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97" r:id="rId3"/>
    <p:sldId id="270" r:id="rId4"/>
    <p:sldId id="342" r:id="rId5"/>
    <p:sldId id="299" r:id="rId6"/>
    <p:sldId id="300" r:id="rId7"/>
    <p:sldId id="262" r:id="rId8"/>
    <p:sldId id="305" r:id="rId9"/>
    <p:sldId id="304" r:id="rId10"/>
    <p:sldId id="275" r:id="rId11"/>
    <p:sldId id="336" r:id="rId12"/>
    <p:sldId id="312" r:id="rId13"/>
    <p:sldId id="337" r:id="rId14"/>
    <p:sldId id="338" r:id="rId15"/>
    <p:sldId id="308" r:id="rId16"/>
    <p:sldId id="317" r:id="rId17"/>
    <p:sldId id="341" r:id="rId18"/>
    <p:sldId id="346" r:id="rId19"/>
    <p:sldId id="347" r:id="rId20"/>
    <p:sldId id="360" r:id="rId21"/>
    <p:sldId id="339" r:id="rId22"/>
    <p:sldId id="350" r:id="rId23"/>
    <p:sldId id="354" r:id="rId24"/>
    <p:sldId id="351" r:id="rId25"/>
    <p:sldId id="352" r:id="rId26"/>
    <p:sldId id="362" r:id="rId27"/>
    <p:sldId id="364" r:id="rId28"/>
    <p:sldId id="321" r:id="rId29"/>
    <p:sldId id="332" r:id="rId30"/>
    <p:sldId id="333" r:id="rId31"/>
    <p:sldId id="363" r:id="rId32"/>
    <p:sldId id="335"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upama Chapagain" initials="AC" lastIdx="1" clrIdx="0">
    <p:extLst>
      <p:ext uri="{19B8F6BF-5375-455C-9EA6-DF929625EA0E}">
        <p15:presenceInfo xmlns:p15="http://schemas.microsoft.com/office/powerpoint/2012/main" userId="2edb1116c736fe3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50" autoAdjust="0"/>
    <p:restoredTop sz="92589" autoAdjust="0"/>
  </p:normalViewPr>
  <p:slideViewPr>
    <p:cSldViewPr snapToGrid="0" snapToObjects="1">
      <p:cViewPr varScale="1">
        <p:scale>
          <a:sx n="67" d="100"/>
          <a:sy n="67" d="100"/>
        </p:scale>
        <p:origin x="538" y="58"/>
      </p:cViewPr>
      <p:guideLst>
        <p:guide orient="horz" pos="2160"/>
        <p:guide pos="2880"/>
      </p:guideLst>
    </p:cSldViewPr>
  </p:slideViewPr>
  <p:outlineViewPr>
    <p:cViewPr>
      <p:scale>
        <a:sx n="33" d="100"/>
        <a:sy n="33" d="100"/>
      </p:scale>
      <p:origin x="0" y="12328"/>
    </p:cViewPr>
  </p:outlineViewPr>
  <p:notesTextViewPr>
    <p:cViewPr>
      <p:scale>
        <a:sx n="100" d="100"/>
        <a:sy n="100" d="100"/>
      </p:scale>
      <p:origin x="0" y="0"/>
    </p:cViewPr>
  </p:notesTextViewPr>
  <p:sorterViewPr>
    <p:cViewPr>
      <p:scale>
        <a:sx n="111" d="100"/>
        <a:sy n="111" d="100"/>
      </p:scale>
      <p:origin x="0" y="-14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79DFCC-A2ED-C546-A115-326212A638EE}" type="datetimeFigureOut">
              <a:rPr lang="en-US" smtClean="0"/>
              <a:t>4/6/2021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8A5055-0C0C-5443-AF1E-915F27AF43A4}" type="slidenum">
              <a:rPr lang="en-US" smtClean="0"/>
              <a:t>‹#›</a:t>
            </a:fld>
            <a:endParaRPr lang="en-US"/>
          </a:p>
        </p:txBody>
      </p:sp>
    </p:spTree>
    <p:extLst>
      <p:ext uri="{BB962C8B-B14F-4D97-AF65-F5344CB8AC3E}">
        <p14:creationId xmlns:p14="http://schemas.microsoft.com/office/powerpoint/2010/main" val="1273945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8A5055-0C0C-5443-AF1E-915F27AF43A4}" type="slidenum">
              <a:rPr lang="en-US" smtClean="0"/>
              <a:t>1</a:t>
            </a:fld>
            <a:endParaRPr lang="en-US"/>
          </a:p>
        </p:txBody>
      </p:sp>
    </p:spTree>
    <p:extLst>
      <p:ext uri="{BB962C8B-B14F-4D97-AF65-F5344CB8AC3E}">
        <p14:creationId xmlns:p14="http://schemas.microsoft.com/office/powerpoint/2010/main" val="4446745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“Hazard Communication (HAZCOM)</a:t>
            </a:r>
            <a:r>
              <a:rPr lang="mr-IN" dirty="0"/>
              <a:t>…</a:t>
            </a:r>
            <a:r>
              <a:rPr lang="en-US" dirty="0"/>
              <a:t>” OSHA</a:t>
            </a:r>
          </a:p>
        </p:txBody>
      </p:sp>
      <p:sp>
        <p:nvSpPr>
          <p:cNvPr id="4" name="Slide Number Placeholder 3"/>
          <p:cNvSpPr>
            <a:spLocks noGrp="1"/>
          </p:cNvSpPr>
          <p:nvPr>
            <p:ph type="sldNum" sz="quarter" idx="5"/>
          </p:nvPr>
        </p:nvSpPr>
        <p:spPr/>
        <p:txBody>
          <a:bodyPr/>
          <a:lstStyle/>
          <a:p>
            <a:fld id="{6C8A5055-0C0C-5443-AF1E-915F27AF43A4}" type="slidenum">
              <a:rPr lang="en-US" smtClean="0"/>
              <a:t>23</a:t>
            </a:fld>
            <a:endParaRPr lang="en-US"/>
          </a:p>
        </p:txBody>
      </p:sp>
    </p:spTree>
    <p:extLst>
      <p:ext uri="{BB962C8B-B14F-4D97-AF65-F5344CB8AC3E}">
        <p14:creationId xmlns:p14="http://schemas.microsoft.com/office/powerpoint/2010/main" val="3660225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cs typeface="+mn-cs"/>
              </a:rPr>
              <a:t>“Chemical</a:t>
            </a:r>
            <a:r>
              <a:rPr lang="en-US" baseline="0" dirty="0">
                <a:cs typeface="+mn-cs"/>
              </a:rPr>
              <a:t> Hazard and Hazard Communication” OSHA</a:t>
            </a:r>
          </a:p>
        </p:txBody>
      </p:sp>
      <p:sp>
        <p:nvSpPr>
          <p:cNvPr id="4" name="Slide Number Placeholder 3"/>
          <p:cNvSpPr>
            <a:spLocks noGrp="1"/>
          </p:cNvSpPr>
          <p:nvPr>
            <p:ph type="sldNum" sz="quarter" idx="10"/>
          </p:nvPr>
        </p:nvSpPr>
        <p:spPr/>
        <p:txBody>
          <a:bodyPr/>
          <a:lstStyle/>
          <a:p>
            <a:fld id="{6C8A5055-0C0C-5443-AF1E-915F27AF43A4}" type="slidenum">
              <a:rPr lang="en-US" smtClean="0"/>
              <a:t>26</a:t>
            </a:fld>
            <a:endParaRPr lang="en-US"/>
          </a:p>
        </p:txBody>
      </p:sp>
    </p:spTree>
    <p:extLst>
      <p:ext uri="{BB962C8B-B14F-4D97-AF65-F5344CB8AC3E}">
        <p14:creationId xmlns:p14="http://schemas.microsoft.com/office/powerpoint/2010/main" val="3750929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“Staying Safe at Work”</a:t>
            </a:r>
            <a:r>
              <a:rPr lang="en-US" baseline="0" dirty="0"/>
              <a:t> OSHA </a:t>
            </a:r>
            <a:endParaRPr lang="en-US" dirty="0"/>
          </a:p>
        </p:txBody>
      </p:sp>
      <p:sp>
        <p:nvSpPr>
          <p:cNvPr id="4" name="Slide Number Placeholder 3"/>
          <p:cNvSpPr>
            <a:spLocks noGrp="1"/>
          </p:cNvSpPr>
          <p:nvPr>
            <p:ph type="sldNum" sz="quarter" idx="10"/>
          </p:nvPr>
        </p:nvSpPr>
        <p:spPr/>
        <p:txBody>
          <a:bodyPr/>
          <a:lstStyle/>
          <a:p>
            <a:fld id="{6C8A5055-0C0C-5443-AF1E-915F27AF43A4}" type="slidenum">
              <a:rPr lang="en-US" smtClean="0"/>
              <a:t>28</a:t>
            </a:fld>
            <a:endParaRPr lang="en-US"/>
          </a:p>
        </p:txBody>
      </p:sp>
    </p:spTree>
    <p:extLst>
      <p:ext uri="{BB962C8B-B14F-4D97-AF65-F5344CB8AC3E}">
        <p14:creationId xmlns:p14="http://schemas.microsoft.com/office/powerpoint/2010/main" val="1352212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
                <a:srgbClr val="1F396A"/>
              </a:buClr>
              <a:buSzPts val="4400"/>
              <a:buFont typeface="PT Sans"/>
              <a:buNone/>
              <a:tabLst/>
              <a:defRPr/>
            </a:pPr>
            <a:r>
              <a:rPr lang="en-US" dirty="0"/>
              <a:t>Graphics from </a:t>
            </a:r>
            <a:r>
              <a:rPr lang="en-US" dirty="0" err="1"/>
              <a:t>Kelsie</a:t>
            </a:r>
            <a:r>
              <a:rPr lang="en-US" dirty="0"/>
              <a:t> Scruggs</a:t>
            </a:r>
            <a:r>
              <a:rPr lang="en-US" sz="1200" b="0" dirty="0">
                <a:solidFill>
                  <a:schemeClr val="accent4"/>
                </a:solidFill>
              </a:rPr>
              <a:t> “Safe Jobs for Youth” LOHP/UCB</a:t>
            </a:r>
            <a:endParaRPr lang="en-US" sz="1200" b="0" baseline="0" dirty="0">
              <a:solidFill>
                <a:schemeClr val="accent4"/>
              </a:solidFill>
            </a:endParaRPr>
          </a:p>
        </p:txBody>
      </p:sp>
      <p:sp>
        <p:nvSpPr>
          <p:cNvPr id="4" name="Slide Number Placeholder 3"/>
          <p:cNvSpPr>
            <a:spLocks noGrp="1"/>
          </p:cNvSpPr>
          <p:nvPr>
            <p:ph type="sldNum" sz="quarter" idx="10"/>
          </p:nvPr>
        </p:nvSpPr>
        <p:spPr/>
        <p:txBody>
          <a:bodyPr/>
          <a:lstStyle/>
          <a:p>
            <a:fld id="{6C8A5055-0C0C-5443-AF1E-915F27AF43A4}" type="slidenum">
              <a:rPr lang="en-US" smtClean="0"/>
              <a:t>3</a:t>
            </a:fld>
            <a:endParaRPr lang="en-US"/>
          </a:p>
        </p:txBody>
      </p:sp>
    </p:spTree>
    <p:extLst>
      <p:ext uri="{BB962C8B-B14F-4D97-AF65-F5344CB8AC3E}">
        <p14:creationId xmlns:p14="http://schemas.microsoft.com/office/powerpoint/2010/main" val="1298830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8A5055-0C0C-5443-AF1E-915F27AF43A4}" type="slidenum">
              <a:rPr lang="en-US" smtClean="0"/>
              <a:t>5</a:t>
            </a:fld>
            <a:endParaRPr lang="en-US"/>
          </a:p>
        </p:txBody>
      </p:sp>
    </p:spTree>
    <p:extLst>
      <p:ext uri="{BB962C8B-B14F-4D97-AF65-F5344CB8AC3E}">
        <p14:creationId xmlns:p14="http://schemas.microsoft.com/office/powerpoint/2010/main" val="1091800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1144588" y="687388"/>
            <a:ext cx="4568825" cy="34274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5800" y="4343401"/>
            <a:ext cx="5486400" cy="4114918"/>
          </a:xfrm>
          <a:prstGeom prst="rect">
            <a:avLst/>
          </a:prstGeom>
        </p:spPr>
        <p:txBody>
          <a:bodyPr spcFirstLastPara="1" wrap="square" lIns="91425" tIns="91425" rIns="91425" bIns="91425" anchor="t" anchorCtr="0">
            <a:noAutofit/>
          </a:bodyPr>
          <a:lstStyle/>
          <a:p>
            <a:pPr marL="0" marR="0" lvl="0" indent="0" algn="l" rtl="0">
              <a:spcBef>
                <a:spcPts val="0"/>
              </a:spcBef>
              <a:spcAft>
                <a:spcPts val="0"/>
              </a:spcAft>
              <a:buClr>
                <a:srgbClr val="1F396A"/>
              </a:buClr>
              <a:buSzPts val="4400"/>
              <a:buFont typeface="PT Sans"/>
              <a:buNone/>
            </a:pPr>
            <a:r>
              <a:rPr lang="en-US" sz="1600" b="0" dirty="0" err="1">
                <a:solidFill>
                  <a:schemeClr val="accent4"/>
                </a:solidFill>
              </a:rPr>
              <a:t>Kelsie</a:t>
            </a:r>
            <a:r>
              <a:rPr lang="en-US" sz="1600" b="0" dirty="0">
                <a:solidFill>
                  <a:schemeClr val="accent4"/>
                </a:solidFill>
              </a:rPr>
              <a:t> Scruggs, “Safe Jobs for Youth” LOHP/UCB</a:t>
            </a:r>
            <a:endParaRPr lang="en-US" sz="1600" b="0" baseline="0" dirty="0">
              <a:solidFill>
                <a:schemeClr val="accent4"/>
              </a:solidFill>
            </a:endParaRPr>
          </a:p>
          <a:p>
            <a:pPr marL="0" marR="0" lvl="0" indent="0" algn="l" rtl="0">
              <a:spcBef>
                <a:spcPts val="0"/>
              </a:spcBef>
              <a:spcAft>
                <a:spcPts val="0"/>
              </a:spcAft>
              <a:buClr>
                <a:srgbClr val="1F396A"/>
              </a:buClr>
              <a:buSzPts val="4400"/>
              <a:buFont typeface="PT Sans"/>
              <a:buNone/>
            </a:pPr>
            <a:endParaRPr lang="en-US" sz="1800" b="0" i="0" u="none" strike="noStrike" cap="none" dirty="0">
              <a:solidFill>
                <a:srgbClr val="1F396A"/>
              </a:solidFill>
              <a:latin typeface="PT Sans"/>
              <a:ea typeface="PT Sans"/>
              <a:cs typeface="PT Sans"/>
              <a:sym typeface="PT Sans"/>
            </a:endParaRPr>
          </a:p>
        </p:txBody>
      </p:sp>
      <p:sp>
        <p:nvSpPr>
          <p:cNvPr id="177" name="Shape 177"/>
          <p:cNvSpPr txBox="1">
            <a:spLocks noGrp="1"/>
          </p:cNvSpPr>
          <p:nvPr>
            <p:ph type="sldNum" idx="12"/>
          </p:nvPr>
        </p:nvSpPr>
        <p:spPr>
          <a:xfrm>
            <a:off x="3884613" y="8685213"/>
            <a:ext cx="2971800" cy="457082"/>
          </a:xfrm>
          <a:prstGeom prst="rect">
            <a:avLst/>
          </a:prstGeom>
        </p:spPr>
        <p:txBody>
          <a:bodyPr spcFirstLastPara="1" wrap="square" lIns="91850" tIns="45925" rIns="91850" bIns="45925" anchor="b" anchorCtr="0">
            <a:noAutofit/>
          </a:bodyPr>
          <a:lstStyle/>
          <a:p>
            <a:pPr marL="0" lvl="0" indent="0"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8A5055-0C0C-5443-AF1E-915F27AF43A4}" type="slidenum">
              <a:rPr lang="en-US" smtClean="0"/>
              <a:t>12</a:t>
            </a:fld>
            <a:endParaRPr lang="en-US"/>
          </a:p>
        </p:txBody>
      </p:sp>
    </p:spTree>
    <p:extLst>
      <p:ext uri="{BB962C8B-B14F-4D97-AF65-F5344CB8AC3E}">
        <p14:creationId xmlns:p14="http://schemas.microsoft.com/office/powerpoint/2010/main" val="762122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a:spLocks noGrp="1" noRot="1" noChangeAspect="1"/>
          </p:cNvSpPr>
          <p:nvPr>
            <p:ph type="sldImg" idx="2"/>
          </p:nvPr>
        </p:nvSpPr>
        <p:spPr>
          <a:xfrm>
            <a:off x="1144588" y="687388"/>
            <a:ext cx="4568825" cy="34274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7" name="Shape 217"/>
          <p:cNvSpPr txBox="1">
            <a:spLocks noGrp="1"/>
          </p:cNvSpPr>
          <p:nvPr>
            <p:ph type="body" idx="1"/>
          </p:nvPr>
        </p:nvSpPr>
        <p:spPr>
          <a:xfrm>
            <a:off x="685800" y="4343401"/>
            <a:ext cx="5486400" cy="4114918"/>
          </a:xfrm>
          <a:prstGeom prst="rect">
            <a:avLst/>
          </a:prstGeom>
        </p:spPr>
        <p:txBody>
          <a:bodyPr spcFirstLastPara="1" wrap="square" lIns="91425" tIns="91425" rIns="91425" bIns="91425" anchor="t" anchorCtr="0">
            <a:noAutofit/>
          </a:bodyPr>
          <a:lstStyle/>
          <a:p>
            <a:pPr marL="0" marR="0" lvl="0" indent="0" algn="l" defTabSz="457200" rtl="0" eaLnBrk="1" fontAlgn="auto" latinLnBrk="0" hangingPunct="1">
              <a:lnSpc>
                <a:spcPct val="100000"/>
              </a:lnSpc>
              <a:spcBef>
                <a:spcPts val="0"/>
              </a:spcBef>
              <a:spcAft>
                <a:spcPts val="0"/>
              </a:spcAft>
              <a:buClr>
                <a:srgbClr val="1F396A"/>
              </a:buClr>
              <a:buSzPts val="4400"/>
              <a:buFont typeface="PT Sans"/>
              <a:buNone/>
              <a:tabLst/>
              <a:defRPr/>
            </a:pPr>
            <a:r>
              <a:rPr lang="en-US" sz="1200" b="0" dirty="0" err="1">
                <a:solidFill>
                  <a:schemeClr val="accent4"/>
                </a:solidFill>
              </a:rPr>
              <a:t>Kelsie</a:t>
            </a:r>
            <a:r>
              <a:rPr lang="en-US" sz="1200" b="0">
                <a:solidFill>
                  <a:schemeClr val="accent4"/>
                </a:solidFill>
              </a:rPr>
              <a:t> Scruggs, “Safe Jobs for Youth” LOHP/UCB</a:t>
            </a:r>
            <a:endParaRPr lang="en-US" sz="1200" b="0" baseline="0">
              <a:solidFill>
                <a:schemeClr val="accent4"/>
              </a:solidFill>
            </a:endParaRPr>
          </a:p>
          <a:p>
            <a:pPr marL="0" marR="0" lvl="0" indent="0" algn="l" rtl="0">
              <a:spcBef>
                <a:spcPts val="0"/>
              </a:spcBef>
              <a:spcAft>
                <a:spcPts val="0"/>
              </a:spcAft>
              <a:buClr>
                <a:srgbClr val="1F396A"/>
              </a:buClr>
              <a:buSzPts val="4400"/>
              <a:buFont typeface="PT Sans"/>
              <a:buNone/>
            </a:pPr>
            <a:endParaRPr dirty="0"/>
          </a:p>
        </p:txBody>
      </p:sp>
      <p:sp>
        <p:nvSpPr>
          <p:cNvPr id="218" name="Shape 218"/>
          <p:cNvSpPr txBox="1">
            <a:spLocks noGrp="1"/>
          </p:cNvSpPr>
          <p:nvPr>
            <p:ph type="sldNum" idx="12"/>
          </p:nvPr>
        </p:nvSpPr>
        <p:spPr>
          <a:xfrm>
            <a:off x="3884613" y="8685213"/>
            <a:ext cx="2971800" cy="457082"/>
          </a:xfrm>
          <a:prstGeom prst="rect">
            <a:avLst/>
          </a:prstGeom>
        </p:spPr>
        <p:txBody>
          <a:bodyPr spcFirstLastPara="1" wrap="square" lIns="91850" tIns="45925" rIns="91850" bIns="45925" anchor="b" anchorCtr="0">
            <a:noAutofit/>
          </a:bodyPr>
          <a:lstStyle/>
          <a:p>
            <a:pPr marL="0" lvl="0" indent="0"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3619">
              <a:defRPr sz="2300">
                <a:solidFill>
                  <a:schemeClr val="tx1"/>
                </a:solidFill>
                <a:latin typeface="Times New Roman" charset="0"/>
                <a:ea typeface="ＭＳ Ｐゴシック" charset="0"/>
              </a:defRPr>
            </a:lvl1pPr>
            <a:lvl2pPr marL="716204" indent="-275463" defTabSz="913619">
              <a:defRPr sz="2300">
                <a:solidFill>
                  <a:schemeClr val="tx1"/>
                </a:solidFill>
                <a:latin typeface="Times New Roman" charset="0"/>
                <a:ea typeface="ＭＳ Ｐゴシック" charset="0"/>
              </a:defRPr>
            </a:lvl2pPr>
            <a:lvl3pPr marL="1101852" indent="-220370" defTabSz="913619">
              <a:defRPr sz="2300">
                <a:solidFill>
                  <a:schemeClr val="tx1"/>
                </a:solidFill>
                <a:latin typeface="Times New Roman" charset="0"/>
                <a:ea typeface="ＭＳ Ｐゴシック" charset="0"/>
              </a:defRPr>
            </a:lvl3pPr>
            <a:lvl4pPr marL="1542593" indent="-220370" defTabSz="913619">
              <a:defRPr sz="2300">
                <a:solidFill>
                  <a:schemeClr val="tx1"/>
                </a:solidFill>
                <a:latin typeface="Times New Roman" charset="0"/>
                <a:ea typeface="ＭＳ Ｐゴシック" charset="0"/>
              </a:defRPr>
            </a:lvl4pPr>
            <a:lvl5pPr marL="1983334" indent="-220370" defTabSz="913619">
              <a:defRPr sz="2300">
                <a:solidFill>
                  <a:schemeClr val="tx1"/>
                </a:solidFill>
                <a:latin typeface="Times New Roman" charset="0"/>
                <a:ea typeface="ＭＳ Ｐゴシック" charset="0"/>
              </a:defRPr>
            </a:lvl5pPr>
            <a:lvl6pPr marL="2424074" indent="-220370" defTabSz="913619" eaLnBrk="0" fontAlgn="base" hangingPunct="0">
              <a:spcBef>
                <a:spcPct val="0"/>
              </a:spcBef>
              <a:spcAft>
                <a:spcPct val="0"/>
              </a:spcAft>
              <a:defRPr sz="2300">
                <a:solidFill>
                  <a:schemeClr val="tx1"/>
                </a:solidFill>
                <a:latin typeface="Times New Roman" charset="0"/>
                <a:ea typeface="ＭＳ Ｐゴシック" charset="0"/>
              </a:defRPr>
            </a:lvl6pPr>
            <a:lvl7pPr marL="2864815" indent="-220370" defTabSz="913619" eaLnBrk="0" fontAlgn="base" hangingPunct="0">
              <a:spcBef>
                <a:spcPct val="0"/>
              </a:spcBef>
              <a:spcAft>
                <a:spcPct val="0"/>
              </a:spcAft>
              <a:defRPr sz="2300">
                <a:solidFill>
                  <a:schemeClr val="tx1"/>
                </a:solidFill>
                <a:latin typeface="Times New Roman" charset="0"/>
                <a:ea typeface="ＭＳ Ｐゴシック" charset="0"/>
              </a:defRPr>
            </a:lvl7pPr>
            <a:lvl8pPr marL="3305556" indent="-220370" defTabSz="913619" eaLnBrk="0" fontAlgn="base" hangingPunct="0">
              <a:spcBef>
                <a:spcPct val="0"/>
              </a:spcBef>
              <a:spcAft>
                <a:spcPct val="0"/>
              </a:spcAft>
              <a:defRPr sz="2300">
                <a:solidFill>
                  <a:schemeClr val="tx1"/>
                </a:solidFill>
                <a:latin typeface="Times New Roman" charset="0"/>
                <a:ea typeface="ＭＳ Ｐゴシック" charset="0"/>
              </a:defRPr>
            </a:lvl8pPr>
            <a:lvl9pPr marL="3746297" indent="-220370" defTabSz="913619" eaLnBrk="0" fontAlgn="base" hangingPunct="0">
              <a:spcBef>
                <a:spcPct val="0"/>
              </a:spcBef>
              <a:spcAft>
                <a:spcPct val="0"/>
              </a:spcAft>
              <a:defRPr sz="2300">
                <a:solidFill>
                  <a:schemeClr val="tx1"/>
                </a:solidFill>
                <a:latin typeface="Times New Roman" charset="0"/>
                <a:ea typeface="ＭＳ Ｐゴシック" charset="0"/>
              </a:defRPr>
            </a:lvl9pPr>
          </a:lstStyle>
          <a:p>
            <a:fld id="{740C6146-C34D-5941-AE07-51D2B3AE4FC4}" type="slidenum">
              <a:rPr lang="en-US" sz="1200"/>
              <a:pPr/>
              <a:t>14</a:t>
            </a:fld>
            <a:endParaRPr lang="en-US" sz="1200"/>
          </a:p>
        </p:txBody>
      </p:sp>
      <p:sp>
        <p:nvSpPr>
          <p:cNvPr id="74754" name="Rectangle 2"/>
          <p:cNvSpPr>
            <a:spLocks noGrp="1" noRot="1" noChangeAspect="1" noChangeArrowheads="1" noTextEdit="1"/>
          </p:cNvSpPr>
          <p:nvPr>
            <p:ph type="sldImg"/>
          </p:nvPr>
        </p:nvSpPr>
        <p:spPr>
          <a:xfrm>
            <a:off x="1152525" y="690563"/>
            <a:ext cx="4552950" cy="3416300"/>
          </a:xfrm>
          <a:ln w="12700" cap="flat">
            <a:solidFill>
              <a:schemeClr val="tx1"/>
            </a:solidFill>
          </a:ln>
        </p:spPr>
      </p:sp>
      <p:sp>
        <p:nvSpPr>
          <p:cNvPr id="74755" name="Rectangle 3"/>
          <p:cNvSpPr>
            <a:spLocks noGrp="1" noChangeArrowheads="1"/>
          </p:cNvSpPr>
          <p:nvPr>
            <p:ph type="body" idx="1"/>
          </p:nvPr>
        </p:nvSpPr>
        <p:spPr>
          <a:xfrm>
            <a:off x="915111" y="4343094"/>
            <a:ext cx="5027779" cy="4114185"/>
          </a:xfrm>
          <a:noFill/>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lIns="91805" tIns="45903" rIns="91805" bIns="45903"/>
          <a:lstStyle/>
          <a:p>
            <a:r>
              <a:rPr lang="en-US" dirty="0">
                <a:latin typeface="Times New Roman" charset="0"/>
              </a:rPr>
              <a:t>“Hazard Communication</a:t>
            </a:r>
            <a:r>
              <a:rPr lang="en-US" baseline="0" dirty="0">
                <a:latin typeface="Times New Roman" charset="0"/>
              </a:rPr>
              <a:t> Standard 1910.1200.”</a:t>
            </a:r>
            <a:endParaRPr lang="en-US" dirty="0">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cs typeface="+mn-cs"/>
            </a:endParaRPr>
          </a:p>
          <a:p>
            <a:endParaRPr lang="en-US" dirty="0"/>
          </a:p>
        </p:txBody>
      </p:sp>
      <p:sp>
        <p:nvSpPr>
          <p:cNvPr id="4" name="Slide Number Placeholder 3"/>
          <p:cNvSpPr>
            <a:spLocks noGrp="1"/>
          </p:cNvSpPr>
          <p:nvPr>
            <p:ph type="sldNum" sz="quarter" idx="10"/>
          </p:nvPr>
        </p:nvSpPr>
        <p:spPr/>
        <p:txBody>
          <a:bodyPr/>
          <a:lstStyle/>
          <a:p>
            <a:fld id="{6C8A5055-0C0C-5443-AF1E-915F27AF43A4}" type="slidenum">
              <a:rPr lang="en-US" smtClean="0"/>
              <a:t>17</a:t>
            </a:fld>
            <a:endParaRPr lang="en-US"/>
          </a:p>
        </p:txBody>
      </p:sp>
    </p:spTree>
    <p:extLst>
      <p:ext uri="{BB962C8B-B14F-4D97-AF65-F5344CB8AC3E}">
        <p14:creationId xmlns:p14="http://schemas.microsoft.com/office/powerpoint/2010/main" val="550058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r>
              <a:rPr lang="en-US" dirty="0">
                <a:cs typeface="+mn-cs"/>
              </a:rPr>
              <a:t>“Chemical</a:t>
            </a:r>
            <a:r>
              <a:rPr lang="en-US" baseline="0" dirty="0">
                <a:cs typeface="+mn-cs"/>
              </a:rPr>
              <a:t> Hazard and Hazard Communication” OSHA</a:t>
            </a:r>
          </a:p>
          <a:p>
            <a:pPr>
              <a:defRPr/>
            </a:pPr>
            <a:endParaRPr lang="en-US" dirty="0">
              <a:cs typeface="+mn-cs"/>
            </a:endParaRPr>
          </a:p>
          <a:p>
            <a:pPr>
              <a:defRPr/>
            </a:pPr>
            <a:endParaRPr lang="en-US" dirty="0">
              <a:cs typeface="+mn-cs"/>
            </a:endParaRPr>
          </a:p>
        </p:txBody>
      </p:sp>
      <p:sp>
        <p:nvSpPr>
          <p:cNvPr id="20484" name="Slide Number Placeholder 3"/>
          <p:cNvSpPr>
            <a:spLocks noGrp="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Arial" charset="0"/>
                <a:ea typeface="ＭＳ Ｐゴシック" charset="0"/>
              </a:defRPr>
            </a:lvl1pPr>
            <a:lvl2pPr marL="757238" indent="-290513">
              <a:defRPr sz="1200">
                <a:solidFill>
                  <a:schemeClr val="tx1"/>
                </a:solidFill>
                <a:latin typeface="Arial" charset="0"/>
                <a:ea typeface="ＭＳ Ｐゴシック" charset="0"/>
              </a:defRPr>
            </a:lvl2pPr>
            <a:lvl3pPr marL="1165225" indent="-231775">
              <a:defRPr sz="1200">
                <a:solidFill>
                  <a:schemeClr val="tx1"/>
                </a:solidFill>
                <a:latin typeface="Arial" charset="0"/>
                <a:ea typeface="ＭＳ Ｐゴシック" charset="0"/>
              </a:defRPr>
            </a:lvl3pPr>
            <a:lvl4pPr marL="1631950" indent="-231775">
              <a:defRPr sz="1200">
                <a:solidFill>
                  <a:schemeClr val="tx1"/>
                </a:solidFill>
                <a:latin typeface="Arial" charset="0"/>
                <a:ea typeface="ＭＳ Ｐゴシック" charset="0"/>
              </a:defRPr>
            </a:lvl4pPr>
            <a:lvl5pPr marL="2098675" indent="-231775">
              <a:defRPr sz="1200">
                <a:solidFill>
                  <a:schemeClr val="tx1"/>
                </a:solidFill>
                <a:latin typeface="Arial" charset="0"/>
                <a:ea typeface="ＭＳ Ｐゴシック" charset="0"/>
              </a:defRPr>
            </a:lvl5pPr>
            <a:lvl6pPr marL="2555875" indent="-231775" eaLnBrk="0" fontAlgn="base" hangingPunct="0">
              <a:spcBef>
                <a:spcPct val="30000"/>
              </a:spcBef>
              <a:spcAft>
                <a:spcPct val="0"/>
              </a:spcAft>
              <a:defRPr sz="1200">
                <a:solidFill>
                  <a:schemeClr val="tx1"/>
                </a:solidFill>
                <a:latin typeface="Arial" charset="0"/>
                <a:ea typeface="ＭＳ Ｐゴシック" charset="0"/>
              </a:defRPr>
            </a:lvl6pPr>
            <a:lvl7pPr marL="3013075" indent="-231775" eaLnBrk="0" fontAlgn="base" hangingPunct="0">
              <a:spcBef>
                <a:spcPct val="30000"/>
              </a:spcBef>
              <a:spcAft>
                <a:spcPct val="0"/>
              </a:spcAft>
              <a:defRPr sz="1200">
                <a:solidFill>
                  <a:schemeClr val="tx1"/>
                </a:solidFill>
                <a:latin typeface="Arial" charset="0"/>
                <a:ea typeface="ＭＳ Ｐゴシック" charset="0"/>
              </a:defRPr>
            </a:lvl7pPr>
            <a:lvl8pPr marL="3470275" indent="-231775" eaLnBrk="0" fontAlgn="base" hangingPunct="0">
              <a:spcBef>
                <a:spcPct val="30000"/>
              </a:spcBef>
              <a:spcAft>
                <a:spcPct val="0"/>
              </a:spcAft>
              <a:defRPr sz="1200">
                <a:solidFill>
                  <a:schemeClr val="tx1"/>
                </a:solidFill>
                <a:latin typeface="Arial" charset="0"/>
                <a:ea typeface="ＭＳ Ｐゴシック" charset="0"/>
              </a:defRPr>
            </a:lvl8pPr>
            <a:lvl9pPr marL="3927475" indent="-231775" eaLnBrk="0" fontAlgn="base" hangingPunct="0">
              <a:spcBef>
                <a:spcPct val="30000"/>
              </a:spcBef>
              <a:spcAft>
                <a:spcPct val="0"/>
              </a:spcAft>
              <a:defRPr sz="1200">
                <a:solidFill>
                  <a:schemeClr val="tx1"/>
                </a:solidFill>
                <a:latin typeface="Arial" charset="0"/>
                <a:ea typeface="ＭＳ Ｐゴシック" charset="0"/>
              </a:defRPr>
            </a:lvl9pPr>
          </a:lstStyle>
          <a:p>
            <a:pPr>
              <a:defRPr/>
            </a:pPr>
            <a:fld id="{641A69AE-A0B2-524A-90F8-CBA03A6942A3}" type="slidenum">
              <a:rPr lang="en-US" smtClean="0"/>
              <a:pPr>
                <a:defRPr/>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A216D67-1099-4BAB-92B6-F851E969B2AE}" type="datetime1">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3622884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4B2C9A-820B-44E9-B040-CBB1897D3B73}" type="datetime1">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1746490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9173E8-C731-435E-8FBB-4813DC2A791B}" type="datetime1">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1241053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DA6383-75F0-4CDF-9164-DFEAECE8FBD0}" type="datetime1">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3385649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FAB598-2AC9-4350-BDCA-572B3BFD1289}" type="datetime1">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1327406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A69D6E7-0901-4141-A867-3F20B09F1A7F}" type="datetime1">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2055077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F1DE3AC-E293-437E-BBA0-2B4F19F72280}" type="datetime1">
              <a:rPr lang="en-US" smtClean="0"/>
              <a:t>4/6/2021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132772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8273AB5-BF11-43EB-9DE2-C4713C5A1B06}" type="datetime1">
              <a:rPr lang="en-US" smtClean="0"/>
              <a:t>4/6/2021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3858422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1F9F3A-6855-4FFC-856D-46DB446B5937}" type="datetime1">
              <a:rPr lang="en-US" smtClean="0"/>
              <a:t>4/6/2021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3324762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5A7362-8129-4E66-B7C0-BEA3C76CBA7A}" type="datetime1">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2311430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5AC73D-BEA8-411A-8486-872751A06209}" type="datetime1">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3165738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B9259D-D83A-45B0-B719-FC6517694837}" type="datetime1">
              <a:rPr lang="en-US" smtClean="0"/>
              <a:t>4/6/2021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775FB8-FE8B-CA4D-AF74-1335A0F8AE96}" type="slidenum">
              <a:rPr lang="en-US" smtClean="0"/>
              <a:t>‹#›</a:t>
            </a:fld>
            <a:endParaRPr lang="en-US"/>
          </a:p>
        </p:txBody>
      </p:sp>
    </p:spTree>
    <p:extLst>
      <p:ext uri="{BB962C8B-B14F-4D97-AF65-F5344CB8AC3E}">
        <p14:creationId xmlns:p14="http://schemas.microsoft.com/office/powerpoint/2010/main" val="134450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g"/><Relationship Id="rId1" Type="http://schemas.openxmlformats.org/officeDocument/2006/relationships/slideLayout" Target="../slideLayouts/slideLayout2.xml"/><Relationship Id="rId4" Type="http://schemas.openxmlformats.org/officeDocument/2006/relationships/image" Target="../media/image13.jpg"/></Relationships>
</file>

<file path=ppt/slides/_rels/slide2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42257"/>
            <a:ext cx="7772400" cy="1749879"/>
          </a:xfrm>
        </p:spPr>
        <p:txBody>
          <a:bodyPr>
            <a:normAutofit fontScale="90000"/>
          </a:bodyPr>
          <a:lstStyle/>
          <a:p>
            <a:r>
              <a:rPr lang="en-US" dirty="0"/>
              <a:t>Chemical Safety and Hazard Communication</a:t>
            </a:r>
            <a:br>
              <a:rPr lang="en-US" dirty="0"/>
            </a:br>
            <a:r>
              <a:rPr lang="ne-NP" dirty="0">
                <a:latin typeface="Aparajita" panose="02020603050405020304" pitchFamily="18" charset="0"/>
                <a:cs typeface="Aparajita" panose="02020603050405020304" pitchFamily="18" charset="0"/>
              </a:rPr>
              <a:t>रासायनिक सुरक्षा र जोखिम बारे </a:t>
            </a:r>
            <a:r>
              <a:rPr lang="ne-NP" dirty="0" err="1">
                <a:latin typeface="Aparajita" panose="02020603050405020304" pitchFamily="18" charset="0"/>
                <a:cs typeface="Aparajita" panose="02020603050405020304" pitchFamily="18" charset="0"/>
              </a:rPr>
              <a:t>संदेश</a:t>
            </a:r>
            <a:endParaRPr lang="en-US" dirty="0">
              <a:latin typeface="Aparajita" panose="02020603050405020304" pitchFamily="18" charset="0"/>
              <a:cs typeface="Aparajita" panose="02020603050405020304" pitchFamily="18" charset="0"/>
            </a:endParaRPr>
          </a:p>
        </p:txBody>
      </p:sp>
      <p:sp>
        <p:nvSpPr>
          <p:cNvPr id="3" name="Subtitle 2"/>
          <p:cNvSpPr>
            <a:spLocks noGrp="1"/>
          </p:cNvSpPr>
          <p:nvPr>
            <p:ph type="subTitle" idx="1"/>
          </p:nvPr>
        </p:nvSpPr>
        <p:spPr>
          <a:xfrm>
            <a:off x="892629" y="2634343"/>
            <a:ext cx="7413171" cy="3301546"/>
          </a:xfrm>
        </p:spPr>
        <p:txBody>
          <a:bodyPr>
            <a:normAutofit fontScale="70000" lnSpcReduction="20000"/>
          </a:bodyPr>
          <a:lstStyle/>
          <a:p>
            <a:pPr algn="l"/>
            <a:r>
              <a:rPr lang="ne-NP" dirty="0">
                <a:latin typeface="Adobe Devanagari" panose="02040503050201020203" pitchFamily="18" charset="0"/>
                <a:cs typeface="Adobe Devanagari" panose="02040503050201020203" pitchFamily="18" charset="0"/>
              </a:rPr>
              <a:t>यो </a:t>
            </a:r>
            <a:r>
              <a:rPr lang="ne-NP" dirty="0" err="1">
                <a:latin typeface="Adobe Devanagari" panose="02040503050201020203" pitchFamily="18" charset="0"/>
                <a:cs typeface="Adobe Devanagari" panose="02040503050201020203" pitchFamily="18" charset="0"/>
              </a:rPr>
              <a:t>सामाग्रि</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पेशागत</a:t>
            </a:r>
            <a:r>
              <a:rPr lang="ne-NP" dirty="0">
                <a:latin typeface="Adobe Devanagari" panose="02040503050201020203" pitchFamily="18" charset="0"/>
                <a:cs typeface="Adobe Devanagari" panose="02040503050201020203" pitchFamily="18" charset="0"/>
              </a:rPr>
              <a:t> सुरक्षा</a:t>
            </a:r>
            <a:r>
              <a:rPr lang="en-US" dirty="0">
                <a:latin typeface="Adobe Devanagari" panose="02040503050201020203" pitchFamily="18" charset="0"/>
                <a:cs typeface="Adobe Devanagari" panose="02040503050201020203" pitchFamily="18" charset="0"/>
              </a:rPr>
              <a:t> </a:t>
            </a:r>
            <a:r>
              <a:rPr lang="ne-NP" dirty="0">
                <a:latin typeface="Adobe Devanagari" panose="02040503050201020203" pitchFamily="18" charset="0"/>
                <a:cs typeface="Adobe Devanagari" panose="02040503050201020203" pitchFamily="18" charset="0"/>
              </a:rPr>
              <a:t>तथा </a:t>
            </a:r>
            <a:r>
              <a:rPr lang="ne-NP" dirty="0" err="1">
                <a:latin typeface="Adobe Devanagari" panose="02040503050201020203" pitchFamily="18" charset="0"/>
                <a:cs typeface="Adobe Devanagari" panose="02040503050201020203" pitchFamily="18" charset="0"/>
              </a:rPr>
              <a:t>स्वास्थ</a:t>
            </a:r>
            <a:r>
              <a:rPr lang="ne-NP" dirty="0">
                <a:latin typeface="Adobe Devanagari" panose="02040503050201020203" pitchFamily="18" charset="0"/>
                <a:cs typeface="Adobe Devanagari" panose="02040503050201020203" pitchFamily="18" charset="0"/>
              </a:rPr>
              <a:t> प्रशासन, अमेरिकी श्रम विभाग </a:t>
            </a:r>
            <a:r>
              <a:rPr lang="ne-NP" dirty="0" err="1">
                <a:latin typeface="Adobe Devanagari" panose="02040503050201020203" pitchFamily="18" charset="0"/>
                <a:cs typeface="Adobe Devanagari" panose="02040503050201020203" pitchFamily="18" charset="0"/>
              </a:rPr>
              <a:t>अन्तर्गत्</a:t>
            </a:r>
            <a:r>
              <a:rPr lang="ne-NP" dirty="0">
                <a:latin typeface="Adobe Devanagari" panose="02040503050201020203" pitchFamily="18" charset="0"/>
                <a:cs typeface="Adobe Devanagari" panose="02040503050201020203" pitchFamily="18" charset="0"/>
              </a:rPr>
              <a:t> को अनुदान नं</a:t>
            </a:r>
            <a:r>
              <a:rPr lang="en-US" dirty="0">
                <a:latin typeface="Adobe Devanagari" panose="02040503050201020203" pitchFamily="18" charset="0"/>
                <a:cs typeface="Adobe Devanagari" panose="02040503050201020203" pitchFamily="18" charset="0"/>
              </a:rPr>
              <a:t>. SH-05002-SH8 </a:t>
            </a:r>
            <a:r>
              <a:rPr lang="ne-NP" dirty="0">
                <a:latin typeface="Adobe Devanagari" panose="02040503050201020203" pitchFamily="18" charset="0"/>
                <a:cs typeface="Adobe Devanagari" panose="02040503050201020203" pitchFamily="18" charset="0"/>
              </a:rPr>
              <a:t>मार्फत </a:t>
            </a:r>
            <a:r>
              <a:rPr lang="ne-NP" dirty="0" err="1">
                <a:latin typeface="Adobe Devanagari" panose="02040503050201020203" pitchFamily="18" charset="0"/>
                <a:cs typeface="Adobe Devanagari" panose="02040503050201020203" pitchFamily="18" charset="0"/>
              </a:rPr>
              <a:t>एसियन</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अमेरिकन्</a:t>
            </a:r>
            <a:r>
              <a:rPr lang="ne-NP" dirty="0">
                <a:latin typeface="Adobe Devanagari" panose="02040503050201020203" pitchFamily="18" charset="0"/>
                <a:cs typeface="Adobe Devanagari" panose="02040503050201020203" pitchFamily="18" charset="0"/>
              </a:rPr>
              <a:t> महिला </a:t>
            </a:r>
            <a:r>
              <a:rPr lang="ne-NP" dirty="0" err="1">
                <a:latin typeface="Adobe Devanagari" panose="02040503050201020203" pitchFamily="18" charset="0"/>
                <a:cs typeface="Adobe Devanagari" panose="02040503050201020203" pitchFamily="18" charset="0"/>
              </a:rPr>
              <a:t>पक्षपोषकले</a:t>
            </a:r>
            <a:r>
              <a:rPr lang="ne-NP" dirty="0">
                <a:latin typeface="Adobe Devanagari" panose="02040503050201020203" pitchFamily="18" charset="0"/>
                <a:cs typeface="Adobe Devanagari" panose="02040503050201020203" pitchFamily="18" charset="0"/>
              </a:rPr>
              <a:t> तयार पारेको हो। </a:t>
            </a:r>
            <a:r>
              <a:rPr lang="ne-NP" dirty="0" err="1">
                <a:latin typeface="Adobe Devanagari" panose="02040503050201020203" pitchFamily="18" charset="0"/>
                <a:cs typeface="Adobe Devanagari" panose="02040503050201020203" pitchFamily="18" charset="0"/>
              </a:rPr>
              <a:t>यस्ले</a:t>
            </a:r>
            <a:r>
              <a:rPr lang="ne-NP" dirty="0">
                <a:latin typeface="Adobe Devanagari" panose="02040503050201020203" pitchFamily="18" charset="0"/>
                <a:cs typeface="Adobe Devanagari" panose="02040503050201020203" pitchFamily="18" charset="0"/>
              </a:rPr>
              <a:t> अमेरिकी श्रम </a:t>
            </a:r>
            <a:r>
              <a:rPr lang="ne-NP" dirty="0" err="1">
                <a:latin typeface="Adobe Devanagari" panose="02040503050201020203" pitchFamily="18" charset="0"/>
                <a:cs typeface="Adobe Devanagari" panose="02040503050201020203" pitchFamily="18" charset="0"/>
              </a:rPr>
              <a:t>बिभागको</a:t>
            </a:r>
            <a:r>
              <a:rPr lang="ne-NP" dirty="0">
                <a:latin typeface="Adobe Devanagari" panose="02040503050201020203" pitchFamily="18" charset="0"/>
                <a:cs typeface="Adobe Devanagari" panose="02040503050201020203" pitchFamily="18" charset="0"/>
              </a:rPr>
              <a:t> विचार वा </a:t>
            </a:r>
            <a:r>
              <a:rPr lang="ne-NP" dirty="0" err="1">
                <a:latin typeface="Adobe Devanagari" panose="02040503050201020203" pitchFamily="18" charset="0"/>
                <a:cs typeface="Adobe Devanagari" panose="02040503050201020203" pitchFamily="18" charset="0"/>
              </a:rPr>
              <a:t>निति</a:t>
            </a:r>
            <a:r>
              <a:rPr lang="ne-NP" dirty="0">
                <a:latin typeface="Adobe Devanagari" panose="02040503050201020203" pitchFamily="18" charset="0"/>
                <a:cs typeface="Adobe Devanagari" panose="02040503050201020203" pitchFamily="18" charset="0"/>
              </a:rPr>
              <a:t> प्रतिबिम्बित गर्दैन, न त व्यापार नाम, व्यावसायिक उत्पादन, वा अमेरिकी सरकार द्वारा समर्थन प्राप्त संस्था बुझाउँछ।</a:t>
            </a:r>
          </a:p>
          <a:p>
            <a:pPr algn="l"/>
            <a:endParaRPr lang="en-US" dirty="0">
              <a:latin typeface="Adobe Devanagari" panose="02040503050201020203" pitchFamily="18" charset="0"/>
              <a:cs typeface="Adobe Devanagari" panose="02040503050201020203" pitchFamily="18" charset="0"/>
            </a:endParaRPr>
          </a:p>
          <a:p>
            <a:pPr algn="l"/>
            <a:r>
              <a:rPr lang="en-US" dirty="0">
                <a:latin typeface="Adobe Devanagari" panose="02040503050201020203" pitchFamily="18" charset="0"/>
                <a:cs typeface="Adobe Devanagari" panose="02040503050201020203" pitchFamily="18" charset="0"/>
              </a:rPr>
              <a:t>This material was produced by Asian Immigrant Women Advocates under grant number SH-05002-SH8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p>
        </p:txBody>
      </p:sp>
      <p:sp>
        <p:nvSpPr>
          <p:cNvPr id="4" name="Slide Number Placeholder 3"/>
          <p:cNvSpPr>
            <a:spLocks noGrp="1"/>
          </p:cNvSpPr>
          <p:nvPr>
            <p:ph type="sldNum" sz="quarter" idx="12"/>
          </p:nvPr>
        </p:nvSpPr>
        <p:spPr/>
        <p:txBody>
          <a:bodyPr/>
          <a:lstStyle/>
          <a:p>
            <a:fld id="{12775FB8-FE8B-CA4D-AF74-1335A0F8AE96}" type="slidenum">
              <a:rPr lang="en-US" smtClean="0"/>
              <a:t>1</a:t>
            </a:fld>
            <a:endParaRPr lang="en-US"/>
          </a:p>
        </p:txBody>
      </p:sp>
    </p:spTree>
    <p:extLst>
      <p:ext uri="{BB962C8B-B14F-4D97-AF65-F5344CB8AC3E}">
        <p14:creationId xmlns:p14="http://schemas.microsoft.com/office/powerpoint/2010/main" val="12006832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What is a chemical hazard?</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रासायनिक जोखिम के हो ?</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p:txBody>
          <a:bodyPr/>
          <a:lstStyle/>
          <a:p>
            <a:r>
              <a:rPr lang="en-US" i="1" dirty="0">
                <a:latin typeface="Adobe Devanagari" panose="02040503050201020203" pitchFamily="18" charset="0"/>
                <a:cs typeface="Adobe Devanagari" panose="02040503050201020203" pitchFamily="18" charset="0"/>
              </a:rPr>
              <a:t>Chemical hazards </a:t>
            </a:r>
            <a:r>
              <a:rPr lang="en-US" dirty="0">
                <a:latin typeface="Adobe Devanagari" panose="02040503050201020203" pitchFamily="18" charset="0"/>
                <a:cs typeface="Adobe Devanagari" panose="02040503050201020203" pitchFamily="18" charset="0"/>
              </a:rPr>
              <a:t>are gases, vapors, liquids, or dusts that can harm your body. </a:t>
            </a:r>
            <a:endParaRPr lang="ne-NP" dirty="0">
              <a:latin typeface="Adobe Devanagari" panose="02040503050201020203" pitchFamily="18" charset="0"/>
              <a:cs typeface="Adobe Devanagari" panose="02040503050201020203" pitchFamily="18" charset="0"/>
            </a:endParaRPr>
          </a:p>
          <a:p>
            <a:r>
              <a:rPr lang="ne-NP" i="1" dirty="0">
                <a:latin typeface="Adobe Devanagari" panose="02040503050201020203" pitchFamily="18" charset="0"/>
                <a:cs typeface="Adobe Devanagari" panose="02040503050201020203" pitchFamily="18" charset="0"/>
              </a:rPr>
              <a:t>रासायनिक </a:t>
            </a:r>
            <a:r>
              <a:rPr lang="ne-NP" i="1" dirty="0" err="1">
                <a:latin typeface="Adobe Devanagari" panose="02040503050201020203" pitchFamily="18" charset="0"/>
                <a:cs typeface="Adobe Devanagari" panose="02040503050201020203" pitchFamily="18" charset="0"/>
              </a:rPr>
              <a:t>जोखिमहरु</a:t>
            </a:r>
            <a:r>
              <a:rPr lang="ne-NP" dirty="0">
                <a:latin typeface="Adobe Devanagari" panose="02040503050201020203" pitchFamily="18" charset="0"/>
                <a:cs typeface="Adobe Devanagari" panose="02040503050201020203" pitchFamily="18" charset="0"/>
              </a:rPr>
              <a:t> ग्याँस, बाफ, तरल वा </a:t>
            </a:r>
            <a:r>
              <a:rPr lang="ne-NP" dirty="0" err="1">
                <a:latin typeface="Adobe Devanagari" panose="02040503050201020203" pitchFamily="18" charset="0"/>
                <a:cs typeface="Adobe Devanagari" panose="02040503050201020203" pitchFamily="18" charset="0"/>
              </a:rPr>
              <a:t>धुलो</a:t>
            </a:r>
            <a:r>
              <a:rPr lang="ne-NP" dirty="0">
                <a:latin typeface="Adobe Devanagari" panose="02040503050201020203" pitchFamily="18" charset="0"/>
                <a:cs typeface="Adobe Devanagari" panose="02040503050201020203" pitchFamily="18" charset="0"/>
              </a:rPr>
              <a:t> पदार्थ जसले </a:t>
            </a:r>
            <a:r>
              <a:rPr lang="ne-NP" dirty="0" err="1">
                <a:latin typeface="Adobe Devanagari" panose="02040503050201020203" pitchFamily="18" charset="0"/>
                <a:cs typeface="Adobe Devanagari" panose="02040503050201020203" pitchFamily="18" charset="0"/>
              </a:rPr>
              <a:t>तपाईँको</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शरिर</a:t>
            </a:r>
            <a:r>
              <a:rPr lang="ne-NP" dirty="0">
                <a:latin typeface="Adobe Devanagari" panose="02040503050201020203" pitchFamily="18" charset="0"/>
                <a:cs typeface="Adobe Devanagari" panose="02040503050201020203" pitchFamily="18" charset="0"/>
              </a:rPr>
              <a:t> लाई हानि गर्दछ।</a:t>
            </a:r>
            <a:endParaRPr lang="en-US" dirty="0">
              <a:latin typeface="Adobe Devanagari" panose="02040503050201020203" pitchFamily="18" charset="0"/>
              <a:cs typeface="Adobe Devanagari" panose="02040503050201020203" pitchFamily="18" charset="0"/>
            </a:endParaRPr>
          </a:p>
          <a:p>
            <a:pPr marL="0" indent="0">
              <a:buNone/>
            </a:pPr>
            <a:endParaRPr lang="en-US"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10</a:t>
            </a:fld>
            <a:endParaRPr lang="en-US"/>
          </a:p>
        </p:txBody>
      </p:sp>
    </p:spTree>
    <p:extLst>
      <p:ext uri="{BB962C8B-B14F-4D97-AF65-F5344CB8AC3E}">
        <p14:creationId xmlns:p14="http://schemas.microsoft.com/office/powerpoint/2010/main" val="3708870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6110650" y="209916"/>
            <a:ext cx="2745000" cy="646500"/>
          </a:xfrm>
          <a:prstGeom prst="rect">
            <a:avLst/>
          </a:prstGeom>
        </p:spPr>
        <p:txBody>
          <a:bodyPr spcFirstLastPara="1" wrap="square" lIns="91425" tIns="91425" rIns="91425" bIns="91425" anchor="t" anchorCtr="0">
            <a:noAutofit/>
          </a:bodyPr>
          <a:lstStyle/>
          <a:p>
            <a:pPr marL="0" lvl="0" indent="0" algn="ctr" rtl="0">
              <a:spcBef>
                <a:spcPts val="0"/>
              </a:spcBef>
              <a:buNone/>
            </a:pPr>
            <a:r>
              <a:rPr lang="en-US" sz="1800" dirty="0">
                <a:solidFill>
                  <a:schemeClr val="dk2"/>
                </a:solidFill>
                <a:latin typeface="Aparajita" panose="02020603050405020304" pitchFamily="18" charset="0"/>
                <a:ea typeface="Open Sans"/>
                <a:cs typeface="Aparajita" panose="02020603050405020304" pitchFamily="18" charset="0"/>
                <a:sym typeface="Open Sans"/>
              </a:rPr>
              <a:t>Breathing (Inhalation)</a:t>
            </a:r>
            <a:endParaRPr lang="ne-NP" sz="1800" dirty="0">
              <a:solidFill>
                <a:schemeClr val="dk2"/>
              </a:solidFill>
              <a:latin typeface="Aparajita" panose="02020603050405020304" pitchFamily="18" charset="0"/>
              <a:ea typeface="Open Sans"/>
              <a:cs typeface="Aparajita" panose="02020603050405020304" pitchFamily="18" charset="0"/>
              <a:sym typeface="Open Sans"/>
            </a:endParaRPr>
          </a:p>
          <a:p>
            <a:pPr marL="0" lvl="0" indent="0" algn="ctr" rtl="0">
              <a:spcBef>
                <a:spcPts val="0"/>
              </a:spcBef>
              <a:buNone/>
            </a:pPr>
            <a:r>
              <a:rPr lang="ne-NP" sz="1800" b="0" dirty="0">
                <a:solidFill>
                  <a:schemeClr val="dk2"/>
                </a:solidFill>
                <a:latin typeface="Aparajita" panose="02020603050405020304" pitchFamily="18" charset="0"/>
                <a:ea typeface="Arial"/>
                <a:cs typeface="Aparajita" panose="02020603050405020304" pitchFamily="18" charset="0"/>
                <a:sym typeface="Arial"/>
              </a:rPr>
              <a:t>सास फेरेर (सास तान्दा)</a:t>
            </a:r>
            <a:endParaRPr sz="1800" dirty="0">
              <a:solidFill>
                <a:schemeClr val="dk2"/>
              </a:solidFill>
              <a:latin typeface="Aparajita" panose="02020603050405020304" pitchFamily="18" charset="0"/>
              <a:cs typeface="Aparajita" panose="02020603050405020304" pitchFamily="18" charset="0"/>
            </a:endParaRPr>
          </a:p>
        </p:txBody>
      </p:sp>
      <p:sp>
        <p:nvSpPr>
          <p:cNvPr id="180" name="Shape 180"/>
          <p:cNvSpPr txBox="1">
            <a:spLocks noGrp="1"/>
          </p:cNvSpPr>
          <p:nvPr>
            <p:ph type="body" idx="1"/>
          </p:nvPr>
        </p:nvSpPr>
        <p:spPr>
          <a:xfrm>
            <a:off x="3659138" y="2531696"/>
            <a:ext cx="2745000" cy="646500"/>
          </a:xfrm>
          <a:prstGeom prst="rect">
            <a:avLst/>
          </a:prstGeom>
        </p:spPr>
        <p:txBody>
          <a:bodyPr spcFirstLastPara="1" wrap="square" lIns="91425" tIns="91425" rIns="91425" bIns="91425" anchor="t" anchorCtr="0">
            <a:noAutofit/>
          </a:bodyPr>
          <a:lstStyle/>
          <a:p>
            <a:pPr marL="0" lvl="0" indent="0" algn="ctr" rtl="0">
              <a:spcBef>
                <a:spcPts val="0"/>
              </a:spcBef>
              <a:buNone/>
            </a:pPr>
            <a:r>
              <a:rPr lang="en-US" sz="1800" dirty="0">
                <a:solidFill>
                  <a:schemeClr val="dk2"/>
                </a:solidFill>
                <a:latin typeface="Aparajita" panose="02020603050405020304" pitchFamily="18" charset="0"/>
                <a:ea typeface="Open Sans"/>
                <a:cs typeface="Aparajita" panose="02020603050405020304" pitchFamily="18" charset="0"/>
                <a:sym typeface="Open Sans"/>
              </a:rPr>
              <a:t>Skin or Eye Contact</a:t>
            </a:r>
            <a:endParaRPr lang="ne-NP" sz="1800" dirty="0">
              <a:solidFill>
                <a:schemeClr val="dk2"/>
              </a:solidFill>
              <a:latin typeface="Aparajita" panose="02020603050405020304" pitchFamily="18" charset="0"/>
              <a:ea typeface="Open Sans"/>
              <a:cs typeface="Aparajita" panose="02020603050405020304" pitchFamily="18" charset="0"/>
              <a:sym typeface="Open Sans"/>
            </a:endParaRPr>
          </a:p>
          <a:p>
            <a:pPr marL="0" lvl="0" indent="0" algn="ctr" rtl="0">
              <a:spcBef>
                <a:spcPts val="0"/>
              </a:spcBef>
              <a:buNone/>
            </a:pPr>
            <a:r>
              <a:rPr lang="ne-NP" sz="1800" dirty="0">
                <a:solidFill>
                  <a:schemeClr val="dk2"/>
                </a:solidFill>
                <a:latin typeface="Aparajita" panose="02020603050405020304" pitchFamily="18" charset="0"/>
                <a:ea typeface="Open Sans"/>
                <a:cs typeface="Aparajita" panose="02020603050405020304" pitchFamily="18" charset="0"/>
                <a:sym typeface="Open Sans"/>
              </a:rPr>
              <a:t>छाला या आँखामा परेर</a:t>
            </a:r>
          </a:p>
          <a:p>
            <a:pPr marL="0" lvl="0" indent="0" algn="ctr" rtl="0">
              <a:spcBef>
                <a:spcPts val="0"/>
              </a:spcBef>
              <a:buNone/>
            </a:pPr>
            <a:r>
              <a:rPr lang="en-US" sz="1800" b="0" dirty="0">
                <a:solidFill>
                  <a:schemeClr val="dk2"/>
                </a:solidFill>
                <a:latin typeface="Aparajita" panose="02020603050405020304" pitchFamily="18" charset="0"/>
                <a:ea typeface="Arial"/>
                <a:cs typeface="Aparajita" panose="02020603050405020304" pitchFamily="18" charset="0"/>
                <a:sym typeface="Arial"/>
              </a:rPr>
              <a:t/>
            </a:r>
            <a:br>
              <a:rPr lang="en-US" sz="1800" b="0" dirty="0">
                <a:solidFill>
                  <a:schemeClr val="dk2"/>
                </a:solidFill>
                <a:latin typeface="Aparajita" panose="02020603050405020304" pitchFamily="18" charset="0"/>
                <a:ea typeface="Arial"/>
                <a:cs typeface="Aparajita" panose="02020603050405020304" pitchFamily="18" charset="0"/>
                <a:sym typeface="Arial"/>
              </a:rPr>
            </a:br>
            <a:r>
              <a:rPr lang="en-US" sz="1800" dirty="0">
                <a:solidFill>
                  <a:schemeClr val="dk2"/>
                </a:solidFill>
                <a:latin typeface="Aparajita" panose="02020603050405020304" pitchFamily="18" charset="0"/>
                <a:cs typeface="Aparajita" panose="02020603050405020304" pitchFamily="18" charset="0"/>
              </a:rPr>
              <a:t/>
            </a:r>
            <a:br>
              <a:rPr lang="en-US" sz="1800" dirty="0">
                <a:solidFill>
                  <a:schemeClr val="dk2"/>
                </a:solidFill>
                <a:latin typeface="Aparajita" panose="02020603050405020304" pitchFamily="18" charset="0"/>
                <a:cs typeface="Aparajita" panose="02020603050405020304" pitchFamily="18" charset="0"/>
              </a:rPr>
            </a:br>
            <a:r>
              <a:rPr lang="en-US" sz="1800" dirty="0">
                <a:solidFill>
                  <a:schemeClr val="dk2"/>
                </a:solidFill>
                <a:latin typeface="Aparajita" panose="02020603050405020304" pitchFamily="18" charset="0"/>
                <a:cs typeface="Aparajita" panose="02020603050405020304" pitchFamily="18" charset="0"/>
              </a:rPr>
              <a:t/>
            </a:r>
            <a:br>
              <a:rPr lang="en-US" sz="1800" dirty="0">
                <a:solidFill>
                  <a:schemeClr val="dk2"/>
                </a:solidFill>
                <a:latin typeface="Aparajita" panose="02020603050405020304" pitchFamily="18" charset="0"/>
                <a:cs typeface="Aparajita" panose="02020603050405020304" pitchFamily="18" charset="0"/>
              </a:rPr>
            </a:br>
            <a:endParaRPr sz="1800" dirty="0">
              <a:solidFill>
                <a:schemeClr val="dk2"/>
              </a:solidFill>
              <a:latin typeface="Aparajita" panose="02020603050405020304" pitchFamily="18" charset="0"/>
              <a:cs typeface="Aparajita" panose="02020603050405020304" pitchFamily="18" charset="0"/>
            </a:endParaRPr>
          </a:p>
        </p:txBody>
      </p:sp>
      <p:sp>
        <p:nvSpPr>
          <p:cNvPr id="181" name="Shape 181"/>
          <p:cNvSpPr txBox="1">
            <a:spLocks noGrp="1"/>
          </p:cNvSpPr>
          <p:nvPr>
            <p:ph type="body" idx="1"/>
          </p:nvPr>
        </p:nvSpPr>
        <p:spPr>
          <a:xfrm>
            <a:off x="294725" y="3576426"/>
            <a:ext cx="3044912" cy="844859"/>
          </a:xfrm>
          <a:prstGeom prst="rect">
            <a:avLst/>
          </a:prstGeom>
        </p:spPr>
        <p:txBody>
          <a:bodyPr spcFirstLastPara="1" wrap="square" lIns="91425" tIns="91425" rIns="91425" bIns="91425" anchor="t" anchorCtr="0">
            <a:noAutofit/>
          </a:bodyPr>
          <a:lstStyle/>
          <a:p>
            <a:pPr marL="0" lvl="0" indent="0" algn="ctr" rtl="0">
              <a:spcBef>
                <a:spcPts val="0"/>
              </a:spcBef>
              <a:buNone/>
            </a:pPr>
            <a:r>
              <a:rPr lang="en-US" sz="1800" dirty="0">
                <a:solidFill>
                  <a:schemeClr val="dk2"/>
                </a:solidFill>
                <a:latin typeface="Aparajita" panose="02020603050405020304" pitchFamily="18" charset="0"/>
                <a:ea typeface="Open Sans"/>
                <a:cs typeface="Aparajita" panose="02020603050405020304" pitchFamily="18" charset="0"/>
                <a:sym typeface="Open Sans"/>
              </a:rPr>
              <a:t>Swallowing (Ingestion)</a:t>
            </a:r>
            <a:endParaRPr lang="ne-NP" sz="1800" dirty="0">
              <a:solidFill>
                <a:schemeClr val="dk2"/>
              </a:solidFill>
              <a:latin typeface="Aparajita" panose="02020603050405020304" pitchFamily="18" charset="0"/>
              <a:ea typeface="Open Sans"/>
              <a:cs typeface="Aparajita" panose="02020603050405020304" pitchFamily="18" charset="0"/>
              <a:sym typeface="Open Sans"/>
            </a:endParaRPr>
          </a:p>
          <a:p>
            <a:pPr marL="0" lvl="0" indent="0" algn="ctr" rtl="0">
              <a:spcBef>
                <a:spcPts val="0"/>
              </a:spcBef>
              <a:buNone/>
            </a:pPr>
            <a:r>
              <a:rPr lang="ne-NP" sz="1800" b="0" dirty="0">
                <a:solidFill>
                  <a:schemeClr val="dk2"/>
                </a:solidFill>
                <a:latin typeface="Aparajita" panose="02020603050405020304" pitchFamily="18" charset="0"/>
                <a:ea typeface="Arial"/>
                <a:cs typeface="Aparajita" panose="02020603050405020304" pitchFamily="18" charset="0"/>
                <a:sym typeface="Open Sans"/>
              </a:rPr>
              <a:t>निलेर (खाएर)</a:t>
            </a:r>
            <a:r>
              <a:rPr lang="en-US" sz="1800" b="0" dirty="0">
                <a:solidFill>
                  <a:schemeClr val="dk2"/>
                </a:solidFill>
                <a:latin typeface="Aparajita" panose="02020603050405020304" pitchFamily="18" charset="0"/>
                <a:ea typeface="Arial"/>
                <a:cs typeface="Aparajita" panose="02020603050405020304" pitchFamily="18" charset="0"/>
                <a:sym typeface="Arial"/>
              </a:rPr>
              <a:t/>
            </a:r>
            <a:br>
              <a:rPr lang="en-US" sz="1800" b="0" dirty="0">
                <a:solidFill>
                  <a:schemeClr val="dk2"/>
                </a:solidFill>
                <a:latin typeface="Aparajita" panose="02020603050405020304" pitchFamily="18" charset="0"/>
                <a:ea typeface="Arial"/>
                <a:cs typeface="Aparajita" panose="02020603050405020304" pitchFamily="18" charset="0"/>
                <a:sym typeface="Arial"/>
              </a:rPr>
            </a:br>
            <a:r>
              <a:rPr lang="en-US" sz="1800" dirty="0">
                <a:solidFill>
                  <a:schemeClr val="dk2"/>
                </a:solidFill>
                <a:latin typeface="Aparajita" panose="02020603050405020304" pitchFamily="18" charset="0"/>
                <a:cs typeface="Aparajita" panose="02020603050405020304" pitchFamily="18" charset="0"/>
              </a:rPr>
              <a:t/>
            </a:r>
            <a:br>
              <a:rPr lang="en-US" sz="1800" dirty="0">
                <a:solidFill>
                  <a:schemeClr val="dk2"/>
                </a:solidFill>
                <a:latin typeface="Aparajita" panose="02020603050405020304" pitchFamily="18" charset="0"/>
                <a:cs typeface="Aparajita" panose="02020603050405020304" pitchFamily="18" charset="0"/>
              </a:rPr>
            </a:br>
            <a:r>
              <a:rPr lang="en-US" sz="1800" dirty="0">
                <a:solidFill>
                  <a:schemeClr val="dk2"/>
                </a:solidFill>
                <a:latin typeface="Aparajita" panose="02020603050405020304" pitchFamily="18" charset="0"/>
                <a:cs typeface="Aparajita" panose="02020603050405020304" pitchFamily="18" charset="0"/>
              </a:rPr>
              <a:t/>
            </a:r>
            <a:br>
              <a:rPr lang="en-US" sz="1800" dirty="0">
                <a:solidFill>
                  <a:schemeClr val="dk2"/>
                </a:solidFill>
                <a:latin typeface="Aparajita" panose="02020603050405020304" pitchFamily="18" charset="0"/>
                <a:cs typeface="Aparajita" panose="02020603050405020304" pitchFamily="18" charset="0"/>
              </a:rPr>
            </a:br>
            <a:endParaRPr sz="1800" dirty="0">
              <a:solidFill>
                <a:schemeClr val="dk2"/>
              </a:solidFill>
              <a:latin typeface="Aparajita" panose="02020603050405020304" pitchFamily="18" charset="0"/>
              <a:cs typeface="Aparajita" panose="02020603050405020304" pitchFamily="18" charset="0"/>
            </a:endParaRPr>
          </a:p>
        </p:txBody>
      </p:sp>
      <p:sp>
        <p:nvSpPr>
          <p:cNvPr id="185" name="Shape 185"/>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
        <p:nvSpPr>
          <p:cNvPr id="186" name="Shape 186"/>
          <p:cNvSpPr txBox="1">
            <a:spLocks noGrp="1"/>
          </p:cNvSpPr>
          <p:nvPr>
            <p:ph type="title"/>
          </p:nvPr>
        </p:nvSpPr>
        <p:spPr>
          <a:xfrm>
            <a:off x="431975" y="327775"/>
            <a:ext cx="3029400" cy="2953800"/>
          </a:xfrm>
          <a:prstGeom prst="rect">
            <a:avLst/>
          </a:prstGeom>
          <a:solidFill>
            <a:schemeClr val="accent3"/>
          </a:solidFill>
        </p:spPr>
        <p:txBody>
          <a:bodyPr spcFirstLastPara="1" wrap="square" lIns="91425" tIns="91425" rIns="91425" bIns="91425" anchor="ctr" anchorCtr="0">
            <a:noAutofit/>
          </a:bodyPr>
          <a:lstStyle/>
          <a:p>
            <a:pPr marL="0" lvl="0" indent="0" algn="l" rtl="0">
              <a:spcBef>
                <a:spcPts val="0"/>
              </a:spcBef>
              <a:spcAft>
                <a:spcPts val="0"/>
              </a:spcAft>
              <a:buNone/>
            </a:pPr>
            <a:r>
              <a:rPr lang="en-US" sz="2800" dirty="0">
                <a:solidFill>
                  <a:schemeClr val="tx2"/>
                </a:solidFill>
                <a:latin typeface="Aparajita" panose="02020603050405020304" pitchFamily="18" charset="0"/>
                <a:ea typeface="Economica"/>
                <a:cs typeface="Aparajita" panose="02020603050405020304" pitchFamily="18" charset="0"/>
                <a:sym typeface="Economica"/>
              </a:rPr>
              <a:t>HOW DO CHEMICALS GET INTO THE BODY?</a:t>
            </a:r>
            <a:r>
              <a:rPr lang="ne-NP" sz="2800" dirty="0">
                <a:solidFill>
                  <a:schemeClr val="tx2"/>
                </a:solidFill>
                <a:latin typeface="Aparajita" panose="02020603050405020304" pitchFamily="18" charset="0"/>
                <a:ea typeface="Economica"/>
                <a:cs typeface="Aparajita" panose="02020603050405020304" pitchFamily="18" charset="0"/>
                <a:sym typeface="Economica"/>
              </a:rPr>
              <a:t/>
            </a:r>
            <a:br>
              <a:rPr lang="ne-NP" sz="2800" dirty="0">
                <a:solidFill>
                  <a:schemeClr val="tx2"/>
                </a:solidFill>
                <a:latin typeface="Aparajita" panose="02020603050405020304" pitchFamily="18" charset="0"/>
                <a:ea typeface="Economica"/>
                <a:cs typeface="Aparajita" panose="02020603050405020304" pitchFamily="18" charset="0"/>
                <a:sym typeface="Economica"/>
              </a:rPr>
            </a:br>
            <a:r>
              <a:rPr lang="ne-NP" sz="2800" dirty="0" err="1">
                <a:solidFill>
                  <a:schemeClr val="tx2"/>
                </a:solidFill>
                <a:latin typeface="Aparajita" panose="02020603050405020304" pitchFamily="18" charset="0"/>
                <a:ea typeface="Economica"/>
                <a:cs typeface="Aparajita" panose="02020603050405020304" pitchFamily="18" charset="0"/>
                <a:sym typeface="Economica"/>
              </a:rPr>
              <a:t>तपाईँको</a:t>
            </a:r>
            <a:r>
              <a:rPr lang="ne-NP" sz="2800" dirty="0">
                <a:solidFill>
                  <a:schemeClr val="tx2"/>
                </a:solidFill>
                <a:latin typeface="Aparajita" panose="02020603050405020304" pitchFamily="18" charset="0"/>
                <a:ea typeface="Economica"/>
                <a:cs typeface="Aparajita" panose="02020603050405020304" pitchFamily="18" charset="0"/>
                <a:sym typeface="Economica"/>
              </a:rPr>
              <a:t> </a:t>
            </a:r>
            <a:r>
              <a:rPr lang="ne-NP" sz="2800" dirty="0" err="1">
                <a:solidFill>
                  <a:schemeClr val="tx2"/>
                </a:solidFill>
                <a:latin typeface="Aparajita" panose="02020603050405020304" pitchFamily="18" charset="0"/>
                <a:ea typeface="Economica"/>
                <a:cs typeface="Aparajita" panose="02020603050405020304" pitchFamily="18" charset="0"/>
                <a:sym typeface="Economica"/>
              </a:rPr>
              <a:t>शरिर</a:t>
            </a:r>
            <a:r>
              <a:rPr lang="ne-NP" sz="2800" dirty="0">
                <a:solidFill>
                  <a:schemeClr val="tx2"/>
                </a:solidFill>
                <a:latin typeface="Aparajita" panose="02020603050405020304" pitchFamily="18" charset="0"/>
                <a:ea typeface="Economica"/>
                <a:cs typeface="Aparajita" panose="02020603050405020304" pitchFamily="18" charset="0"/>
                <a:sym typeface="Economica"/>
              </a:rPr>
              <a:t> भित्र </a:t>
            </a:r>
            <a:r>
              <a:rPr lang="ne-NP" sz="2800" dirty="0" err="1">
                <a:solidFill>
                  <a:schemeClr val="tx2"/>
                </a:solidFill>
                <a:latin typeface="Aparajita" panose="02020603050405020304" pitchFamily="18" charset="0"/>
                <a:ea typeface="Economica"/>
                <a:cs typeface="Aparajita" panose="02020603050405020304" pitchFamily="18" charset="0"/>
                <a:sym typeface="Economica"/>
              </a:rPr>
              <a:t>कसरि</a:t>
            </a:r>
            <a:r>
              <a:rPr lang="ne-NP" sz="2800" dirty="0">
                <a:solidFill>
                  <a:schemeClr val="tx2"/>
                </a:solidFill>
                <a:latin typeface="Aparajita" panose="02020603050405020304" pitchFamily="18" charset="0"/>
                <a:ea typeface="Economica"/>
                <a:cs typeface="Aparajita" panose="02020603050405020304" pitchFamily="18" charset="0"/>
                <a:sym typeface="Economica"/>
              </a:rPr>
              <a:t> </a:t>
            </a:r>
            <a:r>
              <a:rPr lang="ne-NP" sz="2800" dirty="0" err="1">
                <a:solidFill>
                  <a:schemeClr val="tx2"/>
                </a:solidFill>
                <a:latin typeface="Aparajita" panose="02020603050405020304" pitchFamily="18" charset="0"/>
                <a:ea typeface="Economica"/>
                <a:cs typeface="Aparajita" panose="02020603050405020304" pitchFamily="18" charset="0"/>
                <a:sym typeface="Economica"/>
              </a:rPr>
              <a:t>रसायनहरु</a:t>
            </a:r>
            <a:r>
              <a:rPr lang="ne-NP" sz="2800" dirty="0">
                <a:solidFill>
                  <a:schemeClr val="tx2"/>
                </a:solidFill>
                <a:latin typeface="Aparajita" panose="02020603050405020304" pitchFamily="18" charset="0"/>
                <a:ea typeface="Economica"/>
                <a:cs typeface="Aparajita" panose="02020603050405020304" pitchFamily="18" charset="0"/>
                <a:sym typeface="Economica"/>
              </a:rPr>
              <a:t> भित्रिन्छन्?</a:t>
            </a:r>
            <a:endParaRPr sz="2800" dirty="0">
              <a:solidFill>
                <a:schemeClr val="tx2"/>
              </a:solidFill>
              <a:latin typeface="Aparajita" panose="02020603050405020304" pitchFamily="18" charset="0"/>
              <a:ea typeface="Economica"/>
              <a:cs typeface="Aparajita" panose="02020603050405020304" pitchFamily="18" charset="0"/>
              <a:sym typeface="Economica"/>
            </a:endParaRPr>
          </a:p>
        </p:txBody>
      </p:sp>
      <p:pic>
        <p:nvPicPr>
          <p:cNvPr id="2" name="Picture 1" title="Picture of a woman with her hands over her mouth"/>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31975" y="4542282"/>
            <a:ext cx="2828544" cy="1956816"/>
          </a:xfrm>
          <a:prstGeom prst="rect">
            <a:avLst/>
          </a:prstGeom>
        </p:spPr>
      </p:pic>
      <p:pic>
        <p:nvPicPr>
          <p:cNvPr id="3" name="Picture 2" title="Picture of two people touching their index fingers"/>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755481" y="3429000"/>
            <a:ext cx="2828544" cy="1853184"/>
          </a:xfrm>
          <a:prstGeom prst="rect">
            <a:avLst/>
          </a:prstGeom>
        </p:spPr>
      </p:pic>
      <p:pic>
        <p:nvPicPr>
          <p:cNvPr id="4" name="Picture 3" title="Conversation bubbles with the words Inhale and Exhale"/>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553200" y="1072537"/>
            <a:ext cx="2133600" cy="2151888"/>
          </a:xfrm>
          <a:prstGeom prst="rect">
            <a:avLst/>
          </a:prstGeom>
        </p:spPr>
      </p:pic>
    </p:spTree>
    <p:extLst>
      <p:ext uri="{BB962C8B-B14F-4D97-AF65-F5344CB8AC3E}">
        <p14:creationId xmlns:p14="http://schemas.microsoft.com/office/powerpoint/2010/main" val="4211247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Health Hazards</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err="1">
                <a:latin typeface="Aparajita" panose="02020603050405020304" pitchFamily="18" charset="0"/>
                <a:cs typeface="Aparajita" panose="02020603050405020304" pitchFamily="18" charset="0"/>
              </a:rPr>
              <a:t>शारिरिक</a:t>
            </a:r>
            <a:r>
              <a:rPr lang="ne-NP" dirty="0">
                <a:latin typeface="Aparajita" panose="02020603050405020304" pitchFamily="18" charset="0"/>
                <a:cs typeface="Aparajita" panose="02020603050405020304" pitchFamily="18" charset="0"/>
              </a:rPr>
              <a:t> जोखिम</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p:txBody>
          <a:bodyPr>
            <a:normAutofit fontScale="70000" lnSpcReduction="20000"/>
          </a:bodyPr>
          <a:lstStyle/>
          <a:p>
            <a:r>
              <a:rPr lang="en-US" dirty="0">
                <a:latin typeface="Adobe Devanagari" panose="02040503050201020203" pitchFamily="18" charset="0"/>
                <a:cs typeface="Adobe Devanagari" panose="02040503050201020203" pitchFamily="18" charset="0"/>
              </a:rPr>
              <a:t>Chemical exposure can cause serious health problems:</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रासायनिक </a:t>
            </a:r>
            <a:r>
              <a:rPr lang="ne-NP" dirty="0" err="1">
                <a:latin typeface="Adobe Devanagari" panose="02040503050201020203" pitchFamily="18" charset="0"/>
                <a:cs typeface="Adobe Devanagari" panose="02040503050201020203" pitchFamily="18" charset="0"/>
              </a:rPr>
              <a:t>पदार्थसंगको</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नजदिकि</a:t>
            </a:r>
            <a:r>
              <a:rPr lang="ne-NP" dirty="0">
                <a:latin typeface="Adobe Devanagari" panose="02040503050201020203" pitchFamily="18" charset="0"/>
                <a:cs typeface="Adobe Devanagari" panose="02040503050201020203" pitchFamily="18" charset="0"/>
              </a:rPr>
              <a:t> गम्भीर स्वास्थ्य समस्याहरूको कारण हुन सक्दछ</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Itching/rashes/burns</a:t>
            </a:r>
            <a:endParaRPr lang="ne-NP" dirty="0">
              <a:latin typeface="Adobe Devanagari" panose="02040503050201020203" pitchFamily="18" charset="0"/>
              <a:cs typeface="Adobe Devanagari" panose="02040503050201020203" pitchFamily="18" charset="0"/>
            </a:endParaRPr>
          </a:p>
          <a:p>
            <a:pPr lvl="1"/>
            <a:r>
              <a:rPr lang="ne-NP" dirty="0">
                <a:latin typeface="Adobe Devanagari" panose="02040503050201020203" pitchFamily="18" charset="0"/>
                <a:cs typeface="Adobe Devanagari" panose="02040503050201020203" pitchFamily="18" charset="0"/>
              </a:rPr>
              <a:t>चिलाउने</a:t>
            </a:r>
            <a:r>
              <a:rPr lang="en-US"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बिमिरा</a:t>
            </a:r>
            <a:r>
              <a:rPr lang="ne-NP" dirty="0">
                <a:latin typeface="Adobe Devanagari" panose="02040503050201020203" pitchFamily="18" charset="0"/>
                <a:cs typeface="Adobe Devanagari" panose="02040503050201020203" pitchFamily="18" charset="0"/>
              </a:rPr>
              <a:t> आउने</a:t>
            </a:r>
            <a:r>
              <a:rPr lang="en-US" dirty="0">
                <a:latin typeface="Adobe Devanagari" panose="02040503050201020203" pitchFamily="18" charset="0"/>
                <a:cs typeface="Adobe Devanagari" panose="02040503050201020203" pitchFamily="18" charset="0"/>
              </a:rPr>
              <a:t> /</a:t>
            </a:r>
            <a:r>
              <a:rPr lang="ne-NP" dirty="0">
                <a:latin typeface="Adobe Devanagari" panose="02040503050201020203" pitchFamily="18" charset="0"/>
                <a:cs typeface="Adobe Devanagari" panose="02040503050201020203" pitchFamily="18" charset="0"/>
              </a:rPr>
              <a:t> पोल्ने</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Kidney/lung damage</a:t>
            </a:r>
            <a:endParaRPr lang="ne-NP" dirty="0">
              <a:latin typeface="Adobe Devanagari" panose="02040503050201020203" pitchFamily="18" charset="0"/>
              <a:cs typeface="Adobe Devanagari" panose="02040503050201020203" pitchFamily="18" charset="0"/>
            </a:endParaRPr>
          </a:p>
          <a:p>
            <a:pPr lvl="1"/>
            <a:r>
              <a:rPr lang="ne-NP" dirty="0" err="1">
                <a:latin typeface="Adobe Devanagari" panose="02040503050201020203" pitchFamily="18" charset="0"/>
                <a:cs typeface="Adobe Devanagari" panose="02040503050201020203" pitchFamily="18" charset="0"/>
              </a:rPr>
              <a:t>मृगौला</a:t>
            </a:r>
            <a:r>
              <a:rPr lang="en-US" dirty="0">
                <a:latin typeface="Adobe Devanagari" panose="02040503050201020203" pitchFamily="18" charset="0"/>
                <a:cs typeface="Adobe Devanagari" panose="02040503050201020203" pitchFamily="18" charset="0"/>
              </a:rPr>
              <a:t> /</a:t>
            </a:r>
            <a:r>
              <a:rPr lang="ne-NP" dirty="0">
                <a:latin typeface="Adobe Devanagari" panose="02040503050201020203" pitchFamily="18" charset="0"/>
                <a:cs typeface="Adobe Devanagari" panose="02040503050201020203" pitchFamily="18" charset="0"/>
              </a:rPr>
              <a:t>फोक्सो बिग्रिने</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Heart problems</a:t>
            </a:r>
            <a:endParaRPr lang="ne-NP" dirty="0">
              <a:latin typeface="Adobe Devanagari" panose="02040503050201020203" pitchFamily="18" charset="0"/>
              <a:cs typeface="Adobe Devanagari" panose="02040503050201020203" pitchFamily="18" charset="0"/>
            </a:endParaRPr>
          </a:p>
          <a:p>
            <a:pPr lvl="1"/>
            <a:r>
              <a:rPr lang="ne-NP" dirty="0">
                <a:latin typeface="Adobe Devanagari" panose="02040503050201020203" pitchFamily="18" charset="0"/>
                <a:cs typeface="Adobe Devanagari" panose="02040503050201020203" pitchFamily="18" charset="0"/>
              </a:rPr>
              <a:t>मुटुको समस्या</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Cancer</a:t>
            </a:r>
            <a:endParaRPr lang="ne-NP" dirty="0">
              <a:latin typeface="Adobe Devanagari" panose="02040503050201020203" pitchFamily="18" charset="0"/>
              <a:cs typeface="Adobe Devanagari" panose="02040503050201020203" pitchFamily="18" charset="0"/>
            </a:endParaRPr>
          </a:p>
          <a:p>
            <a:pPr lvl="1"/>
            <a:r>
              <a:rPr lang="ne-NP" dirty="0">
                <a:latin typeface="Adobe Devanagari" panose="02040503050201020203" pitchFamily="18" charset="0"/>
                <a:cs typeface="Adobe Devanagari" panose="02040503050201020203" pitchFamily="18" charset="0"/>
              </a:rPr>
              <a:t>क्यान्सर</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Sterility </a:t>
            </a:r>
            <a:endParaRPr lang="ne-NP" dirty="0">
              <a:latin typeface="Adobe Devanagari" panose="02040503050201020203" pitchFamily="18" charset="0"/>
              <a:cs typeface="Adobe Devanagari" panose="02040503050201020203" pitchFamily="18" charset="0"/>
            </a:endParaRPr>
          </a:p>
          <a:p>
            <a:pPr lvl="1"/>
            <a:r>
              <a:rPr lang="ne-NP" dirty="0" err="1">
                <a:latin typeface="Adobe Devanagari" panose="02040503050201020203" pitchFamily="18" charset="0"/>
                <a:cs typeface="Adobe Devanagari" panose="02040503050201020203" pitchFamily="18" charset="0"/>
              </a:rPr>
              <a:t>बाझोपन</a:t>
            </a:r>
            <a:r>
              <a:rPr lang="ne-NP" dirty="0">
                <a:latin typeface="Adobe Devanagari" panose="02040503050201020203" pitchFamily="18" charset="0"/>
                <a:cs typeface="Adobe Devanagari" panose="02040503050201020203" pitchFamily="18" charset="0"/>
              </a:rPr>
              <a:t> हुने</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Central nervous system damage</a:t>
            </a:r>
            <a:endParaRPr lang="ne-NP" dirty="0">
              <a:latin typeface="Adobe Devanagari" panose="02040503050201020203" pitchFamily="18" charset="0"/>
              <a:cs typeface="Adobe Devanagari" panose="02040503050201020203" pitchFamily="18" charset="0"/>
            </a:endParaRPr>
          </a:p>
          <a:p>
            <a:pPr lvl="1"/>
            <a:r>
              <a:rPr lang="ne-NP" dirty="0" err="1">
                <a:latin typeface="Adobe Devanagari" panose="02040503050201020203" pitchFamily="18" charset="0"/>
                <a:cs typeface="Adobe Devanagari" panose="02040503050201020203" pitchFamily="18" charset="0"/>
              </a:rPr>
              <a:t>केन्द्रिय</a:t>
            </a:r>
            <a:r>
              <a:rPr lang="ne-NP" dirty="0">
                <a:latin typeface="Adobe Devanagari" panose="02040503050201020203" pitchFamily="18" charset="0"/>
                <a:cs typeface="Adobe Devanagari" panose="02040503050201020203" pitchFamily="18" charset="0"/>
              </a:rPr>
              <a:t> स्नायु </a:t>
            </a:r>
            <a:r>
              <a:rPr lang="ne-NP" dirty="0" err="1">
                <a:latin typeface="Adobe Devanagari" panose="02040503050201020203" pitchFamily="18" charset="0"/>
                <a:cs typeface="Adobe Devanagari" panose="02040503050201020203" pitchFamily="18" charset="0"/>
              </a:rPr>
              <a:t>प्रणालि</a:t>
            </a:r>
            <a:r>
              <a:rPr lang="ne-NP" dirty="0">
                <a:latin typeface="Adobe Devanagari" panose="02040503050201020203" pitchFamily="18" charset="0"/>
                <a:cs typeface="Adobe Devanagari" panose="02040503050201020203" pitchFamily="18" charset="0"/>
              </a:rPr>
              <a:t> बिग्रिने</a:t>
            </a:r>
            <a:endParaRPr lang="en-US"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12</a:t>
            </a:fld>
            <a:endParaRPr lang="en-US"/>
          </a:p>
        </p:txBody>
      </p:sp>
    </p:spTree>
    <p:extLst>
      <p:ext uri="{BB962C8B-B14F-4D97-AF65-F5344CB8AC3E}">
        <p14:creationId xmlns:p14="http://schemas.microsoft.com/office/powerpoint/2010/main" val="3642156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pic>
        <p:nvPicPr>
          <p:cNvPr id="10" name="Picture 9" title="drawing of the human body"/>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4907" y="126614"/>
            <a:ext cx="5977288" cy="6254885"/>
          </a:xfrm>
          <a:prstGeom prst="rect">
            <a:avLst/>
          </a:prstGeom>
        </p:spPr>
      </p:pic>
      <p:sp>
        <p:nvSpPr>
          <p:cNvPr id="222" name="Shape 222"/>
          <p:cNvSpPr txBox="1">
            <a:spLocks noGrp="1"/>
          </p:cNvSpPr>
          <p:nvPr>
            <p:ph type="title"/>
          </p:nvPr>
        </p:nvSpPr>
        <p:spPr>
          <a:xfrm>
            <a:off x="6809011" y="225349"/>
            <a:ext cx="2334988" cy="3868349"/>
          </a:xfrm>
          <a:prstGeom prst="rect">
            <a:avLst/>
          </a:prstGeom>
          <a:solidFill>
            <a:schemeClr val="dk2"/>
          </a:solidFill>
        </p:spPr>
        <p:txBody>
          <a:bodyPr spcFirstLastPara="1" wrap="square" lIns="91425" tIns="91425" rIns="91425" bIns="91425" anchor="ctr" anchorCtr="0">
            <a:noAutofit/>
          </a:bodyPr>
          <a:lstStyle/>
          <a:p>
            <a:pPr marL="0" lvl="0" indent="0" algn="l" rtl="0">
              <a:spcBef>
                <a:spcPts val="0"/>
              </a:spcBef>
              <a:spcAft>
                <a:spcPts val="0"/>
              </a:spcAft>
              <a:buNone/>
            </a:pPr>
            <a:r>
              <a:rPr lang="en-US" sz="2400" dirty="0">
                <a:solidFill>
                  <a:srgbClr val="FFFFFF"/>
                </a:solidFill>
                <a:latin typeface="Adobe Devanagari" panose="02040503050201020203" pitchFamily="18" charset="0"/>
                <a:ea typeface="Economica"/>
                <a:cs typeface="Adobe Devanagari" panose="02040503050201020203" pitchFamily="18" charset="0"/>
                <a:sym typeface="Economica"/>
              </a:rPr>
              <a:t>HOW CHEMICALS CAN AFFECT YOUR BODY</a:t>
            </a:r>
            <a:r>
              <a:rPr lang="ne-NP" sz="3200" dirty="0">
                <a:solidFill>
                  <a:srgbClr val="FFFFFF"/>
                </a:solidFill>
                <a:latin typeface="Adobe Devanagari" panose="02040503050201020203" pitchFamily="18" charset="0"/>
                <a:ea typeface="Economica"/>
                <a:cs typeface="Adobe Devanagari" panose="02040503050201020203" pitchFamily="18" charset="0"/>
                <a:sym typeface="Economica"/>
              </a:rPr>
              <a:t/>
            </a:r>
            <a:br>
              <a:rPr lang="ne-NP" sz="3200" dirty="0">
                <a:solidFill>
                  <a:srgbClr val="FFFFFF"/>
                </a:solidFill>
                <a:latin typeface="Adobe Devanagari" panose="02040503050201020203" pitchFamily="18" charset="0"/>
                <a:ea typeface="Economica"/>
                <a:cs typeface="Adobe Devanagari" panose="02040503050201020203" pitchFamily="18" charset="0"/>
                <a:sym typeface="Economica"/>
              </a:rPr>
            </a:br>
            <a:r>
              <a:rPr lang="ne-NP" sz="2800" dirty="0" err="1">
                <a:solidFill>
                  <a:srgbClr val="FFFFFF"/>
                </a:solidFill>
                <a:latin typeface="Adobe Devanagari" panose="02040503050201020203" pitchFamily="18" charset="0"/>
                <a:ea typeface="Economica"/>
                <a:cs typeface="Adobe Devanagari" panose="02040503050201020203" pitchFamily="18" charset="0"/>
                <a:sym typeface="Economica"/>
              </a:rPr>
              <a:t>कसरि</a:t>
            </a:r>
            <a:r>
              <a:rPr lang="ne-NP" sz="2800" dirty="0">
                <a:solidFill>
                  <a:srgbClr val="FFFFFF"/>
                </a:solidFill>
                <a:latin typeface="Adobe Devanagari" panose="02040503050201020203" pitchFamily="18" charset="0"/>
                <a:ea typeface="Economica"/>
                <a:cs typeface="Adobe Devanagari" panose="02040503050201020203" pitchFamily="18" charset="0"/>
                <a:sym typeface="Economica"/>
              </a:rPr>
              <a:t> </a:t>
            </a:r>
            <a:r>
              <a:rPr lang="ne-NP" sz="2800" dirty="0" err="1">
                <a:solidFill>
                  <a:srgbClr val="FFFFFF"/>
                </a:solidFill>
                <a:latin typeface="Adobe Devanagari" panose="02040503050201020203" pitchFamily="18" charset="0"/>
                <a:ea typeface="Economica"/>
                <a:cs typeface="Adobe Devanagari" panose="02040503050201020203" pitchFamily="18" charset="0"/>
                <a:sym typeface="Economica"/>
              </a:rPr>
              <a:t>रसायनहरुले</a:t>
            </a:r>
            <a:r>
              <a:rPr lang="ne-NP" sz="2800" dirty="0">
                <a:solidFill>
                  <a:srgbClr val="FFFFFF"/>
                </a:solidFill>
                <a:latin typeface="Adobe Devanagari" panose="02040503050201020203" pitchFamily="18" charset="0"/>
                <a:ea typeface="Economica"/>
                <a:cs typeface="Adobe Devanagari" panose="02040503050201020203" pitchFamily="18" charset="0"/>
                <a:sym typeface="Economica"/>
              </a:rPr>
              <a:t> </a:t>
            </a:r>
            <a:r>
              <a:rPr lang="ne-NP" sz="2800" dirty="0" err="1">
                <a:solidFill>
                  <a:srgbClr val="FFFFFF"/>
                </a:solidFill>
                <a:latin typeface="Adobe Devanagari" panose="02040503050201020203" pitchFamily="18" charset="0"/>
                <a:ea typeface="Economica"/>
                <a:cs typeface="Adobe Devanagari" panose="02040503050201020203" pitchFamily="18" charset="0"/>
                <a:sym typeface="Economica"/>
              </a:rPr>
              <a:t>तपाईँको</a:t>
            </a:r>
            <a:r>
              <a:rPr lang="ne-NP" sz="2800" dirty="0">
                <a:solidFill>
                  <a:srgbClr val="FFFFFF"/>
                </a:solidFill>
                <a:latin typeface="Adobe Devanagari" panose="02040503050201020203" pitchFamily="18" charset="0"/>
                <a:ea typeface="Economica"/>
                <a:cs typeface="Adobe Devanagari" panose="02040503050201020203" pitchFamily="18" charset="0"/>
                <a:sym typeface="Economica"/>
              </a:rPr>
              <a:t> </a:t>
            </a:r>
            <a:r>
              <a:rPr lang="ne-NP" sz="2800" dirty="0" err="1">
                <a:solidFill>
                  <a:srgbClr val="FFFFFF"/>
                </a:solidFill>
                <a:latin typeface="Adobe Devanagari" panose="02040503050201020203" pitchFamily="18" charset="0"/>
                <a:ea typeface="Economica"/>
                <a:cs typeface="Adobe Devanagari" panose="02040503050201020203" pitchFamily="18" charset="0"/>
                <a:sym typeface="Economica"/>
              </a:rPr>
              <a:t>शरिरमा</a:t>
            </a:r>
            <a:r>
              <a:rPr lang="ne-NP" sz="2800" dirty="0">
                <a:solidFill>
                  <a:srgbClr val="FFFFFF"/>
                </a:solidFill>
                <a:latin typeface="Adobe Devanagari" panose="02040503050201020203" pitchFamily="18" charset="0"/>
                <a:ea typeface="Economica"/>
                <a:cs typeface="Adobe Devanagari" panose="02040503050201020203" pitchFamily="18" charset="0"/>
                <a:sym typeface="Economica"/>
              </a:rPr>
              <a:t> असर गर्दछ।</a:t>
            </a:r>
            <a:endParaRPr sz="2800" dirty="0">
              <a:solidFill>
                <a:srgbClr val="FFFFFF"/>
              </a:solidFill>
              <a:latin typeface="Adobe Devanagari" panose="02040503050201020203" pitchFamily="18" charset="0"/>
              <a:ea typeface="Economica"/>
              <a:cs typeface="Adobe Devanagari" panose="02040503050201020203" pitchFamily="18" charset="0"/>
              <a:sym typeface="Economica"/>
            </a:endParaRPr>
          </a:p>
        </p:txBody>
      </p:sp>
      <p:sp>
        <p:nvSpPr>
          <p:cNvPr id="223" name="Shape 223"/>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US"/>
              <a:t>13</a:t>
            </a:fld>
            <a:endParaRPr/>
          </a:p>
        </p:txBody>
      </p:sp>
      <p:sp>
        <p:nvSpPr>
          <p:cNvPr id="2" name="TextBox 1">
            <a:extLst>
              <a:ext uri="{FF2B5EF4-FFF2-40B4-BE49-F238E27FC236}">
                <a16:creationId xmlns:a16="http://schemas.microsoft.com/office/drawing/2014/main" id="{B53FDE10-4B8F-45C4-8F0E-136E90AAA65A}"/>
              </a:ext>
            </a:extLst>
          </p:cNvPr>
          <p:cNvSpPr txBox="1"/>
          <p:nvPr/>
        </p:nvSpPr>
        <p:spPr>
          <a:xfrm>
            <a:off x="1058333" y="101600"/>
            <a:ext cx="681597" cy="646331"/>
          </a:xfrm>
          <a:prstGeom prst="rect">
            <a:avLst/>
          </a:prstGeom>
          <a:noFill/>
        </p:spPr>
        <p:txBody>
          <a:bodyPr wrap="none" rtlCol="0">
            <a:spAutoFit/>
          </a:bodyPr>
          <a:lstStyle/>
          <a:p>
            <a:r>
              <a:rPr lang="ne-NP" sz="1200" b="1" dirty="0">
                <a:latin typeface="Adobe Devanagari" panose="02040503050201020203" pitchFamily="18" charset="0"/>
                <a:cs typeface="Adobe Devanagari" panose="02040503050201020203" pitchFamily="18" charset="0"/>
              </a:rPr>
              <a:t>टाउको</a:t>
            </a:r>
          </a:p>
          <a:p>
            <a:r>
              <a:rPr lang="ne-NP" sz="1200" dirty="0">
                <a:latin typeface="Adobe Devanagari" panose="02040503050201020203" pitchFamily="18" charset="0"/>
                <a:cs typeface="Adobe Devanagari" panose="02040503050201020203" pitchFamily="18" charset="0"/>
              </a:rPr>
              <a:t>रिँगटा लाग्ने</a:t>
            </a:r>
          </a:p>
          <a:p>
            <a:r>
              <a:rPr lang="ne-NP" sz="1200" dirty="0" err="1">
                <a:latin typeface="Adobe Devanagari" panose="02040503050201020203" pitchFamily="18" charset="0"/>
                <a:cs typeface="Adobe Devanagari" panose="02040503050201020203" pitchFamily="18" charset="0"/>
              </a:rPr>
              <a:t>टाऊको</a:t>
            </a:r>
            <a:r>
              <a:rPr lang="ne-NP" sz="1200" dirty="0">
                <a:latin typeface="Adobe Devanagari" panose="02040503050201020203" pitchFamily="18" charset="0"/>
                <a:cs typeface="Adobe Devanagari" panose="02040503050201020203" pitchFamily="18" charset="0"/>
              </a:rPr>
              <a:t> दुख्ने</a:t>
            </a:r>
            <a:endParaRPr lang="en-US" sz="1200" dirty="0">
              <a:latin typeface="Adobe Devanagari" panose="02040503050201020203" pitchFamily="18" charset="0"/>
              <a:cs typeface="Adobe Devanagari" panose="02040503050201020203" pitchFamily="18" charset="0"/>
            </a:endParaRPr>
          </a:p>
        </p:txBody>
      </p:sp>
      <p:sp>
        <p:nvSpPr>
          <p:cNvPr id="3" name="TextBox 2">
            <a:extLst>
              <a:ext uri="{FF2B5EF4-FFF2-40B4-BE49-F238E27FC236}">
                <a16:creationId xmlns:a16="http://schemas.microsoft.com/office/drawing/2014/main" id="{9F467036-7DFE-41D0-AA84-03833A95A81F}"/>
              </a:ext>
            </a:extLst>
          </p:cNvPr>
          <p:cNvSpPr txBox="1"/>
          <p:nvPr/>
        </p:nvSpPr>
        <p:spPr>
          <a:xfrm>
            <a:off x="292037" y="872868"/>
            <a:ext cx="753732" cy="830997"/>
          </a:xfrm>
          <a:prstGeom prst="rect">
            <a:avLst/>
          </a:prstGeom>
          <a:noFill/>
        </p:spPr>
        <p:txBody>
          <a:bodyPr wrap="none" rtlCol="0">
            <a:spAutoFit/>
          </a:bodyPr>
          <a:lstStyle/>
          <a:p>
            <a:r>
              <a:rPr lang="ne-NP" sz="1200" b="1" dirty="0">
                <a:latin typeface="Adobe Devanagari" panose="02040503050201020203" pitchFamily="18" charset="0"/>
                <a:cs typeface="Adobe Devanagari" panose="02040503050201020203" pitchFamily="18" charset="0"/>
              </a:rPr>
              <a:t>आँखा</a:t>
            </a:r>
          </a:p>
          <a:p>
            <a:r>
              <a:rPr lang="ne-NP" sz="1200" dirty="0">
                <a:latin typeface="Adobe Devanagari" panose="02040503050201020203" pitchFamily="18" charset="0"/>
                <a:cs typeface="Adobe Devanagari" panose="02040503050201020203" pitchFamily="18" charset="0"/>
              </a:rPr>
              <a:t>रातो, रसाउने,</a:t>
            </a:r>
          </a:p>
          <a:p>
            <a:r>
              <a:rPr lang="ne-NP" sz="1200" dirty="0" err="1">
                <a:latin typeface="Adobe Devanagari" panose="02040503050201020203" pitchFamily="18" charset="0"/>
                <a:cs typeface="Adobe Devanagari" panose="02040503050201020203" pitchFamily="18" charset="0"/>
              </a:rPr>
              <a:t>टट्याउने</a:t>
            </a:r>
            <a:r>
              <a:rPr lang="ne-NP" sz="1200" dirty="0">
                <a:latin typeface="Adobe Devanagari" panose="02040503050201020203" pitchFamily="18" charset="0"/>
                <a:cs typeface="Adobe Devanagari" panose="02040503050201020203" pitchFamily="18" charset="0"/>
              </a:rPr>
              <a:t>, </a:t>
            </a:r>
          </a:p>
          <a:p>
            <a:r>
              <a:rPr lang="ne-NP" sz="1200" dirty="0">
                <a:latin typeface="Adobe Devanagari" panose="02040503050201020203" pitchFamily="18" charset="0"/>
                <a:cs typeface="Adobe Devanagari" panose="02040503050201020203" pitchFamily="18" charset="0"/>
              </a:rPr>
              <a:t>बिझाउने</a:t>
            </a:r>
            <a:endParaRPr lang="en-US" sz="1200" dirty="0">
              <a:latin typeface="Adobe Devanagari" panose="02040503050201020203" pitchFamily="18" charset="0"/>
              <a:cs typeface="Adobe Devanagari" panose="02040503050201020203" pitchFamily="18" charset="0"/>
            </a:endParaRPr>
          </a:p>
        </p:txBody>
      </p:sp>
      <p:sp>
        <p:nvSpPr>
          <p:cNvPr id="4" name="TextBox 3">
            <a:extLst>
              <a:ext uri="{FF2B5EF4-FFF2-40B4-BE49-F238E27FC236}">
                <a16:creationId xmlns:a16="http://schemas.microsoft.com/office/drawing/2014/main" id="{1B574F29-C8A1-42BE-81F2-4D4C6CB35425}"/>
              </a:ext>
            </a:extLst>
          </p:cNvPr>
          <p:cNvSpPr txBox="1"/>
          <p:nvPr/>
        </p:nvSpPr>
        <p:spPr>
          <a:xfrm>
            <a:off x="668903" y="2523197"/>
            <a:ext cx="1236097" cy="646331"/>
          </a:xfrm>
          <a:prstGeom prst="rect">
            <a:avLst/>
          </a:prstGeom>
          <a:noFill/>
        </p:spPr>
        <p:txBody>
          <a:bodyPr wrap="square" rtlCol="0">
            <a:spAutoFit/>
          </a:bodyPr>
          <a:lstStyle/>
          <a:p>
            <a:r>
              <a:rPr lang="ne-NP" sz="1200" b="1" dirty="0">
                <a:latin typeface="Adobe Devanagari" panose="02040503050201020203" pitchFamily="18" charset="0"/>
                <a:cs typeface="Adobe Devanagari" panose="02040503050201020203" pitchFamily="18" charset="0"/>
              </a:rPr>
              <a:t>नाक र घाँटी</a:t>
            </a:r>
          </a:p>
          <a:p>
            <a:r>
              <a:rPr lang="ne-NP" sz="1200" dirty="0">
                <a:latin typeface="Adobe Devanagari" panose="02040503050201020203" pitchFamily="18" charset="0"/>
                <a:cs typeface="Adobe Devanagari" panose="02040503050201020203" pitchFamily="18" charset="0"/>
              </a:rPr>
              <a:t>हाच्छिउँ आउने, खोकि लाग्ने,  </a:t>
            </a:r>
            <a:r>
              <a:rPr lang="ne-NP" sz="1200" dirty="0" err="1">
                <a:latin typeface="Adobe Devanagari" panose="02040503050201020203" pitchFamily="18" charset="0"/>
                <a:cs typeface="Adobe Devanagari" panose="02040503050201020203" pitchFamily="18" charset="0"/>
              </a:rPr>
              <a:t>घाँटि</a:t>
            </a:r>
            <a:r>
              <a:rPr lang="ne-NP" sz="1200" dirty="0">
                <a:latin typeface="Adobe Devanagari" panose="02040503050201020203" pitchFamily="18" charset="0"/>
                <a:cs typeface="Adobe Devanagari" panose="02040503050201020203" pitchFamily="18" charset="0"/>
              </a:rPr>
              <a:t> दुख्ने</a:t>
            </a:r>
            <a:endParaRPr lang="en-US" sz="1200" dirty="0">
              <a:latin typeface="Adobe Devanagari" panose="02040503050201020203" pitchFamily="18" charset="0"/>
              <a:cs typeface="Adobe Devanagari" panose="02040503050201020203" pitchFamily="18" charset="0"/>
            </a:endParaRPr>
          </a:p>
        </p:txBody>
      </p:sp>
      <p:sp>
        <p:nvSpPr>
          <p:cNvPr id="5" name="TextBox 4">
            <a:extLst>
              <a:ext uri="{FF2B5EF4-FFF2-40B4-BE49-F238E27FC236}">
                <a16:creationId xmlns:a16="http://schemas.microsoft.com/office/drawing/2014/main" id="{FA0BCA33-2AE2-4A56-9950-B2A34003A63A}"/>
              </a:ext>
            </a:extLst>
          </p:cNvPr>
          <p:cNvSpPr txBox="1"/>
          <p:nvPr/>
        </p:nvSpPr>
        <p:spPr>
          <a:xfrm>
            <a:off x="668903" y="4377267"/>
            <a:ext cx="1467068" cy="738664"/>
          </a:xfrm>
          <a:prstGeom prst="rect">
            <a:avLst/>
          </a:prstGeom>
          <a:noFill/>
        </p:spPr>
        <p:txBody>
          <a:bodyPr wrap="none" rtlCol="0">
            <a:spAutoFit/>
          </a:bodyPr>
          <a:lstStyle/>
          <a:p>
            <a:r>
              <a:rPr lang="ne-NP" sz="1400" b="1" dirty="0">
                <a:latin typeface="Adobe Devanagari" panose="02040503050201020203" pitchFamily="18" charset="0"/>
                <a:cs typeface="Adobe Devanagari" panose="02040503050201020203" pitchFamily="18" charset="0"/>
              </a:rPr>
              <a:t>छाला</a:t>
            </a:r>
          </a:p>
          <a:p>
            <a:r>
              <a:rPr lang="ne-NP" sz="1400" dirty="0" err="1">
                <a:latin typeface="Adobe Devanagari" panose="02040503050201020203" pitchFamily="18" charset="0"/>
                <a:cs typeface="Adobe Devanagari" panose="02040503050201020203" pitchFamily="18" charset="0"/>
              </a:rPr>
              <a:t>रातोपन</a:t>
            </a:r>
            <a:r>
              <a:rPr lang="ne-NP" sz="1400" dirty="0">
                <a:latin typeface="Adobe Devanagari" panose="02040503050201020203" pitchFamily="18" charset="0"/>
                <a:cs typeface="Adobe Devanagari" panose="02040503050201020203" pitchFamily="18" charset="0"/>
              </a:rPr>
              <a:t>, </a:t>
            </a:r>
            <a:r>
              <a:rPr lang="ne-NP" sz="1400" dirty="0" err="1">
                <a:latin typeface="Adobe Devanagari" panose="02040503050201020203" pitchFamily="18" charset="0"/>
                <a:cs typeface="Adobe Devanagari" panose="02040503050201020203" pitchFamily="18" charset="0"/>
              </a:rPr>
              <a:t>सुक्खापन</a:t>
            </a:r>
            <a:r>
              <a:rPr lang="ne-NP" sz="1400" dirty="0">
                <a:latin typeface="Adobe Devanagari" panose="02040503050201020203" pitchFamily="18" charset="0"/>
                <a:cs typeface="Adobe Devanagari" panose="02040503050201020203" pitchFamily="18" charset="0"/>
              </a:rPr>
              <a:t>,</a:t>
            </a:r>
          </a:p>
          <a:p>
            <a:r>
              <a:rPr lang="ne-NP" sz="1400" dirty="0" err="1">
                <a:latin typeface="Adobe Devanagari" panose="02040503050201020203" pitchFamily="18" charset="0"/>
                <a:cs typeface="Adobe Devanagari" panose="02040503050201020203" pitchFamily="18" charset="0"/>
              </a:rPr>
              <a:t>बिमिरा</a:t>
            </a:r>
            <a:r>
              <a:rPr lang="ne-NP" sz="1400" dirty="0">
                <a:latin typeface="Adobe Devanagari" panose="02040503050201020203" pitchFamily="18" charset="0"/>
                <a:cs typeface="Adobe Devanagari" panose="02040503050201020203" pitchFamily="18" charset="0"/>
              </a:rPr>
              <a:t>, चिलाउने, क्यान्सर</a:t>
            </a:r>
            <a:endParaRPr lang="en-US" sz="1400" dirty="0">
              <a:latin typeface="Adobe Devanagari" panose="02040503050201020203" pitchFamily="18" charset="0"/>
              <a:cs typeface="Adobe Devanagari" panose="02040503050201020203" pitchFamily="18" charset="0"/>
            </a:endParaRPr>
          </a:p>
        </p:txBody>
      </p:sp>
      <p:sp>
        <p:nvSpPr>
          <p:cNvPr id="6" name="TextBox 5">
            <a:extLst>
              <a:ext uri="{FF2B5EF4-FFF2-40B4-BE49-F238E27FC236}">
                <a16:creationId xmlns:a16="http://schemas.microsoft.com/office/drawing/2014/main" id="{B057129E-3D65-4F0A-9BC2-E40C1B7EC05A}"/>
              </a:ext>
            </a:extLst>
          </p:cNvPr>
          <p:cNvSpPr txBox="1"/>
          <p:nvPr/>
        </p:nvSpPr>
        <p:spPr>
          <a:xfrm>
            <a:off x="3916025" y="126614"/>
            <a:ext cx="1364476" cy="646331"/>
          </a:xfrm>
          <a:prstGeom prst="rect">
            <a:avLst/>
          </a:prstGeom>
          <a:noFill/>
        </p:spPr>
        <p:txBody>
          <a:bodyPr wrap="none" rtlCol="0">
            <a:spAutoFit/>
          </a:bodyPr>
          <a:lstStyle/>
          <a:p>
            <a:r>
              <a:rPr lang="ne-NP" sz="1200" b="1" dirty="0">
                <a:latin typeface="Adobe Devanagari" panose="02040503050201020203" pitchFamily="18" charset="0"/>
                <a:cs typeface="Adobe Devanagari" panose="02040503050201020203" pitchFamily="18" charset="0"/>
              </a:rPr>
              <a:t>स्नायु प्रणाली</a:t>
            </a:r>
          </a:p>
          <a:p>
            <a:r>
              <a:rPr lang="ne-NP" sz="1200" dirty="0" err="1">
                <a:latin typeface="Adobe Devanagari" panose="02040503050201020203" pitchFamily="18" charset="0"/>
                <a:cs typeface="Adobe Devanagari" panose="02040503050201020203" pitchFamily="18" charset="0"/>
              </a:rPr>
              <a:t>नर्बस</a:t>
            </a:r>
            <a:r>
              <a:rPr lang="ne-NP" sz="1200" dirty="0">
                <a:latin typeface="Adobe Devanagari" panose="02040503050201020203" pitchFamily="18" charset="0"/>
                <a:cs typeface="Adobe Devanagari" panose="02040503050201020203" pitchFamily="18" charset="0"/>
              </a:rPr>
              <a:t> हुने, </a:t>
            </a:r>
            <a:r>
              <a:rPr lang="ne-NP" sz="1200" dirty="0" err="1">
                <a:latin typeface="Adobe Devanagari" panose="02040503050201020203" pitchFamily="18" charset="0"/>
                <a:cs typeface="Adobe Devanagari" panose="02040503050201020203" pitchFamily="18" charset="0"/>
              </a:rPr>
              <a:t>चिडचिडाउने</a:t>
            </a:r>
            <a:r>
              <a:rPr lang="ne-NP" sz="1200" dirty="0">
                <a:latin typeface="Adobe Devanagari" panose="02040503050201020203" pitchFamily="18" charset="0"/>
                <a:cs typeface="Adobe Devanagari" panose="02040503050201020203" pitchFamily="18" charset="0"/>
              </a:rPr>
              <a:t>,</a:t>
            </a:r>
          </a:p>
          <a:p>
            <a:r>
              <a:rPr lang="ne-NP" sz="1200" dirty="0">
                <a:latin typeface="Adobe Devanagari" panose="02040503050201020203" pitchFamily="18" charset="0"/>
                <a:cs typeface="Adobe Devanagari" panose="02040503050201020203" pitchFamily="18" charset="0"/>
              </a:rPr>
              <a:t>निन्द्रा </a:t>
            </a:r>
            <a:r>
              <a:rPr lang="ne-NP" sz="1200" dirty="0" err="1">
                <a:latin typeface="Adobe Devanagari" panose="02040503050201020203" pitchFamily="18" charset="0"/>
                <a:cs typeface="Adobe Devanagari" panose="02040503050201020203" pitchFamily="18" charset="0"/>
              </a:rPr>
              <a:t>लागिरहने</a:t>
            </a:r>
            <a:r>
              <a:rPr lang="ne-NP" sz="1200" dirty="0">
                <a:latin typeface="Adobe Devanagari" panose="02040503050201020203" pitchFamily="18" charset="0"/>
                <a:cs typeface="Adobe Devanagari" panose="02040503050201020203" pitchFamily="18" charset="0"/>
              </a:rPr>
              <a:t>, कम्पन हुने</a:t>
            </a:r>
            <a:endParaRPr lang="en-US" sz="1200" dirty="0">
              <a:latin typeface="Adobe Devanagari" panose="02040503050201020203" pitchFamily="18" charset="0"/>
              <a:cs typeface="Adobe Devanagari" panose="02040503050201020203" pitchFamily="18" charset="0"/>
            </a:endParaRPr>
          </a:p>
        </p:txBody>
      </p:sp>
      <p:sp>
        <p:nvSpPr>
          <p:cNvPr id="7" name="TextBox 6">
            <a:extLst>
              <a:ext uri="{FF2B5EF4-FFF2-40B4-BE49-F238E27FC236}">
                <a16:creationId xmlns:a16="http://schemas.microsoft.com/office/drawing/2014/main" id="{410E132F-16B8-4740-81E3-10042CA655A7}"/>
              </a:ext>
            </a:extLst>
          </p:cNvPr>
          <p:cNvSpPr txBox="1"/>
          <p:nvPr/>
        </p:nvSpPr>
        <p:spPr>
          <a:xfrm>
            <a:off x="5503333" y="1349792"/>
            <a:ext cx="987771" cy="1015663"/>
          </a:xfrm>
          <a:prstGeom prst="rect">
            <a:avLst/>
          </a:prstGeom>
          <a:noFill/>
        </p:spPr>
        <p:txBody>
          <a:bodyPr wrap="none" rtlCol="0">
            <a:spAutoFit/>
          </a:bodyPr>
          <a:lstStyle/>
          <a:p>
            <a:r>
              <a:rPr lang="ne-NP" sz="1200" b="1" dirty="0">
                <a:latin typeface="Adobe Devanagari" panose="02040503050201020203" pitchFamily="18" charset="0"/>
                <a:cs typeface="Adobe Devanagari" panose="02040503050201020203" pitchFamily="18" charset="0"/>
              </a:rPr>
              <a:t>छाती र </a:t>
            </a:r>
          </a:p>
          <a:p>
            <a:r>
              <a:rPr lang="ne-NP" sz="1200" b="1" dirty="0">
                <a:latin typeface="Adobe Devanagari" panose="02040503050201020203" pitchFamily="18" charset="0"/>
                <a:cs typeface="Adobe Devanagari" panose="02040503050201020203" pitchFamily="18" charset="0"/>
              </a:rPr>
              <a:t>फोक्सो</a:t>
            </a:r>
          </a:p>
          <a:p>
            <a:r>
              <a:rPr lang="ne-NP" sz="1200" dirty="0" err="1">
                <a:latin typeface="Adobe Devanagari" panose="02040503050201020203" pitchFamily="18" charset="0"/>
                <a:cs typeface="Adobe Devanagari" panose="02040503050201020203" pitchFamily="18" charset="0"/>
              </a:rPr>
              <a:t>छाति</a:t>
            </a:r>
            <a:r>
              <a:rPr lang="ne-NP" sz="1200" dirty="0">
                <a:latin typeface="Adobe Devanagari" panose="02040503050201020203" pitchFamily="18" charset="0"/>
                <a:cs typeface="Adobe Devanagari" panose="02040503050201020203" pitchFamily="18" charset="0"/>
              </a:rPr>
              <a:t> कराउने,</a:t>
            </a:r>
          </a:p>
          <a:p>
            <a:r>
              <a:rPr lang="ne-NP" sz="1200" dirty="0">
                <a:latin typeface="Adobe Devanagari" panose="02040503050201020203" pitchFamily="18" charset="0"/>
                <a:cs typeface="Adobe Devanagari" panose="02040503050201020203" pitchFamily="18" charset="0"/>
              </a:rPr>
              <a:t>सास फेर्न </a:t>
            </a:r>
            <a:r>
              <a:rPr lang="ne-NP" sz="1200" dirty="0" err="1">
                <a:latin typeface="Adobe Devanagari" panose="02040503050201020203" pitchFamily="18" charset="0"/>
                <a:cs typeface="Adobe Devanagari" panose="02040503050201020203" pitchFamily="18" charset="0"/>
              </a:rPr>
              <a:t>गार्हो</a:t>
            </a:r>
            <a:r>
              <a:rPr lang="ne-NP" sz="1200" dirty="0">
                <a:latin typeface="Adobe Devanagari" panose="02040503050201020203" pitchFamily="18" charset="0"/>
                <a:cs typeface="Adobe Devanagari" panose="02040503050201020203" pitchFamily="18" charset="0"/>
              </a:rPr>
              <a:t> हुने,</a:t>
            </a:r>
          </a:p>
          <a:p>
            <a:r>
              <a:rPr lang="ne-NP" sz="1200" dirty="0" err="1">
                <a:latin typeface="Adobe Devanagari" panose="02040503050201020203" pitchFamily="18" charset="0"/>
                <a:cs typeface="Adobe Devanagari" panose="02040503050201020203" pitchFamily="18" charset="0"/>
              </a:rPr>
              <a:t>फोकसोको</a:t>
            </a:r>
            <a:r>
              <a:rPr lang="ne-NP" sz="1200" dirty="0">
                <a:latin typeface="Adobe Devanagari" panose="02040503050201020203" pitchFamily="18" charset="0"/>
                <a:cs typeface="Adobe Devanagari" panose="02040503050201020203" pitchFamily="18" charset="0"/>
              </a:rPr>
              <a:t> क्यान्सर</a:t>
            </a:r>
            <a:endParaRPr lang="en-US" sz="1200" dirty="0">
              <a:latin typeface="Adobe Devanagari" panose="02040503050201020203" pitchFamily="18" charset="0"/>
              <a:cs typeface="Adobe Devanagari" panose="02040503050201020203" pitchFamily="18" charset="0"/>
            </a:endParaRPr>
          </a:p>
        </p:txBody>
      </p:sp>
      <p:sp>
        <p:nvSpPr>
          <p:cNvPr id="8" name="TextBox 7">
            <a:extLst>
              <a:ext uri="{FF2B5EF4-FFF2-40B4-BE49-F238E27FC236}">
                <a16:creationId xmlns:a16="http://schemas.microsoft.com/office/drawing/2014/main" id="{07AF0078-2786-41FB-9B1D-A123942BAAEF}"/>
              </a:ext>
            </a:extLst>
          </p:cNvPr>
          <p:cNvSpPr txBox="1"/>
          <p:nvPr/>
        </p:nvSpPr>
        <p:spPr>
          <a:xfrm>
            <a:off x="5700393" y="2734733"/>
            <a:ext cx="1120820" cy="830997"/>
          </a:xfrm>
          <a:prstGeom prst="rect">
            <a:avLst/>
          </a:prstGeom>
          <a:noFill/>
        </p:spPr>
        <p:txBody>
          <a:bodyPr wrap="square" rtlCol="0">
            <a:spAutoFit/>
          </a:bodyPr>
          <a:lstStyle/>
          <a:p>
            <a:r>
              <a:rPr lang="ne-NP" sz="1200" b="1" dirty="0">
                <a:latin typeface="Adobe Devanagari" panose="02040503050201020203" pitchFamily="18" charset="0"/>
                <a:cs typeface="Adobe Devanagari" panose="02040503050201020203" pitchFamily="18" charset="0"/>
              </a:rPr>
              <a:t>पेट</a:t>
            </a:r>
          </a:p>
          <a:p>
            <a:r>
              <a:rPr lang="ne-NP" sz="1200" dirty="0">
                <a:latin typeface="Adobe Devanagari" panose="02040503050201020203" pitchFamily="18" charset="0"/>
                <a:cs typeface="Adobe Devanagari" panose="02040503050201020203" pitchFamily="18" charset="0"/>
              </a:rPr>
              <a:t>वाकवाक लाग्ने,</a:t>
            </a:r>
          </a:p>
          <a:p>
            <a:r>
              <a:rPr lang="ne-NP" sz="1200" dirty="0" err="1">
                <a:latin typeface="Adobe Devanagari" panose="02040503050201020203" pitchFamily="18" charset="0"/>
                <a:cs typeface="Adobe Devanagari" panose="02040503050201020203" pitchFamily="18" charset="0"/>
              </a:rPr>
              <a:t>वान्ता</a:t>
            </a:r>
            <a:r>
              <a:rPr lang="ne-NP" sz="1200" dirty="0">
                <a:latin typeface="Adobe Devanagari" panose="02040503050201020203" pitchFamily="18" charset="0"/>
                <a:cs typeface="Adobe Devanagari" panose="02040503050201020203" pitchFamily="18" charset="0"/>
              </a:rPr>
              <a:t> आउने,</a:t>
            </a:r>
          </a:p>
          <a:p>
            <a:r>
              <a:rPr lang="ne-NP" sz="1200" dirty="0">
                <a:latin typeface="Adobe Devanagari" panose="02040503050201020203" pitchFamily="18" charset="0"/>
                <a:cs typeface="Adobe Devanagari" panose="02040503050201020203" pitchFamily="18" charset="0"/>
              </a:rPr>
              <a:t>पेट दुख्ने</a:t>
            </a:r>
          </a:p>
        </p:txBody>
      </p:sp>
      <p:sp>
        <p:nvSpPr>
          <p:cNvPr id="9" name="TextBox 8">
            <a:extLst>
              <a:ext uri="{FF2B5EF4-FFF2-40B4-BE49-F238E27FC236}">
                <a16:creationId xmlns:a16="http://schemas.microsoft.com/office/drawing/2014/main" id="{695EAFF5-5A64-4D1D-99C2-21944D55FDD8}"/>
              </a:ext>
            </a:extLst>
          </p:cNvPr>
          <p:cNvSpPr txBox="1"/>
          <p:nvPr/>
        </p:nvSpPr>
        <p:spPr>
          <a:xfrm>
            <a:off x="6163733" y="4377267"/>
            <a:ext cx="2194832" cy="1015663"/>
          </a:xfrm>
          <a:prstGeom prst="rect">
            <a:avLst/>
          </a:prstGeom>
          <a:noFill/>
        </p:spPr>
        <p:txBody>
          <a:bodyPr wrap="none" rtlCol="0">
            <a:spAutoFit/>
          </a:bodyPr>
          <a:lstStyle/>
          <a:p>
            <a:r>
              <a:rPr lang="ne-NP" sz="1200" b="1" dirty="0" err="1">
                <a:latin typeface="Adobe Devanagari" panose="02040503050201020203" pitchFamily="18" charset="0"/>
                <a:cs typeface="Adobe Devanagari" panose="02040503050201020203" pitchFamily="18" charset="0"/>
              </a:rPr>
              <a:t>प्रजनन्</a:t>
            </a:r>
            <a:r>
              <a:rPr lang="ne-NP" sz="1200" b="1" dirty="0">
                <a:latin typeface="Adobe Devanagari" panose="02040503050201020203" pitchFamily="18" charset="0"/>
                <a:cs typeface="Adobe Devanagari" panose="02040503050201020203" pitchFamily="18" charset="0"/>
              </a:rPr>
              <a:t> प्रणाली</a:t>
            </a:r>
          </a:p>
          <a:p>
            <a:r>
              <a:rPr lang="ne-NP" sz="1200" dirty="0">
                <a:latin typeface="Adobe Devanagari" panose="02040503050201020203" pitchFamily="18" charset="0"/>
                <a:cs typeface="Adobe Devanagari" panose="02040503050201020203" pitchFamily="18" charset="0"/>
              </a:rPr>
              <a:t>लोग्ने मान्छेका लागि: बच्चा </a:t>
            </a:r>
            <a:r>
              <a:rPr lang="ne-NP" sz="1200" dirty="0" err="1">
                <a:latin typeface="Adobe Devanagari" panose="02040503050201020203" pitchFamily="18" charset="0"/>
                <a:cs typeface="Adobe Devanagari" panose="02040503050201020203" pitchFamily="18" charset="0"/>
              </a:rPr>
              <a:t>नहुन</a:t>
            </a:r>
            <a:r>
              <a:rPr lang="ne-NP" sz="1200" dirty="0">
                <a:latin typeface="Adobe Devanagari" panose="02040503050201020203" pitchFamily="18" charset="0"/>
                <a:cs typeface="Adobe Devanagari" panose="02040503050201020203" pitchFamily="18" charset="0"/>
              </a:rPr>
              <a:t> सक्ने</a:t>
            </a:r>
          </a:p>
          <a:p>
            <a:r>
              <a:rPr lang="ne-NP" sz="1200" dirty="0" err="1">
                <a:latin typeface="Adobe Devanagari" panose="02040503050201020203" pitchFamily="18" charset="0"/>
                <a:cs typeface="Adobe Devanagari" panose="02040503050201020203" pitchFamily="18" charset="0"/>
              </a:rPr>
              <a:t>स्वास्नि</a:t>
            </a:r>
            <a:r>
              <a:rPr lang="ne-NP" sz="1200" dirty="0">
                <a:latin typeface="Adobe Devanagari" panose="02040503050201020203" pitchFamily="18" charset="0"/>
                <a:cs typeface="Adobe Devanagari" panose="02040503050201020203" pitchFamily="18" charset="0"/>
              </a:rPr>
              <a:t> मान्छेका लागि: </a:t>
            </a:r>
            <a:r>
              <a:rPr lang="ne-NP" sz="1200" dirty="0" err="1">
                <a:latin typeface="Adobe Devanagari" panose="02040503050201020203" pitchFamily="18" charset="0"/>
                <a:cs typeface="Adobe Devanagari" panose="02040503050201020203" pitchFamily="18" charset="0"/>
              </a:rPr>
              <a:t>महिनाबारी</a:t>
            </a:r>
            <a:r>
              <a:rPr lang="ne-NP" sz="1200" dirty="0">
                <a:latin typeface="Adobe Devanagari" panose="02040503050201020203" pitchFamily="18" charset="0"/>
                <a:cs typeface="Adobe Devanagari" panose="02040503050201020203" pitchFamily="18" charset="0"/>
              </a:rPr>
              <a:t> समयमा नहुने,</a:t>
            </a:r>
          </a:p>
          <a:p>
            <a:r>
              <a:rPr lang="ne-NP" sz="1200" dirty="0">
                <a:latin typeface="Adobe Devanagari" panose="02040503050201020203" pitchFamily="18" charset="0"/>
                <a:cs typeface="Adobe Devanagari" panose="02040503050201020203" pitchFamily="18" charset="0"/>
              </a:rPr>
              <a:t>गर्भ पतन, </a:t>
            </a:r>
            <a:r>
              <a:rPr lang="ne-NP" sz="1200" dirty="0" err="1">
                <a:latin typeface="Adobe Devanagari" panose="02040503050201020203" pitchFamily="18" charset="0"/>
                <a:cs typeface="Adobe Devanagari" panose="02040503050201020203" pitchFamily="18" charset="0"/>
              </a:rPr>
              <a:t>भ्रुण</a:t>
            </a:r>
            <a:r>
              <a:rPr lang="ne-NP" sz="1200" dirty="0">
                <a:latin typeface="Adobe Devanagari" panose="02040503050201020203" pitchFamily="18" charset="0"/>
                <a:cs typeface="Adobe Devanagari" panose="02040503050201020203" pitchFamily="18" charset="0"/>
              </a:rPr>
              <a:t> बिग्रिने</a:t>
            </a:r>
          </a:p>
          <a:p>
            <a:endParaRPr lang="en-US" sz="1200" dirty="0">
              <a:latin typeface="Adobe Devanagari" panose="02040503050201020203" pitchFamily="18" charset="0"/>
              <a:cs typeface="Adobe Devanagari" panose="02040503050201020203" pitchFamily="18" charset="0"/>
            </a:endParaRPr>
          </a:p>
        </p:txBody>
      </p:sp>
    </p:spTree>
    <p:extLst>
      <p:ext uri="{BB962C8B-B14F-4D97-AF65-F5344CB8AC3E}">
        <p14:creationId xmlns:p14="http://schemas.microsoft.com/office/powerpoint/2010/main" val="597706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3BA639-8924-4148-9659-6E46DDD1DFE5}"/>
              </a:ext>
            </a:extLst>
          </p:cNvPr>
          <p:cNvSpPr>
            <a:spLocks noGrp="1"/>
          </p:cNvSpPr>
          <p:nvPr>
            <p:ph type="title"/>
          </p:nvPr>
        </p:nvSpPr>
        <p:spPr/>
        <p:txBody>
          <a:bodyPr/>
          <a:lstStyle/>
          <a:p>
            <a:r>
              <a:rPr lang="en-US" dirty="0"/>
              <a:t>Health Hazards</a:t>
            </a:r>
          </a:p>
        </p:txBody>
      </p:sp>
      <p:sp>
        <p:nvSpPr>
          <p:cNvPr id="244739" name="Rectangle 3"/>
          <p:cNvSpPr>
            <a:spLocks noGrp="1" noChangeArrowheads="1"/>
          </p:cNvSpPr>
          <p:nvPr>
            <p:ph type="body" sz="half" idx="1"/>
          </p:nvPr>
        </p:nvSpPr>
        <p:spPr/>
        <p:txBody>
          <a:bodyPr>
            <a:normAutofit fontScale="47500" lnSpcReduction="20000"/>
          </a:bodyPr>
          <a:lstStyle/>
          <a:p>
            <a:r>
              <a:rPr lang="en-US" dirty="0"/>
              <a:t>Major Types</a:t>
            </a:r>
            <a:endParaRPr lang="ne-NP" dirty="0"/>
          </a:p>
          <a:p>
            <a:r>
              <a:rPr lang="ne-NP" dirty="0"/>
              <a:t>मुख्य </a:t>
            </a:r>
            <a:r>
              <a:rPr lang="ne-NP" dirty="0" err="1"/>
              <a:t>प्रकारहरु</a:t>
            </a:r>
            <a:r>
              <a:rPr lang="ne-NP" dirty="0"/>
              <a:t>:</a:t>
            </a:r>
            <a:endParaRPr lang="en-US" dirty="0"/>
          </a:p>
          <a:p>
            <a:pPr lvl="1"/>
            <a:r>
              <a:rPr lang="en-US" dirty="0"/>
              <a:t>Corrosives - cause tissue damage and burns on contact with skin or eyes</a:t>
            </a:r>
            <a:endParaRPr lang="ne-NP" dirty="0"/>
          </a:p>
          <a:p>
            <a:pPr lvl="1"/>
            <a:r>
              <a:rPr lang="ne-NP" dirty="0" err="1"/>
              <a:t>खिईने</a:t>
            </a:r>
            <a:r>
              <a:rPr lang="ne-NP" dirty="0"/>
              <a:t>- छाला र आँखामा </a:t>
            </a:r>
            <a:r>
              <a:rPr lang="ne-NP" dirty="0" err="1"/>
              <a:t>छोईनाले</a:t>
            </a:r>
            <a:r>
              <a:rPr lang="ne-NP" dirty="0"/>
              <a:t> </a:t>
            </a:r>
            <a:r>
              <a:rPr lang="ne-NP" dirty="0" err="1"/>
              <a:t>सारिरिक</a:t>
            </a:r>
            <a:r>
              <a:rPr lang="ne-NP" dirty="0"/>
              <a:t> </a:t>
            </a:r>
            <a:r>
              <a:rPr lang="ne-NP" dirty="0" err="1"/>
              <a:t>तन्नु</a:t>
            </a:r>
            <a:r>
              <a:rPr lang="ne-NP" dirty="0"/>
              <a:t> </a:t>
            </a:r>
            <a:r>
              <a:rPr lang="ne-NP" dirty="0" err="1"/>
              <a:t>हरुमा</a:t>
            </a:r>
            <a:r>
              <a:rPr lang="ne-NP" dirty="0"/>
              <a:t> क्षति हुने तथा जल्ने </a:t>
            </a:r>
            <a:endParaRPr lang="en-US" dirty="0"/>
          </a:p>
          <a:p>
            <a:pPr lvl="1"/>
            <a:r>
              <a:rPr lang="en-US" dirty="0"/>
              <a:t>Primary Irritants - cause intense redness or swelling of skin or eyes on contact.  No permanent tissue damage</a:t>
            </a:r>
            <a:endParaRPr lang="ne-NP" dirty="0"/>
          </a:p>
          <a:p>
            <a:pPr lvl="1"/>
            <a:r>
              <a:rPr lang="ne-NP" dirty="0"/>
              <a:t>मुख्य </a:t>
            </a:r>
            <a:r>
              <a:rPr lang="ne-NP" dirty="0" err="1"/>
              <a:t>टट्यउने</a:t>
            </a:r>
            <a:r>
              <a:rPr lang="ne-NP" dirty="0"/>
              <a:t> – छाला वा आँखा सम्पर्कमा </a:t>
            </a:r>
            <a:r>
              <a:rPr lang="ne-NP" dirty="0" err="1"/>
              <a:t>आउदा</a:t>
            </a:r>
            <a:r>
              <a:rPr lang="ne-NP" dirty="0"/>
              <a:t> अति रातो हुने वा सुन्निने। </a:t>
            </a:r>
            <a:r>
              <a:rPr lang="ne-NP" dirty="0" err="1"/>
              <a:t>स्थायि</a:t>
            </a:r>
            <a:r>
              <a:rPr lang="ne-NP" dirty="0"/>
              <a:t> </a:t>
            </a:r>
            <a:r>
              <a:rPr lang="ne-NP" dirty="0" err="1"/>
              <a:t>रुपमा</a:t>
            </a:r>
            <a:r>
              <a:rPr lang="ne-NP" dirty="0"/>
              <a:t> </a:t>
            </a:r>
            <a:r>
              <a:rPr lang="ne-NP" dirty="0" err="1"/>
              <a:t>तन्तुहरुको</a:t>
            </a:r>
            <a:r>
              <a:rPr lang="ne-NP" dirty="0"/>
              <a:t> क्षति नहुने।</a:t>
            </a:r>
            <a:endParaRPr lang="en-US" dirty="0"/>
          </a:p>
          <a:p>
            <a:pPr lvl="1"/>
            <a:r>
              <a:rPr lang="en-US" dirty="0"/>
              <a:t>Sensitizers - cause an allergic skin or lung reaction</a:t>
            </a:r>
            <a:endParaRPr lang="ne-NP" dirty="0"/>
          </a:p>
          <a:p>
            <a:pPr lvl="1"/>
            <a:r>
              <a:rPr lang="ne-NP" dirty="0" err="1"/>
              <a:t>सम्बेदनात्मक</a:t>
            </a:r>
            <a:r>
              <a:rPr lang="ne-NP" dirty="0"/>
              <a:t> – जसका कारणले </a:t>
            </a:r>
            <a:r>
              <a:rPr lang="ne-NP" dirty="0" err="1"/>
              <a:t>एलर्जि</a:t>
            </a:r>
            <a:r>
              <a:rPr lang="ne-NP" dirty="0"/>
              <a:t> वा फोक्सोले प्रतिक्रिया गर्दछ।</a:t>
            </a:r>
            <a:endParaRPr lang="en-US" dirty="0"/>
          </a:p>
          <a:p>
            <a:pPr lvl="1"/>
            <a:r>
              <a:rPr lang="en-US" dirty="0"/>
              <a:t>Acutely Toxic Materials - cause an adverse effect even at very low doses</a:t>
            </a:r>
            <a:endParaRPr lang="ne-NP" dirty="0"/>
          </a:p>
          <a:p>
            <a:pPr lvl="1"/>
            <a:r>
              <a:rPr lang="ne-NP" dirty="0" err="1"/>
              <a:t>गम्भिर</a:t>
            </a:r>
            <a:r>
              <a:rPr lang="ne-NP" dirty="0"/>
              <a:t> </a:t>
            </a:r>
            <a:r>
              <a:rPr lang="ne-NP" dirty="0" err="1"/>
              <a:t>बिषाक्त</a:t>
            </a:r>
            <a:r>
              <a:rPr lang="ne-NP" dirty="0"/>
              <a:t> </a:t>
            </a:r>
            <a:r>
              <a:rPr lang="ne-NP" dirty="0" err="1"/>
              <a:t>सामाग्रि</a:t>
            </a:r>
            <a:r>
              <a:rPr lang="ne-NP" dirty="0"/>
              <a:t> –  धेरै कम मात्रामा पनि प्रतिकूल प्रभाव पर्ने</a:t>
            </a:r>
            <a:endParaRPr lang="en-US" dirty="0"/>
          </a:p>
          <a:p>
            <a:pPr lvl="1"/>
            <a:r>
              <a:rPr lang="en-US" dirty="0"/>
              <a:t>Carcinogens - may cause cancer</a:t>
            </a:r>
            <a:endParaRPr lang="ne-NP" dirty="0"/>
          </a:p>
          <a:p>
            <a:pPr lvl="1"/>
            <a:r>
              <a:rPr lang="ne-NP" dirty="0" err="1"/>
              <a:t>क्यान्सरजन्य</a:t>
            </a:r>
            <a:r>
              <a:rPr lang="ne-NP" dirty="0"/>
              <a:t> – क्यान्सर हुन सक्ने</a:t>
            </a:r>
            <a:endParaRPr lang="en-US" dirty="0"/>
          </a:p>
          <a:p>
            <a:pPr lvl="1"/>
            <a:r>
              <a:rPr lang="en-US" dirty="0"/>
              <a:t>Teratogens - may cause birth defects</a:t>
            </a:r>
          </a:p>
          <a:p>
            <a:pPr lvl="1"/>
            <a:r>
              <a:rPr lang="ne-NP" dirty="0" err="1"/>
              <a:t>टेराटोजन्स</a:t>
            </a:r>
            <a:r>
              <a:rPr lang="ne-NP" dirty="0"/>
              <a:t> – जन्म </a:t>
            </a:r>
            <a:r>
              <a:rPr lang="ne-NP" dirty="0" err="1"/>
              <a:t>त्रुटीका</a:t>
            </a:r>
            <a:r>
              <a:rPr lang="ne-NP" dirty="0"/>
              <a:t> </a:t>
            </a:r>
            <a:r>
              <a:rPr lang="ne-NP" dirty="0" err="1"/>
              <a:t>हुनसक्ने</a:t>
            </a:r>
            <a:r>
              <a:rPr lang="ne-NP" dirty="0"/>
              <a:t> कारण</a:t>
            </a:r>
            <a:endParaRPr lang="en-US" dirty="0"/>
          </a:p>
          <a:p>
            <a:pPr lvl="1"/>
            <a:r>
              <a:rPr lang="en-US" dirty="0"/>
              <a:t>Organ Specific hazards - damage to specific organ systems such as liver or lungs</a:t>
            </a:r>
            <a:endParaRPr lang="ne-NP" dirty="0"/>
          </a:p>
          <a:p>
            <a:pPr lvl="1"/>
            <a:r>
              <a:rPr lang="ne-NP" dirty="0" err="1"/>
              <a:t>अंग</a:t>
            </a:r>
            <a:r>
              <a:rPr lang="ne-NP" dirty="0"/>
              <a:t> विशेषमा जोखिम – कलेजो वा फोक्सो जस्ता </a:t>
            </a:r>
            <a:r>
              <a:rPr lang="ne-NP" dirty="0" err="1"/>
              <a:t>बिशेष</a:t>
            </a:r>
            <a:r>
              <a:rPr lang="ne-NP" dirty="0"/>
              <a:t> </a:t>
            </a:r>
            <a:r>
              <a:rPr lang="ne-NP" dirty="0" err="1"/>
              <a:t>अंग</a:t>
            </a:r>
            <a:r>
              <a:rPr lang="ne-NP" dirty="0"/>
              <a:t> </a:t>
            </a:r>
            <a:r>
              <a:rPr lang="ne-NP" dirty="0" err="1"/>
              <a:t>प्रणालिमा</a:t>
            </a:r>
            <a:r>
              <a:rPr lang="ne-NP" dirty="0"/>
              <a:t> क्षति</a:t>
            </a:r>
            <a:endParaRPr lang="en-US" dirty="0"/>
          </a:p>
        </p:txBody>
      </p:sp>
      <p:pic>
        <p:nvPicPr>
          <p:cNvPr id="244740" name="Picture 4" descr="P57"/>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487193" y="2659380"/>
            <a:ext cx="2284413" cy="2286000"/>
          </a:xfrm>
          <a:prstGeom prst="rect">
            <a:avLst/>
          </a:prstGeom>
          <a:noFill/>
          <a:ln w="6350">
            <a:solidFill>
              <a:schemeClr val="tx1"/>
            </a:solidFill>
            <a:miter lim="800000"/>
            <a:headEnd/>
            <a:tailEnd/>
          </a:ln>
          <a:effectLst>
            <a:outerShdw blurRad="63500" dist="38099" dir="2700000" algn="ctr" rotWithShape="0">
              <a:srgbClr val="000000">
                <a:alpha val="74998"/>
              </a:srgbClr>
            </a:outerShdw>
          </a:effectLst>
          <a:extLst>
            <a:ext uri="{909E8E84-426E-40dd-AFC4-6F175D3DCCD1}">
              <a14:hiddenFill xmlns:a14="http://schemas.microsoft.com/office/drawing/2010/main" xmlns="">
                <a:solidFill>
                  <a:srgbClr val="FFFFFF"/>
                </a:solidFill>
              </a14:hiddenFill>
            </a:ext>
          </a:extLst>
        </p:spPr>
      </p:pic>
      <p:sp>
        <p:nvSpPr>
          <p:cNvPr id="73731" name="Rectangle 6"/>
          <p:cNvSpPr>
            <a:spLocks noChangeArrowheads="1"/>
          </p:cNvSpPr>
          <p:nvPr/>
        </p:nvSpPr>
        <p:spPr bwMode="auto">
          <a:xfrm>
            <a:off x="1407886" y="350838"/>
            <a:ext cx="6858000" cy="1066800"/>
          </a:xfrm>
          <a:prstGeom prst="rect">
            <a:avLst/>
          </a:prstGeom>
          <a:solidFill>
            <a:srgbClr val="FFFFCC"/>
          </a:solidFill>
          <a:ln>
            <a:noFill/>
          </a:ln>
          <a:effectLst/>
          <a:extLst>
            <a:ext uri="{91240B29-F687-4f45-9708-019B960494DF}">
              <a14:hiddenLine xmlns:a14="http://schemas.microsoft.com/office/drawing/2010/main" xmlns="" w="9525">
                <a:solidFill>
                  <a:schemeClr val="accent2"/>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lgn="ctr"/>
            <a:r>
              <a:rPr lang="en-US" sz="4400" b="1" dirty="0">
                <a:solidFill>
                  <a:schemeClr val="accent2"/>
                </a:solidFill>
                <a:latin typeface="Aparajita" panose="02020603050405020304" pitchFamily="18" charset="0"/>
                <a:cs typeface="Aparajita" panose="02020603050405020304" pitchFamily="18" charset="0"/>
              </a:rPr>
              <a:t>Health Hazards</a:t>
            </a:r>
            <a:endParaRPr lang="ne-NP" sz="4400" b="1" dirty="0">
              <a:solidFill>
                <a:schemeClr val="accent2"/>
              </a:solidFill>
              <a:latin typeface="Aparajita" panose="02020603050405020304" pitchFamily="18" charset="0"/>
              <a:cs typeface="Aparajita" panose="02020603050405020304" pitchFamily="18" charset="0"/>
            </a:endParaRPr>
          </a:p>
          <a:p>
            <a:pPr algn="ctr"/>
            <a:r>
              <a:rPr lang="ne-NP" sz="4400" b="1" dirty="0" err="1">
                <a:solidFill>
                  <a:schemeClr val="accent2"/>
                </a:solidFill>
                <a:latin typeface="Aparajita" panose="02020603050405020304" pitchFamily="18" charset="0"/>
                <a:cs typeface="Aparajita" panose="02020603050405020304" pitchFamily="18" charset="0"/>
              </a:rPr>
              <a:t>स्वास्थमा</a:t>
            </a:r>
            <a:r>
              <a:rPr lang="ne-NP" sz="4400" b="1" dirty="0">
                <a:solidFill>
                  <a:schemeClr val="accent2"/>
                </a:solidFill>
                <a:latin typeface="Aparajita" panose="02020603050405020304" pitchFamily="18" charset="0"/>
                <a:cs typeface="Aparajita" panose="02020603050405020304" pitchFamily="18" charset="0"/>
              </a:rPr>
              <a:t> हुने </a:t>
            </a:r>
            <a:r>
              <a:rPr lang="ne-NP" sz="4400" b="1" dirty="0" err="1">
                <a:solidFill>
                  <a:schemeClr val="accent2"/>
                </a:solidFill>
                <a:latin typeface="Aparajita" panose="02020603050405020304" pitchFamily="18" charset="0"/>
                <a:cs typeface="Aparajita" panose="02020603050405020304" pitchFamily="18" charset="0"/>
              </a:rPr>
              <a:t>जोखिमहरु</a:t>
            </a:r>
            <a:endParaRPr lang="en-US" sz="4400" b="1" dirty="0">
              <a:solidFill>
                <a:schemeClr val="accent2"/>
              </a:solidFill>
              <a:latin typeface="Aparajita" panose="02020603050405020304" pitchFamily="18" charset="0"/>
              <a:cs typeface="Aparajita" panose="02020603050405020304" pitchFamily="18" charset="0"/>
            </a:endParaRPr>
          </a:p>
        </p:txBody>
      </p:sp>
      <p:sp>
        <p:nvSpPr>
          <p:cNvPr id="2" name="Slide Number Placeholder 1"/>
          <p:cNvSpPr>
            <a:spLocks noGrp="1"/>
          </p:cNvSpPr>
          <p:nvPr>
            <p:ph type="sldNum" sz="quarter" idx="12"/>
          </p:nvPr>
        </p:nvSpPr>
        <p:spPr/>
        <p:txBody>
          <a:bodyPr/>
          <a:lstStyle/>
          <a:p>
            <a:fld id="{12775FB8-FE8B-CA4D-AF74-1335A0F8AE96}" type="slidenum">
              <a:rPr lang="en-US" smtClean="0"/>
              <a:t>14</a:t>
            </a:fld>
            <a:endParaRPr lang="en-US"/>
          </a:p>
        </p:txBody>
      </p:sp>
    </p:spTree>
    <p:extLst>
      <p:ext uri="{BB962C8B-B14F-4D97-AF65-F5344CB8AC3E}">
        <p14:creationId xmlns:p14="http://schemas.microsoft.com/office/powerpoint/2010/main" val="355558881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500"/>
                                  </p:stCondLst>
                                  <p:childTnLst>
                                    <p:set>
                                      <p:cBhvr>
                                        <p:cTn id="6" dur="1" fill="hold">
                                          <p:stCondLst>
                                            <p:cond delay="0"/>
                                          </p:stCondLst>
                                        </p:cTn>
                                        <p:tgtEl>
                                          <p:spTgt spid="244739">
                                            <p:txEl>
                                              <p:pRg st="0" end="0"/>
                                            </p:txEl>
                                          </p:spTgt>
                                        </p:tgtEl>
                                        <p:attrNameLst>
                                          <p:attrName>style.visibility</p:attrName>
                                        </p:attrNameLst>
                                      </p:cBhvr>
                                      <p:to>
                                        <p:strVal val="visible"/>
                                      </p:to>
                                    </p:set>
                                    <p:animEffect transition="in" filter="wipe(down)">
                                      <p:cBhvr>
                                        <p:cTn id="7" dur="500"/>
                                        <p:tgtEl>
                                          <p:spTgt spid="244739">
                                            <p:txEl>
                                              <p:pRg st="0" end="0"/>
                                            </p:txEl>
                                          </p:spTgt>
                                        </p:tgtEl>
                                      </p:cBhvr>
                                    </p:animEffect>
                                  </p:childTnLst>
                                </p:cTn>
                              </p:par>
                            </p:childTnLst>
                          </p:cTn>
                        </p:par>
                        <p:par>
                          <p:cTn id="8" fill="hold">
                            <p:stCondLst>
                              <p:cond delay="1000"/>
                            </p:stCondLst>
                            <p:childTnLst>
                              <p:par>
                                <p:cTn id="9" presetID="22" presetClass="entr" presetSubtype="4" fill="hold" nodeType="afterEffect">
                                  <p:stCondLst>
                                    <p:cond delay="500"/>
                                  </p:stCondLst>
                                  <p:childTnLst>
                                    <p:set>
                                      <p:cBhvr>
                                        <p:cTn id="10" dur="1" fill="hold">
                                          <p:stCondLst>
                                            <p:cond delay="0"/>
                                          </p:stCondLst>
                                        </p:cTn>
                                        <p:tgtEl>
                                          <p:spTgt spid="244739">
                                            <p:txEl>
                                              <p:pRg st="1" end="1"/>
                                            </p:txEl>
                                          </p:spTgt>
                                        </p:tgtEl>
                                        <p:attrNameLst>
                                          <p:attrName>style.visibility</p:attrName>
                                        </p:attrNameLst>
                                      </p:cBhvr>
                                      <p:to>
                                        <p:strVal val="visible"/>
                                      </p:to>
                                    </p:set>
                                    <p:animEffect transition="in" filter="wipe(down)">
                                      <p:cBhvr>
                                        <p:cTn id="11" dur="500"/>
                                        <p:tgtEl>
                                          <p:spTgt spid="244739">
                                            <p:txEl>
                                              <p:pRg st="1" end="1"/>
                                            </p:txEl>
                                          </p:spTgt>
                                        </p:tgtEl>
                                      </p:cBhvr>
                                    </p:animEffect>
                                  </p:childTnLst>
                                </p:cTn>
                              </p:par>
                            </p:childTnLst>
                          </p:cTn>
                        </p:par>
                        <p:par>
                          <p:cTn id="12" fill="hold" nodeType="afterGroup">
                            <p:stCondLst>
                              <p:cond delay="2000"/>
                            </p:stCondLst>
                            <p:childTnLst>
                              <p:par>
                                <p:cTn id="13" presetID="58" presetClass="entr" presetSubtype="0" accel="100000" fill="hold" nodeType="afterEffect">
                                  <p:stCondLst>
                                    <p:cond delay="1000"/>
                                  </p:stCondLst>
                                  <p:childTnLst>
                                    <p:set>
                                      <p:cBhvr>
                                        <p:cTn id="14" dur="1" fill="hold">
                                          <p:stCondLst>
                                            <p:cond delay="0"/>
                                          </p:stCondLst>
                                        </p:cTn>
                                        <p:tgtEl>
                                          <p:spTgt spid="244739">
                                            <p:txEl>
                                              <p:pRg st="2" end="2"/>
                                            </p:txEl>
                                          </p:spTgt>
                                        </p:tgtEl>
                                        <p:attrNameLst>
                                          <p:attrName>style.visibility</p:attrName>
                                        </p:attrNameLst>
                                      </p:cBhvr>
                                      <p:to>
                                        <p:strVal val="visible"/>
                                      </p:to>
                                    </p:set>
                                    <p:anim calcmode="lin" valueType="num">
                                      <p:cBhvr>
                                        <p:cTn id="15" dur="500" fill="hold"/>
                                        <p:tgtEl>
                                          <p:spTgt spid="244739">
                                            <p:txEl>
                                              <p:pRg st="2" end="2"/>
                                            </p:txEl>
                                          </p:spTgt>
                                        </p:tgtEl>
                                        <p:attrNameLst>
                                          <p:attrName>ppt_w</p:attrName>
                                        </p:attrNameLst>
                                      </p:cBhvr>
                                      <p:tavLst>
                                        <p:tav tm="0">
                                          <p:val>
                                            <p:strVal val="#ppt_w*2.5"/>
                                          </p:val>
                                        </p:tav>
                                        <p:tav tm="100000">
                                          <p:val>
                                            <p:strVal val="#ppt_w"/>
                                          </p:val>
                                        </p:tav>
                                      </p:tavLst>
                                    </p:anim>
                                    <p:anim calcmode="lin" valueType="num">
                                      <p:cBhvr>
                                        <p:cTn id="16" dur="500" fill="hold"/>
                                        <p:tgtEl>
                                          <p:spTgt spid="244739">
                                            <p:txEl>
                                              <p:pRg st="2" end="2"/>
                                            </p:txEl>
                                          </p:spTgt>
                                        </p:tgtEl>
                                        <p:attrNameLst>
                                          <p:attrName>ppt_h</p:attrName>
                                        </p:attrNameLst>
                                      </p:cBhvr>
                                      <p:tavLst>
                                        <p:tav tm="0">
                                          <p:val>
                                            <p:strVal val="#ppt_h*0.01"/>
                                          </p:val>
                                        </p:tav>
                                        <p:tav tm="100000">
                                          <p:val>
                                            <p:strVal val="#ppt_h"/>
                                          </p:val>
                                        </p:tav>
                                      </p:tavLst>
                                    </p:anim>
                                    <p:anim calcmode="lin" valueType="num">
                                      <p:cBhvr>
                                        <p:cTn id="17" dur="500" fill="hold"/>
                                        <p:tgtEl>
                                          <p:spTgt spid="244739">
                                            <p:txEl>
                                              <p:pRg st="2" end="2"/>
                                            </p:txEl>
                                          </p:spTgt>
                                        </p:tgtEl>
                                        <p:attrNameLst>
                                          <p:attrName>ppt_x</p:attrName>
                                        </p:attrNameLst>
                                      </p:cBhvr>
                                      <p:tavLst>
                                        <p:tav tm="0">
                                          <p:val>
                                            <p:strVal val="#ppt_x"/>
                                          </p:val>
                                        </p:tav>
                                        <p:tav tm="100000">
                                          <p:val>
                                            <p:strVal val="#ppt_x"/>
                                          </p:val>
                                        </p:tav>
                                      </p:tavLst>
                                    </p:anim>
                                    <p:anim calcmode="lin" valueType="num">
                                      <p:cBhvr>
                                        <p:cTn id="18" dur="500" fill="hold"/>
                                        <p:tgtEl>
                                          <p:spTgt spid="244739">
                                            <p:txEl>
                                              <p:pRg st="2" end="2"/>
                                            </p:txEl>
                                          </p:spTgt>
                                        </p:tgtEl>
                                        <p:attrNameLst>
                                          <p:attrName>ppt_y</p:attrName>
                                        </p:attrNameLst>
                                      </p:cBhvr>
                                      <p:tavLst>
                                        <p:tav tm="0">
                                          <p:val>
                                            <p:strVal val="#ppt_h+1"/>
                                          </p:val>
                                        </p:tav>
                                        <p:tav tm="100000">
                                          <p:val>
                                            <p:strVal val="#ppt_y"/>
                                          </p:val>
                                        </p:tav>
                                      </p:tavLst>
                                    </p:anim>
                                    <p:animEffect transition="in" filter="fade">
                                      <p:cBhvr>
                                        <p:cTn id="19" dur="500"/>
                                        <p:tgtEl>
                                          <p:spTgt spid="244739">
                                            <p:txEl>
                                              <p:pRg st="2" end="2"/>
                                            </p:txEl>
                                          </p:spTgt>
                                        </p:tgtEl>
                                      </p:cBhvr>
                                    </p:animEffect>
                                  </p:childTnLst>
                                </p:cTn>
                              </p:par>
                            </p:childTnLst>
                          </p:cTn>
                        </p:par>
                        <p:par>
                          <p:cTn id="20" fill="hold">
                            <p:stCondLst>
                              <p:cond delay="3500"/>
                            </p:stCondLst>
                            <p:childTnLst>
                              <p:par>
                                <p:cTn id="21" presetID="58" presetClass="entr" presetSubtype="0" accel="100000" fill="hold" nodeType="afterEffect">
                                  <p:stCondLst>
                                    <p:cond delay="1000"/>
                                  </p:stCondLst>
                                  <p:childTnLst>
                                    <p:set>
                                      <p:cBhvr>
                                        <p:cTn id="22" dur="1" fill="hold">
                                          <p:stCondLst>
                                            <p:cond delay="0"/>
                                          </p:stCondLst>
                                        </p:cTn>
                                        <p:tgtEl>
                                          <p:spTgt spid="244739">
                                            <p:txEl>
                                              <p:pRg st="3" end="3"/>
                                            </p:txEl>
                                          </p:spTgt>
                                        </p:tgtEl>
                                        <p:attrNameLst>
                                          <p:attrName>style.visibility</p:attrName>
                                        </p:attrNameLst>
                                      </p:cBhvr>
                                      <p:to>
                                        <p:strVal val="visible"/>
                                      </p:to>
                                    </p:set>
                                    <p:anim calcmode="lin" valueType="num">
                                      <p:cBhvr>
                                        <p:cTn id="23" dur="500" fill="hold"/>
                                        <p:tgtEl>
                                          <p:spTgt spid="244739">
                                            <p:txEl>
                                              <p:pRg st="3" end="3"/>
                                            </p:txEl>
                                          </p:spTgt>
                                        </p:tgtEl>
                                        <p:attrNameLst>
                                          <p:attrName>ppt_w</p:attrName>
                                        </p:attrNameLst>
                                      </p:cBhvr>
                                      <p:tavLst>
                                        <p:tav tm="0">
                                          <p:val>
                                            <p:strVal val="#ppt_w*2.5"/>
                                          </p:val>
                                        </p:tav>
                                        <p:tav tm="100000">
                                          <p:val>
                                            <p:strVal val="#ppt_w"/>
                                          </p:val>
                                        </p:tav>
                                      </p:tavLst>
                                    </p:anim>
                                    <p:anim calcmode="lin" valueType="num">
                                      <p:cBhvr>
                                        <p:cTn id="24" dur="500" fill="hold"/>
                                        <p:tgtEl>
                                          <p:spTgt spid="244739">
                                            <p:txEl>
                                              <p:pRg st="3" end="3"/>
                                            </p:txEl>
                                          </p:spTgt>
                                        </p:tgtEl>
                                        <p:attrNameLst>
                                          <p:attrName>ppt_h</p:attrName>
                                        </p:attrNameLst>
                                      </p:cBhvr>
                                      <p:tavLst>
                                        <p:tav tm="0">
                                          <p:val>
                                            <p:strVal val="#ppt_h*0.01"/>
                                          </p:val>
                                        </p:tav>
                                        <p:tav tm="100000">
                                          <p:val>
                                            <p:strVal val="#ppt_h"/>
                                          </p:val>
                                        </p:tav>
                                      </p:tavLst>
                                    </p:anim>
                                    <p:anim calcmode="lin" valueType="num">
                                      <p:cBhvr>
                                        <p:cTn id="25" dur="500" fill="hold"/>
                                        <p:tgtEl>
                                          <p:spTgt spid="244739">
                                            <p:txEl>
                                              <p:pRg st="3" end="3"/>
                                            </p:txEl>
                                          </p:spTgt>
                                        </p:tgtEl>
                                        <p:attrNameLst>
                                          <p:attrName>ppt_x</p:attrName>
                                        </p:attrNameLst>
                                      </p:cBhvr>
                                      <p:tavLst>
                                        <p:tav tm="0">
                                          <p:val>
                                            <p:strVal val="#ppt_x"/>
                                          </p:val>
                                        </p:tav>
                                        <p:tav tm="100000">
                                          <p:val>
                                            <p:strVal val="#ppt_x"/>
                                          </p:val>
                                        </p:tav>
                                      </p:tavLst>
                                    </p:anim>
                                    <p:anim calcmode="lin" valueType="num">
                                      <p:cBhvr>
                                        <p:cTn id="26" dur="500" fill="hold"/>
                                        <p:tgtEl>
                                          <p:spTgt spid="244739">
                                            <p:txEl>
                                              <p:pRg st="3" end="3"/>
                                            </p:txEl>
                                          </p:spTgt>
                                        </p:tgtEl>
                                        <p:attrNameLst>
                                          <p:attrName>ppt_y</p:attrName>
                                        </p:attrNameLst>
                                      </p:cBhvr>
                                      <p:tavLst>
                                        <p:tav tm="0">
                                          <p:val>
                                            <p:strVal val="#ppt_h+1"/>
                                          </p:val>
                                        </p:tav>
                                        <p:tav tm="100000">
                                          <p:val>
                                            <p:strVal val="#ppt_y"/>
                                          </p:val>
                                        </p:tav>
                                      </p:tavLst>
                                    </p:anim>
                                    <p:animEffect transition="in" filter="fade">
                                      <p:cBhvr>
                                        <p:cTn id="27" dur="500"/>
                                        <p:tgtEl>
                                          <p:spTgt spid="244739">
                                            <p:txEl>
                                              <p:pRg st="3" end="3"/>
                                            </p:txEl>
                                          </p:spTgt>
                                        </p:tgtEl>
                                      </p:cBhvr>
                                    </p:animEffect>
                                  </p:childTnLst>
                                </p:cTn>
                              </p:par>
                            </p:childTnLst>
                          </p:cTn>
                        </p:par>
                        <p:par>
                          <p:cTn id="28" fill="hold" nodeType="afterGroup">
                            <p:stCondLst>
                              <p:cond delay="5000"/>
                            </p:stCondLst>
                            <p:childTnLst>
                              <p:par>
                                <p:cTn id="29" presetID="58" presetClass="entr" presetSubtype="0" accel="100000" fill="hold" nodeType="afterEffect">
                                  <p:stCondLst>
                                    <p:cond delay="1000"/>
                                  </p:stCondLst>
                                  <p:childTnLst>
                                    <p:set>
                                      <p:cBhvr>
                                        <p:cTn id="30" dur="1" fill="hold">
                                          <p:stCondLst>
                                            <p:cond delay="0"/>
                                          </p:stCondLst>
                                        </p:cTn>
                                        <p:tgtEl>
                                          <p:spTgt spid="244739">
                                            <p:txEl>
                                              <p:pRg st="4" end="4"/>
                                            </p:txEl>
                                          </p:spTgt>
                                        </p:tgtEl>
                                        <p:attrNameLst>
                                          <p:attrName>style.visibility</p:attrName>
                                        </p:attrNameLst>
                                      </p:cBhvr>
                                      <p:to>
                                        <p:strVal val="visible"/>
                                      </p:to>
                                    </p:set>
                                    <p:anim calcmode="lin" valueType="num">
                                      <p:cBhvr>
                                        <p:cTn id="31" dur="500" fill="hold"/>
                                        <p:tgtEl>
                                          <p:spTgt spid="244739">
                                            <p:txEl>
                                              <p:pRg st="4" end="4"/>
                                            </p:txEl>
                                          </p:spTgt>
                                        </p:tgtEl>
                                        <p:attrNameLst>
                                          <p:attrName>ppt_w</p:attrName>
                                        </p:attrNameLst>
                                      </p:cBhvr>
                                      <p:tavLst>
                                        <p:tav tm="0">
                                          <p:val>
                                            <p:strVal val="#ppt_w*2.5"/>
                                          </p:val>
                                        </p:tav>
                                        <p:tav tm="100000">
                                          <p:val>
                                            <p:strVal val="#ppt_w"/>
                                          </p:val>
                                        </p:tav>
                                      </p:tavLst>
                                    </p:anim>
                                    <p:anim calcmode="lin" valueType="num">
                                      <p:cBhvr>
                                        <p:cTn id="32" dur="500" fill="hold"/>
                                        <p:tgtEl>
                                          <p:spTgt spid="244739">
                                            <p:txEl>
                                              <p:pRg st="4" end="4"/>
                                            </p:txEl>
                                          </p:spTgt>
                                        </p:tgtEl>
                                        <p:attrNameLst>
                                          <p:attrName>ppt_h</p:attrName>
                                        </p:attrNameLst>
                                      </p:cBhvr>
                                      <p:tavLst>
                                        <p:tav tm="0">
                                          <p:val>
                                            <p:strVal val="#ppt_h*0.01"/>
                                          </p:val>
                                        </p:tav>
                                        <p:tav tm="100000">
                                          <p:val>
                                            <p:strVal val="#ppt_h"/>
                                          </p:val>
                                        </p:tav>
                                      </p:tavLst>
                                    </p:anim>
                                    <p:anim calcmode="lin" valueType="num">
                                      <p:cBhvr>
                                        <p:cTn id="33" dur="500" fill="hold"/>
                                        <p:tgtEl>
                                          <p:spTgt spid="244739">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244739">
                                            <p:txEl>
                                              <p:pRg st="4" end="4"/>
                                            </p:txEl>
                                          </p:spTgt>
                                        </p:tgtEl>
                                        <p:attrNameLst>
                                          <p:attrName>ppt_y</p:attrName>
                                        </p:attrNameLst>
                                      </p:cBhvr>
                                      <p:tavLst>
                                        <p:tav tm="0">
                                          <p:val>
                                            <p:strVal val="#ppt_h+1"/>
                                          </p:val>
                                        </p:tav>
                                        <p:tav tm="100000">
                                          <p:val>
                                            <p:strVal val="#ppt_y"/>
                                          </p:val>
                                        </p:tav>
                                      </p:tavLst>
                                    </p:anim>
                                    <p:animEffect transition="in" filter="fade">
                                      <p:cBhvr>
                                        <p:cTn id="35" dur="500"/>
                                        <p:tgtEl>
                                          <p:spTgt spid="244739">
                                            <p:txEl>
                                              <p:pRg st="4" end="4"/>
                                            </p:txEl>
                                          </p:spTgt>
                                        </p:tgtEl>
                                      </p:cBhvr>
                                    </p:animEffect>
                                  </p:childTnLst>
                                </p:cTn>
                              </p:par>
                            </p:childTnLst>
                          </p:cTn>
                        </p:par>
                        <p:par>
                          <p:cTn id="36" fill="hold">
                            <p:stCondLst>
                              <p:cond delay="6500"/>
                            </p:stCondLst>
                            <p:childTnLst>
                              <p:par>
                                <p:cTn id="37" presetID="58" presetClass="entr" presetSubtype="0" accel="100000" fill="hold" nodeType="afterEffect">
                                  <p:stCondLst>
                                    <p:cond delay="1000"/>
                                  </p:stCondLst>
                                  <p:childTnLst>
                                    <p:set>
                                      <p:cBhvr>
                                        <p:cTn id="38" dur="1" fill="hold">
                                          <p:stCondLst>
                                            <p:cond delay="0"/>
                                          </p:stCondLst>
                                        </p:cTn>
                                        <p:tgtEl>
                                          <p:spTgt spid="244739">
                                            <p:txEl>
                                              <p:pRg st="5" end="5"/>
                                            </p:txEl>
                                          </p:spTgt>
                                        </p:tgtEl>
                                        <p:attrNameLst>
                                          <p:attrName>style.visibility</p:attrName>
                                        </p:attrNameLst>
                                      </p:cBhvr>
                                      <p:to>
                                        <p:strVal val="visible"/>
                                      </p:to>
                                    </p:set>
                                    <p:anim calcmode="lin" valueType="num">
                                      <p:cBhvr>
                                        <p:cTn id="39" dur="500" fill="hold"/>
                                        <p:tgtEl>
                                          <p:spTgt spid="244739">
                                            <p:txEl>
                                              <p:pRg st="5" end="5"/>
                                            </p:txEl>
                                          </p:spTgt>
                                        </p:tgtEl>
                                        <p:attrNameLst>
                                          <p:attrName>ppt_w</p:attrName>
                                        </p:attrNameLst>
                                      </p:cBhvr>
                                      <p:tavLst>
                                        <p:tav tm="0">
                                          <p:val>
                                            <p:strVal val="#ppt_w*2.5"/>
                                          </p:val>
                                        </p:tav>
                                        <p:tav tm="100000">
                                          <p:val>
                                            <p:strVal val="#ppt_w"/>
                                          </p:val>
                                        </p:tav>
                                      </p:tavLst>
                                    </p:anim>
                                    <p:anim calcmode="lin" valueType="num">
                                      <p:cBhvr>
                                        <p:cTn id="40" dur="500" fill="hold"/>
                                        <p:tgtEl>
                                          <p:spTgt spid="244739">
                                            <p:txEl>
                                              <p:pRg st="5" end="5"/>
                                            </p:txEl>
                                          </p:spTgt>
                                        </p:tgtEl>
                                        <p:attrNameLst>
                                          <p:attrName>ppt_h</p:attrName>
                                        </p:attrNameLst>
                                      </p:cBhvr>
                                      <p:tavLst>
                                        <p:tav tm="0">
                                          <p:val>
                                            <p:strVal val="#ppt_h*0.01"/>
                                          </p:val>
                                        </p:tav>
                                        <p:tav tm="100000">
                                          <p:val>
                                            <p:strVal val="#ppt_h"/>
                                          </p:val>
                                        </p:tav>
                                      </p:tavLst>
                                    </p:anim>
                                    <p:anim calcmode="lin" valueType="num">
                                      <p:cBhvr>
                                        <p:cTn id="41" dur="500" fill="hold"/>
                                        <p:tgtEl>
                                          <p:spTgt spid="244739">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244739">
                                            <p:txEl>
                                              <p:pRg st="5" end="5"/>
                                            </p:txEl>
                                          </p:spTgt>
                                        </p:tgtEl>
                                        <p:attrNameLst>
                                          <p:attrName>ppt_y</p:attrName>
                                        </p:attrNameLst>
                                      </p:cBhvr>
                                      <p:tavLst>
                                        <p:tav tm="0">
                                          <p:val>
                                            <p:strVal val="#ppt_h+1"/>
                                          </p:val>
                                        </p:tav>
                                        <p:tav tm="100000">
                                          <p:val>
                                            <p:strVal val="#ppt_y"/>
                                          </p:val>
                                        </p:tav>
                                      </p:tavLst>
                                    </p:anim>
                                    <p:animEffect transition="in" filter="fade">
                                      <p:cBhvr>
                                        <p:cTn id="43" dur="500"/>
                                        <p:tgtEl>
                                          <p:spTgt spid="244739">
                                            <p:txEl>
                                              <p:pRg st="5" end="5"/>
                                            </p:txEl>
                                          </p:spTgt>
                                        </p:tgtEl>
                                      </p:cBhvr>
                                    </p:animEffect>
                                  </p:childTnLst>
                                </p:cTn>
                              </p:par>
                            </p:childTnLst>
                          </p:cTn>
                        </p:par>
                        <p:par>
                          <p:cTn id="44" fill="hold" nodeType="afterGroup">
                            <p:stCondLst>
                              <p:cond delay="8000"/>
                            </p:stCondLst>
                            <p:childTnLst>
                              <p:par>
                                <p:cTn id="45" presetID="58" presetClass="entr" presetSubtype="0" accel="100000" fill="hold" nodeType="afterEffect">
                                  <p:stCondLst>
                                    <p:cond delay="1000"/>
                                  </p:stCondLst>
                                  <p:childTnLst>
                                    <p:set>
                                      <p:cBhvr>
                                        <p:cTn id="46" dur="1" fill="hold">
                                          <p:stCondLst>
                                            <p:cond delay="0"/>
                                          </p:stCondLst>
                                        </p:cTn>
                                        <p:tgtEl>
                                          <p:spTgt spid="244739">
                                            <p:txEl>
                                              <p:pRg st="6" end="6"/>
                                            </p:txEl>
                                          </p:spTgt>
                                        </p:tgtEl>
                                        <p:attrNameLst>
                                          <p:attrName>style.visibility</p:attrName>
                                        </p:attrNameLst>
                                      </p:cBhvr>
                                      <p:to>
                                        <p:strVal val="visible"/>
                                      </p:to>
                                    </p:set>
                                    <p:anim calcmode="lin" valueType="num">
                                      <p:cBhvr>
                                        <p:cTn id="47" dur="500" fill="hold"/>
                                        <p:tgtEl>
                                          <p:spTgt spid="244739">
                                            <p:txEl>
                                              <p:pRg st="6" end="6"/>
                                            </p:txEl>
                                          </p:spTgt>
                                        </p:tgtEl>
                                        <p:attrNameLst>
                                          <p:attrName>ppt_w</p:attrName>
                                        </p:attrNameLst>
                                      </p:cBhvr>
                                      <p:tavLst>
                                        <p:tav tm="0">
                                          <p:val>
                                            <p:strVal val="#ppt_w*2.5"/>
                                          </p:val>
                                        </p:tav>
                                        <p:tav tm="100000">
                                          <p:val>
                                            <p:strVal val="#ppt_w"/>
                                          </p:val>
                                        </p:tav>
                                      </p:tavLst>
                                    </p:anim>
                                    <p:anim calcmode="lin" valueType="num">
                                      <p:cBhvr>
                                        <p:cTn id="48" dur="500" fill="hold"/>
                                        <p:tgtEl>
                                          <p:spTgt spid="244739">
                                            <p:txEl>
                                              <p:pRg st="6" end="6"/>
                                            </p:txEl>
                                          </p:spTgt>
                                        </p:tgtEl>
                                        <p:attrNameLst>
                                          <p:attrName>ppt_h</p:attrName>
                                        </p:attrNameLst>
                                      </p:cBhvr>
                                      <p:tavLst>
                                        <p:tav tm="0">
                                          <p:val>
                                            <p:strVal val="#ppt_h*0.01"/>
                                          </p:val>
                                        </p:tav>
                                        <p:tav tm="100000">
                                          <p:val>
                                            <p:strVal val="#ppt_h"/>
                                          </p:val>
                                        </p:tav>
                                      </p:tavLst>
                                    </p:anim>
                                    <p:anim calcmode="lin" valueType="num">
                                      <p:cBhvr>
                                        <p:cTn id="49" dur="500" fill="hold"/>
                                        <p:tgtEl>
                                          <p:spTgt spid="244739">
                                            <p:txEl>
                                              <p:pRg st="6" end="6"/>
                                            </p:txEl>
                                          </p:spTgt>
                                        </p:tgtEl>
                                        <p:attrNameLst>
                                          <p:attrName>ppt_x</p:attrName>
                                        </p:attrNameLst>
                                      </p:cBhvr>
                                      <p:tavLst>
                                        <p:tav tm="0">
                                          <p:val>
                                            <p:strVal val="#ppt_x"/>
                                          </p:val>
                                        </p:tav>
                                        <p:tav tm="100000">
                                          <p:val>
                                            <p:strVal val="#ppt_x"/>
                                          </p:val>
                                        </p:tav>
                                      </p:tavLst>
                                    </p:anim>
                                    <p:anim calcmode="lin" valueType="num">
                                      <p:cBhvr>
                                        <p:cTn id="50" dur="500" fill="hold"/>
                                        <p:tgtEl>
                                          <p:spTgt spid="244739">
                                            <p:txEl>
                                              <p:pRg st="6" end="6"/>
                                            </p:txEl>
                                          </p:spTgt>
                                        </p:tgtEl>
                                        <p:attrNameLst>
                                          <p:attrName>ppt_y</p:attrName>
                                        </p:attrNameLst>
                                      </p:cBhvr>
                                      <p:tavLst>
                                        <p:tav tm="0">
                                          <p:val>
                                            <p:strVal val="#ppt_h+1"/>
                                          </p:val>
                                        </p:tav>
                                        <p:tav tm="100000">
                                          <p:val>
                                            <p:strVal val="#ppt_y"/>
                                          </p:val>
                                        </p:tav>
                                      </p:tavLst>
                                    </p:anim>
                                    <p:animEffect transition="in" filter="fade">
                                      <p:cBhvr>
                                        <p:cTn id="51" dur="500"/>
                                        <p:tgtEl>
                                          <p:spTgt spid="244739">
                                            <p:txEl>
                                              <p:pRg st="6" end="6"/>
                                            </p:txEl>
                                          </p:spTgt>
                                        </p:tgtEl>
                                      </p:cBhvr>
                                    </p:animEffect>
                                  </p:childTnLst>
                                </p:cTn>
                              </p:par>
                            </p:childTnLst>
                          </p:cTn>
                        </p:par>
                        <p:par>
                          <p:cTn id="52" fill="hold">
                            <p:stCondLst>
                              <p:cond delay="9500"/>
                            </p:stCondLst>
                            <p:childTnLst>
                              <p:par>
                                <p:cTn id="53" presetID="58" presetClass="entr" presetSubtype="0" accel="100000" fill="hold" nodeType="afterEffect">
                                  <p:stCondLst>
                                    <p:cond delay="1000"/>
                                  </p:stCondLst>
                                  <p:childTnLst>
                                    <p:set>
                                      <p:cBhvr>
                                        <p:cTn id="54" dur="1" fill="hold">
                                          <p:stCondLst>
                                            <p:cond delay="0"/>
                                          </p:stCondLst>
                                        </p:cTn>
                                        <p:tgtEl>
                                          <p:spTgt spid="244739">
                                            <p:txEl>
                                              <p:pRg st="7" end="7"/>
                                            </p:txEl>
                                          </p:spTgt>
                                        </p:tgtEl>
                                        <p:attrNameLst>
                                          <p:attrName>style.visibility</p:attrName>
                                        </p:attrNameLst>
                                      </p:cBhvr>
                                      <p:to>
                                        <p:strVal val="visible"/>
                                      </p:to>
                                    </p:set>
                                    <p:anim calcmode="lin" valueType="num">
                                      <p:cBhvr>
                                        <p:cTn id="55" dur="500" fill="hold"/>
                                        <p:tgtEl>
                                          <p:spTgt spid="244739">
                                            <p:txEl>
                                              <p:pRg st="7" end="7"/>
                                            </p:txEl>
                                          </p:spTgt>
                                        </p:tgtEl>
                                        <p:attrNameLst>
                                          <p:attrName>ppt_w</p:attrName>
                                        </p:attrNameLst>
                                      </p:cBhvr>
                                      <p:tavLst>
                                        <p:tav tm="0">
                                          <p:val>
                                            <p:strVal val="#ppt_w*2.5"/>
                                          </p:val>
                                        </p:tav>
                                        <p:tav tm="100000">
                                          <p:val>
                                            <p:strVal val="#ppt_w"/>
                                          </p:val>
                                        </p:tav>
                                      </p:tavLst>
                                    </p:anim>
                                    <p:anim calcmode="lin" valueType="num">
                                      <p:cBhvr>
                                        <p:cTn id="56" dur="500" fill="hold"/>
                                        <p:tgtEl>
                                          <p:spTgt spid="244739">
                                            <p:txEl>
                                              <p:pRg st="7" end="7"/>
                                            </p:txEl>
                                          </p:spTgt>
                                        </p:tgtEl>
                                        <p:attrNameLst>
                                          <p:attrName>ppt_h</p:attrName>
                                        </p:attrNameLst>
                                      </p:cBhvr>
                                      <p:tavLst>
                                        <p:tav tm="0">
                                          <p:val>
                                            <p:strVal val="#ppt_h*0.01"/>
                                          </p:val>
                                        </p:tav>
                                        <p:tav tm="100000">
                                          <p:val>
                                            <p:strVal val="#ppt_h"/>
                                          </p:val>
                                        </p:tav>
                                      </p:tavLst>
                                    </p:anim>
                                    <p:anim calcmode="lin" valueType="num">
                                      <p:cBhvr>
                                        <p:cTn id="57" dur="500" fill="hold"/>
                                        <p:tgtEl>
                                          <p:spTgt spid="244739">
                                            <p:txEl>
                                              <p:pRg st="7" end="7"/>
                                            </p:txEl>
                                          </p:spTgt>
                                        </p:tgtEl>
                                        <p:attrNameLst>
                                          <p:attrName>ppt_x</p:attrName>
                                        </p:attrNameLst>
                                      </p:cBhvr>
                                      <p:tavLst>
                                        <p:tav tm="0">
                                          <p:val>
                                            <p:strVal val="#ppt_x"/>
                                          </p:val>
                                        </p:tav>
                                        <p:tav tm="100000">
                                          <p:val>
                                            <p:strVal val="#ppt_x"/>
                                          </p:val>
                                        </p:tav>
                                      </p:tavLst>
                                    </p:anim>
                                    <p:anim calcmode="lin" valueType="num">
                                      <p:cBhvr>
                                        <p:cTn id="58" dur="500" fill="hold"/>
                                        <p:tgtEl>
                                          <p:spTgt spid="244739">
                                            <p:txEl>
                                              <p:pRg st="7" end="7"/>
                                            </p:txEl>
                                          </p:spTgt>
                                        </p:tgtEl>
                                        <p:attrNameLst>
                                          <p:attrName>ppt_y</p:attrName>
                                        </p:attrNameLst>
                                      </p:cBhvr>
                                      <p:tavLst>
                                        <p:tav tm="0">
                                          <p:val>
                                            <p:strVal val="#ppt_h+1"/>
                                          </p:val>
                                        </p:tav>
                                        <p:tav tm="100000">
                                          <p:val>
                                            <p:strVal val="#ppt_y"/>
                                          </p:val>
                                        </p:tav>
                                      </p:tavLst>
                                    </p:anim>
                                    <p:animEffect transition="in" filter="fade">
                                      <p:cBhvr>
                                        <p:cTn id="59" dur="500"/>
                                        <p:tgtEl>
                                          <p:spTgt spid="244739">
                                            <p:txEl>
                                              <p:pRg st="7" end="7"/>
                                            </p:txEl>
                                          </p:spTgt>
                                        </p:tgtEl>
                                      </p:cBhvr>
                                    </p:animEffect>
                                  </p:childTnLst>
                                </p:cTn>
                              </p:par>
                            </p:childTnLst>
                          </p:cTn>
                        </p:par>
                        <p:par>
                          <p:cTn id="60" fill="hold" nodeType="afterGroup">
                            <p:stCondLst>
                              <p:cond delay="11000"/>
                            </p:stCondLst>
                            <p:childTnLst>
                              <p:par>
                                <p:cTn id="61" presetID="58" presetClass="entr" presetSubtype="0" accel="100000" fill="hold" nodeType="afterEffect">
                                  <p:stCondLst>
                                    <p:cond delay="1000"/>
                                  </p:stCondLst>
                                  <p:childTnLst>
                                    <p:set>
                                      <p:cBhvr>
                                        <p:cTn id="62" dur="1" fill="hold">
                                          <p:stCondLst>
                                            <p:cond delay="0"/>
                                          </p:stCondLst>
                                        </p:cTn>
                                        <p:tgtEl>
                                          <p:spTgt spid="244739">
                                            <p:txEl>
                                              <p:pRg st="8" end="8"/>
                                            </p:txEl>
                                          </p:spTgt>
                                        </p:tgtEl>
                                        <p:attrNameLst>
                                          <p:attrName>style.visibility</p:attrName>
                                        </p:attrNameLst>
                                      </p:cBhvr>
                                      <p:to>
                                        <p:strVal val="visible"/>
                                      </p:to>
                                    </p:set>
                                    <p:anim calcmode="lin" valueType="num">
                                      <p:cBhvr>
                                        <p:cTn id="63" dur="500" fill="hold"/>
                                        <p:tgtEl>
                                          <p:spTgt spid="244739">
                                            <p:txEl>
                                              <p:pRg st="8" end="8"/>
                                            </p:txEl>
                                          </p:spTgt>
                                        </p:tgtEl>
                                        <p:attrNameLst>
                                          <p:attrName>ppt_w</p:attrName>
                                        </p:attrNameLst>
                                      </p:cBhvr>
                                      <p:tavLst>
                                        <p:tav tm="0">
                                          <p:val>
                                            <p:strVal val="#ppt_w*2.5"/>
                                          </p:val>
                                        </p:tav>
                                        <p:tav tm="100000">
                                          <p:val>
                                            <p:strVal val="#ppt_w"/>
                                          </p:val>
                                        </p:tav>
                                      </p:tavLst>
                                    </p:anim>
                                    <p:anim calcmode="lin" valueType="num">
                                      <p:cBhvr>
                                        <p:cTn id="64" dur="500" fill="hold"/>
                                        <p:tgtEl>
                                          <p:spTgt spid="244739">
                                            <p:txEl>
                                              <p:pRg st="8" end="8"/>
                                            </p:txEl>
                                          </p:spTgt>
                                        </p:tgtEl>
                                        <p:attrNameLst>
                                          <p:attrName>ppt_h</p:attrName>
                                        </p:attrNameLst>
                                      </p:cBhvr>
                                      <p:tavLst>
                                        <p:tav tm="0">
                                          <p:val>
                                            <p:strVal val="#ppt_h*0.01"/>
                                          </p:val>
                                        </p:tav>
                                        <p:tav tm="100000">
                                          <p:val>
                                            <p:strVal val="#ppt_h"/>
                                          </p:val>
                                        </p:tav>
                                      </p:tavLst>
                                    </p:anim>
                                    <p:anim calcmode="lin" valueType="num">
                                      <p:cBhvr>
                                        <p:cTn id="65" dur="500" fill="hold"/>
                                        <p:tgtEl>
                                          <p:spTgt spid="244739">
                                            <p:txEl>
                                              <p:pRg st="8" end="8"/>
                                            </p:txEl>
                                          </p:spTgt>
                                        </p:tgtEl>
                                        <p:attrNameLst>
                                          <p:attrName>ppt_x</p:attrName>
                                        </p:attrNameLst>
                                      </p:cBhvr>
                                      <p:tavLst>
                                        <p:tav tm="0">
                                          <p:val>
                                            <p:strVal val="#ppt_x"/>
                                          </p:val>
                                        </p:tav>
                                        <p:tav tm="100000">
                                          <p:val>
                                            <p:strVal val="#ppt_x"/>
                                          </p:val>
                                        </p:tav>
                                      </p:tavLst>
                                    </p:anim>
                                    <p:anim calcmode="lin" valueType="num">
                                      <p:cBhvr>
                                        <p:cTn id="66" dur="500" fill="hold"/>
                                        <p:tgtEl>
                                          <p:spTgt spid="244739">
                                            <p:txEl>
                                              <p:pRg st="8" end="8"/>
                                            </p:txEl>
                                          </p:spTgt>
                                        </p:tgtEl>
                                        <p:attrNameLst>
                                          <p:attrName>ppt_y</p:attrName>
                                        </p:attrNameLst>
                                      </p:cBhvr>
                                      <p:tavLst>
                                        <p:tav tm="0">
                                          <p:val>
                                            <p:strVal val="#ppt_h+1"/>
                                          </p:val>
                                        </p:tav>
                                        <p:tav tm="100000">
                                          <p:val>
                                            <p:strVal val="#ppt_y"/>
                                          </p:val>
                                        </p:tav>
                                      </p:tavLst>
                                    </p:anim>
                                    <p:animEffect transition="in" filter="fade">
                                      <p:cBhvr>
                                        <p:cTn id="67" dur="500"/>
                                        <p:tgtEl>
                                          <p:spTgt spid="244739">
                                            <p:txEl>
                                              <p:pRg st="8" end="8"/>
                                            </p:txEl>
                                          </p:spTgt>
                                        </p:tgtEl>
                                      </p:cBhvr>
                                    </p:animEffect>
                                  </p:childTnLst>
                                </p:cTn>
                              </p:par>
                            </p:childTnLst>
                          </p:cTn>
                        </p:par>
                        <p:par>
                          <p:cTn id="68" fill="hold">
                            <p:stCondLst>
                              <p:cond delay="12500"/>
                            </p:stCondLst>
                            <p:childTnLst>
                              <p:par>
                                <p:cTn id="69" presetID="58" presetClass="entr" presetSubtype="0" accel="100000" fill="hold" nodeType="afterEffect">
                                  <p:stCondLst>
                                    <p:cond delay="1000"/>
                                  </p:stCondLst>
                                  <p:childTnLst>
                                    <p:set>
                                      <p:cBhvr>
                                        <p:cTn id="70" dur="1" fill="hold">
                                          <p:stCondLst>
                                            <p:cond delay="0"/>
                                          </p:stCondLst>
                                        </p:cTn>
                                        <p:tgtEl>
                                          <p:spTgt spid="244739">
                                            <p:txEl>
                                              <p:pRg st="9" end="9"/>
                                            </p:txEl>
                                          </p:spTgt>
                                        </p:tgtEl>
                                        <p:attrNameLst>
                                          <p:attrName>style.visibility</p:attrName>
                                        </p:attrNameLst>
                                      </p:cBhvr>
                                      <p:to>
                                        <p:strVal val="visible"/>
                                      </p:to>
                                    </p:set>
                                    <p:anim calcmode="lin" valueType="num">
                                      <p:cBhvr>
                                        <p:cTn id="71" dur="500" fill="hold"/>
                                        <p:tgtEl>
                                          <p:spTgt spid="244739">
                                            <p:txEl>
                                              <p:pRg st="9" end="9"/>
                                            </p:txEl>
                                          </p:spTgt>
                                        </p:tgtEl>
                                        <p:attrNameLst>
                                          <p:attrName>ppt_w</p:attrName>
                                        </p:attrNameLst>
                                      </p:cBhvr>
                                      <p:tavLst>
                                        <p:tav tm="0">
                                          <p:val>
                                            <p:strVal val="#ppt_w*2.5"/>
                                          </p:val>
                                        </p:tav>
                                        <p:tav tm="100000">
                                          <p:val>
                                            <p:strVal val="#ppt_w"/>
                                          </p:val>
                                        </p:tav>
                                      </p:tavLst>
                                    </p:anim>
                                    <p:anim calcmode="lin" valueType="num">
                                      <p:cBhvr>
                                        <p:cTn id="72" dur="500" fill="hold"/>
                                        <p:tgtEl>
                                          <p:spTgt spid="244739">
                                            <p:txEl>
                                              <p:pRg st="9" end="9"/>
                                            </p:txEl>
                                          </p:spTgt>
                                        </p:tgtEl>
                                        <p:attrNameLst>
                                          <p:attrName>ppt_h</p:attrName>
                                        </p:attrNameLst>
                                      </p:cBhvr>
                                      <p:tavLst>
                                        <p:tav tm="0">
                                          <p:val>
                                            <p:strVal val="#ppt_h*0.01"/>
                                          </p:val>
                                        </p:tav>
                                        <p:tav tm="100000">
                                          <p:val>
                                            <p:strVal val="#ppt_h"/>
                                          </p:val>
                                        </p:tav>
                                      </p:tavLst>
                                    </p:anim>
                                    <p:anim calcmode="lin" valueType="num">
                                      <p:cBhvr>
                                        <p:cTn id="73" dur="500" fill="hold"/>
                                        <p:tgtEl>
                                          <p:spTgt spid="244739">
                                            <p:txEl>
                                              <p:pRg st="9" end="9"/>
                                            </p:txEl>
                                          </p:spTgt>
                                        </p:tgtEl>
                                        <p:attrNameLst>
                                          <p:attrName>ppt_x</p:attrName>
                                        </p:attrNameLst>
                                      </p:cBhvr>
                                      <p:tavLst>
                                        <p:tav tm="0">
                                          <p:val>
                                            <p:strVal val="#ppt_x"/>
                                          </p:val>
                                        </p:tav>
                                        <p:tav tm="100000">
                                          <p:val>
                                            <p:strVal val="#ppt_x"/>
                                          </p:val>
                                        </p:tav>
                                      </p:tavLst>
                                    </p:anim>
                                    <p:anim calcmode="lin" valueType="num">
                                      <p:cBhvr>
                                        <p:cTn id="74" dur="500" fill="hold"/>
                                        <p:tgtEl>
                                          <p:spTgt spid="244739">
                                            <p:txEl>
                                              <p:pRg st="9" end="9"/>
                                            </p:txEl>
                                          </p:spTgt>
                                        </p:tgtEl>
                                        <p:attrNameLst>
                                          <p:attrName>ppt_y</p:attrName>
                                        </p:attrNameLst>
                                      </p:cBhvr>
                                      <p:tavLst>
                                        <p:tav tm="0">
                                          <p:val>
                                            <p:strVal val="#ppt_h+1"/>
                                          </p:val>
                                        </p:tav>
                                        <p:tav tm="100000">
                                          <p:val>
                                            <p:strVal val="#ppt_y"/>
                                          </p:val>
                                        </p:tav>
                                      </p:tavLst>
                                    </p:anim>
                                    <p:animEffect transition="in" filter="fade">
                                      <p:cBhvr>
                                        <p:cTn id="75" dur="500"/>
                                        <p:tgtEl>
                                          <p:spTgt spid="244739">
                                            <p:txEl>
                                              <p:pRg st="9" end="9"/>
                                            </p:txEl>
                                          </p:spTgt>
                                        </p:tgtEl>
                                      </p:cBhvr>
                                    </p:animEffect>
                                  </p:childTnLst>
                                </p:cTn>
                              </p:par>
                            </p:childTnLst>
                          </p:cTn>
                        </p:par>
                        <p:par>
                          <p:cTn id="76" fill="hold" nodeType="afterGroup">
                            <p:stCondLst>
                              <p:cond delay="14000"/>
                            </p:stCondLst>
                            <p:childTnLst>
                              <p:par>
                                <p:cTn id="77" presetID="58" presetClass="entr" presetSubtype="0" accel="100000" fill="hold" nodeType="afterEffect">
                                  <p:stCondLst>
                                    <p:cond delay="1000"/>
                                  </p:stCondLst>
                                  <p:childTnLst>
                                    <p:set>
                                      <p:cBhvr>
                                        <p:cTn id="78" dur="1" fill="hold">
                                          <p:stCondLst>
                                            <p:cond delay="0"/>
                                          </p:stCondLst>
                                        </p:cTn>
                                        <p:tgtEl>
                                          <p:spTgt spid="244739">
                                            <p:txEl>
                                              <p:pRg st="10" end="10"/>
                                            </p:txEl>
                                          </p:spTgt>
                                        </p:tgtEl>
                                        <p:attrNameLst>
                                          <p:attrName>style.visibility</p:attrName>
                                        </p:attrNameLst>
                                      </p:cBhvr>
                                      <p:to>
                                        <p:strVal val="visible"/>
                                      </p:to>
                                    </p:set>
                                    <p:anim calcmode="lin" valueType="num">
                                      <p:cBhvr>
                                        <p:cTn id="79" dur="500" fill="hold"/>
                                        <p:tgtEl>
                                          <p:spTgt spid="244739">
                                            <p:txEl>
                                              <p:pRg st="10" end="10"/>
                                            </p:txEl>
                                          </p:spTgt>
                                        </p:tgtEl>
                                        <p:attrNameLst>
                                          <p:attrName>ppt_w</p:attrName>
                                        </p:attrNameLst>
                                      </p:cBhvr>
                                      <p:tavLst>
                                        <p:tav tm="0">
                                          <p:val>
                                            <p:strVal val="#ppt_w*2.5"/>
                                          </p:val>
                                        </p:tav>
                                        <p:tav tm="100000">
                                          <p:val>
                                            <p:strVal val="#ppt_w"/>
                                          </p:val>
                                        </p:tav>
                                      </p:tavLst>
                                    </p:anim>
                                    <p:anim calcmode="lin" valueType="num">
                                      <p:cBhvr>
                                        <p:cTn id="80" dur="500" fill="hold"/>
                                        <p:tgtEl>
                                          <p:spTgt spid="244739">
                                            <p:txEl>
                                              <p:pRg st="10" end="10"/>
                                            </p:txEl>
                                          </p:spTgt>
                                        </p:tgtEl>
                                        <p:attrNameLst>
                                          <p:attrName>ppt_h</p:attrName>
                                        </p:attrNameLst>
                                      </p:cBhvr>
                                      <p:tavLst>
                                        <p:tav tm="0">
                                          <p:val>
                                            <p:strVal val="#ppt_h*0.01"/>
                                          </p:val>
                                        </p:tav>
                                        <p:tav tm="100000">
                                          <p:val>
                                            <p:strVal val="#ppt_h"/>
                                          </p:val>
                                        </p:tav>
                                      </p:tavLst>
                                    </p:anim>
                                    <p:anim calcmode="lin" valueType="num">
                                      <p:cBhvr>
                                        <p:cTn id="81" dur="500" fill="hold"/>
                                        <p:tgtEl>
                                          <p:spTgt spid="244739">
                                            <p:txEl>
                                              <p:pRg st="10" end="10"/>
                                            </p:txEl>
                                          </p:spTgt>
                                        </p:tgtEl>
                                        <p:attrNameLst>
                                          <p:attrName>ppt_x</p:attrName>
                                        </p:attrNameLst>
                                      </p:cBhvr>
                                      <p:tavLst>
                                        <p:tav tm="0">
                                          <p:val>
                                            <p:strVal val="#ppt_x"/>
                                          </p:val>
                                        </p:tav>
                                        <p:tav tm="100000">
                                          <p:val>
                                            <p:strVal val="#ppt_x"/>
                                          </p:val>
                                        </p:tav>
                                      </p:tavLst>
                                    </p:anim>
                                    <p:anim calcmode="lin" valueType="num">
                                      <p:cBhvr>
                                        <p:cTn id="82" dur="500" fill="hold"/>
                                        <p:tgtEl>
                                          <p:spTgt spid="244739">
                                            <p:txEl>
                                              <p:pRg st="10" end="10"/>
                                            </p:txEl>
                                          </p:spTgt>
                                        </p:tgtEl>
                                        <p:attrNameLst>
                                          <p:attrName>ppt_y</p:attrName>
                                        </p:attrNameLst>
                                      </p:cBhvr>
                                      <p:tavLst>
                                        <p:tav tm="0">
                                          <p:val>
                                            <p:strVal val="#ppt_h+1"/>
                                          </p:val>
                                        </p:tav>
                                        <p:tav tm="100000">
                                          <p:val>
                                            <p:strVal val="#ppt_y"/>
                                          </p:val>
                                        </p:tav>
                                      </p:tavLst>
                                    </p:anim>
                                    <p:animEffect transition="in" filter="fade">
                                      <p:cBhvr>
                                        <p:cTn id="83" dur="500"/>
                                        <p:tgtEl>
                                          <p:spTgt spid="244739">
                                            <p:txEl>
                                              <p:pRg st="10" end="10"/>
                                            </p:txEl>
                                          </p:spTgt>
                                        </p:tgtEl>
                                      </p:cBhvr>
                                    </p:animEffect>
                                  </p:childTnLst>
                                </p:cTn>
                              </p:par>
                            </p:childTnLst>
                          </p:cTn>
                        </p:par>
                        <p:par>
                          <p:cTn id="84" fill="hold">
                            <p:stCondLst>
                              <p:cond delay="15500"/>
                            </p:stCondLst>
                            <p:childTnLst>
                              <p:par>
                                <p:cTn id="85" presetID="58" presetClass="entr" presetSubtype="0" accel="100000" fill="hold" nodeType="afterEffect">
                                  <p:stCondLst>
                                    <p:cond delay="1000"/>
                                  </p:stCondLst>
                                  <p:childTnLst>
                                    <p:set>
                                      <p:cBhvr>
                                        <p:cTn id="86" dur="1" fill="hold">
                                          <p:stCondLst>
                                            <p:cond delay="0"/>
                                          </p:stCondLst>
                                        </p:cTn>
                                        <p:tgtEl>
                                          <p:spTgt spid="244739">
                                            <p:txEl>
                                              <p:pRg st="11" end="11"/>
                                            </p:txEl>
                                          </p:spTgt>
                                        </p:tgtEl>
                                        <p:attrNameLst>
                                          <p:attrName>style.visibility</p:attrName>
                                        </p:attrNameLst>
                                      </p:cBhvr>
                                      <p:to>
                                        <p:strVal val="visible"/>
                                      </p:to>
                                    </p:set>
                                    <p:anim calcmode="lin" valueType="num">
                                      <p:cBhvr>
                                        <p:cTn id="87" dur="500" fill="hold"/>
                                        <p:tgtEl>
                                          <p:spTgt spid="244739">
                                            <p:txEl>
                                              <p:pRg st="11" end="11"/>
                                            </p:txEl>
                                          </p:spTgt>
                                        </p:tgtEl>
                                        <p:attrNameLst>
                                          <p:attrName>ppt_w</p:attrName>
                                        </p:attrNameLst>
                                      </p:cBhvr>
                                      <p:tavLst>
                                        <p:tav tm="0">
                                          <p:val>
                                            <p:strVal val="#ppt_w*2.5"/>
                                          </p:val>
                                        </p:tav>
                                        <p:tav tm="100000">
                                          <p:val>
                                            <p:strVal val="#ppt_w"/>
                                          </p:val>
                                        </p:tav>
                                      </p:tavLst>
                                    </p:anim>
                                    <p:anim calcmode="lin" valueType="num">
                                      <p:cBhvr>
                                        <p:cTn id="88" dur="500" fill="hold"/>
                                        <p:tgtEl>
                                          <p:spTgt spid="244739">
                                            <p:txEl>
                                              <p:pRg st="11" end="11"/>
                                            </p:txEl>
                                          </p:spTgt>
                                        </p:tgtEl>
                                        <p:attrNameLst>
                                          <p:attrName>ppt_h</p:attrName>
                                        </p:attrNameLst>
                                      </p:cBhvr>
                                      <p:tavLst>
                                        <p:tav tm="0">
                                          <p:val>
                                            <p:strVal val="#ppt_h*0.01"/>
                                          </p:val>
                                        </p:tav>
                                        <p:tav tm="100000">
                                          <p:val>
                                            <p:strVal val="#ppt_h"/>
                                          </p:val>
                                        </p:tav>
                                      </p:tavLst>
                                    </p:anim>
                                    <p:anim calcmode="lin" valueType="num">
                                      <p:cBhvr>
                                        <p:cTn id="89" dur="500" fill="hold"/>
                                        <p:tgtEl>
                                          <p:spTgt spid="244739">
                                            <p:txEl>
                                              <p:pRg st="11" end="11"/>
                                            </p:txEl>
                                          </p:spTgt>
                                        </p:tgtEl>
                                        <p:attrNameLst>
                                          <p:attrName>ppt_x</p:attrName>
                                        </p:attrNameLst>
                                      </p:cBhvr>
                                      <p:tavLst>
                                        <p:tav tm="0">
                                          <p:val>
                                            <p:strVal val="#ppt_x"/>
                                          </p:val>
                                        </p:tav>
                                        <p:tav tm="100000">
                                          <p:val>
                                            <p:strVal val="#ppt_x"/>
                                          </p:val>
                                        </p:tav>
                                      </p:tavLst>
                                    </p:anim>
                                    <p:anim calcmode="lin" valueType="num">
                                      <p:cBhvr>
                                        <p:cTn id="90" dur="500" fill="hold"/>
                                        <p:tgtEl>
                                          <p:spTgt spid="244739">
                                            <p:txEl>
                                              <p:pRg st="11" end="11"/>
                                            </p:txEl>
                                          </p:spTgt>
                                        </p:tgtEl>
                                        <p:attrNameLst>
                                          <p:attrName>ppt_y</p:attrName>
                                        </p:attrNameLst>
                                      </p:cBhvr>
                                      <p:tavLst>
                                        <p:tav tm="0">
                                          <p:val>
                                            <p:strVal val="#ppt_h+1"/>
                                          </p:val>
                                        </p:tav>
                                        <p:tav tm="100000">
                                          <p:val>
                                            <p:strVal val="#ppt_y"/>
                                          </p:val>
                                        </p:tav>
                                      </p:tavLst>
                                    </p:anim>
                                    <p:animEffect transition="in" filter="fade">
                                      <p:cBhvr>
                                        <p:cTn id="91" dur="500"/>
                                        <p:tgtEl>
                                          <p:spTgt spid="244739">
                                            <p:txEl>
                                              <p:pRg st="11" end="11"/>
                                            </p:txEl>
                                          </p:spTgt>
                                        </p:tgtEl>
                                      </p:cBhvr>
                                    </p:animEffect>
                                  </p:childTnLst>
                                </p:cTn>
                              </p:par>
                            </p:childTnLst>
                          </p:cTn>
                        </p:par>
                        <p:par>
                          <p:cTn id="92" fill="hold" nodeType="afterGroup">
                            <p:stCondLst>
                              <p:cond delay="17000"/>
                            </p:stCondLst>
                            <p:childTnLst>
                              <p:par>
                                <p:cTn id="93" presetID="58" presetClass="entr" presetSubtype="0" accel="100000" fill="hold" nodeType="afterEffect">
                                  <p:stCondLst>
                                    <p:cond delay="1000"/>
                                  </p:stCondLst>
                                  <p:childTnLst>
                                    <p:set>
                                      <p:cBhvr>
                                        <p:cTn id="94" dur="1" fill="hold">
                                          <p:stCondLst>
                                            <p:cond delay="0"/>
                                          </p:stCondLst>
                                        </p:cTn>
                                        <p:tgtEl>
                                          <p:spTgt spid="244739">
                                            <p:txEl>
                                              <p:pRg st="12" end="12"/>
                                            </p:txEl>
                                          </p:spTgt>
                                        </p:tgtEl>
                                        <p:attrNameLst>
                                          <p:attrName>style.visibility</p:attrName>
                                        </p:attrNameLst>
                                      </p:cBhvr>
                                      <p:to>
                                        <p:strVal val="visible"/>
                                      </p:to>
                                    </p:set>
                                    <p:anim calcmode="lin" valueType="num">
                                      <p:cBhvr>
                                        <p:cTn id="95" dur="500" fill="hold"/>
                                        <p:tgtEl>
                                          <p:spTgt spid="244739">
                                            <p:txEl>
                                              <p:pRg st="12" end="12"/>
                                            </p:txEl>
                                          </p:spTgt>
                                        </p:tgtEl>
                                        <p:attrNameLst>
                                          <p:attrName>ppt_w</p:attrName>
                                        </p:attrNameLst>
                                      </p:cBhvr>
                                      <p:tavLst>
                                        <p:tav tm="0">
                                          <p:val>
                                            <p:strVal val="#ppt_w*2.5"/>
                                          </p:val>
                                        </p:tav>
                                        <p:tav tm="100000">
                                          <p:val>
                                            <p:strVal val="#ppt_w"/>
                                          </p:val>
                                        </p:tav>
                                      </p:tavLst>
                                    </p:anim>
                                    <p:anim calcmode="lin" valueType="num">
                                      <p:cBhvr>
                                        <p:cTn id="96" dur="500" fill="hold"/>
                                        <p:tgtEl>
                                          <p:spTgt spid="244739">
                                            <p:txEl>
                                              <p:pRg st="12" end="12"/>
                                            </p:txEl>
                                          </p:spTgt>
                                        </p:tgtEl>
                                        <p:attrNameLst>
                                          <p:attrName>ppt_h</p:attrName>
                                        </p:attrNameLst>
                                      </p:cBhvr>
                                      <p:tavLst>
                                        <p:tav tm="0">
                                          <p:val>
                                            <p:strVal val="#ppt_h*0.01"/>
                                          </p:val>
                                        </p:tav>
                                        <p:tav tm="100000">
                                          <p:val>
                                            <p:strVal val="#ppt_h"/>
                                          </p:val>
                                        </p:tav>
                                      </p:tavLst>
                                    </p:anim>
                                    <p:anim calcmode="lin" valueType="num">
                                      <p:cBhvr>
                                        <p:cTn id="97" dur="500" fill="hold"/>
                                        <p:tgtEl>
                                          <p:spTgt spid="244739">
                                            <p:txEl>
                                              <p:pRg st="12" end="12"/>
                                            </p:txEl>
                                          </p:spTgt>
                                        </p:tgtEl>
                                        <p:attrNameLst>
                                          <p:attrName>ppt_x</p:attrName>
                                        </p:attrNameLst>
                                      </p:cBhvr>
                                      <p:tavLst>
                                        <p:tav tm="0">
                                          <p:val>
                                            <p:strVal val="#ppt_x"/>
                                          </p:val>
                                        </p:tav>
                                        <p:tav tm="100000">
                                          <p:val>
                                            <p:strVal val="#ppt_x"/>
                                          </p:val>
                                        </p:tav>
                                      </p:tavLst>
                                    </p:anim>
                                    <p:anim calcmode="lin" valueType="num">
                                      <p:cBhvr>
                                        <p:cTn id="98" dur="500" fill="hold"/>
                                        <p:tgtEl>
                                          <p:spTgt spid="244739">
                                            <p:txEl>
                                              <p:pRg st="12" end="12"/>
                                            </p:txEl>
                                          </p:spTgt>
                                        </p:tgtEl>
                                        <p:attrNameLst>
                                          <p:attrName>ppt_y</p:attrName>
                                        </p:attrNameLst>
                                      </p:cBhvr>
                                      <p:tavLst>
                                        <p:tav tm="0">
                                          <p:val>
                                            <p:strVal val="#ppt_h+1"/>
                                          </p:val>
                                        </p:tav>
                                        <p:tav tm="100000">
                                          <p:val>
                                            <p:strVal val="#ppt_y"/>
                                          </p:val>
                                        </p:tav>
                                      </p:tavLst>
                                    </p:anim>
                                    <p:animEffect transition="in" filter="fade">
                                      <p:cBhvr>
                                        <p:cTn id="99" dur="500"/>
                                        <p:tgtEl>
                                          <p:spTgt spid="244739">
                                            <p:txEl>
                                              <p:pRg st="12" end="12"/>
                                            </p:txEl>
                                          </p:spTgt>
                                        </p:tgtEl>
                                      </p:cBhvr>
                                    </p:animEffect>
                                  </p:childTnLst>
                                </p:cTn>
                              </p:par>
                            </p:childTnLst>
                          </p:cTn>
                        </p:par>
                        <p:par>
                          <p:cTn id="100" fill="hold">
                            <p:stCondLst>
                              <p:cond delay="18500"/>
                            </p:stCondLst>
                            <p:childTnLst>
                              <p:par>
                                <p:cTn id="101" presetID="58" presetClass="entr" presetSubtype="0" accel="100000" fill="hold" nodeType="afterEffect">
                                  <p:stCondLst>
                                    <p:cond delay="1000"/>
                                  </p:stCondLst>
                                  <p:childTnLst>
                                    <p:set>
                                      <p:cBhvr>
                                        <p:cTn id="102" dur="1" fill="hold">
                                          <p:stCondLst>
                                            <p:cond delay="0"/>
                                          </p:stCondLst>
                                        </p:cTn>
                                        <p:tgtEl>
                                          <p:spTgt spid="244739">
                                            <p:txEl>
                                              <p:pRg st="13" end="13"/>
                                            </p:txEl>
                                          </p:spTgt>
                                        </p:tgtEl>
                                        <p:attrNameLst>
                                          <p:attrName>style.visibility</p:attrName>
                                        </p:attrNameLst>
                                      </p:cBhvr>
                                      <p:to>
                                        <p:strVal val="visible"/>
                                      </p:to>
                                    </p:set>
                                    <p:anim calcmode="lin" valueType="num">
                                      <p:cBhvr>
                                        <p:cTn id="103" dur="500" fill="hold"/>
                                        <p:tgtEl>
                                          <p:spTgt spid="244739">
                                            <p:txEl>
                                              <p:pRg st="13" end="13"/>
                                            </p:txEl>
                                          </p:spTgt>
                                        </p:tgtEl>
                                        <p:attrNameLst>
                                          <p:attrName>ppt_w</p:attrName>
                                        </p:attrNameLst>
                                      </p:cBhvr>
                                      <p:tavLst>
                                        <p:tav tm="0">
                                          <p:val>
                                            <p:strVal val="#ppt_w*2.5"/>
                                          </p:val>
                                        </p:tav>
                                        <p:tav tm="100000">
                                          <p:val>
                                            <p:strVal val="#ppt_w"/>
                                          </p:val>
                                        </p:tav>
                                      </p:tavLst>
                                    </p:anim>
                                    <p:anim calcmode="lin" valueType="num">
                                      <p:cBhvr>
                                        <p:cTn id="104" dur="500" fill="hold"/>
                                        <p:tgtEl>
                                          <p:spTgt spid="244739">
                                            <p:txEl>
                                              <p:pRg st="13" end="13"/>
                                            </p:txEl>
                                          </p:spTgt>
                                        </p:tgtEl>
                                        <p:attrNameLst>
                                          <p:attrName>ppt_h</p:attrName>
                                        </p:attrNameLst>
                                      </p:cBhvr>
                                      <p:tavLst>
                                        <p:tav tm="0">
                                          <p:val>
                                            <p:strVal val="#ppt_h*0.01"/>
                                          </p:val>
                                        </p:tav>
                                        <p:tav tm="100000">
                                          <p:val>
                                            <p:strVal val="#ppt_h"/>
                                          </p:val>
                                        </p:tav>
                                      </p:tavLst>
                                    </p:anim>
                                    <p:anim calcmode="lin" valueType="num">
                                      <p:cBhvr>
                                        <p:cTn id="105" dur="500" fill="hold"/>
                                        <p:tgtEl>
                                          <p:spTgt spid="244739">
                                            <p:txEl>
                                              <p:pRg st="13" end="13"/>
                                            </p:txEl>
                                          </p:spTgt>
                                        </p:tgtEl>
                                        <p:attrNameLst>
                                          <p:attrName>ppt_x</p:attrName>
                                        </p:attrNameLst>
                                      </p:cBhvr>
                                      <p:tavLst>
                                        <p:tav tm="0">
                                          <p:val>
                                            <p:strVal val="#ppt_x"/>
                                          </p:val>
                                        </p:tav>
                                        <p:tav tm="100000">
                                          <p:val>
                                            <p:strVal val="#ppt_x"/>
                                          </p:val>
                                        </p:tav>
                                      </p:tavLst>
                                    </p:anim>
                                    <p:anim calcmode="lin" valueType="num">
                                      <p:cBhvr>
                                        <p:cTn id="106" dur="500" fill="hold"/>
                                        <p:tgtEl>
                                          <p:spTgt spid="244739">
                                            <p:txEl>
                                              <p:pRg st="13" end="13"/>
                                            </p:txEl>
                                          </p:spTgt>
                                        </p:tgtEl>
                                        <p:attrNameLst>
                                          <p:attrName>ppt_y</p:attrName>
                                        </p:attrNameLst>
                                      </p:cBhvr>
                                      <p:tavLst>
                                        <p:tav tm="0">
                                          <p:val>
                                            <p:strVal val="#ppt_h+1"/>
                                          </p:val>
                                        </p:tav>
                                        <p:tav tm="100000">
                                          <p:val>
                                            <p:strVal val="#ppt_y"/>
                                          </p:val>
                                        </p:tav>
                                      </p:tavLst>
                                    </p:anim>
                                    <p:animEffect transition="in" filter="fade">
                                      <p:cBhvr>
                                        <p:cTn id="107" dur="500"/>
                                        <p:tgtEl>
                                          <p:spTgt spid="244739">
                                            <p:txEl>
                                              <p:pRg st="13" end="13"/>
                                            </p:txEl>
                                          </p:spTgt>
                                        </p:tgtEl>
                                      </p:cBhvr>
                                    </p:animEffect>
                                  </p:childTnLst>
                                </p:cTn>
                              </p:par>
                            </p:childTnLst>
                          </p:cTn>
                        </p:par>
                        <p:par>
                          <p:cTn id="108" fill="hold" nodeType="afterGroup">
                            <p:stCondLst>
                              <p:cond delay="20000"/>
                            </p:stCondLst>
                            <p:childTnLst>
                              <p:par>
                                <p:cTn id="109" presetID="58" presetClass="entr" presetSubtype="0" accel="100000" fill="hold" nodeType="afterEffect">
                                  <p:stCondLst>
                                    <p:cond delay="1000"/>
                                  </p:stCondLst>
                                  <p:childTnLst>
                                    <p:set>
                                      <p:cBhvr>
                                        <p:cTn id="110" dur="1" fill="hold">
                                          <p:stCondLst>
                                            <p:cond delay="0"/>
                                          </p:stCondLst>
                                        </p:cTn>
                                        <p:tgtEl>
                                          <p:spTgt spid="244739">
                                            <p:txEl>
                                              <p:pRg st="14" end="14"/>
                                            </p:txEl>
                                          </p:spTgt>
                                        </p:tgtEl>
                                        <p:attrNameLst>
                                          <p:attrName>style.visibility</p:attrName>
                                        </p:attrNameLst>
                                      </p:cBhvr>
                                      <p:to>
                                        <p:strVal val="visible"/>
                                      </p:to>
                                    </p:set>
                                    <p:anim calcmode="lin" valueType="num">
                                      <p:cBhvr>
                                        <p:cTn id="111" dur="500" fill="hold"/>
                                        <p:tgtEl>
                                          <p:spTgt spid="244739">
                                            <p:txEl>
                                              <p:pRg st="14" end="14"/>
                                            </p:txEl>
                                          </p:spTgt>
                                        </p:tgtEl>
                                        <p:attrNameLst>
                                          <p:attrName>ppt_w</p:attrName>
                                        </p:attrNameLst>
                                      </p:cBhvr>
                                      <p:tavLst>
                                        <p:tav tm="0">
                                          <p:val>
                                            <p:strVal val="#ppt_w*2.5"/>
                                          </p:val>
                                        </p:tav>
                                        <p:tav tm="100000">
                                          <p:val>
                                            <p:strVal val="#ppt_w"/>
                                          </p:val>
                                        </p:tav>
                                      </p:tavLst>
                                    </p:anim>
                                    <p:anim calcmode="lin" valueType="num">
                                      <p:cBhvr>
                                        <p:cTn id="112" dur="500" fill="hold"/>
                                        <p:tgtEl>
                                          <p:spTgt spid="244739">
                                            <p:txEl>
                                              <p:pRg st="14" end="14"/>
                                            </p:txEl>
                                          </p:spTgt>
                                        </p:tgtEl>
                                        <p:attrNameLst>
                                          <p:attrName>ppt_h</p:attrName>
                                        </p:attrNameLst>
                                      </p:cBhvr>
                                      <p:tavLst>
                                        <p:tav tm="0">
                                          <p:val>
                                            <p:strVal val="#ppt_h*0.01"/>
                                          </p:val>
                                        </p:tav>
                                        <p:tav tm="100000">
                                          <p:val>
                                            <p:strVal val="#ppt_h"/>
                                          </p:val>
                                        </p:tav>
                                      </p:tavLst>
                                    </p:anim>
                                    <p:anim calcmode="lin" valueType="num">
                                      <p:cBhvr>
                                        <p:cTn id="113" dur="500" fill="hold"/>
                                        <p:tgtEl>
                                          <p:spTgt spid="244739">
                                            <p:txEl>
                                              <p:pRg st="14" end="14"/>
                                            </p:txEl>
                                          </p:spTgt>
                                        </p:tgtEl>
                                        <p:attrNameLst>
                                          <p:attrName>ppt_x</p:attrName>
                                        </p:attrNameLst>
                                      </p:cBhvr>
                                      <p:tavLst>
                                        <p:tav tm="0">
                                          <p:val>
                                            <p:strVal val="#ppt_x"/>
                                          </p:val>
                                        </p:tav>
                                        <p:tav tm="100000">
                                          <p:val>
                                            <p:strVal val="#ppt_x"/>
                                          </p:val>
                                        </p:tav>
                                      </p:tavLst>
                                    </p:anim>
                                    <p:anim calcmode="lin" valueType="num">
                                      <p:cBhvr>
                                        <p:cTn id="114" dur="500" fill="hold"/>
                                        <p:tgtEl>
                                          <p:spTgt spid="244739">
                                            <p:txEl>
                                              <p:pRg st="14" end="14"/>
                                            </p:txEl>
                                          </p:spTgt>
                                        </p:tgtEl>
                                        <p:attrNameLst>
                                          <p:attrName>ppt_y</p:attrName>
                                        </p:attrNameLst>
                                      </p:cBhvr>
                                      <p:tavLst>
                                        <p:tav tm="0">
                                          <p:val>
                                            <p:strVal val="#ppt_h+1"/>
                                          </p:val>
                                        </p:tav>
                                        <p:tav tm="100000">
                                          <p:val>
                                            <p:strVal val="#ppt_y"/>
                                          </p:val>
                                        </p:tav>
                                      </p:tavLst>
                                    </p:anim>
                                    <p:animEffect transition="in" filter="fade">
                                      <p:cBhvr>
                                        <p:cTn id="115" dur="500"/>
                                        <p:tgtEl>
                                          <p:spTgt spid="244739">
                                            <p:txEl>
                                              <p:pRg st="14" end="14"/>
                                            </p:txEl>
                                          </p:spTgt>
                                        </p:tgtEl>
                                      </p:cBhvr>
                                    </p:animEffect>
                                  </p:childTnLst>
                                </p:cTn>
                              </p:par>
                            </p:childTnLst>
                          </p:cTn>
                        </p:par>
                        <p:par>
                          <p:cTn id="116" fill="hold">
                            <p:stCondLst>
                              <p:cond delay="21500"/>
                            </p:stCondLst>
                            <p:childTnLst>
                              <p:par>
                                <p:cTn id="117" presetID="58" presetClass="entr" presetSubtype="0" accel="100000" fill="hold" nodeType="afterEffect">
                                  <p:stCondLst>
                                    <p:cond delay="1000"/>
                                  </p:stCondLst>
                                  <p:childTnLst>
                                    <p:set>
                                      <p:cBhvr>
                                        <p:cTn id="118" dur="1" fill="hold">
                                          <p:stCondLst>
                                            <p:cond delay="0"/>
                                          </p:stCondLst>
                                        </p:cTn>
                                        <p:tgtEl>
                                          <p:spTgt spid="244739">
                                            <p:txEl>
                                              <p:pRg st="15" end="15"/>
                                            </p:txEl>
                                          </p:spTgt>
                                        </p:tgtEl>
                                        <p:attrNameLst>
                                          <p:attrName>style.visibility</p:attrName>
                                        </p:attrNameLst>
                                      </p:cBhvr>
                                      <p:to>
                                        <p:strVal val="visible"/>
                                      </p:to>
                                    </p:set>
                                    <p:anim calcmode="lin" valueType="num">
                                      <p:cBhvr>
                                        <p:cTn id="119" dur="500" fill="hold"/>
                                        <p:tgtEl>
                                          <p:spTgt spid="244739">
                                            <p:txEl>
                                              <p:pRg st="15" end="15"/>
                                            </p:txEl>
                                          </p:spTgt>
                                        </p:tgtEl>
                                        <p:attrNameLst>
                                          <p:attrName>ppt_w</p:attrName>
                                        </p:attrNameLst>
                                      </p:cBhvr>
                                      <p:tavLst>
                                        <p:tav tm="0">
                                          <p:val>
                                            <p:strVal val="#ppt_w*2.5"/>
                                          </p:val>
                                        </p:tav>
                                        <p:tav tm="100000">
                                          <p:val>
                                            <p:strVal val="#ppt_w"/>
                                          </p:val>
                                        </p:tav>
                                      </p:tavLst>
                                    </p:anim>
                                    <p:anim calcmode="lin" valueType="num">
                                      <p:cBhvr>
                                        <p:cTn id="120" dur="500" fill="hold"/>
                                        <p:tgtEl>
                                          <p:spTgt spid="244739">
                                            <p:txEl>
                                              <p:pRg st="15" end="15"/>
                                            </p:txEl>
                                          </p:spTgt>
                                        </p:tgtEl>
                                        <p:attrNameLst>
                                          <p:attrName>ppt_h</p:attrName>
                                        </p:attrNameLst>
                                      </p:cBhvr>
                                      <p:tavLst>
                                        <p:tav tm="0">
                                          <p:val>
                                            <p:strVal val="#ppt_h*0.01"/>
                                          </p:val>
                                        </p:tav>
                                        <p:tav tm="100000">
                                          <p:val>
                                            <p:strVal val="#ppt_h"/>
                                          </p:val>
                                        </p:tav>
                                      </p:tavLst>
                                    </p:anim>
                                    <p:anim calcmode="lin" valueType="num">
                                      <p:cBhvr>
                                        <p:cTn id="121" dur="500" fill="hold"/>
                                        <p:tgtEl>
                                          <p:spTgt spid="244739">
                                            <p:txEl>
                                              <p:pRg st="15" end="15"/>
                                            </p:txEl>
                                          </p:spTgt>
                                        </p:tgtEl>
                                        <p:attrNameLst>
                                          <p:attrName>ppt_x</p:attrName>
                                        </p:attrNameLst>
                                      </p:cBhvr>
                                      <p:tavLst>
                                        <p:tav tm="0">
                                          <p:val>
                                            <p:strVal val="#ppt_x"/>
                                          </p:val>
                                        </p:tav>
                                        <p:tav tm="100000">
                                          <p:val>
                                            <p:strVal val="#ppt_x"/>
                                          </p:val>
                                        </p:tav>
                                      </p:tavLst>
                                    </p:anim>
                                    <p:anim calcmode="lin" valueType="num">
                                      <p:cBhvr>
                                        <p:cTn id="122" dur="500" fill="hold"/>
                                        <p:tgtEl>
                                          <p:spTgt spid="244739">
                                            <p:txEl>
                                              <p:pRg st="15" end="15"/>
                                            </p:txEl>
                                          </p:spTgt>
                                        </p:tgtEl>
                                        <p:attrNameLst>
                                          <p:attrName>ppt_y</p:attrName>
                                        </p:attrNameLst>
                                      </p:cBhvr>
                                      <p:tavLst>
                                        <p:tav tm="0">
                                          <p:val>
                                            <p:strVal val="#ppt_h+1"/>
                                          </p:val>
                                        </p:tav>
                                        <p:tav tm="100000">
                                          <p:val>
                                            <p:strVal val="#ppt_y"/>
                                          </p:val>
                                        </p:tav>
                                      </p:tavLst>
                                    </p:anim>
                                    <p:animEffect transition="in" filter="fade">
                                      <p:cBhvr>
                                        <p:cTn id="123" dur="500"/>
                                        <p:tgtEl>
                                          <p:spTgt spid="244739">
                                            <p:txEl>
                                              <p:pRg st="15" end="15"/>
                                            </p:txEl>
                                          </p:spTgt>
                                        </p:tgtEl>
                                      </p:cBhvr>
                                    </p:animEffect>
                                  </p:childTnLst>
                                </p:cTn>
                              </p:par>
                            </p:childTnLst>
                          </p:cTn>
                        </p:par>
                        <p:par>
                          <p:cTn id="124" fill="hold" nodeType="afterGroup">
                            <p:stCondLst>
                              <p:cond delay="23000"/>
                            </p:stCondLst>
                            <p:childTnLst>
                              <p:par>
                                <p:cTn id="125" presetID="15" presetClass="entr" presetSubtype="0" fill="hold" nodeType="afterEffect">
                                  <p:stCondLst>
                                    <p:cond delay="0"/>
                                  </p:stCondLst>
                                  <p:childTnLst>
                                    <p:set>
                                      <p:cBhvr>
                                        <p:cTn id="126" dur="1" fill="hold">
                                          <p:stCondLst>
                                            <p:cond delay="0"/>
                                          </p:stCondLst>
                                        </p:cTn>
                                        <p:tgtEl>
                                          <p:spTgt spid="244740"/>
                                        </p:tgtEl>
                                        <p:attrNameLst>
                                          <p:attrName>style.visibility</p:attrName>
                                        </p:attrNameLst>
                                      </p:cBhvr>
                                      <p:to>
                                        <p:strVal val="visible"/>
                                      </p:to>
                                    </p:set>
                                    <p:anim calcmode="lin" valueType="num">
                                      <p:cBhvr>
                                        <p:cTn id="127" dur="1000" fill="hold"/>
                                        <p:tgtEl>
                                          <p:spTgt spid="244740"/>
                                        </p:tgtEl>
                                        <p:attrNameLst>
                                          <p:attrName>ppt_w</p:attrName>
                                        </p:attrNameLst>
                                      </p:cBhvr>
                                      <p:tavLst>
                                        <p:tav tm="0">
                                          <p:val>
                                            <p:fltVal val="0"/>
                                          </p:val>
                                        </p:tav>
                                        <p:tav tm="100000">
                                          <p:val>
                                            <p:strVal val="#ppt_w"/>
                                          </p:val>
                                        </p:tav>
                                      </p:tavLst>
                                    </p:anim>
                                    <p:anim calcmode="lin" valueType="num">
                                      <p:cBhvr>
                                        <p:cTn id="128" dur="1000" fill="hold"/>
                                        <p:tgtEl>
                                          <p:spTgt spid="244740"/>
                                        </p:tgtEl>
                                        <p:attrNameLst>
                                          <p:attrName>ppt_h</p:attrName>
                                        </p:attrNameLst>
                                      </p:cBhvr>
                                      <p:tavLst>
                                        <p:tav tm="0">
                                          <p:val>
                                            <p:fltVal val="0"/>
                                          </p:val>
                                        </p:tav>
                                        <p:tav tm="100000">
                                          <p:val>
                                            <p:strVal val="#ppt_h"/>
                                          </p:val>
                                        </p:tav>
                                      </p:tavLst>
                                    </p:anim>
                                    <p:anim calcmode="lin" valueType="num">
                                      <p:cBhvr>
                                        <p:cTn id="129" dur="1000" fill="hold"/>
                                        <p:tgtEl>
                                          <p:spTgt spid="244740"/>
                                        </p:tgtEl>
                                        <p:attrNameLst>
                                          <p:attrName>ppt_x</p:attrName>
                                        </p:attrNameLst>
                                      </p:cBhvr>
                                      <p:tavLst>
                                        <p:tav tm="0" fmla="#ppt_x+(cos(-2*pi*(1-$))*-#ppt_x-sin(-2*pi*(1-$))*(1-#ppt_y))*(1-$)">
                                          <p:val>
                                            <p:fltVal val="0"/>
                                          </p:val>
                                        </p:tav>
                                        <p:tav tm="100000">
                                          <p:val>
                                            <p:fltVal val="1"/>
                                          </p:val>
                                        </p:tav>
                                      </p:tavLst>
                                    </p:anim>
                                    <p:anim calcmode="lin" valueType="num">
                                      <p:cBhvr>
                                        <p:cTn id="130" dur="1000" fill="hold"/>
                                        <p:tgtEl>
                                          <p:spTgt spid="24474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59933"/>
          </a:xfrm>
        </p:spPr>
        <p:txBody>
          <a:bodyPr>
            <a:normAutofit fontScale="90000"/>
          </a:bodyPr>
          <a:lstStyle/>
          <a:p>
            <a:r>
              <a:rPr lang="en-US" dirty="0">
                <a:latin typeface="Aparajita" panose="02020603050405020304" pitchFamily="18" charset="0"/>
                <a:cs typeface="Aparajita" panose="02020603050405020304" pitchFamily="18" charset="0"/>
              </a:rPr>
              <a:t>Acute and Chronic</a:t>
            </a:r>
            <a:br>
              <a:rPr lang="en-US" dirty="0">
                <a:latin typeface="Aparajita" panose="02020603050405020304" pitchFamily="18" charset="0"/>
                <a:cs typeface="Aparajita" panose="02020603050405020304" pitchFamily="18" charset="0"/>
              </a:rPr>
            </a:br>
            <a:r>
              <a:rPr lang="ne-NP" dirty="0" err="1">
                <a:latin typeface="Aparajita" panose="02020603050405020304" pitchFamily="18" charset="0"/>
                <a:cs typeface="Aparajita" panose="02020603050405020304" pitchFamily="18" charset="0"/>
              </a:rPr>
              <a:t>गम्भिर</a:t>
            </a:r>
            <a:r>
              <a:rPr lang="ne-NP" dirty="0">
                <a:latin typeface="Aparajita" panose="02020603050405020304" pitchFamily="18" charset="0"/>
                <a:cs typeface="Aparajita" panose="02020603050405020304" pitchFamily="18" charset="0"/>
              </a:rPr>
              <a:t> र </a:t>
            </a:r>
            <a:r>
              <a:rPr lang="ne-NP" dirty="0" err="1">
                <a:latin typeface="Aparajita" panose="02020603050405020304" pitchFamily="18" charset="0"/>
                <a:cs typeface="Aparajita" panose="02020603050405020304" pitchFamily="18" charset="0"/>
              </a:rPr>
              <a:t>दिर्घ</a:t>
            </a:r>
            <a:r>
              <a:rPr lang="ne-NP" dirty="0">
                <a:latin typeface="Aparajita" panose="02020603050405020304" pitchFamily="18" charset="0"/>
                <a:cs typeface="Aparajita" panose="02020603050405020304" pitchFamily="18" charset="0"/>
              </a:rPr>
              <a:t> बिरामी</a:t>
            </a:r>
            <a:endParaRPr lang="en-US" dirty="0">
              <a:latin typeface="Aparajita" panose="02020603050405020304" pitchFamily="18" charset="0"/>
              <a:cs typeface="Aparajita" panose="02020603050405020304" pitchFamily="18" charset="0"/>
            </a:endParaRPr>
          </a:p>
        </p:txBody>
      </p:sp>
      <p:sp>
        <p:nvSpPr>
          <p:cNvPr id="5" name="Content Placeholder 4"/>
          <p:cNvSpPr>
            <a:spLocks noGrp="1"/>
          </p:cNvSpPr>
          <p:nvPr>
            <p:ph idx="1"/>
          </p:nvPr>
        </p:nvSpPr>
        <p:spPr>
          <a:xfrm>
            <a:off x="457200" y="1202266"/>
            <a:ext cx="8229600" cy="4525963"/>
          </a:xfrm>
        </p:spPr>
        <p:txBody>
          <a:bodyPr>
            <a:normAutofit fontScale="92500" lnSpcReduction="10000"/>
          </a:bodyPr>
          <a:lstStyle/>
          <a:p>
            <a:r>
              <a:rPr lang="en-US" sz="2800" i="1" dirty="0">
                <a:latin typeface="Adobe Devanagari" panose="02040503050201020203" pitchFamily="18" charset="0"/>
                <a:cs typeface="Adobe Devanagari" panose="02040503050201020203" pitchFamily="18" charset="0"/>
              </a:rPr>
              <a:t>Acute</a:t>
            </a:r>
            <a:r>
              <a:rPr lang="en-US" sz="2800" dirty="0">
                <a:latin typeface="Adobe Devanagari" panose="02040503050201020203" pitchFamily="18" charset="0"/>
                <a:cs typeface="Adobe Devanagari" panose="02040503050201020203" pitchFamily="18" charset="0"/>
              </a:rPr>
              <a:t> health effects</a:t>
            </a:r>
            <a:endParaRPr lang="ne-NP" sz="2800" dirty="0">
              <a:latin typeface="Adobe Devanagari" panose="02040503050201020203" pitchFamily="18" charset="0"/>
              <a:cs typeface="Adobe Devanagari" panose="02040503050201020203" pitchFamily="18" charset="0"/>
            </a:endParaRPr>
          </a:p>
          <a:p>
            <a:r>
              <a:rPr lang="ne-NP" sz="2800" i="1" dirty="0" err="1">
                <a:latin typeface="Adobe Devanagari" panose="02040503050201020203" pitchFamily="18" charset="0"/>
                <a:cs typeface="Adobe Devanagari" panose="02040503050201020203" pitchFamily="18" charset="0"/>
              </a:rPr>
              <a:t>गम्भिर</a:t>
            </a:r>
            <a:r>
              <a:rPr lang="ne-NP" sz="2800" dirty="0">
                <a:latin typeface="Adobe Devanagari" panose="02040503050201020203" pitchFamily="18" charset="0"/>
                <a:cs typeface="Adobe Devanagari" panose="02040503050201020203" pitchFamily="18" charset="0"/>
              </a:rPr>
              <a:t> </a:t>
            </a:r>
            <a:r>
              <a:rPr lang="ne-NP" sz="2800" dirty="0" err="1">
                <a:latin typeface="Adobe Devanagari" panose="02040503050201020203" pitchFamily="18" charset="0"/>
                <a:cs typeface="Adobe Devanagari" panose="02040503050201020203" pitchFamily="18" charset="0"/>
              </a:rPr>
              <a:t>स्वास्थ</a:t>
            </a:r>
            <a:r>
              <a:rPr lang="ne-NP" sz="2800" dirty="0">
                <a:latin typeface="Adobe Devanagari" panose="02040503050201020203" pitchFamily="18" charset="0"/>
                <a:cs typeface="Adobe Devanagari" panose="02040503050201020203" pitchFamily="18" charset="0"/>
              </a:rPr>
              <a:t> </a:t>
            </a:r>
            <a:r>
              <a:rPr lang="ne-NP" sz="2800" dirty="0" err="1">
                <a:latin typeface="Adobe Devanagari" panose="02040503050201020203" pitchFamily="18" charset="0"/>
                <a:cs typeface="Adobe Devanagari" panose="02040503050201020203" pitchFamily="18" charset="0"/>
              </a:rPr>
              <a:t>असरहरु</a:t>
            </a:r>
            <a:endParaRPr lang="en-US" sz="2800" dirty="0">
              <a:latin typeface="Adobe Devanagari" panose="02040503050201020203" pitchFamily="18" charset="0"/>
              <a:cs typeface="Adobe Devanagari" panose="02040503050201020203" pitchFamily="18" charset="0"/>
            </a:endParaRPr>
          </a:p>
          <a:p>
            <a:pPr marL="800100" lvl="3" indent="-342900"/>
            <a:r>
              <a:rPr lang="en-US" sz="2400" dirty="0">
                <a:latin typeface="Adobe Devanagari" panose="02040503050201020203" pitchFamily="18" charset="0"/>
                <a:cs typeface="Adobe Devanagari" panose="02040503050201020203" pitchFamily="18" charset="0"/>
              </a:rPr>
              <a:t>Happens quickly. Occur with short-term exposure and last a brief period.  For example, skin  irritation with chemical contact.</a:t>
            </a:r>
            <a:endParaRPr lang="ne-NP" sz="2400" dirty="0">
              <a:latin typeface="Adobe Devanagari" panose="02040503050201020203" pitchFamily="18" charset="0"/>
              <a:cs typeface="Adobe Devanagari" panose="02040503050201020203" pitchFamily="18" charset="0"/>
            </a:endParaRPr>
          </a:p>
          <a:p>
            <a:pPr marL="800100" lvl="3" indent="-342900"/>
            <a:r>
              <a:rPr lang="ne-NP" sz="2400" dirty="0">
                <a:latin typeface="Adobe Devanagari" panose="02040503050201020203" pitchFamily="18" charset="0"/>
                <a:cs typeface="Adobe Devanagari" panose="02040503050201020203" pitchFamily="18" charset="0"/>
              </a:rPr>
              <a:t>जुन तुरुन्त हुन्छ। छोटो समयको सम्पर्कमा हुने र छोटो समय रहने। उदाहरणका लागि, रसायनको सम्पर्कले छाला </a:t>
            </a:r>
            <a:r>
              <a:rPr lang="ne-NP" sz="2400" dirty="0" err="1">
                <a:latin typeface="Adobe Devanagari" panose="02040503050201020203" pitchFamily="18" charset="0"/>
                <a:cs typeface="Adobe Devanagari" panose="02040503050201020203" pitchFamily="18" charset="0"/>
              </a:rPr>
              <a:t>टट्याउने</a:t>
            </a:r>
            <a:r>
              <a:rPr lang="ne-NP" sz="2400" dirty="0">
                <a:latin typeface="Adobe Devanagari" panose="02040503050201020203" pitchFamily="18" charset="0"/>
                <a:cs typeface="Adobe Devanagari" panose="02040503050201020203" pitchFamily="18" charset="0"/>
              </a:rPr>
              <a:t>।</a:t>
            </a:r>
            <a:endParaRPr lang="en-US" sz="2400" dirty="0">
              <a:latin typeface="Adobe Devanagari" panose="02040503050201020203" pitchFamily="18" charset="0"/>
              <a:cs typeface="Adobe Devanagari" panose="02040503050201020203" pitchFamily="18" charset="0"/>
            </a:endParaRPr>
          </a:p>
          <a:p>
            <a:r>
              <a:rPr lang="en-US" sz="2800" i="1" dirty="0">
                <a:latin typeface="Adobe Devanagari" panose="02040503050201020203" pitchFamily="18" charset="0"/>
                <a:cs typeface="Adobe Devanagari" panose="02040503050201020203" pitchFamily="18" charset="0"/>
              </a:rPr>
              <a:t>Chronic</a:t>
            </a:r>
            <a:r>
              <a:rPr lang="en-US" sz="2800" dirty="0">
                <a:latin typeface="Adobe Devanagari" panose="02040503050201020203" pitchFamily="18" charset="0"/>
                <a:cs typeface="Adobe Devanagari" panose="02040503050201020203" pitchFamily="18" charset="0"/>
              </a:rPr>
              <a:t> health effects</a:t>
            </a:r>
            <a:endParaRPr lang="ne-NP" sz="2800" dirty="0">
              <a:latin typeface="Adobe Devanagari" panose="02040503050201020203" pitchFamily="18" charset="0"/>
              <a:cs typeface="Adobe Devanagari" panose="02040503050201020203" pitchFamily="18" charset="0"/>
            </a:endParaRPr>
          </a:p>
          <a:p>
            <a:r>
              <a:rPr lang="ne-NP" sz="2800" i="1" dirty="0" err="1">
                <a:latin typeface="Adobe Devanagari" panose="02040503050201020203" pitchFamily="18" charset="0"/>
                <a:cs typeface="Adobe Devanagari" panose="02040503050201020203" pitchFamily="18" charset="0"/>
              </a:rPr>
              <a:t>दिर्घ</a:t>
            </a:r>
            <a:r>
              <a:rPr lang="ne-NP" sz="2800" dirty="0">
                <a:latin typeface="Adobe Devanagari" panose="02040503050201020203" pitchFamily="18" charset="0"/>
                <a:cs typeface="Adobe Devanagari" panose="02040503050201020203" pitchFamily="18" charset="0"/>
              </a:rPr>
              <a:t> </a:t>
            </a:r>
            <a:r>
              <a:rPr lang="ne-NP" sz="2800" dirty="0" err="1">
                <a:latin typeface="Adobe Devanagari" panose="02040503050201020203" pitchFamily="18" charset="0"/>
                <a:cs typeface="Adobe Devanagari" panose="02040503050201020203" pitchFamily="18" charset="0"/>
              </a:rPr>
              <a:t>स्वास्थ</a:t>
            </a:r>
            <a:r>
              <a:rPr lang="ne-NP" sz="2800" dirty="0">
                <a:latin typeface="Adobe Devanagari" panose="02040503050201020203" pitchFamily="18" charset="0"/>
                <a:cs typeface="Adobe Devanagari" panose="02040503050201020203" pitchFamily="18" charset="0"/>
              </a:rPr>
              <a:t> </a:t>
            </a:r>
            <a:r>
              <a:rPr lang="ne-NP" sz="2800" dirty="0" err="1">
                <a:latin typeface="Adobe Devanagari" panose="02040503050201020203" pitchFamily="18" charset="0"/>
                <a:cs typeface="Adobe Devanagari" panose="02040503050201020203" pitchFamily="18" charset="0"/>
              </a:rPr>
              <a:t>असरहरु</a:t>
            </a:r>
            <a:endParaRPr lang="en-US" sz="2800" dirty="0">
              <a:latin typeface="Adobe Devanagari" panose="02040503050201020203" pitchFamily="18" charset="0"/>
              <a:cs typeface="Adobe Devanagari" panose="02040503050201020203" pitchFamily="18" charset="0"/>
            </a:endParaRPr>
          </a:p>
          <a:p>
            <a:pPr lvl="1"/>
            <a:r>
              <a:rPr lang="en-US" sz="2400" dirty="0">
                <a:latin typeface="Adobe Devanagari" panose="02040503050201020203" pitchFamily="18" charset="0"/>
                <a:cs typeface="Adobe Devanagari" panose="02040503050201020203" pitchFamily="18" charset="0"/>
              </a:rPr>
              <a:t>May not smell, see, or feel sick right away. Occur with long-term exposure and last a long time.  For example: lung cancer.</a:t>
            </a:r>
            <a:endParaRPr lang="ne-NP" sz="2400" dirty="0">
              <a:latin typeface="Adobe Devanagari" panose="02040503050201020203" pitchFamily="18" charset="0"/>
              <a:cs typeface="Adobe Devanagari" panose="02040503050201020203" pitchFamily="18" charset="0"/>
            </a:endParaRPr>
          </a:p>
          <a:p>
            <a:pPr lvl="1"/>
            <a:r>
              <a:rPr lang="ne-NP" sz="2400" dirty="0" err="1">
                <a:latin typeface="Adobe Devanagari" panose="02040503050201020203" pitchFamily="18" charset="0"/>
                <a:cs typeface="Adobe Devanagari" panose="02040503050201020203" pitchFamily="18" charset="0"/>
              </a:rPr>
              <a:t>सुघ्ने</a:t>
            </a:r>
            <a:r>
              <a:rPr lang="ne-NP" sz="2400" dirty="0">
                <a:latin typeface="Adobe Devanagari" panose="02040503050201020203" pitchFamily="18" charset="0"/>
                <a:cs typeface="Adobe Devanagari" panose="02040503050201020203" pitchFamily="18" charset="0"/>
              </a:rPr>
              <a:t> शक्ति नहुने, नदेख्ने, वा तुरुन्तै </a:t>
            </a:r>
            <a:r>
              <a:rPr lang="ne-NP" sz="2400" dirty="0" err="1">
                <a:latin typeface="Adobe Devanagari" panose="02040503050201020203" pitchFamily="18" charset="0"/>
                <a:cs typeface="Adobe Devanagari" panose="02040503050201020203" pitchFamily="18" charset="0"/>
              </a:rPr>
              <a:t>बिरामि</a:t>
            </a:r>
            <a:r>
              <a:rPr lang="ne-NP" sz="2400" dirty="0">
                <a:latin typeface="Adobe Devanagari" panose="02040503050201020203" pitchFamily="18" charset="0"/>
                <a:cs typeface="Adobe Devanagari" panose="02040503050201020203" pitchFamily="18" charset="0"/>
              </a:rPr>
              <a:t> परि हाल्ने। लामो समयको सम्पर्क र लामो समय रहने। उदाहरणका लागी: फोक्सोका लागि।</a:t>
            </a:r>
            <a:endParaRPr lang="en-US" sz="2400" dirty="0">
              <a:latin typeface="Adobe Devanagari" panose="02040503050201020203" pitchFamily="18" charset="0"/>
              <a:cs typeface="Adobe Devanagari" panose="02040503050201020203" pitchFamily="18" charset="0"/>
            </a:endParaRPr>
          </a:p>
          <a:p>
            <a:pPr marL="0" indent="0">
              <a:buNone/>
            </a:pPr>
            <a:endParaRPr lang="en-US" sz="2800" dirty="0">
              <a:latin typeface="Adobe Devanagari" panose="02040503050201020203" pitchFamily="18" charset="0"/>
              <a:cs typeface="Adobe Devanagari" panose="02040503050201020203" pitchFamily="18" charset="0"/>
            </a:endParaRPr>
          </a:p>
          <a:p>
            <a:endParaRPr lang="en-US" sz="2800" dirty="0">
              <a:latin typeface="Adobe Devanagari" panose="02040503050201020203" pitchFamily="18" charset="0"/>
              <a:cs typeface="Adobe Devanagari" panose="02040503050201020203" pitchFamily="18" charset="0"/>
            </a:endParaRPr>
          </a:p>
        </p:txBody>
      </p:sp>
      <p:sp>
        <p:nvSpPr>
          <p:cNvPr id="3" name="Slide Number Placeholder 2"/>
          <p:cNvSpPr>
            <a:spLocks noGrp="1"/>
          </p:cNvSpPr>
          <p:nvPr>
            <p:ph type="sldNum" sz="quarter" idx="12"/>
          </p:nvPr>
        </p:nvSpPr>
        <p:spPr/>
        <p:txBody>
          <a:bodyPr/>
          <a:lstStyle/>
          <a:p>
            <a:fld id="{12775FB8-FE8B-CA4D-AF74-1335A0F8AE96}" type="slidenum">
              <a:rPr lang="en-US" smtClean="0"/>
              <a:t>15</a:t>
            </a:fld>
            <a:endParaRPr lang="en-US"/>
          </a:p>
        </p:txBody>
      </p:sp>
    </p:spTree>
    <p:extLst>
      <p:ext uri="{BB962C8B-B14F-4D97-AF65-F5344CB8AC3E}">
        <p14:creationId xmlns:p14="http://schemas.microsoft.com/office/powerpoint/2010/main" val="4040072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Chemical Hazard Protection</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रासायनिक जोखिमबाट बचावट</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p:txBody>
          <a:bodyPr/>
          <a:lstStyle/>
          <a:p>
            <a:r>
              <a:rPr lang="en-US" dirty="0">
                <a:latin typeface="Aparajita" panose="02020603050405020304" pitchFamily="18" charset="0"/>
                <a:cs typeface="Aparajita" panose="02020603050405020304" pitchFamily="18" charset="0"/>
              </a:rPr>
              <a:t>What can you do to protect yourself from chemical hazards?</a:t>
            </a:r>
            <a:endParaRPr lang="ne-NP" dirty="0">
              <a:latin typeface="Aparajita" panose="02020603050405020304" pitchFamily="18" charset="0"/>
              <a:cs typeface="Aparajita" panose="02020603050405020304" pitchFamily="18" charset="0"/>
            </a:endParaRPr>
          </a:p>
          <a:p>
            <a:r>
              <a:rPr lang="ne-NP" dirty="0">
                <a:latin typeface="Aparajita" panose="02020603050405020304" pitchFamily="18" charset="0"/>
                <a:cs typeface="Aparajita" panose="02020603050405020304" pitchFamily="18" charset="0"/>
              </a:rPr>
              <a:t>रासायनिक जोखिम बाट बच्नका लागि </a:t>
            </a:r>
            <a:r>
              <a:rPr lang="ne-NP" dirty="0" err="1">
                <a:latin typeface="Aparajita" panose="02020603050405020304" pitchFamily="18" charset="0"/>
                <a:cs typeface="Aparajita" panose="02020603050405020304" pitchFamily="18" charset="0"/>
              </a:rPr>
              <a:t>तपाईँले</a:t>
            </a:r>
            <a:r>
              <a:rPr lang="ne-NP" dirty="0">
                <a:latin typeface="Aparajita" panose="02020603050405020304" pitchFamily="18" charset="0"/>
                <a:cs typeface="Aparajita" panose="02020603050405020304" pitchFamily="18" charset="0"/>
              </a:rPr>
              <a:t> के गर्न सक्नु हुन्छ ?</a:t>
            </a:r>
            <a:endParaRPr lang="en-US" dirty="0">
              <a:latin typeface="Aparajita" panose="02020603050405020304" pitchFamily="18" charset="0"/>
              <a:cs typeface="Aparajita" panose="02020603050405020304" pitchFamily="18" charset="0"/>
            </a:endParaRPr>
          </a:p>
          <a:p>
            <a:endParaRPr lang="en-US" dirty="0">
              <a:latin typeface="Aparajita" panose="02020603050405020304" pitchFamily="18" charset="0"/>
              <a:cs typeface="Aparajita" panose="02020603050405020304" pitchFamily="18" charset="0"/>
            </a:endParaRPr>
          </a:p>
          <a:p>
            <a:r>
              <a:rPr lang="en-US" dirty="0">
                <a:latin typeface="Aparajita" panose="02020603050405020304" pitchFamily="18" charset="0"/>
                <a:cs typeface="Aparajita" panose="02020603050405020304" pitchFamily="18" charset="0"/>
              </a:rPr>
              <a:t>[Short discussion]</a:t>
            </a:r>
            <a:endParaRPr lang="ne-NP" dirty="0">
              <a:latin typeface="Aparajita" panose="02020603050405020304" pitchFamily="18" charset="0"/>
              <a:cs typeface="Aparajita" panose="02020603050405020304" pitchFamily="18" charset="0"/>
            </a:endParaRPr>
          </a:p>
          <a:p>
            <a:r>
              <a:rPr lang="ne-NP" dirty="0">
                <a:latin typeface="Aparajita" panose="02020603050405020304" pitchFamily="18" charset="0"/>
                <a:cs typeface="Aparajita" panose="02020603050405020304" pitchFamily="18" charset="0"/>
              </a:rPr>
              <a:t>छोटो छलफल</a:t>
            </a:r>
            <a:endParaRPr lang="en-US" dirty="0">
              <a:latin typeface="Aparajita" panose="02020603050405020304" pitchFamily="18" charset="0"/>
              <a:cs typeface="Aparajita" panose="02020603050405020304"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16</a:t>
            </a:fld>
            <a:endParaRPr lang="en-US"/>
          </a:p>
        </p:txBody>
      </p:sp>
    </p:spTree>
    <p:extLst>
      <p:ext uri="{BB962C8B-B14F-4D97-AF65-F5344CB8AC3E}">
        <p14:creationId xmlns:p14="http://schemas.microsoft.com/office/powerpoint/2010/main" val="825168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title="Blue triangle"/>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7980" y="1209475"/>
            <a:ext cx="8872178" cy="5648525"/>
          </a:xfrm>
          <a:prstGeom prst="rect">
            <a:avLst/>
          </a:prstGeom>
        </p:spPr>
      </p:pic>
      <p:sp>
        <p:nvSpPr>
          <p:cNvPr id="12290" name="AutoShape 2"/>
          <p:cNvSpPr>
            <a:spLocks noGrp="1" noChangeArrowheads="1"/>
          </p:cNvSpPr>
          <p:nvPr>
            <p:ph type="title"/>
          </p:nvPr>
        </p:nvSpPr>
        <p:spPr>
          <a:xfrm>
            <a:off x="719328" y="123225"/>
            <a:ext cx="7924800" cy="1086250"/>
          </a:xfrm>
        </p:spPr>
        <p:txBody>
          <a:bodyPr/>
          <a:lstStyle/>
          <a:p>
            <a:pPr>
              <a:defRPr/>
            </a:pPr>
            <a:r>
              <a:rPr lang="en-US" sz="3200" dirty="0">
                <a:latin typeface="Aparajita" panose="02020603050405020304" pitchFamily="18" charset="0"/>
                <a:cs typeface="Aparajita" panose="02020603050405020304" pitchFamily="18" charset="0"/>
              </a:rPr>
              <a:t>Chemical Hazard Control Approaches</a:t>
            </a:r>
            <a:br>
              <a:rPr lang="en-US" sz="3200" dirty="0">
                <a:latin typeface="Aparajita" panose="02020603050405020304" pitchFamily="18" charset="0"/>
                <a:cs typeface="Aparajita" panose="02020603050405020304" pitchFamily="18" charset="0"/>
              </a:rPr>
            </a:br>
            <a:r>
              <a:rPr lang="ne-NP" sz="3200" dirty="0">
                <a:latin typeface="Aparajita" panose="02020603050405020304" pitchFamily="18" charset="0"/>
                <a:cs typeface="Aparajita" panose="02020603050405020304" pitchFamily="18" charset="0"/>
              </a:rPr>
              <a:t>रासायनिक जोखिम </a:t>
            </a:r>
            <a:r>
              <a:rPr lang="ne-NP" sz="3200" dirty="0" err="1">
                <a:latin typeface="Aparajita" panose="02020603050405020304" pitchFamily="18" charset="0"/>
                <a:cs typeface="Aparajita" panose="02020603050405020304" pitchFamily="18" charset="0"/>
              </a:rPr>
              <a:t>नियंत्रणका</a:t>
            </a:r>
            <a:r>
              <a:rPr lang="ne-NP" sz="3200" dirty="0">
                <a:latin typeface="Aparajita" panose="02020603050405020304" pitchFamily="18" charset="0"/>
                <a:cs typeface="Aparajita" panose="02020603050405020304" pitchFamily="18" charset="0"/>
              </a:rPr>
              <a:t> </a:t>
            </a:r>
            <a:r>
              <a:rPr lang="ne-NP" sz="3200" dirty="0" err="1">
                <a:latin typeface="Aparajita" panose="02020603050405020304" pitchFamily="18" charset="0"/>
                <a:cs typeface="Aparajita" panose="02020603050405020304" pitchFamily="18" charset="0"/>
              </a:rPr>
              <a:t>तरिकाहरु</a:t>
            </a:r>
            <a:endParaRPr lang="en-US" sz="3200" dirty="0">
              <a:latin typeface="Aparajita" panose="02020603050405020304" pitchFamily="18" charset="0"/>
              <a:cs typeface="Aparajita" panose="02020603050405020304" pitchFamily="18" charset="0"/>
            </a:endParaRPr>
          </a:p>
        </p:txBody>
      </p:sp>
      <p:sp>
        <p:nvSpPr>
          <p:cNvPr id="12292" name="Text Box 7"/>
          <p:cNvSpPr txBox="1">
            <a:spLocks noChangeArrowheads="1"/>
          </p:cNvSpPr>
          <p:nvPr/>
        </p:nvSpPr>
        <p:spPr bwMode="auto">
          <a:xfrm>
            <a:off x="3708654" y="2530955"/>
            <a:ext cx="1985772" cy="1477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a:defRPr sz="2800">
                <a:solidFill>
                  <a:schemeClr val="tx1"/>
                </a:solidFill>
                <a:latin typeface="Arial" charset="0"/>
                <a:ea typeface="ＭＳ Ｐゴシック" charset="0"/>
              </a:defRPr>
            </a:lvl1pPr>
            <a:lvl2pPr>
              <a:defRPr sz="2400">
                <a:solidFill>
                  <a:schemeClr val="tx1"/>
                </a:solidFill>
                <a:latin typeface="Arial" charset="0"/>
                <a:ea typeface="ＭＳ Ｐゴシック" charset="0"/>
              </a:defRPr>
            </a:lvl2pPr>
            <a:lvl3pPr>
              <a:defRPr sz="2000">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eaLnBrk="0" hangingPunct="0">
              <a:buFont typeface="Wingdings" charset="0"/>
              <a:defRPr>
                <a:solidFill>
                  <a:schemeClr val="tx1"/>
                </a:solidFill>
                <a:latin typeface="Arial" charset="0"/>
                <a:ea typeface="ＭＳ Ｐゴシック" charset="0"/>
              </a:defRPr>
            </a:lvl6pPr>
            <a:lvl7pPr eaLnBrk="0" hangingPunct="0">
              <a:buFont typeface="Wingdings" charset="0"/>
              <a:defRPr>
                <a:solidFill>
                  <a:schemeClr val="tx1"/>
                </a:solidFill>
                <a:latin typeface="Arial" charset="0"/>
                <a:ea typeface="ＭＳ Ｐゴシック" charset="0"/>
              </a:defRPr>
            </a:lvl7pPr>
            <a:lvl8pPr eaLnBrk="0" hangingPunct="0">
              <a:buFont typeface="Wingdings" charset="0"/>
              <a:defRPr>
                <a:solidFill>
                  <a:schemeClr val="tx1"/>
                </a:solidFill>
                <a:latin typeface="Arial" charset="0"/>
                <a:ea typeface="ＭＳ Ｐゴシック" charset="0"/>
              </a:defRPr>
            </a:lvl8pPr>
            <a:lvl9pPr eaLnBrk="0" hangingPunct="0">
              <a:buFont typeface="Wingdings" charset="0"/>
              <a:defRPr>
                <a:solidFill>
                  <a:schemeClr val="tx1"/>
                </a:solidFill>
                <a:latin typeface="Arial" charset="0"/>
                <a:ea typeface="ＭＳ Ｐゴシック" charset="0"/>
              </a:defRPr>
            </a:lvl9pPr>
          </a:lstStyle>
          <a:p>
            <a:pPr algn="ctr">
              <a:defRPr/>
            </a:pPr>
            <a:r>
              <a:rPr lang="en-US" sz="1800" b="1" dirty="0">
                <a:latin typeface="Adobe Devanagari" panose="02040503050201020203" pitchFamily="18" charset="0"/>
                <a:cs typeface="Adobe Devanagari" panose="02040503050201020203" pitchFamily="18" charset="0"/>
              </a:rPr>
              <a:t>(1) Remove</a:t>
            </a:r>
          </a:p>
          <a:p>
            <a:pPr algn="ctr">
              <a:defRPr/>
            </a:pPr>
            <a:r>
              <a:rPr lang="en-US" sz="1800" b="1" dirty="0">
                <a:latin typeface="Adobe Devanagari" panose="02040503050201020203" pitchFamily="18" charset="0"/>
                <a:cs typeface="Adobe Devanagari" panose="02040503050201020203" pitchFamily="18" charset="0"/>
              </a:rPr>
              <a:t>the Hazard from Work Area</a:t>
            </a:r>
            <a:endParaRPr lang="ne-NP" sz="1800" b="1" dirty="0">
              <a:latin typeface="Adobe Devanagari" panose="02040503050201020203" pitchFamily="18" charset="0"/>
              <a:cs typeface="Adobe Devanagari" panose="02040503050201020203" pitchFamily="18" charset="0"/>
            </a:endParaRPr>
          </a:p>
          <a:p>
            <a:pPr algn="ctr">
              <a:defRPr/>
            </a:pPr>
            <a:r>
              <a:rPr lang="ne-NP" sz="1800" dirty="0">
                <a:latin typeface="Adobe Devanagari" panose="02040503050201020203" pitchFamily="18" charset="0"/>
                <a:cs typeface="Adobe Devanagari" panose="02040503050201020203" pitchFamily="18" charset="0"/>
              </a:rPr>
              <a:t>(१) कार्य क्षेत्र बाट जोखिम हटाउने</a:t>
            </a:r>
          </a:p>
        </p:txBody>
      </p:sp>
      <p:sp>
        <p:nvSpPr>
          <p:cNvPr id="12293" name="Text Box 8"/>
          <p:cNvSpPr txBox="1">
            <a:spLocks noChangeArrowheads="1"/>
          </p:cNvSpPr>
          <p:nvPr/>
        </p:nvSpPr>
        <p:spPr bwMode="auto">
          <a:xfrm>
            <a:off x="2836164" y="4205753"/>
            <a:ext cx="3730752" cy="1477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a:defRPr sz="2800">
                <a:solidFill>
                  <a:schemeClr val="tx1"/>
                </a:solidFill>
                <a:latin typeface="Arial" charset="0"/>
                <a:ea typeface="ＭＳ Ｐゴシック" charset="0"/>
              </a:defRPr>
            </a:lvl1pPr>
            <a:lvl2pPr>
              <a:defRPr sz="2400">
                <a:solidFill>
                  <a:schemeClr val="tx1"/>
                </a:solidFill>
                <a:latin typeface="Arial" charset="0"/>
                <a:ea typeface="ＭＳ Ｐゴシック" charset="0"/>
              </a:defRPr>
            </a:lvl2pPr>
            <a:lvl3pPr>
              <a:defRPr sz="2000">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eaLnBrk="0" hangingPunct="0">
              <a:buFont typeface="Wingdings" charset="0"/>
              <a:defRPr>
                <a:solidFill>
                  <a:schemeClr val="tx1"/>
                </a:solidFill>
                <a:latin typeface="Arial" charset="0"/>
                <a:ea typeface="ＭＳ Ｐゴシック" charset="0"/>
              </a:defRPr>
            </a:lvl6pPr>
            <a:lvl7pPr eaLnBrk="0" hangingPunct="0">
              <a:buFont typeface="Wingdings" charset="0"/>
              <a:defRPr>
                <a:solidFill>
                  <a:schemeClr val="tx1"/>
                </a:solidFill>
                <a:latin typeface="Arial" charset="0"/>
                <a:ea typeface="ＭＳ Ｐゴシック" charset="0"/>
              </a:defRPr>
            </a:lvl7pPr>
            <a:lvl8pPr eaLnBrk="0" hangingPunct="0">
              <a:buFont typeface="Wingdings" charset="0"/>
              <a:defRPr>
                <a:solidFill>
                  <a:schemeClr val="tx1"/>
                </a:solidFill>
                <a:latin typeface="Arial" charset="0"/>
                <a:ea typeface="ＭＳ Ｐゴシック" charset="0"/>
              </a:defRPr>
            </a:lvl8pPr>
            <a:lvl9pPr eaLnBrk="0" hangingPunct="0">
              <a:buFont typeface="Wingdings" charset="0"/>
              <a:defRPr>
                <a:solidFill>
                  <a:schemeClr val="tx1"/>
                </a:solidFill>
                <a:latin typeface="Arial" charset="0"/>
                <a:ea typeface="ＭＳ Ｐゴシック" charset="0"/>
              </a:defRPr>
            </a:lvl9pPr>
          </a:lstStyle>
          <a:p>
            <a:pPr algn="ctr">
              <a:spcBef>
                <a:spcPct val="50000"/>
              </a:spcBef>
              <a:defRPr/>
            </a:pPr>
            <a:r>
              <a:rPr lang="en-US" sz="2000" b="1" dirty="0">
                <a:cs typeface="+mn-cs"/>
              </a:rPr>
              <a:t>(</a:t>
            </a:r>
            <a:r>
              <a:rPr lang="en-US" sz="2000" b="1" dirty="0">
                <a:latin typeface="Adobe Devanagari" panose="02040503050201020203" pitchFamily="18" charset="0"/>
                <a:cs typeface="Adobe Devanagari" panose="02040503050201020203" pitchFamily="18" charset="0"/>
              </a:rPr>
              <a:t>2) Review and Follow Work Policies and Procedures</a:t>
            </a:r>
            <a:endParaRPr lang="ne-NP" sz="2000" b="1" dirty="0">
              <a:latin typeface="Adobe Devanagari" panose="02040503050201020203" pitchFamily="18" charset="0"/>
              <a:cs typeface="Adobe Devanagari" panose="02040503050201020203" pitchFamily="18" charset="0"/>
            </a:endParaRPr>
          </a:p>
          <a:p>
            <a:pPr algn="ctr">
              <a:spcBef>
                <a:spcPct val="50000"/>
              </a:spcBef>
              <a:defRPr/>
            </a:pPr>
            <a:r>
              <a:rPr lang="ne-NP" sz="2000" b="1" dirty="0">
                <a:latin typeface="Adobe Devanagari" panose="02040503050201020203" pitchFamily="18" charset="0"/>
                <a:cs typeface="Adobe Devanagari" panose="02040503050201020203" pitchFamily="18" charset="0"/>
              </a:rPr>
              <a:t>(२) कार्य </a:t>
            </a:r>
            <a:r>
              <a:rPr lang="ne-NP" sz="2000" b="1" dirty="0" err="1">
                <a:latin typeface="Adobe Devanagari" panose="02040503050201020203" pitchFamily="18" charset="0"/>
                <a:cs typeface="Adobe Devanagari" panose="02040503050201020203" pitchFamily="18" charset="0"/>
              </a:rPr>
              <a:t>नीतिहरु</a:t>
            </a:r>
            <a:r>
              <a:rPr lang="ne-NP" sz="2000" b="1" dirty="0">
                <a:latin typeface="Adobe Devanagari" panose="02040503050201020203" pitchFamily="18" charset="0"/>
                <a:cs typeface="Adobe Devanagari" panose="02040503050201020203" pitchFamily="18" charset="0"/>
              </a:rPr>
              <a:t> र </a:t>
            </a:r>
            <a:r>
              <a:rPr lang="ne-NP" sz="2000" b="1" dirty="0" err="1">
                <a:latin typeface="Adobe Devanagari" panose="02040503050201020203" pitchFamily="18" charset="0"/>
                <a:cs typeface="Adobe Devanagari" panose="02040503050201020203" pitchFamily="18" charset="0"/>
              </a:rPr>
              <a:t>प्रक्रियाहरु</a:t>
            </a:r>
            <a:r>
              <a:rPr lang="ne-NP" sz="2000" b="1" dirty="0">
                <a:latin typeface="Adobe Devanagari" panose="02040503050201020203" pitchFamily="18" charset="0"/>
                <a:cs typeface="Adobe Devanagari" panose="02040503050201020203" pitchFamily="18" charset="0"/>
              </a:rPr>
              <a:t> पालना तथा समीक्षा</a:t>
            </a:r>
            <a:endParaRPr lang="en-US" sz="2000" b="1" dirty="0">
              <a:latin typeface="Adobe Devanagari" panose="02040503050201020203" pitchFamily="18" charset="0"/>
              <a:cs typeface="Adobe Devanagari" panose="02040503050201020203" pitchFamily="18" charset="0"/>
            </a:endParaRPr>
          </a:p>
        </p:txBody>
      </p:sp>
      <p:sp>
        <p:nvSpPr>
          <p:cNvPr id="12294" name="Text Box 9"/>
          <p:cNvSpPr txBox="1">
            <a:spLocks noChangeArrowheads="1"/>
          </p:cNvSpPr>
          <p:nvPr/>
        </p:nvSpPr>
        <p:spPr bwMode="auto">
          <a:xfrm>
            <a:off x="2286000" y="5739468"/>
            <a:ext cx="5073572"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a:defRPr sz="2800">
                <a:solidFill>
                  <a:schemeClr val="tx1"/>
                </a:solidFill>
                <a:latin typeface="Arial" charset="0"/>
                <a:ea typeface="ＭＳ Ｐゴシック" charset="0"/>
              </a:defRPr>
            </a:lvl1pPr>
            <a:lvl2pPr>
              <a:defRPr sz="2400">
                <a:solidFill>
                  <a:schemeClr val="tx1"/>
                </a:solidFill>
                <a:latin typeface="Arial" charset="0"/>
                <a:ea typeface="ＭＳ Ｐゴシック" charset="0"/>
              </a:defRPr>
            </a:lvl2pPr>
            <a:lvl3pPr>
              <a:defRPr sz="2000">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eaLnBrk="0" hangingPunct="0">
              <a:buFont typeface="Wingdings" charset="0"/>
              <a:defRPr>
                <a:solidFill>
                  <a:schemeClr val="tx1"/>
                </a:solidFill>
                <a:latin typeface="Arial" charset="0"/>
                <a:ea typeface="ＭＳ Ｐゴシック" charset="0"/>
              </a:defRPr>
            </a:lvl6pPr>
            <a:lvl7pPr eaLnBrk="0" hangingPunct="0">
              <a:buFont typeface="Wingdings" charset="0"/>
              <a:defRPr>
                <a:solidFill>
                  <a:schemeClr val="tx1"/>
                </a:solidFill>
                <a:latin typeface="Arial" charset="0"/>
                <a:ea typeface="ＭＳ Ｐゴシック" charset="0"/>
              </a:defRPr>
            </a:lvl7pPr>
            <a:lvl8pPr eaLnBrk="0" hangingPunct="0">
              <a:buFont typeface="Wingdings" charset="0"/>
              <a:defRPr>
                <a:solidFill>
                  <a:schemeClr val="tx1"/>
                </a:solidFill>
                <a:latin typeface="Arial" charset="0"/>
                <a:ea typeface="ＭＳ Ｐゴシック" charset="0"/>
              </a:defRPr>
            </a:lvl8pPr>
            <a:lvl9pPr eaLnBrk="0" hangingPunct="0">
              <a:buFont typeface="Wingdings" charset="0"/>
              <a:defRPr>
                <a:solidFill>
                  <a:schemeClr val="tx1"/>
                </a:solidFill>
                <a:latin typeface="Arial" charset="0"/>
                <a:ea typeface="ＭＳ Ｐゴシック" charset="0"/>
              </a:defRPr>
            </a:lvl9pPr>
          </a:lstStyle>
          <a:p>
            <a:pPr algn="ctr">
              <a:spcBef>
                <a:spcPct val="50000"/>
              </a:spcBef>
              <a:defRPr/>
            </a:pPr>
            <a:r>
              <a:rPr lang="en-US" sz="2000" b="1" dirty="0">
                <a:latin typeface="Adobe Devanagari" panose="02040503050201020203" pitchFamily="18" charset="0"/>
                <a:cs typeface="Adobe Devanagari" panose="02040503050201020203" pitchFamily="18" charset="0"/>
              </a:rPr>
              <a:t>(3) Wear Personal Protective Equipment</a:t>
            </a:r>
            <a:endParaRPr lang="ne-NP" sz="2000" b="1" dirty="0">
              <a:latin typeface="Adobe Devanagari" panose="02040503050201020203" pitchFamily="18" charset="0"/>
              <a:cs typeface="Adobe Devanagari" panose="02040503050201020203" pitchFamily="18" charset="0"/>
            </a:endParaRPr>
          </a:p>
          <a:p>
            <a:pPr algn="ctr">
              <a:spcBef>
                <a:spcPct val="50000"/>
              </a:spcBef>
              <a:defRPr/>
            </a:pPr>
            <a:r>
              <a:rPr lang="ne-NP" sz="2000" b="1" dirty="0">
                <a:latin typeface="Adobe Devanagari" panose="02040503050201020203" pitchFamily="18" charset="0"/>
                <a:cs typeface="Adobe Devanagari" panose="02040503050201020203" pitchFamily="18" charset="0"/>
              </a:rPr>
              <a:t>(३) आफ्नो लागि सुरक्षित </a:t>
            </a:r>
            <a:r>
              <a:rPr lang="ne-NP" sz="2000" b="1" dirty="0" err="1">
                <a:latin typeface="Adobe Devanagari" panose="02040503050201020203" pitchFamily="18" charset="0"/>
                <a:cs typeface="Adobe Devanagari" panose="02040503050201020203" pitchFamily="18" charset="0"/>
              </a:rPr>
              <a:t>सामाग्रि</a:t>
            </a:r>
            <a:r>
              <a:rPr lang="ne-NP" sz="2000" b="1" dirty="0">
                <a:latin typeface="Adobe Devanagari" panose="02040503050201020203" pitchFamily="18" charset="0"/>
                <a:cs typeface="Adobe Devanagari" panose="02040503050201020203" pitchFamily="18" charset="0"/>
              </a:rPr>
              <a:t> लगाउने</a:t>
            </a:r>
            <a:r>
              <a:rPr lang="en-US" sz="2000" b="1" dirty="0">
                <a:latin typeface="Adobe Devanagari" panose="02040503050201020203" pitchFamily="18" charset="0"/>
                <a:cs typeface="Adobe Devanagari" panose="02040503050201020203" pitchFamily="18" charset="0"/>
              </a:rPr>
              <a:t> </a:t>
            </a:r>
          </a:p>
        </p:txBody>
      </p:sp>
      <p:sp>
        <p:nvSpPr>
          <p:cNvPr id="12295" name="Line 10" descr="A line separating these two statements: (1) Remove the hazard from work area, and (2) Review and follow work policies and procedures"/>
          <p:cNvSpPr>
            <a:spLocks noChangeShapeType="1"/>
          </p:cNvSpPr>
          <p:nvPr/>
        </p:nvSpPr>
        <p:spPr bwMode="auto">
          <a:xfrm>
            <a:off x="2910840" y="4087368"/>
            <a:ext cx="3581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2296" name="Line 11" descr="A line separating these two statements: (1) Review and follow work policies and procedures, and (3) Wear personal protective equipment"/>
          <p:cNvSpPr>
            <a:spLocks noChangeShapeType="1"/>
          </p:cNvSpPr>
          <p:nvPr/>
        </p:nvSpPr>
        <p:spPr bwMode="auto">
          <a:xfrm>
            <a:off x="2029968" y="5623560"/>
            <a:ext cx="54102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 name="Slide Number Placeholder 1"/>
          <p:cNvSpPr>
            <a:spLocks noGrp="1"/>
          </p:cNvSpPr>
          <p:nvPr>
            <p:ph type="sldNum" sz="quarter" idx="12"/>
          </p:nvPr>
        </p:nvSpPr>
        <p:spPr/>
        <p:txBody>
          <a:bodyPr/>
          <a:lstStyle/>
          <a:p>
            <a:fld id="{12775FB8-FE8B-CA4D-AF74-1335A0F8AE96}" type="slidenum">
              <a:rPr lang="en-US" smtClean="0"/>
              <a:t>17</a:t>
            </a:fld>
            <a:endParaRPr lang="en-US"/>
          </a:p>
        </p:txBody>
      </p:sp>
    </p:spTree>
    <p:extLst>
      <p:ext uri="{BB962C8B-B14F-4D97-AF65-F5344CB8AC3E}">
        <p14:creationId xmlns:p14="http://schemas.microsoft.com/office/powerpoint/2010/main" val="994874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(1) Remove the Hazardous Chemical</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(१) </a:t>
            </a:r>
            <a:r>
              <a:rPr lang="ne-NP" dirty="0" err="1">
                <a:latin typeface="Aparajita" panose="02020603050405020304" pitchFamily="18" charset="0"/>
                <a:cs typeface="Aparajita" panose="02020603050405020304" pitchFamily="18" charset="0"/>
              </a:rPr>
              <a:t>जोखिमपुर्ण</a:t>
            </a:r>
            <a:r>
              <a:rPr lang="ne-NP" dirty="0">
                <a:latin typeface="Aparajita" panose="02020603050405020304" pitchFamily="18" charset="0"/>
                <a:cs typeface="Aparajita" panose="02020603050405020304" pitchFamily="18" charset="0"/>
              </a:rPr>
              <a:t> रसायन हटाउने</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p:txBody>
          <a:bodyPr/>
          <a:lstStyle/>
          <a:p>
            <a:r>
              <a:rPr lang="en-US" dirty="0">
                <a:latin typeface="Adobe Devanagari" panose="02040503050201020203" pitchFamily="18" charset="0"/>
                <a:cs typeface="Adobe Devanagari" panose="02040503050201020203" pitchFamily="18" charset="0"/>
              </a:rPr>
              <a:t>Remove the chemical hazard from work area </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रासायनिक जोखिम लाई कार्य क्षेत्र बाट हटाउने</a:t>
            </a:r>
            <a:r>
              <a:rPr lang="en-US" dirty="0">
                <a:latin typeface="Adobe Devanagari" panose="02040503050201020203" pitchFamily="18" charset="0"/>
                <a:cs typeface="Adobe Devanagari" panose="02040503050201020203" pitchFamily="18" charset="0"/>
              </a:rPr>
              <a:t> </a:t>
            </a:r>
          </a:p>
          <a:p>
            <a:r>
              <a:rPr lang="en-US" dirty="0">
                <a:latin typeface="Adobe Devanagari" panose="02040503050201020203" pitchFamily="18" charset="0"/>
                <a:cs typeface="Adobe Devanagari" panose="02040503050201020203" pitchFamily="18" charset="0"/>
              </a:rPr>
              <a:t>Choose nontoxic products</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गैर विषालु उत्पादनहरू छान्ने</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“Green Seal Certified” </a:t>
            </a:r>
          </a:p>
          <a:p>
            <a:pPr lvl="1"/>
            <a:r>
              <a:rPr lang="en-US" dirty="0">
                <a:latin typeface="Adobe Devanagari" panose="02040503050201020203" pitchFamily="18" charset="0"/>
                <a:cs typeface="Adobe Devanagari" panose="02040503050201020203" pitchFamily="18" charset="0"/>
              </a:rPr>
              <a:t>“</a:t>
            </a:r>
            <a:r>
              <a:rPr lang="en-US" dirty="0" err="1">
                <a:latin typeface="Adobe Devanagari" panose="02040503050201020203" pitchFamily="18" charset="0"/>
                <a:cs typeface="Adobe Devanagari" panose="02040503050201020203" pitchFamily="18" charset="0"/>
              </a:rPr>
              <a:t>Ecologo</a:t>
            </a:r>
            <a:r>
              <a:rPr lang="en-US" dirty="0">
                <a:latin typeface="Adobe Devanagari" panose="02040503050201020203" pitchFamily="18" charset="0"/>
                <a:cs typeface="Adobe Devanagari" panose="02040503050201020203" pitchFamily="18" charset="0"/>
              </a:rPr>
              <a:t> UL”</a:t>
            </a:r>
          </a:p>
          <a:p>
            <a:pPr lvl="1"/>
            <a:r>
              <a:rPr lang="en-US" dirty="0">
                <a:latin typeface="Adobe Devanagari" panose="02040503050201020203" pitchFamily="18" charset="0"/>
                <a:cs typeface="Adobe Devanagari" panose="02040503050201020203" pitchFamily="18" charset="0"/>
              </a:rPr>
              <a:t>“Safer Choice”</a:t>
            </a:r>
          </a:p>
          <a:p>
            <a:endParaRPr lang="en-US"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18</a:t>
            </a:fld>
            <a:endParaRPr lang="en-US"/>
          </a:p>
        </p:txBody>
      </p:sp>
    </p:spTree>
    <p:extLst>
      <p:ext uri="{BB962C8B-B14F-4D97-AF65-F5344CB8AC3E}">
        <p14:creationId xmlns:p14="http://schemas.microsoft.com/office/powerpoint/2010/main" val="2277556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(2) Work Policies and Procedures</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(२) कार्य </a:t>
            </a:r>
            <a:r>
              <a:rPr lang="ne-NP" dirty="0" err="1">
                <a:latin typeface="Aparajita" panose="02020603050405020304" pitchFamily="18" charset="0"/>
                <a:cs typeface="Aparajita" panose="02020603050405020304" pitchFamily="18" charset="0"/>
              </a:rPr>
              <a:t>निति</a:t>
            </a:r>
            <a:r>
              <a:rPr lang="ne-NP" dirty="0">
                <a:latin typeface="Aparajita" panose="02020603050405020304" pitchFamily="18" charset="0"/>
                <a:cs typeface="Aparajita" panose="02020603050405020304" pitchFamily="18" charset="0"/>
              </a:rPr>
              <a:t> तथा </a:t>
            </a:r>
            <a:r>
              <a:rPr lang="ne-NP" dirty="0" err="1">
                <a:latin typeface="Aparajita" panose="02020603050405020304" pitchFamily="18" charset="0"/>
                <a:cs typeface="Aparajita" panose="02020603050405020304" pitchFamily="18" charset="0"/>
              </a:rPr>
              <a:t>प्रक्रियाहरु</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r>
              <a:rPr lang="en-US" dirty="0">
                <a:latin typeface="Adobe Devanagari" panose="02040503050201020203" pitchFamily="18" charset="0"/>
                <a:cs typeface="Adobe Devanagari" panose="02040503050201020203" pitchFamily="18" charset="0"/>
              </a:rPr>
              <a:t>Train on reading labels and know what symbols and warnings mean</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लेबल </a:t>
            </a:r>
            <a:r>
              <a:rPr lang="ne-NP" dirty="0" err="1">
                <a:latin typeface="Adobe Devanagari" panose="02040503050201020203" pitchFamily="18" charset="0"/>
                <a:cs typeface="Adobe Devanagari" panose="02040503050201020203" pitchFamily="18" charset="0"/>
              </a:rPr>
              <a:t>पढ्नुका</a:t>
            </a:r>
            <a:r>
              <a:rPr lang="ne-NP" dirty="0">
                <a:latin typeface="Adobe Devanagari" panose="02040503050201020203" pitchFamily="18" charset="0"/>
                <a:cs typeface="Adobe Devanagari" panose="02040503050201020203" pitchFamily="18" charset="0"/>
              </a:rPr>
              <a:t> साथै </a:t>
            </a:r>
            <a:r>
              <a:rPr lang="ne-NP" dirty="0" err="1">
                <a:latin typeface="Adobe Devanagari" panose="02040503050201020203" pitchFamily="18" charset="0"/>
                <a:cs typeface="Adobe Devanagari" panose="02040503050201020203" pitchFamily="18" charset="0"/>
              </a:rPr>
              <a:t>चिन्हहरुको</a:t>
            </a:r>
            <a:r>
              <a:rPr lang="ne-NP" dirty="0">
                <a:latin typeface="Adobe Devanagari" panose="02040503050201020203" pitchFamily="18" charset="0"/>
                <a:cs typeface="Adobe Devanagari" panose="02040503050201020203" pitchFamily="18" charset="0"/>
              </a:rPr>
              <a:t> को </a:t>
            </a:r>
            <a:r>
              <a:rPr lang="ne-NP" dirty="0" err="1">
                <a:latin typeface="Adobe Devanagari" panose="02040503050201020203" pitchFamily="18" charset="0"/>
                <a:cs typeface="Adobe Devanagari" panose="02040503050201020203" pitchFamily="18" charset="0"/>
              </a:rPr>
              <a:t>जानकारि</a:t>
            </a:r>
            <a:r>
              <a:rPr lang="ne-NP" dirty="0">
                <a:latin typeface="Adobe Devanagari" panose="02040503050201020203" pitchFamily="18" charset="0"/>
                <a:cs typeface="Adobe Devanagari" panose="02040503050201020203" pitchFamily="18" charset="0"/>
              </a:rPr>
              <a:t> र चेतावनीको मतलब बारे लागि तालिम </a:t>
            </a:r>
            <a:r>
              <a:rPr lang="ne-NP" dirty="0" err="1">
                <a:latin typeface="Adobe Devanagari" panose="02040503050201020203" pitchFamily="18" charset="0"/>
                <a:cs typeface="Adobe Devanagari" panose="02040503050201020203" pitchFamily="18" charset="0"/>
              </a:rPr>
              <a:t>लिने</a:t>
            </a:r>
            <a:endParaRPr lang="en-US" dirty="0">
              <a:latin typeface="Adobe Devanagari" panose="02040503050201020203" pitchFamily="18" charset="0"/>
              <a:cs typeface="Adobe Devanagari" panose="02040503050201020203" pitchFamily="18" charset="0"/>
            </a:endParaRPr>
          </a:p>
          <a:p>
            <a:r>
              <a:rPr lang="en-US" dirty="0">
                <a:latin typeface="Adobe Devanagari" panose="02040503050201020203" pitchFamily="18" charset="0"/>
                <a:cs typeface="Adobe Devanagari" panose="02040503050201020203" pitchFamily="18" charset="0"/>
              </a:rPr>
              <a:t>Use small amounts of chemicals, measuring &amp; diluting them </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थोरै मात्रामा रसायन, नापेर र पातलो बनाएर प्रयोग गर्ने</a:t>
            </a:r>
            <a:endParaRPr lang="en-US" dirty="0">
              <a:latin typeface="Adobe Devanagari" panose="02040503050201020203" pitchFamily="18" charset="0"/>
              <a:cs typeface="Adobe Devanagari" panose="02040503050201020203" pitchFamily="18" charset="0"/>
            </a:endParaRPr>
          </a:p>
          <a:p>
            <a:r>
              <a:rPr lang="en-US" dirty="0">
                <a:latin typeface="Adobe Devanagari" panose="02040503050201020203" pitchFamily="18" charset="0"/>
                <a:cs typeface="Adobe Devanagari" panose="02040503050201020203" pitchFamily="18" charset="0"/>
              </a:rPr>
              <a:t>Use tools to avoid direct contact with chemicals</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औजारको प्रयोग गरि रसायनलाई सोझै </a:t>
            </a:r>
            <a:r>
              <a:rPr lang="ne-NP" dirty="0" err="1">
                <a:latin typeface="Adobe Devanagari" panose="02040503050201020203" pitchFamily="18" charset="0"/>
                <a:cs typeface="Adobe Devanagari" panose="02040503050201020203" pitchFamily="18" charset="0"/>
              </a:rPr>
              <a:t>छुनबाट</a:t>
            </a:r>
            <a:r>
              <a:rPr lang="ne-NP" dirty="0">
                <a:latin typeface="Adobe Devanagari" panose="02040503050201020203" pitchFamily="18" charset="0"/>
                <a:cs typeface="Adobe Devanagari" panose="02040503050201020203" pitchFamily="18" charset="0"/>
              </a:rPr>
              <a:t> पन्छिने</a:t>
            </a:r>
            <a:endParaRPr lang="en-US" dirty="0">
              <a:latin typeface="Adobe Devanagari" panose="02040503050201020203" pitchFamily="18" charset="0"/>
              <a:cs typeface="Adobe Devanagari" panose="02040503050201020203" pitchFamily="18" charset="0"/>
            </a:endParaRPr>
          </a:p>
          <a:p>
            <a:r>
              <a:rPr lang="en-US" dirty="0">
                <a:latin typeface="Adobe Devanagari" panose="02040503050201020203" pitchFamily="18" charset="0"/>
                <a:cs typeface="Adobe Devanagari" panose="02040503050201020203" pitchFamily="18" charset="0"/>
              </a:rPr>
              <a:t>Cover and store chemicals safely</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बन्द र सुरक्षित </a:t>
            </a:r>
            <a:r>
              <a:rPr lang="ne-NP" dirty="0" err="1">
                <a:latin typeface="Adobe Devanagari" panose="02040503050201020203" pitchFamily="18" charset="0"/>
                <a:cs typeface="Adobe Devanagari" panose="02040503050201020203" pitchFamily="18" charset="0"/>
              </a:rPr>
              <a:t>रुपमा</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रसायनहरुलाई</a:t>
            </a:r>
            <a:r>
              <a:rPr lang="ne-NP" dirty="0">
                <a:latin typeface="Adobe Devanagari" panose="02040503050201020203" pitchFamily="18" charset="0"/>
                <a:cs typeface="Adobe Devanagari" panose="02040503050201020203" pitchFamily="18" charset="0"/>
              </a:rPr>
              <a:t> राख्ने</a:t>
            </a:r>
            <a:endParaRPr lang="en-US" dirty="0">
              <a:latin typeface="Adobe Devanagari" panose="02040503050201020203" pitchFamily="18" charset="0"/>
              <a:cs typeface="Adobe Devanagari" panose="02040503050201020203" pitchFamily="18" charset="0"/>
            </a:endParaRPr>
          </a:p>
          <a:p>
            <a:endParaRPr lang="en-US"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19</a:t>
            </a:fld>
            <a:endParaRPr lang="en-US"/>
          </a:p>
        </p:txBody>
      </p:sp>
    </p:spTree>
    <p:extLst>
      <p:ext uri="{BB962C8B-B14F-4D97-AF65-F5344CB8AC3E}">
        <p14:creationId xmlns:p14="http://schemas.microsoft.com/office/powerpoint/2010/main" val="4266461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Training Objectives</a:t>
            </a:r>
            <a:r>
              <a:rPr lang="ne-NP" dirty="0"/>
              <a:t/>
            </a:r>
            <a:br>
              <a:rPr lang="ne-NP" dirty="0"/>
            </a:br>
            <a:r>
              <a:rPr lang="ne-NP" dirty="0">
                <a:latin typeface="Aparajita" panose="02020603050405020304" pitchFamily="18" charset="0"/>
                <a:cs typeface="Aparajita" panose="02020603050405020304" pitchFamily="18" charset="0"/>
              </a:rPr>
              <a:t>तालिमको उद्देश्य</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p:txBody>
          <a:bodyPr>
            <a:normAutofit/>
          </a:bodyPr>
          <a:lstStyle/>
          <a:p>
            <a:r>
              <a:rPr lang="en-US" sz="2400" dirty="0">
                <a:latin typeface="Adobe Devanagari" panose="02040503050201020203" pitchFamily="18" charset="0"/>
                <a:cs typeface="Adobe Devanagari" panose="02040503050201020203" pitchFamily="18" charset="0"/>
              </a:rPr>
              <a:t>Employer </a:t>
            </a:r>
            <a:r>
              <a:rPr lang="en-US" sz="2400" b="1" dirty="0">
                <a:latin typeface="Adobe Devanagari" panose="02040503050201020203" pitchFamily="18" charset="0"/>
                <a:cs typeface="Adobe Devanagari" panose="02040503050201020203" pitchFamily="18" charset="0"/>
              </a:rPr>
              <a:t>requirements</a:t>
            </a:r>
            <a:r>
              <a:rPr lang="en-US" sz="2400" dirty="0">
                <a:latin typeface="Adobe Devanagari" panose="02040503050201020203" pitchFamily="18" charset="0"/>
                <a:cs typeface="Adobe Devanagari" panose="02040503050201020203" pitchFamily="18" charset="0"/>
              </a:rPr>
              <a:t> for chemical safety at the workplace</a:t>
            </a:r>
            <a:endParaRPr lang="ne-NP" sz="2400" dirty="0">
              <a:latin typeface="Adobe Devanagari" panose="02040503050201020203" pitchFamily="18" charset="0"/>
              <a:cs typeface="Adobe Devanagari" panose="02040503050201020203" pitchFamily="18" charset="0"/>
            </a:endParaRPr>
          </a:p>
          <a:p>
            <a:r>
              <a:rPr lang="ne-NP" sz="2400" dirty="0" err="1">
                <a:latin typeface="Adobe Devanagari" panose="02040503050201020203" pitchFamily="18" charset="0"/>
                <a:cs typeface="Adobe Devanagari" panose="02040503050201020203" pitchFamily="18" charset="0"/>
              </a:rPr>
              <a:t>रोजगारदाताको</a:t>
            </a:r>
            <a:r>
              <a:rPr lang="ne-NP" sz="2400" dirty="0">
                <a:latin typeface="Adobe Devanagari" panose="02040503050201020203" pitchFamily="18" charset="0"/>
                <a:cs typeface="Adobe Devanagari" panose="02040503050201020203" pitchFamily="18" charset="0"/>
              </a:rPr>
              <a:t> कार्यस्थलमा रासायनिक सुरक्षा राख्नुपर्ने </a:t>
            </a:r>
            <a:r>
              <a:rPr lang="ne-NP" sz="2400" b="1" dirty="0">
                <a:latin typeface="Adobe Devanagari" panose="02040503050201020203" pitchFamily="18" charset="0"/>
                <a:cs typeface="Adobe Devanagari" panose="02040503050201020203" pitchFamily="18" charset="0"/>
              </a:rPr>
              <a:t>आवश्यकता</a:t>
            </a:r>
            <a:endParaRPr lang="en-US" sz="2400" b="1" dirty="0">
              <a:latin typeface="Adobe Devanagari" panose="02040503050201020203" pitchFamily="18" charset="0"/>
              <a:cs typeface="Adobe Devanagari" panose="02040503050201020203" pitchFamily="18" charset="0"/>
            </a:endParaRPr>
          </a:p>
          <a:p>
            <a:r>
              <a:rPr lang="en-US" sz="2400" dirty="0">
                <a:latin typeface="Adobe Devanagari" panose="02040503050201020203" pitchFamily="18" charset="0"/>
                <a:cs typeface="Adobe Devanagari" panose="02040503050201020203" pitchFamily="18" charset="0"/>
              </a:rPr>
              <a:t>How to </a:t>
            </a:r>
            <a:r>
              <a:rPr lang="en-US" sz="2400" b="1" dirty="0">
                <a:latin typeface="Adobe Devanagari" panose="02040503050201020203" pitchFamily="18" charset="0"/>
                <a:cs typeface="Adobe Devanagari" panose="02040503050201020203" pitchFamily="18" charset="0"/>
              </a:rPr>
              <a:t>recognize</a:t>
            </a:r>
            <a:r>
              <a:rPr lang="en-US" sz="2400" dirty="0">
                <a:latin typeface="Adobe Devanagari" panose="02040503050201020203" pitchFamily="18" charset="0"/>
                <a:cs typeface="Adobe Devanagari" panose="02040503050201020203" pitchFamily="18" charset="0"/>
              </a:rPr>
              <a:t> chemical hazards associated with the workplace</a:t>
            </a:r>
            <a:endParaRPr lang="ne-NP" sz="2400" dirty="0">
              <a:latin typeface="Adobe Devanagari" panose="02040503050201020203" pitchFamily="18" charset="0"/>
              <a:cs typeface="Adobe Devanagari" panose="02040503050201020203" pitchFamily="18" charset="0"/>
            </a:endParaRPr>
          </a:p>
          <a:p>
            <a:r>
              <a:rPr lang="ne-NP" sz="2400" dirty="0">
                <a:latin typeface="Adobe Devanagari" panose="02040503050201020203" pitchFamily="18" charset="0"/>
                <a:cs typeface="Adobe Devanagari" panose="02040503050201020203" pitchFamily="18" charset="0"/>
              </a:rPr>
              <a:t>कार्यस्थल </a:t>
            </a:r>
            <a:r>
              <a:rPr lang="ne-NP" sz="2400" dirty="0" err="1">
                <a:latin typeface="Adobe Devanagari" panose="02040503050201020203" pitchFamily="18" charset="0"/>
                <a:cs typeface="Adobe Devanagari" panose="02040503050201020203" pitchFamily="18" charset="0"/>
              </a:rPr>
              <a:t>संग</a:t>
            </a:r>
            <a:r>
              <a:rPr lang="ne-NP" sz="2400" dirty="0">
                <a:latin typeface="Adobe Devanagari" panose="02040503050201020203" pitchFamily="18" charset="0"/>
                <a:cs typeface="Adobe Devanagari" panose="02040503050201020203" pitchFamily="18" charset="0"/>
              </a:rPr>
              <a:t> सम्बन्धित रासायनिक जोखिमको </a:t>
            </a:r>
            <a:r>
              <a:rPr lang="ne-NP" sz="2400" b="1" dirty="0">
                <a:latin typeface="Adobe Devanagari" panose="02040503050201020203" pitchFamily="18" charset="0"/>
                <a:cs typeface="Adobe Devanagari" panose="02040503050201020203" pitchFamily="18" charset="0"/>
              </a:rPr>
              <a:t>पहिचान</a:t>
            </a:r>
            <a:r>
              <a:rPr lang="ne-NP" sz="2400" dirty="0">
                <a:latin typeface="Adobe Devanagari" panose="02040503050201020203" pitchFamily="18" charset="0"/>
                <a:cs typeface="Adobe Devanagari" panose="02040503050201020203" pitchFamily="18" charset="0"/>
              </a:rPr>
              <a:t> </a:t>
            </a:r>
            <a:r>
              <a:rPr lang="ne-NP" sz="2400" dirty="0" err="1">
                <a:latin typeface="Adobe Devanagari" panose="02040503050201020203" pitchFamily="18" charset="0"/>
                <a:cs typeface="Adobe Devanagari" panose="02040503050201020203" pitchFamily="18" charset="0"/>
              </a:rPr>
              <a:t>कसरि</a:t>
            </a:r>
            <a:r>
              <a:rPr lang="ne-NP" sz="2400" dirty="0">
                <a:latin typeface="Adobe Devanagari" panose="02040503050201020203" pitchFamily="18" charset="0"/>
                <a:cs typeface="Adobe Devanagari" panose="02040503050201020203" pitchFamily="18" charset="0"/>
              </a:rPr>
              <a:t> गर्ने</a:t>
            </a:r>
            <a:endParaRPr lang="en-US" sz="2400" dirty="0">
              <a:latin typeface="Adobe Devanagari" panose="02040503050201020203" pitchFamily="18" charset="0"/>
              <a:cs typeface="Adobe Devanagari" panose="02040503050201020203" pitchFamily="18" charset="0"/>
            </a:endParaRPr>
          </a:p>
          <a:p>
            <a:r>
              <a:rPr lang="en-US" sz="2400" dirty="0">
                <a:latin typeface="Adobe Devanagari" panose="02040503050201020203" pitchFamily="18" charset="0"/>
                <a:cs typeface="Adobe Devanagari" panose="02040503050201020203" pitchFamily="18" charset="0"/>
              </a:rPr>
              <a:t>How chemical hazards </a:t>
            </a:r>
            <a:r>
              <a:rPr lang="en-US" sz="2400" b="1" dirty="0">
                <a:latin typeface="Adobe Devanagari" panose="02040503050201020203" pitchFamily="18" charset="0"/>
                <a:cs typeface="Adobe Devanagari" panose="02040503050201020203" pitchFamily="18" charset="0"/>
              </a:rPr>
              <a:t>affect</a:t>
            </a:r>
            <a:r>
              <a:rPr lang="en-US" sz="2400" dirty="0">
                <a:latin typeface="Adobe Devanagari" panose="02040503050201020203" pitchFamily="18" charset="0"/>
                <a:cs typeface="Adobe Devanagari" panose="02040503050201020203" pitchFamily="18" charset="0"/>
              </a:rPr>
              <a:t> the body</a:t>
            </a:r>
            <a:endParaRPr lang="ne-NP" sz="2400" dirty="0">
              <a:latin typeface="Adobe Devanagari" panose="02040503050201020203" pitchFamily="18" charset="0"/>
              <a:cs typeface="Adobe Devanagari" panose="02040503050201020203" pitchFamily="18" charset="0"/>
            </a:endParaRPr>
          </a:p>
          <a:p>
            <a:r>
              <a:rPr lang="ne-NP" sz="2400" dirty="0">
                <a:latin typeface="Adobe Devanagari" panose="02040503050201020203" pitchFamily="18" charset="0"/>
                <a:cs typeface="Adobe Devanagari" panose="02040503050201020203" pitchFamily="18" charset="0"/>
              </a:rPr>
              <a:t>रासायनिक जोखिमले हाम्रो </a:t>
            </a:r>
            <a:r>
              <a:rPr lang="ne-NP" sz="2400" dirty="0" err="1">
                <a:latin typeface="Adobe Devanagari" panose="02040503050201020203" pitchFamily="18" charset="0"/>
                <a:cs typeface="Adobe Devanagari" panose="02040503050201020203" pitchFamily="18" charset="0"/>
              </a:rPr>
              <a:t>शरिरमा</a:t>
            </a:r>
            <a:r>
              <a:rPr lang="ne-NP" sz="2400" dirty="0">
                <a:latin typeface="Adobe Devanagari" panose="02040503050201020203" pitchFamily="18" charset="0"/>
                <a:cs typeface="Adobe Devanagari" panose="02040503050201020203" pitchFamily="18" charset="0"/>
              </a:rPr>
              <a:t> </a:t>
            </a:r>
            <a:r>
              <a:rPr lang="ne-NP" sz="2400" dirty="0" err="1">
                <a:latin typeface="Adobe Devanagari" panose="02040503050201020203" pitchFamily="18" charset="0"/>
                <a:cs typeface="Adobe Devanagari" panose="02040503050201020203" pitchFamily="18" charset="0"/>
              </a:rPr>
              <a:t>कसरि</a:t>
            </a:r>
            <a:r>
              <a:rPr lang="ne-NP" sz="2400" dirty="0">
                <a:latin typeface="Adobe Devanagari" panose="02040503050201020203" pitchFamily="18" charset="0"/>
                <a:cs typeface="Adobe Devanagari" panose="02040503050201020203" pitchFamily="18" charset="0"/>
              </a:rPr>
              <a:t> </a:t>
            </a:r>
            <a:r>
              <a:rPr lang="ne-NP" sz="2400" b="1" dirty="0">
                <a:latin typeface="Adobe Devanagari" panose="02040503050201020203" pitchFamily="18" charset="0"/>
                <a:cs typeface="Adobe Devanagari" panose="02040503050201020203" pitchFamily="18" charset="0"/>
              </a:rPr>
              <a:t>असर</a:t>
            </a:r>
            <a:r>
              <a:rPr lang="ne-NP" sz="2400" dirty="0">
                <a:latin typeface="Adobe Devanagari" panose="02040503050201020203" pitchFamily="18" charset="0"/>
                <a:cs typeface="Adobe Devanagari" panose="02040503050201020203" pitchFamily="18" charset="0"/>
              </a:rPr>
              <a:t> गर्दछ</a:t>
            </a:r>
            <a:endParaRPr lang="en-US" sz="2400" dirty="0">
              <a:latin typeface="Adobe Devanagari" panose="02040503050201020203" pitchFamily="18" charset="0"/>
              <a:cs typeface="Adobe Devanagari" panose="02040503050201020203" pitchFamily="18" charset="0"/>
            </a:endParaRPr>
          </a:p>
          <a:p>
            <a:r>
              <a:rPr lang="en-US" sz="2400" dirty="0">
                <a:latin typeface="Adobe Devanagari" panose="02040503050201020203" pitchFamily="18" charset="0"/>
                <a:cs typeface="Adobe Devanagari" panose="02040503050201020203" pitchFamily="18" charset="0"/>
              </a:rPr>
              <a:t>How to </a:t>
            </a:r>
            <a:r>
              <a:rPr lang="en-US" sz="2400" b="1" dirty="0">
                <a:latin typeface="Adobe Devanagari" panose="02040503050201020203" pitchFamily="18" charset="0"/>
                <a:cs typeface="Adobe Devanagari" panose="02040503050201020203" pitchFamily="18" charset="0"/>
              </a:rPr>
              <a:t>handle</a:t>
            </a:r>
            <a:r>
              <a:rPr lang="en-US" sz="2400" dirty="0">
                <a:latin typeface="Adobe Devanagari" panose="02040503050201020203" pitchFamily="18" charset="0"/>
                <a:cs typeface="Adobe Devanagari" panose="02040503050201020203" pitchFamily="18" charset="0"/>
              </a:rPr>
              <a:t> chemicals safely in the workplace</a:t>
            </a:r>
            <a:endParaRPr lang="ne-NP" sz="2400" dirty="0">
              <a:latin typeface="Adobe Devanagari" panose="02040503050201020203" pitchFamily="18" charset="0"/>
              <a:cs typeface="Adobe Devanagari" panose="02040503050201020203" pitchFamily="18" charset="0"/>
            </a:endParaRPr>
          </a:p>
          <a:p>
            <a:r>
              <a:rPr lang="ne-NP" sz="2400" dirty="0">
                <a:latin typeface="Adobe Devanagari" panose="02040503050201020203" pitchFamily="18" charset="0"/>
                <a:cs typeface="Adobe Devanagari" panose="02040503050201020203" pitchFamily="18" charset="0"/>
              </a:rPr>
              <a:t>कार्यस्थलमा कसरी रासायनिक </a:t>
            </a:r>
            <a:r>
              <a:rPr lang="ne-NP" sz="2400" dirty="0" err="1">
                <a:latin typeface="Adobe Devanagari" panose="02040503050201020203" pitchFamily="18" charset="0"/>
                <a:cs typeface="Adobe Devanagari" panose="02040503050201020203" pitchFamily="18" charset="0"/>
              </a:rPr>
              <a:t>पदार्थहरुलाई</a:t>
            </a:r>
            <a:r>
              <a:rPr lang="ne-NP" sz="2400" dirty="0">
                <a:latin typeface="Adobe Devanagari" panose="02040503050201020203" pitchFamily="18" charset="0"/>
                <a:cs typeface="Adobe Devanagari" panose="02040503050201020203" pitchFamily="18" charset="0"/>
              </a:rPr>
              <a:t> </a:t>
            </a:r>
            <a:r>
              <a:rPr lang="ne-NP" sz="2400" dirty="0" err="1">
                <a:latin typeface="Adobe Devanagari" panose="02040503050201020203" pitchFamily="18" charset="0"/>
                <a:cs typeface="Adobe Devanagari" panose="02040503050201020203" pitchFamily="18" charset="0"/>
              </a:rPr>
              <a:t>सुरक्षितरुपमा</a:t>
            </a:r>
            <a:r>
              <a:rPr lang="ne-NP" sz="2400" dirty="0">
                <a:latin typeface="Adobe Devanagari" panose="02040503050201020203" pitchFamily="18" charset="0"/>
                <a:cs typeface="Adobe Devanagari" panose="02040503050201020203" pitchFamily="18" charset="0"/>
              </a:rPr>
              <a:t> सम्हाल्ने</a:t>
            </a:r>
          </a:p>
          <a:p>
            <a:endParaRPr lang="en-US" sz="2400" dirty="0">
              <a:latin typeface="Adobe Devanagari" panose="02040503050201020203" pitchFamily="18" charset="0"/>
              <a:cs typeface="Adobe Devanagari" panose="02040503050201020203" pitchFamily="18" charset="0"/>
            </a:endParaRPr>
          </a:p>
          <a:p>
            <a:endParaRPr lang="en-US" sz="2400" dirty="0">
              <a:latin typeface="Adobe Devanagari" panose="02040503050201020203" pitchFamily="18" charset="0"/>
              <a:cs typeface="Adobe Devanagari" panose="02040503050201020203" pitchFamily="18" charset="0"/>
            </a:endParaRPr>
          </a:p>
          <a:p>
            <a:endParaRPr lang="en-US" sz="2400"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2</a:t>
            </a:fld>
            <a:endParaRPr lang="en-US"/>
          </a:p>
        </p:txBody>
      </p:sp>
    </p:spTree>
    <p:extLst>
      <p:ext uri="{BB962C8B-B14F-4D97-AF65-F5344CB8AC3E}">
        <p14:creationId xmlns:p14="http://schemas.microsoft.com/office/powerpoint/2010/main" val="3110478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Learn to read Chemical Hazard Labels</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रसायनको जोखिम बारेको लेबल पढ्न सिक्ने</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p:txBody>
          <a:bodyPr/>
          <a:lstStyle/>
          <a:p>
            <a:r>
              <a:rPr lang="en-US" dirty="0">
                <a:latin typeface="Adobe Devanagari" panose="02040503050201020203" pitchFamily="18" charset="0"/>
                <a:cs typeface="Adobe Devanagari" panose="02040503050201020203" pitchFamily="18" charset="0"/>
              </a:rPr>
              <a:t>Train on reading labels and knowing what symbols and warnings mean</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लेबल पढ्ने तथा चिन्ह र चेतावनीको अर्थ </a:t>
            </a:r>
            <a:r>
              <a:rPr lang="ne-NP" dirty="0" err="1">
                <a:latin typeface="Adobe Devanagari" panose="02040503050201020203" pitchFamily="18" charset="0"/>
                <a:cs typeface="Adobe Devanagari" panose="02040503050201020203" pitchFamily="18" charset="0"/>
              </a:rPr>
              <a:t>जान्नकोलागि</a:t>
            </a:r>
            <a:r>
              <a:rPr lang="ne-NP" dirty="0">
                <a:latin typeface="Adobe Devanagari" panose="02040503050201020203" pitchFamily="18" charset="0"/>
                <a:cs typeface="Adobe Devanagari" panose="02040503050201020203" pitchFamily="18" charset="0"/>
              </a:rPr>
              <a:t> तालिम </a:t>
            </a:r>
            <a:r>
              <a:rPr lang="ne-NP" dirty="0" err="1">
                <a:latin typeface="Adobe Devanagari" panose="02040503050201020203" pitchFamily="18" charset="0"/>
                <a:cs typeface="Adobe Devanagari" panose="02040503050201020203" pitchFamily="18" charset="0"/>
              </a:rPr>
              <a:t>लिने</a:t>
            </a:r>
            <a:endParaRPr lang="en-US"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20</a:t>
            </a:fld>
            <a:endParaRPr lang="en-US"/>
          </a:p>
        </p:txBody>
      </p:sp>
    </p:spTree>
    <p:extLst>
      <p:ext uri="{BB962C8B-B14F-4D97-AF65-F5344CB8AC3E}">
        <p14:creationId xmlns:p14="http://schemas.microsoft.com/office/powerpoint/2010/main" val="2628771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326255" y="1626870"/>
            <a:ext cx="4171950" cy="4267200"/>
          </a:xfrm>
          <a:prstGeom prst="rect">
            <a:avLst/>
          </a:prstGeom>
        </p:spPr>
      </p:pic>
      <p:sp>
        <p:nvSpPr>
          <p:cNvPr id="7" name="Title 1"/>
          <p:cNvSpPr>
            <a:spLocks noGrp="1"/>
          </p:cNvSpPr>
          <p:nvPr>
            <p:ph type="title"/>
          </p:nvPr>
        </p:nvSpPr>
        <p:spPr>
          <a:xfrm>
            <a:off x="784734" y="78927"/>
            <a:ext cx="7794625" cy="952059"/>
          </a:xfrm>
        </p:spPr>
        <p:txBody>
          <a:bodyPr>
            <a:noAutofit/>
          </a:bodyPr>
          <a:lstStyle/>
          <a:p>
            <a:pPr>
              <a:defRPr/>
            </a:pPr>
            <a:r>
              <a:rPr lang="en-US" sz="3600" dirty="0">
                <a:latin typeface="Aparajita" panose="02020603050405020304" pitchFamily="18" charset="0"/>
                <a:cs typeface="Aparajita" panose="02020603050405020304" pitchFamily="18" charset="0"/>
              </a:rPr>
              <a:t>Required Elements on a Label</a:t>
            </a:r>
            <a:r>
              <a:rPr lang="ne-NP" sz="3600" dirty="0">
                <a:latin typeface="Aparajita" panose="02020603050405020304" pitchFamily="18" charset="0"/>
                <a:cs typeface="Aparajita" panose="02020603050405020304" pitchFamily="18" charset="0"/>
              </a:rPr>
              <a:t/>
            </a:r>
            <a:br>
              <a:rPr lang="ne-NP" sz="3600" dirty="0">
                <a:latin typeface="Aparajita" panose="02020603050405020304" pitchFamily="18" charset="0"/>
                <a:cs typeface="Aparajita" panose="02020603050405020304" pitchFamily="18" charset="0"/>
              </a:rPr>
            </a:br>
            <a:r>
              <a:rPr lang="ne-NP" sz="3600" dirty="0">
                <a:latin typeface="Aparajita" panose="02020603050405020304" pitchFamily="18" charset="0"/>
                <a:cs typeface="Aparajita" panose="02020603050405020304" pitchFamily="18" charset="0"/>
              </a:rPr>
              <a:t>लेबलमा चाहिने आवश्यक </a:t>
            </a:r>
            <a:r>
              <a:rPr lang="ne-NP" sz="3600" dirty="0" err="1">
                <a:latin typeface="Aparajita" panose="02020603050405020304" pitchFamily="18" charset="0"/>
                <a:cs typeface="Aparajita" panose="02020603050405020304" pitchFamily="18" charset="0"/>
              </a:rPr>
              <a:t>तत्वहरु</a:t>
            </a:r>
            <a:endParaRPr lang="en-US" sz="3600" dirty="0">
              <a:latin typeface="Aparajita" panose="02020603050405020304" pitchFamily="18" charset="0"/>
              <a:cs typeface="Aparajita" panose="02020603050405020304" pitchFamily="18" charset="0"/>
            </a:endParaRPr>
          </a:p>
        </p:txBody>
      </p:sp>
      <p:sp>
        <p:nvSpPr>
          <p:cNvPr id="8" name="TextBox 7"/>
          <p:cNvSpPr txBox="1"/>
          <p:nvPr/>
        </p:nvSpPr>
        <p:spPr>
          <a:xfrm>
            <a:off x="192024" y="1058418"/>
            <a:ext cx="8951976" cy="5942652"/>
          </a:xfrm>
          <a:prstGeom prst="rect">
            <a:avLst/>
          </a:prstGeom>
          <a:noFill/>
        </p:spPr>
        <p:txBody>
          <a:bodyPr wrap="square">
            <a:spAutoFit/>
          </a:bodyPr>
          <a:lstStyle/>
          <a:p>
            <a:pPr>
              <a:defRPr/>
            </a:pPr>
            <a:r>
              <a:rPr lang="en-US" b="1" dirty="0">
                <a:latin typeface="Adobe Devanagari" panose="02040503050201020203" pitchFamily="18" charset="0"/>
                <a:cs typeface="Adobe Devanagari" panose="02040503050201020203" pitchFamily="18" charset="0"/>
              </a:rPr>
              <a:t>Information should be in the same order for all labels</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सबै लेबलहरूमा जानकारी समान क्रममा </a:t>
            </a:r>
            <a:r>
              <a:rPr lang="ne-NP" dirty="0" err="1">
                <a:latin typeface="Adobe Devanagari" panose="02040503050201020203" pitchFamily="18" charset="0"/>
                <a:cs typeface="Adobe Devanagari" panose="02040503050201020203" pitchFamily="18" charset="0"/>
              </a:rPr>
              <a:t>हुनुपर्दछ</a:t>
            </a:r>
            <a:endParaRPr lang="ne-NP" dirty="0">
              <a:latin typeface="Adobe Devanagari" panose="02040503050201020203" pitchFamily="18" charset="0"/>
              <a:cs typeface="Adobe Devanagari" panose="02040503050201020203" pitchFamily="18" charset="0"/>
            </a:endParaRPr>
          </a:p>
          <a:p>
            <a:pPr>
              <a:lnSpc>
                <a:spcPts val="500"/>
              </a:lnSpc>
              <a:defRPr/>
            </a:pPr>
            <a:endParaRPr lang="ne-NP" dirty="0">
              <a:latin typeface="Adobe Devanagari" panose="02040503050201020203" pitchFamily="18" charset="0"/>
              <a:cs typeface="Adobe Devanagari" panose="02040503050201020203" pitchFamily="18" charset="0"/>
            </a:endParaRPr>
          </a:p>
          <a:p>
            <a:pPr>
              <a:defRPr/>
            </a:pPr>
            <a:r>
              <a:rPr lang="en-US" dirty="0">
                <a:latin typeface="Adobe Devanagari" panose="02040503050201020203" pitchFamily="18" charset="0"/>
                <a:cs typeface="Adobe Devanagari" panose="02040503050201020203" pitchFamily="18" charset="0"/>
              </a:rPr>
              <a:t>Labels MUST include:</a:t>
            </a:r>
            <a:endParaRPr lang="ne-NP" dirty="0">
              <a:latin typeface="Adobe Devanagari" panose="02040503050201020203" pitchFamily="18" charset="0"/>
              <a:cs typeface="Adobe Devanagari" panose="02040503050201020203" pitchFamily="18" charset="0"/>
            </a:endParaRPr>
          </a:p>
          <a:p>
            <a:pPr>
              <a:defRPr/>
            </a:pPr>
            <a:r>
              <a:rPr lang="ne-NP" dirty="0">
                <a:latin typeface="Adobe Devanagari" panose="02040503050201020203" pitchFamily="18" charset="0"/>
                <a:cs typeface="Adobe Devanagari" panose="02040503050201020203" pitchFamily="18" charset="0"/>
              </a:rPr>
              <a:t>लेबलमा हुनै पर्ने कुरा:</a:t>
            </a:r>
            <a:endParaRPr lang="en-US" dirty="0">
              <a:latin typeface="Adobe Devanagari" panose="02040503050201020203" pitchFamily="18" charset="0"/>
              <a:cs typeface="Adobe Devanagari" panose="02040503050201020203" pitchFamily="18" charset="0"/>
            </a:endParaRPr>
          </a:p>
          <a:p>
            <a:pPr marL="285750" indent="-285750">
              <a:buFont typeface="Arial" panose="020B0604020202020204" pitchFamily="34" charset="0"/>
              <a:buChar char="•"/>
              <a:defRPr/>
            </a:pPr>
            <a:r>
              <a:rPr lang="en-US" b="1" dirty="0">
                <a:solidFill>
                  <a:srgbClr val="FF0000"/>
                </a:solidFill>
                <a:latin typeface="Adobe Devanagari" panose="02040503050201020203" pitchFamily="18" charset="0"/>
                <a:cs typeface="Adobe Devanagari" panose="02040503050201020203" pitchFamily="18" charset="0"/>
              </a:rPr>
              <a:t>Product Identifier</a:t>
            </a:r>
            <a:endParaRPr lang="ne-NP" b="1" dirty="0">
              <a:solidFill>
                <a:srgbClr val="FF0000"/>
              </a:solidFill>
              <a:latin typeface="Adobe Devanagari" panose="02040503050201020203" pitchFamily="18" charset="0"/>
              <a:cs typeface="Adobe Devanagari" panose="02040503050201020203" pitchFamily="18" charset="0"/>
            </a:endParaRPr>
          </a:p>
          <a:p>
            <a:pPr marL="285750" indent="-285750">
              <a:buFont typeface="Arial" panose="020B0604020202020204" pitchFamily="34" charset="0"/>
              <a:buChar char="•"/>
              <a:defRPr/>
            </a:pPr>
            <a:r>
              <a:rPr lang="ne-NP" b="1" dirty="0" err="1">
                <a:solidFill>
                  <a:srgbClr val="FF0000"/>
                </a:solidFill>
                <a:latin typeface="Adobe Devanagari" panose="02040503050201020203" pitchFamily="18" charset="0"/>
                <a:cs typeface="Adobe Devanagari" panose="02040503050201020203" pitchFamily="18" charset="0"/>
              </a:rPr>
              <a:t>ऊत्पादनको</a:t>
            </a:r>
            <a:r>
              <a:rPr lang="ne-NP" b="1" dirty="0">
                <a:solidFill>
                  <a:srgbClr val="FF0000"/>
                </a:solidFill>
                <a:latin typeface="Adobe Devanagari" panose="02040503050201020203" pitchFamily="18" charset="0"/>
                <a:cs typeface="Adobe Devanagari" panose="02040503050201020203" pitchFamily="18" charset="0"/>
              </a:rPr>
              <a:t> पहिचान</a:t>
            </a:r>
            <a:endParaRPr lang="en-US" b="1" dirty="0">
              <a:solidFill>
                <a:srgbClr val="FF0000"/>
              </a:solidFill>
              <a:latin typeface="Adobe Devanagari" panose="02040503050201020203" pitchFamily="18" charset="0"/>
              <a:cs typeface="Adobe Devanagari" panose="02040503050201020203" pitchFamily="18" charset="0"/>
            </a:endParaRPr>
          </a:p>
          <a:p>
            <a:pPr marL="285750" indent="-285750">
              <a:buFont typeface="Arial" panose="020B0604020202020204" pitchFamily="34" charset="0"/>
              <a:buChar char="•"/>
              <a:defRPr/>
            </a:pPr>
            <a:r>
              <a:rPr lang="en-US" b="1" dirty="0">
                <a:solidFill>
                  <a:srgbClr val="FF0000"/>
                </a:solidFill>
                <a:latin typeface="Adobe Devanagari" panose="02040503050201020203" pitchFamily="18" charset="0"/>
                <a:cs typeface="Adobe Devanagari" panose="02040503050201020203" pitchFamily="18" charset="0"/>
              </a:rPr>
              <a:t>Supplier Identifier</a:t>
            </a:r>
            <a:endParaRPr lang="ne-NP" b="1" dirty="0">
              <a:solidFill>
                <a:srgbClr val="FF0000"/>
              </a:solidFill>
              <a:latin typeface="Adobe Devanagari" panose="02040503050201020203" pitchFamily="18" charset="0"/>
              <a:cs typeface="Adobe Devanagari" panose="02040503050201020203" pitchFamily="18" charset="0"/>
            </a:endParaRPr>
          </a:p>
          <a:p>
            <a:pPr marL="285750" indent="-285750">
              <a:buFont typeface="Arial" panose="020B0604020202020204" pitchFamily="34" charset="0"/>
              <a:buChar char="•"/>
              <a:defRPr/>
            </a:pPr>
            <a:r>
              <a:rPr lang="ne-NP" b="1" dirty="0" err="1">
                <a:solidFill>
                  <a:srgbClr val="FF0000"/>
                </a:solidFill>
                <a:latin typeface="Adobe Devanagari" panose="02040503050201020203" pitchFamily="18" charset="0"/>
                <a:cs typeface="Adobe Devanagari" panose="02040503050201020203" pitchFamily="18" charset="0"/>
              </a:rPr>
              <a:t>आपुर्तिकर्ताको</a:t>
            </a:r>
            <a:r>
              <a:rPr lang="ne-NP" b="1" dirty="0">
                <a:solidFill>
                  <a:srgbClr val="FF0000"/>
                </a:solidFill>
                <a:latin typeface="Adobe Devanagari" panose="02040503050201020203" pitchFamily="18" charset="0"/>
                <a:cs typeface="Adobe Devanagari" panose="02040503050201020203" pitchFamily="18" charset="0"/>
              </a:rPr>
              <a:t> पहिचान</a:t>
            </a:r>
          </a:p>
          <a:p>
            <a:pPr marL="285750" indent="-285750">
              <a:buFont typeface="Arial" panose="020B0604020202020204" pitchFamily="34" charset="0"/>
              <a:buChar char="•"/>
              <a:defRPr/>
            </a:pPr>
            <a:r>
              <a:rPr lang="en-US" b="1" dirty="0">
                <a:solidFill>
                  <a:srgbClr val="FF0000"/>
                </a:solidFill>
                <a:latin typeface="Adobe Devanagari" panose="02040503050201020203" pitchFamily="18" charset="0"/>
                <a:cs typeface="Adobe Devanagari" panose="02040503050201020203" pitchFamily="18" charset="0"/>
              </a:rPr>
              <a:t>Chemical Identity</a:t>
            </a:r>
            <a:endParaRPr lang="ne-NP" b="1" dirty="0">
              <a:solidFill>
                <a:srgbClr val="FF0000"/>
              </a:solidFill>
              <a:latin typeface="Adobe Devanagari" panose="02040503050201020203" pitchFamily="18" charset="0"/>
              <a:cs typeface="Adobe Devanagari" panose="02040503050201020203" pitchFamily="18" charset="0"/>
            </a:endParaRPr>
          </a:p>
          <a:p>
            <a:pPr marL="285750" indent="-285750">
              <a:buFont typeface="Arial" panose="020B0604020202020204" pitchFamily="34" charset="0"/>
              <a:buChar char="•"/>
              <a:defRPr/>
            </a:pPr>
            <a:r>
              <a:rPr lang="ne-NP" b="1" dirty="0">
                <a:solidFill>
                  <a:srgbClr val="FF0000"/>
                </a:solidFill>
                <a:latin typeface="Adobe Devanagari" panose="02040503050201020203" pitchFamily="18" charset="0"/>
                <a:cs typeface="Adobe Devanagari" panose="02040503050201020203" pitchFamily="18" charset="0"/>
              </a:rPr>
              <a:t>रसायनको पहिचान</a:t>
            </a:r>
            <a:endParaRPr lang="en-US" b="1" dirty="0">
              <a:solidFill>
                <a:srgbClr val="FF0000"/>
              </a:solidFill>
              <a:latin typeface="Adobe Devanagari" panose="02040503050201020203" pitchFamily="18" charset="0"/>
              <a:cs typeface="Adobe Devanagari" panose="02040503050201020203" pitchFamily="18" charset="0"/>
            </a:endParaRPr>
          </a:p>
          <a:p>
            <a:pPr marL="285750" indent="-285750">
              <a:buFont typeface="Arial" panose="020B0604020202020204" pitchFamily="34" charset="0"/>
              <a:buChar char="•"/>
              <a:defRPr/>
            </a:pPr>
            <a:r>
              <a:rPr lang="en-US" dirty="0">
                <a:latin typeface="Adobe Devanagari" panose="02040503050201020203" pitchFamily="18" charset="0"/>
                <a:cs typeface="Adobe Devanagari" panose="02040503050201020203" pitchFamily="18" charset="0"/>
              </a:rPr>
              <a:t>Hazard Pictograms *</a:t>
            </a:r>
            <a:endParaRPr lang="ne-NP" dirty="0">
              <a:latin typeface="Adobe Devanagari" panose="02040503050201020203" pitchFamily="18" charset="0"/>
              <a:cs typeface="Adobe Devanagari" panose="02040503050201020203" pitchFamily="18" charset="0"/>
            </a:endParaRPr>
          </a:p>
          <a:p>
            <a:pPr marL="285750" indent="-285750">
              <a:buFont typeface="Arial" panose="020B0604020202020204" pitchFamily="34" charset="0"/>
              <a:buChar char="•"/>
              <a:defRPr/>
            </a:pPr>
            <a:r>
              <a:rPr lang="ne-NP" dirty="0">
                <a:latin typeface="Adobe Devanagari" panose="02040503050201020203" pitchFamily="18" charset="0"/>
                <a:cs typeface="Adobe Devanagari" panose="02040503050201020203" pitchFamily="18" charset="0"/>
              </a:rPr>
              <a:t>जोखिम चित्र*</a:t>
            </a:r>
            <a:endParaRPr lang="en-US" dirty="0">
              <a:latin typeface="Adobe Devanagari" panose="02040503050201020203" pitchFamily="18" charset="0"/>
              <a:cs typeface="Adobe Devanagari" panose="02040503050201020203" pitchFamily="18" charset="0"/>
            </a:endParaRPr>
          </a:p>
          <a:p>
            <a:pPr marL="285750" indent="-285750">
              <a:buFont typeface="Arial" panose="020B0604020202020204" pitchFamily="34" charset="0"/>
              <a:buChar char="•"/>
              <a:defRPr/>
            </a:pPr>
            <a:r>
              <a:rPr lang="en-US" dirty="0">
                <a:latin typeface="Adobe Devanagari" panose="02040503050201020203" pitchFamily="18" charset="0"/>
                <a:cs typeface="Adobe Devanagari" panose="02040503050201020203" pitchFamily="18" charset="0"/>
              </a:rPr>
              <a:t>Signal Words *</a:t>
            </a:r>
            <a:endParaRPr lang="ne-NP" dirty="0">
              <a:latin typeface="Adobe Devanagari" panose="02040503050201020203" pitchFamily="18" charset="0"/>
              <a:cs typeface="Adobe Devanagari" panose="02040503050201020203" pitchFamily="18" charset="0"/>
            </a:endParaRPr>
          </a:p>
          <a:p>
            <a:pPr marL="285750" indent="-285750">
              <a:buFont typeface="Arial" panose="020B0604020202020204" pitchFamily="34" charset="0"/>
              <a:buChar char="•"/>
              <a:defRPr/>
            </a:pPr>
            <a:r>
              <a:rPr lang="ne-NP" dirty="0" err="1">
                <a:latin typeface="Adobe Devanagari" panose="02040503050201020203" pitchFamily="18" charset="0"/>
                <a:cs typeface="Adobe Devanagari" panose="02040503050201020203" pitchFamily="18" charset="0"/>
              </a:rPr>
              <a:t>सुचक</a:t>
            </a:r>
            <a:r>
              <a:rPr lang="ne-NP" dirty="0">
                <a:latin typeface="Adobe Devanagari" panose="02040503050201020203" pitchFamily="18" charset="0"/>
                <a:cs typeface="Adobe Devanagari" panose="02040503050201020203" pitchFamily="18" charset="0"/>
              </a:rPr>
              <a:t> शब्द *</a:t>
            </a:r>
            <a:endParaRPr lang="en-US" dirty="0">
              <a:latin typeface="Adobe Devanagari" panose="02040503050201020203" pitchFamily="18" charset="0"/>
              <a:cs typeface="Adobe Devanagari" panose="02040503050201020203" pitchFamily="18" charset="0"/>
            </a:endParaRPr>
          </a:p>
          <a:p>
            <a:pPr marL="285750" indent="-285750">
              <a:buFont typeface="Arial" panose="020B0604020202020204" pitchFamily="34" charset="0"/>
              <a:buChar char="•"/>
              <a:defRPr/>
            </a:pPr>
            <a:r>
              <a:rPr lang="en-US" dirty="0">
                <a:latin typeface="Adobe Devanagari" panose="02040503050201020203" pitchFamily="18" charset="0"/>
                <a:cs typeface="Adobe Devanagari" panose="02040503050201020203" pitchFamily="18" charset="0"/>
              </a:rPr>
              <a:t>Hazard Statements *</a:t>
            </a:r>
            <a:endParaRPr lang="ne-NP" dirty="0">
              <a:latin typeface="Adobe Devanagari" panose="02040503050201020203" pitchFamily="18" charset="0"/>
              <a:cs typeface="Adobe Devanagari" panose="02040503050201020203" pitchFamily="18" charset="0"/>
            </a:endParaRPr>
          </a:p>
          <a:p>
            <a:pPr marL="285750" indent="-285750">
              <a:buFont typeface="Arial" panose="020B0604020202020204" pitchFamily="34" charset="0"/>
              <a:buChar char="•"/>
              <a:defRPr/>
            </a:pPr>
            <a:r>
              <a:rPr lang="ne-NP" dirty="0">
                <a:latin typeface="Adobe Devanagari" panose="02040503050201020203" pitchFamily="18" charset="0"/>
                <a:cs typeface="Adobe Devanagari" panose="02040503050201020203" pitchFamily="18" charset="0"/>
              </a:rPr>
              <a:t>जोखिमबारे </a:t>
            </a:r>
            <a:r>
              <a:rPr lang="ne-NP" dirty="0" err="1">
                <a:latin typeface="Adobe Devanagari" panose="02040503050201020203" pitchFamily="18" charset="0"/>
                <a:cs typeface="Adobe Devanagari" panose="02040503050201020203" pitchFamily="18" charset="0"/>
              </a:rPr>
              <a:t>बिवरण</a:t>
            </a:r>
            <a:endParaRPr lang="en-US" dirty="0">
              <a:latin typeface="Adobe Devanagari" panose="02040503050201020203" pitchFamily="18" charset="0"/>
              <a:cs typeface="Adobe Devanagari" panose="02040503050201020203" pitchFamily="18" charset="0"/>
            </a:endParaRPr>
          </a:p>
          <a:p>
            <a:pPr marL="285750" indent="-285750">
              <a:buFont typeface="Arial" panose="020B0604020202020204" pitchFamily="34" charset="0"/>
              <a:buChar char="•"/>
              <a:defRPr/>
            </a:pPr>
            <a:r>
              <a:rPr lang="en-US" dirty="0">
                <a:latin typeface="Adobe Devanagari" panose="02040503050201020203" pitchFamily="18" charset="0"/>
                <a:cs typeface="Adobe Devanagari" panose="02040503050201020203" pitchFamily="18" charset="0"/>
              </a:rPr>
              <a:t>Precautionary Information</a:t>
            </a:r>
            <a:endParaRPr lang="ne-NP" dirty="0">
              <a:latin typeface="Adobe Devanagari" panose="02040503050201020203" pitchFamily="18" charset="0"/>
              <a:cs typeface="Adobe Devanagari" panose="02040503050201020203" pitchFamily="18" charset="0"/>
            </a:endParaRPr>
          </a:p>
          <a:p>
            <a:pPr marL="285750" indent="-285750">
              <a:buFont typeface="Arial" panose="020B0604020202020204" pitchFamily="34" charset="0"/>
              <a:buChar char="•"/>
              <a:defRPr/>
            </a:pPr>
            <a:r>
              <a:rPr lang="ne-NP" dirty="0" err="1">
                <a:latin typeface="Adobe Devanagari" panose="02040503050201020203" pitchFamily="18" charset="0"/>
                <a:cs typeface="Adobe Devanagari" panose="02040503050201020203" pitchFamily="18" charset="0"/>
              </a:rPr>
              <a:t>साबधानि</a:t>
            </a:r>
            <a:r>
              <a:rPr lang="ne-NP" dirty="0">
                <a:latin typeface="Adobe Devanagari" panose="02040503050201020203" pitchFamily="18" charset="0"/>
                <a:cs typeface="Adobe Devanagari" panose="02040503050201020203" pitchFamily="18" charset="0"/>
              </a:rPr>
              <a:t> जानकारी</a:t>
            </a:r>
            <a:endParaRPr lang="en-US" dirty="0">
              <a:latin typeface="Adobe Devanagari" panose="02040503050201020203" pitchFamily="18" charset="0"/>
              <a:cs typeface="Adobe Devanagari" panose="02040503050201020203" pitchFamily="18" charset="0"/>
            </a:endParaRPr>
          </a:p>
          <a:p>
            <a:pPr>
              <a:defRPr/>
            </a:pPr>
            <a:r>
              <a:rPr lang="en-US" sz="1600" b="1" dirty="0">
                <a:latin typeface="Adobe Devanagari" panose="02040503050201020203" pitchFamily="18" charset="0"/>
                <a:cs typeface="Adobe Devanagari" panose="02040503050201020203" pitchFamily="18" charset="0"/>
              </a:rPr>
              <a:t>The items with * are hazard warning and MUST be located together on the label!</a:t>
            </a:r>
          </a:p>
          <a:p>
            <a:pPr marL="285750" indent="-285750">
              <a:buFont typeface="Arial" panose="020B0604020202020204" pitchFamily="34" charset="0"/>
              <a:buChar char="•"/>
              <a:defRPr/>
            </a:pPr>
            <a:r>
              <a:rPr lang="ne-NP" dirty="0">
                <a:latin typeface="Adobe Devanagari" panose="02040503050201020203" pitchFamily="18" charset="0"/>
                <a:cs typeface="Adobe Devanagari" panose="02040503050201020203" pitchFamily="18" charset="0"/>
              </a:rPr>
              <a:t>चिन्ह </a:t>
            </a:r>
            <a:r>
              <a:rPr lang="ne-NP" dirty="0" err="1">
                <a:latin typeface="Adobe Devanagari" panose="02040503050201020203" pitchFamily="18" charset="0"/>
                <a:cs typeface="Adobe Devanagari" panose="02040503050201020203" pitchFamily="18" charset="0"/>
              </a:rPr>
              <a:t>भयेकाहरु</a:t>
            </a:r>
            <a:r>
              <a:rPr lang="ne-NP" dirty="0">
                <a:latin typeface="Adobe Devanagari" panose="02040503050201020203" pitchFamily="18" charset="0"/>
                <a:cs typeface="Adobe Devanagari" panose="02040503050201020203" pitchFamily="18" charset="0"/>
              </a:rPr>
              <a:t> जोखिमका </a:t>
            </a:r>
            <a:r>
              <a:rPr lang="ne-NP" dirty="0" err="1">
                <a:latin typeface="Adobe Devanagari" panose="02040503050201020203" pitchFamily="18" charset="0"/>
                <a:cs typeface="Adobe Devanagari" panose="02040503050201020203" pitchFamily="18" charset="0"/>
              </a:rPr>
              <a:t>चेतावनि</a:t>
            </a:r>
            <a:r>
              <a:rPr lang="ne-NP" dirty="0">
                <a:latin typeface="Adobe Devanagari" panose="02040503050201020203" pitchFamily="18" charset="0"/>
                <a:cs typeface="Adobe Devanagari" panose="02040503050201020203" pitchFamily="18" charset="0"/>
              </a:rPr>
              <a:t> हुन् र </a:t>
            </a:r>
            <a:r>
              <a:rPr lang="ne-NP" dirty="0" err="1">
                <a:latin typeface="Adobe Devanagari" panose="02040503050201020203" pitchFamily="18" charset="0"/>
                <a:cs typeface="Adobe Devanagari" panose="02040503050201020203" pitchFamily="18" charset="0"/>
              </a:rPr>
              <a:t>यिनिहरुलाई</a:t>
            </a:r>
            <a:r>
              <a:rPr lang="ne-NP" dirty="0">
                <a:latin typeface="Adobe Devanagari" panose="02040503050201020203" pitchFamily="18" charset="0"/>
                <a:cs typeface="Adobe Devanagari" panose="02040503050201020203" pitchFamily="18" charset="0"/>
              </a:rPr>
              <a:t> लेबलमा </a:t>
            </a:r>
            <a:r>
              <a:rPr lang="ne-NP" dirty="0" err="1">
                <a:latin typeface="Adobe Devanagari" panose="02040503050201020203" pitchFamily="18" charset="0"/>
                <a:cs typeface="Adobe Devanagari" panose="02040503050201020203" pitchFamily="18" charset="0"/>
              </a:rPr>
              <a:t>संगै</a:t>
            </a:r>
            <a:r>
              <a:rPr lang="ne-NP" dirty="0">
                <a:latin typeface="Adobe Devanagari" panose="02040503050201020203" pitchFamily="18" charset="0"/>
                <a:cs typeface="Adobe Devanagari" panose="02040503050201020203" pitchFamily="18" charset="0"/>
              </a:rPr>
              <a:t> राख्नु अति आवश्यक छ।</a:t>
            </a:r>
          </a:p>
        </p:txBody>
      </p:sp>
      <p:cxnSp>
        <p:nvCxnSpPr>
          <p:cNvPr id="5" name="Straight Arrow Connector 4" descr="An arrow connecting two hazard labels" title="Image of a sample SMS "/>
          <p:cNvCxnSpPr/>
          <p:nvPr/>
        </p:nvCxnSpPr>
        <p:spPr>
          <a:xfrm flipV="1">
            <a:off x="2526665" y="3280410"/>
            <a:ext cx="3771265" cy="72009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12775FB8-FE8B-CA4D-AF74-1335A0F8AE96}" type="slidenum">
              <a:rPr lang="en-US" smtClean="0"/>
              <a:t>21</a:t>
            </a:fld>
            <a:endParaRPr lang="en-US"/>
          </a:p>
        </p:txBody>
      </p:sp>
    </p:spTree>
    <p:extLst>
      <p:ext uri="{BB962C8B-B14F-4D97-AF65-F5344CB8AC3E}">
        <p14:creationId xmlns:p14="http://schemas.microsoft.com/office/powerpoint/2010/main" val="1787654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Hazard Pictograms</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जोखिम </a:t>
            </a:r>
            <a:r>
              <a:rPr lang="ne-NP" dirty="0" err="1">
                <a:latin typeface="Aparajita" panose="02020603050405020304" pitchFamily="18" charset="0"/>
                <a:cs typeface="Aparajita" panose="02020603050405020304" pitchFamily="18" charset="0"/>
              </a:rPr>
              <a:t>चित्रहरु</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a:xfrm>
            <a:off x="287382" y="1417637"/>
            <a:ext cx="8229600" cy="5035413"/>
          </a:xfrm>
        </p:spPr>
        <p:txBody>
          <a:bodyPr>
            <a:normAutofit/>
          </a:bodyPr>
          <a:lstStyle/>
          <a:p>
            <a:r>
              <a:rPr lang="en-US" dirty="0">
                <a:latin typeface="Adobe Devanagari" panose="02040503050201020203" pitchFamily="18" charset="0"/>
                <a:cs typeface="Adobe Devanagari" panose="02040503050201020203" pitchFamily="18" charset="0"/>
              </a:rPr>
              <a:t>Pictograms are required on labels to alert users of the chemical hazards.  Pictograms consists of a symbol on a white background framed within a red border and represents a distinct hazard. </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रसायनको जोखिमबारे प्रयोगकर्ता लाई सतर्क गर्न </a:t>
            </a:r>
            <a:r>
              <a:rPr lang="ne-NP" dirty="0" err="1">
                <a:latin typeface="Adobe Devanagari" panose="02040503050201020203" pitchFamily="18" charset="0"/>
                <a:cs typeface="Adobe Devanagari" panose="02040503050201020203" pitchFamily="18" charset="0"/>
              </a:rPr>
              <a:t>लेबलहरुमा</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चित्रहरु</a:t>
            </a:r>
            <a:r>
              <a:rPr lang="ne-NP" dirty="0">
                <a:latin typeface="Adobe Devanagari" panose="02040503050201020203" pitchFamily="18" charset="0"/>
                <a:cs typeface="Adobe Devanagari" panose="02040503050201020203" pitchFamily="18" charset="0"/>
              </a:rPr>
              <a:t> राख्न आवश्यकता पर्दछ। </a:t>
            </a:r>
            <a:r>
              <a:rPr lang="ne-NP" dirty="0" err="1">
                <a:latin typeface="Adobe Devanagari" panose="02040503050201020203" pitchFamily="18" charset="0"/>
                <a:cs typeface="Adobe Devanagari" panose="02040503050201020203" pitchFamily="18" charset="0"/>
              </a:rPr>
              <a:t>चित्रहरु</a:t>
            </a:r>
            <a:r>
              <a:rPr lang="ne-NP" dirty="0">
                <a:latin typeface="Adobe Devanagari" panose="02040503050201020203" pitchFamily="18" charset="0"/>
                <a:cs typeface="Adobe Devanagari" panose="02040503050201020203" pitchFamily="18" charset="0"/>
              </a:rPr>
              <a:t> सेतो </a:t>
            </a:r>
            <a:r>
              <a:rPr lang="ne-NP" dirty="0" err="1">
                <a:latin typeface="Adobe Devanagari" panose="02040503050201020203" pitchFamily="18" charset="0"/>
                <a:cs typeface="Adobe Devanagari" panose="02040503050201020203" pitchFamily="18" charset="0"/>
              </a:rPr>
              <a:t>पृष्ठभुमीमा</a:t>
            </a:r>
            <a:r>
              <a:rPr lang="ne-NP" dirty="0">
                <a:latin typeface="Adobe Devanagari" panose="02040503050201020203" pitchFamily="18" charset="0"/>
                <a:cs typeface="Adobe Devanagari" panose="02040503050201020203" pitchFamily="18" charset="0"/>
              </a:rPr>
              <a:t> रातो </a:t>
            </a:r>
            <a:r>
              <a:rPr lang="ne-NP" dirty="0" err="1">
                <a:latin typeface="Adobe Devanagari" panose="02040503050201020203" pitchFamily="18" charset="0"/>
                <a:cs typeface="Adobe Devanagari" panose="02040503050201020203" pitchFamily="18" charset="0"/>
              </a:rPr>
              <a:t>धर्काले</a:t>
            </a:r>
            <a:r>
              <a:rPr lang="ne-NP" dirty="0">
                <a:latin typeface="Adobe Devanagari" panose="02040503050201020203" pitchFamily="18" charset="0"/>
                <a:cs typeface="Adobe Devanagari" panose="02040503050201020203" pitchFamily="18" charset="0"/>
              </a:rPr>
              <a:t> घेरेको हुने छ जसले जोखिमलाई फरक </a:t>
            </a:r>
            <a:r>
              <a:rPr lang="ne-NP" dirty="0" err="1">
                <a:latin typeface="Adobe Devanagari" panose="02040503050201020203" pitchFamily="18" charset="0"/>
                <a:cs typeface="Adobe Devanagari" panose="02040503050201020203" pitchFamily="18" charset="0"/>
              </a:rPr>
              <a:t>रुपमा</a:t>
            </a:r>
            <a:r>
              <a:rPr lang="ne-NP" dirty="0">
                <a:latin typeface="Adobe Devanagari" panose="02040503050201020203" pitchFamily="18" charset="0"/>
                <a:cs typeface="Adobe Devanagari" panose="02040503050201020203" pitchFamily="18" charset="0"/>
              </a:rPr>
              <a:t> प्रतिनिधित्व गर्दछ।</a:t>
            </a:r>
            <a:endParaRPr lang="en-US"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22</a:t>
            </a:fld>
            <a:endParaRPr lang="en-US"/>
          </a:p>
        </p:txBody>
      </p:sp>
    </p:spTree>
    <p:extLst>
      <p:ext uri="{BB962C8B-B14F-4D97-AF65-F5344CB8AC3E}">
        <p14:creationId xmlns:p14="http://schemas.microsoft.com/office/powerpoint/2010/main" val="24849706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86650"/>
          </a:xfrm>
        </p:spPr>
        <p:txBody>
          <a:bodyPr>
            <a:normAutofit fontScale="90000"/>
          </a:bodyPr>
          <a:lstStyle/>
          <a:p>
            <a:r>
              <a:rPr lang="en-US" sz="3200" dirty="0">
                <a:latin typeface="Aparajita" panose="02020603050405020304" pitchFamily="18" charset="0"/>
                <a:cs typeface="Aparajita" panose="02020603050405020304" pitchFamily="18" charset="0"/>
              </a:rPr>
              <a:t>Pictograms and Hazards</a:t>
            </a:r>
            <a:r>
              <a:rPr lang="ne-NP" sz="3200" dirty="0">
                <a:latin typeface="Aparajita" panose="02020603050405020304" pitchFamily="18" charset="0"/>
                <a:cs typeface="Aparajita" panose="02020603050405020304" pitchFamily="18" charset="0"/>
              </a:rPr>
              <a:t/>
            </a:r>
            <a:br>
              <a:rPr lang="ne-NP" sz="3200" dirty="0">
                <a:latin typeface="Aparajita" panose="02020603050405020304" pitchFamily="18" charset="0"/>
                <a:cs typeface="Aparajita" panose="02020603050405020304" pitchFamily="18" charset="0"/>
              </a:rPr>
            </a:br>
            <a:r>
              <a:rPr lang="ne-NP" sz="3200" dirty="0">
                <a:latin typeface="Aparajita" panose="02020603050405020304" pitchFamily="18" charset="0"/>
                <a:cs typeface="Aparajita" panose="02020603050405020304" pitchFamily="18" charset="0"/>
              </a:rPr>
              <a:t>चित्र  तथा </a:t>
            </a:r>
            <a:r>
              <a:rPr lang="ne-NP" sz="3200" dirty="0" err="1">
                <a:latin typeface="Aparajita" panose="02020603050405020304" pitchFamily="18" charset="0"/>
                <a:cs typeface="Aparajita" panose="02020603050405020304" pitchFamily="18" charset="0"/>
              </a:rPr>
              <a:t>जोखिमहरु</a:t>
            </a:r>
            <a:endParaRPr lang="en-US" sz="3200" dirty="0">
              <a:latin typeface="Aparajita" panose="02020603050405020304" pitchFamily="18" charset="0"/>
              <a:cs typeface="Aparajita" panose="02020603050405020304" pitchFamily="18" charset="0"/>
            </a:endParaRPr>
          </a:p>
        </p:txBody>
      </p:sp>
      <p:sp>
        <p:nvSpPr>
          <p:cNvPr id="3" name="Slide Number Placeholder 2"/>
          <p:cNvSpPr>
            <a:spLocks noGrp="1"/>
          </p:cNvSpPr>
          <p:nvPr>
            <p:ph type="sldNum" sz="quarter" idx="12"/>
          </p:nvPr>
        </p:nvSpPr>
        <p:spPr/>
        <p:txBody>
          <a:bodyPr/>
          <a:lstStyle/>
          <a:p>
            <a:fld id="{12775FB8-FE8B-CA4D-AF74-1335A0F8AE96}" type="slidenum">
              <a:rPr lang="en-US" smtClean="0"/>
              <a:t>23</a:t>
            </a:fld>
            <a:endParaRPr lang="en-US"/>
          </a:p>
        </p:txBody>
      </p:sp>
      <p:pic>
        <p:nvPicPr>
          <p:cNvPr id="6" name="Content Placeholder 5" title="Pictograms of hazard signs"/>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a:xfrm>
            <a:off x="822961" y="1366356"/>
            <a:ext cx="7520940" cy="5008878"/>
          </a:xfrm>
        </p:spPr>
      </p:pic>
    </p:spTree>
    <p:extLst>
      <p:ext uri="{BB962C8B-B14F-4D97-AF65-F5344CB8AC3E}">
        <p14:creationId xmlns:p14="http://schemas.microsoft.com/office/powerpoint/2010/main" val="22601402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Hazard Signal Words</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जोखिम </a:t>
            </a:r>
            <a:r>
              <a:rPr lang="ne-NP" dirty="0" err="1">
                <a:latin typeface="Aparajita" panose="02020603050405020304" pitchFamily="18" charset="0"/>
                <a:cs typeface="Aparajita" panose="02020603050405020304" pitchFamily="18" charset="0"/>
              </a:rPr>
              <a:t>संकेत</a:t>
            </a:r>
            <a:r>
              <a:rPr lang="ne-NP" dirty="0">
                <a:latin typeface="Aparajita" panose="02020603050405020304" pitchFamily="18" charset="0"/>
                <a:cs typeface="Aparajita" panose="02020603050405020304" pitchFamily="18" charset="0"/>
              </a:rPr>
              <a:t> </a:t>
            </a:r>
            <a:r>
              <a:rPr lang="ne-NP" dirty="0" err="1">
                <a:latin typeface="Aparajita" panose="02020603050405020304" pitchFamily="18" charset="0"/>
                <a:cs typeface="Aparajita" panose="02020603050405020304" pitchFamily="18" charset="0"/>
              </a:rPr>
              <a:t>शब्दहरु</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dirty="0">
                <a:latin typeface="Adobe Devanagari" panose="02040503050201020203" pitchFamily="18" charset="0"/>
                <a:cs typeface="Adobe Devanagari" panose="02040503050201020203" pitchFamily="18" charset="0"/>
              </a:rPr>
              <a:t>There are two Signal Words used in chemical labels:  DANGER or WARNING</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रसायन लेबलमा </a:t>
            </a:r>
            <a:r>
              <a:rPr lang="ne-NP" dirty="0" err="1">
                <a:latin typeface="Adobe Devanagari" panose="02040503050201020203" pitchFamily="18" charset="0"/>
                <a:cs typeface="Adobe Devanagari" panose="02040503050201020203" pitchFamily="18" charset="0"/>
              </a:rPr>
              <a:t>दुइ</a:t>
            </a:r>
            <a:r>
              <a:rPr lang="ne-NP" dirty="0">
                <a:latin typeface="Adobe Devanagari" panose="02040503050201020203" pitchFamily="18" charset="0"/>
                <a:cs typeface="Adobe Devanagari" panose="02040503050201020203" pitchFamily="18" charset="0"/>
              </a:rPr>
              <a:t> जोखिम </a:t>
            </a:r>
            <a:r>
              <a:rPr lang="ne-NP" dirty="0" err="1">
                <a:latin typeface="Adobe Devanagari" panose="02040503050201020203" pitchFamily="18" charset="0"/>
                <a:cs typeface="Adobe Devanagari" panose="02040503050201020203" pitchFamily="18" charset="0"/>
              </a:rPr>
              <a:t>संकेत</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शब्दहरु</a:t>
            </a:r>
            <a:r>
              <a:rPr lang="ne-NP" dirty="0">
                <a:latin typeface="Adobe Devanagari" panose="02040503050201020203" pitchFamily="18" charset="0"/>
                <a:cs typeface="Adobe Devanagari" panose="02040503050201020203" pitchFamily="18" charset="0"/>
              </a:rPr>
              <a:t> प्रयोग हुन्छन्: </a:t>
            </a:r>
            <a:r>
              <a:rPr lang="ne-NP" b="1" dirty="0">
                <a:latin typeface="Adobe Devanagari" panose="02040503050201020203" pitchFamily="18" charset="0"/>
                <a:cs typeface="Adobe Devanagari" panose="02040503050201020203" pitchFamily="18" charset="0"/>
              </a:rPr>
              <a:t>खतरा</a:t>
            </a:r>
            <a:r>
              <a:rPr lang="ne-NP" dirty="0">
                <a:latin typeface="Adobe Devanagari" panose="02040503050201020203" pitchFamily="18" charset="0"/>
                <a:cs typeface="Adobe Devanagari" panose="02040503050201020203" pitchFamily="18" charset="0"/>
              </a:rPr>
              <a:t> वा </a:t>
            </a:r>
            <a:r>
              <a:rPr lang="ne-NP" b="1" dirty="0" err="1">
                <a:latin typeface="Adobe Devanagari" panose="02040503050201020203" pitchFamily="18" charset="0"/>
                <a:cs typeface="Adobe Devanagari" panose="02040503050201020203" pitchFamily="18" charset="0"/>
              </a:rPr>
              <a:t>चेतावनि</a:t>
            </a:r>
            <a:endParaRPr lang="en-US" b="1" dirty="0">
              <a:latin typeface="Adobe Devanagari" panose="02040503050201020203" pitchFamily="18" charset="0"/>
              <a:cs typeface="Adobe Devanagari" panose="02040503050201020203" pitchFamily="18" charset="0"/>
            </a:endParaRPr>
          </a:p>
          <a:p>
            <a:r>
              <a:rPr lang="en-US" dirty="0">
                <a:latin typeface="Adobe Devanagari" panose="02040503050201020203" pitchFamily="18" charset="0"/>
                <a:cs typeface="Adobe Devanagari" panose="02040503050201020203" pitchFamily="18" charset="0"/>
              </a:rPr>
              <a:t>DANGER is used for more severe hazards</a:t>
            </a:r>
            <a:endParaRPr lang="ne-NP" dirty="0">
              <a:latin typeface="Adobe Devanagari" panose="02040503050201020203" pitchFamily="18" charset="0"/>
              <a:cs typeface="Adobe Devanagari" panose="02040503050201020203" pitchFamily="18" charset="0"/>
            </a:endParaRPr>
          </a:p>
          <a:p>
            <a:r>
              <a:rPr lang="ne-NP" sz="4000" b="1" dirty="0">
                <a:latin typeface="Adobe Devanagari" panose="02040503050201020203" pitchFamily="18" charset="0"/>
                <a:cs typeface="Adobe Devanagari" panose="02040503050201020203" pitchFamily="18" charset="0"/>
              </a:rPr>
              <a:t>खतरा</a:t>
            </a:r>
            <a:r>
              <a:rPr lang="ne-NP" dirty="0">
                <a:latin typeface="Adobe Devanagari" panose="02040503050201020203" pitchFamily="18" charset="0"/>
                <a:cs typeface="Adobe Devanagari" panose="02040503050201020203" pitchFamily="18" charset="0"/>
              </a:rPr>
              <a:t> बढी गम्भीर </a:t>
            </a:r>
            <a:r>
              <a:rPr lang="ne-NP" dirty="0" err="1">
                <a:latin typeface="Adobe Devanagari" panose="02040503050201020203" pitchFamily="18" charset="0"/>
                <a:cs typeface="Adobe Devanagari" panose="02040503050201020203" pitchFamily="18" charset="0"/>
              </a:rPr>
              <a:t>जोखिमहरुमा</a:t>
            </a:r>
            <a:r>
              <a:rPr lang="ne-NP" dirty="0">
                <a:latin typeface="Adobe Devanagari" panose="02040503050201020203" pitchFamily="18" charset="0"/>
                <a:cs typeface="Adobe Devanagari" panose="02040503050201020203" pitchFamily="18" charset="0"/>
              </a:rPr>
              <a:t> प्रयोग हुन्छ</a:t>
            </a:r>
            <a:endParaRPr lang="en-US" dirty="0">
              <a:latin typeface="Adobe Devanagari" panose="02040503050201020203" pitchFamily="18" charset="0"/>
              <a:cs typeface="Adobe Devanagari" panose="02040503050201020203" pitchFamily="18" charset="0"/>
            </a:endParaRPr>
          </a:p>
          <a:p>
            <a:r>
              <a:rPr lang="en-US" dirty="0">
                <a:latin typeface="Adobe Devanagari" panose="02040503050201020203" pitchFamily="18" charset="0"/>
                <a:cs typeface="Adobe Devanagari" panose="02040503050201020203" pitchFamily="18" charset="0"/>
              </a:rPr>
              <a:t>WARNING is used for less severe hazards</a:t>
            </a:r>
            <a:endParaRPr lang="ne-NP" dirty="0">
              <a:latin typeface="Adobe Devanagari" panose="02040503050201020203" pitchFamily="18" charset="0"/>
              <a:cs typeface="Adobe Devanagari" panose="02040503050201020203" pitchFamily="18" charset="0"/>
            </a:endParaRPr>
          </a:p>
          <a:p>
            <a:r>
              <a:rPr lang="ne-NP" sz="4000" b="1" dirty="0" err="1">
                <a:latin typeface="Adobe Devanagari" panose="02040503050201020203" pitchFamily="18" charset="0"/>
                <a:cs typeface="Adobe Devanagari" panose="02040503050201020203" pitchFamily="18" charset="0"/>
              </a:rPr>
              <a:t>चेतावनि</a:t>
            </a:r>
            <a:r>
              <a:rPr lang="ne-NP" sz="4000" b="1" dirty="0">
                <a:latin typeface="Adobe Devanagari" panose="02040503050201020203" pitchFamily="18" charset="0"/>
                <a:cs typeface="Adobe Devanagari" panose="02040503050201020203" pitchFamily="18" charset="0"/>
              </a:rPr>
              <a:t> </a:t>
            </a:r>
            <a:r>
              <a:rPr lang="ne-NP" dirty="0">
                <a:latin typeface="Adobe Devanagari" panose="02040503050201020203" pitchFamily="18" charset="0"/>
                <a:cs typeface="Adobe Devanagari" panose="02040503050201020203" pitchFamily="18" charset="0"/>
              </a:rPr>
              <a:t>कम गम्भीर </a:t>
            </a:r>
            <a:r>
              <a:rPr lang="ne-NP" dirty="0" err="1">
                <a:latin typeface="Adobe Devanagari" panose="02040503050201020203" pitchFamily="18" charset="0"/>
                <a:cs typeface="Adobe Devanagari" panose="02040503050201020203" pitchFamily="18" charset="0"/>
              </a:rPr>
              <a:t>जोखिमहरुमा</a:t>
            </a:r>
            <a:r>
              <a:rPr lang="ne-NP" dirty="0">
                <a:latin typeface="Adobe Devanagari" panose="02040503050201020203" pitchFamily="18" charset="0"/>
                <a:cs typeface="Adobe Devanagari" panose="02040503050201020203" pitchFamily="18" charset="0"/>
              </a:rPr>
              <a:t> प्रयोग हुन्छ</a:t>
            </a:r>
            <a:endParaRPr lang="en-US"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24</a:t>
            </a:fld>
            <a:endParaRPr lang="en-US"/>
          </a:p>
        </p:txBody>
      </p:sp>
    </p:spTree>
    <p:extLst>
      <p:ext uri="{BB962C8B-B14F-4D97-AF65-F5344CB8AC3E}">
        <p14:creationId xmlns:p14="http://schemas.microsoft.com/office/powerpoint/2010/main" val="2139004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Hazard Statements</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जोखिमको </a:t>
            </a:r>
            <a:r>
              <a:rPr lang="ne-NP" dirty="0" err="1">
                <a:latin typeface="Aparajita" panose="02020603050405020304" pitchFamily="18" charset="0"/>
                <a:cs typeface="Aparajita" panose="02020603050405020304" pitchFamily="18" charset="0"/>
              </a:rPr>
              <a:t>बिवरण</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p:txBody>
          <a:bodyPr/>
          <a:lstStyle/>
          <a:p>
            <a:r>
              <a:rPr lang="en-US" dirty="0">
                <a:latin typeface="Adobe Devanagari" panose="02040503050201020203" pitchFamily="18" charset="0"/>
                <a:cs typeface="Adobe Devanagari" panose="02040503050201020203" pitchFamily="18" charset="0"/>
              </a:rPr>
              <a:t>Hazard statements provide wording to indicate the hazards of the chemical product, including, when appropriate, the degree of the hazard </a:t>
            </a:r>
            <a:endParaRPr lang="ne-NP" dirty="0">
              <a:latin typeface="Adobe Devanagari" panose="02040503050201020203" pitchFamily="18" charset="0"/>
              <a:cs typeface="Adobe Devanagari" panose="02040503050201020203" pitchFamily="18" charset="0"/>
            </a:endParaRPr>
          </a:p>
          <a:p>
            <a:r>
              <a:rPr lang="ne-NP" dirty="0" err="1">
                <a:latin typeface="Adobe Devanagari" panose="02040503050201020203" pitchFamily="18" charset="0"/>
                <a:cs typeface="Adobe Devanagari" panose="02040503050201020203" pitchFamily="18" charset="0"/>
              </a:rPr>
              <a:t>जोखीमको</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बिवरणका</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शब्दहरुले</a:t>
            </a:r>
            <a:r>
              <a:rPr lang="ne-NP" dirty="0">
                <a:latin typeface="Adobe Devanagari" panose="02040503050201020203" pitchFamily="18" charset="0"/>
                <a:cs typeface="Adobe Devanagari" panose="02040503050201020203" pitchFamily="18" charset="0"/>
              </a:rPr>
              <a:t> रासायनिक </a:t>
            </a:r>
            <a:r>
              <a:rPr lang="ne-NP" dirty="0" err="1">
                <a:latin typeface="Adobe Devanagari" panose="02040503050201020203" pitchFamily="18" charset="0"/>
                <a:cs typeface="Adobe Devanagari" panose="02040503050201020203" pitchFamily="18" charset="0"/>
              </a:rPr>
              <a:t>ऊत्पादनको</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जोखीमबारे</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बताउनुका</a:t>
            </a:r>
            <a:r>
              <a:rPr lang="ne-NP" dirty="0">
                <a:latin typeface="Adobe Devanagari" panose="02040503050201020203" pitchFamily="18" charset="0"/>
                <a:cs typeface="Adobe Devanagari" panose="02040503050201020203" pitchFamily="18" charset="0"/>
              </a:rPr>
              <a:t> साथै उपयुक्त प्रयोग समय र जोखिमको विषमता बारे </a:t>
            </a:r>
            <a:r>
              <a:rPr lang="ne-NP" dirty="0" err="1">
                <a:latin typeface="Adobe Devanagari" panose="02040503050201020203" pitchFamily="18" charset="0"/>
                <a:cs typeface="Adobe Devanagari" panose="02040503050201020203" pitchFamily="18" charset="0"/>
              </a:rPr>
              <a:t>बताउँदछ</a:t>
            </a:r>
            <a:r>
              <a:rPr lang="ne-NP" dirty="0">
                <a:latin typeface="Adobe Devanagari" panose="02040503050201020203" pitchFamily="18" charset="0"/>
                <a:cs typeface="Adobe Devanagari" panose="02040503050201020203" pitchFamily="18" charset="0"/>
              </a:rPr>
              <a:t>।</a:t>
            </a:r>
            <a:endParaRPr lang="en-US"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25</a:t>
            </a:fld>
            <a:endParaRPr lang="en-US"/>
          </a:p>
        </p:txBody>
      </p:sp>
    </p:spTree>
    <p:extLst>
      <p:ext uri="{BB962C8B-B14F-4D97-AF65-F5344CB8AC3E}">
        <p14:creationId xmlns:p14="http://schemas.microsoft.com/office/powerpoint/2010/main" val="8575639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Safety Data Sheets (SDS)</a:t>
            </a:r>
            <a:br>
              <a:rPr lang="en-US"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सुरक्षा डेटा पानाहरू</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r>
              <a:rPr lang="en-US" sz="2400" dirty="0">
                <a:latin typeface="Adobe Devanagari" panose="02040503050201020203" pitchFamily="18" charset="0"/>
                <a:cs typeface="Adobe Devanagari" panose="02040503050201020203" pitchFamily="18" charset="0"/>
              </a:rPr>
              <a:t>For information about chemical hazards, Safety Data Sheets provide valuable facts about chemicals and how to handle them.  It contains:</a:t>
            </a:r>
          </a:p>
          <a:p>
            <a:r>
              <a:rPr lang="ne-NP" sz="2400" dirty="0">
                <a:latin typeface="Adobe Devanagari" panose="02040503050201020203" pitchFamily="18" charset="0"/>
                <a:cs typeface="Adobe Devanagari" panose="02040503050201020203" pitchFamily="18" charset="0"/>
              </a:rPr>
              <a:t>रासायनिक जोखिम </a:t>
            </a:r>
            <a:r>
              <a:rPr lang="ne-NP" sz="2400" dirty="0" err="1">
                <a:latin typeface="Adobe Devanagari" panose="02040503050201020203" pitchFamily="18" charset="0"/>
                <a:cs typeface="Adobe Devanagari" panose="02040503050201020203" pitchFamily="18" charset="0"/>
              </a:rPr>
              <a:t>सम्बन्धि</a:t>
            </a:r>
            <a:r>
              <a:rPr lang="ne-NP" sz="2400" dirty="0">
                <a:latin typeface="Adobe Devanagari" panose="02040503050201020203" pitchFamily="18" charset="0"/>
                <a:cs typeface="Adobe Devanagari" panose="02040503050201020203" pitchFamily="18" charset="0"/>
              </a:rPr>
              <a:t> </a:t>
            </a:r>
            <a:r>
              <a:rPr lang="ne-NP" sz="2400" dirty="0" err="1">
                <a:latin typeface="Adobe Devanagari" panose="02040503050201020203" pitchFamily="18" charset="0"/>
                <a:cs typeface="Adobe Devanagari" panose="02040503050201020203" pitchFamily="18" charset="0"/>
              </a:rPr>
              <a:t>सुचनाको</a:t>
            </a:r>
            <a:r>
              <a:rPr lang="ne-NP" sz="2400" dirty="0">
                <a:latin typeface="Adobe Devanagari" panose="02040503050201020203" pitchFamily="18" charset="0"/>
                <a:cs typeface="Adobe Devanagari" panose="02040503050201020203" pitchFamily="18" charset="0"/>
              </a:rPr>
              <a:t> लागि, </a:t>
            </a:r>
            <a:r>
              <a:rPr lang="ne-NP" sz="2400" dirty="0" err="1">
                <a:latin typeface="Adobe Devanagari" panose="02040503050201020203" pitchFamily="18" charset="0"/>
                <a:cs typeface="Adobe Devanagari" panose="02040503050201020203" pitchFamily="18" charset="0"/>
              </a:rPr>
              <a:t>सुराक्षा</a:t>
            </a:r>
            <a:r>
              <a:rPr lang="ne-NP" sz="2400" dirty="0">
                <a:latin typeface="Adobe Devanagari" panose="02040503050201020203" pitchFamily="18" charset="0"/>
                <a:cs typeface="Adobe Devanagari" panose="02040503050201020203" pitchFamily="18" charset="0"/>
              </a:rPr>
              <a:t> डेटा </a:t>
            </a:r>
            <a:r>
              <a:rPr lang="ne-NP" sz="2400" dirty="0" err="1">
                <a:latin typeface="Adobe Devanagari" panose="02040503050201020203" pitchFamily="18" charset="0"/>
                <a:cs typeface="Adobe Devanagari" panose="02040503050201020203" pitchFamily="18" charset="0"/>
              </a:rPr>
              <a:t>पानाहरुले</a:t>
            </a:r>
            <a:r>
              <a:rPr lang="ne-NP" sz="2400" dirty="0">
                <a:latin typeface="Adobe Devanagari" panose="02040503050201020203" pitchFamily="18" charset="0"/>
                <a:cs typeface="Adobe Devanagari" panose="02040503050201020203" pitchFamily="18" charset="0"/>
              </a:rPr>
              <a:t> </a:t>
            </a:r>
            <a:r>
              <a:rPr lang="ne-NP" sz="2400" dirty="0" err="1">
                <a:latin typeface="Adobe Devanagari" panose="02040503050201020203" pitchFamily="18" charset="0"/>
                <a:cs typeface="Adobe Devanagari" panose="02040503050201020203" pitchFamily="18" charset="0"/>
              </a:rPr>
              <a:t>रसायनहरुको</a:t>
            </a:r>
            <a:r>
              <a:rPr lang="ne-NP" sz="2400" dirty="0">
                <a:latin typeface="Adobe Devanagari" panose="02040503050201020203" pitchFamily="18" charset="0"/>
                <a:cs typeface="Adobe Devanagari" panose="02040503050201020203" pitchFamily="18" charset="0"/>
              </a:rPr>
              <a:t> बारेमा </a:t>
            </a:r>
            <a:r>
              <a:rPr lang="ne-NP" sz="2400" dirty="0" err="1">
                <a:latin typeface="Adobe Devanagari" panose="02040503050201020203" pitchFamily="18" charset="0"/>
                <a:cs typeface="Adobe Devanagari" panose="02040503050201020203" pitchFamily="18" charset="0"/>
              </a:rPr>
              <a:t>बहुमुल्य</a:t>
            </a:r>
            <a:r>
              <a:rPr lang="ne-NP" sz="2400" dirty="0">
                <a:latin typeface="Adobe Devanagari" panose="02040503050201020203" pitchFamily="18" charset="0"/>
                <a:cs typeface="Adobe Devanagari" panose="02040503050201020203" pitchFamily="18" charset="0"/>
              </a:rPr>
              <a:t> तथ्य का साथै </a:t>
            </a:r>
            <a:r>
              <a:rPr lang="ne-NP" sz="2400" dirty="0" err="1">
                <a:latin typeface="Adobe Devanagari" panose="02040503050201020203" pitchFamily="18" charset="0"/>
                <a:cs typeface="Adobe Devanagari" panose="02040503050201020203" pitchFamily="18" charset="0"/>
              </a:rPr>
              <a:t>कसरि</a:t>
            </a:r>
            <a:r>
              <a:rPr lang="ne-NP" sz="2400" dirty="0">
                <a:latin typeface="Adobe Devanagari" panose="02040503050201020203" pitchFamily="18" charset="0"/>
                <a:cs typeface="Adobe Devanagari" panose="02040503050201020203" pitchFamily="18" charset="0"/>
              </a:rPr>
              <a:t> यसलाई </a:t>
            </a:r>
            <a:r>
              <a:rPr lang="ne-NP" sz="2400" dirty="0" err="1">
                <a:latin typeface="Adobe Devanagari" panose="02040503050201020203" pitchFamily="18" charset="0"/>
                <a:cs typeface="Adobe Devanagari" panose="02040503050201020203" pitchFamily="18" charset="0"/>
              </a:rPr>
              <a:t>संचालन</a:t>
            </a:r>
            <a:r>
              <a:rPr lang="ne-NP" sz="2400" dirty="0">
                <a:latin typeface="Adobe Devanagari" panose="02040503050201020203" pitchFamily="18" charset="0"/>
                <a:cs typeface="Adobe Devanagari" panose="02040503050201020203" pitchFamily="18" charset="0"/>
              </a:rPr>
              <a:t> गर्ने </a:t>
            </a:r>
            <a:r>
              <a:rPr lang="ne-NP" sz="2400" dirty="0" err="1">
                <a:latin typeface="Adobe Devanagari" panose="02040503050201020203" pitchFamily="18" charset="0"/>
                <a:cs typeface="Adobe Devanagari" panose="02040503050201020203" pitchFamily="18" charset="0"/>
              </a:rPr>
              <a:t>जानकारि</a:t>
            </a:r>
            <a:r>
              <a:rPr lang="ne-NP" sz="2400" dirty="0">
                <a:latin typeface="Adobe Devanagari" panose="02040503050201020203" pitchFamily="18" charset="0"/>
                <a:cs typeface="Adobe Devanagari" panose="02040503050201020203" pitchFamily="18" charset="0"/>
              </a:rPr>
              <a:t> दिन्छ। यसमा निम्न कुरा हुन्छ:</a:t>
            </a:r>
            <a:endParaRPr lang="en-US" sz="2400" dirty="0">
              <a:latin typeface="Adobe Devanagari" panose="02040503050201020203" pitchFamily="18" charset="0"/>
              <a:cs typeface="Adobe Devanagari" panose="02040503050201020203" pitchFamily="18" charset="0"/>
            </a:endParaRPr>
          </a:p>
          <a:p>
            <a:pPr lvl="1"/>
            <a:r>
              <a:rPr lang="en-US" sz="2000" dirty="0">
                <a:latin typeface="Adobe Devanagari" panose="02040503050201020203" pitchFamily="18" charset="0"/>
                <a:cs typeface="Adobe Devanagari" panose="02040503050201020203" pitchFamily="18" charset="0"/>
              </a:rPr>
              <a:t>Product name, manufacturer, contact information and emergency number</a:t>
            </a:r>
            <a:endParaRPr lang="ne-NP" sz="2000" dirty="0">
              <a:latin typeface="Adobe Devanagari" panose="02040503050201020203" pitchFamily="18" charset="0"/>
              <a:cs typeface="Adobe Devanagari" panose="02040503050201020203" pitchFamily="18" charset="0"/>
            </a:endParaRPr>
          </a:p>
          <a:p>
            <a:pPr lvl="1"/>
            <a:r>
              <a:rPr lang="ne-NP" sz="2000" dirty="0">
                <a:latin typeface="Adobe Devanagari" panose="02040503050201020203" pitchFamily="18" charset="0"/>
                <a:cs typeface="Adobe Devanagari" panose="02040503050201020203" pitchFamily="18" charset="0"/>
              </a:rPr>
              <a:t>उत्पादनको नाम, निर्माता, सम्पर्क जानकारी र </a:t>
            </a:r>
            <a:r>
              <a:rPr lang="ne-NP" sz="2000" dirty="0" err="1">
                <a:latin typeface="Adobe Devanagari" panose="02040503050201020203" pitchFamily="18" charset="0"/>
                <a:cs typeface="Adobe Devanagari" panose="02040503050201020203" pitchFamily="18" charset="0"/>
              </a:rPr>
              <a:t>आपतकालीन</a:t>
            </a:r>
            <a:r>
              <a:rPr lang="ne-NP" sz="2000" dirty="0">
                <a:latin typeface="Adobe Devanagari" panose="02040503050201020203" pitchFamily="18" charset="0"/>
                <a:cs typeface="Adobe Devanagari" panose="02040503050201020203" pitchFamily="18" charset="0"/>
              </a:rPr>
              <a:t> नम्बर</a:t>
            </a:r>
            <a:endParaRPr lang="en-US" sz="2000" dirty="0">
              <a:latin typeface="Adobe Devanagari" panose="02040503050201020203" pitchFamily="18" charset="0"/>
              <a:cs typeface="Adobe Devanagari" panose="02040503050201020203" pitchFamily="18" charset="0"/>
            </a:endParaRPr>
          </a:p>
          <a:p>
            <a:pPr lvl="1"/>
            <a:r>
              <a:rPr lang="en-US" sz="2000" dirty="0">
                <a:latin typeface="Adobe Devanagari" panose="02040503050201020203" pitchFamily="18" charset="0"/>
                <a:cs typeface="Adobe Devanagari" panose="02040503050201020203" pitchFamily="18" charset="0"/>
              </a:rPr>
              <a:t>Hazard identification</a:t>
            </a:r>
            <a:endParaRPr lang="ne-NP" sz="2000" dirty="0">
              <a:latin typeface="Adobe Devanagari" panose="02040503050201020203" pitchFamily="18" charset="0"/>
              <a:cs typeface="Adobe Devanagari" panose="02040503050201020203" pitchFamily="18" charset="0"/>
            </a:endParaRPr>
          </a:p>
          <a:p>
            <a:pPr lvl="1"/>
            <a:r>
              <a:rPr lang="ne-NP" sz="2000" dirty="0">
                <a:latin typeface="Adobe Devanagari" panose="02040503050201020203" pitchFamily="18" charset="0"/>
                <a:cs typeface="Adobe Devanagari" panose="02040503050201020203" pitchFamily="18" charset="0"/>
              </a:rPr>
              <a:t>जोखिम पहिचान</a:t>
            </a:r>
            <a:endParaRPr lang="en-US" sz="2000" dirty="0">
              <a:latin typeface="Adobe Devanagari" panose="02040503050201020203" pitchFamily="18" charset="0"/>
              <a:cs typeface="Adobe Devanagari" panose="02040503050201020203" pitchFamily="18" charset="0"/>
            </a:endParaRPr>
          </a:p>
          <a:p>
            <a:pPr lvl="1"/>
            <a:r>
              <a:rPr lang="en-US" sz="2000" dirty="0">
                <a:latin typeface="Adobe Devanagari" panose="02040503050201020203" pitchFamily="18" charset="0"/>
                <a:cs typeface="Adobe Devanagari" panose="02040503050201020203" pitchFamily="18" charset="0"/>
              </a:rPr>
              <a:t>Information on chemical ingredients</a:t>
            </a:r>
            <a:endParaRPr lang="ne-NP" sz="2000" dirty="0">
              <a:latin typeface="Adobe Devanagari" panose="02040503050201020203" pitchFamily="18" charset="0"/>
              <a:cs typeface="Adobe Devanagari" panose="02040503050201020203" pitchFamily="18" charset="0"/>
            </a:endParaRPr>
          </a:p>
          <a:p>
            <a:pPr lvl="1"/>
            <a:r>
              <a:rPr lang="ne-NP" sz="2000" dirty="0">
                <a:latin typeface="Adobe Devanagari" panose="02040503050201020203" pitchFamily="18" charset="0"/>
                <a:cs typeface="Adobe Devanagari" panose="02040503050201020203" pitchFamily="18" charset="0"/>
              </a:rPr>
              <a:t>रासायनिक सामग्रीहरूमा जानकारी</a:t>
            </a:r>
            <a:endParaRPr lang="en-US" sz="2000" dirty="0">
              <a:latin typeface="Adobe Devanagari" panose="02040503050201020203" pitchFamily="18" charset="0"/>
              <a:cs typeface="Adobe Devanagari" panose="02040503050201020203" pitchFamily="18" charset="0"/>
            </a:endParaRPr>
          </a:p>
          <a:p>
            <a:pPr lvl="1"/>
            <a:r>
              <a:rPr lang="en-US" sz="2000" dirty="0">
                <a:latin typeface="Adobe Devanagari" panose="02040503050201020203" pitchFamily="18" charset="0"/>
                <a:cs typeface="Adobe Devanagari" panose="02040503050201020203" pitchFamily="18" charset="0"/>
              </a:rPr>
              <a:t>First-aid measures</a:t>
            </a:r>
            <a:endParaRPr lang="ne-NP" sz="2000" dirty="0">
              <a:latin typeface="Adobe Devanagari" panose="02040503050201020203" pitchFamily="18" charset="0"/>
              <a:cs typeface="Adobe Devanagari" panose="02040503050201020203" pitchFamily="18" charset="0"/>
            </a:endParaRPr>
          </a:p>
          <a:p>
            <a:pPr lvl="1"/>
            <a:r>
              <a:rPr lang="ne-NP" sz="2000" dirty="0">
                <a:latin typeface="Adobe Devanagari" panose="02040503050201020203" pitchFamily="18" charset="0"/>
                <a:cs typeface="Adobe Devanagari" panose="02040503050201020203" pitchFamily="18" charset="0"/>
              </a:rPr>
              <a:t>प्राथमिक उपचारका उपायहरू</a:t>
            </a:r>
            <a:endParaRPr lang="en-US" sz="2000" dirty="0">
              <a:latin typeface="Adobe Devanagari" panose="02040503050201020203" pitchFamily="18" charset="0"/>
              <a:cs typeface="Adobe Devanagari" panose="02040503050201020203" pitchFamily="18" charset="0"/>
            </a:endParaRPr>
          </a:p>
          <a:p>
            <a:pPr lvl="1"/>
            <a:r>
              <a:rPr lang="en-US" sz="2000" dirty="0">
                <a:latin typeface="Adobe Devanagari" panose="02040503050201020203" pitchFamily="18" charset="0"/>
                <a:cs typeface="Adobe Devanagari" panose="02040503050201020203" pitchFamily="18" charset="0"/>
              </a:rPr>
              <a:t>Firefighting measures</a:t>
            </a:r>
            <a:endParaRPr lang="ne-NP" sz="2000" dirty="0">
              <a:latin typeface="Adobe Devanagari" panose="02040503050201020203" pitchFamily="18" charset="0"/>
              <a:cs typeface="Adobe Devanagari" panose="02040503050201020203" pitchFamily="18" charset="0"/>
            </a:endParaRPr>
          </a:p>
          <a:p>
            <a:pPr lvl="1"/>
            <a:r>
              <a:rPr lang="ne-NP" sz="2000" dirty="0" err="1">
                <a:latin typeface="Adobe Devanagari" panose="02040503050201020203" pitchFamily="18" charset="0"/>
                <a:cs typeface="Adobe Devanagari" panose="02040503050201020203" pitchFamily="18" charset="0"/>
              </a:rPr>
              <a:t>अग्निशमनका</a:t>
            </a:r>
            <a:r>
              <a:rPr lang="ne-NP" sz="2000" dirty="0">
                <a:latin typeface="Adobe Devanagari" panose="02040503050201020203" pitchFamily="18" charset="0"/>
                <a:cs typeface="Adobe Devanagari" panose="02040503050201020203" pitchFamily="18" charset="0"/>
              </a:rPr>
              <a:t> </a:t>
            </a:r>
            <a:r>
              <a:rPr lang="ne-NP" sz="2000" dirty="0" err="1">
                <a:latin typeface="Adobe Devanagari" panose="02040503050201020203" pitchFamily="18" charset="0"/>
                <a:cs typeface="Adobe Devanagari" panose="02040503050201020203" pitchFamily="18" charset="0"/>
              </a:rPr>
              <a:t>उपायहरु</a:t>
            </a:r>
            <a:endParaRPr lang="en-US" sz="2000" dirty="0">
              <a:latin typeface="Adobe Devanagari" panose="02040503050201020203" pitchFamily="18" charset="0"/>
              <a:cs typeface="Adobe Devanagari" panose="02040503050201020203" pitchFamily="18" charset="0"/>
            </a:endParaRPr>
          </a:p>
          <a:p>
            <a:pPr lvl="1"/>
            <a:r>
              <a:rPr lang="en-US" sz="2000" dirty="0">
                <a:latin typeface="Adobe Devanagari" panose="02040503050201020203" pitchFamily="18" charset="0"/>
                <a:cs typeface="Adobe Devanagari" panose="02040503050201020203" pitchFamily="18" charset="0"/>
              </a:rPr>
              <a:t>Accidental release measures</a:t>
            </a:r>
            <a:endParaRPr lang="ne-NP" sz="2000" dirty="0">
              <a:latin typeface="Adobe Devanagari" panose="02040503050201020203" pitchFamily="18" charset="0"/>
              <a:cs typeface="Adobe Devanagari" panose="02040503050201020203" pitchFamily="18" charset="0"/>
            </a:endParaRPr>
          </a:p>
          <a:p>
            <a:pPr lvl="1"/>
            <a:r>
              <a:rPr lang="ne-NP" sz="2000" dirty="0">
                <a:latin typeface="Adobe Devanagari" panose="02040503050201020203" pitchFamily="18" charset="0"/>
                <a:cs typeface="Adobe Devanagari" panose="02040503050201020203" pitchFamily="18" charset="0"/>
              </a:rPr>
              <a:t>आकस्मिक निकास </a:t>
            </a:r>
            <a:r>
              <a:rPr lang="ne-NP" sz="2000" dirty="0" err="1">
                <a:latin typeface="Adobe Devanagari" panose="02040503050201020203" pitchFamily="18" charset="0"/>
                <a:cs typeface="Adobe Devanagari" panose="02040503050201020203" pitchFamily="18" charset="0"/>
              </a:rPr>
              <a:t>संबंधी</a:t>
            </a:r>
            <a:r>
              <a:rPr lang="ne-NP" sz="2000" dirty="0">
                <a:latin typeface="Adobe Devanagari" panose="02040503050201020203" pitchFamily="18" charset="0"/>
                <a:cs typeface="Adobe Devanagari" panose="02040503050201020203" pitchFamily="18" charset="0"/>
              </a:rPr>
              <a:t> उपाय</a:t>
            </a:r>
            <a:endParaRPr lang="en-US" sz="2000" dirty="0">
              <a:latin typeface="Adobe Devanagari" panose="02040503050201020203" pitchFamily="18" charset="0"/>
              <a:cs typeface="Adobe Devanagari" panose="02040503050201020203" pitchFamily="18" charset="0"/>
            </a:endParaRPr>
          </a:p>
          <a:p>
            <a:pPr lvl="1"/>
            <a:r>
              <a:rPr lang="en-US" sz="2000" dirty="0">
                <a:latin typeface="Adobe Devanagari" panose="02040503050201020203" pitchFamily="18" charset="0"/>
                <a:cs typeface="Adobe Devanagari" panose="02040503050201020203" pitchFamily="18" charset="0"/>
              </a:rPr>
              <a:t>Handling and storage</a:t>
            </a:r>
            <a:endParaRPr lang="ne-NP" sz="2000" dirty="0">
              <a:latin typeface="Adobe Devanagari" panose="02040503050201020203" pitchFamily="18" charset="0"/>
              <a:cs typeface="Adobe Devanagari" panose="02040503050201020203" pitchFamily="18" charset="0"/>
            </a:endParaRPr>
          </a:p>
          <a:p>
            <a:pPr lvl="1"/>
            <a:r>
              <a:rPr lang="ne-NP" sz="2000" dirty="0" err="1">
                <a:latin typeface="Adobe Devanagari" panose="02040503050201020203" pitchFamily="18" charset="0"/>
                <a:cs typeface="Adobe Devanagari" panose="02040503050201020203" pitchFamily="18" charset="0"/>
              </a:rPr>
              <a:t>संचालन</a:t>
            </a:r>
            <a:r>
              <a:rPr lang="ne-NP" sz="2000" dirty="0">
                <a:latin typeface="Adobe Devanagari" panose="02040503050201020203" pitchFamily="18" charset="0"/>
                <a:cs typeface="Adobe Devanagari" panose="02040503050201020203" pitchFamily="18" charset="0"/>
              </a:rPr>
              <a:t> र भण्डारण</a:t>
            </a:r>
            <a:endParaRPr lang="en-US" sz="2000" dirty="0">
              <a:latin typeface="Adobe Devanagari" panose="02040503050201020203" pitchFamily="18" charset="0"/>
              <a:cs typeface="Adobe Devanagari" panose="02040503050201020203" pitchFamily="18" charset="0"/>
            </a:endParaRPr>
          </a:p>
          <a:p>
            <a:pPr lvl="1"/>
            <a:endParaRPr lang="en-US" sz="2000" dirty="0">
              <a:latin typeface="Adobe Devanagari" panose="02040503050201020203" pitchFamily="18" charset="0"/>
              <a:cs typeface="Adobe Devanagari" panose="02040503050201020203" pitchFamily="18" charset="0"/>
            </a:endParaRPr>
          </a:p>
          <a:p>
            <a:pPr marL="82550" indent="0">
              <a:buNone/>
              <a:defRPr/>
            </a:pPr>
            <a:endParaRPr lang="en-US" sz="2000" dirty="0">
              <a:latin typeface="Adobe Devanagari" panose="02040503050201020203" pitchFamily="18" charset="0"/>
              <a:cs typeface="Adobe Devanagari" panose="02040503050201020203" pitchFamily="18" charset="0"/>
            </a:endParaRPr>
          </a:p>
          <a:p>
            <a:pPr marL="457200" lvl="1" indent="0">
              <a:buNone/>
            </a:pPr>
            <a:endParaRPr lang="en-US" sz="2400" dirty="0">
              <a:latin typeface="Adobe Devanagari" panose="02040503050201020203" pitchFamily="18" charset="0"/>
              <a:cs typeface="Adobe Devanagari" panose="02040503050201020203" pitchFamily="18" charset="0"/>
            </a:endParaRPr>
          </a:p>
          <a:p>
            <a:endParaRPr lang="en-US" sz="2800" dirty="0">
              <a:latin typeface="Adobe Devanagari" panose="02040503050201020203" pitchFamily="18" charset="0"/>
              <a:cs typeface="Adobe Devanagari" panose="02040503050201020203" pitchFamily="18" charset="0"/>
            </a:endParaRPr>
          </a:p>
        </p:txBody>
      </p:sp>
      <p:sp>
        <p:nvSpPr>
          <p:cNvPr id="5" name="Slide Number Placeholder 4"/>
          <p:cNvSpPr>
            <a:spLocks noGrp="1"/>
          </p:cNvSpPr>
          <p:nvPr>
            <p:ph type="sldNum" sz="quarter" idx="12"/>
          </p:nvPr>
        </p:nvSpPr>
        <p:spPr/>
        <p:txBody>
          <a:bodyPr/>
          <a:lstStyle/>
          <a:p>
            <a:fld id="{12775FB8-FE8B-CA4D-AF74-1335A0F8AE96}" type="slidenum">
              <a:rPr lang="en-US" smtClean="0"/>
              <a:t>26</a:t>
            </a:fld>
            <a:endParaRPr lang="en-US"/>
          </a:p>
        </p:txBody>
      </p:sp>
      <p:pic>
        <p:nvPicPr>
          <p:cNvPr id="6" name="Picture 5" title="Picture of a workplace binder of SDS information "/>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566410" y="3509010"/>
            <a:ext cx="2400300" cy="2400300"/>
          </a:xfrm>
          <a:prstGeom prst="rect">
            <a:avLst/>
          </a:prstGeom>
        </p:spPr>
      </p:pic>
    </p:spTree>
    <p:extLst>
      <p:ext uri="{BB962C8B-B14F-4D97-AF65-F5344CB8AC3E}">
        <p14:creationId xmlns:p14="http://schemas.microsoft.com/office/powerpoint/2010/main" val="1923130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234" y="319748"/>
            <a:ext cx="8229600" cy="1143000"/>
          </a:xfrm>
        </p:spPr>
        <p:txBody>
          <a:bodyPr>
            <a:normAutofit fontScale="90000"/>
          </a:bodyPr>
          <a:lstStyle/>
          <a:p>
            <a:r>
              <a:rPr lang="en-US" dirty="0">
                <a:latin typeface="Aparajita" panose="02020603050405020304" pitchFamily="18" charset="0"/>
                <a:cs typeface="Aparajita" panose="02020603050405020304" pitchFamily="18" charset="0"/>
              </a:rPr>
              <a:t>Personal Protective Equipment</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व्यक्तिगत सुरक्षा उपकरण</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p:txBody>
          <a:bodyPr/>
          <a:lstStyle/>
          <a:p>
            <a:r>
              <a:rPr lang="en-US" dirty="0">
                <a:latin typeface="Adobe Devanagari" panose="02040503050201020203" pitchFamily="18" charset="0"/>
                <a:cs typeface="Adobe Devanagari" panose="02040503050201020203" pitchFamily="18" charset="0"/>
              </a:rPr>
              <a:t>Use gloves, masks, goggles, aprons, hats, shoes, and other protective covers</a:t>
            </a:r>
            <a:endParaRPr lang="ne-NP" dirty="0">
              <a:latin typeface="Adobe Devanagari" panose="02040503050201020203" pitchFamily="18" charset="0"/>
              <a:cs typeface="Adobe Devanagari" panose="02040503050201020203" pitchFamily="18" charset="0"/>
            </a:endParaRPr>
          </a:p>
          <a:p>
            <a:r>
              <a:rPr lang="ne-NP" dirty="0" err="1">
                <a:latin typeface="Adobe Devanagari" panose="02040503050201020203" pitchFamily="18" charset="0"/>
                <a:cs typeface="Adobe Devanagari" panose="02040503050201020203" pitchFamily="18" charset="0"/>
              </a:rPr>
              <a:t>पंजा</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मुखौटा</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चश्मा</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एप्रन</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टोपि</a:t>
            </a:r>
            <a:r>
              <a:rPr lang="ne-NP" dirty="0">
                <a:latin typeface="Adobe Devanagari" panose="02040503050201020203" pitchFamily="18" charset="0"/>
                <a:cs typeface="Adobe Devanagari" panose="02040503050201020203" pitchFamily="18" charset="0"/>
              </a:rPr>
              <a:t>, जुत्ता तथा अन्य सुरक्षात्मक आवरण </a:t>
            </a:r>
            <a:r>
              <a:rPr lang="ne-NP" dirty="0" err="1">
                <a:latin typeface="Adobe Devanagari" panose="02040503050201020203" pitchFamily="18" charset="0"/>
                <a:cs typeface="Adobe Devanagari" panose="02040503050201020203" pitchFamily="18" charset="0"/>
              </a:rPr>
              <a:t>हरुको</a:t>
            </a:r>
            <a:r>
              <a:rPr lang="ne-NP" dirty="0">
                <a:latin typeface="Adobe Devanagari" panose="02040503050201020203" pitchFamily="18" charset="0"/>
                <a:cs typeface="Adobe Devanagari" panose="02040503050201020203" pitchFamily="18" charset="0"/>
              </a:rPr>
              <a:t> प्रयोग</a:t>
            </a:r>
          </a:p>
          <a:p>
            <a:endParaRPr lang="en-US" sz="1200" dirty="0">
              <a:latin typeface="Adobe Devanagari" panose="02040503050201020203" pitchFamily="18" charset="0"/>
              <a:cs typeface="Adobe Devanagari" panose="02040503050201020203" pitchFamily="18" charset="0"/>
            </a:endParaRPr>
          </a:p>
        </p:txBody>
      </p:sp>
      <p:sp>
        <p:nvSpPr>
          <p:cNvPr id="7" name="Slide Number Placeholder 6"/>
          <p:cNvSpPr>
            <a:spLocks noGrp="1"/>
          </p:cNvSpPr>
          <p:nvPr>
            <p:ph type="sldNum" sz="quarter" idx="12"/>
          </p:nvPr>
        </p:nvSpPr>
        <p:spPr/>
        <p:txBody>
          <a:bodyPr/>
          <a:lstStyle/>
          <a:p>
            <a:fld id="{12775FB8-FE8B-CA4D-AF74-1335A0F8AE96}" type="slidenum">
              <a:rPr lang="en-US" smtClean="0"/>
              <a:t>27</a:t>
            </a:fld>
            <a:endParaRPr lang="en-US"/>
          </a:p>
        </p:txBody>
      </p:sp>
      <p:pic>
        <p:nvPicPr>
          <p:cNvPr id="8" name="Picture 7" title="glove"/>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064895" y="4125624"/>
            <a:ext cx="1619250" cy="2162175"/>
          </a:xfrm>
          <a:prstGeom prst="rect">
            <a:avLst/>
          </a:prstGeom>
        </p:spPr>
      </p:pic>
      <p:pic>
        <p:nvPicPr>
          <p:cNvPr id="9" name="Picture 8" title="goggle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104197" y="4340673"/>
            <a:ext cx="2524125" cy="1442301"/>
          </a:xfrm>
          <a:prstGeom prst="rect">
            <a:avLst/>
          </a:prstGeom>
        </p:spPr>
      </p:pic>
      <p:pic>
        <p:nvPicPr>
          <p:cNvPr id="10" name="Picture 9" title="face mask"/>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027420" y="4340673"/>
            <a:ext cx="2209800" cy="1657350"/>
          </a:xfrm>
          <a:prstGeom prst="rect">
            <a:avLst/>
          </a:prstGeom>
        </p:spPr>
      </p:pic>
    </p:spTree>
    <p:extLst>
      <p:ext uri="{BB962C8B-B14F-4D97-AF65-F5344CB8AC3E}">
        <p14:creationId xmlns:p14="http://schemas.microsoft.com/office/powerpoint/2010/main" val="4871273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57200" y="1014761"/>
            <a:ext cx="8229600" cy="5843239"/>
          </a:xfrm>
          <a:prstGeom prst="rect">
            <a:avLst/>
          </a:prstGeom>
        </p:spPr>
      </p:pic>
      <p:sp>
        <p:nvSpPr>
          <p:cNvPr id="2" name="Title 1"/>
          <p:cNvSpPr>
            <a:spLocks noGrp="1"/>
          </p:cNvSpPr>
          <p:nvPr>
            <p:ph type="title"/>
          </p:nvPr>
        </p:nvSpPr>
        <p:spPr>
          <a:xfrm>
            <a:off x="844658" y="240555"/>
            <a:ext cx="7199544" cy="765998"/>
          </a:xfrm>
        </p:spPr>
        <p:txBody>
          <a:bodyPr>
            <a:noAutofit/>
          </a:bodyPr>
          <a:lstStyle/>
          <a:p>
            <a:r>
              <a:rPr lang="en-US" sz="2400" dirty="0">
                <a:latin typeface="Aparajita" panose="02020603050405020304" pitchFamily="18" charset="0"/>
                <a:cs typeface="Aparajita" panose="02020603050405020304" pitchFamily="18" charset="0"/>
              </a:rPr>
              <a:t>Mei’s Story:  What should Mei do?</a:t>
            </a:r>
            <a:r>
              <a:rPr lang="ne-NP" sz="2400" dirty="0">
                <a:latin typeface="Aparajita" panose="02020603050405020304" pitchFamily="18" charset="0"/>
                <a:cs typeface="Aparajita" panose="02020603050405020304" pitchFamily="18" charset="0"/>
              </a:rPr>
              <a:t/>
            </a:r>
            <a:br>
              <a:rPr lang="ne-NP" sz="2400" dirty="0">
                <a:latin typeface="Aparajita" panose="02020603050405020304" pitchFamily="18" charset="0"/>
                <a:cs typeface="Aparajita" panose="02020603050405020304" pitchFamily="18" charset="0"/>
              </a:rPr>
            </a:br>
            <a:r>
              <a:rPr lang="ne-NP" sz="2400" dirty="0" err="1">
                <a:latin typeface="Aparajita" panose="02020603050405020304" pitchFamily="18" charset="0"/>
                <a:cs typeface="Aparajita" panose="02020603050405020304" pitchFamily="18" charset="0"/>
              </a:rPr>
              <a:t>मेयि</a:t>
            </a:r>
            <a:r>
              <a:rPr lang="ne-NP" sz="2400" dirty="0">
                <a:latin typeface="Aparajita" panose="02020603050405020304" pitchFamily="18" charset="0"/>
                <a:cs typeface="Aparajita" panose="02020603050405020304" pitchFamily="18" charset="0"/>
              </a:rPr>
              <a:t> को कथा: </a:t>
            </a:r>
            <a:r>
              <a:rPr lang="ne-NP" sz="2400" dirty="0" err="1">
                <a:latin typeface="Aparajita" panose="02020603050405020304" pitchFamily="18" charset="0"/>
                <a:cs typeface="Aparajita" panose="02020603050405020304" pitchFamily="18" charset="0"/>
              </a:rPr>
              <a:t>मेयिले</a:t>
            </a:r>
            <a:r>
              <a:rPr lang="ne-NP" sz="2400" dirty="0">
                <a:latin typeface="Aparajita" panose="02020603050405020304" pitchFamily="18" charset="0"/>
                <a:cs typeface="Aparajita" panose="02020603050405020304" pitchFamily="18" charset="0"/>
              </a:rPr>
              <a:t> के गर्नु </a:t>
            </a:r>
            <a:r>
              <a:rPr lang="ne-NP" sz="2400" dirty="0" err="1">
                <a:latin typeface="Aparajita" panose="02020603050405020304" pitchFamily="18" charset="0"/>
                <a:cs typeface="Aparajita" panose="02020603050405020304" pitchFamily="18" charset="0"/>
              </a:rPr>
              <a:t>पर्दथ्यो</a:t>
            </a:r>
            <a:r>
              <a:rPr lang="ne-NP" sz="2400" dirty="0">
                <a:latin typeface="Aparajita" panose="02020603050405020304" pitchFamily="18" charset="0"/>
                <a:cs typeface="Aparajita" panose="02020603050405020304" pitchFamily="18" charset="0"/>
              </a:rPr>
              <a:t> ?</a:t>
            </a:r>
            <a:endParaRPr lang="en-US" sz="2400" dirty="0">
              <a:latin typeface="Aparajita" panose="02020603050405020304" pitchFamily="18" charset="0"/>
              <a:cs typeface="Aparajita" panose="02020603050405020304" pitchFamily="18" charset="0"/>
            </a:endParaRPr>
          </a:p>
        </p:txBody>
      </p:sp>
      <p:sp>
        <p:nvSpPr>
          <p:cNvPr id="3" name="Content Placeholder 2" title="Mei's picture story"/>
          <p:cNvSpPr>
            <a:spLocks noGrp="1"/>
          </p:cNvSpPr>
          <p:nvPr>
            <p:ph idx="1"/>
          </p:nvPr>
        </p:nvSpPr>
        <p:spPr/>
        <p:txBody>
          <a:bodyPr/>
          <a:lstStyle/>
          <a:p>
            <a:pPr marL="0" indent="0">
              <a:buNone/>
            </a:pPr>
            <a:r>
              <a:rPr lang="en-US" dirty="0"/>
              <a:t> </a:t>
            </a:r>
          </a:p>
          <a:p>
            <a:endParaRPr lang="en-US" dirty="0"/>
          </a:p>
          <a:p>
            <a:endParaRPr lang="en-US" dirty="0"/>
          </a:p>
        </p:txBody>
      </p:sp>
      <p:sp>
        <p:nvSpPr>
          <p:cNvPr id="5" name="Speech Bubble: Oval 4">
            <a:extLst>
              <a:ext uri="{FF2B5EF4-FFF2-40B4-BE49-F238E27FC236}">
                <a16:creationId xmlns:a16="http://schemas.microsoft.com/office/drawing/2014/main" id="{581D736E-F2C0-4B45-8565-5430FC9ADF96}"/>
              </a:ext>
            </a:extLst>
          </p:cNvPr>
          <p:cNvSpPr/>
          <p:nvPr/>
        </p:nvSpPr>
        <p:spPr>
          <a:xfrm>
            <a:off x="1626722" y="1298347"/>
            <a:ext cx="791013" cy="301853"/>
          </a:xfrm>
          <a:prstGeom prst="wedgeEllipseCallout">
            <a:avLst>
              <a:gd name="adj1" fmla="val 33589"/>
              <a:gd name="adj2" fmla="val 64949"/>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ne-NP" sz="1100" dirty="0">
                <a:solidFill>
                  <a:schemeClr val="tx1"/>
                </a:solidFill>
                <a:latin typeface="Adobe Devanagari" panose="02040503050201020203" pitchFamily="18" charset="0"/>
                <a:cs typeface="Adobe Devanagari" panose="02040503050201020203" pitchFamily="18" charset="0"/>
              </a:rPr>
              <a:t>ओ हो !</a:t>
            </a:r>
            <a:endParaRPr lang="en-US" sz="1100" dirty="0">
              <a:solidFill>
                <a:schemeClr val="tx1"/>
              </a:solidFill>
              <a:latin typeface="Adobe Devanagari" panose="02040503050201020203" pitchFamily="18" charset="0"/>
              <a:cs typeface="Adobe Devanagari" panose="02040503050201020203" pitchFamily="18" charset="0"/>
            </a:endParaRPr>
          </a:p>
        </p:txBody>
      </p:sp>
      <p:sp>
        <p:nvSpPr>
          <p:cNvPr id="6" name="Speech Bubble: Oval 5">
            <a:extLst>
              <a:ext uri="{FF2B5EF4-FFF2-40B4-BE49-F238E27FC236}">
                <a16:creationId xmlns:a16="http://schemas.microsoft.com/office/drawing/2014/main" id="{0E6D90CA-B6AE-4DCB-A041-04C2104CF394}"/>
              </a:ext>
            </a:extLst>
          </p:cNvPr>
          <p:cNvSpPr/>
          <p:nvPr/>
        </p:nvSpPr>
        <p:spPr>
          <a:xfrm>
            <a:off x="4193104" y="1449273"/>
            <a:ext cx="675461" cy="377632"/>
          </a:xfrm>
          <a:prstGeom prst="wedgeEllipseCallout">
            <a:avLst>
              <a:gd name="adj1" fmla="val 71733"/>
              <a:gd name="adj2" fmla="val 52909"/>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ne-NP" sz="1100" dirty="0">
                <a:solidFill>
                  <a:schemeClr val="tx1"/>
                </a:solidFill>
                <a:latin typeface="Adobe Devanagari" panose="02040503050201020203" pitchFamily="18" charset="0"/>
                <a:cs typeface="Adobe Devanagari" panose="02040503050201020203" pitchFamily="18" charset="0"/>
              </a:rPr>
              <a:t>के भो यहाँ ?</a:t>
            </a:r>
            <a:endParaRPr lang="en-US" sz="1100" dirty="0">
              <a:solidFill>
                <a:schemeClr val="tx1"/>
              </a:solidFill>
              <a:latin typeface="Adobe Devanagari" panose="02040503050201020203" pitchFamily="18" charset="0"/>
              <a:cs typeface="Adobe Devanagari" panose="02040503050201020203" pitchFamily="18" charset="0"/>
            </a:endParaRPr>
          </a:p>
        </p:txBody>
      </p:sp>
      <p:sp>
        <p:nvSpPr>
          <p:cNvPr id="7" name="Speech Bubble: Oval 6">
            <a:extLst>
              <a:ext uri="{FF2B5EF4-FFF2-40B4-BE49-F238E27FC236}">
                <a16:creationId xmlns:a16="http://schemas.microsoft.com/office/drawing/2014/main" id="{E95FA34D-48B2-4A5E-BA97-1801B132FAEF}"/>
              </a:ext>
            </a:extLst>
          </p:cNvPr>
          <p:cNvSpPr/>
          <p:nvPr/>
        </p:nvSpPr>
        <p:spPr>
          <a:xfrm>
            <a:off x="6784747" y="803322"/>
            <a:ext cx="1131633" cy="717374"/>
          </a:xfrm>
          <a:prstGeom prst="wedgeEllipseCallout">
            <a:avLst>
              <a:gd name="adj1" fmla="val -57057"/>
              <a:gd name="adj2" fmla="val 50792"/>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ne-NP" sz="1100" dirty="0">
                <a:solidFill>
                  <a:schemeClr val="tx1"/>
                </a:solidFill>
                <a:latin typeface="Adobe Devanagari" panose="02040503050201020203" pitchFamily="18" charset="0"/>
                <a:cs typeface="Adobe Devanagari" panose="02040503050201020203" pitchFamily="18" charset="0"/>
              </a:rPr>
              <a:t>माफ गर्नुहोला। </a:t>
            </a:r>
            <a:r>
              <a:rPr lang="ne-NP" sz="1100" dirty="0" err="1">
                <a:solidFill>
                  <a:schemeClr val="tx1"/>
                </a:solidFill>
                <a:latin typeface="Adobe Devanagari" panose="02040503050201020203" pitchFamily="18" charset="0"/>
                <a:cs typeface="Adobe Devanagari" panose="02040503050201020203" pitchFamily="18" charset="0"/>
              </a:rPr>
              <a:t>बाकस्</a:t>
            </a:r>
            <a:r>
              <a:rPr lang="ne-NP" sz="1100" dirty="0">
                <a:solidFill>
                  <a:schemeClr val="tx1"/>
                </a:solidFill>
                <a:latin typeface="Adobe Devanagari" panose="02040503050201020203" pitchFamily="18" charset="0"/>
                <a:cs typeface="Adobe Devanagari" panose="02040503050201020203" pitchFamily="18" charset="0"/>
              </a:rPr>
              <a:t> खस्यो अनि सबै पोखियो।</a:t>
            </a:r>
            <a:endParaRPr lang="en-US" sz="1100" dirty="0">
              <a:solidFill>
                <a:schemeClr val="tx1"/>
              </a:solidFill>
              <a:latin typeface="Adobe Devanagari" panose="02040503050201020203" pitchFamily="18" charset="0"/>
              <a:cs typeface="Adobe Devanagari" panose="02040503050201020203" pitchFamily="18" charset="0"/>
            </a:endParaRPr>
          </a:p>
        </p:txBody>
      </p:sp>
      <p:sp>
        <p:nvSpPr>
          <p:cNvPr id="8" name="Speech Bubble: Oval 7">
            <a:extLst>
              <a:ext uri="{FF2B5EF4-FFF2-40B4-BE49-F238E27FC236}">
                <a16:creationId xmlns:a16="http://schemas.microsoft.com/office/drawing/2014/main" id="{9F62B6F4-FCA6-4807-8748-D93DA17DB582}"/>
              </a:ext>
            </a:extLst>
          </p:cNvPr>
          <p:cNvSpPr/>
          <p:nvPr/>
        </p:nvSpPr>
        <p:spPr>
          <a:xfrm>
            <a:off x="844658" y="3457575"/>
            <a:ext cx="1310713" cy="738868"/>
          </a:xfrm>
          <a:prstGeom prst="wedgeEllipseCallout">
            <a:avLst>
              <a:gd name="adj1" fmla="val 80803"/>
              <a:gd name="adj2" fmla="val 7062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ne-NP" sz="1100" dirty="0" err="1">
                <a:solidFill>
                  <a:schemeClr val="tx1"/>
                </a:solidFill>
                <a:latin typeface="Adobe Devanagari" panose="02040503050201020203" pitchFamily="18" charset="0"/>
                <a:cs typeface="Adobe Devanagari" panose="02040503050201020203" pitchFamily="18" charset="0"/>
              </a:rPr>
              <a:t>बाथरुम</a:t>
            </a:r>
            <a:r>
              <a:rPr lang="ne-NP" sz="1100" dirty="0">
                <a:solidFill>
                  <a:schemeClr val="tx1"/>
                </a:solidFill>
                <a:latin typeface="Adobe Devanagari" panose="02040503050201020203" pitchFamily="18" charset="0"/>
                <a:cs typeface="Adobe Devanagari" panose="02040503050201020203" pitchFamily="18" charset="0"/>
              </a:rPr>
              <a:t> बाट कपडा </a:t>
            </a:r>
            <a:r>
              <a:rPr lang="ne-NP" sz="1100" dirty="0" err="1">
                <a:solidFill>
                  <a:schemeClr val="tx1"/>
                </a:solidFill>
                <a:latin typeface="Adobe Devanagari" panose="02040503050201020203" pitchFamily="18" charset="0"/>
                <a:cs typeface="Adobe Devanagari" panose="02040503050201020203" pitchFamily="18" charset="0"/>
              </a:rPr>
              <a:t>ल्यायेर</a:t>
            </a:r>
            <a:r>
              <a:rPr lang="ne-NP" sz="1100" dirty="0">
                <a:solidFill>
                  <a:schemeClr val="tx1"/>
                </a:solidFill>
                <a:latin typeface="Adobe Devanagari" panose="02040503050201020203" pitchFamily="18" charset="0"/>
                <a:cs typeface="Adobe Devanagari" panose="02040503050201020203" pitchFamily="18" charset="0"/>
              </a:rPr>
              <a:t> तुरुन्त सफा </a:t>
            </a:r>
            <a:r>
              <a:rPr lang="ne-NP" sz="1100" dirty="0" err="1">
                <a:solidFill>
                  <a:schemeClr val="tx1"/>
                </a:solidFill>
                <a:latin typeface="Adobe Devanagari" panose="02040503050201020203" pitchFamily="18" charset="0"/>
                <a:cs typeface="Adobe Devanagari" panose="02040503050201020203" pitchFamily="18" charset="0"/>
              </a:rPr>
              <a:t>गरिहाल्नुस</a:t>
            </a:r>
            <a:r>
              <a:rPr lang="ne-NP" sz="1100" dirty="0">
                <a:solidFill>
                  <a:schemeClr val="tx1"/>
                </a:solidFill>
                <a:latin typeface="Adobe Devanagari" panose="02040503050201020203" pitchFamily="18" charset="0"/>
                <a:cs typeface="Adobe Devanagari" panose="02040503050201020203" pitchFamily="18" charset="0"/>
              </a:rPr>
              <a:t> !</a:t>
            </a:r>
            <a:endParaRPr lang="en-US" sz="1100" dirty="0">
              <a:solidFill>
                <a:schemeClr val="tx1"/>
              </a:solidFill>
              <a:latin typeface="Adobe Devanagari" panose="02040503050201020203" pitchFamily="18" charset="0"/>
              <a:cs typeface="Adobe Devanagari" panose="02040503050201020203" pitchFamily="18" charset="0"/>
            </a:endParaRPr>
          </a:p>
        </p:txBody>
      </p:sp>
      <p:sp>
        <p:nvSpPr>
          <p:cNvPr id="9" name="Speech Bubble: Oval 8">
            <a:extLst>
              <a:ext uri="{FF2B5EF4-FFF2-40B4-BE49-F238E27FC236}">
                <a16:creationId xmlns:a16="http://schemas.microsoft.com/office/drawing/2014/main" id="{1FC29E93-9386-48E0-8258-72188F0DB8CD}"/>
              </a:ext>
            </a:extLst>
          </p:cNvPr>
          <p:cNvSpPr/>
          <p:nvPr/>
        </p:nvSpPr>
        <p:spPr>
          <a:xfrm>
            <a:off x="4804475" y="3563711"/>
            <a:ext cx="1539175" cy="1040946"/>
          </a:xfrm>
          <a:prstGeom prst="wedgeEllipseCallout">
            <a:avLst>
              <a:gd name="adj1" fmla="val -76258"/>
              <a:gd name="adj2" fmla="val 28701"/>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ne-NP" sz="1000" dirty="0">
                <a:solidFill>
                  <a:schemeClr val="tx1"/>
                </a:solidFill>
                <a:latin typeface="Adobe Devanagari" panose="02040503050201020203" pitchFamily="18" charset="0"/>
                <a:cs typeface="Adobe Devanagari" panose="02040503050201020203" pitchFamily="18" charset="0"/>
              </a:rPr>
              <a:t>मलाई रसायन </a:t>
            </a:r>
            <a:r>
              <a:rPr lang="ne-NP" sz="1000" dirty="0" err="1">
                <a:solidFill>
                  <a:schemeClr val="tx1"/>
                </a:solidFill>
                <a:latin typeface="Adobe Devanagari" panose="02040503050201020203" pitchFamily="18" charset="0"/>
                <a:cs typeface="Adobe Devanagari" panose="02040503050201020203" pitchFamily="18" charset="0"/>
              </a:rPr>
              <a:t>संचालन</a:t>
            </a:r>
            <a:r>
              <a:rPr lang="ne-NP" sz="1000" dirty="0">
                <a:solidFill>
                  <a:schemeClr val="tx1"/>
                </a:solidFill>
                <a:latin typeface="Adobe Devanagari" panose="02040503050201020203" pitchFamily="18" charset="0"/>
                <a:cs typeface="Adobe Devanagari" panose="02040503050201020203" pitchFamily="18" charset="0"/>
              </a:rPr>
              <a:t> </a:t>
            </a:r>
            <a:r>
              <a:rPr lang="ne-NP" sz="1000" dirty="0" err="1">
                <a:solidFill>
                  <a:schemeClr val="tx1"/>
                </a:solidFill>
                <a:latin typeface="Adobe Devanagari" panose="02040503050201020203" pitchFamily="18" charset="0"/>
                <a:cs typeface="Adobe Devanagari" panose="02040503050201020203" pitchFamily="18" charset="0"/>
              </a:rPr>
              <a:t>नगर्नु</a:t>
            </a:r>
            <a:r>
              <a:rPr lang="ne-NP" sz="1000" dirty="0">
                <a:solidFill>
                  <a:schemeClr val="tx1"/>
                </a:solidFill>
                <a:latin typeface="Adobe Devanagari" panose="02040503050201020203" pitchFamily="18" charset="0"/>
                <a:cs typeface="Adobe Devanagari" panose="02040503050201020203" pitchFamily="18" charset="0"/>
              </a:rPr>
              <a:t> </a:t>
            </a:r>
            <a:r>
              <a:rPr lang="ne-NP" sz="1000" dirty="0" err="1">
                <a:solidFill>
                  <a:schemeClr val="tx1"/>
                </a:solidFill>
                <a:latin typeface="Adobe Devanagari" panose="02040503050201020203" pitchFamily="18" charset="0"/>
                <a:cs typeface="Adobe Devanagari" panose="02040503050201020203" pitchFamily="18" charset="0"/>
              </a:rPr>
              <a:t>भनियेको</a:t>
            </a:r>
            <a:r>
              <a:rPr lang="ne-NP" sz="1000" dirty="0">
                <a:solidFill>
                  <a:schemeClr val="tx1"/>
                </a:solidFill>
                <a:latin typeface="Adobe Devanagari" panose="02040503050201020203" pitchFamily="18" charset="0"/>
                <a:cs typeface="Adobe Devanagari" panose="02040503050201020203" pitchFamily="18" charset="0"/>
              </a:rPr>
              <a:t> छ। म तालिम प्राप्त पनि छैन र म </a:t>
            </a:r>
            <a:r>
              <a:rPr lang="ne-NP" sz="1000" dirty="0" err="1">
                <a:solidFill>
                  <a:schemeClr val="tx1"/>
                </a:solidFill>
                <a:latin typeface="Adobe Devanagari" panose="02040503050201020203" pitchFamily="18" charset="0"/>
                <a:cs typeface="Adobe Devanagari" panose="02040503050201020203" pitchFamily="18" charset="0"/>
              </a:rPr>
              <a:t>संग</a:t>
            </a:r>
            <a:r>
              <a:rPr lang="ne-NP" sz="1000" dirty="0">
                <a:solidFill>
                  <a:schemeClr val="tx1"/>
                </a:solidFill>
                <a:latin typeface="Adobe Devanagari" panose="02040503050201020203" pitchFamily="18" charset="0"/>
                <a:cs typeface="Adobe Devanagari" panose="02040503050201020203" pitchFamily="18" charset="0"/>
              </a:rPr>
              <a:t> </a:t>
            </a:r>
            <a:r>
              <a:rPr lang="ne-NP" sz="1000" dirty="0" err="1">
                <a:solidFill>
                  <a:schemeClr val="tx1"/>
                </a:solidFill>
                <a:latin typeface="Adobe Devanagari" panose="02040503050201020203" pitchFamily="18" charset="0"/>
                <a:cs typeface="Adobe Devanagari" panose="02040503050201020203" pitchFamily="18" charset="0"/>
              </a:rPr>
              <a:t>पंजा</a:t>
            </a:r>
            <a:r>
              <a:rPr lang="ne-NP" sz="1000" dirty="0">
                <a:solidFill>
                  <a:schemeClr val="tx1"/>
                </a:solidFill>
                <a:latin typeface="Adobe Devanagari" panose="02040503050201020203" pitchFamily="18" charset="0"/>
                <a:cs typeface="Adobe Devanagari" panose="02040503050201020203" pitchFamily="18" charset="0"/>
              </a:rPr>
              <a:t> पनि छैन। र यसले मेरो दमको </a:t>
            </a:r>
            <a:r>
              <a:rPr lang="ne-NP" sz="1000" dirty="0" err="1">
                <a:solidFill>
                  <a:schemeClr val="tx1"/>
                </a:solidFill>
                <a:latin typeface="Adobe Devanagari" panose="02040503050201020203" pitchFamily="18" charset="0"/>
                <a:cs typeface="Adobe Devanagari" panose="02040503050201020203" pitchFamily="18" charset="0"/>
              </a:rPr>
              <a:t>समसया</a:t>
            </a:r>
            <a:r>
              <a:rPr lang="ne-NP" sz="1000" dirty="0">
                <a:solidFill>
                  <a:schemeClr val="tx1"/>
                </a:solidFill>
                <a:latin typeface="Adobe Devanagari" panose="02040503050201020203" pitchFamily="18" charset="0"/>
                <a:cs typeface="Adobe Devanagari" panose="02040503050201020203" pitchFamily="18" charset="0"/>
              </a:rPr>
              <a:t> </a:t>
            </a:r>
            <a:r>
              <a:rPr lang="ne-NP" sz="1000" dirty="0" err="1">
                <a:solidFill>
                  <a:schemeClr val="tx1"/>
                </a:solidFill>
                <a:latin typeface="Adobe Devanagari" panose="02040503050201020203" pitchFamily="18" charset="0"/>
                <a:cs typeface="Adobe Devanagari" panose="02040503050201020203" pitchFamily="18" charset="0"/>
              </a:rPr>
              <a:t>बिगार्न</a:t>
            </a:r>
            <a:r>
              <a:rPr lang="ne-NP" sz="1000" dirty="0">
                <a:solidFill>
                  <a:schemeClr val="tx1"/>
                </a:solidFill>
                <a:latin typeface="Adobe Devanagari" panose="02040503050201020203" pitchFamily="18" charset="0"/>
                <a:cs typeface="Adobe Devanagari" panose="02040503050201020203" pitchFamily="18" charset="0"/>
              </a:rPr>
              <a:t> सक्छ।</a:t>
            </a:r>
            <a:endParaRPr lang="en-US" sz="1000" dirty="0">
              <a:solidFill>
                <a:schemeClr val="tx1"/>
              </a:solidFill>
              <a:latin typeface="Adobe Devanagari" panose="02040503050201020203" pitchFamily="18" charset="0"/>
              <a:cs typeface="Adobe Devanagari" panose="02040503050201020203" pitchFamily="18" charset="0"/>
            </a:endParaRPr>
          </a:p>
        </p:txBody>
      </p:sp>
      <p:sp>
        <p:nvSpPr>
          <p:cNvPr id="10" name="Speech Bubble: Oval 9">
            <a:extLst>
              <a:ext uri="{FF2B5EF4-FFF2-40B4-BE49-F238E27FC236}">
                <a16:creationId xmlns:a16="http://schemas.microsoft.com/office/drawing/2014/main" id="{9C3F8843-6D66-414E-BE7F-8A9CDCE78092}"/>
              </a:ext>
            </a:extLst>
          </p:cNvPr>
          <p:cNvSpPr/>
          <p:nvPr/>
        </p:nvSpPr>
        <p:spPr>
          <a:xfrm>
            <a:off x="7150609" y="2504464"/>
            <a:ext cx="1790691" cy="924535"/>
          </a:xfrm>
          <a:prstGeom prst="wedgeEllipseCallout">
            <a:avLst>
              <a:gd name="adj1" fmla="val 22737"/>
              <a:gd name="adj2" fmla="val 140491"/>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ne-NP" sz="1000" dirty="0">
                <a:solidFill>
                  <a:schemeClr val="tx1"/>
                </a:solidFill>
                <a:latin typeface="Adobe Devanagari" panose="02040503050201020203" pitchFamily="18" charset="0"/>
                <a:cs typeface="Adobe Devanagari" panose="02040503050201020203" pitchFamily="18" charset="0"/>
              </a:rPr>
              <a:t>तालिमको लागि समय छैन र </a:t>
            </a:r>
            <a:r>
              <a:rPr lang="ne-NP" sz="1000" dirty="0" err="1">
                <a:solidFill>
                  <a:schemeClr val="tx1"/>
                </a:solidFill>
                <a:latin typeface="Adobe Devanagari" panose="02040503050201020203" pitchFamily="18" charset="0"/>
                <a:cs typeface="Adobe Devanagari" panose="02040503050201020203" pitchFamily="18" charset="0"/>
              </a:rPr>
              <a:t>पंजा</a:t>
            </a:r>
            <a:r>
              <a:rPr lang="ne-NP" sz="1000" dirty="0">
                <a:solidFill>
                  <a:schemeClr val="tx1"/>
                </a:solidFill>
                <a:latin typeface="Adobe Devanagari" panose="02040503050201020203" pitchFamily="18" charset="0"/>
                <a:cs typeface="Adobe Devanagari" panose="02040503050201020203" pitchFamily="18" charset="0"/>
              </a:rPr>
              <a:t> पनि छैन। यदि </a:t>
            </a:r>
            <a:r>
              <a:rPr lang="ne-NP" sz="1000" dirty="0" err="1">
                <a:solidFill>
                  <a:schemeClr val="tx1"/>
                </a:solidFill>
                <a:latin typeface="Adobe Devanagari" panose="02040503050201020203" pitchFamily="18" charset="0"/>
                <a:cs typeface="Adobe Devanagari" panose="02040503050201020203" pitchFamily="18" charset="0"/>
              </a:rPr>
              <a:t>तपाईँलाई</a:t>
            </a:r>
            <a:r>
              <a:rPr lang="ne-NP" sz="1000" dirty="0">
                <a:solidFill>
                  <a:schemeClr val="tx1"/>
                </a:solidFill>
                <a:latin typeface="Adobe Devanagari" panose="02040503050201020203" pitchFamily="18" charset="0"/>
                <a:cs typeface="Adobe Devanagari" panose="02040503050201020203" pitchFamily="18" charset="0"/>
              </a:rPr>
              <a:t> यहाँ काम गर्नु छ भने </a:t>
            </a:r>
            <a:r>
              <a:rPr lang="ne-NP" sz="1000" dirty="0" err="1">
                <a:solidFill>
                  <a:schemeClr val="tx1"/>
                </a:solidFill>
                <a:latin typeface="Adobe Devanagari" panose="02040503050201020203" pitchFamily="18" charset="0"/>
                <a:cs typeface="Adobe Devanagari" panose="02040503050201020203" pitchFamily="18" charset="0"/>
              </a:rPr>
              <a:t>सफाई</a:t>
            </a:r>
            <a:r>
              <a:rPr lang="ne-NP" sz="1000" dirty="0">
                <a:solidFill>
                  <a:schemeClr val="tx1"/>
                </a:solidFill>
                <a:latin typeface="Adobe Devanagari" panose="02040503050201020203" pitchFamily="18" charset="0"/>
                <a:cs typeface="Adobe Devanagari" panose="02040503050201020203" pitchFamily="18" charset="0"/>
              </a:rPr>
              <a:t> सुरु </a:t>
            </a:r>
            <a:r>
              <a:rPr lang="ne-NP" sz="1000" dirty="0" err="1">
                <a:solidFill>
                  <a:schemeClr val="tx1"/>
                </a:solidFill>
                <a:latin typeface="Adobe Devanagari" panose="02040503050201020203" pitchFamily="18" charset="0"/>
                <a:cs typeface="Adobe Devanagari" panose="02040503050201020203" pitchFamily="18" charset="0"/>
              </a:rPr>
              <a:t>गरिहाल्नुस</a:t>
            </a:r>
            <a:r>
              <a:rPr lang="ne-NP" sz="1000" dirty="0">
                <a:solidFill>
                  <a:schemeClr val="tx1"/>
                </a:solidFill>
                <a:latin typeface="Adobe Devanagari" panose="02040503050201020203" pitchFamily="18" charset="0"/>
                <a:cs typeface="Adobe Devanagari" panose="02040503050201020203" pitchFamily="18" charset="0"/>
              </a:rPr>
              <a:t> ।</a:t>
            </a:r>
            <a:endParaRPr lang="en-US" sz="1000" dirty="0">
              <a:solidFill>
                <a:schemeClr val="tx1"/>
              </a:solidFill>
              <a:latin typeface="Adobe Devanagari" panose="02040503050201020203" pitchFamily="18" charset="0"/>
              <a:cs typeface="Adobe Devanagari" panose="02040503050201020203" pitchFamily="18" charset="0"/>
            </a:endParaRPr>
          </a:p>
        </p:txBody>
      </p:sp>
      <p:sp>
        <p:nvSpPr>
          <p:cNvPr id="11" name="Slide Number Placeholder 10"/>
          <p:cNvSpPr>
            <a:spLocks noGrp="1"/>
          </p:cNvSpPr>
          <p:nvPr>
            <p:ph type="sldNum" sz="quarter" idx="12"/>
          </p:nvPr>
        </p:nvSpPr>
        <p:spPr/>
        <p:txBody>
          <a:bodyPr/>
          <a:lstStyle/>
          <a:p>
            <a:fld id="{12775FB8-FE8B-CA4D-AF74-1335A0F8AE96}" type="slidenum">
              <a:rPr lang="en-US" smtClean="0"/>
              <a:t>28</a:t>
            </a:fld>
            <a:endParaRPr lang="en-US"/>
          </a:p>
        </p:txBody>
      </p:sp>
    </p:spTree>
    <p:extLst>
      <p:ext uri="{BB962C8B-B14F-4D97-AF65-F5344CB8AC3E}">
        <p14:creationId xmlns:p14="http://schemas.microsoft.com/office/powerpoint/2010/main" val="8373707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Summary</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सारांश</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a:xfrm>
            <a:off x="457200" y="1600200"/>
            <a:ext cx="8229600" cy="4608095"/>
          </a:xfrm>
        </p:spPr>
        <p:txBody>
          <a:bodyPr>
            <a:normAutofit fontScale="77500" lnSpcReduction="20000"/>
          </a:bodyPr>
          <a:lstStyle/>
          <a:p>
            <a:r>
              <a:rPr lang="en-US" dirty="0">
                <a:latin typeface="Adobe Devanagari" panose="02040503050201020203" pitchFamily="18" charset="0"/>
                <a:cs typeface="Adobe Devanagari" panose="02040503050201020203" pitchFamily="18" charset="0"/>
              </a:rPr>
              <a:t>Employees have the right to chemical safety information and training in the workplace. </a:t>
            </a:r>
            <a:endParaRPr lang="ne-NP" dirty="0">
              <a:latin typeface="Adobe Devanagari" panose="02040503050201020203" pitchFamily="18" charset="0"/>
              <a:cs typeface="Adobe Devanagari" panose="02040503050201020203" pitchFamily="18" charset="0"/>
            </a:endParaRPr>
          </a:p>
          <a:p>
            <a:r>
              <a:rPr lang="ne-NP" dirty="0" err="1">
                <a:latin typeface="Adobe Devanagari" panose="02040503050201020203" pitchFamily="18" charset="0"/>
                <a:cs typeface="Adobe Devanagari" panose="02040503050201020203" pitchFamily="18" charset="0"/>
              </a:rPr>
              <a:t>कामदारहरुलाई</a:t>
            </a:r>
            <a:r>
              <a:rPr lang="ne-NP" dirty="0">
                <a:latin typeface="Adobe Devanagari" panose="02040503050201020203" pitchFamily="18" charset="0"/>
                <a:cs typeface="Adobe Devanagari" panose="02040503050201020203" pitchFamily="18" charset="0"/>
              </a:rPr>
              <a:t> रासायनिक सुरक्षाको </a:t>
            </a:r>
            <a:r>
              <a:rPr lang="ne-NP" dirty="0" err="1">
                <a:latin typeface="Adobe Devanagari" panose="02040503050201020203" pitchFamily="18" charset="0"/>
                <a:cs typeface="Adobe Devanagari" panose="02040503050201020203" pitchFamily="18" charset="0"/>
              </a:rPr>
              <a:t>सुचना</a:t>
            </a:r>
            <a:r>
              <a:rPr lang="ne-NP" dirty="0">
                <a:latin typeface="Adobe Devanagari" panose="02040503050201020203" pitchFamily="18" charset="0"/>
                <a:cs typeface="Adobe Devanagari" panose="02040503050201020203" pitchFamily="18" charset="0"/>
              </a:rPr>
              <a:t> र कार्यस्थलमा तालिमको अधिकार छ।</a:t>
            </a:r>
            <a:endParaRPr lang="en-US" dirty="0">
              <a:latin typeface="Adobe Devanagari" panose="02040503050201020203" pitchFamily="18" charset="0"/>
              <a:cs typeface="Adobe Devanagari" panose="02040503050201020203" pitchFamily="18" charset="0"/>
            </a:endParaRPr>
          </a:p>
          <a:p>
            <a:r>
              <a:rPr lang="en-US" dirty="0">
                <a:latin typeface="Adobe Devanagari" panose="02040503050201020203" pitchFamily="18" charset="0"/>
                <a:cs typeface="Adobe Devanagari" panose="02040503050201020203" pitchFamily="18" charset="0"/>
              </a:rPr>
              <a:t>It is important to recognize chemical hazards through labels, pictograms, signal words, and hazard statements.</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लेबल, चित्र,  </a:t>
            </a:r>
            <a:r>
              <a:rPr lang="ne-NP" dirty="0" err="1">
                <a:latin typeface="Adobe Devanagari" panose="02040503050201020203" pitchFamily="18" charset="0"/>
                <a:cs typeface="Adobe Devanagari" panose="02040503050201020203" pitchFamily="18" charset="0"/>
              </a:rPr>
              <a:t>संकेत</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शब्दहरु</a:t>
            </a:r>
            <a:r>
              <a:rPr lang="ne-NP" dirty="0">
                <a:latin typeface="Adobe Devanagari" panose="02040503050201020203" pitchFamily="18" charset="0"/>
                <a:cs typeface="Adobe Devanagari" panose="02040503050201020203" pitchFamily="18" charset="0"/>
              </a:rPr>
              <a:t> र जोखिम </a:t>
            </a:r>
            <a:r>
              <a:rPr lang="ne-NP" dirty="0" err="1">
                <a:latin typeface="Adobe Devanagari" panose="02040503050201020203" pitchFamily="18" charset="0"/>
                <a:cs typeface="Adobe Devanagari" panose="02040503050201020203" pitchFamily="18" charset="0"/>
              </a:rPr>
              <a:t>बिवरण</a:t>
            </a:r>
            <a:r>
              <a:rPr lang="ne-NP" dirty="0">
                <a:latin typeface="Adobe Devanagari" panose="02040503050201020203" pitchFamily="18" charset="0"/>
                <a:cs typeface="Adobe Devanagari" panose="02040503050201020203" pitchFamily="18" charset="0"/>
              </a:rPr>
              <a:t> को माध्यमबाट रासायनिक जोखिमको पहिचान गर्नु </a:t>
            </a:r>
            <a:r>
              <a:rPr lang="ne-NP" dirty="0" err="1">
                <a:latin typeface="Adobe Devanagari" panose="02040503050201020203" pitchFamily="18" charset="0"/>
                <a:cs typeface="Adobe Devanagari" panose="02040503050201020203" pitchFamily="18" charset="0"/>
              </a:rPr>
              <a:t>महत्वपुर्ण</a:t>
            </a:r>
            <a:r>
              <a:rPr lang="ne-NP" dirty="0">
                <a:latin typeface="Adobe Devanagari" panose="02040503050201020203" pitchFamily="18" charset="0"/>
                <a:cs typeface="Adobe Devanagari" panose="02040503050201020203" pitchFamily="18" charset="0"/>
              </a:rPr>
              <a:t> छ।</a:t>
            </a:r>
            <a:endParaRPr lang="en-US" dirty="0">
              <a:latin typeface="Adobe Devanagari" panose="02040503050201020203" pitchFamily="18" charset="0"/>
              <a:cs typeface="Adobe Devanagari" panose="02040503050201020203" pitchFamily="18" charset="0"/>
            </a:endParaRPr>
          </a:p>
          <a:p>
            <a:r>
              <a:rPr lang="en-US" dirty="0">
                <a:latin typeface="Adobe Devanagari" panose="02040503050201020203" pitchFamily="18" charset="0"/>
                <a:cs typeface="Adobe Devanagari" panose="02040503050201020203" pitchFamily="18" charset="0"/>
              </a:rPr>
              <a:t>It is important to use personal protective equipment for safely handling chemicals.</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रसायनलाई </a:t>
            </a:r>
            <a:r>
              <a:rPr lang="ne-NP" dirty="0" err="1">
                <a:latin typeface="Adobe Devanagari" panose="02040503050201020203" pitchFamily="18" charset="0"/>
                <a:cs typeface="Adobe Devanagari" panose="02040503050201020203" pitchFamily="18" charset="0"/>
              </a:rPr>
              <a:t>सुरक्षितरुपमा</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संचालन</a:t>
            </a:r>
            <a:r>
              <a:rPr lang="ne-NP" dirty="0">
                <a:latin typeface="Adobe Devanagari" panose="02040503050201020203" pitchFamily="18" charset="0"/>
                <a:cs typeface="Adobe Devanagari" panose="02040503050201020203" pitchFamily="18" charset="0"/>
              </a:rPr>
              <a:t> गर्न </a:t>
            </a:r>
            <a:r>
              <a:rPr lang="ne-NP" dirty="0" err="1">
                <a:latin typeface="Adobe Devanagari" panose="02040503050201020203" pitchFamily="18" charset="0"/>
                <a:cs typeface="Adobe Devanagari" panose="02040503050201020203" pitchFamily="18" charset="0"/>
              </a:rPr>
              <a:t>ब्यक्तिगत</a:t>
            </a:r>
            <a:r>
              <a:rPr lang="ne-NP" dirty="0">
                <a:latin typeface="Adobe Devanagari" panose="02040503050201020203" pitchFamily="18" charset="0"/>
                <a:cs typeface="Adobe Devanagari" panose="02040503050201020203" pitchFamily="18" charset="0"/>
              </a:rPr>
              <a:t> सुरक्षा उपकरण प्रयोग गर्नु </a:t>
            </a:r>
            <a:r>
              <a:rPr lang="ne-NP" dirty="0" err="1">
                <a:latin typeface="Adobe Devanagari" panose="02040503050201020203" pitchFamily="18" charset="0"/>
                <a:cs typeface="Adobe Devanagari" panose="02040503050201020203" pitchFamily="18" charset="0"/>
              </a:rPr>
              <a:t>महत्वपुर्ण</a:t>
            </a:r>
            <a:r>
              <a:rPr lang="ne-NP" dirty="0">
                <a:latin typeface="Adobe Devanagari" panose="02040503050201020203" pitchFamily="18" charset="0"/>
                <a:cs typeface="Adobe Devanagari" panose="02040503050201020203" pitchFamily="18" charset="0"/>
              </a:rPr>
              <a:t> छ।</a:t>
            </a:r>
            <a:endParaRPr lang="en-US" dirty="0">
              <a:latin typeface="Adobe Devanagari" panose="02040503050201020203" pitchFamily="18" charset="0"/>
              <a:cs typeface="Adobe Devanagari" panose="02040503050201020203" pitchFamily="18" charset="0"/>
            </a:endParaRPr>
          </a:p>
          <a:p>
            <a:r>
              <a:rPr lang="en-US" dirty="0">
                <a:latin typeface="Adobe Devanagari" panose="02040503050201020203" pitchFamily="18" charset="0"/>
                <a:cs typeface="Adobe Devanagari" panose="02040503050201020203" pitchFamily="18" charset="0"/>
              </a:rPr>
              <a:t>Take action to make your workplace safer!</a:t>
            </a:r>
            <a:endParaRPr lang="ne-NP" dirty="0">
              <a:latin typeface="Adobe Devanagari" panose="02040503050201020203" pitchFamily="18" charset="0"/>
              <a:cs typeface="Adobe Devanagari" panose="02040503050201020203" pitchFamily="18" charset="0"/>
            </a:endParaRPr>
          </a:p>
          <a:p>
            <a:r>
              <a:rPr lang="ne-NP" dirty="0" err="1">
                <a:latin typeface="Adobe Devanagari" panose="02040503050201020203" pitchFamily="18" charset="0"/>
                <a:cs typeface="Adobe Devanagari" panose="02040503050201020203" pitchFamily="18" charset="0"/>
              </a:rPr>
              <a:t>तपाईंको</a:t>
            </a:r>
            <a:r>
              <a:rPr lang="ne-NP" dirty="0">
                <a:latin typeface="Adobe Devanagari" panose="02040503050201020203" pitchFamily="18" charset="0"/>
                <a:cs typeface="Adobe Devanagari" panose="02040503050201020203" pitchFamily="18" charset="0"/>
              </a:rPr>
              <a:t> कार्यस्थल सुरक्षित गर्न अगाडि बढ्नुहोस् !</a:t>
            </a:r>
            <a:endParaRPr lang="en-US"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29</a:t>
            </a:fld>
            <a:endParaRPr lang="en-US"/>
          </a:p>
        </p:txBody>
      </p:sp>
    </p:spTree>
    <p:extLst>
      <p:ext uri="{BB962C8B-B14F-4D97-AF65-F5344CB8AC3E}">
        <p14:creationId xmlns:p14="http://schemas.microsoft.com/office/powerpoint/2010/main" val="548143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Asian Immigrant Workers</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एसियाली आप्रवासी </a:t>
            </a:r>
            <a:r>
              <a:rPr lang="ne-NP" dirty="0" err="1">
                <a:latin typeface="Aparajita" panose="02020603050405020304" pitchFamily="18" charset="0"/>
                <a:cs typeface="Aparajita" panose="02020603050405020304" pitchFamily="18" charset="0"/>
              </a:rPr>
              <a:t>कामदारहरु</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p:txBody>
          <a:bodyPr>
            <a:normAutofit fontScale="55000" lnSpcReduction="20000"/>
          </a:bodyPr>
          <a:lstStyle/>
          <a:p>
            <a:r>
              <a:rPr lang="en-US" dirty="0">
                <a:latin typeface="Adobe Devanagari" panose="02040503050201020203" pitchFamily="18" charset="0"/>
                <a:cs typeface="Adobe Devanagari" panose="02040503050201020203" pitchFamily="18" charset="0"/>
              </a:rPr>
              <a:t>Asian immigrant workers handle chemicals in their workplaces every day.  These are some of the most common chemicals they work with.</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एसियाली आप्रवासी </a:t>
            </a:r>
            <a:r>
              <a:rPr lang="ne-NP" dirty="0" err="1">
                <a:latin typeface="Adobe Devanagari" panose="02040503050201020203" pitchFamily="18" charset="0"/>
                <a:cs typeface="Adobe Devanagari" panose="02040503050201020203" pitchFamily="18" charset="0"/>
              </a:rPr>
              <a:t>कामदारहरुले</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दैनिकरुपमा</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उनिहरुको</a:t>
            </a:r>
            <a:r>
              <a:rPr lang="ne-NP" dirty="0">
                <a:latin typeface="Adobe Devanagari" panose="02040503050201020203" pitchFamily="18" charset="0"/>
                <a:cs typeface="Adobe Devanagari" panose="02040503050201020203" pitchFamily="18" charset="0"/>
              </a:rPr>
              <a:t> कार्यस्थलमा रासायनिक </a:t>
            </a:r>
            <a:r>
              <a:rPr lang="ne-NP" dirty="0" err="1">
                <a:latin typeface="Adobe Devanagari" panose="02040503050201020203" pitchFamily="18" charset="0"/>
                <a:cs typeface="Adobe Devanagari" panose="02040503050201020203" pitchFamily="18" charset="0"/>
              </a:rPr>
              <a:t>पदार्थहरु</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संचालन</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गर्दछन्</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ति</a:t>
            </a:r>
            <a:r>
              <a:rPr lang="ne-NP" dirty="0">
                <a:latin typeface="Adobe Devanagari" panose="02040503050201020203" pitchFamily="18" charset="0"/>
                <a:cs typeface="Adobe Devanagari" panose="02040503050201020203" pitchFamily="18" charset="0"/>
              </a:rPr>
              <a:t> मध्ये </a:t>
            </a:r>
            <a:r>
              <a:rPr lang="ne-NP" dirty="0" err="1">
                <a:latin typeface="Adobe Devanagari" panose="02040503050201020203" pitchFamily="18" charset="0"/>
                <a:cs typeface="Adobe Devanagari" panose="02040503050201020203" pitchFamily="18" charset="0"/>
              </a:rPr>
              <a:t>उनिहरु</a:t>
            </a:r>
            <a:r>
              <a:rPr lang="ne-NP" dirty="0">
                <a:latin typeface="Adobe Devanagari" panose="02040503050201020203" pitchFamily="18" charset="0"/>
                <a:cs typeface="Adobe Devanagari" panose="02040503050201020203" pitchFamily="18" charset="0"/>
              </a:rPr>
              <a:t> साधारणतया मुख्य </a:t>
            </a:r>
            <a:r>
              <a:rPr lang="ne-NP" dirty="0" err="1">
                <a:latin typeface="Adobe Devanagari" panose="02040503050201020203" pitchFamily="18" charset="0"/>
                <a:cs typeface="Adobe Devanagari" panose="02040503050201020203" pitchFamily="18" charset="0"/>
              </a:rPr>
              <a:t>रुपमा</a:t>
            </a:r>
            <a:r>
              <a:rPr lang="ne-NP" dirty="0">
                <a:latin typeface="Adobe Devanagari" panose="02040503050201020203" pitchFamily="18" charset="0"/>
                <a:cs typeface="Adobe Devanagari" panose="02040503050201020203" pitchFamily="18" charset="0"/>
              </a:rPr>
              <a:t> निम्न रासायनिक </a:t>
            </a:r>
            <a:r>
              <a:rPr lang="ne-NP" dirty="0" err="1">
                <a:latin typeface="Adobe Devanagari" panose="02040503050201020203" pitchFamily="18" charset="0"/>
                <a:cs typeface="Adobe Devanagari" panose="02040503050201020203" pitchFamily="18" charset="0"/>
              </a:rPr>
              <a:t>पदार्थहरु</a:t>
            </a:r>
            <a:r>
              <a:rPr lang="ne-NP" dirty="0">
                <a:latin typeface="Adobe Devanagari" panose="02040503050201020203" pitchFamily="18" charset="0"/>
                <a:cs typeface="Adobe Devanagari" panose="02040503050201020203" pitchFamily="18" charset="0"/>
              </a:rPr>
              <a:t> प्रयोग </a:t>
            </a:r>
            <a:r>
              <a:rPr lang="ne-NP" dirty="0" err="1">
                <a:latin typeface="Adobe Devanagari" panose="02040503050201020203" pitchFamily="18" charset="0"/>
                <a:cs typeface="Adobe Devanagari" panose="02040503050201020203" pitchFamily="18" charset="0"/>
              </a:rPr>
              <a:t>गर्दछन्</a:t>
            </a:r>
            <a:r>
              <a:rPr lang="ne-NP" dirty="0">
                <a:latin typeface="Adobe Devanagari" panose="02040503050201020203" pitchFamily="18" charset="0"/>
                <a:cs typeface="Adobe Devanagari" panose="02040503050201020203" pitchFamily="18" charset="0"/>
              </a:rPr>
              <a:t>।</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Hand soaps</a:t>
            </a:r>
            <a:endParaRPr lang="ne-NP" dirty="0">
              <a:latin typeface="Adobe Devanagari" panose="02040503050201020203" pitchFamily="18" charset="0"/>
              <a:cs typeface="Adobe Devanagari" panose="02040503050201020203" pitchFamily="18" charset="0"/>
            </a:endParaRPr>
          </a:p>
          <a:p>
            <a:pPr lvl="1"/>
            <a:r>
              <a:rPr lang="ne-NP" dirty="0" err="1">
                <a:latin typeface="Adobe Devanagari" panose="02040503050201020203" pitchFamily="18" charset="0"/>
                <a:cs typeface="Adobe Devanagari" panose="02040503050201020203" pitchFamily="18" charset="0"/>
              </a:rPr>
              <a:t>हातधुने</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साबुनहरु</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Dish washing liquids</a:t>
            </a:r>
            <a:endParaRPr lang="ne-NP" dirty="0">
              <a:latin typeface="Adobe Devanagari" panose="02040503050201020203" pitchFamily="18" charset="0"/>
              <a:cs typeface="Adobe Devanagari" panose="02040503050201020203" pitchFamily="18" charset="0"/>
            </a:endParaRPr>
          </a:p>
          <a:p>
            <a:pPr lvl="1"/>
            <a:r>
              <a:rPr lang="ne-NP" dirty="0">
                <a:latin typeface="Adobe Devanagari" panose="02040503050201020203" pitchFamily="18" charset="0"/>
                <a:cs typeface="Adobe Devanagari" panose="02040503050201020203" pitchFamily="18" charset="0"/>
              </a:rPr>
              <a:t>भाँडा माझ्ने </a:t>
            </a:r>
            <a:r>
              <a:rPr lang="ne-NP" dirty="0" err="1">
                <a:latin typeface="Adobe Devanagari" panose="02040503050201020203" pitchFamily="18" charset="0"/>
                <a:cs typeface="Adobe Devanagari" panose="02040503050201020203" pitchFamily="18" charset="0"/>
              </a:rPr>
              <a:t>झोलहरु</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Cleaning sprays and powders</a:t>
            </a:r>
            <a:endParaRPr lang="ne-NP" dirty="0">
              <a:latin typeface="Adobe Devanagari" panose="02040503050201020203" pitchFamily="18" charset="0"/>
              <a:cs typeface="Adobe Devanagari" panose="02040503050201020203" pitchFamily="18" charset="0"/>
            </a:endParaRPr>
          </a:p>
          <a:p>
            <a:pPr lvl="1"/>
            <a:r>
              <a:rPr lang="ne-NP" dirty="0">
                <a:latin typeface="Adobe Devanagari" panose="02040503050201020203" pitchFamily="18" charset="0"/>
                <a:cs typeface="Adobe Devanagari" panose="02040503050201020203" pitchFamily="18" charset="0"/>
              </a:rPr>
              <a:t>सफा गर्न छर्ने </a:t>
            </a:r>
            <a:r>
              <a:rPr lang="ne-NP" dirty="0" err="1">
                <a:latin typeface="Adobe Devanagari" panose="02040503050201020203" pitchFamily="18" charset="0"/>
                <a:cs typeface="Adobe Devanagari" panose="02040503050201020203" pitchFamily="18" charset="0"/>
              </a:rPr>
              <a:t>स्प्रे</a:t>
            </a:r>
            <a:r>
              <a:rPr lang="ne-NP" dirty="0">
                <a:latin typeface="Adobe Devanagari" panose="02040503050201020203" pitchFamily="18" charset="0"/>
                <a:cs typeface="Adobe Devanagari" panose="02040503050201020203" pitchFamily="18" charset="0"/>
              </a:rPr>
              <a:t> तथा </a:t>
            </a:r>
            <a:r>
              <a:rPr lang="ne-NP" dirty="0" err="1">
                <a:latin typeface="Adobe Devanagari" panose="02040503050201020203" pitchFamily="18" charset="0"/>
                <a:cs typeface="Adobe Devanagari" panose="02040503050201020203" pitchFamily="18" charset="0"/>
              </a:rPr>
              <a:t>पाउडरहरु</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Bleaches</a:t>
            </a:r>
            <a:endParaRPr lang="ne-NP" dirty="0">
              <a:latin typeface="Adobe Devanagari" panose="02040503050201020203" pitchFamily="18" charset="0"/>
              <a:cs typeface="Adobe Devanagari" panose="02040503050201020203" pitchFamily="18" charset="0"/>
            </a:endParaRPr>
          </a:p>
          <a:p>
            <a:pPr lvl="1"/>
            <a:r>
              <a:rPr lang="ne-NP" dirty="0" err="1">
                <a:latin typeface="Adobe Devanagari" panose="02040503050201020203" pitchFamily="18" charset="0"/>
                <a:cs typeface="Adobe Devanagari" panose="02040503050201020203" pitchFamily="18" charset="0"/>
              </a:rPr>
              <a:t>ब्लिच</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हरु</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Alcohol solutions</a:t>
            </a:r>
            <a:endParaRPr lang="ne-NP" dirty="0">
              <a:latin typeface="Adobe Devanagari" panose="02040503050201020203" pitchFamily="18" charset="0"/>
              <a:cs typeface="Adobe Devanagari" panose="02040503050201020203" pitchFamily="18" charset="0"/>
            </a:endParaRPr>
          </a:p>
          <a:p>
            <a:pPr lvl="1"/>
            <a:r>
              <a:rPr lang="ne-NP" dirty="0">
                <a:latin typeface="Adobe Devanagari" panose="02040503050201020203" pitchFamily="18" charset="0"/>
                <a:cs typeface="Adobe Devanagari" panose="02040503050201020203" pitchFamily="18" charset="0"/>
              </a:rPr>
              <a:t>रक्सि </a:t>
            </a:r>
            <a:r>
              <a:rPr lang="ne-NP" dirty="0" err="1">
                <a:latin typeface="Adobe Devanagari" panose="02040503050201020203" pitchFamily="18" charset="0"/>
                <a:cs typeface="Adobe Devanagari" panose="02040503050201020203" pitchFamily="18" charset="0"/>
              </a:rPr>
              <a:t>मिसायेका</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झोलहरु</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Disinfectants</a:t>
            </a:r>
            <a:endParaRPr lang="ne-NP" dirty="0">
              <a:latin typeface="Adobe Devanagari" panose="02040503050201020203" pitchFamily="18" charset="0"/>
              <a:cs typeface="Adobe Devanagari" panose="02040503050201020203" pitchFamily="18" charset="0"/>
            </a:endParaRPr>
          </a:p>
          <a:p>
            <a:pPr lvl="1"/>
            <a:r>
              <a:rPr lang="ne-NP" dirty="0">
                <a:latin typeface="Adobe Devanagari" panose="02040503050201020203" pitchFamily="18" charset="0"/>
                <a:cs typeface="Adobe Devanagari" panose="02040503050201020203" pitchFamily="18" charset="0"/>
              </a:rPr>
              <a:t>कीटाणुनाशक</a:t>
            </a:r>
            <a:r>
              <a:rPr lang="en-US"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कुराहरु</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Detergents</a:t>
            </a:r>
            <a:endParaRPr lang="ne-NP" dirty="0">
              <a:latin typeface="Adobe Devanagari" panose="02040503050201020203" pitchFamily="18" charset="0"/>
              <a:cs typeface="Adobe Devanagari" panose="02040503050201020203" pitchFamily="18" charset="0"/>
            </a:endParaRPr>
          </a:p>
          <a:p>
            <a:pPr lvl="1"/>
            <a:r>
              <a:rPr lang="ne-NP" dirty="0" err="1">
                <a:latin typeface="Adobe Devanagari" panose="02040503050201020203" pitchFamily="18" charset="0"/>
                <a:cs typeface="Adobe Devanagari" panose="02040503050201020203" pitchFamily="18" charset="0"/>
              </a:rPr>
              <a:t>लुगाधुने</a:t>
            </a:r>
            <a:r>
              <a:rPr lang="ne-NP" dirty="0">
                <a:latin typeface="Adobe Devanagari" panose="02040503050201020203" pitchFamily="18" charset="0"/>
                <a:cs typeface="Adobe Devanagari" panose="02040503050201020203" pitchFamily="18" charset="0"/>
              </a:rPr>
              <a:t> साबुन</a:t>
            </a:r>
            <a:endParaRPr lang="en-US" dirty="0">
              <a:latin typeface="Adobe Devanagari" panose="02040503050201020203" pitchFamily="18" charset="0"/>
              <a:cs typeface="Adobe Devanagari" panose="02040503050201020203" pitchFamily="18" charset="0"/>
            </a:endParaRPr>
          </a:p>
          <a:p>
            <a:pPr lvl="1"/>
            <a:endParaRPr lang="en-US"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3</a:t>
            </a:fld>
            <a:endParaRPr lang="en-US"/>
          </a:p>
        </p:txBody>
      </p:sp>
      <p:pic>
        <p:nvPicPr>
          <p:cNvPr id="6" name="Picture 5" title="drawing of cleaning supplie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698998" y="3259836"/>
            <a:ext cx="2121408" cy="2395728"/>
          </a:xfrm>
          <a:prstGeom prst="rect">
            <a:avLst/>
          </a:prstGeom>
        </p:spPr>
      </p:pic>
    </p:spTree>
    <p:extLst>
      <p:ext uri="{BB962C8B-B14F-4D97-AF65-F5344CB8AC3E}">
        <p14:creationId xmlns:p14="http://schemas.microsoft.com/office/powerpoint/2010/main" val="9049528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Any Questions?</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कुनै प्रश्न?</a:t>
            </a:r>
            <a:endParaRPr lang="en-US" dirty="0">
              <a:latin typeface="Aparajita" panose="02020603050405020304" pitchFamily="18" charset="0"/>
              <a:cs typeface="Aparajita" panose="02020603050405020304"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30</a:t>
            </a:fld>
            <a:endParaRPr lang="en-US"/>
          </a:p>
        </p:txBody>
      </p:sp>
    </p:spTree>
    <p:extLst>
      <p:ext uri="{BB962C8B-B14F-4D97-AF65-F5344CB8AC3E}">
        <p14:creationId xmlns:p14="http://schemas.microsoft.com/office/powerpoint/2010/main" val="30830110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Acknowledgments </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err="1">
                <a:latin typeface="Aparajita" panose="02020603050405020304" pitchFamily="18" charset="0"/>
                <a:cs typeface="Aparajita" panose="02020603050405020304" pitchFamily="18" charset="0"/>
              </a:rPr>
              <a:t>स्विकृतीहरु</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a:xfrm>
            <a:off x="457200" y="1600201"/>
            <a:ext cx="8229600" cy="4872788"/>
          </a:xfrm>
        </p:spPr>
        <p:txBody>
          <a:bodyPr>
            <a:normAutofit fontScale="55000" lnSpcReduction="20000"/>
          </a:bodyPr>
          <a:lstStyle/>
          <a:p>
            <a:r>
              <a:rPr lang="en-US" dirty="0"/>
              <a:t>“Chemical Hazard and Hazard Communication” (PowerPoint Presentation). Susan Harwood Grant/OSHA.</a:t>
            </a:r>
            <a:endParaRPr lang="ne-NP" dirty="0"/>
          </a:p>
          <a:p>
            <a:r>
              <a:rPr lang="ne-NP" dirty="0"/>
              <a:t>“रासायनिक जोखिम तथा जोखिम</a:t>
            </a:r>
            <a:r>
              <a:rPr lang="en-US" dirty="0"/>
              <a:t> </a:t>
            </a:r>
            <a:r>
              <a:rPr lang="ne-NP" dirty="0" err="1"/>
              <a:t>संचार</a:t>
            </a:r>
            <a:r>
              <a:rPr lang="ne-NP" dirty="0"/>
              <a:t>” (</a:t>
            </a:r>
            <a:r>
              <a:rPr lang="ne-NP" dirty="0" err="1"/>
              <a:t>पावरप्वाईन्ट</a:t>
            </a:r>
            <a:r>
              <a:rPr lang="ne-NP" dirty="0"/>
              <a:t> प्रस्तुति)। </a:t>
            </a:r>
            <a:r>
              <a:rPr lang="ne-NP" dirty="0" err="1"/>
              <a:t>सुसन</a:t>
            </a:r>
            <a:r>
              <a:rPr lang="ne-NP" dirty="0"/>
              <a:t> </a:t>
            </a:r>
            <a:r>
              <a:rPr lang="ne-NP" dirty="0" err="1"/>
              <a:t>हारवुड्</a:t>
            </a:r>
            <a:r>
              <a:rPr lang="en-US" dirty="0"/>
              <a:t> /</a:t>
            </a:r>
            <a:r>
              <a:rPr lang="ne-NP" dirty="0"/>
              <a:t> </a:t>
            </a:r>
            <a:r>
              <a:rPr lang="ne-NP" dirty="0" err="1"/>
              <a:t>ओशा</a:t>
            </a:r>
            <a:r>
              <a:rPr lang="ne-NP" dirty="0"/>
              <a:t>।</a:t>
            </a:r>
            <a:endParaRPr lang="en-US" dirty="0"/>
          </a:p>
          <a:p>
            <a:r>
              <a:rPr lang="en-US" dirty="0"/>
              <a:t>“Hazard Communication (HAZCOM) and the Globally Harmonized System of Classification and Labeling of Chemicals (GHS)” (PowerPoint Presentation).  Susan Harwood Grant/OSHA.</a:t>
            </a:r>
            <a:endParaRPr lang="ne-NP" dirty="0"/>
          </a:p>
          <a:p>
            <a:r>
              <a:rPr lang="ne-NP" dirty="0"/>
              <a:t>“जोखिम </a:t>
            </a:r>
            <a:r>
              <a:rPr lang="ne-NP" dirty="0" err="1"/>
              <a:t>संचार</a:t>
            </a:r>
            <a:r>
              <a:rPr lang="ne-NP" dirty="0"/>
              <a:t> (</a:t>
            </a:r>
            <a:r>
              <a:rPr lang="ne-NP" dirty="0" err="1"/>
              <a:t>हाजकोम</a:t>
            </a:r>
            <a:r>
              <a:rPr lang="ne-NP" dirty="0"/>
              <a:t>) तथा </a:t>
            </a:r>
            <a:r>
              <a:rPr lang="ne-NP" dirty="0" err="1"/>
              <a:t>रसायनहरुको</a:t>
            </a:r>
            <a:r>
              <a:rPr lang="ne-NP" dirty="0"/>
              <a:t> </a:t>
            </a:r>
            <a:r>
              <a:rPr lang="ne-NP" dirty="0" err="1"/>
              <a:t>लेबलिंग</a:t>
            </a:r>
            <a:r>
              <a:rPr lang="ne-NP" dirty="0"/>
              <a:t> र वर्गीकरणको विश्व भरि </a:t>
            </a:r>
            <a:r>
              <a:rPr lang="ne-NP" dirty="0" err="1"/>
              <a:t>एकरुपता</a:t>
            </a:r>
            <a:r>
              <a:rPr lang="ne-NP" dirty="0"/>
              <a:t> </a:t>
            </a:r>
            <a:r>
              <a:rPr lang="ne-NP" dirty="0" err="1"/>
              <a:t>प्रणालि</a:t>
            </a:r>
            <a:r>
              <a:rPr lang="ne-NP" dirty="0"/>
              <a:t> (</a:t>
            </a:r>
            <a:r>
              <a:rPr lang="ne-NP" dirty="0" err="1"/>
              <a:t>जिएचएस</a:t>
            </a:r>
            <a:r>
              <a:rPr lang="ne-NP" dirty="0"/>
              <a:t>)। (</a:t>
            </a:r>
            <a:r>
              <a:rPr lang="ne-NP" dirty="0" err="1"/>
              <a:t>पावरप्वाईन्ट</a:t>
            </a:r>
            <a:r>
              <a:rPr lang="ne-NP" dirty="0"/>
              <a:t> प्रस्तुति)। </a:t>
            </a:r>
            <a:r>
              <a:rPr lang="ne-NP" dirty="0" err="1"/>
              <a:t>सुसन</a:t>
            </a:r>
            <a:r>
              <a:rPr lang="ne-NP" dirty="0"/>
              <a:t> </a:t>
            </a:r>
            <a:r>
              <a:rPr lang="ne-NP" dirty="0" err="1"/>
              <a:t>हारवुड्</a:t>
            </a:r>
            <a:r>
              <a:rPr lang="en-US" dirty="0"/>
              <a:t> /</a:t>
            </a:r>
            <a:r>
              <a:rPr lang="ne-NP" dirty="0"/>
              <a:t> </a:t>
            </a:r>
            <a:r>
              <a:rPr lang="ne-NP" dirty="0" err="1"/>
              <a:t>ओशा</a:t>
            </a:r>
            <a:r>
              <a:rPr lang="ne-NP" dirty="0"/>
              <a:t>।</a:t>
            </a:r>
            <a:endParaRPr lang="en-US" b="1" dirty="0"/>
          </a:p>
          <a:p>
            <a:r>
              <a:rPr lang="en-US" dirty="0"/>
              <a:t>“Hazard Communication Standard 1910.1200” (PowerPoint Presentation).  Susan Harwood Grant/OSHA.</a:t>
            </a:r>
            <a:endParaRPr lang="ne-NP" dirty="0"/>
          </a:p>
          <a:p>
            <a:r>
              <a:rPr lang="en-US" dirty="0"/>
              <a:t>“</a:t>
            </a:r>
            <a:r>
              <a:rPr lang="ne-NP" dirty="0"/>
              <a:t>जोखिम </a:t>
            </a:r>
            <a:r>
              <a:rPr lang="ne-NP" dirty="0" err="1"/>
              <a:t>संचार</a:t>
            </a:r>
            <a:r>
              <a:rPr lang="ne-NP" dirty="0"/>
              <a:t> मानक १९१०.१२००”। (</a:t>
            </a:r>
            <a:r>
              <a:rPr lang="ne-NP" dirty="0" err="1"/>
              <a:t>पावरप्वाईन्ट</a:t>
            </a:r>
            <a:r>
              <a:rPr lang="ne-NP" dirty="0"/>
              <a:t> प्रस्तुति)। </a:t>
            </a:r>
            <a:r>
              <a:rPr lang="ne-NP" dirty="0" err="1"/>
              <a:t>सुसन</a:t>
            </a:r>
            <a:r>
              <a:rPr lang="ne-NP" dirty="0"/>
              <a:t> </a:t>
            </a:r>
            <a:r>
              <a:rPr lang="ne-NP" dirty="0" err="1"/>
              <a:t>हारवुड्</a:t>
            </a:r>
            <a:r>
              <a:rPr lang="en-US" dirty="0"/>
              <a:t> /</a:t>
            </a:r>
            <a:r>
              <a:rPr lang="ne-NP" dirty="0"/>
              <a:t> </a:t>
            </a:r>
            <a:r>
              <a:rPr lang="ne-NP" dirty="0" err="1"/>
              <a:t>ओशा</a:t>
            </a:r>
            <a:r>
              <a:rPr lang="ne-NP" dirty="0"/>
              <a:t>।</a:t>
            </a:r>
            <a:endParaRPr lang="en-US" dirty="0"/>
          </a:p>
          <a:p>
            <a:r>
              <a:rPr lang="en-US" dirty="0"/>
              <a:t>Scruggs, </a:t>
            </a:r>
            <a:r>
              <a:rPr lang="en-US" dirty="0" err="1"/>
              <a:t>Kelsie</a:t>
            </a:r>
            <a:r>
              <a:rPr lang="en-US" dirty="0"/>
              <a:t>, MPH.  “Safe Jobs for Youth” (PowerPoint Presentation). Labor Occupational Health Program, U.C. Berkeley.  Susan Harwood Grant/OSHA</a:t>
            </a:r>
            <a:endParaRPr lang="ne-NP" dirty="0"/>
          </a:p>
          <a:p>
            <a:r>
              <a:rPr lang="ne-NP" dirty="0" err="1"/>
              <a:t>स्क्रुगस</a:t>
            </a:r>
            <a:r>
              <a:rPr lang="ne-NP" dirty="0"/>
              <a:t>, </a:t>
            </a:r>
            <a:r>
              <a:rPr lang="ne-NP" dirty="0" err="1"/>
              <a:t>केल्सि</a:t>
            </a:r>
            <a:r>
              <a:rPr lang="ne-NP" dirty="0"/>
              <a:t>, </a:t>
            </a:r>
            <a:r>
              <a:rPr lang="ne-NP" dirty="0" err="1"/>
              <a:t>एमपिएच</a:t>
            </a:r>
            <a:r>
              <a:rPr lang="ne-NP" dirty="0"/>
              <a:t>। “युवाका लागि सुरक्षित काम” (</a:t>
            </a:r>
            <a:r>
              <a:rPr lang="ne-NP" dirty="0" err="1"/>
              <a:t>पावरप्वाईन्ट</a:t>
            </a:r>
            <a:r>
              <a:rPr lang="ne-NP" dirty="0"/>
              <a:t> प्रस्तुति)। श्रम </a:t>
            </a:r>
            <a:r>
              <a:rPr lang="ne-NP" dirty="0" err="1"/>
              <a:t>व्यवसायिक</a:t>
            </a:r>
            <a:r>
              <a:rPr lang="ne-NP" dirty="0"/>
              <a:t> स्वास्थ्य कार्यक्रम, </a:t>
            </a:r>
            <a:r>
              <a:rPr lang="ne-NP" dirty="0" err="1"/>
              <a:t>यु</a:t>
            </a:r>
            <a:r>
              <a:rPr lang="ne-NP" dirty="0"/>
              <a:t> सी </a:t>
            </a:r>
            <a:r>
              <a:rPr lang="ne-NP" dirty="0" err="1"/>
              <a:t>बर्क्लि</a:t>
            </a:r>
            <a:r>
              <a:rPr lang="ne-NP" dirty="0"/>
              <a:t>। </a:t>
            </a:r>
            <a:r>
              <a:rPr lang="ne-NP" dirty="0" err="1"/>
              <a:t>सुसन</a:t>
            </a:r>
            <a:r>
              <a:rPr lang="ne-NP" dirty="0"/>
              <a:t> </a:t>
            </a:r>
            <a:r>
              <a:rPr lang="ne-NP" dirty="0" err="1"/>
              <a:t>हारवुड्</a:t>
            </a:r>
            <a:r>
              <a:rPr lang="en-US" dirty="0"/>
              <a:t> /</a:t>
            </a:r>
            <a:r>
              <a:rPr lang="ne-NP" dirty="0"/>
              <a:t> </a:t>
            </a:r>
            <a:r>
              <a:rPr lang="ne-NP" dirty="0" err="1"/>
              <a:t>ओशा</a:t>
            </a:r>
            <a:r>
              <a:rPr lang="ne-NP" dirty="0"/>
              <a:t>। </a:t>
            </a:r>
            <a:r>
              <a:rPr lang="en-US" dirty="0" smtClean="0"/>
              <a:t> </a:t>
            </a:r>
            <a:endParaRPr lang="ne-NP" dirty="0"/>
          </a:p>
        </p:txBody>
      </p:sp>
      <p:sp>
        <p:nvSpPr>
          <p:cNvPr id="4" name="Slide Number Placeholder 3"/>
          <p:cNvSpPr>
            <a:spLocks noGrp="1"/>
          </p:cNvSpPr>
          <p:nvPr>
            <p:ph type="sldNum" sz="quarter" idx="12"/>
          </p:nvPr>
        </p:nvSpPr>
        <p:spPr/>
        <p:txBody>
          <a:bodyPr/>
          <a:lstStyle/>
          <a:p>
            <a:fld id="{12775FB8-FE8B-CA4D-AF74-1335A0F8AE96}" type="slidenum">
              <a:rPr lang="en-US" smtClean="0"/>
              <a:t>31</a:t>
            </a:fld>
            <a:endParaRPr lang="en-US"/>
          </a:p>
        </p:txBody>
      </p:sp>
    </p:spTree>
    <p:extLst>
      <p:ext uri="{BB962C8B-B14F-4D97-AF65-F5344CB8AC3E}">
        <p14:creationId xmlns:p14="http://schemas.microsoft.com/office/powerpoint/2010/main" val="19843160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A6126E4-C142-C145-AC00-A30A0BA44F04}"/>
              </a:ext>
            </a:extLst>
          </p:cNvPr>
          <p:cNvSpPr>
            <a:spLocks noGrp="1"/>
          </p:cNvSpPr>
          <p:nvPr>
            <p:ph type="title"/>
          </p:nvPr>
        </p:nvSpPr>
        <p:spPr/>
        <p:txBody>
          <a:bodyPr/>
          <a:lstStyle/>
          <a:p>
            <a:r>
              <a:rPr lang="en-US" dirty="0"/>
              <a:t>Acknowledgments continued</a:t>
            </a:r>
          </a:p>
        </p:txBody>
      </p:sp>
      <p:sp>
        <p:nvSpPr>
          <p:cNvPr id="3" name="Content Placeholder 2"/>
          <p:cNvSpPr>
            <a:spLocks noGrp="1"/>
          </p:cNvSpPr>
          <p:nvPr>
            <p:ph idx="1"/>
          </p:nvPr>
        </p:nvSpPr>
        <p:spPr/>
        <p:txBody>
          <a:bodyPr>
            <a:normAutofit fontScale="92500" lnSpcReduction="10000"/>
          </a:bodyPr>
          <a:lstStyle/>
          <a:p>
            <a:r>
              <a:rPr lang="en-US" dirty="0"/>
              <a:t>Also this training was created by adapting publicly available materials from Susan Harwood Training Program, UC Berkeley Labor Occupational Health Program, and Pennsylvania Department of Labor &amp; Industry.</a:t>
            </a:r>
            <a:endParaRPr lang="ne-NP" dirty="0"/>
          </a:p>
          <a:p>
            <a:endParaRPr lang="ne-NP" dirty="0"/>
          </a:p>
          <a:p>
            <a:r>
              <a:rPr lang="ne-NP" dirty="0"/>
              <a:t>साथै यो तालिम </a:t>
            </a:r>
            <a:r>
              <a:rPr lang="ne-NP" dirty="0" err="1"/>
              <a:t>सुसन</a:t>
            </a:r>
            <a:r>
              <a:rPr lang="ne-NP" dirty="0"/>
              <a:t> </a:t>
            </a:r>
            <a:r>
              <a:rPr lang="ne-NP" dirty="0" err="1"/>
              <a:t>हार्वुड</a:t>
            </a:r>
            <a:r>
              <a:rPr lang="ne-NP" dirty="0"/>
              <a:t> तालिम कार्यक्रम, </a:t>
            </a:r>
            <a:r>
              <a:rPr lang="ne-NP" dirty="0" err="1"/>
              <a:t>यु</a:t>
            </a:r>
            <a:r>
              <a:rPr lang="ne-NP" dirty="0"/>
              <a:t> सि </a:t>
            </a:r>
            <a:r>
              <a:rPr lang="ne-NP" dirty="0" err="1"/>
              <a:t>बर्क्ली</a:t>
            </a:r>
            <a:r>
              <a:rPr lang="ne-NP" dirty="0"/>
              <a:t> र </a:t>
            </a:r>
            <a:r>
              <a:rPr lang="ne-NP" dirty="0" err="1"/>
              <a:t>पेन्सिलभानिया</a:t>
            </a:r>
            <a:r>
              <a:rPr lang="ne-NP" dirty="0"/>
              <a:t> श्रम तथा </a:t>
            </a:r>
            <a:r>
              <a:rPr lang="ne-NP" dirty="0" err="1"/>
              <a:t>उद्ध्योग</a:t>
            </a:r>
            <a:r>
              <a:rPr lang="ne-NP" dirty="0"/>
              <a:t> </a:t>
            </a:r>
            <a:r>
              <a:rPr lang="ne-NP" dirty="0" err="1"/>
              <a:t>बिभाग</a:t>
            </a:r>
            <a:r>
              <a:rPr lang="ne-NP" dirty="0"/>
              <a:t> बाट </a:t>
            </a:r>
            <a:r>
              <a:rPr lang="ne-NP" dirty="0" err="1"/>
              <a:t>सार्वजनिकरुपमा</a:t>
            </a:r>
            <a:r>
              <a:rPr lang="ne-NP" dirty="0"/>
              <a:t> उपलब्ध </a:t>
            </a:r>
            <a:r>
              <a:rPr lang="ne-NP" dirty="0" err="1"/>
              <a:t>सामाग्रीहरु</a:t>
            </a:r>
            <a:r>
              <a:rPr lang="ne-NP" dirty="0"/>
              <a:t> </a:t>
            </a:r>
            <a:r>
              <a:rPr lang="ne-NP" dirty="0" err="1"/>
              <a:t>लियेर</a:t>
            </a:r>
            <a:r>
              <a:rPr lang="ne-NP" dirty="0"/>
              <a:t> </a:t>
            </a:r>
            <a:r>
              <a:rPr lang="ne-NP" dirty="0" err="1"/>
              <a:t>बनाईएको</a:t>
            </a:r>
            <a:r>
              <a:rPr lang="ne-NP" dirty="0"/>
              <a:t> हो।</a:t>
            </a:r>
            <a:endParaRPr lang="en-US" dirty="0"/>
          </a:p>
        </p:txBody>
      </p:sp>
      <p:sp>
        <p:nvSpPr>
          <p:cNvPr id="4" name="Slide Number Placeholder 3"/>
          <p:cNvSpPr>
            <a:spLocks noGrp="1"/>
          </p:cNvSpPr>
          <p:nvPr>
            <p:ph type="sldNum" sz="quarter" idx="12"/>
          </p:nvPr>
        </p:nvSpPr>
        <p:spPr/>
        <p:txBody>
          <a:bodyPr/>
          <a:lstStyle/>
          <a:p>
            <a:fld id="{DCD421AF-C080-4413-9734-9679FAF953E8}" type="slidenum">
              <a:rPr lang="en-US" smtClean="0"/>
              <a:pPr/>
              <a:t>32</a:t>
            </a:fld>
            <a:endParaRPr lang="en-US"/>
          </a:p>
        </p:txBody>
      </p:sp>
    </p:spTree>
    <p:extLst>
      <p:ext uri="{BB962C8B-B14F-4D97-AF65-F5344CB8AC3E}">
        <p14:creationId xmlns:p14="http://schemas.microsoft.com/office/powerpoint/2010/main" val="2422480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Other Chemicals in the Workplace</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कार्यस्थलमा हुने अन्य रासायनिक पदार्थ</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dirty="0">
                <a:latin typeface="Adobe Devanagari" panose="02040503050201020203" pitchFamily="18" charset="0"/>
                <a:cs typeface="Adobe Devanagari" panose="02040503050201020203" pitchFamily="18" charset="0"/>
              </a:rPr>
              <a:t>Depending on their industries (restaurant, hotel, janitorial, home care, salon and beauty services, and other employment settings), Asian immigrant workers recognize and handle other chemicals in the work areas. </a:t>
            </a:r>
            <a:endParaRPr lang="ne-NP" dirty="0">
              <a:latin typeface="Adobe Devanagari" panose="02040503050201020203" pitchFamily="18" charset="0"/>
              <a:cs typeface="Adobe Devanagari" panose="02040503050201020203" pitchFamily="18" charset="0"/>
            </a:endParaRPr>
          </a:p>
          <a:p>
            <a:r>
              <a:rPr lang="ne-NP" dirty="0" err="1">
                <a:latin typeface="Adobe Devanagari" panose="02040503050201020203" pitchFamily="18" charset="0"/>
                <a:cs typeface="Adobe Devanagari" panose="02040503050201020203" pitchFamily="18" charset="0"/>
              </a:rPr>
              <a:t>आफुले</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कामगर्ने</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उद्ध्योग</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अनुरुप</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रेस्टुरेन्ट</a:t>
            </a:r>
            <a:r>
              <a:rPr lang="ne-NP" dirty="0">
                <a:latin typeface="Adobe Devanagari" panose="02040503050201020203" pitchFamily="18" charset="0"/>
                <a:cs typeface="Adobe Devanagari" panose="02040503050201020203" pitchFamily="18" charset="0"/>
              </a:rPr>
              <a:t>, होटेल, </a:t>
            </a:r>
            <a:r>
              <a:rPr lang="ne-NP" dirty="0" err="1">
                <a:latin typeface="Adobe Devanagari" panose="02040503050201020203" pitchFamily="18" charset="0"/>
                <a:cs typeface="Adobe Devanagari" panose="02040503050201020203" pitchFamily="18" charset="0"/>
              </a:rPr>
              <a:t>सफागर्ने</a:t>
            </a:r>
            <a:r>
              <a:rPr lang="ne-NP" dirty="0">
                <a:latin typeface="Adobe Devanagari" panose="02040503050201020203" pitchFamily="18" charset="0"/>
                <a:cs typeface="Adobe Devanagari" panose="02040503050201020203" pitchFamily="18" charset="0"/>
              </a:rPr>
              <a:t>, घरमै </a:t>
            </a:r>
            <a:r>
              <a:rPr lang="ne-NP" dirty="0" err="1">
                <a:latin typeface="Adobe Devanagari" panose="02040503050201020203" pitchFamily="18" charset="0"/>
                <a:cs typeface="Adobe Devanagari" panose="02040503050201020203" pitchFamily="18" charset="0"/>
              </a:rPr>
              <a:t>हेरचाहगर्ने</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सैलुन</a:t>
            </a:r>
            <a:r>
              <a:rPr lang="ne-NP" dirty="0">
                <a:latin typeface="Adobe Devanagari" panose="02040503050201020203" pitchFamily="18" charset="0"/>
                <a:cs typeface="Adobe Devanagari" panose="02040503050201020203" pitchFamily="18" charset="0"/>
              </a:rPr>
              <a:t> तथा सुन्दरता सेवा, तथा अन्य </a:t>
            </a:r>
            <a:r>
              <a:rPr lang="ne-NP" dirty="0" err="1">
                <a:latin typeface="Adobe Devanagari" panose="02040503050201020203" pitchFamily="18" charset="0"/>
                <a:cs typeface="Adobe Devanagari" panose="02040503050201020203" pitchFamily="18" charset="0"/>
              </a:rPr>
              <a:t>कामगर्ने</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व्यबस्था</a:t>
            </a:r>
            <a:r>
              <a:rPr lang="ne-NP" dirty="0">
                <a:latin typeface="Adobe Devanagari" panose="02040503050201020203" pitchFamily="18" charset="0"/>
                <a:cs typeface="Adobe Devanagari" panose="02040503050201020203" pitchFamily="18" charset="0"/>
              </a:rPr>
              <a:t>), एसियाली </a:t>
            </a:r>
            <a:r>
              <a:rPr lang="ne-NP" dirty="0" err="1">
                <a:latin typeface="Adobe Devanagari" panose="02040503050201020203" pitchFamily="18" charset="0"/>
                <a:cs typeface="Adobe Devanagari" panose="02040503050201020203" pitchFamily="18" charset="0"/>
              </a:rPr>
              <a:t>आप्रवाशी</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कामदारहरु</a:t>
            </a:r>
            <a:r>
              <a:rPr lang="ne-NP" dirty="0">
                <a:latin typeface="Adobe Devanagari" panose="02040503050201020203" pitchFamily="18" charset="0"/>
                <a:cs typeface="Adobe Devanagari" panose="02040503050201020203" pitchFamily="18" charset="0"/>
              </a:rPr>
              <a:t> आफ्नो कार्यक्षेत्रमा रहेका अन्य रासायनिक </a:t>
            </a:r>
            <a:r>
              <a:rPr lang="ne-NP" dirty="0" err="1">
                <a:latin typeface="Adobe Devanagari" panose="02040503050201020203" pitchFamily="18" charset="0"/>
                <a:cs typeface="Adobe Devanagari" panose="02040503050201020203" pitchFamily="18" charset="0"/>
              </a:rPr>
              <a:t>पदार्थहरुको</a:t>
            </a:r>
            <a:r>
              <a:rPr lang="ne-NP" dirty="0">
                <a:latin typeface="Adobe Devanagari" panose="02040503050201020203" pitchFamily="18" charset="0"/>
                <a:cs typeface="Adobe Devanagari" panose="02040503050201020203" pitchFamily="18" charset="0"/>
              </a:rPr>
              <a:t> पहिचान तथा </a:t>
            </a:r>
            <a:r>
              <a:rPr lang="ne-NP" dirty="0" err="1">
                <a:latin typeface="Adobe Devanagari" panose="02040503050201020203" pitchFamily="18" charset="0"/>
                <a:cs typeface="Adobe Devanagari" panose="02040503050201020203" pitchFamily="18" charset="0"/>
              </a:rPr>
              <a:t>संचालन</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गर्दछन्</a:t>
            </a:r>
            <a:r>
              <a:rPr lang="ne-NP" dirty="0">
                <a:latin typeface="Adobe Devanagari" panose="02040503050201020203" pitchFamily="18" charset="0"/>
                <a:cs typeface="Adobe Devanagari" panose="02040503050201020203" pitchFamily="18" charset="0"/>
              </a:rPr>
              <a:t>। </a:t>
            </a:r>
            <a:endParaRPr lang="en-US" dirty="0">
              <a:latin typeface="Adobe Devanagari" panose="02040503050201020203" pitchFamily="18" charset="0"/>
              <a:cs typeface="Adobe Devanagari" panose="02040503050201020203" pitchFamily="18" charset="0"/>
            </a:endParaRPr>
          </a:p>
          <a:p>
            <a:pPr marL="0" indent="0">
              <a:buNone/>
            </a:pPr>
            <a:endParaRPr lang="en-US" b="1"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4</a:t>
            </a:fld>
            <a:endParaRPr lang="en-US"/>
          </a:p>
        </p:txBody>
      </p:sp>
    </p:spTree>
    <p:extLst>
      <p:ext uri="{BB962C8B-B14F-4D97-AF65-F5344CB8AC3E}">
        <p14:creationId xmlns:p14="http://schemas.microsoft.com/office/powerpoint/2010/main" val="3800964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Do you work with chemicals?</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के </a:t>
            </a:r>
            <a:r>
              <a:rPr lang="ne-NP" dirty="0" err="1">
                <a:latin typeface="Aparajita" panose="02020603050405020304" pitchFamily="18" charset="0"/>
                <a:cs typeface="Aparajita" panose="02020603050405020304" pitchFamily="18" charset="0"/>
              </a:rPr>
              <a:t>तपाईँ</a:t>
            </a:r>
            <a:r>
              <a:rPr lang="ne-NP" dirty="0">
                <a:latin typeface="Aparajita" panose="02020603050405020304" pitchFamily="18" charset="0"/>
                <a:cs typeface="Aparajita" panose="02020603050405020304" pitchFamily="18" charset="0"/>
              </a:rPr>
              <a:t> रासायनिक </a:t>
            </a:r>
            <a:r>
              <a:rPr lang="ne-NP" dirty="0" err="1">
                <a:latin typeface="Aparajita" panose="02020603050405020304" pitchFamily="18" charset="0"/>
                <a:cs typeface="Aparajita" panose="02020603050405020304" pitchFamily="18" charset="0"/>
              </a:rPr>
              <a:t>पदार्थसंग</a:t>
            </a:r>
            <a:r>
              <a:rPr lang="ne-NP" dirty="0">
                <a:latin typeface="Aparajita" panose="02020603050405020304" pitchFamily="18" charset="0"/>
                <a:cs typeface="Aparajita" panose="02020603050405020304" pitchFamily="18" charset="0"/>
              </a:rPr>
              <a:t> काम गर्नु हुन्छ ? </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a:xfrm>
            <a:off x="522516" y="1600200"/>
            <a:ext cx="8229600" cy="4525963"/>
          </a:xfrm>
        </p:spPr>
        <p:txBody>
          <a:bodyPr>
            <a:normAutofit/>
          </a:bodyPr>
          <a:lstStyle/>
          <a:p>
            <a:r>
              <a:rPr lang="en-US" dirty="0">
                <a:latin typeface="Adobe Devanagari" panose="02040503050201020203" pitchFamily="18" charset="0"/>
                <a:cs typeface="Adobe Devanagari" panose="02040503050201020203" pitchFamily="18" charset="0"/>
              </a:rPr>
              <a:t>What chemicals do you use in the workplace? </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कुन रासायनिक पदार्थ </a:t>
            </a:r>
            <a:r>
              <a:rPr lang="ne-NP" dirty="0" err="1">
                <a:latin typeface="Adobe Devanagari" panose="02040503050201020203" pitchFamily="18" charset="0"/>
                <a:cs typeface="Adobe Devanagari" panose="02040503050201020203" pitchFamily="18" charset="0"/>
              </a:rPr>
              <a:t>तपाईँले</a:t>
            </a:r>
            <a:r>
              <a:rPr lang="ne-NP" dirty="0">
                <a:latin typeface="Adobe Devanagari" panose="02040503050201020203" pitchFamily="18" charset="0"/>
                <a:cs typeface="Adobe Devanagari" panose="02040503050201020203" pitchFamily="18" charset="0"/>
              </a:rPr>
              <a:t> आफ्नो कार्यस्थलमा प्रयोग गर्नुहुन्छ ?</a:t>
            </a:r>
            <a:r>
              <a:rPr lang="en-US" dirty="0">
                <a:latin typeface="Adobe Devanagari" panose="02040503050201020203" pitchFamily="18" charset="0"/>
                <a:cs typeface="Adobe Devanagari" panose="02040503050201020203" pitchFamily="18" charset="0"/>
              </a:rPr>
              <a:t>  </a:t>
            </a:r>
          </a:p>
          <a:p>
            <a:r>
              <a:rPr lang="en-US" dirty="0">
                <a:latin typeface="Adobe Devanagari" panose="02040503050201020203" pitchFamily="18" charset="0"/>
                <a:cs typeface="Adobe Devanagari" panose="02040503050201020203" pitchFamily="18" charset="0"/>
              </a:rPr>
              <a:t>How does your body feel when you work with these chemicals?</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यी रासायनिक पदार्थसँग काम गर्दा </a:t>
            </a:r>
            <a:r>
              <a:rPr lang="ne-NP" dirty="0" err="1">
                <a:latin typeface="Adobe Devanagari" panose="02040503050201020203" pitchFamily="18" charset="0"/>
                <a:cs typeface="Adobe Devanagari" panose="02040503050201020203" pitchFamily="18" charset="0"/>
              </a:rPr>
              <a:t>तपाईँको</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शरिरले</a:t>
            </a:r>
            <a:r>
              <a:rPr lang="ne-NP" dirty="0">
                <a:latin typeface="Adobe Devanagari" panose="02040503050201020203" pitchFamily="18" charset="0"/>
                <a:cs typeface="Adobe Devanagari" panose="02040503050201020203" pitchFamily="18" charset="0"/>
              </a:rPr>
              <a:t> कस्तो महसुस गर्दछ ?</a:t>
            </a:r>
            <a:endParaRPr lang="en-US" dirty="0">
              <a:latin typeface="Adobe Devanagari" panose="02040503050201020203" pitchFamily="18" charset="0"/>
              <a:cs typeface="Adobe Devanagari" panose="02040503050201020203" pitchFamily="18" charset="0"/>
            </a:endParaRPr>
          </a:p>
          <a:p>
            <a:r>
              <a:rPr lang="en-US" dirty="0">
                <a:latin typeface="Adobe Devanagari" panose="02040503050201020203" pitchFamily="18" charset="0"/>
                <a:cs typeface="Adobe Devanagari" panose="02040503050201020203" pitchFamily="18" charset="0"/>
              </a:rPr>
              <a:t>[short discussion]</a:t>
            </a:r>
            <a:endParaRPr lang="ne-NP" dirty="0">
              <a:latin typeface="Adobe Devanagari" panose="02040503050201020203" pitchFamily="18" charset="0"/>
              <a:cs typeface="Adobe Devanagari" panose="02040503050201020203" pitchFamily="18" charset="0"/>
            </a:endParaRPr>
          </a:p>
          <a:p>
            <a:r>
              <a:rPr lang="en-US" dirty="0">
                <a:latin typeface="Adobe Devanagari" panose="02040503050201020203" pitchFamily="18" charset="0"/>
                <a:cs typeface="Adobe Devanagari" panose="02040503050201020203" pitchFamily="18" charset="0"/>
              </a:rPr>
              <a:t>[ </a:t>
            </a:r>
            <a:r>
              <a:rPr lang="ne-NP" dirty="0">
                <a:latin typeface="Adobe Devanagari" panose="02040503050201020203" pitchFamily="18" charset="0"/>
                <a:cs typeface="Adobe Devanagari" panose="02040503050201020203" pitchFamily="18" charset="0"/>
              </a:rPr>
              <a:t>छोटो छलफल</a:t>
            </a:r>
            <a:r>
              <a:rPr lang="en-US" dirty="0">
                <a:latin typeface="Adobe Devanagari" panose="02040503050201020203" pitchFamily="18" charset="0"/>
                <a:cs typeface="Adobe Devanagari" panose="02040503050201020203" pitchFamily="18" charset="0"/>
              </a:rPr>
              <a:t> ]</a:t>
            </a:r>
          </a:p>
          <a:p>
            <a:endParaRPr lang="en-US"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5</a:t>
            </a:fld>
            <a:endParaRPr lang="en-US"/>
          </a:p>
        </p:txBody>
      </p:sp>
    </p:spTree>
    <p:extLst>
      <p:ext uri="{BB962C8B-B14F-4D97-AF65-F5344CB8AC3E}">
        <p14:creationId xmlns:p14="http://schemas.microsoft.com/office/powerpoint/2010/main" val="1306470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85" y="13380"/>
            <a:ext cx="8958943" cy="2185534"/>
          </a:xfrm>
        </p:spPr>
        <p:txBody>
          <a:bodyPr>
            <a:noAutofit/>
          </a:bodyPr>
          <a:lstStyle/>
          <a:p>
            <a:r>
              <a:rPr lang="en-US" sz="3600" dirty="0">
                <a:latin typeface="Aparajita" panose="02020603050405020304" pitchFamily="18" charset="0"/>
                <a:cs typeface="Aparajita" panose="02020603050405020304" pitchFamily="18" charset="0"/>
              </a:rPr>
              <a:t>Employer Requirements: </a:t>
            </a:r>
            <a:br>
              <a:rPr lang="en-US" sz="3600" dirty="0">
                <a:latin typeface="Aparajita" panose="02020603050405020304" pitchFamily="18" charset="0"/>
                <a:cs typeface="Aparajita" panose="02020603050405020304" pitchFamily="18" charset="0"/>
              </a:rPr>
            </a:br>
            <a:r>
              <a:rPr lang="en-US" sz="3600" dirty="0">
                <a:latin typeface="Aparajita" panose="02020603050405020304" pitchFamily="18" charset="0"/>
                <a:cs typeface="Aparajita" panose="02020603050405020304" pitchFamily="18" charset="0"/>
              </a:rPr>
              <a:t>Workers’ “Right to Know” Law</a:t>
            </a:r>
            <a:r>
              <a:rPr lang="ne-NP" sz="3600" dirty="0">
                <a:latin typeface="Aparajita" panose="02020603050405020304" pitchFamily="18" charset="0"/>
                <a:cs typeface="Aparajita" panose="02020603050405020304" pitchFamily="18" charset="0"/>
              </a:rPr>
              <a:t/>
            </a:r>
            <a:br>
              <a:rPr lang="ne-NP" sz="3600" dirty="0">
                <a:latin typeface="Aparajita" panose="02020603050405020304" pitchFamily="18" charset="0"/>
                <a:cs typeface="Aparajita" panose="02020603050405020304" pitchFamily="18" charset="0"/>
              </a:rPr>
            </a:br>
            <a:r>
              <a:rPr lang="ne-NP" sz="2800" dirty="0" err="1">
                <a:latin typeface="Aparajita" panose="02020603050405020304" pitchFamily="18" charset="0"/>
                <a:cs typeface="Aparajita" panose="02020603050405020304" pitchFamily="18" charset="0"/>
              </a:rPr>
              <a:t>रोजगारदाताले</a:t>
            </a:r>
            <a:r>
              <a:rPr lang="ne-NP" sz="2800" dirty="0">
                <a:latin typeface="Aparajita" panose="02020603050405020304" pitchFamily="18" charset="0"/>
                <a:cs typeface="Aparajita" panose="02020603050405020304" pitchFamily="18" charset="0"/>
              </a:rPr>
              <a:t> गर्नुपर्ने:</a:t>
            </a:r>
            <a:br>
              <a:rPr lang="ne-NP" sz="2800" dirty="0">
                <a:latin typeface="Aparajita" panose="02020603050405020304" pitchFamily="18" charset="0"/>
                <a:cs typeface="Aparajita" panose="02020603050405020304" pitchFamily="18" charset="0"/>
              </a:rPr>
            </a:br>
            <a:r>
              <a:rPr lang="ne-NP" sz="2800" dirty="0" err="1">
                <a:latin typeface="Aparajita" panose="02020603050405020304" pitchFamily="18" charset="0"/>
                <a:cs typeface="Aparajita" panose="02020603050405020304" pitchFamily="18" charset="0"/>
              </a:rPr>
              <a:t>कामदारहरुको</a:t>
            </a:r>
            <a:r>
              <a:rPr lang="ne-NP" sz="2800" dirty="0">
                <a:latin typeface="Aparajita" panose="02020603050405020304" pitchFamily="18" charset="0"/>
                <a:cs typeface="Aparajita" panose="02020603050405020304" pitchFamily="18" charset="0"/>
              </a:rPr>
              <a:t> “</a:t>
            </a:r>
            <a:r>
              <a:rPr lang="ne-NP" sz="2800" dirty="0" err="1">
                <a:latin typeface="Aparajita" panose="02020603050405020304" pitchFamily="18" charset="0"/>
                <a:cs typeface="Aparajita" panose="02020603050405020304" pitchFamily="18" charset="0"/>
              </a:rPr>
              <a:t>जानकारिको</a:t>
            </a:r>
            <a:r>
              <a:rPr lang="ne-NP" sz="2800" dirty="0">
                <a:latin typeface="Aparajita" panose="02020603050405020304" pitchFamily="18" charset="0"/>
                <a:cs typeface="Aparajita" panose="02020603050405020304" pitchFamily="18" charset="0"/>
              </a:rPr>
              <a:t> अधिकार” कानुन</a:t>
            </a:r>
            <a:endParaRPr lang="en-US" sz="2800"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a:xfrm>
            <a:off x="359229" y="2144486"/>
            <a:ext cx="8479971" cy="4463143"/>
          </a:xfrm>
        </p:spPr>
        <p:txBody>
          <a:bodyPr>
            <a:normAutofit fontScale="77500" lnSpcReduction="20000"/>
          </a:bodyPr>
          <a:lstStyle/>
          <a:p>
            <a:r>
              <a:rPr lang="en-US" sz="2800" dirty="0">
                <a:latin typeface="Adobe Devanagari" panose="02040503050201020203" pitchFamily="18" charset="0"/>
                <a:cs typeface="Adobe Devanagari" panose="02040503050201020203" pitchFamily="18" charset="0"/>
              </a:rPr>
              <a:t>Employers are required </a:t>
            </a:r>
            <a:endParaRPr lang="ne-NP" sz="2800" dirty="0">
              <a:latin typeface="Adobe Devanagari" panose="02040503050201020203" pitchFamily="18" charset="0"/>
              <a:cs typeface="Adobe Devanagari" panose="02040503050201020203" pitchFamily="18" charset="0"/>
            </a:endParaRPr>
          </a:p>
          <a:p>
            <a:r>
              <a:rPr lang="ne-NP" sz="2800" dirty="0" err="1">
                <a:latin typeface="Adobe Devanagari" panose="02040503050201020203" pitchFamily="18" charset="0"/>
                <a:cs typeface="Adobe Devanagari" panose="02040503050201020203" pitchFamily="18" charset="0"/>
              </a:rPr>
              <a:t>रोजगारदाताहरुले</a:t>
            </a:r>
            <a:r>
              <a:rPr lang="ne-NP" sz="2800" dirty="0">
                <a:latin typeface="Adobe Devanagari" panose="02040503050201020203" pitchFamily="18" charset="0"/>
                <a:cs typeface="Adobe Devanagari" panose="02040503050201020203" pitchFamily="18" charset="0"/>
              </a:rPr>
              <a:t> गर्नुपर्ने:</a:t>
            </a:r>
            <a:endParaRPr lang="en-US" sz="2800" dirty="0">
              <a:latin typeface="Adobe Devanagari" panose="02040503050201020203" pitchFamily="18" charset="0"/>
              <a:cs typeface="Adobe Devanagari" panose="02040503050201020203" pitchFamily="18" charset="0"/>
            </a:endParaRPr>
          </a:p>
          <a:p>
            <a:pPr lvl="1"/>
            <a:r>
              <a:rPr lang="en-US" sz="2400" dirty="0">
                <a:latin typeface="Adobe Devanagari" panose="02040503050201020203" pitchFamily="18" charset="0"/>
                <a:cs typeface="Adobe Devanagari" panose="02040503050201020203" pitchFamily="18" charset="0"/>
              </a:rPr>
              <a:t>to ensure that all employees know the hazards of chemicals they work with at their jobs</a:t>
            </a:r>
            <a:endParaRPr lang="ne-NP" sz="2400" dirty="0">
              <a:latin typeface="Adobe Devanagari" panose="02040503050201020203" pitchFamily="18" charset="0"/>
              <a:cs typeface="Adobe Devanagari" panose="02040503050201020203" pitchFamily="18" charset="0"/>
            </a:endParaRPr>
          </a:p>
          <a:p>
            <a:pPr lvl="1"/>
            <a:r>
              <a:rPr lang="ne-NP" sz="2400" dirty="0">
                <a:latin typeface="Adobe Devanagari" panose="02040503050201020203" pitchFamily="18" charset="0"/>
                <a:cs typeface="Adobe Devanagari" panose="02040503050201020203" pitchFamily="18" charset="0"/>
              </a:rPr>
              <a:t>सबै </a:t>
            </a:r>
            <a:r>
              <a:rPr lang="ne-NP" sz="2400" dirty="0" err="1">
                <a:latin typeface="Adobe Devanagari" panose="02040503050201020203" pitchFamily="18" charset="0"/>
                <a:cs typeface="Adobe Devanagari" panose="02040503050201020203" pitchFamily="18" charset="0"/>
              </a:rPr>
              <a:t>कर्मचारिहरुलाई</a:t>
            </a:r>
            <a:r>
              <a:rPr lang="ne-NP" sz="2400" dirty="0">
                <a:latin typeface="Adobe Devanagari" panose="02040503050201020203" pitchFamily="18" charset="0"/>
                <a:cs typeface="Adobe Devanagari" panose="02040503050201020203" pitchFamily="18" charset="0"/>
              </a:rPr>
              <a:t> आफ्नो काममा हुने रासायनिक जोखिमबारे थाहा भएको भन्ने </a:t>
            </a:r>
            <a:r>
              <a:rPr lang="ne-NP" sz="2400" dirty="0" err="1">
                <a:latin typeface="Adobe Devanagari" panose="02040503050201020203" pitchFamily="18" charset="0"/>
                <a:cs typeface="Adobe Devanagari" panose="02040503050201020203" pitchFamily="18" charset="0"/>
              </a:rPr>
              <a:t>सुनिश्चितता</a:t>
            </a:r>
            <a:r>
              <a:rPr lang="ne-NP" sz="2400" dirty="0">
                <a:latin typeface="Adobe Devanagari" panose="02040503050201020203" pitchFamily="18" charset="0"/>
                <a:cs typeface="Adobe Devanagari" panose="02040503050201020203" pitchFamily="18" charset="0"/>
              </a:rPr>
              <a:t> गर्नु</a:t>
            </a:r>
            <a:endParaRPr lang="en-US" sz="2400" dirty="0">
              <a:latin typeface="Adobe Devanagari" panose="02040503050201020203" pitchFamily="18" charset="0"/>
              <a:cs typeface="Adobe Devanagari" panose="02040503050201020203" pitchFamily="18" charset="0"/>
            </a:endParaRPr>
          </a:p>
          <a:p>
            <a:pPr lvl="1"/>
            <a:r>
              <a:rPr lang="en-US" sz="2400" dirty="0">
                <a:latin typeface="Adobe Devanagari" panose="02040503050201020203" pitchFamily="18" charset="0"/>
                <a:cs typeface="Adobe Devanagari" panose="02040503050201020203" pitchFamily="18" charset="0"/>
              </a:rPr>
              <a:t>to ensure that employees are provided with information about chemicals they work with through:</a:t>
            </a:r>
            <a:endParaRPr lang="ne-NP" sz="2400" dirty="0">
              <a:latin typeface="Adobe Devanagari" panose="02040503050201020203" pitchFamily="18" charset="0"/>
              <a:cs typeface="Adobe Devanagari" panose="02040503050201020203" pitchFamily="18" charset="0"/>
            </a:endParaRPr>
          </a:p>
          <a:p>
            <a:pPr lvl="1"/>
            <a:r>
              <a:rPr lang="ne-NP" sz="2400" dirty="0">
                <a:latin typeface="Adobe Devanagari" panose="02040503050201020203" pitchFamily="18" charset="0"/>
                <a:cs typeface="Adobe Devanagari" panose="02040503050201020203" pitchFamily="18" charset="0"/>
              </a:rPr>
              <a:t>सबै </a:t>
            </a:r>
            <a:r>
              <a:rPr lang="ne-NP" sz="2400" dirty="0" err="1">
                <a:latin typeface="Adobe Devanagari" panose="02040503050201020203" pitchFamily="18" charset="0"/>
                <a:cs typeface="Adobe Devanagari" panose="02040503050201020203" pitchFamily="18" charset="0"/>
              </a:rPr>
              <a:t>कर्मचारिहरुलाई</a:t>
            </a:r>
            <a:r>
              <a:rPr lang="ne-NP" sz="2400" dirty="0">
                <a:latin typeface="Adobe Devanagari" panose="02040503050201020203" pitchFamily="18" charset="0"/>
                <a:cs typeface="Adobe Devanagari" panose="02040503050201020203" pitchFamily="18" charset="0"/>
              </a:rPr>
              <a:t> काममा </a:t>
            </a:r>
            <a:r>
              <a:rPr lang="ne-NP" sz="2400" dirty="0" err="1">
                <a:latin typeface="Adobe Devanagari" panose="02040503050201020203" pitchFamily="18" charset="0"/>
                <a:cs typeface="Adobe Devanagari" panose="02040503050201020203" pitchFamily="18" charset="0"/>
              </a:rPr>
              <a:t>प्रयोगहुने</a:t>
            </a:r>
            <a:r>
              <a:rPr lang="ne-NP" sz="2400" dirty="0">
                <a:latin typeface="Adobe Devanagari" panose="02040503050201020203" pitchFamily="18" charset="0"/>
                <a:cs typeface="Adobe Devanagari" panose="02040503050201020203" pitchFamily="18" charset="0"/>
              </a:rPr>
              <a:t> रासायनिक पदार्थबारे </a:t>
            </a:r>
            <a:r>
              <a:rPr lang="ne-NP" sz="2400" dirty="0" err="1">
                <a:latin typeface="Adobe Devanagari" panose="02040503050201020203" pitchFamily="18" charset="0"/>
                <a:cs typeface="Adobe Devanagari" panose="02040503050201020203" pitchFamily="18" charset="0"/>
              </a:rPr>
              <a:t>सुचना</a:t>
            </a:r>
            <a:r>
              <a:rPr lang="ne-NP" sz="2400" dirty="0">
                <a:latin typeface="Adobe Devanagari" panose="02040503050201020203" pitchFamily="18" charset="0"/>
                <a:cs typeface="Adobe Devanagari" panose="02040503050201020203" pitchFamily="18" charset="0"/>
              </a:rPr>
              <a:t> प्रदान गरेको कुरा सुनिश्चित गर्नु</a:t>
            </a:r>
            <a:endParaRPr lang="en-US" sz="2400" dirty="0">
              <a:latin typeface="Adobe Devanagari" panose="02040503050201020203" pitchFamily="18" charset="0"/>
              <a:cs typeface="Adobe Devanagari" panose="02040503050201020203" pitchFamily="18" charset="0"/>
            </a:endParaRPr>
          </a:p>
          <a:p>
            <a:pPr lvl="2"/>
            <a:r>
              <a:rPr lang="en-US" sz="2000" dirty="0">
                <a:latin typeface="Adobe Devanagari" panose="02040503050201020203" pitchFamily="18" charset="0"/>
                <a:cs typeface="Adobe Devanagari" panose="02040503050201020203" pitchFamily="18" charset="0"/>
              </a:rPr>
              <a:t>Information on chemical labels</a:t>
            </a:r>
            <a:endParaRPr lang="ne-NP" sz="2000" dirty="0">
              <a:latin typeface="Adobe Devanagari" panose="02040503050201020203" pitchFamily="18" charset="0"/>
              <a:cs typeface="Adobe Devanagari" panose="02040503050201020203" pitchFamily="18" charset="0"/>
            </a:endParaRPr>
          </a:p>
          <a:p>
            <a:pPr lvl="2"/>
            <a:r>
              <a:rPr lang="ne-NP" sz="2000" dirty="0">
                <a:latin typeface="Adobe Devanagari" panose="02040503050201020203" pitchFamily="18" charset="0"/>
                <a:cs typeface="Adobe Devanagari" panose="02040503050201020203" pitchFamily="18" charset="0"/>
              </a:rPr>
              <a:t>रसायनको लेबलसहित </a:t>
            </a:r>
            <a:r>
              <a:rPr lang="ne-NP" sz="2000" dirty="0" err="1">
                <a:latin typeface="Adobe Devanagari" panose="02040503050201020203" pitchFamily="18" charset="0"/>
                <a:cs typeface="Adobe Devanagari" panose="02040503050201020203" pitchFamily="18" charset="0"/>
              </a:rPr>
              <a:t>जानकारि</a:t>
            </a:r>
            <a:r>
              <a:rPr lang="ne-NP" sz="2000" dirty="0">
                <a:latin typeface="Adobe Devanagari" panose="02040503050201020203" pitchFamily="18" charset="0"/>
                <a:cs typeface="Adobe Devanagari" panose="02040503050201020203" pitchFamily="18" charset="0"/>
              </a:rPr>
              <a:t> </a:t>
            </a:r>
            <a:endParaRPr lang="en-US" sz="2000" dirty="0">
              <a:latin typeface="Adobe Devanagari" panose="02040503050201020203" pitchFamily="18" charset="0"/>
              <a:cs typeface="Adobe Devanagari" panose="02040503050201020203" pitchFamily="18" charset="0"/>
            </a:endParaRPr>
          </a:p>
          <a:p>
            <a:pPr lvl="2"/>
            <a:r>
              <a:rPr lang="en-US" sz="2000" dirty="0">
                <a:latin typeface="Adobe Devanagari" panose="02040503050201020203" pitchFamily="18" charset="0"/>
                <a:cs typeface="Adobe Devanagari" panose="02040503050201020203" pitchFamily="18" charset="0"/>
              </a:rPr>
              <a:t>Safety Data Sheets (SDSs)</a:t>
            </a:r>
            <a:endParaRPr lang="ne-NP" sz="2000" dirty="0">
              <a:latin typeface="Adobe Devanagari" panose="02040503050201020203" pitchFamily="18" charset="0"/>
              <a:cs typeface="Adobe Devanagari" panose="02040503050201020203" pitchFamily="18" charset="0"/>
            </a:endParaRPr>
          </a:p>
          <a:p>
            <a:pPr lvl="2"/>
            <a:r>
              <a:rPr lang="ne-NP" sz="2000" dirty="0">
                <a:latin typeface="Adobe Devanagari" panose="02040503050201020203" pitchFamily="18" charset="0"/>
                <a:cs typeface="Adobe Devanagari" panose="02040503050201020203" pitchFamily="18" charset="0"/>
              </a:rPr>
              <a:t>सुरक्षा डेटा पन्ना </a:t>
            </a:r>
            <a:r>
              <a:rPr lang="ne-NP" sz="2000" dirty="0" err="1">
                <a:latin typeface="Adobe Devanagari" panose="02040503050201020203" pitchFamily="18" charset="0"/>
                <a:cs typeface="Adobe Devanagari" panose="02040503050201020203" pitchFamily="18" charset="0"/>
              </a:rPr>
              <a:t>हरु</a:t>
            </a:r>
            <a:endParaRPr lang="en-US" sz="2000" dirty="0">
              <a:latin typeface="Adobe Devanagari" panose="02040503050201020203" pitchFamily="18" charset="0"/>
              <a:cs typeface="Adobe Devanagari" panose="02040503050201020203" pitchFamily="18" charset="0"/>
            </a:endParaRPr>
          </a:p>
          <a:p>
            <a:pPr lvl="2"/>
            <a:r>
              <a:rPr lang="en-US" sz="2000" dirty="0">
                <a:latin typeface="Adobe Devanagari" panose="02040503050201020203" pitchFamily="18" charset="0"/>
                <a:cs typeface="Adobe Devanagari" panose="02040503050201020203" pitchFamily="18" charset="0"/>
              </a:rPr>
              <a:t>Training on hazard communication (HAZCOM)</a:t>
            </a:r>
            <a:endParaRPr lang="ne-NP" sz="2000" dirty="0">
              <a:latin typeface="Adobe Devanagari" panose="02040503050201020203" pitchFamily="18" charset="0"/>
              <a:cs typeface="Adobe Devanagari" panose="02040503050201020203" pitchFamily="18" charset="0"/>
            </a:endParaRPr>
          </a:p>
          <a:p>
            <a:pPr lvl="2"/>
            <a:r>
              <a:rPr lang="ne-NP" sz="2000" dirty="0">
                <a:latin typeface="Adobe Devanagari" panose="02040503050201020203" pitchFamily="18" charset="0"/>
                <a:cs typeface="Adobe Devanagari" panose="02040503050201020203" pitchFamily="18" charset="0"/>
              </a:rPr>
              <a:t>जोखिमबारे </a:t>
            </a:r>
            <a:r>
              <a:rPr lang="ne-NP" sz="2000" dirty="0" err="1">
                <a:latin typeface="Adobe Devanagari" panose="02040503050201020203" pitchFamily="18" charset="0"/>
                <a:cs typeface="Adobe Devanagari" panose="02040503050201020203" pitchFamily="18" charset="0"/>
              </a:rPr>
              <a:t>सुचना</a:t>
            </a:r>
            <a:r>
              <a:rPr lang="ne-NP" sz="2000" dirty="0">
                <a:latin typeface="Adobe Devanagari" panose="02040503050201020203" pitchFamily="18" charset="0"/>
                <a:cs typeface="Adobe Devanagari" panose="02040503050201020203" pitchFamily="18" charset="0"/>
              </a:rPr>
              <a:t> आदान प्रदान </a:t>
            </a:r>
            <a:r>
              <a:rPr lang="ne-NP" sz="2000" dirty="0" err="1">
                <a:latin typeface="Adobe Devanagari" panose="02040503050201020203" pitchFamily="18" charset="0"/>
                <a:cs typeface="Adobe Devanagari" panose="02040503050201020203" pitchFamily="18" charset="0"/>
              </a:rPr>
              <a:t>सम्बन्धि</a:t>
            </a:r>
            <a:r>
              <a:rPr lang="ne-NP" sz="2000" dirty="0">
                <a:latin typeface="Adobe Devanagari" panose="02040503050201020203" pitchFamily="18" charset="0"/>
                <a:cs typeface="Adobe Devanagari" panose="02040503050201020203" pitchFamily="18" charset="0"/>
              </a:rPr>
              <a:t> तालिम</a:t>
            </a:r>
            <a:endParaRPr lang="en-US" sz="2000" dirty="0">
              <a:latin typeface="Adobe Devanagari" panose="02040503050201020203" pitchFamily="18" charset="0"/>
              <a:cs typeface="Adobe Devanagari" panose="02040503050201020203" pitchFamily="18" charset="0"/>
            </a:endParaRPr>
          </a:p>
          <a:p>
            <a:pPr lvl="2"/>
            <a:r>
              <a:rPr lang="en-US" sz="2000" dirty="0">
                <a:latin typeface="Adobe Devanagari" panose="02040503050201020203" pitchFamily="18" charset="0"/>
                <a:cs typeface="Adobe Devanagari" panose="02040503050201020203" pitchFamily="18" charset="0"/>
              </a:rPr>
              <a:t>Written HAZCOM plan</a:t>
            </a:r>
            <a:endParaRPr lang="ne-NP" sz="2000" dirty="0">
              <a:latin typeface="Adobe Devanagari" panose="02040503050201020203" pitchFamily="18" charset="0"/>
              <a:cs typeface="Adobe Devanagari" panose="02040503050201020203" pitchFamily="18" charset="0"/>
            </a:endParaRPr>
          </a:p>
          <a:p>
            <a:pPr lvl="2"/>
            <a:r>
              <a:rPr lang="ne-NP" sz="2000" dirty="0">
                <a:latin typeface="Adobe Devanagari" panose="02040503050201020203" pitchFamily="18" charset="0"/>
                <a:cs typeface="Adobe Devanagari" panose="02040503050201020203" pitchFamily="18" charset="0"/>
              </a:rPr>
              <a:t>लिखित </a:t>
            </a:r>
            <a:r>
              <a:rPr lang="en-US" sz="2000" dirty="0">
                <a:latin typeface="Adobe Devanagari" panose="02040503050201020203" pitchFamily="18" charset="0"/>
                <a:cs typeface="Adobe Devanagari" panose="02040503050201020203" pitchFamily="18" charset="0"/>
              </a:rPr>
              <a:t>HAZCOM</a:t>
            </a:r>
            <a:r>
              <a:rPr lang="ne-NP" sz="2000" dirty="0">
                <a:latin typeface="Adobe Devanagari" panose="02040503050201020203" pitchFamily="18" charset="0"/>
                <a:cs typeface="Adobe Devanagari" panose="02040503050201020203" pitchFamily="18" charset="0"/>
              </a:rPr>
              <a:t> योजना</a:t>
            </a:r>
            <a:endParaRPr lang="en-US" sz="2000"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6</a:t>
            </a:fld>
            <a:endParaRPr lang="en-US"/>
          </a:p>
        </p:txBody>
      </p:sp>
    </p:spTree>
    <p:extLst>
      <p:ext uri="{BB962C8B-B14F-4D97-AF65-F5344CB8AC3E}">
        <p14:creationId xmlns:p14="http://schemas.microsoft.com/office/powerpoint/2010/main" val="914488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Employee Information and Training</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err="1">
                <a:latin typeface="Aparajita" panose="02020603050405020304" pitchFamily="18" charset="0"/>
                <a:cs typeface="Aparajita" panose="02020603050405020304" pitchFamily="18" charset="0"/>
              </a:rPr>
              <a:t>कर्मचारिलाई</a:t>
            </a:r>
            <a:r>
              <a:rPr lang="ne-NP" dirty="0">
                <a:latin typeface="Aparajita" panose="02020603050405020304" pitchFamily="18" charset="0"/>
                <a:cs typeface="Aparajita" panose="02020603050405020304" pitchFamily="18" charset="0"/>
              </a:rPr>
              <a:t> </a:t>
            </a:r>
            <a:r>
              <a:rPr lang="ne-NP" dirty="0" err="1">
                <a:latin typeface="Aparajita" panose="02020603050405020304" pitchFamily="18" charset="0"/>
                <a:cs typeface="Aparajita" panose="02020603050405020304" pitchFamily="18" charset="0"/>
              </a:rPr>
              <a:t>सुचना</a:t>
            </a:r>
            <a:r>
              <a:rPr lang="ne-NP" dirty="0">
                <a:latin typeface="Aparajita" panose="02020603050405020304" pitchFamily="18" charset="0"/>
                <a:cs typeface="Aparajita" panose="02020603050405020304" pitchFamily="18" charset="0"/>
              </a:rPr>
              <a:t> तथा तालिम</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a:xfrm>
            <a:off x="469232" y="1600200"/>
            <a:ext cx="8229600" cy="4525963"/>
          </a:xfrm>
        </p:spPr>
        <p:txBody>
          <a:bodyPr>
            <a:normAutofit fontScale="92500" lnSpcReduction="10000"/>
          </a:bodyPr>
          <a:lstStyle/>
          <a:p>
            <a:r>
              <a:rPr lang="en-US" dirty="0">
                <a:latin typeface="Adobe Devanagari" panose="02040503050201020203" pitchFamily="18" charset="0"/>
                <a:cs typeface="Adobe Devanagari" panose="02040503050201020203" pitchFamily="18" charset="0"/>
              </a:rPr>
              <a:t>Employers must provide employees with information and training on hazardous chemicals in their work area. </a:t>
            </a:r>
            <a:endParaRPr lang="ne-NP" dirty="0">
              <a:latin typeface="Adobe Devanagari" panose="02040503050201020203" pitchFamily="18" charset="0"/>
              <a:cs typeface="Adobe Devanagari" panose="02040503050201020203" pitchFamily="18" charset="0"/>
            </a:endParaRPr>
          </a:p>
          <a:p>
            <a:r>
              <a:rPr lang="ne-NP" dirty="0" err="1">
                <a:latin typeface="Adobe Devanagari" panose="02040503050201020203" pitchFamily="18" charset="0"/>
                <a:cs typeface="Adobe Devanagari" panose="02040503050201020203" pitchFamily="18" charset="0"/>
              </a:rPr>
              <a:t>कर्मचारिहरुलाई</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रोजगारदाताले</a:t>
            </a:r>
            <a:r>
              <a:rPr lang="ne-NP" dirty="0">
                <a:latin typeface="Adobe Devanagari" panose="02040503050201020203" pitchFamily="18" charset="0"/>
                <a:cs typeface="Adobe Devanagari" panose="02040503050201020203" pitchFamily="18" charset="0"/>
              </a:rPr>
              <a:t> कार्यक्षेत्रमा हुने </a:t>
            </a:r>
            <a:r>
              <a:rPr lang="ne-NP" dirty="0" err="1">
                <a:latin typeface="Adobe Devanagari" panose="02040503050201020203" pitchFamily="18" charset="0"/>
                <a:cs typeface="Adobe Devanagari" panose="02040503050201020203" pitchFamily="18" charset="0"/>
              </a:rPr>
              <a:t>जोखिमपुर्ण</a:t>
            </a:r>
            <a:r>
              <a:rPr lang="ne-NP" dirty="0">
                <a:latin typeface="Adobe Devanagari" panose="02040503050201020203" pitchFamily="18" charset="0"/>
                <a:cs typeface="Adobe Devanagari" panose="02040503050201020203" pitchFamily="18" charset="0"/>
              </a:rPr>
              <a:t> रासायनिक पदार्थ बारे </a:t>
            </a:r>
            <a:r>
              <a:rPr lang="ne-NP" dirty="0" err="1">
                <a:latin typeface="Adobe Devanagari" panose="02040503050201020203" pitchFamily="18" charset="0"/>
                <a:cs typeface="Adobe Devanagari" panose="02040503050201020203" pitchFamily="18" charset="0"/>
              </a:rPr>
              <a:t>सुचना</a:t>
            </a:r>
            <a:r>
              <a:rPr lang="ne-NP" dirty="0">
                <a:latin typeface="Adobe Devanagari" panose="02040503050201020203" pitchFamily="18" charset="0"/>
                <a:cs typeface="Adobe Devanagari" panose="02040503050201020203" pitchFamily="18" charset="0"/>
              </a:rPr>
              <a:t> तथा तालिम दिनु पर्दछ।</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At the time of initial assignment</a:t>
            </a:r>
            <a:endParaRPr lang="ne-NP" dirty="0">
              <a:latin typeface="Adobe Devanagari" panose="02040503050201020203" pitchFamily="18" charset="0"/>
              <a:cs typeface="Adobe Devanagari" panose="02040503050201020203" pitchFamily="18" charset="0"/>
            </a:endParaRPr>
          </a:p>
          <a:p>
            <a:pPr lvl="1"/>
            <a:r>
              <a:rPr lang="ne-NP" dirty="0">
                <a:latin typeface="Adobe Devanagari" panose="02040503050201020203" pitchFamily="18" charset="0"/>
                <a:cs typeface="Adobe Devanagari" panose="02040503050201020203" pitchFamily="18" charset="0"/>
              </a:rPr>
              <a:t>पहिलो काम सुरु गर्नु अगावै</a:t>
            </a:r>
            <a:r>
              <a:rPr lang="en-US" dirty="0">
                <a:latin typeface="Adobe Devanagari" panose="02040503050201020203" pitchFamily="18" charset="0"/>
                <a:cs typeface="Adobe Devanagari" panose="02040503050201020203" pitchFamily="18" charset="0"/>
              </a:rPr>
              <a:t> </a:t>
            </a:r>
          </a:p>
          <a:p>
            <a:pPr lvl="1"/>
            <a:r>
              <a:rPr lang="en-US" dirty="0">
                <a:latin typeface="Adobe Devanagari" panose="02040503050201020203" pitchFamily="18" charset="0"/>
                <a:cs typeface="Adobe Devanagari" panose="02040503050201020203" pitchFamily="18" charset="0"/>
              </a:rPr>
              <a:t>When a new hazardous product or chemical is introduced into the workplace</a:t>
            </a:r>
            <a:endParaRPr lang="ne-NP" dirty="0">
              <a:latin typeface="Adobe Devanagari" panose="02040503050201020203" pitchFamily="18" charset="0"/>
              <a:cs typeface="Adobe Devanagari" panose="02040503050201020203" pitchFamily="18" charset="0"/>
            </a:endParaRPr>
          </a:p>
          <a:p>
            <a:pPr lvl="1"/>
            <a:r>
              <a:rPr lang="ne-NP" dirty="0">
                <a:latin typeface="Adobe Devanagari" panose="02040503050201020203" pitchFamily="18" charset="0"/>
                <a:cs typeface="Adobe Devanagari" panose="02040503050201020203" pitchFamily="18" charset="0"/>
              </a:rPr>
              <a:t>जब कुनै नया </a:t>
            </a:r>
            <a:r>
              <a:rPr lang="ne-NP" dirty="0" err="1">
                <a:latin typeface="Adobe Devanagari" panose="02040503050201020203" pitchFamily="18" charset="0"/>
                <a:cs typeface="Adobe Devanagari" panose="02040503050201020203" pitchFamily="18" charset="0"/>
              </a:rPr>
              <a:t>जोखिमपुर्ण</a:t>
            </a:r>
            <a:r>
              <a:rPr lang="ne-NP" dirty="0">
                <a:latin typeface="Adobe Devanagari" panose="02040503050201020203" pitchFamily="18" charset="0"/>
                <a:cs typeface="Adobe Devanagari" panose="02040503050201020203" pitchFamily="18" charset="0"/>
              </a:rPr>
              <a:t> उत्पादन वा रसायनलाई कार्य क्षेत्रमा </a:t>
            </a:r>
            <a:r>
              <a:rPr lang="ne-NP" dirty="0" err="1">
                <a:latin typeface="Adobe Devanagari" panose="02040503050201020203" pitchFamily="18" charset="0"/>
                <a:cs typeface="Adobe Devanagari" panose="02040503050201020203" pitchFamily="18" charset="0"/>
              </a:rPr>
              <a:t>ल्याईन्छ</a:t>
            </a:r>
            <a:r>
              <a:rPr lang="ne-NP" dirty="0">
                <a:latin typeface="Adobe Devanagari" panose="02040503050201020203" pitchFamily="18" charset="0"/>
                <a:cs typeface="Adobe Devanagari" panose="02040503050201020203" pitchFamily="18" charset="0"/>
              </a:rPr>
              <a:t>।</a:t>
            </a:r>
            <a:endParaRPr lang="en-US"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7</a:t>
            </a:fld>
            <a:endParaRPr lang="en-US"/>
          </a:p>
        </p:txBody>
      </p:sp>
    </p:spTree>
    <p:extLst>
      <p:ext uri="{BB962C8B-B14F-4D97-AF65-F5344CB8AC3E}">
        <p14:creationId xmlns:p14="http://schemas.microsoft.com/office/powerpoint/2010/main" val="2945238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Employee Training</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कर्मचारीलाई तालिम</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dirty="0">
                <a:latin typeface="Adobe Devanagari" panose="02040503050201020203" pitchFamily="18" charset="0"/>
                <a:cs typeface="Adobe Devanagari" panose="02040503050201020203" pitchFamily="18" charset="0"/>
              </a:rPr>
              <a:t>Employee training shall include at least:</a:t>
            </a:r>
            <a:endParaRPr lang="ne-NP" dirty="0">
              <a:latin typeface="Adobe Devanagari" panose="02040503050201020203" pitchFamily="18" charset="0"/>
              <a:cs typeface="Adobe Devanagari" panose="02040503050201020203" pitchFamily="18" charset="0"/>
            </a:endParaRPr>
          </a:p>
          <a:p>
            <a:r>
              <a:rPr lang="ne-NP" dirty="0" err="1">
                <a:latin typeface="Adobe Devanagari" panose="02040503050201020203" pitchFamily="18" charset="0"/>
                <a:cs typeface="Adobe Devanagari" panose="02040503050201020203" pitchFamily="18" charset="0"/>
              </a:rPr>
              <a:t>कर्मचारिहरुलाई</a:t>
            </a:r>
            <a:r>
              <a:rPr lang="ne-NP" dirty="0">
                <a:latin typeface="Adobe Devanagari" panose="02040503050201020203" pitchFamily="18" charset="0"/>
                <a:cs typeface="Adobe Devanagari" panose="02040503050201020203" pitchFamily="18" charset="0"/>
              </a:rPr>
              <a:t> दिने तालिममा </a:t>
            </a:r>
            <a:r>
              <a:rPr lang="ne-NP" dirty="0" err="1">
                <a:latin typeface="Adobe Devanagari" panose="02040503050201020203" pitchFamily="18" charset="0"/>
                <a:cs typeface="Adobe Devanagari" panose="02040503050201020203" pitchFamily="18" charset="0"/>
              </a:rPr>
              <a:t>निम्नतम</a:t>
            </a:r>
            <a:r>
              <a:rPr lang="ne-NP" dirty="0">
                <a:latin typeface="Adobe Devanagari" panose="02040503050201020203" pitchFamily="18" charset="0"/>
                <a:cs typeface="Adobe Devanagari" panose="02040503050201020203" pitchFamily="18" charset="0"/>
              </a:rPr>
              <a:t> यी </a:t>
            </a:r>
            <a:r>
              <a:rPr lang="ne-NP" dirty="0" err="1">
                <a:latin typeface="Adobe Devanagari" panose="02040503050201020203" pitchFamily="18" charset="0"/>
                <a:cs typeface="Adobe Devanagari" panose="02040503050201020203" pitchFamily="18" charset="0"/>
              </a:rPr>
              <a:t>कुराहरु</a:t>
            </a:r>
            <a:r>
              <a:rPr lang="ne-NP" dirty="0">
                <a:latin typeface="Adobe Devanagari" panose="02040503050201020203" pitchFamily="18" charset="0"/>
                <a:cs typeface="Adobe Devanagari" panose="02040503050201020203" pitchFamily="18" charset="0"/>
              </a:rPr>
              <a:t> हुनु पर्दछ:</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The means to detect the presence of a hazardous chemicals in the work area</a:t>
            </a:r>
            <a:endParaRPr lang="ne-NP" dirty="0">
              <a:latin typeface="Adobe Devanagari" panose="02040503050201020203" pitchFamily="18" charset="0"/>
              <a:cs typeface="Adobe Devanagari" panose="02040503050201020203" pitchFamily="18" charset="0"/>
            </a:endParaRPr>
          </a:p>
          <a:p>
            <a:pPr lvl="1"/>
            <a:r>
              <a:rPr lang="ne-NP" dirty="0">
                <a:latin typeface="Adobe Devanagari" panose="02040503050201020203" pitchFamily="18" charset="0"/>
                <a:cs typeface="Adobe Devanagari" panose="02040503050201020203" pitchFamily="18" charset="0"/>
              </a:rPr>
              <a:t>कार्य क्षेत्रमा रहेका खतरनाक रसायनहरूको उपस्थिति पत्ता लगाउने माध्यम</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The physical and health hazards of chemicals in the work area</a:t>
            </a:r>
            <a:endParaRPr lang="ne-NP" dirty="0">
              <a:latin typeface="Adobe Devanagari" panose="02040503050201020203" pitchFamily="18" charset="0"/>
              <a:cs typeface="Adobe Devanagari" panose="02040503050201020203" pitchFamily="18" charset="0"/>
            </a:endParaRPr>
          </a:p>
          <a:p>
            <a:pPr lvl="1"/>
            <a:r>
              <a:rPr lang="ne-NP" dirty="0">
                <a:latin typeface="Adobe Devanagari" panose="02040503050201020203" pitchFamily="18" charset="0"/>
                <a:cs typeface="Adobe Devanagari" panose="02040503050201020203" pitchFamily="18" charset="0"/>
              </a:rPr>
              <a:t>कार्य क्षेत्रमा रहेका रसायनहरूबाट </a:t>
            </a:r>
            <a:r>
              <a:rPr lang="ne-NP" dirty="0" err="1">
                <a:latin typeface="Adobe Devanagari" panose="02040503050201020203" pitchFamily="18" charset="0"/>
                <a:cs typeface="Adobe Devanagari" panose="02040503050201020203" pitchFamily="18" charset="0"/>
              </a:rPr>
              <a:t>हुनसक्ने</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सारिरिक</a:t>
            </a:r>
            <a:r>
              <a:rPr lang="ne-NP" dirty="0">
                <a:latin typeface="Adobe Devanagari" panose="02040503050201020203" pitchFamily="18" charset="0"/>
                <a:cs typeface="Adobe Devanagari" panose="02040503050201020203" pitchFamily="18" charset="0"/>
              </a:rPr>
              <a:t> र स्वास्थ्य जोखिमहरू</a:t>
            </a:r>
            <a:endParaRPr lang="en-US" dirty="0">
              <a:latin typeface="Adobe Devanagari" panose="02040503050201020203" pitchFamily="18" charset="0"/>
              <a:cs typeface="Adobe Devanagari" panose="02040503050201020203" pitchFamily="18" charset="0"/>
            </a:endParaRPr>
          </a:p>
          <a:p>
            <a:pPr lvl="1"/>
            <a:r>
              <a:rPr lang="en-US" dirty="0">
                <a:latin typeface="Adobe Devanagari" panose="02040503050201020203" pitchFamily="18" charset="0"/>
                <a:cs typeface="Adobe Devanagari" panose="02040503050201020203" pitchFamily="18" charset="0"/>
              </a:rPr>
              <a:t>Measures employees can take to protect themselves</a:t>
            </a:r>
            <a:endParaRPr lang="ne-NP" dirty="0">
              <a:latin typeface="Adobe Devanagari" panose="02040503050201020203" pitchFamily="18" charset="0"/>
              <a:cs typeface="Adobe Devanagari" panose="02040503050201020203" pitchFamily="18" charset="0"/>
            </a:endParaRPr>
          </a:p>
          <a:p>
            <a:pPr lvl="1"/>
            <a:r>
              <a:rPr lang="ne-NP" dirty="0" err="1">
                <a:latin typeface="Adobe Devanagari" panose="02040503050201020203" pitchFamily="18" charset="0"/>
                <a:cs typeface="Adobe Devanagari" panose="02040503050201020203" pitchFamily="18" charset="0"/>
              </a:rPr>
              <a:t>कर्मचारीहरूले</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आफुलाई</a:t>
            </a:r>
            <a:r>
              <a:rPr lang="ne-NP" dirty="0">
                <a:latin typeface="Adobe Devanagari" panose="02040503050201020203" pitchFamily="18" charset="0"/>
                <a:cs typeface="Adobe Devanagari" panose="02040503050201020203" pitchFamily="18" charset="0"/>
              </a:rPr>
              <a:t> सुरक्षित राख्न सक्ने उपायहरू</a:t>
            </a:r>
            <a:endParaRPr lang="en-US"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8</a:t>
            </a:fld>
            <a:endParaRPr lang="en-US"/>
          </a:p>
        </p:txBody>
      </p:sp>
    </p:spTree>
    <p:extLst>
      <p:ext uri="{BB962C8B-B14F-4D97-AF65-F5344CB8AC3E}">
        <p14:creationId xmlns:p14="http://schemas.microsoft.com/office/powerpoint/2010/main" val="499658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parajita" panose="02020603050405020304" pitchFamily="18" charset="0"/>
                <a:cs typeface="Aparajita" panose="02020603050405020304" pitchFamily="18" charset="0"/>
              </a:rPr>
              <a:t>Have you received training?</a:t>
            </a:r>
            <a:r>
              <a:rPr lang="ne-NP" dirty="0">
                <a:latin typeface="Aparajita" panose="02020603050405020304" pitchFamily="18" charset="0"/>
                <a:cs typeface="Aparajita" panose="02020603050405020304" pitchFamily="18" charset="0"/>
              </a:rPr>
              <a:t/>
            </a:r>
            <a:br>
              <a:rPr lang="ne-NP" dirty="0">
                <a:latin typeface="Aparajita" panose="02020603050405020304" pitchFamily="18" charset="0"/>
                <a:cs typeface="Aparajita" panose="02020603050405020304" pitchFamily="18" charset="0"/>
              </a:rPr>
            </a:br>
            <a:r>
              <a:rPr lang="ne-NP" dirty="0">
                <a:latin typeface="Aparajita" panose="02020603050405020304" pitchFamily="18" charset="0"/>
                <a:cs typeface="Aparajita" panose="02020603050405020304" pitchFamily="18" charset="0"/>
              </a:rPr>
              <a:t>के </a:t>
            </a:r>
            <a:r>
              <a:rPr lang="ne-NP" dirty="0" err="1">
                <a:latin typeface="Aparajita" panose="02020603050405020304" pitchFamily="18" charset="0"/>
                <a:cs typeface="Aparajita" panose="02020603050405020304" pitchFamily="18" charset="0"/>
              </a:rPr>
              <a:t>तपाईँले</a:t>
            </a:r>
            <a:r>
              <a:rPr lang="ne-NP" dirty="0">
                <a:latin typeface="Aparajita" panose="02020603050405020304" pitchFamily="18" charset="0"/>
                <a:cs typeface="Aparajita" panose="02020603050405020304" pitchFamily="18" charset="0"/>
              </a:rPr>
              <a:t> तालिम प्राप्त </a:t>
            </a:r>
            <a:r>
              <a:rPr lang="ne-NP" dirty="0" err="1">
                <a:latin typeface="Aparajita" panose="02020603050405020304" pitchFamily="18" charset="0"/>
                <a:cs typeface="Aparajita" panose="02020603050405020304" pitchFamily="18" charset="0"/>
              </a:rPr>
              <a:t>गर्नुभयेको</a:t>
            </a:r>
            <a:r>
              <a:rPr lang="ne-NP" dirty="0">
                <a:latin typeface="Aparajita" panose="02020603050405020304" pitchFamily="18" charset="0"/>
                <a:cs typeface="Aparajita" panose="02020603050405020304" pitchFamily="18" charset="0"/>
              </a:rPr>
              <a:t> छ ?</a:t>
            </a:r>
            <a:endParaRPr lang="en-US"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p:txBody>
          <a:bodyPr>
            <a:normAutofit/>
          </a:bodyPr>
          <a:lstStyle/>
          <a:p>
            <a:r>
              <a:rPr lang="en-US" dirty="0">
                <a:latin typeface="Adobe Devanagari" panose="02040503050201020203" pitchFamily="18" charset="0"/>
                <a:cs typeface="Adobe Devanagari" panose="02040503050201020203" pitchFamily="18" charset="0"/>
              </a:rPr>
              <a:t>Have you received training from your employer on the chemicals used in your work area and how to handle them safely?</a:t>
            </a:r>
            <a:endParaRPr lang="ne-NP" dirty="0">
              <a:latin typeface="Adobe Devanagari" panose="02040503050201020203" pitchFamily="18" charset="0"/>
              <a:cs typeface="Adobe Devanagari" panose="02040503050201020203" pitchFamily="18" charset="0"/>
            </a:endParaRPr>
          </a:p>
          <a:p>
            <a:r>
              <a:rPr lang="ne-NP" dirty="0">
                <a:latin typeface="Adobe Devanagari" panose="02040503050201020203" pitchFamily="18" charset="0"/>
                <a:cs typeface="Adobe Devanagari" panose="02040503050201020203" pitchFamily="18" charset="0"/>
              </a:rPr>
              <a:t>के </a:t>
            </a:r>
            <a:r>
              <a:rPr lang="ne-NP" dirty="0" err="1">
                <a:latin typeface="Adobe Devanagari" panose="02040503050201020203" pitchFamily="18" charset="0"/>
                <a:cs typeface="Adobe Devanagari" panose="02040503050201020203" pitchFamily="18" charset="0"/>
              </a:rPr>
              <a:t>तपाईँले</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तपाईँको</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रोजगारदाता</a:t>
            </a:r>
            <a:r>
              <a:rPr lang="ne-NP" dirty="0">
                <a:latin typeface="Adobe Devanagari" panose="02040503050201020203" pitchFamily="18" charset="0"/>
                <a:cs typeface="Adobe Devanagari" panose="02040503050201020203" pitchFamily="18" charset="0"/>
              </a:rPr>
              <a:t> बाट आफ्नो </a:t>
            </a:r>
            <a:r>
              <a:rPr lang="ne-NP" dirty="0" err="1">
                <a:latin typeface="Adobe Devanagari" panose="02040503050201020203" pitchFamily="18" charset="0"/>
                <a:cs typeface="Adobe Devanagari" panose="02040503050201020203" pitchFamily="18" charset="0"/>
              </a:rPr>
              <a:t>कामगर्ने</a:t>
            </a:r>
            <a:r>
              <a:rPr lang="ne-NP" dirty="0">
                <a:latin typeface="Adobe Devanagari" panose="02040503050201020203" pitchFamily="18" charset="0"/>
                <a:cs typeface="Adobe Devanagari" panose="02040503050201020203" pitchFamily="18" charset="0"/>
              </a:rPr>
              <a:t> ठाउँमा प्रयोग भएका रासायनिक </a:t>
            </a:r>
            <a:r>
              <a:rPr lang="ne-NP" dirty="0" err="1">
                <a:latin typeface="Adobe Devanagari" panose="02040503050201020203" pitchFamily="18" charset="0"/>
                <a:cs typeface="Adobe Devanagari" panose="02040503050201020203" pitchFamily="18" charset="0"/>
              </a:rPr>
              <a:t>पदार्थहरु</a:t>
            </a:r>
            <a:r>
              <a:rPr lang="ne-NP" dirty="0">
                <a:latin typeface="Adobe Devanagari" panose="02040503050201020203" pitchFamily="18" charset="0"/>
                <a:cs typeface="Adobe Devanagari" panose="02040503050201020203" pitchFamily="18" charset="0"/>
              </a:rPr>
              <a:t> र यसलाई </a:t>
            </a:r>
            <a:r>
              <a:rPr lang="ne-NP" dirty="0" err="1">
                <a:latin typeface="Adobe Devanagari" panose="02040503050201020203" pitchFamily="18" charset="0"/>
                <a:cs typeface="Adobe Devanagari" panose="02040503050201020203" pitchFamily="18" charset="0"/>
              </a:rPr>
              <a:t>कसरि</a:t>
            </a:r>
            <a:r>
              <a:rPr lang="ne-NP" dirty="0">
                <a:latin typeface="Adobe Devanagari" panose="02040503050201020203" pitchFamily="18" charset="0"/>
                <a:cs typeface="Adobe Devanagari" panose="02040503050201020203" pitchFamily="18" charset="0"/>
              </a:rPr>
              <a:t> सुरक्षित </a:t>
            </a:r>
            <a:r>
              <a:rPr lang="ne-NP" dirty="0" err="1">
                <a:latin typeface="Adobe Devanagari" panose="02040503050201020203" pitchFamily="18" charset="0"/>
                <a:cs typeface="Adobe Devanagari" panose="02040503050201020203" pitchFamily="18" charset="0"/>
              </a:rPr>
              <a:t>रुपमा</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संचालन</a:t>
            </a:r>
            <a:r>
              <a:rPr lang="ne-NP" dirty="0">
                <a:latin typeface="Adobe Devanagari" panose="02040503050201020203" pitchFamily="18" charset="0"/>
                <a:cs typeface="Adobe Devanagari" panose="02040503050201020203" pitchFamily="18" charset="0"/>
              </a:rPr>
              <a:t> गर्ने तालिम </a:t>
            </a:r>
            <a:r>
              <a:rPr lang="ne-NP" dirty="0" err="1">
                <a:latin typeface="Adobe Devanagari" panose="02040503050201020203" pitchFamily="18" charset="0"/>
                <a:cs typeface="Adobe Devanagari" panose="02040503050201020203" pitchFamily="18" charset="0"/>
              </a:rPr>
              <a:t>लिनु</a:t>
            </a:r>
            <a:r>
              <a:rPr lang="ne-NP" dirty="0">
                <a:latin typeface="Adobe Devanagari" panose="02040503050201020203" pitchFamily="18" charset="0"/>
                <a:cs typeface="Adobe Devanagari" panose="02040503050201020203" pitchFamily="18" charset="0"/>
              </a:rPr>
              <a:t> </a:t>
            </a:r>
            <a:r>
              <a:rPr lang="ne-NP" dirty="0" err="1">
                <a:latin typeface="Adobe Devanagari" panose="02040503050201020203" pitchFamily="18" charset="0"/>
                <a:cs typeface="Adobe Devanagari" panose="02040503050201020203" pitchFamily="18" charset="0"/>
              </a:rPr>
              <a:t>भयेको</a:t>
            </a:r>
            <a:r>
              <a:rPr lang="ne-NP" dirty="0">
                <a:latin typeface="Adobe Devanagari" panose="02040503050201020203" pitchFamily="18" charset="0"/>
                <a:cs typeface="Adobe Devanagari" panose="02040503050201020203" pitchFamily="18" charset="0"/>
              </a:rPr>
              <a:t> छ?</a:t>
            </a:r>
            <a:endParaRPr lang="en-US" dirty="0">
              <a:latin typeface="Adobe Devanagari" panose="02040503050201020203" pitchFamily="18" charset="0"/>
              <a:cs typeface="Adobe Devanagari" panose="02040503050201020203" pitchFamily="18" charset="0"/>
            </a:endParaRPr>
          </a:p>
          <a:p>
            <a:r>
              <a:rPr lang="en-US" dirty="0">
                <a:latin typeface="Adobe Devanagari" panose="02040503050201020203" pitchFamily="18" charset="0"/>
                <a:cs typeface="Adobe Devanagari" panose="02040503050201020203" pitchFamily="18" charset="0"/>
              </a:rPr>
              <a:t>[Short discussion]</a:t>
            </a:r>
            <a:endParaRPr lang="ne-NP" dirty="0">
              <a:latin typeface="Adobe Devanagari" panose="02040503050201020203" pitchFamily="18" charset="0"/>
              <a:cs typeface="Adobe Devanagari" panose="02040503050201020203" pitchFamily="18" charset="0"/>
            </a:endParaRPr>
          </a:p>
          <a:p>
            <a:r>
              <a:rPr lang="en-US" dirty="0">
                <a:latin typeface="Adobe Devanagari" panose="02040503050201020203" pitchFamily="18" charset="0"/>
                <a:cs typeface="Adobe Devanagari" panose="02040503050201020203" pitchFamily="18" charset="0"/>
              </a:rPr>
              <a:t>[</a:t>
            </a:r>
            <a:r>
              <a:rPr lang="ne-NP" dirty="0">
                <a:latin typeface="Adobe Devanagari" panose="02040503050201020203" pitchFamily="18" charset="0"/>
                <a:cs typeface="Adobe Devanagari" panose="02040503050201020203" pitchFamily="18" charset="0"/>
              </a:rPr>
              <a:t>छोटो छलफल</a:t>
            </a:r>
            <a:r>
              <a:rPr lang="en-US" dirty="0">
                <a:latin typeface="Adobe Devanagari" panose="02040503050201020203" pitchFamily="18" charset="0"/>
                <a:cs typeface="Adobe Devanagari" panose="02040503050201020203" pitchFamily="18" charset="0"/>
              </a:rPr>
              <a:t>]</a:t>
            </a:r>
            <a:endParaRPr lang="ne-NP" dirty="0">
              <a:latin typeface="Adobe Devanagari" panose="02040503050201020203" pitchFamily="18" charset="0"/>
              <a:cs typeface="Adobe Devanagari" panose="02040503050201020203" pitchFamily="18" charset="0"/>
            </a:endParaRPr>
          </a:p>
          <a:p>
            <a:endParaRPr lang="en-US" dirty="0">
              <a:latin typeface="Adobe Devanagari" panose="02040503050201020203" pitchFamily="18" charset="0"/>
              <a:cs typeface="Adobe Devanagari" panose="02040503050201020203" pitchFamily="18" charset="0"/>
            </a:endParaRPr>
          </a:p>
        </p:txBody>
      </p:sp>
      <p:sp>
        <p:nvSpPr>
          <p:cNvPr id="4" name="Slide Number Placeholder 3"/>
          <p:cNvSpPr>
            <a:spLocks noGrp="1"/>
          </p:cNvSpPr>
          <p:nvPr>
            <p:ph type="sldNum" sz="quarter" idx="12"/>
          </p:nvPr>
        </p:nvSpPr>
        <p:spPr/>
        <p:txBody>
          <a:bodyPr/>
          <a:lstStyle/>
          <a:p>
            <a:fld id="{12775FB8-FE8B-CA4D-AF74-1335A0F8AE96}" type="slidenum">
              <a:rPr lang="en-US" smtClean="0"/>
              <a:t>9</a:t>
            </a:fld>
            <a:endParaRPr lang="en-US"/>
          </a:p>
        </p:txBody>
      </p:sp>
    </p:spTree>
    <p:extLst>
      <p:ext uri="{BB962C8B-B14F-4D97-AF65-F5344CB8AC3E}">
        <p14:creationId xmlns:p14="http://schemas.microsoft.com/office/powerpoint/2010/main" val="4143816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2622</TotalTime>
  <Words>2538</Words>
  <Application>Microsoft Office PowerPoint</Application>
  <PresentationFormat>On-screen Show (4:3)</PresentationFormat>
  <Paragraphs>335</Paragraphs>
  <Slides>32</Slides>
  <Notes>12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32</vt:i4>
      </vt:variant>
    </vt:vector>
  </HeadingPairs>
  <TitlesOfParts>
    <vt:vector size="43" baseType="lpstr">
      <vt:lpstr>ＭＳ Ｐゴシック</vt:lpstr>
      <vt:lpstr>Adobe Devanagari</vt:lpstr>
      <vt:lpstr>Aparajita</vt:lpstr>
      <vt:lpstr>Arial</vt:lpstr>
      <vt:lpstr>Calibri</vt:lpstr>
      <vt:lpstr>Economica</vt:lpstr>
      <vt:lpstr>Mangal</vt:lpstr>
      <vt:lpstr>Open Sans</vt:lpstr>
      <vt:lpstr>PT Sans</vt:lpstr>
      <vt:lpstr>Times New Roman</vt:lpstr>
      <vt:lpstr>Office Theme</vt:lpstr>
      <vt:lpstr>Chemical Safety and Hazard Communication रासायनिक सुरक्षा र जोखिम बारे संदेश</vt:lpstr>
      <vt:lpstr>Training Objectives तालिमको उद्देश्य</vt:lpstr>
      <vt:lpstr>Asian Immigrant Workers एसियाली आप्रवासी कामदारहरु</vt:lpstr>
      <vt:lpstr>Other Chemicals in the Workplace कार्यस्थलमा हुने अन्य रासायनिक पदार्थ</vt:lpstr>
      <vt:lpstr>Do you work with chemicals? के तपाईँ रासायनिक पदार्थसंग काम गर्नु हुन्छ ? </vt:lpstr>
      <vt:lpstr>Employer Requirements:  Workers’ “Right to Know” Law रोजगारदाताले गर्नुपर्ने: कामदारहरुको “जानकारिको अधिकार” कानुन</vt:lpstr>
      <vt:lpstr>Employee Information and Training कर्मचारिलाई सुचना तथा तालिम</vt:lpstr>
      <vt:lpstr>Employee Training कर्मचारीलाई तालिम</vt:lpstr>
      <vt:lpstr>Have you received training? के तपाईँले तालिम प्राप्त गर्नुभयेको छ ?</vt:lpstr>
      <vt:lpstr>What is a chemical hazard? रासायनिक जोखिम के हो ?</vt:lpstr>
      <vt:lpstr>HOW DO CHEMICALS GET INTO THE BODY? तपाईँको शरिर भित्र कसरि रसायनहरु भित्रिन्छन्?</vt:lpstr>
      <vt:lpstr>Health Hazards शारिरिक जोखिम</vt:lpstr>
      <vt:lpstr>HOW CHEMICALS CAN AFFECT YOUR BODY कसरि रसायनहरुले तपाईँको शरिरमा असर गर्दछ।</vt:lpstr>
      <vt:lpstr>Health Hazards</vt:lpstr>
      <vt:lpstr>Acute and Chronic गम्भिर र दिर्घ बिरामी</vt:lpstr>
      <vt:lpstr>Chemical Hazard Protection रासायनिक जोखिमबाट बचावट</vt:lpstr>
      <vt:lpstr>Chemical Hazard Control Approaches रासायनिक जोखिम नियंत्रणका तरिकाहरु</vt:lpstr>
      <vt:lpstr>(1) Remove the Hazardous Chemical (१) जोखिमपुर्ण रसायन हटाउने</vt:lpstr>
      <vt:lpstr>(2) Work Policies and Procedures (२) कार्य निति तथा प्रक्रियाहरु</vt:lpstr>
      <vt:lpstr>Learn to read Chemical Hazard Labels रसायनको जोखिम बारेको लेबल पढ्न सिक्ने</vt:lpstr>
      <vt:lpstr>Required Elements on a Label लेबलमा चाहिने आवश्यक तत्वहरु</vt:lpstr>
      <vt:lpstr>Hazard Pictograms जोखिम चित्रहरु</vt:lpstr>
      <vt:lpstr>Pictograms and Hazards चित्र  तथा जोखिमहरु</vt:lpstr>
      <vt:lpstr>Hazard Signal Words जोखिम संकेत शब्दहरु</vt:lpstr>
      <vt:lpstr>Hazard Statements जोखिमको बिवरण</vt:lpstr>
      <vt:lpstr>Safety Data Sheets (SDS) सुरक्षा डेटा पानाहरू</vt:lpstr>
      <vt:lpstr>Personal Protective Equipment व्यक्तिगत सुरक्षा उपकरण</vt:lpstr>
      <vt:lpstr>Mei’s Story:  What should Mei do? मेयि को कथा: मेयिले के गर्नु पर्दथ्यो ?</vt:lpstr>
      <vt:lpstr>Summary सारांश</vt:lpstr>
      <vt:lpstr>Any Questions? कुनै प्रश्न?</vt:lpstr>
      <vt:lpstr>Acknowledgments  स्विकृतीहरु</vt:lpstr>
      <vt:lpstr>Acknowledgments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Chemical Hazard Communication</dc:title>
  <dc:creator>Robert Brundage</dc:creator>
  <cp:lastModifiedBy>Robertson, Donna - OSHA</cp:lastModifiedBy>
  <cp:revision>197</cp:revision>
  <cp:lastPrinted>2018-11-15T20:14:35Z</cp:lastPrinted>
  <dcterms:created xsi:type="dcterms:W3CDTF">2018-11-08T02:28:50Z</dcterms:created>
  <dcterms:modified xsi:type="dcterms:W3CDTF">2021-04-06T15:40:31Z</dcterms:modified>
</cp:coreProperties>
</file>