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9.xml" ContentType="application/vnd.openxmlformats-officedocument.presentationml.tags+xml"/>
  <Override PartName="/ppt/notesSlides/notesSlide19.xml" ContentType="application/vnd.openxmlformats-officedocument.presentationml.notesSlide+xml"/>
  <Override PartName="/ppt/tags/tag10.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9" r:id="rId1"/>
  </p:sldMasterIdLst>
  <p:notesMasterIdLst>
    <p:notesMasterId r:id="rId200"/>
  </p:notesMasterIdLst>
  <p:handoutMasterIdLst>
    <p:handoutMasterId r:id="rId201"/>
  </p:handoutMasterIdLst>
  <p:sldIdLst>
    <p:sldId id="256" r:id="rId2"/>
    <p:sldId id="779" r:id="rId3"/>
    <p:sldId id="780" r:id="rId4"/>
    <p:sldId id="1135" r:id="rId5"/>
    <p:sldId id="1136" r:id="rId6"/>
    <p:sldId id="1137" r:id="rId7"/>
    <p:sldId id="1138" r:id="rId8"/>
    <p:sldId id="1139" r:id="rId9"/>
    <p:sldId id="1140" r:id="rId10"/>
    <p:sldId id="1141" r:id="rId11"/>
    <p:sldId id="341" r:id="rId12"/>
    <p:sldId id="790" r:id="rId13"/>
    <p:sldId id="343" r:id="rId14"/>
    <p:sldId id="345" r:id="rId15"/>
    <p:sldId id="344" r:id="rId16"/>
    <p:sldId id="346" r:id="rId17"/>
    <p:sldId id="348" r:id="rId18"/>
    <p:sldId id="1112" r:id="rId19"/>
    <p:sldId id="1115" r:id="rId20"/>
    <p:sldId id="1116" r:id="rId21"/>
    <p:sldId id="1050" r:id="rId22"/>
    <p:sldId id="1049" r:id="rId23"/>
    <p:sldId id="1051" r:id="rId24"/>
    <p:sldId id="1052" r:id="rId25"/>
    <p:sldId id="1132" r:id="rId26"/>
    <p:sldId id="1124" r:id="rId27"/>
    <p:sldId id="1125" r:id="rId28"/>
    <p:sldId id="1126" r:id="rId29"/>
    <p:sldId id="1127" r:id="rId30"/>
    <p:sldId id="1128" r:id="rId31"/>
    <p:sldId id="1133" r:id="rId32"/>
    <p:sldId id="1333" r:id="rId33"/>
    <p:sldId id="1131" r:id="rId34"/>
    <p:sldId id="1238" r:id="rId35"/>
    <p:sldId id="1058" r:id="rId36"/>
    <p:sldId id="1066" r:id="rId37"/>
    <p:sldId id="1068" r:id="rId38"/>
    <p:sldId id="1121" r:id="rId39"/>
    <p:sldId id="1069" r:id="rId40"/>
    <p:sldId id="1072" r:id="rId41"/>
    <p:sldId id="1118" r:id="rId42"/>
    <p:sldId id="1073" r:id="rId43"/>
    <p:sldId id="1074" r:id="rId44"/>
    <p:sldId id="1075" r:id="rId45"/>
    <p:sldId id="1076" r:id="rId46"/>
    <p:sldId id="1335" r:id="rId47"/>
    <p:sldId id="1336" r:id="rId48"/>
    <p:sldId id="1337" r:id="rId49"/>
    <p:sldId id="1338" r:id="rId50"/>
    <p:sldId id="1339" r:id="rId51"/>
    <p:sldId id="1340" r:id="rId52"/>
    <p:sldId id="1341" r:id="rId53"/>
    <p:sldId id="1342" r:id="rId54"/>
    <p:sldId id="1387" r:id="rId55"/>
    <p:sldId id="1388" r:id="rId56"/>
    <p:sldId id="1345" r:id="rId57"/>
    <p:sldId id="1346" r:id="rId58"/>
    <p:sldId id="1347" r:id="rId59"/>
    <p:sldId id="1348" r:id="rId60"/>
    <p:sldId id="1349" r:id="rId61"/>
    <p:sldId id="1350" r:id="rId62"/>
    <p:sldId id="1351" r:id="rId63"/>
    <p:sldId id="1352" r:id="rId64"/>
    <p:sldId id="1353" r:id="rId65"/>
    <p:sldId id="1354" r:id="rId66"/>
    <p:sldId id="1355" r:id="rId67"/>
    <p:sldId id="1356" r:id="rId68"/>
    <p:sldId id="1357" r:id="rId69"/>
    <p:sldId id="1358" r:id="rId70"/>
    <p:sldId id="1359" r:id="rId71"/>
    <p:sldId id="1360" r:id="rId72"/>
    <p:sldId id="1361" r:id="rId73"/>
    <p:sldId id="1362" r:id="rId74"/>
    <p:sldId id="1363" r:id="rId75"/>
    <p:sldId id="1364" r:id="rId76"/>
    <p:sldId id="1365" r:id="rId77"/>
    <p:sldId id="1366" r:id="rId78"/>
    <p:sldId id="1367" r:id="rId79"/>
    <p:sldId id="1368" r:id="rId80"/>
    <p:sldId id="1369" r:id="rId81"/>
    <p:sldId id="1370" r:id="rId82"/>
    <p:sldId id="1371" r:id="rId83"/>
    <p:sldId id="1372" r:id="rId84"/>
    <p:sldId id="1373" r:id="rId85"/>
    <p:sldId id="1374" r:id="rId86"/>
    <p:sldId id="1375" r:id="rId87"/>
    <p:sldId id="1376" r:id="rId88"/>
    <p:sldId id="1377" r:id="rId89"/>
    <p:sldId id="1378" r:id="rId90"/>
    <p:sldId id="1379" r:id="rId91"/>
    <p:sldId id="1380" r:id="rId92"/>
    <p:sldId id="1381" r:id="rId93"/>
    <p:sldId id="1382" r:id="rId94"/>
    <p:sldId id="1383" r:id="rId95"/>
    <p:sldId id="1384" r:id="rId96"/>
    <p:sldId id="1385" r:id="rId97"/>
    <p:sldId id="1386" r:id="rId98"/>
    <p:sldId id="1056" r:id="rId99"/>
    <p:sldId id="1060" r:id="rId100"/>
    <p:sldId id="1302" r:id="rId101"/>
    <p:sldId id="1293" r:id="rId102"/>
    <p:sldId id="1294" r:id="rId103"/>
    <p:sldId id="1295" r:id="rId104"/>
    <p:sldId id="1296" r:id="rId105"/>
    <p:sldId id="1297" r:id="rId106"/>
    <p:sldId id="1298" r:id="rId107"/>
    <p:sldId id="1148" r:id="rId108"/>
    <p:sldId id="1149" r:id="rId109"/>
    <p:sldId id="1150" r:id="rId110"/>
    <p:sldId id="1151" r:id="rId111"/>
    <p:sldId id="1292" r:id="rId112"/>
    <p:sldId id="1153" r:id="rId113"/>
    <p:sldId id="1299" r:id="rId114"/>
    <p:sldId id="1155" r:id="rId115"/>
    <p:sldId id="1156" r:id="rId116"/>
    <p:sldId id="1157" r:id="rId117"/>
    <p:sldId id="1158" r:id="rId118"/>
    <p:sldId id="1159" r:id="rId119"/>
    <p:sldId id="1160" r:id="rId120"/>
    <p:sldId id="1161" r:id="rId121"/>
    <p:sldId id="1162" r:id="rId122"/>
    <p:sldId id="1163" r:id="rId123"/>
    <p:sldId id="1164" r:id="rId124"/>
    <p:sldId id="1165" r:id="rId125"/>
    <p:sldId id="1166" r:id="rId126"/>
    <p:sldId id="1167" r:id="rId127"/>
    <p:sldId id="1168" r:id="rId128"/>
    <p:sldId id="1169" r:id="rId129"/>
    <p:sldId id="1170" r:id="rId130"/>
    <p:sldId id="1171" r:id="rId131"/>
    <p:sldId id="1172" r:id="rId132"/>
    <p:sldId id="1173" r:id="rId133"/>
    <p:sldId id="1175" r:id="rId134"/>
    <p:sldId id="1303" r:id="rId135"/>
    <p:sldId id="1304" r:id="rId136"/>
    <p:sldId id="1305" r:id="rId137"/>
    <p:sldId id="1307" r:id="rId138"/>
    <p:sldId id="1306" r:id="rId139"/>
    <p:sldId id="1407" r:id="rId140"/>
    <p:sldId id="1398" r:id="rId141"/>
    <p:sldId id="1399" r:id="rId142"/>
    <p:sldId id="1405" r:id="rId143"/>
    <p:sldId id="1400" r:id="rId144"/>
    <p:sldId id="1408" r:id="rId145"/>
    <p:sldId id="1409" r:id="rId146"/>
    <p:sldId id="1410" r:id="rId147"/>
    <p:sldId id="1411" r:id="rId148"/>
    <p:sldId id="1412" r:id="rId149"/>
    <p:sldId id="1413" r:id="rId150"/>
    <p:sldId id="1416" r:id="rId151"/>
    <p:sldId id="1415" r:id="rId152"/>
    <p:sldId id="1417" r:id="rId153"/>
    <p:sldId id="1420" r:id="rId154"/>
    <p:sldId id="1418" r:id="rId155"/>
    <p:sldId id="1419" r:id="rId156"/>
    <p:sldId id="1422" r:id="rId157"/>
    <p:sldId id="1425" r:id="rId158"/>
    <p:sldId id="1424" r:id="rId159"/>
    <p:sldId id="1402" r:id="rId160"/>
    <p:sldId id="1426" r:id="rId161"/>
    <p:sldId id="1403" r:id="rId162"/>
    <p:sldId id="1427" r:id="rId163"/>
    <p:sldId id="1429" r:id="rId164"/>
    <p:sldId id="1332" r:id="rId165"/>
    <p:sldId id="1220" r:id="rId166"/>
    <p:sldId id="1182" r:id="rId167"/>
    <p:sldId id="1183" r:id="rId168"/>
    <p:sldId id="1184" r:id="rId169"/>
    <p:sldId id="1185" r:id="rId170"/>
    <p:sldId id="1186" r:id="rId171"/>
    <p:sldId id="1308" r:id="rId172"/>
    <p:sldId id="1334" r:id="rId173"/>
    <p:sldId id="1309" r:id="rId174"/>
    <p:sldId id="1310" r:id="rId175"/>
    <p:sldId id="1389" r:id="rId176"/>
    <p:sldId id="1312" r:id="rId177"/>
    <p:sldId id="1313" r:id="rId178"/>
    <p:sldId id="1390" r:id="rId179"/>
    <p:sldId id="1315" r:id="rId180"/>
    <p:sldId id="1316" r:id="rId181"/>
    <p:sldId id="1317" r:id="rId182"/>
    <p:sldId id="1318" r:id="rId183"/>
    <p:sldId id="1319" r:id="rId184"/>
    <p:sldId id="1320" r:id="rId185"/>
    <p:sldId id="1391" r:id="rId186"/>
    <p:sldId id="1322" r:id="rId187"/>
    <p:sldId id="1323" r:id="rId188"/>
    <p:sldId id="1324" r:id="rId189"/>
    <p:sldId id="1325" r:id="rId190"/>
    <p:sldId id="1326" r:id="rId191"/>
    <p:sldId id="1392" r:id="rId192"/>
    <p:sldId id="1327" r:id="rId193"/>
    <p:sldId id="1329" r:id="rId194"/>
    <p:sldId id="1396" r:id="rId195"/>
    <p:sldId id="1331" r:id="rId196"/>
    <p:sldId id="1397" r:id="rId197"/>
    <p:sldId id="1395" r:id="rId198"/>
    <p:sldId id="1237" r:id="rId199"/>
  </p:sldIdLst>
  <p:sldSz cx="9144000" cy="6858000" type="screen4x3"/>
  <p:notesSz cx="7010400" cy="9296400"/>
  <p:custDataLst>
    <p:tags r:id="rId20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66"/>
    <a:srgbClr val="0066FF"/>
    <a:srgbClr val="336699"/>
    <a:srgbClr val="3366FF"/>
    <a:srgbClr val="000099"/>
    <a:srgbClr val="B2B2B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33" autoAdjust="0"/>
    <p:restoredTop sz="69213" autoAdjust="0"/>
  </p:normalViewPr>
  <p:slideViewPr>
    <p:cSldViewPr snapToGrid="0">
      <p:cViewPr varScale="1">
        <p:scale>
          <a:sx n="49" d="100"/>
          <a:sy n="49" d="100"/>
        </p:scale>
        <p:origin x="998" y="58"/>
      </p:cViewPr>
      <p:guideLst>
        <p:guide orient="horz" pos="2160"/>
        <p:guide pos="2880"/>
      </p:guideLst>
    </p:cSldViewPr>
  </p:slideViewPr>
  <p:notesTextViewPr>
    <p:cViewPr>
      <p:scale>
        <a:sx n="3" d="2"/>
        <a:sy n="3" d="2"/>
      </p:scale>
      <p:origin x="0" y="0"/>
    </p:cViewPr>
  </p:notesTextViewPr>
  <p:sorterViewPr>
    <p:cViewPr>
      <p:scale>
        <a:sx n="70" d="100"/>
        <a:sy n="70" d="100"/>
      </p:scale>
      <p:origin x="0" y="10094"/>
    </p:cViewPr>
  </p:sorterViewPr>
  <p:notesViewPr>
    <p:cSldViewPr snapToGrid="0">
      <p:cViewPr>
        <p:scale>
          <a:sx n="100" d="100"/>
          <a:sy n="100" d="100"/>
        </p:scale>
        <p:origin x="-3408"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tableStyles" Target="tableStyles.xml"/><Relationship Id="rId201"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tags" Target="tags/tag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Cambria" panose="02040503050406030204" pitchFamily="18" charset="0"/>
                <a:ea typeface="+mn-ea"/>
                <a:cs typeface="+mn-cs"/>
              </a:defRPr>
            </a:pPr>
            <a:r>
              <a:rPr lang="en-US" sz="1800" dirty="0">
                <a:solidFill>
                  <a:schemeClr val="tx1"/>
                </a:solidFill>
                <a:latin typeface="Cambria" panose="02040503050406030204" pitchFamily="18" charset="0"/>
              </a:rPr>
              <a:t>Reported Rigging Incidents - Technical Root Cause</a:t>
            </a:r>
          </a:p>
        </c:rich>
      </c:tx>
      <c:layout/>
      <c:overlay val="0"/>
      <c:spPr>
        <a:noFill/>
        <a:ln>
          <a:noFill/>
        </a:ln>
        <a:effectLst/>
      </c:spPr>
    </c:title>
    <c:autoTitleDeleted val="0"/>
    <c:plotArea>
      <c:layout/>
      <c:barChart>
        <c:barDir val="col"/>
        <c:grouping val="clustered"/>
        <c:varyColors val="0"/>
        <c:ser>
          <c:idx val="0"/>
          <c:order val="0"/>
          <c:tx>
            <c:strRef>
              <c:f>Sheet1!$B$1</c:f>
              <c:strCache>
                <c:ptCount val="1"/>
                <c:pt idx="0">
                  <c:v>Root Cause</c:v>
                </c:pt>
              </c:strCache>
            </c:strRef>
          </c:tx>
          <c:spPr>
            <a:solidFill>
              <a:srgbClr val="339966"/>
            </a:solidFill>
            <a:ln>
              <a:solidFill>
                <a:schemeClr val="tx1"/>
              </a:solidFill>
            </a:ln>
            <a:effectLst/>
          </c:spPr>
          <c:invertIfNegative val="0"/>
          <c:cat>
            <c:strRef>
              <c:f>Sheet1!$A$2:$A$8</c:f>
              <c:strCache>
                <c:ptCount val="7"/>
                <c:pt idx="0">
                  <c:v>Load Rope Condition </c:v>
                </c:pt>
                <c:pt idx="1">
                  <c:v>Excessive Rigging Forces</c:v>
                </c:pt>
                <c:pt idx="2">
                  <c:v>Capstan Utilization</c:v>
                </c:pt>
                <c:pt idx="3">
                  <c:v>Improper Rigging Equipment</c:v>
                </c:pt>
                <c:pt idx="4">
                  <c:v>Slings</c:v>
                </c:pt>
                <c:pt idx="5">
                  <c:v>Gross Load Transfer</c:v>
                </c:pt>
                <c:pt idx="6">
                  <c:v>Other</c:v>
                </c:pt>
              </c:strCache>
            </c:strRef>
          </c:cat>
          <c:val>
            <c:numRef>
              <c:f>Sheet1!$B$2:$B$8</c:f>
              <c:numCache>
                <c:formatCode>General</c:formatCode>
                <c:ptCount val="7"/>
                <c:pt idx="0">
                  <c:v>13</c:v>
                </c:pt>
                <c:pt idx="1">
                  <c:v>6</c:v>
                </c:pt>
                <c:pt idx="2">
                  <c:v>3</c:v>
                </c:pt>
                <c:pt idx="3">
                  <c:v>4</c:v>
                </c:pt>
                <c:pt idx="4">
                  <c:v>2</c:v>
                </c:pt>
                <c:pt idx="5">
                  <c:v>2</c:v>
                </c:pt>
                <c:pt idx="6">
                  <c:v>5</c:v>
                </c:pt>
              </c:numCache>
            </c:numRef>
          </c:val>
          <c:extLst>
            <c:ext xmlns:c16="http://schemas.microsoft.com/office/drawing/2014/chart" uri="{C3380CC4-5D6E-409C-BE32-E72D297353CC}">
              <c16:uniqueId val="{00000000-ECC3-48F3-A600-7BFABE8BFCD9}"/>
            </c:ext>
          </c:extLst>
        </c:ser>
        <c:dLbls>
          <c:showLegendKey val="0"/>
          <c:showVal val="0"/>
          <c:showCatName val="0"/>
          <c:showSerName val="0"/>
          <c:showPercent val="0"/>
          <c:showBubbleSize val="0"/>
        </c:dLbls>
        <c:gapWidth val="219"/>
        <c:overlap val="-27"/>
        <c:axId val="215775872"/>
        <c:axId val="215777664"/>
      </c:barChart>
      <c:catAx>
        <c:axId val="215775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Cambria" panose="02040503050406030204" pitchFamily="18" charset="0"/>
                <a:ea typeface="+mn-ea"/>
                <a:cs typeface="+mn-cs"/>
              </a:defRPr>
            </a:pPr>
            <a:endParaRPr lang="en-US"/>
          </a:p>
        </c:txPr>
        <c:crossAx val="215777664"/>
        <c:crosses val="autoZero"/>
        <c:auto val="1"/>
        <c:lblAlgn val="ctr"/>
        <c:lblOffset val="100"/>
        <c:noMultiLvlLbl val="0"/>
      </c:catAx>
      <c:valAx>
        <c:axId val="21577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mn-ea"/>
                <a:cs typeface="+mn-cs"/>
              </a:defRPr>
            </a:pPr>
            <a:endParaRPr lang="en-US"/>
          </a:p>
        </c:txPr>
        <c:crossAx val="2157758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7030A0"/>
                </a:solidFill>
                <a:latin typeface="Cambria" panose="02040503050406030204" pitchFamily="18" charset="0"/>
                <a:ea typeface="+mn-ea"/>
                <a:cs typeface="+mn-cs"/>
              </a:defRPr>
            </a:pPr>
            <a:r>
              <a:rPr lang="en-US" sz="1600" b="1" baseline="0" dirty="0">
                <a:solidFill>
                  <a:schemeClr val="tx1"/>
                </a:solidFill>
                <a:latin typeface="Cambria" panose="02040503050406030204" pitchFamily="18" charset="0"/>
              </a:rPr>
              <a:t>Reported Rigging Incidents Per SOW</a:t>
            </a:r>
            <a:endParaRPr lang="en-US" sz="1600" b="1" dirty="0">
              <a:solidFill>
                <a:schemeClr val="tx1"/>
              </a:solidFill>
              <a:latin typeface="Cambria" panose="02040503050406030204" pitchFamily="18" charset="0"/>
            </a:endParaRP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outerShdw blurRad="50800" dist="38100" dir="2700000" algn="tl" rotWithShape="0">
            <a:prstClr val="black">
              <a:alpha val="40000"/>
            </a:prstClr>
          </a:outerShdw>
        </a:effectLst>
        <a:sp3d/>
      </c:spPr>
    </c:sideWall>
    <c:backWall>
      <c:thickness val="0"/>
      <c:spPr>
        <a:noFill/>
        <a:ln>
          <a:noFill/>
        </a:ln>
        <a:effectLst>
          <a:outerShdw blurRad="50800" dist="38100" dir="2700000" algn="tl" rotWithShape="0">
            <a:prstClr val="black">
              <a:alpha val="40000"/>
            </a:prstClr>
          </a:outerShdw>
        </a:effectLst>
        <a:sp3d/>
      </c:spPr>
    </c:backWall>
    <c:plotArea>
      <c:layout/>
      <c:bar3DChart>
        <c:barDir val="col"/>
        <c:grouping val="standard"/>
        <c:varyColors val="0"/>
        <c:ser>
          <c:idx val="0"/>
          <c:order val="0"/>
          <c:tx>
            <c:strRef>
              <c:f>Sheet1!$B$1</c:f>
              <c:strCache>
                <c:ptCount val="1"/>
                <c:pt idx="0">
                  <c:v>Tower Modification Construction</c:v>
                </c:pt>
              </c:strCache>
            </c:strRef>
          </c:tx>
          <c:spPr>
            <a:solidFill>
              <a:schemeClr val="bg1">
                <a:lumMod val="65000"/>
              </a:schemeClr>
            </a:solidFill>
            <a:ln>
              <a:solidFill>
                <a:schemeClr val="tx1"/>
              </a:solidFill>
            </a:ln>
            <a:effectLst/>
            <a:sp3d>
              <a:contourClr>
                <a:schemeClr val="tx1"/>
              </a:contourClr>
            </a:sp3d>
          </c:spPr>
          <c:invertIfNegative val="0"/>
          <c:cat>
            <c:numRef>
              <c:f>Sheet1!$A$2:$A$5</c:f>
              <c:numCache>
                <c:formatCode>General</c:formatCode>
                <c:ptCount val="4"/>
                <c:pt idx="0">
                  <c:v>2016</c:v>
                </c:pt>
                <c:pt idx="1">
                  <c:v>2017</c:v>
                </c:pt>
                <c:pt idx="2">
                  <c:v>2018</c:v>
                </c:pt>
              </c:numCache>
            </c:numRef>
          </c:cat>
          <c:val>
            <c:numRef>
              <c:f>Sheet1!$B$2:$B$5</c:f>
              <c:numCache>
                <c:formatCode>General</c:formatCode>
                <c:ptCount val="4"/>
                <c:pt idx="0">
                  <c:v>1</c:v>
                </c:pt>
                <c:pt idx="1">
                  <c:v>1</c:v>
                </c:pt>
                <c:pt idx="2">
                  <c:v>1</c:v>
                </c:pt>
              </c:numCache>
            </c:numRef>
          </c:val>
          <c:extLst>
            <c:ext xmlns:c16="http://schemas.microsoft.com/office/drawing/2014/chart" uri="{C3380CC4-5D6E-409C-BE32-E72D297353CC}">
              <c16:uniqueId val="{00000000-75D5-47B7-9E1D-48221A938D95}"/>
            </c:ext>
          </c:extLst>
        </c:ser>
        <c:ser>
          <c:idx val="1"/>
          <c:order val="1"/>
          <c:tx>
            <c:strRef>
              <c:f>Sheet1!$C$1</c:f>
              <c:strCache>
                <c:ptCount val="1"/>
                <c:pt idx="0">
                  <c:v>Antenna &amp; Line Construction</c:v>
                </c:pt>
              </c:strCache>
            </c:strRef>
          </c:tx>
          <c:spPr>
            <a:solidFill>
              <a:srgbClr val="339966"/>
            </a:solidFill>
            <a:ln>
              <a:solidFill>
                <a:schemeClr val="tx1"/>
              </a:solidFill>
            </a:ln>
            <a:effectLst/>
            <a:sp3d>
              <a:contourClr>
                <a:schemeClr val="tx1"/>
              </a:contourClr>
            </a:sp3d>
          </c:spPr>
          <c:invertIfNegative val="0"/>
          <c:cat>
            <c:numRef>
              <c:f>Sheet1!$A$2:$A$5</c:f>
              <c:numCache>
                <c:formatCode>General</c:formatCode>
                <c:ptCount val="4"/>
                <c:pt idx="0">
                  <c:v>2016</c:v>
                </c:pt>
                <c:pt idx="1">
                  <c:v>2017</c:v>
                </c:pt>
                <c:pt idx="2">
                  <c:v>2018</c:v>
                </c:pt>
              </c:numCache>
            </c:numRef>
          </c:cat>
          <c:val>
            <c:numRef>
              <c:f>Sheet1!$C$2:$C$5</c:f>
              <c:numCache>
                <c:formatCode>General</c:formatCode>
                <c:ptCount val="4"/>
                <c:pt idx="0">
                  <c:v>10</c:v>
                </c:pt>
                <c:pt idx="1">
                  <c:v>11</c:v>
                </c:pt>
                <c:pt idx="2">
                  <c:v>12</c:v>
                </c:pt>
              </c:numCache>
            </c:numRef>
          </c:val>
          <c:extLst>
            <c:ext xmlns:c16="http://schemas.microsoft.com/office/drawing/2014/chart" uri="{C3380CC4-5D6E-409C-BE32-E72D297353CC}">
              <c16:uniqueId val="{00000001-75D5-47B7-9E1D-48221A938D95}"/>
            </c:ext>
          </c:extLst>
        </c:ser>
        <c:dLbls>
          <c:showLegendKey val="0"/>
          <c:showVal val="0"/>
          <c:showCatName val="0"/>
          <c:showSerName val="0"/>
          <c:showPercent val="0"/>
          <c:showBubbleSize val="0"/>
        </c:dLbls>
        <c:gapWidth val="150"/>
        <c:shape val="box"/>
        <c:axId val="215721088"/>
        <c:axId val="215722624"/>
        <c:axId val="215531008"/>
      </c:bar3DChart>
      <c:catAx>
        <c:axId val="2157210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215722624"/>
        <c:crosses val="autoZero"/>
        <c:auto val="1"/>
        <c:lblAlgn val="ctr"/>
        <c:lblOffset val="100"/>
        <c:noMultiLvlLbl val="0"/>
      </c:catAx>
      <c:valAx>
        <c:axId val="215722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215721088"/>
        <c:crosses val="autoZero"/>
        <c:crossBetween val="between"/>
      </c:valAx>
      <c:serAx>
        <c:axId val="215531008"/>
        <c:scaling>
          <c:orientation val="minMax"/>
        </c:scaling>
        <c:delete val="1"/>
        <c:axPos val="b"/>
        <c:majorTickMark val="none"/>
        <c:minorTickMark val="none"/>
        <c:tickLblPos val="nextTo"/>
        <c:crossAx val="215722624"/>
        <c:crosses val="autoZero"/>
      </c:ser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AA3AFAC-4231-43D2-B8DC-D327227DD2F5}" type="datetimeFigureOut">
              <a:rPr lang="en-US" smtClean="0"/>
              <a:t>4/2/2021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28CE095-36CE-478E-AAC1-29F5AE93CCE5}" type="slidenum">
              <a:rPr lang="en-US" smtClean="0"/>
              <a:t>‹#›</a:t>
            </a:fld>
            <a:endParaRPr lang="en-US" dirty="0"/>
          </a:p>
        </p:txBody>
      </p:sp>
    </p:spTree>
    <p:extLst>
      <p:ext uri="{BB962C8B-B14F-4D97-AF65-F5344CB8AC3E}">
        <p14:creationId xmlns:p14="http://schemas.microsoft.com/office/powerpoint/2010/main" val="13824962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4B4207-9A34-4E1A-BFBA-BB9789207BEB}" type="datetimeFigureOut">
              <a:rPr lang="en-US" smtClean="0"/>
              <a:t>4/2/2021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781935-E98E-4777-9B75-8A8831468424}" type="slidenum">
              <a:rPr lang="en-US" smtClean="0"/>
              <a:t>‹#›</a:t>
            </a:fld>
            <a:endParaRPr lang="en-US" dirty="0"/>
          </a:p>
        </p:txBody>
      </p:sp>
    </p:spTree>
    <p:extLst>
      <p:ext uri="{BB962C8B-B14F-4D97-AF65-F5344CB8AC3E}">
        <p14:creationId xmlns:p14="http://schemas.microsoft.com/office/powerpoint/2010/main" val="7291158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 ON 20MIN FOR INTRO AND SECTION 1 ~ 9:00-9:20}</a:t>
            </a:r>
          </a:p>
        </p:txBody>
      </p:sp>
      <p:sp>
        <p:nvSpPr>
          <p:cNvPr id="5" name="Slide Number Placeholder 4"/>
          <p:cNvSpPr>
            <a:spLocks noGrp="1"/>
          </p:cNvSpPr>
          <p:nvPr>
            <p:ph type="sldNum" sz="quarter" idx="10"/>
          </p:nvPr>
        </p:nvSpPr>
        <p:spPr/>
        <p:txBody>
          <a:bodyPr/>
          <a:lstStyle/>
          <a:p>
            <a:fld id="{A8781935-E98E-4777-9B75-8A8831468424}" type="slidenum">
              <a:rPr lang="en-US" smtClean="0"/>
              <a:t>1</a:t>
            </a:fld>
            <a:endParaRPr lang="en-US" dirty="0"/>
          </a:p>
        </p:txBody>
      </p:sp>
    </p:spTree>
    <p:extLst>
      <p:ext uri="{BB962C8B-B14F-4D97-AF65-F5344CB8AC3E}">
        <p14:creationId xmlns:p14="http://schemas.microsoft.com/office/powerpoint/2010/main" val="3316410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81935-E98E-4777-9B75-8A8831468424}" type="slidenum">
              <a:rPr lang="en-US" smtClean="0"/>
              <a:t>10</a:t>
            </a:fld>
            <a:endParaRPr lang="en-US" dirty="0"/>
          </a:p>
        </p:txBody>
      </p:sp>
    </p:spTree>
    <p:extLst>
      <p:ext uri="{BB962C8B-B14F-4D97-AF65-F5344CB8AC3E}">
        <p14:creationId xmlns:p14="http://schemas.microsoft.com/office/powerpoint/2010/main" val="3835497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a:buFont typeface="Wingdings" panose="05000000000000000000" pitchFamily="2" charset="2"/>
              <a:buChar char="Ø"/>
            </a:pPr>
            <a:r>
              <a:rPr lang="en-US" dirty="0">
                <a:latin typeface="Cambria" panose="02040503050406030204" pitchFamily="18" charset="0"/>
              </a:rPr>
              <a:t>Emphasize calculations presented in this section are intended for lightweight lifting applications using synthetic rope with 1,000 lbs. capstan hoists.</a:t>
            </a:r>
          </a:p>
          <a:p>
            <a:pPr marL="342900" indent="-342900">
              <a:buFont typeface="Wingdings" panose="05000000000000000000" pitchFamily="2" charset="2"/>
              <a:buChar char="Ø"/>
            </a:pPr>
            <a:endParaRPr lang="en-US" dirty="0">
              <a:latin typeface="Cambria" panose="02040503050406030204" pitchFamily="18" charset="0"/>
            </a:endParaRPr>
          </a:p>
          <a:p>
            <a:pPr marL="342900" indent="-342900">
              <a:buFont typeface="Wingdings" panose="05000000000000000000" pitchFamily="2" charset="2"/>
              <a:buChar char="Ø"/>
            </a:pPr>
            <a:r>
              <a:rPr lang="en-US" dirty="0">
                <a:latin typeface="Cambria" panose="02040503050406030204" pitchFamily="18" charset="0"/>
              </a:rPr>
              <a:t>Consult with a Qualified Person if you are unsure if a certain lifting arrangement requires additional considerations.</a:t>
            </a:r>
          </a:p>
        </p:txBody>
      </p:sp>
      <p:sp>
        <p:nvSpPr>
          <p:cNvPr id="5" name="Slide Number Placeholder 4"/>
          <p:cNvSpPr>
            <a:spLocks noGrp="1"/>
          </p:cNvSpPr>
          <p:nvPr>
            <p:ph type="sldNum" sz="quarter" idx="10"/>
          </p:nvPr>
        </p:nvSpPr>
        <p:spPr/>
        <p:txBody>
          <a:bodyPr/>
          <a:lstStyle/>
          <a:p>
            <a:fld id="{A8781935-E98E-4777-9B75-8A8831468424}" type="slidenum">
              <a:rPr lang="en-US" smtClean="0"/>
              <a:t>100</a:t>
            </a:fld>
            <a:endParaRPr lang="en-US"/>
          </a:p>
        </p:txBody>
      </p:sp>
    </p:spTree>
    <p:extLst>
      <p:ext uri="{BB962C8B-B14F-4D97-AF65-F5344CB8AC3E}">
        <p14:creationId xmlns:p14="http://schemas.microsoft.com/office/powerpoint/2010/main" val="42435283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Refer back to 2018 Rigger Awareness Training for further information regarding these lifting configurations.</a:t>
            </a:r>
          </a:p>
          <a:p>
            <a:pPr marL="339725" indent="-339725"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This training only introduces the basic rigging arrangements for these systems in order to identify the methods for evaluating the resulting rigging forces.</a:t>
            </a:r>
          </a:p>
          <a:p>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101</a:t>
            </a:fld>
            <a:endParaRPr lang="en-US"/>
          </a:p>
        </p:txBody>
      </p:sp>
    </p:spTree>
    <p:extLst>
      <p:ext uri="{BB962C8B-B14F-4D97-AF65-F5344CB8AC3E}">
        <p14:creationId xmlns:p14="http://schemas.microsoft.com/office/powerpoint/2010/main" val="74846065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Identify general pro’s and con’s for this lifting system and discuss as a group potential scenarios where this would be a good choice or poor choice for the lifting system.</a:t>
            </a:r>
          </a:p>
        </p:txBody>
      </p:sp>
      <p:sp>
        <p:nvSpPr>
          <p:cNvPr id="5" name="Slide Number Placeholder 4"/>
          <p:cNvSpPr>
            <a:spLocks noGrp="1"/>
          </p:cNvSpPr>
          <p:nvPr>
            <p:ph type="sldNum" sz="quarter" idx="10"/>
          </p:nvPr>
        </p:nvSpPr>
        <p:spPr/>
        <p:txBody>
          <a:bodyPr/>
          <a:lstStyle/>
          <a:p>
            <a:fld id="{A8781935-E98E-4777-9B75-8A8831468424}" type="slidenum">
              <a:rPr lang="en-US" smtClean="0"/>
              <a:t>102</a:t>
            </a:fld>
            <a:endParaRPr lang="en-US"/>
          </a:p>
        </p:txBody>
      </p:sp>
    </p:spTree>
    <p:extLst>
      <p:ext uri="{BB962C8B-B14F-4D97-AF65-F5344CB8AC3E}">
        <p14:creationId xmlns:p14="http://schemas.microsoft.com/office/powerpoint/2010/main" val="30696531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marR="0" lvl="0" indent="-339725"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Identify general pro’s and con’s for this lifting system and discuss as a group potential scenarios where this would be a good choice or poor choice for the lifting system.</a:t>
            </a:r>
          </a:p>
          <a:p>
            <a:pPr marL="171450" indent="-171450" defTabSz="931774">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103</a:t>
            </a:fld>
            <a:endParaRPr lang="en-US"/>
          </a:p>
        </p:txBody>
      </p:sp>
    </p:spTree>
    <p:extLst>
      <p:ext uri="{BB962C8B-B14F-4D97-AF65-F5344CB8AC3E}">
        <p14:creationId xmlns:p14="http://schemas.microsoft.com/office/powerpoint/2010/main" val="18129026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marR="0" lvl="0" indent="-339725"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Identify general pro’s and con’s for this lifting system and discuss as a group potential scenarios where this would be a good choice or poor choice for the lifting system.</a:t>
            </a:r>
          </a:p>
          <a:p>
            <a:pPr marL="171450" indent="-171450" defTabSz="931774">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104</a:t>
            </a:fld>
            <a:endParaRPr lang="en-US"/>
          </a:p>
        </p:txBody>
      </p:sp>
    </p:spTree>
    <p:extLst>
      <p:ext uri="{BB962C8B-B14F-4D97-AF65-F5344CB8AC3E}">
        <p14:creationId xmlns:p14="http://schemas.microsoft.com/office/powerpoint/2010/main" val="309100257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marR="0" lvl="0" indent="-339725"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Identify general pro’s and con’s for this lifting system and discuss as a group potential scenarios where this would be a good choice or poor choice for the lifting system.</a:t>
            </a:r>
          </a:p>
          <a:p>
            <a:pPr marL="171450" marR="0" lvl="0" indent="-17145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en-US" dirty="0">
              <a:latin typeface="Cambria" panose="02040503050406030204" pitchFamily="18" charset="0"/>
              <a:cs typeface="Times New Roman" panose="02020603050405020304" pitchFamily="18" charset="0"/>
            </a:endParaRPr>
          </a:p>
          <a:p>
            <a:pPr marL="171450" indent="-171450" defTabSz="931774">
              <a:buFont typeface="Arial" panose="020B0604020202020204" pitchFamily="34" charset="0"/>
              <a:buChar char="•"/>
              <a:defRPr/>
            </a:pPr>
            <a:endParaRPr lang="en-US" altLang="en-US" dirty="0">
              <a:latin typeface="Cambria" panose="020405030504060302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105</a:t>
            </a:fld>
            <a:endParaRPr lang="en-US"/>
          </a:p>
        </p:txBody>
      </p:sp>
    </p:spTree>
    <p:extLst>
      <p:ext uri="{BB962C8B-B14F-4D97-AF65-F5344CB8AC3E}">
        <p14:creationId xmlns:p14="http://schemas.microsoft.com/office/powerpoint/2010/main" val="242601771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a:buFont typeface="Wingdings" panose="05000000000000000000" pitchFamily="2" charset="2"/>
              <a:buChar char="Ø"/>
            </a:pPr>
            <a:r>
              <a:rPr lang="en-US" dirty="0">
                <a:latin typeface="Cambria" panose="02040503050406030204" pitchFamily="18" charset="0"/>
              </a:rPr>
              <a:t>For typical hoisting scenarios, slings are utilized for attaching the rigging blocks to the supporting structure or anchorage point (e.g. rigging lugs at tower base).</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For block attachments, the applied load will equal the Block Force which will be covered later in this presentation.</a:t>
            </a:r>
          </a:p>
          <a:p>
            <a:pPr marL="171450" indent="-171450">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106</a:t>
            </a:fld>
            <a:endParaRPr lang="en-US"/>
          </a:p>
        </p:txBody>
      </p:sp>
    </p:spTree>
    <p:extLst>
      <p:ext uri="{BB962C8B-B14F-4D97-AF65-F5344CB8AC3E}">
        <p14:creationId xmlns:p14="http://schemas.microsoft.com/office/powerpoint/2010/main" val="234487835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Vertical, choker, and basket hitches consist of a single sling configured as shown.</a:t>
            </a:r>
          </a:p>
          <a:p>
            <a:pPr marL="342900" indent="-342900"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Bridle hitches utilizes two or more slings with the individual slings configured in either vertical, choker, or basket hitch arrangements.</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107</a:t>
            </a:fld>
            <a:endParaRPr lang="en-US"/>
          </a:p>
        </p:txBody>
      </p:sp>
    </p:spTree>
    <p:extLst>
      <p:ext uri="{BB962C8B-B14F-4D97-AF65-F5344CB8AC3E}">
        <p14:creationId xmlns:p14="http://schemas.microsoft.com/office/powerpoint/2010/main" val="36489621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Direct force transfer from loaded end of sling to anchored end of sling.</a:t>
            </a:r>
          </a:p>
          <a:p>
            <a:pPr marL="342900" indent="-342900"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42900" indent="-342900" defTabSz="931774">
              <a:buFont typeface="Wingdings" panose="05000000000000000000" pitchFamily="2" charset="2"/>
              <a:buChar char="Ø"/>
              <a:defRPr/>
            </a:pPr>
            <a:r>
              <a:rPr lang="en-US" altLang="en-US" b="1" dirty="0">
                <a:latin typeface="Cambria" panose="02040503050406030204" pitchFamily="18" charset="0"/>
                <a:cs typeface="Times New Roman" panose="02020603050405020304" pitchFamily="18" charset="0"/>
              </a:rPr>
              <a:t>NOTE: </a:t>
            </a:r>
            <a:r>
              <a:rPr lang="en-US" altLang="en-US" dirty="0">
                <a:latin typeface="Cambria" panose="02040503050406030204" pitchFamily="18" charset="0"/>
                <a:cs typeface="Times New Roman" panose="02020603050405020304" pitchFamily="18" charset="0"/>
              </a:rPr>
              <a:t>The sling force should </a:t>
            </a:r>
            <a:r>
              <a:rPr lang="en-US" altLang="en-US" u="sng" dirty="0">
                <a:latin typeface="Cambria" panose="02040503050406030204" pitchFamily="18" charset="0"/>
                <a:cs typeface="Times New Roman" panose="02020603050405020304" pitchFamily="18" charset="0"/>
              </a:rPr>
              <a:t>NOT</a:t>
            </a:r>
            <a:r>
              <a:rPr lang="en-US" altLang="en-US" dirty="0">
                <a:latin typeface="Cambria" panose="02040503050406030204" pitchFamily="18" charset="0"/>
                <a:cs typeface="Times New Roman" panose="02020603050405020304" pitchFamily="18" charset="0"/>
              </a:rPr>
              <a:t> be confused with sling strength.  The sling’s </a:t>
            </a:r>
            <a:r>
              <a:rPr lang="en-US" altLang="en-US" i="1" dirty="0">
                <a:latin typeface="Cambria" panose="02040503050406030204" pitchFamily="18" charset="0"/>
                <a:cs typeface="Times New Roman" panose="02020603050405020304" pitchFamily="18" charset="0"/>
              </a:rPr>
              <a:t>strength</a:t>
            </a:r>
            <a:r>
              <a:rPr lang="en-US" altLang="en-US" dirty="0">
                <a:latin typeface="Cambria" panose="02040503050406030204" pitchFamily="18" charset="0"/>
                <a:cs typeface="Times New Roman" panose="02020603050405020304" pitchFamily="18" charset="0"/>
              </a:rPr>
              <a:t> is reduced for choker hitches due to the sharp bend at the choked point. </a:t>
            </a:r>
          </a:p>
          <a:p>
            <a:pPr marL="342900" indent="-342900"/>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108</a:t>
            </a:fld>
            <a:endParaRPr lang="en-US"/>
          </a:p>
        </p:txBody>
      </p:sp>
    </p:spTree>
    <p:extLst>
      <p:ext uri="{BB962C8B-B14F-4D97-AF65-F5344CB8AC3E}">
        <p14:creationId xmlns:p14="http://schemas.microsoft.com/office/powerpoint/2010/main" val="26337071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defTabSz="931774">
              <a:buFont typeface="Wingdings" panose="05000000000000000000" pitchFamily="2" charset="2"/>
              <a:buChar char="Ø"/>
              <a:defRPr/>
            </a:pPr>
            <a:r>
              <a:rPr lang="en-US" altLang="en-US" b="1" dirty="0">
                <a:latin typeface="Cambria" panose="02040503050406030204" pitchFamily="18" charset="0"/>
                <a:cs typeface="Times New Roman" panose="02020603050405020304" pitchFamily="18" charset="0"/>
              </a:rPr>
              <a:t>Note, </a:t>
            </a:r>
            <a:r>
              <a:rPr lang="en-US" altLang="en-US" dirty="0">
                <a:latin typeface="Cambria" panose="02040503050406030204" pitchFamily="18" charset="0"/>
                <a:cs typeface="Times New Roman" panose="02020603050405020304" pitchFamily="18" charset="0"/>
              </a:rPr>
              <a:t>this presentation is focused on normal hoisting operations, and the equation given only covers symmetrically loaded 2-leg bridle hitches (asymmetrically loaded bridles and bridles with 3 or more legs are not covered).</a:t>
            </a:r>
          </a:p>
          <a:p>
            <a:pPr marL="339725" indent="-339725"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Applied load is shared between the two sling legs formed around the wrap.</a:t>
            </a:r>
          </a:p>
          <a:p>
            <a:pPr marL="339725" indent="-339725"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For symmetrical basket hitch wrapped around a single member (e.g. tower leg or monopole shaft), the force transferred from loaded ends of the sling eyes to anchored end still equals the applied load as the resulting force components acting perpendicular to the applied load cancel.</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109</a:t>
            </a:fld>
            <a:endParaRPr lang="en-US"/>
          </a:p>
        </p:txBody>
      </p:sp>
    </p:spTree>
    <p:extLst>
      <p:ext uri="{BB962C8B-B14F-4D97-AF65-F5344CB8AC3E}">
        <p14:creationId xmlns:p14="http://schemas.microsoft.com/office/powerpoint/2010/main" val="1973561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{PLAN ON 20MIN FOR INTRO AND SECTION 1 ~ 9:00-9:20}</a:t>
            </a:r>
          </a:p>
        </p:txBody>
      </p:sp>
      <p:sp>
        <p:nvSpPr>
          <p:cNvPr id="5" name="Slide Number Placeholder 4"/>
          <p:cNvSpPr>
            <a:spLocks noGrp="1"/>
          </p:cNvSpPr>
          <p:nvPr>
            <p:ph type="sldNum" sz="quarter" idx="10"/>
          </p:nvPr>
        </p:nvSpPr>
        <p:spPr/>
        <p:txBody>
          <a:bodyPr/>
          <a:lstStyle/>
          <a:p>
            <a:fld id="{A8781935-E98E-4777-9B75-8A8831468424}" type="slidenum">
              <a:rPr lang="en-US" smtClean="0"/>
              <a:t>11</a:t>
            </a:fld>
            <a:endParaRPr lang="en-US" dirty="0"/>
          </a:p>
        </p:txBody>
      </p:sp>
    </p:spTree>
    <p:extLst>
      <p:ext uri="{BB962C8B-B14F-4D97-AF65-F5344CB8AC3E}">
        <p14:creationId xmlns:p14="http://schemas.microsoft.com/office/powerpoint/2010/main" val="22349025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endParaRPr lang="en-US" altLang="en-US" dirty="0">
              <a:latin typeface="Cambria"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dirty="0">
                <a:latin typeface="Cambria" panose="02040503050406030204" pitchFamily="18" charset="0"/>
                <a:cs typeface="Times New Roman" panose="02020603050405020304" pitchFamily="18" charset="0"/>
              </a:rPr>
              <a:t>For lifting applications, the sling angle is measured from horizontal to the sling leg while accounting for incline in the rendered plane.</a:t>
            </a:r>
          </a:p>
          <a:p>
            <a:pPr marL="342900" indent="-342900">
              <a:buFont typeface="Wingdings" panose="05000000000000000000" pitchFamily="2" charset="2"/>
              <a:buChar char="Ø"/>
            </a:pPr>
            <a:endParaRPr lang="en-US" dirty="0">
              <a:latin typeface="Cambria"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dirty="0">
                <a:latin typeface="Cambria" panose="02040503050406030204" pitchFamily="18" charset="0"/>
              </a:rPr>
              <a:t>Can measure from either horizontal DOWN to sling leg, or from horizontal UP to sling leg ~ congruent angles.</a:t>
            </a:r>
          </a:p>
        </p:txBody>
      </p:sp>
      <p:sp>
        <p:nvSpPr>
          <p:cNvPr id="5" name="Slide Number Placeholder 4"/>
          <p:cNvSpPr>
            <a:spLocks noGrp="1"/>
          </p:cNvSpPr>
          <p:nvPr>
            <p:ph type="sldNum" sz="quarter" idx="10"/>
          </p:nvPr>
        </p:nvSpPr>
        <p:spPr/>
        <p:txBody>
          <a:bodyPr/>
          <a:lstStyle/>
          <a:p>
            <a:fld id="{A8781935-E98E-4777-9B75-8A8831468424}" type="slidenum">
              <a:rPr lang="en-US" smtClean="0"/>
              <a:t>110</a:t>
            </a:fld>
            <a:endParaRPr lang="en-US"/>
          </a:p>
        </p:txBody>
      </p:sp>
    </p:spTree>
    <p:extLst>
      <p:ext uri="{BB962C8B-B14F-4D97-AF65-F5344CB8AC3E}">
        <p14:creationId xmlns:p14="http://schemas.microsoft.com/office/powerpoint/2010/main" val="163230311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a:buFont typeface="Wingdings" panose="05000000000000000000" pitchFamily="2" charset="2"/>
              <a:buChar char="Ø"/>
            </a:pPr>
            <a:r>
              <a:rPr lang="en-US" dirty="0"/>
              <a:t>Relationship between sling angle and resulting sling force transitions from linear to exponential at 30°.  This inflection point results in an Angle Factor of 2.0.</a:t>
            </a:r>
          </a:p>
          <a:p>
            <a:pPr marL="171450" indent="-171450">
              <a:buFont typeface="Arial" panose="020B0604020202020204" pitchFamily="34" charset="0"/>
              <a:buChar char="•"/>
            </a:pPr>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111</a:t>
            </a:fld>
            <a:endParaRPr lang="en-US"/>
          </a:p>
        </p:txBody>
      </p:sp>
    </p:spTree>
    <p:extLst>
      <p:ext uri="{BB962C8B-B14F-4D97-AF65-F5344CB8AC3E}">
        <p14:creationId xmlns:p14="http://schemas.microsoft.com/office/powerpoint/2010/main" val="39939486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endParaRPr lang="en-US" altLang="en-US" dirty="0">
              <a:latin typeface="Cambria" panose="02040503050406030204" pitchFamily="18" charset="0"/>
              <a:cs typeface="Times New Roman" panose="02020603050405020304" pitchFamily="18" charset="0"/>
            </a:endParaRPr>
          </a:p>
          <a:p>
            <a:pPr marL="339725" lvl="0" indent="-339725">
              <a:buFont typeface="Wingdings" panose="05000000000000000000" pitchFamily="2" charset="2"/>
              <a:buChar char="Ø"/>
            </a:pPr>
            <a:r>
              <a:rPr lang="en-US" dirty="0">
                <a:latin typeface="Cambria" panose="02040503050406030204" pitchFamily="18" charset="0"/>
              </a:rPr>
              <a:t>Standard references:</a:t>
            </a:r>
          </a:p>
          <a:p>
            <a:pPr marL="571500" lvl="1" indent="-228600">
              <a:buFont typeface="Arial" panose="020B0604020202020204" pitchFamily="34" charset="0"/>
              <a:buChar char="•"/>
            </a:pPr>
            <a:r>
              <a:rPr lang="en-US" dirty="0">
                <a:latin typeface="Cambria" panose="02040503050406030204" pitchFamily="18" charset="0"/>
                <a:cs typeface="Times New Roman" panose="02020603050405020304" pitchFamily="18" charset="0"/>
              </a:rPr>
              <a:t>ANSI/ASSE A10.48, Section 13.5.2, recommends a sling angle of 60 degrees as the goal, with 45 degrees representing the minimum where special attention is required.</a:t>
            </a:r>
          </a:p>
          <a:p>
            <a:pPr marL="571500" lvl="1" indent="-228600">
              <a:buFont typeface="Arial" panose="020B0604020202020204" pitchFamily="34" charset="0"/>
              <a:buChar char="•"/>
            </a:pPr>
            <a:r>
              <a:rPr lang="en-US" dirty="0">
                <a:latin typeface="Cambria" panose="02040503050406030204" pitchFamily="18" charset="0"/>
                <a:cs typeface="Times New Roman" panose="02020603050405020304" pitchFamily="18" charset="0"/>
              </a:rPr>
              <a:t>ASME B30.9, Section 9-1.10.1 (</a:t>
            </a:r>
            <a:r>
              <a:rPr lang="en-US" dirty="0" err="1">
                <a:latin typeface="Cambria" panose="02040503050406030204" pitchFamily="18" charset="0"/>
                <a:cs typeface="Times New Roman" panose="02020603050405020304" pitchFamily="18" charset="0"/>
              </a:rPr>
              <a:t>i</a:t>
            </a:r>
            <a:r>
              <a:rPr lang="en-US" dirty="0">
                <a:latin typeface="Cambria" panose="02040503050406030204" pitchFamily="18" charset="0"/>
                <a:cs typeface="Times New Roman" panose="02020603050405020304" pitchFamily="18" charset="0"/>
              </a:rPr>
              <a:t>) sets the minimum sling angle at 30°.  Below 30° requires approval from the sling manufacturer or a qualified person.</a:t>
            </a:r>
          </a:p>
          <a:p>
            <a:pPr marL="339725" lvl="1" indent="-339725">
              <a:buFont typeface="Arial" panose="020B0604020202020204" pitchFamily="34" charset="0"/>
              <a:buChar char="•"/>
            </a:pPr>
            <a:endParaRPr lang="en-US" dirty="0">
              <a:latin typeface="Cambria" panose="02040503050406030204" pitchFamily="18" charset="0"/>
              <a:cs typeface="Times New Roman" panose="02020603050405020304" pitchFamily="18" charset="0"/>
            </a:endParaRPr>
          </a:p>
          <a:p>
            <a:pPr marL="339725" lvl="0" indent="-339725">
              <a:buFont typeface="Wingdings" panose="05000000000000000000" pitchFamily="2" charset="2"/>
              <a:buChar char="Ø"/>
            </a:pPr>
            <a:r>
              <a:rPr lang="en-US" dirty="0">
                <a:latin typeface="Cambria" panose="02040503050406030204" pitchFamily="18" charset="0"/>
                <a:cs typeface="Times New Roman" panose="02020603050405020304" pitchFamily="18" charset="0"/>
              </a:rPr>
              <a:t>Recall previous slide depicting inflection point at 30° ~ this corresponds at the minimum angle setting under B30.9 without special review/approval.</a:t>
            </a:r>
          </a:p>
          <a:p>
            <a:pPr marL="339725" lvl="0" indent="-339725">
              <a:buFont typeface="Arial" panose="020B0604020202020204" pitchFamily="34" charset="0"/>
              <a:buChar char="•"/>
            </a:pPr>
            <a:endParaRPr lang="en-US" dirty="0">
              <a:latin typeface="Cambria" panose="02040503050406030204" pitchFamily="18" charset="0"/>
              <a:cs typeface="Times New Roman" panose="02020603050405020304" pitchFamily="18" charset="0"/>
            </a:endParaRPr>
          </a:p>
          <a:p>
            <a:pPr marL="339725" lvl="0" indent="-339725">
              <a:buFont typeface="Wingdings" panose="05000000000000000000" pitchFamily="2" charset="2"/>
              <a:buChar char="Ø"/>
            </a:pPr>
            <a:r>
              <a:rPr lang="en-US" dirty="0">
                <a:latin typeface="Cambria" panose="02040503050406030204" pitchFamily="18" charset="0"/>
                <a:cs typeface="Times New Roman" panose="02020603050405020304" pitchFamily="18" charset="0"/>
              </a:rPr>
              <a:t>Note, while steeper sling angles reduce the force carried by the sling legs, they also result in less lateral stability for lifted loads.  In general, sling angles should be set at 75° down to 45° to provide the greatest combination of strength and stability.</a:t>
            </a: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112</a:t>
            </a:fld>
            <a:endParaRPr lang="en-US"/>
          </a:p>
        </p:txBody>
      </p:sp>
    </p:spTree>
    <p:extLst>
      <p:ext uri="{BB962C8B-B14F-4D97-AF65-F5344CB8AC3E}">
        <p14:creationId xmlns:p14="http://schemas.microsoft.com/office/powerpoint/2010/main" val="107005054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Rigging blocks used in a lifting system are generally categorized as a top/crown block, heel/base block, or diverter/fairlead block.</a:t>
            </a:r>
          </a:p>
          <a:p>
            <a:pPr marL="339725" indent="-339725"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The forces developed on each type of block are calculated in the same manner.</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113</a:t>
            </a:fld>
            <a:endParaRPr lang="en-US"/>
          </a:p>
        </p:txBody>
      </p:sp>
    </p:spTree>
    <p:extLst>
      <p:ext uri="{BB962C8B-B14F-4D97-AF65-F5344CB8AC3E}">
        <p14:creationId xmlns:p14="http://schemas.microsoft.com/office/powerpoint/2010/main" val="165573968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114</a:t>
            </a:fld>
            <a:endParaRPr lang="en-US"/>
          </a:p>
        </p:txBody>
      </p:sp>
    </p:spTree>
    <p:extLst>
      <p:ext uri="{BB962C8B-B14F-4D97-AF65-F5344CB8AC3E}">
        <p14:creationId xmlns:p14="http://schemas.microsoft.com/office/powerpoint/2010/main" val="302875451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115</a:t>
            </a:fld>
            <a:endParaRPr lang="en-US"/>
          </a:p>
        </p:txBody>
      </p:sp>
    </p:spTree>
    <p:extLst>
      <p:ext uri="{BB962C8B-B14F-4D97-AF65-F5344CB8AC3E}">
        <p14:creationId xmlns:p14="http://schemas.microsoft.com/office/powerpoint/2010/main" val="110403276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Determining line forces is not necessary complicated, but it does require several more variables to be established</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116</a:t>
            </a:fld>
            <a:endParaRPr lang="en-US"/>
          </a:p>
        </p:txBody>
      </p:sp>
    </p:spTree>
    <p:extLst>
      <p:ext uri="{BB962C8B-B14F-4D97-AF65-F5344CB8AC3E}">
        <p14:creationId xmlns:p14="http://schemas.microsoft.com/office/powerpoint/2010/main" val="411356224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defTabSz="931774">
              <a:buFont typeface="Wingdings" panose="05000000000000000000" pitchFamily="2" charset="2"/>
              <a:buChar char="Ø"/>
              <a:defRPr/>
            </a:pPr>
            <a:r>
              <a:rPr lang="en-US" dirty="0">
                <a:latin typeface="Cambria" panose="02040503050406030204" pitchFamily="18" charset="0"/>
                <a:cs typeface="Times New Roman" panose="02020603050405020304" pitchFamily="18" charset="0"/>
              </a:rPr>
              <a:t>Extremely important to define the total Gross Load weight.</a:t>
            </a:r>
          </a:p>
          <a:p>
            <a:pPr marL="339725" indent="-339725" defTabSz="931774">
              <a:buFont typeface="Wingdings" panose="05000000000000000000" pitchFamily="2" charset="2"/>
              <a:buChar char="Ø"/>
              <a:defRPr/>
            </a:pPr>
            <a:endParaRPr 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dirty="0">
                <a:latin typeface="Cambria" panose="02040503050406030204" pitchFamily="18" charset="0"/>
                <a:cs typeface="Times New Roman" panose="02020603050405020304" pitchFamily="18" charset="0"/>
              </a:rPr>
              <a:t>The Gross Load weight is one factor used to define the Minimum Construction Classification when evaluating lifts utilizing rigging systems attached to the structure (ref A10.48, Sec 4.8).</a:t>
            </a:r>
          </a:p>
          <a:p>
            <a:pPr marL="339725" indent="-339725" defTabSz="931774">
              <a:buFont typeface="Wingdings" panose="05000000000000000000" pitchFamily="2" charset="2"/>
              <a:buChar char="Ø"/>
              <a:defRPr/>
            </a:pPr>
            <a:endParaRPr 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dirty="0">
                <a:latin typeface="Cambria" panose="02040503050406030204" pitchFamily="18" charset="0"/>
                <a:cs typeface="Times New Roman" panose="02020603050405020304" pitchFamily="18" charset="0"/>
              </a:rPr>
              <a:t>All rigging force calculations presented in this training along with those contained in the A10.48 are based on the Gross Load weight (ref A10.48, App A-13(f)).</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117</a:t>
            </a:fld>
            <a:endParaRPr lang="en-US"/>
          </a:p>
        </p:txBody>
      </p:sp>
    </p:spTree>
    <p:extLst>
      <p:ext uri="{BB962C8B-B14F-4D97-AF65-F5344CB8AC3E}">
        <p14:creationId xmlns:p14="http://schemas.microsoft.com/office/powerpoint/2010/main" val="95614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Straight Tag:</a:t>
            </a:r>
          </a:p>
          <a:p>
            <a:pPr marL="571500" lvl="1" indent="-228600" defTabSz="931774">
              <a:buFont typeface="Arial" panose="020B0604020202020204" pitchFamily="34" charset="0"/>
              <a:buChar char="•"/>
              <a:defRPr/>
            </a:pPr>
            <a:r>
              <a:rPr lang="en-US" altLang="en-US" dirty="0">
                <a:latin typeface="Cambria" panose="02040503050406030204" pitchFamily="18" charset="0"/>
                <a:cs typeface="Times New Roman" panose="02020603050405020304" pitchFamily="18" charset="0"/>
              </a:rPr>
              <a:t>Tag line is directly attached to load resulting in direct transfer of tag line force to load line.</a:t>
            </a:r>
          </a:p>
          <a:p>
            <a:pPr marL="571500" lvl="1" indent="-228600" defTabSz="931774">
              <a:buFont typeface="Arial" panose="020B0604020202020204" pitchFamily="34" charset="0"/>
              <a:buChar char="•"/>
              <a:defRPr/>
            </a:pPr>
            <a:r>
              <a:rPr lang="en-US" altLang="en-US" dirty="0">
                <a:latin typeface="Cambria" panose="02040503050406030204" pitchFamily="18" charset="0"/>
                <a:cs typeface="Times New Roman" panose="02020603050405020304" pitchFamily="18" charset="0"/>
              </a:rPr>
              <a:t>For a 1-part configuration, the resulting load line force will </a:t>
            </a:r>
            <a:r>
              <a:rPr lang="en-US" altLang="en-US" u="sng" dirty="0">
                <a:latin typeface="Cambria" panose="02040503050406030204" pitchFamily="18" charset="0"/>
                <a:cs typeface="Times New Roman" panose="02020603050405020304" pitchFamily="18" charset="0"/>
              </a:rPr>
              <a:t>ALWAYS</a:t>
            </a:r>
            <a:r>
              <a:rPr lang="en-US" altLang="en-US" dirty="0">
                <a:latin typeface="Cambria" panose="02040503050406030204" pitchFamily="18" charset="0"/>
                <a:cs typeface="Times New Roman" panose="02020603050405020304" pitchFamily="18" charset="0"/>
              </a:rPr>
              <a:t> exceed the lifted Gross Load, and increases exponentially once the load position and tag angles exceed 10° and 70° respectively ~ this relationship is covered further in the presentation.</a:t>
            </a:r>
          </a:p>
          <a:p>
            <a:pPr marL="628650" lvl="1" indent="-171450" defTabSz="931774">
              <a:buFont typeface="Arial" panose="020B0604020202020204" pitchFamily="34" charset="0"/>
              <a:buChar char="•"/>
              <a:defRPr/>
            </a:pPr>
            <a:endParaRPr lang="en-US" alt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Trolley Tag:</a:t>
            </a:r>
          </a:p>
          <a:p>
            <a:pPr marL="568325" lvl="1" indent="-225425" defTabSz="931774">
              <a:buFont typeface="Arial" panose="020B0604020202020204" pitchFamily="34" charset="0"/>
              <a:buChar char="•"/>
              <a:defRPr/>
            </a:pPr>
            <a:r>
              <a:rPr lang="en-US" altLang="en-US" dirty="0">
                <a:latin typeface="Cambria" panose="02040503050406030204" pitchFamily="18" charset="0"/>
                <a:cs typeface="Times New Roman" panose="02020603050405020304" pitchFamily="18" charset="0"/>
              </a:rPr>
              <a:t>Incorporates a travelling trolley block which guides the hoisted load along the path of the trolley line.</a:t>
            </a:r>
          </a:p>
          <a:p>
            <a:pPr marL="568325" lvl="1" indent="-225425" defTabSz="931774">
              <a:buFont typeface="Arial" panose="020B0604020202020204" pitchFamily="34" charset="0"/>
              <a:buChar char="•"/>
              <a:defRPr/>
            </a:pPr>
            <a:r>
              <a:rPr lang="en-US" altLang="en-US" dirty="0">
                <a:latin typeface="Cambria" panose="02040503050406030204" pitchFamily="18" charset="0"/>
                <a:cs typeface="Times New Roman" panose="02020603050405020304" pitchFamily="18" charset="0"/>
              </a:rPr>
              <a:t>Both types of trolley arrangements are covered further in this section.</a:t>
            </a:r>
          </a:p>
          <a:p>
            <a:pPr marL="568325" indent="-225425"/>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118</a:t>
            </a:fld>
            <a:endParaRPr lang="en-US"/>
          </a:p>
        </p:txBody>
      </p:sp>
    </p:spTree>
    <p:extLst>
      <p:ext uri="{BB962C8B-B14F-4D97-AF65-F5344CB8AC3E}">
        <p14:creationId xmlns:p14="http://schemas.microsoft.com/office/powerpoint/2010/main" val="174231263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Tag line is directly attached to the load resulting in direct transfer of tag line force to load line.</a:t>
            </a:r>
          </a:p>
          <a:p>
            <a:pPr marL="339725" indent="-339725"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For a 1-part configuration, the resulting load line force will </a:t>
            </a:r>
            <a:r>
              <a:rPr lang="en-US" altLang="en-US" u="sng" dirty="0">
                <a:latin typeface="Cambria" panose="02040503050406030204" pitchFamily="18" charset="0"/>
                <a:cs typeface="Times New Roman" panose="02020603050405020304" pitchFamily="18" charset="0"/>
              </a:rPr>
              <a:t>ALWAYS</a:t>
            </a:r>
            <a:r>
              <a:rPr lang="en-US" altLang="en-US" dirty="0">
                <a:latin typeface="Cambria" panose="02040503050406030204" pitchFamily="18" charset="0"/>
                <a:cs typeface="Times New Roman" panose="02020603050405020304" pitchFamily="18" charset="0"/>
              </a:rPr>
              <a:t> exceed the lifted Gross Load, and increases exponentially once the load position and tag angles exceed 10° and 70° respectively ~ this relationship is covered further in the presentation.</a:t>
            </a:r>
          </a:p>
        </p:txBody>
      </p:sp>
      <p:sp>
        <p:nvSpPr>
          <p:cNvPr id="5" name="Slide Number Placeholder 4"/>
          <p:cNvSpPr>
            <a:spLocks noGrp="1"/>
          </p:cNvSpPr>
          <p:nvPr>
            <p:ph type="sldNum" sz="quarter" idx="10"/>
          </p:nvPr>
        </p:nvSpPr>
        <p:spPr/>
        <p:txBody>
          <a:bodyPr/>
          <a:lstStyle/>
          <a:p>
            <a:fld id="{A8781935-E98E-4777-9B75-8A8831468424}" type="slidenum">
              <a:rPr lang="en-US" smtClean="0"/>
              <a:t>119</a:t>
            </a:fld>
            <a:endParaRPr lang="en-US"/>
          </a:p>
        </p:txBody>
      </p:sp>
    </p:spTree>
    <p:extLst>
      <p:ext uri="{BB962C8B-B14F-4D97-AF65-F5344CB8AC3E}">
        <p14:creationId xmlns:p14="http://schemas.microsoft.com/office/powerpoint/2010/main" val="2000409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12</a:t>
            </a:fld>
            <a:endParaRPr lang="en-US" dirty="0"/>
          </a:p>
        </p:txBody>
      </p:sp>
    </p:spTree>
    <p:extLst>
      <p:ext uri="{BB962C8B-B14F-4D97-AF65-F5344CB8AC3E}">
        <p14:creationId xmlns:p14="http://schemas.microsoft.com/office/powerpoint/2010/main" val="35003718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Incorporates a travelling trolley block which guides the hoisted load along the path of the trolley line.</a:t>
            </a:r>
          </a:p>
          <a:p>
            <a:pPr marL="339725" indent="-339725"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Both types of trolley arrangements (integrated and dedicated) are covered further in this section.</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120</a:t>
            </a:fld>
            <a:endParaRPr lang="en-US"/>
          </a:p>
        </p:txBody>
      </p:sp>
    </p:spTree>
    <p:extLst>
      <p:ext uri="{BB962C8B-B14F-4D97-AF65-F5344CB8AC3E}">
        <p14:creationId xmlns:p14="http://schemas.microsoft.com/office/powerpoint/2010/main" val="254322460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This training will only cover single and 2-part configurations which are most prominent in hoisting applications using synthetic rope.</a:t>
            </a:r>
          </a:p>
          <a:p>
            <a:pPr marL="342900" indent="-342900"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In addition, the training will focus on 2-part configurations where the dead-end is attached away from the top block as most common rigging blocks used for lifting in this industry are not fitted with a becket lug and attaching away from the block helps reduce the applied force at the block’s rigging attachment.</a:t>
            </a:r>
          </a:p>
          <a:p>
            <a:pPr marL="171450" indent="-171450" defTabSz="931774">
              <a:buFont typeface="Arial" panose="020B0604020202020204" pitchFamily="34" charset="0"/>
              <a:buChar char="•"/>
              <a:defRPr/>
            </a:pPr>
            <a:endParaRPr lang="en-US" altLang="en-US" dirty="0">
              <a:latin typeface="Cambria" panose="020405030504060302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121</a:t>
            </a:fld>
            <a:endParaRPr lang="en-US"/>
          </a:p>
        </p:txBody>
      </p:sp>
    </p:spTree>
    <p:extLst>
      <p:ext uri="{BB962C8B-B14F-4D97-AF65-F5344CB8AC3E}">
        <p14:creationId xmlns:p14="http://schemas.microsoft.com/office/powerpoint/2010/main" val="113989872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a:buFont typeface="Wingdings" panose="05000000000000000000" pitchFamily="2" charset="2"/>
              <a:buChar char="Ø"/>
            </a:pPr>
            <a:r>
              <a:rPr lang="en-US" dirty="0">
                <a:latin typeface="Cambria" panose="02040503050406030204" pitchFamily="18" charset="0"/>
              </a:rPr>
              <a:t>As number of line parts increase, so does the overall complexity of the lifting system which adds additional attachments that must be monitored/controlled to prevent fouling of the line and proper rendering of the rigging components.</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Slower load travel speeds adds additional control.</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Primary frictional resistance is attributed to sheave bearings.</a:t>
            </a:r>
          </a:p>
        </p:txBody>
      </p:sp>
      <p:sp>
        <p:nvSpPr>
          <p:cNvPr id="5" name="Slide Number Placeholder 4"/>
          <p:cNvSpPr>
            <a:spLocks noGrp="1"/>
          </p:cNvSpPr>
          <p:nvPr>
            <p:ph type="sldNum" sz="quarter" idx="10"/>
          </p:nvPr>
        </p:nvSpPr>
        <p:spPr/>
        <p:txBody>
          <a:bodyPr/>
          <a:lstStyle/>
          <a:p>
            <a:fld id="{A8781935-E98E-4777-9B75-8A8831468424}" type="slidenum">
              <a:rPr lang="en-US" smtClean="0"/>
              <a:t>122</a:t>
            </a:fld>
            <a:endParaRPr lang="en-US"/>
          </a:p>
        </p:txBody>
      </p:sp>
    </p:spTree>
    <p:extLst>
      <p:ext uri="{BB962C8B-B14F-4D97-AF65-F5344CB8AC3E}">
        <p14:creationId xmlns:p14="http://schemas.microsoft.com/office/powerpoint/2010/main" val="74123088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a:buFont typeface="Wingdings" panose="05000000000000000000" pitchFamily="2" charset="2"/>
              <a:buChar char="Ø"/>
            </a:pPr>
            <a:r>
              <a:rPr lang="en-US" dirty="0">
                <a:latin typeface="Cambria" panose="02040503050406030204" pitchFamily="18" charset="0"/>
              </a:rPr>
              <a:t>Note, this presentation is intended for typical hoisting operations using synthetic rope and therefor only covers typical 2-part configurations with the dead-end anchored away from the top rigging block.</a:t>
            </a:r>
          </a:p>
          <a:p>
            <a:pPr marL="568325" lvl="1" indent="-225425">
              <a:buFont typeface="Arial" panose="020B0604020202020204" pitchFamily="34" charset="0"/>
              <a:buChar char="•"/>
            </a:pPr>
            <a:r>
              <a:rPr lang="en-US" dirty="0">
                <a:latin typeface="Cambria" panose="02040503050406030204" pitchFamily="18" charset="0"/>
              </a:rPr>
              <a:t>Again, if dead-end is </a:t>
            </a:r>
            <a:r>
              <a:rPr lang="en-US" sz="1200" kern="0" dirty="0">
                <a:latin typeface="Cambria" panose="02040503050406030204" pitchFamily="18" charset="0"/>
                <a:ea typeface="Cambria" panose="02040503050406030204" pitchFamily="18" charset="0"/>
                <a:cs typeface="Times New Roman" panose="02020603050405020304" pitchFamily="18" charset="0"/>
              </a:rPr>
              <a:t>attached back to a becket on the top block, the additional line tension must be added to the resulting block force.</a:t>
            </a:r>
          </a:p>
          <a:p>
            <a:pPr marL="628650" lvl="1" indent="-171450">
              <a:buFont typeface="Arial" panose="020B0604020202020204" pitchFamily="34" charset="0"/>
              <a:buChar char="•"/>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2:1 mechanical advantage ~ can theoretically lift up to 2 times the line pull tension.</a:t>
            </a:r>
          </a:p>
          <a:p>
            <a:pPr marL="571500" lvl="1" indent="-228600">
              <a:buFont typeface="Arial" panose="020B0604020202020204" pitchFamily="34" charset="0"/>
              <a:buChar char="•"/>
            </a:pPr>
            <a:r>
              <a:rPr lang="en-US" dirty="0">
                <a:latin typeface="Cambria" panose="02040503050406030204" pitchFamily="18" charset="0"/>
              </a:rPr>
              <a:t>Mechanical advantage losses attributed to travelling block included angle and frictional resistance from sheave bearings.</a:t>
            </a:r>
          </a:p>
          <a:p>
            <a:pPr marL="628650" lvl="1" indent="-171450">
              <a:buFont typeface="Arial" panose="020B0604020202020204" pitchFamily="34" charset="0"/>
              <a:buChar char="•"/>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Multi-part hoisting configurations will always utilize a travelling block that moves/travels as load is hoisted.</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Re-emphasize importance of selecting proper anchor attachment location for both the Stationary Block and Dead-End.</a:t>
            </a:r>
          </a:p>
        </p:txBody>
      </p:sp>
      <p:sp>
        <p:nvSpPr>
          <p:cNvPr id="5" name="Slide Number Placeholder 4"/>
          <p:cNvSpPr>
            <a:spLocks noGrp="1"/>
          </p:cNvSpPr>
          <p:nvPr>
            <p:ph type="sldNum" sz="quarter" idx="10"/>
          </p:nvPr>
        </p:nvSpPr>
        <p:spPr/>
        <p:txBody>
          <a:bodyPr/>
          <a:lstStyle/>
          <a:p>
            <a:fld id="{A8781935-E98E-4777-9B75-8A8831468424}" type="slidenum">
              <a:rPr lang="en-US" smtClean="0"/>
              <a:t>123</a:t>
            </a:fld>
            <a:endParaRPr lang="en-US"/>
          </a:p>
        </p:txBody>
      </p:sp>
    </p:spTree>
    <p:extLst>
      <p:ext uri="{BB962C8B-B14F-4D97-AF65-F5344CB8AC3E}">
        <p14:creationId xmlns:p14="http://schemas.microsoft.com/office/powerpoint/2010/main" val="48684857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Using standard plain bearings and adding diverter/fairlead blocks ultimately results in greater frictional resistance in the lifting system thus reducing the mechanical advantage.</a:t>
            </a:r>
          </a:p>
          <a:p>
            <a:pPr marL="339725" indent="-339725"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39725" indent="-339725"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Note, use of diverter/fairlead blocks many times greatly improves the overall line control as well as directing the line away from obstructions and towards the work location required.</a:t>
            </a:r>
          </a:p>
          <a:p>
            <a:pPr marL="571500" lvl="1" indent="-228600" defTabSz="931774">
              <a:buFont typeface="Arial" panose="020B0604020202020204" pitchFamily="34" charset="0"/>
              <a:buChar char="•"/>
              <a:defRPr/>
            </a:pPr>
            <a:r>
              <a:rPr lang="en-US" altLang="en-US" dirty="0">
                <a:latin typeface="Cambria" panose="02040503050406030204" pitchFamily="18" charset="0"/>
                <a:cs typeface="Times New Roman" panose="02020603050405020304" pitchFamily="18" charset="0"/>
              </a:rPr>
              <a:t>Simply remember to account for the added friction when used ~ covered further in the next slides</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124</a:t>
            </a:fld>
            <a:endParaRPr lang="en-US"/>
          </a:p>
        </p:txBody>
      </p:sp>
    </p:spTree>
    <p:extLst>
      <p:ext uri="{BB962C8B-B14F-4D97-AF65-F5344CB8AC3E}">
        <p14:creationId xmlns:p14="http://schemas.microsoft.com/office/powerpoint/2010/main" val="99476354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The frictional resistance attributed to the sheave bearings is a f</a:t>
            </a:r>
            <a:r>
              <a:rPr lang="en-US" sz="1200" kern="0" dirty="0">
                <a:latin typeface="Cambria" panose="02040503050406030204" pitchFamily="18" charset="0"/>
                <a:ea typeface="Cambria" panose="02040503050406030204" pitchFamily="18" charset="0"/>
                <a:cs typeface="Times New Roman" panose="02020603050405020304" pitchFamily="18" charset="0"/>
              </a:rPr>
              <a:t>unction of the number of line parts, total number of reeved blocks, and sheave bearing constant.</a:t>
            </a:r>
          </a:p>
          <a:p>
            <a:pPr marL="171450" indent="-171450" defTabSz="931774">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125</a:t>
            </a:fld>
            <a:endParaRPr lang="en-US"/>
          </a:p>
        </p:txBody>
      </p:sp>
    </p:spTree>
    <p:extLst>
      <p:ext uri="{BB962C8B-B14F-4D97-AF65-F5344CB8AC3E}">
        <p14:creationId xmlns:p14="http://schemas.microsoft.com/office/powerpoint/2010/main" val="3069219980"/>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Angles and resulting forces imposed through the rigging and back to the supporting structure </a:t>
            </a:r>
            <a:r>
              <a:rPr lang="en-US" altLang="en-US" b="1" dirty="0">
                <a:latin typeface="Cambria" panose="02040503050406030204" pitchFamily="18" charset="0"/>
                <a:cs typeface="Times New Roman" panose="02020603050405020304" pitchFamily="18" charset="0"/>
              </a:rPr>
              <a:t>CHANGE</a:t>
            </a:r>
            <a:r>
              <a:rPr lang="en-US" altLang="en-US" dirty="0">
                <a:latin typeface="Cambria" panose="02040503050406030204" pitchFamily="18" charset="0"/>
                <a:cs typeface="Times New Roman" panose="02020603050405020304" pitchFamily="18" charset="0"/>
              </a:rPr>
              <a:t> as loads are hoisted.</a:t>
            </a:r>
          </a:p>
          <a:p>
            <a:pPr marL="342900" indent="-342900"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Must review the </a:t>
            </a:r>
            <a:r>
              <a:rPr lang="en-US" altLang="en-US" b="1" dirty="0">
                <a:latin typeface="Cambria" panose="02040503050406030204" pitchFamily="18" charset="0"/>
                <a:cs typeface="Times New Roman" panose="02020603050405020304" pitchFamily="18" charset="0"/>
              </a:rPr>
              <a:t>ENTIRE</a:t>
            </a:r>
            <a:r>
              <a:rPr lang="en-US" altLang="en-US" dirty="0">
                <a:latin typeface="Cambria" panose="02040503050406030204" pitchFamily="18" charset="0"/>
                <a:cs typeface="Times New Roman" panose="02020603050405020304" pitchFamily="18" charset="0"/>
              </a:rPr>
              <a:t> lift to properly determine the maximum forces developed.</a:t>
            </a:r>
          </a:p>
          <a:p>
            <a:endParaRPr lang="en-US" dirty="0"/>
          </a:p>
          <a:p>
            <a:pPr marL="171450" indent="-171450" defTabSz="931774">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126</a:t>
            </a:fld>
            <a:endParaRPr lang="en-US"/>
          </a:p>
        </p:txBody>
      </p:sp>
    </p:spTree>
    <p:extLst>
      <p:ext uri="{BB962C8B-B14F-4D97-AF65-F5344CB8AC3E}">
        <p14:creationId xmlns:p14="http://schemas.microsoft.com/office/powerpoint/2010/main" val="58825869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Page (</a:t>
            </a:r>
            <a:r>
              <a:rPr lang="en-US" altLang="en-US" dirty="0">
                <a:highlight>
                  <a:srgbClr val="FFFF00"/>
                </a:highlight>
                <a:latin typeface="Cambria" panose="02040503050406030204" pitchFamily="18" charset="0"/>
                <a:cs typeface="Times New Roman" panose="02020603050405020304" pitchFamily="18" charset="0"/>
              </a:rPr>
              <a:t>FILL IN</a:t>
            </a:r>
            <a:r>
              <a:rPr lang="en-US" altLang="en-US" dirty="0">
                <a:latin typeface="Cambria" panose="02040503050406030204" pitchFamily="18" charset="0"/>
                <a:cs typeface="Times New Roman" panose="02020603050405020304" pitchFamily="18" charset="0"/>
              </a:rPr>
              <a:t>) of the handbook provides a full copy of the table shown which can be used to quickly convert the ratio of </a:t>
            </a:r>
            <a:r>
              <a:rPr lang="en-US" altLang="en-US" b="1" dirty="0">
                <a:latin typeface="Cambria" panose="02040503050406030204" pitchFamily="18" charset="0"/>
                <a:cs typeface="Times New Roman" panose="02020603050405020304" pitchFamily="18" charset="0"/>
              </a:rPr>
              <a:t>RISE OVER RUN </a:t>
            </a:r>
            <a:r>
              <a:rPr lang="en-US" altLang="en-US" dirty="0">
                <a:latin typeface="Cambria" panose="02040503050406030204" pitchFamily="18" charset="0"/>
                <a:cs typeface="Times New Roman" panose="02020603050405020304" pitchFamily="18" charset="0"/>
              </a:rPr>
              <a:t>to the corresponding angles used for determining critical load and tag angles.</a:t>
            </a:r>
          </a:p>
          <a:p>
            <a:pPr marL="342900" indent="-342900" defTabSz="931774">
              <a:buFont typeface="Wingdings" panose="05000000000000000000" pitchFamily="2" charset="2"/>
              <a:buChar char="Ø"/>
              <a:defRPr/>
            </a:pPr>
            <a:endParaRPr lang="en-US" altLang="en-US" dirty="0">
              <a:latin typeface="Cambria" panose="02040503050406030204" pitchFamily="18" charset="0"/>
              <a:cs typeface="Times New Roman" panose="02020603050405020304" pitchFamily="18" charset="0"/>
            </a:endParaRP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Once you know your setup distances, this table can be used to easily assess the resulting angles relative to either the horizontal or vertical axis.</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127</a:t>
            </a:fld>
            <a:endParaRPr lang="en-US"/>
          </a:p>
        </p:txBody>
      </p:sp>
    </p:spTree>
    <p:extLst>
      <p:ext uri="{BB962C8B-B14F-4D97-AF65-F5344CB8AC3E}">
        <p14:creationId xmlns:p14="http://schemas.microsoft.com/office/powerpoint/2010/main" val="342358766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marL="171450" indent="-171450" defTabSz="931774">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128</a:t>
            </a:fld>
            <a:endParaRPr lang="en-US"/>
          </a:p>
        </p:txBody>
      </p:sp>
    </p:spTree>
    <p:extLst>
      <p:ext uri="{BB962C8B-B14F-4D97-AF65-F5344CB8AC3E}">
        <p14:creationId xmlns:p14="http://schemas.microsoft.com/office/powerpoint/2010/main" val="92370453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Angle assumes straight line ~ do not adjust for sag in the line.</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129</a:t>
            </a:fld>
            <a:endParaRPr lang="en-US"/>
          </a:p>
        </p:txBody>
      </p:sp>
    </p:spTree>
    <p:extLst>
      <p:ext uri="{BB962C8B-B14F-4D97-AF65-F5344CB8AC3E}">
        <p14:creationId xmlns:p14="http://schemas.microsoft.com/office/powerpoint/2010/main" val="3149837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Instructor: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cs typeface="Times New Roman" panose="02020603050405020304" pitchFamily="18" charset="0"/>
              </a:rPr>
              <a:t>Talk about OSHA being established during Nixon Administration after Congress passed the OSH Act. </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13</a:t>
            </a:fld>
            <a:endParaRPr lang="en-US" dirty="0"/>
          </a:p>
        </p:txBody>
      </p:sp>
    </p:spTree>
    <p:extLst>
      <p:ext uri="{BB962C8B-B14F-4D97-AF65-F5344CB8AC3E}">
        <p14:creationId xmlns:p14="http://schemas.microsoft.com/office/powerpoint/2010/main" val="2167634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Max angle usually occurs at one of the critical positions shown above.</a:t>
            </a:r>
          </a:p>
          <a:p>
            <a:pPr marL="571500" lvl="1" indent="-228600" defTabSz="931774">
              <a:buFont typeface="Arial" panose="020B0604020202020204" pitchFamily="34" charset="0"/>
              <a:buChar char="•"/>
              <a:defRPr/>
            </a:pPr>
            <a:r>
              <a:rPr lang="en-US" altLang="en-US" b="1" dirty="0">
                <a:latin typeface="Cambria" panose="02040503050406030204" pitchFamily="18" charset="0"/>
                <a:cs typeface="Times New Roman" panose="02020603050405020304" pitchFamily="18" charset="0"/>
              </a:rPr>
              <a:t>At Top Position: </a:t>
            </a:r>
            <a:r>
              <a:rPr lang="en-US" altLang="en-US" dirty="0">
                <a:latin typeface="Cambria" panose="02040503050406030204" pitchFamily="18" charset="0"/>
                <a:cs typeface="Times New Roman" panose="02020603050405020304" pitchFamily="18" charset="0"/>
              </a:rPr>
              <a:t>Generally occurs when load has to be manipulated away from the tower to place the load at elevation or to remove a load which is stood off the structure.</a:t>
            </a:r>
          </a:p>
          <a:p>
            <a:pPr marL="571500" marR="0" lvl="1" indent="-22860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Cambria" panose="02040503050406030204" pitchFamily="18" charset="0"/>
                <a:cs typeface="Times New Roman" panose="02020603050405020304" pitchFamily="18" charset="0"/>
              </a:rPr>
              <a:t>At Tower Obstruction: </a:t>
            </a:r>
            <a:r>
              <a:rPr lang="en-US" altLang="en-US" dirty="0">
                <a:latin typeface="Cambria" panose="02040503050406030204" pitchFamily="18" charset="0"/>
                <a:cs typeface="Times New Roman" panose="02020603050405020304" pitchFamily="18" charset="0"/>
              </a:rPr>
              <a:t>Generally occurs when load has to clear a tower mounted appurtenance or component such as another carrier’s array, a platform level, or a torque arm.</a:t>
            </a:r>
          </a:p>
          <a:p>
            <a:pPr marL="571500" marR="0" lvl="1" indent="-22860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latin typeface="Cambria" panose="02040503050406030204" pitchFamily="18" charset="0"/>
                <a:cs typeface="Times New Roman" panose="02020603050405020304" pitchFamily="18" charset="0"/>
              </a:rPr>
              <a:t>At Ground Level: </a:t>
            </a:r>
            <a:r>
              <a:rPr lang="en-US" altLang="en-US" dirty="0">
                <a:latin typeface="Cambria" panose="02040503050406030204" pitchFamily="18" charset="0"/>
                <a:cs typeface="Times New Roman" panose="02020603050405020304" pitchFamily="18" charset="0"/>
              </a:rPr>
              <a:t>Generally occurs work area near the tower base is obstructed with common obstacles such as transmitter buildings, transmission line bridges, fences, etc.</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130</a:t>
            </a:fld>
            <a:endParaRPr lang="en-US"/>
          </a:p>
        </p:txBody>
      </p:sp>
    </p:spTree>
    <p:extLst>
      <p:ext uri="{BB962C8B-B14F-4D97-AF65-F5344CB8AC3E}">
        <p14:creationId xmlns:p14="http://schemas.microsoft.com/office/powerpoint/2010/main" val="184139200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Angles assumes straight line ~ do not adjust for sag in the line.</a:t>
            </a:r>
          </a:p>
          <a:p>
            <a:pPr marL="171450" indent="-171450" defTabSz="931774">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131</a:t>
            </a:fld>
            <a:endParaRPr lang="en-US"/>
          </a:p>
        </p:txBody>
      </p:sp>
    </p:spTree>
    <p:extLst>
      <p:ext uri="{BB962C8B-B14F-4D97-AF65-F5344CB8AC3E}">
        <p14:creationId xmlns:p14="http://schemas.microsoft.com/office/powerpoint/2010/main" val="367767876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Angles assumes straight line ~ do not adjust for sag in the line.</a:t>
            </a: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en-US" dirty="0">
              <a:latin typeface="Cambria" panose="02040503050406030204" pitchFamily="18" charset="0"/>
              <a:cs typeface="Times New Roman" panose="02020603050405020304" pitchFamily="18" charset="0"/>
            </a:endParaRP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Note, for integrated trolley systems the load line also serves as the control/tag line.</a:t>
            </a:r>
          </a:p>
          <a:p>
            <a:pPr marL="171450" indent="-171450" defTabSz="931774">
              <a:buFont typeface="Arial" panose="020B0604020202020204" pitchFamily="34" charset="0"/>
              <a:buChar char="•"/>
              <a:defRPr/>
            </a:pPr>
            <a:endParaRPr lang="en-US" altLang="en-US" dirty="0">
              <a:latin typeface="Cambria" panose="020405030504060302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132</a:t>
            </a:fld>
            <a:endParaRPr lang="en-US"/>
          </a:p>
        </p:txBody>
      </p:sp>
    </p:spTree>
    <p:extLst>
      <p:ext uri="{BB962C8B-B14F-4D97-AF65-F5344CB8AC3E}">
        <p14:creationId xmlns:p14="http://schemas.microsoft.com/office/powerpoint/2010/main" val="421507097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latin typeface="Cambria" panose="02040503050406030204" pitchFamily="18" charset="0"/>
                <a:cs typeface="Times New Roman" panose="02020603050405020304" pitchFamily="18" charset="0"/>
              </a:rPr>
              <a:t>The chart depicted represents the Load Line Multipliers for Straight Tag Configurations staged Load Position Angles of 5°, 10°, 15°, 20° and 25° with varying Tag Angles shown on the horizontal axis and the corresponding Load Line Multiplier given on the vertical axis.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a:latin typeface="Cambria"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dirty="0">
                <a:latin typeface="Cambria" panose="02040503050406030204" pitchFamily="18" charset="0"/>
              </a:rPr>
              <a:t>Relationship between load and tag angles and resulting load force transitions from linear to exponential at 10°/70°.  This inflection point results in an Line Multiplier Factor of 2.0.</a:t>
            </a:r>
          </a:p>
          <a:p>
            <a:pPr marL="571500" lvl="1" indent="-228600">
              <a:buFont typeface="Arial" panose="020B0604020202020204" pitchFamily="34" charset="0"/>
              <a:buChar char="•"/>
            </a:pPr>
            <a:r>
              <a:rPr lang="en-US" dirty="0">
                <a:latin typeface="Cambria" panose="02040503050406030204" pitchFamily="18" charset="0"/>
              </a:rPr>
              <a:t>Note direct relationship between critical inflection point occurring at a 30° angle for slings.</a:t>
            </a:r>
          </a:p>
          <a:p>
            <a:pPr marL="628650" lvl="1" indent="-171450">
              <a:buFont typeface="Arial" panose="020B0604020202020204" pitchFamily="34" charset="0"/>
              <a:buChar char="•"/>
            </a:pPr>
            <a:endParaRPr lang="en-US" dirty="0">
              <a:latin typeface="Cambria" panose="02040503050406030204" pitchFamily="18" charset="0"/>
            </a:endParaRPr>
          </a:p>
          <a:p>
            <a:pPr marL="342900" indent="-342900">
              <a:buFont typeface="Wingdings" panose="05000000000000000000" pitchFamily="2" charset="2"/>
              <a:buChar char="Ø"/>
            </a:pPr>
            <a:r>
              <a:rPr lang="en-US" dirty="0">
                <a:latin typeface="Cambria" panose="02040503050406030204" pitchFamily="18" charset="0"/>
                <a:cs typeface="Times New Roman" panose="02020603050405020304" pitchFamily="18" charset="0"/>
              </a:rPr>
              <a:t>Remember the “10/70 Rule” when utilizing Straight Tag Configurations.  When exceeded, consult a qualified person.</a:t>
            </a:r>
            <a:endParaRPr lang="en-US" dirty="0">
              <a:latin typeface="Cambria" panose="02040503050406030204" pitchFamily="18" charset="0"/>
            </a:endParaRP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133</a:t>
            </a:fld>
            <a:endParaRPr lang="en-US"/>
          </a:p>
        </p:txBody>
      </p:sp>
    </p:spTree>
    <p:extLst>
      <p:ext uri="{BB962C8B-B14F-4D97-AF65-F5344CB8AC3E}">
        <p14:creationId xmlns:p14="http://schemas.microsoft.com/office/powerpoint/2010/main" val="268110510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a:latin typeface="Cambria" panose="02040503050406030204" pitchFamily="18" charset="0"/>
                <a:cs typeface="Times New Roman" panose="02020603050405020304" pitchFamily="18" charset="0"/>
              </a:rPr>
              <a:t>The chart depicted represents the Tag Line Multipliers for a Dedicated Trolley Tag Configuration with a Load Position Angle of 10° and staged Tag Angles of 60°, 65°, 70°, 75° and 80° with varying Tag Position Angles shown on the horizontal axis and the corresponding Tag Line Multiplier given on the vertical axis.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dirty="0">
              <a:latin typeface="Cambria" panose="02040503050406030204" pitchFamily="18" charset="0"/>
              <a:cs typeface="Times New Roman" panose="02020603050405020304" pitchFamily="18" charset="0"/>
            </a:endParaRPr>
          </a:p>
          <a:p>
            <a:pPr marL="342900" indent="-342900">
              <a:buFont typeface="Wingdings" panose="05000000000000000000" pitchFamily="2" charset="2"/>
              <a:buChar char="Ø"/>
            </a:pPr>
            <a:r>
              <a:rPr lang="en-US" dirty="0">
                <a:latin typeface="Cambria" panose="02040503050406030204" pitchFamily="18" charset="0"/>
              </a:rPr>
              <a:t>Note the critical inflection points in force escalation occurring at multipliers of 1.0, and then the sharp rise at 2.0.</a:t>
            </a:r>
          </a:p>
          <a:p>
            <a:pPr marL="342900" indent="-342900">
              <a:buFont typeface="Wingdings" panose="05000000000000000000" pitchFamily="2" charset="2"/>
              <a:buChar char="Ø"/>
            </a:pPr>
            <a:endParaRPr lang="en-US" dirty="0">
              <a:latin typeface="Cambria" panose="02040503050406030204" pitchFamily="18" charset="0"/>
            </a:endParaRPr>
          </a:p>
          <a:p>
            <a:pPr marL="342900" indent="-342900">
              <a:buFont typeface="Wingdings" panose="05000000000000000000" pitchFamily="2" charset="2"/>
              <a:buChar char="Ø"/>
            </a:pPr>
            <a:r>
              <a:rPr lang="en-US" dirty="0">
                <a:latin typeface="Cambria" panose="02040503050406030204" pitchFamily="18" charset="0"/>
              </a:rPr>
              <a:t>Refer to color coded Line Multiplier Table A6.10 in Handbook for comparison.</a:t>
            </a:r>
          </a:p>
        </p:txBody>
      </p:sp>
      <p:sp>
        <p:nvSpPr>
          <p:cNvPr id="5" name="Slide Number Placeholder 4"/>
          <p:cNvSpPr>
            <a:spLocks noGrp="1"/>
          </p:cNvSpPr>
          <p:nvPr>
            <p:ph type="sldNum" sz="quarter" idx="10"/>
          </p:nvPr>
        </p:nvSpPr>
        <p:spPr/>
        <p:txBody>
          <a:bodyPr/>
          <a:lstStyle/>
          <a:p>
            <a:fld id="{A8781935-E98E-4777-9B75-8A8831468424}" type="slidenum">
              <a:rPr lang="en-US" smtClean="0"/>
              <a:t>134</a:t>
            </a:fld>
            <a:endParaRPr lang="en-US"/>
          </a:p>
        </p:txBody>
      </p:sp>
    </p:spTree>
    <p:extLst>
      <p:ext uri="{BB962C8B-B14F-4D97-AF65-F5344CB8AC3E}">
        <p14:creationId xmlns:p14="http://schemas.microsoft.com/office/powerpoint/2010/main" val="134384221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marL="171450" indent="-171450" defTabSz="931774">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135</a:t>
            </a:fld>
            <a:endParaRPr lang="en-US"/>
          </a:p>
        </p:txBody>
      </p:sp>
    </p:spTree>
    <p:extLst>
      <p:ext uri="{BB962C8B-B14F-4D97-AF65-F5344CB8AC3E}">
        <p14:creationId xmlns:p14="http://schemas.microsoft.com/office/powerpoint/2010/main" val="269136605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marL="171450" indent="-171450" defTabSz="931774">
              <a:buFont typeface="Arial" panose="020B0604020202020204" pitchFamily="34" charset="0"/>
              <a:buChar char="•"/>
              <a:defRPr/>
            </a:pPr>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136</a:t>
            </a:fld>
            <a:endParaRPr lang="en-US"/>
          </a:p>
        </p:txBody>
      </p:sp>
    </p:spTree>
    <p:extLst>
      <p:ext uri="{BB962C8B-B14F-4D97-AF65-F5344CB8AC3E}">
        <p14:creationId xmlns:p14="http://schemas.microsoft.com/office/powerpoint/2010/main" val="378316418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Remember, for both trolley systems, you also need to determine the resulting force in the travelling trolley block attachment.</a:t>
            </a: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en-US" dirty="0">
              <a:latin typeface="Cambria" panose="02040503050406030204" pitchFamily="18" charset="0"/>
              <a:cs typeface="Times New Roman" panose="02020603050405020304" pitchFamily="18" charset="0"/>
            </a:endParaRP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Use the Load Line Force, P, in place of the Tag Line Force, T, for Integrated Trolley Systems.</a:t>
            </a: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altLang="en-US" dirty="0">
              <a:latin typeface="Cambria" panose="02040503050406030204" pitchFamily="18" charset="0"/>
              <a:cs typeface="Times New Roman" panose="02020603050405020304" pitchFamily="18" charset="0"/>
            </a:endParaRP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en-US" dirty="0">
                <a:latin typeface="Cambria" panose="02040503050406030204" pitchFamily="18" charset="0"/>
                <a:cs typeface="Times New Roman" panose="02020603050405020304" pitchFamily="18" charset="0"/>
              </a:rPr>
              <a:t>This provides a conservative estimate and is based upon a minimum block included angle of slightly less than 85° ~ refer back to Block Angle Factors.</a:t>
            </a:r>
          </a:p>
          <a:p>
            <a:pPr marL="571500" marR="0" lvl="1" indent="-22860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mbria" panose="02040503050406030204" pitchFamily="18" charset="0"/>
                <a:cs typeface="Times New Roman" panose="02020603050405020304" pitchFamily="18" charset="0"/>
              </a:rPr>
              <a:t>Corresponds to the load at ground level.</a:t>
            </a:r>
          </a:p>
          <a:p>
            <a:pPr marL="571500" marR="0" lvl="1" indent="-22860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mbria" panose="02040503050406030204" pitchFamily="18" charset="0"/>
                <a:cs typeface="Times New Roman" panose="02020603050405020304" pitchFamily="18" charset="0"/>
              </a:rPr>
              <a:t>Conservative because max tag force is almost always seen when load is well above grade (i.e. included angle well above 90°), and the only time the included angle would go below 85° is if the hoisting unit was located well ABOVE the load (e.g. hoist located atop a hill.) </a:t>
            </a: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137</a:t>
            </a:fld>
            <a:endParaRPr lang="en-US"/>
          </a:p>
        </p:txBody>
      </p:sp>
    </p:spTree>
    <p:extLst>
      <p:ext uri="{BB962C8B-B14F-4D97-AF65-F5344CB8AC3E}">
        <p14:creationId xmlns:p14="http://schemas.microsoft.com/office/powerpoint/2010/main" val="216878868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138</a:t>
            </a:fld>
            <a:endParaRPr lang="en-US"/>
          </a:p>
        </p:txBody>
      </p:sp>
    </p:spTree>
    <p:extLst>
      <p:ext uri="{BB962C8B-B14F-4D97-AF65-F5344CB8AC3E}">
        <p14:creationId xmlns:p14="http://schemas.microsoft.com/office/powerpoint/2010/main" val="414666732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Take time to introduce each page of the 3 page loose handout that will be used for working the Straight Tag Example problem</a:t>
            </a:r>
          </a:p>
          <a:p>
            <a:pPr marL="628650" lvl="1" indent="-171450">
              <a:buFont typeface="Arial" panose="020B0604020202020204" pitchFamily="34" charset="0"/>
              <a:buChar char="•"/>
            </a:pPr>
            <a:r>
              <a:rPr lang="en-US" i="1" dirty="0">
                <a:latin typeface="Cambria" panose="02040503050406030204" pitchFamily="18" charset="0"/>
              </a:rPr>
              <a:t>NOTE: A Dedicated Trolley Example problem is also provided; however, due to time constraints we will not be able to work this together, but can be used for future reference purposes.</a:t>
            </a:r>
          </a:p>
          <a:p>
            <a:pPr marL="171450" indent="-171450">
              <a:buFont typeface="Arial" panose="020B0604020202020204" pitchFamily="34" charset="0"/>
              <a:buChar char="•"/>
            </a:pPr>
            <a:r>
              <a:rPr lang="en-US" dirty="0">
                <a:latin typeface="Cambria" panose="02040503050406030204" pitchFamily="18" charset="0"/>
              </a:rPr>
              <a:t>Page 1 provides the STRAIGHT TAG EXAMPLE problem that will be worked</a:t>
            </a:r>
          </a:p>
          <a:p>
            <a:pPr marL="171450" indent="-171450">
              <a:buFont typeface="Arial" panose="020B0604020202020204" pitchFamily="34" charset="0"/>
              <a:buChar char="•"/>
            </a:pPr>
            <a:r>
              <a:rPr lang="en-US" dirty="0">
                <a:latin typeface="Cambria" panose="02040503050406030204" pitchFamily="18" charset="0"/>
              </a:rPr>
              <a:t>Page 2 titled “Lifted Load Rigging Forces” provides the organized from we’ll be filling out together to determine the applicable rigging forces in the lines, blocks, and slings</a:t>
            </a:r>
          </a:p>
          <a:p>
            <a:pPr marL="171450" indent="-171450">
              <a:buFont typeface="Arial" panose="020B0604020202020204" pitchFamily="34" charset="0"/>
              <a:buChar char="•"/>
            </a:pPr>
            <a:r>
              <a:rPr lang="en-US" dirty="0">
                <a:latin typeface="Cambria" panose="02040503050406030204" pitchFamily="18" charset="0"/>
              </a:rPr>
              <a:t>Page 3 provides the critical distances needed to determine the resulting load position and tag angles</a:t>
            </a:r>
          </a:p>
        </p:txBody>
      </p:sp>
      <p:sp>
        <p:nvSpPr>
          <p:cNvPr id="5" name="Slide Number Placeholder 4"/>
          <p:cNvSpPr>
            <a:spLocks noGrp="1"/>
          </p:cNvSpPr>
          <p:nvPr>
            <p:ph type="sldNum" sz="quarter" idx="10"/>
          </p:nvPr>
        </p:nvSpPr>
        <p:spPr/>
        <p:txBody>
          <a:bodyPr/>
          <a:lstStyle/>
          <a:p>
            <a:fld id="{A8781935-E98E-4777-9B75-8A8831468424}" type="slidenum">
              <a:rPr lang="en-US" smtClean="0"/>
              <a:t>139</a:t>
            </a:fld>
            <a:endParaRPr lang="en-US"/>
          </a:p>
        </p:txBody>
      </p:sp>
    </p:spTree>
    <p:extLst>
      <p:ext uri="{BB962C8B-B14F-4D97-AF65-F5344CB8AC3E}">
        <p14:creationId xmlns:p14="http://schemas.microsoft.com/office/powerpoint/2010/main" val="1680215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p:txBody>
          <a:bodyPr/>
          <a:lstStyle/>
          <a:p>
            <a:r>
              <a:rPr lang="en-US" altLang="en-US" b="1" dirty="0">
                <a:latin typeface="Cambria" panose="02040503050406030204" pitchFamily="18" charset="0"/>
                <a:cs typeface="Times New Roman" panose="02020603050405020304" pitchFamily="18" charset="0"/>
              </a:rPr>
              <a:t>Instructor: </a:t>
            </a:r>
          </a:p>
          <a:p>
            <a:r>
              <a:rPr lang="en-US" altLang="en-US" dirty="0">
                <a:latin typeface="Cambria" panose="02040503050406030204" pitchFamily="18" charset="0"/>
                <a:cs typeface="Times New Roman" panose="02020603050405020304" pitchFamily="18" charset="0"/>
              </a:rPr>
              <a:t>Note that OSHA (the Occupational Safety and Health Administration) is a regulatory agency of the federal government that has been established to ensure that the Law is adhered to by regulating employers. This is accomplished by developing standards consistent with the law, educating employers and employees and enforcing the standards on employers.</a:t>
            </a:r>
          </a:p>
          <a:p>
            <a:endParaRPr lang="en-US" altLang="en-US" dirty="0">
              <a:latin typeface="Cambria" panose="020405030504060302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A8781935-E98E-4777-9B75-8A8831468424}" type="slidenum">
              <a:rPr lang="en-US" smtClean="0"/>
              <a:t>14</a:t>
            </a:fld>
            <a:endParaRPr lang="en-US" dirty="0"/>
          </a:p>
        </p:txBody>
      </p:sp>
    </p:spTree>
    <p:extLst>
      <p:ext uri="{BB962C8B-B14F-4D97-AF65-F5344CB8AC3E}">
        <p14:creationId xmlns:p14="http://schemas.microsoft.com/office/powerpoint/2010/main" val="3928056648"/>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For this example, we will determine the Load and Tag Line Forces, Block Forces, and Sling Forces</a:t>
            </a:r>
          </a:p>
          <a:p>
            <a:pPr marL="171450" indent="-171450">
              <a:buFont typeface="Arial" panose="020B0604020202020204" pitchFamily="34" charset="0"/>
              <a:buChar char="•"/>
            </a:pPr>
            <a:r>
              <a:rPr lang="en-US" dirty="0">
                <a:latin typeface="Cambria" panose="02040503050406030204" pitchFamily="18" charset="0"/>
              </a:rPr>
              <a:t>Please turn to page </a:t>
            </a:r>
            <a:r>
              <a:rPr lang="en-US" dirty="0">
                <a:solidFill>
                  <a:srgbClr val="FF0000"/>
                </a:solidFill>
                <a:latin typeface="Cambria" panose="02040503050406030204" pitchFamily="18" charset="0"/>
              </a:rPr>
              <a:t>98</a:t>
            </a:r>
            <a:r>
              <a:rPr lang="en-US" dirty="0">
                <a:latin typeface="Cambria" panose="02040503050406030204" pitchFamily="18" charset="0"/>
              </a:rPr>
              <a:t> of your Handbook to locate the Tables we’ll be using for this example</a:t>
            </a:r>
          </a:p>
        </p:txBody>
      </p:sp>
      <p:sp>
        <p:nvSpPr>
          <p:cNvPr id="5" name="Slide Number Placeholder 4"/>
          <p:cNvSpPr>
            <a:spLocks noGrp="1"/>
          </p:cNvSpPr>
          <p:nvPr>
            <p:ph type="sldNum" sz="quarter" idx="10"/>
          </p:nvPr>
        </p:nvSpPr>
        <p:spPr/>
        <p:txBody>
          <a:bodyPr/>
          <a:lstStyle/>
          <a:p>
            <a:fld id="{A8781935-E98E-4777-9B75-8A8831468424}" type="slidenum">
              <a:rPr lang="en-US" smtClean="0"/>
              <a:t>140</a:t>
            </a:fld>
            <a:endParaRPr lang="en-US"/>
          </a:p>
        </p:txBody>
      </p:sp>
    </p:spTree>
    <p:extLst>
      <p:ext uri="{BB962C8B-B14F-4D97-AF65-F5344CB8AC3E}">
        <p14:creationId xmlns:p14="http://schemas.microsoft.com/office/powerpoint/2010/main" val="63123047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Start by establishing the total Gross Load Weight</a:t>
            </a:r>
          </a:p>
        </p:txBody>
      </p:sp>
      <p:sp>
        <p:nvSpPr>
          <p:cNvPr id="5" name="Slide Number Placeholder 4"/>
          <p:cNvSpPr>
            <a:spLocks noGrp="1"/>
          </p:cNvSpPr>
          <p:nvPr>
            <p:ph type="sldNum" sz="quarter" idx="10"/>
          </p:nvPr>
        </p:nvSpPr>
        <p:spPr/>
        <p:txBody>
          <a:bodyPr/>
          <a:lstStyle/>
          <a:p>
            <a:fld id="{A8781935-E98E-4777-9B75-8A8831468424}" type="slidenum">
              <a:rPr lang="en-US" smtClean="0"/>
              <a:t>141</a:t>
            </a:fld>
            <a:endParaRPr lang="en-US"/>
          </a:p>
        </p:txBody>
      </p:sp>
    </p:spTree>
    <p:extLst>
      <p:ext uri="{BB962C8B-B14F-4D97-AF65-F5344CB8AC3E}">
        <p14:creationId xmlns:p14="http://schemas.microsoft.com/office/powerpoint/2010/main" val="208273115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Step through weights for the example</a:t>
            </a:r>
          </a:p>
        </p:txBody>
      </p:sp>
      <p:sp>
        <p:nvSpPr>
          <p:cNvPr id="5" name="Slide Number Placeholder 4"/>
          <p:cNvSpPr>
            <a:spLocks noGrp="1"/>
          </p:cNvSpPr>
          <p:nvPr>
            <p:ph type="sldNum" sz="quarter" idx="10"/>
          </p:nvPr>
        </p:nvSpPr>
        <p:spPr/>
        <p:txBody>
          <a:bodyPr/>
          <a:lstStyle/>
          <a:p>
            <a:fld id="{A8781935-E98E-4777-9B75-8A8831468424}" type="slidenum">
              <a:rPr lang="en-US" smtClean="0"/>
              <a:t>142</a:t>
            </a:fld>
            <a:endParaRPr lang="en-US"/>
          </a:p>
        </p:txBody>
      </p:sp>
    </p:spTree>
    <p:extLst>
      <p:ext uri="{BB962C8B-B14F-4D97-AF65-F5344CB8AC3E}">
        <p14:creationId xmlns:p14="http://schemas.microsoft.com/office/powerpoint/2010/main" val="171875582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Refer to the last page in your loose handout for the Load Position and Tag Angle form</a:t>
            </a:r>
          </a:p>
          <a:p>
            <a:pPr marL="171450" indent="-171450">
              <a:buFont typeface="Arial" panose="020B0604020202020204" pitchFamily="34" charset="0"/>
              <a:buChar char="•"/>
            </a:pPr>
            <a:r>
              <a:rPr lang="en-US" dirty="0">
                <a:latin typeface="Cambria" panose="02040503050406030204" pitchFamily="18" charset="0"/>
              </a:rPr>
              <a:t>Please note, this form is simply being used to highlight the critical distances needed to identify the corresponding Load Position and Tag Angles</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143</a:t>
            </a:fld>
            <a:endParaRPr lang="en-US"/>
          </a:p>
        </p:txBody>
      </p:sp>
    </p:spTree>
    <p:extLst>
      <p:ext uri="{BB962C8B-B14F-4D97-AF65-F5344CB8AC3E}">
        <p14:creationId xmlns:p14="http://schemas.microsoft.com/office/powerpoint/2010/main" val="137773510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We’ll start with identifying distances “A” and “B” to determine the Load Position Angle</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144</a:t>
            </a:fld>
            <a:endParaRPr lang="en-US"/>
          </a:p>
        </p:txBody>
      </p:sp>
    </p:spTree>
    <p:extLst>
      <p:ext uri="{BB962C8B-B14F-4D97-AF65-F5344CB8AC3E}">
        <p14:creationId xmlns:p14="http://schemas.microsoft.com/office/powerpoint/2010/main" val="378813166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Distance “A” = Top Block to Load Headroom (Rise) = 12 ft</a:t>
            </a:r>
          </a:p>
          <a:p>
            <a:pPr marL="171450" indent="-171450">
              <a:buFont typeface="Arial" panose="020B0604020202020204" pitchFamily="34" charset="0"/>
              <a:buChar char="•"/>
            </a:pPr>
            <a:r>
              <a:rPr lang="en-US" dirty="0">
                <a:latin typeface="Cambria" panose="02040503050406030204" pitchFamily="18" charset="0"/>
              </a:rPr>
              <a:t>Distance “B” = Top Block to Load Standoff Distance (Run) = 2.5 ft</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145</a:t>
            </a:fld>
            <a:endParaRPr lang="en-US"/>
          </a:p>
        </p:txBody>
      </p:sp>
    </p:spTree>
    <p:extLst>
      <p:ext uri="{BB962C8B-B14F-4D97-AF65-F5344CB8AC3E}">
        <p14:creationId xmlns:p14="http://schemas.microsoft.com/office/powerpoint/2010/main" val="288214096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The corresponding RISE/RUN ratio equals 4.80</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146</a:t>
            </a:fld>
            <a:endParaRPr lang="en-US"/>
          </a:p>
        </p:txBody>
      </p:sp>
    </p:spTree>
    <p:extLst>
      <p:ext uri="{BB962C8B-B14F-4D97-AF65-F5344CB8AC3E}">
        <p14:creationId xmlns:p14="http://schemas.microsoft.com/office/powerpoint/2010/main" val="87738643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Using Table A4 from you Handbook on page 100, we can now determine the resulting Load Position Angle as measured from the True Vertical Axis ~ Remember to round up to the nearest </a:t>
            </a:r>
            <a:r>
              <a:rPr lang="en-US" u="sng" dirty="0">
                <a:latin typeface="Cambria" panose="02040503050406030204" pitchFamily="18" charset="0"/>
              </a:rPr>
              <a:t>1 degree </a:t>
            </a:r>
            <a:r>
              <a:rPr lang="en-US" dirty="0">
                <a:latin typeface="Cambria" panose="02040503050406030204" pitchFamily="18" charset="0"/>
              </a:rPr>
              <a:t>increment</a:t>
            </a:r>
          </a:p>
          <a:p>
            <a:pPr marL="171450" indent="-171450">
              <a:buFont typeface="Arial" panose="020B0604020202020204" pitchFamily="34" charset="0"/>
              <a:buChar char="•"/>
            </a:pPr>
            <a:r>
              <a:rPr lang="en-US" dirty="0">
                <a:latin typeface="Cambria" panose="02040503050406030204" pitchFamily="18" charset="0"/>
              </a:rPr>
              <a:t>RISE/RUN Ratio of 4.80 therefore rounds up to a 12 deg Load Position Angle</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147</a:t>
            </a:fld>
            <a:endParaRPr lang="en-US"/>
          </a:p>
        </p:txBody>
      </p:sp>
    </p:spTree>
    <p:extLst>
      <p:ext uri="{BB962C8B-B14F-4D97-AF65-F5344CB8AC3E}">
        <p14:creationId xmlns:p14="http://schemas.microsoft.com/office/powerpoint/2010/main" val="229523357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Next we’ll determine the Tag Angle by defining distances “C” and “D”</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148</a:t>
            </a:fld>
            <a:endParaRPr lang="en-US"/>
          </a:p>
        </p:txBody>
      </p:sp>
    </p:spTree>
    <p:extLst>
      <p:ext uri="{BB962C8B-B14F-4D97-AF65-F5344CB8AC3E}">
        <p14:creationId xmlns:p14="http://schemas.microsoft.com/office/powerpoint/2010/main" val="324847506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Distance “C” = Tag Attachment to Ground Tag Height (Rise) = 128 ft</a:t>
            </a:r>
          </a:p>
          <a:p>
            <a:pPr marL="171450" indent="-171450">
              <a:buFont typeface="Arial" panose="020B0604020202020204" pitchFamily="34" charset="0"/>
              <a:buChar char="•"/>
            </a:pPr>
            <a:r>
              <a:rPr lang="en-US" dirty="0">
                <a:latin typeface="Cambria" panose="02040503050406030204" pitchFamily="18" charset="0"/>
              </a:rPr>
              <a:t>Distance “D” = Tag Attachment to Ground Tag Distance (Run) = 47 ft</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149</a:t>
            </a:fld>
            <a:endParaRPr lang="en-US"/>
          </a:p>
        </p:txBody>
      </p:sp>
    </p:spTree>
    <p:extLst>
      <p:ext uri="{BB962C8B-B14F-4D97-AF65-F5344CB8AC3E}">
        <p14:creationId xmlns:p14="http://schemas.microsoft.com/office/powerpoint/2010/main" val="1072953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cs typeface="Times New Roman" panose="02020603050405020304" pitchFamily="18" charset="0"/>
              </a:rPr>
              <a:t>Instructor:</a:t>
            </a:r>
          </a:p>
          <a:p>
            <a:r>
              <a:rPr lang="en-US" dirty="0">
                <a:latin typeface="Cambria" panose="02040503050406030204" pitchFamily="18" charset="0"/>
                <a:cs typeface="Times New Roman" panose="02020603050405020304" pitchFamily="18" charset="0"/>
              </a:rPr>
              <a:t>Describe this protection in simple terms or by example. This provision advocates for workers who report complaints which provide a hazard in the environment in which they work. The protection protects them from each of the bulleted points. </a:t>
            </a:r>
          </a:p>
          <a:p>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15</a:t>
            </a:fld>
            <a:endParaRPr lang="en-US" dirty="0"/>
          </a:p>
        </p:txBody>
      </p:sp>
    </p:spTree>
    <p:extLst>
      <p:ext uri="{BB962C8B-B14F-4D97-AF65-F5344CB8AC3E}">
        <p14:creationId xmlns:p14="http://schemas.microsoft.com/office/powerpoint/2010/main" val="351772729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The corresponding RISE/RUN ratio equals 2.72</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150</a:t>
            </a:fld>
            <a:endParaRPr lang="en-US"/>
          </a:p>
        </p:txBody>
      </p:sp>
    </p:spTree>
    <p:extLst>
      <p:ext uri="{BB962C8B-B14F-4D97-AF65-F5344CB8AC3E}">
        <p14:creationId xmlns:p14="http://schemas.microsoft.com/office/powerpoint/2010/main" val="316620866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Again using Table A4 from you Handbook on page 100, we can now determine the resulting Tag Angle as measured from the Horizontal Axis ~ Remember to round up to the nearest </a:t>
            </a:r>
            <a:r>
              <a:rPr lang="en-US" u="sng" dirty="0">
                <a:latin typeface="Cambria" panose="02040503050406030204" pitchFamily="18" charset="0"/>
              </a:rPr>
              <a:t>5 degree </a:t>
            </a:r>
            <a:r>
              <a:rPr lang="en-US" dirty="0">
                <a:latin typeface="Cambria" panose="02040503050406030204" pitchFamily="18" charset="0"/>
              </a:rPr>
              <a:t>increment</a:t>
            </a:r>
          </a:p>
          <a:p>
            <a:pPr marL="171450" indent="-171450">
              <a:buFont typeface="Arial" panose="020B0604020202020204" pitchFamily="34" charset="0"/>
              <a:buChar char="•"/>
            </a:pPr>
            <a:r>
              <a:rPr lang="en-US" dirty="0">
                <a:latin typeface="Cambria" panose="02040503050406030204" pitchFamily="18" charset="0"/>
              </a:rPr>
              <a:t>RISE/RUN Ratio of 2.72 therefore rounds up to a 70 deg Load Position Angle</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151</a:t>
            </a:fld>
            <a:endParaRPr lang="en-US"/>
          </a:p>
        </p:txBody>
      </p:sp>
    </p:spTree>
    <p:extLst>
      <p:ext uri="{BB962C8B-B14F-4D97-AF65-F5344CB8AC3E}">
        <p14:creationId xmlns:p14="http://schemas.microsoft.com/office/powerpoint/2010/main" val="120571997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With the Load Position and Tag Angles now established, we can move to the next step of determining the applicable Load Line and Tag Line Multipliers</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152</a:t>
            </a:fld>
            <a:endParaRPr lang="en-US"/>
          </a:p>
        </p:txBody>
      </p:sp>
    </p:spTree>
    <p:extLst>
      <p:ext uri="{BB962C8B-B14F-4D97-AF65-F5344CB8AC3E}">
        <p14:creationId xmlns:p14="http://schemas.microsoft.com/office/powerpoint/2010/main" val="234935930"/>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Now we can continue to fill out page 2 in your loose handout packet to calculate the Lines Forces</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153</a:t>
            </a:fld>
            <a:endParaRPr lang="en-US"/>
          </a:p>
        </p:txBody>
      </p:sp>
    </p:spTree>
    <p:extLst>
      <p:ext uri="{BB962C8B-B14F-4D97-AF65-F5344CB8AC3E}">
        <p14:creationId xmlns:p14="http://schemas.microsoft.com/office/powerpoint/2010/main" val="353479690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Refer to Table A5 on page 101 of your Handbook for the Load and Tag Line Multipliers for Straight Tag Lift Arrangements</a:t>
            </a:r>
          </a:p>
          <a:p>
            <a:pPr marL="171450" indent="-171450">
              <a:buFont typeface="Arial" panose="020B0604020202020204" pitchFamily="34" charset="0"/>
              <a:buChar char="•"/>
            </a:pPr>
            <a:r>
              <a:rPr lang="en-US" dirty="0">
                <a:latin typeface="Cambria" panose="02040503050406030204" pitchFamily="18" charset="0"/>
              </a:rPr>
              <a:t>Lining up the 12 deg Load Position Angle with the 70 deg Tag Angle provides the “PM” and “TM” Multipliers of 2.458 and 1.494 respectively</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154</a:t>
            </a:fld>
            <a:endParaRPr lang="en-US"/>
          </a:p>
        </p:txBody>
      </p:sp>
    </p:spTree>
    <p:extLst>
      <p:ext uri="{BB962C8B-B14F-4D97-AF65-F5344CB8AC3E}">
        <p14:creationId xmlns:p14="http://schemas.microsoft.com/office/powerpoint/2010/main" val="2397481990"/>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Please note, for this example we are only focusing on the load at its maximum elevation.</a:t>
            </a:r>
          </a:p>
          <a:p>
            <a:pPr marL="171450" indent="-171450">
              <a:buFont typeface="Arial" panose="020B0604020202020204" pitchFamily="34" charset="0"/>
              <a:buChar char="•"/>
            </a:pPr>
            <a:r>
              <a:rPr lang="en-US" dirty="0">
                <a:latin typeface="Cambria" panose="02040503050406030204" pitchFamily="18" charset="0"/>
              </a:rPr>
              <a:t>To fully assess, we would always want to ensure the Line Multipliers for the load at ground elevation and at any obstructions do not govern.  In general, we simply want to define where the Maximum Load Position Angle is formed to ensure we are properly assessing the </a:t>
            </a:r>
            <a:r>
              <a:rPr lang="en-US" u="sng" dirty="0">
                <a:latin typeface="Cambria" panose="02040503050406030204" pitchFamily="18" charset="0"/>
              </a:rPr>
              <a:t>maximum</a:t>
            </a:r>
            <a:r>
              <a:rPr lang="en-US" dirty="0">
                <a:latin typeface="Cambria" panose="02040503050406030204" pitchFamily="18" charset="0"/>
              </a:rPr>
              <a:t> line forces developed in the lift.</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155</a:t>
            </a:fld>
            <a:endParaRPr lang="en-US"/>
          </a:p>
        </p:txBody>
      </p:sp>
    </p:spTree>
    <p:extLst>
      <p:ext uri="{BB962C8B-B14F-4D97-AF65-F5344CB8AC3E}">
        <p14:creationId xmlns:p14="http://schemas.microsoft.com/office/powerpoint/2010/main" val="197744660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The Line Forces at the Load are then calculated using the Line Multipliers multiplied by the Gross Load Weight and divided by the number of parts in the lines.  For this example we’re assuming standard single part load and tag line arrangements.</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156</a:t>
            </a:fld>
            <a:endParaRPr lang="en-US"/>
          </a:p>
        </p:txBody>
      </p:sp>
    </p:spTree>
    <p:extLst>
      <p:ext uri="{BB962C8B-B14F-4D97-AF65-F5344CB8AC3E}">
        <p14:creationId xmlns:p14="http://schemas.microsoft.com/office/powerpoint/2010/main" val="1718944116"/>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To determine the acting Load Line Force at the Hoist, we must account for the frictional resistance in the block sheaves using Table A3 on page 99 of your Handbook</a:t>
            </a:r>
          </a:p>
          <a:p>
            <a:pPr marL="171450" indent="-171450">
              <a:buFont typeface="Arial" panose="020B0604020202020204" pitchFamily="34" charset="0"/>
              <a:buChar char="•"/>
            </a:pPr>
            <a:r>
              <a:rPr lang="en-US" dirty="0">
                <a:latin typeface="Cambria" panose="02040503050406030204" pitchFamily="18" charset="0"/>
              </a:rPr>
              <a:t>The Load Line is configured in a </a:t>
            </a:r>
            <a:r>
              <a:rPr lang="en-US" u="sng" dirty="0">
                <a:latin typeface="Cambria" panose="02040503050406030204" pitchFamily="18" charset="0"/>
              </a:rPr>
              <a:t>1-Part</a:t>
            </a:r>
          </a:p>
          <a:p>
            <a:pPr marL="171450" indent="-171450">
              <a:buFont typeface="Arial" panose="020B0604020202020204" pitchFamily="34" charset="0"/>
              <a:buChar char="•"/>
            </a:pPr>
            <a:r>
              <a:rPr lang="en-US" dirty="0">
                <a:latin typeface="Cambria" panose="02040503050406030204" pitchFamily="18" charset="0"/>
              </a:rPr>
              <a:t>For this example we have specified </a:t>
            </a:r>
            <a:r>
              <a:rPr lang="en-US" u="sng" dirty="0">
                <a:latin typeface="Cambria" panose="02040503050406030204" pitchFamily="18" charset="0"/>
              </a:rPr>
              <a:t>Plain Bearings</a:t>
            </a:r>
            <a:r>
              <a:rPr lang="en-US" dirty="0">
                <a:latin typeface="Cambria" panose="02040503050406030204" pitchFamily="18" charset="0"/>
              </a:rPr>
              <a:t> in all sheaves.</a:t>
            </a:r>
          </a:p>
          <a:p>
            <a:pPr marL="171450" indent="-171450">
              <a:buFont typeface="Arial" panose="020B0604020202020204" pitchFamily="34" charset="0"/>
              <a:buChar char="•"/>
            </a:pPr>
            <a:r>
              <a:rPr lang="en-US" dirty="0">
                <a:latin typeface="Cambria" panose="02040503050406030204" pitchFamily="18" charset="0"/>
              </a:rPr>
              <a:t>And we are reeved through a total of </a:t>
            </a:r>
            <a:r>
              <a:rPr lang="en-US" u="sng" dirty="0">
                <a:latin typeface="Cambria" panose="02040503050406030204" pitchFamily="18" charset="0"/>
              </a:rPr>
              <a:t>2</a:t>
            </a:r>
            <a:r>
              <a:rPr lang="en-US" dirty="0">
                <a:latin typeface="Cambria" panose="02040503050406030204" pitchFamily="18" charset="0"/>
              </a:rPr>
              <a:t> Sheaves (i.e. top and heel blocks)</a:t>
            </a:r>
          </a:p>
          <a:p>
            <a:pPr marL="171450" indent="-171450">
              <a:buFont typeface="Arial" panose="020B0604020202020204" pitchFamily="34" charset="0"/>
              <a:buChar char="•"/>
            </a:pPr>
            <a:r>
              <a:rPr lang="en-US" dirty="0">
                <a:latin typeface="Cambria" panose="02040503050406030204" pitchFamily="18" charset="0"/>
              </a:rPr>
              <a:t>The corresponding Sheave Friction Factor (SFF) is then determined to be </a:t>
            </a:r>
            <a:r>
              <a:rPr lang="en-US" b="1" dirty="0">
                <a:latin typeface="Cambria" panose="02040503050406030204" pitchFamily="18" charset="0"/>
              </a:rPr>
              <a:t>1.188</a:t>
            </a:r>
          </a:p>
        </p:txBody>
      </p:sp>
      <p:sp>
        <p:nvSpPr>
          <p:cNvPr id="5" name="Slide Number Placeholder 4"/>
          <p:cNvSpPr>
            <a:spLocks noGrp="1"/>
          </p:cNvSpPr>
          <p:nvPr>
            <p:ph type="sldNum" sz="quarter" idx="10"/>
          </p:nvPr>
        </p:nvSpPr>
        <p:spPr/>
        <p:txBody>
          <a:bodyPr/>
          <a:lstStyle/>
          <a:p>
            <a:fld id="{A8781935-E98E-4777-9B75-8A8831468424}" type="slidenum">
              <a:rPr lang="en-US" smtClean="0"/>
              <a:t>157</a:t>
            </a:fld>
            <a:endParaRPr lang="en-US"/>
          </a:p>
        </p:txBody>
      </p:sp>
    </p:spTree>
    <p:extLst>
      <p:ext uri="{BB962C8B-B14F-4D97-AF65-F5344CB8AC3E}">
        <p14:creationId xmlns:p14="http://schemas.microsoft.com/office/powerpoint/2010/main" val="3852972173"/>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The Load Line Force at the Hoist then equals the Line Force at the Load (P) minus the Fall Line Weight (FLW) multiplied by the Sheave Friction Factor (SFF) and any additional multipliers that may apply (AM).  For this example, we’ll assume only the sheave frictional resistance applies.  Examples of other multipliers includes steel on steel contact when jumping gin poles.</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158</a:t>
            </a:fld>
            <a:endParaRPr lang="en-US"/>
          </a:p>
        </p:txBody>
      </p:sp>
    </p:spTree>
    <p:extLst>
      <p:ext uri="{BB962C8B-B14F-4D97-AF65-F5344CB8AC3E}">
        <p14:creationId xmlns:p14="http://schemas.microsoft.com/office/powerpoint/2010/main" val="270390366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Now that we have the line forces calculated, we can use Table A2 on page 99 to determine the Block Angle Factors</a:t>
            </a:r>
          </a:p>
        </p:txBody>
      </p:sp>
      <p:sp>
        <p:nvSpPr>
          <p:cNvPr id="5" name="Slide Number Placeholder 4"/>
          <p:cNvSpPr>
            <a:spLocks noGrp="1"/>
          </p:cNvSpPr>
          <p:nvPr>
            <p:ph type="sldNum" sz="quarter" idx="10"/>
          </p:nvPr>
        </p:nvSpPr>
        <p:spPr/>
        <p:txBody>
          <a:bodyPr/>
          <a:lstStyle/>
          <a:p>
            <a:fld id="{A8781935-E98E-4777-9B75-8A8831468424}" type="slidenum">
              <a:rPr lang="en-US" smtClean="0"/>
              <a:t>159</a:t>
            </a:fld>
            <a:endParaRPr lang="en-US"/>
          </a:p>
        </p:txBody>
      </p:sp>
    </p:spTree>
    <p:extLst>
      <p:ext uri="{BB962C8B-B14F-4D97-AF65-F5344CB8AC3E}">
        <p14:creationId xmlns:p14="http://schemas.microsoft.com/office/powerpoint/2010/main" val="3680421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cs typeface="Times New Roman" panose="02020603050405020304" pitchFamily="18" charset="0"/>
              </a:rPr>
              <a:t>Instructor</a:t>
            </a:r>
            <a:r>
              <a:rPr lang="en-US" dirty="0">
                <a:latin typeface="Cambria" panose="02040503050406030204" pitchFamily="18" charset="0"/>
                <a:cs typeface="Times New Roman" panose="02020603050405020304" pitchFamily="18" charset="0"/>
              </a:rPr>
              <a:t>: </a:t>
            </a:r>
          </a:p>
          <a:p>
            <a:r>
              <a:rPr lang="en-US" dirty="0">
                <a:latin typeface="Cambria" panose="02040503050406030204" pitchFamily="18" charset="0"/>
                <a:cs typeface="Times New Roman" panose="02020603050405020304" pitchFamily="18" charset="0"/>
              </a:rPr>
              <a:t>Point</a:t>
            </a:r>
            <a:r>
              <a:rPr lang="en-US" baseline="0" dirty="0">
                <a:latin typeface="Cambria" panose="02040503050406030204" pitchFamily="18" charset="0"/>
                <a:cs typeface="Times New Roman" panose="02020603050405020304" pitchFamily="18" charset="0"/>
              </a:rPr>
              <a:t> out the responsibilities</a:t>
            </a:r>
            <a:r>
              <a:rPr lang="en-US" dirty="0">
                <a:latin typeface="Cambria" panose="02040503050406030204" pitchFamily="18" charset="0"/>
                <a:cs typeface="Times New Roman" panose="02020603050405020304" pitchFamily="18" charset="0"/>
              </a:rPr>
              <a:t> </a:t>
            </a:r>
            <a:r>
              <a:rPr lang="en-US" baseline="0" dirty="0">
                <a:latin typeface="Cambria" panose="02040503050406030204" pitchFamily="18" charset="0"/>
                <a:cs typeface="Times New Roman" panose="02020603050405020304" pitchFamily="18" charset="0"/>
              </a:rPr>
              <a:t>employers have to protect their employees.</a:t>
            </a: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16</a:t>
            </a:fld>
            <a:endParaRPr lang="en-US" dirty="0"/>
          </a:p>
        </p:txBody>
      </p:sp>
    </p:spTree>
    <p:extLst>
      <p:ext uri="{BB962C8B-B14F-4D97-AF65-F5344CB8AC3E}">
        <p14:creationId xmlns:p14="http://schemas.microsoft.com/office/powerpoint/2010/main" val="117013646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We can now use the Block Angle Factors determined from Table A2 to calculate the resulting Block Forces in the Top and Heel Blocks</a:t>
            </a:r>
          </a:p>
        </p:txBody>
      </p:sp>
      <p:sp>
        <p:nvSpPr>
          <p:cNvPr id="5" name="Slide Number Placeholder 4"/>
          <p:cNvSpPr>
            <a:spLocks noGrp="1"/>
          </p:cNvSpPr>
          <p:nvPr>
            <p:ph type="sldNum" sz="quarter" idx="10"/>
          </p:nvPr>
        </p:nvSpPr>
        <p:spPr/>
        <p:txBody>
          <a:bodyPr/>
          <a:lstStyle/>
          <a:p>
            <a:fld id="{A8781935-E98E-4777-9B75-8A8831468424}" type="slidenum">
              <a:rPr lang="en-US" smtClean="0"/>
              <a:t>160</a:t>
            </a:fld>
            <a:endParaRPr lang="en-US"/>
          </a:p>
        </p:txBody>
      </p:sp>
    </p:spTree>
    <p:extLst>
      <p:ext uri="{BB962C8B-B14F-4D97-AF65-F5344CB8AC3E}">
        <p14:creationId xmlns:p14="http://schemas.microsoft.com/office/powerpoint/2010/main" val="278269953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Finally, we can continue to trace the rigging forces from the Lines, through the Blocks, and into the Slings attached to the supporting structure</a:t>
            </a:r>
          </a:p>
          <a:p>
            <a:pPr marL="171450" indent="-171450">
              <a:buFont typeface="Arial" panose="020B0604020202020204" pitchFamily="34" charset="0"/>
              <a:buChar char="•"/>
            </a:pPr>
            <a:r>
              <a:rPr lang="en-US" dirty="0">
                <a:latin typeface="Cambria" panose="02040503050406030204" pitchFamily="18" charset="0"/>
              </a:rPr>
              <a:t>The first step will be to determine Sling Angle Factors using Table A1 on page 98 of your Handbooks</a:t>
            </a:r>
          </a:p>
        </p:txBody>
      </p:sp>
      <p:sp>
        <p:nvSpPr>
          <p:cNvPr id="5" name="Slide Number Placeholder 4"/>
          <p:cNvSpPr>
            <a:spLocks noGrp="1"/>
          </p:cNvSpPr>
          <p:nvPr>
            <p:ph type="sldNum" sz="quarter" idx="10"/>
          </p:nvPr>
        </p:nvSpPr>
        <p:spPr/>
        <p:txBody>
          <a:bodyPr/>
          <a:lstStyle/>
          <a:p>
            <a:fld id="{A8781935-E98E-4777-9B75-8A8831468424}" type="slidenum">
              <a:rPr lang="en-US" smtClean="0"/>
              <a:t>161</a:t>
            </a:fld>
            <a:endParaRPr lang="en-US"/>
          </a:p>
        </p:txBody>
      </p:sp>
    </p:spTree>
    <p:extLst>
      <p:ext uri="{BB962C8B-B14F-4D97-AF65-F5344CB8AC3E}">
        <p14:creationId xmlns:p14="http://schemas.microsoft.com/office/powerpoint/2010/main" val="225255799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Cambria" panose="02040503050406030204" pitchFamily="18" charset="0"/>
              </a:rPr>
              <a:t>We can now use the Sling Angle Factors determined from Table A1 to calculate the resulting Sling Leg Forces at the Top and Heel Block Attachments</a:t>
            </a:r>
          </a:p>
          <a:p>
            <a:pPr marL="17145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162</a:t>
            </a:fld>
            <a:endParaRPr lang="en-US"/>
          </a:p>
        </p:txBody>
      </p:sp>
    </p:spTree>
    <p:extLst>
      <p:ext uri="{BB962C8B-B14F-4D97-AF65-F5344CB8AC3E}">
        <p14:creationId xmlns:p14="http://schemas.microsoft.com/office/powerpoint/2010/main" val="343210847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We now have all force demands acting from the Lines, through the Blocks, and into the individual Slings attached to the supporting structure</a:t>
            </a:r>
          </a:p>
          <a:p>
            <a:pPr marL="171450" indent="-171450">
              <a:buFont typeface="Arial" panose="020B0604020202020204" pitchFamily="34" charset="0"/>
              <a:buChar char="•"/>
            </a:pPr>
            <a:r>
              <a:rPr lang="en-US" dirty="0">
                <a:latin typeface="Cambria" panose="02040503050406030204" pitchFamily="18" charset="0"/>
              </a:rPr>
              <a:t>Please pause and take time to emphasize how these forces relate to the original 400 </a:t>
            </a:r>
            <a:r>
              <a:rPr lang="en-US" dirty="0" err="1">
                <a:latin typeface="Cambria" panose="02040503050406030204" pitchFamily="18" charset="0"/>
              </a:rPr>
              <a:t>lbs</a:t>
            </a:r>
            <a:r>
              <a:rPr lang="en-US" dirty="0">
                <a:latin typeface="Cambria" panose="02040503050406030204" pitchFamily="18" charset="0"/>
              </a:rPr>
              <a:t> boom mount being hoisted.  This example which again assumed 12 ft of headroom with only a 2.5 ft load standoff distance resulted in a Load Position Angle of 12° and Tag Angle of 70° (Exceeds the critical 10/70 Rule where forces can increase exponentially).  This has in turn developed Load Line and Hoist Pull force demands well above 1,000 </a:t>
            </a:r>
            <a:r>
              <a:rPr lang="en-US" dirty="0" err="1">
                <a:latin typeface="Cambria" panose="02040503050406030204" pitchFamily="18" charset="0"/>
              </a:rPr>
              <a:t>lbs</a:t>
            </a:r>
            <a:r>
              <a:rPr lang="en-US" dirty="0">
                <a:latin typeface="Cambria" panose="02040503050406030204" pitchFamily="18" charset="0"/>
              </a:rPr>
              <a:t> which would overcome most typical hoist and line WLL ratings.</a:t>
            </a:r>
          </a:p>
        </p:txBody>
      </p:sp>
      <p:sp>
        <p:nvSpPr>
          <p:cNvPr id="5" name="Slide Number Placeholder 4"/>
          <p:cNvSpPr>
            <a:spLocks noGrp="1"/>
          </p:cNvSpPr>
          <p:nvPr>
            <p:ph type="sldNum" sz="quarter" idx="10"/>
          </p:nvPr>
        </p:nvSpPr>
        <p:spPr/>
        <p:txBody>
          <a:bodyPr/>
          <a:lstStyle/>
          <a:p>
            <a:fld id="{A8781935-E98E-4777-9B75-8A8831468424}" type="slidenum">
              <a:rPr lang="en-US" smtClean="0"/>
              <a:t>163</a:t>
            </a:fld>
            <a:endParaRPr lang="en-US"/>
          </a:p>
        </p:txBody>
      </p:sp>
    </p:spTree>
    <p:extLst>
      <p:ext uri="{BB962C8B-B14F-4D97-AF65-F5344CB8AC3E}">
        <p14:creationId xmlns:p14="http://schemas.microsoft.com/office/powerpoint/2010/main" val="139602414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171450" indent="-171450">
              <a:buFont typeface="Arial" panose="020B0604020202020204" pitchFamily="34" charset="0"/>
              <a:buChar char="•"/>
            </a:pPr>
            <a:r>
              <a:rPr lang="en-US" dirty="0">
                <a:latin typeface="Cambria" panose="02040503050406030204" pitchFamily="18" charset="0"/>
              </a:rPr>
              <a:t>Play video ~ roughly 10min long</a:t>
            </a:r>
          </a:p>
        </p:txBody>
      </p:sp>
      <p:sp>
        <p:nvSpPr>
          <p:cNvPr id="5" name="Slide Number Placeholder 4"/>
          <p:cNvSpPr>
            <a:spLocks noGrp="1"/>
          </p:cNvSpPr>
          <p:nvPr>
            <p:ph type="sldNum" sz="quarter" idx="10"/>
          </p:nvPr>
        </p:nvSpPr>
        <p:spPr/>
        <p:txBody>
          <a:bodyPr/>
          <a:lstStyle/>
          <a:p>
            <a:fld id="{A8781935-E98E-4777-9B75-8A8831468424}" type="slidenum">
              <a:rPr lang="en-US" smtClean="0"/>
              <a:t>164</a:t>
            </a:fld>
            <a:endParaRPr lang="en-US"/>
          </a:p>
        </p:txBody>
      </p:sp>
    </p:spTree>
    <p:extLst>
      <p:ext uri="{BB962C8B-B14F-4D97-AF65-F5344CB8AC3E}">
        <p14:creationId xmlns:p14="http://schemas.microsoft.com/office/powerpoint/2010/main" val="414666732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165</a:t>
            </a:fld>
            <a:endParaRPr lang="en-US" dirty="0"/>
          </a:p>
        </p:txBody>
      </p:sp>
    </p:spTree>
    <p:extLst>
      <p:ext uri="{BB962C8B-B14F-4D97-AF65-F5344CB8AC3E}">
        <p14:creationId xmlns:p14="http://schemas.microsoft.com/office/powerpoint/2010/main" val="277071020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C (1.155)</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166</a:t>
            </a:fld>
            <a:endParaRPr lang="en-US"/>
          </a:p>
        </p:txBody>
      </p:sp>
    </p:spTree>
    <p:extLst>
      <p:ext uri="{BB962C8B-B14F-4D97-AF65-F5344CB8AC3E}">
        <p14:creationId xmlns:p14="http://schemas.microsoft.com/office/powerpoint/2010/main" val="2196171991"/>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D (783 lbs.)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Cambria" panose="020405030504060302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lang="en-US" b="1" i="1" smtClean="0">
                              <a:latin typeface="Cambria Math" panose="02040503050406030204" pitchFamily="18" charset="0"/>
                              <a:cs typeface="Times New Roman" panose="02020603050405020304" pitchFamily="18" charset="0"/>
                            </a:rPr>
                          </m:ctrlPr>
                        </m:dPr>
                        <m:e>
                          <m:f>
                            <m:fPr>
                              <m:ctrlPr>
                                <a:rPr lang="en-US" b="1" i="1" smtClean="0">
                                  <a:latin typeface="Cambria Math" panose="02040503050406030204" pitchFamily="18" charset="0"/>
                                  <a:cs typeface="Times New Roman" panose="02020603050405020304" pitchFamily="18" charset="0"/>
                                </a:rPr>
                              </m:ctrlPr>
                            </m:fPr>
                            <m:num>
                              <m:r>
                                <a:rPr lang="en-US" b="1" i="1" smtClean="0">
                                  <a:latin typeface="Cambria Math" panose="02040503050406030204" pitchFamily="18" charset="0"/>
                                  <a:cs typeface="Times New Roman" panose="02020603050405020304" pitchFamily="18" charset="0"/>
                                </a:rPr>
                                <m:t>𝟏𝟐𝟎𝟎</m:t>
                              </m:r>
                            </m:num>
                            <m:den>
                              <m:r>
                                <a:rPr lang="en-US" b="1" i="1" smtClean="0">
                                  <a:latin typeface="Cambria Math" panose="02040503050406030204" pitchFamily="18" charset="0"/>
                                  <a:cs typeface="Times New Roman" panose="02020603050405020304" pitchFamily="18" charset="0"/>
                                </a:rPr>
                                <m:t>𝟐</m:t>
                              </m:r>
                            </m:den>
                          </m:f>
                        </m:e>
                      </m:d>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𝟏</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𝟑𝟎𝟓</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𝟕𝟖𝟑</m:t>
                      </m:r>
                    </m:oMath>
                  </m:oMathPara>
                </a14:m>
                <a:endParaRPr lang="en-US" b="1" dirty="0">
                  <a:latin typeface="Cambria" panose="02040503050406030204" pitchFamily="18" charset="0"/>
                  <a:cs typeface="Times New Roman" panose="02020603050405020304" pitchFamily="18" charset="0"/>
                </a:endParaRPr>
              </a:p>
              <a:p>
                <a:endParaRPr lang="en-US" dirty="0">
                  <a:latin typeface="Cambria" panose="02040503050406030204" pitchFamily="18" charset="0"/>
                </a:endParaRPr>
              </a:p>
            </p:txBody>
          </p:sp>
        </mc:Choice>
        <mc:Fallback xmlns="">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ANSWER: “D” 783 </a:t>
                </a:r>
                <a:r>
                  <a:rPr lang="en-US" b="1" dirty="0" err="1">
                    <a:latin typeface="Times New Roman" panose="02020603050405020304" pitchFamily="18" charset="0"/>
                    <a:cs typeface="Times New Roman" panose="02020603050405020304" pitchFamily="18" charset="0"/>
                  </a:rPr>
                  <a:t>lbs</a:t>
                </a:r>
                <a:endParaRPr lang="en-US" b="1"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1" i="0">
                    <a:latin typeface="Cambria Math" panose="02040503050406030204" pitchFamily="18" charset="0"/>
                    <a:cs typeface="Times New Roman" panose="02020603050405020304" pitchFamily="18" charset="0"/>
                  </a:rPr>
                  <a:t>(𝟏𝟐𝟎𝟎/𝟐)</a:t>
                </a:r>
                <a:r>
                  <a:rPr lang="en-US" b="1" i="0">
                    <a:latin typeface="Cambria Math" panose="02040503050406030204" pitchFamily="18" charset="0"/>
                    <a:ea typeface="Cambria Math" panose="02040503050406030204" pitchFamily="18" charset="0"/>
                    <a:cs typeface="Times New Roman" panose="02020603050405020304" pitchFamily="18" charset="0"/>
                  </a:rPr>
                  <a:t>×𝟏.𝟑𝟎𝟓=𝟕𝟖𝟑</a:t>
                </a:r>
                <a:endParaRPr lang="en-US" b="1" dirty="0">
                  <a:latin typeface="Times New Roman" panose="02020603050405020304" pitchFamily="18" charset="0"/>
                  <a:cs typeface="Times New Roman" panose="02020603050405020304" pitchFamily="18" charset="0"/>
                </a:endParaRPr>
              </a:p>
              <a:p>
                <a:endParaRPr lang="en-US" dirty="0"/>
              </a:p>
            </p:txBody>
          </p:sp>
        </mc:Fallback>
      </mc:AlternateContent>
      <p:sp>
        <p:nvSpPr>
          <p:cNvPr id="5" name="Slide Number Placeholder 4"/>
          <p:cNvSpPr>
            <a:spLocks noGrp="1"/>
          </p:cNvSpPr>
          <p:nvPr>
            <p:ph type="sldNum" sz="quarter" idx="10"/>
          </p:nvPr>
        </p:nvSpPr>
        <p:spPr/>
        <p:txBody>
          <a:bodyPr/>
          <a:lstStyle/>
          <a:p>
            <a:fld id="{A8781935-E98E-4777-9B75-8A8831468424}" type="slidenum">
              <a:rPr lang="en-US" smtClean="0"/>
              <a:t>167</a:t>
            </a:fld>
            <a:endParaRPr lang="en-US"/>
          </a:p>
        </p:txBody>
      </p:sp>
    </p:spTree>
    <p:extLst>
      <p:ext uri="{BB962C8B-B14F-4D97-AF65-F5344CB8AC3E}">
        <p14:creationId xmlns:p14="http://schemas.microsoft.com/office/powerpoint/2010/main" val="163936841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A (664 lbs.)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Cambria" panose="020405030504060302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b="1" i="1" smtClean="0">
                          <a:latin typeface="Cambria Math" panose="02040503050406030204" pitchFamily="18" charset="0"/>
                          <a:cs typeface="Times New Roman" panose="02020603050405020304" pitchFamily="18" charset="0"/>
                        </a:rPr>
                        <m:t>𝟒𝟓𝟎</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𝟏</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𝟒𝟕𝟓</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𝟔𝟔𝟒</m:t>
                      </m:r>
                    </m:oMath>
                  </m:oMathPara>
                </a14:m>
                <a:endParaRPr lang="en-US" b="1" dirty="0">
                  <a:latin typeface="Cambria" panose="02040503050406030204" pitchFamily="18" charset="0"/>
                  <a:cs typeface="Times New Roman" panose="02020603050405020304" pitchFamily="18" charset="0"/>
                </a:endParaRPr>
              </a:p>
              <a:p>
                <a:endParaRPr lang="en-US" dirty="0">
                  <a:latin typeface="Cambria" panose="02040503050406030204" pitchFamily="18" charset="0"/>
                </a:endParaRPr>
              </a:p>
            </p:txBody>
          </p:sp>
        </mc:Choice>
        <mc:Fallback xmlns="">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ANSWER: “A” 664 </a:t>
                </a:r>
                <a:r>
                  <a:rPr lang="en-US" b="1" dirty="0" err="1">
                    <a:latin typeface="Times New Roman" panose="02020603050405020304" pitchFamily="18" charset="0"/>
                    <a:cs typeface="Times New Roman" panose="02020603050405020304" pitchFamily="18" charset="0"/>
                  </a:rPr>
                  <a:t>lbs</a:t>
                </a:r>
                <a:endParaRPr lang="en-US" b="1"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1" i="0">
                    <a:latin typeface="Cambria Math" panose="02040503050406030204" pitchFamily="18" charset="0"/>
                    <a:cs typeface="Times New Roman" panose="02020603050405020304" pitchFamily="18" charset="0"/>
                  </a:rPr>
                  <a:t>𝟒𝟓𝟎</a:t>
                </a:r>
                <a:r>
                  <a:rPr lang="en-US" b="1" i="0">
                    <a:latin typeface="Cambria Math" panose="02040503050406030204" pitchFamily="18" charset="0"/>
                    <a:ea typeface="Cambria Math" panose="02040503050406030204" pitchFamily="18" charset="0"/>
                    <a:cs typeface="Times New Roman" panose="02020603050405020304" pitchFamily="18" charset="0"/>
                  </a:rPr>
                  <a:t>×𝟏.𝟒𝟕𝟓=𝟔𝟔𝟒</a:t>
                </a:r>
                <a:endParaRPr lang="en-US" b="1" dirty="0">
                  <a:latin typeface="Times New Roman" panose="02020603050405020304" pitchFamily="18" charset="0"/>
                  <a:cs typeface="Times New Roman" panose="02020603050405020304" pitchFamily="18" charset="0"/>
                </a:endParaRPr>
              </a:p>
              <a:p>
                <a:endParaRPr lang="en-US" dirty="0"/>
              </a:p>
            </p:txBody>
          </p:sp>
        </mc:Fallback>
      </mc:AlternateContent>
      <p:sp>
        <p:nvSpPr>
          <p:cNvPr id="5" name="Slide Number Placeholder 4"/>
          <p:cNvSpPr>
            <a:spLocks noGrp="1"/>
          </p:cNvSpPr>
          <p:nvPr>
            <p:ph type="sldNum" sz="quarter" idx="10"/>
          </p:nvPr>
        </p:nvSpPr>
        <p:spPr/>
        <p:txBody>
          <a:bodyPr/>
          <a:lstStyle/>
          <a:p>
            <a:fld id="{A8781935-E98E-4777-9B75-8A8831468424}" type="slidenum">
              <a:rPr lang="en-US" smtClean="0"/>
              <a:t>168</a:t>
            </a:fld>
            <a:endParaRPr lang="en-US"/>
          </a:p>
        </p:txBody>
      </p:sp>
    </p:spTree>
    <p:extLst>
      <p:ext uri="{BB962C8B-B14F-4D97-AF65-F5344CB8AC3E}">
        <p14:creationId xmlns:p14="http://schemas.microsoft.com/office/powerpoint/2010/main" val="14424772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D (70°)</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Cambria" panose="020405030504060302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lang="en-US" b="1" i="1" smtClean="0">
                              <a:latin typeface="Cambria Math" panose="02040503050406030204" pitchFamily="18" charset="0"/>
                              <a:cs typeface="Times New Roman" panose="02020603050405020304" pitchFamily="18" charset="0"/>
                            </a:rPr>
                          </m:ctrlPr>
                        </m:dPr>
                        <m:e>
                          <m:f>
                            <m:fPr>
                              <m:ctrlPr>
                                <a:rPr lang="en-US" b="1" i="1" smtClean="0">
                                  <a:latin typeface="Cambria Math" panose="02040503050406030204" pitchFamily="18" charset="0"/>
                                  <a:cs typeface="Times New Roman" panose="02020603050405020304" pitchFamily="18" charset="0"/>
                                </a:rPr>
                              </m:ctrlPr>
                            </m:fPr>
                            <m:num>
                              <m:r>
                                <a:rPr lang="en-US" b="1" i="1" smtClean="0">
                                  <a:latin typeface="Cambria Math" panose="02040503050406030204" pitchFamily="18" charset="0"/>
                                  <a:cs typeface="Times New Roman" panose="02020603050405020304" pitchFamily="18" charset="0"/>
                                </a:rPr>
                                <m:t>𝑹𝑰𝑺𝑬</m:t>
                              </m:r>
                            </m:num>
                            <m:den>
                              <m:r>
                                <a:rPr lang="en-US" b="1" i="1" smtClean="0">
                                  <a:latin typeface="Cambria Math" panose="02040503050406030204" pitchFamily="18" charset="0"/>
                                  <a:cs typeface="Times New Roman" panose="02020603050405020304" pitchFamily="18" charset="0"/>
                                </a:rPr>
                                <m:t>𝑹𝑼𝑵</m:t>
                              </m:r>
                            </m:den>
                          </m:f>
                        </m:e>
                      </m:d>
                      <m:r>
                        <a:rPr lang="en-US" b="1" i="1" smtClean="0">
                          <a:latin typeface="Cambria Math" panose="02040503050406030204" pitchFamily="18" charset="0"/>
                          <a:cs typeface="Times New Roman" panose="02020603050405020304" pitchFamily="18" charset="0"/>
                        </a:rPr>
                        <m:t>=</m:t>
                      </m:r>
                      <m:d>
                        <m:dPr>
                          <m:ctrlPr>
                            <a:rPr lang="en-US" b="1" i="1" smtClean="0">
                              <a:latin typeface="Cambria Math" panose="02040503050406030204" pitchFamily="18" charset="0"/>
                              <a:cs typeface="Times New Roman" panose="02020603050405020304" pitchFamily="18" charset="0"/>
                            </a:rPr>
                          </m:ctrlPr>
                        </m:dPr>
                        <m:e>
                          <m:f>
                            <m:fPr>
                              <m:ctrlPr>
                                <a:rPr lang="en-US" b="1" i="1" smtClean="0">
                                  <a:latin typeface="Cambria Math" panose="02040503050406030204" pitchFamily="18" charset="0"/>
                                  <a:cs typeface="Times New Roman" panose="02020603050405020304" pitchFamily="18" charset="0"/>
                                </a:rPr>
                              </m:ctrlPr>
                            </m:fPr>
                            <m:num>
                              <m:r>
                                <a:rPr lang="en-US" b="1" i="1" smtClean="0">
                                  <a:latin typeface="Cambria Math" panose="02040503050406030204" pitchFamily="18" charset="0"/>
                                  <a:cs typeface="Times New Roman" panose="02020603050405020304" pitchFamily="18" charset="0"/>
                                </a:rPr>
                                <m:t>𝟐𝟎𝟓</m:t>
                              </m:r>
                            </m:num>
                            <m:den>
                              <m:r>
                                <a:rPr lang="en-US" b="1" i="1" smtClean="0">
                                  <a:latin typeface="Cambria Math" panose="02040503050406030204" pitchFamily="18" charset="0"/>
                                  <a:cs typeface="Times New Roman" panose="02020603050405020304" pitchFamily="18" charset="0"/>
                                </a:rPr>
                                <m:t>𝟕𝟓</m:t>
                              </m:r>
                            </m:den>
                          </m:f>
                        </m:e>
                      </m:d>
                      <m:r>
                        <a:rPr lang="en-US" b="1" i="1" smtClean="0">
                          <a:latin typeface="Cambria Math" panose="02040503050406030204" pitchFamily="18" charset="0"/>
                          <a:cs typeface="Times New Roman" panose="02020603050405020304" pitchFamily="18" charset="0"/>
                        </a:rPr>
                        <m:t>=</m:t>
                      </m:r>
                      <m:r>
                        <a:rPr lang="en-US" b="1" i="1" smtClean="0">
                          <a:latin typeface="Cambria Math" panose="02040503050406030204" pitchFamily="18" charset="0"/>
                          <a:cs typeface="Times New Roman" panose="02020603050405020304" pitchFamily="18" charset="0"/>
                        </a:rPr>
                        <m:t>𝟐</m:t>
                      </m:r>
                      <m:r>
                        <a:rPr lang="en-US" b="1" i="1" smtClean="0">
                          <a:latin typeface="Cambria Math" panose="02040503050406030204" pitchFamily="18" charset="0"/>
                          <a:cs typeface="Times New Roman" panose="02020603050405020304" pitchFamily="18" charset="0"/>
                        </a:rPr>
                        <m:t>.</m:t>
                      </m:r>
                      <m:r>
                        <a:rPr lang="en-US" b="1" i="1" smtClean="0">
                          <a:latin typeface="Cambria Math" panose="02040503050406030204" pitchFamily="18" charset="0"/>
                          <a:cs typeface="Times New Roman" panose="02020603050405020304" pitchFamily="18" charset="0"/>
                        </a:rPr>
                        <m:t>𝟕𝟑</m:t>
                      </m:r>
                      <m:r>
                        <a:rPr lang="en-US" b="1" i="1" smtClean="0">
                          <a:latin typeface="Cambria Math" panose="02040503050406030204" pitchFamily="18" charset="0"/>
                          <a:cs typeface="Times New Roman" panose="02020603050405020304" pitchFamily="18" charset="0"/>
                        </a:rPr>
                        <m:t> ~ </m:t>
                      </m:r>
                      <m:r>
                        <a:rPr lang="en-US" b="1" i="1" smtClean="0">
                          <a:latin typeface="Cambria Math" panose="02040503050406030204" pitchFamily="18" charset="0"/>
                          <a:cs typeface="Times New Roman" panose="02020603050405020304" pitchFamily="18" charset="0"/>
                        </a:rPr>
                        <m:t>𝑨𝒑𝒑𝒓𝒐𝒙</m:t>
                      </m:r>
                      <m:r>
                        <a:rPr lang="en-US" b="1" i="1" smtClean="0">
                          <a:latin typeface="Cambria Math" panose="02040503050406030204" pitchFamily="18" charset="0"/>
                          <a:cs typeface="Times New Roman" panose="02020603050405020304" pitchFamily="18" charset="0"/>
                        </a:rPr>
                        <m:t>. </m:t>
                      </m:r>
                      <m:r>
                        <a:rPr lang="en-US" b="1" i="1" smtClean="0">
                          <a:latin typeface="Cambria Math" panose="02040503050406030204" pitchFamily="18" charset="0"/>
                          <a:cs typeface="Times New Roman" panose="02020603050405020304" pitchFamily="18" charset="0"/>
                        </a:rPr>
                        <m:t>𝟕𝟎</m:t>
                      </m:r>
                      <m:r>
                        <a:rPr lang="en-US" b="1" i="1" smtClean="0">
                          <a:latin typeface="Cambria Math" panose="02040503050406030204" pitchFamily="18" charset="0"/>
                          <a:cs typeface="Times New Roman" panose="02020603050405020304" pitchFamily="18" charset="0"/>
                        </a:rPr>
                        <m:t>°</m:t>
                      </m:r>
                    </m:oMath>
                  </m:oMathPara>
                </a14:m>
                <a:endParaRPr lang="en-US" b="1" dirty="0">
                  <a:latin typeface="Cambria" panose="02040503050406030204" pitchFamily="18" charset="0"/>
                  <a:cs typeface="Times New Roman" panose="02020603050405020304" pitchFamily="18" charset="0"/>
                </a:endParaRP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ANSWER: “D” 70°</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1" i="0">
                    <a:latin typeface="Cambria Math" panose="02040503050406030204" pitchFamily="18" charset="0"/>
                    <a:cs typeface="Times New Roman" panose="02020603050405020304" pitchFamily="18" charset="0"/>
                  </a:rPr>
                  <a:t>(𝑹𝑰𝑺𝑬/𝑹𝑼𝑵)=(𝟐𝟎𝟓/𝟕𝟓)=𝟐.𝟕𝟑 ~ 𝑨𝒑𝒑𝒓𝒐𝒙. 𝟕𝟎°</a:t>
                </a:r>
                <a:endParaRPr lang="en-US" b="1" dirty="0">
                  <a:latin typeface="Times New Roman" panose="02020603050405020304" pitchFamily="18" charset="0"/>
                  <a:cs typeface="Times New Roman" panose="02020603050405020304" pitchFamily="18" charset="0"/>
                </a:endParaRP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mc:Fallback>
      </mc:AlternateContent>
      <p:sp>
        <p:nvSpPr>
          <p:cNvPr id="5" name="Slide Number Placeholder 4"/>
          <p:cNvSpPr>
            <a:spLocks noGrp="1"/>
          </p:cNvSpPr>
          <p:nvPr>
            <p:ph type="sldNum" sz="quarter" idx="10"/>
          </p:nvPr>
        </p:nvSpPr>
        <p:spPr/>
        <p:txBody>
          <a:bodyPr/>
          <a:lstStyle/>
          <a:p>
            <a:fld id="{A8781935-E98E-4777-9B75-8A8831468424}" type="slidenum">
              <a:rPr lang="en-US" smtClean="0"/>
              <a:t>169</a:t>
            </a:fld>
            <a:endParaRPr lang="en-US"/>
          </a:p>
        </p:txBody>
      </p:sp>
    </p:spTree>
    <p:extLst>
      <p:ext uri="{BB962C8B-B14F-4D97-AF65-F5344CB8AC3E}">
        <p14:creationId xmlns:p14="http://schemas.microsoft.com/office/powerpoint/2010/main" val="443112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Instructor:</a:t>
            </a:r>
            <a:r>
              <a:rPr lang="en-US" b="1" baseline="0" dirty="0">
                <a:latin typeface="Cambria" panose="02040503050406030204" pitchFamily="18"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ambria" panose="02040503050406030204" pitchFamily="18" charset="0"/>
                <a:cs typeface="Times New Roman" panose="02020603050405020304" pitchFamily="18" charset="0"/>
              </a:rPr>
              <a:t>Can outline the Whistleblower Protection protocol for employees to follow with OSHA. The website and phone number should be emphasized on this slide to educate workers on how to report this information. </a:t>
            </a:r>
            <a:endParaRPr lang="en-US" dirty="0">
              <a:latin typeface="Cambria" panose="020405030504060302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en-US" sz="1200" dirty="0">
                <a:latin typeface="Cambria" panose="02040503050406030204" pitchFamily="18" charset="0"/>
              </a:rPr>
              <a:t>Being fired or laid off</a:t>
            </a:r>
          </a:p>
          <a:p>
            <a:pPr marL="342900" indent="-342900">
              <a:lnSpc>
                <a:spcPct val="150000"/>
              </a:lnSpc>
              <a:buFont typeface="Wingdings" panose="05000000000000000000" pitchFamily="2" charset="2"/>
              <a:buChar char="Ø"/>
            </a:pPr>
            <a:r>
              <a:rPr lang="en-US" sz="1200" dirty="0">
                <a:latin typeface="Cambria" panose="02040503050406030204" pitchFamily="18" charset="0"/>
              </a:rPr>
              <a:t>Being blacklisted</a:t>
            </a:r>
          </a:p>
          <a:p>
            <a:pPr marL="342900" indent="-342900">
              <a:lnSpc>
                <a:spcPct val="150000"/>
              </a:lnSpc>
              <a:buFont typeface="Wingdings" panose="05000000000000000000" pitchFamily="2" charset="2"/>
              <a:buChar char="Ø"/>
            </a:pPr>
            <a:r>
              <a:rPr lang="en-US" sz="1200" dirty="0">
                <a:latin typeface="Cambria" panose="02040503050406030204" pitchFamily="18" charset="0"/>
              </a:rPr>
              <a:t>Demotion</a:t>
            </a:r>
          </a:p>
          <a:p>
            <a:pPr marL="342900" indent="-342900">
              <a:lnSpc>
                <a:spcPct val="150000"/>
              </a:lnSpc>
              <a:buFont typeface="Wingdings" panose="05000000000000000000" pitchFamily="2" charset="2"/>
              <a:buChar char="Ø"/>
            </a:pPr>
            <a:r>
              <a:rPr lang="en-US" sz="1200" dirty="0">
                <a:latin typeface="Cambria" panose="02040503050406030204" pitchFamily="18" charset="0"/>
              </a:rPr>
              <a:t>Being denied promotion or overtime</a:t>
            </a:r>
          </a:p>
          <a:p>
            <a:pPr marL="342900" indent="-342900">
              <a:lnSpc>
                <a:spcPct val="150000"/>
              </a:lnSpc>
              <a:buFont typeface="Wingdings" panose="05000000000000000000" pitchFamily="2" charset="2"/>
              <a:buChar char="Ø"/>
            </a:pPr>
            <a:r>
              <a:rPr lang="en-US" sz="1200" dirty="0">
                <a:latin typeface="Cambria" panose="02040503050406030204" pitchFamily="18" charset="0"/>
              </a:rPr>
              <a:t>Pay reduction</a:t>
            </a:r>
          </a:p>
          <a:p>
            <a:pPr marL="342900" indent="-342900">
              <a:lnSpc>
                <a:spcPct val="150000"/>
              </a:lnSpc>
              <a:buFont typeface="Wingdings" panose="05000000000000000000" pitchFamily="2" charset="2"/>
              <a:buChar char="Ø"/>
            </a:pPr>
            <a:r>
              <a:rPr lang="en-US" sz="1200" dirty="0">
                <a:latin typeface="Cambria" panose="02040503050406030204" pitchFamily="18" charset="0"/>
              </a:rPr>
              <a:t>Reassignment</a:t>
            </a:r>
          </a:p>
          <a:p>
            <a:pPr marL="342900" indent="-342900">
              <a:lnSpc>
                <a:spcPct val="150000"/>
              </a:lnSpc>
              <a:buFont typeface="Wingdings" panose="05000000000000000000" pitchFamily="2" charset="2"/>
              <a:buChar char="Ø"/>
            </a:pPr>
            <a:r>
              <a:rPr lang="en-US" sz="1200" dirty="0">
                <a:latin typeface="Cambria" panose="02040503050406030204" pitchFamily="18" charset="0"/>
              </a:rPr>
              <a:t>Benefits denial</a:t>
            </a: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17</a:t>
            </a:fld>
            <a:endParaRPr lang="en-US" dirty="0"/>
          </a:p>
        </p:txBody>
      </p:sp>
    </p:spTree>
    <p:extLst>
      <p:ext uri="{BB962C8B-B14F-4D97-AF65-F5344CB8AC3E}">
        <p14:creationId xmlns:p14="http://schemas.microsoft.com/office/powerpoint/2010/main" val="273019960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A (22°)</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Cambria" panose="020405030504060302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d>
                        <m:dPr>
                          <m:ctrlPr>
                            <a:rPr lang="en-US" b="1" i="1" smtClean="0">
                              <a:latin typeface="Cambria Math" panose="02040503050406030204" pitchFamily="18" charset="0"/>
                              <a:cs typeface="Times New Roman" panose="02020603050405020304" pitchFamily="18" charset="0"/>
                            </a:rPr>
                          </m:ctrlPr>
                        </m:dPr>
                        <m:e>
                          <m:f>
                            <m:fPr>
                              <m:ctrlPr>
                                <a:rPr lang="en-US" b="1" i="1" smtClean="0">
                                  <a:latin typeface="Cambria Math" panose="02040503050406030204" pitchFamily="18" charset="0"/>
                                  <a:cs typeface="Times New Roman" panose="02020603050405020304" pitchFamily="18" charset="0"/>
                                </a:rPr>
                              </m:ctrlPr>
                            </m:fPr>
                            <m:num>
                              <m:r>
                                <a:rPr lang="en-US" b="1" i="1" smtClean="0">
                                  <a:latin typeface="Cambria Math" panose="02040503050406030204" pitchFamily="18" charset="0"/>
                                  <a:cs typeface="Times New Roman" panose="02020603050405020304" pitchFamily="18" charset="0"/>
                                </a:rPr>
                                <m:t>𝑹𝑰𝑺𝑬</m:t>
                              </m:r>
                            </m:num>
                            <m:den>
                              <m:r>
                                <a:rPr lang="en-US" b="1" i="1" smtClean="0">
                                  <a:latin typeface="Cambria Math" panose="02040503050406030204" pitchFamily="18" charset="0"/>
                                  <a:cs typeface="Times New Roman" panose="02020603050405020304" pitchFamily="18" charset="0"/>
                                </a:rPr>
                                <m:t>𝑹𝑼𝑵</m:t>
                              </m:r>
                            </m:den>
                          </m:f>
                        </m:e>
                      </m:d>
                      <m:r>
                        <a:rPr lang="en-US" b="1" i="1" smtClean="0">
                          <a:latin typeface="Cambria Math" panose="02040503050406030204" pitchFamily="18" charset="0"/>
                          <a:cs typeface="Times New Roman" panose="02020603050405020304" pitchFamily="18" charset="0"/>
                        </a:rPr>
                        <m:t>=</m:t>
                      </m:r>
                      <m:d>
                        <m:dPr>
                          <m:ctrlPr>
                            <a:rPr lang="en-US" b="1" i="1" smtClean="0">
                              <a:latin typeface="Cambria Math" panose="02040503050406030204" pitchFamily="18" charset="0"/>
                              <a:cs typeface="Times New Roman" panose="02020603050405020304" pitchFamily="18" charset="0"/>
                            </a:rPr>
                          </m:ctrlPr>
                        </m:dPr>
                        <m:e>
                          <m:f>
                            <m:fPr>
                              <m:ctrlPr>
                                <a:rPr lang="en-US" b="1" i="1" smtClean="0">
                                  <a:latin typeface="Cambria Math" panose="02040503050406030204" pitchFamily="18" charset="0"/>
                                  <a:cs typeface="Times New Roman" panose="02020603050405020304" pitchFamily="18" charset="0"/>
                                </a:rPr>
                              </m:ctrlPr>
                            </m:fPr>
                            <m:num>
                              <m:r>
                                <a:rPr lang="en-US" b="1" i="1" smtClean="0">
                                  <a:latin typeface="Cambria Math" panose="02040503050406030204" pitchFamily="18" charset="0"/>
                                  <a:cs typeface="Times New Roman" panose="02020603050405020304" pitchFamily="18" charset="0"/>
                                </a:rPr>
                                <m:t>𝟏𝟎</m:t>
                              </m:r>
                            </m:num>
                            <m:den>
                              <m:r>
                                <a:rPr lang="en-US" b="1" i="1" smtClean="0">
                                  <a:latin typeface="Cambria Math" panose="02040503050406030204" pitchFamily="18" charset="0"/>
                                  <a:cs typeface="Times New Roman" panose="02020603050405020304" pitchFamily="18" charset="0"/>
                                </a:rPr>
                                <m:t>𝟒</m:t>
                              </m:r>
                            </m:den>
                          </m:f>
                        </m:e>
                      </m:d>
                      <m:r>
                        <a:rPr lang="en-US" b="1" i="1" smtClean="0">
                          <a:latin typeface="Cambria Math" panose="02040503050406030204" pitchFamily="18" charset="0"/>
                          <a:cs typeface="Times New Roman" panose="02020603050405020304" pitchFamily="18" charset="0"/>
                        </a:rPr>
                        <m:t>=</m:t>
                      </m:r>
                      <m:r>
                        <a:rPr lang="en-US" b="1" i="1" smtClean="0">
                          <a:latin typeface="Cambria Math" panose="02040503050406030204" pitchFamily="18" charset="0"/>
                          <a:cs typeface="Times New Roman" panose="02020603050405020304" pitchFamily="18" charset="0"/>
                        </a:rPr>
                        <m:t>𝟐</m:t>
                      </m:r>
                      <m:r>
                        <a:rPr lang="en-US" b="1" i="1" smtClean="0">
                          <a:latin typeface="Cambria Math" panose="02040503050406030204" pitchFamily="18" charset="0"/>
                          <a:cs typeface="Times New Roman" panose="02020603050405020304" pitchFamily="18" charset="0"/>
                        </a:rPr>
                        <m:t>.</m:t>
                      </m:r>
                      <m:r>
                        <a:rPr lang="en-US" b="1" i="1" smtClean="0">
                          <a:latin typeface="Cambria Math" panose="02040503050406030204" pitchFamily="18" charset="0"/>
                          <a:cs typeface="Times New Roman" panose="02020603050405020304" pitchFamily="18" charset="0"/>
                        </a:rPr>
                        <m:t>𝟓</m:t>
                      </m:r>
                      <m:r>
                        <a:rPr lang="en-US" b="1" i="1" smtClean="0">
                          <a:latin typeface="Cambria Math" panose="02040503050406030204" pitchFamily="18" charset="0"/>
                          <a:cs typeface="Times New Roman" panose="02020603050405020304" pitchFamily="18" charset="0"/>
                        </a:rPr>
                        <m:t> ~ </m:t>
                      </m:r>
                      <m:r>
                        <a:rPr lang="en-US" b="1" i="1" smtClean="0">
                          <a:latin typeface="Cambria Math" panose="02040503050406030204" pitchFamily="18" charset="0"/>
                          <a:cs typeface="Times New Roman" panose="02020603050405020304" pitchFamily="18" charset="0"/>
                        </a:rPr>
                        <m:t>𝑨𝒑𝒑𝒓𝒐𝒙</m:t>
                      </m:r>
                      <m:r>
                        <a:rPr lang="en-US" b="1" i="1" smtClean="0">
                          <a:latin typeface="Cambria Math" panose="02040503050406030204" pitchFamily="18" charset="0"/>
                          <a:cs typeface="Times New Roman" panose="02020603050405020304" pitchFamily="18" charset="0"/>
                        </a:rPr>
                        <m:t>. </m:t>
                      </m:r>
                      <m:r>
                        <a:rPr lang="en-US" b="1" i="1" smtClean="0">
                          <a:latin typeface="Cambria Math" panose="02040503050406030204" pitchFamily="18" charset="0"/>
                          <a:cs typeface="Times New Roman" panose="02020603050405020304" pitchFamily="18" charset="0"/>
                        </a:rPr>
                        <m:t>𝟐𝟐</m:t>
                      </m:r>
                      <m:r>
                        <a:rPr lang="en-US" b="1" i="1" smtClean="0">
                          <a:latin typeface="Cambria Math" panose="02040503050406030204" pitchFamily="18" charset="0"/>
                          <a:cs typeface="Times New Roman" panose="02020603050405020304" pitchFamily="18" charset="0"/>
                        </a:rPr>
                        <m:t>°</m:t>
                      </m:r>
                    </m:oMath>
                  </m:oMathPara>
                </a14:m>
                <a:endParaRPr lang="en-US" b="1" dirty="0">
                  <a:latin typeface="Cambria" panose="02040503050406030204" pitchFamily="18" charset="0"/>
                  <a:cs typeface="Times New Roman" panose="02020603050405020304" pitchFamily="18" charset="0"/>
                </a:endParaRPr>
              </a:p>
              <a:p>
                <a:pPr defTabSz="931774">
                  <a:defRPr/>
                </a:pPr>
                <a:endParaRPr lang="en-US" altLang="en-US" dirty="0">
                  <a:latin typeface="Cambria" panose="02040503050406030204" pitchFamily="18" charset="0"/>
                  <a:cs typeface="Times New Roman" panose="02020603050405020304" pitchFamily="18" charset="0"/>
                </a:endParaRP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latin typeface="Cambria" panose="02040503050406030204" pitchFamily="18" charset="0"/>
                    <a:cs typeface="Times New Roman" panose="02020603050405020304" pitchFamily="18" charset="0"/>
                  </a:rPr>
                  <a:t>Discuss the potential concerns with the Load Position Angle ~ far exceeds 10° where resulting line forces can quickly far exceed the Gross Load Weight.</a:t>
                </a:r>
              </a:p>
              <a:p>
                <a:pPr defTabSz="931774">
                  <a:defRPr/>
                </a:pPr>
                <a:endParaRPr lang="en-US" altLang="en-US" dirty="0">
                  <a:latin typeface="Cambria" panose="02040503050406030204" pitchFamily="18" charset="0"/>
                  <a:cs typeface="Times New Roman" panose="02020603050405020304" pitchFamily="18" charset="0"/>
                </a:endParaRPr>
              </a:p>
              <a:p>
                <a:endParaRPr lang="en-US" dirty="0">
                  <a:latin typeface="Cambria" panose="02040503050406030204" pitchFamily="18" charset="0"/>
                </a:endParaRPr>
              </a:p>
            </p:txBody>
          </p:sp>
        </mc:Choice>
        <mc:Fallback xmlns="">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a:t>
                </a:r>
                <a:r>
                  <a:rPr lang="en-US" b="1" dirty="0" smtClean="0">
                    <a:latin typeface="Cambria" panose="02040503050406030204" pitchFamily="18" charset="0"/>
                    <a:cs typeface="Times New Roman" panose="02020603050405020304" pitchFamily="18" charset="0"/>
                  </a:rPr>
                  <a:t>A (22°)</a:t>
                </a:r>
                <a:endParaRPr lang="en-US" b="1" dirty="0">
                  <a:latin typeface="Cambria" panose="020405030504060302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Cambria" panose="020405030504060302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1" i="0" smtClean="0">
                    <a:latin typeface="Cambria Math"/>
                    <a:cs typeface="Times New Roman" panose="02020603050405020304" pitchFamily="18" charset="0"/>
                  </a:rPr>
                  <a:t>(</a:t>
                </a:r>
                <a:r>
                  <a:rPr lang="en-US" b="1" i="0" smtClean="0">
                    <a:latin typeface="Cambria Math" panose="02040503050406030204" pitchFamily="18" charset="0"/>
                    <a:cs typeface="Times New Roman" panose="02020603050405020304" pitchFamily="18" charset="0"/>
                  </a:rPr>
                  <a:t>𝑹𝑰𝑺𝑬</a:t>
                </a:r>
                <a:r>
                  <a:rPr lang="en-US" b="1" i="0" smtClean="0">
                    <a:latin typeface="Cambria Math"/>
                    <a:cs typeface="Times New Roman" panose="02020603050405020304" pitchFamily="18" charset="0"/>
                  </a:rPr>
                  <a:t>/</a:t>
                </a:r>
                <a:r>
                  <a:rPr lang="en-US" b="1" i="0" smtClean="0">
                    <a:latin typeface="Cambria Math" panose="02040503050406030204" pitchFamily="18" charset="0"/>
                    <a:cs typeface="Times New Roman" panose="02020603050405020304" pitchFamily="18" charset="0"/>
                  </a:rPr>
                  <a:t>𝑹𝑼𝑵</a:t>
                </a:r>
                <a:r>
                  <a:rPr lang="en-US" b="1" i="0" smtClean="0">
                    <a:latin typeface="Cambria Math"/>
                    <a:cs typeface="Times New Roman" panose="02020603050405020304" pitchFamily="18" charset="0"/>
                  </a:rPr>
                  <a:t>)</a:t>
                </a:r>
                <a:r>
                  <a:rPr lang="en-US" b="1" i="0" smtClean="0">
                    <a:latin typeface="Cambria Math" panose="02040503050406030204" pitchFamily="18" charset="0"/>
                    <a:cs typeface="Times New Roman" panose="02020603050405020304" pitchFamily="18" charset="0"/>
                  </a:rPr>
                  <a:t>=</a:t>
                </a:r>
                <a:r>
                  <a:rPr lang="en-US" b="1" i="0" smtClean="0">
                    <a:latin typeface="Cambria Math"/>
                    <a:cs typeface="Times New Roman" panose="02020603050405020304" pitchFamily="18" charset="0"/>
                  </a:rPr>
                  <a:t>(</a:t>
                </a:r>
                <a:r>
                  <a:rPr lang="en-US" b="1" i="0" smtClean="0">
                    <a:latin typeface="Cambria Math" panose="02040503050406030204" pitchFamily="18" charset="0"/>
                    <a:cs typeface="Times New Roman" panose="02020603050405020304" pitchFamily="18" charset="0"/>
                  </a:rPr>
                  <a:t>𝟏𝟎</a:t>
                </a:r>
                <a:r>
                  <a:rPr lang="en-US" b="1" i="0" smtClean="0">
                    <a:latin typeface="Cambria Math"/>
                    <a:cs typeface="Times New Roman" panose="02020603050405020304" pitchFamily="18" charset="0"/>
                  </a:rPr>
                  <a:t>/</a:t>
                </a:r>
                <a:r>
                  <a:rPr lang="en-US" b="1" i="0" smtClean="0">
                    <a:latin typeface="Cambria Math" panose="02040503050406030204" pitchFamily="18" charset="0"/>
                    <a:cs typeface="Times New Roman" panose="02020603050405020304" pitchFamily="18" charset="0"/>
                  </a:rPr>
                  <a:t>𝟒</a:t>
                </a:r>
                <a:r>
                  <a:rPr lang="en-US" b="1" i="0" smtClean="0">
                    <a:latin typeface="Cambria Math"/>
                    <a:cs typeface="Times New Roman" panose="02020603050405020304" pitchFamily="18" charset="0"/>
                  </a:rPr>
                  <a:t>)</a:t>
                </a:r>
                <a:r>
                  <a:rPr lang="en-US" b="1" i="0" smtClean="0">
                    <a:latin typeface="Cambria Math" panose="02040503050406030204" pitchFamily="18" charset="0"/>
                    <a:cs typeface="Times New Roman" panose="02020603050405020304" pitchFamily="18" charset="0"/>
                  </a:rPr>
                  <a:t>=𝟐.𝟓 ~ 𝑨𝒑𝒑𝒓𝒐𝒙. 𝟐𝟐°</a:t>
                </a:r>
                <a:endParaRPr lang="en-US" b="1" dirty="0">
                  <a:latin typeface="Cambria" panose="02040503050406030204" pitchFamily="18" charset="0"/>
                  <a:cs typeface="Times New Roman" panose="02020603050405020304" pitchFamily="18" charset="0"/>
                </a:endParaRPr>
              </a:p>
              <a:p>
                <a:pPr defTabSz="931774">
                  <a:defRPr/>
                </a:pPr>
                <a:endParaRPr lang="en-US" altLang="en-US" dirty="0">
                  <a:latin typeface="Cambria" panose="02040503050406030204" pitchFamily="18" charset="0"/>
                  <a:cs typeface="Times New Roman" panose="02020603050405020304" pitchFamily="18" charset="0"/>
                </a:endParaRPr>
              </a:p>
              <a:p>
                <a:pPr marL="342900" marR="0" lvl="0" indent="-342900" algn="l" defTabSz="93177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0" dirty="0">
                    <a:latin typeface="Cambria" panose="02040503050406030204" pitchFamily="18" charset="0"/>
                    <a:cs typeface="Times New Roman" panose="02020603050405020304" pitchFamily="18" charset="0"/>
                  </a:rPr>
                  <a:t>Discuss the potential concerns with the Load Position Angle ~ far exceeds 10° where resulting line forces can quickly far exceed the Gross Load </a:t>
                </a:r>
                <a:r>
                  <a:rPr lang="en-US" b="0" dirty="0" smtClean="0">
                    <a:latin typeface="Cambria" panose="02040503050406030204" pitchFamily="18" charset="0"/>
                    <a:cs typeface="Times New Roman" panose="02020603050405020304" pitchFamily="18" charset="0"/>
                  </a:rPr>
                  <a:t>Weight.</a:t>
                </a:r>
                <a:endParaRPr lang="en-US" b="0" dirty="0">
                  <a:latin typeface="Cambria" panose="02040503050406030204" pitchFamily="18" charset="0"/>
                  <a:cs typeface="Times New Roman" panose="02020603050405020304" pitchFamily="18" charset="0"/>
                </a:endParaRPr>
              </a:p>
              <a:p>
                <a:pPr defTabSz="931774">
                  <a:defRPr/>
                </a:pPr>
                <a:endParaRPr lang="en-US" altLang="en-US" dirty="0">
                  <a:latin typeface="Cambria" panose="02040503050406030204" pitchFamily="18" charset="0"/>
                  <a:cs typeface="Times New Roman" panose="02020603050405020304" pitchFamily="18" charset="0"/>
                </a:endParaRPr>
              </a:p>
              <a:p>
                <a:endParaRPr lang="en-US" dirty="0">
                  <a:latin typeface="Cambria" panose="02040503050406030204" pitchFamily="18" charset="0"/>
                </a:endParaRPr>
              </a:p>
            </p:txBody>
          </p:sp>
        </mc:Fallback>
      </mc:AlternateContent>
      <p:sp>
        <p:nvSpPr>
          <p:cNvPr id="5" name="Slide Number Placeholder 4"/>
          <p:cNvSpPr>
            <a:spLocks noGrp="1"/>
          </p:cNvSpPr>
          <p:nvPr>
            <p:ph type="sldNum" sz="quarter" idx="10"/>
          </p:nvPr>
        </p:nvSpPr>
        <p:spPr/>
        <p:txBody>
          <a:bodyPr/>
          <a:lstStyle/>
          <a:p>
            <a:fld id="{A8781935-E98E-4777-9B75-8A8831468424}" type="slidenum">
              <a:rPr lang="en-US" smtClean="0"/>
              <a:t>170</a:t>
            </a:fld>
            <a:endParaRPr lang="en-US"/>
          </a:p>
        </p:txBody>
      </p:sp>
    </p:spTree>
    <p:extLst>
      <p:ext uri="{BB962C8B-B14F-4D97-AF65-F5344CB8AC3E}">
        <p14:creationId xmlns:p14="http://schemas.microsoft.com/office/powerpoint/2010/main" val="937726958"/>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B (717 lbs.)</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Cambria" panose="020405030504060302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dirty="0">
                    <a:latin typeface="Cambria" panose="02040503050406030204" pitchFamily="18" charset="0"/>
                    <a:cs typeface="Times New Roman" panose="02020603050405020304" pitchFamily="18" charset="0"/>
                  </a:rPr>
                  <a:t>2-Part configuration with line legs at the top attachments set to a 65° angle from the horizontal</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Cambria" panose="020405030504060302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14:m>
                  <m:oMath xmlns:m="http://schemas.openxmlformats.org/officeDocument/2006/math">
                    <m:d>
                      <m:dPr>
                        <m:ctrlPr>
                          <a:rPr lang="en-US" b="1" i="1" smtClean="0">
                            <a:latin typeface="Cambria Math" panose="02040503050406030204" pitchFamily="18" charset="0"/>
                            <a:cs typeface="Times New Roman" panose="02020603050405020304" pitchFamily="18" charset="0"/>
                          </a:rPr>
                        </m:ctrlPr>
                      </m:dPr>
                      <m:e>
                        <m:f>
                          <m:fPr>
                            <m:ctrlPr>
                              <a:rPr lang="en-US" b="1" i="1" smtClean="0">
                                <a:latin typeface="Cambria Math" panose="02040503050406030204" pitchFamily="18" charset="0"/>
                                <a:cs typeface="Times New Roman" panose="02020603050405020304" pitchFamily="18" charset="0"/>
                              </a:rPr>
                            </m:ctrlPr>
                          </m:fPr>
                          <m:num>
                            <m:r>
                              <a:rPr lang="en-US" b="1" i="1" smtClean="0">
                                <a:latin typeface="Cambria Math" panose="02040503050406030204" pitchFamily="18" charset="0"/>
                                <a:cs typeface="Times New Roman" panose="02020603050405020304" pitchFamily="18" charset="0"/>
                              </a:rPr>
                              <m:t>𝑮𝒓𝒐𝒔𝒔</m:t>
                            </m:r>
                            <m:r>
                              <a:rPr lang="en-US" b="1" i="1" smtClean="0">
                                <a:latin typeface="Cambria Math" panose="02040503050406030204" pitchFamily="18" charset="0"/>
                                <a:cs typeface="Times New Roman" panose="02020603050405020304" pitchFamily="18" charset="0"/>
                              </a:rPr>
                              <m:t> </m:t>
                            </m:r>
                            <m:r>
                              <a:rPr lang="en-US" b="1" i="1" smtClean="0">
                                <a:latin typeface="Cambria Math" panose="02040503050406030204" pitchFamily="18" charset="0"/>
                                <a:cs typeface="Times New Roman" panose="02020603050405020304" pitchFamily="18" charset="0"/>
                              </a:rPr>
                              <m:t>𝑳𝒐𝒂𝒅</m:t>
                            </m:r>
                          </m:num>
                          <m:den>
                            <m:r>
                              <a:rPr lang="en-US" b="1" i="1" smtClean="0">
                                <a:latin typeface="Cambria Math" panose="02040503050406030204" pitchFamily="18" charset="0"/>
                                <a:cs typeface="Times New Roman" panose="02020603050405020304" pitchFamily="18" charset="0"/>
                              </a:rPr>
                              <m:t>𝑵𝒖𝒎𝒃𝒆𝒓</m:t>
                            </m:r>
                            <m:r>
                              <a:rPr lang="en-US" b="1" i="1" smtClean="0">
                                <a:latin typeface="Cambria Math" panose="02040503050406030204" pitchFamily="18" charset="0"/>
                                <a:cs typeface="Times New Roman" panose="02020603050405020304" pitchFamily="18" charset="0"/>
                              </a:rPr>
                              <m:t> </m:t>
                            </m:r>
                            <m:r>
                              <a:rPr lang="en-US" b="1" i="1" smtClean="0">
                                <a:latin typeface="Cambria Math" panose="02040503050406030204" pitchFamily="18" charset="0"/>
                                <a:cs typeface="Times New Roman" panose="02020603050405020304" pitchFamily="18" charset="0"/>
                              </a:rPr>
                              <m:t>𝒐𝒇</m:t>
                            </m:r>
                            <m:r>
                              <a:rPr lang="en-US" b="1" i="1" smtClean="0">
                                <a:latin typeface="Cambria Math" panose="02040503050406030204" pitchFamily="18" charset="0"/>
                                <a:cs typeface="Times New Roman" panose="02020603050405020304" pitchFamily="18" charset="0"/>
                              </a:rPr>
                              <m:t> </m:t>
                            </m:r>
                            <m:r>
                              <a:rPr lang="en-US" b="1" i="1" smtClean="0">
                                <a:latin typeface="Cambria Math" panose="02040503050406030204" pitchFamily="18" charset="0"/>
                                <a:cs typeface="Times New Roman" panose="02020603050405020304" pitchFamily="18" charset="0"/>
                              </a:rPr>
                              <m:t>𝑳𝒊𝒏𝒆</m:t>
                            </m:r>
                            <m:r>
                              <a:rPr lang="en-US" b="1" i="1" smtClean="0">
                                <a:latin typeface="Cambria Math" panose="02040503050406030204" pitchFamily="18" charset="0"/>
                                <a:cs typeface="Times New Roman" panose="02020603050405020304" pitchFamily="18" charset="0"/>
                              </a:rPr>
                              <m:t> </m:t>
                            </m:r>
                            <m:r>
                              <a:rPr lang="en-US" b="1" i="1" smtClean="0">
                                <a:latin typeface="Cambria Math" panose="02040503050406030204" pitchFamily="18" charset="0"/>
                                <a:cs typeface="Times New Roman" panose="02020603050405020304" pitchFamily="18" charset="0"/>
                              </a:rPr>
                              <m:t>𝑷𝒂𝒓𝒕𝒔</m:t>
                            </m:r>
                          </m:den>
                        </m:f>
                      </m:e>
                    </m:d>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𝑨𝒏𝒈𝒍𝒆</m:t>
                    </m:r>
                    <m:r>
                      <a:rPr lang="en-US" b="1" i="1" smtClean="0">
                        <a:latin typeface="Cambria Math" panose="02040503050406030204" pitchFamily="18" charset="0"/>
                        <a:ea typeface="Cambria Math" panose="02040503050406030204" pitchFamily="18" charset="0"/>
                        <a:cs typeface="Times New Roman" panose="02020603050405020304" pitchFamily="18" charset="0"/>
                      </a:rPr>
                      <m:t> </m:t>
                    </m:r>
                    <m:r>
                      <a:rPr lang="en-US" b="1" i="1" smtClean="0">
                        <a:latin typeface="Cambria Math" panose="02040503050406030204" pitchFamily="18" charset="0"/>
                        <a:ea typeface="Cambria Math" panose="02040503050406030204" pitchFamily="18" charset="0"/>
                        <a:cs typeface="Times New Roman" panose="02020603050405020304" pitchFamily="18" charset="0"/>
                      </a:rPr>
                      <m:t>𝑭𝒂𝒄𝒕𝒐𝒓</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d>
                      <m:dPr>
                        <m:ctrlPr>
                          <a:rPr lang="en-US" b="1" i="1" smtClean="0">
                            <a:latin typeface="Cambria Math" panose="02040503050406030204" pitchFamily="18" charset="0"/>
                            <a:cs typeface="Times New Roman" panose="02020603050405020304" pitchFamily="18" charset="0"/>
                          </a:rPr>
                        </m:ctrlPr>
                      </m:dPr>
                      <m:e>
                        <m:f>
                          <m:fPr>
                            <m:ctrlPr>
                              <a:rPr lang="en-US" b="1" i="1" smtClean="0">
                                <a:latin typeface="Cambria Math" panose="02040503050406030204" pitchFamily="18" charset="0"/>
                                <a:cs typeface="Times New Roman" panose="02020603050405020304" pitchFamily="18" charset="0"/>
                              </a:rPr>
                            </m:ctrlPr>
                          </m:fPr>
                          <m:num>
                            <m:r>
                              <a:rPr lang="en-US" b="1" i="1" smtClean="0">
                                <a:latin typeface="Cambria Math" panose="02040503050406030204" pitchFamily="18" charset="0"/>
                                <a:cs typeface="Times New Roman" panose="02020603050405020304" pitchFamily="18" charset="0"/>
                              </a:rPr>
                              <m:t>𝟏𝟑𝟎𝟎</m:t>
                            </m:r>
                          </m:num>
                          <m:den>
                            <m:r>
                              <a:rPr lang="en-US" b="1" i="1" smtClean="0">
                                <a:latin typeface="Cambria Math" panose="02040503050406030204" pitchFamily="18" charset="0"/>
                                <a:cs typeface="Times New Roman" panose="02020603050405020304" pitchFamily="18" charset="0"/>
                              </a:rPr>
                              <m:t>𝟐</m:t>
                            </m:r>
                          </m:den>
                        </m:f>
                      </m:e>
                    </m:d>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𝟏</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𝟏𝟎𝟑</m:t>
                    </m:r>
                    <m:r>
                      <a:rPr lang="en-US" b="1" i="1" smtClean="0">
                        <a:latin typeface="Cambria Math" panose="02040503050406030204" pitchFamily="18" charset="0"/>
                        <a:ea typeface="Cambria Math" panose="02040503050406030204" pitchFamily="18" charset="0"/>
                        <a:cs typeface="Times New Roman" panose="02020603050405020304" pitchFamily="18" charset="0"/>
                      </a:rPr>
                      <m:t>=</m:t>
                    </m:r>
                    <m:r>
                      <a:rPr lang="en-US" b="1" i="1" smtClean="0">
                        <a:latin typeface="Cambria Math" panose="02040503050406030204" pitchFamily="18" charset="0"/>
                        <a:ea typeface="Cambria Math" panose="02040503050406030204" pitchFamily="18" charset="0"/>
                        <a:cs typeface="Times New Roman" panose="02020603050405020304" pitchFamily="18" charset="0"/>
                      </a:rPr>
                      <m:t>𝟕𝟏𝟕</m:t>
                    </m:r>
                  </m:oMath>
                </a14:m>
                <a:r>
                  <a:rPr lang="en-US" b="1" dirty="0">
                    <a:latin typeface="Cambria" panose="02040503050406030204" pitchFamily="18" charset="0"/>
                    <a:cs typeface="Times New Roman" panose="02020603050405020304" pitchFamily="18" charset="0"/>
                  </a:rPr>
                  <a:t> </a:t>
                </a:r>
              </a:p>
              <a:p>
                <a:endParaRPr lang="en-US" dirty="0">
                  <a:latin typeface="Cambria" panose="02040503050406030204" pitchFamily="18" charset="0"/>
                </a:endParaRPr>
              </a:p>
            </p:txBody>
          </p:sp>
        </mc:Choice>
        <mc:Fallback xmlns="">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ANSWER: “C” 888 </a:t>
                </a:r>
                <a:r>
                  <a:rPr lang="en-US" b="1" dirty="0" err="1">
                    <a:latin typeface="Times New Roman" panose="02020603050405020304" pitchFamily="18" charset="0"/>
                    <a:cs typeface="Times New Roman" panose="02020603050405020304" pitchFamily="18" charset="0"/>
                  </a:rPr>
                  <a:t>lbs</a:t>
                </a:r>
                <a:endParaRPr lang="en-US" b="1"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dirty="0">
                    <a:latin typeface="Times New Roman" panose="02020603050405020304" pitchFamily="18" charset="0"/>
                    <a:cs typeface="Times New Roman" panose="02020603050405020304" pitchFamily="18" charset="0"/>
                  </a:rPr>
                  <a:t>2-Part configuration with line legs at the top attachments set to a 65° angle from the horizontal</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1" i="0">
                    <a:latin typeface="Cambria Math" panose="02040503050406030204" pitchFamily="18" charset="0"/>
                    <a:cs typeface="Times New Roman" panose="02020603050405020304" pitchFamily="18" charset="0"/>
                  </a:rPr>
                  <a:t>((𝑮𝒓𝒐𝒔𝒔 𝑳𝒐𝒂𝒅)/(𝑵𝒖𝒎𝒃𝒆𝒓 𝒐𝒇 𝑳𝒊𝒏𝒆 𝑷𝒂𝒓𝒕𝒔))</a:t>
                </a:r>
                <a:r>
                  <a:rPr lang="en-US" b="1" i="0">
                    <a:latin typeface="Cambria Math" panose="02040503050406030204" pitchFamily="18" charset="0"/>
                    <a:ea typeface="Cambria Math" panose="02040503050406030204" pitchFamily="18" charset="0"/>
                    <a:cs typeface="Times New Roman" panose="02020603050405020304" pitchFamily="18" charset="0"/>
                  </a:rPr>
                  <a:t>×𝑭𝒓𝒊𝒄𝒕𝒊𝒐𝒏 𝑭𝒂𝒄𝒕𝒐𝒓×𝑨𝒏𝒈𝒍𝒆 𝑭𝒂𝒄𝒕𝒐𝒓=</a:t>
                </a:r>
                <a:r>
                  <a:rPr lang="en-US" b="1" i="0">
                    <a:latin typeface="Cambria Math" panose="02040503050406030204" pitchFamily="18" charset="0"/>
                    <a:cs typeface="Times New Roman" panose="02020603050405020304" pitchFamily="18" charset="0"/>
                  </a:rPr>
                  <a:t>(𝟏𝟑𝟎𝟎/𝟐)</a:t>
                </a:r>
                <a:r>
                  <a:rPr lang="en-US" b="1" i="0">
                    <a:latin typeface="Cambria Math" panose="02040503050406030204" pitchFamily="18" charset="0"/>
                    <a:ea typeface="Cambria Math" panose="02040503050406030204" pitchFamily="18" charset="0"/>
                    <a:cs typeface="Times New Roman" panose="02020603050405020304" pitchFamily="18" charset="0"/>
                  </a:rPr>
                  <a:t>×𝟏.𝟐𝟑𝟗×𝟏.𝟏𝟎𝟑=𝟖𝟖𝟖</a:t>
                </a:r>
                <a:r>
                  <a:rPr lang="en-US" b="1" dirty="0">
                    <a:latin typeface="Times New Roman" panose="02020603050405020304" pitchFamily="18" charset="0"/>
                    <a:cs typeface="Times New Roman" panose="02020603050405020304" pitchFamily="18" charset="0"/>
                  </a:rPr>
                  <a:t> </a:t>
                </a:r>
              </a:p>
              <a:p>
                <a:endParaRPr lang="en-US" dirty="0"/>
              </a:p>
            </p:txBody>
          </p:sp>
        </mc:Fallback>
      </mc:AlternateContent>
      <p:sp>
        <p:nvSpPr>
          <p:cNvPr id="5" name="Slide Number Placeholder 4"/>
          <p:cNvSpPr>
            <a:spLocks noGrp="1"/>
          </p:cNvSpPr>
          <p:nvPr>
            <p:ph type="sldNum" sz="quarter" idx="10"/>
          </p:nvPr>
        </p:nvSpPr>
        <p:spPr/>
        <p:txBody>
          <a:bodyPr/>
          <a:lstStyle/>
          <a:p>
            <a:fld id="{A8781935-E98E-4777-9B75-8A8831468424}" type="slidenum">
              <a:rPr lang="en-US" smtClean="0"/>
              <a:t>171</a:t>
            </a:fld>
            <a:endParaRPr lang="en-US"/>
          </a:p>
        </p:txBody>
      </p:sp>
    </p:spTree>
    <p:extLst>
      <p:ext uri="{BB962C8B-B14F-4D97-AF65-F5344CB8AC3E}">
        <p14:creationId xmlns:p14="http://schemas.microsoft.com/office/powerpoint/2010/main" val="118230382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{15MIN BREAK ~ 3:00-3:15}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ON 60MIN FOR SECTION 6 ~ 3:15-4:15}</a:t>
            </a:r>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172</a:t>
            </a:fld>
            <a:endParaRPr lang="en-US"/>
          </a:p>
        </p:txBody>
      </p:sp>
    </p:spTree>
    <p:extLst>
      <p:ext uri="{BB962C8B-B14F-4D97-AF65-F5344CB8AC3E}">
        <p14:creationId xmlns:p14="http://schemas.microsoft.com/office/powerpoint/2010/main" val="102536495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dirty="0">
              <a:latin typeface="Cambria" panose="02040503050406030204" pitchFamily="18" charset="0"/>
            </a:endParaRPr>
          </a:p>
          <a:p>
            <a:pPr defTabSz="931774">
              <a:defRPr/>
            </a:pPr>
            <a:r>
              <a:rPr lang="en-US" dirty="0">
                <a:latin typeface="Cambria" panose="02040503050406030204" pitchFamily="18" charset="0"/>
              </a:rPr>
              <a:t>This section will cover the most common hoisting mechanism utilized with synthetic rope.</a:t>
            </a:r>
          </a:p>
          <a:p>
            <a:pPr defTabSz="931774">
              <a:defRPr/>
            </a:pPr>
            <a:endParaRPr lang="en-US" dirty="0">
              <a:latin typeface="Cambria" panose="02040503050406030204" pitchFamily="18" charset="0"/>
            </a:endParaRPr>
          </a:p>
          <a:p>
            <a:pPr defTabSz="931774">
              <a:defRPr/>
            </a:pPr>
            <a:r>
              <a:rPr lang="en-US" dirty="0">
                <a:latin typeface="Cambria" panose="02040503050406030204" pitchFamily="18" charset="0"/>
              </a:rPr>
              <a:t>Will review what makes up an anchorage; and what sort of tests can be done in the field to verify the operations of the planned lifting system</a:t>
            </a:r>
          </a:p>
          <a:p>
            <a:pPr defTabSz="931774">
              <a:defRPr/>
            </a:pPr>
            <a:endParaRPr lang="en-US" dirty="0">
              <a:latin typeface="Cambria" panose="02040503050406030204" pitchFamily="18" charset="0"/>
            </a:endParaRPr>
          </a:p>
          <a:p>
            <a:pPr defTabSz="931774">
              <a:defRPr/>
            </a:pPr>
            <a:r>
              <a:rPr lang="en-US" dirty="0">
                <a:latin typeface="Cambria" panose="02040503050406030204" pitchFamily="18" charset="0"/>
              </a:rPr>
              <a:t>We’ll then pull it all together with a review of how effective communication can be used to modify a plan. </a:t>
            </a:r>
          </a:p>
        </p:txBody>
      </p:sp>
      <p:sp>
        <p:nvSpPr>
          <p:cNvPr id="5" name="Slide Number Placeholder 4"/>
          <p:cNvSpPr>
            <a:spLocks noGrp="1"/>
          </p:cNvSpPr>
          <p:nvPr>
            <p:ph type="sldNum" sz="quarter" idx="10"/>
          </p:nvPr>
        </p:nvSpPr>
        <p:spPr/>
        <p:txBody>
          <a:bodyPr/>
          <a:lstStyle/>
          <a:p>
            <a:fld id="{A8781935-E98E-4777-9B75-8A8831468424}" type="slidenum">
              <a:rPr lang="en-US" smtClean="0"/>
              <a:t>173</a:t>
            </a:fld>
            <a:endParaRPr lang="en-US"/>
          </a:p>
        </p:txBody>
      </p:sp>
    </p:spTree>
    <p:extLst>
      <p:ext uri="{BB962C8B-B14F-4D97-AF65-F5344CB8AC3E}">
        <p14:creationId xmlns:p14="http://schemas.microsoft.com/office/powerpoint/2010/main" val="2359621296"/>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dirty="0">
              <a:latin typeface="Cambria" panose="02040503050406030204" pitchFamily="18" charset="0"/>
            </a:endParaRPr>
          </a:p>
          <a:p>
            <a:pPr defTabSz="931774">
              <a:defRPr/>
            </a:pPr>
            <a:r>
              <a:rPr lang="en-US" dirty="0">
                <a:latin typeface="Cambria" panose="02040503050406030204" pitchFamily="18" charset="0"/>
              </a:rPr>
              <a:t>Read Slide. </a:t>
            </a:r>
          </a:p>
          <a:p>
            <a:pPr defTabSz="931774">
              <a:defRPr/>
            </a:pPr>
            <a:endParaRPr lang="en-US" dirty="0">
              <a:latin typeface="Cambria" panose="02040503050406030204" pitchFamily="18" charset="0"/>
            </a:endParaRPr>
          </a:p>
          <a:p>
            <a:pPr defTabSz="931774">
              <a:defRPr/>
            </a:pPr>
            <a:r>
              <a:rPr lang="en-US" dirty="0">
                <a:latin typeface="Cambria" panose="02040503050406030204" pitchFamily="18" charset="0"/>
              </a:rPr>
              <a:t>Capstan Hoists are used for synthetic rope applications. </a:t>
            </a:r>
          </a:p>
          <a:p>
            <a:pPr defTabSz="931774">
              <a:defRPr/>
            </a:pPr>
            <a:endParaRPr lang="en-US" dirty="0">
              <a:latin typeface="Cambria" panose="02040503050406030204" pitchFamily="18" charset="0"/>
            </a:endParaRPr>
          </a:p>
          <a:p>
            <a:pPr defTabSz="931774">
              <a:defRPr/>
            </a:pPr>
            <a:r>
              <a:rPr lang="en-US" dirty="0">
                <a:latin typeface="Cambria" panose="02040503050406030204" pitchFamily="18" charset="0"/>
              </a:rPr>
              <a:t>Always follow manufacturer’s instructions for assembly, inspection, maintenance, and operation.</a:t>
            </a:r>
          </a:p>
          <a:p>
            <a:pPr defTabSz="931774">
              <a:defRPr/>
            </a:pPr>
            <a:endParaRPr lang="en-US" dirty="0">
              <a:latin typeface="Cambria" panose="02040503050406030204" pitchFamily="18" charset="0"/>
            </a:endParaRPr>
          </a:p>
          <a:p>
            <a:pPr defTabSz="931774">
              <a:defRPr/>
            </a:pPr>
            <a:r>
              <a:rPr lang="en-US" dirty="0">
                <a:latin typeface="Cambria" panose="02040503050406030204" pitchFamily="18" charset="0"/>
              </a:rPr>
              <a:t>Next we’ll look at some features of the hoist, requirements, and limitations.</a:t>
            </a:r>
          </a:p>
        </p:txBody>
      </p:sp>
      <p:sp>
        <p:nvSpPr>
          <p:cNvPr id="5" name="Slide Number Placeholder 4"/>
          <p:cNvSpPr>
            <a:spLocks noGrp="1"/>
          </p:cNvSpPr>
          <p:nvPr>
            <p:ph type="sldNum" sz="quarter" idx="10"/>
          </p:nvPr>
        </p:nvSpPr>
        <p:spPr/>
        <p:txBody>
          <a:bodyPr/>
          <a:lstStyle/>
          <a:p>
            <a:fld id="{A8781935-E98E-4777-9B75-8A8831468424}" type="slidenum">
              <a:rPr lang="en-US" smtClean="0"/>
              <a:t>174</a:t>
            </a:fld>
            <a:endParaRPr lang="en-US"/>
          </a:p>
        </p:txBody>
      </p:sp>
    </p:spTree>
    <p:extLst>
      <p:ext uri="{BB962C8B-B14F-4D97-AF65-F5344CB8AC3E}">
        <p14:creationId xmlns:p14="http://schemas.microsoft.com/office/powerpoint/2010/main" val="17624233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728210"/>
          </a:xfrm>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dirty="0">
              <a:latin typeface="Cambria" panose="02040503050406030204" pitchFamily="18" charset="0"/>
            </a:endParaRPr>
          </a:p>
          <a:p>
            <a:pPr defTabSz="931774">
              <a:defRPr/>
            </a:pPr>
            <a:r>
              <a:rPr lang="en-US" b="1" dirty="0">
                <a:latin typeface="Cambria" panose="02040503050406030204" pitchFamily="18" charset="0"/>
              </a:rPr>
              <a:t>Restrictions: </a:t>
            </a:r>
          </a:p>
          <a:p>
            <a:pPr marL="342900" indent="-342900" defTabSz="931774">
              <a:buFont typeface="Wingdings" panose="05000000000000000000" pitchFamily="2" charset="2"/>
              <a:buChar char="Ø"/>
              <a:defRPr/>
            </a:pPr>
            <a:r>
              <a:rPr lang="en-US" dirty="0">
                <a:latin typeface="Cambria" panose="02040503050406030204" pitchFamily="18" charset="0"/>
              </a:rPr>
              <a:t>A Capstan hoist must never be used for personnel lifting. </a:t>
            </a:r>
          </a:p>
          <a:p>
            <a:pPr marL="342900" indent="-342900" defTabSz="931774">
              <a:buFont typeface="Wingdings" panose="05000000000000000000" pitchFamily="2" charset="2"/>
              <a:buChar char="Ø"/>
              <a:defRPr/>
            </a:pPr>
            <a:r>
              <a:rPr lang="en-US" dirty="0">
                <a:latin typeface="Cambria" panose="02040503050406030204" pitchFamily="18" charset="0"/>
              </a:rPr>
              <a:t>No rope splices are allowed to come into contact with the drum.</a:t>
            </a:r>
          </a:p>
          <a:p>
            <a:pPr marL="171450" indent="-171450" defTabSz="931774">
              <a:buFont typeface="Arial" panose="020B0604020202020204" pitchFamily="34" charset="0"/>
              <a:buChar char="•"/>
              <a:defRPr/>
            </a:pPr>
            <a:endParaRPr lang="en-US" dirty="0">
              <a:latin typeface="Cambria" panose="02040503050406030204" pitchFamily="18" charset="0"/>
            </a:endParaRPr>
          </a:p>
          <a:p>
            <a:pPr marL="0" indent="0" defTabSz="931774">
              <a:buFont typeface="Arial" panose="020B0604020202020204" pitchFamily="34" charset="0"/>
              <a:buNone/>
              <a:defRPr/>
            </a:pPr>
            <a:r>
              <a:rPr lang="en-US" b="1" dirty="0">
                <a:latin typeface="Cambria" panose="02040503050406030204" pitchFamily="18" charset="0"/>
              </a:rPr>
              <a:t>Requirements:</a:t>
            </a:r>
          </a:p>
          <a:p>
            <a:pPr marL="342900" indent="-342900" defTabSz="931774">
              <a:buFont typeface="Wingdings" panose="05000000000000000000" pitchFamily="2" charset="2"/>
              <a:buChar char="Ø"/>
              <a:defRPr/>
            </a:pPr>
            <a:r>
              <a:rPr lang="en-US" dirty="0">
                <a:latin typeface="Cambria" panose="02040503050406030204" pitchFamily="18" charset="0"/>
              </a:rPr>
              <a:t>Safety Bar – a safety bar is required and prevents the rope from slipping from the drum.</a:t>
            </a:r>
          </a:p>
          <a:p>
            <a:pPr marL="342900" indent="-342900" defTabSz="931774">
              <a:buFont typeface="Wingdings" panose="05000000000000000000" pitchFamily="2" charset="2"/>
              <a:buChar char="Ø"/>
              <a:defRPr/>
            </a:pPr>
            <a:r>
              <a:rPr lang="en-US" dirty="0">
                <a:latin typeface="Cambria" panose="02040503050406030204" pitchFamily="18" charset="0"/>
              </a:rPr>
              <a:t>Deadman Switch – a </a:t>
            </a:r>
            <a:r>
              <a:rPr lang="en-US" dirty="0" err="1">
                <a:latin typeface="Cambria" panose="02040503050406030204" pitchFamily="18" charset="0"/>
              </a:rPr>
              <a:t>deadman</a:t>
            </a:r>
            <a:r>
              <a:rPr lang="en-US" dirty="0">
                <a:latin typeface="Cambria" panose="02040503050406030204" pitchFamily="18" charset="0"/>
              </a:rPr>
              <a:t> switch is required for operational control of the capstan.</a:t>
            </a:r>
          </a:p>
          <a:p>
            <a:pPr marL="171450" indent="-171450" defTabSz="931774">
              <a:buFont typeface="Arial" panose="020B0604020202020204" pitchFamily="34" charset="0"/>
              <a:buChar char="•"/>
              <a:defRPr/>
            </a:pPr>
            <a:endParaRPr lang="en-US" dirty="0">
              <a:latin typeface="Cambria" panose="02040503050406030204" pitchFamily="18" charset="0"/>
            </a:endParaRPr>
          </a:p>
          <a:p>
            <a:pPr marL="0" indent="0" defTabSz="931774">
              <a:buFont typeface="Arial" panose="020B0604020202020204" pitchFamily="34" charset="0"/>
              <a:buNone/>
              <a:defRPr/>
            </a:pPr>
            <a:r>
              <a:rPr lang="en-US" b="1" dirty="0">
                <a:latin typeface="Cambria" panose="02040503050406030204" pitchFamily="18" charset="0"/>
              </a:rPr>
              <a:t>Best Practices: </a:t>
            </a:r>
          </a:p>
          <a:p>
            <a:pPr marL="342900" indent="-342900" defTabSz="931774">
              <a:buFont typeface="Wingdings" panose="05000000000000000000" pitchFamily="2" charset="2"/>
              <a:buChar char="Ø"/>
              <a:defRPr/>
            </a:pPr>
            <a:r>
              <a:rPr lang="en-US" dirty="0">
                <a:latin typeface="Cambria" panose="02040503050406030204" pitchFamily="18" charset="0"/>
              </a:rPr>
              <a:t>Rope Grab – this feature allows for a means of tying off the load at any point during operation. If no rope grab is being used an alternate method to tie off the load should be included in the plan.</a:t>
            </a:r>
          </a:p>
          <a:p>
            <a:pPr marL="342900" indent="-342900" defTabSz="931774">
              <a:buFont typeface="Wingdings" panose="05000000000000000000" pitchFamily="2" charset="2"/>
              <a:buChar char="Ø"/>
              <a:defRPr/>
            </a:pPr>
            <a:r>
              <a:rPr lang="en-US" dirty="0">
                <a:latin typeface="Cambria" panose="02040503050406030204" pitchFamily="18" charset="0"/>
              </a:rPr>
              <a:t>Rope Collection – Use a bucket or a bin to store the fall line. This helps to prevent the rope from coming into contact with dirt or contaminates that will add wear and tear to the rope. </a:t>
            </a:r>
          </a:p>
          <a:p>
            <a:pPr marL="342900" indent="-342900" defTabSz="931774">
              <a:buFont typeface="Wingdings" panose="05000000000000000000" pitchFamily="2" charset="2"/>
              <a:buChar char="Ø"/>
              <a:defRPr/>
            </a:pPr>
            <a:r>
              <a:rPr lang="en-US" dirty="0">
                <a:latin typeface="Cambria" panose="02040503050406030204" pitchFamily="18" charset="0"/>
              </a:rPr>
              <a:t>Load line should always be positioned toward the drive unit for best control and to prevent fouling.</a:t>
            </a:r>
          </a:p>
          <a:p>
            <a:pPr marL="342900" indent="-342900" defTabSz="931774">
              <a:buFont typeface="Wingdings" panose="05000000000000000000" pitchFamily="2" charset="2"/>
              <a:buChar char="Ø"/>
              <a:defRPr/>
            </a:pPr>
            <a:r>
              <a:rPr lang="en-US" dirty="0">
                <a:latin typeface="Cambria" panose="02040503050406030204" pitchFamily="18" charset="0"/>
              </a:rPr>
              <a:t>Operator is responsible for the load during operations, clear line of sight to the load itself should be maintained.</a:t>
            </a:r>
          </a:p>
          <a:p>
            <a:pPr marL="571500" lvl="1" indent="-228600" defTabSz="931774">
              <a:buFont typeface="Arial" panose="020B0604020202020204" pitchFamily="34" charset="0"/>
              <a:buChar char="•"/>
              <a:defRPr/>
            </a:pPr>
            <a:r>
              <a:rPr lang="en-US" dirty="0">
                <a:latin typeface="Cambria" panose="02040503050406030204" pitchFamily="18" charset="0"/>
              </a:rPr>
              <a:t>Use of hand signals or alternate communication methods should be determined prior to performing work</a:t>
            </a:r>
          </a:p>
          <a:p>
            <a:pPr marL="0" indent="0" defTabSz="931774">
              <a:buFont typeface="Arial" panose="020B0604020202020204" pitchFamily="34" charset="0"/>
              <a:buNone/>
              <a:defRPr/>
            </a:pPr>
            <a:endParaRPr lang="en-US" dirty="0">
              <a:latin typeface="Cambria" panose="02040503050406030204" pitchFamily="18" charset="0"/>
            </a:endParaRPr>
          </a:p>
          <a:p>
            <a:pPr marL="171450" indent="-171450" defTabSz="931774">
              <a:buFont typeface="Arial" panose="020B0604020202020204" pitchFamily="34" charset="0"/>
              <a:buChar char="•"/>
              <a:defRPr/>
            </a:pPr>
            <a:endParaRPr lang="en-US" dirty="0">
              <a:latin typeface="Cambria" panose="02040503050406030204" pitchFamily="18" charset="0"/>
            </a:endParaRPr>
          </a:p>
          <a:p>
            <a:pPr defTabSz="931774">
              <a:defRP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175</a:t>
            </a:fld>
            <a:endParaRPr lang="en-US"/>
          </a:p>
        </p:txBody>
      </p:sp>
    </p:spTree>
    <p:extLst>
      <p:ext uri="{BB962C8B-B14F-4D97-AF65-F5344CB8AC3E}">
        <p14:creationId xmlns:p14="http://schemas.microsoft.com/office/powerpoint/2010/main" val="74719639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defTabSz="931774">
              <a:buFont typeface="Wingdings" panose="05000000000000000000" pitchFamily="2" charset="2"/>
              <a:buChar char="Ø"/>
              <a:defRPr/>
            </a:pPr>
            <a:r>
              <a:rPr lang="en-US" altLang="en-US" dirty="0">
                <a:latin typeface="Cambria" panose="02040503050406030204" pitchFamily="18" charset="0"/>
                <a:cs typeface="Times New Roman" panose="02020603050405020304" pitchFamily="18" charset="0"/>
              </a:rPr>
              <a:t>Ask Question on Slide and get feedback from audience.</a:t>
            </a:r>
          </a:p>
          <a:p>
            <a:pPr marL="342900" indent="-342900">
              <a:buFont typeface="Wingdings" panose="05000000000000000000" pitchFamily="2" charset="2"/>
              <a:buChar char="Ø"/>
            </a:pPr>
            <a:endParaRPr lang="en-US" i="0" dirty="0">
              <a:latin typeface="Cambria" panose="02040503050406030204" pitchFamily="18" charset="0"/>
            </a:endParaRPr>
          </a:p>
          <a:p>
            <a:pPr marL="342900" indent="-342900">
              <a:buFont typeface="Wingdings" panose="05000000000000000000" pitchFamily="2" charset="2"/>
              <a:buChar char="Ø"/>
            </a:pPr>
            <a:r>
              <a:rPr lang="en-US" i="0" dirty="0">
                <a:latin typeface="Cambria" panose="02040503050406030204" pitchFamily="18" charset="0"/>
              </a:rPr>
              <a:t>Answer: The hoist anchorage is everything that resists the loading on the capstan from Twisting, Sliding and Sliding Resistance. </a:t>
            </a:r>
          </a:p>
          <a:p>
            <a:pPr marL="342900" indent="-342900">
              <a:buFont typeface="Wingdings" panose="05000000000000000000" pitchFamily="2" charset="2"/>
              <a:buChar char="Ø"/>
            </a:pPr>
            <a:endParaRPr lang="en-US" i="0" dirty="0">
              <a:latin typeface="Cambria" panose="02040503050406030204" pitchFamily="18" charset="0"/>
            </a:endParaRPr>
          </a:p>
          <a:p>
            <a:pPr marL="342900" indent="-342900">
              <a:buFont typeface="Wingdings" panose="05000000000000000000" pitchFamily="2" charset="2"/>
              <a:buChar char="Ø"/>
            </a:pPr>
            <a:r>
              <a:rPr lang="en-US" i="0" dirty="0">
                <a:latin typeface="Cambria" panose="02040503050406030204" pitchFamily="18" charset="0"/>
              </a:rPr>
              <a:t>This includes:</a:t>
            </a:r>
          </a:p>
          <a:p>
            <a:pPr marL="571500" lvl="1" indent="-228600">
              <a:buFont typeface="Arial" panose="020B0604020202020204" pitchFamily="34" charset="0"/>
              <a:buChar char="•"/>
            </a:pPr>
            <a:r>
              <a:rPr lang="en-US" i="0" dirty="0">
                <a:latin typeface="Cambria" panose="02040503050406030204" pitchFamily="18" charset="0"/>
              </a:rPr>
              <a:t>Review load path in Capstan</a:t>
            </a:r>
          </a:p>
          <a:p>
            <a:pPr marL="800100" lvl="2" indent="-228600">
              <a:buFont typeface="Arial" panose="020B0604020202020204" pitchFamily="34" charset="0"/>
              <a:buChar char="•"/>
            </a:pPr>
            <a:r>
              <a:rPr lang="en-US" i="0" dirty="0">
                <a:latin typeface="Cambria" panose="02040503050406030204" pitchFamily="18" charset="0"/>
              </a:rPr>
              <a:t>capstan / capstan mount / receiver hitch / truck / truck contact with ground</a:t>
            </a:r>
          </a:p>
          <a:p>
            <a:pPr marL="1085850" lvl="2" indent="-171450">
              <a:buFont typeface="Arial" panose="020B0604020202020204" pitchFamily="34" charset="0"/>
              <a:buChar char="•"/>
            </a:pPr>
            <a:endParaRPr lang="en-US" i="0" dirty="0">
              <a:latin typeface="Cambria" panose="02040503050406030204" pitchFamily="18" charset="0"/>
            </a:endParaRPr>
          </a:p>
          <a:p>
            <a:pPr marL="342900" lvl="0" indent="-342900">
              <a:buFont typeface="Wingdings" panose="05000000000000000000" pitchFamily="2" charset="2"/>
              <a:buChar char="Ø"/>
            </a:pPr>
            <a:r>
              <a:rPr lang="en-US" i="0" dirty="0">
                <a:latin typeface="Cambria" panose="02040503050406030204" pitchFamily="18" charset="0"/>
              </a:rPr>
              <a:t>Ask How can we verify the anchorage? </a:t>
            </a:r>
          </a:p>
          <a:p>
            <a:pPr marL="171450" lvl="0" indent="-171450">
              <a:buFont typeface="Wingdings" panose="05000000000000000000" pitchFamily="2" charset="2"/>
              <a:buChar char="Ø"/>
            </a:pPr>
            <a:endParaRPr lang="en-US" i="0" dirty="0">
              <a:latin typeface="Cambria" panose="02040503050406030204" pitchFamily="18" charset="0"/>
            </a:endParaRPr>
          </a:p>
          <a:p>
            <a:pPr marL="342900" lvl="0" indent="-342900">
              <a:buFont typeface="Wingdings" panose="05000000000000000000" pitchFamily="2" charset="2"/>
              <a:buChar char="Ø"/>
            </a:pPr>
            <a:r>
              <a:rPr lang="en-US" i="0" dirty="0">
                <a:latin typeface="Cambria" panose="02040503050406030204" pitchFamily="18" charset="0"/>
              </a:rPr>
              <a:t>Answer: Two Methods, details on next slide</a:t>
            </a:r>
            <a:endParaRPr lang="en-US" i="1" dirty="0">
              <a:latin typeface="Cambria" panose="02040503050406030204" pitchFamily="18" charset="0"/>
            </a:endParaRPr>
          </a:p>
          <a:p>
            <a:pPr marL="457200" lvl="1" indent="0">
              <a:buFont typeface="Arial" panose="020B0604020202020204" pitchFamily="34" charset="0"/>
              <a:buNone/>
            </a:pPr>
            <a:endParaRPr lang="en-US" i="1"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176</a:t>
            </a:fld>
            <a:endParaRPr lang="en-US" dirty="0"/>
          </a:p>
        </p:txBody>
      </p:sp>
    </p:spTree>
    <p:extLst>
      <p:ext uri="{BB962C8B-B14F-4D97-AF65-F5344CB8AC3E}">
        <p14:creationId xmlns:p14="http://schemas.microsoft.com/office/powerpoint/2010/main" val="31685568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43400"/>
            <a:ext cx="5608320" cy="4183380"/>
          </a:xfrm>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0" dirty="0">
                <a:latin typeface="Cambria" panose="02040503050406030204" pitchFamily="18" charset="0"/>
              </a:rPr>
              <a:t>Identify and review the Anchorage items: Capstan Mount, Hitch Receiver, Truck and Contact to Ground (Tires).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i="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0" dirty="0">
                <a:latin typeface="Cambria" panose="02040503050406030204" pitchFamily="18" charset="0"/>
              </a:rPr>
              <a:t>The Engineered method utilizes calculations based upon anticipated load, a minimum factor of safety and some baseline assumptions.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i="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0" dirty="0">
                <a:latin typeface="Cambria" panose="02040503050406030204" pitchFamily="18" charset="0"/>
              </a:rPr>
              <a:t>The proof load method utilizes a larger than anticipated force against the system in a controlled setting to provide an inspection point for part of the system.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i="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0" dirty="0">
                <a:latin typeface="Cambria" panose="02040503050406030204" pitchFamily="18" charset="0"/>
              </a:rPr>
              <a:t>Some Key points about the Capstan Mount to keep in mind as part of the Hoist Anchorage. </a:t>
            </a:r>
          </a:p>
          <a:p>
            <a:pPr marL="5683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Cambria" panose="02040503050406030204" pitchFamily="18" charset="0"/>
              </a:rPr>
              <a:t>Hitch Mount must be approved by the hoist manufacturer or designed by an engineer. “Homemade” mounts without documented engineer’s review/rating shall not be used. </a:t>
            </a:r>
          </a:p>
          <a:p>
            <a:pPr marL="5683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Cambria" panose="02040503050406030204" pitchFamily="18" charset="0"/>
              </a:rPr>
              <a:t>Must be assembled and installed per design and direction of manufacturer.</a:t>
            </a:r>
          </a:p>
          <a:p>
            <a:pPr marL="568325" marR="0" lvl="1" indent="-2254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0" dirty="0">
                <a:latin typeface="Cambria" panose="02040503050406030204" pitchFamily="18" charset="0"/>
              </a:rPr>
              <a:t>Some hitch mounts may not be rated for forces in the vertical direction, in these cases inclusion of a heel block to the lifting system may be required.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i="1" dirty="0">
                <a:latin typeface="Cambria" panose="02040503050406030204" pitchFamily="18" charset="0"/>
              </a:rPr>
              <a:t>Identify Section 8.17 in A10.48 as reference for additional information.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i="1" dirty="0">
              <a:latin typeface="Cambria" panose="02040503050406030204" pitchFamily="18" charset="0"/>
            </a:endParaRPr>
          </a:p>
          <a:p>
            <a:pPr marL="628650" lvl="1" indent="-171450">
              <a:buFont typeface="Arial" panose="020B0604020202020204" pitchFamily="34" charset="0"/>
              <a:buChar char="•"/>
            </a:pPr>
            <a:endParaRPr lang="en-US" i="1"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177</a:t>
            </a:fld>
            <a:endParaRPr lang="en-US" dirty="0"/>
          </a:p>
        </p:txBody>
      </p:sp>
    </p:spTree>
    <p:extLst>
      <p:ext uri="{BB962C8B-B14F-4D97-AF65-F5344CB8AC3E}">
        <p14:creationId xmlns:p14="http://schemas.microsoft.com/office/powerpoint/2010/main" val="27965813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43400"/>
            <a:ext cx="5608320" cy="4953000"/>
          </a:xfrm>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a:buFont typeface="Wingdings" panose="05000000000000000000" pitchFamily="2" charset="2"/>
              <a:buChar char="Ø"/>
            </a:pPr>
            <a:r>
              <a:rPr lang="en-US" sz="1150" dirty="0">
                <a:latin typeface="Cambria" panose="02040503050406030204" pitchFamily="18" charset="0"/>
              </a:rPr>
              <a:t>Proof Loading and Load Testing are two methods of field testing to make confirmations about the lifting system. </a:t>
            </a:r>
          </a:p>
          <a:p>
            <a:pPr marL="342900" indent="-342900">
              <a:buFont typeface="Wingdings" panose="05000000000000000000" pitchFamily="2" charset="2"/>
              <a:buChar char="Ø"/>
            </a:pPr>
            <a:r>
              <a:rPr lang="en-US" sz="1150" dirty="0">
                <a:latin typeface="Cambria" panose="02040503050406030204" pitchFamily="18" charset="0"/>
              </a:rPr>
              <a:t>In either test scenario, the work shall be done in controlled conditions similar to those expected during construction activity operations: </a:t>
            </a:r>
          </a:p>
          <a:p>
            <a:pPr marL="568325" lvl="1" indent="-225425">
              <a:buFont typeface="Arial" panose="020B0604020202020204" pitchFamily="34" charset="0"/>
              <a:buChar char="•"/>
            </a:pPr>
            <a:r>
              <a:rPr lang="en-US" sz="1150" dirty="0">
                <a:latin typeface="Cambria" panose="02040503050406030204" pitchFamily="18" charset="0"/>
              </a:rPr>
              <a:t>Ex. Calm wind, </a:t>
            </a:r>
          </a:p>
          <a:p>
            <a:pPr marL="568325" lvl="1" indent="-225425">
              <a:buFont typeface="Arial" panose="020B0604020202020204" pitchFamily="34" charset="0"/>
              <a:buChar char="•"/>
            </a:pPr>
            <a:r>
              <a:rPr lang="en-US" sz="1150" dirty="0">
                <a:latin typeface="Cambria" panose="02040503050406030204" pitchFamily="18" charset="0"/>
              </a:rPr>
              <a:t>Loads shall not exceed the WLL of any rigging component. </a:t>
            </a:r>
          </a:p>
          <a:p>
            <a:pPr marL="171450" lvl="0" indent="-171450">
              <a:buFont typeface="Arial" panose="020B0604020202020204" pitchFamily="34" charset="0"/>
              <a:buChar char="•"/>
            </a:pPr>
            <a:endParaRPr lang="en-US" sz="1150" dirty="0">
              <a:latin typeface="Cambria" panose="02040503050406030204" pitchFamily="18" charset="0"/>
            </a:endParaRPr>
          </a:p>
          <a:p>
            <a:pPr marL="342900" lvl="0" indent="-342900">
              <a:buFont typeface="Wingdings" panose="05000000000000000000" pitchFamily="2" charset="2"/>
              <a:buChar char="Ø"/>
            </a:pPr>
            <a:r>
              <a:rPr lang="en-US" sz="1150" dirty="0">
                <a:latin typeface="Cambria" panose="02040503050406030204" pitchFamily="18" charset="0"/>
              </a:rPr>
              <a:t>Devices such as load cells and transits, can aid with providing measured confirmations for load forces and deflections that the system is supporting. When using a load cell in a lifting system ensure that manufacture’s guideline for use are followed and that like any other component forces are kept within it’s WLL. </a:t>
            </a:r>
          </a:p>
          <a:p>
            <a:pPr marL="342900" lvl="0" indent="-342900">
              <a:buFont typeface="Wingdings" panose="05000000000000000000" pitchFamily="2" charset="2"/>
              <a:buChar char="Ø"/>
            </a:pPr>
            <a:endParaRPr lang="en-US" sz="1150" dirty="0">
              <a:latin typeface="Cambria" panose="02040503050406030204" pitchFamily="18" charset="0"/>
            </a:endParaRPr>
          </a:p>
          <a:p>
            <a:pPr marL="342900" lvl="0" indent="-342900">
              <a:buFont typeface="Wingdings" panose="05000000000000000000" pitchFamily="2" charset="2"/>
              <a:buChar char="Ø"/>
            </a:pPr>
            <a:r>
              <a:rPr lang="en-US" sz="1150" dirty="0">
                <a:latin typeface="Cambria" panose="02040503050406030204" pitchFamily="18" charset="0"/>
              </a:rPr>
              <a:t>Read the Did you know question? Ask if anyone knows why you may need to do this? </a:t>
            </a:r>
          </a:p>
          <a:p>
            <a:pPr marL="342900" lvl="0" indent="-342900">
              <a:buFont typeface="Wingdings" panose="05000000000000000000" pitchFamily="2" charset="2"/>
              <a:buChar char="Ø"/>
            </a:pPr>
            <a:endParaRPr lang="en-US" sz="1150" dirty="0">
              <a:latin typeface="Cambria" panose="02040503050406030204" pitchFamily="18" charset="0"/>
            </a:endParaRPr>
          </a:p>
          <a:p>
            <a:pPr marL="342900" lvl="0" indent="-342900">
              <a:buFont typeface="Wingdings" panose="05000000000000000000" pitchFamily="2" charset="2"/>
              <a:buChar char="Ø"/>
            </a:pPr>
            <a:r>
              <a:rPr lang="en-US" sz="1150" dirty="0">
                <a:latin typeface="Cambria" panose="02040503050406030204" pitchFamily="18" charset="0"/>
              </a:rPr>
              <a:t>Answer – Oftentimes synthetic rope may be the controlling component in your rigging system for a planned lift, meaning it has the lowest WLL. In the setting of a controlled case like load testing you may need to increase the forces within the lifting system to validate other components. This reduction to the synthetic rope FOS facilitates these field testing needs. </a:t>
            </a:r>
          </a:p>
          <a:p>
            <a:pPr marL="342900" lvl="0" indent="-342900">
              <a:buFont typeface="Wingdings" panose="05000000000000000000" pitchFamily="2" charset="2"/>
              <a:buChar char="Ø"/>
            </a:pPr>
            <a:endParaRPr lang="en-US" sz="1150" b="1" dirty="0">
              <a:latin typeface="Cambria" panose="02040503050406030204" pitchFamily="18" charset="0"/>
            </a:endParaRPr>
          </a:p>
          <a:p>
            <a:pPr marL="342900" lvl="0" indent="-342900">
              <a:buFont typeface="Wingdings" panose="05000000000000000000" pitchFamily="2" charset="2"/>
              <a:buChar char="Ø"/>
            </a:pPr>
            <a:r>
              <a:rPr lang="en-US" sz="1150" b="1" dirty="0">
                <a:latin typeface="Cambria" panose="02040503050406030204" pitchFamily="18" charset="0"/>
              </a:rPr>
              <a:t>REMINDER – The FOS determination is also subject to the condition and inspection of the rope itself.</a:t>
            </a:r>
          </a:p>
          <a:p>
            <a:pPr marL="171450" lvl="0" indent="-171450">
              <a:buFont typeface="Wingdings" panose="05000000000000000000" pitchFamily="2" charset="2"/>
              <a:buChar char="Ø"/>
            </a:pPr>
            <a:endParaRPr lang="en-US" sz="1150" dirty="0">
              <a:latin typeface="Cambria" panose="020405030504060302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150" dirty="0">
                <a:latin typeface="Cambria" panose="02040503050406030204" pitchFamily="18" charset="0"/>
              </a:rPr>
              <a:t>Next we’ll look at the differences between Proof load testing and Load testing. </a:t>
            </a:r>
          </a:p>
          <a:p>
            <a:pPr marL="171450" lvl="0" indent="-171450">
              <a:buFont typeface="Arial" panose="020B0604020202020204" pitchFamily="34" charset="0"/>
              <a:buChar char="•"/>
            </a:pPr>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178</a:t>
            </a:fld>
            <a:endParaRPr lang="en-US" dirty="0"/>
          </a:p>
        </p:txBody>
      </p:sp>
    </p:spTree>
    <p:extLst>
      <p:ext uri="{BB962C8B-B14F-4D97-AF65-F5344CB8AC3E}">
        <p14:creationId xmlns:p14="http://schemas.microsoft.com/office/powerpoint/2010/main" val="2989360620"/>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Proof Loading is utilized to confirm the capability of some component of the system or the system it self. </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Read Slide. </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Proof Loading is considered a best practice, particularly in the cases of hoist anchorages. Example, Capstan with hitch mount; vehicle parked on uneven ground, or varying ground conditions, dirt, sand, asphalt. </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i="0" dirty="0">
              <a:latin typeface="Cambria" panose="020405030504060302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i="0" dirty="0">
                <a:latin typeface="Cambria" panose="02040503050406030204" pitchFamily="18" charset="0"/>
              </a:rPr>
              <a:t>Proof Loading should always be performed under the expected site conditions for the planned lift.</a:t>
            </a:r>
          </a:p>
          <a:p>
            <a:pPr defTabSz="931774">
              <a:defRPr/>
            </a:pPr>
            <a:endParaRPr lang="en-US" altLang="en-US" dirty="0">
              <a:latin typeface="Cambria" panose="020405030504060302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179</a:t>
            </a:fld>
            <a:endParaRPr lang="en-US" dirty="0"/>
          </a:p>
        </p:txBody>
      </p:sp>
    </p:spTree>
    <p:extLst>
      <p:ext uri="{BB962C8B-B14F-4D97-AF65-F5344CB8AC3E}">
        <p14:creationId xmlns:p14="http://schemas.microsoft.com/office/powerpoint/2010/main" val="1373408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18</a:t>
            </a:fld>
            <a:endParaRPr lang="en-US" dirty="0"/>
          </a:p>
        </p:txBody>
      </p:sp>
    </p:spTree>
    <p:extLst>
      <p:ext uri="{BB962C8B-B14F-4D97-AF65-F5344CB8AC3E}">
        <p14:creationId xmlns:p14="http://schemas.microsoft.com/office/powerpoint/2010/main" val="289477433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Read Slide. </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Summarize intent: </a:t>
            </a:r>
          </a:p>
          <a:p>
            <a:pPr defTabSz="931774">
              <a:defRPr/>
            </a:pPr>
            <a:r>
              <a:rPr lang="en-US" altLang="en-US" dirty="0">
                <a:latin typeface="Cambria" panose="02040503050406030204" pitchFamily="18" charset="0"/>
                <a:cs typeface="Times New Roman" panose="02020603050405020304" pitchFamily="18" charset="0"/>
              </a:rPr>
              <a:t>The load test is a best practice requirement, where everything comes together. This is the best opportunity to validate the system prior to executing the work at height. </a:t>
            </a:r>
          </a:p>
        </p:txBody>
      </p:sp>
      <p:sp>
        <p:nvSpPr>
          <p:cNvPr id="5" name="Slide Number Placeholder 4"/>
          <p:cNvSpPr>
            <a:spLocks noGrp="1"/>
          </p:cNvSpPr>
          <p:nvPr>
            <p:ph type="sldNum" sz="quarter" idx="10"/>
          </p:nvPr>
        </p:nvSpPr>
        <p:spPr/>
        <p:txBody>
          <a:bodyPr/>
          <a:lstStyle/>
          <a:p>
            <a:fld id="{A8781935-E98E-4777-9B75-8A8831468424}" type="slidenum">
              <a:rPr lang="en-US" smtClean="0"/>
              <a:t>180</a:t>
            </a:fld>
            <a:endParaRPr lang="en-US" dirty="0"/>
          </a:p>
        </p:txBody>
      </p:sp>
    </p:spTree>
    <p:extLst>
      <p:ext uri="{BB962C8B-B14F-4D97-AF65-F5344CB8AC3E}">
        <p14:creationId xmlns:p14="http://schemas.microsoft.com/office/powerpoint/2010/main" val="376062807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Regardless of lifting system type these are guidelines for a complete Load Test</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Read Slide. </a:t>
            </a:r>
          </a:p>
          <a:p>
            <a:pPr defTabSz="931774">
              <a:defRPr/>
            </a:pPr>
            <a:endParaRPr lang="en-US" altLang="en-US" dirty="0">
              <a:latin typeface="Times New Roman" panose="02020603050405020304" pitchFamily="18" charset="0"/>
              <a:cs typeface="Times New Roman" panose="02020603050405020304" pitchFamily="18" charset="0"/>
            </a:endParaRPr>
          </a:p>
          <a:p>
            <a:pPr defTabSz="931774">
              <a:defRPr/>
            </a:pPr>
            <a:endParaRPr lang="en-US" alt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181</a:t>
            </a:fld>
            <a:endParaRPr lang="en-US" dirty="0"/>
          </a:p>
        </p:txBody>
      </p:sp>
    </p:spTree>
    <p:extLst>
      <p:ext uri="{BB962C8B-B14F-4D97-AF65-F5344CB8AC3E}">
        <p14:creationId xmlns:p14="http://schemas.microsoft.com/office/powerpoint/2010/main" val="1570985948"/>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Open discussion question.</a:t>
            </a:r>
          </a:p>
          <a:p>
            <a:endParaRPr lang="en-US" dirty="0">
              <a:latin typeface="Cambria" panose="02040503050406030204" pitchFamily="18" charset="0"/>
            </a:endParaRPr>
          </a:p>
          <a:p>
            <a:r>
              <a:rPr lang="en-US" dirty="0">
                <a:latin typeface="Cambria" panose="02040503050406030204" pitchFamily="18" charset="0"/>
              </a:rPr>
              <a:t>Click for Answer: </a:t>
            </a:r>
          </a:p>
          <a:p>
            <a:endParaRPr lang="en-US" dirty="0">
              <a:latin typeface="Cambria" panose="02040503050406030204" pitchFamily="18" charset="0"/>
            </a:endParaRPr>
          </a:p>
          <a:p>
            <a:r>
              <a:rPr lang="en-US" dirty="0">
                <a:latin typeface="Cambria" panose="02040503050406030204" pitchFamily="18" charset="0"/>
              </a:rPr>
              <a:t>We put the information in the Rigging Plan </a:t>
            </a:r>
          </a:p>
        </p:txBody>
      </p:sp>
      <p:sp>
        <p:nvSpPr>
          <p:cNvPr id="4" name="Slide Number Placeholder 3"/>
          <p:cNvSpPr>
            <a:spLocks noGrp="1"/>
          </p:cNvSpPr>
          <p:nvPr>
            <p:ph type="sldNum" sz="quarter" idx="10"/>
          </p:nvPr>
        </p:nvSpPr>
        <p:spPr/>
        <p:txBody>
          <a:bodyPr/>
          <a:lstStyle/>
          <a:p>
            <a:fld id="{A8781935-E98E-4777-9B75-8A8831468424}" type="slidenum">
              <a:rPr lang="en-US" smtClean="0"/>
              <a:t>182</a:t>
            </a:fld>
            <a:endParaRPr lang="en-US" dirty="0"/>
          </a:p>
        </p:txBody>
      </p:sp>
    </p:spTree>
    <p:extLst>
      <p:ext uri="{BB962C8B-B14F-4D97-AF65-F5344CB8AC3E}">
        <p14:creationId xmlns:p14="http://schemas.microsoft.com/office/powerpoint/2010/main" val="1422890133"/>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discussion question.</a:t>
            </a:r>
          </a:p>
          <a:p>
            <a:endParaRPr lang="en-US" dirty="0"/>
          </a:p>
          <a:p>
            <a:r>
              <a:rPr lang="en-US" dirty="0"/>
              <a:t>Click for Answer: </a:t>
            </a:r>
          </a:p>
          <a:p>
            <a:r>
              <a:rPr lang="en-US" dirty="0"/>
              <a:t>To communicate intent based on the expectations of scope, methods and job characteristics.</a:t>
            </a:r>
          </a:p>
        </p:txBody>
      </p:sp>
      <p:sp>
        <p:nvSpPr>
          <p:cNvPr id="4" name="Slide Number Placeholder 3"/>
          <p:cNvSpPr>
            <a:spLocks noGrp="1"/>
          </p:cNvSpPr>
          <p:nvPr>
            <p:ph type="sldNum" sz="quarter" idx="10"/>
          </p:nvPr>
        </p:nvSpPr>
        <p:spPr/>
        <p:txBody>
          <a:bodyPr/>
          <a:lstStyle/>
          <a:p>
            <a:fld id="{A8781935-E98E-4777-9B75-8A8831468424}" type="slidenum">
              <a:rPr lang="en-US" smtClean="0"/>
              <a:t>183</a:t>
            </a:fld>
            <a:endParaRPr lang="en-US" dirty="0"/>
          </a:p>
        </p:txBody>
      </p:sp>
    </p:spTree>
    <p:extLst>
      <p:ext uri="{BB962C8B-B14F-4D97-AF65-F5344CB8AC3E}">
        <p14:creationId xmlns:p14="http://schemas.microsoft.com/office/powerpoint/2010/main" val="1920382165"/>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b="1" dirty="0">
                <a:latin typeface="Cambria" panose="02040503050406030204" pitchFamily="18" charset="0"/>
              </a:rPr>
              <a:t>Planned Condition</a:t>
            </a:r>
            <a:r>
              <a:rPr lang="en-US" dirty="0">
                <a:latin typeface="Cambria" panose="02040503050406030204" pitchFamily="18" charset="0"/>
              </a:rPr>
              <a:t> </a:t>
            </a:r>
          </a:p>
          <a:p>
            <a:r>
              <a:rPr lang="en-US" dirty="0">
                <a:latin typeface="Cambria" panose="02040503050406030204" pitchFamily="18" charset="0"/>
              </a:rPr>
              <a:t>     Review summary of items that are required information for the rigging plan.</a:t>
            </a:r>
          </a:p>
          <a:p>
            <a:endParaRPr lang="en-US" dirty="0">
              <a:latin typeface="Cambria" panose="02040503050406030204" pitchFamily="18" charset="0"/>
            </a:endParaRPr>
          </a:p>
          <a:p>
            <a:r>
              <a:rPr lang="en-US" b="1" dirty="0">
                <a:latin typeface="Cambria" panose="02040503050406030204" pitchFamily="18" charset="0"/>
              </a:rPr>
              <a:t>ASK</a:t>
            </a:r>
            <a:r>
              <a:rPr lang="en-US" dirty="0">
                <a:latin typeface="Cambria" panose="02040503050406030204" pitchFamily="18" charset="0"/>
              </a:rPr>
              <a:t> – How are your plans currently being put together? </a:t>
            </a:r>
          </a:p>
          <a:p>
            <a:pPr lvl="1"/>
            <a:r>
              <a:rPr lang="en-US" dirty="0">
                <a:latin typeface="Cambria" panose="02040503050406030204" pitchFamily="18" charset="0"/>
              </a:rPr>
              <a:t>Does the crew lead do it? The CM? Some office staff member? </a:t>
            </a:r>
          </a:p>
          <a:p>
            <a:pPr lvl="1"/>
            <a:r>
              <a:rPr lang="en-US" dirty="0">
                <a:latin typeface="Cambria" panose="02040503050406030204" pitchFamily="18" charset="0"/>
              </a:rPr>
              <a:t>Is that okay? </a:t>
            </a:r>
          </a:p>
          <a:p>
            <a:pPr lvl="1"/>
            <a:r>
              <a:rPr lang="en-US" dirty="0">
                <a:latin typeface="Cambria" panose="02040503050406030204" pitchFamily="18" charset="0"/>
              </a:rPr>
              <a:t>Who all reviews a plan as it is being put together? </a:t>
            </a:r>
          </a:p>
          <a:p>
            <a:pPr lvl="1"/>
            <a:r>
              <a:rPr lang="en-US" dirty="0"/>
              <a:t>What’s the importance of identifying the Who’s doing What in the field?</a:t>
            </a:r>
          </a:p>
          <a:p>
            <a:r>
              <a:rPr lang="en-US" dirty="0"/>
              <a:t>– Because the Competent Rigger </a:t>
            </a:r>
            <a:r>
              <a:rPr lang="en-US" b="1" dirty="0"/>
              <a:t>OWNS</a:t>
            </a:r>
            <a:r>
              <a:rPr lang="en-US" dirty="0"/>
              <a:t> the plan.</a:t>
            </a:r>
          </a:p>
          <a:p>
            <a:endParaRPr lang="en-US" dirty="0"/>
          </a:p>
          <a:p>
            <a:r>
              <a:rPr lang="en-US" dirty="0"/>
              <a:t>     Yes, it is okay if the plan is produced using multiple resources; but a CRITICAL component to the communication is that the Competent Rigger not only understands the plan, but endorses the plan, will follow  the plan, and has the competency, which means training and experience, to use the means and methods the plan calls for. </a:t>
            </a:r>
          </a:p>
          <a:p>
            <a:endParaRPr lang="en-US" dirty="0"/>
          </a:p>
          <a:p>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184</a:t>
            </a:fld>
            <a:endParaRPr lang="en-US"/>
          </a:p>
        </p:txBody>
      </p:sp>
    </p:spTree>
    <p:extLst>
      <p:ext uri="{BB962C8B-B14F-4D97-AF65-F5344CB8AC3E}">
        <p14:creationId xmlns:p14="http://schemas.microsoft.com/office/powerpoint/2010/main" val="1076785218"/>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Open discussion question. </a:t>
            </a:r>
          </a:p>
          <a:p>
            <a:endParaRPr lang="en-US" dirty="0">
              <a:latin typeface="Cambria" panose="02040503050406030204" pitchFamily="18" charset="0"/>
            </a:endParaRPr>
          </a:p>
          <a:p>
            <a:r>
              <a:rPr lang="en-US" dirty="0">
                <a:latin typeface="Cambria" panose="02040503050406030204" pitchFamily="18" charset="0"/>
              </a:rPr>
              <a:t>Probe familiarity with plans and processes used to generate plans. </a:t>
            </a:r>
          </a:p>
          <a:p>
            <a:endParaRPr lang="en-US" dirty="0">
              <a:latin typeface="Cambria" panose="02040503050406030204" pitchFamily="18" charset="0"/>
            </a:endParaRPr>
          </a:p>
          <a:p>
            <a:r>
              <a:rPr lang="en-US" dirty="0">
                <a:latin typeface="Cambria" panose="02040503050406030204" pitchFamily="18" charset="0"/>
              </a:rPr>
              <a:t>Ask how roles and responsibilities are covered. </a:t>
            </a:r>
          </a:p>
          <a:p>
            <a:endParaRPr lang="en-US" dirty="0">
              <a:latin typeface="Cambria" panose="02040503050406030204" pitchFamily="18" charset="0"/>
            </a:endParaRPr>
          </a:p>
          <a:p>
            <a:r>
              <a:rPr lang="en-US" dirty="0">
                <a:latin typeface="Cambria" panose="02040503050406030204" pitchFamily="18" charset="0"/>
              </a:rPr>
              <a:t>Ask who owns the plan at the time showing up on site. </a:t>
            </a:r>
          </a:p>
        </p:txBody>
      </p:sp>
      <p:sp>
        <p:nvSpPr>
          <p:cNvPr id="4" name="Slide Number Placeholder 3"/>
          <p:cNvSpPr>
            <a:spLocks noGrp="1"/>
          </p:cNvSpPr>
          <p:nvPr>
            <p:ph type="sldNum" sz="quarter" idx="10"/>
          </p:nvPr>
        </p:nvSpPr>
        <p:spPr/>
        <p:txBody>
          <a:bodyPr/>
          <a:lstStyle/>
          <a:p>
            <a:fld id="{A8781935-E98E-4777-9B75-8A8831468424}" type="slidenum">
              <a:rPr lang="en-US" smtClean="0"/>
              <a:t>185</a:t>
            </a:fld>
            <a:endParaRPr lang="en-US" dirty="0"/>
          </a:p>
        </p:txBody>
      </p:sp>
    </p:spTree>
    <p:extLst>
      <p:ext uri="{BB962C8B-B14F-4D97-AF65-F5344CB8AC3E}">
        <p14:creationId xmlns:p14="http://schemas.microsoft.com/office/powerpoint/2010/main" val="114696662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A rigging plan should improve project efficiency by helping you to Inspect what you Expect. </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The working and access areas.</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The lifting system used and component placement.</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Expected rigging forces and component needs.</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Operation testing. </a:t>
            </a:r>
          </a:p>
          <a:p>
            <a:pPr defTabSz="931774">
              <a:defRPr/>
            </a:pPr>
            <a:endParaRPr lang="en-US" altLang="en-US" dirty="0">
              <a:latin typeface="Cambria" panose="020405030504060302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186</a:t>
            </a:fld>
            <a:endParaRPr lang="en-US" dirty="0"/>
          </a:p>
        </p:txBody>
      </p:sp>
    </p:spTree>
    <p:extLst>
      <p:ext uri="{BB962C8B-B14F-4D97-AF65-F5344CB8AC3E}">
        <p14:creationId xmlns:p14="http://schemas.microsoft.com/office/powerpoint/2010/main" val="733118854"/>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mbria" panose="02040503050406030204" pitchFamily="18" charset="0"/>
              </a:rPr>
              <a:t>Open discussion question.</a:t>
            </a:r>
          </a:p>
          <a:p>
            <a:endParaRPr lang="en-US" dirty="0">
              <a:latin typeface="Cambria" panose="02040503050406030204" pitchFamily="18" charset="0"/>
            </a:endParaRPr>
          </a:p>
          <a:p>
            <a:r>
              <a:rPr lang="en-US" dirty="0">
                <a:latin typeface="Cambria" panose="02040503050406030204" pitchFamily="18" charset="0"/>
              </a:rPr>
              <a:t>Click for Answer: </a:t>
            </a:r>
          </a:p>
          <a:p>
            <a:r>
              <a:rPr lang="en-US" dirty="0">
                <a:latin typeface="Cambria" panose="02040503050406030204" pitchFamily="18" charset="0"/>
              </a:rPr>
              <a:t>Meaning the Stakeholders collaborate on viable solutions and document the updates.</a:t>
            </a:r>
          </a:p>
          <a:p>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A8781935-E98E-4777-9B75-8A8831468424}" type="slidenum">
              <a:rPr lang="en-US" smtClean="0"/>
              <a:t>187</a:t>
            </a:fld>
            <a:endParaRPr lang="en-US" dirty="0"/>
          </a:p>
        </p:txBody>
      </p:sp>
    </p:spTree>
    <p:extLst>
      <p:ext uri="{BB962C8B-B14F-4D97-AF65-F5344CB8AC3E}">
        <p14:creationId xmlns:p14="http://schemas.microsoft.com/office/powerpoint/2010/main" val="126367256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endParaRPr lang="en-US" dirty="0">
              <a:latin typeface="Cambria" panose="02040503050406030204" pitchFamily="18" charset="0"/>
            </a:endParaRPr>
          </a:p>
          <a:p>
            <a:r>
              <a:rPr lang="en-US" dirty="0">
                <a:latin typeface="Cambria" panose="02040503050406030204" pitchFamily="18" charset="0"/>
              </a:rPr>
              <a:t>Changed Condition Examples: </a:t>
            </a:r>
          </a:p>
          <a:p>
            <a:pPr marL="342900" indent="-342900">
              <a:buFont typeface="Wingdings" panose="05000000000000000000" pitchFamily="2" charset="2"/>
              <a:buChar char="Ø"/>
            </a:pPr>
            <a:r>
              <a:rPr lang="en-US" dirty="0">
                <a:latin typeface="Cambria" panose="02040503050406030204" pitchFamily="18" charset="0"/>
              </a:rPr>
              <a:t>Planned load path unachievable: </a:t>
            </a:r>
          </a:p>
          <a:p>
            <a:pPr marL="568325" lvl="1" indent="-225425">
              <a:buFont typeface="Arial" panose="020B0604020202020204" pitchFamily="34" charset="0"/>
              <a:buChar char="•"/>
            </a:pPr>
            <a:r>
              <a:rPr lang="en-US" dirty="0">
                <a:latin typeface="Cambria" panose="02040503050406030204" pitchFamily="18" charset="0"/>
              </a:rPr>
              <a:t>Appurtenances on the tower that were not known about, need to change tag-out, need to change crown block placement.</a:t>
            </a:r>
          </a:p>
          <a:p>
            <a:pPr marL="568325" lvl="1" indent="-225425">
              <a:buFont typeface="Arial" panose="020B0604020202020204" pitchFamily="34" charset="0"/>
              <a:buChar char="•"/>
            </a:pPr>
            <a:r>
              <a:rPr lang="en-US" dirty="0">
                <a:latin typeface="Cambria" panose="02040503050406030204" pitchFamily="18" charset="0"/>
              </a:rPr>
              <a:t>Hoist and Anchorage can’t go in planned location; new ground equipment, sloping terrain, LL access restrictions.</a:t>
            </a:r>
          </a:p>
          <a:p>
            <a:endParaRPr lang="en-US" dirty="0">
              <a:latin typeface="Cambria" panose="02040503050406030204" pitchFamily="18" charset="0"/>
            </a:endParaRPr>
          </a:p>
          <a:p>
            <a:r>
              <a:rPr lang="en-US" dirty="0">
                <a:latin typeface="Cambria" panose="02040503050406030204" pitchFamily="18" charset="0"/>
              </a:rPr>
              <a:t>Examples of primary changes</a:t>
            </a:r>
          </a:p>
          <a:p>
            <a:pPr marL="342900" indent="-342900">
              <a:buFont typeface="Wingdings" panose="05000000000000000000" pitchFamily="2" charset="2"/>
              <a:buChar char="Ø"/>
            </a:pPr>
            <a:r>
              <a:rPr lang="en-US" dirty="0">
                <a:latin typeface="Cambria" panose="02040503050406030204" pitchFamily="18" charset="0"/>
              </a:rPr>
              <a:t>Lifting Configuration Change – Forces change.</a:t>
            </a:r>
          </a:p>
          <a:p>
            <a:pPr marL="342900" indent="-342900">
              <a:buFont typeface="Wingdings" panose="05000000000000000000" pitchFamily="2" charset="2"/>
              <a:buChar char="Ø"/>
            </a:pPr>
            <a:endParaRPr lang="en-US" dirty="0">
              <a:latin typeface="Cambria" panose="02040503050406030204" pitchFamily="18" charset="0"/>
            </a:endParaRPr>
          </a:p>
          <a:p>
            <a:pPr marL="342900" indent="-342900">
              <a:buFont typeface="Wingdings" panose="05000000000000000000" pitchFamily="2" charset="2"/>
              <a:buChar char="Ø"/>
            </a:pPr>
            <a:r>
              <a:rPr lang="en-US" dirty="0">
                <a:latin typeface="Cambria" panose="02040503050406030204" pitchFamily="18" charset="0"/>
              </a:rPr>
              <a:t>Change in classification – minimum responsibility, may need to engage additional personnel e.g. Qualified Person or Engineer.</a:t>
            </a:r>
          </a:p>
          <a:p>
            <a:pPr marL="342900" indent="-342900">
              <a:buFont typeface="Wingdings" panose="05000000000000000000" pitchFamily="2" charset="2"/>
              <a:buChar char="Ø"/>
            </a:pPr>
            <a:endParaRPr lang="en-US" dirty="0">
              <a:latin typeface="Cambria" panose="02040503050406030204" pitchFamily="18" charset="0"/>
            </a:endParaRPr>
          </a:p>
          <a:p>
            <a:pPr marL="342900" indent="-342900">
              <a:buFont typeface="Wingdings" panose="05000000000000000000" pitchFamily="2" charset="2"/>
              <a:buChar char="Ø"/>
            </a:pPr>
            <a:r>
              <a:rPr lang="en-US" dirty="0">
                <a:latin typeface="Cambria" panose="02040503050406030204" pitchFamily="18" charset="0"/>
              </a:rPr>
              <a:t>New / Additional components – redirect block.</a:t>
            </a:r>
          </a:p>
          <a:p>
            <a:pPr marL="342900" indent="-342900">
              <a:buFont typeface="Wingdings" panose="05000000000000000000" pitchFamily="2" charset="2"/>
              <a:buChar char="Ø"/>
            </a:pPr>
            <a:endParaRPr lang="en-US" dirty="0">
              <a:latin typeface="Cambria" panose="02040503050406030204" pitchFamily="18" charset="0"/>
            </a:endParaRPr>
          </a:p>
          <a:p>
            <a:pPr marL="342900" indent="-342900">
              <a:buFont typeface="Wingdings" panose="05000000000000000000" pitchFamily="2" charset="2"/>
              <a:buChar char="Ø"/>
            </a:pPr>
            <a:r>
              <a:rPr lang="en-US" dirty="0">
                <a:latin typeface="Cambria" panose="02040503050406030204" pitchFamily="18" charset="0"/>
              </a:rPr>
              <a:t>Change in Gross Load – Verification of forces and components.</a:t>
            </a:r>
          </a:p>
          <a:p>
            <a:endParaRPr lang="en-US" dirty="0">
              <a:latin typeface="Cambria" panose="02040503050406030204" pitchFamily="18" charset="0"/>
            </a:endParaRPr>
          </a:p>
          <a:p>
            <a:r>
              <a:rPr lang="en-US" dirty="0">
                <a:latin typeface="Cambria" panose="02040503050406030204" pitchFamily="18" charset="0"/>
              </a:rPr>
              <a:t>Who is involved: </a:t>
            </a:r>
          </a:p>
          <a:p>
            <a:r>
              <a:rPr lang="en-US" dirty="0">
                <a:latin typeface="Cambria" panose="02040503050406030204" pitchFamily="18" charset="0"/>
              </a:rPr>
              <a:t>All Stakeholders that may be affected by the change in means, methods or sequence: Competent Rigger, Qualified Person (if app), Qualified Engineer (if app). </a:t>
            </a:r>
          </a:p>
          <a:p>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188</a:t>
            </a:fld>
            <a:endParaRPr lang="en-US"/>
          </a:p>
        </p:txBody>
      </p:sp>
    </p:spTree>
    <p:extLst>
      <p:ext uri="{BB962C8B-B14F-4D97-AF65-F5344CB8AC3E}">
        <p14:creationId xmlns:p14="http://schemas.microsoft.com/office/powerpoint/2010/main" val="47950647"/>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r>
              <a:rPr lang="en-US" altLang="en-US" dirty="0">
                <a:latin typeface="Cambria" panose="02040503050406030204" pitchFamily="18" charset="0"/>
                <a:cs typeface="Times New Roman" panose="02020603050405020304" pitchFamily="18" charset="0"/>
              </a:rPr>
              <a:t>Follow on Questions: </a:t>
            </a:r>
          </a:p>
          <a:p>
            <a:r>
              <a:rPr lang="en-US" b="1" dirty="0">
                <a:latin typeface="Cambria" panose="02040503050406030204" pitchFamily="18" charset="0"/>
              </a:rPr>
              <a:t>Q:  </a:t>
            </a:r>
            <a:r>
              <a:rPr lang="en-US" dirty="0">
                <a:latin typeface="Cambria" panose="02040503050406030204" pitchFamily="18" charset="0"/>
              </a:rPr>
              <a:t>What was the process you used? </a:t>
            </a:r>
          </a:p>
          <a:p>
            <a:endParaRPr lang="en-US" dirty="0">
              <a:latin typeface="Cambria" panose="02040503050406030204" pitchFamily="18" charset="0"/>
            </a:endParaRPr>
          </a:p>
          <a:p>
            <a:r>
              <a:rPr lang="en-US" b="1" dirty="0">
                <a:latin typeface="Cambria" panose="02040503050406030204" pitchFamily="18" charset="0"/>
              </a:rPr>
              <a:t>Q:  </a:t>
            </a:r>
            <a:r>
              <a:rPr lang="en-US" dirty="0">
                <a:latin typeface="Cambria" panose="02040503050406030204" pitchFamily="18" charset="0"/>
              </a:rPr>
              <a:t>Who all did you communicate with? </a:t>
            </a:r>
          </a:p>
          <a:p>
            <a:endParaRPr lang="en-US" dirty="0">
              <a:latin typeface="Cambria" panose="02040503050406030204" pitchFamily="18" charset="0"/>
            </a:endParaRPr>
          </a:p>
          <a:p>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A8781935-E98E-4777-9B75-8A8831468424}" type="slidenum">
              <a:rPr lang="en-US" smtClean="0"/>
              <a:t>189</a:t>
            </a:fld>
            <a:endParaRPr lang="en-US" dirty="0"/>
          </a:p>
        </p:txBody>
      </p:sp>
    </p:spTree>
    <p:extLst>
      <p:ext uri="{BB962C8B-B14F-4D97-AF65-F5344CB8AC3E}">
        <p14:creationId xmlns:p14="http://schemas.microsoft.com/office/powerpoint/2010/main" val="1217418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E (All of the Above)</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19</a:t>
            </a:fld>
            <a:endParaRPr lang="en-US" dirty="0"/>
          </a:p>
        </p:txBody>
      </p:sp>
    </p:spTree>
    <p:extLst>
      <p:ext uri="{BB962C8B-B14F-4D97-AF65-F5344CB8AC3E}">
        <p14:creationId xmlns:p14="http://schemas.microsoft.com/office/powerpoint/2010/main" val="405797175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endParaRPr lang="en-US" dirty="0">
              <a:latin typeface="Cambria" panose="02040503050406030204" pitchFamily="18" charset="0"/>
            </a:endParaRPr>
          </a:p>
          <a:p>
            <a:r>
              <a:rPr lang="en-US" dirty="0">
                <a:latin typeface="Cambria" panose="02040503050406030204" pitchFamily="18" charset="0"/>
              </a:rPr>
              <a:t>Probe for opportunity to address any open questions. </a:t>
            </a:r>
          </a:p>
        </p:txBody>
      </p:sp>
      <p:sp>
        <p:nvSpPr>
          <p:cNvPr id="4" name="Slide Number Placeholder 3"/>
          <p:cNvSpPr>
            <a:spLocks noGrp="1"/>
          </p:cNvSpPr>
          <p:nvPr>
            <p:ph type="sldNum" sz="quarter" idx="10"/>
          </p:nvPr>
        </p:nvSpPr>
        <p:spPr/>
        <p:txBody>
          <a:bodyPr/>
          <a:lstStyle/>
          <a:p>
            <a:fld id="{A8781935-E98E-4777-9B75-8A8831468424}" type="slidenum">
              <a:rPr lang="en-US" smtClean="0"/>
              <a:t>190</a:t>
            </a:fld>
            <a:endParaRPr lang="en-US" dirty="0"/>
          </a:p>
        </p:txBody>
      </p:sp>
    </p:spTree>
    <p:extLst>
      <p:ext uri="{BB962C8B-B14F-4D97-AF65-F5344CB8AC3E}">
        <p14:creationId xmlns:p14="http://schemas.microsoft.com/office/powerpoint/2010/main" val="416789580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endParaRPr lang="en-US" dirty="0">
              <a:latin typeface="Cambria" panose="02040503050406030204" pitchFamily="18" charset="0"/>
            </a:endParaRPr>
          </a:p>
          <a:p>
            <a:r>
              <a:rPr lang="en-US" dirty="0">
                <a:latin typeface="Cambria" panose="02040503050406030204" pitchFamily="18" charset="0"/>
              </a:rPr>
              <a:t>Ask what communication paths lead to audience learning about A10.48 Standard? Industry Organization participation? NATE, State Wireless Associations? Customers, Competitors, etc.?  Encourage awareness and participation. </a:t>
            </a:r>
          </a:p>
        </p:txBody>
      </p:sp>
      <p:sp>
        <p:nvSpPr>
          <p:cNvPr id="4" name="Slide Number Placeholder 3"/>
          <p:cNvSpPr>
            <a:spLocks noGrp="1"/>
          </p:cNvSpPr>
          <p:nvPr>
            <p:ph type="sldNum" sz="quarter" idx="10"/>
          </p:nvPr>
        </p:nvSpPr>
        <p:spPr/>
        <p:txBody>
          <a:bodyPr/>
          <a:lstStyle/>
          <a:p>
            <a:fld id="{A8781935-E98E-4777-9B75-8A8831468424}" type="slidenum">
              <a:rPr lang="en-US" smtClean="0"/>
              <a:t>191</a:t>
            </a:fld>
            <a:endParaRPr lang="en-US" dirty="0"/>
          </a:p>
        </p:txBody>
      </p:sp>
    </p:spTree>
    <p:extLst>
      <p:ext uri="{BB962C8B-B14F-4D97-AF65-F5344CB8AC3E}">
        <p14:creationId xmlns:p14="http://schemas.microsoft.com/office/powerpoint/2010/main" val="338634619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192</a:t>
            </a:fld>
            <a:endParaRPr lang="en-US" dirty="0"/>
          </a:p>
        </p:txBody>
      </p:sp>
    </p:spTree>
    <p:extLst>
      <p:ext uri="{BB962C8B-B14F-4D97-AF65-F5344CB8AC3E}">
        <p14:creationId xmlns:p14="http://schemas.microsoft.com/office/powerpoint/2010/main" val="377726042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rPr>
              <a:t>Answer: B (975 lbs.) </a:t>
            </a:r>
          </a:p>
          <a:p>
            <a:endParaRPr lang="en-US" b="1" dirty="0">
              <a:latin typeface="Cambria" panose="02040503050406030204" pitchFamily="18" charset="0"/>
            </a:endParaRPr>
          </a:p>
          <a:p>
            <a:r>
              <a:rPr lang="en-US" dirty="0">
                <a:latin typeface="Cambria" panose="02040503050406030204" pitchFamily="18" charset="0"/>
              </a:rPr>
              <a:t>Hoist Anchorage utilizes a proof load of 1.5 x force on hoist. 1.5 x 650 = 975 lbs.</a:t>
            </a:r>
          </a:p>
        </p:txBody>
      </p:sp>
      <p:sp>
        <p:nvSpPr>
          <p:cNvPr id="5" name="Slide Number Placeholder 4"/>
          <p:cNvSpPr>
            <a:spLocks noGrp="1"/>
          </p:cNvSpPr>
          <p:nvPr>
            <p:ph type="sldNum" sz="quarter" idx="10"/>
          </p:nvPr>
        </p:nvSpPr>
        <p:spPr/>
        <p:txBody>
          <a:bodyPr/>
          <a:lstStyle/>
          <a:p>
            <a:fld id="{A8781935-E98E-4777-9B75-8A8831468424}" type="slidenum">
              <a:rPr lang="en-US" smtClean="0"/>
              <a:t>193</a:t>
            </a:fld>
            <a:endParaRPr lang="en-US" dirty="0"/>
          </a:p>
        </p:txBody>
      </p:sp>
    </p:spTree>
    <p:extLst>
      <p:ext uri="{BB962C8B-B14F-4D97-AF65-F5344CB8AC3E}">
        <p14:creationId xmlns:p14="http://schemas.microsoft.com/office/powerpoint/2010/main" val="2028869396"/>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rPr>
              <a:t>Answer: D (Rope Lock) </a:t>
            </a:r>
            <a:r>
              <a:rPr lang="en-US" dirty="0">
                <a:latin typeface="Cambria" panose="02040503050406030204" pitchFamily="18" charset="0"/>
              </a:rPr>
              <a:t>is not required, but is considered best practice. </a:t>
            </a:r>
          </a:p>
          <a:p>
            <a:endParaRPr lang="en-US" dirty="0">
              <a:latin typeface="Cambria" panose="02040503050406030204" pitchFamily="18" charset="0"/>
            </a:endParaRPr>
          </a:p>
          <a:p>
            <a:r>
              <a:rPr lang="en-US" b="1" dirty="0">
                <a:latin typeface="Cambria" panose="02040503050406030204" pitchFamily="18" charset="0"/>
              </a:rPr>
              <a:t>Reminder</a:t>
            </a:r>
            <a:r>
              <a:rPr lang="en-US" dirty="0">
                <a:latin typeface="Cambria" panose="02040503050406030204" pitchFamily="18" charset="0"/>
              </a:rPr>
              <a:t> – when a Rope Lock isn’t used, there still needs to be an effective means to suspend and support a load. </a:t>
            </a:r>
          </a:p>
        </p:txBody>
      </p:sp>
      <p:sp>
        <p:nvSpPr>
          <p:cNvPr id="5" name="Slide Number Placeholder 4"/>
          <p:cNvSpPr>
            <a:spLocks noGrp="1"/>
          </p:cNvSpPr>
          <p:nvPr>
            <p:ph type="sldNum" sz="quarter" idx="10"/>
          </p:nvPr>
        </p:nvSpPr>
        <p:spPr/>
        <p:txBody>
          <a:bodyPr/>
          <a:lstStyle/>
          <a:p>
            <a:fld id="{A8781935-E98E-4777-9B75-8A8831468424}" type="slidenum">
              <a:rPr lang="en-US" smtClean="0"/>
              <a:t>194</a:t>
            </a:fld>
            <a:endParaRPr lang="en-US" dirty="0"/>
          </a:p>
        </p:txBody>
      </p:sp>
    </p:spTree>
    <p:extLst>
      <p:ext uri="{BB962C8B-B14F-4D97-AF65-F5344CB8AC3E}">
        <p14:creationId xmlns:p14="http://schemas.microsoft.com/office/powerpoint/2010/main" val="202886939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Answer: D (Class IV)</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Class IV Rigging Plan would be required. The classification system based on gross lifted load when the lifting system is connected to the supporting structure. Utilizing an appurtenance such as a mount for part of the rigging system requires that the mount be analyzed to carry the forces applied during the operational condition. </a:t>
            </a:r>
          </a:p>
        </p:txBody>
      </p:sp>
      <p:sp>
        <p:nvSpPr>
          <p:cNvPr id="5" name="Slide Number Placeholder 4"/>
          <p:cNvSpPr>
            <a:spLocks noGrp="1"/>
          </p:cNvSpPr>
          <p:nvPr>
            <p:ph type="sldNum" sz="quarter" idx="10"/>
          </p:nvPr>
        </p:nvSpPr>
        <p:spPr/>
        <p:txBody>
          <a:bodyPr/>
          <a:lstStyle/>
          <a:p>
            <a:fld id="{A8781935-E98E-4777-9B75-8A8831468424}" type="slidenum">
              <a:rPr lang="en-US" smtClean="0"/>
              <a:t>195</a:t>
            </a:fld>
            <a:endParaRPr lang="en-US" dirty="0"/>
          </a:p>
        </p:txBody>
      </p:sp>
    </p:spTree>
    <p:extLst>
      <p:ext uri="{BB962C8B-B14F-4D97-AF65-F5344CB8AC3E}">
        <p14:creationId xmlns:p14="http://schemas.microsoft.com/office/powerpoint/2010/main" val="3235751889"/>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Answer: B (Qualified Person)</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Class III plans require as the minimum level of responsibility a Competent Rigger and Qualified Person. A Class II plan requires a Competent Rigger at a minimum so the new role required in Class III is the Qualified Person. Additionally, the Qualified Person and Competent Rigger may be the same individual, but capable of serving the needs of both roles.  Ref A10.48 Section 4.8.3</a:t>
            </a:r>
          </a:p>
        </p:txBody>
      </p:sp>
      <p:sp>
        <p:nvSpPr>
          <p:cNvPr id="5" name="Slide Number Placeholder 4"/>
          <p:cNvSpPr>
            <a:spLocks noGrp="1"/>
          </p:cNvSpPr>
          <p:nvPr>
            <p:ph type="sldNum" sz="quarter" idx="10"/>
          </p:nvPr>
        </p:nvSpPr>
        <p:spPr/>
        <p:txBody>
          <a:bodyPr/>
          <a:lstStyle/>
          <a:p>
            <a:fld id="{A8781935-E98E-4777-9B75-8A8831468424}" type="slidenum">
              <a:rPr lang="en-US" smtClean="0"/>
              <a:t>196</a:t>
            </a:fld>
            <a:endParaRPr lang="en-US" dirty="0"/>
          </a:p>
        </p:txBody>
      </p:sp>
    </p:spTree>
    <p:extLst>
      <p:ext uri="{BB962C8B-B14F-4D97-AF65-F5344CB8AC3E}">
        <p14:creationId xmlns:p14="http://schemas.microsoft.com/office/powerpoint/2010/main" val="323575188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Answer: A (All of the Below)</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It’s important to remember that the means and methods while controlled by the Competent Rigger and General Contractor, have the ability to affect the property of others. All effected stakeholders or those authorized to represent those interests should be engaged for the sake of successful completion of the scope of work. </a:t>
            </a:r>
          </a:p>
        </p:txBody>
      </p:sp>
      <p:sp>
        <p:nvSpPr>
          <p:cNvPr id="5" name="Slide Number Placeholder 4"/>
          <p:cNvSpPr>
            <a:spLocks noGrp="1"/>
          </p:cNvSpPr>
          <p:nvPr>
            <p:ph type="sldNum" sz="quarter" idx="10"/>
          </p:nvPr>
        </p:nvSpPr>
        <p:spPr/>
        <p:txBody>
          <a:bodyPr/>
          <a:lstStyle/>
          <a:p>
            <a:fld id="{A8781935-E98E-4777-9B75-8A8831468424}" type="slidenum">
              <a:rPr lang="en-US" smtClean="0"/>
              <a:t>197</a:t>
            </a:fld>
            <a:endParaRPr lang="en-US" dirty="0"/>
          </a:p>
        </p:txBody>
      </p:sp>
    </p:spTree>
    <p:extLst>
      <p:ext uri="{BB962C8B-B14F-4D97-AF65-F5344CB8AC3E}">
        <p14:creationId xmlns:p14="http://schemas.microsoft.com/office/powerpoint/2010/main" val="1013028121"/>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i="1"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A8781935-E98E-4777-9B75-8A8831468424}" type="slidenum">
              <a:rPr lang="en-US" smtClean="0"/>
              <a:t>198</a:t>
            </a:fld>
            <a:endParaRPr lang="en-US" dirty="0"/>
          </a:p>
        </p:txBody>
      </p:sp>
    </p:spTree>
    <p:extLst>
      <p:ext uri="{BB962C8B-B14F-4D97-AF65-F5344CB8AC3E}">
        <p14:creationId xmlns:p14="http://schemas.microsoft.com/office/powerpoint/2010/main" val="121741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Instructor: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cs typeface="Times New Roman" panose="02020603050405020304" pitchFamily="18" charset="0"/>
              </a:rPr>
              <a:t>Acknowledge that funding for the development of this training and delivery of the training was provided by the Department of Labor through a Susan Harwood Grant.</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2</a:t>
            </a:fld>
            <a:endParaRPr lang="en-US" dirty="0"/>
          </a:p>
        </p:txBody>
      </p:sp>
    </p:spTree>
    <p:extLst>
      <p:ext uri="{BB962C8B-B14F-4D97-AF65-F5344CB8AC3E}">
        <p14:creationId xmlns:p14="http://schemas.microsoft.com/office/powerpoint/2010/main" val="3012773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cs typeface="Times New Roman" panose="02020603050405020304" pitchFamily="18" charset="0"/>
              </a:rPr>
              <a:t>Answer: C (All of the Above)</a:t>
            </a:r>
          </a:p>
        </p:txBody>
      </p:sp>
      <p:sp>
        <p:nvSpPr>
          <p:cNvPr id="5" name="Slide Number Placeholder 4"/>
          <p:cNvSpPr>
            <a:spLocks noGrp="1"/>
          </p:cNvSpPr>
          <p:nvPr>
            <p:ph type="sldNum" sz="quarter" idx="10"/>
          </p:nvPr>
        </p:nvSpPr>
        <p:spPr/>
        <p:txBody>
          <a:bodyPr/>
          <a:lstStyle/>
          <a:p>
            <a:fld id="{A8781935-E98E-4777-9B75-8A8831468424}" type="slidenum">
              <a:rPr lang="en-US" smtClean="0"/>
              <a:t>20</a:t>
            </a:fld>
            <a:endParaRPr lang="en-US" dirty="0"/>
          </a:p>
        </p:txBody>
      </p:sp>
    </p:spTree>
    <p:extLst>
      <p:ext uri="{BB962C8B-B14F-4D97-AF65-F5344CB8AC3E}">
        <p14:creationId xmlns:p14="http://schemas.microsoft.com/office/powerpoint/2010/main" val="4057971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ON 20MIN FOR SECTION 2 ~ 9:20-9:40}</a:t>
            </a:r>
          </a:p>
        </p:txBody>
      </p:sp>
      <p:sp>
        <p:nvSpPr>
          <p:cNvPr id="5" name="Slide Number Placeholder 4"/>
          <p:cNvSpPr>
            <a:spLocks noGrp="1"/>
          </p:cNvSpPr>
          <p:nvPr>
            <p:ph type="sldNum" sz="quarter" idx="10"/>
          </p:nvPr>
        </p:nvSpPr>
        <p:spPr/>
        <p:txBody>
          <a:bodyPr/>
          <a:lstStyle/>
          <a:p>
            <a:fld id="{A8781935-E98E-4777-9B75-8A8831468424}" type="slidenum">
              <a:rPr lang="en-US" smtClean="0"/>
              <a:t>21</a:t>
            </a:fld>
            <a:endParaRPr lang="en-US"/>
          </a:p>
        </p:txBody>
      </p:sp>
    </p:spTree>
    <p:extLst>
      <p:ext uri="{BB962C8B-B14F-4D97-AF65-F5344CB8AC3E}">
        <p14:creationId xmlns:p14="http://schemas.microsoft.com/office/powerpoint/2010/main" val="192564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22</a:t>
            </a:fld>
            <a:endParaRPr lang="en-US"/>
          </a:p>
        </p:txBody>
      </p:sp>
    </p:spTree>
    <p:extLst>
      <p:ext uri="{BB962C8B-B14F-4D97-AF65-F5344CB8AC3E}">
        <p14:creationId xmlns:p14="http://schemas.microsoft.com/office/powerpoint/2010/main" val="1878999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23</a:t>
            </a:fld>
            <a:endParaRPr lang="en-US"/>
          </a:p>
        </p:txBody>
      </p:sp>
    </p:spTree>
    <p:extLst>
      <p:ext uri="{BB962C8B-B14F-4D97-AF65-F5344CB8AC3E}">
        <p14:creationId xmlns:p14="http://schemas.microsoft.com/office/powerpoint/2010/main" val="2194113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24</a:t>
            </a:fld>
            <a:endParaRPr lang="en-US"/>
          </a:p>
        </p:txBody>
      </p:sp>
    </p:spTree>
    <p:extLst>
      <p:ext uri="{BB962C8B-B14F-4D97-AF65-F5344CB8AC3E}">
        <p14:creationId xmlns:p14="http://schemas.microsoft.com/office/powerpoint/2010/main" val="1795591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lstStyle/>
          <a:p>
            <a:pPr marL="0" indent="0">
              <a:buFont typeface="Arial" panose="020B0604020202020204" pitchFamily="34" charset="0"/>
              <a:buNone/>
            </a:pPr>
            <a:r>
              <a:rPr lang="en-US" b="1" dirty="0">
                <a:latin typeface="Cambria" panose="02040503050406030204" pitchFamily="18" charset="0"/>
              </a:rPr>
              <a:t>Instructor:</a:t>
            </a:r>
          </a:p>
          <a:p>
            <a:pPr marL="228600" indent="-228600">
              <a:buFont typeface="Wingdings" panose="05000000000000000000" pitchFamily="2" charset="2"/>
              <a:buChar char="Ø"/>
            </a:pPr>
            <a:r>
              <a:rPr lang="en-US" dirty="0">
                <a:latin typeface="Cambria" panose="02040503050406030204" pitchFamily="18" charset="0"/>
              </a:rPr>
              <a:t>Load Rope Condition</a:t>
            </a:r>
          </a:p>
          <a:p>
            <a:pPr marL="454025" lvl="1" indent="-225425">
              <a:buFont typeface="Arial" panose="020B0604020202020204" pitchFamily="34" charset="0"/>
              <a:buChar char="•"/>
            </a:pPr>
            <a:r>
              <a:rPr lang="en-US" dirty="0">
                <a:latin typeface="Cambria" panose="02040503050406030204" pitchFamily="18" charset="0"/>
              </a:rPr>
              <a:t>Synthetic rope</a:t>
            </a:r>
          </a:p>
          <a:p>
            <a:pPr marL="454025" lvl="1" indent="-225425">
              <a:buFont typeface="Arial" panose="020B0604020202020204" pitchFamily="34" charset="0"/>
              <a:buChar char="•"/>
            </a:pPr>
            <a:r>
              <a:rPr lang="en-US" dirty="0">
                <a:latin typeface="Cambria" panose="02040503050406030204" pitchFamily="18" charset="0"/>
              </a:rPr>
              <a:t>Improper inspection/removal criteria</a:t>
            </a:r>
          </a:p>
          <a:p>
            <a:pPr marL="454025" lvl="1" indent="-225425">
              <a:buFont typeface="Arial" panose="020B0604020202020204" pitchFamily="34" charset="0"/>
              <a:buChar char="•"/>
            </a:pPr>
            <a:r>
              <a:rPr lang="en-US" dirty="0">
                <a:latin typeface="Cambria" panose="02040503050406030204" pitchFamily="18" charset="0"/>
              </a:rPr>
              <a:t>Poor rope</a:t>
            </a:r>
            <a:r>
              <a:rPr lang="en-US" baseline="0" dirty="0">
                <a:latin typeface="Cambria" panose="02040503050406030204" pitchFamily="18" charset="0"/>
              </a:rPr>
              <a:t> storage/maintenance techniques</a:t>
            </a:r>
          </a:p>
          <a:p>
            <a:pPr marL="628650" lvl="1" indent="-171450">
              <a:buFont typeface="Arial" panose="020B0604020202020204" pitchFamily="34" charset="0"/>
              <a:buChar char="•"/>
            </a:pPr>
            <a:endParaRPr lang="en-US" dirty="0">
              <a:latin typeface="Cambria" panose="02040503050406030204" pitchFamily="18" charset="0"/>
            </a:endParaRPr>
          </a:p>
          <a:p>
            <a:pPr marL="225425" indent="-225425">
              <a:buFont typeface="Wingdings" panose="05000000000000000000" pitchFamily="2" charset="2"/>
              <a:buChar char="Ø"/>
            </a:pPr>
            <a:r>
              <a:rPr lang="en-US" dirty="0">
                <a:latin typeface="Cambria" panose="02040503050406030204" pitchFamily="18" charset="0"/>
              </a:rPr>
              <a:t>Excessive Rigging Force</a:t>
            </a:r>
          </a:p>
          <a:p>
            <a:pPr marL="454025" lvl="1" indent="-225425">
              <a:buFont typeface="Arial" panose="020B0604020202020204" pitchFamily="34" charset="0"/>
              <a:buChar char="•"/>
            </a:pPr>
            <a:r>
              <a:rPr lang="en-US" dirty="0">
                <a:latin typeface="Cambria" panose="02040503050406030204" pitchFamily="18" charset="0"/>
              </a:rPr>
              <a:t>Tagging Forces</a:t>
            </a:r>
          </a:p>
          <a:p>
            <a:pPr marL="454025" lvl="1" indent="-225425">
              <a:buFont typeface="Arial" panose="020B0604020202020204" pitchFamily="34" charset="0"/>
              <a:buChar char="•"/>
            </a:pPr>
            <a:r>
              <a:rPr lang="en-US" dirty="0">
                <a:latin typeface="Cambria" panose="02040503050406030204" pitchFamily="18" charset="0"/>
              </a:rPr>
              <a:t>Staging Area</a:t>
            </a:r>
            <a:r>
              <a:rPr lang="en-US" baseline="0" dirty="0">
                <a:latin typeface="Cambria" panose="02040503050406030204" pitchFamily="18" charset="0"/>
              </a:rPr>
              <a:t> Selection (tag/hoist locations impacted rigging forces)</a:t>
            </a:r>
            <a:endParaRPr lang="en-US" dirty="0">
              <a:latin typeface="Cambria" panose="02040503050406030204" pitchFamily="18" charset="0"/>
            </a:endParaRPr>
          </a:p>
          <a:p>
            <a:pPr marL="454025" lvl="1" indent="-225425">
              <a:buFont typeface="Arial" panose="020B0604020202020204" pitchFamily="34" charset="0"/>
              <a:buChar char="•"/>
            </a:pPr>
            <a:r>
              <a:rPr lang="en-US" dirty="0">
                <a:latin typeface="Cambria" panose="02040503050406030204" pitchFamily="18" charset="0"/>
              </a:rPr>
              <a:t>Load Manipulation </a:t>
            </a:r>
          </a:p>
          <a:p>
            <a:pPr marL="628650" lvl="1" indent="-171450">
              <a:buFont typeface="Arial" panose="020B0604020202020204" pitchFamily="34" charset="0"/>
              <a:buChar char="•"/>
            </a:pPr>
            <a:endParaRPr lang="en-US" dirty="0">
              <a:latin typeface="Cambria" panose="02040503050406030204" pitchFamily="18" charset="0"/>
            </a:endParaRPr>
          </a:p>
          <a:p>
            <a:pPr marL="225425" lvl="0" indent="-225425">
              <a:buFont typeface="Wingdings" panose="05000000000000000000" pitchFamily="2" charset="2"/>
              <a:buChar char="Ø"/>
            </a:pPr>
            <a:r>
              <a:rPr lang="en-US" dirty="0">
                <a:latin typeface="Cambria" panose="02040503050406030204" pitchFamily="18" charset="0"/>
              </a:rPr>
              <a:t>Capstan Utilization</a:t>
            </a:r>
          </a:p>
          <a:p>
            <a:pPr marL="454025" lvl="1" indent="-171450">
              <a:buFont typeface="Arial" panose="020B0604020202020204" pitchFamily="34" charset="0"/>
              <a:buChar char="•"/>
            </a:pPr>
            <a:r>
              <a:rPr lang="en-US" dirty="0">
                <a:latin typeface="Cambria" panose="02040503050406030204" pitchFamily="18" charset="0"/>
              </a:rPr>
              <a:t>Removing wraps while load is suspended </a:t>
            </a:r>
          </a:p>
          <a:p>
            <a:pPr marL="454025" lvl="1" indent="-171450">
              <a:buFont typeface="Arial" panose="020B0604020202020204" pitchFamily="34" charset="0"/>
              <a:buChar char="•"/>
            </a:pPr>
            <a:r>
              <a:rPr lang="en-US" dirty="0">
                <a:latin typeface="Cambria" panose="02040503050406030204" pitchFamily="18" charset="0"/>
              </a:rPr>
              <a:t>Rope</a:t>
            </a:r>
            <a:r>
              <a:rPr lang="en-US" baseline="0" dirty="0">
                <a:latin typeface="Cambria" panose="02040503050406030204" pitchFamily="18" charset="0"/>
              </a:rPr>
              <a:t> Hook not installed</a:t>
            </a:r>
          </a:p>
          <a:p>
            <a:pPr marL="628650" lvl="1" indent="-171450">
              <a:buFont typeface="Arial" panose="020B0604020202020204" pitchFamily="34" charset="0"/>
              <a:buChar char="•"/>
            </a:pPr>
            <a:endParaRPr lang="en-US" dirty="0">
              <a:latin typeface="Cambria" panose="02040503050406030204" pitchFamily="18" charset="0"/>
            </a:endParaRPr>
          </a:p>
          <a:p>
            <a:pPr marL="228600" indent="-228600">
              <a:buFont typeface="Wingdings" panose="05000000000000000000" pitchFamily="2" charset="2"/>
              <a:buChar char="Ø"/>
            </a:pPr>
            <a:r>
              <a:rPr lang="en-US" dirty="0">
                <a:latin typeface="Cambria" panose="02040503050406030204" pitchFamily="18" charset="0"/>
              </a:rPr>
              <a:t>Improper Rigging Equipment</a:t>
            </a:r>
          </a:p>
          <a:p>
            <a:pPr marL="454025" lvl="1" indent="-225425">
              <a:buFont typeface="Arial" panose="020B0604020202020204" pitchFamily="34" charset="0"/>
              <a:buChar char="•"/>
            </a:pPr>
            <a:r>
              <a:rPr lang="en-US" dirty="0">
                <a:latin typeface="Cambria" panose="02040503050406030204" pitchFamily="18" charset="0"/>
              </a:rPr>
              <a:t>Non-compliant with industry standards</a:t>
            </a:r>
          </a:p>
          <a:p>
            <a:pPr marL="454025" lvl="1" indent="-225425">
              <a:buFont typeface="Arial" panose="020B0604020202020204" pitchFamily="34" charset="0"/>
              <a:buChar char="•"/>
            </a:pPr>
            <a:r>
              <a:rPr lang="en-US" dirty="0">
                <a:latin typeface="Cambria" panose="02040503050406030204" pitchFamily="18" charset="0"/>
              </a:rPr>
              <a:t>Home</a:t>
            </a:r>
            <a:r>
              <a:rPr lang="en-US" baseline="0" dirty="0">
                <a:latin typeface="Cambria" panose="02040503050406030204" pitchFamily="18" charset="0"/>
              </a:rPr>
              <a:t> made equipment</a:t>
            </a:r>
          </a:p>
          <a:p>
            <a:pPr marL="454025" lvl="1" indent="-225425">
              <a:buFont typeface="Arial" panose="020B0604020202020204" pitchFamily="34" charset="0"/>
              <a:buChar char="•"/>
            </a:pPr>
            <a:r>
              <a:rPr lang="en-US" baseline="0" dirty="0">
                <a:latin typeface="Cambria" panose="02040503050406030204" pitchFamily="18" charset="0"/>
              </a:rPr>
              <a:t>PPE utilized as rigging equipment</a:t>
            </a:r>
          </a:p>
          <a:p>
            <a:pPr marL="454025" lvl="1" indent="-225425">
              <a:buFont typeface="Arial" panose="020B0604020202020204" pitchFamily="34" charset="0"/>
              <a:buChar char="•"/>
            </a:pPr>
            <a:r>
              <a:rPr lang="en-US" baseline="0" dirty="0">
                <a:latin typeface="Cambria" panose="02040503050406030204" pitchFamily="18" charset="0"/>
              </a:rPr>
              <a:t>Non compatible equipment – D:d ratios not met</a:t>
            </a:r>
          </a:p>
          <a:p>
            <a:pPr marL="628650" lvl="1" indent="-171450">
              <a:buFont typeface="Arial" panose="020B0604020202020204" pitchFamily="34" charset="0"/>
              <a:buChar char="•"/>
            </a:pPr>
            <a:endParaRPr lang="en-US" dirty="0">
              <a:latin typeface="Cambria" panose="02040503050406030204" pitchFamily="18" charset="0"/>
            </a:endParaRPr>
          </a:p>
          <a:p>
            <a:pPr marL="225425" indent="-225425">
              <a:buFont typeface="Wingdings" panose="05000000000000000000" pitchFamily="2" charset="2"/>
              <a:buChar char="Ø"/>
            </a:pPr>
            <a:r>
              <a:rPr lang="en-US" dirty="0">
                <a:latin typeface="Cambria" panose="02040503050406030204" pitchFamily="18" charset="0"/>
              </a:rPr>
              <a:t>Other</a:t>
            </a:r>
          </a:p>
          <a:p>
            <a:pPr marL="454025" lvl="1" indent="-225425">
              <a:buFont typeface="Arial" panose="020B0604020202020204" pitchFamily="34" charset="0"/>
              <a:buChar char="•"/>
            </a:pPr>
            <a:r>
              <a:rPr lang="en-US" baseline="0" dirty="0">
                <a:latin typeface="Cambria" panose="02040503050406030204" pitchFamily="18" charset="0"/>
              </a:rPr>
              <a:t>Crane Operation</a:t>
            </a:r>
          </a:p>
          <a:p>
            <a:pPr marL="454025" lvl="1" indent="-225425">
              <a:buFont typeface="Arial" panose="020B0604020202020204" pitchFamily="34" charset="0"/>
              <a:buChar char="•"/>
            </a:pPr>
            <a:r>
              <a:rPr lang="en-US" baseline="0" dirty="0">
                <a:latin typeface="Cambria" panose="02040503050406030204" pitchFamily="18" charset="0"/>
              </a:rPr>
              <a:t>Material handling</a:t>
            </a:r>
          </a:p>
          <a:p>
            <a:pPr marL="454025" lvl="1" indent="-225425">
              <a:buFont typeface="Arial" panose="020B0604020202020204" pitchFamily="34" charset="0"/>
              <a:buChar char="•"/>
            </a:pPr>
            <a:r>
              <a:rPr lang="en-US" baseline="0" dirty="0">
                <a:latin typeface="Cambria" panose="02040503050406030204" pitchFamily="18" charset="0"/>
              </a:rPr>
              <a:t>Load Inspection Prior to rigging activity</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A8781935-E98E-4777-9B75-8A8831468424}" type="slidenum">
              <a:rPr lang="en-US" smtClean="0"/>
              <a:t>25</a:t>
            </a:fld>
            <a:endParaRPr lang="en-US" dirty="0"/>
          </a:p>
        </p:txBody>
      </p:sp>
    </p:spTree>
    <p:extLst>
      <p:ext uri="{BB962C8B-B14F-4D97-AF65-F5344CB8AC3E}">
        <p14:creationId xmlns:p14="http://schemas.microsoft.com/office/powerpoint/2010/main" val="3634510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r>
              <a:rPr lang="en-US" altLang="en-US" b="1" dirty="0">
                <a:latin typeface="Cambria" panose="02040503050406030204" pitchFamily="18" charset="0"/>
                <a:cs typeface="Times New Roman" panose="02020603050405020304" pitchFamily="18" charset="0"/>
              </a:rPr>
              <a:t>Description</a:t>
            </a:r>
            <a:r>
              <a:rPr lang="en-US" altLang="en-US" b="1" baseline="0" dirty="0">
                <a:latin typeface="Cambria" panose="02040503050406030204" pitchFamily="18" charset="0"/>
                <a:cs typeface="Times New Roman" panose="02020603050405020304" pitchFamily="18" charset="0"/>
              </a:rPr>
              <a:t>: </a:t>
            </a:r>
            <a:r>
              <a:rPr lang="en-US" sz="1200" b="0" i="0" u="none" strike="noStrike" kern="1200" dirty="0">
                <a:solidFill>
                  <a:schemeClr val="tx1"/>
                </a:solidFill>
                <a:effectLst/>
                <a:latin typeface="Cambria" panose="02040503050406030204" pitchFamily="18" charset="0"/>
                <a:ea typeface="+mn-ea"/>
                <a:cs typeface="+mn-cs"/>
              </a:rPr>
              <a:t>On March 1</a:t>
            </a:r>
            <a:r>
              <a:rPr lang="en-US" sz="1200" b="0" i="0" u="none" strike="noStrike" kern="1200" baseline="30000" dirty="0">
                <a:solidFill>
                  <a:schemeClr val="tx1"/>
                </a:solidFill>
                <a:effectLst/>
                <a:latin typeface="Cambria" panose="02040503050406030204" pitchFamily="18" charset="0"/>
                <a:ea typeface="+mn-ea"/>
                <a:cs typeface="+mn-cs"/>
              </a:rPr>
              <a:t>st</a:t>
            </a:r>
            <a:r>
              <a:rPr lang="en-US" sz="1200" b="0" i="0" u="none" strike="noStrike" kern="1200" dirty="0">
                <a:solidFill>
                  <a:schemeClr val="tx1"/>
                </a:solidFill>
                <a:effectLst/>
                <a:latin typeface="Cambria" panose="02040503050406030204" pitchFamily="18" charset="0"/>
                <a:ea typeface="+mn-ea"/>
                <a:cs typeface="+mn-cs"/>
              </a:rPr>
              <a:t>, 2018, at approximately 10:33 AM,  GC was on site performing an antenna and line installation for a</a:t>
            </a:r>
            <a:r>
              <a:rPr lang="en-US" sz="1200" b="0" i="0" u="none" strike="noStrike" kern="1200" baseline="0" dirty="0">
                <a:solidFill>
                  <a:schemeClr val="tx1"/>
                </a:solidFill>
                <a:effectLst/>
                <a:latin typeface="Cambria" panose="02040503050406030204" pitchFamily="18" charset="0"/>
                <a:ea typeface="+mn-ea"/>
                <a:cs typeface="+mn-cs"/>
              </a:rPr>
              <a:t> </a:t>
            </a:r>
            <a:r>
              <a:rPr lang="en-US" sz="1200" b="0" i="0" u="none" strike="noStrike" kern="1200" dirty="0">
                <a:solidFill>
                  <a:schemeClr val="tx1"/>
                </a:solidFill>
                <a:effectLst/>
                <a:latin typeface="Cambria" panose="02040503050406030204" pitchFamily="18" charset="0"/>
                <a:ea typeface="+mn-ea"/>
                <a:cs typeface="+mn-cs"/>
              </a:rPr>
              <a:t>carrier. During hoisting activities, the load rope failed causing the load weighing approximately 1100 lbs. to fall approximately 245 feet. GC was utilizing synthetic ropes, a capstan hoist, and one snatch block for hoisting applications. Fortunately there were</a:t>
            </a:r>
            <a:r>
              <a:rPr lang="en-US" sz="1200" b="0" i="0" u="none" strike="noStrike" kern="1200" baseline="0" dirty="0">
                <a:solidFill>
                  <a:schemeClr val="tx1"/>
                </a:solidFill>
                <a:effectLst/>
                <a:latin typeface="Cambria" panose="02040503050406030204" pitchFamily="18" charset="0"/>
                <a:ea typeface="+mn-ea"/>
                <a:cs typeface="+mn-cs"/>
              </a:rPr>
              <a:t> </a:t>
            </a:r>
            <a:r>
              <a:rPr lang="en-US" sz="1200" b="0" i="0" u="none" strike="noStrike" kern="1200" dirty="0">
                <a:solidFill>
                  <a:schemeClr val="tx1"/>
                </a:solidFill>
                <a:effectLst/>
                <a:latin typeface="Cambria" panose="02040503050406030204" pitchFamily="18" charset="0"/>
                <a:ea typeface="+mn-ea"/>
                <a:cs typeface="+mn-cs"/>
              </a:rPr>
              <a:t>no documented injuries however there was damage to the carrier equipment, mount and compound fence.</a:t>
            </a:r>
            <a:r>
              <a:rPr lang="en-US" dirty="0">
                <a:latin typeface="Cambria" panose="02040503050406030204" pitchFamily="18" charset="0"/>
              </a:rPr>
              <a:t> </a:t>
            </a:r>
          </a:p>
          <a:p>
            <a:pPr defTabSz="931774">
              <a:defRPr/>
            </a:pPr>
            <a:endParaRPr lang="en-US" altLang="en-US" b="1" dirty="0">
              <a:latin typeface="Cambria" panose="02040503050406030204" pitchFamily="18" charset="0"/>
              <a:cs typeface="Times New Roman" panose="02020603050405020304" pitchFamily="18" charset="0"/>
            </a:endParaRPr>
          </a:p>
          <a:p>
            <a:pPr defTabSz="931774">
              <a:defRPr/>
            </a:pPr>
            <a:r>
              <a:rPr lang="en-US" altLang="en-US" b="1" dirty="0">
                <a:latin typeface="Cambria" panose="02040503050406030204" pitchFamily="18" charset="0"/>
                <a:cs typeface="Times New Roman" panose="02020603050405020304" pitchFamily="18" charset="0"/>
              </a:rPr>
              <a:t>Root Causes:</a:t>
            </a:r>
            <a:r>
              <a:rPr lang="en-US" altLang="en-US" b="1" baseline="0" dirty="0">
                <a:latin typeface="Cambria" panose="02040503050406030204" pitchFamily="18" charset="0"/>
                <a:cs typeface="Times New Roman" panose="02020603050405020304" pitchFamily="18" charset="0"/>
              </a:rPr>
              <a:t> </a:t>
            </a:r>
            <a:r>
              <a:rPr lang="en-US" sz="1200" b="0" i="0" u="none" strike="noStrike" kern="1200" dirty="0">
                <a:solidFill>
                  <a:schemeClr val="tx1"/>
                </a:solidFill>
                <a:effectLst/>
                <a:latin typeface="Cambria" panose="02040503050406030204" pitchFamily="18" charset="0"/>
                <a:ea typeface="+mn-ea"/>
                <a:cs typeface="+mn-cs"/>
              </a:rPr>
              <a:t>A. Improper reduction of the load rope’s WLL when using a knot.  B. Rope Failure due to condition. </a:t>
            </a:r>
            <a:endParaRPr lang="en-US" altLang="en-US" b="1" dirty="0">
              <a:latin typeface="Cambria" panose="02040503050406030204" pitchFamily="18" charset="0"/>
              <a:cs typeface="Times New Roman" panose="02020603050405020304" pitchFamily="18" charset="0"/>
            </a:endParaRPr>
          </a:p>
          <a:p>
            <a:endParaRPr lang="en-US" dirty="0">
              <a:latin typeface="Cambria" panose="02040503050406030204" pitchFamily="18" charset="0"/>
            </a:endParaRPr>
          </a:p>
          <a:p>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26</a:t>
            </a:fld>
            <a:endParaRPr lang="en-US"/>
          </a:p>
        </p:txBody>
      </p:sp>
    </p:spTree>
    <p:extLst>
      <p:ext uri="{BB962C8B-B14F-4D97-AF65-F5344CB8AC3E}">
        <p14:creationId xmlns:p14="http://schemas.microsoft.com/office/powerpoint/2010/main" val="625107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mbria" panose="02040503050406030204" pitchFamily="18" charset="0"/>
                <a:cs typeface="Times New Roman" panose="02020603050405020304" pitchFamily="18" charset="0"/>
              </a:rPr>
              <a:t>Instructor:</a:t>
            </a:r>
          </a:p>
          <a:p>
            <a:r>
              <a:rPr lang="en-US" b="1" dirty="0">
                <a:latin typeface="Cambria" panose="02040503050406030204" pitchFamily="18" charset="0"/>
              </a:rPr>
              <a:t>Description:  </a:t>
            </a:r>
            <a:r>
              <a:rPr lang="en-US" sz="1200" b="0" i="0" u="none" strike="noStrike" kern="1200" dirty="0">
                <a:solidFill>
                  <a:schemeClr val="tx1"/>
                </a:solidFill>
                <a:effectLst/>
                <a:latin typeface="Cambria" panose="02040503050406030204" pitchFamily="18" charset="0"/>
                <a:ea typeface="+mn-ea"/>
                <a:cs typeface="+mn-cs"/>
              </a:rPr>
              <a:t>On 8/23/18 at approximately 12:03 PM,</a:t>
            </a:r>
            <a:r>
              <a:rPr lang="en-US" sz="1200" b="0" i="0" u="none" strike="noStrike" kern="1200" baseline="0" dirty="0">
                <a:solidFill>
                  <a:schemeClr val="tx1"/>
                </a:solidFill>
                <a:effectLst/>
                <a:latin typeface="Cambria" panose="02040503050406030204" pitchFamily="18" charset="0"/>
                <a:ea typeface="+mn-ea"/>
                <a:cs typeface="+mn-cs"/>
              </a:rPr>
              <a:t> the </a:t>
            </a:r>
            <a:r>
              <a:rPr lang="en-US" sz="1200" b="0" i="0" u="none" strike="noStrike" kern="1200" dirty="0">
                <a:solidFill>
                  <a:schemeClr val="tx1"/>
                </a:solidFill>
                <a:effectLst/>
                <a:latin typeface="Cambria" panose="02040503050406030204" pitchFamily="18" charset="0"/>
                <a:ea typeface="+mn-ea"/>
                <a:cs typeface="+mn-cs"/>
              </a:rPr>
              <a:t>GC on site for a</a:t>
            </a:r>
            <a:r>
              <a:rPr lang="en-US" sz="1200" b="0" i="0" u="none" strike="noStrike" kern="1200" baseline="0" dirty="0">
                <a:solidFill>
                  <a:schemeClr val="tx1"/>
                </a:solidFill>
                <a:effectLst/>
                <a:latin typeface="Cambria" panose="02040503050406030204" pitchFamily="18" charset="0"/>
                <a:ea typeface="+mn-ea"/>
                <a:cs typeface="+mn-cs"/>
              </a:rPr>
              <a:t> </a:t>
            </a:r>
            <a:r>
              <a:rPr lang="en-US" sz="1200" b="0" i="0" u="none" strike="noStrike" kern="1200" dirty="0">
                <a:solidFill>
                  <a:schemeClr val="tx1"/>
                </a:solidFill>
                <a:effectLst/>
                <a:latin typeface="Cambria" panose="02040503050406030204" pitchFamily="18" charset="0"/>
                <a:ea typeface="+mn-ea"/>
                <a:cs typeface="+mn-cs"/>
              </a:rPr>
              <a:t>carrier antenna and line installation called to report a boom fell from approximately 98 Feet. This occurred while performing Class III Rigging. The GC was attempting to raise a boom for the</a:t>
            </a:r>
            <a:r>
              <a:rPr lang="en-US" sz="1200" b="0" i="0" u="none" strike="noStrike" kern="1200" baseline="0" dirty="0">
                <a:solidFill>
                  <a:schemeClr val="tx1"/>
                </a:solidFill>
                <a:effectLst/>
                <a:latin typeface="Cambria" panose="02040503050406030204" pitchFamily="18" charset="0"/>
                <a:ea typeface="+mn-ea"/>
                <a:cs typeface="+mn-cs"/>
              </a:rPr>
              <a:t> </a:t>
            </a:r>
            <a:r>
              <a:rPr lang="en-US" sz="1200" b="0" i="0" u="none" strike="noStrike" kern="1200" dirty="0">
                <a:solidFill>
                  <a:schemeClr val="tx1"/>
                </a:solidFill>
                <a:effectLst/>
                <a:latin typeface="Cambria" panose="02040503050406030204" pitchFamily="18" charset="0"/>
                <a:ea typeface="+mn-ea"/>
                <a:cs typeface="+mn-cs"/>
              </a:rPr>
              <a:t>carrier. While the lift was occurring, the load rope snapped and the Carrier Boom fell, struck an un-related carrier Boom at 90' Feet and then fell to the ground below. Nobody was injured, however, the</a:t>
            </a:r>
            <a:r>
              <a:rPr lang="en-US" sz="1200" b="0" i="0" u="none" strike="noStrike" kern="1200" baseline="0" dirty="0">
                <a:solidFill>
                  <a:schemeClr val="tx1"/>
                </a:solidFill>
                <a:effectLst/>
                <a:latin typeface="Cambria" panose="02040503050406030204" pitchFamily="18" charset="0"/>
                <a:ea typeface="+mn-ea"/>
                <a:cs typeface="+mn-cs"/>
              </a:rPr>
              <a:t> foreman</a:t>
            </a:r>
            <a:r>
              <a:rPr lang="en-US" sz="1200" b="0" i="0" u="none" strike="noStrike" kern="1200" dirty="0">
                <a:solidFill>
                  <a:schemeClr val="tx1"/>
                </a:solidFill>
                <a:effectLst/>
                <a:latin typeface="Cambria" panose="02040503050406030204" pitchFamily="18" charset="0"/>
                <a:ea typeface="+mn-ea"/>
                <a:cs typeface="+mn-cs"/>
              </a:rPr>
              <a:t> reported the un-related carrier Boom was damaged and they were unsure as to whether or not it was in danger of falling or the extent of the damage to the boom.</a:t>
            </a:r>
            <a:r>
              <a:rPr lang="en-US" dirty="0">
                <a:latin typeface="Cambria" panose="02040503050406030204" pitchFamily="18" charset="0"/>
              </a:rPr>
              <a:t> </a:t>
            </a:r>
          </a:p>
          <a:p>
            <a:endParaRPr lang="en-US" dirty="0">
              <a:latin typeface="Cambria" panose="02040503050406030204" pitchFamily="18" charset="0"/>
            </a:endParaRPr>
          </a:p>
          <a:p>
            <a:r>
              <a:rPr lang="en-US" b="1" dirty="0">
                <a:latin typeface="Cambria" panose="02040503050406030204" pitchFamily="18" charset="0"/>
              </a:rPr>
              <a:t>Root Causes:</a:t>
            </a:r>
            <a:r>
              <a:rPr lang="en-US" sz="1200" b="1" i="0" u="none" strike="noStrike" kern="1200" baseline="0" dirty="0">
                <a:solidFill>
                  <a:schemeClr val="tx1"/>
                </a:solidFill>
                <a:effectLst/>
                <a:latin typeface="Cambria" panose="02040503050406030204" pitchFamily="18" charset="0"/>
                <a:ea typeface="+mn-ea"/>
                <a:cs typeface="+mn-cs"/>
              </a:rPr>
              <a:t> </a:t>
            </a:r>
            <a:r>
              <a:rPr lang="en-US" sz="1200" b="0" i="0" u="none" strike="noStrike" kern="1200" dirty="0">
                <a:solidFill>
                  <a:schemeClr val="tx1"/>
                </a:solidFill>
                <a:effectLst/>
                <a:latin typeface="Cambria" panose="02040503050406030204" pitchFamily="18" charset="0"/>
                <a:ea typeface="+mn-ea"/>
                <a:cs typeface="+mn-cs"/>
              </a:rPr>
              <a:t>A. Load rope condition  B. Inadequate Rope Inspection and Retirement Protocols C.  Incompatible Rigging Equipment Utilized D. Discrepancies between construction planning and implementation.</a:t>
            </a:r>
            <a:r>
              <a:rPr lang="en-US" dirty="0">
                <a:latin typeface="Cambria" panose="02040503050406030204" pitchFamily="18" charset="0"/>
              </a:rPr>
              <a:t> </a:t>
            </a:r>
          </a:p>
        </p:txBody>
      </p:sp>
      <p:sp>
        <p:nvSpPr>
          <p:cNvPr id="4" name="Slide Number Placeholder 3"/>
          <p:cNvSpPr>
            <a:spLocks noGrp="1"/>
          </p:cNvSpPr>
          <p:nvPr>
            <p:ph type="sldNum" sz="quarter" idx="10"/>
          </p:nvPr>
        </p:nvSpPr>
        <p:spPr/>
        <p:txBody>
          <a:bodyPr/>
          <a:lstStyle/>
          <a:p>
            <a:fld id="{A8781935-E98E-4777-9B75-8A8831468424}" type="slidenum">
              <a:rPr lang="en-US" smtClean="0"/>
              <a:t>27</a:t>
            </a:fld>
            <a:endParaRPr lang="en-US" dirty="0"/>
          </a:p>
        </p:txBody>
      </p:sp>
    </p:spTree>
    <p:extLst>
      <p:ext uri="{BB962C8B-B14F-4D97-AF65-F5344CB8AC3E}">
        <p14:creationId xmlns:p14="http://schemas.microsoft.com/office/powerpoint/2010/main" val="561183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mbria" panose="02040503050406030204" pitchFamily="18" charset="0"/>
                <a:cs typeface="Times New Roman" panose="02020603050405020304" pitchFamily="18" charset="0"/>
              </a:rPr>
              <a:t>Instructor:</a:t>
            </a:r>
          </a:p>
          <a:p>
            <a:r>
              <a:rPr lang="en-US" b="1" dirty="0">
                <a:latin typeface="Cambria" panose="02040503050406030204" pitchFamily="18" charset="0"/>
              </a:rPr>
              <a:t>Description: </a:t>
            </a:r>
            <a:r>
              <a:rPr lang="en-US" sz="1200" b="0" i="0" u="none" strike="noStrike" kern="1200" dirty="0">
                <a:solidFill>
                  <a:schemeClr val="tx1"/>
                </a:solidFill>
                <a:effectLst/>
                <a:latin typeface="Cambria" panose="02040503050406030204" pitchFamily="18" charset="0"/>
                <a:ea typeface="+mn-ea"/>
                <a:cs typeface="+mn-cs"/>
              </a:rPr>
              <a:t>On October 31</a:t>
            </a:r>
            <a:r>
              <a:rPr lang="en-US" sz="1200" b="0" i="0" u="none" strike="noStrike" kern="1200" baseline="30000" dirty="0">
                <a:solidFill>
                  <a:schemeClr val="tx1"/>
                </a:solidFill>
                <a:effectLst/>
                <a:latin typeface="Cambria" panose="02040503050406030204" pitchFamily="18" charset="0"/>
                <a:ea typeface="+mn-ea"/>
                <a:cs typeface="+mn-cs"/>
              </a:rPr>
              <a:t>st</a:t>
            </a:r>
            <a:r>
              <a:rPr lang="en-US" sz="1200" b="0" i="0" u="none" strike="noStrike" kern="1200" dirty="0">
                <a:solidFill>
                  <a:schemeClr val="tx1"/>
                </a:solidFill>
                <a:effectLst/>
                <a:latin typeface="Cambria" panose="02040503050406030204" pitchFamily="18" charset="0"/>
                <a:ea typeface="+mn-ea"/>
                <a:cs typeface="+mn-cs"/>
              </a:rPr>
              <a:t>,</a:t>
            </a:r>
            <a:r>
              <a:rPr lang="en-US" sz="1200" b="0" i="0" u="none" strike="noStrike" kern="1200" baseline="0" dirty="0">
                <a:solidFill>
                  <a:schemeClr val="tx1"/>
                </a:solidFill>
                <a:effectLst/>
                <a:latin typeface="Cambria" panose="02040503050406030204" pitchFamily="18" charset="0"/>
                <a:ea typeface="+mn-ea"/>
                <a:cs typeface="+mn-cs"/>
              </a:rPr>
              <a:t> 2018 a </a:t>
            </a:r>
            <a:r>
              <a:rPr lang="en-US" sz="1200" b="0" i="0" u="none" strike="noStrike" kern="1200" dirty="0">
                <a:solidFill>
                  <a:schemeClr val="tx1"/>
                </a:solidFill>
                <a:effectLst/>
                <a:latin typeface="Cambria" panose="02040503050406030204" pitchFamily="18" charset="0"/>
                <a:ea typeface="+mn-ea"/>
                <a:cs typeface="+mn-cs"/>
              </a:rPr>
              <a:t>GC was performing antenna and line construction for a carrier. While hoisting a load of approximately 840 lbs. to the 200 ft. elevation the load rope broke. The load fell the ground and landed on a pickup truck within the compound. One individual sustained minor injuries and the carrier’s sector was offline as a result of this subject incident. There was no recorded damage to the property or the structure. </a:t>
            </a:r>
          </a:p>
          <a:p>
            <a:endParaRPr lang="en-US" sz="1200" b="0" i="0" u="none" strike="noStrike" kern="1200" dirty="0">
              <a:solidFill>
                <a:schemeClr val="tx1"/>
              </a:solidFill>
              <a:effectLst/>
              <a:latin typeface="Cambria" panose="02040503050406030204" pitchFamily="18" charset="0"/>
              <a:ea typeface="+mn-ea"/>
              <a:cs typeface="+mn-cs"/>
            </a:endParaRPr>
          </a:p>
          <a:p>
            <a:r>
              <a:rPr lang="en-US" sz="1200" b="1" i="0" u="none" strike="noStrike" kern="1200" dirty="0">
                <a:solidFill>
                  <a:schemeClr val="tx1"/>
                </a:solidFill>
                <a:effectLst/>
                <a:latin typeface="Cambria" panose="02040503050406030204" pitchFamily="18" charset="0"/>
                <a:ea typeface="+mn-ea"/>
                <a:cs typeface="+mn-cs"/>
              </a:rPr>
              <a:t>Root Causes:</a:t>
            </a:r>
            <a:r>
              <a:rPr lang="en-US" sz="1200" b="0" i="0" u="none" strike="noStrike" kern="1200" dirty="0">
                <a:solidFill>
                  <a:schemeClr val="tx1"/>
                </a:solidFill>
                <a:effectLst/>
                <a:latin typeface="Cambria" panose="02040503050406030204" pitchFamily="18" charset="0"/>
                <a:ea typeface="+mn-ea"/>
                <a:cs typeface="+mn-cs"/>
              </a:rPr>
              <a:t> </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Discrepancies between construction planning and implementation, </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Significant increase in gross lifted load,</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Excessive tagging and load manipulation forces, </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Improper rigging equipment utilized, </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Rope failed due to excessive tag forces,</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Rigging planning and execution was not performed properly.</a:t>
            </a:r>
            <a:r>
              <a:rPr lang="en-US" b="0" dirty="0">
                <a:latin typeface="Cambria" panose="02040503050406030204" pitchFamily="18" charset="0"/>
              </a:rPr>
              <a:t> </a:t>
            </a:r>
          </a:p>
          <a:p>
            <a:endParaRPr lang="en-US" b="0" dirty="0">
              <a:latin typeface="Cambria" panose="02040503050406030204" pitchFamily="18" charset="0"/>
            </a:endParaRPr>
          </a:p>
          <a:p>
            <a:r>
              <a:rPr lang="en-US" b="1" i="1" dirty="0">
                <a:latin typeface="Cambria" panose="02040503050406030204" pitchFamily="18" charset="0"/>
              </a:rPr>
              <a:t>Commentary: </a:t>
            </a:r>
            <a:r>
              <a:rPr lang="en-US" b="0" i="0" dirty="0">
                <a:latin typeface="Cambria" panose="02040503050406030204" pitchFamily="18" charset="0"/>
              </a:rPr>
              <a:t>The tag</a:t>
            </a:r>
            <a:r>
              <a:rPr lang="en-US" b="0" i="0" baseline="0" dirty="0">
                <a:latin typeface="Cambria" panose="02040503050406030204" pitchFamily="18" charset="0"/>
              </a:rPr>
              <a:t> method was attached to both a 3,000-lb. capstan hoist mounted to the hitch of the truck and had two individuals applying tag forces in addition to the 3,000-lb. hoist. The tag force capabilities exceeded 3,000 lbs., which results in a load line force potential of over 5,000 lbs. and a potential resultant force on the structure of 10,000 lbs.</a:t>
            </a:r>
            <a:endParaRPr lang="en-US" b="1" i="1"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A8781935-E98E-4777-9B75-8A8831468424}" type="slidenum">
              <a:rPr lang="en-US" smtClean="0"/>
              <a:t>28</a:t>
            </a:fld>
            <a:endParaRPr lang="en-US" dirty="0"/>
          </a:p>
        </p:txBody>
      </p:sp>
    </p:spTree>
    <p:extLst>
      <p:ext uri="{BB962C8B-B14F-4D97-AF65-F5344CB8AC3E}">
        <p14:creationId xmlns:p14="http://schemas.microsoft.com/office/powerpoint/2010/main" val="132853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mbria" panose="02040503050406030204" pitchFamily="18" charset="0"/>
                <a:cs typeface="Times New Roman" panose="02020603050405020304" pitchFamily="18" charset="0"/>
              </a:rPr>
              <a:t>Instructor:</a:t>
            </a:r>
          </a:p>
          <a:p>
            <a:r>
              <a:rPr lang="en-US" b="1" dirty="0">
                <a:latin typeface="Cambria" panose="02040503050406030204" pitchFamily="18" charset="0"/>
              </a:rPr>
              <a:t>Description:</a:t>
            </a:r>
            <a:r>
              <a:rPr lang="en-US" baseline="0" dirty="0">
                <a:latin typeface="Cambria" panose="02040503050406030204" pitchFamily="18" charset="0"/>
              </a:rPr>
              <a:t> </a:t>
            </a:r>
            <a:r>
              <a:rPr lang="en-US" sz="1200" b="0" i="0" u="none" strike="noStrike" kern="1200" dirty="0">
                <a:solidFill>
                  <a:schemeClr val="tx1"/>
                </a:solidFill>
                <a:effectLst/>
                <a:latin typeface="Cambria" panose="02040503050406030204" pitchFamily="18" charset="0"/>
                <a:ea typeface="+mn-ea"/>
                <a:cs typeface="+mn-cs"/>
              </a:rPr>
              <a:t>On 10/23/18 at approximately 9:40 AM, the GC on site for a carrier line and antenna installation called to report a top block failure while the load was at approximately 60 feet. The load of approximately 220 lb. fell to the ground and landed outside of the compound. This occurred while executing the Class I Rigging Plan. The GC was attempting to raise two antennas to the beta sector for a carrier located at 98’. The carrier equipment dropped was damaged as a result of this subject incident. There were no reported injuries, damage to the structure, or damage to the site compound.</a:t>
            </a:r>
            <a:r>
              <a:rPr lang="en-US" dirty="0">
                <a:latin typeface="Cambria" panose="02040503050406030204" pitchFamily="18" charset="0"/>
              </a:rPr>
              <a:t> </a:t>
            </a:r>
          </a:p>
          <a:p>
            <a:endParaRPr lang="en-US" dirty="0">
              <a:latin typeface="Cambria" panose="02040503050406030204" pitchFamily="18" charset="0"/>
            </a:endParaRPr>
          </a:p>
          <a:p>
            <a:r>
              <a:rPr lang="en-US" b="1" dirty="0">
                <a:latin typeface="Cambria" panose="02040503050406030204" pitchFamily="18" charset="0"/>
              </a:rPr>
              <a:t>Root Causes:</a:t>
            </a:r>
            <a:r>
              <a:rPr lang="en-US" b="1" baseline="0" dirty="0">
                <a:latin typeface="Cambria" panose="02040503050406030204" pitchFamily="18" charset="0"/>
              </a:rPr>
              <a:t> </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Non-Compliant Rigging Equipment Utilized, </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Discrepancies Between Construction Planning and Implementation.</a:t>
            </a:r>
            <a:r>
              <a:rPr lang="en-US" dirty="0">
                <a:latin typeface="Cambria" panose="02040503050406030204" pitchFamily="18" charset="0"/>
              </a:rPr>
              <a:t> </a:t>
            </a:r>
          </a:p>
        </p:txBody>
      </p:sp>
      <p:sp>
        <p:nvSpPr>
          <p:cNvPr id="4" name="Slide Number Placeholder 3"/>
          <p:cNvSpPr>
            <a:spLocks noGrp="1"/>
          </p:cNvSpPr>
          <p:nvPr>
            <p:ph type="sldNum" sz="quarter" idx="10"/>
          </p:nvPr>
        </p:nvSpPr>
        <p:spPr/>
        <p:txBody>
          <a:bodyPr/>
          <a:lstStyle/>
          <a:p>
            <a:fld id="{A8781935-E98E-4777-9B75-8A8831468424}" type="slidenum">
              <a:rPr lang="en-US" smtClean="0"/>
              <a:t>29</a:t>
            </a:fld>
            <a:endParaRPr lang="en-US" dirty="0"/>
          </a:p>
        </p:txBody>
      </p:sp>
    </p:spTree>
    <p:extLst>
      <p:ext uri="{BB962C8B-B14F-4D97-AF65-F5344CB8AC3E}">
        <p14:creationId xmlns:p14="http://schemas.microsoft.com/office/powerpoint/2010/main" val="382267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solidFill>
                <a:schemeClr val="tx1"/>
              </a:solidFill>
              <a:latin typeface="Cambria" panose="02040503050406030204" pitchFamily="18" charset="0"/>
              <a:ea typeface="ＭＳ Ｐゴシック"/>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3</a:t>
            </a:fld>
            <a:endParaRPr lang="en-US" dirty="0"/>
          </a:p>
        </p:txBody>
      </p:sp>
    </p:spTree>
    <p:extLst>
      <p:ext uri="{BB962C8B-B14F-4D97-AF65-F5344CB8AC3E}">
        <p14:creationId xmlns:p14="http://schemas.microsoft.com/office/powerpoint/2010/main" val="728635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latin typeface="Cambria" panose="02040503050406030204" pitchFamily="18" charset="0"/>
                <a:cs typeface="Times New Roman" panose="02020603050405020304" pitchFamily="18" charset="0"/>
              </a:rPr>
              <a:t>Instructor:</a:t>
            </a:r>
          </a:p>
          <a:p>
            <a:r>
              <a:rPr lang="en-US" b="1" dirty="0">
                <a:latin typeface="Cambria" panose="02040503050406030204" pitchFamily="18" charset="0"/>
              </a:rPr>
              <a:t>Description:</a:t>
            </a:r>
            <a:r>
              <a:rPr lang="en-US" b="1" baseline="0" dirty="0">
                <a:latin typeface="Cambria" panose="02040503050406030204" pitchFamily="18" charset="0"/>
              </a:rPr>
              <a:t> </a:t>
            </a:r>
            <a:r>
              <a:rPr lang="en-US" sz="1200" b="0" i="0" u="none" strike="noStrike" kern="1200" dirty="0">
                <a:solidFill>
                  <a:schemeClr val="tx1"/>
                </a:solidFill>
                <a:effectLst/>
                <a:latin typeface="Cambria" panose="02040503050406030204" pitchFamily="18" charset="0"/>
                <a:ea typeface="+mn-ea"/>
                <a:cs typeface="+mn-cs"/>
              </a:rPr>
              <a:t>At approximately 3:30 PM EST on 04/18/2018 while performing antenna and line construction for a carrier,</a:t>
            </a:r>
            <a:r>
              <a:rPr lang="en-US" sz="1200" b="0" i="0" u="none" strike="noStrike" kern="1200" baseline="0" dirty="0">
                <a:solidFill>
                  <a:schemeClr val="tx1"/>
                </a:solidFill>
                <a:effectLst/>
                <a:latin typeface="Cambria" panose="02040503050406030204" pitchFamily="18" charset="0"/>
                <a:ea typeface="+mn-ea"/>
                <a:cs typeface="+mn-cs"/>
              </a:rPr>
              <a:t> </a:t>
            </a:r>
            <a:r>
              <a:rPr lang="en-US" sz="1200" b="0" i="0" u="none" strike="noStrike" kern="1200" dirty="0">
                <a:solidFill>
                  <a:schemeClr val="tx1"/>
                </a:solidFill>
                <a:effectLst/>
                <a:latin typeface="Cambria" panose="02040503050406030204" pitchFamily="18" charset="0"/>
                <a:ea typeface="+mn-ea"/>
                <a:cs typeface="+mn-cs"/>
              </a:rPr>
              <a:t>GC was hoisting loads to the 279' centerline on the structure. During the hoisting activity for leg B, the Capstan Swivel Bracket failed. As a result the load of approximately 1,360 lbs. was dropped approximately 200' and landed on the another carrier's shelter East of leg B and</a:t>
            </a:r>
            <a:r>
              <a:rPr lang="en-US" sz="1200" b="0" i="0" u="none" strike="noStrike" kern="1200" baseline="0" dirty="0">
                <a:solidFill>
                  <a:schemeClr val="tx1"/>
                </a:solidFill>
                <a:effectLst/>
                <a:latin typeface="Cambria" panose="02040503050406030204" pitchFamily="18" charset="0"/>
                <a:ea typeface="+mn-ea"/>
                <a:cs typeface="+mn-cs"/>
              </a:rPr>
              <a:t> t</a:t>
            </a:r>
            <a:r>
              <a:rPr lang="en-US" sz="1200" b="0" i="0" u="none" strike="noStrike" kern="1200" dirty="0">
                <a:solidFill>
                  <a:schemeClr val="tx1"/>
                </a:solidFill>
                <a:effectLst/>
                <a:latin typeface="Cambria" panose="02040503050406030204" pitchFamily="18" charset="0"/>
                <a:ea typeface="+mn-ea"/>
                <a:cs typeface="+mn-cs"/>
              </a:rPr>
              <a:t>he capstan hoist was propelled across the compound. There were no documented injuries, </a:t>
            </a:r>
            <a:r>
              <a:rPr lang="en-US" sz="1200" b="0" i="0" u="none" strike="noStrike" kern="1200" baseline="0" dirty="0">
                <a:solidFill>
                  <a:schemeClr val="tx1"/>
                </a:solidFill>
                <a:effectLst/>
                <a:latin typeface="Cambria" panose="02040503050406030204" pitchFamily="18" charset="0"/>
                <a:ea typeface="+mn-ea"/>
                <a:cs typeface="+mn-cs"/>
              </a:rPr>
              <a:t> another c</a:t>
            </a:r>
            <a:r>
              <a:rPr lang="en-US" sz="1200" b="0" i="0" u="none" strike="noStrike" kern="1200" dirty="0">
                <a:solidFill>
                  <a:schemeClr val="tx1"/>
                </a:solidFill>
                <a:effectLst/>
                <a:latin typeface="Cambria" panose="02040503050406030204" pitchFamily="18" charset="0"/>
                <a:ea typeface="+mn-ea"/>
                <a:cs typeface="+mn-cs"/>
              </a:rPr>
              <a:t>arrier was temporarily taken out of service, the dropped carrier equipment was damaged beyond repair, and there were instances of damage to structure.</a:t>
            </a:r>
            <a:r>
              <a:rPr lang="en-US" dirty="0">
                <a:latin typeface="Cambria" panose="02040503050406030204" pitchFamily="18" charset="0"/>
              </a:rPr>
              <a:t> </a:t>
            </a:r>
          </a:p>
          <a:p>
            <a:endParaRPr lang="en-US" dirty="0">
              <a:latin typeface="Cambria" panose="02040503050406030204" pitchFamily="18" charset="0"/>
            </a:endParaRPr>
          </a:p>
          <a:p>
            <a:r>
              <a:rPr lang="en-US" b="1" dirty="0">
                <a:latin typeface="Cambria" panose="02040503050406030204" pitchFamily="18" charset="0"/>
              </a:rPr>
              <a:t>Root Causes:</a:t>
            </a:r>
            <a:r>
              <a:rPr lang="en-US" b="1" baseline="0" dirty="0">
                <a:latin typeface="Cambria" panose="02040503050406030204" pitchFamily="18" charset="0"/>
              </a:rPr>
              <a:t> </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Capstan Swivel Bracket failed due to excessive loading.,</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Inadequate rigging inspection,</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Rigging equipment selection/rigging force validation,</a:t>
            </a:r>
          </a:p>
          <a:p>
            <a:pPr marL="228600" indent="-228600">
              <a:buAutoNum type="alphaUcPeriod"/>
            </a:pPr>
            <a:r>
              <a:rPr lang="en-US" sz="1200" b="0" i="0" u="none" strike="noStrike" kern="1200" dirty="0">
                <a:solidFill>
                  <a:schemeClr val="tx1"/>
                </a:solidFill>
                <a:effectLst/>
                <a:latin typeface="Cambria" panose="02040503050406030204" pitchFamily="18" charset="0"/>
                <a:ea typeface="+mn-ea"/>
                <a:cs typeface="+mn-cs"/>
              </a:rPr>
              <a:t>Discrepancies between construction planning and implementation. </a:t>
            </a:r>
            <a:endParaRPr lang="en-US"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A8781935-E98E-4777-9B75-8A8831468424}" type="slidenum">
              <a:rPr lang="en-US" smtClean="0"/>
              <a:t>30</a:t>
            </a:fld>
            <a:endParaRPr lang="en-US" dirty="0"/>
          </a:p>
        </p:txBody>
      </p:sp>
    </p:spTree>
    <p:extLst>
      <p:ext uri="{BB962C8B-B14F-4D97-AF65-F5344CB8AC3E}">
        <p14:creationId xmlns:p14="http://schemas.microsoft.com/office/powerpoint/2010/main" val="3952873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31</a:t>
            </a:fld>
            <a:endParaRPr lang="en-US" dirty="0"/>
          </a:p>
        </p:txBody>
      </p:sp>
    </p:spTree>
    <p:extLst>
      <p:ext uri="{BB962C8B-B14F-4D97-AF65-F5344CB8AC3E}">
        <p14:creationId xmlns:p14="http://schemas.microsoft.com/office/powerpoint/2010/main" val="13778299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rPr>
              <a:t>Instructor:</a:t>
            </a:r>
          </a:p>
          <a:p>
            <a:r>
              <a:rPr lang="en-US" b="0" dirty="0">
                <a:latin typeface="Cambria" panose="02040503050406030204" pitchFamily="18" charset="0"/>
              </a:rPr>
              <a:t>The number of jobs sampled in</a:t>
            </a:r>
            <a:r>
              <a:rPr lang="en-US" b="0" baseline="0" dirty="0">
                <a:latin typeface="Cambria" panose="02040503050406030204" pitchFamily="18" charset="0"/>
              </a:rPr>
              <a:t> L&amp;A vs. tower modification is representative of the spread for the work being performed. </a:t>
            </a:r>
            <a:endParaRPr lang="en-US" b="0" dirty="0">
              <a:latin typeface="Cambria" panose="02040503050406030204" pitchFamily="18" charset="0"/>
            </a:endParaRPr>
          </a:p>
        </p:txBody>
      </p:sp>
      <p:sp>
        <p:nvSpPr>
          <p:cNvPr id="4" name="Slide Number Placeholder 3"/>
          <p:cNvSpPr>
            <a:spLocks noGrp="1"/>
          </p:cNvSpPr>
          <p:nvPr>
            <p:ph type="sldNum" sz="quarter" idx="10"/>
          </p:nvPr>
        </p:nvSpPr>
        <p:spPr/>
        <p:txBody>
          <a:bodyPr/>
          <a:lstStyle/>
          <a:p>
            <a:fld id="{A8781935-E98E-4777-9B75-8A8831468424}" type="slidenum">
              <a:rPr lang="en-US" smtClean="0"/>
              <a:t>32</a:t>
            </a:fld>
            <a:endParaRPr lang="en-US" dirty="0"/>
          </a:p>
        </p:txBody>
      </p:sp>
    </p:spTree>
    <p:extLst>
      <p:ext uri="{BB962C8B-B14F-4D97-AF65-F5344CB8AC3E}">
        <p14:creationId xmlns:p14="http://schemas.microsoft.com/office/powerpoint/2010/main" val="2078516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685800" y="4415790"/>
            <a:ext cx="5791200" cy="4880610"/>
          </a:xfrm>
        </p:spPr>
        <p:txBody>
          <a:bodyPr/>
          <a:lstStyle/>
          <a:p>
            <a:pPr marL="0" indent="0">
              <a:buFont typeface="+mj-lt"/>
              <a:buNone/>
            </a:pPr>
            <a:r>
              <a:rPr lang="en-US" sz="1100" b="1" baseline="0" dirty="0">
                <a:latin typeface="Cambria" panose="02040503050406030204" pitchFamily="18" charset="0"/>
              </a:rPr>
              <a:t>Instructor:</a:t>
            </a:r>
            <a:r>
              <a:rPr lang="en-US" sz="1100" b="1" dirty="0">
                <a:latin typeface="Cambria" panose="02040503050406030204" pitchFamily="18" charset="0"/>
              </a:rPr>
              <a:t>  </a:t>
            </a:r>
            <a:r>
              <a:rPr lang="en-US" sz="1100" b="0" baseline="0" dirty="0">
                <a:latin typeface="Cambria" panose="02040503050406030204" pitchFamily="18" charset="0"/>
              </a:rPr>
              <a:t>Although incident rate per a job may seem low, it only takes one incident to bruise tarnish reputation.</a:t>
            </a:r>
          </a:p>
          <a:p>
            <a:pPr marL="0" indent="0">
              <a:buFont typeface="+mj-lt"/>
              <a:buNone/>
            </a:pPr>
            <a:endParaRPr lang="en-US" sz="1100" b="0" baseline="0" dirty="0">
              <a:latin typeface="Cambria" panose="02040503050406030204" pitchFamily="18" charset="0"/>
            </a:endParaRPr>
          </a:p>
          <a:p>
            <a:pPr marL="228600" indent="-228600">
              <a:buFont typeface="+mj-lt"/>
              <a:buAutoNum type="arabicPeriod"/>
            </a:pPr>
            <a:r>
              <a:rPr lang="en-US" sz="1100" baseline="0" dirty="0">
                <a:latin typeface="Cambria" panose="02040503050406030204" pitchFamily="18" charset="0"/>
              </a:rPr>
              <a:t>Customer/Carrier – The customer wants a quiet and enjoyable ride. When their service is lost due to an incident caused by human error they are not happy. There is also the potential that the equipment on the tower provides emergency/safety services. When these instances happen the customer could lose faith and confidence in the owner and/or the contractor hired to perform the work and it may take tremendous efforts to mend that relationship.</a:t>
            </a:r>
          </a:p>
          <a:p>
            <a:pPr marL="228600" indent="-228600">
              <a:buFont typeface="+mj-lt"/>
              <a:buAutoNum type="arabicPeriod"/>
            </a:pPr>
            <a:endParaRPr lang="en-US" sz="1100" baseline="0" dirty="0">
              <a:latin typeface="Cambria" panose="02040503050406030204" pitchFamily="18" charset="0"/>
            </a:endParaRPr>
          </a:p>
          <a:p>
            <a:pPr marL="228600" indent="-228600">
              <a:buFont typeface="+mj-lt"/>
              <a:buAutoNum type="arabicPeriod"/>
            </a:pPr>
            <a:r>
              <a:rPr lang="en-US" sz="1100" baseline="0" dirty="0">
                <a:latin typeface="Cambria" panose="02040503050406030204" pitchFamily="18" charset="0"/>
              </a:rPr>
              <a:t>Contractor and Subs – If the contractor is at fault, the reputation of that contractor is extremely affected. There is a risk that they could lose the opportunity to do business for that customer or even in the industry as a whole. Aside from future work, there’s also the possibility of paying for fines and losses – cost of construction, cost of materials, cost of service outage, etc.</a:t>
            </a:r>
          </a:p>
          <a:p>
            <a:pPr marL="228600" indent="-228600">
              <a:buFont typeface="+mj-lt"/>
              <a:buAutoNum type="arabicPeriod"/>
            </a:pPr>
            <a:endParaRPr lang="en-US" sz="1100" baseline="0" dirty="0">
              <a:latin typeface="Cambria" panose="02040503050406030204" pitchFamily="18" charset="0"/>
            </a:endParaRPr>
          </a:p>
          <a:p>
            <a:pPr marL="228600" indent="-228600">
              <a:buFont typeface="+mj-lt"/>
              <a:buAutoNum type="arabicPeriod"/>
            </a:pPr>
            <a:r>
              <a:rPr lang="en-US" sz="1100" baseline="0" dirty="0">
                <a:latin typeface="Cambria" panose="02040503050406030204" pitchFamily="18" charset="0"/>
              </a:rPr>
              <a:t>Landowner – property damage, the use of the property – for instance if a business is located on or near the property they may lose functionality in the midst of an incident and its investigation. This could absolutely effect the future relationships with landowners.</a:t>
            </a:r>
          </a:p>
          <a:p>
            <a:pPr marL="228600" indent="-228600">
              <a:buFont typeface="+mj-lt"/>
              <a:buAutoNum type="arabicPeriod"/>
            </a:pPr>
            <a:endParaRPr lang="en-US" sz="1100" baseline="0" dirty="0">
              <a:latin typeface="Cambria" panose="02040503050406030204" pitchFamily="18" charset="0"/>
            </a:endParaRPr>
          </a:p>
          <a:p>
            <a:pPr marL="228600" indent="-228600">
              <a:buFont typeface="+mj-lt"/>
              <a:buAutoNum type="arabicPeriod"/>
            </a:pPr>
            <a:r>
              <a:rPr lang="en-US" sz="1100" baseline="0" dirty="0">
                <a:latin typeface="Cambria" panose="02040503050406030204" pitchFamily="18" charset="0"/>
              </a:rPr>
              <a:t>Tower Owners - Reputation. Time, effort, money, &amp; resources to resolve the immediate issue. Potential revenue loss depending on the severity of the issue, if incident ruins a structure, there’s possibility that that revenue source no long exists at that site. Potential for new standards, procedures, safety requirements, etc. </a:t>
            </a:r>
          </a:p>
          <a:p>
            <a:pPr marL="228600" indent="-228600">
              <a:buFont typeface="+mj-lt"/>
              <a:buAutoNum type="arabicPeriod"/>
            </a:pPr>
            <a:endParaRPr lang="en-US" sz="1100" baseline="0" dirty="0">
              <a:latin typeface="Cambria" panose="02040503050406030204" pitchFamily="18" charset="0"/>
            </a:endParaRPr>
          </a:p>
          <a:p>
            <a:pPr marL="228600" indent="-228600">
              <a:buFont typeface="+mj-lt"/>
              <a:buAutoNum type="arabicPeriod"/>
            </a:pPr>
            <a:r>
              <a:rPr lang="en-US" sz="1100" baseline="0" dirty="0">
                <a:latin typeface="Cambria" panose="02040503050406030204" pitchFamily="18" charset="0"/>
              </a:rPr>
              <a:t>Public/OSHA – incidents give a black eye to the industry – being a tower climber is one of the most dangerous jobs in the world. The more and more incidents happen OSHA may continue to tighten their view on our industry. </a:t>
            </a:r>
          </a:p>
          <a:p>
            <a:pPr marL="228600" indent="-228600">
              <a:buFont typeface="+mj-lt"/>
              <a:buAutoNum type="arabicPeriod"/>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EA38392E-D8D3-4DD4-B4EA-69B025A71570}" type="slidenum">
              <a:rPr lang="en-US" smtClean="0"/>
              <a:t>33</a:t>
            </a:fld>
            <a:endParaRPr lang="en-US"/>
          </a:p>
        </p:txBody>
      </p:sp>
    </p:spTree>
    <p:extLst>
      <p:ext uri="{BB962C8B-B14F-4D97-AF65-F5344CB8AC3E}">
        <p14:creationId xmlns:p14="http://schemas.microsoft.com/office/powerpoint/2010/main" val="2371270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ON 25MIN FOR SECTION 3 ~ 9:40-10:05 ~ 15 MIN BREAK AFTER SECTION 3}</a:t>
            </a:r>
          </a:p>
        </p:txBody>
      </p:sp>
      <p:sp>
        <p:nvSpPr>
          <p:cNvPr id="5" name="Slide Number Placeholder 4"/>
          <p:cNvSpPr>
            <a:spLocks noGrp="1"/>
          </p:cNvSpPr>
          <p:nvPr>
            <p:ph type="sldNum" sz="quarter" idx="10"/>
          </p:nvPr>
        </p:nvSpPr>
        <p:spPr/>
        <p:txBody>
          <a:bodyPr/>
          <a:lstStyle/>
          <a:p>
            <a:fld id="{A8781935-E98E-4777-9B75-8A8831468424}" type="slidenum">
              <a:rPr lang="en-US" smtClean="0"/>
              <a:t>34</a:t>
            </a:fld>
            <a:endParaRPr lang="en-US"/>
          </a:p>
        </p:txBody>
      </p:sp>
    </p:spTree>
    <p:extLst>
      <p:ext uri="{BB962C8B-B14F-4D97-AF65-F5344CB8AC3E}">
        <p14:creationId xmlns:p14="http://schemas.microsoft.com/office/powerpoint/2010/main" val="3021278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35</a:t>
            </a:fld>
            <a:endParaRPr lang="en-US"/>
          </a:p>
        </p:txBody>
      </p:sp>
    </p:spTree>
    <p:extLst>
      <p:ext uri="{BB962C8B-B14F-4D97-AF65-F5344CB8AC3E}">
        <p14:creationId xmlns:p14="http://schemas.microsoft.com/office/powerpoint/2010/main" val="3044330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67200"/>
            <a:ext cx="5928360" cy="5029200"/>
          </a:xfrm>
        </p:spPr>
        <p:txBody>
          <a:bodyPr/>
          <a:lstStyle/>
          <a:p>
            <a:r>
              <a:rPr lang="en-US" sz="850" b="1" dirty="0">
                <a:latin typeface="Cambria" panose="02040503050406030204" pitchFamily="18" charset="0"/>
                <a:cs typeface="Times New Roman" panose="02020603050405020304" pitchFamily="18" charset="0"/>
              </a:rPr>
              <a:t>Federal Regulations</a:t>
            </a:r>
          </a:p>
          <a:p>
            <a:r>
              <a:rPr lang="en-US" sz="850" dirty="0">
                <a:latin typeface="Cambria" panose="02040503050406030204" pitchFamily="18" charset="0"/>
                <a:cs typeface="Times New Roman" panose="02020603050405020304" pitchFamily="18" charset="0"/>
              </a:rPr>
              <a:t>The United States Department of Labor, (DOL) is a cabinet- level department of the US federal government responsible for occupational safety and health.  The purpose of the Department of Labor is to foster, promote, and develop the wellbeing of wage earners of the United States; improve working conditions; advance opportunities for profitable employment; and assure work-related benefits and rights.</a:t>
            </a:r>
          </a:p>
          <a:p>
            <a:endParaRPr lang="en-US" sz="850" dirty="0">
              <a:latin typeface="Cambria" panose="02040503050406030204" pitchFamily="18" charset="0"/>
              <a:cs typeface="Times New Roman" panose="02020603050405020304" pitchFamily="18" charset="0"/>
            </a:endParaRPr>
          </a:p>
          <a:p>
            <a:r>
              <a:rPr lang="en-US" sz="850" dirty="0">
                <a:latin typeface="Cambria" panose="02040503050406030204" pitchFamily="18" charset="0"/>
                <a:cs typeface="Times New Roman" panose="02020603050405020304" pitchFamily="18" charset="0"/>
              </a:rPr>
              <a:t>In carrying out this mission, the DOL administers and enforces more than 180 federal laws and thousands of federal regulations representing minimum requirements, which must be satisfied to safeguard wage earners health, safety and welfare.</a:t>
            </a:r>
          </a:p>
          <a:p>
            <a:endParaRPr lang="en-US" sz="850" dirty="0">
              <a:latin typeface="Cambria" panose="02040503050406030204" pitchFamily="18" charset="0"/>
              <a:cs typeface="Times New Roman" panose="02020603050405020304" pitchFamily="18" charset="0"/>
            </a:endParaRPr>
          </a:p>
          <a:p>
            <a:r>
              <a:rPr lang="en-US" sz="850" b="1" dirty="0">
                <a:latin typeface="Cambria" panose="02040503050406030204" pitchFamily="18" charset="0"/>
                <a:cs typeface="Times New Roman" panose="02020603050405020304" pitchFamily="18" charset="0"/>
              </a:rPr>
              <a:t>State Regulations</a:t>
            </a:r>
          </a:p>
          <a:p>
            <a:r>
              <a:rPr lang="en-US" sz="850" dirty="0">
                <a:latin typeface="Cambria" panose="02040503050406030204" pitchFamily="18" charset="0"/>
                <a:cs typeface="Times New Roman" panose="02020603050405020304" pitchFamily="18" charset="0"/>
              </a:rPr>
              <a:t>OSHA covers most private sector employers and workers in all 50 states, the District of Columbia, and other United Safes jurisdictions </a:t>
            </a:r>
            <a:r>
              <a:rPr lang="mr-IN" sz="850" dirty="0">
                <a:latin typeface="Cambria" panose="02040503050406030204" pitchFamily="18" charset="0"/>
              </a:rPr>
              <a:t>–</a:t>
            </a:r>
            <a:r>
              <a:rPr lang="en-US" sz="850" dirty="0">
                <a:latin typeface="Cambria" panose="02040503050406030204" pitchFamily="18" charset="0"/>
                <a:cs typeface="Times New Roman" panose="02020603050405020304" pitchFamily="18" charset="0"/>
              </a:rPr>
              <a:t> either directly through OSHA or through an OSHA </a:t>
            </a:r>
            <a:r>
              <a:rPr lang="mr-IN" sz="850" dirty="0">
                <a:latin typeface="Cambria" panose="02040503050406030204" pitchFamily="18" charset="0"/>
              </a:rPr>
              <a:t>–</a:t>
            </a:r>
            <a:r>
              <a:rPr lang="en-US" sz="850" dirty="0">
                <a:latin typeface="Cambria" panose="02040503050406030204" pitchFamily="18" charset="0"/>
                <a:cs typeface="Times New Roman" panose="02020603050405020304" pitchFamily="18" charset="0"/>
              </a:rPr>
              <a:t> approved State Plan.  State Plans are OSHA </a:t>
            </a:r>
            <a:r>
              <a:rPr lang="mr-IN" sz="850" dirty="0">
                <a:latin typeface="Cambria" panose="02040503050406030204" pitchFamily="18" charset="0"/>
              </a:rPr>
              <a:t>–</a:t>
            </a:r>
            <a:r>
              <a:rPr lang="en-US" sz="850" dirty="0">
                <a:latin typeface="Cambria" panose="02040503050406030204" pitchFamily="18" charset="0"/>
                <a:cs typeface="Times New Roman" panose="02020603050405020304" pitchFamily="18" charset="0"/>
              </a:rPr>
              <a:t> approved job safety and health programs operated by individual states rather than federal OSHA.</a:t>
            </a:r>
          </a:p>
          <a:p>
            <a:endParaRPr lang="en-US" sz="850" dirty="0">
              <a:latin typeface="Cambria" panose="02040503050406030204" pitchFamily="18" charset="0"/>
              <a:cs typeface="Times New Roman" panose="02020603050405020304" pitchFamily="18" charset="0"/>
            </a:endParaRPr>
          </a:p>
          <a:p>
            <a:r>
              <a:rPr lang="en-US" sz="850" dirty="0">
                <a:latin typeface="Cambria" panose="02040503050406030204" pitchFamily="18" charset="0"/>
                <a:cs typeface="Times New Roman" panose="02020603050405020304" pitchFamily="18" charset="0"/>
              </a:rPr>
              <a:t>State </a:t>
            </a:r>
            <a:r>
              <a:rPr lang="mr-IN" sz="850" dirty="0">
                <a:latin typeface="Cambria" panose="02040503050406030204" pitchFamily="18" charset="0"/>
              </a:rPr>
              <a:t>–</a:t>
            </a:r>
            <a:r>
              <a:rPr lang="en-US" sz="850" dirty="0">
                <a:latin typeface="Cambria" panose="02040503050406030204" pitchFamily="18" charset="0"/>
                <a:cs typeface="Times New Roman" panose="02020603050405020304" pitchFamily="18" charset="0"/>
              </a:rPr>
              <a:t> run safety and health programs must be at least as effective as the federal OSHA program.</a:t>
            </a:r>
            <a:r>
              <a:rPr lang="en-US" sz="850" baseline="0" dirty="0">
                <a:latin typeface="Cambria" panose="02040503050406030204" pitchFamily="18" charset="0"/>
                <a:cs typeface="Times New Roman" panose="02020603050405020304" pitchFamily="18" charset="0"/>
              </a:rPr>
              <a:t> </a:t>
            </a:r>
            <a:r>
              <a:rPr lang="en-US" sz="850" dirty="0">
                <a:latin typeface="Cambria" panose="02040503050406030204" pitchFamily="18" charset="0"/>
                <a:cs typeface="Times New Roman" panose="02020603050405020304" pitchFamily="18" charset="0"/>
              </a:rPr>
              <a:t>There are roughly 22 states and/or territories that have approved State Plans.</a:t>
            </a:r>
          </a:p>
          <a:p>
            <a:endParaRPr lang="en-US" sz="850" dirty="0">
              <a:latin typeface="Cambria" panose="02040503050406030204" pitchFamily="18" charset="0"/>
              <a:cs typeface="Times New Roman" panose="02020603050405020304" pitchFamily="18" charset="0"/>
            </a:endParaRPr>
          </a:p>
          <a:p>
            <a:r>
              <a:rPr lang="en-US" sz="850" dirty="0">
                <a:latin typeface="Cambria" panose="02040503050406030204" pitchFamily="18" charset="0"/>
                <a:cs typeface="Times New Roman" panose="02020603050405020304" pitchFamily="18" charset="0"/>
              </a:rPr>
              <a:t>Some State Plans are more stringent than federal regulations.  It is important to know if the state you or your employer is working in has a State Plan and to verify you are in compliance with that States regulations.  If you have questions about State Plans contact OSHA for more information at </a:t>
            </a:r>
            <a:r>
              <a:rPr lang="en-US" sz="850" dirty="0">
                <a:latin typeface="Cambria" panose="02040503050406030204" pitchFamily="18" charset="0"/>
                <a:cs typeface="Times New Roman" panose="02020603050405020304" pitchFamily="18" charset="0"/>
                <a:hlinkClick r:id="rId3"/>
              </a:rPr>
              <a:t>www.osha.gov</a:t>
            </a:r>
            <a:r>
              <a:rPr lang="en-US" sz="850" dirty="0">
                <a:latin typeface="Cambria" panose="02040503050406030204" pitchFamily="18" charset="0"/>
                <a:cs typeface="Times New Roman" panose="02020603050405020304" pitchFamily="18" charset="0"/>
              </a:rPr>
              <a:t>. </a:t>
            </a:r>
          </a:p>
          <a:p>
            <a:endParaRPr lang="en-US" sz="850" b="1" dirty="0">
              <a:latin typeface="Cambria" panose="02040503050406030204" pitchFamily="18" charset="0"/>
              <a:cs typeface="Times New Roman" panose="02020603050405020304" pitchFamily="18" charset="0"/>
            </a:endParaRPr>
          </a:p>
          <a:p>
            <a:r>
              <a:rPr lang="en-US" sz="850" b="1" dirty="0">
                <a:latin typeface="Cambria" panose="02040503050406030204" pitchFamily="18" charset="0"/>
                <a:cs typeface="Times New Roman" panose="02020603050405020304" pitchFamily="18" charset="0"/>
              </a:rPr>
              <a:t>Building Codes</a:t>
            </a:r>
            <a:endParaRPr lang="en-US" sz="850" dirty="0">
              <a:latin typeface="Cambria" panose="02040503050406030204" pitchFamily="18" charset="0"/>
              <a:cs typeface="Times New Roman" panose="02020603050405020304" pitchFamily="18" charset="0"/>
            </a:endParaRPr>
          </a:p>
          <a:p>
            <a:r>
              <a:rPr lang="en-US" sz="850" dirty="0">
                <a:latin typeface="Cambria" panose="02040503050406030204" pitchFamily="18" charset="0"/>
                <a:ea typeface="Cambria" panose="02040503050406030204" pitchFamily="18" charset="0"/>
              </a:rPr>
              <a:t>adopted and enforced by one or more government entity and contain collection of evolving standards by direct or indirect reference</a:t>
            </a:r>
          </a:p>
          <a:p>
            <a:endParaRPr lang="en-US" sz="850" dirty="0">
              <a:latin typeface="Cambria" panose="02040503050406030204" pitchFamily="18" charset="0"/>
              <a:cs typeface="Times New Roman" panose="02020603050405020304" pitchFamily="18" charset="0"/>
            </a:endParaRPr>
          </a:p>
          <a:p>
            <a:r>
              <a:rPr lang="en-US" sz="850" b="1" dirty="0">
                <a:latin typeface="Cambria" panose="02040503050406030204" pitchFamily="18" charset="0"/>
                <a:cs typeface="Times New Roman" panose="02020603050405020304" pitchFamily="18" charset="0"/>
              </a:rPr>
              <a:t>Consensus Standards</a:t>
            </a:r>
            <a:endParaRPr lang="en-US" sz="850" dirty="0">
              <a:latin typeface="Cambria" panose="02040503050406030204" pitchFamily="18" charset="0"/>
              <a:cs typeface="Times New Roman" panose="02020603050405020304" pitchFamily="18" charset="0"/>
            </a:endParaRPr>
          </a:p>
          <a:p>
            <a:r>
              <a:rPr lang="en-US" sz="850" dirty="0">
                <a:latin typeface="Cambria" panose="02040503050406030204" pitchFamily="18" charset="0"/>
                <a:cs typeface="Times New Roman" panose="02020603050405020304" pitchFamily="18" charset="0"/>
              </a:rPr>
              <a:t>A consensus standard is a standard developed through the cooperation of all parties who have an interest in participating in the development and/or use of the standards.  Consensus requires that all views and objections be considered, and that an effort be made toward their resolution.  These standards are voluntary guidelines to be followed.  Voluntary standards are standards established generally by private-sector bodies and that are available for use by any person or organization, private or government.  The term includes what are commonly referred to as “industry standards” as well as “consensus standards”.  A voluntary standard may become mandatory as a result of its use, reference, or adoption by a regulatory authority, or when invoked in contracts, purchase orders, or other commercial instruments.  </a:t>
            </a:r>
          </a:p>
          <a:p>
            <a:endParaRPr lang="en-US" sz="850" dirty="0">
              <a:latin typeface="Cambria" panose="02040503050406030204" pitchFamily="18" charset="0"/>
              <a:cs typeface="Times New Roman" panose="02020603050405020304" pitchFamily="18" charset="0"/>
            </a:endParaRPr>
          </a:p>
          <a:p>
            <a:r>
              <a:rPr lang="en-US" sz="850" b="1" dirty="0">
                <a:latin typeface="Cambria" panose="02040503050406030204" pitchFamily="18" charset="0"/>
                <a:cs typeface="Times New Roman" panose="02020603050405020304" pitchFamily="18" charset="0"/>
              </a:rPr>
              <a:t>Owner/Customer Policies</a:t>
            </a:r>
          </a:p>
          <a:p>
            <a:pPr>
              <a:defRPr/>
            </a:pPr>
            <a:r>
              <a:rPr lang="en-US" sz="850" dirty="0">
                <a:latin typeface="Cambria" panose="02040503050406030204" pitchFamily="18" charset="0"/>
                <a:cs typeface="Times New Roman" panose="02020603050405020304" pitchFamily="18" charset="0"/>
              </a:rPr>
              <a:t>Voluntary standards and/or “other” policies and procedures may become mandatory when invoked in contracts, purchase orders, or other commercial instruments. </a:t>
            </a:r>
            <a:endParaRPr lang="en-US" sz="850"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36</a:t>
            </a:fld>
            <a:endParaRPr lang="en-US"/>
          </a:p>
        </p:txBody>
      </p:sp>
    </p:spTree>
    <p:extLst>
      <p:ext uri="{BB962C8B-B14F-4D97-AF65-F5344CB8AC3E}">
        <p14:creationId xmlns:p14="http://schemas.microsoft.com/office/powerpoint/2010/main" val="3769553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mbria" panose="02040503050406030204" pitchFamily="18" charset="0"/>
                <a:cs typeface="Times New Roman" panose="02020603050405020304" pitchFamily="18" charset="0"/>
              </a:rPr>
              <a:t>ASME American Society of Mechanical Engineers.</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37</a:t>
            </a:fld>
            <a:endParaRPr lang="en-US"/>
          </a:p>
        </p:txBody>
      </p:sp>
    </p:spTree>
    <p:extLst>
      <p:ext uri="{BB962C8B-B14F-4D97-AF65-F5344CB8AC3E}">
        <p14:creationId xmlns:p14="http://schemas.microsoft.com/office/powerpoint/2010/main" val="3893596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ANSI – American National Standards Institute</a:t>
            </a:r>
          </a:p>
          <a:p>
            <a:endParaRPr lang="en-US" dirty="0">
              <a:latin typeface="Cambria" panose="02040503050406030204" pitchFamily="18" charset="0"/>
            </a:endParaRPr>
          </a:p>
          <a:p>
            <a:r>
              <a:rPr lang="en-US" dirty="0">
                <a:latin typeface="Cambria" panose="02040503050406030204" pitchFamily="18" charset="0"/>
              </a:rPr>
              <a:t>ASSE – American Society of Safety Engineers. NOTE the name has been changed to ASSP American Society of Safety Professionals. Reference is to the ASSE as the standard used is the ANSI/ASSE A10.48.</a:t>
            </a:r>
          </a:p>
          <a:p>
            <a:endParaRPr lang="en-US" dirty="0">
              <a:latin typeface="Cambria" panose="02040503050406030204" pitchFamily="18" charset="0"/>
            </a:endParaRPr>
          </a:p>
          <a:p>
            <a:r>
              <a:rPr lang="en-US" dirty="0">
                <a:latin typeface="Cambria" panose="02040503050406030204" pitchFamily="18" charset="0"/>
              </a:rPr>
              <a:t>TIA – Telecommunications Industry Association</a:t>
            </a:r>
          </a:p>
          <a:p>
            <a:endParaRPr lang="en-US" dirty="0">
              <a:latin typeface="Cambria" panose="02040503050406030204" pitchFamily="18" charset="0"/>
            </a:endParaRPr>
          </a:p>
          <a:p>
            <a:r>
              <a:rPr lang="en-US" dirty="0">
                <a:latin typeface="Cambria" panose="02040503050406030204" pitchFamily="18" charset="0"/>
              </a:rPr>
              <a:t>IBC – International Building Code</a:t>
            </a:r>
          </a:p>
          <a:p>
            <a:endParaRPr lang="en-US"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38</a:t>
            </a:fld>
            <a:endParaRPr lang="en-US"/>
          </a:p>
        </p:txBody>
      </p:sp>
    </p:spTree>
    <p:extLst>
      <p:ext uri="{BB962C8B-B14F-4D97-AF65-F5344CB8AC3E}">
        <p14:creationId xmlns:p14="http://schemas.microsoft.com/office/powerpoint/2010/main" val="3893596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This is a voluntary standard that provides information used by the manufactures and end users of Fiber rope. In the absence of Regulations, ANSI standards this is an sound reference for use, care and retirement of rope. </a:t>
            </a:r>
          </a:p>
          <a:p>
            <a:endParaRPr lang="en-US" dirty="0">
              <a:latin typeface="Cambria" panose="02040503050406030204" pitchFamily="18" charset="0"/>
            </a:endParaRPr>
          </a:p>
          <a:p>
            <a:r>
              <a:rPr lang="en-US" dirty="0">
                <a:latin typeface="Cambria" panose="02040503050406030204" pitchFamily="18" charset="0"/>
              </a:rPr>
              <a:t>*</a:t>
            </a:r>
            <a:r>
              <a:rPr lang="en-US" baseline="0" dirty="0">
                <a:latin typeface="Cambria" panose="02040503050406030204" pitchFamily="18" charset="0"/>
              </a:rPr>
              <a:t> </a:t>
            </a:r>
            <a:r>
              <a:rPr lang="en-US" i="1" baseline="0" dirty="0">
                <a:latin typeface="Cambria" panose="02040503050406030204" pitchFamily="18" charset="0"/>
              </a:rPr>
              <a:t>Cordage Institute CI 2001-2004 – Fiber Rope Inspection and Retirement Criteria is located in the Appendix section for reference. Cordage Institute has provided permission for the document to be used as a part of this training tool. </a:t>
            </a:r>
            <a:endParaRPr lang="en-US" i="1" dirty="0">
              <a:latin typeface="Cambria" panose="020405030504060302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39</a:t>
            </a:fld>
            <a:endParaRPr lang="en-US"/>
          </a:p>
        </p:txBody>
      </p:sp>
    </p:spTree>
    <p:extLst>
      <p:ext uri="{BB962C8B-B14F-4D97-AF65-F5344CB8AC3E}">
        <p14:creationId xmlns:p14="http://schemas.microsoft.com/office/powerpoint/2010/main" val="2587982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4</a:t>
            </a:fld>
            <a:endParaRPr lang="en-US" dirty="0"/>
          </a:p>
        </p:txBody>
      </p:sp>
    </p:spTree>
    <p:extLst>
      <p:ext uri="{BB962C8B-B14F-4D97-AF65-F5344CB8AC3E}">
        <p14:creationId xmlns:p14="http://schemas.microsoft.com/office/powerpoint/2010/main" val="1323484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40</a:t>
            </a:fld>
            <a:endParaRPr lang="en-US"/>
          </a:p>
        </p:txBody>
      </p:sp>
    </p:spTree>
    <p:extLst>
      <p:ext uri="{BB962C8B-B14F-4D97-AF65-F5344CB8AC3E}">
        <p14:creationId xmlns:p14="http://schemas.microsoft.com/office/powerpoint/2010/main" val="781776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8781935-E98E-4777-9B75-8A8831468424}" type="slidenum">
              <a:rPr lang="en-US" smtClean="0"/>
              <a:t>41</a:t>
            </a:fld>
            <a:endParaRPr lang="en-US" dirty="0"/>
          </a:p>
        </p:txBody>
      </p:sp>
    </p:spTree>
    <p:extLst>
      <p:ext uri="{BB962C8B-B14F-4D97-AF65-F5344CB8AC3E}">
        <p14:creationId xmlns:p14="http://schemas.microsoft.com/office/powerpoint/2010/main" val="4739479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D (ANSI/ASSE</a:t>
            </a:r>
            <a:r>
              <a:rPr lang="en-US" b="1" baseline="0" dirty="0">
                <a:latin typeface="Cambria" panose="02040503050406030204" pitchFamily="18" charset="0"/>
                <a:cs typeface="Times New Roman" panose="02020603050405020304" pitchFamily="18" charset="0"/>
              </a:rPr>
              <a:t> A10.48</a:t>
            </a:r>
            <a:r>
              <a:rPr lang="en-US" b="1" dirty="0">
                <a:latin typeface="Cambria" panose="02040503050406030204" pitchFamily="18" charset="0"/>
                <a:cs typeface="Times New Roman" panose="02020603050405020304" pitchFamily="18" charset="0"/>
              </a:rPr>
              <a:t>)</a:t>
            </a:r>
          </a:p>
          <a:p>
            <a:pPr defTabSz="931774">
              <a:defRPr/>
            </a:pPr>
            <a:endParaRPr lang="en-US" altLang="en-US" b="1" dirty="0">
              <a:latin typeface="Times New Roman" panose="02020603050405020304" pitchFamily="18" charset="0"/>
              <a:cs typeface="Times New Roman" panose="02020603050405020304" pitchFamily="18" charset="0"/>
            </a:endParaRPr>
          </a:p>
          <a:p>
            <a:pPr marL="0" marR="0" indent="0" algn="l" defTabSz="931774" rtl="0" eaLnBrk="1" fontAlgn="auto" latinLnBrk="0" hangingPunct="1">
              <a:lnSpc>
                <a:spcPct val="100000"/>
              </a:lnSpc>
              <a:spcBef>
                <a:spcPts val="0"/>
              </a:spcBef>
              <a:spcAft>
                <a:spcPts val="0"/>
              </a:spcAft>
              <a:buClrTx/>
              <a:buSzTx/>
              <a:buFontTx/>
              <a:buNone/>
              <a:tabLst/>
              <a:defRPr/>
            </a:pPr>
            <a:r>
              <a:rPr lang="en-US" altLang="en-US" b="0" dirty="0">
                <a:latin typeface="Cambria" panose="02040503050406030204" pitchFamily="18" charset="0"/>
                <a:cs typeface="Times New Roman" panose="02020603050405020304" pitchFamily="18" charset="0"/>
              </a:rPr>
              <a:t>The means and methods are governed by ANSI/ASSE A10.48. This standard works hand in hand with the ANSI/TIA 322 and when necessary engineers will use the 322 to provide a review of a rigging plan created via the requirements of the 10.48. </a:t>
            </a:r>
          </a:p>
          <a:p>
            <a:pPr defTabSz="931774">
              <a:defRPr/>
            </a:pPr>
            <a:endParaRPr lang="en-US" altLang="en-US" b="1"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42</a:t>
            </a:fld>
            <a:endParaRPr lang="en-US"/>
          </a:p>
        </p:txBody>
      </p:sp>
    </p:spTree>
    <p:extLst>
      <p:ext uri="{BB962C8B-B14F-4D97-AF65-F5344CB8AC3E}">
        <p14:creationId xmlns:p14="http://schemas.microsoft.com/office/powerpoint/2010/main" val="2950809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C (Competent</a:t>
            </a:r>
            <a:r>
              <a:rPr lang="en-US" b="1" baseline="0" dirty="0">
                <a:latin typeface="Cambria" panose="02040503050406030204" pitchFamily="18" charset="0"/>
                <a:cs typeface="Times New Roman" panose="02020603050405020304" pitchFamily="18" charset="0"/>
              </a:rPr>
              <a:t> Rigger</a:t>
            </a:r>
            <a:r>
              <a:rPr lang="en-US" b="1" dirty="0">
                <a:latin typeface="Cambria" panose="02040503050406030204" pitchFamily="18" charset="0"/>
                <a:cs typeface="Times New Roman" panose="02020603050405020304" pitchFamily="18" charset="0"/>
              </a:rPr>
              <a:t>) </a:t>
            </a:r>
          </a:p>
          <a:p>
            <a:pPr defTabSz="931774">
              <a:defRPr/>
            </a:pPr>
            <a:endParaRPr lang="en-US" altLang="en-US" b="1" dirty="0">
              <a:latin typeface="Times New Roman" panose="02020603050405020304" pitchFamily="18" charset="0"/>
              <a:cs typeface="Times New Roman" panose="02020603050405020304" pitchFamily="18" charset="0"/>
            </a:endParaRPr>
          </a:p>
          <a:p>
            <a:pPr defTabSz="931774">
              <a:defRPr/>
            </a:pPr>
            <a:r>
              <a:rPr lang="en-US" altLang="en-US" b="0" dirty="0">
                <a:latin typeface="Cambria" panose="02040503050406030204" pitchFamily="18" charset="0"/>
                <a:cs typeface="Times New Roman" panose="02020603050405020304" pitchFamily="18" charset="0"/>
              </a:rPr>
              <a:t>While it is the competent rigger it is possible that the qualified person may assist or that the qualified person may also be the competent rigger. </a:t>
            </a:r>
          </a:p>
          <a:p>
            <a:pPr defTabSz="931774">
              <a:defRPr/>
            </a:pPr>
            <a:endParaRPr lang="en-US" altLang="en-US" b="0" dirty="0">
              <a:latin typeface="Cambria" panose="02040503050406030204" pitchFamily="18" charset="0"/>
              <a:cs typeface="Times New Roman" panose="02020603050405020304" pitchFamily="18" charset="0"/>
            </a:endParaRPr>
          </a:p>
          <a:p>
            <a:pPr defTabSz="931774">
              <a:defRPr/>
            </a:pPr>
            <a:r>
              <a:rPr lang="en-US" altLang="en-US" b="0" dirty="0">
                <a:latin typeface="Cambria" panose="02040503050406030204" pitchFamily="18" charset="0"/>
                <a:cs typeface="Times New Roman" panose="02020603050405020304" pitchFamily="18" charset="0"/>
              </a:rPr>
              <a:t>The qualified engineer is only responsible for the review of the rigging plan. It would require a supervising engineer for them to have any execution responsibilities on site. Please see ANSI/ASSE A10.48 and ANSI/TIA 322 for more information about a qualified engineer and a supervising engineer.</a:t>
            </a:r>
            <a:r>
              <a:rPr lang="en-US" altLang="en-US" b="1" dirty="0">
                <a:latin typeface="Times New Roman" panose="02020603050405020304" pitchFamily="18" charset="0"/>
                <a:cs typeface="Times New Roman" panose="02020603050405020304" pitchFamily="18" charset="0"/>
              </a:rPr>
              <a:t> </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43</a:t>
            </a:fld>
            <a:endParaRPr lang="en-US"/>
          </a:p>
        </p:txBody>
      </p:sp>
    </p:spTree>
    <p:extLst>
      <p:ext uri="{BB962C8B-B14F-4D97-AF65-F5344CB8AC3E}">
        <p14:creationId xmlns:p14="http://schemas.microsoft.com/office/powerpoint/2010/main" val="3476501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Answer: A (Class IV)</a:t>
            </a:r>
          </a:p>
          <a:p>
            <a:pPr defTabSz="931774">
              <a:defRPr/>
            </a:pPr>
            <a:endParaRPr lang="en-US" altLang="en-US" b="1" dirty="0">
              <a:latin typeface="Times New Roman" panose="020206030504050203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b="0" dirty="0">
                <a:latin typeface="Cambria" panose="02040503050406030204" pitchFamily="18" charset="0"/>
                <a:cs typeface="Times New Roman" panose="02020603050405020304" pitchFamily="18" charset="0"/>
              </a:rPr>
              <a:t>While class IV determined by the requirements of the ANSI/ASSE A10.48 always requires a qualified engineer it is possible that a qualified person may elect input from a qualified engineer for any rigging plan class. </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44</a:t>
            </a:fld>
            <a:endParaRPr lang="en-US"/>
          </a:p>
        </p:txBody>
      </p:sp>
    </p:spTree>
    <p:extLst>
      <p:ext uri="{BB962C8B-B14F-4D97-AF65-F5344CB8AC3E}">
        <p14:creationId xmlns:p14="http://schemas.microsoft.com/office/powerpoint/2010/main" val="35627573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B</a:t>
            </a:r>
            <a:r>
              <a:rPr lang="en-US" b="1" baseline="0" dirty="0">
                <a:latin typeface="Cambria" panose="02040503050406030204" pitchFamily="18" charset="0"/>
                <a:cs typeface="Times New Roman" panose="02020603050405020304" pitchFamily="18" charset="0"/>
              </a:rPr>
              <a:t> </a:t>
            </a:r>
            <a:r>
              <a:rPr lang="en-US" b="1" dirty="0">
                <a:latin typeface="Cambria" panose="02040503050406030204" pitchFamily="18" charset="0"/>
                <a:cs typeface="Times New Roman" panose="02020603050405020304" pitchFamily="18" charset="0"/>
              </a:rPr>
              <a:t>(Cordage</a:t>
            </a:r>
            <a:r>
              <a:rPr lang="en-US" b="1" baseline="0" dirty="0">
                <a:latin typeface="Cambria" panose="02040503050406030204" pitchFamily="18" charset="0"/>
                <a:cs typeface="Times New Roman" panose="02020603050405020304" pitchFamily="18" charset="0"/>
              </a:rPr>
              <a:t> Institute 2001-04</a:t>
            </a:r>
            <a:r>
              <a:rPr lang="en-US" b="1" dirty="0">
                <a:latin typeface="Cambria" panose="02040503050406030204" pitchFamily="18" charset="0"/>
                <a:cs typeface="Times New Roman" panose="02020603050405020304" pitchFamily="18" charset="0"/>
              </a:rPr>
              <a:t>)</a:t>
            </a:r>
          </a:p>
          <a:p>
            <a:pPr defTabSz="931774">
              <a:defRPr/>
            </a:pPr>
            <a:endParaRPr lang="en-US" altLang="en-US" dirty="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ambria" panose="02040503050406030204" pitchFamily="18" charset="0"/>
                <a:cs typeface="Times New Roman" panose="02020603050405020304" pitchFamily="18" charset="0"/>
              </a:rPr>
              <a:t>This consensus standard provides information  complied by the manufacturers of rope. It is specific to the rope manufacturers industry and they are as a consensus body seeking to provide accurate data based on: Manufacture, use, care, documentation and retirement of rope. </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45</a:t>
            </a:fld>
            <a:endParaRPr lang="en-US"/>
          </a:p>
        </p:txBody>
      </p:sp>
    </p:spTree>
    <p:extLst>
      <p:ext uri="{BB962C8B-B14F-4D97-AF65-F5344CB8AC3E}">
        <p14:creationId xmlns:p14="http://schemas.microsoft.com/office/powerpoint/2010/main" val="28620510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4"/>
          <p:cNvSpPr>
            <a:spLocks noGrp="1"/>
          </p:cNvSpPr>
          <p:nvPr>
            <p:ph type="sldNum" sz="quarter" idx="10"/>
          </p:nvPr>
        </p:nvSpPr>
        <p:spPr/>
        <p:txBody>
          <a:bodyPr/>
          <a:lstStyle/>
          <a:p>
            <a:fld id="{A8781935-E98E-4777-9B75-8A8831468424}" type="slidenum">
              <a:rPr lang="en-US" smtClean="0"/>
              <a:t>46</a:t>
            </a:fld>
            <a:endParaRPr lang="en-US"/>
          </a:p>
        </p:txBody>
      </p:sp>
      <p:sp>
        <p:nvSpPr>
          <p:cNvPr id="3" name="Notes Placeholder 2">
            <a:extLst>
              <a:ext uri="{FF2B5EF4-FFF2-40B4-BE49-F238E27FC236}">
                <a16:creationId xmlns:a16="http://schemas.microsoft.com/office/drawing/2014/main" id="{477BD5A9-F1B0-445B-A48D-7785CF3665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{15MIN BREAK ~ 10:05-10:20}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ON 70MIN FOR SECTION 4 ~ 10:20-11:30 ~ 45MIN LUNCH BREAK AFTER SECTION 4}</a:t>
            </a:r>
          </a:p>
        </p:txBody>
      </p:sp>
    </p:spTree>
    <p:extLst>
      <p:ext uri="{BB962C8B-B14F-4D97-AF65-F5344CB8AC3E}">
        <p14:creationId xmlns:p14="http://schemas.microsoft.com/office/powerpoint/2010/main" val="1049581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We are primarily focusing on rope, blocks, slings, and shackles in this presentation. </a:t>
            </a:r>
          </a:p>
        </p:txBody>
      </p:sp>
      <p:sp>
        <p:nvSpPr>
          <p:cNvPr id="5" name="Slide Number Placeholder 4"/>
          <p:cNvSpPr>
            <a:spLocks noGrp="1"/>
          </p:cNvSpPr>
          <p:nvPr>
            <p:ph type="sldNum" sz="quarter" idx="10"/>
          </p:nvPr>
        </p:nvSpPr>
        <p:spPr/>
        <p:txBody>
          <a:bodyPr/>
          <a:lstStyle/>
          <a:p>
            <a:fld id="{A8781935-E98E-4777-9B75-8A8831468424}" type="slidenum">
              <a:rPr lang="en-US" smtClean="0"/>
              <a:t>47</a:t>
            </a:fld>
            <a:endParaRPr lang="en-US"/>
          </a:p>
        </p:txBody>
      </p:sp>
    </p:spTree>
    <p:extLst>
      <p:ext uri="{BB962C8B-B14F-4D97-AF65-F5344CB8AC3E}">
        <p14:creationId xmlns:p14="http://schemas.microsoft.com/office/powerpoint/2010/main" val="1024528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200" b="1" dirty="0">
                <a:latin typeface="Cambria" panose="02040503050406030204" pitchFamily="18" charset="0"/>
                <a:cs typeface="Times New Roman" panose="02020603050405020304" pitchFamily="18" charset="0"/>
              </a:rPr>
              <a:t>Instructor:</a:t>
            </a:r>
          </a:p>
          <a:p>
            <a:pPr defTabSz="931774">
              <a:defRPr/>
            </a:pPr>
            <a:endParaRPr lang="en-US" altLang="en-US" sz="1200" dirty="0">
              <a:latin typeface="Cambria" panose="02040503050406030204" pitchFamily="18" charset="0"/>
              <a:cs typeface="Times New Roman" panose="02020603050405020304" pitchFamily="18" charset="0"/>
            </a:endParaRPr>
          </a:p>
          <a:p>
            <a:pPr marL="341313" lvl="1" indent="-333375" fontAlgn="base">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Kernmantle rope consists of parallel fibers (the kern) surrounded by a tightly braided sheath (the mantle). </a:t>
            </a:r>
          </a:p>
          <a:p>
            <a:pPr marL="341313" lvl="1" indent="-333375" fontAlgn="base">
              <a:spcBef>
                <a:spcPts val="325"/>
              </a:spcBef>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With this tight braid, the core fibers provide the majority of the rope’s strength.</a:t>
            </a:r>
          </a:p>
          <a:p>
            <a:pPr marL="341313" lvl="1" indent="-333375" fontAlgn="base">
              <a:spcBef>
                <a:spcPts val="325"/>
              </a:spcBef>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Kernmantle rope is frequently split into two categories: static and dynamic. </a:t>
            </a:r>
          </a:p>
          <a:p>
            <a:pPr marL="341313" lvl="1" indent="-333375" fontAlgn="base">
              <a:spcBef>
                <a:spcPts val="325"/>
              </a:spcBef>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As the names imply, the amount of stretch which the rope sees when put under load are the defining characteristic.</a:t>
            </a:r>
          </a:p>
          <a:p>
            <a:pPr marL="341313" lvl="1" indent="-333375" fontAlgn="base">
              <a:spcBef>
                <a:spcPts val="325"/>
              </a:spcBef>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For professional applications, static kernmantle is preferred. The low-stretch characteristics diminish concerns with fall arrest systems deploying and decrease the risks associated with fall clearance. The most frequent kernmantle rope diameters purchased is 12.5-13mm (~½”).</a:t>
            </a:r>
            <a:endParaRPr lang="en-US" sz="1200"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48</a:t>
            </a:fld>
            <a:endParaRPr lang="en-US"/>
          </a:p>
        </p:txBody>
      </p:sp>
    </p:spTree>
    <p:extLst>
      <p:ext uri="{BB962C8B-B14F-4D97-AF65-F5344CB8AC3E}">
        <p14:creationId xmlns:p14="http://schemas.microsoft.com/office/powerpoint/2010/main" val="10905141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200" b="1" dirty="0">
                <a:latin typeface="Cambria" panose="02040503050406030204" pitchFamily="18" charset="0"/>
                <a:cs typeface="Times New Roman" panose="02020603050405020304" pitchFamily="18" charset="0"/>
              </a:rPr>
              <a:t>Instructor:</a:t>
            </a:r>
          </a:p>
          <a:p>
            <a:pPr defTabSz="931774">
              <a:defRPr/>
            </a:pPr>
            <a:endParaRPr lang="en-US" altLang="en-US" sz="1200" dirty="0">
              <a:latin typeface="Cambria" panose="02040503050406030204" pitchFamily="18" charset="0"/>
              <a:cs typeface="Times New Roman" panose="02020603050405020304" pitchFamily="18" charset="0"/>
            </a:endParaRPr>
          </a:p>
          <a:p>
            <a:pPr marL="341313" lvl="1" indent="-333375" fontAlgn="base">
              <a:lnSpc>
                <a:spcPct val="150000"/>
              </a:lnSpc>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Most common type of rope used with a capstan as a load line is Double Braid</a:t>
            </a:r>
          </a:p>
          <a:p>
            <a:pPr marL="341313" lvl="1" indent="-333375" fontAlgn="base">
              <a:lnSpc>
                <a:spcPct val="150000"/>
              </a:lnSpc>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ＭＳ Ｐゴシック"/>
                <a:cs typeface="Times New Roman" panose="02020603050405020304" pitchFamily="18" charset="0"/>
              </a:rPr>
              <a:t>Double braid is a braided core surrounded by a braided sheath</a:t>
            </a:r>
          </a:p>
          <a:p>
            <a:pPr marL="341313" lvl="1" indent="-333375" fontAlgn="base">
              <a:lnSpc>
                <a:spcPct val="150000"/>
              </a:lnSpc>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ＭＳ Ｐゴシック"/>
                <a:cs typeface="Times New Roman" panose="02020603050405020304" pitchFamily="18" charset="0"/>
              </a:rPr>
              <a:t>50% rope strength on inside core, 50% rope strength on outside core</a:t>
            </a:r>
          </a:p>
          <a:p>
            <a:pPr marL="341313" lvl="1" indent="-333375" fontAlgn="base">
              <a:lnSpc>
                <a:spcPct val="150000"/>
              </a:lnSpc>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ＭＳ Ｐゴシック"/>
                <a:cs typeface="Times New Roman" panose="02020603050405020304" pitchFamily="18" charset="0"/>
              </a:rPr>
              <a:t>Flexible, and less likely to tangle</a:t>
            </a:r>
          </a:p>
          <a:p>
            <a:pPr marL="341313" lvl="1" indent="-333375" fontAlgn="base">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ＭＳ Ｐゴシック"/>
                <a:cs typeface="Times New Roman" panose="02020603050405020304" pitchFamily="18" charset="0"/>
              </a:rPr>
              <a:t>Double braid flattens ever so slightly- more than a kernmantle or twisted braid, but significantly less than a hollow braid. This helps improve grip on the drum of a capstan hoist without flattening to the extent of causing excessive inefficiency when passing through the sheave of a block or pulley.</a:t>
            </a:r>
          </a:p>
          <a:p>
            <a:pPr marL="341313" lvl="1" indent="-333375" fontAlgn="base">
              <a:lnSpc>
                <a:spcPct val="150000"/>
              </a:lnSpc>
              <a:spcBef>
                <a:spcPts val="325"/>
              </a:spcBef>
              <a:spcAft>
                <a:spcPct val="0"/>
              </a:spcAft>
              <a:buClrTx/>
              <a:buFont typeface="Wingdings" panose="05000000000000000000" pitchFamily="2" charset="2"/>
              <a:buChar char="Ø"/>
            </a:pPr>
            <a:r>
              <a:rPr lang="en-US" sz="1200" kern="0" dirty="0">
                <a:latin typeface="Cambria" panose="02040503050406030204" pitchFamily="18" charset="0"/>
                <a:ea typeface="ＭＳ Ｐゴシック"/>
                <a:cs typeface="Times New Roman" panose="02020603050405020304" pitchFamily="18" charset="0"/>
              </a:rPr>
              <a:t>These characteristics make it ideal for a load rope</a:t>
            </a:r>
          </a:p>
        </p:txBody>
      </p:sp>
      <p:sp>
        <p:nvSpPr>
          <p:cNvPr id="5" name="Slide Number Placeholder 4"/>
          <p:cNvSpPr>
            <a:spLocks noGrp="1"/>
          </p:cNvSpPr>
          <p:nvPr>
            <p:ph type="sldNum" sz="quarter" idx="10"/>
          </p:nvPr>
        </p:nvSpPr>
        <p:spPr/>
        <p:txBody>
          <a:bodyPr/>
          <a:lstStyle/>
          <a:p>
            <a:fld id="{A8781935-E98E-4777-9B75-8A8831468424}" type="slidenum">
              <a:rPr lang="en-US" smtClean="0"/>
              <a:t>49</a:t>
            </a:fld>
            <a:endParaRPr lang="en-US"/>
          </a:p>
        </p:txBody>
      </p:sp>
    </p:spTree>
    <p:extLst>
      <p:ext uri="{BB962C8B-B14F-4D97-AF65-F5344CB8AC3E}">
        <p14:creationId xmlns:p14="http://schemas.microsoft.com/office/powerpoint/2010/main" val="149576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5</a:t>
            </a:fld>
            <a:endParaRPr lang="en-US" dirty="0"/>
          </a:p>
        </p:txBody>
      </p:sp>
    </p:spTree>
    <p:extLst>
      <p:ext uri="{BB962C8B-B14F-4D97-AF65-F5344CB8AC3E}">
        <p14:creationId xmlns:p14="http://schemas.microsoft.com/office/powerpoint/2010/main" val="40219370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marL="341313" lvl="1" indent="-333375" fontAlgn="base">
              <a:spcAft>
                <a:spcPct val="0"/>
              </a:spcAft>
              <a:buClrTx/>
              <a:buFont typeface="Wingdings" panose="05000000000000000000" pitchFamily="2" charset="2"/>
              <a:buChar char="Ø"/>
            </a:pPr>
            <a:r>
              <a:rPr lang="en-US" dirty="0">
                <a:latin typeface="Cambria" panose="02040503050406030204" pitchFamily="18" charset="0"/>
              </a:rPr>
              <a:t>Three-strand twisted ropes have long been a staple in American at-height industry. </a:t>
            </a:r>
          </a:p>
          <a:p>
            <a:pPr marL="7938" lvl="1" fontAlgn="base">
              <a:spcAft>
                <a:spcPct val="0"/>
              </a:spcAft>
              <a:buClrTx/>
            </a:pPr>
            <a:endParaRPr lang="en-US" dirty="0">
              <a:latin typeface="Cambria" panose="02040503050406030204" pitchFamily="18" charset="0"/>
            </a:endParaRPr>
          </a:p>
          <a:p>
            <a:pPr marL="341313" lvl="1" indent="-333375" fontAlgn="base">
              <a:spcAft>
                <a:spcPct val="0"/>
              </a:spcAft>
              <a:buClrTx/>
              <a:buFont typeface="Wingdings" panose="05000000000000000000" pitchFamily="2" charset="2"/>
              <a:buChar char="Ø"/>
            </a:pPr>
            <a:r>
              <a:rPr lang="en-US" sz="1200" b="0" i="0" kern="1200" dirty="0">
                <a:solidFill>
                  <a:schemeClr val="tx1"/>
                </a:solidFill>
                <a:effectLst/>
                <a:latin typeface="Cambria" panose="02040503050406030204" pitchFamily="18" charset="0"/>
                <a:ea typeface="+mn-ea"/>
                <a:cs typeface="+mn-cs"/>
              </a:rPr>
              <a:t>Twisted ropes are built by first twisting multiple fibers together (synthetic or natural fiber) and forming a single strand.  </a:t>
            </a:r>
          </a:p>
          <a:p>
            <a:pPr marL="341313" lvl="1" indent="-333375" fontAlgn="base">
              <a:spcAft>
                <a:spcPct val="0"/>
              </a:spcAft>
              <a:buClrTx/>
              <a:buFont typeface="Wingdings" panose="05000000000000000000" pitchFamily="2" charset="2"/>
              <a:buChar char="Ø"/>
            </a:pPr>
            <a:endParaRPr lang="en-US" sz="1200" b="0" i="0" kern="1200" dirty="0">
              <a:solidFill>
                <a:schemeClr val="tx1"/>
              </a:solidFill>
              <a:effectLst/>
              <a:latin typeface="Cambria" panose="02040503050406030204" pitchFamily="18" charset="0"/>
              <a:ea typeface="+mn-ea"/>
              <a:cs typeface="+mn-cs"/>
            </a:endParaRPr>
          </a:p>
          <a:p>
            <a:pPr marL="341313" lvl="1" indent="-333375" fontAlgn="base">
              <a:spcAft>
                <a:spcPct val="0"/>
              </a:spcAft>
              <a:buClrTx/>
              <a:buFont typeface="Wingdings" panose="05000000000000000000" pitchFamily="2" charset="2"/>
              <a:buChar char="Ø"/>
            </a:pPr>
            <a:r>
              <a:rPr lang="en-US" sz="1200" b="0" i="0" kern="1200" dirty="0">
                <a:solidFill>
                  <a:schemeClr val="tx1"/>
                </a:solidFill>
                <a:effectLst/>
                <a:latin typeface="Cambria" panose="02040503050406030204" pitchFamily="18" charset="0"/>
                <a:ea typeface="+mn-ea"/>
                <a:cs typeface="+mn-cs"/>
              </a:rPr>
              <a:t>From that point three strands  are laid together to create a three strand rope.</a:t>
            </a:r>
          </a:p>
          <a:p>
            <a:pPr marL="341313" lvl="1" indent="-333375" fontAlgn="base">
              <a:spcAft>
                <a:spcPct val="0"/>
              </a:spcAft>
              <a:buClrTx/>
              <a:buFont typeface="Wingdings" panose="05000000000000000000" pitchFamily="2" charset="2"/>
              <a:buChar char="Ø"/>
            </a:pPr>
            <a:endParaRPr lang="en-US" sz="1200" b="0" i="0" kern="1200" dirty="0">
              <a:solidFill>
                <a:schemeClr val="tx1"/>
              </a:solidFill>
              <a:effectLst/>
              <a:latin typeface="Cambria" panose="02040503050406030204" pitchFamily="18" charset="0"/>
              <a:ea typeface="+mn-ea"/>
              <a:cs typeface="+mn-cs"/>
            </a:endParaRPr>
          </a:p>
          <a:p>
            <a:pPr marL="341313" lvl="1" indent="-333375" fontAlgn="base">
              <a:spcAft>
                <a:spcPct val="0"/>
              </a:spcAft>
              <a:buClrTx/>
              <a:buFont typeface="Wingdings" panose="05000000000000000000" pitchFamily="2" charset="2"/>
              <a:buChar char="Ø"/>
            </a:pPr>
            <a:r>
              <a:rPr lang="en-US" sz="1200" b="0" i="0" kern="1200" dirty="0">
                <a:solidFill>
                  <a:schemeClr val="tx1"/>
                </a:solidFill>
                <a:effectLst/>
                <a:latin typeface="Cambria" panose="02040503050406030204" pitchFamily="18" charset="0"/>
                <a:ea typeface="+mn-ea"/>
                <a:cs typeface="+mn-cs"/>
              </a:rPr>
              <a:t>This is the most common rope construction for general purpose use.</a:t>
            </a:r>
          </a:p>
          <a:p>
            <a:pPr marL="341313" lvl="1" indent="-333375" fontAlgn="base">
              <a:spcAft>
                <a:spcPct val="0"/>
              </a:spcAft>
              <a:buClrTx/>
              <a:buFont typeface="Wingdings" panose="05000000000000000000" pitchFamily="2" charset="2"/>
              <a:buChar char="Ø"/>
            </a:pPr>
            <a:endParaRPr lang="en-US" sz="1200" b="0" i="0" kern="1200" dirty="0">
              <a:solidFill>
                <a:schemeClr val="tx1"/>
              </a:solidFill>
              <a:effectLst/>
              <a:latin typeface="Cambria" panose="02040503050406030204" pitchFamily="18" charset="0"/>
              <a:ea typeface="+mn-ea"/>
              <a:cs typeface="+mn-cs"/>
            </a:endParaRPr>
          </a:p>
          <a:p>
            <a:pPr marL="341313" lvl="1" indent="-333375" fontAlgn="base">
              <a:spcAft>
                <a:spcPct val="0"/>
              </a:spcAft>
              <a:buClrTx/>
              <a:buFont typeface="Wingdings" panose="05000000000000000000" pitchFamily="2" charset="2"/>
              <a:buChar char="Ø"/>
            </a:pPr>
            <a:r>
              <a:rPr lang="en-US" dirty="0">
                <a:latin typeface="Cambria" panose="02040503050406030204" pitchFamily="18" charset="0"/>
              </a:rPr>
              <a:t>The tightly-twisted fibers feeding the twisted braid ensure a low amount of stretch under load. </a:t>
            </a:r>
          </a:p>
          <a:p>
            <a:pPr marL="341313" lvl="1" indent="-333375" fontAlgn="base">
              <a:spcAft>
                <a:spcPct val="0"/>
              </a:spcAft>
              <a:buClrTx/>
              <a:buFont typeface="Wingdings" panose="05000000000000000000" pitchFamily="2" charset="2"/>
              <a:buChar char="Ø"/>
            </a:pPr>
            <a:endParaRPr lang="en-US" dirty="0">
              <a:latin typeface="Cambria" panose="02040503050406030204" pitchFamily="18" charset="0"/>
            </a:endParaRPr>
          </a:p>
          <a:p>
            <a:pPr marL="341313" lvl="1" indent="-333375" fontAlgn="base">
              <a:spcAft>
                <a:spcPct val="0"/>
              </a:spcAft>
              <a:buClrTx/>
              <a:buFont typeface="Wingdings" panose="05000000000000000000" pitchFamily="2" charset="2"/>
              <a:buChar char="Ø"/>
            </a:pPr>
            <a:r>
              <a:rPr lang="en-US" dirty="0">
                <a:latin typeface="Cambria" panose="02040503050406030204" pitchFamily="18" charset="0"/>
              </a:rPr>
              <a:t>That said, this approach does lead to a sacrifice in breaking strength. </a:t>
            </a:r>
          </a:p>
          <a:p>
            <a:pPr marL="341313" lvl="1" indent="-333375" fontAlgn="base">
              <a:spcAft>
                <a:spcPct val="0"/>
              </a:spcAft>
              <a:buClrTx/>
              <a:buFont typeface="Wingdings" panose="05000000000000000000" pitchFamily="2" charset="2"/>
              <a:buChar char="Ø"/>
            </a:pPr>
            <a:endParaRPr lang="en-US" dirty="0">
              <a:latin typeface="Cambria" panose="02040503050406030204" pitchFamily="18" charset="0"/>
            </a:endParaRPr>
          </a:p>
          <a:p>
            <a:pPr marL="341313" lvl="1" indent="-333375" fontAlgn="base">
              <a:spcAft>
                <a:spcPct val="0"/>
              </a:spcAft>
              <a:buClrTx/>
              <a:buFont typeface="Wingdings" panose="05000000000000000000" pitchFamily="2" charset="2"/>
              <a:buChar char="Ø"/>
            </a:pPr>
            <a:r>
              <a:rPr lang="en-US" dirty="0">
                <a:latin typeface="Cambria" panose="02040503050406030204" pitchFamily="18" charset="0"/>
              </a:rPr>
              <a:t>To achieve higher MBS strengths, a large rope is required than alternative rope products.</a:t>
            </a:r>
          </a:p>
          <a:p>
            <a:pPr marL="341313" lvl="1" indent="-333375" fontAlgn="base">
              <a:spcAft>
                <a:spcPct val="0"/>
              </a:spcAft>
              <a:buClrTx/>
              <a:buFont typeface="Wingdings" panose="05000000000000000000" pitchFamily="2" charset="2"/>
              <a:buChar char="Ø"/>
            </a:pPr>
            <a:endParaRPr lang="en-US" dirty="0">
              <a:latin typeface="Cambria" panose="02040503050406030204" pitchFamily="18" charset="0"/>
            </a:endParaRPr>
          </a:p>
          <a:p>
            <a:pPr marL="341313" lvl="1" indent="-333375" fontAlgn="base">
              <a:spcAft>
                <a:spcPct val="0"/>
              </a:spcAft>
              <a:buClrTx/>
              <a:buFont typeface="Wingdings" panose="05000000000000000000" pitchFamily="2" charset="2"/>
              <a:buChar char="Ø"/>
            </a:pPr>
            <a:r>
              <a:rPr lang="en-US" dirty="0">
                <a:latin typeface="Cambria" panose="02040503050406030204" pitchFamily="18" charset="0"/>
              </a:rPr>
              <a:t>Great application as a chase rope, allowing you to take your primary ropes out of service while away from the job site.</a:t>
            </a:r>
          </a:p>
        </p:txBody>
      </p:sp>
      <p:sp>
        <p:nvSpPr>
          <p:cNvPr id="5" name="Slide Number Placeholder 4"/>
          <p:cNvSpPr>
            <a:spLocks noGrp="1"/>
          </p:cNvSpPr>
          <p:nvPr>
            <p:ph type="sldNum" sz="quarter" idx="10"/>
          </p:nvPr>
        </p:nvSpPr>
        <p:spPr/>
        <p:txBody>
          <a:bodyPr/>
          <a:lstStyle/>
          <a:p>
            <a:fld id="{A8781935-E98E-4777-9B75-8A8831468424}" type="slidenum">
              <a:rPr lang="en-US" smtClean="0"/>
              <a:t>50</a:t>
            </a:fld>
            <a:endParaRPr lang="en-US"/>
          </a:p>
        </p:txBody>
      </p:sp>
    </p:spTree>
    <p:extLst>
      <p:ext uri="{BB962C8B-B14F-4D97-AF65-F5344CB8AC3E}">
        <p14:creationId xmlns:p14="http://schemas.microsoft.com/office/powerpoint/2010/main" val="1803038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r>
              <a:rPr lang="en-US" dirty="0"/>
              <a:t>It is critical that all rope users know the strength of the rope.</a:t>
            </a:r>
          </a:p>
          <a:p>
            <a:endParaRPr lang="en-US" dirty="0"/>
          </a:p>
          <a:p>
            <a:r>
              <a:rPr lang="en-US" dirty="0"/>
              <a:t>Check the owner’s manual.</a:t>
            </a:r>
          </a:p>
          <a:p>
            <a:endParaRPr lang="en-US" dirty="0"/>
          </a:p>
          <a:p>
            <a:r>
              <a:rPr lang="en-US" dirty="0"/>
              <a:t>These manuals also typically include:</a:t>
            </a:r>
          </a:p>
          <a:p>
            <a:pPr marL="228600" indent="-228600">
              <a:buAutoNum type="arabicPeriod"/>
            </a:pPr>
            <a:r>
              <a:rPr lang="en-US" dirty="0"/>
              <a:t>Use, Care, and Inspection Instructions,</a:t>
            </a:r>
          </a:p>
          <a:p>
            <a:pPr marL="228600" indent="-228600">
              <a:buAutoNum type="arabicPeriod"/>
            </a:pPr>
            <a:r>
              <a:rPr lang="en-US" dirty="0"/>
              <a:t>Retirement Criteria,</a:t>
            </a:r>
          </a:p>
          <a:p>
            <a:pPr marL="228600" indent="-228600">
              <a:buAutoNum type="arabicPeriod"/>
            </a:pPr>
            <a:r>
              <a:rPr lang="en-US" dirty="0"/>
              <a:t>Strength Charts,</a:t>
            </a:r>
          </a:p>
          <a:p>
            <a:pPr marL="228600" indent="-228600">
              <a:buAutoNum type="arabicPeriod"/>
            </a:pPr>
            <a:r>
              <a:rPr lang="en-US" dirty="0"/>
              <a:t>Rope Log to document inspections.</a:t>
            </a:r>
          </a:p>
        </p:txBody>
      </p:sp>
      <p:sp>
        <p:nvSpPr>
          <p:cNvPr id="5" name="Slide Number Placeholder 4"/>
          <p:cNvSpPr>
            <a:spLocks noGrp="1"/>
          </p:cNvSpPr>
          <p:nvPr>
            <p:ph type="sldNum" sz="quarter" idx="10"/>
          </p:nvPr>
        </p:nvSpPr>
        <p:spPr/>
        <p:txBody>
          <a:bodyPr/>
          <a:lstStyle/>
          <a:p>
            <a:fld id="{A8781935-E98E-4777-9B75-8A8831468424}" type="slidenum">
              <a:rPr lang="en-US" smtClean="0"/>
              <a:t>51</a:t>
            </a:fld>
            <a:endParaRPr lang="en-US"/>
          </a:p>
        </p:txBody>
      </p:sp>
    </p:spTree>
    <p:extLst>
      <p:ext uri="{BB962C8B-B14F-4D97-AF65-F5344CB8AC3E}">
        <p14:creationId xmlns:p14="http://schemas.microsoft.com/office/powerpoint/2010/main" val="350942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marL="339725" indent="-339725">
              <a:buFont typeface="Wingdings" panose="05000000000000000000" pitchFamily="2" charset="2"/>
              <a:buChar char="Ø"/>
            </a:pPr>
            <a:r>
              <a:rPr lang="en-US" dirty="0">
                <a:latin typeface="Cambria" panose="02040503050406030204" pitchFamily="18" charset="0"/>
              </a:rPr>
              <a:t>It is important for everyone to know rigging acronyms, and their meaning.</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SWL- Safe Working Load and WWL are the same. SWL is being phased out, because of the legal significance placed on the word ‘safe’.</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The default safety factor is 10:1, meaning that the maximum load to which a synthetic rope can be subjected is one-tenth (10%) of the manufacturer’s documented minimum breaking strength (MBS).</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It is worth noting that the 10:1 safety factor accounts for strength reductions associated with knotting/termination and losses in strength and efficiency as the rope passes through sheaves. This helps to explain why the safety factor exceeds the more common 5:1 factor found regularly in ASME B30 for other rigging components.</a:t>
            </a:r>
          </a:p>
        </p:txBody>
      </p:sp>
      <p:sp>
        <p:nvSpPr>
          <p:cNvPr id="5" name="Slide Number Placeholder 4"/>
          <p:cNvSpPr>
            <a:spLocks noGrp="1"/>
          </p:cNvSpPr>
          <p:nvPr>
            <p:ph type="sldNum" sz="quarter" idx="10"/>
          </p:nvPr>
        </p:nvSpPr>
        <p:spPr/>
        <p:txBody>
          <a:bodyPr/>
          <a:lstStyle/>
          <a:p>
            <a:fld id="{A8781935-E98E-4777-9B75-8A8831468424}" type="slidenum">
              <a:rPr lang="en-US" smtClean="0"/>
              <a:t>52</a:t>
            </a:fld>
            <a:endParaRPr lang="en-US"/>
          </a:p>
        </p:txBody>
      </p:sp>
    </p:spTree>
    <p:extLst>
      <p:ext uri="{BB962C8B-B14F-4D97-AF65-F5344CB8AC3E}">
        <p14:creationId xmlns:p14="http://schemas.microsoft.com/office/powerpoint/2010/main" val="546535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If you are using a 1,000 pound capstan hoist, could a 3/8” rope be used?- No- does not maintain a 10 to 1.</a:t>
            </a:r>
          </a:p>
          <a:p>
            <a:endParaRPr lang="en-US" dirty="0">
              <a:latin typeface="Cambria" panose="02040503050406030204" pitchFamily="18" charset="0"/>
            </a:endParaRPr>
          </a:p>
          <a:p>
            <a:r>
              <a:rPr lang="en-US" dirty="0">
                <a:latin typeface="Cambria" panose="02040503050406030204" pitchFamily="18" charset="0"/>
              </a:rPr>
              <a:t>Similarly, the 5/8” rope would be fine; however, it would not give the user any additional capacity, as the winch would be the limiting factor.</a:t>
            </a:r>
          </a:p>
          <a:p>
            <a:endParaRPr lang="en-US" dirty="0">
              <a:latin typeface="Cambria" panose="02040503050406030204" pitchFamily="18" charset="0"/>
            </a:endParaRPr>
          </a:p>
          <a:p>
            <a:r>
              <a:rPr lang="en-US" dirty="0">
                <a:latin typeface="Cambria" panose="02040503050406030204" pitchFamily="18" charset="0"/>
              </a:rPr>
              <a:t>What is the SWL or WLL of  ½” rope which has these specs? Answer: 1,100 lbs.</a:t>
            </a:r>
          </a:p>
        </p:txBody>
      </p:sp>
      <p:sp>
        <p:nvSpPr>
          <p:cNvPr id="5" name="Slide Number Placeholder 4"/>
          <p:cNvSpPr>
            <a:spLocks noGrp="1"/>
          </p:cNvSpPr>
          <p:nvPr>
            <p:ph type="sldNum" sz="quarter" idx="10"/>
          </p:nvPr>
        </p:nvSpPr>
        <p:spPr/>
        <p:txBody>
          <a:bodyPr/>
          <a:lstStyle/>
          <a:p>
            <a:fld id="{A8781935-E98E-4777-9B75-8A8831468424}" type="slidenum">
              <a:rPr lang="en-US" smtClean="0"/>
              <a:t>53</a:t>
            </a:fld>
            <a:endParaRPr lang="en-US"/>
          </a:p>
        </p:txBody>
      </p:sp>
    </p:spTree>
    <p:extLst>
      <p:ext uri="{BB962C8B-B14F-4D97-AF65-F5344CB8AC3E}">
        <p14:creationId xmlns:p14="http://schemas.microsoft.com/office/powerpoint/2010/main" val="3770501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54</a:t>
            </a:fld>
            <a:endParaRPr lang="en-US"/>
          </a:p>
        </p:txBody>
      </p:sp>
    </p:spTree>
    <p:extLst>
      <p:ext uri="{BB962C8B-B14F-4D97-AF65-F5344CB8AC3E}">
        <p14:creationId xmlns:p14="http://schemas.microsoft.com/office/powerpoint/2010/main" val="33540935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altLang="en-US" dirty="0">
                <a:latin typeface="Cambria" panose="02040503050406030204" pitchFamily="18" charset="0"/>
                <a:cs typeface="Times New Roman" panose="02020603050405020304" pitchFamily="18" charset="0"/>
              </a:rPr>
              <a:t>Answer: 770 Lbs.</a:t>
            </a:r>
          </a:p>
          <a:p>
            <a:pPr defTabSz="931774">
              <a:defRPr/>
            </a:pPr>
            <a:endParaRPr lang="en-US" altLang="en-US" dirty="0">
              <a:latin typeface="Cambria" panose="02040503050406030204" pitchFamily="18" charset="0"/>
              <a:cs typeface="Times New Roman" panose="02020603050405020304" pitchFamily="18" charset="0"/>
            </a:endParaRPr>
          </a:p>
          <a:p>
            <a:pPr defTabSz="931774">
              <a:defRPr/>
            </a:pPr>
            <a:r>
              <a:rPr lang="en-US" sz="1200" kern="0" dirty="0">
                <a:latin typeface="Cambria" panose="02040503050406030204" pitchFamily="18" charset="0"/>
                <a:ea typeface="Cambria" panose="02040503050406030204" pitchFamily="18" charset="0"/>
                <a:cs typeface="Times New Roman" panose="02020603050405020304" pitchFamily="18" charset="0"/>
              </a:rPr>
              <a:t>For Ropes, is 10% of the (MBS) minimum breaking strength, 10:1 Factor of Safety.</a:t>
            </a:r>
            <a:endParaRPr lang="en-US" altLang="en-US" dirty="0">
              <a:latin typeface="Cambria" panose="02040503050406030204" pitchFamily="18"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55</a:t>
            </a:fld>
            <a:endParaRPr lang="en-US"/>
          </a:p>
        </p:txBody>
      </p:sp>
    </p:spTree>
    <p:extLst>
      <p:ext uri="{BB962C8B-B14F-4D97-AF65-F5344CB8AC3E}">
        <p14:creationId xmlns:p14="http://schemas.microsoft.com/office/powerpoint/2010/main" val="37973818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200" b="1" dirty="0">
                <a:latin typeface="Cambria" panose="02040503050406030204" pitchFamily="18" charset="0"/>
                <a:cs typeface="Times New Roman" panose="02020603050405020304" pitchFamily="18" charset="0"/>
              </a:rPr>
              <a:t>Instructor:</a:t>
            </a:r>
          </a:p>
          <a:p>
            <a:pPr marL="341313" lvl="1" indent="-333375" fontAlgn="base">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Factory terminations are the best, normally maintain ~98% of the ropes capacity.</a:t>
            </a:r>
          </a:p>
          <a:p>
            <a:pPr marL="341313" lvl="1" indent="-333375" fontAlgn="base">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marR="0" lvl="1" indent="-333375" algn="l" defTabSz="914400" rtl="0" eaLnBrk="1" fontAlgn="base" latinLnBrk="0" hangingPunct="1">
              <a:spcAft>
                <a:spcPct val="0"/>
              </a:spcAft>
              <a:buClrTx/>
              <a:buSzTx/>
              <a:buFont typeface="Wingdings" panose="05000000000000000000" pitchFamily="2" charset="2"/>
              <a:buChar char="Ø"/>
              <a:tabLst/>
              <a:defRPr/>
            </a:pPr>
            <a:r>
              <a:rPr lang="en-US" sz="1200" kern="0" dirty="0">
                <a:latin typeface="Cambria" panose="02040503050406030204" pitchFamily="18" charset="0"/>
                <a:ea typeface="Cambria" panose="02040503050406030204" pitchFamily="18" charset="0"/>
                <a:cs typeface="Times New Roman" panose="02020603050405020304" pitchFamily="18" charset="0"/>
              </a:rPr>
              <a:t>Knots may reduce rope capacity by ~50%.</a:t>
            </a:r>
          </a:p>
          <a:p>
            <a:pPr marL="341313" marR="0" lvl="1" indent="-333375" algn="l" defTabSz="914400" rtl="0" eaLnBrk="1" fontAlgn="base" latinLnBrk="0" hangingPunct="1">
              <a:spcAft>
                <a:spcPct val="0"/>
              </a:spcAft>
              <a:buClrTx/>
              <a:buSzTx/>
              <a:buFont typeface="Wingdings" panose="05000000000000000000" pitchFamily="2" charset="2"/>
              <a:buChar char="Ø"/>
              <a:tabLst/>
              <a:defRPr/>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marR="0" lvl="1" indent="-333375" algn="l" defTabSz="914400" rtl="0" eaLnBrk="1" fontAlgn="base" latinLnBrk="0" hangingPunct="1">
              <a:spcAft>
                <a:spcPct val="0"/>
              </a:spcAft>
              <a:buClrTx/>
              <a:buSzTx/>
              <a:buFont typeface="Wingdings" panose="05000000000000000000" pitchFamily="2" charset="2"/>
              <a:buChar char="Ø"/>
              <a:tabLst/>
              <a:defRPr/>
            </a:pPr>
            <a:r>
              <a:rPr lang="en-US" sz="1200" kern="0" dirty="0">
                <a:latin typeface="Cambria" panose="02040503050406030204" pitchFamily="18" charset="0"/>
                <a:ea typeface="ＭＳ Ｐゴシック"/>
                <a:cs typeface="Times New Roman" panose="02020603050405020304" pitchFamily="18" charset="0"/>
              </a:rPr>
              <a:t>The additional friction and twisting at the point of the knot reduce the MBS of the rope. </a:t>
            </a:r>
          </a:p>
          <a:p>
            <a:pPr marL="341313" marR="0" lvl="1" indent="-333375" algn="l" defTabSz="914400" rtl="0" eaLnBrk="1" fontAlgn="base" latinLnBrk="0" hangingPunct="1">
              <a:spcAft>
                <a:spcPct val="0"/>
              </a:spcAft>
              <a:buClrTx/>
              <a:buSzTx/>
              <a:buFont typeface="Wingdings" panose="05000000000000000000" pitchFamily="2" charset="2"/>
              <a:buChar char="Ø"/>
              <a:tabLst/>
              <a:defRPr/>
            </a:pPr>
            <a:endParaRPr lang="en-US" sz="1200" kern="0" dirty="0">
              <a:latin typeface="Cambria" panose="02040503050406030204" pitchFamily="18" charset="0"/>
              <a:ea typeface="ＭＳ Ｐゴシック"/>
              <a:cs typeface="Times New Roman" panose="02020603050405020304" pitchFamily="18" charset="0"/>
            </a:endParaRPr>
          </a:p>
          <a:p>
            <a:pPr marL="341313" lvl="1" indent="-333375" fontAlgn="base">
              <a:spcAft>
                <a:spcPct val="0"/>
              </a:spcAft>
              <a:buClrTx/>
              <a:buFont typeface="Wingdings" panose="05000000000000000000" pitchFamily="2" charset="2"/>
              <a:buChar char="Ø"/>
            </a:pPr>
            <a:r>
              <a:rPr lang="en-US" sz="1200" kern="0" dirty="0">
                <a:latin typeface="Cambria" panose="02040503050406030204" pitchFamily="18" charset="0"/>
                <a:ea typeface="ＭＳ Ｐゴシック"/>
                <a:cs typeface="Times New Roman" panose="02020603050405020304" pitchFamily="18" charset="0"/>
              </a:rPr>
              <a:t>The decrease in strength can be irreversible, depending on the stress applied to the twisted fibers. This provides even more reason for a thorough inspection of your ropes before each use.</a:t>
            </a:r>
          </a:p>
          <a:p>
            <a:pPr marL="341313" lvl="1" indent="-333375" fontAlgn="base">
              <a:spcAft>
                <a:spcPct val="0"/>
              </a:spcAft>
              <a:buClrTx/>
              <a:buFont typeface="Wingdings" panose="05000000000000000000" pitchFamily="2" charset="2"/>
              <a:buChar char="Ø"/>
            </a:pPr>
            <a:endParaRPr lang="en-US" sz="1200" kern="0" dirty="0">
              <a:latin typeface="Cambria" panose="02040503050406030204" pitchFamily="18" charset="0"/>
              <a:ea typeface="ＭＳ Ｐゴシック"/>
              <a:cs typeface="Times New Roman" panose="02020603050405020304" pitchFamily="18" charset="0"/>
            </a:endParaRPr>
          </a:p>
          <a:p>
            <a:pPr marL="341313" marR="0" lvl="1" indent="-333375" algn="l" defTabSz="914400" rtl="0" eaLnBrk="1" fontAlgn="base" latinLnBrk="0" hangingPunct="1">
              <a:spcAft>
                <a:spcPct val="0"/>
              </a:spcAft>
              <a:buClrTx/>
              <a:buSzTx/>
              <a:buFont typeface="Wingdings" panose="05000000000000000000" pitchFamily="2" charset="2"/>
              <a:buChar char="Ø"/>
              <a:tabLst/>
              <a:defRPr/>
            </a:pPr>
            <a:r>
              <a:rPr lang="en-US" sz="1200" kern="0" dirty="0">
                <a:latin typeface="Cambria" panose="02040503050406030204" pitchFamily="18" charset="0"/>
                <a:ea typeface="Cambria" panose="02040503050406030204" pitchFamily="18" charset="0"/>
                <a:cs typeface="Times New Roman" panose="02020603050405020304" pitchFamily="18" charset="0"/>
              </a:rPr>
              <a:t>Ropes terminated with a Termination Plate de-rates capacity by 10-15%.</a:t>
            </a:r>
            <a:endParaRPr lang="en-US" sz="1200" kern="0" dirty="0">
              <a:latin typeface="Cambria" panose="02040503050406030204" pitchFamily="18" charset="0"/>
              <a:ea typeface="ＭＳ Ｐゴシック"/>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56</a:t>
            </a:fld>
            <a:endParaRPr lang="en-US"/>
          </a:p>
        </p:txBody>
      </p:sp>
    </p:spTree>
    <p:extLst>
      <p:ext uri="{BB962C8B-B14F-4D97-AF65-F5344CB8AC3E}">
        <p14:creationId xmlns:p14="http://schemas.microsoft.com/office/powerpoint/2010/main" val="20949802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 </a:t>
            </a:r>
            <a:r>
              <a:rPr lang="en-US" i="1" dirty="0">
                <a:latin typeface="Cambria" panose="02040503050406030204" pitchFamily="18" charset="0"/>
              </a:rPr>
              <a:t>CI 2001-04 Fiber Rope Inspection &amp; Retirement Criteria located in Appendix for</a:t>
            </a:r>
            <a:r>
              <a:rPr lang="en-US" i="1" baseline="0" dirty="0">
                <a:latin typeface="Cambria" panose="02040503050406030204" pitchFamily="18" charset="0"/>
              </a:rPr>
              <a:t> reference.</a:t>
            </a:r>
            <a:endParaRPr lang="en-US" i="1"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57</a:t>
            </a:fld>
            <a:endParaRPr lang="en-US"/>
          </a:p>
        </p:txBody>
      </p:sp>
    </p:spTree>
    <p:extLst>
      <p:ext uri="{BB962C8B-B14F-4D97-AF65-F5344CB8AC3E}">
        <p14:creationId xmlns:p14="http://schemas.microsoft.com/office/powerpoint/2010/main" val="24509176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58</a:t>
            </a:fld>
            <a:endParaRPr lang="en-US"/>
          </a:p>
        </p:txBody>
      </p:sp>
    </p:spTree>
    <p:extLst>
      <p:ext uri="{BB962C8B-B14F-4D97-AF65-F5344CB8AC3E}">
        <p14:creationId xmlns:p14="http://schemas.microsoft.com/office/powerpoint/2010/main" val="1405866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59</a:t>
            </a:fld>
            <a:endParaRPr lang="en-US"/>
          </a:p>
        </p:txBody>
      </p:sp>
    </p:spTree>
    <p:extLst>
      <p:ext uri="{BB962C8B-B14F-4D97-AF65-F5344CB8AC3E}">
        <p14:creationId xmlns:p14="http://schemas.microsoft.com/office/powerpoint/2010/main" val="880861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6</a:t>
            </a:fld>
            <a:endParaRPr lang="en-US" dirty="0"/>
          </a:p>
        </p:txBody>
      </p:sp>
    </p:spTree>
    <p:extLst>
      <p:ext uri="{BB962C8B-B14F-4D97-AF65-F5344CB8AC3E}">
        <p14:creationId xmlns:p14="http://schemas.microsoft.com/office/powerpoint/2010/main" val="249883503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60</a:t>
            </a:fld>
            <a:endParaRPr lang="en-US"/>
          </a:p>
        </p:txBody>
      </p:sp>
    </p:spTree>
    <p:extLst>
      <p:ext uri="{BB962C8B-B14F-4D97-AF65-F5344CB8AC3E}">
        <p14:creationId xmlns:p14="http://schemas.microsoft.com/office/powerpoint/2010/main" val="87754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61</a:t>
            </a:fld>
            <a:endParaRPr lang="en-US"/>
          </a:p>
        </p:txBody>
      </p:sp>
    </p:spTree>
    <p:extLst>
      <p:ext uri="{BB962C8B-B14F-4D97-AF65-F5344CB8AC3E}">
        <p14:creationId xmlns:p14="http://schemas.microsoft.com/office/powerpoint/2010/main" val="1467739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You can’t keep and inspection log if you don’t have a system to identify your ropes. Therefore, rope tags are an important part of your inspection program.</a:t>
            </a:r>
          </a:p>
          <a:p>
            <a:endParaRPr lang="en-US" dirty="0">
              <a:latin typeface="Cambria" panose="02040503050406030204" pitchFamily="18" charset="0"/>
            </a:endParaRPr>
          </a:p>
          <a:p>
            <a:r>
              <a:rPr lang="en-US" dirty="0">
                <a:latin typeface="Cambria" panose="02040503050406030204" pitchFamily="18" charset="0"/>
              </a:rPr>
              <a:t>Ropes can be purchased from the factory with a tag, or shrink tube can be used to create your own labeling system.</a:t>
            </a:r>
          </a:p>
          <a:p>
            <a:endParaRPr lang="en-US" dirty="0"/>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62</a:t>
            </a:fld>
            <a:endParaRPr lang="en-US"/>
          </a:p>
        </p:txBody>
      </p:sp>
    </p:spTree>
    <p:extLst>
      <p:ext uri="{BB962C8B-B14F-4D97-AF65-F5344CB8AC3E}">
        <p14:creationId xmlns:p14="http://schemas.microsoft.com/office/powerpoint/2010/main" val="16371774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Pictured is a sample inspection log. Point out to students the importance of capturing the model number, date of manufacturing, assign a unique serial number, date of purchase, and date of use. This aids in knowing the rope so that the proper of use of the rope can be maintained. </a:t>
            </a:r>
          </a:p>
        </p:txBody>
      </p:sp>
      <p:sp>
        <p:nvSpPr>
          <p:cNvPr id="5" name="Slide Number Placeholder 4"/>
          <p:cNvSpPr>
            <a:spLocks noGrp="1"/>
          </p:cNvSpPr>
          <p:nvPr>
            <p:ph type="sldNum" sz="quarter" idx="10"/>
          </p:nvPr>
        </p:nvSpPr>
        <p:spPr/>
        <p:txBody>
          <a:bodyPr/>
          <a:lstStyle/>
          <a:p>
            <a:fld id="{A8781935-E98E-4777-9B75-8A8831468424}" type="slidenum">
              <a:rPr lang="en-US" smtClean="0"/>
              <a:t>63</a:t>
            </a:fld>
            <a:endParaRPr lang="en-US"/>
          </a:p>
        </p:txBody>
      </p:sp>
    </p:spTree>
    <p:extLst>
      <p:ext uri="{BB962C8B-B14F-4D97-AF65-F5344CB8AC3E}">
        <p14:creationId xmlns:p14="http://schemas.microsoft.com/office/powerpoint/2010/main" val="33092202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64</a:t>
            </a:fld>
            <a:endParaRPr lang="en-US"/>
          </a:p>
        </p:txBody>
      </p:sp>
    </p:spTree>
    <p:extLst>
      <p:ext uri="{BB962C8B-B14F-4D97-AF65-F5344CB8AC3E}">
        <p14:creationId xmlns:p14="http://schemas.microsoft.com/office/powerpoint/2010/main" val="10607378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You can’t keep and inspection log if you don’t have a system to identify your ropes. Therefore, rope tags are an important part of your inspection program.</a:t>
            </a:r>
          </a:p>
          <a:p>
            <a:endParaRPr lang="en-US" dirty="0">
              <a:latin typeface="Cambria" panose="02040503050406030204" pitchFamily="18" charset="0"/>
            </a:endParaRPr>
          </a:p>
          <a:p>
            <a:r>
              <a:rPr lang="en-US" dirty="0">
                <a:latin typeface="Cambria" panose="02040503050406030204" pitchFamily="18" charset="0"/>
              </a:rPr>
              <a:t>Ropes can be purchased from the factory with a tag, or shrink tube can be used to create your own labeling system.</a:t>
            </a:r>
          </a:p>
          <a:p>
            <a:endParaRPr lang="en-US" dirty="0">
              <a:latin typeface="Cambria" panose="020405030504060302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65</a:t>
            </a:fld>
            <a:endParaRPr lang="en-US"/>
          </a:p>
        </p:txBody>
      </p:sp>
    </p:spTree>
    <p:extLst>
      <p:ext uri="{BB962C8B-B14F-4D97-AF65-F5344CB8AC3E}">
        <p14:creationId xmlns:p14="http://schemas.microsoft.com/office/powerpoint/2010/main" val="12054691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66</a:t>
            </a:fld>
            <a:endParaRPr lang="en-US"/>
          </a:p>
        </p:txBody>
      </p:sp>
    </p:spTree>
    <p:extLst>
      <p:ext uri="{BB962C8B-B14F-4D97-AF65-F5344CB8AC3E}">
        <p14:creationId xmlns:p14="http://schemas.microsoft.com/office/powerpoint/2010/main" val="263192678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67</a:t>
            </a:fld>
            <a:endParaRPr lang="en-US"/>
          </a:p>
        </p:txBody>
      </p:sp>
    </p:spTree>
    <p:extLst>
      <p:ext uri="{BB962C8B-B14F-4D97-AF65-F5344CB8AC3E}">
        <p14:creationId xmlns:p14="http://schemas.microsoft.com/office/powerpoint/2010/main" val="21783315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68</a:t>
            </a:fld>
            <a:endParaRPr lang="en-US"/>
          </a:p>
        </p:txBody>
      </p:sp>
    </p:spTree>
    <p:extLst>
      <p:ext uri="{BB962C8B-B14F-4D97-AF65-F5344CB8AC3E}">
        <p14:creationId xmlns:p14="http://schemas.microsoft.com/office/powerpoint/2010/main" val="4599274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69</a:t>
            </a:fld>
            <a:endParaRPr lang="en-US"/>
          </a:p>
        </p:txBody>
      </p:sp>
    </p:spTree>
    <p:extLst>
      <p:ext uri="{BB962C8B-B14F-4D97-AF65-F5344CB8AC3E}">
        <p14:creationId xmlns:p14="http://schemas.microsoft.com/office/powerpoint/2010/main" val="79969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7</a:t>
            </a:fld>
            <a:endParaRPr lang="en-US" dirty="0"/>
          </a:p>
        </p:txBody>
      </p:sp>
    </p:spTree>
    <p:extLst>
      <p:ext uri="{BB962C8B-B14F-4D97-AF65-F5344CB8AC3E}">
        <p14:creationId xmlns:p14="http://schemas.microsoft.com/office/powerpoint/2010/main" val="19718545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marL="339725" indent="-339725">
              <a:buFont typeface="Wingdings" panose="05000000000000000000" pitchFamily="2" charset="2"/>
              <a:buChar char="Ø"/>
            </a:pPr>
            <a:r>
              <a:rPr lang="en-US" dirty="0">
                <a:latin typeface="Cambria" panose="02040503050406030204" pitchFamily="18" charset="0"/>
              </a:rPr>
              <a:t>Take care of your rope.</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Proper use, care, and storage of your rope prolongs its use.</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Don’t let your rope touch the ground.</a:t>
            </a:r>
          </a:p>
        </p:txBody>
      </p:sp>
      <p:sp>
        <p:nvSpPr>
          <p:cNvPr id="5" name="Slide Number Placeholder 4"/>
          <p:cNvSpPr>
            <a:spLocks noGrp="1"/>
          </p:cNvSpPr>
          <p:nvPr>
            <p:ph type="sldNum" sz="quarter" idx="10"/>
          </p:nvPr>
        </p:nvSpPr>
        <p:spPr/>
        <p:txBody>
          <a:bodyPr/>
          <a:lstStyle/>
          <a:p>
            <a:fld id="{A8781935-E98E-4777-9B75-8A8831468424}" type="slidenum">
              <a:rPr lang="en-US" smtClean="0"/>
              <a:t>70</a:t>
            </a:fld>
            <a:endParaRPr lang="en-US"/>
          </a:p>
        </p:txBody>
      </p:sp>
    </p:spTree>
    <p:extLst>
      <p:ext uri="{BB962C8B-B14F-4D97-AF65-F5344CB8AC3E}">
        <p14:creationId xmlns:p14="http://schemas.microsoft.com/office/powerpoint/2010/main" val="15787109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200" b="1" dirty="0">
                <a:latin typeface="Cambria" panose="02040503050406030204" pitchFamily="18" charset="0"/>
                <a:cs typeface="Times New Roman" panose="02020603050405020304" pitchFamily="18" charset="0"/>
              </a:rPr>
              <a:t>Instructor:</a:t>
            </a:r>
          </a:p>
          <a:p>
            <a:pPr marL="341313" lvl="1" indent="-333375" fontAlgn="base">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Ropes should be stored away from dirt, moisture, and sunlight. </a:t>
            </a:r>
          </a:p>
          <a:p>
            <a:pPr marL="341313" lvl="1" indent="-333375" fontAlgn="base">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Introducing excessive sediment into your ropes imparts additional friction points which speed up fiber degradation and can contribute to strength reduction. </a:t>
            </a:r>
          </a:p>
          <a:p>
            <a:pPr marL="341313" lvl="1" indent="-333375" fontAlgn="base">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Excessive moisture can result in mold. </a:t>
            </a:r>
          </a:p>
          <a:p>
            <a:pPr marL="341313" lvl="1" indent="-333375" fontAlgn="base">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The risk of this varies by textile, but avoidance is a best practice unless the rope was intended for extended use in wet environments. </a:t>
            </a:r>
          </a:p>
          <a:p>
            <a:pPr marL="341313" lvl="1" indent="-333375" fontAlgn="base">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Aft>
                <a:spcPct val="0"/>
              </a:spcAft>
              <a:buClrTx/>
              <a:buFont typeface="Wingdings" panose="05000000000000000000" pitchFamily="2" charset="2"/>
              <a:buChar char="Ø"/>
            </a:pPr>
            <a:r>
              <a:rPr lang="en-US" sz="1200" kern="0" dirty="0">
                <a:latin typeface="Cambria" panose="02040503050406030204" pitchFamily="18" charset="0"/>
                <a:ea typeface="Cambria" panose="02040503050406030204" pitchFamily="18" charset="0"/>
                <a:cs typeface="Times New Roman" panose="02020603050405020304" pitchFamily="18" charset="0"/>
              </a:rPr>
              <a:t>UV rays degrade fiber strength over time. Storing your ropes out of the sun will extend their lifetime.</a:t>
            </a:r>
          </a:p>
        </p:txBody>
      </p:sp>
      <p:sp>
        <p:nvSpPr>
          <p:cNvPr id="5" name="Slide Number Placeholder 4"/>
          <p:cNvSpPr>
            <a:spLocks noGrp="1"/>
          </p:cNvSpPr>
          <p:nvPr>
            <p:ph type="sldNum" sz="quarter" idx="10"/>
          </p:nvPr>
        </p:nvSpPr>
        <p:spPr/>
        <p:txBody>
          <a:bodyPr/>
          <a:lstStyle/>
          <a:p>
            <a:fld id="{A8781935-E98E-4777-9B75-8A8831468424}" type="slidenum">
              <a:rPr lang="en-US" smtClean="0"/>
              <a:t>71</a:t>
            </a:fld>
            <a:endParaRPr lang="en-US"/>
          </a:p>
        </p:txBody>
      </p:sp>
    </p:spTree>
    <p:extLst>
      <p:ext uri="{BB962C8B-B14F-4D97-AF65-F5344CB8AC3E}">
        <p14:creationId xmlns:p14="http://schemas.microsoft.com/office/powerpoint/2010/main" val="15078047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72</a:t>
            </a:fld>
            <a:endParaRPr lang="en-US"/>
          </a:p>
        </p:txBody>
      </p:sp>
    </p:spTree>
    <p:extLst>
      <p:ext uri="{BB962C8B-B14F-4D97-AF65-F5344CB8AC3E}">
        <p14:creationId xmlns:p14="http://schemas.microsoft.com/office/powerpoint/2010/main" val="29724794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ASME B30, Chapter 26 defines standards for Shackles, Turnbuckles, U-bolts, and Blocks.</a:t>
            </a:r>
          </a:p>
        </p:txBody>
      </p:sp>
      <p:sp>
        <p:nvSpPr>
          <p:cNvPr id="5" name="Slide Number Placeholder 4"/>
          <p:cNvSpPr>
            <a:spLocks noGrp="1"/>
          </p:cNvSpPr>
          <p:nvPr>
            <p:ph type="sldNum" sz="quarter" idx="10"/>
          </p:nvPr>
        </p:nvSpPr>
        <p:spPr/>
        <p:txBody>
          <a:bodyPr/>
          <a:lstStyle/>
          <a:p>
            <a:fld id="{A8781935-E98E-4777-9B75-8A8831468424}" type="slidenum">
              <a:rPr lang="en-US" smtClean="0"/>
              <a:t>73</a:t>
            </a:fld>
            <a:endParaRPr lang="en-US"/>
          </a:p>
        </p:txBody>
      </p:sp>
    </p:spTree>
    <p:extLst>
      <p:ext uri="{BB962C8B-B14F-4D97-AF65-F5344CB8AC3E}">
        <p14:creationId xmlns:p14="http://schemas.microsoft.com/office/powerpoint/2010/main" val="8395433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880610"/>
          </a:xfrm>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marL="339725" indent="-339725">
              <a:buFont typeface="Wingdings" panose="05000000000000000000" pitchFamily="2" charset="2"/>
              <a:buChar char="Ø"/>
            </a:pPr>
            <a:r>
              <a:rPr lang="en-US" dirty="0">
                <a:latin typeface="Cambria" panose="02040503050406030204" pitchFamily="18" charset="0"/>
              </a:rPr>
              <a:t>The diameter of the sheave effects the WLL of the rope.</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The A10.48 requirement for double braid and kernmantle rope is 6:1, while the requirement for three-strand ropes is 10:1. </a:t>
            </a:r>
          </a:p>
          <a:p>
            <a:pPr marL="339725" indent="-339725">
              <a:buFont typeface="Wingdings" panose="05000000000000000000" pitchFamily="2" charset="2"/>
              <a:buChar char="Ø"/>
            </a:pPr>
            <a:endParaRPr lang="en-US" dirty="0">
              <a:latin typeface="Cambria" panose="02040503050406030204" pitchFamily="18" charset="0"/>
            </a:endParaRPr>
          </a:p>
          <a:p>
            <a:pPr marL="339725" marR="0" lvl="0" indent="-339725" algn="l" defTabSz="914400" rtl="0" eaLnBrk="1" fontAlgn="auto" latinLnBrk="0" hangingPunct="1">
              <a:spcBef>
                <a:spcPts val="0"/>
              </a:spcBef>
              <a:spcAft>
                <a:spcPts val="0"/>
              </a:spcAft>
              <a:buClrTx/>
              <a:buSzTx/>
              <a:buFont typeface="Wingdings" panose="05000000000000000000" pitchFamily="2" charset="2"/>
              <a:buChar char="Ø"/>
              <a:tabLst/>
              <a:defRPr/>
            </a:pPr>
            <a:r>
              <a:rPr lang="en-US" dirty="0">
                <a:latin typeface="Cambria" panose="02040503050406030204" pitchFamily="18" charset="0"/>
              </a:rPr>
              <a:t>The measure used to evaluate compatibility is the </a:t>
            </a:r>
            <a:r>
              <a:rPr lang="en-US" dirty="0" err="1">
                <a:latin typeface="Cambria" panose="02040503050406030204" pitchFamily="18" charset="0"/>
              </a:rPr>
              <a:t>diameter:diameter</a:t>
            </a:r>
            <a:r>
              <a:rPr lang="en-US" dirty="0">
                <a:latin typeface="Cambria" panose="02040503050406030204" pitchFamily="18" charset="0"/>
              </a:rPr>
              <a:t> (</a:t>
            </a:r>
            <a:r>
              <a:rPr lang="en-US" dirty="0" err="1">
                <a:latin typeface="Cambria" panose="02040503050406030204" pitchFamily="18" charset="0"/>
              </a:rPr>
              <a:t>D:d</a:t>
            </a:r>
            <a:r>
              <a:rPr lang="en-US" dirty="0">
                <a:latin typeface="Cambria" panose="02040503050406030204" pitchFamily="18" charset="0"/>
              </a:rPr>
              <a:t>) ratio. </a:t>
            </a:r>
          </a:p>
          <a:p>
            <a:pPr marL="339725" marR="0" lvl="0" indent="-339725" algn="l" defTabSz="914400" rtl="0" eaLnBrk="1" fontAlgn="auto" latinLnBrk="0" hangingPunct="1">
              <a:spcBef>
                <a:spcPts val="0"/>
              </a:spcBef>
              <a:spcAft>
                <a:spcPts val="0"/>
              </a:spcAft>
              <a:buClrTx/>
              <a:buSzTx/>
              <a:buFont typeface="Wingdings" panose="05000000000000000000" pitchFamily="2" charset="2"/>
              <a:buChar char="Ø"/>
              <a:tabLst/>
              <a:defRPr/>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It is important to note that this is not a comparison between the inner diameter of the sheave and the diameter of the rope. </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The ratio is based on the measurement from center of synthetic rope to center of synthetic rope when dropping from a 90 degree angle over the sheave. </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A synthetic rope block/pulley which is compliant with the ASME B30.26 standard is required to visibly display rope diameter capacity as pictured above.</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Sheaves which have roller bearings, and are sealed, are the best. Don’t require greasing, lower friction.</a:t>
            </a:r>
          </a:p>
          <a:p>
            <a:pPr marL="339725" indent="-339725">
              <a:buFont typeface="Wingdings" panose="05000000000000000000" pitchFamily="2" charset="2"/>
              <a:buChar char="Ø"/>
            </a:pPr>
            <a:endParaRPr lang="en-US" dirty="0"/>
          </a:p>
          <a:p>
            <a:pPr marL="339725" indent="-339725">
              <a:buFont typeface="Wingdings" panose="05000000000000000000" pitchFamily="2" charset="2"/>
              <a:buChar char="Ø"/>
            </a:pPr>
            <a:r>
              <a:rPr lang="en-US" dirty="0"/>
              <a:t>Block groove should be designed for use with rope, and not be less than 10% greater than the rope diameter. Improper groove profiles will damage your rope.</a:t>
            </a:r>
          </a:p>
        </p:txBody>
      </p:sp>
      <p:sp>
        <p:nvSpPr>
          <p:cNvPr id="5" name="Slide Number Placeholder 4"/>
          <p:cNvSpPr>
            <a:spLocks noGrp="1"/>
          </p:cNvSpPr>
          <p:nvPr>
            <p:ph type="sldNum" sz="quarter" idx="10"/>
          </p:nvPr>
        </p:nvSpPr>
        <p:spPr/>
        <p:txBody>
          <a:bodyPr/>
          <a:lstStyle/>
          <a:p>
            <a:fld id="{A8781935-E98E-4777-9B75-8A8831468424}" type="slidenum">
              <a:rPr lang="en-US" smtClean="0"/>
              <a:t>74</a:t>
            </a:fld>
            <a:endParaRPr lang="en-US"/>
          </a:p>
        </p:txBody>
      </p:sp>
    </p:spTree>
    <p:extLst>
      <p:ext uri="{BB962C8B-B14F-4D97-AF65-F5344CB8AC3E}">
        <p14:creationId xmlns:p14="http://schemas.microsoft.com/office/powerpoint/2010/main" val="40978162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b="1" dirty="0">
                <a:latin typeface="Cambria" panose="02040503050406030204" pitchFamily="18" charset="0"/>
              </a:rPr>
              <a:t>Do not use any of the following-</a:t>
            </a:r>
          </a:p>
          <a:p>
            <a:pPr marL="339725" indent="-339725">
              <a:buFont typeface="Wingdings" panose="05000000000000000000" pitchFamily="2" charset="2"/>
              <a:buChar char="Ø"/>
            </a:pPr>
            <a:r>
              <a:rPr lang="en-US" dirty="0" err="1">
                <a:latin typeface="Cambria" panose="02040503050406030204" pitchFamily="18" charset="0"/>
              </a:rPr>
              <a:t>Handline</a:t>
            </a:r>
            <a:r>
              <a:rPr lang="en-US" dirty="0">
                <a:latin typeface="Cambria" panose="02040503050406030204" pitchFamily="18" charset="0"/>
              </a:rPr>
              <a:t> blocks are not ASME B30 compliant, and are not to be used when lifting loads with a capstan. </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Import blocks that are designed to be used with wire rope, not synthetic rope.</a:t>
            </a:r>
          </a:p>
          <a:p>
            <a:pPr marL="339725" indent="-339725">
              <a:buFont typeface="Wingdings" panose="05000000000000000000" pitchFamily="2" charset="2"/>
              <a:buChar char="Ø"/>
            </a:pPr>
            <a:endParaRPr lang="en-US" dirty="0">
              <a:latin typeface="Cambria" panose="02040503050406030204" pitchFamily="18" charset="0"/>
            </a:endParaRPr>
          </a:p>
          <a:p>
            <a:pPr marL="339725" indent="-339725">
              <a:buFont typeface="Wingdings" panose="05000000000000000000" pitchFamily="2" charset="2"/>
              <a:buChar char="Ø"/>
            </a:pPr>
            <a:r>
              <a:rPr lang="en-US" dirty="0">
                <a:latin typeface="Cambria" panose="02040503050406030204" pitchFamily="18" charset="0"/>
              </a:rPr>
              <a:t>Any block that does not meet ASME B30 marking requirements.</a:t>
            </a:r>
          </a:p>
          <a:p>
            <a:endParaRPr lang="en-US" dirty="0"/>
          </a:p>
          <a:p>
            <a:endParaRPr lang="en-US" dirty="0"/>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75</a:t>
            </a:fld>
            <a:endParaRPr lang="en-US"/>
          </a:p>
        </p:txBody>
      </p:sp>
    </p:spTree>
    <p:extLst>
      <p:ext uri="{BB962C8B-B14F-4D97-AF65-F5344CB8AC3E}">
        <p14:creationId xmlns:p14="http://schemas.microsoft.com/office/powerpoint/2010/main" val="16590903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r>
              <a:rPr lang="en-US" dirty="0"/>
              <a:t>In addition to the above, when using synthetic rope, it is important to only use blocks designed for synthetic rope. Blocks that are designed for synthetic rope will clearly say this on the label.</a:t>
            </a:r>
          </a:p>
        </p:txBody>
      </p:sp>
      <p:sp>
        <p:nvSpPr>
          <p:cNvPr id="5" name="Slide Number Placeholder 4"/>
          <p:cNvSpPr>
            <a:spLocks noGrp="1"/>
          </p:cNvSpPr>
          <p:nvPr>
            <p:ph type="sldNum" sz="quarter" idx="10"/>
          </p:nvPr>
        </p:nvSpPr>
        <p:spPr/>
        <p:txBody>
          <a:bodyPr/>
          <a:lstStyle/>
          <a:p>
            <a:fld id="{A8781935-E98E-4777-9B75-8A8831468424}" type="slidenum">
              <a:rPr lang="en-US" smtClean="0"/>
              <a:t>76</a:t>
            </a:fld>
            <a:endParaRPr lang="en-US"/>
          </a:p>
        </p:txBody>
      </p:sp>
    </p:spTree>
    <p:extLst>
      <p:ext uri="{BB962C8B-B14F-4D97-AF65-F5344CB8AC3E}">
        <p14:creationId xmlns:p14="http://schemas.microsoft.com/office/powerpoint/2010/main" val="31781696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77</a:t>
            </a:fld>
            <a:endParaRPr lang="en-US"/>
          </a:p>
        </p:txBody>
      </p:sp>
    </p:spTree>
    <p:extLst>
      <p:ext uri="{BB962C8B-B14F-4D97-AF65-F5344CB8AC3E}">
        <p14:creationId xmlns:p14="http://schemas.microsoft.com/office/powerpoint/2010/main" val="118025420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78</a:t>
            </a:fld>
            <a:endParaRPr lang="en-US"/>
          </a:p>
        </p:txBody>
      </p:sp>
    </p:spTree>
    <p:extLst>
      <p:ext uri="{BB962C8B-B14F-4D97-AF65-F5344CB8AC3E}">
        <p14:creationId xmlns:p14="http://schemas.microsoft.com/office/powerpoint/2010/main" val="21249229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r>
              <a:rPr lang="en-US" dirty="0">
                <a:latin typeface="Cambria" panose="02040503050406030204" pitchFamily="18" charset="0"/>
              </a:rPr>
              <a:t>Prior to each rigging application, ensure that the sling matches your lifting requirements by double checking the strength in the applicable configuration.</a:t>
            </a:r>
          </a:p>
        </p:txBody>
      </p:sp>
      <p:sp>
        <p:nvSpPr>
          <p:cNvPr id="5" name="Slide Number Placeholder 4"/>
          <p:cNvSpPr>
            <a:spLocks noGrp="1"/>
          </p:cNvSpPr>
          <p:nvPr>
            <p:ph type="sldNum" sz="quarter" idx="10"/>
          </p:nvPr>
        </p:nvSpPr>
        <p:spPr/>
        <p:txBody>
          <a:bodyPr/>
          <a:lstStyle/>
          <a:p>
            <a:fld id="{A8781935-E98E-4777-9B75-8A8831468424}" type="slidenum">
              <a:rPr lang="en-US" smtClean="0"/>
              <a:t>79</a:t>
            </a:fld>
            <a:endParaRPr lang="en-US"/>
          </a:p>
        </p:txBody>
      </p:sp>
    </p:spTree>
    <p:extLst>
      <p:ext uri="{BB962C8B-B14F-4D97-AF65-F5344CB8AC3E}">
        <p14:creationId xmlns:p14="http://schemas.microsoft.com/office/powerpoint/2010/main" val="72475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8</a:t>
            </a:fld>
            <a:endParaRPr lang="en-US" dirty="0"/>
          </a:p>
        </p:txBody>
      </p:sp>
    </p:spTree>
    <p:extLst>
      <p:ext uri="{BB962C8B-B14F-4D97-AF65-F5344CB8AC3E}">
        <p14:creationId xmlns:p14="http://schemas.microsoft.com/office/powerpoint/2010/main" val="31393623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200" b="1" dirty="0">
                <a:latin typeface="Cambria" panose="02040503050406030204" pitchFamily="18" charset="0"/>
                <a:cs typeface="Times New Roman" panose="02020603050405020304" pitchFamily="18" charset="0"/>
              </a:rPr>
              <a:t>Instructor:</a:t>
            </a:r>
          </a:p>
          <a:p>
            <a:pPr defTabSz="931774">
              <a:defRPr/>
            </a:pPr>
            <a:endParaRPr lang="en-US" altLang="en-US" sz="1200" dirty="0">
              <a:latin typeface="Cambria" panose="02040503050406030204" pitchFamily="18" charset="0"/>
              <a:cs typeface="Times New Roman" panose="02020603050405020304" pitchFamily="18" charset="0"/>
            </a:endParaRPr>
          </a:p>
          <a:p>
            <a:r>
              <a:rPr lang="en-US" sz="1200" dirty="0">
                <a:latin typeface="Cambria" panose="02040503050406030204" pitchFamily="18" charset="0"/>
              </a:rPr>
              <a:t>Users must carefully read the manufacturer's recommendations for use, care, and inspection. </a:t>
            </a:r>
          </a:p>
          <a:p>
            <a:pPr marL="7938" lvl="1" indent="0" fontAlgn="base">
              <a:lnSpc>
                <a:spcPct val="150000"/>
              </a:lnSpc>
              <a:spcBef>
                <a:spcPts val="325"/>
              </a:spcBef>
              <a:spcAft>
                <a:spcPct val="0"/>
              </a:spcAft>
              <a:buClrTx/>
              <a:buNone/>
            </a:pPr>
            <a:r>
              <a:rPr lang="en-US" sz="1200" b="1" kern="0" dirty="0">
                <a:latin typeface="Cambria" panose="02040503050406030204" pitchFamily="18" charset="0"/>
                <a:ea typeface="Cambria" panose="02040503050406030204" pitchFamily="18" charset="0"/>
                <a:cs typeface="Times New Roman" panose="02020603050405020304" pitchFamily="18" charset="0"/>
              </a:rPr>
              <a:t>Remove from service if any of the following are visible</a:t>
            </a:r>
          </a:p>
          <a:p>
            <a:pPr marL="342900" lvl="1" indent="-342900" fontAlgn="base">
              <a:lnSpc>
                <a:spcPct val="150000"/>
              </a:lnSpc>
              <a:spcBef>
                <a:spcPts val="325"/>
              </a:spcBef>
              <a:spcAft>
                <a:spcPct val="0"/>
              </a:spcAft>
              <a:buClrTx/>
              <a:buFont typeface="+mj-lt"/>
              <a:buAutoNum type="arabicPeriod"/>
            </a:pPr>
            <a:r>
              <a:rPr lang="en-US" sz="1200" kern="0" dirty="0">
                <a:latin typeface="Cambria" panose="02040503050406030204" pitchFamily="18" charset="0"/>
                <a:ea typeface="Cambria" panose="02040503050406030204" pitchFamily="18" charset="0"/>
                <a:cs typeface="Times New Roman" panose="02020603050405020304" pitchFamily="18" charset="0"/>
              </a:rPr>
              <a:t>A rated capacity tag is missing or illegible,</a:t>
            </a:r>
          </a:p>
          <a:p>
            <a:pPr marL="342900" lvl="1" indent="-342900" fontAlgn="base">
              <a:lnSpc>
                <a:spcPct val="150000"/>
              </a:lnSpc>
              <a:spcBef>
                <a:spcPts val="325"/>
              </a:spcBef>
              <a:spcAft>
                <a:spcPct val="0"/>
              </a:spcAft>
              <a:buClrTx/>
              <a:buFont typeface="+mj-lt"/>
              <a:buAutoNum type="arabicPeriod"/>
            </a:pPr>
            <a:r>
              <a:rPr lang="en-US" sz="1200" kern="0" dirty="0">
                <a:latin typeface="Cambria" panose="02040503050406030204" pitchFamily="18" charset="0"/>
                <a:ea typeface="Cambria" panose="02040503050406030204" pitchFamily="18" charset="0"/>
                <a:cs typeface="Times New Roman" panose="02020603050405020304" pitchFamily="18" charset="0"/>
              </a:rPr>
              <a:t>Exposure of red core warning yarn (for slings with red core yarn),</a:t>
            </a:r>
          </a:p>
          <a:p>
            <a:pPr marL="342900" lvl="1" indent="-342900" fontAlgn="base">
              <a:lnSpc>
                <a:spcPct val="150000"/>
              </a:lnSpc>
              <a:spcBef>
                <a:spcPts val="325"/>
              </a:spcBef>
              <a:spcAft>
                <a:spcPct val="0"/>
              </a:spcAft>
              <a:buClrTx/>
              <a:buFont typeface="+mj-lt"/>
              <a:buAutoNum type="arabicPeriod"/>
            </a:pPr>
            <a:r>
              <a:rPr lang="en-US" sz="1200" kern="0" dirty="0">
                <a:latin typeface="Cambria" panose="02040503050406030204" pitchFamily="18" charset="0"/>
                <a:ea typeface="Cambria" panose="02040503050406030204" pitchFamily="18" charset="0"/>
                <a:cs typeface="Times New Roman" panose="02020603050405020304" pitchFamily="18" charset="0"/>
              </a:rPr>
              <a:t>Broken or worn threads in the stitch patterns,</a:t>
            </a:r>
          </a:p>
          <a:p>
            <a:pPr marL="342900" lvl="1" indent="-342900" fontAlgn="base">
              <a:lnSpc>
                <a:spcPct val="150000"/>
              </a:lnSpc>
              <a:spcBef>
                <a:spcPts val="325"/>
              </a:spcBef>
              <a:spcAft>
                <a:spcPct val="0"/>
              </a:spcAft>
              <a:buClrTx/>
              <a:buFont typeface="+mj-lt"/>
              <a:buAutoNum type="arabicPeriod"/>
            </a:pPr>
            <a:r>
              <a:rPr lang="en-US" sz="1200" kern="0" dirty="0">
                <a:latin typeface="Cambria" panose="02040503050406030204" pitchFamily="18" charset="0"/>
                <a:ea typeface="Cambria" panose="02040503050406030204" pitchFamily="18" charset="0"/>
                <a:cs typeface="Times New Roman" panose="02020603050405020304" pitchFamily="18" charset="0"/>
              </a:rPr>
              <a:t>Knots in any part of the sling,</a:t>
            </a:r>
          </a:p>
          <a:p>
            <a:pPr marL="342900" lvl="1" indent="-342900" fontAlgn="base">
              <a:lnSpc>
                <a:spcPct val="150000"/>
              </a:lnSpc>
              <a:spcBef>
                <a:spcPts val="325"/>
              </a:spcBef>
              <a:spcAft>
                <a:spcPct val="0"/>
              </a:spcAft>
              <a:buClrTx/>
              <a:buFont typeface="+mj-lt"/>
              <a:buAutoNum type="arabicPeriod"/>
            </a:pPr>
            <a:r>
              <a:rPr lang="en-US" sz="1200" kern="0" dirty="0">
                <a:latin typeface="Cambria" panose="02040503050406030204" pitchFamily="18" charset="0"/>
                <a:ea typeface="Cambria" panose="02040503050406030204" pitchFamily="18" charset="0"/>
                <a:cs typeface="Times New Roman" panose="02020603050405020304" pitchFamily="18" charset="0"/>
              </a:rPr>
              <a:t>Chemical or heat damage,</a:t>
            </a:r>
          </a:p>
          <a:p>
            <a:pPr marL="342900" lvl="1" indent="-342900" fontAlgn="base">
              <a:lnSpc>
                <a:spcPct val="150000"/>
              </a:lnSpc>
              <a:spcBef>
                <a:spcPts val="325"/>
              </a:spcBef>
              <a:spcAft>
                <a:spcPct val="0"/>
              </a:spcAft>
              <a:buClrTx/>
              <a:buFont typeface="+mj-lt"/>
              <a:buAutoNum type="arabicPeriod"/>
            </a:pPr>
            <a:r>
              <a:rPr lang="en-US" sz="1200" kern="0" dirty="0">
                <a:latin typeface="Cambria" panose="02040503050406030204" pitchFamily="18" charset="0"/>
                <a:ea typeface="Cambria" panose="02040503050406030204" pitchFamily="18" charset="0"/>
                <a:cs typeface="Times New Roman" panose="02020603050405020304" pitchFamily="18" charset="0"/>
              </a:rPr>
              <a:t>Holes, cuts, or tears are present,</a:t>
            </a:r>
          </a:p>
          <a:p>
            <a:pPr marL="342900" lvl="1" indent="-342900" fontAlgn="base">
              <a:lnSpc>
                <a:spcPct val="150000"/>
              </a:lnSpc>
              <a:spcBef>
                <a:spcPts val="325"/>
              </a:spcBef>
              <a:spcAft>
                <a:spcPct val="0"/>
              </a:spcAft>
              <a:buClrTx/>
              <a:buFont typeface="+mj-lt"/>
              <a:buAutoNum type="arabicPeriod"/>
            </a:pPr>
            <a:r>
              <a:rPr lang="en-US" sz="1200" kern="0" dirty="0">
                <a:latin typeface="Cambria" panose="02040503050406030204" pitchFamily="18" charset="0"/>
                <a:ea typeface="Cambria" panose="02040503050406030204" pitchFamily="18" charset="0"/>
                <a:cs typeface="Times New Roman" panose="02020603050405020304" pitchFamily="18" charset="0"/>
              </a:rPr>
              <a:t>Any other visible damage which causes doubt as to the sling strength.</a:t>
            </a:r>
            <a:endParaRPr lang="en-US" sz="1200" dirty="0">
              <a:latin typeface="Cambria" panose="02040503050406030204" pitchFamily="18" charset="0"/>
            </a:endParaRPr>
          </a:p>
          <a:p>
            <a:endParaRPr lang="en-US" sz="1200"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80</a:t>
            </a:fld>
            <a:endParaRPr lang="en-US"/>
          </a:p>
        </p:txBody>
      </p:sp>
    </p:spTree>
    <p:extLst>
      <p:ext uri="{BB962C8B-B14F-4D97-AF65-F5344CB8AC3E}">
        <p14:creationId xmlns:p14="http://schemas.microsoft.com/office/powerpoint/2010/main" val="2140828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Illegible or Missing Tags </a:t>
            </a:r>
            <a:r>
              <a:rPr lang="en-US" dirty="0">
                <a:latin typeface="Cambria" panose="02040503050406030204" pitchFamily="18" charset="0"/>
              </a:rPr>
              <a:t>– The information provided by the sling tag is important for knowing what sling to use and how it will function.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WHAT TO LOOK FOR: </a:t>
            </a:r>
            <a:r>
              <a:rPr lang="en-US" dirty="0">
                <a:latin typeface="Cambria" panose="02040503050406030204" pitchFamily="18" charset="0"/>
              </a:rPr>
              <a:t>If you cannot find or read all of the information on a sling tag, the sling shall be taken out of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TO PREVENT: </a:t>
            </a:r>
            <a:r>
              <a:rPr lang="en-US" dirty="0">
                <a:latin typeface="Cambria" panose="02040503050406030204" pitchFamily="18" charset="0"/>
              </a:rPr>
              <a:t>Never set loads down on top of slings or pull slings from beneath loads if there is any resistance. Load edges should never contact sling tags during the lift. Avoid paint or chemical contact with tags.</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81</a:t>
            </a:fld>
            <a:endParaRPr lang="en-US"/>
          </a:p>
        </p:txBody>
      </p:sp>
    </p:spTree>
    <p:extLst>
      <p:ext uri="{BB962C8B-B14F-4D97-AF65-F5344CB8AC3E}">
        <p14:creationId xmlns:p14="http://schemas.microsoft.com/office/powerpoint/2010/main" val="379171416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Knots compromise the strength of all slings by not allowing all fibers to contribute to the lift as designed.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WHAT TO LOOK FOR: </a:t>
            </a:r>
            <a:r>
              <a:rPr lang="en-US" dirty="0">
                <a:latin typeface="Cambria" panose="02040503050406030204" pitchFamily="18" charset="0"/>
              </a:rPr>
              <a:t>Knots are rather obvious problems as shown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TO PREVENT: </a:t>
            </a:r>
            <a:r>
              <a:rPr lang="en-US" dirty="0">
                <a:latin typeface="Cambria" panose="02040503050406030204" pitchFamily="18" charset="0"/>
              </a:rPr>
              <a:t>Never tie knots in slings and never use slings that are knotted.</a:t>
            </a:r>
          </a:p>
        </p:txBody>
      </p:sp>
      <p:sp>
        <p:nvSpPr>
          <p:cNvPr id="5" name="Slide Number Placeholder 4"/>
          <p:cNvSpPr>
            <a:spLocks noGrp="1"/>
          </p:cNvSpPr>
          <p:nvPr>
            <p:ph type="sldNum" sz="quarter" idx="10"/>
          </p:nvPr>
        </p:nvSpPr>
        <p:spPr/>
        <p:txBody>
          <a:bodyPr/>
          <a:lstStyle/>
          <a:p>
            <a:fld id="{A8781935-E98E-4777-9B75-8A8831468424}" type="slidenum">
              <a:rPr lang="en-US" smtClean="0"/>
              <a:t>82</a:t>
            </a:fld>
            <a:endParaRPr lang="en-US"/>
          </a:p>
        </p:txBody>
      </p:sp>
    </p:spTree>
    <p:extLst>
      <p:ext uri="{BB962C8B-B14F-4D97-AF65-F5344CB8AC3E}">
        <p14:creationId xmlns:p14="http://schemas.microsoft.com/office/powerpoint/2010/main" val="394598718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defTabSz="931774">
              <a:defRPr/>
            </a:pPr>
            <a:endParaRPr lang="en-US" altLang="en-US" dirty="0">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mbria" panose="02040503050406030204" pitchFamily="18" charset="0"/>
              </a:rPr>
              <a:t>Abrasion exposing internal core yarns.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WHAT TO LOOK FOR: </a:t>
            </a:r>
            <a:r>
              <a:rPr lang="en-US" dirty="0">
                <a:latin typeface="Cambria" panose="02040503050406030204" pitchFamily="18" charset="0"/>
              </a:rPr>
              <a:t>Areas of the sling that look and feel fuzzy indicate that the fibers have been broken by being subject to contact and movement against a rough surface. Affected areas are usually discolored.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TO PREVENT: </a:t>
            </a:r>
            <a:r>
              <a:rPr lang="en-US" dirty="0">
                <a:latin typeface="Cambria" panose="02040503050406030204" pitchFamily="18" charset="0"/>
              </a:rPr>
              <a:t>Never drag slings along the ground. Never pull slings from under loads that are resting on the sling. Use wear pads between slings and rough surface loads.</a:t>
            </a:r>
          </a:p>
        </p:txBody>
      </p:sp>
      <p:sp>
        <p:nvSpPr>
          <p:cNvPr id="5" name="Slide Number Placeholder 4"/>
          <p:cNvSpPr>
            <a:spLocks noGrp="1"/>
          </p:cNvSpPr>
          <p:nvPr>
            <p:ph type="sldNum" sz="quarter" idx="10"/>
          </p:nvPr>
        </p:nvSpPr>
        <p:spPr/>
        <p:txBody>
          <a:bodyPr/>
          <a:lstStyle/>
          <a:p>
            <a:fld id="{A8781935-E98E-4777-9B75-8A8831468424}" type="slidenum">
              <a:rPr lang="en-US" smtClean="0"/>
              <a:t>83</a:t>
            </a:fld>
            <a:endParaRPr lang="en-US"/>
          </a:p>
        </p:txBody>
      </p:sp>
    </p:spTree>
    <p:extLst>
      <p:ext uri="{BB962C8B-B14F-4D97-AF65-F5344CB8AC3E}">
        <p14:creationId xmlns:p14="http://schemas.microsoft.com/office/powerpoint/2010/main" val="38398107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84</a:t>
            </a:fld>
            <a:endParaRPr lang="en-US"/>
          </a:p>
        </p:txBody>
      </p:sp>
    </p:spTree>
    <p:extLst>
      <p:ext uri="{BB962C8B-B14F-4D97-AF65-F5344CB8AC3E}">
        <p14:creationId xmlns:p14="http://schemas.microsoft.com/office/powerpoint/2010/main" val="270271061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85</a:t>
            </a:fld>
            <a:endParaRPr lang="en-US"/>
          </a:p>
        </p:txBody>
      </p:sp>
    </p:spTree>
    <p:extLst>
      <p:ext uri="{BB962C8B-B14F-4D97-AF65-F5344CB8AC3E}">
        <p14:creationId xmlns:p14="http://schemas.microsoft.com/office/powerpoint/2010/main" val="22877140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86</a:t>
            </a:fld>
            <a:endParaRPr lang="en-US"/>
          </a:p>
        </p:txBody>
      </p:sp>
    </p:spTree>
    <p:extLst>
      <p:ext uri="{BB962C8B-B14F-4D97-AF65-F5344CB8AC3E}">
        <p14:creationId xmlns:p14="http://schemas.microsoft.com/office/powerpoint/2010/main" val="14299372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87</a:t>
            </a:fld>
            <a:endParaRPr lang="en-US"/>
          </a:p>
        </p:txBody>
      </p:sp>
    </p:spTree>
    <p:extLst>
      <p:ext uri="{BB962C8B-B14F-4D97-AF65-F5344CB8AC3E}">
        <p14:creationId xmlns:p14="http://schemas.microsoft.com/office/powerpoint/2010/main" val="24193809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88</a:t>
            </a:fld>
            <a:endParaRPr lang="en-US"/>
          </a:p>
        </p:txBody>
      </p:sp>
    </p:spTree>
    <p:extLst>
      <p:ext uri="{BB962C8B-B14F-4D97-AF65-F5344CB8AC3E}">
        <p14:creationId xmlns:p14="http://schemas.microsoft.com/office/powerpoint/2010/main" val="21332414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Times New Roman" panose="02020603050405020304" pitchFamily="18" charset="0"/>
                <a:cs typeface="Times New Roman" panose="02020603050405020304" pitchFamily="18" charset="0"/>
              </a:rPr>
              <a:t>Instructor:</a:t>
            </a:r>
          </a:p>
          <a:p>
            <a:pPr defTabSz="931774">
              <a:defRPr/>
            </a:pPr>
            <a:endParaRPr lang="en-US" altLang="en-US" dirty="0">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89</a:t>
            </a:fld>
            <a:endParaRPr lang="en-US"/>
          </a:p>
        </p:txBody>
      </p:sp>
    </p:spTree>
    <p:extLst>
      <p:ext uri="{BB962C8B-B14F-4D97-AF65-F5344CB8AC3E}">
        <p14:creationId xmlns:p14="http://schemas.microsoft.com/office/powerpoint/2010/main" val="3023405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781935-E98E-4777-9B75-8A8831468424}" type="slidenum">
              <a:rPr lang="en-US" smtClean="0"/>
              <a:t>9</a:t>
            </a:fld>
            <a:endParaRPr lang="en-US" dirty="0"/>
          </a:p>
        </p:txBody>
      </p:sp>
    </p:spTree>
    <p:extLst>
      <p:ext uri="{BB962C8B-B14F-4D97-AF65-F5344CB8AC3E}">
        <p14:creationId xmlns:p14="http://schemas.microsoft.com/office/powerpoint/2010/main" val="5960958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A8781935-E98E-4777-9B75-8A8831468424}" type="slidenum">
              <a:rPr lang="en-US" smtClean="0"/>
              <a:t>90</a:t>
            </a:fld>
            <a:endParaRPr lang="en-US" dirty="0"/>
          </a:p>
        </p:txBody>
      </p:sp>
    </p:spTree>
    <p:extLst>
      <p:ext uri="{BB962C8B-B14F-4D97-AF65-F5344CB8AC3E}">
        <p14:creationId xmlns:p14="http://schemas.microsoft.com/office/powerpoint/2010/main" val="352948102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tx1"/>
                </a:solidFill>
                <a:latin typeface="Cambria" panose="02040503050406030204" pitchFamily="18" charset="0"/>
                <a:ea typeface="Cambria" panose="02040503050406030204" pitchFamily="18" charset="0"/>
              </a:rPr>
              <a:t>Answer: A (Working load</a:t>
            </a:r>
            <a:r>
              <a:rPr lang="en-US" sz="1200" b="1" baseline="0" dirty="0">
                <a:solidFill>
                  <a:schemeClr val="tx1"/>
                </a:solidFill>
                <a:latin typeface="Cambria" panose="02040503050406030204" pitchFamily="18" charset="0"/>
                <a:ea typeface="Cambria" panose="02040503050406030204" pitchFamily="18" charset="0"/>
              </a:rPr>
              <a:t> limit)</a:t>
            </a:r>
          </a:p>
          <a:p>
            <a:endParaRPr lang="en-US" sz="1200" baseline="0" dirty="0">
              <a:solidFill>
                <a:schemeClr val="tx1"/>
              </a:solidFill>
              <a:latin typeface="Cambria" panose="02040503050406030204" pitchFamily="18" charset="0"/>
            </a:endParaRPr>
          </a:p>
          <a:p>
            <a:pPr marL="447675" lvl="2" indent="0" fontAlgn="base">
              <a:lnSpc>
                <a:spcPct val="150000"/>
              </a:lnSpc>
              <a:spcBef>
                <a:spcPts val="325"/>
              </a:spcBef>
              <a:spcAft>
                <a:spcPct val="0"/>
              </a:spcAft>
              <a:buClrTx/>
              <a:buFont typeface="Wingdings" panose="05000000000000000000" pitchFamily="2" charset="2"/>
              <a:buNone/>
            </a:pPr>
            <a:r>
              <a:rPr lang="en-US" sz="1200" dirty="0">
                <a:latin typeface="Cambria" panose="02040503050406030204" pitchFamily="18" charset="0"/>
              </a:rPr>
              <a:t>ASME B30.26 requires the following markings: </a:t>
            </a:r>
          </a:p>
          <a:p>
            <a:pPr marL="447675" lvl="2" indent="0" fontAlgn="base">
              <a:lnSpc>
                <a:spcPct val="150000"/>
              </a:lnSpc>
              <a:spcBef>
                <a:spcPts val="325"/>
              </a:spcBef>
              <a:spcAft>
                <a:spcPct val="0"/>
              </a:spcAft>
              <a:buClrTx/>
              <a:buFont typeface="Wingdings" panose="05000000000000000000" pitchFamily="2" charset="2"/>
              <a:buNone/>
            </a:pPr>
            <a:r>
              <a:rPr lang="en-US" sz="1200" kern="0" dirty="0">
                <a:latin typeface="Cambria" panose="02040503050406030204" pitchFamily="18" charset="0"/>
                <a:ea typeface="Cambria" panose="02040503050406030204" pitchFamily="18" charset="0"/>
                <a:cs typeface="Times New Roman" panose="02020603050405020304" pitchFamily="18" charset="0"/>
              </a:rPr>
              <a:t>*Name or trademark of manufacturer</a:t>
            </a:r>
          </a:p>
          <a:p>
            <a:pPr marL="447675" lvl="2" indent="0" fontAlgn="base">
              <a:lnSpc>
                <a:spcPct val="150000"/>
              </a:lnSpc>
              <a:spcBef>
                <a:spcPts val="325"/>
              </a:spcBef>
              <a:spcAft>
                <a:spcPct val="0"/>
              </a:spcAft>
              <a:buClrTx/>
              <a:buFont typeface="Wingdings" panose="05000000000000000000" pitchFamily="2" charset="2"/>
              <a:buNone/>
            </a:pPr>
            <a:r>
              <a:rPr lang="en-US" sz="1200" kern="0" dirty="0">
                <a:latin typeface="Cambria" panose="02040503050406030204" pitchFamily="18" charset="0"/>
                <a:ea typeface="Cambria" panose="02040503050406030204" pitchFamily="18" charset="0"/>
                <a:cs typeface="Times New Roman" panose="02020603050405020304" pitchFamily="18" charset="0"/>
              </a:rPr>
              <a:t>*Rated load</a:t>
            </a:r>
          </a:p>
          <a:p>
            <a:pPr marL="447675" lvl="2" indent="0" fontAlgn="base">
              <a:lnSpc>
                <a:spcPct val="150000"/>
              </a:lnSpc>
              <a:spcBef>
                <a:spcPts val="325"/>
              </a:spcBef>
              <a:spcAft>
                <a:spcPct val="0"/>
              </a:spcAft>
              <a:buClrTx/>
              <a:buFont typeface="Wingdings" panose="05000000000000000000" pitchFamily="2" charset="2"/>
              <a:buNone/>
            </a:pPr>
            <a:r>
              <a:rPr lang="en-US" sz="1200" kern="0" dirty="0">
                <a:latin typeface="Cambria" panose="02040503050406030204" pitchFamily="18" charset="0"/>
                <a:ea typeface="Cambria" panose="02040503050406030204" pitchFamily="18" charset="0"/>
                <a:cs typeface="Times New Roman" panose="02020603050405020304" pitchFamily="18" charset="0"/>
              </a:rPr>
              <a:t>*Rope size capacity</a:t>
            </a:r>
          </a:p>
          <a:p>
            <a:pPr marL="457200" lvl="2" fontAlgn="base">
              <a:spcBef>
                <a:spcPts val="325"/>
              </a:spcBef>
              <a:spcAft>
                <a:spcPct val="0"/>
              </a:spcAft>
            </a:pPr>
            <a:r>
              <a:rPr lang="en-US" kern="0" dirty="0">
                <a:latin typeface="Cambria" panose="02040503050406030204" pitchFamily="18" charset="0"/>
                <a:ea typeface="Cambria" panose="02040503050406030204" pitchFamily="18" charset="0"/>
                <a:cs typeface="Times New Roman" panose="02020603050405020304" pitchFamily="18" charset="0"/>
              </a:rPr>
              <a:t/>
            </a:r>
            <a:br>
              <a:rPr lang="en-US" kern="0" dirty="0">
                <a:latin typeface="Cambria" panose="02040503050406030204" pitchFamily="18" charset="0"/>
                <a:ea typeface="Cambria" panose="02040503050406030204" pitchFamily="18" charset="0"/>
                <a:cs typeface="Times New Roman" panose="02020603050405020304" pitchFamily="18" charset="0"/>
              </a:rPr>
            </a:br>
            <a:r>
              <a:rPr lang="en-US" kern="0" dirty="0">
                <a:latin typeface="Cambria" panose="02040503050406030204" pitchFamily="18" charset="0"/>
                <a:ea typeface="Cambria" panose="02040503050406030204" pitchFamily="18" charset="0"/>
                <a:cs typeface="Times New Roman" panose="02020603050405020304" pitchFamily="18" charset="0"/>
              </a:rPr>
              <a:t>Also, Identification must be maintained by the user so as to be legible throughout the life of the block.</a:t>
            </a:r>
            <a:endParaRPr lang="en-US" dirty="0">
              <a:latin typeface="Cambria" panose="020405030504060302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sz="1400" kern="0" dirty="0">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31774" rtl="0" eaLnBrk="1" fontAlgn="auto" latinLnBrk="0" hangingPunct="1">
              <a:lnSpc>
                <a:spcPct val="100000"/>
              </a:lnSpc>
              <a:spcBef>
                <a:spcPts val="0"/>
              </a:spcBef>
              <a:spcAft>
                <a:spcPts val="0"/>
              </a:spcAft>
              <a:buClrTx/>
              <a:buSzTx/>
              <a:buFontTx/>
              <a:buNone/>
              <a:tabLst/>
              <a:defRPr/>
            </a:pPr>
            <a:endParaRPr lang="en-US" b="1" dirty="0">
              <a:solidFill>
                <a:schemeClr val="tx1"/>
              </a:solidFill>
              <a:latin typeface="Times New Roman" panose="02020603050405020304" pitchFamily="18" charset="0"/>
              <a:cs typeface="Times New Roman" panose="02020603050405020304" pitchFamily="18" charset="0"/>
            </a:endParaRPr>
          </a:p>
          <a:p>
            <a:pPr defTabSz="931774">
              <a:defRPr/>
            </a:pPr>
            <a:endParaRPr lang="en-US" altLang="en-US" dirty="0">
              <a:solidFill>
                <a:schemeClr val="tx1"/>
              </a:solidFill>
              <a:latin typeface="Times New Roman" panose="02020603050405020304" pitchFamily="18"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91</a:t>
            </a:fld>
            <a:endParaRPr lang="en-US"/>
          </a:p>
        </p:txBody>
      </p:sp>
    </p:spTree>
    <p:extLst>
      <p:ext uri="{BB962C8B-B14F-4D97-AF65-F5344CB8AC3E}">
        <p14:creationId xmlns:p14="http://schemas.microsoft.com/office/powerpoint/2010/main" val="408184138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Answer: D (1,100 lbs.)</a:t>
            </a:r>
          </a:p>
          <a:p>
            <a:endParaRPr lang="en-US"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latin typeface="Cambria" panose="02040503050406030204" pitchFamily="18" charset="0"/>
                <a:ea typeface="Cambria" panose="02040503050406030204" pitchFamily="18" charset="0"/>
                <a:cs typeface="Times New Roman" panose="02020603050405020304" pitchFamily="18" charset="0"/>
              </a:rPr>
              <a:t>(WLL) For Ropes, is 10% of the (MBS) minimum breaking strength</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92</a:t>
            </a:fld>
            <a:endParaRPr lang="en-US"/>
          </a:p>
        </p:txBody>
      </p:sp>
    </p:spTree>
    <p:extLst>
      <p:ext uri="{BB962C8B-B14F-4D97-AF65-F5344CB8AC3E}">
        <p14:creationId xmlns:p14="http://schemas.microsoft.com/office/powerpoint/2010/main" val="173618864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rPr>
              <a:t>ANSWER: C (</a:t>
            </a:r>
            <a:r>
              <a:rPr lang="en-US" sz="1200" b="1" dirty="0">
                <a:solidFill>
                  <a:schemeClr val="tx1"/>
                </a:solidFill>
                <a:latin typeface="Cambria" panose="02040503050406030204" pitchFamily="18" charset="0"/>
                <a:ea typeface="Cambria" panose="02040503050406030204" pitchFamily="18" charset="0"/>
              </a:rPr>
              <a:t>Clean, dark, dry location)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latin typeface="Cambria" panose="02040503050406030204" pitchFamily="18" charset="0"/>
              <a:ea typeface="Cambria" panose="020405030504060302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ambria" panose="02040503050406030204" pitchFamily="18" charset="0"/>
                <a:ea typeface="Cambria" panose="02040503050406030204" pitchFamily="18" charset="0"/>
              </a:rPr>
              <a:t>Proper storage of your rope is critical for its continued lifespan. Store your rope </a:t>
            </a:r>
            <a:r>
              <a:rPr lang="en-US" kern="0" dirty="0">
                <a:latin typeface="Cambria" panose="02040503050406030204" pitchFamily="18" charset="0"/>
                <a:ea typeface="ＭＳ Ｐゴシック"/>
                <a:cs typeface="Times New Roman" panose="02020603050405020304" pitchFamily="18" charset="0"/>
              </a:rPr>
              <a:t>in a cool, clean, dark, dry environment. Excess humidity will damage your rope.</a:t>
            </a:r>
          </a:p>
          <a:p>
            <a:endParaRPr lang="en-US" b="1" dirty="0"/>
          </a:p>
        </p:txBody>
      </p:sp>
      <p:sp>
        <p:nvSpPr>
          <p:cNvPr id="5" name="Slide Number Placeholder 4"/>
          <p:cNvSpPr>
            <a:spLocks noGrp="1"/>
          </p:cNvSpPr>
          <p:nvPr>
            <p:ph type="sldNum" sz="quarter" idx="10"/>
          </p:nvPr>
        </p:nvSpPr>
        <p:spPr/>
        <p:txBody>
          <a:bodyPr/>
          <a:lstStyle/>
          <a:p>
            <a:fld id="{A8781935-E98E-4777-9B75-8A8831468424}" type="slidenum">
              <a:rPr lang="en-US" smtClean="0"/>
              <a:t>93</a:t>
            </a:fld>
            <a:endParaRPr lang="en-US"/>
          </a:p>
        </p:txBody>
      </p:sp>
    </p:spTree>
    <p:extLst>
      <p:ext uri="{BB962C8B-B14F-4D97-AF65-F5344CB8AC3E}">
        <p14:creationId xmlns:p14="http://schemas.microsoft.com/office/powerpoint/2010/main" val="18174494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mbria" panose="02040503050406030204" pitchFamily="18" charset="0"/>
              </a:rPr>
              <a:t>ANSWER: B (Cordage</a:t>
            </a:r>
            <a:r>
              <a:rPr lang="en-US" b="1" baseline="0" dirty="0">
                <a:latin typeface="Cambria" panose="02040503050406030204" pitchFamily="18" charset="0"/>
              </a:rPr>
              <a:t> Institute)</a:t>
            </a:r>
          </a:p>
          <a:p>
            <a:endParaRPr lang="en-US" b="1" baseline="0" dirty="0">
              <a:latin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latin typeface="Cambria" panose="02040503050406030204" pitchFamily="18" charset="0"/>
                <a:ea typeface="Cambria" panose="02040503050406030204" pitchFamily="18" charset="0"/>
                <a:cs typeface="Times New Roman" panose="02020603050405020304" pitchFamily="18" charset="0"/>
              </a:rPr>
              <a:t>The Cordage Institute is an international association of rope manufacturers, nearly 100 years old, that creates uniform rope standards.</a:t>
            </a:r>
          </a:p>
          <a:p>
            <a:endParaRPr lang="en-US" b="1" dirty="0">
              <a:latin typeface="Cambria" panose="02040503050406030204" pitchFamily="18" charset="0"/>
            </a:endParaRPr>
          </a:p>
        </p:txBody>
      </p:sp>
      <p:sp>
        <p:nvSpPr>
          <p:cNvPr id="5" name="Slide Number Placeholder 4"/>
          <p:cNvSpPr>
            <a:spLocks noGrp="1"/>
          </p:cNvSpPr>
          <p:nvPr>
            <p:ph type="sldNum" sz="quarter" idx="10"/>
          </p:nvPr>
        </p:nvSpPr>
        <p:spPr/>
        <p:txBody>
          <a:bodyPr/>
          <a:lstStyle/>
          <a:p>
            <a:fld id="{A8781935-E98E-4777-9B75-8A8831468424}" type="slidenum">
              <a:rPr lang="en-US" smtClean="0"/>
              <a:t>94</a:t>
            </a:fld>
            <a:endParaRPr lang="en-US"/>
          </a:p>
        </p:txBody>
      </p:sp>
    </p:spTree>
    <p:extLst>
      <p:ext uri="{BB962C8B-B14F-4D97-AF65-F5344CB8AC3E}">
        <p14:creationId xmlns:p14="http://schemas.microsoft.com/office/powerpoint/2010/main" val="142778943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ambria" panose="02040503050406030204" pitchFamily="18" charset="0"/>
                <a:cs typeface="Times New Roman" panose="02020603050405020304" pitchFamily="18" charset="0"/>
              </a:rPr>
              <a:t>Dirt causes internal friction and weakens rope. Keep your ropes clean, and free from debris.</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95</a:t>
            </a:fld>
            <a:endParaRPr lang="en-US"/>
          </a:p>
        </p:txBody>
      </p:sp>
    </p:spTree>
    <p:extLst>
      <p:ext uri="{BB962C8B-B14F-4D97-AF65-F5344CB8AC3E}">
        <p14:creationId xmlns:p14="http://schemas.microsoft.com/office/powerpoint/2010/main" val="259020902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A (Date of Manufacturing)</a:t>
            </a:r>
          </a:p>
          <a:p>
            <a:endParaRPr lang="en-US" dirty="0"/>
          </a:p>
          <a:p>
            <a:r>
              <a:rPr lang="en-US" dirty="0">
                <a:latin typeface="Cambria" panose="02040503050406030204" pitchFamily="18" charset="0"/>
              </a:rPr>
              <a:t>It’s important to capture the following on a rope log:  the model number, date of manufacturing, assign a unique serial number, date of purchase, and date of use. This aids in knowing the rope so that the proper of use of the rope can be maintained. Refer to the sample rope log.</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96</a:t>
            </a:fld>
            <a:endParaRPr lang="en-US"/>
          </a:p>
        </p:txBody>
      </p:sp>
    </p:spTree>
    <p:extLst>
      <p:ext uri="{BB962C8B-B14F-4D97-AF65-F5344CB8AC3E}">
        <p14:creationId xmlns:p14="http://schemas.microsoft.com/office/powerpoint/2010/main" val="384574796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b="1" dirty="0">
                <a:latin typeface="Cambria" panose="02040503050406030204" pitchFamily="18" charset="0"/>
                <a:cs typeface="Times New Roman" panose="02020603050405020304" pitchFamily="18" charset="0"/>
              </a:rPr>
              <a:t>Answer: B (3/8” Double Braid Rope with 5,000</a:t>
            </a:r>
            <a:r>
              <a:rPr lang="en-US" b="1" baseline="0" dirty="0">
                <a:latin typeface="Cambria" panose="02040503050406030204" pitchFamily="18" charset="0"/>
                <a:cs typeface="Times New Roman" panose="02020603050405020304" pitchFamily="18" charset="0"/>
              </a:rPr>
              <a:t> MBS)</a:t>
            </a:r>
            <a:endParaRPr lang="en-US" b="1" dirty="0">
              <a:latin typeface="Cambria" panose="02040503050406030204" pitchFamily="18" charset="0"/>
              <a:cs typeface="Times New Roman" panose="02020603050405020304" pitchFamily="18" charset="0"/>
            </a:endParaRPr>
          </a:p>
          <a:p>
            <a:pPr defTabSz="931774">
              <a:defRPr/>
            </a:pPr>
            <a:endParaRPr lang="en-US" altLang="en-US" dirty="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latin typeface="Cambria" panose="02040503050406030204" pitchFamily="18" charset="0"/>
                <a:ea typeface="Cambria" panose="02040503050406030204" pitchFamily="18" charset="0"/>
                <a:cs typeface="Times New Roman" panose="02020603050405020304" pitchFamily="18" charset="0"/>
              </a:rPr>
              <a:t>Your system is only as strong as its weakest link. A 3/8” rope with a 5,000 MBS would have a WLL of 500 lbs.</a:t>
            </a:r>
          </a:p>
          <a:p>
            <a:endParaRPr lang="en-US" dirty="0"/>
          </a:p>
        </p:txBody>
      </p:sp>
      <p:sp>
        <p:nvSpPr>
          <p:cNvPr id="5" name="Slide Number Placeholder 4"/>
          <p:cNvSpPr>
            <a:spLocks noGrp="1"/>
          </p:cNvSpPr>
          <p:nvPr>
            <p:ph type="sldNum" sz="quarter" idx="10"/>
          </p:nvPr>
        </p:nvSpPr>
        <p:spPr/>
        <p:txBody>
          <a:bodyPr/>
          <a:lstStyle/>
          <a:p>
            <a:fld id="{A8781935-E98E-4777-9B75-8A8831468424}" type="slidenum">
              <a:rPr lang="en-US" smtClean="0"/>
              <a:t>97</a:t>
            </a:fld>
            <a:endParaRPr lang="en-US"/>
          </a:p>
        </p:txBody>
      </p:sp>
    </p:spTree>
    <p:extLst>
      <p:ext uri="{BB962C8B-B14F-4D97-AF65-F5344CB8AC3E}">
        <p14:creationId xmlns:p14="http://schemas.microsoft.com/office/powerpoint/2010/main" val="15995674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Slide Number Placeholder 4"/>
          <p:cNvSpPr>
            <a:spLocks noGrp="1"/>
          </p:cNvSpPr>
          <p:nvPr>
            <p:ph type="sldNum" sz="quarter" idx="10"/>
          </p:nvPr>
        </p:nvSpPr>
        <p:spPr/>
        <p:txBody>
          <a:bodyPr/>
          <a:lstStyle/>
          <a:p>
            <a:fld id="{A8781935-E98E-4777-9B75-8A8831468424}" type="slidenum">
              <a:rPr lang="en-US" smtClean="0"/>
              <a:t>98</a:t>
            </a:fld>
            <a:endParaRPr lang="en-US"/>
          </a:p>
        </p:txBody>
      </p:sp>
      <p:sp>
        <p:nvSpPr>
          <p:cNvPr id="3" name="Notes Placeholder 2">
            <a:extLst>
              <a:ext uri="{FF2B5EF4-FFF2-40B4-BE49-F238E27FC236}">
                <a16:creationId xmlns:a16="http://schemas.microsoft.com/office/drawing/2014/main" id="{823961A1-62C6-44D6-8A3C-60B05EC5D07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{45MIN LUNCH BREAK ~ 11:30-12:15}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{PLAN ON 2HR&amp;45MIN FOR SECTION 5 ~ 12:15-3:00 ~ 15MIN BREAK AFTER SECTION 5}</a:t>
            </a:r>
            <a:endParaRPr lang="en-US" dirty="0"/>
          </a:p>
        </p:txBody>
      </p:sp>
    </p:spTree>
    <p:extLst>
      <p:ext uri="{BB962C8B-B14F-4D97-AF65-F5344CB8AC3E}">
        <p14:creationId xmlns:p14="http://schemas.microsoft.com/office/powerpoint/2010/main" val="185997930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b="1" dirty="0">
                <a:latin typeface="Cambria" panose="02040503050406030204" pitchFamily="18" charset="0"/>
                <a:cs typeface="Times New Roman" panose="02020603050405020304" pitchFamily="18" charset="0"/>
              </a:rPr>
              <a:t>Instructor:</a:t>
            </a:r>
          </a:p>
          <a:p>
            <a:pPr marL="342900" indent="-342900">
              <a:buFont typeface="Wingdings" panose="05000000000000000000" pitchFamily="2" charset="2"/>
              <a:buChar char="Ø"/>
            </a:pPr>
            <a:r>
              <a:rPr lang="en-US" dirty="0">
                <a:latin typeface="Cambria" panose="02040503050406030204" pitchFamily="18" charset="0"/>
              </a:rPr>
              <a:t>Emphasize this section covers how rigging forces are developed and transferred between components of the rigging system.</a:t>
            </a:r>
          </a:p>
          <a:p>
            <a:pPr marL="571500" lvl="1" indent="-228600">
              <a:buFont typeface="Arial" panose="020B0604020202020204" pitchFamily="34" charset="0"/>
              <a:buChar char="•"/>
            </a:pPr>
            <a:r>
              <a:rPr lang="en-US" dirty="0">
                <a:latin typeface="Cambria" panose="02040503050406030204" pitchFamily="18" charset="0"/>
              </a:rPr>
              <a:t>This section does </a:t>
            </a:r>
            <a:r>
              <a:rPr lang="en-US" u="sng" dirty="0">
                <a:latin typeface="Cambria" panose="02040503050406030204" pitchFamily="18" charset="0"/>
              </a:rPr>
              <a:t>NOT</a:t>
            </a:r>
            <a:r>
              <a:rPr lang="en-US" dirty="0">
                <a:latin typeface="Cambria" panose="02040503050406030204" pitchFamily="18" charset="0"/>
              </a:rPr>
              <a:t> address the strength or applicable work load limits of the individual rigging components. </a:t>
            </a:r>
          </a:p>
          <a:p>
            <a:pPr marL="571500" lvl="1" indent="-228600">
              <a:buFont typeface="Arial" panose="020B0604020202020204" pitchFamily="34" charset="0"/>
              <a:buChar char="•"/>
            </a:pPr>
            <a:r>
              <a:rPr lang="en-US" dirty="0">
                <a:latin typeface="Cambria" panose="02040503050406030204" pitchFamily="18" charset="0"/>
              </a:rPr>
              <a:t>For strength considerations, refer to the 2018 Rigger Awareness Training.</a:t>
            </a:r>
          </a:p>
        </p:txBody>
      </p:sp>
      <p:sp>
        <p:nvSpPr>
          <p:cNvPr id="5" name="Slide Number Placeholder 4"/>
          <p:cNvSpPr>
            <a:spLocks noGrp="1"/>
          </p:cNvSpPr>
          <p:nvPr>
            <p:ph type="sldNum" sz="quarter" idx="10"/>
          </p:nvPr>
        </p:nvSpPr>
        <p:spPr/>
        <p:txBody>
          <a:bodyPr/>
          <a:lstStyle/>
          <a:p>
            <a:fld id="{A8781935-E98E-4777-9B75-8A8831468424}" type="slidenum">
              <a:rPr lang="en-US" smtClean="0"/>
              <a:t>99</a:t>
            </a:fld>
            <a:endParaRPr lang="en-US"/>
          </a:p>
        </p:txBody>
      </p:sp>
    </p:spTree>
    <p:extLst>
      <p:ext uri="{BB962C8B-B14F-4D97-AF65-F5344CB8AC3E}">
        <p14:creationId xmlns:p14="http://schemas.microsoft.com/office/powerpoint/2010/main" val="4090605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3795137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3900533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3450211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Layou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72889" y="886968"/>
            <a:ext cx="8423034" cy="407762"/>
          </a:xfrm>
        </p:spPr>
        <p:txBody>
          <a:bodyPr anchor="b">
            <a:normAutofit/>
          </a:bodyPr>
          <a:lstStyle>
            <a:lvl1pPr marL="0" indent="0">
              <a:lnSpc>
                <a:spcPct val="100000"/>
              </a:lnSpc>
              <a:spcBef>
                <a:spcPts val="0"/>
              </a:spcBef>
              <a:buNone/>
              <a:defRPr sz="1600" b="0">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17"/>
          <p:cNvSpPr>
            <a:spLocks noGrp="1"/>
          </p:cNvSpPr>
          <p:nvPr>
            <p:ph type="body" sz="quarter" idx="12" hasCustomPrompt="1"/>
          </p:nvPr>
        </p:nvSpPr>
        <p:spPr>
          <a:xfrm>
            <a:off x="372887" y="5824538"/>
            <a:ext cx="8399168" cy="359125"/>
          </a:xfrm>
        </p:spPr>
        <p:txBody>
          <a:bodyPr anchor="b">
            <a:noAutofit/>
          </a:bodyPr>
          <a:lstStyle>
            <a:lvl1pPr>
              <a:lnSpc>
                <a:spcPct val="100000"/>
              </a:lnSpc>
              <a:spcBef>
                <a:spcPts val="200"/>
              </a:spcBef>
              <a:defRPr sz="1000"/>
            </a:lvl1pPr>
            <a:lvl2pPr>
              <a:lnSpc>
                <a:spcPct val="100000"/>
              </a:lnSpc>
              <a:spcBef>
                <a:spcPts val="200"/>
              </a:spcBef>
              <a:defRPr sz="900"/>
            </a:lvl2pPr>
            <a:lvl3pPr>
              <a:lnSpc>
                <a:spcPct val="100000"/>
              </a:lnSpc>
              <a:spcBef>
                <a:spcPts val="200"/>
              </a:spcBef>
              <a:defRPr sz="900"/>
            </a:lvl3pPr>
            <a:lvl4pPr>
              <a:lnSpc>
                <a:spcPct val="100000"/>
              </a:lnSpc>
              <a:spcBef>
                <a:spcPts val="200"/>
              </a:spcBef>
              <a:defRPr sz="900"/>
            </a:lvl4pPr>
            <a:lvl5pPr>
              <a:lnSpc>
                <a:spcPct val="100000"/>
              </a:lnSpc>
              <a:spcBef>
                <a:spcPts val="200"/>
              </a:spcBef>
              <a:defRPr sz="900"/>
            </a:lvl5pPr>
          </a:lstStyle>
          <a:p>
            <a:pPr lvl="0"/>
            <a:r>
              <a:rPr lang="en-US" dirty="0"/>
              <a:t>Place Note/Citation Text Here</a:t>
            </a:r>
          </a:p>
        </p:txBody>
      </p:sp>
      <p:cxnSp>
        <p:nvCxnSpPr>
          <p:cNvPr id="9" name="Straight Connector 8"/>
          <p:cNvCxnSpPr/>
          <p:nvPr userDrawn="1"/>
        </p:nvCxnSpPr>
        <p:spPr>
          <a:xfrm>
            <a:off x="453592" y="1325880"/>
            <a:ext cx="8258797" cy="0"/>
          </a:xfrm>
          <a:prstGeom prst="line">
            <a:avLst/>
          </a:prstGeom>
          <a:ln w="38100">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83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76526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2370877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295932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1559815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412555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124884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180728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1664DF6-E1AF-490E-86CE-6A8A09E70628}" type="slidenum">
              <a:rPr lang="en-US" smtClean="0"/>
              <a:t>‹#›</a:t>
            </a:fld>
            <a:endParaRPr lang="en-US" dirty="0"/>
          </a:p>
        </p:txBody>
      </p:sp>
    </p:spTree>
    <p:extLst>
      <p:ext uri="{BB962C8B-B14F-4D97-AF65-F5344CB8AC3E}">
        <p14:creationId xmlns:p14="http://schemas.microsoft.com/office/powerpoint/2010/main" val="822679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8000">
              <a:schemeClr val="bg1">
                <a:tint val="80000"/>
                <a:satMod val="300000"/>
              </a:schemeClr>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64DF6-E1AF-490E-86CE-6A8A09E70628}" type="slidenum">
              <a:rPr lang="en-US" smtClean="0"/>
              <a:t>‹#›</a:t>
            </a:fld>
            <a:endParaRPr lang="en-US" dirty="0"/>
          </a:p>
        </p:txBody>
      </p:sp>
    </p:spTree>
    <p:extLst>
      <p:ext uri="{BB962C8B-B14F-4D97-AF65-F5344CB8AC3E}">
        <p14:creationId xmlns:p14="http://schemas.microsoft.com/office/powerpoint/2010/main" val="1827653924"/>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2.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04.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05.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06.xml"/><Relationship Id="rId1" Type="http://schemas.openxmlformats.org/officeDocument/2006/relationships/slideLayout" Target="../slideLayouts/slideLayout12.xml"/><Relationship Id="rId4" Type="http://schemas.openxmlformats.org/officeDocument/2006/relationships/image" Target="../media/image70.jpeg"/></Relationships>
</file>

<file path=ppt/slides/_rels/slide10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7.xml"/><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08.xml.rels><?xml version="1.0" encoding="UTF-8" standalone="yes"?>
<Relationships xmlns="http://schemas.openxmlformats.org/package/2006/relationships"><Relationship Id="rId3" Type="http://schemas.openxmlformats.org/officeDocument/2006/relationships/image" Target="../media/image830.png"/><Relationship Id="rId2" Type="http://schemas.openxmlformats.org/officeDocument/2006/relationships/notesSlide" Target="../notesSlides/notesSlide108.xml"/><Relationship Id="rId1" Type="http://schemas.openxmlformats.org/officeDocument/2006/relationships/slideLayout" Target="../slideLayouts/slideLayout12.xml"/><Relationship Id="rId5" Type="http://schemas.openxmlformats.org/officeDocument/2006/relationships/image" Target="../media/image75.png"/><Relationship Id="rId4" Type="http://schemas.openxmlformats.org/officeDocument/2006/relationships/image" Target="../media/image71.png"/></Relationships>
</file>

<file path=ppt/slides/_rels/slide10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09.xml"/><Relationship Id="rId1" Type="http://schemas.openxmlformats.org/officeDocument/2006/relationships/slideLayout" Target="../slideLayouts/slideLayout12.xml"/><Relationship Id="rId5" Type="http://schemas.openxmlformats.org/officeDocument/2006/relationships/image" Target="../media/image77.png"/><Relationship Id="rId4" Type="http://schemas.openxmlformats.org/officeDocument/2006/relationships/image" Target="../media/image7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11.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12.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3.xml"/><Relationship Id="rId1" Type="http://schemas.openxmlformats.org/officeDocument/2006/relationships/slideLayout" Target="../slideLayouts/slideLayout12.xml"/><Relationship Id="rId4" Type="http://schemas.openxmlformats.org/officeDocument/2006/relationships/image" Target="../media/image82.png"/></Relationships>
</file>

<file path=ppt/slides/_rels/slide114.xml.rels><?xml version="1.0" encoding="UTF-8" standalone="yes"?>
<Relationships xmlns="http://schemas.openxmlformats.org/package/2006/relationships"><Relationship Id="rId3" Type="http://schemas.openxmlformats.org/officeDocument/2006/relationships/image" Target="../media/image930.png"/><Relationship Id="rId2" Type="http://schemas.openxmlformats.org/officeDocument/2006/relationships/notesSlide" Target="../notesSlides/notesSlide114.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115.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17.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11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20.xml"/><Relationship Id="rId1" Type="http://schemas.openxmlformats.org/officeDocument/2006/relationships/slideLayout" Target="../slideLayouts/slideLayout12.xml"/></Relationships>
</file>

<file path=ppt/slides/_rels/slide1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1.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23.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124.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125.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127.xml"/><Relationship Id="rId1" Type="http://schemas.openxmlformats.org/officeDocument/2006/relationships/slideLayout" Target="../slideLayouts/slideLayout12.xml"/><Relationship Id="rId5" Type="http://schemas.openxmlformats.org/officeDocument/2006/relationships/image" Target="../media/image90.emf"/><Relationship Id="rId4" Type="http://schemas.openxmlformats.org/officeDocument/2006/relationships/image" Target="../media/image260.pn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12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30.xml"/><Relationship Id="rId1" Type="http://schemas.openxmlformats.org/officeDocument/2006/relationships/slideLayout" Target="../slideLayouts/slideLayout12.xml"/><Relationship Id="rId5" Type="http://schemas.openxmlformats.org/officeDocument/2006/relationships/image" Target="../media/image94.png"/><Relationship Id="rId4" Type="http://schemas.openxmlformats.org/officeDocument/2006/relationships/image" Target="../media/image93.png"/></Relationships>
</file>

<file path=ppt/slides/_rels/slide13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31.xml"/><Relationship Id="rId1" Type="http://schemas.openxmlformats.org/officeDocument/2006/relationships/slideLayout" Target="../slideLayouts/slideLayout12.xml"/></Relationships>
</file>

<file path=ppt/slides/_rels/slide13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2.xml"/><Relationship Id="rId1" Type="http://schemas.openxmlformats.org/officeDocument/2006/relationships/slideLayout" Target="../slideLayouts/slideLayout12.xml"/></Relationships>
</file>

<file path=ppt/slides/_rels/slide13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33.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34.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2.xml"/><Relationship Id="rId5" Type="http://schemas.openxmlformats.org/officeDocument/2006/relationships/image" Target="../media/image111.png"/><Relationship Id="rId4" Type="http://schemas.openxmlformats.org/officeDocument/2006/relationships/image" Target="../media/image1090.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2.xml"/><Relationship Id="rId4" Type="http://schemas.openxmlformats.org/officeDocument/2006/relationships/image" Target="../media/image1110.png"/></Relationships>
</file>

<file path=ppt/slides/_rels/slide13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37.xml"/><Relationship Id="rId1" Type="http://schemas.openxmlformats.org/officeDocument/2006/relationships/slideLayout" Target="../slideLayouts/slideLayout12.xml"/><Relationship Id="rId4" Type="http://schemas.openxmlformats.org/officeDocument/2006/relationships/image" Target="../media/image99.png"/></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39.xml"/><Relationship Id="rId1" Type="http://schemas.openxmlformats.org/officeDocument/2006/relationships/slideLayout" Target="../slideLayouts/slideLayout12.xml"/><Relationship Id="rId5" Type="http://schemas.openxmlformats.org/officeDocument/2006/relationships/image" Target="../media/image103.png"/><Relationship Id="rId4" Type="http://schemas.openxmlformats.org/officeDocument/2006/relationships/image" Target="../media/image10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40.xml"/><Relationship Id="rId1" Type="http://schemas.openxmlformats.org/officeDocument/2006/relationships/slideLayout" Target="../slideLayouts/slideLayout12.xml"/></Relationships>
</file>

<file path=ppt/slides/_rels/slide14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41.xml"/><Relationship Id="rId1" Type="http://schemas.openxmlformats.org/officeDocument/2006/relationships/slideLayout" Target="../slideLayouts/slideLayout1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42.xml"/><Relationship Id="rId1" Type="http://schemas.openxmlformats.org/officeDocument/2006/relationships/slideLayout" Target="../slideLayouts/slideLayout12.xml"/><Relationship Id="rId4" Type="http://schemas.openxmlformats.org/officeDocument/2006/relationships/image" Target="../media/image105.png"/></Relationships>
</file>

<file path=ppt/slides/_rels/slide143.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43.xml"/><Relationship Id="rId1" Type="http://schemas.openxmlformats.org/officeDocument/2006/relationships/slideLayout" Target="../slideLayouts/slideLayout12.xml"/></Relationships>
</file>

<file path=ppt/slides/_rels/slide1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44.xml"/><Relationship Id="rId1" Type="http://schemas.openxmlformats.org/officeDocument/2006/relationships/slideLayout" Target="../slideLayouts/slideLayout1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45.xml"/><Relationship Id="rId1" Type="http://schemas.openxmlformats.org/officeDocument/2006/relationships/slideLayout" Target="../slideLayouts/slideLayout12.xml"/></Relationships>
</file>

<file path=ppt/slides/_rels/slide14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46.xml"/><Relationship Id="rId1" Type="http://schemas.openxmlformats.org/officeDocument/2006/relationships/slideLayout" Target="../slideLayouts/slideLayout12.xml"/><Relationship Id="rId5" Type="http://schemas.openxmlformats.org/officeDocument/2006/relationships/image" Target="../media/image1210.png"/></Relationships>
</file>

<file path=ppt/slides/_rels/slide14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47.xml"/><Relationship Id="rId1" Type="http://schemas.openxmlformats.org/officeDocument/2006/relationships/slideLayout" Target="../slideLayouts/slideLayout12.xml"/><Relationship Id="rId5" Type="http://schemas.openxmlformats.org/officeDocument/2006/relationships/image" Target="../media/image123.png"/></Relationships>
</file>

<file path=ppt/slides/_rels/slide14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48.xml"/><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49.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5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50.xml"/><Relationship Id="rId1" Type="http://schemas.openxmlformats.org/officeDocument/2006/relationships/slideLayout" Target="../slideLayouts/slideLayout12.xml"/><Relationship Id="rId5" Type="http://schemas.openxmlformats.org/officeDocument/2006/relationships/image" Target="../media/image124.png"/></Relationships>
</file>

<file path=ppt/slides/_rels/slide151.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51.xml"/><Relationship Id="rId1" Type="http://schemas.openxmlformats.org/officeDocument/2006/relationships/slideLayout" Target="../slideLayouts/slideLayout12.xml"/><Relationship Id="rId5" Type="http://schemas.openxmlformats.org/officeDocument/2006/relationships/image" Target="../media/image125.png"/></Relationships>
</file>

<file path=ppt/slides/_rels/slide15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52.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53.xml"/><Relationship Id="rId1" Type="http://schemas.openxmlformats.org/officeDocument/2006/relationships/slideLayout" Target="../slideLayouts/slideLayout12.xml"/></Relationships>
</file>

<file path=ppt/slides/_rels/slide1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54.xml"/><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15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55.xml"/><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56.xml"/><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57.xml"/><Relationship Id="rId1" Type="http://schemas.openxmlformats.org/officeDocument/2006/relationships/slideLayout" Target="../slideLayouts/slideLayout12.xml"/><Relationship Id="rId4" Type="http://schemas.openxmlformats.org/officeDocument/2006/relationships/image" Target="../media/image117.png"/></Relationships>
</file>

<file path=ppt/slides/_rels/slide158.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58.xml"/><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59.xml"/><Relationship Id="rId1" Type="http://schemas.openxmlformats.org/officeDocument/2006/relationships/slideLayout" Target="../slideLayouts/slideLayout12.xml"/><Relationship Id="rId4" Type="http://schemas.openxmlformats.org/officeDocument/2006/relationships/image" Target="../media/image1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6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60.xml"/><Relationship Id="rId1" Type="http://schemas.openxmlformats.org/officeDocument/2006/relationships/slideLayout" Target="../slideLayouts/slideLayout12.xml"/></Relationships>
</file>

<file path=ppt/slides/_rels/slide161.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61.xml"/><Relationship Id="rId1" Type="http://schemas.openxmlformats.org/officeDocument/2006/relationships/slideLayout" Target="../slideLayouts/slideLayout12.xml"/><Relationship Id="rId4" Type="http://schemas.openxmlformats.org/officeDocument/2006/relationships/image" Target="../media/image117.png"/></Relationships>
</file>

<file path=ppt/slides/_rels/slide16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62.xml"/><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63.xml"/><Relationship Id="rId1" Type="http://schemas.openxmlformats.org/officeDocument/2006/relationships/slideLayout" Target="../slideLayouts/slideLayout12.xml"/><Relationship Id="rId4" Type="http://schemas.openxmlformats.org/officeDocument/2006/relationships/image" Target="../media/image105.png"/></Relationships>
</file>

<file path=ppt/slides/_rels/slide164.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notesSlide" Target="../notesSlides/notesSlide164.xml"/><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2.xml"/></Relationships>
</file>

<file path=ppt/slides/_rels/slide16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67.xml"/><Relationship Id="rId1" Type="http://schemas.openxmlformats.org/officeDocument/2006/relationships/slideLayout" Target="../slideLayouts/slideLayout12.xml"/><Relationship Id="rId4" Type="http://schemas.openxmlformats.org/officeDocument/2006/relationships/image" Target="../media/image77.png"/></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2.xml"/></Relationships>
</file>

<file path=ppt/slides/_rels/slide16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6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osha.gov/workers.html"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7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70.xml"/><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71.xml"/><Relationship Id="rId1" Type="http://schemas.openxmlformats.org/officeDocument/2006/relationships/slideLayout" Target="../slideLayouts/slideLayout1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74.xml"/><Relationship Id="rId1" Type="http://schemas.openxmlformats.org/officeDocument/2006/relationships/slideLayout" Target="../slideLayouts/slideLayout12.xml"/></Relationships>
</file>

<file path=ppt/slides/_rels/slide17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75.xml"/><Relationship Id="rId1" Type="http://schemas.openxmlformats.org/officeDocument/2006/relationships/slideLayout" Target="../slideLayouts/slideLayout12.xml"/><Relationship Id="rId5" Type="http://schemas.openxmlformats.org/officeDocument/2006/relationships/image" Target="../media/image127.png"/><Relationship Id="rId4" Type="http://schemas.openxmlformats.org/officeDocument/2006/relationships/image" Target="../media/image124.jpeg"/></Relationships>
</file>

<file path=ppt/slides/_rels/slide176.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76.xml"/><Relationship Id="rId1" Type="http://schemas.openxmlformats.org/officeDocument/2006/relationships/slideLayout" Target="../slideLayouts/slideLayout12.xml"/></Relationships>
</file>

<file path=ppt/slides/_rels/slide177.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177.xml"/><Relationship Id="rId1" Type="http://schemas.openxmlformats.org/officeDocument/2006/relationships/slideLayout" Target="../slideLayouts/slideLayout12.xml"/></Relationships>
</file>

<file path=ppt/slides/_rels/slide178.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78.xml"/><Relationship Id="rId1" Type="http://schemas.openxmlformats.org/officeDocument/2006/relationships/slideLayout" Target="../slideLayouts/slideLayout1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2.xml"/></Relationships>
</file>

<file path=ppt/slides/_rels/slide19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97.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4.jpeg"/></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8.xml"/><Relationship Id="rId1" Type="http://schemas.openxmlformats.org/officeDocument/2006/relationships/slideLayout" Target="../slideLayouts/slideLayout12.xml"/><Relationship Id="rId4" Type="http://schemas.openxmlformats.org/officeDocument/2006/relationships/image" Target="../media/image43.jpeg"/></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2.xml"/><Relationship Id="rId1" Type="http://schemas.openxmlformats.org/officeDocument/2006/relationships/slideLayout" Target="../slideLayouts/slideLayout12.xml"/><Relationship Id="rId5" Type="http://schemas.openxmlformats.org/officeDocument/2006/relationships/image" Target="../media/image47.jpeg"/><Relationship Id="rId4" Type="http://schemas.openxmlformats.org/officeDocument/2006/relationships/image" Target="../media/image46.jpeg"/></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7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4.xml"/><Relationship Id="rId1" Type="http://schemas.openxmlformats.org/officeDocument/2006/relationships/slideLayout" Target="../slideLayouts/slideLayout12.xml"/><Relationship Id="rId5" Type="http://schemas.openxmlformats.org/officeDocument/2006/relationships/image" Target="../media/image52.jpeg"/><Relationship Id="rId4" Type="http://schemas.openxmlformats.org/officeDocument/2006/relationships/image" Target="../media/image51.jpeg"/></Relationships>
</file>

<file path=ppt/slides/_rels/slide7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75.xml"/><Relationship Id="rId1" Type="http://schemas.openxmlformats.org/officeDocument/2006/relationships/slideLayout" Target="../slideLayouts/slideLayout12.xml"/><Relationship Id="rId5" Type="http://schemas.openxmlformats.org/officeDocument/2006/relationships/image" Target="../media/image55.jpeg"/><Relationship Id="rId4" Type="http://schemas.openxmlformats.org/officeDocument/2006/relationships/image" Target="../media/image54.jp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8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83.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81000"/>
            <a:ext cx="8229600" cy="914400"/>
          </a:xfrm>
        </p:spPr>
        <p:txBody>
          <a:bodyPr>
            <a:noAutofit/>
          </a:bodyPr>
          <a:lstStyle/>
          <a:p>
            <a:pPr algn="ctr"/>
            <a:r>
              <a:rPr lang="en-US" sz="4000" b="1" dirty="0">
                <a:solidFill>
                  <a:schemeClr val="tx1"/>
                </a:solidFill>
                <a:effectLst/>
                <a:latin typeface="Cambria" panose="02040503050406030204" pitchFamily="18" charset="0"/>
              </a:rPr>
              <a:t>ADVANCED RIGGING PRINCIPLES</a:t>
            </a:r>
          </a:p>
        </p:txBody>
      </p:sp>
      <p:sp>
        <p:nvSpPr>
          <p:cNvPr id="3" name="TextBox 2"/>
          <p:cNvSpPr txBox="1"/>
          <p:nvPr/>
        </p:nvSpPr>
        <p:spPr>
          <a:xfrm>
            <a:off x="381000" y="1371600"/>
            <a:ext cx="8382000" cy="584775"/>
          </a:xfrm>
          <a:prstGeom prst="rect">
            <a:avLst/>
          </a:prstGeom>
          <a:noFill/>
        </p:spPr>
        <p:txBody>
          <a:bodyPr wrap="square" rtlCol="0">
            <a:spAutoFit/>
          </a:bodyPr>
          <a:lstStyle/>
          <a:p>
            <a:pPr algn="ctr"/>
            <a:r>
              <a:rPr lang="en-US" sz="3200" b="1" dirty="0">
                <a:latin typeface="Cambria" panose="02040503050406030204" pitchFamily="18" charset="0"/>
                <a:ea typeface="Cambria" panose="02040503050406030204" pitchFamily="18" charset="0"/>
              </a:rPr>
              <a:t>Hoisting Applications Using Synthetic Rope</a:t>
            </a:r>
          </a:p>
        </p:txBody>
      </p:sp>
      <p:sp>
        <p:nvSpPr>
          <p:cNvPr id="2" name="Rectangle 1"/>
          <p:cNvSpPr/>
          <p:nvPr/>
        </p:nvSpPr>
        <p:spPr>
          <a:xfrm>
            <a:off x="1524000" y="5244405"/>
            <a:ext cx="6172200" cy="1384995"/>
          </a:xfrm>
          <a:prstGeom prst="rect">
            <a:avLst/>
          </a:prstGeom>
        </p:spPr>
        <p:txBody>
          <a:bodyPr wrap="square">
            <a:spAutoFit/>
          </a:bodyPr>
          <a:lstStyle/>
          <a:p>
            <a:pPr lvl="0" algn="ctr"/>
            <a:r>
              <a:rPr lang="en-US" sz="2800" dirty="0">
                <a:latin typeface="Cambria" panose="02040503050406030204" pitchFamily="18" charset="0"/>
              </a:rPr>
              <a:t>U.S. Department of Labor - OSHA</a:t>
            </a:r>
          </a:p>
          <a:p>
            <a:pPr lvl="0" algn="ctr"/>
            <a:r>
              <a:rPr lang="en-US" sz="2800" dirty="0">
                <a:latin typeface="Cambria" panose="02040503050406030204" pitchFamily="18" charset="0"/>
              </a:rPr>
              <a:t>Susan Harwood Grant</a:t>
            </a:r>
          </a:p>
          <a:p>
            <a:pPr lvl="0" algn="ctr"/>
            <a:r>
              <a:rPr lang="en-US" sz="2800" dirty="0">
                <a:latin typeface="Cambria" panose="02040503050406030204" pitchFamily="18" charset="0"/>
              </a:rPr>
              <a:t>SH-05018-SH8</a:t>
            </a:r>
          </a:p>
        </p:txBody>
      </p:sp>
    </p:spTree>
    <p:extLst>
      <p:ext uri="{BB962C8B-B14F-4D97-AF65-F5344CB8AC3E}">
        <p14:creationId xmlns:p14="http://schemas.microsoft.com/office/powerpoint/2010/main" val="3217328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pPr algn="l">
              <a:lnSpc>
                <a:spcPct val="100000"/>
              </a:lnSpc>
            </a:pPr>
            <a:r>
              <a:rPr lang="en-US" altLang="en-US" sz="3800" b="1" dirty="0">
                <a:solidFill>
                  <a:schemeClr val="tx1"/>
                </a:solidFill>
                <a:effectLst/>
                <a:latin typeface="Cambria" panose="02040503050406030204" pitchFamily="18" charset="0"/>
                <a:ea typeface="MS PGothic" charset="-128"/>
              </a:rPr>
              <a:t>What is your primary responsibility for construction activities?</a:t>
            </a:r>
            <a:endParaRPr lang="en-US" sz="3800" b="1" dirty="0">
              <a:solidFill>
                <a:schemeClr val="tx1"/>
              </a:solidFill>
              <a:effectLst/>
              <a:latin typeface="Cambria" panose="02040503050406030204" pitchFamily="18" charset="0"/>
            </a:endParaRPr>
          </a:p>
        </p:txBody>
      </p:sp>
      <p:sp>
        <p:nvSpPr>
          <p:cNvPr id="6" name="TPAnswers"/>
          <p:cNvSpPr txBox="1">
            <a:spLocks/>
          </p:cNvSpPr>
          <p:nvPr>
            <p:custDataLst>
              <p:tags r:id="rId1"/>
            </p:custDataLst>
          </p:nvPr>
        </p:nvSpPr>
        <p:spPr>
          <a:xfrm>
            <a:off x="457200" y="1524000"/>
            <a:ext cx="4572000" cy="2438400"/>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itchFamily="34" charset="0"/>
              <a:buNone/>
              <a:defRPr sz="1600" b="0" kern="1200">
                <a:solidFill>
                  <a:srgbClr val="000000"/>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Office support</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Field tech</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Safety officer</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Not directly involved</a:t>
            </a:r>
          </a:p>
        </p:txBody>
      </p:sp>
    </p:spTree>
    <p:extLst>
      <p:ext uri="{BB962C8B-B14F-4D97-AF65-F5344CB8AC3E}">
        <p14:creationId xmlns:p14="http://schemas.microsoft.com/office/powerpoint/2010/main" val="327427605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Calculation Notes</a:t>
            </a:r>
            <a:endParaRPr lang="en-US" sz="5600" b="1" dirty="0">
              <a:solidFill>
                <a:schemeClr val="tx1"/>
              </a:solidFill>
              <a:effectLst/>
              <a:latin typeface="Cambria" panose="02040503050406030204" pitchFamily="18" charset="0"/>
            </a:endParaRPr>
          </a:p>
        </p:txBody>
      </p:sp>
      <p:sp>
        <p:nvSpPr>
          <p:cNvPr id="6" name="Rectangle 5"/>
          <p:cNvSpPr/>
          <p:nvPr/>
        </p:nvSpPr>
        <p:spPr>
          <a:xfrm>
            <a:off x="457200" y="1371600"/>
            <a:ext cx="8229600" cy="4462760"/>
          </a:xfrm>
          <a:prstGeom prst="rect">
            <a:avLst/>
          </a:prstGeom>
        </p:spPr>
        <p:txBody>
          <a:bodyPr wrap="square">
            <a:spAutoFit/>
          </a:bodyPr>
          <a:lstStyle/>
          <a:p>
            <a:pPr lvl="1" indent="-449263" fontAlgn="base">
              <a:spcAft>
                <a:spcPts val="120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Calculated rigging forces provided in this presentation are intended for synthetic rope hoisting operations using typical 1,000 lbs. capstan hoists</a:t>
            </a:r>
          </a:p>
          <a:p>
            <a:pPr marL="455613" lvl="1" indent="-455613" fontAlgn="base">
              <a:spcAft>
                <a:spcPts val="6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Calculations are based upon the following assumptions:</a:t>
            </a:r>
          </a:p>
          <a:p>
            <a:pPr marL="800100" lvl="2" indent="-342900" fontAlgn="base">
              <a:spcAft>
                <a:spcPts val="600"/>
              </a:spcAft>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Block and Sling Forces assume constant line tension through the system (no friction and no reduction for fall line weight)</a:t>
            </a:r>
          </a:p>
          <a:p>
            <a:pPr marL="800100" lvl="2" indent="-342900" fontAlgn="base">
              <a:spcAft>
                <a:spcPts val="600"/>
              </a:spcAft>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Line pull demands seen at hoist include compensation for fall line weight and friction in the reeved sheave assemblies</a:t>
            </a:r>
          </a:p>
          <a:p>
            <a:pPr marL="465138" lvl="2" fontAlgn="base">
              <a:spcAft>
                <a:spcPts val="600"/>
              </a:spcAft>
            </a:pPr>
            <a:endParaRPr lang="en-US" b="1" i="1" kern="0" dirty="0">
              <a:latin typeface="Cambria" panose="02040503050406030204" pitchFamily="18" charset="0"/>
              <a:ea typeface="Cambria" panose="02040503050406030204" pitchFamily="18" charset="0"/>
              <a:cs typeface="Times New Roman" panose="02020603050405020304" pitchFamily="18" charset="0"/>
            </a:endParaRPr>
          </a:p>
          <a:p>
            <a:pPr marL="465138" lvl="2" fontAlgn="base">
              <a:spcAft>
                <a:spcPts val="600"/>
              </a:spcAft>
            </a:pPr>
            <a:r>
              <a:rPr lang="en-US" sz="2000" b="1" i="1" kern="0" dirty="0">
                <a:latin typeface="Cambria" panose="02040503050406030204" pitchFamily="18" charset="0"/>
                <a:ea typeface="Cambria" panose="02040503050406030204" pitchFamily="18" charset="0"/>
                <a:cs typeface="Times New Roman" panose="02020603050405020304" pitchFamily="18" charset="0"/>
              </a:rPr>
              <a:t>NOTE:</a:t>
            </a:r>
            <a:r>
              <a:rPr lang="en-US" sz="2000" i="1" kern="0" dirty="0">
                <a:latin typeface="Cambria" panose="02040503050406030204" pitchFamily="18" charset="0"/>
                <a:ea typeface="Cambria" panose="02040503050406030204" pitchFamily="18" charset="0"/>
                <a:cs typeface="Times New Roman" panose="02020603050405020304" pitchFamily="18" charset="0"/>
              </a:rPr>
              <a:t> Additional considerations may be required for more complex lifting systems including, but not limited to, line parts of 3 or more, 3 or more reeved sheaves, and/or gin pole applications.</a:t>
            </a:r>
            <a:endParaRPr lang="en-US" sz="2800" kern="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599577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fontScale="90000"/>
          </a:bodyPr>
          <a:lstStyle/>
          <a:p>
            <a:pPr>
              <a:lnSpc>
                <a:spcPct val="100000"/>
              </a:lnSpc>
            </a:pPr>
            <a:r>
              <a:rPr lang="en-US" sz="5300" b="1" dirty="0">
                <a:solidFill>
                  <a:schemeClr val="tx1"/>
                </a:solidFill>
                <a:effectLst/>
                <a:latin typeface="Cambria" panose="02040503050406030204" pitchFamily="18" charset="0"/>
              </a:rPr>
              <a:t>Typical Lift Configurations</a:t>
            </a:r>
            <a:endParaRPr lang="en-US" sz="4400" b="1" dirty="0">
              <a:solidFill>
                <a:schemeClr val="tx1"/>
              </a:solidFill>
              <a:effectLst/>
              <a:latin typeface="Cambria" panose="02040503050406030204" pitchFamily="18" charset="0"/>
            </a:endParaRPr>
          </a:p>
        </p:txBody>
      </p:sp>
      <p:sp>
        <p:nvSpPr>
          <p:cNvPr id="2" name="Rectangle 1"/>
          <p:cNvSpPr/>
          <p:nvPr/>
        </p:nvSpPr>
        <p:spPr>
          <a:xfrm>
            <a:off x="457200" y="1600200"/>
            <a:ext cx="8305800" cy="3078471"/>
          </a:xfrm>
          <a:prstGeom prst="rect">
            <a:avLst/>
          </a:prstGeom>
        </p:spPr>
        <p:txBody>
          <a:bodyPr wrap="square">
            <a:spAutoFit/>
          </a:bodyPr>
          <a:lstStyle/>
          <a:p>
            <a:pPr marL="455613" lvl="1" indent="-455613" fontAlgn="base">
              <a:spcAft>
                <a:spcPts val="1200"/>
              </a:spcAft>
              <a:buClrTx/>
              <a:buFont typeface="Wingdings" panose="05000000000000000000" pitchFamily="2" charset="2"/>
              <a:buChar char="Ø"/>
            </a:pPr>
            <a:r>
              <a:rPr lang="en-US" sz="2400" dirty="0">
                <a:latin typeface="Cambria" panose="02040503050406030204" pitchFamily="18" charset="0"/>
              </a:rPr>
              <a:t>Four Standard Lifting Block Arrangements</a:t>
            </a:r>
            <a:r>
              <a:rPr lang="en-US" sz="2400" kern="0" dirty="0">
                <a:latin typeface="Cambria" panose="02040503050406030204" pitchFamily="18" charset="0"/>
                <a:ea typeface="Cambria" panose="02040503050406030204" pitchFamily="18" charset="0"/>
                <a:cs typeface="Times New Roman" panose="02020603050405020304" pitchFamily="18" charset="0"/>
              </a:rPr>
              <a:t>:</a:t>
            </a:r>
          </a:p>
          <a:p>
            <a:pPr marL="922338" lvl="2" indent="-457200" fontAlgn="base">
              <a:spcAft>
                <a:spcPts val="1200"/>
              </a:spcAft>
              <a:buFont typeface="+mj-lt"/>
              <a:buAutoNum type="arabicParenR"/>
            </a:pPr>
            <a:r>
              <a:rPr lang="en-US" sz="2400" kern="0" dirty="0">
                <a:latin typeface="Cambria" panose="02040503050406030204" pitchFamily="18" charset="0"/>
                <a:cs typeface="Times New Roman" panose="02020603050405020304" pitchFamily="18" charset="0"/>
              </a:rPr>
              <a:t>Top Block Only With Straight Tag</a:t>
            </a:r>
          </a:p>
          <a:p>
            <a:pPr marL="922338" lvl="2" indent="-457200" fontAlgn="base">
              <a:spcAft>
                <a:spcPts val="1200"/>
              </a:spcAft>
              <a:buFont typeface="+mj-lt"/>
              <a:buAutoNum type="arabicParenR"/>
            </a:pPr>
            <a:r>
              <a:rPr lang="en-US" sz="2400" kern="0" dirty="0">
                <a:latin typeface="Cambria" panose="02040503050406030204" pitchFamily="18" charset="0"/>
                <a:cs typeface="Times New Roman" panose="02020603050405020304" pitchFamily="18" charset="0"/>
              </a:rPr>
              <a:t>Top And Heel Blocks With Straight Tag</a:t>
            </a:r>
          </a:p>
          <a:p>
            <a:pPr marL="922338" lvl="2" indent="-457200" fontAlgn="base">
              <a:spcAft>
                <a:spcPts val="600"/>
              </a:spcAft>
              <a:buFont typeface="+mj-lt"/>
              <a:buAutoNum type="arabicParenR"/>
            </a:pPr>
            <a:r>
              <a:rPr lang="en-US" sz="2400" kern="0" dirty="0">
                <a:latin typeface="Cambria" panose="02040503050406030204" pitchFamily="18" charset="0"/>
                <a:cs typeface="Times New Roman" panose="02020603050405020304" pitchFamily="18" charset="0"/>
              </a:rPr>
              <a:t>Integrated Trolley (aka Self-Trolley)</a:t>
            </a:r>
          </a:p>
          <a:p>
            <a:pPr marL="922338" lvl="2" indent="-457200" fontAlgn="base">
              <a:spcAft>
                <a:spcPts val="600"/>
              </a:spcAft>
              <a:buFont typeface="+mj-lt"/>
              <a:buAutoNum type="arabicParenR"/>
            </a:pPr>
            <a:r>
              <a:rPr lang="en-US" sz="2400" kern="0" dirty="0">
                <a:latin typeface="Cambria" panose="02040503050406030204" pitchFamily="18" charset="0"/>
                <a:cs typeface="Times New Roman" panose="02020603050405020304" pitchFamily="18" charset="0"/>
              </a:rPr>
              <a:t>Dedicated Trolley</a:t>
            </a: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descr="Picture of a person holding up weights." title="Typical Lift Configurations">
            <a:extLst>
              <a:ext uri="{FF2B5EF4-FFF2-40B4-BE49-F238E27FC236}">
                <a16:creationId xmlns:a16="http://schemas.microsoft.com/office/drawing/2014/main" id="{ED038349-D233-400D-A494-B3DF67495C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0" y="3840480"/>
            <a:ext cx="3026242" cy="3017520"/>
          </a:xfrm>
          <a:prstGeom prst="rect">
            <a:avLst/>
          </a:prstGeom>
        </p:spPr>
      </p:pic>
    </p:spTree>
    <p:extLst>
      <p:ext uri="{BB962C8B-B14F-4D97-AF65-F5344CB8AC3E}">
        <p14:creationId xmlns:p14="http://schemas.microsoft.com/office/powerpoint/2010/main" val="24698001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rPr>
              <a:t>Typical Lift Configurations</a:t>
            </a:r>
          </a:p>
        </p:txBody>
      </p:sp>
      <p:sp>
        <p:nvSpPr>
          <p:cNvPr id="2" name="Rectangle 1"/>
          <p:cNvSpPr/>
          <p:nvPr/>
        </p:nvSpPr>
        <p:spPr>
          <a:xfrm>
            <a:off x="3276600" y="1295400"/>
            <a:ext cx="4724400" cy="646331"/>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Straight Tag With Top Block Only:</a:t>
            </a:r>
          </a:p>
        </p:txBody>
      </p:sp>
      <p:pic>
        <p:nvPicPr>
          <p:cNvPr id="4" name="Picture 3" descr="Straight Tag With Top Block Only." title="Typical Lift Configurations">
            <a:extLst>
              <a:ext uri="{FF2B5EF4-FFF2-40B4-BE49-F238E27FC236}">
                <a16:creationId xmlns:a16="http://schemas.microsoft.com/office/drawing/2014/main" id="{4899784A-DE29-4CF0-BB96-ABDA5B2E04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810075"/>
            <a:ext cx="5386283" cy="5047925"/>
          </a:xfrm>
          <a:prstGeom prst="rect">
            <a:avLst/>
          </a:prstGeom>
        </p:spPr>
      </p:pic>
      <p:sp>
        <p:nvSpPr>
          <p:cNvPr id="7" name="Content Placeholder 1">
            <a:extLst>
              <a:ext uri="{FF2B5EF4-FFF2-40B4-BE49-F238E27FC236}">
                <a16:creationId xmlns:a16="http://schemas.microsoft.com/office/drawing/2014/main" id="{36FDD609-E20C-496D-AAD0-117BF30A3854}"/>
              </a:ext>
            </a:extLst>
          </p:cNvPr>
          <p:cNvSpPr txBox="1">
            <a:spLocks/>
          </p:cNvSpPr>
          <p:nvPr/>
        </p:nvSpPr>
        <p:spPr>
          <a:xfrm>
            <a:off x="3505200" y="1862326"/>
            <a:ext cx="4876800" cy="974434"/>
          </a:xfrm>
          <a:prstGeom prst="rect">
            <a:avLst/>
          </a:prstGeom>
        </p:spPr>
        <p:txBody>
          <a:bodyPr vert="horz" lIns="91440" tIns="45720" rIns="91440" bIns="45720" rtlCol="0" anchor="t">
            <a:normAutofit/>
          </a:bodyPr>
          <a:lstStyle>
            <a:defPPr>
              <a:defRPr lang="en-US"/>
            </a:defPPr>
            <a:lvl1pPr marL="0" indent="0" algn="l" defTabSz="457200" rtl="0" eaLnBrk="1" latinLnBrk="0" hangingPunct="1">
              <a:lnSpc>
                <a:spcPct val="120000"/>
              </a:lnSpc>
              <a:spcBef>
                <a:spcPts val="600"/>
              </a:spcBef>
              <a:buFontTx/>
              <a:buNone/>
              <a:defRPr kumimoji="0" sz="1600" kern="1200">
                <a:solidFill>
                  <a:schemeClr val="tx1"/>
                </a:solidFill>
                <a:latin typeface="+mj-lt"/>
                <a:ea typeface="+mn-ea"/>
                <a:cs typeface="+mn-cs"/>
              </a:defRPr>
            </a:lvl1pPr>
            <a:lvl2pPr marL="173038" indent="-173038"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2pPr>
            <a:lvl3pPr marL="460375" indent="-219075" algn="l" defTabSz="457200" rtl="0" eaLnBrk="1" latinLnBrk="0" hangingPunct="1">
              <a:lnSpc>
                <a:spcPct val="120000"/>
              </a:lnSpc>
              <a:spcBef>
                <a:spcPts val="400"/>
              </a:spcBef>
              <a:buClrTx/>
              <a:buFont typeface="Lucida Grande"/>
              <a:buChar char="­"/>
              <a:tabLst/>
              <a:defRPr sz="1600" kern="1200">
                <a:solidFill>
                  <a:schemeClr val="tx1"/>
                </a:solidFill>
                <a:latin typeface="+mj-lt"/>
                <a:ea typeface="+mn-ea"/>
                <a:cs typeface="+mn-cs"/>
              </a:defRPr>
            </a:lvl3pPr>
            <a:lvl4pPr marL="742950" indent="-174625"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4pPr>
            <a:lvl5pPr marL="1082675" indent="-231775" algn="l" defTabSz="287338" rtl="0" eaLnBrk="1" latinLnBrk="0" hangingPunct="1">
              <a:lnSpc>
                <a:spcPct val="120000"/>
              </a:lnSpc>
              <a:spcBef>
                <a:spcPts val="400"/>
              </a:spcBef>
              <a:buClrTx/>
              <a:buFont typeface="Lucida Grande"/>
              <a:buChar char="­"/>
              <a:defRPr sz="16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47663" lvl="1" indent="-347663">
              <a:lnSpc>
                <a:spcPct val="100000"/>
              </a:lnSpc>
              <a:spcBef>
                <a:spcPts val="0"/>
              </a:spcBef>
              <a:buFont typeface="Wingdings" panose="05000000000000000000" pitchFamily="2" charset="2"/>
              <a:buChar char="Ø"/>
            </a:pPr>
            <a:r>
              <a:rPr lang="en-US" sz="1800" b="1" dirty="0">
                <a:solidFill>
                  <a:srgbClr val="00B050"/>
                </a:solidFill>
                <a:latin typeface="Cambria" panose="02040503050406030204" pitchFamily="18" charset="0"/>
              </a:rPr>
              <a:t>PROS:</a:t>
            </a:r>
          </a:p>
          <a:p>
            <a:pPr marL="576263" lvl="2" indent="-228600">
              <a:lnSpc>
                <a:spcPct val="100000"/>
              </a:lnSpc>
              <a:spcBef>
                <a:spcPts val="0"/>
              </a:spcBef>
              <a:buFont typeface="Arial" panose="020B0604020202020204" pitchFamily="34" charset="0"/>
              <a:buChar char="•"/>
            </a:pPr>
            <a:r>
              <a:rPr lang="en-US" sz="1700" dirty="0">
                <a:solidFill>
                  <a:srgbClr val="00B050"/>
                </a:solidFill>
                <a:latin typeface="Cambria" panose="02040503050406030204" pitchFamily="18" charset="0"/>
              </a:rPr>
              <a:t>Simple system incorporating only one block</a:t>
            </a:r>
          </a:p>
          <a:p>
            <a:pPr marL="576263" lvl="2" indent="-228600">
              <a:lnSpc>
                <a:spcPct val="100000"/>
              </a:lnSpc>
              <a:spcBef>
                <a:spcPts val="0"/>
              </a:spcBef>
              <a:buFont typeface="Arial" panose="020B0604020202020204" pitchFamily="34" charset="0"/>
              <a:buChar char="•"/>
            </a:pPr>
            <a:r>
              <a:rPr lang="en-US" sz="1700" dirty="0">
                <a:solidFill>
                  <a:srgbClr val="00B050"/>
                </a:solidFill>
                <a:latin typeface="Cambria" panose="02040503050406030204" pitchFamily="18" charset="0"/>
              </a:rPr>
              <a:t>Easy to setup</a:t>
            </a:r>
          </a:p>
          <a:p>
            <a:pPr lvl="1">
              <a:lnSpc>
                <a:spcPct val="100000"/>
              </a:lnSpc>
              <a:spcBef>
                <a:spcPts val="0"/>
              </a:spcBef>
            </a:pPr>
            <a:endParaRPr lang="en-US" dirty="0">
              <a:latin typeface="+mn-lt"/>
            </a:endParaRPr>
          </a:p>
        </p:txBody>
      </p:sp>
      <p:sp>
        <p:nvSpPr>
          <p:cNvPr id="8" name="Content Placeholder 1">
            <a:extLst>
              <a:ext uri="{FF2B5EF4-FFF2-40B4-BE49-F238E27FC236}">
                <a16:creationId xmlns:a16="http://schemas.microsoft.com/office/drawing/2014/main" id="{E52F381A-530A-4BB8-96FA-DDD8234AC922}"/>
              </a:ext>
            </a:extLst>
          </p:cNvPr>
          <p:cNvSpPr txBox="1">
            <a:spLocks/>
          </p:cNvSpPr>
          <p:nvPr/>
        </p:nvSpPr>
        <p:spPr>
          <a:xfrm>
            <a:off x="3505200" y="2789980"/>
            <a:ext cx="4876800" cy="2925020"/>
          </a:xfrm>
          <a:prstGeom prst="rect">
            <a:avLst/>
          </a:prstGeom>
        </p:spPr>
        <p:txBody>
          <a:bodyPr vert="horz" lIns="91440" tIns="45720" rIns="91440" bIns="45720" rtlCol="0" anchor="t">
            <a:normAutofit/>
          </a:bodyPr>
          <a:lstStyle>
            <a:defPPr>
              <a:defRPr lang="en-US"/>
            </a:defPPr>
            <a:lvl1pPr marL="0" indent="0" algn="l" defTabSz="457200" rtl="0" eaLnBrk="1" latinLnBrk="0" hangingPunct="1">
              <a:lnSpc>
                <a:spcPct val="120000"/>
              </a:lnSpc>
              <a:spcBef>
                <a:spcPts val="600"/>
              </a:spcBef>
              <a:buFontTx/>
              <a:buNone/>
              <a:defRPr kumimoji="0" sz="1600" kern="1200">
                <a:solidFill>
                  <a:schemeClr val="tx1"/>
                </a:solidFill>
                <a:latin typeface="+mj-lt"/>
                <a:ea typeface="+mn-ea"/>
                <a:cs typeface="+mn-cs"/>
              </a:defRPr>
            </a:lvl1pPr>
            <a:lvl2pPr marL="173038" indent="-173038"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2pPr>
            <a:lvl3pPr marL="460375" indent="-219075" algn="l" defTabSz="457200" rtl="0" eaLnBrk="1" latinLnBrk="0" hangingPunct="1">
              <a:lnSpc>
                <a:spcPct val="120000"/>
              </a:lnSpc>
              <a:spcBef>
                <a:spcPts val="400"/>
              </a:spcBef>
              <a:buClrTx/>
              <a:buFont typeface="Lucida Grande"/>
              <a:buChar char="­"/>
              <a:tabLst/>
              <a:defRPr sz="1600" kern="1200">
                <a:solidFill>
                  <a:schemeClr val="tx1"/>
                </a:solidFill>
                <a:latin typeface="+mj-lt"/>
                <a:ea typeface="+mn-ea"/>
                <a:cs typeface="+mn-cs"/>
              </a:defRPr>
            </a:lvl3pPr>
            <a:lvl4pPr marL="742950" indent="-174625"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4pPr>
            <a:lvl5pPr marL="1082675" indent="-231775" algn="l" defTabSz="287338" rtl="0" eaLnBrk="1" latinLnBrk="0" hangingPunct="1">
              <a:lnSpc>
                <a:spcPct val="120000"/>
              </a:lnSpc>
              <a:spcBef>
                <a:spcPts val="400"/>
              </a:spcBef>
              <a:buClrTx/>
              <a:buFont typeface="Lucida Grande"/>
              <a:buChar char="­"/>
              <a:defRPr sz="16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47663" lvl="1" indent="-347663">
              <a:lnSpc>
                <a:spcPct val="100000"/>
              </a:lnSpc>
              <a:spcBef>
                <a:spcPts val="0"/>
              </a:spcBef>
              <a:buFont typeface="Wingdings" panose="05000000000000000000" pitchFamily="2" charset="2"/>
              <a:buChar char="Ø"/>
            </a:pPr>
            <a:r>
              <a:rPr lang="en-US" sz="1700" b="1" dirty="0">
                <a:solidFill>
                  <a:srgbClr val="FF0000"/>
                </a:solidFill>
                <a:latin typeface="Cambria" panose="02040503050406030204" pitchFamily="18" charset="0"/>
              </a:rPr>
              <a:t>CONS:</a:t>
            </a:r>
          </a:p>
          <a:p>
            <a:pPr marL="579438" lvl="2" indent="-231775">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Tag line must be kept away from load line</a:t>
            </a:r>
          </a:p>
          <a:p>
            <a:pPr marL="579438" lvl="2" indent="-231775">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Load line can act as a visual obstruction</a:t>
            </a:r>
          </a:p>
          <a:p>
            <a:pPr marL="579438" lvl="2" indent="-231775">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Difficult for hoist operator to visually identify clearance issues during hoisting</a:t>
            </a:r>
          </a:p>
          <a:p>
            <a:pPr marL="579438" lvl="2" indent="-231775">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Applies vertical load to hoisting unit (must ensure mounting unit is rated for vertical loading)</a:t>
            </a:r>
          </a:p>
          <a:p>
            <a:pPr marL="579438" lvl="2" indent="-231775">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Less overall load control</a:t>
            </a:r>
          </a:p>
          <a:p>
            <a:pPr marL="579438" lvl="2" indent="-231775">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Increased tendency for shock/impact loads</a:t>
            </a:r>
          </a:p>
          <a:p>
            <a:pPr marL="579438" lvl="2" indent="-231775">
              <a:lnSpc>
                <a:spcPct val="100000"/>
              </a:lnSpc>
              <a:spcBef>
                <a:spcPts val="0"/>
              </a:spcBef>
              <a:buFont typeface="Arial" panose="020B0604020202020204" pitchFamily="34" charset="0"/>
              <a:buChar char="•"/>
            </a:pPr>
            <a:r>
              <a:rPr lang="en-US" sz="1500" b="1" dirty="0">
                <a:solidFill>
                  <a:srgbClr val="FF0000"/>
                </a:solidFill>
                <a:latin typeface="Cambria" panose="02040503050406030204" pitchFamily="18" charset="0"/>
              </a:rPr>
              <a:t>Increased tendency for developing high imposed rigging forces due to tag forces</a:t>
            </a:r>
          </a:p>
        </p:txBody>
      </p:sp>
    </p:spTree>
    <p:extLst>
      <p:ext uri="{BB962C8B-B14F-4D97-AF65-F5344CB8AC3E}">
        <p14:creationId xmlns:p14="http://schemas.microsoft.com/office/powerpoint/2010/main" val="22567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rPr>
              <a:t>Typical Lift Configurations</a:t>
            </a:r>
          </a:p>
        </p:txBody>
      </p:sp>
      <p:sp>
        <p:nvSpPr>
          <p:cNvPr id="2" name="Rectangle 1"/>
          <p:cNvSpPr/>
          <p:nvPr/>
        </p:nvSpPr>
        <p:spPr>
          <a:xfrm>
            <a:off x="3276600" y="1295400"/>
            <a:ext cx="5410200" cy="646331"/>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Straight Tag With Top and Heel Blocks:</a:t>
            </a:r>
          </a:p>
        </p:txBody>
      </p:sp>
      <p:pic>
        <p:nvPicPr>
          <p:cNvPr id="4" name="Picture 3" descr="Straight Tag With Top and Heel Blocks." title="Typical Lift Configurations">
            <a:extLst>
              <a:ext uri="{FF2B5EF4-FFF2-40B4-BE49-F238E27FC236}">
                <a16:creationId xmlns:a16="http://schemas.microsoft.com/office/drawing/2014/main" id="{0BA18536-098C-4572-A7CB-EE035025AD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810075"/>
            <a:ext cx="5354276" cy="5047925"/>
          </a:xfrm>
          <a:prstGeom prst="rect">
            <a:avLst/>
          </a:prstGeom>
        </p:spPr>
      </p:pic>
      <p:sp>
        <p:nvSpPr>
          <p:cNvPr id="11" name="Content Placeholder 1">
            <a:extLst>
              <a:ext uri="{FF2B5EF4-FFF2-40B4-BE49-F238E27FC236}">
                <a16:creationId xmlns:a16="http://schemas.microsoft.com/office/drawing/2014/main" id="{F7C1EE90-AE74-4463-B976-581305A71C6B}"/>
              </a:ext>
            </a:extLst>
          </p:cNvPr>
          <p:cNvSpPr txBox="1">
            <a:spLocks/>
          </p:cNvSpPr>
          <p:nvPr/>
        </p:nvSpPr>
        <p:spPr>
          <a:xfrm>
            <a:off x="3538898" y="1901951"/>
            <a:ext cx="4846732" cy="1146049"/>
          </a:xfrm>
          <a:prstGeom prst="rect">
            <a:avLst/>
          </a:prstGeom>
        </p:spPr>
        <p:txBody>
          <a:bodyPr vert="horz" lIns="91440" tIns="45720" rIns="91440" bIns="45720" rtlCol="0" anchor="t">
            <a:normAutofit/>
          </a:bodyPr>
          <a:lstStyle>
            <a:lvl1pPr marL="0" indent="0" algn="l" defTabSz="457200" rtl="0" eaLnBrk="1" latinLnBrk="0" hangingPunct="1">
              <a:lnSpc>
                <a:spcPct val="120000"/>
              </a:lnSpc>
              <a:spcBef>
                <a:spcPts val="600"/>
              </a:spcBef>
              <a:buFontTx/>
              <a:buNone/>
              <a:defRPr sz="1600" kern="1200">
                <a:solidFill>
                  <a:schemeClr val="tx1"/>
                </a:solidFill>
                <a:latin typeface="+mj-lt"/>
                <a:ea typeface="+mn-ea"/>
                <a:cs typeface="+mn-cs"/>
              </a:defRPr>
            </a:lvl1pPr>
            <a:lvl2pPr marL="173038" indent="-173038"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2pPr>
            <a:lvl3pPr marL="460375" indent="-219075" algn="l" defTabSz="457200" rtl="0" eaLnBrk="1" latinLnBrk="0" hangingPunct="1">
              <a:lnSpc>
                <a:spcPct val="120000"/>
              </a:lnSpc>
              <a:spcBef>
                <a:spcPts val="400"/>
              </a:spcBef>
              <a:buClrTx/>
              <a:buFont typeface="Lucida Grande"/>
              <a:buChar char="­"/>
              <a:tabLst/>
              <a:defRPr sz="1600" kern="1200">
                <a:solidFill>
                  <a:schemeClr val="tx1"/>
                </a:solidFill>
                <a:latin typeface="+mj-lt"/>
                <a:ea typeface="+mn-ea"/>
                <a:cs typeface="+mn-cs"/>
              </a:defRPr>
            </a:lvl3pPr>
            <a:lvl4pPr marL="742950" indent="-174625"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4pPr>
            <a:lvl5pPr marL="1082675" indent="-231775" algn="l" defTabSz="287338" rtl="0" eaLnBrk="1" latinLnBrk="0" hangingPunct="1">
              <a:lnSpc>
                <a:spcPct val="120000"/>
              </a:lnSpc>
              <a:spcBef>
                <a:spcPts val="400"/>
              </a:spcBef>
              <a:buClrTx/>
              <a:buFont typeface="Lucida Grande"/>
              <a:buChar char="­"/>
              <a:defRPr sz="16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39725" lvl="1" indent="-339725">
              <a:lnSpc>
                <a:spcPct val="100000"/>
              </a:lnSpc>
              <a:spcBef>
                <a:spcPts val="0"/>
              </a:spcBef>
              <a:buFont typeface="Wingdings" panose="05000000000000000000" pitchFamily="2" charset="2"/>
              <a:buChar char="Ø"/>
            </a:pPr>
            <a:r>
              <a:rPr lang="en-US" sz="1700" b="1" dirty="0">
                <a:solidFill>
                  <a:srgbClr val="00B050"/>
                </a:solidFill>
                <a:latin typeface="Cambria" panose="02040503050406030204" pitchFamily="18" charset="0"/>
              </a:rPr>
              <a:t>PROS:</a:t>
            </a:r>
          </a:p>
          <a:p>
            <a:pPr marL="573088" lvl="2" indent="-231775">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Provides added control to lead line and removes visual obstruction</a:t>
            </a:r>
          </a:p>
          <a:p>
            <a:pPr marL="573088" lvl="2" indent="-231775">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Allows more diverse hoist setup options</a:t>
            </a:r>
          </a:p>
          <a:p>
            <a:pPr marL="0" lvl="1" indent="0">
              <a:lnSpc>
                <a:spcPct val="100000"/>
              </a:lnSpc>
              <a:spcBef>
                <a:spcPts val="0"/>
              </a:spcBef>
              <a:buFont typeface="Arial"/>
              <a:buNone/>
            </a:pPr>
            <a:endParaRPr lang="en-US" dirty="0">
              <a:latin typeface="+mn-lt"/>
            </a:endParaRPr>
          </a:p>
        </p:txBody>
      </p:sp>
      <p:sp>
        <p:nvSpPr>
          <p:cNvPr id="12" name="Content Placeholder 1">
            <a:extLst>
              <a:ext uri="{FF2B5EF4-FFF2-40B4-BE49-F238E27FC236}">
                <a16:creationId xmlns:a16="http://schemas.microsoft.com/office/drawing/2014/main" id="{F1779B77-45BC-49A4-A46A-A7348DE0FD1B}"/>
              </a:ext>
            </a:extLst>
          </p:cNvPr>
          <p:cNvSpPr txBox="1">
            <a:spLocks/>
          </p:cNvSpPr>
          <p:nvPr/>
        </p:nvSpPr>
        <p:spPr>
          <a:xfrm>
            <a:off x="3505200" y="2989562"/>
            <a:ext cx="4880430" cy="3030238"/>
          </a:xfrm>
          <a:prstGeom prst="rect">
            <a:avLst/>
          </a:prstGeom>
        </p:spPr>
        <p:txBody>
          <a:bodyPr vert="horz" lIns="91440" tIns="45720" rIns="91440" bIns="45720" rtlCol="0" anchor="t">
            <a:normAutofit/>
          </a:bodyPr>
          <a:lstStyle>
            <a:lvl1pPr marL="0" indent="0" algn="l" defTabSz="457200" rtl="0" eaLnBrk="1" latinLnBrk="0" hangingPunct="1">
              <a:lnSpc>
                <a:spcPct val="120000"/>
              </a:lnSpc>
              <a:spcBef>
                <a:spcPts val="600"/>
              </a:spcBef>
              <a:spcAft>
                <a:spcPts val="0"/>
              </a:spcAft>
              <a:buClr>
                <a:schemeClr val="accent1"/>
              </a:buClr>
              <a:buSzPct val="68000"/>
              <a:buFontTx/>
              <a:buNone/>
              <a:defRPr kumimoji="0" sz="1600" kern="1200">
                <a:solidFill>
                  <a:schemeClr val="tx1"/>
                </a:solidFill>
                <a:latin typeface="+mj-lt"/>
                <a:ea typeface="+mn-ea"/>
                <a:cs typeface="+mn-cs"/>
              </a:defRPr>
            </a:lvl1pPr>
            <a:lvl2pPr marL="173038" indent="-173038" algn="l" defTabSz="457200" rtl="0" eaLnBrk="1" latinLnBrk="0" hangingPunct="1">
              <a:lnSpc>
                <a:spcPct val="120000"/>
              </a:lnSpc>
              <a:spcBef>
                <a:spcPts val="400"/>
              </a:spcBef>
              <a:buClrTx/>
              <a:buFont typeface="Arial"/>
              <a:buChar char="•"/>
              <a:defRPr kumimoji="0" sz="1600" kern="1200">
                <a:solidFill>
                  <a:schemeClr val="tx1"/>
                </a:solidFill>
                <a:latin typeface="+mj-lt"/>
                <a:ea typeface="+mn-ea"/>
                <a:cs typeface="+mn-cs"/>
              </a:defRPr>
            </a:lvl2pPr>
            <a:lvl3pPr marL="460375" indent="-219075" algn="l" defTabSz="457200" rtl="0" eaLnBrk="1" latinLnBrk="0" hangingPunct="1">
              <a:lnSpc>
                <a:spcPct val="120000"/>
              </a:lnSpc>
              <a:spcBef>
                <a:spcPts val="400"/>
              </a:spcBef>
              <a:buClrTx/>
              <a:buSzPct val="100000"/>
              <a:buFont typeface="Lucida Grande"/>
              <a:buChar char="­"/>
              <a:tabLst/>
              <a:defRPr kumimoji="0" sz="1600" kern="1200">
                <a:solidFill>
                  <a:schemeClr val="tx1"/>
                </a:solidFill>
                <a:latin typeface="+mj-lt"/>
                <a:ea typeface="+mn-ea"/>
                <a:cs typeface="+mn-cs"/>
              </a:defRPr>
            </a:lvl3pPr>
            <a:lvl4pPr marL="742950" indent="-174625" algn="l" defTabSz="457200" rtl="0" eaLnBrk="1" latinLnBrk="0" hangingPunct="1">
              <a:lnSpc>
                <a:spcPct val="120000"/>
              </a:lnSpc>
              <a:spcBef>
                <a:spcPts val="400"/>
              </a:spcBef>
              <a:buClrTx/>
              <a:buFont typeface="Arial"/>
              <a:buChar char="•"/>
              <a:defRPr kumimoji="0" sz="1600" kern="1200">
                <a:solidFill>
                  <a:schemeClr val="tx1"/>
                </a:solidFill>
                <a:latin typeface="+mj-lt"/>
                <a:ea typeface="+mn-ea"/>
                <a:cs typeface="+mn-cs"/>
              </a:defRPr>
            </a:lvl4pPr>
            <a:lvl5pPr marL="1082675" indent="-231775" algn="l" defTabSz="287338" rtl="0" eaLnBrk="1" latinLnBrk="0" hangingPunct="1">
              <a:lnSpc>
                <a:spcPct val="120000"/>
              </a:lnSpc>
              <a:spcBef>
                <a:spcPts val="400"/>
              </a:spcBef>
              <a:buClrTx/>
              <a:buFont typeface="Lucida Grande"/>
              <a:buChar char="­"/>
              <a:defRPr kumimoji="0" sz="1600" kern="1200">
                <a:solidFill>
                  <a:schemeClr val="tx1"/>
                </a:solidFill>
                <a:latin typeface="+mj-lt"/>
                <a:ea typeface="+mn-ea"/>
                <a:cs typeface="+mn-cs"/>
              </a:defRPr>
            </a:lvl5pPr>
            <a:lvl6pPr marL="2514600" indent="-228600" algn="l" defTabSz="457200" rtl="0" eaLnBrk="1" latinLnBrk="0" hangingPunct="1">
              <a:spcBef>
                <a:spcPct val="20000"/>
              </a:spcBef>
              <a:buClr>
                <a:schemeClr val="accent3"/>
              </a:buClr>
              <a:buFont typeface="Arial"/>
              <a:buChar char="•"/>
              <a:defRPr kumimoji="0" sz="1600" kern="1200">
                <a:solidFill>
                  <a:schemeClr val="tx1"/>
                </a:solidFill>
                <a:latin typeface="+mn-lt"/>
                <a:ea typeface="+mn-ea"/>
                <a:cs typeface="+mn-cs"/>
              </a:defRPr>
            </a:lvl6pPr>
            <a:lvl7pPr marL="2971800" indent="-228600" algn="l" defTabSz="457200" rtl="0" eaLnBrk="1" latinLnBrk="0" hangingPunct="1">
              <a:spcBef>
                <a:spcPct val="20000"/>
              </a:spcBef>
              <a:buClr>
                <a:schemeClr val="accent3"/>
              </a:buClr>
              <a:buFont typeface="Arial"/>
              <a:buChar char="•"/>
              <a:defRPr kumimoji="0" sz="1600" kern="1200">
                <a:solidFill>
                  <a:schemeClr val="tx1"/>
                </a:solidFill>
                <a:latin typeface="+mn-lt"/>
                <a:ea typeface="+mn-ea"/>
                <a:cs typeface="+mn-cs"/>
              </a:defRPr>
            </a:lvl7pPr>
            <a:lvl8pPr marL="3429000" indent="-228600" algn="l" defTabSz="457200" rtl="0" eaLnBrk="1" latinLnBrk="0" hangingPunct="1">
              <a:spcBef>
                <a:spcPct val="20000"/>
              </a:spcBef>
              <a:buClr>
                <a:schemeClr val="accent3"/>
              </a:buClr>
              <a:buFont typeface="Arial"/>
              <a:buChar char="•"/>
              <a:defRPr kumimoji="0" sz="1600" kern="1200">
                <a:solidFill>
                  <a:schemeClr val="tx1"/>
                </a:solidFill>
                <a:latin typeface="+mn-lt"/>
                <a:ea typeface="+mn-ea"/>
                <a:cs typeface="+mn-cs"/>
              </a:defRPr>
            </a:lvl8pPr>
            <a:lvl9pPr marL="3886200" indent="-228600" algn="l" defTabSz="457200" rtl="0" eaLnBrk="1" latinLnBrk="0" hangingPunct="1">
              <a:spcBef>
                <a:spcPct val="20000"/>
              </a:spcBef>
              <a:buClr>
                <a:schemeClr val="accent3"/>
              </a:buClr>
              <a:buFont typeface="Arial"/>
              <a:buChar char="•"/>
              <a:defRPr kumimoji="0" sz="1600" kern="1200" baseline="0">
                <a:solidFill>
                  <a:schemeClr val="tx1"/>
                </a:solidFill>
                <a:latin typeface="+mn-lt"/>
                <a:ea typeface="+mn-ea"/>
                <a:cs typeface="+mn-cs"/>
              </a:defRPr>
            </a:lvl9pPr>
            <a:extLst/>
          </a:lstStyle>
          <a:p>
            <a:pPr marL="341313" lvl="1" indent="-341313">
              <a:lnSpc>
                <a:spcPct val="100000"/>
              </a:lnSpc>
              <a:spcBef>
                <a:spcPts val="0"/>
              </a:spcBef>
              <a:buFont typeface="Wingdings" panose="05000000000000000000" pitchFamily="2" charset="2"/>
              <a:buChar char="Ø"/>
            </a:pPr>
            <a:r>
              <a:rPr lang="en-US" sz="1700" b="1" dirty="0">
                <a:solidFill>
                  <a:srgbClr val="FF0000"/>
                </a:solidFill>
                <a:latin typeface="Cambria" panose="02040503050406030204" pitchFamily="18" charset="0"/>
              </a:rPr>
              <a:t>CONS:</a:t>
            </a:r>
          </a:p>
          <a:p>
            <a:pPr marL="576263" lvl="2">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More difficult to employ on towers with multiple obstructions/equipment below working elevations (may require reeving through obstructions)</a:t>
            </a:r>
          </a:p>
          <a:p>
            <a:pPr marL="576263" lvl="2">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Increased tendency for shock/impact loads</a:t>
            </a:r>
          </a:p>
          <a:p>
            <a:pPr marL="576263" lvl="2">
              <a:lnSpc>
                <a:spcPct val="100000"/>
              </a:lnSpc>
              <a:spcBef>
                <a:spcPts val="0"/>
              </a:spcBef>
              <a:buFont typeface="Arial" panose="020B0604020202020204" pitchFamily="34" charset="0"/>
              <a:buChar char="•"/>
            </a:pPr>
            <a:r>
              <a:rPr lang="en-US" sz="1500" b="1" dirty="0">
                <a:solidFill>
                  <a:srgbClr val="FF0000"/>
                </a:solidFill>
                <a:latin typeface="Cambria" panose="02040503050406030204" pitchFamily="18" charset="0"/>
              </a:rPr>
              <a:t>Increased tendency for developing high imposed rigging forces due to tag forces</a:t>
            </a:r>
          </a:p>
        </p:txBody>
      </p:sp>
    </p:spTree>
    <p:extLst>
      <p:ext uri="{BB962C8B-B14F-4D97-AF65-F5344CB8AC3E}">
        <p14:creationId xmlns:p14="http://schemas.microsoft.com/office/powerpoint/2010/main" val="28157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rPr>
              <a:t>Typical Lift Configurations</a:t>
            </a:r>
          </a:p>
        </p:txBody>
      </p:sp>
      <p:sp>
        <p:nvSpPr>
          <p:cNvPr id="2" name="Rectangle 1"/>
          <p:cNvSpPr/>
          <p:nvPr/>
        </p:nvSpPr>
        <p:spPr>
          <a:xfrm>
            <a:off x="3276600" y="1295400"/>
            <a:ext cx="5410200" cy="646331"/>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Integrated Trolley (aka Self-Trolley):</a:t>
            </a:r>
          </a:p>
        </p:txBody>
      </p:sp>
      <p:pic>
        <p:nvPicPr>
          <p:cNvPr id="6" name="Picture 5" descr="Integrated Trolley (aka Self-Trolley)." title="Typical Lift Configurations">
            <a:extLst>
              <a:ext uri="{FF2B5EF4-FFF2-40B4-BE49-F238E27FC236}">
                <a16:creationId xmlns:a16="http://schemas.microsoft.com/office/drawing/2014/main" id="{C1224250-ED57-4CA2-B980-EC957A0C5A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810075"/>
            <a:ext cx="5386283" cy="5047925"/>
          </a:xfrm>
          <a:prstGeom prst="rect">
            <a:avLst/>
          </a:prstGeom>
        </p:spPr>
      </p:pic>
      <p:sp>
        <p:nvSpPr>
          <p:cNvPr id="14" name="Content Placeholder 1">
            <a:extLst>
              <a:ext uri="{FF2B5EF4-FFF2-40B4-BE49-F238E27FC236}">
                <a16:creationId xmlns:a16="http://schemas.microsoft.com/office/drawing/2014/main" id="{A569D81E-730B-4BB2-B480-C58B19F0DBBD}"/>
              </a:ext>
            </a:extLst>
          </p:cNvPr>
          <p:cNvSpPr txBox="1">
            <a:spLocks/>
          </p:cNvSpPr>
          <p:nvPr/>
        </p:nvSpPr>
        <p:spPr>
          <a:xfrm>
            <a:off x="3505200" y="1904765"/>
            <a:ext cx="4876800" cy="1524235"/>
          </a:xfrm>
          <a:prstGeom prst="rect">
            <a:avLst/>
          </a:prstGeom>
        </p:spPr>
        <p:txBody>
          <a:bodyPr vert="horz" lIns="91440" tIns="45720" rIns="91440" bIns="45720" rtlCol="0" anchor="t">
            <a:normAutofit/>
          </a:bodyPr>
          <a:lstStyle>
            <a:defPPr>
              <a:defRPr lang="en-US"/>
            </a:defPPr>
            <a:lvl1pPr marL="0" indent="0" algn="l" defTabSz="457200" rtl="0" eaLnBrk="1" latinLnBrk="0" hangingPunct="1">
              <a:lnSpc>
                <a:spcPct val="120000"/>
              </a:lnSpc>
              <a:spcBef>
                <a:spcPts val="600"/>
              </a:spcBef>
              <a:buFontTx/>
              <a:buNone/>
              <a:defRPr kumimoji="0" sz="1600" kern="1200">
                <a:solidFill>
                  <a:schemeClr val="tx1"/>
                </a:solidFill>
                <a:latin typeface="+mj-lt"/>
                <a:ea typeface="+mn-ea"/>
                <a:cs typeface="+mn-cs"/>
              </a:defRPr>
            </a:lvl1pPr>
            <a:lvl2pPr marL="173038" indent="-173038"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2pPr>
            <a:lvl3pPr marL="460375" indent="-219075" algn="l" defTabSz="457200" rtl="0" eaLnBrk="1" latinLnBrk="0" hangingPunct="1">
              <a:lnSpc>
                <a:spcPct val="120000"/>
              </a:lnSpc>
              <a:spcBef>
                <a:spcPts val="400"/>
              </a:spcBef>
              <a:buClrTx/>
              <a:buFont typeface="Lucida Grande"/>
              <a:buChar char="­"/>
              <a:tabLst/>
              <a:defRPr sz="1600" kern="1200">
                <a:solidFill>
                  <a:schemeClr val="tx1"/>
                </a:solidFill>
                <a:latin typeface="+mj-lt"/>
                <a:ea typeface="+mn-ea"/>
                <a:cs typeface="+mn-cs"/>
              </a:defRPr>
            </a:lvl3pPr>
            <a:lvl4pPr marL="742950" indent="-174625"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4pPr>
            <a:lvl5pPr marL="1082675" indent="-231775" algn="l" defTabSz="287338" rtl="0" eaLnBrk="1" latinLnBrk="0" hangingPunct="1">
              <a:lnSpc>
                <a:spcPct val="120000"/>
              </a:lnSpc>
              <a:spcBef>
                <a:spcPts val="400"/>
              </a:spcBef>
              <a:buClrTx/>
              <a:buFont typeface="Lucida Grande"/>
              <a:buChar char="­"/>
              <a:defRPr sz="16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41313" lvl="1" indent="-341313">
              <a:lnSpc>
                <a:spcPct val="100000"/>
              </a:lnSpc>
              <a:spcBef>
                <a:spcPts val="0"/>
              </a:spcBef>
              <a:buFont typeface="Wingdings" panose="05000000000000000000" pitchFamily="2" charset="2"/>
              <a:buChar char="Ø"/>
            </a:pPr>
            <a:r>
              <a:rPr lang="en-US" sz="1700" b="1" dirty="0">
                <a:solidFill>
                  <a:srgbClr val="00B050"/>
                </a:solidFill>
                <a:latin typeface="Cambria" panose="02040503050406030204" pitchFamily="18" charset="0"/>
              </a:rPr>
              <a:t>PROS:</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Simple system incorporating only one block</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Easy to setup</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Uses single line for both lifting and control</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Provides good load control</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Predictable rigging forces in load line</a:t>
            </a:r>
          </a:p>
        </p:txBody>
      </p:sp>
      <p:sp>
        <p:nvSpPr>
          <p:cNvPr id="15" name="Content Placeholder 1">
            <a:extLst>
              <a:ext uri="{FF2B5EF4-FFF2-40B4-BE49-F238E27FC236}">
                <a16:creationId xmlns:a16="http://schemas.microsoft.com/office/drawing/2014/main" id="{A2512258-48C1-41E5-927F-F1C70C55F915}"/>
              </a:ext>
            </a:extLst>
          </p:cNvPr>
          <p:cNvSpPr txBox="1">
            <a:spLocks/>
          </p:cNvSpPr>
          <p:nvPr/>
        </p:nvSpPr>
        <p:spPr>
          <a:xfrm>
            <a:off x="3505200" y="3352800"/>
            <a:ext cx="4876800" cy="2514600"/>
          </a:xfrm>
          <a:prstGeom prst="rect">
            <a:avLst/>
          </a:prstGeom>
        </p:spPr>
        <p:txBody>
          <a:bodyPr vert="horz" lIns="91440" tIns="45720" rIns="91440" bIns="45720" rtlCol="0" anchor="t">
            <a:normAutofit/>
          </a:bodyPr>
          <a:lstStyle>
            <a:defPPr>
              <a:defRPr lang="en-US"/>
            </a:defPPr>
            <a:lvl1pPr marL="0" indent="0" algn="l" defTabSz="457200" rtl="0" eaLnBrk="1" latinLnBrk="0" hangingPunct="1">
              <a:lnSpc>
                <a:spcPct val="120000"/>
              </a:lnSpc>
              <a:spcBef>
                <a:spcPts val="600"/>
              </a:spcBef>
              <a:buFontTx/>
              <a:buNone/>
              <a:defRPr kumimoji="0" sz="1600" kern="1200">
                <a:solidFill>
                  <a:schemeClr val="tx1"/>
                </a:solidFill>
                <a:latin typeface="+mj-lt"/>
                <a:ea typeface="+mn-ea"/>
                <a:cs typeface="+mn-cs"/>
              </a:defRPr>
            </a:lvl1pPr>
            <a:lvl2pPr marL="173038" indent="-173038"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2pPr>
            <a:lvl3pPr marL="460375" indent="-219075" algn="l" defTabSz="457200" rtl="0" eaLnBrk="1" latinLnBrk="0" hangingPunct="1">
              <a:lnSpc>
                <a:spcPct val="120000"/>
              </a:lnSpc>
              <a:spcBef>
                <a:spcPts val="400"/>
              </a:spcBef>
              <a:buClrTx/>
              <a:buFont typeface="Lucida Grande"/>
              <a:buChar char="­"/>
              <a:tabLst/>
              <a:defRPr sz="1600" kern="1200">
                <a:solidFill>
                  <a:schemeClr val="tx1"/>
                </a:solidFill>
                <a:latin typeface="+mj-lt"/>
                <a:ea typeface="+mn-ea"/>
                <a:cs typeface="+mn-cs"/>
              </a:defRPr>
            </a:lvl3pPr>
            <a:lvl4pPr marL="742950" indent="-174625"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4pPr>
            <a:lvl5pPr marL="1082675" indent="-231775" algn="l" defTabSz="287338" rtl="0" eaLnBrk="1" latinLnBrk="0" hangingPunct="1">
              <a:lnSpc>
                <a:spcPct val="120000"/>
              </a:lnSpc>
              <a:spcBef>
                <a:spcPts val="400"/>
              </a:spcBef>
              <a:buClrTx/>
              <a:buFont typeface="Lucida Grande"/>
              <a:buChar char="­"/>
              <a:defRPr sz="16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39725" lvl="1" indent="-339725">
              <a:lnSpc>
                <a:spcPct val="100000"/>
              </a:lnSpc>
              <a:spcBef>
                <a:spcPts val="0"/>
              </a:spcBef>
              <a:buFont typeface="Wingdings" panose="05000000000000000000" pitchFamily="2" charset="2"/>
              <a:buChar char="Ø"/>
            </a:pPr>
            <a:r>
              <a:rPr lang="en-US" sz="1700" b="1" dirty="0">
                <a:solidFill>
                  <a:srgbClr val="FF0000"/>
                </a:solidFill>
                <a:latin typeface="Cambria" panose="02040503050406030204" pitchFamily="18" charset="0"/>
              </a:rPr>
              <a:t>CONS:</a:t>
            </a:r>
          </a:p>
          <a:p>
            <a:pPr marL="576263" lvl="2" indent="-234950">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Limits hoist setup locations</a:t>
            </a:r>
          </a:p>
          <a:p>
            <a:pPr marL="576263" lvl="2" indent="-234950">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Clear distance from structure/obstructions cannot be easily manipulated during lift (issue for obstructions and multiple work elevations)</a:t>
            </a:r>
          </a:p>
          <a:p>
            <a:pPr marL="576263" lvl="2" indent="-234950">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Applies vertical load to hoisting unit (must ensure mounting unit is rated for vertical loading)</a:t>
            </a:r>
          </a:p>
          <a:p>
            <a:pPr marL="576263" lvl="2" indent="-234950">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Load angle and load line clear distance reduces as load is raised, and is significantly less during lowering operations due to sheave friction</a:t>
            </a:r>
          </a:p>
        </p:txBody>
      </p:sp>
    </p:spTree>
    <p:extLst>
      <p:ext uri="{BB962C8B-B14F-4D97-AF65-F5344CB8AC3E}">
        <p14:creationId xmlns:p14="http://schemas.microsoft.com/office/powerpoint/2010/main" val="364898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rPr>
              <a:t>Typical Lift Configurations</a:t>
            </a:r>
          </a:p>
        </p:txBody>
      </p:sp>
      <p:sp>
        <p:nvSpPr>
          <p:cNvPr id="2" name="Rectangle 1"/>
          <p:cNvSpPr/>
          <p:nvPr/>
        </p:nvSpPr>
        <p:spPr>
          <a:xfrm>
            <a:off x="3733800" y="1334869"/>
            <a:ext cx="4953000" cy="646331"/>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Dedicated Trolley:</a:t>
            </a:r>
          </a:p>
        </p:txBody>
      </p:sp>
      <p:pic>
        <p:nvPicPr>
          <p:cNvPr id="7" name="Picture 6" descr="Dedicated Trolley" title="Typical Lift Confirgurations">
            <a:extLst>
              <a:ext uri="{FF2B5EF4-FFF2-40B4-BE49-F238E27FC236}">
                <a16:creationId xmlns:a16="http://schemas.microsoft.com/office/drawing/2014/main" id="{D685734D-E964-473E-BF20-C43F621D53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819971"/>
            <a:ext cx="5354276" cy="5047925"/>
          </a:xfrm>
          <a:prstGeom prst="rect">
            <a:avLst/>
          </a:prstGeom>
        </p:spPr>
      </p:pic>
      <p:sp>
        <p:nvSpPr>
          <p:cNvPr id="11" name="Content Placeholder 1">
            <a:extLst>
              <a:ext uri="{FF2B5EF4-FFF2-40B4-BE49-F238E27FC236}">
                <a16:creationId xmlns:a16="http://schemas.microsoft.com/office/drawing/2014/main" id="{C4242684-2A98-4048-AAFC-1642B163CB77}"/>
              </a:ext>
            </a:extLst>
          </p:cNvPr>
          <p:cNvSpPr txBox="1">
            <a:spLocks/>
          </p:cNvSpPr>
          <p:nvPr/>
        </p:nvSpPr>
        <p:spPr>
          <a:xfrm>
            <a:off x="3962400" y="1873995"/>
            <a:ext cx="4693761" cy="1859281"/>
          </a:xfrm>
          <a:prstGeom prst="rect">
            <a:avLst/>
          </a:prstGeom>
        </p:spPr>
        <p:txBody>
          <a:bodyPr vert="horz" lIns="91440" tIns="45720" rIns="91440" bIns="45720" rtlCol="0" anchor="t">
            <a:normAutofit/>
          </a:bodyPr>
          <a:lstStyle>
            <a:defPPr>
              <a:defRPr lang="en-US"/>
            </a:defPPr>
            <a:lvl1pPr marL="0" indent="0" algn="l" defTabSz="457200" rtl="0" eaLnBrk="1" latinLnBrk="0" hangingPunct="1">
              <a:lnSpc>
                <a:spcPct val="120000"/>
              </a:lnSpc>
              <a:spcBef>
                <a:spcPts val="600"/>
              </a:spcBef>
              <a:buFontTx/>
              <a:buNone/>
              <a:defRPr kumimoji="0" sz="1600" kern="1200">
                <a:solidFill>
                  <a:schemeClr val="tx1"/>
                </a:solidFill>
                <a:latin typeface="+mj-lt"/>
                <a:ea typeface="+mn-ea"/>
                <a:cs typeface="+mn-cs"/>
              </a:defRPr>
            </a:lvl1pPr>
            <a:lvl2pPr marL="173038" indent="-173038"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2pPr>
            <a:lvl3pPr marL="460375" indent="-219075" algn="l" defTabSz="457200" rtl="0" eaLnBrk="1" latinLnBrk="0" hangingPunct="1">
              <a:lnSpc>
                <a:spcPct val="120000"/>
              </a:lnSpc>
              <a:spcBef>
                <a:spcPts val="400"/>
              </a:spcBef>
              <a:buClrTx/>
              <a:buFont typeface="Lucida Grande"/>
              <a:buChar char="­"/>
              <a:tabLst/>
              <a:defRPr sz="1600" kern="1200">
                <a:solidFill>
                  <a:schemeClr val="tx1"/>
                </a:solidFill>
                <a:latin typeface="+mj-lt"/>
                <a:ea typeface="+mn-ea"/>
                <a:cs typeface="+mn-cs"/>
              </a:defRPr>
            </a:lvl3pPr>
            <a:lvl4pPr marL="742950" indent="-174625"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4pPr>
            <a:lvl5pPr marL="1082675" indent="-231775" algn="l" defTabSz="287338" rtl="0" eaLnBrk="1" latinLnBrk="0" hangingPunct="1">
              <a:lnSpc>
                <a:spcPct val="120000"/>
              </a:lnSpc>
              <a:spcBef>
                <a:spcPts val="400"/>
              </a:spcBef>
              <a:buClrTx/>
              <a:buFont typeface="Lucida Grande"/>
              <a:buChar char="­"/>
              <a:defRPr sz="16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41313" lvl="1" indent="-341313">
              <a:lnSpc>
                <a:spcPct val="100000"/>
              </a:lnSpc>
              <a:spcBef>
                <a:spcPts val="0"/>
              </a:spcBef>
              <a:buFont typeface="Wingdings" panose="05000000000000000000" pitchFamily="2" charset="2"/>
              <a:buChar char="Ø"/>
            </a:pPr>
            <a:r>
              <a:rPr lang="en-US" sz="1700" b="1" dirty="0">
                <a:solidFill>
                  <a:srgbClr val="00B050"/>
                </a:solidFill>
                <a:latin typeface="Cambria" panose="02040503050406030204" pitchFamily="18" charset="0"/>
              </a:rPr>
              <a:t>PROS:</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Provides added control to lead line and removes visual obstruction</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Allows diverse hoist setup options</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Superior load control</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Tag induces least force onto load</a:t>
            </a:r>
          </a:p>
          <a:p>
            <a:pPr marL="576263" lvl="2" indent="-234950">
              <a:lnSpc>
                <a:spcPct val="100000"/>
              </a:lnSpc>
              <a:spcBef>
                <a:spcPts val="0"/>
              </a:spcBef>
              <a:buFont typeface="Arial" panose="020B0604020202020204" pitchFamily="34" charset="0"/>
              <a:buChar char="•"/>
            </a:pPr>
            <a:r>
              <a:rPr lang="en-US" sz="1500" dirty="0">
                <a:solidFill>
                  <a:srgbClr val="00B050"/>
                </a:solidFill>
                <a:latin typeface="Cambria" panose="02040503050406030204" pitchFamily="18" charset="0"/>
              </a:rPr>
              <a:t>Predictable rigging forces in load line</a:t>
            </a:r>
          </a:p>
          <a:p>
            <a:pPr marL="0" lvl="1" indent="0">
              <a:lnSpc>
                <a:spcPct val="100000"/>
              </a:lnSpc>
              <a:spcBef>
                <a:spcPts val="0"/>
              </a:spcBef>
              <a:buFont typeface="Arial"/>
              <a:buNone/>
            </a:pPr>
            <a:endParaRPr lang="en-US" dirty="0">
              <a:latin typeface="+mn-lt"/>
            </a:endParaRPr>
          </a:p>
        </p:txBody>
      </p:sp>
      <p:sp>
        <p:nvSpPr>
          <p:cNvPr id="12" name="Content Placeholder 1">
            <a:extLst>
              <a:ext uri="{FF2B5EF4-FFF2-40B4-BE49-F238E27FC236}">
                <a16:creationId xmlns:a16="http://schemas.microsoft.com/office/drawing/2014/main" id="{5C135E33-A613-4B6E-9C1B-1E42D2121B1A}"/>
              </a:ext>
            </a:extLst>
          </p:cNvPr>
          <p:cNvSpPr txBox="1">
            <a:spLocks/>
          </p:cNvSpPr>
          <p:nvPr/>
        </p:nvSpPr>
        <p:spPr>
          <a:xfrm>
            <a:off x="3999847" y="3702795"/>
            <a:ext cx="4617561" cy="1783605"/>
          </a:xfrm>
          <a:prstGeom prst="rect">
            <a:avLst/>
          </a:prstGeom>
        </p:spPr>
        <p:txBody>
          <a:bodyPr vert="horz" lIns="91440" tIns="45720" rIns="91440" bIns="45720" rtlCol="0" anchor="t">
            <a:normAutofit lnSpcReduction="10000"/>
          </a:bodyPr>
          <a:lstStyle>
            <a:defPPr>
              <a:defRPr lang="en-US"/>
            </a:defPPr>
            <a:lvl1pPr marL="0" indent="0" algn="l" defTabSz="457200" rtl="0" eaLnBrk="1" latinLnBrk="0" hangingPunct="1">
              <a:lnSpc>
                <a:spcPct val="120000"/>
              </a:lnSpc>
              <a:spcBef>
                <a:spcPts val="600"/>
              </a:spcBef>
              <a:buFontTx/>
              <a:buNone/>
              <a:defRPr kumimoji="0" sz="1600" kern="1200">
                <a:solidFill>
                  <a:schemeClr val="tx1"/>
                </a:solidFill>
                <a:latin typeface="+mj-lt"/>
                <a:ea typeface="+mn-ea"/>
                <a:cs typeface="+mn-cs"/>
              </a:defRPr>
            </a:lvl1pPr>
            <a:lvl2pPr marL="173038" indent="-173038"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2pPr>
            <a:lvl3pPr marL="460375" indent="-219075" algn="l" defTabSz="457200" rtl="0" eaLnBrk="1" latinLnBrk="0" hangingPunct="1">
              <a:lnSpc>
                <a:spcPct val="120000"/>
              </a:lnSpc>
              <a:spcBef>
                <a:spcPts val="400"/>
              </a:spcBef>
              <a:buClrTx/>
              <a:buFont typeface="Lucida Grande"/>
              <a:buChar char="­"/>
              <a:tabLst/>
              <a:defRPr sz="1600" kern="1200">
                <a:solidFill>
                  <a:schemeClr val="tx1"/>
                </a:solidFill>
                <a:latin typeface="+mj-lt"/>
                <a:ea typeface="+mn-ea"/>
                <a:cs typeface="+mn-cs"/>
              </a:defRPr>
            </a:lvl3pPr>
            <a:lvl4pPr marL="742950" indent="-174625" algn="l" defTabSz="457200" rtl="0" eaLnBrk="1" latinLnBrk="0" hangingPunct="1">
              <a:lnSpc>
                <a:spcPct val="120000"/>
              </a:lnSpc>
              <a:spcBef>
                <a:spcPts val="400"/>
              </a:spcBef>
              <a:buClrTx/>
              <a:buFont typeface="Arial"/>
              <a:buChar char="•"/>
              <a:defRPr sz="1600" kern="1200">
                <a:solidFill>
                  <a:schemeClr val="tx1"/>
                </a:solidFill>
                <a:latin typeface="+mj-lt"/>
                <a:ea typeface="+mn-ea"/>
                <a:cs typeface="+mn-cs"/>
              </a:defRPr>
            </a:lvl4pPr>
            <a:lvl5pPr marL="1082675" indent="-231775" algn="l" defTabSz="287338" rtl="0" eaLnBrk="1" latinLnBrk="0" hangingPunct="1">
              <a:lnSpc>
                <a:spcPct val="120000"/>
              </a:lnSpc>
              <a:spcBef>
                <a:spcPts val="400"/>
              </a:spcBef>
              <a:buClrTx/>
              <a:buFont typeface="Lucida Grande"/>
              <a:buChar char="­"/>
              <a:defRPr sz="16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341313" lvl="1" indent="-341313">
              <a:lnSpc>
                <a:spcPct val="100000"/>
              </a:lnSpc>
              <a:spcBef>
                <a:spcPts val="0"/>
              </a:spcBef>
              <a:buFont typeface="Wingdings" panose="05000000000000000000" pitchFamily="2" charset="2"/>
              <a:buChar char="Ø"/>
            </a:pPr>
            <a:r>
              <a:rPr lang="en-US" sz="1700" b="1" dirty="0">
                <a:solidFill>
                  <a:srgbClr val="FF0000"/>
                </a:solidFill>
                <a:latin typeface="Cambria" panose="02040503050406030204" pitchFamily="18" charset="0"/>
              </a:rPr>
              <a:t>CONS:</a:t>
            </a:r>
          </a:p>
          <a:p>
            <a:pPr marL="576263" lvl="2" indent="-234950">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Requires additional rigging attachments which requires additional crew members to properly monitor</a:t>
            </a:r>
          </a:p>
          <a:p>
            <a:pPr marL="576263" lvl="2" indent="-234950">
              <a:lnSpc>
                <a:spcPct val="100000"/>
              </a:lnSpc>
              <a:spcBef>
                <a:spcPts val="0"/>
              </a:spcBef>
              <a:buFont typeface="Arial" panose="020B0604020202020204" pitchFamily="34" charset="0"/>
              <a:buChar char="•"/>
            </a:pPr>
            <a:r>
              <a:rPr lang="en-US" sz="1500" dirty="0">
                <a:solidFill>
                  <a:srgbClr val="FF0000"/>
                </a:solidFill>
                <a:latin typeface="Cambria" panose="02040503050406030204" pitchFamily="18" charset="0"/>
              </a:rPr>
              <a:t>More difficult to employ on towers with multiple obstructions/equipment below working elevations (may require reeving through obstructions)</a:t>
            </a:r>
          </a:p>
          <a:p>
            <a:pPr lvl="2">
              <a:lnSpc>
                <a:spcPct val="100000"/>
              </a:lnSpc>
              <a:spcBef>
                <a:spcPts val="0"/>
              </a:spcBef>
            </a:pPr>
            <a:endParaRPr lang="en-US" dirty="0">
              <a:solidFill>
                <a:srgbClr val="FF0000"/>
              </a:solidFill>
              <a:latin typeface="Cambria" panose="02040503050406030204" pitchFamily="18" charset="0"/>
            </a:endParaRPr>
          </a:p>
          <a:p>
            <a:pPr lvl="2">
              <a:lnSpc>
                <a:spcPct val="100000"/>
              </a:lnSpc>
              <a:spcBef>
                <a:spcPts val="0"/>
              </a:spcBef>
            </a:pPr>
            <a:endParaRPr lang="en-US" dirty="0">
              <a:latin typeface="+mn-lt"/>
            </a:endParaRPr>
          </a:p>
        </p:txBody>
      </p:sp>
    </p:spTree>
    <p:extLst>
      <p:ext uri="{BB962C8B-B14F-4D97-AF65-F5344CB8AC3E}">
        <p14:creationId xmlns:p14="http://schemas.microsoft.com/office/powerpoint/2010/main" val="19930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Sling Forces</a:t>
            </a:r>
          </a:p>
        </p:txBody>
      </p:sp>
      <p:sp>
        <p:nvSpPr>
          <p:cNvPr id="2" name="Rectangle 1"/>
          <p:cNvSpPr/>
          <p:nvPr/>
        </p:nvSpPr>
        <p:spPr>
          <a:xfrm>
            <a:off x="457200" y="1378603"/>
            <a:ext cx="8305800" cy="2423740"/>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To determine Sling Force, must know:</a:t>
            </a:r>
          </a:p>
          <a:p>
            <a:pPr marL="685800"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Applied Load</a:t>
            </a:r>
          </a:p>
          <a:p>
            <a:pPr marL="685800"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Sling Hitch Configuration</a:t>
            </a:r>
          </a:p>
          <a:p>
            <a:pPr marL="685800"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Sling Angle</a:t>
            </a:r>
          </a:p>
        </p:txBody>
      </p:sp>
      <p:pic>
        <p:nvPicPr>
          <p:cNvPr id="7" name="Picture 6" descr="http://www.cargoequipmentcorp.com/v/vspfiles/photos/EE1-901-2T.gif" title="Sling Forces">
            <a:extLst>
              <a:ext uri="{FF2B5EF4-FFF2-40B4-BE49-F238E27FC236}">
                <a16:creationId xmlns:a16="http://schemas.microsoft.com/office/drawing/2014/main" id="{A7D01545-0DCA-4402-A29F-C39202D72C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1007" y="2529678"/>
            <a:ext cx="2377440" cy="21218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ecx.images-amazon.com/images/I/41mcycSD9xL._SX342_.jpg" title="Sling Forces">
            <a:extLst>
              <a:ext uri="{FF2B5EF4-FFF2-40B4-BE49-F238E27FC236}">
                <a16:creationId xmlns:a16="http://schemas.microsoft.com/office/drawing/2014/main" id="{62516E12-4FE3-447F-8001-89023F8D8F0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177540" y="4651546"/>
            <a:ext cx="3017520" cy="150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6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Sling Forces</a:t>
            </a:r>
          </a:p>
        </p:txBody>
      </p:sp>
      <p:sp>
        <p:nvSpPr>
          <p:cNvPr id="2" name="Rectangle 1"/>
          <p:cNvSpPr/>
          <p:nvPr/>
        </p:nvSpPr>
        <p:spPr>
          <a:xfrm>
            <a:off x="457200" y="1295400"/>
            <a:ext cx="8305800" cy="577787"/>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Types of Hitches:</a:t>
            </a:r>
          </a:p>
        </p:txBody>
      </p:sp>
      <p:pic>
        <p:nvPicPr>
          <p:cNvPr id="4" name="Picture 3" descr="Vertical Hitch" title="Sling Forces">
            <a:extLst>
              <a:ext uri="{FF2B5EF4-FFF2-40B4-BE49-F238E27FC236}">
                <a16:creationId xmlns:a16="http://schemas.microsoft.com/office/drawing/2014/main" id="{F4D080FE-A4AD-4164-BA8D-283C57E218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4952" y="2389213"/>
            <a:ext cx="310923" cy="1999661"/>
          </a:xfrm>
          <a:prstGeom prst="rect">
            <a:avLst/>
          </a:prstGeom>
        </p:spPr>
      </p:pic>
      <p:sp>
        <p:nvSpPr>
          <p:cNvPr id="7" name="Rectangle 6">
            <a:extLst>
              <a:ext uri="{FF2B5EF4-FFF2-40B4-BE49-F238E27FC236}">
                <a16:creationId xmlns:a16="http://schemas.microsoft.com/office/drawing/2014/main" id="{7A34F949-86EB-4B00-8581-802A1C46A07A}"/>
              </a:ext>
            </a:extLst>
          </p:cNvPr>
          <p:cNvSpPr/>
          <p:nvPr/>
        </p:nvSpPr>
        <p:spPr>
          <a:xfrm>
            <a:off x="780155" y="4581374"/>
            <a:ext cx="1660518" cy="400110"/>
          </a:xfrm>
          <a:prstGeom prst="rect">
            <a:avLst/>
          </a:prstGeom>
        </p:spPr>
        <p:txBody>
          <a:bodyPr wrap="none">
            <a:spAutoFit/>
          </a:bodyPr>
          <a:lstStyle/>
          <a:p>
            <a:pPr algn="ctr"/>
            <a:r>
              <a:rPr lang="en-US" sz="2000" u="sng" baseline="0" dirty="0">
                <a:latin typeface="Cambria" panose="02040503050406030204" pitchFamily="18" charset="0"/>
              </a:rPr>
              <a:t>Vertical Hitch</a:t>
            </a:r>
          </a:p>
        </p:txBody>
      </p:sp>
      <p:pic>
        <p:nvPicPr>
          <p:cNvPr id="12" name="Picture 11" descr="Choker Hitch" title="Sling Forces">
            <a:extLst>
              <a:ext uri="{FF2B5EF4-FFF2-40B4-BE49-F238E27FC236}">
                <a16:creationId xmlns:a16="http://schemas.microsoft.com/office/drawing/2014/main" id="{E7A45C9A-5832-41E1-BF64-47B89FBE5B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56038" y="2389213"/>
            <a:ext cx="938865" cy="1938696"/>
          </a:xfrm>
          <a:prstGeom prst="rect">
            <a:avLst/>
          </a:prstGeom>
        </p:spPr>
      </p:pic>
      <p:sp>
        <p:nvSpPr>
          <p:cNvPr id="8" name="Rectangle 7">
            <a:extLst>
              <a:ext uri="{FF2B5EF4-FFF2-40B4-BE49-F238E27FC236}">
                <a16:creationId xmlns:a16="http://schemas.microsoft.com/office/drawing/2014/main" id="{49DF076D-234E-40D2-8866-9979C9287726}"/>
              </a:ext>
            </a:extLst>
          </p:cNvPr>
          <p:cNvSpPr/>
          <p:nvPr/>
        </p:nvSpPr>
        <p:spPr>
          <a:xfrm>
            <a:off x="2520699" y="4580692"/>
            <a:ext cx="1609544" cy="400110"/>
          </a:xfrm>
          <a:prstGeom prst="rect">
            <a:avLst/>
          </a:prstGeom>
        </p:spPr>
        <p:txBody>
          <a:bodyPr wrap="none">
            <a:spAutoFit/>
          </a:bodyPr>
          <a:lstStyle/>
          <a:p>
            <a:pPr algn="ctr"/>
            <a:r>
              <a:rPr lang="en-US" sz="2000" u="sng" dirty="0">
                <a:latin typeface="Cambria" panose="02040503050406030204" pitchFamily="18" charset="0"/>
              </a:rPr>
              <a:t>Choker </a:t>
            </a:r>
            <a:r>
              <a:rPr lang="en-US" sz="2000" u="sng" baseline="0" dirty="0">
                <a:latin typeface="Cambria" panose="02040503050406030204" pitchFamily="18" charset="0"/>
              </a:rPr>
              <a:t>Hitch</a:t>
            </a:r>
          </a:p>
        </p:txBody>
      </p:sp>
      <p:pic>
        <p:nvPicPr>
          <p:cNvPr id="13" name="Picture 12" descr="Basket Hitch" title="Sling Forces">
            <a:extLst>
              <a:ext uri="{FF2B5EF4-FFF2-40B4-BE49-F238E27FC236}">
                <a16:creationId xmlns:a16="http://schemas.microsoft.com/office/drawing/2014/main" id="{03C6D866-28F4-4C48-87C2-24917A9F0B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5658" y="2389213"/>
            <a:ext cx="1121761" cy="1835055"/>
          </a:xfrm>
          <a:prstGeom prst="rect">
            <a:avLst/>
          </a:prstGeom>
        </p:spPr>
      </p:pic>
      <p:sp>
        <p:nvSpPr>
          <p:cNvPr id="9" name="Rectangle 8">
            <a:extLst>
              <a:ext uri="{FF2B5EF4-FFF2-40B4-BE49-F238E27FC236}">
                <a16:creationId xmlns:a16="http://schemas.microsoft.com/office/drawing/2014/main" id="{5565BA45-FBC4-41BE-93C4-12E163C5D8C9}"/>
              </a:ext>
            </a:extLst>
          </p:cNvPr>
          <p:cNvSpPr/>
          <p:nvPr/>
        </p:nvSpPr>
        <p:spPr>
          <a:xfrm>
            <a:off x="4325812" y="4580692"/>
            <a:ext cx="1561454" cy="400110"/>
          </a:xfrm>
          <a:prstGeom prst="rect">
            <a:avLst/>
          </a:prstGeom>
        </p:spPr>
        <p:txBody>
          <a:bodyPr wrap="none">
            <a:spAutoFit/>
          </a:bodyPr>
          <a:lstStyle/>
          <a:p>
            <a:pPr algn="ctr"/>
            <a:r>
              <a:rPr lang="en-US" sz="2000" u="sng" baseline="0" dirty="0">
                <a:latin typeface="Cambria" panose="02040503050406030204" pitchFamily="18" charset="0"/>
              </a:rPr>
              <a:t>Basket Hitch</a:t>
            </a:r>
          </a:p>
        </p:txBody>
      </p:sp>
      <p:pic>
        <p:nvPicPr>
          <p:cNvPr id="11" name="Picture 10" descr="Bridle Hitch" title="Sling Forces">
            <a:extLst>
              <a:ext uri="{FF2B5EF4-FFF2-40B4-BE49-F238E27FC236}">
                <a16:creationId xmlns:a16="http://schemas.microsoft.com/office/drawing/2014/main" id="{3A8263C8-409F-44B0-AE0D-7081092F4C0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71442" y="2389213"/>
            <a:ext cx="2005758" cy="1780186"/>
          </a:xfrm>
          <a:prstGeom prst="rect">
            <a:avLst/>
          </a:prstGeom>
        </p:spPr>
      </p:pic>
      <p:sp>
        <p:nvSpPr>
          <p:cNvPr id="14" name="Rectangle 13">
            <a:extLst>
              <a:ext uri="{FF2B5EF4-FFF2-40B4-BE49-F238E27FC236}">
                <a16:creationId xmlns:a16="http://schemas.microsoft.com/office/drawing/2014/main" id="{C1FC349A-9C95-4B71-9604-E72E72304D7A}"/>
              </a:ext>
            </a:extLst>
          </p:cNvPr>
          <p:cNvSpPr/>
          <p:nvPr/>
        </p:nvSpPr>
        <p:spPr>
          <a:xfrm>
            <a:off x="6253423" y="4580692"/>
            <a:ext cx="1641796" cy="677108"/>
          </a:xfrm>
          <a:prstGeom prst="rect">
            <a:avLst/>
          </a:prstGeom>
        </p:spPr>
        <p:txBody>
          <a:bodyPr wrap="none">
            <a:spAutoFit/>
          </a:bodyPr>
          <a:lstStyle/>
          <a:p>
            <a:pPr algn="ctr"/>
            <a:r>
              <a:rPr lang="en-US" sz="2000" u="sng" baseline="0" dirty="0">
                <a:latin typeface="Cambria" panose="02040503050406030204" pitchFamily="18" charset="0"/>
              </a:rPr>
              <a:t>Bridle Hitch</a:t>
            </a:r>
          </a:p>
          <a:p>
            <a:pPr algn="ctr"/>
            <a:r>
              <a:rPr lang="en-US" i="1" dirty="0">
                <a:latin typeface="Cambria" panose="02040503050406030204" pitchFamily="18" charset="0"/>
              </a:rPr>
              <a:t>Multiple Slings</a:t>
            </a:r>
            <a:endParaRPr lang="en-US" i="1" baseline="0" dirty="0">
              <a:latin typeface="Cambria" panose="02040503050406030204" pitchFamily="18" charset="0"/>
            </a:endParaRPr>
          </a:p>
        </p:txBody>
      </p:sp>
    </p:spTree>
    <p:extLst>
      <p:ext uri="{BB962C8B-B14F-4D97-AF65-F5344CB8AC3E}">
        <p14:creationId xmlns:p14="http://schemas.microsoft.com/office/powerpoint/2010/main" val="2525405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Sling Forces</a:t>
            </a:r>
          </a:p>
        </p:txBody>
      </p:sp>
      <p:sp>
        <p:nvSpPr>
          <p:cNvPr id="2" name="Rectangle 1"/>
          <p:cNvSpPr/>
          <p:nvPr/>
        </p:nvSpPr>
        <p:spPr>
          <a:xfrm>
            <a:off x="457200" y="1295400"/>
            <a:ext cx="8305800" cy="577787"/>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Vertical and Choker Hitches:</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D62F13A5-1F5C-49C6-A967-039AE9EC1ED5}"/>
                  </a:ext>
                </a:extLst>
              </p:cNvPr>
              <p:cNvSpPr txBox="1"/>
              <p:nvPr/>
            </p:nvSpPr>
            <p:spPr>
              <a:xfrm>
                <a:off x="2362200" y="2069521"/>
                <a:ext cx="4200894"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Sling</m:t>
                      </m:r>
                      <m:r>
                        <a:rPr lang="en-US" sz="2400" b="0" i="0" smtClean="0">
                          <a:latin typeface="Cambria Math" panose="02040503050406030204" pitchFamily="18" charset="0"/>
                        </a:rPr>
                        <m:t> </m:t>
                      </m:r>
                      <m:r>
                        <m:rPr>
                          <m:sty m:val="p"/>
                        </m:rPr>
                        <a:rPr lang="en-US" sz="2400" b="0" i="0" smtClean="0">
                          <a:latin typeface="Cambria Math"/>
                        </a:rPr>
                        <m:t>Leg</m:t>
                      </m:r>
                      <m:r>
                        <a:rPr lang="en-US" sz="2400" b="0" i="0" smtClean="0">
                          <a:latin typeface="Cambria Math"/>
                        </a:rPr>
                        <m:t> </m:t>
                      </m:r>
                      <m:r>
                        <m:rPr>
                          <m:sty m:val="p"/>
                        </m:rPr>
                        <a:rPr lang="en-US" sz="2400" b="0" i="0" smtClean="0">
                          <a:latin typeface="Cambria Math" panose="02040503050406030204" pitchFamily="18" charset="0"/>
                        </a:rPr>
                        <m:t>Force</m:t>
                      </m:r>
                      <m:r>
                        <a:rPr lang="en-US" sz="2400" i="0">
                          <a:latin typeface="Cambria Math" panose="02040503050406030204" pitchFamily="18" charset="0"/>
                        </a:rPr>
                        <m:t>=</m:t>
                      </m:r>
                      <m:r>
                        <m:rPr>
                          <m:sty m:val="p"/>
                        </m:rPr>
                        <a:rPr lang="en-US" sz="2400" b="0" i="0" smtClean="0">
                          <a:latin typeface="Cambria Math" panose="02040503050406030204" pitchFamily="18" charset="0"/>
                        </a:rPr>
                        <m:t>Applied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Load</m:t>
                      </m:r>
                    </m:oMath>
                  </m:oMathPara>
                </a14:m>
                <a:endParaRPr lang="en-US" sz="2400" dirty="0">
                  <a:latin typeface="Cambria" panose="02040503050406030204" pitchFamily="18" charset="0"/>
                </a:endParaRPr>
              </a:p>
            </p:txBody>
          </p:sp>
        </mc:Choice>
        <mc:Fallback xmlns="">
          <p:sp>
            <p:nvSpPr>
              <p:cNvPr id="27" name="TextBox 26">
                <a:extLst>
                  <a:ext uri="{FF2B5EF4-FFF2-40B4-BE49-F238E27FC236}">
                    <a16:creationId xmlns="" xmlns:a16="http://schemas.microsoft.com/office/drawing/2014/main" xmlns:a14="http://schemas.microsoft.com/office/drawing/2010/main" id="{D62F13A5-1F5C-49C6-A967-039AE9EC1ED5}"/>
                  </a:ext>
                </a:extLst>
              </p:cNvPr>
              <p:cNvSpPr txBox="1">
                <a:spLocks noRot="1" noChangeAspect="1" noMove="1" noResize="1" noEditPoints="1" noAdjustHandles="1" noChangeArrowheads="1" noChangeShapeType="1" noTextEdit="1"/>
              </p:cNvSpPr>
              <p:nvPr/>
            </p:nvSpPr>
            <p:spPr>
              <a:xfrm>
                <a:off x="2362200" y="2069521"/>
                <a:ext cx="4200894" cy="369332"/>
              </a:xfrm>
              <a:prstGeom prst="rect">
                <a:avLst/>
              </a:prstGeom>
              <a:blipFill rotWithShape="1">
                <a:blip r:embed="rId3"/>
                <a:stretch>
                  <a:fillRect l="-2026" r="-1302" b="-34921"/>
                </a:stretch>
              </a:blipFill>
              <a:ln>
                <a:solidFill>
                  <a:schemeClr val="tx1"/>
                </a:solidFill>
              </a:ln>
            </p:spPr>
            <p:txBody>
              <a:bodyPr/>
              <a:lstStyle/>
              <a:p>
                <a:r>
                  <a:rPr lang="en-US">
                    <a:noFill/>
                  </a:rPr>
                  <a:t> </a:t>
                </a:r>
              </a:p>
            </p:txBody>
          </p:sp>
        </mc:Fallback>
      </mc:AlternateContent>
      <p:pic>
        <p:nvPicPr>
          <p:cNvPr id="4" name="Picture 3" descr="Vertical and Choker Hitches&#10;Picture is of a vertical choker showing anchored end and applied load." title="Sling Forces">
            <a:extLst>
              <a:ext uri="{FF2B5EF4-FFF2-40B4-BE49-F238E27FC236}">
                <a16:creationId xmlns:a16="http://schemas.microsoft.com/office/drawing/2014/main" id="{F4D080FE-A4AD-4164-BA8D-283C57E218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7779" y="3983431"/>
            <a:ext cx="310923" cy="1999661"/>
          </a:xfrm>
          <a:prstGeom prst="rect">
            <a:avLst/>
          </a:prstGeom>
        </p:spPr>
      </p:pic>
      <p:cxnSp>
        <p:nvCxnSpPr>
          <p:cNvPr id="21" name="Straight Connector 20" descr="Red arrow at the top of the hitch to the applied load." title="Sling Forces">
            <a:extLst>
              <a:ext uri="{FF2B5EF4-FFF2-40B4-BE49-F238E27FC236}">
                <a16:creationId xmlns:a16="http://schemas.microsoft.com/office/drawing/2014/main" id="{B91CCB3D-6E56-4929-B617-25D699EB9F9E}"/>
              </a:ext>
            </a:extLst>
          </p:cNvPr>
          <p:cNvCxnSpPr>
            <a:cxnSpLocks/>
          </p:cNvCxnSpPr>
          <p:nvPr/>
        </p:nvCxnSpPr>
        <p:spPr>
          <a:xfrm>
            <a:off x="3064610" y="3194172"/>
            <a:ext cx="0" cy="731520"/>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3" name="TextBox 51">
            <a:extLst>
              <a:ext uri="{FF2B5EF4-FFF2-40B4-BE49-F238E27FC236}">
                <a16:creationId xmlns:a16="http://schemas.microsoft.com/office/drawing/2014/main" id="{182092B2-F96F-42B8-A4BE-7515BCDF8E16}"/>
              </a:ext>
            </a:extLst>
          </p:cNvPr>
          <p:cNvSpPr txBox="1"/>
          <p:nvPr/>
        </p:nvSpPr>
        <p:spPr>
          <a:xfrm>
            <a:off x="2514600" y="2676012"/>
            <a:ext cx="1097280" cy="640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APPLIED LOAD</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5" name="TextBox 51">
            <a:extLst>
              <a:ext uri="{FF2B5EF4-FFF2-40B4-BE49-F238E27FC236}">
                <a16:creationId xmlns:a16="http://schemas.microsoft.com/office/drawing/2014/main" id="{93EBF0BB-E367-456F-8D22-1A22B7E375EC}"/>
              </a:ext>
            </a:extLst>
          </p:cNvPr>
          <p:cNvSpPr txBox="1"/>
          <p:nvPr/>
        </p:nvSpPr>
        <p:spPr>
          <a:xfrm>
            <a:off x="2514600" y="5990600"/>
            <a:ext cx="1097280" cy="5638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ANCHORED END</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14" name="Picture 13" descr="Vertical and Choker Hitches&#10;Picture shows the choker hitch with the anchored end and applied load." title="Sling Forces">
            <a:extLst>
              <a:ext uri="{FF2B5EF4-FFF2-40B4-BE49-F238E27FC236}">
                <a16:creationId xmlns:a16="http://schemas.microsoft.com/office/drawing/2014/main" id="{0B817EFE-C92A-4FB2-862C-BD3F50C514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4608" y="3968196"/>
            <a:ext cx="938865" cy="1938696"/>
          </a:xfrm>
          <a:prstGeom prst="rect">
            <a:avLst/>
          </a:prstGeom>
        </p:spPr>
      </p:pic>
      <p:cxnSp>
        <p:nvCxnSpPr>
          <p:cNvPr id="19" name="Straight Connector 18" descr="Red arrow from top of hitch to applied load." title="Sling Forces">
            <a:extLst>
              <a:ext uri="{FF2B5EF4-FFF2-40B4-BE49-F238E27FC236}">
                <a16:creationId xmlns:a16="http://schemas.microsoft.com/office/drawing/2014/main" id="{DA361723-6335-4C4C-9EE6-47C108EF1413}"/>
              </a:ext>
            </a:extLst>
          </p:cNvPr>
          <p:cNvCxnSpPr>
            <a:cxnSpLocks/>
          </p:cNvCxnSpPr>
          <p:nvPr/>
        </p:nvCxnSpPr>
        <p:spPr>
          <a:xfrm>
            <a:off x="5654041" y="3160065"/>
            <a:ext cx="0" cy="731520"/>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4" name="TextBox 51">
            <a:extLst>
              <a:ext uri="{FF2B5EF4-FFF2-40B4-BE49-F238E27FC236}">
                <a16:creationId xmlns:a16="http://schemas.microsoft.com/office/drawing/2014/main" id="{711F0A60-35EA-42EC-AE60-445ECE3C4BEB}"/>
              </a:ext>
            </a:extLst>
          </p:cNvPr>
          <p:cNvSpPr txBox="1"/>
          <p:nvPr/>
        </p:nvSpPr>
        <p:spPr>
          <a:xfrm>
            <a:off x="5105400" y="2667000"/>
            <a:ext cx="1097280" cy="640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APPLIED LOAD</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51">
            <a:extLst>
              <a:ext uri="{FF2B5EF4-FFF2-40B4-BE49-F238E27FC236}">
                <a16:creationId xmlns:a16="http://schemas.microsoft.com/office/drawing/2014/main" id="{CE21FFBA-B11D-4091-93E1-A1A3924019A0}"/>
              </a:ext>
            </a:extLst>
          </p:cNvPr>
          <p:cNvSpPr txBox="1"/>
          <p:nvPr/>
        </p:nvSpPr>
        <p:spPr>
          <a:xfrm>
            <a:off x="5105400" y="5914400"/>
            <a:ext cx="1097280" cy="5638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ANCHORED END</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40759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Sling Forces</a:t>
            </a:r>
          </a:p>
        </p:txBody>
      </p:sp>
      <p:sp>
        <p:nvSpPr>
          <p:cNvPr id="2" name="Rectangle 1"/>
          <p:cNvSpPr/>
          <p:nvPr/>
        </p:nvSpPr>
        <p:spPr>
          <a:xfrm>
            <a:off x="457200" y="1251013"/>
            <a:ext cx="8305800" cy="577787"/>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Symmetrically Loaded Basket Hitches &amp; 2-Leg Bridle Hitches: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F49C6C0-0D34-45C5-A3DA-F5D7934FF432}"/>
                  </a:ext>
                </a:extLst>
              </p:cNvPr>
              <p:cNvSpPr txBox="1"/>
              <p:nvPr/>
            </p:nvSpPr>
            <p:spPr>
              <a:xfrm>
                <a:off x="1399086" y="1981200"/>
                <a:ext cx="6574427" cy="829843"/>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Sling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Leg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Force</m:t>
                      </m:r>
                      <m:r>
                        <a:rPr lang="en-US" sz="2400" i="0">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sty m:val="p"/>
                                </m:rPr>
                                <a:rPr lang="en-US" sz="2400" b="0" i="0" smtClean="0">
                                  <a:latin typeface="Cambria Math" panose="02040503050406030204" pitchFamily="18" charset="0"/>
                                </a:rPr>
                                <m:t>Applied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Load</m:t>
                              </m:r>
                            </m:num>
                            <m:den>
                              <m:r>
                                <a:rPr lang="en-US" sz="2400" i="0">
                                  <a:latin typeface="Cambria Math" panose="02040503050406030204" pitchFamily="18" charset="0"/>
                                </a:rPr>
                                <m:t>2</m:t>
                              </m:r>
                            </m:den>
                          </m:f>
                        </m:e>
                      </m:d>
                      <m:r>
                        <a:rPr lang="en-US" sz="2400" i="0">
                          <a:latin typeface="Cambria Math" panose="02040503050406030204" pitchFamily="18" charset="0"/>
                        </a:rPr>
                        <m:t>×</m:t>
                      </m:r>
                      <m:r>
                        <m:rPr>
                          <m:sty m:val="p"/>
                        </m:rPr>
                        <a:rPr lang="en-US" sz="2400" b="0" i="0" smtClean="0">
                          <a:latin typeface="Cambria Math" panose="02040503050406030204" pitchFamily="18" charset="0"/>
                        </a:rPr>
                        <m:t>Angle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Factor</m:t>
                      </m:r>
                    </m:oMath>
                  </m:oMathPara>
                </a14:m>
                <a:endParaRPr lang="en-US" sz="2400" dirty="0">
                  <a:latin typeface="Cambria" panose="02040503050406030204" pitchFamily="18" charset="0"/>
                </a:endParaRPr>
              </a:p>
            </p:txBody>
          </p:sp>
        </mc:Choice>
        <mc:Fallback xmlns="">
          <p:sp>
            <p:nvSpPr>
              <p:cNvPr id="17" name="TextBox 16">
                <a:extLst>
                  <a:ext uri="{FF2B5EF4-FFF2-40B4-BE49-F238E27FC236}">
                    <a16:creationId xmlns="" xmlns:a16="http://schemas.microsoft.com/office/drawing/2014/main" xmlns:a14="http://schemas.microsoft.com/office/drawing/2010/main" id="{2F49C6C0-0D34-45C5-A3DA-F5D7934FF432}"/>
                  </a:ext>
                </a:extLst>
              </p:cNvPr>
              <p:cNvSpPr txBox="1">
                <a:spLocks noRot="1" noChangeAspect="1" noMove="1" noResize="1" noEditPoints="1" noAdjustHandles="1" noChangeArrowheads="1" noChangeShapeType="1" noTextEdit="1"/>
              </p:cNvSpPr>
              <p:nvPr/>
            </p:nvSpPr>
            <p:spPr>
              <a:xfrm>
                <a:off x="1399086" y="1981200"/>
                <a:ext cx="6574427" cy="829843"/>
              </a:xfrm>
              <a:prstGeom prst="rect">
                <a:avLst/>
              </a:prstGeom>
              <a:blipFill rotWithShape="1">
                <a:blip r:embed="rId3"/>
                <a:stretch>
                  <a:fillRect/>
                </a:stretch>
              </a:blipFill>
              <a:ln>
                <a:solidFill>
                  <a:schemeClr val="tx1"/>
                </a:solidFill>
              </a:ln>
            </p:spPr>
            <p:txBody>
              <a:bodyPr/>
              <a:lstStyle/>
              <a:p>
                <a:r>
                  <a:rPr lang="en-US">
                    <a:noFill/>
                  </a:rPr>
                  <a:t> </a:t>
                </a:r>
              </a:p>
            </p:txBody>
          </p:sp>
        </mc:Fallback>
      </mc:AlternateContent>
      <p:pic>
        <p:nvPicPr>
          <p:cNvPr id="15" name="Picture 14" descr="Symmetrically Loaded Basket Hitches and 2-Leg Bridle Hitches.&#10;Picture is a choker basket." title="Sling Forces">
            <a:extLst>
              <a:ext uri="{FF2B5EF4-FFF2-40B4-BE49-F238E27FC236}">
                <a16:creationId xmlns:a16="http://schemas.microsoft.com/office/drawing/2014/main" id="{7DED48B6-B892-45C2-AA1E-A4756C176AA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54839" y="4269806"/>
            <a:ext cx="1121761" cy="1835055"/>
          </a:xfrm>
          <a:prstGeom prst="rect">
            <a:avLst/>
          </a:prstGeom>
        </p:spPr>
      </p:pic>
      <p:cxnSp>
        <p:nvCxnSpPr>
          <p:cNvPr id="19" name="Straight Connector 18" descr="Red arrow from the choker hitch to the applied load." title="Sling Forces">
            <a:extLst>
              <a:ext uri="{FF2B5EF4-FFF2-40B4-BE49-F238E27FC236}">
                <a16:creationId xmlns:a16="http://schemas.microsoft.com/office/drawing/2014/main" id="{DA361723-6335-4C4C-9EE6-47C108EF1413}"/>
              </a:ext>
            </a:extLst>
          </p:cNvPr>
          <p:cNvCxnSpPr>
            <a:cxnSpLocks/>
          </p:cNvCxnSpPr>
          <p:nvPr/>
        </p:nvCxnSpPr>
        <p:spPr>
          <a:xfrm>
            <a:off x="2692861" y="3468341"/>
            <a:ext cx="0" cy="731520"/>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4" name="TextBox 51">
            <a:extLst>
              <a:ext uri="{FF2B5EF4-FFF2-40B4-BE49-F238E27FC236}">
                <a16:creationId xmlns:a16="http://schemas.microsoft.com/office/drawing/2014/main" id="{711F0A60-35EA-42EC-AE60-445ECE3C4BEB}"/>
              </a:ext>
            </a:extLst>
          </p:cNvPr>
          <p:cNvSpPr txBox="1"/>
          <p:nvPr/>
        </p:nvSpPr>
        <p:spPr>
          <a:xfrm>
            <a:off x="2144220" y="2975276"/>
            <a:ext cx="1097280" cy="640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APPLIED LOAD</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26" name="TextBox 51">
            <a:extLst>
              <a:ext uri="{FF2B5EF4-FFF2-40B4-BE49-F238E27FC236}">
                <a16:creationId xmlns:a16="http://schemas.microsoft.com/office/drawing/2014/main" id="{CE21FFBA-B11D-4091-93E1-A1A3924019A0}"/>
              </a:ext>
            </a:extLst>
          </p:cNvPr>
          <p:cNvSpPr txBox="1"/>
          <p:nvPr/>
        </p:nvSpPr>
        <p:spPr>
          <a:xfrm>
            <a:off x="2169353" y="6134364"/>
            <a:ext cx="1097280"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ANCHORED END</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5" descr="Picture of a bridle hitch." title="Sling Forces">
            <a:extLst>
              <a:ext uri="{FF2B5EF4-FFF2-40B4-BE49-F238E27FC236}">
                <a16:creationId xmlns:a16="http://schemas.microsoft.com/office/drawing/2014/main" id="{51843811-2262-4420-93B1-10B7F006C8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a:off x="4962793" y="3468341"/>
            <a:ext cx="2011854" cy="1780186"/>
          </a:xfrm>
          <a:prstGeom prst="rect">
            <a:avLst/>
          </a:prstGeom>
        </p:spPr>
      </p:pic>
      <p:cxnSp>
        <p:nvCxnSpPr>
          <p:cNvPr id="12" name="Straight Connector 11" descr="Red arrow from the bridle hitch down to applied load." title="Sling Forces">
            <a:extLst>
              <a:ext uri="{FF2B5EF4-FFF2-40B4-BE49-F238E27FC236}">
                <a16:creationId xmlns:a16="http://schemas.microsoft.com/office/drawing/2014/main" id="{02EA9A0F-F8AE-401D-8133-5567AC953455}"/>
              </a:ext>
            </a:extLst>
          </p:cNvPr>
          <p:cNvCxnSpPr>
            <a:cxnSpLocks/>
          </p:cNvCxnSpPr>
          <p:nvPr/>
        </p:nvCxnSpPr>
        <p:spPr>
          <a:xfrm flipV="1">
            <a:off x="5969774" y="5325975"/>
            <a:ext cx="0" cy="731520"/>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6" name="TextBox 51">
            <a:extLst>
              <a:ext uri="{FF2B5EF4-FFF2-40B4-BE49-F238E27FC236}">
                <a16:creationId xmlns:a16="http://schemas.microsoft.com/office/drawing/2014/main" id="{63CFFFDC-5E07-4EA7-8743-1EBC807B6B1C}"/>
              </a:ext>
            </a:extLst>
          </p:cNvPr>
          <p:cNvSpPr txBox="1"/>
          <p:nvPr/>
        </p:nvSpPr>
        <p:spPr>
          <a:xfrm>
            <a:off x="5420079" y="3072879"/>
            <a:ext cx="1097280" cy="5638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ANCHORED ENDS</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51">
            <a:extLst>
              <a:ext uri="{FF2B5EF4-FFF2-40B4-BE49-F238E27FC236}">
                <a16:creationId xmlns:a16="http://schemas.microsoft.com/office/drawing/2014/main" id="{E18F0DA8-F617-49E2-91DE-997952F0143E}"/>
              </a:ext>
            </a:extLst>
          </p:cNvPr>
          <p:cNvSpPr txBox="1"/>
          <p:nvPr/>
        </p:nvSpPr>
        <p:spPr>
          <a:xfrm>
            <a:off x="5420079" y="6136786"/>
            <a:ext cx="1097280"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APPLIED LOAD</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592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b="1" dirty="0">
                <a:solidFill>
                  <a:schemeClr val="tx1"/>
                </a:solidFill>
                <a:effectLst/>
                <a:latin typeface="Cambria" panose="02040503050406030204" pitchFamily="18" charset="0"/>
              </a:rPr>
              <a:t>Section 1</a:t>
            </a:r>
          </a:p>
        </p:txBody>
      </p:sp>
      <p:sp>
        <p:nvSpPr>
          <p:cNvPr id="7" name="Title 2"/>
          <p:cNvSpPr txBox="1">
            <a:spLocks/>
          </p:cNvSpPr>
          <p:nvPr/>
        </p:nvSpPr>
        <p:spPr>
          <a:xfrm>
            <a:off x="533400" y="2590800"/>
            <a:ext cx="8229600" cy="9144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4000" b="1" dirty="0">
                <a:solidFill>
                  <a:schemeClr val="tx1"/>
                </a:solidFill>
                <a:effectLst/>
                <a:latin typeface="Cambria" panose="02040503050406030204" pitchFamily="18" charset="0"/>
              </a:rPr>
              <a:t/>
            </a:r>
            <a:br>
              <a:rPr lang="en-US" sz="4000" b="1" dirty="0">
                <a:solidFill>
                  <a:schemeClr val="tx1"/>
                </a:solidFill>
                <a:effectLst/>
                <a:latin typeface="Cambria" panose="02040503050406030204" pitchFamily="18" charset="0"/>
              </a:rPr>
            </a:br>
            <a:r>
              <a:rPr lang="en-US" sz="4300" b="1" dirty="0">
                <a:solidFill>
                  <a:schemeClr val="tx1"/>
                </a:solidFill>
                <a:effectLst/>
                <a:latin typeface="Cambria" panose="02040503050406030204" pitchFamily="18" charset="0"/>
              </a:rPr>
              <a:t>Introduction to </a:t>
            </a:r>
            <a:r>
              <a:rPr lang="en-US" sz="4300" b="1" dirty="0" smtClean="0">
                <a:solidFill>
                  <a:schemeClr val="tx1"/>
                </a:solidFill>
                <a:effectLst/>
                <a:latin typeface="Cambria" panose="02040503050406030204" pitchFamily="18" charset="0"/>
              </a:rPr>
              <a:t>OSHA</a:t>
            </a:r>
            <a:endParaRPr lang="en-US" sz="4300" b="1" dirty="0">
              <a:solidFill>
                <a:schemeClr val="tx1"/>
              </a:solidFill>
              <a:effectLst/>
              <a:latin typeface="Cambria" panose="02040503050406030204" pitchFamily="18" charset="0"/>
            </a:endParaRPr>
          </a:p>
        </p:txBody>
      </p:sp>
    </p:spTree>
    <p:extLst>
      <p:ext uri="{BB962C8B-B14F-4D97-AF65-F5344CB8AC3E}">
        <p14:creationId xmlns:p14="http://schemas.microsoft.com/office/powerpoint/2010/main" val="12576053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Sling Forces</a:t>
            </a:r>
          </a:p>
        </p:txBody>
      </p:sp>
      <p:sp>
        <p:nvSpPr>
          <p:cNvPr id="2" name="Rectangle 1"/>
          <p:cNvSpPr/>
          <p:nvPr/>
        </p:nvSpPr>
        <p:spPr>
          <a:xfrm>
            <a:off x="457200" y="1371600"/>
            <a:ext cx="8305800" cy="1877437"/>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Sling Angle:</a:t>
            </a:r>
          </a:p>
          <a:p>
            <a:pPr marL="808038" lvl="2" indent="-342900" fontAlgn="base">
              <a:spcAft>
                <a:spcPct val="0"/>
              </a:spcAft>
              <a:buFont typeface="Arial" panose="020B0604020202020204" pitchFamily="34" charset="0"/>
              <a:buChar char="•"/>
            </a:pPr>
            <a:r>
              <a:rPr lang="en-US" sz="2000" i="1" kern="0" dirty="0">
                <a:latin typeface="Cambria" panose="02040503050406030204" pitchFamily="18" charset="0"/>
                <a:ea typeface="Cambria" panose="02040503050406030204" pitchFamily="18" charset="0"/>
                <a:cs typeface="Times New Roman" panose="02020603050405020304" pitchFamily="18" charset="0"/>
              </a:rPr>
              <a:t>Acute angle between sling leg and the plane perpendicular to the direction of the applied load</a:t>
            </a:r>
          </a:p>
          <a:p>
            <a:pPr marL="808038" lvl="2" indent="-342900" fontAlgn="base">
              <a:spcAft>
                <a:spcPct val="0"/>
              </a:spcAft>
              <a:buFont typeface="Arial" panose="020B0604020202020204" pitchFamily="34" charset="0"/>
              <a:buChar char="•"/>
            </a:pPr>
            <a:r>
              <a:rPr lang="en-US" sz="2000" i="1" kern="0" dirty="0">
                <a:latin typeface="Cambria" panose="02040503050406030204" pitchFamily="18" charset="0"/>
                <a:ea typeface="Cambria" panose="02040503050406030204" pitchFamily="18" charset="0"/>
                <a:cs typeface="Times New Roman" panose="02020603050405020304" pitchFamily="18" charset="0"/>
              </a:rPr>
              <a:t>For lifting applications, angle measured from horizontal to sling leg while accounting for incline in the rendered plane</a:t>
            </a:r>
            <a:endParaRPr lang="en-US" sz="2000" kern="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2" descr="Sling anble pictures." title="Sling Forces">
            <a:extLst>
              <a:ext uri="{FF2B5EF4-FFF2-40B4-BE49-F238E27FC236}">
                <a16:creationId xmlns:a16="http://schemas.microsoft.com/office/drawing/2014/main" id="{17E38527-763C-4B2F-90A1-E719438D8D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1289" y="3276600"/>
            <a:ext cx="5550021" cy="3291840"/>
          </a:xfrm>
          <a:prstGeom prst="rect">
            <a:avLst/>
          </a:prstGeom>
          <a:noFill/>
          <a:ln w="9525">
            <a:noFill/>
            <a:miter lim="800000"/>
            <a:headEnd/>
            <a:tailEnd/>
          </a:ln>
        </p:spPr>
      </p:pic>
    </p:spTree>
    <p:extLst>
      <p:ext uri="{BB962C8B-B14F-4D97-AF65-F5344CB8AC3E}">
        <p14:creationId xmlns:p14="http://schemas.microsoft.com/office/powerpoint/2010/main" val="2584494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Sling Forces</a:t>
            </a:r>
          </a:p>
        </p:txBody>
      </p:sp>
      <p:pic>
        <p:nvPicPr>
          <p:cNvPr id="9" name="Picture 8" descr="Sling Angle chart." title="Sling Forces">
            <a:extLst>
              <a:ext uri="{FF2B5EF4-FFF2-40B4-BE49-F238E27FC236}">
                <a16:creationId xmlns:a16="http://schemas.microsoft.com/office/drawing/2014/main" id="{AA64B94B-F497-44C0-B637-3574F863F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01136"/>
            <a:ext cx="7223760" cy="5256864"/>
          </a:xfrm>
          <a:prstGeom prst="rect">
            <a:avLst/>
          </a:prstGeom>
        </p:spPr>
      </p:pic>
      <p:sp>
        <p:nvSpPr>
          <p:cNvPr id="13" name="Rectangle 12" descr="Sling angle chart - showing exponential relationship." title="Sling Forces">
            <a:extLst>
              <a:ext uri="{FF2B5EF4-FFF2-40B4-BE49-F238E27FC236}">
                <a16:creationId xmlns:a16="http://schemas.microsoft.com/office/drawing/2014/main" id="{5F030573-3439-43A8-8C0F-E6DBD1200FFC}"/>
              </a:ext>
            </a:extLst>
          </p:cNvPr>
          <p:cNvSpPr/>
          <p:nvPr/>
        </p:nvSpPr>
        <p:spPr>
          <a:xfrm>
            <a:off x="271272" y="1765300"/>
            <a:ext cx="6053328" cy="4025900"/>
          </a:xfrm>
          <a:prstGeom prst="rect">
            <a:avLst/>
          </a:prstGeom>
          <a:solidFill>
            <a:srgbClr val="FF0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rapezoid 15" descr="Rectangle  sling angle factor, AF" title="Sling Forces">
            <a:extLst>
              <a:ext uri="{FF2B5EF4-FFF2-40B4-BE49-F238E27FC236}">
                <a16:creationId xmlns:a16="http://schemas.microsoft.com/office/drawing/2014/main" id="{2BE4709C-173D-4B95-9A61-9269AA6F6F76}"/>
              </a:ext>
            </a:extLst>
          </p:cNvPr>
          <p:cNvSpPr/>
          <p:nvPr/>
        </p:nvSpPr>
        <p:spPr>
          <a:xfrm rot="5400000">
            <a:off x="4793955" y="3273260"/>
            <a:ext cx="4013202" cy="997281"/>
          </a:xfrm>
          <a:prstGeom prst="trapezoid">
            <a:avLst>
              <a:gd name="adj" fmla="val 457822"/>
            </a:avLst>
          </a:prstGeom>
          <a:solidFill>
            <a:srgbClr val="FF0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AFA4DBB0-9A3B-455B-BDEE-D34FDC46BF6A}"/>
              </a:ext>
            </a:extLst>
          </p:cNvPr>
          <p:cNvSpPr/>
          <p:nvPr/>
        </p:nvSpPr>
        <p:spPr>
          <a:xfrm>
            <a:off x="7315200" y="3400041"/>
            <a:ext cx="1371600" cy="704088"/>
          </a:xfrm>
          <a:prstGeom prst="rect">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aseline="0" dirty="0">
                <a:latin typeface="Cambria" panose="02040503050406030204" pitchFamily="18" charset="0"/>
              </a:rPr>
              <a:t>Exponential</a:t>
            </a:r>
            <a:r>
              <a:rPr lang="en-US" sz="1600" dirty="0">
                <a:latin typeface="Cambria" panose="02040503050406030204" pitchFamily="18" charset="0"/>
              </a:rPr>
              <a:t> Relationship</a:t>
            </a:r>
            <a:endParaRPr lang="en-US" sz="1600" baseline="0" dirty="0">
              <a:latin typeface="Cambria" panose="02040503050406030204" pitchFamily="18" charset="0"/>
            </a:endParaRPr>
          </a:p>
        </p:txBody>
      </p:sp>
      <p:sp>
        <p:nvSpPr>
          <p:cNvPr id="12" name="Rectangle 11" descr="Bottom portion of the chart showing linear relationship." title="Sling Forces">
            <a:extLst>
              <a:ext uri="{FF2B5EF4-FFF2-40B4-BE49-F238E27FC236}">
                <a16:creationId xmlns:a16="http://schemas.microsoft.com/office/drawing/2014/main" id="{F45B85C4-78F0-40F9-9507-00D5D09EA57F}"/>
              </a:ext>
            </a:extLst>
          </p:cNvPr>
          <p:cNvSpPr/>
          <p:nvPr/>
        </p:nvSpPr>
        <p:spPr>
          <a:xfrm>
            <a:off x="271272" y="5791200"/>
            <a:ext cx="6053328" cy="304800"/>
          </a:xfrm>
          <a:prstGeom prst="rect">
            <a:avLst/>
          </a:prstGeom>
          <a:solidFill>
            <a:srgbClr val="92D05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Trapezoid 14" descr="Trapezoid at the linear relationship." title="Sling Forces">
            <a:extLst>
              <a:ext uri="{FF2B5EF4-FFF2-40B4-BE49-F238E27FC236}">
                <a16:creationId xmlns:a16="http://schemas.microsoft.com/office/drawing/2014/main" id="{8BA68C75-6556-4D08-A3B4-0F3094826EF0}"/>
              </a:ext>
            </a:extLst>
          </p:cNvPr>
          <p:cNvSpPr/>
          <p:nvPr/>
        </p:nvSpPr>
        <p:spPr>
          <a:xfrm rot="16200000">
            <a:off x="6083238" y="5811963"/>
            <a:ext cx="762000" cy="263274"/>
          </a:xfrm>
          <a:prstGeom prst="trapezoid">
            <a:avLst>
              <a:gd name="adj" fmla="val 69623"/>
            </a:avLst>
          </a:prstGeom>
          <a:solidFill>
            <a:srgbClr val="92D05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id="{993E8F8D-7BDD-47D0-B78B-4CBE72E53845}"/>
              </a:ext>
            </a:extLst>
          </p:cNvPr>
          <p:cNvSpPr/>
          <p:nvPr/>
        </p:nvSpPr>
        <p:spPr>
          <a:xfrm>
            <a:off x="6621398" y="5562599"/>
            <a:ext cx="1371600" cy="762001"/>
          </a:xfrm>
          <a:prstGeom prst="rect">
            <a:avLst/>
          </a:prstGeom>
          <a:solidFill>
            <a:srgbClr val="00B05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dirty="0">
                <a:latin typeface="Cambria" panose="02040503050406030204" pitchFamily="18" charset="0"/>
              </a:rPr>
              <a:t>Linear Relationship</a:t>
            </a:r>
            <a:endParaRPr lang="en-US" sz="1600" baseline="0" dirty="0">
              <a:latin typeface="Cambria" panose="02040503050406030204" pitchFamily="18" charset="0"/>
            </a:endParaRPr>
          </a:p>
        </p:txBody>
      </p:sp>
      <p:sp>
        <p:nvSpPr>
          <p:cNvPr id="11" name="Freeform: Shape 10" descr="Black line ffrom 30 degree mark to box &quot;Critical Point&quot;" title="Sling Forces">
            <a:extLst>
              <a:ext uri="{FF2B5EF4-FFF2-40B4-BE49-F238E27FC236}">
                <a16:creationId xmlns:a16="http://schemas.microsoft.com/office/drawing/2014/main" id="{FE042256-EDCD-4126-B696-4FA24D280E80}"/>
              </a:ext>
            </a:extLst>
          </p:cNvPr>
          <p:cNvSpPr/>
          <p:nvPr/>
        </p:nvSpPr>
        <p:spPr>
          <a:xfrm>
            <a:off x="3256917" y="4191000"/>
            <a:ext cx="1064894" cy="1587500"/>
          </a:xfrm>
          <a:custGeom>
            <a:avLst/>
            <a:gdLst>
              <a:gd name="connsiteX0" fmla="*/ 752475 w 752475"/>
              <a:gd name="connsiteY0" fmla="*/ 869950 h 869950"/>
              <a:gd name="connsiteX1" fmla="*/ 212725 w 752475"/>
              <a:gd name="connsiteY1" fmla="*/ 3175 h 869950"/>
              <a:gd name="connsiteX2" fmla="*/ 0 w 752475"/>
              <a:gd name="connsiteY2" fmla="*/ 0 h 869950"/>
            </a:gdLst>
            <a:ahLst/>
            <a:cxnLst>
              <a:cxn ang="0">
                <a:pos x="connsiteX0" y="connsiteY0"/>
              </a:cxn>
              <a:cxn ang="0">
                <a:pos x="connsiteX1" y="connsiteY1"/>
              </a:cxn>
              <a:cxn ang="0">
                <a:pos x="connsiteX2" y="connsiteY2"/>
              </a:cxn>
            </a:cxnLst>
            <a:rect l="l" t="t" r="r" b="b"/>
            <a:pathLst>
              <a:path w="752475" h="869950">
                <a:moveTo>
                  <a:pt x="752475" y="869950"/>
                </a:moveTo>
                <a:lnTo>
                  <a:pt x="212725" y="3175"/>
                </a:lnTo>
                <a:lnTo>
                  <a:pt x="0" y="0"/>
                </a:lnTo>
              </a:path>
            </a:pathLst>
          </a:custGeom>
          <a:noFill/>
          <a:ln w="38100">
            <a:solidFill>
              <a:schemeClr val="tx1"/>
            </a:solidFill>
            <a:head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30E336-FAB4-4BF5-8E18-554B977B69D5}"/>
              </a:ext>
            </a:extLst>
          </p:cNvPr>
          <p:cNvSpPr txBox="1"/>
          <p:nvPr/>
        </p:nvSpPr>
        <p:spPr>
          <a:xfrm>
            <a:off x="345314" y="3724870"/>
            <a:ext cx="3048000" cy="923330"/>
          </a:xfrm>
          <a:prstGeom prst="rect">
            <a:avLst/>
          </a:prstGeom>
          <a:solidFill>
            <a:srgbClr val="FFFF00"/>
          </a:solidFill>
          <a:ln w="19050">
            <a:solidFill>
              <a:schemeClr val="tx1"/>
            </a:solidFill>
          </a:ln>
        </p:spPr>
        <p:txBody>
          <a:bodyPr wrap="square" rtlCol="0">
            <a:spAutoFit/>
          </a:bodyPr>
          <a:lstStyle/>
          <a:p>
            <a:r>
              <a:rPr lang="en-US" dirty="0">
                <a:latin typeface="Cambria" panose="02040503050406030204" pitchFamily="18" charset="0"/>
              </a:rPr>
              <a:t>CRITICAL POINT:</a:t>
            </a:r>
          </a:p>
          <a:p>
            <a:pPr marL="285750" indent="-285750">
              <a:buFont typeface="Arial" panose="020B0604020202020204" pitchFamily="34" charset="0"/>
              <a:buChar char="•"/>
            </a:pPr>
            <a:r>
              <a:rPr lang="en-US" dirty="0">
                <a:latin typeface="Cambria" panose="02040503050406030204" pitchFamily="18" charset="0"/>
              </a:rPr>
              <a:t>At 30° Sling Angle, Load Factor = 2.0</a:t>
            </a:r>
          </a:p>
        </p:txBody>
      </p:sp>
    </p:spTree>
    <p:extLst>
      <p:ext uri="{BB962C8B-B14F-4D97-AF65-F5344CB8AC3E}">
        <p14:creationId xmlns:p14="http://schemas.microsoft.com/office/powerpoint/2010/main" val="331324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2" grpId="0" animBg="1"/>
      <p:bldP spid="15" grpId="0" animBg="1"/>
      <p:bldP spid="18" grpId="0" animBg="1"/>
      <p:bldP spid="11" grpId="0" animBg="1"/>
      <p:bldP spid="14"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Sling Forces</a:t>
            </a:r>
          </a:p>
        </p:txBody>
      </p:sp>
      <p:sp>
        <p:nvSpPr>
          <p:cNvPr id="2" name="Rectangle 1"/>
          <p:cNvSpPr/>
          <p:nvPr/>
        </p:nvSpPr>
        <p:spPr>
          <a:xfrm>
            <a:off x="457200" y="1327213"/>
            <a:ext cx="2971800" cy="577787"/>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Sling Angle Factors:</a:t>
            </a:r>
          </a:p>
        </p:txBody>
      </p:sp>
      <p:pic>
        <p:nvPicPr>
          <p:cNvPr id="8" name="Picture 7" descr="Sling Angle Factors chart." title="Sling Forces">
            <a:extLst>
              <a:ext uri="{FF2B5EF4-FFF2-40B4-BE49-F238E27FC236}">
                <a16:creationId xmlns:a16="http://schemas.microsoft.com/office/drawing/2014/main" id="{4E1EABE8-4D22-4A8D-ADF3-6D3DFD9F4F63}"/>
              </a:ext>
            </a:extLst>
          </p:cNvPr>
          <p:cNvPicPr>
            <a:picLocks noChangeAspect="1"/>
          </p:cNvPicPr>
          <p:nvPr/>
        </p:nvPicPr>
        <p:blipFill>
          <a:blip r:embed="rId3"/>
          <a:stretch>
            <a:fillRect/>
          </a:stretch>
        </p:blipFill>
        <p:spPr>
          <a:xfrm>
            <a:off x="2388674" y="1981200"/>
            <a:ext cx="4366651" cy="2362200"/>
          </a:xfrm>
          <a:prstGeom prst="rect">
            <a:avLst/>
          </a:prstGeom>
        </p:spPr>
      </p:pic>
      <p:sp>
        <p:nvSpPr>
          <p:cNvPr id="11" name="TextBox 10">
            <a:extLst>
              <a:ext uri="{FF2B5EF4-FFF2-40B4-BE49-F238E27FC236}">
                <a16:creationId xmlns:a16="http://schemas.microsoft.com/office/drawing/2014/main" id="{F5BE27CD-E277-4DC5-89B9-DB6CA817F7EF}"/>
              </a:ext>
            </a:extLst>
          </p:cNvPr>
          <p:cNvSpPr txBox="1"/>
          <p:nvPr/>
        </p:nvSpPr>
        <p:spPr>
          <a:xfrm>
            <a:off x="457200" y="4419600"/>
            <a:ext cx="8686800" cy="1277273"/>
          </a:xfrm>
          <a:prstGeom prst="rect">
            <a:avLst/>
          </a:prstGeom>
          <a:noFill/>
        </p:spPr>
        <p:txBody>
          <a:bodyPr wrap="square" rtlCol="0">
            <a:spAutoFit/>
          </a:bodyPr>
          <a:lstStyle/>
          <a:p>
            <a:r>
              <a:rPr lang="en-US" sz="2000" dirty="0">
                <a:latin typeface="Cambria" panose="02040503050406030204" pitchFamily="18" charset="0"/>
              </a:rPr>
              <a:t>Critical Angles To Remember:</a:t>
            </a:r>
          </a:p>
          <a:p>
            <a:pPr marL="342900" indent="-342900">
              <a:buFontTx/>
              <a:buAutoNum type="arabicParenR"/>
            </a:pPr>
            <a:r>
              <a:rPr lang="en-US" sz="1900" b="1" dirty="0">
                <a:latin typeface="Cambria" panose="02040503050406030204" pitchFamily="18" charset="0"/>
              </a:rPr>
              <a:t>60°:</a:t>
            </a:r>
            <a:r>
              <a:rPr lang="en-US" sz="1900" dirty="0">
                <a:latin typeface="Cambria" panose="02040503050406030204" pitchFamily="18" charset="0"/>
              </a:rPr>
              <a:t> Recommended Min Angle per ANSI/ASSE A10.48</a:t>
            </a:r>
          </a:p>
          <a:p>
            <a:pPr marL="342900" indent="-342900">
              <a:buAutoNum type="arabicParenR"/>
            </a:pPr>
            <a:r>
              <a:rPr lang="en-US" sz="1900" b="1" dirty="0">
                <a:latin typeface="Cambria" panose="02040503050406030204" pitchFamily="18" charset="0"/>
              </a:rPr>
              <a:t>45°:</a:t>
            </a:r>
            <a:r>
              <a:rPr lang="en-US" sz="1900" dirty="0">
                <a:latin typeface="Cambria" panose="02040503050406030204" pitchFamily="18" charset="0"/>
              </a:rPr>
              <a:t> Min Angle per ANSI/ASSE A10.48 ~ Below 45° Requires Special Approval</a:t>
            </a:r>
          </a:p>
          <a:p>
            <a:pPr marL="342900" indent="-342900">
              <a:buFontTx/>
              <a:buAutoNum type="arabicParenR"/>
            </a:pPr>
            <a:r>
              <a:rPr lang="en-US" sz="1900" b="1" dirty="0">
                <a:latin typeface="Cambria" panose="02040503050406030204" pitchFamily="18" charset="0"/>
              </a:rPr>
              <a:t>30°: </a:t>
            </a:r>
            <a:r>
              <a:rPr lang="en-US" sz="1900" dirty="0">
                <a:latin typeface="Cambria" panose="02040503050406030204" pitchFamily="18" charset="0"/>
              </a:rPr>
              <a:t>Min Angle per ASME B30.9 ~ Below 30° Requires Special Attention</a:t>
            </a:r>
            <a:endParaRPr lang="en-US" sz="1900"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66963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Block Forces</a:t>
            </a:r>
          </a:p>
        </p:txBody>
      </p:sp>
      <p:sp>
        <p:nvSpPr>
          <p:cNvPr id="2" name="Rectangle 1"/>
          <p:cNvSpPr/>
          <p:nvPr/>
        </p:nvSpPr>
        <p:spPr>
          <a:xfrm>
            <a:off x="457200" y="1371600"/>
            <a:ext cx="8305800" cy="1831271"/>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To determine Block Force, must know:</a:t>
            </a:r>
          </a:p>
          <a:p>
            <a:pPr marL="685800"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Line Tension</a:t>
            </a:r>
          </a:p>
          <a:p>
            <a:pPr marL="685800"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Block Included Angle</a:t>
            </a:r>
          </a:p>
        </p:txBody>
      </p:sp>
      <p:pic>
        <p:nvPicPr>
          <p:cNvPr id="4" name="Picture 3" descr="Rock Exotica - block" title="Block Forces">
            <a:extLst>
              <a:ext uri="{FF2B5EF4-FFF2-40B4-BE49-F238E27FC236}">
                <a16:creationId xmlns:a16="http://schemas.microsoft.com/office/drawing/2014/main" id="{8BF7B0EC-C756-4E77-9EE2-82A4735935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1494" y="3810000"/>
            <a:ext cx="1371600" cy="2688834"/>
          </a:xfrm>
          <a:prstGeom prst="rect">
            <a:avLst/>
          </a:prstGeom>
        </p:spPr>
      </p:pic>
      <p:pic>
        <p:nvPicPr>
          <p:cNvPr id="7" name="Picture 6" descr="McKissick Block" title="Block Forces">
            <a:extLst>
              <a:ext uri="{FF2B5EF4-FFF2-40B4-BE49-F238E27FC236}">
                <a16:creationId xmlns:a16="http://schemas.microsoft.com/office/drawing/2014/main" id="{70B94005-8B01-49D6-9AD9-AAF034ECDED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rot="1327298">
            <a:off x="5810749" y="2053637"/>
            <a:ext cx="1617345" cy="3657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59787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Block Forces</a:t>
            </a:r>
            <a:endParaRPr lang="en-US" sz="5600" b="1" dirty="0">
              <a:solidFill>
                <a:schemeClr val="tx1"/>
              </a:solidFill>
              <a:effectLst/>
              <a:latin typeface="Cambria" panose="020405030504060302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D2C9D2E9-5F80-43A3-8F64-7FCD7FFB687F}"/>
                  </a:ext>
                </a:extLst>
              </p:cNvPr>
              <p:cNvSpPr txBox="1"/>
              <p:nvPr/>
            </p:nvSpPr>
            <p:spPr>
              <a:xfrm>
                <a:off x="456440" y="1459468"/>
                <a:ext cx="5879815"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Block</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Force</m:t>
                      </m:r>
                      <m:r>
                        <a:rPr lang="en-US" sz="2400" i="0">
                          <a:latin typeface="Cambria Math" panose="02040503050406030204" pitchFamily="18" charset="0"/>
                        </a:rPr>
                        <m:t>=</m:t>
                      </m:r>
                      <m:r>
                        <m:rPr>
                          <m:sty m:val="p"/>
                        </m:rPr>
                        <a:rPr lang="en-US" sz="2400" b="0" i="0" smtClean="0">
                          <a:latin typeface="Cambria Math" panose="02040503050406030204" pitchFamily="18" charset="0"/>
                        </a:rPr>
                        <m:t>Line</m:t>
                      </m:r>
                      <m:r>
                        <a:rPr lang="en-US" sz="2400" b="0" i="0" smtClean="0">
                          <a:latin typeface="Cambria Math" panose="02040503050406030204" pitchFamily="18" charset="0"/>
                        </a:rPr>
                        <m:t> </m:t>
                      </m:r>
                      <m:r>
                        <m:rPr>
                          <m:sty m:val="p"/>
                        </m:rPr>
                        <a:rPr lang="en-US" sz="2400" i="0" smtClean="0">
                          <a:latin typeface="Cambria Math" panose="02040503050406030204" pitchFamily="18" charset="0"/>
                        </a:rPr>
                        <m:t>T</m:t>
                      </m:r>
                      <m:r>
                        <m:rPr>
                          <m:sty m:val="p"/>
                        </m:rPr>
                        <a:rPr lang="en-US" sz="2400" b="0" i="0" smtClean="0">
                          <a:latin typeface="Cambria Math" panose="02040503050406030204" pitchFamily="18" charset="0"/>
                        </a:rPr>
                        <m:t>ension</m:t>
                      </m:r>
                      <m:r>
                        <a:rPr lang="en-US" sz="2400" i="0">
                          <a:latin typeface="Cambria Math" panose="02040503050406030204" pitchFamily="18" charset="0"/>
                        </a:rPr>
                        <m:t>×</m:t>
                      </m:r>
                      <m:r>
                        <m:rPr>
                          <m:sty m:val="p"/>
                        </m:rPr>
                        <a:rPr lang="en-US" sz="2400" b="0" i="0" smtClean="0">
                          <a:latin typeface="Cambria Math" panose="02040503050406030204" pitchFamily="18" charset="0"/>
                        </a:rPr>
                        <m:t>Angle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Factor</m:t>
                      </m:r>
                    </m:oMath>
                  </m:oMathPara>
                </a14:m>
                <a:endParaRPr lang="en-US" sz="2400" dirty="0">
                  <a:latin typeface="Cambria" panose="02040503050406030204" pitchFamily="18" charset="0"/>
                </a:endParaRPr>
              </a:p>
            </p:txBody>
          </p:sp>
        </mc:Choice>
        <mc:Fallback xmlns="">
          <p:sp>
            <p:nvSpPr>
              <p:cNvPr id="23" name="TextBox 22">
                <a:extLst>
                  <a:ext uri="{FF2B5EF4-FFF2-40B4-BE49-F238E27FC236}">
                    <a16:creationId xmlns="" xmlns:a16="http://schemas.microsoft.com/office/drawing/2014/main" xmlns:a14="http://schemas.microsoft.com/office/drawing/2010/main" id="{D2C9D2E9-5F80-43A3-8F64-7FCD7FFB687F}"/>
                  </a:ext>
                </a:extLst>
              </p:cNvPr>
              <p:cNvSpPr txBox="1">
                <a:spLocks noRot="1" noChangeAspect="1" noMove="1" noResize="1" noEditPoints="1" noAdjustHandles="1" noChangeArrowheads="1" noChangeShapeType="1" noTextEdit="1"/>
              </p:cNvSpPr>
              <p:nvPr/>
            </p:nvSpPr>
            <p:spPr>
              <a:xfrm>
                <a:off x="456440" y="1459468"/>
                <a:ext cx="5879815" cy="369332"/>
              </a:xfrm>
              <a:prstGeom prst="rect">
                <a:avLst/>
              </a:prstGeom>
              <a:blipFill rotWithShape="1">
                <a:blip r:embed="rId3"/>
                <a:stretch>
                  <a:fillRect b="-34921"/>
                </a:stretch>
              </a:blipFill>
              <a:ln>
                <a:solidFill>
                  <a:schemeClr val="tx1"/>
                </a:solidFill>
              </a:ln>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9393F1F-9FE9-4A82-B30C-A0ABACD849DB}"/>
              </a:ext>
            </a:extLst>
          </p:cNvPr>
          <p:cNvSpPr/>
          <p:nvPr/>
        </p:nvSpPr>
        <p:spPr>
          <a:xfrm>
            <a:off x="456440" y="1828800"/>
            <a:ext cx="4323794" cy="2346796"/>
          </a:xfrm>
          <a:prstGeom prst="rect">
            <a:avLst/>
          </a:prstGeom>
        </p:spPr>
        <p:txBody>
          <a:bodyPr wrap="square">
            <a:spAutoFit/>
          </a:bodyPr>
          <a:lstStyle/>
          <a:p>
            <a:pPr marL="458788" lvl="1"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Included Angle, </a:t>
            </a:r>
            <a:r>
              <a:rPr lang="el-GR" sz="2400" kern="0" dirty="0">
                <a:latin typeface="Cambria" panose="02040503050406030204" pitchFamily="18" charset="0"/>
                <a:ea typeface="Cambria" panose="02040503050406030204" pitchFamily="18" charset="0"/>
                <a:cs typeface="Times New Roman" panose="02020603050405020304" pitchFamily="18" charset="0"/>
              </a:rPr>
              <a:t>ϴ</a:t>
            </a:r>
            <a:r>
              <a:rPr lang="en-US" sz="2400" kern="0" dirty="0">
                <a:latin typeface="Cambria" panose="02040503050406030204" pitchFamily="18" charset="0"/>
                <a:ea typeface="Cambria" panose="02040503050406030204" pitchFamily="18" charset="0"/>
                <a:cs typeface="Times New Roman" panose="02020603050405020304" pitchFamily="18" charset="0"/>
              </a:rPr>
              <a:t>:</a:t>
            </a:r>
          </a:p>
          <a:p>
            <a:pPr marL="685800" lvl="2" indent="-220663" fontAlgn="base">
              <a:spcAft>
                <a:spcPct val="0"/>
              </a:spcAft>
              <a:buFont typeface="Arial" panose="020B0604020202020204" pitchFamily="34" charset="0"/>
              <a:buChar char="•"/>
            </a:pPr>
            <a:r>
              <a:rPr lang="en-US" kern="0" dirty="0">
                <a:latin typeface="Cambria" panose="02040503050406030204" pitchFamily="18" charset="0"/>
                <a:ea typeface="Cambria" panose="02040503050406030204" pitchFamily="18" charset="0"/>
                <a:cs typeface="Times New Roman" panose="02020603050405020304" pitchFamily="18" charset="0"/>
              </a:rPr>
              <a:t>Angle formed between legs of line</a:t>
            </a:r>
          </a:p>
          <a:p>
            <a:pPr marL="465137" lvl="2" fontAlgn="base">
              <a:spcAft>
                <a:spcPct val="0"/>
              </a:spcAft>
            </a:pPr>
            <a:r>
              <a:rPr lang="en-US" kern="0" dirty="0">
                <a:latin typeface="Cambria" panose="02040503050406030204" pitchFamily="18" charset="0"/>
                <a:ea typeface="Cambria" panose="02040503050406030204" pitchFamily="18" charset="0"/>
                <a:cs typeface="Times New Roman" panose="02020603050405020304" pitchFamily="18" charset="0"/>
              </a:rPr>
              <a:t>	</a:t>
            </a:r>
            <a:r>
              <a:rPr lang="en-US" i="1" kern="0" dirty="0">
                <a:latin typeface="Cambria" panose="02040503050406030204" pitchFamily="18" charset="0"/>
                <a:ea typeface="Cambria" panose="02040503050406030204" pitchFamily="18" charset="0"/>
                <a:cs typeface="Times New Roman" panose="02020603050405020304" pitchFamily="18" charset="0"/>
              </a:rPr>
              <a:t>e.g.</a:t>
            </a:r>
            <a:r>
              <a:rPr lang="en-US" kern="0" dirty="0">
                <a:latin typeface="Cambria" panose="02040503050406030204" pitchFamily="18" charset="0"/>
                <a:ea typeface="Cambria" panose="02040503050406030204" pitchFamily="18" charset="0"/>
                <a:cs typeface="Times New Roman" panose="02020603050405020304" pitchFamily="18" charset="0"/>
              </a:rPr>
              <a:t> Straight vertical lift ~ </a:t>
            </a:r>
            <a:r>
              <a:rPr lang="el-GR" kern="0" dirty="0">
                <a:latin typeface="Cambria" panose="02040503050406030204" pitchFamily="18" charset="0"/>
                <a:ea typeface="Cambria" panose="02040503050406030204" pitchFamily="18" charset="0"/>
                <a:cs typeface="Times New Roman" panose="02020603050405020304" pitchFamily="18" charset="0"/>
              </a:rPr>
              <a:t>ϴ</a:t>
            </a:r>
            <a:r>
              <a:rPr lang="en-US" kern="0" dirty="0">
                <a:latin typeface="Cambria" panose="02040503050406030204" pitchFamily="18" charset="0"/>
                <a:ea typeface="Cambria" panose="02040503050406030204" pitchFamily="18" charset="0"/>
                <a:cs typeface="Times New Roman" panose="02020603050405020304" pitchFamily="18" charset="0"/>
              </a:rPr>
              <a:t>=0°</a:t>
            </a: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marL="458788" lvl="1"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Angle Factor, AF:</a:t>
            </a:r>
          </a:p>
          <a:p>
            <a:pPr marL="685800" lvl="2" indent="-220663" fontAlgn="base">
              <a:spcAft>
                <a:spcPct val="0"/>
              </a:spcAft>
              <a:buFont typeface="Arial" panose="020B0604020202020204" pitchFamily="34" charset="0"/>
              <a:buChar char="•"/>
            </a:pPr>
            <a:r>
              <a:rPr lang="en-US" kern="0" dirty="0">
                <a:latin typeface="Cambria" panose="02040503050406030204" pitchFamily="18" charset="0"/>
                <a:ea typeface="Cambria" panose="02040503050406030204" pitchFamily="18" charset="0"/>
                <a:cs typeface="Times New Roman" panose="02020603050405020304" pitchFamily="18" charset="0"/>
              </a:rPr>
              <a:t>Multiplication factor based on Included Angle</a:t>
            </a:r>
          </a:p>
        </p:txBody>
      </p:sp>
      <p:grpSp>
        <p:nvGrpSpPr>
          <p:cNvPr id="6" name="Group 5" descr="Block Force = Line tension x angle factor&#10;Picture of block force with tension lines and angle." title="Block Forces">
            <a:extLst>
              <a:ext uri="{FF2B5EF4-FFF2-40B4-BE49-F238E27FC236}">
                <a16:creationId xmlns:a16="http://schemas.microsoft.com/office/drawing/2014/main" id="{E5CB83A0-D152-40F6-825B-246ADD085FA7}"/>
              </a:ext>
            </a:extLst>
          </p:cNvPr>
          <p:cNvGrpSpPr>
            <a:grpSpLocks noChangeAspect="1"/>
          </p:cNvGrpSpPr>
          <p:nvPr/>
        </p:nvGrpSpPr>
        <p:grpSpPr>
          <a:xfrm>
            <a:off x="4002314" y="1942523"/>
            <a:ext cx="3886200" cy="4763077"/>
            <a:chOff x="-385712" y="708165"/>
            <a:chExt cx="6514864" cy="7984871"/>
          </a:xfrm>
        </p:grpSpPr>
        <p:sp>
          <p:nvSpPr>
            <p:cNvPr id="13" name="Oval 12">
              <a:extLst>
                <a:ext uri="{FF2B5EF4-FFF2-40B4-BE49-F238E27FC236}">
                  <a16:creationId xmlns:a16="http://schemas.microsoft.com/office/drawing/2014/main" id="{5CD45A39-C723-47AE-99ED-3B06D4906519}"/>
                </a:ext>
              </a:extLst>
            </p:cNvPr>
            <p:cNvSpPr>
              <a:spLocks noChangeAspect="1"/>
            </p:cNvSpPr>
            <p:nvPr/>
          </p:nvSpPr>
          <p:spPr>
            <a:xfrm>
              <a:off x="2775862" y="3818166"/>
              <a:ext cx="1784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Trapezoid 10">
              <a:extLst>
                <a:ext uri="{FF2B5EF4-FFF2-40B4-BE49-F238E27FC236}">
                  <a16:creationId xmlns:a16="http://schemas.microsoft.com/office/drawing/2014/main" id="{8A692F54-CF5E-4805-9383-BB2BD6FDEFE8}"/>
                </a:ext>
              </a:extLst>
            </p:cNvPr>
            <p:cNvSpPr/>
            <p:nvPr/>
          </p:nvSpPr>
          <p:spPr>
            <a:xfrm>
              <a:off x="2332264" y="2740477"/>
              <a:ext cx="1066800" cy="1164776"/>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Oval 11">
              <a:extLst>
                <a:ext uri="{FF2B5EF4-FFF2-40B4-BE49-F238E27FC236}">
                  <a16:creationId xmlns:a16="http://schemas.microsoft.com/office/drawing/2014/main" id="{4DD6EF3C-38E2-4B03-8D92-D34C9EC59ECC}"/>
                </a:ext>
              </a:extLst>
            </p:cNvPr>
            <p:cNvSpPr/>
            <p:nvPr/>
          </p:nvSpPr>
          <p:spPr>
            <a:xfrm>
              <a:off x="2328180" y="3360965"/>
              <a:ext cx="1070883" cy="10972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9" name="Rectangle: Rounded Corners 8">
              <a:extLst>
                <a:ext uri="{FF2B5EF4-FFF2-40B4-BE49-F238E27FC236}">
                  <a16:creationId xmlns:a16="http://schemas.microsoft.com/office/drawing/2014/main" id="{6F8838DE-F9CE-464F-A351-DFF53D9C2F3B}"/>
                </a:ext>
              </a:extLst>
            </p:cNvPr>
            <p:cNvSpPr/>
            <p:nvPr/>
          </p:nvSpPr>
          <p:spPr>
            <a:xfrm>
              <a:off x="2760549" y="2190750"/>
              <a:ext cx="206659" cy="619125"/>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14" name="Straight Arrow Connector 13">
              <a:extLst>
                <a:ext uri="{FF2B5EF4-FFF2-40B4-BE49-F238E27FC236}">
                  <a16:creationId xmlns:a16="http://schemas.microsoft.com/office/drawing/2014/main" id="{898BF3B9-1F4A-4952-B82D-D9E94E050D0D}"/>
                </a:ext>
              </a:extLst>
            </p:cNvPr>
            <p:cNvCxnSpPr/>
            <p:nvPr/>
          </p:nvCxnSpPr>
          <p:spPr>
            <a:xfrm flipH="1" flipV="1">
              <a:off x="2864600" y="708165"/>
              <a:ext cx="0" cy="1374913"/>
            </a:xfrm>
            <a:prstGeom prst="straightConnector1">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TextBox 51">
              <a:extLst>
                <a:ext uri="{FF2B5EF4-FFF2-40B4-BE49-F238E27FC236}">
                  <a16:creationId xmlns:a16="http://schemas.microsoft.com/office/drawing/2014/main" id="{9F7C4051-351D-4F02-9D03-D3E77B415070}"/>
                </a:ext>
              </a:extLst>
            </p:cNvPr>
            <p:cNvSpPr txBox="1"/>
            <p:nvPr/>
          </p:nvSpPr>
          <p:spPr>
            <a:xfrm>
              <a:off x="2792127" y="890157"/>
              <a:ext cx="1839491" cy="107303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BLOCK FORCE</a:t>
              </a:r>
              <a:r>
                <a:rPr lang="en-US" sz="1400" b="0" i="1" baseline="0" dirty="0">
                  <a:latin typeface="Tahoma" panose="020B0604030504040204" pitchFamily="34" charset="0"/>
                  <a:ea typeface="Tahoma" panose="020B0604030504040204" pitchFamily="34" charset="0"/>
                  <a:cs typeface="Tahoma" panose="020B0604030504040204" pitchFamily="34" charset="0"/>
                </a:rPr>
                <a:t>, </a:t>
              </a:r>
              <a:r>
                <a:rPr lang="en-US" sz="1800" b="0" i="1" baseline="0" dirty="0">
                  <a:solidFill>
                    <a:srgbClr val="FF0000"/>
                  </a:solidFill>
                  <a:latin typeface="Tahoma" panose="020B0604030504040204" pitchFamily="34" charset="0"/>
                  <a:ea typeface="Tahoma" panose="020B0604030504040204" pitchFamily="34" charset="0"/>
                  <a:cs typeface="Tahoma" panose="020B0604030504040204" pitchFamily="34" charset="0"/>
                </a:rPr>
                <a:t>F</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a:extLst>
                <a:ext uri="{FF2B5EF4-FFF2-40B4-BE49-F238E27FC236}">
                  <a16:creationId xmlns:a16="http://schemas.microsoft.com/office/drawing/2014/main" id="{8BE2F52F-53CD-4946-A802-FE5B59F30D67}"/>
                </a:ext>
              </a:extLst>
            </p:cNvPr>
            <p:cNvCxnSpPr>
              <a:endCxn id="12" idx="2"/>
            </p:cNvCxnSpPr>
            <p:nvPr/>
          </p:nvCxnSpPr>
          <p:spPr>
            <a:xfrm flipV="1">
              <a:off x="1029403" y="3909605"/>
              <a:ext cx="1298777" cy="2641947"/>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0279003-00C6-415B-B020-9F3E69C74CB6}"/>
                </a:ext>
              </a:extLst>
            </p:cNvPr>
            <p:cNvCxnSpPr>
              <a:cxnSpLocks noChangeAspect="1"/>
            </p:cNvCxnSpPr>
            <p:nvPr/>
          </p:nvCxnSpPr>
          <p:spPr>
            <a:xfrm flipV="1">
              <a:off x="540146" y="6613663"/>
              <a:ext cx="446441" cy="914400"/>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0" name="TextBox 50">
              <a:extLst>
                <a:ext uri="{FF2B5EF4-FFF2-40B4-BE49-F238E27FC236}">
                  <a16:creationId xmlns:a16="http://schemas.microsoft.com/office/drawing/2014/main" id="{D08D2D7C-8D67-48B6-B12A-C336B6FA6EB7}"/>
                </a:ext>
              </a:extLst>
            </p:cNvPr>
            <p:cNvSpPr txBox="1"/>
            <p:nvPr/>
          </p:nvSpPr>
          <p:spPr>
            <a:xfrm>
              <a:off x="-385712" y="7619999"/>
              <a:ext cx="1839491" cy="107303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TENSION</a:t>
              </a:r>
              <a:r>
                <a:rPr lang="en-US" sz="1400" b="0" i="1" baseline="0" dirty="0">
                  <a:latin typeface="Tahoma" panose="020B0604030504040204" pitchFamily="34" charset="0"/>
                  <a:ea typeface="Tahoma" panose="020B0604030504040204" pitchFamily="34" charset="0"/>
                  <a:cs typeface="Tahoma" panose="020B0604030504040204" pitchFamily="34" charset="0"/>
                </a:rPr>
                <a:t> IN LINE, </a:t>
              </a:r>
              <a:r>
                <a:rPr lang="en-US" sz="1800" b="0" i="1" baseline="0" dirty="0">
                  <a:solidFill>
                    <a:srgbClr val="FF0000"/>
                  </a:solidFill>
                  <a:latin typeface="Tahoma" panose="020B0604030504040204" pitchFamily="34" charset="0"/>
                  <a:ea typeface="Tahoma" panose="020B0604030504040204" pitchFamily="34" charset="0"/>
                  <a:cs typeface="Tahoma" panose="020B0604030504040204" pitchFamily="34" charset="0"/>
                </a:rPr>
                <a:t>P</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7" name="Straight Connector 6">
              <a:extLst>
                <a:ext uri="{FF2B5EF4-FFF2-40B4-BE49-F238E27FC236}">
                  <a16:creationId xmlns:a16="http://schemas.microsoft.com/office/drawing/2014/main" id="{13E0666C-9F0E-4EBB-85AA-B29343B3B41C}"/>
                </a:ext>
              </a:extLst>
            </p:cNvPr>
            <p:cNvCxnSpPr>
              <a:endCxn id="12" idx="6"/>
            </p:cNvCxnSpPr>
            <p:nvPr/>
          </p:nvCxnSpPr>
          <p:spPr>
            <a:xfrm flipH="1" flipV="1">
              <a:off x="3399063" y="3909605"/>
              <a:ext cx="1303675" cy="2641947"/>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D0E9AB4-5761-432A-BDF3-C0453E1634F1}"/>
                </a:ext>
              </a:extLst>
            </p:cNvPr>
            <p:cNvCxnSpPr>
              <a:cxnSpLocks noChangeAspect="1"/>
            </p:cNvCxnSpPr>
            <p:nvPr/>
          </p:nvCxnSpPr>
          <p:spPr>
            <a:xfrm flipH="1" flipV="1">
              <a:off x="4735881" y="6613664"/>
              <a:ext cx="455307" cy="914400"/>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9" name="TextBox 49">
              <a:extLst>
                <a:ext uri="{FF2B5EF4-FFF2-40B4-BE49-F238E27FC236}">
                  <a16:creationId xmlns:a16="http://schemas.microsoft.com/office/drawing/2014/main" id="{D90A65B7-6E34-4EF0-8B5F-1FF71B4BFE60}"/>
                </a:ext>
              </a:extLst>
            </p:cNvPr>
            <p:cNvSpPr txBox="1"/>
            <p:nvPr/>
          </p:nvSpPr>
          <p:spPr>
            <a:xfrm>
              <a:off x="4289661" y="7619999"/>
              <a:ext cx="1839491" cy="107303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TENSION</a:t>
              </a:r>
              <a:r>
                <a:rPr lang="en-US" sz="1400" b="0" i="1" baseline="0" dirty="0">
                  <a:latin typeface="Tahoma" panose="020B0604030504040204" pitchFamily="34" charset="0"/>
                  <a:ea typeface="Tahoma" panose="020B0604030504040204" pitchFamily="34" charset="0"/>
                  <a:cs typeface="Tahoma" panose="020B0604030504040204" pitchFamily="34" charset="0"/>
                </a:rPr>
                <a:t> IN LINE, </a:t>
              </a:r>
              <a:r>
                <a:rPr lang="en-US" sz="1800" b="0" i="1" baseline="0" dirty="0">
                  <a:solidFill>
                    <a:srgbClr val="FF0000"/>
                  </a:solidFill>
                  <a:latin typeface="Tahoma" panose="020B0604030504040204" pitchFamily="34" charset="0"/>
                  <a:ea typeface="Tahoma" panose="020B0604030504040204" pitchFamily="34" charset="0"/>
                  <a:cs typeface="Tahoma" panose="020B0604030504040204" pitchFamily="34" charset="0"/>
                </a:rPr>
                <a:t>P</a:t>
              </a:r>
              <a:endParaRPr lang="en-US" sz="1400" b="0" i="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Arc 16">
              <a:extLst>
                <a:ext uri="{FF2B5EF4-FFF2-40B4-BE49-F238E27FC236}">
                  <a16:creationId xmlns:a16="http://schemas.microsoft.com/office/drawing/2014/main" id="{A561DA1C-2D4A-4C14-A44C-579B742A4D4F}"/>
                </a:ext>
              </a:extLst>
            </p:cNvPr>
            <p:cNvSpPr/>
            <p:nvPr/>
          </p:nvSpPr>
          <p:spPr>
            <a:xfrm rot="8100000">
              <a:off x="868179" y="1842883"/>
              <a:ext cx="3997660" cy="4114800"/>
            </a:xfrm>
            <a:prstGeom prst="arc">
              <a:avLst>
                <a:gd name="adj1" fmla="val 16481406"/>
                <a:gd name="adj2" fmla="val 21321694"/>
              </a:avLst>
            </a:prstGeom>
            <a:ln w="28575">
              <a:solidFill>
                <a:schemeClr val="bg1">
                  <a:lumMod val="50000"/>
                </a:schemeClr>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8" name="TextBox 48">
              <a:extLst>
                <a:ext uri="{FF2B5EF4-FFF2-40B4-BE49-F238E27FC236}">
                  <a16:creationId xmlns:a16="http://schemas.microsoft.com/office/drawing/2014/main" id="{907F7379-6E7D-4856-A5AE-E1C7E27E8B14}"/>
                </a:ext>
              </a:extLst>
            </p:cNvPr>
            <p:cNvSpPr txBox="1"/>
            <p:nvPr/>
          </p:nvSpPr>
          <p:spPr>
            <a:xfrm>
              <a:off x="1977523" y="5323828"/>
              <a:ext cx="1839491" cy="1073037"/>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0" i="1" dirty="0">
                  <a:latin typeface="Tahoma" panose="020B0604030504040204" pitchFamily="34" charset="0"/>
                  <a:ea typeface="Tahoma" panose="020B0604030504040204" pitchFamily="34" charset="0"/>
                  <a:cs typeface="Tahoma" panose="020B0604030504040204" pitchFamily="34" charset="0"/>
                </a:rPr>
                <a:t>INCLUDED ANGLE,</a:t>
              </a:r>
              <a:r>
                <a:rPr lang="en-US" sz="1400" b="0" i="1" baseline="0" dirty="0">
                  <a:latin typeface="Tahoma" panose="020B0604030504040204" pitchFamily="34" charset="0"/>
                  <a:ea typeface="Tahoma" panose="020B0604030504040204" pitchFamily="34" charset="0"/>
                  <a:cs typeface="Tahoma" panose="020B0604030504040204" pitchFamily="34" charset="0"/>
                </a:rPr>
                <a:t> </a:t>
              </a:r>
              <a:r>
                <a:rPr lang="el-GR" sz="1800" b="0" i="1" baseline="0" dirty="0">
                  <a:latin typeface="Tahoma" panose="020B0604030504040204" pitchFamily="34" charset="0"/>
                  <a:ea typeface="Tahoma" panose="020B0604030504040204" pitchFamily="34" charset="0"/>
                  <a:cs typeface="Tahoma" panose="020B0604030504040204" pitchFamily="34" charset="0"/>
                </a:rPr>
                <a:t>ϴ</a:t>
              </a:r>
              <a:endParaRPr lang="en-US" sz="1400" b="0" i="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419460792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Block Forces</a:t>
            </a:r>
          </a:p>
        </p:txBody>
      </p:sp>
      <p:pic>
        <p:nvPicPr>
          <p:cNvPr id="8" name="Picture 7" descr="Chart showing Top block angle factor and Hell block angle factor." title="Block Forces">
            <a:extLst>
              <a:ext uri="{FF2B5EF4-FFF2-40B4-BE49-F238E27FC236}">
                <a16:creationId xmlns:a16="http://schemas.microsoft.com/office/drawing/2014/main" id="{3D955840-FCC8-4FEA-AD22-2D868E2D6BF0}"/>
              </a:ext>
            </a:extLst>
          </p:cNvPr>
          <p:cNvPicPr>
            <a:picLocks noChangeAspect="1"/>
          </p:cNvPicPr>
          <p:nvPr/>
        </p:nvPicPr>
        <p:blipFill>
          <a:blip r:embed="rId3"/>
          <a:stretch>
            <a:fillRect/>
          </a:stretch>
        </p:blipFill>
        <p:spPr>
          <a:xfrm>
            <a:off x="214945" y="1447800"/>
            <a:ext cx="8714110" cy="2870907"/>
          </a:xfrm>
          <a:prstGeom prst="rect">
            <a:avLst/>
          </a:prstGeom>
        </p:spPr>
      </p:pic>
      <p:sp>
        <p:nvSpPr>
          <p:cNvPr id="6" name="TextBox 5">
            <a:extLst>
              <a:ext uri="{FF2B5EF4-FFF2-40B4-BE49-F238E27FC236}">
                <a16:creationId xmlns:a16="http://schemas.microsoft.com/office/drawing/2014/main" id="{6F6D8272-8E01-46CE-AA67-9B48F479384E}"/>
              </a:ext>
            </a:extLst>
          </p:cNvPr>
          <p:cNvSpPr txBox="1"/>
          <p:nvPr/>
        </p:nvSpPr>
        <p:spPr>
          <a:xfrm>
            <a:off x="253045" y="4495800"/>
            <a:ext cx="8433755" cy="1107996"/>
          </a:xfrm>
          <a:prstGeom prst="rect">
            <a:avLst/>
          </a:prstGeom>
          <a:noFill/>
        </p:spPr>
        <p:txBody>
          <a:bodyPr wrap="square" rtlCol="0">
            <a:spAutoFit/>
          </a:bodyPr>
          <a:lstStyle/>
          <a:p>
            <a:r>
              <a:rPr lang="en-US" dirty="0">
                <a:latin typeface="Cambria" panose="02040503050406030204" pitchFamily="18" charset="0"/>
              </a:rPr>
              <a:t>Two Key Standard Angle Factors To Remember:</a:t>
            </a:r>
          </a:p>
          <a:p>
            <a:pPr marL="342900" indent="-342900">
              <a:buAutoNum type="arabicParenR"/>
            </a:pPr>
            <a:r>
              <a:rPr lang="en-US" b="1" dirty="0">
                <a:latin typeface="Cambria" panose="02040503050406030204" pitchFamily="18" charset="0"/>
              </a:rPr>
              <a:t>Top Block Angle Factor: </a:t>
            </a:r>
            <a:r>
              <a:rPr lang="en-US" dirty="0">
                <a:latin typeface="Cambria" panose="02040503050406030204" pitchFamily="18" charset="0"/>
              </a:rPr>
              <a:t>During lift and setting the load, </a:t>
            </a:r>
            <a:r>
              <a:rPr lang="el-GR" dirty="0">
                <a:latin typeface="Cambria" panose="02040503050406030204" pitchFamily="18" charset="0"/>
              </a:rPr>
              <a:t>ϴ</a:t>
            </a:r>
            <a:r>
              <a:rPr lang="en-US" baseline="-25000" dirty="0">
                <a:latin typeface="Cambria" panose="02040503050406030204" pitchFamily="18" charset="0"/>
              </a:rPr>
              <a:t>min</a:t>
            </a:r>
            <a:r>
              <a:rPr lang="en-US" dirty="0">
                <a:latin typeface="Cambria" panose="02040503050406030204" pitchFamily="18" charset="0"/>
              </a:rPr>
              <a:t>=0° </a:t>
            </a:r>
            <a:r>
              <a:rPr lang="en-US" dirty="0">
                <a:latin typeface="Cambria" panose="02040503050406030204" pitchFamily="18" charset="0"/>
                <a:sym typeface="Wingdings" panose="05000000000000000000" pitchFamily="2" charset="2"/>
              </a:rPr>
              <a:t> </a:t>
            </a:r>
            <a:r>
              <a:rPr lang="en-US" sz="2400" dirty="0">
                <a:solidFill>
                  <a:srgbClr val="FF0000"/>
                </a:solidFill>
                <a:latin typeface="Cambria" panose="02040503050406030204" pitchFamily="18" charset="0"/>
                <a:sym typeface="Wingdings" panose="05000000000000000000" pitchFamily="2" charset="2"/>
              </a:rPr>
              <a:t>AF ~ 2.0</a:t>
            </a:r>
            <a:endParaRPr lang="en-US" dirty="0">
              <a:solidFill>
                <a:srgbClr val="FF0000"/>
              </a:solidFill>
              <a:latin typeface="Cambria" panose="02040503050406030204" pitchFamily="18" charset="0"/>
            </a:endParaRPr>
          </a:p>
          <a:p>
            <a:pPr marL="342900" indent="-342900">
              <a:buAutoNum type="arabicParenR"/>
            </a:pPr>
            <a:r>
              <a:rPr lang="en-US" b="1" dirty="0">
                <a:latin typeface="Cambria" panose="02040503050406030204" pitchFamily="18" charset="0"/>
              </a:rPr>
              <a:t>Heel Block Angle Factor:</a:t>
            </a:r>
            <a:r>
              <a:rPr lang="en-US" dirty="0">
                <a:latin typeface="Cambria" panose="02040503050406030204" pitchFamily="18" charset="0"/>
              </a:rPr>
              <a:t> </a:t>
            </a:r>
            <a:r>
              <a:rPr lang="el-GR" dirty="0">
                <a:latin typeface="Cambria" panose="02040503050406030204" pitchFamily="18" charset="0"/>
              </a:rPr>
              <a:t>ϴ</a:t>
            </a:r>
            <a:r>
              <a:rPr lang="en-US" dirty="0">
                <a:latin typeface="Cambria" panose="02040503050406030204" pitchFamily="18" charset="0"/>
              </a:rPr>
              <a:t> typically ranges from 85°-95° </a:t>
            </a:r>
            <a:r>
              <a:rPr lang="en-US" dirty="0">
                <a:latin typeface="Cambria" panose="02040503050406030204" pitchFamily="18" charset="0"/>
                <a:sym typeface="Wingdings" panose="05000000000000000000" pitchFamily="2" charset="2"/>
              </a:rPr>
              <a:t> </a:t>
            </a:r>
            <a:r>
              <a:rPr lang="en-US" sz="2400" dirty="0">
                <a:solidFill>
                  <a:srgbClr val="FF0000"/>
                </a:solidFill>
                <a:latin typeface="Cambria" panose="02040503050406030204" pitchFamily="18" charset="0"/>
                <a:sym typeface="Wingdings" panose="05000000000000000000" pitchFamily="2" charset="2"/>
              </a:rPr>
              <a:t>AF ~ 1.5</a:t>
            </a:r>
            <a:endParaRPr lang="en-US" dirty="0">
              <a:solidFill>
                <a:srgbClr val="FF0000"/>
              </a:solidFill>
              <a:latin typeface="Cambria" panose="02040503050406030204" pitchFamily="18" charset="0"/>
            </a:endParaRPr>
          </a:p>
        </p:txBody>
      </p:sp>
      <p:sp>
        <p:nvSpPr>
          <p:cNvPr id="7" name="Rectangle: Rounded Corners 6" descr="Red rectangular box showing the top block angle factor." title="Block Forces">
            <a:extLst>
              <a:ext uri="{FF2B5EF4-FFF2-40B4-BE49-F238E27FC236}">
                <a16:creationId xmlns:a16="http://schemas.microsoft.com/office/drawing/2014/main" id="{B182F1B0-01B4-4530-B76A-E6CFC209D23A}"/>
              </a:ext>
            </a:extLst>
          </p:cNvPr>
          <p:cNvSpPr/>
          <p:nvPr/>
        </p:nvSpPr>
        <p:spPr>
          <a:xfrm>
            <a:off x="176845" y="1883217"/>
            <a:ext cx="2337755" cy="4389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descr="Red rectangular box showing the heel block angle factor." title="Block Forces">
            <a:extLst>
              <a:ext uri="{FF2B5EF4-FFF2-40B4-BE49-F238E27FC236}">
                <a16:creationId xmlns:a16="http://schemas.microsoft.com/office/drawing/2014/main" id="{0D29CDE1-D97F-495C-9784-82263502494E}"/>
              </a:ext>
            </a:extLst>
          </p:cNvPr>
          <p:cNvSpPr/>
          <p:nvPr/>
        </p:nvSpPr>
        <p:spPr>
          <a:xfrm>
            <a:off x="2286000" y="3940617"/>
            <a:ext cx="2337755" cy="43891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16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429994"/>
            <a:ext cx="8305800" cy="4201150"/>
          </a:xfrm>
          <a:prstGeom prst="rect">
            <a:avLst/>
          </a:prstGeom>
        </p:spPr>
        <p:txBody>
          <a:bodyPr wrap="square">
            <a:spAutoFit/>
          </a:bodyPr>
          <a:lstStyle/>
          <a:p>
            <a:pPr marL="461963" lvl="1" indent="-454025"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To determine Line Forces, must know:</a:t>
            </a:r>
          </a:p>
          <a:p>
            <a:pPr marL="922338"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Gross </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load </a:t>
            </a:r>
            <a:r>
              <a:rPr lang="en-US" sz="2400" kern="0" dirty="0">
                <a:latin typeface="Cambria" panose="02040503050406030204" pitchFamily="18" charset="0"/>
                <a:ea typeface="Cambria" panose="02040503050406030204" pitchFamily="18" charset="0"/>
                <a:cs typeface="Times New Roman" panose="02020603050405020304" pitchFamily="18" charset="0"/>
              </a:rPr>
              <a:t>w</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eight</a:t>
            </a: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marL="922338"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Tag </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method</a:t>
            </a: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marL="922338"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Number of </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line </a:t>
            </a:r>
            <a:r>
              <a:rPr lang="en-US" sz="2400" kern="0" dirty="0">
                <a:latin typeface="Cambria" panose="02040503050406030204" pitchFamily="18" charset="0"/>
                <a:ea typeface="Cambria" panose="02040503050406030204" pitchFamily="18" charset="0"/>
                <a:cs typeface="Times New Roman" panose="02020603050405020304" pitchFamily="18" charset="0"/>
              </a:rPr>
              <a:t>p</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arts</a:t>
            </a: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marL="922338"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Sheave </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frictional </a:t>
            </a:r>
            <a:r>
              <a:rPr lang="en-US" sz="2400" kern="0" dirty="0">
                <a:latin typeface="Cambria" panose="02040503050406030204" pitchFamily="18" charset="0"/>
                <a:ea typeface="Cambria" panose="02040503050406030204" pitchFamily="18" charset="0"/>
                <a:cs typeface="Times New Roman" panose="02020603050405020304" pitchFamily="18" charset="0"/>
              </a:rPr>
              <a:t>r</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esistance</a:t>
            </a: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marL="922338" lvl="2" indent="-457200" fontAlgn="base">
              <a:lnSpc>
                <a:spcPct val="150000"/>
              </a:lnSpc>
              <a:spcBef>
                <a:spcPts val="325"/>
              </a:spcBef>
              <a:spcAft>
                <a:spcPct val="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Load </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position </a:t>
            </a:r>
            <a:r>
              <a:rPr lang="en-US" sz="2400" kern="0" dirty="0">
                <a:latin typeface="Cambria" panose="02040503050406030204" pitchFamily="18" charset="0"/>
                <a:ea typeface="Cambria" panose="02040503050406030204" pitchFamily="18" charset="0"/>
                <a:cs typeface="Times New Roman" panose="02020603050405020304" pitchFamily="18" charset="0"/>
              </a:rPr>
              <a:t>and </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tag </a:t>
            </a:r>
            <a:r>
              <a:rPr lang="en-US" sz="2400" kern="0" dirty="0">
                <a:latin typeface="Cambria" panose="02040503050406030204" pitchFamily="18" charset="0"/>
                <a:ea typeface="Cambria" panose="02040503050406030204" pitchFamily="18" charset="0"/>
                <a:cs typeface="Times New Roman" panose="02020603050405020304" pitchFamily="18" charset="0"/>
              </a:rPr>
              <a:t>a</a:t>
            </a:r>
            <a:r>
              <a:rPr lang="en-US" sz="2400" kern="0" dirty="0" smtClean="0">
                <a:latin typeface="Cambria" panose="02040503050406030204" pitchFamily="18" charset="0"/>
                <a:ea typeface="Cambria" panose="02040503050406030204" pitchFamily="18" charset="0"/>
                <a:cs typeface="Times New Roman" panose="02020603050405020304" pitchFamily="18" charset="0"/>
              </a:rPr>
              <a:t>ngles</a:t>
            </a: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4286736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0" name="TextBox 19">
            <a:extLst>
              <a:ext uri="{FF2B5EF4-FFF2-40B4-BE49-F238E27FC236}">
                <a16:creationId xmlns:a16="http://schemas.microsoft.com/office/drawing/2014/main" id="{937FA3C3-AF8E-4F8F-9714-67D6DF7CEF40}"/>
              </a:ext>
            </a:extLst>
          </p:cNvPr>
          <p:cNvSpPr txBox="1"/>
          <p:nvPr/>
        </p:nvSpPr>
        <p:spPr>
          <a:xfrm>
            <a:off x="1301690" y="1294745"/>
            <a:ext cx="1642578" cy="461665"/>
          </a:xfrm>
          <a:prstGeom prst="rect">
            <a:avLst/>
          </a:prstGeom>
          <a:noFill/>
        </p:spPr>
        <p:txBody>
          <a:bodyPr wrap="square" rtlCol="0">
            <a:spAutoFit/>
          </a:bodyPr>
          <a:lstStyle/>
          <a:p>
            <a:r>
              <a:rPr lang="en-US" sz="2400" b="1" dirty="0">
                <a:solidFill>
                  <a:srgbClr val="00B050"/>
                </a:solidFill>
                <a:latin typeface="Cambria" panose="02040503050406030204" pitchFamily="18" charset="0"/>
                <a:ea typeface="Tahoma" panose="020B0604030504040204" pitchFamily="34" charset="0"/>
                <a:cs typeface="Tahoma" panose="020B0604030504040204" pitchFamily="34" charset="0"/>
              </a:rPr>
              <a:t>Load Side</a:t>
            </a:r>
          </a:p>
        </p:txBody>
      </p:sp>
      <p:pic>
        <p:nvPicPr>
          <p:cNvPr id="4" name="Picture 3" descr="Picture of Load Side showing load weight." title="Line Forces">
            <a:extLst>
              <a:ext uri="{FF2B5EF4-FFF2-40B4-BE49-F238E27FC236}">
                <a16:creationId xmlns:a16="http://schemas.microsoft.com/office/drawing/2014/main" id="{0CFA272F-352E-4955-853C-809EF74EC8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371600"/>
            <a:ext cx="2493369" cy="4937760"/>
          </a:xfrm>
          <a:prstGeom prst="rect">
            <a:avLst/>
          </a:prstGeom>
        </p:spPr>
      </p:pic>
      <p:sp>
        <p:nvSpPr>
          <p:cNvPr id="24" name="Rectangle 23">
            <a:extLst>
              <a:ext uri="{FF2B5EF4-FFF2-40B4-BE49-F238E27FC236}">
                <a16:creationId xmlns:a16="http://schemas.microsoft.com/office/drawing/2014/main" id="{EC724F5C-5D81-4D91-9892-1E98930ADF1A}"/>
              </a:ext>
            </a:extLst>
          </p:cNvPr>
          <p:cNvSpPr/>
          <p:nvPr/>
        </p:nvSpPr>
        <p:spPr>
          <a:xfrm>
            <a:off x="3276600" y="1447800"/>
            <a:ext cx="5638800" cy="1181734"/>
          </a:xfrm>
          <a:prstGeom prst="rect">
            <a:avLst/>
          </a:prstGeom>
        </p:spPr>
        <p:txBody>
          <a:bodyPr wrap="square">
            <a:spAutoFit/>
          </a:bodyPr>
          <a:lstStyle/>
          <a:p>
            <a:pPr marL="7938" lvl="1" fontAlgn="base">
              <a:lnSpc>
                <a:spcPct val="150000"/>
              </a:lnSpc>
              <a:spcBef>
                <a:spcPts val="325"/>
              </a:spcBef>
              <a:spcAft>
                <a:spcPct val="0"/>
              </a:spcAft>
              <a:buClrTx/>
            </a:pPr>
            <a:r>
              <a:rPr lang="en-US" sz="2800" b="1" kern="0" dirty="0">
                <a:latin typeface="Cambria" panose="02040503050406030204" pitchFamily="18" charset="0"/>
                <a:ea typeface="Cambria" panose="02040503050406030204" pitchFamily="18" charset="0"/>
                <a:cs typeface="Times New Roman" panose="02020603050405020304" pitchFamily="18" charset="0"/>
              </a:rPr>
              <a:t>Gross Load, WT:</a:t>
            </a:r>
          </a:p>
          <a:p>
            <a:pPr marL="228600" lvl="1" fontAlgn="base">
              <a:lnSpc>
                <a:spcPct val="150000"/>
              </a:lnSpc>
              <a:spcBef>
                <a:spcPts val="325"/>
              </a:spcBef>
              <a:spcAft>
                <a:spcPct val="0"/>
              </a:spcAft>
              <a:buClrTx/>
            </a:pPr>
            <a:r>
              <a:rPr lang="en-US" sz="2000" kern="0" dirty="0">
                <a:latin typeface="Cambria" panose="02040503050406030204" pitchFamily="18" charset="0"/>
                <a:ea typeface="Cambria" panose="02040503050406030204" pitchFamily="18" charset="0"/>
                <a:cs typeface="Times New Roman" panose="02020603050405020304" pitchFamily="18" charset="0"/>
              </a:rPr>
              <a:t>WT = Lifted Load + Rigging Weight on Load Side </a:t>
            </a:r>
          </a:p>
        </p:txBody>
      </p:sp>
      <p:sp>
        <p:nvSpPr>
          <p:cNvPr id="8" name="Rectangle 7" descr="Load Side of the Gross Load, Wt. showing load line weight." title="Line Forces">
            <a:extLst>
              <a:ext uri="{FF2B5EF4-FFF2-40B4-BE49-F238E27FC236}">
                <a16:creationId xmlns:a16="http://schemas.microsoft.com/office/drawing/2014/main" id="{D8F0349B-C726-4650-974C-8A9D16752E0F}"/>
              </a:ext>
            </a:extLst>
          </p:cNvPr>
          <p:cNvSpPr/>
          <p:nvPr/>
        </p:nvSpPr>
        <p:spPr>
          <a:xfrm>
            <a:off x="1108237" y="1760096"/>
            <a:ext cx="2070927" cy="4572000"/>
          </a:xfrm>
          <a:prstGeom prst="rect">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E7144CE-B151-4955-9D97-4D3510C7C4E1}"/>
              </a:ext>
            </a:extLst>
          </p:cNvPr>
          <p:cNvSpPr txBox="1"/>
          <p:nvPr/>
        </p:nvSpPr>
        <p:spPr>
          <a:xfrm rot="16200000">
            <a:off x="272339" y="5261372"/>
            <a:ext cx="1188720" cy="640080"/>
          </a:xfrm>
          <a:prstGeom prst="rect">
            <a:avLst/>
          </a:prstGeom>
          <a:noFill/>
        </p:spPr>
        <p:txBody>
          <a:bodyPr wrap="square" rtlCol="0">
            <a:spAutoFit/>
          </a:bodyPr>
          <a:lstStyle/>
          <a:p>
            <a:pPr algn="ctr"/>
            <a:r>
              <a:rPr lang="en-US" i="1" dirty="0">
                <a:latin typeface="Cambria" panose="02040503050406030204" pitchFamily="18" charset="0"/>
                <a:ea typeface="Tahoma" panose="020B0604030504040204" pitchFamily="34" charset="0"/>
                <a:cs typeface="Tahoma" panose="020B0604030504040204" pitchFamily="34" charset="0"/>
              </a:rPr>
              <a:t>Fall Line </a:t>
            </a:r>
          </a:p>
          <a:p>
            <a:pPr algn="ctr"/>
            <a:r>
              <a:rPr lang="en-US" i="1" dirty="0">
                <a:latin typeface="Cambria" panose="02040503050406030204" pitchFamily="18" charset="0"/>
                <a:ea typeface="Tahoma" panose="020B0604030504040204" pitchFamily="34" charset="0"/>
                <a:cs typeface="Tahoma" panose="020B0604030504040204" pitchFamily="34" charset="0"/>
              </a:rPr>
              <a:t>(To Hoist)</a:t>
            </a:r>
          </a:p>
        </p:txBody>
      </p:sp>
      <p:sp>
        <p:nvSpPr>
          <p:cNvPr id="15" name="TextBox 14">
            <a:extLst>
              <a:ext uri="{FF2B5EF4-FFF2-40B4-BE49-F238E27FC236}">
                <a16:creationId xmlns:a16="http://schemas.microsoft.com/office/drawing/2014/main" id="{52AA1906-294D-4611-9FFA-FCA6BD0FC324}"/>
              </a:ext>
            </a:extLst>
          </p:cNvPr>
          <p:cNvSpPr txBox="1"/>
          <p:nvPr/>
        </p:nvSpPr>
        <p:spPr>
          <a:xfrm>
            <a:off x="3352800" y="2759085"/>
            <a:ext cx="3017520" cy="923330"/>
          </a:xfrm>
          <a:prstGeom prst="rect">
            <a:avLst/>
          </a:prstGeom>
          <a:noFill/>
        </p:spPr>
        <p:txBody>
          <a:bodyPr wrap="square" rtlCol="0">
            <a:spAutoFit/>
          </a:bodyPr>
          <a:lstStyle/>
          <a:p>
            <a:r>
              <a:rPr lang="en-US" dirty="0">
                <a:solidFill>
                  <a:srgbClr val="FF0000"/>
                </a:solidFill>
                <a:latin typeface="Cambria" panose="02040503050406030204" pitchFamily="18" charset="0"/>
                <a:ea typeface="Tahoma" panose="020B0604030504040204" pitchFamily="34" charset="0"/>
                <a:cs typeface="Tahoma" panose="020B0604030504040204" pitchFamily="34" charset="0"/>
              </a:rPr>
              <a:t>Load Line Weight</a:t>
            </a:r>
          </a:p>
          <a:p>
            <a:pPr marL="457200" indent="-228600">
              <a:buFont typeface="Arial" panose="020B0604020202020204" pitchFamily="34" charset="0"/>
              <a:buChar char="•"/>
            </a:pPr>
            <a:r>
              <a:rPr lang="en-US" dirty="0">
                <a:latin typeface="Cambria" panose="02040503050406030204" pitchFamily="18" charset="0"/>
                <a:ea typeface="Tahoma" panose="020B0604030504040204" pitchFamily="34" charset="0"/>
                <a:cs typeface="Tahoma" panose="020B0604030504040204" pitchFamily="34" charset="0"/>
              </a:rPr>
              <a:t>Do not need to include fall line weight to hoist</a:t>
            </a:r>
          </a:p>
        </p:txBody>
      </p:sp>
      <p:sp>
        <p:nvSpPr>
          <p:cNvPr id="16" name="Freeform: Shape 15" descr="Red arrow showing the load line weight." title="Line Forces">
            <a:extLst>
              <a:ext uri="{FF2B5EF4-FFF2-40B4-BE49-F238E27FC236}">
                <a16:creationId xmlns:a16="http://schemas.microsoft.com/office/drawing/2014/main" id="{56D81322-CACE-4DC4-B71E-A0FEC96D6142}"/>
              </a:ext>
            </a:extLst>
          </p:cNvPr>
          <p:cNvSpPr/>
          <p:nvPr/>
        </p:nvSpPr>
        <p:spPr>
          <a:xfrm>
            <a:off x="1549400" y="2959100"/>
            <a:ext cx="1828800" cy="952500"/>
          </a:xfrm>
          <a:custGeom>
            <a:avLst/>
            <a:gdLst>
              <a:gd name="connsiteX0" fmla="*/ 0 w 1828800"/>
              <a:gd name="connsiteY0" fmla="*/ 952500 h 952500"/>
              <a:gd name="connsiteX1" fmla="*/ 1676400 w 1828800"/>
              <a:gd name="connsiteY1" fmla="*/ 0 h 952500"/>
              <a:gd name="connsiteX2" fmla="*/ 1828800 w 1828800"/>
              <a:gd name="connsiteY2" fmla="*/ 0 h 952500"/>
            </a:gdLst>
            <a:ahLst/>
            <a:cxnLst>
              <a:cxn ang="0">
                <a:pos x="connsiteX0" y="connsiteY0"/>
              </a:cxn>
              <a:cxn ang="0">
                <a:pos x="connsiteX1" y="connsiteY1"/>
              </a:cxn>
              <a:cxn ang="0">
                <a:pos x="connsiteX2" y="connsiteY2"/>
              </a:cxn>
            </a:cxnLst>
            <a:rect l="l" t="t" r="r" b="b"/>
            <a:pathLst>
              <a:path w="1828800" h="952500">
                <a:moveTo>
                  <a:pt x="0" y="952500"/>
                </a:moveTo>
                <a:lnTo>
                  <a:pt x="1676400" y="0"/>
                </a:lnTo>
                <a:lnTo>
                  <a:pt x="1828800" y="0"/>
                </a:lnTo>
              </a:path>
            </a:pathLst>
          </a:custGeom>
          <a:noFill/>
          <a:ln w="25400">
            <a:solidFill>
              <a:srgbClr val="FF0000"/>
            </a:solidFill>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52AE006-65D3-441F-B5E3-8E1001A7584A}"/>
              </a:ext>
            </a:extLst>
          </p:cNvPr>
          <p:cNvSpPr txBox="1"/>
          <p:nvPr/>
        </p:nvSpPr>
        <p:spPr>
          <a:xfrm>
            <a:off x="3429000" y="4241800"/>
            <a:ext cx="3017520" cy="914400"/>
          </a:xfrm>
          <a:prstGeom prst="rect">
            <a:avLst/>
          </a:prstGeom>
          <a:noFill/>
        </p:spPr>
        <p:txBody>
          <a:bodyPr wrap="square" rtlCol="0">
            <a:spAutoFit/>
          </a:bodyPr>
          <a:lstStyle/>
          <a:p>
            <a:r>
              <a:rPr lang="en-US" dirty="0">
                <a:solidFill>
                  <a:srgbClr val="FF0000"/>
                </a:solidFill>
                <a:latin typeface="Cambria" panose="02040503050406030204" pitchFamily="18" charset="0"/>
                <a:ea typeface="Tahoma" panose="020B0604030504040204" pitchFamily="34" charset="0"/>
                <a:cs typeface="Tahoma" panose="020B0604030504040204" pitchFamily="34" charset="0"/>
              </a:rPr>
              <a:t>Rigging Weight</a:t>
            </a:r>
          </a:p>
          <a:p>
            <a:pPr marL="457200" indent="-228600">
              <a:buFont typeface="Arial" panose="020B0604020202020204" pitchFamily="34" charset="0"/>
              <a:buChar char="•"/>
            </a:pPr>
            <a:r>
              <a:rPr lang="en-US" dirty="0">
                <a:latin typeface="Cambria" panose="02040503050406030204" pitchFamily="18" charset="0"/>
                <a:ea typeface="Tahoma" panose="020B0604030504040204" pitchFamily="34" charset="0"/>
                <a:cs typeface="Tahoma" panose="020B0604030504040204" pitchFamily="34" charset="0"/>
              </a:rPr>
              <a:t>Overhaul ball/weight, slings, shackles, </a:t>
            </a:r>
            <a:r>
              <a:rPr lang="en-US" dirty="0" smtClean="0">
                <a:latin typeface="Cambria" panose="02040503050406030204" pitchFamily="18" charset="0"/>
                <a:ea typeface="Tahoma" panose="020B0604030504040204" pitchFamily="34" charset="0"/>
                <a:cs typeface="Tahoma" panose="020B0604030504040204" pitchFamily="34" charset="0"/>
              </a:rPr>
              <a:t>etc.</a:t>
            </a:r>
            <a:endParaRPr lang="en-US" dirty="0">
              <a:latin typeface="Cambria" panose="02040503050406030204" pitchFamily="18" charset="0"/>
              <a:ea typeface="Tahoma" panose="020B0604030504040204" pitchFamily="34" charset="0"/>
              <a:cs typeface="Tahoma" panose="020B0604030504040204" pitchFamily="34" charset="0"/>
            </a:endParaRPr>
          </a:p>
        </p:txBody>
      </p:sp>
      <p:sp>
        <p:nvSpPr>
          <p:cNvPr id="22" name="Freeform: Shape 21" descr="Straight red line from the bracket to the Rigging Weight." title="Line Forces">
            <a:extLst>
              <a:ext uri="{FF2B5EF4-FFF2-40B4-BE49-F238E27FC236}">
                <a16:creationId xmlns:a16="http://schemas.microsoft.com/office/drawing/2014/main" id="{45D6682B-BAC6-4365-9030-DEBCCB9554C1}"/>
              </a:ext>
            </a:extLst>
          </p:cNvPr>
          <p:cNvSpPr/>
          <p:nvPr/>
        </p:nvSpPr>
        <p:spPr>
          <a:xfrm>
            <a:off x="2509838" y="4438650"/>
            <a:ext cx="952500" cy="509588"/>
          </a:xfrm>
          <a:custGeom>
            <a:avLst/>
            <a:gdLst>
              <a:gd name="connsiteX0" fmla="*/ 0 w 952500"/>
              <a:gd name="connsiteY0" fmla="*/ 509588 h 509588"/>
              <a:gd name="connsiteX1" fmla="*/ 809625 w 952500"/>
              <a:gd name="connsiteY1" fmla="*/ 0 h 509588"/>
              <a:gd name="connsiteX2" fmla="*/ 952500 w 952500"/>
              <a:gd name="connsiteY2" fmla="*/ 0 h 509588"/>
            </a:gdLst>
            <a:ahLst/>
            <a:cxnLst>
              <a:cxn ang="0">
                <a:pos x="connsiteX0" y="connsiteY0"/>
              </a:cxn>
              <a:cxn ang="0">
                <a:pos x="connsiteX1" y="connsiteY1"/>
              </a:cxn>
              <a:cxn ang="0">
                <a:pos x="connsiteX2" y="connsiteY2"/>
              </a:cxn>
            </a:cxnLst>
            <a:rect l="l" t="t" r="r" b="b"/>
            <a:pathLst>
              <a:path w="952500" h="509588">
                <a:moveTo>
                  <a:pt x="0" y="509588"/>
                </a:moveTo>
                <a:lnTo>
                  <a:pt x="809625" y="0"/>
                </a:lnTo>
                <a:lnTo>
                  <a:pt x="952500" y="0"/>
                </a:ln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Brace 16" descr="Red bracket showing rigging weight - overhaul ball/weight, slings, shackles, etc." title="Line Forces">
            <a:extLst>
              <a:ext uri="{FF2B5EF4-FFF2-40B4-BE49-F238E27FC236}">
                <a16:creationId xmlns:a16="http://schemas.microsoft.com/office/drawing/2014/main" id="{FCD7CF8A-871A-4923-B898-6E2E363CF5EE}"/>
              </a:ext>
            </a:extLst>
          </p:cNvPr>
          <p:cNvSpPr/>
          <p:nvPr/>
        </p:nvSpPr>
        <p:spPr>
          <a:xfrm>
            <a:off x="2133605" y="4495800"/>
            <a:ext cx="380995" cy="899160"/>
          </a:xfrm>
          <a:prstGeom prst="rightBrace">
            <a:avLst>
              <a:gd name="adj1" fmla="val 38333"/>
              <a:gd name="adj2"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210192F7-6EA1-48AD-ADC4-F36F85FD7FBE}"/>
              </a:ext>
            </a:extLst>
          </p:cNvPr>
          <p:cNvSpPr txBox="1"/>
          <p:nvPr/>
        </p:nvSpPr>
        <p:spPr>
          <a:xfrm>
            <a:off x="3810000" y="5159613"/>
            <a:ext cx="1828800"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Tahoma" panose="020B0604030504040204" pitchFamily="34" charset="0"/>
                <a:cs typeface="Tahoma" panose="020B0604030504040204" pitchFamily="34" charset="0"/>
              </a:rPr>
              <a:t>Load Weight</a:t>
            </a:r>
          </a:p>
        </p:txBody>
      </p:sp>
      <p:sp>
        <p:nvSpPr>
          <p:cNvPr id="18" name="Freeform: Shape 17" descr="Red arrow showing the load weight ." title="Line Forces">
            <a:extLst>
              <a:ext uri="{FF2B5EF4-FFF2-40B4-BE49-F238E27FC236}">
                <a16:creationId xmlns:a16="http://schemas.microsoft.com/office/drawing/2014/main" id="{4081C601-BA57-4DCB-A6B9-375595BBA4F3}"/>
              </a:ext>
            </a:extLst>
          </p:cNvPr>
          <p:cNvSpPr/>
          <p:nvPr/>
        </p:nvSpPr>
        <p:spPr>
          <a:xfrm>
            <a:off x="2122979" y="5352108"/>
            <a:ext cx="1687021" cy="412184"/>
          </a:xfrm>
          <a:custGeom>
            <a:avLst/>
            <a:gdLst>
              <a:gd name="connsiteX0" fmla="*/ 0 w 1828800"/>
              <a:gd name="connsiteY0" fmla="*/ 952500 h 952500"/>
              <a:gd name="connsiteX1" fmla="*/ 1676400 w 1828800"/>
              <a:gd name="connsiteY1" fmla="*/ 0 h 952500"/>
              <a:gd name="connsiteX2" fmla="*/ 1828800 w 1828800"/>
              <a:gd name="connsiteY2" fmla="*/ 0 h 952500"/>
            </a:gdLst>
            <a:ahLst/>
            <a:cxnLst>
              <a:cxn ang="0">
                <a:pos x="connsiteX0" y="connsiteY0"/>
              </a:cxn>
              <a:cxn ang="0">
                <a:pos x="connsiteX1" y="connsiteY1"/>
              </a:cxn>
              <a:cxn ang="0">
                <a:pos x="connsiteX2" y="connsiteY2"/>
              </a:cxn>
            </a:cxnLst>
            <a:rect l="l" t="t" r="r" b="b"/>
            <a:pathLst>
              <a:path w="1828800" h="952500">
                <a:moveTo>
                  <a:pt x="0" y="952500"/>
                </a:moveTo>
                <a:lnTo>
                  <a:pt x="1676400" y="0"/>
                </a:lnTo>
                <a:lnTo>
                  <a:pt x="1828800" y="0"/>
                </a:lnTo>
              </a:path>
            </a:pathLst>
          </a:custGeom>
          <a:noFill/>
          <a:ln w="25400">
            <a:solidFill>
              <a:srgbClr val="FF0000"/>
            </a:solidFill>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8C32AA92-AB0E-4889-B72E-FBF8138FFF83}"/>
              </a:ext>
            </a:extLst>
          </p:cNvPr>
          <p:cNvSpPr txBox="1"/>
          <p:nvPr/>
        </p:nvSpPr>
        <p:spPr>
          <a:xfrm>
            <a:off x="4424203" y="5701972"/>
            <a:ext cx="3017520" cy="914400"/>
          </a:xfrm>
          <a:prstGeom prst="rect">
            <a:avLst/>
          </a:prstGeom>
          <a:noFill/>
        </p:spPr>
        <p:txBody>
          <a:bodyPr wrap="square" rtlCol="0">
            <a:spAutoFit/>
          </a:bodyPr>
          <a:lstStyle/>
          <a:p>
            <a:r>
              <a:rPr lang="en-US" dirty="0">
                <a:solidFill>
                  <a:srgbClr val="FF0000"/>
                </a:solidFill>
                <a:latin typeface="Cambria" panose="02040503050406030204" pitchFamily="18" charset="0"/>
                <a:ea typeface="Tahoma" panose="020B0604030504040204" pitchFamily="34" charset="0"/>
                <a:cs typeface="Tahoma" panose="020B0604030504040204" pitchFamily="34" charset="0"/>
              </a:rPr>
              <a:t>Tag Line Weight</a:t>
            </a:r>
          </a:p>
          <a:p>
            <a:pPr marL="457200" indent="-228600">
              <a:buFont typeface="Arial" panose="020B0604020202020204" pitchFamily="34" charset="0"/>
              <a:buChar char="•"/>
            </a:pPr>
            <a:r>
              <a:rPr lang="en-US" dirty="0">
                <a:latin typeface="Cambria" panose="02040503050406030204" pitchFamily="18" charset="0"/>
                <a:ea typeface="Tahoma" panose="020B0604030504040204" pitchFamily="34" charset="0"/>
                <a:cs typeface="Tahoma" panose="020B0604030504040204" pitchFamily="34" charset="0"/>
              </a:rPr>
              <a:t>Only include for Straight Tag configurations</a:t>
            </a:r>
          </a:p>
        </p:txBody>
      </p:sp>
      <p:sp>
        <p:nvSpPr>
          <p:cNvPr id="19" name="Freeform: Shape 18" descr="Red arrow showing the Tag Line Weight." title="Line Forces">
            <a:extLst>
              <a:ext uri="{FF2B5EF4-FFF2-40B4-BE49-F238E27FC236}">
                <a16:creationId xmlns:a16="http://schemas.microsoft.com/office/drawing/2014/main" id="{AAE09C6A-5F3D-4D56-A222-A01654F0E9EE}"/>
              </a:ext>
            </a:extLst>
          </p:cNvPr>
          <p:cNvSpPr/>
          <p:nvPr/>
        </p:nvSpPr>
        <p:spPr>
          <a:xfrm>
            <a:off x="2852857" y="5897880"/>
            <a:ext cx="1571346" cy="277892"/>
          </a:xfrm>
          <a:custGeom>
            <a:avLst/>
            <a:gdLst>
              <a:gd name="connsiteX0" fmla="*/ 0 w 1828800"/>
              <a:gd name="connsiteY0" fmla="*/ 952500 h 952500"/>
              <a:gd name="connsiteX1" fmla="*/ 1676400 w 1828800"/>
              <a:gd name="connsiteY1" fmla="*/ 0 h 952500"/>
              <a:gd name="connsiteX2" fmla="*/ 1828800 w 1828800"/>
              <a:gd name="connsiteY2" fmla="*/ 0 h 952500"/>
            </a:gdLst>
            <a:ahLst/>
            <a:cxnLst>
              <a:cxn ang="0">
                <a:pos x="connsiteX0" y="connsiteY0"/>
              </a:cxn>
              <a:cxn ang="0">
                <a:pos x="connsiteX1" y="connsiteY1"/>
              </a:cxn>
              <a:cxn ang="0">
                <a:pos x="connsiteX2" y="connsiteY2"/>
              </a:cxn>
            </a:cxnLst>
            <a:rect l="l" t="t" r="r" b="b"/>
            <a:pathLst>
              <a:path w="1828800" h="952500">
                <a:moveTo>
                  <a:pt x="0" y="952500"/>
                </a:moveTo>
                <a:lnTo>
                  <a:pt x="1676400" y="0"/>
                </a:lnTo>
                <a:lnTo>
                  <a:pt x="1828800" y="0"/>
                </a:lnTo>
              </a:path>
            </a:pathLst>
          </a:custGeom>
          <a:noFill/>
          <a:ln w="25400">
            <a:solidFill>
              <a:srgbClr val="FF0000"/>
            </a:solidFill>
            <a:head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176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animBg="1"/>
      <p:bldP spid="15" grpId="0"/>
      <p:bldP spid="16" grpId="0" animBg="1"/>
      <p:bldP spid="12" grpId="0"/>
      <p:bldP spid="22" grpId="0" animBg="1"/>
      <p:bldP spid="17" grpId="0" animBg="1"/>
      <p:bldP spid="11" grpId="0"/>
      <p:bldP spid="18" grpId="0" animBg="1"/>
      <p:bldP spid="14" grpId="0"/>
      <p:bldP spid="19"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447800"/>
            <a:ext cx="8305800" cy="2339102"/>
          </a:xfrm>
          <a:prstGeom prst="rect">
            <a:avLst/>
          </a:prstGeom>
        </p:spPr>
        <p:txBody>
          <a:bodyPr wrap="square">
            <a:spAutoFit/>
          </a:bodyPr>
          <a:lstStyle/>
          <a:p>
            <a:pPr marL="7938" lvl="1" fontAlgn="base">
              <a:spcAft>
                <a:spcPts val="1200"/>
              </a:spcAft>
              <a:buClrTx/>
            </a:pPr>
            <a:r>
              <a:rPr lang="en-US" sz="2800" b="1" kern="0" dirty="0">
                <a:latin typeface="Cambria" panose="02040503050406030204" pitchFamily="18" charset="0"/>
                <a:ea typeface="Cambria" panose="02040503050406030204" pitchFamily="18" charset="0"/>
                <a:cs typeface="Times New Roman" panose="02020603050405020304" pitchFamily="18" charset="0"/>
              </a:rPr>
              <a:t>Tag Method:</a:t>
            </a:r>
          </a:p>
          <a:p>
            <a:pPr marL="461963" lvl="1" indent="-454025" fontAlgn="base">
              <a:spcAft>
                <a:spcPts val="1200"/>
              </a:spcAft>
              <a:buFont typeface="Wingdings" panose="05000000000000000000" pitchFamily="2" charset="2"/>
              <a:buChar char="Ø"/>
            </a:pPr>
            <a:r>
              <a:rPr lang="en-US" sz="2400" kern="0" dirty="0">
                <a:latin typeface="Cambria" panose="02040503050406030204" pitchFamily="18" charset="0"/>
                <a:cs typeface="Times New Roman" panose="02020603050405020304" pitchFamily="18" charset="0"/>
              </a:rPr>
              <a:t>Straight Tag</a:t>
            </a:r>
          </a:p>
          <a:p>
            <a:pPr marL="461963" lvl="1" indent="-454025" fontAlgn="base">
              <a:spcAft>
                <a:spcPts val="60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Trolley Tag</a:t>
            </a:r>
          </a:p>
          <a:p>
            <a:pPr marL="804863" lvl="2" indent="-342900" fontAlgn="base">
              <a:spcAft>
                <a:spcPts val="600"/>
              </a:spcAft>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Integrated Trolley (aka Self-Trolley)</a:t>
            </a:r>
          </a:p>
          <a:p>
            <a:pPr marL="804863" lvl="2" indent="-342900" fontAlgn="base">
              <a:spcAft>
                <a:spcPts val="600"/>
              </a:spcAft>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Dedicated Trolley</a:t>
            </a:r>
          </a:p>
        </p:txBody>
      </p:sp>
    </p:spTree>
    <p:extLst>
      <p:ext uri="{BB962C8B-B14F-4D97-AF65-F5344CB8AC3E}">
        <p14:creationId xmlns:p14="http://schemas.microsoft.com/office/powerpoint/2010/main" val="26163248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3762375" cy="3847207"/>
          </a:xfrm>
          <a:prstGeom prst="rect">
            <a:avLst/>
          </a:prstGeom>
        </p:spPr>
        <p:txBody>
          <a:bodyPr wrap="square">
            <a:spAutoFit/>
          </a:bodyPr>
          <a:lstStyle/>
          <a:p>
            <a:pPr marL="7938" lvl="1" fontAlgn="base">
              <a:spcAft>
                <a:spcPts val="12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Straight Tag:</a:t>
            </a:r>
          </a:p>
          <a:p>
            <a:pPr marL="458788" lvl="1" indent="-458788" fontAlgn="base">
              <a:spcAft>
                <a:spcPts val="1200"/>
              </a:spcAft>
              <a:buFont typeface="Wingdings" panose="05000000000000000000" pitchFamily="2" charset="2"/>
              <a:buChar char="Ø"/>
            </a:pPr>
            <a:r>
              <a:rPr lang="en-US" kern="0" dirty="0">
                <a:latin typeface="Cambria" panose="02040503050406030204" pitchFamily="18" charset="0"/>
                <a:cs typeface="Times New Roman" panose="02020603050405020304" pitchFamily="18" charset="0"/>
              </a:rPr>
              <a:t>Tag Line </a:t>
            </a:r>
            <a:r>
              <a:rPr lang="en-US" altLang="en-US" kern="0" dirty="0">
                <a:latin typeface="Cambria" panose="02040503050406030204" pitchFamily="18" charset="0"/>
                <a:cs typeface="Times New Roman" panose="02020603050405020304" pitchFamily="18" charset="0"/>
              </a:rPr>
              <a:t>force is directly transferred into the Load Line</a:t>
            </a:r>
          </a:p>
          <a:p>
            <a:pPr marL="458788" lvl="1" indent="-458788" fontAlgn="base">
              <a:spcAft>
                <a:spcPts val="1200"/>
              </a:spcAft>
              <a:buFont typeface="Wingdings" panose="05000000000000000000" pitchFamily="2" charset="2"/>
              <a:buChar char="Ø"/>
            </a:pPr>
            <a:r>
              <a:rPr lang="en-US" kern="0" dirty="0">
                <a:latin typeface="Cambria" panose="02040503050406030204" pitchFamily="18" charset="0"/>
                <a:cs typeface="Times New Roman" panose="02020603050405020304" pitchFamily="18" charset="0"/>
              </a:rPr>
              <a:t>Increased tendency for developing excessive forces in the Load Line</a:t>
            </a:r>
          </a:p>
          <a:p>
            <a:pPr marL="458788" lvl="1" indent="-458788" fontAlgn="base">
              <a:spcAft>
                <a:spcPts val="1200"/>
              </a:spcAft>
              <a:buFont typeface="Wingdings" panose="05000000000000000000" pitchFamily="2" charset="2"/>
              <a:buChar char="Ø"/>
            </a:pPr>
            <a:r>
              <a:rPr lang="en-US" kern="0" dirty="0">
                <a:latin typeface="Cambria" panose="02040503050406030204" pitchFamily="18" charset="0"/>
                <a:cs typeface="Times New Roman" panose="02020603050405020304" pitchFamily="18" charset="0"/>
              </a:rPr>
              <a:t>Increased tendency for shock/impact loading</a:t>
            </a:r>
          </a:p>
          <a:p>
            <a:pPr marL="458788" lvl="1" indent="-458788" fontAlgn="base">
              <a:spcAft>
                <a:spcPts val="1200"/>
              </a:spcAft>
              <a:buFont typeface="Wingdings" panose="05000000000000000000" pitchFamily="2" charset="2"/>
              <a:buChar char="Ø"/>
            </a:pPr>
            <a:r>
              <a:rPr lang="en-US" kern="0" dirty="0">
                <a:latin typeface="Cambria" panose="02040503050406030204" pitchFamily="18" charset="0"/>
                <a:cs typeface="Times New Roman" panose="02020603050405020304" pitchFamily="18" charset="0"/>
              </a:rPr>
              <a:t>Provides simple means for controlling the load with minimal attachments</a:t>
            </a:r>
          </a:p>
        </p:txBody>
      </p:sp>
      <p:pic>
        <p:nvPicPr>
          <p:cNvPr id="9" name="Picture 8" descr="Straight Tag illustration" title="Line Forces">
            <a:extLst>
              <a:ext uri="{FF2B5EF4-FFF2-40B4-BE49-F238E27FC236}">
                <a16:creationId xmlns:a16="http://schemas.microsoft.com/office/drawing/2014/main" id="{5CF8609A-FDF9-4D35-ACDC-B876AFB4894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21" t="48502" r="55777" b="11056"/>
          <a:stretch/>
        </p:blipFill>
        <p:spPr>
          <a:xfrm>
            <a:off x="4114800" y="1371600"/>
            <a:ext cx="5029200" cy="4114800"/>
          </a:xfrm>
          <a:prstGeom prst="rect">
            <a:avLst/>
          </a:prstGeom>
        </p:spPr>
      </p:pic>
    </p:spTree>
    <p:extLst>
      <p:ext uri="{BB962C8B-B14F-4D97-AF65-F5344CB8AC3E}">
        <p14:creationId xmlns:p14="http://schemas.microsoft.com/office/powerpoint/2010/main" val="517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a:solidFill>
                  <a:schemeClr val="tx1"/>
                </a:solidFill>
                <a:effectLst/>
                <a:latin typeface="Cambria" panose="02040503050406030204" pitchFamily="18" charset="0"/>
              </a:rPr>
              <a:t>Topics</a:t>
            </a:r>
          </a:p>
        </p:txBody>
      </p:sp>
      <p:sp>
        <p:nvSpPr>
          <p:cNvPr id="7" name="Text Placeholder 2"/>
          <p:cNvSpPr>
            <a:spLocks noGrp="1"/>
          </p:cNvSpPr>
          <p:nvPr>
            <p:ph type="body" idx="1"/>
          </p:nvPr>
        </p:nvSpPr>
        <p:spPr>
          <a:xfrm>
            <a:off x="457199" y="1447800"/>
            <a:ext cx="8349135" cy="2743200"/>
          </a:xfrm>
        </p:spPr>
        <p:txBody>
          <a:bodyPr>
            <a:noAutofit/>
          </a:bodyPr>
          <a:lstStyle/>
          <a:p>
            <a:pPr marL="461963" indent="-461963">
              <a:buClrTx/>
              <a:buSzPct val="100000"/>
              <a:buFont typeface="Wingdings" panose="05000000000000000000" pitchFamily="2" charset="2"/>
              <a:buChar char="Ø"/>
            </a:pPr>
            <a:r>
              <a:rPr lang="en-US" sz="3000" dirty="0">
                <a:latin typeface="Cambria" panose="02040503050406030204" pitchFamily="18" charset="0"/>
              </a:rPr>
              <a:t>Introduction to </a:t>
            </a:r>
            <a:r>
              <a:rPr lang="en-US" sz="3000" dirty="0" smtClean="0">
                <a:latin typeface="Cambria" panose="02040503050406030204" pitchFamily="18" charset="0"/>
              </a:rPr>
              <a:t>OSHA</a:t>
            </a:r>
            <a:endParaRPr lang="en-US" sz="3000" dirty="0">
              <a:latin typeface="Cambria" panose="02040503050406030204" pitchFamily="18" charset="0"/>
            </a:endParaRPr>
          </a:p>
          <a:p>
            <a:pPr marL="461963" indent="-461963">
              <a:buClrTx/>
              <a:buSzPct val="100000"/>
            </a:pPr>
            <a:endParaRPr lang="en-US" sz="1800" dirty="0">
              <a:latin typeface="Cambria" panose="02040503050406030204" pitchFamily="18" charset="0"/>
            </a:endParaRPr>
          </a:p>
          <a:p>
            <a:pPr marL="461963" indent="-461963">
              <a:buClrTx/>
              <a:buSzPct val="100000"/>
              <a:buFont typeface="Wingdings" panose="05000000000000000000" pitchFamily="2" charset="2"/>
              <a:buChar char="Ø"/>
            </a:pPr>
            <a:r>
              <a:rPr lang="en-US" sz="3000" dirty="0">
                <a:latin typeface="Cambria" panose="02040503050406030204" pitchFamily="18" charset="0"/>
              </a:rPr>
              <a:t>Importance of </a:t>
            </a:r>
            <a:r>
              <a:rPr lang="en-US" sz="3000" dirty="0" smtClean="0">
                <a:latin typeface="Cambria" panose="02040503050406030204" pitchFamily="18" charset="0"/>
              </a:rPr>
              <a:t>OSHA</a:t>
            </a:r>
            <a:endParaRPr lang="en-US" sz="3000" dirty="0">
              <a:latin typeface="Cambria" panose="02040503050406030204" pitchFamily="18" charset="0"/>
            </a:endParaRPr>
          </a:p>
          <a:p>
            <a:pPr marL="461963" indent="-461963">
              <a:buClrTx/>
              <a:buSzPct val="100000"/>
            </a:pPr>
            <a:endParaRPr lang="en-US" sz="1800" dirty="0">
              <a:latin typeface="Cambria" panose="02040503050406030204" pitchFamily="18" charset="0"/>
            </a:endParaRPr>
          </a:p>
          <a:p>
            <a:pPr marL="461963" indent="-461963">
              <a:buClrTx/>
              <a:buSzPct val="100000"/>
              <a:buFont typeface="Wingdings" panose="05000000000000000000" pitchFamily="2" charset="2"/>
              <a:buChar char="Ø"/>
            </a:pPr>
            <a:r>
              <a:rPr lang="en-US" sz="3000" dirty="0">
                <a:latin typeface="Cambria" panose="02040503050406030204" pitchFamily="18" charset="0"/>
              </a:rPr>
              <a:t>Responsibilities of the employer under OSHA</a:t>
            </a:r>
          </a:p>
          <a:p>
            <a:pPr marL="461963" indent="-461963">
              <a:buClrTx/>
              <a:buSzPct val="100000"/>
            </a:pPr>
            <a:endParaRPr lang="en-US" sz="1800" dirty="0">
              <a:latin typeface="Cambria" panose="02040503050406030204" pitchFamily="18" charset="0"/>
            </a:endParaRPr>
          </a:p>
          <a:p>
            <a:pPr marL="461963" indent="-461963">
              <a:buClrTx/>
              <a:buSzPct val="100000"/>
              <a:buFont typeface="Wingdings" panose="05000000000000000000" pitchFamily="2" charset="2"/>
              <a:buChar char="Ø"/>
            </a:pPr>
            <a:r>
              <a:rPr lang="en-US" sz="3000" dirty="0">
                <a:latin typeface="Cambria" panose="02040503050406030204" pitchFamily="18" charset="0"/>
              </a:rPr>
              <a:t>Employee rights under OSHA</a:t>
            </a:r>
          </a:p>
        </p:txBody>
      </p:sp>
    </p:spTree>
    <p:extLst>
      <p:ext uri="{BB962C8B-B14F-4D97-AF65-F5344CB8AC3E}">
        <p14:creationId xmlns:p14="http://schemas.microsoft.com/office/powerpoint/2010/main" val="4124891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3733800" cy="5262979"/>
          </a:xfrm>
          <a:prstGeom prst="rect">
            <a:avLst/>
          </a:prstGeom>
        </p:spPr>
        <p:txBody>
          <a:bodyPr wrap="square">
            <a:spAutoFit/>
          </a:bodyPr>
          <a:lstStyle/>
          <a:p>
            <a:pPr marL="7938" lvl="1" fontAlgn="base">
              <a:spcAft>
                <a:spcPts val="12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Trolley Tag:</a:t>
            </a:r>
          </a:p>
          <a:p>
            <a:pPr marL="458788" lvl="1" indent="-458788" fontAlgn="base">
              <a:buFont typeface="Wingdings" panose="05000000000000000000" pitchFamily="2" charset="2"/>
              <a:buChar char="Ø"/>
            </a:pPr>
            <a:r>
              <a:rPr lang="en-US" kern="0" dirty="0">
                <a:latin typeface="Cambria" panose="02040503050406030204" pitchFamily="18" charset="0"/>
                <a:cs typeface="Times New Roman" panose="02020603050405020304" pitchFamily="18" charset="0"/>
              </a:rPr>
              <a:t>Tag Line force is </a:t>
            </a:r>
            <a:r>
              <a:rPr lang="en-US" altLang="en-US" b="1" u="sng" kern="0" dirty="0">
                <a:latin typeface="Cambria" panose="02040503050406030204" pitchFamily="18" charset="0"/>
                <a:cs typeface="Times New Roman" panose="02020603050405020304" pitchFamily="18" charset="0"/>
              </a:rPr>
              <a:t>NOT</a:t>
            </a:r>
            <a:r>
              <a:rPr lang="en-US" altLang="en-US" kern="0" dirty="0">
                <a:latin typeface="Cambria" panose="02040503050406030204" pitchFamily="18" charset="0"/>
                <a:cs typeface="Times New Roman" panose="02020603050405020304" pitchFamily="18" charset="0"/>
              </a:rPr>
              <a:t> transferred into the Load Line</a:t>
            </a:r>
          </a:p>
          <a:p>
            <a:pPr marL="750887" lvl="2" indent="-285750" fontAlgn="base">
              <a:spcAft>
                <a:spcPts val="1200"/>
              </a:spcAft>
              <a:buFont typeface="Wingdings" panose="05000000000000000000" pitchFamily="2" charset="2"/>
              <a:buChar char="§"/>
            </a:pPr>
            <a:r>
              <a:rPr lang="en-US" sz="1600" i="1" kern="0" dirty="0">
                <a:latin typeface="Cambria" panose="02040503050406030204" pitchFamily="18" charset="0"/>
                <a:cs typeface="Times New Roman" panose="02020603050405020304" pitchFamily="18" charset="0"/>
              </a:rPr>
              <a:t>During active lifting, the tag line actually relieves force from the load line; however, the Load Line ultimately supports the full Gross Load during the initial lift and final landing</a:t>
            </a:r>
          </a:p>
          <a:p>
            <a:pPr marL="461963" lvl="1" indent="-454025" fontAlgn="base">
              <a:spcAft>
                <a:spcPts val="1200"/>
              </a:spcAft>
              <a:buFont typeface="Wingdings" panose="05000000000000000000" pitchFamily="2" charset="2"/>
              <a:buChar char="Ø"/>
            </a:pPr>
            <a:r>
              <a:rPr lang="en-US" kern="0" dirty="0">
                <a:latin typeface="Cambria" panose="02040503050406030204" pitchFamily="18" charset="0"/>
                <a:cs typeface="Times New Roman" panose="02020603050405020304" pitchFamily="18" charset="0"/>
              </a:rPr>
              <a:t>Predictable Load Line force</a:t>
            </a:r>
          </a:p>
          <a:p>
            <a:pPr marL="458788" lvl="1" indent="-458788" fontAlgn="base">
              <a:buFont typeface="Wingdings" panose="05000000000000000000" pitchFamily="2" charset="2"/>
              <a:buChar char="Ø"/>
            </a:pPr>
            <a:r>
              <a:rPr lang="en-US" kern="0" dirty="0">
                <a:latin typeface="Cambria" panose="02040503050406030204" pitchFamily="18" charset="0"/>
                <a:cs typeface="Times New Roman" panose="02020603050405020304" pitchFamily="18" charset="0"/>
              </a:rPr>
              <a:t>Provides superior load control</a:t>
            </a:r>
          </a:p>
          <a:p>
            <a:pPr marL="750887" lvl="2" indent="-285750" fontAlgn="base">
              <a:spcAft>
                <a:spcPts val="1200"/>
              </a:spcAft>
              <a:buFont typeface="Wingdings" panose="05000000000000000000" pitchFamily="2" charset="2"/>
              <a:buChar char="§"/>
            </a:pPr>
            <a:r>
              <a:rPr lang="en-US" sz="1600" i="1" kern="0" dirty="0">
                <a:latin typeface="Cambria" panose="02040503050406030204" pitchFamily="18" charset="0"/>
                <a:cs typeface="Times New Roman" panose="02020603050405020304" pitchFamily="18" charset="0"/>
              </a:rPr>
              <a:t>More so for Dedicated Trolley Configurations</a:t>
            </a:r>
          </a:p>
          <a:p>
            <a:pPr marL="461963" lvl="1" indent="-454025" fontAlgn="base">
              <a:spcAft>
                <a:spcPts val="1200"/>
              </a:spcAft>
              <a:buFont typeface="Wingdings" panose="05000000000000000000" pitchFamily="2" charset="2"/>
              <a:buChar char="Ø"/>
            </a:pPr>
            <a:r>
              <a:rPr lang="en-US" kern="0" dirty="0">
                <a:latin typeface="Cambria" panose="02040503050406030204" pitchFamily="18" charset="0"/>
                <a:cs typeface="Times New Roman" panose="02020603050405020304" pitchFamily="18" charset="0"/>
              </a:rPr>
              <a:t>Requires additional attachments which must be monitored during hoisting operations</a:t>
            </a:r>
          </a:p>
        </p:txBody>
      </p:sp>
      <p:pic>
        <p:nvPicPr>
          <p:cNvPr id="8" name="Picture 7" descr="Trolley Tag." title="Line Forces">
            <a:extLst>
              <a:ext uri="{FF2B5EF4-FFF2-40B4-BE49-F238E27FC236}">
                <a16:creationId xmlns:a16="http://schemas.microsoft.com/office/drawing/2014/main" id="{6CA1BE9C-ABC5-45B7-8985-DBEE86DE2F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347" t="49649" r="53297" b="8868"/>
          <a:stretch/>
        </p:blipFill>
        <p:spPr>
          <a:xfrm>
            <a:off x="4114800" y="1371600"/>
            <a:ext cx="5023556" cy="4114800"/>
          </a:xfrm>
          <a:prstGeom prst="rect">
            <a:avLst/>
          </a:prstGeom>
        </p:spPr>
      </p:pic>
    </p:spTree>
    <p:extLst>
      <p:ext uri="{BB962C8B-B14F-4D97-AF65-F5344CB8AC3E}">
        <p14:creationId xmlns:p14="http://schemas.microsoft.com/office/powerpoint/2010/main" val="41294664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8305800" cy="523220"/>
          </a:xfrm>
          <a:prstGeom prst="rect">
            <a:avLst/>
          </a:prstGeom>
        </p:spPr>
        <p:txBody>
          <a:bodyPr wrap="square">
            <a:spAutoFit/>
          </a:bodyPr>
          <a:lstStyle/>
          <a:p>
            <a:pPr marL="7938" lvl="1" fontAlgn="base">
              <a:spcAft>
                <a:spcPts val="1200"/>
              </a:spcAft>
              <a:buClrTx/>
            </a:pPr>
            <a:r>
              <a:rPr lang="en-US" sz="2800" b="1" kern="0" dirty="0">
                <a:latin typeface="Cambria" panose="02040503050406030204" pitchFamily="18" charset="0"/>
                <a:ea typeface="Cambria" panose="02040503050406030204" pitchFamily="18" charset="0"/>
                <a:cs typeface="Times New Roman" panose="02020603050405020304" pitchFamily="18" charset="0"/>
              </a:rPr>
              <a:t>Number of Line Parts:</a:t>
            </a:r>
          </a:p>
        </p:txBody>
      </p:sp>
      <p:sp>
        <p:nvSpPr>
          <p:cNvPr id="51" name="Rectangle 50">
            <a:extLst>
              <a:ext uri="{FF2B5EF4-FFF2-40B4-BE49-F238E27FC236}">
                <a16:creationId xmlns:a16="http://schemas.microsoft.com/office/drawing/2014/main" id="{EC50EB3A-882A-4926-A3A1-610465438566}"/>
              </a:ext>
            </a:extLst>
          </p:cNvPr>
          <p:cNvSpPr/>
          <p:nvPr/>
        </p:nvSpPr>
        <p:spPr>
          <a:xfrm>
            <a:off x="2229430" y="1828800"/>
            <a:ext cx="1611660" cy="461665"/>
          </a:xfrm>
          <a:prstGeom prst="rect">
            <a:avLst/>
          </a:prstGeom>
        </p:spPr>
        <p:txBody>
          <a:bodyPr wrap="none">
            <a:spAutoFit/>
          </a:bodyPr>
          <a:lstStyle/>
          <a:p>
            <a:pPr marL="7938" lvl="1" fontAlgn="base">
              <a:spcAft>
                <a:spcPts val="1200"/>
              </a:spcAft>
              <a:buClrTx/>
            </a:pPr>
            <a:r>
              <a:rPr lang="en-US" sz="2400" u="sng" kern="0" dirty="0">
                <a:latin typeface="Cambria" panose="02040503050406030204" pitchFamily="18" charset="0"/>
                <a:ea typeface="Cambria" panose="02040503050406030204" pitchFamily="18" charset="0"/>
                <a:cs typeface="Times New Roman" panose="02020603050405020304" pitchFamily="18" charset="0"/>
              </a:rPr>
              <a:t>Single Part</a:t>
            </a:r>
          </a:p>
        </p:txBody>
      </p:sp>
      <p:sp>
        <p:nvSpPr>
          <p:cNvPr id="49" name="TextBox 48">
            <a:extLst>
              <a:ext uri="{FF2B5EF4-FFF2-40B4-BE49-F238E27FC236}">
                <a16:creationId xmlns:a16="http://schemas.microsoft.com/office/drawing/2014/main" id="{5BDB7361-488B-4FB5-92F5-5319DF0123C9}"/>
              </a:ext>
            </a:extLst>
          </p:cNvPr>
          <p:cNvSpPr txBox="1"/>
          <p:nvPr/>
        </p:nvSpPr>
        <p:spPr>
          <a:xfrm rot="16200000">
            <a:off x="1550791" y="5449159"/>
            <a:ext cx="1188720" cy="640080"/>
          </a:xfrm>
          <a:prstGeom prst="rect">
            <a:avLst/>
          </a:prstGeom>
          <a:noFill/>
        </p:spPr>
        <p:txBody>
          <a:bodyPr wrap="square" rtlCol="0">
            <a:spAutoFit/>
          </a:bodyPr>
          <a:lstStyle/>
          <a:p>
            <a:pPr algn="ctr"/>
            <a:r>
              <a:rPr lang="en-US" i="1" dirty="0">
                <a:solidFill>
                  <a:srgbClr val="00B050"/>
                </a:solidFill>
                <a:latin typeface="Cambria" panose="02040503050406030204" pitchFamily="18" charset="0"/>
                <a:ea typeface="Tahoma" panose="020B0604030504040204" pitchFamily="34" charset="0"/>
                <a:cs typeface="Tahoma" panose="020B0604030504040204" pitchFamily="34" charset="0"/>
              </a:rPr>
              <a:t>Fall Line </a:t>
            </a:r>
          </a:p>
          <a:p>
            <a:pPr algn="ctr"/>
            <a:r>
              <a:rPr lang="en-US" i="1" dirty="0">
                <a:solidFill>
                  <a:srgbClr val="00B050"/>
                </a:solidFill>
                <a:latin typeface="Cambria" panose="02040503050406030204" pitchFamily="18" charset="0"/>
                <a:ea typeface="Tahoma" panose="020B0604030504040204" pitchFamily="34" charset="0"/>
                <a:cs typeface="Tahoma" panose="020B0604030504040204" pitchFamily="34" charset="0"/>
              </a:rPr>
              <a:t>(To Hoist)</a:t>
            </a:r>
          </a:p>
        </p:txBody>
      </p:sp>
      <p:grpSp>
        <p:nvGrpSpPr>
          <p:cNvPr id="28" name="Group 27" descr="Number of Line Parts:&#10;Single Part illustration" title="Line Forces">
            <a:extLst>
              <a:ext uri="{FF2B5EF4-FFF2-40B4-BE49-F238E27FC236}">
                <a16:creationId xmlns:a16="http://schemas.microsoft.com/office/drawing/2014/main" id="{C3DB507C-D135-4A3A-9032-17AB32EE0C64}"/>
              </a:ext>
            </a:extLst>
          </p:cNvPr>
          <p:cNvGrpSpPr>
            <a:grpSpLocks noChangeAspect="1"/>
          </p:cNvGrpSpPr>
          <p:nvPr/>
        </p:nvGrpSpPr>
        <p:grpSpPr>
          <a:xfrm>
            <a:off x="1983700" y="2231453"/>
            <a:ext cx="2103121" cy="4200208"/>
            <a:chOff x="-49877" y="48179"/>
            <a:chExt cx="6099766" cy="12727874"/>
          </a:xfrm>
        </p:grpSpPr>
        <p:grpSp>
          <p:nvGrpSpPr>
            <p:cNvPr id="29" name="Group 28">
              <a:extLst>
                <a:ext uri="{FF2B5EF4-FFF2-40B4-BE49-F238E27FC236}">
                  <a16:creationId xmlns:a16="http://schemas.microsoft.com/office/drawing/2014/main" id="{C4C2DB98-9B5D-43ED-BFA9-7A00886A4C03}"/>
                </a:ext>
              </a:extLst>
            </p:cNvPr>
            <p:cNvGrpSpPr/>
            <p:nvPr/>
          </p:nvGrpSpPr>
          <p:grpSpPr>
            <a:xfrm>
              <a:off x="-49877" y="48179"/>
              <a:ext cx="6099766" cy="12727874"/>
              <a:chOff x="-52112" y="48179"/>
              <a:chExt cx="6373092" cy="12727874"/>
            </a:xfrm>
          </p:grpSpPr>
          <p:pic>
            <p:nvPicPr>
              <p:cNvPr id="35" name="Picture 34" descr="Single part illustration" title="Line Forces">
                <a:extLst>
                  <a:ext uri="{FF2B5EF4-FFF2-40B4-BE49-F238E27FC236}">
                    <a16:creationId xmlns:a16="http://schemas.microsoft.com/office/drawing/2014/main" id="{CFEE70AE-B542-4D73-ACF7-25B31B74E0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2" y="48179"/>
                <a:ext cx="6373092" cy="8156863"/>
              </a:xfrm>
              <a:prstGeom prst="rect">
                <a:avLst/>
              </a:prstGeom>
            </p:spPr>
          </p:pic>
          <p:sp>
            <p:nvSpPr>
              <p:cNvPr id="40" name="Oval 39">
                <a:extLst>
                  <a:ext uri="{FF2B5EF4-FFF2-40B4-BE49-F238E27FC236}">
                    <a16:creationId xmlns:a16="http://schemas.microsoft.com/office/drawing/2014/main" id="{3EA60B64-2B3F-47B0-8FD0-B8AC31D0622E}"/>
                  </a:ext>
                </a:extLst>
              </p:cNvPr>
              <p:cNvSpPr>
                <a:spLocks noChangeAspect="1"/>
              </p:cNvSpPr>
              <p:nvPr/>
            </p:nvSpPr>
            <p:spPr>
              <a:xfrm>
                <a:off x="2" y="830036"/>
                <a:ext cx="89240" cy="91440"/>
              </a:xfrm>
              <a:prstGeom prst="ellipse">
                <a:avLst/>
              </a:prstGeom>
              <a:solidFill>
                <a:schemeClr val="tx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39" name="Straight Connector 38">
                <a:extLst>
                  <a:ext uri="{FF2B5EF4-FFF2-40B4-BE49-F238E27FC236}">
                    <a16:creationId xmlns:a16="http://schemas.microsoft.com/office/drawing/2014/main" id="{4972D5D4-D9B9-4E12-B629-0BAEA781794F}"/>
                  </a:ext>
                </a:extLst>
              </p:cNvPr>
              <p:cNvCxnSpPr>
                <a:cxnSpLocks/>
                <a:stCxn id="31" idx="0"/>
                <a:endCxn id="40" idx="2"/>
              </p:cNvCxnSpPr>
              <p:nvPr/>
            </p:nvCxnSpPr>
            <p:spPr>
              <a:xfrm flipH="1" flipV="1">
                <a:off x="2" y="875756"/>
                <a:ext cx="541893" cy="2081943"/>
              </a:xfrm>
              <a:prstGeom prst="line">
                <a:avLst/>
              </a:prstGeom>
              <a:ln w="38100">
                <a:solidFill>
                  <a:sysClr val="windowText" lastClr="00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ED7DB94-E752-4958-ADB0-D02D0E6BBAAD}"/>
                  </a:ext>
                </a:extLst>
              </p:cNvPr>
              <p:cNvCxnSpPr>
                <a:cxnSpLocks/>
                <a:endCxn id="33" idx="2"/>
              </p:cNvCxnSpPr>
              <p:nvPr/>
            </p:nvCxnSpPr>
            <p:spPr>
              <a:xfrm flipH="1" flipV="1">
                <a:off x="397576" y="4757625"/>
                <a:ext cx="54861" cy="6761127"/>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AD5026F-E850-423E-B10F-44FA12468F18}"/>
                  </a:ext>
                </a:extLst>
              </p:cNvPr>
              <p:cNvCxnSpPr>
                <a:cxnSpLocks/>
                <a:stCxn id="45" idx="2"/>
                <a:endCxn id="33" idx="6"/>
              </p:cNvCxnSpPr>
              <p:nvPr/>
            </p:nvCxnSpPr>
            <p:spPr>
              <a:xfrm flipH="1" flipV="1">
                <a:off x="1512351" y="4496205"/>
                <a:ext cx="1651918" cy="5585805"/>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F8EF580B-8B32-4078-9FDA-71C7F1D56D31}"/>
                  </a:ext>
                </a:extLst>
              </p:cNvPr>
              <p:cNvGrpSpPr/>
              <p:nvPr/>
            </p:nvGrpSpPr>
            <p:grpSpPr>
              <a:xfrm>
                <a:off x="1985963" y="10082012"/>
                <a:ext cx="2357439" cy="2694041"/>
                <a:chOff x="1985963" y="10082012"/>
                <a:chExt cx="2357439" cy="2694041"/>
              </a:xfrm>
            </p:grpSpPr>
            <p:sp>
              <p:nvSpPr>
                <p:cNvPr id="45" name="Rectangle: Rounded Corners 44">
                  <a:extLst>
                    <a:ext uri="{FF2B5EF4-FFF2-40B4-BE49-F238E27FC236}">
                      <a16:creationId xmlns:a16="http://schemas.microsoft.com/office/drawing/2014/main" id="{E66EB2B9-CC91-4922-BC03-0ACF577CC151}"/>
                    </a:ext>
                  </a:extLst>
                </p:cNvPr>
                <p:cNvSpPr/>
                <p:nvPr/>
              </p:nvSpPr>
              <p:spPr>
                <a:xfrm rot="10800000">
                  <a:off x="3053578" y="10082012"/>
                  <a:ext cx="221385" cy="619126"/>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4" name="Trapezoid 43">
                  <a:extLst>
                    <a:ext uri="{FF2B5EF4-FFF2-40B4-BE49-F238E27FC236}">
                      <a16:creationId xmlns:a16="http://schemas.microsoft.com/office/drawing/2014/main" id="{999C4100-0097-470E-BC3E-354D858BEAB2}"/>
                    </a:ext>
                  </a:extLst>
                </p:cNvPr>
                <p:cNvSpPr/>
                <p:nvPr/>
              </p:nvSpPr>
              <p:spPr>
                <a:xfrm>
                  <a:off x="1985963" y="10704366"/>
                  <a:ext cx="2357439" cy="2071687"/>
                </a:xfrm>
                <a:prstGeom prst="trapezoid">
                  <a:avLst/>
                </a:prstGeom>
                <a:solidFill>
                  <a:schemeClr val="bg1">
                    <a:lumMod val="75000"/>
                  </a:schemeClr>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ysClr val="windowText" lastClr="000000"/>
                    </a:solidFill>
                    <a:latin typeface="Cambria" panose="02040503050406030204" pitchFamily="18" charset="0"/>
                  </a:endParaRPr>
                </a:p>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LOAD</a:t>
                  </a:r>
                </a:p>
              </p:txBody>
            </p:sp>
          </p:grpSp>
        </p:grpSp>
        <p:grpSp>
          <p:nvGrpSpPr>
            <p:cNvPr id="30" name="Group 29">
              <a:extLst>
                <a:ext uri="{FF2B5EF4-FFF2-40B4-BE49-F238E27FC236}">
                  <a16:creationId xmlns:a16="http://schemas.microsoft.com/office/drawing/2014/main" id="{821D6BC6-2967-47D6-AB9F-7F47B7FCF4D0}"/>
                </a:ext>
              </a:extLst>
            </p:cNvPr>
            <p:cNvGrpSpPr/>
            <p:nvPr/>
          </p:nvGrpSpPr>
          <p:grpSpPr>
            <a:xfrm rot="20795636">
              <a:off x="229842" y="2926867"/>
              <a:ext cx="1102831" cy="2267495"/>
              <a:chOff x="229842" y="2926867"/>
              <a:chExt cx="1070884" cy="2267495"/>
            </a:xfrm>
          </p:grpSpPr>
          <p:sp>
            <p:nvSpPr>
              <p:cNvPr id="31" name="Rectangle: Rounded Corners 30">
                <a:extLst>
                  <a:ext uri="{FF2B5EF4-FFF2-40B4-BE49-F238E27FC236}">
                    <a16:creationId xmlns:a16="http://schemas.microsoft.com/office/drawing/2014/main" id="{FC0A909B-D0F1-4F93-8A2A-4215EE3AA9A9}"/>
                  </a:ext>
                </a:extLst>
              </p:cNvPr>
              <p:cNvSpPr/>
              <p:nvPr/>
            </p:nvSpPr>
            <p:spPr>
              <a:xfrm>
                <a:off x="662211" y="2926867"/>
                <a:ext cx="206659" cy="619125"/>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2" name="Trapezoid 31">
                <a:extLst>
                  <a:ext uri="{FF2B5EF4-FFF2-40B4-BE49-F238E27FC236}">
                    <a16:creationId xmlns:a16="http://schemas.microsoft.com/office/drawing/2014/main" id="{7A42139E-EB6F-4C8C-BAA7-E62E4996B0C4}"/>
                  </a:ext>
                </a:extLst>
              </p:cNvPr>
              <p:cNvSpPr/>
              <p:nvPr/>
            </p:nvSpPr>
            <p:spPr>
              <a:xfrm>
                <a:off x="233926" y="3476594"/>
                <a:ext cx="1066800" cy="1164776"/>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3" name="Oval 32">
                <a:extLst>
                  <a:ext uri="{FF2B5EF4-FFF2-40B4-BE49-F238E27FC236}">
                    <a16:creationId xmlns:a16="http://schemas.microsoft.com/office/drawing/2014/main" id="{11E84018-9C90-4713-AAB1-DC2B6A340D8B}"/>
                  </a:ext>
                </a:extLst>
              </p:cNvPr>
              <p:cNvSpPr/>
              <p:nvPr/>
            </p:nvSpPr>
            <p:spPr>
              <a:xfrm>
                <a:off x="229842" y="4097082"/>
                <a:ext cx="1070883" cy="10972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4" name="Oval 33">
                <a:extLst>
                  <a:ext uri="{FF2B5EF4-FFF2-40B4-BE49-F238E27FC236}">
                    <a16:creationId xmlns:a16="http://schemas.microsoft.com/office/drawing/2014/main" id="{85DB5473-DDE6-4914-9147-95B77FB02750}"/>
                  </a:ext>
                </a:extLst>
              </p:cNvPr>
              <p:cNvSpPr>
                <a:spLocks noChangeAspect="1"/>
              </p:cNvSpPr>
              <p:nvPr/>
            </p:nvSpPr>
            <p:spPr>
              <a:xfrm>
                <a:off x="677524" y="4554283"/>
                <a:ext cx="1784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sp>
        <p:nvSpPr>
          <p:cNvPr id="52" name="Rectangle 51">
            <a:extLst>
              <a:ext uri="{FF2B5EF4-FFF2-40B4-BE49-F238E27FC236}">
                <a16:creationId xmlns:a16="http://schemas.microsoft.com/office/drawing/2014/main" id="{468B41E5-2714-413C-A318-CC76F4059BBA}"/>
              </a:ext>
            </a:extLst>
          </p:cNvPr>
          <p:cNvSpPr/>
          <p:nvPr/>
        </p:nvSpPr>
        <p:spPr>
          <a:xfrm>
            <a:off x="5591634" y="1831363"/>
            <a:ext cx="1021755" cy="461665"/>
          </a:xfrm>
          <a:prstGeom prst="rect">
            <a:avLst/>
          </a:prstGeom>
        </p:spPr>
        <p:txBody>
          <a:bodyPr wrap="none">
            <a:spAutoFit/>
          </a:bodyPr>
          <a:lstStyle/>
          <a:p>
            <a:pPr marL="7938" lvl="1" fontAlgn="base">
              <a:spcAft>
                <a:spcPts val="1200"/>
              </a:spcAft>
              <a:buClrTx/>
            </a:pPr>
            <a:r>
              <a:rPr lang="en-US" sz="2400" u="sng" kern="0" dirty="0">
                <a:latin typeface="Cambria" panose="02040503050406030204" pitchFamily="18" charset="0"/>
                <a:ea typeface="Cambria" panose="02040503050406030204" pitchFamily="18" charset="0"/>
                <a:cs typeface="Times New Roman" panose="02020603050405020304" pitchFamily="18" charset="0"/>
              </a:rPr>
              <a:t>2-Part</a:t>
            </a:r>
          </a:p>
        </p:txBody>
      </p:sp>
      <p:sp>
        <p:nvSpPr>
          <p:cNvPr id="50" name="TextBox 49">
            <a:extLst>
              <a:ext uri="{FF2B5EF4-FFF2-40B4-BE49-F238E27FC236}">
                <a16:creationId xmlns:a16="http://schemas.microsoft.com/office/drawing/2014/main" id="{483CA02F-50A1-4175-9086-B361CE4B3CDA}"/>
              </a:ext>
            </a:extLst>
          </p:cNvPr>
          <p:cNvSpPr txBox="1"/>
          <p:nvPr/>
        </p:nvSpPr>
        <p:spPr>
          <a:xfrm rot="16200000">
            <a:off x="4614041" y="5467821"/>
            <a:ext cx="1188720" cy="640080"/>
          </a:xfrm>
          <a:prstGeom prst="rect">
            <a:avLst/>
          </a:prstGeom>
          <a:noFill/>
        </p:spPr>
        <p:txBody>
          <a:bodyPr wrap="square" rtlCol="0">
            <a:spAutoFit/>
          </a:bodyPr>
          <a:lstStyle/>
          <a:p>
            <a:pPr algn="ctr"/>
            <a:r>
              <a:rPr lang="en-US" i="1" dirty="0">
                <a:solidFill>
                  <a:srgbClr val="00B050"/>
                </a:solidFill>
                <a:latin typeface="Cambria" panose="02040503050406030204" pitchFamily="18" charset="0"/>
                <a:ea typeface="Tahoma" panose="020B0604030504040204" pitchFamily="34" charset="0"/>
                <a:cs typeface="Tahoma" panose="020B0604030504040204" pitchFamily="34" charset="0"/>
              </a:rPr>
              <a:t>Fall Line </a:t>
            </a:r>
          </a:p>
          <a:p>
            <a:pPr algn="ctr"/>
            <a:r>
              <a:rPr lang="en-US" i="1" dirty="0">
                <a:solidFill>
                  <a:srgbClr val="00B050"/>
                </a:solidFill>
                <a:latin typeface="Cambria" panose="02040503050406030204" pitchFamily="18" charset="0"/>
                <a:ea typeface="Tahoma" panose="020B0604030504040204" pitchFamily="34" charset="0"/>
                <a:cs typeface="Tahoma" panose="020B0604030504040204" pitchFamily="34" charset="0"/>
              </a:rPr>
              <a:t>(To Hoist)</a:t>
            </a:r>
          </a:p>
        </p:txBody>
      </p:sp>
      <p:grpSp>
        <p:nvGrpSpPr>
          <p:cNvPr id="6" name="Group 5" descr="Number of Line Parts&#10;2-Part illustration" title="Line Forces">
            <a:extLst>
              <a:ext uri="{FF2B5EF4-FFF2-40B4-BE49-F238E27FC236}">
                <a16:creationId xmlns:a16="http://schemas.microsoft.com/office/drawing/2014/main" id="{5F4FE314-4D7B-411D-A443-461E9CC1F386}"/>
              </a:ext>
            </a:extLst>
          </p:cNvPr>
          <p:cNvGrpSpPr>
            <a:grpSpLocks noChangeAspect="1"/>
          </p:cNvGrpSpPr>
          <p:nvPr/>
        </p:nvGrpSpPr>
        <p:grpSpPr>
          <a:xfrm>
            <a:off x="5050952" y="2087060"/>
            <a:ext cx="2109348" cy="4200208"/>
            <a:chOff x="-49877" y="48179"/>
            <a:chExt cx="6117827" cy="12727874"/>
          </a:xfrm>
        </p:grpSpPr>
        <p:grpSp>
          <p:nvGrpSpPr>
            <p:cNvPr id="7" name="Group 6">
              <a:extLst>
                <a:ext uri="{FF2B5EF4-FFF2-40B4-BE49-F238E27FC236}">
                  <a16:creationId xmlns:a16="http://schemas.microsoft.com/office/drawing/2014/main" id="{03851075-C1BC-4EC5-8CF2-DF1220DF0656}"/>
                </a:ext>
              </a:extLst>
            </p:cNvPr>
            <p:cNvGrpSpPr/>
            <p:nvPr/>
          </p:nvGrpSpPr>
          <p:grpSpPr>
            <a:xfrm>
              <a:off x="-49877" y="48179"/>
              <a:ext cx="6117827" cy="12727874"/>
              <a:chOff x="-52112" y="48179"/>
              <a:chExt cx="6391962" cy="12727874"/>
            </a:xfrm>
          </p:grpSpPr>
          <p:pic>
            <p:nvPicPr>
              <p:cNvPr id="14" name="Picture 13" descr="Part of the 2-part system." title="Line Forces">
                <a:extLst>
                  <a:ext uri="{FF2B5EF4-FFF2-40B4-BE49-F238E27FC236}">
                    <a16:creationId xmlns:a16="http://schemas.microsoft.com/office/drawing/2014/main" id="{AB7587CD-A174-4DDD-94C8-BBB01F9DE0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2" y="48179"/>
                <a:ext cx="6373092" cy="8156863"/>
              </a:xfrm>
              <a:prstGeom prst="rect">
                <a:avLst/>
              </a:prstGeom>
            </p:spPr>
          </p:pic>
          <p:cxnSp>
            <p:nvCxnSpPr>
              <p:cNvPr id="15" name="Straight Connector 14">
                <a:extLst>
                  <a:ext uri="{FF2B5EF4-FFF2-40B4-BE49-F238E27FC236}">
                    <a16:creationId xmlns:a16="http://schemas.microsoft.com/office/drawing/2014/main" id="{585C650D-A01B-45CC-9E08-31C3DCAABA3E}"/>
                  </a:ext>
                </a:extLst>
              </p:cNvPr>
              <p:cNvCxnSpPr>
                <a:cxnSpLocks/>
                <a:stCxn id="26" idx="6"/>
                <a:endCxn id="12" idx="6"/>
              </p:cNvCxnSpPr>
              <p:nvPr/>
            </p:nvCxnSpPr>
            <p:spPr>
              <a:xfrm flipH="1" flipV="1">
                <a:off x="1518428" y="4501933"/>
                <a:ext cx="1073115" cy="4480350"/>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A7AE8BD-ED7C-487A-92E3-AE1794253D1A}"/>
                  </a:ext>
                </a:extLst>
              </p:cNvPr>
              <p:cNvCxnSpPr>
                <a:cxnSpLocks/>
                <a:endCxn id="12" idx="2"/>
              </p:cNvCxnSpPr>
              <p:nvPr/>
            </p:nvCxnSpPr>
            <p:spPr>
              <a:xfrm flipH="1" flipV="1">
                <a:off x="397576" y="4757625"/>
                <a:ext cx="54861" cy="6761127"/>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0417C24-494E-4B29-9B80-FDD258DD3DC1}"/>
                  </a:ext>
                </a:extLst>
              </p:cNvPr>
              <p:cNvCxnSpPr>
                <a:cxnSpLocks/>
                <a:stCxn id="26" idx="2"/>
                <a:endCxn id="21" idx="6"/>
              </p:cNvCxnSpPr>
              <p:nvPr/>
            </p:nvCxnSpPr>
            <p:spPr>
              <a:xfrm flipV="1">
                <a:off x="3744554" y="865437"/>
                <a:ext cx="2595296" cy="8116846"/>
              </a:xfrm>
              <a:prstGeom prst="line">
                <a:avLst/>
              </a:prstGeom>
              <a:ln w="38100">
                <a:solidFill>
                  <a:sysClr val="windowText" lastClr="00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7D4D1B-18B8-4582-A941-A324DCC70771}"/>
                  </a:ext>
                </a:extLst>
              </p:cNvPr>
              <p:cNvCxnSpPr>
                <a:cxnSpLocks/>
                <a:stCxn id="9" idx="0"/>
                <a:endCxn id="19" idx="2"/>
              </p:cNvCxnSpPr>
              <p:nvPr/>
            </p:nvCxnSpPr>
            <p:spPr>
              <a:xfrm flipH="1" flipV="1">
                <a:off x="2" y="875756"/>
                <a:ext cx="541893" cy="2081943"/>
              </a:xfrm>
              <a:prstGeom prst="line">
                <a:avLst/>
              </a:prstGeom>
              <a:ln w="38100">
                <a:solidFill>
                  <a:sysClr val="windowText" lastClr="000000"/>
                </a:solidFill>
                <a:tailEnd type="oval" w="lg" len="lg"/>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63A8BEB9-8DFF-4208-B17A-2564E35CA566}"/>
                  </a:ext>
                </a:extLst>
              </p:cNvPr>
              <p:cNvSpPr>
                <a:spLocks noChangeAspect="1"/>
              </p:cNvSpPr>
              <p:nvPr/>
            </p:nvSpPr>
            <p:spPr>
              <a:xfrm>
                <a:off x="2" y="830036"/>
                <a:ext cx="89240" cy="91440"/>
              </a:xfrm>
              <a:prstGeom prst="ellipse">
                <a:avLst/>
              </a:prstGeom>
              <a:solidFill>
                <a:schemeClr val="tx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20" name="Group 19">
                <a:extLst>
                  <a:ext uri="{FF2B5EF4-FFF2-40B4-BE49-F238E27FC236}">
                    <a16:creationId xmlns:a16="http://schemas.microsoft.com/office/drawing/2014/main" id="{C9783C8E-B849-4B22-B7DD-E61C98E9CEB0}"/>
                  </a:ext>
                </a:extLst>
              </p:cNvPr>
              <p:cNvGrpSpPr/>
              <p:nvPr/>
            </p:nvGrpSpPr>
            <p:grpSpPr>
              <a:xfrm>
                <a:off x="1985963" y="8433643"/>
                <a:ext cx="2357439" cy="4342410"/>
                <a:chOff x="1985963" y="8433643"/>
                <a:chExt cx="2357439" cy="4342410"/>
              </a:xfrm>
            </p:grpSpPr>
            <p:grpSp>
              <p:nvGrpSpPr>
                <p:cNvPr id="22" name="Group 21">
                  <a:extLst>
                    <a:ext uri="{FF2B5EF4-FFF2-40B4-BE49-F238E27FC236}">
                      <a16:creationId xmlns:a16="http://schemas.microsoft.com/office/drawing/2014/main" id="{EA8D89E6-8077-4D99-BF8D-278ECF28690F}"/>
                    </a:ext>
                  </a:extLst>
                </p:cNvPr>
                <p:cNvGrpSpPr/>
                <p:nvPr/>
              </p:nvGrpSpPr>
              <p:grpSpPr>
                <a:xfrm rot="10800000">
                  <a:off x="2591535" y="8433643"/>
                  <a:ext cx="1152530" cy="2267495"/>
                  <a:chOff x="2591542" y="8433643"/>
                  <a:chExt cx="1108565" cy="2267495"/>
                </a:xfrm>
              </p:grpSpPr>
              <p:sp>
                <p:nvSpPr>
                  <p:cNvPr id="24" name="Rectangle: Rounded Corners 23">
                    <a:extLst>
                      <a:ext uri="{FF2B5EF4-FFF2-40B4-BE49-F238E27FC236}">
                        <a16:creationId xmlns:a16="http://schemas.microsoft.com/office/drawing/2014/main" id="{580232AB-5460-4207-A272-FEF4B295F345}"/>
                      </a:ext>
                    </a:extLst>
                  </p:cNvPr>
                  <p:cNvSpPr/>
                  <p:nvPr/>
                </p:nvSpPr>
                <p:spPr>
                  <a:xfrm>
                    <a:off x="3042751" y="8433643"/>
                    <a:ext cx="212939" cy="619125"/>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Trapezoid 24">
                    <a:extLst>
                      <a:ext uri="{FF2B5EF4-FFF2-40B4-BE49-F238E27FC236}">
                        <a16:creationId xmlns:a16="http://schemas.microsoft.com/office/drawing/2014/main" id="{A5432D31-09D4-48FB-95EB-BABCC68D4143}"/>
                      </a:ext>
                    </a:extLst>
                  </p:cNvPr>
                  <p:cNvSpPr/>
                  <p:nvPr/>
                </p:nvSpPr>
                <p:spPr>
                  <a:xfrm>
                    <a:off x="2595626" y="8983370"/>
                    <a:ext cx="1104481" cy="1164776"/>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6" name="Oval 25">
                    <a:extLst>
                      <a:ext uri="{FF2B5EF4-FFF2-40B4-BE49-F238E27FC236}">
                        <a16:creationId xmlns:a16="http://schemas.microsoft.com/office/drawing/2014/main" id="{3FB7C3A7-E69F-4D32-9BA2-10C78D9E4E3F}"/>
                      </a:ext>
                    </a:extLst>
                  </p:cNvPr>
                  <p:cNvSpPr/>
                  <p:nvPr/>
                </p:nvSpPr>
                <p:spPr>
                  <a:xfrm>
                    <a:off x="2591542" y="9603858"/>
                    <a:ext cx="1108564" cy="10972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7" name="Oval 26">
                    <a:extLst>
                      <a:ext uri="{FF2B5EF4-FFF2-40B4-BE49-F238E27FC236}">
                        <a16:creationId xmlns:a16="http://schemas.microsoft.com/office/drawing/2014/main" id="{FD58B4AC-181A-45F7-844B-45C1EA397681}"/>
                      </a:ext>
                    </a:extLst>
                  </p:cNvPr>
                  <p:cNvSpPr>
                    <a:spLocks noChangeAspect="1"/>
                  </p:cNvSpPr>
                  <p:nvPr/>
                </p:nvSpPr>
                <p:spPr>
                  <a:xfrm>
                    <a:off x="3058064" y="10061059"/>
                    <a:ext cx="18476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23" name="Trapezoid 22">
                  <a:extLst>
                    <a:ext uri="{FF2B5EF4-FFF2-40B4-BE49-F238E27FC236}">
                      <a16:creationId xmlns:a16="http://schemas.microsoft.com/office/drawing/2014/main" id="{95806D42-296B-40D5-8A9D-BC90DD49EA54}"/>
                    </a:ext>
                  </a:extLst>
                </p:cNvPr>
                <p:cNvSpPr/>
                <p:nvPr/>
              </p:nvSpPr>
              <p:spPr>
                <a:xfrm>
                  <a:off x="1985963" y="10704366"/>
                  <a:ext cx="2357439" cy="2071687"/>
                </a:xfrm>
                <a:prstGeom prst="trapezoid">
                  <a:avLst/>
                </a:prstGeom>
                <a:solidFill>
                  <a:schemeClr val="bg1">
                    <a:lumMod val="75000"/>
                  </a:schemeClr>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ysClr val="windowText" lastClr="000000"/>
                    </a:solidFill>
                    <a:latin typeface="Cambria" panose="02040503050406030204" pitchFamily="18" charset="0"/>
                  </a:endParaRPr>
                </a:p>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LOAD</a:t>
                  </a:r>
                </a:p>
              </p:txBody>
            </p:sp>
          </p:grpSp>
          <p:sp>
            <p:nvSpPr>
              <p:cNvPr id="21" name="Oval 20">
                <a:extLst>
                  <a:ext uri="{FF2B5EF4-FFF2-40B4-BE49-F238E27FC236}">
                    <a16:creationId xmlns:a16="http://schemas.microsoft.com/office/drawing/2014/main" id="{D96DF726-5A3C-4AC5-ABB8-AC4B72EF925E}"/>
                  </a:ext>
                </a:extLst>
              </p:cNvPr>
              <p:cNvSpPr>
                <a:spLocks noChangeAspect="1"/>
              </p:cNvSpPr>
              <p:nvPr/>
            </p:nvSpPr>
            <p:spPr>
              <a:xfrm>
                <a:off x="6239044" y="819717"/>
                <a:ext cx="100806" cy="914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8" name="Group 7">
              <a:extLst>
                <a:ext uri="{FF2B5EF4-FFF2-40B4-BE49-F238E27FC236}">
                  <a16:creationId xmlns:a16="http://schemas.microsoft.com/office/drawing/2014/main" id="{D5AB6326-FD92-44C0-9F8D-5B0211E02018}"/>
                </a:ext>
              </a:extLst>
            </p:cNvPr>
            <p:cNvGrpSpPr/>
            <p:nvPr/>
          </p:nvGrpSpPr>
          <p:grpSpPr>
            <a:xfrm rot="20795636">
              <a:off x="229842" y="2926867"/>
              <a:ext cx="1102831" cy="2267495"/>
              <a:chOff x="229842" y="2926867"/>
              <a:chExt cx="1070884" cy="2267495"/>
            </a:xfrm>
          </p:grpSpPr>
          <p:sp>
            <p:nvSpPr>
              <p:cNvPr id="9" name="Rectangle: Rounded Corners 8">
                <a:extLst>
                  <a:ext uri="{FF2B5EF4-FFF2-40B4-BE49-F238E27FC236}">
                    <a16:creationId xmlns:a16="http://schemas.microsoft.com/office/drawing/2014/main" id="{7D9A8C61-1F34-42AB-8DCE-1CEF5096CE02}"/>
                  </a:ext>
                </a:extLst>
              </p:cNvPr>
              <p:cNvSpPr/>
              <p:nvPr/>
            </p:nvSpPr>
            <p:spPr>
              <a:xfrm>
                <a:off x="662211" y="2926867"/>
                <a:ext cx="206659" cy="619125"/>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Trapezoid 10">
                <a:extLst>
                  <a:ext uri="{FF2B5EF4-FFF2-40B4-BE49-F238E27FC236}">
                    <a16:creationId xmlns:a16="http://schemas.microsoft.com/office/drawing/2014/main" id="{B7426927-A5EC-4ADB-A507-89E5061F090B}"/>
                  </a:ext>
                </a:extLst>
              </p:cNvPr>
              <p:cNvSpPr/>
              <p:nvPr/>
            </p:nvSpPr>
            <p:spPr>
              <a:xfrm>
                <a:off x="233926" y="3476594"/>
                <a:ext cx="1066800" cy="1164776"/>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Oval 11">
                <a:extLst>
                  <a:ext uri="{FF2B5EF4-FFF2-40B4-BE49-F238E27FC236}">
                    <a16:creationId xmlns:a16="http://schemas.microsoft.com/office/drawing/2014/main" id="{27412D3E-3C0E-4464-B431-3E697864A9C5}"/>
                  </a:ext>
                </a:extLst>
              </p:cNvPr>
              <p:cNvSpPr/>
              <p:nvPr/>
            </p:nvSpPr>
            <p:spPr>
              <a:xfrm>
                <a:off x="229842" y="4097082"/>
                <a:ext cx="1070883" cy="10972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Oval 12">
                <a:extLst>
                  <a:ext uri="{FF2B5EF4-FFF2-40B4-BE49-F238E27FC236}">
                    <a16:creationId xmlns:a16="http://schemas.microsoft.com/office/drawing/2014/main" id="{E94E3619-E741-4D40-986A-EC0334349C33}"/>
                  </a:ext>
                </a:extLst>
              </p:cNvPr>
              <p:cNvSpPr>
                <a:spLocks noChangeAspect="1"/>
              </p:cNvSpPr>
              <p:nvPr/>
            </p:nvSpPr>
            <p:spPr>
              <a:xfrm>
                <a:off x="677524" y="4554283"/>
                <a:ext cx="1784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spTree>
    <p:extLst>
      <p:ext uri="{BB962C8B-B14F-4D97-AF65-F5344CB8AC3E}">
        <p14:creationId xmlns:p14="http://schemas.microsoft.com/office/powerpoint/2010/main" val="300084336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295400"/>
            <a:ext cx="8305800" cy="4832092"/>
          </a:xfrm>
          <a:prstGeom prst="rect">
            <a:avLst/>
          </a:prstGeom>
        </p:spPr>
        <p:txBody>
          <a:bodyPr wrap="square">
            <a:spAutoFit/>
          </a:bodyPr>
          <a:lstStyle/>
          <a:p>
            <a:pPr marL="7938" lvl="1" fontAlgn="base">
              <a:spcAft>
                <a:spcPts val="12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Line Parting Principles:</a:t>
            </a:r>
          </a:p>
          <a:p>
            <a:pPr marL="461963" lvl="1" indent="-461963" fontAlgn="base">
              <a:spcAft>
                <a:spcPts val="6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Multi-parting the line provides a mechanical advantage for hoisting operations</a:t>
            </a:r>
          </a:p>
          <a:p>
            <a:pPr marL="804863" lvl="2" indent="-342900" fontAlgn="base">
              <a:spcAft>
                <a:spcPts val="120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cs typeface="Times New Roman" panose="02020603050405020304" pitchFamily="18" charset="0"/>
              </a:rPr>
              <a:t>2-parting the line is most common for hoisting applications with synthetic rope</a:t>
            </a:r>
          </a:p>
          <a:p>
            <a:pPr marL="461963" lvl="1" indent="-461963" fontAlgn="base">
              <a:spcAft>
                <a:spcPts val="12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Results in loss of load travel speed</a:t>
            </a:r>
          </a:p>
          <a:p>
            <a:pPr marL="461963" lvl="1" indent="-461963" fontAlgn="base">
              <a:spcAft>
                <a:spcPts val="12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Increases frictional resistance of the hoisting system</a:t>
            </a:r>
          </a:p>
          <a:p>
            <a:pPr marL="461963" lvl="1" indent="-461963" fontAlgn="base">
              <a:spcAft>
                <a:spcPts val="6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Important to consider attachment anchorage location for dead-end</a:t>
            </a:r>
          </a:p>
          <a:p>
            <a:pPr marL="804863" lvl="2" indent="-342900" fontAlgn="base">
              <a:spcAft>
                <a:spcPts val="120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cs typeface="Times New Roman" panose="02020603050405020304" pitchFamily="18" charset="0"/>
              </a:rPr>
              <a:t>If attached to rigging block becket, the additional line tension      must be added to the resulting block force</a:t>
            </a:r>
          </a:p>
        </p:txBody>
      </p:sp>
    </p:spTree>
    <p:extLst>
      <p:ext uri="{BB962C8B-B14F-4D97-AF65-F5344CB8AC3E}">
        <p14:creationId xmlns:p14="http://schemas.microsoft.com/office/powerpoint/2010/main" val="207162531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5473103" cy="4662815"/>
          </a:xfrm>
          <a:prstGeom prst="rect">
            <a:avLst/>
          </a:prstGeom>
        </p:spPr>
        <p:txBody>
          <a:bodyPr wrap="square">
            <a:spAutoFit/>
          </a:bodyPr>
          <a:lstStyle/>
          <a:p>
            <a:pPr marL="7938" lvl="1" fontAlgn="base">
              <a:spcAft>
                <a:spcPts val="12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Line Parting Principles:</a:t>
            </a:r>
          </a:p>
          <a:p>
            <a:pPr marL="458788" lvl="1" indent="-458788" fontAlgn="base">
              <a:spcAft>
                <a:spcPts val="6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2-Part Hoisting Configuration</a:t>
            </a:r>
          </a:p>
          <a:p>
            <a:pPr marL="808038" lvl="2" indent="-342900" fontAlgn="base">
              <a:spcAft>
                <a:spcPts val="600"/>
              </a:spcAft>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Provides up to a 2:1 mechanical advantage not accounting for block angles and friction</a:t>
            </a:r>
          </a:p>
          <a:p>
            <a:pPr marL="808038" lvl="2" indent="-342900" fontAlgn="base">
              <a:spcAft>
                <a:spcPts val="1200"/>
              </a:spcAft>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Actual mechanical advantage typically ranges from around 1.5-1.9:1 for most common configurations</a:t>
            </a:r>
          </a:p>
          <a:p>
            <a:pPr marL="458788" lvl="1" indent="-458788" fontAlgn="base">
              <a:spcAft>
                <a:spcPts val="6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System Components:</a:t>
            </a:r>
          </a:p>
          <a:p>
            <a:pPr marL="808038" lvl="2" indent="-342900" fontAlgn="base">
              <a:spcAft>
                <a:spcPts val="600"/>
              </a:spcAft>
              <a:buFont typeface="Wingdings" panose="05000000000000000000" pitchFamily="2" charset="2"/>
              <a:buChar char="§"/>
            </a:pPr>
            <a:r>
              <a:rPr lang="en-US" sz="2000" kern="0" dirty="0">
                <a:solidFill>
                  <a:srgbClr val="0070C0"/>
                </a:solidFill>
                <a:latin typeface="Cambria" panose="02040503050406030204" pitchFamily="18" charset="0"/>
                <a:ea typeface="Cambria" panose="02040503050406030204" pitchFamily="18" charset="0"/>
                <a:cs typeface="Times New Roman" panose="02020603050405020304" pitchFamily="18" charset="0"/>
              </a:rPr>
              <a:t>Blocks</a:t>
            </a:r>
          </a:p>
          <a:p>
            <a:pPr marL="808038" lvl="2" indent="-342900" fontAlgn="base">
              <a:spcAft>
                <a:spcPts val="600"/>
              </a:spcAft>
              <a:buFont typeface="Wingdings" panose="05000000000000000000" pitchFamily="2" charset="2"/>
              <a:buChar char="§"/>
            </a:pPr>
            <a:r>
              <a:rPr lang="en-US" sz="20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Dead-End</a:t>
            </a:r>
          </a:p>
          <a:p>
            <a:pPr marL="808038" lvl="2" indent="-342900" fontAlgn="base">
              <a:spcAft>
                <a:spcPts val="600"/>
              </a:spcAft>
              <a:buFont typeface="Wingdings" panose="05000000000000000000" pitchFamily="2" charset="2"/>
              <a:buChar char="§"/>
            </a:pPr>
            <a:r>
              <a:rPr lang="en-US" sz="2000" kern="0" dirty="0">
                <a:solidFill>
                  <a:srgbClr val="00B050"/>
                </a:solidFill>
                <a:latin typeface="Cambria" panose="02040503050406030204" pitchFamily="18" charset="0"/>
                <a:ea typeface="Cambria" panose="02040503050406030204" pitchFamily="18" charset="0"/>
                <a:cs typeface="Times New Roman" panose="02020603050405020304" pitchFamily="18" charset="0"/>
              </a:rPr>
              <a:t>Parts of Line</a:t>
            </a:r>
          </a:p>
        </p:txBody>
      </p:sp>
      <p:grpSp>
        <p:nvGrpSpPr>
          <p:cNvPr id="6" name="Group 5" descr="Line Parting Principles illustration." title="Line Forces">
            <a:extLst>
              <a:ext uri="{FF2B5EF4-FFF2-40B4-BE49-F238E27FC236}">
                <a16:creationId xmlns:a16="http://schemas.microsoft.com/office/drawing/2014/main" id="{9E1A7FFB-EF25-45A1-8F9A-5FB0ACD6C2ED}"/>
              </a:ext>
            </a:extLst>
          </p:cNvPr>
          <p:cNvGrpSpPr>
            <a:grpSpLocks noChangeAspect="1"/>
          </p:cNvGrpSpPr>
          <p:nvPr/>
        </p:nvGrpSpPr>
        <p:grpSpPr>
          <a:xfrm>
            <a:off x="6106191" y="1524000"/>
            <a:ext cx="2109348" cy="4200208"/>
            <a:chOff x="-49877" y="48179"/>
            <a:chExt cx="6117827" cy="12727874"/>
          </a:xfrm>
        </p:grpSpPr>
        <p:grpSp>
          <p:nvGrpSpPr>
            <p:cNvPr id="7" name="Group 6">
              <a:extLst>
                <a:ext uri="{FF2B5EF4-FFF2-40B4-BE49-F238E27FC236}">
                  <a16:creationId xmlns:a16="http://schemas.microsoft.com/office/drawing/2014/main" id="{033D1791-F1A7-44AF-8F76-577A011827D8}"/>
                </a:ext>
              </a:extLst>
            </p:cNvPr>
            <p:cNvGrpSpPr/>
            <p:nvPr/>
          </p:nvGrpSpPr>
          <p:grpSpPr>
            <a:xfrm>
              <a:off x="-49877" y="48179"/>
              <a:ext cx="6117827" cy="12727874"/>
              <a:chOff x="-52112" y="48179"/>
              <a:chExt cx="6391962" cy="12727874"/>
            </a:xfrm>
          </p:grpSpPr>
          <p:pic>
            <p:nvPicPr>
              <p:cNvPr id="14" name="Picture 13" descr="Part of the line parting principles illustration." title="Line Forces">
                <a:extLst>
                  <a:ext uri="{FF2B5EF4-FFF2-40B4-BE49-F238E27FC236}">
                    <a16:creationId xmlns:a16="http://schemas.microsoft.com/office/drawing/2014/main" id="{5FFF7B7C-EDFC-4EDC-9457-C91985E161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2" y="48179"/>
                <a:ext cx="6373092" cy="8156863"/>
              </a:xfrm>
              <a:prstGeom prst="rect">
                <a:avLst/>
              </a:prstGeom>
            </p:spPr>
          </p:pic>
          <p:cxnSp>
            <p:nvCxnSpPr>
              <p:cNvPr id="15" name="Straight Connector 14">
                <a:extLst>
                  <a:ext uri="{FF2B5EF4-FFF2-40B4-BE49-F238E27FC236}">
                    <a16:creationId xmlns:a16="http://schemas.microsoft.com/office/drawing/2014/main" id="{881B5BDA-2F3C-49E6-8165-407AA6CD7F56}"/>
                  </a:ext>
                </a:extLst>
              </p:cNvPr>
              <p:cNvCxnSpPr>
                <a:stCxn id="32" idx="6"/>
                <a:endCxn id="12" idx="6"/>
              </p:cNvCxnSpPr>
              <p:nvPr/>
            </p:nvCxnSpPr>
            <p:spPr>
              <a:xfrm flipH="1" flipV="1">
                <a:off x="1518428" y="4501933"/>
                <a:ext cx="1073115" cy="4480350"/>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6AEFB5A-69BC-4269-AC84-E244538D3337}"/>
                  </a:ext>
                </a:extLst>
              </p:cNvPr>
              <p:cNvCxnSpPr>
                <a:endCxn id="12" idx="2"/>
              </p:cNvCxnSpPr>
              <p:nvPr/>
            </p:nvCxnSpPr>
            <p:spPr>
              <a:xfrm flipH="1" flipV="1">
                <a:off x="397576" y="4757625"/>
                <a:ext cx="54861" cy="6761127"/>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D5288E-3BB2-499C-94C8-988D55BA54B8}"/>
                  </a:ext>
                </a:extLst>
              </p:cNvPr>
              <p:cNvCxnSpPr>
                <a:stCxn id="32" idx="2"/>
                <a:endCxn id="22" idx="6"/>
              </p:cNvCxnSpPr>
              <p:nvPr/>
            </p:nvCxnSpPr>
            <p:spPr>
              <a:xfrm flipV="1">
                <a:off x="3744554" y="865437"/>
                <a:ext cx="2595296" cy="8116846"/>
              </a:xfrm>
              <a:prstGeom prst="line">
                <a:avLst/>
              </a:prstGeom>
              <a:ln w="38100">
                <a:solidFill>
                  <a:sysClr val="windowText" lastClr="00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AC9BEB-46E9-41CD-BE44-B0342DDAEB51}"/>
                  </a:ext>
                </a:extLst>
              </p:cNvPr>
              <p:cNvCxnSpPr>
                <a:stCxn id="9" idx="0"/>
                <a:endCxn id="20" idx="2"/>
              </p:cNvCxnSpPr>
              <p:nvPr/>
            </p:nvCxnSpPr>
            <p:spPr>
              <a:xfrm flipH="1" flipV="1">
                <a:off x="2" y="875756"/>
                <a:ext cx="541893" cy="2081943"/>
              </a:xfrm>
              <a:prstGeom prst="line">
                <a:avLst/>
              </a:prstGeom>
              <a:ln w="38100">
                <a:solidFill>
                  <a:sysClr val="windowText" lastClr="000000"/>
                </a:solidFill>
                <a:tailEnd type="oval" w="lg" len="lg"/>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7688A3E-E0B6-430D-B1FC-CC60EB2A22C0}"/>
                  </a:ext>
                </a:extLst>
              </p:cNvPr>
              <p:cNvSpPr>
                <a:spLocks noChangeAspect="1"/>
              </p:cNvSpPr>
              <p:nvPr/>
            </p:nvSpPr>
            <p:spPr>
              <a:xfrm>
                <a:off x="2" y="830036"/>
                <a:ext cx="89240" cy="91440"/>
              </a:xfrm>
              <a:prstGeom prst="ellipse">
                <a:avLst/>
              </a:prstGeom>
              <a:solidFill>
                <a:schemeClr val="tx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21" name="Group 20">
                <a:extLst>
                  <a:ext uri="{FF2B5EF4-FFF2-40B4-BE49-F238E27FC236}">
                    <a16:creationId xmlns:a16="http://schemas.microsoft.com/office/drawing/2014/main" id="{21D873AE-912A-4365-BF85-5C96D6718725}"/>
                  </a:ext>
                </a:extLst>
              </p:cNvPr>
              <p:cNvGrpSpPr/>
              <p:nvPr/>
            </p:nvGrpSpPr>
            <p:grpSpPr>
              <a:xfrm>
                <a:off x="1985963" y="8433643"/>
                <a:ext cx="2357439" cy="4342410"/>
                <a:chOff x="1985963" y="8433643"/>
                <a:chExt cx="2357439" cy="4342410"/>
              </a:xfrm>
            </p:grpSpPr>
            <p:grpSp>
              <p:nvGrpSpPr>
                <p:cNvPr id="28" name="Group 27">
                  <a:extLst>
                    <a:ext uri="{FF2B5EF4-FFF2-40B4-BE49-F238E27FC236}">
                      <a16:creationId xmlns:a16="http://schemas.microsoft.com/office/drawing/2014/main" id="{BF298EA3-BD91-4167-A77E-FADED6BB4E5B}"/>
                    </a:ext>
                  </a:extLst>
                </p:cNvPr>
                <p:cNvGrpSpPr/>
                <p:nvPr/>
              </p:nvGrpSpPr>
              <p:grpSpPr>
                <a:xfrm rot="10800000">
                  <a:off x="2591535" y="8433643"/>
                  <a:ext cx="1152530" cy="2267495"/>
                  <a:chOff x="2591542" y="8433643"/>
                  <a:chExt cx="1108565" cy="2267495"/>
                </a:xfrm>
              </p:grpSpPr>
              <p:sp>
                <p:nvSpPr>
                  <p:cNvPr id="30" name="Rectangle: Rounded Corners 29">
                    <a:extLst>
                      <a:ext uri="{FF2B5EF4-FFF2-40B4-BE49-F238E27FC236}">
                        <a16:creationId xmlns:a16="http://schemas.microsoft.com/office/drawing/2014/main" id="{5700B41F-F768-472D-94AF-6011850C968D}"/>
                      </a:ext>
                    </a:extLst>
                  </p:cNvPr>
                  <p:cNvSpPr/>
                  <p:nvPr/>
                </p:nvSpPr>
                <p:spPr>
                  <a:xfrm>
                    <a:off x="3042751" y="8433643"/>
                    <a:ext cx="212939" cy="619125"/>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Trapezoid 30">
                    <a:extLst>
                      <a:ext uri="{FF2B5EF4-FFF2-40B4-BE49-F238E27FC236}">
                        <a16:creationId xmlns:a16="http://schemas.microsoft.com/office/drawing/2014/main" id="{353DE2E4-5F2D-4BC5-8D0B-E4E149AA6C6F}"/>
                      </a:ext>
                    </a:extLst>
                  </p:cNvPr>
                  <p:cNvSpPr/>
                  <p:nvPr/>
                </p:nvSpPr>
                <p:spPr>
                  <a:xfrm>
                    <a:off x="2595626" y="8983370"/>
                    <a:ext cx="1104481" cy="1164776"/>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2" name="Oval 31">
                    <a:extLst>
                      <a:ext uri="{FF2B5EF4-FFF2-40B4-BE49-F238E27FC236}">
                        <a16:creationId xmlns:a16="http://schemas.microsoft.com/office/drawing/2014/main" id="{AEABDAD2-B61E-4D51-92B7-17CA520C51A6}"/>
                      </a:ext>
                    </a:extLst>
                  </p:cNvPr>
                  <p:cNvSpPr/>
                  <p:nvPr/>
                </p:nvSpPr>
                <p:spPr>
                  <a:xfrm>
                    <a:off x="2591542" y="9603858"/>
                    <a:ext cx="1108564" cy="10972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3" name="Oval 32">
                    <a:extLst>
                      <a:ext uri="{FF2B5EF4-FFF2-40B4-BE49-F238E27FC236}">
                        <a16:creationId xmlns:a16="http://schemas.microsoft.com/office/drawing/2014/main" id="{730F1C61-719D-4BD1-BC11-66D4681D4DBE}"/>
                      </a:ext>
                    </a:extLst>
                  </p:cNvPr>
                  <p:cNvSpPr>
                    <a:spLocks noChangeAspect="1"/>
                  </p:cNvSpPr>
                  <p:nvPr/>
                </p:nvSpPr>
                <p:spPr>
                  <a:xfrm>
                    <a:off x="3058064" y="10061059"/>
                    <a:ext cx="18476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29" name="Trapezoid 28">
                  <a:extLst>
                    <a:ext uri="{FF2B5EF4-FFF2-40B4-BE49-F238E27FC236}">
                      <a16:creationId xmlns:a16="http://schemas.microsoft.com/office/drawing/2014/main" id="{0A24E91A-7454-45D7-A1A1-F84E392E33F4}"/>
                    </a:ext>
                  </a:extLst>
                </p:cNvPr>
                <p:cNvSpPr/>
                <p:nvPr/>
              </p:nvSpPr>
              <p:spPr>
                <a:xfrm>
                  <a:off x="1985963" y="10704366"/>
                  <a:ext cx="2357439" cy="2071687"/>
                </a:xfrm>
                <a:prstGeom prst="trapezoid">
                  <a:avLst/>
                </a:prstGeom>
                <a:solidFill>
                  <a:schemeClr val="bg1">
                    <a:lumMod val="75000"/>
                  </a:schemeClr>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ysClr val="windowText" lastClr="000000"/>
                    </a:solidFill>
                    <a:latin typeface="Cambria" panose="02040503050406030204" pitchFamily="18" charset="0"/>
                  </a:endParaRPr>
                </a:p>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LOAD</a:t>
                  </a:r>
                </a:p>
              </p:txBody>
            </p:sp>
          </p:grpSp>
          <p:sp>
            <p:nvSpPr>
              <p:cNvPr id="22" name="Oval 21">
                <a:extLst>
                  <a:ext uri="{FF2B5EF4-FFF2-40B4-BE49-F238E27FC236}">
                    <a16:creationId xmlns:a16="http://schemas.microsoft.com/office/drawing/2014/main" id="{521F453C-CF31-4CA9-8052-79C48B5E703E}"/>
                  </a:ext>
                </a:extLst>
              </p:cNvPr>
              <p:cNvSpPr>
                <a:spLocks noChangeAspect="1"/>
              </p:cNvSpPr>
              <p:nvPr/>
            </p:nvSpPr>
            <p:spPr>
              <a:xfrm>
                <a:off x="6239044" y="819717"/>
                <a:ext cx="100806" cy="914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8" name="Group 7">
              <a:extLst>
                <a:ext uri="{FF2B5EF4-FFF2-40B4-BE49-F238E27FC236}">
                  <a16:creationId xmlns:a16="http://schemas.microsoft.com/office/drawing/2014/main" id="{77A55570-E2B9-4F8D-B8F9-83E4DF936AC9}"/>
                </a:ext>
              </a:extLst>
            </p:cNvPr>
            <p:cNvGrpSpPr/>
            <p:nvPr/>
          </p:nvGrpSpPr>
          <p:grpSpPr>
            <a:xfrm rot="20795636">
              <a:off x="229842" y="2926867"/>
              <a:ext cx="1102831" cy="2267495"/>
              <a:chOff x="229842" y="2926867"/>
              <a:chExt cx="1070884" cy="2267495"/>
            </a:xfrm>
          </p:grpSpPr>
          <p:sp>
            <p:nvSpPr>
              <p:cNvPr id="9" name="Rectangle: Rounded Corners 8">
                <a:extLst>
                  <a:ext uri="{FF2B5EF4-FFF2-40B4-BE49-F238E27FC236}">
                    <a16:creationId xmlns:a16="http://schemas.microsoft.com/office/drawing/2014/main" id="{DB4298BA-1796-400C-8864-1E7FB1EC6EC1}"/>
                  </a:ext>
                </a:extLst>
              </p:cNvPr>
              <p:cNvSpPr/>
              <p:nvPr/>
            </p:nvSpPr>
            <p:spPr>
              <a:xfrm>
                <a:off x="662211" y="2926867"/>
                <a:ext cx="206659" cy="619125"/>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1" name="Trapezoid 10">
                <a:extLst>
                  <a:ext uri="{FF2B5EF4-FFF2-40B4-BE49-F238E27FC236}">
                    <a16:creationId xmlns:a16="http://schemas.microsoft.com/office/drawing/2014/main" id="{FD54DC0F-E529-49E5-9A32-549D3DFED290}"/>
                  </a:ext>
                </a:extLst>
              </p:cNvPr>
              <p:cNvSpPr/>
              <p:nvPr/>
            </p:nvSpPr>
            <p:spPr>
              <a:xfrm>
                <a:off x="233926" y="3476594"/>
                <a:ext cx="1066800" cy="1164776"/>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2" name="Oval 11">
                <a:extLst>
                  <a:ext uri="{FF2B5EF4-FFF2-40B4-BE49-F238E27FC236}">
                    <a16:creationId xmlns:a16="http://schemas.microsoft.com/office/drawing/2014/main" id="{8C7553E0-917A-4D71-B319-4E8D04AA7FC6}"/>
                  </a:ext>
                </a:extLst>
              </p:cNvPr>
              <p:cNvSpPr/>
              <p:nvPr/>
            </p:nvSpPr>
            <p:spPr>
              <a:xfrm>
                <a:off x="229842" y="4097082"/>
                <a:ext cx="1070883" cy="10972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3" name="Oval 12">
                <a:extLst>
                  <a:ext uri="{FF2B5EF4-FFF2-40B4-BE49-F238E27FC236}">
                    <a16:creationId xmlns:a16="http://schemas.microsoft.com/office/drawing/2014/main" id="{2D69A1A0-6069-4E6B-848E-D6C6E6070285}"/>
                  </a:ext>
                </a:extLst>
              </p:cNvPr>
              <p:cNvSpPr>
                <a:spLocks noChangeAspect="1"/>
              </p:cNvSpPr>
              <p:nvPr/>
            </p:nvSpPr>
            <p:spPr>
              <a:xfrm>
                <a:off x="677524" y="4554283"/>
                <a:ext cx="1784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sp>
        <p:nvSpPr>
          <p:cNvPr id="35" name="TextBox 34">
            <a:extLst>
              <a:ext uri="{FF2B5EF4-FFF2-40B4-BE49-F238E27FC236}">
                <a16:creationId xmlns:a16="http://schemas.microsoft.com/office/drawing/2014/main" id="{C8F0725B-8AD0-4099-9C18-B046F4552228}"/>
              </a:ext>
            </a:extLst>
          </p:cNvPr>
          <p:cNvSpPr txBox="1"/>
          <p:nvPr/>
        </p:nvSpPr>
        <p:spPr>
          <a:xfrm>
            <a:off x="7579376" y="1348279"/>
            <a:ext cx="1188720" cy="369332"/>
          </a:xfrm>
          <a:prstGeom prst="rect">
            <a:avLst/>
          </a:prstGeom>
          <a:noFill/>
        </p:spPr>
        <p:txBody>
          <a:bodyPr wrap="square" rtlCol="0">
            <a:spAutoFit/>
          </a:bodyPr>
          <a:lstStyle/>
          <a:p>
            <a:r>
              <a:rPr lang="en-US" dirty="0">
                <a:solidFill>
                  <a:srgbClr val="FF0000"/>
                </a:solidFill>
                <a:latin typeface="Cambria" panose="02040503050406030204" pitchFamily="18" charset="0"/>
                <a:ea typeface="Tahoma" panose="020B0604030504040204" pitchFamily="34" charset="0"/>
                <a:cs typeface="Tahoma" panose="020B0604030504040204" pitchFamily="34" charset="0"/>
              </a:rPr>
              <a:t>Dead-End</a:t>
            </a:r>
          </a:p>
        </p:txBody>
      </p:sp>
      <p:sp>
        <p:nvSpPr>
          <p:cNvPr id="4" name="TextBox 3">
            <a:extLst>
              <a:ext uri="{FF2B5EF4-FFF2-40B4-BE49-F238E27FC236}">
                <a16:creationId xmlns:a16="http://schemas.microsoft.com/office/drawing/2014/main" id="{79261FF2-3230-4E11-89EF-A14B6C6222E0}"/>
              </a:ext>
            </a:extLst>
          </p:cNvPr>
          <p:cNvSpPr txBox="1"/>
          <p:nvPr/>
        </p:nvSpPr>
        <p:spPr>
          <a:xfrm>
            <a:off x="6307020" y="2212563"/>
            <a:ext cx="1216527" cy="646331"/>
          </a:xfrm>
          <a:prstGeom prst="rect">
            <a:avLst/>
          </a:prstGeom>
          <a:noFill/>
        </p:spPr>
        <p:txBody>
          <a:bodyPr wrap="square" rtlCol="0">
            <a:spAutoFit/>
          </a:bodyPr>
          <a:lstStyle/>
          <a:p>
            <a:pPr algn="ctr"/>
            <a:r>
              <a:rPr lang="en-US" dirty="0">
                <a:solidFill>
                  <a:srgbClr val="0070C0"/>
                </a:solidFill>
                <a:latin typeface="Cambria" panose="02040503050406030204" pitchFamily="18" charset="0"/>
                <a:ea typeface="Tahoma" panose="020B0604030504040204" pitchFamily="34" charset="0"/>
                <a:cs typeface="Tahoma" panose="020B0604030504040204" pitchFamily="34" charset="0"/>
              </a:rPr>
              <a:t>Stationary</a:t>
            </a:r>
          </a:p>
          <a:p>
            <a:pPr algn="ctr"/>
            <a:r>
              <a:rPr lang="en-US" dirty="0">
                <a:solidFill>
                  <a:srgbClr val="0070C0"/>
                </a:solidFill>
                <a:latin typeface="Cambria" panose="02040503050406030204" pitchFamily="18" charset="0"/>
                <a:ea typeface="Tahoma" panose="020B0604030504040204" pitchFamily="34" charset="0"/>
                <a:cs typeface="Tahoma" panose="020B0604030504040204" pitchFamily="34" charset="0"/>
              </a:rPr>
              <a:t>Block</a:t>
            </a:r>
          </a:p>
        </p:txBody>
      </p:sp>
      <p:sp>
        <p:nvSpPr>
          <p:cNvPr id="34" name="TextBox 33">
            <a:extLst>
              <a:ext uri="{FF2B5EF4-FFF2-40B4-BE49-F238E27FC236}">
                <a16:creationId xmlns:a16="http://schemas.microsoft.com/office/drawing/2014/main" id="{0DC955AE-1281-41BE-91E0-D0A2B56BE6B4}"/>
              </a:ext>
            </a:extLst>
          </p:cNvPr>
          <p:cNvSpPr txBox="1"/>
          <p:nvPr/>
        </p:nvSpPr>
        <p:spPr>
          <a:xfrm>
            <a:off x="7361011" y="4412119"/>
            <a:ext cx="1159837" cy="646331"/>
          </a:xfrm>
          <a:prstGeom prst="rect">
            <a:avLst/>
          </a:prstGeom>
          <a:noFill/>
        </p:spPr>
        <p:txBody>
          <a:bodyPr wrap="square" rtlCol="0">
            <a:spAutoFit/>
          </a:bodyPr>
          <a:lstStyle/>
          <a:p>
            <a:pPr algn="ctr"/>
            <a:r>
              <a:rPr lang="en-US" dirty="0">
                <a:solidFill>
                  <a:srgbClr val="0070C0"/>
                </a:solidFill>
                <a:latin typeface="Cambria" panose="02040503050406030204" pitchFamily="18" charset="0"/>
                <a:ea typeface="Tahoma" panose="020B0604030504040204" pitchFamily="34" charset="0"/>
                <a:cs typeface="Tahoma" panose="020B0604030504040204" pitchFamily="34" charset="0"/>
              </a:rPr>
              <a:t>Travelling</a:t>
            </a:r>
          </a:p>
          <a:p>
            <a:pPr algn="ctr"/>
            <a:r>
              <a:rPr lang="en-US" dirty="0">
                <a:solidFill>
                  <a:srgbClr val="0070C0"/>
                </a:solidFill>
                <a:latin typeface="Cambria" panose="02040503050406030204" pitchFamily="18" charset="0"/>
                <a:ea typeface="Tahoma" panose="020B0604030504040204" pitchFamily="34" charset="0"/>
                <a:cs typeface="Tahoma" panose="020B0604030504040204" pitchFamily="34" charset="0"/>
              </a:rPr>
              <a:t>Block</a:t>
            </a:r>
          </a:p>
        </p:txBody>
      </p:sp>
      <p:sp>
        <p:nvSpPr>
          <p:cNvPr id="36" name="TextBox 35">
            <a:extLst>
              <a:ext uri="{FF2B5EF4-FFF2-40B4-BE49-F238E27FC236}">
                <a16:creationId xmlns:a16="http://schemas.microsoft.com/office/drawing/2014/main" id="{618B94B4-6CBF-4C09-B343-7A649D842848}"/>
              </a:ext>
            </a:extLst>
          </p:cNvPr>
          <p:cNvSpPr txBox="1"/>
          <p:nvPr/>
        </p:nvSpPr>
        <p:spPr>
          <a:xfrm rot="17279666">
            <a:off x="6939289" y="2843099"/>
            <a:ext cx="1645920" cy="640080"/>
          </a:xfrm>
          <a:prstGeom prst="rect">
            <a:avLst/>
          </a:prstGeom>
          <a:noFill/>
        </p:spPr>
        <p:txBody>
          <a:bodyPr wrap="square" rtlCol="0">
            <a:spAutoFit/>
          </a:bodyPr>
          <a:lstStyle/>
          <a:p>
            <a:pPr algn="ctr"/>
            <a:r>
              <a:rPr lang="en-US" i="1" dirty="0">
                <a:solidFill>
                  <a:srgbClr val="00B050"/>
                </a:solidFill>
                <a:latin typeface="Cambria" panose="02040503050406030204" pitchFamily="18" charset="0"/>
                <a:ea typeface="Tahoma" panose="020B0604030504040204" pitchFamily="34" charset="0"/>
                <a:cs typeface="Tahoma" panose="020B0604030504040204" pitchFamily="34" charset="0"/>
              </a:rPr>
              <a:t>Dead Line</a:t>
            </a:r>
          </a:p>
          <a:p>
            <a:pPr algn="ctr"/>
            <a:r>
              <a:rPr lang="en-US" i="1" dirty="0">
                <a:solidFill>
                  <a:srgbClr val="00B050"/>
                </a:solidFill>
                <a:latin typeface="Cambria" panose="02040503050406030204" pitchFamily="18" charset="0"/>
                <a:ea typeface="Tahoma" panose="020B0604030504040204" pitchFamily="34" charset="0"/>
                <a:cs typeface="Tahoma" panose="020B0604030504040204" pitchFamily="34" charset="0"/>
              </a:rPr>
              <a:t>(To Dead-End)</a:t>
            </a:r>
          </a:p>
        </p:txBody>
      </p:sp>
      <p:sp>
        <p:nvSpPr>
          <p:cNvPr id="38" name="TextBox 37">
            <a:extLst>
              <a:ext uri="{FF2B5EF4-FFF2-40B4-BE49-F238E27FC236}">
                <a16:creationId xmlns:a16="http://schemas.microsoft.com/office/drawing/2014/main" id="{8693C8E5-C362-49B1-A7FC-1FB6C833E3EF}"/>
              </a:ext>
            </a:extLst>
          </p:cNvPr>
          <p:cNvSpPr txBox="1"/>
          <p:nvPr/>
        </p:nvSpPr>
        <p:spPr>
          <a:xfrm rot="4563734">
            <a:off x="6049070" y="3474415"/>
            <a:ext cx="1828800" cy="369332"/>
          </a:xfrm>
          <a:prstGeom prst="rect">
            <a:avLst/>
          </a:prstGeom>
          <a:noFill/>
        </p:spPr>
        <p:txBody>
          <a:bodyPr wrap="square" rtlCol="0">
            <a:spAutoFit/>
          </a:bodyPr>
          <a:lstStyle/>
          <a:p>
            <a:pPr algn="ctr"/>
            <a:r>
              <a:rPr lang="en-US" i="1" dirty="0">
                <a:solidFill>
                  <a:srgbClr val="00B050"/>
                </a:solidFill>
                <a:latin typeface="Cambria" panose="02040503050406030204" pitchFamily="18" charset="0"/>
                <a:ea typeface="Tahoma" panose="020B0604030504040204" pitchFamily="34" charset="0"/>
                <a:cs typeface="Tahoma" panose="020B0604030504040204" pitchFamily="34" charset="0"/>
              </a:rPr>
              <a:t>Return Line</a:t>
            </a:r>
          </a:p>
        </p:txBody>
      </p:sp>
      <p:sp>
        <p:nvSpPr>
          <p:cNvPr id="37" name="TextBox 36">
            <a:extLst>
              <a:ext uri="{FF2B5EF4-FFF2-40B4-BE49-F238E27FC236}">
                <a16:creationId xmlns:a16="http://schemas.microsoft.com/office/drawing/2014/main" id="{82ED4A7A-4870-4B1B-89F5-C93C809D4EC5}"/>
              </a:ext>
            </a:extLst>
          </p:cNvPr>
          <p:cNvSpPr txBox="1"/>
          <p:nvPr/>
        </p:nvSpPr>
        <p:spPr>
          <a:xfrm rot="16200000">
            <a:off x="5672808" y="4533388"/>
            <a:ext cx="1188720" cy="640080"/>
          </a:xfrm>
          <a:prstGeom prst="rect">
            <a:avLst/>
          </a:prstGeom>
          <a:noFill/>
        </p:spPr>
        <p:txBody>
          <a:bodyPr wrap="square" rtlCol="0">
            <a:spAutoFit/>
          </a:bodyPr>
          <a:lstStyle/>
          <a:p>
            <a:pPr algn="ctr"/>
            <a:r>
              <a:rPr lang="en-US" i="1" dirty="0">
                <a:solidFill>
                  <a:srgbClr val="00B050"/>
                </a:solidFill>
                <a:latin typeface="Cambria" panose="02040503050406030204" pitchFamily="18" charset="0"/>
                <a:ea typeface="Tahoma" panose="020B0604030504040204" pitchFamily="34" charset="0"/>
                <a:cs typeface="Tahoma" panose="020B0604030504040204" pitchFamily="34" charset="0"/>
              </a:rPr>
              <a:t>Fall Line </a:t>
            </a:r>
          </a:p>
          <a:p>
            <a:pPr algn="ctr"/>
            <a:r>
              <a:rPr lang="en-US" i="1" dirty="0">
                <a:solidFill>
                  <a:srgbClr val="00B050"/>
                </a:solidFill>
                <a:latin typeface="Cambria" panose="02040503050406030204" pitchFamily="18" charset="0"/>
                <a:ea typeface="Tahoma" panose="020B0604030504040204" pitchFamily="34" charset="0"/>
                <a:cs typeface="Tahoma" panose="020B0604030504040204" pitchFamily="34" charset="0"/>
              </a:rPr>
              <a:t>(To Hoist)</a:t>
            </a:r>
          </a:p>
        </p:txBody>
      </p:sp>
    </p:spTree>
    <p:extLst>
      <p:ext uri="{BB962C8B-B14F-4D97-AF65-F5344CB8AC3E}">
        <p14:creationId xmlns:p14="http://schemas.microsoft.com/office/powerpoint/2010/main" val="299847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fade">
                                      <p:cBhvr>
                                        <p:cTn id="35" dur="500"/>
                                        <p:tgtEl>
                                          <p:spTgt spid="2">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500"/>
                                        <p:tgtEl>
                                          <p:spTgt spid="3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500"/>
                                        <p:tgtEl>
                                          <p:spTgt spid="3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 grpId="0"/>
      <p:bldP spid="34" grpId="0"/>
      <p:bldP spid="36" grpId="0"/>
      <p:bldP spid="38" grpId="0"/>
      <p:bldP spid="37"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199" y="1252716"/>
            <a:ext cx="8532496" cy="1261884"/>
          </a:xfrm>
          <a:prstGeom prst="rect">
            <a:avLst/>
          </a:prstGeom>
        </p:spPr>
        <p:txBody>
          <a:bodyPr wrap="square">
            <a:spAutoFit/>
          </a:bodyPr>
          <a:lstStyle/>
          <a:p>
            <a:pPr marL="7938" lvl="1" fontAlgn="base">
              <a:lnSpc>
                <a:spcPct val="150000"/>
              </a:lnSpc>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Mechanical Advantage for Typical 2-Part Arrangements:</a:t>
            </a:r>
          </a:p>
          <a:p>
            <a:pPr marL="458788" lvl="1" indent="-458788" fontAlgn="base">
              <a:buClrTx/>
              <a:buFont typeface="Wingdings" panose="05000000000000000000" pitchFamily="2" charset="2"/>
              <a:buChar char="Ø"/>
            </a:pPr>
            <a:r>
              <a:rPr lang="en-US" sz="2000" kern="0" dirty="0">
                <a:latin typeface="Cambria" panose="02040503050406030204" pitchFamily="18" charset="0"/>
                <a:ea typeface="Cambria" panose="02040503050406030204" pitchFamily="18" charset="0"/>
                <a:cs typeface="Times New Roman" panose="02020603050405020304" pitchFamily="18" charset="0"/>
              </a:rPr>
              <a:t>Must account for bearing type and total reeved sheaves in the system</a:t>
            </a:r>
          </a:p>
          <a:p>
            <a:pPr marL="458788" lvl="1" indent="-458788" fontAlgn="base">
              <a:buClrTx/>
              <a:buFont typeface="Wingdings" panose="05000000000000000000" pitchFamily="2" charset="2"/>
              <a:buChar char="Ø"/>
            </a:pPr>
            <a:r>
              <a:rPr lang="en-US" sz="2000" kern="0" dirty="0">
                <a:latin typeface="Cambria" panose="02040503050406030204" pitchFamily="18" charset="0"/>
                <a:ea typeface="Cambria" panose="02040503050406030204" pitchFamily="18" charset="0"/>
                <a:cs typeface="Times New Roman" panose="02020603050405020304" pitchFamily="18" charset="0"/>
              </a:rPr>
              <a:t>Losses attributed to sheave friction results in less mechanical advantage</a:t>
            </a:r>
          </a:p>
        </p:txBody>
      </p:sp>
      <p:pic>
        <p:nvPicPr>
          <p:cNvPr id="8" name="Picture 7" descr="Table based on common Bearing Constants, K, as specified." title="Line Forces">
            <a:extLst>
              <a:ext uri="{FF2B5EF4-FFF2-40B4-BE49-F238E27FC236}">
                <a16:creationId xmlns:a16="http://schemas.microsoft.com/office/drawing/2014/main" id="{36E2AE1D-8DBE-45D2-B383-987041AE9C4D}"/>
              </a:ext>
            </a:extLst>
          </p:cNvPr>
          <p:cNvPicPr>
            <a:picLocks noChangeAspect="1"/>
          </p:cNvPicPr>
          <p:nvPr/>
        </p:nvPicPr>
        <p:blipFill>
          <a:blip r:embed="rId3"/>
          <a:stretch>
            <a:fillRect/>
          </a:stretch>
        </p:blipFill>
        <p:spPr>
          <a:xfrm>
            <a:off x="897195" y="2654300"/>
            <a:ext cx="7502007" cy="2374900"/>
          </a:xfrm>
          <a:prstGeom prst="rect">
            <a:avLst/>
          </a:prstGeom>
        </p:spPr>
      </p:pic>
      <p:sp>
        <p:nvSpPr>
          <p:cNvPr id="7" name="TextBox 6">
            <a:extLst>
              <a:ext uri="{FF2B5EF4-FFF2-40B4-BE49-F238E27FC236}">
                <a16:creationId xmlns:a16="http://schemas.microsoft.com/office/drawing/2014/main" id="{7A4CC4C2-FDDE-4A2F-9F48-F2A46FA89B0F}"/>
              </a:ext>
            </a:extLst>
          </p:cNvPr>
          <p:cNvSpPr txBox="1"/>
          <p:nvPr/>
        </p:nvSpPr>
        <p:spPr>
          <a:xfrm>
            <a:off x="454230" y="5029200"/>
            <a:ext cx="7772401" cy="1754326"/>
          </a:xfrm>
          <a:prstGeom prst="rect">
            <a:avLst/>
          </a:prstGeom>
          <a:noFill/>
        </p:spPr>
        <p:txBody>
          <a:bodyPr wrap="square" rtlCol="0">
            <a:spAutoFit/>
          </a:bodyPr>
          <a:lstStyle/>
          <a:p>
            <a:r>
              <a:rPr lang="en-US" dirty="0">
                <a:latin typeface="Cambria" panose="02040503050406030204" pitchFamily="18" charset="0"/>
              </a:rPr>
              <a:t>NOTE:</a:t>
            </a:r>
          </a:p>
          <a:p>
            <a:pPr marL="460375" indent="-460375">
              <a:buAutoNum type="arabicParenR"/>
            </a:pPr>
            <a:r>
              <a:rPr lang="en-US" dirty="0">
                <a:latin typeface="Cambria" panose="02040503050406030204" pitchFamily="18" charset="0"/>
              </a:rPr>
              <a:t>Typical 2-Part arrangement with top and heel blocks will have a minimum of 3 reeved sheaves ~ heel block, top block, and travelling block</a:t>
            </a:r>
          </a:p>
          <a:p>
            <a:pPr marL="460375" indent="-460375">
              <a:buAutoNum type="arabicParenR"/>
            </a:pPr>
            <a:r>
              <a:rPr lang="en-US" dirty="0">
                <a:latin typeface="Cambria" panose="02040503050406030204" pitchFamily="18" charset="0"/>
              </a:rPr>
              <a:t>Each additional diverter/fairlead must be considered, and ultimately decreases the systems mechanical efficiency </a:t>
            </a:r>
            <a:endParaRPr lang="en-US" dirty="0">
              <a:solidFill>
                <a:srgbClr val="FF0000"/>
              </a:solidFill>
              <a:latin typeface="Cambria" panose="02040503050406030204" pitchFamily="18" charset="0"/>
            </a:endParaRPr>
          </a:p>
        </p:txBody>
      </p:sp>
    </p:spTree>
    <p:extLst>
      <p:ext uri="{BB962C8B-B14F-4D97-AF65-F5344CB8AC3E}">
        <p14:creationId xmlns:p14="http://schemas.microsoft.com/office/powerpoint/2010/main" val="29377623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5181600" cy="523220"/>
          </a:xfrm>
          <a:prstGeom prst="rect">
            <a:avLst/>
          </a:prstGeom>
        </p:spPr>
        <p:txBody>
          <a:bodyPr wrap="square">
            <a:spAutoFit/>
          </a:bodyPr>
          <a:lstStyle/>
          <a:p>
            <a:pPr marL="7938" lvl="1" fontAlgn="base">
              <a:spcAft>
                <a:spcPts val="1200"/>
              </a:spcAft>
              <a:buClrTx/>
            </a:pPr>
            <a:r>
              <a:rPr lang="en-US" sz="2800" b="1" kern="0" dirty="0">
                <a:latin typeface="Cambria" panose="02040503050406030204" pitchFamily="18" charset="0"/>
                <a:ea typeface="Cambria" panose="02040503050406030204" pitchFamily="18" charset="0"/>
                <a:cs typeface="Times New Roman" panose="02020603050405020304" pitchFamily="18" charset="0"/>
              </a:rPr>
              <a:t>Sheave Frictional Resistance:</a:t>
            </a:r>
          </a:p>
        </p:txBody>
      </p:sp>
      <p:pic>
        <p:nvPicPr>
          <p:cNvPr id="6" name="Picture 5" descr="Sheave Frictional Resistance:&#10;Table based on bearing constants, K" title="Line Forces">
            <a:extLst>
              <a:ext uri="{FF2B5EF4-FFF2-40B4-BE49-F238E27FC236}">
                <a16:creationId xmlns:a16="http://schemas.microsoft.com/office/drawing/2014/main" id="{7ED98ED4-053D-4F6D-BE60-95AA061B18AF}"/>
              </a:ext>
            </a:extLst>
          </p:cNvPr>
          <p:cNvPicPr>
            <a:picLocks noChangeAspect="1"/>
          </p:cNvPicPr>
          <p:nvPr/>
        </p:nvPicPr>
        <p:blipFill>
          <a:blip r:embed="rId3"/>
          <a:stretch>
            <a:fillRect/>
          </a:stretch>
        </p:blipFill>
        <p:spPr>
          <a:xfrm>
            <a:off x="457200" y="2092967"/>
            <a:ext cx="8229600" cy="3317233"/>
          </a:xfrm>
          <a:prstGeom prst="rect">
            <a:avLst/>
          </a:prstGeom>
        </p:spPr>
      </p:pic>
    </p:spTree>
    <p:extLst>
      <p:ext uri="{BB962C8B-B14F-4D97-AF65-F5344CB8AC3E}">
        <p14:creationId xmlns:p14="http://schemas.microsoft.com/office/powerpoint/2010/main" val="29630055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8305800" cy="5355312"/>
          </a:xfrm>
          <a:prstGeom prst="rect">
            <a:avLst/>
          </a:prstGeom>
        </p:spPr>
        <p:txBody>
          <a:bodyPr wrap="square">
            <a:spAutoFit/>
          </a:bodyPr>
          <a:lstStyle/>
          <a:p>
            <a:pPr marL="7938" lvl="1" fontAlgn="base">
              <a:spcAft>
                <a:spcPts val="1200"/>
              </a:spcAft>
              <a:buClrTx/>
            </a:pPr>
            <a:r>
              <a:rPr lang="en-US" sz="2800" b="1" kern="0" dirty="0">
                <a:latin typeface="Cambria" panose="02040503050406030204" pitchFamily="18" charset="0"/>
                <a:ea typeface="Cambria" panose="02040503050406030204" pitchFamily="18" charset="0"/>
                <a:cs typeface="Times New Roman" panose="02020603050405020304" pitchFamily="18" charset="0"/>
              </a:rPr>
              <a:t>Load Position and Tag Angles:</a:t>
            </a:r>
          </a:p>
          <a:p>
            <a:pPr marL="458788" lvl="1" indent="-458788" fontAlgn="base">
              <a:spcAft>
                <a:spcPts val="120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Angles and resulting line forces </a:t>
            </a:r>
            <a:r>
              <a:rPr lang="en-US" sz="2400" b="1" kern="0" dirty="0">
                <a:latin typeface="Cambria" panose="02040503050406030204" pitchFamily="18" charset="0"/>
                <a:ea typeface="Cambria" panose="02040503050406030204" pitchFamily="18" charset="0"/>
                <a:cs typeface="Times New Roman" panose="02020603050405020304" pitchFamily="18" charset="0"/>
              </a:rPr>
              <a:t>CHANGE</a:t>
            </a:r>
            <a:r>
              <a:rPr lang="en-US" sz="2400" kern="0" dirty="0">
                <a:latin typeface="Cambria" panose="02040503050406030204" pitchFamily="18" charset="0"/>
                <a:ea typeface="Cambria" panose="02040503050406030204" pitchFamily="18" charset="0"/>
                <a:cs typeface="Times New Roman" panose="02020603050405020304" pitchFamily="18" charset="0"/>
              </a:rPr>
              <a:t> throughout the various stages of the lift based on the tag force applied to create the horizontal clear distance needed to keep the load a safe distance from the structure and other obstructions</a:t>
            </a:r>
          </a:p>
          <a:p>
            <a:pPr marL="458788" lvl="1" indent="-458788" fontAlgn="base">
              <a:spcAft>
                <a:spcPts val="12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Must consider </a:t>
            </a:r>
            <a:r>
              <a:rPr lang="en-US" sz="2400" b="1" kern="0" dirty="0">
                <a:latin typeface="Cambria" panose="02040503050406030204" pitchFamily="18" charset="0"/>
                <a:ea typeface="Cambria" panose="02040503050406030204" pitchFamily="18" charset="0"/>
                <a:cs typeface="Times New Roman" panose="02020603050405020304" pitchFamily="18" charset="0"/>
              </a:rPr>
              <a:t>ENTIRE</a:t>
            </a:r>
            <a:r>
              <a:rPr lang="en-US" sz="2400" kern="0" dirty="0">
                <a:latin typeface="Cambria" panose="02040503050406030204" pitchFamily="18" charset="0"/>
                <a:ea typeface="Cambria" panose="02040503050406030204" pitchFamily="18" charset="0"/>
                <a:cs typeface="Times New Roman" panose="02020603050405020304" pitchFamily="18" charset="0"/>
              </a:rPr>
              <a:t> lifting operation from ground level to uppermost position to properly assess the maximum line forces created in the Load Line and Tag Line</a:t>
            </a:r>
          </a:p>
          <a:p>
            <a:pPr marL="341313" lvl="1" indent="-333375" fontAlgn="base">
              <a:spcAft>
                <a:spcPts val="1200"/>
              </a:spcAft>
              <a:buClrTx/>
              <a:buFont typeface="Wingdings" panose="05000000000000000000" pitchFamily="2" charset="2"/>
              <a:buChar char="Ø"/>
            </a:pP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Aft>
                <a:spcPts val="1200"/>
              </a:spcAft>
              <a:buClrTx/>
              <a:buFont typeface="Wingdings" panose="05000000000000000000" pitchFamily="2" charset="2"/>
              <a:buChar char="Ø"/>
            </a:pP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marL="341313" lvl="1" indent="-333375" fontAlgn="base">
              <a:spcAft>
                <a:spcPts val="1200"/>
              </a:spcAft>
              <a:buClrTx/>
              <a:buFont typeface="Wingdings" panose="05000000000000000000" pitchFamily="2" charset="2"/>
              <a:buChar char="Ø"/>
            </a:pPr>
            <a:endParaRPr lang="en-US" sz="2400" kern="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96276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8305800" cy="523220"/>
          </a:xfrm>
          <a:prstGeom prst="rect">
            <a:avLst/>
          </a:prstGeom>
        </p:spPr>
        <p:txBody>
          <a:bodyPr wrap="square">
            <a:spAutoFit/>
          </a:bodyPr>
          <a:lstStyle/>
          <a:p>
            <a:pPr marL="7938" lvl="1" fontAlgn="base">
              <a:spcAft>
                <a:spcPts val="1200"/>
              </a:spcAft>
              <a:buClrTx/>
            </a:pPr>
            <a:r>
              <a:rPr lang="en-US" sz="2800" b="1" kern="0" dirty="0">
                <a:latin typeface="Cambria" panose="02040503050406030204" pitchFamily="18" charset="0"/>
                <a:ea typeface="Cambria" panose="02040503050406030204" pitchFamily="18" charset="0"/>
                <a:cs typeface="Times New Roman" panose="02020603050405020304" pitchFamily="18" charset="0"/>
              </a:rPr>
              <a:t>Load Position and Tag Angles:</a:t>
            </a:r>
          </a:p>
        </p:txBody>
      </p:sp>
      <p:grpSp>
        <p:nvGrpSpPr>
          <p:cNvPr id="9" name="Group 8" descr="Rise/Run illustration" title="Line Forces">
            <a:extLst>
              <a:ext uri="{FF2B5EF4-FFF2-40B4-BE49-F238E27FC236}">
                <a16:creationId xmlns:a16="http://schemas.microsoft.com/office/drawing/2014/main" id="{568A3603-7C44-4C97-B701-AEE59264A967}"/>
              </a:ext>
            </a:extLst>
          </p:cNvPr>
          <p:cNvGrpSpPr/>
          <p:nvPr/>
        </p:nvGrpSpPr>
        <p:grpSpPr>
          <a:xfrm>
            <a:off x="599455" y="1066800"/>
            <a:ext cx="3972545" cy="3755456"/>
            <a:chOff x="2667000" y="1066800"/>
            <a:chExt cx="3972545" cy="3755456"/>
          </a:xfrm>
        </p:grpSpPr>
        <p:sp>
          <p:nvSpPr>
            <p:cNvPr id="8" name="Right Triangle 7">
              <a:extLst>
                <a:ext uri="{FF2B5EF4-FFF2-40B4-BE49-F238E27FC236}">
                  <a16:creationId xmlns:a16="http://schemas.microsoft.com/office/drawing/2014/main" id="{413F1681-40DC-4411-AC7F-BD55B20E9DEA}"/>
                </a:ext>
              </a:extLst>
            </p:cNvPr>
            <p:cNvSpPr/>
            <p:nvPr/>
          </p:nvSpPr>
          <p:spPr>
            <a:xfrm>
              <a:off x="3581400" y="2162552"/>
              <a:ext cx="2514600" cy="1805970"/>
            </a:xfrm>
            <a:prstGeom prst="r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0D4D947-42F6-4335-86C7-A50A904D87FC}"/>
                </a:ext>
              </a:extLst>
            </p:cNvPr>
            <p:cNvSpPr/>
            <p:nvPr/>
          </p:nvSpPr>
          <p:spPr>
            <a:xfrm rot="16200000">
              <a:off x="2821938" y="2787863"/>
              <a:ext cx="1073091" cy="461665"/>
            </a:xfrm>
            <a:prstGeom prst="rect">
              <a:avLst/>
            </a:prstGeom>
            <a:noFill/>
          </p:spPr>
          <p:txBody>
            <a:bodyPr wrap="square">
              <a:spAutoFit/>
            </a:bodyPr>
            <a:lstStyle/>
            <a:p>
              <a:pPr marL="7938" lvl="1" fontAlgn="base">
                <a:spcAft>
                  <a:spcPts val="600"/>
                </a:spcAft>
                <a:buClrTx/>
              </a:pPr>
              <a:r>
                <a:rPr lang="en-US" sz="2400" kern="0" dirty="0">
                  <a:solidFill>
                    <a:srgbClr val="FF0000"/>
                  </a:solidFill>
                  <a:latin typeface="Arial" panose="020B0604020202020204" pitchFamily="34" charset="0"/>
                  <a:ea typeface="Cambria" panose="02040503050406030204" pitchFamily="18" charset="0"/>
                  <a:cs typeface="Arial" panose="020B0604020202020204" pitchFamily="34" charset="0"/>
                </a:rPr>
                <a:t>RISE</a:t>
              </a:r>
              <a:endParaRPr lang="en-US"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FF71DB8-D85C-4812-ABAC-2475461FC623}"/>
                </a:ext>
              </a:extLst>
            </p:cNvPr>
            <p:cNvSpPr/>
            <p:nvPr/>
          </p:nvSpPr>
          <p:spPr>
            <a:xfrm>
              <a:off x="3779981" y="2798698"/>
              <a:ext cx="449078" cy="461665"/>
            </a:xfrm>
            <a:prstGeom prst="rect">
              <a:avLst/>
            </a:prstGeom>
            <a:noFill/>
          </p:spPr>
          <p:txBody>
            <a:bodyPr wrap="square">
              <a:spAutoFit/>
            </a:bodyPr>
            <a:lstStyle/>
            <a:p>
              <a:pPr marL="7938" lvl="1" fontAlgn="base">
                <a:spcAft>
                  <a:spcPts val="600"/>
                </a:spcAft>
                <a:buClrTx/>
              </a:pPr>
              <a:r>
                <a:rPr lang="en-US" sz="2400" kern="0" dirty="0">
                  <a:solidFill>
                    <a:srgbClr val="FF0000"/>
                  </a:solidFill>
                  <a:latin typeface="Arial" panose="020B0604020202020204" pitchFamily="34" charset="0"/>
                  <a:ea typeface="Cambria" panose="02040503050406030204" pitchFamily="18" charset="0"/>
                  <a:cs typeface="Arial" panose="020B0604020202020204" pitchFamily="34" charset="0"/>
                </a:rPr>
                <a:t>Ø</a:t>
              </a:r>
              <a:endParaRPr lang="en-US"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1" name="Arc 10">
              <a:extLst>
                <a:ext uri="{FF2B5EF4-FFF2-40B4-BE49-F238E27FC236}">
                  <a16:creationId xmlns:a16="http://schemas.microsoft.com/office/drawing/2014/main" id="{3CCAF87B-794E-4E40-A7DC-709F5069622B}"/>
                </a:ext>
              </a:extLst>
            </p:cNvPr>
            <p:cNvSpPr/>
            <p:nvPr/>
          </p:nvSpPr>
          <p:spPr>
            <a:xfrm rot="5400000">
              <a:off x="2667000" y="1066800"/>
              <a:ext cx="1828800" cy="1828800"/>
            </a:xfrm>
            <a:prstGeom prst="arc">
              <a:avLst>
                <a:gd name="adj1" fmla="val 18931433"/>
                <a:gd name="adj2" fmla="val 0"/>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B64AF9DB-F01B-4290-B948-4FF1635C7B48}"/>
                </a:ext>
              </a:extLst>
            </p:cNvPr>
            <p:cNvSpPr/>
            <p:nvPr/>
          </p:nvSpPr>
          <p:spPr>
            <a:xfrm>
              <a:off x="4115675" y="3911039"/>
              <a:ext cx="1073091" cy="461665"/>
            </a:xfrm>
            <a:prstGeom prst="rect">
              <a:avLst/>
            </a:prstGeom>
            <a:noFill/>
          </p:spPr>
          <p:txBody>
            <a:bodyPr wrap="square">
              <a:spAutoFit/>
            </a:bodyPr>
            <a:lstStyle/>
            <a:p>
              <a:pPr marL="7938" lvl="1" fontAlgn="base">
                <a:spcAft>
                  <a:spcPts val="600"/>
                </a:spcAft>
                <a:buClrTx/>
              </a:pPr>
              <a:r>
                <a:rPr lang="en-US" sz="2400" i="1" kern="0" dirty="0">
                  <a:solidFill>
                    <a:srgbClr val="FF0000"/>
                  </a:solidFill>
                  <a:latin typeface="Arial" panose="020B0604020202020204" pitchFamily="34" charset="0"/>
                  <a:ea typeface="Cambria" panose="02040503050406030204" pitchFamily="18" charset="0"/>
                  <a:cs typeface="Arial" panose="020B0604020202020204" pitchFamily="34" charset="0"/>
                </a:rPr>
                <a:t>RUN</a:t>
              </a:r>
              <a:endParaRPr lang="en-US" sz="2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DD7F50B-19BE-42B0-BCF6-1A92EE3387F4}"/>
                </a:ext>
              </a:extLst>
            </p:cNvPr>
            <p:cNvSpPr/>
            <p:nvPr/>
          </p:nvSpPr>
          <p:spPr>
            <a:xfrm>
              <a:off x="4427640" y="3124200"/>
              <a:ext cx="449162" cy="646331"/>
            </a:xfrm>
            <a:prstGeom prst="rect">
              <a:avLst/>
            </a:prstGeom>
          </p:spPr>
          <p:txBody>
            <a:bodyPr wrap="none">
              <a:spAutoFit/>
            </a:bodyPr>
            <a:lstStyle/>
            <a:p>
              <a:r>
                <a:rPr lang="el-GR" sz="36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α</a:t>
              </a:r>
              <a:endParaRPr lang="en-US" sz="3600" dirty="0"/>
            </a:p>
          </p:txBody>
        </p:sp>
        <p:sp>
          <p:nvSpPr>
            <p:cNvPr id="14" name="Arc 13">
              <a:extLst>
                <a:ext uri="{FF2B5EF4-FFF2-40B4-BE49-F238E27FC236}">
                  <a16:creationId xmlns:a16="http://schemas.microsoft.com/office/drawing/2014/main" id="{19CE67B8-2D29-491E-9FA4-051A2ADAD991}"/>
                </a:ext>
              </a:extLst>
            </p:cNvPr>
            <p:cNvSpPr/>
            <p:nvPr/>
          </p:nvSpPr>
          <p:spPr>
            <a:xfrm rot="16200000">
              <a:off x="4810745" y="2993456"/>
              <a:ext cx="1828800" cy="1828800"/>
            </a:xfrm>
            <a:prstGeom prst="arc">
              <a:avLst>
                <a:gd name="adj1" fmla="val 16042504"/>
                <a:gd name="adj2" fmla="val 18972309"/>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8672202F-CE82-4B9A-A334-0663C1FF4008}"/>
                  </a:ext>
                </a:extLst>
              </p:cNvPr>
              <p:cNvSpPr/>
              <p:nvPr/>
            </p:nvSpPr>
            <p:spPr>
              <a:xfrm>
                <a:off x="7208627" y="1436245"/>
                <a:ext cx="1521570" cy="12488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4000" b="1" i="1" kern="0" smtClean="0">
                              <a:solidFill>
                                <a:srgbClr val="FF0000"/>
                              </a:solidFill>
                              <a:latin typeface="Cambria Math" panose="02040503050406030204" pitchFamily="18" charset="0"/>
                              <a:cs typeface="Times New Roman" panose="02020603050405020304" pitchFamily="18" charset="0"/>
                            </a:rPr>
                          </m:ctrlPr>
                        </m:fPr>
                        <m:num>
                          <m:r>
                            <a:rPr lang="en-US" sz="4000" b="1" i="1" kern="0">
                              <a:solidFill>
                                <a:srgbClr val="FF0000"/>
                              </a:solidFill>
                              <a:latin typeface="Cambria Math" panose="02040503050406030204" pitchFamily="18" charset="0"/>
                              <a:cs typeface="Times New Roman" panose="02020603050405020304" pitchFamily="18" charset="0"/>
                            </a:rPr>
                            <m:t>𝑹𝑰𝑺𝑬</m:t>
                          </m:r>
                        </m:num>
                        <m:den>
                          <m:r>
                            <a:rPr lang="en-US" sz="4000" b="1" i="1" kern="0">
                              <a:solidFill>
                                <a:srgbClr val="FF0000"/>
                              </a:solidFill>
                              <a:latin typeface="Cambria Math" panose="02040503050406030204" pitchFamily="18" charset="0"/>
                              <a:cs typeface="Times New Roman" panose="02020603050405020304" pitchFamily="18" charset="0"/>
                            </a:rPr>
                            <m:t>𝑹𝑼𝑵</m:t>
                          </m:r>
                        </m:den>
                      </m:f>
                    </m:oMath>
                  </m:oMathPara>
                </a14:m>
                <a:endParaRPr lang="en-US" dirty="0"/>
              </a:p>
            </p:txBody>
          </p:sp>
        </mc:Choice>
        <mc:Fallback xmlns="">
          <p:sp>
            <p:nvSpPr>
              <p:cNvPr id="19" name="Rectangle 18">
                <a:extLst>
                  <a:ext uri="{FF2B5EF4-FFF2-40B4-BE49-F238E27FC236}">
                    <a16:creationId xmlns="" xmlns:a16="http://schemas.microsoft.com/office/drawing/2014/main" xmlns:a14="http://schemas.microsoft.com/office/drawing/2010/main" id="{8672202F-CE82-4B9A-A334-0663C1FF4008}"/>
                  </a:ext>
                </a:extLst>
              </p:cNvPr>
              <p:cNvSpPr>
                <a:spLocks noRot="1" noChangeAspect="1" noMove="1" noResize="1" noEditPoints="1" noAdjustHandles="1" noChangeArrowheads="1" noChangeShapeType="1" noTextEdit="1"/>
              </p:cNvSpPr>
              <p:nvPr/>
            </p:nvSpPr>
            <p:spPr>
              <a:xfrm>
                <a:off x="7208627" y="1436245"/>
                <a:ext cx="1521570" cy="1248868"/>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632AAC24-96AC-414B-B20F-DD1F820F99E7}"/>
                  </a:ext>
                </a:extLst>
              </p:cNvPr>
              <p:cNvSpPr/>
              <p:nvPr/>
            </p:nvSpPr>
            <p:spPr>
              <a:xfrm>
                <a:off x="4152900" y="2731655"/>
                <a:ext cx="4865537" cy="1364925"/>
              </a:xfrm>
              <a:prstGeom prst="rect">
                <a:avLst/>
              </a:prstGeom>
            </p:spPr>
            <p:txBody>
              <a:bodyPr wrap="square">
                <a:spAutoFit/>
              </a:bodyPr>
              <a:lstStyle/>
              <a:p>
                <a:r>
                  <a:rPr lang="en-US" kern="0" baseline="30000" dirty="0">
                    <a:latin typeface="Cambria" panose="02040503050406030204" pitchFamily="18" charset="0"/>
                    <a:ea typeface="Cambria" panose="02040503050406030204" pitchFamily="18" charset="0"/>
                    <a:cs typeface="Times New Roman" panose="02020603050405020304" pitchFamily="18" charset="0"/>
                  </a:rPr>
                  <a:t>Ex.</a:t>
                </a:r>
                <a:r>
                  <a:rPr lang="en-US" kern="0" dirty="0">
                    <a:latin typeface="Cambria" panose="02040503050406030204" pitchFamily="18" charset="0"/>
                    <a:ea typeface="Cambria" panose="02040503050406030204" pitchFamily="18" charset="0"/>
                    <a:cs typeface="Times New Roman" panose="02020603050405020304" pitchFamily="18" charset="0"/>
                  </a:rPr>
                  <a:t> For a top block rigged at 250 feet with the load positioned at 50 feet from the tower base, the </a:t>
                </a:r>
                <a14:m>
                  <m:oMath xmlns:m="http://schemas.openxmlformats.org/officeDocument/2006/math">
                    <m:f>
                      <m:fPr>
                        <m:ctrlPr>
                          <a:rPr lang="en-US" sz="2000" i="1" kern="0" smtClean="0">
                            <a:latin typeface="Cambria Math" panose="02040503050406030204" pitchFamily="18" charset="0"/>
                            <a:cs typeface="Times New Roman" panose="02020603050405020304" pitchFamily="18" charset="0"/>
                          </a:rPr>
                        </m:ctrlPr>
                      </m:fPr>
                      <m:num>
                        <m:r>
                          <a:rPr lang="en-US" sz="2000" b="0" i="1" kern="0" smtClean="0">
                            <a:latin typeface="Cambria Math" panose="02040503050406030204" pitchFamily="18" charset="0"/>
                            <a:cs typeface="Times New Roman" panose="02020603050405020304" pitchFamily="18" charset="0"/>
                          </a:rPr>
                          <m:t>𝑅𝐼𝑆𝐸</m:t>
                        </m:r>
                      </m:num>
                      <m:den>
                        <m:r>
                          <a:rPr lang="en-US" sz="2000" b="0" i="1" kern="0" smtClean="0">
                            <a:latin typeface="Cambria Math" panose="02040503050406030204" pitchFamily="18" charset="0"/>
                            <a:cs typeface="Times New Roman" panose="02020603050405020304" pitchFamily="18" charset="0"/>
                          </a:rPr>
                          <m:t>𝑅𝑈𝑁</m:t>
                        </m:r>
                      </m:den>
                    </m:f>
                  </m:oMath>
                </a14:m>
                <a:r>
                  <a:rPr lang="en-US" sz="2000" dirty="0">
                    <a:latin typeface="Cambria" panose="02040503050406030204" pitchFamily="18" charset="0"/>
                  </a:rPr>
                  <a:t> </a:t>
                </a:r>
                <a:r>
                  <a:rPr lang="en-US" dirty="0">
                    <a:latin typeface="Cambria" panose="02040503050406030204" pitchFamily="18" charset="0"/>
                  </a:rPr>
                  <a:t>would equal </a:t>
                </a:r>
                <a14:m>
                  <m:oMath xmlns:m="http://schemas.openxmlformats.org/officeDocument/2006/math">
                    <m:f>
                      <m:fPr>
                        <m:ctrlPr>
                          <a:rPr lang="en-US" sz="2000" i="1" kern="0">
                            <a:latin typeface="Cambria Math" panose="02040503050406030204" pitchFamily="18" charset="0"/>
                            <a:cs typeface="Times New Roman" panose="02020603050405020304" pitchFamily="18" charset="0"/>
                          </a:rPr>
                        </m:ctrlPr>
                      </m:fPr>
                      <m:num>
                        <m:r>
                          <a:rPr lang="en-US" sz="2000" b="0" i="1" kern="0" smtClean="0">
                            <a:latin typeface="Cambria Math" panose="02040503050406030204" pitchFamily="18" charset="0"/>
                            <a:cs typeface="Times New Roman" panose="02020603050405020304" pitchFamily="18" charset="0"/>
                          </a:rPr>
                          <m:t>250</m:t>
                        </m:r>
                      </m:num>
                      <m:den>
                        <m:r>
                          <a:rPr lang="en-US" sz="2000" b="0" i="1" kern="0" smtClean="0">
                            <a:latin typeface="Cambria Math" panose="02040503050406030204" pitchFamily="18" charset="0"/>
                            <a:cs typeface="Times New Roman" panose="02020603050405020304" pitchFamily="18" charset="0"/>
                          </a:rPr>
                          <m:t>50</m:t>
                        </m:r>
                      </m:den>
                    </m:f>
                  </m:oMath>
                </a14:m>
                <a:r>
                  <a:rPr lang="en-US" sz="2000" dirty="0">
                    <a:latin typeface="Cambria" panose="02040503050406030204" pitchFamily="18" charset="0"/>
                  </a:rPr>
                  <a:t> </a:t>
                </a:r>
                <a:r>
                  <a:rPr lang="en-US" dirty="0">
                    <a:latin typeface="Cambria" panose="02040503050406030204" pitchFamily="18" charset="0"/>
                  </a:rPr>
                  <a:t>or 5.0, which equates to Load Position Angle, </a:t>
                </a:r>
                <a:r>
                  <a:rPr lang="el-GR" dirty="0">
                    <a:latin typeface="Cambria" panose="02040503050406030204" pitchFamily="18" charset="0"/>
                    <a:cs typeface="Arial" panose="020B0604020202020204" pitchFamily="34" charset="0"/>
                  </a:rPr>
                  <a:t>θ</a:t>
                </a:r>
                <a:r>
                  <a:rPr lang="en-US" dirty="0">
                    <a:latin typeface="Cambria" panose="02040503050406030204" pitchFamily="18" charset="0"/>
                    <a:cs typeface="Arial" panose="020B0604020202020204" pitchFamily="34" charset="0"/>
                  </a:rPr>
                  <a:t>, of between 11°-12°</a:t>
                </a:r>
                <a:endParaRPr lang="en-US" dirty="0">
                  <a:latin typeface="Cambria" panose="02040503050406030204" pitchFamily="18" charset="0"/>
                </a:endParaRPr>
              </a:p>
            </p:txBody>
          </p:sp>
        </mc:Choice>
        <mc:Fallback xmlns="">
          <p:sp>
            <p:nvSpPr>
              <p:cNvPr id="17" name="Rectangle 16">
                <a:extLst>
                  <a:ext uri="{FF2B5EF4-FFF2-40B4-BE49-F238E27FC236}">
                    <a16:creationId xmlns:a16="http://schemas.microsoft.com/office/drawing/2014/main" id="{632AAC24-96AC-414B-B20F-DD1F820F99E7}"/>
                  </a:ext>
                </a:extLst>
              </p:cNvPr>
              <p:cNvSpPr>
                <a:spLocks noRot="1" noChangeAspect="1" noMove="1" noResize="1" noEditPoints="1" noAdjustHandles="1" noChangeArrowheads="1" noChangeShapeType="1" noTextEdit="1"/>
              </p:cNvSpPr>
              <p:nvPr/>
            </p:nvSpPr>
            <p:spPr>
              <a:xfrm>
                <a:off x="4152900" y="2731655"/>
                <a:ext cx="4865537" cy="1364925"/>
              </a:xfrm>
              <a:prstGeom prst="rect">
                <a:avLst/>
              </a:prstGeom>
              <a:blipFill>
                <a:blip r:embed="rId4"/>
                <a:stretch>
                  <a:fillRect l="-1003" t="-2679" b="-6250"/>
                </a:stretch>
              </a:blipFill>
            </p:spPr>
            <p:txBody>
              <a:bodyPr/>
              <a:lstStyle/>
              <a:p>
                <a:r>
                  <a:rPr lang="en-US">
                    <a:noFill/>
                  </a:rPr>
                  <a:t> </a:t>
                </a:r>
              </a:p>
            </p:txBody>
          </p:sp>
        </mc:Fallback>
      </mc:AlternateContent>
      <p:pic>
        <p:nvPicPr>
          <p:cNvPr id="18" name="Picture 17" descr="Rise/Run Table." title="Line Forces">
            <a:extLst>
              <a:ext uri="{FF2B5EF4-FFF2-40B4-BE49-F238E27FC236}">
                <a16:creationId xmlns:a16="http://schemas.microsoft.com/office/drawing/2014/main" id="{B1FEB9C4-7923-45F0-A964-64126F5A6A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0106" y="4371034"/>
            <a:ext cx="6788588" cy="2286000"/>
          </a:xfrm>
          <a:prstGeom prst="rect">
            <a:avLst/>
          </a:prstGeom>
        </p:spPr>
      </p:pic>
    </p:spTree>
    <p:extLst>
      <p:ext uri="{BB962C8B-B14F-4D97-AF65-F5344CB8AC3E}">
        <p14:creationId xmlns:p14="http://schemas.microsoft.com/office/powerpoint/2010/main" val="38051151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8305800" cy="3662541"/>
          </a:xfrm>
          <a:prstGeom prst="rect">
            <a:avLst/>
          </a:prstGeom>
        </p:spPr>
        <p:txBody>
          <a:bodyPr wrap="square">
            <a:spAutoFit/>
          </a:bodyPr>
          <a:lstStyle/>
          <a:p>
            <a:pPr marL="461963" lvl="1" indent="-454025" fontAlgn="base">
              <a:spcAft>
                <a:spcPts val="12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At minimum, resulting angles must be considered at the following lift positions:</a:t>
            </a:r>
          </a:p>
          <a:p>
            <a:pPr lvl="2" indent="-449263" fontAlgn="base">
              <a:spcAft>
                <a:spcPts val="120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Ground Level</a:t>
            </a:r>
          </a:p>
          <a:p>
            <a:pPr lvl="2" indent="-449263" fontAlgn="base">
              <a:spcAft>
                <a:spcPts val="120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Any Obstruction(s)</a:t>
            </a:r>
          </a:p>
          <a:p>
            <a:pPr lvl="2" indent="-449263" fontAlgn="base">
              <a:spcAft>
                <a:spcPts val="1200"/>
              </a:spcAft>
              <a:buFont typeface="+mj-lt"/>
              <a:buAutoNum type="arabicParenR"/>
            </a:pPr>
            <a:r>
              <a:rPr lang="en-US" sz="2400" kern="0" dirty="0">
                <a:latin typeface="Cambria" panose="02040503050406030204" pitchFamily="18" charset="0"/>
                <a:ea typeface="Cambria" panose="02040503050406030204" pitchFamily="18" charset="0"/>
                <a:cs typeface="Times New Roman" panose="02020603050405020304" pitchFamily="18" charset="0"/>
              </a:rPr>
              <a:t>Uppermost Lift Position</a:t>
            </a:r>
          </a:p>
          <a:p>
            <a:pPr marL="458788" lvl="1" indent="-458788" fontAlgn="base">
              <a:spcAft>
                <a:spcPts val="120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For most operations, it is best practice to base your line force calculations using the Maximum Load Position Angle and Maximum Tag Angle</a:t>
            </a:r>
          </a:p>
        </p:txBody>
      </p:sp>
    </p:spTree>
    <p:extLst>
      <p:ext uri="{BB962C8B-B14F-4D97-AF65-F5344CB8AC3E}">
        <p14:creationId xmlns:p14="http://schemas.microsoft.com/office/powerpoint/2010/main" val="15130451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4648200" cy="2539157"/>
          </a:xfrm>
          <a:prstGeom prst="rect">
            <a:avLst/>
          </a:prstGeom>
        </p:spPr>
        <p:txBody>
          <a:bodyPr wrap="square">
            <a:spAutoFit/>
          </a:bodyPr>
          <a:lstStyle/>
          <a:p>
            <a:pPr marL="7938" lvl="1" fontAlgn="base">
              <a:spcAft>
                <a:spcPts val="6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Load Position Angle, </a:t>
            </a:r>
            <a:r>
              <a:rPr lang="en-US" sz="2400" kern="0" dirty="0">
                <a:solidFill>
                  <a:srgbClr val="FF0000"/>
                </a:solidFill>
                <a:latin typeface="Arial" panose="020B0604020202020204" pitchFamily="34" charset="0"/>
                <a:ea typeface="Cambria" panose="02040503050406030204" pitchFamily="18" charset="0"/>
                <a:cs typeface="Arial" panose="020B0604020202020204" pitchFamily="34" charset="0"/>
              </a:rPr>
              <a:t>Ø</a:t>
            </a:r>
            <a:r>
              <a:rPr lang="en-US" sz="2400" kern="0" dirty="0">
                <a:latin typeface="Cambria" panose="02040503050406030204" pitchFamily="18" charset="0"/>
                <a:ea typeface="Cambria" panose="02040503050406030204" pitchFamily="18" charset="0"/>
                <a:cs typeface="Times New Roman" panose="02020603050405020304" pitchFamily="18" charset="0"/>
              </a:rPr>
              <a:t>:</a:t>
            </a:r>
          </a:p>
          <a:p>
            <a:pPr marL="568325" lvl="2" indent="-342900" fontAlgn="base">
              <a:spcAft>
                <a:spcPts val="600"/>
              </a:spcAft>
              <a:buFont typeface="Wingdings" panose="05000000000000000000" pitchFamily="2" charset="2"/>
              <a:buChar char="§"/>
            </a:pPr>
            <a:r>
              <a:rPr lang="en-US" sz="2000" i="1" kern="0" dirty="0">
                <a:latin typeface="Cambria" panose="02040503050406030204" pitchFamily="18" charset="0"/>
                <a:ea typeface="Cambria" panose="02040503050406030204" pitchFamily="18" charset="0"/>
                <a:cs typeface="Times New Roman" panose="02020603050405020304" pitchFamily="18" charset="0"/>
              </a:rPr>
              <a:t>Angle between true vertical and the rendered Load Line</a:t>
            </a:r>
          </a:p>
          <a:p>
            <a:pPr marL="568325" lvl="2" indent="-342900" fontAlgn="base">
              <a:spcAft>
                <a:spcPts val="600"/>
              </a:spcAft>
              <a:buFont typeface="Wingdings" panose="05000000000000000000" pitchFamily="2" charset="2"/>
              <a:buChar char="§"/>
            </a:pPr>
            <a:r>
              <a:rPr lang="en-US" sz="2000" i="1" kern="0" dirty="0">
                <a:latin typeface="Cambria" panose="02040503050406030204" pitchFamily="18" charset="0"/>
                <a:ea typeface="Cambria" panose="02040503050406030204" pitchFamily="18" charset="0"/>
                <a:cs typeface="Times New Roman" panose="02020603050405020304" pitchFamily="18" charset="0"/>
              </a:rPr>
              <a:t>Best practice is to limit to 5° or less</a:t>
            </a:r>
          </a:p>
          <a:p>
            <a:pPr marL="568325" lvl="2" indent="-342900" fontAlgn="base">
              <a:spcAft>
                <a:spcPts val="600"/>
              </a:spcAft>
              <a:buFont typeface="Wingdings" panose="05000000000000000000" pitchFamily="2" charset="2"/>
              <a:buChar char="§"/>
            </a:pPr>
            <a:r>
              <a:rPr lang="en-US" sz="2000" i="1" kern="0" dirty="0">
                <a:latin typeface="Cambria" panose="02040503050406030204" pitchFamily="18" charset="0"/>
                <a:ea typeface="Cambria" panose="02040503050406030204" pitchFamily="18" charset="0"/>
                <a:cs typeface="Times New Roman" panose="02020603050405020304" pitchFamily="18" charset="0"/>
              </a:rPr>
              <a:t>Once you exceed 10° on Straight Tag configurations, Load Line force can become excessive</a:t>
            </a:r>
          </a:p>
        </p:txBody>
      </p:sp>
      <p:pic>
        <p:nvPicPr>
          <p:cNvPr id="4" name="Picture 3" descr="Load Position Angle.&#10;Rise/Run" title="Line Forces">
            <a:extLst>
              <a:ext uri="{FF2B5EF4-FFF2-40B4-BE49-F238E27FC236}">
                <a16:creationId xmlns:a16="http://schemas.microsoft.com/office/drawing/2014/main" id="{E9F7D661-0F72-44E7-95BA-3EC6236A5B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52726" y="1539240"/>
            <a:ext cx="2038674" cy="5212080"/>
          </a:xfrm>
          <a:prstGeom prst="rect">
            <a:avLst/>
          </a:prstGeom>
        </p:spPr>
      </p:pic>
      <p:sp>
        <p:nvSpPr>
          <p:cNvPr id="11" name="Rectangle 10">
            <a:extLst>
              <a:ext uri="{FF2B5EF4-FFF2-40B4-BE49-F238E27FC236}">
                <a16:creationId xmlns:a16="http://schemas.microsoft.com/office/drawing/2014/main" id="{9D278995-3E42-40A0-8029-A18FE761BA6B}"/>
              </a:ext>
            </a:extLst>
          </p:cNvPr>
          <p:cNvSpPr/>
          <p:nvPr/>
        </p:nvSpPr>
        <p:spPr>
          <a:xfrm>
            <a:off x="6201035" y="3763591"/>
            <a:ext cx="449078" cy="461665"/>
          </a:xfrm>
          <a:prstGeom prst="rect">
            <a:avLst/>
          </a:prstGeom>
          <a:noFill/>
        </p:spPr>
        <p:txBody>
          <a:bodyPr wrap="square">
            <a:spAutoFit/>
          </a:bodyPr>
          <a:lstStyle/>
          <a:p>
            <a:pPr marL="7938" lvl="1" fontAlgn="base">
              <a:spcAft>
                <a:spcPts val="600"/>
              </a:spcAft>
              <a:buClrTx/>
            </a:pPr>
            <a:r>
              <a:rPr lang="en-US" sz="2400" kern="0" dirty="0">
                <a:solidFill>
                  <a:srgbClr val="FF0000"/>
                </a:solidFill>
                <a:latin typeface="Arial" panose="020B0604020202020204" pitchFamily="34" charset="0"/>
                <a:ea typeface="Cambria" panose="02040503050406030204" pitchFamily="18" charset="0"/>
                <a:cs typeface="Arial" panose="020B0604020202020204" pitchFamily="34" charset="0"/>
              </a:rPr>
              <a:t>Ø</a:t>
            </a:r>
            <a:endParaRPr lang="en-US"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9" name="Arc 8" descr="Arc between the Rise/Run" title="Line Forces">
            <a:extLst>
              <a:ext uri="{FF2B5EF4-FFF2-40B4-BE49-F238E27FC236}">
                <a16:creationId xmlns:a16="http://schemas.microsoft.com/office/drawing/2014/main" id="{F73676E3-4572-4C31-99EF-EFB62B731FB9}"/>
              </a:ext>
            </a:extLst>
          </p:cNvPr>
          <p:cNvSpPr/>
          <p:nvPr/>
        </p:nvSpPr>
        <p:spPr>
          <a:xfrm rot="5400000">
            <a:off x="4905214" y="1566259"/>
            <a:ext cx="2286000" cy="2286000"/>
          </a:xfrm>
          <a:prstGeom prst="arc">
            <a:avLst>
              <a:gd name="adj1" fmla="val 19753911"/>
              <a:gd name="adj2" fmla="val 0"/>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a:extLst>
              <a:ext uri="{FF2B5EF4-FFF2-40B4-BE49-F238E27FC236}">
                <a16:creationId xmlns:a16="http://schemas.microsoft.com/office/drawing/2014/main" id="{77D0558D-0091-434B-87D8-A2AFDB57E4E3}"/>
              </a:ext>
            </a:extLst>
          </p:cNvPr>
          <p:cNvSpPr/>
          <p:nvPr/>
        </p:nvSpPr>
        <p:spPr>
          <a:xfrm>
            <a:off x="457200" y="4038600"/>
            <a:ext cx="4744424" cy="1846659"/>
          </a:xfrm>
          <a:prstGeom prst="rect">
            <a:avLst/>
          </a:prstGeom>
        </p:spPr>
        <p:txBody>
          <a:bodyPr wrap="square">
            <a:spAutoFit/>
          </a:bodyPr>
          <a:lstStyle/>
          <a:p>
            <a:pPr marL="7938" lvl="1" fontAlgn="base">
              <a:spcAft>
                <a:spcPts val="6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NOTE:</a:t>
            </a:r>
          </a:p>
          <a:p>
            <a:pPr marL="568325" lvl="2" indent="-342900" fontAlgn="base">
              <a:spcAft>
                <a:spcPts val="600"/>
              </a:spcAft>
              <a:buFont typeface="Wingdings" panose="05000000000000000000" pitchFamily="2" charset="2"/>
              <a:buChar char="§"/>
            </a:pPr>
            <a:r>
              <a:rPr lang="en-US" sz="2000" i="1" kern="0" dirty="0">
                <a:latin typeface="Cambria" panose="02040503050406030204" pitchFamily="18" charset="0"/>
                <a:ea typeface="Cambria" panose="02040503050406030204" pitchFamily="18" charset="0"/>
                <a:cs typeface="Times New Roman" panose="02020603050405020304" pitchFamily="18" charset="0"/>
              </a:rPr>
              <a:t>Standoff distance at 5° equals a RISE/RUN ratio of </a:t>
            </a:r>
            <a:r>
              <a:rPr lang="en-US" sz="2000" b="1" i="1" u="sng" kern="0" dirty="0">
                <a:latin typeface="Cambria" panose="02040503050406030204" pitchFamily="18" charset="0"/>
                <a:ea typeface="Cambria" panose="02040503050406030204" pitchFamily="18" charset="0"/>
                <a:cs typeface="Times New Roman" panose="02020603050405020304" pitchFamily="18" charset="0"/>
              </a:rPr>
              <a:t>11.4</a:t>
            </a:r>
          </a:p>
          <a:p>
            <a:pPr marL="568325" lvl="2" indent="-342900" fontAlgn="base">
              <a:spcAft>
                <a:spcPts val="600"/>
              </a:spcAft>
              <a:buFont typeface="Wingdings" panose="05000000000000000000" pitchFamily="2" charset="2"/>
              <a:buChar char="§"/>
            </a:pPr>
            <a:r>
              <a:rPr lang="en-US" sz="2000" i="1" kern="0" dirty="0">
                <a:latin typeface="Cambria" panose="02040503050406030204" pitchFamily="18" charset="0"/>
                <a:ea typeface="Cambria" panose="02040503050406030204" pitchFamily="18" charset="0"/>
                <a:cs typeface="Times New Roman" panose="02020603050405020304" pitchFamily="18" charset="0"/>
              </a:rPr>
              <a:t>Standoff distance at 10° equals a RISE/RUN ratio of </a:t>
            </a:r>
            <a:r>
              <a:rPr lang="en-US" sz="2000" b="1" i="1" u="sng" kern="0" dirty="0">
                <a:latin typeface="Cambria" panose="02040503050406030204" pitchFamily="18" charset="0"/>
                <a:ea typeface="Cambria" panose="02040503050406030204" pitchFamily="18" charset="0"/>
                <a:cs typeface="Times New Roman" panose="02020603050405020304" pitchFamily="18" charset="0"/>
              </a:rPr>
              <a:t>5.7</a:t>
            </a:r>
          </a:p>
        </p:txBody>
      </p:sp>
      <p:cxnSp>
        <p:nvCxnSpPr>
          <p:cNvPr id="13" name="Straight Connector 12" descr="Red horizontal straight line from the top of the Rise across showing headroom." title="Line Forces">
            <a:extLst>
              <a:ext uri="{FF2B5EF4-FFF2-40B4-BE49-F238E27FC236}">
                <a16:creationId xmlns:a16="http://schemas.microsoft.com/office/drawing/2014/main" id="{47FC9602-A1D1-467F-9A6E-1DB09A47EFE8}"/>
              </a:ext>
            </a:extLst>
          </p:cNvPr>
          <p:cNvCxnSpPr/>
          <p:nvPr/>
        </p:nvCxnSpPr>
        <p:spPr>
          <a:xfrm>
            <a:off x="6250584" y="2105785"/>
            <a:ext cx="20116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Red bottom horizontal line from the bottom of the Run showing the headroom." title="Line Forces">
            <a:extLst>
              <a:ext uri="{FF2B5EF4-FFF2-40B4-BE49-F238E27FC236}">
                <a16:creationId xmlns:a16="http://schemas.microsoft.com/office/drawing/2014/main" id="{8CD371EC-4FA4-44BE-8CFD-4B006A439497}"/>
              </a:ext>
            </a:extLst>
          </p:cNvPr>
          <p:cNvCxnSpPr/>
          <p:nvPr/>
        </p:nvCxnSpPr>
        <p:spPr>
          <a:xfrm>
            <a:off x="7056120" y="4648200"/>
            <a:ext cx="118872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descr="Red vertical arrow between the rise and the run." title="Line Forces">
            <a:extLst>
              <a:ext uri="{FF2B5EF4-FFF2-40B4-BE49-F238E27FC236}">
                <a16:creationId xmlns:a16="http://schemas.microsoft.com/office/drawing/2014/main" id="{C09DB7AF-795D-4BC2-95B0-CF792AD339C9}"/>
              </a:ext>
            </a:extLst>
          </p:cNvPr>
          <p:cNvCxnSpPr>
            <a:cxnSpLocks/>
          </p:cNvCxnSpPr>
          <p:nvPr/>
        </p:nvCxnSpPr>
        <p:spPr>
          <a:xfrm>
            <a:off x="7924800" y="2105785"/>
            <a:ext cx="0" cy="2542415"/>
          </a:xfrm>
          <a:prstGeom prst="line">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1983829-BD42-40C8-B847-7D6A2157308D}"/>
              </a:ext>
            </a:extLst>
          </p:cNvPr>
          <p:cNvSpPr/>
          <p:nvPr/>
        </p:nvSpPr>
        <p:spPr>
          <a:xfrm rot="16200000">
            <a:off x="6869199" y="2929847"/>
            <a:ext cx="1752019" cy="400110"/>
          </a:xfrm>
          <a:prstGeom prst="rect">
            <a:avLst/>
          </a:prstGeom>
          <a:noFill/>
        </p:spPr>
        <p:txBody>
          <a:bodyPr wrap="square">
            <a:spAutoFit/>
          </a:bodyPr>
          <a:lstStyle/>
          <a:p>
            <a:pPr marL="7938" lvl="1" fontAlgn="base">
              <a:spcAft>
                <a:spcPts val="600"/>
              </a:spcAft>
              <a:buClrTx/>
            </a:pPr>
            <a:r>
              <a:rPr lang="en-US" sz="2000" kern="0" dirty="0">
                <a:solidFill>
                  <a:srgbClr val="FF0000"/>
                </a:solidFill>
                <a:latin typeface="Arial" panose="020B0604020202020204" pitchFamily="34" charset="0"/>
                <a:ea typeface="Cambria" panose="02040503050406030204" pitchFamily="18" charset="0"/>
                <a:cs typeface="Arial" panose="020B0604020202020204" pitchFamily="34" charset="0"/>
              </a:rPr>
              <a:t>Headroom</a:t>
            </a:r>
          </a:p>
        </p:txBody>
      </p:sp>
      <p:cxnSp>
        <p:nvCxnSpPr>
          <p:cNvPr id="19" name="Straight Connector 18" descr="Short red vertical line from the top of the Run showing the standoff." title="Line Forces">
            <a:extLst>
              <a:ext uri="{FF2B5EF4-FFF2-40B4-BE49-F238E27FC236}">
                <a16:creationId xmlns:a16="http://schemas.microsoft.com/office/drawing/2014/main" id="{2F4B5F04-8C94-45B3-A7EF-45233C20B940}"/>
              </a:ext>
            </a:extLst>
          </p:cNvPr>
          <p:cNvCxnSpPr>
            <a:cxnSpLocks/>
          </p:cNvCxnSpPr>
          <p:nvPr/>
        </p:nvCxnSpPr>
        <p:spPr>
          <a:xfrm>
            <a:off x="6934200" y="4762332"/>
            <a:ext cx="0" cy="13946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descr="Long red vertical line from the Rise to below the Run" title="Line Forces">
            <a:extLst>
              <a:ext uri="{FF2B5EF4-FFF2-40B4-BE49-F238E27FC236}">
                <a16:creationId xmlns:a16="http://schemas.microsoft.com/office/drawing/2014/main" id="{6818B865-5D02-4611-997A-BA0B04FCEF0D}"/>
              </a:ext>
            </a:extLst>
          </p:cNvPr>
          <p:cNvCxnSpPr>
            <a:cxnSpLocks/>
          </p:cNvCxnSpPr>
          <p:nvPr/>
        </p:nvCxnSpPr>
        <p:spPr>
          <a:xfrm>
            <a:off x="6036623" y="2228672"/>
            <a:ext cx="0" cy="396655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descr="Red horizontal arrow from the Rise line to the standoff." title="Line Forces">
            <a:extLst>
              <a:ext uri="{FF2B5EF4-FFF2-40B4-BE49-F238E27FC236}">
                <a16:creationId xmlns:a16="http://schemas.microsoft.com/office/drawing/2014/main" id="{BFA07984-EA0C-483D-845A-7C6FA4924EF8}"/>
              </a:ext>
            </a:extLst>
          </p:cNvPr>
          <p:cNvCxnSpPr>
            <a:cxnSpLocks/>
          </p:cNvCxnSpPr>
          <p:nvPr/>
        </p:nvCxnSpPr>
        <p:spPr>
          <a:xfrm flipV="1">
            <a:off x="6019800" y="5714999"/>
            <a:ext cx="914400" cy="1"/>
          </a:xfrm>
          <a:prstGeom prst="line">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BB7E968F-5D20-4D3E-AA69-D4588BF2DF7C}"/>
              </a:ext>
            </a:extLst>
          </p:cNvPr>
          <p:cNvSpPr/>
          <p:nvPr/>
        </p:nvSpPr>
        <p:spPr>
          <a:xfrm>
            <a:off x="6934200" y="5486443"/>
            <a:ext cx="1752019" cy="400110"/>
          </a:xfrm>
          <a:prstGeom prst="rect">
            <a:avLst/>
          </a:prstGeom>
          <a:noFill/>
        </p:spPr>
        <p:txBody>
          <a:bodyPr wrap="square">
            <a:spAutoFit/>
          </a:bodyPr>
          <a:lstStyle/>
          <a:p>
            <a:pPr marL="7938" lvl="1" fontAlgn="base">
              <a:buClrTx/>
            </a:pPr>
            <a:r>
              <a:rPr lang="en-US" sz="2000" kern="0" dirty="0">
                <a:solidFill>
                  <a:srgbClr val="FF0000"/>
                </a:solidFill>
                <a:latin typeface="Arial" panose="020B0604020202020204" pitchFamily="34" charset="0"/>
                <a:ea typeface="Cambria" panose="02040503050406030204" pitchFamily="18" charset="0"/>
                <a:cs typeface="Arial" panose="020B0604020202020204" pitchFamily="34" charset="0"/>
              </a:rPr>
              <a:t>Standoff</a:t>
            </a:r>
          </a:p>
        </p:txBody>
      </p:sp>
      <p:sp>
        <p:nvSpPr>
          <p:cNvPr id="20" name="Right Triangle 19" descr="Right Triangle" title="Line Forces">
            <a:extLst>
              <a:ext uri="{FF2B5EF4-FFF2-40B4-BE49-F238E27FC236}">
                <a16:creationId xmlns:a16="http://schemas.microsoft.com/office/drawing/2014/main" id="{DF4BCFAA-1BE2-4442-AADE-E4A33B7BD58C}"/>
              </a:ext>
            </a:extLst>
          </p:cNvPr>
          <p:cNvSpPr/>
          <p:nvPr/>
        </p:nvSpPr>
        <p:spPr>
          <a:xfrm rot="5400000" flipH="1">
            <a:off x="5160112" y="2890263"/>
            <a:ext cx="2651271" cy="864602"/>
          </a:xfrm>
          <a:prstGeom prst="rtTriangl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descr="Straight connector" title="Line Forces">
            <a:extLst>
              <a:ext uri="{FF2B5EF4-FFF2-40B4-BE49-F238E27FC236}">
                <a16:creationId xmlns:a16="http://schemas.microsoft.com/office/drawing/2014/main" id="{3EAF1949-F872-419B-942D-E3C500E11AA3}"/>
              </a:ext>
            </a:extLst>
          </p:cNvPr>
          <p:cNvCxnSpPr>
            <a:cxnSpLocks/>
            <a:stCxn id="20" idx="4"/>
            <a:endCxn id="20" idx="2"/>
          </p:cNvCxnSpPr>
          <p:nvPr/>
        </p:nvCxnSpPr>
        <p:spPr>
          <a:xfrm>
            <a:off x="6053447" y="1996929"/>
            <a:ext cx="0" cy="2651271"/>
          </a:xfrm>
          <a:prstGeom prst="line">
            <a:avLst/>
          </a:prstGeom>
          <a:ln w="3810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descr="Straight connector in the illustration." title="Line Forces">
            <a:extLst>
              <a:ext uri="{FF2B5EF4-FFF2-40B4-BE49-F238E27FC236}">
                <a16:creationId xmlns:a16="http://schemas.microsoft.com/office/drawing/2014/main" id="{BFC9D563-9763-442A-8D6B-6B0D05752F41}"/>
              </a:ext>
            </a:extLst>
          </p:cNvPr>
          <p:cNvCxnSpPr>
            <a:cxnSpLocks/>
          </p:cNvCxnSpPr>
          <p:nvPr/>
        </p:nvCxnSpPr>
        <p:spPr>
          <a:xfrm flipH="1" flipV="1">
            <a:off x="6019800" y="4644242"/>
            <a:ext cx="914400" cy="3958"/>
          </a:xfrm>
          <a:prstGeom prst="line">
            <a:avLst/>
          </a:prstGeom>
          <a:ln w="38100">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577FC5CA-0ADB-4B78-A5D0-F141FC24C953}"/>
              </a:ext>
            </a:extLst>
          </p:cNvPr>
          <p:cNvSpPr/>
          <p:nvPr/>
        </p:nvSpPr>
        <p:spPr>
          <a:xfrm rot="16200000">
            <a:off x="4987613" y="2682337"/>
            <a:ext cx="1752019" cy="400110"/>
          </a:xfrm>
          <a:prstGeom prst="rect">
            <a:avLst/>
          </a:prstGeom>
          <a:noFill/>
        </p:spPr>
        <p:txBody>
          <a:bodyPr wrap="square">
            <a:spAutoFit/>
          </a:bodyPr>
          <a:lstStyle/>
          <a:p>
            <a:pPr marL="7938" lvl="1" fontAlgn="base">
              <a:spcAft>
                <a:spcPts val="600"/>
              </a:spcAft>
              <a:buClrTx/>
            </a:pPr>
            <a:r>
              <a:rPr lang="en-US" sz="2000" i="1" kern="0" dirty="0">
                <a:solidFill>
                  <a:srgbClr val="FF0000"/>
                </a:solidFill>
                <a:latin typeface="Arial" panose="020B0604020202020204" pitchFamily="34" charset="0"/>
                <a:ea typeface="Cambria" panose="02040503050406030204" pitchFamily="18" charset="0"/>
                <a:cs typeface="Arial" panose="020B0604020202020204" pitchFamily="34" charset="0"/>
              </a:rPr>
              <a:t>“RISE”</a:t>
            </a:r>
            <a:endParaRPr lang="en-US" sz="20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3D977C36-E3C0-4AF5-BA07-B6D176E06F9A}"/>
              </a:ext>
            </a:extLst>
          </p:cNvPr>
          <p:cNvSpPr/>
          <p:nvPr/>
        </p:nvSpPr>
        <p:spPr>
          <a:xfrm>
            <a:off x="5955500" y="4650802"/>
            <a:ext cx="944064" cy="400110"/>
          </a:xfrm>
          <a:prstGeom prst="rect">
            <a:avLst/>
          </a:prstGeom>
          <a:noFill/>
        </p:spPr>
        <p:txBody>
          <a:bodyPr wrap="square">
            <a:spAutoFit/>
          </a:bodyPr>
          <a:lstStyle/>
          <a:p>
            <a:pPr marL="7938" lvl="1" fontAlgn="base">
              <a:buClrTx/>
            </a:pPr>
            <a:r>
              <a:rPr lang="en-US" sz="2000" i="1" kern="0" dirty="0">
                <a:solidFill>
                  <a:srgbClr val="FF0000"/>
                </a:solidFill>
                <a:latin typeface="Arial" panose="020B0604020202020204" pitchFamily="34" charset="0"/>
                <a:ea typeface="Cambria" panose="02040503050406030204" pitchFamily="18" charset="0"/>
                <a:cs typeface="Arial" panose="020B0604020202020204" pitchFamily="34" charset="0"/>
              </a:rPr>
              <a:t>“RUN”</a:t>
            </a:r>
            <a:endParaRPr lang="en-US" sz="20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16829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0-#ppt_w/2"/>
                                          </p:val>
                                        </p:tav>
                                        <p:tav tm="100000">
                                          <p:val>
                                            <p:strVal val="#ppt_x"/>
                                          </p:val>
                                        </p:tav>
                                      </p:tavLst>
                                    </p:anim>
                                    <p:anim calcmode="lin" valueType="num">
                                      <p:cBhvr additive="base">
                                        <p:cTn id="6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animBg="1"/>
      <p:bldP spid="12" grpId="0"/>
      <p:bldP spid="18" grpId="0"/>
      <p:bldP spid="27" grpId="0"/>
      <p:bldP spid="20"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944562"/>
          </a:xfrm>
        </p:spPr>
        <p:txBody>
          <a:bodyPr>
            <a:normAutofit/>
          </a:bodyPr>
          <a:lstStyle/>
          <a:p>
            <a:r>
              <a:rPr lang="en-US" b="1" dirty="0">
                <a:solidFill>
                  <a:schemeClr val="tx1"/>
                </a:solidFill>
                <a:effectLst/>
                <a:latin typeface="Cambria" panose="02040503050406030204" pitchFamily="18" charset="0"/>
              </a:rPr>
              <a:t>About OSHA</a:t>
            </a:r>
          </a:p>
        </p:txBody>
      </p:sp>
      <p:sp>
        <p:nvSpPr>
          <p:cNvPr id="4" name="Rectangle 3"/>
          <p:cNvSpPr/>
          <p:nvPr/>
        </p:nvSpPr>
        <p:spPr>
          <a:xfrm>
            <a:off x="457199" y="1489770"/>
            <a:ext cx="8329613" cy="3539430"/>
          </a:xfrm>
          <a:prstGeom prst="rect">
            <a:avLst/>
          </a:prstGeom>
        </p:spPr>
        <p:txBody>
          <a:bodyPr wrap="square">
            <a:spAutoFit/>
          </a:bodyPr>
          <a:lstStyle/>
          <a:p>
            <a:r>
              <a:rPr lang="en-US" sz="2800" dirty="0">
                <a:latin typeface="Cambria" panose="02040503050406030204" pitchFamily="18" charset="0"/>
              </a:rPr>
              <a:t>On December 29, 1970, President Nixon signed the </a:t>
            </a:r>
            <a:r>
              <a:rPr lang="en-US" sz="2800" b="1" dirty="0">
                <a:latin typeface="Cambria" panose="02040503050406030204" pitchFamily="18" charset="0"/>
              </a:rPr>
              <a:t>Occupational Safety and Health Act of 1970 (OSH Act) into law. </a:t>
            </a:r>
            <a:r>
              <a:rPr lang="en-US" sz="2800" dirty="0">
                <a:latin typeface="Cambria" panose="02040503050406030204" pitchFamily="18" charset="0"/>
              </a:rPr>
              <a:t>The OSH Act created the </a:t>
            </a:r>
            <a:r>
              <a:rPr lang="en-US" sz="2800" b="1" dirty="0">
                <a:latin typeface="Cambria" panose="02040503050406030204" pitchFamily="18" charset="0"/>
              </a:rPr>
              <a:t>Occupational Safety and Health Administration (OSHA) </a:t>
            </a:r>
            <a:r>
              <a:rPr lang="en-US" sz="2800" dirty="0">
                <a:latin typeface="Cambria" panose="02040503050406030204" pitchFamily="18" charset="0"/>
              </a:rPr>
              <a:t>to assure safe and healthful working conditions for working men and women by setting and enforcing standards and by providing training, outreach, education and assistance.</a:t>
            </a:r>
          </a:p>
        </p:txBody>
      </p:sp>
    </p:spTree>
    <p:extLst>
      <p:ext uri="{BB962C8B-B14F-4D97-AF65-F5344CB8AC3E}">
        <p14:creationId xmlns:p14="http://schemas.microsoft.com/office/powerpoint/2010/main" val="6432585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8229600" cy="461665"/>
          </a:xfrm>
          <a:prstGeom prst="rect">
            <a:avLst/>
          </a:prstGeom>
        </p:spPr>
        <p:txBody>
          <a:bodyPr wrap="square">
            <a:spAutoFit/>
          </a:bodyPr>
          <a:lstStyle/>
          <a:p>
            <a:pPr marL="7938" lvl="1" fontAlgn="base">
              <a:spcAft>
                <a:spcPts val="6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Always Determine </a:t>
            </a:r>
            <a:r>
              <a:rPr lang="en-US" sz="2400" b="1" u="sng" kern="0" dirty="0">
                <a:latin typeface="Cambria" panose="02040503050406030204" pitchFamily="18" charset="0"/>
                <a:ea typeface="Cambria" panose="02040503050406030204" pitchFamily="18" charset="0"/>
                <a:cs typeface="Times New Roman" panose="02020603050405020304" pitchFamily="18" charset="0"/>
              </a:rPr>
              <a:t>Maximum</a:t>
            </a:r>
            <a:r>
              <a:rPr lang="en-US" sz="2400" kern="0" dirty="0">
                <a:latin typeface="Cambria" panose="02040503050406030204" pitchFamily="18" charset="0"/>
                <a:ea typeface="Cambria" panose="02040503050406030204" pitchFamily="18" charset="0"/>
                <a:cs typeface="Times New Roman" panose="02020603050405020304" pitchFamily="18" charset="0"/>
              </a:rPr>
              <a:t> Load Position Angle, </a:t>
            </a:r>
            <a:r>
              <a:rPr lang="en-US" sz="2400" kern="0" dirty="0">
                <a:solidFill>
                  <a:srgbClr val="FF0000"/>
                </a:solidFill>
                <a:latin typeface="Arial" panose="020B0604020202020204" pitchFamily="34" charset="0"/>
                <a:ea typeface="Cambria" panose="02040503050406030204" pitchFamily="18" charset="0"/>
                <a:cs typeface="Arial" panose="020B0604020202020204" pitchFamily="34" charset="0"/>
              </a:rPr>
              <a:t>Ø</a:t>
            </a:r>
            <a:r>
              <a:rPr lang="en-US" sz="2400" kern="0" dirty="0">
                <a:latin typeface="Cambria" panose="02040503050406030204" pitchFamily="18" charset="0"/>
                <a:ea typeface="Cambria" panose="02040503050406030204" pitchFamily="18" charset="0"/>
                <a:cs typeface="Times New Roman" panose="02020603050405020304" pitchFamily="18" charset="0"/>
              </a:rPr>
              <a:t>:</a:t>
            </a:r>
          </a:p>
        </p:txBody>
      </p:sp>
      <p:pic>
        <p:nvPicPr>
          <p:cNvPr id="6" name="Picture 5" descr="Illustration on the left is At Ground Level." title="Line Forces">
            <a:extLst>
              <a:ext uri="{FF2B5EF4-FFF2-40B4-BE49-F238E27FC236}">
                <a16:creationId xmlns:a16="http://schemas.microsoft.com/office/drawing/2014/main" id="{BCD5C79F-8AD3-49AC-8A14-8C0A83F43A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9569" y="1936973"/>
            <a:ext cx="2550872" cy="4389120"/>
          </a:xfrm>
          <a:prstGeom prst="rect">
            <a:avLst/>
          </a:prstGeom>
        </p:spPr>
      </p:pic>
      <p:sp>
        <p:nvSpPr>
          <p:cNvPr id="35" name="Rectangle 34">
            <a:extLst>
              <a:ext uri="{FF2B5EF4-FFF2-40B4-BE49-F238E27FC236}">
                <a16:creationId xmlns:a16="http://schemas.microsoft.com/office/drawing/2014/main" id="{497F30EB-4771-4374-BD49-9BA29772B8D4}"/>
              </a:ext>
            </a:extLst>
          </p:cNvPr>
          <p:cNvSpPr/>
          <p:nvPr/>
        </p:nvSpPr>
        <p:spPr>
          <a:xfrm>
            <a:off x="733250" y="6364426"/>
            <a:ext cx="1715534" cy="369332"/>
          </a:xfrm>
          <a:prstGeom prst="rect">
            <a:avLst/>
          </a:prstGeom>
        </p:spPr>
        <p:txBody>
          <a:bodyPr wrap="none">
            <a:spAutoFit/>
          </a:bodyPr>
          <a:lstStyle/>
          <a:p>
            <a:r>
              <a:rPr lang="en-US" i="1" kern="0" dirty="0">
                <a:latin typeface="Cambria" panose="02040503050406030204" pitchFamily="18" charset="0"/>
                <a:ea typeface="Cambria" panose="02040503050406030204" pitchFamily="18" charset="0"/>
                <a:cs typeface="Times New Roman" panose="02020603050405020304" pitchFamily="18" charset="0"/>
              </a:rPr>
              <a:t>At Ground Level</a:t>
            </a:r>
            <a:endParaRPr lang="en-US" i="1" dirty="0"/>
          </a:p>
        </p:txBody>
      </p:sp>
      <p:sp>
        <p:nvSpPr>
          <p:cNvPr id="41" name="Rectangle 40">
            <a:extLst>
              <a:ext uri="{FF2B5EF4-FFF2-40B4-BE49-F238E27FC236}">
                <a16:creationId xmlns:a16="http://schemas.microsoft.com/office/drawing/2014/main" id="{433E1D9A-5C14-4CBC-B866-B389A1747302}"/>
              </a:ext>
            </a:extLst>
          </p:cNvPr>
          <p:cNvSpPr/>
          <p:nvPr/>
        </p:nvSpPr>
        <p:spPr>
          <a:xfrm>
            <a:off x="2209800" y="5029200"/>
            <a:ext cx="449078" cy="461665"/>
          </a:xfrm>
          <a:prstGeom prst="rect">
            <a:avLst/>
          </a:prstGeom>
          <a:noFill/>
        </p:spPr>
        <p:txBody>
          <a:bodyPr wrap="square">
            <a:spAutoFit/>
          </a:bodyPr>
          <a:lstStyle/>
          <a:p>
            <a:pPr marL="7938" lvl="1" fontAlgn="base">
              <a:spcAft>
                <a:spcPts val="600"/>
              </a:spcAft>
              <a:buClrTx/>
            </a:pPr>
            <a:r>
              <a:rPr lang="en-US" sz="2400" kern="0" dirty="0">
                <a:solidFill>
                  <a:srgbClr val="FF0000"/>
                </a:solidFill>
                <a:latin typeface="Arial" panose="020B0604020202020204" pitchFamily="34" charset="0"/>
                <a:ea typeface="Cambria" panose="02040503050406030204" pitchFamily="18" charset="0"/>
                <a:cs typeface="Arial" panose="020B0604020202020204" pitchFamily="34" charset="0"/>
              </a:rPr>
              <a:t>Ø</a:t>
            </a:r>
            <a:endParaRPr lang="en-US"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42" name="Arc 41" descr="Arc in the left illustration." title="Line Forces">
            <a:extLst>
              <a:ext uri="{FF2B5EF4-FFF2-40B4-BE49-F238E27FC236}">
                <a16:creationId xmlns:a16="http://schemas.microsoft.com/office/drawing/2014/main" id="{78B30A88-4740-4E02-8299-384C1BC9FBA9}"/>
              </a:ext>
            </a:extLst>
          </p:cNvPr>
          <p:cNvSpPr/>
          <p:nvPr/>
        </p:nvSpPr>
        <p:spPr>
          <a:xfrm rot="5400000">
            <a:off x="-262747" y="1610677"/>
            <a:ext cx="3657600" cy="3657600"/>
          </a:xfrm>
          <a:prstGeom prst="arc">
            <a:avLst>
              <a:gd name="adj1" fmla="val 18925131"/>
              <a:gd name="adj2" fmla="val 0"/>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 name="Picture 3" descr="Always determine maximum load position angle, 0:&#10;Middle illustration is At Tower Obstruction." title="Line Forces">
            <a:extLst>
              <a:ext uri="{FF2B5EF4-FFF2-40B4-BE49-F238E27FC236}">
                <a16:creationId xmlns:a16="http://schemas.microsoft.com/office/drawing/2014/main" id="{12F2AF80-1656-4BF5-822C-44DC3C3DDB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7911" y="1939699"/>
            <a:ext cx="1716777" cy="4389120"/>
          </a:xfrm>
          <a:prstGeom prst="rect">
            <a:avLst/>
          </a:prstGeom>
        </p:spPr>
      </p:pic>
      <p:sp>
        <p:nvSpPr>
          <p:cNvPr id="34" name="Rectangle 33">
            <a:extLst>
              <a:ext uri="{FF2B5EF4-FFF2-40B4-BE49-F238E27FC236}">
                <a16:creationId xmlns:a16="http://schemas.microsoft.com/office/drawing/2014/main" id="{6930BFB1-519A-4528-AC0F-35ACF61325D4}"/>
              </a:ext>
            </a:extLst>
          </p:cNvPr>
          <p:cNvSpPr/>
          <p:nvPr/>
        </p:nvSpPr>
        <p:spPr>
          <a:xfrm>
            <a:off x="3506875" y="6365370"/>
            <a:ext cx="2255746" cy="369332"/>
          </a:xfrm>
          <a:prstGeom prst="rect">
            <a:avLst/>
          </a:prstGeom>
        </p:spPr>
        <p:txBody>
          <a:bodyPr wrap="none">
            <a:spAutoFit/>
          </a:bodyPr>
          <a:lstStyle/>
          <a:p>
            <a:r>
              <a:rPr lang="en-US" i="1" kern="0" dirty="0">
                <a:latin typeface="Cambria" panose="02040503050406030204" pitchFamily="18" charset="0"/>
                <a:ea typeface="Cambria" panose="02040503050406030204" pitchFamily="18" charset="0"/>
                <a:cs typeface="Times New Roman" panose="02020603050405020304" pitchFamily="18" charset="0"/>
              </a:rPr>
              <a:t>At Tower Obstruction</a:t>
            </a:r>
            <a:endParaRPr lang="en-US" i="1" dirty="0"/>
          </a:p>
        </p:txBody>
      </p:sp>
      <p:sp>
        <p:nvSpPr>
          <p:cNvPr id="43" name="Rectangle 42">
            <a:extLst>
              <a:ext uri="{FF2B5EF4-FFF2-40B4-BE49-F238E27FC236}">
                <a16:creationId xmlns:a16="http://schemas.microsoft.com/office/drawing/2014/main" id="{F4B6D36E-34F6-4EAB-9085-DE372D282F3D}"/>
              </a:ext>
            </a:extLst>
          </p:cNvPr>
          <p:cNvSpPr/>
          <p:nvPr/>
        </p:nvSpPr>
        <p:spPr>
          <a:xfrm>
            <a:off x="4572000" y="4311545"/>
            <a:ext cx="449078" cy="461665"/>
          </a:xfrm>
          <a:prstGeom prst="rect">
            <a:avLst/>
          </a:prstGeom>
          <a:noFill/>
        </p:spPr>
        <p:txBody>
          <a:bodyPr wrap="square">
            <a:spAutoFit/>
          </a:bodyPr>
          <a:lstStyle/>
          <a:p>
            <a:pPr marL="7938" lvl="1" fontAlgn="base">
              <a:spcAft>
                <a:spcPts val="600"/>
              </a:spcAft>
              <a:buClrTx/>
            </a:pPr>
            <a:r>
              <a:rPr lang="en-US" sz="2400" kern="0" dirty="0">
                <a:solidFill>
                  <a:srgbClr val="FF0000"/>
                </a:solidFill>
                <a:latin typeface="Arial" panose="020B0604020202020204" pitchFamily="34" charset="0"/>
                <a:ea typeface="Cambria" panose="02040503050406030204" pitchFamily="18" charset="0"/>
                <a:cs typeface="Arial" panose="020B0604020202020204" pitchFamily="34" charset="0"/>
              </a:rPr>
              <a:t>Ø</a:t>
            </a:r>
            <a:endParaRPr lang="en-US"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7" name="Arc 36" descr="Arc in the middle illustration." title="Line Forces">
            <a:extLst>
              <a:ext uri="{FF2B5EF4-FFF2-40B4-BE49-F238E27FC236}">
                <a16:creationId xmlns:a16="http://schemas.microsoft.com/office/drawing/2014/main" id="{B0E73F63-6774-4CB4-B7B3-AD507E2F15B1}"/>
              </a:ext>
            </a:extLst>
          </p:cNvPr>
          <p:cNvSpPr/>
          <p:nvPr/>
        </p:nvSpPr>
        <p:spPr>
          <a:xfrm rot="5400000">
            <a:off x="3423722" y="2590800"/>
            <a:ext cx="1828800" cy="1828800"/>
          </a:xfrm>
          <a:prstGeom prst="arc">
            <a:avLst>
              <a:gd name="adj1" fmla="val 18644813"/>
              <a:gd name="adj2" fmla="val 0"/>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descr="Illustation on the right is At Top Position." title="Line Forces">
            <a:extLst>
              <a:ext uri="{FF2B5EF4-FFF2-40B4-BE49-F238E27FC236}">
                <a16:creationId xmlns:a16="http://schemas.microsoft.com/office/drawing/2014/main" id="{E8E356C2-F7F1-4806-BC1D-A6E63C46209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4860" y="1939699"/>
            <a:ext cx="1741071" cy="4389120"/>
          </a:xfrm>
          <a:prstGeom prst="rect">
            <a:avLst/>
          </a:prstGeom>
        </p:spPr>
      </p:pic>
      <p:sp>
        <p:nvSpPr>
          <p:cNvPr id="33" name="Rectangle 32">
            <a:extLst>
              <a:ext uri="{FF2B5EF4-FFF2-40B4-BE49-F238E27FC236}">
                <a16:creationId xmlns:a16="http://schemas.microsoft.com/office/drawing/2014/main" id="{22F1793C-80AB-4906-BC36-2DD3BC905EF7}"/>
              </a:ext>
            </a:extLst>
          </p:cNvPr>
          <p:cNvSpPr/>
          <p:nvPr/>
        </p:nvSpPr>
        <p:spPr>
          <a:xfrm>
            <a:off x="5920185" y="6361919"/>
            <a:ext cx="1705916" cy="369332"/>
          </a:xfrm>
          <a:prstGeom prst="rect">
            <a:avLst/>
          </a:prstGeom>
        </p:spPr>
        <p:txBody>
          <a:bodyPr wrap="none">
            <a:spAutoFit/>
          </a:bodyPr>
          <a:lstStyle/>
          <a:p>
            <a:r>
              <a:rPr lang="en-US" i="1" kern="0" dirty="0">
                <a:latin typeface="Cambria" panose="02040503050406030204" pitchFamily="18" charset="0"/>
                <a:ea typeface="Cambria" panose="02040503050406030204" pitchFamily="18" charset="0"/>
                <a:cs typeface="Times New Roman" panose="02020603050405020304" pitchFamily="18" charset="0"/>
              </a:rPr>
              <a:t>At Top Position</a:t>
            </a:r>
            <a:endParaRPr lang="en-US" i="1" dirty="0"/>
          </a:p>
        </p:txBody>
      </p:sp>
      <p:sp>
        <p:nvSpPr>
          <p:cNvPr id="39" name="Rectangle 38">
            <a:extLst>
              <a:ext uri="{FF2B5EF4-FFF2-40B4-BE49-F238E27FC236}">
                <a16:creationId xmlns:a16="http://schemas.microsoft.com/office/drawing/2014/main" id="{1311B430-6D26-4D28-91B8-A45ACE8E14E9}"/>
              </a:ext>
            </a:extLst>
          </p:cNvPr>
          <p:cNvSpPr/>
          <p:nvPr/>
        </p:nvSpPr>
        <p:spPr>
          <a:xfrm>
            <a:off x="6800856" y="3138900"/>
            <a:ext cx="449078" cy="461665"/>
          </a:xfrm>
          <a:prstGeom prst="rect">
            <a:avLst/>
          </a:prstGeom>
        </p:spPr>
        <p:txBody>
          <a:bodyPr wrap="square">
            <a:spAutoFit/>
          </a:bodyPr>
          <a:lstStyle/>
          <a:p>
            <a:pPr marL="7938" lvl="1" fontAlgn="base">
              <a:spcAft>
                <a:spcPts val="600"/>
              </a:spcAft>
              <a:buClrTx/>
            </a:pPr>
            <a:r>
              <a:rPr lang="en-US" sz="2400" kern="0" dirty="0">
                <a:solidFill>
                  <a:srgbClr val="FF0000"/>
                </a:solidFill>
                <a:latin typeface="Arial" panose="020B0604020202020204" pitchFamily="34" charset="0"/>
                <a:ea typeface="Cambria" panose="02040503050406030204" pitchFamily="18" charset="0"/>
                <a:cs typeface="Arial" panose="020B0604020202020204" pitchFamily="34" charset="0"/>
              </a:rPr>
              <a:t>Ø</a:t>
            </a:r>
            <a:endParaRPr lang="en-US"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36" name="Arc 35" descr="Arc in the right illustration." title="Line Forces">
            <a:extLst>
              <a:ext uri="{FF2B5EF4-FFF2-40B4-BE49-F238E27FC236}">
                <a16:creationId xmlns:a16="http://schemas.microsoft.com/office/drawing/2014/main" id="{5E17A5EB-AEB6-414E-B720-EAF70949241B}"/>
              </a:ext>
            </a:extLst>
          </p:cNvPr>
          <p:cNvSpPr/>
          <p:nvPr/>
        </p:nvSpPr>
        <p:spPr>
          <a:xfrm rot="5400000">
            <a:off x="5772158" y="1404700"/>
            <a:ext cx="1828800" cy="1828800"/>
          </a:xfrm>
          <a:prstGeom prst="arc">
            <a:avLst>
              <a:gd name="adj1" fmla="val 19229162"/>
              <a:gd name="adj2" fmla="val 0"/>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5849279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371600"/>
            <a:ext cx="8305800" cy="923330"/>
          </a:xfrm>
          <a:prstGeom prst="rect">
            <a:avLst/>
          </a:prstGeom>
        </p:spPr>
        <p:txBody>
          <a:bodyPr wrap="square">
            <a:spAutoFit/>
          </a:bodyPr>
          <a:lstStyle/>
          <a:p>
            <a:pPr marL="7938" lvl="1" fontAlgn="base">
              <a:spcAft>
                <a:spcPts val="12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Tag Angle for Straight Tag Configurations, </a:t>
            </a:r>
            <a:r>
              <a:rPr lang="el-GR"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α</a:t>
            </a:r>
            <a:r>
              <a:rPr lang="en-US" sz="2400" kern="0" dirty="0">
                <a:latin typeface="Cambria" panose="02040503050406030204" pitchFamily="18" charset="0"/>
                <a:ea typeface="Cambria" panose="02040503050406030204" pitchFamily="18" charset="0"/>
                <a:cs typeface="Times New Roman" panose="02020603050405020304" pitchFamily="18" charset="0"/>
              </a:rPr>
              <a:t>:</a:t>
            </a:r>
          </a:p>
          <a:p>
            <a:pPr marL="804863" lvl="2" indent="-342900" fontAlgn="base">
              <a:spcAft>
                <a:spcPts val="1200"/>
              </a:spcAft>
              <a:buFont typeface="Wingdings" panose="05000000000000000000" pitchFamily="2" charset="2"/>
              <a:buChar char="§"/>
            </a:pPr>
            <a:r>
              <a:rPr lang="en-US" sz="2000" i="1" kern="0" dirty="0">
                <a:latin typeface="Cambria" panose="02040503050406030204" pitchFamily="18" charset="0"/>
                <a:ea typeface="Cambria" panose="02040503050406030204" pitchFamily="18" charset="0"/>
                <a:cs typeface="Times New Roman" panose="02020603050405020304" pitchFamily="18" charset="0"/>
              </a:rPr>
              <a:t>Angle between horizontal and the rendered Tag Line</a:t>
            </a:r>
          </a:p>
        </p:txBody>
      </p:sp>
      <p:pic>
        <p:nvPicPr>
          <p:cNvPr id="25" name="Picture 24" descr="Tag Angle for Straight Tag Configurations illustration" title="Line Forces">
            <a:extLst>
              <a:ext uri="{FF2B5EF4-FFF2-40B4-BE49-F238E27FC236}">
                <a16:creationId xmlns:a16="http://schemas.microsoft.com/office/drawing/2014/main" id="{21CACD99-E681-490B-8C9B-40C01B80A2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2468880"/>
            <a:ext cx="4603800" cy="4389120"/>
          </a:xfrm>
          <a:prstGeom prst="rect">
            <a:avLst/>
          </a:prstGeom>
        </p:spPr>
      </p:pic>
      <p:sp>
        <p:nvSpPr>
          <p:cNvPr id="11" name="Right Triangle 10" descr="Right Angle" title="Line Forces">
            <a:extLst>
              <a:ext uri="{FF2B5EF4-FFF2-40B4-BE49-F238E27FC236}">
                <a16:creationId xmlns:a16="http://schemas.microsoft.com/office/drawing/2014/main" id="{A7E4DE4B-CFE0-4EE3-90CC-C47BC1CF5515}"/>
              </a:ext>
            </a:extLst>
          </p:cNvPr>
          <p:cNvSpPr/>
          <p:nvPr/>
        </p:nvSpPr>
        <p:spPr>
          <a:xfrm rot="5400000" flipH="1">
            <a:off x="3804777" y="4186328"/>
            <a:ext cx="2255521" cy="2854674"/>
          </a:xfrm>
          <a:prstGeom prst="rtTriangl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descr="Red straight RISE connector" title="Line Forces">
            <a:extLst>
              <a:ext uri="{FF2B5EF4-FFF2-40B4-BE49-F238E27FC236}">
                <a16:creationId xmlns:a16="http://schemas.microsoft.com/office/drawing/2014/main" id="{CDEABA52-0A30-4E6E-AB8F-7009B9F43561}"/>
              </a:ext>
            </a:extLst>
          </p:cNvPr>
          <p:cNvCxnSpPr>
            <a:cxnSpLocks/>
          </p:cNvCxnSpPr>
          <p:nvPr/>
        </p:nvCxnSpPr>
        <p:spPr>
          <a:xfrm>
            <a:off x="3505199" y="4592761"/>
            <a:ext cx="0" cy="2158559"/>
          </a:xfrm>
          <a:prstGeom prst="line">
            <a:avLst/>
          </a:prstGeom>
          <a:ln w="3810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272C267-4D23-49F0-B1E2-30D0572F33A7}"/>
              </a:ext>
            </a:extLst>
          </p:cNvPr>
          <p:cNvSpPr/>
          <p:nvPr/>
        </p:nvSpPr>
        <p:spPr>
          <a:xfrm rot="16200000">
            <a:off x="2455829" y="5058037"/>
            <a:ext cx="1752019" cy="400110"/>
          </a:xfrm>
          <a:prstGeom prst="rect">
            <a:avLst/>
          </a:prstGeom>
          <a:noFill/>
        </p:spPr>
        <p:txBody>
          <a:bodyPr wrap="square">
            <a:spAutoFit/>
          </a:bodyPr>
          <a:lstStyle/>
          <a:p>
            <a:pPr marL="7938" lvl="1" fontAlgn="base">
              <a:spcAft>
                <a:spcPts val="600"/>
              </a:spcAft>
              <a:buClrTx/>
            </a:pPr>
            <a:r>
              <a:rPr lang="en-US" sz="2000" i="1" kern="0" dirty="0">
                <a:solidFill>
                  <a:srgbClr val="FF0000"/>
                </a:solidFill>
                <a:latin typeface="Arial" panose="020B0604020202020204" pitchFamily="34" charset="0"/>
                <a:ea typeface="Cambria" panose="02040503050406030204" pitchFamily="18" charset="0"/>
                <a:cs typeface="Arial" panose="020B0604020202020204" pitchFamily="34" charset="0"/>
              </a:rPr>
              <a:t>“RISE”</a:t>
            </a:r>
            <a:endParaRPr lang="en-US" sz="20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13" name="Straight Connector 12" descr="Red horizonatal straight connector on the RUN." title="Line Forces">
            <a:extLst>
              <a:ext uri="{FF2B5EF4-FFF2-40B4-BE49-F238E27FC236}">
                <a16:creationId xmlns:a16="http://schemas.microsoft.com/office/drawing/2014/main" id="{EA6D6448-46F9-4A42-B39A-339A9D28FB38}"/>
              </a:ext>
            </a:extLst>
          </p:cNvPr>
          <p:cNvCxnSpPr>
            <a:cxnSpLocks/>
          </p:cNvCxnSpPr>
          <p:nvPr/>
        </p:nvCxnSpPr>
        <p:spPr>
          <a:xfrm flipH="1">
            <a:off x="3505199" y="6773682"/>
            <a:ext cx="2854674" cy="0"/>
          </a:xfrm>
          <a:prstGeom prst="line">
            <a:avLst/>
          </a:prstGeom>
          <a:ln w="38100">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E13B64C-3FB4-4CB6-A521-96BC5B6B029D}"/>
              </a:ext>
            </a:extLst>
          </p:cNvPr>
          <p:cNvSpPr/>
          <p:nvPr/>
        </p:nvSpPr>
        <p:spPr>
          <a:xfrm>
            <a:off x="4283100" y="6373572"/>
            <a:ext cx="944064" cy="400110"/>
          </a:xfrm>
          <a:prstGeom prst="rect">
            <a:avLst/>
          </a:prstGeom>
          <a:noFill/>
        </p:spPr>
        <p:txBody>
          <a:bodyPr wrap="square">
            <a:spAutoFit/>
          </a:bodyPr>
          <a:lstStyle/>
          <a:p>
            <a:pPr marL="7938" lvl="1" fontAlgn="base">
              <a:buClrTx/>
            </a:pPr>
            <a:r>
              <a:rPr lang="en-US" sz="2000" i="1" kern="0" dirty="0">
                <a:solidFill>
                  <a:srgbClr val="FF0000"/>
                </a:solidFill>
                <a:latin typeface="Arial" panose="020B0604020202020204" pitchFamily="34" charset="0"/>
                <a:ea typeface="Cambria" panose="02040503050406030204" pitchFamily="18" charset="0"/>
                <a:cs typeface="Arial" panose="020B0604020202020204" pitchFamily="34" charset="0"/>
              </a:rPr>
              <a:t>“RUN”</a:t>
            </a:r>
            <a:endParaRPr lang="en-US" sz="20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174892A7-6E24-4E7E-87EA-9AA976F778CE}"/>
              </a:ext>
            </a:extLst>
          </p:cNvPr>
          <p:cNvSpPr/>
          <p:nvPr/>
        </p:nvSpPr>
        <p:spPr>
          <a:xfrm>
            <a:off x="3567738" y="5477972"/>
            <a:ext cx="449162" cy="646331"/>
          </a:xfrm>
          <a:prstGeom prst="rect">
            <a:avLst/>
          </a:prstGeom>
        </p:spPr>
        <p:txBody>
          <a:bodyPr wrap="none">
            <a:spAutoFit/>
          </a:bodyPr>
          <a:lstStyle/>
          <a:p>
            <a:r>
              <a:rPr lang="el-GR" sz="36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α</a:t>
            </a:r>
            <a:endParaRPr lang="en-US" sz="3600" dirty="0"/>
          </a:p>
        </p:txBody>
      </p:sp>
      <p:sp>
        <p:nvSpPr>
          <p:cNvPr id="27" name="Arc 26" descr="Arc in the RISE / RUN illustration of the Tag Angle for Straight Tag Configurations." title="Line Forces">
            <a:extLst>
              <a:ext uri="{FF2B5EF4-FFF2-40B4-BE49-F238E27FC236}">
                <a16:creationId xmlns:a16="http://schemas.microsoft.com/office/drawing/2014/main" id="{EB2D670C-5B8A-4956-AA00-D4C70ACF7E78}"/>
              </a:ext>
            </a:extLst>
          </p:cNvPr>
          <p:cNvSpPr/>
          <p:nvPr/>
        </p:nvSpPr>
        <p:spPr>
          <a:xfrm rot="16200000">
            <a:off x="3736126" y="5390192"/>
            <a:ext cx="2743201" cy="2630815"/>
          </a:xfrm>
          <a:prstGeom prst="arc">
            <a:avLst>
              <a:gd name="adj1" fmla="val 16042504"/>
              <a:gd name="adj2" fmla="val 20444771"/>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ectangle 27">
            <a:extLst>
              <a:ext uri="{FF2B5EF4-FFF2-40B4-BE49-F238E27FC236}">
                <a16:creationId xmlns:a16="http://schemas.microsoft.com/office/drawing/2014/main" id="{91A969C5-BAE6-4ABE-89F9-EABAA3D0121B}"/>
              </a:ext>
            </a:extLst>
          </p:cNvPr>
          <p:cNvSpPr/>
          <p:nvPr/>
        </p:nvSpPr>
        <p:spPr>
          <a:xfrm>
            <a:off x="4876801" y="3180309"/>
            <a:ext cx="3886200" cy="1154162"/>
          </a:xfrm>
          <a:prstGeom prst="rect">
            <a:avLst/>
          </a:prstGeom>
        </p:spPr>
        <p:txBody>
          <a:bodyPr wrap="square">
            <a:spAutoFit/>
          </a:bodyPr>
          <a:lstStyle/>
          <a:p>
            <a:pPr marL="7938" lvl="1" fontAlgn="base">
              <a:spcAft>
                <a:spcPts val="6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NOTE:</a:t>
            </a:r>
          </a:p>
          <a:p>
            <a:pPr marL="350838" lvl="1" indent="-342900" fontAlgn="base">
              <a:spcAft>
                <a:spcPts val="600"/>
              </a:spcAft>
              <a:buClrTx/>
              <a:buFont typeface="Arial" panose="020B0604020202020204" pitchFamily="34" charset="0"/>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Maximum Tag Angle occurs at uppermost position of lift</a:t>
            </a:r>
            <a:endParaRPr lang="en-US" i="1" kern="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9590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0-#ppt_w/2"/>
                                          </p:val>
                                        </p:tav>
                                        <p:tav tm="100000">
                                          <p:val>
                                            <p:strVal val="#ppt_x"/>
                                          </p:val>
                                        </p:tav>
                                      </p:tavLst>
                                    </p:anim>
                                    <p:anim calcmode="lin" valueType="num">
                                      <p:cBhvr additive="base">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26" grpId="0"/>
      <p:bldP spid="27" grpId="0" animBg="1"/>
      <p:bldP spid="28"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447800"/>
            <a:ext cx="8305800" cy="923330"/>
          </a:xfrm>
          <a:prstGeom prst="rect">
            <a:avLst/>
          </a:prstGeom>
        </p:spPr>
        <p:txBody>
          <a:bodyPr wrap="square">
            <a:spAutoFit/>
          </a:bodyPr>
          <a:lstStyle/>
          <a:p>
            <a:pPr marL="7938" lvl="1" fontAlgn="base">
              <a:spcAft>
                <a:spcPts val="120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Tag Angles for Dedicated Trolley Configurations, </a:t>
            </a:r>
            <a:r>
              <a:rPr lang="en-US" sz="2400" kern="0" dirty="0">
                <a:solidFill>
                  <a:srgbClr val="FF0000"/>
                </a:solidFill>
                <a:latin typeface="Cambria" panose="02040503050406030204" pitchFamily="18" charset="0"/>
                <a:ea typeface="Cambria" panose="02040503050406030204" pitchFamily="18" charset="0"/>
                <a:cs typeface="Arial" panose="020B0604020202020204" pitchFamily="34" charset="0"/>
              </a:rPr>
              <a:t>Ø</a:t>
            </a:r>
            <a:r>
              <a:rPr lang="en-US" sz="2400" kern="0" baseline="-25000" dirty="0">
                <a:solidFill>
                  <a:srgbClr val="FF0000"/>
                </a:solidFill>
                <a:latin typeface="Cambria" panose="02040503050406030204" pitchFamily="18" charset="0"/>
                <a:ea typeface="Cambria" panose="02040503050406030204" pitchFamily="18" charset="0"/>
                <a:cs typeface="Arial" panose="020B0604020202020204" pitchFamily="34" charset="0"/>
              </a:rPr>
              <a:t>T </a:t>
            </a:r>
            <a:r>
              <a:rPr lang="en-US"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&amp;</a:t>
            </a:r>
            <a:r>
              <a:rPr lang="en-US" sz="2400" kern="0" dirty="0">
                <a:latin typeface="Cambria" panose="02040503050406030204" pitchFamily="18" charset="0"/>
                <a:ea typeface="Cambria" panose="02040503050406030204" pitchFamily="18" charset="0"/>
                <a:cs typeface="Times New Roman" panose="02020603050405020304" pitchFamily="18" charset="0"/>
              </a:rPr>
              <a:t> </a:t>
            </a:r>
            <a:r>
              <a:rPr lang="el-GR"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α</a:t>
            </a:r>
            <a:r>
              <a:rPr lang="en-US" sz="2400" kern="0" baseline="-25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r>
              <a:rPr lang="en-US" sz="2400" kern="0" dirty="0">
                <a:latin typeface="Cambria" panose="02040503050406030204" pitchFamily="18" charset="0"/>
                <a:ea typeface="Cambria" panose="02040503050406030204" pitchFamily="18" charset="0"/>
                <a:cs typeface="Times New Roman" panose="02020603050405020304" pitchFamily="18" charset="0"/>
              </a:rPr>
              <a:t>:</a:t>
            </a:r>
          </a:p>
          <a:p>
            <a:pPr marL="808037" lvl="2" indent="-342900" fontAlgn="base">
              <a:spcAft>
                <a:spcPts val="1200"/>
              </a:spcAft>
              <a:buFont typeface="Wingdings" panose="05000000000000000000" pitchFamily="2" charset="2"/>
              <a:buChar char="§"/>
            </a:pPr>
            <a:r>
              <a:rPr lang="en-US" sz="2000" i="1" kern="0" dirty="0">
                <a:latin typeface="Cambria" panose="02040503050406030204" pitchFamily="18" charset="0"/>
                <a:ea typeface="Cambria" panose="02040503050406030204" pitchFamily="18" charset="0"/>
                <a:cs typeface="Times New Roman" panose="02020603050405020304" pitchFamily="18" charset="0"/>
              </a:rPr>
              <a:t>Must identify BOTH angles to determine resulting Tag Line Force</a:t>
            </a:r>
          </a:p>
        </p:txBody>
      </p:sp>
      <p:sp>
        <p:nvSpPr>
          <p:cNvPr id="15" name="Rectangle 14">
            <a:extLst>
              <a:ext uri="{FF2B5EF4-FFF2-40B4-BE49-F238E27FC236}">
                <a16:creationId xmlns:a16="http://schemas.microsoft.com/office/drawing/2014/main" id="{39C9A5BC-7AE4-42CA-87D8-30598308BF0D}"/>
              </a:ext>
            </a:extLst>
          </p:cNvPr>
          <p:cNvSpPr/>
          <p:nvPr/>
        </p:nvSpPr>
        <p:spPr>
          <a:xfrm>
            <a:off x="3615173" y="2514600"/>
            <a:ext cx="5374522" cy="1400383"/>
          </a:xfrm>
          <a:prstGeom prst="rect">
            <a:avLst/>
          </a:prstGeom>
        </p:spPr>
        <p:txBody>
          <a:bodyPr wrap="square">
            <a:spAutoFit/>
          </a:bodyPr>
          <a:lstStyle/>
          <a:p>
            <a:pPr marL="7938" lvl="1" fontAlgn="base">
              <a:spcAft>
                <a:spcPts val="600"/>
              </a:spcAft>
            </a:pPr>
            <a:r>
              <a:rPr lang="en-US" sz="2000" kern="0" dirty="0">
                <a:solidFill>
                  <a:srgbClr val="FF0000"/>
                </a:solidFill>
                <a:latin typeface="Cambria" panose="02040503050406030204" pitchFamily="18" charset="0"/>
                <a:ea typeface="Cambria" panose="02040503050406030204" pitchFamily="18" charset="0"/>
                <a:cs typeface="Arial" panose="020B0604020202020204" pitchFamily="34" charset="0"/>
              </a:rPr>
              <a:t>Ø</a:t>
            </a:r>
            <a:r>
              <a:rPr lang="en-US" sz="2000" kern="0" baseline="-25000" dirty="0">
                <a:solidFill>
                  <a:srgbClr val="FF0000"/>
                </a:solidFill>
                <a:latin typeface="Cambria" panose="02040503050406030204" pitchFamily="18" charset="0"/>
                <a:ea typeface="Cambria" panose="02040503050406030204" pitchFamily="18" charset="0"/>
                <a:cs typeface="Arial" panose="020B0604020202020204" pitchFamily="34" charset="0"/>
              </a:rPr>
              <a:t>T</a:t>
            </a:r>
            <a:r>
              <a:rPr lang="en-US" sz="2000" kern="0" dirty="0">
                <a:latin typeface="Cambria" panose="02040503050406030204" pitchFamily="18" charset="0"/>
                <a:ea typeface="Cambria" panose="02040503050406030204" pitchFamily="18" charset="0"/>
                <a:cs typeface="Arial" panose="020B0604020202020204" pitchFamily="34" charset="0"/>
              </a:rPr>
              <a:t>: </a:t>
            </a:r>
            <a:r>
              <a:rPr lang="en-US" sz="2000" i="1" kern="0" dirty="0">
                <a:latin typeface="Cambria" panose="02040503050406030204" pitchFamily="18" charset="0"/>
                <a:ea typeface="Cambria" panose="02040503050406030204" pitchFamily="18" charset="0"/>
                <a:cs typeface="Times New Roman" panose="02020603050405020304" pitchFamily="18" charset="0"/>
              </a:rPr>
              <a:t>Angle between true vertical and the rendered Tag Line on tower side of trolley block</a:t>
            </a:r>
          </a:p>
          <a:p>
            <a:pPr marL="7938" lvl="1" fontAlgn="base">
              <a:spcAft>
                <a:spcPts val="600"/>
              </a:spcAft>
            </a:pPr>
            <a:r>
              <a:rPr lang="el-GR" sz="20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α</a:t>
            </a:r>
            <a:r>
              <a:rPr lang="en-US" sz="2000" kern="0" baseline="-25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r>
              <a:rPr lang="en-US" sz="2000" kern="0" dirty="0">
                <a:latin typeface="Cambria" panose="02040503050406030204" pitchFamily="18" charset="0"/>
                <a:ea typeface="Cambria" panose="02040503050406030204" pitchFamily="18" charset="0"/>
                <a:cs typeface="Times New Roman" panose="02020603050405020304" pitchFamily="18" charset="0"/>
              </a:rPr>
              <a:t>: </a:t>
            </a:r>
            <a:r>
              <a:rPr lang="en-US" sz="2000" i="1" kern="0" dirty="0">
                <a:latin typeface="Cambria" panose="02040503050406030204" pitchFamily="18" charset="0"/>
                <a:ea typeface="Cambria" panose="02040503050406030204" pitchFamily="18" charset="0"/>
                <a:cs typeface="Times New Roman" panose="02020603050405020304" pitchFamily="18" charset="0"/>
              </a:rPr>
              <a:t>Angle between horizontal and the rendered Tag Line on opposite side of trolley block</a:t>
            </a:r>
          </a:p>
        </p:txBody>
      </p:sp>
      <p:pic>
        <p:nvPicPr>
          <p:cNvPr id="6" name="Picture 5" descr="Tag Angles for Dedicated Trolley Configurations illustration." title="Line Forces">
            <a:extLst>
              <a:ext uri="{FF2B5EF4-FFF2-40B4-BE49-F238E27FC236}">
                <a16:creationId xmlns:a16="http://schemas.microsoft.com/office/drawing/2014/main" id="{BD0957A0-EC42-4B9B-9B5E-C086DC4C23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5331" y="2468880"/>
            <a:ext cx="4579954" cy="4389120"/>
          </a:xfrm>
          <a:prstGeom prst="rect">
            <a:avLst/>
          </a:prstGeom>
        </p:spPr>
      </p:pic>
      <p:sp>
        <p:nvSpPr>
          <p:cNvPr id="37" name="Right Triangle 36" descr="Right angle in the OT: angle between true vertical and the rendered tag line on tower side of trolley block." title="Line Forces">
            <a:extLst>
              <a:ext uri="{FF2B5EF4-FFF2-40B4-BE49-F238E27FC236}">
                <a16:creationId xmlns:a16="http://schemas.microsoft.com/office/drawing/2014/main" id="{1EFCAB4D-7F22-409F-8E9E-807907718067}"/>
              </a:ext>
            </a:extLst>
          </p:cNvPr>
          <p:cNvSpPr/>
          <p:nvPr/>
        </p:nvSpPr>
        <p:spPr>
          <a:xfrm rot="5400000" flipH="1">
            <a:off x="1824473" y="3503765"/>
            <a:ext cx="2286000" cy="761997"/>
          </a:xfrm>
          <a:prstGeom prst="rtTriangl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descr="Red vertical line RISE/RUN in the OT: Angle between true vertical and the rendered tag line on tower side of trolley block." title="Line Forces">
            <a:extLst>
              <a:ext uri="{FF2B5EF4-FFF2-40B4-BE49-F238E27FC236}">
                <a16:creationId xmlns:a16="http://schemas.microsoft.com/office/drawing/2014/main" id="{069E03F3-A5EE-4011-A6FF-B86FC6F8EFAC}"/>
              </a:ext>
            </a:extLst>
          </p:cNvPr>
          <p:cNvCxnSpPr>
            <a:cxnSpLocks/>
          </p:cNvCxnSpPr>
          <p:nvPr/>
        </p:nvCxnSpPr>
        <p:spPr>
          <a:xfrm>
            <a:off x="2590801" y="2870641"/>
            <a:ext cx="0" cy="2158559"/>
          </a:xfrm>
          <a:prstGeom prst="line">
            <a:avLst/>
          </a:prstGeom>
          <a:ln w="3810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C5D5EBCA-7EFB-46F0-A8F3-104B77572145}"/>
              </a:ext>
            </a:extLst>
          </p:cNvPr>
          <p:cNvSpPr/>
          <p:nvPr/>
        </p:nvSpPr>
        <p:spPr>
          <a:xfrm rot="16200000">
            <a:off x="1542935" y="3391616"/>
            <a:ext cx="1752019" cy="400110"/>
          </a:xfrm>
          <a:prstGeom prst="rect">
            <a:avLst/>
          </a:prstGeom>
          <a:noFill/>
        </p:spPr>
        <p:txBody>
          <a:bodyPr wrap="square">
            <a:spAutoFit/>
          </a:bodyPr>
          <a:lstStyle/>
          <a:p>
            <a:pPr marL="7938" lvl="1" fontAlgn="base">
              <a:spcAft>
                <a:spcPts val="600"/>
              </a:spcAft>
              <a:buClrTx/>
            </a:pPr>
            <a:r>
              <a:rPr lang="en-US" sz="2000" i="1" kern="0" dirty="0">
                <a:solidFill>
                  <a:srgbClr val="FF0000"/>
                </a:solidFill>
                <a:latin typeface="Arial" panose="020B0604020202020204" pitchFamily="34" charset="0"/>
                <a:ea typeface="Cambria" panose="02040503050406030204" pitchFamily="18" charset="0"/>
                <a:cs typeface="Arial" panose="020B0604020202020204" pitchFamily="34" charset="0"/>
              </a:rPr>
              <a:t>“RISE”</a:t>
            </a:r>
            <a:endParaRPr lang="en-US" sz="20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39" name="Straight Connector 38" descr=" Short red horizontal line on the RUN of the Angle between true vertical and the rendered Tag Line on tower side of trolley block." title="Line Forces">
            <a:extLst>
              <a:ext uri="{FF2B5EF4-FFF2-40B4-BE49-F238E27FC236}">
                <a16:creationId xmlns:a16="http://schemas.microsoft.com/office/drawing/2014/main" id="{5A865703-00E5-4DDB-856F-2C22E49EEF4D}"/>
              </a:ext>
            </a:extLst>
          </p:cNvPr>
          <p:cNvCxnSpPr>
            <a:cxnSpLocks/>
          </p:cNvCxnSpPr>
          <p:nvPr/>
        </p:nvCxnSpPr>
        <p:spPr>
          <a:xfrm flipH="1">
            <a:off x="2590802" y="5029200"/>
            <a:ext cx="761998" cy="0"/>
          </a:xfrm>
          <a:prstGeom prst="line">
            <a:avLst/>
          </a:prstGeom>
          <a:ln w="38100">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BC67719-98DA-4EE8-A2EC-D496C49E7A8E}"/>
              </a:ext>
            </a:extLst>
          </p:cNvPr>
          <p:cNvSpPr/>
          <p:nvPr/>
        </p:nvSpPr>
        <p:spPr>
          <a:xfrm>
            <a:off x="2403704" y="5027764"/>
            <a:ext cx="944064" cy="400110"/>
          </a:xfrm>
          <a:prstGeom prst="rect">
            <a:avLst/>
          </a:prstGeom>
          <a:noFill/>
        </p:spPr>
        <p:txBody>
          <a:bodyPr wrap="square">
            <a:spAutoFit/>
          </a:bodyPr>
          <a:lstStyle/>
          <a:p>
            <a:pPr marL="7938" lvl="1" fontAlgn="base">
              <a:buClrTx/>
            </a:pPr>
            <a:r>
              <a:rPr lang="en-US" sz="2000" i="1" kern="0" dirty="0">
                <a:solidFill>
                  <a:srgbClr val="FF0000"/>
                </a:solidFill>
                <a:latin typeface="Arial" panose="020B0604020202020204" pitchFamily="34" charset="0"/>
                <a:ea typeface="Cambria" panose="02040503050406030204" pitchFamily="18" charset="0"/>
                <a:cs typeface="Arial" panose="020B0604020202020204" pitchFamily="34" charset="0"/>
              </a:rPr>
              <a:t>“RUN”</a:t>
            </a:r>
            <a:endParaRPr lang="en-US" sz="20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7CE359FA-D03A-4E64-A46B-635F60F56E12}"/>
              </a:ext>
            </a:extLst>
          </p:cNvPr>
          <p:cNvSpPr/>
          <p:nvPr/>
        </p:nvSpPr>
        <p:spPr>
          <a:xfrm>
            <a:off x="2650576" y="4256121"/>
            <a:ext cx="668773" cy="646331"/>
          </a:xfrm>
          <a:prstGeom prst="rect">
            <a:avLst/>
          </a:prstGeom>
        </p:spPr>
        <p:txBody>
          <a:bodyPr wrap="none">
            <a:spAutoFit/>
          </a:bodyPr>
          <a:lstStyle/>
          <a:p>
            <a:r>
              <a:rPr lang="en-US" sz="3600" kern="0" dirty="0">
                <a:solidFill>
                  <a:srgbClr val="FF0000"/>
                </a:solidFill>
                <a:latin typeface="Cambria" panose="02040503050406030204" pitchFamily="18" charset="0"/>
                <a:ea typeface="Cambria" panose="02040503050406030204" pitchFamily="18" charset="0"/>
                <a:cs typeface="Arial" panose="020B0604020202020204" pitchFamily="34" charset="0"/>
              </a:rPr>
              <a:t>Ø</a:t>
            </a:r>
            <a:r>
              <a:rPr lang="en-US" sz="3600" kern="0" baseline="-25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endParaRPr lang="en-US" sz="3600" baseline="-25000" dirty="0"/>
          </a:p>
        </p:txBody>
      </p:sp>
      <p:sp>
        <p:nvSpPr>
          <p:cNvPr id="12" name="Arc 11" descr="Arc in the upper Rise/Run OT" title="Line Forces">
            <a:extLst>
              <a:ext uri="{FF2B5EF4-FFF2-40B4-BE49-F238E27FC236}">
                <a16:creationId xmlns:a16="http://schemas.microsoft.com/office/drawing/2014/main" id="{E9D63CF5-D645-41C0-B392-DAFE490FAA67}"/>
              </a:ext>
            </a:extLst>
          </p:cNvPr>
          <p:cNvSpPr/>
          <p:nvPr/>
        </p:nvSpPr>
        <p:spPr>
          <a:xfrm rot="7009565">
            <a:off x="1411825" y="1667580"/>
            <a:ext cx="2743201" cy="2630815"/>
          </a:xfrm>
          <a:prstGeom prst="arc">
            <a:avLst>
              <a:gd name="adj1" fmla="val 18356617"/>
              <a:gd name="adj2" fmla="val 20444771"/>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Triangle 7" descr="Right angle." title="Line Forces">
            <a:extLst>
              <a:ext uri="{FF2B5EF4-FFF2-40B4-BE49-F238E27FC236}">
                <a16:creationId xmlns:a16="http://schemas.microsoft.com/office/drawing/2014/main" id="{50199AE3-48B0-4E41-BFC6-0F0FD5596DCF}"/>
              </a:ext>
            </a:extLst>
          </p:cNvPr>
          <p:cNvSpPr/>
          <p:nvPr/>
        </p:nvSpPr>
        <p:spPr>
          <a:xfrm>
            <a:off x="3810001" y="4818459"/>
            <a:ext cx="2362199" cy="1916463"/>
          </a:xfrm>
          <a:prstGeom prst="rtTriangle">
            <a:avLst/>
          </a:prstGeom>
          <a:solidFill>
            <a:srgbClr val="FFFF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descr="Straight connector in the Angle between horizontal and the rendered Tag Line on opposite side of trolley block." title="Line Forces">
            <a:extLst>
              <a:ext uri="{FF2B5EF4-FFF2-40B4-BE49-F238E27FC236}">
                <a16:creationId xmlns:a16="http://schemas.microsoft.com/office/drawing/2014/main" id="{0E19AF86-D6FF-45B9-AE3F-ADFF5005C23D}"/>
              </a:ext>
            </a:extLst>
          </p:cNvPr>
          <p:cNvCxnSpPr>
            <a:cxnSpLocks/>
            <a:stCxn id="8" idx="0"/>
            <a:endCxn id="8" idx="2"/>
          </p:cNvCxnSpPr>
          <p:nvPr/>
        </p:nvCxnSpPr>
        <p:spPr>
          <a:xfrm>
            <a:off x="3810001" y="4818459"/>
            <a:ext cx="0" cy="1916463"/>
          </a:xfrm>
          <a:prstGeom prst="line">
            <a:avLst/>
          </a:prstGeom>
          <a:ln w="3810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A749EEFD-4533-4DAC-AFA6-6DFEB4D5290C}"/>
              </a:ext>
            </a:extLst>
          </p:cNvPr>
          <p:cNvSpPr/>
          <p:nvPr/>
        </p:nvSpPr>
        <p:spPr>
          <a:xfrm rot="16200000">
            <a:off x="2724214" y="5326034"/>
            <a:ext cx="1752019" cy="400110"/>
          </a:xfrm>
          <a:prstGeom prst="rect">
            <a:avLst/>
          </a:prstGeom>
          <a:noFill/>
        </p:spPr>
        <p:txBody>
          <a:bodyPr wrap="square">
            <a:spAutoFit/>
          </a:bodyPr>
          <a:lstStyle/>
          <a:p>
            <a:pPr marL="7938" lvl="1" fontAlgn="base">
              <a:spcAft>
                <a:spcPts val="600"/>
              </a:spcAft>
              <a:buClrTx/>
            </a:pPr>
            <a:r>
              <a:rPr lang="en-US" sz="2000" i="1" kern="0" dirty="0">
                <a:solidFill>
                  <a:srgbClr val="FF0000"/>
                </a:solidFill>
                <a:latin typeface="Arial" panose="020B0604020202020204" pitchFamily="34" charset="0"/>
                <a:ea typeface="Cambria" panose="02040503050406030204" pitchFamily="18" charset="0"/>
                <a:cs typeface="Arial" panose="020B0604020202020204" pitchFamily="34" charset="0"/>
              </a:rPr>
              <a:t>“RISE”</a:t>
            </a:r>
            <a:endParaRPr lang="en-US" sz="20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cxnSp>
        <p:nvCxnSpPr>
          <p:cNvPr id="29" name="Straight Connector 28" descr="Red horizontal straight line of the at: angle between horizontal and the rendered tag line on opposite side of trolley block." title="Line Forces">
            <a:extLst>
              <a:ext uri="{FF2B5EF4-FFF2-40B4-BE49-F238E27FC236}">
                <a16:creationId xmlns:a16="http://schemas.microsoft.com/office/drawing/2014/main" id="{E15C2D05-8CAA-4CB2-B076-022A3E6AAD36}"/>
              </a:ext>
            </a:extLst>
          </p:cNvPr>
          <p:cNvCxnSpPr>
            <a:cxnSpLocks/>
            <a:endCxn id="8" idx="2"/>
          </p:cNvCxnSpPr>
          <p:nvPr/>
        </p:nvCxnSpPr>
        <p:spPr>
          <a:xfrm flipH="1">
            <a:off x="3810001" y="6734922"/>
            <a:ext cx="2362199" cy="0"/>
          </a:xfrm>
          <a:prstGeom prst="line">
            <a:avLst/>
          </a:prstGeom>
          <a:ln w="38100">
            <a:solidFill>
              <a:srgbClr val="FF0000"/>
            </a:solidFill>
            <a:headEnd type="triangle" w="lg" len="lg"/>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FB27D9E-29C0-4048-984B-44338993E65E}"/>
              </a:ext>
            </a:extLst>
          </p:cNvPr>
          <p:cNvSpPr/>
          <p:nvPr/>
        </p:nvSpPr>
        <p:spPr>
          <a:xfrm>
            <a:off x="4420182" y="6351210"/>
            <a:ext cx="1752019" cy="400110"/>
          </a:xfrm>
          <a:prstGeom prst="rect">
            <a:avLst/>
          </a:prstGeom>
          <a:noFill/>
        </p:spPr>
        <p:txBody>
          <a:bodyPr wrap="square">
            <a:spAutoFit/>
          </a:bodyPr>
          <a:lstStyle/>
          <a:p>
            <a:pPr marL="7938" lvl="1" fontAlgn="base">
              <a:buClrTx/>
            </a:pPr>
            <a:r>
              <a:rPr lang="en-US" sz="2000" i="1" kern="0" dirty="0">
                <a:solidFill>
                  <a:srgbClr val="FF0000"/>
                </a:solidFill>
                <a:latin typeface="Arial" panose="020B0604020202020204" pitchFamily="34" charset="0"/>
                <a:ea typeface="Cambria" panose="02040503050406030204" pitchFamily="18" charset="0"/>
                <a:cs typeface="Arial" panose="020B0604020202020204" pitchFamily="34" charset="0"/>
              </a:rPr>
              <a:t>“RUN”</a:t>
            </a:r>
            <a:endParaRPr lang="en-US" sz="20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174892A7-6E24-4E7E-87EA-9AA976F778CE}"/>
              </a:ext>
            </a:extLst>
          </p:cNvPr>
          <p:cNvSpPr/>
          <p:nvPr/>
        </p:nvSpPr>
        <p:spPr>
          <a:xfrm>
            <a:off x="3787698" y="5452957"/>
            <a:ext cx="631904" cy="646331"/>
          </a:xfrm>
          <a:prstGeom prst="rect">
            <a:avLst/>
          </a:prstGeom>
        </p:spPr>
        <p:txBody>
          <a:bodyPr wrap="none">
            <a:spAutoFit/>
          </a:bodyPr>
          <a:lstStyle/>
          <a:p>
            <a:r>
              <a:rPr lang="el-GR" sz="36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α</a:t>
            </a:r>
            <a:r>
              <a:rPr lang="en-US" sz="3600" kern="0" baseline="-25000" dirty="0">
                <a:solidFill>
                  <a:srgbClr val="FF0000"/>
                </a:solidFill>
                <a:latin typeface="Cambria" panose="02040503050406030204" pitchFamily="18" charset="0"/>
                <a:ea typeface="Cambria" panose="02040503050406030204" pitchFamily="18" charset="0"/>
                <a:cs typeface="Times New Roman" panose="02020603050405020304" pitchFamily="18" charset="0"/>
              </a:rPr>
              <a:t>T</a:t>
            </a:r>
            <a:endParaRPr lang="en-US" sz="3600" baseline="-25000" dirty="0"/>
          </a:p>
        </p:txBody>
      </p:sp>
      <p:sp>
        <p:nvSpPr>
          <p:cNvPr id="27" name="Arc 26" descr="Arc in the Rise/Run at." title="Line Forces">
            <a:extLst>
              <a:ext uri="{FF2B5EF4-FFF2-40B4-BE49-F238E27FC236}">
                <a16:creationId xmlns:a16="http://schemas.microsoft.com/office/drawing/2014/main" id="{EB2D670C-5B8A-4956-AA00-D4C70ACF7E78}"/>
              </a:ext>
            </a:extLst>
          </p:cNvPr>
          <p:cNvSpPr/>
          <p:nvPr/>
        </p:nvSpPr>
        <p:spPr>
          <a:xfrm rot="16200000">
            <a:off x="4094793" y="5390192"/>
            <a:ext cx="2743201" cy="2630815"/>
          </a:xfrm>
          <a:prstGeom prst="arc">
            <a:avLst>
              <a:gd name="adj1" fmla="val 16042504"/>
              <a:gd name="adj2" fmla="val 19568099"/>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4406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ppt_x"/>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500" fill="hold"/>
                                        <p:tgtEl>
                                          <p:spTgt spid="52"/>
                                        </p:tgtEl>
                                        <p:attrNameLst>
                                          <p:attrName>ppt_x</p:attrName>
                                        </p:attrNameLst>
                                      </p:cBhvr>
                                      <p:tavLst>
                                        <p:tav tm="0">
                                          <p:val>
                                            <p:strVal val="#ppt_x"/>
                                          </p:val>
                                        </p:tav>
                                        <p:tav tm="100000">
                                          <p:val>
                                            <p:strVal val="#ppt_x"/>
                                          </p:val>
                                        </p:tav>
                                      </p:tavLst>
                                    </p:anim>
                                    <p:anim calcmode="lin" valueType="num">
                                      <p:cBhvr additive="base">
                                        <p:cTn id="38"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0-#ppt_w/2"/>
                                          </p:val>
                                        </p:tav>
                                        <p:tav tm="100000">
                                          <p:val>
                                            <p:strVal val="#ppt_x"/>
                                          </p:val>
                                        </p:tav>
                                      </p:tavLst>
                                    </p:anim>
                                    <p:anim calcmode="lin" valueType="num">
                                      <p:cBhvr additive="base">
                                        <p:cTn id="44" dur="500" fill="hold"/>
                                        <p:tgtEl>
                                          <p:spTgt spid="3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anim calcmode="lin" valueType="num">
                                      <p:cBhvr additive="base">
                                        <p:cTn id="47" dur="500" fill="hold"/>
                                        <p:tgtEl>
                                          <p:spTgt spid="54"/>
                                        </p:tgtEl>
                                        <p:attrNameLst>
                                          <p:attrName>ppt_x</p:attrName>
                                        </p:attrNameLst>
                                      </p:cBhvr>
                                      <p:tavLst>
                                        <p:tav tm="0">
                                          <p:val>
                                            <p:strVal val="0-#ppt_w/2"/>
                                          </p:val>
                                        </p:tav>
                                        <p:tav tm="100000">
                                          <p:val>
                                            <p:strVal val="#ppt_x"/>
                                          </p:val>
                                        </p:tav>
                                      </p:tavLst>
                                    </p:anim>
                                    <p:anim calcmode="lin" valueType="num">
                                      <p:cBhvr additive="base">
                                        <p:cTn id="4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ppt_x"/>
                                          </p:val>
                                        </p:tav>
                                        <p:tav tm="100000">
                                          <p:val>
                                            <p:strVal val="#ppt_x"/>
                                          </p:val>
                                        </p:tav>
                                      </p:tavLst>
                                    </p:anim>
                                    <p:anim calcmode="lin" valueType="num">
                                      <p:cBhvr additive="base">
                                        <p:cTn id="6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500" fill="hold"/>
                                        <p:tgtEl>
                                          <p:spTgt spid="29"/>
                                        </p:tgtEl>
                                        <p:attrNameLst>
                                          <p:attrName>ppt_x</p:attrName>
                                        </p:attrNameLst>
                                      </p:cBhvr>
                                      <p:tavLst>
                                        <p:tav tm="0">
                                          <p:val>
                                            <p:strVal val="0-#ppt_w/2"/>
                                          </p:val>
                                        </p:tav>
                                        <p:tav tm="100000">
                                          <p:val>
                                            <p:strVal val="#ppt_x"/>
                                          </p:val>
                                        </p:tav>
                                      </p:tavLst>
                                    </p:anim>
                                    <p:anim calcmode="lin" valueType="num">
                                      <p:cBhvr additive="base">
                                        <p:cTn id="69" dur="500" fill="hold"/>
                                        <p:tgtEl>
                                          <p:spTgt spid="29"/>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0-#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7" grpId="0" animBg="1"/>
      <p:bldP spid="52" grpId="0"/>
      <p:bldP spid="54" grpId="0"/>
      <p:bldP spid="13" grpId="0"/>
      <p:bldP spid="12" grpId="0" animBg="1"/>
      <p:bldP spid="8" grpId="0" animBg="1"/>
      <p:bldP spid="18" grpId="0"/>
      <p:bldP spid="22" grpId="0"/>
      <p:bldP spid="26" grpId="0"/>
      <p:bldP spid="27"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pic>
        <p:nvPicPr>
          <p:cNvPr id="19" name="Picture 2" descr="Load Line Multipliers - Straight Tag" title="Line Forces">
            <a:extLst>
              <a:ext uri="{FF2B5EF4-FFF2-40B4-BE49-F238E27FC236}">
                <a16:creationId xmlns:a16="http://schemas.microsoft.com/office/drawing/2014/main" id="{90620149-C416-4A1D-AF92-1494E4FA575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4343" y="1371600"/>
            <a:ext cx="6440423" cy="47548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a:extLst>
              <a:ext uri="{FF2B5EF4-FFF2-40B4-BE49-F238E27FC236}">
                <a16:creationId xmlns:a16="http://schemas.microsoft.com/office/drawing/2014/main" id="{18C31248-2ABC-4ECA-9C4C-8269EDD883CB}"/>
              </a:ext>
            </a:extLst>
          </p:cNvPr>
          <p:cNvSpPr txBox="1"/>
          <p:nvPr/>
        </p:nvSpPr>
        <p:spPr>
          <a:xfrm rot="16200000">
            <a:off x="-307773" y="3603793"/>
            <a:ext cx="1899055" cy="307777"/>
          </a:xfrm>
          <a:prstGeom prst="rect">
            <a:avLst/>
          </a:prstGeom>
          <a:noFill/>
        </p:spPr>
        <p:txBody>
          <a:bodyPr wrap="square" rtlCol="0">
            <a:spAutoFit/>
          </a:bodyPr>
          <a:lstStyle/>
          <a:p>
            <a:pPr algn="ctr"/>
            <a:r>
              <a:rPr lang="en-US" sz="1400" dirty="0"/>
              <a:t>Load Line Multiplier</a:t>
            </a:r>
          </a:p>
        </p:txBody>
      </p:sp>
      <p:sp>
        <p:nvSpPr>
          <p:cNvPr id="13" name="Rectangle 12" descr="Load Line Multiplier rectangle with the exponential relationship." title="Line Forces">
            <a:extLst>
              <a:ext uri="{FF2B5EF4-FFF2-40B4-BE49-F238E27FC236}">
                <a16:creationId xmlns:a16="http://schemas.microsoft.com/office/drawing/2014/main" id="{5F030573-3439-43A8-8C0F-E6DBD1200FFC}"/>
              </a:ext>
            </a:extLst>
          </p:cNvPr>
          <p:cNvSpPr/>
          <p:nvPr/>
        </p:nvSpPr>
        <p:spPr>
          <a:xfrm>
            <a:off x="1170053" y="2164080"/>
            <a:ext cx="5886218" cy="3045022"/>
          </a:xfrm>
          <a:prstGeom prst="rect">
            <a:avLst/>
          </a:prstGeom>
          <a:solidFill>
            <a:srgbClr val="FF0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rapezoid 15" descr="Trapezoid on the right side of the chart - exponential relationship." title="Line Forces">
            <a:extLst>
              <a:ext uri="{FF2B5EF4-FFF2-40B4-BE49-F238E27FC236}">
                <a16:creationId xmlns:a16="http://schemas.microsoft.com/office/drawing/2014/main" id="{2BE4709C-173D-4B95-9A61-9269AA6F6F76}"/>
              </a:ext>
            </a:extLst>
          </p:cNvPr>
          <p:cNvSpPr/>
          <p:nvPr/>
        </p:nvSpPr>
        <p:spPr>
          <a:xfrm rot="5400000">
            <a:off x="5857693" y="3383098"/>
            <a:ext cx="2976881" cy="528683"/>
          </a:xfrm>
          <a:prstGeom prst="trapezoid">
            <a:avLst>
              <a:gd name="adj" fmla="val 457822"/>
            </a:avLst>
          </a:prstGeom>
          <a:solidFill>
            <a:srgbClr val="FF0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AFA4DBB0-9A3B-455B-BDEE-D34FDC46BF6A}"/>
              </a:ext>
            </a:extLst>
          </p:cNvPr>
          <p:cNvSpPr/>
          <p:nvPr/>
        </p:nvSpPr>
        <p:spPr>
          <a:xfrm>
            <a:off x="7479943" y="3307080"/>
            <a:ext cx="1371600" cy="704088"/>
          </a:xfrm>
          <a:prstGeom prst="rect">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baseline="0" dirty="0">
                <a:latin typeface="Cambria" panose="02040503050406030204" pitchFamily="18" charset="0"/>
              </a:rPr>
              <a:t>Exponential</a:t>
            </a:r>
            <a:r>
              <a:rPr lang="en-US" sz="1600" dirty="0">
                <a:latin typeface="Cambria" panose="02040503050406030204" pitchFamily="18" charset="0"/>
              </a:rPr>
              <a:t> Relationship</a:t>
            </a:r>
            <a:endParaRPr lang="en-US" sz="1600" baseline="0" dirty="0">
              <a:latin typeface="Cambria" panose="02040503050406030204" pitchFamily="18" charset="0"/>
            </a:endParaRPr>
          </a:p>
        </p:txBody>
      </p:sp>
      <p:sp>
        <p:nvSpPr>
          <p:cNvPr id="12" name="Rectangle 11" descr="Rectangle on the Maximum Tag Angle side in the Linear relationship." title="Line Forces">
            <a:extLst>
              <a:ext uri="{FF2B5EF4-FFF2-40B4-BE49-F238E27FC236}">
                <a16:creationId xmlns:a16="http://schemas.microsoft.com/office/drawing/2014/main" id="{F45B85C4-78F0-40F9-9507-00D5D09EA57F}"/>
              </a:ext>
            </a:extLst>
          </p:cNvPr>
          <p:cNvSpPr/>
          <p:nvPr/>
        </p:nvSpPr>
        <p:spPr>
          <a:xfrm>
            <a:off x="1170053" y="5209102"/>
            <a:ext cx="5886218" cy="331147"/>
          </a:xfrm>
          <a:prstGeom prst="rect">
            <a:avLst/>
          </a:prstGeom>
          <a:solidFill>
            <a:srgbClr val="92D05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Parallelogram 1" descr="Paralleogram between the table and the Linear Relationship box." title="Line Forces">
            <a:extLst>
              <a:ext uri="{FF2B5EF4-FFF2-40B4-BE49-F238E27FC236}">
                <a16:creationId xmlns:a16="http://schemas.microsoft.com/office/drawing/2014/main" id="{5C12C49F-86E6-42CF-AE7F-6AB751771AD6}"/>
              </a:ext>
            </a:extLst>
          </p:cNvPr>
          <p:cNvSpPr/>
          <p:nvPr/>
        </p:nvSpPr>
        <p:spPr>
          <a:xfrm rot="20783198">
            <a:off x="7018241" y="5157967"/>
            <a:ext cx="634739" cy="351872"/>
          </a:xfrm>
          <a:prstGeom prst="parallelogram">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93E8F8D-7BDD-47D0-B78B-4CBE72E53845}"/>
              </a:ext>
            </a:extLst>
          </p:cNvPr>
          <p:cNvSpPr/>
          <p:nvPr/>
        </p:nvSpPr>
        <p:spPr>
          <a:xfrm>
            <a:off x="7620000" y="4707209"/>
            <a:ext cx="1371600" cy="762001"/>
          </a:xfrm>
          <a:prstGeom prst="rect">
            <a:avLst/>
          </a:prstGeom>
          <a:solidFill>
            <a:srgbClr val="00B05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1600" dirty="0">
                <a:latin typeface="Cambria" panose="02040503050406030204" pitchFamily="18" charset="0"/>
              </a:rPr>
              <a:t>Linear Relationship</a:t>
            </a:r>
            <a:endParaRPr lang="en-US" sz="1600" baseline="0" dirty="0">
              <a:latin typeface="Cambria" panose="02040503050406030204" pitchFamily="18" charset="0"/>
            </a:endParaRPr>
          </a:p>
        </p:txBody>
      </p:sp>
      <p:sp>
        <p:nvSpPr>
          <p:cNvPr id="21" name="TextBox 20">
            <a:extLst>
              <a:ext uri="{FF2B5EF4-FFF2-40B4-BE49-F238E27FC236}">
                <a16:creationId xmlns:a16="http://schemas.microsoft.com/office/drawing/2014/main" id="{8B3723E0-C8D6-4825-A685-7BC6C1C2378B}"/>
              </a:ext>
            </a:extLst>
          </p:cNvPr>
          <p:cNvSpPr txBox="1"/>
          <p:nvPr/>
        </p:nvSpPr>
        <p:spPr>
          <a:xfrm>
            <a:off x="2901044" y="6105687"/>
            <a:ext cx="1899055" cy="307777"/>
          </a:xfrm>
          <a:prstGeom prst="rect">
            <a:avLst/>
          </a:prstGeom>
          <a:noFill/>
        </p:spPr>
        <p:txBody>
          <a:bodyPr wrap="square" rtlCol="0">
            <a:spAutoFit/>
          </a:bodyPr>
          <a:lstStyle/>
          <a:p>
            <a:pPr algn="ctr"/>
            <a:r>
              <a:rPr lang="en-US" sz="1400" dirty="0"/>
              <a:t>Maximum Tag Angle</a:t>
            </a:r>
          </a:p>
        </p:txBody>
      </p:sp>
      <p:sp>
        <p:nvSpPr>
          <p:cNvPr id="11" name="Freeform: Shape 10" descr="black line from the 70 degree linear relationship to the yellow Critical Point." title="Line Forces ">
            <a:extLst>
              <a:ext uri="{FF2B5EF4-FFF2-40B4-BE49-F238E27FC236}">
                <a16:creationId xmlns:a16="http://schemas.microsoft.com/office/drawing/2014/main" id="{FE042256-EDCD-4126-B696-4FA24D280E80}"/>
              </a:ext>
            </a:extLst>
          </p:cNvPr>
          <p:cNvSpPr/>
          <p:nvPr/>
        </p:nvSpPr>
        <p:spPr>
          <a:xfrm>
            <a:off x="4279543" y="3612747"/>
            <a:ext cx="1064894" cy="1587500"/>
          </a:xfrm>
          <a:custGeom>
            <a:avLst/>
            <a:gdLst>
              <a:gd name="connsiteX0" fmla="*/ 752475 w 752475"/>
              <a:gd name="connsiteY0" fmla="*/ 869950 h 869950"/>
              <a:gd name="connsiteX1" fmla="*/ 212725 w 752475"/>
              <a:gd name="connsiteY1" fmla="*/ 3175 h 869950"/>
              <a:gd name="connsiteX2" fmla="*/ 0 w 752475"/>
              <a:gd name="connsiteY2" fmla="*/ 0 h 869950"/>
            </a:gdLst>
            <a:ahLst/>
            <a:cxnLst>
              <a:cxn ang="0">
                <a:pos x="connsiteX0" y="connsiteY0"/>
              </a:cxn>
              <a:cxn ang="0">
                <a:pos x="connsiteX1" y="connsiteY1"/>
              </a:cxn>
              <a:cxn ang="0">
                <a:pos x="connsiteX2" y="connsiteY2"/>
              </a:cxn>
            </a:cxnLst>
            <a:rect l="l" t="t" r="r" b="b"/>
            <a:pathLst>
              <a:path w="752475" h="869950">
                <a:moveTo>
                  <a:pt x="752475" y="869950"/>
                </a:moveTo>
                <a:lnTo>
                  <a:pt x="212725" y="3175"/>
                </a:lnTo>
                <a:lnTo>
                  <a:pt x="0" y="0"/>
                </a:lnTo>
              </a:path>
            </a:pathLst>
          </a:custGeom>
          <a:noFill/>
          <a:ln w="38100">
            <a:solidFill>
              <a:schemeClr val="tx1"/>
            </a:solidFill>
            <a:head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C30E336-FAB4-4BF5-8E18-554B977B69D5}"/>
              </a:ext>
            </a:extLst>
          </p:cNvPr>
          <p:cNvSpPr txBox="1"/>
          <p:nvPr/>
        </p:nvSpPr>
        <p:spPr>
          <a:xfrm>
            <a:off x="1392971" y="2990671"/>
            <a:ext cx="3048000" cy="1200329"/>
          </a:xfrm>
          <a:prstGeom prst="rect">
            <a:avLst/>
          </a:prstGeom>
          <a:solidFill>
            <a:srgbClr val="FFFF00"/>
          </a:solidFill>
          <a:ln w="19050">
            <a:solidFill>
              <a:schemeClr val="tx1"/>
            </a:solidFill>
          </a:ln>
        </p:spPr>
        <p:txBody>
          <a:bodyPr wrap="square" rtlCol="0">
            <a:spAutoFit/>
          </a:bodyPr>
          <a:lstStyle/>
          <a:p>
            <a:r>
              <a:rPr lang="en-US" dirty="0">
                <a:latin typeface="Cambria" panose="02040503050406030204" pitchFamily="18" charset="0"/>
              </a:rPr>
              <a:t>CRITICAL POINT:</a:t>
            </a:r>
          </a:p>
          <a:p>
            <a:pPr marL="285750" indent="-285750">
              <a:buFont typeface="Arial" panose="020B0604020202020204" pitchFamily="34" charset="0"/>
              <a:buChar char="•"/>
            </a:pPr>
            <a:r>
              <a:rPr lang="en-US" dirty="0">
                <a:latin typeface="Cambria" panose="02040503050406030204" pitchFamily="18" charset="0"/>
              </a:rPr>
              <a:t>10° Load Angle &amp; 70° Tag Angle, Load Factor = 2.0</a:t>
            </a:r>
          </a:p>
          <a:p>
            <a:pPr marL="285750" indent="-285750">
              <a:buFont typeface="Arial" panose="020B0604020202020204" pitchFamily="34" charset="0"/>
              <a:buChar char="•"/>
            </a:pPr>
            <a:r>
              <a:rPr lang="en-US" dirty="0">
                <a:latin typeface="Cambria" panose="02040503050406030204" pitchFamily="18" charset="0"/>
              </a:rPr>
              <a:t>“10/70” Rule</a:t>
            </a:r>
          </a:p>
        </p:txBody>
      </p:sp>
    </p:spTree>
    <p:extLst>
      <p:ext uri="{BB962C8B-B14F-4D97-AF65-F5344CB8AC3E}">
        <p14:creationId xmlns:p14="http://schemas.microsoft.com/office/powerpoint/2010/main" val="222940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2" grpId="0" animBg="1"/>
      <p:bldP spid="2" grpId="0" animBg="1"/>
      <p:bldP spid="18" grpId="0" animBg="1"/>
      <p:bldP spid="11" grpId="0" animBg="1"/>
      <p:bldP spid="14"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pic>
        <p:nvPicPr>
          <p:cNvPr id="4" name="Picture 3" descr="Tag Line Multipliers - Dedicated Trolley Tag with Load Position Angle chart" title="Line Forces">
            <a:extLst>
              <a:ext uri="{FF2B5EF4-FFF2-40B4-BE49-F238E27FC236}">
                <a16:creationId xmlns:a16="http://schemas.microsoft.com/office/drawing/2014/main" id="{C7C4196B-CCB4-4C7E-BB22-BDD46F33F8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665" y="1473259"/>
            <a:ext cx="7132320" cy="5156141"/>
          </a:xfrm>
          <a:prstGeom prst="rect">
            <a:avLst/>
          </a:prstGeom>
        </p:spPr>
      </p:pic>
      <p:sp>
        <p:nvSpPr>
          <p:cNvPr id="13" name="Rectangle 12" descr="Rectangle in the red area of the chart" title="Line Forces">
            <a:extLst>
              <a:ext uri="{FF2B5EF4-FFF2-40B4-BE49-F238E27FC236}">
                <a16:creationId xmlns:a16="http://schemas.microsoft.com/office/drawing/2014/main" id="{5F030573-3439-43A8-8C0F-E6DBD1200FFC}"/>
              </a:ext>
            </a:extLst>
          </p:cNvPr>
          <p:cNvSpPr/>
          <p:nvPr/>
        </p:nvSpPr>
        <p:spPr>
          <a:xfrm>
            <a:off x="1447800" y="2057399"/>
            <a:ext cx="6245352" cy="3200401"/>
          </a:xfrm>
          <a:prstGeom prst="rect">
            <a:avLst/>
          </a:prstGeom>
          <a:solidFill>
            <a:srgbClr val="FF0000">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ectangle 21" descr="Regtangle in the yellow area of the chart." title="Line Forces">
            <a:extLst>
              <a:ext uri="{FF2B5EF4-FFF2-40B4-BE49-F238E27FC236}">
                <a16:creationId xmlns:a16="http://schemas.microsoft.com/office/drawing/2014/main" id="{C9ECC7A1-6AD1-4288-983B-FBC38DE1324E}"/>
              </a:ext>
            </a:extLst>
          </p:cNvPr>
          <p:cNvSpPr/>
          <p:nvPr/>
        </p:nvSpPr>
        <p:spPr>
          <a:xfrm>
            <a:off x="1447800" y="5257800"/>
            <a:ext cx="6248400" cy="429768"/>
          </a:xfrm>
          <a:prstGeom prst="rect">
            <a:avLst/>
          </a:prstGeom>
          <a:solidFill>
            <a:srgbClr val="FFFF0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descr="Rectangle on the bottom of the chart, green in color. Tag Position Angle." title="Line Forces">
            <a:extLst>
              <a:ext uri="{FF2B5EF4-FFF2-40B4-BE49-F238E27FC236}">
                <a16:creationId xmlns:a16="http://schemas.microsoft.com/office/drawing/2014/main" id="{F45B85C4-78F0-40F9-9507-00D5D09EA57F}"/>
              </a:ext>
            </a:extLst>
          </p:cNvPr>
          <p:cNvSpPr/>
          <p:nvPr/>
        </p:nvSpPr>
        <p:spPr>
          <a:xfrm>
            <a:off x="1447800" y="5684520"/>
            <a:ext cx="6248400" cy="411480"/>
          </a:xfrm>
          <a:prstGeom prst="rect">
            <a:avLst/>
          </a:prstGeom>
          <a:solidFill>
            <a:srgbClr val="92D05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8888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12"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447800"/>
            <a:ext cx="8305800" cy="461665"/>
          </a:xfrm>
          <a:prstGeom prst="rect">
            <a:avLst/>
          </a:prstGeom>
        </p:spPr>
        <p:txBody>
          <a:bodyPr wrap="square">
            <a:spAutoFit/>
          </a:bodyPr>
          <a:lstStyle/>
          <a:p>
            <a:pPr marL="7938" lvl="1" fontAlgn="base">
              <a:spcAft>
                <a:spcPts val="1200"/>
              </a:spcAft>
              <a:buClrTx/>
            </a:pPr>
            <a:r>
              <a:rPr lang="en-US" sz="2400" b="1" kern="0" dirty="0">
                <a:latin typeface="Cambria" panose="02040503050406030204" pitchFamily="18" charset="0"/>
                <a:ea typeface="Cambria" panose="02040503050406030204" pitchFamily="18" charset="0"/>
                <a:cs typeface="Times New Roman" panose="02020603050405020304" pitchFamily="18" charset="0"/>
              </a:rPr>
              <a:t>Line Forces at Load:</a:t>
            </a:r>
            <a:endParaRPr lang="en-US" sz="2400" kern="0"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8685AC-148D-407C-8C04-F260E91E7533}"/>
                  </a:ext>
                </a:extLst>
              </p:cNvPr>
              <p:cNvSpPr txBox="1"/>
              <p:nvPr/>
            </p:nvSpPr>
            <p:spPr>
              <a:xfrm>
                <a:off x="1143000" y="1902725"/>
                <a:ext cx="5791200" cy="906787"/>
              </a:xfrm>
              <a:prstGeom prst="rect">
                <a:avLst/>
              </a:prstGeom>
              <a:noFill/>
              <a:ln>
                <a:solidFill>
                  <a:schemeClr val="tx1"/>
                </a:solidFill>
              </a:ln>
            </p:spPr>
            <p:txBody>
              <a:bodyPr wrap="squar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Load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Line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Load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m:t>
                      </m:r>
                      <m:r>
                        <a:rPr lang="en-US" sz="2400" i="0">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sty m:val="p"/>
                                </m:rPr>
                                <a:rPr lang="en-US" sz="2400" b="0" i="0" smtClean="0">
                                  <a:latin typeface="Cambria Math" panose="02040503050406030204" pitchFamily="18" charset="0"/>
                                </a:rPr>
                                <m:t>WT</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PM</m:t>
                              </m:r>
                            </m:num>
                            <m:den>
                              <m:r>
                                <m:rPr>
                                  <m:sty m:val="p"/>
                                </m:rPr>
                                <a:rPr lang="en-US" sz="2400" b="0" i="0" smtClean="0">
                                  <a:latin typeface="Cambria Math" panose="02040503050406030204" pitchFamily="18" charset="0"/>
                                </a:rPr>
                                <m:t>N</m:t>
                              </m:r>
                              <m:r>
                                <m:rPr>
                                  <m:sty m:val="p"/>
                                </m:rPr>
                                <a:rPr lang="en-US" sz="2400" b="0" i="0" baseline="-25000" smtClean="0">
                                  <a:latin typeface="Cambria Math" panose="02040503050406030204" pitchFamily="18" charset="0"/>
                                </a:rPr>
                                <m:t>P</m:t>
                              </m:r>
                            </m:den>
                          </m:f>
                        </m:e>
                      </m:d>
                    </m:oMath>
                  </m:oMathPara>
                </a14:m>
                <a:endParaRPr lang="en-US" sz="2400" dirty="0">
                  <a:latin typeface="Cambria" panose="02040503050406030204" pitchFamily="18" charset="0"/>
                </a:endParaRPr>
              </a:p>
            </p:txBody>
          </p:sp>
        </mc:Choice>
        <mc:Fallback xmlns="">
          <p:sp>
            <p:nvSpPr>
              <p:cNvPr id="7" name="TextBox 6">
                <a:extLst>
                  <a:ext uri="{FF2B5EF4-FFF2-40B4-BE49-F238E27FC236}">
                    <a16:creationId xmlns="" xmlns:a16="http://schemas.microsoft.com/office/drawing/2014/main" xmlns:a14="http://schemas.microsoft.com/office/drawing/2010/main" id="{898685AC-148D-407C-8C04-F260E91E7533}"/>
                  </a:ext>
                </a:extLst>
              </p:cNvPr>
              <p:cNvSpPr txBox="1">
                <a:spLocks noRot="1" noChangeAspect="1" noMove="1" noResize="1" noEditPoints="1" noAdjustHandles="1" noChangeArrowheads="1" noChangeShapeType="1" noTextEdit="1"/>
              </p:cNvSpPr>
              <p:nvPr/>
            </p:nvSpPr>
            <p:spPr>
              <a:xfrm>
                <a:off x="1143000" y="1902725"/>
                <a:ext cx="5791200" cy="906787"/>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166240D-2894-4E06-BC64-62E621FE3D70}"/>
                  </a:ext>
                </a:extLst>
              </p:cNvPr>
              <p:cNvSpPr txBox="1"/>
              <p:nvPr/>
            </p:nvSpPr>
            <p:spPr>
              <a:xfrm>
                <a:off x="1143000" y="2750813"/>
                <a:ext cx="5791200" cy="906787"/>
              </a:xfrm>
              <a:prstGeom prst="rect">
                <a:avLst/>
              </a:prstGeom>
              <a:noFill/>
              <a:ln>
                <a:solidFill>
                  <a:schemeClr val="tx1"/>
                </a:solidFill>
              </a:ln>
            </p:spPr>
            <p:txBody>
              <a:bodyPr wrap="squar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Tag</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Line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Force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Load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m:t>
                      </m:r>
                      <m:r>
                        <a:rPr lang="en-US" sz="2400" i="0">
                          <a:latin typeface="Cambria Math" panose="02040503050406030204" pitchFamily="18" charset="0"/>
                        </a:rPr>
                        <m:t>=</m:t>
                      </m:r>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m:rPr>
                                  <m:sty m:val="p"/>
                                </m:rPr>
                                <a:rPr lang="en-US" sz="2400" b="0" i="0" smtClean="0">
                                  <a:latin typeface="Cambria Math" panose="02040503050406030204" pitchFamily="18" charset="0"/>
                                </a:rPr>
                                <m:t>WT</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TM</m:t>
                              </m:r>
                            </m:num>
                            <m:den>
                              <m:r>
                                <m:rPr>
                                  <m:sty m:val="p"/>
                                </m:rPr>
                                <a:rPr lang="en-US" sz="2400" b="0" i="0" smtClean="0">
                                  <a:latin typeface="Cambria Math" panose="02040503050406030204" pitchFamily="18" charset="0"/>
                                </a:rPr>
                                <m:t>N</m:t>
                              </m:r>
                              <m:r>
                                <m:rPr>
                                  <m:sty m:val="p"/>
                                </m:rPr>
                                <a:rPr lang="en-US" sz="2400" b="0" i="0" baseline="-25000" smtClean="0">
                                  <a:latin typeface="Cambria Math" panose="02040503050406030204" pitchFamily="18" charset="0"/>
                                </a:rPr>
                                <m:t>T</m:t>
                              </m:r>
                            </m:den>
                          </m:f>
                        </m:e>
                      </m:d>
                    </m:oMath>
                  </m:oMathPara>
                </a14:m>
                <a:endParaRPr lang="en-US" sz="2400" dirty="0">
                  <a:latin typeface="Cambria" panose="02040503050406030204" pitchFamily="18" charset="0"/>
                </a:endParaRPr>
              </a:p>
            </p:txBody>
          </p:sp>
        </mc:Choice>
        <mc:Fallback xmlns="">
          <p:sp>
            <p:nvSpPr>
              <p:cNvPr id="11" name="TextBox 10">
                <a:extLst>
                  <a:ext uri="{FF2B5EF4-FFF2-40B4-BE49-F238E27FC236}">
                    <a16:creationId xmlns="" xmlns:a16="http://schemas.microsoft.com/office/drawing/2014/main" xmlns:a14="http://schemas.microsoft.com/office/drawing/2010/main" id="{3166240D-2894-4E06-BC64-62E621FE3D70}"/>
                  </a:ext>
                </a:extLst>
              </p:cNvPr>
              <p:cNvSpPr txBox="1">
                <a:spLocks noRot="1" noChangeAspect="1" noMove="1" noResize="1" noEditPoints="1" noAdjustHandles="1" noChangeArrowheads="1" noChangeShapeType="1" noTextEdit="1"/>
              </p:cNvSpPr>
              <p:nvPr/>
            </p:nvSpPr>
            <p:spPr>
              <a:xfrm>
                <a:off x="1143000" y="2750813"/>
                <a:ext cx="5791200" cy="906787"/>
              </a:xfrm>
              <a:prstGeom prst="rect">
                <a:avLst/>
              </a:prstGeom>
              <a:blipFill rotWithShape="1">
                <a:blip r:embed="rId5"/>
                <a:stretch>
                  <a:fillRect/>
                </a:stretch>
              </a:blipFill>
              <a:ln>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B4EE5FAE-B743-4C24-BEA4-D8ADB330F541}"/>
              </a:ext>
            </a:extLst>
          </p:cNvPr>
          <p:cNvSpPr/>
          <p:nvPr/>
        </p:nvSpPr>
        <p:spPr>
          <a:xfrm>
            <a:off x="457199" y="3660143"/>
            <a:ext cx="8532495" cy="2923877"/>
          </a:xfrm>
          <a:prstGeom prst="rect">
            <a:avLst/>
          </a:prstGeom>
        </p:spPr>
        <p:txBody>
          <a:bodyPr wrap="square">
            <a:spAutoFit/>
          </a:bodyPr>
          <a:lstStyle/>
          <a:p>
            <a:pPr marL="7938" lvl="1" fontAlgn="base">
              <a:buClrTx/>
            </a:pPr>
            <a:r>
              <a:rPr lang="en-US" sz="2000" i="1" kern="0" dirty="0">
                <a:latin typeface="Cambria" panose="02040503050406030204" pitchFamily="18" charset="0"/>
                <a:ea typeface="Cambria" panose="02040503050406030204" pitchFamily="18" charset="0"/>
                <a:cs typeface="Times New Roman" panose="02020603050405020304" pitchFamily="18" charset="0"/>
              </a:rPr>
              <a:t>Where:</a:t>
            </a:r>
          </a:p>
          <a:p>
            <a:pPr marL="7938" lvl="1" fontAlgn="base">
              <a:buClrTx/>
              <a:tabLst>
                <a:tab pos="463550" algn="l"/>
              </a:tabLst>
            </a:pPr>
            <a:r>
              <a:rPr lang="en-US" sz="2400" i="1" kern="0" dirty="0">
                <a:latin typeface="Cambria" panose="02040503050406030204" pitchFamily="18" charset="0"/>
                <a:ea typeface="Cambria" panose="02040503050406030204" pitchFamily="18" charset="0"/>
                <a:cs typeface="Times New Roman" panose="02020603050405020304" pitchFamily="18" charset="0"/>
              </a:rPr>
              <a:t>	</a:t>
            </a:r>
            <a:r>
              <a:rPr lang="en-US" sz="2000" i="1" kern="0" dirty="0">
                <a:latin typeface="Cambria" panose="02040503050406030204" pitchFamily="18" charset="0"/>
                <a:ea typeface="Cambria" panose="02040503050406030204" pitchFamily="18" charset="0"/>
                <a:cs typeface="Times New Roman" panose="02020603050405020304" pitchFamily="18" charset="0"/>
              </a:rPr>
              <a:t>P = Load Line Force at Load</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T = Tag Line Force at Load</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WT = Gross Load Weight</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PM = Load Line Multiplier (Refer to Handbook)</a:t>
            </a:r>
          </a:p>
          <a:p>
            <a:pPr marL="7938" lvl="1" fontAlgn="base">
              <a:buClrTx/>
              <a:tabLst>
                <a:tab pos="747713"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a:t>
            </a:r>
            <a:r>
              <a:rPr lang="en-US" i="1" kern="0" dirty="0">
                <a:latin typeface="Cambria" panose="02040503050406030204" pitchFamily="18" charset="0"/>
                <a:ea typeface="Cambria" panose="02040503050406030204" pitchFamily="18" charset="0"/>
                <a:cs typeface="Times New Roman" panose="02020603050405020304" pitchFamily="18" charset="0"/>
              </a:rPr>
              <a:t>*</a:t>
            </a:r>
            <a:r>
              <a:rPr lang="en-US" b="1" i="1" kern="0" dirty="0">
                <a:latin typeface="Cambria" panose="02040503050406030204" pitchFamily="18" charset="0"/>
                <a:ea typeface="Cambria" panose="02040503050406030204" pitchFamily="18" charset="0"/>
                <a:cs typeface="Times New Roman" panose="02020603050405020304" pitchFamily="18" charset="0"/>
              </a:rPr>
              <a:t>NOTE:</a:t>
            </a:r>
            <a:r>
              <a:rPr lang="en-US" i="1" kern="0" dirty="0">
                <a:latin typeface="Cambria" panose="02040503050406030204" pitchFamily="18" charset="0"/>
                <a:ea typeface="Cambria" panose="02040503050406030204" pitchFamily="18" charset="0"/>
                <a:cs typeface="Times New Roman" panose="02020603050405020304" pitchFamily="18" charset="0"/>
              </a:rPr>
              <a:t> For Trolley Tag Arrangements, Set PM=</a:t>
            </a:r>
            <a:r>
              <a:rPr lang="en-US" b="1" i="1" u="sng" kern="0" dirty="0">
                <a:latin typeface="Cambria" panose="02040503050406030204" pitchFamily="18" charset="0"/>
                <a:ea typeface="Cambria" panose="02040503050406030204" pitchFamily="18" charset="0"/>
                <a:cs typeface="Times New Roman" panose="02020603050405020304" pitchFamily="18" charset="0"/>
              </a:rPr>
              <a:t>1.0</a:t>
            </a:r>
            <a:r>
              <a:rPr lang="en-US" i="1" kern="0" dirty="0">
                <a:latin typeface="Cambria" panose="02040503050406030204" pitchFamily="18" charset="0"/>
                <a:ea typeface="Cambria" panose="02040503050406030204" pitchFamily="18" charset="0"/>
                <a:cs typeface="Times New Roman" panose="02020603050405020304" pitchFamily="18" charset="0"/>
              </a:rPr>
              <a:t> for Uppermost Position</a:t>
            </a:r>
            <a:endParaRPr lang="en-US" sz="2000" i="1" kern="0" dirty="0">
              <a:latin typeface="Cambria" panose="02040503050406030204" pitchFamily="18" charset="0"/>
              <a:ea typeface="Cambria" panose="02040503050406030204" pitchFamily="18" charset="0"/>
              <a:cs typeface="Times New Roman" panose="02020603050405020304" pitchFamily="18" charset="0"/>
            </a:endParaRP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TM = Tag Line Multiplier (Refer to Handbook)</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N</a:t>
            </a:r>
            <a:r>
              <a:rPr lang="en-US" sz="2000" i="1" kern="0" baseline="-25000" dirty="0">
                <a:latin typeface="Cambria" panose="02040503050406030204" pitchFamily="18" charset="0"/>
                <a:ea typeface="Cambria" panose="02040503050406030204" pitchFamily="18" charset="0"/>
                <a:cs typeface="Times New Roman" panose="02020603050405020304" pitchFamily="18" charset="0"/>
              </a:rPr>
              <a:t>P</a:t>
            </a:r>
            <a:r>
              <a:rPr lang="en-US" sz="2000" i="1" kern="0" dirty="0">
                <a:latin typeface="Cambria" panose="02040503050406030204" pitchFamily="18" charset="0"/>
                <a:ea typeface="Cambria" panose="02040503050406030204" pitchFamily="18" charset="0"/>
                <a:cs typeface="Times New Roman" panose="02020603050405020304" pitchFamily="18" charset="0"/>
              </a:rPr>
              <a:t> = Number of Line Parts in Load Line</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N</a:t>
            </a:r>
            <a:r>
              <a:rPr lang="en-US" sz="2000" i="1" kern="0" baseline="-25000" dirty="0">
                <a:latin typeface="Cambria" panose="02040503050406030204" pitchFamily="18" charset="0"/>
                <a:ea typeface="Cambria" panose="02040503050406030204" pitchFamily="18" charset="0"/>
                <a:cs typeface="Times New Roman" panose="02020603050405020304" pitchFamily="18" charset="0"/>
              </a:rPr>
              <a:t>T</a:t>
            </a:r>
            <a:r>
              <a:rPr lang="en-US" sz="2000" i="1" kern="0" dirty="0">
                <a:latin typeface="Cambria" panose="02040503050406030204" pitchFamily="18" charset="0"/>
                <a:ea typeface="Cambria" panose="02040503050406030204" pitchFamily="18" charset="0"/>
                <a:cs typeface="Times New Roman" panose="02020603050405020304" pitchFamily="18" charset="0"/>
              </a:rPr>
              <a:t> = Number of Line Parts in Tag Line</a:t>
            </a:r>
          </a:p>
        </p:txBody>
      </p:sp>
    </p:spTree>
    <p:extLst>
      <p:ext uri="{BB962C8B-B14F-4D97-AF65-F5344CB8AC3E}">
        <p14:creationId xmlns:p14="http://schemas.microsoft.com/office/powerpoint/2010/main" val="13906063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447800"/>
            <a:ext cx="8305800" cy="461665"/>
          </a:xfrm>
          <a:prstGeom prst="rect">
            <a:avLst/>
          </a:prstGeom>
        </p:spPr>
        <p:txBody>
          <a:bodyPr wrap="square">
            <a:spAutoFit/>
          </a:bodyPr>
          <a:lstStyle/>
          <a:p>
            <a:pPr marL="7938" lvl="1" fontAlgn="base">
              <a:spcAft>
                <a:spcPts val="1200"/>
              </a:spcAft>
              <a:buClrTx/>
            </a:pPr>
            <a:r>
              <a:rPr lang="en-US" sz="2400" b="1" kern="0" dirty="0">
                <a:latin typeface="Cambria" panose="02040503050406030204" pitchFamily="18" charset="0"/>
                <a:ea typeface="Cambria" panose="02040503050406030204" pitchFamily="18" charset="0"/>
                <a:cs typeface="Times New Roman" panose="02020603050405020304" pitchFamily="18" charset="0"/>
              </a:rPr>
              <a:t>Load Line Pull at Hoist:</a:t>
            </a:r>
            <a:endParaRPr lang="en-US" sz="2400" kern="0"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98685AC-148D-407C-8C04-F260E91E7533}"/>
                  </a:ext>
                </a:extLst>
              </p:cNvPr>
              <p:cNvSpPr txBox="1"/>
              <p:nvPr/>
            </p:nvSpPr>
            <p:spPr>
              <a:xfrm>
                <a:off x="1143000" y="1981200"/>
                <a:ext cx="6763646" cy="446276"/>
              </a:xfrm>
              <a:prstGeom prst="rect">
                <a:avLst/>
              </a:prstGeom>
              <a:noFill/>
              <a:ln>
                <a:solidFill>
                  <a:schemeClr val="tx1"/>
                </a:solidFill>
              </a:ln>
            </p:spPr>
            <p:txBody>
              <a:bodyPr wrap="none" lIns="0" tIns="0" rIns="0" bIns="0" rtlCol="0">
                <a:spAutoFit/>
              </a:bodyPr>
              <a:lstStyle/>
              <a:p>
                <a:pPr>
                  <a:spcAft>
                    <a:spcPts val="600"/>
                  </a:spcAft>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Load</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Line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Pull</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at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Hoist</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PH</m:t>
                      </m:r>
                      <m:r>
                        <a:rPr lang="en-US" sz="2400" i="0">
                          <a:latin typeface="Cambria Math" panose="02040503050406030204" pitchFamily="18" charset="0"/>
                        </a:rPr>
                        <m:t>=</m:t>
                      </m:r>
                      <m:r>
                        <m:rPr>
                          <m:nor/>
                        </m:rPr>
                        <a:rPr lang="en-US" sz="2400" b="0" smtClean="0">
                          <a:latin typeface="Cambria Math" panose="02040503050406030204" pitchFamily="18" charset="0"/>
                        </a:rPr>
                        <m:t>(</m:t>
                      </m:r>
                      <m:r>
                        <m:rPr>
                          <m:nor/>
                        </m:rPr>
                        <a:rPr lang="en-US" sz="2400" kern="0" dirty="0">
                          <a:latin typeface="Cambria" panose="02040503050406030204" pitchFamily="18" charset="0"/>
                          <a:ea typeface="Cambria" panose="02040503050406030204" pitchFamily="18" charset="0"/>
                          <a:cs typeface="Times New Roman" panose="02020603050405020304" pitchFamily="18" charset="0"/>
                        </a:rPr>
                        <m:t>P</m:t>
                      </m:r>
                      <m:r>
                        <m:rPr>
                          <m:nor/>
                        </m:rPr>
                        <a:rPr lang="en-US" sz="2400" b="0" kern="0" dirty="0" smtClean="0">
                          <a:latin typeface="Cambria" panose="02040503050406030204" pitchFamily="18" charset="0"/>
                          <a:ea typeface="Cambria" panose="02040503050406030204" pitchFamily="18" charset="0"/>
                          <a:cs typeface="Times New Roman" panose="02020603050405020304" pitchFamily="18" charset="0"/>
                        </a:rPr>
                        <m:t> − </m:t>
                      </m:r>
                      <m:r>
                        <m:rPr>
                          <m:nor/>
                        </m:rPr>
                        <a:rPr lang="en-US" sz="2400" b="0" kern="0" dirty="0" smtClean="0">
                          <a:latin typeface="Cambria" panose="02040503050406030204" pitchFamily="18" charset="0"/>
                          <a:ea typeface="Cambria" panose="02040503050406030204" pitchFamily="18" charset="0"/>
                          <a:cs typeface="Times New Roman" panose="02020603050405020304" pitchFamily="18" charset="0"/>
                        </a:rPr>
                        <m:t>FLW</m:t>
                      </m:r>
                      <m:r>
                        <m:rPr>
                          <m:nor/>
                        </m:rPr>
                        <a:rPr lang="en-US" sz="2400" b="0" kern="0" dirty="0" smtClean="0">
                          <a:latin typeface="Cambria" panose="02040503050406030204" pitchFamily="18" charset="0"/>
                          <a:ea typeface="Cambria" panose="02040503050406030204" pitchFamily="18" charset="0"/>
                          <a:cs typeface="Times New Roman" panose="02020603050405020304" pitchFamily="18" charset="0"/>
                        </a:rPr>
                        <m:t>)</m:t>
                      </m:r>
                      <m:r>
                        <a:rPr lang="en-US" sz="2400" i="0">
                          <a:latin typeface="Cambria Math" panose="02040503050406030204" pitchFamily="18" charset="0"/>
                        </a:rPr>
                        <m:t>×</m:t>
                      </m:r>
                      <m:r>
                        <m:rPr>
                          <m:sty m:val="p"/>
                        </m:rPr>
                        <a:rPr lang="en-US" sz="2400" b="0" i="0" smtClean="0">
                          <a:latin typeface="Cambria Math" panose="02040503050406030204" pitchFamily="18" charset="0"/>
                        </a:rPr>
                        <m:t>SFF</m:t>
                      </m:r>
                      <m:r>
                        <a:rPr lang="en-US" sz="2400" b="0" i="0" smtClean="0">
                          <a:latin typeface="Cambria Math" panose="02040503050406030204" pitchFamily="18" charset="0"/>
                          <a:ea typeface="Cambria Math" panose="02040503050406030204" pitchFamily="18" charset="0"/>
                        </a:rPr>
                        <m:t>×</m:t>
                      </m:r>
                      <m:r>
                        <m:rPr>
                          <m:sty m:val="p"/>
                        </m:rPr>
                        <a:rPr lang="en-US" sz="2400" b="0" i="0" smtClean="0">
                          <a:latin typeface="Cambria Math" panose="02040503050406030204" pitchFamily="18" charset="0"/>
                          <a:ea typeface="Cambria Math" panose="02040503050406030204" pitchFamily="18" charset="0"/>
                        </a:rPr>
                        <m:t>AM</m:t>
                      </m:r>
                    </m:oMath>
                  </m:oMathPara>
                </a14:m>
                <a:endParaRPr lang="en-US" sz="2400" dirty="0">
                  <a:latin typeface="Cambria" panose="02040503050406030204" pitchFamily="18" charset="0"/>
                </a:endParaRPr>
              </a:p>
            </p:txBody>
          </p:sp>
        </mc:Choice>
        <mc:Fallback xmlns="">
          <p:sp>
            <p:nvSpPr>
              <p:cNvPr id="7" name="TextBox 6">
                <a:extLst>
                  <a:ext uri="{FF2B5EF4-FFF2-40B4-BE49-F238E27FC236}">
                    <a16:creationId xmlns:a16="http://schemas.microsoft.com/office/drawing/2014/main" xmlns:a14="http://schemas.microsoft.com/office/drawing/2010/main" xmlns="" id="{898685AC-148D-407C-8C04-F260E91E7533}"/>
                  </a:ext>
                </a:extLst>
              </p:cNvPr>
              <p:cNvSpPr txBox="1">
                <a:spLocks noRot="1" noChangeAspect="1" noMove="1" noResize="1" noEditPoints="1" noAdjustHandles="1" noChangeArrowheads="1" noChangeShapeType="1" noTextEdit="1"/>
              </p:cNvSpPr>
              <p:nvPr/>
            </p:nvSpPr>
            <p:spPr>
              <a:xfrm>
                <a:off x="1143000" y="1981200"/>
                <a:ext cx="6763646" cy="446276"/>
              </a:xfrm>
              <a:prstGeom prst="rect">
                <a:avLst/>
              </a:prstGeom>
              <a:blipFill rotWithShape="1">
                <a:blip r:embed="rId4"/>
                <a:stretch>
                  <a:fillRect/>
                </a:stretch>
              </a:blipFill>
              <a:ln>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B4EE5FAE-B743-4C24-BEA4-D8ADB330F541}"/>
              </a:ext>
            </a:extLst>
          </p:cNvPr>
          <p:cNvSpPr/>
          <p:nvPr/>
        </p:nvSpPr>
        <p:spPr>
          <a:xfrm>
            <a:off x="457200" y="3471208"/>
            <a:ext cx="8305800" cy="1938992"/>
          </a:xfrm>
          <a:prstGeom prst="rect">
            <a:avLst/>
          </a:prstGeom>
        </p:spPr>
        <p:txBody>
          <a:bodyPr wrap="square">
            <a:spAutoFit/>
          </a:bodyPr>
          <a:lstStyle/>
          <a:p>
            <a:pPr marL="7938" lvl="1" fontAlgn="base">
              <a:buClrTx/>
            </a:pPr>
            <a:r>
              <a:rPr lang="en-US" sz="2000" i="1" kern="0" dirty="0">
                <a:latin typeface="Cambria" panose="02040503050406030204" pitchFamily="18" charset="0"/>
                <a:ea typeface="Cambria" panose="02040503050406030204" pitchFamily="18" charset="0"/>
                <a:cs typeface="Times New Roman" panose="02020603050405020304" pitchFamily="18" charset="0"/>
              </a:rPr>
              <a:t>Where:</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P</a:t>
            </a:r>
            <a:r>
              <a:rPr lang="en-US" sz="2000" i="1" kern="0" baseline="-25000" dirty="0">
                <a:latin typeface="Cambria" panose="02040503050406030204" pitchFamily="18" charset="0"/>
                <a:ea typeface="Cambria" panose="02040503050406030204" pitchFamily="18" charset="0"/>
                <a:cs typeface="Times New Roman" panose="02020603050405020304" pitchFamily="18" charset="0"/>
              </a:rPr>
              <a:t>H</a:t>
            </a:r>
            <a:r>
              <a:rPr lang="en-US" sz="2000" i="1" kern="0" dirty="0">
                <a:latin typeface="Cambria" panose="02040503050406030204" pitchFamily="18" charset="0"/>
                <a:ea typeface="Cambria" panose="02040503050406030204" pitchFamily="18" charset="0"/>
                <a:cs typeface="Times New Roman" panose="02020603050405020304" pitchFamily="18" charset="0"/>
              </a:rPr>
              <a:t> = Load Line Pull at Hoist</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P = Load Line Force at Load</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FLW = Fall Line Weight</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SFF = Sheave Friction Factor</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AM = Additional Multipliers (i.e. Additional Angle/Safety Factors, Etc.)</a:t>
            </a:r>
          </a:p>
        </p:txBody>
      </p:sp>
    </p:spTree>
    <p:extLst>
      <p:ext uri="{BB962C8B-B14F-4D97-AF65-F5344CB8AC3E}">
        <p14:creationId xmlns:p14="http://schemas.microsoft.com/office/powerpoint/2010/main" val="400985637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Line Forces</a:t>
            </a:r>
          </a:p>
        </p:txBody>
      </p:sp>
      <p:sp>
        <p:nvSpPr>
          <p:cNvPr id="2" name="Rectangle 1"/>
          <p:cNvSpPr/>
          <p:nvPr/>
        </p:nvSpPr>
        <p:spPr>
          <a:xfrm>
            <a:off x="457200" y="1453515"/>
            <a:ext cx="8305800" cy="461665"/>
          </a:xfrm>
          <a:prstGeom prst="rect">
            <a:avLst/>
          </a:prstGeom>
        </p:spPr>
        <p:txBody>
          <a:bodyPr wrap="square">
            <a:spAutoFit/>
          </a:bodyPr>
          <a:lstStyle/>
          <a:p>
            <a:pPr marL="7938" lvl="1" fontAlgn="base">
              <a:spcAft>
                <a:spcPts val="1200"/>
              </a:spcAft>
              <a:buClrTx/>
            </a:pPr>
            <a:r>
              <a:rPr lang="en-US" sz="2400" b="1" kern="0" dirty="0">
                <a:latin typeface="Cambria" panose="02040503050406030204" pitchFamily="18" charset="0"/>
                <a:ea typeface="Cambria" panose="02040503050406030204" pitchFamily="18" charset="0"/>
                <a:cs typeface="Times New Roman" panose="02020603050405020304" pitchFamily="18" charset="0"/>
              </a:rPr>
              <a:t>Trolley Block Force:</a:t>
            </a:r>
            <a:endParaRPr lang="en-US" sz="2400" kern="0"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6DA640D-C1CB-4A3D-9BFA-560A8279DA5F}"/>
                  </a:ext>
                </a:extLst>
              </p:cNvPr>
              <p:cNvSpPr txBox="1"/>
              <p:nvPr/>
            </p:nvSpPr>
            <p:spPr>
              <a:xfrm>
                <a:off x="1066800" y="2057400"/>
                <a:ext cx="4737194" cy="369332"/>
              </a:xfrm>
              <a:prstGeom prst="rect">
                <a:avLst/>
              </a:prstGeom>
              <a:no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Max</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Trolley</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Block</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Force</m:t>
                      </m:r>
                      <m:r>
                        <a:rPr lang="en-US" sz="2400" b="0" i="0" smtClean="0">
                          <a:latin typeface="Cambria Math" panose="02040503050406030204" pitchFamily="18" charset="0"/>
                        </a:rPr>
                        <m:t> </m:t>
                      </m:r>
                      <m:r>
                        <a:rPr lang="en-US" sz="2400" b="0" i="1" smtClean="0">
                          <a:latin typeface="Cambria Math" panose="02040503050406030204" pitchFamily="18" charset="0"/>
                        </a:rPr>
                        <m:t>≅</m:t>
                      </m:r>
                      <m:r>
                        <a:rPr lang="en-US" sz="2400" b="0" i="1" smtClean="0">
                          <a:latin typeface="Cambria Math" panose="02040503050406030204" pitchFamily="18" charset="0"/>
                        </a:rPr>
                        <m:t>𝑇</m:t>
                      </m:r>
                      <m:r>
                        <a:rPr lang="en-US" sz="2400" b="0" i="0"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𝟏</m:t>
                      </m:r>
                      <m:r>
                        <a:rPr lang="en-US" sz="2400" b="1" i="0" smtClean="0">
                          <a:latin typeface="Cambria Math" panose="02040503050406030204" pitchFamily="18" charset="0"/>
                          <a:ea typeface="Cambria Math" panose="02040503050406030204" pitchFamily="18" charset="0"/>
                        </a:rPr>
                        <m:t>.</m:t>
                      </m:r>
                      <m:r>
                        <a:rPr lang="en-US" sz="2400" b="1" i="0" smtClean="0">
                          <a:latin typeface="Cambria Math" panose="02040503050406030204" pitchFamily="18" charset="0"/>
                          <a:ea typeface="Cambria Math" panose="02040503050406030204" pitchFamily="18" charset="0"/>
                        </a:rPr>
                        <m:t>𝟓</m:t>
                      </m:r>
                    </m:oMath>
                  </m:oMathPara>
                </a14:m>
                <a:endParaRPr lang="en-US" sz="2400" b="1" dirty="0">
                  <a:latin typeface="Cambria" panose="02040503050406030204" pitchFamily="18" charset="0"/>
                </a:endParaRPr>
              </a:p>
            </p:txBody>
          </p:sp>
        </mc:Choice>
        <mc:Fallback xmlns="">
          <p:sp>
            <p:nvSpPr>
              <p:cNvPr id="8" name="TextBox 7">
                <a:extLst>
                  <a:ext uri="{FF2B5EF4-FFF2-40B4-BE49-F238E27FC236}">
                    <a16:creationId xmlns="" xmlns:a16="http://schemas.microsoft.com/office/drawing/2014/main" xmlns:a14="http://schemas.microsoft.com/office/drawing/2010/main" id="{E6DA640D-C1CB-4A3D-9BFA-560A8279DA5F}"/>
                  </a:ext>
                </a:extLst>
              </p:cNvPr>
              <p:cNvSpPr txBox="1">
                <a:spLocks noRot="1" noChangeAspect="1" noMove="1" noResize="1" noEditPoints="1" noAdjustHandles="1" noChangeArrowheads="1" noChangeShapeType="1" noTextEdit="1"/>
              </p:cNvSpPr>
              <p:nvPr/>
            </p:nvSpPr>
            <p:spPr>
              <a:xfrm>
                <a:off x="1066800" y="2057400"/>
                <a:ext cx="4737194" cy="369332"/>
              </a:xfrm>
              <a:prstGeom prst="rect">
                <a:avLst/>
              </a:prstGeom>
              <a:blipFill rotWithShape="1">
                <a:blip r:embed="rId3"/>
                <a:stretch>
                  <a:fillRect l="-899" r="-1027" b="-35484"/>
                </a:stretch>
              </a:blipFill>
              <a:ln>
                <a:solidFill>
                  <a:schemeClr val="tx1"/>
                </a:solidFill>
              </a:ln>
            </p:spPr>
            <p:txBody>
              <a:bodyPr/>
              <a:lstStyle/>
              <a:p>
                <a:r>
                  <a:rPr lang="en-US">
                    <a:noFill/>
                  </a:rPr>
                  <a:t> </a:t>
                </a:r>
              </a:p>
            </p:txBody>
          </p:sp>
        </mc:Fallback>
      </mc:AlternateContent>
      <p:sp>
        <p:nvSpPr>
          <p:cNvPr id="9" name="Rectangle 8">
            <a:extLst>
              <a:ext uri="{FF2B5EF4-FFF2-40B4-BE49-F238E27FC236}">
                <a16:creationId xmlns:a16="http://schemas.microsoft.com/office/drawing/2014/main" id="{EB072B83-DEDD-470B-B60F-D44F5206725E}"/>
              </a:ext>
            </a:extLst>
          </p:cNvPr>
          <p:cNvSpPr/>
          <p:nvPr/>
        </p:nvSpPr>
        <p:spPr>
          <a:xfrm>
            <a:off x="5867400" y="2066665"/>
            <a:ext cx="2443029" cy="369332"/>
          </a:xfrm>
          <a:prstGeom prst="rect">
            <a:avLst/>
          </a:prstGeom>
        </p:spPr>
        <p:txBody>
          <a:bodyPr wrap="square">
            <a:spAutoFit/>
          </a:bodyPr>
          <a:lstStyle/>
          <a:p>
            <a:pPr marL="7938" lvl="1" fontAlgn="base">
              <a:buClrTx/>
            </a:pPr>
            <a:r>
              <a:rPr lang="en-US" i="1" kern="0" dirty="0">
                <a:latin typeface="Cambria" panose="02040503050406030204" pitchFamily="18" charset="0"/>
                <a:ea typeface="Cambria" panose="02040503050406030204" pitchFamily="18" charset="0"/>
                <a:cs typeface="Times New Roman" panose="02020603050405020304" pitchFamily="18" charset="0"/>
              </a:rPr>
              <a:t>;Conservative Estimate</a:t>
            </a:r>
          </a:p>
        </p:txBody>
      </p:sp>
      <p:pic>
        <p:nvPicPr>
          <p:cNvPr id="4" name="Picture 3" descr="Trolley Block Force picture showing trolley block." title="Line Forces">
            <a:extLst>
              <a:ext uri="{FF2B5EF4-FFF2-40B4-BE49-F238E27FC236}">
                <a16:creationId xmlns:a16="http://schemas.microsoft.com/office/drawing/2014/main" id="{A602C744-5FF0-4800-99A7-24BF08FCC34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92007" y="2514600"/>
            <a:ext cx="3159985" cy="2677655"/>
          </a:xfrm>
          <a:prstGeom prst="rect">
            <a:avLst/>
          </a:prstGeom>
          <a:scene3d>
            <a:camera prst="orthographicFront"/>
            <a:lightRig rig="threePt" dir="t"/>
          </a:scene3d>
          <a:sp3d>
            <a:bevelT/>
          </a:sp3d>
        </p:spPr>
      </p:pic>
      <p:sp>
        <p:nvSpPr>
          <p:cNvPr id="11" name="Freeform: Shape 10" descr="Red line/arrow from Trolley Block to the picture." title="Line Forces">
            <a:extLst>
              <a:ext uri="{FF2B5EF4-FFF2-40B4-BE49-F238E27FC236}">
                <a16:creationId xmlns:a16="http://schemas.microsoft.com/office/drawing/2014/main" id="{C248158D-BF76-4892-AE3E-780F5413C704}"/>
              </a:ext>
            </a:extLst>
          </p:cNvPr>
          <p:cNvSpPr/>
          <p:nvPr/>
        </p:nvSpPr>
        <p:spPr>
          <a:xfrm>
            <a:off x="4572000" y="3095608"/>
            <a:ext cx="1923803" cy="878774"/>
          </a:xfrm>
          <a:custGeom>
            <a:avLst/>
            <a:gdLst>
              <a:gd name="connsiteX0" fmla="*/ 0 w 1923803"/>
              <a:gd name="connsiteY0" fmla="*/ 878774 h 878774"/>
              <a:gd name="connsiteX1" fmla="*/ 1199408 w 1923803"/>
              <a:gd name="connsiteY1" fmla="*/ 0 h 878774"/>
              <a:gd name="connsiteX2" fmla="*/ 1923803 w 1923803"/>
              <a:gd name="connsiteY2" fmla="*/ 0 h 878774"/>
            </a:gdLst>
            <a:ahLst/>
            <a:cxnLst>
              <a:cxn ang="0">
                <a:pos x="connsiteX0" y="connsiteY0"/>
              </a:cxn>
              <a:cxn ang="0">
                <a:pos x="connsiteX1" y="connsiteY1"/>
              </a:cxn>
              <a:cxn ang="0">
                <a:pos x="connsiteX2" y="connsiteY2"/>
              </a:cxn>
            </a:cxnLst>
            <a:rect l="l" t="t" r="r" b="b"/>
            <a:pathLst>
              <a:path w="1923803" h="878774">
                <a:moveTo>
                  <a:pt x="0" y="878774"/>
                </a:moveTo>
                <a:lnTo>
                  <a:pt x="1199408" y="0"/>
                </a:lnTo>
                <a:lnTo>
                  <a:pt x="1923803" y="0"/>
                </a:lnTo>
              </a:path>
            </a:pathLst>
          </a:custGeom>
          <a:noFill/>
          <a:ln w="38100">
            <a:solidFill>
              <a:srgbClr val="FF0000"/>
            </a:solidFill>
            <a:headEnd type="arrow"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86A5A3-AFAA-4192-B82D-A87C3300E6E6}"/>
              </a:ext>
            </a:extLst>
          </p:cNvPr>
          <p:cNvSpPr/>
          <p:nvPr/>
        </p:nvSpPr>
        <p:spPr>
          <a:xfrm>
            <a:off x="6494892" y="2836009"/>
            <a:ext cx="2001408" cy="461665"/>
          </a:xfrm>
          <a:prstGeom prst="rect">
            <a:avLst/>
          </a:prstGeom>
        </p:spPr>
        <p:txBody>
          <a:bodyPr wrap="square">
            <a:spAutoFit/>
          </a:bodyPr>
          <a:lstStyle/>
          <a:p>
            <a:pPr marL="7938" lvl="1" fontAlgn="base">
              <a:buClrTx/>
            </a:pPr>
            <a:r>
              <a:rPr lang="en-US" sz="24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Trolley Block</a:t>
            </a:r>
          </a:p>
        </p:txBody>
      </p:sp>
      <p:sp>
        <p:nvSpPr>
          <p:cNvPr id="7" name="Rectangle 6">
            <a:extLst>
              <a:ext uri="{FF2B5EF4-FFF2-40B4-BE49-F238E27FC236}">
                <a16:creationId xmlns:a16="http://schemas.microsoft.com/office/drawing/2014/main" id="{1B285A14-459F-4358-A2A1-AE099CE76443}"/>
              </a:ext>
            </a:extLst>
          </p:cNvPr>
          <p:cNvSpPr/>
          <p:nvPr/>
        </p:nvSpPr>
        <p:spPr>
          <a:xfrm>
            <a:off x="381000" y="5257800"/>
            <a:ext cx="8458200" cy="1015663"/>
          </a:xfrm>
          <a:prstGeom prst="rect">
            <a:avLst/>
          </a:prstGeom>
        </p:spPr>
        <p:txBody>
          <a:bodyPr wrap="square">
            <a:spAutoFit/>
          </a:bodyPr>
          <a:lstStyle/>
          <a:p>
            <a:pPr marL="7938" lvl="1" fontAlgn="base">
              <a:buClrTx/>
            </a:pPr>
            <a:r>
              <a:rPr lang="en-US" sz="2000" i="1" kern="0" dirty="0">
                <a:latin typeface="Cambria" panose="02040503050406030204" pitchFamily="18" charset="0"/>
                <a:ea typeface="Cambria" panose="02040503050406030204" pitchFamily="18" charset="0"/>
                <a:cs typeface="Times New Roman" panose="02020603050405020304" pitchFamily="18" charset="0"/>
              </a:rPr>
              <a:t>Where:</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T = Tag Line Force at Load</a:t>
            </a:r>
          </a:p>
          <a:p>
            <a:pPr marL="7938" lvl="1" fontAlgn="base">
              <a:buClrTx/>
              <a:tabLst>
                <a:tab pos="463550" algn="l"/>
              </a:tabLst>
            </a:pPr>
            <a:r>
              <a:rPr lang="en-US" sz="2000" i="1" kern="0" dirty="0">
                <a:latin typeface="Cambria" panose="02040503050406030204" pitchFamily="18" charset="0"/>
                <a:ea typeface="Cambria" panose="02040503050406030204" pitchFamily="18" charset="0"/>
                <a:cs typeface="Times New Roman" panose="02020603050405020304" pitchFamily="18" charset="0"/>
              </a:rPr>
              <a:t>	(or Load Line Force at Load, P, for Integrated Trolley Systems)</a:t>
            </a:r>
          </a:p>
        </p:txBody>
      </p:sp>
    </p:spTree>
    <p:extLst>
      <p:ext uri="{BB962C8B-B14F-4D97-AF65-F5344CB8AC3E}">
        <p14:creationId xmlns:p14="http://schemas.microsoft.com/office/powerpoint/2010/main" val="146685001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Worked Examples</a:t>
            </a:r>
          </a:p>
        </p:txBody>
      </p:sp>
      <p:sp>
        <p:nvSpPr>
          <p:cNvPr id="2" name="Rectangle 1"/>
          <p:cNvSpPr/>
          <p:nvPr/>
        </p:nvSpPr>
        <p:spPr>
          <a:xfrm>
            <a:off x="457200" y="1447800"/>
            <a:ext cx="8305800" cy="2246769"/>
          </a:xfrm>
          <a:prstGeom prst="rect">
            <a:avLst/>
          </a:prstGeom>
        </p:spPr>
        <p:txBody>
          <a:bodyPr wrap="square">
            <a:spAutoFit/>
          </a:bodyPr>
          <a:lstStyle/>
          <a:p>
            <a:pPr marL="455613" lvl="1" indent="-455613" fontAlgn="base">
              <a:spcAft>
                <a:spcPts val="1200"/>
              </a:spcAft>
              <a:buFont typeface="Wingdings" panose="05000000000000000000" pitchFamily="2" charset="2"/>
              <a:buChar char="Ø"/>
            </a:pPr>
            <a:r>
              <a:rPr lang="en-US" sz="2400" i="1" kern="0" dirty="0">
                <a:latin typeface="Cambria" panose="02040503050406030204" pitchFamily="18" charset="0"/>
                <a:ea typeface="Cambria" panose="02040503050406030204" pitchFamily="18" charset="0"/>
                <a:cs typeface="Times New Roman" panose="02020603050405020304" pitchFamily="18" charset="0"/>
              </a:rPr>
              <a:t>Refer to the loose Straight Tag Example and forms provided in your Handbook</a:t>
            </a:r>
          </a:p>
          <a:p>
            <a:pPr marL="455613" lvl="1" indent="-455613" fontAlgn="base">
              <a:spcAft>
                <a:spcPts val="1200"/>
              </a:spcAft>
              <a:buFont typeface="Wingdings" panose="05000000000000000000" pitchFamily="2" charset="2"/>
              <a:buChar char="Ø"/>
            </a:pPr>
            <a:r>
              <a:rPr lang="en-US" sz="2400" i="1" kern="0" dirty="0">
                <a:latin typeface="Cambria" panose="02040503050406030204" pitchFamily="18" charset="0"/>
                <a:ea typeface="Cambria" panose="02040503050406030204" pitchFamily="18" charset="0"/>
                <a:cs typeface="Times New Roman" panose="02020603050405020304" pitchFamily="18" charset="0"/>
              </a:rPr>
              <a:t>Turn to </a:t>
            </a:r>
            <a:r>
              <a:rPr lang="en-US" sz="2400" i="1" kern="0" dirty="0">
                <a:latin typeface="Cambria" panose="02040503050406030204" pitchFamily="18" charset="0"/>
                <a:cs typeface="Times New Roman" panose="02020603050405020304" pitchFamily="18" charset="0"/>
              </a:rPr>
              <a:t>Page 98 of your Handbook to locate the Tables we’ll be using for this example</a:t>
            </a:r>
          </a:p>
          <a:p>
            <a:pPr marL="455613" lvl="1" indent="-455613" fontAlgn="base">
              <a:spcAft>
                <a:spcPts val="1200"/>
              </a:spcAft>
              <a:buFont typeface="Wingdings" panose="05000000000000000000" pitchFamily="2" charset="2"/>
              <a:buChar char="Ø"/>
            </a:pPr>
            <a:endParaRPr lang="en-US" sz="2400" i="1" kern="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1705478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830997"/>
          </a:xfrm>
          <a:prstGeom prst="rect">
            <a:avLst/>
          </a:prstGeom>
        </p:spPr>
        <p:txBody>
          <a:bodyPr wrap="square">
            <a:spAutoFit/>
          </a:bodyPr>
          <a:lstStyle/>
          <a:p>
            <a:pPr marL="455613" lvl="1" indent="-455613" fontAlgn="base">
              <a:spcAft>
                <a:spcPts val="1200"/>
              </a:spcAft>
              <a:buFont typeface="Wingdings" panose="05000000000000000000" pitchFamily="2" charset="2"/>
              <a:buChar char="Ø"/>
            </a:pPr>
            <a:r>
              <a:rPr lang="en-US" sz="2400" i="1" kern="0" dirty="0">
                <a:latin typeface="Cambria" panose="02040503050406030204" pitchFamily="18" charset="0"/>
                <a:ea typeface="Cambria" panose="02040503050406030204" pitchFamily="18" charset="0"/>
                <a:cs typeface="Times New Roman" panose="02020603050405020304" pitchFamily="18" charset="0"/>
              </a:rPr>
              <a:t>Refer to Loose Handouts in the back of your Handbook for the STRAIGHT TAG EXAMPLE:</a:t>
            </a:r>
          </a:p>
        </p:txBody>
      </p:sp>
      <p:pic>
        <p:nvPicPr>
          <p:cNvPr id="4" name="Picture 3" descr="First page of three of the Straight Tag Example." title="Straight Tag Example">
            <a:extLst>
              <a:ext uri="{FF2B5EF4-FFF2-40B4-BE49-F238E27FC236}">
                <a16:creationId xmlns:a16="http://schemas.microsoft.com/office/drawing/2014/main" id="{18E6313D-DC1A-4FAB-8281-A90D4D80869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846412">
            <a:off x="1051732" y="2712742"/>
            <a:ext cx="2819401" cy="3657600"/>
          </a:xfrm>
          <a:prstGeom prst="rect">
            <a:avLst/>
          </a:prstGeom>
          <a:ln>
            <a:solidFill>
              <a:schemeClr val="tx1"/>
            </a:solidFill>
          </a:ln>
        </p:spPr>
      </p:pic>
      <p:pic>
        <p:nvPicPr>
          <p:cNvPr id="7" name="Picture 6" descr="Last page of three of the Straight Tag Example." title="Straight Tag Example">
            <a:extLst>
              <a:ext uri="{FF2B5EF4-FFF2-40B4-BE49-F238E27FC236}">
                <a16:creationId xmlns:a16="http://schemas.microsoft.com/office/drawing/2014/main" id="{B22B8113-4D1C-4A5A-9536-8E8F941772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80000">
            <a:off x="5252375" y="2721242"/>
            <a:ext cx="2828705" cy="3657600"/>
          </a:xfrm>
          <a:prstGeom prst="rect">
            <a:avLst/>
          </a:prstGeom>
          <a:ln>
            <a:solidFill>
              <a:schemeClr val="tx1"/>
            </a:solidFill>
          </a:ln>
        </p:spPr>
      </p:pic>
      <p:pic>
        <p:nvPicPr>
          <p:cNvPr id="6" name="Picture 5" descr="Second page of three of the Straight Tag Example." title="Straight Tag Example">
            <a:extLst>
              <a:ext uri="{FF2B5EF4-FFF2-40B4-BE49-F238E27FC236}">
                <a16:creationId xmlns:a16="http://schemas.microsoft.com/office/drawing/2014/main" id="{43DDB168-00E6-48A0-947B-C5AEF5E762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61211" y="2750404"/>
            <a:ext cx="2821577" cy="3657600"/>
          </a:xfrm>
          <a:prstGeom prst="rect">
            <a:avLst/>
          </a:prstGeom>
          <a:ln>
            <a:solidFill>
              <a:schemeClr val="tx1"/>
            </a:solidFill>
          </a:ln>
        </p:spPr>
      </p:pic>
    </p:spTree>
    <p:extLst>
      <p:ext uri="{BB962C8B-B14F-4D97-AF65-F5344CB8AC3E}">
        <p14:creationId xmlns:p14="http://schemas.microsoft.com/office/powerpoint/2010/main" val="2297061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457200"/>
            <a:ext cx="8229600" cy="868362"/>
          </a:xfrm>
        </p:spPr>
        <p:txBody>
          <a:bodyPr/>
          <a:lstStyle/>
          <a:p>
            <a:r>
              <a:rPr lang="en-US" sz="5000" b="1" dirty="0">
                <a:solidFill>
                  <a:schemeClr val="tx1"/>
                </a:solidFill>
                <a:effectLst/>
                <a:latin typeface="Cambria" panose="02040503050406030204" pitchFamily="18" charset="0"/>
              </a:rPr>
              <a:t>What Does OSHA Do?</a:t>
            </a:r>
          </a:p>
        </p:txBody>
      </p:sp>
      <p:sp>
        <p:nvSpPr>
          <p:cNvPr id="8" name="TextBox 7"/>
          <p:cNvSpPr txBox="1"/>
          <p:nvPr/>
        </p:nvSpPr>
        <p:spPr>
          <a:xfrm>
            <a:off x="457200" y="1447800"/>
            <a:ext cx="8229600" cy="5262979"/>
          </a:xfrm>
          <a:prstGeom prst="rect">
            <a:avLst/>
          </a:prstGeom>
          <a:noFill/>
        </p:spPr>
        <p:txBody>
          <a:bodyPr wrap="square" rtlCol="0">
            <a:spAutoFit/>
          </a:bodyPr>
          <a:lstStyle/>
          <a:p>
            <a:pPr marL="457200" indent="-457200">
              <a:buFont typeface="Wingdings" panose="05000000000000000000" pitchFamily="2" charset="2"/>
              <a:buChar char="Ø"/>
            </a:pPr>
            <a:r>
              <a:rPr lang="en-US" sz="2400" dirty="0">
                <a:latin typeface="Cambria" panose="02040503050406030204" pitchFamily="18" charset="0"/>
                <a:cs typeface="Arial" panose="020B0604020202020204" pitchFamily="34" charset="0"/>
              </a:rPr>
              <a:t>Works with employers and employees to reduce workplace hazards through partnerships and alliances;</a:t>
            </a:r>
          </a:p>
          <a:p>
            <a:pPr marL="457200" indent="-457200">
              <a:buFont typeface="Wingdings" panose="05000000000000000000" pitchFamily="2" charset="2"/>
              <a:buChar char="Ø"/>
            </a:pPr>
            <a:r>
              <a:rPr lang="en-US" sz="2400" dirty="0">
                <a:latin typeface="Cambria" panose="02040503050406030204" pitchFamily="18" charset="0"/>
                <a:cs typeface="Arial" panose="020B0604020202020204" pitchFamily="34" charset="0"/>
              </a:rPr>
              <a:t>Introduces new or improves upon existing safety and health programs;</a:t>
            </a:r>
          </a:p>
          <a:p>
            <a:pPr marL="457200" indent="-457200">
              <a:buFont typeface="Wingdings" panose="05000000000000000000" pitchFamily="2" charset="2"/>
              <a:buChar char="Ø"/>
            </a:pPr>
            <a:r>
              <a:rPr lang="en-US" sz="2400" dirty="0">
                <a:latin typeface="Cambria" panose="02040503050406030204" pitchFamily="18" charset="0"/>
                <a:cs typeface="Arial" panose="020B0604020202020204" pitchFamily="34" charset="0"/>
              </a:rPr>
              <a:t>Utilizes consensuses standards through an agreement with ANSI;</a:t>
            </a:r>
          </a:p>
          <a:p>
            <a:pPr marL="457200" indent="-457200">
              <a:buFont typeface="Wingdings" panose="05000000000000000000" pitchFamily="2" charset="2"/>
              <a:buChar char="Ø"/>
            </a:pPr>
            <a:r>
              <a:rPr lang="en-US" sz="2400" dirty="0">
                <a:latin typeface="Cambria" panose="02040503050406030204" pitchFamily="18" charset="0"/>
                <a:cs typeface="Arial" panose="020B0604020202020204" pitchFamily="34" charset="0"/>
              </a:rPr>
              <a:t>Educates on safety and health rules that are designed to protect workers;</a:t>
            </a:r>
          </a:p>
          <a:p>
            <a:pPr marL="457200" indent="-457200">
              <a:buFont typeface="Wingdings" panose="05000000000000000000" pitchFamily="2" charset="2"/>
              <a:buChar char="Ø"/>
            </a:pPr>
            <a:r>
              <a:rPr lang="en-US" sz="2400" dirty="0">
                <a:latin typeface="Cambria" panose="02040503050406030204" pitchFamily="18" charset="0"/>
                <a:cs typeface="Arial" panose="020B0604020202020204" pitchFamily="34" charset="0"/>
              </a:rPr>
              <a:t>Enforces the rules through inspection and citations;</a:t>
            </a:r>
          </a:p>
          <a:p>
            <a:pPr marL="457200" indent="-457200">
              <a:buFont typeface="Wingdings" panose="05000000000000000000" pitchFamily="2" charset="2"/>
              <a:buChar char="Ø"/>
            </a:pPr>
            <a:r>
              <a:rPr lang="en-US" sz="2400" dirty="0">
                <a:latin typeface="Cambria" panose="02040503050406030204" pitchFamily="18" charset="0"/>
                <a:cs typeface="Arial" panose="020B0604020202020204" pitchFamily="34" charset="0"/>
              </a:rPr>
              <a:t>Monitors job-related injuries and illnesses through electronic records and reporting;</a:t>
            </a:r>
          </a:p>
          <a:p>
            <a:pPr marL="457200" indent="-457200">
              <a:buFont typeface="Wingdings" panose="05000000000000000000" pitchFamily="2" charset="2"/>
              <a:buChar char="Ø"/>
            </a:pPr>
            <a:r>
              <a:rPr lang="en-US" sz="2400" dirty="0">
                <a:latin typeface="Cambria" panose="02040503050406030204" pitchFamily="18" charset="0"/>
                <a:cs typeface="Arial" panose="020B0604020202020204" pitchFamily="34" charset="0"/>
              </a:rPr>
              <a:t>Conducts a variety of inspections to include: accidents, fatalities, complaints and programmed inspections.</a:t>
            </a:r>
          </a:p>
          <a:p>
            <a:pPr marL="342900" indent="-342900">
              <a:buFont typeface="Wingdings" panose="05000000000000000000" pitchFamily="2" charset="2"/>
              <a:buChar char="Ø"/>
            </a:pPr>
            <a:endParaRPr lang="en-US" sz="2400" dirty="0">
              <a:cs typeface="Arial" panose="020B0604020202020204" pitchFamily="34" charset="0"/>
            </a:endParaRPr>
          </a:p>
        </p:txBody>
      </p:sp>
    </p:spTree>
    <p:extLst>
      <p:ext uri="{BB962C8B-B14F-4D97-AF65-F5344CB8AC3E}">
        <p14:creationId xmlns:p14="http://schemas.microsoft.com/office/powerpoint/2010/main" val="194081473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pic>
        <p:nvPicPr>
          <p:cNvPr id="6" name="Picture 5" descr="Stragith Tag Example worksheet." title="Straight Tag Example">
            <a:extLst>
              <a:ext uri="{FF2B5EF4-FFF2-40B4-BE49-F238E27FC236}">
                <a16:creationId xmlns:a16="http://schemas.microsoft.com/office/drawing/2014/main" id="{4206FF7F-46D0-452C-A7C4-99376B3659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752600"/>
            <a:ext cx="8686800" cy="3077412"/>
          </a:xfrm>
          <a:prstGeom prst="rect">
            <a:avLst/>
          </a:prstGeom>
        </p:spPr>
      </p:pic>
    </p:spTree>
    <p:extLst>
      <p:ext uri="{BB962C8B-B14F-4D97-AF65-F5344CB8AC3E}">
        <p14:creationId xmlns:p14="http://schemas.microsoft.com/office/powerpoint/2010/main" val="91236736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1) Determine the Gross Load Weight</a:t>
            </a:r>
          </a:p>
        </p:txBody>
      </p:sp>
      <p:pic>
        <p:nvPicPr>
          <p:cNvPr id="4" name="Picture 3" descr="Weights for determining the Gross Load Weight." title="Straight Tag Example">
            <a:extLst>
              <a:ext uri="{FF2B5EF4-FFF2-40B4-BE49-F238E27FC236}">
                <a16:creationId xmlns:a16="http://schemas.microsoft.com/office/drawing/2014/main" id="{D5737F58-B984-4B90-93E3-056E49290E77}"/>
              </a:ext>
            </a:extLst>
          </p:cNvPr>
          <p:cNvPicPr>
            <a:picLocks noChangeAspect="1"/>
          </p:cNvPicPr>
          <p:nvPr/>
        </p:nvPicPr>
        <p:blipFill>
          <a:blip r:embed="rId3"/>
          <a:stretch>
            <a:fillRect/>
          </a:stretch>
        </p:blipFill>
        <p:spPr>
          <a:xfrm>
            <a:off x="1709338" y="2061865"/>
            <a:ext cx="5725324" cy="2191056"/>
          </a:xfrm>
          <a:prstGeom prst="rect">
            <a:avLst/>
          </a:prstGeom>
        </p:spPr>
      </p:pic>
    </p:spTree>
    <p:extLst>
      <p:ext uri="{BB962C8B-B14F-4D97-AF65-F5344CB8AC3E}">
        <p14:creationId xmlns:p14="http://schemas.microsoft.com/office/powerpoint/2010/main" val="235387806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1) Determine the Gross Load Weight</a:t>
            </a:r>
          </a:p>
        </p:txBody>
      </p:sp>
      <p:pic>
        <p:nvPicPr>
          <p:cNvPr id="6" name="Picture 5" descr="Load info in determinine the gross load weight." title="Straight Tag Example">
            <a:extLst>
              <a:ext uri="{FF2B5EF4-FFF2-40B4-BE49-F238E27FC236}">
                <a16:creationId xmlns:a16="http://schemas.microsoft.com/office/drawing/2014/main" id="{2E942916-1D8C-4CDB-907F-8830EEFBA2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2061865"/>
            <a:ext cx="8778240" cy="1376203"/>
          </a:xfrm>
          <a:prstGeom prst="rect">
            <a:avLst/>
          </a:prstGeom>
        </p:spPr>
      </p:pic>
      <p:sp>
        <p:nvSpPr>
          <p:cNvPr id="7" name="TextBox 6">
            <a:extLst>
              <a:ext uri="{FF2B5EF4-FFF2-40B4-BE49-F238E27FC236}">
                <a16:creationId xmlns:a16="http://schemas.microsoft.com/office/drawing/2014/main" id="{CB7F3CF9-55E0-41C9-96B9-76F9914596B9}"/>
              </a:ext>
            </a:extLst>
          </p:cNvPr>
          <p:cNvSpPr txBox="1"/>
          <p:nvPr/>
        </p:nvSpPr>
        <p:spPr>
          <a:xfrm>
            <a:off x="990600" y="2209800"/>
            <a:ext cx="1447800" cy="369332"/>
          </a:xfrm>
          <a:prstGeom prst="rect">
            <a:avLst/>
          </a:prstGeom>
          <a:noFill/>
        </p:spPr>
        <p:txBody>
          <a:bodyPr wrap="square" rtlCol="0">
            <a:spAutoFit/>
          </a:bodyPr>
          <a:lstStyle/>
          <a:p>
            <a:pPr algn="ctr"/>
            <a:r>
              <a:rPr lang="en-US" dirty="0">
                <a:solidFill>
                  <a:srgbClr val="FF0000"/>
                </a:solidFill>
              </a:rPr>
              <a:t>400 </a:t>
            </a:r>
            <a:r>
              <a:rPr lang="en-US" dirty="0" err="1">
                <a:solidFill>
                  <a:srgbClr val="FF0000"/>
                </a:solidFill>
              </a:rPr>
              <a:t>lbs</a:t>
            </a:r>
            <a:endParaRPr lang="en-US" dirty="0">
              <a:solidFill>
                <a:srgbClr val="FF0000"/>
              </a:solidFill>
            </a:endParaRPr>
          </a:p>
        </p:txBody>
      </p:sp>
      <p:sp>
        <p:nvSpPr>
          <p:cNvPr id="11" name="TextBox 10">
            <a:extLst>
              <a:ext uri="{FF2B5EF4-FFF2-40B4-BE49-F238E27FC236}">
                <a16:creationId xmlns:a16="http://schemas.microsoft.com/office/drawing/2014/main" id="{4A9F1F57-E59E-4F89-B68C-E5773D7D36EE}"/>
              </a:ext>
            </a:extLst>
          </p:cNvPr>
          <p:cNvSpPr txBox="1"/>
          <p:nvPr/>
        </p:nvSpPr>
        <p:spPr>
          <a:xfrm>
            <a:off x="701040" y="3576855"/>
            <a:ext cx="3581400" cy="646331"/>
          </a:xfrm>
          <a:prstGeom prst="rect">
            <a:avLst/>
          </a:prstGeom>
          <a:noFill/>
        </p:spPr>
        <p:txBody>
          <a:bodyPr wrap="square" rtlCol="0">
            <a:spAutoFit/>
          </a:bodyPr>
          <a:lstStyle/>
          <a:p>
            <a:r>
              <a:rPr lang="en-US" u="sng" dirty="0">
                <a:solidFill>
                  <a:srgbClr val="FF0000"/>
                </a:solidFill>
              </a:rPr>
              <a:t>Load Line Weight:</a:t>
            </a:r>
          </a:p>
          <a:p>
            <a:pPr marL="227013"/>
            <a:r>
              <a:rPr lang="en-US" dirty="0">
                <a:solidFill>
                  <a:srgbClr val="FF0000"/>
                </a:solidFill>
              </a:rPr>
              <a:t>145 ft x 0.14 </a:t>
            </a:r>
            <a:r>
              <a:rPr lang="en-US" dirty="0" err="1">
                <a:solidFill>
                  <a:srgbClr val="FF0000"/>
                </a:solidFill>
              </a:rPr>
              <a:t>plf</a:t>
            </a:r>
            <a:r>
              <a:rPr lang="en-US" dirty="0">
                <a:solidFill>
                  <a:srgbClr val="FF0000"/>
                </a:solidFill>
              </a:rPr>
              <a:t> = Approx. </a:t>
            </a:r>
            <a:r>
              <a:rPr lang="en-US" u="sng" dirty="0">
                <a:solidFill>
                  <a:srgbClr val="FF0000"/>
                </a:solidFill>
              </a:rPr>
              <a:t>20 </a:t>
            </a:r>
            <a:r>
              <a:rPr lang="en-US" u="sng" dirty="0" err="1">
                <a:solidFill>
                  <a:srgbClr val="FF0000"/>
                </a:solidFill>
              </a:rPr>
              <a:t>lbs</a:t>
            </a:r>
            <a:endParaRPr lang="en-US" u="sng" dirty="0">
              <a:solidFill>
                <a:srgbClr val="FF0000"/>
              </a:solidFill>
            </a:endParaRPr>
          </a:p>
        </p:txBody>
      </p:sp>
      <p:sp>
        <p:nvSpPr>
          <p:cNvPr id="12" name="TextBox 11">
            <a:extLst>
              <a:ext uri="{FF2B5EF4-FFF2-40B4-BE49-F238E27FC236}">
                <a16:creationId xmlns:a16="http://schemas.microsoft.com/office/drawing/2014/main" id="{FE21E0D9-6A31-4628-8989-18D60296870F}"/>
              </a:ext>
            </a:extLst>
          </p:cNvPr>
          <p:cNvSpPr txBox="1"/>
          <p:nvPr/>
        </p:nvSpPr>
        <p:spPr>
          <a:xfrm>
            <a:off x="3733800" y="2209800"/>
            <a:ext cx="1447800" cy="369332"/>
          </a:xfrm>
          <a:prstGeom prst="rect">
            <a:avLst/>
          </a:prstGeom>
          <a:noFill/>
        </p:spPr>
        <p:txBody>
          <a:bodyPr wrap="square" rtlCol="0">
            <a:spAutoFit/>
          </a:bodyPr>
          <a:lstStyle/>
          <a:p>
            <a:pPr algn="ctr"/>
            <a:r>
              <a:rPr lang="en-US" dirty="0">
                <a:solidFill>
                  <a:srgbClr val="FF0000"/>
                </a:solidFill>
              </a:rPr>
              <a:t>20 </a:t>
            </a:r>
            <a:r>
              <a:rPr lang="en-US" dirty="0" err="1">
                <a:solidFill>
                  <a:srgbClr val="FF0000"/>
                </a:solidFill>
              </a:rPr>
              <a:t>lbs</a:t>
            </a:r>
            <a:endParaRPr lang="en-US" dirty="0">
              <a:solidFill>
                <a:srgbClr val="FF0000"/>
              </a:solidFill>
            </a:endParaRPr>
          </a:p>
        </p:txBody>
      </p:sp>
      <p:sp>
        <p:nvSpPr>
          <p:cNvPr id="13" name="TextBox 12">
            <a:extLst>
              <a:ext uri="{FF2B5EF4-FFF2-40B4-BE49-F238E27FC236}">
                <a16:creationId xmlns:a16="http://schemas.microsoft.com/office/drawing/2014/main" id="{46668747-F13E-4D0A-AEFC-AF26186F3257}"/>
              </a:ext>
            </a:extLst>
          </p:cNvPr>
          <p:cNvSpPr txBox="1"/>
          <p:nvPr/>
        </p:nvSpPr>
        <p:spPr>
          <a:xfrm>
            <a:off x="701040" y="4223186"/>
            <a:ext cx="3581400" cy="646331"/>
          </a:xfrm>
          <a:prstGeom prst="rect">
            <a:avLst/>
          </a:prstGeom>
          <a:noFill/>
        </p:spPr>
        <p:txBody>
          <a:bodyPr wrap="square" rtlCol="0">
            <a:spAutoFit/>
          </a:bodyPr>
          <a:lstStyle/>
          <a:p>
            <a:r>
              <a:rPr lang="en-US" u="sng" dirty="0">
                <a:solidFill>
                  <a:srgbClr val="FF0000"/>
                </a:solidFill>
              </a:rPr>
              <a:t>Tag Line Weight:</a:t>
            </a:r>
          </a:p>
          <a:p>
            <a:pPr marL="227013"/>
            <a:r>
              <a:rPr lang="en-US" dirty="0">
                <a:solidFill>
                  <a:srgbClr val="FF0000"/>
                </a:solidFill>
              </a:rPr>
              <a:t>145 ft x 0.14 </a:t>
            </a:r>
            <a:r>
              <a:rPr lang="en-US" dirty="0" err="1">
                <a:solidFill>
                  <a:srgbClr val="FF0000"/>
                </a:solidFill>
              </a:rPr>
              <a:t>plf</a:t>
            </a:r>
            <a:r>
              <a:rPr lang="en-US" dirty="0">
                <a:solidFill>
                  <a:srgbClr val="FF0000"/>
                </a:solidFill>
              </a:rPr>
              <a:t> = Approx. </a:t>
            </a:r>
            <a:r>
              <a:rPr lang="en-US" u="sng" dirty="0">
                <a:solidFill>
                  <a:srgbClr val="FF0000"/>
                </a:solidFill>
              </a:rPr>
              <a:t>20 </a:t>
            </a:r>
            <a:r>
              <a:rPr lang="en-US" u="sng" dirty="0" err="1">
                <a:solidFill>
                  <a:srgbClr val="FF0000"/>
                </a:solidFill>
              </a:rPr>
              <a:t>lbs</a:t>
            </a:r>
            <a:endParaRPr lang="en-US" u="sng" dirty="0">
              <a:solidFill>
                <a:srgbClr val="FF0000"/>
              </a:solidFill>
            </a:endParaRPr>
          </a:p>
        </p:txBody>
      </p:sp>
      <p:sp>
        <p:nvSpPr>
          <p:cNvPr id="14" name="TextBox 13">
            <a:extLst>
              <a:ext uri="{FF2B5EF4-FFF2-40B4-BE49-F238E27FC236}">
                <a16:creationId xmlns:a16="http://schemas.microsoft.com/office/drawing/2014/main" id="{99613A00-624A-4C5D-89B0-D5666F95FD1A}"/>
              </a:ext>
            </a:extLst>
          </p:cNvPr>
          <p:cNvSpPr txBox="1"/>
          <p:nvPr/>
        </p:nvSpPr>
        <p:spPr>
          <a:xfrm>
            <a:off x="6477000" y="2209800"/>
            <a:ext cx="1447800" cy="369332"/>
          </a:xfrm>
          <a:prstGeom prst="rect">
            <a:avLst/>
          </a:prstGeom>
          <a:noFill/>
        </p:spPr>
        <p:txBody>
          <a:bodyPr wrap="square" rtlCol="0">
            <a:spAutoFit/>
          </a:bodyPr>
          <a:lstStyle/>
          <a:p>
            <a:pPr algn="ctr"/>
            <a:r>
              <a:rPr lang="en-US" dirty="0">
                <a:solidFill>
                  <a:srgbClr val="FF0000"/>
                </a:solidFill>
              </a:rPr>
              <a:t>20 </a:t>
            </a:r>
            <a:r>
              <a:rPr lang="en-US" dirty="0" err="1">
                <a:solidFill>
                  <a:srgbClr val="FF0000"/>
                </a:solidFill>
              </a:rPr>
              <a:t>lbs</a:t>
            </a:r>
            <a:endParaRPr lang="en-US" dirty="0">
              <a:solidFill>
                <a:srgbClr val="FF0000"/>
              </a:solidFill>
            </a:endParaRPr>
          </a:p>
        </p:txBody>
      </p:sp>
      <p:sp>
        <p:nvSpPr>
          <p:cNvPr id="15" name="TextBox 14">
            <a:extLst>
              <a:ext uri="{FF2B5EF4-FFF2-40B4-BE49-F238E27FC236}">
                <a16:creationId xmlns:a16="http://schemas.microsoft.com/office/drawing/2014/main" id="{76C4360F-3040-492B-AE34-9238B0917443}"/>
              </a:ext>
            </a:extLst>
          </p:cNvPr>
          <p:cNvSpPr txBox="1"/>
          <p:nvPr/>
        </p:nvSpPr>
        <p:spPr>
          <a:xfrm>
            <a:off x="988423" y="2602468"/>
            <a:ext cx="1447800" cy="369332"/>
          </a:xfrm>
          <a:prstGeom prst="rect">
            <a:avLst/>
          </a:prstGeom>
          <a:noFill/>
        </p:spPr>
        <p:txBody>
          <a:bodyPr wrap="square" rtlCol="0">
            <a:spAutoFit/>
          </a:bodyPr>
          <a:lstStyle/>
          <a:p>
            <a:pPr algn="ctr"/>
            <a:r>
              <a:rPr lang="en-US" dirty="0">
                <a:solidFill>
                  <a:srgbClr val="FF0000"/>
                </a:solidFill>
              </a:rPr>
              <a:t>25 </a:t>
            </a:r>
            <a:r>
              <a:rPr lang="en-US" dirty="0" err="1">
                <a:solidFill>
                  <a:srgbClr val="FF0000"/>
                </a:solidFill>
              </a:rPr>
              <a:t>lbs</a:t>
            </a:r>
            <a:endParaRPr lang="en-US" dirty="0">
              <a:solidFill>
                <a:srgbClr val="FF0000"/>
              </a:solidFill>
            </a:endParaRPr>
          </a:p>
        </p:txBody>
      </p:sp>
      <p:sp>
        <p:nvSpPr>
          <p:cNvPr id="16" name="TextBox 15">
            <a:extLst>
              <a:ext uri="{FF2B5EF4-FFF2-40B4-BE49-F238E27FC236}">
                <a16:creationId xmlns:a16="http://schemas.microsoft.com/office/drawing/2014/main" id="{1CF62AB0-768A-4BEF-B855-3DFF41DB1BD0}"/>
              </a:ext>
            </a:extLst>
          </p:cNvPr>
          <p:cNvSpPr txBox="1"/>
          <p:nvPr/>
        </p:nvSpPr>
        <p:spPr>
          <a:xfrm>
            <a:off x="3733800" y="2602468"/>
            <a:ext cx="1447800" cy="369332"/>
          </a:xfrm>
          <a:prstGeom prst="rect">
            <a:avLst/>
          </a:prstGeom>
          <a:noFill/>
        </p:spPr>
        <p:txBody>
          <a:bodyPr wrap="square" rtlCol="0">
            <a:spAutoFit/>
          </a:bodyPr>
          <a:lstStyle/>
          <a:p>
            <a:pPr algn="ctr"/>
            <a:r>
              <a:rPr lang="en-US" dirty="0">
                <a:solidFill>
                  <a:srgbClr val="FF0000"/>
                </a:solidFill>
              </a:rPr>
              <a:t>0</a:t>
            </a:r>
          </a:p>
        </p:txBody>
      </p:sp>
      <p:sp>
        <p:nvSpPr>
          <p:cNvPr id="17" name="TextBox 16">
            <a:extLst>
              <a:ext uri="{FF2B5EF4-FFF2-40B4-BE49-F238E27FC236}">
                <a16:creationId xmlns:a16="http://schemas.microsoft.com/office/drawing/2014/main" id="{EA090435-7FAA-4291-B496-FBCF6EFA9F67}"/>
              </a:ext>
            </a:extLst>
          </p:cNvPr>
          <p:cNvSpPr txBox="1"/>
          <p:nvPr/>
        </p:nvSpPr>
        <p:spPr>
          <a:xfrm>
            <a:off x="6477000" y="2602468"/>
            <a:ext cx="1447800" cy="369332"/>
          </a:xfrm>
          <a:prstGeom prst="rect">
            <a:avLst/>
          </a:prstGeom>
          <a:noFill/>
        </p:spPr>
        <p:txBody>
          <a:bodyPr wrap="square" rtlCol="0">
            <a:spAutoFit/>
          </a:bodyPr>
          <a:lstStyle/>
          <a:p>
            <a:pPr algn="ctr"/>
            <a:r>
              <a:rPr lang="en-US" dirty="0">
                <a:solidFill>
                  <a:srgbClr val="FF0000"/>
                </a:solidFill>
              </a:rPr>
              <a:t>0</a:t>
            </a:r>
          </a:p>
        </p:txBody>
      </p:sp>
      <p:sp>
        <p:nvSpPr>
          <p:cNvPr id="18" name="TextBox 17">
            <a:extLst>
              <a:ext uri="{FF2B5EF4-FFF2-40B4-BE49-F238E27FC236}">
                <a16:creationId xmlns:a16="http://schemas.microsoft.com/office/drawing/2014/main" id="{53A602FD-18A3-41B6-9C9F-0EE1EDB06B36}"/>
              </a:ext>
            </a:extLst>
          </p:cNvPr>
          <p:cNvSpPr txBox="1"/>
          <p:nvPr/>
        </p:nvSpPr>
        <p:spPr>
          <a:xfrm>
            <a:off x="714103" y="4869517"/>
            <a:ext cx="3581400" cy="646331"/>
          </a:xfrm>
          <a:prstGeom prst="rect">
            <a:avLst/>
          </a:prstGeom>
          <a:noFill/>
        </p:spPr>
        <p:txBody>
          <a:bodyPr wrap="square" rtlCol="0">
            <a:spAutoFit/>
          </a:bodyPr>
          <a:lstStyle/>
          <a:p>
            <a:r>
              <a:rPr lang="en-US" u="sng" dirty="0">
                <a:solidFill>
                  <a:srgbClr val="FF0000"/>
                </a:solidFill>
              </a:rPr>
              <a:t>GROSS LOAD WEIGHT:</a:t>
            </a:r>
          </a:p>
          <a:p>
            <a:pPr marL="227013"/>
            <a:r>
              <a:rPr lang="en-US" dirty="0">
                <a:solidFill>
                  <a:srgbClr val="FF0000"/>
                </a:solidFill>
              </a:rPr>
              <a:t>400 + 20 + 20 + 25 = </a:t>
            </a:r>
            <a:r>
              <a:rPr lang="en-US" b="1" u="sng" dirty="0">
                <a:solidFill>
                  <a:srgbClr val="FF0000"/>
                </a:solidFill>
              </a:rPr>
              <a:t>465 </a:t>
            </a:r>
            <a:r>
              <a:rPr lang="en-US" b="1" u="sng" dirty="0" err="1">
                <a:solidFill>
                  <a:srgbClr val="FF0000"/>
                </a:solidFill>
              </a:rPr>
              <a:t>lbs</a:t>
            </a:r>
            <a:endParaRPr lang="en-US" b="1" u="sng" dirty="0">
              <a:solidFill>
                <a:srgbClr val="FF0000"/>
              </a:solidFill>
            </a:endParaRPr>
          </a:p>
        </p:txBody>
      </p:sp>
      <p:sp>
        <p:nvSpPr>
          <p:cNvPr id="19" name="TextBox 18">
            <a:extLst>
              <a:ext uri="{FF2B5EF4-FFF2-40B4-BE49-F238E27FC236}">
                <a16:creationId xmlns:a16="http://schemas.microsoft.com/office/drawing/2014/main" id="{D9F5BBB1-7CEE-4D1F-A6C5-F75522BE0067}"/>
              </a:ext>
            </a:extLst>
          </p:cNvPr>
          <p:cNvSpPr txBox="1"/>
          <p:nvPr/>
        </p:nvSpPr>
        <p:spPr>
          <a:xfrm>
            <a:off x="988423" y="3059668"/>
            <a:ext cx="1447800" cy="369332"/>
          </a:xfrm>
          <a:prstGeom prst="rect">
            <a:avLst/>
          </a:prstGeom>
          <a:noFill/>
        </p:spPr>
        <p:txBody>
          <a:bodyPr wrap="square" rtlCol="0">
            <a:spAutoFit/>
          </a:bodyPr>
          <a:lstStyle/>
          <a:p>
            <a:pPr algn="ctr"/>
            <a:r>
              <a:rPr lang="en-US" b="1" dirty="0">
                <a:solidFill>
                  <a:srgbClr val="FF0000"/>
                </a:solidFill>
              </a:rPr>
              <a:t>465 </a:t>
            </a:r>
            <a:r>
              <a:rPr lang="en-US" b="1" dirty="0" err="1">
                <a:solidFill>
                  <a:srgbClr val="FF0000"/>
                </a:solidFill>
              </a:rPr>
              <a:t>lbs</a:t>
            </a:r>
            <a:endParaRPr lang="en-US" b="1" dirty="0">
              <a:solidFill>
                <a:srgbClr val="FF0000"/>
              </a:solidFill>
            </a:endParaRPr>
          </a:p>
        </p:txBody>
      </p:sp>
      <p:sp>
        <p:nvSpPr>
          <p:cNvPr id="20" name="TextBox 19">
            <a:extLst>
              <a:ext uri="{FF2B5EF4-FFF2-40B4-BE49-F238E27FC236}">
                <a16:creationId xmlns:a16="http://schemas.microsoft.com/office/drawing/2014/main" id="{026CB113-7C2A-43D3-8940-CABCA5E0C4A1}"/>
              </a:ext>
            </a:extLst>
          </p:cNvPr>
          <p:cNvSpPr txBox="1"/>
          <p:nvPr/>
        </p:nvSpPr>
        <p:spPr>
          <a:xfrm>
            <a:off x="701040" y="5510629"/>
            <a:ext cx="3581400" cy="646331"/>
          </a:xfrm>
          <a:prstGeom prst="rect">
            <a:avLst/>
          </a:prstGeom>
          <a:noFill/>
        </p:spPr>
        <p:txBody>
          <a:bodyPr wrap="square" rtlCol="0">
            <a:spAutoFit/>
          </a:bodyPr>
          <a:lstStyle/>
          <a:p>
            <a:r>
              <a:rPr lang="en-US" u="sng" dirty="0">
                <a:solidFill>
                  <a:srgbClr val="FF0000"/>
                </a:solidFill>
              </a:rPr>
              <a:t>Fall Line Weight, FLW:</a:t>
            </a:r>
          </a:p>
          <a:p>
            <a:pPr marL="227013"/>
            <a:r>
              <a:rPr lang="en-US" dirty="0">
                <a:solidFill>
                  <a:srgbClr val="FF0000"/>
                </a:solidFill>
              </a:rPr>
              <a:t>145 ft x 0.14 </a:t>
            </a:r>
            <a:r>
              <a:rPr lang="en-US" dirty="0" err="1">
                <a:solidFill>
                  <a:srgbClr val="FF0000"/>
                </a:solidFill>
              </a:rPr>
              <a:t>plf</a:t>
            </a:r>
            <a:r>
              <a:rPr lang="en-US" dirty="0">
                <a:solidFill>
                  <a:srgbClr val="FF0000"/>
                </a:solidFill>
              </a:rPr>
              <a:t> = Approx. </a:t>
            </a:r>
            <a:r>
              <a:rPr lang="en-US" u="sng" dirty="0">
                <a:solidFill>
                  <a:srgbClr val="FF0000"/>
                </a:solidFill>
              </a:rPr>
              <a:t>20 </a:t>
            </a:r>
            <a:r>
              <a:rPr lang="en-US" u="sng" dirty="0" err="1">
                <a:solidFill>
                  <a:srgbClr val="FF0000"/>
                </a:solidFill>
              </a:rPr>
              <a:t>lbs</a:t>
            </a:r>
            <a:endParaRPr lang="en-US" u="sng" dirty="0">
              <a:solidFill>
                <a:srgbClr val="FF0000"/>
              </a:solidFill>
            </a:endParaRPr>
          </a:p>
        </p:txBody>
      </p:sp>
      <p:sp>
        <p:nvSpPr>
          <p:cNvPr id="21" name="TextBox 20">
            <a:extLst>
              <a:ext uri="{FF2B5EF4-FFF2-40B4-BE49-F238E27FC236}">
                <a16:creationId xmlns:a16="http://schemas.microsoft.com/office/drawing/2014/main" id="{2395E489-FC6F-4CBE-8E8F-01C1F0EFC520}"/>
              </a:ext>
            </a:extLst>
          </p:cNvPr>
          <p:cNvSpPr txBox="1"/>
          <p:nvPr/>
        </p:nvSpPr>
        <p:spPr>
          <a:xfrm>
            <a:off x="3733800" y="3059668"/>
            <a:ext cx="1447800" cy="369332"/>
          </a:xfrm>
          <a:prstGeom prst="rect">
            <a:avLst/>
          </a:prstGeom>
          <a:noFill/>
        </p:spPr>
        <p:txBody>
          <a:bodyPr wrap="square" rtlCol="0">
            <a:spAutoFit/>
          </a:bodyPr>
          <a:lstStyle/>
          <a:p>
            <a:pPr algn="ctr"/>
            <a:r>
              <a:rPr lang="en-US" dirty="0">
                <a:solidFill>
                  <a:srgbClr val="FF0000"/>
                </a:solidFill>
              </a:rPr>
              <a:t>20 </a:t>
            </a:r>
            <a:r>
              <a:rPr lang="en-US" dirty="0" err="1">
                <a:solidFill>
                  <a:srgbClr val="FF0000"/>
                </a:solidFill>
              </a:rPr>
              <a:t>lbs</a:t>
            </a:r>
            <a:endParaRPr lang="en-US" dirty="0">
              <a:solidFill>
                <a:srgbClr val="FF0000"/>
              </a:solidFill>
            </a:endParaRPr>
          </a:p>
        </p:txBody>
      </p:sp>
      <p:sp>
        <p:nvSpPr>
          <p:cNvPr id="22" name="TextBox 21">
            <a:extLst>
              <a:ext uri="{FF2B5EF4-FFF2-40B4-BE49-F238E27FC236}">
                <a16:creationId xmlns:a16="http://schemas.microsoft.com/office/drawing/2014/main" id="{C2A89C97-6B20-41B8-92FE-5779AB6625A4}"/>
              </a:ext>
            </a:extLst>
          </p:cNvPr>
          <p:cNvSpPr txBox="1"/>
          <p:nvPr/>
        </p:nvSpPr>
        <p:spPr>
          <a:xfrm>
            <a:off x="6477000" y="3059668"/>
            <a:ext cx="1447800" cy="369332"/>
          </a:xfrm>
          <a:prstGeom prst="rect">
            <a:avLst/>
          </a:prstGeom>
          <a:noFill/>
        </p:spPr>
        <p:txBody>
          <a:bodyPr wrap="square" rtlCol="0">
            <a:spAutoFit/>
          </a:bodyPr>
          <a:lstStyle/>
          <a:p>
            <a:pPr algn="ctr"/>
            <a:r>
              <a:rPr lang="en-US" dirty="0">
                <a:solidFill>
                  <a:srgbClr val="FF0000"/>
                </a:solidFill>
              </a:rPr>
              <a:t>130 ft</a:t>
            </a:r>
          </a:p>
        </p:txBody>
      </p:sp>
      <p:pic>
        <p:nvPicPr>
          <p:cNvPr id="23" name="Picture 22" descr="Weights highlighted" title="Straight Tag Example">
            <a:extLst>
              <a:ext uri="{FF2B5EF4-FFF2-40B4-BE49-F238E27FC236}">
                <a16:creationId xmlns:a16="http://schemas.microsoft.com/office/drawing/2014/main" id="{C55BB732-E16D-47BE-B261-E6E3D67C44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65320" y="3651999"/>
            <a:ext cx="4297680" cy="1644698"/>
          </a:xfrm>
          <a:prstGeom prst="rect">
            <a:avLst/>
          </a:prstGeom>
        </p:spPr>
      </p:pic>
      <p:sp>
        <p:nvSpPr>
          <p:cNvPr id="9" name="Rectangle 8" descr="Rectangle - Boom Mount: 400 lbs." title="Straight Tag Example">
            <a:extLst>
              <a:ext uri="{FF2B5EF4-FFF2-40B4-BE49-F238E27FC236}">
                <a16:creationId xmlns:a16="http://schemas.microsoft.com/office/drawing/2014/main" id="{D9E4BD07-9468-4DE6-B179-C12BF2577B75}"/>
              </a:ext>
            </a:extLst>
          </p:cNvPr>
          <p:cNvSpPr/>
          <p:nvPr/>
        </p:nvSpPr>
        <p:spPr>
          <a:xfrm>
            <a:off x="4800600" y="4069080"/>
            <a:ext cx="1981200" cy="27432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descr="Rectangle - Load Line: 0.14 lbs/ft" title="Straight Tag Example">
            <a:extLst>
              <a:ext uri="{FF2B5EF4-FFF2-40B4-BE49-F238E27FC236}">
                <a16:creationId xmlns:a16="http://schemas.microsoft.com/office/drawing/2014/main" id="{BBA9AE9C-9B3F-41F1-8E21-83FC0B49F50B}"/>
              </a:ext>
            </a:extLst>
          </p:cNvPr>
          <p:cNvSpPr/>
          <p:nvPr/>
        </p:nvSpPr>
        <p:spPr>
          <a:xfrm>
            <a:off x="4800600" y="4343400"/>
            <a:ext cx="1981200" cy="27432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descr="Rectangle - Tag Line: 0.14 lbs./ft (145 ft Total Length)" title="Straight Tag Example">
            <a:extLst>
              <a:ext uri="{FF2B5EF4-FFF2-40B4-BE49-F238E27FC236}">
                <a16:creationId xmlns:a16="http://schemas.microsoft.com/office/drawing/2014/main" id="{E623C2F5-BAC9-4A01-A99B-6D119DB518CC}"/>
              </a:ext>
            </a:extLst>
          </p:cNvPr>
          <p:cNvSpPr/>
          <p:nvPr/>
        </p:nvSpPr>
        <p:spPr>
          <a:xfrm>
            <a:off x="4815840" y="4602480"/>
            <a:ext cx="3627120" cy="27432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descr="Rectangle - Rigging/Misc: 25 lbs." title="Straight Tag Example">
            <a:extLst>
              <a:ext uri="{FF2B5EF4-FFF2-40B4-BE49-F238E27FC236}">
                <a16:creationId xmlns:a16="http://schemas.microsoft.com/office/drawing/2014/main" id="{55FB3C61-6E47-42F9-A79D-0A160BB27C28}"/>
              </a:ext>
            </a:extLst>
          </p:cNvPr>
          <p:cNvSpPr/>
          <p:nvPr/>
        </p:nvSpPr>
        <p:spPr>
          <a:xfrm>
            <a:off x="4800600" y="4876800"/>
            <a:ext cx="1981200" cy="27432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94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p:bldP spid="14" grpId="0"/>
      <p:bldP spid="15" grpId="0"/>
      <p:bldP spid="16" grpId="0"/>
      <p:bldP spid="17" grpId="0"/>
      <p:bldP spid="18" grpId="0"/>
      <p:bldP spid="19" grpId="0"/>
      <p:bldP spid="20" grpId="0"/>
      <p:bldP spid="21" grpId="0"/>
      <p:bldP spid="22" grpId="0"/>
      <p:bldP spid="9" grpId="0" animBg="1"/>
      <p:bldP spid="24" grpId="0" animBg="1"/>
      <p:bldP spid="26" grpId="0" animBg="1"/>
      <p:bldP spid="2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6" name="Picture 5" descr="Worksheet to help determine the maximum load position and tag angles." title="Straight Tag Example">
            <a:extLst>
              <a:ext uri="{FF2B5EF4-FFF2-40B4-BE49-F238E27FC236}">
                <a16:creationId xmlns:a16="http://schemas.microsoft.com/office/drawing/2014/main" id="{2C50BCCA-CDAE-44A6-9F94-086280A28D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80000">
            <a:off x="3157648" y="2492044"/>
            <a:ext cx="2828705" cy="3657600"/>
          </a:xfrm>
          <a:prstGeom prst="rect">
            <a:avLst/>
          </a:prstGeom>
          <a:ln>
            <a:solidFill>
              <a:schemeClr val="tx1"/>
            </a:solidFill>
          </a:ln>
        </p:spPr>
      </p:pic>
    </p:spTree>
    <p:extLst>
      <p:ext uri="{BB962C8B-B14F-4D97-AF65-F5344CB8AC3E}">
        <p14:creationId xmlns:p14="http://schemas.microsoft.com/office/powerpoint/2010/main" val="5136766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4" name="Picture 3" descr="Straight Tag Angles chart &#10;Lines A) Top Block to Load Headroom (Rise):&#10;         B) Top Block to Load Standoff Distance (Run):&#10;both are highlighted in yellow." title="Straight Tag Example">
            <a:extLst>
              <a:ext uri="{FF2B5EF4-FFF2-40B4-BE49-F238E27FC236}">
                <a16:creationId xmlns:a16="http://schemas.microsoft.com/office/drawing/2014/main" id="{748BC187-54A6-4692-98AC-4959D121FF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06158"/>
            <a:ext cx="8686800" cy="3323834"/>
          </a:xfrm>
          <a:prstGeom prst="rect">
            <a:avLst/>
          </a:prstGeom>
        </p:spPr>
      </p:pic>
      <p:sp>
        <p:nvSpPr>
          <p:cNvPr id="8" name="Rectangle 7" descr="Lines A and B are highlighted in yellow:&#10;A) Top Block to Load Headroom (Rise):&#10;B) Top Block to Load Standoff Distance (Run):" title="Straight Tag Example">
            <a:extLst>
              <a:ext uri="{FF2B5EF4-FFF2-40B4-BE49-F238E27FC236}">
                <a16:creationId xmlns:a16="http://schemas.microsoft.com/office/drawing/2014/main" id="{AA81FB5E-F982-4264-A97E-579632CDB207}"/>
              </a:ext>
            </a:extLst>
          </p:cNvPr>
          <p:cNvSpPr/>
          <p:nvPr/>
        </p:nvSpPr>
        <p:spPr>
          <a:xfrm>
            <a:off x="228600" y="2819400"/>
            <a:ext cx="4114800" cy="41253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057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6" name="Picture 5" descr="Illustration for detminint the maximum load position and tag angles." title="Straight Tag Example">
            <a:extLst>
              <a:ext uri="{FF2B5EF4-FFF2-40B4-BE49-F238E27FC236}">
                <a16:creationId xmlns:a16="http://schemas.microsoft.com/office/drawing/2014/main" id="{D90DE654-D725-4992-AC76-D599AA34E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0260" y="1896159"/>
            <a:ext cx="5212080" cy="4961841"/>
          </a:xfrm>
          <a:prstGeom prst="rect">
            <a:avLst/>
          </a:prstGeom>
        </p:spPr>
      </p:pic>
      <p:sp>
        <p:nvSpPr>
          <p:cNvPr id="7" name="Oval 6" descr="Red oval with 12 ft in center" title="Straight Tag Example">
            <a:extLst>
              <a:ext uri="{FF2B5EF4-FFF2-40B4-BE49-F238E27FC236}">
                <a16:creationId xmlns:a16="http://schemas.microsoft.com/office/drawing/2014/main" id="{806814FA-CB30-41FC-A587-CE0286ED3D70}"/>
              </a:ext>
            </a:extLst>
          </p:cNvPr>
          <p:cNvSpPr/>
          <p:nvPr/>
        </p:nvSpPr>
        <p:spPr>
          <a:xfrm>
            <a:off x="2209800" y="3278832"/>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Oval 8">
            <a:extLst>
              <a:ext uri="{FF2B5EF4-FFF2-40B4-BE49-F238E27FC236}">
                <a16:creationId xmlns:a16="http://schemas.microsoft.com/office/drawing/2014/main" id="{E95AB121-9F0A-4A14-B969-12A3B4B562E1}"/>
              </a:ext>
            </a:extLst>
          </p:cNvPr>
          <p:cNvSpPr/>
          <p:nvPr/>
        </p:nvSpPr>
        <p:spPr>
          <a:xfrm>
            <a:off x="1447800" y="2725513"/>
            <a:ext cx="726473" cy="737122"/>
          </a:xfrm>
          <a:prstGeom prst="wedgeEllipseCallout">
            <a:avLst>
              <a:gd name="adj1" fmla="val 59678"/>
              <a:gd name="adj2" fmla="val 4174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“A”</a:t>
            </a:r>
          </a:p>
        </p:txBody>
      </p:sp>
      <p:sp>
        <p:nvSpPr>
          <p:cNvPr id="11" name="Oval 10" descr="Red oval with 2.5 ft in the center." title="Straight Tag Example">
            <a:extLst>
              <a:ext uri="{FF2B5EF4-FFF2-40B4-BE49-F238E27FC236}">
                <a16:creationId xmlns:a16="http://schemas.microsoft.com/office/drawing/2014/main" id="{C955452E-A810-47C2-BDD4-4D24607F51C6}"/>
              </a:ext>
            </a:extLst>
          </p:cNvPr>
          <p:cNvSpPr/>
          <p:nvPr/>
        </p:nvSpPr>
        <p:spPr>
          <a:xfrm>
            <a:off x="3164775" y="2134613"/>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Oval 11">
            <a:extLst>
              <a:ext uri="{FF2B5EF4-FFF2-40B4-BE49-F238E27FC236}">
                <a16:creationId xmlns:a16="http://schemas.microsoft.com/office/drawing/2014/main" id="{31177477-7DA6-46D4-867A-9E5EB0C74505}"/>
              </a:ext>
            </a:extLst>
          </p:cNvPr>
          <p:cNvSpPr/>
          <p:nvPr/>
        </p:nvSpPr>
        <p:spPr>
          <a:xfrm>
            <a:off x="3834641" y="2356952"/>
            <a:ext cx="726473" cy="737122"/>
          </a:xfrm>
          <a:prstGeom prst="wedgeEllipseCallout">
            <a:avLst>
              <a:gd name="adj1" fmla="val -77633"/>
              <a:gd name="adj2" fmla="val -3558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“B”</a:t>
            </a:r>
          </a:p>
        </p:txBody>
      </p:sp>
    </p:spTree>
    <p:extLst>
      <p:ext uri="{BB962C8B-B14F-4D97-AF65-F5344CB8AC3E}">
        <p14:creationId xmlns:p14="http://schemas.microsoft.com/office/powerpoint/2010/main" val="35260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4" name="Picture 3" descr="Staight Tag Angles chart with values entered in the At Maximum Elevation column." title="Straight Tag Example">
            <a:extLst>
              <a:ext uri="{FF2B5EF4-FFF2-40B4-BE49-F238E27FC236}">
                <a16:creationId xmlns:a16="http://schemas.microsoft.com/office/drawing/2014/main" id="{748BC187-54A6-4692-98AC-4959D121FF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06158"/>
            <a:ext cx="8686800" cy="3323834"/>
          </a:xfrm>
          <a:prstGeom prst="rect">
            <a:avLst/>
          </a:prstGeom>
        </p:spPr>
      </p:pic>
      <p:sp>
        <p:nvSpPr>
          <p:cNvPr id="9" name="TextBox 8">
            <a:extLst>
              <a:ext uri="{FF2B5EF4-FFF2-40B4-BE49-F238E27FC236}">
                <a16:creationId xmlns:a16="http://schemas.microsoft.com/office/drawing/2014/main" id="{6572D714-1182-44EE-BF90-F21E4CF625E4}"/>
              </a:ext>
            </a:extLst>
          </p:cNvPr>
          <p:cNvSpPr txBox="1"/>
          <p:nvPr/>
        </p:nvSpPr>
        <p:spPr>
          <a:xfrm>
            <a:off x="6617524" y="2728209"/>
            <a:ext cx="1113312" cy="369332"/>
          </a:xfrm>
          <a:prstGeom prst="rect">
            <a:avLst/>
          </a:prstGeom>
          <a:noFill/>
        </p:spPr>
        <p:txBody>
          <a:bodyPr wrap="square" rtlCol="0">
            <a:spAutoFit/>
          </a:bodyPr>
          <a:lstStyle/>
          <a:p>
            <a:pPr algn="ctr"/>
            <a:r>
              <a:rPr lang="en-US" dirty="0">
                <a:solidFill>
                  <a:srgbClr val="FF0000"/>
                </a:solidFill>
              </a:rPr>
              <a:t>12 ft</a:t>
            </a:r>
          </a:p>
        </p:txBody>
      </p:sp>
      <p:sp>
        <p:nvSpPr>
          <p:cNvPr id="11" name="TextBox 10">
            <a:extLst>
              <a:ext uri="{FF2B5EF4-FFF2-40B4-BE49-F238E27FC236}">
                <a16:creationId xmlns:a16="http://schemas.microsoft.com/office/drawing/2014/main" id="{815A615F-4E36-49C3-844F-3BEDE9BD4ABC}"/>
              </a:ext>
            </a:extLst>
          </p:cNvPr>
          <p:cNvSpPr txBox="1"/>
          <p:nvPr/>
        </p:nvSpPr>
        <p:spPr>
          <a:xfrm>
            <a:off x="6617524" y="2944252"/>
            <a:ext cx="1113312" cy="369332"/>
          </a:xfrm>
          <a:prstGeom prst="rect">
            <a:avLst/>
          </a:prstGeom>
          <a:noFill/>
        </p:spPr>
        <p:txBody>
          <a:bodyPr wrap="square" rtlCol="0">
            <a:spAutoFit/>
          </a:bodyPr>
          <a:lstStyle/>
          <a:p>
            <a:pPr algn="ctr"/>
            <a:r>
              <a:rPr lang="en-US" dirty="0">
                <a:solidFill>
                  <a:srgbClr val="FF0000"/>
                </a:solidFill>
              </a:rPr>
              <a:t>2.5 ft</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A3B651-CEAE-4E3D-B42E-8381D713913A}"/>
                  </a:ext>
                </a:extLst>
              </p:cNvPr>
              <p:cNvSpPr txBox="1"/>
              <p:nvPr/>
            </p:nvSpPr>
            <p:spPr>
              <a:xfrm>
                <a:off x="685800" y="5510629"/>
                <a:ext cx="3581400" cy="612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𝑅𝐼𝑆𝐸</m:t>
                          </m:r>
                        </m:num>
                        <m:den>
                          <m:r>
                            <a:rPr lang="en-US" b="0" i="1" smtClean="0">
                              <a:solidFill>
                                <a:srgbClr val="FF0000"/>
                              </a:solidFill>
                              <a:latin typeface="Cambria Math" panose="02040503050406030204" pitchFamily="18" charset="0"/>
                            </a:rPr>
                            <m:t>𝑅𝑈𝑁</m:t>
                          </m:r>
                        </m:den>
                      </m:f>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12</m:t>
                          </m:r>
                        </m:num>
                        <m:den>
                          <m:r>
                            <a:rPr lang="en-US" b="0" i="1" smtClean="0">
                              <a:solidFill>
                                <a:srgbClr val="FF0000"/>
                              </a:solidFill>
                              <a:latin typeface="Cambria Math" panose="02040503050406030204" pitchFamily="18" charset="0"/>
                            </a:rPr>
                            <m:t>2.5</m:t>
                          </m:r>
                        </m:den>
                      </m:f>
                      <m:r>
                        <a:rPr lang="en-US" b="0" i="1" smtClean="0">
                          <a:solidFill>
                            <a:srgbClr val="FF0000"/>
                          </a:solidFill>
                          <a:latin typeface="Cambria Math" panose="02040503050406030204" pitchFamily="18" charset="0"/>
                        </a:rPr>
                        <m:t>=4.80</m:t>
                      </m:r>
                    </m:oMath>
                  </m:oMathPara>
                </a14:m>
                <a:endParaRPr lang="en-US" dirty="0">
                  <a:solidFill>
                    <a:srgbClr val="FF0000"/>
                  </a:solidFill>
                </a:endParaRPr>
              </a:p>
            </p:txBody>
          </p:sp>
        </mc:Choice>
        <mc:Fallback xmlns="">
          <p:sp>
            <p:nvSpPr>
              <p:cNvPr id="12" name="TextBox 11">
                <a:extLst>
                  <a:ext uri="{FF2B5EF4-FFF2-40B4-BE49-F238E27FC236}">
                    <a16:creationId xmlns:a16="http://schemas.microsoft.com/office/drawing/2014/main" id="{F6A3B651-CEAE-4E3D-B42E-8381D713913A}"/>
                  </a:ext>
                </a:extLst>
              </p:cNvPr>
              <p:cNvSpPr txBox="1">
                <a:spLocks noRot="1" noChangeAspect="1" noMove="1" noResize="1" noEditPoints="1" noAdjustHandles="1" noChangeArrowheads="1" noChangeShapeType="1" noTextEdit="1"/>
              </p:cNvSpPr>
              <p:nvPr/>
            </p:nvSpPr>
            <p:spPr>
              <a:xfrm>
                <a:off x="685800" y="5510629"/>
                <a:ext cx="3581400" cy="612860"/>
              </a:xfrm>
              <a:prstGeom prst="rect">
                <a:avLst/>
              </a:prstGeom>
              <a:blipFill>
                <a:blip r:embed="rId5"/>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275BF08B-35DB-4E2F-A785-ABB2A58FDF0F}"/>
              </a:ext>
            </a:extLst>
          </p:cNvPr>
          <p:cNvSpPr txBox="1"/>
          <p:nvPr/>
        </p:nvSpPr>
        <p:spPr>
          <a:xfrm>
            <a:off x="6617524" y="3160295"/>
            <a:ext cx="1113312" cy="369332"/>
          </a:xfrm>
          <a:prstGeom prst="rect">
            <a:avLst/>
          </a:prstGeom>
          <a:noFill/>
        </p:spPr>
        <p:txBody>
          <a:bodyPr wrap="square" rtlCol="0">
            <a:spAutoFit/>
          </a:bodyPr>
          <a:lstStyle/>
          <a:p>
            <a:pPr algn="ctr"/>
            <a:r>
              <a:rPr lang="en-US" dirty="0">
                <a:solidFill>
                  <a:srgbClr val="FF0000"/>
                </a:solidFill>
              </a:rPr>
              <a:t>4.80</a:t>
            </a:r>
          </a:p>
        </p:txBody>
      </p:sp>
    </p:spTree>
    <p:extLst>
      <p:ext uri="{BB962C8B-B14F-4D97-AF65-F5344CB8AC3E}">
        <p14:creationId xmlns:p14="http://schemas.microsoft.com/office/powerpoint/2010/main" val="35376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6" name="Picture 5" descr="Table A4. Rise-to-Run Angle Conversion." title="Straight Tag Example">
            <a:extLst>
              <a:ext uri="{FF2B5EF4-FFF2-40B4-BE49-F238E27FC236}">
                <a16:creationId xmlns:a16="http://schemas.microsoft.com/office/drawing/2014/main" id="{7D5BE44F-15CB-4AEF-8A0E-24086A029B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7360" y="1905506"/>
            <a:ext cx="5669280" cy="4843503"/>
          </a:xfrm>
          <a:prstGeom prst="rect">
            <a:avLst/>
          </a:prstGeom>
        </p:spPr>
      </p:pic>
      <p:sp>
        <p:nvSpPr>
          <p:cNvPr id="7" name="Rectangle: Rounded Corners 6" descr="Red rectangle with rounded edges in the Rise/Run column of Table A4." title="Straight Tag Example">
            <a:extLst>
              <a:ext uri="{FF2B5EF4-FFF2-40B4-BE49-F238E27FC236}">
                <a16:creationId xmlns:a16="http://schemas.microsoft.com/office/drawing/2014/main" id="{64066EBD-DB90-4B7B-8267-459E9EE2E56E}"/>
              </a:ext>
            </a:extLst>
          </p:cNvPr>
          <p:cNvSpPr/>
          <p:nvPr/>
        </p:nvSpPr>
        <p:spPr>
          <a:xfrm>
            <a:off x="6234545" y="4904508"/>
            <a:ext cx="403762" cy="4114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descr="Red arrow between the two rectangles." title="Straight Tag Example">
            <a:extLst>
              <a:ext uri="{FF2B5EF4-FFF2-40B4-BE49-F238E27FC236}">
                <a16:creationId xmlns:a16="http://schemas.microsoft.com/office/drawing/2014/main" id="{64DED71A-5747-4CC9-93F3-CE1E4D2D9A6F}"/>
              </a:ext>
            </a:extLst>
          </p:cNvPr>
          <p:cNvSpPr/>
          <p:nvPr/>
        </p:nvSpPr>
        <p:spPr>
          <a:xfrm>
            <a:off x="6026944" y="4938056"/>
            <a:ext cx="207601" cy="344384"/>
          </a:xfrm>
          <a:prstGeom prst="leftArrow">
            <a:avLst>
              <a:gd name="adj1" fmla="val 32022"/>
              <a:gd name="adj2" fmla="val 57145"/>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descr="Red rectangle with round edges in the 0 deg column of Table A4." title="Straight Tag Example">
            <a:extLst>
              <a:ext uri="{FF2B5EF4-FFF2-40B4-BE49-F238E27FC236}">
                <a16:creationId xmlns:a16="http://schemas.microsoft.com/office/drawing/2014/main" id="{1B6CB879-9803-4BC6-9282-DE3F9091628C}"/>
              </a:ext>
            </a:extLst>
          </p:cNvPr>
          <p:cNvSpPr/>
          <p:nvPr/>
        </p:nvSpPr>
        <p:spPr>
          <a:xfrm>
            <a:off x="5603174" y="4904508"/>
            <a:ext cx="403762" cy="4114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A3B651-CEAE-4E3D-B42E-8381D713913A}"/>
                  </a:ext>
                </a:extLst>
              </p:cNvPr>
              <p:cNvSpPr txBox="1"/>
              <p:nvPr/>
            </p:nvSpPr>
            <p:spPr>
              <a:xfrm>
                <a:off x="1463832" y="5695446"/>
                <a:ext cx="6201888" cy="612860"/>
              </a:xfrm>
              <a:prstGeom prst="rect">
                <a:avLst/>
              </a:prstGeom>
              <a:solidFill>
                <a:schemeClr val="bg1"/>
              </a:solid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𝑅𝐼𝑆𝐸</m:t>
                          </m:r>
                        </m:num>
                        <m:den>
                          <m:r>
                            <a:rPr lang="en-US" b="0" i="1" smtClean="0">
                              <a:solidFill>
                                <a:srgbClr val="FF0000"/>
                              </a:solidFill>
                              <a:latin typeface="Cambria Math" panose="02040503050406030204" pitchFamily="18" charset="0"/>
                            </a:rPr>
                            <m:t>𝑅𝑈𝑁</m:t>
                          </m:r>
                        </m:den>
                      </m:f>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12</m:t>
                          </m:r>
                        </m:num>
                        <m:den>
                          <m:r>
                            <a:rPr lang="en-US" b="0" i="1" smtClean="0">
                              <a:solidFill>
                                <a:srgbClr val="FF0000"/>
                              </a:solidFill>
                              <a:latin typeface="Cambria Math" panose="02040503050406030204" pitchFamily="18" charset="0"/>
                            </a:rPr>
                            <m:t>2.5</m:t>
                          </m:r>
                        </m:den>
                      </m:f>
                      <m:r>
                        <a:rPr lang="en-US" b="0" i="1" smtClean="0">
                          <a:solidFill>
                            <a:srgbClr val="FF0000"/>
                          </a:solidFill>
                          <a:latin typeface="Cambria Math" panose="02040503050406030204" pitchFamily="18" charset="0"/>
                        </a:rPr>
                        <m:t>=4.80 ~ </m:t>
                      </m:r>
                      <m:r>
                        <a:rPr lang="en-US" b="0" i="1" smtClean="0">
                          <a:solidFill>
                            <a:srgbClr val="FF0000"/>
                          </a:solidFill>
                          <a:latin typeface="Cambria Math" panose="02040503050406030204" pitchFamily="18" charset="0"/>
                        </a:rPr>
                        <m:t>𝑅𝑒𝑠𝑢𝑙𝑡𝑠</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𝐿𝑜𝑎𝑑</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𝑃𝑜𝑠𝑖𝑡𝑖𝑜𝑛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𝐴𝑛𝑔𝑙𝑒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𝑜𝑓</m:t>
                      </m:r>
                      <m:r>
                        <a:rPr lang="en-US" b="0" i="1" smtClean="0">
                          <a:solidFill>
                            <a:srgbClr val="FF0000"/>
                          </a:solidFill>
                          <a:latin typeface="Cambria Math" panose="02040503050406030204" pitchFamily="18" charset="0"/>
                        </a:rPr>
                        <m:t> 12°</m:t>
                      </m:r>
                    </m:oMath>
                  </m:oMathPara>
                </a14:m>
                <a:endParaRPr lang="en-US" dirty="0">
                  <a:solidFill>
                    <a:srgbClr val="FF0000"/>
                  </a:solidFill>
                </a:endParaRPr>
              </a:p>
            </p:txBody>
          </p:sp>
        </mc:Choice>
        <mc:Fallback xmlns="">
          <p:sp>
            <p:nvSpPr>
              <p:cNvPr id="12" name="TextBox 11">
                <a:extLst>
                  <a:ext uri="{FF2B5EF4-FFF2-40B4-BE49-F238E27FC236}">
                    <a16:creationId xmlns:a16="http://schemas.microsoft.com/office/drawing/2014/main" id="{F6A3B651-CEAE-4E3D-B42E-8381D713913A}"/>
                  </a:ext>
                </a:extLst>
              </p:cNvPr>
              <p:cNvSpPr txBox="1">
                <a:spLocks noRot="1" noChangeAspect="1" noMove="1" noResize="1" noEditPoints="1" noAdjustHandles="1" noChangeArrowheads="1" noChangeShapeType="1" noTextEdit="1"/>
              </p:cNvSpPr>
              <p:nvPr/>
            </p:nvSpPr>
            <p:spPr>
              <a:xfrm>
                <a:off x="1463832" y="5695446"/>
                <a:ext cx="6201888" cy="612860"/>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46140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4" name="Picture 3" descr="Straight Tag Angles chart defining distances &quot;C&quot; and &quot;D&quot;" title="Straight Tag Example">
            <a:extLst>
              <a:ext uri="{FF2B5EF4-FFF2-40B4-BE49-F238E27FC236}">
                <a16:creationId xmlns:a16="http://schemas.microsoft.com/office/drawing/2014/main" id="{748BC187-54A6-4692-98AC-4959D121FF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06158"/>
            <a:ext cx="8686800" cy="3323834"/>
          </a:xfrm>
          <a:prstGeom prst="rect">
            <a:avLst/>
          </a:prstGeom>
        </p:spPr>
      </p:pic>
      <p:sp>
        <p:nvSpPr>
          <p:cNvPr id="9" name="TextBox 8">
            <a:extLst>
              <a:ext uri="{FF2B5EF4-FFF2-40B4-BE49-F238E27FC236}">
                <a16:creationId xmlns:a16="http://schemas.microsoft.com/office/drawing/2014/main" id="{6572D714-1182-44EE-BF90-F21E4CF625E4}"/>
              </a:ext>
            </a:extLst>
          </p:cNvPr>
          <p:cNvSpPr txBox="1"/>
          <p:nvPr/>
        </p:nvSpPr>
        <p:spPr>
          <a:xfrm>
            <a:off x="6617524" y="2728209"/>
            <a:ext cx="1113312" cy="369332"/>
          </a:xfrm>
          <a:prstGeom prst="rect">
            <a:avLst/>
          </a:prstGeom>
          <a:noFill/>
        </p:spPr>
        <p:txBody>
          <a:bodyPr wrap="square" rtlCol="0">
            <a:spAutoFit/>
          </a:bodyPr>
          <a:lstStyle/>
          <a:p>
            <a:pPr algn="ctr"/>
            <a:r>
              <a:rPr lang="en-US" dirty="0">
                <a:solidFill>
                  <a:srgbClr val="FF0000"/>
                </a:solidFill>
              </a:rPr>
              <a:t>12 ft</a:t>
            </a:r>
          </a:p>
        </p:txBody>
      </p:sp>
      <p:sp>
        <p:nvSpPr>
          <p:cNvPr id="11" name="TextBox 10">
            <a:extLst>
              <a:ext uri="{FF2B5EF4-FFF2-40B4-BE49-F238E27FC236}">
                <a16:creationId xmlns:a16="http://schemas.microsoft.com/office/drawing/2014/main" id="{815A615F-4E36-49C3-844F-3BEDE9BD4ABC}"/>
              </a:ext>
            </a:extLst>
          </p:cNvPr>
          <p:cNvSpPr txBox="1"/>
          <p:nvPr/>
        </p:nvSpPr>
        <p:spPr>
          <a:xfrm>
            <a:off x="6617524" y="2944252"/>
            <a:ext cx="1113312" cy="369332"/>
          </a:xfrm>
          <a:prstGeom prst="rect">
            <a:avLst/>
          </a:prstGeom>
          <a:noFill/>
        </p:spPr>
        <p:txBody>
          <a:bodyPr wrap="square" rtlCol="0">
            <a:spAutoFit/>
          </a:bodyPr>
          <a:lstStyle/>
          <a:p>
            <a:pPr algn="ctr"/>
            <a:r>
              <a:rPr lang="en-US" dirty="0">
                <a:solidFill>
                  <a:srgbClr val="FF0000"/>
                </a:solidFill>
              </a:rPr>
              <a:t>2.5 ft</a:t>
            </a:r>
          </a:p>
        </p:txBody>
      </p:sp>
      <p:sp>
        <p:nvSpPr>
          <p:cNvPr id="13" name="TextBox 12">
            <a:extLst>
              <a:ext uri="{FF2B5EF4-FFF2-40B4-BE49-F238E27FC236}">
                <a16:creationId xmlns:a16="http://schemas.microsoft.com/office/drawing/2014/main" id="{275BF08B-35DB-4E2F-A785-ABB2A58FDF0F}"/>
              </a:ext>
            </a:extLst>
          </p:cNvPr>
          <p:cNvSpPr txBox="1"/>
          <p:nvPr/>
        </p:nvSpPr>
        <p:spPr>
          <a:xfrm>
            <a:off x="6617524" y="3160295"/>
            <a:ext cx="1113312" cy="369332"/>
          </a:xfrm>
          <a:prstGeom prst="rect">
            <a:avLst/>
          </a:prstGeom>
          <a:noFill/>
        </p:spPr>
        <p:txBody>
          <a:bodyPr wrap="square" rtlCol="0">
            <a:spAutoFit/>
          </a:bodyPr>
          <a:lstStyle/>
          <a:p>
            <a:pPr algn="ctr"/>
            <a:r>
              <a:rPr lang="en-US" dirty="0">
                <a:solidFill>
                  <a:srgbClr val="FF0000"/>
                </a:solidFill>
              </a:rPr>
              <a:t>4.80</a:t>
            </a:r>
          </a:p>
        </p:txBody>
      </p:sp>
      <p:sp>
        <p:nvSpPr>
          <p:cNvPr id="14" name="TextBox 13">
            <a:extLst>
              <a:ext uri="{FF2B5EF4-FFF2-40B4-BE49-F238E27FC236}">
                <a16:creationId xmlns:a16="http://schemas.microsoft.com/office/drawing/2014/main" id="{20049E4E-6261-4315-9D9E-01DAD47D1828}"/>
              </a:ext>
            </a:extLst>
          </p:cNvPr>
          <p:cNvSpPr txBox="1"/>
          <p:nvPr/>
        </p:nvSpPr>
        <p:spPr>
          <a:xfrm>
            <a:off x="6629400" y="3376338"/>
            <a:ext cx="1113312" cy="369332"/>
          </a:xfrm>
          <a:prstGeom prst="rect">
            <a:avLst/>
          </a:prstGeom>
          <a:noFill/>
        </p:spPr>
        <p:txBody>
          <a:bodyPr wrap="square" rtlCol="0">
            <a:spAutoFit/>
          </a:bodyPr>
          <a:lstStyle/>
          <a:p>
            <a:pPr algn="ctr"/>
            <a:r>
              <a:rPr lang="en-US" b="1" dirty="0">
                <a:solidFill>
                  <a:srgbClr val="FF0000"/>
                </a:solidFill>
              </a:rPr>
              <a:t>12</a:t>
            </a:r>
          </a:p>
        </p:txBody>
      </p:sp>
      <p:sp>
        <p:nvSpPr>
          <p:cNvPr id="15" name="Rectangle 14" descr="Lines C and D&#10;Tag attachment to ground tag height (Rise):&#10;Tag attachement to ground tag distance (run):" title="Straight Tag Example">
            <a:extLst>
              <a:ext uri="{FF2B5EF4-FFF2-40B4-BE49-F238E27FC236}">
                <a16:creationId xmlns:a16="http://schemas.microsoft.com/office/drawing/2014/main" id="{37109995-356A-4825-A542-5C1C413E8EC6}"/>
              </a:ext>
            </a:extLst>
          </p:cNvPr>
          <p:cNvSpPr/>
          <p:nvPr/>
        </p:nvSpPr>
        <p:spPr>
          <a:xfrm>
            <a:off x="240475" y="3668649"/>
            <a:ext cx="4114800" cy="412530"/>
          </a:xfrm>
          <a:prstGeom prst="rect">
            <a:avLst/>
          </a:prstGeom>
          <a:solidFill>
            <a:srgbClr val="FFFF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677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6" name="Picture 5" descr="Illustration will help detemine the maximum load position and tag angles." title="Straight Tag Example">
            <a:extLst>
              <a:ext uri="{FF2B5EF4-FFF2-40B4-BE49-F238E27FC236}">
                <a16:creationId xmlns:a16="http://schemas.microsoft.com/office/drawing/2014/main" id="{D90DE654-D725-4992-AC76-D599AA34EF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80260" y="1896159"/>
            <a:ext cx="5212080" cy="4961841"/>
          </a:xfrm>
          <a:prstGeom prst="rect">
            <a:avLst/>
          </a:prstGeom>
        </p:spPr>
      </p:pic>
      <p:sp>
        <p:nvSpPr>
          <p:cNvPr id="7" name="Oval 6" descr="Red round oval with 128 ft in the center." title="Straight Tag Example">
            <a:extLst>
              <a:ext uri="{FF2B5EF4-FFF2-40B4-BE49-F238E27FC236}">
                <a16:creationId xmlns:a16="http://schemas.microsoft.com/office/drawing/2014/main" id="{806814FA-CB30-41FC-A587-CE0286ED3D70}"/>
              </a:ext>
            </a:extLst>
          </p:cNvPr>
          <p:cNvSpPr/>
          <p:nvPr/>
        </p:nvSpPr>
        <p:spPr>
          <a:xfrm>
            <a:off x="4152900" y="51816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peech Bubble: Oval 8">
            <a:extLst>
              <a:ext uri="{FF2B5EF4-FFF2-40B4-BE49-F238E27FC236}">
                <a16:creationId xmlns:a16="http://schemas.microsoft.com/office/drawing/2014/main" id="{E95AB121-9F0A-4A14-B969-12A3B4B562E1}"/>
              </a:ext>
            </a:extLst>
          </p:cNvPr>
          <p:cNvSpPr/>
          <p:nvPr/>
        </p:nvSpPr>
        <p:spPr>
          <a:xfrm>
            <a:off x="4610100" y="4465053"/>
            <a:ext cx="726473" cy="737122"/>
          </a:xfrm>
          <a:prstGeom prst="wedgeEllipseCallout">
            <a:avLst>
              <a:gd name="adj1" fmla="val -59652"/>
              <a:gd name="adj2" fmla="val 5302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a:t>
            </a:r>
          </a:p>
        </p:txBody>
      </p:sp>
      <p:sp>
        <p:nvSpPr>
          <p:cNvPr id="11" name="Oval 10" descr="Red round oval with 47 ft in the center." title="Straight Tag Example">
            <a:extLst>
              <a:ext uri="{FF2B5EF4-FFF2-40B4-BE49-F238E27FC236}">
                <a16:creationId xmlns:a16="http://schemas.microsoft.com/office/drawing/2014/main" id="{C955452E-A810-47C2-BDD4-4D24607F51C6}"/>
              </a:ext>
            </a:extLst>
          </p:cNvPr>
          <p:cNvSpPr/>
          <p:nvPr/>
        </p:nvSpPr>
        <p:spPr>
          <a:xfrm>
            <a:off x="4981700" y="618071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Oval 11">
            <a:extLst>
              <a:ext uri="{FF2B5EF4-FFF2-40B4-BE49-F238E27FC236}">
                <a16:creationId xmlns:a16="http://schemas.microsoft.com/office/drawing/2014/main" id="{31177477-7DA6-46D4-867A-9E5EB0C74505}"/>
              </a:ext>
            </a:extLst>
          </p:cNvPr>
          <p:cNvSpPr/>
          <p:nvPr/>
        </p:nvSpPr>
        <p:spPr>
          <a:xfrm>
            <a:off x="5160520" y="5514014"/>
            <a:ext cx="790700" cy="664717"/>
          </a:xfrm>
          <a:prstGeom prst="wedgeEllipseCallout">
            <a:avLst>
              <a:gd name="adj1" fmla="val -33407"/>
              <a:gd name="adj2" fmla="val 5088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“D”</a:t>
            </a:r>
          </a:p>
        </p:txBody>
      </p:sp>
    </p:spTree>
    <p:extLst>
      <p:ext uri="{BB962C8B-B14F-4D97-AF65-F5344CB8AC3E}">
        <p14:creationId xmlns:p14="http://schemas.microsoft.com/office/powerpoint/2010/main" val="351652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868680"/>
          </a:xfrm>
        </p:spPr>
        <p:txBody>
          <a:bodyPr>
            <a:noAutofit/>
          </a:bodyPr>
          <a:lstStyle/>
          <a:p>
            <a:r>
              <a:rPr lang="en-US" sz="4900" b="1" dirty="0">
                <a:solidFill>
                  <a:schemeClr val="tx1"/>
                </a:solidFill>
                <a:effectLst/>
                <a:latin typeface="Cambria" panose="02040503050406030204" pitchFamily="18" charset="0"/>
              </a:rPr>
              <a:t>Workers Have the </a:t>
            </a:r>
            <a:r>
              <a:rPr lang="en-US" sz="4900" b="1" dirty="0" smtClean="0">
                <a:solidFill>
                  <a:schemeClr val="tx1"/>
                </a:solidFill>
                <a:effectLst/>
                <a:latin typeface="Cambria" panose="02040503050406030204" pitchFamily="18" charset="0"/>
              </a:rPr>
              <a:t>Right </a:t>
            </a:r>
            <a:r>
              <a:rPr lang="en-US" sz="4900" b="1" dirty="0">
                <a:solidFill>
                  <a:schemeClr val="tx1"/>
                </a:solidFill>
                <a:effectLst/>
                <a:latin typeface="Cambria" panose="02040503050406030204" pitchFamily="18" charset="0"/>
              </a:rPr>
              <a:t>To:</a:t>
            </a:r>
          </a:p>
        </p:txBody>
      </p:sp>
      <p:sp>
        <p:nvSpPr>
          <p:cNvPr id="5" name="Rectangle 4"/>
          <p:cNvSpPr/>
          <p:nvPr/>
        </p:nvSpPr>
        <p:spPr>
          <a:xfrm>
            <a:off x="457200" y="1447800"/>
            <a:ext cx="8229600" cy="4324261"/>
          </a:xfrm>
          <a:prstGeom prst="rect">
            <a:avLst/>
          </a:prstGeom>
        </p:spPr>
        <p:txBody>
          <a:bodyPr wrap="square">
            <a:spAutoFit/>
          </a:bodyPr>
          <a:lstStyle/>
          <a:p>
            <a:pPr marL="457200" indent="-457200">
              <a:buFont typeface="Wingdings" panose="05000000000000000000" pitchFamily="2" charset="2"/>
              <a:buChar char="Ø"/>
            </a:pPr>
            <a:r>
              <a:rPr lang="en-US" sz="2500" dirty="0">
                <a:latin typeface="Cambria" panose="02040503050406030204" pitchFamily="18" charset="0"/>
              </a:rPr>
              <a:t>Safe and healthful working </a:t>
            </a:r>
            <a:r>
              <a:rPr lang="en-US" sz="2500" dirty="0" smtClean="0">
                <a:latin typeface="Cambria" panose="02040503050406030204" pitchFamily="18" charset="0"/>
              </a:rPr>
              <a:t>conditions;</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File a confidential complaint with OSHA to have their workplace </a:t>
            </a:r>
            <a:r>
              <a:rPr lang="en-US" sz="2500" dirty="0" smtClean="0">
                <a:latin typeface="Cambria" panose="02040503050406030204" pitchFamily="18" charset="0"/>
              </a:rPr>
              <a:t>inspected;</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Review records of work-related injuries and </a:t>
            </a:r>
            <a:r>
              <a:rPr lang="en-US" sz="2500" dirty="0" smtClean="0">
                <a:latin typeface="Cambria" panose="02040503050406030204" pitchFamily="18" charset="0"/>
              </a:rPr>
              <a:t>illnesses;</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Receive </a:t>
            </a:r>
            <a:r>
              <a:rPr lang="en-US" sz="2500" dirty="0" smtClean="0">
                <a:latin typeface="Cambria" panose="02040503050406030204" pitchFamily="18" charset="0"/>
              </a:rPr>
              <a:t>training regarding </a:t>
            </a:r>
            <a:r>
              <a:rPr lang="en-US" sz="2500" dirty="0">
                <a:latin typeface="Cambria" panose="02040503050406030204" pitchFamily="18" charset="0"/>
              </a:rPr>
              <a:t>the OSHA standards that apply to their </a:t>
            </a:r>
            <a:r>
              <a:rPr lang="en-US" sz="2500" dirty="0" smtClean="0">
                <a:latin typeface="Cambria" panose="02040503050406030204" pitchFamily="18" charset="0"/>
              </a:rPr>
              <a:t>workplace;</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Report any injury or illness without retaliation or </a:t>
            </a:r>
            <a:r>
              <a:rPr lang="en-US" sz="2500" dirty="0" smtClean="0">
                <a:latin typeface="Cambria" panose="02040503050406030204" pitchFamily="18" charset="0"/>
              </a:rPr>
              <a:t>discrimination;</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Obtain copies of test results done to find hazards in the </a:t>
            </a:r>
            <a:r>
              <a:rPr lang="en-US" sz="2500" dirty="0" smtClean="0">
                <a:latin typeface="Cambria" panose="02040503050406030204" pitchFamily="18" charset="0"/>
              </a:rPr>
              <a:t>workplace; and</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Obtain copies of  their medical </a:t>
            </a:r>
            <a:r>
              <a:rPr lang="en-US" sz="2500" dirty="0" smtClean="0">
                <a:latin typeface="Cambria" panose="02040503050406030204" pitchFamily="18" charset="0"/>
              </a:rPr>
              <a:t>records.</a:t>
            </a:r>
            <a:endParaRPr lang="en-US" sz="2500" dirty="0">
              <a:latin typeface="Cambria" panose="02040503050406030204" pitchFamily="18" charset="0"/>
            </a:endParaRPr>
          </a:p>
        </p:txBody>
      </p:sp>
      <p:sp>
        <p:nvSpPr>
          <p:cNvPr id="6" name="TextBox 5"/>
          <p:cNvSpPr txBox="1"/>
          <p:nvPr/>
        </p:nvSpPr>
        <p:spPr>
          <a:xfrm>
            <a:off x="2133600" y="6096000"/>
            <a:ext cx="4267200" cy="553998"/>
          </a:xfrm>
          <a:prstGeom prst="rect">
            <a:avLst/>
          </a:prstGeom>
          <a:noFill/>
        </p:spPr>
        <p:txBody>
          <a:bodyPr wrap="square" rtlCol="0">
            <a:spAutoFit/>
          </a:bodyPr>
          <a:lstStyle/>
          <a:p>
            <a:r>
              <a:rPr lang="en-US" sz="1200" dirty="0"/>
              <a:t>Source: OSHA 3021-09R 2011, www.osha.gov/workers.html</a:t>
            </a:r>
          </a:p>
          <a:p>
            <a:endParaRPr lang="en-US" dirty="0"/>
          </a:p>
        </p:txBody>
      </p:sp>
    </p:spTree>
    <p:extLst>
      <p:ext uri="{BB962C8B-B14F-4D97-AF65-F5344CB8AC3E}">
        <p14:creationId xmlns:p14="http://schemas.microsoft.com/office/powerpoint/2010/main" val="394788973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4" name="Picture 3" descr="Straight Tag Angles chart" title="Straight Tag Example">
            <a:extLst>
              <a:ext uri="{FF2B5EF4-FFF2-40B4-BE49-F238E27FC236}">
                <a16:creationId xmlns:a16="http://schemas.microsoft.com/office/drawing/2014/main" id="{748BC187-54A6-4692-98AC-4959D121FF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06158"/>
            <a:ext cx="8686800" cy="3323834"/>
          </a:xfrm>
          <a:prstGeom prst="rect">
            <a:avLst/>
          </a:prstGeom>
        </p:spPr>
      </p:pic>
      <p:sp>
        <p:nvSpPr>
          <p:cNvPr id="9" name="TextBox 8">
            <a:extLst>
              <a:ext uri="{FF2B5EF4-FFF2-40B4-BE49-F238E27FC236}">
                <a16:creationId xmlns:a16="http://schemas.microsoft.com/office/drawing/2014/main" id="{6572D714-1182-44EE-BF90-F21E4CF625E4}"/>
              </a:ext>
            </a:extLst>
          </p:cNvPr>
          <p:cNvSpPr txBox="1"/>
          <p:nvPr/>
        </p:nvSpPr>
        <p:spPr>
          <a:xfrm>
            <a:off x="6617524" y="2728209"/>
            <a:ext cx="1113312" cy="369332"/>
          </a:xfrm>
          <a:prstGeom prst="rect">
            <a:avLst/>
          </a:prstGeom>
          <a:noFill/>
        </p:spPr>
        <p:txBody>
          <a:bodyPr wrap="square" rtlCol="0">
            <a:spAutoFit/>
          </a:bodyPr>
          <a:lstStyle/>
          <a:p>
            <a:pPr algn="ctr"/>
            <a:r>
              <a:rPr lang="en-US" dirty="0">
                <a:solidFill>
                  <a:srgbClr val="FF0000"/>
                </a:solidFill>
              </a:rPr>
              <a:t>12 ft</a:t>
            </a:r>
          </a:p>
        </p:txBody>
      </p:sp>
      <p:sp>
        <p:nvSpPr>
          <p:cNvPr id="11" name="TextBox 10">
            <a:extLst>
              <a:ext uri="{FF2B5EF4-FFF2-40B4-BE49-F238E27FC236}">
                <a16:creationId xmlns:a16="http://schemas.microsoft.com/office/drawing/2014/main" id="{815A615F-4E36-49C3-844F-3BEDE9BD4ABC}"/>
              </a:ext>
            </a:extLst>
          </p:cNvPr>
          <p:cNvSpPr txBox="1"/>
          <p:nvPr/>
        </p:nvSpPr>
        <p:spPr>
          <a:xfrm>
            <a:off x="6617524" y="2944252"/>
            <a:ext cx="1113312" cy="369332"/>
          </a:xfrm>
          <a:prstGeom prst="rect">
            <a:avLst/>
          </a:prstGeom>
          <a:noFill/>
        </p:spPr>
        <p:txBody>
          <a:bodyPr wrap="square" rtlCol="0">
            <a:spAutoFit/>
          </a:bodyPr>
          <a:lstStyle/>
          <a:p>
            <a:pPr algn="ctr"/>
            <a:r>
              <a:rPr lang="en-US" dirty="0">
                <a:solidFill>
                  <a:srgbClr val="FF0000"/>
                </a:solidFill>
              </a:rPr>
              <a:t>2.5 ft</a:t>
            </a:r>
          </a:p>
        </p:txBody>
      </p:sp>
      <p:sp>
        <p:nvSpPr>
          <p:cNvPr id="13" name="TextBox 12">
            <a:extLst>
              <a:ext uri="{FF2B5EF4-FFF2-40B4-BE49-F238E27FC236}">
                <a16:creationId xmlns:a16="http://schemas.microsoft.com/office/drawing/2014/main" id="{275BF08B-35DB-4E2F-A785-ABB2A58FDF0F}"/>
              </a:ext>
            </a:extLst>
          </p:cNvPr>
          <p:cNvSpPr txBox="1"/>
          <p:nvPr/>
        </p:nvSpPr>
        <p:spPr>
          <a:xfrm>
            <a:off x="6617524" y="3160295"/>
            <a:ext cx="1113312" cy="369332"/>
          </a:xfrm>
          <a:prstGeom prst="rect">
            <a:avLst/>
          </a:prstGeom>
          <a:noFill/>
        </p:spPr>
        <p:txBody>
          <a:bodyPr wrap="square" rtlCol="0">
            <a:spAutoFit/>
          </a:bodyPr>
          <a:lstStyle/>
          <a:p>
            <a:pPr algn="ctr"/>
            <a:r>
              <a:rPr lang="en-US" dirty="0">
                <a:solidFill>
                  <a:srgbClr val="FF0000"/>
                </a:solidFill>
              </a:rPr>
              <a:t>4.80</a:t>
            </a:r>
          </a:p>
        </p:txBody>
      </p:sp>
      <p:sp>
        <p:nvSpPr>
          <p:cNvPr id="14" name="TextBox 13">
            <a:extLst>
              <a:ext uri="{FF2B5EF4-FFF2-40B4-BE49-F238E27FC236}">
                <a16:creationId xmlns:a16="http://schemas.microsoft.com/office/drawing/2014/main" id="{20049E4E-6261-4315-9D9E-01DAD47D1828}"/>
              </a:ext>
            </a:extLst>
          </p:cNvPr>
          <p:cNvSpPr txBox="1"/>
          <p:nvPr/>
        </p:nvSpPr>
        <p:spPr>
          <a:xfrm>
            <a:off x="6629400" y="3376338"/>
            <a:ext cx="1113312" cy="369332"/>
          </a:xfrm>
          <a:prstGeom prst="rect">
            <a:avLst/>
          </a:prstGeom>
          <a:noFill/>
        </p:spPr>
        <p:txBody>
          <a:bodyPr wrap="square" rtlCol="0">
            <a:spAutoFit/>
          </a:bodyPr>
          <a:lstStyle/>
          <a:p>
            <a:pPr algn="ctr"/>
            <a:r>
              <a:rPr lang="en-US" b="1" dirty="0">
                <a:solidFill>
                  <a:srgbClr val="FF0000"/>
                </a:solidFill>
              </a:rPr>
              <a:t>12</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6690648-5882-4E5C-839F-A3F0B017CD63}"/>
                  </a:ext>
                </a:extLst>
              </p:cNvPr>
              <p:cNvSpPr txBox="1"/>
              <p:nvPr/>
            </p:nvSpPr>
            <p:spPr>
              <a:xfrm>
                <a:off x="685800" y="5510629"/>
                <a:ext cx="3581400" cy="6128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𝑅𝐼𝑆𝐸</m:t>
                          </m:r>
                        </m:num>
                        <m:den>
                          <m:r>
                            <a:rPr lang="en-US" b="0" i="1" smtClean="0">
                              <a:solidFill>
                                <a:srgbClr val="FF0000"/>
                              </a:solidFill>
                              <a:latin typeface="Cambria Math" panose="02040503050406030204" pitchFamily="18" charset="0"/>
                            </a:rPr>
                            <m:t>𝑅𝑈𝑁</m:t>
                          </m:r>
                        </m:den>
                      </m:f>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128</m:t>
                          </m:r>
                        </m:num>
                        <m:den>
                          <m:r>
                            <a:rPr lang="en-US" b="0" i="1" smtClean="0">
                              <a:solidFill>
                                <a:srgbClr val="FF0000"/>
                              </a:solidFill>
                              <a:latin typeface="Cambria Math" panose="02040503050406030204" pitchFamily="18" charset="0"/>
                            </a:rPr>
                            <m:t>47</m:t>
                          </m:r>
                        </m:den>
                      </m:f>
                      <m:r>
                        <a:rPr lang="en-US" b="0" i="1" smtClean="0">
                          <a:solidFill>
                            <a:srgbClr val="FF0000"/>
                          </a:solidFill>
                          <a:latin typeface="Cambria Math" panose="02040503050406030204" pitchFamily="18" charset="0"/>
                        </a:rPr>
                        <m:t>=2.72</m:t>
                      </m:r>
                    </m:oMath>
                  </m:oMathPara>
                </a14:m>
                <a:endParaRPr lang="en-US" dirty="0">
                  <a:solidFill>
                    <a:srgbClr val="FF0000"/>
                  </a:solidFill>
                </a:endParaRPr>
              </a:p>
            </p:txBody>
          </p:sp>
        </mc:Choice>
        <mc:Fallback xmlns="">
          <p:sp>
            <p:nvSpPr>
              <p:cNvPr id="12" name="TextBox 11">
                <a:extLst>
                  <a:ext uri="{FF2B5EF4-FFF2-40B4-BE49-F238E27FC236}">
                    <a16:creationId xmlns:a16="http://schemas.microsoft.com/office/drawing/2014/main" id="{D6690648-5882-4E5C-839F-A3F0B017CD63}"/>
                  </a:ext>
                </a:extLst>
              </p:cNvPr>
              <p:cNvSpPr txBox="1">
                <a:spLocks noRot="1" noChangeAspect="1" noMove="1" noResize="1" noEditPoints="1" noAdjustHandles="1" noChangeArrowheads="1" noChangeShapeType="1" noTextEdit="1"/>
              </p:cNvSpPr>
              <p:nvPr/>
            </p:nvSpPr>
            <p:spPr>
              <a:xfrm>
                <a:off x="685800" y="5510629"/>
                <a:ext cx="3581400" cy="612860"/>
              </a:xfrm>
              <a:prstGeom prst="rect">
                <a:avLst/>
              </a:prstGeom>
              <a:blipFill>
                <a:blip r:embed="rId5"/>
                <a:stretch>
                  <a:fillRect/>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AAB456A1-E08E-4782-A161-BD6116A9E634}"/>
              </a:ext>
            </a:extLst>
          </p:cNvPr>
          <p:cNvSpPr txBox="1"/>
          <p:nvPr/>
        </p:nvSpPr>
        <p:spPr>
          <a:xfrm>
            <a:off x="6626987" y="3592221"/>
            <a:ext cx="1113312" cy="369332"/>
          </a:xfrm>
          <a:prstGeom prst="rect">
            <a:avLst/>
          </a:prstGeom>
          <a:noFill/>
        </p:spPr>
        <p:txBody>
          <a:bodyPr wrap="square" rtlCol="0">
            <a:spAutoFit/>
          </a:bodyPr>
          <a:lstStyle/>
          <a:p>
            <a:pPr algn="ctr"/>
            <a:r>
              <a:rPr lang="en-US" dirty="0">
                <a:solidFill>
                  <a:srgbClr val="FF0000"/>
                </a:solidFill>
              </a:rPr>
              <a:t>128 ft</a:t>
            </a:r>
          </a:p>
        </p:txBody>
      </p:sp>
      <p:sp>
        <p:nvSpPr>
          <p:cNvPr id="17" name="TextBox 16">
            <a:extLst>
              <a:ext uri="{FF2B5EF4-FFF2-40B4-BE49-F238E27FC236}">
                <a16:creationId xmlns:a16="http://schemas.microsoft.com/office/drawing/2014/main" id="{DF680913-839A-44D9-BAB9-4F6D5C1272F0}"/>
              </a:ext>
            </a:extLst>
          </p:cNvPr>
          <p:cNvSpPr txBox="1"/>
          <p:nvPr/>
        </p:nvSpPr>
        <p:spPr>
          <a:xfrm>
            <a:off x="6626987" y="3808264"/>
            <a:ext cx="1113312" cy="369332"/>
          </a:xfrm>
          <a:prstGeom prst="rect">
            <a:avLst/>
          </a:prstGeom>
          <a:noFill/>
        </p:spPr>
        <p:txBody>
          <a:bodyPr wrap="square" rtlCol="0">
            <a:spAutoFit/>
          </a:bodyPr>
          <a:lstStyle/>
          <a:p>
            <a:pPr algn="ctr"/>
            <a:r>
              <a:rPr lang="en-US" dirty="0">
                <a:solidFill>
                  <a:srgbClr val="FF0000"/>
                </a:solidFill>
              </a:rPr>
              <a:t>47 ft</a:t>
            </a:r>
          </a:p>
        </p:txBody>
      </p:sp>
      <p:sp>
        <p:nvSpPr>
          <p:cNvPr id="18" name="TextBox 17">
            <a:extLst>
              <a:ext uri="{FF2B5EF4-FFF2-40B4-BE49-F238E27FC236}">
                <a16:creationId xmlns:a16="http://schemas.microsoft.com/office/drawing/2014/main" id="{92286A52-7190-4A9C-813C-1BACD6ACEBC9}"/>
              </a:ext>
            </a:extLst>
          </p:cNvPr>
          <p:cNvSpPr txBox="1"/>
          <p:nvPr/>
        </p:nvSpPr>
        <p:spPr>
          <a:xfrm>
            <a:off x="6622291" y="4024307"/>
            <a:ext cx="1113312" cy="369332"/>
          </a:xfrm>
          <a:prstGeom prst="rect">
            <a:avLst/>
          </a:prstGeom>
          <a:noFill/>
        </p:spPr>
        <p:txBody>
          <a:bodyPr wrap="square" rtlCol="0">
            <a:spAutoFit/>
          </a:bodyPr>
          <a:lstStyle/>
          <a:p>
            <a:pPr algn="ctr"/>
            <a:r>
              <a:rPr lang="en-US" dirty="0">
                <a:solidFill>
                  <a:srgbClr val="FF0000"/>
                </a:solidFill>
              </a:rPr>
              <a:t>2.72</a:t>
            </a:r>
          </a:p>
        </p:txBody>
      </p:sp>
    </p:spTree>
    <p:extLst>
      <p:ext uri="{BB962C8B-B14F-4D97-AF65-F5344CB8AC3E}">
        <p14:creationId xmlns:p14="http://schemas.microsoft.com/office/powerpoint/2010/main" val="36141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6" name="Picture 5" descr="Table A4. Rise-to-Run Angle Conversion." title="Straight Tag Example">
            <a:extLst>
              <a:ext uri="{FF2B5EF4-FFF2-40B4-BE49-F238E27FC236}">
                <a16:creationId xmlns:a16="http://schemas.microsoft.com/office/drawing/2014/main" id="{7D5BE44F-15CB-4AEF-8A0E-24086A029B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7360" y="1905506"/>
            <a:ext cx="5669280" cy="4843503"/>
          </a:xfrm>
          <a:prstGeom prst="rect">
            <a:avLst/>
          </a:prstGeom>
        </p:spPr>
      </p:pic>
      <p:sp>
        <p:nvSpPr>
          <p:cNvPr id="7" name="Rectangle: Rounded Corners 6" descr="Red oval in the Rise/Run column" title="Straight Tag Example">
            <a:extLst>
              <a:ext uri="{FF2B5EF4-FFF2-40B4-BE49-F238E27FC236}">
                <a16:creationId xmlns:a16="http://schemas.microsoft.com/office/drawing/2014/main" id="{64066EBD-DB90-4B7B-8267-459E9EE2E56E}"/>
              </a:ext>
            </a:extLst>
          </p:cNvPr>
          <p:cNvSpPr/>
          <p:nvPr/>
        </p:nvSpPr>
        <p:spPr>
          <a:xfrm>
            <a:off x="6234545" y="3633496"/>
            <a:ext cx="403762" cy="4114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descr="Red left arrow between the red ovals." title="Straight Tag Example">
            <a:extLst>
              <a:ext uri="{FF2B5EF4-FFF2-40B4-BE49-F238E27FC236}">
                <a16:creationId xmlns:a16="http://schemas.microsoft.com/office/drawing/2014/main" id="{64DED71A-5747-4CC9-93F3-CE1E4D2D9A6F}"/>
              </a:ext>
            </a:extLst>
          </p:cNvPr>
          <p:cNvSpPr/>
          <p:nvPr/>
        </p:nvSpPr>
        <p:spPr>
          <a:xfrm rot="10800000">
            <a:off x="6625946" y="3667044"/>
            <a:ext cx="207601" cy="344384"/>
          </a:xfrm>
          <a:prstGeom prst="leftArrow">
            <a:avLst>
              <a:gd name="adj1" fmla="val 32022"/>
              <a:gd name="adj2" fmla="val 57145"/>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descr="Red oval in the a (deg) column." title="Straight Tag Example">
            <a:extLst>
              <a:ext uri="{FF2B5EF4-FFF2-40B4-BE49-F238E27FC236}">
                <a16:creationId xmlns:a16="http://schemas.microsoft.com/office/drawing/2014/main" id="{1B6CB879-9803-4BC6-9282-DE3F9091628C}"/>
              </a:ext>
            </a:extLst>
          </p:cNvPr>
          <p:cNvSpPr/>
          <p:nvPr/>
        </p:nvSpPr>
        <p:spPr>
          <a:xfrm>
            <a:off x="6839642" y="3641644"/>
            <a:ext cx="403762" cy="4114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6A3B651-CEAE-4E3D-B42E-8381D713913A}"/>
                  </a:ext>
                </a:extLst>
              </p:cNvPr>
              <p:cNvSpPr txBox="1"/>
              <p:nvPr/>
            </p:nvSpPr>
            <p:spPr>
              <a:xfrm>
                <a:off x="1463832" y="5695446"/>
                <a:ext cx="6201888" cy="612860"/>
              </a:xfrm>
              <a:prstGeom prst="rect">
                <a:avLst/>
              </a:prstGeom>
              <a:solidFill>
                <a:schemeClr val="bg1"/>
              </a:solidFill>
              <a:ln w="38100">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𝑅𝐼𝑆𝐸</m:t>
                          </m:r>
                        </m:num>
                        <m:den>
                          <m:r>
                            <a:rPr lang="en-US" b="0" i="1" smtClean="0">
                              <a:solidFill>
                                <a:srgbClr val="FF0000"/>
                              </a:solidFill>
                              <a:latin typeface="Cambria Math" panose="02040503050406030204" pitchFamily="18" charset="0"/>
                            </a:rPr>
                            <m:t>𝑅𝑈𝑁</m:t>
                          </m:r>
                        </m:den>
                      </m:f>
                      <m:r>
                        <a:rPr lang="en-US" b="0" i="1" smtClean="0">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128</m:t>
                          </m:r>
                        </m:num>
                        <m:den>
                          <m:r>
                            <a:rPr lang="en-US" b="0" i="1" smtClean="0">
                              <a:solidFill>
                                <a:srgbClr val="FF0000"/>
                              </a:solidFill>
                              <a:latin typeface="Cambria Math" panose="02040503050406030204" pitchFamily="18" charset="0"/>
                            </a:rPr>
                            <m:t>47</m:t>
                          </m:r>
                        </m:den>
                      </m:f>
                      <m:r>
                        <a:rPr lang="en-US" b="0" i="1" smtClean="0">
                          <a:solidFill>
                            <a:srgbClr val="FF0000"/>
                          </a:solidFill>
                          <a:latin typeface="Cambria Math" panose="02040503050406030204" pitchFamily="18" charset="0"/>
                        </a:rPr>
                        <m:t>=2.72 ~ </m:t>
                      </m:r>
                      <m:r>
                        <a:rPr lang="en-US" b="0" i="1" smtClean="0">
                          <a:solidFill>
                            <a:srgbClr val="FF0000"/>
                          </a:solidFill>
                          <a:latin typeface="Cambria Math" panose="02040503050406030204" pitchFamily="18" charset="0"/>
                        </a:rPr>
                        <m:t>𝑅𝑒𝑠𝑢𝑙𝑡𝑠</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𝑖𝑛</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𝑇𝑎𝑔</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𝐴𝑛𝑔𝑙𝑒</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𝑜𝑓</m:t>
                      </m:r>
                      <m:r>
                        <a:rPr lang="en-US" b="0" i="1" smtClean="0">
                          <a:solidFill>
                            <a:srgbClr val="FF0000"/>
                          </a:solidFill>
                          <a:latin typeface="Cambria Math" panose="02040503050406030204" pitchFamily="18" charset="0"/>
                        </a:rPr>
                        <m:t> 70°</m:t>
                      </m:r>
                    </m:oMath>
                  </m:oMathPara>
                </a14:m>
                <a:endParaRPr lang="en-US" dirty="0">
                  <a:solidFill>
                    <a:srgbClr val="FF0000"/>
                  </a:solidFill>
                </a:endParaRPr>
              </a:p>
            </p:txBody>
          </p:sp>
        </mc:Choice>
        <mc:Fallback xmlns="">
          <p:sp>
            <p:nvSpPr>
              <p:cNvPr id="12" name="TextBox 11">
                <a:extLst>
                  <a:ext uri="{FF2B5EF4-FFF2-40B4-BE49-F238E27FC236}">
                    <a16:creationId xmlns:a16="http://schemas.microsoft.com/office/drawing/2014/main" id="{F6A3B651-CEAE-4E3D-B42E-8381D713913A}"/>
                  </a:ext>
                </a:extLst>
              </p:cNvPr>
              <p:cNvSpPr txBox="1">
                <a:spLocks noRot="1" noChangeAspect="1" noMove="1" noResize="1" noEditPoints="1" noAdjustHandles="1" noChangeArrowheads="1" noChangeShapeType="1" noTextEdit="1"/>
              </p:cNvSpPr>
              <p:nvPr/>
            </p:nvSpPr>
            <p:spPr>
              <a:xfrm>
                <a:off x="1463832" y="5695446"/>
                <a:ext cx="6201888" cy="612860"/>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39781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P spid="12"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2) Determine the Maximum Load Position and Tag Angles</a:t>
            </a:r>
          </a:p>
        </p:txBody>
      </p:sp>
      <p:pic>
        <p:nvPicPr>
          <p:cNvPr id="4" name="Picture 3" descr="Straight Tag Angles table" title="Straight Tag Example">
            <a:extLst>
              <a:ext uri="{FF2B5EF4-FFF2-40B4-BE49-F238E27FC236}">
                <a16:creationId xmlns:a16="http://schemas.microsoft.com/office/drawing/2014/main" id="{748BC187-54A6-4692-98AC-4959D121FF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06158"/>
            <a:ext cx="8686800" cy="3323834"/>
          </a:xfrm>
          <a:prstGeom prst="rect">
            <a:avLst/>
          </a:prstGeom>
        </p:spPr>
      </p:pic>
      <p:sp>
        <p:nvSpPr>
          <p:cNvPr id="9" name="TextBox 8">
            <a:extLst>
              <a:ext uri="{FF2B5EF4-FFF2-40B4-BE49-F238E27FC236}">
                <a16:creationId xmlns:a16="http://schemas.microsoft.com/office/drawing/2014/main" id="{6572D714-1182-44EE-BF90-F21E4CF625E4}"/>
              </a:ext>
            </a:extLst>
          </p:cNvPr>
          <p:cNvSpPr txBox="1"/>
          <p:nvPr/>
        </p:nvSpPr>
        <p:spPr>
          <a:xfrm>
            <a:off x="6617524" y="2728209"/>
            <a:ext cx="1113312" cy="369332"/>
          </a:xfrm>
          <a:prstGeom prst="rect">
            <a:avLst/>
          </a:prstGeom>
          <a:noFill/>
        </p:spPr>
        <p:txBody>
          <a:bodyPr wrap="square" rtlCol="0">
            <a:spAutoFit/>
          </a:bodyPr>
          <a:lstStyle/>
          <a:p>
            <a:pPr algn="ctr"/>
            <a:r>
              <a:rPr lang="en-US" dirty="0">
                <a:solidFill>
                  <a:srgbClr val="FF0000"/>
                </a:solidFill>
              </a:rPr>
              <a:t>12 ft</a:t>
            </a:r>
          </a:p>
        </p:txBody>
      </p:sp>
      <p:sp>
        <p:nvSpPr>
          <p:cNvPr id="11" name="TextBox 10">
            <a:extLst>
              <a:ext uri="{FF2B5EF4-FFF2-40B4-BE49-F238E27FC236}">
                <a16:creationId xmlns:a16="http://schemas.microsoft.com/office/drawing/2014/main" id="{815A615F-4E36-49C3-844F-3BEDE9BD4ABC}"/>
              </a:ext>
            </a:extLst>
          </p:cNvPr>
          <p:cNvSpPr txBox="1"/>
          <p:nvPr/>
        </p:nvSpPr>
        <p:spPr>
          <a:xfrm>
            <a:off x="6617524" y="2944252"/>
            <a:ext cx="1113312" cy="369332"/>
          </a:xfrm>
          <a:prstGeom prst="rect">
            <a:avLst/>
          </a:prstGeom>
          <a:noFill/>
        </p:spPr>
        <p:txBody>
          <a:bodyPr wrap="square" rtlCol="0">
            <a:spAutoFit/>
          </a:bodyPr>
          <a:lstStyle/>
          <a:p>
            <a:pPr algn="ctr"/>
            <a:r>
              <a:rPr lang="en-US" dirty="0">
                <a:solidFill>
                  <a:srgbClr val="FF0000"/>
                </a:solidFill>
              </a:rPr>
              <a:t>2.5 ft</a:t>
            </a:r>
          </a:p>
        </p:txBody>
      </p:sp>
      <p:sp>
        <p:nvSpPr>
          <p:cNvPr id="13" name="TextBox 12">
            <a:extLst>
              <a:ext uri="{FF2B5EF4-FFF2-40B4-BE49-F238E27FC236}">
                <a16:creationId xmlns:a16="http://schemas.microsoft.com/office/drawing/2014/main" id="{275BF08B-35DB-4E2F-A785-ABB2A58FDF0F}"/>
              </a:ext>
            </a:extLst>
          </p:cNvPr>
          <p:cNvSpPr txBox="1"/>
          <p:nvPr/>
        </p:nvSpPr>
        <p:spPr>
          <a:xfrm>
            <a:off x="6617524" y="3160295"/>
            <a:ext cx="1113312" cy="369332"/>
          </a:xfrm>
          <a:prstGeom prst="rect">
            <a:avLst/>
          </a:prstGeom>
          <a:noFill/>
        </p:spPr>
        <p:txBody>
          <a:bodyPr wrap="square" rtlCol="0">
            <a:spAutoFit/>
          </a:bodyPr>
          <a:lstStyle/>
          <a:p>
            <a:pPr algn="ctr"/>
            <a:r>
              <a:rPr lang="en-US" dirty="0">
                <a:solidFill>
                  <a:srgbClr val="FF0000"/>
                </a:solidFill>
              </a:rPr>
              <a:t>4.80</a:t>
            </a:r>
          </a:p>
        </p:txBody>
      </p:sp>
      <p:sp>
        <p:nvSpPr>
          <p:cNvPr id="14" name="TextBox 13">
            <a:extLst>
              <a:ext uri="{FF2B5EF4-FFF2-40B4-BE49-F238E27FC236}">
                <a16:creationId xmlns:a16="http://schemas.microsoft.com/office/drawing/2014/main" id="{20049E4E-6261-4315-9D9E-01DAD47D1828}"/>
              </a:ext>
            </a:extLst>
          </p:cNvPr>
          <p:cNvSpPr txBox="1"/>
          <p:nvPr/>
        </p:nvSpPr>
        <p:spPr>
          <a:xfrm>
            <a:off x="6629400" y="3376338"/>
            <a:ext cx="1113312" cy="369332"/>
          </a:xfrm>
          <a:prstGeom prst="rect">
            <a:avLst/>
          </a:prstGeom>
          <a:noFill/>
        </p:spPr>
        <p:txBody>
          <a:bodyPr wrap="square" rtlCol="0">
            <a:spAutoFit/>
          </a:bodyPr>
          <a:lstStyle/>
          <a:p>
            <a:pPr algn="ctr"/>
            <a:r>
              <a:rPr lang="en-US" b="1" dirty="0">
                <a:solidFill>
                  <a:srgbClr val="FF0000"/>
                </a:solidFill>
              </a:rPr>
              <a:t>12</a:t>
            </a:r>
          </a:p>
        </p:txBody>
      </p:sp>
      <p:sp>
        <p:nvSpPr>
          <p:cNvPr id="16" name="TextBox 15">
            <a:extLst>
              <a:ext uri="{FF2B5EF4-FFF2-40B4-BE49-F238E27FC236}">
                <a16:creationId xmlns:a16="http://schemas.microsoft.com/office/drawing/2014/main" id="{AAB456A1-E08E-4782-A161-BD6116A9E634}"/>
              </a:ext>
            </a:extLst>
          </p:cNvPr>
          <p:cNvSpPr txBox="1"/>
          <p:nvPr/>
        </p:nvSpPr>
        <p:spPr>
          <a:xfrm>
            <a:off x="6626987" y="3592221"/>
            <a:ext cx="1113312" cy="369332"/>
          </a:xfrm>
          <a:prstGeom prst="rect">
            <a:avLst/>
          </a:prstGeom>
          <a:noFill/>
        </p:spPr>
        <p:txBody>
          <a:bodyPr wrap="square" rtlCol="0">
            <a:spAutoFit/>
          </a:bodyPr>
          <a:lstStyle/>
          <a:p>
            <a:pPr algn="ctr"/>
            <a:r>
              <a:rPr lang="en-US" dirty="0">
                <a:solidFill>
                  <a:srgbClr val="FF0000"/>
                </a:solidFill>
              </a:rPr>
              <a:t>128 ft</a:t>
            </a:r>
          </a:p>
        </p:txBody>
      </p:sp>
      <p:sp>
        <p:nvSpPr>
          <p:cNvPr id="17" name="TextBox 16">
            <a:extLst>
              <a:ext uri="{FF2B5EF4-FFF2-40B4-BE49-F238E27FC236}">
                <a16:creationId xmlns:a16="http://schemas.microsoft.com/office/drawing/2014/main" id="{DF680913-839A-44D9-BAB9-4F6D5C1272F0}"/>
              </a:ext>
            </a:extLst>
          </p:cNvPr>
          <p:cNvSpPr txBox="1"/>
          <p:nvPr/>
        </p:nvSpPr>
        <p:spPr>
          <a:xfrm>
            <a:off x="6626987" y="3808264"/>
            <a:ext cx="1113312" cy="369332"/>
          </a:xfrm>
          <a:prstGeom prst="rect">
            <a:avLst/>
          </a:prstGeom>
          <a:noFill/>
        </p:spPr>
        <p:txBody>
          <a:bodyPr wrap="square" rtlCol="0">
            <a:spAutoFit/>
          </a:bodyPr>
          <a:lstStyle/>
          <a:p>
            <a:pPr algn="ctr"/>
            <a:r>
              <a:rPr lang="en-US" dirty="0">
                <a:solidFill>
                  <a:srgbClr val="FF0000"/>
                </a:solidFill>
              </a:rPr>
              <a:t>47 ft</a:t>
            </a:r>
          </a:p>
        </p:txBody>
      </p:sp>
      <p:sp>
        <p:nvSpPr>
          <p:cNvPr id="18" name="TextBox 17">
            <a:extLst>
              <a:ext uri="{FF2B5EF4-FFF2-40B4-BE49-F238E27FC236}">
                <a16:creationId xmlns:a16="http://schemas.microsoft.com/office/drawing/2014/main" id="{92286A52-7190-4A9C-813C-1BACD6ACEBC9}"/>
              </a:ext>
            </a:extLst>
          </p:cNvPr>
          <p:cNvSpPr txBox="1"/>
          <p:nvPr/>
        </p:nvSpPr>
        <p:spPr>
          <a:xfrm>
            <a:off x="6622291" y="4024307"/>
            <a:ext cx="1113312" cy="369332"/>
          </a:xfrm>
          <a:prstGeom prst="rect">
            <a:avLst/>
          </a:prstGeom>
          <a:noFill/>
        </p:spPr>
        <p:txBody>
          <a:bodyPr wrap="square" rtlCol="0">
            <a:spAutoFit/>
          </a:bodyPr>
          <a:lstStyle/>
          <a:p>
            <a:pPr algn="ctr"/>
            <a:r>
              <a:rPr lang="en-US" dirty="0">
                <a:solidFill>
                  <a:srgbClr val="FF0000"/>
                </a:solidFill>
              </a:rPr>
              <a:t>2.72</a:t>
            </a:r>
          </a:p>
        </p:txBody>
      </p:sp>
      <p:sp>
        <p:nvSpPr>
          <p:cNvPr id="15" name="TextBox 14">
            <a:extLst>
              <a:ext uri="{FF2B5EF4-FFF2-40B4-BE49-F238E27FC236}">
                <a16:creationId xmlns:a16="http://schemas.microsoft.com/office/drawing/2014/main" id="{DBEB4ED2-9D29-4D19-9BFF-FDE06E7D053F}"/>
              </a:ext>
            </a:extLst>
          </p:cNvPr>
          <p:cNvSpPr txBox="1"/>
          <p:nvPr/>
        </p:nvSpPr>
        <p:spPr>
          <a:xfrm>
            <a:off x="6617524" y="4231725"/>
            <a:ext cx="1113312" cy="369332"/>
          </a:xfrm>
          <a:prstGeom prst="rect">
            <a:avLst/>
          </a:prstGeom>
          <a:noFill/>
        </p:spPr>
        <p:txBody>
          <a:bodyPr wrap="square" rtlCol="0">
            <a:spAutoFit/>
          </a:bodyPr>
          <a:lstStyle/>
          <a:p>
            <a:pPr algn="ctr"/>
            <a:r>
              <a:rPr lang="en-US" b="1" dirty="0">
                <a:solidFill>
                  <a:srgbClr val="FF0000"/>
                </a:solidFill>
              </a:rPr>
              <a:t>70</a:t>
            </a:r>
          </a:p>
        </p:txBody>
      </p:sp>
    </p:spTree>
    <p:extLst>
      <p:ext uri="{BB962C8B-B14F-4D97-AF65-F5344CB8AC3E}">
        <p14:creationId xmlns:p14="http://schemas.microsoft.com/office/powerpoint/2010/main" val="2780537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3) </a:t>
            </a:r>
            <a:r>
              <a:rPr lang="en-US" sz="2200" i="1" kern="0" dirty="0">
                <a:latin typeface="Cambria" panose="02040503050406030204" pitchFamily="18" charset="0"/>
                <a:ea typeface="Cambria" panose="02040503050406030204" pitchFamily="18" charset="0"/>
                <a:cs typeface="Times New Roman" panose="02020603050405020304" pitchFamily="18" charset="0"/>
              </a:rPr>
              <a:t>Determine the Corresponding Load and Tag Line Multipliers</a:t>
            </a:r>
          </a:p>
        </p:txBody>
      </p:sp>
      <p:pic>
        <p:nvPicPr>
          <p:cNvPr id="7" name="Picture 6" descr="Tab Method &amp; LIft Angles - worksheet used to determine the corresponding load and tag line multipliers." title="Straight Tag Example">
            <a:extLst>
              <a:ext uri="{FF2B5EF4-FFF2-40B4-BE49-F238E27FC236}">
                <a16:creationId xmlns:a16="http://schemas.microsoft.com/office/drawing/2014/main" id="{0EF11F46-9886-4B9A-9CBE-4F32468CB0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2056745"/>
            <a:ext cx="8778240" cy="1916745"/>
          </a:xfrm>
          <a:prstGeom prst="rect">
            <a:avLst/>
          </a:prstGeom>
        </p:spPr>
      </p:pic>
      <p:sp>
        <p:nvSpPr>
          <p:cNvPr id="25" name="TextBox 24">
            <a:extLst>
              <a:ext uri="{FF2B5EF4-FFF2-40B4-BE49-F238E27FC236}">
                <a16:creationId xmlns:a16="http://schemas.microsoft.com/office/drawing/2014/main" id="{3A8E2A00-304F-436D-A7FC-87750A5861E9}"/>
              </a:ext>
            </a:extLst>
          </p:cNvPr>
          <p:cNvSpPr txBox="1"/>
          <p:nvPr/>
        </p:nvSpPr>
        <p:spPr>
          <a:xfrm>
            <a:off x="316941" y="2276212"/>
            <a:ext cx="1447800" cy="369332"/>
          </a:xfrm>
          <a:prstGeom prst="rect">
            <a:avLst/>
          </a:prstGeom>
          <a:noFill/>
        </p:spPr>
        <p:txBody>
          <a:bodyPr wrap="square" rtlCol="0">
            <a:spAutoFit/>
          </a:bodyPr>
          <a:lstStyle/>
          <a:p>
            <a:pPr algn="ctr"/>
            <a:r>
              <a:rPr lang="en-US" dirty="0">
                <a:solidFill>
                  <a:srgbClr val="FF0000"/>
                </a:solidFill>
              </a:rPr>
              <a:t>X</a:t>
            </a:r>
          </a:p>
        </p:txBody>
      </p:sp>
      <p:sp>
        <p:nvSpPr>
          <p:cNvPr id="26" name="TextBox 25">
            <a:extLst>
              <a:ext uri="{FF2B5EF4-FFF2-40B4-BE49-F238E27FC236}">
                <a16:creationId xmlns:a16="http://schemas.microsoft.com/office/drawing/2014/main" id="{C9B79F95-8784-4EE0-93E7-0BDA2DFEB0B3}"/>
              </a:ext>
            </a:extLst>
          </p:cNvPr>
          <p:cNvSpPr txBox="1"/>
          <p:nvPr/>
        </p:nvSpPr>
        <p:spPr>
          <a:xfrm>
            <a:off x="6481187" y="2190214"/>
            <a:ext cx="2345872" cy="369332"/>
          </a:xfrm>
          <a:prstGeom prst="rect">
            <a:avLst/>
          </a:prstGeom>
          <a:noFill/>
        </p:spPr>
        <p:txBody>
          <a:bodyPr wrap="square" rtlCol="0">
            <a:spAutoFit/>
          </a:bodyPr>
          <a:lstStyle/>
          <a:p>
            <a:pPr algn="ctr"/>
            <a:r>
              <a:rPr lang="en-US" dirty="0">
                <a:solidFill>
                  <a:srgbClr val="FF0000"/>
                </a:solidFill>
              </a:rPr>
              <a:t>55 ft</a:t>
            </a:r>
          </a:p>
        </p:txBody>
      </p:sp>
      <p:sp>
        <p:nvSpPr>
          <p:cNvPr id="23" name="TextBox 22">
            <a:extLst>
              <a:ext uri="{FF2B5EF4-FFF2-40B4-BE49-F238E27FC236}">
                <a16:creationId xmlns:a16="http://schemas.microsoft.com/office/drawing/2014/main" id="{A14E0814-854F-4AA3-ADA6-72267E37B4E3}"/>
              </a:ext>
            </a:extLst>
          </p:cNvPr>
          <p:cNvSpPr txBox="1"/>
          <p:nvPr/>
        </p:nvSpPr>
        <p:spPr>
          <a:xfrm>
            <a:off x="990601" y="2645785"/>
            <a:ext cx="1447800" cy="369332"/>
          </a:xfrm>
          <a:prstGeom prst="rect">
            <a:avLst/>
          </a:prstGeom>
          <a:noFill/>
        </p:spPr>
        <p:txBody>
          <a:bodyPr wrap="square" rtlCol="0">
            <a:spAutoFit/>
          </a:bodyPr>
          <a:lstStyle/>
          <a:p>
            <a:pPr algn="ctr"/>
            <a:r>
              <a:rPr lang="en-US" dirty="0">
                <a:solidFill>
                  <a:srgbClr val="FF0000"/>
                </a:solidFill>
              </a:rPr>
              <a:t>12 deg</a:t>
            </a:r>
          </a:p>
        </p:txBody>
      </p:sp>
      <p:sp>
        <p:nvSpPr>
          <p:cNvPr id="24" name="TextBox 23">
            <a:extLst>
              <a:ext uri="{FF2B5EF4-FFF2-40B4-BE49-F238E27FC236}">
                <a16:creationId xmlns:a16="http://schemas.microsoft.com/office/drawing/2014/main" id="{57E3C8C0-AC94-41E1-A8D1-3A742A4C62ED}"/>
              </a:ext>
            </a:extLst>
          </p:cNvPr>
          <p:cNvSpPr txBox="1"/>
          <p:nvPr/>
        </p:nvSpPr>
        <p:spPr>
          <a:xfrm>
            <a:off x="5114190" y="2672988"/>
            <a:ext cx="1447800" cy="369332"/>
          </a:xfrm>
          <a:prstGeom prst="rect">
            <a:avLst/>
          </a:prstGeom>
          <a:noFill/>
        </p:spPr>
        <p:txBody>
          <a:bodyPr wrap="square" rtlCol="0">
            <a:spAutoFit/>
          </a:bodyPr>
          <a:lstStyle/>
          <a:p>
            <a:pPr algn="ctr"/>
            <a:r>
              <a:rPr lang="en-US" dirty="0">
                <a:solidFill>
                  <a:srgbClr val="FF0000"/>
                </a:solidFill>
              </a:rPr>
              <a:t>70 deg</a:t>
            </a:r>
          </a:p>
        </p:txBody>
      </p:sp>
      <p:sp>
        <p:nvSpPr>
          <p:cNvPr id="27" name="TextBox 26">
            <a:extLst>
              <a:ext uri="{FF2B5EF4-FFF2-40B4-BE49-F238E27FC236}">
                <a16:creationId xmlns:a16="http://schemas.microsoft.com/office/drawing/2014/main" id="{5EFA7B6F-4700-4AF2-82FE-EE443B404432}"/>
              </a:ext>
            </a:extLst>
          </p:cNvPr>
          <p:cNvSpPr txBox="1"/>
          <p:nvPr/>
        </p:nvSpPr>
        <p:spPr>
          <a:xfrm>
            <a:off x="990601" y="3571700"/>
            <a:ext cx="1447800" cy="369332"/>
          </a:xfrm>
          <a:prstGeom prst="rect">
            <a:avLst/>
          </a:prstGeom>
          <a:noFill/>
        </p:spPr>
        <p:txBody>
          <a:bodyPr wrap="square" rtlCol="0">
            <a:spAutoFit/>
          </a:bodyPr>
          <a:lstStyle/>
          <a:p>
            <a:pPr algn="ctr"/>
            <a:r>
              <a:rPr lang="en-US" dirty="0">
                <a:solidFill>
                  <a:srgbClr val="FF0000"/>
                </a:solidFill>
              </a:rPr>
              <a:t>N/A</a:t>
            </a:r>
          </a:p>
        </p:txBody>
      </p:sp>
    </p:spTree>
    <p:extLst>
      <p:ext uri="{BB962C8B-B14F-4D97-AF65-F5344CB8AC3E}">
        <p14:creationId xmlns:p14="http://schemas.microsoft.com/office/powerpoint/2010/main" val="154899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3" grpId="0"/>
      <p:bldP spid="24" grpId="0"/>
      <p:bldP spid="27"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3) </a:t>
            </a:r>
            <a:r>
              <a:rPr lang="en-US" sz="2200" i="1" kern="0" dirty="0">
                <a:latin typeface="Cambria" panose="02040503050406030204" pitchFamily="18" charset="0"/>
                <a:ea typeface="Cambria" panose="02040503050406030204" pitchFamily="18" charset="0"/>
                <a:cs typeface="Times New Roman" panose="02020603050405020304" pitchFamily="18" charset="0"/>
              </a:rPr>
              <a:t>Determine the Corresponding Load and Tag Line Multipliers</a:t>
            </a:r>
          </a:p>
        </p:txBody>
      </p:sp>
      <p:pic>
        <p:nvPicPr>
          <p:cNvPr id="6" name="Picture 5" descr="Table A5. Load and Tag Line Multipliers for Straight Tag Lift Arrangements." title="Straight Tag Example">
            <a:extLst>
              <a:ext uri="{FF2B5EF4-FFF2-40B4-BE49-F238E27FC236}">
                <a16:creationId xmlns:a16="http://schemas.microsoft.com/office/drawing/2014/main" id="{FF1B50D6-8769-4ABD-83FB-485D4AA974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905506"/>
            <a:ext cx="6858000" cy="4207183"/>
          </a:xfrm>
          <a:prstGeom prst="rect">
            <a:avLst/>
          </a:prstGeom>
        </p:spPr>
      </p:pic>
      <p:sp>
        <p:nvSpPr>
          <p:cNvPr id="19" name="Rectangle: Rounded Corners 18" descr="Red oval in the Load Pos Angle column." title="Straight Tag Example">
            <a:extLst>
              <a:ext uri="{FF2B5EF4-FFF2-40B4-BE49-F238E27FC236}">
                <a16:creationId xmlns:a16="http://schemas.microsoft.com/office/drawing/2014/main" id="{D8216F47-578C-4F63-860C-D10D62535671}"/>
              </a:ext>
            </a:extLst>
          </p:cNvPr>
          <p:cNvSpPr/>
          <p:nvPr/>
        </p:nvSpPr>
        <p:spPr>
          <a:xfrm>
            <a:off x="1373437" y="5420248"/>
            <a:ext cx="403762" cy="41148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Left 20" descr="Red arrow from the 12&quot; Load Pos Angle to the black oval under the See Note 2 column." title="Straight Tag Example">
            <a:extLst>
              <a:ext uri="{FF2B5EF4-FFF2-40B4-BE49-F238E27FC236}">
                <a16:creationId xmlns:a16="http://schemas.microsoft.com/office/drawing/2014/main" id="{FC541327-1D18-4D94-A574-96C885B382FA}"/>
              </a:ext>
            </a:extLst>
          </p:cNvPr>
          <p:cNvSpPr/>
          <p:nvPr/>
        </p:nvSpPr>
        <p:spPr>
          <a:xfrm rot="10800000">
            <a:off x="1777198" y="5453796"/>
            <a:ext cx="4325946" cy="344384"/>
          </a:xfrm>
          <a:prstGeom prst="leftArrow">
            <a:avLst>
              <a:gd name="adj1" fmla="val 32022"/>
              <a:gd name="adj2" fmla="val 57145"/>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descr="Black rectangle where the 12&quot; Load Pos. Angle and See Note 2 intersect." title="Straight Tag Example">
            <a:extLst>
              <a:ext uri="{FF2B5EF4-FFF2-40B4-BE49-F238E27FC236}">
                <a16:creationId xmlns:a16="http://schemas.microsoft.com/office/drawing/2014/main" id="{A8E4C455-67F4-4041-A0FC-BED6AF071CA9}"/>
              </a:ext>
            </a:extLst>
          </p:cNvPr>
          <p:cNvSpPr/>
          <p:nvPr/>
        </p:nvSpPr>
        <p:spPr>
          <a:xfrm>
            <a:off x="6127932" y="5440259"/>
            <a:ext cx="548640" cy="36796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descr="Red rectangle in the See Note 2 column of Table A5." title="Straight Tag Example">
            <a:extLst>
              <a:ext uri="{FF2B5EF4-FFF2-40B4-BE49-F238E27FC236}">
                <a16:creationId xmlns:a16="http://schemas.microsoft.com/office/drawing/2014/main" id="{DB21BD37-7ED9-4123-BD79-A7FBA6787FAD}"/>
              </a:ext>
            </a:extLst>
          </p:cNvPr>
          <p:cNvSpPr/>
          <p:nvPr/>
        </p:nvSpPr>
        <p:spPr>
          <a:xfrm>
            <a:off x="6198843" y="2292875"/>
            <a:ext cx="403762"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Left 21" descr="Red arrow from the 70 degree to the black rectangle in the See Note 2 column." title="Straight Tag Example">
            <a:extLst>
              <a:ext uri="{FF2B5EF4-FFF2-40B4-BE49-F238E27FC236}">
                <a16:creationId xmlns:a16="http://schemas.microsoft.com/office/drawing/2014/main" id="{30D34C78-8ADC-4D43-B6A0-DEA8F624FC45}"/>
              </a:ext>
            </a:extLst>
          </p:cNvPr>
          <p:cNvSpPr/>
          <p:nvPr/>
        </p:nvSpPr>
        <p:spPr>
          <a:xfrm rot="16200000">
            <a:off x="4951338" y="3798670"/>
            <a:ext cx="2898772" cy="344384"/>
          </a:xfrm>
          <a:prstGeom prst="leftArrow">
            <a:avLst>
              <a:gd name="adj1" fmla="val 32022"/>
              <a:gd name="adj2" fmla="val 57145"/>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cross section numbers enlarged." title="Straight Tag Example">
            <a:extLst>
              <a:ext uri="{FF2B5EF4-FFF2-40B4-BE49-F238E27FC236}">
                <a16:creationId xmlns:a16="http://schemas.microsoft.com/office/drawing/2014/main" id="{6A74E8B1-B47C-4450-8027-1E76930DA1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3518" y="2713715"/>
            <a:ext cx="3108960" cy="2044634"/>
          </a:xfrm>
          <a:prstGeom prst="rect">
            <a:avLst/>
          </a:prstGeom>
          <a:ln w="38100">
            <a:solidFill>
              <a:schemeClr val="tx1"/>
            </a:solidFill>
          </a:ln>
          <a:scene3d>
            <a:camera prst="orthographicFront"/>
            <a:lightRig rig="threePt" dir="t"/>
          </a:scene3d>
          <a:sp3d>
            <a:bevelT/>
          </a:sp3d>
        </p:spPr>
      </p:pic>
    </p:spTree>
    <p:extLst>
      <p:ext uri="{BB962C8B-B14F-4D97-AF65-F5344CB8AC3E}">
        <p14:creationId xmlns:p14="http://schemas.microsoft.com/office/powerpoint/2010/main" val="170605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0" grpId="0" animBg="1"/>
      <p:bldP spid="2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3) </a:t>
            </a:r>
            <a:r>
              <a:rPr lang="en-US" sz="2200" i="1" kern="0" dirty="0">
                <a:latin typeface="Cambria" panose="02040503050406030204" pitchFamily="18" charset="0"/>
                <a:ea typeface="Cambria" panose="02040503050406030204" pitchFamily="18" charset="0"/>
                <a:cs typeface="Times New Roman" panose="02020603050405020304" pitchFamily="18" charset="0"/>
              </a:rPr>
              <a:t>Determine the Corresponding Load and Tag Line Multipliers</a:t>
            </a:r>
          </a:p>
        </p:txBody>
      </p:sp>
      <p:pic>
        <p:nvPicPr>
          <p:cNvPr id="4" name="Picture 3" descr="Straight Tag Angles table." title="Straight Tag Example">
            <a:extLst>
              <a:ext uri="{FF2B5EF4-FFF2-40B4-BE49-F238E27FC236}">
                <a16:creationId xmlns:a16="http://schemas.microsoft.com/office/drawing/2014/main" id="{748BC187-54A6-4692-98AC-4959D121FF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2106158"/>
            <a:ext cx="8686800" cy="3323834"/>
          </a:xfrm>
          <a:prstGeom prst="rect">
            <a:avLst/>
          </a:prstGeom>
        </p:spPr>
      </p:pic>
      <p:sp>
        <p:nvSpPr>
          <p:cNvPr id="9" name="TextBox 8">
            <a:extLst>
              <a:ext uri="{FF2B5EF4-FFF2-40B4-BE49-F238E27FC236}">
                <a16:creationId xmlns:a16="http://schemas.microsoft.com/office/drawing/2014/main" id="{6572D714-1182-44EE-BF90-F21E4CF625E4}"/>
              </a:ext>
            </a:extLst>
          </p:cNvPr>
          <p:cNvSpPr txBox="1"/>
          <p:nvPr/>
        </p:nvSpPr>
        <p:spPr>
          <a:xfrm>
            <a:off x="6617524" y="2728209"/>
            <a:ext cx="1113312" cy="369332"/>
          </a:xfrm>
          <a:prstGeom prst="rect">
            <a:avLst/>
          </a:prstGeom>
          <a:noFill/>
        </p:spPr>
        <p:txBody>
          <a:bodyPr wrap="square" rtlCol="0">
            <a:spAutoFit/>
          </a:bodyPr>
          <a:lstStyle/>
          <a:p>
            <a:pPr algn="ctr"/>
            <a:r>
              <a:rPr lang="en-US" dirty="0">
                <a:solidFill>
                  <a:srgbClr val="FF0000"/>
                </a:solidFill>
              </a:rPr>
              <a:t>12 ft</a:t>
            </a:r>
          </a:p>
        </p:txBody>
      </p:sp>
      <p:sp>
        <p:nvSpPr>
          <p:cNvPr id="11" name="TextBox 10">
            <a:extLst>
              <a:ext uri="{FF2B5EF4-FFF2-40B4-BE49-F238E27FC236}">
                <a16:creationId xmlns:a16="http://schemas.microsoft.com/office/drawing/2014/main" id="{815A615F-4E36-49C3-844F-3BEDE9BD4ABC}"/>
              </a:ext>
            </a:extLst>
          </p:cNvPr>
          <p:cNvSpPr txBox="1"/>
          <p:nvPr/>
        </p:nvSpPr>
        <p:spPr>
          <a:xfrm>
            <a:off x="6617524" y="2944252"/>
            <a:ext cx="1113312" cy="369332"/>
          </a:xfrm>
          <a:prstGeom prst="rect">
            <a:avLst/>
          </a:prstGeom>
          <a:noFill/>
        </p:spPr>
        <p:txBody>
          <a:bodyPr wrap="square" rtlCol="0">
            <a:spAutoFit/>
          </a:bodyPr>
          <a:lstStyle/>
          <a:p>
            <a:pPr algn="ctr"/>
            <a:r>
              <a:rPr lang="en-US" dirty="0">
                <a:solidFill>
                  <a:srgbClr val="FF0000"/>
                </a:solidFill>
              </a:rPr>
              <a:t>2.5 ft</a:t>
            </a:r>
          </a:p>
        </p:txBody>
      </p:sp>
      <p:sp>
        <p:nvSpPr>
          <p:cNvPr id="13" name="TextBox 12">
            <a:extLst>
              <a:ext uri="{FF2B5EF4-FFF2-40B4-BE49-F238E27FC236}">
                <a16:creationId xmlns:a16="http://schemas.microsoft.com/office/drawing/2014/main" id="{275BF08B-35DB-4E2F-A785-ABB2A58FDF0F}"/>
              </a:ext>
            </a:extLst>
          </p:cNvPr>
          <p:cNvSpPr txBox="1"/>
          <p:nvPr/>
        </p:nvSpPr>
        <p:spPr>
          <a:xfrm>
            <a:off x="6617524" y="3160295"/>
            <a:ext cx="1113312" cy="369332"/>
          </a:xfrm>
          <a:prstGeom prst="rect">
            <a:avLst/>
          </a:prstGeom>
          <a:noFill/>
        </p:spPr>
        <p:txBody>
          <a:bodyPr wrap="square" rtlCol="0">
            <a:spAutoFit/>
          </a:bodyPr>
          <a:lstStyle/>
          <a:p>
            <a:pPr algn="ctr"/>
            <a:r>
              <a:rPr lang="en-US" dirty="0">
                <a:solidFill>
                  <a:srgbClr val="FF0000"/>
                </a:solidFill>
              </a:rPr>
              <a:t>4.80</a:t>
            </a:r>
          </a:p>
        </p:txBody>
      </p:sp>
      <p:sp>
        <p:nvSpPr>
          <p:cNvPr id="14" name="TextBox 13">
            <a:extLst>
              <a:ext uri="{FF2B5EF4-FFF2-40B4-BE49-F238E27FC236}">
                <a16:creationId xmlns:a16="http://schemas.microsoft.com/office/drawing/2014/main" id="{20049E4E-6261-4315-9D9E-01DAD47D1828}"/>
              </a:ext>
            </a:extLst>
          </p:cNvPr>
          <p:cNvSpPr txBox="1"/>
          <p:nvPr/>
        </p:nvSpPr>
        <p:spPr>
          <a:xfrm>
            <a:off x="6629400" y="3376338"/>
            <a:ext cx="1113312" cy="369332"/>
          </a:xfrm>
          <a:prstGeom prst="rect">
            <a:avLst/>
          </a:prstGeom>
          <a:noFill/>
        </p:spPr>
        <p:txBody>
          <a:bodyPr wrap="square" rtlCol="0">
            <a:spAutoFit/>
          </a:bodyPr>
          <a:lstStyle/>
          <a:p>
            <a:pPr algn="ctr"/>
            <a:r>
              <a:rPr lang="en-US" b="1" dirty="0">
                <a:solidFill>
                  <a:srgbClr val="FF0000"/>
                </a:solidFill>
              </a:rPr>
              <a:t>12</a:t>
            </a:r>
          </a:p>
        </p:txBody>
      </p:sp>
      <p:sp>
        <p:nvSpPr>
          <p:cNvPr id="16" name="TextBox 15">
            <a:extLst>
              <a:ext uri="{FF2B5EF4-FFF2-40B4-BE49-F238E27FC236}">
                <a16:creationId xmlns:a16="http://schemas.microsoft.com/office/drawing/2014/main" id="{AAB456A1-E08E-4782-A161-BD6116A9E634}"/>
              </a:ext>
            </a:extLst>
          </p:cNvPr>
          <p:cNvSpPr txBox="1"/>
          <p:nvPr/>
        </p:nvSpPr>
        <p:spPr>
          <a:xfrm>
            <a:off x="6626987" y="3592221"/>
            <a:ext cx="1113312" cy="369332"/>
          </a:xfrm>
          <a:prstGeom prst="rect">
            <a:avLst/>
          </a:prstGeom>
          <a:noFill/>
        </p:spPr>
        <p:txBody>
          <a:bodyPr wrap="square" rtlCol="0">
            <a:spAutoFit/>
          </a:bodyPr>
          <a:lstStyle/>
          <a:p>
            <a:pPr algn="ctr"/>
            <a:r>
              <a:rPr lang="en-US" dirty="0">
                <a:solidFill>
                  <a:srgbClr val="FF0000"/>
                </a:solidFill>
              </a:rPr>
              <a:t>128 ft</a:t>
            </a:r>
          </a:p>
        </p:txBody>
      </p:sp>
      <p:sp>
        <p:nvSpPr>
          <p:cNvPr id="17" name="TextBox 16">
            <a:extLst>
              <a:ext uri="{FF2B5EF4-FFF2-40B4-BE49-F238E27FC236}">
                <a16:creationId xmlns:a16="http://schemas.microsoft.com/office/drawing/2014/main" id="{DF680913-839A-44D9-BAB9-4F6D5C1272F0}"/>
              </a:ext>
            </a:extLst>
          </p:cNvPr>
          <p:cNvSpPr txBox="1"/>
          <p:nvPr/>
        </p:nvSpPr>
        <p:spPr>
          <a:xfrm>
            <a:off x="6626987" y="3808264"/>
            <a:ext cx="1113312" cy="369332"/>
          </a:xfrm>
          <a:prstGeom prst="rect">
            <a:avLst/>
          </a:prstGeom>
          <a:noFill/>
        </p:spPr>
        <p:txBody>
          <a:bodyPr wrap="square" rtlCol="0">
            <a:spAutoFit/>
          </a:bodyPr>
          <a:lstStyle/>
          <a:p>
            <a:pPr algn="ctr"/>
            <a:r>
              <a:rPr lang="en-US" dirty="0">
                <a:solidFill>
                  <a:srgbClr val="FF0000"/>
                </a:solidFill>
              </a:rPr>
              <a:t>47 ft</a:t>
            </a:r>
          </a:p>
        </p:txBody>
      </p:sp>
      <p:sp>
        <p:nvSpPr>
          <p:cNvPr id="18" name="TextBox 17">
            <a:extLst>
              <a:ext uri="{FF2B5EF4-FFF2-40B4-BE49-F238E27FC236}">
                <a16:creationId xmlns:a16="http://schemas.microsoft.com/office/drawing/2014/main" id="{92286A52-7190-4A9C-813C-1BACD6ACEBC9}"/>
              </a:ext>
            </a:extLst>
          </p:cNvPr>
          <p:cNvSpPr txBox="1"/>
          <p:nvPr/>
        </p:nvSpPr>
        <p:spPr>
          <a:xfrm>
            <a:off x="6622291" y="4024307"/>
            <a:ext cx="1113312" cy="369332"/>
          </a:xfrm>
          <a:prstGeom prst="rect">
            <a:avLst/>
          </a:prstGeom>
          <a:noFill/>
        </p:spPr>
        <p:txBody>
          <a:bodyPr wrap="square" rtlCol="0">
            <a:spAutoFit/>
          </a:bodyPr>
          <a:lstStyle/>
          <a:p>
            <a:pPr algn="ctr"/>
            <a:r>
              <a:rPr lang="en-US" dirty="0">
                <a:solidFill>
                  <a:srgbClr val="FF0000"/>
                </a:solidFill>
              </a:rPr>
              <a:t>2.72</a:t>
            </a:r>
          </a:p>
        </p:txBody>
      </p:sp>
      <p:sp>
        <p:nvSpPr>
          <p:cNvPr id="15" name="TextBox 14">
            <a:extLst>
              <a:ext uri="{FF2B5EF4-FFF2-40B4-BE49-F238E27FC236}">
                <a16:creationId xmlns:a16="http://schemas.microsoft.com/office/drawing/2014/main" id="{DBEB4ED2-9D29-4D19-9BFF-FDE06E7D053F}"/>
              </a:ext>
            </a:extLst>
          </p:cNvPr>
          <p:cNvSpPr txBox="1"/>
          <p:nvPr/>
        </p:nvSpPr>
        <p:spPr>
          <a:xfrm>
            <a:off x="6617524" y="4231725"/>
            <a:ext cx="1113312" cy="369332"/>
          </a:xfrm>
          <a:prstGeom prst="rect">
            <a:avLst/>
          </a:prstGeom>
          <a:noFill/>
        </p:spPr>
        <p:txBody>
          <a:bodyPr wrap="square" rtlCol="0">
            <a:spAutoFit/>
          </a:bodyPr>
          <a:lstStyle/>
          <a:p>
            <a:pPr algn="ctr"/>
            <a:r>
              <a:rPr lang="en-US" b="1" dirty="0">
                <a:solidFill>
                  <a:srgbClr val="FF0000"/>
                </a:solidFill>
              </a:rPr>
              <a:t>70</a:t>
            </a:r>
          </a:p>
        </p:txBody>
      </p:sp>
      <p:sp>
        <p:nvSpPr>
          <p:cNvPr id="19" name="TextBox 18">
            <a:extLst>
              <a:ext uri="{FF2B5EF4-FFF2-40B4-BE49-F238E27FC236}">
                <a16:creationId xmlns:a16="http://schemas.microsoft.com/office/drawing/2014/main" id="{D4B0FF71-A071-4604-BFE8-65B1E6AE8DE0}"/>
              </a:ext>
            </a:extLst>
          </p:cNvPr>
          <p:cNvSpPr txBox="1"/>
          <p:nvPr/>
        </p:nvSpPr>
        <p:spPr>
          <a:xfrm>
            <a:off x="6619352" y="4446185"/>
            <a:ext cx="1113312" cy="369332"/>
          </a:xfrm>
          <a:prstGeom prst="rect">
            <a:avLst/>
          </a:prstGeom>
          <a:noFill/>
        </p:spPr>
        <p:txBody>
          <a:bodyPr wrap="square" rtlCol="0">
            <a:spAutoFit/>
          </a:bodyPr>
          <a:lstStyle/>
          <a:p>
            <a:pPr algn="ctr"/>
            <a:r>
              <a:rPr lang="en-US" b="1" dirty="0">
                <a:solidFill>
                  <a:srgbClr val="FF0000"/>
                </a:solidFill>
              </a:rPr>
              <a:t>2.458</a:t>
            </a:r>
          </a:p>
        </p:txBody>
      </p:sp>
      <p:sp>
        <p:nvSpPr>
          <p:cNvPr id="20" name="TextBox 19">
            <a:extLst>
              <a:ext uri="{FF2B5EF4-FFF2-40B4-BE49-F238E27FC236}">
                <a16:creationId xmlns:a16="http://schemas.microsoft.com/office/drawing/2014/main" id="{C23747FF-3D2E-4E95-8D94-6CDFBB94706D}"/>
              </a:ext>
            </a:extLst>
          </p:cNvPr>
          <p:cNvSpPr txBox="1"/>
          <p:nvPr/>
        </p:nvSpPr>
        <p:spPr>
          <a:xfrm>
            <a:off x="6623920" y="4662228"/>
            <a:ext cx="1113312" cy="369332"/>
          </a:xfrm>
          <a:prstGeom prst="rect">
            <a:avLst/>
          </a:prstGeom>
          <a:noFill/>
        </p:spPr>
        <p:txBody>
          <a:bodyPr wrap="square" rtlCol="0">
            <a:spAutoFit/>
          </a:bodyPr>
          <a:lstStyle/>
          <a:p>
            <a:pPr algn="ctr"/>
            <a:r>
              <a:rPr lang="en-US" b="1" dirty="0">
                <a:solidFill>
                  <a:srgbClr val="FF0000"/>
                </a:solidFill>
              </a:rPr>
              <a:t>1.494</a:t>
            </a:r>
          </a:p>
        </p:txBody>
      </p:sp>
      <p:sp>
        <p:nvSpPr>
          <p:cNvPr id="21" name="TextBox 20">
            <a:extLst>
              <a:ext uri="{FF2B5EF4-FFF2-40B4-BE49-F238E27FC236}">
                <a16:creationId xmlns:a16="http://schemas.microsoft.com/office/drawing/2014/main" id="{C0882333-105B-4117-97C5-A110D65A891E}"/>
              </a:ext>
            </a:extLst>
          </p:cNvPr>
          <p:cNvSpPr txBox="1"/>
          <p:nvPr/>
        </p:nvSpPr>
        <p:spPr>
          <a:xfrm>
            <a:off x="2485369" y="4884998"/>
            <a:ext cx="1113312" cy="369332"/>
          </a:xfrm>
          <a:prstGeom prst="rect">
            <a:avLst/>
          </a:prstGeom>
          <a:noFill/>
        </p:spPr>
        <p:txBody>
          <a:bodyPr wrap="square" rtlCol="0">
            <a:spAutoFit/>
          </a:bodyPr>
          <a:lstStyle/>
          <a:p>
            <a:pPr algn="ctr"/>
            <a:r>
              <a:rPr lang="en-US" b="1" dirty="0">
                <a:solidFill>
                  <a:srgbClr val="FF0000"/>
                </a:solidFill>
              </a:rPr>
              <a:t>2.458</a:t>
            </a:r>
          </a:p>
        </p:txBody>
      </p:sp>
      <p:sp>
        <p:nvSpPr>
          <p:cNvPr id="22" name="TextBox 21">
            <a:extLst>
              <a:ext uri="{FF2B5EF4-FFF2-40B4-BE49-F238E27FC236}">
                <a16:creationId xmlns:a16="http://schemas.microsoft.com/office/drawing/2014/main" id="{969DA177-CAD4-43B6-9EAD-39368B5187DC}"/>
              </a:ext>
            </a:extLst>
          </p:cNvPr>
          <p:cNvSpPr txBox="1"/>
          <p:nvPr/>
        </p:nvSpPr>
        <p:spPr>
          <a:xfrm>
            <a:off x="2489937" y="5101041"/>
            <a:ext cx="1113312" cy="369332"/>
          </a:xfrm>
          <a:prstGeom prst="rect">
            <a:avLst/>
          </a:prstGeom>
          <a:noFill/>
        </p:spPr>
        <p:txBody>
          <a:bodyPr wrap="square" rtlCol="0">
            <a:spAutoFit/>
          </a:bodyPr>
          <a:lstStyle/>
          <a:p>
            <a:pPr algn="ctr"/>
            <a:r>
              <a:rPr lang="en-US" b="1" dirty="0">
                <a:solidFill>
                  <a:srgbClr val="FF0000"/>
                </a:solidFill>
              </a:rPr>
              <a:t>1.494</a:t>
            </a:r>
          </a:p>
        </p:txBody>
      </p:sp>
    </p:spTree>
    <p:extLst>
      <p:ext uri="{BB962C8B-B14F-4D97-AF65-F5344CB8AC3E}">
        <p14:creationId xmlns:p14="http://schemas.microsoft.com/office/powerpoint/2010/main" val="105645372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4) </a:t>
            </a:r>
            <a:r>
              <a:rPr lang="en-US" sz="2200" i="1" kern="0" dirty="0">
                <a:latin typeface="Cambria" panose="02040503050406030204" pitchFamily="18" charset="0"/>
                <a:ea typeface="Cambria" panose="02040503050406030204" pitchFamily="18" charset="0"/>
                <a:cs typeface="Times New Roman" panose="02020603050405020304" pitchFamily="18" charset="0"/>
              </a:rPr>
              <a:t>Determine the Load and Tag Line Forces</a:t>
            </a:r>
          </a:p>
        </p:txBody>
      </p:sp>
      <p:pic>
        <p:nvPicPr>
          <p:cNvPr id="4" name="Picture 3" descr="Line Forces at Load worksheet with values entered." title="Straight Tag Example">
            <a:extLst>
              <a:ext uri="{FF2B5EF4-FFF2-40B4-BE49-F238E27FC236}">
                <a16:creationId xmlns:a16="http://schemas.microsoft.com/office/drawing/2014/main" id="{51849C04-4E18-4D98-85C4-F99C4D86F8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2044006"/>
            <a:ext cx="8778240" cy="1337187"/>
          </a:xfrm>
          <a:prstGeom prst="rect">
            <a:avLst/>
          </a:prstGeom>
        </p:spPr>
      </p:pic>
      <p:sp>
        <p:nvSpPr>
          <p:cNvPr id="12" name="TextBox 11">
            <a:extLst>
              <a:ext uri="{FF2B5EF4-FFF2-40B4-BE49-F238E27FC236}">
                <a16:creationId xmlns:a16="http://schemas.microsoft.com/office/drawing/2014/main" id="{0EB73476-1351-4831-9052-B8CDB2EBE15F}"/>
              </a:ext>
            </a:extLst>
          </p:cNvPr>
          <p:cNvSpPr txBox="1"/>
          <p:nvPr/>
        </p:nvSpPr>
        <p:spPr>
          <a:xfrm>
            <a:off x="701040" y="3576855"/>
            <a:ext cx="8061960" cy="646331"/>
          </a:xfrm>
          <a:prstGeom prst="rect">
            <a:avLst/>
          </a:prstGeom>
          <a:noFill/>
        </p:spPr>
        <p:txBody>
          <a:bodyPr wrap="square" rtlCol="0">
            <a:spAutoFit/>
          </a:bodyPr>
          <a:lstStyle/>
          <a:p>
            <a:r>
              <a:rPr lang="en-US" u="sng" dirty="0">
                <a:solidFill>
                  <a:srgbClr val="FF0000"/>
                </a:solidFill>
              </a:rPr>
              <a:t>Load Line Force, P:</a:t>
            </a:r>
          </a:p>
          <a:p>
            <a:pPr marL="227013"/>
            <a:r>
              <a:rPr lang="en-US" dirty="0">
                <a:solidFill>
                  <a:srgbClr val="FF0000"/>
                </a:solidFill>
              </a:rPr>
              <a:t>P = (WT x PM) ÷ N</a:t>
            </a:r>
            <a:r>
              <a:rPr lang="en-US" baseline="-25000" dirty="0">
                <a:solidFill>
                  <a:srgbClr val="FF0000"/>
                </a:solidFill>
              </a:rPr>
              <a:t>P</a:t>
            </a:r>
            <a:r>
              <a:rPr lang="en-US" dirty="0">
                <a:solidFill>
                  <a:srgbClr val="FF0000"/>
                </a:solidFill>
              </a:rPr>
              <a:t> = (465 x 2.458)  ÷ 1 = </a:t>
            </a:r>
            <a:r>
              <a:rPr lang="en-US" b="1" u="sng" dirty="0">
                <a:solidFill>
                  <a:srgbClr val="FF0000"/>
                </a:solidFill>
              </a:rPr>
              <a:t>1,143 </a:t>
            </a:r>
            <a:r>
              <a:rPr lang="en-US" b="1" u="sng" dirty="0" err="1">
                <a:solidFill>
                  <a:srgbClr val="FF0000"/>
                </a:solidFill>
              </a:rPr>
              <a:t>lbs</a:t>
            </a:r>
            <a:endParaRPr lang="en-US" b="1" u="sng" dirty="0">
              <a:solidFill>
                <a:srgbClr val="FF0000"/>
              </a:solidFill>
            </a:endParaRPr>
          </a:p>
        </p:txBody>
      </p:sp>
      <p:sp>
        <p:nvSpPr>
          <p:cNvPr id="7" name="TextBox 6">
            <a:extLst>
              <a:ext uri="{FF2B5EF4-FFF2-40B4-BE49-F238E27FC236}">
                <a16:creationId xmlns:a16="http://schemas.microsoft.com/office/drawing/2014/main" id="{FE21EBED-9C93-4A81-B007-22328012755D}"/>
              </a:ext>
            </a:extLst>
          </p:cNvPr>
          <p:cNvSpPr txBox="1"/>
          <p:nvPr/>
        </p:nvSpPr>
        <p:spPr>
          <a:xfrm>
            <a:off x="542611" y="2473405"/>
            <a:ext cx="2512088" cy="369332"/>
          </a:xfrm>
          <a:prstGeom prst="rect">
            <a:avLst/>
          </a:prstGeom>
          <a:noFill/>
        </p:spPr>
        <p:txBody>
          <a:bodyPr wrap="square" rtlCol="0">
            <a:spAutoFit/>
          </a:bodyPr>
          <a:lstStyle/>
          <a:p>
            <a:pPr algn="ctr"/>
            <a:r>
              <a:rPr lang="en-US" dirty="0">
                <a:solidFill>
                  <a:srgbClr val="FF0000"/>
                </a:solidFill>
              </a:rPr>
              <a:t>2.458</a:t>
            </a:r>
          </a:p>
        </p:txBody>
      </p:sp>
      <p:sp>
        <p:nvSpPr>
          <p:cNvPr id="11" name="TextBox 10">
            <a:extLst>
              <a:ext uri="{FF2B5EF4-FFF2-40B4-BE49-F238E27FC236}">
                <a16:creationId xmlns:a16="http://schemas.microsoft.com/office/drawing/2014/main" id="{3590BD39-32A9-4E7A-AF12-56A7B0611C80}"/>
              </a:ext>
            </a:extLst>
          </p:cNvPr>
          <p:cNvSpPr txBox="1"/>
          <p:nvPr/>
        </p:nvSpPr>
        <p:spPr>
          <a:xfrm>
            <a:off x="3434440" y="2473405"/>
            <a:ext cx="2512088" cy="369332"/>
          </a:xfrm>
          <a:prstGeom prst="rect">
            <a:avLst/>
          </a:prstGeom>
          <a:noFill/>
        </p:spPr>
        <p:txBody>
          <a:bodyPr wrap="square" rtlCol="0">
            <a:spAutoFit/>
          </a:bodyPr>
          <a:lstStyle/>
          <a:p>
            <a:pPr algn="ctr"/>
            <a:r>
              <a:rPr lang="en-US" dirty="0">
                <a:solidFill>
                  <a:srgbClr val="FF0000"/>
                </a:solidFill>
              </a:rPr>
              <a:t>1</a:t>
            </a:r>
          </a:p>
        </p:txBody>
      </p:sp>
      <p:sp>
        <p:nvSpPr>
          <p:cNvPr id="14" name="TextBox 13">
            <a:extLst>
              <a:ext uri="{FF2B5EF4-FFF2-40B4-BE49-F238E27FC236}">
                <a16:creationId xmlns:a16="http://schemas.microsoft.com/office/drawing/2014/main" id="{265398B9-4066-4197-AE94-D80E205D4C98}"/>
              </a:ext>
            </a:extLst>
          </p:cNvPr>
          <p:cNvSpPr txBox="1"/>
          <p:nvPr/>
        </p:nvSpPr>
        <p:spPr>
          <a:xfrm>
            <a:off x="6326104" y="2473405"/>
            <a:ext cx="2512088" cy="369332"/>
          </a:xfrm>
          <a:prstGeom prst="rect">
            <a:avLst/>
          </a:prstGeom>
          <a:noFill/>
        </p:spPr>
        <p:txBody>
          <a:bodyPr wrap="square" rtlCol="0">
            <a:spAutoFit/>
          </a:bodyPr>
          <a:lstStyle/>
          <a:p>
            <a:pPr algn="ctr"/>
            <a:r>
              <a:rPr lang="en-US" b="1" dirty="0">
                <a:solidFill>
                  <a:srgbClr val="FF0000"/>
                </a:solidFill>
              </a:rPr>
              <a:t>1,143 </a:t>
            </a:r>
            <a:r>
              <a:rPr lang="en-US" b="1" dirty="0" err="1">
                <a:solidFill>
                  <a:srgbClr val="FF0000"/>
                </a:solidFill>
              </a:rPr>
              <a:t>lbs</a:t>
            </a:r>
            <a:endParaRPr lang="en-US" b="1" dirty="0">
              <a:solidFill>
                <a:srgbClr val="FF0000"/>
              </a:solidFill>
            </a:endParaRPr>
          </a:p>
        </p:txBody>
      </p:sp>
      <p:sp>
        <p:nvSpPr>
          <p:cNvPr id="13" name="TextBox 12">
            <a:extLst>
              <a:ext uri="{FF2B5EF4-FFF2-40B4-BE49-F238E27FC236}">
                <a16:creationId xmlns:a16="http://schemas.microsoft.com/office/drawing/2014/main" id="{94342E05-3D88-4482-B63F-476FD72503EC}"/>
              </a:ext>
            </a:extLst>
          </p:cNvPr>
          <p:cNvSpPr txBox="1"/>
          <p:nvPr/>
        </p:nvSpPr>
        <p:spPr>
          <a:xfrm>
            <a:off x="685800" y="4223186"/>
            <a:ext cx="8061960" cy="646331"/>
          </a:xfrm>
          <a:prstGeom prst="rect">
            <a:avLst/>
          </a:prstGeom>
          <a:noFill/>
        </p:spPr>
        <p:txBody>
          <a:bodyPr wrap="square" rtlCol="0">
            <a:spAutoFit/>
          </a:bodyPr>
          <a:lstStyle/>
          <a:p>
            <a:r>
              <a:rPr lang="en-US" u="sng" dirty="0">
                <a:solidFill>
                  <a:srgbClr val="FF0000"/>
                </a:solidFill>
              </a:rPr>
              <a:t>Tag Line Force, T:</a:t>
            </a:r>
          </a:p>
          <a:p>
            <a:pPr marL="227013"/>
            <a:r>
              <a:rPr lang="en-US" dirty="0">
                <a:solidFill>
                  <a:srgbClr val="FF0000"/>
                </a:solidFill>
              </a:rPr>
              <a:t>T = (WT x TM) ÷ N</a:t>
            </a:r>
            <a:r>
              <a:rPr lang="en-US" baseline="-25000" dirty="0">
                <a:solidFill>
                  <a:srgbClr val="FF0000"/>
                </a:solidFill>
              </a:rPr>
              <a:t>T</a:t>
            </a:r>
            <a:r>
              <a:rPr lang="en-US" dirty="0">
                <a:solidFill>
                  <a:srgbClr val="FF0000"/>
                </a:solidFill>
              </a:rPr>
              <a:t> = (465 x 1.494)  ÷ 1 = </a:t>
            </a:r>
            <a:r>
              <a:rPr lang="en-US" b="1" u="sng" dirty="0">
                <a:solidFill>
                  <a:srgbClr val="FF0000"/>
                </a:solidFill>
              </a:rPr>
              <a:t>695 </a:t>
            </a:r>
            <a:r>
              <a:rPr lang="en-US" b="1" u="sng" dirty="0" err="1">
                <a:solidFill>
                  <a:srgbClr val="FF0000"/>
                </a:solidFill>
              </a:rPr>
              <a:t>lbs</a:t>
            </a:r>
            <a:endParaRPr lang="en-US" b="1" u="sng" dirty="0">
              <a:solidFill>
                <a:srgbClr val="FF0000"/>
              </a:solidFill>
            </a:endParaRPr>
          </a:p>
        </p:txBody>
      </p:sp>
      <p:sp>
        <p:nvSpPr>
          <p:cNvPr id="8" name="TextBox 7">
            <a:extLst>
              <a:ext uri="{FF2B5EF4-FFF2-40B4-BE49-F238E27FC236}">
                <a16:creationId xmlns:a16="http://schemas.microsoft.com/office/drawing/2014/main" id="{DEEEB2A2-7C69-4ED6-90A5-4C70548D37B0}"/>
              </a:ext>
            </a:extLst>
          </p:cNvPr>
          <p:cNvSpPr txBox="1"/>
          <p:nvPr/>
        </p:nvSpPr>
        <p:spPr>
          <a:xfrm>
            <a:off x="540099" y="2957443"/>
            <a:ext cx="2514600" cy="369332"/>
          </a:xfrm>
          <a:prstGeom prst="rect">
            <a:avLst/>
          </a:prstGeom>
          <a:noFill/>
        </p:spPr>
        <p:txBody>
          <a:bodyPr wrap="square" rtlCol="0">
            <a:spAutoFit/>
          </a:bodyPr>
          <a:lstStyle/>
          <a:p>
            <a:pPr algn="ctr"/>
            <a:r>
              <a:rPr lang="en-US" dirty="0">
                <a:solidFill>
                  <a:srgbClr val="FF0000"/>
                </a:solidFill>
              </a:rPr>
              <a:t>1.494</a:t>
            </a:r>
          </a:p>
        </p:txBody>
      </p:sp>
      <p:sp>
        <p:nvSpPr>
          <p:cNvPr id="9" name="TextBox 8">
            <a:extLst>
              <a:ext uri="{FF2B5EF4-FFF2-40B4-BE49-F238E27FC236}">
                <a16:creationId xmlns:a16="http://schemas.microsoft.com/office/drawing/2014/main" id="{1F2650B5-884D-4AE0-9B41-71392E3D9654}"/>
              </a:ext>
            </a:extLst>
          </p:cNvPr>
          <p:cNvSpPr txBox="1"/>
          <p:nvPr/>
        </p:nvSpPr>
        <p:spPr>
          <a:xfrm>
            <a:off x="3430256" y="2957443"/>
            <a:ext cx="2512088" cy="369332"/>
          </a:xfrm>
          <a:prstGeom prst="rect">
            <a:avLst/>
          </a:prstGeom>
          <a:noFill/>
        </p:spPr>
        <p:txBody>
          <a:bodyPr wrap="square" rtlCol="0">
            <a:spAutoFit/>
          </a:bodyPr>
          <a:lstStyle/>
          <a:p>
            <a:pPr algn="ctr"/>
            <a:r>
              <a:rPr lang="en-US" dirty="0">
                <a:solidFill>
                  <a:srgbClr val="FF0000"/>
                </a:solidFill>
              </a:rPr>
              <a:t>1</a:t>
            </a:r>
          </a:p>
        </p:txBody>
      </p:sp>
      <p:sp>
        <p:nvSpPr>
          <p:cNvPr id="15" name="TextBox 14">
            <a:extLst>
              <a:ext uri="{FF2B5EF4-FFF2-40B4-BE49-F238E27FC236}">
                <a16:creationId xmlns:a16="http://schemas.microsoft.com/office/drawing/2014/main" id="{318DB6D4-B55C-4314-8E9E-EC043279C527}"/>
              </a:ext>
            </a:extLst>
          </p:cNvPr>
          <p:cNvSpPr txBox="1"/>
          <p:nvPr/>
        </p:nvSpPr>
        <p:spPr>
          <a:xfrm>
            <a:off x="6326104" y="2957443"/>
            <a:ext cx="2512088" cy="369332"/>
          </a:xfrm>
          <a:prstGeom prst="rect">
            <a:avLst/>
          </a:prstGeom>
          <a:noFill/>
        </p:spPr>
        <p:txBody>
          <a:bodyPr wrap="square" rtlCol="0">
            <a:spAutoFit/>
          </a:bodyPr>
          <a:lstStyle/>
          <a:p>
            <a:pPr algn="ctr"/>
            <a:r>
              <a:rPr lang="en-US" b="1" dirty="0">
                <a:solidFill>
                  <a:srgbClr val="FF0000"/>
                </a:solidFill>
              </a:rPr>
              <a:t>695 </a:t>
            </a:r>
            <a:r>
              <a:rPr lang="en-US" b="1" dirty="0" err="1">
                <a:solidFill>
                  <a:srgbClr val="FF0000"/>
                </a:solidFill>
              </a:rPr>
              <a:t>lbs</a:t>
            </a:r>
            <a:endParaRPr lang="en-US" b="1" dirty="0">
              <a:solidFill>
                <a:srgbClr val="FF0000"/>
              </a:solidFill>
            </a:endParaRPr>
          </a:p>
        </p:txBody>
      </p:sp>
    </p:spTree>
    <p:extLst>
      <p:ext uri="{BB962C8B-B14F-4D97-AF65-F5344CB8AC3E}">
        <p14:creationId xmlns:p14="http://schemas.microsoft.com/office/powerpoint/2010/main" val="52993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1" grpId="0"/>
      <p:bldP spid="14" grpId="0"/>
      <p:bldP spid="13" grpId="0"/>
      <p:bldP spid="8" grpId="0"/>
      <p:bldP spid="9" grpId="0"/>
      <p:bldP spid="15" grpId="0"/>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4) </a:t>
            </a:r>
            <a:r>
              <a:rPr lang="en-US" sz="2200" i="1" kern="0" dirty="0">
                <a:latin typeface="Cambria" panose="02040503050406030204" pitchFamily="18" charset="0"/>
                <a:ea typeface="Cambria" panose="02040503050406030204" pitchFamily="18" charset="0"/>
                <a:cs typeface="Times New Roman" panose="02020603050405020304" pitchFamily="18" charset="0"/>
              </a:rPr>
              <a:t>Determine the Load and Tag Line Forces</a:t>
            </a:r>
          </a:p>
        </p:txBody>
      </p:sp>
      <p:pic>
        <p:nvPicPr>
          <p:cNvPr id="19" name="Picture 18" descr="Table A3. Sheave Friction Factors." title="Straight Tag Example">
            <a:extLst>
              <a:ext uri="{FF2B5EF4-FFF2-40B4-BE49-F238E27FC236}">
                <a16:creationId xmlns:a16="http://schemas.microsoft.com/office/drawing/2014/main" id="{9F05AA1D-A5E9-47CC-AC14-DEAD102C4ED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1905506"/>
            <a:ext cx="8778240" cy="3200937"/>
          </a:xfrm>
          <a:prstGeom prst="rect">
            <a:avLst/>
          </a:prstGeom>
        </p:spPr>
      </p:pic>
      <p:sp>
        <p:nvSpPr>
          <p:cNvPr id="12" name="Rectangle: Rounded Corners 11" descr="Red rectangle around 1-Part" title="Straight Tag Example">
            <a:extLst>
              <a:ext uri="{FF2B5EF4-FFF2-40B4-BE49-F238E27FC236}">
                <a16:creationId xmlns:a16="http://schemas.microsoft.com/office/drawing/2014/main" id="{FAE65871-2B9A-468E-85D0-6F9018D79F8F}"/>
              </a:ext>
            </a:extLst>
          </p:cNvPr>
          <p:cNvSpPr/>
          <p:nvPr/>
        </p:nvSpPr>
        <p:spPr>
          <a:xfrm>
            <a:off x="1777196" y="2524723"/>
            <a:ext cx="574117" cy="274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27516D3-5F92-41C6-BED4-474EC5947EA4}"/>
              </a:ext>
            </a:extLst>
          </p:cNvPr>
          <p:cNvSpPr txBox="1"/>
          <p:nvPr/>
        </p:nvSpPr>
        <p:spPr>
          <a:xfrm>
            <a:off x="182880" y="5153167"/>
            <a:ext cx="4660425" cy="369332"/>
          </a:xfrm>
          <a:prstGeom prst="rect">
            <a:avLst/>
          </a:prstGeom>
          <a:noFill/>
        </p:spPr>
        <p:txBody>
          <a:bodyPr wrap="square" rtlCol="0">
            <a:spAutoFit/>
          </a:bodyPr>
          <a:lstStyle/>
          <a:p>
            <a:r>
              <a:rPr lang="en-US" dirty="0">
                <a:solidFill>
                  <a:srgbClr val="FF0000"/>
                </a:solidFill>
              </a:rPr>
              <a:t>Load Line Configuration </a:t>
            </a:r>
            <a:r>
              <a:rPr lang="en-US" dirty="0">
                <a:solidFill>
                  <a:srgbClr val="FF0000"/>
                </a:solidFill>
                <a:sym typeface="Wingdings" panose="05000000000000000000" pitchFamily="2" charset="2"/>
              </a:rPr>
              <a:t> </a:t>
            </a:r>
            <a:r>
              <a:rPr lang="en-US" u="sng" dirty="0">
                <a:solidFill>
                  <a:srgbClr val="FF0000"/>
                </a:solidFill>
                <a:sym typeface="Wingdings" panose="05000000000000000000" pitchFamily="2" charset="2"/>
              </a:rPr>
              <a:t>1-Part</a:t>
            </a:r>
            <a:endParaRPr lang="en-US" b="1" u="sng" dirty="0">
              <a:solidFill>
                <a:srgbClr val="FF0000"/>
              </a:solidFill>
            </a:endParaRPr>
          </a:p>
        </p:txBody>
      </p:sp>
      <p:sp>
        <p:nvSpPr>
          <p:cNvPr id="11" name="Rectangle: Rounded Corners 10" descr="Red rectange around 2 - Total No Reeved Sheaves, S." title="Straight Tag Example">
            <a:extLst>
              <a:ext uri="{FF2B5EF4-FFF2-40B4-BE49-F238E27FC236}">
                <a16:creationId xmlns:a16="http://schemas.microsoft.com/office/drawing/2014/main" id="{19FF77C5-4FEB-4FC7-8EFC-D94D57AA9F3B}"/>
              </a:ext>
            </a:extLst>
          </p:cNvPr>
          <p:cNvSpPr/>
          <p:nvPr/>
        </p:nvSpPr>
        <p:spPr>
          <a:xfrm>
            <a:off x="483919" y="3162062"/>
            <a:ext cx="344384" cy="27432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C3FB52C-A2EF-4D08-B96E-5638C80FE7BA}"/>
              </a:ext>
            </a:extLst>
          </p:cNvPr>
          <p:cNvSpPr txBox="1"/>
          <p:nvPr/>
        </p:nvSpPr>
        <p:spPr>
          <a:xfrm>
            <a:off x="182880" y="5972294"/>
            <a:ext cx="4660425" cy="369332"/>
          </a:xfrm>
          <a:prstGeom prst="rect">
            <a:avLst/>
          </a:prstGeom>
          <a:noFill/>
        </p:spPr>
        <p:txBody>
          <a:bodyPr wrap="square" rtlCol="0">
            <a:spAutoFit/>
          </a:bodyPr>
          <a:lstStyle/>
          <a:p>
            <a:r>
              <a:rPr lang="en-US" dirty="0">
                <a:solidFill>
                  <a:srgbClr val="FF0000"/>
                </a:solidFill>
              </a:rPr>
              <a:t>Total Number of Reeved Sheaves = </a:t>
            </a:r>
            <a:r>
              <a:rPr lang="en-US" u="sng" dirty="0">
                <a:solidFill>
                  <a:srgbClr val="FF0000"/>
                </a:solidFill>
              </a:rPr>
              <a:t>2</a:t>
            </a:r>
            <a:endParaRPr lang="en-US" b="1" u="sng" dirty="0">
              <a:solidFill>
                <a:srgbClr val="FF0000"/>
              </a:solidFill>
            </a:endParaRPr>
          </a:p>
        </p:txBody>
      </p:sp>
      <p:sp>
        <p:nvSpPr>
          <p:cNvPr id="13" name="Arrow: Left 12" descr="Red arrow between 2 and 1.188 under 1-Part." title="Straight Tag Example">
            <a:extLst>
              <a:ext uri="{FF2B5EF4-FFF2-40B4-BE49-F238E27FC236}">
                <a16:creationId xmlns:a16="http://schemas.microsoft.com/office/drawing/2014/main" id="{009B1D3F-BA8E-4048-952D-DD0913F6803B}"/>
              </a:ext>
            </a:extLst>
          </p:cNvPr>
          <p:cNvSpPr/>
          <p:nvPr/>
        </p:nvSpPr>
        <p:spPr>
          <a:xfrm rot="10800000">
            <a:off x="825750" y="3115338"/>
            <a:ext cx="365960" cy="344384"/>
          </a:xfrm>
          <a:prstGeom prst="leftArrow">
            <a:avLst>
              <a:gd name="adj1" fmla="val 32022"/>
              <a:gd name="adj2" fmla="val 57145"/>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descr="Red rectangle around 1.188 under the PB column." title="Straight Tag Example">
            <a:extLst>
              <a:ext uri="{FF2B5EF4-FFF2-40B4-BE49-F238E27FC236}">
                <a16:creationId xmlns:a16="http://schemas.microsoft.com/office/drawing/2014/main" id="{F55C265C-75F7-4221-8014-CE6052054CA8}"/>
              </a:ext>
            </a:extLst>
          </p:cNvPr>
          <p:cNvSpPr/>
          <p:nvPr/>
        </p:nvSpPr>
        <p:spPr>
          <a:xfrm>
            <a:off x="1199445" y="3173230"/>
            <a:ext cx="457200" cy="2286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818859D-BDED-46F2-845E-9467F2FC32AB}"/>
              </a:ext>
            </a:extLst>
          </p:cNvPr>
          <p:cNvSpPr txBox="1"/>
          <p:nvPr/>
        </p:nvSpPr>
        <p:spPr>
          <a:xfrm>
            <a:off x="848901" y="6386956"/>
            <a:ext cx="4660425" cy="369332"/>
          </a:xfrm>
          <a:prstGeom prst="rect">
            <a:avLst/>
          </a:prstGeom>
          <a:noFill/>
        </p:spPr>
        <p:txBody>
          <a:bodyPr wrap="square" rtlCol="0">
            <a:spAutoFit/>
          </a:bodyPr>
          <a:lstStyle/>
          <a:p>
            <a:r>
              <a:rPr lang="en-US" dirty="0">
                <a:solidFill>
                  <a:srgbClr val="FF0000"/>
                </a:solidFill>
              </a:rPr>
              <a:t>Sheave Friction Factor, SFF = </a:t>
            </a:r>
            <a:r>
              <a:rPr lang="en-US" b="1" u="sng" dirty="0">
                <a:solidFill>
                  <a:srgbClr val="FF0000"/>
                </a:solidFill>
              </a:rPr>
              <a:t>1.188</a:t>
            </a:r>
          </a:p>
        </p:txBody>
      </p:sp>
      <p:sp>
        <p:nvSpPr>
          <p:cNvPr id="14" name="Arrow: Left 13" descr="Red arrow between PB and 1.188 under 1-Part." title="Straight Tag Example">
            <a:extLst>
              <a:ext uri="{FF2B5EF4-FFF2-40B4-BE49-F238E27FC236}">
                <a16:creationId xmlns:a16="http://schemas.microsoft.com/office/drawing/2014/main" id="{ACB3B6C8-8DCE-47A5-B21E-2ABC0C5D0428}"/>
              </a:ext>
            </a:extLst>
          </p:cNvPr>
          <p:cNvSpPr/>
          <p:nvPr/>
        </p:nvSpPr>
        <p:spPr>
          <a:xfrm rot="16200000">
            <a:off x="1360520" y="2922959"/>
            <a:ext cx="156158" cy="344384"/>
          </a:xfrm>
          <a:prstGeom prst="leftArrow">
            <a:avLst>
              <a:gd name="adj1" fmla="val 32022"/>
              <a:gd name="adj2" fmla="val 57145"/>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descr="Red rectangle aroun PB under 1-Part." title="Straight Tag Example">
            <a:extLst>
              <a:ext uri="{FF2B5EF4-FFF2-40B4-BE49-F238E27FC236}">
                <a16:creationId xmlns:a16="http://schemas.microsoft.com/office/drawing/2014/main" id="{D12FA78E-4DE2-4FEA-A615-F3179748A722}"/>
              </a:ext>
            </a:extLst>
          </p:cNvPr>
          <p:cNvSpPr/>
          <p:nvPr/>
        </p:nvSpPr>
        <p:spPr>
          <a:xfrm>
            <a:off x="1266407" y="2742752"/>
            <a:ext cx="344384" cy="27431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54D739B-DE82-4017-B3DA-6E41D831DB31}"/>
              </a:ext>
            </a:extLst>
          </p:cNvPr>
          <p:cNvSpPr txBox="1"/>
          <p:nvPr/>
        </p:nvSpPr>
        <p:spPr>
          <a:xfrm>
            <a:off x="182880" y="5546477"/>
            <a:ext cx="4660425" cy="369332"/>
          </a:xfrm>
          <a:prstGeom prst="rect">
            <a:avLst/>
          </a:prstGeom>
          <a:noFill/>
        </p:spPr>
        <p:txBody>
          <a:bodyPr wrap="square" rtlCol="0">
            <a:spAutoFit/>
          </a:bodyPr>
          <a:lstStyle/>
          <a:p>
            <a:r>
              <a:rPr lang="en-US" dirty="0">
                <a:solidFill>
                  <a:srgbClr val="FF0000"/>
                </a:solidFill>
              </a:rPr>
              <a:t>Example States </a:t>
            </a:r>
            <a:r>
              <a:rPr lang="en-US" u="sng" dirty="0">
                <a:solidFill>
                  <a:srgbClr val="FF0000"/>
                </a:solidFill>
              </a:rPr>
              <a:t>Plain Bearings</a:t>
            </a:r>
            <a:r>
              <a:rPr lang="en-US" dirty="0">
                <a:solidFill>
                  <a:srgbClr val="FF0000"/>
                </a:solidFill>
              </a:rPr>
              <a:t> in all Sheaves</a:t>
            </a:r>
            <a:endParaRPr lang="en-US" b="1" dirty="0">
              <a:solidFill>
                <a:srgbClr val="FF0000"/>
              </a:solidFill>
            </a:endParaRPr>
          </a:p>
        </p:txBody>
      </p:sp>
      <p:sp>
        <p:nvSpPr>
          <p:cNvPr id="21" name="TextBox 20">
            <a:extLst>
              <a:ext uri="{FF2B5EF4-FFF2-40B4-BE49-F238E27FC236}">
                <a16:creationId xmlns:a16="http://schemas.microsoft.com/office/drawing/2014/main" id="{FB1F62B4-3CF1-448C-9E7E-7C8E39D8CFC4}"/>
              </a:ext>
            </a:extLst>
          </p:cNvPr>
          <p:cNvSpPr txBox="1"/>
          <p:nvPr/>
        </p:nvSpPr>
        <p:spPr>
          <a:xfrm rot="19314271">
            <a:off x="5117550" y="5190743"/>
            <a:ext cx="1141744" cy="307777"/>
          </a:xfrm>
          <a:prstGeom prst="rect">
            <a:avLst/>
          </a:prstGeom>
          <a:noFill/>
        </p:spPr>
        <p:txBody>
          <a:bodyPr wrap="square" rtlCol="0">
            <a:spAutoFit/>
          </a:bodyPr>
          <a:lstStyle/>
          <a:p>
            <a:pPr algn="ctr"/>
            <a:r>
              <a:rPr lang="en-US" sz="1400" u="sng" dirty="0"/>
              <a:t>EXAMPLE</a:t>
            </a:r>
          </a:p>
        </p:txBody>
      </p:sp>
      <p:pic>
        <p:nvPicPr>
          <p:cNvPr id="6" name="Picture 5" descr="Provided as an Example." title="Straight Tag Example">
            <a:extLst>
              <a:ext uri="{FF2B5EF4-FFF2-40B4-BE49-F238E27FC236}">
                <a16:creationId xmlns:a16="http://schemas.microsoft.com/office/drawing/2014/main" id="{AB2E4EA2-045D-4615-B132-9BBFC7336D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4725" y="5298195"/>
            <a:ext cx="1828800" cy="1495551"/>
          </a:xfrm>
          <a:prstGeom prst="rect">
            <a:avLst/>
          </a:prstGeom>
        </p:spPr>
      </p:pic>
      <p:sp>
        <p:nvSpPr>
          <p:cNvPr id="7" name="Rectangle: Rounded Corners 6" descr="Red rectangle at the bottom of the page *Plain Bearings in all Sheaves." title="Straight Tag Example">
            <a:extLst>
              <a:ext uri="{FF2B5EF4-FFF2-40B4-BE49-F238E27FC236}">
                <a16:creationId xmlns:a16="http://schemas.microsoft.com/office/drawing/2014/main" id="{32BE2DDE-390A-4440-9887-354FDB67BB29}"/>
              </a:ext>
            </a:extLst>
          </p:cNvPr>
          <p:cNvSpPr/>
          <p:nvPr/>
        </p:nvSpPr>
        <p:spPr>
          <a:xfrm>
            <a:off x="5878286" y="6571622"/>
            <a:ext cx="1688123" cy="17969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8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0-#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1"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11" grpId="0" animBg="1"/>
      <p:bldP spid="20" grpId="0"/>
      <p:bldP spid="13" grpId="0" animBg="1"/>
      <p:bldP spid="15" grpId="0" animBg="1"/>
      <p:bldP spid="22" grpId="0"/>
      <p:bldP spid="14" grpId="0" animBg="1"/>
      <p:bldP spid="16" grpId="0" animBg="1"/>
      <p:bldP spid="18" grpId="0"/>
      <p:bldP spid="7"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4) </a:t>
            </a:r>
            <a:r>
              <a:rPr lang="en-US" sz="2200" i="1" kern="0" dirty="0">
                <a:latin typeface="Cambria" panose="02040503050406030204" pitchFamily="18" charset="0"/>
                <a:ea typeface="Cambria" panose="02040503050406030204" pitchFamily="18" charset="0"/>
                <a:cs typeface="Times New Roman" panose="02020603050405020304" pitchFamily="18" charset="0"/>
              </a:rPr>
              <a:t>Determine the Load and Tag Line Forces</a:t>
            </a:r>
          </a:p>
        </p:txBody>
      </p:sp>
      <p:pic>
        <p:nvPicPr>
          <p:cNvPr id="6" name="Picture 5" descr="Load Line Force at Hoist worksheet to determine the load and tag line forces." title="Straight Tag Example">
            <a:extLst>
              <a:ext uri="{FF2B5EF4-FFF2-40B4-BE49-F238E27FC236}">
                <a16:creationId xmlns:a16="http://schemas.microsoft.com/office/drawing/2014/main" id="{F07291C3-8BC7-48E7-BDE8-CCBC02379F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2061865"/>
            <a:ext cx="8778240" cy="920300"/>
          </a:xfrm>
          <a:prstGeom prst="rect">
            <a:avLst/>
          </a:prstGeom>
        </p:spPr>
      </p:pic>
      <p:sp>
        <p:nvSpPr>
          <p:cNvPr id="16" name="TextBox 15">
            <a:extLst>
              <a:ext uri="{FF2B5EF4-FFF2-40B4-BE49-F238E27FC236}">
                <a16:creationId xmlns:a16="http://schemas.microsoft.com/office/drawing/2014/main" id="{BD229C36-53F3-4AA1-83E8-0FB0EDF71B1C}"/>
              </a:ext>
            </a:extLst>
          </p:cNvPr>
          <p:cNvSpPr txBox="1"/>
          <p:nvPr/>
        </p:nvSpPr>
        <p:spPr>
          <a:xfrm>
            <a:off x="542611" y="2547879"/>
            <a:ext cx="2512088" cy="369332"/>
          </a:xfrm>
          <a:prstGeom prst="rect">
            <a:avLst/>
          </a:prstGeom>
          <a:noFill/>
        </p:spPr>
        <p:txBody>
          <a:bodyPr wrap="square" rtlCol="0">
            <a:spAutoFit/>
          </a:bodyPr>
          <a:lstStyle/>
          <a:p>
            <a:pPr algn="ctr"/>
            <a:r>
              <a:rPr lang="en-US" dirty="0">
                <a:solidFill>
                  <a:srgbClr val="FF0000"/>
                </a:solidFill>
              </a:rPr>
              <a:t>1.188</a:t>
            </a:r>
          </a:p>
        </p:txBody>
      </p:sp>
      <p:sp>
        <p:nvSpPr>
          <p:cNvPr id="17" name="TextBox 16">
            <a:extLst>
              <a:ext uri="{FF2B5EF4-FFF2-40B4-BE49-F238E27FC236}">
                <a16:creationId xmlns:a16="http://schemas.microsoft.com/office/drawing/2014/main" id="{D51D252B-7648-4541-B799-99C26FECC387}"/>
              </a:ext>
            </a:extLst>
          </p:cNvPr>
          <p:cNvSpPr txBox="1"/>
          <p:nvPr/>
        </p:nvSpPr>
        <p:spPr>
          <a:xfrm>
            <a:off x="3450352" y="2547879"/>
            <a:ext cx="2512088" cy="369332"/>
          </a:xfrm>
          <a:prstGeom prst="rect">
            <a:avLst/>
          </a:prstGeom>
          <a:noFill/>
        </p:spPr>
        <p:txBody>
          <a:bodyPr wrap="square" rtlCol="0">
            <a:spAutoFit/>
          </a:bodyPr>
          <a:lstStyle/>
          <a:p>
            <a:pPr algn="ctr"/>
            <a:r>
              <a:rPr lang="en-US" dirty="0">
                <a:solidFill>
                  <a:srgbClr val="FF0000"/>
                </a:solidFill>
              </a:rPr>
              <a:t>N/A</a:t>
            </a:r>
          </a:p>
        </p:txBody>
      </p:sp>
      <p:sp>
        <p:nvSpPr>
          <p:cNvPr id="18" name="TextBox 17">
            <a:extLst>
              <a:ext uri="{FF2B5EF4-FFF2-40B4-BE49-F238E27FC236}">
                <a16:creationId xmlns:a16="http://schemas.microsoft.com/office/drawing/2014/main" id="{24133FF4-CF73-4465-AEE5-C183281E0625}"/>
              </a:ext>
            </a:extLst>
          </p:cNvPr>
          <p:cNvSpPr txBox="1"/>
          <p:nvPr/>
        </p:nvSpPr>
        <p:spPr>
          <a:xfrm>
            <a:off x="6337997" y="2547879"/>
            <a:ext cx="2512088" cy="369332"/>
          </a:xfrm>
          <a:prstGeom prst="rect">
            <a:avLst/>
          </a:prstGeom>
          <a:noFill/>
        </p:spPr>
        <p:txBody>
          <a:bodyPr wrap="square" rtlCol="0">
            <a:spAutoFit/>
          </a:bodyPr>
          <a:lstStyle/>
          <a:p>
            <a:pPr algn="ctr"/>
            <a:r>
              <a:rPr lang="en-US" b="1" dirty="0">
                <a:solidFill>
                  <a:srgbClr val="FF0000"/>
                </a:solidFill>
              </a:rPr>
              <a:t>1,334 </a:t>
            </a:r>
            <a:r>
              <a:rPr lang="en-US" b="1" dirty="0" err="1">
                <a:solidFill>
                  <a:srgbClr val="FF0000"/>
                </a:solidFill>
              </a:rPr>
              <a:t>lbs</a:t>
            </a:r>
            <a:endParaRPr lang="en-US" b="1" dirty="0">
              <a:solidFill>
                <a:srgbClr val="FF0000"/>
              </a:solidFill>
            </a:endParaRPr>
          </a:p>
        </p:txBody>
      </p:sp>
      <p:sp>
        <p:nvSpPr>
          <p:cNvPr id="12" name="TextBox 11">
            <a:extLst>
              <a:ext uri="{FF2B5EF4-FFF2-40B4-BE49-F238E27FC236}">
                <a16:creationId xmlns:a16="http://schemas.microsoft.com/office/drawing/2014/main" id="{DEE06193-53E4-40D5-AE52-38513AF06B8B}"/>
              </a:ext>
            </a:extLst>
          </p:cNvPr>
          <p:cNvSpPr txBox="1"/>
          <p:nvPr/>
        </p:nvSpPr>
        <p:spPr>
          <a:xfrm>
            <a:off x="701040" y="3134565"/>
            <a:ext cx="8061960" cy="646331"/>
          </a:xfrm>
          <a:prstGeom prst="rect">
            <a:avLst/>
          </a:prstGeom>
          <a:noFill/>
        </p:spPr>
        <p:txBody>
          <a:bodyPr wrap="square" rtlCol="0">
            <a:spAutoFit/>
          </a:bodyPr>
          <a:lstStyle/>
          <a:p>
            <a:r>
              <a:rPr lang="en-US" u="sng" dirty="0">
                <a:solidFill>
                  <a:srgbClr val="FF0000"/>
                </a:solidFill>
              </a:rPr>
              <a:t>Line Pull at Hoist, P</a:t>
            </a:r>
            <a:r>
              <a:rPr lang="en-US" sz="1200" u="sng" dirty="0">
                <a:solidFill>
                  <a:srgbClr val="FF0000"/>
                </a:solidFill>
              </a:rPr>
              <a:t>H</a:t>
            </a:r>
            <a:r>
              <a:rPr lang="en-US" u="sng" dirty="0">
                <a:solidFill>
                  <a:srgbClr val="FF0000"/>
                </a:solidFill>
              </a:rPr>
              <a:t>:</a:t>
            </a:r>
          </a:p>
          <a:p>
            <a:pPr marL="227013"/>
            <a:r>
              <a:rPr lang="en-US" dirty="0">
                <a:solidFill>
                  <a:srgbClr val="FF0000"/>
                </a:solidFill>
              </a:rPr>
              <a:t>P</a:t>
            </a:r>
            <a:r>
              <a:rPr lang="en-US" baseline="-25000" dirty="0">
                <a:solidFill>
                  <a:srgbClr val="FF0000"/>
                </a:solidFill>
              </a:rPr>
              <a:t>H</a:t>
            </a:r>
            <a:r>
              <a:rPr lang="en-US" dirty="0">
                <a:solidFill>
                  <a:srgbClr val="FF0000"/>
                </a:solidFill>
              </a:rPr>
              <a:t> = (P - FLW) x SFF x AM = (1143 - 20)  x 1.188 = </a:t>
            </a:r>
            <a:r>
              <a:rPr lang="en-US" b="1" u="sng" dirty="0">
                <a:solidFill>
                  <a:srgbClr val="FF0000"/>
                </a:solidFill>
              </a:rPr>
              <a:t>1,334 </a:t>
            </a:r>
            <a:r>
              <a:rPr lang="en-US" b="1" u="sng" dirty="0" err="1">
                <a:solidFill>
                  <a:srgbClr val="FF0000"/>
                </a:solidFill>
              </a:rPr>
              <a:t>lbs</a:t>
            </a:r>
            <a:endParaRPr lang="en-US" b="1" u="sng" dirty="0">
              <a:solidFill>
                <a:srgbClr val="FF0000"/>
              </a:solidFill>
            </a:endParaRPr>
          </a:p>
        </p:txBody>
      </p:sp>
    </p:spTree>
    <p:extLst>
      <p:ext uri="{BB962C8B-B14F-4D97-AF65-F5344CB8AC3E}">
        <p14:creationId xmlns:p14="http://schemas.microsoft.com/office/powerpoint/2010/main" val="151664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2"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5) Determine the Block Forces</a:t>
            </a:r>
          </a:p>
        </p:txBody>
      </p:sp>
      <p:pic>
        <p:nvPicPr>
          <p:cNvPr id="4" name="Picture 3" descr="Table A2. Block Angle Factors." title="Straight Tag Example">
            <a:extLst>
              <a:ext uri="{FF2B5EF4-FFF2-40B4-BE49-F238E27FC236}">
                <a16:creationId xmlns:a16="http://schemas.microsoft.com/office/drawing/2014/main" id="{96D4C8A9-5F4B-4995-BC3C-A9C57528EC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1905506"/>
            <a:ext cx="8778240" cy="2860681"/>
          </a:xfrm>
          <a:prstGeom prst="rect">
            <a:avLst/>
          </a:prstGeom>
        </p:spPr>
      </p:pic>
      <p:sp>
        <p:nvSpPr>
          <p:cNvPr id="19" name="Rectangle: Rounded Corners 18" descr="Red rectangle around 0 degree (included angle) and 2.000 (angle factor, AF)." title="Straight Tag Example">
            <a:extLst>
              <a:ext uri="{FF2B5EF4-FFF2-40B4-BE49-F238E27FC236}">
                <a16:creationId xmlns:a16="http://schemas.microsoft.com/office/drawing/2014/main" id="{AA41CC43-8252-4EFA-98C6-A85AE9515397}"/>
              </a:ext>
            </a:extLst>
          </p:cNvPr>
          <p:cNvSpPr/>
          <p:nvPr/>
        </p:nvSpPr>
        <p:spPr>
          <a:xfrm>
            <a:off x="242134" y="2625559"/>
            <a:ext cx="2171147" cy="2155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F898DD8-0790-441D-83FB-97EC6FD46889}"/>
              </a:ext>
            </a:extLst>
          </p:cNvPr>
          <p:cNvSpPr txBox="1"/>
          <p:nvPr/>
        </p:nvSpPr>
        <p:spPr>
          <a:xfrm>
            <a:off x="182880" y="4854561"/>
            <a:ext cx="5142746" cy="646331"/>
          </a:xfrm>
          <a:prstGeom prst="rect">
            <a:avLst/>
          </a:prstGeom>
          <a:noFill/>
        </p:spPr>
        <p:txBody>
          <a:bodyPr wrap="square" rtlCol="0">
            <a:spAutoFit/>
          </a:bodyPr>
          <a:lstStyle/>
          <a:p>
            <a:r>
              <a:rPr lang="en-US" dirty="0">
                <a:solidFill>
                  <a:srgbClr val="FF0000"/>
                </a:solidFill>
              </a:rPr>
              <a:t>Top Block Min Included Angle = </a:t>
            </a:r>
            <a:r>
              <a:rPr lang="en-US" u="sng" dirty="0">
                <a:solidFill>
                  <a:srgbClr val="FF0000"/>
                </a:solidFill>
              </a:rPr>
              <a:t>0°</a:t>
            </a:r>
            <a:r>
              <a:rPr lang="en-US" dirty="0">
                <a:solidFill>
                  <a:srgbClr val="FF0000"/>
                </a:solidFill>
              </a:rPr>
              <a:t> when setting load</a:t>
            </a:r>
          </a:p>
          <a:p>
            <a:r>
              <a:rPr lang="en-US" dirty="0">
                <a:solidFill>
                  <a:srgbClr val="FF0000"/>
                </a:solidFill>
              </a:rPr>
              <a:t>     Top Block Angle Factor, AF = </a:t>
            </a:r>
            <a:r>
              <a:rPr lang="en-US" b="1" u="sng" dirty="0">
                <a:solidFill>
                  <a:srgbClr val="FF0000"/>
                </a:solidFill>
              </a:rPr>
              <a:t>2.000</a:t>
            </a:r>
          </a:p>
        </p:txBody>
      </p:sp>
      <p:sp>
        <p:nvSpPr>
          <p:cNvPr id="18" name="Rectangle: Rounded Corners 17" descr="Red rectangle around 90 degree (included angle) and 1.414 (angle factor)" title="Straight Tag Example">
            <a:extLst>
              <a:ext uri="{FF2B5EF4-FFF2-40B4-BE49-F238E27FC236}">
                <a16:creationId xmlns:a16="http://schemas.microsoft.com/office/drawing/2014/main" id="{A62B0CA4-0809-41AC-B583-43668E7CF12F}"/>
              </a:ext>
            </a:extLst>
          </p:cNvPr>
          <p:cNvSpPr/>
          <p:nvPr/>
        </p:nvSpPr>
        <p:spPr>
          <a:xfrm>
            <a:off x="4571297" y="2623252"/>
            <a:ext cx="2171147" cy="21552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D27BE61-FEB2-46E8-AFAB-E98D9E9AC41A}"/>
              </a:ext>
            </a:extLst>
          </p:cNvPr>
          <p:cNvSpPr txBox="1"/>
          <p:nvPr/>
        </p:nvSpPr>
        <p:spPr>
          <a:xfrm>
            <a:off x="182880" y="5633287"/>
            <a:ext cx="5142746" cy="646331"/>
          </a:xfrm>
          <a:prstGeom prst="rect">
            <a:avLst/>
          </a:prstGeom>
          <a:noFill/>
        </p:spPr>
        <p:txBody>
          <a:bodyPr wrap="square" rtlCol="0">
            <a:spAutoFit/>
          </a:bodyPr>
          <a:lstStyle/>
          <a:p>
            <a:r>
              <a:rPr lang="en-US" dirty="0">
                <a:solidFill>
                  <a:srgbClr val="FF0000"/>
                </a:solidFill>
              </a:rPr>
              <a:t>Heel Block Min Included Angle = </a:t>
            </a:r>
            <a:r>
              <a:rPr lang="en-US" u="sng" dirty="0">
                <a:solidFill>
                  <a:srgbClr val="FF0000"/>
                </a:solidFill>
              </a:rPr>
              <a:t>90°</a:t>
            </a:r>
          </a:p>
          <a:p>
            <a:r>
              <a:rPr lang="en-US" dirty="0">
                <a:solidFill>
                  <a:srgbClr val="FF0000"/>
                </a:solidFill>
              </a:rPr>
              <a:t>     Heel Block Angle Factor, AF = </a:t>
            </a:r>
            <a:r>
              <a:rPr lang="en-US" b="1" u="sng" dirty="0">
                <a:solidFill>
                  <a:srgbClr val="FF0000"/>
                </a:solidFill>
              </a:rPr>
              <a:t>1.414</a:t>
            </a:r>
          </a:p>
        </p:txBody>
      </p:sp>
      <p:sp>
        <p:nvSpPr>
          <p:cNvPr id="9" name="TextBox 8">
            <a:extLst>
              <a:ext uri="{FF2B5EF4-FFF2-40B4-BE49-F238E27FC236}">
                <a16:creationId xmlns:a16="http://schemas.microsoft.com/office/drawing/2014/main" id="{B38CABE9-DB8E-4328-9AEC-1791F6C5319F}"/>
              </a:ext>
            </a:extLst>
          </p:cNvPr>
          <p:cNvSpPr txBox="1"/>
          <p:nvPr/>
        </p:nvSpPr>
        <p:spPr>
          <a:xfrm rot="19314271">
            <a:off x="5117550" y="5190743"/>
            <a:ext cx="1141744" cy="307777"/>
          </a:xfrm>
          <a:prstGeom prst="rect">
            <a:avLst/>
          </a:prstGeom>
          <a:noFill/>
        </p:spPr>
        <p:txBody>
          <a:bodyPr wrap="square" rtlCol="0">
            <a:spAutoFit/>
          </a:bodyPr>
          <a:lstStyle/>
          <a:p>
            <a:pPr algn="ctr"/>
            <a:r>
              <a:rPr lang="en-US" sz="1400" u="sng" dirty="0"/>
              <a:t>EXAMPLE</a:t>
            </a:r>
          </a:p>
        </p:txBody>
      </p:sp>
      <p:pic>
        <p:nvPicPr>
          <p:cNvPr id="8" name="Picture 7" descr="Example." title="Straight Tag Example">
            <a:extLst>
              <a:ext uri="{FF2B5EF4-FFF2-40B4-BE49-F238E27FC236}">
                <a16:creationId xmlns:a16="http://schemas.microsoft.com/office/drawing/2014/main" id="{14BA05ED-99D0-4887-ADD9-F51B70511C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4725" y="5298195"/>
            <a:ext cx="1828800" cy="1495551"/>
          </a:xfrm>
          <a:prstGeom prst="rect">
            <a:avLst/>
          </a:prstGeom>
        </p:spPr>
      </p:pic>
      <p:sp>
        <p:nvSpPr>
          <p:cNvPr id="14" name="Rectangle: Rounded Corners 13" descr="Red rectangle - Block Included Angle: 90 degrees." title="Straight Tag Example">
            <a:extLst>
              <a:ext uri="{FF2B5EF4-FFF2-40B4-BE49-F238E27FC236}">
                <a16:creationId xmlns:a16="http://schemas.microsoft.com/office/drawing/2014/main" id="{98526248-BA32-49B0-B400-EF4821B46E69}"/>
              </a:ext>
            </a:extLst>
          </p:cNvPr>
          <p:cNvSpPr/>
          <p:nvPr/>
        </p:nvSpPr>
        <p:spPr>
          <a:xfrm>
            <a:off x="5865159" y="6260112"/>
            <a:ext cx="1450041" cy="17083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214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fade">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868680"/>
          </a:xfrm>
        </p:spPr>
        <p:txBody>
          <a:bodyPr>
            <a:normAutofit/>
          </a:bodyPr>
          <a:lstStyle/>
          <a:p>
            <a:r>
              <a:rPr lang="en-US" sz="5000" b="1" dirty="0">
                <a:solidFill>
                  <a:schemeClr val="tx1"/>
                </a:solidFill>
                <a:effectLst/>
                <a:latin typeface="Cambria" panose="02040503050406030204" pitchFamily="18" charset="0"/>
              </a:rPr>
              <a:t>Employers Must:</a:t>
            </a:r>
          </a:p>
        </p:txBody>
      </p:sp>
      <p:sp>
        <p:nvSpPr>
          <p:cNvPr id="5" name="Rectangle 4"/>
          <p:cNvSpPr/>
          <p:nvPr/>
        </p:nvSpPr>
        <p:spPr>
          <a:xfrm>
            <a:off x="457199" y="1447800"/>
            <a:ext cx="8305801" cy="5463034"/>
          </a:xfrm>
          <a:prstGeom prst="rect">
            <a:avLst/>
          </a:prstGeom>
        </p:spPr>
        <p:txBody>
          <a:bodyPr wrap="square">
            <a:spAutoFit/>
          </a:bodyPr>
          <a:lstStyle/>
          <a:p>
            <a:pPr marL="457200" indent="-457200">
              <a:buFont typeface="Wingdings" panose="05000000000000000000" pitchFamily="2" charset="2"/>
              <a:buChar char="Ø"/>
            </a:pPr>
            <a:r>
              <a:rPr lang="en-US" sz="2500" dirty="0">
                <a:latin typeface="Cambria" panose="02040503050406030204" pitchFamily="18" charset="0"/>
              </a:rPr>
              <a:t>Provide a workplace free from recognized hazards and comply with standards, rules and regulations issued under the OSHA  </a:t>
            </a:r>
            <a:r>
              <a:rPr lang="en-US" sz="2500" dirty="0" smtClean="0">
                <a:latin typeface="Cambria" panose="02040503050406030204" pitchFamily="18" charset="0"/>
              </a:rPr>
              <a:t>Act;</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Eliminate or reduce hazards by making feasible changes in working </a:t>
            </a:r>
            <a:r>
              <a:rPr lang="en-US" sz="2500" dirty="0" smtClean="0">
                <a:latin typeface="Cambria" panose="02040503050406030204" pitchFamily="18" charset="0"/>
              </a:rPr>
              <a:t>conditions;</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Not discriminate against employees who exercise their rights under the </a:t>
            </a:r>
            <a:r>
              <a:rPr lang="en-US" sz="2500" dirty="0" smtClean="0">
                <a:latin typeface="Cambria" panose="02040503050406030204" pitchFamily="18" charset="0"/>
              </a:rPr>
              <a:t>Act;</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Inform employees of hazards through training, labels, alarms, etc</a:t>
            </a:r>
            <a:r>
              <a:rPr lang="en-US" sz="2500" dirty="0" smtClean="0">
                <a:latin typeface="Cambria" panose="02040503050406030204" pitchFamily="18" charset="0"/>
              </a:rPr>
              <a:t>.;</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Train employees in a language/vocabulary employees can </a:t>
            </a:r>
            <a:r>
              <a:rPr lang="en-US" sz="2500" dirty="0" smtClean="0">
                <a:latin typeface="Cambria" panose="02040503050406030204" pitchFamily="18" charset="0"/>
              </a:rPr>
              <a:t>understand; and</a:t>
            </a:r>
            <a:endParaRPr lang="en-US" sz="2500" dirty="0">
              <a:latin typeface="Cambria" panose="02040503050406030204" pitchFamily="18" charset="0"/>
            </a:endParaRPr>
          </a:p>
          <a:p>
            <a:pPr marL="457200" indent="-457200">
              <a:buFont typeface="Wingdings" panose="05000000000000000000" pitchFamily="2" charset="2"/>
              <a:buChar char="Ø"/>
            </a:pPr>
            <a:r>
              <a:rPr lang="en-US" sz="2500" dirty="0">
                <a:latin typeface="Cambria" panose="02040503050406030204" pitchFamily="18" charset="0"/>
              </a:rPr>
              <a:t>Keep accurate records of work-related injuries and </a:t>
            </a:r>
            <a:r>
              <a:rPr lang="en-US" sz="2500" dirty="0" smtClean="0">
                <a:latin typeface="Cambria" panose="02040503050406030204" pitchFamily="18" charset="0"/>
              </a:rPr>
              <a:t>illnesses.</a:t>
            </a:r>
            <a:endParaRPr lang="en-US" sz="2500" dirty="0">
              <a:latin typeface="Cambria" panose="02040503050406030204" pitchFamily="18" charset="0"/>
            </a:endParaRPr>
          </a:p>
          <a:p>
            <a:pPr marL="342900" indent="-342900">
              <a:buFont typeface="Wingdings" panose="05000000000000000000" pitchFamily="2" charset="2"/>
              <a:buChar char="Ø"/>
            </a:pPr>
            <a:endParaRPr lang="en-US" sz="2400" dirty="0">
              <a:solidFill>
                <a:schemeClr val="tx2"/>
              </a:solidFill>
              <a:latin typeface="Calibri" panose="020F0502020204030204" pitchFamily="34" charset="0"/>
            </a:endParaRPr>
          </a:p>
        </p:txBody>
      </p:sp>
      <p:sp>
        <p:nvSpPr>
          <p:cNvPr id="6" name="TextBox 5"/>
          <p:cNvSpPr txBox="1"/>
          <p:nvPr/>
        </p:nvSpPr>
        <p:spPr>
          <a:xfrm>
            <a:off x="2743200" y="6456402"/>
            <a:ext cx="4419600" cy="553998"/>
          </a:xfrm>
          <a:prstGeom prst="rect">
            <a:avLst/>
          </a:prstGeom>
          <a:noFill/>
        </p:spPr>
        <p:txBody>
          <a:bodyPr wrap="square" rtlCol="0">
            <a:spAutoFit/>
          </a:bodyPr>
          <a:lstStyle/>
          <a:p>
            <a:r>
              <a:rPr lang="en-US" sz="1200" dirty="0">
                <a:latin typeface="Cambria" panose="02040503050406030204" pitchFamily="18" charset="0"/>
              </a:rPr>
              <a:t>Source: OSHA 3021-09R 2011, www.osha.gov/workers.html</a:t>
            </a:r>
          </a:p>
          <a:p>
            <a:endParaRPr lang="en-US" dirty="0"/>
          </a:p>
        </p:txBody>
      </p:sp>
    </p:spTree>
    <p:extLst>
      <p:ext uri="{BB962C8B-B14F-4D97-AF65-F5344CB8AC3E}">
        <p14:creationId xmlns:p14="http://schemas.microsoft.com/office/powerpoint/2010/main" val="194690420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5) Determine the Block Forces</a:t>
            </a:r>
          </a:p>
        </p:txBody>
      </p:sp>
      <p:pic>
        <p:nvPicPr>
          <p:cNvPr id="4" name="Picture 3" descr="Step 5) Determine the block forces&#10;Rigging Block Forces" title="Straight Tag Example">
            <a:extLst>
              <a:ext uri="{FF2B5EF4-FFF2-40B4-BE49-F238E27FC236}">
                <a16:creationId xmlns:a16="http://schemas.microsoft.com/office/drawing/2014/main" id="{3ED71013-F014-4E5C-8A1B-C8C8DFD889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2044006"/>
            <a:ext cx="8778240" cy="2484408"/>
          </a:xfrm>
          <a:prstGeom prst="rect">
            <a:avLst/>
          </a:prstGeom>
        </p:spPr>
      </p:pic>
      <p:sp>
        <p:nvSpPr>
          <p:cNvPr id="7" name="TextBox 6">
            <a:extLst>
              <a:ext uri="{FF2B5EF4-FFF2-40B4-BE49-F238E27FC236}">
                <a16:creationId xmlns:a16="http://schemas.microsoft.com/office/drawing/2014/main" id="{900497FD-8A15-4851-B7BB-CAC5889D406C}"/>
              </a:ext>
            </a:extLst>
          </p:cNvPr>
          <p:cNvSpPr txBox="1"/>
          <p:nvPr/>
        </p:nvSpPr>
        <p:spPr>
          <a:xfrm>
            <a:off x="-135235" y="2561099"/>
            <a:ext cx="1447800" cy="369332"/>
          </a:xfrm>
          <a:prstGeom prst="rect">
            <a:avLst/>
          </a:prstGeom>
          <a:noFill/>
        </p:spPr>
        <p:txBody>
          <a:bodyPr wrap="square" rtlCol="0">
            <a:spAutoFit/>
          </a:bodyPr>
          <a:lstStyle/>
          <a:p>
            <a:pPr algn="ctr"/>
            <a:r>
              <a:rPr lang="en-US" dirty="0">
                <a:solidFill>
                  <a:srgbClr val="FF0000"/>
                </a:solidFill>
              </a:rPr>
              <a:t>X</a:t>
            </a:r>
          </a:p>
        </p:txBody>
      </p:sp>
      <p:sp>
        <p:nvSpPr>
          <p:cNvPr id="8" name="TextBox 7">
            <a:extLst>
              <a:ext uri="{FF2B5EF4-FFF2-40B4-BE49-F238E27FC236}">
                <a16:creationId xmlns:a16="http://schemas.microsoft.com/office/drawing/2014/main" id="{14BA490C-51CC-4DD8-A935-CBA89C5A5265}"/>
              </a:ext>
            </a:extLst>
          </p:cNvPr>
          <p:cNvSpPr txBox="1"/>
          <p:nvPr/>
        </p:nvSpPr>
        <p:spPr>
          <a:xfrm>
            <a:off x="3446585" y="2473405"/>
            <a:ext cx="2491991" cy="369332"/>
          </a:xfrm>
          <a:prstGeom prst="rect">
            <a:avLst/>
          </a:prstGeom>
          <a:noFill/>
        </p:spPr>
        <p:txBody>
          <a:bodyPr wrap="square" rtlCol="0">
            <a:spAutoFit/>
          </a:bodyPr>
          <a:lstStyle/>
          <a:p>
            <a:pPr algn="ctr"/>
            <a:r>
              <a:rPr lang="en-US" dirty="0">
                <a:solidFill>
                  <a:srgbClr val="FF0000"/>
                </a:solidFill>
              </a:rPr>
              <a:t>145 ft</a:t>
            </a:r>
          </a:p>
        </p:txBody>
      </p:sp>
      <p:sp>
        <p:nvSpPr>
          <p:cNvPr id="9" name="TextBox 8">
            <a:extLst>
              <a:ext uri="{FF2B5EF4-FFF2-40B4-BE49-F238E27FC236}">
                <a16:creationId xmlns:a16="http://schemas.microsoft.com/office/drawing/2014/main" id="{3E2F8525-7759-4CD5-BC8D-8283ED1A5C46}"/>
              </a:ext>
            </a:extLst>
          </p:cNvPr>
          <p:cNvSpPr txBox="1"/>
          <p:nvPr/>
        </p:nvSpPr>
        <p:spPr>
          <a:xfrm>
            <a:off x="6351395" y="2473405"/>
            <a:ext cx="2491991" cy="369332"/>
          </a:xfrm>
          <a:prstGeom prst="rect">
            <a:avLst/>
          </a:prstGeom>
          <a:noFill/>
        </p:spPr>
        <p:txBody>
          <a:bodyPr wrap="square" rtlCol="0">
            <a:spAutoFit/>
          </a:bodyPr>
          <a:lstStyle/>
          <a:p>
            <a:pPr algn="ctr"/>
            <a:r>
              <a:rPr lang="en-US" dirty="0">
                <a:solidFill>
                  <a:srgbClr val="FF0000"/>
                </a:solidFill>
              </a:rPr>
              <a:t>5 ft</a:t>
            </a:r>
          </a:p>
        </p:txBody>
      </p:sp>
      <p:sp>
        <p:nvSpPr>
          <p:cNvPr id="20" name="TextBox 19">
            <a:extLst>
              <a:ext uri="{FF2B5EF4-FFF2-40B4-BE49-F238E27FC236}">
                <a16:creationId xmlns:a16="http://schemas.microsoft.com/office/drawing/2014/main" id="{F45E110D-10CA-41BB-8FF9-6A1CE5EF8B92}"/>
              </a:ext>
            </a:extLst>
          </p:cNvPr>
          <p:cNvSpPr txBox="1"/>
          <p:nvPr/>
        </p:nvSpPr>
        <p:spPr>
          <a:xfrm>
            <a:off x="182880" y="4631113"/>
            <a:ext cx="8061960" cy="646331"/>
          </a:xfrm>
          <a:prstGeom prst="rect">
            <a:avLst/>
          </a:prstGeom>
          <a:noFill/>
        </p:spPr>
        <p:txBody>
          <a:bodyPr wrap="square" rtlCol="0">
            <a:spAutoFit/>
          </a:bodyPr>
          <a:lstStyle/>
          <a:p>
            <a:r>
              <a:rPr lang="en-US" u="sng" dirty="0">
                <a:solidFill>
                  <a:srgbClr val="FF0000"/>
                </a:solidFill>
              </a:rPr>
              <a:t>Top Block Force, F</a:t>
            </a:r>
            <a:r>
              <a:rPr lang="en-US" sz="1200" u="sng" dirty="0">
                <a:solidFill>
                  <a:srgbClr val="FF0000"/>
                </a:solidFill>
              </a:rPr>
              <a:t>TB</a:t>
            </a:r>
            <a:r>
              <a:rPr lang="en-US" u="sng" dirty="0">
                <a:solidFill>
                  <a:srgbClr val="FF0000"/>
                </a:solidFill>
              </a:rPr>
              <a:t>:</a:t>
            </a:r>
          </a:p>
          <a:p>
            <a:pPr marL="227013"/>
            <a:r>
              <a:rPr lang="en-US" dirty="0">
                <a:solidFill>
                  <a:srgbClr val="FF0000"/>
                </a:solidFill>
              </a:rPr>
              <a:t>F</a:t>
            </a:r>
            <a:r>
              <a:rPr lang="en-US" baseline="-25000" dirty="0">
                <a:solidFill>
                  <a:srgbClr val="FF0000"/>
                </a:solidFill>
              </a:rPr>
              <a:t>TB</a:t>
            </a:r>
            <a:r>
              <a:rPr lang="en-US" dirty="0">
                <a:solidFill>
                  <a:srgbClr val="FF0000"/>
                </a:solidFill>
              </a:rPr>
              <a:t> = P x AF</a:t>
            </a:r>
            <a:r>
              <a:rPr lang="en-US" baseline="-25000" dirty="0">
                <a:solidFill>
                  <a:srgbClr val="FF0000"/>
                </a:solidFill>
              </a:rPr>
              <a:t>TB</a:t>
            </a:r>
            <a:r>
              <a:rPr lang="en-US" dirty="0">
                <a:solidFill>
                  <a:srgbClr val="FF0000"/>
                </a:solidFill>
              </a:rPr>
              <a:t> = 1143 x 2.000 = </a:t>
            </a:r>
            <a:r>
              <a:rPr lang="en-US" b="1" u="sng" dirty="0">
                <a:solidFill>
                  <a:srgbClr val="FF0000"/>
                </a:solidFill>
              </a:rPr>
              <a:t>2,286 </a:t>
            </a:r>
            <a:r>
              <a:rPr lang="en-US" b="1" u="sng" dirty="0" err="1">
                <a:solidFill>
                  <a:srgbClr val="FF0000"/>
                </a:solidFill>
              </a:rPr>
              <a:t>lbs</a:t>
            </a:r>
            <a:endParaRPr lang="en-US" b="1" u="sng" dirty="0">
              <a:solidFill>
                <a:srgbClr val="FF0000"/>
              </a:solidFill>
            </a:endParaRPr>
          </a:p>
        </p:txBody>
      </p:sp>
      <p:sp>
        <p:nvSpPr>
          <p:cNvPr id="11" name="TextBox 10">
            <a:extLst>
              <a:ext uri="{FF2B5EF4-FFF2-40B4-BE49-F238E27FC236}">
                <a16:creationId xmlns:a16="http://schemas.microsoft.com/office/drawing/2014/main" id="{421A971F-906F-4A4D-A106-7FA92A370EA8}"/>
              </a:ext>
            </a:extLst>
          </p:cNvPr>
          <p:cNvSpPr txBox="1"/>
          <p:nvPr/>
        </p:nvSpPr>
        <p:spPr>
          <a:xfrm>
            <a:off x="544283" y="3009211"/>
            <a:ext cx="2491991" cy="369332"/>
          </a:xfrm>
          <a:prstGeom prst="rect">
            <a:avLst/>
          </a:prstGeom>
          <a:noFill/>
        </p:spPr>
        <p:txBody>
          <a:bodyPr wrap="square" rtlCol="0">
            <a:spAutoFit/>
          </a:bodyPr>
          <a:lstStyle/>
          <a:p>
            <a:pPr algn="ctr"/>
            <a:r>
              <a:rPr lang="en-US" dirty="0">
                <a:solidFill>
                  <a:srgbClr val="FF0000"/>
                </a:solidFill>
              </a:rPr>
              <a:t>0° (When Setting Load)</a:t>
            </a:r>
          </a:p>
        </p:txBody>
      </p:sp>
      <p:sp>
        <p:nvSpPr>
          <p:cNvPr id="13" name="TextBox 12">
            <a:extLst>
              <a:ext uri="{FF2B5EF4-FFF2-40B4-BE49-F238E27FC236}">
                <a16:creationId xmlns:a16="http://schemas.microsoft.com/office/drawing/2014/main" id="{0FE181D2-FF26-4D59-96FB-789FED574741}"/>
              </a:ext>
            </a:extLst>
          </p:cNvPr>
          <p:cNvSpPr txBox="1"/>
          <p:nvPr/>
        </p:nvSpPr>
        <p:spPr>
          <a:xfrm>
            <a:off x="3436532" y="3000546"/>
            <a:ext cx="2491991" cy="369332"/>
          </a:xfrm>
          <a:prstGeom prst="rect">
            <a:avLst/>
          </a:prstGeom>
          <a:noFill/>
        </p:spPr>
        <p:txBody>
          <a:bodyPr wrap="square" rtlCol="0">
            <a:spAutoFit/>
          </a:bodyPr>
          <a:lstStyle/>
          <a:p>
            <a:pPr algn="ctr"/>
            <a:r>
              <a:rPr lang="en-US" dirty="0">
                <a:solidFill>
                  <a:srgbClr val="FF0000"/>
                </a:solidFill>
              </a:rPr>
              <a:t>2.000</a:t>
            </a:r>
          </a:p>
        </p:txBody>
      </p:sp>
      <p:sp>
        <p:nvSpPr>
          <p:cNvPr id="15" name="TextBox 14">
            <a:extLst>
              <a:ext uri="{FF2B5EF4-FFF2-40B4-BE49-F238E27FC236}">
                <a16:creationId xmlns:a16="http://schemas.microsoft.com/office/drawing/2014/main" id="{B7128E92-8C5F-4798-AB05-1F8003F61CFD}"/>
              </a:ext>
            </a:extLst>
          </p:cNvPr>
          <p:cNvSpPr txBox="1"/>
          <p:nvPr/>
        </p:nvSpPr>
        <p:spPr>
          <a:xfrm>
            <a:off x="6357168" y="3000546"/>
            <a:ext cx="2491991" cy="369332"/>
          </a:xfrm>
          <a:prstGeom prst="rect">
            <a:avLst/>
          </a:prstGeom>
          <a:noFill/>
        </p:spPr>
        <p:txBody>
          <a:bodyPr wrap="square" rtlCol="0">
            <a:spAutoFit/>
          </a:bodyPr>
          <a:lstStyle/>
          <a:p>
            <a:pPr algn="ctr"/>
            <a:r>
              <a:rPr lang="en-US" b="1" dirty="0">
                <a:solidFill>
                  <a:srgbClr val="FF0000"/>
                </a:solidFill>
              </a:rPr>
              <a:t>2,286 </a:t>
            </a:r>
            <a:r>
              <a:rPr lang="en-US" b="1" dirty="0" err="1">
                <a:solidFill>
                  <a:srgbClr val="FF0000"/>
                </a:solidFill>
              </a:rPr>
              <a:t>lbs</a:t>
            </a:r>
            <a:endParaRPr lang="en-US" b="1" dirty="0">
              <a:solidFill>
                <a:srgbClr val="FF0000"/>
              </a:solidFill>
            </a:endParaRPr>
          </a:p>
        </p:txBody>
      </p:sp>
      <p:sp>
        <p:nvSpPr>
          <p:cNvPr id="21" name="TextBox 20">
            <a:extLst>
              <a:ext uri="{FF2B5EF4-FFF2-40B4-BE49-F238E27FC236}">
                <a16:creationId xmlns:a16="http://schemas.microsoft.com/office/drawing/2014/main" id="{1CBB7755-C619-441C-8935-20DD695789CB}"/>
              </a:ext>
            </a:extLst>
          </p:cNvPr>
          <p:cNvSpPr txBox="1"/>
          <p:nvPr/>
        </p:nvSpPr>
        <p:spPr>
          <a:xfrm>
            <a:off x="182880" y="5231555"/>
            <a:ext cx="8061960" cy="646331"/>
          </a:xfrm>
          <a:prstGeom prst="rect">
            <a:avLst/>
          </a:prstGeom>
          <a:noFill/>
        </p:spPr>
        <p:txBody>
          <a:bodyPr wrap="square" rtlCol="0">
            <a:spAutoFit/>
          </a:bodyPr>
          <a:lstStyle/>
          <a:p>
            <a:r>
              <a:rPr lang="en-US" u="sng" dirty="0">
                <a:solidFill>
                  <a:srgbClr val="FF0000"/>
                </a:solidFill>
              </a:rPr>
              <a:t>Heel Block Force, F</a:t>
            </a:r>
            <a:r>
              <a:rPr lang="en-US" sz="1200" u="sng" dirty="0">
                <a:solidFill>
                  <a:srgbClr val="FF0000"/>
                </a:solidFill>
              </a:rPr>
              <a:t>HB</a:t>
            </a:r>
            <a:r>
              <a:rPr lang="en-US" u="sng" dirty="0">
                <a:solidFill>
                  <a:srgbClr val="FF0000"/>
                </a:solidFill>
              </a:rPr>
              <a:t>:</a:t>
            </a:r>
          </a:p>
          <a:p>
            <a:pPr marL="227013"/>
            <a:r>
              <a:rPr lang="en-US" dirty="0">
                <a:solidFill>
                  <a:srgbClr val="FF0000"/>
                </a:solidFill>
              </a:rPr>
              <a:t>F</a:t>
            </a:r>
            <a:r>
              <a:rPr lang="en-US" baseline="-25000" dirty="0">
                <a:solidFill>
                  <a:srgbClr val="FF0000"/>
                </a:solidFill>
              </a:rPr>
              <a:t>HB</a:t>
            </a:r>
            <a:r>
              <a:rPr lang="en-US" dirty="0">
                <a:solidFill>
                  <a:srgbClr val="FF0000"/>
                </a:solidFill>
              </a:rPr>
              <a:t> = P x AF</a:t>
            </a:r>
            <a:r>
              <a:rPr lang="en-US" baseline="-25000" dirty="0">
                <a:solidFill>
                  <a:srgbClr val="FF0000"/>
                </a:solidFill>
              </a:rPr>
              <a:t>HB</a:t>
            </a:r>
            <a:r>
              <a:rPr lang="en-US" dirty="0">
                <a:solidFill>
                  <a:srgbClr val="FF0000"/>
                </a:solidFill>
              </a:rPr>
              <a:t> = 1143 x 1.414 = </a:t>
            </a:r>
            <a:r>
              <a:rPr lang="en-US" b="1" u="sng" dirty="0">
                <a:solidFill>
                  <a:srgbClr val="FF0000"/>
                </a:solidFill>
              </a:rPr>
              <a:t>1,616 </a:t>
            </a:r>
            <a:r>
              <a:rPr lang="en-US" b="1" u="sng" dirty="0" err="1">
                <a:solidFill>
                  <a:srgbClr val="FF0000"/>
                </a:solidFill>
              </a:rPr>
              <a:t>lbs</a:t>
            </a:r>
            <a:endParaRPr lang="en-US" b="1" u="sng" dirty="0">
              <a:solidFill>
                <a:srgbClr val="FF0000"/>
              </a:solidFill>
            </a:endParaRPr>
          </a:p>
        </p:txBody>
      </p:sp>
      <p:sp>
        <p:nvSpPr>
          <p:cNvPr id="12" name="TextBox 11">
            <a:extLst>
              <a:ext uri="{FF2B5EF4-FFF2-40B4-BE49-F238E27FC236}">
                <a16:creationId xmlns:a16="http://schemas.microsoft.com/office/drawing/2014/main" id="{F5D4E77B-1AC9-4185-9903-F5C893891EC9}"/>
              </a:ext>
            </a:extLst>
          </p:cNvPr>
          <p:cNvSpPr txBox="1"/>
          <p:nvPr/>
        </p:nvSpPr>
        <p:spPr>
          <a:xfrm>
            <a:off x="544282" y="3554804"/>
            <a:ext cx="2491991" cy="369332"/>
          </a:xfrm>
          <a:prstGeom prst="rect">
            <a:avLst/>
          </a:prstGeom>
          <a:noFill/>
        </p:spPr>
        <p:txBody>
          <a:bodyPr wrap="square" rtlCol="0">
            <a:spAutoFit/>
          </a:bodyPr>
          <a:lstStyle/>
          <a:p>
            <a:pPr algn="ctr"/>
            <a:r>
              <a:rPr lang="en-US" dirty="0">
                <a:solidFill>
                  <a:srgbClr val="FF0000"/>
                </a:solidFill>
              </a:rPr>
              <a:t>90°</a:t>
            </a:r>
          </a:p>
        </p:txBody>
      </p:sp>
      <p:sp>
        <p:nvSpPr>
          <p:cNvPr id="14" name="TextBox 13">
            <a:extLst>
              <a:ext uri="{FF2B5EF4-FFF2-40B4-BE49-F238E27FC236}">
                <a16:creationId xmlns:a16="http://schemas.microsoft.com/office/drawing/2014/main" id="{04134A32-6412-44B9-88F1-EED3D93AF10A}"/>
              </a:ext>
            </a:extLst>
          </p:cNvPr>
          <p:cNvSpPr txBox="1"/>
          <p:nvPr/>
        </p:nvSpPr>
        <p:spPr>
          <a:xfrm>
            <a:off x="3447915" y="3554804"/>
            <a:ext cx="2491991" cy="369332"/>
          </a:xfrm>
          <a:prstGeom prst="rect">
            <a:avLst/>
          </a:prstGeom>
          <a:noFill/>
        </p:spPr>
        <p:txBody>
          <a:bodyPr wrap="square" rtlCol="0">
            <a:spAutoFit/>
          </a:bodyPr>
          <a:lstStyle/>
          <a:p>
            <a:pPr algn="ctr"/>
            <a:r>
              <a:rPr lang="en-US" dirty="0">
                <a:solidFill>
                  <a:srgbClr val="FF0000"/>
                </a:solidFill>
              </a:rPr>
              <a:t>1.414</a:t>
            </a:r>
          </a:p>
        </p:txBody>
      </p:sp>
      <p:sp>
        <p:nvSpPr>
          <p:cNvPr id="16" name="TextBox 15">
            <a:extLst>
              <a:ext uri="{FF2B5EF4-FFF2-40B4-BE49-F238E27FC236}">
                <a16:creationId xmlns:a16="http://schemas.microsoft.com/office/drawing/2014/main" id="{35D88B8F-90DF-4798-B088-9616FFFF28CC}"/>
              </a:ext>
            </a:extLst>
          </p:cNvPr>
          <p:cNvSpPr txBox="1"/>
          <p:nvPr/>
        </p:nvSpPr>
        <p:spPr>
          <a:xfrm>
            <a:off x="6351395" y="3554804"/>
            <a:ext cx="2491991" cy="369332"/>
          </a:xfrm>
          <a:prstGeom prst="rect">
            <a:avLst/>
          </a:prstGeom>
          <a:noFill/>
        </p:spPr>
        <p:txBody>
          <a:bodyPr wrap="square" rtlCol="0">
            <a:spAutoFit/>
          </a:bodyPr>
          <a:lstStyle/>
          <a:p>
            <a:pPr algn="ctr"/>
            <a:r>
              <a:rPr lang="en-US" b="1" dirty="0">
                <a:solidFill>
                  <a:srgbClr val="FF0000"/>
                </a:solidFill>
              </a:rPr>
              <a:t>1,616 </a:t>
            </a:r>
            <a:r>
              <a:rPr lang="en-US" b="1" dirty="0" err="1">
                <a:solidFill>
                  <a:srgbClr val="FF0000"/>
                </a:solidFill>
              </a:rPr>
              <a:t>lbs</a:t>
            </a:r>
            <a:endParaRPr lang="en-US" b="1" dirty="0">
              <a:solidFill>
                <a:srgbClr val="FF0000"/>
              </a:solidFill>
            </a:endParaRPr>
          </a:p>
        </p:txBody>
      </p:sp>
      <p:sp>
        <p:nvSpPr>
          <p:cNvPr id="17" name="TextBox 16">
            <a:extLst>
              <a:ext uri="{FF2B5EF4-FFF2-40B4-BE49-F238E27FC236}">
                <a16:creationId xmlns:a16="http://schemas.microsoft.com/office/drawing/2014/main" id="{5C797A4C-3B53-4F05-8A69-BD2833A8AA1E}"/>
              </a:ext>
            </a:extLst>
          </p:cNvPr>
          <p:cNvSpPr txBox="1"/>
          <p:nvPr/>
        </p:nvSpPr>
        <p:spPr>
          <a:xfrm>
            <a:off x="544281" y="4090349"/>
            <a:ext cx="2491991" cy="369332"/>
          </a:xfrm>
          <a:prstGeom prst="rect">
            <a:avLst/>
          </a:prstGeom>
          <a:noFill/>
        </p:spPr>
        <p:txBody>
          <a:bodyPr wrap="square" rtlCol="0">
            <a:spAutoFit/>
          </a:bodyPr>
          <a:lstStyle/>
          <a:p>
            <a:pPr algn="ctr"/>
            <a:r>
              <a:rPr lang="en-US" dirty="0">
                <a:solidFill>
                  <a:srgbClr val="FF0000"/>
                </a:solidFill>
              </a:rPr>
              <a:t>N/A</a:t>
            </a:r>
          </a:p>
        </p:txBody>
      </p:sp>
      <p:sp>
        <p:nvSpPr>
          <p:cNvPr id="18" name="TextBox 17">
            <a:extLst>
              <a:ext uri="{FF2B5EF4-FFF2-40B4-BE49-F238E27FC236}">
                <a16:creationId xmlns:a16="http://schemas.microsoft.com/office/drawing/2014/main" id="{F01435D8-BD46-43B6-A9BE-C54ABE35B2A5}"/>
              </a:ext>
            </a:extLst>
          </p:cNvPr>
          <p:cNvSpPr txBox="1"/>
          <p:nvPr/>
        </p:nvSpPr>
        <p:spPr>
          <a:xfrm>
            <a:off x="3446585" y="4090349"/>
            <a:ext cx="2491991" cy="369332"/>
          </a:xfrm>
          <a:prstGeom prst="rect">
            <a:avLst/>
          </a:prstGeom>
          <a:noFill/>
        </p:spPr>
        <p:txBody>
          <a:bodyPr wrap="square" rtlCol="0">
            <a:spAutoFit/>
          </a:bodyPr>
          <a:lstStyle/>
          <a:p>
            <a:pPr algn="ctr"/>
            <a:r>
              <a:rPr lang="en-US" dirty="0">
                <a:solidFill>
                  <a:srgbClr val="FF0000"/>
                </a:solidFill>
              </a:rPr>
              <a:t>N/A</a:t>
            </a:r>
          </a:p>
        </p:txBody>
      </p:sp>
      <p:sp>
        <p:nvSpPr>
          <p:cNvPr id="19" name="TextBox 18">
            <a:extLst>
              <a:ext uri="{FF2B5EF4-FFF2-40B4-BE49-F238E27FC236}">
                <a16:creationId xmlns:a16="http://schemas.microsoft.com/office/drawing/2014/main" id="{91847280-DFA2-419E-9724-705CE040B3D1}"/>
              </a:ext>
            </a:extLst>
          </p:cNvPr>
          <p:cNvSpPr txBox="1"/>
          <p:nvPr/>
        </p:nvSpPr>
        <p:spPr>
          <a:xfrm>
            <a:off x="6348889" y="4090349"/>
            <a:ext cx="2491991" cy="369332"/>
          </a:xfrm>
          <a:prstGeom prst="rect">
            <a:avLst/>
          </a:prstGeom>
          <a:noFill/>
        </p:spPr>
        <p:txBody>
          <a:bodyPr wrap="square" rtlCol="0">
            <a:spAutoFit/>
          </a:bodyPr>
          <a:lstStyle/>
          <a:p>
            <a:pPr algn="ctr"/>
            <a:r>
              <a:rPr lang="en-US" dirty="0">
                <a:solidFill>
                  <a:srgbClr val="FF0000"/>
                </a:solidFill>
              </a:rPr>
              <a:t>N/A</a:t>
            </a:r>
          </a:p>
        </p:txBody>
      </p:sp>
    </p:spTree>
    <p:extLst>
      <p:ext uri="{BB962C8B-B14F-4D97-AF65-F5344CB8AC3E}">
        <p14:creationId xmlns:p14="http://schemas.microsoft.com/office/powerpoint/2010/main" val="11555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0" grpId="0"/>
      <p:bldP spid="11" grpId="0"/>
      <p:bldP spid="13" grpId="0"/>
      <p:bldP spid="15" grpId="0"/>
      <p:bldP spid="21" grpId="0"/>
      <p:bldP spid="12" grpId="0"/>
      <p:bldP spid="14" grpId="0"/>
      <p:bldP spid="16" grpId="0"/>
      <p:bldP spid="17" grpId="0"/>
      <p:bldP spid="18" grpId="0"/>
      <p:bldP spid="19"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6) Determine the Sling Forces</a:t>
            </a:r>
          </a:p>
        </p:txBody>
      </p:sp>
      <p:pic>
        <p:nvPicPr>
          <p:cNvPr id="4" name="Picture 3" descr="Step 6) Determine the sling forces.&#10;Table A1. Sling Angle Factors." title="Straight Tag Example">
            <a:extLst>
              <a:ext uri="{FF2B5EF4-FFF2-40B4-BE49-F238E27FC236}">
                <a16:creationId xmlns:a16="http://schemas.microsoft.com/office/drawing/2014/main" id="{0DA4FA38-8C43-4DF1-95CF-0DEA38EF8D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7180" y="1905931"/>
            <a:ext cx="6309360" cy="2469951"/>
          </a:xfrm>
          <a:prstGeom prst="rect">
            <a:avLst/>
          </a:prstGeom>
        </p:spPr>
      </p:pic>
      <p:sp>
        <p:nvSpPr>
          <p:cNvPr id="14" name="Rectangle: Rounded Corners 13" descr="Red rectangle around 90 degree (sling angle) and 1.000 (angle factor AF) in Table A1." title="Straight Tag Example">
            <a:extLst>
              <a:ext uri="{FF2B5EF4-FFF2-40B4-BE49-F238E27FC236}">
                <a16:creationId xmlns:a16="http://schemas.microsoft.com/office/drawing/2014/main" id="{E5B2F027-ED7C-4255-AE25-1C7AF40A47B7}"/>
              </a:ext>
            </a:extLst>
          </p:cNvPr>
          <p:cNvSpPr/>
          <p:nvPr/>
        </p:nvSpPr>
        <p:spPr>
          <a:xfrm>
            <a:off x="371789" y="2605463"/>
            <a:ext cx="2110154" cy="2236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7D95FA8-8251-4A55-B009-50D2260AE089}"/>
              </a:ext>
            </a:extLst>
          </p:cNvPr>
          <p:cNvSpPr txBox="1"/>
          <p:nvPr/>
        </p:nvSpPr>
        <p:spPr>
          <a:xfrm>
            <a:off x="182879" y="4854561"/>
            <a:ext cx="5856179" cy="646331"/>
          </a:xfrm>
          <a:prstGeom prst="rect">
            <a:avLst/>
          </a:prstGeom>
          <a:noFill/>
        </p:spPr>
        <p:txBody>
          <a:bodyPr wrap="square" rtlCol="0">
            <a:spAutoFit/>
          </a:bodyPr>
          <a:lstStyle/>
          <a:p>
            <a:r>
              <a:rPr lang="en-US" dirty="0">
                <a:solidFill>
                  <a:srgbClr val="FF0000"/>
                </a:solidFill>
              </a:rPr>
              <a:t>Top Block Sling </a:t>
            </a:r>
            <a:r>
              <a:rPr lang="en-US" dirty="0">
                <a:solidFill>
                  <a:srgbClr val="FF0000"/>
                </a:solidFill>
                <a:sym typeface="Wingdings" panose="05000000000000000000" pitchFamily="2" charset="2"/>
              </a:rPr>
              <a:t> Single Basket Hitch With Sling Angle of 75°</a:t>
            </a:r>
            <a:endParaRPr lang="en-US" dirty="0">
              <a:solidFill>
                <a:srgbClr val="FF0000"/>
              </a:solidFill>
            </a:endParaRPr>
          </a:p>
          <a:p>
            <a:r>
              <a:rPr lang="en-US" dirty="0">
                <a:solidFill>
                  <a:srgbClr val="FF0000"/>
                </a:solidFill>
              </a:rPr>
              <a:t>     Top Block Sling Angle Factor, AF = </a:t>
            </a:r>
            <a:r>
              <a:rPr lang="en-US" b="1" u="sng" dirty="0">
                <a:solidFill>
                  <a:srgbClr val="FF0000"/>
                </a:solidFill>
              </a:rPr>
              <a:t>1.035</a:t>
            </a:r>
          </a:p>
        </p:txBody>
      </p:sp>
      <p:sp>
        <p:nvSpPr>
          <p:cNvPr id="15" name="Rectangle: Rounded Corners 14" descr="Red rectangle around 75 degree (sling angle, 0) and 1.035 (angle factor AF) in Table A1." title="Straight Tag Example">
            <a:extLst>
              <a:ext uri="{FF2B5EF4-FFF2-40B4-BE49-F238E27FC236}">
                <a16:creationId xmlns:a16="http://schemas.microsoft.com/office/drawing/2014/main" id="{FCE5CED3-5520-4F96-820A-6D617EC12A32}"/>
              </a:ext>
            </a:extLst>
          </p:cNvPr>
          <p:cNvSpPr/>
          <p:nvPr/>
        </p:nvSpPr>
        <p:spPr>
          <a:xfrm>
            <a:off x="371789" y="3261756"/>
            <a:ext cx="2110154" cy="2236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1D67A8E-9898-4CB8-B323-262591A3B1A0}"/>
              </a:ext>
            </a:extLst>
          </p:cNvPr>
          <p:cNvSpPr txBox="1"/>
          <p:nvPr/>
        </p:nvSpPr>
        <p:spPr>
          <a:xfrm>
            <a:off x="182879" y="5633287"/>
            <a:ext cx="5591843" cy="646331"/>
          </a:xfrm>
          <a:prstGeom prst="rect">
            <a:avLst/>
          </a:prstGeom>
          <a:noFill/>
        </p:spPr>
        <p:txBody>
          <a:bodyPr wrap="square" rtlCol="0">
            <a:spAutoFit/>
          </a:bodyPr>
          <a:lstStyle/>
          <a:p>
            <a:r>
              <a:rPr lang="en-US" dirty="0">
                <a:solidFill>
                  <a:srgbClr val="FF0000"/>
                </a:solidFill>
              </a:rPr>
              <a:t>Heel Block Sling </a:t>
            </a:r>
            <a:r>
              <a:rPr lang="en-US" dirty="0">
                <a:solidFill>
                  <a:srgbClr val="FF0000"/>
                </a:solidFill>
                <a:sym typeface="Wingdings" panose="05000000000000000000" pitchFamily="2" charset="2"/>
              </a:rPr>
              <a:t> Single Choker Hitch (Sling Angle of 90°)</a:t>
            </a:r>
            <a:endParaRPr lang="en-US" dirty="0">
              <a:solidFill>
                <a:srgbClr val="FF0000"/>
              </a:solidFill>
            </a:endParaRPr>
          </a:p>
          <a:p>
            <a:r>
              <a:rPr lang="en-US" dirty="0">
                <a:solidFill>
                  <a:srgbClr val="FF0000"/>
                </a:solidFill>
              </a:rPr>
              <a:t>     Heel Block Angle Factor, AF = </a:t>
            </a:r>
            <a:r>
              <a:rPr lang="en-US" b="1" u="sng" dirty="0">
                <a:solidFill>
                  <a:srgbClr val="FF0000"/>
                </a:solidFill>
              </a:rPr>
              <a:t>1.000</a:t>
            </a:r>
          </a:p>
        </p:txBody>
      </p:sp>
      <p:sp>
        <p:nvSpPr>
          <p:cNvPr id="8" name="TextBox 7">
            <a:extLst>
              <a:ext uri="{FF2B5EF4-FFF2-40B4-BE49-F238E27FC236}">
                <a16:creationId xmlns:a16="http://schemas.microsoft.com/office/drawing/2014/main" id="{DF4790E9-0A08-4E95-AF41-CDF2B859F5E0}"/>
              </a:ext>
            </a:extLst>
          </p:cNvPr>
          <p:cNvSpPr txBox="1"/>
          <p:nvPr/>
        </p:nvSpPr>
        <p:spPr>
          <a:xfrm rot="19314271">
            <a:off x="5117550" y="5190743"/>
            <a:ext cx="1141744" cy="307777"/>
          </a:xfrm>
          <a:prstGeom prst="rect">
            <a:avLst/>
          </a:prstGeom>
          <a:noFill/>
        </p:spPr>
        <p:txBody>
          <a:bodyPr wrap="square" rtlCol="0">
            <a:spAutoFit/>
          </a:bodyPr>
          <a:lstStyle/>
          <a:p>
            <a:pPr algn="ctr"/>
            <a:r>
              <a:rPr lang="en-US" sz="1400" u="sng" dirty="0"/>
              <a:t>EXAMPLE</a:t>
            </a:r>
          </a:p>
        </p:txBody>
      </p:sp>
      <p:pic>
        <p:nvPicPr>
          <p:cNvPr id="7" name="Picture 6" descr="Example of Top Block Attachment and Heel Block Attachment." title="Straight Tag Example">
            <a:extLst>
              <a:ext uri="{FF2B5EF4-FFF2-40B4-BE49-F238E27FC236}">
                <a16:creationId xmlns:a16="http://schemas.microsoft.com/office/drawing/2014/main" id="{CBBE965A-9D60-479C-ABE7-5FAE819572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74725" y="5298195"/>
            <a:ext cx="1828800" cy="1495551"/>
          </a:xfrm>
          <a:prstGeom prst="rect">
            <a:avLst/>
          </a:prstGeom>
        </p:spPr>
      </p:pic>
      <p:sp>
        <p:nvSpPr>
          <p:cNvPr id="9" name="Rectangle: Rounded Corners 8" descr="Red rectangle around Sling Type: Single Basket Hitch and Slinge angle 75&quot;" title="Straight Tag Example">
            <a:extLst>
              <a:ext uri="{FF2B5EF4-FFF2-40B4-BE49-F238E27FC236}">
                <a16:creationId xmlns:a16="http://schemas.microsoft.com/office/drawing/2014/main" id="{73BAAB3E-7744-41DE-9124-7FD6E2771CE6}"/>
              </a:ext>
            </a:extLst>
          </p:cNvPr>
          <p:cNvSpPr/>
          <p:nvPr/>
        </p:nvSpPr>
        <p:spPr>
          <a:xfrm>
            <a:off x="5879128" y="5480538"/>
            <a:ext cx="1724395" cy="33741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descr="Red rectangle around Sling Type: Single Choker Hitch." title="Straight Tag Example">
            <a:extLst>
              <a:ext uri="{FF2B5EF4-FFF2-40B4-BE49-F238E27FC236}">
                <a16:creationId xmlns:a16="http://schemas.microsoft.com/office/drawing/2014/main" id="{217F5C46-F696-462B-AB58-2312BE70B042}"/>
              </a:ext>
            </a:extLst>
          </p:cNvPr>
          <p:cNvSpPr/>
          <p:nvPr/>
        </p:nvSpPr>
        <p:spPr>
          <a:xfrm>
            <a:off x="5879129" y="6094824"/>
            <a:ext cx="1724395" cy="18088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fad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1" end="1"/>
                                            </p:txEl>
                                          </p:spTgt>
                                        </p:tgtEl>
                                        <p:attrNameLst>
                                          <p:attrName>style.visibility</p:attrName>
                                        </p:attrNameLst>
                                      </p:cBhvr>
                                      <p:to>
                                        <p:strVal val="visible"/>
                                      </p:to>
                                    </p:set>
                                    <p:animEffect transition="in" filter="fade">
                                      <p:cBhvr>
                                        <p:cTn id="42"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9" grpId="0" animBg="1"/>
      <p:bldP spid="11"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sp>
        <p:nvSpPr>
          <p:cNvPr id="2" name="Rectangle 1"/>
          <p:cNvSpPr/>
          <p:nvPr/>
        </p:nvSpPr>
        <p:spPr>
          <a:xfrm>
            <a:off x="457200" y="1447800"/>
            <a:ext cx="8305800" cy="461665"/>
          </a:xfrm>
          <a:prstGeom prst="rect">
            <a:avLst/>
          </a:prstGeom>
        </p:spPr>
        <p:txBody>
          <a:bodyPr wrap="square">
            <a:spAutoFit/>
          </a:bodyPr>
          <a:lstStyle/>
          <a:p>
            <a:pPr marL="0" lvl="1" fontAlgn="base">
              <a:spcAft>
                <a:spcPts val="1200"/>
              </a:spcAft>
            </a:pPr>
            <a:r>
              <a:rPr lang="en-US" sz="2400" i="1" kern="0" dirty="0">
                <a:latin typeface="Cambria" panose="02040503050406030204" pitchFamily="18" charset="0"/>
                <a:ea typeface="Cambria" panose="02040503050406030204" pitchFamily="18" charset="0"/>
                <a:cs typeface="Times New Roman" panose="02020603050405020304" pitchFamily="18" charset="0"/>
              </a:rPr>
              <a:t>STEP 6) Determine the Sling Forces</a:t>
            </a:r>
          </a:p>
        </p:txBody>
      </p:sp>
      <p:pic>
        <p:nvPicPr>
          <p:cNvPr id="4" name="Picture 3" descr="Sling Forces worksheet to help determine the sling forces." title="Straight Tag Example">
            <a:extLst>
              <a:ext uri="{FF2B5EF4-FFF2-40B4-BE49-F238E27FC236}">
                <a16:creationId xmlns:a16="http://schemas.microsoft.com/office/drawing/2014/main" id="{595E7284-6C81-4584-8821-7666CE4C05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 y="2044006"/>
            <a:ext cx="8778240" cy="2813437"/>
          </a:xfrm>
          <a:prstGeom prst="rect">
            <a:avLst/>
          </a:prstGeom>
        </p:spPr>
      </p:pic>
      <p:sp>
        <p:nvSpPr>
          <p:cNvPr id="18" name="TextBox 17">
            <a:extLst>
              <a:ext uri="{FF2B5EF4-FFF2-40B4-BE49-F238E27FC236}">
                <a16:creationId xmlns:a16="http://schemas.microsoft.com/office/drawing/2014/main" id="{89ED3088-8054-43EF-822D-2F30BCE14DF1}"/>
              </a:ext>
            </a:extLst>
          </p:cNvPr>
          <p:cNvSpPr txBox="1"/>
          <p:nvPr/>
        </p:nvSpPr>
        <p:spPr>
          <a:xfrm>
            <a:off x="182880" y="4892368"/>
            <a:ext cx="8061960" cy="646331"/>
          </a:xfrm>
          <a:prstGeom prst="rect">
            <a:avLst/>
          </a:prstGeom>
          <a:noFill/>
        </p:spPr>
        <p:txBody>
          <a:bodyPr wrap="square" rtlCol="0">
            <a:spAutoFit/>
          </a:bodyPr>
          <a:lstStyle/>
          <a:p>
            <a:r>
              <a:rPr lang="en-US" u="sng" dirty="0">
                <a:solidFill>
                  <a:srgbClr val="FF0000"/>
                </a:solidFill>
              </a:rPr>
              <a:t>Top Block Sling Leg Force, F</a:t>
            </a:r>
            <a:r>
              <a:rPr lang="en-US" sz="1200" u="sng" dirty="0">
                <a:solidFill>
                  <a:srgbClr val="FF0000"/>
                </a:solidFill>
              </a:rPr>
              <a:t>SLTB</a:t>
            </a:r>
            <a:r>
              <a:rPr lang="en-US" u="sng" dirty="0">
                <a:solidFill>
                  <a:srgbClr val="FF0000"/>
                </a:solidFill>
              </a:rPr>
              <a:t>:</a:t>
            </a:r>
          </a:p>
          <a:p>
            <a:pPr marL="227013"/>
            <a:r>
              <a:rPr lang="en-US" dirty="0">
                <a:solidFill>
                  <a:srgbClr val="FF0000"/>
                </a:solidFill>
              </a:rPr>
              <a:t>F</a:t>
            </a:r>
            <a:r>
              <a:rPr lang="en-US" baseline="-25000" dirty="0">
                <a:solidFill>
                  <a:srgbClr val="FF0000"/>
                </a:solidFill>
              </a:rPr>
              <a:t>SLTB</a:t>
            </a:r>
            <a:r>
              <a:rPr lang="en-US" dirty="0">
                <a:solidFill>
                  <a:srgbClr val="FF0000"/>
                </a:solidFill>
              </a:rPr>
              <a:t> = (F</a:t>
            </a:r>
            <a:r>
              <a:rPr lang="en-US" baseline="-25000" dirty="0">
                <a:solidFill>
                  <a:srgbClr val="FF0000"/>
                </a:solidFill>
              </a:rPr>
              <a:t>TB</a:t>
            </a:r>
            <a:r>
              <a:rPr lang="en-US" dirty="0">
                <a:solidFill>
                  <a:srgbClr val="FF0000"/>
                </a:solidFill>
              </a:rPr>
              <a:t> x AF</a:t>
            </a:r>
            <a:r>
              <a:rPr lang="en-US" baseline="-25000" dirty="0">
                <a:solidFill>
                  <a:srgbClr val="FF0000"/>
                </a:solidFill>
              </a:rPr>
              <a:t>STB</a:t>
            </a:r>
            <a:r>
              <a:rPr lang="en-US" dirty="0">
                <a:solidFill>
                  <a:srgbClr val="FF0000"/>
                </a:solidFill>
              </a:rPr>
              <a:t>) ÷ N</a:t>
            </a:r>
            <a:r>
              <a:rPr lang="en-US" baseline="-25000" dirty="0">
                <a:solidFill>
                  <a:srgbClr val="FF0000"/>
                </a:solidFill>
              </a:rPr>
              <a:t>STB</a:t>
            </a:r>
            <a:r>
              <a:rPr lang="en-US" dirty="0">
                <a:solidFill>
                  <a:srgbClr val="FF0000"/>
                </a:solidFill>
              </a:rPr>
              <a:t> = (2286 x 1.035) ÷ 2 = </a:t>
            </a:r>
            <a:r>
              <a:rPr lang="en-US" b="1" u="sng" dirty="0">
                <a:solidFill>
                  <a:srgbClr val="FF0000"/>
                </a:solidFill>
              </a:rPr>
              <a:t>1,183 </a:t>
            </a:r>
            <a:r>
              <a:rPr lang="en-US" b="1" u="sng" dirty="0" err="1">
                <a:solidFill>
                  <a:srgbClr val="FF0000"/>
                </a:solidFill>
              </a:rPr>
              <a:t>lbs</a:t>
            </a:r>
            <a:endParaRPr lang="en-US" b="1" u="sng" dirty="0">
              <a:solidFill>
                <a:srgbClr val="FF0000"/>
              </a:solidFill>
            </a:endParaRPr>
          </a:p>
        </p:txBody>
      </p:sp>
      <p:sp>
        <p:nvSpPr>
          <p:cNvPr id="13" name="TextBox 12">
            <a:extLst>
              <a:ext uri="{FF2B5EF4-FFF2-40B4-BE49-F238E27FC236}">
                <a16:creationId xmlns:a16="http://schemas.microsoft.com/office/drawing/2014/main" id="{814B0F70-26C1-4E72-BD86-347F5B47D798}"/>
              </a:ext>
            </a:extLst>
          </p:cNvPr>
          <p:cNvSpPr txBox="1"/>
          <p:nvPr/>
        </p:nvSpPr>
        <p:spPr>
          <a:xfrm>
            <a:off x="3396343" y="2288740"/>
            <a:ext cx="1447800" cy="369332"/>
          </a:xfrm>
          <a:prstGeom prst="rect">
            <a:avLst/>
          </a:prstGeom>
          <a:noFill/>
        </p:spPr>
        <p:txBody>
          <a:bodyPr wrap="square" rtlCol="0">
            <a:spAutoFit/>
          </a:bodyPr>
          <a:lstStyle/>
          <a:p>
            <a:pPr algn="ctr"/>
            <a:r>
              <a:rPr lang="en-US" dirty="0">
                <a:solidFill>
                  <a:srgbClr val="FF0000"/>
                </a:solidFill>
              </a:rPr>
              <a:t>X</a:t>
            </a:r>
          </a:p>
        </p:txBody>
      </p:sp>
      <p:sp>
        <p:nvSpPr>
          <p:cNvPr id="11" name="TextBox 10">
            <a:extLst>
              <a:ext uri="{FF2B5EF4-FFF2-40B4-BE49-F238E27FC236}">
                <a16:creationId xmlns:a16="http://schemas.microsoft.com/office/drawing/2014/main" id="{1EEBB161-98B0-4989-8ABE-A1CA806B5541}"/>
              </a:ext>
            </a:extLst>
          </p:cNvPr>
          <p:cNvSpPr txBox="1"/>
          <p:nvPr/>
        </p:nvSpPr>
        <p:spPr>
          <a:xfrm>
            <a:off x="564381" y="2713360"/>
            <a:ext cx="2491991" cy="369332"/>
          </a:xfrm>
          <a:prstGeom prst="rect">
            <a:avLst/>
          </a:prstGeom>
          <a:noFill/>
        </p:spPr>
        <p:txBody>
          <a:bodyPr wrap="square" rtlCol="0">
            <a:spAutoFit/>
          </a:bodyPr>
          <a:lstStyle/>
          <a:p>
            <a:pPr algn="ctr"/>
            <a:r>
              <a:rPr lang="en-US" dirty="0">
                <a:solidFill>
                  <a:srgbClr val="FF0000"/>
                </a:solidFill>
              </a:rPr>
              <a:t>2</a:t>
            </a:r>
          </a:p>
        </p:txBody>
      </p:sp>
      <p:sp>
        <p:nvSpPr>
          <p:cNvPr id="12" name="TextBox 11">
            <a:extLst>
              <a:ext uri="{FF2B5EF4-FFF2-40B4-BE49-F238E27FC236}">
                <a16:creationId xmlns:a16="http://schemas.microsoft.com/office/drawing/2014/main" id="{91AB77AA-76F3-4AD5-B36B-156EE95F244C}"/>
              </a:ext>
            </a:extLst>
          </p:cNvPr>
          <p:cNvSpPr txBox="1"/>
          <p:nvPr/>
        </p:nvSpPr>
        <p:spPr>
          <a:xfrm>
            <a:off x="564379" y="3198048"/>
            <a:ext cx="2491991" cy="369332"/>
          </a:xfrm>
          <a:prstGeom prst="rect">
            <a:avLst/>
          </a:prstGeom>
          <a:noFill/>
        </p:spPr>
        <p:txBody>
          <a:bodyPr wrap="square" rtlCol="0">
            <a:spAutoFit/>
          </a:bodyPr>
          <a:lstStyle/>
          <a:p>
            <a:pPr algn="ctr"/>
            <a:r>
              <a:rPr lang="en-US" dirty="0">
                <a:solidFill>
                  <a:srgbClr val="FF0000"/>
                </a:solidFill>
              </a:rPr>
              <a:t>75°</a:t>
            </a:r>
          </a:p>
        </p:txBody>
      </p:sp>
      <p:sp>
        <p:nvSpPr>
          <p:cNvPr id="8" name="TextBox 7">
            <a:extLst>
              <a:ext uri="{FF2B5EF4-FFF2-40B4-BE49-F238E27FC236}">
                <a16:creationId xmlns:a16="http://schemas.microsoft.com/office/drawing/2014/main" id="{C6DEB8BC-81B1-4039-A039-47BA0A5D6D4F}"/>
              </a:ext>
            </a:extLst>
          </p:cNvPr>
          <p:cNvSpPr txBox="1"/>
          <p:nvPr/>
        </p:nvSpPr>
        <p:spPr>
          <a:xfrm>
            <a:off x="3440304" y="3198048"/>
            <a:ext cx="2491991" cy="369332"/>
          </a:xfrm>
          <a:prstGeom prst="rect">
            <a:avLst/>
          </a:prstGeom>
          <a:noFill/>
        </p:spPr>
        <p:txBody>
          <a:bodyPr wrap="square" rtlCol="0">
            <a:spAutoFit/>
          </a:bodyPr>
          <a:lstStyle/>
          <a:p>
            <a:pPr algn="ctr"/>
            <a:r>
              <a:rPr lang="en-US" dirty="0">
                <a:solidFill>
                  <a:srgbClr val="FF0000"/>
                </a:solidFill>
              </a:rPr>
              <a:t>1.035</a:t>
            </a:r>
          </a:p>
        </p:txBody>
      </p:sp>
      <p:sp>
        <p:nvSpPr>
          <p:cNvPr id="16" name="TextBox 15">
            <a:extLst>
              <a:ext uri="{FF2B5EF4-FFF2-40B4-BE49-F238E27FC236}">
                <a16:creationId xmlns:a16="http://schemas.microsoft.com/office/drawing/2014/main" id="{A142C927-BCDA-4518-8C4F-5B5EA004572F}"/>
              </a:ext>
            </a:extLst>
          </p:cNvPr>
          <p:cNvSpPr txBox="1"/>
          <p:nvPr/>
        </p:nvSpPr>
        <p:spPr>
          <a:xfrm>
            <a:off x="6316229" y="3198048"/>
            <a:ext cx="2491991" cy="369332"/>
          </a:xfrm>
          <a:prstGeom prst="rect">
            <a:avLst/>
          </a:prstGeom>
          <a:noFill/>
        </p:spPr>
        <p:txBody>
          <a:bodyPr wrap="square" rtlCol="0">
            <a:spAutoFit/>
          </a:bodyPr>
          <a:lstStyle/>
          <a:p>
            <a:pPr algn="ctr"/>
            <a:r>
              <a:rPr lang="en-US" b="1" dirty="0">
                <a:solidFill>
                  <a:srgbClr val="FF0000"/>
                </a:solidFill>
              </a:rPr>
              <a:t>1,183 </a:t>
            </a:r>
            <a:r>
              <a:rPr lang="en-US" b="1" dirty="0" err="1">
                <a:solidFill>
                  <a:srgbClr val="FF0000"/>
                </a:solidFill>
              </a:rPr>
              <a:t>lbs</a:t>
            </a:r>
            <a:endParaRPr lang="en-US" b="1" dirty="0">
              <a:solidFill>
                <a:srgbClr val="FF0000"/>
              </a:solidFill>
            </a:endParaRPr>
          </a:p>
        </p:txBody>
      </p:sp>
      <p:sp>
        <p:nvSpPr>
          <p:cNvPr id="19" name="TextBox 18">
            <a:extLst>
              <a:ext uri="{FF2B5EF4-FFF2-40B4-BE49-F238E27FC236}">
                <a16:creationId xmlns:a16="http://schemas.microsoft.com/office/drawing/2014/main" id="{7877B1E6-220D-40FD-9E36-E272A3415E6B}"/>
              </a:ext>
            </a:extLst>
          </p:cNvPr>
          <p:cNvSpPr txBox="1"/>
          <p:nvPr/>
        </p:nvSpPr>
        <p:spPr>
          <a:xfrm>
            <a:off x="182880" y="5492810"/>
            <a:ext cx="8061960" cy="646331"/>
          </a:xfrm>
          <a:prstGeom prst="rect">
            <a:avLst/>
          </a:prstGeom>
          <a:noFill/>
        </p:spPr>
        <p:txBody>
          <a:bodyPr wrap="square" rtlCol="0">
            <a:spAutoFit/>
          </a:bodyPr>
          <a:lstStyle/>
          <a:p>
            <a:r>
              <a:rPr lang="en-US" u="sng" dirty="0">
                <a:solidFill>
                  <a:srgbClr val="FF0000"/>
                </a:solidFill>
              </a:rPr>
              <a:t>Heel Block Sling Leg Force, F</a:t>
            </a:r>
            <a:r>
              <a:rPr lang="en-US" sz="1200" u="sng" dirty="0">
                <a:solidFill>
                  <a:srgbClr val="FF0000"/>
                </a:solidFill>
              </a:rPr>
              <a:t>SLHB</a:t>
            </a:r>
            <a:r>
              <a:rPr lang="en-US" u="sng" dirty="0">
                <a:solidFill>
                  <a:srgbClr val="FF0000"/>
                </a:solidFill>
              </a:rPr>
              <a:t>:</a:t>
            </a:r>
          </a:p>
          <a:p>
            <a:pPr marL="227013"/>
            <a:r>
              <a:rPr lang="en-US" dirty="0">
                <a:solidFill>
                  <a:srgbClr val="FF0000"/>
                </a:solidFill>
              </a:rPr>
              <a:t>F</a:t>
            </a:r>
            <a:r>
              <a:rPr lang="en-US" baseline="-25000" dirty="0">
                <a:solidFill>
                  <a:srgbClr val="FF0000"/>
                </a:solidFill>
              </a:rPr>
              <a:t>SLHB</a:t>
            </a:r>
            <a:r>
              <a:rPr lang="en-US" dirty="0">
                <a:solidFill>
                  <a:srgbClr val="FF0000"/>
                </a:solidFill>
              </a:rPr>
              <a:t> = (F</a:t>
            </a:r>
            <a:r>
              <a:rPr lang="en-US" baseline="-25000" dirty="0">
                <a:solidFill>
                  <a:srgbClr val="FF0000"/>
                </a:solidFill>
              </a:rPr>
              <a:t>HB</a:t>
            </a:r>
            <a:r>
              <a:rPr lang="en-US" dirty="0">
                <a:solidFill>
                  <a:srgbClr val="FF0000"/>
                </a:solidFill>
              </a:rPr>
              <a:t> x AF</a:t>
            </a:r>
            <a:r>
              <a:rPr lang="en-US" baseline="-25000" dirty="0">
                <a:solidFill>
                  <a:srgbClr val="FF0000"/>
                </a:solidFill>
              </a:rPr>
              <a:t>SHB</a:t>
            </a:r>
            <a:r>
              <a:rPr lang="en-US" dirty="0">
                <a:solidFill>
                  <a:srgbClr val="FF0000"/>
                </a:solidFill>
              </a:rPr>
              <a:t>) ÷ N</a:t>
            </a:r>
            <a:r>
              <a:rPr lang="en-US" baseline="-25000" dirty="0">
                <a:solidFill>
                  <a:srgbClr val="FF0000"/>
                </a:solidFill>
              </a:rPr>
              <a:t>SHB</a:t>
            </a:r>
            <a:r>
              <a:rPr lang="en-US" dirty="0">
                <a:solidFill>
                  <a:srgbClr val="FF0000"/>
                </a:solidFill>
              </a:rPr>
              <a:t> = (1616 x 1.000) ÷ 1 = </a:t>
            </a:r>
            <a:r>
              <a:rPr lang="en-US" b="1" u="sng" dirty="0">
                <a:solidFill>
                  <a:srgbClr val="FF0000"/>
                </a:solidFill>
              </a:rPr>
              <a:t>1,616 </a:t>
            </a:r>
            <a:r>
              <a:rPr lang="en-US" b="1" u="sng" dirty="0" err="1">
                <a:solidFill>
                  <a:srgbClr val="FF0000"/>
                </a:solidFill>
              </a:rPr>
              <a:t>lbs</a:t>
            </a:r>
            <a:endParaRPr lang="en-US" b="1" u="sng" dirty="0">
              <a:solidFill>
                <a:srgbClr val="FF0000"/>
              </a:solidFill>
            </a:endParaRPr>
          </a:p>
        </p:txBody>
      </p:sp>
      <p:sp>
        <p:nvSpPr>
          <p:cNvPr id="14" name="TextBox 13">
            <a:extLst>
              <a:ext uri="{FF2B5EF4-FFF2-40B4-BE49-F238E27FC236}">
                <a16:creationId xmlns:a16="http://schemas.microsoft.com/office/drawing/2014/main" id="{A5179D75-EC5E-47FC-B703-2773852E3BF1}"/>
              </a:ext>
            </a:extLst>
          </p:cNvPr>
          <p:cNvSpPr txBox="1"/>
          <p:nvPr/>
        </p:nvSpPr>
        <p:spPr>
          <a:xfrm>
            <a:off x="2742779" y="3524695"/>
            <a:ext cx="1447800" cy="369332"/>
          </a:xfrm>
          <a:prstGeom prst="rect">
            <a:avLst/>
          </a:prstGeom>
          <a:noFill/>
        </p:spPr>
        <p:txBody>
          <a:bodyPr wrap="square" rtlCol="0">
            <a:spAutoFit/>
          </a:bodyPr>
          <a:lstStyle/>
          <a:p>
            <a:pPr algn="ctr"/>
            <a:r>
              <a:rPr lang="en-US" dirty="0">
                <a:solidFill>
                  <a:srgbClr val="FF0000"/>
                </a:solidFill>
              </a:rPr>
              <a:t>X</a:t>
            </a:r>
          </a:p>
        </p:txBody>
      </p:sp>
      <p:sp>
        <p:nvSpPr>
          <p:cNvPr id="7" name="TextBox 6">
            <a:extLst>
              <a:ext uri="{FF2B5EF4-FFF2-40B4-BE49-F238E27FC236}">
                <a16:creationId xmlns:a16="http://schemas.microsoft.com/office/drawing/2014/main" id="{F4539AD9-789C-41DB-926F-490FECCFC0F5}"/>
              </a:ext>
            </a:extLst>
          </p:cNvPr>
          <p:cNvSpPr txBox="1"/>
          <p:nvPr/>
        </p:nvSpPr>
        <p:spPr>
          <a:xfrm>
            <a:off x="564380" y="3944267"/>
            <a:ext cx="2491991" cy="369332"/>
          </a:xfrm>
          <a:prstGeom prst="rect">
            <a:avLst/>
          </a:prstGeom>
          <a:noFill/>
        </p:spPr>
        <p:txBody>
          <a:bodyPr wrap="square" rtlCol="0">
            <a:spAutoFit/>
          </a:bodyPr>
          <a:lstStyle/>
          <a:p>
            <a:pPr algn="ctr"/>
            <a:r>
              <a:rPr lang="en-US" dirty="0">
                <a:solidFill>
                  <a:srgbClr val="FF0000"/>
                </a:solidFill>
              </a:rPr>
              <a:t>1</a:t>
            </a:r>
          </a:p>
        </p:txBody>
      </p:sp>
      <p:sp>
        <p:nvSpPr>
          <p:cNvPr id="9" name="TextBox 8">
            <a:extLst>
              <a:ext uri="{FF2B5EF4-FFF2-40B4-BE49-F238E27FC236}">
                <a16:creationId xmlns:a16="http://schemas.microsoft.com/office/drawing/2014/main" id="{5E4CB9C8-4F92-414A-B297-7921E56F5D7F}"/>
              </a:ext>
            </a:extLst>
          </p:cNvPr>
          <p:cNvSpPr txBox="1"/>
          <p:nvPr/>
        </p:nvSpPr>
        <p:spPr>
          <a:xfrm>
            <a:off x="564378" y="4440955"/>
            <a:ext cx="2491991" cy="369332"/>
          </a:xfrm>
          <a:prstGeom prst="rect">
            <a:avLst/>
          </a:prstGeom>
          <a:noFill/>
        </p:spPr>
        <p:txBody>
          <a:bodyPr wrap="square" rtlCol="0">
            <a:spAutoFit/>
          </a:bodyPr>
          <a:lstStyle/>
          <a:p>
            <a:pPr algn="ctr"/>
            <a:r>
              <a:rPr lang="en-US" dirty="0">
                <a:solidFill>
                  <a:srgbClr val="FF0000"/>
                </a:solidFill>
              </a:rPr>
              <a:t>90°</a:t>
            </a:r>
          </a:p>
        </p:txBody>
      </p:sp>
      <p:sp>
        <p:nvSpPr>
          <p:cNvPr id="15" name="TextBox 14">
            <a:extLst>
              <a:ext uri="{FF2B5EF4-FFF2-40B4-BE49-F238E27FC236}">
                <a16:creationId xmlns:a16="http://schemas.microsoft.com/office/drawing/2014/main" id="{99EFF3AC-1003-4FE8-B0E2-AC1B5782A6F7}"/>
              </a:ext>
            </a:extLst>
          </p:cNvPr>
          <p:cNvSpPr txBox="1"/>
          <p:nvPr/>
        </p:nvSpPr>
        <p:spPr>
          <a:xfrm>
            <a:off x="3437867" y="4440955"/>
            <a:ext cx="2491991" cy="369332"/>
          </a:xfrm>
          <a:prstGeom prst="rect">
            <a:avLst/>
          </a:prstGeom>
          <a:noFill/>
        </p:spPr>
        <p:txBody>
          <a:bodyPr wrap="square" rtlCol="0">
            <a:spAutoFit/>
          </a:bodyPr>
          <a:lstStyle/>
          <a:p>
            <a:pPr algn="ctr"/>
            <a:r>
              <a:rPr lang="en-US" dirty="0">
                <a:solidFill>
                  <a:srgbClr val="FF0000"/>
                </a:solidFill>
              </a:rPr>
              <a:t>1.000</a:t>
            </a:r>
          </a:p>
        </p:txBody>
      </p:sp>
      <p:sp>
        <p:nvSpPr>
          <p:cNvPr id="17" name="TextBox 16">
            <a:extLst>
              <a:ext uri="{FF2B5EF4-FFF2-40B4-BE49-F238E27FC236}">
                <a16:creationId xmlns:a16="http://schemas.microsoft.com/office/drawing/2014/main" id="{880DFCB8-7A48-4FFD-84C0-1A30D54408D1}"/>
              </a:ext>
            </a:extLst>
          </p:cNvPr>
          <p:cNvSpPr txBox="1"/>
          <p:nvPr/>
        </p:nvSpPr>
        <p:spPr>
          <a:xfrm>
            <a:off x="6316229" y="4440955"/>
            <a:ext cx="2491991" cy="369332"/>
          </a:xfrm>
          <a:prstGeom prst="rect">
            <a:avLst/>
          </a:prstGeom>
          <a:noFill/>
        </p:spPr>
        <p:txBody>
          <a:bodyPr wrap="square" rtlCol="0">
            <a:spAutoFit/>
          </a:bodyPr>
          <a:lstStyle/>
          <a:p>
            <a:pPr algn="ctr"/>
            <a:r>
              <a:rPr lang="en-US" b="1" dirty="0">
                <a:solidFill>
                  <a:srgbClr val="FF0000"/>
                </a:solidFill>
              </a:rPr>
              <a:t>1,616 </a:t>
            </a:r>
            <a:r>
              <a:rPr lang="en-US" b="1" dirty="0" err="1">
                <a:solidFill>
                  <a:srgbClr val="FF0000"/>
                </a:solidFill>
              </a:rPr>
              <a:t>lbs</a:t>
            </a:r>
            <a:endParaRPr lang="en-US" b="1" dirty="0">
              <a:solidFill>
                <a:srgbClr val="FF0000"/>
              </a:solidFill>
            </a:endParaRPr>
          </a:p>
        </p:txBody>
      </p:sp>
    </p:spTree>
    <p:extLst>
      <p:ext uri="{BB962C8B-B14F-4D97-AF65-F5344CB8AC3E}">
        <p14:creationId xmlns:p14="http://schemas.microsoft.com/office/powerpoint/2010/main" val="323026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3" grpId="0"/>
      <p:bldP spid="11" grpId="0"/>
      <p:bldP spid="12" grpId="0"/>
      <p:bldP spid="8" grpId="0"/>
      <p:bldP spid="16" grpId="0"/>
      <p:bldP spid="19" grpId="0"/>
      <p:bldP spid="14" grpId="0"/>
      <p:bldP spid="7" grpId="0"/>
      <p:bldP spid="9" grpId="0"/>
      <p:bldP spid="15" grpId="0"/>
      <p:bldP spid="17" grpId="0"/>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Example</a:t>
            </a:r>
          </a:p>
        </p:txBody>
      </p:sp>
      <p:pic>
        <p:nvPicPr>
          <p:cNvPr id="6" name="Picture 5" descr="Straight Tag Example with values added." title="Straight Tag Example">
            <a:extLst>
              <a:ext uri="{FF2B5EF4-FFF2-40B4-BE49-F238E27FC236}">
                <a16:creationId xmlns:a16="http://schemas.microsoft.com/office/drawing/2014/main" id="{4206FF7F-46D0-452C-A7C4-99376B3659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1752600"/>
            <a:ext cx="8686800" cy="3077412"/>
          </a:xfrm>
          <a:prstGeom prst="rect">
            <a:avLst/>
          </a:prstGeom>
        </p:spPr>
      </p:pic>
      <p:sp>
        <p:nvSpPr>
          <p:cNvPr id="12" name="TextBox 11">
            <a:extLst>
              <a:ext uri="{FF2B5EF4-FFF2-40B4-BE49-F238E27FC236}">
                <a16:creationId xmlns:a16="http://schemas.microsoft.com/office/drawing/2014/main" id="{45887449-E230-4BC2-9459-29AFFB471F69}"/>
              </a:ext>
            </a:extLst>
          </p:cNvPr>
          <p:cNvSpPr txBox="1"/>
          <p:nvPr/>
        </p:nvSpPr>
        <p:spPr>
          <a:xfrm>
            <a:off x="2459336" y="2894780"/>
            <a:ext cx="2512088" cy="369332"/>
          </a:xfrm>
          <a:prstGeom prst="rect">
            <a:avLst/>
          </a:prstGeom>
          <a:noFill/>
        </p:spPr>
        <p:txBody>
          <a:bodyPr wrap="square" rtlCol="0">
            <a:spAutoFit/>
          </a:bodyPr>
          <a:lstStyle/>
          <a:p>
            <a:pPr algn="ctr"/>
            <a:r>
              <a:rPr lang="en-US" b="1" dirty="0">
                <a:solidFill>
                  <a:srgbClr val="FF0000"/>
                </a:solidFill>
              </a:rPr>
              <a:t>1,143 </a:t>
            </a:r>
            <a:r>
              <a:rPr lang="en-US" b="1" dirty="0" err="1">
                <a:solidFill>
                  <a:srgbClr val="FF0000"/>
                </a:solidFill>
              </a:rPr>
              <a:t>lbs</a:t>
            </a:r>
            <a:endParaRPr lang="en-US" b="1" dirty="0">
              <a:solidFill>
                <a:srgbClr val="FF0000"/>
              </a:solidFill>
            </a:endParaRPr>
          </a:p>
        </p:txBody>
      </p:sp>
      <p:sp>
        <p:nvSpPr>
          <p:cNvPr id="13" name="TextBox 12">
            <a:extLst>
              <a:ext uri="{FF2B5EF4-FFF2-40B4-BE49-F238E27FC236}">
                <a16:creationId xmlns:a16="http://schemas.microsoft.com/office/drawing/2014/main" id="{7B6835EA-E405-4B3B-AB02-0B3BC51F4EE7}"/>
              </a:ext>
            </a:extLst>
          </p:cNvPr>
          <p:cNvSpPr txBox="1"/>
          <p:nvPr/>
        </p:nvSpPr>
        <p:spPr>
          <a:xfrm>
            <a:off x="2459336" y="3281040"/>
            <a:ext cx="2512088" cy="369332"/>
          </a:xfrm>
          <a:prstGeom prst="rect">
            <a:avLst/>
          </a:prstGeom>
          <a:noFill/>
        </p:spPr>
        <p:txBody>
          <a:bodyPr wrap="square" rtlCol="0">
            <a:spAutoFit/>
          </a:bodyPr>
          <a:lstStyle/>
          <a:p>
            <a:pPr algn="ctr"/>
            <a:r>
              <a:rPr lang="en-US" b="1" dirty="0">
                <a:solidFill>
                  <a:srgbClr val="FF0000"/>
                </a:solidFill>
              </a:rPr>
              <a:t>695 </a:t>
            </a:r>
            <a:r>
              <a:rPr lang="en-US" b="1" dirty="0" err="1">
                <a:solidFill>
                  <a:srgbClr val="FF0000"/>
                </a:solidFill>
              </a:rPr>
              <a:t>lbs</a:t>
            </a:r>
            <a:endParaRPr lang="en-US" b="1" dirty="0">
              <a:solidFill>
                <a:srgbClr val="FF0000"/>
              </a:solidFill>
            </a:endParaRPr>
          </a:p>
        </p:txBody>
      </p:sp>
      <p:sp>
        <p:nvSpPr>
          <p:cNvPr id="14" name="TextBox 13">
            <a:extLst>
              <a:ext uri="{FF2B5EF4-FFF2-40B4-BE49-F238E27FC236}">
                <a16:creationId xmlns:a16="http://schemas.microsoft.com/office/drawing/2014/main" id="{F8D6BBEB-7494-4C54-A76C-A97833309CFF}"/>
              </a:ext>
            </a:extLst>
          </p:cNvPr>
          <p:cNvSpPr txBox="1"/>
          <p:nvPr/>
        </p:nvSpPr>
        <p:spPr>
          <a:xfrm>
            <a:off x="2459336" y="3656061"/>
            <a:ext cx="2512088" cy="369332"/>
          </a:xfrm>
          <a:prstGeom prst="rect">
            <a:avLst/>
          </a:prstGeom>
          <a:noFill/>
        </p:spPr>
        <p:txBody>
          <a:bodyPr wrap="square" rtlCol="0">
            <a:spAutoFit/>
          </a:bodyPr>
          <a:lstStyle/>
          <a:p>
            <a:pPr algn="ctr"/>
            <a:r>
              <a:rPr lang="en-US" b="1" dirty="0">
                <a:solidFill>
                  <a:srgbClr val="FF0000"/>
                </a:solidFill>
              </a:rPr>
              <a:t>1,334 </a:t>
            </a:r>
            <a:r>
              <a:rPr lang="en-US" b="1" dirty="0" err="1">
                <a:solidFill>
                  <a:srgbClr val="FF0000"/>
                </a:solidFill>
              </a:rPr>
              <a:t>lbs</a:t>
            </a:r>
            <a:endParaRPr lang="en-US" b="1" dirty="0">
              <a:solidFill>
                <a:srgbClr val="FF0000"/>
              </a:solidFill>
            </a:endParaRPr>
          </a:p>
        </p:txBody>
      </p:sp>
      <p:sp>
        <p:nvSpPr>
          <p:cNvPr id="9" name="TextBox 8">
            <a:extLst>
              <a:ext uri="{FF2B5EF4-FFF2-40B4-BE49-F238E27FC236}">
                <a16:creationId xmlns:a16="http://schemas.microsoft.com/office/drawing/2014/main" id="{7CA99591-24F8-46AC-89FA-BE9B6DF7A04F}"/>
              </a:ext>
            </a:extLst>
          </p:cNvPr>
          <p:cNvSpPr txBox="1"/>
          <p:nvPr/>
        </p:nvSpPr>
        <p:spPr>
          <a:xfrm>
            <a:off x="2479433" y="4021034"/>
            <a:ext cx="2491991" cy="369332"/>
          </a:xfrm>
          <a:prstGeom prst="rect">
            <a:avLst/>
          </a:prstGeom>
          <a:noFill/>
        </p:spPr>
        <p:txBody>
          <a:bodyPr wrap="square" rtlCol="0">
            <a:spAutoFit/>
          </a:bodyPr>
          <a:lstStyle/>
          <a:p>
            <a:pPr algn="ctr"/>
            <a:r>
              <a:rPr lang="en-US" b="1" dirty="0">
                <a:solidFill>
                  <a:srgbClr val="FF0000"/>
                </a:solidFill>
              </a:rPr>
              <a:t>2,286 </a:t>
            </a:r>
            <a:r>
              <a:rPr lang="en-US" b="1" dirty="0" err="1">
                <a:solidFill>
                  <a:srgbClr val="FF0000"/>
                </a:solidFill>
              </a:rPr>
              <a:t>lbs</a:t>
            </a:r>
            <a:endParaRPr lang="en-US" b="1" dirty="0">
              <a:solidFill>
                <a:srgbClr val="FF0000"/>
              </a:solidFill>
            </a:endParaRPr>
          </a:p>
        </p:txBody>
      </p:sp>
      <p:sp>
        <p:nvSpPr>
          <p:cNvPr id="7" name="TextBox 6">
            <a:extLst>
              <a:ext uri="{FF2B5EF4-FFF2-40B4-BE49-F238E27FC236}">
                <a16:creationId xmlns:a16="http://schemas.microsoft.com/office/drawing/2014/main" id="{3242231F-4058-4C0F-A80B-5F713C6F6754}"/>
              </a:ext>
            </a:extLst>
          </p:cNvPr>
          <p:cNvSpPr txBox="1"/>
          <p:nvPr/>
        </p:nvSpPr>
        <p:spPr>
          <a:xfrm>
            <a:off x="7341991" y="4015896"/>
            <a:ext cx="1371600" cy="369332"/>
          </a:xfrm>
          <a:prstGeom prst="rect">
            <a:avLst/>
          </a:prstGeom>
          <a:noFill/>
        </p:spPr>
        <p:txBody>
          <a:bodyPr wrap="square" rtlCol="0">
            <a:spAutoFit/>
          </a:bodyPr>
          <a:lstStyle/>
          <a:p>
            <a:pPr algn="ctr"/>
            <a:r>
              <a:rPr lang="en-US" b="1" dirty="0">
                <a:solidFill>
                  <a:srgbClr val="FF0000"/>
                </a:solidFill>
              </a:rPr>
              <a:t>1,183 </a:t>
            </a:r>
            <a:r>
              <a:rPr lang="en-US" b="1" dirty="0" err="1">
                <a:solidFill>
                  <a:srgbClr val="FF0000"/>
                </a:solidFill>
              </a:rPr>
              <a:t>lbs</a:t>
            </a:r>
            <a:endParaRPr lang="en-US" b="1" dirty="0">
              <a:solidFill>
                <a:srgbClr val="FF0000"/>
              </a:solidFill>
            </a:endParaRPr>
          </a:p>
        </p:txBody>
      </p:sp>
      <p:sp>
        <p:nvSpPr>
          <p:cNvPr id="11" name="TextBox 10">
            <a:extLst>
              <a:ext uri="{FF2B5EF4-FFF2-40B4-BE49-F238E27FC236}">
                <a16:creationId xmlns:a16="http://schemas.microsoft.com/office/drawing/2014/main" id="{233E534C-4438-4B74-A80A-C3FCC885D0DB}"/>
              </a:ext>
            </a:extLst>
          </p:cNvPr>
          <p:cNvSpPr txBox="1"/>
          <p:nvPr/>
        </p:nvSpPr>
        <p:spPr>
          <a:xfrm>
            <a:off x="2479432" y="4385228"/>
            <a:ext cx="2491991" cy="369332"/>
          </a:xfrm>
          <a:prstGeom prst="rect">
            <a:avLst/>
          </a:prstGeom>
          <a:noFill/>
        </p:spPr>
        <p:txBody>
          <a:bodyPr wrap="square" rtlCol="0">
            <a:spAutoFit/>
          </a:bodyPr>
          <a:lstStyle/>
          <a:p>
            <a:pPr algn="ctr"/>
            <a:r>
              <a:rPr lang="en-US" b="1" dirty="0">
                <a:solidFill>
                  <a:srgbClr val="FF0000"/>
                </a:solidFill>
              </a:rPr>
              <a:t>1,616 </a:t>
            </a:r>
            <a:r>
              <a:rPr lang="en-US" b="1" dirty="0" err="1">
                <a:solidFill>
                  <a:srgbClr val="FF0000"/>
                </a:solidFill>
              </a:rPr>
              <a:t>lbs</a:t>
            </a:r>
            <a:endParaRPr lang="en-US" b="1" dirty="0">
              <a:solidFill>
                <a:srgbClr val="FF0000"/>
              </a:solidFill>
            </a:endParaRPr>
          </a:p>
        </p:txBody>
      </p:sp>
      <p:sp>
        <p:nvSpPr>
          <p:cNvPr id="8" name="TextBox 7">
            <a:extLst>
              <a:ext uri="{FF2B5EF4-FFF2-40B4-BE49-F238E27FC236}">
                <a16:creationId xmlns:a16="http://schemas.microsoft.com/office/drawing/2014/main" id="{CD4B1194-FD88-4C46-AC21-A441CEBEAE2D}"/>
              </a:ext>
            </a:extLst>
          </p:cNvPr>
          <p:cNvSpPr txBox="1"/>
          <p:nvPr/>
        </p:nvSpPr>
        <p:spPr>
          <a:xfrm>
            <a:off x="7341991" y="4370821"/>
            <a:ext cx="1371600" cy="369332"/>
          </a:xfrm>
          <a:prstGeom prst="rect">
            <a:avLst/>
          </a:prstGeom>
          <a:noFill/>
        </p:spPr>
        <p:txBody>
          <a:bodyPr wrap="square" rtlCol="0">
            <a:spAutoFit/>
          </a:bodyPr>
          <a:lstStyle/>
          <a:p>
            <a:pPr algn="ctr"/>
            <a:r>
              <a:rPr lang="en-US" b="1" dirty="0">
                <a:solidFill>
                  <a:srgbClr val="FF0000"/>
                </a:solidFill>
              </a:rPr>
              <a:t>1,616 </a:t>
            </a:r>
            <a:r>
              <a:rPr lang="en-US" b="1" dirty="0" err="1">
                <a:solidFill>
                  <a:srgbClr val="FF0000"/>
                </a:solidFill>
              </a:rPr>
              <a:t>lbs</a:t>
            </a:r>
            <a:endParaRPr lang="en-US" b="1" dirty="0">
              <a:solidFill>
                <a:srgbClr val="FF0000"/>
              </a:solidFill>
            </a:endParaRPr>
          </a:p>
        </p:txBody>
      </p:sp>
      <p:sp>
        <p:nvSpPr>
          <p:cNvPr id="16" name="TextBox 15">
            <a:extLst>
              <a:ext uri="{FF2B5EF4-FFF2-40B4-BE49-F238E27FC236}">
                <a16:creationId xmlns:a16="http://schemas.microsoft.com/office/drawing/2014/main" id="{CCDB7BDA-361F-4CA7-AC71-1999A8D3B8CB}"/>
              </a:ext>
            </a:extLst>
          </p:cNvPr>
          <p:cNvSpPr txBox="1"/>
          <p:nvPr/>
        </p:nvSpPr>
        <p:spPr>
          <a:xfrm>
            <a:off x="685800" y="5000271"/>
            <a:ext cx="2971800" cy="369332"/>
          </a:xfrm>
          <a:prstGeom prst="rect">
            <a:avLst/>
          </a:prstGeom>
          <a:noFill/>
        </p:spPr>
        <p:txBody>
          <a:bodyPr wrap="square" rtlCol="0">
            <a:spAutoFit/>
          </a:bodyPr>
          <a:lstStyle/>
          <a:p>
            <a:r>
              <a:rPr lang="en-US" i="1" dirty="0"/>
              <a:t>Remember where we started:</a:t>
            </a:r>
          </a:p>
        </p:txBody>
      </p:sp>
      <p:pic>
        <p:nvPicPr>
          <p:cNvPr id="15" name="Picture 14" descr="Weights information." title="Straight Tag Example">
            <a:extLst>
              <a:ext uri="{FF2B5EF4-FFF2-40B4-BE49-F238E27FC236}">
                <a16:creationId xmlns:a16="http://schemas.microsoft.com/office/drawing/2014/main" id="{087A1D98-37D3-4B0B-9044-D0B96D45292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6923" y="5301044"/>
            <a:ext cx="3584048" cy="1371600"/>
          </a:xfrm>
          <a:prstGeom prst="rect">
            <a:avLst/>
          </a:prstGeom>
        </p:spPr>
      </p:pic>
    </p:spTree>
    <p:extLst>
      <p:ext uri="{BB962C8B-B14F-4D97-AF65-F5344CB8AC3E}">
        <p14:creationId xmlns:p14="http://schemas.microsoft.com/office/powerpoint/2010/main" val="130646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9" grpId="0"/>
      <p:bldP spid="7" grpId="0"/>
      <p:bldP spid="11" grpId="0"/>
      <p:bldP spid="8" grpId="0"/>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399"/>
            <a:ext cx="8229600" cy="1912883"/>
          </a:xfrm>
        </p:spPr>
        <p:txBody>
          <a:bodyPr>
            <a:normAutofit/>
          </a:bodyPr>
          <a:lstStyle/>
          <a:p>
            <a:pPr>
              <a:lnSpc>
                <a:spcPct val="100000"/>
              </a:lnSpc>
            </a:pPr>
            <a:r>
              <a:rPr lang="en-US" sz="5600" b="1" dirty="0">
                <a:solidFill>
                  <a:schemeClr val="tx1"/>
                </a:solidFill>
                <a:effectLst/>
                <a:latin typeface="Cambria" panose="02040503050406030204" pitchFamily="18" charset="0"/>
              </a:rPr>
              <a:t>Straight Tag </a:t>
            </a:r>
            <a:r>
              <a:rPr lang="en-US" sz="5600" b="1" dirty="0" smtClean="0">
                <a:solidFill>
                  <a:schemeClr val="tx1"/>
                </a:solidFill>
                <a:effectLst/>
                <a:latin typeface="Cambria" panose="02040503050406030204" pitchFamily="18" charset="0"/>
              </a:rPr>
              <a:t>Video</a:t>
            </a:r>
            <a:br>
              <a:rPr lang="en-US" sz="5600" b="1" dirty="0" smtClean="0">
                <a:solidFill>
                  <a:schemeClr val="tx1"/>
                </a:solidFill>
                <a:effectLst/>
                <a:latin typeface="Cambria" panose="02040503050406030204" pitchFamily="18" charset="0"/>
              </a:rPr>
            </a:br>
            <a:r>
              <a:rPr lang="en-US" sz="2800" b="1" dirty="0" smtClean="0">
                <a:solidFill>
                  <a:schemeClr val="tx1"/>
                </a:solidFill>
                <a:latin typeface="Cambria" panose="02040503050406030204" pitchFamily="18" charset="0"/>
              </a:rPr>
              <a:t>Rigger Awareness</a:t>
            </a:r>
            <a:endParaRPr lang="en-US" sz="2800" b="1" dirty="0">
              <a:solidFill>
                <a:schemeClr val="tx1"/>
              </a:solidFill>
              <a:effectLst/>
              <a:latin typeface="Cambria" panose="02040503050406030204" pitchFamily="18" charset="0"/>
            </a:endParaRPr>
          </a:p>
        </p:txBody>
      </p:sp>
      <p:sp>
        <p:nvSpPr>
          <p:cNvPr id="2" name="Rectangle 1"/>
          <p:cNvSpPr/>
          <p:nvPr/>
        </p:nvSpPr>
        <p:spPr>
          <a:xfrm>
            <a:off x="1245476" y="1942577"/>
            <a:ext cx="7252138" cy="646331"/>
          </a:xfrm>
          <a:prstGeom prst="rect">
            <a:avLst/>
          </a:prstGeom>
        </p:spPr>
        <p:txBody>
          <a:bodyPr wrap="square">
            <a:spAutoFit/>
          </a:bodyPr>
          <a:lstStyle/>
          <a:p>
            <a:r>
              <a:rPr lang="en-US" dirty="0"/>
              <a:t>https://natehome.com/safety-education/susan-harwood-grant-courses/rigger-awareness-training-resources/</a:t>
            </a:r>
          </a:p>
        </p:txBody>
      </p:sp>
      <p:pic>
        <p:nvPicPr>
          <p:cNvPr id="5" name="Picture 4" title="Picture of worker holding a hard ha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485" y="3105807"/>
            <a:ext cx="5870615" cy="3279227"/>
          </a:xfrm>
          <a:prstGeom prst="rect">
            <a:avLst/>
          </a:prstGeom>
        </p:spPr>
      </p:pic>
    </p:spTree>
    <p:extLst>
      <p:ext uri="{BB962C8B-B14F-4D97-AF65-F5344CB8AC3E}">
        <p14:creationId xmlns:p14="http://schemas.microsoft.com/office/powerpoint/2010/main" val="3872600063"/>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indicates where the Section 5 review questions begin." hidden="1" title="Section 5 Review Questions"/>
          <p:cNvSpPr>
            <a:spLocks noGrp="1"/>
          </p:cNvSpPr>
          <p:nvPr>
            <p:ph type="ctrTitle"/>
          </p:nvPr>
        </p:nvSpPr>
        <p:spPr>
          <a:xfrm>
            <a:off x="1126863" y="172534"/>
            <a:ext cx="7772400" cy="1470025"/>
          </a:xfrm>
        </p:spPr>
        <p:txBody>
          <a:bodyPr/>
          <a:lstStyle/>
          <a:p>
            <a:r>
              <a:rPr lang="en-US" dirty="0" smtClean="0"/>
              <a:t>Section 5 Review Questions</a:t>
            </a:r>
            <a:endParaRPr lang="en-US" dirty="0"/>
          </a:p>
        </p:txBody>
      </p:sp>
      <p:sp>
        <p:nvSpPr>
          <p:cNvPr id="4" name="TextBox 3"/>
          <p:cNvSpPr txBox="1"/>
          <p:nvPr/>
        </p:nvSpPr>
        <p:spPr>
          <a:xfrm>
            <a:off x="990600" y="1828800"/>
            <a:ext cx="7315200" cy="1754326"/>
          </a:xfrm>
          <a:prstGeom prst="rect">
            <a:avLst/>
          </a:prstGeom>
          <a:noFill/>
        </p:spPr>
        <p:txBody>
          <a:bodyPr wrap="square" rtlCol="0">
            <a:spAutoFit/>
          </a:bodyPr>
          <a:lstStyle/>
          <a:p>
            <a:pPr algn="ctr"/>
            <a:r>
              <a:rPr lang="en-US" sz="5400" b="1" dirty="0">
                <a:latin typeface="Cambria" panose="02040503050406030204" pitchFamily="18" charset="0"/>
              </a:rPr>
              <a:t>SECTION 5 </a:t>
            </a:r>
          </a:p>
          <a:p>
            <a:pPr algn="ctr"/>
            <a:r>
              <a:rPr lang="en-US" sz="5400" b="1" dirty="0">
                <a:latin typeface="Cambria" panose="02040503050406030204" pitchFamily="18" charset="0"/>
              </a:rPr>
              <a:t>REVIEW QUESTIONS</a:t>
            </a:r>
          </a:p>
        </p:txBody>
      </p:sp>
    </p:spTree>
    <p:extLst>
      <p:ext uri="{BB962C8B-B14F-4D97-AF65-F5344CB8AC3E}">
        <p14:creationId xmlns:p14="http://schemas.microsoft.com/office/powerpoint/2010/main" val="2310534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gn="l">
              <a:lnSpc>
                <a:spcPct val="100000"/>
              </a:lnSpc>
            </a:pPr>
            <a:r>
              <a:rPr lang="en-US" sz="3300" b="1" dirty="0">
                <a:solidFill>
                  <a:schemeClr val="tx1"/>
                </a:solidFill>
                <a:effectLst/>
                <a:latin typeface="Cambria" panose="02040503050406030204" pitchFamily="18" charset="0"/>
                <a:ea typeface="Cambria" panose="02040503050406030204" pitchFamily="18" charset="0"/>
              </a:rPr>
              <a:t>What is the angle factor for a sling set at 60 degrees?</a:t>
            </a:r>
          </a:p>
        </p:txBody>
      </p:sp>
      <p:sp>
        <p:nvSpPr>
          <p:cNvPr id="2" name="Rectangle 1"/>
          <p:cNvSpPr/>
          <p:nvPr/>
        </p:nvSpPr>
        <p:spPr>
          <a:xfrm>
            <a:off x="457200" y="1371600"/>
            <a:ext cx="4572000" cy="2597699"/>
          </a:xfrm>
          <a:prstGeom prst="rect">
            <a:avLst/>
          </a:prstGeom>
        </p:spPr>
        <p:txBody>
          <a:bodyPr>
            <a:spAutoFit/>
          </a:bodyPr>
          <a:lstStyle/>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1.414</a:t>
            </a:r>
          </a:p>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2.000</a:t>
            </a:r>
          </a:p>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1.155</a:t>
            </a:r>
          </a:p>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1.000</a:t>
            </a:r>
          </a:p>
        </p:txBody>
      </p:sp>
    </p:spTree>
    <p:extLst>
      <p:ext uri="{BB962C8B-B14F-4D97-AF65-F5344CB8AC3E}">
        <p14:creationId xmlns:p14="http://schemas.microsoft.com/office/powerpoint/2010/main" val="52644277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l">
              <a:lnSpc>
                <a:spcPct val="100000"/>
              </a:lnSpc>
            </a:pPr>
            <a:r>
              <a:rPr lang="en-US" sz="2800" b="1" dirty="0">
                <a:solidFill>
                  <a:schemeClr val="tx1"/>
                </a:solidFill>
                <a:effectLst/>
                <a:latin typeface="Cambria" panose="02040503050406030204" pitchFamily="18" charset="0"/>
                <a:ea typeface="Cambria" panose="02040503050406030204" pitchFamily="18" charset="0"/>
              </a:rPr>
              <a:t>What is the sling force in each sling leg for the straight vertical bridle hitch configuration shown below?</a:t>
            </a:r>
          </a:p>
        </p:txBody>
      </p:sp>
      <p:sp>
        <p:nvSpPr>
          <p:cNvPr id="2" name="Rectangle 1"/>
          <p:cNvSpPr/>
          <p:nvPr/>
        </p:nvSpPr>
        <p:spPr>
          <a:xfrm>
            <a:off x="457200" y="1371600"/>
            <a:ext cx="4572000" cy="2677656"/>
          </a:xfrm>
          <a:prstGeom prst="rect">
            <a:avLst/>
          </a:prstGeom>
        </p:spPr>
        <p:txBody>
          <a:bodyPr>
            <a:spAutoFit/>
          </a:bodyPr>
          <a:lstStyle/>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934 lbs.</a:t>
            </a:r>
          </a:p>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1,566 lbs.</a:t>
            </a:r>
          </a:p>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1,200 lbs.</a:t>
            </a:r>
          </a:p>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783 lbs.</a:t>
            </a:r>
          </a:p>
        </p:txBody>
      </p:sp>
      <p:pic>
        <p:nvPicPr>
          <p:cNvPr id="9" name="Picture 8" descr="Illustration used to determine the answer to the question;&#10;What is the sling force in each sling leg for the straight vertical bridle hitch confirguration." title="Verticle Bridle Hitch Configuration">
            <a:extLst>
              <a:ext uri="{FF2B5EF4-FFF2-40B4-BE49-F238E27FC236}">
                <a16:creationId xmlns:a16="http://schemas.microsoft.com/office/drawing/2014/main" id="{32341E55-2C98-4C1B-9FC9-9210B4B49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3988" y="2644174"/>
            <a:ext cx="1743075" cy="2346491"/>
          </a:xfrm>
          <a:prstGeom prst="rect">
            <a:avLst/>
          </a:prstGeom>
        </p:spPr>
      </p:pic>
      <p:pic>
        <p:nvPicPr>
          <p:cNvPr id="8" name="Picture 7" descr="Illustration of a vertical bridle hitch configuration to help answer the multiple choice question." title="Vertical Bridle Hitch">
            <a:extLst>
              <a:ext uri="{FF2B5EF4-FFF2-40B4-BE49-F238E27FC236}">
                <a16:creationId xmlns:a16="http://schemas.microsoft.com/office/drawing/2014/main" id="{EF4AAFE8-FEC1-4BD5-AFCE-88150E1B12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0800000">
            <a:off x="4419600" y="2818970"/>
            <a:ext cx="2011854" cy="1780186"/>
          </a:xfrm>
          <a:prstGeom prst="rect">
            <a:avLst/>
          </a:prstGeom>
        </p:spPr>
      </p:pic>
      <p:cxnSp>
        <p:nvCxnSpPr>
          <p:cNvPr id="6" name="Straight Connector 5" descr="Red arrow connector from the hitch configuration to 1,200 lbs." title="Vertical Bridle Hitch Illustration">
            <a:extLst>
              <a:ext uri="{FF2B5EF4-FFF2-40B4-BE49-F238E27FC236}">
                <a16:creationId xmlns:a16="http://schemas.microsoft.com/office/drawing/2014/main" id="{628611C9-C61B-4870-9AD9-EE4996C9E1E1}"/>
              </a:ext>
            </a:extLst>
          </p:cNvPr>
          <p:cNvCxnSpPr>
            <a:cxnSpLocks/>
          </p:cNvCxnSpPr>
          <p:nvPr/>
        </p:nvCxnSpPr>
        <p:spPr>
          <a:xfrm flipV="1">
            <a:off x="5410200" y="4419600"/>
            <a:ext cx="0" cy="1097280"/>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1" name="TextBox 51">
            <a:extLst>
              <a:ext uri="{FF2B5EF4-FFF2-40B4-BE49-F238E27FC236}">
                <a16:creationId xmlns:a16="http://schemas.microsoft.com/office/drawing/2014/main" id="{A7E6B49B-AFDB-4395-BC62-132B095296C2}"/>
              </a:ext>
            </a:extLst>
          </p:cNvPr>
          <p:cNvSpPr txBox="1"/>
          <p:nvPr/>
        </p:nvSpPr>
        <p:spPr>
          <a:xfrm>
            <a:off x="4625426" y="5499564"/>
            <a:ext cx="1600198"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1,200 lbs.</a:t>
            </a:r>
          </a:p>
        </p:txBody>
      </p:sp>
      <p:cxnSp>
        <p:nvCxnSpPr>
          <p:cNvPr id="12" name="Straight Connector 11" descr="Straight gray line connector." title="Vertical Birdle Hitch Illustration">
            <a:extLst>
              <a:ext uri="{FF2B5EF4-FFF2-40B4-BE49-F238E27FC236}">
                <a16:creationId xmlns:a16="http://schemas.microsoft.com/office/drawing/2014/main" id="{19ED397F-8E4B-4FEC-B87F-FBFDC57DFA72}"/>
              </a:ext>
            </a:extLst>
          </p:cNvPr>
          <p:cNvCxnSpPr/>
          <p:nvPr/>
        </p:nvCxnSpPr>
        <p:spPr>
          <a:xfrm>
            <a:off x="5638800" y="4419600"/>
            <a:ext cx="14478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TextBox 51">
            <a:extLst>
              <a:ext uri="{FF2B5EF4-FFF2-40B4-BE49-F238E27FC236}">
                <a16:creationId xmlns:a16="http://schemas.microsoft.com/office/drawing/2014/main" id="{B648318A-3078-4A41-B35B-FA4C28B3B0B9}"/>
              </a:ext>
            </a:extLst>
          </p:cNvPr>
          <p:cNvSpPr txBox="1"/>
          <p:nvPr/>
        </p:nvSpPr>
        <p:spPr>
          <a:xfrm>
            <a:off x="6337302" y="3509242"/>
            <a:ext cx="901698"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50°</a:t>
            </a:r>
          </a:p>
        </p:txBody>
      </p:sp>
      <p:sp>
        <p:nvSpPr>
          <p:cNvPr id="13" name="Arc 12" descr="Blue arc at 50 degrees in the illustration" title="Vertical Bridle Hitch Illustration">
            <a:extLst>
              <a:ext uri="{FF2B5EF4-FFF2-40B4-BE49-F238E27FC236}">
                <a16:creationId xmlns:a16="http://schemas.microsoft.com/office/drawing/2014/main" id="{6BB7C4DD-6B83-49F4-AE46-4FE370FFABD4}"/>
              </a:ext>
            </a:extLst>
          </p:cNvPr>
          <p:cNvSpPr/>
          <p:nvPr/>
        </p:nvSpPr>
        <p:spPr>
          <a:xfrm>
            <a:off x="4267200" y="3276600"/>
            <a:ext cx="2286000" cy="2286000"/>
          </a:xfrm>
          <a:prstGeom prst="arc">
            <a:avLst>
              <a:gd name="adj1" fmla="val 18044129"/>
              <a:gd name="adj2" fmla="val 0"/>
            </a:avLst>
          </a:prstGeom>
          <a:ln w="25400">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036062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l">
              <a:lnSpc>
                <a:spcPct val="100000"/>
              </a:lnSpc>
            </a:pPr>
            <a:r>
              <a:rPr lang="en-US" sz="3000" b="1" dirty="0">
                <a:solidFill>
                  <a:schemeClr val="tx1"/>
                </a:solidFill>
                <a:effectLst/>
                <a:latin typeface="Cambria" panose="02040503050406030204" pitchFamily="18" charset="0"/>
                <a:ea typeface="Cambria" panose="02040503050406030204" pitchFamily="18" charset="0"/>
              </a:rPr>
              <a:t>What is the heel block force for the configuration shown below with a hoist line pull of 450 lbs.?</a:t>
            </a:r>
          </a:p>
        </p:txBody>
      </p:sp>
      <p:sp>
        <p:nvSpPr>
          <p:cNvPr id="4" name="Content Placeholder 1"/>
          <p:cNvSpPr txBox="1">
            <a:spLocks/>
          </p:cNvSpPr>
          <p:nvPr/>
        </p:nvSpPr>
        <p:spPr>
          <a:xfrm>
            <a:off x="465780" y="1371600"/>
            <a:ext cx="265842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664 lbs.</a:t>
            </a:r>
          </a:p>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900 lbs.</a:t>
            </a:r>
          </a:p>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714 lbs.</a:t>
            </a:r>
          </a:p>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578 lbs.</a:t>
            </a:r>
          </a:p>
          <a:p>
            <a:pPr marL="0" indent="0">
              <a:buNone/>
            </a:pPr>
            <a:endParaRPr lang="en-US" sz="2800" dirty="0">
              <a:solidFill>
                <a:schemeClr val="tx1"/>
              </a:solidFill>
              <a:latin typeface="Cambria" panose="02040503050406030204" pitchFamily="18" charset="0"/>
              <a:ea typeface="Cambria" panose="02040503050406030204" pitchFamily="18" charset="0"/>
            </a:endParaRPr>
          </a:p>
          <a:p>
            <a:pPr>
              <a:buFont typeface="Wingdings" panose="05000000000000000000" pitchFamily="2" charset="2"/>
              <a:buChar char="Ø"/>
            </a:pPr>
            <a:endParaRPr lang="en-US" dirty="0">
              <a:solidFill>
                <a:schemeClr val="tx1"/>
              </a:solidFill>
              <a:latin typeface="Cambria" panose="02040503050406030204" pitchFamily="18" charset="0"/>
              <a:ea typeface="Cambria" panose="02040503050406030204" pitchFamily="18" charset="0"/>
            </a:endParaRPr>
          </a:p>
          <a:p>
            <a:endParaRPr lang="en-US" dirty="0"/>
          </a:p>
        </p:txBody>
      </p:sp>
      <p:grpSp>
        <p:nvGrpSpPr>
          <p:cNvPr id="22" name="Group 21" descr="Illustration to help answer the multiple choice question. What is the heel block force for the configuration show below with a hoist line pull of 450 lbs.?" title="Heel Block">
            <a:extLst>
              <a:ext uri="{FF2B5EF4-FFF2-40B4-BE49-F238E27FC236}">
                <a16:creationId xmlns:a16="http://schemas.microsoft.com/office/drawing/2014/main" id="{F264EB1A-B579-47EE-864A-1CA4CD95EC17}"/>
              </a:ext>
            </a:extLst>
          </p:cNvPr>
          <p:cNvGrpSpPr>
            <a:grpSpLocks noChangeAspect="1"/>
          </p:cNvGrpSpPr>
          <p:nvPr/>
        </p:nvGrpSpPr>
        <p:grpSpPr>
          <a:xfrm rot="13884331">
            <a:off x="1260860" y="1429336"/>
            <a:ext cx="5782812" cy="6979757"/>
            <a:chOff x="-2007430" y="-1815648"/>
            <a:chExt cx="9694361" cy="11700936"/>
          </a:xfrm>
        </p:grpSpPr>
        <p:cxnSp>
          <p:nvCxnSpPr>
            <p:cNvPr id="23" name="Straight Connector 22">
              <a:extLst>
                <a:ext uri="{FF2B5EF4-FFF2-40B4-BE49-F238E27FC236}">
                  <a16:creationId xmlns:a16="http://schemas.microsoft.com/office/drawing/2014/main" id="{B59B41A6-C970-43A0-9985-3A05E51B2818}"/>
                </a:ext>
              </a:extLst>
            </p:cNvPr>
            <p:cNvCxnSpPr>
              <a:cxnSpLocks/>
              <a:endCxn id="27" idx="0"/>
            </p:cNvCxnSpPr>
            <p:nvPr/>
          </p:nvCxnSpPr>
          <p:spPr>
            <a:xfrm rot="7715669" flipH="1">
              <a:off x="4352593" y="2644284"/>
              <a:ext cx="94794" cy="4007100"/>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C22C5D2-F46D-4F70-9D0B-6482BB39F47F}"/>
                </a:ext>
              </a:extLst>
            </p:cNvPr>
            <p:cNvCxnSpPr>
              <a:cxnSpLocks/>
              <a:endCxn id="27" idx="1"/>
            </p:cNvCxnSpPr>
            <p:nvPr/>
          </p:nvCxnSpPr>
          <p:spPr>
            <a:xfrm rot="7715669" flipH="1">
              <a:off x="-449490" y="4934111"/>
              <a:ext cx="3623623" cy="19265"/>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DC3FE911-B996-45C9-A1B4-4950E7D34F76}"/>
                </a:ext>
              </a:extLst>
            </p:cNvPr>
            <p:cNvSpPr/>
            <p:nvPr/>
          </p:nvSpPr>
          <p:spPr>
            <a:xfrm>
              <a:off x="2760549" y="2190750"/>
              <a:ext cx="206659" cy="619125"/>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6" name="Trapezoid 25">
              <a:extLst>
                <a:ext uri="{FF2B5EF4-FFF2-40B4-BE49-F238E27FC236}">
                  <a16:creationId xmlns:a16="http://schemas.microsoft.com/office/drawing/2014/main" id="{D930680C-40F3-4C35-8F12-7F1F63239CD1}"/>
                </a:ext>
              </a:extLst>
            </p:cNvPr>
            <p:cNvSpPr/>
            <p:nvPr/>
          </p:nvSpPr>
          <p:spPr>
            <a:xfrm>
              <a:off x="2332264" y="2740477"/>
              <a:ext cx="1066800" cy="1164776"/>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7" name="Oval 26">
              <a:extLst>
                <a:ext uri="{FF2B5EF4-FFF2-40B4-BE49-F238E27FC236}">
                  <a16:creationId xmlns:a16="http://schemas.microsoft.com/office/drawing/2014/main" id="{AD5ABAAA-9432-4EB6-8BD4-08C32143B970}"/>
                </a:ext>
              </a:extLst>
            </p:cNvPr>
            <p:cNvSpPr/>
            <p:nvPr/>
          </p:nvSpPr>
          <p:spPr>
            <a:xfrm>
              <a:off x="2328180" y="3360965"/>
              <a:ext cx="1070883" cy="10972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8" name="Oval 27">
              <a:extLst>
                <a:ext uri="{FF2B5EF4-FFF2-40B4-BE49-F238E27FC236}">
                  <a16:creationId xmlns:a16="http://schemas.microsoft.com/office/drawing/2014/main" id="{01B02B98-7770-4771-95B7-581723046A35}"/>
                </a:ext>
              </a:extLst>
            </p:cNvPr>
            <p:cNvSpPr>
              <a:spLocks noChangeAspect="1"/>
            </p:cNvSpPr>
            <p:nvPr/>
          </p:nvSpPr>
          <p:spPr>
            <a:xfrm>
              <a:off x="2775862" y="3818166"/>
              <a:ext cx="1784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cxnSp>
          <p:nvCxnSpPr>
            <p:cNvPr id="29" name="Straight Arrow Connector 28">
              <a:extLst>
                <a:ext uri="{FF2B5EF4-FFF2-40B4-BE49-F238E27FC236}">
                  <a16:creationId xmlns:a16="http://schemas.microsoft.com/office/drawing/2014/main" id="{E873863D-5212-40EE-A9A8-32D205D270F6}"/>
                </a:ext>
              </a:extLst>
            </p:cNvPr>
            <p:cNvCxnSpPr/>
            <p:nvPr/>
          </p:nvCxnSpPr>
          <p:spPr>
            <a:xfrm flipH="1" flipV="1">
              <a:off x="2864600" y="708165"/>
              <a:ext cx="0" cy="1374913"/>
            </a:xfrm>
            <a:prstGeom prst="straightConnector1">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E1B89FA-61E9-42A8-A8FC-8F508A9DBACA}"/>
                </a:ext>
              </a:extLst>
            </p:cNvPr>
            <p:cNvCxnSpPr>
              <a:cxnSpLocks/>
            </p:cNvCxnSpPr>
            <p:nvPr/>
          </p:nvCxnSpPr>
          <p:spPr>
            <a:xfrm rot="7715669" flipH="1">
              <a:off x="-1003032" y="7058519"/>
              <a:ext cx="1379619" cy="0"/>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6EAD956-5202-4779-9A81-0194FC736570}"/>
                </a:ext>
              </a:extLst>
            </p:cNvPr>
            <p:cNvCxnSpPr>
              <a:cxnSpLocks/>
            </p:cNvCxnSpPr>
            <p:nvPr/>
          </p:nvCxnSpPr>
          <p:spPr>
            <a:xfrm rot="7715669">
              <a:off x="6618100" y="5789593"/>
              <a:ext cx="558" cy="1379618"/>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32" name="Arc 31">
              <a:extLst>
                <a:ext uri="{FF2B5EF4-FFF2-40B4-BE49-F238E27FC236}">
                  <a16:creationId xmlns:a16="http://schemas.microsoft.com/office/drawing/2014/main" id="{4EED1177-F943-41BE-B76F-248F75AE8D1C}"/>
                </a:ext>
              </a:extLst>
            </p:cNvPr>
            <p:cNvSpPr/>
            <p:nvPr/>
          </p:nvSpPr>
          <p:spPr>
            <a:xfrm rot="8100000">
              <a:off x="868179" y="1842883"/>
              <a:ext cx="3997660" cy="4114800"/>
            </a:xfrm>
            <a:prstGeom prst="arc">
              <a:avLst>
                <a:gd name="adj1" fmla="val 15272539"/>
                <a:gd name="adj2" fmla="val 463778"/>
              </a:avLst>
            </a:prstGeom>
            <a:ln w="28575">
              <a:solidFill>
                <a:srgbClr val="3366FF"/>
              </a:solidFill>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33" name="TextBox 48">
              <a:extLst>
                <a:ext uri="{FF2B5EF4-FFF2-40B4-BE49-F238E27FC236}">
                  <a16:creationId xmlns:a16="http://schemas.microsoft.com/office/drawing/2014/main" id="{3C07E6BA-E6B2-416A-9A91-436518D30A21}"/>
                </a:ext>
              </a:extLst>
            </p:cNvPr>
            <p:cNvSpPr txBox="1"/>
            <p:nvPr/>
          </p:nvSpPr>
          <p:spPr>
            <a:xfrm rot="7715669">
              <a:off x="2214233" y="5494360"/>
              <a:ext cx="1298777" cy="91029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dirty="0">
                  <a:solidFill>
                    <a:srgbClr val="FF0000"/>
                  </a:solidFill>
                  <a:latin typeface="Tahoma" panose="020B0604030504040204" pitchFamily="34" charset="0"/>
                  <a:ea typeface="Tahoma" panose="020B0604030504040204" pitchFamily="34" charset="0"/>
                  <a:cs typeface="Tahoma" panose="020B0604030504040204" pitchFamily="34" charset="0"/>
                </a:rPr>
                <a:t>85</a:t>
              </a:r>
              <a:r>
                <a:rPr 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
          <p:nvSpPr>
            <p:cNvPr id="34" name="TextBox 49">
              <a:extLst>
                <a:ext uri="{FF2B5EF4-FFF2-40B4-BE49-F238E27FC236}">
                  <a16:creationId xmlns:a16="http://schemas.microsoft.com/office/drawing/2014/main" id="{18CD2A1E-1F1B-4F3C-8AA0-E84880D49278}"/>
                </a:ext>
              </a:extLst>
            </p:cNvPr>
            <p:cNvSpPr txBox="1"/>
            <p:nvPr/>
          </p:nvSpPr>
          <p:spPr>
            <a:xfrm rot="7715669">
              <a:off x="6086777" y="6863598"/>
              <a:ext cx="2352949" cy="8473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450 lbs.</a:t>
              </a:r>
            </a:p>
          </p:txBody>
        </p:sp>
        <p:sp>
          <p:nvSpPr>
            <p:cNvPr id="35" name="TextBox 50">
              <a:extLst>
                <a:ext uri="{FF2B5EF4-FFF2-40B4-BE49-F238E27FC236}">
                  <a16:creationId xmlns:a16="http://schemas.microsoft.com/office/drawing/2014/main" id="{E36B751D-BD7A-45BF-898C-49A556C9DA77}"/>
                </a:ext>
              </a:extLst>
            </p:cNvPr>
            <p:cNvSpPr txBox="1"/>
            <p:nvPr/>
          </p:nvSpPr>
          <p:spPr>
            <a:xfrm rot="7715669">
              <a:off x="-2818643" y="8226718"/>
              <a:ext cx="2469783" cy="84735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450 lbs.</a:t>
              </a:r>
            </a:p>
          </p:txBody>
        </p:sp>
        <p:sp>
          <p:nvSpPr>
            <p:cNvPr id="36" name="TextBox 51">
              <a:extLst>
                <a:ext uri="{FF2B5EF4-FFF2-40B4-BE49-F238E27FC236}">
                  <a16:creationId xmlns:a16="http://schemas.microsoft.com/office/drawing/2014/main" id="{2167F34F-91C5-495E-A2F4-C535157B4A2F}"/>
                </a:ext>
              </a:extLst>
            </p:cNvPr>
            <p:cNvSpPr txBox="1"/>
            <p:nvPr/>
          </p:nvSpPr>
          <p:spPr>
            <a:xfrm rot="7715669">
              <a:off x="729281" y="-397080"/>
              <a:ext cx="3910171" cy="107303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i="1" dirty="0">
                  <a:solidFill>
                    <a:srgbClr val="FF0000"/>
                  </a:solidFill>
                  <a:latin typeface="Tahoma" panose="020B0604030504040204" pitchFamily="34" charset="0"/>
                  <a:ea typeface="Tahoma" panose="020B0604030504040204" pitchFamily="34" charset="0"/>
                  <a:cs typeface="Tahoma" panose="020B0604030504040204" pitchFamily="34" charset="0"/>
                </a:rPr>
                <a:t>BLOCK FORCE</a:t>
              </a:r>
            </a:p>
          </p:txBody>
        </p:sp>
      </p:grpSp>
    </p:spTree>
    <p:extLst>
      <p:ext uri="{BB962C8B-B14F-4D97-AF65-F5344CB8AC3E}">
        <p14:creationId xmlns:p14="http://schemas.microsoft.com/office/powerpoint/2010/main" val="146092225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
            <a:ext cx="8229600" cy="1321455"/>
          </a:xfrm>
        </p:spPr>
        <p:txBody>
          <a:bodyPr>
            <a:normAutofit fontScale="90000"/>
          </a:bodyPr>
          <a:lstStyle/>
          <a:p>
            <a:pPr algn="l">
              <a:lnSpc>
                <a:spcPct val="100000"/>
              </a:lnSpc>
            </a:pPr>
            <a:r>
              <a:rPr lang="en-US" sz="2800" b="1" dirty="0">
                <a:solidFill>
                  <a:schemeClr val="tx1"/>
                </a:solidFill>
                <a:effectLst/>
                <a:latin typeface="Cambria" panose="02040503050406030204" pitchFamily="18" charset="0"/>
                <a:ea typeface="Cambria" panose="02040503050406030204" pitchFamily="18" charset="0"/>
              </a:rPr>
              <a:t>For a load set at 205 feet with the tag positioned at 75 feet away, what is the approximate tag angle when the load is set?</a:t>
            </a:r>
          </a:p>
        </p:txBody>
      </p:sp>
      <p:sp>
        <p:nvSpPr>
          <p:cNvPr id="5" name="Content Placeholder 1">
            <a:extLst>
              <a:ext uri="{FF2B5EF4-FFF2-40B4-BE49-F238E27FC236}">
                <a16:creationId xmlns:a16="http://schemas.microsoft.com/office/drawing/2014/main" id="{DCC100C9-4E4E-4E7F-AE0C-2D8613B70297}"/>
              </a:ext>
            </a:extLst>
          </p:cNvPr>
          <p:cNvSpPr txBox="1">
            <a:spLocks/>
          </p:cNvSpPr>
          <p:nvPr/>
        </p:nvSpPr>
        <p:spPr>
          <a:xfrm>
            <a:off x="465780" y="1371600"/>
            <a:ext cx="265842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50°</a:t>
            </a:r>
          </a:p>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20°</a:t>
            </a:r>
          </a:p>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60°</a:t>
            </a:r>
          </a:p>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70°</a:t>
            </a:r>
          </a:p>
          <a:p>
            <a:pPr marL="0" indent="0">
              <a:buNone/>
            </a:pPr>
            <a:endParaRPr lang="en-US" sz="2800" dirty="0">
              <a:solidFill>
                <a:schemeClr val="tx1"/>
              </a:solidFill>
              <a:latin typeface="Cambria" panose="02040503050406030204" pitchFamily="18" charset="0"/>
              <a:ea typeface="Cambria" panose="02040503050406030204" pitchFamily="18" charset="0"/>
            </a:endParaRPr>
          </a:p>
          <a:p>
            <a:pPr>
              <a:buFont typeface="Wingdings" panose="05000000000000000000" pitchFamily="2" charset="2"/>
              <a:buChar char="Ø"/>
            </a:pPr>
            <a:endParaRPr lang="en-US" dirty="0">
              <a:solidFill>
                <a:schemeClr val="tx1"/>
              </a:solidFill>
              <a:latin typeface="Cambria" panose="02040503050406030204" pitchFamily="18" charset="0"/>
              <a:ea typeface="Cambria" panose="02040503050406030204" pitchFamily="18" charset="0"/>
            </a:endParaRPr>
          </a:p>
          <a:p>
            <a:endParaRPr lang="en-US" dirty="0"/>
          </a:p>
        </p:txBody>
      </p:sp>
      <p:pic>
        <p:nvPicPr>
          <p:cNvPr id="6" name="Picture 5" descr="Illustration to help answer the multiple choice question. For a load set at 205 feet with the tag positioned at 75 feet away, what is the approximate tag angle when the load is set?" title="Tag Angle Illustration">
            <a:extLst>
              <a:ext uri="{FF2B5EF4-FFF2-40B4-BE49-F238E27FC236}">
                <a16:creationId xmlns:a16="http://schemas.microsoft.com/office/drawing/2014/main" id="{EAB6301F-B01E-477B-BBF2-5897A7D511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600" y="1524000"/>
            <a:ext cx="4603800" cy="4389120"/>
          </a:xfrm>
          <a:prstGeom prst="rect">
            <a:avLst/>
          </a:prstGeom>
        </p:spPr>
      </p:pic>
      <p:cxnSp>
        <p:nvCxnSpPr>
          <p:cNvPr id="7" name="Straight Connector 6" descr="Red straight line connector in the tag angle illustration." title="Straight Connector">
            <a:extLst>
              <a:ext uri="{FF2B5EF4-FFF2-40B4-BE49-F238E27FC236}">
                <a16:creationId xmlns:a16="http://schemas.microsoft.com/office/drawing/2014/main" id="{BA4264D1-54B3-49FF-A6D4-0BEBAB28A92A}"/>
              </a:ext>
            </a:extLst>
          </p:cNvPr>
          <p:cNvCxnSpPr/>
          <p:nvPr/>
        </p:nvCxnSpPr>
        <p:spPr>
          <a:xfrm>
            <a:off x="2185980" y="3200400"/>
            <a:ext cx="15544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Red straight line connector at the bottom of the 250 feet line" title="Straight Connector">
            <a:extLst>
              <a:ext uri="{FF2B5EF4-FFF2-40B4-BE49-F238E27FC236}">
                <a16:creationId xmlns:a16="http://schemas.microsoft.com/office/drawing/2014/main" id="{C35EBE04-3CA1-4DDE-A0F5-E50BC70C811E}"/>
              </a:ext>
            </a:extLst>
          </p:cNvPr>
          <p:cNvCxnSpPr>
            <a:cxnSpLocks/>
          </p:cNvCxnSpPr>
          <p:nvPr/>
        </p:nvCxnSpPr>
        <p:spPr>
          <a:xfrm>
            <a:off x="2185980" y="5791200"/>
            <a:ext cx="777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Red vertical arrow showing distance of 250 feet." title="Straight Connector">
            <a:extLst>
              <a:ext uri="{FF2B5EF4-FFF2-40B4-BE49-F238E27FC236}">
                <a16:creationId xmlns:a16="http://schemas.microsoft.com/office/drawing/2014/main" id="{5797D4BD-594C-40CA-B999-7B26145B4960}"/>
              </a:ext>
            </a:extLst>
          </p:cNvPr>
          <p:cNvCxnSpPr>
            <a:cxnSpLocks/>
          </p:cNvCxnSpPr>
          <p:nvPr/>
        </p:nvCxnSpPr>
        <p:spPr>
          <a:xfrm>
            <a:off x="2574600" y="3200400"/>
            <a:ext cx="0" cy="2590800"/>
          </a:xfrm>
          <a:prstGeom prst="line">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491C1AA-5B51-4F35-A963-92773F160D6B}"/>
              </a:ext>
            </a:extLst>
          </p:cNvPr>
          <p:cNvSpPr/>
          <p:nvPr/>
        </p:nvSpPr>
        <p:spPr>
          <a:xfrm rot="16200000">
            <a:off x="1510025" y="3990944"/>
            <a:ext cx="1752019" cy="400110"/>
          </a:xfrm>
          <a:prstGeom prst="rect">
            <a:avLst/>
          </a:prstGeom>
          <a:noFill/>
        </p:spPr>
        <p:txBody>
          <a:bodyPr wrap="square">
            <a:spAutoFit/>
          </a:bodyPr>
          <a:lstStyle/>
          <a:p>
            <a:pPr marL="7938" lvl="1" fontAlgn="base">
              <a:spcAft>
                <a:spcPts val="600"/>
              </a:spcAft>
              <a:buClrTx/>
            </a:pPr>
            <a:r>
              <a:rPr lang="en-US" sz="2000" kern="0" dirty="0">
                <a:solidFill>
                  <a:srgbClr val="FF0000"/>
                </a:solidFill>
                <a:latin typeface="Arial" panose="020B0604020202020204" pitchFamily="34" charset="0"/>
                <a:ea typeface="Cambria" panose="02040503050406030204" pitchFamily="18" charset="0"/>
                <a:cs typeface="Arial" panose="020B0604020202020204" pitchFamily="34" charset="0"/>
              </a:rPr>
              <a:t>205 feet</a:t>
            </a:r>
          </a:p>
        </p:txBody>
      </p:sp>
      <p:cxnSp>
        <p:nvCxnSpPr>
          <p:cNvPr id="12" name="Straight Connector 11" descr="Red straight line connector." title="Straight Connector">
            <a:extLst>
              <a:ext uri="{FF2B5EF4-FFF2-40B4-BE49-F238E27FC236}">
                <a16:creationId xmlns:a16="http://schemas.microsoft.com/office/drawing/2014/main" id="{C66630A6-034D-4AB7-A0EA-00434D59BB92}"/>
              </a:ext>
            </a:extLst>
          </p:cNvPr>
          <p:cNvCxnSpPr>
            <a:cxnSpLocks/>
          </p:cNvCxnSpPr>
          <p:nvPr/>
        </p:nvCxnSpPr>
        <p:spPr>
          <a:xfrm>
            <a:off x="7315200" y="5791200"/>
            <a:ext cx="0" cy="71033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Red straight vertical line connector from the load to the bottom." title="Straight Connector">
            <a:extLst>
              <a:ext uri="{FF2B5EF4-FFF2-40B4-BE49-F238E27FC236}">
                <a16:creationId xmlns:a16="http://schemas.microsoft.com/office/drawing/2014/main" id="{9A15F549-3365-4CEE-9E0F-BB5E9EB9CD27}"/>
              </a:ext>
            </a:extLst>
          </p:cNvPr>
          <p:cNvCxnSpPr>
            <a:cxnSpLocks/>
          </p:cNvCxnSpPr>
          <p:nvPr/>
        </p:nvCxnSpPr>
        <p:spPr>
          <a:xfrm>
            <a:off x="4038600" y="3484011"/>
            <a:ext cx="0" cy="30175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Red horizontal straight arrow showing a width of 75 feet." title="Straight Connector">
            <a:extLst>
              <a:ext uri="{FF2B5EF4-FFF2-40B4-BE49-F238E27FC236}">
                <a16:creationId xmlns:a16="http://schemas.microsoft.com/office/drawing/2014/main" id="{9064109D-C24F-40BF-B518-D42BD765EBFE}"/>
              </a:ext>
            </a:extLst>
          </p:cNvPr>
          <p:cNvCxnSpPr>
            <a:cxnSpLocks/>
          </p:cNvCxnSpPr>
          <p:nvPr/>
        </p:nvCxnSpPr>
        <p:spPr>
          <a:xfrm flipV="1">
            <a:off x="4038600" y="6276340"/>
            <a:ext cx="3276600" cy="0"/>
          </a:xfrm>
          <a:prstGeom prst="line">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0D3864B-438E-474C-9484-CB354B45F8AD}"/>
              </a:ext>
            </a:extLst>
          </p:cNvPr>
          <p:cNvSpPr/>
          <p:nvPr/>
        </p:nvSpPr>
        <p:spPr>
          <a:xfrm>
            <a:off x="5048308" y="6301476"/>
            <a:ext cx="1752019" cy="400110"/>
          </a:xfrm>
          <a:prstGeom prst="rect">
            <a:avLst/>
          </a:prstGeom>
          <a:noFill/>
        </p:spPr>
        <p:txBody>
          <a:bodyPr wrap="square">
            <a:spAutoFit/>
          </a:bodyPr>
          <a:lstStyle/>
          <a:p>
            <a:pPr marL="7938" lvl="1" fontAlgn="base">
              <a:buClrTx/>
            </a:pPr>
            <a:r>
              <a:rPr lang="en-US" sz="2000" kern="0" dirty="0">
                <a:solidFill>
                  <a:srgbClr val="FF0000"/>
                </a:solidFill>
                <a:latin typeface="Arial" panose="020B0604020202020204" pitchFamily="34" charset="0"/>
                <a:ea typeface="Cambria" panose="02040503050406030204" pitchFamily="18" charset="0"/>
                <a:cs typeface="Arial" panose="020B0604020202020204" pitchFamily="34" charset="0"/>
              </a:rPr>
              <a:t>75 feet</a:t>
            </a:r>
          </a:p>
        </p:txBody>
      </p:sp>
      <p:sp>
        <p:nvSpPr>
          <p:cNvPr id="24" name="Rectangle 23">
            <a:extLst>
              <a:ext uri="{FF2B5EF4-FFF2-40B4-BE49-F238E27FC236}">
                <a16:creationId xmlns:a16="http://schemas.microsoft.com/office/drawing/2014/main" id="{0E21FCAD-5BD4-4976-8D2F-4F93966BB341}"/>
              </a:ext>
            </a:extLst>
          </p:cNvPr>
          <p:cNvSpPr/>
          <p:nvPr/>
        </p:nvSpPr>
        <p:spPr>
          <a:xfrm>
            <a:off x="4979224" y="4655606"/>
            <a:ext cx="449162" cy="646331"/>
          </a:xfrm>
          <a:prstGeom prst="rect">
            <a:avLst/>
          </a:prstGeom>
        </p:spPr>
        <p:txBody>
          <a:bodyPr wrap="none">
            <a:spAutoFit/>
          </a:bodyPr>
          <a:lstStyle/>
          <a:p>
            <a:r>
              <a:rPr lang="el-GR" sz="36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α</a:t>
            </a:r>
            <a:endParaRPr lang="en-US" sz="3600" dirty="0"/>
          </a:p>
        </p:txBody>
      </p:sp>
      <p:sp>
        <p:nvSpPr>
          <p:cNvPr id="25" name="Arc 24" descr="Blue arrow arc" title="Arc">
            <a:extLst>
              <a:ext uri="{FF2B5EF4-FFF2-40B4-BE49-F238E27FC236}">
                <a16:creationId xmlns:a16="http://schemas.microsoft.com/office/drawing/2014/main" id="{7B9903F6-464B-413B-9D6E-5BACA895FC7D}"/>
              </a:ext>
            </a:extLst>
          </p:cNvPr>
          <p:cNvSpPr/>
          <p:nvPr/>
        </p:nvSpPr>
        <p:spPr>
          <a:xfrm rot="16200000">
            <a:off x="5257332" y="4399594"/>
            <a:ext cx="2743201" cy="2630815"/>
          </a:xfrm>
          <a:prstGeom prst="arc">
            <a:avLst>
              <a:gd name="adj1" fmla="val 16042504"/>
              <a:gd name="adj2" fmla="val 19393399"/>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57785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762000"/>
          </a:xfrm>
        </p:spPr>
        <p:txBody>
          <a:bodyPr>
            <a:noAutofit/>
          </a:bodyPr>
          <a:lstStyle/>
          <a:p>
            <a:r>
              <a:rPr lang="en-US" sz="4200" b="1" dirty="0">
                <a:solidFill>
                  <a:schemeClr val="tx1"/>
                </a:solidFill>
                <a:effectLst/>
                <a:latin typeface="Cambria" panose="02040503050406030204" pitchFamily="18" charset="0"/>
              </a:rPr>
              <a:t>OSHA Whistleblower Protection</a:t>
            </a:r>
          </a:p>
        </p:txBody>
      </p:sp>
      <p:sp>
        <p:nvSpPr>
          <p:cNvPr id="5" name="Rectangle 4" descr="Describes what you should do if you see something that is not being handled correctly on the job site." title="OSHA Whistleblower Protection"/>
          <p:cNvSpPr/>
          <p:nvPr/>
        </p:nvSpPr>
        <p:spPr>
          <a:xfrm>
            <a:off x="419100" y="1485900"/>
            <a:ext cx="8242300" cy="4655493"/>
          </a:xfrm>
          <a:prstGeom prst="rect">
            <a:avLst/>
          </a:prstGeom>
        </p:spPr>
        <p:txBody>
          <a:bodyPr wrap="square">
            <a:spAutoFit/>
          </a:bodyPr>
          <a:lstStyle/>
          <a:p>
            <a:pPr marL="457200" indent="-457200">
              <a:spcBef>
                <a:spcPts val="600"/>
              </a:spcBef>
              <a:spcAft>
                <a:spcPts val="600"/>
              </a:spcAft>
              <a:buFont typeface="Wingdings" panose="05000000000000000000" pitchFamily="2" charset="2"/>
              <a:buChar char="Ø"/>
            </a:pPr>
            <a:r>
              <a:rPr lang="en-US" sz="2800" dirty="0">
                <a:latin typeface="Cambria" panose="02040503050406030204" pitchFamily="18" charset="0"/>
              </a:rPr>
              <a:t>Visit </a:t>
            </a:r>
            <a:r>
              <a:rPr lang="en-US" sz="2800" b="1" dirty="0">
                <a:solidFill>
                  <a:srgbClr val="0066FF"/>
                </a:solidFill>
                <a:latin typeface="Cambria" panose="02040503050406030204" pitchFamily="18" charset="0"/>
                <a:hlinkClick r:id="rId3"/>
              </a:rPr>
              <a:t>www.osha.gov/workers.html</a:t>
            </a:r>
            <a:r>
              <a:rPr lang="en-US" sz="2800" b="1" dirty="0">
                <a:solidFill>
                  <a:srgbClr val="0066FF"/>
                </a:solidFill>
                <a:latin typeface="Cambria" panose="02040503050406030204" pitchFamily="18" charset="0"/>
              </a:rPr>
              <a:t> </a:t>
            </a:r>
            <a:r>
              <a:rPr lang="en-US" sz="2800" dirty="0">
                <a:latin typeface="Cambria" panose="02040503050406030204" pitchFamily="18" charset="0"/>
              </a:rPr>
              <a:t>or call </a:t>
            </a:r>
            <a:r>
              <a:rPr lang="en-US" sz="2800" b="1" dirty="0">
                <a:latin typeface="Cambria" panose="02040503050406030204" pitchFamily="18" charset="0"/>
              </a:rPr>
              <a:t>800-321-OSHA</a:t>
            </a:r>
          </a:p>
          <a:p>
            <a:pPr marL="457200" indent="-457200">
              <a:spcBef>
                <a:spcPts val="600"/>
              </a:spcBef>
              <a:spcAft>
                <a:spcPts val="600"/>
              </a:spcAft>
              <a:buFont typeface="Wingdings" panose="05000000000000000000" pitchFamily="2" charset="2"/>
              <a:buChar char="Ø"/>
            </a:pPr>
            <a:r>
              <a:rPr lang="en-US" sz="2800" dirty="0">
                <a:latin typeface="Cambria" panose="02040503050406030204" pitchFamily="18" charset="0"/>
              </a:rPr>
              <a:t>Be prepared to provide specific details regarding your company and the type of hazard or discrimination being reported</a:t>
            </a:r>
          </a:p>
          <a:p>
            <a:pPr marL="457200" indent="-457200">
              <a:spcBef>
                <a:spcPts val="600"/>
              </a:spcBef>
              <a:spcAft>
                <a:spcPts val="600"/>
              </a:spcAft>
              <a:buFont typeface="Wingdings" panose="05000000000000000000" pitchFamily="2" charset="2"/>
              <a:buChar char="Ø"/>
            </a:pPr>
            <a:r>
              <a:rPr lang="en-US" sz="2800" dirty="0">
                <a:latin typeface="Cambria" panose="02040503050406030204" pitchFamily="18" charset="0"/>
              </a:rPr>
              <a:t>Keep a confidential record of all details</a:t>
            </a:r>
          </a:p>
          <a:p>
            <a:pPr marL="457200" indent="-457200">
              <a:spcBef>
                <a:spcPts val="600"/>
              </a:spcBef>
              <a:spcAft>
                <a:spcPts val="600"/>
              </a:spcAft>
              <a:buFont typeface="Wingdings" panose="05000000000000000000" pitchFamily="2" charset="2"/>
              <a:buChar char="Ø"/>
            </a:pPr>
            <a:r>
              <a:rPr lang="en-US" sz="2800" dirty="0">
                <a:latin typeface="Cambria" panose="02040503050406030204" pitchFamily="18" charset="0"/>
              </a:rPr>
              <a:t>Once a complaint is filed or reported, an investigation is normally warranted (see criteria on website)</a:t>
            </a:r>
          </a:p>
          <a:p>
            <a:endParaRPr lang="en-US" sz="1200" dirty="0">
              <a:solidFill>
                <a:schemeClr val="tx2"/>
              </a:solidFill>
              <a:latin typeface="Calibri" panose="020F0502020204030204" pitchFamily="34" charset="0"/>
            </a:endParaRPr>
          </a:p>
        </p:txBody>
      </p:sp>
      <p:sp>
        <p:nvSpPr>
          <p:cNvPr id="4" name="TextBox 3"/>
          <p:cNvSpPr txBox="1"/>
          <p:nvPr/>
        </p:nvSpPr>
        <p:spPr>
          <a:xfrm>
            <a:off x="2133600" y="6380202"/>
            <a:ext cx="4648200" cy="553998"/>
          </a:xfrm>
          <a:prstGeom prst="rect">
            <a:avLst/>
          </a:prstGeom>
          <a:noFill/>
        </p:spPr>
        <p:txBody>
          <a:bodyPr wrap="square" rtlCol="0">
            <a:spAutoFit/>
          </a:bodyPr>
          <a:lstStyle/>
          <a:p>
            <a:r>
              <a:rPr lang="en-US" sz="1200" dirty="0">
                <a:latin typeface="Cambria" panose="02040503050406030204" pitchFamily="18" charset="0"/>
              </a:rPr>
              <a:t>Source: OSHA 3021-09R 2011, www.osha.gov/workers.html</a:t>
            </a:r>
          </a:p>
          <a:p>
            <a:endParaRPr lang="en-US" dirty="0"/>
          </a:p>
        </p:txBody>
      </p:sp>
    </p:spTree>
    <p:extLst>
      <p:ext uri="{BB962C8B-B14F-4D97-AF65-F5344CB8AC3E}">
        <p14:creationId xmlns:p14="http://schemas.microsoft.com/office/powerpoint/2010/main" val="120151445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323946"/>
          </a:xfrm>
        </p:spPr>
        <p:txBody>
          <a:bodyPr>
            <a:normAutofit fontScale="90000"/>
          </a:bodyPr>
          <a:lstStyle/>
          <a:p>
            <a:pPr algn="l">
              <a:lnSpc>
                <a:spcPct val="100000"/>
              </a:lnSpc>
            </a:pPr>
            <a:r>
              <a:rPr lang="en-US" sz="2900" b="1" dirty="0">
                <a:solidFill>
                  <a:schemeClr val="tx1"/>
                </a:solidFill>
                <a:effectLst/>
                <a:latin typeface="Cambria" panose="02040503050406030204" pitchFamily="18" charset="0"/>
              </a:rPr>
              <a:t>For a load located 10 feet below the top block and tagged out 4 feet, what is the approximate load position angle, Ø?</a:t>
            </a:r>
          </a:p>
        </p:txBody>
      </p:sp>
      <p:sp>
        <p:nvSpPr>
          <p:cNvPr id="5" name="Content Placeholder 1">
            <a:extLst>
              <a:ext uri="{FF2B5EF4-FFF2-40B4-BE49-F238E27FC236}">
                <a16:creationId xmlns:a16="http://schemas.microsoft.com/office/drawing/2014/main" id="{DCC100C9-4E4E-4E7F-AE0C-2D8613B70297}"/>
              </a:ext>
            </a:extLst>
          </p:cNvPr>
          <p:cNvSpPr txBox="1">
            <a:spLocks/>
          </p:cNvSpPr>
          <p:nvPr/>
        </p:nvSpPr>
        <p:spPr>
          <a:xfrm>
            <a:off x="465780" y="1371600"/>
            <a:ext cx="265842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22°</a:t>
            </a:r>
          </a:p>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8°</a:t>
            </a:r>
          </a:p>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14°</a:t>
            </a:r>
          </a:p>
          <a:p>
            <a:pPr marL="461963" indent="-461963">
              <a:lnSpc>
                <a:spcPct val="150000"/>
              </a:lnSpc>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68°</a:t>
            </a:r>
          </a:p>
          <a:p>
            <a:pPr marL="0" indent="0">
              <a:buNone/>
            </a:pPr>
            <a:endParaRPr lang="en-US" sz="2800" dirty="0">
              <a:solidFill>
                <a:schemeClr val="tx1"/>
              </a:solidFill>
              <a:latin typeface="Cambria" panose="02040503050406030204" pitchFamily="18" charset="0"/>
              <a:ea typeface="Cambria" panose="02040503050406030204" pitchFamily="18" charset="0"/>
            </a:endParaRPr>
          </a:p>
          <a:p>
            <a:pPr>
              <a:buFont typeface="Wingdings" panose="05000000000000000000" pitchFamily="2" charset="2"/>
              <a:buChar char="Ø"/>
            </a:pPr>
            <a:endParaRPr lang="en-US" dirty="0">
              <a:solidFill>
                <a:schemeClr val="tx1"/>
              </a:solidFill>
              <a:latin typeface="Cambria" panose="02040503050406030204" pitchFamily="18" charset="0"/>
              <a:ea typeface="Cambria" panose="02040503050406030204" pitchFamily="18" charset="0"/>
            </a:endParaRPr>
          </a:p>
          <a:p>
            <a:endParaRPr lang="en-US" dirty="0"/>
          </a:p>
        </p:txBody>
      </p:sp>
      <p:pic>
        <p:nvPicPr>
          <p:cNvPr id="6" name="Picture 5" descr="Illustration to help answer the multiple choice question. For a load located 10 feet below the top block and tagged out 4 feet, what is the approximate load position angle, 0?" title="Load Position Illustration">
            <a:extLst>
              <a:ext uri="{FF2B5EF4-FFF2-40B4-BE49-F238E27FC236}">
                <a16:creationId xmlns:a16="http://schemas.microsoft.com/office/drawing/2014/main" id="{EAB6301F-B01E-477B-BBF2-5897A7D511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600" y="1524000"/>
            <a:ext cx="4603800" cy="4389120"/>
          </a:xfrm>
          <a:prstGeom prst="rect">
            <a:avLst/>
          </a:prstGeom>
        </p:spPr>
      </p:pic>
      <p:cxnSp>
        <p:nvCxnSpPr>
          <p:cNvPr id="7" name="Straight Connector 6" descr="Red horizontal line connector " title="Straight Connector">
            <a:extLst>
              <a:ext uri="{FF2B5EF4-FFF2-40B4-BE49-F238E27FC236}">
                <a16:creationId xmlns:a16="http://schemas.microsoft.com/office/drawing/2014/main" id="{BA4264D1-54B3-49FF-A6D4-0BEBAB28A92A}"/>
              </a:ext>
            </a:extLst>
          </p:cNvPr>
          <p:cNvCxnSpPr>
            <a:cxnSpLocks/>
          </p:cNvCxnSpPr>
          <p:nvPr/>
        </p:nvCxnSpPr>
        <p:spPr>
          <a:xfrm>
            <a:off x="2667000" y="3200400"/>
            <a:ext cx="107346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descr="Red horizontal connector at the top of the 10 foot arrow connector." title="Straight Connector">
            <a:extLst>
              <a:ext uri="{FF2B5EF4-FFF2-40B4-BE49-F238E27FC236}">
                <a16:creationId xmlns:a16="http://schemas.microsoft.com/office/drawing/2014/main" id="{C35EBE04-3CA1-4DDE-A0F5-E50BC70C811E}"/>
              </a:ext>
            </a:extLst>
          </p:cNvPr>
          <p:cNvCxnSpPr>
            <a:cxnSpLocks/>
          </p:cNvCxnSpPr>
          <p:nvPr/>
        </p:nvCxnSpPr>
        <p:spPr>
          <a:xfrm>
            <a:off x="2667000" y="1981200"/>
            <a:ext cx="77724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descr="Red arrow connector showing 10 feet." title="Straight Connector">
            <a:extLst>
              <a:ext uri="{FF2B5EF4-FFF2-40B4-BE49-F238E27FC236}">
                <a16:creationId xmlns:a16="http://schemas.microsoft.com/office/drawing/2014/main" id="{5797D4BD-594C-40CA-B999-7B26145B4960}"/>
              </a:ext>
            </a:extLst>
          </p:cNvPr>
          <p:cNvCxnSpPr>
            <a:cxnSpLocks/>
          </p:cNvCxnSpPr>
          <p:nvPr/>
        </p:nvCxnSpPr>
        <p:spPr>
          <a:xfrm flipH="1">
            <a:off x="2971800" y="1981200"/>
            <a:ext cx="0" cy="1219200"/>
          </a:xfrm>
          <a:prstGeom prst="line">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9491C1AA-5B51-4F35-A963-92773F160D6B}"/>
              </a:ext>
            </a:extLst>
          </p:cNvPr>
          <p:cNvSpPr/>
          <p:nvPr/>
        </p:nvSpPr>
        <p:spPr>
          <a:xfrm rot="16200000">
            <a:off x="1883900" y="1976418"/>
            <a:ext cx="1752019" cy="400110"/>
          </a:xfrm>
          <a:prstGeom prst="rect">
            <a:avLst/>
          </a:prstGeom>
          <a:noFill/>
        </p:spPr>
        <p:txBody>
          <a:bodyPr wrap="square">
            <a:spAutoFit/>
          </a:bodyPr>
          <a:lstStyle/>
          <a:p>
            <a:pPr marL="7938" lvl="1" fontAlgn="base">
              <a:spcAft>
                <a:spcPts val="600"/>
              </a:spcAft>
              <a:buClrTx/>
            </a:pPr>
            <a:r>
              <a:rPr lang="en-US" sz="2000" kern="0" dirty="0">
                <a:solidFill>
                  <a:srgbClr val="FF0000"/>
                </a:solidFill>
                <a:latin typeface="Arial" panose="020B0604020202020204" pitchFamily="34" charset="0"/>
                <a:ea typeface="Cambria" panose="02040503050406030204" pitchFamily="18" charset="0"/>
                <a:cs typeface="Arial" panose="020B0604020202020204" pitchFamily="34" charset="0"/>
              </a:rPr>
              <a:t>10 feet</a:t>
            </a:r>
          </a:p>
        </p:txBody>
      </p:sp>
      <p:cxnSp>
        <p:nvCxnSpPr>
          <p:cNvPr id="12" name="Straight Connector 11" descr="Red vertical connector at the bottom of the picture." title="Straight connector">
            <a:extLst>
              <a:ext uri="{FF2B5EF4-FFF2-40B4-BE49-F238E27FC236}">
                <a16:creationId xmlns:a16="http://schemas.microsoft.com/office/drawing/2014/main" id="{C66630A6-034D-4AB7-A0EA-00434D59BB92}"/>
              </a:ext>
            </a:extLst>
          </p:cNvPr>
          <p:cNvCxnSpPr>
            <a:cxnSpLocks/>
          </p:cNvCxnSpPr>
          <p:nvPr/>
        </p:nvCxnSpPr>
        <p:spPr>
          <a:xfrm>
            <a:off x="3581400" y="5566009"/>
            <a:ext cx="0" cy="9355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descr="Long red vertical connector from the load to the bottom." title="Straight Connector">
            <a:extLst>
              <a:ext uri="{FF2B5EF4-FFF2-40B4-BE49-F238E27FC236}">
                <a16:creationId xmlns:a16="http://schemas.microsoft.com/office/drawing/2014/main" id="{9A15F549-3365-4CEE-9E0F-BB5E9EB9CD27}"/>
              </a:ext>
            </a:extLst>
          </p:cNvPr>
          <p:cNvCxnSpPr>
            <a:cxnSpLocks/>
          </p:cNvCxnSpPr>
          <p:nvPr/>
        </p:nvCxnSpPr>
        <p:spPr>
          <a:xfrm>
            <a:off x="4038600" y="3484011"/>
            <a:ext cx="0" cy="30175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Red arrow connector showing 4 feet tagged out." title="Straight Connector">
            <a:extLst>
              <a:ext uri="{FF2B5EF4-FFF2-40B4-BE49-F238E27FC236}">
                <a16:creationId xmlns:a16="http://schemas.microsoft.com/office/drawing/2014/main" id="{9064109D-C24F-40BF-B518-D42BD765EBFE}"/>
              </a:ext>
            </a:extLst>
          </p:cNvPr>
          <p:cNvCxnSpPr>
            <a:cxnSpLocks/>
          </p:cNvCxnSpPr>
          <p:nvPr/>
        </p:nvCxnSpPr>
        <p:spPr>
          <a:xfrm>
            <a:off x="3581400" y="6301476"/>
            <a:ext cx="457200" cy="0"/>
          </a:xfrm>
          <a:prstGeom prst="line">
            <a:avLst/>
          </a:prstGeom>
          <a:ln w="19050">
            <a:solidFill>
              <a:srgbClr val="FF00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0D3864B-438E-474C-9484-CB354B45F8AD}"/>
              </a:ext>
            </a:extLst>
          </p:cNvPr>
          <p:cNvSpPr/>
          <p:nvPr/>
        </p:nvSpPr>
        <p:spPr>
          <a:xfrm>
            <a:off x="4018704" y="6101421"/>
            <a:ext cx="1752019" cy="400110"/>
          </a:xfrm>
          <a:prstGeom prst="rect">
            <a:avLst/>
          </a:prstGeom>
          <a:noFill/>
        </p:spPr>
        <p:txBody>
          <a:bodyPr wrap="square">
            <a:spAutoFit/>
          </a:bodyPr>
          <a:lstStyle/>
          <a:p>
            <a:pPr marL="7938" lvl="1" fontAlgn="base">
              <a:buClrTx/>
            </a:pPr>
            <a:r>
              <a:rPr lang="en-US" sz="2000" kern="0" dirty="0">
                <a:solidFill>
                  <a:srgbClr val="FF0000"/>
                </a:solidFill>
                <a:latin typeface="Arial" panose="020B0604020202020204" pitchFamily="34" charset="0"/>
                <a:ea typeface="Cambria" panose="02040503050406030204" pitchFamily="18" charset="0"/>
                <a:cs typeface="Arial" panose="020B0604020202020204" pitchFamily="34" charset="0"/>
              </a:rPr>
              <a:t>4 feet</a:t>
            </a:r>
          </a:p>
        </p:txBody>
      </p:sp>
      <p:sp>
        <p:nvSpPr>
          <p:cNvPr id="24" name="Rectangle 23">
            <a:extLst>
              <a:ext uri="{FF2B5EF4-FFF2-40B4-BE49-F238E27FC236}">
                <a16:creationId xmlns:a16="http://schemas.microsoft.com/office/drawing/2014/main" id="{0E21FCAD-5BD4-4976-8D2F-4F93966BB341}"/>
              </a:ext>
            </a:extLst>
          </p:cNvPr>
          <p:cNvSpPr/>
          <p:nvPr/>
        </p:nvSpPr>
        <p:spPr>
          <a:xfrm>
            <a:off x="3889251" y="2406152"/>
            <a:ext cx="486030" cy="646331"/>
          </a:xfrm>
          <a:prstGeom prst="rect">
            <a:avLst/>
          </a:prstGeom>
        </p:spPr>
        <p:txBody>
          <a:bodyPr wrap="none">
            <a:spAutoFit/>
          </a:bodyPr>
          <a:lstStyle/>
          <a:p>
            <a:r>
              <a:rPr lang="en-US" sz="3600" kern="0" dirty="0">
                <a:solidFill>
                  <a:srgbClr val="FF0000"/>
                </a:solidFill>
                <a:latin typeface="Cambria" panose="02040503050406030204" pitchFamily="18" charset="0"/>
                <a:ea typeface="Cambria" panose="02040503050406030204" pitchFamily="18" charset="0"/>
                <a:cs typeface="Arial" panose="020B0604020202020204" pitchFamily="34" charset="0"/>
              </a:rPr>
              <a:t>Ø</a:t>
            </a:r>
            <a:endParaRPr lang="en-US" sz="3600" dirty="0"/>
          </a:p>
        </p:txBody>
      </p:sp>
      <p:sp>
        <p:nvSpPr>
          <p:cNvPr id="25" name="Arc 24" descr="Blue arc" title="Arc">
            <a:extLst>
              <a:ext uri="{FF2B5EF4-FFF2-40B4-BE49-F238E27FC236}">
                <a16:creationId xmlns:a16="http://schemas.microsoft.com/office/drawing/2014/main" id="{7B9903F6-464B-413B-9D6E-5BACA895FC7D}"/>
              </a:ext>
            </a:extLst>
          </p:cNvPr>
          <p:cNvSpPr/>
          <p:nvPr/>
        </p:nvSpPr>
        <p:spPr>
          <a:xfrm rot="7937119">
            <a:off x="2371212" y="203344"/>
            <a:ext cx="2743201" cy="2630815"/>
          </a:xfrm>
          <a:prstGeom prst="arc">
            <a:avLst>
              <a:gd name="adj1" fmla="val 18535068"/>
              <a:gd name="adj2" fmla="val 19513292"/>
            </a:avLst>
          </a:prstGeom>
          <a:ln w="28575">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780904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330259"/>
          </a:xfrm>
        </p:spPr>
        <p:txBody>
          <a:bodyPr>
            <a:normAutofit fontScale="90000"/>
          </a:bodyPr>
          <a:lstStyle/>
          <a:p>
            <a:pPr algn="l">
              <a:lnSpc>
                <a:spcPct val="100000"/>
              </a:lnSpc>
            </a:pPr>
            <a:r>
              <a:rPr lang="en-US" sz="2900" b="1" dirty="0">
                <a:solidFill>
                  <a:schemeClr val="tx1"/>
                </a:solidFill>
                <a:effectLst/>
                <a:latin typeface="Cambria" panose="02040503050406030204" pitchFamily="18" charset="0"/>
                <a:ea typeface="Cambria" panose="02040503050406030204" pitchFamily="18" charset="0"/>
              </a:rPr>
              <a:t>What is the line force at the load for the configuration shown below, assuming no friction factor and no tag?</a:t>
            </a:r>
          </a:p>
        </p:txBody>
      </p:sp>
      <p:sp>
        <p:nvSpPr>
          <p:cNvPr id="4" name="Content Placeholder 1"/>
          <p:cNvSpPr txBox="1">
            <a:spLocks/>
          </p:cNvSpPr>
          <p:nvPr/>
        </p:nvSpPr>
        <p:spPr>
          <a:xfrm>
            <a:off x="304800" y="1447800"/>
            <a:ext cx="2658420" cy="27432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624078" indent="-514350">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650 lbs.</a:t>
            </a:r>
          </a:p>
          <a:p>
            <a:pPr marL="624078" indent="-514350">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717 lbs.</a:t>
            </a:r>
          </a:p>
          <a:p>
            <a:pPr marL="624078" indent="-514350">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1,434 lbs.</a:t>
            </a:r>
          </a:p>
          <a:p>
            <a:pPr marL="624078" indent="-514350">
              <a:buFont typeface="Wingdings 3"/>
              <a:buAutoNum type="alphaUcPeriod"/>
            </a:pPr>
            <a:r>
              <a:rPr lang="en-US" sz="2800" dirty="0">
                <a:solidFill>
                  <a:schemeClr val="tx1"/>
                </a:solidFill>
                <a:latin typeface="Cambria" panose="02040503050406030204" pitchFamily="18" charset="0"/>
                <a:ea typeface="Cambria" panose="02040503050406030204" pitchFamily="18" charset="0"/>
              </a:rPr>
              <a:t>1,300 lbs.</a:t>
            </a:r>
          </a:p>
          <a:p>
            <a:pPr marL="0" indent="0">
              <a:buNone/>
            </a:pPr>
            <a:endParaRPr lang="en-US" sz="2800" dirty="0">
              <a:solidFill>
                <a:schemeClr val="tx1"/>
              </a:solidFill>
              <a:latin typeface="Cambria" panose="02040503050406030204" pitchFamily="18" charset="0"/>
              <a:ea typeface="Cambria" panose="02040503050406030204" pitchFamily="18" charset="0"/>
            </a:endParaRPr>
          </a:p>
          <a:p>
            <a:pPr>
              <a:buFont typeface="Wingdings" panose="05000000000000000000" pitchFamily="2" charset="2"/>
              <a:buChar char="Ø"/>
            </a:pPr>
            <a:endParaRPr lang="en-US" dirty="0">
              <a:solidFill>
                <a:schemeClr val="tx1"/>
              </a:solidFill>
              <a:latin typeface="Cambria" panose="02040503050406030204" pitchFamily="18" charset="0"/>
              <a:ea typeface="Cambria" panose="02040503050406030204" pitchFamily="18" charset="0"/>
            </a:endParaRPr>
          </a:p>
          <a:p>
            <a:endParaRPr lang="en-US" dirty="0"/>
          </a:p>
        </p:txBody>
      </p:sp>
      <p:grpSp>
        <p:nvGrpSpPr>
          <p:cNvPr id="20" name="Group 19" descr="Illustration used to help answer the multiple choice question. What is the line force at the load for the configuration show below, assuming no friction factor and no tag?" title="Illustration">
            <a:extLst>
              <a:ext uri="{FF2B5EF4-FFF2-40B4-BE49-F238E27FC236}">
                <a16:creationId xmlns:a16="http://schemas.microsoft.com/office/drawing/2014/main" id="{FD9BC63E-1B17-4653-BCDA-0AB01144E5D0}"/>
              </a:ext>
            </a:extLst>
          </p:cNvPr>
          <p:cNvGrpSpPr>
            <a:grpSpLocks noChangeAspect="1"/>
          </p:cNvGrpSpPr>
          <p:nvPr/>
        </p:nvGrpSpPr>
        <p:grpSpPr>
          <a:xfrm>
            <a:off x="5820150" y="1447800"/>
            <a:ext cx="2109348" cy="4200208"/>
            <a:chOff x="-49877" y="48179"/>
            <a:chExt cx="6117827" cy="12727874"/>
          </a:xfrm>
        </p:grpSpPr>
        <p:grpSp>
          <p:nvGrpSpPr>
            <p:cNvPr id="21" name="Group 20">
              <a:extLst>
                <a:ext uri="{FF2B5EF4-FFF2-40B4-BE49-F238E27FC236}">
                  <a16:creationId xmlns:a16="http://schemas.microsoft.com/office/drawing/2014/main" id="{152E1213-037C-4C09-B1C3-30494A7136EE}"/>
                </a:ext>
              </a:extLst>
            </p:cNvPr>
            <p:cNvGrpSpPr/>
            <p:nvPr/>
          </p:nvGrpSpPr>
          <p:grpSpPr>
            <a:xfrm>
              <a:off x="-49877" y="48179"/>
              <a:ext cx="6117827" cy="12727874"/>
              <a:chOff x="-52112" y="48179"/>
              <a:chExt cx="6391962" cy="12727874"/>
            </a:xfrm>
          </p:grpSpPr>
          <p:pic>
            <p:nvPicPr>
              <p:cNvPr id="42" name="Picture 41" descr="Another segment of the illustration." title="Illustration">
                <a:extLst>
                  <a:ext uri="{FF2B5EF4-FFF2-40B4-BE49-F238E27FC236}">
                    <a16:creationId xmlns:a16="http://schemas.microsoft.com/office/drawing/2014/main" id="{E77D8F91-5B07-4052-B554-B950CB9FDB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112" y="48179"/>
                <a:ext cx="6373092" cy="8156863"/>
              </a:xfrm>
              <a:prstGeom prst="rect">
                <a:avLst/>
              </a:prstGeom>
            </p:spPr>
          </p:pic>
          <p:cxnSp>
            <p:nvCxnSpPr>
              <p:cNvPr id="43" name="Straight Connector 42">
                <a:extLst>
                  <a:ext uri="{FF2B5EF4-FFF2-40B4-BE49-F238E27FC236}">
                    <a16:creationId xmlns:a16="http://schemas.microsoft.com/office/drawing/2014/main" id="{66F221F7-3057-42AC-8367-5C843953514F}"/>
                  </a:ext>
                </a:extLst>
              </p:cNvPr>
              <p:cNvCxnSpPr>
                <a:cxnSpLocks/>
                <a:stCxn id="54" idx="6"/>
                <a:endCxn id="40" idx="6"/>
              </p:cNvCxnSpPr>
              <p:nvPr/>
            </p:nvCxnSpPr>
            <p:spPr>
              <a:xfrm flipH="1" flipV="1">
                <a:off x="1518428" y="4501933"/>
                <a:ext cx="1073115" cy="4480350"/>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E66929-8CAB-435B-919E-E405A7BF35B8}"/>
                  </a:ext>
                </a:extLst>
              </p:cNvPr>
              <p:cNvCxnSpPr>
                <a:cxnSpLocks/>
                <a:endCxn id="40" idx="2"/>
              </p:cNvCxnSpPr>
              <p:nvPr/>
            </p:nvCxnSpPr>
            <p:spPr>
              <a:xfrm flipH="1" flipV="1">
                <a:off x="397576" y="4757625"/>
                <a:ext cx="54861" cy="6761127"/>
              </a:xfrm>
              <a:prstGeom prst="line">
                <a:avLst/>
              </a:prstGeom>
              <a:ln w="38100">
                <a:solidFill>
                  <a:sysClr val="windowText" lastClr="0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C53170C-6B18-42C8-ACD3-757C30047D4E}"/>
                  </a:ext>
                </a:extLst>
              </p:cNvPr>
              <p:cNvCxnSpPr>
                <a:cxnSpLocks/>
                <a:stCxn id="54" idx="2"/>
                <a:endCxn id="49" idx="6"/>
              </p:cNvCxnSpPr>
              <p:nvPr/>
            </p:nvCxnSpPr>
            <p:spPr>
              <a:xfrm flipV="1">
                <a:off x="3744554" y="865437"/>
                <a:ext cx="2595296" cy="8116846"/>
              </a:xfrm>
              <a:prstGeom prst="line">
                <a:avLst/>
              </a:prstGeom>
              <a:ln w="38100">
                <a:solidFill>
                  <a:sysClr val="windowText" lastClr="000000"/>
                </a:solidFill>
                <a:tailEnd type="oval" w="lg" len="lg"/>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56B05A7-EA95-490A-BFF3-B1FF48D79B0D}"/>
                  </a:ext>
                </a:extLst>
              </p:cNvPr>
              <p:cNvCxnSpPr>
                <a:cxnSpLocks/>
                <a:stCxn id="38" idx="0"/>
                <a:endCxn id="47" idx="2"/>
              </p:cNvCxnSpPr>
              <p:nvPr/>
            </p:nvCxnSpPr>
            <p:spPr>
              <a:xfrm flipH="1" flipV="1">
                <a:off x="2" y="875756"/>
                <a:ext cx="541893" cy="2081943"/>
              </a:xfrm>
              <a:prstGeom prst="line">
                <a:avLst/>
              </a:prstGeom>
              <a:ln w="38100">
                <a:solidFill>
                  <a:sysClr val="windowText" lastClr="000000"/>
                </a:solidFill>
                <a:tailEnd type="oval" w="lg" len="lg"/>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22925B54-0322-4427-AA20-F6F586D99F0C}"/>
                  </a:ext>
                </a:extLst>
              </p:cNvPr>
              <p:cNvSpPr>
                <a:spLocks noChangeAspect="1"/>
              </p:cNvSpPr>
              <p:nvPr/>
            </p:nvSpPr>
            <p:spPr>
              <a:xfrm>
                <a:off x="2" y="830036"/>
                <a:ext cx="89240" cy="91440"/>
              </a:xfrm>
              <a:prstGeom prst="ellipse">
                <a:avLst/>
              </a:prstGeom>
              <a:solidFill>
                <a:schemeClr val="tx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nvGrpSpPr>
              <p:cNvPr id="48" name="Group 47">
                <a:extLst>
                  <a:ext uri="{FF2B5EF4-FFF2-40B4-BE49-F238E27FC236}">
                    <a16:creationId xmlns:a16="http://schemas.microsoft.com/office/drawing/2014/main" id="{666A55A1-D638-4665-945A-E7051DC09A02}"/>
                  </a:ext>
                </a:extLst>
              </p:cNvPr>
              <p:cNvGrpSpPr/>
              <p:nvPr/>
            </p:nvGrpSpPr>
            <p:grpSpPr>
              <a:xfrm>
                <a:off x="1985963" y="8433643"/>
                <a:ext cx="2357439" cy="4342410"/>
                <a:chOff x="1985963" y="8433643"/>
                <a:chExt cx="2357439" cy="4342410"/>
              </a:xfrm>
            </p:grpSpPr>
            <p:grpSp>
              <p:nvGrpSpPr>
                <p:cNvPr id="50" name="Group 49">
                  <a:extLst>
                    <a:ext uri="{FF2B5EF4-FFF2-40B4-BE49-F238E27FC236}">
                      <a16:creationId xmlns:a16="http://schemas.microsoft.com/office/drawing/2014/main" id="{A8BD18C9-38BB-4AB1-BF50-9D53BC330AD1}"/>
                    </a:ext>
                  </a:extLst>
                </p:cNvPr>
                <p:cNvGrpSpPr/>
                <p:nvPr/>
              </p:nvGrpSpPr>
              <p:grpSpPr>
                <a:xfrm rot="10800000">
                  <a:off x="2591535" y="8433643"/>
                  <a:ext cx="1152530" cy="2267495"/>
                  <a:chOff x="2591542" y="8433643"/>
                  <a:chExt cx="1108565" cy="2267495"/>
                </a:xfrm>
              </p:grpSpPr>
              <p:sp>
                <p:nvSpPr>
                  <p:cNvPr id="52" name="Rectangle: Rounded Corners 51">
                    <a:extLst>
                      <a:ext uri="{FF2B5EF4-FFF2-40B4-BE49-F238E27FC236}">
                        <a16:creationId xmlns:a16="http://schemas.microsoft.com/office/drawing/2014/main" id="{6194F554-24F3-4DF8-A868-AFD5B89033D7}"/>
                      </a:ext>
                    </a:extLst>
                  </p:cNvPr>
                  <p:cNvSpPr/>
                  <p:nvPr/>
                </p:nvSpPr>
                <p:spPr>
                  <a:xfrm>
                    <a:off x="3042751" y="8433643"/>
                    <a:ext cx="212939" cy="619125"/>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3" name="Trapezoid 52">
                    <a:extLst>
                      <a:ext uri="{FF2B5EF4-FFF2-40B4-BE49-F238E27FC236}">
                        <a16:creationId xmlns:a16="http://schemas.microsoft.com/office/drawing/2014/main" id="{A135F979-ECE7-4D26-9405-44F2EC414474}"/>
                      </a:ext>
                    </a:extLst>
                  </p:cNvPr>
                  <p:cNvSpPr/>
                  <p:nvPr/>
                </p:nvSpPr>
                <p:spPr>
                  <a:xfrm>
                    <a:off x="2595626" y="8983370"/>
                    <a:ext cx="1104481" cy="1164776"/>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4" name="Oval 53">
                    <a:extLst>
                      <a:ext uri="{FF2B5EF4-FFF2-40B4-BE49-F238E27FC236}">
                        <a16:creationId xmlns:a16="http://schemas.microsoft.com/office/drawing/2014/main" id="{9EFD684C-6F95-4E61-A8C2-91C5F737AA07}"/>
                      </a:ext>
                    </a:extLst>
                  </p:cNvPr>
                  <p:cNvSpPr/>
                  <p:nvPr/>
                </p:nvSpPr>
                <p:spPr>
                  <a:xfrm>
                    <a:off x="2591542" y="9603858"/>
                    <a:ext cx="1108564" cy="10972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55" name="Oval 54">
                    <a:extLst>
                      <a:ext uri="{FF2B5EF4-FFF2-40B4-BE49-F238E27FC236}">
                        <a16:creationId xmlns:a16="http://schemas.microsoft.com/office/drawing/2014/main" id="{A8F4BF1B-2252-4842-AFB4-8E09F60FA6D5}"/>
                      </a:ext>
                    </a:extLst>
                  </p:cNvPr>
                  <p:cNvSpPr>
                    <a:spLocks noChangeAspect="1"/>
                  </p:cNvSpPr>
                  <p:nvPr/>
                </p:nvSpPr>
                <p:spPr>
                  <a:xfrm>
                    <a:off x="3058064" y="10061059"/>
                    <a:ext cx="18476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51" name="Trapezoid 50">
                  <a:extLst>
                    <a:ext uri="{FF2B5EF4-FFF2-40B4-BE49-F238E27FC236}">
                      <a16:creationId xmlns:a16="http://schemas.microsoft.com/office/drawing/2014/main" id="{71414A70-F2B6-44C7-89E3-D31CC84EA4DD}"/>
                    </a:ext>
                  </a:extLst>
                </p:cNvPr>
                <p:cNvSpPr/>
                <p:nvPr/>
              </p:nvSpPr>
              <p:spPr>
                <a:xfrm>
                  <a:off x="1985963" y="10704366"/>
                  <a:ext cx="2357439" cy="2071687"/>
                </a:xfrm>
                <a:prstGeom prst="trapezoid">
                  <a:avLst/>
                </a:prstGeom>
                <a:solidFill>
                  <a:schemeClr val="bg1">
                    <a:lumMod val="75000"/>
                  </a:schemeClr>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dirty="0">
                    <a:solidFill>
                      <a:sysClr val="windowText" lastClr="000000"/>
                    </a:solidFill>
                    <a:latin typeface="Cambria" panose="02040503050406030204" pitchFamily="18" charset="0"/>
                  </a:endParaRPr>
                </a:p>
                <a:p>
                  <a:pPr algn="ctr"/>
                  <a:r>
                    <a:rPr lang="en-US"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LOAD</a:t>
                  </a:r>
                </a:p>
              </p:txBody>
            </p:sp>
          </p:grpSp>
          <p:sp>
            <p:nvSpPr>
              <p:cNvPr id="49" name="Oval 48">
                <a:extLst>
                  <a:ext uri="{FF2B5EF4-FFF2-40B4-BE49-F238E27FC236}">
                    <a16:creationId xmlns:a16="http://schemas.microsoft.com/office/drawing/2014/main" id="{5A89E89C-7EEA-44B8-8766-32305825F9EC}"/>
                  </a:ext>
                </a:extLst>
              </p:cNvPr>
              <p:cNvSpPr>
                <a:spLocks noChangeAspect="1"/>
              </p:cNvSpPr>
              <p:nvPr/>
            </p:nvSpPr>
            <p:spPr>
              <a:xfrm>
                <a:off x="6239044" y="819717"/>
                <a:ext cx="100806" cy="91440"/>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nvGrpSpPr>
            <p:cNvPr id="37" name="Group 36">
              <a:extLst>
                <a:ext uri="{FF2B5EF4-FFF2-40B4-BE49-F238E27FC236}">
                  <a16:creationId xmlns:a16="http://schemas.microsoft.com/office/drawing/2014/main" id="{FA27D16D-CF21-48F3-8108-AC358575895B}"/>
                </a:ext>
              </a:extLst>
            </p:cNvPr>
            <p:cNvGrpSpPr/>
            <p:nvPr/>
          </p:nvGrpSpPr>
          <p:grpSpPr>
            <a:xfrm rot="20795636">
              <a:off x="229842" y="2926867"/>
              <a:ext cx="1102831" cy="2267495"/>
              <a:chOff x="229842" y="2926867"/>
              <a:chExt cx="1070884" cy="2267495"/>
            </a:xfrm>
          </p:grpSpPr>
          <p:sp>
            <p:nvSpPr>
              <p:cNvPr id="38" name="Rectangle: Rounded Corners 37">
                <a:extLst>
                  <a:ext uri="{FF2B5EF4-FFF2-40B4-BE49-F238E27FC236}">
                    <a16:creationId xmlns:a16="http://schemas.microsoft.com/office/drawing/2014/main" id="{3503C03A-34DB-4B6A-A3F6-F96F10841B3A}"/>
                  </a:ext>
                </a:extLst>
              </p:cNvPr>
              <p:cNvSpPr/>
              <p:nvPr/>
            </p:nvSpPr>
            <p:spPr>
              <a:xfrm>
                <a:off x="662211" y="2926867"/>
                <a:ext cx="206659" cy="619125"/>
              </a:xfrm>
              <a:prstGeom prst="roundRect">
                <a:avLst/>
              </a:prstGeom>
              <a:solidFill>
                <a:schemeClr val="bg1"/>
              </a:solidFill>
              <a:ln w="19050">
                <a:solidFill>
                  <a:sysClr val="windowText" lastClr="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9" name="Trapezoid 38">
                <a:extLst>
                  <a:ext uri="{FF2B5EF4-FFF2-40B4-BE49-F238E27FC236}">
                    <a16:creationId xmlns:a16="http://schemas.microsoft.com/office/drawing/2014/main" id="{8727F5B6-A38A-4009-9921-A2C23EE44C1C}"/>
                  </a:ext>
                </a:extLst>
              </p:cNvPr>
              <p:cNvSpPr/>
              <p:nvPr/>
            </p:nvSpPr>
            <p:spPr>
              <a:xfrm>
                <a:off x="233926" y="3476594"/>
                <a:ext cx="1066800" cy="1164776"/>
              </a:xfrm>
              <a:prstGeom prst="trapezoid">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0" name="Oval 39">
                <a:extLst>
                  <a:ext uri="{FF2B5EF4-FFF2-40B4-BE49-F238E27FC236}">
                    <a16:creationId xmlns:a16="http://schemas.microsoft.com/office/drawing/2014/main" id="{B9CDE105-9762-4364-B17B-E18FE134DFF7}"/>
                  </a:ext>
                </a:extLst>
              </p:cNvPr>
              <p:cNvSpPr/>
              <p:nvPr/>
            </p:nvSpPr>
            <p:spPr>
              <a:xfrm>
                <a:off x="229842" y="4097082"/>
                <a:ext cx="1070883" cy="109728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41" name="Oval 40">
                <a:extLst>
                  <a:ext uri="{FF2B5EF4-FFF2-40B4-BE49-F238E27FC236}">
                    <a16:creationId xmlns:a16="http://schemas.microsoft.com/office/drawing/2014/main" id="{107EBB5D-E055-4022-A097-03633DCCCBC0}"/>
                  </a:ext>
                </a:extLst>
              </p:cNvPr>
              <p:cNvSpPr>
                <a:spLocks noChangeAspect="1"/>
              </p:cNvSpPr>
              <p:nvPr/>
            </p:nvSpPr>
            <p:spPr>
              <a:xfrm>
                <a:off x="677524" y="4554283"/>
                <a:ext cx="178480" cy="18288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cxnSp>
        <p:nvCxnSpPr>
          <p:cNvPr id="56" name="Straight Connector 55" descr="Red vertical line/arrow connector from the load to 1300 lbs." title="Straight Connector">
            <a:extLst>
              <a:ext uri="{FF2B5EF4-FFF2-40B4-BE49-F238E27FC236}">
                <a16:creationId xmlns:a16="http://schemas.microsoft.com/office/drawing/2014/main" id="{426795B3-5E67-411F-A63D-8EEA808E67A1}"/>
              </a:ext>
            </a:extLst>
          </p:cNvPr>
          <p:cNvCxnSpPr>
            <a:cxnSpLocks/>
          </p:cNvCxnSpPr>
          <p:nvPr/>
        </p:nvCxnSpPr>
        <p:spPr>
          <a:xfrm flipV="1">
            <a:off x="6871987" y="5495203"/>
            <a:ext cx="333" cy="822960"/>
          </a:xfrm>
          <a:prstGeom prst="line">
            <a:avLst/>
          </a:prstGeom>
          <a:ln w="57150">
            <a:solidFill>
              <a:srgbClr val="FF0000"/>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57" name="TextBox 49">
            <a:extLst>
              <a:ext uri="{FF2B5EF4-FFF2-40B4-BE49-F238E27FC236}">
                <a16:creationId xmlns:a16="http://schemas.microsoft.com/office/drawing/2014/main" id="{6E6D6089-B679-48FA-9A56-BEBD718F5C83}"/>
              </a:ext>
            </a:extLst>
          </p:cNvPr>
          <p:cNvSpPr txBox="1"/>
          <p:nvPr/>
        </p:nvSpPr>
        <p:spPr>
          <a:xfrm>
            <a:off x="6189652" y="6296257"/>
            <a:ext cx="1433570" cy="5054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1300 lbs.</a:t>
            </a:r>
          </a:p>
        </p:txBody>
      </p:sp>
      <p:cxnSp>
        <p:nvCxnSpPr>
          <p:cNvPr id="60" name="Straight Connector 59" descr="Gray horizontal line " title="Straight Connector">
            <a:extLst>
              <a:ext uri="{FF2B5EF4-FFF2-40B4-BE49-F238E27FC236}">
                <a16:creationId xmlns:a16="http://schemas.microsoft.com/office/drawing/2014/main" id="{80C4E4A9-003B-4A8F-84DF-66BD3B99AFE4}"/>
              </a:ext>
            </a:extLst>
          </p:cNvPr>
          <p:cNvCxnSpPr/>
          <p:nvPr/>
        </p:nvCxnSpPr>
        <p:spPr>
          <a:xfrm>
            <a:off x="7141431" y="4427204"/>
            <a:ext cx="14478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Arc 60" descr="Blue 65 degree arc" title="Arc">
            <a:extLst>
              <a:ext uri="{FF2B5EF4-FFF2-40B4-BE49-F238E27FC236}">
                <a16:creationId xmlns:a16="http://schemas.microsoft.com/office/drawing/2014/main" id="{AA58EA82-C3CF-4DE0-8739-22C6438D2E47}"/>
              </a:ext>
            </a:extLst>
          </p:cNvPr>
          <p:cNvSpPr/>
          <p:nvPr/>
        </p:nvSpPr>
        <p:spPr>
          <a:xfrm>
            <a:off x="5336267" y="2926080"/>
            <a:ext cx="3017520" cy="3017520"/>
          </a:xfrm>
          <a:prstGeom prst="arc">
            <a:avLst>
              <a:gd name="adj1" fmla="val 17781784"/>
              <a:gd name="adj2" fmla="val 0"/>
            </a:avLst>
          </a:prstGeom>
          <a:ln w="25400">
            <a:headEnd type="arrow" w="lg" len="lg"/>
            <a:tailEnd type="arrow"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51">
            <a:extLst>
              <a:ext uri="{FF2B5EF4-FFF2-40B4-BE49-F238E27FC236}">
                <a16:creationId xmlns:a16="http://schemas.microsoft.com/office/drawing/2014/main" id="{D60AC211-BDF8-48C3-AA9B-2E0D98F2C17C}"/>
              </a:ext>
            </a:extLst>
          </p:cNvPr>
          <p:cNvSpPr txBox="1"/>
          <p:nvPr/>
        </p:nvSpPr>
        <p:spPr>
          <a:xfrm>
            <a:off x="7912865" y="3179930"/>
            <a:ext cx="901698" cy="54864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dirty="0">
                <a:solidFill>
                  <a:srgbClr val="FF0000"/>
                </a:solidFill>
                <a:latin typeface="Tahoma" panose="020B0604030504040204" pitchFamily="34" charset="0"/>
                <a:ea typeface="Tahoma" panose="020B0604030504040204" pitchFamily="34" charset="0"/>
                <a:cs typeface="Tahoma" panose="020B0604030504040204" pitchFamily="34" charset="0"/>
              </a:rPr>
              <a:t>65°</a:t>
            </a:r>
          </a:p>
        </p:txBody>
      </p:sp>
      <p:cxnSp>
        <p:nvCxnSpPr>
          <p:cNvPr id="63" name="Straight Arrow Connector 62" descr="Red vertical arrow showing the line force." title="Straight Arrow">
            <a:extLst>
              <a:ext uri="{FF2B5EF4-FFF2-40B4-BE49-F238E27FC236}">
                <a16:creationId xmlns:a16="http://schemas.microsoft.com/office/drawing/2014/main" id="{6EC7662B-ADBB-4392-AF2F-EC6FAD955F1E}"/>
              </a:ext>
            </a:extLst>
          </p:cNvPr>
          <p:cNvCxnSpPr>
            <a:cxnSpLocks/>
          </p:cNvCxnSpPr>
          <p:nvPr/>
        </p:nvCxnSpPr>
        <p:spPr>
          <a:xfrm>
            <a:off x="5984369" y="5308536"/>
            <a:ext cx="1" cy="912403"/>
          </a:xfrm>
          <a:prstGeom prst="straightConnector1">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51">
            <a:extLst>
              <a:ext uri="{FF2B5EF4-FFF2-40B4-BE49-F238E27FC236}">
                <a16:creationId xmlns:a16="http://schemas.microsoft.com/office/drawing/2014/main" id="{A996ED41-AAE2-40C9-B521-62637FD3D138}"/>
              </a:ext>
            </a:extLst>
          </p:cNvPr>
          <p:cNvSpPr txBox="1"/>
          <p:nvPr/>
        </p:nvSpPr>
        <p:spPr>
          <a:xfrm rot="16200000">
            <a:off x="4539434" y="5503900"/>
            <a:ext cx="2332467" cy="64008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400" b="0" i="1" dirty="0">
                <a:solidFill>
                  <a:srgbClr val="FF0000"/>
                </a:solidFill>
                <a:latin typeface="Tahoma" panose="020B0604030504040204" pitchFamily="34" charset="0"/>
                <a:ea typeface="Tahoma" panose="020B0604030504040204" pitchFamily="34" charset="0"/>
                <a:cs typeface="Tahoma" panose="020B0604030504040204" pitchFamily="34" charset="0"/>
              </a:rPr>
              <a:t>LINE FORCE</a:t>
            </a:r>
          </a:p>
        </p:txBody>
      </p:sp>
    </p:spTree>
    <p:extLst>
      <p:ext uri="{BB962C8B-B14F-4D97-AF65-F5344CB8AC3E}">
        <p14:creationId xmlns:p14="http://schemas.microsoft.com/office/powerpoint/2010/main" val="38530873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38200"/>
          </a:xfrm>
        </p:spPr>
        <p:txBody>
          <a:bodyPr>
            <a:noAutofit/>
          </a:bodyPr>
          <a:lstStyle/>
          <a:p>
            <a:r>
              <a:rPr lang="en-US" b="1" dirty="0">
                <a:solidFill>
                  <a:schemeClr val="tx1"/>
                </a:solidFill>
                <a:effectLst/>
                <a:latin typeface="Cambria" panose="02040503050406030204" pitchFamily="18" charset="0"/>
              </a:rPr>
              <a:t>Section 6</a:t>
            </a:r>
          </a:p>
        </p:txBody>
      </p:sp>
      <p:sp>
        <p:nvSpPr>
          <p:cNvPr id="6" name="Title 2"/>
          <p:cNvSpPr txBox="1">
            <a:spLocks/>
          </p:cNvSpPr>
          <p:nvPr/>
        </p:nvSpPr>
        <p:spPr>
          <a:xfrm>
            <a:off x="457200" y="2428863"/>
            <a:ext cx="8229600" cy="1533537"/>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4400" b="1" dirty="0">
                <a:solidFill>
                  <a:schemeClr val="tx1"/>
                </a:solidFill>
                <a:effectLst/>
                <a:latin typeface="Cambria" panose="02040503050406030204" pitchFamily="18" charset="0"/>
              </a:rPr>
              <a:t>Hoisting Operations, Execution and Communication</a:t>
            </a:r>
          </a:p>
        </p:txBody>
      </p:sp>
    </p:spTree>
    <p:extLst>
      <p:ext uri="{BB962C8B-B14F-4D97-AF65-F5344CB8AC3E}">
        <p14:creationId xmlns:p14="http://schemas.microsoft.com/office/powerpoint/2010/main" val="136740500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Topics</a:t>
            </a:r>
            <a:endParaRPr lang="en-US" sz="5600" b="1" dirty="0">
              <a:solidFill>
                <a:schemeClr val="tx1"/>
              </a:solidFill>
              <a:effectLst/>
              <a:latin typeface="Cambria" panose="02040503050406030204" pitchFamily="18" charset="0"/>
            </a:endParaRPr>
          </a:p>
        </p:txBody>
      </p:sp>
      <p:sp>
        <p:nvSpPr>
          <p:cNvPr id="6" name="Rectangle 5"/>
          <p:cNvSpPr/>
          <p:nvPr/>
        </p:nvSpPr>
        <p:spPr>
          <a:xfrm>
            <a:off x="457200" y="1481822"/>
            <a:ext cx="8229600" cy="4624343"/>
          </a:xfrm>
          <a:prstGeom prst="rect">
            <a:avLst/>
          </a:prstGeom>
        </p:spPr>
        <p:txBody>
          <a:bodyPr wrap="square">
            <a:spAutoFit/>
          </a:bodyPr>
          <a:lstStyle/>
          <a:p>
            <a:pPr marL="461963" lvl="1" indent="-454025" fontAlgn="base">
              <a:lnSpc>
                <a:spcPct val="150000"/>
              </a:lnSpc>
              <a:spcBef>
                <a:spcPts val="325"/>
              </a:spcBef>
              <a:spcAft>
                <a:spcPct val="0"/>
              </a:spcAft>
              <a:buFont typeface="Wingdings" panose="05000000000000000000" pitchFamily="2" charset="2"/>
              <a:buChar char="Ø"/>
            </a:pPr>
            <a:r>
              <a:rPr lang="en-US" sz="2800" kern="0" dirty="0">
                <a:latin typeface="Cambria" panose="02040503050406030204" pitchFamily="18" charset="0"/>
                <a:ea typeface="Cambria" panose="02040503050406030204" pitchFamily="18" charset="0"/>
              </a:rPr>
              <a:t>Hoisting</a:t>
            </a:r>
          </a:p>
          <a:p>
            <a:pPr marL="922338" lvl="2" indent="-457200" fontAlgn="base">
              <a:lnSpc>
                <a:spcPct val="150000"/>
              </a:lnSpc>
              <a:spcBef>
                <a:spcPts val="325"/>
              </a:spcBef>
              <a:spcAft>
                <a:spcPct val="0"/>
              </a:spcAft>
              <a:buFont typeface="Wingdings" panose="05000000000000000000" pitchFamily="2" charset="2"/>
              <a:buChar char="§"/>
            </a:pPr>
            <a:r>
              <a:rPr lang="en-US" sz="2800" kern="0" dirty="0">
                <a:latin typeface="Cambria" panose="02040503050406030204" pitchFamily="18" charset="0"/>
                <a:ea typeface="Cambria" panose="02040503050406030204" pitchFamily="18" charset="0"/>
              </a:rPr>
              <a:t>Capstan Hoist</a:t>
            </a:r>
          </a:p>
          <a:p>
            <a:pPr marL="922338" lvl="2" indent="-457200" fontAlgn="base">
              <a:lnSpc>
                <a:spcPct val="150000"/>
              </a:lnSpc>
              <a:spcBef>
                <a:spcPts val="325"/>
              </a:spcBef>
              <a:spcAft>
                <a:spcPct val="0"/>
              </a:spcAft>
              <a:buFont typeface="Wingdings" panose="05000000000000000000" pitchFamily="2" charset="2"/>
              <a:buChar char="§"/>
            </a:pPr>
            <a:r>
              <a:rPr lang="en-US" sz="2800" kern="0" dirty="0">
                <a:latin typeface="Cambria" panose="02040503050406030204" pitchFamily="18" charset="0"/>
                <a:ea typeface="Cambria" panose="02040503050406030204" pitchFamily="18" charset="0"/>
              </a:rPr>
              <a:t>Anchorage</a:t>
            </a:r>
          </a:p>
          <a:p>
            <a:pPr marL="922338" lvl="2" indent="-457200" fontAlgn="base">
              <a:lnSpc>
                <a:spcPct val="150000"/>
              </a:lnSpc>
              <a:spcBef>
                <a:spcPts val="325"/>
              </a:spcBef>
              <a:spcAft>
                <a:spcPct val="0"/>
              </a:spcAft>
              <a:buFont typeface="Wingdings" panose="05000000000000000000" pitchFamily="2" charset="2"/>
              <a:buChar char="§"/>
            </a:pPr>
            <a:r>
              <a:rPr lang="en-US" sz="2800" kern="0" dirty="0">
                <a:latin typeface="Cambria" panose="02040503050406030204" pitchFamily="18" charset="0"/>
                <a:ea typeface="Cambria" panose="02040503050406030204" pitchFamily="18" charset="0"/>
              </a:rPr>
              <a:t>Testing, Monitoring, Controls</a:t>
            </a:r>
          </a:p>
          <a:p>
            <a:pPr marL="461963" lvl="1" indent="-454025" fontAlgn="base">
              <a:lnSpc>
                <a:spcPct val="150000"/>
              </a:lnSpc>
              <a:spcBef>
                <a:spcPts val="325"/>
              </a:spcBef>
              <a:spcAft>
                <a:spcPct val="0"/>
              </a:spcAft>
              <a:buClrTx/>
              <a:buFont typeface="Wingdings" panose="05000000000000000000" pitchFamily="2" charset="2"/>
              <a:buChar char="Ø"/>
            </a:pPr>
            <a:r>
              <a:rPr lang="en-US" sz="2800" kern="0" dirty="0">
                <a:latin typeface="Cambria" panose="02040503050406030204" pitchFamily="18" charset="0"/>
                <a:ea typeface="Cambria" panose="02040503050406030204" pitchFamily="18" charset="0"/>
              </a:rPr>
              <a:t>Communication</a:t>
            </a:r>
          </a:p>
          <a:p>
            <a:pPr marL="922338" lvl="2" indent="-457200" fontAlgn="base">
              <a:lnSpc>
                <a:spcPct val="150000"/>
              </a:lnSpc>
              <a:spcBef>
                <a:spcPts val="325"/>
              </a:spcBef>
              <a:spcAft>
                <a:spcPct val="0"/>
              </a:spcAft>
              <a:buFont typeface="Wingdings" panose="05000000000000000000" pitchFamily="2" charset="2"/>
              <a:buChar char="§"/>
            </a:pPr>
            <a:r>
              <a:rPr lang="en-US" sz="2800" kern="0" dirty="0">
                <a:latin typeface="Cambria" panose="02040503050406030204" pitchFamily="18" charset="0"/>
                <a:ea typeface="Cambria" panose="02040503050406030204" pitchFamily="18" charset="0"/>
              </a:rPr>
              <a:t>Planned vs. Changed Condition</a:t>
            </a:r>
          </a:p>
          <a:p>
            <a:pPr marL="342900" indent="-342900">
              <a:spcBef>
                <a:spcPts val="600"/>
              </a:spcBef>
              <a:spcAft>
                <a:spcPts val="600"/>
              </a:spcAft>
              <a:buFont typeface="Wingdings" panose="05000000000000000000" pitchFamily="2" charset="2"/>
              <a:buChar char="Ø"/>
            </a:pPr>
            <a:endParaRPr lang="en-US" sz="2500" dirty="0">
              <a:latin typeface="Cambria" panose="02040503050406030204" pitchFamily="18" charset="0"/>
            </a:endParaRPr>
          </a:p>
        </p:txBody>
      </p:sp>
    </p:spTree>
    <p:extLst>
      <p:ext uri="{BB962C8B-B14F-4D97-AF65-F5344CB8AC3E}">
        <p14:creationId xmlns:p14="http://schemas.microsoft.com/office/powerpoint/2010/main" val="75541064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Hoist</a:t>
            </a:r>
          </a:p>
        </p:txBody>
      </p:sp>
      <p:sp>
        <p:nvSpPr>
          <p:cNvPr id="6" name="Rectangle 5"/>
          <p:cNvSpPr/>
          <p:nvPr/>
        </p:nvSpPr>
        <p:spPr>
          <a:xfrm>
            <a:off x="457200" y="1371600"/>
            <a:ext cx="8077200" cy="2354491"/>
          </a:xfrm>
          <a:prstGeom prst="rect">
            <a:avLst/>
          </a:prstGeom>
        </p:spPr>
        <p:txBody>
          <a:bodyPr wrap="square">
            <a:spAutoFit/>
          </a:bodyPr>
          <a:lstStyle/>
          <a:p>
            <a:pPr marL="461963" lvl="1" indent="-454025" fontAlgn="base">
              <a:lnSpc>
                <a:spcPct val="150000"/>
              </a:lnSpc>
              <a:spcBef>
                <a:spcPts val="325"/>
              </a:spcBef>
              <a:spcAft>
                <a:spcPct val="0"/>
              </a:spcAft>
              <a:buFont typeface="Wingdings" panose="05000000000000000000" pitchFamily="2" charset="2"/>
              <a:buChar char="Ø"/>
            </a:pPr>
            <a:r>
              <a:rPr lang="en-US" sz="2200" kern="0" dirty="0">
                <a:latin typeface="Cambria" panose="02040503050406030204" pitchFamily="18" charset="0"/>
                <a:ea typeface="Cambria" panose="02040503050406030204" pitchFamily="18" charset="0"/>
              </a:rPr>
              <a:t>Capstan Hoist </a:t>
            </a:r>
          </a:p>
          <a:p>
            <a:pPr marL="800100" lvl="2" indent="-334963" fontAlgn="base">
              <a:spcAft>
                <a:spcPct val="0"/>
              </a:spcAft>
              <a:buFont typeface="Wingdings" panose="05000000000000000000" pitchFamily="2" charset="2"/>
              <a:buChar char="§"/>
            </a:pPr>
            <a:r>
              <a:rPr lang="en-US" sz="1900" kern="0" dirty="0">
                <a:latin typeface="Cambria" panose="02040503050406030204" pitchFamily="18" charset="0"/>
                <a:ea typeface="Cambria" panose="02040503050406030204" pitchFamily="18" charset="0"/>
              </a:rPr>
              <a:t>Generally used for moderate lifting and tag applications</a:t>
            </a:r>
          </a:p>
          <a:p>
            <a:pPr marL="800100" lvl="2" indent="-334963" fontAlgn="base">
              <a:spcAft>
                <a:spcPct val="0"/>
              </a:spcAft>
              <a:buFont typeface="Wingdings" panose="05000000000000000000" pitchFamily="2" charset="2"/>
              <a:buChar char="§"/>
            </a:pPr>
            <a:r>
              <a:rPr lang="en-US" sz="1900" kern="0" dirty="0">
                <a:latin typeface="Cambria" panose="02040503050406030204" pitchFamily="18" charset="0"/>
                <a:ea typeface="Cambria" panose="02040503050406030204" pitchFamily="18" charset="0"/>
              </a:rPr>
              <a:t>Most units are rated from 1,000 to 3,000 lbs. WLL</a:t>
            </a:r>
          </a:p>
          <a:p>
            <a:pPr marL="800100" lvl="2" indent="-334963" fontAlgn="base">
              <a:spcAft>
                <a:spcPct val="0"/>
              </a:spcAft>
              <a:buFont typeface="Wingdings" panose="05000000000000000000" pitchFamily="2" charset="2"/>
              <a:buChar char="§"/>
            </a:pPr>
            <a:r>
              <a:rPr lang="en-US" sz="1900" kern="0" dirty="0">
                <a:latin typeface="Cambria" panose="02040503050406030204" pitchFamily="18" charset="0"/>
                <a:ea typeface="Cambria" panose="02040503050406030204" pitchFamily="18" charset="0"/>
              </a:rPr>
              <a:t>Requires trained operator</a:t>
            </a:r>
          </a:p>
          <a:p>
            <a:pPr marL="800100" lvl="2" indent="-334963" fontAlgn="base">
              <a:spcAft>
                <a:spcPct val="0"/>
              </a:spcAft>
              <a:buFont typeface="Wingdings" panose="05000000000000000000" pitchFamily="2" charset="2"/>
              <a:buChar char="§"/>
            </a:pPr>
            <a:r>
              <a:rPr lang="en-US" sz="1900" kern="0" dirty="0">
                <a:latin typeface="Cambria" panose="02040503050406030204" pitchFamily="18" charset="0"/>
                <a:ea typeface="Cambria" panose="02040503050406030204" pitchFamily="18" charset="0"/>
              </a:rPr>
              <a:t>Daily inspection prior to use</a:t>
            </a:r>
          </a:p>
          <a:p>
            <a:pPr marL="800100" lvl="2" indent="-334963" fontAlgn="base">
              <a:spcAft>
                <a:spcPct val="0"/>
              </a:spcAft>
              <a:buFont typeface="Wingdings" panose="05000000000000000000" pitchFamily="2" charset="2"/>
              <a:buChar char="§"/>
            </a:pPr>
            <a:r>
              <a:rPr lang="en-US" sz="1900" kern="0" dirty="0">
                <a:latin typeface="Cambria" panose="02040503050406030204" pitchFamily="18" charset="0"/>
                <a:ea typeface="Cambria" panose="02040503050406030204" pitchFamily="18" charset="0"/>
              </a:rPr>
              <a:t>Always follow guidelines of </a:t>
            </a:r>
          </a:p>
          <a:p>
            <a:pPr marL="800100" lvl="2" indent="-334963" fontAlgn="base">
              <a:spcAft>
                <a:spcPct val="0"/>
              </a:spcAft>
              <a:buFont typeface="Wingdings" panose="05000000000000000000" pitchFamily="2" charset="2"/>
              <a:buChar char="§"/>
            </a:pPr>
            <a:r>
              <a:rPr lang="en-US" sz="1900" kern="0" dirty="0">
                <a:latin typeface="Cambria" panose="02040503050406030204" pitchFamily="18" charset="0"/>
                <a:ea typeface="Cambria" panose="02040503050406030204" pitchFamily="18" charset="0"/>
              </a:rPr>
              <a:t>Operator’s manual</a:t>
            </a:r>
          </a:p>
        </p:txBody>
      </p:sp>
      <p:pic>
        <p:nvPicPr>
          <p:cNvPr id="7" name="Picture 3" descr="C:\Users\JRuedlinger\Desktop\SME TRAINING\PICTURES\Comtrain Pictures 1-6-16\IMG_1784.JPG" title="Hoist">
            <a:extLst>
              <a:ext uri="{FF2B5EF4-FFF2-40B4-BE49-F238E27FC236}">
                <a16:creationId xmlns:a16="http://schemas.microsoft.com/office/drawing/2014/main" id="{D70142BD-E4C2-4A3A-9C9D-8A0332CEF0D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42263" y="2882890"/>
            <a:ext cx="3329214" cy="3291840"/>
          </a:xfrm>
          <a:prstGeom prst="rect">
            <a:avLst/>
          </a:prstGeom>
          <a:ln w="38100" cap="sq">
            <a:no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2075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a:noFill/>
        </p:spPr>
        <p:txBody>
          <a:bodyPr>
            <a:normAutofit/>
          </a:bodyPr>
          <a:lstStyle/>
          <a:p>
            <a:pPr>
              <a:lnSpc>
                <a:spcPct val="100000"/>
              </a:lnSpc>
            </a:pPr>
            <a:r>
              <a:rPr lang="en-US" sz="5600" b="1" dirty="0">
                <a:solidFill>
                  <a:schemeClr val="tx1"/>
                </a:solidFill>
                <a:effectLst/>
                <a:latin typeface="Cambria" panose="02040503050406030204" pitchFamily="18" charset="0"/>
              </a:rPr>
              <a:t>Capstan Hoist</a:t>
            </a:r>
            <a:endParaRPr lang="en-US" sz="5600" b="1" dirty="0">
              <a:solidFill>
                <a:schemeClr val="tx1"/>
              </a:solidFill>
              <a:effectLst/>
              <a:highlight>
                <a:srgbClr val="FFFF00"/>
              </a:highlight>
              <a:latin typeface="Cambria" panose="02040503050406030204" pitchFamily="18" charset="0"/>
            </a:endParaRPr>
          </a:p>
        </p:txBody>
      </p:sp>
      <p:pic>
        <p:nvPicPr>
          <p:cNvPr id="8" name="Picture 5" descr="http://www.clker.com/cliparts/5/7/d/b/1195442352382851478zeimusu_Warning_sign.svg.hi.png" title="Red triangle with Exclamation point">
            <a:extLst>
              <a:ext uri="{FF2B5EF4-FFF2-40B4-BE49-F238E27FC236}">
                <a16:creationId xmlns:a16="http://schemas.microsoft.com/office/drawing/2014/main" id="{92AAB105-7B0C-4D37-89BC-DCCDEC315A5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0" y="1546228"/>
            <a:ext cx="536051" cy="533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AC85498-02A4-40BF-891A-8412962F21EC}"/>
              </a:ext>
            </a:extLst>
          </p:cNvPr>
          <p:cNvSpPr/>
          <p:nvPr/>
        </p:nvSpPr>
        <p:spPr>
          <a:xfrm>
            <a:off x="2320054" y="1612873"/>
            <a:ext cx="6106743" cy="461665"/>
          </a:xfrm>
          <a:prstGeom prst="rect">
            <a:avLst/>
          </a:prstGeom>
        </p:spPr>
        <p:txBody>
          <a:bodyPr wrap="square">
            <a:spAutoFit/>
          </a:bodyPr>
          <a:lstStyle/>
          <a:p>
            <a:r>
              <a:rPr lang="en-US" sz="2400" b="1" u="sng" cap="all" dirty="0">
                <a:solidFill>
                  <a:srgbClr val="FF0000"/>
                </a:solidFill>
                <a:latin typeface="Cambria" panose="02040503050406030204" pitchFamily="18" charset="0"/>
              </a:rPr>
              <a:t>Not Allowed For Personnel Lifting</a:t>
            </a:r>
            <a:endParaRPr lang="en-US" sz="2400" dirty="0">
              <a:latin typeface="Cambria" panose="02040503050406030204" pitchFamily="18" charset="0"/>
            </a:endParaRPr>
          </a:p>
        </p:txBody>
      </p:sp>
      <p:sp>
        <p:nvSpPr>
          <p:cNvPr id="6" name="Rectangle 5"/>
          <p:cNvSpPr/>
          <p:nvPr/>
        </p:nvSpPr>
        <p:spPr>
          <a:xfrm>
            <a:off x="457200" y="2325469"/>
            <a:ext cx="4038600" cy="707886"/>
          </a:xfrm>
          <a:prstGeom prst="rect">
            <a:avLst/>
          </a:prstGeom>
        </p:spPr>
        <p:txBody>
          <a:bodyPr wrap="square">
            <a:spAutoFit/>
          </a:bodyPr>
          <a:lstStyle/>
          <a:p>
            <a:pPr marL="7938" lvl="1" fontAlgn="base">
              <a:spcBef>
                <a:spcPts val="325"/>
              </a:spcBef>
              <a:spcAft>
                <a:spcPct val="0"/>
              </a:spcAft>
            </a:pPr>
            <a:r>
              <a:rPr lang="en-US" sz="2000" kern="0" dirty="0">
                <a:latin typeface="Cambria" panose="02040503050406030204" pitchFamily="18" charset="0"/>
                <a:ea typeface="Cambria" panose="02040503050406030204" pitchFamily="18" charset="0"/>
              </a:rPr>
              <a:t>Must be equipped with Deadman Switch and Safety Bar</a:t>
            </a:r>
            <a:endParaRPr lang="en-US" sz="2800" dirty="0">
              <a:latin typeface="Cambria" panose="02040503050406030204" pitchFamily="18" charset="0"/>
            </a:endParaRPr>
          </a:p>
        </p:txBody>
      </p:sp>
      <p:pic>
        <p:nvPicPr>
          <p:cNvPr id="7" name="Picture 3" descr="C:\Users\JRuedlinger\Desktop\SME TRAINING\PICTURES\Comtrain Pictures 1-6-16\IMG_1784.JPG" title="Capstan Hoist">
            <a:extLst>
              <a:ext uri="{FF2B5EF4-FFF2-40B4-BE49-F238E27FC236}">
                <a16:creationId xmlns:a16="http://schemas.microsoft.com/office/drawing/2014/main" id="{D70142BD-E4C2-4A3A-9C9D-8A0332CEF0D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5800" y="3134066"/>
            <a:ext cx="3329214" cy="3291840"/>
          </a:xfrm>
          <a:prstGeom prst="rect">
            <a:avLst/>
          </a:prstGeom>
          <a:ln w="38100" cap="sq">
            <a:noFill/>
            <a:prstDash val="solid"/>
            <a:miter lim="800000"/>
          </a:ln>
          <a:effectLst>
            <a:outerShdw blurRad="50800" dist="38100" dir="2700000" algn="tl" rotWithShape="0">
              <a:srgbClr val="000000">
                <a:alpha val="43000"/>
              </a:srgbClr>
            </a:outerShd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1277477-C3CB-4256-AF78-63DD62AD472F}"/>
              </a:ext>
            </a:extLst>
          </p:cNvPr>
          <p:cNvSpPr/>
          <p:nvPr/>
        </p:nvSpPr>
        <p:spPr>
          <a:xfrm>
            <a:off x="4054334" y="4164428"/>
            <a:ext cx="1263936" cy="646331"/>
          </a:xfrm>
          <a:prstGeom prst="rect">
            <a:avLst/>
          </a:prstGeom>
        </p:spPr>
        <p:txBody>
          <a:bodyPr wrap="none">
            <a:spAutoFit/>
          </a:bodyPr>
          <a:lstStyle/>
          <a:p>
            <a:pPr algn="ctr"/>
            <a:r>
              <a:rPr lang="en-US" dirty="0">
                <a:solidFill>
                  <a:srgbClr val="FF0000"/>
                </a:solidFill>
                <a:latin typeface="Cambria" panose="02040503050406030204" pitchFamily="18" charset="0"/>
              </a:rPr>
              <a:t>Rope Hook</a:t>
            </a:r>
          </a:p>
          <a:p>
            <a:pPr algn="ctr"/>
            <a:r>
              <a:rPr lang="en-US" dirty="0">
                <a:solidFill>
                  <a:srgbClr val="FF0000"/>
                </a:solidFill>
                <a:latin typeface="Cambria" panose="02040503050406030204" pitchFamily="18" charset="0"/>
              </a:rPr>
              <a:t>(Required)</a:t>
            </a:r>
          </a:p>
        </p:txBody>
      </p:sp>
      <p:sp>
        <p:nvSpPr>
          <p:cNvPr id="16" name="Freeform 9" descr="Red arrow - Rope Hook (required)." title="Capstan Hoist">
            <a:extLst>
              <a:ext uri="{FF2B5EF4-FFF2-40B4-BE49-F238E27FC236}">
                <a16:creationId xmlns:a16="http://schemas.microsoft.com/office/drawing/2014/main" id="{2A8B28A6-38B7-49C5-95A5-D9B3DDFB95E6}"/>
              </a:ext>
            </a:extLst>
          </p:cNvPr>
          <p:cNvSpPr/>
          <p:nvPr/>
        </p:nvSpPr>
        <p:spPr>
          <a:xfrm flipH="1">
            <a:off x="2209800" y="3793864"/>
            <a:ext cx="1921232" cy="701936"/>
          </a:xfrm>
          <a:custGeom>
            <a:avLst/>
            <a:gdLst>
              <a:gd name="connsiteX0" fmla="*/ 2043952 w 2043952"/>
              <a:gd name="connsiteY0" fmla="*/ 731520 h 731520"/>
              <a:gd name="connsiteX1" fmla="*/ 1355463 w 2043952"/>
              <a:gd name="connsiteY1" fmla="*/ 0 h 731520"/>
              <a:gd name="connsiteX2" fmla="*/ 247425 w 2043952"/>
              <a:gd name="connsiteY2" fmla="*/ 559397 h 731520"/>
              <a:gd name="connsiteX3" fmla="*/ 0 w 2043952"/>
              <a:gd name="connsiteY3" fmla="*/ 559397 h 731520"/>
            </a:gdLst>
            <a:ahLst/>
            <a:cxnLst>
              <a:cxn ang="0">
                <a:pos x="connsiteX0" y="connsiteY0"/>
              </a:cxn>
              <a:cxn ang="0">
                <a:pos x="connsiteX1" y="connsiteY1"/>
              </a:cxn>
              <a:cxn ang="0">
                <a:pos x="connsiteX2" y="connsiteY2"/>
              </a:cxn>
              <a:cxn ang="0">
                <a:pos x="connsiteX3" y="connsiteY3"/>
              </a:cxn>
            </a:cxnLst>
            <a:rect l="l" t="t" r="r" b="b"/>
            <a:pathLst>
              <a:path w="2043952" h="731520">
                <a:moveTo>
                  <a:pt x="2043952" y="731520"/>
                </a:moveTo>
                <a:lnTo>
                  <a:pt x="1355463" y="0"/>
                </a:lnTo>
                <a:lnTo>
                  <a:pt x="247425" y="559397"/>
                </a:lnTo>
                <a:lnTo>
                  <a:pt x="0" y="559397"/>
                </a:lnTo>
              </a:path>
            </a:pathLst>
          </a:custGeom>
          <a:noFill/>
          <a:ln w="38100">
            <a:solidFill>
              <a:srgbClr val="FF0000"/>
            </a:solidFill>
            <a:headEnd type="triangle"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2E7218C-ECC7-4A4C-B989-1DFA8C5E6E35}"/>
              </a:ext>
            </a:extLst>
          </p:cNvPr>
          <p:cNvSpPr/>
          <p:nvPr/>
        </p:nvSpPr>
        <p:spPr>
          <a:xfrm>
            <a:off x="4285530" y="5707771"/>
            <a:ext cx="1459437" cy="646331"/>
          </a:xfrm>
          <a:prstGeom prst="rect">
            <a:avLst/>
          </a:prstGeom>
        </p:spPr>
        <p:txBody>
          <a:bodyPr wrap="none">
            <a:spAutoFit/>
          </a:bodyPr>
          <a:lstStyle/>
          <a:p>
            <a:pPr algn="ctr"/>
            <a:r>
              <a:rPr lang="en-US" dirty="0">
                <a:solidFill>
                  <a:srgbClr val="FF0000"/>
                </a:solidFill>
                <a:latin typeface="Cambria" panose="02040503050406030204" pitchFamily="18" charset="0"/>
              </a:rPr>
              <a:t>Foot Control </a:t>
            </a:r>
          </a:p>
          <a:p>
            <a:pPr algn="ctr"/>
            <a:r>
              <a:rPr lang="en-US" dirty="0">
                <a:solidFill>
                  <a:srgbClr val="FF0000"/>
                </a:solidFill>
                <a:latin typeface="Cambria" panose="02040503050406030204" pitchFamily="18" charset="0"/>
              </a:rPr>
              <a:t>(Required)</a:t>
            </a:r>
          </a:p>
        </p:txBody>
      </p:sp>
      <p:sp>
        <p:nvSpPr>
          <p:cNvPr id="18" name="Freeform 5" descr="Red arrow - Foot Control (required)." title="Capstan Hoist">
            <a:extLst>
              <a:ext uri="{FF2B5EF4-FFF2-40B4-BE49-F238E27FC236}">
                <a16:creationId xmlns:a16="http://schemas.microsoft.com/office/drawing/2014/main" id="{901F2F8C-EACF-48E9-A236-4A819544288F}"/>
              </a:ext>
            </a:extLst>
          </p:cNvPr>
          <p:cNvSpPr/>
          <p:nvPr/>
        </p:nvSpPr>
        <p:spPr>
          <a:xfrm flipH="1">
            <a:off x="1828800" y="4678268"/>
            <a:ext cx="2265030" cy="1225568"/>
          </a:xfrm>
          <a:custGeom>
            <a:avLst/>
            <a:gdLst>
              <a:gd name="connsiteX0" fmla="*/ 1353312 w 1353312"/>
              <a:gd name="connsiteY0" fmla="*/ 359664 h 621792"/>
              <a:gd name="connsiteX1" fmla="*/ 1127760 w 1353312"/>
              <a:gd name="connsiteY1" fmla="*/ 0 h 621792"/>
              <a:gd name="connsiteX2" fmla="*/ 353568 w 1353312"/>
              <a:gd name="connsiteY2" fmla="*/ 621792 h 621792"/>
              <a:gd name="connsiteX3" fmla="*/ 0 w 1353312"/>
              <a:gd name="connsiteY3" fmla="*/ 621792 h 621792"/>
            </a:gdLst>
            <a:ahLst/>
            <a:cxnLst>
              <a:cxn ang="0">
                <a:pos x="connsiteX0" y="connsiteY0"/>
              </a:cxn>
              <a:cxn ang="0">
                <a:pos x="connsiteX1" y="connsiteY1"/>
              </a:cxn>
              <a:cxn ang="0">
                <a:pos x="connsiteX2" y="connsiteY2"/>
              </a:cxn>
              <a:cxn ang="0">
                <a:pos x="connsiteX3" y="connsiteY3"/>
              </a:cxn>
            </a:cxnLst>
            <a:rect l="l" t="t" r="r" b="b"/>
            <a:pathLst>
              <a:path w="1353312" h="621792">
                <a:moveTo>
                  <a:pt x="1353312" y="359664"/>
                </a:moveTo>
                <a:lnTo>
                  <a:pt x="1127760" y="0"/>
                </a:lnTo>
                <a:lnTo>
                  <a:pt x="353568" y="621792"/>
                </a:lnTo>
                <a:lnTo>
                  <a:pt x="0" y="621792"/>
                </a:lnTo>
              </a:path>
            </a:pathLst>
          </a:custGeom>
          <a:noFill/>
          <a:ln w="38100">
            <a:solidFill>
              <a:srgbClr val="FF0000"/>
            </a:solidFill>
            <a:headEnd type="triangle"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Picture showing Best Practice using a rope lock." title="Capstan Hoist">
            <a:extLst>
              <a:ext uri="{FF2B5EF4-FFF2-40B4-BE49-F238E27FC236}">
                <a16:creationId xmlns:a16="http://schemas.microsoft.com/office/drawing/2014/main" id="{61FA85D4-3E95-4E8C-AABF-CD65483395C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91200" y="3135338"/>
            <a:ext cx="2468880" cy="2427262"/>
          </a:xfrm>
          <a:prstGeom prst="rect">
            <a:avLst/>
          </a:prstGeom>
          <a:scene3d>
            <a:camera prst="orthographicFront"/>
            <a:lightRig rig="threePt" dir="t"/>
          </a:scene3d>
          <a:sp3d>
            <a:bevelT/>
          </a:sp3d>
        </p:spPr>
      </p:pic>
      <p:sp>
        <p:nvSpPr>
          <p:cNvPr id="13" name="Rectangle 12">
            <a:extLst>
              <a:ext uri="{FF2B5EF4-FFF2-40B4-BE49-F238E27FC236}">
                <a16:creationId xmlns:a16="http://schemas.microsoft.com/office/drawing/2014/main" id="{D77C1B5A-9882-4C69-887C-15C610173603}"/>
              </a:ext>
            </a:extLst>
          </p:cNvPr>
          <p:cNvSpPr/>
          <p:nvPr/>
        </p:nvSpPr>
        <p:spPr>
          <a:xfrm>
            <a:off x="4025592" y="2907267"/>
            <a:ext cx="1855225" cy="646331"/>
          </a:xfrm>
          <a:prstGeom prst="rect">
            <a:avLst/>
          </a:prstGeom>
        </p:spPr>
        <p:txBody>
          <a:bodyPr wrap="square">
            <a:spAutoFit/>
          </a:bodyPr>
          <a:lstStyle/>
          <a:p>
            <a:pPr algn="ctr"/>
            <a:r>
              <a:rPr lang="en-US" dirty="0">
                <a:solidFill>
                  <a:srgbClr val="00B050"/>
                </a:solidFill>
                <a:latin typeface="Cambria" panose="02040503050406030204" pitchFamily="18" charset="0"/>
              </a:rPr>
              <a:t>Rope Lock</a:t>
            </a:r>
          </a:p>
          <a:p>
            <a:pPr algn="ctr"/>
            <a:r>
              <a:rPr lang="en-US" dirty="0">
                <a:solidFill>
                  <a:srgbClr val="00B050"/>
                </a:solidFill>
                <a:latin typeface="Cambria" panose="02040503050406030204" pitchFamily="18" charset="0"/>
              </a:rPr>
              <a:t>(Best Practice)</a:t>
            </a:r>
          </a:p>
        </p:txBody>
      </p:sp>
      <p:sp>
        <p:nvSpPr>
          <p:cNvPr id="14" name="Freeform: Shape 13" descr="Green arrow." title="Capstan Hoist">
            <a:extLst>
              <a:ext uri="{FF2B5EF4-FFF2-40B4-BE49-F238E27FC236}">
                <a16:creationId xmlns:a16="http://schemas.microsoft.com/office/drawing/2014/main" id="{AD33EA47-03C7-4298-98D0-297272FE25F7}"/>
              </a:ext>
            </a:extLst>
          </p:cNvPr>
          <p:cNvSpPr/>
          <p:nvPr/>
        </p:nvSpPr>
        <p:spPr>
          <a:xfrm>
            <a:off x="5562600" y="2667001"/>
            <a:ext cx="914400" cy="1295400"/>
          </a:xfrm>
          <a:custGeom>
            <a:avLst/>
            <a:gdLst>
              <a:gd name="connsiteX0" fmla="*/ 1126434 w 1126434"/>
              <a:gd name="connsiteY0" fmla="*/ 1311965 h 1311965"/>
              <a:gd name="connsiteX1" fmla="*/ 424069 w 1126434"/>
              <a:gd name="connsiteY1" fmla="*/ 0 h 1311965"/>
              <a:gd name="connsiteX2" fmla="*/ 212034 w 1126434"/>
              <a:gd name="connsiteY2" fmla="*/ 410817 h 1311965"/>
              <a:gd name="connsiteX3" fmla="*/ 0 w 1126434"/>
              <a:gd name="connsiteY3" fmla="*/ 410817 h 1311965"/>
            </a:gdLst>
            <a:ahLst/>
            <a:cxnLst>
              <a:cxn ang="0">
                <a:pos x="connsiteX0" y="connsiteY0"/>
              </a:cxn>
              <a:cxn ang="0">
                <a:pos x="connsiteX1" y="connsiteY1"/>
              </a:cxn>
              <a:cxn ang="0">
                <a:pos x="connsiteX2" y="connsiteY2"/>
              </a:cxn>
              <a:cxn ang="0">
                <a:pos x="connsiteX3" y="connsiteY3"/>
              </a:cxn>
            </a:cxnLst>
            <a:rect l="l" t="t" r="r" b="b"/>
            <a:pathLst>
              <a:path w="1126434" h="1311965">
                <a:moveTo>
                  <a:pt x="1126434" y="1311965"/>
                </a:moveTo>
                <a:lnTo>
                  <a:pt x="424069" y="0"/>
                </a:lnTo>
                <a:lnTo>
                  <a:pt x="212034" y="410817"/>
                </a:lnTo>
                <a:lnTo>
                  <a:pt x="0" y="410817"/>
                </a:lnTo>
              </a:path>
            </a:pathLst>
          </a:custGeom>
          <a:noFill/>
          <a:ln w="38100" cmpd="sng">
            <a:solidFill>
              <a:srgbClr val="00B050"/>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76605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Ho</a:t>
            </a:r>
            <a:r>
              <a:rPr lang="en-US" sz="5600" b="1" dirty="0">
                <a:solidFill>
                  <a:schemeClr val="tx1"/>
                </a:solidFill>
                <a:effectLst/>
                <a:latin typeface="Cambria" panose="02040503050406030204" pitchFamily="18" charset="0"/>
                <a:ea typeface="Cambria" panose="02040503050406030204" pitchFamily="18" charset="0"/>
              </a:rPr>
              <a:t>ist Anchorages</a:t>
            </a:r>
            <a:endParaRPr lang="en-US" sz="5600" b="1" dirty="0">
              <a:solidFill>
                <a:schemeClr val="tx1"/>
              </a:solidFill>
              <a:effectLst/>
              <a:latin typeface="Cambria" panose="02040503050406030204" pitchFamily="18" charset="0"/>
            </a:endParaRPr>
          </a:p>
        </p:txBody>
      </p:sp>
      <p:pic>
        <p:nvPicPr>
          <p:cNvPr id="6" name="Picture 5" descr="C:\Users\JRuedlinger\Desktop\SME TRAINING\PICTURES\Comtrain Pictures 1-6-16\IMG_1773.JPG" title="Hoist Anchorages">
            <a:extLst>
              <a:ext uri="{FF2B5EF4-FFF2-40B4-BE49-F238E27FC236}">
                <a16:creationId xmlns:a16="http://schemas.microsoft.com/office/drawing/2014/main" id="{38160FC1-252F-48A6-BF41-E177D6B8132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98727" y="1524000"/>
            <a:ext cx="4546546" cy="283464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7EBE8A7-E97A-46F4-989C-9CF62C78E248}"/>
              </a:ext>
            </a:extLst>
          </p:cNvPr>
          <p:cNvSpPr/>
          <p:nvPr/>
        </p:nvSpPr>
        <p:spPr>
          <a:xfrm>
            <a:off x="533400" y="4648200"/>
            <a:ext cx="8229600" cy="1277273"/>
          </a:xfrm>
          <a:prstGeom prst="rect">
            <a:avLst/>
          </a:prstGeom>
        </p:spPr>
        <p:txBody>
          <a:bodyPr wrap="square">
            <a:spAutoFit/>
          </a:bodyPr>
          <a:lstStyle/>
          <a:p>
            <a:pPr marL="7937" lvl="1" fontAlgn="base">
              <a:spcBef>
                <a:spcPts val="325"/>
              </a:spcBef>
              <a:spcAft>
                <a:spcPct val="0"/>
              </a:spcAft>
              <a:buClrTx/>
            </a:pPr>
            <a:r>
              <a:rPr lang="en-US" sz="2400" kern="0" dirty="0">
                <a:latin typeface="Cambria" panose="02040503050406030204" pitchFamily="18" charset="0"/>
                <a:ea typeface="Cambria" panose="02040503050406030204" pitchFamily="18" charset="0"/>
              </a:rPr>
              <a:t>What makes up the hoist anchorage in this example?</a:t>
            </a:r>
          </a:p>
          <a:p>
            <a:pPr marL="7937" lvl="1" fontAlgn="base">
              <a:spcBef>
                <a:spcPts val="325"/>
              </a:spcBef>
              <a:spcAft>
                <a:spcPct val="0"/>
              </a:spcAft>
              <a:buClrTx/>
            </a:pPr>
            <a:endParaRPr lang="en-US" sz="2400" kern="0" dirty="0">
              <a:latin typeface="Cambria" panose="02040503050406030204" pitchFamily="18" charset="0"/>
              <a:ea typeface="Cambria" panose="02040503050406030204" pitchFamily="18" charset="0"/>
            </a:endParaRPr>
          </a:p>
          <a:p>
            <a:pPr marL="7937" lvl="1" fontAlgn="base">
              <a:spcBef>
                <a:spcPts val="325"/>
              </a:spcBef>
              <a:spcAft>
                <a:spcPct val="0"/>
              </a:spcAft>
              <a:buClrTx/>
            </a:pPr>
            <a:r>
              <a:rPr lang="en-US" sz="2400" kern="0" dirty="0">
                <a:latin typeface="Cambria" panose="02040503050406030204" pitchFamily="18" charset="0"/>
                <a:ea typeface="Cambria" panose="02040503050406030204" pitchFamily="18" charset="0"/>
              </a:rPr>
              <a:t>How can we verify it?</a:t>
            </a:r>
          </a:p>
        </p:txBody>
      </p:sp>
    </p:spTree>
    <p:extLst>
      <p:ext uri="{BB962C8B-B14F-4D97-AF65-F5344CB8AC3E}">
        <p14:creationId xmlns:p14="http://schemas.microsoft.com/office/powerpoint/2010/main" val="103456066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300" b="1" dirty="0">
                <a:solidFill>
                  <a:schemeClr val="tx1"/>
                </a:solidFill>
                <a:effectLst/>
                <a:latin typeface="Cambria" panose="02040503050406030204" pitchFamily="18" charset="0"/>
              </a:rPr>
              <a:t>Anchorage Verification</a:t>
            </a:r>
            <a:endParaRPr lang="en-US" sz="4400" b="1" dirty="0">
              <a:solidFill>
                <a:schemeClr val="tx1"/>
              </a:solidFill>
              <a:effectLst/>
              <a:latin typeface="Cambria" panose="02040503050406030204" pitchFamily="18" charset="0"/>
            </a:endParaRPr>
          </a:p>
        </p:txBody>
      </p:sp>
      <p:pic>
        <p:nvPicPr>
          <p:cNvPr id="6" name="Picture 5" descr="C:\Users\JRuedlinger\Desktop\SME TRAINING\PICTURES\Comtrain Pictures 1-6-16\IMG_1773.JPG" title="Anchorage Verification">
            <a:extLst>
              <a:ext uri="{FF2B5EF4-FFF2-40B4-BE49-F238E27FC236}">
                <a16:creationId xmlns:a16="http://schemas.microsoft.com/office/drawing/2014/main" id="{38160FC1-252F-48A6-BF41-E177D6B8132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05802" y="1763920"/>
            <a:ext cx="4546546" cy="2834640"/>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22335F4-91AF-4D51-BF10-0C995E801AB4}"/>
              </a:ext>
            </a:extLst>
          </p:cNvPr>
          <p:cNvSpPr/>
          <p:nvPr/>
        </p:nvSpPr>
        <p:spPr>
          <a:xfrm>
            <a:off x="7446836" y="2063542"/>
            <a:ext cx="834185" cy="369332"/>
          </a:xfrm>
          <a:prstGeom prst="rect">
            <a:avLst/>
          </a:prstGeom>
        </p:spPr>
        <p:txBody>
          <a:bodyPr wrap="square">
            <a:spAutoFit/>
          </a:bodyPr>
          <a:lstStyle/>
          <a:p>
            <a:r>
              <a:rPr lang="en-US" dirty="0">
                <a:solidFill>
                  <a:srgbClr val="00B050"/>
                </a:solidFill>
                <a:latin typeface="Cambria" panose="02040503050406030204" pitchFamily="18" charset="0"/>
              </a:rPr>
              <a:t>Truck</a:t>
            </a:r>
          </a:p>
        </p:txBody>
      </p:sp>
      <p:sp>
        <p:nvSpPr>
          <p:cNvPr id="17" name="Freeform 9" descr="Green arrow showing where the truck is." title="Anchorage Verification">
            <a:extLst>
              <a:ext uri="{FF2B5EF4-FFF2-40B4-BE49-F238E27FC236}">
                <a16:creationId xmlns:a16="http://schemas.microsoft.com/office/drawing/2014/main" id="{C53D1C46-B44E-4B40-8B64-7665AB15BD60}"/>
              </a:ext>
            </a:extLst>
          </p:cNvPr>
          <p:cNvSpPr/>
          <p:nvPr/>
        </p:nvSpPr>
        <p:spPr>
          <a:xfrm flipH="1">
            <a:off x="6460275" y="1947960"/>
            <a:ext cx="1012629" cy="369333"/>
          </a:xfrm>
          <a:custGeom>
            <a:avLst/>
            <a:gdLst>
              <a:gd name="connsiteX0" fmla="*/ 2043952 w 2043952"/>
              <a:gd name="connsiteY0" fmla="*/ 731520 h 731520"/>
              <a:gd name="connsiteX1" fmla="*/ 1355463 w 2043952"/>
              <a:gd name="connsiteY1" fmla="*/ 0 h 731520"/>
              <a:gd name="connsiteX2" fmla="*/ 247425 w 2043952"/>
              <a:gd name="connsiteY2" fmla="*/ 559397 h 731520"/>
              <a:gd name="connsiteX3" fmla="*/ 0 w 2043952"/>
              <a:gd name="connsiteY3" fmla="*/ 559397 h 731520"/>
            </a:gdLst>
            <a:ahLst/>
            <a:cxnLst>
              <a:cxn ang="0">
                <a:pos x="connsiteX0" y="connsiteY0"/>
              </a:cxn>
              <a:cxn ang="0">
                <a:pos x="connsiteX1" y="connsiteY1"/>
              </a:cxn>
              <a:cxn ang="0">
                <a:pos x="connsiteX2" y="connsiteY2"/>
              </a:cxn>
              <a:cxn ang="0">
                <a:pos x="connsiteX3" y="connsiteY3"/>
              </a:cxn>
            </a:cxnLst>
            <a:rect l="l" t="t" r="r" b="b"/>
            <a:pathLst>
              <a:path w="2043952" h="731520">
                <a:moveTo>
                  <a:pt x="2043952" y="731520"/>
                </a:moveTo>
                <a:lnTo>
                  <a:pt x="1355463" y="0"/>
                </a:lnTo>
                <a:lnTo>
                  <a:pt x="247425" y="559397"/>
                </a:lnTo>
                <a:lnTo>
                  <a:pt x="0" y="559397"/>
                </a:lnTo>
              </a:path>
            </a:pathLst>
          </a:custGeom>
          <a:noFill/>
          <a:ln w="38100">
            <a:solidFill>
              <a:srgbClr val="00B050"/>
            </a:solidFill>
            <a:headEnd type="triangle"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7FD8371-EE9A-47A3-A342-CB4DBC5B108B}"/>
              </a:ext>
            </a:extLst>
          </p:cNvPr>
          <p:cNvSpPr/>
          <p:nvPr/>
        </p:nvSpPr>
        <p:spPr>
          <a:xfrm>
            <a:off x="7447063" y="3309833"/>
            <a:ext cx="1423866" cy="646331"/>
          </a:xfrm>
          <a:prstGeom prst="rect">
            <a:avLst/>
          </a:prstGeom>
        </p:spPr>
        <p:txBody>
          <a:bodyPr wrap="square">
            <a:spAutoFit/>
          </a:bodyPr>
          <a:lstStyle/>
          <a:p>
            <a:r>
              <a:rPr lang="en-US" dirty="0">
                <a:solidFill>
                  <a:srgbClr val="00B050"/>
                </a:solidFill>
                <a:latin typeface="Cambria" panose="02040503050406030204" pitchFamily="18" charset="0"/>
              </a:rPr>
              <a:t>Tires to Ground</a:t>
            </a:r>
          </a:p>
        </p:txBody>
      </p:sp>
      <p:sp>
        <p:nvSpPr>
          <p:cNvPr id="18" name="Freeform 9" descr="Green arrow showing the tires to the ground." title="Anchorage Verification">
            <a:extLst>
              <a:ext uri="{FF2B5EF4-FFF2-40B4-BE49-F238E27FC236}">
                <a16:creationId xmlns:a16="http://schemas.microsoft.com/office/drawing/2014/main" id="{11BE7B25-D4F0-497F-AF25-C2F0B86C8C95}"/>
              </a:ext>
            </a:extLst>
          </p:cNvPr>
          <p:cNvSpPr/>
          <p:nvPr/>
        </p:nvSpPr>
        <p:spPr>
          <a:xfrm flipH="1">
            <a:off x="6477001" y="3195889"/>
            <a:ext cx="958731" cy="515031"/>
          </a:xfrm>
          <a:custGeom>
            <a:avLst/>
            <a:gdLst>
              <a:gd name="connsiteX0" fmla="*/ 2043952 w 2043952"/>
              <a:gd name="connsiteY0" fmla="*/ 731520 h 731520"/>
              <a:gd name="connsiteX1" fmla="*/ 1355463 w 2043952"/>
              <a:gd name="connsiteY1" fmla="*/ 0 h 731520"/>
              <a:gd name="connsiteX2" fmla="*/ 247425 w 2043952"/>
              <a:gd name="connsiteY2" fmla="*/ 559397 h 731520"/>
              <a:gd name="connsiteX3" fmla="*/ 0 w 2043952"/>
              <a:gd name="connsiteY3" fmla="*/ 559397 h 731520"/>
            </a:gdLst>
            <a:ahLst/>
            <a:cxnLst>
              <a:cxn ang="0">
                <a:pos x="connsiteX0" y="connsiteY0"/>
              </a:cxn>
              <a:cxn ang="0">
                <a:pos x="connsiteX1" y="connsiteY1"/>
              </a:cxn>
              <a:cxn ang="0">
                <a:pos x="connsiteX2" y="connsiteY2"/>
              </a:cxn>
              <a:cxn ang="0">
                <a:pos x="connsiteX3" y="connsiteY3"/>
              </a:cxn>
            </a:cxnLst>
            <a:rect l="l" t="t" r="r" b="b"/>
            <a:pathLst>
              <a:path w="2043952" h="731520">
                <a:moveTo>
                  <a:pt x="2043952" y="731520"/>
                </a:moveTo>
                <a:lnTo>
                  <a:pt x="1355463" y="0"/>
                </a:lnTo>
                <a:lnTo>
                  <a:pt x="247425" y="559397"/>
                </a:lnTo>
                <a:lnTo>
                  <a:pt x="0" y="559397"/>
                </a:lnTo>
              </a:path>
            </a:pathLst>
          </a:custGeom>
          <a:noFill/>
          <a:ln w="38100">
            <a:solidFill>
              <a:srgbClr val="00B050"/>
            </a:solidFill>
            <a:headEnd type="triangle"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5A9EBF-44F7-44C0-B98D-C92EFE9F14AA}"/>
              </a:ext>
            </a:extLst>
          </p:cNvPr>
          <p:cNvSpPr/>
          <p:nvPr/>
        </p:nvSpPr>
        <p:spPr>
          <a:xfrm>
            <a:off x="40707" y="2985254"/>
            <a:ext cx="1855225" cy="369332"/>
          </a:xfrm>
          <a:prstGeom prst="rect">
            <a:avLst/>
          </a:prstGeom>
        </p:spPr>
        <p:txBody>
          <a:bodyPr wrap="square">
            <a:spAutoFit/>
          </a:bodyPr>
          <a:lstStyle/>
          <a:p>
            <a:pPr algn="r"/>
            <a:r>
              <a:rPr lang="en-US" dirty="0">
                <a:solidFill>
                  <a:srgbClr val="00B050"/>
                </a:solidFill>
                <a:latin typeface="Cambria" panose="02040503050406030204" pitchFamily="18" charset="0"/>
              </a:rPr>
              <a:t>Capstan Mount</a:t>
            </a:r>
          </a:p>
        </p:txBody>
      </p:sp>
      <p:sp>
        <p:nvSpPr>
          <p:cNvPr id="16" name="Freeform: Shape 15" descr="Green Arrow - showing where the Capstan Mount is located." title="Anchorage Verification">
            <a:extLst>
              <a:ext uri="{FF2B5EF4-FFF2-40B4-BE49-F238E27FC236}">
                <a16:creationId xmlns:a16="http://schemas.microsoft.com/office/drawing/2014/main" id="{6F402E9E-8ECA-4860-90E6-87D114FEE2B6}"/>
              </a:ext>
            </a:extLst>
          </p:cNvPr>
          <p:cNvSpPr/>
          <p:nvPr/>
        </p:nvSpPr>
        <p:spPr>
          <a:xfrm>
            <a:off x="1916376" y="2797421"/>
            <a:ext cx="1855225" cy="1092505"/>
          </a:xfrm>
          <a:custGeom>
            <a:avLst/>
            <a:gdLst>
              <a:gd name="connsiteX0" fmla="*/ 1126434 w 1126434"/>
              <a:gd name="connsiteY0" fmla="*/ 1311965 h 1311965"/>
              <a:gd name="connsiteX1" fmla="*/ 424069 w 1126434"/>
              <a:gd name="connsiteY1" fmla="*/ 0 h 1311965"/>
              <a:gd name="connsiteX2" fmla="*/ 212034 w 1126434"/>
              <a:gd name="connsiteY2" fmla="*/ 410817 h 1311965"/>
              <a:gd name="connsiteX3" fmla="*/ 0 w 1126434"/>
              <a:gd name="connsiteY3" fmla="*/ 410817 h 1311965"/>
            </a:gdLst>
            <a:ahLst/>
            <a:cxnLst>
              <a:cxn ang="0">
                <a:pos x="connsiteX0" y="connsiteY0"/>
              </a:cxn>
              <a:cxn ang="0">
                <a:pos x="connsiteX1" y="connsiteY1"/>
              </a:cxn>
              <a:cxn ang="0">
                <a:pos x="connsiteX2" y="connsiteY2"/>
              </a:cxn>
              <a:cxn ang="0">
                <a:pos x="connsiteX3" y="connsiteY3"/>
              </a:cxn>
            </a:cxnLst>
            <a:rect l="l" t="t" r="r" b="b"/>
            <a:pathLst>
              <a:path w="1126434" h="1311965">
                <a:moveTo>
                  <a:pt x="1126434" y="1311965"/>
                </a:moveTo>
                <a:lnTo>
                  <a:pt x="424069" y="0"/>
                </a:lnTo>
                <a:lnTo>
                  <a:pt x="212034" y="410817"/>
                </a:lnTo>
                <a:lnTo>
                  <a:pt x="0" y="410817"/>
                </a:lnTo>
              </a:path>
            </a:pathLst>
          </a:custGeom>
          <a:noFill/>
          <a:ln w="38100" cmpd="sng">
            <a:solidFill>
              <a:srgbClr val="00B050"/>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A3DB5A3-BE50-4CA9-8766-5B919175C81D}"/>
              </a:ext>
            </a:extLst>
          </p:cNvPr>
          <p:cNvSpPr/>
          <p:nvPr/>
        </p:nvSpPr>
        <p:spPr>
          <a:xfrm>
            <a:off x="35312" y="4114513"/>
            <a:ext cx="1855225" cy="369332"/>
          </a:xfrm>
          <a:prstGeom prst="rect">
            <a:avLst/>
          </a:prstGeom>
        </p:spPr>
        <p:txBody>
          <a:bodyPr wrap="square">
            <a:spAutoFit/>
          </a:bodyPr>
          <a:lstStyle/>
          <a:p>
            <a:pPr algn="r"/>
            <a:r>
              <a:rPr lang="en-US" dirty="0">
                <a:solidFill>
                  <a:srgbClr val="00B050"/>
                </a:solidFill>
                <a:latin typeface="Cambria" panose="02040503050406030204" pitchFamily="18" charset="0"/>
              </a:rPr>
              <a:t>Hitch Receiver</a:t>
            </a:r>
          </a:p>
        </p:txBody>
      </p:sp>
      <p:sp>
        <p:nvSpPr>
          <p:cNvPr id="19" name="Freeform: Shape 18" descr="Green arrow showing where the hitch receiver is." title="Anchorage Verification">
            <a:extLst>
              <a:ext uri="{FF2B5EF4-FFF2-40B4-BE49-F238E27FC236}">
                <a16:creationId xmlns:a16="http://schemas.microsoft.com/office/drawing/2014/main" id="{7E0128C7-69DD-46AB-B928-1B542A8370B4}"/>
              </a:ext>
            </a:extLst>
          </p:cNvPr>
          <p:cNvSpPr/>
          <p:nvPr/>
        </p:nvSpPr>
        <p:spPr>
          <a:xfrm flipV="1">
            <a:off x="1916377" y="3967483"/>
            <a:ext cx="2562698" cy="553520"/>
          </a:xfrm>
          <a:custGeom>
            <a:avLst/>
            <a:gdLst>
              <a:gd name="connsiteX0" fmla="*/ 1126434 w 1126434"/>
              <a:gd name="connsiteY0" fmla="*/ 1311965 h 1311965"/>
              <a:gd name="connsiteX1" fmla="*/ 424069 w 1126434"/>
              <a:gd name="connsiteY1" fmla="*/ 0 h 1311965"/>
              <a:gd name="connsiteX2" fmla="*/ 212034 w 1126434"/>
              <a:gd name="connsiteY2" fmla="*/ 410817 h 1311965"/>
              <a:gd name="connsiteX3" fmla="*/ 0 w 1126434"/>
              <a:gd name="connsiteY3" fmla="*/ 410817 h 1311965"/>
            </a:gdLst>
            <a:ahLst/>
            <a:cxnLst>
              <a:cxn ang="0">
                <a:pos x="connsiteX0" y="connsiteY0"/>
              </a:cxn>
              <a:cxn ang="0">
                <a:pos x="connsiteX1" y="connsiteY1"/>
              </a:cxn>
              <a:cxn ang="0">
                <a:pos x="connsiteX2" y="connsiteY2"/>
              </a:cxn>
              <a:cxn ang="0">
                <a:pos x="connsiteX3" y="connsiteY3"/>
              </a:cxn>
            </a:cxnLst>
            <a:rect l="l" t="t" r="r" b="b"/>
            <a:pathLst>
              <a:path w="1126434" h="1311965">
                <a:moveTo>
                  <a:pt x="1126434" y="1311965"/>
                </a:moveTo>
                <a:lnTo>
                  <a:pt x="424069" y="0"/>
                </a:lnTo>
                <a:lnTo>
                  <a:pt x="212034" y="410817"/>
                </a:lnTo>
                <a:lnTo>
                  <a:pt x="0" y="410817"/>
                </a:lnTo>
              </a:path>
            </a:pathLst>
          </a:custGeom>
          <a:noFill/>
          <a:ln w="38100" cmpd="sng">
            <a:solidFill>
              <a:srgbClr val="00B050"/>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7EBE8A7-E97A-46F4-989C-9CF62C78E248}"/>
              </a:ext>
            </a:extLst>
          </p:cNvPr>
          <p:cNvSpPr/>
          <p:nvPr/>
        </p:nvSpPr>
        <p:spPr>
          <a:xfrm>
            <a:off x="457200" y="4800600"/>
            <a:ext cx="8229600" cy="1238801"/>
          </a:xfrm>
          <a:prstGeom prst="rect">
            <a:avLst/>
          </a:prstGeom>
        </p:spPr>
        <p:txBody>
          <a:bodyPr wrap="square">
            <a:spAutoFit/>
          </a:bodyPr>
          <a:lstStyle/>
          <a:p>
            <a:pPr marL="7937" lvl="1" fontAlgn="base">
              <a:spcBef>
                <a:spcPts val="325"/>
              </a:spcBef>
              <a:spcAft>
                <a:spcPct val="0"/>
              </a:spcAft>
              <a:buClrTx/>
            </a:pPr>
            <a:r>
              <a:rPr lang="en-US" b="1" kern="0" dirty="0">
                <a:latin typeface="Cambria" panose="02040503050406030204" pitchFamily="18" charset="0"/>
                <a:ea typeface="Cambria" panose="02040503050406030204" pitchFamily="18" charset="0"/>
              </a:rPr>
              <a:t>Engineered method</a:t>
            </a:r>
            <a:r>
              <a:rPr lang="en-US" kern="0" dirty="0">
                <a:latin typeface="Cambria" panose="02040503050406030204" pitchFamily="18" charset="0"/>
                <a:ea typeface="Cambria" panose="02040503050406030204" pitchFamily="18" charset="0"/>
              </a:rPr>
              <a:t> incorporates a minimum factor of safety (FOS) of 2.0 for the WLL of all anchorage components. Method also assumes a maximum coefficient of friction of 0.20.</a:t>
            </a:r>
          </a:p>
          <a:p>
            <a:pPr marL="7937" lvl="1" fontAlgn="base">
              <a:spcBef>
                <a:spcPts val="325"/>
              </a:spcBef>
              <a:spcAft>
                <a:spcPct val="0"/>
              </a:spcAft>
              <a:buClrTx/>
            </a:pPr>
            <a:r>
              <a:rPr lang="en-US" b="1" kern="0" dirty="0">
                <a:latin typeface="Cambria" panose="02040503050406030204" pitchFamily="18" charset="0"/>
                <a:ea typeface="Cambria" panose="02040503050406030204" pitchFamily="18" charset="0"/>
              </a:rPr>
              <a:t>Proof load method </a:t>
            </a:r>
            <a:r>
              <a:rPr lang="en-US" kern="0" dirty="0">
                <a:latin typeface="Cambria" panose="02040503050406030204" pitchFamily="18" charset="0"/>
                <a:ea typeface="Cambria" panose="02040503050406030204" pitchFamily="18" charset="0"/>
              </a:rPr>
              <a:t>of 1.5 times the maximum anticipated hoist load.</a:t>
            </a:r>
          </a:p>
        </p:txBody>
      </p:sp>
    </p:spTree>
    <p:extLst>
      <p:ext uri="{BB962C8B-B14F-4D97-AF65-F5344CB8AC3E}">
        <p14:creationId xmlns:p14="http://schemas.microsoft.com/office/powerpoint/2010/main" val="256421500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rPr>
              <a:t>Field Verification Methods</a:t>
            </a:r>
            <a:endParaRPr lang="en-US" sz="5600" b="1" dirty="0">
              <a:solidFill>
                <a:schemeClr val="tx1"/>
              </a:solidFill>
              <a:effectLst/>
              <a:highlight>
                <a:srgbClr val="FFFF00"/>
              </a:highlight>
              <a:latin typeface="Cambria" panose="02040503050406030204" pitchFamily="18" charset="0"/>
            </a:endParaRPr>
          </a:p>
        </p:txBody>
      </p:sp>
      <p:sp>
        <p:nvSpPr>
          <p:cNvPr id="5" name="Rectangle 4"/>
          <p:cNvSpPr/>
          <p:nvPr/>
        </p:nvSpPr>
        <p:spPr>
          <a:xfrm>
            <a:off x="457200" y="1419285"/>
            <a:ext cx="6629400" cy="4652556"/>
          </a:xfrm>
          <a:prstGeom prst="rect">
            <a:avLst/>
          </a:prstGeom>
        </p:spPr>
        <p:txBody>
          <a:bodyPr wrap="square">
            <a:spAutoFit/>
          </a:bodyPr>
          <a:lstStyle/>
          <a:p>
            <a:pPr marL="460375" lvl="1" indent="-452438" fontAlgn="base">
              <a:spcBef>
                <a:spcPts val="800"/>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Proof Loading and Load Testing</a:t>
            </a:r>
          </a:p>
          <a:p>
            <a:pPr marL="460375" lvl="1" indent="-452438" fontAlgn="base">
              <a:spcBef>
                <a:spcPts val="800"/>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All field testing should be done in controlled conditions</a:t>
            </a:r>
          </a:p>
          <a:p>
            <a:pPr marL="460375" lvl="1" indent="-452438" fontAlgn="base">
              <a:spcBef>
                <a:spcPts val="800"/>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Monitoring devices help eliminate unknowns during testing</a:t>
            </a:r>
          </a:p>
          <a:p>
            <a:pPr marL="7937" lvl="1" fontAlgn="base">
              <a:spcBef>
                <a:spcPts val="325"/>
              </a:spcBef>
              <a:spcAft>
                <a:spcPct val="0"/>
              </a:spcAft>
            </a:pPr>
            <a:r>
              <a:rPr lang="en-US" sz="2000" kern="0" dirty="0">
                <a:latin typeface="Cambria" panose="02040503050406030204" pitchFamily="18" charset="0"/>
                <a:ea typeface="Cambria" panose="02040503050406030204" pitchFamily="18" charset="0"/>
              </a:rPr>
              <a:t>	</a:t>
            </a:r>
          </a:p>
          <a:p>
            <a:pPr marL="7937" lvl="1" fontAlgn="base">
              <a:spcBef>
                <a:spcPts val="325"/>
              </a:spcBef>
              <a:spcAft>
                <a:spcPct val="0"/>
              </a:spcAft>
            </a:pPr>
            <a:r>
              <a:rPr lang="en-US" sz="2400" kern="0" dirty="0">
                <a:latin typeface="Cambria" panose="02040503050406030204" pitchFamily="18" charset="0"/>
                <a:ea typeface="Cambria" panose="02040503050406030204" pitchFamily="18" charset="0"/>
              </a:rPr>
              <a:t>Did you know, that during load testing the FOS for synthetic rope may be reduced to 7.0?</a:t>
            </a:r>
          </a:p>
          <a:p>
            <a:pPr marL="7937" lvl="1" fontAlgn="base">
              <a:spcBef>
                <a:spcPts val="325"/>
              </a:spcBef>
              <a:spcAft>
                <a:spcPct val="0"/>
              </a:spcAft>
            </a:pPr>
            <a:endParaRPr lang="en-US" sz="2000" kern="0" dirty="0">
              <a:latin typeface="Cambria" panose="02040503050406030204" pitchFamily="18" charset="0"/>
              <a:ea typeface="Cambria" panose="02040503050406030204" pitchFamily="18" charset="0"/>
            </a:endParaRPr>
          </a:p>
          <a:p>
            <a:pPr marL="7937" lvl="1" fontAlgn="base">
              <a:spcBef>
                <a:spcPts val="325"/>
              </a:spcBef>
              <a:spcAft>
                <a:spcPct val="0"/>
              </a:spcAft>
            </a:pPr>
            <a:r>
              <a:rPr lang="en-US" sz="2000" kern="0" dirty="0">
                <a:latin typeface="Cambria" panose="02040503050406030204" pitchFamily="18" charset="0"/>
                <a:ea typeface="Cambria" panose="02040503050406030204" pitchFamily="18" charset="0"/>
              </a:rPr>
              <a:t>Example: </a:t>
            </a:r>
          </a:p>
          <a:p>
            <a:pPr marL="7937" lvl="1" fontAlgn="base">
              <a:spcBef>
                <a:spcPts val="325"/>
              </a:spcBef>
              <a:spcAft>
                <a:spcPct val="0"/>
              </a:spcAft>
            </a:pPr>
            <a:r>
              <a:rPr lang="en-US" sz="2000" kern="0" dirty="0">
                <a:solidFill>
                  <a:srgbClr val="FF0000"/>
                </a:solidFill>
                <a:latin typeface="Cambria" panose="02040503050406030204" pitchFamily="18" charset="0"/>
                <a:ea typeface="Cambria" panose="02040503050406030204" pitchFamily="18" charset="0"/>
              </a:rPr>
              <a:t>      </a:t>
            </a:r>
            <a:r>
              <a:rPr lang="en-US" sz="2000" kern="0" dirty="0">
                <a:solidFill>
                  <a:srgbClr val="00B050"/>
                </a:solidFill>
                <a:latin typeface="Cambria" panose="02040503050406030204" pitchFamily="18" charset="0"/>
                <a:ea typeface="Cambria" panose="02040503050406030204" pitchFamily="18" charset="0"/>
              </a:rPr>
              <a:t>Typical Use: 11,000 lbs. [MBS] ÷ 10.0 = 1,100 lbs. WLL </a:t>
            </a:r>
          </a:p>
          <a:p>
            <a:pPr marL="7937" lvl="1" fontAlgn="base">
              <a:spcBef>
                <a:spcPts val="325"/>
              </a:spcBef>
              <a:spcAft>
                <a:spcPct val="0"/>
              </a:spcAft>
            </a:pPr>
            <a:r>
              <a:rPr lang="en-US" sz="2000" kern="0" dirty="0">
                <a:solidFill>
                  <a:srgbClr val="FF0000"/>
                </a:solidFill>
                <a:latin typeface="Cambria" panose="02040503050406030204" pitchFamily="18" charset="0"/>
                <a:ea typeface="Cambria" panose="02040503050406030204" pitchFamily="18" charset="0"/>
              </a:rPr>
              <a:t>      Testing Only: 11,000 lbs. [MBS] ÷ 7.0 = 1,570 lbs. WLL</a:t>
            </a:r>
            <a:endParaRPr lang="en-US" sz="2400" kern="0" dirty="0">
              <a:latin typeface="Cambria" panose="02040503050406030204" pitchFamily="18" charset="0"/>
              <a:ea typeface="Cambria" panose="02040503050406030204" pitchFamily="18" charset="0"/>
            </a:endParaRPr>
          </a:p>
        </p:txBody>
      </p:sp>
      <p:pic>
        <p:nvPicPr>
          <p:cNvPr id="6" name="Picture 5" descr="A close up of a cell phone&#10;&#10;Description generated with high confidence">
            <a:extLst>
              <a:ext uri="{FF2B5EF4-FFF2-40B4-BE49-F238E27FC236}">
                <a16:creationId xmlns:a16="http://schemas.microsoft.com/office/drawing/2014/main" id="{09041C86-FA59-45A5-AC5B-3BB423AFA0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89531" y="2486012"/>
            <a:ext cx="1797269" cy="1885975"/>
          </a:xfrm>
          <a:prstGeom prst="rect">
            <a:avLst/>
          </a:prstGeom>
        </p:spPr>
      </p:pic>
    </p:spTree>
    <p:extLst>
      <p:ext uri="{BB962C8B-B14F-4D97-AF65-F5344CB8AC3E}">
        <p14:creationId xmlns:p14="http://schemas.microsoft.com/office/powerpoint/2010/main" val="4764143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Proof Loading</a:t>
            </a:r>
          </a:p>
        </p:txBody>
      </p:sp>
      <p:sp>
        <p:nvSpPr>
          <p:cNvPr id="5" name="Rectangle 4"/>
          <p:cNvSpPr/>
          <p:nvPr/>
        </p:nvSpPr>
        <p:spPr>
          <a:xfrm>
            <a:off x="457200" y="1428467"/>
            <a:ext cx="8229600" cy="3962623"/>
          </a:xfrm>
          <a:prstGeom prst="rect">
            <a:avLst/>
          </a:prstGeom>
        </p:spPr>
        <p:txBody>
          <a:bodyPr wrap="square">
            <a:spAutoFit/>
          </a:bodyPr>
          <a:lstStyle/>
          <a:p>
            <a:pPr marL="460375" lvl="1" indent="-452438"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Confirms Capabilities</a:t>
            </a:r>
          </a:p>
          <a:p>
            <a:pPr marL="460375" lvl="1" indent="-452438" fontAlgn="base">
              <a:spcBef>
                <a:spcPts val="325"/>
              </a:spcBef>
              <a:spcAft>
                <a:spcPct val="0"/>
              </a:spcAft>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endParaRPr>
          </a:p>
          <a:p>
            <a:pPr marL="460375" lvl="1" indent="-452438"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Typically involves loading some component beyond 100% of the anticipated load during planned operations. </a:t>
            </a:r>
          </a:p>
          <a:p>
            <a:pPr marL="917575" lvl="2" indent="-452438" fontAlgn="base">
              <a:spcBef>
                <a:spcPts val="325"/>
              </a:spcBef>
              <a:spcAft>
                <a:spcPct val="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rPr>
              <a:t>Does not mean beyond 100% WLL for components!</a:t>
            </a:r>
          </a:p>
          <a:p>
            <a:pPr marL="917575" lvl="2" indent="-452438" fontAlgn="base">
              <a:spcBef>
                <a:spcPts val="325"/>
              </a:spcBef>
              <a:spcAft>
                <a:spcPct val="0"/>
              </a:spcAft>
              <a:buFont typeface="Wingdings" panose="05000000000000000000" pitchFamily="2" charset="2"/>
              <a:buChar char="§"/>
            </a:pPr>
            <a:endParaRPr lang="en-US" sz="1200" kern="0" dirty="0">
              <a:latin typeface="Cambria" panose="02040503050406030204" pitchFamily="18" charset="0"/>
              <a:ea typeface="Cambria" panose="02040503050406030204" pitchFamily="18" charset="0"/>
            </a:endParaRPr>
          </a:p>
          <a:p>
            <a:pPr marL="460375" lvl="1" indent="-452438"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Ex. Hoist anchorage proof loading = 1.5 x Load line force applied to anchorage. </a:t>
            </a:r>
          </a:p>
          <a:p>
            <a:pPr marL="460375" lvl="1" indent="-452438" fontAlgn="base">
              <a:spcBef>
                <a:spcPts val="325"/>
              </a:spcBef>
              <a:spcAft>
                <a:spcPct val="0"/>
              </a:spcAft>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endParaRPr>
          </a:p>
          <a:p>
            <a:pPr marL="460375" lvl="1" indent="-452438"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Used when circumstances or variables may not be predictable. </a:t>
            </a:r>
          </a:p>
        </p:txBody>
      </p:sp>
    </p:spTree>
    <p:extLst>
      <p:ext uri="{BB962C8B-B14F-4D97-AF65-F5344CB8AC3E}">
        <p14:creationId xmlns:p14="http://schemas.microsoft.com/office/powerpoint/2010/main" val="1434609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indicates where the Section 1 review questions begin." hidden="1" title="Section 1 Review Questions"/>
          <p:cNvSpPr>
            <a:spLocks noGrp="1"/>
          </p:cNvSpPr>
          <p:nvPr>
            <p:ph type="ctrTitle"/>
          </p:nvPr>
        </p:nvSpPr>
        <p:spPr>
          <a:xfrm>
            <a:off x="533400" y="312383"/>
            <a:ext cx="7772400" cy="1470025"/>
          </a:xfrm>
        </p:spPr>
        <p:txBody>
          <a:bodyPr/>
          <a:lstStyle/>
          <a:p>
            <a:r>
              <a:rPr lang="en-US" dirty="0" smtClean="0"/>
              <a:t>Section 1 Review Questions</a:t>
            </a:r>
            <a:endParaRPr lang="en-US" dirty="0"/>
          </a:p>
        </p:txBody>
      </p:sp>
      <p:sp>
        <p:nvSpPr>
          <p:cNvPr id="4" name="TextBox 3" descr="Slide indicates where the review questions begin." title="Section 1 Review Questions"/>
          <p:cNvSpPr txBox="1"/>
          <p:nvPr/>
        </p:nvSpPr>
        <p:spPr>
          <a:xfrm>
            <a:off x="990600" y="2133600"/>
            <a:ext cx="7315200" cy="1754326"/>
          </a:xfrm>
          <a:prstGeom prst="rect">
            <a:avLst/>
          </a:prstGeom>
          <a:noFill/>
        </p:spPr>
        <p:txBody>
          <a:bodyPr wrap="square" rtlCol="0">
            <a:spAutoFit/>
          </a:bodyPr>
          <a:lstStyle/>
          <a:p>
            <a:pPr algn="ctr"/>
            <a:r>
              <a:rPr lang="en-US" sz="5400" b="1" dirty="0">
                <a:latin typeface="Cambria" panose="02040503050406030204" pitchFamily="18" charset="0"/>
              </a:rPr>
              <a:t>SECTION 1 </a:t>
            </a:r>
          </a:p>
          <a:p>
            <a:pPr algn="ctr"/>
            <a:r>
              <a:rPr lang="en-US" sz="5400" b="1" dirty="0">
                <a:latin typeface="Cambria" panose="02040503050406030204" pitchFamily="18" charset="0"/>
              </a:rPr>
              <a:t>REVIEW QUESTIONS</a:t>
            </a:r>
          </a:p>
        </p:txBody>
      </p:sp>
    </p:spTree>
    <p:extLst>
      <p:ext uri="{BB962C8B-B14F-4D97-AF65-F5344CB8AC3E}">
        <p14:creationId xmlns:p14="http://schemas.microsoft.com/office/powerpoint/2010/main" val="409123933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Load Testing</a:t>
            </a:r>
          </a:p>
        </p:txBody>
      </p:sp>
      <p:sp>
        <p:nvSpPr>
          <p:cNvPr id="5" name="Rectangle 4"/>
          <p:cNvSpPr/>
          <p:nvPr/>
        </p:nvSpPr>
        <p:spPr>
          <a:xfrm>
            <a:off x="457200" y="1451550"/>
            <a:ext cx="8229600" cy="4401205"/>
          </a:xfrm>
          <a:prstGeom prst="rect">
            <a:avLst/>
          </a:prstGeom>
        </p:spPr>
        <p:txBody>
          <a:bodyPr wrap="square">
            <a:spAutoFit/>
          </a:bodyPr>
          <a:lstStyle/>
          <a:p>
            <a:pPr marL="460375" lvl="1" indent="-452438"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Confirms Operation</a:t>
            </a:r>
          </a:p>
          <a:p>
            <a:pPr marL="460375" lvl="1" indent="-452438" fontAlgn="base">
              <a:spcBef>
                <a:spcPts val="325"/>
              </a:spcBef>
              <a:spcAft>
                <a:spcPct val="0"/>
              </a:spcAft>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endParaRPr>
          </a:p>
          <a:p>
            <a:pPr marL="460375" lvl="1" indent="-452438"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Representative of actual conditions of load during planned operations </a:t>
            </a:r>
          </a:p>
          <a:p>
            <a:pPr marL="917575" lvl="2" indent="-452438" fontAlgn="base">
              <a:spcBef>
                <a:spcPts val="325"/>
              </a:spcBef>
              <a:spcAft>
                <a:spcPct val="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rPr>
              <a:t>100% of gross load</a:t>
            </a:r>
          </a:p>
          <a:p>
            <a:pPr marL="917575" lvl="2" indent="-452438" fontAlgn="base">
              <a:spcBef>
                <a:spcPts val="325"/>
              </a:spcBef>
              <a:spcAft>
                <a:spcPct val="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rPr>
              <a:t>Model load position(s) that result in maximum anticipated lifting system forces</a:t>
            </a:r>
          </a:p>
          <a:p>
            <a:pPr marL="917575" lvl="2" indent="-452438" fontAlgn="base">
              <a:spcBef>
                <a:spcPts val="325"/>
              </a:spcBef>
              <a:spcAft>
                <a:spcPct val="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rPr>
              <a:t>Required when utilizing a Capstan hoist per A10.48</a:t>
            </a:r>
          </a:p>
          <a:p>
            <a:pPr marL="460375" lvl="1" indent="-452438" fontAlgn="base">
              <a:spcBef>
                <a:spcPts val="325"/>
              </a:spcBef>
              <a:spcAft>
                <a:spcPct val="0"/>
              </a:spcAft>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endParaRPr>
          </a:p>
          <a:p>
            <a:pPr marL="460375" lvl="1" indent="-452438"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Monitoring for deflections, anchorage and capstan control, line rendering.</a:t>
            </a:r>
          </a:p>
          <a:p>
            <a:pPr marL="460375" lvl="1" indent="-452438" fontAlgn="base">
              <a:spcBef>
                <a:spcPts val="325"/>
              </a:spcBef>
              <a:spcAft>
                <a:spcPct val="0"/>
              </a:spcAft>
              <a:buFont typeface="Wingdings" panose="05000000000000000000" pitchFamily="2" charset="2"/>
              <a:buChar char="Ø"/>
            </a:pPr>
            <a:endParaRPr lang="en-US" sz="20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3621310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rPr>
              <a:t>Load Testing</a:t>
            </a:r>
          </a:p>
        </p:txBody>
      </p:sp>
      <p:sp>
        <p:nvSpPr>
          <p:cNvPr id="5" name="Rectangle 4"/>
          <p:cNvSpPr/>
          <p:nvPr/>
        </p:nvSpPr>
        <p:spPr>
          <a:xfrm>
            <a:off x="685800" y="1503670"/>
            <a:ext cx="8001000" cy="3677930"/>
          </a:xfrm>
          <a:prstGeom prst="rect">
            <a:avLst/>
          </a:prstGeom>
        </p:spPr>
        <p:txBody>
          <a:bodyPr wrap="square">
            <a:spAutoFit/>
          </a:bodyPr>
          <a:lstStyle/>
          <a:p>
            <a:pPr marL="460375" lvl="1" indent="-452438"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More generally a load test shall include: </a:t>
            </a:r>
          </a:p>
          <a:p>
            <a:pPr marL="808037" lvl="2" indent="-342900" fontAlgn="base">
              <a:spcBef>
                <a:spcPts val="325"/>
              </a:spcBef>
              <a:spcAft>
                <a:spcPct val="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rPr>
              <a:t>Raise and lower a load to verify moving parts functionality</a:t>
            </a:r>
          </a:p>
          <a:p>
            <a:pPr marL="808037" lvl="2" indent="-342900" fontAlgn="base">
              <a:spcBef>
                <a:spcPts val="325"/>
              </a:spcBef>
              <a:spcAft>
                <a:spcPct val="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rPr>
              <a:t>Verify deflections under load are within allowances</a:t>
            </a:r>
          </a:p>
          <a:p>
            <a:pPr marL="808037" lvl="2" indent="-342900" fontAlgn="base">
              <a:spcBef>
                <a:spcPts val="325"/>
              </a:spcBef>
              <a:spcAft>
                <a:spcPct val="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rPr>
              <a:t>Once load has been lowered inspect all components and anchorage for proper arrangement and working condition</a:t>
            </a:r>
          </a:p>
          <a:p>
            <a:pPr marL="808037" lvl="2" indent="-342900" fontAlgn="base">
              <a:spcBef>
                <a:spcPts val="325"/>
              </a:spcBef>
              <a:spcAft>
                <a:spcPct val="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rPr>
              <a:t>Verify supporting structure or individual structure members do not have unacceptable twist, rotation or deflection</a:t>
            </a:r>
          </a:p>
          <a:p>
            <a:pPr marL="460375" lvl="1" indent="-452438" fontAlgn="base">
              <a:spcBef>
                <a:spcPts val="325"/>
              </a:spcBef>
              <a:spcAft>
                <a:spcPct val="0"/>
              </a:spcAft>
              <a:buFont typeface="Wingdings" panose="05000000000000000000" pitchFamily="2" charset="2"/>
              <a:buChar char="Ø"/>
            </a:pPr>
            <a:endParaRPr lang="en-US" sz="2000" kern="0" dirty="0">
              <a:latin typeface="Cambria" panose="02040503050406030204" pitchFamily="18" charset="0"/>
              <a:ea typeface="Cambria" panose="02040503050406030204" pitchFamily="18" charset="0"/>
            </a:endParaRPr>
          </a:p>
          <a:p>
            <a:pPr marL="460375" lvl="1" indent="-452438" fontAlgn="base">
              <a:spcBef>
                <a:spcPts val="325"/>
              </a:spcBef>
              <a:spcAft>
                <a:spcPct val="0"/>
              </a:spcAft>
              <a:buFont typeface="Wingdings" panose="05000000000000000000" pitchFamily="2" charset="2"/>
              <a:buChar char="Ø"/>
            </a:pPr>
            <a:endParaRPr lang="en-US" sz="2000" kern="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3165296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 We've covered a lot of details and concepts, how do you ensure all the requirements are met on the job?&#10;&#10;Answer: We put the information in the Rigging Plan." hidden="1" title="Question and Answer"/>
          <p:cNvSpPr>
            <a:spLocks noGrp="1"/>
          </p:cNvSpPr>
          <p:nvPr>
            <p:ph type="ctrTitle"/>
          </p:nvPr>
        </p:nvSpPr>
        <p:spPr>
          <a:xfrm>
            <a:off x="836407" y="0"/>
            <a:ext cx="7772400" cy="1470025"/>
          </a:xfrm>
        </p:spPr>
        <p:txBody>
          <a:bodyPr/>
          <a:lstStyle/>
          <a:p>
            <a:r>
              <a:rPr lang="en-US" dirty="0" smtClean="0"/>
              <a:t>Question and Answer</a:t>
            </a:r>
            <a:endParaRPr lang="en-US" dirty="0"/>
          </a:p>
        </p:txBody>
      </p:sp>
      <p:sp>
        <p:nvSpPr>
          <p:cNvPr id="4" name="TextBox 3"/>
          <p:cNvSpPr txBox="1"/>
          <p:nvPr/>
        </p:nvSpPr>
        <p:spPr>
          <a:xfrm>
            <a:off x="724377" y="1274956"/>
            <a:ext cx="7695246" cy="2554545"/>
          </a:xfrm>
          <a:prstGeom prst="rect">
            <a:avLst/>
          </a:prstGeom>
          <a:noFill/>
        </p:spPr>
        <p:txBody>
          <a:bodyPr wrap="square" rtlCol="0">
            <a:spAutoFit/>
          </a:bodyPr>
          <a:lstStyle/>
          <a:p>
            <a:pPr algn="ctr"/>
            <a:r>
              <a:rPr lang="en-US" sz="4000" b="1" dirty="0">
                <a:latin typeface="Cambria" panose="02040503050406030204" pitchFamily="18" charset="0"/>
              </a:rPr>
              <a:t>We’ve covered a lot of details and concepts, how do you ensure all the requirements are met on the job?</a:t>
            </a:r>
            <a:endParaRPr lang="en-US" sz="4000" dirty="0">
              <a:latin typeface="Cambria" panose="02040503050406030204" pitchFamily="18" charset="0"/>
            </a:endParaRPr>
          </a:p>
        </p:txBody>
      </p:sp>
      <p:sp>
        <p:nvSpPr>
          <p:cNvPr id="6" name="TextBox 5">
            <a:extLst>
              <a:ext uri="{FF2B5EF4-FFF2-40B4-BE49-F238E27FC236}">
                <a16:creationId xmlns:a16="http://schemas.microsoft.com/office/drawing/2014/main" id="{B3F0CBF9-2E88-4CE1-BB4C-0EEE60126174}"/>
              </a:ext>
            </a:extLst>
          </p:cNvPr>
          <p:cNvSpPr txBox="1"/>
          <p:nvPr/>
        </p:nvSpPr>
        <p:spPr>
          <a:xfrm>
            <a:off x="705792" y="4239161"/>
            <a:ext cx="7695246" cy="1323439"/>
          </a:xfrm>
          <a:prstGeom prst="rect">
            <a:avLst/>
          </a:prstGeom>
          <a:noFill/>
        </p:spPr>
        <p:txBody>
          <a:bodyPr wrap="square" rtlCol="0">
            <a:spAutoFit/>
          </a:bodyPr>
          <a:lstStyle/>
          <a:p>
            <a:pPr algn="ctr"/>
            <a:r>
              <a:rPr lang="en-US" sz="4000" b="1" dirty="0">
                <a:solidFill>
                  <a:schemeClr val="tx2"/>
                </a:solidFill>
                <a:latin typeface="Cambria" panose="02040503050406030204" pitchFamily="18" charset="0"/>
              </a:rPr>
              <a:t>We put the information in the Rigging Plan</a:t>
            </a:r>
            <a:endParaRPr lang="en-US" sz="4000" dirty="0">
              <a:solidFill>
                <a:schemeClr val="tx2"/>
              </a:solidFill>
              <a:latin typeface="Cambria" panose="02040503050406030204" pitchFamily="18" charset="0"/>
            </a:endParaRPr>
          </a:p>
        </p:txBody>
      </p:sp>
    </p:spTree>
    <p:extLst>
      <p:ext uri="{BB962C8B-B14F-4D97-AF65-F5344CB8AC3E}">
        <p14:creationId xmlns:p14="http://schemas.microsoft.com/office/powerpoint/2010/main" val="366962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 What's the purpose of the Rigging Plan?&#10;&#10;Answer: To communicate intent based on the expectations of scope, methods and job characteristics." hidden="1" title="Question and Answer"/>
          <p:cNvSpPr>
            <a:spLocks noGrp="1"/>
          </p:cNvSpPr>
          <p:nvPr>
            <p:ph type="ctrTitle"/>
          </p:nvPr>
        </p:nvSpPr>
        <p:spPr>
          <a:xfrm>
            <a:off x="814892" y="118745"/>
            <a:ext cx="7772400" cy="1470025"/>
          </a:xfrm>
        </p:spPr>
        <p:txBody>
          <a:bodyPr/>
          <a:lstStyle/>
          <a:p>
            <a:r>
              <a:rPr lang="en-US" dirty="0" smtClean="0"/>
              <a:t>Question and Answer</a:t>
            </a:r>
            <a:endParaRPr lang="en-US" dirty="0"/>
          </a:p>
        </p:txBody>
      </p:sp>
      <p:sp>
        <p:nvSpPr>
          <p:cNvPr id="4" name="TextBox 3"/>
          <p:cNvSpPr txBox="1"/>
          <p:nvPr/>
        </p:nvSpPr>
        <p:spPr>
          <a:xfrm>
            <a:off x="724377" y="1274956"/>
            <a:ext cx="7695246" cy="1323439"/>
          </a:xfrm>
          <a:prstGeom prst="rect">
            <a:avLst/>
          </a:prstGeom>
          <a:noFill/>
        </p:spPr>
        <p:txBody>
          <a:bodyPr wrap="square" rtlCol="0">
            <a:spAutoFit/>
          </a:bodyPr>
          <a:lstStyle/>
          <a:p>
            <a:pPr algn="ctr"/>
            <a:r>
              <a:rPr lang="en-US" sz="4000" b="1" dirty="0">
                <a:latin typeface="Cambria" panose="02040503050406030204" pitchFamily="18" charset="0"/>
              </a:rPr>
              <a:t>What’s the purpose of the Rigging Plan?</a:t>
            </a:r>
            <a:endParaRPr lang="en-US" sz="4000" dirty="0">
              <a:latin typeface="Cambria" panose="02040503050406030204" pitchFamily="18" charset="0"/>
            </a:endParaRPr>
          </a:p>
        </p:txBody>
      </p:sp>
      <p:sp>
        <p:nvSpPr>
          <p:cNvPr id="6" name="TextBox 5">
            <a:extLst>
              <a:ext uri="{FF2B5EF4-FFF2-40B4-BE49-F238E27FC236}">
                <a16:creationId xmlns:a16="http://schemas.microsoft.com/office/drawing/2014/main" id="{B3F0CBF9-2E88-4CE1-BB4C-0EEE60126174}"/>
              </a:ext>
            </a:extLst>
          </p:cNvPr>
          <p:cNvSpPr txBox="1"/>
          <p:nvPr/>
        </p:nvSpPr>
        <p:spPr>
          <a:xfrm>
            <a:off x="724377" y="2991763"/>
            <a:ext cx="7695246" cy="1938992"/>
          </a:xfrm>
          <a:prstGeom prst="rect">
            <a:avLst/>
          </a:prstGeom>
          <a:noFill/>
        </p:spPr>
        <p:txBody>
          <a:bodyPr wrap="square" rtlCol="0">
            <a:spAutoFit/>
          </a:bodyPr>
          <a:lstStyle/>
          <a:p>
            <a:pPr algn="ctr"/>
            <a:r>
              <a:rPr lang="en-US" sz="4000" b="1" dirty="0">
                <a:solidFill>
                  <a:schemeClr val="tx2"/>
                </a:solidFill>
                <a:latin typeface="Cambria" panose="02040503050406030204" pitchFamily="18" charset="0"/>
              </a:rPr>
              <a:t>To communicate intent based on the expectations of scope, methods and job characteristics</a:t>
            </a:r>
          </a:p>
        </p:txBody>
      </p:sp>
    </p:spTree>
    <p:extLst>
      <p:ext uri="{BB962C8B-B14F-4D97-AF65-F5344CB8AC3E}">
        <p14:creationId xmlns:p14="http://schemas.microsoft.com/office/powerpoint/2010/main" val="32376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The Plan</a:t>
            </a:r>
            <a:endParaRPr lang="en-US" sz="5600" b="1" dirty="0">
              <a:solidFill>
                <a:schemeClr val="tx1"/>
              </a:solidFill>
              <a:effectLst/>
              <a:latin typeface="Cambria" panose="02040503050406030204" pitchFamily="18" charset="0"/>
            </a:endParaRPr>
          </a:p>
        </p:txBody>
      </p:sp>
      <p:sp>
        <p:nvSpPr>
          <p:cNvPr id="5" name="Rectangle 4"/>
          <p:cNvSpPr/>
          <p:nvPr/>
        </p:nvSpPr>
        <p:spPr>
          <a:xfrm>
            <a:off x="533400" y="1463963"/>
            <a:ext cx="8153400" cy="3054682"/>
          </a:xfrm>
          <a:prstGeom prst="rect">
            <a:avLst/>
          </a:prstGeom>
        </p:spPr>
        <p:txBody>
          <a:bodyPr wrap="square">
            <a:spAutoFit/>
          </a:bodyPr>
          <a:lstStyle/>
          <a:p>
            <a:pPr marL="460375" lvl="1" indent="-45243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Planned condition </a:t>
            </a:r>
          </a:p>
          <a:p>
            <a:pPr marL="919162" lvl="2" indent="-457200" fontAlgn="base">
              <a:spcBef>
                <a:spcPts val="325"/>
              </a:spcBef>
              <a:spcAft>
                <a:spcPct val="0"/>
              </a:spcAft>
              <a:buSzPct val="105000"/>
              <a:buFont typeface="Wingdings" panose="05000000000000000000" pitchFamily="2" charset="2"/>
              <a:buChar char="§"/>
            </a:pPr>
            <a:r>
              <a:rPr lang="en-US" sz="2400" kern="0" dirty="0">
                <a:latin typeface="Cambria" panose="02040503050406030204" pitchFamily="18" charset="0"/>
                <a:ea typeface="Cambria" panose="02040503050406030204" pitchFamily="18" charset="0"/>
              </a:rPr>
              <a:t>What content should be in the plan?</a:t>
            </a:r>
          </a:p>
          <a:p>
            <a:pPr marL="1260475" lvl="3" indent="-346075" fontAlgn="base">
              <a:spcBef>
                <a:spcPts val="325"/>
              </a:spcBef>
              <a:spcAft>
                <a:spcPct val="0"/>
              </a:spcAft>
              <a:buFont typeface="Arial" panose="020B0604020202020204" pitchFamily="34" charset="0"/>
              <a:buChar char="•"/>
            </a:pPr>
            <a:r>
              <a:rPr lang="en-US" sz="2200" kern="0" dirty="0">
                <a:latin typeface="Cambria" panose="02040503050406030204" pitchFamily="18" charset="0"/>
                <a:ea typeface="Cambria" panose="02040503050406030204" pitchFamily="18" charset="0"/>
              </a:rPr>
              <a:t>Determine the lift path: Structure, Obstructions, Equipment placement, component placement, anchorage</a:t>
            </a:r>
          </a:p>
          <a:p>
            <a:pPr marL="1260475" lvl="3" indent="-346075" fontAlgn="base">
              <a:spcBef>
                <a:spcPts val="325"/>
              </a:spcBef>
              <a:spcAft>
                <a:spcPct val="0"/>
              </a:spcAft>
              <a:buFont typeface="Arial" panose="020B0604020202020204" pitchFamily="34" charset="0"/>
              <a:buChar char="•"/>
            </a:pPr>
            <a:r>
              <a:rPr lang="en-US" sz="2200" kern="0" dirty="0">
                <a:latin typeface="Cambria" panose="02040503050406030204" pitchFamily="18" charset="0"/>
                <a:ea typeface="Cambria" panose="02040503050406030204" pitchFamily="18" charset="0"/>
              </a:rPr>
              <a:t>Components/Equipment being used in the system</a:t>
            </a:r>
          </a:p>
          <a:p>
            <a:pPr marL="1260475" lvl="3" indent="-346075" fontAlgn="base">
              <a:spcBef>
                <a:spcPts val="325"/>
              </a:spcBef>
              <a:spcAft>
                <a:spcPct val="0"/>
              </a:spcAft>
              <a:buFont typeface="Arial" panose="020B0604020202020204" pitchFamily="34" charset="0"/>
              <a:buChar char="•"/>
            </a:pPr>
            <a:r>
              <a:rPr lang="en-US" sz="2200" kern="0" dirty="0">
                <a:latin typeface="Cambria" panose="02040503050406030204" pitchFamily="18" charset="0"/>
                <a:ea typeface="Cambria" panose="02040503050406030204" pitchFamily="18" charset="0"/>
              </a:rPr>
              <a:t>Expected lifting system and system forces</a:t>
            </a:r>
          </a:p>
          <a:p>
            <a:pPr marL="1260475" lvl="3" indent="-346075" fontAlgn="base">
              <a:spcBef>
                <a:spcPts val="325"/>
              </a:spcBef>
              <a:spcAft>
                <a:spcPct val="0"/>
              </a:spcAft>
              <a:buFont typeface="Arial" panose="020B0604020202020204" pitchFamily="34" charset="0"/>
              <a:buChar char="•"/>
            </a:pPr>
            <a:r>
              <a:rPr lang="en-US" sz="2200" kern="0" dirty="0">
                <a:latin typeface="Cambria" panose="02040503050406030204" pitchFamily="18" charset="0"/>
                <a:ea typeface="Cambria" panose="02040503050406030204" pitchFamily="18" charset="0"/>
              </a:rPr>
              <a:t>Who’s doing What</a:t>
            </a:r>
          </a:p>
        </p:txBody>
      </p:sp>
    </p:spTree>
    <p:extLst>
      <p:ext uri="{BB962C8B-B14F-4D97-AF65-F5344CB8AC3E}">
        <p14:creationId xmlns:p14="http://schemas.microsoft.com/office/powerpoint/2010/main" val="220328746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Open ended question: How may of you are reviewing/using the planned rigging plan?" hidden="1" title="Question"/>
          <p:cNvSpPr>
            <a:spLocks noGrp="1"/>
          </p:cNvSpPr>
          <p:nvPr>
            <p:ph type="ctrTitle"/>
          </p:nvPr>
        </p:nvSpPr>
        <p:spPr>
          <a:xfrm>
            <a:off x="685800" y="183291"/>
            <a:ext cx="7772400" cy="1470025"/>
          </a:xfrm>
        </p:spPr>
        <p:txBody>
          <a:bodyPr/>
          <a:lstStyle/>
          <a:p>
            <a:r>
              <a:rPr lang="en-US" dirty="0" smtClean="0"/>
              <a:t>Question	</a:t>
            </a:r>
            <a:endParaRPr lang="en-US" dirty="0"/>
          </a:p>
        </p:txBody>
      </p:sp>
      <p:sp>
        <p:nvSpPr>
          <p:cNvPr id="2" name="TextBox 1"/>
          <p:cNvSpPr txBox="1"/>
          <p:nvPr/>
        </p:nvSpPr>
        <p:spPr>
          <a:xfrm>
            <a:off x="990600" y="1947208"/>
            <a:ext cx="7162800" cy="1938992"/>
          </a:xfrm>
          <a:prstGeom prst="rect">
            <a:avLst/>
          </a:prstGeom>
          <a:noFill/>
        </p:spPr>
        <p:txBody>
          <a:bodyPr wrap="square" rtlCol="0">
            <a:spAutoFit/>
          </a:bodyPr>
          <a:lstStyle/>
          <a:p>
            <a:pPr algn="ctr"/>
            <a:r>
              <a:rPr lang="en-US" sz="4000" b="1" dirty="0">
                <a:latin typeface="Cambria" panose="02040503050406030204" pitchFamily="18" charset="0"/>
              </a:rPr>
              <a:t>How many of you are reviewing/using the planned rigging plan?</a:t>
            </a:r>
          </a:p>
        </p:txBody>
      </p:sp>
    </p:spTree>
    <p:extLst>
      <p:ext uri="{BB962C8B-B14F-4D97-AF65-F5344CB8AC3E}">
        <p14:creationId xmlns:p14="http://schemas.microsoft.com/office/powerpoint/2010/main" val="230578578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rPr>
              <a:t>Inspect your Expectations</a:t>
            </a:r>
          </a:p>
        </p:txBody>
      </p:sp>
      <p:sp>
        <p:nvSpPr>
          <p:cNvPr id="5" name="Rectangle 4"/>
          <p:cNvSpPr/>
          <p:nvPr/>
        </p:nvSpPr>
        <p:spPr>
          <a:xfrm>
            <a:off x="457200" y="1464201"/>
            <a:ext cx="8229600" cy="2062103"/>
          </a:xfrm>
          <a:prstGeom prst="rect">
            <a:avLst/>
          </a:prstGeom>
        </p:spPr>
        <p:txBody>
          <a:bodyPr wrap="square">
            <a:spAutoFit/>
          </a:bodyPr>
          <a:lstStyle/>
          <a:p>
            <a:pPr marL="460375" lvl="1" indent="-45243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Pre-rigged conditions</a:t>
            </a:r>
          </a:p>
          <a:p>
            <a:pPr marL="460375" lvl="1" indent="-45243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Rigged condition not under load</a:t>
            </a:r>
          </a:p>
          <a:p>
            <a:pPr marL="460375" lvl="1" indent="-45243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Proof Loading</a:t>
            </a:r>
          </a:p>
          <a:p>
            <a:pPr marL="460375" lvl="1" indent="-45243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Load Test</a:t>
            </a:r>
          </a:p>
          <a:p>
            <a:pPr marL="803275" lvl="2" indent="-346075" fontAlgn="base">
              <a:spcBef>
                <a:spcPts val="325"/>
              </a:spcBef>
              <a:spcAft>
                <a:spcPct val="0"/>
              </a:spcAft>
              <a:buFont typeface="Wingdings" panose="05000000000000000000" pitchFamily="2" charset="2"/>
              <a:buChar char="§"/>
            </a:pPr>
            <a:r>
              <a:rPr lang="en-US" sz="2200" kern="0" dirty="0">
                <a:latin typeface="Cambria" panose="02040503050406030204" pitchFamily="18" charset="0"/>
                <a:ea typeface="Cambria" panose="02040503050406030204" pitchFamily="18" charset="0"/>
              </a:rPr>
              <a:t>Operational test rigged condition under load</a:t>
            </a:r>
          </a:p>
        </p:txBody>
      </p:sp>
    </p:spTree>
    <p:extLst>
      <p:ext uri="{BB962C8B-B14F-4D97-AF65-F5344CB8AC3E}">
        <p14:creationId xmlns:p14="http://schemas.microsoft.com/office/powerpoint/2010/main" val="366011850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Question: What happens when you can't follow the plan Rigging Plan?&#10;&#10;Answer: You change it!" hidden="1" title="Question and Answer"/>
          <p:cNvSpPr>
            <a:spLocks noGrp="1"/>
          </p:cNvSpPr>
          <p:nvPr>
            <p:ph type="ctrTitle"/>
          </p:nvPr>
        </p:nvSpPr>
        <p:spPr>
          <a:xfrm>
            <a:off x="675826" y="0"/>
            <a:ext cx="7772400" cy="1470025"/>
          </a:xfrm>
        </p:spPr>
        <p:txBody>
          <a:bodyPr/>
          <a:lstStyle/>
          <a:p>
            <a:r>
              <a:rPr lang="en-US" dirty="0" smtClean="0"/>
              <a:t>Question and Answer	</a:t>
            </a:r>
            <a:endParaRPr lang="en-US" dirty="0"/>
          </a:p>
        </p:txBody>
      </p:sp>
      <p:sp>
        <p:nvSpPr>
          <p:cNvPr id="4" name="TextBox 3"/>
          <p:cNvSpPr txBox="1"/>
          <p:nvPr/>
        </p:nvSpPr>
        <p:spPr>
          <a:xfrm>
            <a:off x="724377" y="1274956"/>
            <a:ext cx="7695246" cy="1323439"/>
          </a:xfrm>
          <a:prstGeom prst="rect">
            <a:avLst/>
          </a:prstGeom>
          <a:noFill/>
        </p:spPr>
        <p:txBody>
          <a:bodyPr wrap="square" rtlCol="0">
            <a:spAutoFit/>
          </a:bodyPr>
          <a:lstStyle/>
          <a:p>
            <a:pPr algn="ctr"/>
            <a:r>
              <a:rPr lang="en-US" sz="4000" b="1" dirty="0">
                <a:latin typeface="Cambria" panose="02040503050406030204" pitchFamily="18" charset="0"/>
              </a:rPr>
              <a:t>What happens when you can’t follow the plan Rigging Plan?</a:t>
            </a:r>
            <a:endParaRPr lang="en-US" sz="4000" dirty="0">
              <a:latin typeface="Cambria" panose="02040503050406030204" pitchFamily="18" charset="0"/>
            </a:endParaRPr>
          </a:p>
        </p:txBody>
      </p:sp>
      <p:sp>
        <p:nvSpPr>
          <p:cNvPr id="6" name="TextBox 5">
            <a:extLst>
              <a:ext uri="{FF2B5EF4-FFF2-40B4-BE49-F238E27FC236}">
                <a16:creationId xmlns:a16="http://schemas.microsoft.com/office/drawing/2014/main" id="{B3F0CBF9-2E88-4CE1-BB4C-0EEE60126174}"/>
              </a:ext>
            </a:extLst>
          </p:cNvPr>
          <p:cNvSpPr txBox="1"/>
          <p:nvPr/>
        </p:nvSpPr>
        <p:spPr>
          <a:xfrm>
            <a:off x="724377" y="2991763"/>
            <a:ext cx="7695246" cy="707886"/>
          </a:xfrm>
          <a:prstGeom prst="rect">
            <a:avLst/>
          </a:prstGeom>
          <a:noFill/>
        </p:spPr>
        <p:txBody>
          <a:bodyPr wrap="square" rtlCol="0">
            <a:spAutoFit/>
          </a:bodyPr>
          <a:lstStyle/>
          <a:p>
            <a:pPr algn="ctr"/>
            <a:r>
              <a:rPr lang="en-US" sz="4000" b="1" dirty="0">
                <a:solidFill>
                  <a:schemeClr val="tx2"/>
                </a:solidFill>
                <a:latin typeface="Cambria" panose="02040503050406030204" pitchFamily="18" charset="0"/>
              </a:rPr>
              <a:t>You change it! </a:t>
            </a:r>
          </a:p>
        </p:txBody>
      </p:sp>
    </p:spTree>
    <p:extLst>
      <p:ext uri="{BB962C8B-B14F-4D97-AF65-F5344CB8AC3E}">
        <p14:creationId xmlns:p14="http://schemas.microsoft.com/office/powerpoint/2010/main" val="3944093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Changing the Plan</a:t>
            </a:r>
            <a:endParaRPr lang="en-US" sz="5600" b="1" dirty="0">
              <a:solidFill>
                <a:schemeClr val="tx1"/>
              </a:solidFill>
              <a:effectLst/>
              <a:latin typeface="Cambria" panose="02040503050406030204" pitchFamily="18" charset="0"/>
            </a:endParaRPr>
          </a:p>
        </p:txBody>
      </p:sp>
      <p:sp>
        <p:nvSpPr>
          <p:cNvPr id="5" name="Rectangle 4"/>
          <p:cNvSpPr/>
          <p:nvPr/>
        </p:nvSpPr>
        <p:spPr>
          <a:xfrm>
            <a:off x="457200" y="1449809"/>
            <a:ext cx="8229600" cy="2931572"/>
          </a:xfrm>
          <a:prstGeom prst="rect">
            <a:avLst/>
          </a:prstGeom>
        </p:spPr>
        <p:txBody>
          <a:bodyPr wrap="square">
            <a:spAutoFit/>
          </a:bodyPr>
          <a:lstStyle/>
          <a:p>
            <a:pPr marL="457200" lvl="2" indent="-455613"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When do you change the plan?</a:t>
            </a:r>
          </a:p>
          <a:p>
            <a:pPr marL="800100" lvl="2" indent="-342900" fontAlgn="base">
              <a:spcBef>
                <a:spcPts val="325"/>
              </a:spcBef>
              <a:spcAft>
                <a:spcPct val="0"/>
              </a:spcAft>
              <a:buFont typeface="Wingdings" panose="05000000000000000000" pitchFamily="2" charset="2"/>
              <a:buChar char="§"/>
            </a:pPr>
            <a:r>
              <a:rPr lang="en-US" sz="2400" kern="0" dirty="0">
                <a:latin typeface="Cambria" panose="02040503050406030204" pitchFamily="18" charset="0"/>
                <a:ea typeface="Cambria" panose="02040503050406030204" pitchFamily="18" charset="0"/>
              </a:rPr>
              <a:t>Changed condition</a:t>
            </a:r>
          </a:p>
          <a:p>
            <a:pPr marL="465137" lvl="2" fontAlgn="base">
              <a:spcBef>
                <a:spcPts val="325"/>
              </a:spcBef>
              <a:spcAft>
                <a:spcPct val="0"/>
              </a:spcAft>
            </a:pPr>
            <a:endParaRPr lang="en-US" sz="2400" kern="0" dirty="0">
              <a:latin typeface="Cambria" panose="02040503050406030204" pitchFamily="18" charset="0"/>
              <a:ea typeface="Cambria" panose="02040503050406030204" pitchFamily="18" charset="0"/>
            </a:endParaRPr>
          </a:p>
          <a:p>
            <a:pPr marL="457200" lvl="2" indent="-457200"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What are some examples of changes that warrant additional communications/approvals?</a:t>
            </a:r>
          </a:p>
          <a:p>
            <a:pPr marL="808037" lvl="2" indent="-342900" fontAlgn="base">
              <a:spcBef>
                <a:spcPts val="325"/>
              </a:spcBef>
              <a:spcAft>
                <a:spcPct val="0"/>
              </a:spcAft>
              <a:buFont typeface="Wingdings" panose="05000000000000000000" pitchFamily="2" charset="2"/>
              <a:buChar char="Ø"/>
            </a:pPr>
            <a:endParaRPr lang="en-US" sz="2400" kern="0" dirty="0">
              <a:latin typeface="Cambria" panose="02040503050406030204" pitchFamily="18" charset="0"/>
              <a:ea typeface="Cambria" panose="02040503050406030204" pitchFamily="18" charset="0"/>
            </a:endParaRPr>
          </a:p>
          <a:p>
            <a:pPr marL="457200" lvl="2" indent="-457200" fontAlgn="base">
              <a:spcBef>
                <a:spcPts val="325"/>
              </a:spcBef>
              <a:spcAft>
                <a:spcPct val="0"/>
              </a:spcAft>
              <a:buFont typeface="Wingdings" panose="05000000000000000000" pitchFamily="2" charset="2"/>
              <a:buChar char="Ø"/>
            </a:pPr>
            <a:r>
              <a:rPr lang="en-US" sz="2400" kern="0" dirty="0">
                <a:latin typeface="Cambria" panose="02040503050406030204" pitchFamily="18" charset="0"/>
                <a:ea typeface="Cambria" panose="02040503050406030204" pitchFamily="18" charset="0"/>
              </a:rPr>
              <a:t>Who needs to be involved in the approval and why</a:t>
            </a:r>
            <a:r>
              <a:rPr lang="en-US" sz="2800" kern="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22344882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en ended question: How many of you have encountered changed conditions requiring you to modify the rigging plan?" hidden="1" title="Question"/>
          <p:cNvSpPr>
            <a:spLocks noGrp="1"/>
          </p:cNvSpPr>
          <p:nvPr>
            <p:ph type="ctrTitle"/>
          </p:nvPr>
        </p:nvSpPr>
        <p:spPr>
          <a:xfrm>
            <a:off x="762000" y="312383"/>
            <a:ext cx="7772400" cy="1470025"/>
          </a:xfrm>
        </p:spPr>
        <p:txBody>
          <a:bodyPr/>
          <a:lstStyle/>
          <a:p>
            <a:r>
              <a:rPr lang="en-US" dirty="0" smtClean="0"/>
              <a:t>Question</a:t>
            </a:r>
            <a:endParaRPr lang="en-US" dirty="0"/>
          </a:p>
        </p:txBody>
      </p:sp>
      <p:sp>
        <p:nvSpPr>
          <p:cNvPr id="4" name="TextBox 3"/>
          <p:cNvSpPr txBox="1"/>
          <p:nvPr/>
        </p:nvSpPr>
        <p:spPr>
          <a:xfrm>
            <a:off x="990600" y="1642408"/>
            <a:ext cx="7315200" cy="2554545"/>
          </a:xfrm>
          <a:prstGeom prst="rect">
            <a:avLst/>
          </a:prstGeom>
          <a:noFill/>
        </p:spPr>
        <p:txBody>
          <a:bodyPr wrap="square" rtlCol="0">
            <a:spAutoFit/>
          </a:bodyPr>
          <a:lstStyle/>
          <a:p>
            <a:pPr algn="ctr"/>
            <a:r>
              <a:rPr lang="en-US" sz="4000" b="1" dirty="0">
                <a:latin typeface="Cambria" panose="02040503050406030204" pitchFamily="18" charset="0"/>
              </a:rPr>
              <a:t>How many of you have encountered changed conditions requiring you to modify the rigging plan?</a:t>
            </a:r>
            <a:endParaRPr lang="en-US" sz="4000" dirty="0">
              <a:latin typeface="Cambria" panose="02040503050406030204" pitchFamily="18" charset="0"/>
            </a:endParaRPr>
          </a:p>
        </p:txBody>
      </p:sp>
    </p:spTree>
    <p:extLst>
      <p:ext uri="{BB962C8B-B14F-4D97-AF65-F5344CB8AC3E}">
        <p14:creationId xmlns:p14="http://schemas.microsoft.com/office/powerpoint/2010/main" val="1098201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382000" cy="1295400"/>
          </a:xfrm>
        </p:spPr>
        <p:txBody>
          <a:bodyPr>
            <a:noAutofit/>
          </a:bodyPr>
          <a:lstStyle/>
          <a:p>
            <a:pPr algn="l">
              <a:lnSpc>
                <a:spcPct val="100000"/>
              </a:lnSpc>
            </a:pPr>
            <a:r>
              <a:rPr lang="en-US" altLang="en-US" sz="2500" b="1" dirty="0">
                <a:solidFill>
                  <a:schemeClr val="tx1"/>
                </a:solidFill>
                <a:effectLst/>
                <a:latin typeface="Cambria" panose="02040503050406030204" pitchFamily="18" charset="0"/>
                <a:ea typeface="MS PGothic" charset="-128"/>
              </a:rPr>
              <a:t>OSHA’s Whistleblower statutes are design to provide employees the freedom to report violations and protect employees from the following acts of retribution?</a:t>
            </a:r>
            <a:endParaRPr lang="en-US" sz="2500" b="1" dirty="0">
              <a:solidFill>
                <a:schemeClr val="tx1"/>
              </a:solidFill>
              <a:effectLst/>
              <a:latin typeface="Cambria" panose="02040503050406030204" pitchFamily="18" charset="0"/>
            </a:endParaRPr>
          </a:p>
        </p:txBody>
      </p:sp>
      <p:sp>
        <p:nvSpPr>
          <p:cNvPr id="6" name="TPAnswers"/>
          <p:cNvSpPr txBox="1">
            <a:spLocks/>
          </p:cNvSpPr>
          <p:nvPr>
            <p:custDataLst>
              <p:tags r:id="rId1"/>
            </p:custDataLst>
          </p:nvPr>
        </p:nvSpPr>
        <p:spPr>
          <a:xfrm>
            <a:off x="457200" y="1524000"/>
            <a:ext cx="6858000" cy="3352800"/>
          </a:xfrm>
          <a:prstGeom prst="rect">
            <a:avLst/>
          </a:prstGeom>
        </p:spPr>
        <p:txBody>
          <a:bodyPr vert="horz" lIns="91440" tIns="45720" rIns="91440" bIns="45720" rtlCol="0" anchor="b">
            <a:normAutofit fontScale="55000" lnSpcReduction="20000"/>
          </a:bodyPr>
          <a:lstStyle>
            <a:lvl1pPr marL="0" indent="0" algn="l" defTabSz="914400" rtl="0" eaLnBrk="1" latinLnBrk="0" hangingPunct="1">
              <a:lnSpc>
                <a:spcPct val="100000"/>
              </a:lnSpc>
              <a:spcBef>
                <a:spcPts val="0"/>
              </a:spcBef>
              <a:buFont typeface="Arial" pitchFamily="34" charset="0"/>
              <a:buNone/>
              <a:defRPr sz="1600" b="0" kern="1200">
                <a:solidFill>
                  <a:srgbClr val="000000"/>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marL="514350" indent="-514350">
              <a:lnSpc>
                <a:spcPct val="120000"/>
              </a:lnSpc>
              <a:buFont typeface="Arial" charset="0"/>
              <a:buAutoNum type="alphaUcPeriod"/>
            </a:pPr>
            <a:r>
              <a:rPr lang="en-US" altLang="en-US" sz="5100" dirty="0">
                <a:solidFill>
                  <a:schemeClr val="tx1"/>
                </a:solidFill>
                <a:latin typeface="Cambria" panose="02040503050406030204" pitchFamily="18" charset="0"/>
                <a:ea typeface="MS PGothic" charset="-128"/>
              </a:rPr>
              <a:t>Being blacklisted</a:t>
            </a:r>
          </a:p>
          <a:p>
            <a:pPr marL="514350" indent="-514350">
              <a:lnSpc>
                <a:spcPct val="170000"/>
              </a:lnSpc>
              <a:buFont typeface="Arial" charset="0"/>
              <a:buAutoNum type="alphaUcPeriod"/>
            </a:pPr>
            <a:r>
              <a:rPr lang="en-US" altLang="en-US" sz="5100" dirty="0">
                <a:solidFill>
                  <a:schemeClr val="tx1"/>
                </a:solidFill>
                <a:latin typeface="Cambria" panose="02040503050406030204" pitchFamily="18" charset="0"/>
                <a:ea typeface="MS PGothic" charset="-128"/>
              </a:rPr>
              <a:t>Demotion</a:t>
            </a:r>
          </a:p>
          <a:p>
            <a:pPr marL="514350" indent="-514350">
              <a:lnSpc>
                <a:spcPct val="170000"/>
              </a:lnSpc>
              <a:buFont typeface="Arial" charset="0"/>
              <a:buAutoNum type="alphaUcPeriod"/>
            </a:pPr>
            <a:r>
              <a:rPr lang="en-US" altLang="en-US" sz="5100" dirty="0">
                <a:solidFill>
                  <a:schemeClr val="tx1"/>
                </a:solidFill>
                <a:latin typeface="Cambria" panose="02040503050406030204" pitchFamily="18" charset="0"/>
                <a:ea typeface="MS PGothic" charset="-128"/>
              </a:rPr>
              <a:t>Being denied promotion or overtime</a:t>
            </a:r>
          </a:p>
          <a:p>
            <a:pPr marL="514350" indent="-514350">
              <a:lnSpc>
                <a:spcPct val="170000"/>
              </a:lnSpc>
              <a:buFont typeface="Arial" charset="0"/>
              <a:buAutoNum type="alphaUcPeriod"/>
            </a:pPr>
            <a:r>
              <a:rPr lang="en-US" altLang="en-US" sz="5100" dirty="0">
                <a:solidFill>
                  <a:schemeClr val="tx1"/>
                </a:solidFill>
                <a:latin typeface="Cambria" panose="02040503050406030204" pitchFamily="18" charset="0"/>
                <a:ea typeface="MS PGothic" charset="-128"/>
              </a:rPr>
              <a:t>Pay reduction</a:t>
            </a:r>
          </a:p>
          <a:p>
            <a:pPr marL="514350" indent="-514350">
              <a:lnSpc>
                <a:spcPct val="170000"/>
              </a:lnSpc>
              <a:buFont typeface="Arial" charset="0"/>
              <a:buAutoNum type="alphaUcPeriod"/>
            </a:pPr>
            <a:r>
              <a:rPr lang="en-US" altLang="en-US" sz="5100" dirty="0">
                <a:solidFill>
                  <a:schemeClr val="tx1"/>
                </a:solidFill>
                <a:latin typeface="Cambria" panose="02040503050406030204" pitchFamily="18" charset="0"/>
                <a:ea typeface="MS PGothic" charset="-128"/>
              </a:rPr>
              <a:t>All the above</a:t>
            </a:r>
          </a:p>
          <a:p>
            <a:endParaRPr lang="en-US" altLang="en-US" sz="2800" dirty="0">
              <a:solidFill>
                <a:schemeClr val="tx1"/>
              </a:solidFill>
              <a:latin typeface="Cambria" panose="02040503050406030204" pitchFamily="18" charset="0"/>
              <a:ea typeface="MS PGothic" charset="-128"/>
            </a:endParaRPr>
          </a:p>
        </p:txBody>
      </p:sp>
    </p:spTree>
    <p:extLst>
      <p:ext uri="{BB962C8B-B14F-4D97-AF65-F5344CB8AC3E}">
        <p14:creationId xmlns:p14="http://schemas.microsoft.com/office/powerpoint/2010/main" val="189997509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en ended question: Do you feel you have a better grasp on what goes into the plan and the steps you can take to accomodate changed conditions?" hidden="1" title="Question"/>
          <p:cNvSpPr>
            <a:spLocks noGrp="1"/>
          </p:cNvSpPr>
          <p:nvPr>
            <p:ph type="ctrTitle"/>
          </p:nvPr>
        </p:nvSpPr>
        <p:spPr>
          <a:xfrm>
            <a:off x="990600" y="172383"/>
            <a:ext cx="7772400" cy="1470025"/>
          </a:xfrm>
        </p:spPr>
        <p:txBody>
          <a:bodyPr/>
          <a:lstStyle/>
          <a:p>
            <a:r>
              <a:rPr lang="en-US" dirty="0" smtClean="0"/>
              <a:t>Question	</a:t>
            </a:r>
            <a:endParaRPr lang="en-US" dirty="0"/>
          </a:p>
        </p:txBody>
      </p:sp>
      <p:sp>
        <p:nvSpPr>
          <p:cNvPr id="4" name="TextBox 3"/>
          <p:cNvSpPr txBox="1"/>
          <p:nvPr/>
        </p:nvSpPr>
        <p:spPr>
          <a:xfrm>
            <a:off x="990600" y="1642408"/>
            <a:ext cx="7315200" cy="3170099"/>
          </a:xfrm>
          <a:prstGeom prst="rect">
            <a:avLst/>
          </a:prstGeom>
          <a:noFill/>
        </p:spPr>
        <p:txBody>
          <a:bodyPr wrap="square" rtlCol="0">
            <a:spAutoFit/>
          </a:bodyPr>
          <a:lstStyle/>
          <a:p>
            <a:pPr algn="ctr"/>
            <a:r>
              <a:rPr lang="en-US" sz="4000" b="1" dirty="0">
                <a:latin typeface="Cambria" panose="02040503050406030204" pitchFamily="18" charset="0"/>
              </a:rPr>
              <a:t>Do you feel you have a better grasp on what goes into the plan and the steps you can take to accommodate changed conditions?</a:t>
            </a:r>
            <a:endParaRPr lang="en-US" sz="4000" dirty="0">
              <a:latin typeface="Cambria" panose="02040503050406030204" pitchFamily="18" charset="0"/>
            </a:endParaRPr>
          </a:p>
        </p:txBody>
      </p:sp>
    </p:spTree>
    <p:extLst>
      <p:ext uri="{BB962C8B-B14F-4D97-AF65-F5344CB8AC3E}">
        <p14:creationId xmlns:p14="http://schemas.microsoft.com/office/powerpoint/2010/main" val="267595715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Open ended question: How do you typically learn about industry standards?" hidden="1" title="Question"/>
          <p:cNvSpPr>
            <a:spLocks noGrp="1"/>
          </p:cNvSpPr>
          <p:nvPr>
            <p:ph type="ctrTitle"/>
          </p:nvPr>
        </p:nvSpPr>
        <p:spPr>
          <a:xfrm>
            <a:off x="762000" y="280110"/>
            <a:ext cx="7772400" cy="1470025"/>
          </a:xfrm>
        </p:spPr>
        <p:txBody>
          <a:bodyPr/>
          <a:lstStyle/>
          <a:p>
            <a:r>
              <a:rPr lang="en-US" dirty="0" smtClean="0"/>
              <a:t>Question</a:t>
            </a:r>
            <a:endParaRPr lang="en-US" dirty="0"/>
          </a:p>
        </p:txBody>
      </p:sp>
      <p:sp>
        <p:nvSpPr>
          <p:cNvPr id="2" name="TextBox 1"/>
          <p:cNvSpPr txBox="1"/>
          <p:nvPr/>
        </p:nvSpPr>
        <p:spPr>
          <a:xfrm>
            <a:off x="990600" y="2133600"/>
            <a:ext cx="7315200" cy="1323439"/>
          </a:xfrm>
          <a:prstGeom prst="rect">
            <a:avLst/>
          </a:prstGeom>
          <a:noFill/>
        </p:spPr>
        <p:txBody>
          <a:bodyPr wrap="square" rtlCol="0">
            <a:spAutoFit/>
          </a:bodyPr>
          <a:lstStyle/>
          <a:p>
            <a:pPr algn="ctr"/>
            <a:r>
              <a:rPr lang="en-US" sz="4000" b="1" dirty="0">
                <a:latin typeface="Cambria" panose="02040503050406030204" pitchFamily="18" charset="0"/>
              </a:rPr>
              <a:t>How do you typically learn about industry standards?</a:t>
            </a:r>
          </a:p>
        </p:txBody>
      </p:sp>
    </p:spTree>
    <p:extLst>
      <p:ext uri="{BB962C8B-B14F-4D97-AF65-F5344CB8AC3E}">
        <p14:creationId xmlns:p14="http://schemas.microsoft.com/office/powerpoint/2010/main" val="1201691833"/>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indicates where the section 6 review questions begin." hidden="1" title="Section 6 Review Questions"/>
          <p:cNvSpPr>
            <a:spLocks noGrp="1"/>
          </p:cNvSpPr>
          <p:nvPr>
            <p:ph type="ctrTitle"/>
          </p:nvPr>
        </p:nvSpPr>
        <p:spPr>
          <a:xfrm>
            <a:off x="653471" y="323140"/>
            <a:ext cx="7772400" cy="1470025"/>
          </a:xfrm>
        </p:spPr>
        <p:txBody>
          <a:bodyPr/>
          <a:lstStyle/>
          <a:p>
            <a:r>
              <a:rPr lang="en-US" dirty="0" smtClean="0"/>
              <a:t>Section 6 Review Questions</a:t>
            </a:r>
            <a:endParaRPr lang="en-US" dirty="0"/>
          </a:p>
        </p:txBody>
      </p:sp>
      <p:sp>
        <p:nvSpPr>
          <p:cNvPr id="4" name="TextBox 3"/>
          <p:cNvSpPr txBox="1"/>
          <p:nvPr/>
        </p:nvSpPr>
        <p:spPr>
          <a:xfrm>
            <a:off x="990600" y="1981200"/>
            <a:ext cx="7315200" cy="1754326"/>
          </a:xfrm>
          <a:prstGeom prst="rect">
            <a:avLst/>
          </a:prstGeom>
          <a:noFill/>
        </p:spPr>
        <p:txBody>
          <a:bodyPr wrap="square" rtlCol="0">
            <a:spAutoFit/>
          </a:bodyPr>
          <a:lstStyle/>
          <a:p>
            <a:pPr algn="ctr"/>
            <a:r>
              <a:rPr lang="en-US" sz="5400" b="1" dirty="0">
                <a:latin typeface="Cambria" panose="02040503050406030204" pitchFamily="18" charset="0"/>
              </a:rPr>
              <a:t>SECTION 6 </a:t>
            </a:r>
          </a:p>
          <a:p>
            <a:pPr algn="ctr"/>
            <a:r>
              <a:rPr lang="en-US" sz="5400" b="1" dirty="0">
                <a:latin typeface="Cambria" panose="02040503050406030204" pitchFamily="18" charset="0"/>
              </a:rPr>
              <a:t>REVIEW QUESTIONS</a:t>
            </a:r>
          </a:p>
        </p:txBody>
      </p:sp>
    </p:spTree>
    <p:extLst>
      <p:ext uri="{BB962C8B-B14F-4D97-AF65-F5344CB8AC3E}">
        <p14:creationId xmlns:p14="http://schemas.microsoft.com/office/powerpoint/2010/main" val="41837419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gn="l">
              <a:lnSpc>
                <a:spcPct val="100000"/>
              </a:lnSpc>
            </a:pPr>
            <a:r>
              <a:rPr lang="en-US" sz="3300" b="1" dirty="0">
                <a:solidFill>
                  <a:schemeClr val="tx1"/>
                </a:solidFill>
                <a:effectLst/>
                <a:latin typeface="Cambria" panose="02040503050406030204" pitchFamily="18" charset="0"/>
              </a:rPr>
              <a:t>What force should be applied to the hoist anchorage to proof load it? </a:t>
            </a:r>
            <a:endParaRPr lang="en-US" sz="3300" b="1" dirty="0">
              <a:solidFill>
                <a:schemeClr val="tx1"/>
              </a:solidFill>
              <a:effectLst/>
              <a:latin typeface="Cambria" panose="02040503050406030204" pitchFamily="18" charset="0"/>
              <a:ea typeface="Cambria" panose="02040503050406030204" pitchFamily="18" charset="0"/>
            </a:endParaRPr>
          </a:p>
        </p:txBody>
      </p:sp>
      <p:sp>
        <p:nvSpPr>
          <p:cNvPr id="2" name="Rectangle 1"/>
          <p:cNvSpPr/>
          <p:nvPr/>
        </p:nvSpPr>
        <p:spPr>
          <a:xfrm>
            <a:off x="457200" y="1447800"/>
            <a:ext cx="8229600" cy="954107"/>
          </a:xfrm>
          <a:prstGeom prst="rect">
            <a:avLst/>
          </a:prstGeom>
        </p:spPr>
        <p:txBody>
          <a:bodyPr wrap="square">
            <a:spAutoFit/>
          </a:bodyPr>
          <a:lstStyle/>
          <a:p>
            <a:pPr marL="7937" lvl="1" fontAlgn="base">
              <a:spcBef>
                <a:spcPts val="325"/>
              </a:spcBef>
              <a:spcAft>
                <a:spcPct val="0"/>
              </a:spcAft>
              <a:buClrTx/>
            </a:pPr>
            <a:r>
              <a:rPr lang="en-US" sz="2800" kern="0" dirty="0">
                <a:latin typeface="Cambria" panose="02040503050406030204" pitchFamily="18" charset="0"/>
                <a:ea typeface="Cambria" panose="02040503050406030204" pitchFamily="18" charset="0"/>
              </a:rPr>
              <a:t>The load line force for the system is calculated to be 650 lbs.  </a:t>
            </a:r>
          </a:p>
        </p:txBody>
      </p:sp>
      <p:sp>
        <p:nvSpPr>
          <p:cNvPr id="5" name="Rectangle 4"/>
          <p:cNvSpPr/>
          <p:nvPr/>
        </p:nvSpPr>
        <p:spPr>
          <a:xfrm>
            <a:off x="609600" y="2564502"/>
            <a:ext cx="2743200" cy="1931298"/>
          </a:xfrm>
          <a:prstGeom prst="rect">
            <a:avLst/>
          </a:prstGeom>
        </p:spPr>
        <p:txBody>
          <a:bodyPr wrap="square">
            <a:spAutoFit/>
          </a:bodyPr>
          <a:lstStyle/>
          <a:p>
            <a:pPr marL="520700"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1,300 lbs.</a:t>
            </a:r>
          </a:p>
          <a:p>
            <a:pPr marL="520700"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975 lbs.</a:t>
            </a:r>
          </a:p>
          <a:p>
            <a:pPr marL="520700" lvl="1" indent="-52070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925 lbs.</a:t>
            </a:r>
          </a:p>
          <a:p>
            <a:pPr marL="520700"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650 lbs.</a:t>
            </a:r>
          </a:p>
        </p:txBody>
      </p:sp>
    </p:spTree>
    <p:extLst>
      <p:ext uri="{BB962C8B-B14F-4D97-AF65-F5344CB8AC3E}">
        <p14:creationId xmlns:p14="http://schemas.microsoft.com/office/powerpoint/2010/main" val="396269078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gn="l">
              <a:lnSpc>
                <a:spcPct val="100000"/>
              </a:lnSpc>
            </a:pPr>
            <a:r>
              <a:rPr lang="en-US" sz="3300" b="1" dirty="0">
                <a:solidFill>
                  <a:schemeClr val="tx1"/>
                </a:solidFill>
                <a:effectLst/>
                <a:latin typeface="Cambria" panose="02040503050406030204" pitchFamily="18" charset="0"/>
              </a:rPr>
              <a:t>Which of the following is not required for Capstan Hoist Operation?</a:t>
            </a:r>
            <a:endParaRPr lang="en-US" sz="3300" b="1" dirty="0">
              <a:solidFill>
                <a:schemeClr val="tx1"/>
              </a:solidFill>
              <a:effectLst/>
              <a:latin typeface="Cambria" panose="02040503050406030204" pitchFamily="18" charset="0"/>
              <a:ea typeface="Cambria" panose="02040503050406030204" pitchFamily="18" charset="0"/>
            </a:endParaRPr>
          </a:p>
        </p:txBody>
      </p:sp>
      <p:sp>
        <p:nvSpPr>
          <p:cNvPr id="5" name="Rectangle 4"/>
          <p:cNvSpPr/>
          <p:nvPr/>
        </p:nvSpPr>
        <p:spPr>
          <a:xfrm>
            <a:off x="457200" y="1447800"/>
            <a:ext cx="2743200" cy="1931298"/>
          </a:xfrm>
          <a:prstGeom prst="rect">
            <a:avLst/>
          </a:prstGeom>
        </p:spPr>
        <p:txBody>
          <a:bodyPr wrap="square">
            <a:spAutoFit/>
          </a:bodyPr>
          <a:lstStyle/>
          <a:p>
            <a:pPr marL="520700"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Foot Control</a:t>
            </a:r>
          </a:p>
          <a:p>
            <a:pPr marL="520700"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Load Test</a:t>
            </a:r>
          </a:p>
          <a:p>
            <a:pPr marL="520700" lvl="1" indent="-52070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Rope Hook</a:t>
            </a:r>
          </a:p>
          <a:p>
            <a:pPr marL="520700"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Rope Lock</a:t>
            </a:r>
          </a:p>
        </p:txBody>
      </p:sp>
    </p:spTree>
    <p:extLst>
      <p:ext uri="{BB962C8B-B14F-4D97-AF65-F5344CB8AC3E}">
        <p14:creationId xmlns:p14="http://schemas.microsoft.com/office/powerpoint/2010/main" val="1954355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990600"/>
          </a:xfrm>
        </p:spPr>
        <p:txBody>
          <a:bodyPr>
            <a:normAutofit fontScale="90000"/>
          </a:bodyPr>
          <a:lstStyle/>
          <a:p>
            <a:pPr lvl="1" algn="l" rtl="0">
              <a:spcBef>
                <a:spcPct val="0"/>
              </a:spcBef>
            </a:pPr>
            <a:r>
              <a:rPr lang="en-US" sz="2900" b="1" dirty="0">
                <a:latin typeface="Cambria" panose="02040503050406030204" pitchFamily="18" charset="0"/>
              </a:rPr>
              <a:t>Rigging to mount using a redirect block with a tower mounted crown. What rigging class would this be?</a:t>
            </a:r>
            <a:endParaRPr lang="en-US" sz="2900" b="1" dirty="0">
              <a:solidFill>
                <a:schemeClr val="tx1"/>
              </a:solidFill>
              <a:effectLst/>
              <a:latin typeface="Cambria" panose="02040503050406030204" pitchFamily="18" charset="0"/>
              <a:ea typeface="Cambria" panose="02040503050406030204" pitchFamily="18" charset="0"/>
            </a:endParaRPr>
          </a:p>
        </p:txBody>
      </p:sp>
      <p:sp>
        <p:nvSpPr>
          <p:cNvPr id="2" name="Rectangle 1"/>
          <p:cNvSpPr/>
          <p:nvPr/>
        </p:nvSpPr>
        <p:spPr>
          <a:xfrm>
            <a:off x="457200" y="1467670"/>
            <a:ext cx="2895600" cy="1931298"/>
          </a:xfrm>
          <a:prstGeom prst="rect">
            <a:avLst/>
          </a:prstGeom>
        </p:spPr>
        <p:txBody>
          <a:bodyPr wrap="square">
            <a:spAutoFit/>
          </a:bodyPr>
          <a:lstStyle/>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Class I</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Class II</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Class III</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Class IV</a:t>
            </a:r>
          </a:p>
        </p:txBody>
      </p:sp>
    </p:spTree>
    <p:extLst>
      <p:ext uri="{BB962C8B-B14F-4D97-AF65-F5344CB8AC3E}">
        <p14:creationId xmlns:p14="http://schemas.microsoft.com/office/powerpoint/2010/main" val="1382195842"/>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990600"/>
          </a:xfrm>
        </p:spPr>
        <p:txBody>
          <a:bodyPr>
            <a:noAutofit/>
          </a:bodyPr>
          <a:lstStyle/>
          <a:p>
            <a:pPr lvl="1" algn="l" rtl="0">
              <a:spcBef>
                <a:spcPct val="0"/>
              </a:spcBef>
            </a:pPr>
            <a:r>
              <a:rPr lang="en-US" sz="2500" b="1" dirty="0">
                <a:latin typeface="Cambria" panose="02040503050406030204" pitchFamily="18" charset="0"/>
                <a:ea typeface="Cambria" panose="02040503050406030204" pitchFamily="18" charset="0"/>
              </a:rPr>
              <a:t>When a rigging plan moves from Class II to a Class III plan, which role at a minimum must now be involved?</a:t>
            </a:r>
            <a:endParaRPr lang="en-US" sz="2500" b="1" dirty="0">
              <a:solidFill>
                <a:schemeClr val="tx1"/>
              </a:solidFill>
              <a:effectLst/>
              <a:latin typeface="Cambria" panose="02040503050406030204" pitchFamily="18" charset="0"/>
              <a:ea typeface="Cambria" panose="02040503050406030204" pitchFamily="18" charset="0"/>
            </a:endParaRPr>
          </a:p>
        </p:txBody>
      </p:sp>
      <p:sp>
        <p:nvSpPr>
          <p:cNvPr id="2" name="Rectangle 1"/>
          <p:cNvSpPr/>
          <p:nvPr/>
        </p:nvSpPr>
        <p:spPr>
          <a:xfrm>
            <a:off x="457200" y="1467670"/>
            <a:ext cx="4114800" cy="1931298"/>
          </a:xfrm>
          <a:prstGeom prst="rect">
            <a:avLst/>
          </a:prstGeom>
        </p:spPr>
        <p:txBody>
          <a:bodyPr wrap="square">
            <a:spAutoFit/>
          </a:bodyPr>
          <a:lstStyle/>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Qualified Engineer</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Qualified Person</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Competent Rigger</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Supervising Engineer</a:t>
            </a:r>
          </a:p>
        </p:txBody>
      </p:sp>
    </p:spTree>
    <p:extLst>
      <p:ext uri="{BB962C8B-B14F-4D97-AF65-F5344CB8AC3E}">
        <p14:creationId xmlns:p14="http://schemas.microsoft.com/office/powerpoint/2010/main" val="3819714605"/>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95400"/>
          </a:xfrm>
        </p:spPr>
        <p:txBody>
          <a:bodyPr/>
          <a:lstStyle/>
          <a:p>
            <a:pPr algn="l">
              <a:lnSpc>
                <a:spcPct val="100000"/>
              </a:lnSpc>
            </a:pPr>
            <a:r>
              <a:rPr lang="en-US" sz="2500" b="1" dirty="0">
                <a:solidFill>
                  <a:schemeClr val="tx1"/>
                </a:solidFill>
                <a:effectLst/>
                <a:latin typeface="Cambria" panose="02040503050406030204" pitchFamily="18" charset="0"/>
              </a:rPr>
              <a:t>Who may be affected by the means and methods of a rigging plan and need to be included in communication regarding a change to the plan?</a:t>
            </a:r>
          </a:p>
        </p:txBody>
      </p:sp>
      <p:sp>
        <p:nvSpPr>
          <p:cNvPr id="2" name="Rectangle 1"/>
          <p:cNvSpPr/>
          <p:nvPr/>
        </p:nvSpPr>
        <p:spPr>
          <a:xfrm>
            <a:off x="457200" y="1467670"/>
            <a:ext cx="8229600" cy="3339376"/>
          </a:xfrm>
          <a:prstGeom prst="rect">
            <a:avLst/>
          </a:prstGeom>
        </p:spPr>
        <p:txBody>
          <a:bodyPr wrap="square">
            <a:spAutoFit/>
          </a:bodyPr>
          <a:lstStyle/>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All of the Below</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Competent Rigger</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General Contractor</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Carrier</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Tower Owner</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Landowner</a:t>
            </a:r>
          </a:p>
          <a:p>
            <a:pPr marL="522287" lvl="1" indent="-514350" fontAlgn="base">
              <a:spcBef>
                <a:spcPts val="325"/>
              </a:spcBef>
              <a:spcAft>
                <a:spcPct val="0"/>
              </a:spcAft>
              <a:buClrTx/>
              <a:buFont typeface="+mj-lt"/>
              <a:buAutoNum type="alphaUcPeriod"/>
            </a:pPr>
            <a:r>
              <a:rPr lang="en-US" sz="2800" kern="0" dirty="0">
                <a:latin typeface="Cambria" panose="02040503050406030204" pitchFamily="18" charset="0"/>
                <a:ea typeface="Cambria" panose="02040503050406030204" pitchFamily="18" charset="0"/>
              </a:rPr>
              <a:t>Public</a:t>
            </a:r>
          </a:p>
        </p:txBody>
      </p:sp>
      <p:grpSp>
        <p:nvGrpSpPr>
          <p:cNvPr id="17" name="Group 16" descr="General Contractor is written in red. Picture used to illustrate the choices to answer the question on slide 199." title="General Contractor">
            <a:extLst>
              <a:ext uri="{FF2B5EF4-FFF2-40B4-BE49-F238E27FC236}">
                <a16:creationId xmlns:a16="http://schemas.microsoft.com/office/drawing/2014/main" id="{C4E7BB21-F05B-485B-A8A7-2DA229F42693}"/>
              </a:ext>
            </a:extLst>
          </p:cNvPr>
          <p:cNvGrpSpPr/>
          <p:nvPr/>
        </p:nvGrpSpPr>
        <p:grpSpPr>
          <a:xfrm>
            <a:off x="5148874" y="1705010"/>
            <a:ext cx="1269955" cy="2064227"/>
            <a:chOff x="1909612" y="3654220"/>
            <a:chExt cx="1269955" cy="2064227"/>
          </a:xfrm>
        </p:grpSpPr>
        <p:sp>
          <p:nvSpPr>
            <p:cNvPr id="18" name="TextBox 17">
              <a:extLst>
                <a:ext uri="{FF2B5EF4-FFF2-40B4-BE49-F238E27FC236}">
                  <a16:creationId xmlns:a16="http://schemas.microsoft.com/office/drawing/2014/main" id="{A8E78AFF-347E-4E6A-A540-9B6DE5AFF851}"/>
                </a:ext>
              </a:extLst>
            </p:cNvPr>
            <p:cNvSpPr txBox="1"/>
            <p:nvPr/>
          </p:nvSpPr>
          <p:spPr>
            <a:xfrm>
              <a:off x="1909612" y="5133672"/>
              <a:ext cx="1269955" cy="584775"/>
            </a:xfrm>
            <a:prstGeom prst="rect">
              <a:avLst/>
            </a:prstGeom>
            <a:noFill/>
          </p:spPr>
          <p:txBody>
            <a:bodyPr wrap="square" rtlCol="0">
              <a:spAutoFit/>
            </a:bodyPr>
            <a:lstStyle>
              <a:defPPr>
                <a:defRPr lang="en-US"/>
              </a:defPPr>
              <a:lvl1pPr algn="ctr">
                <a:defRPr sz="1600">
                  <a:solidFill>
                    <a:schemeClr val="accent3"/>
                  </a:solidFill>
                  <a:latin typeface="+mj-lt"/>
                </a:defRPr>
              </a:lvl1pPr>
            </a:lstStyle>
            <a:p>
              <a:r>
                <a:rPr lang="en-US" b="1" dirty="0">
                  <a:solidFill>
                    <a:srgbClr val="FF0000"/>
                  </a:solidFill>
                </a:rPr>
                <a:t>General Contractor</a:t>
              </a:r>
            </a:p>
          </p:txBody>
        </p:sp>
        <p:pic>
          <p:nvPicPr>
            <p:cNvPr id="19" name="Picture 18" descr="Picture of a man in work gear demonstrating a general contractor." title="General Contractor">
              <a:extLst>
                <a:ext uri="{FF2B5EF4-FFF2-40B4-BE49-F238E27FC236}">
                  <a16:creationId xmlns:a16="http://schemas.microsoft.com/office/drawing/2014/main" id="{AFC75CE7-14AC-4569-9C66-9A884CD911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2707" y="3654220"/>
              <a:ext cx="852530" cy="1565753"/>
            </a:xfrm>
            <a:prstGeom prst="rect">
              <a:avLst/>
            </a:prstGeom>
          </p:spPr>
        </p:pic>
      </p:grpSp>
      <p:grpSp>
        <p:nvGrpSpPr>
          <p:cNvPr id="20" name="Group 19" descr="Black silouhette of a house to indicate a landowner. The illustration is part of the multiple choice answers to the question on slide 199." title="Landowner">
            <a:extLst>
              <a:ext uri="{FF2B5EF4-FFF2-40B4-BE49-F238E27FC236}">
                <a16:creationId xmlns:a16="http://schemas.microsoft.com/office/drawing/2014/main" id="{A0F4E525-6D38-492D-B70E-CC00E94920AE}"/>
              </a:ext>
            </a:extLst>
          </p:cNvPr>
          <p:cNvGrpSpPr/>
          <p:nvPr/>
        </p:nvGrpSpPr>
        <p:grpSpPr>
          <a:xfrm>
            <a:off x="7192112" y="1763098"/>
            <a:ext cx="1457325" cy="1547574"/>
            <a:chOff x="5160190" y="4584212"/>
            <a:chExt cx="1457325" cy="1547574"/>
          </a:xfrm>
        </p:grpSpPr>
        <p:sp>
          <p:nvSpPr>
            <p:cNvPr id="21" name="TextBox 20">
              <a:extLst>
                <a:ext uri="{FF2B5EF4-FFF2-40B4-BE49-F238E27FC236}">
                  <a16:creationId xmlns:a16="http://schemas.microsoft.com/office/drawing/2014/main" id="{D02D417C-35DB-4D53-9F13-89A49762D835}"/>
                </a:ext>
              </a:extLst>
            </p:cNvPr>
            <p:cNvSpPr txBox="1"/>
            <p:nvPr/>
          </p:nvSpPr>
          <p:spPr>
            <a:xfrm>
              <a:off x="5160190" y="5793232"/>
              <a:ext cx="1457325" cy="338554"/>
            </a:xfrm>
            <a:prstGeom prst="rect">
              <a:avLst/>
            </a:prstGeom>
            <a:solidFill>
              <a:schemeClr val="bg1"/>
            </a:solidFill>
          </p:spPr>
          <p:txBody>
            <a:bodyPr wrap="square" rtlCol="0">
              <a:spAutoFit/>
            </a:bodyPr>
            <a:lstStyle>
              <a:defPPr>
                <a:defRPr lang="en-US"/>
              </a:defPPr>
              <a:lvl1pPr algn="ctr">
                <a:defRPr sz="1600">
                  <a:solidFill>
                    <a:schemeClr val="accent3"/>
                  </a:solidFill>
                  <a:latin typeface="+mj-lt"/>
                </a:defRPr>
              </a:lvl1pPr>
            </a:lstStyle>
            <a:p>
              <a:r>
                <a:rPr lang="en-US" b="1" dirty="0">
                  <a:solidFill>
                    <a:srgbClr val="FF0000"/>
                  </a:solidFill>
                </a:rPr>
                <a:t>Landowner</a:t>
              </a:r>
            </a:p>
          </p:txBody>
        </p:sp>
        <p:pic>
          <p:nvPicPr>
            <p:cNvPr id="22" name="Picture 21" descr="Black silouhette of a house." title="Landowner">
              <a:extLst>
                <a:ext uri="{FF2B5EF4-FFF2-40B4-BE49-F238E27FC236}">
                  <a16:creationId xmlns:a16="http://schemas.microsoft.com/office/drawing/2014/main" id="{ACFDC0DE-8493-4430-82E1-3462C0546E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261925" y="4584212"/>
              <a:ext cx="1253857" cy="1253857"/>
            </a:xfrm>
            <a:prstGeom prst="rect">
              <a:avLst/>
            </a:prstGeom>
          </p:spPr>
        </p:pic>
      </p:grpSp>
      <p:grpSp>
        <p:nvGrpSpPr>
          <p:cNvPr id="5" name="Group 4" descr="Piture of towers with Tower Owners in red used as an illustration for the multiple choice question on slide 199." title="Tower Owners">
            <a:extLst>
              <a:ext uri="{FF2B5EF4-FFF2-40B4-BE49-F238E27FC236}">
                <a16:creationId xmlns:a16="http://schemas.microsoft.com/office/drawing/2014/main" id="{B39230AD-1961-49C9-A162-FA2D679F62D2}"/>
              </a:ext>
            </a:extLst>
          </p:cNvPr>
          <p:cNvGrpSpPr/>
          <p:nvPr/>
        </p:nvGrpSpPr>
        <p:grpSpPr>
          <a:xfrm>
            <a:off x="7420381" y="3866968"/>
            <a:ext cx="1143528" cy="1263758"/>
            <a:chOff x="495563" y="992011"/>
            <a:chExt cx="1143528" cy="1263758"/>
          </a:xfrm>
        </p:grpSpPr>
        <p:sp>
          <p:nvSpPr>
            <p:cNvPr id="6" name="TextBox 5">
              <a:extLst>
                <a:ext uri="{FF2B5EF4-FFF2-40B4-BE49-F238E27FC236}">
                  <a16:creationId xmlns:a16="http://schemas.microsoft.com/office/drawing/2014/main" id="{0AF30D17-A5E5-494F-A641-FFB5F7E0B730}"/>
                </a:ext>
              </a:extLst>
            </p:cNvPr>
            <p:cNvSpPr txBox="1"/>
            <p:nvPr/>
          </p:nvSpPr>
          <p:spPr>
            <a:xfrm>
              <a:off x="495563" y="1670994"/>
              <a:ext cx="1143528" cy="584775"/>
            </a:xfrm>
            <a:prstGeom prst="rect">
              <a:avLst/>
            </a:prstGeom>
            <a:noFill/>
          </p:spPr>
          <p:txBody>
            <a:bodyPr wrap="square" rtlCol="0">
              <a:spAutoFit/>
            </a:bodyPr>
            <a:lstStyle/>
            <a:p>
              <a:pPr algn="ctr"/>
              <a:r>
                <a:rPr lang="en-US" sz="1600" b="1" dirty="0">
                  <a:solidFill>
                    <a:srgbClr val="FF0000"/>
                  </a:solidFill>
                  <a:latin typeface="+mj-lt"/>
                </a:rPr>
                <a:t>Tower Owners</a:t>
              </a:r>
            </a:p>
          </p:txBody>
        </p:sp>
        <p:grpSp>
          <p:nvGrpSpPr>
            <p:cNvPr id="7" name="Group 6">
              <a:extLst>
                <a:ext uri="{FF2B5EF4-FFF2-40B4-BE49-F238E27FC236}">
                  <a16:creationId xmlns:a16="http://schemas.microsoft.com/office/drawing/2014/main" id="{9BDDFCB7-D586-4165-8312-B078C19C00FA}"/>
                </a:ext>
              </a:extLst>
            </p:cNvPr>
            <p:cNvGrpSpPr/>
            <p:nvPr/>
          </p:nvGrpSpPr>
          <p:grpSpPr>
            <a:xfrm>
              <a:off x="606915" y="992011"/>
              <a:ext cx="844984" cy="697232"/>
              <a:chOff x="863895" y="1051912"/>
              <a:chExt cx="1047470" cy="983188"/>
            </a:xfrm>
          </p:grpSpPr>
          <p:pic>
            <p:nvPicPr>
              <p:cNvPr id="8" name="Picture 7" descr="Picture of one of five towers within the Tower Owners picture used as an illustration for the multiple choice question on slide 199." title="Tower Owners">
                <a:extLst>
                  <a:ext uri="{FF2B5EF4-FFF2-40B4-BE49-F238E27FC236}">
                    <a16:creationId xmlns:a16="http://schemas.microsoft.com/office/drawing/2014/main" id="{3ADF8C87-5E80-4DDA-AF3E-5D613497483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63895" y="1051912"/>
                <a:ext cx="476728" cy="476728"/>
              </a:xfrm>
              <a:prstGeom prst="rect">
                <a:avLst/>
              </a:prstGeom>
            </p:spPr>
          </p:pic>
          <p:pic>
            <p:nvPicPr>
              <p:cNvPr id="11" name="Picture 10" descr="Picture of three of five towers within the Tower Owners picture used as an illustration for the multiple choice question on slide 199." title="Tower Owners">
                <a:extLst>
                  <a:ext uri="{FF2B5EF4-FFF2-40B4-BE49-F238E27FC236}">
                    <a16:creationId xmlns:a16="http://schemas.microsoft.com/office/drawing/2014/main" id="{94F00028-8690-46E3-8D94-E8B970D0E8F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434637" y="1052280"/>
                <a:ext cx="476728" cy="476728"/>
              </a:xfrm>
              <a:prstGeom prst="rect">
                <a:avLst/>
              </a:prstGeom>
            </p:spPr>
          </p:pic>
          <p:pic>
            <p:nvPicPr>
              <p:cNvPr id="9" name="Picture 8" descr="Picture of two of five towers within the Tower Owners picture used as an illustration for the multiple choice question on slide 199." title="Tower Owners">
                <a:extLst>
                  <a:ext uri="{FF2B5EF4-FFF2-40B4-BE49-F238E27FC236}">
                    <a16:creationId xmlns:a16="http://schemas.microsoft.com/office/drawing/2014/main" id="{7636520F-B4C7-42E2-826F-A2ED3FA7B1D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164043" y="1298442"/>
                <a:ext cx="476728" cy="476728"/>
              </a:xfrm>
              <a:prstGeom prst="rect">
                <a:avLst/>
              </a:prstGeom>
            </p:spPr>
          </p:pic>
          <p:pic>
            <p:nvPicPr>
              <p:cNvPr id="12" name="Picture 11" descr="Picture of four of five towers within the Tower Owners picture used as an illustration for the multiple choice question on slide 199." title="Tower Owners">
                <a:extLst>
                  <a:ext uri="{FF2B5EF4-FFF2-40B4-BE49-F238E27FC236}">
                    <a16:creationId xmlns:a16="http://schemas.microsoft.com/office/drawing/2014/main" id="{AD2968B8-12C8-4ED6-B9DF-645367CBED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76102" y="1558372"/>
                <a:ext cx="476728" cy="476728"/>
              </a:xfrm>
              <a:prstGeom prst="rect">
                <a:avLst/>
              </a:prstGeom>
            </p:spPr>
          </p:pic>
          <p:pic>
            <p:nvPicPr>
              <p:cNvPr id="13" name="Picture 12" descr="Picture of five of five towers within the Tower Owners picture used as an illustration for the multiple choice question on slide 199." title="Tower Owners">
                <a:extLst>
                  <a:ext uri="{FF2B5EF4-FFF2-40B4-BE49-F238E27FC236}">
                    <a16:creationId xmlns:a16="http://schemas.microsoft.com/office/drawing/2014/main" id="{8603FD59-8EC4-4AF8-9328-B4A69B4B11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434637" y="1538346"/>
                <a:ext cx="476728" cy="476728"/>
              </a:xfrm>
              <a:prstGeom prst="rect">
                <a:avLst/>
              </a:prstGeom>
            </p:spPr>
          </p:pic>
        </p:grpSp>
      </p:grpSp>
      <p:grpSp>
        <p:nvGrpSpPr>
          <p:cNvPr id="14" name="Group 13" descr="Piicture of a carrier used to illustrate the answers to the question on slide 199." title="Carriers">
            <a:extLst>
              <a:ext uri="{FF2B5EF4-FFF2-40B4-BE49-F238E27FC236}">
                <a16:creationId xmlns:a16="http://schemas.microsoft.com/office/drawing/2014/main" id="{8E340EFB-1907-4A1C-B98F-F02F2648097F}"/>
              </a:ext>
            </a:extLst>
          </p:cNvPr>
          <p:cNvGrpSpPr/>
          <p:nvPr/>
        </p:nvGrpSpPr>
        <p:grpSpPr>
          <a:xfrm>
            <a:off x="6183936" y="3693036"/>
            <a:ext cx="1008176" cy="1889814"/>
            <a:chOff x="167209" y="1981024"/>
            <a:chExt cx="1008176" cy="1889814"/>
          </a:xfrm>
        </p:grpSpPr>
        <p:sp>
          <p:nvSpPr>
            <p:cNvPr id="16" name="TextBox 15">
              <a:extLst>
                <a:ext uri="{FF2B5EF4-FFF2-40B4-BE49-F238E27FC236}">
                  <a16:creationId xmlns:a16="http://schemas.microsoft.com/office/drawing/2014/main" id="{C386BFBA-4A46-41F3-9E43-B5265250E53D}"/>
                </a:ext>
              </a:extLst>
            </p:cNvPr>
            <p:cNvSpPr txBox="1"/>
            <p:nvPr/>
          </p:nvSpPr>
          <p:spPr>
            <a:xfrm>
              <a:off x="167209" y="3532284"/>
              <a:ext cx="1008176" cy="338554"/>
            </a:xfrm>
            <a:prstGeom prst="rect">
              <a:avLst/>
            </a:prstGeom>
            <a:noFill/>
          </p:spPr>
          <p:txBody>
            <a:bodyPr wrap="square" rtlCol="0">
              <a:spAutoFit/>
            </a:bodyPr>
            <a:lstStyle/>
            <a:p>
              <a:pPr algn="ctr"/>
              <a:r>
                <a:rPr lang="en-US" sz="1600" b="1" dirty="0">
                  <a:solidFill>
                    <a:srgbClr val="FF0000"/>
                  </a:solidFill>
                  <a:latin typeface="+mj-lt"/>
                </a:rPr>
                <a:t>Carriers</a:t>
              </a:r>
            </a:p>
          </p:txBody>
        </p:sp>
        <p:pic>
          <p:nvPicPr>
            <p:cNvPr id="15" name="Picture 14" descr="Picture is of a gentleman dressed in a suit to illustrate the carriers." title="Carriers">
              <a:extLst>
                <a:ext uri="{FF2B5EF4-FFF2-40B4-BE49-F238E27FC236}">
                  <a16:creationId xmlns:a16="http://schemas.microsoft.com/office/drawing/2014/main" id="{BBB49AF5-84A6-48CE-9B9F-F86BB8B3B9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571" y="1981024"/>
              <a:ext cx="897880" cy="1865042"/>
            </a:xfrm>
            <a:prstGeom prst="rect">
              <a:avLst/>
            </a:prstGeom>
          </p:spPr>
        </p:pic>
      </p:grpSp>
      <p:grpSp>
        <p:nvGrpSpPr>
          <p:cNvPr id="23" name="Group 22" descr="Picture is part of the answers to the question on slide 199." title="Public">
            <a:extLst>
              <a:ext uri="{FF2B5EF4-FFF2-40B4-BE49-F238E27FC236}">
                <a16:creationId xmlns:a16="http://schemas.microsoft.com/office/drawing/2014/main" id="{27B5843B-75D0-4780-B3F0-8F3126B01100}"/>
              </a:ext>
            </a:extLst>
          </p:cNvPr>
          <p:cNvGrpSpPr/>
          <p:nvPr/>
        </p:nvGrpSpPr>
        <p:grpSpPr>
          <a:xfrm>
            <a:off x="4237840" y="4498847"/>
            <a:ext cx="1523338" cy="1974364"/>
            <a:chOff x="7061231" y="999603"/>
            <a:chExt cx="1523338" cy="1974364"/>
          </a:xfrm>
          <a:noFill/>
        </p:grpSpPr>
        <p:sp>
          <p:nvSpPr>
            <p:cNvPr id="25" name="TextBox 24">
              <a:extLst>
                <a:ext uri="{FF2B5EF4-FFF2-40B4-BE49-F238E27FC236}">
                  <a16:creationId xmlns:a16="http://schemas.microsoft.com/office/drawing/2014/main" id="{90EFE7E9-2A2C-4E08-B28D-90A6D94A1638}"/>
                </a:ext>
              </a:extLst>
            </p:cNvPr>
            <p:cNvSpPr txBox="1"/>
            <p:nvPr/>
          </p:nvSpPr>
          <p:spPr>
            <a:xfrm>
              <a:off x="7063573" y="2635413"/>
              <a:ext cx="1505515" cy="338554"/>
            </a:xfrm>
            <a:prstGeom prst="rect">
              <a:avLst/>
            </a:prstGeom>
            <a:grpFill/>
          </p:spPr>
          <p:txBody>
            <a:bodyPr wrap="square" rtlCol="0">
              <a:spAutoFit/>
            </a:bodyPr>
            <a:lstStyle>
              <a:defPPr>
                <a:defRPr lang="en-US"/>
              </a:defPPr>
              <a:lvl1pPr algn="ctr">
                <a:defRPr sz="1600">
                  <a:solidFill>
                    <a:schemeClr val="accent3"/>
                  </a:solidFill>
                  <a:latin typeface="+mj-lt"/>
                </a:defRPr>
              </a:lvl1pPr>
            </a:lstStyle>
            <a:p>
              <a:r>
                <a:rPr lang="en-US" b="1" dirty="0">
                  <a:solidFill>
                    <a:srgbClr val="FF0000"/>
                  </a:solidFill>
                </a:rPr>
                <a:t>Public</a:t>
              </a:r>
            </a:p>
          </p:txBody>
        </p:sp>
        <p:pic>
          <p:nvPicPr>
            <p:cNvPr id="24" name="Picture 23" descr="Picture is a silouhette of people in a group to represent the public." title="Public">
              <a:extLst>
                <a:ext uri="{FF2B5EF4-FFF2-40B4-BE49-F238E27FC236}">
                  <a16:creationId xmlns:a16="http://schemas.microsoft.com/office/drawing/2014/main" id="{BCBFEE03-6435-47B4-8591-BE5275113EF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61231" y="999603"/>
              <a:ext cx="1523338" cy="1523338"/>
            </a:xfrm>
            <a:prstGeom prst="rect">
              <a:avLst/>
            </a:prstGeom>
            <a:grpFill/>
          </p:spPr>
        </p:pic>
      </p:grpSp>
    </p:spTree>
    <p:extLst>
      <p:ext uri="{BB962C8B-B14F-4D97-AF65-F5344CB8AC3E}">
        <p14:creationId xmlns:p14="http://schemas.microsoft.com/office/powerpoint/2010/main" val="375808419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ank you!" hidden="1" title="Last Slide"/>
          <p:cNvSpPr>
            <a:spLocks noGrp="1"/>
          </p:cNvSpPr>
          <p:nvPr>
            <p:ph type="ctrTitle"/>
          </p:nvPr>
        </p:nvSpPr>
        <p:spPr>
          <a:xfrm>
            <a:off x="1126863" y="312383"/>
            <a:ext cx="7772400" cy="1470025"/>
          </a:xfrm>
        </p:spPr>
        <p:txBody>
          <a:bodyPr/>
          <a:lstStyle/>
          <a:p>
            <a:r>
              <a:rPr lang="en-US" dirty="0" smtClean="0"/>
              <a:t>Last slide</a:t>
            </a:r>
            <a:endParaRPr lang="en-US" dirty="0"/>
          </a:p>
        </p:txBody>
      </p:sp>
      <p:sp>
        <p:nvSpPr>
          <p:cNvPr id="6" name="Text Box 1"/>
          <p:cNvSpPr txBox="1"/>
          <p:nvPr/>
        </p:nvSpPr>
        <p:spPr>
          <a:xfrm rot="19678206">
            <a:off x="372725" y="1987554"/>
            <a:ext cx="7858498" cy="1996509"/>
          </a:xfrm>
          <a:prstGeom prst="rect">
            <a:avLst/>
          </a:prstGeom>
          <a:noFill/>
          <a:ln>
            <a:noFill/>
          </a:ln>
          <a:effectLst/>
        </p:spPr>
        <p:txBody>
          <a:bodyPr rot="0" spcFirstLastPara="0" vert="horz" wrap="none" lIns="91440" tIns="45720" rIns="91440" bIns="45720" numCol="1" spcCol="0" rtlCol="0" fromWordArt="0" anchor="t" anchorCtr="0" forceAA="0" compatLnSpc="1">
            <a:prstTxWarp prst="textNoShape">
              <a:avLst/>
            </a:prstTxWarp>
            <a:spAutoFit/>
          </a:bodyPr>
          <a:lstStyle/>
          <a:p>
            <a:pPr marL="0" marR="0" algn="ctr">
              <a:lnSpc>
                <a:spcPct val="115000"/>
              </a:lnSpc>
              <a:spcBef>
                <a:spcPts val="0"/>
              </a:spcBef>
              <a:spcAft>
                <a:spcPts val="1000"/>
              </a:spcAft>
            </a:pPr>
            <a:r>
              <a:rPr lang="en-US" sz="11500" b="1" dirty="0">
                <a:ln w="28575" cap="flat" cmpd="sng" algn="ctr">
                  <a:solidFill>
                    <a:srgbClr val="000066"/>
                  </a:solidFill>
                  <a:prstDash val="solid"/>
                  <a:round/>
                </a:ln>
                <a:gradFill>
                  <a:gsLst>
                    <a:gs pos="0">
                      <a:srgbClr val="FFFFFF"/>
                    </a:gs>
                    <a:gs pos="9000">
                      <a:srgbClr val="FFFFFF"/>
                    </a:gs>
                    <a:gs pos="50000">
                      <a:srgbClr val="7C7C7C"/>
                    </a:gs>
                    <a:gs pos="79000">
                      <a:srgbClr val="FFFFFF"/>
                    </a:gs>
                    <a:gs pos="100000">
                      <a:srgbClr val="FFFFFF"/>
                    </a:gs>
                  </a:gsLst>
                  <a:lin ang="5400000" scaled="0"/>
                </a:gradFill>
                <a:effectLst/>
                <a:latin typeface="Cambria"/>
                <a:ea typeface="Calibri"/>
                <a:cs typeface="Times New Roman"/>
              </a:rPr>
              <a:t>Thank</a:t>
            </a:r>
            <a:r>
              <a:rPr lang="en-US" sz="11500" b="1" dirty="0">
                <a:ln w="28575" cap="flat" cmpd="sng" algn="ctr">
                  <a:solidFill>
                    <a:srgbClr val="31859C"/>
                  </a:solidFill>
                  <a:prstDash val="solid"/>
                  <a:round/>
                </a:ln>
                <a:gradFill>
                  <a:gsLst>
                    <a:gs pos="0">
                      <a:srgbClr val="FFFFFF"/>
                    </a:gs>
                    <a:gs pos="9000">
                      <a:srgbClr val="FFFFFF"/>
                    </a:gs>
                    <a:gs pos="50000">
                      <a:srgbClr val="7C7C7C"/>
                    </a:gs>
                    <a:gs pos="79000">
                      <a:srgbClr val="FFFFFF"/>
                    </a:gs>
                    <a:gs pos="100000">
                      <a:srgbClr val="FFFFFF"/>
                    </a:gs>
                  </a:gsLst>
                  <a:lin ang="5400000" scaled="0"/>
                </a:gradFill>
                <a:effectLst/>
                <a:latin typeface="Cambria"/>
                <a:ea typeface="Calibri"/>
                <a:cs typeface="Times New Roman"/>
              </a:rPr>
              <a:t> </a:t>
            </a:r>
            <a:r>
              <a:rPr lang="en-US" sz="11500" b="1" dirty="0">
                <a:ln w="28575" cap="flat" cmpd="sng" algn="ctr">
                  <a:solidFill>
                    <a:srgbClr val="000066"/>
                  </a:solidFill>
                  <a:prstDash val="solid"/>
                  <a:round/>
                </a:ln>
                <a:gradFill>
                  <a:gsLst>
                    <a:gs pos="0">
                      <a:srgbClr val="FFFFFF"/>
                    </a:gs>
                    <a:gs pos="9000">
                      <a:srgbClr val="FFFFFF"/>
                    </a:gs>
                    <a:gs pos="50000">
                      <a:srgbClr val="7C7C7C"/>
                    </a:gs>
                    <a:gs pos="79000">
                      <a:srgbClr val="FFFFFF"/>
                    </a:gs>
                    <a:gs pos="100000">
                      <a:srgbClr val="FFFFFF"/>
                    </a:gs>
                  </a:gsLst>
                  <a:lin ang="5400000" scaled="0"/>
                </a:gradFill>
                <a:effectLst/>
                <a:latin typeface="Cambria"/>
                <a:ea typeface="Calibri"/>
                <a:cs typeface="Times New Roman"/>
              </a:rPr>
              <a:t>You!</a:t>
            </a:r>
            <a:endParaRPr lang="en-US" sz="1600" dirty="0">
              <a:ln w="28575" cap="flat" cmpd="sng" algn="ctr">
                <a:solidFill>
                  <a:srgbClr val="000066"/>
                </a:solidFill>
                <a:prstDash val="solid"/>
                <a:round/>
              </a:ln>
              <a:effectLst/>
              <a:latin typeface="Calibri"/>
              <a:ea typeface="Calibri"/>
              <a:cs typeface="Times New Roman"/>
            </a:endParaRPr>
          </a:p>
        </p:txBody>
      </p:sp>
    </p:spTree>
    <p:extLst>
      <p:ext uri="{BB962C8B-B14F-4D97-AF65-F5344CB8AC3E}">
        <p14:creationId xmlns:p14="http://schemas.microsoft.com/office/powerpoint/2010/main" val="904021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5000" b="1" dirty="0">
                <a:solidFill>
                  <a:schemeClr val="tx1"/>
                </a:solidFill>
                <a:effectLst/>
                <a:latin typeface="Cambria" panose="02040503050406030204" pitchFamily="18" charset="0"/>
              </a:rPr>
              <a:t>Acknowledgement</a:t>
            </a:r>
          </a:p>
        </p:txBody>
      </p:sp>
      <p:sp>
        <p:nvSpPr>
          <p:cNvPr id="8" name="Rectangle 7"/>
          <p:cNvSpPr/>
          <p:nvPr/>
        </p:nvSpPr>
        <p:spPr>
          <a:xfrm>
            <a:off x="520262" y="1974808"/>
            <a:ext cx="8382000" cy="3539430"/>
          </a:xfrm>
          <a:prstGeom prst="rect">
            <a:avLst/>
          </a:prstGeom>
        </p:spPr>
        <p:txBody>
          <a:bodyPr wrap="square">
            <a:spAutoFit/>
          </a:bodyPr>
          <a:lstStyle/>
          <a:p>
            <a:r>
              <a:rPr lang="en-US" sz="2800" dirty="0">
                <a:latin typeface="Cambria" panose="02040503050406030204" pitchFamily="18" charset="0"/>
                <a:cs typeface="Arial" panose="020B0604020202020204" pitchFamily="34" charset="0"/>
              </a:rPr>
              <a:t>This material was produced under a </a:t>
            </a:r>
            <a:r>
              <a:rPr lang="en-US" sz="2800" b="1" dirty="0">
                <a:latin typeface="Cambria" panose="02040503050406030204" pitchFamily="18" charset="0"/>
                <a:cs typeface="Arial" panose="020B0604020202020204" pitchFamily="34" charset="0"/>
              </a:rPr>
              <a:t>2018 Susan Harwood Training Grant (SH-05018-SH8)</a:t>
            </a:r>
            <a:r>
              <a:rPr lang="en-US" sz="2800" dirty="0">
                <a:latin typeface="Cambria" panose="02040503050406030204" pitchFamily="18" charset="0"/>
                <a:cs typeface="Arial" panose="020B0604020202020204" pitchFamily="34" charset="0"/>
              </a:rPr>
              <a:t> from the Occupational Safety and Health Administration (OSHA),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3359462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152400"/>
            <a:ext cx="8382000" cy="1143000"/>
          </a:xfrm>
        </p:spPr>
        <p:txBody>
          <a:bodyPr>
            <a:noAutofit/>
          </a:bodyPr>
          <a:lstStyle/>
          <a:p>
            <a:pPr algn="l">
              <a:lnSpc>
                <a:spcPct val="100000"/>
              </a:lnSpc>
            </a:pPr>
            <a:r>
              <a:rPr lang="en-US" altLang="en-US" sz="3000" b="1" dirty="0">
                <a:solidFill>
                  <a:schemeClr val="tx1"/>
                </a:solidFill>
                <a:effectLst/>
                <a:latin typeface="Cambria" panose="02040503050406030204" pitchFamily="18" charset="0"/>
                <a:ea typeface="MS PGothic" charset="-128"/>
              </a:rPr>
              <a:t>Employees can report hazards and violations to OSHA through which mediums?</a:t>
            </a:r>
            <a:endParaRPr lang="en-US" sz="3000" b="1" dirty="0">
              <a:solidFill>
                <a:schemeClr val="tx1"/>
              </a:solidFill>
              <a:effectLst/>
              <a:latin typeface="Cambria" panose="02040503050406030204" pitchFamily="18" charset="0"/>
            </a:endParaRPr>
          </a:p>
        </p:txBody>
      </p:sp>
      <p:sp>
        <p:nvSpPr>
          <p:cNvPr id="8" name="TPAnswers"/>
          <p:cNvSpPr txBox="1">
            <a:spLocks/>
          </p:cNvSpPr>
          <p:nvPr>
            <p:custDataLst>
              <p:tags r:id="rId1"/>
            </p:custDataLst>
          </p:nvPr>
        </p:nvSpPr>
        <p:spPr>
          <a:xfrm>
            <a:off x="457200" y="1524000"/>
            <a:ext cx="6477000" cy="2971800"/>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itchFamily="34" charset="0"/>
              <a:buNone/>
              <a:defRPr sz="1600" b="0" kern="1200">
                <a:solidFill>
                  <a:srgbClr val="000000"/>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marL="514350" indent="-514350">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By Phone: 800-321-OSHA</a:t>
            </a:r>
          </a:p>
          <a:p>
            <a:pPr marL="514350" indent="-514350">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By Website: osha.gov/workers.html</a:t>
            </a:r>
          </a:p>
          <a:p>
            <a:pPr marL="514350" indent="-514350">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All the above</a:t>
            </a:r>
          </a:p>
          <a:p>
            <a:pPr marL="514350" indent="-514350">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None of the above</a:t>
            </a:r>
          </a:p>
          <a:p>
            <a:endParaRPr lang="en-US" altLang="en-US" sz="2500" dirty="0">
              <a:solidFill>
                <a:schemeClr val="tx1"/>
              </a:solidFill>
              <a:latin typeface="Cambria" panose="02040503050406030204" pitchFamily="18" charset="0"/>
              <a:ea typeface="MS PGothic" charset="-128"/>
            </a:endParaRPr>
          </a:p>
        </p:txBody>
      </p:sp>
    </p:spTree>
    <p:extLst>
      <p:ext uri="{BB962C8B-B14F-4D97-AF65-F5344CB8AC3E}">
        <p14:creationId xmlns:p14="http://schemas.microsoft.com/office/powerpoint/2010/main" val="116673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38200"/>
          </a:xfrm>
        </p:spPr>
        <p:txBody>
          <a:bodyPr>
            <a:noAutofit/>
          </a:bodyPr>
          <a:lstStyle/>
          <a:p>
            <a:r>
              <a:rPr lang="en-US" b="1" dirty="0">
                <a:solidFill>
                  <a:schemeClr val="tx1"/>
                </a:solidFill>
                <a:effectLst/>
                <a:latin typeface="Cambria" panose="02040503050406030204" pitchFamily="18" charset="0"/>
              </a:rPr>
              <a:t>Section 2</a:t>
            </a:r>
          </a:p>
        </p:txBody>
      </p:sp>
      <p:sp>
        <p:nvSpPr>
          <p:cNvPr id="6" name="Title 2"/>
          <p:cNvSpPr txBox="1">
            <a:spLocks/>
          </p:cNvSpPr>
          <p:nvPr/>
        </p:nvSpPr>
        <p:spPr>
          <a:xfrm>
            <a:off x="533400" y="2667000"/>
            <a:ext cx="8229600" cy="838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5000" b="1" dirty="0">
                <a:solidFill>
                  <a:schemeClr val="tx1"/>
                </a:solidFill>
                <a:effectLst/>
                <a:latin typeface="Cambria" panose="02040503050406030204" pitchFamily="18" charset="0"/>
              </a:rPr>
              <a:t>State of the Industry</a:t>
            </a:r>
          </a:p>
        </p:txBody>
      </p:sp>
    </p:spTree>
    <p:extLst>
      <p:ext uri="{BB962C8B-B14F-4D97-AF65-F5344CB8AC3E}">
        <p14:creationId xmlns:p14="http://schemas.microsoft.com/office/powerpoint/2010/main" val="2737609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6000" b="1" dirty="0">
                <a:solidFill>
                  <a:schemeClr val="tx1"/>
                </a:solidFill>
                <a:effectLst/>
                <a:latin typeface="Cambria" panose="02040503050406030204" pitchFamily="18" charset="0"/>
                <a:ea typeface="Cambria" panose="02040503050406030204" pitchFamily="18" charset="0"/>
              </a:rPr>
              <a:t>Topics</a:t>
            </a:r>
            <a:endParaRPr lang="en-US" sz="4900" b="1" dirty="0">
              <a:solidFill>
                <a:schemeClr val="tx1"/>
              </a:solidFill>
              <a:effectLst/>
              <a:latin typeface="Cambria" panose="02040503050406030204" pitchFamily="18" charset="0"/>
            </a:endParaRPr>
          </a:p>
        </p:txBody>
      </p:sp>
      <p:sp>
        <p:nvSpPr>
          <p:cNvPr id="6" name="Rectangle 5"/>
          <p:cNvSpPr/>
          <p:nvPr/>
        </p:nvSpPr>
        <p:spPr>
          <a:xfrm>
            <a:off x="457200" y="1447800"/>
            <a:ext cx="8229600" cy="2708434"/>
          </a:xfrm>
          <a:prstGeom prst="rect">
            <a:avLst/>
          </a:prstGeom>
        </p:spPr>
        <p:txBody>
          <a:bodyPr wrap="square">
            <a:spAutoFit/>
          </a:bodyPr>
          <a:lstStyle/>
          <a:p>
            <a:pPr marL="461963" indent="-461963">
              <a:buClrTx/>
              <a:buSzPct val="100000"/>
              <a:buFont typeface="Wingdings" panose="05000000000000000000" pitchFamily="2" charset="2"/>
              <a:buChar char="Ø"/>
            </a:pPr>
            <a:r>
              <a:rPr lang="en-US" sz="2800" dirty="0">
                <a:latin typeface="Cambria" panose="02040503050406030204" pitchFamily="18" charset="0"/>
                <a:ea typeface="Cambria" panose="02040503050406030204" pitchFamily="18" charset="0"/>
              </a:rPr>
              <a:t>Industry Statistics</a:t>
            </a:r>
          </a:p>
          <a:p>
            <a:pPr marL="461963" indent="-461963">
              <a:buClrTx/>
              <a:buSzPct val="100000"/>
            </a:pPr>
            <a:endParaRPr lang="en-US" sz="2800" dirty="0">
              <a:latin typeface="Cambria" panose="02040503050406030204" pitchFamily="18" charset="0"/>
              <a:ea typeface="Cambria" panose="02040503050406030204" pitchFamily="18" charset="0"/>
            </a:endParaRPr>
          </a:p>
          <a:p>
            <a:pPr marL="461963" indent="-461963">
              <a:buClrTx/>
              <a:buSzPct val="100000"/>
              <a:buFont typeface="Wingdings" panose="05000000000000000000" pitchFamily="2" charset="2"/>
              <a:buChar char="Ø"/>
            </a:pPr>
            <a:r>
              <a:rPr lang="en-US" sz="2800" dirty="0">
                <a:latin typeface="Cambria" panose="02040503050406030204" pitchFamily="18" charset="0"/>
                <a:ea typeface="Cambria" panose="02040503050406030204" pitchFamily="18" charset="0"/>
              </a:rPr>
              <a:t>Incident Review</a:t>
            </a:r>
          </a:p>
          <a:p>
            <a:pPr marL="461963" indent="-461963">
              <a:buClrTx/>
              <a:buSzPct val="100000"/>
            </a:pPr>
            <a:endParaRPr lang="en-US" sz="2800" dirty="0">
              <a:latin typeface="Cambria" panose="02040503050406030204" pitchFamily="18" charset="0"/>
              <a:ea typeface="Cambria" panose="02040503050406030204" pitchFamily="18" charset="0"/>
            </a:endParaRPr>
          </a:p>
          <a:p>
            <a:pPr marL="461963" indent="-461963">
              <a:buClrTx/>
              <a:buSzPct val="100000"/>
              <a:buFont typeface="Wingdings" panose="05000000000000000000" pitchFamily="2" charset="2"/>
              <a:buChar char="Ø"/>
            </a:pPr>
            <a:r>
              <a:rPr lang="en-US" sz="2800" dirty="0">
                <a:latin typeface="Cambria" panose="02040503050406030204" pitchFamily="18" charset="0"/>
                <a:ea typeface="Cambria" panose="02040503050406030204" pitchFamily="18" charset="0"/>
              </a:rPr>
              <a:t>Rigging Failures and Near Misses</a:t>
            </a:r>
          </a:p>
          <a:p>
            <a:pPr marL="461963" indent="-461963">
              <a:spcBef>
                <a:spcPts val="600"/>
              </a:spcBef>
              <a:spcAft>
                <a:spcPts val="600"/>
              </a:spcAft>
              <a:buFont typeface="Wingdings" panose="05000000000000000000" pitchFamily="2" charset="2"/>
              <a:buChar char="Ø"/>
            </a:pPr>
            <a:endParaRPr lang="en-US" sz="2500" dirty="0">
              <a:latin typeface="Cambria" panose="02040503050406030204" pitchFamily="18" charset="0"/>
            </a:endParaRPr>
          </a:p>
        </p:txBody>
      </p:sp>
    </p:spTree>
    <p:extLst>
      <p:ext uri="{BB962C8B-B14F-4D97-AF65-F5344CB8AC3E}">
        <p14:creationId xmlns:p14="http://schemas.microsoft.com/office/powerpoint/2010/main" val="2033478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868680"/>
          </a:xfrm>
        </p:spPr>
        <p:txBody>
          <a:bodyPr>
            <a:normAutofit fontScale="90000"/>
          </a:bodyPr>
          <a:lstStyle/>
          <a:p>
            <a:pPr>
              <a:lnSpc>
                <a:spcPct val="100000"/>
              </a:lnSpc>
            </a:pPr>
            <a:r>
              <a:rPr lang="en-US" dirty="0"/>
              <a:t/>
            </a:r>
            <a:br>
              <a:rPr lang="en-US" dirty="0"/>
            </a:br>
            <a:r>
              <a:rPr lang="en-US" b="1" dirty="0">
                <a:solidFill>
                  <a:schemeClr val="tx1"/>
                </a:solidFill>
                <a:latin typeface="Cambria" panose="02040503050406030204" pitchFamily="18" charset="0"/>
                <a:ea typeface="Cambria" panose="02040503050406030204" pitchFamily="18" charset="0"/>
              </a:rPr>
              <a:t>Industry Fatality Statistics</a:t>
            </a:r>
            <a:r>
              <a:rPr lang="en-US" sz="4400" dirty="0"/>
              <a:t/>
            </a:r>
            <a:br>
              <a:rPr lang="en-US" sz="4400" dirty="0"/>
            </a:br>
            <a:endParaRPr lang="en-US" sz="4000" b="1" dirty="0">
              <a:solidFill>
                <a:schemeClr val="tx1"/>
              </a:solidFill>
              <a:effectLst/>
              <a:latin typeface="Cambria" panose="02040503050406030204" pitchFamily="18" charset="0"/>
              <a:ea typeface="Cambria" panose="02040503050406030204" pitchFamily="18" charset="0"/>
            </a:endParaRPr>
          </a:p>
        </p:txBody>
      </p:sp>
      <p:graphicFrame>
        <p:nvGraphicFramePr>
          <p:cNvPr id="9" name="Table 8" descr="Table of Industry Fatality Statistics from 2003-2018." title="Industry Fatality Statistics"/>
          <p:cNvGraphicFramePr>
            <a:graphicFrameLocks noGrp="1"/>
          </p:cNvGraphicFramePr>
          <p:nvPr>
            <p:extLst>
              <p:ext uri="{D42A27DB-BD31-4B8C-83A1-F6EECF244321}">
                <p14:modId xmlns:p14="http://schemas.microsoft.com/office/powerpoint/2010/main" val="1104671773"/>
              </p:ext>
            </p:extLst>
          </p:nvPr>
        </p:nvGraphicFramePr>
        <p:xfrm>
          <a:off x="1295400" y="1600195"/>
          <a:ext cx="6400800" cy="4304538"/>
        </p:xfrm>
        <a:graphic>
          <a:graphicData uri="http://schemas.openxmlformats.org/drawingml/2006/table">
            <a:tbl>
              <a:tblPr firstRow="1" firstCol="1" bandRow="1"/>
              <a:tblGrid>
                <a:gridCol w="3246284">
                  <a:extLst>
                    <a:ext uri="{9D8B030D-6E8A-4147-A177-3AD203B41FA5}">
                      <a16:colId xmlns:a16="http://schemas.microsoft.com/office/drawing/2014/main" val="20000"/>
                    </a:ext>
                  </a:extLst>
                </a:gridCol>
                <a:gridCol w="3154516">
                  <a:extLst>
                    <a:ext uri="{9D8B030D-6E8A-4147-A177-3AD203B41FA5}">
                      <a16:colId xmlns:a16="http://schemas.microsoft.com/office/drawing/2014/main" val="20001"/>
                    </a:ext>
                  </a:extLst>
                </a:gridCol>
              </a:tblGrid>
              <a:tr h="305761">
                <a:tc>
                  <a:txBody>
                    <a:bodyPr/>
                    <a:lstStyle/>
                    <a:p>
                      <a:pPr marL="0" marR="0" algn="ctr">
                        <a:lnSpc>
                          <a:spcPct val="115000"/>
                        </a:lnSpc>
                        <a:spcBef>
                          <a:spcPts val="0"/>
                        </a:spcBef>
                        <a:spcAft>
                          <a:spcPts val="0"/>
                        </a:spcAft>
                      </a:pPr>
                      <a:r>
                        <a:rPr lang="en-US" sz="1800" b="0" kern="1200" dirty="0">
                          <a:solidFill>
                            <a:srgbClr val="FFFFFF"/>
                          </a:solidFill>
                          <a:effectLst/>
                          <a:latin typeface="Calibri"/>
                          <a:ea typeface="Calibri"/>
                          <a:cs typeface="Times New Roman"/>
                        </a:rPr>
                        <a:t>Year </a:t>
                      </a:r>
                      <a:endParaRPr lang="en-US" sz="1100" b="0" dirty="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ct val="115000"/>
                        </a:lnSpc>
                        <a:spcBef>
                          <a:spcPts val="0"/>
                        </a:spcBef>
                        <a:spcAft>
                          <a:spcPts val="0"/>
                        </a:spcAft>
                      </a:pPr>
                      <a:r>
                        <a:rPr lang="en-US" sz="1800" b="0" kern="1200" dirty="0">
                          <a:solidFill>
                            <a:srgbClr val="FFFFFF"/>
                          </a:solidFill>
                          <a:effectLst/>
                          <a:latin typeface="Calibri"/>
                          <a:ea typeface="Calibri"/>
                          <a:cs typeface="Times New Roman"/>
                        </a:rPr>
                        <a:t>Fatalities </a:t>
                      </a:r>
                      <a:endParaRPr lang="en-US" sz="1100" b="0" dirty="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A9A57C"/>
                    </a:solidFill>
                  </a:tcPr>
                </a:tc>
                <a:extLst>
                  <a:ext uri="{0D108BD9-81ED-4DB2-BD59-A6C34878D82A}">
                    <a16:rowId xmlns:a16="http://schemas.microsoft.com/office/drawing/2014/main" val="10000"/>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Calibri"/>
                          <a:cs typeface="Times New Roman"/>
                        </a:rPr>
                        <a:t>2003</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Calibri"/>
                          <a:cs typeface="Times New Roman"/>
                        </a:rPr>
                        <a:t>15</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1D7"/>
                    </a:solidFill>
                  </a:tcPr>
                </a:tc>
                <a:extLst>
                  <a:ext uri="{0D108BD9-81ED-4DB2-BD59-A6C34878D82A}">
                    <a16:rowId xmlns:a16="http://schemas.microsoft.com/office/drawing/2014/main" val="10001"/>
                  </a:ext>
                </a:extLst>
              </a:tr>
              <a:tr h="212085">
                <a:tc>
                  <a:txBody>
                    <a:bodyPr/>
                    <a:lstStyle/>
                    <a:p>
                      <a:pPr marL="0" marR="0" algn="ctr">
                        <a:lnSpc>
                          <a:spcPts val="1685"/>
                        </a:lnSpc>
                        <a:spcBef>
                          <a:spcPts val="0"/>
                        </a:spcBef>
                        <a:spcAft>
                          <a:spcPts val="0"/>
                        </a:spcAft>
                      </a:pPr>
                      <a:r>
                        <a:rPr lang="en-US" sz="1400" kern="1200" dirty="0">
                          <a:solidFill>
                            <a:srgbClr val="FFFFFF"/>
                          </a:solidFill>
                          <a:effectLst/>
                          <a:latin typeface="Calibri"/>
                          <a:ea typeface="Calibri"/>
                          <a:cs typeface="Times New Roman"/>
                        </a:rPr>
                        <a:t>2004</a:t>
                      </a:r>
                      <a:endParaRPr lang="en-US" sz="1100" dirty="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Calibri"/>
                          <a:cs typeface="Times New Roman"/>
                        </a:rPr>
                        <a:t>11</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02"/>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Calibri"/>
                          <a:cs typeface="Times New Roman"/>
                        </a:rPr>
                        <a:t>2005</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Calibri"/>
                          <a:cs typeface="Times New Roman"/>
                        </a:rPr>
                        <a:t>7</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1D7"/>
                    </a:solidFill>
                  </a:tcPr>
                </a:tc>
                <a:extLst>
                  <a:ext uri="{0D108BD9-81ED-4DB2-BD59-A6C34878D82A}">
                    <a16:rowId xmlns:a16="http://schemas.microsoft.com/office/drawing/2014/main" val="10003"/>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Calibri"/>
                          <a:cs typeface="Times New Roman"/>
                        </a:rPr>
                        <a:t>2006</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Calibri"/>
                          <a:cs typeface="Times New Roman"/>
                        </a:rPr>
                        <a:t>19</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04"/>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Calibri"/>
                          <a:cs typeface="Times New Roman"/>
                        </a:rPr>
                        <a:t>2007</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Calibri"/>
                          <a:cs typeface="Times New Roman"/>
                        </a:rPr>
                        <a:t>11</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1D7"/>
                    </a:solidFill>
                  </a:tcPr>
                </a:tc>
                <a:extLst>
                  <a:ext uri="{0D108BD9-81ED-4DB2-BD59-A6C34878D82A}">
                    <a16:rowId xmlns:a16="http://schemas.microsoft.com/office/drawing/2014/main" val="10005"/>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Calibri"/>
                          <a:cs typeface="Times New Roman"/>
                        </a:rPr>
                        <a:t>2008</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Calibri"/>
                          <a:cs typeface="Times New Roman"/>
                        </a:rPr>
                        <a:t>12</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06"/>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Calibri"/>
                          <a:cs typeface="Times New Roman"/>
                        </a:rPr>
                        <a:t>2009</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Calibri"/>
                          <a:cs typeface="Times New Roman"/>
                        </a:rPr>
                        <a:t>5</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1D7"/>
                    </a:solidFill>
                  </a:tcPr>
                </a:tc>
                <a:extLst>
                  <a:ext uri="{0D108BD9-81ED-4DB2-BD59-A6C34878D82A}">
                    <a16:rowId xmlns:a16="http://schemas.microsoft.com/office/drawing/2014/main" val="10007"/>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Calibri"/>
                          <a:cs typeface="Times New Roman"/>
                        </a:rPr>
                        <a:t>2010</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dirty="0">
                          <a:solidFill>
                            <a:srgbClr val="000000"/>
                          </a:solidFill>
                          <a:effectLst/>
                          <a:latin typeface="Calibri"/>
                          <a:ea typeface="Calibri"/>
                          <a:cs typeface="Times New Roman"/>
                        </a:rPr>
                        <a:t>7</a:t>
                      </a:r>
                      <a:endParaRPr lang="en-US" sz="1100" dirty="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08"/>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Calibri"/>
                          <a:cs typeface="Times New Roman"/>
                        </a:rPr>
                        <a:t>2011</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Calibri"/>
                          <a:cs typeface="Times New Roman"/>
                        </a:rPr>
                        <a:t>7</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1D7"/>
                    </a:solidFill>
                  </a:tcPr>
                </a:tc>
                <a:extLst>
                  <a:ext uri="{0D108BD9-81ED-4DB2-BD59-A6C34878D82A}">
                    <a16:rowId xmlns:a16="http://schemas.microsoft.com/office/drawing/2014/main" val="10009"/>
                  </a:ext>
                </a:extLst>
              </a:tr>
              <a:tr h="239805">
                <a:tc>
                  <a:txBody>
                    <a:bodyPr/>
                    <a:lstStyle/>
                    <a:p>
                      <a:pPr marL="0" marR="0" algn="ctr">
                        <a:lnSpc>
                          <a:spcPct val="115000"/>
                        </a:lnSpc>
                        <a:spcBef>
                          <a:spcPts val="0"/>
                        </a:spcBef>
                        <a:spcAft>
                          <a:spcPts val="0"/>
                        </a:spcAft>
                      </a:pPr>
                      <a:r>
                        <a:rPr lang="en-US" sz="1400" kern="1200">
                          <a:solidFill>
                            <a:srgbClr val="FFFFFF"/>
                          </a:solidFill>
                          <a:effectLst/>
                          <a:latin typeface="Calibri"/>
                          <a:ea typeface="Calibri"/>
                          <a:cs typeface="Times New Roman"/>
                        </a:rPr>
                        <a:t>2012</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ct val="115000"/>
                        </a:lnSpc>
                        <a:spcBef>
                          <a:spcPts val="0"/>
                        </a:spcBef>
                        <a:spcAft>
                          <a:spcPts val="0"/>
                        </a:spcAft>
                      </a:pPr>
                      <a:r>
                        <a:rPr lang="en-US" sz="1400" kern="1200">
                          <a:solidFill>
                            <a:srgbClr val="000000"/>
                          </a:solidFill>
                          <a:effectLst/>
                          <a:latin typeface="Calibri"/>
                          <a:ea typeface="Calibri"/>
                          <a:cs typeface="Times New Roman"/>
                        </a:rPr>
                        <a:t>1</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10"/>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Calibri"/>
                          <a:cs typeface="Times New Roman"/>
                        </a:rPr>
                        <a:t>2013</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Times New Roman"/>
                          <a:cs typeface="Arial"/>
                        </a:rPr>
                        <a:t>14</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1D7"/>
                    </a:solidFill>
                  </a:tcPr>
                </a:tc>
                <a:extLst>
                  <a:ext uri="{0D108BD9-81ED-4DB2-BD59-A6C34878D82A}">
                    <a16:rowId xmlns:a16="http://schemas.microsoft.com/office/drawing/2014/main" val="10011"/>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Times New Roman"/>
                          <a:cs typeface="Arial"/>
                        </a:rPr>
                        <a:t>2014</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a:solidFill>
                            <a:srgbClr val="000000"/>
                          </a:solidFill>
                          <a:effectLst/>
                          <a:latin typeface="Calibri"/>
                          <a:ea typeface="Calibri"/>
                          <a:cs typeface="Times New Roman"/>
                        </a:rPr>
                        <a:t>10</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12"/>
                  </a:ext>
                </a:extLst>
              </a:tr>
              <a:tr h="212085">
                <a:tc>
                  <a:txBody>
                    <a:bodyPr/>
                    <a:lstStyle/>
                    <a:p>
                      <a:pPr marL="0" marR="0" algn="ctr">
                        <a:lnSpc>
                          <a:spcPts val="1685"/>
                        </a:lnSpc>
                        <a:spcBef>
                          <a:spcPts val="0"/>
                        </a:spcBef>
                        <a:spcAft>
                          <a:spcPts val="0"/>
                        </a:spcAft>
                      </a:pPr>
                      <a:r>
                        <a:rPr lang="en-US" sz="1400" kern="1200">
                          <a:solidFill>
                            <a:srgbClr val="FFFFFF"/>
                          </a:solidFill>
                          <a:effectLst/>
                          <a:latin typeface="Calibri"/>
                          <a:ea typeface="Times New Roman"/>
                          <a:cs typeface="Times New Roman"/>
                        </a:rPr>
                        <a:t>2015</a:t>
                      </a:r>
                      <a:endParaRPr lang="en-US" sz="110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ts val="1685"/>
                        </a:lnSpc>
                        <a:spcBef>
                          <a:spcPts val="0"/>
                        </a:spcBef>
                        <a:spcAft>
                          <a:spcPts val="0"/>
                        </a:spcAft>
                      </a:pPr>
                      <a:r>
                        <a:rPr lang="en-US" sz="1400" kern="1200" dirty="0">
                          <a:solidFill>
                            <a:srgbClr val="000000"/>
                          </a:solidFill>
                          <a:effectLst/>
                          <a:latin typeface="Calibri"/>
                          <a:ea typeface="Calibri"/>
                          <a:cs typeface="Times New Roman"/>
                        </a:rPr>
                        <a:t>4</a:t>
                      </a:r>
                      <a:endParaRPr lang="en-US" sz="1100" dirty="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13"/>
                  </a:ext>
                </a:extLst>
              </a:tr>
              <a:tr h="239805">
                <a:tc>
                  <a:txBody>
                    <a:bodyPr/>
                    <a:lstStyle/>
                    <a:p>
                      <a:pPr marL="0" marR="0" algn="ctr">
                        <a:lnSpc>
                          <a:spcPct val="115000"/>
                        </a:lnSpc>
                        <a:spcBef>
                          <a:spcPts val="0"/>
                        </a:spcBef>
                        <a:spcAft>
                          <a:spcPts val="0"/>
                        </a:spcAft>
                      </a:pPr>
                      <a:r>
                        <a:rPr lang="en-US" sz="1400" kern="1200" dirty="0">
                          <a:solidFill>
                            <a:srgbClr val="FFFFFF"/>
                          </a:solidFill>
                          <a:effectLst/>
                          <a:latin typeface="Calibri"/>
                          <a:ea typeface="Times New Roman"/>
                          <a:cs typeface="Times New Roman"/>
                        </a:rPr>
                        <a:t>2016</a:t>
                      </a:r>
                      <a:endParaRPr lang="en-US" sz="1100" dirty="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ct val="115000"/>
                        </a:lnSpc>
                        <a:spcBef>
                          <a:spcPts val="0"/>
                        </a:spcBef>
                        <a:spcAft>
                          <a:spcPts val="0"/>
                        </a:spcAft>
                      </a:pPr>
                      <a:r>
                        <a:rPr lang="en-US" sz="1400" dirty="0">
                          <a:effectLst/>
                          <a:latin typeface="Calibri"/>
                          <a:ea typeface="Times New Roman"/>
                          <a:cs typeface="Arial"/>
                        </a:rPr>
                        <a:t>7</a:t>
                      </a:r>
                      <a:endParaRPr lang="en-US" sz="1100" dirty="0">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14"/>
                  </a:ext>
                </a:extLst>
              </a:tr>
              <a:tr h="239805">
                <a:tc>
                  <a:txBody>
                    <a:bodyPr/>
                    <a:lstStyle/>
                    <a:p>
                      <a:pPr marL="0" marR="0" algn="ctr">
                        <a:lnSpc>
                          <a:spcPct val="115000"/>
                        </a:lnSpc>
                        <a:spcBef>
                          <a:spcPts val="0"/>
                        </a:spcBef>
                        <a:spcAft>
                          <a:spcPts val="0"/>
                        </a:spcAft>
                      </a:pPr>
                      <a:r>
                        <a:rPr lang="en-US" sz="1400" kern="1200" dirty="0">
                          <a:solidFill>
                            <a:srgbClr val="FFFFFF"/>
                          </a:solidFill>
                          <a:effectLst/>
                          <a:latin typeface="Calibri"/>
                          <a:ea typeface="Times New Roman"/>
                          <a:cs typeface="Times New Roman"/>
                        </a:rPr>
                        <a:t>2017</a:t>
                      </a: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nSpc>
                          <a:spcPct val="115000"/>
                        </a:lnSpc>
                        <a:spcBef>
                          <a:spcPts val="0"/>
                        </a:spcBef>
                        <a:spcAft>
                          <a:spcPts val="0"/>
                        </a:spcAft>
                      </a:pPr>
                      <a:r>
                        <a:rPr lang="en-US" sz="1400" dirty="0">
                          <a:effectLst/>
                          <a:latin typeface="Calibri"/>
                          <a:ea typeface="Times New Roman"/>
                          <a:cs typeface="Arial"/>
                        </a:rPr>
                        <a:t>                                     8</a:t>
                      </a: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15"/>
                  </a:ext>
                </a:extLst>
              </a:tr>
              <a:tr h="239805">
                <a:tc>
                  <a:txBody>
                    <a:bodyPr/>
                    <a:lstStyle/>
                    <a:p>
                      <a:pPr marL="0" marR="0" algn="ctr">
                        <a:lnSpc>
                          <a:spcPct val="115000"/>
                        </a:lnSpc>
                        <a:spcBef>
                          <a:spcPts val="0"/>
                        </a:spcBef>
                        <a:spcAft>
                          <a:spcPts val="0"/>
                        </a:spcAft>
                      </a:pPr>
                      <a:r>
                        <a:rPr lang="en-US" sz="1400" b="0" kern="1200" dirty="0">
                          <a:solidFill>
                            <a:srgbClr val="FFFFFF"/>
                          </a:solidFill>
                          <a:effectLst/>
                          <a:latin typeface="Calibri"/>
                          <a:ea typeface="Calibri"/>
                          <a:cs typeface="Times New Roman"/>
                        </a:rPr>
                        <a:t>2018</a:t>
                      </a:r>
                      <a:r>
                        <a:rPr lang="en-US" sz="1400" b="0" kern="1200" baseline="0" dirty="0">
                          <a:solidFill>
                            <a:srgbClr val="FFFFFF"/>
                          </a:solidFill>
                          <a:effectLst/>
                          <a:latin typeface="Calibri"/>
                          <a:ea typeface="Calibri"/>
                          <a:cs typeface="Times New Roman"/>
                        </a:rPr>
                        <a:t> </a:t>
                      </a:r>
                      <a:endParaRPr lang="en-US" sz="1400" b="0" kern="1200" dirty="0">
                        <a:solidFill>
                          <a:srgbClr val="FFFFFF"/>
                        </a:solidFill>
                        <a:effectLst/>
                        <a:latin typeface="Calibri"/>
                        <a:ea typeface="Calibri"/>
                        <a:cs typeface="Times New Roman"/>
                      </a:endParaRP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ct val="115000"/>
                        </a:lnSpc>
                        <a:spcBef>
                          <a:spcPts val="0"/>
                        </a:spcBef>
                        <a:spcAft>
                          <a:spcPts val="0"/>
                        </a:spcAft>
                      </a:pPr>
                      <a:r>
                        <a:rPr lang="en-US" sz="1400" b="0" dirty="0">
                          <a:effectLst/>
                          <a:latin typeface="Calibri"/>
                          <a:ea typeface="Times New Roman"/>
                          <a:cs typeface="Arial"/>
                        </a:rPr>
                        <a:t>5                                         </a:t>
                      </a: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16"/>
                  </a:ext>
                </a:extLst>
              </a:tr>
              <a:tr h="239805">
                <a:tc>
                  <a:txBody>
                    <a:bodyPr/>
                    <a:lstStyle/>
                    <a:p>
                      <a:pPr marL="0" marR="0" algn="ctr">
                        <a:lnSpc>
                          <a:spcPct val="115000"/>
                        </a:lnSpc>
                        <a:spcBef>
                          <a:spcPts val="0"/>
                        </a:spcBef>
                        <a:spcAft>
                          <a:spcPts val="0"/>
                        </a:spcAft>
                      </a:pPr>
                      <a:r>
                        <a:rPr lang="en-US" sz="1400" b="0" kern="1200" dirty="0">
                          <a:solidFill>
                            <a:srgbClr val="FFFFFF"/>
                          </a:solidFill>
                          <a:effectLst/>
                          <a:latin typeface="Calibri"/>
                          <a:ea typeface="Calibri"/>
                          <a:cs typeface="Times New Roman"/>
                        </a:rPr>
                        <a:t>Total Fatalities</a:t>
                      </a: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A57C"/>
                    </a:solidFill>
                  </a:tcPr>
                </a:tc>
                <a:tc>
                  <a:txBody>
                    <a:bodyPr/>
                    <a:lstStyle/>
                    <a:p>
                      <a:pPr marL="0" marR="0" algn="ctr">
                        <a:lnSpc>
                          <a:spcPct val="115000"/>
                        </a:lnSpc>
                        <a:spcBef>
                          <a:spcPts val="0"/>
                        </a:spcBef>
                        <a:spcAft>
                          <a:spcPts val="0"/>
                        </a:spcAft>
                      </a:pPr>
                      <a:r>
                        <a:rPr lang="en-US" sz="1400" b="0" dirty="0">
                          <a:effectLst/>
                          <a:latin typeface="Calibri"/>
                          <a:ea typeface="Times New Roman"/>
                          <a:cs typeface="Arial"/>
                        </a:rPr>
                        <a:t>143</a:t>
                      </a:r>
                    </a:p>
                  </a:txBody>
                  <a:tcPr marL="59690" marR="59690"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1F0EC"/>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1168885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6720"/>
            <a:ext cx="8229600" cy="868680"/>
          </a:xfrm>
        </p:spPr>
        <p:txBody>
          <a:bodyPr>
            <a:normAutofit fontScale="90000"/>
          </a:bodyPr>
          <a:lstStyle/>
          <a:p>
            <a:pPr>
              <a:lnSpc>
                <a:spcPct val="100000"/>
              </a:lnSpc>
            </a:pPr>
            <a:r>
              <a:rPr lang="en-US" sz="4800" b="1" dirty="0">
                <a:solidFill>
                  <a:schemeClr val="tx1"/>
                </a:solidFill>
                <a:effectLst/>
                <a:latin typeface="Cambria" panose="02040503050406030204" pitchFamily="18" charset="0"/>
                <a:ea typeface="Cambria" panose="02040503050406030204" pitchFamily="18" charset="0"/>
              </a:rPr>
              <a:t>CTIA – The Wireless Association</a:t>
            </a:r>
          </a:p>
        </p:txBody>
      </p:sp>
      <p:sp>
        <p:nvSpPr>
          <p:cNvPr id="4" name="TextBox 3"/>
          <p:cNvSpPr txBox="1"/>
          <p:nvPr/>
        </p:nvSpPr>
        <p:spPr>
          <a:xfrm>
            <a:off x="457200" y="1396425"/>
            <a:ext cx="8305800"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2018 Wireless Snapshot</a:t>
            </a:r>
          </a:p>
        </p:txBody>
      </p:sp>
      <p:sp>
        <p:nvSpPr>
          <p:cNvPr id="2" name="Rectangle 1"/>
          <p:cNvSpPr/>
          <p:nvPr/>
        </p:nvSpPr>
        <p:spPr>
          <a:xfrm>
            <a:off x="457200" y="1977747"/>
            <a:ext cx="8229600" cy="3508653"/>
          </a:xfrm>
          <a:prstGeom prst="rect">
            <a:avLst/>
          </a:prstGeom>
        </p:spPr>
        <p:txBody>
          <a:bodyPr wrap="square">
            <a:spAutoFit/>
          </a:bodyPr>
          <a:lstStyle/>
          <a:p>
            <a:pPr marL="457200" indent="-457200">
              <a:buFont typeface="Wingdings" panose="05000000000000000000" pitchFamily="2" charset="2"/>
              <a:buChar char="Ø"/>
              <a:defRPr/>
            </a:pPr>
            <a:r>
              <a:rPr lang="en-US" sz="2600" kern="0" dirty="0">
                <a:solidFill>
                  <a:prstClr val="black"/>
                </a:solidFill>
                <a:latin typeface="Cambria" panose="02040503050406030204" pitchFamily="18" charset="0"/>
                <a:ea typeface="Cambria" panose="02040503050406030204" pitchFamily="18" charset="0"/>
              </a:rPr>
              <a:t>Over </a:t>
            </a:r>
            <a:r>
              <a:rPr lang="en-US" sz="2600" b="1" kern="0" dirty="0">
                <a:solidFill>
                  <a:prstClr val="black"/>
                </a:solidFill>
                <a:latin typeface="Cambria" panose="02040503050406030204" pitchFamily="18" charset="0"/>
                <a:ea typeface="Cambria" panose="02040503050406030204" pitchFamily="18" charset="0"/>
              </a:rPr>
              <a:t>15 trillion MB </a:t>
            </a:r>
            <a:r>
              <a:rPr lang="en-US" sz="2600" kern="0" dirty="0">
                <a:solidFill>
                  <a:prstClr val="black"/>
                </a:solidFill>
                <a:latin typeface="Cambria" panose="02040503050406030204" pitchFamily="18" charset="0"/>
                <a:ea typeface="Cambria" panose="02040503050406030204" pitchFamily="18" charset="0"/>
              </a:rPr>
              <a:t>carried over U.S. wireless networks last year, which is another annual record</a:t>
            </a:r>
          </a:p>
          <a:p>
            <a:pPr marL="461963" indent="-461963">
              <a:buSzPct val="100000"/>
              <a:buFont typeface="Wingdings" panose="05000000000000000000" pitchFamily="2" charset="2"/>
              <a:buChar char="Ø"/>
            </a:pPr>
            <a:endParaRPr lang="en-US" sz="2000" dirty="0">
              <a:latin typeface="Cambria" panose="02040503050406030204" pitchFamily="18" charset="0"/>
              <a:ea typeface="Cambria" panose="02040503050406030204" pitchFamily="18" charset="0"/>
            </a:endParaRPr>
          </a:p>
          <a:p>
            <a:pPr marL="457200" indent="-457200">
              <a:buFont typeface="Wingdings" panose="05000000000000000000" pitchFamily="2" charset="2"/>
              <a:buChar char="Ø"/>
              <a:defRPr/>
            </a:pPr>
            <a:r>
              <a:rPr lang="en-US" sz="2600" kern="0" dirty="0">
                <a:solidFill>
                  <a:prstClr val="black"/>
                </a:solidFill>
                <a:latin typeface="Cambria" panose="02040503050406030204" pitchFamily="18" charset="0"/>
                <a:ea typeface="Cambria" panose="02040503050406030204" pitchFamily="18" charset="0"/>
              </a:rPr>
              <a:t>A record </a:t>
            </a:r>
            <a:r>
              <a:rPr lang="en-US" sz="2600" b="1" kern="0" dirty="0">
                <a:solidFill>
                  <a:prstClr val="black"/>
                </a:solidFill>
                <a:latin typeface="Cambria" panose="02040503050406030204" pitchFamily="18" charset="0"/>
                <a:ea typeface="Cambria" panose="02040503050406030204" pitchFamily="18" charset="0"/>
              </a:rPr>
              <a:t>323,448 cell sites </a:t>
            </a:r>
            <a:r>
              <a:rPr lang="en-US" sz="2600" kern="0" dirty="0">
                <a:solidFill>
                  <a:prstClr val="black"/>
                </a:solidFill>
                <a:latin typeface="Cambria" panose="02040503050406030204" pitchFamily="18" charset="0"/>
                <a:ea typeface="Cambria" panose="02040503050406030204" pitchFamily="18" charset="0"/>
              </a:rPr>
              <a:t>were in operation at the end of 2017. </a:t>
            </a:r>
          </a:p>
          <a:p>
            <a:pPr marL="461963" indent="-461963">
              <a:defRPr/>
            </a:pPr>
            <a:endParaRPr lang="en-US" sz="2000" kern="0" dirty="0">
              <a:solidFill>
                <a:prstClr val="black"/>
              </a:solidFill>
              <a:latin typeface="Cambria" panose="02040503050406030204" pitchFamily="18" charset="0"/>
              <a:ea typeface="Cambria" panose="02040503050406030204" pitchFamily="18" charset="0"/>
            </a:endParaRPr>
          </a:p>
          <a:p>
            <a:pPr marL="457200" indent="-457200">
              <a:buFont typeface="Wingdings" panose="05000000000000000000" pitchFamily="2" charset="2"/>
              <a:buChar char="Ø"/>
              <a:defRPr/>
            </a:pPr>
            <a:r>
              <a:rPr lang="en-US" sz="2600" kern="0" dirty="0">
                <a:solidFill>
                  <a:prstClr val="black"/>
                </a:solidFill>
                <a:latin typeface="Cambria" panose="02040503050406030204" pitchFamily="18" charset="0"/>
                <a:ea typeface="Cambria" panose="02040503050406030204" pitchFamily="18" charset="0"/>
              </a:rPr>
              <a:t>CTIA indicates that  today’s </a:t>
            </a:r>
            <a:r>
              <a:rPr lang="en-US" sz="2600" b="1" kern="0" dirty="0">
                <a:solidFill>
                  <a:prstClr val="black"/>
                </a:solidFill>
                <a:latin typeface="Cambria" panose="02040503050406030204" pitchFamily="18" charset="0"/>
                <a:ea typeface="Cambria" panose="02040503050406030204" pitchFamily="18" charset="0"/>
              </a:rPr>
              <a:t>average download speed of 22.69 Mbps is a 60% increase </a:t>
            </a:r>
            <a:r>
              <a:rPr lang="en-US" sz="2600" kern="0" dirty="0">
                <a:solidFill>
                  <a:prstClr val="black"/>
                </a:solidFill>
                <a:latin typeface="Cambria" panose="02040503050406030204" pitchFamily="18" charset="0"/>
                <a:ea typeface="Cambria" panose="02040503050406030204" pitchFamily="18" charset="0"/>
              </a:rPr>
              <a:t>from 2014</a:t>
            </a:r>
          </a:p>
          <a:p>
            <a:pPr>
              <a:defRPr/>
            </a:pPr>
            <a:r>
              <a:rPr lang="en-US" sz="2600" kern="0" dirty="0">
                <a:solidFill>
                  <a:prstClr val="black"/>
                </a:solidFill>
                <a:latin typeface="Cambria" panose="02040503050406030204" pitchFamily="18" charset="0"/>
                <a:ea typeface="Cambria" panose="02040503050406030204" pitchFamily="18" charset="0"/>
              </a:rPr>
              <a:t> </a:t>
            </a:r>
          </a:p>
        </p:txBody>
      </p:sp>
      <p:sp>
        <p:nvSpPr>
          <p:cNvPr id="8" name="TextBox 7"/>
          <p:cNvSpPr txBox="1"/>
          <p:nvPr/>
        </p:nvSpPr>
        <p:spPr>
          <a:xfrm>
            <a:off x="381000" y="5468779"/>
            <a:ext cx="8229600" cy="246221"/>
          </a:xfrm>
          <a:prstGeom prst="rect">
            <a:avLst/>
          </a:prstGeom>
          <a:noFill/>
        </p:spPr>
        <p:txBody>
          <a:bodyPr wrap="square" rtlCol="0">
            <a:spAutoFit/>
          </a:bodyPr>
          <a:lstStyle/>
          <a:p>
            <a:r>
              <a:rPr lang="en-US" sz="10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Source: 2018 CTIA State of Wireless Report: https://api.ctia.org/wp-content/uploads/2018/07/CTIA_State-of-Wireless-2018_0710.pdf</a:t>
            </a:r>
          </a:p>
        </p:txBody>
      </p:sp>
    </p:spTree>
    <p:extLst>
      <p:ext uri="{BB962C8B-B14F-4D97-AF65-F5344CB8AC3E}">
        <p14:creationId xmlns:p14="http://schemas.microsoft.com/office/powerpoint/2010/main" val="3987982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b="1" dirty="0">
                <a:solidFill>
                  <a:schemeClr val="tx1"/>
                </a:solidFill>
                <a:effectLst/>
                <a:latin typeface="Cambria" panose="02040503050406030204" pitchFamily="18" charset="0"/>
              </a:rPr>
              <a:t>Trends and Statistics</a:t>
            </a:r>
            <a:endParaRPr lang="en-US" dirty="0">
              <a:solidFill>
                <a:schemeClr val="tx1"/>
              </a:solidFill>
              <a:effectLst/>
            </a:endParaRPr>
          </a:p>
        </p:txBody>
      </p:sp>
      <p:graphicFrame>
        <p:nvGraphicFramePr>
          <p:cNvPr id="5" name="Chart 4" descr="Chart showing industry Trends and Statistics" title="Trends and Statistics"/>
          <p:cNvGraphicFramePr/>
          <p:nvPr>
            <p:extLst>
              <p:ext uri="{D42A27DB-BD31-4B8C-83A1-F6EECF244321}">
                <p14:modId xmlns:p14="http://schemas.microsoft.com/office/powerpoint/2010/main" val="1865960430"/>
              </p:ext>
            </p:extLst>
          </p:nvPr>
        </p:nvGraphicFramePr>
        <p:xfrm>
          <a:off x="304800" y="1470956"/>
          <a:ext cx="6996617" cy="4777444"/>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7"/>
          <p:cNvSpPr txBox="1">
            <a:spLocks/>
          </p:cNvSpPr>
          <p:nvPr/>
        </p:nvSpPr>
        <p:spPr>
          <a:xfrm>
            <a:off x="7391400" y="1547156"/>
            <a:ext cx="1337593" cy="2186644"/>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lvl="1" indent="0" algn="r">
              <a:buNone/>
            </a:pPr>
            <a:r>
              <a:rPr lang="en-US" b="1" dirty="0">
                <a:latin typeface="Cambria" panose="02040503050406030204" pitchFamily="18" charset="0"/>
              </a:rPr>
              <a:t>Sample of 35 Reported Rigging Incidents</a:t>
            </a:r>
          </a:p>
          <a:p>
            <a:pPr marL="0" lvl="1" indent="0" algn="r">
              <a:buNone/>
            </a:pPr>
            <a:r>
              <a:rPr lang="en-US" dirty="0">
                <a:latin typeface="Cambria" panose="02040503050406030204" pitchFamily="18" charset="0"/>
              </a:rPr>
              <a:t>2016 – 11</a:t>
            </a:r>
          </a:p>
          <a:p>
            <a:pPr marL="0" lvl="1" indent="0" algn="r">
              <a:buNone/>
            </a:pPr>
            <a:r>
              <a:rPr lang="en-US" dirty="0">
                <a:latin typeface="Cambria" panose="02040503050406030204" pitchFamily="18" charset="0"/>
              </a:rPr>
              <a:t>2017 – 12</a:t>
            </a:r>
          </a:p>
          <a:p>
            <a:pPr marL="0" lvl="1" indent="0" algn="r">
              <a:buNone/>
            </a:pPr>
            <a:r>
              <a:rPr lang="en-US" dirty="0">
                <a:latin typeface="Cambria" panose="02040503050406030204" pitchFamily="18" charset="0"/>
              </a:rPr>
              <a:t>2018 - 13</a:t>
            </a:r>
            <a:endParaRPr lang="en-US" sz="1400" b="1" dirty="0">
              <a:latin typeface="Cambria" panose="02040503050406030204" pitchFamily="18" charset="0"/>
            </a:endParaRPr>
          </a:p>
        </p:txBody>
      </p:sp>
    </p:spTree>
    <p:extLst>
      <p:ext uri="{BB962C8B-B14F-4D97-AF65-F5344CB8AC3E}">
        <p14:creationId xmlns:p14="http://schemas.microsoft.com/office/powerpoint/2010/main" val="2693854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95400"/>
          </a:xfrm>
        </p:spPr>
        <p:txBody>
          <a:bodyPr>
            <a:normAutofit/>
          </a:bodyPr>
          <a:lstStyle/>
          <a:p>
            <a:pPr>
              <a:lnSpc>
                <a:spcPct val="100000"/>
              </a:lnSpc>
            </a:pPr>
            <a:r>
              <a:rPr lang="en-US" sz="5400" b="1" dirty="0">
                <a:solidFill>
                  <a:schemeClr val="tx1"/>
                </a:solidFill>
                <a:effectLst/>
                <a:latin typeface="Cambria" panose="02040503050406030204" pitchFamily="18" charset="0"/>
                <a:ea typeface="Cambria" panose="02040503050406030204" pitchFamily="18" charset="0"/>
              </a:rPr>
              <a:t>Incident #1</a:t>
            </a:r>
          </a:p>
        </p:txBody>
      </p:sp>
      <p:pic>
        <p:nvPicPr>
          <p:cNvPr id="7" name="Picture 6" descr="Bottom left corner picture shows the destruction caused by the load falling approximately 245 feet to the ground." title="Incident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146" y="2970845"/>
            <a:ext cx="4300266" cy="3679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Top right picture shows an incident wher the load rope failed" title="Incident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2812" y="1447800"/>
            <a:ext cx="4096388"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3169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31C9B415-A3AD-41D3-8E6C-1F6D2170E37B}"/>
              </a:ext>
            </a:extLst>
          </p:cNvPr>
          <p:cNvSpPr>
            <a:spLocks noGrp="1"/>
          </p:cNvSpPr>
          <p:nvPr>
            <p:ph type="title"/>
          </p:nvPr>
        </p:nvSpPr>
        <p:spPr>
          <a:xfrm>
            <a:off x="457200" y="0"/>
            <a:ext cx="8229600" cy="1295400"/>
          </a:xfrm>
        </p:spPr>
        <p:txBody>
          <a:bodyPr>
            <a:normAutofit/>
          </a:bodyPr>
          <a:lstStyle/>
          <a:p>
            <a:pPr>
              <a:lnSpc>
                <a:spcPct val="100000"/>
              </a:lnSpc>
            </a:pPr>
            <a:r>
              <a:rPr lang="en-US" sz="5400" b="1" dirty="0">
                <a:solidFill>
                  <a:schemeClr val="tx1"/>
                </a:solidFill>
                <a:effectLst/>
                <a:latin typeface="Cambria" panose="02040503050406030204" pitchFamily="18" charset="0"/>
                <a:ea typeface="Cambria" panose="02040503050406030204" pitchFamily="18" charset="0"/>
              </a:rPr>
              <a:t>Incident #2</a:t>
            </a:r>
          </a:p>
        </p:txBody>
      </p:sp>
      <p:pic>
        <p:nvPicPr>
          <p:cNvPr id="8" name="Picture 7" descr="Top left picture shows a tower structure" title="Incident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2887" y="1455182"/>
            <a:ext cx="2451914" cy="3269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Top right picture shows how the load rope snapped and the carrier boom fell." title="Incident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34293" y="1412320"/>
            <a:ext cx="4009707" cy="3007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The bottom middle picture shows where the load rope snapped." title="Incident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0800" y="4381500"/>
            <a:ext cx="2895600" cy="217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037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E875367A-6088-48AB-9E1F-E32D7A71353C}"/>
              </a:ext>
            </a:extLst>
          </p:cNvPr>
          <p:cNvSpPr>
            <a:spLocks noGrp="1"/>
          </p:cNvSpPr>
          <p:nvPr>
            <p:ph type="title"/>
          </p:nvPr>
        </p:nvSpPr>
        <p:spPr>
          <a:xfrm>
            <a:off x="457200" y="0"/>
            <a:ext cx="8229600" cy="1295400"/>
          </a:xfrm>
        </p:spPr>
        <p:txBody>
          <a:bodyPr>
            <a:normAutofit/>
          </a:bodyPr>
          <a:lstStyle/>
          <a:p>
            <a:pPr>
              <a:lnSpc>
                <a:spcPct val="100000"/>
              </a:lnSpc>
            </a:pPr>
            <a:r>
              <a:rPr lang="en-US" sz="5400" b="1" dirty="0">
                <a:solidFill>
                  <a:schemeClr val="tx1"/>
                </a:solidFill>
                <a:effectLst/>
                <a:latin typeface="Cambria" panose="02040503050406030204" pitchFamily="18" charset="0"/>
                <a:ea typeface="Cambria" panose="02040503050406030204" pitchFamily="18" charset="0"/>
              </a:rPr>
              <a:t>Incident #3</a:t>
            </a:r>
          </a:p>
        </p:txBody>
      </p:sp>
      <p:pic>
        <p:nvPicPr>
          <p:cNvPr id="2" name="Picture 1" descr="Top left picture shows the damage done to a pickup truck in the compund after the load fell." title="Incdient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 y="1447800"/>
            <a:ext cx="33528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Top right picture shows the damage after the load rope broke and the load fell to the ground." title="Incident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9295" y="1447800"/>
            <a:ext cx="44704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Bottom center picture shows the load rope." title="Incident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93681" y="3585308"/>
            <a:ext cx="2225919" cy="296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13016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CDEF45B3-6A3E-40F4-8B3F-6415C413C2B4}"/>
              </a:ext>
            </a:extLst>
          </p:cNvPr>
          <p:cNvSpPr>
            <a:spLocks noGrp="1"/>
          </p:cNvSpPr>
          <p:nvPr>
            <p:ph type="title"/>
          </p:nvPr>
        </p:nvSpPr>
        <p:spPr>
          <a:xfrm>
            <a:off x="457200" y="0"/>
            <a:ext cx="8229600" cy="1295400"/>
          </a:xfrm>
        </p:spPr>
        <p:txBody>
          <a:bodyPr>
            <a:normAutofit/>
          </a:bodyPr>
          <a:lstStyle/>
          <a:p>
            <a:pPr>
              <a:lnSpc>
                <a:spcPct val="100000"/>
              </a:lnSpc>
            </a:pPr>
            <a:r>
              <a:rPr lang="en-US" sz="5400" b="1" dirty="0">
                <a:solidFill>
                  <a:schemeClr val="tx1"/>
                </a:solidFill>
                <a:effectLst/>
                <a:latin typeface="Cambria" panose="02040503050406030204" pitchFamily="18" charset="0"/>
                <a:ea typeface="Cambria" panose="02040503050406030204" pitchFamily="18" charset="0"/>
              </a:rPr>
              <a:t>Incident #4</a:t>
            </a:r>
          </a:p>
        </p:txBody>
      </p:sp>
      <p:pic>
        <p:nvPicPr>
          <p:cNvPr id="9" name="Picture 8" descr="Top left picture shows equipment used in the telecommunications industry." title="Incident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4227" y="1482620"/>
            <a:ext cx="2595173" cy="1946380"/>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3" name="Picture 2" descr="Bottom left picture shows equipment used to help raise an atenna." title="Incdient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6642" y="3657600"/>
            <a:ext cx="2606895" cy="1955171"/>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8" name="Picture 7" descr="Center picture showing an antenna that required repairs." title="Incdient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2469831" y="2260142"/>
            <a:ext cx="3600311" cy="2585227"/>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2" name="Picture 1" descr="Middle right picture shows the top block that fell to the ground." title="Incident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26747" y="2053885"/>
            <a:ext cx="3188653" cy="2975315"/>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4019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Autofit/>
          </a:bodyPr>
          <a:lstStyle/>
          <a:p>
            <a:pPr algn="ctr">
              <a:lnSpc>
                <a:spcPct val="100000"/>
              </a:lnSpc>
            </a:pPr>
            <a:r>
              <a:rPr lang="en-US" sz="4400" b="1" dirty="0">
                <a:solidFill>
                  <a:schemeClr val="tx1"/>
                </a:solidFill>
                <a:effectLst/>
                <a:latin typeface="Cambria" panose="02040503050406030204" pitchFamily="18" charset="0"/>
              </a:rPr>
              <a:t>Advanced Rigging Principles </a:t>
            </a:r>
            <a:br>
              <a:rPr lang="en-US" sz="4400" b="1" dirty="0">
                <a:solidFill>
                  <a:schemeClr val="tx1"/>
                </a:solidFill>
                <a:effectLst/>
                <a:latin typeface="Cambria" panose="02040503050406030204" pitchFamily="18" charset="0"/>
              </a:rPr>
            </a:br>
            <a:r>
              <a:rPr lang="en-US" sz="4400" b="1" dirty="0">
                <a:solidFill>
                  <a:schemeClr val="tx1"/>
                </a:solidFill>
                <a:effectLst/>
                <a:latin typeface="Cambria" panose="02040503050406030204" pitchFamily="18" charset="0"/>
              </a:rPr>
              <a:t>Course Organization</a:t>
            </a:r>
          </a:p>
        </p:txBody>
      </p:sp>
      <p:sp>
        <p:nvSpPr>
          <p:cNvPr id="5" name="TextBox 4"/>
          <p:cNvSpPr txBox="1"/>
          <p:nvPr/>
        </p:nvSpPr>
        <p:spPr>
          <a:xfrm>
            <a:off x="457199" y="1371600"/>
            <a:ext cx="8686801" cy="4601260"/>
          </a:xfrm>
          <a:prstGeom prst="rect">
            <a:avLst/>
          </a:prstGeom>
          <a:noFill/>
        </p:spPr>
        <p:txBody>
          <a:bodyPr wrap="square" rtlCol="0">
            <a:spAutoFit/>
          </a:bodyPr>
          <a:lstStyle/>
          <a:p>
            <a:pPr>
              <a:defRPr/>
            </a:pPr>
            <a:r>
              <a:rPr lang="en-US" sz="2300" kern="0" dirty="0">
                <a:latin typeface="Cambria" panose="02040503050406030204" pitchFamily="18" charset="0"/>
                <a:ea typeface="ＭＳ Ｐゴシック"/>
              </a:rPr>
              <a:t>The training is organized into six sections. The following sections and topics are covered in this training:</a:t>
            </a:r>
          </a:p>
          <a:p>
            <a:pPr marL="457200" lvl="2" indent="-457200">
              <a:lnSpc>
                <a:spcPct val="150000"/>
              </a:lnSpc>
              <a:spcBef>
                <a:spcPts val="400"/>
              </a:spcBef>
              <a:buClrTx/>
              <a:buSzPct val="100000"/>
              <a:buFont typeface="Wingdings" panose="05000000000000000000" pitchFamily="2" charset="2"/>
              <a:buChar char="Ø"/>
            </a:pPr>
            <a:r>
              <a:rPr lang="en-US" sz="2300" kern="0" dirty="0">
                <a:latin typeface="Cambria" panose="02040503050406030204" pitchFamily="18" charset="0"/>
                <a:ea typeface="ＭＳ Ｐゴシック"/>
              </a:rPr>
              <a:t>Section 1: Introduction to </a:t>
            </a:r>
            <a:r>
              <a:rPr lang="en-US" sz="2300" kern="0" dirty="0" smtClean="0">
                <a:latin typeface="Cambria" panose="02040503050406030204" pitchFamily="18" charset="0"/>
                <a:ea typeface="ＭＳ Ｐゴシック"/>
              </a:rPr>
              <a:t>OSHA</a:t>
            </a:r>
            <a:endParaRPr lang="en-US" sz="2300" kern="0" dirty="0">
              <a:latin typeface="Cambria" panose="02040503050406030204" pitchFamily="18" charset="0"/>
              <a:ea typeface="ＭＳ Ｐゴシック"/>
            </a:endParaRPr>
          </a:p>
          <a:p>
            <a:pPr marL="457200" lvl="2" indent="-457200">
              <a:lnSpc>
                <a:spcPct val="150000"/>
              </a:lnSpc>
              <a:spcBef>
                <a:spcPts val="400"/>
              </a:spcBef>
              <a:buClrTx/>
              <a:buFont typeface="Wingdings" panose="05000000000000000000" pitchFamily="2" charset="2"/>
              <a:buChar char="Ø"/>
            </a:pPr>
            <a:r>
              <a:rPr lang="en-US" sz="2300" kern="0" dirty="0">
                <a:latin typeface="Cambria" panose="02040503050406030204" pitchFamily="18" charset="0"/>
                <a:ea typeface="ＭＳ Ｐゴシック"/>
              </a:rPr>
              <a:t>Section 2: State of the Industry </a:t>
            </a:r>
          </a:p>
          <a:p>
            <a:pPr marL="457200" lvl="2" indent="-457200">
              <a:lnSpc>
                <a:spcPct val="150000"/>
              </a:lnSpc>
              <a:spcBef>
                <a:spcPts val="400"/>
              </a:spcBef>
              <a:buClrTx/>
              <a:buFont typeface="Wingdings" panose="05000000000000000000" pitchFamily="2" charset="2"/>
              <a:buChar char="Ø"/>
            </a:pPr>
            <a:r>
              <a:rPr lang="en-US" sz="2300" kern="0" dirty="0">
                <a:latin typeface="Cambria" panose="02040503050406030204" pitchFamily="18" charset="0"/>
                <a:ea typeface="ＭＳ Ｐゴシック"/>
              </a:rPr>
              <a:t>Section 3: Primary Regulations, Codes, Standards, and Policies</a:t>
            </a:r>
          </a:p>
          <a:p>
            <a:pPr marL="457200" lvl="2" indent="-457200">
              <a:lnSpc>
                <a:spcPct val="150000"/>
              </a:lnSpc>
              <a:spcBef>
                <a:spcPts val="400"/>
              </a:spcBef>
              <a:buClrTx/>
              <a:buFont typeface="Wingdings" panose="05000000000000000000" pitchFamily="2" charset="2"/>
              <a:buChar char="Ø"/>
            </a:pPr>
            <a:r>
              <a:rPr lang="en-US" sz="2300" kern="0" dirty="0">
                <a:latin typeface="Cambria" panose="02040503050406030204" pitchFamily="18" charset="0"/>
                <a:ea typeface="ＭＳ Ｐゴシック"/>
              </a:rPr>
              <a:t>Section 4: Synthetic Rope</a:t>
            </a:r>
          </a:p>
          <a:p>
            <a:pPr marL="457200" lvl="2" indent="-457200">
              <a:lnSpc>
                <a:spcPct val="150000"/>
              </a:lnSpc>
              <a:spcBef>
                <a:spcPts val="400"/>
              </a:spcBef>
              <a:buClrTx/>
              <a:buFont typeface="Wingdings" panose="05000000000000000000" pitchFamily="2" charset="2"/>
              <a:buChar char="Ø"/>
            </a:pPr>
            <a:r>
              <a:rPr lang="en-US" sz="2300" kern="0" dirty="0">
                <a:latin typeface="Cambria" panose="02040503050406030204" pitchFamily="18" charset="0"/>
                <a:ea typeface="ＭＳ Ｐゴシック"/>
              </a:rPr>
              <a:t>Section 5: Rigging Forces and Lift Systems</a:t>
            </a:r>
          </a:p>
          <a:p>
            <a:pPr marL="457200" lvl="2" indent="-457200">
              <a:lnSpc>
                <a:spcPct val="150000"/>
              </a:lnSpc>
              <a:spcBef>
                <a:spcPts val="400"/>
              </a:spcBef>
              <a:buClrTx/>
              <a:buFont typeface="Wingdings" panose="05000000000000000000" pitchFamily="2" charset="2"/>
              <a:buChar char="Ø"/>
            </a:pPr>
            <a:r>
              <a:rPr lang="en-US" sz="2300" kern="0" dirty="0">
                <a:latin typeface="Cambria" panose="02040503050406030204" pitchFamily="18" charset="0"/>
                <a:ea typeface="ＭＳ Ｐゴシック"/>
              </a:rPr>
              <a:t>Section 6: </a:t>
            </a:r>
            <a:r>
              <a:rPr lang="en-US" sz="2300" dirty="0">
                <a:latin typeface="Cambria" panose="02040503050406030204" pitchFamily="18" charset="0"/>
              </a:rPr>
              <a:t>Hoisting Operations, Execution and Communication</a:t>
            </a:r>
          </a:p>
          <a:p>
            <a:endParaRPr lang="en-US" sz="2000" dirty="0">
              <a:latin typeface="Cambria" panose="02040503050406030204" pitchFamily="18" charset="0"/>
            </a:endParaRPr>
          </a:p>
        </p:txBody>
      </p:sp>
    </p:spTree>
    <p:extLst>
      <p:ext uri="{BB962C8B-B14F-4D97-AF65-F5344CB8AC3E}">
        <p14:creationId xmlns:p14="http://schemas.microsoft.com/office/powerpoint/2010/main" val="13915837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F4BE8EE9-29B5-4FA2-91F7-CDFA2D55BF33}"/>
              </a:ext>
            </a:extLst>
          </p:cNvPr>
          <p:cNvSpPr>
            <a:spLocks noGrp="1"/>
          </p:cNvSpPr>
          <p:nvPr>
            <p:ph type="title"/>
          </p:nvPr>
        </p:nvSpPr>
        <p:spPr>
          <a:xfrm>
            <a:off x="457200" y="0"/>
            <a:ext cx="8229600" cy="1295400"/>
          </a:xfrm>
        </p:spPr>
        <p:txBody>
          <a:bodyPr>
            <a:normAutofit/>
          </a:bodyPr>
          <a:lstStyle/>
          <a:p>
            <a:pPr>
              <a:lnSpc>
                <a:spcPct val="100000"/>
              </a:lnSpc>
            </a:pPr>
            <a:r>
              <a:rPr lang="en-US" sz="5400" b="1" dirty="0">
                <a:solidFill>
                  <a:schemeClr val="tx1"/>
                </a:solidFill>
                <a:effectLst/>
                <a:latin typeface="Cambria" panose="02040503050406030204" pitchFamily="18" charset="0"/>
                <a:ea typeface="Cambria" panose="02040503050406030204" pitchFamily="18" charset="0"/>
              </a:rPr>
              <a:t>Incident #5</a:t>
            </a:r>
          </a:p>
        </p:txBody>
      </p:sp>
      <p:pic>
        <p:nvPicPr>
          <p:cNvPr id="3" name="Picture 2" descr="The top left picture shows the top of the shelter that was damaged due to a dropped load." title="Incident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447800"/>
            <a:ext cx="39624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descr="The top right picture shows damage done after a load dropped onto the shelter." title="Incident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70400" y="1447800"/>
            <a:ext cx="4368800"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The bottom middle picture shows the Capstan Swivel Bracket that failed." title="Incdient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81738" y="3472577"/>
            <a:ext cx="41656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86926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066800"/>
          </a:xfrm>
        </p:spPr>
        <p:txBody>
          <a:bodyPr/>
          <a:lstStyle/>
          <a:p>
            <a:r>
              <a:rPr lang="en-US" b="1" dirty="0">
                <a:solidFill>
                  <a:schemeClr val="tx1"/>
                </a:solidFill>
                <a:effectLst/>
                <a:latin typeface="Cambria" panose="02040503050406030204" pitchFamily="18" charset="0"/>
              </a:rPr>
              <a:t>Trends and Statistics</a:t>
            </a:r>
            <a:endParaRPr lang="en-US" dirty="0">
              <a:solidFill>
                <a:schemeClr val="tx1"/>
              </a:solidFill>
              <a:effectLst/>
            </a:endParaRPr>
          </a:p>
        </p:txBody>
      </p:sp>
      <p:graphicFrame>
        <p:nvGraphicFramePr>
          <p:cNvPr id="5" name="Content Placeholder 6" descr="Chart showing reported rigging incidents per SOW comparing Tower Modification Construction (gray) and Antenna &amp; Line Construction (green)." title="Trends and Statistics "/>
          <p:cNvGraphicFramePr>
            <a:graphicFrameLocks/>
          </p:cNvGraphicFramePr>
          <p:nvPr>
            <p:extLst>
              <p:ext uri="{D42A27DB-BD31-4B8C-83A1-F6EECF244321}">
                <p14:modId xmlns:p14="http://schemas.microsoft.com/office/powerpoint/2010/main" val="3564592956"/>
              </p:ext>
            </p:extLst>
          </p:nvPr>
        </p:nvGraphicFramePr>
        <p:xfrm>
          <a:off x="457200" y="1447800"/>
          <a:ext cx="3943351"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7"/>
          <p:cNvSpPr txBox="1">
            <a:spLocks/>
          </p:cNvSpPr>
          <p:nvPr/>
        </p:nvSpPr>
        <p:spPr>
          <a:xfrm>
            <a:off x="4800600" y="1524000"/>
            <a:ext cx="3655496" cy="39800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lvl="1" indent="0" algn="ctr">
              <a:buNone/>
            </a:pPr>
            <a:r>
              <a:rPr lang="en-US" b="1" dirty="0">
                <a:latin typeface="Cambria" panose="02040503050406030204" pitchFamily="18" charset="0"/>
              </a:rPr>
              <a:t>Sample of 35 Reported Rigging Incidents</a:t>
            </a:r>
          </a:p>
        </p:txBody>
      </p:sp>
      <p:graphicFrame>
        <p:nvGraphicFramePr>
          <p:cNvPr id="7" name="Table 6" descr="Chart on the right side shows sample of 35 reported rigging incidents that occured between 2016 and 2018." title="Trends and Statistics"/>
          <p:cNvGraphicFramePr>
            <a:graphicFrameLocks noGrp="1"/>
          </p:cNvGraphicFramePr>
          <p:nvPr>
            <p:extLst>
              <p:ext uri="{D42A27DB-BD31-4B8C-83A1-F6EECF244321}">
                <p14:modId xmlns:p14="http://schemas.microsoft.com/office/powerpoint/2010/main" val="2670243457"/>
              </p:ext>
            </p:extLst>
          </p:nvPr>
        </p:nvGraphicFramePr>
        <p:xfrm>
          <a:off x="4992250" y="2272632"/>
          <a:ext cx="3272196" cy="2146968"/>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1090732">
                  <a:extLst>
                    <a:ext uri="{9D8B030D-6E8A-4147-A177-3AD203B41FA5}">
                      <a16:colId xmlns:a16="http://schemas.microsoft.com/office/drawing/2014/main" val="256968179"/>
                    </a:ext>
                  </a:extLst>
                </a:gridCol>
                <a:gridCol w="1090732">
                  <a:extLst>
                    <a:ext uri="{9D8B030D-6E8A-4147-A177-3AD203B41FA5}">
                      <a16:colId xmlns:a16="http://schemas.microsoft.com/office/drawing/2014/main" val="1353730925"/>
                    </a:ext>
                  </a:extLst>
                </a:gridCol>
                <a:gridCol w="1090732">
                  <a:extLst>
                    <a:ext uri="{9D8B030D-6E8A-4147-A177-3AD203B41FA5}">
                      <a16:colId xmlns:a16="http://schemas.microsoft.com/office/drawing/2014/main" val="523866520"/>
                    </a:ext>
                  </a:extLst>
                </a:gridCol>
              </a:tblGrid>
              <a:tr h="480060">
                <a:tc>
                  <a:txBody>
                    <a:bodyPr/>
                    <a:lstStyle/>
                    <a:p>
                      <a:endParaRPr lang="en-US" sz="16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600" dirty="0"/>
                        <a:t>L&amp;A</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66"/>
                    </a:solidFill>
                  </a:tcPr>
                </a:tc>
                <a:tc>
                  <a:txBody>
                    <a:bodyPr/>
                    <a:lstStyle/>
                    <a:p>
                      <a:pPr algn="ctr"/>
                      <a:r>
                        <a:rPr lang="en-US" sz="1600" dirty="0"/>
                        <a:t>Structural Mods</a:t>
                      </a: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9966"/>
                    </a:solidFill>
                  </a:tcPr>
                </a:tc>
                <a:extLst>
                  <a:ext uri="{0D108BD9-81ED-4DB2-BD59-A6C34878D82A}">
                    <a16:rowId xmlns:a16="http://schemas.microsoft.com/office/drawing/2014/main" val="770857348"/>
                  </a:ext>
                </a:extLst>
              </a:tr>
              <a:tr h="530236">
                <a:tc>
                  <a:txBody>
                    <a:bodyPr/>
                    <a:lstStyle/>
                    <a:p>
                      <a:r>
                        <a:rPr lang="en-US" sz="1600" dirty="0"/>
                        <a:t>2016</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t>10</a:t>
                      </a:r>
                    </a:p>
                  </a:txBody>
                  <a:tcPr marL="68580" marR="68580" marT="34290" marB="3429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dirty="0"/>
                        <a:t>1</a:t>
                      </a:r>
                    </a:p>
                  </a:txBody>
                  <a:tcPr marL="68580" marR="68580" marT="34290" marB="34290">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86556506"/>
                  </a:ext>
                </a:extLst>
              </a:tr>
              <a:tr h="530236">
                <a:tc>
                  <a:txBody>
                    <a:bodyPr/>
                    <a:lstStyle/>
                    <a:p>
                      <a:r>
                        <a:rPr lang="en-US" sz="1600" dirty="0"/>
                        <a:t>2017</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11</a:t>
                      </a:r>
                    </a:p>
                  </a:txBody>
                  <a:tcPr marL="68580" marR="68580" marT="34290" marB="3429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600" dirty="0"/>
                        <a:t>1</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70816525"/>
                  </a:ext>
                </a:extLst>
              </a:tr>
              <a:tr h="530236">
                <a:tc>
                  <a:txBody>
                    <a:bodyPr/>
                    <a:lstStyle/>
                    <a:p>
                      <a:r>
                        <a:rPr lang="en-US" sz="1600" dirty="0"/>
                        <a:t>2018</a:t>
                      </a:r>
                    </a:p>
                  </a:txBody>
                  <a:tcPr marL="68580" marR="68580" marT="34290" marB="3429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12</a:t>
                      </a:r>
                    </a:p>
                  </a:txBody>
                  <a:tcPr marL="68580" marR="68580" marT="34290" marB="34290">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dirty="0"/>
                        <a:t>1</a:t>
                      </a:r>
                    </a:p>
                  </a:txBody>
                  <a:tcPr marL="68580" marR="68580" marT="34290" marB="34290">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4741644"/>
                  </a:ext>
                </a:extLst>
              </a:tr>
            </a:tbl>
          </a:graphicData>
        </a:graphic>
      </p:graphicFrame>
    </p:spTree>
    <p:extLst>
      <p:ext uri="{BB962C8B-B14F-4D97-AF65-F5344CB8AC3E}">
        <p14:creationId xmlns:p14="http://schemas.microsoft.com/office/powerpoint/2010/main" val="3598175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8AFC91E-A9A3-406D-947A-AF255A2F48BC}"/>
              </a:ext>
            </a:extLst>
          </p:cNvPr>
          <p:cNvSpPr>
            <a:spLocks noGrp="1"/>
          </p:cNvSpPr>
          <p:nvPr>
            <p:ph type="title"/>
          </p:nvPr>
        </p:nvSpPr>
        <p:spPr>
          <a:xfrm>
            <a:off x="457200" y="304800"/>
            <a:ext cx="8229600" cy="1066800"/>
          </a:xfrm>
        </p:spPr>
        <p:txBody>
          <a:bodyPr/>
          <a:lstStyle/>
          <a:p>
            <a:r>
              <a:rPr lang="en-US" b="1" dirty="0">
                <a:solidFill>
                  <a:schemeClr val="tx1"/>
                </a:solidFill>
                <a:effectLst/>
                <a:latin typeface="Cambria" panose="02040503050406030204" pitchFamily="18" charset="0"/>
              </a:rPr>
              <a:t>Trends and Statistics</a:t>
            </a:r>
            <a:endParaRPr lang="en-US" dirty="0">
              <a:solidFill>
                <a:schemeClr val="tx1"/>
              </a:solidFill>
              <a:effectLst/>
            </a:endParaRPr>
          </a:p>
        </p:txBody>
      </p:sp>
      <p:sp>
        <p:nvSpPr>
          <p:cNvPr id="7" name="Text Placeholder 6"/>
          <p:cNvSpPr>
            <a:spLocks noGrp="1"/>
          </p:cNvSpPr>
          <p:nvPr>
            <p:ph type="body" idx="1"/>
          </p:nvPr>
        </p:nvSpPr>
        <p:spPr>
          <a:xfrm>
            <a:off x="533400" y="1534108"/>
            <a:ext cx="3657600" cy="304518"/>
          </a:xfrm>
          <a:prstGeom prst="rect">
            <a:avLst/>
          </a:prstGeom>
        </p:spPr>
        <p:txBody>
          <a:bodyPr>
            <a:noAutofit/>
          </a:bodyPr>
          <a:lstStyle/>
          <a:p>
            <a:pPr marL="0" indent="0">
              <a:buNone/>
            </a:pPr>
            <a:r>
              <a:rPr lang="en-US" sz="2000" b="1" dirty="0">
                <a:solidFill>
                  <a:schemeClr val="tx1"/>
                </a:solidFill>
                <a:latin typeface="Cambria" panose="02040503050406030204" pitchFamily="18" charset="0"/>
              </a:rPr>
              <a:t>Antenna &amp; Line Construction:</a:t>
            </a:r>
          </a:p>
        </p:txBody>
      </p:sp>
      <p:sp>
        <p:nvSpPr>
          <p:cNvPr id="8" name="Text Placeholder 7"/>
          <p:cNvSpPr>
            <a:spLocks noGrp="1"/>
          </p:cNvSpPr>
          <p:nvPr>
            <p:ph type="body" sz="quarter" idx="12"/>
          </p:nvPr>
        </p:nvSpPr>
        <p:spPr>
          <a:xfrm>
            <a:off x="486909" y="1905000"/>
            <a:ext cx="4161292" cy="2604148"/>
          </a:xfrm>
          <a:prstGeom prst="rect">
            <a:avLst/>
          </a:prstGeom>
        </p:spPr>
        <p:txBody>
          <a:bodyPr>
            <a:normAutofit/>
          </a:bodyPr>
          <a:lstStyle/>
          <a:p>
            <a:pPr marL="171450" indent="-171450"/>
            <a:r>
              <a:rPr lang="en-US" sz="2000" dirty="0">
                <a:solidFill>
                  <a:schemeClr val="tx1"/>
                </a:solidFill>
                <a:latin typeface="Cambria" panose="02040503050406030204" pitchFamily="18" charset="0"/>
              </a:rPr>
              <a:t>Approximately 25,000 jobs were sampled for incidents each year</a:t>
            </a:r>
          </a:p>
          <a:p>
            <a:pPr marL="171450" indent="-171450"/>
            <a:r>
              <a:rPr lang="en-US" sz="2000" dirty="0">
                <a:solidFill>
                  <a:schemeClr val="tx1"/>
                </a:solidFill>
                <a:latin typeface="Cambria" panose="02040503050406030204" pitchFamily="18" charset="0"/>
              </a:rPr>
              <a:t>12 reported L&amp;A Incidents for 2018 sample</a:t>
            </a:r>
          </a:p>
          <a:p>
            <a:pPr marL="171450" indent="-171450"/>
            <a:endParaRPr lang="en-US" sz="2000" dirty="0">
              <a:solidFill>
                <a:schemeClr val="tx1"/>
              </a:solidFill>
              <a:latin typeface="Cambria" panose="02040503050406030204" pitchFamily="18" charset="0"/>
            </a:endParaRPr>
          </a:p>
          <a:p>
            <a:pPr marL="173736" indent="-173736">
              <a:spcBef>
                <a:spcPts val="400"/>
              </a:spcBef>
            </a:pPr>
            <a:r>
              <a:rPr lang="en-US" sz="2000" b="1" dirty="0">
                <a:solidFill>
                  <a:srgbClr val="339966"/>
                </a:solidFill>
                <a:latin typeface="Cambria" panose="02040503050406030204" pitchFamily="18" charset="0"/>
              </a:rPr>
              <a:t>Reported rigging incidents rates</a:t>
            </a:r>
          </a:p>
          <a:p>
            <a:pPr marL="173736" indent="-173736">
              <a:spcBef>
                <a:spcPts val="400"/>
              </a:spcBef>
              <a:buNone/>
            </a:pPr>
            <a:r>
              <a:rPr lang="en-US" sz="2000" b="1" dirty="0">
                <a:solidFill>
                  <a:srgbClr val="339966"/>
                </a:solidFill>
                <a:latin typeface="Cambria" panose="02040503050406030204" pitchFamily="18" charset="0"/>
              </a:rPr>
              <a:t>		1 out of 2,083 jobs</a:t>
            </a:r>
          </a:p>
          <a:p>
            <a:pPr marL="171450" indent="-171450"/>
            <a:endParaRPr lang="en-US" sz="1200" dirty="0"/>
          </a:p>
        </p:txBody>
      </p:sp>
      <p:sp>
        <p:nvSpPr>
          <p:cNvPr id="6" name="Text Placeholder 6"/>
          <p:cNvSpPr txBox="1">
            <a:spLocks/>
          </p:cNvSpPr>
          <p:nvPr/>
        </p:nvSpPr>
        <p:spPr>
          <a:xfrm>
            <a:off x="4783189" y="1580266"/>
            <a:ext cx="3903611" cy="324734"/>
          </a:xfrm>
          <a:prstGeom prst="rect">
            <a:avLst/>
          </a:prstGeom>
        </p:spPr>
        <p:txBody>
          <a:bodyPr vert="horz" lIns="0" tIns="0" rIns="0" bIns="0" rtlCol="0">
            <a:noAutofit/>
          </a:bodyPr>
          <a:lstStyle>
            <a:lvl1pPr marL="0" indent="0" algn="l" defTabSz="457200" rtl="0" eaLnBrk="1" latinLnBrk="0" hangingPunct="1">
              <a:spcBef>
                <a:spcPts val="0"/>
              </a:spcBef>
              <a:buFont typeface="Arial"/>
              <a:buNone/>
              <a:defRPr sz="1100" kern="1200">
                <a:solidFill>
                  <a:srgbClr val="000000"/>
                </a:solidFill>
                <a:latin typeface="+mn-lt"/>
                <a:ea typeface="+mn-ea"/>
                <a:cs typeface="+mn-cs"/>
              </a:defRPr>
            </a:lvl1pPr>
            <a:lvl2pPr marL="169863" indent="-169863" algn="l" defTabSz="457200" rtl="0" eaLnBrk="1" latinLnBrk="0" hangingPunct="1">
              <a:spcBef>
                <a:spcPts val="0"/>
              </a:spcBef>
              <a:buFont typeface="Arial"/>
              <a:buChar char="•"/>
              <a:defRPr sz="1100" kern="1200">
                <a:solidFill>
                  <a:srgbClr val="000000"/>
                </a:solidFill>
                <a:latin typeface="+mn-lt"/>
                <a:ea typeface="+mn-ea"/>
                <a:cs typeface="+mn-cs"/>
              </a:defRPr>
            </a:lvl2pPr>
            <a:lvl3pPr marL="457200" indent="-171450" algn="l" defTabSz="457200" rtl="0" eaLnBrk="1" latinLnBrk="0" hangingPunct="1">
              <a:spcBef>
                <a:spcPts val="0"/>
              </a:spcBef>
              <a:buFont typeface="Lucida Grande"/>
              <a:buChar char="-"/>
              <a:tabLst/>
              <a:defRPr sz="1100" kern="1200">
                <a:solidFill>
                  <a:srgbClr val="000000"/>
                </a:solidFill>
                <a:latin typeface="+mn-lt"/>
                <a:ea typeface="+mn-ea"/>
                <a:cs typeface="+mn-cs"/>
              </a:defRPr>
            </a:lvl3pPr>
            <a:lvl4pPr marL="742950" indent="-171450" algn="l" defTabSz="457200" rtl="0" eaLnBrk="1" latinLnBrk="0" hangingPunct="1">
              <a:spcBef>
                <a:spcPts val="0"/>
              </a:spcBef>
              <a:buFont typeface="Arial"/>
              <a:buChar char="•"/>
              <a:defRPr sz="1100" kern="1200">
                <a:solidFill>
                  <a:srgbClr val="000000"/>
                </a:solidFill>
                <a:latin typeface="+mn-lt"/>
                <a:ea typeface="+mn-ea"/>
                <a:cs typeface="+mn-cs"/>
              </a:defRPr>
            </a:lvl4pPr>
            <a:lvl5pPr marL="974725" indent="-176213" algn="l" defTabSz="457200" rtl="0" eaLnBrk="1" latinLnBrk="0" hangingPunct="1">
              <a:spcBef>
                <a:spcPts val="0"/>
              </a:spcBef>
              <a:buFont typeface="Lucida Grande"/>
              <a:buChar char="-"/>
              <a:defRPr sz="1100" kern="120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1" dirty="0">
                <a:latin typeface="Cambria" panose="02040503050406030204" pitchFamily="18" charset="0"/>
              </a:rPr>
              <a:t>Tower Modification Construction:</a:t>
            </a:r>
          </a:p>
        </p:txBody>
      </p:sp>
      <p:sp>
        <p:nvSpPr>
          <p:cNvPr id="9" name="Text Placeholder 7"/>
          <p:cNvSpPr txBox="1">
            <a:spLocks/>
          </p:cNvSpPr>
          <p:nvPr/>
        </p:nvSpPr>
        <p:spPr>
          <a:xfrm>
            <a:off x="4800600" y="1905000"/>
            <a:ext cx="4191000" cy="2604148"/>
          </a:xfrm>
          <a:prstGeom prst="rect">
            <a:avLst/>
          </a:prstGeom>
        </p:spPr>
        <p:txBody>
          <a:bodyPr vert="horz" lIns="0" tIns="45720" rIns="0" bIns="45720" rtlCol="0">
            <a:normAutofit/>
          </a:bodyPr>
          <a:lstStyle>
            <a:lvl1pPr marL="0" indent="0" algn="l" defTabSz="457200" rtl="0" eaLnBrk="1" latinLnBrk="0" hangingPunct="1">
              <a:spcBef>
                <a:spcPts val="400"/>
              </a:spcBef>
              <a:buFont typeface="Arial"/>
              <a:buNone/>
              <a:defRPr sz="1000" kern="1200">
                <a:solidFill>
                  <a:schemeClr val="bg2"/>
                </a:solidFill>
                <a:latin typeface="+mn-lt"/>
                <a:ea typeface="+mn-ea"/>
                <a:cs typeface="+mn-cs"/>
              </a:defRPr>
            </a:lvl1pPr>
            <a:lvl2pPr marL="117475" indent="-117475" algn="l" defTabSz="457200" rtl="0" eaLnBrk="1" latinLnBrk="0" hangingPunct="1">
              <a:spcBef>
                <a:spcPts val="400"/>
              </a:spcBef>
              <a:buFont typeface="Arial"/>
              <a:buChar char="•"/>
              <a:defRPr sz="1000" kern="1200">
                <a:solidFill>
                  <a:schemeClr val="bg2"/>
                </a:solidFill>
                <a:latin typeface="+mn-lt"/>
                <a:ea typeface="+mn-ea"/>
                <a:cs typeface="+mn-cs"/>
              </a:defRPr>
            </a:lvl2pPr>
            <a:lvl3pPr marL="285750" indent="-107950" algn="l" defTabSz="457200" rtl="0" eaLnBrk="1" latinLnBrk="0" hangingPunct="1">
              <a:spcBef>
                <a:spcPts val="400"/>
              </a:spcBef>
              <a:buFont typeface="Lucida Grande"/>
              <a:buChar char="-"/>
              <a:tabLst/>
              <a:defRPr sz="1000" kern="1200">
                <a:solidFill>
                  <a:schemeClr val="bg2"/>
                </a:solidFill>
                <a:latin typeface="+mn-lt"/>
                <a:ea typeface="+mn-ea"/>
                <a:cs typeface="+mn-cs"/>
              </a:defRPr>
            </a:lvl3pPr>
            <a:lvl4pPr marL="742950" indent="-171450" algn="l" defTabSz="457200" rtl="0" eaLnBrk="1" latinLnBrk="0" hangingPunct="1">
              <a:spcBef>
                <a:spcPts val="400"/>
              </a:spcBef>
              <a:buFont typeface="Arial"/>
              <a:buChar char="•"/>
              <a:defRPr sz="1000" kern="1200">
                <a:solidFill>
                  <a:schemeClr val="bg2"/>
                </a:solidFill>
                <a:latin typeface="+mn-lt"/>
                <a:ea typeface="+mn-ea"/>
                <a:cs typeface="+mn-cs"/>
              </a:defRPr>
            </a:lvl4pPr>
            <a:lvl5pPr marL="974725" indent="-176213" algn="l" defTabSz="457200" rtl="0" eaLnBrk="1" latinLnBrk="0" hangingPunct="1">
              <a:spcBef>
                <a:spcPts val="400"/>
              </a:spcBef>
              <a:buFont typeface="Lucida Grande"/>
              <a:buChar char="-"/>
              <a:defRPr sz="10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buFont typeface="Arial" panose="020B0604020202020204" pitchFamily="34" charset="0"/>
              <a:buChar char="•"/>
            </a:pPr>
            <a:r>
              <a:rPr lang="en-US" sz="2000" dirty="0">
                <a:solidFill>
                  <a:schemeClr val="tx1"/>
                </a:solidFill>
                <a:latin typeface="Cambria" panose="02040503050406030204" pitchFamily="18" charset="0"/>
              </a:rPr>
              <a:t>Approximately 2,500 jobs were sampled for incidents each year</a:t>
            </a:r>
          </a:p>
          <a:p>
            <a:pPr marL="171450" indent="-171450">
              <a:buFont typeface="Arial" panose="020B0604020202020204" pitchFamily="34" charset="0"/>
              <a:buChar char="•"/>
            </a:pPr>
            <a:r>
              <a:rPr lang="en-US" sz="2000" dirty="0">
                <a:solidFill>
                  <a:schemeClr val="tx1"/>
                </a:solidFill>
                <a:latin typeface="Cambria" panose="02040503050406030204" pitchFamily="18" charset="0"/>
              </a:rPr>
              <a:t>1 reported Structural Modification Incident for 2018 sample</a:t>
            </a:r>
          </a:p>
          <a:p>
            <a:pPr marL="171450" indent="-171450">
              <a:buFont typeface="Arial" panose="020B0604020202020204" pitchFamily="34" charset="0"/>
              <a:buChar char="•"/>
            </a:pPr>
            <a:endParaRPr lang="en-US" sz="2000" dirty="0">
              <a:solidFill>
                <a:schemeClr val="tx1"/>
              </a:solidFill>
              <a:latin typeface="Cambria" panose="02040503050406030204" pitchFamily="18" charset="0"/>
            </a:endParaRPr>
          </a:p>
          <a:p>
            <a:pPr marL="171450" indent="-171450">
              <a:buFont typeface="Arial" panose="020B0604020202020204" pitchFamily="34" charset="0"/>
              <a:buChar char="•"/>
            </a:pPr>
            <a:r>
              <a:rPr lang="en-US" sz="2000" b="1" dirty="0">
                <a:solidFill>
                  <a:srgbClr val="339966"/>
                </a:solidFill>
                <a:latin typeface="Cambria" panose="02040503050406030204" pitchFamily="18" charset="0"/>
              </a:rPr>
              <a:t>Reported rigging incidents rates			1 out of 2,500 jobs</a:t>
            </a:r>
          </a:p>
          <a:p>
            <a:pPr marL="171450" indent="-171450">
              <a:buFont typeface="Arial" panose="020B0604020202020204" pitchFamily="34" charset="0"/>
              <a:buChar char="•"/>
            </a:pPr>
            <a:endParaRPr lang="en-US" sz="1400" dirty="0"/>
          </a:p>
        </p:txBody>
      </p:sp>
    </p:spTree>
    <p:extLst>
      <p:ext uri="{BB962C8B-B14F-4D97-AF65-F5344CB8AC3E}">
        <p14:creationId xmlns:p14="http://schemas.microsoft.com/office/powerpoint/2010/main" val="3369547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descr="Picture shows overall impacts to the industry." title="Impacts to the Industry"/>
          <p:cNvSpPr>
            <a:spLocks noGrp="1"/>
          </p:cNvSpPr>
          <p:nvPr>
            <p:ph type="ctrTitle"/>
          </p:nvPr>
        </p:nvSpPr>
        <p:spPr>
          <a:xfrm>
            <a:off x="322154" y="49520"/>
            <a:ext cx="8509874" cy="950083"/>
          </a:xfrm>
        </p:spPr>
        <p:txBody>
          <a:bodyPr/>
          <a:lstStyle/>
          <a:p>
            <a:r>
              <a:rPr lang="en-US" b="1" dirty="0">
                <a:latin typeface="Cambria" panose="02040503050406030204" pitchFamily="18" charset="0"/>
                <a:ea typeface="Malgun Gothic" panose="020B0503020000020004" pitchFamily="34" charset="-127"/>
              </a:rPr>
              <a:t>Impacts to the Industry</a:t>
            </a:r>
          </a:p>
        </p:txBody>
      </p:sp>
      <p:pic>
        <p:nvPicPr>
          <p:cNvPr id="8" name="Picture 7" descr="Antenna in the center of the illustration showing everything that impacts the industry." title="Impacts to the Industry"/>
          <p:cNvPicPr>
            <a:picLocks noChangeAspect="1"/>
          </p:cNvPicPr>
          <p:nvPr/>
        </p:nvPicPr>
        <p:blipFill>
          <a:blip r:embed="rId3">
            <a:clrChange>
              <a:clrFrom>
                <a:srgbClr val="FFFFFF"/>
              </a:clrFrom>
              <a:clrTo>
                <a:srgbClr val="FFFFFF">
                  <a:alpha val="0"/>
                </a:srgbClr>
              </a:clrTo>
            </a:clrChange>
          </a:blip>
          <a:stretch>
            <a:fillRect/>
          </a:stretch>
        </p:blipFill>
        <p:spPr>
          <a:xfrm>
            <a:off x="3666010" y="1256908"/>
            <a:ext cx="1942650" cy="4408710"/>
          </a:xfrm>
          <a:prstGeom prst="rect">
            <a:avLst/>
          </a:prstGeom>
        </p:spPr>
      </p:pic>
      <p:sp>
        <p:nvSpPr>
          <p:cNvPr id="37" name="Oval 36" descr="This oval is the connecting point for the arrows on the right side of the tower antenna in the Impacts to the Industry illustration." title="Black Oval"/>
          <p:cNvSpPr/>
          <p:nvPr/>
        </p:nvSpPr>
        <p:spPr>
          <a:xfrm>
            <a:off x="3929516" y="3336793"/>
            <a:ext cx="179666" cy="203161"/>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4" name="Straight Arrow Connector 53" descr="Arrow is from the center tower to the consumer." title="Black Arrow"/>
          <p:cNvCxnSpPr>
            <a:stCxn id="37" idx="5"/>
          </p:cNvCxnSpPr>
          <p:nvPr/>
        </p:nvCxnSpPr>
        <p:spPr>
          <a:xfrm flipH="1" flipV="1">
            <a:off x="3079655" y="2191885"/>
            <a:ext cx="1003216" cy="1318317"/>
          </a:xfrm>
          <a:prstGeom prst="straightConnector1">
            <a:avLst/>
          </a:prstGeom>
          <a:ln w="222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65" name="Group 64" descr="Consumer picture in the Impacts to the Industry illustration." title="Consumer"/>
          <p:cNvGrpSpPr/>
          <p:nvPr/>
        </p:nvGrpSpPr>
        <p:grpSpPr>
          <a:xfrm>
            <a:off x="2304149" y="1015765"/>
            <a:ext cx="1210444" cy="1217267"/>
            <a:chOff x="2294272" y="856106"/>
            <a:chExt cx="1194394" cy="1217267"/>
          </a:xfrm>
        </p:grpSpPr>
        <p:sp>
          <p:nvSpPr>
            <p:cNvPr id="52" name="TextBox 51"/>
            <p:cNvSpPr txBox="1"/>
            <p:nvPr/>
          </p:nvSpPr>
          <p:spPr>
            <a:xfrm>
              <a:off x="2294272" y="1734819"/>
              <a:ext cx="1194394" cy="338554"/>
            </a:xfrm>
            <a:prstGeom prst="rect">
              <a:avLst/>
            </a:prstGeom>
            <a:solidFill>
              <a:schemeClr val="bg1"/>
            </a:solidFill>
          </p:spPr>
          <p:txBody>
            <a:bodyPr wrap="square" rtlCol="0">
              <a:spAutoFit/>
            </a:bodyPr>
            <a:lstStyle/>
            <a:p>
              <a:pPr algn="ctr"/>
              <a:r>
                <a:rPr lang="en-US" sz="1600" b="1" dirty="0">
                  <a:solidFill>
                    <a:srgbClr val="FF0000"/>
                  </a:solidFill>
                  <a:latin typeface="+mj-lt"/>
                </a:rPr>
                <a:t>Consumer</a:t>
              </a:r>
            </a:p>
          </p:txBody>
        </p:sp>
        <p:pic>
          <p:nvPicPr>
            <p:cNvPr id="51" name="Picture 50" descr="Outline of a consumer in the Impacts to the Industry illustration." title="Consumer Outlin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24152" y="856106"/>
              <a:ext cx="906429" cy="906429"/>
            </a:xfrm>
            <a:prstGeom prst="rect">
              <a:avLst/>
            </a:prstGeom>
          </p:spPr>
        </p:pic>
      </p:grpSp>
      <p:cxnSp>
        <p:nvCxnSpPr>
          <p:cNvPr id="22" name="Straight Arrow Connector 21" descr="Arrow goes from the antenna in the center of the Impacts to the Industry illustration to the Tower Carriers." title="Black Arro"/>
          <p:cNvCxnSpPr>
            <a:stCxn id="37" idx="5"/>
            <a:endCxn id="49" idx="3"/>
          </p:cNvCxnSpPr>
          <p:nvPr/>
        </p:nvCxnSpPr>
        <p:spPr>
          <a:xfrm flipH="1" flipV="1">
            <a:off x="1639091" y="1963382"/>
            <a:ext cx="2443780" cy="1546820"/>
          </a:xfrm>
          <a:prstGeom prst="straightConnector1">
            <a:avLst/>
          </a:prstGeom>
          <a:ln w="222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66" name="Group 65" descr="The top left picture illustrates Tower Owners of antennas." title="Impacts to the Industry"/>
          <p:cNvGrpSpPr/>
          <p:nvPr/>
        </p:nvGrpSpPr>
        <p:grpSpPr>
          <a:xfrm>
            <a:off x="495563" y="1160387"/>
            <a:ext cx="1143528" cy="1263758"/>
            <a:chOff x="495563" y="992011"/>
            <a:chExt cx="1143528" cy="1263758"/>
          </a:xfrm>
        </p:grpSpPr>
        <p:sp>
          <p:nvSpPr>
            <p:cNvPr id="49" name="TextBox 48"/>
            <p:cNvSpPr txBox="1"/>
            <p:nvPr/>
          </p:nvSpPr>
          <p:spPr>
            <a:xfrm>
              <a:off x="495563" y="1670994"/>
              <a:ext cx="1143528" cy="584775"/>
            </a:xfrm>
            <a:prstGeom prst="rect">
              <a:avLst/>
            </a:prstGeom>
            <a:noFill/>
          </p:spPr>
          <p:txBody>
            <a:bodyPr wrap="square" rtlCol="0">
              <a:spAutoFit/>
            </a:bodyPr>
            <a:lstStyle/>
            <a:p>
              <a:pPr algn="ctr"/>
              <a:r>
                <a:rPr lang="en-US" sz="1600" b="1" dirty="0">
                  <a:solidFill>
                    <a:srgbClr val="FF0000"/>
                  </a:solidFill>
                  <a:latin typeface="+mj-lt"/>
                </a:rPr>
                <a:t>Tower Owners</a:t>
              </a:r>
            </a:p>
          </p:txBody>
        </p:sp>
        <p:grpSp>
          <p:nvGrpSpPr>
            <p:cNvPr id="35" name="Group 34"/>
            <p:cNvGrpSpPr/>
            <p:nvPr/>
          </p:nvGrpSpPr>
          <p:grpSpPr>
            <a:xfrm>
              <a:off x="606915" y="992011"/>
              <a:ext cx="844984" cy="697232"/>
              <a:chOff x="863895" y="1051912"/>
              <a:chExt cx="1047470" cy="983188"/>
            </a:xfrm>
          </p:grpSpPr>
          <p:pic>
            <p:nvPicPr>
              <p:cNvPr id="48" name="Picture 47" descr="Picture in the Impacts to the Industry; within the Tower Owners picture. Antenna illustration located in the bottom right side of the anteanna cluster of 5." title="Tower Own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434637" y="1538346"/>
                <a:ext cx="476728" cy="476728"/>
              </a:xfrm>
              <a:prstGeom prst="rect">
                <a:avLst/>
              </a:prstGeom>
            </p:spPr>
          </p:pic>
          <p:pic>
            <p:nvPicPr>
              <p:cNvPr id="47" name="Picture 46" descr="Picture in the Impacts to the Industry; within the Tower Owners picture. Antenna illustration located in the bottom left side of the anteanna cluster of 5." title="Tower Own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76102" y="1558372"/>
                <a:ext cx="476728" cy="476728"/>
              </a:xfrm>
              <a:prstGeom prst="rect">
                <a:avLst/>
              </a:prstGeom>
            </p:spPr>
          </p:pic>
          <p:pic>
            <p:nvPicPr>
              <p:cNvPr id="45" name="Picture 44" descr="Picture in the Impacts to the Industry; within the Tower Owners picture. Antenna illustration located in the center of the anteanna cluster of 5." title="Tower Own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164043" y="1298442"/>
                <a:ext cx="476728" cy="476728"/>
              </a:xfrm>
              <a:prstGeom prst="rect">
                <a:avLst/>
              </a:prstGeom>
            </p:spPr>
          </p:pic>
          <p:pic>
            <p:nvPicPr>
              <p:cNvPr id="46" name="Picture 45" descr="Picture in the Impacts to the Industry; within the Tower Owners picture. Antenna illustration located in the top right side of the anteanna cluster of 5." title="Tower Owner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1434637" y="1052280"/>
                <a:ext cx="476728" cy="476728"/>
              </a:xfrm>
              <a:prstGeom prst="rect">
                <a:avLst/>
              </a:prstGeom>
            </p:spPr>
          </p:pic>
          <p:pic>
            <p:nvPicPr>
              <p:cNvPr id="43" name="Picture 42" descr="Picture in the Impacts to the Industry; within the Tower Owners picture. Antenna illustration located in the top left side of the anteanna cluster of 5." title="Tower Owners Pictur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63895" y="1051912"/>
                <a:ext cx="476728" cy="476728"/>
              </a:xfrm>
              <a:prstGeom prst="rect">
                <a:avLst/>
              </a:prstGeom>
            </p:spPr>
          </p:pic>
        </p:grpSp>
      </p:grpSp>
      <p:cxnSp>
        <p:nvCxnSpPr>
          <p:cNvPr id="24" name="Straight Arrow Connector 23" descr="This arrow goes from the center antenna to the carriers." title="Black Arrow"/>
          <p:cNvCxnSpPr>
            <a:stCxn id="37" idx="6"/>
          </p:cNvCxnSpPr>
          <p:nvPr/>
        </p:nvCxnSpPr>
        <p:spPr>
          <a:xfrm flipH="1" flipV="1">
            <a:off x="1040562" y="3082836"/>
            <a:ext cx="3068620" cy="355538"/>
          </a:xfrm>
          <a:prstGeom prst="straightConnector1">
            <a:avLst/>
          </a:prstGeom>
          <a:ln w="222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59" name="Group 58" descr="Picture of a man in a suit and tie listed as a carrier within the Impacts to the Industry illustration." title="Carriers"/>
          <p:cNvGrpSpPr/>
          <p:nvPr/>
        </p:nvGrpSpPr>
        <p:grpSpPr>
          <a:xfrm>
            <a:off x="223791" y="2325289"/>
            <a:ext cx="1008176" cy="1889814"/>
            <a:chOff x="167209" y="1981024"/>
            <a:chExt cx="1008176" cy="1889814"/>
          </a:xfrm>
        </p:grpSpPr>
        <p:sp>
          <p:nvSpPr>
            <p:cNvPr id="14" name="TextBox 13"/>
            <p:cNvSpPr txBox="1"/>
            <p:nvPr/>
          </p:nvSpPr>
          <p:spPr>
            <a:xfrm>
              <a:off x="167209" y="3532284"/>
              <a:ext cx="1008176" cy="338554"/>
            </a:xfrm>
            <a:prstGeom prst="rect">
              <a:avLst/>
            </a:prstGeom>
            <a:noFill/>
          </p:spPr>
          <p:txBody>
            <a:bodyPr wrap="square" rtlCol="0">
              <a:spAutoFit/>
            </a:bodyPr>
            <a:lstStyle/>
            <a:p>
              <a:pPr algn="ctr"/>
              <a:r>
                <a:rPr lang="en-US" sz="1600" b="1" dirty="0">
                  <a:solidFill>
                    <a:srgbClr val="FF0000"/>
                  </a:solidFill>
                  <a:latin typeface="+mj-lt"/>
                </a:rPr>
                <a:t>Carriers</a:t>
              </a:r>
            </a:p>
          </p:txBody>
        </p:sp>
        <p:pic>
          <p:nvPicPr>
            <p:cNvPr id="12" name="Picture 11" descr="Carrier illustration within the Impacts to the Industry illustration." title="Carrier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5571" y="1981024"/>
              <a:ext cx="897880" cy="1865042"/>
            </a:xfrm>
            <a:prstGeom prst="rect">
              <a:avLst/>
            </a:prstGeom>
          </p:spPr>
        </p:pic>
      </p:grpSp>
      <p:cxnSp>
        <p:nvCxnSpPr>
          <p:cNvPr id="23" name="Straight Arrow Connector 22" descr="This arrow goes from the antenna to the general contractor. i" title="Short Black Arrow"/>
          <p:cNvCxnSpPr>
            <a:stCxn id="37" idx="6"/>
          </p:cNvCxnSpPr>
          <p:nvPr/>
        </p:nvCxnSpPr>
        <p:spPr>
          <a:xfrm flipH="1">
            <a:off x="2758888" y="3438374"/>
            <a:ext cx="1350294" cy="617479"/>
          </a:xfrm>
          <a:prstGeom prst="straightConnector1">
            <a:avLst/>
          </a:prstGeom>
          <a:ln w="222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60" name="Group 59" descr="Picture of a General Contractor within the Impacts to the Industry." title="General Contractor"/>
          <p:cNvGrpSpPr/>
          <p:nvPr/>
        </p:nvGrpSpPr>
        <p:grpSpPr>
          <a:xfrm>
            <a:off x="1909612" y="3654220"/>
            <a:ext cx="1269955" cy="2064227"/>
            <a:chOff x="1909612" y="3654220"/>
            <a:chExt cx="1269955" cy="2064227"/>
          </a:xfrm>
        </p:grpSpPr>
        <p:sp>
          <p:nvSpPr>
            <p:cNvPr id="15" name="TextBox 14"/>
            <p:cNvSpPr txBox="1"/>
            <p:nvPr/>
          </p:nvSpPr>
          <p:spPr>
            <a:xfrm>
              <a:off x="1909612" y="5133672"/>
              <a:ext cx="1269955" cy="584775"/>
            </a:xfrm>
            <a:prstGeom prst="rect">
              <a:avLst/>
            </a:prstGeom>
            <a:noFill/>
          </p:spPr>
          <p:txBody>
            <a:bodyPr wrap="square" rtlCol="0">
              <a:spAutoFit/>
            </a:bodyPr>
            <a:lstStyle>
              <a:defPPr>
                <a:defRPr lang="en-US"/>
              </a:defPPr>
              <a:lvl1pPr algn="ctr">
                <a:defRPr sz="1600">
                  <a:solidFill>
                    <a:schemeClr val="accent3"/>
                  </a:solidFill>
                  <a:latin typeface="+mj-lt"/>
                </a:defRPr>
              </a:lvl1pPr>
            </a:lstStyle>
            <a:p>
              <a:r>
                <a:rPr lang="en-US" b="1" dirty="0">
                  <a:solidFill>
                    <a:srgbClr val="FF0000"/>
                  </a:solidFill>
                </a:rPr>
                <a:t>General Contractor</a:t>
              </a:r>
            </a:p>
          </p:txBody>
        </p:sp>
        <p:pic>
          <p:nvPicPr>
            <p:cNvPr id="18" name="Picture 17" descr="Picture of a man dressed as a general contractor would." title="General Contracto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52707" y="3654220"/>
              <a:ext cx="852530" cy="1565753"/>
            </a:xfrm>
            <a:prstGeom prst="rect">
              <a:avLst/>
            </a:prstGeom>
          </p:spPr>
        </p:pic>
      </p:grpSp>
      <p:cxnSp>
        <p:nvCxnSpPr>
          <p:cNvPr id="25" name="Straight Connector 24" descr="The dotted line goes from the general contractor to the sub-contractor." title="Dotted line"/>
          <p:cNvCxnSpPr/>
          <p:nvPr/>
        </p:nvCxnSpPr>
        <p:spPr>
          <a:xfrm flipV="1">
            <a:off x="1515738" y="4329325"/>
            <a:ext cx="636501" cy="295516"/>
          </a:xfrm>
          <a:prstGeom prst="line">
            <a:avLst/>
          </a:prstGeom>
          <a:ln w="19050">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61" name="Group 60" descr="Subcontractors work is overseen by the general contractor of the job being done." title="Subcontractors"/>
          <p:cNvGrpSpPr/>
          <p:nvPr/>
        </p:nvGrpSpPr>
        <p:grpSpPr>
          <a:xfrm>
            <a:off x="384035" y="4447837"/>
            <a:ext cx="1255056" cy="1692339"/>
            <a:chOff x="384035" y="4447837"/>
            <a:chExt cx="1255056" cy="1692339"/>
          </a:xfrm>
        </p:grpSpPr>
        <p:sp>
          <p:nvSpPr>
            <p:cNvPr id="33" name="TextBox 32"/>
            <p:cNvSpPr txBox="1"/>
            <p:nvPr/>
          </p:nvSpPr>
          <p:spPr>
            <a:xfrm>
              <a:off x="384035" y="5555401"/>
              <a:ext cx="1255056" cy="584775"/>
            </a:xfrm>
            <a:prstGeom prst="rect">
              <a:avLst/>
            </a:prstGeom>
            <a:noFill/>
          </p:spPr>
          <p:txBody>
            <a:bodyPr wrap="square" rtlCol="0">
              <a:spAutoFit/>
            </a:bodyPr>
            <a:lstStyle>
              <a:defPPr>
                <a:defRPr lang="en-US"/>
              </a:defPPr>
              <a:lvl1pPr algn="ctr">
                <a:defRPr sz="1600">
                  <a:solidFill>
                    <a:schemeClr val="accent3"/>
                  </a:solidFill>
                  <a:latin typeface="+mj-lt"/>
                </a:defRPr>
              </a:lvl1pPr>
            </a:lstStyle>
            <a:p>
              <a:r>
                <a:rPr lang="en-US" b="1" dirty="0">
                  <a:solidFill>
                    <a:srgbClr val="FF0000"/>
                  </a:solidFill>
                </a:rPr>
                <a:t>Sub-Contractor</a:t>
              </a:r>
            </a:p>
          </p:txBody>
        </p:sp>
        <p:pic>
          <p:nvPicPr>
            <p:cNvPr id="19" name="Picture 18" descr="Shows a picture of two subcontractors." title="Subcontractor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65383" y="4447837"/>
              <a:ext cx="950355" cy="1159316"/>
            </a:xfrm>
            <a:prstGeom prst="rect">
              <a:avLst/>
            </a:prstGeom>
          </p:spPr>
        </p:pic>
      </p:grpSp>
      <p:sp>
        <p:nvSpPr>
          <p:cNvPr id="38" name="Oval 37" descr="This oval is the connecting point for the arrows on the right side of the tower antenna in the Impacts to the Industry illustration." title="Black Oval"/>
          <p:cNvSpPr/>
          <p:nvPr/>
        </p:nvSpPr>
        <p:spPr>
          <a:xfrm>
            <a:off x="5016431" y="3323786"/>
            <a:ext cx="179666" cy="20316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 name="Straight Arrow Connector 26" descr="This arrow goes from the antenna to regulatory in the Impacts to the Industry illustration." title="Short black arrow"/>
          <p:cNvCxnSpPr>
            <a:stCxn id="38" idx="2"/>
          </p:cNvCxnSpPr>
          <p:nvPr/>
        </p:nvCxnSpPr>
        <p:spPr>
          <a:xfrm flipV="1">
            <a:off x="5016431" y="2250078"/>
            <a:ext cx="592229" cy="1175288"/>
          </a:xfrm>
          <a:prstGeom prst="straightConnector1">
            <a:avLst/>
          </a:prstGeom>
          <a:ln w="22225">
            <a:solidFill>
              <a:schemeClr val="tx1"/>
            </a:solidFill>
            <a:headEnd w="med"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221747" y="1824670"/>
            <a:ext cx="1505515" cy="338554"/>
          </a:xfrm>
          <a:prstGeom prst="rect">
            <a:avLst/>
          </a:prstGeom>
          <a:noFill/>
        </p:spPr>
        <p:txBody>
          <a:bodyPr wrap="square" rtlCol="0">
            <a:spAutoFit/>
          </a:bodyPr>
          <a:lstStyle>
            <a:defPPr>
              <a:defRPr lang="en-US"/>
            </a:defPPr>
            <a:lvl1pPr algn="ctr">
              <a:defRPr sz="1600">
                <a:solidFill>
                  <a:schemeClr val="accent3"/>
                </a:solidFill>
                <a:latin typeface="+mj-lt"/>
              </a:defRPr>
            </a:lvl1pPr>
          </a:lstStyle>
          <a:p>
            <a:r>
              <a:rPr lang="en-US" b="1" dirty="0">
                <a:solidFill>
                  <a:srgbClr val="FF0000"/>
                </a:solidFill>
              </a:rPr>
              <a:t>Regulatory</a:t>
            </a:r>
          </a:p>
        </p:txBody>
      </p:sp>
      <p:cxnSp>
        <p:nvCxnSpPr>
          <p:cNvPr id="36" name="Straight Arrow Connector 35" descr="This arrow is on the right side of the tower going to the public." title="Black Arrow"/>
          <p:cNvCxnSpPr>
            <a:stCxn id="38" idx="2"/>
          </p:cNvCxnSpPr>
          <p:nvPr/>
        </p:nvCxnSpPr>
        <p:spPr>
          <a:xfrm flipV="1">
            <a:off x="5016431" y="1796736"/>
            <a:ext cx="1833323" cy="1628630"/>
          </a:xfrm>
          <a:prstGeom prst="straightConnector1">
            <a:avLst/>
          </a:prstGeom>
          <a:ln w="22225">
            <a:solidFill>
              <a:schemeClr val="tx1"/>
            </a:solidFill>
            <a:headEnd w="med" len="lg"/>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58" name="Group 57" descr="Picture of the public in the Impacts to the Industry illustration." title="Public"/>
          <p:cNvGrpSpPr/>
          <p:nvPr/>
        </p:nvGrpSpPr>
        <p:grpSpPr>
          <a:xfrm>
            <a:off x="7061231" y="999603"/>
            <a:ext cx="1523338" cy="1974364"/>
            <a:chOff x="7061231" y="999603"/>
            <a:chExt cx="1523338" cy="1974364"/>
          </a:xfrm>
          <a:noFill/>
        </p:grpSpPr>
        <p:sp>
          <p:nvSpPr>
            <p:cNvPr id="39" name="TextBox 38"/>
            <p:cNvSpPr txBox="1"/>
            <p:nvPr/>
          </p:nvSpPr>
          <p:spPr>
            <a:xfrm>
              <a:off x="7063573" y="2635413"/>
              <a:ext cx="1505515" cy="338554"/>
            </a:xfrm>
            <a:prstGeom prst="rect">
              <a:avLst/>
            </a:prstGeom>
            <a:grpFill/>
          </p:spPr>
          <p:txBody>
            <a:bodyPr wrap="square" rtlCol="0">
              <a:spAutoFit/>
            </a:bodyPr>
            <a:lstStyle>
              <a:defPPr>
                <a:defRPr lang="en-US"/>
              </a:defPPr>
              <a:lvl1pPr algn="ctr">
                <a:defRPr sz="1600">
                  <a:solidFill>
                    <a:schemeClr val="accent3"/>
                  </a:solidFill>
                  <a:latin typeface="+mj-lt"/>
                </a:defRPr>
              </a:lvl1pPr>
            </a:lstStyle>
            <a:p>
              <a:r>
                <a:rPr lang="en-US" b="1" dirty="0">
                  <a:solidFill>
                    <a:srgbClr val="FF0000"/>
                  </a:solidFill>
                </a:rPr>
                <a:t>Public</a:t>
              </a:r>
            </a:p>
          </p:txBody>
        </p:sp>
        <p:pic>
          <p:nvPicPr>
            <p:cNvPr id="9" name="Picture 8" descr="Picture outline of people within the public portion of the Impacts to the Industry." title="People within a Circl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061231" y="999603"/>
              <a:ext cx="1523338" cy="1523338"/>
            </a:xfrm>
            <a:prstGeom prst="rect">
              <a:avLst/>
            </a:prstGeom>
            <a:grpFill/>
          </p:spPr>
        </p:pic>
      </p:grpSp>
      <p:cxnSp>
        <p:nvCxnSpPr>
          <p:cNvPr id="44" name="Straight Arrow Connector 43" descr="Black arrow from the center tower to the picture of the media." title="Black Arrow"/>
          <p:cNvCxnSpPr>
            <a:stCxn id="38" idx="2"/>
            <a:endCxn id="30" idx="1"/>
          </p:cNvCxnSpPr>
          <p:nvPr/>
        </p:nvCxnSpPr>
        <p:spPr>
          <a:xfrm>
            <a:off x="5016431" y="3425366"/>
            <a:ext cx="2196673" cy="493245"/>
          </a:xfrm>
          <a:prstGeom prst="straightConnector1">
            <a:avLst/>
          </a:prstGeom>
          <a:ln w="222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63" name="Group 62" descr="Media picture with the Impacts to the Industry." title="Media"/>
          <p:cNvGrpSpPr/>
          <p:nvPr/>
        </p:nvGrpSpPr>
        <p:grpSpPr>
          <a:xfrm>
            <a:off x="7061231" y="3297935"/>
            <a:ext cx="1505515" cy="1622053"/>
            <a:chOff x="7061231" y="3297935"/>
            <a:chExt cx="1505515" cy="1622053"/>
          </a:xfrm>
        </p:grpSpPr>
        <p:sp>
          <p:nvSpPr>
            <p:cNvPr id="50" name="TextBox 49"/>
            <p:cNvSpPr txBox="1"/>
            <p:nvPr/>
          </p:nvSpPr>
          <p:spPr>
            <a:xfrm>
              <a:off x="7061231" y="4581434"/>
              <a:ext cx="1505515" cy="338554"/>
            </a:xfrm>
            <a:prstGeom prst="rect">
              <a:avLst/>
            </a:prstGeom>
            <a:noFill/>
          </p:spPr>
          <p:txBody>
            <a:bodyPr wrap="square" rtlCol="0">
              <a:spAutoFit/>
            </a:bodyPr>
            <a:lstStyle>
              <a:defPPr>
                <a:defRPr lang="en-US"/>
              </a:defPPr>
              <a:lvl1pPr algn="ctr">
                <a:defRPr sz="1600">
                  <a:solidFill>
                    <a:schemeClr val="accent3"/>
                  </a:solidFill>
                  <a:latin typeface="+mj-lt"/>
                </a:defRPr>
              </a:lvl1pPr>
            </a:lstStyle>
            <a:p>
              <a:r>
                <a:rPr lang="en-US" b="1" dirty="0">
                  <a:solidFill>
                    <a:srgbClr val="FF0000"/>
                  </a:solidFill>
                </a:rPr>
                <a:t>Media</a:t>
              </a:r>
            </a:p>
          </p:txBody>
        </p:sp>
        <p:pic>
          <p:nvPicPr>
            <p:cNvPr id="30" name="Picture 29" descr="Picture of a ball with social media symbols." title="Media Ball"/>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7213104" y="3297935"/>
              <a:ext cx="1256013" cy="1241352"/>
            </a:xfrm>
            <a:prstGeom prst="rect">
              <a:avLst/>
            </a:prstGeom>
          </p:spPr>
        </p:pic>
      </p:grpSp>
      <p:cxnSp>
        <p:nvCxnSpPr>
          <p:cNvPr id="28" name="Straight Arrow Connector 27" descr="This arrow goes from the tower antenna to the landowner in the Impacts to the Industry illustration." title="Short Black Arrow"/>
          <p:cNvCxnSpPr>
            <a:stCxn id="38" idx="2"/>
          </p:cNvCxnSpPr>
          <p:nvPr/>
        </p:nvCxnSpPr>
        <p:spPr>
          <a:xfrm>
            <a:off x="5016431" y="3425366"/>
            <a:ext cx="676254" cy="1089078"/>
          </a:xfrm>
          <a:prstGeom prst="straightConnector1">
            <a:avLst/>
          </a:prstGeom>
          <a:ln w="22225">
            <a:solidFill>
              <a:schemeClr val="tx1"/>
            </a:solidFill>
            <a:tailEnd type="triangle" w="lg" len="lg"/>
          </a:ln>
          <a:effectLst/>
        </p:spPr>
        <p:style>
          <a:lnRef idx="2">
            <a:schemeClr val="accent1"/>
          </a:lnRef>
          <a:fillRef idx="0">
            <a:schemeClr val="accent1"/>
          </a:fillRef>
          <a:effectRef idx="1">
            <a:schemeClr val="accent1"/>
          </a:effectRef>
          <a:fontRef idx="minor">
            <a:schemeClr val="tx1"/>
          </a:fontRef>
        </p:style>
      </p:cxnSp>
      <p:grpSp>
        <p:nvGrpSpPr>
          <p:cNvPr id="62" name="Group 61" descr="Depicts the landowner in the Impacts to the Industry illustration." title="Landowner"/>
          <p:cNvGrpSpPr/>
          <p:nvPr/>
        </p:nvGrpSpPr>
        <p:grpSpPr>
          <a:xfrm>
            <a:off x="5160190" y="4584212"/>
            <a:ext cx="1457325" cy="1547574"/>
            <a:chOff x="5160190" y="4584212"/>
            <a:chExt cx="1457325" cy="1547574"/>
          </a:xfrm>
        </p:grpSpPr>
        <p:sp>
          <p:nvSpPr>
            <p:cNvPr id="13" name="TextBox 12"/>
            <p:cNvSpPr txBox="1"/>
            <p:nvPr/>
          </p:nvSpPr>
          <p:spPr>
            <a:xfrm>
              <a:off x="5160190" y="5793232"/>
              <a:ext cx="1457325" cy="338554"/>
            </a:xfrm>
            <a:prstGeom prst="rect">
              <a:avLst/>
            </a:prstGeom>
            <a:solidFill>
              <a:schemeClr val="bg1"/>
            </a:solidFill>
          </p:spPr>
          <p:txBody>
            <a:bodyPr wrap="square" rtlCol="0">
              <a:spAutoFit/>
            </a:bodyPr>
            <a:lstStyle>
              <a:defPPr>
                <a:defRPr lang="en-US"/>
              </a:defPPr>
              <a:lvl1pPr algn="ctr">
                <a:defRPr sz="1600">
                  <a:solidFill>
                    <a:schemeClr val="accent3"/>
                  </a:solidFill>
                  <a:latin typeface="+mj-lt"/>
                </a:defRPr>
              </a:lvl1pPr>
            </a:lstStyle>
            <a:p>
              <a:r>
                <a:rPr lang="en-US" b="1" dirty="0">
                  <a:solidFill>
                    <a:srgbClr val="FF0000"/>
                  </a:solidFill>
                </a:rPr>
                <a:t>Landowner</a:t>
              </a:r>
            </a:p>
          </p:txBody>
        </p:sp>
        <p:pic>
          <p:nvPicPr>
            <p:cNvPr id="40" name="Picture 39" descr="Shows an outline of a house in the landowner picture." title="House - Landowne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61925" y="4584212"/>
              <a:ext cx="1253857" cy="1253857"/>
            </a:xfrm>
            <a:prstGeom prst="rect">
              <a:avLst/>
            </a:prstGeom>
          </p:spPr>
        </p:pic>
      </p:grpSp>
    </p:spTree>
    <p:extLst>
      <p:ext uri="{BB962C8B-B14F-4D97-AF65-F5344CB8AC3E}">
        <p14:creationId xmlns:p14="http://schemas.microsoft.com/office/powerpoint/2010/main" val="28853625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838200"/>
          </a:xfrm>
        </p:spPr>
        <p:txBody>
          <a:bodyPr>
            <a:noAutofit/>
          </a:bodyPr>
          <a:lstStyle/>
          <a:p>
            <a:r>
              <a:rPr lang="en-US" b="1" dirty="0">
                <a:solidFill>
                  <a:schemeClr val="tx1"/>
                </a:solidFill>
                <a:effectLst/>
                <a:latin typeface="Cambria" panose="02040503050406030204" pitchFamily="18" charset="0"/>
              </a:rPr>
              <a:t>Section 3</a:t>
            </a:r>
          </a:p>
        </p:txBody>
      </p:sp>
      <p:sp>
        <p:nvSpPr>
          <p:cNvPr id="6" name="Title 2"/>
          <p:cNvSpPr txBox="1">
            <a:spLocks/>
          </p:cNvSpPr>
          <p:nvPr/>
        </p:nvSpPr>
        <p:spPr>
          <a:xfrm>
            <a:off x="533400" y="2667000"/>
            <a:ext cx="8229600" cy="13716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en-US" sz="4800" b="1" dirty="0">
                <a:solidFill>
                  <a:schemeClr val="tx1"/>
                </a:solidFill>
                <a:effectLst/>
                <a:latin typeface="Cambria" panose="02040503050406030204" pitchFamily="18" charset="0"/>
              </a:rPr>
              <a:t>Primary Regulations, Codes, Standards and Policies</a:t>
            </a:r>
          </a:p>
        </p:txBody>
      </p:sp>
    </p:spTree>
    <p:extLst>
      <p:ext uri="{BB962C8B-B14F-4D97-AF65-F5344CB8AC3E}">
        <p14:creationId xmlns:p14="http://schemas.microsoft.com/office/powerpoint/2010/main" val="970285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6000" b="1" dirty="0">
                <a:solidFill>
                  <a:schemeClr val="tx1"/>
                </a:solidFill>
                <a:effectLst/>
                <a:latin typeface="Cambria" panose="02040503050406030204" pitchFamily="18" charset="0"/>
                <a:ea typeface="Cambria" panose="02040503050406030204" pitchFamily="18" charset="0"/>
              </a:rPr>
              <a:t>Topics</a:t>
            </a:r>
            <a:endParaRPr lang="en-US" sz="6000" b="1" dirty="0">
              <a:solidFill>
                <a:schemeClr val="tx1"/>
              </a:solidFill>
              <a:effectLst/>
              <a:latin typeface="Cambria" panose="02040503050406030204" pitchFamily="18" charset="0"/>
            </a:endParaRPr>
          </a:p>
        </p:txBody>
      </p:sp>
      <p:sp>
        <p:nvSpPr>
          <p:cNvPr id="6" name="Rectangle 5"/>
          <p:cNvSpPr/>
          <p:nvPr/>
        </p:nvSpPr>
        <p:spPr>
          <a:xfrm>
            <a:off x="457200" y="1493996"/>
            <a:ext cx="8229600" cy="4678204"/>
          </a:xfrm>
          <a:prstGeom prst="rect">
            <a:avLst/>
          </a:prstGeom>
        </p:spPr>
        <p:txBody>
          <a:bodyPr wrap="square">
            <a:spAutoFit/>
          </a:bodyPr>
          <a:lstStyle/>
          <a:p>
            <a:pPr lvl="1" indent="-457200" fontAlgn="base">
              <a:spcBef>
                <a:spcPts val="325"/>
              </a:spcBef>
              <a:spcAft>
                <a:spcPct val="0"/>
              </a:spcAft>
              <a:buClrTx/>
              <a:buFont typeface="Wingdings" panose="05000000000000000000" pitchFamily="2" charset="2"/>
              <a:buChar char="Ø"/>
            </a:pPr>
            <a:r>
              <a:rPr lang="en-US" sz="2800" kern="0" dirty="0">
                <a:latin typeface="Cambria" panose="02040503050406030204" pitchFamily="18" charset="0"/>
                <a:ea typeface="Cambria" panose="02040503050406030204" pitchFamily="18" charset="0"/>
              </a:rPr>
              <a:t>Primary Regulations, Codes, Standards and Policies</a:t>
            </a:r>
          </a:p>
          <a:p>
            <a:pPr lvl="1" indent="-457200" fontAlgn="base">
              <a:spcBef>
                <a:spcPts val="325"/>
              </a:spcBef>
              <a:spcAft>
                <a:spcPct val="0"/>
              </a:spcAft>
              <a:buClrTx/>
            </a:pPr>
            <a:endParaRPr lang="en-US" sz="2000" kern="0" dirty="0">
              <a:latin typeface="Cambria" panose="02040503050406030204" pitchFamily="18" charset="0"/>
              <a:ea typeface="Cambria" panose="02040503050406030204" pitchFamily="18" charset="0"/>
            </a:endParaRPr>
          </a:p>
          <a:p>
            <a:pPr lvl="1" indent="-457200" fontAlgn="base">
              <a:spcBef>
                <a:spcPts val="325"/>
              </a:spcBef>
              <a:spcAft>
                <a:spcPct val="0"/>
              </a:spcAft>
              <a:buClrTx/>
              <a:buFont typeface="Wingdings" panose="05000000000000000000" pitchFamily="2" charset="2"/>
              <a:buChar char="Ø"/>
            </a:pPr>
            <a:r>
              <a:rPr lang="en-US" sz="2800" kern="0" dirty="0">
                <a:latin typeface="Cambria" panose="02040503050406030204" pitchFamily="18" charset="0"/>
                <a:ea typeface="Cambria" panose="02040503050406030204" pitchFamily="18" charset="0"/>
              </a:rPr>
              <a:t>Telecommunications Industry Standards</a:t>
            </a:r>
          </a:p>
          <a:p>
            <a:pPr lvl="1" indent="-457200" fontAlgn="base">
              <a:spcBef>
                <a:spcPts val="325"/>
              </a:spcBef>
              <a:spcAft>
                <a:spcPct val="0"/>
              </a:spcAft>
              <a:buClrTx/>
            </a:pPr>
            <a:endParaRPr lang="en-US" sz="2000" kern="0" dirty="0">
              <a:latin typeface="Cambria" panose="02040503050406030204" pitchFamily="18" charset="0"/>
              <a:ea typeface="Cambria" panose="02040503050406030204" pitchFamily="18" charset="0"/>
            </a:endParaRPr>
          </a:p>
          <a:p>
            <a:pPr lvl="1" indent="-457200" fontAlgn="base">
              <a:spcBef>
                <a:spcPts val="325"/>
              </a:spcBef>
              <a:spcAft>
                <a:spcPct val="0"/>
              </a:spcAft>
              <a:buClrTx/>
              <a:buFont typeface="Wingdings" panose="05000000000000000000" pitchFamily="2" charset="2"/>
              <a:buChar char="Ø"/>
            </a:pPr>
            <a:r>
              <a:rPr lang="en-US" sz="2800" kern="0" dirty="0">
                <a:latin typeface="Cambria" panose="02040503050406030204" pitchFamily="18" charset="0"/>
                <a:ea typeface="Cambria" panose="02040503050406030204" pitchFamily="18" charset="0"/>
              </a:rPr>
              <a:t>Roles and Responsibilities </a:t>
            </a:r>
          </a:p>
          <a:p>
            <a:pPr lvl="1" indent="-457200" fontAlgn="base">
              <a:spcBef>
                <a:spcPts val="325"/>
              </a:spcBef>
              <a:spcAft>
                <a:spcPct val="0"/>
              </a:spcAft>
              <a:buClrTx/>
            </a:pPr>
            <a:endParaRPr lang="en-US" sz="2000" kern="0" dirty="0">
              <a:latin typeface="Cambria" panose="02040503050406030204" pitchFamily="18" charset="0"/>
              <a:ea typeface="Cambria" panose="02040503050406030204" pitchFamily="18" charset="0"/>
            </a:endParaRPr>
          </a:p>
          <a:p>
            <a:pPr lvl="1" indent="-457200" fontAlgn="base">
              <a:spcBef>
                <a:spcPts val="325"/>
              </a:spcBef>
              <a:spcAft>
                <a:spcPct val="0"/>
              </a:spcAft>
              <a:buClrTx/>
              <a:buFont typeface="Wingdings" panose="05000000000000000000" pitchFamily="2" charset="2"/>
              <a:buChar char="Ø"/>
            </a:pPr>
            <a:r>
              <a:rPr lang="en-US" sz="2800" kern="0" dirty="0">
                <a:latin typeface="Cambria" panose="02040503050406030204" pitchFamily="18" charset="0"/>
                <a:ea typeface="Cambria" panose="02040503050406030204" pitchFamily="18" charset="0"/>
              </a:rPr>
              <a:t>A10.48 Construction Classes</a:t>
            </a:r>
          </a:p>
          <a:p>
            <a:pPr lvl="1" indent="-457200" fontAlgn="base">
              <a:spcBef>
                <a:spcPts val="325"/>
              </a:spcBef>
              <a:spcAft>
                <a:spcPct val="0"/>
              </a:spcAft>
              <a:buClrTx/>
            </a:pPr>
            <a:endParaRPr lang="en-US" sz="2000" kern="0" dirty="0">
              <a:latin typeface="Cambria" panose="02040503050406030204" pitchFamily="18" charset="0"/>
              <a:ea typeface="Cambria" panose="02040503050406030204" pitchFamily="18" charset="0"/>
            </a:endParaRPr>
          </a:p>
          <a:p>
            <a:pPr lvl="1" indent="-457200" fontAlgn="base">
              <a:spcBef>
                <a:spcPts val="325"/>
              </a:spcBef>
              <a:spcAft>
                <a:spcPct val="0"/>
              </a:spcAft>
              <a:buClrTx/>
              <a:buFont typeface="Wingdings" panose="05000000000000000000" pitchFamily="2" charset="2"/>
              <a:buChar char="Ø"/>
            </a:pPr>
            <a:r>
              <a:rPr lang="en-US" sz="2800" kern="0" dirty="0">
                <a:latin typeface="Cambria" panose="02040503050406030204" pitchFamily="18" charset="0"/>
                <a:ea typeface="Cambria" panose="02040503050406030204" pitchFamily="18" charset="0"/>
              </a:rPr>
              <a:t>Communications</a:t>
            </a:r>
          </a:p>
          <a:p>
            <a:pPr marL="342900" indent="-342900">
              <a:spcBef>
                <a:spcPts val="600"/>
              </a:spcBef>
              <a:spcAft>
                <a:spcPts val="600"/>
              </a:spcAft>
              <a:buFont typeface="Wingdings" panose="05000000000000000000" pitchFamily="2" charset="2"/>
              <a:buChar char="Ø"/>
            </a:pPr>
            <a:endParaRPr lang="en-US" sz="2500" dirty="0">
              <a:latin typeface="Cambria" panose="02040503050406030204" pitchFamily="18" charset="0"/>
            </a:endParaRPr>
          </a:p>
        </p:txBody>
      </p:sp>
    </p:spTree>
    <p:extLst>
      <p:ext uri="{BB962C8B-B14F-4D97-AF65-F5344CB8AC3E}">
        <p14:creationId xmlns:p14="http://schemas.microsoft.com/office/powerpoint/2010/main" val="3570831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458010"/>
            <a:ext cx="8229600" cy="5247590"/>
          </a:xfrm>
          <a:prstGeom prst="rect">
            <a:avLst/>
          </a:prstGeom>
        </p:spPr>
        <p:txBody>
          <a:bodyPr wrap="square">
            <a:spAutoFit/>
          </a:bodyPr>
          <a:lstStyle/>
          <a:p>
            <a:pPr marL="461963" lvl="1" indent="-461963">
              <a:lnSpc>
                <a:spcPct val="100000"/>
              </a:lnSpc>
              <a:spcBef>
                <a:spcPts val="0"/>
              </a:spcBef>
              <a:spcAft>
                <a:spcPts val="600"/>
              </a:spcAft>
              <a:buClr>
                <a:schemeClr val="tx1"/>
              </a:buClr>
              <a:buFont typeface="Wingdings" panose="05000000000000000000" pitchFamily="2" charset="2"/>
              <a:buChar char="Ø"/>
            </a:pPr>
            <a:r>
              <a:rPr lang="en-US" sz="1700" b="1" dirty="0">
                <a:latin typeface="Cambria" panose="02040503050406030204" pitchFamily="18" charset="0"/>
                <a:ea typeface="Cambria" panose="02040503050406030204" pitchFamily="18" charset="0"/>
              </a:rPr>
              <a:t>Federal Regulations</a:t>
            </a:r>
            <a:r>
              <a:rPr lang="en-US" sz="1700" dirty="0">
                <a:latin typeface="Cambria" panose="02040503050406030204" pitchFamily="18" charset="0"/>
                <a:ea typeface="Cambria" panose="02040503050406030204" pitchFamily="18" charset="0"/>
              </a:rPr>
              <a:t> for General Industry and Construction establish laws set forth by the DOL and represent minimum requirements which must be satisfied to safeguard employee health, safety and welfare.</a:t>
            </a:r>
          </a:p>
          <a:p>
            <a:pPr marL="461963" lvl="1" indent="-461963">
              <a:lnSpc>
                <a:spcPct val="100000"/>
              </a:lnSpc>
              <a:spcBef>
                <a:spcPts val="0"/>
              </a:spcBef>
              <a:spcAft>
                <a:spcPts val="600"/>
              </a:spcAft>
              <a:buClr>
                <a:schemeClr val="tx1"/>
              </a:buClr>
              <a:buFont typeface="Wingdings" panose="05000000000000000000" pitchFamily="2" charset="2"/>
              <a:buChar char="Ø"/>
            </a:pPr>
            <a:r>
              <a:rPr lang="en-US" sz="1700" b="1" dirty="0">
                <a:latin typeface="Cambria" panose="02040503050406030204" pitchFamily="18" charset="0"/>
                <a:ea typeface="Cambria" panose="02040503050406030204" pitchFamily="18" charset="0"/>
              </a:rPr>
              <a:t>State Regulations </a:t>
            </a:r>
            <a:r>
              <a:rPr lang="en-US" sz="1700" dirty="0">
                <a:latin typeface="Cambria" panose="02040503050406030204" pitchFamily="18" charset="0"/>
                <a:ea typeface="Cambria" panose="02040503050406030204" pitchFamily="18" charset="0"/>
              </a:rPr>
              <a:t>may build on Federal Regulations to establish more stringent requirements, but may not set forth requirements below those established at a Federal level.</a:t>
            </a:r>
          </a:p>
          <a:p>
            <a:pPr marL="461963" lvl="1" indent="-461963">
              <a:lnSpc>
                <a:spcPct val="100000"/>
              </a:lnSpc>
              <a:spcBef>
                <a:spcPts val="0"/>
              </a:spcBef>
              <a:spcAft>
                <a:spcPts val="600"/>
              </a:spcAft>
              <a:buClr>
                <a:schemeClr val="tx1"/>
              </a:buClr>
              <a:buFont typeface="Wingdings" panose="05000000000000000000" pitchFamily="2" charset="2"/>
              <a:buChar char="Ø"/>
            </a:pPr>
            <a:r>
              <a:rPr lang="en-US" sz="1700" b="1" dirty="0">
                <a:latin typeface="Cambria" panose="02040503050406030204" pitchFamily="18" charset="0"/>
                <a:ea typeface="Cambria" panose="02040503050406030204" pitchFamily="18" charset="0"/>
              </a:rPr>
              <a:t>Building Codes </a:t>
            </a:r>
            <a:r>
              <a:rPr lang="en-US" sz="1700" dirty="0">
                <a:latin typeface="Cambria" panose="02040503050406030204" pitchFamily="18" charset="0"/>
                <a:ea typeface="Cambria" panose="02040503050406030204" pitchFamily="18" charset="0"/>
              </a:rPr>
              <a:t>adopted and enforced by one or more government entity and contain collection of evolving standards by direct or indirect reference.</a:t>
            </a:r>
          </a:p>
          <a:p>
            <a:pPr marL="461963" lvl="1" indent="-461963">
              <a:spcAft>
                <a:spcPts val="600"/>
              </a:spcAft>
              <a:buClr>
                <a:schemeClr val="tx1"/>
              </a:buClr>
              <a:buFont typeface="Wingdings" panose="05000000000000000000" pitchFamily="2" charset="2"/>
              <a:buChar char="Ø"/>
            </a:pPr>
            <a:r>
              <a:rPr lang="en-US" sz="1700" b="1" dirty="0">
                <a:latin typeface="Cambria" panose="02040503050406030204" pitchFamily="18" charset="0"/>
                <a:ea typeface="Cambria" panose="02040503050406030204" pitchFamily="18" charset="0"/>
              </a:rPr>
              <a:t>ANSI Standards </a:t>
            </a:r>
            <a:r>
              <a:rPr lang="en-US" sz="1700" dirty="0">
                <a:latin typeface="Cambria" panose="02040503050406030204" pitchFamily="18" charset="0"/>
                <a:ea typeface="Cambria" panose="02040503050406030204" pitchFamily="18" charset="0"/>
              </a:rPr>
              <a:t>represent voluntary guidelines to a given trade or industry developed by a consensus of committee members representing private stakeholders, trade organizations, and professional societies in compliance with the ANSI rules. </a:t>
            </a:r>
          </a:p>
          <a:p>
            <a:pPr marL="461963" lvl="1" indent="-461963">
              <a:lnSpc>
                <a:spcPct val="100000"/>
              </a:lnSpc>
              <a:spcBef>
                <a:spcPts val="0"/>
              </a:spcBef>
              <a:spcAft>
                <a:spcPts val="600"/>
              </a:spcAft>
              <a:buClr>
                <a:schemeClr val="tx1"/>
              </a:buClr>
              <a:buFont typeface="Wingdings" panose="05000000000000000000" pitchFamily="2" charset="2"/>
              <a:buChar char="Ø"/>
            </a:pPr>
            <a:r>
              <a:rPr lang="en-US" sz="1700" b="1" dirty="0">
                <a:latin typeface="Cambria" panose="02040503050406030204" pitchFamily="18" charset="0"/>
                <a:ea typeface="Cambria" panose="02040503050406030204" pitchFamily="18" charset="0"/>
              </a:rPr>
              <a:t>Consensus Standards </a:t>
            </a:r>
            <a:r>
              <a:rPr lang="en-US" sz="1700" dirty="0">
                <a:latin typeface="Cambria" panose="02040503050406030204" pitchFamily="18" charset="0"/>
                <a:ea typeface="Cambria" panose="02040503050406030204" pitchFamily="18" charset="0"/>
              </a:rPr>
              <a:t>represent voluntary guidelines to a given trade or industry developed by a consensus of committee members representing private stakeholders, trade organizations, and professional societies.</a:t>
            </a:r>
          </a:p>
          <a:p>
            <a:pPr marL="800100" lvl="2" indent="-339725">
              <a:spcAft>
                <a:spcPts val="600"/>
              </a:spcAft>
              <a:buClr>
                <a:schemeClr val="tx1"/>
              </a:buClr>
              <a:buFont typeface="Wingdings" panose="05000000000000000000" pitchFamily="2" charset="2"/>
              <a:buChar char="§"/>
            </a:pPr>
            <a:r>
              <a:rPr lang="en-US" sz="1600" dirty="0">
                <a:latin typeface="Cambria" panose="02040503050406030204" pitchFamily="18" charset="0"/>
                <a:ea typeface="Cambria" panose="02040503050406030204" pitchFamily="18" charset="0"/>
              </a:rPr>
              <a:t>Consensus standards can be enforceable when referenced/recognized by Regulations or Codes</a:t>
            </a:r>
          </a:p>
          <a:p>
            <a:pPr marL="339725" lvl="1" indent="-339725">
              <a:lnSpc>
                <a:spcPct val="100000"/>
              </a:lnSpc>
              <a:spcBef>
                <a:spcPts val="0"/>
              </a:spcBef>
              <a:buClr>
                <a:schemeClr val="tx1"/>
              </a:buClr>
              <a:buFont typeface="Wingdings" panose="05000000000000000000" pitchFamily="2" charset="2"/>
              <a:buChar char="Ø"/>
            </a:pPr>
            <a:r>
              <a:rPr lang="en-US" sz="1700" b="1" dirty="0">
                <a:latin typeface="Cambria" panose="02040503050406030204" pitchFamily="18" charset="0"/>
                <a:ea typeface="Cambria" panose="02040503050406030204" pitchFamily="18" charset="0"/>
              </a:rPr>
              <a:t>Owner/Company/Customer Policies</a:t>
            </a:r>
          </a:p>
        </p:txBody>
      </p:sp>
      <p:sp>
        <p:nvSpPr>
          <p:cNvPr id="6" name="Title 5" descr="Provides descriptions." title="Regulations, Codes, Standards and Policies"/>
          <p:cNvSpPr>
            <a:spLocks noGrp="1"/>
          </p:cNvSpPr>
          <p:nvPr>
            <p:ph type="ctrTitle"/>
          </p:nvPr>
        </p:nvSpPr>
        <p:spPr>
          <a:xfrm>
            <a:off x="914400" y="0"/>
            <a:ext cx="7772400" cy="1470025"/>
          </a:xfrm>
        </p:spPr>
        <p:txBody>
          <a:bodyPr>
            <a:normAutofit/>
          </a:bodyPr>
          <a:lstStyle/>
          <a:p>
            <a:r>
              <a:rPr lang="en-US" sz="4100" b="1" dirty="0" smtClean="0">
                <a:latin typeface="Cambria" panose="02040503050406030204" pitchFamily="18" charset="0"/>
                <a:ea typeface="Cambria" panose="02040503050406030204" pitchFamily="18" charset="0"/>
              </a:rPr>
              <a:t>Regulations, Codes, Standards and Policies</a:t>
            </a:r>
            <a:endParaRPr lang="en-US" sz="41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14241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100" b="1" dirty="0">
                <a:solidFill>
                  <a:schemeClr val="tx1"/>
                </a:solidFill>
                <a:effectLst/>
                <a:latin typeface="Cambria" panose="02040503050406030204" pitchFamily="18" charset="0"/>
                <a:ea typeface="Cambria" panose="02040503050406030204" pitchFamily="18" charset="0"/>
              </a:rPr>
              <a:t>Rigging Equipment Standards</a:t>
            </a:r>
            <a:endParaRPr lang="en-US" sz="5100" b="1" dirty="0">
              <a:solidFill>
                <a:schemeClr val="tx1"/>
              </a:solidFill>
              <a:effectLst/>
              <a:latin typeface="Cambria" panose="02040503050406030204" pitchFamily="18" charset="0"/>
            </a:endParaRPr>
          </a:p>
        </p:txBody>
      </p:sp>
      <p:sp>
        <p:nvSpPr>
          <p:cNvPr id="6" name="Content Placeholder 12"/>
          <p:cNvSpPr txBox="1">
            <a:spLocks/>
          </p:cNvSpPr>
          <p:nvPr/>
        </p:nvSpPr>
        <p:spPr>
          <a:xfrm>
            <a:off x="458093" y="1447801"/>
            <a:ext cx="8228707" cy="4267199"/>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61963" lvl="0" indent="-461963">
              <a:spcBef>
                <a:spcPts val="1200"/>
              </a:spcBef>
              <a:spcAft>
                <a:spcPts val="1200"/>
              </a:spcAft>
              <a:buClrTx/>
              <a:buSzPct val="100000"/>
              <a:buFont typeface="Wingdings" panose="05000000000000000000" pitchFamily="2" charset="2"/>
              <a:buChar char="Ø"/>
            </a:pPr>
            <a:r>
              <a:rPr lang="en-US" sz="2400" dirty="0">
                <a:solidFill>
                  <a:prstClr val="black"/>
                </a:solidFill>
                <a:latin typeface="Cambria" panose="02040503050406030204" pitchFamily="18" charset="0"/>
                <a:ea typeface="Cambria" panose="02040503050406030204" pitchFamily="18" charset="0"/>
              </a:rPr>
              <a:t>Standard Rigging Equipment Used For Lifting and Load Handling Purposes Shall be Specifically Certified for Such Applications in Accordance With Applicable ANSI/ASME B30 Standards</a:t>
            </a:r>
          </a:p>
          <a:p>
            <a:pPr marL="460375" marR="0" lvl="0" indent="-460375" algn="l" defTabSz="914400" rtl="0" eaLnBrk="1" fontAlgn="auto" latinLnBrk="0" hangingPunct="1">
              <a:lnSpc>
                <a:spcPct val="100000"/>
              </a:lnSpc>
              <a:spcBef>
                <a:spcPts val="1200"/>
              </a:spcBef>
              <a:spcAft>
                <a:spcPts val="1200"/>
              </a:spcAft>
              <a:buClr>
                <a:srgbClr val="93A299"/>
              </a:buClr>
              <a:buSzPct val="68000"/>
              <a:buFont typeface="Wingdings 3"/>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ASME B30.9: </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Slings</a:t>
            </a:r>
          </a:p>
          <a:p>
            <a:pPr marL="460375" marR="0" lvl="0" indent="-460375" algn="l" defTabSz="914400" rtl="0" eaLnBrk="1" fontAlgn="auto" latinLnBrk="0" hangingPunct="1">
              <a:lnSpc>
                <a:spcPct val="100000"/>
              </a:lnSpc>
              <a:spcBef>
                <a:spcPts val="1200"/>
              </a:spcBef>
              <a:spcAft>
                <a:spcPts val="1200"/>
              </a:spcAft>
              <a:buClr>
                <a:srgbClr val="93A299"/>
              </a:buClr>
              <a:buSzPct val="68000"/>
              <a:buFont typeface="Wingdings 3"/>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ASME B30.10:</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Hooks</a:t>
            </a:r>
          </a:p>
          <a:p>
            <a:pPr marL="460375" marR="0" lvl="0" indent="-460375" algn="l" defTabSz="914400" rtl="0" eaLnBrk="1" fontAlgn="auto" latinLnBrk="0" hangingPunct="1">
              <a:lnSpc>
                <a:spcPct val="100000"/>
              </a:lnSpc>
              <a:spcBef>
                <a:spcPts val="1200"/>
              </a:spcBef>
              <a:spcAft>
                <a:spcPts val="1200"/>
              </a:spcAft>
              <a:buClr>
                <a:srgbClr val="93A299"/>
              </a:buClr>
              <a:buSzPct val="68000"/>
              <a:buFont typeface="Wingdings 3"/>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ASME B30.26:</a:t>
            </a: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Shackles, Links, Rings, Rigging Blocks, </a:t>
            </a:r>
            <a:r>
              <a:rPr lang="en-US" sz="2400" dirty="0">
                <a:solidFill>
                  <a:prstClr val="black"/>
                </a:solidFill>
                <a:latin typeface="Cambria" panose="02040503050406030204" pitchFamily="18" charset="0"/>
                <a:ea typeface="Cambria" panose="02040503050406030204" pitchFamily="18" charset="0"/>
              </a:rPr>
              <a:t>and Load Indicating Devices</a:t>
            </a:r>
          </a:p>
          <a:p>
            <a:pPr marL="342900" marR="0" lvl="0" indent="-342900" algn="l" defTabSz="914400" rtl="0" eaLnBrk="1" fontAlgn="auto" latinLnBrk="0" hangingPunct="1">
              <a:lnSpc>
                <a:spcPct val="100000"/>
              </a:lnSpc>
              <a:spcBef>
                <a:spcPts val="1200"/>
              </a:spcBef>
              <a:spcAft>
                <a:spcPts val="1200"/>
              </a:spcAft>
              <a:buClr>
                <a:srgbClr val="93A299"/>
              </a:buClr>
              <a:buSzPct val="68000"/>
              <a:buFont typeface="Wingdings 3"/>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342900" marR="0" lvl="0" indent="-342900" algn="l" defTabSz="914400" rtl="0" eaLnBrk="1" fontAlgn="auto" latinLnBrk="0" hangingPunct="1">
              <a:lnSpc>
                <a:spcPct val="100000"/>
              </a:lnSpc>
              <a:spcBef>
                <a:spcPts val="1200"/>
              </a:spcBef>
              <a:spcAft>
                <a:spcPts val="1200"/>
              </a:spcAft>
              <a:buClr>
                <a:srgbClr val="93A299"/>
              </a:buClr>
              <a:buSzPct val="68000"/>
              <a:buFont typeface="Wingdings 3"/>
              <a:buNone/>
              <a:tabLst/>
              <a:defRPr/>
            </a:pP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pPr marL="342900" marR="0" lvl="0" indent="-342900" algn="l" defTabSz="914400" rtl="0" eaLnBrk="1" fontAlgn="auto" latinLnBrk="0" hangingPunct="1">
              <a:lnSpc>
                <a:spcPct val="100000"/>
              </a:lnSpc>
              <a:spcBef>
                <a:spcPts val="1200"/>
              </a:spcBef>
              <a:spcAft>
                <a:spcPts val="1200"/>
              </a:spcAft>
              <a:buClr>
                <a:srgbClr val="93A299"/>
              </a:buClr>
              <a:buSzPct val="68000"/>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1145955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Applicable ANSI Standards</a:t>
            </a:r>
            <a:endParaRPr lang="en-US" sz="5600" b="1" dirty="0">
              <a:solidFill>
                <a:schemeClr val="tx1"/>
              </a:solidFill>
              <a:effectLst/>
              <a:latin typeface="Cambria" panose="02040503050406030204" pitchFamily="18" charset="0"/>
            </a:endParaRPr>
          </a:p>
        </p:txBody>
      </p:sp>
      <p:sp>
        <p:nvSpPr>
          <p:cNvPr id="6" name="Content Placeholder 12"/>
          <p:cNvSpPr txBox="1">
            <a:spLocks/>
          </p:cNvSpPr>
          <p:nvPr/>
        </p:nvSpPr>
        <p:spPr>
          <a:xfrm>
            <a:off x="458093" y="1447801"/>
            <a:ext cx="8228707" cy="4267199"/>
          </a:xfrm>
          <a:prstGeom prst="rect">
            <a:avLst/>
          </a:prstGeom>
        </p:spPr>
        <p:txBody>
          <a:bodyPr>
            <a:normAutofit fontScale="77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61963" indent="-461963">
              <a:buClrTx/>
              <a:buSzPct val="100000"/>
              <a:buFont typeface="Wingdings" panose="05000000000000000000" pitchFamily="2" charset="2"/>
              <a:buChar char="Ø"/>
            </a:pPr>
            <a:r>
              <a:rPr lang="en-US" sz="2800" dirty="0">
                <a:latin typeface="Cambria" panose="02040503050406030204" pitchFamily="18" charset="0"/>
              </a:rPr>
              <a:t>ANSI/ASSE A10.48 – Criteria for Safety Practices with the Construction, Demolition, Modification and Maintenance of communications structures.  </a:t>
            </a:r>
          </a:p>
          <a:p>
            <a:pPr marL="461963" indent="-461963">
              <a:buClrTx/>
              <a:buFont typeface="Wingdings" panose="05000000000000000000" pitchFamily="2" charset="2"/>
              <a:buChar char="Ø"/>
            </a:pPr>
            <a:endParaRPr lang="en-US" sz="2800" dirty="0">
              <a:latin typeface="Cambria" panose="02040503050406030204" pitchFamily="18" charset="0"/>
            </a:endParaRPr>
          </a:p>
          <a:p>
            <a:pPr marL="461963" indent="-461963">
              <a:buClrTx/>
              <a:buSzPct val="100000"/>
              <a:buFont typeface="Wingdings" panose="05000000000000000000" pitchFamily="2" charset="2"/>
              <a:buChar char="Ø"/>
            </a:pPr>
            <a:r>
              <a:rPr lang="en-US" sz="2800" dirty="0">
                <a:latin typeface="Cambria" panose="02040503050406030204" pitchFamily="18" charset="0"/>
              </a:rPr>
              <a:t>ANSI/TIA 222 – Structural Standard for Antenna Supporting Structures, Antennas and Small Wind Turbine Support Structures</a:t>
            </a:r>
          </a:p>
          <a:p>
            <a:pPr marL="461963" indent="-461963">
              <a:buClrTx/>
              <a:buSzPct val="100000"/>
              <a:buFont typeface="Wingdings" panose="05000000000000000000" pitchFamily="2" charset="2"/>
              <a:buChar char="Ø"/>
            </a:pPr>
            <a:endParaRPr lang="en-US" sz="2800" dirty="0">
              <a:latin typeface="Cambria" panose="02040503050406030204" pitchFamily="18" charset="0"/>
            </a:endParaRPr>
          </a:p>
          <a:p>
            <a:pPr marL="461963" indent="-461963">
              <a:buClrTx/>
              <a:buSzPct val="100000"/>
              <a:buFont typeface="Wingdings" panose="05000000000000000000" pitchFamily="2" charset="2"/>
              <a:buChar char="Ø"/>
            </a:pPr>
            <a:r>
              <a:rPr lang="en-US" sz="2800" dirty="0">
                <a:latin typeface="Cambria" panose="02040503050406030204" pitchFamily="18" charset="0"/>
              </a:rPr>
              <a:t>ANSI/TIA 322 – Loading Analysis, and Design Criteria Related to the Installation, Alteration and Maintenance of Communication Structures. </a:t>
            </a:r>
          </a:p>
          <a:p>
            <a:pPr marL="461963" indent="-461963">
              <a:buClrTx/>
              <a:buSzPct val="100000"/>
              <a:buFont typeface="Wingdings" panose="05000000000000000000" pitchFamily="2" charset="2"/>
              <a:buChar char="Ø"/>
            </a:pPr>
            <a:endParaRPr lang="en-US" sz="2800" dirty="0">
              <a:latin typeface="Cambria" panose="02040503050406030204" pitchFamily="18" charset="0"/>
            </a:endParaRPr>
          </a:p>
          <a:p>
            <a:pPr marL="461963" indent="-461963">
              <a:buClrTx/>
              <a:buSzPct val="100000"/>
              <a:buFont typeface="Wingdings" panose="05000000000000000000" pitchFamily="2" charset="2"/>
              <a:buChar char="Ø"/>
            </a:pPr>
            <a:r>
              <a:rPr lang="en-US" sz="2800" b="1" dirty="0">
                <a:latin typeface="Cambria" panose="02040503050406030204" pitchFamily="18" charset="0"/>
              </a:rPr>
              <a:t>Note:</a:t>
            </a:r>
            <a:r>
              <a:rPr lang="en-US" sz="2800" dirty="0">
                <a:latin typeface="Cambria" panose="02040503050406030204" pitchFamily="18" charset="0"/>
              </a:rPr>
              <a:t> </a:t>
            </a:r>
            <a:r>
              <a:rPr lang="en-US" sz="2800" dirty="0">
                <a:latin typeface="Cambria" panose="02040503050406030204" pitchFamily="18" charset="0"/>
                <a:ea typeface="Cambria" panose="02040503050406030204" pitchFamily="18" charset="0"/>
              </a:rPr>
              <a:t>ANSI/TIA-222-H directly references 322/A10.48 (i.e. 2018 IBC consequently indirectly ref 322/A10.48)</a:t>
            </a:r>
          </a:p>
          <a:p>
            <a:pPr marL="342900" marR="0" lvl="0" indent="-342900" algn="l" defTabSz="914400" rtl="0" eaLnBrk="1" fontAlgn="auto" latinLnBrk="0" hangingPunct="1">
              <a:lnSpc>
                <a:spcPct val="100000"/>
              </a:lnSpc>
              <a:spcBef>
                <a:spcPts val="1200"/>
              </a:spcBef>
              <a:spcAft>
                <a:spcPts val="1200"/>
              </a:spcAft>
              <a:buClr>
                <a:srgbClr val="93A299"/>
              </a:buClr>
              <a:buSzPct val="68000"/>
              <a:buFont typeface="Wingdings 3"/>
              <a:buNone/>
              <a:tabLst/>
              <a:defRPr/>
            </a:pP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a:p>
            <a:pPr marL="342900" marR="0" lvl="0" indent="-342900" algn="l" defTabSz="914400" rtl="0" eaLnBrk="1" fontAlgn="auto" latinLnBrk="0" hangingPunct="1">
              <a:lnSpc>
                <a:spcPct val="100000"/>
              </a:lnSpc>
              <a:spcBef>
                <a:spcPts val="1200"/>
              </a:spcBef>
              <a:spcAft>
                <a:spcPts val="1200"/>
              </a:spcAft>
              <a:buClr>
                <a:srgbClr val="93A299"/>
              </a:buClr>
              <a:buSzPct val="68000"/>
              <a:buFont typeface="Wingdings 3"/>
              <a:buNone/>
              <a:tabLst/>
              <a:defRPr/>
            </a:pPr>
            <a:endParaRPr kumimoji="0" lang="en-US" sz="2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a:p>
            <a:pPr marL="342900" marR="0" lvl="0" indent="-342900" algn="l" defTabSz="914400" rtl="0" eaLnBrk="1" fontAlgn="auto" latinLnBrk="0" hangingPunct="1">
              <a:lnSpc>
                <a:spcPct val="100000"/>
              </a:lnSpc>
              <a:spcBef>
                <a:spcPts val="1200"/>
              </a:spcBef>
              <a:spcAft>
                <a:spcPts val="1200"/>
              </a:spcAft>
              <a:buClr>
                <a:srgbClr val="93A299"/>
              </a:buClr>
              <a:buSzPct val="68000"/>
              <a:buFont typeface="Arial" panose="020B0604020202020204" pitchFamily="34" charset="0"/>
              <a:buChar char="•"/>
              <a:tabLst/>
              <a:defRPr/>
            </a:pPr>
            <a:endParaRPr kumimoji="0" lang="en-US" sz="2100" b="0" i="0" u="none" strike="noStrike" kern="1200" cap="none" spc="0"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319299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Standards</a:t>
            </a:r>
            <a:endParaRPr lang="en-US" sz="5600" b="1" dirty="0">
              <a:solidFill>
                <a:schemeClr val="tx1"/>
              </a:solidFill>
              <a:effectLst/>
              <a:latin typeface="Cambria" panose="02040503050406030204" pitchFamily="18" charset="0"/>
            </a:endParaRPr>
          </a:p>
        </p:txBody>
      </p:sp>
      <p:sp>
        <p:nvSpPr>
          <p:cNvPr id="6" name="Content Placeholder 12"/>
          <p:cNvSpPr txBox="1">
            <a:spLocks/>
          </p:cNvSpPr>
          <p:nvPr/>
        </p:nvSpPr>
        <p:spPr>
          <a:xfrm>
            <a:off x="458093" y="1447801"/>
            <a:ext cx="8228707" cy="4267199"/>
          </a:xfrm>
          <a:prstGeom prst="rect">
            <a:avLst/>
          </a:prstGeom>
        </p:spPr>
        <p:txBody>
          <a:bodyPr>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7200" lvl="0" indent="-457200">
              <a:spcBef>
                <a:spcPts val="1200"/>
              </a:spcBef>
              <a:spcAft>
                <a:spcPts val="1200"/>
              </a:spcAft>
              <a:buClrTx/>
              <a:buSzPct val="100000"/>
              <a:buFont typeface="Wingdings" panose="05000000000000000000" pitchFamily="2" charset="2"/>
              <a:buChar char="Ø"/>
              <a:defRPr/>
            </a:pPr>
            <a:r>
              <a:rPr lang="en-US" sz="2800" dirty="0">
                <a:solidFill>
                  <a:prstClr val="black"/>
                </a:solidFill>
                <a:latin typeface="Cambria" panose="02040503050406030204" pitchFamily="18" charset="0"/>
                <a:ea typeface="Cambria" panose="02040503050406030204" pitchFamily="18" charset="0"/>
              </a:rPr>
              <a:t>Cordage Institute CI 2001-04 – Fiber Rope Inspection and Retirement Criteria</a:t>
            </a:r>
          </a:p>
          <a:p>
            <a:pPr marL="457200" lvl="0" indent="-457200">
              <a:spcBef>
                <a:spcPts val="1200"/>
              </a:spcBef>
              <a:spcAft>
                <a:spcPts val="1200"/>
              </a:spcAft>
              <a:buClrTx/>
              <a:buSzPct val="100000"/>
              <a:buFont typeface="Wingdings" panose="05000000000000000000" pitchFamily="2" charset="2"/>
              <a:buChar char="Ø"/>
              <a:defRPr/>
            </a:pPr>
            <a:r>
              <a:rPr lang="en-US" sz="2800" dirty="0">
                <a:solidFill>
                  <a:prstClr val="black"/>
                </a:solidFill>
                <a:latin typeface="Cambria" panose="02040503050406030204" pitchFamily="18" charset="0"/>
                <a:ea typeface="Cambria" panose="02040503050406030204" pitchFamily="18" charset="0"/>
              </a:rPr>
              <a:t>Cordage Institute is an international association of rope, twine, and related manufacturers, their suppliers, and affiliated industries. </a:t>
            </a:r>
          </a:p>
          <a:p>
            <a:pPr marL="457200" lvl="0" indent="-457200">
              <a:spcBef>
                <a:spcPts val="1200"/>
              </a:spcBef>
              <a:spcAft>
                <a:spcPts val="1200"/>
              </a:spcAft>
              <a:buClrTx/>
              <a:buSzPct val="100000"/>
              <a:buFont typeface="Wingdings" panose="05000000000000000000" pitchFamily="2" charset="2"/>
              <a:buChar char="Ø"/>
              <a:defRPr/>
            </a:pPr>
            <a:r>
              <a:rPr lang="en-US" sz="2800" dirty="0">
                <a:solidFill>
                  <a:prstClr val="black"/>
                </a:solidFill>
                <a:latin typeface="Cambria" panose="02040503050406030204" pitchFamily="18" charset="0"/>
                <a:ea typeface="Cambria" panose="02040503050406030204" pitchFamily="18" charset="0"/>
              </a:rPr>
              <a:t>This is a consensus standard </a:t>
            </a:r>
          </a:p>
        </p:txBody>
      </p:sp>
    </p:spTree>
    <p:extLst>
      <p:ext uri="{BB962C8B-B14F-4D97-AF65-F5344CB8AC3E}">
        <p14:creationId xmlns:p14="http://schemas.microsoft.com/office/powerpoint/2010/main" val="2541970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pPr algn="l"/>
            <a:r>
              <a:rPr lang="en-US" altLang="en-US" sz="4000" b="1" dirty="0">
                <a:solidFill>
                  <a:schemeClr val="tx1"/>
                </a:solidFill>
                <a:effectLst/>
                <a:latin typeface="Cambria" panose="02040503050406030204" pitchFamily="18" charset="0"/>
                <a:ea typeface="MS PGothic" charset="-128"/>
              </a:rPr>
              <a:t>Pancake is to Griddle, as Hamburger </a:t>
            </a:r>
            <a:r>
              <a:rPr lang="en-US" altLang="en-US" sz="4000" b="1" dirty="0">
                <a:solidFill>
                  <a:schemeClr val="tx1"/>
                </a:solidFill>
                <a:latin typeface="Cambria" panose="02040503050406030204" pitchFamily="18" charset="0"/>
                <a:ea typeface="MS PGothic" charset="-128"/>
              </a:rPr>
              <a:t>is to</a:t>
            </a:r>
            <a:r>
              <a:rPr lang="en-US" altLang="en-US" sz="4000" b="1" dirty="0">
                <a:solidFill>
                  <a:schemeClr val="tx1"/>
                </a:solidFill>
                <a:effectLst/>
                <a:latin typeface="Cambria" panose="02040503050406030204" pitchFamily="18" charset="0"/>
                <a:ea typeface="MS PGothic" charset="-128"/>
              </a:rPr>
              <a:t>?</a:t>
            </a:r>
            <a:endParaRPr lang="en-US" sz="4000" b="1" dirty="0">
              <a:solidFill>
                <a:schemeClr val="tx1"/>
              </a:solidFill>
              <a:effectLst/>
              <a:latin typeface="Cambria" panose="02040503050406030204" pitchFamily="18" charset="0"/>
            </a:endParaRPr>
          </a:p>
        </p:txBody>
      </p:sp>
      <p:sp>
        <p:nvSpPr>
          <p:cNvPr id="8" name="TPAnswers"/>
          <p:cNvSpPr txBox="1">
            <a:spLocks/>
          </p:cNvSpPr>
          <p:nvPr>
            <p:custDataLst>
              <p:tags r:id="rId1"/>
            </p:custDataLst>
          </p:nvPr>
        </p:nvSpPr>
        <p:spPr>
          <a:xfrm>
            <a:off x="457200" y="1523999"/>
            <a:ext cx="4114800" cy="2438401"/>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itchFamily="34" charset="0"/>
              <a:buNone/>
              <a:defRPr sz="1600" b="0" kern="1200">
                <a:solidFill>
                  <a:srgbClr val="000000"/>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Lettuce</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Grill</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Bun</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Ketchup</a:t>
            </a:r>
          </a:p>
        </p:txBody>
      </p:sp>
    </p:spTree>
    <p:extLst>
      <p:ext uri="{BB962C8B-B14F-4D97-AF65-F5344CB8AC3E}">
        <p14:creationId xmlns:p14="http://schemas.microsoft.com/office/powerpoint/2010/main" val="24943305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95400"/>
          </a:xfrm>
        </p:spPr>
        <p:txBody>
          <a:bodyPr>
            <a:normAutofit fontScale="90000"/>
          </a:bodyPr>
          <a:lstStyle/>
          <a:p>
            <a:pPr>
              <a:lnSpc>
                <a:spcPct val="100000"/>
              </a:lnSpc>
            </a:pPr>
            <a:r>
              <a:rPr lang="en-US" sz="4000" b="1" dirty="0">
                <a:solidFill>
                  <a:schemeClr val="tx1"/>
                </a:solidFill>
                <a:effectLst/>
                <a:latin typeface="Cambria" panose="02040503050406030204" pitchFamily="18" charset="0"/>
                <a:ea typeface="Cambria" panose="02040503050406030204" pitchFamily="18" charset="0"/>
              </a:rPr>
              <a:t>A10.48 Standard </a:t>
            </a:r>
            <a:br>
              <a:rPr lang="en-US" sz="4000" b="1" dirty="0">
                <a:solidFill>
                  <a:schemeClr val="tx1"/>
                </a:solidFill>
                <a:effectLst/>
                <a:latin typeface="Cambria" panose="02040503050406030204" pitchFamily="18" charset="0"/>
                <a:ea typeface="Cambria" panose="02040503050406030204" pitchFamily="18" charset="0"/>
              </a:rPr>
            </a:br>
            <a:r>
              <a:rPr lang="en-US" sz="4000" b="1" dirty="0">
                <a:solidFill>
                  <a:schemeClr val="tx1"/>
                </a:solidFill>
                <a:effectLst/>
                <a:latin typeface="Cambria" panose="02040503050406030204" pitchFamily="18" charset="0"/>
                <a:ea typeface="Cambria" panose="02040503050406030204" pitchFamily="18" charset="0"/>
              </a:rPr>
              <a:t>Climber Connection </a:t>
            </a:r>
            <a:r>
              <a:rPr lang="en-US" sz="4000" b="1" dirty="0" smtClean="0">
                <a:solidFill>
                  <a:schemeClr val="tx1"/>
                </a:solidFill>
                <a:effectLst/>
                <a:latin typeface="Cambria" panose="02040503050406030204" pitchFamily="18" charset="0"/>
                <a:ea typeface="Cambria" panose="02040503050406030204" pitchFamily="18" charset="0"/>
              </a:rPr>
              <a:t>Video</a:t>
            </a:r>
            <a:endParaRPr lang="en-US" sz="4400" b="1" dirty="0">
              <a:solidFill>
                <a:schemeClr val="tx1"/>
              </a:solidFill>
              <a:effectLst/>
              <a:latin typeface="Cambria" panose="02040503050406030204" pitchFamily="18" charset="0"/>
              <a:ea typeface="Cambria" panose="02040503050406030204" pitchFamily="18" charset="0"/>
            </a:endParaRPr>
          </a:p>
        </p:txBody>
      </p:sp>
      <p:sp>
        <p:nvSpPr>
          <p:cNvPr id="2" name="Rectangle 1"/>
          <p:cNvSpPr/>
          <p:nvPr/>
        </p:nvSpPr>
        <p:spPr>
          <a:xfrm>
            <a:off x="1576552" y="1529284"/>
            <a:ext cx="6101255" cy="369332"/>
          </a:xfrm>
          <a:prstGeom prst="rect">
            <a:avLst/>
          </a:prstGeom>
        </p:spPr>
        <p:txBody>
          <a:bodyPr wrap="square">
            <a:spAutoFit/>
          </a:bodyPr>
          <a:lstStyle/>
          <a:p>
            <a:r>
              <a:rPr lang="en-US" dirty="0"/>
              <a:t>https://natehome.com/safety-education/climber-connection/</a:t>
            </a:r>
          </a:p>
        </p:txBody>
      </p:sp>
      <p:pic>
        <p:nvPicPr>
          <p:cNvPr id="4" name="Picture 3" title="Image of Climber Connection Video still sh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10" y="2144109"/>
            <a:ext cx="6858584" cy="3620873"/>
          </a:xfrm>
          <a:prstGeom prst="rect">
            <a:avLst/>
          </a:prstGeom>
        </p:spPr>
      </p:pic>
    </p:spTree>
    <p:extLst>
      <p:ext uri="{BB962C8B-B14F-4D97-AF65-F5344CB8AC3E}">
        <p14:creationId xmlns:p14="http://schemas.microsoft.com/office/powerpoint/2010/main" val="3324316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Slide indicates where the Section 3 review questions begin." hidden="1" title="Section 3 Review Questions"/>
          <p:cNvSpPr>
            <a:spLocks noGrp="1"/>
          </p:cNvSpPr>
          <p:nvPr>
            <p:ph type="ctrTitle"/>
          </p:nvPr>
        </p:nvSpPr>
        <p:spPr>
          <a:xfrm>
            <a:off x="762000" y="237079"/>
            <a:ext cx="7772400" cy="1470025"/>
          </a:xfrm>
        </p:spPr>
        <p:txBody>
          <a:bodyPr/>
          <a:lstStyle/>
          <a:p>
            <a:r>
              <a:rPr lang="en-US" dirty="0" smtClean="0"/>
              <a:t>Section 3 Review Questions</a:t>
            </a:r>
            <a:endParaRPr lang="en-US" dirty="0"/>
          </a:p>
        </p:txBody>
      </p:sp>
      <p:sp>
        <p:nvSpPr>
          <p:cNvPr id="4" name="TextBox 3" descr="The slide indicates where the Section 3 review questions begin." title="Section 3 Review Questions"/>
          <p:cNvSpPr txBox="1"/>
          <p:nvPr/>
        </p:nvSpPr>
        <p:spPr>
          <a:xfrm>
            <a:off x="990600" y="1828800"/>
            <a:ext cx="7315200" cy="1754326"/>
          </a:xfrm>
          <a:prstGeom prst="rect">
            <a:avLst/>
          </a:prstGeom>
          <a:noFill/>
        </p:spPr>
        <p:txBody>
          <a:bodyPr wrap="square" rtlCol="0">
            <a:spAutoFit/>
          </a:bodyPr>
          <a:lstStyle/>
          <a:p>
            <a:pPr algn="ctr"/>
            <a:r>
              <a:rPr lang="en-US" sz="5400" b="1" dirty="0">
                <a:latin typeface="Cambria" panose="02040503050406030204" pitchFamily="18" charset="0"/>
              </a:rPr>
              <a:t>SECTION 3 </a:t>
            </a:r>
          </a:p>
          <a:p>
            <a:pPr algn="ctr"/>
            <a:r>
              <a:rPr lang="en-US" sz="5400" b="1" dirty="0">
                <a:latin typeface="Cambria" panose="02040503050406030204" pitchFamily="18" charset="0"/>
              </a:rPr>
              <a:t>REVIEW QUESTIONS</a:t>
            </a:r>
          </a:p>
        </p:txBody>
      </p:sp>
    </p:spTree>
    <p:extLst>
      <p:ext uri="{BB962C8B-B14F-4D97-AF65-F5344CB8AC3E}">
        <p14:creationId xmlns:p14="http://schemas.microsoft.com/office/powerpoint/2010/main" val="36741857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95400"/>
          </a:xfrm>
        </p:spPr>
        <p:txBody>
          <a:bodyPr>
            <a:normAutofit fontScale="90000"/>
          </a:bodyPr>
          <a:lstStyle/>
          <a:p>
            <a:pPr algn="l">
              <a:lnSpc>
                <a:spcPct val="100000"/>
              </a:lnSpc>
            </a:pPr>
            <a:r>
              <a:rPr lang="en-US" altLang="en-US" sz="3100" b="1" dirty="0">
                <a:solidFill>
                  <a:schemeClr val="tx1"/>
                </a:solidFill>
                <a:effectLst/>
                <a:latin typeface="Cambria" panose="02040503050406030204" pitchFamily="18" charset="0"/>
                <a:ea typeface="Cambria" panose="02040503050406030204" pitchFamily="18" charset="0"/>
              </a:rPr>
              <a:t>Which of the following is the most industry specific standard  for safe work practices on a communication structure? </a:t>
            </a:r>
            <a:endParaRPr lang="en-US" sz="4400" b="1" dirty="0">
              <a:solidFill>
                <a:schemeClr val="tx1"/>
              </a:solidFill>
              <a:effectLst/>
              <a:latin typeface="Cambria" panose="02040503050406030204" pitchFamily="18" charset="0"/>
              <a:ea typeface="Cambria" panose="02040503050406030204" pitchFamily="18" charset="0"/>
            </a:endParaRPr>
          </a:p>
        </p:txBody>
      </p:sp>
      <p:sp>
        <p:nvSpPr>
          <p:cNvPr id="2" name="Rectangle 1"/>
          <p:cNvSpPr/>
          <p:nvPr/>
        </p:nvSpPr>
        <p:spPr>
          <a:xfrm>
            <a:off x="457200" y="1371600"/>
            <a:ext cx="4572000" cy="2597699"/>
          </a:xfrm>
          <a:prstGeom prst="rect">
            <a:avLst/>
          </a:prstGeom>
        </p:spPr>
        <p:txBody>
          <a:bodyPr>
            <a:spAutoFit/>
          </a:bodyPr>
          <a:lstStyle/>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ANSI/TIA 322</a:t>
            </a:r>
          </a:p>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ANSI/ASME B30.26</a:t>
            </a:r>
          </a:p>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OSHA 29 CFR 1926</a:t>
            </a:r>
          </a:p>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ANSI/ASSE A10.48</a:t>
            </a:r>
          </a:p>
        </p:txBody>
      </p:sp>
    </p:spTree>
    <p:extLst>
      <p:ext uri="{BB962C8B-B14F-4D97-AF65-F5344CB8AC3E}">
        <p14:creationId xmlns:p14="http://schemas.microsoft.com/office/powerpoint/2010/main" val="23015768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458200" cy="1295400"/>
          </a:xfrm>
        </p:spPr>
        <p:txBody>
          <a:bodyPr>
            <a:normAutofit fontScale="90000"/>
          </a:bodyPr>
          <a:lstStyle/>
          <a:p>
            <a:pPr algn="l">
              <a:lnSpc>
                <a:spcPct val="100000"/>
              </a:lnSpc>
            </a:pPr>
            <a:r>
              <a:rPr lang="en-US" altLang="en-US" sz="3600" b="1" dirty="0">
                <a:solidFill>
                  <a:schemeClr val="tx1"/>
                </a:solidFill>
                <a:effectLst/>
                <a:latin typeface="Cambria" panose="02040503050406030204" pitchFamily="18" charset="0"/>
                <a:ea typeface="Cambria" panose="02040503050406030204" pitchFamily="18" charset="0"/>
              </a:rPr>
              <a:t>Who is responsible for the onsite execution of a rigging plan per ANSI A10.48?</a:t>
            </a:r>
            <a:endParaRPr lang="en-US" sz="3600" b="1" dirty="0">
              <a:solidFill>
                <a:schemeClr val="tx1"/>
              </a:solidFill>
              <a:effectLst/>
              <a:latin typeface="Cambria" panose="02040503050406030204" pitchFamily="18" charset="0"/>
              <a:ea typeface="Cambria" panose="02040503050406030204" pitchFamily="18" charset="0"/>
            </a:endParaRPr>
          </a:p>
        </p:txBody>
      </p:sp>
      <p:sp>
        <p:nvSpPr>
          <p:cNvPr id="2" name="Rectangle 1"/>
          <p:cNvSpPr/>
          <p:nvPr/>
        </p:nvSpPr>
        <p:spPr>
          <a:xfrm>
            <a:off x="457200" y="1371600"/>
            <a:ext cx="4572000" cy="2597699"/>
          </a:xfrm>
          <a:prstGeom prst="rect">
            <a:avLst/>
          </a:prstGeom>
        </p:spPr>
        <p:txBody>
          <a:bodyPr>
            <a:spAutoFit/>
          </a:bodyPr>
          <a:lstStyle/>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Tower Technician II</a:t>
            </a:r>
          </a:p>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Qualified Person</a:t>
            </a:r>
          </a:p>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Competent Rigger</a:t>
            </a:r>
          </a:p>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Qualified Engineer</a:t>
            </a:r>
          </a:p>
        </p:txBody>
      </p:sp>
    </p:spTree>
    <p:extLst>
      <p:ext uri="{BB962C8B-B14F-4D97-AF65-F5344CB8AC3E}">
        <p14:creationId xmlns:p14="http://schemas.microsoft.com/office/powerpoint/2010/main" val="742949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382000" cy="1143000"/>
          </a:xfrm>
        </p:spPr>
        <p:txBody>
          <a:bodyPr>
            <a:normAutofit fontScale="90000"/>
          </a:bodyPr>
          <a:lstStyle/>
          <a:p>
            <a:pPr algn="l">
              <a:lnSpc>
                <a:spcPct val="100000"/>
              </a:lnSpc>
            </a:pPr>
            <a:r>
              <a:rPr lang="en-US" altLang="en-US" sz="3800" b="1" dirty="0">
                <a:solidFill>
                  <a:schemeClr val="tx1"/>
                </a:solidFill>
                <a:effectLst/>
                <a:latin typeface="Cambria" panose="02040503050406030204" pitchFamily="18" charset="0"/>
                <a:ea typeface="Cambria" panose="02040503050406030204" pitchFamily="18" charset="0"/>
              </a:rPr>
              <a:t>Which construction class always requires engagement of a qualified engineer?</a:t>
            </a:r>
            <a:endParaRPr lang="en-US" sz="3800" b="1" dirty="0">
              <a:solidFill>
                <a:schemeClr val="tx1"/>
              </a:solidFill>
              <a:effectLst/>
              <a:latin typeface="Cambria" panose="02040503050406030204" pitchFamily="18" charset="0"/>
              <a:ea typeface="Cambria" panose="02040503050406030204" pitchFamily="18" charset="0"/>
            </a:endParaRPr>
          </a:p>
        </p:txBody>
      </p:sp>
      <p:sp>
        <p:nvSpPr>
          <p:cNvPr id="2" name="Rectangle 1"/>
          <p:cNvSpPr/>
          <p:nvPr/>
        </p:nvSpPr>
        <p:spPr>
          <a:xfrm>
            <a:off x="457200" y="1371600"/>
            <a:ext cx="2971800" cy="2597699"/>
          </a:xfrm>
          <a:prstGeom prst="rect">
            <a:avLst/>
          </a:prstGeom>
        </p:spPr>
        <p:txBody>
          <a:bodyPr wrap="square">
            <a:spAutoFit/>
          </a:bodyPr>
          <a:lstStyle/>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Class IV</a:t>
            </a:r>
          </a:p>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Class I</a:t>
            </a:r>
          </a:p>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Class III</a:t>
            </a:r>
          </a:p>
          <a:p>
            <a:pPr marL="514350" indent="-514350">
              <a:lnSpc>
                <a:spcPct val="150000"/>
              </a:lnSpc>
              <a:buFont typeface="Arial" charset="0"/>
              <a:buAutoNum type="alphaUcPeriod"/>
            </a:pPr>
            <a:r>
              <a:rPr lang="en-US" altLang="en-US" sz="2800" dirty="0">
                <a:latin typeface="Cambria" panose="02040503050406030204" pitchFamily="18" charset="0"/>
                <a:ea typeface="Cambria" panose="02040503050406030204" pitchFamily="18" charset="0"/>
              </a:rPr>
              <a:t>Class II</a:t>
            </a:r>
          </a:p>
        </p:txBody>
      </p:sp>
    </p:spTree>
    <p:extLst>
      <p:ext uri="{BB962C8B-B14F-4D97-AF65-F5344CB8AC3E}">
        <p14:creationId xmlns:p14="http://schemas.microsoft.com/office/powerpoint/2010/main" val="28613125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l">
              <a:lnSpc>
                <a:spcPct val="100000"/>
              </a:lnSpc>
            </a:pPr>
            <a:r>
              <a:rPr lang="en-US" sz="3800" b="1" dirty="0">
                <a:solidFill>
                  <a:schemeClr val="tx1"/>
                </a:solidFill>
                <a:effectLst/>
                <a:latin typeface="Cambria" panose="02040503050406030204" pitchFamily="18" charset="0"/>
                <a:ea typeface="Cambria" panose="02040503050406030204" pitchFamily="18" charset="0"/>
              </a:rPr>
              <a:t>Which standard contains inspection and retirement criteria for synthetic ropes?</a:t>
            </a:r>
          </a:p>
        </p:txBody>
      </p:sp>
      <p:sp>
        <p:nvSpPr>
          <p:cNvPr id="5" name="Rectangle 4"/>
          <p:cNvSpPr/>
          <p:nvPr/>
        </p:nvSpPr>
        <p:spPr>
          <a:xfrm>
            <a:off x="457200" y="1387257"/>
            <a:ext cx="5105400" cy="3108543"/>
          </a:xfrm>
          <a:prstGeom prst="rect">
            <a:avLst/>
          </a:prstGeom>
        </p:spPr>
        <p:txBody>
          <a:bodyPr wrap="square">
            <a:spAutoFit/>
          </a:bodyPr>
          <a:lstStyle/>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ANSI/ASME B30.9</a:t>
            </a:r>
          </a:p>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Cordage Institute 2001-04</a:t>
            </a:r>
          </a:p>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ANSI/TIA – 222</a:t>
            </a:r>
          </a:p>
          <a:p>
            <a:pPr marL="461963" indent="-461963">
              <a:lnSpc>
                <a:spcPct val="150000"/>
              </a:lnSpc>
              <a:buFont typeface="Wingdings 3"/>
              <a:buAutoNum type="alphaUcPeriod"/>
            </a:pPr>
            <a:r>
              <a:rPr lang="en-US" sz="2800" dirty="0">
                <a:latin typeface="Cambria" panose="02040503050406030204" pitchFamily="18" charset="0"/>
                <a:ea typeface="Cambria" panose="02040503050406030204" pitchFamily="18" charset="0"/>
              </a:rPr>
              <a:t>ANSI/ASSE A10.48</a:t>
            </a:r>
          </a:p>
          <a:p>
            <a:endParaRPr lang="en-US" sz="2800" dirty="0">
              <a:solidFill>
                <a:schemeClr val="tx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4197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838200"/>
          </a:xfrm>
        </p:spPr>
        <p:txBody>
          <a:bodyPr>
            <a:noAutofit/>
          </a:bodyPr>
          <a:lstStyle/>
          <a:p>
            <a:r>
              <a:rPr lang="en-US" b="1" dirty="0">
                <a:solidFill>
                  <a:schemeClr val="tx1"/>
                </a:solidFill>
                <a:effectLst/>
                <a:latin typeface="Cambria" panose="02040503050406030204" pitchFamily="18" charset="0"/>
              </a:rPr>
              <a:t>Section 4</a:t>
            </a:r>
          </a:p>
        </p:txBody>
      </p:sp>
      <p:sp>
        <p:nvSpPr>
          <p:cNvPr id="6" name="Title 2"/>
          <p:cNvSpPr txBox="1">
            <a:spLocks/>
          </p:cNvSpPr>
          <p:nvPr/>
        </p:nvSpPr>
        <p:spPr>
          <a:xfrm>
            <a:off x="516367" y="2895600"/>
            <a:ext cx="8229600" cy="838200"/>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5000" b="1" dirty="0">
                <a:solidFill>
                  <a:schemeClr val="tx1"/>
                </a:solidFill>
                <a:effectLst/>
                <a:latin typeface="Cambria" panose="02040503050406030204" pitchFamily="18" charset="0"/>
              </a:rPr>
              <a:t>Synthetic Rope</a:t>
            </a:r>
          </a:p>
        </p:txBody>
      </p:sp>
    </p:spTree>
    <p:extLst>
      <p:ext uri="{BB962C8B-B14F-4D97-AF65-F5344CB8AC3E}">
        <p14:creationId xmlns:p14="http://schemas.microsoft.com/office/powerpoint/2010/main" val="42832414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Topics</a:t>
            </a:r>
            <a:endParaRPr lang="en-US" sz="5600" b="1" dirty="0">
              <a:solidFill>
                <a:schemeClr val="tx1"/>
              </a:solidFill>
              <a:effectLst/>
              <a:latin typeface="Cambria" panose="02040503050406030204" pitchFamily="18" charset="0"/>
            </a:endParaRPr>
          </a:p>
        </p:txBody>
      </p:sp>
      <p:sp>
        <p:nvSpPr>
          <p:cNvPr id="6" name="Rectangle 5"/>
          <p:cNvSpPr/>
          <p:nvPr/>
        </p:nvSpPr>
        <p:spPr>
          <a:xfrm>
            <a:off x="457200" y="1371600"/>
            <a:ext cx="8229600" cy="4439677"/>
          </a:xfrm>
          <a:prstGeom prst="rect">
            <a:avLst/>
          </a:prstGeom>
        </p:spPr>
        <p:txBody>
          <a:bodyPr wrap="square">
            <a:spAutoFit/>
          </a:bodyPr>
          <a:lstStyle/>
          <a:p>
            <a:pPr marL="7938" lvl="1" fontAlgn="base">
              <a:spcBef>
                <a:spcPts val="325"/>
              </a:spcBef>
              <a:spcAft>
                <a:spcPct val="0"/>
              </a:spcAft>
              <a:buClrTx/>
            </a:pPr>
            <a:r>
              <a:rPr lang="en-US" sz="2400" kern="0" dirty="0">
                <a:latin typeface="Cambria" panose="02040503050406030204" pitchFamily="18" charset="0"/>
                <a:ea typeface="Cambria" panose="02040503050406030204" pitchFamily="18" charset="0"/>
                <a:cs typeface="Times New Roman" panose="02020603050405020304" pitchFamily="18" charset="0"/>
              </a:rPr>
              <a:t>Having knowledge of all equipment in your lifting plan is critical.</a:t>
            </a:r>
          </a:p>
          <a:p>
            <a:pPr marL="461963" lvl="2" indent="-461963" fontAlgn="base">
              <a:lnSpc>
                <a:spcPct val="150000"/>
              </a:lnSpc>
              <a:spcBef>
                <a:spcPts val="325"/>
              </a:spcBef>
              <a:spcAft>
                <a:spcPct val="0"/>
              </a:spcAft>
              <a:buFont typeface="Wingdings" panose="05000000000000000000" pitchFamily="2" charset="2"/>
              <a:buChar char="Ø"/>
            </a:pPr>
            <a:r>
              <a:rPr lang="en-US" sz="2600" kern="0" dirty="0">
                <a:latin typeface="Cambria" panose="02040503050406030204" pitchFamily="18" charset="0"/>
                <a:ea typeface="Cambria" panose="02040503050406030204" pitchFamily="18" charset="0"/>
                <a:cs typeface="Times New Roman" panose="02020603050405020304" pitchFamily="18" charset="0"/>
              </a:rPr>
              <a:t>Synthetic Rope</a:t>
            </a:r>
          </a:p>
          <a:p>
            <a:pPr marL="461963" lvl="2" indent="-461963" fontAlgn="base">
              <a:lnSpc>
                <a:spcPct val="150000"/>
              </a:lnSpc>
              <a:spcBef>
                <a:spcPts val="325"/>
              </a:spcBef>
              <a:spcAft>
                <a:spcPct val="0"/>
              </a:spcAft>
              <a:buFont typeface="Wingdings" panose="05000000000000000000" pitchFamily="2" charset="2"/>
              <a:buChar char="Ø"/>
            </a:pPr>
            <a:r>
              <a:rPr lang="en-US" sz="2600" kern="0" dirty="0">
                <a:latin typeface="Cambria" panose="02040503050406030204" pitchFamily="18" charset="0"/>
                <a:ea typeface="Cambria" panose="02040503050406030204" pitchFamily="18" charset="0"/>
                <a:cs typeface="Times New Roman" panose="02020603050405020304" pitchFamily="18" charset="0"/>
              </a:rPr>
              <a:t>Blocks, Slings, and Shackles</a:t>
            </a:r>
          </a:p>
          <a:p>
            <a:pPr marL="461963" lvl="2" indent="-461963" fontAlgn="base">
              <a:lnSpc>
                <a:spcPct val="150000"/>
              </a:lnSpc>
              <a:spcBef>
                <a:spcPts val="325"/>
              </a:spcBef>
              <a:spcAft>
                <a:spcPct val="0"/>
              </a:spcAft>
              <a:buFont typeface="Wingdings" panose="05000000000000000000" pitchFamily="2" charset="2"/>
              <a:buChar char="Ø"/>
            </a:pPr>
            <a:r>
              <a:rPr lang="en-US" sz="2600" kern="0" dirty="0">
                <a:latin typeface="Cambria" panose="02040503050406030204" pitchFamily="18" charset="0"/>
                <a:ea typeface="Cambria" panose="02040503050406030204" pitchFamily="18" charset="0"/>
                <a:cs typeface="Times New Roman" panose="02020603050405020304" pitchFamily="18" charset="0"/>
              </a:rPr>
              <a:t>Selection/Marking, Use, and Maintenance/Inspection</a:t>
            </a:r>
          </a:p>
          <a:p>
            <a:pPr marL="461963" lvl="2" indent="-461963" fontAlgn="base">
              <a:lnSpc>
                <a:spcPct val="150000"/>
              </a:lnSpc>
              <a:spcBef>
                <a:spcPts val="325"/>
              </a:spcBef>
              <a:spcAft>
                <a:spcPct val="0"/>
              </a:spcAft>
              <a:buFont typeface="Wingdings" panose="05000000000000000000" pitchFamily="2" charset="2"/>
              <a:buChar char="Ø"/>
            </a:pPr>
            <a:r>
              <a:rPr lang="en-US" sz="2600" kern="0" dirty="0">
                <a:latin typeface="Cambria" panose="02040503050406030204" pitchFamily="18" charset="0"/>
                <a:ea typeface="Cambria" panose="02040503050406030204" pitchFamily="18" charset="0"/>
                <a:cs typeface="Times New Roman" panose="02020603050405020304" pitchFamily="18" charset="0"/>
              </a:rPr>
              <a:t>System Compatibility</a:t>
            </a: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a:spcBef>
                <a:spcPts val="600"/>
              </a:spcBef>
              <a:spcAft>
                <a:spcPts val="600"/>
              </a:spcAft>
            </a:pPr>
            <a:endParaRPr lang="en-US" sz="2500" dirty="0">
              <a:latin typeface="Cambria" panose="02040503050406030204" pitchFamily="18" charset="0"/>
            </a:endParaRPr>
          </a:p>
        </p:txBody>
      </p:sp>
    </p:spTree>
    <p:extLst>
      <p:ext uri="{BB962C8B-B14F-4D97-AF65-F5344CB8AC3E}">
        <p14:creationId xmlns:p14="http://schemas.microsoft.com/office/powerpoint/2010/main" val="3216938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Kernmantle Rope</a:t>
            </a:r>
            <a:endParaRPr lang="en-US" sz="5600" b="1" dirty="0">
              <a:solidFill>
                <a:schemeClr val="tx1"/>
              </a:solidFill>
              <a:effectLst/>
              <a:latin typeface="Cambria" panose="02040503050406030204" pitchFamily="18" charset="0"/>
            </a:endParaRPr>
          </a:p>
        </p:txBody>
      </p:sp>
      <p:sp>
        <p:nvSpPr>
          <p:cNvPr id="6" name="Rectangle 5">
            <a:extLst>
              <a:ext uri="{FF2B5EF4-FFF2-40B4-BE49-F238E27FC236}">
                <a16:creationId xmlns:a16="http://schemas.microsoft.com/office/drawing/2014/main" id="{CBA9F94D-EB9B-413A-A315-7D35A532FFFD}"/>
              </a:ext>
            </a:extLst>
          </p:cNvPr>
          <p:cNvSpPr/>
          <p:nvPr/>
        </p:nvSpPr>
        <p:spPr>
          <a:xfrm>
            <a:off x="457200" y="1447800"/>
            <a:ext cx="8229600" cy="4439677"/>
          </a:xfrm>
          <a:prstGeom prst="rect">
            <a:avLst/>
          </a:prstGeom>
        </p:spPr>
        <p:txBody>
          <a:bodyPr wrap="square">
            <a:spAutoFit/>
          </a:bodyPr>
          <a:lstStyle/>
          <a:p>
            <a:pPr marL="458788" lvl="1" indent="-45878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Calibri" panose="020F0502020204030204" pitchFamily="34" charset="0"/>
              </a:rPr>
              <a:t>Is ideal for use in rescue, lifelines, ascent/decent rope access work</a:t>
            </a:r>
          </a:p>
          <a:p>
            <a:pPr marL="458788" lvl="1"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Calibri" panose="020F0502020204030204" pitchFamily="34" charset="0"/>
              </a:rPr>
              <a:t>Highest Strength/Weight Ratio</a:t>
            </a:r>
          </a:p>
          <a:p>
            <a:pPr marL="458788" lvl="1" indent="-45878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Calibri" panose="020F0502020204030204" pitchFamily="34" charset="0"/>
              </a:rPr>
              <a:t>The most frequent kernmantle rope diameters used in telecom is 12mm (1/2</a:t>
            </a:r>
            <a:r>
              <a:rPr lang="en-US" sz="2400" kern="0" dirty="0">
                <a:latin typeface="Cambria" panose="02040503050406030204" pitchFamily="18" charset="0"/>
                <a:ea typeface="Cambria" panose="02040503050406030204" pitchFamily="18" charset="0"/>
                <a:cs typeface="Times New Roman" panose="02020603050405020304" pitchFamily="18" charset="0"/>
              </a:rPr>
              <a:t>”) </a:t>
            </a:r>
            <a:endParaRPr lang="en-US" sz="2400" kern="0" dirty="0">
              <a:latin typeface="Times New Roman" panose="02020603050405020304" pitchFamily="18" charset="0"/>
              <a:ea typeface="ＭＳ Ｐゴシック"/>
              <a:cs typeface="Times New Roman" panose="02020603050405020304" pitchFamily="18" charset="0"/>
            </a:endParaRP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a:spcBef>
                <a:spcPts val="600"/>
              </a:spcBef>
              <a:spcAft>
                <a:spcPts val="600"/>
              </a:spcAft>
            </a:pPr>
            <a:endParaRPr lang="en-US" sz="2500" dirty="0">
              <a:latin typeface="Cambria" panose="02040503050406030204" pitchFamily="18" charset="0"/>
            </a:endParaRPr>
          </a:p>
        </p:txBody>
      </p:sp>
      <p:pic>
        <p:nvPicPr>
          <p:cNvPr id="1026" name="Picture 2" descr="https://www.teufelberger.com/pub/media/wysiwyg/CmsContentbuilder/teufelberger-seilkonstuktion-parallelkern-kernmantelkonstruktion_1.jpg" title="Kernmantle Rope">
            <a:extLst>
              <a:ext uri="{FF2B5EF4-FFF2-40B4-BE49-F238E27FC236}">
                <a16:creationId xmlns:a16="http://schemas.microsoft.com/office/drawing/2014/main" id="{824F0B66-BC59-4708-B45C-1863D00024D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438400" y="4343400"/>
            <a:ext cx="4397022" cy="103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58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Double Braid Rope</a:t>
            </a:r>
            <a:endParaRPr lang="en-US" sz="5600" b="1" dirty="0">
              <a:solidFill>
                <a:schemeClr val="tx1"/>
              </a:solidFill>
              <a:effectLst/>
              <a:latin typeface="Cambria" panose="02040503050406030204" pitchFamily="18" charset="0"/>
            </a:endParaRPr>
          </a:p>
        </p:txBody>
      </p:sp>
      <p:pic>
        <p:nvPicPr>
          <p:cNvPr id="9" name="Picture 8" descr="Most common type of rope used for hoisting. It is a braided core surrounded by a braided sheath." title="Double Braid Rope">
            <a:extLst>
              <a:ext uri="{FF2B5EF4-FFF2-40B4-BE49-F238E27FC236}">
                <a16:creationId xmlns:a16="http://schemas.microsoft.com/office/drawing/2014/main" id="{1571FE6E-CEEF-4102-B000-FEDF226E084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09800" y="4114800"/>
            <a:ext cx="4902136" cy="1753610"/>
          </a:xfrm>
          <a:prstGeom prst="rect">
            <a:avLst/>
          </a:prstGeom>
        </p:spPr>
      </p:pic>
      <p:sp>
        <p:nvSpPr>
          <p:cNvPr id="6" name="Rectangle 5">
            <a:extLst>
              <a:ext uri="{FF2B5EF4-FFF2-40B4-BE49-F238E27FC236}">
                <a16:creationId xmlns:a16="http://schemas.microsoft.com/office/drawing/2014/main" id="{CBA9F94D-EB9B-413A-A315-7D35A532FFFD}"/>
              </a:ext>
            </a:extLst>
          </p:cNvPr>
          <p:cNvSpPr/>
          <p:nvPr/>
        </p:nvSpPr>
        <p:spPr>
          <a:xfrm>
            <a:off x="457200" y="1371600"/>
            <a:ext cx="8229600" cy="4016484"/>
          </a:xfrm>
          <a:prstGeom prst="rect">
            <a:avLst/>
          </a:prstGeom>
        </p:spPr>
        <p:txBody>
          <a:bodyPr wrap="square">
            <a:spAutoFit/>
          </a:bodyPr>
          <a:lstStyle/>
          <a:p>
            <a:pPr marL="461963" lvl="1" indent="-454025"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Most common type of rope used for hoisting is Double Braid</a:t>
            </a:r>
          </a:p>
          <a:p>
            <a:pPr marL="461963" lvl="1" indent="-454025"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ＭＳ Ｐゴシック"/>
                <a:cs typeface="Times New Roman" panose="02020603050405020304" pitchFamily="18" charset="0"/>
              </a:rPr>
              <a:t>Double Braid is a braided core surrounded by a braided sheath</a:t>
            </a:r>
          </a:p>
          <a:p>
            <a:pPr marL="461963" lvl="1" indent="-454025"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ＭＳ Ｐゴシック"/>
                <a:cs typeface="Times New Roman" panose="02020603050405020304" pitchFamily="18" charset="0"/>
              </a:rPr>
              <a:t>Both braids share the load equally</a:t>
            </a:r>
          </a:p>
          <a:p>
            <a:pPr marL="461963" lvl="1" indent="-454025"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ＭＳ Ｐゴシック"/>
                <a:cs typeface="Times New Roman" panose="02020603050405020304" pitchFamily="18" charset="0"/>
              </a:rPr>
              <a:t>Ideal for load rope</a:t>
            </a:r>
          </a:p>
          <a:p>
            <a:pPr marL="7938" lvl="1" fontAlgn="base">
              <a:lnSpc>
                <a:spcPct val="150000"/>
              </a:lnSpc>
              <a:spcBef>
                <a:spcPts val="325"/>
              </a:spcBef>
              <a:spcAft>
                <a:spcPct val="0"/>
              </a:spcAft>
              <a:buClrTx/>
            </a:pPr>
            <a:endParaRPr lang="en-US" sz="2400" kern="0" dirty="0">
              <a:latin typeface="Times New Roman" panose="02020603050405020304" pitchFamily="18" charset="0"/>
              <a:ea typeface="ＭＳ Ｐゴシック"/>
              <a:cs typeface="Times New Roman" panose="02020603050405020304" pitchFamily="18" charset="0"/>
            </a:endParaRPr>
          </a:p>
          <a:p>
            <a:pPr marL="7938" lvl="1" fontAlgn="base">
              <a:lnSpc>
                <a:spcPct val="150000"/>
              </a:lnSpc>
              <a:spcBef>
                <a:spcPts val="325"/>
              </a:spcBef>
              <a:spcAft>
                <a:spcPct val="0"/>
              </a:spcAft>
              <a:buClrTx/>
            </a:pPr>
            <a:endParaRPr lang="en-US" sz="2400" kern="0" dirty="0">
              <a:latin typeface="Times New Roman" panose="02020603050405020304" pitchFamily="18" charset="0"/>
              <a:ea typeface="ＭＳ Ｐゴシック"/>
              <a:cs typeface="Times New Roman" panose="02020603050405020304" pitchFamily="18" charset="0"/>
            </a:endParaRP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p:txBody>
      </p:sp>
    </p:spTree>
    <p:extLst>
      <p:ext uri="{BB962C8B-B14F-4D97-AF65-F5344CB8AC3E}">
        <p14:creationId xmlns:p14="http://schemas.microsoft.com/office/powerpoint/2010/main" val="23726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pPr algn="l"/>
            <a:r>
              <a:rPr lang="en-US" altLang="en-US" sz="4400" b="1" dirty="0">
                <a:solidFill>
                  <a:schemeClr val="tx1"/>
                </a:solidFill>
                <a:effectLst/>
                <a:latin typeface="Cambria" panose="02040503050406030204" pitchFamily="18" charset="0"/>
                <a:ea typeface="MS PGothic" charset="-128"/>
              </a:rPr>
              <a:t>What is your age?</a:t>
            </a:r>
            <a:endParaRPr lang="en-US" sz="4400" b="1" dirty="0">
              <a:solidFill>
                <a:schemeClr val="tx1"/>
              </a:solidFill>
              <a:effectLst/>
              <a:latin typeface="Cambria" panose="02040503050406030204" pitchFamily="18" charset="0"/>
            </a:endParaRPr>
          </a:p>
        </p:txBody>
      </p:sp>
      <p:sp>
        <p:nvSpPr>
          <p:cNvPr id="5" name="TPAnswers"/>
          <p:cNvSpPr txBox="1">
            <a:spLocks/>
          </p:cNvSpPr>
          <p:nvPr>
            <p:custDataLst>
              <p:tags r:id="rId1"/>
            </p:custDataLst>
          </p:nvPr>
        </p:nvSpPr>
        <p:spPr>
          <a:xfrm>
            <a:off x="457200" y="1524001"/>
            <a:ext cx="4114800" cy="3733799"/>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itchFamily="34" charset="0"/>
              <a:buNone/>
              <a:defRPr sz="1600" b="0" kern="1200">
                <a:solidFill>
                  <a:srgbClr val="000000"/>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18-24</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25-34</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35-44</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45-54</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55-64</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65 and up</a:t>
            </a:r>
          </a:p>
        </p:txBody>
      </p:sp>
    </p:spTree>
    <p:extLst>
      <p:ext uri="{BB962C8B-B14F-4D97-AF65-F5344CB8AC3E}">
        <p14:creationId xmlns:p14="http://schemas.microsoft.com/office/powerpoint/2010/main" val="23036688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3 Strand Rope</a:t>
            </a:r>
            <a:endParaRPr lang="en-US" sz="5600" b="1" dirty="0">
              <a:solidFill>
                <a:schemeClr val="tx1"/>
              </a:solidFill>
              <a:effectLst/>
              <a:latin typeface="Cambria" panose="02040503050406030204" pitchFamily="18" charset="0"/>
            </a:endParaRPr>
          </a:p>
        </p:txBody>
      </p:sp>
      <p:sp>
        <p:nvSpPr>
          <p:cNvPr id="6" name="Rectangle 5">
            <a:extLst>
              <a:ext uri="{FF2B5EF4-FFF2-40B4-BE49-F238E27FC236}">
                <a16:creationId xmlns:a16="http://schemas.microsoft.com/office/drawing/2014/main" id="{CBA9F94D-EB9B-413A-A315-7D35A532FFFD}"/>
              </a:ext>
            </a:extLst>
          </p:cNvPr>
          <p:cNvSpPr/>
          <p:nvPr/>
        </p:nvSpPr>
        <p:spPr>
          <a:xfrm>
            <a:off x="457200" y="1371600"/>
            <a:ext cx="8229600" cy="2577629"/>
          </a:xfrm>
          <a:prstGeom prst="rect">
            <a:avLst/>
          </a:prstGeom>
        </p:spPr>
        <p:txBody>
          <a:bodyPr wrap="square">
            <a:spAutoFit/>
          </a:bodyPr>
          <a:lstStyle/>
          <a:p>
            <a:pPr marL="458788" lvl="1" indent="-458788"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Most common type of rope used for chase rope</a:t>
            </a:r>
          </a:p>
          <a:p>
            <a:pPr marL="458788" lvl="1" indent="-458788"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5/8” is sometimes used as a backup lifeline.</a:t>
            </a: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Remember that life safety ropes can never be used for material handling.</a:t>
            </a: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Allows users to take their primary rope out of service for proper storage and inspection, and easily get back to operation</a:t>
            </a:r>
            <a:endParaRPr lang="en-US" sz="2200" kern="0" dirty="0">
              <a:latin typeface="Cambria" panose="02040503050406030204" pitchFamily="18" charset="0"/>
              <a:ea typeface="ＭＳ Ｐゴシック"/>
              <a:cs typeface="Times New Roman" panose="02020603050405020304" pitchFamily="18" charset="0"/>
            </a:endParaRPr>
          </a:p>
        </p:txBody>
      </p:sp>
      <p:pic>
        <p:nvPicPr>
          <p:cNvPr id="4" name="Picture 3" descr="Most commonly used for chase rope. 5/8&quot; is sometimes used as a backup lifeline." title="3 Strabd Rope">
            <a:extLst>
              <a:ext uri="{FF2B5EF4-FFF2-40B4-BE49-F238E27FC236}">
                <a16:creationId xmlns:a16="http://schemas.microsoft.com/office/drawing/2014/main" id="{B9129040-551E-409C-BBA5-8542465474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52600" y="4191000"/>
            <a:ext cx="5070697" cy="1776412"/>
          </a:xfrm>
          <a:prstGeom prst="rect">
            <a:avLst/>
          </a:prstGeom>
        </p:spPr>
      </p:pic>
    </p:spTree>
    <p:extLst>
      <p:ext uri="{BB962C8B-B14F-4D97-AF65-F5344CB8AC3E}">
        <p14:creationId xmlns:p14="http://schemas.microsoft.com/office/powerpoint/2010/main" val="578387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Know Your Rope</a:t>
            </a:r>
            <a:endParaRPr lang="en-US" sz="5600" b="1" dirty="0">
              <a:solidFill>
                <a:schemeClr val="tx1"/>
              </a:solidFill>
              <a:effectLst/>
              <a:latin typeface="Cambria" panose="02040503050406030204" pitchFamily="18" charset="0"/>
            </a:endParaRPr>
          </a:p>
        </p:txBody>
      </p:sp>
      <p:sp>
        <p:nvSpPr>
          <p:cNvPr id="8" name="Rectangle 7">
            <a:extLst>
              <a:ext uri="{FF2B5EF4-FFF2-40B4-BE49-F238E27FC236}">
                <a16:creationId xmlns:a16="http://schemas.microsoft.com/office/drawing/2014/main" id="{968EEFFE-677D-4F17-B03F-D45948ECDF9F}"/>
              </a:ext>
            </a:extLst>
          </p:cNvPr>
          <p:cNvSpPr/>
          <p:nvPr/>
        </p:nvSpPr>
        <p:spPr>
          <a:xfrm>
            <a:off x="457200" y="1371600"/>
            <a:ext cx="8229600" cy="4201150"/>
          </a:xfrm>
          <a:prstGeom prst="rect">
            <a:avLst/>
          </a:prstGeom>
        </p:spPr>
        <p:txBody>
          <a:bodyPr wrap="square">
            <a:spAutoFit/>
          </a:bodyPr>
          <a:lstStyle/>
          <a:p>
            <a:pPr marL="461963" lvl="1" indent="-454025"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Knowing your rope specifications is critical.</a:t>
            </a:r>
          </a:p>
          <a:p>
            <a:pPr marL="808038" lvl="2" indent="-342900" fontAlgn="base">
              <a:lnSpc>
                <a:spcPct val="150000"/>
              </a:lnSpc>
              <a:spcBef>
                <a:spcPts val="325"/>
              </a:spcBef>
              <a:spcAft>
                <a:spcPct val="0"/>
              </a:spcAft>
              <a:buFont typeface="Wingdings" panose="05000000000000000000" pitchFamily="2" charset="2"/>
              <a:buChar char="§"/>
            </a:pPr>
            <a:r>
              <a:rPr lang="en-US" sz="2400" kern="0" dirty="0">
                <a:latin typeface="Cambria" panose="02040503050406030204" pitchFamily="18" charset="0"/>
                <a:ea typeface="Cambria" panose="02040503050406030204" pitchFamily="18" charset="0"/>
                <a:cs typeface="Times New Roman" panose="02020603050405020304" pitchFamily="18" charset="0"/>
              </a:rPr>
              <a:t>Type of Rope</a:t>
            </a:r>
          </a:p>
          <a:p>
            <a:pPr marL="808038" lvl="2" indent="-342900" fontAlgn="base">
              <a:lnSpc>
                <a:spcPct val="150000"/>
              </a:lnSpc>
              <a:spcBef>
                <a:spcPts val="325"/>
              </a:spcBef>
              <a:spcAft>
                <a:spcPct val="0"/>
              </a:spcAft>
              <a:buFont typeface="Wingdings" panose="05000000000000000000" pitchFamily="2" charset="2"/>
              <a:buChar char="§"/>
            </a:pPr>
            <a:r>
              <a:rPr lang="en-US" sz="2400" kern="0" dirty="0">
                <a:latin typeface="Cambria" panose="02040503050406030204" pitchFamily="18" charset="0"/>
                <a:ea typeface="Cambria" panose="02040503050406030204" pitchFamily="18" charset="0"/>
                <a:cs typeface="Times New Roman" panose="02020603050405020304" pitchFamily="18" charset="0"/>
              </a:rPr>
              <a:t>Rope Manufacturer</a:t>
            </a:r>
          </a:p>
          <a:p>
            <a:pPr marL="808038" lvl="2" indent="-342900" fontAlgn="base">
              <a:lnSpc>
                <a:spcPct val="150000"/>
              </a:lnSpc>
              <a:spcBef>
                <a:spcPts val="325"/>
              </a:spcBef>
              <a:spcAft>
                <a:spcPct val="0"/>
              </a:spcAft>
              <a:buFont typeface="Wingdings" panose="05000000000000000000" pitchFamily="2" charset="2"/>
              <a:buChar char="§"/>
            </a:pPr>
            <a:r>
              <a:rPr lang="en-US" sz="2400" kern="0" dirty="0">
                <a:latin typeface="Cambria" panose="02040503050406030204" pitchFamily="18" charset="0"/>
                <a:ea typeface="Cambria" panose="02040503050406030204" pitchFamily="18" charset="0"/>
                <a:cs typeface="Times New Roman" panose="02020603050405020304" pitchFamily="18" charset="0"/>
              </a:rPr>
              <a:t>Date of Manufacturing</a:t>
            </a:r>
          </a:p>
          <a:p>
            <a:pPr marL="808038" lvl="2" indent="-342900" fontAlgn="base">
              <a:lnSpc>
                <a:spcPct val="150000"/>
              </a:lnSpc>
              <a:spcBef>
                <a:spcPts val="325"/>
              </a:spcBef>
              <a:spcAft>
                <a:spcPct val="0"/>
              </a:spcAft>
              <a:buFont typeface="Wingdings" panose="05000000000000000000" pitchFamily="2" charset="2"/>
              <a:buChar char="§"/>
            </a:pPr>
            <a:r>
              <a:rPr lang="en-US" sz="2400" kern="0" dirty="0">
                <a:latin typeface="Cambria" panose="02040503050406030204" pitchFamily="18" charset="0"/>
                <a:ea typeface="Cambria" panose="02040503050406030204" pitchFamily="18" charset="0"/>
                <a:cs typeface="Times New Roman" panose="02020603050405020304" pitchFamily="18" charset="0"/>
              </a:rPr>
              <a:t>MBS</a:t>
            </a:r>
          </a:p>
          <a:p>
            <a:pPr marL="458788" lvl="1"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Where can this information be found?</a:t>
            </a:r>
          </a:p>
          <a:p>
            <a:pPr marL="7938" lvl="1" fontAlgn="base">
              <a:lnSpc>
                <a:spcPct val="150000"/>
              </a:lnSpc>
              <a:spcBef>
                <a:spcPts val="325"/>
              </a:spcBef>
              <a:spcAft>
                <a:spcPct val="0"/>
              </a:spcAft>
              <a:buClrTx/>
            </a:pPr>
            <a:endParaRPr lang="en-US" sz="2400" kern="0" dirty="0">
              <a:latin typeface="Times New Roman" panose="02020603050405020304" pitchFamily="18" charset="0"/>
              <a:ea typeface="ＭＳ Ｐゴシック"/>
              <a:cs typeface="Times New Roman" panose="02020603050405020304" pitchFamily="18" charset="0"/>
            </a:endParaRPr>
          </a:p>
        </p:txBody>
      </p:sp>
      <p:pic>
        <p:nvPicPr>
          <p:cNvPr id="4" name="Picture 3" descr="Picture of a rope with rope specifications listed." title="Know Your Rope">
            <a:extLst>
              <a:ext uri="{FF2B5EF4-FFF2-40B4-BE49-F238E27FC236}">
                <a16:creationId xmlns:a16="http://schemas.microsoft.com/office/drawing/2014/main" id="{8CC24B52-300B-4257-8EA9-48F16DE4C1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8240" y="2122041"/>
            <a:ext cx="3810000" cy="254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01453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Terms for Rigging</a:t>
            </a:r>
            <a:endParaRPr lang="en-US" sz="5600" b="1" dirty="0">
              <a:solidFill>
                <a:schemeClr val="tx1"/>
              </a:solidFill>
              <a:effectLst/>
              <a:latin typeface="Cambria" panose="02040503050406030204" pitchFamily="18" charset="0"/>
            </a:endParaRPr>
          </a:p>
        </p:txBody>
      </p:sp>
      <p:sp>
        <p:nvSpPr>
          <p:cNvPr id="8" name="Rectangle 7">
            <a:extLst>
              <a:ext uri="{FF2B5EF4-FFF2-40B4-BE49-F238E27FC236}">
                <a16:creationId xmlns:a16="http://schemas.microsoft.com/office/drawing/2014/main" id="{968EEFFE-677D-4F17-B03F-D45948ECDF9F}"/>
              </a:ext>
            </a:extLst>
          </p:cNvPr>
          <p:cNvSpPr/>
          <p:nvPr/>
        </p:nvSpPr>
        <p:spPr>
          <a:xfrm>
            <a:off x="457200" y="1371600"/>
            <a:ext cx="8229600" cy="4747453"/>
          </a:xfrm>
          <a:prstGeom prst="rect">
            <a:avLst/>
          </a:prstGeom>
        </p:spPr>
        <p:txBody>
          <a:bodyPr wrap="square">
            <a:spAutoFit/>
          </a:bodyPr>
          <a:lstStyle/>
          <a:p>
            <a:pPr marL="460375" lvl="1" indent="-460375" fontAlgn="base">
              <a:lnSpc>
                <a:spcPct val="150000"/>
              </a:lnSpc>
              <a:spcBef>
                <a:spcPts val="325"/>
              </a:spcBef>
              <a:spcAft>
                <a:spcPct val="0"/>
              </a:spcAft>
              <a:buClrTx/>
              <a:buFont typeface="Wingdings" panose="05000000000000000000" pitchFamily="2" charset="2"/>
              <a:buChar char="Ø"/>
              <a:tabLst>
                <a:tab pos="1376363" algn="l"/>
              </a:tabLst>
            </a:pPr>
            <a:r>
              <a:rPr lang="en-US" sz="2200" kern="0" dirty="0">
                <a:latin typeface="Cambria" panose="02040503050406030204" pitchFamily="18" charset="0"/>
                <a:ea typeface="Cambria" panose="02040503050406030204" pitchFamily="18" charset="0"/>
                <a:cs typeface="Times New Roman" panose="02020603050405020304" pitchFamily="18" charset="0"/>
              </a:rPr>
              <a:t>ABS 	Average Breaking Strength</a:t>
            </a:r>
          </a:p>
          <a:p>
            <a:pPr marL="460375" lvl="1" indent="-460375" fontAlgn="base">
              <a:lnSpc>
                <a:spcPct val="150000"/>
              </a:lnSpc>
              <a:spcBef>
                <a:spcPts val="325"/>
              </a:spcBef>
              <a:spcAft>
                <a:spcPct val="0"/>
              </a:spcAft>
              <a:buClrTx/>
              <a:buFont typeface="Wingdings" panose="05000000000000000000" pitchFamily="2" charset="2"/>
              <a:buChar char="Ø"/>
              <a:tabLst>
                <a:tab pos="1376363" algn="l"/>
              </a:tabLst>
            </a:pPr>
            <a:r>
              <a:rPr lang="en-US" sz="2200" kern="0" dirty="0">
                <a:latin typeface="Cambria" panose="02040503050406030204" pitchFamily="18" charset="0"/>
                <a:ea typeface="Cambria" panose="02040503050406030204" pitchFamily="18" charset="0"/>
                <a:cs typeface="Times New Roman" panose="02020603050405020304" pitchFamily="18" charset="0"/>
              </a:rPr>
              <a:t>MBS	Minimum Breaking Strength</a:t>
            </a:r>
          </a:p>
          <a:p>
            <a:pPr marL="460375" lvl="1" indent="-460375" fontAlgn="base">
              <a:lnSpc>
                <a:spcPct val="150000"/>
              </a:lnSpc>
              <a:spcBef>
                <a:spcPts val="325"/>
              </a:spcBef>
              <a:spcAft>
                <a:spcPct val="0"/>
              </a:spcAft>
              <a:buClrTx/>
              <a:buFont typeface="Wingdings" panose="05000000000000000000" pitchFamily="2" charset="2"/>
              <a:buChar char="Ø"/>
              <a:tabLst>
                <a:tab pos="1376363" algn="l"/>
              </a:tabLst>
            </a:pPr>
            <a:r>
              <a:rPr lang="en-US" sz="2200" kern="0" dirty="0">
                <a:latin typeface="Cambria" panose="02040503050406030204" pitchFamily="18" charset="0"/>
                <a:ea typeface="Cambria" panose="02040503050406030204" pitchFamily="18" charset="0"/>
                <a:cs typeface="Times New Roman" panose="02020603050405020304" pitchFamily="18" charset="0"/>
              </a:rPr>
              <a:t>SWL	Being Phased Out</a:t>
            </a:r>
          </a:p>
          <a:p>
            <a:pPr marL="460375" lvl="1" indent="-460375" fontAlgn="base">
              <a:lnSpc>
                <a:spcPct val="150000"/>
              </a:lnSpc>
              <a:spcBef>
                <a:spcPts val="325"/>
              </a:spcBef>
              <a:spcAft>
                <a:spcPct val="0"/>
              </a:spcAft>
              <a:buClrTx/>
              <a:buFont typeface="Wingdings" panose="05000000000000000000" pitchFamily="2" charset="2"/>
              <a:buChar char="Ø"/>
              <a:tabLst>
                <a:tab pos="1376363" algn="l"/>
              </a:tabLst>
            </a:pPr>
            <a:r>
              <a:rPr lang="en-US" sz="2200" kern="0" dirty="0">
                <a:latin typeface="Cambria" panose="02040503050406030204" pitchFamily="18" charset="0"/>
                <a:ea typeface="Cambria" panose="02040503050406030204" pitchFamily="18" charset="0"/>
                <a:cs typeface="Times New Roman" panose="02020603050405020304" pitchFamily="18" charset="0"/>
              </a:rPr>
              <a:t>WLL	Working Load Limit</a:t>
            </a:r>
          </a:p>
          <a:p>
            <a:pPr marL="808038" lvl="2" indent="-342900" fontAlgn="base">
              <a:spcBef>
                <a:spcPts val="325"/>
              </a:spcBef>
              <a:spcAft>
                <a:spcPct val="0"/>
              </a:spcAft>
              <a:buFont typeface="Wingdings" panose="05000000000000000000" pitchFamily="2" charset="2"/>
              <a:buChar char="§"/>
            </a:pPr>
            <a:r>
              <a:rPr lang="en-US" sz="2000" dirty="0">
                <a:latin typeface="Cambria" panose="02040503050406030204" pitchFamily="18" charset="0"/>
                <a:ea typeface="Cambria" panose="02040503050406030204" pitchFamily="18" charset="0"/>
              </a:rPr>
              <a:t>The minimum breaking load of a component divided by an appropriate factor of safety giving a maximum load that can be lifted or be carried.</a:t>
            </a:r>
            <a:endParaRPr lang="en-US" sz="2000" kern="0" dirty="0">
              <a:latin typeface="Cambria" panose="02040503050406030204" pitchFamily="18" charset="0"/>
              <a:ea typeface="Cambria" panose="02040503050406030204" pitchFamily="18" charset="0"/>
              <a:cs typeface="Times New Roman" panose="02020603050405020304" pitchFamily="18" charset="0"/>
            </a:endParaRPr>
          </a:p>
          <a:p>
            <a:pPr marL="808038" lvl="2" indent="-342900" fontAlgn="base">
              <a:lnSpc>
                <a:spcPct val="150000"/>
              </a:lnSpc>
              <a:spcBef>
                <a:spcPts val="325"/>
              </a:spcBef>
              <a:spcAft>
                <a:spcPct val="0"/>
              </a:spcAft>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(WLL) For Ropes, is 10% of the (MBS) minimum breaking strength</a:t>
            </a:r>
          </a:p>
          <a:p>
            <a:pPr marL="460375" lvl="1" indent="-460375" fontAlgn="base">
              <a:lnSpc>
                <a:spcPct val="150000"/>
              </a:lnSpc>
              <a:spcBef>
                <a:spcPts val="325"/>
              </a:spcBef>
              <a:spcAft>
                <a:spcPct val="0"/>
              </a:spcAft>
              <a:buClrTx/>
              <a:buFont typeface="Wingdings" panose="05000000000000000000" pitchFamily="2" charset="2"/>
              <a:buChar char="Ø"/>
              <a:tabLst>
                <a:tab pos="1376363" algn="l"/>
              </a:tabLst>
            </a:pPr>
            <a:r>
              <a:rPr lang="en-US" sz="2200" kern="0" dirty="0">
                <a:latin typeface="Cambria" panose="02040503050406030204" pitchFamily="18" charset="0"/>
                <a:ea typeface="Cambria" panose="02040503050406030204" pitchFamily="18" charset="0"/>
                <a:cs typeface="Times New Roman" panose="02020603050405020304" pitchFamily="18" charset="0"/>
              </a:rPr>
              <a:t>FS	Factor of Safety</a:t>
            </a:r>
          </a:p>
          <a:p>
            <a:pPr marL="808038" lvl="2" indent="-342900" fontAlgn="base">
              <a:lnSpc>
                <a:spcPct val="150000"/>
              </a:lnSpc>
              <a:spcBef>
                <a:spcPts val="325"/>
              </a:spcBef>
              <a:spcAft>
                <a:spcPct val="0"/>
              </a:spcAft>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10:1 </a:t>
            </a:r>
          </a:p>
        </p:txBody>
      </p:sp>
    </p:spTree>
    <p:extLst>
      <p:ext uri="{BB962C8B-B14F-4D97-AF65-F5344CB8AC3E}">
        <p14:creationId xmlns:p14="http://schemas.microsoft.com/office/powerpoint/2010/main" val="25098714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Diameter &amp; MBS</a:t>
            </a:r>
            <a:endParaRPr lang="en-US" sz="5600" b="1" dirty="0">
              <a:solidFill>
                <a:schemeClr val="tx1"/>
              </a:solidFill>
              <a:effectLst/>
              <a:latin typeface="Cambria" panose="02040503050406030204" pitchFamily="18" charset="0"/>
            </a:endParaRPr>
          </a:p>
        </p:txBody>
      </p:sp>
      <p:sp>
        <p:nvSpPr>
          <p:cNvPr id="8" name="Rectangle 7">
            <a:extLst>
              <a:ext uri="{FF2B5EF4-FFF2-40B4-BE49-F238E27FC236}">
                <a16:creationId xmlns:a16="http://schemas.microsoft.com/office/drawing/2014/main" id="{968EEFFE-677D-4F17-B03F-D45948ECDF9F}"/>
              </a:ext>
            </a:extLst>
          </p:cNvPr>
          <p:cNvSpPr/>
          <p:nvPr/>
        </p:nvSpPr>
        <p:spPr>
          <a:xfrm>
            <a:off x="457200" y="1371600"/>
            <a:ext cx="8229600" cy="4847481"/>
          </a:xfrm>
          <a:prstGeom prst="rect">
            <a:avLst/>
          </a:prstGeom>
        </p:spPr>
        <p:txBody>
          <a:bodyPr wrap="square">
            <a:spAutoFit/>
          </a:bodyPr>
          <a:lstStyle/>
          <a:p>
            <a:pPr marL="458788" lvl="1"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Breaking Strength of Synthetic Rope must be known</a:t>
            </a:r>
          </a:p>
          <a:p>
            <a:pPr marL="458788" lvl="1"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Below is an example of one manufacturer’s Double Braid</a:t>
            </a:r>
          </a:p>
          <a:p>
            <a:pPr marL="458788" lvl="1" indent="-45878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Each manufacturer’s ratings are different, as different constructions and materials are used.</a:t>
            </a:r>
            <a:endParaRPr lang="en-US" sz="2400" kern="0" dirty="0">
              <a:latin typeface="Cambria" panose="02040503050406030204" pitchFamily="18" charset="0"/>
              <a:ea typeface="ＭＳ Ｐゴシック"/>
              <a:cs typeface="Times New Roman" panose="02020603050405020304" pitchFamily="18" charset="0"/>
            </a:endParaRPr>
          </a:p>
          <a:p>
            <a:pPr marL="7938" lvl="1" fontAlgn="base">
              <a:lnSpc>
                <a:spcPct val="150000"/>
              </a:lnSpc>
              <a:spcBef>
                <a:spcPts val="325"/>
              </a:spcBef>
              <a:spcAft>
                <a:spcPct val="0"/>
              </a:spcAft>
              <a:buClrTx/>
            </a:pPr>
            <a:endParaRPr lang="en-US" sz="2400" kern="0" dirty="0">
              <a:latin typeface="Times New Roman" panose="02020603050405020304" pitchFamily="18" charset="0"/>
              <a:ea typeface="ＭＳ Ｐゴシック"/>
              <a:cs typeface="Times New Roman" panose="02020603050405020304" pitchFamily="18" charset="0"/>
            </a:endParaRP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latin typeface="Cambria" panose="02040503050406030204" pitchFamily="18" charset="0"/>
              <a:ea typeface="Cambria" panose="02040503050406030204" pitchFamily="18" charset="0"/>
              <a:cs typeface="Times New Roman" panose="02020603050405020304" pitchFamily="18" charset="0"/>
            </a:endParaRPr>
          </a:p>
          <a:p>
            <a:pPr>
              <a:spcBef>
                <a:spcPts val="600"/>
              </a:spcBef>
              <a:spcAft>
                <a:spcPts val="600"/>
              </a:spcAft>
            </a:pPr>
            <a:endParaRPr lang="en-US" sz="2500" dirty="0">
              <a:latin typeface="Cambria" panose="02040503050406030204" pitchFamily="18" charset="0"/>
            </a:endParaRPr>
          </a:p>
        </p:txBody>
      </p:sp>
      <p:pic>
        <p:nvPicPr>
          <p:cNvPr id="4" name="Picture 3" descr="Spool of rope." title="Diameter &amp; MBS">
            <a:extLst>
              <a:ext uri="{FF2B5EF4-FFF2-40B4-BE49-F238E27FC236}">
                <a16:creationId xmlns:a16="http://schemas.microsoft.com/office/drawing/2014/main" id="{C7A1D07F-58FE-4CDF-B6C6-14D8AA8C14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844" y="4376713"/>
            <a:ext cx="2456298" cy="2009422"/>
          </a:xfrm>
          <a:prstGeom prst="rect">
            <a:avLst/>
          </a:prstGeom>
        </p:spPr>
      </p:pic>
      <p:sp>
        <p:nvSpPr>
          <p:cNvPr id="9" name="TextBox 8">
            <a:extLst>
              <a:ext uri="{FF2B5EF4-FFF2-40B4-BE49-F238E27FC236}">
                <a16:creationId xmlns:a16="http://schemas.microsoft.com/office/drawing/2014/main" id="{7B55C2C9-1E6E-4F6F-B5D4-ED92DCFEA10A}"/>
              </a:ext>
            </a:extLst>
          </p:cNvPr>
          <p:cNvSpPr txBox="1"/>
          <p:nvPr/>
        </p:nvSpPr>
        <p:spPr>
          <a:xfrm>
            <a:off x="3537678" y="3886200"/>
            <a:ext cx="1095236" cy="369332"/>
          </a:xfrm>
          <a:prstGeom prst="rect">
            <a:avLst/>
          </a:prstGeom>
          <a:noFill/>
        </p:spPr>
        <p:txBody>
          <a:bodyPr wrap="none" rtlCol="0">
            <a:spAutoFit/>
          </a:bodyPr>
          <a:lstStyle/>
          <a:p>
            <a:r>
              <a:rPr lang="en-US" dirty="0">
                <a:latin typeface="Cambria" panose="02040503050406030204" pitchFamily="18" charset="0"/>
                <a:ea typeface="Cambria" panose="02040503050406030204" pitchFamily="18" charset="0"/>
              </a:rPr>
              <a:t>Example:</a:t>
            </a:r>
          </a:p>
        </p:txBody>
      </p:sp>
      <p:pic>
        <p:nvPicPr>
          <p:cNvPr id="6" name="Picture 5" descr="Chart showing the diameter and strength of a rope." title="Diameter &amp; MBS">
            <a:extLst>
              <a:ext uri="{FF2B5EF4-FFF2-40B4-BE49-F238E27FC236}">
                <a16:creationId xmlns:a16="http://schemas.microsoft.com/office/drawing/2014/main" id="{5B00AB90-1244-47B7-871F-D9A14D770DA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5555" y="4267200"/>
            <a:ext cx="3968603" cy="1976576"/>
          </a:xfrm>
          <a:prstGeom prst="rect">
            <a:avLst/>
          </a:prstGeom>
        </p:spPr>
      </p:pic>
    </p:spTree>
    <p:extLst>
      <p:ext uri="{BB962C8B-B14F-4D97-AF65-F5344CB8AC3E}">
        <p14:creationId xmlns:p14="http://schemas.microsoft.com/office/powerpoint/2010/main" val="14618735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Calculating WLL</a:t>
            </a:r>
            <a:endParaRPr lang="en-US" sz="5600" b="1" dirty="0">
              <a:solidFill>
                <a:schemeClr val="tx1"/>
              </a:solidFill>
              <a:effectLst/>
              <a:latin typeface="Cambria" panose="02040503050406030204" pitchFamily="18" charset="0"/>
            </a:endParaRPr>
          </a:p>
        </p:txBody>
      </p:sp>
      <p:sp>
        <p:nvSpPr>
          <p:cNvPr id="2" name="TextBox 1">
            <a:extLst>
              <a:ext uri="{FF2B5EF4-FFF2-40B4-BE49-F238E27FC236}">
                <a16:creationId xmlns:a16="http://schemas.microsoft.com/office/drawing/2014/main" id="{FB1FC2B0-2A70-46CA-92D4-F397478A54F5}"/>
              </a:ext>
            </a:extLst>
          </p:cNvPr>
          <p:cNvSpPr txBox="1"/>
          <p:nvPr/>
        </p:nvSpPr>
        <p:spPr>
          <a:xfrm>
            <a:off x="457200" y="1448812"/>
            <a:ext cx="8001000" cy="3046988"/>
          </a:xfrm>
          <a:prstGeom prst="rect">
            <a:avLst/>
          </a:prstGeom>
          <a:noFill/>
        </p:spPr>
        <p:txBody>
          <a:bodyPr wrap="square" rtlCol="0">
            <a:spAutoFit/>
          </a:bodyPr>
          <a:lstStyle/>
          <a:p>
            <a:pPr marL="0" lvl="1"/>
            <a:r>
              <a:rPr lang="en-US" sz="32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Breaking Strength </a:t>
            </a:r>
            <a:r>
              <a:rPr lang="en-US" sz="3200" kern="0" dirty="0">
                <a:latin typeface="Cambria" panose="02040503050406030204" pitchFamily="18" charset="0"/>
                <a:ea typeface="Cambria" panose="02040503050406030204" pitchFamily="18" charset="0"/>
                <a:cs typeface="Times New Roman" panose="02020603050405020304" pitchFamily="18" charset="0"/>
              </a:rPr>
              <a:t>÷ </a:t>
            </a:r>
            <a:r>
              <a:rPr lang="en-US" sz="3200" kern="0" dirty="0">
                <a:solidFill>
                  <a:srgbClr val="00B050"/>
                </a:solidFill>
                <a:latin typeface="Cambria" panose="02040503050406030204" pitchFamily="18" charset="0"/>
                <a:ea typeface="Cambria" panose="02040503050406030204" pitchFamily="18" charset="0"/>
                <a:cs typeface="Times New Roman" panose="02020603050405020304" pitchFamily="18" charset="0"/>
              </a:rPr>
              <a:t>Factor of Safety</a:t>
            </a:r>
            <a:endParaRPr lang="en-US" sz="3200" dirty="0">
              <a:solidFill>
                <a:srgbClr val="00B050"/>
              </a:solidFill>
              <a:latin typeface="Cambria" panose="02040503050406030204" pitchFamily="18" charset="0"/>
            </a:endParaRPr>
          </a:p>
          <a:p>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You have a ½” Double Braid Polyester rope that has a MBS of 11,000 pounds.</a:t>
            </a:r>
          </a:p>
          <a:p>
            <a:endParaRPr lang="en-US" sz="3200" dirty="0">
              <a:latin typeface="Cambria" panose="02040503050406030204" pitchFamily="18" charset="0"/>
              <a:ea typeface="Cambria" panose="02040503050406030204" pitchFamily="18" charset="0"/>
            </a:endParaRPr>
          </a:p>
          <a:p>
            <a:r>
              <a:rPr lang="en-US" sz="3200" dirty="0">
                <a:solidFill>
                  <a:srgbClr val="FF0000"/>
                </a:solidFill>
                <a:latin typeface="Cambria" panose="02040503050406030204" pitchFamily="18" charset="0"/>
                <a:ea typeface="Cambria" panose="02040503050406030204" pitchFamily="18" charset="0"/>
              </a:rPr>
              <a:t>What is the WLL that can be safely lifted?</a:t>
            </a:r>
          </a:p>
        </p:txBody>
      </p:sp>
    </p:spTree>
    <p:extLst>
      <p:ext uri="{BB962C8B-B14F-4D97-AF65-F5344CB8AC3E}">
        <p14:creationId xmlns:p14="http://schemas.microsoft.com/office/powerpoint/2010/main" val="2707700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Calculating WLL</a:t>
            </a:r>
            <a:endParaRPr lang="en-US" sz="5600" b="1" dirty="0">
              <a:solidFill>
                <a:schemeClr val="tx1"/>
              </a:solidFill>
              <a:effectLst/>
              <a:latin typeface="Cambria" panose="02040503050406030204" pitchFamily="18" charset="0"/>
            </a:endParaRPr>
          </a:p>
        </p:txBody>
      </p:sp>
      <p:sp>
        <p:nvSpPr>
          <p:cNvPr id="2" name="TextBox 1">
            <a:extLst>
              <a:ext uri="{FF2B5EF4-FFF2-40B4-BE49-F238E27FC236}">
                <a16:creationId xmlns:a16="http://schemas.microsoft.com/office/drawing/2014/main" id="{FB1FC2B0-2A70-46CA-92D4-F397478A54F5}"/>
              </a:ext>
            </a:extLst>
          </p:cNvPr>
          <p:cNvSpPr txBox="1"/>
          <p:nvPr/>
        </p:nvSpPr>
        <p:spPr>
          <a:xfrm>
            <a:off x="438318" y="1448812"/>
            <a:ext cx="8001000" cy="3046988"/>
          </a:xfrm>
          <a:prstGeom prst="rect">
            <a:avLst/>
          </a:prstGeom>
          <a:noFill/>
        </p:spPr>
        <p:txBody>
          <a:bodyPr wrap="square" rtlCol="0">
            <a:spAutoFit/>
          </a:bodyPr>
          <a:lstStyle/>
          <a:p>
            <a:pPr marL="0" lvl="1"/>
            <a:r>
              <a:rPr lang="en-US" sz="3200"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Breaking Strength </a:t>
            </a:r>
            <a:r>
              <a:rPr lang="en-US" sz="3200" kern="0" dirty="0">
                <a:latin typeface="Cambria" panose="02040503050406030204" pitchFamily="18" charset="0"/>
                <a:ea typeface="Cambria" panose="02040503050406030204" pitchFamily="18" charset="0"/>
                <a:cs typeface="Times New Roman" panose="02020603050405020304" pitchFamily="18" charset="0"/>
              </a:rPr>
              <a:t>÷ </a:t>
            </a:r>
            <a:r>
              <a:rPr lang="en-US" sz="3200" kern="0" dirty="0">
                <a:solidFill>
                  <a:srgbClr val="00B050"/>
                </a:solidFill>
                <a:latin typeface="Cambria" panose="02040503050406030204" pitchFamily="18" charset="0"/>
                <a:ea typeface="Cambria" panose="02040503050406030204" pitchFamily="18" charset="0"/>
                <a:cs typeface="Times New Roman" panose="02020603050405020304" pitchFamily="18" charset="0"/>
              </a:rPr>
              <a:t>Factor of Safety</a:t>
            </a:r>
            <a:endParaRPr lang="en-US" sz="2000" dirty="0">
              <a:solidFill>
                <a:srgbClr val="00B050"/>
              </a:solidFill>
              <a:latin typeface="Cambria" panose="02040503050406030204" pitchFamily="18" charset="0"/>
            </a:endParaRPr>
          </a:p>
          <a:p>
            <a:endParaRPr lang="en-US" sz="32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You have a ½” Double Braid Polyester rope that has a MBS of 11,000 pounds.</a:t>
            </a:r>
          </a:p>
          <a:p>
            <a:endParaRPr lang="en-US" sz="3200" dirty="0">
              <a:latin typeface="Cambria" panose="02040503050406030204" pitchFamily="18" charset="0"/>
              <a:ea typeface="Cambria" panose="02040503050406030204" pitchFamily="18" charset="0"/>
            </a:endParaRPr>
          </a:p>
          <a:p>
            <a:r>
              <a:rPr lang="en-US" sz="3200" b="1" dirty="0">
                <a:solidFill>
                  <a:srgbClr val="FF0000"/>
                </a:solidFill>
                <a:latin typeface="Cambria" panose="02040503050406030204" pitchFamily="18" charset="0"/>
                <a:ea typeface="Cambria" panose="02040503050406030204" pitchFamily="18" charset="0"/>
              </a:rPr>
              <a:t>Answer: 11,000 (MBS) </a:t>
            </a:r>
            <a:r>
              <a:rPr lang="en-US" sz="3200" b="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 10 = 1,10</a:t>
            </a:r>
            <a:r>
              <a:rPr lang="en-US" sz="3200" b="1" dirty="0">
                <a:solidFill>
                  <a:srgbClr val="FF0000"/>
                </a:solidFill>
                <a:latin typeface="Cambria" panose="02040503050406030204" pitchFamily="18" charset="0"/>
                <a:ea typeface="Cambria" panose="02040503050406030204" pitchFamily="18" charset="0"/>
              </a:rPr>
              <a:t>0 lbs.</a:t>
            </a:r>
          </a:p>
        </p:txBody>
      </p:sp>
    </p:spTree>
    <p:extLst>
      <p:ext uri="{BB962C8B-B14F-4D97-AF65-F5344CB8AC3E}">
        <p14:creationId xmlns:p14="http://schemas.microsoft.com/office/powerpoint/2010/main" val="29875473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Knots &amp; Terminations</a:t>
            </a:r>
            <a:endParaRPr lang="en-US" sz="5600" b="1" dirty="0">
              <a:solidFill>
                <a:schemeClr val="tx1"/>
              </a:solidFill>
              <a:effectLst/>
              <a:latin typeface="Cambria" panose="02040503050406030204" pitchFamily="18" charset="0"/>
            </a:endParaRPr>
          </a:p>
        </p:txBody>
      </p:sp>
      <p:pic>
        <p:nvPicPr>
          <p:cNvPr id="6" name="Picture 5" descr="Picture of a white, blue, and orange rope with a blak handle." title="Knots and Terminations">
            <a:extLst>
              <a:ext uri="{FF2B5EF4-FFF2-40B4-BE49-F238E27FC236}">
                <a16:creationId xmlns:a16="http://schemas.microsoft.com/office/drawing/2014/main" id="{6246A8FC-0E7B-4801-8D07-A8D6B2672A80}"/>
              </a:ext>
            </a:extLst>
          </p:cNvPr>
          <p:cNvPicPr>
            <a:picLocks noChangeAspect="1"/>
          </p:cNvPicPr>
          <p:nvPr/>
        </p:nvPicPr>
        <p:blipFill rotWithShape="1">
          <a:blip r:embed="rId3" cstate="email">
            <a:clrChange>
              <a:clrFrom>
                <a:srgbClr val="FFFFFF"/>
              </a:clrFrom>
              <a:clrTo>
                <a:srgbClr val="FFFFFF">
                  <a:alpha val="0"/>
                </a:srgbClr>
              </a:clrTo>
            </a:clrChange>
            <a:alphaModFix amt="94000"/>
            <a:extLst>
              <a:ext uri="{28A0092B-C50C-407E-A947-70E740481C1C}">
                <a14:useLocalDpi xmlns:a14="http://schemas.microsoft.com/office/drawing/2010/main"/>
              </a:ext>
            </a:extLst>
          </a:blip>
          <a:srcRect/>
          <a:stretch/>
        </p:blipFill>
        <p:spPr>
          <a:xfrm rot="16200000">
            <a:off x="1345914" y="711485"/>
            <a:ext cx="1828800" cy="4520629"/>
          </a:xfrm>
          <a:prstGeom prst="rect">
            <a:avLst/>
          </a:prstGeom>
          <a:noFill/>
          <a:ln>
            <a:solidFill>
              <a:srgbClr val="FFFFFF"/>
            </a:solidFill>
          </a:ln>
        </p:spPr>
      </p:pic>
      <p:pic>
        <p:nvPicPr>
          <p:cNvPr id="19" name="Picture 18" descr="Picture of a red 50-80% dumbell" title="Knots and Terminations">
            <a:extLst>
              <a:ext uri="{FF2B5EF4-FFF2-40B4-BE49-F238E27FC236}">
                <a16:creationId xmlns:a16="http://schemas.microsoft.com/office/drawing/2014/main" id="{0277873B-13A3-421E-A4E5-A9A118D2BD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4284" y="2775634"/>
            <a:ext cx="1026318" cy="831672"/>
          </a:xfrm>
          <a:prstGeom prst="rect">
            <a:avLst/>
          </a:prstGeom>
        </p:spPr>
      </p:pic>
      <p:sp>
        <p:nvSpPr>
          <p:cNvPr id="20" name="TextBox 19">
            <a:extLst>
              <a:ext uri="{FF2B5EF4-FFF2-40B4-BE49-F238E27FC236}">
                <a16:creationId xmlns:a16="http://schemas.microsoft.com/office/drawing/2014/main" id="{8D52297D-C35C-4C8F-8298-F9E69DC342E3}"/>
              </a:ext>
            </a:extLst>
          </p:cNvPr>
          <p:cNvSpPr txBox="1"/>
          <p:nvPr/>
        </p:nvSpPr>
        <p:spPr>
          <a:xfrm>
            <a:off x="7557462" y="3267669"/>
            <a:ext cx="1053140" cy="307777"/>
          </a:xfrm>
          <a:prstGeom prst="rect">
            <a:avLst/>
          </a:prstGeom>
          <a:noFill/>
        </p:spPr>
        <p:txBody>
          <a:bodyPr wrap="square" rtlCol="0">
            <a:spAutoFit/>
          </a:bodyPr>
          <a:lstStyle/>
          <a:p>
            <a:pPr algn="ctr"/>
            <a:r>
              <a:rPr lang="en-US" sz="1400" dirty="0">
                <a:solidFill>
                  <a:schemeClr val="bg1"/>
                </a:solidFill>
                <a:latin typeface="Cambria" panose="02040503050406030204" pitchFamily="18" charset="0"/>
                <a:ea typeface="Cambria" panose="02040503050406030204" pitchFamily="18" charset="0"/>
              </a:rPr>
              <a:t>~50-80%</a:t>
            </a:r>
          </a:p>
        </p:txBody>
      </p:sp>
      <p:pic>
        <p:nvPicPr>
          <p:cNvPr id="24" name="Picture 23" descr="Picture of a blue, white, and red rope with a knot in it." title="Knots and Terminations">
            <a:extLst>
              <a:ext uri="{FF2B5EF4-FFF2-40B4-BE49-F238E27FC236}">
                <a16:creationId xmlns:a16="http://schemas.microsoft.com/office/drawing/2014/main" id="{22801E53-CB7E-4ED4-A1DB-402D684AEC6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2443234">
            <a:off x="5000350" y="1947132"/>
            <a:ext cx="2651470" cy="1902046"/>
          </a:xfrm>
          <a:prstGeom prst="rect">
            <a:avLst/>
          </a:prstGeom>
        </p:spPr>
      </p:pic>
      <p:sp>
        <p:nvSpPr>
          <p:cNvPr id="16" name="Rectangle 15" descr="Two rectangles conncted together. The top shows a rope with a knot and a dumbell. The bottm picture shows a rope diameter measuring device with a dumbell." title="Knots and Terminations">
            <a:extLst>
              <a:ext uri="{FF2B5EF4-FFF2-40B4-BE49-F238E27FC236}">
                <a16:creationId xmlns:a16="http://schemas.microsoft.com/office/drawing/2014/main" id="{72811644-2214-49BE-B325-2D449AB0F9FF}"/>
              </a:ext>
            </a:extLst>
          </p:cNvPr>
          <p:cNvSpPr/>
          <p:nvPr/>
        </p:nvSpPr>
        <p:spPr>
          <a:xfrm>
            <a:off x="4800600" y="2057400"/>
            <a:ext cx="3886200" cy="321825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8" name="Straight Connector 17" descr="Connector between the two rectangular boxes." title="Straight Black Line Connector">
            <a:extLst>
              <a:ext uri="{FF2B5EF4-FFF2-40B4-BE49-F238E27FC236}">
                <a16:creationId xmlns:a16="http://schemas.microsoft.com/office/drawing/2014/main" id="{407B8A4D-73D4-450A-88F9-2CAE44364E10}"/>
              </a:ext>
            </a:extLst>
          </p:cNvPr>
          <p:cNvCxnSpPr>
            <a:stCxn id="16" idx="1"/>
            <a:endCxn id="16" idx="3"/>
          </p:cNvCxnSpPr>
          <p:nvPr/>
        </p:nvCxnSpPr>
        <p:spPr>
          <a:xfrm>
            <a:off x="4800600" y="3666530"/>
            <a:ext cx="3886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descr="Red dumbell showing approximately 90%" title="Knots and Terminations">
            <a:extLst>
              <a:ext uri="{FF2B5EF4-FFF2-40B4-BE49-F238E27FC236}">
                <a16:creationId xmlns:a16="http://schemas.microsoft.com/office/drawing/2014/main" id="{BD0E4392-AAD9-4DA0-BF8E-0CC6E7CC6D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112" y="4305773"/>
            <a:ext cx="1026318" cy="831672"/>
          </a:xfrm>
          <a:prstGeom prst="rect">
            <a:avLst/>
          </a:prstGeom>
        </p:spPr>
      </p:pic>
      <p:sp>
        <p:nvSpPr>
          <p:cNvPr id="22" name="TextBox 21">
            <a:extLst>
              <a:ext uri="{FF2B5EF4-FFF2-40B4-BE49-F238E27FC236}">
                <a16:creationId xmlns:a16="http://schemas.microsoft.com/office/drawing/2014/main" id="{87ABC9BC-7311-4A2F-B566-8DB3097004BB}"/>
              </a:ext>
            </a:extLst>
          </p:cNvPr>
          <p:cNvSpPr txBox="1"/>
          <p:nvPr/>
        </p:nvSpPr>
        <p:spPr>
          <a:xfrm>
            <a:off x="7564290" y="4797808"/>
            <a:ext cx="1053140" cy="338554"/>
          </a:xfrm>
          <a:prstGeom prst="rect">
            <a:avLst/>
          </a:prstGeom>
          <a:noFill/>
        </p:spPr>
        <p:txBody>
          <a:bodyPr wrap="square" rtlCol="0">
            <a:spAutoFit/>
          </a:bodyPr>
          <a:lstStyle/>
          <a:p>
            <a:pPr algn="ctr"/>
            <a:r>
              <a:rPr lang="en-US" sz="1600" dirty="0">
                <a:solidFill>
                  <a:schemeClr val="bg1"/>
                </a:solidFill>
                <a:latin typeface="Cambria" panose="02040503050406030204" pitchFamily="18" charset="0"/>
                <a:ea typeface="Cambria" panose="02040503050406030204" pitchFamily="18" charset="0"/>
              </a:rPr>
              <a:t>~90%</a:t>
            </a:r>
          </a:p>
        </p:txBody>
      </p:sp>
      <p:pic>
        <p:nvPicPr>
          <p:cNvPr id="26" name="Picture 25" descr="Blue device with holes to determine the diameter of a rope." title="Knots and Terminations">
            <a:extLst>
              <a:ext uri="{FF2B5EF4-FFF2-40B4-BE49-F238E27FC236}">
                <a16:creationId xmlns:a16="http://schemas.microsoft.com/office/drawing/2014/main" id="{7D5E6ACF-D14A-48B1-96BC-DF802E10FB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5691347" y="3165203"/>
            <a:ext cx="1121900" cy="2820419"/>
          </a:xfrm>
          <a:prstGeom prst="rect">
            <a:avLst/>
          </a:prstGeom>
        </p:spPr>
      </p:pic>
      <p:pic>
        <p:nvPicPr>
          <p:cNvPr id="14" name="Picture 13" descr="Red dumbell showing approximately 98%" title="Knots and Terminations">
            <a:extLst>
              <a:ext uri="{FF2B5EF4-FFF2-40B4-BE49-F238E27FC236}">
                <a16:creationId xmlns:a16="http://schemas.microsoft.com/office/drawing/2014/main" id="{001AA18C-71AA-4F9F-BD84-476FFBA8B1F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219200" y="3987453"/>
            <a:ext cx="2092257" cy="1695450"/>
          </a:xfrm>
          <a:prstGeom prst="rect">
            <a:avLst/>
          </a:prstGeom>
        </p:spPr>
      </p:pic>
      <p:sp>
        <p:nvSpPr>
          <p:cNvPr id="15" name="TextBox 14">
            <a:extLst>
              <a:ext uri="{FF2B5EF4-FFF2-40B4-BE49-F238E27FC236}">
                <a16:creationId xmlns:a16="http://schemas.microsoft.com/office/drawing/2014/main" id="{7CE91E3E-4F47-4BB5-B296-41FEE684A7B4}"/>
              </a:ext>
            </a:extLst>
          </p:cNvPr>
          <p:cNvSpPr txBox="1"/>
          <p:nvPr/>
        </p:nvSpPr>
        <p:spPr>
          <a:xfrm>
            <a:off x="1600200" y="5086625"/>
            <a:ext cx="1295399" cy="584775"/>
          </a:xfrm>
          <a:prstGeom prst="rect">
            <a:avLst/>
          </a:prstGeom>
          <a:noFill/>
        </p:spPr>
        <p:txBody>
          <a:bodyPr wrap="square" rtlCol="0">
            <a:spAutoFit/>
          </a:bodyPr>
          <a:lstStyle/>
          <a:p>
            <a:r>
              <a:rPr lang="en-US" sz="3200" dirty="0">
                <a:solidFill>
                  <a:schemeClr val="bg1"/>
                </a:solidFill>
                <a:latin typeface="Cambria" panose="02040503050406030204" pitchFamily="18" charset="0"/>
                <a:ea typeface="Cambria" panose="02040503050406030204" pitchFamily="18" charset="0"/>
              </a:rPr>
              <a:t>~98%</a:t>
            </a:r>
          </a:p>
        </p:txBody>
      </p:sp>
    </p:spTree>
    <p:extLst>
      <p:ext uri="{BB962C8B-B14F-4D97-AF65-F5344CB8AC3E}">
        <p14:creationId xmlns:p14="http://schemas.microsoft.com/office/powerpoint/2010/main" val="3828766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Cordage Institute</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462465"/>
            <a:ext cx="4876800" cy="41001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Cordage Institute is an international association of rope manufacturers, nearly 100 years old, that creates uniform rope standards</a:t>
            </a:r>
          </a:p>
          <a:p>
            <a:pPr marL="458788" lvl="1" indent="-458788" fontAlgn="base">
              <a:lnSpc>
                <a:spcPct val="150000"/>
              </a:lnSpc>
              <a:spcBef>
                <a:spcPts val="325"/>
              </a:spcBef>
              <a:spcAft>
                <a:spcPct val="0"/>
              </a:spcAft>
              <a:buClrTx/>
              <a:buFont typeface="Wingdings" panose="05000000000000000000" pitchFamily="2" charset="2"/>
              <a:buChar char="Ø"/>
            </a:pPr>
            <a:r>
              <a:rPr lang="en-US" sz="2400" b="1" kern="0" dirty="0">
                <a:latin typeface="Cambria" panose="02040503050406030204" pitchFamily="18" charset="0"/>
                <a:ea typeface="Cambria" panose="02040503050406030204" pitchFamily="18" charset="0"/>
                <a:cs typeface="Times New Roman" panose="02020603050405020304" pitchFamily="18" charset="0"/>
              </a:rPr>
              <a:t>CI 2001-04 </a:t>
            </a:r>
          </a:p>
          <a:p>
            <a:pPr marL="458788" lvl="1" indent="-458788" fontAlgn="base">
              <a:spcBef>
                <a:spcPts val="325"/>
              </a:spcBef>
              <a:spcAft>
                <a:spcPct val="0"/>
              </a:spcAft>
              <a:buClrTx/>
              <a:buFont typeface="Wingdings" panose="05000000000000000000" pitchFamily="2" charset="2"/>
              <a:buChar char="Ø"/>
            </a:pPr>
            <a:r>
              <a:rPr lang="en-US" sz="2400" b="1" kern="0" dirty="0">
                <a:latin typeface="Cambria" panose="02040503050406030204" pitchFamily="18" charset="0"/>
                <a:ea typeface="Cambria" panose="02040503050406030204" pitchFamily="18" charset="0"/>
                <a:cs typeface="Times New Roman" panose="02020603050405020304" pitchFamily="18" charset="0"/>
              </a:rPr>
              <a:t>Fiber Rope Inspection &amp; Retirement Criteria</a:t>
            </a:r>
          </a:p>
        </p:txBody>
      </p:sp>
      <p:pic>
        <p:nvPicPr>
          <p:cNvPr id="4" name="Picture 3" descr="Cover of the Cordage Institute International Guideline." title="Cordage Institute">
            <a:extLst>
              <a:ext uri="{FF2B5EF4-FFF2-40B4-BE49-F238E27FC236}">
                <a16:creationId xmlns:a16="http://schemas.microsoft.com/office/drawing/2014/main" id="{80FBD5FC-BF9B-4661-9935-B33A8562DB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1607741"/>
            <a:ext cx="2846458" cy="3954859"/>
          </a:xfrm>
          <a:prstGeom prst="rect">
            <a:avLst/>
          </a:prstGeom>
        </p:spPr>
      </p:pic>
    </p:spTree>
    <p:extLst>
      <p:ext uri="{BB962C8B-B14F-4D97-AF65-F5344CB8AC3E}">
        <p14:creationId xmlns:p14="http://schemas.microsoft.com/office/powerpoint/2010/main" val="42556975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CI 2001-04 Guidelines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386265"/>
            <a:ext cx="8305800" cy="36429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Of particular interest to our industry is Section 4</a:t>
            </a:r>
          </a:p>
          <a:p>
            <a:pPr marL="458788" lvl="1" indent="-458788" fontAlgn="base">
              <a:lnSpc>
                <a:spcPct val="150000"/>
              </a:lnSpc>
              <a:spcBef>
                <a:spcPts val="325"/>
              </a:spcBef>
              <a:spcAft>
                <a:spcPct val="0"/>
              </a:spcAft>
              <a:buClrTx/>
              <a:buFont typeface="Wingdings" panose="05000000000000000000" pitchFamily="2" charset="2"/>
              <a:buChar char="Ø"/>
            </a:pPr>
            <a:r>
              <a:rPr lang="en-US" sz="2400" b="1" i="1" kern="0" dirty="0">
                <a:latin typeface="Cambria" panose="02040503050406030204" pitchFamily="18" charset="0"/>
                <a:ea typeface="Cambria" panose="02040503050406030204" pitchFamily="18" charset="0"/>
                <a:cs typeface="Times New Roman" panose="02020603050405020304" pitchFamily="18" charset="0"/>
              </a:rPr>
              <a:t>Inspection &amp; Retirement Programs</a:t>
            </a:r>
          </a:p>
          <a:p>
            <a:pPr marL="458788" lvl="1" indent="-45878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The following sections present the requirements for an effective inspection and retirement program.</a:t>
            </a:r>
            <a:endParaRPr lang="en-US" sz="2400" dirty="0"/>
          </a:p>
        </p:txBody>
      </p:sp>
    </p:spTree>
    <p:extLst>
      <p:ext uri="{BB962C8B-B14F-4D97-AF65-F5344CB8AC3E}">
        <p14:creationId xmlns:p14="http://schemas.microsoft.com/office/powerpoint/2010/main" val="738446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CI 2001-04 Guidelines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462465"/>
            <a:ext cx="8305800" cy="47859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61963" lvl="1" indent="-454025"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4.1.1 The user is responsible to establish a program for inspection and retirement that considers conditions of use and degree of risk for the particular application. </a:t>
            </a:r>
          </a:p>
          <a:p>
            <a:pPr marL="461963" lvl="1" indent="-454025"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A program should include:</a:t>
            </a:r>
          </a:p>
          <a:p>
            <a:pPr marL="804862" lvl="3" indent="-342900" fontAlgn="base">
              <a:spcBef>
                <a:spcPts val="325"/>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Assignment of supervisory responsibility. The user should assign an individual responsible for establishing the program, for training and qualifying inspectors and preserving records.</a:t>
            </a:r>
          </a:p>
          <a:p>
            <a:pPr marL="804862" lvl="3" indent="-342900" fontAlgn="base">
              <a:lnSpc>
                <a:spcPct val="150000"/>
              </a:lnSpc>
              <a:spcBef>
                <a:spcPts val="325"/>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Written procedures</a:t>
            </a:r>
          </a:p>
          <a:p>
            <a:pPr marL="804862" lvl="3" indent="-342900" fontAlgn="base">
              <a:lnSpc>
                <a:spcPct val="150000"/>
              </a:lnSpc>
              <a:spcBef>
                <a:spcPts val="325"/>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Training</a:t>
            </a:r>
          </a:p>
          <a:p>
            <a:pPr marL="804862" lvl="3" indent="-342900" fontAlgn="base">
              <a:lnSpc>
                <a:spcPct val="150000"/>
              </a:lnSpc>
              <a:spcBef>
                <a:spcPts val="325"/>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Record keeping</a:t>
            </a:r>
          </a:p>
          <a:p>
            <a:pPr marL="804862" lvl="3" indent="-342900" fontAlgn="base">
              <a:lnSpc>
                <a:spcPct val="150000"/>
              </a:lnSpc>
              <a:spcBef>
                <a:spcPts val="325"/>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Establishment of retirement criteria for each application.</a:t>
            </a:r>
          </a:p>
          <a:p>
            <a:pPr marL="804862" lvl="3" indent="-342900" fontAlgn="base">
              <a:lnSpc>
                <a:spcPct val="150000"/>
              </a:lnSpc>
              <a:spcBef>
                <a:spcPts val="325"/>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Schedule for inspections.</a:t>
            </a:r>
          </a:p>
        </p:txBody>
      </p:sp>
    </p:spTree>
    <p:extLst>
      <p:ext uri="{BB962C8B-B14F-4D97-AF65-F5344CB8AC3E}">
        <p14:creationId xmlns:p14="http://schemas.microsoft.com/office/powerpoint/2010/main" val="29186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pPr algn="l"/>
            <a:r>
              <a:rPr lang="en-US" altLang="en-US" sz="4000" b="1" dirty="0">
                <a:solidFill>
                  <a:schemeClr val="tx1"/>
                </a:solidFill>
                <a:effectLst/>
                <a:latin typeface="Cambria" panose="02040503050406030204" pitchFamily="18" charset="0"/>
                <a:ea typeface="MS PGothic" charset="-128"/>
              </a:rPr>
              <a:t>What is the size of your employer?</a:t>
            </a:r>
            <a:endParaRPr lang="en-US" sz="4000" b="1" dirty="0">
              <a:solidFill>
                <a:schemeClr val="tx1"/>
              </a:solidFill>
              <a:effectLst/>
              <a:latin typeface="Cambria" panose="02040503050406030204" pitchFamily="18" charset="0"/>
            </a:endParaRPr>
          </a:p>
        </p:txBody>
      </p:sp>
      <p:sp>
        <p:nvSpPr>
          <p:cNvPr id="5" name="TPAnswers"/>
          <p:cNvSpPr txBox="1">
            <a:spLocks/>
          </p:cNvSpPr>
          <p:nvPr>
            <p:custDataLst>
              <p:tags r:id="rId1"/>
            </p:custDataLst>
          </p:nvPr>
        </p:nvSpPr>
        <p:spPr>
          <a:xfrm>
            <a:off x="458096" y="1524000"/>
            <a:ext cx="4724400" cy="3048000"/>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itchFamily="34" charset="0"/>
              <a:buNone/>
              <a:defRPr sz="1600" b="0" kern="1200">
                <a:solidFill>
                  <a:srgbClr val="000000"/>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I don’t know</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2-10 employees</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11- 50 employees</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51 - 100 employees</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More than 150 employees </a:t>
            </a:r>
          </a:p>
        </p:txBody>
      </p:sp>
    </p:spTree>
    <p:extLst>
      <p:ext uri="{BB962C8B-B14F-4D97-AF65-F5344CB8AC3E}">
        <p14:creationId xmlns:p14="http://schemas.microsoft.com/office/powerpoint/2010/main" val="22512946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CI 2001-04 Requirements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447800"/>
            <a:ext cx="8305800" cy="3276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4.1.2 Ropes that secure or control valuable assets or whose failure would cause serious damage, pollution, or threat to life warrant more scrutiny than ropes in non-critical use. If a fiber rope is used in a highly demanding application, with potentially critical risks, the advice of a qualified person should be obtained when developing the specific inspection and retirement program.</a:t>
            </a:r>
            <a:endParaRPr lang="en-US" dirty="0"/>
          </a:p>
        </p:txBody>
      </p:sp>
    </p:spTree>
    <p:extLst>
      <p:ext uri="{BB962C8B-B14F-4D97-AF65-F5344CB8AC3E}">
        <p14:creationId xmlns:p14="http://schemas.microsoft.com/office/powerpoint/2010/main" val="2233703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CI 2001-04 Requirements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447801"/>
            <a:ext cx="8305800" cy="1752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Cambria" panose="02040503050406030204" pitchFamily="18" charset="0"/>
                <a:cs typeface="Times New Roman" panose="02020603050405020304" pitchFamily="18" charset="0"/>
              </a:rPr>
              <a:t>4.1.3 The user should continue to revise and refine the program based on experience.</a:t>
            </a:r>
            <a:endParaRPr lang="en-US" sz="2400" kern="0" dirty="0">
              <a:ea typeface="ＭＳ Ｐゴシック"/>
            </a:endParaRPr>
          </a:p>
          <a:p>
            <a:pPr marL="109728" indent="0">
              <a:buFont typeface="Wingdings 3"/>
              <a:buNone/>
            </a:pPr>
            <a:endParaRPr lang="en-US" dirty="0"/>
          </a:p>
        </p:txBody>
      </p:sp>
    </p:spTree>
    <p:extLst>
      <p:ext uri="{BB962C8B-B14F-4D97-AF65-F5344CB8AC3E}">
        <p14:creationId xmlns:p14="http://schemas.microsoft.com/office/powerpoint/2010/main" val="3296400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Inspection Log</a:t>
            </a:r>
            <a:endParaRPr lang="en-US" sz="5600" b="1" dirty="0">
              <a:solidFill>
                <a:schemeClr val="tx1"/>
              </a:solidFill>
              <a:effectLst/>
              <a:latin typeface="Cambria" panose="02040503050406030204" pitchFamily="18" charset="0"/>
            </a:endParaRPr>
          </a:p>
        </p:txBody>
      </p:sp>
      <p:sp>
        <p:nvSpPr>
          <p:cNvPr id="6" name="Content Placeholder 1">
            <a:extLst>
              <a:ext uri="{FF2B5EF4-FFF2-40B4-BE49-F238E27FC236}">
                <a16:creationId xmlns:a16="http://schemas.microsoft.com/office/drawing/2014/main" id="{A873BA88-235E-48C2-B9D5-51E7397F5729}"/>
              </a:ext>
            </a:extLst>
          </p:cNvPr>
          <p:cNvSpPr txBox="1">
            <a:spLocks/>
          </p:cNvSpPr>
          <p:nvPr/>
        </p:nvSpPr>
        <p:spPr>
          <a:xfrm>
            <a:off x="457200" y="1371600"/>
            <a:ext cx="8305800" cy="3679511"/>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ＭＳ Ｐゴシック"/>
                <a:cs typeface="Times New Roman" panose="02020603050405020304" pitchFamily="18" charset="0"/>
              </a:rPr>
              <a:t>CI 2001-4.3</a:t>
            </a:r>
          </a:p>
          <a:p>
            <a:pPr marL="801688" lvl="2" indent="-342900" fontAlgn="base">
              <a:spcBef>
                <a:spcPts val="325"/>
              </a:spcBef>
              <a:spcAft>
                <a:spcPct val="0"/>
              </a:spcAft>
              <a:buClrTx/>
              <a:buFont typeface="Wingdings" panose="05000000000000000000" pitchFamily="2" charset="2"/>
              <a:buChar char="§"/>
            </a:pPr>
            <a:r>
              <a:rPr lang="en-US" sz="1900" kern="0" dirty="0">
                <a:latin typeface="Cambria" panose="02040503050406030204" pitchFamily="18" charset="0"/>
                <a:ea typeface="ＭＳ Ｐゴシック"/>
                <a:cs typeface="Times New Roman" panose="02020603050405020304" pitchFamily="18" charset="0"/>
              </a:rPr>
              <a:t>“An important tool for rope evaluation is a log. This will include data on the type of rope, time in service and description of intended use. The details of every inspection should be entered in the log as to date, location and conclusions. The log should include a regular inspection schedule.”</a:t>
            </a:r>
          </a:p>
          <a:p>
            <a:pPr marL="458788" lvl="1" indent="-458788"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ＭＳ Ｐゴシック"/>
                <a:cs typeface="Times New Roman" panose="02020603050405020304" pitchFamily="18" charset="0"/>
              </a:rPr>
              <a:t>CI 2001-5.1.1</a:t>
            </a:r>
          </a:p>
          <a:p>
            <a:pPr marL="790575" lvl="2" indent="-328613" fontAlgn="base">
              <a:spcBef>
                <a:spcPts val="325"/>
              </a:spcBef>
              <a:spcAft>
                <a:spcPct val="0"/>
              </a:spcAft>
              <a:buClrTx/>
              <a:buFont typeface="Wingdings" panose="05000000000000000000" pitchFamily="2" charset="2"/>
              <a:buChar char="§"/>
            </a:pPr>
            <a:r>
              <a:rPr lang="en-US" sz="1900" kern="0" dirty="0">
                <a:latin typeface="Cambria" panose="02040503050406030204" pitchFamily="18" charset="0"/>
                <a:ea typeface="ＭＳ Ｐゴシック"/>
                <a:cs typeface="Times New Roman" panose="02020603050405020304" pitchFamily="18" charset="0"/>
              </a:rPr>
              <a:t>During the inspection, identify the rope with a tag.</a:t>
            </a:r>
          </a:p>
          <a:p>
            <a:pPr marL="790575" lvl="2" indent="-328613" fontAlgn="base">
              <a:lnSpc>
                <a:spcPct val="150000"/>
              </a:lnSpc>
              <a:spcBef>
                <a:spcPts val="325"/>
              </a:spcBef>
              <a:spcAft>
                <a:spcPct val="0"/>
              </a:spcAft>
              <a:buClrTx/>
              <a:buFont typeface="Wingdings" panose="05000000000000000000" pitchFamily="2" charset="2"/>
              <a:buChar char="§"/>
            </a:pPr>
            <a:r>
              <a:rPr lang="en-US" sz="1900" kern="0" dirty="0">
                <a:latin typeface="Cambria" panose="02040503050406030204" pitchFamily="18" charset="0"/>
                <a:ea typeface="ＭＳ Ｐゴシック"/>
                <a:cs typeface="Times New Roman" panose="02020603050405020304" pitchFamily="18" charset="0"/>
              </a:rPr>
              <a:t>Shrink tube is an inexpensive solution</a:t>
            </a:r>
          </a:p>
          <a:p>
            <a:pPr marL="579057" lvl="2" indent="-333375" fontAlgn="base">
              <a:lnSpc>
                <a:spcPct val="150000"/>
              </a:lnSpc>
              <a:spcBef>
                <a:spcPts val="325"/>
              </a:spcBef>
              <a:spcAft>
                <a:spcPct val="0"/>
              </a:spcAft>
              <a:buClrTx/>
              <a:buFont typeface="Wingdings" panose="05000000000000000000" pitchFamily="2" charset="2"/>
              <a:buChar char="Ø"/>
            </a:pPr>
            <a:endParaRPr lang="en-US" sz="2000" kern="0" dirty="0">
              <a:latin typeface="Times New Roman" panose="02020603050405020304" pitchFamily="18" charset="0"/>
              <a:ea typeface="ＭＳ Ｐゴシック"/>
              <a:cs typeface="Times New Roman" panose="02020603050405020304" pitchFamily="18" charset="0"/>
            </a:endParaRPr>
          </a:p>
          <a:p>
            <a:pPr marL="7938" lvl="1" indent="0" fontAlgn="base">
              <a:lnSpc>
                <a:spcPct val="150000"/>
              </a:lnSpc>
              <a:spcBef>
                <a:spcPts val="325"/>
              </a:spcBef>
              <a:spcAft>
                <a:spcPct val="0"/>
              </a:spcAft>
              <a:buClrTx/>
              <a:buNone/>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pic>
        <p:nvPicPr>
          <p:cNvPr id="4" name="Picture 3" descr="Rope with rope information " title="Rope Inspection Log">
            <a:extLst>
              <a:ext uri="{FF2B5EF4-FFF2-40B4-BE49-F238E27FC236}">
                <a16:creationId xmlns:a16="http://schemas.microsoft.com/office/drawing/2014/main" id="{D67DD7B0-7366-4AD2-B99C-81912FB78AB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38400" y="4953000"/>
            <a:ext cx="4328160" cy="12984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379070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Sample Rope Log</a:t>
            </a:r>
            <a:endParaRPr lang="en-US" sz="5600" b="1" dirty="0">
              <a:solidFill>
                <a:schemeClr val="tx1"/>
              </a:solidFill>
              <a:effectLst/>
              <a:latin typeface="Cambria" panose="02040503050406030204" pitchFamily="18" charset="0"/>
            </a:endParaRPr>
          </a:p>
        </p:txBody>
      </p:sp>
      <p:pic>
        <p:nvPicPr>
          <p:cNvPr id="4" name="Picture 3" descr="Chart of a Sample Rope Inspection Log." title="Sample Rope Log">
            <a:extLst>
              <a:ext uri="{FF2B5EF4-FFF2-40B4-BE49-F238E27FC236}">
                <a16:creationId xmlns:a16="http://schemas.microsoft.com/office/drawing/2014/main" id="{CC4E346F-3A4E-4341-804C-E5C8CFBB2CB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81200" y="1371601"/>
            <a:ext cx="5181600" cy="5486400"/>
          </a:xfrm>
          <a:prstGeom prst="rect">
            <a:avLst/>
          </a:prstGeom>
        </p:spPr>
      </p:pic>
    </p:spTree>
    <p:extLst>
      <p:ext uri="{BB962C8B-B14F-4D97-AF65-F5344CB8AC3E}">
        <p14:creationId xmlns:p14="http://schemas.microsoft.com/office/powerpoint/2010/main" val="4415420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Inspection</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402080"/>
            <a:ext cx="8305800" cy="80772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lvl="1" indent="0" fontAlgn="base">
              <a:spcBef>
                <a:spcPts val="325"/>
              </a:spcBef>
              <a:spcAft>
                <a:spcPct val="0"/>
              </a:spcAft>
              <a:buClrTx/>
              <a:buNone/>
            </a:pPr>
            <a:r>
              <a:rPr lang="en-US" sz="2000" kern="0" dirty="0">
                <a:latin typeface="Cambria" panose="02040503050406030204" pitchFamily="18" charset="0"/>
                <a:ea typeface="Cambria" panose="02040503050406030204" pitchFamily="18" charset="0"/>
                <a:cs typeface="Times New Roman" panose="02020603050405020304" pitchFamily="18" charset="0"/>
              </a:rPr>
              <a:t>Section 6 outlines common causes of rope damage and describes their effects. These include:</a:t>
            </a:r>
          </a:p>
        </p:txBody>
      </p:sp>
      <p:sp>
        <p:nvSpPr>
          <p:cNvPr id="2" name="TextBox 1">
            <a:extLst>
              <a:ext uri="{FF2B5EF4-FFF2-40B4-BE49-F238E27FC236}">
                <a16:creationId xmlns:a16="http://schemas.microsoft.com/office/drawing/2014/main" id="{2FEEACA0-F423-4FD4-87DA-83034101DF9C}"/>
              </a:ext>
            </a:extLst>
          </p:cNvPr>
          <p:cNvSpPr txBox="1"/>
          <p:nvPr/>
        </p:nvSpPr>
        <p:spPr>
          <a:xfrm>
            <a:off x="457200" y="2209800"/>
            <a:ext cx="3962400" cy="2185214"/>
          </a:xfrm>
          <a:prstGeom prst="rect">
            <a:avLst/>
          </a:prstGeom>
          <a:noFill/>
        </p:spPr>
        <p:txBody>
          <a:bodyPr wrap="square" numCol="1" rtlCol="0">
            <a:spAutoFit/>
          </a:bodyPr>
          <a:lstStyle/>
          <a:p>
            <a:pPr marL="344488" lvl="2" indent="-344488" fontAlgn="base">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Excessive Tension / Shock Loading</a:t>
            </a:r>
          </a:p>
          <a:p>
            <a:pPr marL="344488" lvl="2" indent="-344488" fontAlgn="base">
              <a:lnSpc>
                <a:spcPct val="150000"/>
              </a:lnSpc>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Cyclic Tension Wear</a:t>
            </a:r>
          </a:p>
          <a:p>
            <a:pPr marL="344488" lvl="2" indent="-344488" fontAlgn="base">
              <a:lnSpc>
                <a:spcPct val="150000"/>
              </a:lnSpc>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Nicks, cuts, and abrasion damage</a:t>
            </a:r>
          </a:p>
          <a:p>
            <a:pPr marL="344488" lvl="2" indent="-344488" fontAlgn="base">
              <a:lnSpc>
                <a:spcPct val="150000"/>
              </a:lnSpc>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Pulled Strands and Yarns</a:t>
            </a:r>
          </a:p>
          <a:p>
            <a:pPr marL="344488" lvl="2" indent="-344488" fontAlgn="base">
              <a:lnSpc>
                <a:spcPct val="150000"/>
              </a:lnSpc>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Flex Fatigue</a:t>
            </a:r>
          </a:p>
        </p:txBody>
      </p:sp>
      <p:sp>
        <p:nvSpPr>
          <p:cNvPr id="8" name="TextBox 7">
            <a:extLst>
              <a:ext uri="{FF2B5EF4-FFF2-40B4-BE49-F238E27FC236}">
                <a16:creationId xmlns:a16="http://schemas.microsoft.com/office/drawing/2014/main" id="{2FEEACA0-F423-4FD4-87DA-83034101DF9C}"/>
              </a:ext>
            </a:extLst>
          </p:cNvPr>
          <p:cNvSpPr txBox="1"/>
          <p:nvPr/>
        </p:nvSpPr>
        <p:spPr>
          <a:xfrm>
            <a:off x="4876800" y="2209800"/>
            <a:ext cx="3581400" cy="2185214"/>
          </a:xfrm>
          <a:prstGeom prst="rect">
            <a:avLst/>
          </a:prstGeom>
          <a:noFill/>
        </p:spPr>
        <p:txBody>
          <a:bodyPr wrap="square" numCol="1" rtlCol="0">
            <a:spAutoFit/>
          </a:bodyPr>
          <a:lstStyle/>
          <a:p>
            <a:pPr marL="344488" lvl="2" indent="-344488" fontAlgn="base">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Knots</a:t>
            </a:r>
          </a:p>
          <a:p>
            <a:pPr marL="344488" lvl="2" indent="-344488" fontAlgn="base">
              <a:lnSpc>
                <a:spcPct val="150000"/>
              </a:lnSpc>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Creep</a:t>
            </a:r>
          </a:p>
          <a:p>
            <a:pPr marL="344488" lvl="2" indent="-344488" fontAlgn="base">
              <a:lnSpc>
                <a:spcPct val="150000"/>
              </a:lnSpc>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Sunlight Degradation</a:t>
            </a:r>
          </a:p>
          <a:p>
            <a:pPr marL="344488" lvl="2" indent="-344488" fontAlgn="base">
              <a:lnSpc>
                <a:spcPct val="150000"/>
              </a:lnSpc>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Chemical &amp; Heat Degradation</a:t>
            </a:r>
          </a:p>
          <a:p>
            <a:pPr marL="344488" lvl="2" indent="-344488" fontAlgn="base">
              <a:lnSpc>
                <a:spcPct val="150000"/>
              </a:lnSpc>
              <a:spcBef>
                <a:spcPts val="325"/>
              </a:spcBef>
              <a:spcAft>
                <a:spcPct val="0"/>
              </a:spcAft>
              <a:buClrTx/>
              <a:buFont typeface="Wingdings" panose="05000000000000000000" pitchFamily="2" charset="2"/>
              <a:buChar char="Ø"/>
            </a:pPr>
            <a:r>
              <a:rPr lang="en-US" kern="0" dirty="0">
                <a:latin typeface="Cambria" panose="02040503050406030204" pitchFamily="18" charset="0"/>
                <a:ea typeface="Cambria" panose="02040503050406030204" pitchFamily="18" charset="0"/>
                <a:cs typeface="Times New Roman" panose="02020603050405020304" pitchFamily="18" charset="0"/>
              </a:rPr>
              <a:t>Dirt &amp; Grit</a:t>
            </a:r>
          </a:p>
        </p:txBody>
      </p:sp>
    </p:spTree>
    <p:extLst>
      <p:ext uri="{BB962C8B-B14F-4D97-AF65-F5344CB8AC3E}">
        <p14:creationId xmlns:p14="http://schemas.microsoft.com/office/powerpoint/2010/main" val="18498010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Inspection</a:t>
            </a:r>
            <a:endParaRPr lang="en-US" sz="5600" b="1" dirty="0">
              <a:solidFill>
                <a:schemeClr val="tx1"/>
              </a:solidFill>
              <a:effectLst/>
              <a:latin typeface="Cambria" panose="02040503050406030204" pitchFamily="18" charset="0"/>
            </a:endParaRPr>
          </a:p>
        </p:txBody>
      </p:sp>
      <p:sp>
        <p:nvSpPr>
          <p:cNvPr id="6" name="Content Placeholder 1">
            <a:extLst>
              <a:ext uri="{FF2B5EF4-FFF2-40B4-BE49-F238E27FC236}">
                <a16:creationId xmlns:a16="http://schemas.microsoft.com/office/drawing/2014/main" id="{A873BA88-235E-48C2-B9D5-51E7397F5729}"/>
              </a:ext>
            </a:extLst>
          </p:cNvPr>
          <p:cNvSpPr txBox="1">
            <a:spLocks/>
          </p:cNvSpPr>
          <p:nvPr/>
        </p:nvSpPr>
        <p:spPr>
          <a:xfrm>
            <a:off x="457200" y="1447800"/>
            <a:ext cx="8305800" cy="4114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Take note of factors such as load history, bending radius, abrasion, chemical exposure.</a:t>
            </a:r>
            <a:endParaRPr lang="en-US" sz="1600" kern="0" dirty="0">
              <a:latin typeface="Cambria" panose="02040503050406030204" pitchFamily="18" charset="0"/>
              <a:ea typeface="Cambria" panose="02040503050406030204" pitchFamily="18" charset="0"/>
              <a:cs typeface="Times New Roman" panose="02020603050405020304" pitchFamily="18" charset="0"/>
            </a:endParaRPr>
          </a:p>
          <a:p>
            <a:pPr marL="0" lvl="1" indent="0" fontAlgn="base">
              <a:spcBef>
                <a:spcPts val="325"/>
              </a:spcBef>
              <a:spcAft>
                <a:spcPct val="0"/>
              </a:spcAft>
              <a:buClrTx/>
              <a:buNone/>
            </a:pPr>
            <a:endParaRPr lang="en-US" sz="1400" kern="0" dirty="0">
              <a:latin typeface="Cambria" panose="02040503050406030204" pitchFamily="18" charset="0"/>
              <a:ea typeface="Cambria" panose="02040503050406030204" pitchFamily="18" charset="0"/>
              <a:cs typeface="Times New Roman" panose="02020603050405020304" pitchFamily="18" charset="0"/>
            </a:endParaRP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Inspecting your rope should be a continuous process of observation, during, and after each use.</a:t>
            </a:r>
          </a:p>
          <a:p>
            <a:pPr marL="0" lvl="1" indent="0" fontAlgn="base">
              <a:spcBef>
                <a:spcPts val="325"/>
              </a:spcBef>
              <a:spcAft>
                <a:spcPct val="0"/>
              </a:spcAft>
              <a:buClrTx/>
              <a:buNone/>
            </a:pPr>
            <a:endParaRPr lang="en-US" sz="1400" kern="0" dirty="0">
              <a:latin typeface="Cambria" panose="02040503050406030204" pitchFamily="18" charset="0"/>
              <a:ea typeface="Cambria" panose="02040503050406030204" pitchFamily="18" charset="0"/>
              <a:cs typeface="Times New Roman" panose="02020603050405020304" pitchFamily="18" charset="0"/>
            </a:endParaRP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Look and feel along every inch of rope length inspecting for cut strands, compression, pulled strands, melted or glazed fibers, discoloration, degradation, inconsistent diameter and abrasion</a:t>
            </a:r>
            <a:r>
              <a:rPr lang="en-US" sz="2400" kern="0" dirty="0">
                <a:latin typeface="Cambria" panose="02040503050406030204" pitchFamily="18" charset="0"/>
                <a:ea typeface="ＭＳ Ｐゴシック"/>
                <a:cs typeface="Times New Roman" panose="02020603050405020304" pitchFamily="18" charset="0"/>
              </a:rPr>
              <a:t>.</a:t>
            </a:r>
          </a:p>
          <a:p>
            <a:pPr marL="0" lvl="1" indent="0" fontAlgn="base">
              <a:spcBef>
                <a:spcPts val="325"/>
              </a:spcBef>
              <a:spcAft>
                <a:spcPct val="0"/>
              </a:spcAft>
              <a:buClrTx/>
              <a:buNone/>
            </a:pPr>
            <a:endParaRPr lang="en-US" sz="1400" kern="0" dirty="0">
              <a:latin typeface="Cambria" panose="02040503050406030204" pitchFamily="18" charset="0"/>
              <a:ea typeface="ＭＳ Ｐゴシック"/>
              <a:cs typeface="Times New Roman" panose="02020603050405020304" pitchFamily="18" charset="0"/>
            </a:endParaRPr>
          </a:p>
          <a:p>
            <a:pPr marL="458788" lvl="1"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ＭＳ Ｐゴシック"/>
                <a:cs typeface="Times New Roman" panose="02020603050405020304" pitchFamily="18" charset="0"/>
              </a:rPr>
              <a:t>Signs of these may indicate possible loss of strength.</a:t>
            </a:r>
            <a:endParaRPr lang="en-US" sz="2400" kern="0" dirty="0">
              <a:ea typeface="ＭＳ Ｐゴシック"/>
            </a:endParaRPr>
          </a:p>
          <a:p>
            <a:pPr marL="109728" indent="0">
              <a:buFont typeface="Wingdings 3"/>
              <a:buNone/>
            </a:pPr>
            <a:endParaRPr lang="en-US" dirty="0"/>
          </a:p>
        </p:txBody>
      </p:sp>
    </p:spTree>
    <p:extLst>
      <p:ext uri="{BB962C8B-B14F-4D97-AF65-F5344CB8AC3E}">
        <p14:creationId xmlns:p14="http://schemas.microsoft.com/office/powerpoint/2010/main" val="1972442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Inspections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295400"/>
            <a:ext cx="4021667" cy="609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400" kern="0" dirty="0">
                <a:latin typeface="Cambria" panose="02040503050406030204" pitchFamily="18" charset="0"/>
                <a:ea typeface="Cambria" panose="02040503050406030204" pitchFamily="18" charset="0"/>
                <a:cs typeface="Times New Roman" panose="02020603050405020304" pitchFamily="18" charset="0"/>
              </a:rPr>
              <a:t>Can this rope be used safely?</a:t>
            </a:r>
            <a:endParaRPr lang="en-US" sz="2400" dirty="0"/>
          </a:p>
        </p:txBody>
      </p:sp>
      <p:pic>
        <p:nvPicPr>
          <p:cNvPr id="6" name="Picture 5" descr="Picture of a Glossy/Glaxed rope which indicates it has been exposed to heat damage or compression." title="Rope Inspections">
            <a:extLst>
              <a:ext uri="{FF2B5EF4-FFF2-40B4-BE49-F238E27FC236}">
                <a16:creationId xmlns:a16="http://schemas.microsoft.com/office/drawing/2014/main" id="{7D1CCD10-DC1D-41D2-9DE3-1271217C81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90712" y="2057400"/>
            <a:ext cx="5362575" cy="2543175"/>
          </a:xfrm>
          <a:prstGeom prst="rect">
            <a:avLst/>
          </a:prstGeom>
        </p:spPr>
      </p:pic>
      <p:sp>
        <p:nvSpPr>
          <p:cNvPr id="2" name="TextBox 1">
            <a:extLst>
              <a:ext uri="{FF2B5EF4-FFF2-40B4-BE49-F238E27FC236}">
                <a16:creationId xmlns:a16="http://schemas.microsoft.com/office/drawing/2014/main" id="{2786805B-252C-4C15-9191-226776F5CC22}"/>
              </a:ext>
            </a:extLst>
          </p:cNvPr>
          <p:cNvSpPr txBox="1"/>
          <p:nvPr/>
        </p:nvSpPr>
        <p:spPr>
          <a:xfrm>
            <a:off x="668867" y="4724400"/>
            <a:ext cx="7467600" cy="1015663"/>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Glossy/Glazed: </a:t>
            </a:r>
            <a:r>
              <a:rPr lang="en-US" sz="2000" dirty="0">
                <a:latin typeface="Cambria" panose="02040503050406030204" pitchFamily="18" charset="0"/>
                <a:ea typeface="Cambria" panose="02040503050406030204" pitchFamily="18" charset="0"/>
              </a:rPr>
              <a:t>Glossy or glazed areas in rope indicate that it has been exposed to heat damage or compression. Remove affected section. If not possible, retire rope.</a:t>
            </a:r>
          </a:p>
        </p:txBody>
      </p:sp>
    </p:spTree>
    <p:extLst>
      <p:ext uri="{BB962C8B-B14F-4D97-AF65-F5344CB8AC3E}">
        <p14:creationId xmlns:p14="http://schemas.microsoft.com/office/powerpoint/2010/main" val="162616185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Inspections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295400"/>
            <a:ext cx="4058356" cy="685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400" kern="0" dirty="0">
                <a:latin typeface="Cambria" panose="02040503050406030204" pitchFamily="18" charset="0"/>
                <a:ea typeface="Cambria" panose="02040503050406030204" pitchFamily="18" charset="0"/>
                <a:cs typeface="Times New Roman" panose="02020603050405020304" pitchFamily="18" charset="0"/>
              </a:rPr>
              <a:t>Can this rope be used safely?</a:t>
            </a:r>
            <a:endParaRPr lang="en-US" sz="2400" dirty="0"/>
          </a:p>
        </p:txBody>
      </p:sp>
      <p:pic>
        <p:nvPicPr>
          <p:cNvPr id="4" name="Picture 3" descr="Picture of a rope wiht inconsisten diamter indicating there could be internal damage from overloading or shock loads." title="Rope Inspections">
            <a:extLst>
              <a:ext uri="{FF2B5EF4-FFF2-40B4-BE49-F238E27FC236}">
                <a16:creationId xmlns:a16="http://schemas.microsoft.com/office/drawing/2014/main" id="{A7AD34D9-E249-4754-B01A-703C3F39CE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57375" y="2057400"/>
            <a:ext cx="5353050" cy="2380901"/>
          </a:xfrm>
          <a:prstGeom prst="rect">
            <a:avLst/>
          </a:prstGeom>
        </p:spPr>
      </p:pic>
      <p:sp>
        <p:nvSpPr>
          <p:cNvPr id="6" name="TextBox 5">
            <a:extLst>
              <a:ext uri="{FF2B5EF4-FFF2-40B4-BE49-F238E27FC236}">
                <a16:creationId xmlns:a16="http://schemas.microsoft.com/office/drawing/2014/main" id="{74CFF98E-660A-4619-8D10-1C43D0B65DD3}"/>
              </a:ext>
            </a:extLst>
          </p:cNvPr>
          <p:cNvSpPr txBox="1"/>
          <p:nvPr/>
        </p:nvSpPr>
        <p:spPr>
          <a:xfrm>
            <a:off x="705556" y="4724400"/>
            <a:ext cx="7467600" cy="1323439"/>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Inconsistent Diameter: </a:t>
            </a:r>
            <a:r>
              <a:rPr lang="en-US" sz="2000" dirty="0">
                <a:latin typeface="Cambria" panose="02040503050406030204" pitchFamily="18" charset="0"/>
                <a:ea typeface="Cambria" panose="02040503050406030204" pitchFamily="18" charset="0"/>
              </a:rPr>
              <a:t>Look for flat areas, bumps, or lumps in the rope. This can be a sign of core or internal damage from overloading or shock loads. Remove affected section. If not possible, retire rope.</a:t>
            </a:r>
          </a:p>
        </p:txBody>
      </p:sp>
    </p:spTree>
    <p:extLst>
      <p:ext uri="{BB962C8B-B14F-4D97-AF65-F5344CB8AC3E}">
        <p14:creationId xmlns:p14="http://schemas.microsoft.com/office/powerpoint/2010/main" val="526547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Inspections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244457"/>
            <a:ext cx="4152900" cy="58434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400" kern="0" dirty="0">
                <a:latin typeface="Cambria" panose="02040503050406030204" pitchFamily="18" charset="0"/>
                <a:ea typeface="Cambria" panose="02040503050406030204" pitchFamily="18" charset="0"/>
                <a:cs typeface="Times New Roman" panose="02020603050405020304" pitchFamily="18" charset="0"/>
              </a:rPr>
              <a:t>Can this rope be used safely?</a:t>
            </a:r>
            <a:endParaRPr lang="en-US" sz="2400" dirty="0"/>
          </a:p>
        </p:txBody>
      </p:sp>
      <p:pic>
        <p:nvPicPr>
          <p:cNvPr id="12" name="Picture 11" descr="Top picture of a rope showing broken yarns." title="Rope Inpsections">
            <a:extLst>
              <a:ext uri="{FF2B5EF4-FFF2-40B4-BE49-F238E27FC236}">
                <a16:creationId xmlns:a16="http://schemas.microsoft.com/office/drawing/2014/main" id="{64547AAD-4DAB-4CD3-8589-A16EA1DD15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28153" y="1981200"/>
            <a:ext cx="5190807" cy="1725597"/>
          </a:xfrm>
          <a:prstGeom prst="rect">
            <a:avLst/>
          </a:prstGeom>
        </p:spPr>
      </p:pic>
      <p:pic>
        <p:nvPicPr>
          <p:cNvPr id="9" name="Picture 8" descr="The bottom picture shows a rope with wear." title="Rope Inspections">
            <a:extLst>
              <a:ext uri="{FF2B5EF4-FFF2-40B4-BE49-F238E27FC236}">
                <a16:creationId xmlns:a16="http://schemas.microsoft.com/office/drawing/2014/main" id="{B23A608C-EF05-44FE-99BB-72D8AA231D4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3233" y="3657600"/>
            <a:ext cx="5185727" cy="1596527"/>
          </a:xfrm>
          <a:prstGeom prst="rect">
            <a:avLst/>
          </a:prstGeom>
        </p:spPr>
      </p:pic>
      <p:sp>
        <p:nvSpPr>
          <p:cNvPr id="6" name="TextBox 5">
            <a:extLst>
              <a:ext uri="{FF2B5EF4-FFF2-40B4-BE49-F238E27FC236}">
                <a16:creationId xmlns:a16="http://schemas.microsoft.com/office/drawing/2014/main" id="{E85ED91B-3DC4-46DE-A098-C35A375944A8}"/>
              </a:ext>
            </a:extLst>
          </p:cNvPr>
          <p:cNvSpPr txBox="1"/>
          <p:nvPr/>
        </p:nvSpPr>
        <p:spPr>
          <a:xfrm>
            <a:off x="800100" y="5221934"/>
            <a:ext cx="7353300" cy="1015663"/>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Wear: </a:t>
            </a:r>
            <a:r>
              <a:rPr lang="en-US" sz="2000" dirty="0">
                <a:latin typeface="Cambria" panose="02040503050406030204" pitchFamily="18" charset="0"/>
                <a:ea typeface="Cambria" panose="02040503050406030204" pitchFamily="18" charset="0"/>
              </a:rPr>
              <a:t>Any kind of burns, cuts, nicks, broken yarns, or excess wear (50% on double braid) on the sheath is also a sign that the rope needs to be removed from service.</a:t>
            </a:r>
          </a:p>
        </p:txBody>
      </p:sp>
    </p:spTree>
    <p:extLst>
      <p:ext uri="{BB962C8B-B14F-4D97-AF65-F5344CB8AC3E}">
        <p14:creationId xmlns:p14="http://schemas.microsoft.com/office/powerpoint/2010/main" val="1230654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Inspections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295400"/>
            <a:ext cx="4152900" cy="6858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400" kern="0" dirty="0">
                <a:latin typeface="Cambria" panose="02040503050406030204" pitchFamily="18" charset="0"/>
                <a:ea typeface="Cambria" panose="02040503050406030204" pitchFamily="18" charset="0"/>
                <a:cs typeface="Times New Roman" panose="02020603050405020304" pitchFamily="18" charset="0"/>
              </a:rPr>
              <a:t>Can this rope be used safely?</a:t>
            </a:r>
            <a:endParaRPr lang="en-US" sz="2400" dirty="0"/>
          </a:p>
        </p:txBody>
      </p:sp>
      <p:pic>
        <p:nvPicPr>
          <p:cNvPr id="4" name="Picture 3" descr="Picture of a rope with discoloration." title="Rope Inspections">
            <a:extLst>
              <a:ext uri="{FF2B5EF4-FFF2-40B4-BE49-F238E27FC236}">
                <a16:creationId xmlns:a16="http://schemas.microsoft.com/office/drawing/2014/main" id="{C033CD7B-1972-4B6D-87AE-89CD1B8443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95475" y="2209800"/>
            <a:ext cx="5353050" cy="1879937"/>
          </a:xfrm>
          <a:prstGeom prst="rect">
            <a:avLst/>
          </a:prstGeom>
        </p:spPr>
      </p:pic>
      <p:sp>
        <p:nvSpPr>
          <p:cNvPr id="6" name="TextBox 5">
            <a:extLst>
              <a:ext uri="{FF2B5EF4-FFF2-40B4-BE49-F238E27FC236}">
                <a16:creationId xmlns:a16="http://schemas.microsoft.com/office/drawing/2014/main" id="{286E49F2-FE25-47D8-84CA-63E5FCD5E7ED}"/>
              </a:ext>
            </a:extLst>
          </p:cNvPr>
          <p:cNvSpPr txBox="1"/>
          <p:nvPr/>
        </p:nvSpPr>
        <p:spPr>
          <a:xfrm>
            <a:off x="685800" y="4191000"/>
            <a:ext cx="7467600" cy="1631216"/>
          </a:xfrm>
          <a:prstGeom prst="rect">
            <a:avLst/>
          </a:prstGeom>
          <a:noFill/>
        </p:spPr>
        <p:txBody>
          <a:bodyPr wrap="square" rtlCol="0">
            <a:spAutoFit/>
          </a:bodyPr>
          <a:lstStyle/>
          <a:p>
            <a:r>
              <a:rPr lang="en-US" sz="2000" b="1" dirty="0">
                <a:latin typeface="Cambria" panose="02040503050406030204" pitchFamily="18" charset="0"/>
                <a:ea typeface="Cambria" panose="02040503050406030204" pitchFamily="18" charset="0"/>
              </a:rPr>
              <a:t>Discoloration:  </a:t>
            </a:r>
            <a:r>
              <a:rPr lang="en-US" sz="2000" dirty="0">
                <a:latin typeface="Cambria" panose="02040503050406030204" pitchFamily="18" charset="0"/>
                <a:ea typeface="Cambria" panose="02040503050406030204" pitchFamily="18" charset="0"/>
              </a:rPr>
              <a:t>Ropes get dirty, but if the discoloration is from excess sun exposure or chemicals, the rope should be removed from service. Determining if discoloration is from dirt and grime or something more like sun exposure or chemicals is much easier if you regularly clean your rope.</a:t>
            </a:r>
          </a:p>
        </p:txBody>
      </p:sp>
    </p:spTree>
    <p:extLst>
      <p:ext uri="{BB962C8B-B14F-4D97-AF65-F5344CB8AC3E}">
        <p14:creationId xmlns:p14="http://schemas.microsoft.com/office/powerpoint/2010/main" val="2842036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fontScale="90000"/>
          </a:bodyPr>
          <a:lstStyle/>
          <a:p>
            <a:pPr algn="l">
              <a:lnSpc>
                <a:spcPct val="100000"/>
              </a:lnSpc>
            </a:pPr>
            <a:r>
              <a:rPr lang="en-US" altLang="en-US" sz="4000" b="1" dirty="0">
                <a:solidFill>
                  <a:schemeClr val="tx1"/>
                </a:solidFill>
                <a:effectLst/>
                <a:latin typeface="Cambria" panose="02040503050406030204" pitchFamily="18" charset="0"/>
                <a:ea typeface="MS PGothic" charset="-128"/>
              </a:rPr>
              <a:t>Does your company directly perform on-site construction?</a:t>
            </a:r>
            <a:endParaRPr lang="en-US" sz="4000" b="1" dirty="0">
              <a:solidFill>
                <a:schemeClr val="tx1"/>
              </a:solidFill>
              <a:effectLst/>
              <a:latin typeface="Cambria" panose="02040503050406030204" pitchFamily="18" charset="0"/>
            </a:endParaRPr>
          </a:p>
        </p:txBody>
      </p:sp>
      <p:sp>
        <p:nvSpPr>
          <p:cNvPr id="6" name="TPAnswers"/>
          <p:cNvSpPr txBox="1">
            <a:spLocks/>
          </p:cNvSpPr>
          <p:nvPr>
            <p:custDataLst>
              <p:tags r:id="rId1"/>
            </p:custDataLst>
          </p:nvPr>
        </p:nvSpPr>
        <p:spPr>
          <a:xfrm>
            <a:off x="457200" y="1485900"/>
            <a:ext cx="1981200" cy="1562100"/>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itchFamily="34" charset="0"/>
              <a:buNone/>
              <a:defRPr sz="1600" b="0" kern="1200">
                <a:solidFill>
                  <a:srgbClr val="000000"/>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Yes</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No</a:t>
            </a:r>
          </a:p>
          <a:p>
            <a:endParaRPr lang="en-US" altLang="en-US" sz="2800" dirty="0">
              <a:solidFill>
                <a:schemeClr val="tx1"/>
              </a:solidFill>
              <a:latin typeface="Cambria" panose="02040503050406030204" pitchFamily="18" charset="0"/>
              <a:ea typeface="MS PGothic" charset="-128"/>
            </a:endParaRPr>
          </a:p>
        </p:txBody>
      </p:sp>
    </p:spTree>
    <p:extLst>
      <p:ext uri="{BB962C8B-B14F-4D97-AF65-F5344CB8AC3E}">
        <p14:creationId xmlns:p14="http://schemas.microsoft.com/office/powerpoint/2010/main" val="2808929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Care &amp; Maintenance </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447800"/>
            <a:ext cx="8305800" cy="47859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spcBef>
                <a:spcPts val="325"/>
              </a:spcBef>
              <a:spcAft>
                <a:spcPct val="0"/>
              </a:spcAft>
              <a:buClrTx/>
              <a:buNone/>
            </a:pPr>
            <a:r>
              <a:rPr lang="en-US" sz="2400" b="1" kern="0" dirty="0">
                <a:latin typeface="Cambria" panose="02040503050406030204" pitchFamily="18" charset="0"/>
                <a:ea typeface="ＭＳ Ｐゴシック"/>
                <a:cs typeface="Times New Roman" panose="02020603050405020304" pitchFamily="18" charset="0"/>
              </a:rPr>
              <a:t>Washing</a:t>
            </a:r>
          </a:p>
          <a:p>
            <a:pPr marL="685800" lvl="2"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ＭＳ Ｐゴシック"/>
                <a:cs typeface="Times New Roman" panose="02020603050405020304" pitchFamily="18" charset="0"/>
              </a:rPr>
              <a:t>Dirt and grease causes internal fiber abrasion, and shortens its life.  Wash by hand in a bath with non-bleaching, non-detergent soap. </a:t>
            </a:r>
            <a:endParaRPr lang="en-US" sz="1200" kern="0" dirty="0">
              <a:latin typeface="Cambria" panose="02040503050406030204" pitchFamily="18" charset="0"/>
              <a:ea typeface="ＭＳ Ｐゴシック"/>
              <a:cs typeface="Times New Roman" panose="02020603050405020304" pitchFamily="18" charset="0"/>
            </a:endParaRPr>
          </a:p>
          <a:p>
            <a:pPr marL="0" lvl="2" indent="0" fontAlgn="base">
              <a:spcBef>
                <a:spcPts val="325"/>
              </a:spcBef>
              <a:spcAft>
                <a:spcPct val="0"/>
              </a:spcAft>
              <a:buClrTx/>
              <a:buNone/>
            </a:pPr>
            <a:endParaRPr lang="en-US" sz="800" b="1" kern="0" dirty="0">
              <a:latin typeface="Cambria" panose="02040503050406030204" pitchFamily="18" charset="0"/>
              <a:ea typeface="ＭＳ Ｐゴシック"/>
              <a:cs typeface="Times New Roman" panose="02020603050405020304" pitchFamily="18" charset="0"/>
            </a:endParaRPr>
          </a:p>
          <a:p>
            <a:pPr marL="0" lvl="2" indent="0" fontAlgn="base">
              <a:spcBef>
                <a:spcPts val="325"/>
              </a:spcBef>
              <a:spcAft>
                <a:spcPct val="0"/>
              </a:spcAft>
              <a:buClrTx/>
              <a:buNone/>
            </a:pPr>
            <a:r>
              <a:rPr lang="en-US" sz="2400" b="1" kern="0" dirty="0">
                <a:latin typeface="Cambria" panose="02040503050406030204" pitchFamily="18" charset="0"/>
                <a:ea typeface="ＭＳ Ｐゴシック"/>
                <a:cs typeface="Times New Roman" panose="02020603050405020304" pitchFamily="18" charset="0"/>
              </a:rPr>
              <a:t>Drying</a:t>
            </a:r>
          </a:p>
          <a:p>
            <a:pPr marL="685800" lvl="2" indent="-458788"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ＭＳ Ｐゴシック"/>
                <a:cs typeface="Times New Roman" panose="02020603050405020304" pitchFamily="18" charset="0"/>
              </a:rPr>
              <a:t>Dry your rope in a clean, dry area out of the sun.</a:t>
            </a:r>
          </a:p>
          <a:p>
            <a:pPr marL="227012" lvl="2" indent="0" fontAlgn="base">
              <a:lnSpc>
                <a:spcPct val="150000"/>
              </a:lnSpc>
              <a:spcBef>
                <a:spcPts val="325"/>
              </a:spcBef>
              <a:spcAft>
                <a:spcPct val="0"/>
              </a:spcAft>
              <a:buClrTx/>
              <a:buNone/>
            </a:pPr>
            <a:endParaRPr lang="en-US" sz="800" kern="0" dirty="0">
              <a:latin typeface="Cambria" panose="02040503050406030204" pitchFamily="18" charset="0"/>
              <a:ea typeface="ＭＳ Ｐゴシック"/>
              <a:cs typeface="Times New Roman" panose="02020603050405020304" pitchFamily="18" charset="0"/>
            </a:endParaRPr>
          </a:p>
          <a:p>
            <a:pPr marL="7938" lvl="1" indent="0" fontAlgn="base">
              <a:spcBef>
                <a:spcPts val="325"/>
              </a:spcBef>
              <a:spcAft>
                <a:spcPct val="0"/>
              </a:spcAft>
              <a:buClrTx/>
              <a:buNone/>
            </a:pPr>
            <a:r>
              <a:rPr lang="en-US" sz="2400" b="1" kern="0" dirty="0">
                <a:latin typeface="Cambria" panose="02040503050406030204" pitchFamily="18" charset="0"/>
                <a:ea typeface="ＭＳ Ｐゴシック"/>
                <a:cs typeface="Times New Roman" panose="02020603050405020304" pitchFamily="18" charset="0"/>
              </a:rPr>
              <a:t>Recording</a:t>
            </a:r>
            <a:r>
              <a:rPr lang="en-US" sz="2400" kern="0" dirty="0">
                <a:latin typeface="Cambria" panose="02040503050406030204" pitchFamily="18" charset="0"/>
                <a:ea typeface="ＭＳ Ｐゴシック"/>
                <a:cs typeface="Times New Roman" panose="02020603050405020304" pitchFamily="18" charset="0"/>
              </a:rPr>
              <a:t> </a:t>
            </a:r>
          </a:p>
          <a:p>
            <a:pPr marL="688975" lvl="1" indent="-450850"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ＭＳ Ｐゴシック"/>
                <a:cs typeface="Times New Roman" panose="02020603050405020304" pitchFamily="18" charset="0"/>
              </a:rPr>
              <a:t>Record the cleaning in your rope log.</a:t>
            </a:r>
          </a:p>
          <a:p>
            <a:pPr marL="7938" lvl="1" indent="0" fontAlgn="base">
              <a:lnSpc>
                <a:spcPct val="150000"/>
              </a:lnSpc>
              <a:spcBef>
                <a:spcPts val="325"/>
              </a:spcBef>
              <a:spcAft>
                <a:spcPct val="0"/>
              </a:spcAft>
              <a:buClrTx/>
              <a:buNone/>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spTree>
    <p:extLst>
      <p:ext uri="{BB962C8B-B14F-4D97-AF65-F5344CB8AC3E}">
        <p14:creationId xmlns:p14="http://schemas.microsoft.com/office/powerpoint/2010/main" val="3131358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Rope Storage</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371600"/>
            <a:ext cx="8305800" cy="2133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400" b="1" kern="0" dirty="0">
                <a:latin typeface="Cambria" panose="02040503050406030204" pitchFamily="18" charset="0"/>
                <a:ea typeface="ＭＳ Ｐゴシック"/>
                <a:cs typeface="Times New Roman" panose="02020603050405020304" pitchFamily="18" charset="0"/>
              </a:rPr>
              <a:t>Storage</a:t>
            </a:r>
          </a:p>
          <a:p>
            <a:pPr marL="685800" lvl="2"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ＭＳ Ｐゴシック"/>
                <a:cs typeface="Times New Roman" panose="02020603050405020304" pitchFamily="18" charset="0"/>
              </a:rPr>
              <a:t>Store your rope in a cool, clean, dark, dry environment. </a:t>
            </a:r>
          </a:p>
          <a:p>
            <a:pPr marL="685800" lvl="2" indent="-458788" fontAlgn="base">
              <a:lnSpc>
                <a:spcPct val="150000"/>
              </a:lnSpc>
              <a:spcBef>
                <a:spcPts val="325"/>
              </a:spcBef>
              <a:spcAft>
                <a:spcPct val="0"/>
              </a:spcAft>
              <a:buClrTx/>
              <a:buFont typeface="Wingdings" panose="05000000000000000000" pitchFamily="2" charset="2"/>
              <a:buChar char="Ø"/>
            </a:pPr>
            <a:r>
              <a:rPr lang="en-US" sz="2400" kern="0" dirty="0">
                <a:latin typeface="Cambria" panose="02040503050406030204" pitchFamily="18" charset="0"/>
                <a:ea typeface="ＭＳ Ｐゴシック"/>
                <a:cs typeface="Times New Roman" panose="02020603050405020304" pitchFamily="18" charset="0"/>
              </a:rPr>
              <a:t>Excess humidity will damage your rope.</a:t>
            </a: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latin typeface="Times New Roman" panose="02020603050405020304" pitchFamily="18" charset="0"/>
              <a:ea typeface="ＭＳ Ｐゴシック"/>
              <a:cs typeface="Times New Roman" panose="02020603050405020304" pitchFamily="18" charset="0"/>
            </a:endParaRPr>
          </a:p>
          <a:p>
            <a:pPr marL="7938" lvl="1" indent="0" fontAlgn="base">
              <a:lnSpc>
                <a:spcPct val="150000"/>
              </a:lnSpc>
              <a:spcBef>
                <a:spcPts val="325"/>
              </a:spcBef>
              <a:spcAft>
                <a:spcPct val="0"/>
              </a:spcAft>
              <a:buClrTx/>
              <a:buNone/>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spTree>
    <p:extLst>
      <p:ext uri="{BB962C8B-B14F-4D97-AF65-F5344CB8AC3E}">
        <p14:creationId xmlns:p14="http://schemas.microsoft.com/office/powerpoint/2010/main" val="1929046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Other Components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371600"/>
            <a:ext cx="8305800" cy="5949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200" kern="0" dirty="0">
                <a:latin typeface="Cambria" panose="02040503050406030204" pitchFamily="18" charset="0"/>
                <a:ea typeface="Cambria" panose="02040503050406030204" pitchFamily="18" charset="0"/>
                <a:cs typeface="Times New Roman" panose="02020603050405020304" pitchFamily="18" charset="0"/>
              </a:rPr>
              <a:t>ANSI B30 Compliant Blocks, Shackles, Slings</a:t>
            </a: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latin typeface="Times New Roman" panose="02020603050405020304" pitchFamily="18" charset="0"/>
              <a:ea typeface="ＭＳ Ｐゴシック"/>
              <a:cs typeface="Times New Roman" panose="02020603050405020304" pitchFamily="18" charset="0"/>
            </a:endParaRPr>
          </a:p>
          <a:p>
            <a:pPr marL="7938" lvl="1" indent="0" fontAlgn="base">
              <a:lnSpc>
                <a:spcPct val="150000"/>
              </a:lnSpc>
              <a:spcBef>
                <a:spcPts val="325"/>
              </a:spcBef>
              <a:spcAft>
                <a:spcPct val="0"/>
              </a:spcAft>
              <a:buClrTx/>
              <a:buNone/>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pic>
        <p:nvPicPr>
          <p:cNvPr id="4" name="Picture 3" descr="ANSI B30 Compliant Block" title="Other Components">
            <a:extLst>
              <a:ext uri="{FF2B5EF4-FFF2-40B4-BE49-F238E27FC236}">
                <a16:creationId xmlns:a16="http://schemas.microsoft.com/office/drawing/2014/main" id="{DCC5D845-D877-4C71-AE71-48F166D01F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2194321"/>
            <a:ext cx="1908676" cy="3581400"/>
          </a:xfrm>
          <a:prstGeom prst="rect">
            <a:avLst/>
          </a:prstGeom>
        </p:spPr>
      </p:pic>
      <p:pic>
        <p:nvPicPr>
          <p:cNvPr id="9" name="Picture 8" descr="ANSI B30 Compliant Shackle" title="Other Components">
            <a:extLst>
              <a:ext uri="{FF2B5EF4-FFF2-40B4-BE49-F238E27FC236}">
                <a16:creationId xmlns:a16="http://schemas.microsoft.com/office/drawing/2014/main" id="{321BE7B3-A9CA-49AE-A5BB-A0FE18CBC3F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01340" y="2697271"/>
            <a:ext cx="2658244" cy="2828925"/>
          </a:xfrm>
          <a:prstGeom prst="rect">
            <a:avLst/>
          </a:prstGeom>
        </p:spPr>
      </p:pic>
      <p:pic>
        <p:nvPicPr>
          <p:cNvPr id="6" name="Picture 2" descr="a purple, green and yellow roundsling">
            <a:extLst>
              <a:ext uri="{FF2B5EF4-FFF2-40B4-BE49-F238E27FC236}">
                <a16:creationId xmlns:a16="http://schemas.microsoft.com/office/drawing/2014/main" id="{9E332E96-BF93-45C7-B622-6D29FEFA5F6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90248" y="2478196"/>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2480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Blocks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457200" y="1371600"/>
            <a:ext cx="5105400" cy="35814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lnSpc>
                <a:spcPct val="150000"/>
              </a:lnSpc>
              <a:spcBef>
                <a:spcPts val="325"/>
              </a:spcBef>
              <a:spcAft>
                <a:spcPct val="0"/>
              </a:spcAft>
              <a:buClrTx/>
              <a:buFont typeface="Wingdings" panose="05000000000000000000" pitchFamily="2" charset="2"/>
              <a:buChar char="Ø"/>
            </a:pPr>
            <a:r>
              <a:rPr lang="en-US" sz="2200" dirty="0">
                <a:latin typeface="Cambria" panose="02040503050406030204" pitchFamily="18" charset="0"/>
              </a:rPr>
              <a:t>ASME B30.26 </a:t>
            </a:r>
            <a:endParaRPr lang="en-US" sz="2200" kern="0" dirty="0">
              <a:latin typeface="Cambria" panose="02040503050406030204" pitchFamily="18" charset="0"/>
              <a:ea typeface="Cambria" panose="02040503050406030204" pitchFamily="18" charset="0"/>
              <a:cs typeface="Times New Roman" panose="02020603050405020304" pitchFamily="18" charset="0"/>
            </a:endParaRPr>
          </a:p>
          <a:p>
            <a:pPr marL="458788" lvl="1" indent="-458788"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Safety Factor SF 4:1</a:t>
            </a: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Only use blocks designed to be used with synthetic rope</a:t>
            </a:r>
          </a:p>
          <a:p>
            <a:pPr marL="0" lvl="1" indent="0" fontAlgn="base">
              <a:spcBef>
                <a:spcPts val="325"/>
              </a:spcBef>
              <a:spcAft>
                <a:spcPct val="0"/>
              </a:spcAft>
              <a:buClrTx/>
              <a:buNone/>
            </a:pPr>
            <a:endParaRPr lang="en-US" sz="800" kern="0" dirty="0">
              <a:latin typeface="Cambria" panose="02040503050406030204" pitchFamily="18" charset="0"/>
              <a:ea typeface="Cambria" panose="02040503050406030204" pitchFamily="18" charset="0"/>
              <a:cs typeface="Times New Roman" panose="02020603050405020304" pitchFamily="18" charset="0"/>
            </a:endParaRP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Blocks must have sufficient ductility to permanently deform before losing the ability to support the load</a:t>
            </a:r>
          </a:p>
        </p:txBody>
      </p:sp>
      <p:pic>
        <p:nvPicPr>
          <p:cNvPr id="9" name="Picture 8" descr="McKissik Block" title="Blocks">
            <a:extLst>
              <a:ext uri="{FF2B5EF4-FFF2-40B4-BE49-F238E27FC236}">
                <a16:creationId xmlns:a16="http://schemas.microsoft.com/office/drawing/2014/main" id="{D1D909D7-5F4E-4B91-B283-91F75D8A6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14999" y="1869946"/>
            <a:ext cx="1219201" cy="3581400"/>
          </a:xfrm>
          <a:prstGeom prst="rect">
            <a:avLst/>
          </a:prstGeom>
        </p:spPr>
      </p:pic>
      <p:pic>
        <p:nvPicPr>
          <p:cNvPr id="6" name="Picture 5" descr="Rock Exotica Block" title="Blocks">
            <a:extLst>
              <a:ext uri="{FF2B5EF4-FFF2-40B4-BE49-F238E27FC236}">
                <a16:creationId xmlns:a16="http://schemas.microsoft.com/office/drawing/2014/main" id="{17954EA2-14D2-4789-9C86-A17562FABB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88260" y="2133212"/>
            <a:ext cx="1674740" cy="3142447"/>
          </a:xfrm>
          <a:prstGeom prst="rect">
            <a:avLst/>
          </a:prstGeom>
        </p:spPr>
      </p:pic>
    </p:spTree>
    <p:extLst>
      <p:ext uri="{BB962C8B-B14F-4D97-AF65-F5344CB8AC3E}">
        <p14:creationId xmlns:p14="http://schemas.microsoft.com/office/powerpoint/2010/main" val="89433625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Blocks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295400"/>
            <a:ext cx="8229600" cy="533399"/>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200" kern="0" dirty="0">
                <a:latin typeface="Cambria" panose="02040503050406030204" pitchFamily="18" charset="0"/>
                <a:ea typeface="Cambria" panose="02040503050406030204" pitchFamily="18" charset="0"/>
                <a:cs typeface="Times New Roman" panose="02020603050405020304" pitchFamily="18" charset="0"/>
              </a:rPr>
              <a:t>Block sheave and block groove must be compatible to rope size</a:t>
            </a:r>
            <a:endParaRPr lang="en-US" sz="2400" kern="0" dirty="0">
              <a:latin typeface="Times New Roman" panose="02020603050405020304" pitchFamily="18" charset="0"/>
              <a:ea typeface="ＭＳ Ｐゴシック"/>
              <a:cs typeface="Times New Roman" panose="02020603050405020304" pitchFamily="18" charset="0"/>
            </a:endParaRPr>
          </a:p>
          <a:p>
            <a:pPr marL="7938" lvl="1" indent="0" fontAlgn="base">
              <a:lnSpc>
                <a:spcPct val="150000"/>
              </a:lnSpc>
              <a:spcBef>
                <a:spcPts val="325"/>
              </a:spcBef>
              <a:spcAft>
                <a:spcPct val="0"/>
              </a:spcAft>
              <a:buClrTx/>
              <a:buNone/>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pic>
        <p:nvPicPr>
          <p:cNvPr id="13" name="Picture 12" descr="Picture of a rope in a block groove." title="Blocks">
            <a:extLst>
              <a:ext uri="{FF2B5EF4-FFF2-40B4-BE49-F238E27FC236}">
                <a16:creationId xmlns:a16="http://schemas.microsoft.com/office/drawing/2014/main" id="{57B08B00-876D-4EAE-BF93-056C55F154C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920" y="2250475"/>
            <a:ext cx="2187161" cy="2663190"/>
          </a:xfrm>
          <a:prstGeom prst="rect">
            <a:avLst/>
          </a:prstGeom>
        </p:spPr>
      </p:pic>
      <p:pic>
        <p:nvPicPr>
          <p:cNvPr id="8" name="Picture 7" descr="Center picture shows groove diameter, rope diameter" title="Blocks">
            <a:extLst>
              <a:ext uri="{FF2B5EF4-FFF2-40B4-BE49-F238E27FC236}">
                <a16:creationId xmlns:a16="http://schemas.microsoft.com/office/drawing/2014/main" id="{0F76EB18-5231-4D23-94F5-D1D4154305D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19400" y="2273788"/>
            <a:ext cx="2331495" cy="4001190"/>
          </a:xfrm>
          <a:prstGeom prst="rect">
            <a:avLst/>
          </a:prstGeom>
        </p:spPr>
      </p:pic>
      <p:pic>
        <p:nvPicPr>
          <p:cNvPr id="15" name="Picture 14" descr="Picture of a McKissick block." title="Blocks">
            <a:extLst>
              <a:ext uri="{FF2B5EF4-FFF2-40B4-BE49-F238E27FC236}">
                <a16:creationId xmlns:a16="http://schemas.microsoft.com/office/drawing/2014/main" id="{E42A55CB-5E74-491D-B655-8CC8AE3A893F}"/>
              </a:ext>
            </a:extLst>
          </p:cNvPr>
          <p:cNvPicPr/>
          <p:nvPr/>
        </p:nvPicPr>
        <p:blipFill rotWithShape="1">
          <a:blip r:embed="rId5" cstate="email">
            <a:extLst>
              <a:ext uri="{28A0092B-C50C-407E-A947-70E740481C1C}">
                <a14:useLocalDpi xmlns:a14="http://schemas.microsoft.com/office/drawing/2010/main"/>
              </a:ext>
            </a:extLst>
          </a:blip>
          <a:srcRect/>
          <a:stretch/>
        </p:blipFill>
        <p:spPr bwMode="auto">
          <a:xfrm rot="10800000">
            <a:off x="5257800" y="1905000"/>
            <a:ext cx="3657600" cy="3657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66058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DO NOT USE</a:t>
            </a:r>
            <a:endParaRPr lang="en-US" sz="5600" b="1" dirty="0">
              <a:solidFill>
                <a:schemeClr val="tx1"/>
              </a:solidFill>
              <a:effectLst/>
              <a:latin typeface="Cambria" panose="02040503050406030204" pitchFamily="18" charset="0"/>
            </a:endParaRPr>
          </a:p>
        </p:txBody>
      </p:sp>
      <p:pic>
        <p:nvPicPr>
          <p:cNvPr id="4" name="Picture 3" descr="Picture, on the left side, of a block that should not be used." title="DO NOT USE">
            <a:extLst>
              <a:ext uri="{FF2B5EF4-FFF2-40B4-BE49-F238E27FC236}">
                <a16:creationId xmlns:a16="http://schemas.microsoft.com/office/drawing/2014/main" id="{861B8C65-BEF5-4C15-917B-BAA4B8754D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372" y="1562021"/>
            <a:ext cx="2441808" cy="4614863"/>
          </a:xfrm>
          <a:prstGeom prst="rect">
            <a:avLst/>
          </a:prstGeom>
        </p:spPr>
      </p:pic>
      <p:pic>
        <p:nvPicPr>
          <p:cNvPr id="8" name="Picture 7" descr="Center picture of a block that should not be used as it is not compliant." title="DO NOT USE">
            <a:extLst>
              <a:ext uri="{FF2B5EF4-FFF2-40B4-BE49-F238E27FC236}">
                <a16:creationId xmlns:a16="http://schemas.microsoft.com/office/drawing/2014/main" id="{E0B75485-7B57-46F2-881A-C9A4783C42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48564" y="1488202"/>
            <a:ext cx="3019425" cy="4762500"/>
          </a:xfrm>
          <a:prstGeom prst="rect">
            <a:avLst/>
          </a:prstGeom>
        </p:spPr>
      </p:pic>
      <p:pic>
        <p:nvPicPr>
          <p:cNvPr id="11" name="Picture 10" descr="Picture, on the right side, of a block that should not be used." title="DO NOT USE">
            <a:extLst>
              <a:ext uri="{FF2B5EF4-FFF2-40B4-BE49-F238E27FC236}">
                <a16:creationId xmlns:a16="http://schemas.microsoft.com/office/drawing/2014/main" id="{8062C3AF-2C99-48EF-B4C4-2AF5F4F02E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3600" y="2610484"/>
            <a:ext cx="2371090" cy="2371090"/>
          </a:xfrm>
          <a:prstGeom prst="rect">
            <a:avLst/>
          </a:prstGeom>
        </p:spPr>
      </p:pic>
    </p:spTree>
    <p:extLst>
      <p:ext uri="{BB962C8B-B14F-4D97-AF65-F5344CB8AC3E}">
        <p14:creationId xmlns:p14="http://schemas.microsoft.com/office/powerpoint/2010/main" val="36588041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200" b="1" dirty="0">
                <a:solidFill>
                  <a:schemeClr val="tx1"/>
                </a:solidFill>
                <a:effectLst/>
                <a:latin typeface="Cambria" panose="02040503050406030204" pitchFamily="18" charset="0"/>
                <a:ea typeface="Cambria" panose="02040503050406030204" pitchFamily="18" charset="0"/>
              </a:rPr>
              <a:t>Block Marking Requirements</a:t>
            </a:r>
            <a:endParaRPr lang="en-US" sz="52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371600"/>
            <a:ext cx="8305800" cy="35052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61963" lvl="1" indent="-454025"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Blocks must have the following durable markings</a:t>
            </a:r>
          </a:p>
          <a:p>
            <a:pPr marL="790575"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Name or trademark of manufacturer</a:t>
            </a:r>
          </a:p>
          <a:p>
            <a:pPr marL="790575"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Rated load (WLL)</a:t>
            </a:r>
          </a:p>
          <a:p>
            <a:pPr marL="790575"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Rope size capacity</a:t>
            </a: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Identification must be maintained by the user so as to be legible throughout the life of the block</a:t>
            </a:r>
            <a:endParaRPr lang="en-US" dirty="0"/>
          </a:p>
        </p:txBody>
      </p:sp>
    </p:spTree>
    <p:extLst>
      <p:ext uri="{BB962C8B-B14F-4D97-AF65-F5344CB8AC3E}">
        <p14:creationId xmlns:p14="http://schemas.microsoft.com/office/powerpoint/2010/main" val="33627346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Block Inspections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447800"/>
            <a:ext cx="8305800" cy="4038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Inspections should be performed by a designated person</a:t>
            </a:r>
          </a:p>
          <a:p>
            <a:pPr marL="458788" lvl="1" indent="-458788" fontAlgn="base">
              <a:spcBef>
                <a:spcPts val="325"/>
              </a:spcBef>
              <a:spcAft>
                <a:spcPct val="0"/>
              </a:spcAft>
              <a:buClrTx/>
              <a:buFont typeface="Wingdings" panose="05000000000000000000" pitchFamily="2" charset="2"/>
              <a:buChar char="Ø"/>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Any perceived deficiencies must be examined by a qualified person to determine whether they constitute a hazard</a:t>
            </a:r>
          </a:p>
          <a:p>
            <a:pPr marL="0" lvl="1" indent="0" fontAlgn="base">
              <a:spcBef>
                <a:spcPts val="325"/>
              </a:spcBef>
              <a:spcAft>
                <a:spcPct val="0"/>
              </a:spcAft>
              <a:buClrTx/>
              <a:buNone/>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A visual inspection shall be performed </a:t>
            </a:r>
            <a:r>
              <a:rPr lang="en-US" sz="2200" b="1" i="1" kern="0" dirty="0">
                <a:latin typeface="Cambria" panose="02040503050406030204" pitchFamily="18" charset="0"/>
                <a:ea typeface="Cambria" panose="02040503050406030204" pitchFamily="18" charset="0"/>
                <a:cs typeface="Times New Roman" panose="02020603050405020304" pitchFamily="18" charset="0"/>
              </a:rPr>
              <a:t>each shift </a:t>
            </a:r>
            <a:r>
              <a:rPr lang="en-US" sz="2200" kern="0" dirty="0">
                <a:latin typeface="Cambria" panose="02040503050406030204" pitchFamily="18" charset="0"/>
                <a:ea typeface="Cambria" panose="02040503050406030204" pitchFamily="18" charset="0"/>
                <a:cs typeface="Times New Roman" panose="02020603050405020304" pitchFamily="18" charset="0"/>
              </a:rPr>
              <a:t>before the block is used</a:t>
            </a:r>
          </a:p>
          <a:p>
            <a:pPr marL="0" lvl="1" indent="0" fontAlgn="base">
              <a:spcBef>
                <a:spcPts val="325"/>
              </a:spcBef>
              <a:spcAft>
                <a:spcPct val="0"/>
              </a:spcAft>
              <a:buClrTx/>
              <a:buNone/>
            </a:pPr>
            <a:endParaRPr lang="en-US" sz="1200" kern="0" dirty="0">
              <a:latin typeface="Cambria" panose="02040503050406030204" pitchFamily="18" charset="0"/>
              <a:ea typeface="Cambria" panose="02040503050406030204" pitchFamily="18" charset="0"/>
              <a:cs typeface="Times New Roman" panose="02020603050405020304" pitchFamily="18" charset="0"/>
            </a:endParaRP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Periodic inspection by a qualified person with a frequency not less than once per year, consult ASME B30.26-5.8.4 in order to determine the frequency necessary for your application</a:t>
            </a:r>
          </a:p>
          <a:p>
            <a:pPr marL="7938" lvl="1" indent="0" fontAlgn="base">
              <a:lnSpc>
                <a:spcPct val="150000"/>
              </a:lnSpc>
              <a:spcBef>
                <a:spcPts val="325"/>
              </a:spcBef>
              <a:spcAft>
                <a:spcPct val="0"/>
              </a:spcAft>
              <a:buClrTx/>
              <a:buNone/>
            </a:pPr>
            <a:endParaRPr lang="en-US" sz="2400" kern="0" dirty="0">
              <a:latin typeface="Times New Roman" panose="02020603050405020304" pitchFamily="18" charset="0"/>
              <a:ea typeface="ＭＳ Ｐゴシック"/>
              <a:cs typeface="Times New Roman" panose="02020603050405020304" pitchFamily="18" charset="0"/>
            </a:endParaRPr>
          </a:p>
          <a:p>
            <a:pPr marL="7938" lvl="1" indent="0" fontAlgn="base">
              <a:lnSpc>
                <a:spcPct val="150000"/>
              </a:lnSpc>
              <a:spcBef>
                <a:spcPts val="325"/>
              </a:spcBef>
              <a:spcAft>
                <a:spcPct val="0"/>
              </a:spcAft>
              <a:buClrTx/>
              <a:buNone/>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spTree>
    <p:extLst>
      <p:ext uri="{BB962C8B-B14F-4D97-AF65-F5344CB8AC3E}">
        <p14:creationId xmlns:p14="http://schemas.microsoft.com/office/powerpoint/2010/main" val="3145328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Block Retirement</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371600"/>
            <a:ext cx="8305800" cy="5181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spcBef>
                <a:spcPts val="325"/>
              </a:spcBef>
              <a:spcAft>
                <a:spcPct val="0"/>
              </a:spcAft>
              <a:buClrTx/>
              <a:buFont typeface="Wingdings" panose="05000000000000000000" pitchFamily="2" charset="2"/>
              <a:buChar char="Ø"/>
            </a:pPr>
            <a:r>
              <a:rPr lang="en-US" sz="1900" kern="0" dirty="0">
                <a:latin typeface="Cambria" panose="02040503050406030204" pitchFamily="18" charset="0"/>
                <a:ea typeface="Cambria" panose="02040503050406030204" pitchFamily="18" charset="0"/>
                <a:cs typeface="Times New Roman" panose="02020603050405020304" pitchFamily="18" charset="0"/>
              </a:rPr>
              <a:t>Rigging blocks shall be removed from service if conditions such as those included in, but not limited to, the list below are present</a:t>
            </a:r>
          </a:p>
          <a:p>
            <a:pPr marL="795338"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Missing/illegible identification</a:t>
            </a:r>
          </a:p>
          <a:p>
            <a:pPr marL="795338"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Misalignment or wobble in sheaves</a:t>
            </a:r>
          </a:p>
          <a:p>
            <a:pPr marL="795338"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Excessive sheave groove wear</a:t>
            </a:r>
          </a:p>
          <a:p>
            <a:pPr marL="795338"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Loose more missing hardware</a:t>
            </a:r>
          </a:p>
          <a:p>
            <a:pPr marL="795338"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Indications of heat damage including weld patter or arc strikes</a:t>
            </a:r>
          </a:p>
          <a:p>
            <a:pPr marL="795338"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Excessive pitting or corrosion</a:t>
            </a:r>
          </a:p>
          <a:p>
            <a:pPr marL="795338" lvl="2" indent="-333375" fontAlgn="base">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Bent, cracked, twisted, distorted, stretched, elongated, or broken load bearing components</a:t>
            </a:r>
          </a:p>
          <a:p>
            <a:pPr marL="795338"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A 10% reduction in catalog dimension at any point</a:t>
            </a:r>
          </a:p>
          <a:p>
            <a:pPr marL="795338"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Evidence of unauthorized modifications</a:t>
            </a:r>
          </a:p>
          <a:p>
            <a:pPr marL="795338"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Visible damage that cause doubt as to the continued use of the block</a:t>
            </a:r>
            <a:endParaRPr lang="en-US" sz="1700"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spTree>
    <p:extLst>
      <p:ext uri="{BB962C8B-B14F-4D97-AF65-F5344CB8AC3E}">
        <p14:creationId xmlns:p14="http://schemas.microsoft.com/office/powerpoint/2010/main" val="811891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300" b="1" dirty="0">
                <a:solidFill>
                  <a:schemeClr val="tx1"/>
                </a:solidFill>
                <a:effectLst/>
                <a:latin typeface="Cambria" panose="02040503050406030204" pitchFamily="18" charset="0"/>
                <a:ea typeface="Cambria" panose="02040503050406030204" pitchFamily="18" charset="0"/>
              </a:rPr>
              <a:t>Sling Marking Requirements</a:t>
            </a:r>
            <a:endParaRPr lang="en-US" sz="4400" b="1" dirty="0">
              <a:solidFill>
                <a:schemeClr val="tx1"/>
              </a:solidFill>
              <a:effectLst/>
              <a:latin typeface="Cambria" panose="02040503050406030204" pitchFamily="18" charset="0"/>
            </a:endParaRPr>
          </a:p>
        </p:txBody>
      </p:sp>
      <p:sp>
        <p:nvSpPr>
          <p:cNvPr id="7" name="Content Placeholder 1"/>
          <p:cNvSpPr txBox="1">
            <a:spLocks/>
          </p:cNvSpPr>
          <p:nvPr/>
        </p:nvSpPr>
        <p:spPr>
          <a:xfrm>
            <a:off x="457200" y="1371600"/>
            <a:ext cx="7848600" cy="38862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lnSpc>
                <a:spcPct val="150000"/>
              </a:lnSpc>
              <a:spcBef>
                <a:spcPts val="325"/>
              </a:spcBef>
              <a:spcAft>
                <a:spcPct val="0"/>
              </a:spcAft>
              <a:buClrTx/>
              <a:buFont typeface="Wingdings" panose="05000000000000000000" pitchFamily="2" charset="2"/>
              <a:buChar char="Ø"/>
            </a:pPr>
            <a:r>
              <a:rPr lang="en-US" sz="2000" dirty="0">
                <a:latin typeface="Cambria" panose="02040503050406030204" pitchFamily="18" charset="0"/>
                <a:ea typeface="Cambria" panose="02040503050406030204" pitchFamily="18" charset="0"/>
              </a:rPr>
              <a:t>Per ASME B30.9, each synthetic web sling shall have:</a:t>
            </a:r>
            <a:endParaRPr lang="en-US" sz="2000" kern="0" dirty="0">
              <a:latin typeface="Cambria" panose="02040503050406030204" pitchFamily="18" charset="0"/>
              <a:ea typeface="Cambria" panose="02040503050406030204" pitchFamily="18" charset="0"/>
              <a:cs typeface="Times New Roman" panose="02020603050405020304" pitchFamily="18" charset="0"/>
            </a:endParaRPr>
          </a:p>
          <a:p>
            <a:pPr marL="458788" lvl="1" indent="-458788" fontAlgn="base">
              <a:lnSpc>
                <a:spcPct val="150000"/>
              </a:lnSpc>
              <a:spcBef>
                <a:spcPts val="325"/>
              </a:spcBef>
              <a:spcAft>
                <a:spcPct val="0"/>
              </a:spcAft>
              <a:buClrTx/>
              <a:buFont typeface="Wingdings" panose="05000000000000000000" pitchFamily="2" charset="2"/>
              <a:buChar char="Ø"/>
            </a:pPr>
            <a:r>
              <a:rPr lang="en-US" sz="2000" kern="0" dirty="0">
                <a:latin typeface="Cambria" panose="02040503050406030204" pitchFamily="18" charset="0"/>
                <a:ea typeface="Cambria" panose="02040503050406030204" pitchFamily="18" charset="0"/>
                <a:cs typeface="Times New Roman" panose="02020603050405020304" pitchFamily="18" charset="0"/>
              </a:rPr>
              <a:t>T</a:t>
            </a:r>
            <a:r>
              <a:rPr lang="en-US" sz="2000" kern="0" dirty="0">
                <a:latin typeface="Cambria" panose="02040503050406030204" pitchFamily="18" charset="0"/>
                <a:ea typeface="Cambria" panose="02040503050406030204" pitchFamily="18" charset="0"/>
              </a:rPr>
              <a:t>ag must be present</a:t>
            </a:r>
          </a:p>
          <a:p>
            <a:pPr marL="458788" lvl="1" indent="-458788" fontAlgn="base">
              <a:lnSpc>
                <a:spcPct val="150000"/>
              </a:lnSpc>
              <a:spcBef>
                <a:spcPts val="325"/>
              </a:spcBef>
              <a:spcAft>
                <a:spcPct val="0"/>
              </a:spcAft>
              <a:buClrTx/>
              <a:buFont typeface="Wingdings" panose="05000000000000000000" pitchFamily="2" charset="2"/>
              <a:buChar char="Ø"/>
            </a:pPr>
            <a:r>
              <a:rPr lang="en-US" sz="2000" kern="0" dirty="0">
                <a:latin typeface="Cambria" panose="02040503050406030204" pitchFamily="18" charset="0"/>
                <a:ea typeface="Cambria" panose="02040503050406030204" pitchFamily="18" charset="0"/>
              </a:rPr>
              <a:t>Tag must identify</a:t>
            </a:r>
          </a:p>
          <a:p>
            <a:pPr marL="795338" lvl="2" indent="-333375" fontAlgn="base">
              <a:lnSpc>
                <a:spcPct val="150000"/>
              </a:lnSpc>
              <a:spcBef>
                <a:spcPts val="325"/>
              </a:spcBef>
              <a:spcAft>
                <a:spcPct val="0"/>
              </a:spcAft>
              <a:buClrTx/>
              <a:buFont typeface="Wingdings" panose="05000000000000000000" pitchFamily="2" charset="2"/>
              <a:buChar char="§"/>
            </a:pPr>
            <a:r>
              <a:rPr lang="en-US" sz="1800" kern="0" dirty="0">
                <a:latin typeface="Cambria" panose="02040503050406030204" pitchFamily="18" charset="0"/>
                <a:ea typeface="Cambria" panose="02040503050406030204" pitchFamily="18" charset="0"/>
              </a:rPr>
              <a:t>Manufacturer</a:t>
            </a:r>
          </a:p>
          <a:p>
            <a:pPr marL="795338" lvl="2" indent="-333375" fontAlgn="base">
              <a:lnSpc>
                <a:spcPct val="150000"/>
              </a:lnSpc>
              <a:spcBef>
                <a:spcPts val="325"/>
              </a:spcBef>
              <a:spcAft>
                <a:spcPct val="0"/>
              </a:spcAft>
              <a:buClrTx/>
              <a:buFont typeface="Wingdings" panose="05000000000000000000" pitchFamily="2" charset="2"/>
              <a:buChar char="§"/>
            </a:pPr>
            <a:r>
              <a:rPr lang="en-US" sz="1800" kern="0" dirty="0">
                <a:latin typeface="Cambria" panose="02040503050406030204" pitchFamily="18" charset="0"/>
                <a:ea typeface="Cambria" panose="02040503050406030204" pitchFamily="18" charset="0"/>
              </a:rPr>
              <a:t>Chocked, vertical and basket configuration</a:t>
            </a:r>
          </a:p>
          <a:p>
            <a:pPr marL="795338" lvl="2" indent="-333375" fontAlgn="base">
              <a:lnSpc>
                <a:spcPct val="150000"/>
              </a:lnSpc>
              <a:spcBef>
                <a:spcPts val="325"/>
              </a:spcBef>
              <a:spcAft>
                <a:spcPct val="0"/>
              </a:spcAft>
              <a:buClrTx/>
              <a:buFont typeface="Wingdings" panose="05000000000000000000" pitchFamily="2" charset="2"/>
              <a:buChar char="§"/>
            </a:pPr>
            <a:r>
              <a:rPr lang="en-US" sz="1800" kern="0" dirty="0">
                <a:latin typeface="Cambria" panose="02040503050406030204" pitchFamily="18" charset="0"/>
                <a:ea typeface="Cambria" panose="02040503050406030204" pitchFamily="18" charset="0"/>
              </a:rPr>
              <a:t>Sling Material</a:t>
            </a:r>
          </a:p>
          <a:p>
            <a:pPr marL="795338" lvl="2" indent="-333375" fontAlgn="base">
              <a:lnSpc>
                <a:spcPct val="150000"/>
              </a:lnSpc>
              <a:spcBef>
                <a:spcPts val="325"/>
              </a:spcBef>
              <a:spcAft>
                <a:spcPct val="0"/>
              </a:spcAft>
              <a:buClrTx/>
              <a:buFont typeface="Wingdings" panose="05000000000000000000" pitchFamily="2" charset="2"/>
              <a:buChar char="§"/>
            </a:pPr>
            <a:r>
              <a:rPr lang="en-US" sz="1800" kern="0" dirty="0">
                <a:latin typeface="Cambria" panose="02040503050406030204" pitchFamily="18" charset="0"/>
                <a:ea typeface="Cambria" panose="02040503050406030204" pitchFamily="18" charset="0"/>
              </a:rPr>
              <a:t>Date</a:t>
            </a:r>
          </a:p>
          <a:p>
            <a:pPr marL="795338" lvl="2" indent="-333375" fontAlgn="base">
              <a:lnSpc>
                <a:spcPct val="150000"/>
              </a:lnSpc>
              <a:spcBef>
                <a:spcPts val="325"/>
              </a:spcBef>
              <a:spcAft>
                <a:spcPct val="0"/>
              </a:spcAft>
              <a:buClrTx/>
              <a:buFont typeface="Wingdings" panose="05000000000000000000" pitchFamily="2" charset="2"/>
              <a:buChar char="§"/>
            </a:pPr>
            <a:r>
              <a:rPr lang="en-US" sz="1800" kern="0" dirty="0">
                <a:latin typeface="Cambria" panose="02040503050406030204" pitchFamily="18" charset="0"/>
                <a:ea typeface="Cambria" panose="02040503050406030204" pitchFamily="18" charset="0"/>
              </a:rPr>
              <a:t>Serial Number</a:t>
            </a:r>
          </a:p>
          <a:p>
            <a:pPr marL="0" lvl="1" indent="0" fontAlgn="base">
              <a:lnSpc>
                <a:spcPct val="150000"/>
              </a:lnSpc>
              <a:spcBef>
                <a:spcPts val="325"/>
              </a:spcBef>
              <a:spcAft>
                <a:spcPct val="0"/>
              </a:spcAft>
              <a:buClrTx/>
              <a:buNone/>
            </a:pPr>
            <a:endParaRPr lang="en-US" sz="2200" dirty="0">
              <a:latin typeface="Cambria" panose="02040503050406030204" pitchFamily="18" charset="0"/>
              <a:ea typeface="Cambria" panose="02040503050406030204" pitchFamily="18" charset="0"/>
            </a:endParaRPr>
          </a:p>
        </p:txBody>
      </p:sp>
      <p:pic>
        <p:nvPicPr>
          <p:cNvPr id="2050" name="Picture 2" descr="a purple, green and yellow roundsling">
            <a:extLst>
              <a:ext uri="{FF2B5EF4-FFF2-40B4-BE49-F238E27FC236}">
                <a16:creationId xmlns:a16="http://schemas.microsoft.com/office/drawing/2014/main" id="{08FECCAF-0791-4038-9855-87B1870550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0988" y="2096952"/>
            <a:ext cx="3178707" cy="3178707"/>
          </a:xfrm>
          <a:prstGeom prst="rect">
            <a:avLst/>
          </a:prstGeom>
          <a:noFill/>
          <a:extLst/>
        </p:spPr>
      </p:pic>
    </p:spTree>
    <p:extLst>
      <p:ext uri="{BB962C8B-B14F-4D97-AF65-F5344CB8AC3E}">
        <p14:creationId xmlns:p14="http://schemas.microsoft.com/office/powerpoint/2010/main" val="3781369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lstStyle/>
          <a:p>
            <a:pPr algn="l">
              <a:lnSpc>
                <a:spcPct val="100000"/>
              </a:lnSpc>
            </a:pPr>
            <a:r>
              <a:rPr lang="en-US" altLang="en-US" sz="4000" b="1" dirty="0">
                <a:solidFill>
                  <a:schemeClr val="tx1"/>
                </a:solidFill>
                <a:effectLst/>
                <a:latin typeface="Cambria" panose="02040503050406030204" pitchFamily="18" charset="0"/>
                <a:ea typeface="MS PGothic" charset="-128"/>
              </a:rPr>
              <a:t>Do you create rigging plans?</a:t>
            </a:r>
            <a:endParaRPr lang="en-US" sz="4000" b="1" dirty="0">
              <a:solidFill>
                <a:schemeClr val="tx1"/>
              </a:solidFill>
              <a:effectLst/>
              <a:latin typeface="Cambria" panose="02040503050406030204" pitchFamily="18" charset="0"/>
            </a:endParaRPr>
          </a:p>
        </p:txBody>
      </p:sp>
      <p:sp>
        <p:nvSpPr>
          <p:cNvPr id="6" name="TPAnswers"/>
          <p:cNvSpPr txBox="1">
            <a:spLocks/>
          </p:cNvSpPr>
          <p:nvPr>
            <p:custDataLst>
              <p:tags r:id="rId1"/>
            </p:custDataLst>
          </p:nvPr>
        </p:nvSpPr>
        <p:spPr>
          <a:xfrm>
            <a:off x="457200" y="1485900"/>
            <a:ext cx="1981200" cy="1562100"/>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itchFamily="34" charset="0"/>
              <a:buNone/>
              <a:defRPr sz="1600" b="0" kern="1200">
                <a:solidFill>
                  <a:srgbClr val="000000"/>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Yes</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No</a:t>
            </a:r>
          </a:p>
          <a:p>
            <a:endParaRPr lang="en-US" altLang="en-US" sz="2800" dirty="0">
              <a:solidFill>
                <a:schemeClr val="tx1"/>
              </a:solidFill>
              <a:latin typeface="Cambria" panose="02040503050406030204" pitchFamily="18" charset="0"/>
              <a:ea typeface="MS PGothic" charset="-128"/>
            </a:endParaRPr>
          </a:p>
        </p:txBody>
      </p:sp>
    </p:spTree>
    <p:extLst>
      <p:ext uri="{BB962C8B-B14F-4D97-AF65-F5344CB8AC3E}">
        <p14:creationId xmlns:p14="http://schemas.microsoft.com/office/powerpoint/2010/main" val="36264693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52400"/>
            <a:ext cx="8532495" cy="1143000"/>
          </a:xfrm>
        </p:spPr>
        <p:txBody>
          <a:bodyPr>
            <a:normAutofit fontScale="90000"/>
          </a:bodyPr>
          <a:lstStyle/>
          <a:p>
            <a:pPr>
              <a:lnSpc>
                <a:spcPct val="100000"/>
              </a:lnSpc>
            </a:pPr>
            <a:r>
              <a:rPr lang="en-US" sz="5300" b="1" dirty="0">
                <a:solidFill>
                  <a:schemeClr val="tx1"/>
                </a:solidFill>
                <a:effectLst/>
                <a:latin typeface="Cambria" panose="02040503050406030204" pitchFamily="18" charset="0"/>
                <a:ea typeface="Cambria" panose="02040503050406030204" pitchFamily="18" charset="0"/>
              </a:rPr>
              <a:t>ASME B30.9 Sling Inspections</a:t>
            </a:r>
            <a:endParaRPr lang="en-US" sz="5300" b="1" dirty="0">
              <a:solidFill>
                <a:schemeClr val="tx1"/>
              </a:solidFill>
              <a:effectLst/>
              <a:latin typeface="Cambria" panose="02040503050406030204" pitchFamily="18" charset="0"/>
            </a:endParaRPr>
          </a:p>
        </p:txBody>
      </p:sp>
      <p:pic>
        <p:nvPicPr>
          <p:cNvPr id="6" name="Picture 5" descr="Illustrative picture showing different types of damage to a sling." title="ASME B30.9 Sling Inspections">
            <a:extLst>
              <a:ext uri="{FF2B5EF4-FFF2-40B4-BE49-F238E27FC236}">
                <a16:creationId xmlns:a16="http://schemas.microsoft.com/office/drawing/2014/main" id="{150FBDAF-1A02-47A0-B010-DF581533C7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435917"/>
            <a:ext cx="7467600" cy="4279083"/>
          </a:xfrm>
          <a:prstGeom prst="rect">
            <a:avLst/>
          </a:prstGeom>
        </p:spPr>
      </p:pic>
    </p:spTree>
    <p:extLst>
      <p:ext uri="{BB962C8B-B14F-4D97-AF65-F5344CB8AC3E}">
        <p14:creationId xmlns:p14="http://schemas.microsoft.com/office/powerpoint/2010/main" val="2765885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Sling Inspections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419100" y="1295400"/>
            <a:ext cx="4152900" cy="609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200" kern="0" dirty="0">
                <a:latin typeface="Cambria" panose="02040503050406030204" pitchFamily="18" charset="0"/>
                <a:ea typeface="Cambria" panose="02040503050406030204" pitchFamily="18" charset="0"/>
                <a:cs typeface="Times New Roman" panose="02020603050405020304" pitchFamily="18" charset="0"/>
              </a:rPr>
              <a:t>Can these slings be used safely?</a:t>
            </a:r>
            <a:endParaRPr lang="en-US" dirty="0"/>
          </a:p>
        </p:txBody>
      </p:sp>
      <p:pic>
        <p:nvPicPr>
          <p:cNvPr id="4" name="Picture 3" descr="Picture showing illegible or missing tag information." title="Sling Inspections">
            <a:extLst>
              <a:ext uri="{FF2B5EF4-FFF2-40B4-BE49-F238E27FC236}">
                <a16:creationId xmlns:a16="http://schemas.microsoft.com/office/drawing/2014/main" id="{4AE9AB90-5C97-4B06-91B3-7F69B620E09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1444" y="2057400"/>
            <a:ext cx="7351168" cy="3238015"/>
          </a:xfrm>
          <a:prstGeom prst="rect">
            <a:avLst/>
          </a:prstGeom>
        </p:spPr>
      </p:pic>
    </p:spTree>
    <p:extLst>
      <p:ext uri="{BB962C8B-B14F-4D97-AF65-F5344CB8AC3E}">
        <p14:creationId xmlns:p14="http://schemas.microsoft.com/office/powerpoint/2010/main" val="95988105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Sling Inspections</a:t>
            </a:r>
            <a:endParaRPr lang="en-US" sz="5600" b="1" dirty="0">
              <a:solidFill>
                <a:schemeClr val="tx1"/>
              </a:solidFill>
              <a:effectLst/>
              <a:latin typeface="Cambria" panose="02040503050406030204" pitchFamily="18" charset="0"/>
            </a:endParaRPr>
          </a:p>
        </p:txBody>
      </p:sp>
      <p:sp>
        <p:nvSpPr>
          <p:cNvPr id="8" name="Content Placeholder 1"/>
          <p:cNvSpPr txBox="1">
            <a:spLocks/>
          </p:cNvSpPr>
          <p:nvPr/>
        </p:nvSpPr>
        <p:spPr>
          <a:xfrm>
            <a:off x="419100" y="1295400"/>
            <a:ext cx="4152900" cy="609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200" kern="0" dirty="0">
                <a:latin typeface="Cambria" panose="02040503050406030204" pitchFamily="18" charset="0"/>
                <a:ea typeface="Cambria" panose="02040503050406030204" pitchFamily="18" charset="0"/>
                <a:cs typeface="Times New Roman" panose="02020603050405020304" pitchFamily="18" charset="0"/>
              </a:rPr>
              <a:t>Can these slings be used safely?  </a:t>
            </a:r>
            <a:endParaRPr lang="en-US" dirty="0"/>
          </a:p>
        </p:txBody>
      </p:sp>
      <p:pic>
        <p:nvPicPr>
          <p:cNvPr id="6" name="Picture 5" descr="Picture of a green sling that is knotted. Never tie knots in slings and neve use slings that are knotted." title="Sling Inspections">
            <a:extLst>
              <a:ext uri="{FF2B5EF4-FFF2-40B4-BE49-F238E27FC236}">
                <a16:creationId xmlns:a16="http://schemas.microsoft.com/office/drawing/2014/main" id="{A2C38ABA-74A5-4F56-9500-E72EB8B3880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 y="2279429"/>
            <a:ext cx="6713303" cy="2828751"/>
          </a:xfrm>
          <a:prstGeom prst="rect">
            <a:avLst/>
          </a:prstGeom>
        </p:spPr>
      </p:pic>
    </p:spTree>
    <p:extLst>
      <p:ext uri="{BB962C8B-B14F-4D97-AF65-F5344CB8AC3E}">
        <p14:creationId xmlns:p14="http://schemas.microsoft.com/office/powerpoint/2010/main" val="34545481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Sling Inspections</a:t>
            </a:r>
            <a:endParaRPr lang="en-US" sz="5600" b="1" dirty="0">
              <a:solidFill>
                <a:schemeClr val="tx1"/>
              </a:solidFill>
              <a:effectLst/>
              <a:latin typeface="Cambria" panose="02040503050406030204" pitchFamily="18" charset="0"/>
            </a:endParaRPr>
          </a:p>
        </p:txBody>
      </p:sp>
      <p:sp>
        <p:nvSpPr>
          <p:cNvPr id="8" name="Content Placeholder 1"/>
          <p:cNvSpPr txBox="1">
            <a:spLocks/>
          </p:cNvSpPr>
          <p:nvPr/>
        </p:nvSpPr>
        <p:spPr>
          <a:xfrm>
            <a:off x="419100" y="1295400"/>
            <a:ext cx="4152900" cy="6096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7938" lvl="1" indent="0" fontAlgn="base">
              <a:lnSpc>
                <a:spcPct val="150000"/>
              </a:lnSpc>
              <a:spcBef>
                <a:spcPts val="325"/>
              </a:spcBef>
              <a:spcAft>
                <a:spcPct val="0"/>
              </a:spcAft>
              <a:buClrTx/>
              <a:buNone/>
            </a:pPr>
            <a:r>
              <a:rPr lang="en-US" sz="2200" kern="0" dirty="0">
                <a:latin typeface="Cambria" panose="02040503050406030204" pitchFamily="18" charset="0"/>
                <a:ea typeface="Cambria" panose="02040503050406030204" pitchFamily="18" charset="0"/>
                <a:cs typeface="Times New Roman" panose="02020603050405020304" pitchFamily="18" charset="0"/>
              </a:rPr>
              <a:t>Can these slings be used safely?  </a:t>
            </a:r>
            <a:endParaRPr lang="en-US" dirty="0"/>
          </a:p>
        </p:txBody>
      </p:sp>
      <p:pic>
        <p:nvPicPr>
          <p:cNvPr id="9" name="Picture 8" descr="Abrasion exposing internal core yarns." title="Sling Inspections">
            <a:extLst>
              <a:ext uri="{FF2B5EF4-FFF2-40B4-BE49-F238E27FC236}">
                <a16:creationId xmlns:a16="http://schemas.microsoft.com/office/drawing/2014/main" id="{C426C005-3E57-42ED-B9B4-EF52E68BE5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14537" y="2286020"/>
            <a:ext cx="5038725" cy="3436818"/>
          </a:xfrm>
          <a:prstGeom prst="rect">
            <a:avLst/>
          </a:prstGeom>
        </p:spPr>
      </p:pic>
    </p:spTree>
    <p:extLst>
      <p:ext uri="{BB962C8B-B14F-4D97-AF65-F5344CB8AC3E}">
        <p14:creationId xmlns:p14="http://schemas.microsoft.com/office/powerpoint/2010/main" val="17403707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Inspection Requirements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457200" y="1386265"/>
            <a:ext cx="8305800" cy="47859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Three types of inspection: </a:t>
            </a:r>
          </a:p>
          <a:p>
            <a:pPr marL="800100"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Initial Inspection- When you first receive it </a:t>
            </a:r>
          </a:p>
          <a:p>
            <a:pPr marL="800100" lvl="2" indent="-342900" fontAlgn="base">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Frequent Inspection- Each time used, Prior to use and prior to change in application</a:t>
            </a:r>
          </a:p>
          <a:p>
            <a:pPr marL="800100"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Periodic Inspection- Annual inspection</a:t>
            </a: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Inspect it by pulling the sling through your hand and looking for visible signs.</a:t>
            </a:r>
          </a:p>
          <a:p>
            <a:pPr marL="458788" lvl="1" indent="-458788" fontAlgn="base">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If you feel something, or see something that causes doubt, </a:t>
            </a:r>
            <a:r>
              <a:rPr lang="en-US" sz="2200" b="1" kern="0" dirty="0">
                <a:latin typeface="Cambria" panose="02040503050406030204" pitchFamily="18" charset="0"/>
                <a:ea typeface="Cambria" panose="02040503050406030204" pitchFamily="18" charset="0"/>
                <a:cs typeface="Times New Roman" panose="02020603050405020304" pitchFamily="18" charset="0"/>
              </a:rPr>
              <a:t>REMOVE FROM SERVICE</a:t>
            </a:r>
            <a:endParaRPr lang="en-US" sz="2400" b="1" kern="0" dirty="0">
              <a:latin typeface="Times New Roman" panose="02020603050405020304" pitchFamily="18" charset="0"/>
              <a:ea typeface="ＭＳ Ｐゴシック"/>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spTree>
    <p:extLst>
      <p:ext uri="{BB962C8B-B14F-4D97-AF65-F5344CB8AC3E}">
        <p14:creationId xmlns:p14="http://schemas.microsoft.com/office/powerpoint/2010/main" val="21895219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5200" b="1" dirty="0">
                <a:solidFill>
                  <a:schemeClr val="tx1"/>
                </a:solidFill>
                <a:effectLst/>
                <a:latin typeface="Cambria" panose="02040503050406030204" pitchFamily="18" charset="0"/>
                <a:ea typeface="Cambria" panose="02040503050406030204" pitchFamily="18" charset="0"/>
              </a:rPr>
              <a:t>Endless Synthetic Sling Chart</a:t>
            </a:r>
            <a:endParaRPr lang="en-US" sz="5200" b="1" dirty="0">
              <a:solidFill>
                <a:schemeClr val="tx1"/>
              </a:solidFill>
              <a:effectLst/>
              <a:latin typeface="Cambria" panose="02040503050406030204" pitchFamily="18" charset="0"/>
            </a:endParaRPr>
          </a:p>
        </p:txBody>
      </p:sp>
      <p:pic>
        <p:nvPicPr>
          <p:cNvPr id="4" name="Picture 3" descr="Chart showing part numbers, colors, rated capacity in lbs. and approximate measurements." title="Endless Synthetic Sling Chart">
            <a:extLst>
              <a:ext uri="{FF2B5EF4-FFF2-40B4-BE49-F238E27FC236}">
                <a16:creationId xmlns:a16="http://schemas.microsoft.com/office/drawing/2014/main" id="{A570667C-D314-4AA2-B5CF-20F8DEFFF2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45" y="1464412"/>
            <a:ext cx="8465110" cy="4098188"/>
          </a:xfrm>
          <a:prstGeom prst="rect">
            <a:avLst/>
          </a:prstGeom>
        </p:spPr>
      </p:pic>
      <p:sp>
        <p:nvSpPr>
          <p:cNvPr id="6" name="Rectangle 5">
            <a:extLst>
              <a:ext uri="{FF2B5EF4-FFF2-40B4-BE49-F238E27FC236}">
                <a16:creationId xmlns:a16="http://schemas.microsoft.com/office/drawing/2014/main" id="{51E3F678-3AF8-4870-B087-0B22AF7281DC}"/>
              </a:ext>
            </a:extLst>
          </p:cNvPr>
          <p:cNvSpPr/>
          <p:nvPr/>
        </p:nvSpPr>
        <p:spPr>
          <a:xfrm>
            <a:off x="1219200" y="5680529"/>
            <a:ext cx="6400800" cy="646331"/>
          </a:xfrm>
          <a:prstGeom prst="rect">
            <a:avLst/>
          </a:prstGeom>
        </p:spPr>
        <p:txBody>
          <a:bodyPr wrap="square">
            <a:spAutoFit/>
          </a:bodyPr>
          <a:lstStyle/>
          <a:p>
            <a:r>
              <a:rPr lang="en-US" kern="0" dirty="0">
                <a:latin typeface="Cambria" panose="02040503050406030204" pitchFamily="18" charset="0"/>
                <a:ea typeface="Cambria" panose="02040503050406030204" pitchFamily="18" charset="0"/>
                <a:cs typeface="Times New Roman" panose="02020603050405020304" pitchFamily="18" charset="0"/>
              </a:rPr>
              <a:t>The outer jacket of the sling is for protection of the material that is actually providing the sling’s capacity</a:t>
            </a:r>
            <a:endParaRPr lang="en-US" dirty="0"/>
          </a:p>
        </p:txBody>
      </p:sp>
    </p:spTree>
    <p:extLst>
      <p:ext uri="{BB962C8B-B14F-4D97-AF65-F5344CB8AC3E}">
        <p14:creationId xmlns:p14="http://schemas.microsoft.com/office/powerpoint/2010/main" val="33731853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nSpc>
                <a:spcPct val="100000"/>
              </a:lnSpc>
            </a:pPr>
            <a:r>
              <a:rPr lang="en-US" sz="4900" b="1" dirty="0">
                <a:solidFill>
                  <a:schemeClr val="tx1"/>
                </a:solidFill>
                <a:effectLst/>
                <a:latin typeface="Cambria" panose="02040503050406030204" pitchFamily="18" charset="0"/>
                <a:ea typeface="Cambria" panose="02040503050406030204" pitchFamily="18" charset="0"/>
              </a:rPr>
              <a:t>Shackle Marking Requirements</a:t>
            </a:r>
            <a:endParaRPr lang="en-US" sz="49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371600"/>
            <a:ext cx="8305800" cy="49530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0" lvl="1" indent="0" fontAlgn="base">
              <a:spcBef>
                <a:spcPts val="325"/>
              </a:spcBef>
              <a:spcAft>
                <a:spcPct val="0"/>
              </a:spcAft>
              <a:buClrTx/>
              <a:buNone/>
            </a:pPr>
            <a:r>
              <a:rPr lang="en-US" sz="2200" dirty="0">
                <a:latin typeface="Cambria" panose="02040503050406030204" pitchFamily="18" charset="0"/>
                <a:ea typeface="Cambria" panose="02040503050406030204" pitchFamily="18" charset="0"/>
              </a:rPr>
              <a:t>Per ASME B30.26, each shackle shall have:</a:t>
            </a:r>
            <a:endParaRPr lang="en-US" sz="2200" kern="0" dirty="0">
              <a:latin typeface="Cambria" panose="02040503050406030204" pitchFamily="18" charset="0"/>
              <a:ea typeface="Cambria" panose="02040503050406030204" pitchFamily="18" charset="0"/>
              <a:cs typeface="Times New Roman" panose="02020603050405020304" pitchFamily="18" charset="0"/>
            </a:endParaRPr>
          </a:p>
          <a:p>
            <a:pPr marL="685800" lvl="1" indent="-457200" fontAlgn="base">
              <a:spcBef>
                <a:spcPts val="800"/>
              </a:spcBef>
              <a:spcAft>
                <a:spcPct val="0"/>
              </a:spcAft>
              <a:buClrTx/>
              <a:buFont typeface="Wingdings" panose="05000000000000000000" pitchFamily="2" charset="2"/>
              <a:buChar char="Ø"/>
            </a:pPr>
            <a:r>
              <a:rPr lang="en-US" sz="2100" kern="0" dirty="0">
                <a:latin typeface="Cambria" panose="02040503050406030204" pitchFamily="18" charset="0"/>
                <a:ea typeface="Cambria" panose="02040503050406030204" pitchFamily="18" charset="0"/>
                <a:cs typeface="Times New Roman" panose="02020603050405020304" pitchFamily="18" charset="0"/>
              </a:rPr>
              <a:t>Safety Factor SF 5:1</a:t>
            </a:r>
          </a:p>
          <a:p>
            <a:pPr marL="685800" lvl="1" indent="-457200" fontAlgn="base">
              <a:spcBef>
                <a:spcPts val="800"/>
              </a:spcBef>
              <a:spcAft>
                <a:spcPct val="0"/>
              </a:spcAft>
              <a:buClrTx/>
              <a:buFont typeface="Wingdings" panose="05000000000000000000" pitchFamily="2" charset="2"/>
              <a:buChar char="Ø"/>
            </a:pPr>
            <a:r>
              <a:rPr lang="en-US" sz="2100" kern="0" dirty="0">
                <a:latin typeface="Cambria" panose="02040503050406030204" pitchFamily="18" charset="0"/>
                <a:ea typeface="Cambria" panose="02040503050406030204" pitchFamily="18" charset="0"/>
                <a:cs typeface="Times New Roman" panose="02020603050405020304" pitchFamily="18" charset="0"/>
              </a:rPr>
              <a:t>Shackle must have sufficient ductility to permanently deform before losing the ability to support the load</a:t>
            </a:r>
          </a:p>
          <a:p>
            <a:pPr lvl="3" indent="-342900" fontAlgn="base">
              <a:spcBef>
                <a:spcPts val="800"/>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Markings on Shackle Body</a:t>
            </a:r>
          </a:p>
          <a:p>
            <a:pPr lvl="3" indent="-342900" fontAlgn="base">
              <a:spcBef>
                <a:spcPts val="800"/>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Name or trademark of manufacturer</a:t>
            </a:r>
          </a:p>
          <a:p>
            <a:pPr lvl="3" indent="-342900" fontAlgn="base">
              <a:spcBef>
                <a:spcPts val="800"/>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Rated load</a:t>
            </a:r>
          </a:p>
          <a:p>
            <a:pPr lvl="3" indent="-342900" fontAlgn="base">
              <a:spcBef>
                <a:spcPts val="800"/>
              </a:spcBef>
              <a:spcAft>
                <a:spcPct val="0"/>
              </a:spcAft>
              <a:buClrTx/>
              <a:buFont typeface="Wingdings" panose="05000000000000000000" pitchFamily="2" charset="2"/>
              <a:buChar char="§"/>
            </a:pPr>
            <a:r>
              <a:rPr lang="en-US" kern="0" dirty="0">
                <a:latin typeface="Cambria" panose="02040503050406030204" pitchFamily="18" charset="0"/>
                <a:ea typeface="Cambria" panose="02040503050406030204" pitchFamily="18" charset="0"/>
                <a:cs typeface="Times New Roman" panose="02020603050405020304" pitchFamily="18" charset="0"/>
              </a:rPr>
              <a:t>Size</a:t>
            </a:r>
          </a:p>
          <a:p>
            <a:pPr marL="685800" lvl="1" indent="-457200" fontAlgn="base">
              <a:spcBef>
                <a:spcPts val="800"/>
              </a:spcBef>
              <a:spcAft>
                <a:spcPct val="0"/>
              </a:spcAft>
              <a:buClrTx/>
              <a:buFont typeface="Wingdings" panose="05000000000000000000" pitchFamily="2" charset="2"/>
              <a:buChar char="Ø"/>
            </a:pPr>
            <a:r>
              <a:rPr lang="en-US" sz="2100" kern="0" dirty="0">
                <a:latin typeface="Cambria" panose="02040503050406030204" pitchFamily="18" charset="0"/>
                <a:ea typeface="Cambria" panose="02040503050406030204" pitchFamily="18" charset="0"/>
                <a:cs typeface="Times New Roman" panose="02020603050405020304" pitchFamily="18" charset="0"/>
              </a:rPr>
              <a:t>Marking on Shackle Pin</a:t>
            </a:r>
          </a:p>
          <a:p>
            <a:pPr marL="1144588" lvl="2" indent="-342900" fontAlgn="base">
              <a:spcBef>
                <a:spcPts val="800"/>
              </a:spcBef>
              <a:spcAft>
                <a:spcPct val="0"/>
              </a:spcAft>
              <a:buClrTx/>
              <a:buFont typeface="Wingdings" panose="05000000000000000000" pitchFamily="2" charset="2"/>
              <a:buChar char="§"/>
            </a:pPr>
            <a:r>
              <a:rPr lang="en-US" sz="1900" kern="0" dirty="0">
                <a:latin typeface="Cambria" panose="02040503050406030204" pitchFamily="18" charset="0"/>
                <a:ea typeface="Cambria" panose="02040503050406030204" pitchFamily="18" charset="0"/>
                <a:cs typeface="Times New Roman" panose="02020603050405020304" pitchFamily="18" charset="0"/>
              </a:rPr>
              <a:t>Name or trademark of manufacturer</a:t>
            </a:r>
          </a:p>
          <a:p>
            <a:pPr marL="1144588" lvl="2" indent="-342900" fontAlgn="base">
              <a:spcBef>
                <a:spcPts val="800"/>
              </a:spcBef>
              <a:spcAft>
                <a:spcPct val="0"/>
              </a:spcAft>
              <a:buClrTx/>
              <a:buFont typeface="Wingdings" panose="05000000000000000000" pitchFamily="2" charset="2"/>
              <a:buChar char="§"/>
            </a:pPr>
            <a:r>
              <a:rPr lang="en-US" sz="1900" kern="0" dirty="0">
                <a:latin typeface="Cambria" panose="02040503050406030204" pitchFamily="18" charset="0"/>
                <a:ea typeface="Cambria" panose="02040503050406030204" pitchFamily="18" charset="0"/>
                <a:cs typeface="Times New Roman" panose="02020603050405020304" pitchFamily="18" charset="0"/>
              </a:rPr>
              <a:t>Grade, material type, or load rating</a:t>
            </a: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latin typeface="Times New Roman" panose="02020603050405020304" pitchFamily="18" charset="0"/>
              <a:ea typeface="ＭＳ Ｐゴシック"/>
              <a:cs typeface="Times New Roman" panose="02020603050405020304" pitchFamily="18" charset="0"/>
            </a:endParaRPr>
          </a:p>
          <a:p>
            <a:pPr marL="7938" lvl="1" indent="0" fontAlgn="base">
              <a:lnSpc>
                <a:spcPct val="150000"/>
              </a:lnSpc>
              <a:spcBef>
                <a:spcPts val="325"/>
              </a:spcBef>
              <a:spcAft>
                <a:spcPct val="0"/>
              </a:spcAft>
              <a:buClrTx/>
              <a:buNone/>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pic>
        <p:nvPicPr>
          <p:cNvPr id="6" name="Picture 5" descr="Shackle showing the information required by ASME B30.26 standards." title="Shackle Marking Requirements">
            <a:extLst>
              <a:ext uri="{FF2B5EF4-FFF2-40B4-BE49-F238E27FC236}">
                <a16:creationId xmlns:a16="http://schemas.microsoft.com/office/drawing/2014/main" id="{A6CFA385-55F2-4085-B8BE-59F22EF3C56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91200" y="2895860"/>
            <a:ext cx="2505844" cy="2666740"/>
          </a:xfrm>
          <a:prstGeom prst="rect">
            <a:avLst/>
          </a:prstGeom>
        </p:spPr>
      </p:pic>
    </p:spTree>
    <p:extLst>
      <p:ext uri="{BB962C8B-B14F-4D97-AF65-F5344CB8AC3E}">
        <p14:creationId xmlns:p14="http://schemas.microsoft.com/office/powerpoint/2010/main" val="40085500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Shackle Inspections</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1000" y="1371601"/>
            <a:ext cx="8305800" cy="3733799"/>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lnSpc>
                <a:spcPct val="150000"/>
              </a:lnSpc>
              <a:spcBef>
                <a:spcPts val="1000"/>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Inspections should be performed by a designated person</a:t>
            </a:r>
          </a:p>
          <a:p>
            <a:pPr marL="458788" lvl="1" indent="-458788" fontAlgn="base">
              <a:spcBef>
                <a:spcPts val="1000"/>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Any perceived deficiencies must be examined by a qualified person to determine whether they constitute a hazard</a:t>
            </a:r>
          </a:p>
          <a:p>
            <a:pPr marL="458788" lvl="1" indent="-458788" fontAlgn="base">
              <a:spcBef>
                <a:spcPts val="1000"/>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A visual inspection shall be performed </a:t>
            </a:r>
            <a:r>
              <a:rPr lang="en-US" sz="2200" b="1" i="1" kern="0" dirty="0">
                <a:latin typeface="Cambria" panose="02040503050406030204" pitchFamily="18" charset="0"/>
                <a:ea typeface="Cambria" panose="02040503050406030204" pitchFamily="18" charset="0"/>
                <a:cs typeface="Times New Roman" panose="02020603050405020304" pitchFamily="18" charset="0"/>
              </a:rPr>
              <a:t>each shift </a:t>
            </a:r>
            <a:r>
              <a:rPr lang="en-US" sz="2200" kern="0" dirty="0">
                <a:latin typeface="Cambria" panose="02040503050406030204" pitchFamily="18" charset="0"/>
                <a:ea typeface="Cambria" panose="02040503050406030204" pitchFamily="18" charset="0"/>
                <a:cs typeface="Times New Roman" panose="02020603050405020304" pitchFamily="18" charset="0"/>
              </a:rPr>
              <a:t>before the shackle is used</a:t>
            </a:r>
          </a:p>
          <a:p>
            <a:pPr marL="458788" lvl="1" indent="-458788" fontAlgn="base">
              <a:spcBef>
                <a:spcPts val="1000"/>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Periodic inspection by a qualified person with a frequency not less than once per year, consult ASME B30.26-1.8.4 in order to determine the frequency necessary for your application</a:t>
            </a:r>
            <a:endParaRPr lang="en-US" sz="2400" kern="0" dirty="0">
              <a:ea typeface="ＭＳ Ｐゴシック"/>
            </a:endParaRPr>
          </a:p>
          <a:p>
            <a:pPr marL="109728" indent="0">
              <a:buFont typeface="Wingdings 3"/>
              <a:buNone/>
            </a:pPr>
            <a:endParaRPr lang="en-US" dirty="0"/>
          </a:p>
        </p:txBody>
      </p:sp>
    </p:spTree>
    <p:extLst>
      <p:ext uri="{BB962C8B-B14F-4D97-AF65-F5344CB8AC3E}">
        <p14:creationId xmlns:p14="http://schemas.microsoft.com/office/powerpoint/2010/main" val="29188556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a:bodyPr>
          <a:lstStyle/>
          <a:p>
            <a:pPr>
              <a:lnSpc>
                <a:spcPct val="100000"/>
              </a:lnSpc>
            </a:pPr>
            <a:r>
              <a:rPr lang="en-US" sz="5300" b="1" dirty="0">
                <a:solidFill>
                  <a:schemeClr val="tx1"/>
                </a:solidFill>
                <a:effectLst/>
                <a:latin typeface="Cambria" panose="02040503050406030204" pitchFamily="18" charset="0"/>
                <a:ea typeface="Cambria" panose="02040503050406030204" pitchFamily="18" charset="0"/>
              </a:rPr>
              <a:t>Shackle Retirement</a:t>
            </a:r>
            <a:endParaRPr lang="en-US" sz="4400" b="1" dirty="0">
              <a:solidFill>
                <a:schemeClr val="tx1"/>
              </a:solidFill>
              <a:effectLst/>
              <a:latin typeface="Cambria" panose="02040503050406030204" pitchFamily="18" charset="0"/>
            </a:endParaRPr>
          </a:p>
        </p:txBody>
      </p:sp>
      <p:sp>
        <p:nvSpPr>
          <p:cNvPr id="7" name="Content Placeholder 1"/>
          <p:cNvSpPr txBox="1">
            <a:spLocks/>
          </p:cNvSpPr>
          <p:nvPr/>
        </p:nvSpPr>
        <p:spPr>
          <a:xfrm>
            <a:off x="380999" y="1371600"/>
            <a:ext cx="8305801" cy="5029200"/>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spcBef>
                <a:spcPts val="325"/>
              </a:spcBef>
              <a:spcAft>
                <a:spcPct val="0"/>
              </a:spcAft>
              <a:buClrTx/>
              <a:buFont typeface="Wingdings" panose="05000000000000000000" pitchFamily="2" charset="2"/>
              <a:buChar char="Ø"/>
            </a:pPr>
            <a:r>
              <a:rPr lang="en-US" sz="1900" kern="0" dirty="0">
                <a:latin typeface="Cambria" panose="02040503050406030204" pitchFamily="18" charset="0"/>
                <a:ea typeface="Cambria" panose="02040503050406030204" pitchFamily="18" charset="0"/>
                <a:cs typeface="Times New Roman" panose="02020603050405020304" pitchFamily="18" charset="0"/>
              </a:rPr>
              <a:t>Shackles shall be removed from service if conditions such as those included in, but not limited to, the list below are present</a:t>
            </a:r>
          </a:p>
          <a:p>
            <a:pPr marL="792163"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Missing/illegible identification</a:t>
            </a:r>
          </a:p>
          <a:p>
            <a:pPr marL="792163"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Indications of heat damage, including weld splatter</a:t>
            </a:r>
          </a:p>
          <a:p>
            <a:pPr marL="792163"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Excessive pitting or corrosion</a:t>
            </a:r>
          </a:p>
          <a:p>
            <a:pPr marL="792163" lvl="2" indent="-333375" fontAlgn="base">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Bent, twisted, distorted, stretched, elongated, cracked or broken load bearing components</a:t>
            </a:r>
          </a:p>
          <a:p>
            <a:pPr marL="792163"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Excessive nicks or gouges</a:t>
            </a:r>
          </a:p>
          <a:p>
            <a:pPr marL="792163"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A 10% reduction in catalog dimension at any point</a:t>
            </a:r>
          </a:p>
          <a:p>
            <a:pPr marL="792163"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Incomplete pin engagement</a:t>
            </a:r>
          </a:p>
          <a:p>
            <a:pPr marL="792163"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Excessive thread damage</a:t>
            </a:r>
          </a:p>
          <a:p>
            <a:pPr marL="792163"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Evidence of modification</a:t>
            </a:r>
          </a:p>
          <a:p>
            <a:pPr marL="792163" lvl="2" indent="-333375" fontAlgn="base">
              <a:lnSpc>
                <a:spcPct val="150000"/>
              </a:lnSpc>
              <a:spcBef>
                <a:spcPts val="325"/>
              </a:spcBef>
              <a:spcAft>
                <a:spcPct val="0"/>
              </a:spcAft>
              <a:buClrTx/>
              <a:buFont typeface="Wingdings" panose="05000000000000000000" pitchFamily="2" charset="2"/>
              <a:buChar char="§"/>
            </a:pPr>
            <a:r>
              <a:rPr lang="en-US" sz="1700" kern="0" dirty="0">
                <a:latin typeface="Cambria" panose="02040503050406030204" pitchFamily="18" charset="0"/>
                <a:ea typeface="Cambria" panose="02040503050406030204" pitchFamily="18" charset="0"/>
                <a:cs typeface="Times New Roman" panose="02020603050405020304" pitchFamily="18" charset="0"/>
              </a:rPr>
              <a:t>Visible damage that cause doubt as to the continued use of the shackle</a:t>
            </a:r>
            <a:endParaRPr lang="en-US" sz="1700" kern="0"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spTree>
    <p:extLst>
      <p:ext uri="{BB962C8B-B14F-4D97-AF65-F5344CB8AC3E}">
        <p14:creationId xmlns:p14="http://schemas.microsoft.com/office/powerpoint/2010/main" val="8167702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5600" b="1" dirty="0">
                <a:solidFill>
                  <a:schemeClr val="tx1"/>
                </a:solidFill>
                <a:effectLst/>
                <a:latin typeface="Cambria" panose="02040503050406030204" pitchFamily="18" charset="0"/>
                <a:ea typeface="Cambria" panose="02040503050406030204" pitchFamily="18" charset="0"/>
              </a:rPr>
              <a:t>System Compatibility</a:t>
            </a:r>
            <a:endParaRPr lang="en-US" sz="5600" b="1" dirty="0">
              <a:solidFill>
                <a:schemeClr val="tx1"/>
              </a:solidFill>
              <a:effectLst/>
              <a:latin typeface="Cambria" panose="02040503050406030204" pitchFamily="18" charset="0"/>
            </a:endParaRPr>
          </a:p>
        </p:txBody>
      </p:sp>
      <p:sp>
        <p:nvSpPr>
          <p:cNvPr id="7" name="Content Placeholder 1"/>
          <p:cNvSpPr txBox="1">
            <a:spLocks/>
          </p:cNvSpPr>
          <p:nvPr/>
        </p:nvSpPr>
        <p:spPr>
          <a:xfrm>
            <a:off x="457200" y="1371600"/>
            <a:ext cx="8305800" cy="478593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458788" lvl="1" indent="-458788"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Your system is only as strong as its weakest link</a:t>
            </a:r>
          </a:p>
          <a:p>
            <a:pPr marL="458788" lvl="1" indent="-458788" fontAlgn="base">
              <a:lnSpc>
                <a:spcPct val="150000"/>
              </a:lnSpc>
              <a:spcBef>
                <a:spcPts val="325"/>
              </a:spcBef>
              <a:spcAft>
                <a:spcPct val="0"/>
              </a:spcAft>
              <a:buClrTx/>
              <a:buFont typeface="Wingdings" panose="05000000000000000000" pitchFamily="2" charset="2"/>
              <a:buChar char="Ø"/>
            </a:pPr>
            <a:r>
              <a:rPr lang="en-US" sz="2200" kern="0" dirty="0">
                <a:latin typeface="Cambria" panose="02040503050406030204" pitchFamily="18" charset="0"/>
                <a:ea typeface="Cambria" panose="02040503050406030204" pitchFamily="18" charset="0"/>
                <a:cs typeface="Times New Roman" panose="02020603050405020304" pitchFamily="18" charset="0"/>
              </a:rPr>
              <a:t>What parts you need to consider?</a:t>
            </a:r>
          </a:p>
          <a:p>
            <a:pPr marL="801688"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Rope Size/Manufacturer</a:t>
            </a:r>
          </a:p>
          <a:p>
            <a:pPr marL="801688"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Rope Termination</a:t>
            </a:r>
          </a:p>
          <a:p>
            <a:pPr marL="801688"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Rope Care/Maintenance</a:t>
            </a:r>
          </a:p>
          <a:p>
            <a:pPr marL="801688"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Block for proper use </a:t>
            </a:r>
          </a:p>
          <a:p>
            <a:pPr marL="801688"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Block Size &amp; Construction</a:t>
            </a:r>
          </a:p>
          <a:p>
            <a:pPr marL="801688"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Appropriate Slings &amp; Shackles</a:t>
            </a:r>
          </a:p>
          <a:p>
            <a:pPr marL="801688" lvl="2" indent="-342900" fontAlgn="base">
              <a:lnSpc>
                <a:spcPct val="150000"/>
              </a:lnSpc>
              <a:spcBef>
                <a:spcPts val="325"/>
              </a:spcBef>
              <a:spcAft>
                <a:spcPct val="0"/>
              </a:spcAft>
              <a:buClrTx/>
              <a:buFont typeface="Wingdings" panose="05000000000000000000" pitchFamily="2" charset="2"/>
              <a:buChar char="§"/>
            </a:pPr>
            <a:r>
              <a:rPr lang="en-US" sz="2000" kern="0" dirty="0">
                <a:latin typeface="Cambria" panose="02040503050406030204" pitchFamily="18" charset="0"/>
                <a:ea typeface="Cambria" panose="02040503050406030204" pitchFamily="18" charset="0"/>
                <a:cs typeface="Times New Roman" panose="02020603050405020304" pitchFamily="18" charset="0"/>
              </a:rPr>
              <a:t>Etc.</a:t>
            </a:r>
          </a:p>
          <a:p>
            <a:pPr marL="341313" lvl="1" indent="-333375" fontAlgn="base">
              <a:lnSpc>
                <a:spcPct val="150000"/>
              </a:lnSpc>
              <a:spcBef>
                <a:spcPts val="325"/>
              </a:spcBef>
              <a:spcAft>
                <a:spcPct val="0"/>
              </a:spcAft>
              <a:buClrTx/>
              <a:buFont typeface="Wingdings" panose="05000000000000000000" pitchFamily="2" charset="2"/>
              <a:buChar char="Ø"/>
            </a:pPr>
            <a:endParaRPr lang="en-US" sz="2400" kern="0" dirty="0">
              <a:latin typeface="Times New Roman" panose="02020603050405020304" pitchFamily="18" charset="0"/>
              <a:ea typeface="ＭＳ Ｐゴシック"/>
              <a:cs typeface="Times New Roman" panose="02020603050405020304" pitchFamily="18" charset="0"/>
            </a:endParaRPr>
          </a:p>
          <a:p>
            <a:pPr marL="7938" lvl="1" indent="0" fontAlgn="base">
              <a:lnSpc>
                <a:spcPct val="150000"/>
              </a:lnSpc>
              <a:spcBef>
                <a:spcPts val="325"/>
              </a:spcBef>
              <a:spcAft>
                <a:spcPct val="0"/>
              </a:spcAft>
              <a:buClrTx/>
              <a:buNone/>
            </a:pPr>
            <a:endParaRPr lang="en-US" sz="2400" kern="0" dirty="0">
              <a:solidFill>
                <a:srgbClr val="FF0000"/>
              </a:solidFill>
              <a:latin typeface="Times New Roman" panose="02020603050405020304" pitchFamily="18" charset="0"/>
              <a:ea typeface="ＭＳ Ｐゴシック"/>
              <a:cs typeface="Times New Roman" panose="02020603050405020304" pitchFamily="18" charset="0"/>
            </a:endParaRPr>
          </a:p>
          <a:p>
            <a:pPr marL="454025" lvl="1" indent="-454025" fontAlgn="base">
              <a:lnSpc>
                <a:spcPct val="150000"/>
              </a:lnSpc>
              <a:spcBef>
                <a:spcPts val="325"/>
              </a:spcBef>
              <a:spcAft>
                <a:spcPct val="0"/>
              </a:spcAft>
              <a:buClrTx/>
              <a:buFont typeface="Wingdings" panose="05000000000000000000" pitchFamily="2" charset="2"/>
              <a:buChar char="Ø"/>
            </a:pPr>
            <a:endParaRPr lang="en-US" sz="2400" kern="0" dirty="0">
              <a:ea typeface="ＭＳ Ｐゴシック"/>
            </a:endParaRPr>
          </a:p>
          <a:p>
            <a:pPr marL="109728" indent="0">
              <a:buFont typeface="Wingdings 3"/>
              <a:buNone/>
            </a:pPr>
            <a:endParaRPr lang="en-US" dirty="0"/>
          </a:p>
        </p:txBody>
      </p:sp>
      <p:pic>
        <p:nvPicPr>
          <p:cNvPr id="8" name="Picture 7" descr="Picture showing two pieces of chain linked together with a paperclip." title="System Compatibility">
            <a:extLst>
              <a:ext uri="{FF2B5EF4-FFF2-40B4-BE49-F238E27FC236}">
                <a16:creationId xmlns:a16="http://schemas.microsoft.com/office/drawing/2014/main" id="{908EADE2-D652-48D3-9117-0B03DEB1609B}"/>
              </a:ext>
            </a:extLst>
          </p:cNvPr>
          <p:cNvPicPr/>
          <p:nvPr/>
        </p:nvPicPr>
        <p:blipFill>
          <a:blip r:embed="rId3" cstate="email">
            <a:extLst>
              <a:ext uri="{28A0092B-C50C-407E-A947-70E740481C1C}">
                <a14:useLocalDpi xmlns:a14="http://schemas.microsoft.com/office/drawing/2010/main"/>
              </a:ext>
            </a:extLst>
          </a:blip>
          <a:stretch>
            <a:fillRect/>
          </a:stretch>
        </p:blipFill>
        <p:spPr>
          <a:xfrm rot="18828938">
            <a:off x="4208738" y="2582669"/>
            <a:ext cx="5438140" cy="2743200"/>
          </a:xfrm>
          <a:prstGeom prst="rect">
            <a:avLst/>
          </a:prstGeom>
        </p:spPr>
      </p:pic>
    </p:spTree>
    <p:extLst>
      <p:ext uri="{BB962C8B-B14F-4D97-AF65-F5344CB8AC3E}">
        <p14:creationId xmlns:p14="http://schemas.microsoft.com/office/powerpoint/2010/main" val="1089797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19200"/>
          </a:xfrm>
        </p:spPr>
        <p:txBody>
          <a:bodyPr>
            <a:normAutofit fontScale="90000"/>
          </a:bodyPr>
          <a:lstStyle/>
          <a:p>
            <a:pPr algn="l">
              <a:lnSpc>
                <a:spcPct val="100000"/>
              </a:lnSpc>
            </a:pPr>
            <a:r>
              <a:rPr lang="en-US" altLang="en-US" sz="4000" b="1" dirty="0">
                <a:solidFill>
                  <a:schemeClr val="tx1"/>
                </a:solidFill>
                <a:effectLst/>
                <a:latin typeface="Cambria" panose="02040503050406030204" pitchFamily="18" charset="0"/>
                <a:ea typeface="MS PGothic" charset="-128"/>
              </a:rPr>
              <a:t>What primary sector do you service?</a:t>
            </a:r>
            <a:endParaRPr lang="en-US" sz="4000" b="1" dirty="0">
              <a:solidFill>
                <a:schemeClr val="tx1"/>
              </a:solidFill>
              <a:effectLst/>
              <a:latin typeface="Cambria" panose="02040503050406030204" pitchFamily="18" charset="0"/>
            </a:endParaRPr>
          </a:p>
        </p:txBody>
      </p:sp>
      <p:sp>
        <p:nvSpPr>
          <p:cNvPr id="5" name="TPAnswers"/>
          <p:cNvSpPr txBox="1">
            <a:spLocks/>
          </p:cNvSpPr>
          <p:nvPr>
            <p:custDataLst>
              <p:tags r:id="rId1"/>
            </p:custDataLst>
          </p:nvPr>
        </p:nvSpPr>
        <p:spPr>
          <a:xfrm>
            <a:off x="456304" y="1524000"/>
            <a:ext cx="4572000" cy="3048000"/>
          </a:xfrm>
          <a:prstGeom prst="rect">
            <a:avLst/>
          </a:prstGeom>
        </p:spPr>
        <p:txBody>
          <a:bodyPr vert="horz" lIns="91440" tIns="45720" rIns="91440" bIns="45720" rtlCol="0" anchor="b">
            <a:noAutofit/>
          </a:bodyPr>
          <a:lstStyle>
            <a:lvl1pPr marL="0" indent="0" algn="l" defTabSz="914400" rtl="0" eaLnBrk="1" latinLnBrk="0" hangingPunct="1">
              <a:lnSpc>
                <a:spcPct val="100000"/>
              </a:lnSpc>
              <a:spcBef>
                <a:spcPts val="0"/>
              </a:spcBef>
              <a:buFont typeface="Arial" pitchFamily="34" charset="0"/>
              <a:buNone/>
              <a:defRPr sz="1600" b="0" kern="1200">
                <a:solidFill>
                  <a:srgbClr val="000000"/>
                </a:solidFill>
                <a:latin typeface="+mj-lt"/>
                <a:ea typeface="+mn-ea"/>
                <a:cs typeface="+mn-cs"/>
              </a:defRPr>
            </a:lvl1pPr>
            <a:lvl2pPr marL="457200" indent="0" algn="l" defTabSz="914400" rtl="0" eaLnBrk="1" latinLnBrk="0" hangingPunct="1">
              <a:spcBef>
                <a:spcPct val="20000"/>
              </a:spcBef>
              <a:buFont typeface="Courier New" pitchFamily="49" charset="0"/>
              <a:buNone/>
              <a:defRPr sz="2000" b="1" kern="1200">
                <a:solidFill>
                  <a:schemeClr val="tx1">
                    <a:lumMod val="50000"/>
                    <a:lumOff val="50000"/>
                  </a:schemeClr>
                </a:solidFill>
                <a:latin typeface="+mj-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lumMod val="50000"/>
                    <a:lumOff val="50000"/>
                  </a:schemeClr>
                </a:solidFill>
                <a:latin typeface="+mj-lt"/>
                <a:ea typeface="+mn-ea"/>
                <a:cs typeface="+mn-cs"/>
              </a:defRPr>
            </a:lvl3pPr>
            <a:lvl4pPr marL="13716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5pPr>
            <a:lvl6pPr marL="22860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7pPr>
            <a:lvl8pPr marL="3200400" indent="0" algn="l" defTabSz="914400" rtl="0" eaLnBrk="1" latinLnBrk="0" hangingPunct="1">
              <a:spcBef>
                <a:spcPct val="20000"/>
              </a:spcBef>
              <a:buFont typeface="Courier New" pitchFamily="49" charset="0"/>
              <a:buNone/>
              <a:defRPr sz="1600" b="1" kern="1200">
                <a:solidFill>
                  <a:schemeClr val="tx1">
                    <a:lumMod val="50000"/>
                    <a:lumOff val="50000"/>
                  </a:schemeClr>
                </a:solidFill>
                <a:latin typeface="+mj-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lumMod val="50000"/>
                    <a:lumOff val="50000"/>
                  </a:schemeClr>
                </a:solidFill>
                <a:latin typeface="+mj-lt"/>
                <a:ea typeface="+mn-ea"/>
                <a:cs typeface="+mn-cs"/>
              </a:defRPr>
            </a:lvl9pPr>
          </a:lstStyle>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Wireless</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Broadcast</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Wireless and Broadcast</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Utilities</a:t>
            </a:r>
          </a:p>
          <a:p>
            <a:pPr marL="461963" indent="-461963">
              <a:lnSpc>
                <a:spcPct val="150000"/>
              </a:lnSpc>
              <a:buFont typeface="Arial" charset="0"/>
              <a:buAutoNum type="alphaUcPeriod"/>
            </a:pPr>
            <a:r>
              <a:rPr lang="en-US" altLang="en-US" sz="2800" dirty="0">
                <a:solidFill>
                  <a:schemeClr val="tx1"/>
                </a:solidFill>
                <a:latin typeface="Cambria" panose="02040503050406030204" pitchFamily="18" charset="0"/>
                <a:ea typeface="MS PGothic" charset="-128"/>
              </a:rPr>
              <a:t>Public Safety</a:t>
            </a:r>
          </a:p>
        </p:txBody>
      </p:sp>
    </p:spTree>
    <p:extLst>
      <p:ext uri="{BB962C8B-B14F-4D97-AF65-F5344CB8AC3E}">
        <p14:creationId xmlns:p14="http://schemas.microsoft.com/office/powerpoint/2010/main" val="268994514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828800"/>
            <a:ext cx="7315200" cy="1754326"/>
          </a:xfrm>
          <a:prstGeom prst="rect">
            <a:avLst/>
          </a:prstGeom>
          <a:noFill/>
        </p:spPr>
        <p:txBody>
          <a:bodyPr wrap="square" rtlCol="0">
            <a:spAutoFit/>
          </a:bodyPr>
          <a:lstStyle/>
          <a:p>
            <a:pPr algn="ctr"/>
            <a:r>
              <a:rPr lang="en-US" sz="5400" b="1" dirty="0">
                <a:latin typeface="Cambria" panose="02040503050406030204" pitchFamily="18" charset="0"/>
              </a:rPr>
              <a:t>SECTION 4 </a:t>
            </a:r>
          </a:p>
          <a:p>
            <a:pPr algn="ctr"/>
            <a:r>
              <a:rPr lang="en-US" sz="5400" b="1" dirty="0">
                <a:latin typeface="Cambria" panose="02040503050406030204" pitchFamily="18" charset="0"/>
              </a:rPr>
              <a:t>REVIEW QUESTIONS</a:t>
            </a:r>
          </a:p>
        </p:txBody>
      </p:sp>
      <p:sp>
        <p:nvSpPr>
          <p:cNvPr id="2" name="Title 1" descr="Slide indicates where the Section 4 review questions begin." hidden="1" title="Section 4 Review Questions"/>
          <p:cNvSpPr>
            <a:spLocks noGrp="1"/>
          </p:cNvSpPr>
          <p:nvPr>
            <p:ph type="ctrTitle"/>
          </p:nvPr>
        </p:nvSpPr>
        <p:spPr>
          <a:xfrm>
            <a:off x="502863" y="358775"/>
            <a:ext cx="7772400" cy="1470025"/>
          </a:xfrm>
        </p:spPr>
        <p:txBody>
          <a:bodyPr/>
          <a:lstStyle/>
          <a:p>
            <a:r>
              <a:rPr lang="en-US" dirty="0" smtClean="0"/>
              <a:t>Section 4 Review Questions</a:t>
            </a:r>
            <a:endParaRPr lang="en-US" dirty="0"/>
          </a:p>
        </p:txBody>
      </p:sp>
    </p:spTree>
    <p:extLst>
      <p:ext uri="{BB962C8B-B14F-4D97-AF65-F5344CB8AC3E}">
        <p14:creationId xmlns:p14="http://schemas.microsoft.com/office/powerpoint/2010/main" val="362116230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l">
              <a:lnSpc>
                <a:spcPct val="100000"/>
              </a:lnSpc>
            </a:pPr>
            <a:r>
              <a:rPr lang="en-US" sz="4000" b="1" dirty="0">
                <a:solidFill>
                  <a:schemeClr val="tx1"/>
                </a:solidFill>
                <a:effectLst/>
                <a:latin typeface="Cambria" panose="02040503050406030204" pitchFamily="18" charset="0"/>
                <a:ea typeface="Cambria" panose="02040503050406030204" pitchFamily="18" charset="0"/>
              </a:rPr>
              <a:t>What information must be durably marked on the rigging block? </a:t>
            </a:r>
            <a:endParaRPr lang="en-US" sz="3600" b="1" dirty="0">
              <a:solidFill>
                <a:schemeClr val="tx1"/>
              </a:solidFill>
              <a:effectLst/>
              <a:latin typeface="Cambria" panose="02040503050406030204" pitchFamily="18" charset="0"/>
              <a:ea typeface="Cambria" panose="02040503050406030204" pitchFamily="18" charset="0"/>
            </a:endParaRPr>
          </a:p>
        </p:txBody>
      </p:sp>
      <p:sp>
        <p:nvSpPr>
          <p:cNvPr id="6" name="Content Placeholder 1"/>
          <p:cNvSpPr txBox="1">
            <a:spLocks/>
          </p:cNvSpPr>
          <p:nvPr/>
        </p:nvSpPr>
        <p:spPr>
          <a:xfrm>
            <a:off x="372887" y="1371600"/>
            <a:ext cx="4884913" cy="303276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Working load limit</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Rope Length</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Date of manufacture</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Part number</a:t>
            </a:r>
          </a:p>
        </p:txBody>
      </p:sp>
    </p:spTree>
    <p:extLst>
      <p:ext uri="{BB962C8B-B14F-4D97-AF65-F5344CB8AC3E}">
        <p14:creationId xmlns:p14="http://schemas.microsoft.com/office/powerpoint/2010/main" val="38265717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143000"/>
          </a:xfrm>
        </p:spPr>
        <p:txBody>
          <a:bodyPr>
            <a:normAutofit fontScale="90000"/>
          </a:bodyPr>
          <a:lstStyle/>
          <a:p>
            <a:pPr algn="l">
              <a:lnSpc>
                <a:spcPct val="100000"/>
              </a:lnSpc>
            </a:pPr>
            <a:r>
              <a:rPr lang="en-US" sz="4000" b="1" dirty="0">
                <a:solidFill>
                  <a:schemeClr val="tx1"/>
                </a:solidFill>
                <a:effectLst/>
                <a:latin typeface="Cambria" panose="02040503050406030204" pitchFamily="18" charset="0"/>
                <a:ea typeface="Cambria" panose="02040503050406030204" pitchFamily="18" charset="0"/>
              </a:rPr>
              <a:t>What is the WLL of a synthetic rope with a MBS of 11,000 lbs.?</a:t>
            </a:r>
          </a:p>
        </p:txBody>
      </p:sp>
      <p:sp>
        <p:nvSpPr>
          <p:cNvPr id="4" name="Content Placeholder 1">
            <a:extLst>
              <a:ext uri="{FF2B5EF4-FFF2-40B4-BE49-F238E27FC236}">
                <a16:creationId xmlns:a16="http://schemas.microsoft.com/office/drawing/2014/main" id="{5D19413A-D594-4285-AF61-10EC5A606451}"/>
              </a:ext>
            </a:extLst>
          </p:cNvPr>
          <p:cNvSpPr txBox="1">
            <a:spLocks/>
          </p:cNvSpPr>
          <p:nvPr/>
        </p:nvSpPr>
        <p:spPr>
          <a:xfrm>
            <a:off x="372887" y="1371600"/>
            <a:ext cx="4884913" cy="310896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2,200 lbs.</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5,500 lbs.</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11,000 lbs.</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1,100 lbs.</a:t>
            </a:r>
          </a:p>
        </p:txBody>
      </p:sp>
    </p:spTree>
    <p:extLst>
      <p:ext uri="{BB962C8B-B14F-4D97-AF65-F5344CB8AC3E}">
        <p14:creationId xmlns:p14="http://schemas.microsoft.com/office/powerpoint/2010/main" val="106150025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l">
              <a:lnSpc>
                <a:spcPct val="100000"/>
              </a:lnSpc>
            </a:pPr>
            <a:r>
              <a:rPr lang="en-US" sz="3700" b="1" dirty="0">
                <a:solidFill>
                  <a:schemeClr val="tx1"/>
                </a:solidFill>
                <a:effectLst/>
                <a:latin typeface="Cambria" panose="02040503050406030204" pitchFamily="18" charset="0"/>
              </a:rPr>
              <a:t>The best place to store rope not in use is?</a:t>
            </a:r>
            <a:endParaRPr lang="en-US" sz="3700" b="1" dirty="0">
              <a:solidFill>
                <a:schemeClr val="tx1"/>
              </a:solidFill>
              <a:effectLst/>
              <a:latin typeface="Cambria" panose="02040503050406030204" pitchFamily="18" charset="0"/>
              <a:ea typeface="Cambria" panose="02040503050406030204" pitchFamily="18" charset="0"/>
            </a:endParaRPr>
          </a:p>
        </p:txBody>
      </p:sp>
      <p:sp>
        <p:nvSpPr>
          <p:cNvPr id="5" name="Content Placeholder 1">
            <a:extLst>
              <a:ext uri="{FF2B5EF4-FFF2-40B4-BE49-F238E27FC236}">
                <a16:creationId xmlns:a16="http://schemas.microsoft.com/office/drawing/2014/main" id="{679F9BF7-AC3C-4B11-8C7E-4F0C8A884907}"/>
              </a:ext>
            </a:extLst>
          </p:cNvPr>
          <p:cNvSpPr txBox="1">
            <a:spLocks/>
          </p:cNvSpPr>
          <p:nvPr/>
        </p:nvSpPr>
        <p:spPr>
          <a:xfrm>
            <a:off x="493954" y="1392032"/>
            <a:ext cx="8192845" cy="2875168"/>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The bed of a truck</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A Moist location</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Clean, dark, dry location</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The ground</a:t>
            </a:r>
          </a:p>
        </p:txBody>
      </p:sp>
    </p:spTree>
    <p:extLst>
      <p:ext uri="{BB962C8B-B14F-4D97-AF65-F5344CB8AC3E}">
        <p14:creationId xmlns:p14="http://schemas.microsoft.com/office/powerpoint/2010/main" val="19190705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l">
              <a:lnSpc>
                <a:spcPct val="100000"/>
              </a:lnSpc>
            </a:pPr>
            <a:r>
              <a:rPr lang="en-US" sz="2800" b="1" dirty="0">
                <a:solidFill>
                  <a:schemeClr val="tx1"/>
                </a:solidFill>
                <a:effectLst/>
                <a:latin typeface="Cambria" panose="02040503050406030204" pitchFamily="18" charset="0"/>
              </a:rPr>
              <a:t>The standards group which has developed a standard for the inspection and retirement of rope is?</a:t>
            </a:r>
            <a:endParaRPr lang="en-US" sz="2800" b="1" dirty="0">
              <a:solidFill>
                <a:schemeClr val="tx1"/>
              </a:solidFill>
              <a:effectLst/>
              <a:latin typeface="Cambria" panose="02040503050406030204" pitchFamily="18" charset="0"/>
              <a:ea typeface="Cambria" panose="02040503050406030204" pitchFamily="18" charset="0"/>
            </a:endParaRPr>
          </a:p>
        </p:txBody>
      </p:sp>
      <p:sp>
        <p:nvSpPr>
          <p:cNvPr id="7" name="Content Placeholder 1">
            <a:extLst>
              <a:ext uri="{FF2B5EF4-FFF2-40B4-BE49-F238E27FC236}">
                <a16:creationId xmlns:a16="http://schemas.microsoft.com/office/drawing/2014/main" id="{8EB58363-323B-4F24-9012-71E23F5B971E}"/>
              </a:ext>
            </a:extLst>
          </p:cNvPr>
          <p:cNvSpPr txBox="1">
            <a:spLocks/>
          </p:cNvSpPr>
          <p:nvPr/>
        </p:nvSpPr>
        <p:spPr>
          <a:xfrm>
            <a:off x="457200" y="1371600"/>
            <a:ext cx="8194557" cy="29718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American Society of Mechanical Engineers</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Cordage Institute</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TIA (Telecommunications Industry Association)</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OSHA</a:t>
            </a:r>
          </a:p>
        </p:txBody>
      </p:sp>
    </p:spTree>
    <p:extLst>
      <p:ext uri="{BB962C8B-B14F-4D97-AF65-F5344CB8AC3E}">
        <p14:creationId xmlns:p14="http://schemas.microsoft.com/office/powerpoint/2010/main" val="39482664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l">
              <a:lnSpc>
                <a:spcPct val="100000"/>
              </a:lnSpc>
            </a:pPr>
            <a:r>
              <a:rPr lang="en-US" sz="4000" b="1" dirty="0">
                <a:solidFill>
                  <a:schemeClr val="tx1"/>
                </a:solidFill>
                <a:effectLst/>
                <a:latin typeface="Cambria" panose="02040503050406030204" pitchFamily="18" charset="0"/>
              </a:rPr>
              <a:t>It is important to regularly clean your rope because?</a:t>
            </a:r>
            <a:endParaRPr lang="en-US" sz="4000" b="1" dirty="0">
              <a:solidFill>
                <a:schemeClr val="tx1"/>
              </a:solidFill>
              <a:effectLst/>
              <a:latin typeface="Cambria" panose="02040503050406030204" pitchFamily="18" charset="0"/>
              <a:ea typeface="Cambria" panose="02040503050406030204" pitchFamily="18" charset="0"/>
            </a:endParaRPr>
          </a:p>
        </p:txBody>
      </p:sp>
      <p:sp>
        <p:nvSpPr>
          <p:cNvPr id="7" name="Content Placeholder 1">
            <a:extLst>
              <a:ext uri="{FF2B5EF4-FFF2-40B4-BE49-F238E27FC236}">
                <a16:creationId xmlns:a16="http://schemas.microsoft.com/office/drawing/2014/main" id="{7CA219C3-8B05-4F32-8677-6ED966E375C1}"/>
              </a:ext>
            </a:extLst>
          </p:cNvPr>
          <p:cNvSpPr txBox="1">
            <a:spLocks/>
          </p:cNvSpPr>
          <p:nvPr/>
        </p:nvSpPr>
        <p:spPr>
          <a:xfrm>
            <a:off x="457200" y="1371600"/>
            <a:ext cx="8229600" cy="286385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A clean rope is a good rope</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It protects it from the sun</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Prevents rope tangling</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Dirt causes internal friction and weakens rope</a:t>
            </a:r>
          </a:p>
        </p:txBody>
      </p:sp>
    </p:spTree>
    <p:extLst>
      <p:ext uri="{BB962C8B-B14F-4D97-AF65-F5344CB8AC3E}">
        <p14:creationId xmlns:p14="http://schemas.microsoft.com/office/powerpoint/2010/main" val="85957159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l">
              <a:lnSpc>
                <a:spcPct val="100000"/>
              </a:lnSpc>
            </a:pPr>
            <a:r>
              <a:rPr lang="en-US" sz="4000" b="1" dirty="0">
                <a:solidFill>
                  <a:schemeClr val="tx1"/>
                </a:solidFill>
                <a:effectLst/>
                <a:latin typeface="Cambria" panose="02040503050406030204" pitchFamily="18" charset="0"/>
              </a:rPr>
              <a:t>What information should be included in a rope inspection log?</a:t>
            </a:r>
            <a:endParaRPr lang="en-US" sz="4000" b="1" dirty="0">
              <a:solidFill>
                <a:schemeClr val="tx1"/>
              </a:solidFill>
              <a:effectLst/>
              <a:latin typeface="Cambria" panose="02040503050406030204" pitchFamily="18" charset="0"/>
              <a:ea typeface="Cambria" panose="02040503050406030204" pitchFamily="18" charset="0"/>
            </a:endParaRPr>
          </a:p>
        </p:txBody>
      </p:sp>
      <p:sp>
        <p:nvSpPr>
          <p:cNvPr id="6" name="Content Placeholder 1">
            <a:extLst>
              <a:ext uri="{FF2B5EF4-FFF2-40B4-BE49-F238E27FC236}">
                <a16:creationId xmlns:a16="http://schemas.microsoft.com/office/drawing/2014/main" id="{7E3EB226-7D88-44B6-87D8-B7C56AC9018E}"/>
              </a:ext>
            </a:extLst>
          </p:cNvPr>
          <p:cNvSpPr txBox="1">
            <a:spLocks/>
          </p:cNvSpPr>
          <p:nvPr/>
        </p:nvSpPr>
        <p:spPr>
          <a:xfrm>
            <a:off x="462844" y="1371600"/>
            <a:ext cx="6942313" cy="289560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Date of Manufacturing</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Storage Method</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Country of Manufacturing </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Temperature</a:t>
            </a:r>
          </a:p>
        </p:txBody>
      </p:sp>
    </p:spTree>
    <p:extLst>
      <p:ext uri="{BB962C8B-B14F-4D97-AF65-F5344CB8AC3E}">
        <p14:creationId xmlns:p14="http://schemas.microsoft.com/office/powerpoint/2010/main" val="28610119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fontScale="90000"/>
          </a:bodyPr>
          <a:lstStyle/>
          <a:p>
            <a:pPr algn="l">
              <a:lnSpc>
                <a:spcPct val="100000"/>
              </a:lnSpc>
            </a:pPr>
            <a:r>
              <a:rPr lang="en-US" sz="4000" b="1" dirty="0">
                <a:solidFill>
                  <a:schemeClr val="tx1"/>
                </a:solidFill>
                <a:effectLst/>
                <a:latin typeface="Cambria" panose="02040503050406030204" pitchFamily="18" charset="0"/>
              </a:rPr>
              <a:t>What is the weakest link in this hoisting system?</a:t>
            </a:r>
            <a:endParaRPr lang="en-US" sz="4000" b="1" dirty="0">
              <a:solidFill>
                <a:schemeClr val="tx1"/>
              </a:solidFill>
              <a:effectLst/>
              <a:latin typeface="Cambria" panose="02040503050406030204" pitchFamily="18" charset="0"/>
              <a:ea typeface="Cambria" panose="02040503050406030204" pitchFamily="18" charset="0"/>
            </a:endParaRPr>
          </a:p>
        </p:txBody>
      </p:sp>
      <p:sp>
        <p:nvSpPr>
          <p:cNvPr id="5" name="Content Placeholder 1">
            <a:extLst>
              <a:ext uri="{FF2B5EF4-FFF2-40B4-BE49-F238E27FC236}">
                <a16:creationId xmlns:a16="http://schemas.microsoft.com/office/drawing/2014/main" id="{6F3ACAE2-352D-4003-A1E3-B0F04517C423}"/>
              </a:ext>
            </a:extLst>
          </p:cNvPr>
          <p:cNvSpPr txBox="1">
            <a:spLocks/>
          </p:cNvSpPr>
          <p:nvPr/>
        </p:nvSpPr>
        <p:spPr>
          <a:xfrm>
            <a:off x="449087" y="1371600"/>
            <a:ext cx="6942313" cy="2956560"/>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1,000 lbs. Capstan Hoist</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3/8” Double Braid Rope with 5,000 MBS</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Block (2 tons)</a:t>
            </a:r>
          </a:p>
          <a:p>
            <a:pPr marL="457200" indent="-457200">
              <a:lnSpc>
                <a:spcPct val="150000"/>
              </a:lnSpc>
              <a:buAutoNum type="alphaUcPeriod"/>
            </a:pPr>
            <a:r>
              <a:rPr lang="en-US" sz="2800" dirty="0">
                <a:solidFill>
                  <a:schemeClr val="tx1"/>
                </a:solidFill>
                <a:latin typeface="Cambria" panose="02040503050406030204" pitchFamily="18" charset="0"/>
                <a:ea typeface="Cambria" panose="02040503050406030204" pitchFamily="18" charset="0"/>
              </a:rPr>
              <a:t>½” Shackle (2 tons)</a:t>
            </a:r>
          </a:p>
        </p:txBody>
      </p:sp>
    </p:spTree>
    <p:extLst>
      <p:ext uri="{BB962C8B-B14F-4D97-AF65-F5344CB8AC3E}">
        <p14:creationId xmlns:p14="http://schemas.microsoft.com/office/powerpoint/2010/main" val="19609514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1066800"/>
          </a:xfrm>
        </p:spPr>
        <p:txBody>
          <a:bodyPr>
            <a:noAutofit/>
          </a:bodyPr>
          <a:lstStyle/>
          <a:p>
            <a:r>
              <a:rPr lang="en-US" sz="3300" b="1" dirty="0">
                <a:solidFill>
                  <a:schemeClr val="tx1"/>
                </a:solidFill>
                <a:effectLst/>
                <a:latin typeface="Cambria" panose="02040503050406030204" pitchFamily="18" charset="0"/>
              </a:rPr>
              <a:t> </a:t>
            </a:r>
            <a:r>
              <a:rPr lang="en-US" b="1" dirty="0">
                <a:solidFill>
                  <a:schemeClr val="tx1"/>
                </a:solidFill>
                <a:effectLst/>
                <a:latin typeface="Cambria" panose="02040503050406030204" pitchFamily="18" charset="0"/>
              </a:rPr>
              <a:t>Section 5</a:t>
            </a:r>
            <a:endParaRPr lang="en-US" sz="4400" b="1" dirty="0">
              <a:solidFill>
                <a:schemeClr val="tx1"/>
              </a:solidFill>
              <a:effectLst/>
              <a:latin typeface="Cambria" panose="02040503050406030204" pitchFamily="18" charset="0"/>
            </a:endParaRPr>
          </a:p>
        </p:txBody>
      </p:sp>
      <p:sp>
        <p:nvSpPr>
          <p:cNvPr id="6" name="Title 2"/>
          <p:cNvSpPr txBox="1">
            <a:spLocks/>
          </p:cNvSpPr>
          <p:nvPr/>
        </p:nvSpPr>
        <p:spPr>
          <a:xfrm>
            <a:off x="533400" y="2877671"/>
            <a:ext cx="8229600" cy="627529"/>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b="1" dirty="0">
                <a:solidFill>
                  <a:schemeClr val="tx1"/>
                </a:solidFill>
                <a:effectLst/>
                <a:latin typeface="Cambria" panose="02040503050406030204" pitchFamily="18" charset="0"/>
              </a:rPr>
              <a:t>Rigging Forces and Lift Systems </a:t>
            </a:r>
          </a:p>
        </p:txBody>
      </p:sp>
    </p:spTree>
    <p:extLst>
      <p:ext uri="{BB962C8B-B14F-4D97-AF65-F5344CB8AC3E}">
        <p14:creationId xmlns:p14="http://schemas.microsoft.com/office/powerpoint/2010/main" val="328104165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normAutofit/>
          </a:bodyPr>
          <a:lstStyle/>
          <a:p>
            <a:pPr>
              <a:lnSpc>
                <a:spcPct val="100000"/>
              </a:lnSpc>
            </a:pPr>
            <a:r>
              <a:rPr lang="en-US" sz="6000" b="1" dirty="0">
                <a:solidFill>
                  <a:schemeClr val="tx1"/>
                </a:solidFill>
                <a:effectLst/>
                <a:latin typeface="Cambria" panose="02040503050406030204" pitchFamily="18" charset="0"/>
                <a:ea typeface="Cambria" panose="02040503050406030204" pitchFamily="18" charset="0"/>
              </a:rPr>
              <a:t>Topics</a:t>
            </a:r>
            <a:endParaRPr lang="en-US" sz="4900" b="1" dirty="0">
              <a:solidFill>
                <a:schemeClr val="tx1"/>
              </a:solidFill>
              <a:effectLst/>
              <a:latin typeface="Cambria" panose="02040503050406030204" pitchFamily="18" charset="0"/>
            </a:endParaRPr>
          </a:p>
        </p:txBody>
      </p:sp>
      <p:sp>
        <p:nvSpPr>
          <p:cNvPr id="8" name="Rectangle 7"/>
          <p:cNvSpPr/>
          <p:nvPr/>
        </p:nvSpPr>
        <p:spPr>
          <a:xfrm>
            <a:off x="457200" y="1394460"/>
            <a:ext cx="8229600" cy="3939540"/>
          </a:xfrm>
          <a:prstGeom prst="rect">
            <a:avLst/>
          </a:prstGeom>
        </p:spPr>
        <p:txBody>
          <a:bodyPr wrap="square">
            <a:spAutoFit/>
          </a:bodyPr>
          <a:lstStyle/>
          <a:p>
            <a:pPr marL="458788" lvl="1" indent="-458788" fontAlgn="base">
              <a:lnSpc>
                <a:spcPct val="150000"/>
              </a:lnSpc>
              <a:spcBef>
                <a:spcPts val="325"/>
              </a:spcBef>
              <a:spcAft>
                <a:spcPct val="0"/>
              </a:spcAft>
              <a:buFont typeface="Wingdings" panose="05000000000000000000" pitchFamily="2" charset="2"/>
              <a:buChar char="Ø"/>
            </a:pPr>
            <a:r>
              <a:rPr lang="en-US" sz="2800" kern="0" dirty="0">
                <a:latin typeface="Cambria" panose="02040503050406030204" pitchFamily="18" charset="0"/>
                <a:ea typeface="Cambria" panose="02040503050406030204" pitchFamily="18" charset="0"/>
                <a:cs typeface="Times New Roman" panose="02020603050405020304" pitchFamily="18" charset="0"/>
              </a:rPr>
              <a:t>Typical Lift Configurations</a:t>
            </a:r>
          </a:p>
          <a:p>
            <a:pPr marL="458788" lvl="1" indent="-458788" fontAlgn="base">
              <a:lnSpc>
                <a:spcPct val="150000"/>
              </a:lnSpc>
              <a:spcBef>
                <a:spcPts val="325"/>
              </a:spcBef>
              <a:spcAft>
                <a:spcPct val="0"/>
              </a:spcAft>
              <a:buClrTx/>
              <a:buFont typeface="Wingdings" panose="05000000000000000000" pitchFamily="2" charset="2"/>
              <a:buChar char="Ø"/>
            </a:pPr>
            <a:r>
              <a:rPr lang="en-US" sz="2800" kern="0" dirty="0">
                <a:latin typeface="Cambria" panose="02040503050406030204" pitchFamily="18" charset="0"/>
                <a:ea typeface="Cambria" panose="02040503050406030204" pitchFamily="18" charset="0"/>
                <a:cs typeface="Times New Roman" panose="02020603050405020304" pitchFamily="18" charset="0"/>
              </a:rPr>
              <a:t>Sling Forces</a:t>
            </a:r>
          </a:p>
          <a:p>
            <a:pPr marL="458788" lvl="1" indent="-458788" fontAlgn="base">
              <a:lnSpc>
                <a:spcPct val="150000"/>
              </a:lnSpc>
              <a:spcBef>
                <a:spcPts val="325"/>
              </a:spcBef>
              <a:spcAft>
                <a:spcPct val="0"/>
              </a:spcAft>
              <a:buFont typeface="Wingdings" panose="05000000000000000000" pitchFamily="2" charset="2"/>
              <a:buChar char="Ø"/>
            </a:pPr>
            <a:r>
              <a:rPr lang="en-US" sz="2800" kern="0" dirty="0">
                <a:latin typeface="Cambria" panose="02040503050406030204" pitchFamily="18" charset="0"/>
                <a:ea typeface="Cambria" panose="02040503050406030204" pitchFamily="18" charset="0"/>
                <a:cs typeface="Times New Roman" panose="02020603050405020304" pitchFamily="18" charset="0"/>
              </a:rPr>
              <a:t>Block Forces</a:t>
            </a:r>
          </a:p>
          <a:p>
            <a:pPr marL="458788" lvl="1" indent="-458788" fontAlgn="base">
              <a:lnSpc>
                <a:spcPct val="150000"/>
              </a:lnSpc>
              <a:spcBef>
                <a:spcPts val="325"/>
              </a:spcBef>
              <a:spcAft>
                <a:spcPct val="0"/>
              </a:spcAft>
              <a:buClrTx/>
              <a:buFont typeface="Wingdings" panose="05000000000000000000" pitchFamily="2" charset="2"/>
              <a:buChar char="Ø"/>
            </a:pPr>
            <a:r>
              <a:rPr lang="en-US" sz="2800" kern="0" dirty="0">
                <a:latin typeface="Cambria" panose="02040503050406030204" pitchFamily="18" charset="0"/>
                <a:ea typeface="Cambria" panose="02040503050406030204" pitchFamily="18" charset="0"/>
                <a:cs typeface="Times New Roman" panose="02020603050405020304" pitchFamily="18" charset="0"/>
              </a:rPr>
              <a:t>Line Forces</a:t>
            </a:r>
          </a:p>
          <a:p>
            <a:pPr marL="458788" lvl="1" indent="-458788" fontAlgn="base">
              <a:lnSpc>
                <a:spcPct val="150000"/>
              </a:lnSpc>
              <a:spcBef>
                <a:spcPts val="325"/>
              </a:spcBef>
              <a:spcAft>
                <a:spcPct val="0"/>
              </a:spcAft>
              <a:buClrTx/>
              <a:buFont typeface="Wingdings" panose="05000000000000000000" pitchFamily="2" charset="2"/>
              <a:buChar char="Ø"/>
            </a:pPr>
            <a:r>
              <a:rPr lang="en-US" sz="2800" kern="0" dirty="0">
                <a:latin typeface="Cambria" panose="02040503050406030204" pitchFamily="18" charset="0"/>
                <a:ea typeface="Cambria" panose="02040503050406030204" pitchFamily="18" charset="0"/>
                <a:cs typeface="Times New Roman" panose="02020603050405020304" pitchFamily="18" charset="0"/>
              </a:rPr>
              <a:t>Worked Examples</a:t>
            </a:r>
          </a:p>
          <a:p>
            <a:pPr marL="342900" indent="-342900">
              <a:spcBef>
                <a:spcPts val="600"/>
              </a:spcBef>
              <a:spcAft>
                <a:spcPts val="600"/>
              </a:spcAft>
              <a:buFont typeface="Wingdings" panose="05000000000000000000" pitchFamily="2" charset="2"/>
              <a:buChar char="Ø"/>
            </a:pPr>
            <a:endParaRPr lang="en-US" sz="2500" dirty="0">
              <a:latin typeface="Cambria" panose="02040503050406030204" pitchFamily="18" charset="0"/>
            </a:endParaRPr>
          </a:p>
        </p:txBody>
      </p:sp>
    </p:spTree>
    <p:extLst>
      <p:ext uri="{BB962C8B-B14F-4D97-AF65-F5344CB8AC3E}">
        <p14:creationId xmlns:p14="http://schemas.microsoft.com/office/powerpoint/2010/main" val="1729852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PRESENTATIONGUID" val="163c4236-5631-43f6-b8d7-220f6e1d1e97"/>
  <p:tag name="TPVERSION" val="6"/>
  <p:tag name="TPFULLVERSION" val="7.2.0.80"/>
  <p:tag name="PPTVERSION" val="15"/>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ags/tag8.xml><?xml version="1.0" encoding="utf-8"?>
<p:tagLst xmlns:a="http://schemas.openxmlformats.org/drawingml/2006/main" xmlns:r="http://schemas.openxmlformats.org/officeDocument/2006/relationships" xmlns:p="http://schemas.openxmlformats.org/presentationml/2006/main">
  <p:tag name="ZEROBASED"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16960</Words>
  <Application>Microsoft Office PowerPoint</Application>
  <PresentationFormat>On-screen Show (4:3)</PresentationFormat>
  <Paragraphs>2277</Paragraphs>
  <Slides>198</Slides>
  <Notes>198</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198</vt:i4>
      </vt:variant>
    </vt:vector>
  </HeadingPairs>
  <TitlesOfParts>
    <vt:vector size="214" baseType="lpstr">
      <vt:lpstr>Malgun Gothic</vt:lpstr>
      <vt:lpstr>MS PGothic</vt:lpstr>
      <vt:lpstr>MS PGothic</vt:lpstr>
      <vt:lpstr>Arial</vt:lpstr>
      <vt:lpstr>Calibri</vt:lpstr>
      <vt:lpstr>Cambria</vt:lpstr>
      <vt:lpstr>Cambria Math</vt:lpstr>
      <vt:lpstr>Lucida Grande</vt:lpstr>
      <vt:lpstr>Mangal</vt:lpstr>
      <vt:lpstr>Tahoma</vt:lpstr>
      <vt:lpstr>Times New Roman</vt:lpstr>
      <vt:lpstr>Verdana</vt:lpstr>
      <vt:lpstr>Wingdings</vt:lpstr>
      <vt:lpstr>Wingdings 2</vt:lpstr>
      <vt:lpstr>Wingdings 3</vt:lpstr>
      <vt:lpstr>Office Theme</vt:lpstr>
      <vt:lpstr>ADVANCED RIGGING PRINCIPLES</vt:lpstr>
      <vt:lpstr>Acknowledgement</vt:lpstr>
      <vt:lpstr>Advanced Rigging Principles  Course Organization</vt:lpstr>
      <vt:lpstr>Pancake is to Griddle, as Hamburger is to?</vt:lpstr>
      <vt:lpstr>What is your age?</vt:lpstr>
      <vt:lpstr>What is the size of your employer?</vt:lpstr>
      <vt:lpstr>Does your company directly perform on-site construction?</vt:lpstr>
      <vt:lpstr>Do you create rigging plans?</vt:lpstr>
      <vt:lpstr>What primary sector do you service?</vt:lpstr>
      <vt:lpstr>What is your primary responsibility for construction activities?</vt:lpstr>
      <vt:lpstr>Section 1</vt:lpstr>
      <vt:lpstr>Topics</vt:lpstr>
      <vt:lpstr>About OSHA</vt:lpstr>
      <vt:lpstr>What Does OSHA Do?</vt:lpstr>
      <vt:lpstr>Workers Have the Right To:</vt:lpstr>
      <vt:lpstr>Employers Must:</vt:lpstr>
      <vt:lpstr>OSHA Whistleblower Protection</vt:lpstr>
      <vt:lpstr>Section 1 Review Questions</vt:lpstr>
      <vt:lpstr>OSHA’s Whistleblower statutes are design to provide employees the freedom to report violations and protect employees from the following acts of retribution?</vt:lpstr>
      <vt:lpstr>Employees can report hazards and violations to OSHA through which mediums?</vt:lpstr>
      <vt:lpstr>Section 2</vt:lpstr>
      <vt:lpstr>Topics</vt:lpstr>
      <vt:lpstr> Industry Fatality Statistics </vt:lpstr>
      <vt:lpstr>CTIA – The Wireless Association</vt:lpstr>
      <vt:lpstr>Trends and Statistics</vt:lpstr>
      <vt:lpstr>Incident #1</vt:lpstr>
      <vt:lpstr>Incident #2</vt:lpstr>
      <vt:lpstr>Incident #3</vt:lpstr>
      <vt:lpstr>Incident #4</vt:lpstr>
      <vt:lpstr>Incident #5</vt:lpstr>
      <vt:lpstr>Trends and Statistics</vt:lpstr>
      <vt:lpstr>Trends and Statistics</vt:lpstr>
      <vt:lpstr>Impacts to the Industry</vt:lpstr>
      <vt:lpstr>Section 3</vt:lpstr>
      <vt:lpstr>Topics</vt:lpstr>
      <vt:lpstr>Regulations, Codes, Standards and Policies</vt:lpstr>
      <vt:lpstr>Rigging Equipment Standards</vt:lpstr>
      <vt:lpstr>Applicable ANSI Standards</vt:lpstr>
      <vt:lpstr>Rope Standards</vt:lpstr>
      <vt:lpstr>A10.48 Standard  Climber Connection Video</vt:lpstr>
      <vt:lpstr>Section 3 Review Questions</vt:lpstr>
      <vt:lpstr>Which of the following is the most industry specific standard  for safe work practices on a communication structure? </vt:lpstr>
      <vt:lpstr>Who is responsible for the onsite execution of a rigging plan per ANSI A10.48?</vt:lpstr>
      <vt:lpstr>Which construction class always requires engagement of a qualified engineer?</vt:lpstr>
      <vt:lpstr>Which standard contains inspection and retirement criteria for synthetic ropes?</vt:lpstr>
      <vt:lpstr>Section 4</vt:lpstr>
      <vt:lpstr>Topics</vt:lpstr>
      <vt:lpstr>Kernmantle Rope</vt:lpstr>
      <vt:lpstr>Double Braid Rope</vt:lpstr>
      <vt:lpstr>3 Strand Rope</vt:lpstr>
      <vt:lpstr>Know Your Rope</vt:lpstr>
      <vt:lpstr>Terms for Rigging</vt:lpstr>
      <vt:lpstr>Diameter &amp; MBS</vt:lpstr>
      <vt:lpstr>Calculating WLL</vt:lpstr>
      <vt:lpstr>Calculating WLL</vt:lpstr>
      <vt:lpstr>Knots &amp; Terminations</vt:lpstr>
      <vt:lpstr>Cordage Institute</vt:lpstr>
      <vt:lpstr>CI 2001-04 Guidelines</vt:lpstr>
      <vt:lpstr>CI 2001-04 Guidelines</vt:lpstr>
      <vt:lpstr>CI 2001-04 Requirements</vt:lpstr>
      <vt:lpstr>CI 2001-04 Requirements</vt:lpstr>
      <vt:lpstr>Rope Inspection Log</vt:lpstr>
      <vt:lpstr>Sample Rope Log</vt:lpstr>
      <vt:lpstr>Rope Inspection</vt:lpstr>
      <vt:lpstr>Rope Inspection</vt:lpstr>
      <vt:lpstr>Rope Inspections</vt:lpstr>
      <vt:lpstr>Rope Inspections</vt:lpstr>
      <vt:lpstr>Rope Inspections</vt:lpstr>
      <vt:lpstr>Rope Inspections</vt:lpstr>
      <vt:lpstr>Rope Care &amp; Maintenance </vt:lpstr>
      <vt:lpstr>Rope Storage</vt:lpstr>
      <vt:lpstr>Other Components</vt:lpstr>
      <vt:lpstr>Blocks</vt:lpstr>
      <vt:lpstr>Blocks</vt:lpstr>
      <vt:lpstr>DO NOT USE</vt:lpstr>
      <vt:lpstr>Block Marking Requirements</vt:lpstr>
      <vt:lpstr>Block Inspections</vt:lpstr>
      <vt:lpstr>Block Retirement</vt:lpstr>
      <vt:lpstr>Sling Marking Requirements</vt:lpstr>
      <vt:lpstr>ASME B30.9 Sling Inspections</vt:lpstr>
      <vt:lpstr>Sling Inspections</vt:lpstr>
      <vt:lpstr>Sling Inspections</vt:lpstr>
      <vt:lpstr>Sling Inspections</vt:lpstr>
      <vt:lpstr>Inspection Requirements</vt:lpstr>
      <vt:lpstr>Endless Synthetic Sling Chart</vt:lpstr>
      <vt:lpstr>Shackle Marking Requirements</vt:lpstr>
      <vt:lpstr>Shackle Inspections</vt:lpstr>
      <vt:lpstr>Shackle Retirement</vt:lpstr>
      <vt:lpstr>System Compatibility</vt:lpstr>
      <vt:lpstr>Section 4 Review Questions</vt:lpstr>
      <vt:lpstr>What information must be durably marked on the rigging block? </vt:lpstr>
      <vt:lpstr>What is the WLL of a synthetic rope with a MBS of 11,000 lbs.?</vt:lpstr>
      <vt:lpstr>The best place to store rope not in use is?</vt:lpstr>
      <vt:lpstr>The standards group which has developed a standard for the inspection and retirement of rope is?</vt:lpstr>
      <vt:lpstr>It is important to regularly clean your rope because?</vt:lpstr>
      <vt:lpstr>What information should be included in a rope inspection log?</vt:lpstr>
      <vt:lpstr>What is the weakest link in this hoisting system?</vt:lpstr>
      <vt:lpstr> Section 5</vt:lpstr>
      <vt:lpstr>Topics</vt:lpstr>
      <vt:lpstr>Calculation Notes</vt:lpstr>
      <vt:lpstr>Typical Lift Configurations</vt:lpstr>
      <vt:lpstr>Typical Lift Configurations</vt:lpstr>
      <vt:lpstr>Typical Lift Configurations</vt:lpstr>
      <vt:lpstr>Typical Lift Configurations</vt:lpstr>
      <vt:lpstr>Typical Lift Configurations</vt:lpstr>
      <vt:lpstr>Sling Forces</vt:lpstr>
      <vt:lpstr>Sling Forces</vt:lpstr>
      <vt:lpstr>Sling Forces</vt:lpstr>
      <vt:lpstr>Sling Forces</vt:lpstr>
      <vt:lpstr>Sling Forces</vt:lpstr>
      <vt:lpstr>Sling Forces</vt:lpstr>
      <vt:lpstr>Sling Forces</vt:lpstr>
      <vt:lpstr>Block Forces</vt:lpstr>
      <vt:lpstr>Block Forces</vt:lpstr>
      <vt:lpstr>Block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Line Forces</vt:lpstr>
      <vt:lpstr>Worked Examples</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Example</vt:lpstr>
      <vt:lpstr>Straight Tag Video Rigger Awareness</vt:lpstr>
      <vt:lpstr>Section 5 Review Questions</vt:lpstr>
      <vt:lpstr>What is the angle factor for a sling set at 60 degrees?</vt:lpstr>
      <vt:lpstr>What is the sling force in each sling leg for the straight vertical bridle hitch configuration shown below?</vt:lpstr>
      <vt:lpstr>What is the heel block force for the configuration shown below with a hoist line pull of 450 lbs.?</vt:lpstr>
      <vt:lpstr>For a load set at 205 feet with the tag positioned at 75 feet away, what is the approximate tag angle when the load is set?</vt:lpstr>
      <vt:lpstr>For a load located 10 feet below the top block and tagged out 4 feet, what is the approximate load position angle, Ø?</vt:lpstr>
      <vt:lpstr>What is the line force at the load for the configuration shown below, assuming no friction factor and no tag?</vt:lpstr>
      <vt:lpstr>Section 6</vt:lpstr>
      <vt:lpstr>Topics</vt:lpstr>
      <vt:lpstr>Hoist</vt:lpstr>
      <vt:lpstr>Capstan Hoist</vt:lpstr>
      <vt:lpstr>Hoist Anchorages</vt:lpstr>
      <vt:lpstr>Anchorage Verification</vt:lpstr>
      <vt:lpstr>Field Verification Methods</vt:lpstr>
      <vt:lpstr>Proof Loading</vt:lpstr>
      <vt:lpstr>Load Testing</vt:lpstr>
      <vt:lpstr>Load Testing</vt:lpstr>
      <vt:lpstr>Question and Answer</vt:lpstr>
      <vt:lpstr>Question and Answer</vt:lpstr>
      <vt:lpstr>The Plan</vt:lpstr>
      <vt:lpstr>Question </vt:lpstr>
      <vt:lpstr>Inspect your Expectations</vt:lpstr>
      <vt:lpstr>Question and Answer </vt:lpstr>
      <vt:lpstr>Changing the Plan</vt:lpstr>
      <vt:lpstr>Question</vt:lpstr>
      <vt:lpstr>Question </vt:lpstr>
      <vt:lpstr>Question</vt:lpstr>
      <vt:lpstr>Section 6 Review Questions</vt:lpstr>
      <vt:lpstr>What force should be applied to the hoist anchorage to proof load it? </vt:lpstr>
      <vt:lpstr>Which of the following is not required for Capstan Hoist Operation?</vt:lpstr>
      <vt:lpstr>Rigging to mount using a redirect block with a tower mounted crown. What rigging class would this be?</vt:lpstr>
      <vt:lpstr>When a rigging plan moves from Class II to a Class III plan, which role at a minimum must now be involved?</vt:lpstr>
      <vt:lpstr>Who may be affected by the means and methods of a rigging plan and need to be included in communication regarding a change to the plan?</vt:lpstr>
      <vt:lpstr>Last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2019-10-31T17:06:05Z</dcterms:created>
  <dcterms:modified xsi:type="dcterms:W3CDTF">2021-04-02T16:15:33Z</dcterms:modified>
</cp:coreProperties>
</file>