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57" r:id="rId3"/>
    <p:sldId id="262" r:id="rId4"/>
    <p:sldId id="263" r:id="rId5"/>
    <p:sldId id="264" r:id="rId6"/>
    <p:sldId id="265" r:id="rId7"/>
    <p:sldId id="266" r:id="rId8"/>
    <p:sldId id="267" r:id="rId9"/>
    <p:sldId id="268" r:id="rId10"/>
    <p:sldId id="269" r:id="rId11"/>
    <p:sldId id="260" r:id="rId12"/>
    <p:sldId id="259" r:id="rId13"/>
    <p:sldId id="270" r:id="rId14"/>
    <p:sldId id="274" r:id="rId15"/>
    <p:sldId id="275" r:id="rId16"/>
    <p:sldId id="276" r:id="rId17"/>
    <p:sldId id="277" r:id="rId18"/>
    <p:sldId id="278" r:id="rId19"/>
    <p:sldId id="279" r:id="rId20"/>
    <p:sldId id="280" r:id="rId21"/>
    <p:sldId id="281" r:id="rId22"/>
    <p:sldId id="282" r:id="rId23"/>
    <p:sldId id="283" r:id="rId24"/>
    <p:sldId id="284" r:id="rId25"/>
    <p:sldId id="272" r:id="rId26"/>
    <p:sldId id="273"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3" autoAdjust="0"/>
    <p:restoredTop sz="94660"/>
  </p:normalViewPr>
  <p:slideViewPr>
    <p:cSldViewPr snapToGrid="0">
      <p:cViewPr varScale="1">
        <p:scale>
          <a:sx n="91" d="100"/>
          <a:sy n="91" d="100"/>
        </p:scale>
        <p:origin x="30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184170-047D-4119-A772-9BB14F4B2036}" type="datetimeFigureOut">
              <a:rPr lang="en-US" smtClean="0"/>
              <a:t>10/16/2020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1AAFEE-5181-4FA9-843B-7289162AE799}" type="slidenum">
              <a:rPr lang="en-US" smtClean="0"/>
              <a:t>‹#›</a:t>
            </a:fld>
            <a:endParaRPr lang="en-US"/>
          </a:p>
        </p:txBody>
      </p:sp>
    </p:spTree>
    <p:extLst>
      <p:ext uri="{BB962C8B-B14F-4D97-AF65-F5344CB8AC3E}">
        <p14:creationId xmlns:p14="http://schemas.microsoft.com/office/powerpoint/2010/main" val="466306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9883" defTabSz="931774">
              <a:spcBef>
                <a:spcPct val="20000"/>
              </a:spcBef>
              <a:buClr>
                <a:srgbClr val="94C600"/>
              </a:buClr>
              <a:buSzPct val="76000"/>
              <a:defRPr/>
            </a:pPr>
            <a:r>
              <a:rPr lang="en-US" sz="2000" dirty="0">
                <a:solidFill>
                  <a:srgbClr val="3E3D2D"/>
                </a:solidFill>
              </a:rPr>
              <a:t>under the additional 20 federal statutes for which OSHA has jurisdiction. OSHA strives to make sure that every worker in the nation goes home unharmed at the end of the work- day, the most important right of all.</a:t>
            </a:r>
          </a:p>
          <a:p>
            <a:endParaRPr lang="en-US" dirty="0"/>
          </a:p>
        </p:txBody>
      </p:sp>
      <p:sp>
        <p:nvSpPr>
          <p:cNvPr id="4" name="Slide Number Placeholder 3"/>
          <p:cNvSpPr>
            <a:spLocks noGrp="1"/>
          </p:cNvSpPr>
          <p:nvPr>
            <p:ph type="sldNum" sz="quarter" idx="10"/>
          </p:nvPr>
        </p:nvSpPr>
        <p:spPr/>
        <p:txBody>
          <a:bodyPr/>
          <a:lstStyle/>
          <a:p>
            <a:fld id="{F0432A7E-18F3-402C-9191-DA2EF3119ED5}" type="slidenum">
              <a:rPr lang="en-US" smtClean="0"/>
              <a:t>10</a:t>
            </a:fld>
            <a:endParaRPr lang="en-US"/>
          </a:p>
        </p:txBody>
      </p:sp>
    </p:spTree>
    <p:extLst>
      <p:ext uri="{BB962C8B-B14F-4D97-AF65-F5344CB8AC3E}">
        <p14:creationId xmlns:p14="http://schemas.microsoft.com/office/powerpoint/2010/main" val="1487934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10/16/2020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10/16/2020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10/16/2020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10/16/2020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10/16/2020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www.rctm.com/Products/workplaceviolence/6324.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hyperlink" Target="https://www.osha.gov/SLTC/workplaceviolenc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xml"/><Relationship Id="rId4" Type="http://schemas.openxmlformats.org/officeDocument/2006/relationships/image" Target="../media/image18.png"/></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6.xml"/><Relationship Id="rId4" Type="http://schemas.openxmlformats.org/officeDocument/2006/relationships/image" Target="../media/image21.png"/></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6.xml"/><Relationship Id="rId4" Type="http://schemas.openxmlformats.org/officeDocument/2006/relationships/image" Target="../media/image24.png"/></Relationships>
</file>

<file path=ppt/slides/_rels/slide2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6.xml"/><Relationship Id="rId4" Type="http://schemas.openxmlformats.org/officeDocument/2006/relationships/image" Target="../media/image2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osha.gov/dsg/hazcom/index.html" TargetMode="External"/><Relationship Id="rId2" Type="http://schemas.openxmlformats.org/officeDocument/2006/relationships/hyperlink" Target="https://www.osha.gov/law-regs.html"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osha.gov/Publications/poster.html" TargetMode="External"/><Relationship Id="rId2" Type="http://schemas.openxmlformats.org/officeDocument/2006/relationships/hyperlink" Target="https://www.osha.gov/law-regs.html" TargetMode="External"/><Relationship Id="rId1" Type="http://schemas.openxmlformats.org/officeDocument/2006/relationships/slideLayout" Target="../slideLayouts/slideLayout4.xml"/><Relationship Id="rId5" Type="http://schemas.openxmlformats.org/officeDocument/2006/relationships/hyperlink" Target="https://www.osha.gov/recordkeeping/index.html" TargetMode="External"/><Relationship Id="rId4" Type="http://schemas.openxmlformats.org/officeDocument/2006/relationships/hyperlink" Target="https://www.osha.gov/html/RAmap.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osha.gov/pls/oshaweb/owadisp.show_document?p_table=STANDARDS&amp;p_id=10027" TargetMode="External"/><Relationship Id="rId2" Type="http://schemas.openxmlformats.org/officeDocument/2006/relationships/hyperlink" Target="https://www.osha.gov/recordkeeping/RKforms.html" TargetMode="External"/><Relationship Id="rId1" Type="http://schemas.openxmlformats.org/officeDocument/2006/relationships/slideLayout" Target="../slideLayouts/slideLayout4.xml"/><Relationship Id="rId5" Type="http://schemas.openxmlformats.org/officeDocument/2006/relationships/hyperlink" Target="http://www.whistleblowers.gov/" TargetMode="External"/><Relationship Id="rId4" Type="http://schemas.openxmlformats.org/officeDocument/2006/relationships/hyperlink" Target="https://www.osha.gov/OshDoc/data_General_Facts/factsheet-inspection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osha.gov/Publications/all_about_OSHA.pdf" TargetMode="External"/><Relationship Id="rId2" Type="http://schemas.openxmlformats.org/officeDocument/2006/relationships/hyperlink" Target="https://www.osha.gov/dsg/topics/safetyhealth/index.html" TargetMode="External"/><Relationship Id="rId1" Type="http://schemas.openxmlformats.org/officeDocument/2006/relationships/slideLayout" Target="../slideLayouts/slideLayout4.xml"/><Relationship Id="rId6" Type="http://schemas.openxmlformats.org/officeDocument/2006/relationships/hyperlink" Target="https://www.osha.gov/dep/index.html" TargetMode="External"/><Relationship Id="rId5" Type="http://schemas.openxmlformats.org/officeDocument/2006/relationships/hyperlink" Target="https://www.osha.gov/Top_Ten_Standards.html" TargetMode="External"/><Relationship Id="rId4" Type="http://schemas.openxmlformats.org/officeDocument/2006/relationships/hyperlink" Target="https://www.osha.gov/OshDoc/data_General_Facts/factsheet-inspections.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osha.gov/Publications/osha3165.pdf" TargetMode="External"/><Relationship Id="rId2" Type="http://schemas.openxmlformats.org/officeDocument/2006/relationships/hyperlink" Target="https://www.osha.gov/pls/oshaweb/owadisp.show_document?p_table=STANDARDS&amp;p_id=10099"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osha.gov/pls/oshaweb/owasrch.search_form?p_doc_type=OSHACT&amp;p_toc_level=0"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osha.gov/pls/oshaweb/owasrch.search_form?p_doc_type=STANDARDS&amp;p_toc_level=1&amp;p_keyvalue=1904" TargetMode="External"/><Relationship Id="rId2" Type="http://schemas.openxmlformats.org/officeDocument/2006/relationships/hyperlink" Target="https://www.osha.gov/pls/oshaweb/owadisp.show_document?p_table=OSHACT&amp;p_id=3359" TargetMode="External"/><Relationship Id="rId1" Type="http://schemas.openxmlformats.org/officeDocument/2006/relationships/slideLayout" Target="../slideLayouts/slideLayout4.xml"/><Relationship Id="rId4" Type="http://schemas.openxmlformats.org/officeDocument/2006/relationships/hyperlink" Target="https://www.osha.gov/pls/oshaweb/owadisp.show_document?p_table=STANDARDS&amp;p_id=1002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Workplace Violence Prevention </a:t>
            </a:r>
            <a:endParaRPr lang="en-US" dirty="0"/>
          </a:p>
        </p:txBody>
      </p:sp>
      <p:sp>
        <p:nvSpPr>
          <p:cNvPr id="3" name="Subtitle 2"/>
          <p:cNvSpPr>
            <a:spLocks noGrp="1"/>
          </p:cNvSpPr>
          <p:nvPr>
            <p:ph type="subTitle" idx="1"/>
          </p:nvPr>
        </p:nvSpPr>
        <p:spPr/>
        <p:txBody>
          <a:bodyPr/>
          <a:lstStyle/>
          <a:p>
            <a:r>
              <a:rPr lang="en-US" dirty="0" smtClean="0"/>
              <a:t>Activity One: Class Discussion </a:t>
            </a:r>
            <a:endParaRPr lang="en-US" dirty="0"/>
          </a:p>
        </p:txBody>
      </p:sp>
      <p:sp>
        <p:nvSpPr>
          <p:cNvPr id="4" name="TextBox 3"/>
          <p:cNvSpPr txBox="1"/>
          <p:nvPr/>
        </p:nvSpPr>
        <p:spPr>
          <a:xfrm>
            <a:off x="1334124" y="3315868"/>
            <a:ext cx="8349521" cy="1477328"/>
          </a:xfrm>
          <a:prstGeom prst="rect">
            <a:avLst/>
          </a:prstGeom>
          <a:noFill/>
        </p:spPr>
        <p:txBody>
          <a:bodyPr wrap="square" rtlCol="0">
            <a:spAutoFit/>
          </a:bodyPr>
          <a:lstStyle/>
          <a:p>
            <a:r>
              <a:rPr lang="en-US" dirty="0" smtClean="0">
                <a:solidFill>
                  <a:schemeClr val="bg1"/>
                </a:solidFill>
              </a:rPr>
              <a:t>What is workplace violence? </a:t>
            </a:r>
          </a:p>
          <a:p>
            <a:r>
              <a:rPr lang="en-US" dirty="0" smtClean="0">
                <a:solidFill>
                  <a:schemeClr val="bg1"/>
                </a:solidFill>
              </a:rPr>
              <a:t>What are employers responsibilities?</a:t>
            </a:r>
          </a:p>
          <a:p>
            <a:r>
              <a:rPr lang="en-US" dirty="0" smtClean="0">
                <a:solidFill>
                  <a:schemeClr val="bg1"/>
                </a:solidFill>
              </a:rPr>
              <a:t>What are workers rights?</a:t>
            </a:r>
          </a:p>
          <a:p>
            <a:r>
              <a:rPr lang="en-US" dirty="0" smtClean="0">
                <a:solidFill>
                  <a:schemeClr val="bg1"/>
                </a:solidFill>
              </a:rPr>
              <a:t>What are some samples of WPV?</a:t>
            </a:r>
          </a:p>
          <a:p>
            <a:r>
              <a:rPr lang="en-US" dirty="0" smtClean="0">
                <a:solidFill>
                  <a:schemeClr val="bg1"/>
                </a:solidFill>
              </a:rPr>
              <a:t>How can you protect yourself? </a:t>
            </a:r>
            <a:endParaRPr lang="en-US" dirty="0">
              <a:solidFill>
                <a:schemeClr val="bg1"/>
              </a:solidFill>
            </a:endParaRPr>
          </a:p>
        </p:txBody>
      </p:sp>
      <p:sp>
        <p:nvSpPr>
          <p:cNvPr id="5" name="Rectangle 4"/>
          <p:cNvSpPr/>
          <p:nvPr/>
        </p:nvSpPr>
        <p:spPr>
          <a:xfrm>
            <a:off x="581191" y="5023299"/>
            <a:ext cx="10856304" cy="1277786"/>
          </a:xfrm>
          <a:prstGeom prst="rect">
            <a:avLst/>
          </a:prstGeom>
        </p:spPr>
        <p:txBody>
          <a:bodyPr wrap="square">
            <a:spAutoFit/>
          </a:bodyPr>
          <a:lstStyle/>
          <a:p>
            <a:pPr marL="1371600" marR="0">
              <a:lnSpc>
                <a:spcPct val="107000"/>
              </a:lnSpc>
              <a:spcBef>
                <a:spcPts val="0"/>
              </a:spcBef>
              <a:spcAft>
                <a:spcPts val="0"/>
              </a:spcAft>
            </a:pPr>
            <a:r>
              <a:rPr lang="en-US"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This material was produced under grant number SH-27673-SH-5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1879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835" y="1087582"/>
            <a:ext cx="9701475" cy="648736"/>
          </a:xfrm>
        </p:spPr>
        <p:txBody>
          <a:bodyPr>
            <a:normAutofit/>
          </a:bodyPr>
          <a:lstStyle/>
          <a:p>
            <a:r>
              <a:rPr lang="en-US" dirty="0" smtClean="0">
                <a:solidFill>
                  <a:srgbClr val="2E9D1B"/>
                </a:solidFill>
              </a:rPr>
              <a:t>What are Workers</a:t>
            </a:r>
            <a:r>
              <a:rPr lang="en-US" dirty="0">
                <a:solidFill>
                  <a:srgbClr val="2E9D1B"/>
                </a:solidFill>
              </a:rPr>
              <a:t>’ Rights under the </a:t>
            </a:r>
            <a:r>
              <a:rPr lang="en-US" dirty="0" smtClean="0">
                <a:solidFill>
                  <a:srgbClr val="2E9D1B"/>
                </a:solidFill>
              </a:rPr>
              <a:t>OSHA Act? </a:t>
            </a:r>
            <a:endParaRPr lang="en-US" dirty="0">
              <a:solidFill>
                <a:srgbClr val="2E9D1B"/>
              </a:solidFill>
            </a:endParaRPr>
          </a:p>
        </p:txBody>
      </p:sp>
      <p:sp>
        <p:nvSpPr>
          <p:cNvPr id="3" name="Content Placeholder 2"/>
          <p:cNvSpPr>
            <a:spLocks noGrp="1"/>
          </p:cNvSpPr>
          <p:nvPr>
            <p:ph sz="quarter" idx="4294967295"/>
          </p:nvPr>
        </p:nvSpPr>
        <p:spPr>
          <a:xfrm>
            <a:off x="491836" y="1964918"/>
            <a:ext cx="11208327" cy="1752643"/>
          </a:xfrm>
          <a:prstGeom prst="rect">
            <a:avLst/>
          </a:prstGeom>
        </p:spPr>
        <p:txBody>
          <a:bodyPr>
            <a:noAutofit/>
          </a:bodyPr>
          <a:lstStyle/>
          <a:p>
            <a:pPr marL="68580" indent="0">
              <a:buNone/>
            </a:pPr>
            <a:endParaRPr lang="en-US" dirty="0" smtClean="0"/>
          </a:p>
          <a:p>
            <a:pPr marL="68580" indent="0">
              <a:buNone/>
            </a:pPr>
            <a:r>
              <a:rPr lang="en-US" dirty="0" smtClean="0"/>
              <a:t>Employees have the right to file </a:t>
            </a:r>
            <a:r>
              <a:rPr lang="en-US" dirty="0"/>
              <a:t>a complaint if punished or </a:t>
            </a:r>
            <a:r>
              <a:rPr lang="en-US" dirty="0" smtClean="0"/>
              <a:t>discriminated against </a:t>
            </a:r>
            <a:r>
              <a:rPr lang="en-US" dirty="0"/>
              <a:t>for acting as a “whistleblower</a:t>
            </a:r>
            <a:r>
              <a:rPr lang="en-US" dirty="0" smtClean="0"/>
              <a:t>”</a:t>
            </a:r>
          </a:p>
          <a:p>
            <a:pPr marL="68580" indent="0">
              <a:buNone/>
            </a:pPr>
            <a:endParaRPr lang="en-US" dirty="0"/>
          </a:p>
          <a:p>
            <a:pPr marL="68580" indent="0">
              <a:buNone/>
            </a:pPr>
            <a:r>
              <a:rPr lang="en-US" dirty="0"/>
              <a:t>A </a:t>
            </a:r>
            <a:r>
              <a:rPr lang="en-US" b="1" dirty="0" smtClean="0"/>
              <a:t>whistleblower </a:t>
            </a:r>
            <a:r>
              <a:rPr lang="en-US" dirty="0" smtClean="0"/>
              <a:t>is an employee who reports something that is wrong or dishonest at work. Employees </a:t>
            </a:r>
            <a:r>
              <a:rPr lang="en-US" dirty="0"/>
              <a:t>have the right to file a </a:t>
            </a:r>
            <a:r>
              <a:rPr lang="en-US" dirty="0" smtClean="0"/>
              <a:t>complaint. </a:t>
            </a:r>
            <a:endParaRPr lang="en-US" dirty="0"/>
          </a:p>
        </p:txBody>
      </p:sp>
    </p:spTree>
    <p:extLst>
      <p:ext uri="{BB962C8B-B14F-4D97-AF65-F5344CB8AC3E}">
        <p14:creationId xmlns:p14="http://schemas.microsoft.com/office/powerpoint/2010/main" val="3113333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some samples of WPV?</a:t>
            </a:r>
            <a:br>
              <a:rPr lang="en-US" dirty="0"/>
            </a:br>
            <a:endParaRPr lang="en-US" dirty="0"/>
          </a:p>
        </p:txBody>
      </p:sp>
      <p:sp>
        <p:nvSpPr>
          <p:cNvPr id="3" name="Content Placeholder 2"/>
          <p:cNvSpPr>
            <a:spLocks noGrp="1"/>
          </p:cNvSpPr>
          <p:nvPr>
            <p:ph idx="1"/>
          </p:nvPr>
        </p:nvSpPr>
        <p:spPr>
          <a:xfrm>
            <a:off x="581192" y="1948722"/>
            <a:ext cx="11029615" cy="4661940"/>
          </a:xfrm>
        </p:spPr>
        <p:txBody>
          <a:bodyPr>
            <a:normAutofit/>
          </a:bodyPr>
          <a:lstStyle/>
          <a:p>
            <a:pPr>
              <a:buFont typeface="Wingdings" panose="05000000000000000000" pitchFamily="2" charset="2"/>
              <a:buChar char="§"/>
            </a:pPr>
            <a:r>
              <a:rPr lang="en-US" dirty="0"/>
              <a:t>Samples Include:</a:t>
            </a:r>
          </a:p>
          <a:p>
            <a:pPr>
              <a:buFont typeface="Wingdings" panose="05000000000000000000" pitchFamily="2" charset="2"/>
              <a:buChar char="§"/>
            </a:pPr>
            <a:r>
              <a:rPr lang="en-US" dirty="0"/>
              <a:t>Discrimination</a:t>
            </a:r>
          </a:p>
          <a:p>
            <a:pPr>
              <a:buFont typeface="Wingdings" panose="05000000000000000000" pitchFamily="2" charset="2"/>
              <a:buChar char="§"/>
            </a:pPr>
            <a:r>
              <a:rPr lang="en-US" dirty="0"/>
              <a:t>Physical Harassment</a:t>
            </a:r>
          </a:p>
          <a:p>
            <a:pPr>
              <a:buFont typeface="Wingdings" panose="05000000000000000000" pitchFamily="2" charset="2"/>
              <a:buChar char="§"/>
            </a:pPr>
            <a:r>
              <a:rPr lang="en-US" dirty="0"/>
              <a:t>Verbal Harassment</a:t>
            </a:r>
          </a:p>
          <a:p>
            <a:pPr>
              <a:buFont typeface="Wingdings" panose="05000000000000000000" pitchFamily="2" charset="2"/>
              <a:buChar char="§"/>
            </a:pPr>
            <a:r>
              <a:rPr lang="en-US" dirty="0"/>
              <a:t>Sexual Harassment</a:t>
            </a:r>
          </a:p>
          <a:p>
            <a:pPr>
              <a:buFont typeface="Wingdings" panose="05000000000000000000" pitchFamily="2" charset="2"/>
              <a:buChar char="§"/>
            </a:pPr>
            <a:r>
              <a:rPr lang="en-US" dirty="0"/>
              <a:t>Bullying</a:t>
            </a:r>
          </a:p>
          <a:p>
            <a:pPr>
              <a:buFont typeface="Wingdings" panose="05000000000000000000" pitchFamily="2" charset="2"/>
              <a:buChar char="§"/>
            </a:pPr>
            <a:r>
              <a:rPr lang="en-US" dirty="0"/>
              <a:t>Misappropriation of Property</a:t>
            </a:r>
          </a:p>
          <a:p>
            <a:pPr>
              <a:buFont typeface="Wingdings" panose="05000000000000000000" pitchFamily="2" charset="2"/>
              <a:buChar char="§"/>
            </a:pPr>
            <a:r>
              <a:rPr lang="en-US" dirty="0"/>
              <a:t>Retaliation</a:t>
            </a:r>
          </a:p>
          <a:p>
            <a:endParaRPr lang="en-US" sz="1600" dirty="0"/>
          </a:p>
          <a:p>
            <a:pPr marL="0" indent="0">
              <a:buNone/>
            </a:pPr>
            <a:r>
              <a:rPr lang="en-US" sz="1200" dirty="0"/>
              <a:t> Zero tolerance poster:  </a:t>
            </a:r>
          </a:p>
          <a:p>
            <a:r>
              <a:rPr lang="en-US" sz="1200" smtClean="0">
                <a:hlinkClick r:id="rId2"/>
              </a:rPr>
              <a:t>Link not working</a:t>
            </a:r>
            <a:endParaRPr lang="en-US" sz="1200" dirty="0"/>
          </a:p>
          <a:p>
            <a:endParaRPr lang="en-US" dirty="0"/>
          </a:p>
        </p:txBody>
      </p:sp>
    </p:spTree>
    <p:extLst>
      <p:ext uri="{BB962C8B-B14F-4D97-AF65-F5344CB8AC3E}">
        <p14:creationId xmlns:p14="http://schemas.microsoft.com/office/powerpoint/2010/main" val="4189073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you protect yourself? </a:t>
            </a:r>
            <a:br>
              <a:rPr lang="en-US" dirty="0"/>
            </a:br>
            <a:endParaRPr lang="en-US" dirty="0"/>
          </a:p>
        </p:txBody>
      </p:sp>
      <p:sp>
        <p:nvSpPr>
          <p:cNvPr id="3" name="Content Placeholder 2"/>
          <p:cNvSpPr>
            <a:spLocks noGrp="1"/>
          </p:cNvSpPr>
          <p:nvPr>
            <p:ph idx="1"/>
          </p:nvPr>
        </p:nvSpPr>
        <p:spPr/>
        <p:txBody>
          <a:bodyPr/>
          <a:lstStyle/>
          <a:p>
            <a:pPr marL="285750" indent="-285750">
              <a:buFont typeface="Wingdings" panose="05000000000000000000" pitchFamily="2" charset="2"/>
              <a:buChar char="§"/>
            </a:pPr>
            <a:r>
              <a:rPr lang="en-US" dirty="0"/>
              <a:t>Immediately report issues</a:t>
            </a:r>
          </a:p>
          <a:p>
            <a:pPr marL="285750" indent="-285750">
              <a:buFont typeface="Wingdings" panose="05000000000000000000" pitchFamily="2" charset="2"/>
              <a:buChar char="§"/>
            </a:pPr>
            <a:r>
              <a:rPr lang="en-US" dirty="0"/>
              <a:t>Recognize violent situations</a:t>
            </a:r>
          </a:p>
          <a:p>
            <a:pPr marL="285750" indent="-285750">
              <a:buFont typeface="Wingdings" panose="05000000000000000000" pitchFamily="2" charset="2"/>
              <a:buChar char="§"/>
            </a:pPr>
            <a:r>
              <a:rPr lang="en-US" dirty="0"/>
              <a:t>Alert supervisor</a:t>
            </a:r>
          </a:p>
          <a:p>
            <a:pPr marL="285750" indent="-285750">
              <a:buFont typeface="Wingdings" panose="05000000000000000000" pitchFamily="2" charset="2"/>
              <a:buChar char="§"/>
            </a:pPr>
            <a:r>
              <a:rPr lang="en-US" dirty="0"/>
              <a:t>Report incidents in writing</a:t>
            </a:r>
          </a:p>
          <a:p>
            <a:pPr marL="285750" lvl="0" indent="-285750">
              <a:buFont typeface="Wingdings" panose="05000000000000000000" pitchFamily="2" charset="2"/>
              <a:buChar char="§"/>
              <a:defRPr/>
            </a:pPr>
            <a:r>
              <a:rPr lang="en-US" dirty="0"/>
              <a:t>In case of immediate danger to yourself or others, or if you are a potential target of physical violence, call 911 for emergency assistance</a:t>
            </a:r>
          </a:p>
          <a:p>
            <a:pPr marL="0" indent="0">
              <a:buNone/>
            </a:pPr>
            <a:endParaRPr lang="en-US" dirty="0"/>
          </a:p>
        </p:txBody>
      </p:sp>
    </p:spTree>
    <p:extLst>
      <p:ext uri="{BB962C8B-B14F-4D97-AF65-F5344CB8AC3E}">
        <p14:creationId xmlns:p14="http://schemas.microsoft.com/office/powerpoint/2010/main" val="944318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Activity 2: Demonstrations</a:t>
            </a:r>
            <a:endParaRPr lang="en-US" dirty="0"/>
          </a:p>
        </p:txBody>
      </p:sp>
      <p:sp>
        <p:nvSpPr>
          <p:cNvPr id="3" name="Subtitle 2"/>
          <p:cNvSpPr>
            <a:spLocks noGrp="1"/>
          </p:cNvSpPr>
          <p:nvPr>
            <p:ph type="subTitle" idx="1"/>
          </p:nvPr>
        </p:nvSpPr>
        <p:spPr/>
        <p:txBody>
          <a:bodyPr/>
          <a:lstStyle/>
          <a:p>
            <a:r>
              <a:rPr lang="en-US" dirty="0" smtClean="0"/>
              <a:t>Workplace Safety &amp; Health</a:t>
            </a:r>
            <a:endParaRPr lang="en-US" dirty="0"/>
          </a:p>
        </p:txBody>
      </p:sp>
      <p:sp>
        <p:nvSpPr>
          <p:cNvPr id="4" name="TextBox 3"/>
          <p:cNvSpPr txBox="1"/>
          <p:nvPr/>
        </p:nvSpPr>
        <p:spPr>
          <a:xfrm>
            <a:off x="1184223" y="3477718"/>
            <a:ext cx="9848538" cy="2308324"/>
          </a:xfrm>
          <a:prstGeom prst="rect">
            <a:avLst/>
          </a:prstGeom>
          <a:noFill/>
        </p:spPr>
        <p:txBody>
          <a:bodyPr wrap="square" rtlCol="0">
            <a:spAutoFit/>
          </a:bodyPr>
          <a:lstStyle/>
          <a:p>
            <a:r>
              <a:rPr lang="en-US" dirty="0" smtClean="0">
                <a:solidFill>
                  <a:schemeClr val="bg1"/>
                </a:solidFill>
              </a:rPr>
              <a:t>Have trainees answer and / or demonstrate the following:</a:t>
            </a:r>
          </a:p>
          <a:p>
            <a:pPr marL="285750" indent="-285750">
              <a:buFont typeface="Wingdings" panose="05000000000000000000" pitchFamily="2" charset="2"/>
              <a:buChar char="§"/>
            </a:pPr>
            <a:r>
              <a:rPr lang="en-US" dirty="0" smtClean="0">
                <a:solidFill>
                  <a:schemeClr val="bg1"/>
                </a:solidFill>
              </a:rPr>
              <a:t>What is Workplace Safety?</a:t>
            </a:r>
          </a:p>
          <a:p>
            <a:pPr marL="285750" indent="-285750">
              <a:buFont typeface="Wingdings" panose="05000000000000000000" pitchFamily="2" charset="2"/>
              <a:buChar char="§"/>
            </a:pPr>
            <a:r>
              <a:rPr lang="en-US" dirty="0" smtClean="0">
                <a:solidFill>
                  <a:schemeClr val="bg1"/>
                </a:solidFill>
              </a:rPr>
              <a:t>Properly put on a helmet / hard hat / ear plugs / safety glasses / and gloves</a:t>
            </a:r>
          </a:p>
          <a:p>
            <a:pPr marL="285750" indent="-285750">
              <a:buFont typeface="Wingdings" panose="05000000000000000000" pitchFamily="2" charset="2"/>
              <a:buChar char="§"/>
            </a:pPr>
            <a:r>
              <a:rPr lang="en-US" dirty="0" smtClean="0">
                <a:solidFill>
                  <a:schemeClr val="bg1"/>
                </a:solidFill>
              </a:rPr>
              <a:t>Properly sit in a chair</a:t>
            </a:r>
          </a:p>
          <a:p>
            <a:pPr marL="285750" indent="-285750">
              <a:buFont typeface="Wingdings" panose="05000000000000000000" pitchFamily="2" charset="2"/>
              <a:buChar char="§"/>
            </a:pPr>
            <a:r>
              <a:rPr lang="en-US" dirty="0" smtClean="0">
                <a:solidFill>
                  <a:schemeClr val="bg1"/>
                </a:solidFill>
              </a:rPr>
              <a:t>Properly lift a box with some kind of weight to it</a:t>
            </a:r>
          </a:p>
          <a:p>
            <a:pPr marL="285750" indent="-285750">
              <a:buFont typeface="Wingdings" panose="05000000000000000000" pitchFamily="2" charset="2"/>
              <a:buChar char="§"/>
            </a:pPr>
            <a:r>
              <a:rPr lang="en-US" dirty="0" smtClean="0">
                <a:solidFill>
                  <a:schemeClr val="bg1"/>
                </a:solidFill>
              </a:rPr>
              <a:t>Explain lock out tag out and why would you use it?</a:t>
            </a:r>
          </a:p>
          <a:p>
            <a:pPr marL="285750" indent="-285750">
              <a:buFont typeface="Wingdings" panose="05000000000000000000" pitchFamily="2" charset="2"/>
              <a:buChar char="§"/>
            </a:pPr>
            <a:endParaRPr lang="en-US"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125583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Activity 3: Name that Pictogram</a:t>
            </a:r>
            <a:endParaRPr lang="en-US" dirty="0"/>
          </a:p>
        </p:txBody>
      </p:sp>
      <p:sp>
        <p:nvSpPr>
          <p:cNvPr id="3" name="Subtitle 2"/>
          <p:cNvSpPr>
            <a:spLocks noGrp="1"/>
          </p:cNvSpPr>
          <p:nvPr>
            <p:ph type="subTitle" idx="1"/>
          </p:nvPr>
        </p:nvSpPr>
        <p:spPr/>
        <p:txBody>
          <a:bodyPr/>
          <a:lstStyle/>
          <a:p>
            <a:r>
              <a:rPr lang="en-US" dirty="0" smtClean="0"/>
              <a:t>Chemical Hazards </a:t>
            </a:r>
            <a:endParaRPr lang="en-US" dirty="0"/>
          </a:p>
        </p:txBody>
      </p:sp>
    </p:spTree>
    <p:extLst>
      <p:ext uri="{BB962C8B-B14F-4D97-AF65-F5344CB8AC3E}">
        <p14:creationId xmlns:p14="http://schemas.microsoft.com/office/powerpoint/2010/main" val="2445954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Name That Pictogram </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48116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Health Hazard Pictogram"/>
          <p:cNvPicPr/>
          <p:nvPr/>
        </p:nvPicPr>
        <p:blipFill>
          <a:blip r:embed="rId2">
            <a:extLst>
              <a:ext uri="{28A0092B-C50C-407E-A947-70E740481C1C}">
                <a14:useLocalDpi xmlns:a14="http://schemas.microsoft.com/office/drawing/2010/main" val="0"/>
              </a:ext>
            </a:extLst>
          </a:blip>
          <a:srcRect/>
          <a:stretch>
            <a:fillRect/>
          </a:stretch>
        </p:blipFill>
        <p:spPr bwMode="auto">
          <a:xfrm>
            <a:off x="695018" y="576180"/>
            <a:ext cx="7609533" cy="5704699"/>
          </a:xfrm>
          <a:prstGeom prst="rect">
            <a:avLst/>
          </a:prstGeom>
          <a:noFill/>
          <a:ln>
            <a:noFill/>
          </a:ln>
        </p:spPr>
      </p:pic>
      <p:pic>
        <p:nvPicPr>
          <p:cNvPr id="3" name="Picture 2" title="Health Hazard"/>
          <p:cNvPicPr/>
          <p:nvPr/>
        </p:nvPicPr>
        <p:blipFill>
          <a:blip r:embed="rId3">
            <a:extLst>
              <a:ext uri="{28A0092B-C50C-407E-A947-70E740481C1C}">
                <a14:useLocalDpi xmlns:a14="http://schemas.microsoft.com/office/drawing/2010/main" val="0"/>
              </a:ext>
            </a:extLst>
          </a:blip>
          <a:srcRect/>
          <a:stretch>
            <a:fillRect/>
          </a:stretch>
        </p:blipFill>
        <p:spPr bwMode="auto">
          <a:xfrm>
            <a:off x="6509406" y="576180"/>
            <a:ext cx="4809490" cy="971550"/>
          </a:xfrm>
          <a:prstGeom prst="rect">
            <a:avLst/>
          </a:prstGeom>
          <a:noFill/>
          <a:ln>
            <a:noFill/>
          </a:ln>
        </p:spPr>
      </p:pic>
      <p:pic>
        <p:nvPicPr>
          <p:cNvPr id="6" name="Picture 5" title="Toxicity"/>
          <p:cNvPicPr>
            <a:picLocks noChangeAspect="1"/>
          </p:cNvPicPr>
          <p:nvPr/>
        </p:nvPicPr>
        <p:blipFill>
          <a:blip r:embed="rId4"/>
          <a:stretch>
            <a:fillRect/>
          </a:stretch>
        </p:blipFill>
        <p:spPr>
          <a:xfrm>
            <a:off x="7961963" y="1547730"/>
            <a:ext cx="2324100" cy="857250"/>
          </a:xfrm>
          <a:prstGeom prst="rect">
            <a:avLst/>
          </a:prstGeom>
        </p:spPr>
      </p:pic>
      <p:sp>
        <p:nvSpPr>
          <p:cNvPr id="4" name="Title 3" hidden="1"/>
          <p:cNvSpPr>
            <a:spLocks noGrp="1"/>
          </p:cNvSpPr>
          <p:nvPr>
            <p:ph type="title"/>
          </p:nvPr>
        </p:nvSpPr>
        <p:spPr/>
        <p:txBody>
          <a:bodyPr/>
          <a:lstStyle/>
          <a:p>
            <a:r>
              <a:rPr lang="en-US" dirty="0" smtClean="0">
                <a:solidFill>
                  <a:srgbClr val="FF0000"/>
                </a:solidFill>
              </a:rPr>
              <a:t>Health and hazard /toxicity</a:t>
            </a:r>
            <a:endParaRPr lang="en-US" dirty="0">
              <a:solidFill>
                <a:srgbClr val="FF0000"/>
              </a:solidFill>
            </a:endParaRPr>
          </a:p>
        </p:txBody>
      </p:sp>
    </p:spTree>
    <p:extLst>
      <p:ext uri="{BB962C8B-B14F-4D97-AF65-F5344CB8AC3E}">
        <p14:creationId xmlns:p14="http://schemas.microsoft.com/office/powerpoint/2010/main" val="1009326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Flame Pictogram"/>
          <p:cNvPicPr/>
          <p:nvPr/>
        </p:nvPicPr>
        <p:blipFill>
          <a:blip r:embed="rId2">
            <a:extLst>
              <a:ext uri="{28A0092B-C50C-407E-A947-70E740481C1C}">
                <a14:useLocalDpi xmlns:a14="http://schemas.microsoft.com/office/drawing/2010/main" val="0"/>
              </a:ext>
            </a:extLst>
          </a:blip>
          <a:srcRect/>
          <a:stretch>
            <a:fillRect/>
          </a:stretch>
        </p:blipFill>
        <p:spPr bwMode="auto">
          <a:xfrm>
            <a:off x="970452" y="636073"/>
            <a:ext cx="6689522" cy="5884648"/>
          </a:xfrm>
          <a:prstGeom prst="rect">
            <a:avLst/>
          </a:prstGeom>
          <a:noFill/>
          <a:ln>
            <a:noFill/>
          </a:ln>
        </p:spPr>
      </p:pic>
      <p:pic>
        <p:nvPicPr>
          <p:cNvPr id="3" name="Picture 2" title="Flame"/>
          <p:cNvPicPr/>
          <p:nvPr/>
        </p:nvPicPr>
        <p:blipFill>
          <a:blip r:embed="rId3">
            <a:extLst>
              <a:ext uri="{28A0092B-C50C-407E-A947-70E740481C1C}">
                <a14:useLocalDpi xmlns:a14="http://schemas.microsoft.com/office/drawing/2010/main" val="0"/>
              </a:ext>
            </a:extLst>
          </a:blip>
          <a:srcRect/>
          <a:stretch>
            <a:fillRect/>
          </a:stretch>
        </p:blipFill>
        <p:spPr bwMode="auto">
          <a:xfrm>
            <a:off x="8187992" y="636073"/>
            <a:ext cx="2561590" cy="914400"/>
          </a:xfrm>
          <a:prstGeom prst="rect">
            <a:avLst/>
          </a:prstGeom>
          <a:noFill/>
          <a:ln>
            <a:noFill/>
          </a:ln>
        </p:spPr>
      </p:pic>
      <p:pic>
        <p:nvPicPr>
          <p:cNvPr id="5" name="Picture 4" title="Flammables"/>
          <p:cNvPicPr>
            <a:picLocks noChangeAspect="1"/>
          </p:cNvPicPr>
          <p:nvPr/>
        </p:nvPicPr>
        <p:blipFill>
          <a:blip r:embed="rId4"/>
          <a:stretch>
            <a:fillRect/>
          </a:stretch>
        </p:blipFill>
        <p:spPr>
          <a:xfrm>
            <a:off x="7754287" y="1550473"/>
            <a:ext cx="3429000" cy="857250"/>
          </a:xfrm>
          <a:prstGeom prst="rect">
            <a:avLst/>
          </a:prstGeom>
        </p:spPr>
      </p:pic>
      <p:sp>
        <p:nvSpPr>
          <p:cNvPr id="4" name="Title 3"/>
          <p:cNvSpPr>
            <a:spLocks noGrp="1"/>
          </p:cNvSpPr>
          <p:nvPr>
            <p:ph type="title"/>
          </p:nvPr>
        </p:nvSpPr>
        <p:spPr/>
        <p:txBody>
          <a:bodyPr/>
          <a:lstStyle/>
          <a:p>
            <a:r>
              <a:rPr lang="en-US" dirty="0" smtClean="0">
                <a:solidFill>
                  <a:srgbClr val="FF0000"/>
                </a:solidFill>
              </a:rPr>
              <a:t>Flame/flammables</a:t>
            </a:r>
            <a:endParaRPr lang="en-US" dirty="0">
              <a:solidFill>
                <a:srgbClr val="FF0000"/>
              </a:solidFill>
            </a:endParaRPr>
          </a:p>
        </p:txBody>
      </p:sp>
    </p:spTree>
    <p:extLst>
      <p:ext uri="{BB962C8B-B14F-4D97-AF65-F5344CB8AC3E}">
        <p14:creationId xmlns:p14="http://schemas.microsoft.com/office/powerpoint/2010/main" val="1110562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Exclamation Mark Pictogram"/>
          <p:cNvPicPr>
            <a:picLocks noChangeAspect="1"/>
          </p:cNvPicPr>
          <p:nvPr/>
        </p:nvPicPr>
        <p:blipFill>
          <a:blip r:embed="rId2"/>
          <a:stretch>
            <a:fillRect/>
          </a:stretch>
        </p:blipFill>
        <p:spPr>
          <a:xfrm>
            <a:off x="515756" y="528013"/>
            <a:ext cx="7393394" cy="5932748"/>
          </a:xfrm>
          <a:prstGeom prst="rect">
            <a:avLst/>
          </a:prstGeom>
        </p:spPr>
      </p:pic>
      <p:pic>
        <p:nvPicPr>
          <p:cNvPr id="3" name="Picture 2" title="Exclamation Mark"/>
          <p:cNvPicPr>
            <a:picLocks noChangeAspect="1"/>
          </p:cNvPicPr>
          <p:nvPr/>
        </p:nvPicPr>
        <p:blipFill>
          <a:blip r:embed="rId3"/>
          <a:stretch>
            <a:fillRect/>
          </a:stretch>
        </p:blipFill>
        <p:spPr>
          <a:xfrm>
            <a:off x="5335093" y="308313"/>
            <a:ext cx="6648450" cy="904875"/>
          </a:xfrm>
          <a:prstGeom prst="rect">
            <a:avLst/>
          </a:prstGeom>
        </p:spPr>
      </p:pic>
      <p:pic>
        <p:nvPicPr>
          <p:cNvPr id="5" name="Picture 4" title="Irritant (skin and eye)"/>
          <p:cNvPicPr>
            <a:picLocks noChangeAspect="1"/>
          </p:cNvPicPr>
          <p:nvPr/>
        </p:nvPicPr>
        <p:blipFill>
          <a:blip r:embed="rId4"/>
          <a:stretch>
            <a:fillRect/>
          </a:stretch>
        </p:blipFill>
        <p:spPr>
          <a:xfrm>
            <a:off x="5957887" y="1432888"/>
            <a:ext cx="5762625" cy="781050"/>
          </a:xfrm>
          <a:prstGeom prst="rect">
            <a:avLst/>
          </a:prstGeom>
        </p:spPr>
      </p:pic>
      <p:sp>
        <p:nvSpPr>
          <p:cNvPr id="4" name="Title 3" hidden="1"/>
          <p:cNvSpPr>
            <a:spLocks noGrp="1"/>
          </p:cNvSpPr>
          <p:nvPr>
            <p:ph type="title"/>
          </p:nvPr>
        </p:nvSpPr>
        <p:spPr/>
        <p:txBody>
          <a:bodyPr/>
          <a:lstStyle/>
          <a:p>
            <a:r>
              <a:rPr lang="en-US" dirty="0" smtClean="0">
                <a:solidFill>
                  <a:srgbClr val="FF0000"/>
                </a:solidFill>
              </a:rPr>
              <a:t>Exclamation mark/irritant</a:t>
            </a:r>
            <a:endParaRPr lang="en-US" dirty="0">
              <a:solidFill>
                <a:srgbClr val="FF0000"/>
              </a:solidFill>
            </a:endParaRPr>
          </a:p>
        </p:txBody>
      </p:sp>
    </p:spTree>
    <p:extLst>
      <p:ext uri="{BB962C8B-B14F-4D97-AF65-F5344CB8AC3E}">
        <p14:creationId xmlns:p14="http://schemas.microsoft.com/office/powerpoint/2010/main" val="710615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Gas Cylinder Pictogram"/>
          <p:cNvPicPr>
            <a:picLocks noChangeAspect="1"/>
          </p:cNvPicPr>
          <p:nvPr/>
        </p:nvPicPr>
        <p:blipFill>
          <a:blip r:embed="rId2"/>
          <a:stretch>
            <a:fillRect/>
          </a:stretch>
        </p:blipFill>
        <p:spPr>
          <a:xfrm>
            <a:off x="552293" y="447050"/>
            <a:ext cx="6662401" cy="6163612"/>
          </a:xfrm>
          <a:prstGeom prst="rect">
            <a:avLst/>
          </a:prstGeom>
        </p:spPr>
      </p:pic>
      <p:pic>
        <p:nvPicPr>
          <p:cNvPr id="3" name="Picture 2" title="Gas Cylinder"/>
          <p:cNvPicPr>
            <a:picLocks noChangeAspect="1"/>
          </p:cNvPicPr>
          <p:nvPr/>
        </p:nvPicPr>
        <p:blipFill>
          <a:blip r:embed="rId3"/>
          <a:stretch>
            <a:fillRect/>
          </a:stretch>
        </p:blipFill>
        <p:spPr>
          <a:xfrm>
            <a:off x="7050374" y="447050"/>
            <a:ext cx="4267200" cy="1019175"/>
          </a:xfrm>
          <a:prstGeom prst="rect">
            <a:avLst/>
          </a:prstGeom>
        </p:spPr>
      </p:pic>
      <p:pic>
        <p:nvPicPr>
          <p:cNvPr id="4" name="Picture 3" title="Gases Under Pressure"/>
          <p:cNvPicPr>
            <a:picLocks noChangeAspect="1"/>
          </p:cNvPicPr>
          <p:nvPr/>
        </p:nvPicPr>
        <p:blipFill>
          <a:blip r:embed="rId4"/>
          <a:stretch>
            <a:fillRect/>
          </a:stretch>
        </p:blipFill>
        <p:spPr>
          <a:xfrm>
            <a:off x="6293136" y="1588489"/>
            <a:ext cx="5781675" cy="742950"/>
          </a:xfrm>
          <a:prstGeom prst="rect">
            <a:avLst/>
          </a:prstGeom>
        </p:spPr>
      </p:pic>
      <p:sp>
        <p:nvSpPr>
          <p:cNvPr id="5" name="Title 4"/>
          <p:cNvSpPr>
            <a:spLocks noGrp="1"/>
          </p:cNvSpPr>
          <p:nvPr>
            <p:ph type="title"/>
          </p:nvPr>
        </p:nvSpPr>
        <p:spPr/>
        <p:txBody>
          <a:bodyPr/>
          <a:lstStyle/>
          <a:p>
            <a:r>
              <a:rPr lang="en-US" dirty="0" smtClean="0">
                <a:solidFill>
                  <a:srgbClr val="FF0000"/>
                </a:solidFill>
              </a:rPr>
              <a:t>Gas cylinder/gases under pressure</a:t>
            </a:r>
            <a:endParaRPr lang="en-US" dirty="0">
              <a:solidFill>
                <a:srgbClr val="FF0000"/>
              </a:solidFill>
            </a:endParaRPr>
          </a:p>
        </p:txBody>
      </p:sp>
    </p:spTree>
    <p:extLst>
      <p:ext uri="{BB962C8B-B14F-4D97-AF65-F5344CB8AC3E}">
        <p14:creationId xmlns:p14="http://schemas.microsoft.com/office/powerpoint/2010/main" val="280657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workplace violence? </a:t>
            </a:r>
            <a:br>
              <a:rPr lang="en-US" dirty="0"/>
            </a:br>
            <a:endParaRPr lang="en-US" dirty="0"/>
          </a:p>
        </p:txBody>
      </p:sp>
      <p:sp>
        <p:nvSpPr>
          <p:cNvPr id="3" name="Content Placeholder 2"/>
          <p:cNvSpPr>
            <a:spLocks noGrp="1"/>
          </p:cNvSpPr>
          <p:nvPr>
            <p:ph idx="1"/>
          </p:nvPr>
        </p:nvSpPr>
        <p:spPr/>
        <p:txBody>
          <a:bodyPr/>
          <a:lstStyle/>
          <a:p>
            <a:pPr marL="68580" indent="0">
              <a:buNone/>
            </a:pPr>
            <a:r>
              <a:rPr lang="en-US" dirty="0"/>
              <a:t>Workplace violence is any act or threat of physical violence, harassment, intimidation, or other threatening disruptive behavior that occurs at the work site. It ranges from threats and verbal abuse to physical assaults and even homicide.  </a:t>
            </a:r>
            <a:r>
              <a:rPr lang="en-US" u="sng" dirty="0" smtClean="0">
                <a:hlinkClick r:id="rId2"/>
              </a:rPr>
              <a:t>Link to Workplace Violence</a:t>
            </a:r>
            <a:endParaRPr lang="en-US" dirty="0"/>
          </a:p>
          <a:p>
            <a:pPr marL="68580" indent="0">
              <a:buNone/>
            </a:pPr>
            <a:endParaRPr lang="en-US" dirty="0"/>
          </a:p>
          <a:p>
            <a:endParaRPr lang="en-US" dirty="0"/>
          </a:p>
        </p:txBody>
      </p:sp>
    </p:spTree>
    <p:extLst>
      <p:ext uri="{BB962C8B-B14F-4D97-AF65-F5344CB8AC3E}">
        <p14:creationId xmlns:p14="http://schemas.microsoft.com/office/powerpoint/2010/main" val="770033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Corrosion Pictogram"/>
          <p:cNvPicPr>
            <a:picLocks noChangeAspect="1"/>
          </p:cNvPicPr>
          <p:nvPr/>
        </p:nvPicPr>
        <p:blipFill>
          <a:blip r:embed="rId2"/>
          <a:stretch>
            <a:fillRect/>
          </a:stretch>
        </p:blipFill>
        <p:spPr>
          <a:xfrm>
            <a:off x="820320" y="380219"/>
            <a:ext cx="7375953" cy="6095531"/>
          </a:xfrm>
          <a:prstGeom prst="rect">
            <a:avLst/>
          </a:prstGeom>
        </p:spPr>
      </p:pic>
      <p:pic>
        <p:nvPicPr>
          <p:cNvPr id="3" name="Picture 2" title="Corrosion "/>
          <p:cNvPicPr>
            <a:picLocks noChangeAspect="1"/>
          </p:cNvPicPr>
          <p:nvPr/>
        </p:nvPicPr>
        <p:blipFill>
          <a:blip r:embed="rId3"/>
          <a:stretch>
            <a:fillRect/>
          </a:stretch>
        </p:blipFill>
        <p:spPr>
          <a:xfrm>
            <a:off x="7627652" y="380219"/>
            <a:ext cx="3562350" cy="866775"/>
          </a:xfrm>
          <a:prstGeom prst="rect">
            <a:avLst/>
          </a:prstGeom>
        </p:spPr>
      </p:pic>
      <p:pic>
        <p:nvPicPr>
          <p:cNvPr id="4" name="Picture 3" title="Skin Corrosion/Burns"/>
          <p:cNvPicPr>
            <a:picLocks noChangeAspect="1"/>
          </p:cNvPicPr>
          <p:nvPr/>
        </p:nvPicPr>
        <p:blipFill>
          <a:blip r:embed="rId4"/>
          <a:stretch>
            <a:fillRect/>
          </a:stretch>
        </p:blipFill>
        <p:spPr>
          <a:xfrm>
            <a:off x="7383325" y="1516114"/>
            <a:ext cx="4619625" cy="1457325"/>
          </a:xfrm>
          <a:prstGeom prst="rect">
            <a:avLst/>
          </a:prstGeom>
        </p:spPr>
      </p:pic>
      <p:sp>
        <p:nvSpPr>
          <p:cNvPr id="5" name="Title 4" hidden="1"/>
          <p:cNvSpPr>
            <a:spLocks noGrp="1"/>
          </p:cNvSpPr>
          <p:nvPr>
            <p:ph type="title"/>
          </p:nvPr>
        </p:nvSpPr>
        <p:spPr/>
        <p:txBody>
          <a:bodyPr/>
          <a:lstStyle/>
          <a:p>
            <a:r>
              <a:rPr lang="en-US" dirty="0" smtClean="0">
                <a:solidFill>
                  <a:srgbClr val="FF0000"/>
                </a:solidFill>
              </a:rPr>
              <a:t>corrosion</a:t>
            </a:r>
            <a:endParaRPr lang="en-US" dirty="0">
              <a:solidFill>
                <a:srgbClr val="FF0000"/>
              </a:solidFill>
            </a:endParaRPr>
          </a:p>
        </p:txBody>
      </p:sp>
    </p:spTree>
    <p:extLst>
      <p:ext uri="{BB962C8B-B14F-4D97-AF65-F5344CB8AC3E}">
        <p14:creationId xmlns:p14="http://schemas.microsoft.com/office/powerpoint/2010/main" val="2193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title="Exploding Bomb Pictogram"/>
          <p:cNvPicPr>
            <a:picLocks noChangeAspect="1"/>
          </p:cNvPicPr>
          <p:nvPr/>
        </p:nvPicPr>
        <p:blipFill>
          <a:blip r:embed="rId2"/>
          <a:stretch>
            <a:fillRect/>
          </a:stretch>
        </p:blipFill>
        <p:spPr>
          <a:xfrm>
            <a:off x="656366" y="544954"/>
            <a:ext cx="6359031" cy="5757747"/>
          </a:xfrm>
          <a:prstGeom prst="rect">
            <a:avLst/>
          </a:prstGeom>
        </p:spPr>
      </p:pic>
      <p:pic>
        <p:nvPicPr>
          <p:cNvPr id="4" name="Picture 3" title="Exploding Bomb"/>
          <p:cNvPicPr>
            <a:picLocks noChangeAspect="1"/>
          </p:cNvPicPr>
          <p:nvPr/>
        </p:nvPicPr>
        <p:blipFill>
          <a:blip r:embed="rId3"/>
          <a:stretch>
            <a:fillRect/>
          </a:stretch>
        </p:blipFill>
        <p:spPr>
          <a:xfrm>
            <a:off x="6283455" y="544954"/>
            <a:ext cx="5591175" cy="1028700"/>
          </a:xfrm>
          <a:prstGeom prst="rect">
            <a:avLst/>
          </a:prstGeom>
        </p:spPr>
      </p:pic>
      <p:pic>
        <p:nvPicPr>
          <p:cNvPr id="5" name="Picture 4" title="Explosives"/>
          <p:cNvPicPr>
            <a:picLocks noChangeAspect="1"/>
          </p:cNvPicPr>
          <p:nvPr/>
        </p:nvPicPr>
        <p:blipFill>
          <a:blip r:embed="rId4"/>
          <a:stretch>
            <a:fillRect/>
          </a:stretch>
        </p:blipFill>
        <p:spPr>
          <a:xfrm>
            <a:off x="7709160" y="1750726"/>
            <a:ext cx="3219450" cy="838200"/>
          </a:xfrm>
          <a:prstGeom prst="rect">
            <a:avLst/>
          </a:prstGeom>
        </p:spPr>
      </p:pic>
      <p:sp>
        <p:nvSpPr>
          <p:cNvPr id="2" name="Title 1"/>
          <p:cNvSpPr>
            <a:spLocks noGrp="1"/>
          </p:cNvSpPr>
          <p:nvPr>
            <p:ph type="title"/>
          </p:nvPr>
        </p:nvSpPr>
        <p:spPr/>
        <p:txBody>
          <a:bodyPr/>
          <a:lstStyle/>
          <a:p>
            <a:r>
              <a:rPr lang="en-US" dirty="0" smtClean="0">
                <a:solidFill>
                  <a:srgbClr val="FF0000"/>
                </a:solidFill>
              </a:rPr>
              <a:t>Exploding bomb/explosives</a:t>
            </a:r>
            <a:endParaRPr lang="en-US" dirty="0">
              <a:solidFill>
                <a:srgbClr val="FF0000"/>
              </a:solidFill>
            </a:endParaRPr>
          </a:p>
        </p:txBody>
      </p:sp>
    </p:spTree>
    <p:extLst>
      <p:ext uri="{BB962C8B-B14F-4D97-AF65-F5344CB8AC3E}">
        <p14:creationId xmlns:p14="http://schemas.microsoft.com/office/powerpoint/2010/main" val="3240748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Flame Over Circle Pictogram"/>
          <p:cNvPicPr>
            <a:picLocks noChangeAspect="1"/>
          </p:cNvPicPr>
          <p:nvPr/>
        </p:nvPicPr>
        <p:blipFill>
          <a:blip r:embed="rId2"/>
          <a:stretch>
            <a:fillRect/>
          </a:stretch>
        </p:blipFill>
        <p:spPr>
          <a:xfrm>
            <a:off x="426204" y="207910"/>
            <a:ext cx="6405141" cy="6057979"/>
          </a:xfrm>
          <a:prstGeom prst="rect">
            <a:avLst/>
          </a:prstGeom>
        </p:spPr>
      </p:pic>
      <p:pic>
        <p:nvPicPr>
          <p:cNvPr id="3" name="Picture 2" title="Flame Over Circle"/>
          <p:cNvPicPr>
            <a:picLocks noChangeAspect="1"/>
          </p:cNvPicPr>
          <p:nvPr/>
        </p:nvPicPr>
        <p:blipFill>
          <a:blip r:embed="rId3"/>
          <a:stretch>
            <a:fillRect/>
          </a:stretch>
        </p:blipFill>
        <p:spPr>
          <a:xfrm>
            <a:off x="5741311" y="207910"/>
            <a:ext cx="5895975" cy="1009650"/>
          </a:xfrm>
          <a:prstGeom prst="rect">
            <a:avLst/>
          </a:prstGeom>
        </p:spPr>
      </p:pic>
      <p:pic>
        <p:nvPicPr>
          <p:cNvPr id="4" name="Picture 3" title="Oxidizers"/>
          <p:cNvPicPr>
            <a:picLocks noChangeAspect="1"/>
          </p:cNvPicPr>
          <p:nvPr/>
        </p:nvPicPr>
        <p:blipFill>
          <a:blip r:embed="rId4"/>
          <a:stretch>
            <a:fillRect/>
          </a:stretch>
        </p:blipFill>
        <p:spPr>
          <a:xfrm>
            <a:off x="7189110" y="1392817"/>
            <a:ext cx="3000375" cy="1133475"/>
          </a:xfrm>
          <a:prstGeom prst="rect">
            <a:avLst/>
          </a:prstGeom>
        </p:spPr>
      </p:pic>
      <p:sp>
        <p:nvSpPr>
          <p:cNvPr id="5" name="Title 4"/>
          <p:cNvSpPr>
            <a:spLocks noGrp="1"/>
          </p:cNvSpPr>
          <p:nvPr>
            <p:ph type="title"/>
          </p:nvPr>
        </p:nvSpPr>
        <p:spPr/>
        <p:txBody>
          <a:bodyPr/>
          <a:lstStyle/>
          <a:p>
            <a:r>
              <a:rPr lang="en-US" dirty="0" smtClean="0">
                <a:solidFill>
                  <a:srgbClr val="FF0000"/>
                </a:solidFill>
              </a:rPr>
              <a:t>Flame over circle/oxidizers</a:t>
            </a:r>
            <a:endParaRPr lang="en-US" dirty="0">
              <a:solidFill>
                <a:srgbClr val="FF0000"/>
              </a:solidFill>
            </a:endParaRPr>
          </a:p>
        </p:txBody>
      </p:sp>
    </p:spTree>
    <p:extLst>
      <p:ext uri="{BB962C8B-B14F-4D97-AF65-F5344CB8AC3E}">
        <p14:creationId xmlns:p14="http://schemas.microsoft.com/office/powerpoint/2010/main" val="335567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Envoronment Pictogram"/>
          <p:cNvPicPr>
            <a:picLocks noChangeAspect="1"/>
          </p:cNvPicPr>
          <p:nvPr/>
        </p:nvPicPr>
        <p:blipFill>
          <a:blip r:embed="rId2"/>
          <a:stretch>
            <a:fillRect/>
          </a:stretch>
        </p:blipFill>
        <p:spPr>
          <a:xfrm>
            <a:off x="539099" y="216733"/>
            <a:ext cx="6206475" cy="6298016"/>
          </a:xfrm>
          <a:prstGeom prst="rect">
            <a:avLst/>
          </a:prstGeom>
        </p:spPr>
      </p:pic>
      <p:pic>
        <p:nvPicPr>
          <p:cNvPr id="3" name="Picture 2" title="Environment Pictogram"/>
          <p:cNvPicPr>
            <a:picLocks noChangeAspect="1"/>
          </p:cNvPicPr>
          <p:nvPr/>
        </p:nvPicPr>
        <p:blipFill>
          <a:blip r:embed="rId3"/>
          <a:stretch>
            <a:fillRect/>
          </a:stretch>
        </p:blipFill>
        <p:spPr>
          <a:xfrm>
            <a:off x="6927954" y="216733"/>
            <a:ext cx="4572000" cy="1981200"/>
          </a:xfrm>
          <a:prstGeom prst="rect">
            <a:avLst/>
          </a:prstGeom>
        </p:spPr>
      </p:pic>
      <p:pic>
        <p:nvPicPr>
          <p:cNvPr id="5" name="Picture 4" title="Aquatic Toxicity"/>
          <p:cNvPicPr>
            <a:picLocks noChangeAspect="1"/>
          </p:cNvPicPr>
          <p:nvPr/>
        </p:nvPicPr>
        <p:blipFill>
          <a:blip r:embed="rId4"/>
          <a:stretch>
            <a:fillRect/>
          </a:stretch>
        </p:blipFill>
        <p:spPr>
          <a:xfrm>
            <a:off x="6761266" y="2197933"/>
            <a:ext cx="4905375" cy="1066800"/>
          </a:xfrm>
          <a:prstGeom prst="rect">
            <a:avLst/>
          </a:prstGeom>
        </p:spPr>
      </p:pic>
      <p:sp>
        <p:nvSpPr>
          <p:cNvPr id="4" name="Title 3" hidden="1"/>
          <p:cNvSpPr>
            <a:spLocks noGrp="1"/>
          </p:cNvSpPr>
          <p:nvPr>
            <p:ph type="title"/>
          </p:nvPr>
        </p:nvSpPr>
        <p:spPr/>
        <p:txBody>
          <a:bodyPr/>
          <a:lstStyle/>
          <a:p>
            <a:r>
              <a:rPr lang="en-US" dirty="0" smtClean="0">
                <a:solidFill>
                  <a:srgbClr val="FF0000"/>
                </a:solidFill>
              </a:rPr>
              <a:t>Environment/aquatic toxicity</a:t>
            </a:r>
            <a:endParaRPr lang="en-US" dirty="0">
              <a:solidFill>
                <a:srgbClr val="FF0000"/>
              </a:solidFill>
            </a:endParaRPr>
          </a:p>
        </p:txBody>
      </p:sp>
    </p:spTree>
    <p:extLst>
      <p:ext uri="{BB962C8B-B14F-4D97-AF65-F5344CB8AC3E}">
        <p14:creationId xmlns:p14="http://schemas.microsoft.com/office/powerpoint/2010/main" val="1256030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Skull and Crossbones Pictogram"/>
          <p:cNvPicPr>
            <a:picLocks noChangeAspect="1"/>
          </p:cNvPicPr>
          <p:nvPr/>
        </p:nvPicPr>
        <p:blipFill>
          <a:blip r:embed="rId2"/>
          <a:stretch>
            <a:fillRect/>
          </a:stretch>
        </p:blipFill>
        <p:spPr>
          <a:xfrm>
            <a:off x="820009" y="383029"/>
            <a:ext cx="6338205" cy="6077731"/>
          </a:xfrm>
          <a:prstGeom prst="rect">
            <a:avLst/>
          </a:prstGeom>
        </p:spPr>
      </p:pic>
      <p:pic>
        <p:nvPicPr>
          <p:cNvPr id="3" name="Picture 2" title="Skull and Crossbones"/>
          <p:cNvPicPr>
            <a:picLocks noChangeAspect="1"/>
          </p:cNvPicPr>
          <p:nvPr/>
        </p:nvPicPr>
        <p:blipFill>
          <a:blip r:embed="rId3"/>
          <a:stretch>
            <a:fillRect/>
          </a:stretch>
        </p:blipFill>
        <p:spPr>
          <a:xfrm>
            <a:off x="5996690" y="383029"/>
            <a:ext cx="5715000" cy="1952625"/>
          </a:xfrm>
          <a:prstGeom prst="rect">
            <a:avLst/>
          </a:prstGeom>
        </p:spPr>
      </p:pic>
      <p:pic>
        <p:nvPicPr>
          <p:cNvPr id="4" name="Picture 3" title="Acute Toxicity (fatal or toxic)"/>
          <p:cNvPicPr>
            <a:picLocks noChangeAspect="1"/>
          </p:cNvPicPr>
          <p:nvPr/>
        </p:nvPicPr>
        <p:blipFill>
          <a:blip r:embed="rId4"/>
          <a:stretch>
            <a:fillRect/>
          </a:stretch>
        </p:blipFill>
        <p:spPr>
          <a:xfrm>
            <a:off x="6815840" y="2578931"/>
            <a:ext cx="4076700" cy="1819275"/>
          </a:xfrm>
          <a:prstGeom prst="rect">
            <a:avLst/>
          </a:prstGeom>
        </p:spPr>
      </p:pic>
      <p:sp>
        <p:nvSpPr>
          <p:cNvPr id="5" name="Title 4" hidden="1"/>
          <p:cNvSpPr>
            <a:spLocks noGrp="1"/>
          </p:cNvSpPr>
          <p:nvPr>
            <p:ph type="title"/>
          </p:nvPr>
        </p:nvSpPr>
        <p:spPr/>
        <p:txBody>
          <a:bodyPr/>
          <a:lstStyle/>
          <a:p>
            <a:r>
              <a:rPr lang="en-US" dirty="0" smtClean="0">
                <a:solidFill>
                  <a:srgbClr val="FF0000"/>
                </a:solidFill>
              </a:rPr>
              <a:t>Skull and crossbones/acute toxicity</a:t>
            </a:r>
            <a:endParaRPr lang="en-US" dirty="0">
              <a:solidFill>
                <a:srgbClr val="FF0000"/>
              </a:solidFill>
            </a:endParaRPr>
          </a:p>
        </p:txBody>
      </p:sp>
    </p:spTree>
    <p:extLst>
      <p:ext uri="{BB962C8B-B14F-4D97-AF65-F5344CB8AC3E}">
        <p14:creationId xmlns:p14="http://schemas.microsoft.com/office/powerpoint/2010/main" val="351880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Activity 4: Proper Hand Washing Demonstration</a:t>
            </a:r>
            <a:endParaRPr lang="en-US" dirty="0"/>
          </a:p>
        </p:txBody>
      </p:sp>
      <p:sp>
        <p:nvSpPr>
          <p:cNvPr id="3" name="Subtitle 2"/>
          <p:cNvSpPr>
            <a:spLocks noGrp="1"/>
          </p:cNvSpPr>
          <p:nvPr>
            <p:ph type="subTitle" idx="1"/>
          </p:nvPr>
        </p:nvSpPr>
        <p:spPr/>
        <p:txBody>
          <a:bodyPr/>
          <a:lstStyle/>
          <a:p>
            <a:r>
              <a:rPr lang="en-US" dirty="0"/>
              <a:t>Universal </a:t>
            </a:r>
            <a:r>
              <a:rPr lang="en-US" dirty="0" smtClean="0"/>
              <a:t>Precaution</a:t>
            </a:r>
            <a:endParaRPr lang="en-US" dirty="0"/>
          </a:p>
        </p:txBody>
      </p:sp>
      <p:sp>
        <p:nvSpPr>
          <p:cNvPr id="4" name="TextBox 3"/>
          <p:cNvSpPr txBox="1"/>
          <p:nvPr/>
        </p:nvSpPr>
        <p:spPr>
          <a:xfrm>
            <a:off x="719529" y="3462728"/>
            <a:ext cx="10553073" cy="646331"/>
          </a:xfrm>
          <a:prstGeom prst="rect">
            <a:avLst/>
          </a:prstGeom>
          <a:noFill/>
        </p:spPr>
        <p:txBody>
          <a:bodyPr wrap="square" rtlCol="0">
            <a:spAutoFit/>
          </a:bodyPr>
          <a:lstStyle/>
          <a:p>
            <a:r>
              <a:rPr lang="en-US" dirty="0" smtClean="0">
                <a:solidFill>
                  <a:schemeClr val="bg1"/>
                </a:solidFill>
              </a:rPr>
              <a:t>Have a volunteer or appointed trainee demonstrate proper hand washing techniques, se if the employer has a sink or restroom close by.  </a:t>
            </a:r>
            <a:endParaRPr lang="en-US" dirty="0">
              <a:solidFill>
                <a:schemeClr val="bg1"/>
              </a:solidFill>
            </a:endParaRPr>
          </a:p>
        </p:txBody>
      </p:sp>
    </p:spTree>
    <p:extLst>
      <p:ext uri="{BB962C8B-B14F-4D97-AF65-F5344CB8AC3E}">
        <p14:creationId xmlns:p14="http://schemas.microsoft.com/office/powerpoint/2010/main" val="42416938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Activity 5: Call on the class to Answer the Questions Below</a:t>
            </a:r>
            <a:endParaRPr lang="en-US" dirty="0"/>
          </a:p>
        </p:txBody>
      </p:sp>
      <p:sp>
        <p:nvSpPr>
          <p:cNvPr id="3" name="Subtitle 2"/>
          <p:cNvSpPr>
            <a:spLocks noGrp="1"/>
          </p:cNvSpPr>
          <p:nvPr>
            <p:ph type="subTitle" idx="1"/>
          </p:nvPr>
        </p:nvSpPr>
        <p:spPr/>
        <p:txBody>
          <a:bodyPr/>
          <a:lstStyle/>
          <a:p>
            <a:r>
              <a:rPr lang="en-US" dirty="0" smtClean="0"/>
              <a:t>Reporting</a:t>
            </a:r>
            <a:endParaRPr lang="en-US" dirty="0"/>
          </a:p>
        </p:txBody>
      </p:sp>
      <p:sp>
        <p:nvSpPr>
          <p:cNvPr id="4" name="TextBox 3"/>
          <p:cNvSpPr txBox="1"/>
          <p:nvPr/>
        </p:nvSpPr>
        <p:spPr>
          <a:xfrm>
            <a:off x="824459" y="3372787"/>
            <a:ext cx="8424472" cy="2031325"/>
          </a:xfrm>
          <a:prstGeom prst="rect">
            <a:avLst/>
          </a:prstGeom>
          <a:noFill/>
        </p:spPr>
        <p:txBody>
          <a:bodyPr wrap="square" rtlCol="0">
            <a:spAutoFit/>
          </a:bodyPr>
          <a:lstStyle/>
          <a:p>
            <a:r>
              <a:rPr lang="en-US" dirty="0" smtClean="0">
                <a:solidFill>
                  <a:schemeClr val="bg1"/>
                </a:solidFill>
              </a:rPr>
              <a:t>What are the steps in reporting an incident?</a:t>
            </a:r>
          </a:p>
          <a:p>
            <a:r>
              <a:rPr lang="en-US" dirty="0" smtClean="0">
                <a:solidFill>
                  <a:schemeClr val="bg1"/>
                </a:solidFill>
              </a:rPr>
              <a:t>What must employers report?</a:t>
            </a:r>
          </a:p>
          <a:p>
            <a:r>
              <a:rPr lang="en-US" dirty="0" smtClean="0">
                <a:solidFill>
                  <a:schemeClr val="bg1"/>
                </a:solidFill>
              </a:rPr>
              <a:t>Where would you go for assistance?</a:t>
            </a:r>
          </a:p>
          <a:p>
            <a:r>
              <a:rPr lang="en-US" dirty="0" smtClean="0">
                <a:solidFill>
                  <a:schemeClr val="bg1"/>
                </a:solidFill>
              </a:rPr>
              <a:t>What is a whistleblower protection?</a:t>
            </a:r>
          </a:p>
          <a:p>
            <a:r>
              <a:rPr lang="en-US" dirty="0" smtClean="0">
                <a:solidFill>
                  <a:schemeClr val="bg1"/>
                </a:solidFill>
              </a:rPr>
              <a:t>What is retaliation?</a:t>
            </a:r>
          </a:p>
          <a:p>
            <a:endParaRPr lang="en-US"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8097627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745" y="734291"/>
            <a:ext cx="9027940" cy="914400"/>
          </a:xfrm>
        </p:spPr>
        <p:txBody>
          <a:bodyPr/>
          <a:lstStyle/>
          <a:p>
            <a:r>
              <a:rPr lang="en-US" dirty="0" smtClean="0"/>
              <a:t>What are Employers Responsibilities?     </a:t>
            </a:r>
            <a:r>
              <a:rPr lang="en-US" sz="1400" dirty="0"/>
              <a:t>1 of 5</a:t>
            </a:r>
          </a:p>
        </p:txBody>
      </p:sp>
      <p:sp>
        <p:nvSpPr>
          <p:cNvPr id="3" name="Content Placeholder 2"/>
          <p:cNvSpPr>
            <a:spLocks noGrp="1"/>
          </p:cNvSpPr>
          <p:nvPr>
            <p:ph sz="quarter" idx="4294967295"/>
          </p:nvPr>
        </p:nvSpPr>
        <p:spPr>
          <a:xfrm>
            <a:off x="415636" y="1981200"/>
            <a:ext cx="11284528" cy="4648200"/>
          </a:xfrm>
          <a:prstGeom prst="rect">
            <a:avLst/>
          </a:prstGeom>
        </p:spPr>
        <p:txBody>
          <a:bodyPr>
            <a:normAutofit lnSpcReduction="10000"/>
          </a:bodyPr>
          <a:lstStyle/>
          <a:p>
            <a:pPr marL="68580" indent="0">
              <a:buNone/>
            </a:pPr>
            <a:r>
              <a:rPr lang="en-US" b="1" dirty="0" smtClean="0"/>
              <a:t>Under </a:t>
            </a:r>
            <a:r>
              <a:rPr lang="en-US" b="1" dirty="0"/>
              <a:t>the OSH law, employers have a responsibility to provide a safe workplace. This is a short summary of key employer responsibilities:</a:t>
            </a:r>
            <a:endParaRPr lang="en-US" dirty="0"/>
          </a:p>
          <a:p>
            <a:r>
              <a:rPr lang="en-US" dirty="0"/>
              <a:t>Provide a workplace free from serious recognized hazards and comply with standards, rules and regulations issued under the OSH Act.</a:t>
            </a:r>
          </a:p>
          <a:p>
            <a:r>
              <a:rPr lang="en-US" dirty="0"/>
              <a:t>Examine workplace conditions to make sure they conform to applicable </a:t>
            </a:r>
            <a:r>
              <a:rPr lang="en-US" dirty="0">
                <a:hlinkClick r:id="rId2" tooltip="OSHA standards"/>
              </a:rPr>
              <a:t>OSHA standards</a:t>
            </a:r>
            <a:r>
              <a:rPr lang="en-US" dirty="0"/>
              <a:t>.</a:t>
            </a:r>
          </a:p>
          <a:p>
            <a:r>
              <a:rPr lang="en-US" dirty="0"/>
              <a:t>Make sure employees have and use safe tools and equipment and properly maintain this equipment.</a:t>
            </a:r>
          </a:p>
          <a:p>
            <a:r>
              <a:rPr lang="en-US" dirty="0"/>
              <a:t>Use color codes, posters, labels or signs to warn employees of potential hazards. </a:t>
            </a:r>
          </a:p>
          <a:p>
            <a:r>
              <a:rPr lang="en-US" dirty="0"/>
              <a:t>Establish or update operating procedures and communicate them so that employees follow safety and health requirements.</a:t>
            </a:r>
          </a:p>
          <a:p>
            <a:r>
              <a:rPr lang="en-US" dirty="0"/>
              <a:t>Employers must provide safety training in a language and vocabulary workers can understand. </a:t>
            </a:r>
          </a:p>
          <a:p>
            <a:r>
              <a:rPr lang="en-US" dirty="0"/>
              <a:t>Employers with hazardous chemicals in the workplace must develop and implement a written hazard communication program and train employees on the hazards they are exposed to and proper precautions (and a copy of safety data sheets must be readily available). See the OSHA page on </a:t>
            </a:r>
            <a:r>
              <a:rPr lang="en-US" dirty="0">
                <a:hlinkClick r:id="rId3" tooltip="Hazard Communication"/>
              </a:rPr>
              <a:t>Hazard Communication</a:t>
            </a:r>
            <a:r>
              <a:rPr lang="en-US" dirty="0"/>
              <a:t>. </a:t>
            </a:r>
          </a:p>
          <a:p>
            <a:endParaRPr lang="en-US" dirty="0"/>
          </a:p>
        </p:txBody>
      </p:sp>
    </p:spTree>
    <p:extLst>
      <p:ext uri="{BB962C8B-B14F-4D97-AF65-F5344CB8AC3E}">
        <p14:creationId xmlns:p14="http://schemas.microsoft.com/office/powerpoint/2010/main" val="2037527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416" y="658091"/>
            <a:ext cx="9981747" cy="1143000"/>
          </a:xfrm>
        </p:spPr>
        <p:txBody>
          <a:bodyPr>
            <a:normAutofit/>
          </a:bodyPr>
          <a:lstStyle/>
          <a:p>
            <a:r>
              <a:rPr lang="en-US" dirty="0" smtClean="0"/>
              <a:t>What are Employers Responsibilities?   </a:t>
            </a:r>
            <a:r>
              <a:rPr lang="en-US" sz="1600" dirty="0"/>
              <a:t>2 of 5</a:t>
            </a:r>
          </a:p>
        </p:txBody>
      </p:sp>
      <p:sp>
        <p:nvSpPr>
          <p:cNvPr id="3" name="Content Placeholder 2"/>
          <p:cNvSpPr>
            <a:spLocks noGrp="1"/>
          </p:cNvSpPr>
          <p:nvPr>
            <p:ph sz="quarter" idx="4294967295"/>
          </p:nvPr>
        </p:nvSpPr>
        <p:spPr>
          <a:xfrm>
            <a:off x="436417" y="2036619"/>
            <a:ext cx="11284527" cy="4206240"/>
          </a:xfrm>
          <a:prstGeom prst="rect">
            <a:avLst/>
          </a:prstGeom>
        </p:spPr>
        <p:txBody>
          <a:bodyPr>
            <a:noAutofit/>
          </a:bodyPr>
          <a:lstStyle/>
          <a:p>
            <a:r>
              <a:rPr lang="en-US" dirty="0"/>
              <a:t>Provide medical examinations and training when required by </a:t>
            </a:r>
            <a:r>
              <a:rPr lang="en-US" dirty="0">
                <a:hlinkClick r:id="rId2" tooltip="OSHA standards"/>
              </a:rPr>
              <a:t>OSHA standards</a:t>
            </a:r>
            <a:r>
              <a:rPr lang="en-US" dirty="0"/>
              <a:t> </a:t>
            </a:r>
          </a:p>
          <a:p>
            <a:r>
              <a:rPr lang="en-US" dirty="0"/>
              <a:t>Post, at a prominent location within the workplace, the </a:t>
            </a:r>
            <a:r>
              <a:rPr lang="en-US" dirty="0">
                <a:hlinkClick r:id="rId3" tooltip="OSHA poster"/>
              </a:rPr>
              <a:t>OSHA poster</a:t>
            </a:r>
            <a:r>
              <a:rPr lang="en-US" dirty="0"/>
              <a:t> (or the state-plan equivalent) informing employees of their rights and responsibilities</a:t>
            </a:r>
          </a:p>
          <a:p>
            <a:r>
              <a:rPr lang="en-US" dirty="0"/>
              <a:t>Report to the nearest </a:t>
            </a:r>
            <a:r>
              <a:rPr lang="en-US" dirty="0">
                <a:hlinkClick r:id="rId4" tooltip="OSHA Office"/>
              </a:rPr>
              <a:t>OSHA office</a:t>
            </a:r>
            <a:r>
              <a:rPr lang="en-US" dirty="0"/>
              <a:t> all work-related fatalities within 8 hours, and all work-related inpatient hospitalizations, all amputations and all losses of an eye within 24 hours. Call our toll-free number: 1-800-321-OSHA (6742); TTY 1-877-889-5627. [Employers under federal OSHA's jurisdiction were required to begin reporting by Jan. 1, 2015. Establishments in a state with a state-run OSHA program should contact their state plan for the implementation date]</a:t>
            </a:r>
          </a:p>
          <a:p>
            <a:r>
              <a:rPr lang="en-US" dirty="0">
                <a:hlinkClick r:id="rId5" tooltip="Keep records of work-related injuries and illnesses"/>
              </a:rPr>
              <a:t>Keep records</a:t>
            </a:r>
            <a:r>
              <a:rPr lang="en-US" dirty="0"/>
              <a:t> of work-related injuries and illnesses. (Note: Employers with 10 or fewer employees and employers in certain low-hazard industries are exempt from this requirement</a:t>
            </a:r>
          </a:p>
        </p:txBody>
      </p:sp>
    </p:spTree>
    <p:extLst>
      <p:ext uri="{BB962C8B-B14F-4D97-AF65-F5344CB8AC3E}">
        <p14:creationId xmlns:p14="http://schemas.microsoft.com/office/powerpoint/2010/main" val="1282326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658091"/>
            <a:ext cx="9901002" cy="1143000"/>
          </a:xfrm>
        </p:spPr>
        <p:txBody>
          <a:bodyPr>
            <a:normAutofit/>
          </a:bodyPr>
          <a:lstStyle/>
          <a:p>
            <a:r>
              <a:rPr lang="en-US" dirty="0" smtClean="0"/>
              <a:t>What are Employers Responsibilities?  </a:t>
            </a:r>
            <a:r>
              <a:rPr lang="en-US" sz="1400" dirty="0"/>
              <a:t>3 of 5</a:t>
            </a:r>
          </a:p>
        </p:txBody>
      </p:sp>
      <p:sp>
        <p:nvSpPr>
          <p:cNvPr id="3" name="Content Placeholder 2"/>
          <p:cNvSpPr>
            <a:spLocks noGrp="1"/>
          </p:cNvSpPr>
          <p:nvPr>
            <p:ph sz="quarter" idx="4294967295"/>
          </p:nvPr>
        </p:nvSpPr>
        <p:spPr>
          <a:xfrm>
            <a:off x="457201" y="1953491"/>
            <a:ext cx="11263744" cy="4206240"/>
          </a:xfrm>
          <a:prstGeom prst="rect">
            <a:avLst/>
          </a:prstGeom>
        </p:spPr>
        <p:txBody>
          <a:bodyPr>
            <a:noAutofit/>
          </a:bodyPr>
          <a:lstStyle/>
          <a:p>
            <a:r>
              <a:rPr lang="en-US" sz="1700" dirty="0"/>
              <a:t>Provide employees, former employees and their representatives access to the Log of Work-Related Injuries and Illnesses (</a:t>
            </a:r>
            <a:r>
              <a:rPr lang="en-US" sz="1700" dirty="0">
                <a:hlinkClick r:id="rId2" tooltip="OSHA Form 300"/>
              </a:rPr>
              <a:t>OSHA Form 300</a:t>
            </a:r>
            <a:r>
              <a:rPr lang="en-US" sz="1700" dirty="0"/>
              <a:t>). On February 1, and for three months, covered employers must post the summary of the OSHA log of injuries and illnesses (</a:t>
            </a:r>
            <a:r>
              <a:rPr lang="en-US" sz="1700" dirty="0">
                <a:hlinkClick r:id="rId2" tooltip="OSHA Form 300A"/>
              </a:rPr>
              <a:t>OSHA Form 300A</a:t>
            </a:r>
            <a:r>
              <a:rPr lang="en-US" sz="1700" dirty="0"/>
              <a:t>)</a:t>
            </a:r>
          </a:p>
          <a:p>
            <a:r>
              <a:rPr lang="en-US" sz="1700" dirty="0">
                <a:hlinkClick r:id="rId3" tooltip="Provide access"/>
              </a:rPr>
              <a:t>Provide access</a:t>
            </a:r>
            <a:r>
              <a:rPr lang="en-US" sz="1700" dirty="0"/>
              <a:t> to employee medical records and exposure records to employees or their authorized representatives</a:t>
            </a:r>
          </a:p>
          <a:p>
            <a:r>
              <a:rPr lang="en-US" sz="1700" dirty="0"/>
              <a:t>Provide to the OSHA compliance officer the names of authorized employee representatives who may be asked to accompany the compliance officer during an </a:t>
            </a:r>
            <a:r>
              <a:rPr lang="en-US" sz="1700" dirty="0">
                <a:hlinkClick r:id="rId4" tooltip="OSHA Fact Sheet"/>
              </a:rPr>
              <a:t>inspection</a:t>
            </a:r>
            <a:endParaRPr lang="en-US" sz="1700" dirty="0"/>
          </a:p>
          <a:p>
            <a:r>
              <a:rPr lang="en-US" sz="1700" dirty="0"/>
              <a:t>Not discriminate against employees who exercise their rights under the Act. See our "</a:t>
            </a:r>
            <a:r>
              <a:rPr lang="en-US" sz="1700" dirty="0">
                <a:hlinkClick r:id="rId5" tooltip="Whistleblower Protection"/>
              </a:rPr>
              <a:t>Whistleblower Protection</a:t>
            </a:r>
            <a:r>
              <a:rPr lang="en-US" sz="1700" dirty="0"/>
              <a:t>" webpage</a:t>
            </a:r>
          </a:p>
          <a:p>
            <a:r>
              <a:rPr lang="en-US" sz="1700" dirty="0"/>
              <a:t>Post OSHA citations at or near the work area involved. Each citation must remain posted until the violation has been corrected, or for three working days, whichever is longer. Post abatement verification documents or tags </a:t>
            </a:r>
          </a:p>
          <a:p>
            <a:r>
              <a:rPr lang="en-US" sz="1700" dirty="0"/>
              <a:t>Correct cited violations by the deadline set in the OSHA citation and submit required abatement verification documentation</a:t>
            </a:r>
          </a:p>
        </p:txBody>
      </p:sp>
    </p:spTree>
    <p:extLst>
      <p:ext uri="{BB962C8B-B14F-4D97-AF65-F5344CB8AC3E}">
        <p14:creationId xmlns:p14="http://schemas.microsoft.com/office/powerpoint/2010/main" val="3571898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3454"/>
            <a:ext cx="10710472" cy="1143000"/>
          </a:xfrm>
        </p:spPr>
        <p:txBody>
          <a:bodyPr>
            <a:normAutofit/>
          </a:bodyPr>
          <a:lstStyle/>
          <a:p>
            <a:r>
              <a:rPr lang="en-US" dirty="0" smtClean="0"/>
              <a:t>What are Employers Responsibilities?    </a:t>
            </a:r>
            <a:r>
              <a:rPr lang="en-US" sz="1600" dirty="0"/>
              <a:t>4 of 5</a:t>
            </a:r>
          </a:p>
        </p:txBody>
      </p:sp>
      <p:sp>
        <p:nvSpPr>
          <p:cNvPr id="3" name="Content Placeholder 2"/>
          <p:cNvSpPr>
            <a:spLocks noGrp="1"/>
          </p:cNvSpPr>
          <p:nvPr>
            <p:ph sz="quarter" idx="4294967295"/>
          </p:nvPr>
        </p:nvSpPr>
        <p:spPr>
          <a:xfrm>
            <a:off x="164892" y="1918742"/>
            <a:ext cx="11872210" cy="4826832"/>
          </a:xfrm>
          <a:prstGeom prst="rect">
            <a:avLst/>
          </a:prstGeom>
        </p:spPr>
        <p:txBody>
          <a:bodyPr>
            <a:normAutofit/>
          </a:bodyPr>
          <a:lstStyle/>
          <a:p>
            <a:pPr marL="68580" indent="0">
              <a:buNone/>
            </a:pPr>
            <a:r>
              <a:rPr lang="en-US" dirty="0"/>
              <a:t>OSHA encourages all employers to adopt an Injury and Illness Prevention Program. Injury and Illness Prevention Programs, known by a variety of names, are universal interventions that can substantially reduce the number and severity of workplace injuries and alleviate the associated financial burdens on U.S. workplaces. Many states have requirements or voluntary guidelines for workplace Injury and Illness Prevention Programs. Also, numerous employers in the United States already manage safety using Injury and Illness Prevention Programs, and we believe that all employers can and should do the same. Most successful Injury and Illness Prevention Programs are based on a common set of key elements. These include: management leadership, worker participation, hazard identification, hazard prevention and control, education and training, and program evaluation and improvement. OSHA’s </a:t>
            </a:r>
            <a:r>
              <a:rPr lang="en-US" dirty="0">
                <a:hlinkClick r:id="rId2" tooltip="Injury and  Illness Prevention Programs"/>
              </a:rPr>
              <a:t>Injury and Illness Prevention Programs</a:t>
            </a:r>
            <a:r>
              <a:rPr lang="en-US" dirty="0"/>
              <a:t> topics page contains more information including examples of programs and systems that have reduced workplace injuries and illnesses. </a:t>
            </a:r>
          </a:p>
          <a:p>
            <a:pPr marL="68580" indent="0">
              <a:buNone/>
            </a:pPr>
            <a:endParaRPr lang="en-US" dirty="0" smtClean="0"/>
          </a:p>
          <a:p>
            <a:pPr marL="68580" indent="0">
              <a:buNone/>
            </a:pPr>
            <a:r>
              <a:rPr lang="en-US" dirty="0" smtClean="0"/>
              <a:t>For </a:t>
            </a:r>
            <a:r>
              <a:rPr lang="en-US" dirty="0"/>
              <a:t>more information, refer to the following online publications and resources.</a:t>
            </a:r>
            <a:br>
              <a:rPr lang="en-US" dirty="0"/>
            </a:br>
            <a:r>
              <a:rPr lang="en-US" dirty="0">
                <a:hlinkClick r:id="rId3" tooltip="All About OSHA"/>
              </a:rPr>
              <a:t>All About OSHA</a:t>
            </a:r>
            <a:r>
              <a:rPr lang="en-US" dirty="0" smtClean="0"/>
              <a:t>*  </a:t>
            </a:r>
            <a:r>
              <a:rPr lang="en-US" dirty="0" smtClean="0">
                <a:hlinkClick r:id="rId4" tooltip="OSHA Inspections"/>
              </a:rPr>
              <a:t>OSHA </a:t>
            </a:r>
            <a:r>
              <a:rPr lang="en-US" dirty="0">
                <a:hlinkClick r:id="rId4" tooltip="OSHA Inspections"/>
              </a:rPr>
              <a:t>Inspections</a:t>
            </a:r>
            <a:r>
              <a:rPr lang="en-US" dirty="0" smtClean="0"/>
              <a:t>*  </a:t>
            </a:r>
            <a:r>
              <a:rPr lang="en-US" dirty="0" smtClean="0">
                <a:hlinkClick r:id="rId5" tooltip="Top Ten OSHA Standards"/>
              </a:rPr>
              <a:t>Top </a:t>
            </a:r>
            <a:r>
              <a:rPr lang="en-US" dirty="0">
                <a:hlinkClick r:id="rId5" tooltip="Top Ten OSHA Standards"/>
              </a:rPr>
              <a:t>Ten OSHA Standards </a:t>
            </a:r>
            <a:r>
              <a:rPr lang="en-US" dirty="0" smtClean="0">
                <a:hlinkClick r:id="rId5" tooltip="Top Ten OSHA Standards"/>
              </a:rPr>
              <a:t>Cited</a:t>
            </a:r>
            <a:r>
              <a:rPr lang="en-US" dirty="0" smtClean="0"/>
              <a:t>*  </a:t>
            </a:r>
            <a:r>
              <a:rPr lang="en-US" dirty="0" smtClean="0">
                <a:hlinkClick r:id="rId6" tooltip="Enforcement"/>
              </a:rPr>
              <a:t>OSHA's </a:t>
            </a:r>
            <a:r>
              <a:rPr lang="en-US" dirty="0">
                <a:hlinkClick r:id="rId6" tooltip="Enforcement"/>
              </a:rPr>
              <a:t>enforcement </a:t>
            </a:r>
            <a:r>
              <a:rPr lang="en-US" dirty="0" smtClean="0">
                <a:hlinkClick r:id="rId6" tooltip="Enforcement"/>
              </a:rPr>
              <a:t>page</a:t>
            </a:r>
            <a:r>
              <a:rPr lang="en-US" dirty="0" smtClean="0"/>
              <a:t>* </a:t>
            </a:r>
            <a:endParaRPr lang="en-US" dirty="0"/>
          </a:p>
          <a:p>
            <a:endParaRPr lang="en-US" dirty="0"/>
          </a:p>
          <a:p>
            <a:endParaRPr lang="en-US" dirty="0"/>
          </a:p>
        </p:txBody>
      </p:sp>
    </p:spTree>
    <p:extLst>
      <p:ext uri="{BB962C8B-B14F-4D97-AF65-F5344CB8AC3E}">
        <p14:creationId xmlns:p14="http://schemas.microsoft.com/office/powerpoint/2010/main" val="1430303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62891"/>
            <a:ext cx="9463790" cy="724936"/>
          </a:xfrm>
        </p:spPr>
        <p:txBody>
          <a:bodyPr>
            <a:normAutofit/>
          </a:bodyPr>
          <a:lstStyle/>
          <a:p>
            <a:r>
              <a:rPr lang="en-US" dirty="0" smtClean="0"/>
              <a:t>What Are Employers Responsibilities?   </a:t>
            </a:r>
            <a:r>
              <a:rPr lang="en-US" sz="1600" dirty="0" smtClean="0"/>
              <a:t> </a:t>
            </a:r>
            <a:r>
              <a:rPr lang="en-US" sz="1600" dirty="0"/>
              <a:t>5 of 5</a:t>
            </a:r>
            <a:endParaRPr lang="en-US" dirty="0"/>
          </a:p>
        </p:txBody>
      </p:sp>
      <p:sp>
        <p:nvSpPr>
          <p:cNvPr id="3" name="Content Placeholder 2"/>
          <p:cNvSpPr>
            <a:spLocks noGrp="1"/>
          </p:cNvSpPr>
          <p:nvPr>
            <p:ph sz="quarter" idx="4294967295"/>
          </p:nvPr>
        </p:nvSpPr>
        <p:spPr>
          <a:xfrm>
            <a:off x="436418" y="1988127"/>
            <a:ext cx="11284527" cy="4572000"/>
          </a:xfrm>
          <a:prstGeom prst="rect">
            <a:avLst/>
          </a:prstGeom>
        </p:spPr>
        <p:txBody>
          <a:bodyPr>
            <a:normAutofit/>
          </a:bodyPr>
          <a:lstStyle/>
          <a:p>
            <a:pPr marL="68580" indent="0">
              <a:buNone/>
            </a:pPr>
            <a:endParaRPr lang="en-US" dirty="0"/>
          </a:p>
          <a:p>
            <a:pPr lvl="0"/>
            <a:r>
              <a:rPr lang="en-US" dirty="0"/>
              <a:t>Inform employees about hazards through training, labels, alarms, color-coded systems, </a:t>
            </a:r>
            <a:r>
              <a:rPr lang="en-US" u="sng" dirty="0">
                <a:hlinkClick r:id="rId2" tooltip="chemical information sheets"/>
              </a:rPr>
              <a:t>chemical information sheets</a:t>
            </a:r>
            <a:r>
              <a:rPr lang="en-US" dirty="0"/>
              <a:t> and other methods.</a:t>
            </a:r>
          </a:p>
          <a:p>
            <a:pPr lvl="0"/>
            <a:r>
              <a:rPr lang="en-US" dirty="0"/>
              <a:t>Keep accurate records of work-related </a:t>
            </a:r>
            <a:r>
              <a:rPr lang="en-US" u="sng" dirty="0">
                <a:hlinkClick r:id="rId2" tooltip="injuries and illnesses"/>
              </a:rPr>
              <a:t>injuries and illnesses</a:t>
            </a:r>
            <a:r>
              <a:rPr lang="en-US" dirty="0"/>
              <a:t>. </a:t>
            </a:r>
          </a:p>
          <a:p>
            <a:pPr lvl="0"/>
            <a:r>
              <a:rPr lang="en-US" dirty="0"/>
              <a:t>Perform tests in the workplace, such as air sampling required by some OSHA standards.</a:t>
            </a:r>
          </a:p>
          <a:p>
            <a:pPr lvl="0"/>
            <a:r>
              <a:rPr lang="en-US" dirty="0"/>
              <a:t>Provide hearing exams or other medical tests required by OSHA standards. </a:t>
            </a:r>
          </a:p>
          <a:p>
            <a:pPr lvl="0"/>
            <a:r>
              <a:rPr lang="en-US" dirty="0"/>
              <a:t>Post OSHA citations, injury and illness data, and the </a:t>
            </a:r>
            <a:r>
              <a:rPr lang="en-US" u="sng" dirty="0">
                <a:hlinkClick r:id="rId3" tooltip="OSHA poster"/>
              </a:rPr>
              <a:t>OSHA poster</a:t>
            </a:r>
            <a:r>
              <a:rPr lang="en-US" dirty="0"/>
              <a:t> in the workplace where workers will see them.</a:t>
            </a:r>
          </a:p>
          <a:p>
            <a:pPr lvl="0"/>
            <a:r>
              <a:rPr lang="en-US" dirty="0"/>
              <a:t>Notify OSHA of all work-related fatalities within 8 hours, and all work-related inpatient hospitalizations, all amputations and all losses of an eye within 24 hours. [Employers under federal OSHA's jurisdiction were required to begin reporting by Jan. 1, 2015. Establishments in a state with a state-run OSHA program should contact their state plan for the implementation date]. </a:t>
            </a:r>
          </a:p>
          <a:p>
            <a:pPr lvl="0"/>
            <a:r>
              <a:rPr lang="en-US" b="1" dirty="0"/>
              <a:t>Not discriminate or retaliate against a worker for using their rights under the law.</a:t>
            </a:r>
            <a:endParaRPr lang="en-US" dirty="0"/>
          </a:p>
          <a:p>
            <a:endParaRPr lang="en-US" dirty="0"/>
          </a:p>
        </p:txBody>
      </p:sp>
    </p:spTree>
    <p:extLst>
      <p:ext uri="{BB962C8B-B14F-4D97-AF65-F5344CB8AC3E}">
        <p14:creationId xmlns:p14="http://schemas.microsoft.com/office/powerpoint/2010/main" val="15232259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308" y="1039091"/>
            <a:ext cx="9046337" cy="685800"/>
          </a:xfrm>
        </p:spPr>
        <p:txBody>
          <a:bodyPr>
            <a:normAutofit/>
          </a:bodyPr>
          <a:lstStyle/>
          <a:p>
            <a:r>
              <a:rPr lang="en-US" dirty="0" smtClean="0"/>
              <a:t>What Are  Worker Rights Under OSHA Act? </a:t>
            </a:r>
            <a:endParaRPr lang="en-US" dirty="0"/>
          </a:p>
        </p:txBody>
      </p:sp>
      <p:sp>
        <p:nvSpPr>
          <p:cNvPr id="3" name="Content Placeholder 2"/>
          <p:cNvSpPr>
            <a:spLocks noGrp="1"/>
          </p:cNvSpPr>
          <p:nvPr>
            <p:ph sz="quarter" idx="4294967295"/>
          </p:nvPr>
        </p:nvSpPr>
        <p:spPr>
          <a:xfrm>
            <a:off x="477981" y="2001982"/>
            <a:ext cx="11263745" cy="2749900"/>
          </a:xfrm>
          <a:prstGeom prst="rect">
            <a:avLst/>
          </a:prstGeom>
        </p:spPr>
        <p:txBody>
          <a:bodyPr>
            <a:normAutofit/>
          </a:bodyPr>
          <a:lstStyle/>
          <a:p>
            <a:pPr marL="68580" indent="0">
              <a:buNone/>
            </a:pPr>
            <a:r>
              <a:rPr lang="en-US" dirty="0"/>
              <a:t>You have the right to a safe workplace. The </a:t>
            </a:r>
            <a:r>
              <a:rPr lang="en-US" dirty="0">
                <a:hlinkClick r:id="rId2" tooltip="Occupational Safety and Health Act of 1970"/>
              </a:rPr>
              <a:t>Occupational Safety and Health Act of 1970</a:t>
            </a:r>
            <a:r>
              <a:rPr lang="en-US" dirty="0"/>
              <a:t> (OSH Act) was passed to prevent workers from being killed or seriously harmed at work. The law requires employers to provide their employees with working conditions that are free of known dangers. The Act created the Occupational Safety and Health Administration (OSHA), which sets and enforces protective workplace safety and health standards. OSHA also provides information, training and assistance to workers and employers. Workers may file a complaint to have OSHA inspect their workplace if they believe that their employer is not following OSHA standards or that there are serious hazards. </a:t>
            </a:r>
          </a:p>
        </p:txBody>
      </p:sp>
    </p:spTree>
    <p:extLst>
      <p:ext uri="{BB962C8B-B14F-4D97-AF65-F5344CB8AC3E}">
        <p14:creationId xmlns:p14="http://schemas.microsoft.com/office/powerpoint/2010/main" val="1673223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91" y="976746"/>
            <a:ext cx="10810634" cy="724936"/>
          </a:xfrm>
        </p:spPr>
        <p:txBody>
          <a:bodyPr>
            <a:normAutofit/>
          </a:bodyPr>
          <a:lstStyle/>
          <a:p>
            <a:r>
              <a:rPr lang="en-US" dirty="0" smtClean="0"/>
              <a:t>What Are Worker </a:t>
            </a:r>
            <a:r>
              <a:rPr lang="en-US" dirty="0"/>
              <a:t>Rights Under OSHA </a:t>
            </a:r>
            <a:r>
              <a:rPr lang="en-US" dirty="0" smtClean="0"/>
              <a:t>Act? </a:t>
            </a:r>
            <a:endParaRPr lang="en-US" dirty="0"/>
          </a:p>
        </p:txBody>
      </p:sp>
      <p:sp>
        <p:nvSpPr>
          <p:cNvPr id="3" name="Content Placeholder 2"/>
          <p:cNvSpPr>
            <a:spLocks noGrp="1"/>
          </p:cNvSpPr>
          <p:nvPr>
            <p:ph sz="quarter" idx="4294967295"/>
          </p:nvPr>
        </p:nvSpPr>
        <p:spPr>
          <a:xfrm>
            <a:off x="436417" y="1905000"/>
            <a:ext cx="11284527" cy="3901440"/>
          </a:xfrm>
          <a:prstGeom prst="rect">
            <a:avLst/>
          </a:prstGeom>
        </p:spPr>
        <p:txBody>
          <a:bodyPr>
            <a:normAutofit/>
          </a:bodyPr>
          <a:lstStyle/>
          <a:p>
            <a:r>
              <a:rPr lang="en-US" dirty="0" smtClean="0"/>
              <a:t>Workers </a:t>
            </a:r>
            <a:r>
              <a:rPr lang="en-US" dirty="0"/>
              <a:t>are entitled to </a:t>
            </a:r>
            <a:r>
              <a:rPr lang="en-US" u="sng" dirty="0">
                <a:hlinkClick r:id="rId2" tooltip="OSHACT"/>
              </a:rPr>
              <a:t>working conditions</a:t>
            </a:r>
            <a:r>
              <a:rPr lang="en-US" dirty="0"/>
              <a:t> that do not pose a risk of serious harm. To help assure a safe and healthful workplace, OSHA also provides workers with the right to:</a:t>
            </a:r>
          </a:p>
          <a:p>
            <a:pPr lvl="0"/>
            <a:r>
              <a:rPr lang="en-US" dirty="0"/>
              <a:t>Ask OSHA to inspect their workplace;</a:t>
            </a:r>
          </a:p>
          <a:p>
            <a:pPr lvl="0"/>
            <a:r>
              <a:rPr lang="en-US" dirty="0"/>
              <a:t>Use their rights under the law without retaliation and discrimination;</a:t>
            </a:r>
          </a:p>
          <a:p>
            <a:pPr lvl="0"/>
            <a:r>
              <a:rPr lang="en-US" dirty="0"/>
              <a:t>Receive information and training about hazards, methods to prevent harm, and the OSHA standards that apply to their workplace. The training must be in a language you can understand;</a:t>
            </a:r>
          </a:p>
          <a:p>
            <a:pPr lvl="0"/>
            <a:r>
              <a:rPr lang="en-US" dirty="0"/>
              <a:t>Get copies of test results done to find hazards in the workplace;</a:t>
            </a:r>
          </a:p>
          <a:p>
            <a:pPr lvl="0"/>
            <a:r>
              <a:rPr lang="en-US" dirty="0"/>
              <a:t>Review </a:t>
            </a:r>
            <a:r>
              <a:rPr lang="en-US" u="sng" dirty="0">
                <a:hlinkClick r:id="rId3" tooltip="records"/>
              </a:rPr>
              <a:t>records of work-related injuries and illnesses</a:t>
            </a:r>
            <a:r>
              <a:rPr lang="en-US" dirty="0"/>
              <a:t>;</a:t>
            </a:r>
          </a:p>
          <a:p>
            <a:r>
              <a:rPr lang="en-US" dirty="0"/>
              <a:t>Get copies of their </a:t>
            </a:r>
            <a:r>
              <a:rPr lang="en-US" u="sng" dirty="0">
                <a:hlinkClick r:id="rId4" tooltip="medical records"/>
              </a:rPr>
              <a:t>medical records</a:t>
            </a:r>
            <a:endParaRPr lang="en-US" dirty="0"/>
          </a:p>
        </p:txBody>
      </p:sp>
    </p:spTree>
    <p:extLst>
      <p:ext uri="{BB962C8B-B14F-4D97-AF65-F5344CB8AC3E}">
        <p14:creationId xmlns:p14="http://schemas.microsoft.com/office/powerpoint/2010/main" val="3819452300"/>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180</TotalTime>
  <Words>1624</Words>
  <Application>Microsoft Office PowerPoint</Application>
  <PresentationFormat>Widescreen</PresentationFormat>
  <Paragraphs>109</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Calibri</vt:lpstr>
      <vt:lpstr>Gill Sans MT</vt:lpstr>
      <vt:lpstr>Times New Roman</vt:lpstr>
      <vt:lpstr>Wingdings</vt:lpstr>
      <vt:lpstr>Wingdings 2</vt:lpstr>
      <vt:lpstr>Dividend</vt:lpstr>
      <vt:lpstr> Workplace Violence Prevention </vt:lpstr>
      <vt:lpstr>What is workplace violence?  </vt:lpstr>
      <vt:lpstr>What are Employers Responsibilities?     1 of 5</vt:lpstr>
      <vt:lpstr>What are Employers Responsibilities?   2 of 5</vt:lpstr>
      <vt:lpstr>What are Employers Responsibilities?  3 of 5</vt:lpstr>
      <vt:lpstr>What are Employers Responsibilities?    4 of 5</vt:lpstr>
      <vt:lpstr>What Are Employers Responsibilities?    5 of 5</vt:lpstr>
      <vt:lpstr>What Are  Worker Rights Under OSHA Act? </vt:lpstr>
      <vt:lpstr>What Are Worker Rights Under OSHA Act? </vt:lpstr>
      <vt:lpstr>What are Workers’ Rights under the OSHA Act? </vt:lpstr>
      <vt:lpstr>What are some samples of WPV? </vt:lpstr>
      <vt:lpstr>How can you protect yourself?  </vt:lpstr>
      <vt:lpstr>Activity 2: Demonstrations</vt:lpstr>
      <vt:lpstr>Activity 3: Name that Pictogram</vt:lpstr>
      <vt:lpstr>Name That Pictogram </vt:lpstr>
      <vt:lpstr>Health and hazard /toxicity</vt:lpstr>
      <vt:lpstr>Flame/flammables</vt:lpstr>
      <vt:lpstr>Exclamation mark/irritant</vt:lpstr>
      <vt:lpstr>Gas cylinder/gases under pressure</vt:lpstr>
      <vt:lpstr>corrosion</vt:lpstr>
      <vt:lpstr>Exploding bomb/explosives</vt:lpstr>
      <vt:lpstr>Flame over circle/oxidizers</vt:lpstr>
      <vt:lpstr>Environment/aquatic toxicity</vt:lpstr>
      <vt:lpstr>Skull and crossbones/acute toxicity</vt:lpstr>
      <vt:lpstr>Activity 4: Proper Hand Washing Demonstration</vt:lpstr>
      <vt:lpstr>Activity 5: Call on the class to Answer the Questions Below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Violence Prevention</dc:title>
  <dc:creator>Gail Warchol</dc:creator>
  <cp:lastModifiedBy>Washington, L. Sherea - OSHA</cp:lastModifiedBy>
  <cp:revision>18</cp:revision>
  <dcterms:created xsi:type="dcterms:W3CDTF">2015-09-24T13:07:45Z</dcterms:created>
  <dcterms:modified xsi:type="dcterms:W3CDTF">2020-10-16T14:20:17Z</dcterms:modified>
</cp:coreProperties>
</file>