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3411200" cy="10058400"/>
  <p:notesSz cx="91440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36" y="624"/>
      </p:cViewPr>
      <p:guideLst>
        <p:guide orient="horz" pos="2880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4112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640"/>
          </a:p>
        </p:txBody>
      </p:sp>
      <p:sp>
        <p:nvSpPr>
          <p:cNvPr id="17" name="bk object 17"/>
          <p:cNvSpPr/>
          <p:nvPr/>
        </p:nvSpPr>
        <p:spPr>
          <a:xfrm>
            <a:off x="5772910" y="419792"/>
            <a:ext cx="1920239" cy="90193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64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-687346" y="1633221"/>
            <a:ext cx="12774212" cy="812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80" b="1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09928" y="5632704"/>
            <a:ext cx="79796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07940" y="498158"/>
            <a:ext cx="3783641" cy="993029"/>
          </a:xfrm>
        </p:spPr>
        <p:txBody>
          <a:bodyPr lIns="0" tIns="0" rIns="0" bIns="0"/>
          <a:lstStyle>
            <a:lvl1pPr>
              <a:defRPr sz="6453" b="0" i="0">
                <a:solidFill>
                  <a:srgbClr val="DFDEF6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244" y="1633220"/>
            <a:ext cx="11271033" cy="722185"/>
          </a:xfrm>
        </p:spPr>
        <p:txBody>
          <a:bodyPr lIns="0" tIns="0" rIns="0" bIns="0"/>
          <a:lstStyle>
            <a:lvl1pPr>
              <a:defRPr sz="4693" b="1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07940" y="498158"/>
            <a:ext cx="3783641" cy="993029"/>
          </a:xfrm>
        </p:spPr>
        <p:txBody>
          <a:bodyPr lIns="0" tIns="0" rIns="0" bIns="0"/>
          <a:lstStyle>
            <a:lvl1pPr>
              <a:defRPr sz="6453" b="0" i="0">
                <a:solidFill>
                  <a:srgbClr val="DFDEF6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69976" y="2313432"/>
            <a:ext cx="495879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870753" y="2313432"/>
            <a:ext cx="495879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07940" y="498158"/>
            <a:ext cx="3783641" cy="993029"/>
          </a:xfrm>
        </p:spPr>
        <p:txBody>
          <a:bodyPr lIns="0" tIns="0" rIns="0" bIns="0"/>
          <a:lstStyle>
            <a:lvl1pPr>
              <a:defRPr sz="6453" b="0" i="0">
                <a:solidFill>
                  <a:srgbClr val="DFDEF6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411200" cy="685800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64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07940" y="498158"/>
            <a:ext cx="3783641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DFDEF6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244" y="1633220"/>
            <a:ext cx="1127103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75837" y="9354312"/>
            <a:ext cx="364784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69976" y="9354312"/>
            <a:ext cx="26218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07654" y="9354312"/>
            <a:ext cx="26218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70575">
        <a:defRPr>
          <a:latin typeface="+mn-lt"/>
          <a:ea typeface="+mn-ea"/>
          <a:cs typeface="+mn-cs"/>
        </a:defRPr>
      </a:lvl2pPr>
      <a:lvl3pPr marL="1341150">
        <a:defRPr>
          <a:latin typeface="+mn-lt"/>
          <a:ea typeface="+mn-ea"/>
          <a:cs typeface="+mn-cs"/>
        </a:defRPr>
      </a:lvl3pPr>
      <a:lvl4pPr marL="2011726">
        <a:defRPr>
          <a:latin typeface="+mn-lt"/>
          <a:ea typeface="+mn-ea"/>
          <a:cs typeface="+mn-cs"/>
        </a:defRPr>
      </a:lvl4pPr>
      <a:lvl5pPr marL="2682301">
        <a:defRPr>
          <a:latin typeface="+mn-lt"/>
          <a:ea typeface="+mn-ea"/>
          <a:cs typeface="+mn-cs"/>
        </a:defRPr>
      </a:lvl5pPr>
      <a:lvl6pPr marL="3352876">
        <a:defRPr>
          <a:latin typeface="+mn-lt"/>
          <a:ea typeface="+mn-ea"/>
          <a:cs typeface="+mn-cs"/>
        </a:defRPr>
      </a:lvl6pPr>
      <a:lvl7pPr marL="4023451">
        <a:defRPr>
          <a:latin typeface="+mn-lt"/>
          <a:ea typeface="+mn-ea"/>
          <a:cs typeface="+mn-cs"/>
        </a:defRPr>
      </a:lvl7pPr>
      <a:lvl8pPr marL="4694027">
        <a:defRPr>
          <a:latin typeface="+mn-lt"/>
          <a:ea typeface="+mn-ea"/>
          <a:cs typeface="+mn-cs"/>
        </a:defRPr>
      </a:lvl8pPr>
      <a:lvl9pPr marL="536460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70575">
        <a:defRPr>
          <a:latin typeface="+mn-lt"/>
          <a:ea typeface="+mn-ea"/>
          <a:cs typeface="+mn-cs"/>
        </a:defRPr>
      </a:lvl2pPr>
      <a:lvl3pPr marL="1341150">
        <a:defRPr>
          <a:latin typeface="+mn-lt"/>
          <a:ea typeface="+mn-ea"/>
          <a:cs typeface="+mn-cs"/>
        </a:defRPr>
      </a:lvl3pPr>
      <a:lvl4pPr marL="2011726">
        <a:defRPr>
          <a:latin typeface="+mn-lt"/>
          <a:ea typeface="+mn-ea"/>
          <a:cs typeface="+mn-cs"/>
        </a:defRPr>
      </a:lvl4pPr>
      <a:lvl5pPr marL="2682301">
        <a:defRPr>
          <a:latin typeface="+mn-lt"/>
          <a:ea typeface="+mn-ea"/>
          <a:cs typeface="+mn-cs"/>
        </a:defRPr>
      </a:lvl5pPr>
      <a:lvl6pPr marL="3352876">
        <a:defRPr>
          <a:latin typeface="+mn-lt"/>
          <a:ea typeface="+mn-ea"/>
          <a:cs typeface="+mn-cs"/>
        </a:defRPr>
      </a:lvl6pPr>
      <a:lvl7pPr marL="4023451">
        <a:defRPr>
          <a:latin typeface="+mn-lt"/>
          <a:ea typeface="+mn-ea"/>
          <a:cs typeface="+mn-cs"/>
        </a:defRPr>
      </a:lvl7pPr>
      <a:lvl8pPr marL="4694027">
        <a:defRPr>
          <a:latin typeface="+mn-lt"/>
          <a:ea typeface="+mn-ea"/>
          <a:cs typeface="+mn-cs"/>
        </a:defRPr>
      </a:lvl8pPr>
      <a:lvl9pPr marL="536460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8715" y="2185279"/>
            <a:ext cx="7940548" cy="863313"/>
          </a:xfrm>
          <a:prstGeom prst="rect">
            <a:avLst/>
          </a:prstGeom>
        </p:spPr>
        <p:txBody>
          <a:bodyPr vert="horz" wrap="square" lIns="0" tIns="16764" rIns="0" bIns="0" rtlCol="0">
            <a:spAutoFit/>
          </a:bodyPr>
          <a:lstStyle/>
          <a:p>
            <a:pPr algn="ctr">
              <a:lnSpc>
                <a:spcPts val="6556"/>
              </a:lnSpc>
              <a:spcBef>
                <a:spcPts val="132"/>
              </a:spcBef>
            </a:pPr>
            <a:r>
              <a:rPr sz="5573" b="1" spc="-7" dirty="0">
                <a:solidFill>
                  <a:srgbClr val="632423"/>
                </a:solidFill>
                <a:latin typeface="Arial"/>
                <a:cs typeface="Arial"/>
              </a:rPr>
              <a:t>Hazard</a:t>
            </a:r>
            <a:r>
              <a:rPr sz="5573" b="1" spc="-73" dirty="0">
                <a:solidFill>
                  <a:srgbClr val="632423"/>
                </a:solidFill>
                <a:latin typeface="Arial"/>
                <a:cs typeface="Arial"/>
              </a:rPr>
              <a:t> </a:t>
            </a:r>
            <a:r>
              <a:rPr sz="5573" b="1" spc="-7" dirty="0" smtClean="0">
                <a:solidFill>
                  <a:srgbClr val="632423"/>
                </a:solidFill>
                <a:latin typeface="Arial"/>
                <a:cs typeface="Arial"/>
              </a:rPr>
              <a:t>Communication</a:t>
            </a:r>
            <a:endParaRPr sz="5573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288983" y="48429"/>
            <a:ext cx="10745724" cy="3629734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704427" indent="-685800">
              <a:spcBef>
                <a:spcPts val="147"/>
              </a:spcBef>
              <a:buFont typeface="Arial" panose="020B0604020202020204" pitchFamily="34" charset="0"/>
              <a:buChar char="•"/>
              <a:tabLst>
                <a:tab pos="6667567" algn="l"/>
              </a:tabLst>
            </a:pPr>
            <a:r>
              <a:rPr sz="4693" b="1" spc="-7" dirty="0">
                <a:solidFill>
                  <a:schemeClr val="tx1"/>
                </a:solidFill>
              </a:rPr>
              <a:t>Safety</a:t>
            </a:r>
            <a:r>
              <a:rPr sz="4693" b="1" spc="7" dirty="0">
                <a:solidFill>
                  <a:schemeClr val="tx1"/>
                </a:solidFill>
              </a:rPr>
              <a:t> </a:t>
            </a:r>
            <a:r>
              <a:rPr sz="4693" b="1" spc="-7" dirty="0">
                <a:solidFill>
                  <a:schemeClr val="tx1"/>
                </a:solidFill>
              </a:rPr>
              <a:t>Data</a:t>
            </a:r>
            <a:r>
              <a:rPr sz="4693" b="1" spc="7" dirty="0">
                <a:solidFill>
                  <a:schemeClr val="tx1"/>
                </a:solidFill>
              </a:rPr>
              <a:t> </a:t>
            </a:r>
            <a:r>
              <a:rPr sz="4693" b="1" spc="-7" dirty="0">
                <a:solidFill>
                  <a:schemeClr val="tx1"/>
                </a:solidFill>
              </a:rPr>
              <a:t>Sheets.	</a:t>
            </a:r>
            <a:r>
              <a:rPr sz="4693" b="1" dirty="0">
                <a:solidFill>
                  <a:schemeClr val="tx1"/>
                </a:solidFill>
              </a:rPr>
              <a:t>A</a:t>
            </a:r>
            <a:r>
              <a:rPr sz="4693" b="1" spc="-139" dirty="0">
                <a:solidFill>
                  <a:schemeClr val="tx1"/>
                </a:solidFill>
              </a:rPr>
              <a:t> </a:t>
            </a:r>
            <a:r>
              <a:rPr lang="en-US" sz="4693" b="1" spc="-139" dirty="0" smtClean="0">
                <a:solidFill>
                  <a:schemeClr val="tx1"/>
                </a:solidFill>
              </a:rPr>
              <a:t>cornerstone </a:t>
            </a:r>
            <a:r>
              <a:rPr lang="en-US" sz="4693" b="1" dirty="0" smtClean="0">
                <a:solidFill>
                  <a:schemeClr val="tx1"/>
                </a:solidFill>
              </a:rPr>
              <a:t>of </a:t>
            </a:r>
            <a:r>
              <a:rPr lang="en-US" sz="4693" b="1" dirty="0">
                <a:solidFill>
                  <a:schemeClr val="tx1"/>
                </a:solidFill>
              </a:rPr>
              <a:t>all chemical hazard </a:t>
            </a:r>
            <a:r>
              <a:rPr lang="en-US" sz="4693" b="1" spc="-7" dirty="0">
                <a:solidFill>
                  <a:schemeClr val="tx1"/>
                </a:solidFill>
              </a:rPr>
              <a:t>regulation is  the Safety Data Sheet (the</a:t>
            </a:r>
            <a:r>
              <a:rPr lang="en-US" sz="4693" b="1" spc="-88" dirty="0">
                <a:solidFill>
                  <a:schemeClr val="tx1"/>
                </a:solidFill>
              </a:rPr>
              <a:t> </a:t>
            </a:r>
            <a:r>
              <a:rPr lang="en-US" sz="4693" b="1" spc="-7" dirty="0">
                <a:solidFill>
                  <a:schemeClr val="tx1"/>
                </a:solidFill>
              </a:rPr>
              <a:t>SDS).</a:t>
            </a:r>
            <a:r>
              <a:rPr lang="en-US" sz="4693" dirty="0">
                <a:solidFill>
                  <a:schemeClr val="tx1"/>
                </a:solidFill>
              </a:rPr>
              <a:t/>
            </a:r>
            <a:br>
              <a:rPr lang="en-US" sz="4693" dirty="0">
                <a:solidFill>
                  <a:schemeClr val="tx1"/>
                </a:solidFill>
              </a:rPr>
            </a:br>
            <a:r>
              <a:rPr sz="4693" b="1" spc="-7" dirty="0" smtClean="0">
                <a:solidFill>
                  <a:schemeClr val="tx1"/>
                </a:solidFill>
              </a:rPr>
              <a:t>cornerstone</a:t>
            </a:r>
            <a:endParaRPr sz="4693" dirty="0">
              <a:solidFill>
                <a:schemeClr val="tx1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43000" y="3200400"/>
            <a:ext cx="11282867" cy="3232017"/>
          </a:xfrm>
          <a:prstGeom prst="rect">
            <a:avLst/>
          </a:prstGeom>
        </p:spPr>
        <p:txBody>
          <a:bodyPr vert="horz" wrap="square" lIns="0" tIns="48429" rIns="0" bIns="0" rtlCol="0">
            <a:spAutoFit/>
          </a:bodyPr>
          <a:lstStyle/>
          <a:p>
            <a:pPr>
              <a:spcBef>
                <a:spcPts val="66"/>
              </a:spcBef>
            </a:pPr>
            <a:endParaRPr sz="6747" dirty="0">
              <a:latin typeface="Times New Roman"/>
              <a:cs typeface="Times New Roman"/>
            </a:endParaRPr>
          </a:p>
          <a:p>
            <a:pPr marL="704427" marR="7451" indent="-685800">
              <a:lnSpc>
                <a:spcPct val="99300"/>
              </a:lnSpc>
              <a:buFont typeface="Arial" panose="020B0604020202020204" pitchFamily="34" charset="0"/>
              <a:buChar char="•"/>
              <a:tabLst>
                <a:tab pos="8570324" algn="l"/>
              </a:tabLst>
            </a:pPr>
            <a:r>
              <a:rPr sz="4693" b="1" spc="-7" dirty="0">
                <a:latin typeface="Comic Sans MS"/>
                <a:cs typeface="Comic Sans MS"/>
              </a:rPr>
              <a:t>OSHA requires</a:t>
            </a:r>
            <a:r>
              <a:rPr sz="4693" b="1" dirty="0">
                <a:latin typeface="Comic Sans MS"/>
                <a:cs typeface="Comic Sans MS"/>
              </a:rPr>
              <a:t> </a:t>
            </a:r>
            <a:r>
              <a:rPr sz="4693" b="1" spc="-7" dirty="0">
                <a:latin typeface="Comic Sans MS"/>
                <a:cs typeface="Comic Sans MS"/>
              </a:rPr>
              <a:t>employers</a:t>
            </a:r>
            <a:r>
              <a:rPr sz="4693" b="1" dirty="0">
                <a:latin typeface="Comic Sans MS"/>
                <a:cs typeface="Comic Sans MS"/>
              </a:rPr>
              <a:t> </a:t>
            </a:r>
            <a:r>
              <a:rPr sz="4693" b="1" spc="-7" dirty="0">
                <a:latin typeface="Comic Sans MS"/>
                <a:cs typeface="Comic Sans MS"/>
              </a:rPr>
              <a:t>to	</a:t>
            </a:r>
            <a:r>
              <a:rPr sz="4693" b="1" dirty="0">
                <a:latin typeface="Comic Sans MS"/>
                <a:cs typeface="Comic Sans MS"/>
              </a:rPr>
              <a:t>obtain  and </a:t>
            </a:r>
            <a:r>
              <a:rPr sz="4693" b="1" spc="-7" dirty="0">
                <a:latin typeface="Comic Sans MS"/>
                <a:cs typeface="Comic Sans MS"/>
              </a:rPr>
              <a:t>maintain </a:t>
            </a:r>
            <a:r>
              <a:rPr sz="4693" b="1" dirty="0">
                <a:latin typeface="Comic Sans MS"/>
                <a:cs typeface="Comic Sans MS"/>
              </a:rPr>
              <a:t>SDSs </a:t>
            </a:r>
            <a:r>
              <a:rPr sz="4693" b="1" spc="-7" dirty="0">
                <a:latin typeface="Comic Sans MS"/>
                <a:cs typeface="Comic Sans MS"/>
              </a:rPr>
              <a:t>for </a:t>
            </a:r>
            <a:r>
              <a:rPr sz="4693" b="1" dirty="0">
                <a:latin typeface="Comic Sans MS"/>
                <a:cs typeface="Comic Sans MS"/>
              </a:rPr>
              <a:t>chemicals they  </a:t>
            </a:r>
            <a:r>
              <a:rPr sz="4693" b="1" spc="-7" dirty="0">
                <a:latin typeface="Comic Sans MS"/>
                <a:cs typeface="Comic Sans MS"/>
              </a:rPr>
              <a:t>use.</a:t>
            </a:r>
            <a:endParaRPr sz="4693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457200" y="1676400"/>
            <a:ext cx="12496800" cy="3772529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8627"/>
            <a:r>
              <a:rPr sz="4693" b="1" spc="-7" dirty="0" smtClean="0">
                <a:latin typeface="Comic Sans MS"/>
                <a:cs typeface="Comic Sans MS"/>
              </a:rPr>
              <a:t>SDS&gt; &lt;Label&gt; &lt;Container in</a:t>
            </a:r>
            <a:r>
              <a:rPr sz="4693" b="1" spc="-37" dirty="0" smtClean="0">
                <a:latin typeface="Comic Sans MS"/>
                <a:cs typeface="Comic Sans MS"/>
              </a:rPr>
              <a:t> </a:t>
            </a:r>
            <a:r>
              <a:rPr sz="4693" b="1" spc="-7" dirty="0" smtClean="0">
                <a:latin typeface="Comic Sans MS"/>
                <a:cs typeface="Comic Sans MS"/>
              </a:rPr>
              <a:t>HCP</a:t>
            </a:r>
            <a:endParaRPr sz="4693" dirty="0" smtClean="0">
              <a:latin typeface="Comic Sans MS"/>
              <a:cs typeface="Comic Sans MS"/>
            </a:endParaRPr>
          </a:p>
          <a:p>
            <a:pPr marL="1207359" marR="903414" indent="-685800">
              <a:lnSpc>
                <a:spcPts val="5616"/>
              </a:lnSpc>
              <a:buFont typeface="Arial" panose="020B0604020202020204" pitchFamily="34" charset="0"/>
              <a:buChar char="•"/>
              <a:tabLst>
                <a:tab pos="4483541" algn="l"/>
              </a:tabLst>
            </a:pPr>
            <a:r>
              <a:rPr sz="4693" b="1" dirty="0" smtClean="0">
                <a:latin typeface="Comic Sans MS"/>
                <a:cs typeface="Comic Sans MS"/>
              </a:rPr>
              <a:t>Name </a:t>
            </a:r>
            <a:r>
              <a:rPr sz="4693" b="1" dirty="0">
                <a:latin typeface="Comic Sans MS"/>
                <a:cs typeface="Comic Sans MS"/>
              </a:rPr>
              <a:t>of </a:t>
            </a:r>
            <a:r>
              <a:rPr sz="4693" b="1" spc="-7" dirty="0">
                <a:latin typeface="Comic Sans MS"/>
                <a:cs typeface="Comic Sans MS"/>
              </a:rPr>
              <a:t>the	</a:t>
            </a:r>
            <a:r>
              <a:rPr sz="4693" b="1" dirty="0">
                <a:latin typeface="Comic Sans MS"/>
                <a:cs typeface="Comic Sans MS"/>
              </a:rPr>
              <a:t>substance </a:t>
            </a:r>
            <a:r>
              <a:rPr sz="4693" b="1" spc="-81" dirty="0">
                <a:latin typeface="Comic Sans MS"/>
                <a:cs typeface="Comic Sans MS"/>
              </a:rPr>
              <a:t>(</a:t>
            </a:r>
            <a:r>
              <a:rPr sz="4840" b="1" i="1" spc="-81" dirty="0">
                <a:latin typeface="Comic Sans MS"/>
                <a:cs typeface="Comic Sans MS"/>
              </a:rPr>
              <a:t>names</a:t>
            </a:r>
            <a:r>
              <a:rPr sz="4840" b="1" i="1" spc="-205" dirty="0">
                <a:latin typeface="Comic Sans MS"/>
                <a:cs typeface="Comic Sans MS"/>
              </a:rPr>
              <a:t> </a:t>
            </a:r>
            <a:r>
              <a:rPr sz="4840" b="1" i="1" spc="-81" dirty="0">
                <a:latin typeface="Comic Sans MS"/>
                <a:cs typeface="Comic Sans MS"/>
              </a:rPr>
              <a:t>of  ingredient </a:t>
            </a:r>
            <a:r>
              <a:rPr sz="4840" b="1" i="1" spc="-66" dirty="0">
                <a:latin typeface="Comic Sans MS"/>
                <a:cs typeface="Comic Sans MS"/>
              </a:rPr>
              <a:t>if </a:t>
            </a:r>
            <a:r>
              <a:rPr sz="4840" b="1" i="1" spc="-88" dirty="0">
                <a:latin typeface="Comic Sans MS"/>
                <a:cs typeface="Comic Sans MS"/>
              </a:rPr>
              <a:t>a</a:t>
            </a:r>
            <a:r>
              <a:rPr sz="4840" b="1" i="1" spc="-59" dirty="0">
                <a:latin typeface="Comic Sans MS"/>
                <a:cs typeface="Comic Sans MS"/>
              </a:rPr>
              <a:t> </a:t>
            </a:r>
            <a:r>
              <a:rPr sz="4840" b="1" i="1" spc="-81" dirty="0">
                <a:latin typeface="Comic Sans MS"/>
                <a:cs typeface="Comic Sans MS"/>
              </a:rPr>
              <a:t>mixture)</a:t>
            </a:r>
            <a:endParaRPr sz="4840" dirty="0">
              <a:latin typeface="Comic Sans MS"/>
              <a:cs typeface="Comic Sans MS"/>
            </a:endParaRPr>
          </a:p>
          <a:p>
            <a:pPr marL="1207359" indent="-685800">
              <a:buFont typeface="Arial" panose="020B0604020202020204" pitchFamily="34" charset="0"/>
              <a:buChar char="•"/>
            </a:pPr>
            <a:r>
              <a:rPr sz="4693" b="1" spc="-7" dirty="0" smtClean="0">
                <a:latin typeface="Comic Sans MS"/>
                <a:cs typeface="Comic Sans MS"/>
              </a:rPr>
              <a:t>Physical </a:t>
            </a:r>
            <a:r>
              <a:rPr sz="4693" b="1" dirty="0">
                <a:latin typeface="Comic Sans MS"/>
                <a:cs typeface="Comic Sans MS"/>
              </a:rPr>
              <a:t>and chemical</a:t>
            </a:r>
            <a:r>
              <a:rPr sz="4693" b="1" spc="-15" dirty="0">
                <a:latin typeface="Comic Sans MS"/>
                <a:cs typeface="Comic Sans MS"/>
              </a:rPr>
              <a:t> </a:t>
            </a:r>
            <a:r>
              <a:rPr sz="4693" b="1" spc="-7" dirty="0">
                <a:latin typeface="Comic Sans MS"/>
                <a:cs typeface="Comic Sans MS"/>
              </a:rPr>
              <a:t>characteristics</a:t>
            </a:r>
            <a:endParaRPr sz="4693" dirty="0">
              <a:latin typeface="Comic Sans MS"/>
              <a:cs typeface="Comic Sans MS"/>
            </a:endParaRPr>
          </a:p>
          <a:p>
            <a:pPr marL="1207359" indent="-685800">
              <a:spcBef>
                <a:spcPts val="968"/>
              </a:spcBef>
              <a:buFont typeface="Arial" panose="020B0604020202020204" pitchFamily="34" charset="0"/>
              <a:buChar char="•"/>
            </a:pPr>
            <a:r>
              <a:rPr sz="4840" b="1" i="1" spc="-81" dirty="0">
                <a:latin typeface="Comic Sans MS"/>
                <a:cs typeface="Comic Sans MS"/>
              </a:rPr>
              <a:t>Vp, </a:t>
            </a:r>
            <a:r>
              <a:rPr sz="4840" b="1" i="1" spc="-73" dirty="0">
                <a:latin typeface="Comic Sans MS"/>
                <a:cs typeface="Comic Sans MS"/>
              </a:rPr>
              <a:t>flpt,</a:t>
            </a:r>
            <a:r>
              <a:rPr sz="4840" b="1" i="1" spc="-66" dirty="0">
                <a:latin typeface="Comic Sans MS"/>
                <a:cs typeface="Comic Sans MS"/>
              </a:rPr>
              <a:t> </a:t>
            </a:r>
            <a:r>
              <a:rPr sz="4840" b="1" i="1" spc="-73" dirty="0">
                <a:latin typeface="Comic Sans MS"/>
                <a:cs typeface="Comic Sans MS"/>
              </a:rPr>
              <a:t>vdensity</a:t>
            </a:r>
            <a:r>
              <a:rPr sz="4693" b="1" spc="-73" dirty="0">
                <a:latin typeface="Comic Sans MS"/>
                <a:cs typeface="Comic Sans MS"/>
              </a:rPr>
              <a:t>,</a:t>
            </a:r>
            <a:endParaRPr sz="4693" dirty="0">
              <a:latin typeface="Comic Sans MS"/>
              <a:cs typeface="Comic Sans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7543801"/>
            <a:ext cx="83820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Safety Data Sheets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xfrm>
            <a:off x="94225" y="48430"/>
            <a:ext cx="16530848" cy="5453374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929158" indent="-685800">
              <a:spcBef>
                <a:spcPts val="147"/>
              </a:spcBef>
              <a:buFont typeface="Arial" panose="020B0604020202020204" pitchFamily="34" charset="0"/>
              <a:buChar char="•"/>
            </a:pPr>
            <a:endParaRPr lang="en-US" spc="-7" dirty="0" smtClean="0"/>
          </a:p>
          <a:p>
            <a:pPr marL="1929158" indent="-685800">
              <a:spcBef>
                <a:spcPts val="147"/>
              </a:spcBef>
              <a:buFont typeface="Arial" panose="020B0604020202020204" pitchFamily="34" charset="0"/>
              <a:buChar char="•"/>
            </a:pPr>
            <a:r>
              <a:rPr spc="-7" dirty="0" smtClean="0">
                <a:solidFill>
                  <a:schemeClr val="tx1"/>
                </a:solidFill>
              </a:rPr>
              <a:t>Hazard</a:t>
            </a:r>
            <a:r>
              <a:rPr spc="-15" dirty="0" smtClean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Pictograms</a:t>
            </a:r>
          </a:p>
          <a:p>
            <a:pPr marL="2081981" indent="-857250">
              <a:spcBef>
                <a:spcPts val="51"/>
              </a:spcBef>
              <a:buFont typeface="Arial" panose="020B0604020202020204" pitchFamily="34" charset="0"/>
              <a:buChar char="•"/>
            </a:pPr>
            <a:endParaRPr sz="1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929158" indent="-685800">
              <a:buFont typeface="Arial" panose="020B0604020202020204" pitchFamily="34" charset="0"/>
              <a:buChar char="•"/>
            </a:pPr>
            <a:r>
              <a:rPr spc="-7" dirty="0">
                <a:solidFill>
                  <a:schemeClr val="tx1"/>
                </a:solidFill>
              </a:rPr>
              <a:t>Signal</a:t>
            </a:r>
            <a:r>
              <a:rPr spc="-15" dirty="0">
                <a:solidFill>
                  <a:schemeClr val="tx1"/>
                </a:solidFill>
              </a:rPr>
              <a:t> </a:t>
            </a:r>
            <a:r>
              <a:rPr spc="-7" dirty="0">
                <a:solidFill>
                  <a:schemeClr val="tx1"/>
                </a:solidFill>
              </a:rPr>
              <a:t>Word</a:t>
            </a:r>
          </a:p>
          <a:p>
            <a:pPr marL="3208420" indent="-457200">
              <a:spcBef>
                <a:spcPts val="763"/>
              </a:spcBef>
              <a:buFont typeface="Arial" panose="020B0604020202020204" pitchFamily="34" charset="0"/>
              <a:buChar char="•"/>
            </a:pPr>
            <a:r>
              <a:rPr sz="4800" i="1" spc="191" dirty="0">
                <a:solidFill>
                  <a:schemeClr val="tx1"/>
                </a:solidFill>
                <a:latin typeface="MS PGothic"/>
                <a:cs typeface="MS PGothic"/>
              </a:rPr>
              <a:t>'</a:t>
            </a:r>
            <a:r>
              <a:rPr sz="4800" i="1" spc="191" dirty="0">
                <a:solidFill>
                  <a:schemeClr val="tx1"/>
                </a:solidFill>
              </a:rPr>
              <a:t>Danger</a:t>
            </a:r>
            <a:r>
              <a:rPr sz="4800" i="1" spc="191" dirty="0">
                <a:solidFill>
                  <a:schemeClr val="tx1"/>
                </a:solidFill>
                <a:latin typeface="MS PGothic"/>
                <a:cs typeface="MS PGothic"/>
              </a:rPr>
              <a:t>'</a:t>
            </a:r>
            <a:endParaRPr sz="4800" dirty="0">
              <a:solidFill>
                <a:schemeClr val="tx1"/>
              </a:solidFill>
              <a:latin typeface="MS PGothic"/>
              <a:cs typeface="MS PGothic"/>
            </a:endParaRPr>
          </a:p>
          <a:p>
            <a:pPr marL="1929158" indent="-685800">
              <a:buFont typeface="Arial" panose="020B0604020202020204" pitchFamily="34" charset="0"/>
              <a:buChar char="•"/>
            </a:pPr>
            <a:r>
              <a:rPr spc="-7" dirty="0" smtClean="0">
                <a:solidFill>
                  <a:schemeClr val="tx1"/>
                </a:solidFill>
              </a:rPr>
              <a:t>Hazard</a:t>
            </a:r>
            <a:r>
              <a:rPr spc="-15" dirty="0" smtClean="0">
                <a:solidFill>
                  <a:schemeClr val="tx1"/>
                </a:solidFill>
              </a:rPr>
              <a:t> </a:t>
            </a:r>
            <a:r>
              <a:rPr spc="-7" dirty="0">
                <a:solidFill>
                  <a:schemeClr val="tx1"/>
                </a:solidFill>
              </a:rPr>
              <a:t>Statement</a:t>
            </a:r>
          </a:p>
          <a:p>
            <a:pPr marL="1410071">
              <a:spcBef>
                <a:spcPts val="902"/>
              </a:spcBef>
            </a:pPr>
            <a:r>
              <a:rPr sz="4180" i="1" spc="125" dirty="0">
                <a:solidFill>
                  <a:schemeClr val="tx1"/>
                </a:solidFill>
                <a:latin typeface="MS PGothic"/>
                <a:cs typeface="MS PGothic"/>
              </a:rPr>
              <a:t>'</a:t>
            </a:r>
            <a:r>
              <a:rPr sz="4180" i="1" spc="125" dirty="0">
                <a:solidFill>
                  <a:schemeClr val="tx1"/>
                </a:solidFill>
              </a:rPr>
              <a:t>Highly </a:t>
            </a:r>
            <a:r>
              <a:rPr sz="4180" i="1" spc="-51" dirty="0">
                <a:solidFill>
                  <a:schemeClr val="tx1"/>
                </a:solidFill>
              </a:rPr>
              <a:t>flammable </a:t>
            </a:r>
            <a:r>
              <a:rPr sz="4180" i="1" spc="-37" dirty="0">
                <a:solidFill>
                  <a:schemeClr val="tx1"/>
                </a:solidFill>
              </a:rPr>
              <a:t>liquid </a:t>
            </a:r>
            <a:r>
              <a:rPr sz="4180" i="1" spc="-44" dirty="0">
                <a:solidFill>
                  <a:schemeClr val="tx1"/>
                </a:solidFill>
              </a:rPr>
              <a:t>and</a:t>
            </a:r>
            <a:r>
              <a:rPr sz="4180" i="1" spc="-183" dirty="0">
                <a:solidFill>
                  <a:schemeClr val="tx1"/>
                </a:solidFill>
              </a:rPr>
              <a:t> </a:t>
            </a:r>
            <a:r>
              <a:rPr sz="4180" i="1" spc="-51" dirty="0">
                <a:solidFill>
                  <a:schemeClr val="tx1"/>
                </a:solidFill>
              </a:rPr>
              <a:t>vapor.</a:t>
            </a:r>
            <a:endParaRPr sz="4180" dirty="0">
              <a:solidFill>
                <a:schemeClr val="tx1"/>
              </a:solidFill>
            </a:endParaRPr>
          </a:p>
          <a:p>
            <a:pPr marL="1820798">
              <a:spcBef>
                <a:spcPts val="7"/>
              </a:spcBef>
            </a:pPr>
            <a:r>
              <a:rPr sz="4180" i="1" spc="-51" dirty="0">
                <a:solidFill>
                  <a:schemeClr val="tx1"/>
                </a:solidFill>
              </a:rPr>
              <a:t>May </a:t>
            </a:r>
            <a:r>
              <a:rPr sz="4180" i="1" spc="-44" dirty="0">
                <a:solidFill>
                  <a:schemeClr val="tx1"/>
                </a:solidFill>
              </a:rPr>
              <a:t>cause </a:t>
            </a:r>
            <a:r>
              <a:rPr sz="4180" i="1" spc="-37" dirty="0">
                <a:solidFill>
                  <a:schemeClr val="tx1"/>
                </a:solidFill>
              </a:rPr>
              <a:t>liver </a:t>
            </a:r>
            <a:r>
              <a:rPr sz="4180" i="1" spc="-44" dirty="0">
                <a:solidFill>
                  <a:schemeClr val="tx1"/>
                </a:solidFill>
              </a:rPr>
              <a:t>and kidney</a:t>
            </a:r>
            <a:r>
              <a:rPr sz="4180" i="1" spc="-51" dirty="0">
                <a:solidFill>
                  <a:schemeClr val="tx1"/>
                </a:solidFill>
              </a:rPr>
              <a:t> </a:t>
            </a:r>
            <a:r>
              <a:rPr sz="4180" i="1" spc="95" dirty="0">
                <a:solidFill>
                  <a:schemeClr val="tx1"/>
                </a:solidFill>
              </a:rPr>
              <a:t>damage.</a:t>
            </a:r>
            <a:r>
              <a:rPr sz="4180" i="1" spc="95" dirty="0">
                <a:solidFill>
                  <a:schemeClr val="tx1"/>
                </a:solidFill>
                <a:latin typeface="MS PGothic"/>
                <a:cs typeface="MS PGothic"/>
              </a:rPr>
              <a:t>'</a:t>
            </a:r>
            <a:endParaRPr sz="4180" dirty="0">
              <a:solidFill>
                <a:schemeClr val="tx1"/>
              </a:solidFill>
              <a:latin typeface="MS PGothic"/>
              <a:cs typeface="MS PGothic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810000" y="7696200"/>
            <a:ext cx="3783641" cy="99302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Hazards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9605" y="8437159"/>
            <a:ext cx="3783641" cy="993029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azards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6" name="Picture 25" descr="i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54" y="1621240"/>
            <a:ext cx="11955292" cy="6815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114800" y="7772400"/>
            <a:ext cx="3783641" cy="99302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Measures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measur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19200"/>
            <a:ext cx="11802879" cy="6358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114800" y="7467600"/>
            <a:ext cx="5943600" cy="99302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Information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inform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26" y="1194977"/>
            <a:ext cx="11857748" cy="6255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3657600" y="7391400"/>
            <a:ext cx="5257800" cy="99302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Information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3" name="Picture 2" descr="inform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57456"/>
            <a:ext cx="11504149" cy="6419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 descr="OSHA"/>
          <p:cNvSpPr/>
          <p:nvPr/>
        </p:nvSpPr>
        <p:spPr>
          <a:xfrm>
            <a:off x="694397" y="905255"/>
            <a:ext cx="447039" cy="447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640"/>
          </a:p>
        </p:txBody>
      </p:sp>
      <p:sp>
        <p:nvSpPr>
          <p:cNvPr id="13" name="object 13"/>
          <p:cNvSpPr txBox="1">
            <a:spLocks noGrp="1"/>
          </p:cNvSpPr>
          <p:nvPr>
            <p:ph type="ctrTitle"/>
          </p:nvPr>
        </p:nvSpPr>
        <p:spPr>
          <a:xfrm>
            <a:off x="5862" y="737616"/>
            <a:ext cx="12039600" cy="2472642"/>
          </a:xfrm>
          <a:prstGeom prst="rect">
            <a:avLst/>
          </a:prstGeom>
        </p:spPr>
        <p:txBody>
          <a:bodyPr vert="horz" wrap="square" lIns="0" tIns="48429" rIns="0" bIns="0" rtlCol="0">
            <a:spAutoFit/>
          </a:bodyPr>
          <a:lstStyle/>
          <a:p>
            <a:pPr marL="1994961" marR="7451">
              <a:lnSpc>
                <a:spcPts val="6307"/>
              </a:lnSpc>
              <a:spcBef>
                <a:spcPts val="381"/>
              </a:spcBef>
              <a:tabLst>
                <a:tab pos="5590920" algn="l"/>
              </a:tabLst>
            </a:pPr>
            <a:r>
              <a:rPr dirty="0">
                <a:solidFill>
                  <a:schemeClr val="tx1"/>
                </a:solidFill>
              </a:rPr>
              <a:t>Under </a:t>
            </a:r>
            <a:r>
              <a:rPr spc="-7" dirty="0">
                <a:solidFill>
                  <a:schemeClr val="tx1"/>
                </a:solidFill>
              </a:rPr>
              <a:t>the	OSHA Haz </a:t>
            </a:r>
            <a:r>
              <a:rPr dirty="0">
                <a:solidFill>
                  <a:schemeClr val="tx1"/>
                </a:solidFill>
              </a:rPr>
              <a:t>Comm</a:t>
            </a:r>
            <a:r>
              <a:rPr spc="-125" dirty="0">
                <a:solidFill>
                  <a:schemeClr val="tx1"/>
                </a:solidFill>
              </a:rPr>
              <a:t> </a:t>
            </a:r>
            <a:r>
              <a:rPr spc="-7" dirty="0">
                <a:solidFill>
                  <a:schemeClr val="tx1"/>
                </a:solidFill>
              </a:rPr>
              <a:t>rule  employees have the right to  examine </a:t>
            </a:r>
            <a:r>
              <a:rPr dirty="0">
                <a:solidFill>
                  <a:schemeClr val="tx1"/>
                </a:solidFill>
              </a:rPr>
              <a:t>and copy</a:t>
            </a:r>
            <a:r>
              <a:rPr spc="-37" dirty="0">
                <a:solidFill>
                  <a:schemeClr val="tx1"/>
                </a:solidFill>
              </a:rPr>
              <a:t> </a:t>
            </a:r>
            <a:r>
              <a:rPr spc="-7" dirty="0">
                <a:solidFill>
                  <a:schemeClr val="tx1"/>
                </a:solidFill>
              </a:rPr>
              <a:t>SDSs.</a:t>
            </a:r>
          </a:p>
        </p:txBody>
      </p:sp>
      <p:pic>
        <p:nvPicPr>
          <p:cNvPr id="4" name="Picture 3" descr="sd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89" y="3511164"/>
            <a:ext cx="12607621" cy="3036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7696200"/>
            <a:ext cx="3783641" cy="99302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SDSs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 descr="sd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57" y="2743002"/>
            <a:ext cx="11967485" cy="4572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4038600" y="7620000"/>
            <a:ext cx="4572000" cy="99302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Standards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standard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50" y="990045"/>
            <a:ext cx="11766300" cy="6401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 title="Image of Chemical bottles"/>
          <p:cNvSpPr/>
          <p:nvPr/>
        </p:nvSpPr>
        <p:spPr>
          <a:xfrm>
            <a:off x="7040880" y="1"/>
            <a:ext cx="6370320" cy="625855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64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533400" y="7599821"/>
            <a:ext cx="3783641" cy="198605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Chemical Hazards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>
          <a:xfrm>
            <a:off x="1152369" y="188750"/>
            <a:ext cx="5519927" cy="498598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An employer must assemble information on the hazards of the chemicals they use.  (most will get this data from their </a:t>
            </a:r>
            <a:r>
              <a:rPr lang="en-US" sz="3600" dirty="0">
                <a:solidFill>
                  <a:schemeClr val="tx1"/>
                </a:solidFill>
              </a:rPr>
              <a:t>c</a:t>
            </a:r>
            <a:r>
              <a:rPr lang="en-US" sz="3600" dirty="0" smtClean="0">
                <a:solidFill>
                  <a:schemeClr val="tx1"/>
                </a:solidFill>
              </a:rPr>
              <a:t>hemical suppliers who are under OSHA mandate to supply the information.)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343400" y="7467600"/>
            <a:ext cx="4572000" cy="198605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Standards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standard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11839458" cy="5877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914400" y="3276600"/>
            <a:ext cx="11658600" cy="99302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Thank you for your Attention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600" y="7467600"/>
            <a:ext cx="9906000" cy="1155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627" marR="7451">
              <a:lnSpc>
                <a:spcPct val="96400"/>
              </a:lnSpc>
              <a:spcBef>
                <a:spcPts val="271"/>
              </a:spcBef>
              <a:tabLst>
                <a:tab pos="3614587" algn="l"/>
              </a:tabLst>
            </a:pPr>
            <a:r>
              <a:rPr lang="en-US" i="1" spc="-44" dirty="0">
                <a:latin typeface="Comic Sans MS"/>
                <a:cs typeface="Comic Sans MS"/>
              </a:rPr>
              <a:t>This </a:t>
            </a:r>
            <a:r>
              <a:rPr lang="en-US" i="1" spc="-37" dirty="0">
                <a:latin typeface="Comic Sans MS"/>
                <a:cs typeface="Comic Sans MS"/>
              </a:rPr>
              <a:t>material </a:t>
            </a:r>
            <a:r>
              <a:rPr lang="en-US" i="1" spc="-51" dirty="0">
                <a:latin typeface="Comic Sans MS"/>
                <a:cs typeface="Comic Sans MS"/>
              </a:rPr>
              <a:t>was </a:t>
            </a:r>
            <a:r>
              <a:rPr lang="en-US" i="1" spc="-44" dirty="0">
                <a:latin typeface="Comic Sans MS"/>
                <a:cs typeface="Comic Sans MS"/>
              </a:rPr>
              <a:t>produced </a:t>
            </a:r>
            <a:r>
              <a:rPr lang="en-US" i="1" spc="-51" dirty="0">
                <a:latin typeface="Comic Sans MS"/>
                <a:cs typeface="Comic Sans MS"/>
              </a:rPr>
              <a:t>under </a:t>
            </a:r>
            <a:r>
              <a:rPr lang="en-US" i="1" spc="-44" dirty="0">
                <a:latin typeface="Comic Sans MS"/>
                <a:cs typeface="Comic Sans MS"/>
              </a:rPr>
              <a:t>grant </a:t>
            </a:r>
            <a:r>
              <a:rPr lang="en-US" i="1" spc="-51" dirty="0">
                <a:latin typeface="Comic Sans MS"/>
                <a:cs typeface="Comic Sans MS"/>
              </a:rPr>
              <a:t>number </a:t>
            </a:r>
            <a:r>
              <a:rPr lang="en-US" spc="-7" dirty="0" smtClean="0">
                <a:latin typeface="Comic Sans MS"/>
                <a:cs typeface="Comic Sans MS"/>
              </a:rPr>
              <a:t>SH-26285-SH4 </a:t>
            </a:r>
            <a:r>
              <a:rPr lang="en-US" i="1" spc="-51" dirty="0">
                <a:latin typeface="Comic Sans MS"/>
                <a:cs typeface="Comic Sans MS"/>
              </a:rPr>
              <a:t>from </a:t>
            </a:r>
            <a:r>
              <a:rPr lang="en-US" i="1" spc="-44" dirty="0">
                <a:latin typeface="Comic Sans MS"/>
                <a:cs typeface="Comic Sans MS"/>
              </a:rPr>
              <a:t>the Occupational </a:t>
            </a:r>
            <a:r>
              <a:rPr lang="en-US" i="1" spc="-51" dirty="0">
                <a:latin typeface="Comic Sans MS"/>
                <a:cs typeface="Comic Sans MS"/>
              </a:rPr>
              <a:t>Safety </a:t>
            </a:r>
            <a:r>
              <a:rPr lang="en-US" i="1" spc="-44" dirty="0">
                <a:latin typeface="Comic Sans MS"/>
                <a:cs typeface="Comic Sans MS"/>
              </a:rPr>
              <a:t>and </a:t>
            </a:r>
            <a:r>
              <a:rPr lang="en-US" i="1" spc="-51" dirty="0">
                <a:latin typeface="Comic Sans MS"/>
                <a:cs typeface="Comic Sans MS"/>
              </a:rPr>
              <a:t>Health </a:t>
            </a:r>
            <a:r>
              <a:rPr lang="en-US" i="1" spc="-44" dirty="0">
                <a:latin typeface="Comic Sans MS"/>
                <a:cs typeface="Comic Sans MS"/>
              </a:rPr>
              <a:t>Administration, </a:t>
            </a:r>
            <a:r>
              <a:rPr lang="en-US" i="1" spc="-37" dirty="0">
                <a:latin typeface="Comic Sans MS"/>
                <a:cs typeface="Comic Sans MS"/>
              </a:rPr>
              <a:t>U.S.  </a:t>
            </a:r>
            <a:r>
              <a:rPr lang="en-US" i="1" spc="-44" dirty="0">
                <a:latin typeface="Comic Sans MS"/>
                <a:cs typeface="Comic Sans MS"/>
              </a:rPr>
              <a:t>Department</a:t>
            </a:r>
            <a:r>
              <a:rPr lang="en-US" i="1" spc="-15" dirty="0">
                <a:latin typeface="Comic Sans MS"/>
                <a:cs typeface="Comic Sans MS"/>
              </a:rPr>
              <a:t> </a:t>
            </a:r>
            <a:r>
              <a:rPr lang="en-US" i="1" spc="-44" dirty="0">
                <a:latin typeface="Comic Sans MS"/>
                <a:cs typeface="Comic Sans MS"/>
              </a:rPr>
              <a:t>of</a:t>
            </a:r>
            <a:r>
              <a:rPr lang="en-US" i="1" spc="-15" dirty="0">
                <a:latin typeface="Comic Sans MS"/>
                <a:cs typeface="Comic Sans MS"/>
              </a:rPr>
              <a:t> </a:t>
            </a:r>
            <a:r>
              <a:rPr lang="en-US" i="1" spc="-44" dirty="0" smtClean="0">
                <a:latin typeface="Comic Sans MS"/>
                <a:cs typeface="Comic Sans MS"/>
              </a:rPr>
              <a:t>Labor.  It </a:t>
            </a:r>
            <a:r>
              <a:rPr lang="en-US" i="1" spc="-44" dirty="0">
                <a:latin typeface="Comic Sans MS"/>
                <a:cs typeface="Comic Sans MS"/>
              </a:rPr>
              <a:t>does not necessarily reflect the </a:t>
            </a:r>
            <a:r>
              <a:rPr lang="en-US" i="1" spc="-37" dirty="0">
                <a:latin typeface="Comic Sans MS"/>
                <a:cs typeface="Comic Sans MS"/>
              </a:rPr>
              <a:t>views </a:t>
            </a:r>
            <a:r>
              <a:rPr lang="en-US" i="1" spc="-51" dirty="0">
                <a:latin typeface="Comic Sans MS"/>
                <a:cs typeface="Comic Sans MS"/>
              </a:rPr>
              <a:t>or  </a:t>
            </a:r>
            <a:r>
              <a:rPr lang="en-US" i="1" spc="-37" dirty="0">
                <a:latin typeface="Comic Sans MS"/>
                <a:cs typeface="Comic Sans MS"/>
              </a:rPr>
              <a:t>policies </a:t>
            </a:r>
            <a:r>
              <a:rPr lang="en-US" i="1" spc="-44" dirty="0">
                <a:latin typeface="Comic Sans MS"/>
                <a:cs typeface="Comic Sans MS"/>
              </a:rPr>
              <a:t>of the </a:t>
            </a:r>
            <a:r>
              <a:rPr lang="en-US" i="1" spc="-37" dirty="0">
                <a:latin typeface="Comic Sans MS"/>
                <a:cs typeface="Comic Sans MS"/>
              </a:rPr>
              <a:t>U.S. </a:t>
            </a:r>
            <a:r>
              <a:rPr lang="en-US" i="1" spc="-44" dirty="0">
                <a:latin typeface="Comic Sans MS"/>
                <a:cs typeface="Comic Sans MS"/>
              </a:rPr>
              <a:t>Department of </a:t>
            </a:r>
            <a:r>
              <a:rPr lang="en-US" i="1" spc="-37" dirty="0">
                <a:latin typeface="Comic Sans MS"/>
                <a:cs typeface="Comic Sans MS"/>
              </a:rPr>
              <a:t>Labor, </a:t>
            </a:r>
            <a:r>
              <a:rPr lang="en-US" i="1" spc="-44" dirty="0">
                <a:latin typeface="Comic Sans MS"/>
                <a:cs typeface="Comic Sans MS"/>
              </a:rPr>
              <a:t>nor </a:t>
            </a:r>
            <a:r>
              <a:rPr lang="en-US" i="1" spc="-51" dirty="0">
                <a:latin typeface="Comic Sans MS"/>
                <a:cs typeface="Comic Sans MS"/>
              </a:rPr>
              <a:t>does </a:t>
            </a:r>
            <a:r>
              <a:rPr lang="en-US" i="1" spc="-44" dirty="0">
                <a:latin typeface="Comic Sans MS"/>
                <a:cs typeface="Comic Sans MS"/>
              </a:rPr>
              <a:t>mention of </a:t>
            </a:r>
            <a:r>
              <a:rPr lang="en-US" i="1" spc="-51" dirty="0">
                <a:latin typeface="Comic Sans MS"/>
                <a:cs typeface="Comic Sans MS"/>
              </a:rPr>
              <a:t>trade  names, </a:t>
            </a:r>
            <a:r>
              <a:rPr lang="en-US" i="1" spc="-44" dirty="0">
                <a:latin typeface="Comic Sans MS"/>
                <a:cs typeface="Comic Sans MS"/>
              </a:rPr>
              <a:t>commercial </a:t>
            </a:r>
            <a:r>
              <a:rPr lang="en-US" i="1" spc="-37" dirty="0">
                <a:latin typeface="Comic Sans MS"/>
                <a:cs typeface="Comic Sans MS"/>
              </a:rPr>
              <a:t>products, </a:t>
            </a:r>
            <a:r>
              <a:rPr lang="en-US" i="1" spc="-44" dirty="0">
                <a:latin typeface="Comic Sans MS"/>
                <a:cs typeface="Comic Sans MS"/>
              </a:rPr>
              <a:t>or </a:t>
            </a:r>
            <a:r>
              <a:rPr lang="en-US" i="1" spc="-37" dirty="0">
                <a:latin typeface="Comic Sans MS"/>
                <a:cs typeface="Comic Sans MS"/>
              </a:rPr>
              <a:t>organizations </a:t>
            </a:r>
            <a:r>
              <a:rPr lang="en-US" i="1" spc="-44" dirty="0">
                <a:latin typeface="Comic Sans MS"/>
                <a:cs typeface="Comic Sans MS"/>
              </a:rPr>
              <a:t>imply endorsement </a:t>
            </a:r>
            <a:r>
              <a:rPr lang="en-US" i="1" spc="-51" dirty="0">
                <a:latin typeface="Comic Sans MS"/>
                <a:cs typeface="Comic Sans MS"/>
              </a:rPr>
              <a:t>by  </a:t>
            </a:r>
            <a:r>
              <a:rPr lang="en-US" i="1" spc="-44" dirty="0">
                <a:latin typeface="Comic Sans MS"/>
                <a:cs typeface="Comic Sans MS"/>
              </a:rPr>
              <a:t>the </a:t>
            </a:r>
            <a:r>
              <a:rPr lang="en-US" i="1" spc="-37" dirty="0">
                <a:latin typeface="Comic Sans MS"/>
                <a:cs typeface="Comic Sans MS"/>
              </a:rPr>
              <a:t>U.S.</a:t>
            </a:r>
            <a:r>
              <a:rPr lang="en-US" i="1" spc="-15" dirty="0">
                <a:latin typeface="Comic Sans MS"/>
                <a:cs typeface="Comic Sans MS"/>
              </a:rPr>
              <a:t> </a:t>
            </a:r>
            <a:r>
              <a:rPr lang="en-US" i="1" spc="-44" dirty="0">
                <a:latin typeface="Comic Sans MS"/>
                <a:cs typeface="Comic Sans MS"/>
              </a:rPr>
              <a:t>Government.</a:t>
            </a:r>
            <a:endParaRPr lang="en-US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1066800"/>
            <a:ext cx="13030200" cy="830997"/>
          </a:xfrm>
        </p:spPr>
        <p:txBody>
          <a:bodyPr/>
          <a:lstStyle/>
          <a:p>
            <a:r>
              <a:rPr lang="en-US" sz="5400" dirty="0" smtClean="0">
                <a:solidFill>
                  <a:schemeClr val="tx1"/>
                </a:solidFill>
              </a:rPr>
              <a:t>OSHA Hazard Communication Standard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103261" y="3505200"/>
            <a:ext cx="11271033" cy="144437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1910.1200 – HAZCOMM, or HCS, or Right to Know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 title="Image of old chemical bottles"/>
          <p:cNvSpPr/>
          <p:nvPr/>
        </p:nvSpPr>
        <p:spPr>
          <a:xfrm>
            <a:off x="2794000" y="3241040"/>
            <a:ext cx="8046720" cy="39116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64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00200" y="7595926"/>
            <a:ext cx="3783641" cy="198605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Written Program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1371600" y="130657"/>
            <a:ext cx="11271033" cy="288874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Employers are then required to establish a written program that communicates these hazards to their workers. HCP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32069" y="7569252"/>
            <a:ext cx="6545131" cy="198605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HAZARD   Communication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1532069" y="290576"/>
            <a:ext cx="11271033" cy="505529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Chemical hazards must be communicated to employees through the HAZCOMM triangle of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A] training,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B] labeling, and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C] employee access to Safety Data Sheets [SDSs}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 title="Chemicals aligned on a countertop"/>
          <p:cNvSpPr/>
          <p:nvPr/>
        </p:nvSpPr>
        <p:spPr>
          <a:xfrm>
            <a:off x="6817360" y="1129242"/>
            <a:ext cx="5923280" cy="438890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640"/>
          </a:p>
        </p:txBody>
      </p:sp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1053022" y="7620000"/>
            <a:ext cx="3783641" cy="198605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HCP Training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idx="1"/>
          </p:nvPr>
        </p:nvSpPr>
        <p:spPr>
          <a:xfrm>
            <a:off x="457200" y="2370"/>
            <a:ext cx="11582400" cy="583127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HCP training is to cover the following: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Operations and work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activities that involve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exposure to chemical hazards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How exposure can occur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and how it can be minimized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(e.g. precautions during handling and use)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Explanation and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identification of hazards of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chemicals in the work area.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804673" y="472353"/>
            <a:ext cx="162051" cy="489898"/>
          </a:xfrm>
          <a:prstGeom prst="rect">
            <a:avLst/>
          </a:prstGeom>
        </p:spPr>
        <p:txBody>
          <a:bodyPr vert="horz" wrap="square" lIns="0" tIns="38183" rIns="0" bIns="0" rtlCol="0">
            <a:spAutoFit/>
          </a:bodyPr>
          <a:lstStyle/>
          <a:p>
            <a:pPr>
              <a:spcBef>
                <a:spcPts val="299"/>
              </a:spcBef>
            </a:pPr>
            <a:r>
              <a:rPr sz="2933" b="1" dirty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endParaRPr sz="2933">
              <a:latin typeface="Comic Sans MS"/>
              <a:cs typeface="Comic Sans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435779" y="491742"/>
            <a:ext cx="5197771" cy="6027505"/>
          </a:xfrm>
          <a:prstGeom prst="rect">
            <a:avLst/>
          </a:prstGeom>
        </p:spPr>
        <p:txBody>
          <a:bodyPr vert="horz" wrap="square" lIns="0" tIns="60537" rIns="0" bIns="0" rtlCol="0">
            <a:spAutoFit/>
          </a:bodyPr>
          <a:lstStyle/>
          <a:p>
            <a:pPr marL="475827" marR="305483" indent="-457200">
              <a:lnSpc>
                <a:spcPct val="90600"/>
              </a:lnSpc>
              <a:spcBef>
                <a:spcPts val="477"/>
              </a:spcBef>
              <a:buFont typeface="Arial" panose="020B0604020202020204" pitchFamily="34" charset="0"/>
              <a:buChar char="•"/>
            </a:pPr>
            <a:r>
              <a:rPr sz="2933" b="1" dirty="0">
                <a:latin typeface="Comic Sans MS"/>
                <a:cs typeface="Comic Sans MS"/>
              </a:rPr>
              <a:t>Measures adopted </a:t>
            </a:r>
            <a:r>
              <a:rPr sz="2933" b="1" spc="-7" dirty="0">
                <a:latin typeface="Comic Sans MS"/>
                <a:cs typeface="Comic Sans MS"/>
              </a:rPr>
              <a:t>to  </a:t>
            </a:r>
            <a:r>
              <a:rPr sz="2933" b="1" dirty="0">
                <a:latin typeface="Comic Sans MS"/>
                <a:cs typeface="Comic Sans MS"/>
              </a:rPr>
              <a:t>protect </a:t>
            </a:r>
            <a:r>
              <a:rPr sz="2933" b="1" spc="-7" dirty="0">
                <a:latin typeface="Comic Sans MS"/>
                <a:cs typeface="Comic Sans MS"/>
              </a:rPr>
              <a:t>workers.  (engineering </a:t>
            </a:r>
            <a:r>
              <a:rPr sz="2933" b="1" dirty="0">
                <a:latin typeface="Comic Sans MS"/>
                <a:cs typeface="Comic Sans MS"/>
              </a:rPr>
              <a:t>controls,</a:t>
            </a:r>
            <a:r>
              <a:rPr sz="2933" b="1" spc="-125" dirty="0">
                <a:latin typeface="Comic Sans MS"/>
                <a:cs typeface="Comic Sans MS"/>
              </a:rPr>
              <a:t> </a:t>
            </a:r>
            <a:r>
              <a:rPr sz="2933" b="1" spc="-7" dirty="0">
                <a:latin typeface="Comic Sans MS"/>
                <a:cs typeface="Comic Sans MS"/>
              </a:rPr>
              <a:t>work  </a:t>
            </a:r>
            <a:r>
              <a:rPr sz="2933" b="1" dirty="0">
                <a:latin typeface="Comic Sans MS"/>
                <a:cs typeface="Comic Sans MS"/>
              </a:rPr>
              <a:t>practices ,</a:t>
            </a:r>
            <a:r>
              <a:rPr sz="2933" b="1" spc="-22" dirty="0">
                <a:latin typeface="Comic Sans MS"/>
                <a:cs typeface="Comic Sans MS"/>
              </a:rPr>
              <a:t> </a:t>
            </a:r>
            <a:r>
              <a:rPr sz="2933" b="1" spc="-7" dirty="0">
                <a:latin typeface="Comic Sans MS"/>
                <a:cs typeface="Comic Sans MS"/>
              </a:rPr>
              <a:t>PPE)</a:t>
            </a:r>
            <a:endParaRPr sz="2933" dirty="0">
              <a:latin typeface="Comic Sans MS"/>
              <a:cs typeface="Comic Sans MS"/>
            </a:endParaRPr>
          </a:p>
          <a:p>
            <a:pPr marL="475827" marR="514108" indent="-457200">
              <a:lnSpc>
                <a:spcPct val="90000"/>
              </a:lnSpc>
              <a:spcBef>
                <a:spcPts val="616"/>
              </a:spcBef>
              <a:buFont typeface="Arial" panose="020B0604020202020204" pitchFamily="34" charset="0"/>
              <a:buChar char="•"/>
            </a:pPr>
            <a:r>
              <a:rPr sz="2933" b="1" spc="-7" dirty="0">
                <a:latin typeface="Comic Sans MS"/>
                <a:cs typeface="Comic Sans MS"/>
              </a:rPr>
              <a:t>Unforeseen </a:t>
            </a:r>
            <a:r>
              <a:rPr sz="2933" b="1" dirty="0">
                <a:latin typeface="Comic Sans MS"/>
                <a:cs typeface="Comic Sans MS"/>
              </a:rPr>
              <a:t>hazards</a:t>
            </a:r>
            <a:r>
              <a:rPr sz="2933" b="1" spc="-103" dirty="0">
                <a:latin typeface="Comic Sans MS"/>
                <a:cs typeface="Comic Sans MS"/>
              </a:rPr>
              <a:t> </a:t>
            </a:r>
            <a:r>
              <a:rPr sz="2933" b="1" spc="-7" dirty="0">
                <a:latin typeface="Comic Sans MS"/>
                <a:cs typeface="Comic Sans MS"/>
              </a:rPr>
              <a:t>while  </a:t>
            </a:r>
            <a:r>
              <a:rPr sz="2933" b="1" dirty="0">
                <a:latin typeface="Comic Sans MS"/>
                <a:cs typeface="Comic Sans MS"/>
              </a:rPr>
              <a:t>performing </a:t>
            </a:r>
            <a:r>
              <a:rPr sz="2933" b="1" spc="-7" dirty="0">
                <a:latin typeface="Comic Sans MS"/>
                <a:cs typeface="Comic Sans MS"/>
              </a:rPr>
              <a:t>non-routine  tasks.</a:t>
            </a:r>
            <a:endParaRPr sz="2933" dirty="0">
              <a:latin typeface="Comic Sans MS"/>
              <a:cs typeface="Comic Sans MS"/>
            </a:endParaRPr>
          </a:p>
          <a:p>
            <a:pPr marL="475827" marR="7451" indent="-457200">
              <a:lnSpc>
                <a:spcPct val="90600"/>
              </a:lnSpc>
              <a:spcBef>
                <a:spcPts val="741"/>
              </a:spcBef>
              <a:buFont typeface="Arial" panose="020B0604020202020204" pitchFamily="34" charset="0"/>
              <a:buChar char="•"/>
            </a:pPr>
            <a:r>
              <a:rPr sz="2933" b="1" spc="-7" dirty="0">
                <a:latin typeface="Comic Sans MS"/>
                <a:cs typeface="Comic Sans MS"/>
              </a:rPr>
              <a:t>Details of </a:t>
            </a:r>
            <a:r>
              <a:rPr sz="2933" b="1" spc="132" dirty="0">
                <a:latin typeface="Comic Sans MS"/>
                <a:cs typeface="Comic Sans MS"/>
              </a:rPr>
              <a:t>site</a:t>
            </a:r>
            <a:r>
              <a:rPr sz="2933" b="1" spc="132" dirty="0">
                <a:latin typeface="MS PGothic"/>
                <a:cs typeface="MS PGothic"/>
              </a:rPr>
              <a:t>'</a:t>
            </a:r>
            <a:r>
              <a:rPr sz="2933" b="1" spc="132" dirty="0">
                <a:latin typeface="Comic Sans MS"/>
                <a:cs typeface="Comic Sans MS"/>
              </a:rPr>
              <a:t>s </a:t>
            </a:r>
            <a:r>
              <a:rPr sz="2933" b="1" spc="-7" dirty="0">
                <a:latin typeface="Comic Sans MS"/>
                <a:cs typeface="Comic Sans MS"/>
              </a:rPr>
              <a:t>HCP  program (e.g., labels </a:t>
            </a:r>
            <a:r>
              <a:rPr sz="2933" b="1" dirty="0">
                <a:latin typeface="Comic Sans MS"/>
                <a:cs typeface="Comic Sans MS"/>
              </a:rPr>
              <a:t>and  </a:t>
            </a:r>
            <a:r>
              <a:rPr sz="2933" b="1" spc="-7" dirty="0">
                <a:latin typeface="Comic Sans MS"/>
                <a:cs typeface="Comic Sans MS"/>
              </a:rPr>
              <a:t>containers </a:t>
            </a:r>
            <a:r>
              <a:rPr sz="2933" b="1" dirty="0">
                <a:latin typeface="Comic Sans MS"/>
                <a:cs typeface="Comic Sans MS"/>
              </a:rPr>
              <a:t>and </a:t>
            </a:r>
            <a:r>
              <a:rPr sz="2933" b="1" spc="-7" dirty="0">
                <a:latin typeface="Comic Sans MS"/>
                <a:cs typeface="Comic Sans MS"/>
              </a:rPr>
              <a:t>connection </a:t>
            </a:r>
            <a:r>
              <a:rPr sz="2933" b="1" dirty="0">
                <a:latin typeface="Comic Sans MS"/>
                <a:cs typeface="Comic Sans MS"/>
              </a:rPr>
              <a:t>to  </a:t>
            </a:r>
            <a:r>
              <a:rPr sz="2933" b="1" spc="-7" dirty="0">
                <a:latin typeface="Comic Sans MS"/>
                <a:cs typeface="Comic Sans MS"/>
              </a:rPr>
              <a:t>SDSs and</a:t>
            </a:r>
            <a:r>
              <a:rPr sz="2933" b="1" spc="-22" dirty="0">
                <a:latin typeface="Comic Sans MS"/>
                <a:cs typeface="Comic Sans MS"/>
              </a:rPr>
              <a:t> </a:t>
            </a:r>
            <a:r>
              <a:rPr sz="2933" b="1" spc="-7" dirty="0">
                <a:latin typeface="Comic Sans MS"/>
                <a:cs typeface="Comic Sans MS"/>
              </a:rPr>
              <a:t>HCP;</a:t>
            </a:r>
            <a:endParaRPr sz="2933" dirty="0">
              <a:latin typeface="Comic Sans MS"/>
              <a:cs typeface="Comic Sans MS"/>
            </a:endParaRPr>
          </a:p>
          <a:p>
            <a:pPr marL="475827" marR="38184" indent="-457200">
              <a:lnSpc>
                <a:spcPct val="90000"/>
              </a:lnSpc>
              <a:spcBef>
                <a:spcPts val="616"/>
              </a:spcBef>
              <a:buFont typeface="Arial" panose="020B0604020202020204" pitchFamily="34" charset="0"/>
              <a:buChar char="•"/>
            </a:pPr>
            <a:r>
              <a:rPr sz="2933" b="1" spc="-7" dirty="0">
                <a:latin typeface="Comic Sans MS"/>
                <a:cs typeface="Comic Sans MS"/>
              </a:rPr>
              <a:t>how </a:t>
            </a:r>
            <a:r>
              <a:rPr sz="2933" b="1" dirty="0">
                <a:latin typeface="Comic Sans MS"/>
                <a:cs typeface="Comic Sans MS"/>
              </a:rPr>
              <a:t>to </a:t>
            </a:r>
            <a:r>
              <a:rPr sz="2933" b="1" spc="-7" dirty="0">
                <a:latin typeface="Comic Sans MS"/>
                <a:cs typeface="Comic Sans MS"/>
              </a:rPr>
              <a:t>read labels, and how  to </a:t>
            </a:r>
            <a:r>
              <a:rPr sz="2933" b="1" dirty="0">
                <a:latin typeface="Comic Sans MS"/>
                <a:cs typeface="Comic Sans MS"/>
              </a:rPr>
              <a:t>get a </a:t>
            </a:r>
            <a:r>
              <a:rPr sz="2933" b="1" spc="-7" dirty="0">
                <a:latin typeface="Comic Sans MS"/>
                <a:cs typeface="Comic Sans MS"/>
              </a:rPr>
              <a:t>Safety Data  Sheet).</a:t>
            </a:r>
            <a:endParaRPr sz="2933" dirty="0">
              <a:latin typeface="Comic Sans MS"/>
              <a:cs typeface="Comic Sans MS"/>
            </a:endParaRPr>
          </a:p>
        </p:txBody>
      </p:sp>
      <p:sp>
        <p:nvSpPr>
          <p:cNvPr id="38" name="object 38" title="Cabnit full of Chemicals"/>
          <p:cNvSpPr/>
          <p:nvPr/>
        </p:nvSpPr>
        <p:spPr>
          <a:xfrm>
            <a:off x="558800" y="1"/>
            <a:ext cx="5923280" cy="692911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 sz="2640" dirty="0" smtClean="0"/>
              <a:t>Ca</a:t>
            </a:r>
            <a:endParaRPr sz="2640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>
          <a:xfrm>
            <a:off x="3962400" y="8153400"/>
            <a:ext cx="3783641" cy="99302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Measures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1066800" y="228600"/>
            <a:ext cx="11096837" cy="6637372"/>
          </a:xfrm>
          <a:prstGeom prst="rect">
            <a:avLst/>
          </a:prstGeom>
        </p:spPr>
        <p:txBody>
          <a:bodyPr vert="horz" wrap="square" lIns="0" tIns="23283" rIns="0" bIns="0" rtlCol="0">
            <a:spAutoFit/>
          </a:bodyPr>
          <a:lstStyle/>
          <a:p>
            <a:pPr marL="590127" marR="54950" indent="-571500">
              <a:lnSpc>
                <a:spcPct val="99200"/>
              </a:lnSpc>
              <a:spcBef>
                <a:spcPts val="183"/>
              </a:spcBef>
              <a:buFont typeface="Arial" panose="020B0604020202020204" pitchFamily="34" charset="0"/>
              <a:buChar char="•"/>
            </a:pPr>
            <a:r>
              <a:rPr sz="4107" b="1" dirty="0">
                <a:latin typeface="Comic Sans MS"/>
                <a:cs typeface="Comic Sans MS"/>
              </a:rPr>
              <a:t>Labels. The </a:t>
            </a:r>
            <a:r>
              <a:rPr sz="4107" b="1" spc="-7" dirty="0">
                <a:latin typeface="Comic Sans MS"/>
                <a:cs typeface="Comic Sans MS"/>
              </a:rPr>
              <a:t>HAZCOMM rule </a:t>
            </a:r>
            <a:r>
              <a:rPr sz="4107" b="1" dirty="0">
                <a:latin typeface="Comic Sans MS"/>
                <a:cs typeface="Comic Sans MS"/>
              </a:rPr>
              <a:t>states </a:t>
            </a:r>
            <a:r>
              <a:rPr sz="4107" b="1" spc="-7" dirty="0">
                <a:latin typeface="Comic Sans MS"/>
                <a:cs typeface="Comic Sans MS"/>
              </a:rPr>
              <a:t>that  each </a:t>
            </a:r>
            <a:r>
              <a:rPr sz="4107" b="1" dirty="0">
                <a:latin typeface="Comic Sans MS"/>
                <a:cs typeface="Comic Sans MS"/>
              </a:rPr>
              <a:t>hazardous chemical container must</a:t>
            </a:r>
            <a:r>
              <a:rPr sz="4107" b="1" spc="-132" dirty="0">
                <a:latin typeface="Comic Sans MS"/>
                <a:cs typeface="Comic Sans MS"/>
              </a:rPr>
              <a:t> </a:t>
            </a:r>
            <a:r>
              <a:rPr sz="4107" b="1" spc="-7" dirty="0">
                <a:latin typeface="Comic Sans MS"/>
                <a:cs typeface="Comic Sans MS"/>
              </a:rPr>
              <a:t>be  labeled </a:t>
            </a:r>
            <a:r>
              <a:rPr sz="4107" b="1" dirty="0">
                <a:latin typeface="Comic Sans MS"/>
                <a:cs typeface="Comic Sans MS"/>
              </a:rPr>
              <a:t>or </a:t>
            </a:r>
            <a:r>
              <a:rPr sz="4107" b="1" spc="-7" dirty="0">
                <a:latin typeface="Comic Sans MS"/>
                <a:cs typeface="Comic Sans MS"/>
              </a:rPr>
              <a:t>tagged to identify the </a:t>
            </a:r>
            <a:r>
              <a:rPr sz="4107" b="1" dirty="0">
                <a:latin typeface="Comic Sans MS"/>
                <a:cs typeface="Comic Sans MS"/>
              </a:rPr>
              <a:t>chemical,  and </a:t>
            </a:r>
            <a:r>
              <a:rPr sz="4107" b="1" spc="-7" dirty="0">
                <a:latin typeface="Comic Sans MS"/>
                <a:cs typeface="Comic Sans MS"/>
              </a:rPr>
              <a:t>include </a:t>
            </a:r>
            <a:r>
              <a:rPr sz="4107" b="1" dirty="0">
                <a:latin typeface="Comic Sans MS"/>
                <a:cs typeface="Comic Sans MS"/>
              </a:rPr>
              <a:t>a hazard</a:t>
            </a:r>
            <a:r>
              <a:rPr sz="4107" b="1" spc="-29" dirty="0">
                <a:latin typeface="Comic Sans MS"/>
                <a:cs typeface="Comic Sans MS"/>
              </a:rPr>
              <a:t> </a:t>
            </a:r>
            <a:r>
              <a:rPr sz="4107" b="1" spc="-7" dirty="0">
                <a:latin typeface="Comic Sans MS"/>
                <a:cs typeface="Comic Sans MS"/>
              </a:rPr>
              <a:t>warning.</a:t>
            </a:r>
            <a:endParaRPr sz="4107" dirty="0">
              <a:latin typeface="Comic Sans MS"/>
              <a:cs typeface="Comic Sans MS"/>
            </a:endParaRPr>
          </a:p>
          <a:p>
            <a:pPr marL="857250" indent="-857250">
              <a:spcBef>
                <a:spcPts val="66"/>
              </a:spcBef>
              <a:buFont typeface="Arial" panose="020B0604020202020204" pitchFamily="34" charset="0"/>
              <a:buChar char="•"/>
            </a:pPr>
            <a:endParaRPr sz="5940" dirty="0">
              <a:latin typeface="Times New Roman"/>
              <a:cs typeface="Times New Roman"/>
            </a:endParaRPr>
          </a:p>
          <a:p>
            <a:pPr marL="590127" marR="7451" indent="-571500">
              <a:lnSpc>
                <a:spcPct val="98700"/>
              </a:lnSpc>
              <a:spcBef>
                <a:spcPts val="7"/>
              </a:spcBef>
              <a:buFont typeface="Arial" panose="020B0604020202020204" pitchFamily="34" charset="0"/>
              <a:buChar char="•"/>
            </a:pPr>
            <a:r>
              <a:rPr sz="4180" i="1" spc="-44" dirty="0">
                <a:latin typeface="Comic Sans MS"/>
                <a:cs typeface="Comic Sans MS"/>
              </a:rPr>
              <a:t>(As of </a:t>
            </a:r>
            <a:r>
              <a:rPr sz="4180" i="1" spc="-51" dirty="0">
                <a:latin typeface="Comic Sans MS"/>
                <a:cs typeface="Comic Sans MS"/>
              </a:rPr>
              <a:t>June </a:t>
            </a:r>
            <a:r>
              <a:rPr sz="4180" i="1" spc="-37" dirty="0">
                <a:latin typeface="Comic Sans MS"/>
                <a:cs typeface="Comic Sans MS"/>
              </a:rPr>
              <a:t>1, </a:t>
            </a:r>
            <a:r>
              <a:rPr sz="4180" i="1" spc="-44" dirty="0">
                <a:latin typeface="Comic Sans MS"/>
                <a:cs typeface="Comic Sans MS"/>
              </a:rPr>
              <a:t>2015, </a:t>
            </a:r>
            <a:r>
              <a:rPr sz="4180" i="1" spc="-29" dirty="0">
                <a:latin typeface="Comic Sans MS"/>
                <a:cs typeface="Comic Sans MS"/>
              </a:rPr>
              <a:t>all </a:t>
            </a:r>
            <a:r>
              <a:rPr sz="4180" i="1" spc="-37" dirty="0">
                <a:latin typeface="Comic Sans MS"/>
                <a:cs typeface="Comic Sans MS"/>
              </a:rPr>
              <a:t>labels will </a:t>
            </a:r>
            <a:r>
              <a:rPr sz="4180" i="1" spc="-51" dirty="0">
                <a:latin typeface="Comic Sans MS"/>
                <a:cs typeface="Comic Sans MS"/>
              </a:rPr>
              <a:t>be </a:t>
            </a:r>
            <a:r>
              <a:rPr sz="4180" i="1" spc="-44" dirty="0">
                <a:latin typeface="Comic Sans MS"/>
                <a:cs typeface="Comic Sans MS"/>
              </a:rPr>
              <a:t>required  to </a:t>
            </a:r>
            <a:r>
              <a:rPr sz="4180" i="1" spc="-51" dirty="0">
                <a:latin typeface="Comic Sans MS"/>
                <a:cs typeface="Comic Sans MS"/>
              </a:rPr>
              <a:t>have </a:t>
            </a:r>
            <a:r>
              <a:rPr sz="4180" i="1" spc="-44" dirty="0">
                <a:latin typeface="Comic Sans MS"/>
                <a:cs typeface="Comic Sans MS"/>
              </a:rPr>
              <a:t>pictograms, a </a:t>
            </a:r>
            <a:r>
              <a:rPr sz="4180" i="1" spc="-37" dirty="0">
                <a:latin typeface="Comic Sans MS"/>
                <a:cs typeface="Comic Sans MS"/>
              </a:rPr>
              <a:t>signal </a:t>
            </a:r>
            <a:r>
              <a:rPr sz="4180" i="1" spc="-44" dirty="0">
                <a:latin typeface="Comic Sans MS"/>
                <a:cs typeface="Comic Sans MS"/>
              </a:rPr>
              <a:t>word, </a:t>
            </a:r>
            <a:r>
              <a:rPr sz="4180" i="1" spc="-51" dirty="0">
                <a:latin typeface="Comic Sans MS"/>
                <a:cs typeface="Comic Sans MS"/>
              </a:rPr>
              <a:t>hazard and  </a:t>
            </a:r>
            <a:r>
              <a:rPr sz="4180" i="1" spc="-37" dirty="0">
                <a:latin typeface="Comic Sans MS"/>
                <a:cs typeface="Comic Sans MS"/>
              </a:rPr>
              <a:t>precautionary </a:t>
            </a:r>
            <a:r>
              <a:rPr sz="4180" i="1" spc="-44" dirty="0">
                <a:latin typeface="Comic Sans MS"/>
                <a:cs typeface="Comic Sans MS"/>
              </a:rPr>
              <a:t>statements, the product  identifier, and </a:t>
            </a:r>
            <a:r>
              <a:rPr sz="4180" i="1" spc="-37" dirty="0">
                <a:latin typeface="Comic Sans MS"/>
                <a:cs typeface="Comic Sans MS"/>
              </a:rPr>
              <a:t>supplier </a:t>
            </a:r>
            <a:r>
              <a:rPr sz="4180" i="1" spc="-44" dirty="0">
                <a:latin typeface="Comic Sans MS"/>
                <a:cs typeface="Comic Sans MS"/>
              </a:rPr>
              <a:t>identification.</a:t>
            </a:r>
            <a:r>
              <a:rPr sz="4180" i="1" spc="44" dirty="0">
                <a:latin typeface="Comic Sans MS"/>
                <a:cs typeface="Comic Sans MS"/>
              </a:rPr>
              <a:t> </a:t>
            </a:r>
            <a:r>
              <a:rPr sz="4107" dirty="0">
                <a:latin typeface="Comic Sans MS"/>
                <a:cs typeface="Comic Sans MS"/>
              </a:rPr>
              <a:t>\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962400" y="7620000"/>
            <a:ext cx="3783641" cy="99302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Labels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 txBox="1"/>
          <p:nvPr/>
        </p:nvSpPr>
        <p:spPr>
          <a:xfrm>
            <a:off x="1295400" y="263173"/>
            <a:ext cx="6096000" cy="6442427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475827" indent="-457200">
              <a:lnSpc>
                <a:spcPts val="3153"/>
              </a:lnSpc>
              <a:spcBef>
                <a:spcPts val="147"/>
              </a:spcBef>
              <a:buFont typeface="Arial" panose="020B0604020202020204" pitchFamily="34" charset="0"/>
              <a:buChar char="•"/>
            </a:pPr>
            <a:r>
              <a:rPr sz="2933" b="1" dirty="0">
                <a:latin typeface="Comic Sans MS"/>
                <a:cs typeface="Comic Sans MS"/>
              </a:rPr>
              <a:t>Labels should</a:t>
            </a:r>
            <a:r>
              <a:rPr sz="2933" b="1" spc="-37" dirty="0">
                <a:latin typeface="Comic Sans MS"/>
                <a:cs typeface="Comic Sans MS"/>
              </a:rPr>
              <a:t> </a:t>
            </a:r>
            <a:r>
              <a:rPr sz="2933" b="1" dirty="0">
                <a:latin typeface="Comic Sans MS"/>
                <a:cs typeface="Comic Sans MS"/>
              </a:rPr>
              <a:t>clearly</a:t>
            </a:r>
            <a:endParaRPr sz="2933" dirty="0">
              <a:latin typeface="Comic Sans MS"/>
              <a:cs typeface="Comic Sans MS"/>
            </a:endParaRPr>
          </a:p>
          <a:p>
            <a:pPr marL="475827" marR="163918" indent="-457200">
              <a:lnSpc>
                <a:spcPct val="79200"/>
              </a:lnSpc>
              <a:spcBef>
                <a:spcPts val="367"/>
              </a:spcBef>
              <a:buFont typeface="Arial" panose="020B0604020202020204" pitchFamily="34" charset="0"/>
              <a:buChar char="•"/>
            </a:pPr>
            <a:r>
              <a:rPr sz="2933" b="1" spc="-7" dirty="0">
                <a:latin typeface="Comic Sans MS"/>
                <a:cs typeface="Comic Sans MS"/>
              </a:rPr>
              <a:t>identify the </a:t>
            </a:r>
            <a:r>
              <a:rPr sz="2933" b="1" dirty="0">
                <a:latin typeface="Comic Sans MS"/>
                <a:cs typeface="Comic Sans MS"/>
              </a:rPr>
              <a:t>substance</a:t>
            </a:r>
            <a:r>
              <a:rPr sz="2933" b="1" spc="-125" dirty="0">
                <a:latin typeface="Comic Sans MS"/>
                <a:cs typeface="Comic Sans MS"/>
              </a:rPr>
              <a:t> </a:t>
            </a:r>
            <a:r>
              <a:rPr sz="2933" b="1" dirty="0">
                <a:latin typeface="Comic Sans MS"/>
                <a:cs typeface="Comic Sans MS"/>
              </a:rPr>
              <a:t>and  </a:t>
            </a:r>
            <a:r>
              <a:rPr sz="2933" b="1" spc="-7" dirty="0">
                <a:latin typeface="Comic Sans MS"/>
                <a:cs typeface="Comic Sans MS"/>
              </a:rPr>
              <a:t>hazards.</a:t>
            </a:r>
            <a:endParaRPr sz="2933" dirty="0">
              <a:latin typeface="Comic Sans MS"/>
              <a:cs typeface="Comic Sans MS"/>
            </a:endParaRPr>
          </a:p>
          <a:p>
            <a:pPr marL="475827" marR="244015" indent="-457200">
              <a:lnSpc>
                <a:spcPct val="79600"/>
              </a:lnSpc>
              <a:spcBef>
                <a:spcPts val="682"/>
              </a:spcBef>
              <a:buFont typeface="Arial" panose="020B0604020202020204" pitchFamily="34" charset="0"/>
              <a:buChar char="•"/>
            </a:pPr>
            <a:r>
              <a:rPr sz="2933" b="1" spc="-7" dirty="0">
                <a:latin typeface="Comic Sans MS"/>
                <a:cs typeface="Comic Sans MS"/>
              </a:rPr>
              <a:t>If chemicals are in </a:t>
            </a:r>
            <a:r>
              <a:rPr sz="2933" b="1" dirty="0">
                <a:latin typeface="Comic Sans MS"/>
                <a:cs typeface="Comic Sans MS"/>
              </a:rPr>
              <a:t>a  </a:t>
            </a:r>
            <a:r>
              <a:rPr sz="2933" b="1" spc="-7" dirty="0">
                <a:latin typeface="Comic Sans MS"/>
                <a:cs typeface="Comic Sans MS"/>
              </a:rPr>
              <a:t>process, sealed containers  </a:t>
            </a:r>
            <a:r>
              <a:rPr sz="2933" b="1" dirty="0">
                <a:latin typeface="Comic Sans MS"/>
                <a:cs typeface="Comic Sans MS"/>
              </a:rPr>
              <a:t>or pipes, </a:t>
            </a:r>
            <a:r>
              <a:rPr sz="2933" b="1" spc="-7" dirty="0">
                <a:latin typeface="Comic Sans MS"/>
                <a:cs typeface="Comic Sans MS"/>
              </a:rPr>
              <a:t>then it</a:t>
            </a:r>
            <a:r>
              <a:rPr sz="2933" b="1" spc="-44" dirty="0">
                <a:latin typeface="Comic Sans MS"/>
                <a:cs typeface="Comic Sans MS"/>
              </a:rPr>
              <a:t> </a:t>
            </a:r>
            <a:r>
              <a:rPr sz="2933" b="1" spc="-7" dirty="0">
                <a:latin typeface="Comic Sans MS"/>
                <a:cs typeface="Comic Sans MS"/>
              </a:rPr>
              <a:t>is</a:t>
            </a:r>
            <a:endParaRPr sz="2933" dirty="0">
              <a:latin typeface="Comic Sans MS"/>
              <a:cs typeface="Comic Sans MS"/>
            </a:endParaRPr>
          </a:p>
          <a:p>
            <a:pPr marL="475827" indent="-457200">
              <a:lnSpc>
                <a:spcPts val="2567"/>
              </a:lnSpc>
              <a:buFont typeface="Arial" panose="020B0604020202020204" pitchFamily="34" charset="0"/>
              <a:buChar char="•"/>
            </a:pPr>
            <a:r>
              <a:rPr sz="2933" b="1" dirty="0">
                <a:latin typeface="Comic Sans MS"/>
                <a:cs typeface="Comic Sans MS"/>
              </a:rPr>
              <a:t>sufficient </a:t>
            </a:r>
            <a:r>
              <a:rPr sz="2933" b="1" spc="-7" dirty="0">
                <a:latin typeface="Comic Sans MS"/>
                <a:cs typeface="Comic Sans MS"/>
              </a:rPr>
              <a:t>to </a:t>
            </a:r>
            <a:r>
              <a:rPr sz="2933" b="1" dirty="0">
                <a:latin typeface="Comic Sans MS"/>
                <a:cs typeface="Comic Sans MS"/>
              </a:rPr>
              <a:t>post a</a:t>
            </a:r>
            <a:r>
              <a:rPr sz="2933" b="1" spc="-132" dirty="0">
                <a:latin typeface="Comic Sans MS"/>
                <a:cs typeface="Comic Sans MS"/>
              </a:rPr>
              <a:t> </a:t>
            </a:r>
            <a:r>
              <a:rPr sz="2933" b="1" dirty="0">
                <a:latin typeface="Comic Sans MS"/>
                <a:cs typeface="Comic Sans MS"/>
              </a:rPr>
              <a:t>placard</a:t>
            </a:r>
            <a:endParaRPr sz="2933" dirty="0">
              <a:latin typeface="Comic Sans MS"/>
              <a:cs typeface="Comic Sans MS"/>
            </a:endParaRPr>
          </a:p>
          <a:p>
            <a:pPr marL="475827" marR="352983" indent="-457200">
              <a:lnSpc>
                <a:spcPct val="79200"/>
              </a:lnSpc>
              <a:spcBef>
                <a:spcPts val="367"/>
              </a:spcBef>
              <a:buFont typeface="Arial" panose="020B0604020202020204" pitchFamily="34" charset="0"/>
              <a:buChar char="•"/>
            </a:pPr>
            <a:r>
              <a:rPr sz="2933" b="1" dirty="0">
                <a:latin typeface="Comic Sans MS"/>
                <a:cs typeface="Comic Sans MS"/>
              </a:rPr>
              <a:t>or </a:t>
            </a:r>
            <a:r>
              <a:rPr sz="2933" b="1" spc="-7" dirty="0">
                <a:latin typeface="Comic Sans MS"/>
                <a:cs typeface="Comic Sans MS"/>
              </a:rPr>
              <a:t>use </a:t>
            </a:r>
            <a:r>
              <a:rPr sz="2933" b="1" dirty="0">
                <a:latin typeface="Comic Sans MS"/>
                <a:cs typeface="Comic Sans MS"/>
              </a:rPr>
              <a:t>a process sheet</a:t>
            </a:r>
            <a:r>
              <a:rPr sz="2933" b="1" spc="-132" dirty="0">
                <a:latin typeface="Comic Sans MS"/>
                <a:cs typeface="Comic Sans MS"/>
              </a:rPr>
              <a:t> </a:t>
            </a:r>
            <a:r>
              <a:rPr sz="2933" b="1" spc="-7" dirty="0">
                <a:latin typeface="Comic Sans MS"/>
                <a:cs typeface="Comic Sans MS"/>
              </a:rPr>
              <a:t>to  inform those</a:t>
            </a:r>
            <a:r>
              <a:rPr sz="2933" b="1" spc="-44" dirty="0">
                <a:latin typeface="Comic Sans MS"/>
                <a:cs typeface="Comic Sans MS"/>
              </a:rPr>
              <a:t> </a:t>
            </a:r>
            <a:r>
              <a:rPr sz="2933" b="1" spc="-7" dirty="0">
                <a:latin typeface="Comic Sans MS"/>
                <a:cs typeface="Comic Sans MS"/>
              </a:rPr>
              <a:t>workers.</a:t>
            </a:r>
            <a:endParaRPr sz="2933" dirty="0">
              <a:latin typeface="Comic Sans MS"/>
              <a:cs typeface="Comic Sans MS"/>
            </a:endParaRPr>
          </a:p>
          <a:p>
            <a:pPr marL="475827" marR="1183752" indent="-457200">
              <a:lnSpc>
                <a:spcPts val="2816"/>
              </a:lnSpc>
              <a:spcBef>
                <a:spcPts val="653"/>
              </a:spcBef>
              <a:buFont typeface="Arial" panose="020B0604020202020204" pitchFamily="34" charset="0"/>
              <a:buChar char="•"/>
            </a:pPr>
            <a:r>
              <a:rPr sz="2933" b="1" spc="-7" dirty="0">
                <a:latin typeface="Comic Sans MS"/>
                <a:cs typeface="Comic Sans MS"/>
              </a:rPr>
              <a:t>(In cases where an  employee transfers</a:t>
            </a:r>
            <a:r>
              <a:rPr sz="2933" b="1" spc="-139" dirty="0">
                <a:latin typeface="Comic Sans MS"/>
                <a:cs typeface="Comic Sans MS"/>
              </a:rPr>
              <a:t> </a:t>
            </a:r>
            <a:r>
              <a:rPr sz="2933" b="1" dirty="0">
                <a:latin typeface="Comic Sans MS"/>
                <a:cs typeface="Comic Sans MS"/>
              </a:rPr>
              <a:t>a</a:t>
            </a:r>
            <a:endParaRPr sz="2933" dirty="0">
              <a:latin typeface="Comic Sans MS"/>
              <a:cs typeface="Comic Sans MS"/>
            </a:endParaRPr>
          </a:p>
          <a:p>
            <a:pPr marL="475827" marR="456364" indent="-457200">
              <a:lnSpc>
                <a:spcPct val="79200"/>
              </a:lnSpc>
              <a:spcBef>
                <a:spcPts val="22"/>
              </a:spcBef>
              <a:buFont typeface="Arial" panose="020B0604020202020204" pitchFamily="34" charset="0"/>
              <a:buChar char="•"/>
            </a:pPr>
            <a:r>
              <a:rPr sz="2933" b="1" dirty="0">
                <a:latin typeface="Comic Sans MS"/>
                <a:cs typeface="Comic Sans MS"/>
              </a:rPr>
              <a:t>substance </a:t>
            </a:r>
            <a:r>
              <a:rPr sz="2933" b="1" spc="-7" dirty="0">
                <a:latin typeface="Comic Sans MS"/>
                <a:cs typeface="Comic Sans MS"/>
              </a:rPr>
              <a:t>from </a:t>
            </a:r>
            <a:r>
              <a:rPr sz="2933" b="1" dirty="0">
                <a:latin typeface="Comic Sans MS"/>
                <a:cs typeface="Comic Sans MS"/>
              </a:rPr>
              <a:t>a</a:t>
            </a:r>
            <a:r>
              <a:rPr sz="2933" b="1" spc="-139" dirty="0">
                <a:latin typeface="Comic Sans MS"/>
                <a:cs typeface="Comic Sans MS"/>
              </a:rPr>
              <a:t> </a:t>
            </a:r>
            <a:r>
              <a:rPr sz="2933" b="1" dirty="0">
                <a:latin typeface="Comic Sans MS"/>
                <a:cs typeface="Comic Sans MS"/>
              </a:rPr>
              <a:t>labeled  </a:t>
            </a:r>
            <a:r>
              <a:rPr sz="2933" b="1" spc="-7" dirty="0">
                <a:latin typeface="Comic Sans MS"/>
                <a:cs typeface="Comic Sans MS"/>
              </a:rPr>
              <a:t>container </a:t>
            </a:r>
            <a:r>
              <a:rPr sz="2933" b="1" dirty="0">
                <a:latin typeface="Comic Sans MS"/>
                <a:cs typeface="Comic Sans MS"/>
              </a:rPr>
              <a:t>to a</a:t>
            </a:r>
            <a:r>
              <a:rPr sz="2933" b="1" spc="-37" dirty="0">
                <a:latin typeface="Comic Sans MS"/>
                <a:cs typeface="Comic Sans MS"/>
              </a:rPr>
              <a:t> </a:t>
            </a:r>
            <a:r>
              <a:rPr sz="2933" b="1" spc="-7" dirty="0">
                <a:latin typeface="Comic Sans MS"/>
                <a:cs typeface="Comic Sans MS"/>
              </a:rPr>
              <a:t>smaller</a:t>
            </a:r>
            <a:endParaRPr sz="2933" dirty="0">
              <a:latin typeface="Comic Sans MS"/>
              <a:cs typeface="Comic Sans MS"/>
            </a:endParaRPr>
          </a:p>
          <a:p>
            <a:pPr marL="475827" indent="-457200">
              <a:lnSpc>
                <a:spcPts val="2567"/>
              </a:lnSpc>
              <a:buFont typeface="Arial" panose="020B0604020202020204" pitchFamily="34" charset="0"/>
              <a:buChar char="•"/>
            </a:pPr>
            <a:r>
              <a:rPr sz="2933" b="1" spc="-7" dirty="0">
                <a:latin typeface="Comic Sans MS"/>
                <a:cs typeface="Comic Sans MS"/>
              </a:rPr>
              <a:t>container for his/her</a:t>
            </a:r>
            <a:r>
              <a:rPr sz="2933" b="1" spc="-15" dirty="0">
                <a:latin typeface="Comic Sans MS"/>
                <a:cs typeface="Comic Sans MS"/>
              </a:rPr>
              <a:t> </a:t>
            </a:r>
            <a:r>
              <a:rPr sz="2933" b="1" spc="-7" dirty="0">
                <a:latin typeface="Comic Sans MS"/>
                <a:cs typeface="Comic Sans MS"/>
              </a:rPr>
              <a:t>own</a:t>
            </a:r>
            <a:endParaRPr sz="2933" dirty="0">
              <a:latin typeface="Comic Sans MS"/>
              <a:cs typeface="Comic Sans MS"/>
            </a:endParaRPr>
          </a:p>
          <a:p>
            <a:pPr marL="475827" indent="-457200">
              <a:lnSpc>
                <a:spcPts val="2787"/>
              </a:lnSpc>
              <a:buFont typeface="Arial" panose="020B0604020202020204" pitchFamily="34" charset="0"/>
              <a:buChar char="•"/>
            </a:pPr>
            <a:r>
              <a:rPr sz="2933" b="1" spc="-7" dirty="0">
                <a:latin typeface="Comic Sans MS"/>
                <a:cs typeface="Comic Sans MS"/>
              </a:rPr>
              <a:t>use, then the</a:t>
            </a:r>
            <a:r>
              <a:rPr sz="2933" b="1" spc="-29" dirty="0">
                <a:latin typeface="Comic Sans MS"/>
                <a:cs typeface="Comic Sans MS"/>
              </a:rPr>
              <a:t> </a:t>
            </a:r>
            <a:r>
              <a:rPr sz="2933" b="1" dirty="0">
                <a:latin typeface="Comic Sans MS"/>
                <a:cs typeface="Comic Sans MS"/>
              </a:rPr>
              <a:t>smaller</a:t>
            </a:r>
            <a:endParaRPr sz="2933" dirty="0">
              <a:latin typeface="Comic Sans MS"/>
              <a:cs typeface="Comic Sans MS"/>
            </a:endParaRPr>
          </a:p>
          <a:p>
            <a:pPr marL="475827" marR="310140" indent="-457200">
              <a:lnSpc>
                <a:spcPct val="79200"/>
              </a:lnSpc>
              <a:spcBef>
                <a:spcPts val="367"/>
              </a:spcBef>
              <a:buFont typeface="Arial" panose="020B0604020202020204" pitchFamily="34" charset="0"/>
              <a:buChar char="•"/>
            </a:pPr>
            <a:r>
              <a:rPr sz="2933" b="1" spc="-7" dirty="0">
                <a:latin typeface="Comic Sans MS"/>
                <a:cs typeface="Comic Sans MS"/>
              </a:rPr>
              <a:t>container need not </a:t>
            </a:r>
            <a:r>
              <a:rPr sz="2933" b="1" dirty="0">
                <a:latin typeface="Comic Sans MS"/>
                <a:cs typeface="Comic Sans MS"/>
              </a:rPr>
              <a:t>have a  label).</a:t>
            </a:r>
            <a:endParaRPr sz="2933" dirty="0">
              <a:latin typeface="Comic Sans MS"/>
              <a:cs typeface="Comic Sans MS"/>
            </a:endParaRPr>
          </a:p>
        </p:txBody>
      </p:sp>
      <p:sp>
        <p:nvSpPr>
          <p:cNvPr id="29" name="object 29" title="Labeled chemicals"/>
          <p:cNvSpPr/>
          <p:nvPr/>
        </p:nvSpPr>
        <p:spPr>
          <a:xfrm>
            <a:off x="7823201" y="894081"/>
            <a:ext cx="4568190" cy="5811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64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876800" y="7696200"/>
            <a:ext cx="3783641" cy="99302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Labels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999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533</Words>
  <Application>Microsoft Office PowerPoint</Application>
  <PresentationFormat>Custom</PresentationFormat>
  <Paragraphs>73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MS PGothic</vt:lpstr>
      <vt:lpstr>Arial</vt:lpstr>
      <vt:lpstr>Calibri</vt:lpstr>
      <vt:lpstr>Comic Sans MS</vt:lpstr>
      <vt:lpstr>Times New Roman</vt:lpstr>
      <vt:lpstr>Office Theme</vt:lpstr>
      <vt:lpstr>Hazard Communication</vt:lpstr>
      <vt:lpstr>Chemical Hazards</vt:lpstr>
      <vt:lpstr>OSHA Hazard Communication Standard</vt:lpstr>
      <vt:lpstr>Written Program</vt:lpstr>
      <vt:lpstr>HAZARD   Communication</vt:lpstr>
      <vt:lpstr>HCP Training</vt:lpstr>
      <vt:lpstr>Measures</vt:lpstr>
      <vt:lpstr>Labels</vt:lpstr>
      <vt:lpstr>Labels  </vt:lpstr>
      <vt:lpstr>Safety Data Sheets. A cornerstone of all chemical hazard regulation is  the Safety Data Sheet (the SDS). cornerstone</vt:lpstr>
      <vt:lpstr>Safety Data Sheets</vt:lpstr>
      <vt:lpstr>Hazards</vt:lpstr>
      <vt:lpstr>azards</vt:lpstr>
      <vt:lpstr>Measures </vt:lpstr>
      <vt:lpstr>Information</vt:lpstr>
      <vt:lpstr>Information  </vt:lpstr>
      <vt:lpstr>Under the OSHA Haz Comm rule  employees have the right to  examine and copy SDSs.</vt:lpstr>
      <vt:lpstr>SDSs</vt:lpstr>
      <vt:lpstr>Standards</vt:lpstr>
      <vt:lpstr>Standards 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2018-07-03T18:17:36Z</dcterms:created>
  <dcterms:modified xsi:type="dcterms:W3CDTF">2021-03-03T20:09:24Z</dcterms:modified>
</cp:coreProperties>
</file>