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3411200" cy="10058400"/>
  <p:notesSz cx="91440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66" y="672"/>
      </p:cViewPr>
      <p:guideLst>
        <p:guide orient="horz" pos="288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646133"/>
            <a:ext cx="1005840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282989"/>
            <a:ext cx="100584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1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9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7390" y="535517"/>
            <a:ext cx="2891790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2020" y="535517"/>
            <a:ext cx="8507730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4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DFD293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9976" y="2313432"/>
            <a:ext cx="495879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70753" y="2313432"/>
            <a:ext cx="495879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56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035" y="2507617"/>
            <a:ext cx="1156716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035" y="6731213"/>
            <a:ext cx="1156716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2020" y="2677584"/>
            <a:ext cx="569976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9420" y="2677584"/>
            <a:ext cx="569976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3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67" y="535517"/>
            <a:ext cx="1156716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767" y="2465706"/>
            <a:ext cx="5673566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3767" y="3674110"/>
            <a:ext cx="5673566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89420" y="2465706"/>
            <a:ext cx="5701507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89420" y="3674110"/>
            <a:ext cx="5701507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1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7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9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67" y="670560"/>
            <a:ext cx="4325461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507" y="1448224"/>
            <a:ext cx="6789420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3767" y="3017520"/>
            <a:ext cx="4325461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8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67" y="670560"/>
            <a:ext cx="4325461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01507" y="1448224"/>
            <a:ext cx="6789420" cy="7147983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3767" y="3017520"/>
            <a:ext cx="4325461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9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2020" y="535517"/>
            <a:ext cx="115671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2020" y="2677584"/>
            <a:ext cx="115671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2020" y="9322647"/>
            <a:ext cx="30175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2460" y="9322647"/>
            <a:ext cx="45262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1660" y="9322647"/>
            <a:ext cx="30175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1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850704"/>
            <a:ext cx="7239000" cy="60721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4645"/>
              </a:lnSpc>
              <a:spcBef>
                <a:spcPts val="135"/>
              </a:spcBef>
            </a:pPr>
            <a:r>
              <a:rPr spc="15" dirty="0">
                <a:latin typeface="Arial"/>
                <a:cs typeface="Arial"/>
              </a:rPr>
              <a:t>Chemical</a:t>
            </a:r>
            <a:r>
              <a:rPr dirty="0">
                <a:latin typeface="Arial"/>
                <a:cs typeface="Arial"/>
              </a:rPr>
              <a:t> </a:t>
            </a:r>
            <a:r>
              <a:rPr spc="10" dirty="0" smtClean="0">
                <a:latin typeface="Arial"/>
                <a:cs typeface="Arial"/>
              </a:rPr>
              <a:t>Safety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4" name="Picture 3" title="OSHA Disclaimer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7800" y="8763000"/>
            <a:ext cx="10833531" cy="6889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9290" y="174929"/>
            <a:ext cx="2718435" cy="13424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4800" b="0" spc="-5" dirty="0" smtClean="0"/>
              <a:t> </a:t>
            </a:r>
            <a:r>
              <a:rPr sz="4800" b="0" spc="-5" dirty="0" smtClean="0"/>
              <a:t>Corrosive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6860285" y="1633220"/>
            <a:ext cx="37211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Labels and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Markings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9286" y="1633220"/>
            <a:ext cx="3489960" cy="2010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835" indent="-318135"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pH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paper</a:t>
            </a:r>
            <a:endParaRPr sz="2800">
              <a:latin typeface="Comic Sans MS"/>
              <a:cs typeface="Comic Sans MS"/>
            </a:endParaRPr>
          </a:p>
          <a:p>
            <a:pPr>
              <a:spcBef>
                <a:spcPts val="20"/>
              </a:spcBef>
              <a:buClr>
                <a:srgbClr val="FFFFFF"/>
              </a:buClr>
              <a:buFont typeface="Comic Sans MS"/>
              <a:buChar char="•"/>
            </a:pPr>
            <a:endParaRPr sz="3350">
              <a:latin typeface="Times New Roman"/>
              <a:cs typeface="Times New Roman"/>
            </a:endParaRPr>
          </a:p>
          <a:p>
            <a:pPr marL="330835" marR="5080" indent="-318135">
              <a:lnSpc>
                <a:spcPct val="122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Where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on pH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scale  7=neutral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 title="Image of corrosive items"/>
          <p:cNvSpPr/>
          <p:nvPr/>
        </p:nvSpPr>
        <p:spPr>
          <a:xfrm>
            <a:off x="3505200" y="2513012"/>
            <a:ext cx="7262812" cy="60213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01405" y="421958"/>
            <a:ext cx="28136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5400" spc="-5" dirty="0"/>
              <a:t>Reactive</a:t>
            </a:r>
            <a:endParaRPr sz="54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1676400" y="2354223"/>
            <a:ext cx="10574059" cy="2174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0" marR="5080" indent="-342900">
              <a:spcBef>
                <a:spcPts val="100"/>
              </a:spcBef>
              <a:buFont typeface="Comic Sans MS"/>
              <a:buChar char="•"/>
              <a:tabLst>
                <a:tab pos="610235" algn="l"/>
                <a:tab pos="610870" algn="l"/>
              </a:tabLst>
            </a:pPr>
            <a:r>
              <a:rPr dirty="0"/>
              <a:t>Chemical </a:t>
            </a:r>
            <a:r>
              <a:rPr spc="-5" dirty="0"/>
              <a:t>naturally </a:t>
            </a:r>
            <a:r>
              <a:rPr dirty="0"/>
              <a:t>or </a:t>
            </a:r>
            <a:r>
              <a:rPr spc="-5" dirty="0"/>
              <a:t>designed</a:t>
            </a:r>
            <a:r>
              <a:rPr spc="-95" dirty="0"/>
              <a:t> </a:t>
            </a:r>
            <a:r>
              <a:rPr spc="-5" dirty="0"/>
              <a:t>to  bring </a:t>
            </a:r>
            <a:r>
              <a:rPr dirty="0"/>
              <a:t>about a chemical</a:t>
            </a:r>
            <a:r>
              <a:rPr spc="-60" dirty="0"/>
              <a:t> </a:t>
            </a:r>
            <a:r>
              <a:rPr spc="-5" dirty="0"/>
              <a:t>reaction</a:t>
            </a:r>
          </a:p>
          <a:p>
            <a:pPr marL="609600" indent="-342900">
              <a:spcBef>
                <a:spcPts val="720"/>
              </a:spcBef>
              <a:buFont typeface="Comic Sans MS"/>
              <a:buChar char="•"/>
              <a:tabLst>
                <a:tab pos="610235" algn="l"/>
                <a:tab pos="610870" algn="l"/>
              </a:tabLst>
            </a:pPr>
            <a:r>
              <a:rPr spc="-5" dirty="0"/>
              <a:t>(Molecules </a:t>
            </a:r>
            <a:r>
              <a:rPr dirty="0"/>
              <a:t>align </a:t>
            </a:r>
            <a:r>
              <a:rPr spc="-5" dirty="0"/>
              <a:t>into </a:t>
            </a:r>
            <a:r>
              <a:rPr dirty="0"/>
              <a:t>long</a:t>
            </a:r>
            <a:r>
              <a:rPr spc="-80" dirty="0"/>
              <a:t> </a:t>
            </a:r>
            <a:r>
              <a:rPr dirty="0"/>
              <a:t>chains)</a:t>
            </a:r>
          </a:p>
          <a:p>
            <a:pPr marL="609600" indent="-342900">
              <a:spcBef>
                <a:spcPts val="755"/>
              </a:spcBef>
              <a:buFont typeface="Comic Sans MS"/>
              <a:buChar char="•"/>
              <a:tabLst>
                <a:tab pos="610235" algn="l"/>
                <a:tab pos="610870" algn="l"/>
              </a:tabLst>
            </a:pPr>
            <a:r>
              <a:rPr spc="-5" dirty="0"/>
              <a:t>React with other</a:t>
            </a:r>
            <a:r>
              <a:rPr spc="-30" dirty="0"/>
              <a:t> </a:t>
            </a:r>
            <a:r>
              <a:rPr spc="-5" dirty="0"/>
              <a:t>chemicals</a:t>
            </a:r>
          </a:p>
        </p:txBody>
      </p:sp>
      <p:sp>
        <p:nvSpPr>
          <p:cNvPr id="5" name="object 5" title="Acid waste bin"/>
          <p:cNvSpPr/>
          <p:nvPr/>
        </p:nvSpPr>
        <p:spPr>
          <a:xfrm>
            <a:off x="5562600" y="4648201"/>
            <a:ext cx="5033962" cy="4190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2600" y="4059400"/>
            <a:ext cx="2667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/>
              <a:t>React</a:t>
            </a:r>
            <a:r>
              <a:rPr sz="4000" b="1" spc="-95" dirty="0"/>
              <a:t> </a:t>
            </a:r>
            <a:r>
              <a:rPr sz="4000" b="1" dirty="0"/>
              <a:t>with</a:t>
            </a:r>
          </a:p>
        </p:txBody>
      </p:sp>
      <p:sp>
        <p:nvSpPr>
          <p:cNvPr id="4" name="object 4" title="Image of an exploded tank"/>
          <p:cNvSpPr/>
          <p:nvPr/>
        </p:nvSpPr>
        <p:spPr>
          <a:xfrm>
            <a:off x="6324600" y="533400"/>
            <a:ext cx="3429001" cy="399256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71726" y="5029200"/>
            <a:ext cx="7975600" cy="36944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55600" marR="5080" indent="-342900">
              <a:lnSpc>
                <a:spcPts val="3329"/>
              </a:lnSpc>
              <a:spcBef>
                <a:spcPts val="235"/>
              </a:spcBef>
              <a:buFont typeface="Comic Sans MS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Comic Sans MS"/>
                <a:cs typeface="Comic Sans MS"/>
              </a:rPr>
              <a:t>air/light: hydrogen </a:t>
            </a:r>
            <a:r>
              <a:rPr sz="2800" b="1" dirty="0">
                <a:latin typeface="Comic Sans MS"/>
                <a:cs typeface="Comic Sans MS"/>
              </a:rPr>
              <a:t>and chlorine </a:t>
            </a:r>
            <a:r>
              <a:rPr sz="2800" b="1" spc="-5" dirty="0">
                <a:latin typeface="Comic Sans MS"/>
                <a:cs typeface="Comic Sans MS"/>
              </a:rPr>
              <a:t>reacts with  </a:t>
            </a:r>
            <a:r>
              <a:rPr sz="2800" b="1" dirty="0">
                <a:latin typeface="Comic Sans MS"/>
                <a:cs typeface="Comic Sans MS"/>
              </a:rPr>
              <a:t>light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spcBef>
                <a:spcPts val="605"/>
              </a:spcBef>
              <a:buFont typeface="Comic Sans MS"/>
              <a:buChar char="•"/>
              <a:tabLst>
                <a:tab pos="355600" algn="l"/>
                <a:tab pos="356235" algn="l"/>
                <a:tab pos="3209290" algn="l"/>
              </a:tabLst>
            </a:pPr>
            <a:r>
              <a:rPr sz="2800" b="1" dirty="0">
                <a:latin typeface="Comic Sans MS"/>
                <a:cs typeface="Comic Sans MS"/>
              </a:rPr>
              <a:t>Water: sodium,	magnesium, strong</a:t>
            </a:r>
            <a:r>
              <a:rPr sz="2800" b="1" spc="-40" dirty="0">
                <a:latin typeface="Comic Sans MS"/>
                <a:cs typeface="Comic Sans MS"/>
              </a:rPr>
              <a:t> </a:t>
            </a:r>
            <a:r>
              <a:rPr sz="2800" b="1" dirty="0">
                <a:latin typeface="Comic Sans MS"/>
                <a:cs typeface="Comic Sans MS"/>
              </a:rPr>
              <a:t>acids</a:t>
            </a:r>
            <a:endParaRPr sz="2800" dirty="0">
              <a:latin typeface="Comic Sans MS"/>
              <a:cs typeface="Comic Sans MS"/>
            </a:endParaRPr>
          </a:p>
          <a:p>
            <a:pPr marL="355600" marR="529590" indent="-342900">
              <a:lnSpc>
                <a:spcPts val="3329"/>
              </a:lnSpc>
              <a:spcBef>
                <a:spcPts val="775"/>
              </a:spcBef>
              <a:buFont typeface="Comic Sans MS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Comic Sans MS"/>
                <a:cs typeface="Comic Sans MS"/>
              </a:rPr>
              <a:t>Self reactive: inherently unstable (heat/  </a:t>
            </a:r>
            <a:r>
              <a:rPr sz="2800" b="1" dirty="0">
                <a:latin typeface="Comic Sans MS"/>
                <a:cs typeface="Comic Sans MS"/>
              </a:rPr>
              <a:t>light/ shock/</a:t>
            </a:r>
            <a:r>
              <a:rPr sz="2800" b="1" spc="-15" dirty="0">
                <a:latin typeface="Comic Sans MS"/>
                <a:cs typeface="Comic Sans MS"/>
              </a:rPr>
              <a:t> </a:t>
            </a:r>
            <a:r>
              <a:rPr sz="2800" b="1" dirty="0">
                <a:latin typeface="Comic Sans MS"/>
                <a:cs typeface="Comic Sans MS"/>
              </a:rPr>
              <a:t>age)</a:t>
            </a:r>
            <a:endParaRPr sz="2800" dirty="0">
              <a:latin typeface="Comic Sans MS"/>
              <a:cs typeface="Comic Sans MS"/>
            </a:endParaRPr>
          </a:p>
          <a:p>
            <a:pPr marL="354965" marR="217804" indent="-342265">
              <a:lnSpc>
                <a:spcPct val="100099"/>
              </a:lnSpc>
              <a:spcBef>
                <a:spcPts val="600"/>
              </a:spcBef>
              <a:buFont typeface="Comic Sans MS"/>
              <a:buChar char="•"/>
              <a:tabLst>
                <a:tab pos="354965" algn="l"/>
                <a:tab pos="355600" algn="l"/>
                <a:tab pos="1342390" algn="l"/>
              </a:tabLst>
            </a:pPr>
            <a:r>
              <a:rPr sz="2800" b="1" spc="-5" dirty="0">
                <a:latin typeface="Comic Sans MS"/>
                <a:cs typeface="Comic Sans MS"/>
              </a:rPr>
              <a:t>(Styrene, ethylene as they age decompose  creating </a:t>
            </a:r>
            <a:r>
              <a:rPr sz="2800" b="1" dirty="0">
                <a:latin typeface="Comic Sans MS"/>
                <a:cs typeface="Comic Sans MS"/>
              </a:rPr>
              <a:t>heat: the </a:t>
            </a:r>
            <a:r>
              <a:rPr sz="2800" b="1" spc="-5" dirty="0">
                <a:latin typeface="Comic Sans MS"/>
                <a:cs typeface="Comic Sans MS"/>
              </a:rPr>
              <a:t>hotter </a:t>
            </a:r>
            <a:r>
              <a:rPr sz="2800" b="1" dirty="0">
                <a:latin typeface="Comic Sans MS"/>
                <a:cs typeface="Comic Sans MS"/>
              </a:rPr>
              <a:t>they </a:t>
            </a:r>
            <a:r>
              <a:rPr sz="2800" b="1" spc="-5" dirty="0">
                <a:latin typeface="Comic Sans MS"/>
                <a:cs typeface="Comic Sans MS"/>
              </a:rPr>
              <a:t>get </a:t>
            </a:r>
            <a:r>
              <a:rPr sz="2800" b="1" dirty="0">
                <a:latin typeface="Comic Sans MS"/>
                <a:cs typeface="Comic Sans MS"/>
              </a:rPr>
              <a:t>the  more	</a:t>
            </a:r>
            <a:r>
              <a:rPr sz="2800" b="1" spc="-5" dirty="0">
                <a:latin typeface="Comic Sans MS"/>
                <a:cs typeface="Comic Sans MS"/>
              </a:rPr>
              <a:t>they </a:t>
            </a:r>
            <a:r>
              <a:rPr sz="2800" b="1" dirty="0">
                <a:latin typeface="Comic Sans MS"/>
                <a:cs typeface="Comic Sans MS"/>
              </a:rPr>
              <a:t>accelerate a</a:t>
            </a:r>
            <a:r>
              <a:rPr sz="2800" b="1" spc="-20" dirty="0">
                <a:latin typeface="Comic Sans MS"/>
                <a:cs typeface="Comic Sans MS"/>
              </a:rPr>
              <a:t> </a:t>
            </a:r>
            <a:r>
              <a:rPr sz="2800" b="1" spc="-5" dirty="0">
                <a:latin typeface="Comic Sans MS"/>
                <a:cs typeface="Comic Sans MS"/>
              </a:rPr>
              <a:t>reaction.)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3400" y="414021"/>
            <a:ext cx="3464638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b="0" spc="-5" dirty="0" smtClean="0">
                <a:latin typeface="Arial"/>
                <a:cs typeface="Arial"/>
              </a:rPr>
              <a:t> </a:t>
            </a:r>
            <a:r>
              <a:rPr b="0" spc="-5" dirty="0" smtClean="0">
                <a:latin typeface="Arial"/>
                <a:cs typeface="Arial"/>
              </a:rPr>
              <a:t>Reactive</a:t>
            </a:r>
            <a:endParaRPr b="0" spc="-5" dirty="0">
              <a:latin typeface="Arial"/>
              <a:cs typeface="Arial"/>
            </a:endParaRPr>
          </a:p>
        </p:txBody>
      </p:sp>
      <p:sp>
        <p:nvSpPr>
          <p:cNvPr id="4" name="object 4" title="Image of chemical bottles"/>
          <p:cNvSpPr txBox="1"/>
          <p:nvPr/>
        </p:nvSpPr>
        <p:spPr>
          <a:xfrm>
            <a:off x="1447800" y="1955482"/>
            <a:ext cx="4994910" cy="416623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 algn="ctr">
              <a:lnSpc>
                <a:spcPts val="3400"/>
              </a:lnSpc>
              <a:spcBef>
                <a:spcPts val="580"/>
              </a:spcBef>
            </a:pPr>
            <a:r>
              <a:rPr sz="3200" spc="-5" dirty="0">
                <a:latin typeface="Arial"/>
                <a:cs typeface="Arial"/>
              </a:rPr>
              <a:t>No detection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instruments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or  reference scales</a:t>
            </a:r>
            <a:endParaRPr sz="3200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690245" marR="683260" algn="ctr">
              <a:lnSpc>
                <a:spcPct val="109300"/>
              </a:lnSpc>
              <a:spcBef>
                <a:spcPts val="5"/>
              </a:spcBef>
            </a:pPr>
            <a:r>
              <a:rPr sz="3200" spc="-5" dirty="0">
                <a:latin typeface="Arial"/>
                <a:cs typeface="Arial"/>
              </a:rPr>
              <a:t>Rely on </a:t>
            </a:r>
            <a:r>
              <a:rPr sz="3200" dirty="0">
                <a:latin typeface="Arial"/>
                <a:cs typeface="Arial"/>
              </a:rPr>
              <a:t>sources:  </a:t>
            </a:r>
            <a:r>
              <a:rPr sz="3200" spc="-5" dirty="0">
                <a:latin typeface="Arial"/>
                <a:cs typeface="Arial"/>
              </a:rPr>
              <a:t>Chemical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Dictionary  SDS</a:t>
            </a:r>
            <a:endParaRPr sz="3200" dirty="0">
              <a:latin typeface="Arial"/>
              <a:cs typeface="Arial"/>
            </a:endParaRPr>
          </a:p>
          <a:p>
            <a:pPr marL="1254760" marR="1247140" algn="ctr">
              <a:lnSpc>
                <a:spcPct val="1093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NIOSH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Guide  Labels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 title="Chemical Bottles"/>
          <p:cNvSpPr/>
          <p:nvPr/>
        </p:nvSpPr>
        <p:spPr>
          <a:xfrm>
            <a:off x="7086600" y="4038600"/>
            <a:ext cx="5562600" cy="4952999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1001" y="498158"/>
            <a:ext cx="319771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spc="-5" dirty="0">
                <a:latin typeface="Arial"/>
                <a:cs typeface="Arial"/>
              </a:rPr>
              <a:t>Toxic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9541" y="1633220"/>
            <a:ext cx="4298315" cy="29136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Exposure limits</a:t>
            </a:r>
            <a:endParaRPr sz="3200" dirty="0">
              <a:latin typeface="Arial"/>
              <a:cs typeface="Arial"/>
            </a:endParaRPr>
          </a:p>
          <a:p>
            <a:pPr>
              <a:spcBef>
                <a:spcPts val="35"/>
              </a:spcBef>
              <a:buClr>
                <a:srgbClr val="FFFFFF"/>
              </a:buClr>
              <a:buFont typeface="Arial"/>
              <a:buChar char="•"/>
            </a:pPr>
            <a:endParaRPr sz="4600" dirty="0">
              <a:latin typeface="Times New Roman"/>
              <a:cs typeface="Times New Roman"/>
            </a:endParaRPr>
          </a:p>
          <a:p>
            <a:pPr marL="355600" indent="-342900"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Detection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instruments</a:t>
            </a:r>
          </a:p>
          <a:p>
            <a:pPr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4650" dirty="0">
              <a:latin typeface="Times New Roman"/>
              <a:cs typeface="Times New Roman"/>
            </a:endParaRPr>
          </a:p>
          <a:p>
            <a:pPr marL="355600" indent="-342900"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Reference Sources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 title="Image of a storage box"/>
          <p:cNvSpPr/>
          <p:nvPr/>
        </p:nvSpPr>
        <p:spPr>
          <a:xfrm>
            <a:off x="7459662" y="1447800"/>
            <a:ext cx="5341938" cy="73152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dirty="0" smtClean="0"/>
              <a:t>Image of a </a:t>
            </a:r>
            <a:r>
              <a:rPr lang="en-US" dirty="0" err="1" smtClean="0"/>
              <a:t>sotra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76064" y="498158"/>
            <a:ext cx="58661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spc="-5" dirty="0"/>
              <a:t>How Chemicals</a:t>
            </a:r>
            <a:r>
              <a:rPr b="0" spc="-45" dirty="0"/>
              <a:t> </a:t>
            </a:r>
            <a:r>
              <a:rPr b="0" spc="-5" dirty="0"/>
              <a:t>Behave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9540" y="1551155"/>
            <a:ext cx="8531860" cy="3853747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355600" marR="5080" indent="-342900">
              <a:lnSpc>
                <a:spcPct val="76100"/>
              </a:lnSpc>
              <a:spcBef>
                <a:spcPts val="9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omic Sans MS"/>
                <a:cs typeface="Comic Sans MS"/>
              </a:rPr>
              <a:t>Vapor </a:t>
            </a:r>
            <a:r>
              <a:rPr sz="2800" spc="-5" dirty="0">
                <a:latin typeface="Comic Sans MS"/>
                <a:cs typeface="Comic Sans MS"/>
              </a:rPr>
              <a:t>Pressure </a:t>
            </a:r>
            <a:r>
              <a:rPr sz="2800" spc="-25" dirty="0">
                <a:latin typeface="Comic Sans MS"/>
                <a:cs typeface="Comic Sans MS"/>
              </a:rPr>
              <a:t>[</a:t>
            </a:r>
            <a:r>
              <a:rPr sz="2850" i="1" spc="-25" dirty="0">
                <a:latin typeface="Comic Sans MS"/>
                <a:cs typeface="Comic Sans MS"/>
              </a:rPr>
              <a:t>tendency </a:t>
            </a:r>
            <a:r>
              <a:rPr sz="2850" i="1" spc="-30" dirty="0">
                <a:latin typeface="Comic Sans MS"/>
                <a:cs typeface="Comic Sans MS"/>
              </a:rPr>
              <a:t>to evaporate into  </a:t>
            </a:r>
            <a:r>
              <a:rPr sz="2850" i="1" spc="-25" dirty="0">
                <a:latin typeface="Comic Sans MS"/>
                <a:cs typeface="Comic Sans MS"/>
              </a:rPr>
              <a:t>air]</a:t>
            </a:r>
            <a:endParaRPr sz="2850" dirty="0">
              <a:latin typeface="Comic Sans MS"/>
              <a:cs typeface="Comic Sans MS"/>
            </a:endParaRPr>
          </a:p>
          <a:p>
            <a:pPr marL="355600" indent="-342900">
              <a:lnSpc>
                <a:spcPts val="336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omic Sans MS"/>
                <a:cs typeface="Comic Sans MS"/>
              </a:rPr>
              <a:t>Vapor Density </a:t>
            </a:r>
            <a:r>
              <a:rPr sz="2800" spc="-30" dirty="0">
                <a:latin typeface="Comic Sans MS"/>
                <a:cs typeface="Comic Sans MS"/>
              </a:rPr>
              <a:t>[</a:t>
            </a:r>
            <a:r>
              <a:rPr sz="2850" i="1" spc="-30" dirty="0">
                <a:latin typeface="Comic Sans MS"/>
                <a:cs typeface="Comic Sans MS"/>
              </a:rPr>
              <a:t>heavier of lighter than</a:t>
            </a:r>
            <a:r>
              <a:rPr sz="2850" i="1" spc="15" dirty="0">
                <a:latin typeface="Comic Sans MS"/>
                <a:cs typeface="Comic Sans MS"/>
              </a:rPr>
              <a:t> </a:t>
            </a:r>
            <a:r>
              <a:rPr sz="2850" i="1" spc="-25" dirty="0">
                <a:latin typeface="Comic Sans MS"/>
                <a:cs typeface="Comic Sans MS"/>
              </a:rPr>
              <a:t>air]</a:t>
            </a:r>
            <a:endParaRPr sz="2850" dirty="0">
              <a:latin typeface="Comic Sans MS"/>
              <a:cs typeface="Comic Sans MS"/>
            </a:endParaRPr>
          </a:p>
          <a:p>
            <a:pPr marL="355600" indent="-342900">
              <a:lnSpc>
                <a:spcPts val="341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Specific Gravity </a:t>
            </a:r>
            <a:r>
              <a:rPr sz="2800" dirty="0">
                <a:latin typeface="Comic Sans MS"/>
                <a:cs typeface="Comic Sans MS"/>
              </a:rPr>
              <a:t>[ </a:t>
            </a:r>
            <a:r>
              <a:rPr sz="2850" i="1" spc="-25" dirty="0">
                <a:latin typeface="Comic Sans MS"/>
                <a:cs typeface="Comic Sans MS"/>
              </a:rPr>
              <a:t>sink </a:t>
            </a:r>
            <a:r>
              <a:rPr sz="2850" i="1" spc="-30" dirty="0">
                <a:latin typeface="Comic Sans MS"/>
                <a:cs typeface="Comic Sans MS"/>
              </a:rPr>
              <a:t>or float </a:t>
            </a:r>
            <a:r>
              <a:rPr sz="2850" i="1" spc="-25" dirty="0">
                <a:latin typeface="Comic Sans MS"/>
                <a:cs typeface="Comic Sans MS"/>
              </a:rPr>
              <a:t>in</a:t>
            </a:r>
            <a:r>
              <a:rPr sz="2850" i="1" spc="30" dirty="0">
                <a:latin typeface="Comic Sans MS"/>
                <a:cs typeface="Comic Sans MS"/>
              </a:rPr>
              <a:t> </a:t>
            </a:r>
            <a:r>
              <a:rPr sz="2850" i="1" spc="-35" dirty="0">
                <a:latin typeface="Comic Sans MS"/>
                <a:cs typeface="Comic Sans MS"/>
              </a:rPr>
              <a:t>water]</a:t>
            </a:r>
            <a:endParaRPr sz="285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4000" dirty="0">
              <a:latin typeface="Times New Roman"/>
              <a:cs typeface="Times New Roman"/>
            </a:endParaRPr>
          </a:p>
          <a:p>
            <a:pPr marL="354965" marR="481330" indent="-342900">
              <a:lnSpc>
                <a:spcPct val="78300"/>
              </a:lnSpc>
              <a:spcBef>
                <a:spcPts val="2865"/>
              </a:spcBef>
            </a:pPr>
            <a:r>
              <a:rPr sz="2800" spc="-5" dirty="0">
                <a:latin typeface="Comic Sans MS"/>
                <a:cs typeface="Comic Sans MS"/>
              </a:rPr>
              <a:t>Provides </a:t>
            </a:r>
            <a:r>
              <a:rPr sz="2800" dirty="0">
                <a:latin typeface="Comic Sans MS"/>
                <a:cs typeface="Comic Sans MS"/>
              </a:rPr>
              <a:t>clues </a:t>
            </a:r>
            <a:r>
              <a:rPr sz="2800" spc="-5" dirty="0">
                <a:latin typeface="Comic Sans MS"/>
                <a:cs typeface="Comic Sans MS"/>
              </a:rPr>
              <a:t>to </a:t>
            </a:r>
            <a:r>
              <a:rPr sz="2800" dirty="0">
                <a:latin typeface="Comic Sans MS"/>
                <a:cs typeface="Comic Sans MS"/>
              </a:rPr>
              <a:t>exposure and methods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  </a:t>
            </a:r>
            <a:r>
              <a:rPr sz="2800" spc="-5" dirty="0">
                <a:latin typeface="Comic Sans MS"/>
                <a:cs typeface="Comic Sans MS"/>
              </a:rPr>
              <a:t>control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spcBef>
                <a:spcPts val="3409"/>
              </a:spcBef>
            </a:pPr>
            <a:r>
              <a:rPr sz="2800" spc="-5" dirty="0">
                <a:latin typeface="Comic Sans MS"/>
                <a:cs typeface="Comic Sans MS"/>
              </a:rPr>
              <a:t>SDS </a:t>
            </a:r>
            <a:r>
              <a:rPr sz="2800" dirty="0">
                <a:latin typeface="Comic Sans MS"/>
                <a:cs typeface="Comic Sans MS"/>
              </a:rPr>
              <a:t>NIOSH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Guide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667000" y="1752600"/>
            <a:ext cx="7818755" cy="5465599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71145" marR="5080" algn="ctr">
              <a:lnSpc>
                <a:spcPts val="2400"/>
              </a:lnSpc>
              <a:spcBef>
                <a:spcPts val="240"/>
              </a:spcBef>
            </a:pPr>
            <a:r>
              <a:rPr sz="2050" i="1" spc="-3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By June </a:t>
            </a:r>
            <a:r>
              <a:rPr sz="2050" i="1" spc="-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1, </a:t>
            </a:r>
            <a:r>
              <a:rPr sz="2050" i="1" spc="-3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2015, </a:t>
            </a:r>
            <a:r>
              <a:rPr sz="2050" i="1" spc="-2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all </a:t>
            </a:r>
            <a:r>
              <a:rPr sz="2050" i="1" spc="-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labels will </a:t>
            </a:r>
            <a:r>
              <a:rPr sz="2050" i="1" spc="-3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be </a:t>
            </a:r>
            <a:r>
              <a:rPr sz="2050" i="1" spc="-3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required to have </a:t>
            </a:r>
            <a:r>
              <a:rPr sz="2050" i="1" spc="-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pictograms, </a:t>
            </a:r>
            <a:r>
              <a:rPr sz="2050" i="1" spc="-3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a  </a:t>
            </a:r>
            <a:r>
              <a:rPr sz="2050" i="1" spc="-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signal </a:t>
            </a:r>
            <a:r>
              <a:rPr sz="2050" i="1" spc="-3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word, hazard and </a:t>
            </a:r>
            <a:r>
              <a:rPr sz="2050" i="1" spc="-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precautionary </a:t>
            </a:r>
            <a:r>
              <a:rPr sz="2050" i="1" spc="-3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statements, the product  identifier, and </a:t>
            </a:r>
            <a:r>
              <a:rPr sz="2050" i="1" spc="-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supplier </a:t>
            </a:r>
            <a:r>
              <a:rPr sz="2050" i="1" spc="-30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identification.</a:t>
            </a:r>
            <a:r>
              <a:rPr sz="2050" i="1" spc="25" dirty="0">
                <a:solidFill>
                  <a:schemeClr val="accent4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sz="2000" dirty="0">
              <a:solidFill>
                <a:schemeClr val="accent4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ts val="3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5"/>
              </a:spcBef>
              <a:buFont typeface="Comic Sans MS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omic Sans MS"/>
                <a:cs typeface="Comic Sans MS"/>
              </a:rPr>
              <a:t>Hazard</a:t>
            </a:r>
            <a:r>
              <a:rPr sz="3200" b="1" spc="-10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Pictograms</a:t>
            </a:r>
            <a:endParaRPr sz="3200" dirty="0">
              <a:latin typeface="Comic Sans MS"/>
              <a:cs typeface="Comic Sans MS"/>
            </a:endParaRPr>
          </a:p>
          <a:p>
            <a:pPr>
              <a:spcBef>
                <a:spcPts val="30"/>
              </a:spcBef>
              <a:buClr>
                <a:srgbClr val="FFFFFF"/>
              </a:buClr>
              <a:buFont typeface="Comic Sans MS"/>
              <a:buChar char="•"/>
            </a:pPr>
            <a:endParaRPr sz="46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5"/>
              </a:spcBef>
              <a:buFont typeface="Comic Sans MS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omic Sans MS"/>
                <a:cs typeface="Comic Sans MS"/>
              </a:rPr>
              <a:t>Signal</a:t>
            </a:r>
            <a:r>
              <a:rPr sz="3200" b="1" spc="-1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Word</a:t>
            </a:r>
            <a:endParaRPr sz="3200" dirty="0">
              <a:latin typeface="Comic Sans MS"/>
              <a:cs typeface="Comic Sans MS"/>
            </a:endParaRPr>
          </a:p>
          <a:p>
            <a:pPr marL="1383665">
              <a:spcBef>
                <a:spcPts val="520"/>
              </a:spcBef>
            </a:pPr>
            <a:r>
              <a:rPr sz="2050" b="1" i="1" spc="130" dirty="0">
                <a:latin typeface="MS PGothic"/>
                <a:cs typeface="MS PGothic"/>
              </a:rPr>
              <a:t>'</a:t>
            </a:r>
            <a:r>
              <a:rPr sz="2450" b="1" i="1" spc="130" dirty="0">
                <a:latin typeface="Comic Sans MS"/>
                <a:cs typeface="Comic Sans MS"/>
              </a:rPr>
              <a:t>Danger</a:t>
            </a:r>
            <a:r>
              <a:rPr sz="2450" b="1" i="1" spc="130" dirty="0">
                <a:latin typeface="MS PGothic"/>
                <a:cs typeface="MS PGothic"/>
              </a:rPr>
              <a:t>'</a:t>
            </a:r>
            <a:endParaRPr sz="2450" dirty="0">
              <a:latin typeface="MS PGothic"/>
              <a:cs typeface="MS PGothic"/>
            </a:endParaRPr>
          </a:p>
          <a:p>
            <a:pPr>
              <a:spcBef>
                <a:spcPts val="5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355600" indent="-342900">
              <a:buFont typeface="Comic Sans MS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omic Sans MS"/>
                <a:cs typeface="Comic Sans MS"/>
              </a:rPr>
              <a:t>Hazard</a:t>
            </a:r>
            <a:r>
              <a:rPr sz="3200" b="1" spc="-1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Statement</a:t>
            </a:r>
            <a:endParaRPr sz="3200" dirty="0">
              <a:latin typeface="Comic Sans MS"/>
              <a:cs typeface="Comic Sans MS"/>
            </a:endParaRPr>
          </a:p>
          <a:p>
            <a:pPr marL="469265">
              <a:spcBef>
                <a:spcPts val="615"/>
              </a:spcBef>
            </a:pPr>
            <a:r>
              <a:rPr sz="2850" b="1" i="1" spc="85" dirty="0">
                <a:latin typeface="MS PGothic"/>
                <a:cs typeface="MS PGothic"/>
              </a:rPr>
              <a:t>'</a:t>
            </a:r>
            <a:r>
              <a:rPr sz="2850" b="1" i="1" spc="85" dirty="0">
                <a:latin typeface="Comic Sans MS"/>
                <a:cs typeface="Comic Sans MS"/>
              </a:rPr>
              <a:t>Highly </a:t>
            </a:r>
            <a:r>
              <a:rPr sz="2850" b="1" i="1" spc="-35" dirty="0">
                <a:latin typeface="Comic Sans MS"/>
                <a:cs typeface="Comic Sans MS"/>
              </a:rPr>
              <a:t>flammable </a:t>
            </a:r>
            <a:r>
              <a:rPr sz="2850" b="1" i="1" spc="-25" dirty="0">
                <a:latin typeface="Comic Sans MS"/>
                <a:cs typeface="Comic Sans MS"/>
              </a:rPr>
              <a:t>liquid </a:t>
            </a:r>
            <a:r>
              <a:rPr sz="2850" b="1" i="1" spc="-30" dirty="0">
                <a:latin typeface="Comic Sans MS"/>
                <a:cs typeface="Comic Sans MS"/>
              </a:rPr>
              <a:t>and</a:t>
            </a:r>
            <a:r>
              <a:rPr sz="2850" b="1" i="1" spc="-125" dirty="0">
                <a:latin typeface="Comic Sans MS"/>
                <a:cs typeface="Comic Sans MS"/>
              </a:rPr>
              <a:t> </a:t>
            </a:r>
            <a:r>
              <a:rPr sz="2850" b="1" i="1" spc="-35" dirty="0">
                <a:latin typeface="Comic Sans MS"/>
                <a:cs typeface="Comic Sans MS"/>
              </a:rPr>
              <a:t>vapor.</a:t>
            </a:r>
            <a:endParaRPr sz="2850" dirty="0">
              <a:latin typeface="Comic Sans MS"/>
              <a:cs typeface="Comic Sans MS"/>
            </a:endParaRPr>
          </a:p>
          <a:p>
            <a:pPr marL="749300">
              <a:spcBef>
                <a:spcPts val="5"/>
              </a:spcBef>
            </a:pPr>
            <a:r>
              <a:rPr sz="2850" b="1" i="1" spc="-35" dirty="0">
                <a:latin typeface="Comic Sans MS"/>
                <a:cs typeface="Comic Sans MS"/>
              </a:rPr>
              <a:t>May </a:t>
            </a:r>
            <a:r>
              <a:rPr sz="2850" b="1" i="1" spc="-30" dirty="0">
                <a:latin typeface="Comic Sans MS"/>
                <a:cs typeface="Comic Sans MS"/>
              </a:rPr>
              <a:t>cause </a:t>
            </a:r>
            <a:r>
              <a:rPr sz="2850" b="1" i="1" spc="-25" dirty="0">
                <a:latin typeface="Comic Sans MS"/>
                <a:cs typeface="Comic Sans MS"/>
              </a:rPr>
              <a:t>liver </a:t>
            </a:r>
            <a:r>
              <a:rPr sz="2850" b="1" i="1" spc="-30" dirty="0">
                <a:latin typeface="Comic Sans MS"/>
                <a:cs typeface="Comic Sans MS"/>
              </a:rPr>
              <a:t>and kidney</a:t>
            </a:r>
            <a:r>
              <a:rPr sz="2850" b="1" i="1" spc="-15" dirty="0">
                <a:latin typeface="Comic Sans MS"/>
                <a:cs typeface="Comic Sans MS"/>
              </a:rPr>
              <a:t> </a:t>
            </a:r>
            <a:r>
              <a:rPr sz="2850" b="1" i="1" spc="65" dirty="0">
                <a:latin typeface="Comic Sans MS"/>
                <a:cs typeface="Comic Sans MS"/>
              </a:rPr>
              <a:t>damage.</a:t>
            </a:r>
            <a:r>
              <a:rPr sz="2850" b="1" i="1" spc="65" dirty="0">
                <a:latin typeface="MS PGothic"/>
                <a:cs typeface="MS PGothic"/>
              </a:rPr>
              <a:t>'</a:t>
            </a:r>
            <a:endParaRPr sz="2850" dirty="0">
              <a:latin typeface="MS PGothic"/>
              <a:cs typeface="MS PGothic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85351"/>
            <a:ext cx="11567160" cy="1944159"/>
          </a:xfrm>
        </p:spPr>
        <p:txBody>
          <a:bodyPr/>
          <a:lstStyle/>
          <a:p>
            <a:r>
              <a:rPr lang="en-US" dirty="0" smtClean="0"/>
              <a:t>June 1, 2015 requirements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81200" y="6705600"/>
            <a:ext cx="9829800" cy="2619947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88900" algn="ctr">
              <a:spcBef>
                <a:spcPts val="160"/>
              </a:spcBef>
            </a:pPr>
            <a:endParaRPr sz="2800" dirty="0">
              <a:latin typeface="Arial"/>
              <a:cs typeface="Arial"/>
            </a:endParaRPr>
          </a:p>
          <a:p>
            <a:pPr marL="1204595">
              <a:spcBef>
                <a:spcPts val="1960"/>
              </a:spcBef>
            </a:pPr>
            <a:r>
              <a:rPr lang="en-US" sz="3600" spc="-5" dirty="0" smtClean="0">
                <a:latin typeface="Arial"/>
                <a:cs typeface="Arial"/>
              </a:rPr>
              <a:t>       </a:t>
            </a:r>
            <a:endParaRPr sz="3600" dirty="0">
              <a:latin typeface="Arial"/>
              <a:cs typeface="Arial"/>
            </a:endParaRPr>
          </a:p>
          <a:p>
            <a:pPr marL="12700" marR="5080">
              <a:lnSpc>
                <a:spcPct val="99500"/>
              </a:lnSpc>
              <a:spcBef>
                <a:spcPts val="1685"/>
              </a:spcBef>
              <a:tabLst>
                <a:tab pos="7644130" algn="l"/>
              </a:tabLst>
            </a:pPr>
            <a:r>
              <a:rPr i="1" spc="-5" dirty="0">
                <a:latin typeface="Arial"/>
                <a:cs typeface="Arial"/>
              </a:rPr>
              <a:t>This material was produced under grant number </a:t>
            </a:r>
            <a:r>
              <a:rPr spc="-5" dirty="0" smtClean="0">
                <a:latin typeface="Arial"/>
                <a:cs typeface="Arial"/>
              </a:rPr>
              <a:t>SH-26285-</a:t>
            </a:r>
            <a:r>
              <a:rPr lang="en-US" spc="-5" dirty="0" smtClean="0">
                <a:latin typeface="Arial"/>
                <a:cs typeface="Arial"/>
              </a:rPr>
              <a:t>SH</a:t>
            </a:r>
            <a:r>
              <a:rPr spc="-5" dirty="0" smtClean="0">
                <a:latin typeface="Arial"/>
                <a:cs typeface="Arial"/>
              </a:rPr>
              <a:t>4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i="1" dirty="0" smtClean="0">
                <a:latin typeface="Arial"/>
                <a:cs typeface="Arial"/>
              </a:rPr>
              <a:t>from </a:t>
            </a:r>
            <a:r>
              <a:rPr i="1" dirty="0">
                <a:latin typeface="Arial"/>
                <a:cs typeface="Arial"/>
              </a:rPr>
              <a:t>the  </a:t>
            </a:r>
            <a:r>
              <a:rPr i="1" spc="-5" dirty="0">
                <a:latin typeface="Arial"/>
                <a:cs typeface="Arial"/>
              </a:rPr>
              <a:t>Occupational </a:t>
            </a:r>
            <a:r>
              <a:rPr i="1" dirty="0">
                <a:latin typeface="Arial"/>
                <a:cs typeface="Arial"/>
              </a:rPr>
              <a:t>Safety </a:t>
            </a:r>
            <a:r>
              <a:rPr i="1" spc="-5" dirty="0">
                <a:latin typeface="Arial"/>
                <a:cs typeface="Arial"/>
              </a:rPr>
              <a:t>and Health Administration, </a:t>
            </a:r>
            <a:r>
              <a:rPr i="1" dirty="0">
                <a:latin typeface="Arial"/>
                <a:cs typeface="Arial"/>
              </a:rPr>
              <a:t>U.S. </a:t>
            </a:r>
            <a:r>
              <a:rPr i="1" spc="-5" dirty="0">
                <a:latin typeface="Arial"/>
                <a:cs typeface="Arial"/>
              </a:rPr>
              <a:t>Department</a:t>
            </a:r>
            <a:r>
              <a:rPr i="1" spc="11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of</a:t>
            </a:r>
            <a:r>
              <a:rPr i="1" spc="15" dirty="0">
                <a:latin typeface="Arial"/>
                <a:cs typeface="Arial"/>
              </a:rPr>
              <a:t> </a:t>
            </a:r>
            <a:r>
              <a:rPr i="1" spc="-15" dirty="0">
                <a:latin typeface="Arial"/>
                <a:cs typeface="Arial"/>
              </a:rPr>
              <a:t>Labor</a:t>
            </a:r>
            <a:r>
              <a:rPr i="1" spc="-15" dirty="0" smtClean="0">
                <a:latin typeface="Arial"/>
                <a:cs typeface="Arial"/>
              </a:rPr>
              <a:t>.</a:t>
            </a:r>
            <a:r>
              <a:rPr lang="en-US" i="1" spc="-15" dirty="0" smtClean="0">
                <a:latin typeface="Arial"/>
                <a:cs typeface="Arial"/>
              </a:rPr>
              <a:t>  It</a:t>
            </a:r>
            <a:r>
              <a:rPr i="1" dirty="0" smtClean="0">
                <a:latin typeface="Arial"/>
                <a:cs typeface="Arial"/>
              </a:rPr>
              <a:t>  </a:t>
            </a:r>
            <a:r>
              <a:rPr i="1" spc="-5" dirty="0">
                <a:latin typeface="Arial"/>
                <a:cs typeface="Arial"/>
              </a:rPr>
              <a:t>does </a:t>
            </a:r>
            <a:r>
              <a:rPr i="1" dirty="0">
                <a:latin typeface="Arial"/>
                <a:cs typeface="Arial"/>
              </a:rPr>
              <a:t>not </a:t>
            </a:r>
            <a:r>
              <a:rPr i="1" spc="-5" dirty="0">
                <a:latin typeface="Arial"/>
                <a:cs typeface="Arial"/>
              </a:rPr>
              <a:t>necessarily </a:t>
            </a:r>
            <a:r>
              <a:rPr i="1" dirty="0">
                <a:latin typeface="Arial"/>
                <a:cs typeface="Arial"/>
              </a:rPr>
              <a:t>reflect the </a:t>
            </a:r>
            <a:r>
              <a:rPr i="1" spc="-5" dirty="0">
                <a:latin typeface="Arial"/>
                <a:cs typeface="Arial"/>
              </a:rPr>
              <a:t>views or policies </a:t>
            </a:r>
            <a:r>
              <a:rPr i="1" dirty="0">
                <a:latin typeface="Arial"/>
                <a:cs typeface="Arial"/>
              </a:rPr>
              <a:t>of the U.S. </a:t>
            </a:r>
            <a:r>
              <a:rPr i="1" spc="-5" dirty="0">
                <a:latin typeface="Arial"/>
                <a:cs typeface="Arial"/>
              </a:rPr>
              <a:t>Department </a:t>
            </a:r>
            <a:r>
              <a:rPr i="1" dirty="0">
                <a:latin typeface="Arial"/>
                <a:cs typeface="Arial"/>
              </a:rPr>
              <a:t>of  </a:t>
            </a:r>
            <a:r>
              <a:rPr i="1" spc="-20" dirty="0">
                <a:latin typeface="Arial"/>
                <a:cs typeface="Arial"/>
              </a:rPr>
              <a:t>Labor, </a:t>
            </a:r>
            <a:r>
              <a:rPr i="1" spc="-5" dirty="0">
                <a:latin typeface="Arial"/>
                <a:cs typeface="Arial"/>
              </a:rPr>
              <a:t>nor does mention </a:t>
            </a:r>
            <a:r>
              <a:rPr i="1" dirty="0">
                <a:latin typeface="Arial"/>
                <a:cs typeface="Arial"/>
              </a:rPr>
              <a:t>of </a:t>
            </a:r>
            <a:r>
              <a:rPr i="1" spc="-5" dirty="0">
                <a:latin typeface="Arial"/>
                <a:cs typeface="Arial"/>
              </a:rPr>
              <a:t>trade </a:t>
            </a:r>
            <a:r>
              <a:rPr i="1" dirty="0">
                <a:latin typeface="Arial"/>
                <a:cs typeface="Arial"/>
              </a:rPr>
              <a:t>names, </a:t>
            </a:r>
            <a:r>
              <a:rPr i="1" spc="-5" dirty="0">
                <a:latin typeface="Arial"/>
                <a:cs typeface="Arial"/>
              </a:rPr>
              <a:t>commercial </a:t>
            </a:r>
            <a:r>
              <a:rPr i="1" dirty="0">
                <a:latin typeface="Arial"/>
                <a:cs typeface="Arial"/>
              </a:rPr>
              <a:t>products, </a:t>
            </a:r>
            <a:r>
              <a:rPr i="1" spc="-5" dirty="0">
                <a:latin typeface="Arial"/>
                <a:cs typeface="Arial"/>
              </a:rPr>
              <a:t>or organizations  imply endorsement by </a:t>
            </a:r>
            <a:r>
              <a:rPr i="1" dirty="0">
                <a:latin typeface="Arial"/>
                <a:cs typeface="Arial"/>
              </a:rPr>
              <a:t>the U.S.</a:t>
            </a:r>
            <a:r>
              <a:rPr i="1" spc="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Government.</a:t>
            </a:r>
            <a:endParaRPr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0"/>
            <a:ext cx="9296400" cy="1944159"/>
          </a:xfrm>
        </p:spPr>
        <p:txBody>
          <a:bodyPr/>
          <a:lstStyle/>
          <a:p>
            <a:r>
              <a:rPr lang="en-US" sz="5400" spc="-5" dirty="0">
                <a:latin typeface="Arial"/>
                <a:cs typeface="Arial"/>
              </a:rPr>
              <a:t>Thank you for your</a:t>
            </a:r>
            <a:r>
              <a:rPr lang="en-US" sz="5400" spc="15" dirty="0">
                <a:latin typeface="Arial"/>
                <a:cs typeface="Arial"/>
              </a:rPr>
              <a:t> </a:t>
            </a:r>
            <a:r>
              <a:rPr lang="en-US" sz="5400" spc="-5" dirty="0">
                <a:latin typeface="Arial"/>
                <a:cs typeface="Arial"/>
              </a:rPr>
              <a:t>attention</a:t>
            </a:r>
            <a:r>
              <a:rPr lang="en-US" sz="5400" spc="-5" dirty="0" smtClean="0">
                <a:latin typeface="Arial"/>
                <a:cs typeface="Arial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5478" y="498158"/>
            <a:ext cx="46469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spc="-5" dirty="0"/>
              <a:t>Chemical</a:t>
            </a:r>
            <a:r>
              <a:rPr b="0" spc="-55" dirty="0"/>
              <a:t> </a:t>
            </a:r>
            <a:r>
              <a:rPr b="0" spc="-5" dirty="0"/>
              <a:t>Hazards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14600" y="3505200"/>
            <a:ext cx="2844165" cy="294894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55600" indent="-342900">
              <a:spcBef>
                <a:spcPts val="1060"/>
              </a:spcBef>
              <a:buChar char="•"/>
              <a:tabLst>
                <a:tab pos="355600" algn="l"/>
              </a:tabLst>
            </a:pPr>
            <a:r>
              <a:rPr sz="4000" spc="-5" dirty="0">
                <a:latin typeface="Comic Sans MS"/>
                <a:cs typeface="Comic Sans MS"/>
              </a:rPr>
              <a:t>Flammable</a:t>
            </a:r>
            <a:endParaRPr sz="4000" dirty="0">
              <a:latin typeface="Comic Sans MS"/>
              <a:cs typeface="Comic Sans MS"/>
            </a:endParaRPr>
          </a:p>
          <a:p>
            <a:pPr marL="355600" indent="-342900">
              <a:spcBef>
                <a:spcPts val="960"/>
              </a:spcBef>
              <a:buChar char="•"/>
              <a:tabLst>
                <a:tab pos="355600" algn="l"/>
              </a:tabLst>
            </a:pPr>
            <a:r>
              <a:rPr sz="4000" spc="-5" dirty="0">
                <a:latin typeface="Comic Sans MS"/>
                <a:cs typeface="Comic Sans MS"/>
              </a:rPr>
              <a:t>Corrosive</a:t>
            </a:r>
            <a:endParaRPr sz="4000" dirty="0">
              <a:latin typeface="Comic Sans MS"/>
              <a:cs typeface="Comic Sans MS"/>
            </a:endParaRPr>
          </a:p>
          <a:p>
            <a:pPr marL="355600" indent="-342900">
              <a:spcBef>
                <a:spcPts val="900"/>
              </a:spcBef>
              <a:buChar char="•"/>
              <a:tabLst>
                <a:tab pos="355600" algn="l"/>
              </a:tabLst>
            </a:pPr>
            <a:r>
              <a:rPr sz="4000" spc="-5" dirty="0">
                <a:latin typeface="Comic Sans MS"/>
                <a:cs typeface="Comic Sans MS"/>
              </a:rPr>
              <a:t>Reactive</a:t>
            </a:r>
            <a:endParaRPr sz="4000" dirty="0">
              <a:latin typeface="Comic Sans MS"/>
              <a:cs typeface="Comic Sans MS"/>
            </a:endParaRPr>
          </a:p>
          <a:p>
            <a:pPr marL="355600" indent="-342900">
              <a:spcBef>
                <a:spcPts val="1000"/>
              </a:spcBef>
              <a:buChar char="•"/>
              <a:tabLst>
                <a:tab pos="355600" algn="l"/>
              </a:tabLst>
            </a:pPr>
            <a:r>
              <a:rPr sz="4000" dirty="0">
                <a:latin typeface="Comic Sans MS"/>
                <a:cs typeface="Comic Sans MS"/>
              </a:rPr>
              <a:t>Toxic</a:t>
            </a:r>
          </a:p>
        </p:txBody>
      </p:sp>
      <p:sp>
        <p:nvSpPr>
          <p:cNvPr id="5" name="object 5" title="Image of bottled chemicals"/>
          <p:cNvSpPr/>
          <p:nvPr/>
        </p:nvSpPr>
        <p:spPr>
          <a:xfrm>
            <a:off x="7162801" y="1600201"/>
            <a:ext cx="5714999" cy="6934199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5478" y="535027"/>
            <a:ext cx="4646930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spc="-5" dirty="0"/>
              <a:t>Chemical</a:t>
            </a:r>
            <a:r>
              <a:rPr b="0" spc="-55" dirty="0"/>
              <a:t> </a:t>
            </a:r>
            <a:r>
              <a:rPr b="0" spc="-5" dirty="0" smtClean="0"/>
              <a:t>Hazards</a:t>
            </a:r>
            <a:r>
              <a:rPr lang="en-US" b="0" spc="-5" dirty="0" smtClean="0"/>
              <a:t> </a:t>
            </a:r>
            <a:endParaRPr b="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6860540" y="1633220"/>
            <a:ext cx="33439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Comic Sans MS"/>
                <a:cs typeface="Comic Sans MS"/>
              </a:rPr>
              <a:t>Reference</a:t>
            </a:r>
            <a:r>
              <a:rPr sz="32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mic Sans MS"/>
                <a:cs typeface="Comic Sans MS"/>
              </a:rPr>
              <a:t>Scales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0541" y="2119732"/>
            <a:ext cx="3061335" cy="207073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4965" indent="-342265">
              <a:spcBef>
                <a:spcPts val="740"/>
              </a:spcBef>
              <a:buClr>
                <a:srgbClr val="FFFFFF"/>
              </a:buClr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flammable?</a:t>
            </a:r>
            <a:endParaRPr sz="2800">
              <a:latin typeface="Comic Sans MS"/>
              <a:cs typeface="Comic Sans MS"/>
            </a:endParaRPr>
          </a:p>
          <a:p>
            <a:pPr marL="354965" indent="-342265"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Corrosive?</a:t>
            </a:r>
            <a:endParaRPr sz="2800">
              <a:latin typeface="Comic Sans MS"/>
              <a:cs typeface="Comic Sans MS"/>
            </a:endParaRPr>
          </a:p>
          <a:p>
            <a:pPr marL="354965" indent="-342265"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Reactive?</a:t>
            </a:r>
            <a:endParaRPr sz="2800">
              <a:latin typeface="Comic Sans MS"/>
              <a:cs typeface="Comic Sans MS"/>
            </a:endParaRPr>
          </a:p>
          <a:p>
            <a:pPr marL="354965" indent="-342265"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Toxic?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0541" y="4778756"/>
            <a:ext cx="2289175" cy="100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Comic Sans MS"/>
                <a:cs typeface="Comic Sans MS"/>
              </a:rPr>
              <a:t>Detection  </a:t>
            </a:r>
            <a:r>
              <a:rPr sz="3200" dirty="0">
                <a:solidFill>
                  <a:srgbClr val="FFFFFF"/>
                </a:solidFill>
                <a:latin typeface="Comic Sans MS"/>
                <a:cs typeface="Comic Sans MS"/>
              </a:rPr>
              <a:t>equipment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1329" y="7982304"/>
            <a:ext cx="68961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spcBef>
                <a:spcPts val="110"/>
              </a:spcBef>
            </a:pPr>
            <a:r>
              <a:rPr sz="1300" b="1" spc="-220" dirty="0">
                <a:latin typeface="Arial"/>
                <a:cs typeface="Arial"/>
              </a:rPr>
              <a:t>M8/M9</a:t>
            </a:r>
            <a:r>
              <a:rPr sz="1300" b="1" spc="-165" dirty="0">
                <a:latin typeface="Arial"/>
                <a:cs typeface="Arial"/>
              </a:rPr>
              <a:t> </a:t>
            </a:r>
            <a:r>
              <a:rPr sz="1300" b="1" spc="-215" dirty="0">
                <a:latin typeface="Arial"/>
                <a:cs typeface="Arial"/>
              </a:rPr>
              <a:t>Tape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02644" y="7312947"/>
            <a:ext cx="775335" cy="4248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>
              <a:spcBef>
                <a:spcPts val="110"/>
              </a:spcBef>
            </a:pPr>
            <a:r>
              <a:rPr sz="1300" b="1" spc="-200" dirty="0">
                <a:latin typeface="Arial"/>
                <a:cs typeface="Arial"/>
              </a:rPr>
              <a:t>Combustible  </a:t>
            </a:r>
            <a:r>
              <a:rPr sz="1300" b="1" spc="-229" dirty="0">
                <a:latin typeface="Arial"/>
                <a:cs typeface="Arial"/>
              </a:rPr>
              <a:t>Gas</a:t>
            </a:r>
            <a:r>
              <a:rPr sz="1300" b="1" spc="-185" dirty="0">
                <a:latin typeface="Arial"/>
                <a:cs typeface="Arial"/>
              </a:rPr>
              <a:t> </a:t>
            </a:r>
            <a:r>
              <a:rPr sz="1300" b="1" spc="-170" dirty="0">
                <a:latin typeface="Arial"/>
                <a:cs typeface="Arial"/>
              </a:rPr>
              <a:t>Indicator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9" name="object 9" title="Tools banner"/>
          <p:cNvSpPr/>
          <p:nvPr/>
        </p:nvSpPr>
        <p:spPr>
          <a:xfrm>
            <a:off x="2590799" y="2035920"/>
            <a:ext cx="9296399" cy="724545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248915" y="2850482"/>
            <a:ext cx="2278380" cy="275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spcBef>
                <a:spcPts val="90"/>
              </a:spcBef>
            </a:pPr>
            <a:r>
              <a:rPr sz="1650" b="1" spc="-245" dirty="0">
                <a:solidFill>
                  <a:srgbClr val="1E4649"/>
                </a:solidFill>
                <a:latin typeface="Arial"/>
                <a:cs typeface="Arial"/>
              </a:rPr>
              <a:t>Monitoring </a:t>
            </a:r>
            <a:r>
              <a:rPr sz="1650" b="1" spc="-215" dirty="0">
                <a:solidFill>
                  <a:srgbClr val="1E4649"/>
                </a:solidFill>
                <a:latin typeface="Arial"/>
                <a:cs typeface="Arial"/>
              </a:rPr>
              <a:t>for </a:t>
            </a:r>
            <a:r>
              <a:rPr sz="1650" b="1" spc="-265" dirty="0">
                <a:solidFill>
                  <a:srgbClr val="1E4649"/>
                </a:solidFill>
                <a:latin typeface="Arial"/>
                <a:cs typeface="Arial"/>
              </a:rPr>
              <a:t>Chemical</a:t>
            </a:r>
            <a:r>
              <a:rPr sz="1650" b="1" spc="-215" dirty="0">
                <a:solidFill>
                  <a:srgbClr val="1E4649"/>
                </a:solidFill>
                <a:latin typeface="Arial"/>
                <a:cs typeface="Arial"/>
              </a:rPr>
              <a:t> </a:t>
            </a:r>
            <a:r>
              <a:rPr sz="1650" b="1" spc="-270" dirty="0">
                <a:solidFill>
                  <a:srgbClr val="1E4649"/>
                </a:solidFill>
                <a:latin typeface="Arial"/>
                <a:cs typeface="Arial"/>
              </a:rPr>
              <a:t>Agents</a:t>
            </a:r>
            <a:endParaRPr sz="1650">
              <a:latin typeface="Arial"/>
              <a:cs typeface="Arial"/>
            </a:endParaRPr>
          </a:p>
        </p:txBody>
      </p:sp>
      <p:sp>
        <p:nvSpPr>
          <p:cNvPr id="11" name="object 11" title="Image"/>
          <p:cNvSpPr/>
          <p:nvPr/>
        </p:nvSpPr>
        <p:spPr>
          <a:xfrm>
            <a:off x="9336762" y="5083660"/>
            <a:ext cx="2133600" cy="2962734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 title="meter"/>
          <p:cNvSpPr/>
          <p:nvPr/>
        </p:nvSpPr>
        <p:spPr>
          <a:xfrm>
            <a:off x="2714640" y="3141984"/>
            <a:ext cx="1563301" cy="1998447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dirty="0" smtClean="0"/>
              <a:t>Meter</a:t>
            </a:r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4033167" y="4812124"/>
            <a:ext cx="5645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spcBef>
                <a:spcPts val="110"/>
              </a:spcBef>
            </a:pPr>
            <a:r>
              <a:rPr sz="1300" b="1" spc="-254" dirty="0">
                <a:latin typeface="Arial"/>
                <a:cs typeface="Arial"/>
              </a:rPr>
              <a:t>ADP</a:t>
            </a:r>
            <a:r>
              <a:rPr sz="1300" b="1" spc="-155" dirty="0">
                <a:latin typeface="Arial"/>
                <a:cs typeface="Arial"/>
              </a:rPr>
              <a:t> </a:t>
            </a:r>
            <a:r>
              <a:rPr sz="1300" b="1" spc="-204" dirty="0">
                <a:latin typeface="Arial"/>
                <a:cs typeface="Arial"/>
              </a:rPr>
              <a:t>2000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76924" y="4105454"/>
            <a:ext cx="2851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spcBef>
                <a:spcPts val="110"/>
              </a:spcBef>
            </a:pPr>
            <a:r>
              <a:rPr sz="1300" b="1" spc="-275" dirty="0">
                <a:latin typeface="Arial"/>
                <a:cs typeface="Arial"/>
              </a:rPr>
              <a:t>CAM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5" name="object 15" title="CAM"/>
          <p:cNvSpPr/>
          <p:nvPr/>
        </p:nvSpPr>
        <p:spPr>
          <a:xfrm>
            <a:off x="6577967" y="3025675"/>
            <a:ext cx="2166672" cy="150059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 title="Portable Hapsite"/>
          <p:cNvSpPr/>
          <p:nvPr/>
        </p:nvSpPr>
        <p:spPr>
          <a:xfrm>
            <a:off x="5860823" y="4885947"/>
            <a:ext cx="2223399" cy="2426999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019482" y="7445884"/>
            <a:ext cx="915035" cy="4248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ctr">
              <a:spcBef>
                <a:spcPts val="110"/>
              </a:spcBef>
            </a:pPr>
            <a:r>
              <a:rPr sz="1300" b="1" spc="-225" dirty="0">
                <a:latin typeface="Arial"/>
                <a:cs typeface="Arial"/>
              </a:rPr>
              <a:t>HAPSITE</a:t>
            </a:r>
            <a:endParaRPr sz="1300" dirty="0">
              <a:latin typeface="Arial"/>
              <a:cs typeface="Arial"/>
            </a:endParaRPr>
          </a:p>
          <a:p>
            <a:pPr marR="5080" algn="ctr">
              <a:spcBef>
                <a:spcPts val="10"/>
              </a:spcBef>
            </a:pPr>
            <a:r>
              <a:rPr sz="1300" b="1" spc="-180" dirty="0">
                <a:latin typeface="Arial"/>
                <a:cs typeface="Arial"/>
              </a:rPr>
              <a:t>portable</a:t>
            </a:r>
            <a:r>
              <a:rPr sz="1300" b="1" spc="-160" dirty="0">
                <a:latin typeface="Arial"/>
                <a:cs typeface="Arial"/>
              </a:rPr>
              <a:t> </a:t>
            </a:r>
            <a:r>
              <a:rPr sz="1300" b="1" spc="-245" dirty="0">
                <a:latin typeface="Arial"/>
                <a:cs typeface="Arial"/>
              </a:rPr>
              <a:t>GG/MS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8" name="object 18" title="Warning sign"/>
          <p:cNvSpPr/>
          <p:nvPr/>
        </p:nvSpPr>
        <p:spPr>
          <a:xfrm>
            <a:off x="2735227" y="6050350"/>
            <a:ext cx="2678166" cy="1787753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 title="gas meter"/>
          <p:cNvSpPr/>
          <p:nvPr/>
        </p:nvSpPr>
        <p:spPr>
          <a:xfrm>
            <a:off x="9903475" y="3100341"/>
            <a:ext cx="907155" cy="1678415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462152" y="3970899"/>
            <a:ext cx="27876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spcBef>
                <a:spcPts val="110"/>
              </a:spcBef>
            </a:pPr>
            <a:r>
              <a:rPr sz="1300" b="1" spc="-200" dirty="0">
                <a:latin typeface="Arial"/>
                <a:cs typeface="Arial"/>
              </a:rPr>
              <a:t>PIDs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1" name="object 21" title="text box"/>
          <p:cNvSpPr/>
          <p:nvPr/>
        </p:nvSpPr>
        <p:spPr>
          <a:xfrm>
            <a:off x="2586039" y="2035920"/>
            <a:ext cx="9301160" cy="6879480"/>
          </a:xfrm>
          <a:custGeom>
            <a:avLst/>
            <a:gdLst/>
            <a:ahLst/>
            <a:cxnLst/>
            <a:rect l="l" t="t" r="r" b="b"/>
            <a:pathLst>
              <a:path w="3589654" h="3756025">
                <a:moveTo>
                  <a:pt x="0" y="0"/>
                </a:moveTo>
                <a:lnTo>
                  <a:pt x="3589093" y="0"/>
                </a:lnTo>
                <a:lnTo>
                  <a:pt x="3589093" y="3755696"/>
                </a:lnTo>
                <a:lnTo>
                  <a:pt x="0" y="3755696"/>
                </a:lnTo>
                <a:lnTo>
                  <a:pt x="0" y="0"/>
                </a:lnTo>
                <a:close/>
              </a:path>
            </a:pathLst>
          </a:custGeom>
          <a:ln w="9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title="Banner"/>
          <p:cNvSpPr/>
          <p:nvPr/>
        </p:nvSpPr>
        <p:spPr>
          <a:xfrm>
            <a:off x="2603967" y="8361249"/>
            <a:ext cx="9116152" cy="382289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32508" y="871538"/>
            <a:ext cx="25514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dirty="0"/>
              <a:t>Flammable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3725314" y="2076666"/>
            <a:ext cx="5968365" cy="27724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4420"/>
              </a:lnSpc>
              <a:spcBef>
                <a:spcPts val="110"/>
              </a:spcBef>
            </a:pPr>
            <a:r>
              <a:rPr sz="3700" b="1" i="1" spc="-55" dirty="0">
                <a:solidFill>
                  <a:srgbClr val="DFD293"/>
                </a:solidFill>
                <a:latin typeface="Comic Sans MS"/>
                <a:cs typeface="Comic Sans MS"/>
              </a:rPr>
              <a:t>Fire </a:t>
            </a:r>
            <a:r>
              <a:rPr sz="3700" b="1" i="1" spc="-50" dirty="0">
                <a:solidFill>
                  <a:srgbClr val="DFD293"/>
                </a:solidFill>
                <a:latin typeface="Comic Sans MS"/>
                <a:cs typeface="Comic Sans MS"/>
              </a:rPr>
              <a:t>triangle</a:t>
            </a:r>
            <a:r>
              <a:rPr sz="3700" b="1" i="1" spc="-60" dirty="0">
                <a:solidFill>
                  <a:srgbClr val="DFD293"/>
                </a:solidFill>
                <a:latin typeface="Comic Sans MS"/>
                <a:cs typeface="Comic Sans MS"/>
              </a:rPr>
              <a:t> </a:t>
            </a:r>
            <a:r>
              <a:rPr sz="3700" b="1" i="1" spc="-55" dirty="0">
                <a:solidFill>
                  <a:srgbClr val="DFD293"/>
                </a:solidFill>
                <a:latin typeface="Comic Sans MS"/>
                <a:cs typeface="Comic Sans MS"/>
              </a:rPr>
              <a:t>(tetrahedron)</a:t>
            </a:r>
            <a:endParaRPr sz="3700" dirty="0">
              <a:latin typeface="Comic Sans MS"/>
              <a:cs typeface="Comic Sans MS"/>
            </a:endParaRPr>
          </a:p>
          <a:p>
            <a:pPr marL="2557145" marR="2552700" algn="ctr">
              <a:lnSpc>
                <a:spcPts val="4300"/>
              </a:lnSpc>
              <a:spcBef>
                <a:spcPts val="140"/>
              </a:spcBef>
            </a:pPr>
            <a:r>
              <a:rPr sz="3600" b="1" spc="-5" dirty="0">
                <a:solidFill>
                  <a:srgbClr val="DFD293"/>
                </a:solidFill>
                <a:latin typeface="Comic Sans MS"/>
                <a:cs typeface="Comic Sans MS"/>
              </a:rPr>
              <a:t>fuel  O2</a:t>
            </a:r>
            <a:endParaRPr sz="3600" dirty="0">
              <a:latin typeface="Comic Sans MS"/>
              <a:cs typeface="Comic Sans MS"/>
            </a:endParaRPr>
          </a:p>
          <a:p>
            <a:pPr algn="ctr">
              <a:lnSpc>
                <a:spcPts val="4145"/>
              </a:lnSpc>
            </a:pPr>
            <a:r>
              <a:rPr sz="3600" b="1" spc="-5" dirty="0">
                <a:solidFill>
                  <a:srgbClr val="DFD293"/>
                </a:solidFill>
                <a:latin typeface="Comic Sans MS"/>
                <a:cs typeface="Comic Sans MS"/>
              </a:rPr>
              <a:t>ignition</a:t>
            </a:r>
            <a:r>
              <a:rPr sz="3600" b="1" spc="-20" dirty="0">
                <a:solidFill>
                  <a:srgbClr val="DFD293"/>
                </a:solidFill>
                <a:latin typeface="Comic Sans MS"/>
                <a:cs typeface="Comic Sans MS"/>
              </a:rPr>
              <a:t> </a:t>
            </a:r>
            <a:r>
              <a:rPr sz="3600" b="1" dirty="0">
                <a:solidFill>
                  <a:srgbClr val="DFD293"/>
                </a:solidFill>
                <a:latin typeface="Comic Sans MS"/>
                <a:cs typeface="Comic Sans MS"/>
              </a:rPr>
              <a:t>source</a:t>
            </a:r>
            <a:endParaRPr sz="3600" dirty="0">
              <a:latin typeface="Comic Sans MS"/>
              <a:cs typeface="Comic Sans MS"/>
            </a:endParaRPr>
          </a:p>
          <a:p>
            <a:pPr algn="ctr">
              <a:lnSpc>
                <a:spcPts val="4310"/>
              </a:lnSpc>
            </a:pPr>
            <a:r>
              <a:rPr sz="3600" b="1" dirty="0">
                <a:solidFill>
                  <a:srgbClr val="DFD293"/>
                </a:solidFill>
                <a:latin typeface="Comic Sans MS"/>
                <a:cs typeface="Comic Sans MS"/>
              </a:rPr>
              <a:t>chemical chain</a:t>
            </a:r>
            <a:r>
              <a:rPr sz="3600" b="1" spc="-45" dirty="0">
                <a:solidFill>
                  <a:srgbClr val="DFD293"/>
                </a:solidFill>
                <a:latin typeface="Comic Sans MS"/>
                <a:cs typeface="Comic Sans MS"/>
              </a:rPr>
              <a:t> </a:t>
            </a:r>
            <a:r>
              <a:rPr sz="3600" b="1" spc="-5" dirty="0">
                <a:solidFill>
                  <a:srgbClr val="DFD293"/>
                </a:solidFill>
                <a:latin typeface="Comic Sans MS"/>
                <a:cs typeface="Comic Sans MS"/>
              </a:rPr>
              <a:t>reaction</a:t>
            </a:r>
            <a:endParaRPr sz="36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2020" y="1166028"/>
            <a:ext cx="11567160" cy="683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9380">
              <a:spcBef>
                <a:spcPts val="100"/>
              </a:spcBef>
            </a:pPr>
            <a:r>
              <a:rPr lang="en-US" dirty="0" smtClean="0"/>
              <a:t> </a:t>
            </a:r>
            <a:r>
              <a:rPr dirty="0" smtClean="0"/>
              <a:t>Flammable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95400" y="2362200"/>
            <a:ext cx="6985634" cy="41086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41020" marR="5080" indent="-528320">
              <a:lnSpc>
                <a:spcPct val="106400"/>
              </a:lnSpc>
              <a:spcBef>
                <a:spcPts val="120"/>
              </a:spcBef>
              <a:buSzPct val="97959"/>
              <a:buFont typeface="Comic Sans MS"/>
              <a:buChar char="•"/>
              <a:tabLst>
                <a:tab pos="354965" algn="l"/>
                <a:tab pos="355600" algn="l"/>
                <a:tab pos="3253740" algn="l"/>
              </a:tabLst>
            </a:pPr>
            <a:r>
              <a:rPr sz="2450" b="1" i="1" spc="-30" dirty="0">
                <a:latin typeface="Comic Sans MS"/>
                <a:cs typeface="Comic Sans MS"/>
              </a:rPr>
              <a:t>Flash </a:t>
            </a:r>
            <a:r>
              <a:rPr sz="2450" b="1" i="1" spc="-25" dirty="0">
                <a:latin typeface="Comic Sans MS"/>
                <a:cs typeface="Comic Sans MS"/>
              </a:rPr>
              <a:t>pt: </a:t>
            </a:r>
            <a:r>
              <a:rPr sz="2400" b="1" u="heavy" dirty="0">
                <a:uFill>
                  <a:solidFill>
                    <a:srgbClr val="FFFFFF"/>
                  </a:solidFill>
                </a:uFill>
                <a:latin typeface="Comic Sans MS"/>
                <a:cs typeface="Comic Sans MS"/>
              </a:rPr>
              <a:t>minimum </a:t>
            </a:r>
            <a:r>
              <a:rPr sz="2400" b="1" u="heavy" spc="-5" dirty="0">
                <a:uFill>
                  <a:solidFill>
                    <a:srgbClr val="FFFFFF"/>
                  </a:solidFill>
                </a:uFill>
                <a:latin typeface="Comic Sans MS"/>
                <a:cs typeface="Comic Sans MS"/>
              </a:rPr>
              <a:t>temp for </a:t>
            </a:r>
            <a:r>
              <a:rPr sz="2400" b="1" u="heavy" dirty="0">
                <a:uFill>
                  <a:solidFill>
                    <a:srgbClr val="FFFFFF"/>
                  </a:solidFill>
                </a:uFill>
                <a:latin typeface="Comic Sans MS"/>
                <a:cs typeface="Comic Sans MS"/>
              </a:rPr>
              <a:t>combustion </a:t>
            </a:r>
            <a:r>
              <a:rPr sz="2400" b="1" u="heavy" spc="-5" dirty="0">
                <a:uFill>
                  <a:solidFill>
                    <a:srgbClr val="FFFFFF"/>
                  </a:solidFill>
                </a:uFill>
                <a:latin typeface="Comic Sans MS"/>
                <a:cs typeface="Comic Sans MS"/>
              </a:rPr>
              <a:t>(lab) </a:t>
            </a:r>
            <a:r>
              <a:rPr sz="2400" b="1" spc="-5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OSHA 100F	EPA </a:t>
            </a:r>
            <a:r>
              <a:rPr sz="2400" b="1" spc="-5" dirty="0">
                <a:latin typeface="Comic Sans MS"/>
                <a:cs typeface="Comic Sans MS"/>
              </a:rPr>
              <a:t>Haz waste</a:t>
            </a:r>
            <a:r>
              <a:rPr sz="2400" b="1" spc="-25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140F</a:t>
            </a:r>
            <a:endParaRPr sz="2400" dirty="0">
              <a:latin typeface="Comic Sans MS"/>
              <a:cs typeface="Comic Sans MS"/>
            </a:endParaRPr>
          </a:p>
          <a:p>
            <a:pPr marL="2259330">
              <a:spcBef>
                <a:spcPts val="320"/>
              </a:spcBef>
              <a:tabLst>
                <a:tab pos="3067050" algn="l"/>
              </a:tabLst>
            </a:pPr>
            <a:r>
              <a:rPr sz="2400" b="1" spc="-5" dirty="0">
                <a:latin typeface="Comic Sans MS"/>
                <a:cs typeface="Comic Sans MS"/>
              </a:rPr>
              <a:t>DOT	</a:t>
            </a:r>
            <a:r>
              <a:rPr sz="2400" b="1" dirty="0">
                <a:latin typeface="Comic Sans MS"/>
                <a:cs typeface="Comic Sans MS"/>
              </a:rPr>
              <a:t>100F</a:t>
            </a:r>
            <a:endParaRPr sz="2400" dirty="0">
              <a:latin typeface="Comic Sans MS"/>
              <a:cs typeface="Comic Sans MS"/>
            </a:endParaRPr>
          </a:p>
          <a:p>
            <a:pPr>
              <a:spcBef>
                <a:spcPts val="25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541020" indent="-528320">
              <a:spcBef>
                <a:spcPts val="5"/>
              </a:spcBef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omic Sans MS"/>
                <a:cs typeface="Comic Sans MS"/>
              </a:rPr>
              <a:t>Examples:</a:t>
            </a:r>
            <a:endParaRPr sz="2400" dirty="0">
              <a:latin typeface="Comic Sans MS"/>
              <a:cs typeface="Comic Sans MS"/>
            </a:endParaRPr>
          </a:p>
          <a:p>
            <a:pPr marL="467995" marR="4611370" indent="-191135">
              <a:lnSpc>
                <a:spcPct val="108800"/>
              </a:lnSpc>
              <a:spcBef>
                <a:spcPts val="10"/>
              </a:spcBef>
            </a:pPr>
            <a:r>
              <a:rPr sz="2450" i="1" spc="-30" dirty="0">
                <a:latin typeface="Comic Sans MS"/>
                <a:cs typeface="Comic Sans MS"/>
              </a:rPr>
              <a:t>ether = -40F  </a:t>
            </a:r>
            <a:r>
              <a:rPr sz="2450" i="1" spc="-25" dirty="0">
                <a:latin typeface="Comic Sans MS"/>
                <a:cs typeface="Comic Sans MS"/>
              </a:rPr>
              <a:t>gasoline</a:t>
            </a:r>
            <a:r>
              <a:rPr sz="2450" i="1" spc="-90" dirty="0">
                <a:latin typeface="Comic Sans MS"/>
                <a:cs typeface="Comic Sans MS"/>
              </a:rPr>
              <a:t> </a:t>
            </a:r>
            <a:r>
              <a:rPr sz="2450" i="1" spc="-30" dirty="0">
                <a:latin typeface="Comic Sans MS"/>
                <a:cs typeface="Comic Sans MS"/>
              </a:rPr>
              <a:t>-45F</a:t>
            </a:r>
            <a:endParaRPr sz="2450" dirty="0">
              <a:latin typeface="Comic Sans MS"/>
              <a:cs typeface="Comic Sans MS"/>
            </a:endParaRPr>
          </a:p>
          <a:p>
            <a:pPr marL="831850">
              <a:spcBef>
                <a:spcPts val="260"/>
              </a:spcBef>
            </a:pPr>
            <a:r>
              <a:rPr sz="2450" i="1" spc="-30" dirty="0">
                <a:latin typeface="Comic Sans MS"/>
                <a:cs typeface="Comic Sans MS"/>
              </a:rPr>
              <a:t>styrene</a:t>
            </a:r>
            <a:r>
              <a:rPr sz="2450" i="1" spc="-20" dirty="0">
                <a:latin typeface="Comic Sans MS"/>
                <a:cs typeface="Comic Sans MS"/>
              </a:rPr>
              <a:t> </a:t>
            </a:r>
            <a:r>
              <a:rPr sz="2450" i="1" spc="-30" dirty="0">
                <a:latin typeface="Comic Sans MS"/>
                <a:cs typeface="Comic Sans MS"/>
              </a:rPr>
              <a:t>=88F</a:t>
            </a:r>
            <a:endParaRPr sz="2450" dirty="0">
              <a:latin typeface="Comic Sans MS"/>
              <a:cs typeface="Comic Sans MS"/>
            </a:endParaRPr>
          </a:p>
          <a:p>
            <a:pPr marL="1651635" marR="2649855" indent="-455930">
              <a:lnSpc>
                <a:spcPts val="3200"/>
              </a:lnSpc>
              <a:spcBef>
                <a:spcPts val="50"/>
              </a:spcBef>
            </a:pPr>
            <a:r>
              <a:rPr sz="2450" i="1" spc="-30" dirty="0">
                <a:latin typeface="Comic Sans MS"/>
                <a:cs typeface="Comic Sans MS"/>
              </a:rPr>
              <a:t>stoddard solvent 110F  cresol=187F</a:t>
            </a:r>
            <a:endParaRPr sz="2450" dirty="0">
              <a:latin typeface="Comic Sans MS"/>
              <a:cs typeface="Comic Sans MS"/>
            </a:endParaRPr>
          </a:p>
        </p:txBody>
      </p:sp>
      <p:sp>
        <p:nvSpPr>
          <p:cNvPr id="5" name="object 5" title="flammable gas"/>
          <p:cNvSpPr/>
          <p:nvPr/>
        </p:nvSpPr>
        <p:spPr>
          <a:xfrm>
            <a:off x="7543801" y="3200400"/>
            <a:ext cx="4724399" cy="52578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2020" y="1166028"/>
            <a:ext cx="11567160" cy="683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9380">
              <a:spcBef>
                <a:spcPts val="100"/>
              </a:spcBef>
            </a:pPr>
            <a:r>
              <a:rPr dirty="0" smtClean="0"/>
              <a:t>Flammable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743200" y="2133600"/>
            <a:ext cx="7596505" cy="42976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55600" indent="-342900">
              <a:lnSpc>
                <a:spcPts val="3035"/>
              </a:lnSpc>
              <a:spcBef>
                <a:spcPts val="135"/>
              </a:spcBef>
              <a:buSzPct val="98245"/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850" b="1" i="1" spc="-30" dirty="0">
                <a:latin typeface="Comic Sans MS"/>
                <a:cs typeface="Comic Sans MS"/>
              </a:rPr>
              <a:t>Flammable </a:t>
            </a:r>
            <a:r>
              <a:rPr sz="2850" b="1" i="1" spc="-25" dirty="0">
                <a:latin typeface="Comic Sans MS"/>
                <a:cs typeface="Comic Sans MS"/>
              </a:rPr>
              <a:t>range</a:t>
            </a:r>
            <a:r>
              <a:rPr sz="2800" b="1" spc="-25" dirty="0">
                <a:latin typeface="Comic Sans MS"/>
                <a:cs typeface="Comic Sans MS"/>
              </a:rPr>
              <a:t>: </a:t>
            </a:r>
            <a:r>
              <a:rPr sz="2800" b="1" spc="-5" dirty="0">
                <a:latin typeface="Comic Sans MS"/>
                <a:cs typeface="Comic Sans MS"/>
              </a:rPr>
              <a:t>range </a:t>
            </a:r>
            <a:r>
              <a:rPr sz="2800" b="1" dirty="0">
                <a:latin typeface="Comic Sans MS"/>
                <a:cs typeface="Comic Sans MS"/>
              </a:rPr>
              <a:t>in </a:t>
            </a:r>
            <a:r>
              <a:rPr sz="2800" b="1" spc="-5" dirty="0">
                <a:latin typeface="Comic Sans MS"/>
                <a:cs typeface="Comic Sans MS"/>
              </a:rPr>
              <a:t>air that</a:t>
            </a:r>
            <a:r>
              <a:rPr sz="2800" b="1" spc="10" dirty="0">
                <a:latin typeface="Comic Sans MS"/>
                <a:cs typeface="Comic Sans MS"/>
              </a:rPr>
              <a:t> </a:t>
            </a:r>
            <a:r>
              <a:rPr sz="2800" b="1" spc="-5" dirty="0">
                <a:latin typeface="Comic Sans MS"/>
                <a:cs typeface="Comic Sans MS"/>
              </a:rPr>
              <a:t>can</a:t>
            </a:r>
            <a:endParaRPr sz="2800" dirty="0">
              <a:latin typeface="Comic Sans MS"/>
              <a:cs typeface="Comic Sans MS"/>
            </a:endParaRPr>
          </a:p>
          <a:p>
            <a:pPr marL="355600" marR="5080">
              <a:lnSpc>
                <a:spcPts val="2700"/>
              </a:lnSpc>
              <a:spcBef>
                <a:spcPts val="254"/>
              </a:spcBef>
            </a:pPr>
            <a:r>
              <a:rPr sz="2800" b="1" dirty="0">
                <a:latin typeface="Comic Sans MS"/>
                <a:cs typeface="Comic Sans MS"/>
              </a:rPr>
              <a:t>support combustion; percent % of  </a:t>
            </a:r>
            <a:r>
              <a:rPr sz="2800" b="1" spc="-5" dirty="0">
                <a:latin typeface="Comic Sans MS"/>
                <a:cs typeface="Comic Sans MS"/>
              </a:rPr>
              <a:t>flammable in air/ amt </a:t>
            </a:r>
            <a:r>
              <a:rPr sz="2800" b="1" dirty="0">
                <a:latin typeface="Comic Sans MS"/>
                <a:cs typeface="Comic Sans MS"/>
              </a:rPr>
              <a:t>of </a:t>
            </a:r>
            <a:r>
              <a:rPr sz="2800" b="1" spc="-5" dirty="0">
                <a:latin typeface="Comic Sans MS"/>
                <a:cs typeface="Comic Sans MS"/>
              </a:rPr>
              <a:t>vapor needed to  </a:t>
            </a:r>
            <a:r>
              <a:rPr sz="2800" b="1" dirty="0">
                <a:latin typeface="Comic Sans MS"/>
                <a:cs typeface="Comic Sans MS"/>
              </a:rPr>
              <a:t>support combustion at a liquid's surface  </a:t>
            </a:r>
            <a:r>
              <a:rPr sz="2800" b="1" spc="-5" dirty="0">
                <a:latin typeface="Comic Sans MS"/>
                <a:cs typeface="Comic Sans MS"/>
              </a:rPr>
              <a:t>depends </a:t>
            </a:r>
            <a:r>
              <a:rPr sz="2800" b="1" dirty="0">
                <a:latin typeface="Comic Sans MS"/>
                <a:cs typeface="Comic Sans MS"/>
              </a:rPr>
              <a:t>on </a:t>
            </a:r>
            <a:r>
              <a:rPr sz="2800" b="1" spc="-5" dirty="0">
                <a:latin typeface="Comic Sans MS"/>
                <a:cs typeface="Comic Sans MS"/>
              </a:rPr>
              <a:t>volatility </a:t>
            </a:r>
            <a:r>
              <a:rPr sz="2800" b="1" dirty="0">
                <a:latin typeface="Comic Sans MS"/>
                <a:cs typeface="Comic Sans MS"/>
              </a:rPr>
              <a:t>of liquid/vapor  pressure</a:t>
            </a:r>
            <a:endParaRPr sz="2800" dirty="0">
              <a:latin typeface="Comic Sans MS"/>
              <a:cs typeface="Comic Sans MS"/>
            </a:endParaRPr>
          </a:p>
          <a:p>
            <a:pPr marL="1243330">
              <a:lnSpc>
                <a:spcPts val="3354"/>
              </a:lnSpc>
              <a:spcBef>
                <a:spcPts val="3329"/>
              </a:spcBef>
              <a:tabLst>
                <a:tab pos="5269865" algn="l"/>
              </a:tabLst>
            </a:pPr>
            <a:r>
              <a:rPr sz="2800" b="1" dirty="0">
                <a:latin typeface="Comic Sans MS"/>
                <a:cs typeface="Comic Sans MS"/>
              </a:rPr>
              <a:t>LEL/LFL	</a:t>
            </a:r>
            <a:r>
              <a:rPr sz="2800" b="1" spc="-5" dirty="0">
                <a:latin typeface="Comic Sans MS"/>
                <a:cs typeface="Comic Sans MS"/>
              </a:rPr>
              <a:t>UEL/UFL</a:t>
            </a:r>
            <a:endParaRPr sz="2800" dirty="0">
              <a:latin typeface="Comic Sans MS"/>
              <a:cs typeface="Comic Sans MS"/>
            </a:endParaRPr>
          </a:p>
          <a:p>
            <a:pPr marR="2071370" algn="ctr">
              <a:lnSpc>
                <a:spcPts val="3404"/>
              </a:lnSpc>
              <a:tabLst>
                <a:tab pos="4890770" algn="l"/>
              </a:tabLst>
            </a:pPr>
            <a:r>
              <a:rPr sz="2850" i="1" spc="-25" dirty="0">
                <a:latin typeface="Comic Sans MS"/>
                <a:cs typeface="Comic Sans MS"/>
              </a:rPr>
              <a:t>Gasoline</a:t>
            </a:r>
            <a:r>
              <a:rPr sz="2850" i="1" spc="10" dirty="0">
                <a:latin typeface="Comic Sans MS"/>
                <a:cs typeface="Comic Sans MS"/>
              </a:rPr>
              <a:t> </a:t>
            </a:r>
            <a:r>
              <a:rPr sz="2850" i="1" spc="-30" dirty="0">
                <a:latin typeface="Comic Sans MS"/>
                <a:cs typeface="Comic Sans MS"/>
              </a:rPr>
              <a:t>1.4---------------7.6	</a:t>
            </a:r>
            <a:r>
              <a:rPr sz="2850" i="1" spc="-45" dirty="0">
                <a:latin typeface="Comic Sans MS"/>
                <a:cs typeface="Comic Sans MS"/>
              </a:rPr>
              <a:t>%</a:t>
            </a:r>
            <a:endParaRPr sz="2850" dirty="0">
              <a:latin typeface="Comic Sans MS"/>
              <a:cs typeface="Comic Sans MS"/>
            </a:endParaRPr>
          </a:p>
          <a:p>
            <a:pPr marR="2149475" algn="ctr">
              <a:lnSpc>
                <a:spcPts val="3350"/>
              </a:lnSpc>
            </a:pPr>
            <a:r>
              <a:rPr sz="2850" i="1" spc="-35" dirty="0">
                <a:latin typeface="Comic Sans MS"/>
                <a:cs typeface="Comic Sans MS"/>
              </a:rPr>
              <a:t>Formaldehyde</a:t>
            </a:r>
            <a:r>
              <a:rPr sz="2850" i="1" spc="-25" dirty="0">
                <a:latin typeface="Comic Sans MS"/>
                <a:cs typeface="Comic Sans MS"/>
              </a:rPr>
              <a:t> 7--------73%</a:t>
            </a:r>
            <a:endParaRPr sz="2850" dirty="0">
              <a:latin typeface="Comic Sans MS"/>
              <a:cs typeface="Comic Sans MS"/>
            </a:endParaRPr>
          </a:p>
          <a:p>
            <a:pPr marL="756285">
              <a:lnSpc>
                <a:spcPts val="3360"/>
              </a:lnSpc>
            </a:pPr>
            <a:r>
              <a:rPr sz="2850" i="1" spc="-35" dirty="0">
                <a:latin typeface="Comic Sans MS"/>
                <a:cs typeface="Comic Sans MS"/>
              </a:rPr>
              <a:t>Ammonia</a:t>
            </a:r>
            <a:r>
              <a:rPr sz="2850" i="1" spc="-20" dirty="0">
                <a:latin typeface="Comic Sans MS"/>
                <a:cs typeface="Comic Sans MS"/>
              </a:rPr>
              <a:t> </a:t>
            </a:r>
            <a:r>
              <a:rPr sz="2850" i="1" spc="-25" dirty="0">
                <a:latin typeface="Comic Sans MS"/>
                <a:cs typeface="Comic Sans MS"/>
              </a:rPr>
              <a:t>15----------28%</a:t>
            </a:r>
            <a:endParaRPr sz="285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2020" y="1196485"/>
            <a:ext cx="11567160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9380">
              <a:spcBef>
                <a:spcPts val="100"/>
              </a:spcBef>
            </a:pPr>
            <a:r>
              <a:rPr lang="en-US" dirty="0" smtClean="0"/>
              <a:t> </a:t>
            </a:r>
            <a:r>
              <a:rPr dirty="0" smtClean="0"/>
              <a:t>Flammable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860641" y="1633220"/>
            <a:ext cx="37211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Labels and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Markings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9541" y="1633221"/>
            <a:ext cx="3825875" cy="37278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4965" marR="5080" indent="-342900">
              <a:lnSpc>
                <a:spcPct val="99200"/>
              </a:lnSpc>
              <a:spcBef>
                <a:spcPts val="12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Flash point and  Flammable range :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SDS,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NIOSH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pocket  Guide</a:t>
            </a:r>
            <a:endParaRPr sz="2800">
              <a:latin typeface="Comic Sans MS"/>
              <a:cs typeface="Comic Sans MS"/>
            </a:endParaRPr>
          </a:p>
          <a:p>
            <a:pPr>
              <a:spcBef>
                <a:spcPts val="5"/>
              </a:spcBef>
            </a:pPr>
            <a:endParaRPr sz="3450">
              <a:latin typeface="Times New Roman"/>
              <a:cs typeface="Times New Roman"/>
            </a:endParaRPr>
          </a:p>
          <a:p>
            <a:pPr marL="12700" marR="886460">
              <a:lnSpc>
                <a:spcPct val="122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Instrument to  detect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flammable</a:t>
            </a:r>
            <a:endParaRPr sz="2800">
              <a:latin typeface="Comic Sans MS"/>
              <a:cs typeface="Comic Sans MS"/>
            </a:endParaRPr>
          </a:p>
          <a:p>
            <a:pPr marL="354965">
              <a:lnSpc>
                <a:spcPts val="3329"/>
              </a:lnSpc>
              <a:tabLst>
                <a:tab pos="1751964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ranges.	{CGI}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 title="Hazard signs"/>
          <p:cNvSpPr/>
          <p:nvPr/>
        </p:nvSpPr>
        <p:spPr>
          <a:xfrm>
            <a:off x="5562600" y="2514601"/>
            <a:ext cx="5257798" cy="5333999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61468" y="498158"/>
            <a:ext cx="24942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spc="-5" dirty="0"/>
              <a:t>Corrosive</a:t>
            </a:r>
          </a:p>
        </p:txBody>
      </p:sp>
      <p:sp>
        <p:nvSpPr>
          <p:cNvPr id="4" name="object 4" title="Acid Storage"/>
          <p:cNvSpPr/>
          <p:nvPr/>
        </p:nvSpPr>
        <p:spPr>
          <a:xfrm>
            <a:off x="762000" y="2349500"/>
            <a:ext cx="5867400" cy="55753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title="Text box"/>
          <p:cNvSpPr txBox="1"/>
          <p:nvPr/>
        </p:nvSpPr>
        <p:spPr>
          <a:xfrm>
            <a:off x="7848600" y="2819400"/>
            <a:ext cx="4493259" cy="396134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282575" indent="-342900">
              <a:lnSpc>
                <a:spcPct val="997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Any </a:t>
            </a:r>
            <a:r>
              <a:rPr sz="2800" dirty="0">
                <a:latin typeface="Comic Sans MS"/>
                <a:cs typeface="Comic Sans MS"/>
              </a:rPr>
              <a:t>compound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that  </a:t>
            </a:r>
            <a:r>
              <a:rPr sz="2800" dirty="0">
                <a:latin typeface="Comic Sans MS"/>
                <a:cs typeface="Comic Sans MS"/>
              </a:rPr>
              <a:t>can cause </a:t>
            </a:r>
            <a:r>
              <a:rPr sz="2800" spc="-5" dirty="0">
                <a:latin typeface="Comic Sans MS"/>
                <a:cs typeface="Comic Sans MS"/>
              </a:rPr>
              <a:t>rapid  damage to </a:t>
            </a:r>
            <a:r>
              <a:rPr sz="2800" dirty="0">
                <a:latin typeface="Comic Sans MS"/>
                <a:cs typeface="Comic Sans MS"/>
              </a:rPr>
              <a:t>human  </a:t>
            </a:r>
            <a:r>
              <a:rPr sz="2800" spc="-5" dirty="0">
                <a:latin typeface="Comic Sans MS"/>
                <a:cs typeface="Comic Sans MS"/>
              </a:rPr>
              <a:t>tissues, </a:t>
            </a:r>
            <a:r>
              <a:rPr sz="2800" dirty="0">
                <a:latin typeface="Comic Sans MS"/>
                <a:cs typeface="Comic Sans MS"/>
              </a:rPr>
              <a:t>metals,  </a:t>
            </a:r>
            <a:r>
              <a:rPr sz="2800" spc="-5" dirty="0">
                <a:latin typeface="Comic Sans MS"/>
                <a:cs typeface="Comic Sans MS"/>
              </a:rPr>
              <a:t>solids</a:t>
            </a:r>
            <a:endParaRPr sz="2800" dirty="0">
              <a:latin typeface="Comic Sans MS"/>
              <a:cs typeface="Comic Sans MS"/>
            </a:endParaRPr>
          </a:p>
          <a:p>
            <a:pPr marL="355600" marR="234315" indent="-342900">
              <a:lnSpc>
                <a:spcPct val="100099"/>
              </a:lnSpc>
              <a:spcBef>
                <a:spcPts val="320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pH-Hydrogen ion  concentration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scale  </a:t>
            </a:r>
            <a:r>
              <a:rPr sz="2800" spc="-5" dirty="0">
                <a:latin typeface="Comic Sans MS"/>
                <a:cs typeface="Comic Sans MS"/>
              </a:rPr>
              <a:t>1[strong acids]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to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spcBef>
                <a:spcPts val="715"/>
              </a:spcBef>
            </a:pPr>
            <a:r>
              <a:rPr sz="2800" spc="-5" dirty="0">
                <a:latin typeface="Comic Sans MS"/>
                <a:cs typeface="Comic Sans MS"/>
              </a:rPr>
              <a:t>14[strong bases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Alkali]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61468" y="498158"/>
            <a:ext cx="24942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spc="-5" dirty="0" smtClean="0"/>
              <a:t>Corrosive</a:t>
            </a:r>
            <a:r>
              <a:rPr lang="en-US" b="0" spc="-5" dirty="0" smtClean="0"/>
              <a:t> </a:t>
            </a:r>
            <a:endParaRPr b="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2669541" y="1633220"/>
            <a:ext cx="7352665" cy="28956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5" dirty="0">
                <a:latin typeface="Comic Sans MS"/>
                <a:cs typeface="Comic Sans MS"/>
              </a:rPr>
              <a:t>Secondary</a:t>
            </a:r>
            <a:r>
              <a:rPr sz="3200" spc="-1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Problems:</a:t>
            </a:r>
            <a:endParaRPr sz="3200" dirty="0">
              <a:latin typeface="Comic Sans MS"/>
              <a:cs typeface="Comic Sans MS"/>
            </a:endParaRPr>
          </a:p>
          <a:p>
            <a:pPr>
              <a:spcBef>
                <a:spcPts val="35"/>
              </a:spcBef>
            </a:pPr>
            <a:endParaRPr sz="4600" dirty="0">
              <a:latin typeface="Times New Roman"/>
              <a:cs typeface="Times New Roman"/>
            </a:endParaRPr>
          </a:p>
          <a:p>
            <a:pPr marL="355600" indent="-342900"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omic Sans MS"/>
                <a:cs typeface="Comic Sans MS"/>
              </a:rPr>
              <a:t>Liberation of flammable toxic</a:t>
            </a:r>
            <a:r>
              <a:rPr sz="3200" spc="-1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vapors</a:t>
            </a:r>
          </a:p>
          <a:p>
            <a:pPr marL="355600" indent="-342900">
              <a:spcBef>
                <a:spcPts val="7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omic Sans MS"/>
                <a:cs typeface="Comic Sans MS"/>
              </a:rPr>
              <a:t>Generate</a:t>
            </a:r>
            <a:r>
              <a:rPr sz="3200" spc="-10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heat</a:t>
            </a:r>
          </a:p>
          <a:p>
            <a:pPr marL="355600" indent="-342900">
              <a:spcBef>
                <a:spcPts val="7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omic Sans MS"/>
                <a:cs typeface="Comic Sans MS"/>
              </a:rPr>
              <a:t>Combustion </a:t>
            </a:r>
            <a:r>
              <a:rPr sz="3200" dirty="0">
                <a:latin typeface="Comic Sans MS"/>
                <a:cs typeface="Comic Sans MS"/>
              </a:rPr>
              <a:t>of other materials</a:t>
            </a:r>
            <a:r>
              <a:rPr sz="3200" spc="-2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O2</a:t>
            </a:r>
            <a:endParaRPr sz="32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504</Words>
  <Application>Microsoft Office PowerPoint</Application>
  <PresentationFormat>Custom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PGothic</vt:lpstr>
      <vt:lpstr>Arial</vt:lpstr>
      <vt:lpstr>Calibri</vt:lpstr>
      <vt:lpstr>Calibri Light</vt:lpstr>
      <vt:lpstr>Comic Sans MS</vt:lpstr>
      <vt:lpstr>Times New Roman</vt:lpstr>
      <vt:lpstr>Office Theme</vt:lpstr>
      <vt:lpstr>Chemical Safety</vt:lpstr>
      <vt:lpstr>Chemical Hazards</vt:lpstr>
      <vt:lpstr>Chemical Hazards </vt:lpstr>
      <vt:lpstr>Flammable</vt:lpstr>
      <vt:lpstr> Flammable</vt:lpstr>
      <vt:lpstr>Flammable </vt:lpstr>
      <vt:lpstr> Flammable </vt:lpstr>
      <vt:lpstr>Corrosive</vt:lpstr>
      <vt:lpstr>Corrosive </vt:lpstr>
      <vt:lpstr> Corrosive</vt:lpstr>
      <vt:lpstr>Reactive</vt:lpstr>
      <vt:lpstr>React with</vt:lpstr>
      <vt:lpstr> Reactive</vt:lpstr>
      <vt:lpstr>Toxic</vt:lpstr>
      <vt:lpstr>How Chemicals Behave</vt:lpstr>
      <vt:lpstr>June 1, 2015 requirements</vt:lpstr>
      <vt:lpstr>Thank you for your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2019-12-09T21:54:33Z</dcterms:created>
  <dcterms:modified xsi:type="dcterms:W3CDTF">2021-03-03T20:09:47Z</dcterms:modified>
</cp:coreProperties>
</file>