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8"/>
  </p:notesMasterIdLst>
  <p:handoutMasterIdLst>
    <p:handoutMasterId r:id="rId29"/>
  </p:handoutMasterIdLst>
  <p:sldIdLst>
    <p:sldId id="256" r:id="rId2"/>
    <p:sldId id="257" r:id="rId3"/>
    <p:sldId id="259" r:id="rId4"/>
    <p:sldId id="260" r:id="rId5"/>
    <p:sldId id="261" r:id="rId6"/>
    <p:sldId id="262" r:id="rId7"/>
    <p:sldId id="263" r:id="rId8"/>
    <p:sldId id="264" r:id="rId9"/>
    <p:sldId id="287" r:id="rId10"/>
    <p:sldId id="266" r:id="rId11"/>
    <p:sldId id="275" r:id="rId12"/>
    <p:sldId id="277" r:id="rId13"/>
    <p:sldId id="267" r:id="rId14"/>
    <p:sldId id="278" r:id="rId15"/>
    <p:sldId id="279" r:id="rId16"/>
    <p:sldId id="268" r:id="rId17"/>
    <p:sldId id="269" r:id="rId18"/>
    <p:sldId id="270" r:id="rId19"/>
    <p:sldId id="280" r:id="rId20"/>
    <p:sldId id="281" r:id="rId21"/>
    <p:sldId id="271" r:id="rId22"/>
    <p:sldId id="272" r:id="rId23"/>
    <p:sldId id="285" r:id="rId24"/>
    <p:sldId id="284" r:id="rId25"/>
    <p:sldId id="286" r:id="rId26"/>
    <p:sldId id="28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0821" autoAdjust="0"/>
  </p:normalViewPr>
  <p:slideViewPr>
    <p:cSldViewPr snapToGrid="0">
      <p:cViewPr varScale="1">
        <p:scale>
          <a:sx n="77" d="100"/>
          <a:sy n="77" d="100"/>
        </p:scale>
        <p:origin x="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22DB999-C505-4324-B7D7-5E84EE4D1AA5}" type="datetimeFigureOut">
              <a:rPr lang="en-US" smtClean="0"/>
              <a:t>11/10/2020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9F3B260-545A-4F5E-ADEC-1FAA68E54AC9}" type="slidenum">
              <a:rPr lang="en-US" smtClean="0"/>
              <a:t>‹#›</a:t>
            </a:fld>
            <a:endParaRPr lang="en-US" dirty="0"/>
          </a:p>
        </p:txBody>
      </p:sp>
    </p:spTree>
    <p:extLst>
      <p:ext uri="{BB962C8B-B14F-4D97-AF65-F5344CB8AC3E}">
        <p14:creationId xmlns:p14="http://schemas.microsoft.com/office/powerpoint/2010/main" val="111199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34AE57-DF9A-4473-AB13-D3D12F2F05B3}" type="datetimeFigureOut">
              <a:rPr lang="en-US" smtClean="0"/>
              <a:t>11/10/2020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1985B1-576F-45D0-85E6-D1EDF5D8C57A}" type="slidenum">
              <a:rPr lang="en-US" smtClean="0"/>
              <a:t>‹#›</a:t>
            </a:fld>
            <a:endParaRPr lang="en-US" dirty="0"/>
          </a:p>
        </p:txBody>
      </p:sp>
    </p:spTree>
    <p:extLst>
      <p:ext uri="{BB962C8B-B14F-4D97-AF65-F5344CB8AC3E}">
        <p14:creationId xmlns:p14="http://schemas.microsoft.com/office/powerpoint/2010/main" val="14088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introductory slide for module 2 for recognizing slip,</a:t>
            </a:r>
            <a:r>
              <a:rPr lang="en-US" baseline="0" dirty="0"/>
              <a:t> trip and fall hazards</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a:t>
            </a:fld>
            <a:endParaRPr lang="en-US" dirty="0"/>
          </a:p>
        </p:txBody>
      </p:sp>
    </p:spTree>
    <p:extLst>
      <p:ext uri="{BB962C8B-B14F-4D97-AF65-F5344CB8AC3E}">
        <p14:creationId xmlns:p14="http://schemas.microsoft.com/office/powerpoint/2010/main" val="355990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a:t>
            </a:r>
            <a:r>
              <a:rPr lang="en-US" baseline="0" dirty="0"/>
              <a:t>environmental risk factors pictured of uneven and slanting sidewalk.  Point out all hazards and explain what can be done to remedy this situation. Allot time to discuss.   Time may very depending on class size and participation.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10</a:t>
            </a:fld>
            <a:endParaRPr lang="en-US" dirty="0"/>
          </a:p>
        </p:txBody>
      </p:sp>
    </p:spTree>
    <p:extLst>
      <p:ext uri="{BB962C8B-B14F-4D97-AF65-F5344CB8AC3E}">
        <p14:creationId xmlns:p14="http://schemas.microsoft.com/office/powerpoint/2010/main" val="19813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an electric cable coming up from the floor, not only is it a trip hazard, but it’s a live electric wire!  Point out all hazards and what actions are needed to correct all issues. Note and allot extra time may be needed to discuss each hazard.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11</a:t>
            </a:fld>
            <a:endParaRPr lang="en-US" dirty="0"/>
          </a:p>
        </p:txBody>
      </p:sp>
    </p:spTree>
    <p:extLst>
      <p:ext uri="{BB962C8B-B14F-4D97-AF65-F5344CB8AC3E}">
        <p14:creationId xmlns:p14="http://schemas.microsoft.com/office/powerpoint/2010/main" val="43438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t>
            </a:r>
            <a:r>
              <a:rPr lang="en-US" baseline="0" dirty="0"/>
              <a:t>nvironmental risk factor pictured. </a:t>
            </a:r>
            <a:r>
              <a:rPr lang="en-US" dirty="0"/>
              <a:t>Point out each hazard and how to remedy</a:t>
            </a:r>
            <a:r>
              <a:rPr lang="en-US" baseline="0" dirty="0"/>
              <a:t> each </a:t>
            </a:r>
            <a:r>
              <a:rPr lang="en-US" dirty="0"/>
              <a:t>one.  Note,</a:t>
            </a:r>
            <a:r>
              <a:rPr lang="en-US" baseline="0" dirty="0"/>
              <a:t> extra time is needed to allow discussion of each hazard.</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12</a:t>
            </a:fld>
            <a:endParaRPr lang="en-US" dirty="0"/>
          </a:p>
        </p:txBody>
      </p:sp>
    </p:spTree>
    <p:extLst>
      <p:ext uri="{BB962C8B-B14F-4D97-AF65-F5344CB8AC3E}">
        <p14:creationId xmlns:p14="http://schemas.microsoft.com/office/powerpoint/2010/main" val="228038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hazards.</a:t>
            </a:r>
            <a:r>
              <a:rPr lang="en-US" baseline="0" dirty="0"/>
              <a:t>  Photograph shows numerous hazards. Point out each hazard and provide solutions. Note, extra time is needed to allow discussion of each hazard.</a:t>
            </a:r>
          </a:p>
          <a:p>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13</a:t>
            </a:fld>
            <a:endParaRPr lang="en-US" dirty="0"/>
          </a:p>
        </p:txBody>
      </p:sp>
    </p:spTree>
    <p:extLst>
      <p:ext uri="{BB962C8B-B14F-4D97-AF65-F5344CB8AC3E}">
        <p14:creationId xmlns:p14="http://schemas.microsoft.com/office/powerpoint/2010/main" val="405456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Workplace hazards.</a:t>
            </a:r>
            <a:r>
              <a:rPr lang="en-US" baseline="0" dirty="0"/>
              <a:t> Photograph shows a hole in the floor and no precautions seen.  Describe all precautionary measures for correction action. Note, extra time is needed to allow discussion of each hazard.</a:t>
            </a:r>
          </a:p>
        </p:txBody>
      </p:sp>
      <p:sp>
        <p:nvSpPr>
          <p:cNvPr id="4" name="Slide Number Placeholder 3"/>
          <p:cNvSpPr>
            <a:spLocks noGrp="1"/>
          </p:cNvSpPr>
          <p:nvPr>
            <p:ph type="sldNum" sz="quarter" idx="10"/>
          </p:nvPr>
        </p:nvSpPr>
        <p:spPr/>
        <p:txBody>
          <a:bodyPr/>
          <a:lstStyle/>
          <a:p>
            <a:fld id="{D01985B1-576F-45D0-85E6-D1EDF5D8C57A}" type="slidenum">
              <a:rPr lang="en-US" smtClean="0"/>
              <a:t>14</a:t>
            </a:fld>
            <a:endParaRPr lang="en-US" dirty="0"/>
          </a:p>
        </p:txBody>
      </p:sp>
    </p:spTree>
    <p:extLst>
      <p:ext uri="{BB962C8B-B14F-4D97-AF65-F5344CB8AC3E}">
        <p14:creationId xmlns:p14="http://schemas.microsoft.com/office/powerpoint/2010/main" val="386777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hazards.</a:t>
            </a:r>
            <a:r>
              <a:rPr lang="en-US" baseline="0" dirty="0"/>
              <a:t> </a:t>
            </a:r>
            <a:r>
              <a:rPr lang="en-US" dirty="0"/>
              <a:t>Explain</a:t>
            </a:r>
            <a:r>
              <a:rPr lang="en-US" baseline="0" dirty="0"/>
              <a:t> each hazard in this photograph. There are least four (4) hazards. Provide corrective solutions. Note, extra time is needed to allow discussion of each hazard.</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15</a:t>
            </a:fld>
            <a:endParaRPr lang="en-US" dirty="0"/>
          </a:p>
        </p:txBody>
      </p:sp>
    </p:spTree>
    <p:extLst>
      <p:ext uri="{BB962C8B-B14F-4D97-AF65-F5344CB8AC3E}">
        <p14:creationId xmlns:p14="http://schemas.microsoft.com/office/powerpoint/2010/main" val="44853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 all the hazards in</a:t>
            </a:r>
            <a:r>
              <a:rPr lang="en-US" baseline="0" dirty="0"/>
              <a:t> the picture with the wooden stairs and note corrections actions. Note, extra time is needed to allow discussion of each hazard.</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16</a:t>
            </a:fld>
            <a:endParaRPr lang="en-US" dirty="0"/>
          </a:p>
        </p:txBody>
      </p:sp>
    </p:spTree>
    <p:extLst>
      <p:ext uri="{BB962C8B-B14F-4D97-AF65-F5344CB8AC3E}">
        <p14:creationId xmlns:p14="http://schemas.microsoft.com/office/powerpoint/2010/main" val="200851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More hazards.  This photograph shows a wall opening that lacks fall guarding.  Provide all safety measures that should be used in a situation like this. Note, extra time is needed to allow discussion of each hazard.</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17</a:t>
            </a:fld>
            <a:endParaRPr lang="en-US" dirty="0"/>
          </a:p>
        </p:txBody>
      </p:sp>
    </p:spTree>
    <p:extLst>
      <p:ext uri="{BB962C8B-B14F-4D97-AF65-F5344CB8AC3E}">
        <p14:creationId xmlns:p14="http://schemas.microsoft.com/office/powerpoint/2010/main" val="182791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photograph</a:t>
            </a:r>
            <a:r>
              <a:rPr lang="en-US" baseline="0" dirty="0"/>
              <a:t> has an electrical cord twisted and another cord wrapped around it.  The twisted cord looks to be near a steel ladder. Provide solutions. Note, extra time is needed to allow discussion of each hazard.</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18</a:t>
            </a:fld>
            <a:endParaRPr lang="en-US" dirty="0"/>
          </a:p>
        </p:txBody>
      </p:sp>
    </p:spTree>
    <p:extLst>
      <p:ext uri="{BB962C8B-B14F-4D97-AF65-F5344CB8AC3E}">
        <p14:creationId xmlns:p14="http://schemas.microsoft.com/office/powerpoint/2010/main" val="259761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photograph</a:t>
            </a:r>
            <a:r>
              <a:rPr lang="en-US" baseline="0" dirty="0"/>
              <a:t> has wrapping and packing material not disposed of properly or re-secured. Be sure to provide all steps that should have been taken to avoid this. Note, extra time is needed to allow discussion of hazard.</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19</a:t>
            </a:fld>
            <a:endParaRPr lang="en-US" dirty="0"/>
          </a:p>
        </p:txBody>
      </p:sp>
    </p:spTree>
    <p:extLst>
      <p:ext uri="{BB962C8B-B14F-4D97-AF65-F5344CB8AC3E}">
        <p14:creationId xmlns:p14="http://schemas.microsoft.com/office/powerpoint/2010/main" val="265475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r>
              <a:rPr lang="en-US" baseline="0" dirty="0"/>
              <a:t> that will be covered in module 2:  Isolate the four (4) risk factor categories for slips trips and all falls; detect key areas in your organization that contain slip trip and fall hazards; Identify the various tools you can use for identifying slip, trip and fall hazards; Use a checklist to identify slip, trip and fall hazards at your workplace; Recognize the slip trip and fall hazards at your workplace.</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a:t>
            </a:fld>
            <a:endParaRPr lang="en-US" dirty="0"/>
          </a:p>
        </p:txBody>
      </p:sp>
    </p:spTree>
    <p:extLst>
      <p:ext uri="{BB962C8B-B14F-4D97-AF65-F5344CB8AC3E}">
        <p14:creationId xmlns:p14="http://schemas.microsoft.com/office/powerpoint/2010/main" val="2856710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Photograph is a tripping hazard of 3 hoses on the </a:t>
            </a:r>
            <a:r>
              <a:rPr lang="en-US" baseline="0" dirty="0"/>
              <a:t>ground.  Provide all correction actions. Note, extra time is needed to allow discussion of hazard.</a:t>
            </a:r>
            <a:endParaRPr lang="en-US" dirty="0"/>
          </a:p>
          <a:p>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20</a:t>
            </a:fld>
            <a:endParaRPr lang="en-US" dirty="0"/>
          </a:p>
        </p:txBody>
      </p:sp>
    </p:spTree>
    <p:extLst>
      <p:ext uri="{BB962C8B-B14F-4D97-AF65-F5344CB8AC3E}">
        <p14:creationId xmlns:p14="http://schemas.microsoft.com/office/powerpoint/2010/main" val="301438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checklist/guideline and possible uses in the workplace. </a:t>
            </a:r>
            <a:r>
              <a:rPr lang="en-US" baseline="0" dirty="0"/>
              <a:t> The checklist handout can be updated by crossing out items that do not apply to your organization. Or use as a </a:t>
            </a:r>
            <a:r>
              <a:rPr lang="en-US" dirty="0"/>
              <a:t>guideline and create</a:t>
            </a:r>
            <a:r>
              <a:rPr lang="en-US" baseline="0" dirty="0"/>
              <a:t> a checklist unique to your organization.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21</a:t>
            </a:fld>
            <a:endParaRPr lang="en-US" dirty="0"/>
          </a:p>
        </p:txBody>
      </p:sp>
    </p:spTree>
    <p:extLst>
      <p:ext uri="{BB962C8B-B14F-4D97-AF65-F5344CB8AC3E}">
        <p14:creationId xmlns:p14="http://schemas.microsoft.com/office/powerpoint/2010/main" val="194571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Plan</a:t>
            </a:r>
            <a:r>
              <a:rPr lang="en-US" baseline="0" dirty="0"/>
              <a:t> Template, showing a matrix that has an Action column, Potential Barrier column and Overcoming the Barriers column.   Explain to students potential issues that could arise, such as push back.</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22</a:t>
            </a:fld>
            <a:endParaRPr lang="en-US" dirty="0"/>
          </a:p>
        </p:txBody>
      </p:sp>
    </p:spTree>
    <p:extLst>
      <p:ext uri="{BB962C8B-B14F-4D97-AF65-F5344CB8AC3E}">
        <p14:creationId xmlns:p14="http://schemas.microsoft.com/office/powerpoint/2010/main" val="30858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Ask students if they have any questions.</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23</a:t>
            </a:fld>
            <a:endParaRPr lang="en-US" dirty="0"/>
          </a:p>
        </p:txBody>
      </p:sp>
    </p:spTree>
    <p:extLst>
      <p:ext uri="{BB962C8B-B14F-4D97-AF65-F5344CB8AC3E}">
        <p14:creationId xmlns:p14="http://schemas.microsoft.com/office/powerpoint/2010/main" val="2137204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OSHA has many resources. Please www.osha.gov/shpguidelines for recommended  for guidelines and other information for Safety and Health Programs.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24</a:t>
            </a:fld>
            <a:endParaRPr lang="en-US" dirty="0"/>
          </a:p>
        </p:txBody>
      </p:sp>
    </p:spTree>
    <p:extLst>
      <p:ext uri="{BB962C8B-B14F-4D97-AF65-F5344CB8AC3E}">
        <p14:creationId xmlns:p14="http://schemas.microsoft.com/office/powerpoint/2010/main" val="1952894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Post Test.  Please complete and return to instructor or facilitator before you leave. Thank you for your participation!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25</a:t>
            </a:fld>
            <a:endParaRPr lang="en-US" dirty="0"/>
          </a:p>
        </p:txBody>
      </p:sp>
    </p:spTree>
    <p:extLst>
      <p:ext uri="{BB962C8B-B14F-4D97-AF65-F5344CB8AC3E}">
        <p14:creationId xmlns:p14="http://schemas.microsoft.com/office/powerpoint/2010/main" val="2934312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a:t>
            </a:r>
            <a:r>
              <a:rPr lang="en-US" baseline="0" dirty="0"/>
              <a:t> noted on slide.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26</a:t>
            </a:fld>
            <a:endParaRPr lang="en-US" dirty="0"/>
          </a:p>
        </p:txBody>
      </p:sp>
    </p:spTree>
    <p:extLst>
      <p:ext uri="{BB962C8B-B14F-4D97-AF65-F5344CB8AC3E}">
        <p14:creationId xmlns:p14="http://schemas.microsoft.com/office/powerpoint/2010/main" val="291543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reactive and proactive options to addressing slips, trips and falls.</a:t>
            </a:r>
            <a:r>
              <a:rPr lang="en-US" baseline="0" dirty="0"/>
              <a:t>   Reactive:  Responding to incidents when they occur;  Putting out fires; Taking corrective action after an incident occurs; Placing blame after an incident; Fixing symptoms.  Proactive:  Identifying hazards before they cause an incident; Correcting systems; taking corrective action before an incident occurs; Finding root causes after an incident; Fixing problems.</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3</a:t>
            </a:fld>
            <a:endParaRPr lang="en-US" dirty="0"/>
          </a:p>
        </p:txBody>
      </p:sp>
    </p:spTree>
    <p:extLst>
      <p:ext uri="{BB962C8B-B14F-4D97-AF65-F5344CB8AC3E}">
        <p14:creationId xmlns:p14="http://schemas.microsoft.com/office/powerpoint/2010/main" val="275419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Risk Factor Category is Environment.  Risks in the work</a:t>
            </a:r>
            <a:r>
              <a:rPr lang="en-US" baseline="0" dirty="0"/>
              <a:t> environment.  Give examples of risks and examples of how to avoid and what to do when identified.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4</a:t>
            </a:fld>
            <a:endParaRPr lang="en-US" dirty="0"/>
          </a:p>
        </p:txBody>
      </p:sp>
    </p:spTree>
    <p:extLst>
      <p:ext uri="{BB962C8B-B14F-4D97-AF65-F5344CB8AC3E}">
        <p14:creationId xmlns:p14="http://schemas.microsoft.com/office/powerpoint/2010/main" val="372412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Risk</a:t>
            </a:r>
            <a:r>
              <a:rPr lang="en-US" baseline="0" dirty="0"/>
              <a:t> Factor Category is Equipment.  Risks inherent in the equipment employee use.   Provide explanation and examples.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5</a:t>
            </a:fld>
            <a:endParaRPr lang="en-US" dirty="0"/>
          </a:p>
        </p:txBody>
      </p:sp>
    </p:spTree>
    <p:extLst>
      <p:ext uri="{BB962C8B-B14F-4D97-AF65-F5344CB8AC3E}">
        <p14:creationId xmlns:p14="http://schemas.microsoft.com/office/powerpoint/2010/main" val="2974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Third Risk Factor Category is Work Practices.  Provide explanation and examples.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6</a:t>
            </a:fld>
            <a:endParaRPr lang="en-US" dirty="0"/>
          </a:p>
        </p:txBody>
      </p:sp>
    </p:spTree>
    <p:extLst>
      <p:ext uri="{BB962C8B-B14F-4D97-AF65-F5344CB8AC3E}">
        <p14:creationId xmlns:p14="http://schemas.microsoft.com/office/powerpoint/2010/main" val="120872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Fourth Risk Factor Category is Individual.  Risks are unique to the individual, including inherent characteristics, habits and behaviors.  Provide examples of characteristics, habits and behavior and solutions and tips tips to avoid.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7</a:t>
            </a:fld>
            <a:endParaRPr lang="en-US" dirty="0"/>
          </a:p>
        </p:txBody>
      </p:sp>
    </p:spTree>
    <p:extLst>
      <p:ext uri="{BB962C8B-B14F-4D97-AF65-F5344CB8AC3E}">
        <p14:creationId xmlns:p14="http://schemas.microsoft.com/office/powerpoint/2010/main" val="137739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hazards lurk?</a:t>
            </a:r>
            <a:r>
              <a:rPr lang="en-US" baseline="0" dirty="0"/>
              <a:t> </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8</a:t>
            </a:fld>
            <a:endParaRPr lang="en-US" dirty="0"/>
          </a:p>
        </p:txBody>
      </p:sp>
    </p:spTree>
    <p:extLst>
      <p:ext uri="{BB962C8B-B14F-4D97-AF65-F5344CB8AC3E}">
        <p14:creationId xmlns:p14="http://schemas.microsoft.com/office/powerpoint/2010/main" val="186304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r>
              <a:rPr lang="en-US" baseline="0" dirty="0"/>
              <a:t> that will be covered in module 2:  Isolate the four (4) risk factor categories for slips trips and all falls; detect key areas in your organization that contain slip trip and fall hazards; Identify the various tools you can use for identifying slip, trip and fall hazards; Use a checklist to identify slip, trip and fall hazards at your workplace; Recognize the slip trip and fall hazards at your workplace.</a:t>
            </a:r>
            <a:endParaRPr lang="en-US" dirty="0"/>
          </a:p>
        </p:txBody>
      </p:sp>
      <p:sp>
        <p:nvSpPr>
          <p:cNvPr id="4" name="Slide Number Placeholder 3"/>
          <p:cNvSpPr>
            <a:spLocks noGrp="1"/>
          </p:cNvSpPr>
          <p:nvPr>
            <p:ph type="sldNum" sz="quarter" idx="10"/>
          </p:nvPr>
        </p:nvSpPr>
        <p:spPr/>
        <p:txBody>
          <a:bodyPr/>
          <a:lstStyle/>
          <a:p>
            <a:fld id="{D01985B1-576F-45D0-85E6-D1EDF5D8C57A}" type="slidenum">
              <a:rPr lang="en-US" smtClean="0"/>
              <a:t>9</a:t>
            </a:fld>
            <a:endParaRPr lang="en-US" dirty="0"/>
          </a:p>
        </p:txBody>
      </p:sp>
    </p:spTree>
    <p:extLst>
      <p:ext uri="{BB962C8B-B14F-4D97-AF65-F5344CB8AC3E}">
        <p14:creationId xmlns:p14="http://schemas.microsoft.com/office/powerpoint/2010/main" val="1341653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BEB490B-37AC-4775-8E30-670872E2195B}" type="slidenum">
              <a:rPr lang="en-US" smtClean="0"/>
              <a:t>‹#›</a:t>
            </a:fld>
            <a:endParaRPr lang="en-US" dirty="0"/>
          </a:p>
        </p:txBody>
      </p:sp>
      <p:pic>
        <p:nvPicPr>
          <p:cNvPr id="10" name="Picture 9" descr="Harper College Continuing Education banner">
            <a:extLst>
              <a:ext uri="{FF2B5EF4-FFF2-40B4-BE49-F238E27FC236}">
                <a16:creationId xmlns:a16="http://schemas.microsoft.com/office/drawing/2014/main" id="{07299B38-A738-F74C-9E8A-3B7FCE91B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
        <p:nvSpPr>
          <p:cNvPr id="12" name="Picture Placeholder 11">
            <a:extLst>
              <a:ext uri="{FF2B5EF4-FFF2-40B4-BE49-F238E27FC236}">
                <a16:creationId xmlns:a16="http://schemas.microsoft.com/office/drawing/2014/main" id="{4C9A23FE-90C2-0944-BE6C-E8C3F8726301}"/>
              </a:ext>
            </a:extLst>
          </p:cNvPr>
          <p:cNvSpPr>
            <a:spLocks noGrp="1"/>
          </p:cNvSpPr>
          <p:nvPr>
            <p:ph type="pic" sz="quarter" idx="13"/>
          </p:nvPr>
        </p:nvSpPr>
        <p:spPr>
          <a:xfrm>
            <a:off x="6089515" y="3200400"/>
            <a:ext cx="5484948" cy="2606675"/>
          </a:xfrm>
        </p:spPr>
        <p:txBody>
          <a:bodyPr/>
          <a:lstStyle/>
          <a:p>
            <a:endParaRPr lang="en-US"/>
          </a:p>
        </p:txBody>
      </p:sp>
    </p:spTree>
    <p:extLst>
      <p:ext uri="{BB962C8B-B14F-4D97-AF65-F5344CB8AC3E}">
        <p14:creationId xmlns:p14="http://schemas.microsoft.com/office/powerpoint/2010/main" val="186136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B490B-37AC-4775-8E30-670872E2195B}" type="slidenum">
              <a:rPr lang="en-US" smtClean="0"/>
              <a:t>‹#›</a:t>
            </a:fld>
            <a:endParaRPr lang="en-US" dirty="0"/>
          </a:p>
        </p:txBody>
      </p:sp>
      <p:pic>
        <p:nvPicPr>
          <p:cNvPr id="9" name="Picture 8" descr="Harper College Continuing Education banner">
            <a:extLst>
              <a:ext uri="{FF2B5EF4-FFF2-40B4-BE49-F238E27FC236}">
                <a16:creationId xmlns:a16="http://schemas.microsoft.com/office/drawing/2014/main" id="{23838519-04B0-AE4A-B931-EE63606FE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239542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BEB490B-37AC-4775-8E30-670872E2195B}" type="slidenum">
              <a:rPr lang="en-US" smtClean="0"/>
              <a:t>‹#›</a:t>
            </a:fld>
            <a:endParaRPr lang="en-US" dirty="0"/>
          </a:p>
        </p:txBody>
      </p:sp>
      <p:pic>
        <p:nvPicPr>
          <p:cNvPr id="9" name="Picture 8" descr="Harper College Continuing Education banner">
            <a:extLst>
              <a:ext uri="{FF2B5EF4-FFF2-40B4-BE49-F238E27FC236}">
                <a16:creationId xmlns:a16="http://schemas.microsoft.com/office/drawing/2014/main" id="{5E44C24D-1246-0D48-A676-44B5127BB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212946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891454"/>
            <a:ext cx="11029615" cy="1941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BEB490B-37AC-4775-8E30-670872E2195B}" type="slidenum">
              <a:rPr lang="en-US" smtClean="0"/>
              <a:t>‹#›</a:t>
            </a:fld>
            <a:endParaRPr lang="en-US" dirty="0"/>
          </a:p>
        </p:txBody>
      </p:sp>
      <p:sp>
        <p:nvSpPr>
          <p:cNvPr id="10" name="Content Placeholder 9">
            <a:extLst>
              <a:ext uri="{FF2B5EF4-FFF2-40B4-BE49-F238E27FC236}">
                <a16:creationId xmlns:a16="http://schemas.microsoft.com/office/drawing/2014/main" id="{5EF93E79-8EA8-7248-B94F-EB567FE5439E}"/>
              </a:ext>
            </a:extLst>
          </p:cNvPr>
          <p:cNvSpPr>
            <a:spLocks noGrp="1"/>
          </p:cNvSpPr>
          <p:nvPr>
            <p:ph sz="quarter" idx="13"/>
          </p:nvPr>
        </p:nvSpPr>
        <p:spPr>
          <a:xfrm>
            <a:off x="581025" y="3900488"/>
            <a:ext cx="11029950" cy="199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Harper College Continuing Education banner">
            <a:extLst>
              <a:ext uri="{FF2B5EF4-FFF2-40B4-BE49-F238E27FC236}">
                <a16:creationId xmlns:a16="http://schemas.microsoft.com/office/drawing/2014/main" id="{C067F2FF-537B-8F4D-9F39-579A94C1A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181310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BEB490B-37AC-4775-8E30-670872E2195B}" type="slidenum">
              <a:rPr lang="en-US" smtClean="0"/>
              <a:t>‹#›</a:t>
            </a:fld>
            <a:endParaRPr lang="en-US" dirty="0"/>
          </a:p>
        </p:txBody>
      </p:sp>
      <p:pic>
        <p:nvPicPr>
          <p:cNvPr id="9" name="Picture 8" descr="Harper College Continuing Education banner">
            <a:extLst>
              <a:ext uri="{FF2B5EF4-FFF2-40B4-BE49-F238E27FC236}">
                <a16:creationId xmlns:a16="http://schemas.microsoft.com/office/drawing/2014/main" id="{E4631353-967A-5149-9A08-3F7E598B6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358507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B490B-37AC-4775-8E30-670872E2195B}" type="slidenum">
              <a:rPr lang="en-US" smtClean="0"/>
              <a:t>‹#›</a:t>
            </a:fld>
            <a:endParaRPr lang="en-US" dirty="0"/>
          </a:p>
        </p:txBody>
      </p:sp>
      <p:pic>
        <p:nvPicPr>
          <p:cNvPr id="10" name="Picture 9" descr="Harper College Continuing Education banner">
            <a:extLst>
              <a:ext uri="{FF2B5EF4-FFF2-40B4-BE49-F238E27FC236}">
                <a16:creationId xmlns:a16="http://schemas.microsoft.com/office/drawing/2014/main" id="{368123C3-77CD-B445-9794-E8BE10794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394307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EB490B-37AC-4775-8E30-670872E2195B}" type="slidenum">
              <a:rPr lang="en-US" smtClean="0"/>
              <a:t>‹#›</a:t>
            </a:fld>
            <a:endParaRPr lang="en-US" dirty="0"/>
          </a:p>
        </p:txBody>
      </p:sp>
      <p:pic>
        <p:nvPicPr>
          <p:cNvPr id="13" name="Picture 12" descr="Harper College Continuing Education banner">
            <a:extLst>
              <a:ext uri="{FF2B5EF4-FFF2-40B4-BE49-F238E27FC236}">
                <a16:creationId xmlns:a16="http://schemas.microsoft.com/office/drawing/2014/main" id="{F9EF8B3D-8AAF-7F4B-B758-EFBFB2E38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30952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2-1</a:t>
            </a: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hasCustomPrompt="1"/>
          </p:nvPr>
        </p:nvSpPr>
        <p:spPr>
          <a:xfrm>
            <a:off x="575894" y="729658"/>
            <a:ext cx="11029616" cy="988332"/>
          </a:xfrm>
        </p:spPr>
        <p:txBody>
          <a:bodyPr/>
          <a:lstStyle>
            <a:lvl1pPr>
              <a:defRPr baseline="0"/>
            </a:lvl1pPr>
          </a:lstStyle>
          <a:p>
            <a:r>
              <a:rPr lang="en-US" dirty="0"/>
              <a:t>Module 2: Recognizing Slip, Trip and Fall Hazards</a:t>
            </a:r>
          </a:p>
        </p:txBody>
      </p:sp>
      <p:pic>
        <p:nvPicPr>
          <p:cNvPr id="9" name="Picture 8" descr="Harper College Continuing Education banner">
            <a:extLst>
              <a:ext uri="{FF2B5EF4-FFF2-40B4-BE49-F238E27FC236}">
                <a16:creationId xmlns:a16="http://schemas.microsoft.com/office/drawing/2014/main" id="{6A8A1CEB-FCE1-9840-8B52-4F63A56B3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373913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EB490B-37AC-4775-8E30-670872E2195B}" type="slidenum">
              <a:rPr lang="en-US" smtClean="0"/>
              <a:t>‹#›</a:t>
            </a:fld>
            <a:endParaRPr lang="en-US" dirty="0"/>
          </a:p>
        </p:txBody>
      </p:sp>
      <p:pic>
        <p:nvPicPr>
          <p:cNvPr id="6" name="Picture 5" descr="Harper College Continuing Education banner">
            <a:extLst>
              <a:ext uri="{FF2B5EF4-FFF2-40B4-BE49-F238E27FC236}">
                <a16:creationId xmlns:a16="http://schemas.microsoft.com/office/drawing/2014/main" id="{53E5F34D-F532-CD46-B7EF-7EB3BAE99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428583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BEB490B-37AC-4775-8E30-670872E2195B}" type="slidenum">
              <a:rPr lang="en-US" smtClean="0"/>
              <a:t>‹#›</a:t>
            </a:fld>
            <a:endParaRPr lang="en-US" dirty="0"/>
          </a:p>
        </p:txBody>
      </p:sp>
      <p:pic>
        <p:nvPicPr>
          <p:cNvPr id="10" name="Picture 9" descr="Harper College Continuing Education banner">
            <a:extLst>
              <a:ext uri="{FF2B5EF4-FFF2-40B4-BE49-F238E27FC236}">
                <a16:creationId xmlns:a16="http://schemas.microsoft.com/office/drawing/2014/main" id="{5CE5035F-63EB-3B43-9FF2-2CD6805324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643" y="5924823"/>
            <a:ext cx="3619500" cy="419100"/>
          </a:xfrm>
          <a:prstGeom prst="rect">
            <a:avLst/>
          </a:prstGeom>
        </p:spPr>
      </p:pic>
    </p:spTree>
    <p:extLst>
      <p:ext uri="{BB962C8B-B14F-4D97-AF65-F5344CB8AC3E}">
        <p14:creationId xmlns:p14="http://schemas.microsoft.com/office/powerpoint/2010/main" val="32510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BEB490B-37AC-4775-8E30-670872E2195B}"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1574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shpguidelin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Lower half of woman's body hitting knee on open file draw and falling forward." title="Clip Art">
            <a:extLst>
              <a:ext uri="{FF2B5EF4-FFF2-40B4-BE49-F238E27FC236}">
                <a16:creationId xmlns:a16="http://schemas.microsoft.com/office/drawing/2014/main" id="{DD8BAAC4-9A76-9C4B-9F0D-141C7B761B4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711" t="711" r="-1711" b="-713"/>
          <a:stretch/>
        </p:blipFill>
        <p:spPr>
          <a:xfrm>
            <a:off x="7735437" y="3200403"/>
            <a:ext cx="3139168" cy="2926080"/>
          </a:xfrm>
        </p:spPr>
      </p:pic>
      <p:sp>
        <p:nvSpPr>
          <p:cNvPr id="3" name="Subtitle 2" descr="Recognizing Slip, Trip and Fall Hazards." title="Title of Module "/>
          <p:cNvSpPr>
            <a:spLocks noGrp="1"/>
          </p:cNvSpPr>
          <p:nvPr>
            <p:ph type="subTitle" idx="1"/>
          </p:nvPr>
        </p:nvSpPr>
        <p:spPr/>
        <p:txBody>
          <a:bodyPr>
            <a:normAutofit/>
          </a:bodyPr>
          <a:lstStyle/>
          <a:p>
            <a:r>
              <a:rPr lang="en-US" sz="1800" smtClean="0"/>
              <a:t>Recognizing Slip,  trip and Fall hazards</a:t>
            </a:r>
            <a:endParaRPr lang="en-US" sz="1800" dirty="0"/>
          </a:p>
        </p:txBody>
      </p:sp>
      <p:sp>
        <p:nvSpPr>
          <p:cNvPr id="2" name="Title 1" descr="Module 2:  Preventing Slips, Trips and Falls:  A  Free Training Program for Small Businesses." title="Title Page: Module 2:  Preventing Slips, Trips and Falls:  A Free Training Program for Small Businesses"/>
          <p:cNvSpPr>
            <a:spLocks noGrp="1"/>
          </p:cNvSpPr>
          <p:nvPr>
            <p:ph type="ctrTitle"/>
          </p:nvPr>
        </p:nvSpPr>
        <p:spPr>
          <a:xfrm>
            <a:off x="581191" y="550168"/>
            <a:ext cx="10993549" cy="1475013"/>
          </a:xfrm>
        </p:spPr>
        <p:txBody>
          <a:bodyPr anchor="t">
            <a:normAutofit fontScale="90000"/>
          </a:bodyPr>
          <a:lstStyle/>
          <a:p>
            <a:r>
              <a:rPr lang="en-US" smtClean="0"/>
              <a:t>Module 2:  preventing slips, trips and falls:</a:t>
            </a:r>
            <a:br>
              <a:rPr lang="en-US" smtClean="0"/>
            </a:br>
            <a:r>
              <a:rPr lang="en-US" smtClean="0"/>
              <a:t>A Training Program for Small Businesses</a:t>
            </a:r>
            <a:br>
              <a:rPr lang="en-US" smtClean="0"/>
            </a:br>
            <a:r>
              <a:rPr lang="en-US" smtClean="0"/>
              <a:t/>
            </a:r>
            <a:br>
              <a:rPr lang="en-US" smtClean="0"/>
            </a:br>
            <a:endParaRPr lang="en-US" dirty="0"/>
          </a:p>
        </p:txBody>
      </p:sp>
    </p:spTree>
    <p:extLst>
      <p:ext uri="{BB962C8B-B14F-4D97-AF65-F5344CB8AC3E}">
        <p14:creationId xmlns:p14="http://schemas.microsoft.com/office/powerpoint/2010/main" val="310040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is photograph shows a sidewalk that is broken, had missing pieces and plants growing in the  areas where the concrete is missing&#10;" title="Broken sidewalk"/>
          <p:cNvPicPr>
            <a:picLocks noGrp="1" noChangeAspect="1"/>
          </p:cNvPicPr>
          <p:nvPr>
            <p:ph idx="1"/>
          </p:nvPr>
        </p:nvPicPr>
        <p:blipFill>
          <a:blip r:embed="rId3"/>
          <a:stretch>
            <a:fillRect/>
          </a:stretch>
        </p:blipFill>
        <p:spPr>
          <a:xfrm>
            <a:off x="4325815" y="2171700"/>
            <a:ext cx="2859880" cy="3257935"/>
          </a:xfrm>
          <a:prstGeom prst="rect">
            <a:avLst/>
          </a:prstGeom>
        </p:spPr>
      </p:pic>
      <p:sp>
        <p:nvSpPr>
          <p:cNvPr id="2" name="Title 1" descr="Title page, risk factors" title="Risk Factors"/>
          <p:cNvSpPr>
            <a:spLocks noGrp="1"/>
          </p:cNvSpPr>
          <p:nvPr>
            <p:ph type="title"/>
          </p:nvPr>
        </p:nvSpPr>
        <p:spPr/>
        <p:txBody>
          <a:bodyPr/>
          <a:lstStyle/>
          <a:p>
            <a:pPr algn="r"/>
            <a:r>
              <a:rPr lang="en-US" dirty="0"/>
              <a:t>Risk factors (1 of 3)</a:t>
            </a:r>
          </a:p>
        </p:txBody>
      </p:sp>
    </p:spTree>
    <p:extLst>
      <p:ext uri="{BB962C8B-B14F-4D97-AF65-F5344CB8AC3E}">
        <p14:creationId xmlns:p14="http://schemas.microsoft.com/office/powerpoint/2010/main" val="31244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Photograph of electrical cord with tape on it that is through a whole in wooden floor. The floor has scratches and seems to be uneven. An electrical cord is to the left of the hole. " title="Photograph of wooden floor with hole and electrical cord stuck inside."/>
          <p:cNvPicPr>
            <a:picLocks noGrp="1" noChangeAspect="1"/>
          </p:cNvPicPr>
          <p:nvPr>
            <p:ph idx="1"/>
          </p:nvPr>
        </p:nvPicPr>
        <p:blipFill>
          <a:blip r:embed="rId3"/>
          <a:stretch>
            <a:fillRect/>
          </a:stretch>
        </p:blipFill>
        <p:spPr>
          <a:xfrm>
            <a:off x="4123592" y="2040553"/>
            <a:ext cx="3771900" cy="3678238"/>
          </a:xfrm>
          <a:prstGeom prst="rect">
            <a:avLst/>
          </a:prstGeom>
        </p:spPr>
      </p:pic>
      <p:sp>
        <p:nvSpPr>
          <p:cNvPr id="2" name="Title 1" descr="Title page, risk factors" title="Title Page"/>
          <p:cNvSpPr>
            <a:spLocks noGrp="1"/>
          </p:cNvSpPr>
          <p:nvPr>
            <p:ph type="title"/>
          </p:nvPr>
        </p:nvSpPr>
        <p:spPr/>
        <p:txBody>
          <a:bodyPr/>
          <a:lstStyle/>
          <a:p>
            <a:pPr algn="r"/>
            <a:r>
              <a:rPr lang="en-US" dirty="0"/>
              <a:t>Risk factors (2 of 3)</a:t>
            </a:r>
          </a:p>
        </p:txBody>
      </p:sp>
    </p:spTree>
    <p:extLst>
      <p:ext uri="{BB962C8B-B14F-4D97-AF65-F5344CB8AC3E}">
        <p14:creationId xmlns:p14="http://schemas.microsoft.com/office/powerpoint/2010/main" val="365365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hotograph of tables used as a loading dock from a semi truck and the wooden stairs balance off the wooden tables. The ladder does not have railings. " title="Photograph of wooden stairs off tables outside of a truck."/>
          <p:cNvPicPr>
            <a:picLocks noGrp="1" noChangeAspect="1"/>
          </p:cNvPicPr>
          <p:nvPr>
            <p:ph idx="1"/>
          </p:nvPr>
        </p:nvPicPr>
        <p:blipFill>
          <a:blip r:embed="rId3"/>
          <a:stretch>
            <a:fillRect/>
          </a:stretch>
        </p:blipFill>
        <p:spPr>
          <a:xfrm>
            <a:off x="3631257" y="2031756"/>
            <a:ext cx="4929486" cy="3678238"/>
          </a:xfrm>
          <a:prstGeom prst="rect">
            <a:avLst/>
          </a:prstGeom>
        </p:spPr>
      </p:pic>
      <p:sp>
        <p:nvSpPr>
          <p:cNvPr id="2" name="Title 1" descr="Title page, risk factors" title="Risk Factors"/>
          <p:cNvSpPr>
            <a:spLocks noGrp="1"/>
          </p:cNvSpPr>
          <p:nvPr>
            <p:ph type="title"/>
          </p:nvPr>
        </p:nvSpPr>
        <p:spPr/>
        <p:txBody>
          <a:bodyPr/>
          <a:lstStyle/>
          <a:p>
            <a:pPr algn="r"/>
            <a:r>
              <a:rPr lang="en-US" dirty="0"/>
              <a:t>Risk factors (3 of 3)</a:t>
            </a:r>
          </a:p>
        </p:txBody>
      </p:sp>
    </p:spTree>
    <p:extLst>
      <p:ext uri="{BB962C8B-B14F-4D97-AF65-F5344CB8AC3E}">
        <p14:creationId xmlns:p14="http://schemas.microsoft.com/office/powerpoint/2010/main" val="66686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is photograph shows several cords and a hose on the ground between 2 machines. There is a person's arm pointing to the cords.&#10;" title="Photograph of hoses and cords on the ground "/>
          <p:cNvPicPr>
            <a:picLocks noGrp="1" noChangeAspect="1"/>
          </p:cNvPicPr>
          <p:nvPr>
            <p:ph idx="1"/>
          </p:nvPr>
        </p:nvPicPr>
        <p:blipFill>
          <a:blip r:embed="rId3"/>
          <a:stretch>
            <a:fillRect/>
          </a:stretch>
        </p:blipFill>
        <p:spPr>
          <a:xfrm>
            <a:off x="4546519" y="2092960"/>
            <a:ext cx="2865396" cy="3261643"/>
          </a:xfrm>
          <a:prstGeom prst="rect">
            <a:avLst/>
          </a:prstGeom>
        </p:spPr>
      </p:pic>
      <p:sp>
        <p:nvSpPr>
          <p:cNvPr id="2" name="Title 1" descr="Slide title, workplace hazards." title="Workplace Hazards"/>
          <p:cNvSpPr>
            <a:spLocks noGrp="1"/>
          </p:cNvSpPr>
          <p:nvPr>
            <p:ph type="title"/>
          </p:nvPr>
        </p:nvSpPr>
        <p:spPr/>
        <p:txBody>
          <a:bodyPr/>
          <a:lstStyle/>
          <a:p>
            <a:pPr algn="r"/>
            <a:r>
              <a:rPr lang="en-US" dirty="0"/>
              <a:t>Workplace hazards (1 of 8)</a:t>
            </a:r>
          </a:p>
        </p:txBody>
      </p:sp>
    </p:spTree>
    <p:extLst>
      <p:ext uri="{BB962C8B-B14F-4D97-AF65-F5344CB8AC3E}">
        <p14:creationId xmlns:p14="http://schemas.microsoft.com/office/powerpoint/2010/main" val="219201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Photograph is of a hole in the floor that is not gaurded off. Buckets, brooms and a hose are also on the floor." title="Photograph of opening in floor">
            <a:extLst>
              <a:ext uri="{FF2B5EF4-FFF2-40B4-BE49-F238E27FC236}">
                <a16:creationId xmlns:a16="http://schemas.microsoft.com/office/drawing/2014/main" id="{DCCE4125-2424-FE43-BE8B-E09EE46963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7850" y="2737644"/>
            <a:ext cx="3416300" cy="2565400"/>
          </a:xfrm>
        </p:spPr>
      </p:pic>
      <p:sp>
        <p:nvSpPr>
          <p:cNvPr id="2" name="Title 1" descr="Slide title, workplace hazards." title="Workplace Hazards"/>
          <p:cNvSpPr>
            <a:spLocks noGrp="1"/>
          </p:cNvSpPr>
          <p:nvPr>
            <p:ph type="title"/>
          </p:nvPr>
        </p:nvSpPr>
        <p:spPr/>
        <p:txBody>
          <a:bodyPr/>
          <a:lstStyle/>
          <a:p>
            <a:pPr algn="r"/>
            <a:r>
              <a:rPr lang="en-US" dirty="0"/>
              <a:t>Workplace hazards (2 of 8)</a:t>
            </a:r>
          </a:p>
        </p:txBody>
      </p:sp>
    </p:spTree>
    <p:extLst>
      <p:ext uri="{BB962C8B-B14F-4D97-AF65-F5344CB8AC3E}">
        <p14:creationId xmlns:p14="http://schemas.microsoft.com/office/powerpoint/2010/main" val="385978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Photograph is of objects on a cement floor.  Cords are lying on ground and over a card on floor which is a tripping hazard. There are containers too close to the exit door and wheeled cart very close to door, which is a trip and fall hazard." title="Photograph is of objects on a cement floor.">
            <a:extLst>
              <a:ext uri="{FF2B5EF4-FFF2-40B4-BE49-F238E27FC236}">
                <a16:creationId xmlns:a16="http://schemas.microsoft.com/office/drawing/2014/main" id="{658D9281-287B-F94A-8165-F74DA117BE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2242" y="1926835"/>
            <a:ext cx="4216400" cy="3975100"/>
          </a:xfrm>
        </p:spPr>
      </p:pic>
      <p:sp>
        <p:nvSpPr>
          <p:cNvPr id="2" name="Title 1" descr="Slide title, workplace hazards." title="Title Page, Work Place Hazards"/>
          <p:cNvSpPr>
            <a:spLocks noGrp="1"/>
          </p:cNvSpPr>
          <p:nvPr>
            <p:ph type="title"/>
          </p:nvPr>
        </p:nvSpPr>
        <p:spPr/>
        <p:txBody>
          <a:bodyPr/>
          <a:lstStyle/>
          <a:p>
            <a:pPr algn="r"/>
            <a:r>
              <a:rPr lang="en-US" dirty="0"/>
              <a:t>Workplace hazards (3 of 8)</a:t>
            </a:r>
          </a:p>
        </p:txBody>
      </p:sp>
    </p:spTree>
    <p:extLst>
      <p:ext uri="{BB962C8B-B14F-4D97-AF65-F5344CB8AC3E}">
        <p14:creationId xmlns:p14="http://schemas.microsoft.com/office/powerpoint/2010/main" val="173701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Picture of wooden stairs without banisters and area before stairs, is almost missing banisters and drop to lower level is possible." title="Photograph of wooden stairs. Fall Hazard ">
            <a:extLst>
              <a:ext uri="{FF2B5EF4-FFF2-40B4-BE49-F238E27FC236}">
                <a16:creationId xmlns:a16="http://schemas.microsoft.com/office/drawing/2014/main" id="{828FDCAC-5C0C-E444-B665-9E1DA56B1C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661" y="2181225"/>
            <a:ext cx="2758678" cy="3678238"/>
          </a:xfrm>
        </p:spPr>
      </p:pic>
      <p:sp>
        <p:nvSpPr>
          <p:cNvPr id="2" name="Slide Title" descr="Workplace Hazards" title="Title Page"/>
          <p:cNvSpPr>
            <a:spLocks noGrp="1"/>
          </p:cNvSpPr>
          <p:nvPr>
            <p:ph type="title"/>
          </p:nvPr>
        </p:nvSpPr>
        <p:spPr/>
        <p:txBody>
          <a:bodyPr/>
          <a:lstStyle/>
          <a:p>
            <a:pPr algn="r"/>
            <a:r>
              <a:rPr lang="en-US" dirty="0"/>
              <a:t>WORKPLACE HAZARDS (4 of 8)</a:t>
            </a:r>
          </a:p>
        </p:txBody>
      </p:sp>
    </p:spTree>
    <p:extLst>
      <p:ext uri="{BB962C8B-B14F-4D97-AF65-F5344CB8AC3E}">
        <p14:creationId xmlns:p14="http://schemas.microsoft.com/office/powerpoint/2010/main" val="379710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hotograph is of worker walking past an opening in a building that looks to be under construction, that is not guarded. Numerous pieces of wood are on the ground." title="Photograph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2056" y="2181225"/>
            <a:ext cx="5267887" cy="3678238"/>
          </a:xfrm>
        </p:spPr>
      </p:pic>
      <p:sp>
        <p:nvSpPr>
          <p:cNvPr id="2" name="Title 1" descr="Title page, more hazards." title="Wokrplace Hazards"/>
          <p:cNvSpPr>
            <a:spLocks noGrp="1"/>
          </p:cNvSpPr>
          <p:nvPr>
            <p:ph type="title"/>
          </p:nvPr>
        </p:nvSpPr>
        <p:spPr/>
        <p:txBody>
          <a:bodyPr/>
          <a:lstStyle/>
          <a:p>
            <a:pPr algn="r"/>
            <a:r>
              <a:rPr lang="en-US" dirty="0"/>
              <a:t>WORKPLACE Hazards (5 of 8)</a:t>
            </a:r>
          </a:p>
        </p:txBody>
      </p:sp>
    </p:spTree>
    <p:extLst>
      <p:ext uri="{BB962C8B-B14F-4D97-AF65-F5344CB8AC3E}">
        <p14:creationId xmlns:p14="http://schemas.microsoft.com/office/powerpoint/2010/main" val="220318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Photograph is of a twisted electrical cord. It's unknown if the cord is plugged in and seems to be near a ladder." title="Photograph of electrical cord twisted on floor"/>
          <p:cNvPicPr>
            <a:picLocks noGrp="1" noChangeAspect="1"/>
          </p:cNvPicPr>
          <p:nvPr>
            <p:ph idx="1"/>
          </p:nvPr>
        </p:nvPicPr>
        <p:blipFill>
          <a:blip r:embed="rId3"/>
          <a:stretch>
            <a:fillRect/>
          </a:stretch>
        </p:blipFill>
        <p:spPr>
          <a:xfrm>
            <a:off x="4835951" y="2191559"/>
            <a:ext cx="2626853" cy="3261643"/>
          </a:xfrm>
          <a:prstGeom prst="rect">
            <a:avLst/>
          </a:prstGeom>
        </p:spPr>
      </p:pic>
      <p:sp>
        <p:nvSpPr>
          <p:cNvPr id="2" name="Title 1" descr="Workplace hazards" title="Title Page"/>
          <p:cNvSpPr>
            <a:spLocks noGrp="1"/>
          </p:cNvSpPr>
          <p:nvPr>
            <p:ph type="title"/>
          </p:nvPr>
        </p:nvSpPr>
        <p:spPr/>
        <p:txBody>
          <a:bodyPr/>
          <a:lstStyle/>
          <a:p>
            <a:pPr algn="r"/>
            <a:r>
              <a:rPr lang="en-US" dirty="0"/>
              <a:t>WORKPLACE HAZARDS (6 of 8)</a:t>
            </a:r>
          </a:p>
        </p:txBody>
      </p:sp>
    </p:spTree>
    <p:extLst>
      <p:ext uri="{BB962C8B-B14F-4D97-AF65-F5344CB8AC3E}">
        <p14:creationId xmlns:p14="http://schemas.microsoft.com/office/powerpoint/2010/main" val="330312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hotograph is of a person wearing jeans, and tan boots, walking with packing material caught around foot." title="Photograph"/>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8392" y="2181225"/>
            <a:ext cx="5515216" cy="3678238"/>
          </a:xfrm>
        </p:spPr>
      </p:pic>
      <p:sp>
        <p:nvSpPr>
          <p:cNvPr id="2" name="Title 1" descr="Workplace hazards" title="Title Page"/>
          <p:cNvSpPr>
            <a:spLocks noGrp="1"/>
          </p:cNvSpPr>
          <p:nvPr>
            <p:ph type="title"/>
          </p:nvPr>
        </p:nvSpPr>
        <p:spPr/>
        <p:txBody>
          <a:bodyPr/>
          <a:lstStyle/>
          <a:p>
            <a:pPr algn="r"/>
            <a:r>
              <a:rPr lang="en-US" dirty="0"/>
              <a:t>WORKPLACE HAZARDS (7 of 8)</a:t>
            </a:r>
          </a:p>
        </p:txBody>
      </p:sp>
    </p:spTree>
    <p:extLst>
      <p:ext uri="{BB962C8B-B14F-4D97-AF65-F5344CB8AC3E}">
        <p14:creationId xmlns:p14="http://schemas.microsoft.com/office/powerpoint/2010/main" val="5553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Objectives of module listed. " title="Text box"/>
          <p:cNvSpPr>
            <a:spLocks noGrp="1"/>
          </p:cNvSpPr>
          <p:nvPr>
            <p:ph idx="1"/>
          </p:nvPr>
        </p:nvSpPr>
        <p:spPr/>
        <p:txBody>
          <a:bodyPr>
            <a:normAutofit/>
          </a:bodyPr>
          <a:lstStyle/>
          <a:p>
            <a:pPr marL="0" indent="0">
              <a:buNone/>
            </a:pPr>
            <a:r>
              <a:rPr lang="en-US" sz="2400" dirty="0"/>
              <a:t>After completing this module, you will be able to:</a:t>
            </a:r>
          </a:p>
          <a:p>
            <a:r>
              <a:rPr lang="en-US" sz="2400" dirty="0"/>
              <a:t>Isolate the four risk factor categories for slips, trips, and falls</a:t>
            </a:r>
          </a:p>
          <a:p>
            <a:r>
              <a:rPr lang="en-US" sz="2400" dirty="0"/>
              <a:t>Detect the key areas in an organization that contain slip, trip and fall hazards</a:t>
            </a:r>
          </a:p>
          <a:p>
            <a:r>
              <a:rPr lang="en-US" sz="2400" dirty="0"/>
              <a:t>Identify the various tools you can use for identifying slip, trip and fall hazards</a:t>
            </a:r>
          </a:p>
          <a:p>
            <a:r>
              <a:rPr lang="en-US" sz="2400" dirty="0"/>
              <a:t>Use a checklist to identify slip, trip and fall hazards at your workplace</a:t>
            </a:r>
          </a:p>
          <a:p>
            <a:r>
              <a:rPr lang="en-US" sz="2400" dirty="0"/>
              <a:t>Recognize the slip, trip and fall hazards at your workplace</a:t>
            </a:r>
          </a:p>
          <a:p>
            <a:pPr marL="0" indent="0">
              <a:buNone/>
            </a:pPr>
            <a:endParaRPr lang="en-US" sz="2000" dirty="0"/>
          </a:p>
        </p:txBody>
      </p:sp>
      <p:sp>
        <p:nvSpPr>
          <p:cNvPr id="2" name="Title 1" descr="Objectives" title="Title Page"/>
          <p:cNvSpPr>
            <a:spLocks noGrp="1"/>
          </p:cNvSpPr>
          <p:nvPr>
            <p:ph type="title"/>
          </p:nvPr>
        </p:nvSpPr>
        <p:spPr/>
        <p:txBody>
          <a:bodyPr/>
          <a:lstStyle/>
          <a:p>
            <a:pPr algn="r"/>
            <a:r>
              <a:rPr lang="en-US" dirty="0"/>
              <a:t>Objectives</a:t>
            </a:r>
          </a:p>
        </p:txBody>
      </p:sp>
    </p:spTree>
    <p:extLst>
      <p:ext uri="{BB962C8B-B14F-4D97-AF65-F5344CB8AC3E}">
        <p14:creationId xmlns:p14="http://schemas.microsoft.com/office/powerpoint/2010/main" val="410907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hotograph has3 red hoses on the ground, with a persons foot caught underneath while walking. The person has blue jeans on and brown boots." title="Photograph of a tripping haz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3841" y="2181225"/>
            <a:ext cx="4904317" cy="3678238"/>
          </a:xfrm>
        </p:spPr>
      </p:pic>
      <p:sp>
        <p:nvSpPr>
          <p:cNvPr id="2" name="Title 1" descr="Title page, workplace hazards" title="Title  Page"/>
          <p:cNvSpPr>
            <a:spLocks noGrp="1"/>
          </p:cNvSpPr>
          <p:nvPr>
            <p:ph type="title"/>
          </p:nvPr>
        </p:nvSpPr>
        <p:spPr/>
        <p:txBody>
          <a:bodyPr/>
          <a:lstStyle/>
          <a:p>
            <a:pPr algn="r"/>
            <a:r>
              <a:rPr lang="en-US" dirty="0"/>
              <a:t>WORKPLACE hazards (8 of 8)</a:t>
            </a:r>
          </a:p>
        </p:txBody>
      </p:sp>
    </p:spTree>
    <p:extLst>
      <p:ext uri="{BB962C8B-B14F-4D97-AF65-F5344CB8AC3E}">
        <p14:creationId xmlns:p14="http://schemas.microsoft.com/office/powerpoint/2010/main" val="106322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Use checklist as is or create your own, unique to your organization. " title="Text box"/>
          <p:cNvSpPr>
            <a:spLocks noGrp="1"/>
          </p:cNvSpPr>
          <p:nvPr>
            <p:ph idx="1"/>
          </p:nvPr>
        </p:nvSpPr>
        <p:spPr/>
        <p:txBody>
          <a:bodyPr/>
          <a:lstStyle/>
          <a:p>
            <a:r>
              <a:rPr lang="en-US" sz="2400" dirty="0"/>
              <a:t>Use the check lists as is.  Cross out the items that do not apply to your organization</a:t>
            </a:r>
          </a:p>
          <a:p>
            <a:endParaRPr lang="en-US" sz="2400" dirty="0"/>
          </a:p>
          <a:p>
            <a:r>
              <a:rPr lang="en-US" sz="2400" dirty="0"/>
              <a:t>Use it as a template/guideline to create a checklist unique to your organization</a:t>
            </a:r>
          </a:p>
        </p:txBody>
      </p:sp>
      <p:pic>
        <p:nvPicPr>
          <p:cNvPr id="7" name="Content Placeholder 6" descr="This clip art image is of a clip board with a checklist and a pen checking a box on the paper that is on the clipboard">
            <a:extLst>
              <a:ext uri="{FF2B5EF4-FFF2-40B4-BE49-F238E27FC236}">
                <a16:creationId xmlns:a16="http://schemas.microsoft.com/office/drawing/2014/main" id="{1D44A7FE-16A1-0343-869E-C367AF26051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72407" y="4008197"/>
            <a:ext cx="2438400" cy="2095500"/>
          </a:xfrm>
        </p:spPr>
      </p:pic>
      <p:sp>
        <p:nvSpPr>
          <p:cNvPr id="2" name="Title 1" descr="Title page, how to use the checklist" title="How to use the checklist"/>
          <p:cNvSpPr>
            <a:spLocks noGrp="1"/>
          </p:cNvSpPr>
          <p:nvPr>
            <p:ph type="title"/>
          </p:nvPr>
        </p:nvSpPr>
        <p:spPr/>
        <p:txBody>
          <a:bodyPr/>
          <a:lstStyle/>
          <a:p>
            <a:pPr algn="r"/>
            <a:r>
              <a:rPr lang="en-US" dirty="0"/>
              <a:t>How to use the checklist</a:t>
            </a:r>
          </a:p>
        </p:txBody>
      </p:sp>
    </p:spTree>
    <p:extLst>
      <p:ext uri="{BB962C8B-B14F-4D97-AF65-F5344CB8AC3E}">
        <p14:creationId xmlns:p14="http://schemas.microsoft.com/office/powerpoint/2010/main" val="57512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581192" y="5881575"/>
            <a:ext cx="3574119" cy="318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is is a three column table with the first column is labeled action, the second column is labeled potential barrieres and the third column is labeled overcoming the barriers" title="Action plan table"/>
          <p:cNvPicPr>
            <a:picLocks noGrp="1" noChangeAspect="1"/>
          </p:cNvPicPr>
          <p:nvPr>
            <p:ph idx="1"/>
          </p:nvPr>
        </p:nvPicPr>
        <p:blipFill>
          <a:blip r:embed="rId3"/>
          <a:stretch>
            <a:fillRect/>
          </a:stretch>
        </p:blipFill>
        <p:spPr>
          <a:xfrm>
            <a:off x="3374083" y="2203337"/>
            <a:ext cx="5219244" cy="3678238"/>
          </a:xfrm>
          <a:prstGeom prst="rect">
            <a:avLst/>
          </a:prstGeom>
        </p:spPr>
      </p:pic>
      <p:sp>
        <p:nvSpPr>
          <p:cNvPr id="2" name="Title 1" descr="Title page, action plan" title="Action Plan"/>
          <p:cNvSpPr>
            <a:spLocks noGrp="1"/>
          </p:cNvSpPr>
          <p:nvPr>
            <p:ph type="title"/>
          </p:nvPr>
        </p:nvSpPr>
        <p:spPr/>
        <p:txBody>
          <a:bodyPr/>
          <a:lstStyle/>
          <a:p>
            <a:pPr algn="r"/>
            <a:r>
              <a:rPr lang="en-US" dirty="0"/>
              <a:t>Action plan</a:t>
            </a:r>
          </a:p>
        </p:txBody>
      </p:sp>
    </p:spTree>
    <p:extLst>
      <p:ext uri="{BB962C8B-B14F-4D97-AF65-F5344CB8AC3E}">
        <p14:creationId xmlns:p14="http://schemas.microsoft.com/office/powerpoint/2010/main" val="307087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 questions?" title="Questions? "/>
          <p:cNvSpPr>
            <a:spLocks noGrp="1"/>
          </p:cNvSpPr>
          <p:nvPr>
            <p:ph type="title"/>
          </p:nvPr>
        </p:nvSpPr>
        <p:spPr/>
        <p:txBody>
          <a:bodyPr/>
          <a:lstStyle/>
          <a:p>
            <a:pPr algn="r"/>
            <a:r>
              <a:rPr lang="en-US" dirty="0"/>
              <a:t>Questions?</a:t>
            </a:r>
          </a:p>
        </p:txBody>
      </p:sp>
      <p:sp>
        <p:nvSpPr>
          <p:cNvPr id="3" name="Content Placeholder 2" descr="Questions?" title="Questions?"/>
          <p:cNvSpPr>
            <a:spLocks noGrp="1"/>
          </p:cNvSpPr>
          <p:nvPr>
            <p:ph idx="1"/>
          </p:nvPr>
        </p:nvSpPr>
        <p:spPr/>
        <p:txBody>
          <a:bodyPr/>
          <a:lstStyle/>
          <a:p>
            <a:pPr marL="0" indent="0" algn="ctr">
              <a:buNone/>
            </a:pPr>
            <a:r>
              <a:rPr lang="en-US" sz="2400" dirty="0"/>
              <a:t>Questions?</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82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 Recommended Practices forSafety and Health Programs" title="Title Page Recommended Practices for Safety and Health Programs"/>
          <p:cNvSpPr>
            <a:spLocks noGrp="1"/>
          </p:cNvSpPr>
          <p:nvPr>
            <p:ph type="title"/>
          </p:nvPr>
        </p:nvSpPr>
        <p:spPr/>
        <p:txBody>
          <a:bodyPr/>
          <a:lstStyle/>
          <a:p>
            <a:pPr algn="r"/>
            <a:r>
              <a:rPr lang="en-US" dirty="0"/>
              <a:t>Recommended practices for safety and health programs </a:t>
            </a:r>
          </a:p>
        </p:txBody>
      </p:sp>
      <p:sp>
        <p:nvSpPr>
          <p:cNvPr id="3" name="Content Placeholder 2" descr="Provides OSHA website address for Safety and Health Program Guidelines. " title="A safe workplace is sound business"/>
          <p:cNvSpPr>
            <a:spLocks noGrp="1"/>
          </p:cNvSpPr>
          <p:nvPr>
            <p:ph idx="1"/>
          </p:nvPr>
        </p:nvSpPr>
        <p:spPr/>
        <p:txBody>
          <a:bodyPr/>
          <a:lstStyle/>
          <a:p>
            <a:pPr marL="0" indent="0" algn="ctr">
              <a:buNone/>
            </a:pPr>
            <a:r>
              <a:rPr lang="en-US" sz="2400" dirty="0"/>
              <a:t>A safe workplace is a sound business</a:t>
            </a:r>
          </a:p>
          <a:p>
            <a:pPr marL="0" indent="0" algn="ctr">
              <a:buNone/>
            </a:pPr>
            <a:endParaRPr lang="en-US" sz="2400" dirty="0"/>
          </a:p>
          <a:p>
            <a:pPr marL="0" indent="0" algn="ctr">
              <a:buNone/>
            </a:pPr>
            <a:r>
              <a:rPr lang="en-US" dirty="0"/>
              <a:t>	</a:t>
            </a:r>
            <a:r>
              <a:rPr lang="en-US" sz="2400" b="1" dirty="0"/>
              <a:t> </a:t>
            </a:r>
            <a:r>
              <a:rPr lang="en-US" sz="2400" b="1" dirty="0">
                <a:hlinkClick r:id="rId3"/>
              </a:rPr>
              <a:t>osha.gov/</a:t>
            </a:r>
            <a:r>
              <a:rPr lang="en-US" sz="2400" b="1" dirty="0" err="1">
                <a:hlinkClick r:id="rId3"/>
              </a:rPr>
              <a:t>shpguidelines</a:t>
            </a:r>
            <a:r>
              <a:rPr lang="en-US" sz="2400" b="1" dirty="0">
                <a:hlinkClick r:id="rId3"/>
              </a:rPr>
              <a:t>/</a:t>
            </a:r>
            <a:endParaRPr lang="en-US" sz="2400" b="1" dirty="0"/>
          </a:p>
          <a:p>
            <a:pPr marL="0" indent="0" algn="ctr">
              <a:buNone/>
            </a:pPr>
            <a:endParaRPr lang="en-US" sz="2400" dirty="0"/>
          </a:p>
          <a:p>
            <a:pPr marL="0" indent="0" algn="ctr">
              <a:buNone/>
            </a:pPr>
            <a:r>
              <a:rPr lang="en-US" sz="2400" dirty="0"/>
              <a:t>to view updated guidelines for Safety and Health Programs</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60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page, post test which is a test given at the end of course to evaluation training gained during the course. " title="Title Page-Post Test"/>
          <p:cNvSpPr>
            <a:spLocks noGrp="1"/>
          </p:cNvSpPr>
          <p:nvPr>
            <p:ph type="title"/>
          </p:nvPr>
        </p:nvSpPr>
        <p:spPr/>
        <p:txBody>
          <a:bodyPr/>
          <a:lstStyle/>
          <a:p>
            <a:pPr algn="r"/>
            <a:r>
              <a:rPr lang="en-US" dirty="0"/>
              <a:t>Post test</a:t>
            </a:r>
          </a:p>
        </p:txBody>
      </p:sp>
      <p:sp>
        <p:nvSpPr>
          <p:cNvPr id="3" name="Content Placeholder 2" descr="Text explaining the reasoning of taking the post rest. &#10;Please take a few moments to complete the post rest. The test is used to evaluate traning gained during this course. " title="Text Box "/>
          <p:cNvSpPr>
            <a:spLocks noGrp="1"/>
          </p:cNvSpPr>
          <p:nvPr>
            <p:ph idx="1"/>
          </p:nvPr>
        </p:nvSpPr>
        <p:spPr/>
        <p:txBody>
          <a:bodyPr/>
          <a:lstStyle/>
          <a:p>
            <a:pPr marL="0" indent="0" algn="ctr">
              <a:buNone/>
            </a:pPr>
            <a:r>
              <a:rPr lang="en-US" sz="2400" dirty="0"/>
              <a:t>Please take a few moments to complete the post test. </a:t>
            </a:r>
          </a:p>
          <a:p>
            <a:pPr marL="0" indent="0" algn="ctr">
              <a:buNone/>
            </a:pPr>
            <a:r>
              <a:rPr lang="en-US" sz="2400" dirty="0"/>
              <a:t>The test is used to evaluate training gained during this course.</a:t>
            </a:r>
          </a:p>
        </p:txBody>
      </p:sp>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70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descr="Title Page, disclaimer" title="Disclaimer"/>
          <p:cNvSpPr>
            <a:spLocks noGrp="1"/>
          </p:cNvSpPr>
          <p:nvPr>
            <p:ph type="title"/>
          </p:nvPr>
        </p:nvSpPr>
        <p:spPr/>
        <p:txBody>
          <a:bodyPr/>
          <a:lstStyle/>
          <a:p>
            <a:pPr algn="r"/>
            <a:r>
              <a:rPr lang="en-US" dirty="0"/>
              <a:t>DISCLAIMER</a:t>
            </a:r>
          </a:p>
        </p:txBody>
      </p:sp>
      <p:sp>
        <p:nvSpPr>
          <p:cNvPr id="3" name="Work Safety Sign" descr="The disclaimer explains the material was originally produced under a different grant number by the National Safety Council and revised under SH-05064-19 from OSH. Disclaimer further explains information." title="Disclaimer"/>
          <p:cNvSpPr>
            <a:spLocks noGrp="1"/>
          </p:cNvSpPr>
          <p:nvPr>
            <p:ph idx="1"/>
          </p:nvPr>
        </p:nvSpPr>
        <p:spPr>
          <a:xfrm>
            <a:off x="581192" y="4223350"/>
            <a:ext cx="11029615" cy="1634921"/>
          </a:xfrm>
        </p:spPr>
        <p:txBody>
          <a:bodyPr>
            <a:normAutofit/>
          </a:bodyPr>
          <a:lstStyle/>
          <a:p>
            <a:pPr marL="0" indent="0">
              <a:buNone/>
            </a:pPr>
            <a:r>
              <a:rPr lang="en-US" sz="2000" dirty="0"/>
              <a:t>This material was produced under grant number 46EO-HT10 by the National Safety Council and revised under SH-05064-SH8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8" name="Content Placeholder 7" descr="This is a photograph of a work safety sign with, Work Safety inside the sign" title="Work Safety Sign photorgraph ">
            <a:extLst>
              <a:ext uri="{FF2B5EF4-FFF2-40B4-BE49-F238E27FC236}">
                <a16:creationId xmlns:a16="http://schemas.microsoft.com/office/drawing/2014/main" id="{7B50ADDD-F0F3-E544-B5C8-430235FC917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81449" y="1948780"/>
            <a:ext cx="4233350" cy="2276856"/>
          </a:xfrm>
        </p:spPr>
      </p:pic>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73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p:txBody>
          <a:bodyPr/>
          <a:lstStyle/>
          <a:p>
            <a:r>
              <a:rPr lang="en-US" dirty="0"/>
              <a:t>Reactive</a:t>
            </a:r>
          </a:p>
        </p:txBody>
      </p:sp>
      <p:sp>
        <p:nvSpPr>
          <p:cNvPr id="4" name="Content Placeholder 3"/>
          <p:cNvSpPr>
            <a:spLocks noGrp="1"/>
          </p:cNvSpPr>
          <p:nvPr>
            <p:ph sz="half" idx="2"/>
          </p:nvPr>
        </p:nvSpPr>
        <p:spPr/>
        <p:txBody>
          <a:bodyPr/>
          <a:lstStyle/>
          <a:p>
            <a:r>
              <a:rPr lang="en-US" dirty="0"/>
              <a:t>Responding to incidents when they occur</a:t>
            </a:r>
          </a:p>
          <a:p>
            <a:r>
              <a:rPr lang="en-US" dirty="0"/>
              <a:t>Putting out fires</a:t>
            </a:r>
          </a:p>
          <a:p>
            <a:r>
              <a:rPr lang="en-US" dirty="0"/>
              <a:t>Taking corrective action after an incident occurs</a:t>
            </a:r>
          </a:p>
          <a:p>
            <a:r>
              <a:rPr lang="en-US" dirty="0"/>
              <a:t>Placing blame after an incident</a:t>
            </a:r>
          </a:p>
          <a:p>
            <a:r>
              <a:rPr lang="en-US" dirty="0"/>
              <a:t>Fixing symptoms</a:t>
            </a:r>
          </a:p>
        </p:txBody>
      </p:sp>
      <p:sp>
        <p:nvSpPr>
          <p:cNvPr id="5" name="Text Placeholder 4"/>
          <p:cNvSpPr>
            <a:spLocks noGrp="1"/>
          </p:cNvSpPr>
          <p:nvPr>
            <p:ph type="body" sz="quarter" idx="3"/>
          </p:nvPr>
        </p:nvSpPr>
        <p:spPr/>
        <p:txBody>
          <a:bodyPr/>
          <a:lstStyle/>
          <a:p>
            <a:r>
              <a:rPr lang="en-US" dirty="0"/>
              <a:t>Proactive</a:t>
            </a:r>
          </a:p>
        </p:txBody>
      </p:sp>
      <p:sp>
        <p:nvSpPr>
          <p:cNvPr id="6" name="Content Placeholder 5" descr="Reactive and Proactive listed. " title="Text Box"/>
          <p:cNvSpPr>
            <a:spLocks noGrp="1"/>
          </p:cNvSpPr>
          <p:nvPr>
            <p:ph sz="quarter" idx="4"/>
          </p:nvPr>
        </p:nvSpPr>
        <p:spPr/>
        <p:txBody>
          <a:bodyPr/>
          <a:lstStyle/>
          <a:p>
            <a:r>
              <a:rPr lang="en-US" dirty="0"/>
              <a:t>Identifying hazards before they cause an incident</a:t>
            </a:r>
          </a:p>
          <a:p>
            <a:r>
              <a:rPr lang="en-US" dirty="0"/>
              <a:t>Correcting systems</a:t>
            </a:r>
          </a:p>
          <a:p>
            <a:r>
              <a:rPr lang="en-US" dirty="0"/>
              <a:t>Taking corrective action before an incident occurs</a:t>
            </a:r>
          </a:p>
          <a:p>
            <a:r>
              <a:rPr lang="en-US" dirty="0"/>
              <a:t>Finding root causes after an incident</a:t>
            </a:r>
          </a:p>
          <a:p>
            <a:r>
              <a:rPr lang="en-US" dirty="0"/>
              <a:t>Fixing problems</a:t>
            </a:r>
          </a:p>
        </p:txBody>
      </p:sp>
      <p:sp>
        <p:nvSpPr>
          <p:cNvPr id="2" name="Title 1" descr="Reactive or Proactive" title="Title Page"/>
          <p:cNvSpPr>
            <a:spLocks noGrp="1"/>
          </p:cNvSpPr>
          <p:nvPr>
            <p:ph type="title"/>
          </p:nvPr>
        </p:nvSpPr>
        <p:spPr/>
        <p:txBody>
          <a:bodyPr/>
          <a:lstStyle/>
          <a:p>
            <a:pPr algn="ctr"/>
            <a:r>
              <a:rPr lang="en-US" dirty="0"/>
              <a:t>Reactive or Proactive</a:t>
            </a:r>
          </a:p>
        </p:txBody>
      </p:sp>
    </p:spTree>
    <p:extLst>
      <p:ext uri="{BB962C8B-B14F-4D97-AF65-F5344CB8AC3E}">
        <p14:creationId xmlns:p14="http://schemas.microsoft.com/office/powerpoint/2010/main" val="156832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Risks in the work environment" title="Text Box"/>
          <p:cNvSpPr>
            <a:spLocks noGrp="1"/>
          </p:cNvSpPr>
          <p:nvPr>
            <p:ph sz="half" idx="1"/>
          </p:nvPr>
        </p:nvSpPr>
        <p:spPr/>
        <p:txBody>
          <a:bodyPr/>
          <a:lstStyle/>
          <a:p>
            <a:pPr marL="0" indent="0">
              <a:buNone/>
            </a:pPr>
            <a:r>
              <a:rPr lang="en-US" dirty="0"/>
              <a:t>Risks in the work environment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7" name="Content Placeholder 6" descr="This is a decorative picture showing three almost full recycling bins" title="Clip Art">
            <a:extLst>
              <a:ext uri="{FF2B5EF4-FFF2-40B4-BE49-F238E27FC236}">
                <a16:creationId xmlns:a16="http://schemas.microsoft.com/office/drawing/2014/main" id="{287848C3-C41B-704E-BD39-3E93D5359D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67575" y="2761456"/>
            <a:ext cx="3263900" cy="2565400"/>
          </a:xfrm>
        </p:spPr>
      </p:pic>
      <p:sp>
        <p:nvSpPr>
          <p:cNvPr id="2" name="Title 1" descr="First Risk Factor Category-Environment" title="Title Page "/>
          <p:cNvSpPr>
            <a:spLocks noGrp="1"/>
          </p:cNvSpPr>
          <p:nvPr>
            <p:ph type="title"/>
          </p:nvPr>
        </p:nvSpPr>
        <p:spPr/>
        <p:txBody>
          <a:bodyPr/>
          <a:lstStyle/>
          <a:p>
            <a:pPr algn="ctr"/>
            <a:r>
              <a:rPr lang="en-US" dirty="0"/>
              <a:t>First Risk Factor Category - Environment</a:t>
            </a:r>
          </a:p>
        </p:txBody>
      </p:sp>
    </p:spTree>
    <p:extLst>
      <p:ext uri="{BB962C8B-B14F-4D97-AF65-F5344CB8AC3E}">
        <p14:creationId xmlns:p14="http://schemas.microsoft.com/office/powerpoint/2010/main" val="96322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Risks inherent in the equipment employees use. " title="Text Box"/>
          <p:cNvSpPr>
            <a:spLocks noGrp="1"/>
          </p:cNvSpPr>
          <p:nvPr>
            <p:ph sz="half" idx="1"/>
          </p:nvPr>
        </p:nvSpPr>
        <p:spPr/>
        <p:txBody>
          <a:bodyPr/>
          <a:lstStyle/>
          <a:p>
            <a:r>
              <a:rPr lang="en-US" dirty="0"/>
              <a:t>Risks inherent in the equipment employees use</a:t>
            </a:r>
          </a:p>
          <a:p>
            <a:endParaRPr lang="en-US" dirty="0"/>
          </a:p>
          <a:p>
            <a:endParaRPr lang="en-US" dirty="0"/>
          </a:p>
          <a:p>
            <a:endParaRPr lang="en-US" dirty="0"/>
          </a:p>
          <a:p>
            <a:endParaRPr lang="en-US" dirty="0"/>
          </a:p>
          <a:p>
            <a:endParaRPr lang="en-US" dirty="0"/>
          </a:p>
          <a:p>
            <a:endParaRPr lang="en-US" dirty="0"/>
          </a:p>
        </p:txBody>
      </p:sp>
      <p:pic>
        <p:nvPicPr>
          <p:cNvPr id="7" name="Content Placeholder 6" descr="This clip art image shows a man puling a lever on a machine" title="Clip Art">
            <a:extLst>
              <a:ext uri="{FF2B5EF4-FFF2-40B4-BE49-F238E27FC236}">
                <a16:creationId xmlns:a16="http://schemas.microsoft.com/office/drawing/2014/main" id="{1B86AA53-F85F-334A-8F7C-FC45E14D20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19975" y="2583656"/>
            <a:ext cx="2959100" cy="2921000"/>
          </a:xfrm>
        </p:spPr>
      </p:pic>
      <p:sp>
        <p:nvSpPr>
          <p:cNvPr id="2" name="Title 1" descr="Second Risk Factor Category-Equipment. " title="Title Page"/>
          <p:cNvSpPr>
            <a:spLocks noGrp="1"/>
          </p:cNvSpPr>
          <p:nvPr>
            <p:ph type="title"/>
          </p:nvPr>
        </p:nvSpPr>
        <p:spPr/>
        <p:txBody>
          <a:bodyPr/>
          <a:lstStyle/>
          <a:p>
            <a:pPr algn="ctr"/>
            <a:r>
              <a:rPr lang="en-US" dirty="0"/>
              <a:t>Second risk factor category - equipment</a:t>
            </a:r>
          </a:p>
        </p:txBody>
      </p:sp>
    </p:spTree>
    <p:extLst>
      <p:ext uri="{BB962C8B-B14F-4D97-AF65-F5344CB8AC3E}">
        <p14:creationId xmlns:p14="http://schemas.microsoft.com/office/powerpoint/2010/main" val="369705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Risks that are cased by work requirements. " title="Text Box"/>
          <p:cNvSpPr>
            <a:spLocks noGrp="1"/>
          </p:cNvSpPr>
          <p:nvPr>
            <p:ph sz="half" idx="1"/>
          </p:nvPr>
        </p:nvSpPr>
        <p:spPr/>
        <p:txBody>
          <a:bodyPr/>
          <a:lstStyle/>
          <a:p>
            <a:r>
              <a:rPr lang="en-US" dirty="0"/>
              <a:t>Risks that are caused by work requirements</a:t>
            </a:r>
          </a:p>
        </p:txBody>
      </p:sp>
      <p:pic>
        <p:nvPicPr>
          <p:cNvPr id="7" name="Content Placeholder 6" descr="This is a clip art image of a mop, bucket with something in it and a dust pan, all clustered together." title="Clip Art">
            <a:extLst>
              <a:ext uri="{FF2B5EF4-FFF2-40B4-BE49-F238E27FC236}">
                <a16:creationId xmlns:a16="http://schemas.microsoft.com/office/drawing/2014/main" id="{0AFDDEC7-E343-024D-8F28-2F214B0B65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24775" y="2640806"/>
            <a:ext cx="2349500" cy="2806700"/>
          </a:xfrm>
        </p:spPr>
      </p:pic>
      <p:sp>
        <p:nvSpPr>
          <p:cNvPr id="2" name="Title 1" descr="Third Risk Factor Caegory-Work Practices" title="Title Page"/>
          <p:cNvSpPr>
            <a:spLocks noGrp="1"/>
          </p:cNvSpPr>
          <p:nvPr>
            <p:ph type="title"/>
          </p:nvPr>
        </p:nvSpPr>
        <p:spPr/>
        <p:txBody>
          <a:bodyPr/>
          <a:lstStyle/>
          <a:p>
            <a:r>
              <a:rPr lang="en-US" dirty="0"/>
              <a:t>Third risk factor category – work practices</a:t>
            </a:r>
          </a:p>
        </p:txBody>
      </p:sp>
    </p:spTree>
    <p:extLst>
      <p:ext uri="{BB962C8B-B14F-4D97-AF65-F5344CB8AC3E}">
        <p14:creationId xmlns:p14="http://schemas.microsoft.com/office/powerpoint/2010/main" val="425901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Risks individual. " title="Text Box"/>
          <p:cNvSpPr>
            <a:spLocks noGrp="1"/>
          </p:cNvSpPr>
          <p:nvPr>
            <p:ph idx="1"/>
          </p:nvPr>
        </p:nvSpPr>
        <p:spPr/>
        <p:txBody>
          <a:bodyPr anchor="b"/>
          <a:lstStyle/>
          <a:p>
            <a:r>
              <a:rPr lang="en-US" dirty="0"/>
              <a:t>Risks are unique to the individual, including inherent characteristics, habits and behavior</a:t>
            </a:r>
          </a:p>
          <a:p>
            <a:pPr marL="0" indent="0">
              <a:buNone/>
            </a:pPr>
            <a:endParaRPr lang="en-US" dirty="0"/>
          </a:p>
        </p:txBody>
      </p:sp>
      <p:pic>
        <p:nvPicPr>
          <p:cNvPr id="8" name="Content Placeholder 7" descr="This is a clip art image of a ladder that is tilting and a man who is balancing on one leg on the very top of the ladder" title="Clip Art ">
            <a:extLst>
              <a:ext uri="{FF2B5EF4-FFF2-40B4-BE49-F238E27FC236}">
                <a16:creationId xmlns:a16="http://schemas.microsoft.com/office/drawing/2014/main" id="{CEAE2A43-33CD-7F4D-965C-310A818F021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727371" y="3514036"/>
            <a:ext cx="4389119" cy="2956559"/>
          </a:xfrm>
        </p:spPr>
      </p:pic>
      <p:sp>
        <p:nvSpPr>
          <p:cNvPr id="2" name="Title 1" descr="Fourth Risk Factor Category-Individual. " title="Title Page"/>
          <p:cNvSpPr>
            <a:spLocks noGrp="1"/>
          </p:cNvSpPr>
          <p:nvPr>
            <p:ph type="title"/>
          </p:nvPr>
        </p:nvSpPr>
        <p:spPr/>
        <p:txBody>
          <a:bodyPr/>
          <a:lstStyle/>
          <a:p>
            <a:pPr algn="ctr"/>
            <a:r>
              <a:rPr lang="en-US" dirty="0"/>
              <a:t>Fourth risk factor category - individual</a:t>
            </a:r>
          </a:p>
        </p:txBody>
      </p:sp>
    </p:spTree>
    <p:extLst>
      <p:ext uri="{BB962C8B-B14F-4D97-AF65-F5344CB8AC3E}">
        <p14:creationId xmlns:p14="http://schemas.microsoft.com/office/powerpoint/2010/main" val="347158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Five illustrations representing different scenes of possible safety concerns: splashes, stairs, wheelchair ramp, ladder, and logistic docks" title="Clip Art">
            <a:extLst>
              <a:ext uri="{FF2B5EF4-FFF2-40B4-BE49-F238E27FC236}">
                <a16:creationId xmlns:a16="http://schemas.microsoft.com/office/drawing/2014/main" id="{28ED1AA4-32B4-0043-AEC9-FCA1D296C1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192" y="2181224"/>
            <a:ext cx="11029616" cy="4646423"/>
          </a:xfrm>
        </p:spPr>
      </p:pic>
      <p:sp>
        <p:nvSpPr>
          <p:cNvPr id="2" name="Title 1" descr="Title, where do hazards lurk?" title="Where do hazards lurk?"/>
          <p:cNvSpPr>
            <a:spLocks noGrp="1"/>
          </p:cNvSpPr>
          <p:nvPr>
            <p:ph type="title"/>
          </p:nvPr>
        </p:nvSpPr>
        <p:spPr>
          <a:solidFill>
            <a:schemeClr val="accent1"/>
          </a:solidFill>
        </p:spPr>
        <p:txBody>
          <a:bodyPr/>
          <a:lstStyle/>
          <a:p>
            <a:pPr algn="r"/>
            <a:r>
              <a:rPr lang="en-US" dirty="0"/>
              <a:t>Where do hazards lurk? </a:t>
            </a:r>
          </a:p>
        </p:txBody>
      </p:sp>
    </p:spTree>
    <p:extLst>
      <p:ext uri="{BB962C8B-B14F-4D97-AF65-F5344CB8AC3E}">
        <p14:creationId xmlns:p14="http://schemas.microsoft.com/office/powerpoint/2010/main" val="292451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dacted logo"/>
          <p:cNvSpPr/>
          <p:nvPr/>
        </p:nvSpPr>
        <p:spPr>
          <a:xfrm>
            <a:off x="439838" y="5858271"/>
            <a:ext cx="3715473" cy="39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Objectives of module listed. " title="Text box"/>
          <p:cNvSpPr>
            <a:spLocks noGrp="1"/>
          </p:cNvSpPr>
          <p:nvPr>
            <p:ph idx="1"/>
          </p:nvPr>
        </p:nvSpPr>
        <p:spPr>
          <a:xfrm>
            <a:off x="581192" y="521379"/>
            <a:ext cx="11029615" cy="3678303"/>
          </a:xfrm>
        </p:spPr>
        <p:txBody>
          <a:bodyPr>
            <a:normAutofit/>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BREAK OUT INTO GROUPS</a:t>
            </a:r>
          </a:p>
          <a:p>
            <a:pPr marL="0" indent="0">
              <a:buNone/>
            </a:pPr>
            <a:endParaRPr lang="en-US" sz="2000" dirty="0"/>
          </a:p>
          <a:p>
            <a:pPr marL="0" indent="0" algn="ctr">
              <a:buNone/>
            </a:pPr>
            <a:r>
              <a:rPr lang="en-US" sz="2000" dirty="0"/>
              <a:t>ONE PERSON TO WRITE OUT KEY TERMS AND INFORMATION</a:t>
            </a:r>
          </a:p>
        </p:txBody>
      </p:sp>
      <p:sp>
        <p:nvSpPr>
          <p:cNvPr id="2" name="Title 1" descr="Objectives" title="Title Page"/>
          <p:cNvSpPr>
            <a:spLocks noGrp="1"/>
          </p:cNvSpPr>
          <p:nvPr>
            <p:ph type="title"/>
          </p:nvPr>
        </p:nvSpPr>
        <p:spPr/>
        <p:txBody>
          <a:bodyPr/>
          <a:lstStyle/>
          <a:p>
            <a:pPr algn="r"/>
            <a:r>
              <a:rPr lang="en-US" dirty="0"/>
              <a:t>DISCUSSION OF HAZARDS</a:t>
            </a:r>
          </a:p>
        </p:txBody>
      </p:sp>
    </p:spTree>
    <p:extLst>
      <p:ext uri="{BB962C8B-B14F-4D97-AF65-F5344CB8AC3E}">
        <p14:creationId xmlns:p14="http://schemas.microsoft.com/office/powerpoint/2010/main" val="181619121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rantModule2" id="{5F9A3905-F3C5-4CC8-A149-33D7CE46215F}" vid="{CBD0932F-54CE-498D-B142-AE60A846F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GrantModule2</Template>
  <TotalTime>0</TotalTime>
  <Words>1405</Words>
  <Application>Microsoft Office PowerPoint</Application>
  <PresentationFormat>Widescreen</PresentationFormat>
  <Paragraphs>126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Gill Sans MT</vt:lpstr>
      <vt:lpstr>Wingdings 2</vt:lpstr>
      <vt:lpstr>Dividend</vt:lpstr>
      <vt:lpstr>Module 2:  preventing slips, trips and falls: A Training Program for Small Businesses  </vt:lpstr>
      <vt:lpstr>Objectives</vt:lpstr>
      <vt:lpstr>Reactive or Proactive</vt:lpstr>
      <vt:lpstr>First Risk Factor Category - Environment</vt:lpstr>
      <vt:lpstr>Second risk factor category - equipment</vt:lpstr>
      <vt:lpstr>Third risk factor category – work practices</vt:lpstr>
      <vt:lpstr>Fourth risk factor category - individual</vt:lpstr>
      <vt:lpstr>Where do hazards lurk? </vt:lpstr>
      <vt:lpstr>DISCUSSION OF HAZARDS</vt:lpstr>
      <vt:lpstr>Risk factors (1 of 3)</vt:lpstr>
      <vt:lpstr>Risk factors (2 of 3)</vt:lpstr>
      <vt:lpstr>Risk factors (3 of 3)</vt:lpstr>
      <vt:lpstr>Workplace hazards (1 of 8)</vt:lpstr>
      <vt:lpstr>Workplace hazards (2 of 8)</vt:lpstr>
      <vt:lpstr>Workplace hazards (3 of 8)</vt:lpstr>
      <vt:lpstr>WORKPLACE HAZARDS (4 of 8)</vt:lpstr>
      <vt:lpstr>WORKPLACE Hazards (5 of 8)</vt:lpstr>
      <vt:lpstr>WORKPLACE HAZARDS (6 of 8)</vt:lpstr>
      <vt:lpstr>WORKPLACE HAZARDS (7 of 8)</vt:lpstr>
      <vt:lpstr>WORKPLACE hazards (8 of 8)</vt:lpstr>
      <vt:lpstr>How to use the checklist</vt:lpstr>
      <vt:lpstr>Action plan</vt:lpstr>
      <vt:lpstr>Questions?</vt:lpstr>
      <vt:lpstr>Recommended practices for safety and health programs </vt:lpstr>
      <vt:lpstr>Post test</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2020-11-10T17:47:45Z</dcterms:created>
  <dcterms:modified xsi:type="dcterms:W3CDTF">2020-11-10T17:47:57Z</dcterms:modified>
  <cp:category/>
</cp:coreProperties>
</file>