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4"/>
  </p:notesMasterIdLst>
  <p:handoutMasterIdLst>
    <p:handoutMasterId r:id="rId65"/>
  </p:handoutMasterIdLst>
  <p:sldIdLst>
    <p:sldId id="381" r:id="rId2"/>
    <p:sldId id="448" r:id="rId3"/>
    <p:sldId id="477" r:id="rId4"/>
    <p:sldId id="467" r:id="rId5"/>
    <p:sldId id="383" r:id="rId6"/>
    <p:sldId id="446" r:id="rId7"/>
    <p:sldId id="400" r:id="rId8"/>
    <p:sldId id="445" r:id="rId9"/>
    <p:sldId id="468" r:id="rId10"/>
    <p:sldId id="420" r:id="rId11"/>
    <p:sldId id="449" r:id="rId12"/>
    <p:sldId id="391" r:id="rId13"/>
    <p:sldId id="459" r:id="rId14"/>
    <p:sldId id="435" r:id="rId15"/>
    <p:sldId id="440" r:id="rId16"/>
    <p:sldId id="437" r:id="rId17"/>
    <p:sldId id="403" r:id="rId18"/>
    <p:sldId id="402" r:id="rId19"/>
    <p:sldId id="422" r:id="rId20"/>
    <p:sldId id="447" r:id="rId21"/>
    <p:sldId id="404" r:id="rId22"/>
    <p:sldId id="423" r:id="rId23"/>
    <p:sldId id="453" r:id="rId24"/>
    <p:sldId id="424" r:id="rId25"/>
    <p:sldId id="452" r:id="rId26"/>
    <p:sldId id="490" r:id="rId27"/>
    <p:sldId id="491" r:id="rId28"/>
    <p:sldId id="257" r:id="rId29"/>
    <p:sldId id="431" r:id="rId30"/>
    <p:sldId id="466" r:id="rId31"/>
    <p:sldId id="406" r:id="rId32"/>
    <p:sldId id="426" r:id="rId33"/>
    <p:sldId id="428" r:id="rId34"/>
    <p:sldId id="483" r:id="rId35"/>
    <p:sldId id="429" r:id="rId36"/>
    <p:sldId id="409" r:id="rId37"/>
    <p:sldId id="485" r:id="rId38"/>
    <p:sldId id="486" r:id="rId39"/>
    <p:sldId id="487" r:id="rId40"/>
    <p:sldId id="408" r:id="rId41"/>
    <p:sldId id="481" r:id="rId42"/>
    <p:sldId id="480" r:id="rId43"/>
    <p:sldId id="421" r:id="rId44"/>
    <p:sldId id="427" r:id="rId45"/>
    <p:sldId id="413" r:id="rId46"/>
    <p:sldId id="470" r:id="rId47"/>
    <p:sldId id="412" r:id="rId48"/>
    <p:sldId id="414" r:id="rId49"/>
    <p:sldId id="415" r:id="rId50"/>
    <p:sldId id="416" r:id="rId51"/>
    <p:sldId id="419" r:id="rId52"/>
    <p:sldId id="455" r:id="rId53"/>
    <p:sldId id="457" r:id="rId54"/>
    <p:sldId id="458" r:id="rId55"/>
    <p:sldId id="489" r:id="rId56"/>
    <p:sldId id="469" r:id="rId57"/>
    <p:sldId id="472" r:id="rId58"/>
    <p:sldId id="471" r:id="rId59"/>
    <p:sldId id="473" r:id="rId60"/>
    <p:sldId id="482" r:id="rId61"/>
    <p:sldId id="474" r:id="rId62"/>
    <p:sldId id="475"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4A"/>
    <a:srgbClr val="006858"/>
    <a:srgbClr val="C7C31F"/>
    <a:srgbClr val="25980A"/>
    <a:srgbClr val="2EBB0D"/>
    <a:srgbClr val="28A10B"/>
    <a:srgbClr val="FF9999"/>
    <a:srgbClr val="FFCC66"/>
    <a:srgbClr val="0099FF"/>
    <a:srgbClr val="99FF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2" autoAdjust="0"/>
    <p:restoredTop sz="88837" autoAdjust="0"/>
  </p:normalViewPr>
  <p:slideViewPr>
    <p:cSldViewPr snapToGrid="0">
      <p:cViewPr varScale="1">
        <p:scale>
          <a:sx n="76" d="100"/>
          <a:sy n="76" d="100"/>
        </p:scale>
        <p:origin x="389" y="48"/>
      </p:cViewPr>
      <p:guideLst>
        <p:guide orient="horz" pos="2160"/>
        <p:guide pos="2880"/>
      </p:guideLst>
    </p:cSldViewPr>
  </p:slideViewPr>
  <p:outlineViewPr>
    <p:cViewPr>
      <p:scale>
        <a:sx n="33" d="100"/>
        <a:sy n="33" d="100"/>
      </p:scale>
      <p:origin x="0" y="-4464"/>
    </p:cViewPr>
  </p:outlineViewPr>
  <p:notesTextViewPr>
    <p:cViewPr>
      <p:scale>
        <a:sx n="3" d="2"/>
        <a:sy n="3" d="2"/>
      </p:scale>
      <p:origin x="0" y="0"/>
    </p:cViewPr>
  </p:notesTextViewPr>
  <p:sorterViewPr>
    <p:cViewPr varScale="1">
      <p:scale>
        <a:sx n="100" d="100"/>
        <a:sy n="100" d="100"/>
      </p:scale>
      <p:origin x="0" y="-8275"/>
    </p:cViewPr>
  </p:sorterViewPr>
  <p:notesViewPr>
    <p:cSldViewPr snapToGrid="0">
      <p:cViewPr>
        <p:scale>
          <a:sx n="100" d="100"/>
          <a:sy n="100" d="100"/>
        </p:scale>
        <p:origin x="312" y="-10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s-ES_tradnl"/>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8BDAFC0-FC44-A44A-A305-5686634FADF0}" type="datetime1">
              <a:rPr lang="en-US"/>
              <a:pPr/>
              <a:t>11/10/2020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s-ES_trad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4BB99E2-7287-414D-B55E-42F24D658394}" type="slidenum">
              <a:rPr lang="en-US"/>
              <a:pPr/>
              <a:t>‹#›</a:t>
            </a:fld>
            <a:endParaRPr lang="en-US"/>
          </a:p>
        </p:txBody>
      </p:sp>
    </p:spTree>
    <p:extLst>
      <p:ext uri="{BB962C8B-B14F-4D97-AF65-F5344CB8AC3E}">
        <p14:creationId xmlns:p14="http://schemas.microsoft.com/office/powerpoint/2010/main" val="3854747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223317E-47EB-104F-AD68-733771E64C7C}" type="datetime1">
              <a:rPr lang="en-US"/>
              <a:pPr/>
              <a:t>11/10/2020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8CEBFF1-8E4E-6B4F-8365-849D7A3C7C86}" type="slidenum">
              <a:rPr lang="en-US"/>
              <a:pPr/>
              <a:t>‹#›</a:t>
            </a:fld>
            <a:endParaRPr lang="en-US"/>
          </a:p>
        </p:txBody>
      </p:sp>
    </p:spTree>
    <p:extLst>
      <p:ext uri="{BB962C8B-B14F-4D97-AF65-F5344CB8AC3E}">
        <p14:creationId xmlns:p14="http://schemas.microsoft.com/office/powerpoint/2010/main" val="8930748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a:spcBef>
                <a:spcPct val="0"/>
              </a:spcBef>
            </a:pPr>
            <a:endParaRPr lang="es-ES_tradnl"/>
          </a:p>
        </p:txBody>
      </p:sp>
      <p:sp>
        <p:nvSpPr>
          <p:cNvPr id="16388" name="Slide Number Placeholder 3"/>
          <p:cNvSpPr>
            <a:spLocks noGrp="1"/>
          </p:cNvSpPr>
          <p:nvPr>
            <p:ph type="sldNum" sz="quarter" idx="5"/>
          </p:nvPr>
        </p:nvSpPr>
        <p:spPr bwMode="auto">
          <a:noFill/>
          <a:ln>
            <a:miter lim="800000"/>
            <a:headEnd/>
            <a:tailEnd/>
          </a:ln>
        </p:spPr>
        <p:txBody>
          <a:bodyPr/>
          <a:lstStyle/>
          <a:p>
            <a:fld id="{4B0012D8-954E-9947-8A8B-C06C4609769C}" type="slidenum">
              <a:rPr lang="en-US"/>
              <a:pPr/>
              <a:t>1</a:t>
            </a:fld>
            <a:endParaRPr lang="en-US"/>
          </a:p>
        </p:txBody>
      </p:sp>
    </p:spTree>
    <p:extLst>
      <p:ext uri="{BB962C8B-B14F-4D97-AF65-F5344CB8AC3E}">
        <p14:creationId xmlns:p14="http://schemas.microsoft.com/office/powerpoint/2010/main" val="351652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spcBef>
                <a:spcPct val="0"/>
              </a:spcBef>
              <a:buFont typeface="Wingdings" charset="2"/>
              <a:buNone/>
            </a:pPr>
            <a:r>
              <a:rPr lang="en-US" dirty="0" err="1"/>
              <a:t>Según</a:t>
            </a:r>
            <a:r>
              <a:rPr lang="en-US" dirty="0"/>
              <a:t> la OSHA, la</a:t>
            </a:r>
            <a:r>
              <a:rPr lang="en-US" baseline="0" dirty="0"/>
              <a:t> </a:t>
            </a:r>
            <a:r>
              <a:rPr lang="en-US" baseline="0" dirty="0" err="1"/>
              <a:t>excavación</a:t>
            </a:r>
            <a:r>
              <a:rPr lang="en-US" baseline="0" dirty="0"/>
              <a:t> </a:t>
            </a:r>
            <a:r>
              <a:rPr lang="en-US" baseline="0" dirty="0" err="1"/>
              <a:t>es</a:t>
            </a:r>
            <a:r>
              <a:rPr lang="en-US" baseline="0" dirty="0"/>
              <a:t> </a:t>
            </a:r>
            <a:r>
              <a:rPr lang="en-US" baseline="0" dirty="0" err="1"/>
              <a:t>definida</a:t>
            </a:r>
            <a:r>
              <a:rPr lang="en-US" baseline="0" dirty="0"/>
              <a:t> </a:t>
            </a:r>
            <a:r>
              <a:rPr lang="en-US" baseline="0" dirty="0" err="1"/>
              <a:t>como</a:t>
            </a:r>
            <a:r>
              <a:rPr lang="en-US" baseline="0" dirty="0"/>
              <a:t> </a:t>
            </a:r>
            <a:r>
              <a:rPr lang="en-US" baseline="0" dirty="0" err="1"/>
              <a:t>cualquier</a:t>
            </a:r>
            <a:r>
              <a:rPr lang="en-US" baseline="0" dirty="0"/>
              <a:t> </a:t>
            </a:r>
            <a:r>
              <a:rPr lang="en-US" baseline="0" dirty="0" err="1"/>
              <a:t>corte</a:t>
            </a:r>
            <a:r>
              <a:rPr lang="en-US" baseline="0" dirty="0"/>
              <a:t>, </a:t>
            </a:r>
            <a:r>
              <a:rPr lang="en-US" baseline="0" dirty="0" err="1"/>
              <a:t>cavidad</a:t>
            </a:r>
            <a:r>
              <a:rPr lang="en-US" baseline="0" dirty="0"/>
              <a:t>, </a:t>
            </a:r>
            <a:r>
              <a:rPr lang="en-US" baseline="0" dirty="0" err="1"/>
              <a:t>zanja</a:t>
            </a:r>
            <a:r>
              <a:rPr lang="en-US" baseline="0" dirty="0"/>
              <a:t> o </a:t>
            </a:r>
            <a:r>
              <a:rPr lang="en-US" baseline="0" dirty="0" err="1"/>
              <a:t>depresión</a:t>
            </a:r>
            <a:r>
              <a:rPr lang="en-US" baseline="0" dirty="0"/>
              <a:t> </a:t>
            </a:r>
            <a:r>
              <a:rPr lang="en-US" baseline="0" dirty="0" err="1"/>
              <a:t>hecha</a:t>
            </a:r>
            <a:r>
              <a:rPr lang="en-US" baseline="0" dirty="0"/>
              <a:t> </a:t>
            </a:r>
            <a:r>
              <a:rPr lang="en-US" baseline="0" dirty="0" err="1"/>
              <a:t>por</a:t>
            </a:r>
            <a:r>
              <a:rPr lang="en-US" baseline="0" dirty="0"/>
              <a:t> el </a:t>
            </a:r>
            <a:r>
              <a:rPr lang="en-US" baseline="0" dirty="0" err="1"/>
              <a:t>ser</a:t>
            </a:r>
            <a:r>
              <a:rPr lang="en-US" baseline="0" dirty="0"/>
              <a:t> </a:t>
            </a:r>
            <a:r>
              <a:rPr lang="en-US" baseline="0" dirty="0" err="1"/>
              <a:t>humano</a:t>
            </a:r>
            <a:r>
              <a:rPr lang="en-US" baseline="0" dirty="0"/>
              <a:t> </a:t>
            </a:r>
            <a:r>
              <a:rPr lang="en-US" baseline="0" dirty="0" err="1"/>
              <a:t>en</a:t>
            </a:r>
            <a:r>
              <a:rPr lang="en-US" baseline="0" dirty="0"/>
              <a:t> la </a:t>
            </a:r>
            <a:r>
              <a:rPr lang="en-US" baseline="0" dirty="0" err="1"/>
              <a:t>superficie</a:t>
            </a:r>
            <a:r>
              <a:rPr lang="en-US" baseline="0" dirty="0"/>
              <a:t> de la </a:t>
            </a:r>
            <a:r>
              <a:rPr lang="en-US" baseline="0" dirty="0" err="1"/>
              <a:t>tierra</a:t>
            </a:r>
            <a:r>
              <a:rPr lang="en-US" baseline="0" dirty="0"/>
              <a:t>, </a:t>
            </a:r>
            <a:r>
              <a:rPr lang="en-US" baseline="0" dirty="0" err="1"/>
              <a:t>formada</a:t>
            </a:r>
            <a:r>
              <a:rPr lang="en-US" baseline="0" dirty="0"/>
              <a:t> </a:t>
            </a:r>
            <a:r>
              <a:rPr lang="en-US" baseline="0" dirty="0" err="1"/>
              <a:t>por</a:t>
            </a:r>
            <a:r>
              <a:rPr lang="en-US" baseline="0" dirty="0"/>
              <a:t> </a:t>
            </a:r>
            <a:r>
              <a:rPr lang="en-US" baseline="0" dirty="0" err="1"/>
              <a:t>remoción</a:t>
            </a:r>
            <a:r>
              <a:rPr lang="en-US" baseline="0" dirty="0"/>
              <a:t> de </a:t>
            </a:r>
            <a:r>
              <a:rPr lang="en-US" baseline="0" dirty="0" err="1"/>
              <a:t>tierra</a:t>
            </a:r>
            <a:r>
              <a:rPr lang="en-US" baseline="0" dirty="0"/>
              <a:t>. </a:t>
            </a:r>
            <a:r>
              <a:rPr lang="en-US" b="1" baseline="0" dirty="0" err="1"/>
              <a:t>Una</a:t>
            </a:r>
            <a:r>
              <a:rPr lang="en-US" b="1" baseline="0" dirty="0"/>
              <a:t> </a:t>
            </a:r>
            <a:r>
              <a:rPr lang="en-US" b="1" baseline="0" dirty="0" err="1"/>
              <a:t>excavación</a:t>
            </a:r>
            <a:r>
              <a:rPr lang="en-US" b="1" baseline="0" dirty="0"/>
              <a:t> </a:t>
            </a:r>
            <a:r>
              <a:rPr lang="en-US" b="1" baseline="0" dirty="0" err="1"/>
              <a:t>puede</a:t>
            </a:r>
            <a:r>
              <a:rPr lang="en-US" b="1" baseline="0" dirty="0"/>
              <a:t> </a:t>
            </a:r>
            <a:r>
              <a:rPr lang="en-US" b="1" baseline="0" dirty="0" err="1"/>
              <a:t>ser</a:t>
            </a:r>
            <a:r>
              <a:rPr lang="en-US" b="1" baseline="0" dirty="0"/>
              <a:t> de </a:t>
            </a:r>
            <a:r>
              <a:rPr lang="en-US" b="1" baseline="0" dirty="0" err="1"/>
              <a:t>cualquier</a:t>
            </a:r>
            <a:r>
              <a:rPr lang="en-US" b="1" baseline="0" dirty="0"/>
              <a:t> </a:t>
            </a:r>
            <a:r>
              <a:rPr lang="en-US" b="1" baseline="0" dirty="0" err="1"/>
              <a:t>tamaño</a:t>
            </a:r>
            <a:r>
              <a:rPr lang="en-US" b="1" baseline="0" dirty="0"/>
              <a:t> </a:t>
            </a:r>
            <a:r>
              <a:rPr lang="en-US" b="0" baseline="0" dirty="0" err="1"/>
              <a:t>por</a:t>
            </a:r>
            <a:r>
              <a:rPr lang="en-US" b="1" baseline="0" dirty="0"/>
              <a:t> </a:t>
            </a:r>
            <a:r>
              <a:rPr lang="en-US" b="0" baseline="0" dirty="0" err="1"/>
              <a:t>ejemplo</a:t>
            </a:r>
            <a:r>
              <a:rPr lang="en-US" b="0" baseline="0" dirty="0"/>
              <a:t>: </a:t>
            </a:r>
            <a:r>
              <a:rPr lang="en-US" b="0" baseline="0" dirty="0" err="1"/>
              <a:t>ancha</a:t>
            </a:r>
            <a:r>
              <a:rPr lang="en-US" b="0" baseline="0" dirty="0"/>
              <a:t>, </a:t>
            </a:r>
            <a:r>
              <a:rPr lang="en-US" b="0" baseline="0" dirty="0" err="1"/>
              <a:t>angosta</a:t>
            </a:r>
            <a:r>
              <a:rPr lang="en-US" b="0" baseline="0" dirty="0"/>
              <a:t>, </a:t>
            </a:r>
            <a:r>
              <a:rPr lang="en-US" b="0" baseline="0" dirty="0" err="1"/>
              <a:t>profunda</a:t>
            </a:r>
            <a:r>
              <a:rPr lang="en-US" b="0" baseline="0" dirty="0"/>
              <a:t> o superficial. </a:t>
            </a:r>
            <a:r>
              <a:rPr lang="en-US" b="1" baseline="0" dirty="0"/>
              <a:t>  </a:t>
            </a:r>
            <a:r>
              <a:rPr lang="en-US" b="1" dirty="0"/>
              <a:t> </a:t>
            </a:r>
            <a:r>
              <a:rPr lang="en-US" dirty="0"/>
              <a:t> </a:t>
            </a:r>
          </a:p>
        </p:txBody>
      </p:sp>
      <p:sp>
        <p:nvSpPr>
          <p:cNvPr id="34820" name="Slide Number Placeholder 3"/>
          <p:cNvSpPr>
            <a:spLocks noGrp="1"/>
          </p:cNvSpPr>
          <p:nvPr>
            <p:ph type="sldNum" sz="quarter" idx="5"/>
          </p:nvPr>
        </p:nvSpPr>
        <p:spPr bwMode="auto">
          <a:noFill/>
          <a:ln>
            <a:miter lim="800000"/>
            <a:headEnd/>
            <a:tailEnd/>
          </a:ln>
        </p:spPr>
        <p:txBody>
          <a:bodyPr/>
          <a:lstStyle/>
          <a:p>
            <a:fld id="{9D61A547-2EE4-6F4C-8282-32A5A7AC425D}" type="slidenum">
              <a:rPr lang="en-US"/>
              <a:pPr/>
              <a:t>10</a:t>
            </a:fld>
            <a:endParaRPr lang="en-US"/>
          </a:p>
        </p:txBody>
      </p:sp>
    </p:spTree>
    <p:extLst>
      <p:ext uri="{BB962C8B-B14F-4D97-AF65-F5344CB8AC3E}">
        <p14:creationId xmlns:p14="http://schemas.microsoft.com/office/powerpoint/2010/main" val="142486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a:spcBef>
                <a:spcPct val="0"/>
              </a:spcBef>
            </a:pPr>
            <a:r>
              <a:rPr lang="en-US" dirty="0" err="1"/>
              <a:t>Algunos</a:t>
            </a:r>
            <a:r>
              <a:rPr lang="en-US" dirty="0"/>
              <a:t> </a:t>
            </a:r>
            <a:r>
              <a:rPr lang="en-US" dirty="0" err="1"/>
              <a:t>ejemplos</a:t>
            </a:r>
            <a:r>
              <a:rPr lang="en-US" dirty="0"/>
              <a:t> de</a:t>
            </a:r>
            <a:r>
              <a:rPr lang="en-US" baseline="0" dirty="0"/>
              <a:t> </a:t>
            </a:r>
            <a:r>
              <a:rPr lang="en-US" baseline="0" dirty="0" err="1"/>
              <a:t>excavaciones</a:t>
            </a:r>
            <a:r>
              <a:rPr lang="en-US" dirty="0"/>
              <a:t>. Las </a:t>
            </a:r>
            <a:r>
              <a:rPr lang="en-US" dirty="0" err="1"/>
              <a:t>excavaciones</a:t>
            </a:r>
            <a:r>
              <a:rPr lang="en-US" dirty="0"/>
              <a:t> </a:t>
            </a:r>
            <a:r>
              <a:rPr lang="en-US" dirty="0" err="1"/>
              <a:t>pueden</a:t>
            </a:r>
            <a:r>
              <a:rPr lang="en-US" dirty="0"/>
              <a:t> </a:t>
            </a:r>
            <a:r>
              <a:rPr lang="en-US" dirty="0" err="1"/>
              <a:t>tener</a:t>
            </a:r>
            <a:r>
              <a:rPr lang="en-US" baseline="0" dirty="0"/>
              <a:t> </a:t>
            </a:r>
            <a:r>
              <a:rPr lang="en-US" baseline="0" dirty="0" err="1"/>
              <a:t>diferente</a:t>
            </a:r>
            <a:r>
              <a:rPr lang="en-US" baseline="0" dirty="0"/>
              <a:t> </a:t>
            </a:r>
            <a:r>
              <a:rPr lang="en-US" baseline="0" dirty="0" err="1"/>
              <a:t>tamaño</a:t>
            </a:r>
            <a:r>
              <a:rPr lang="en-US" baseline="0" dirty="0"/>
              <a:t>. </a:t>
            </a:r>
            <a:r>
              <a:rPr lang="en-US" baseline="0" dirty="0" err="1"/>
              <a:t>Usualmente</a:t>
            </a:r>
            <a:r>
              <a:rPr lang="en-US" baseline="0" dirty="0"/>
              <a:t>, </a:t>
            </a:r>
            <a:r>
              <a:rPr lang="en-US" baseline="0" dirty="0" err="1"/>
              <a:t>las</a:t>
            </a:r>
            <a:r>
              <a:rPr lang="en-US" baseline="0" dirty="0"/>
              <a:t> </a:t>
            </a:r>
            <a:r>
              <a:rPr lang="en-US" baseline="0" dirty="0" err="1"/>
              <a:t>excavaciones</a:t>
            </a:r>
            <a:r>
              <a:rPr lang="en-US" baseline="0" dirty="0"/>
              <a:t> son </a:t>
            </a:r>
            <a:r>
              <a:rPr lang="en-US" baseline="0" dirty="0" err="1"/>
              <a:t>cavidades</a:t>
            </a:r>
            <a:r>
              <a:rPr lang="en-US" baseline="0" dirty="0"/>
              <a:t> </a:t>
            </a:r>
            <a:r>
              <a:rPr lang="en-US" baseline="0" dirty="0" err="1"/>
              <a:t>abiertas</a:t>
            </a:r>
            <a:r>
              <a:rPr lang="en-US" baseline="0" dirty="0"/>
              <a:t> </a:t>
            </a:r>
            <a:r>
              <a:rPr lang="en-US" baseline="0" dirty="0" err="1"/>
              <a:t>y</a:t>
            </a:r>
            <a:r>
              <a:rPr lang="en-US" baseline="0" dirty="0"/>
              <a:t> </a:t>
            </a:r>
            <a:r>
              <a:rPr lang="en-US" baseline="0" dirty="0" err="1"/>
              <a:t>grandes</a:t>
            </a:r>
            <a:r>
              <a:rPr lang="en-US" baseline="0" dirty="0"/>
              <a:t> con </a:t>
            </a:r>
            <a:r>
              <a:rPr lang="en-US" baseline="0" dirty="0" err="1"/>
              <a:t>más</a:t>
            </a:r>
            <a:r>
              <a:rPr lang="en-US" baseline="0" dirty="0"/>
              <a:t> de 15 pies de </a:t>
            </a:r>
            <a:r>
              <a:rPr lang="en-US" baseline="0" dirty="0" err="1"/>
              <a:t>ancho</a:t>
            </a:r>
            <a:r>
              <a:rPr lang="en-US" baseline="0" dirty="0"/>
              <a:t> de </a:t>
            </a:r>
            <a:r>
              <a:rPr lang="en-US" baseline="0" dirty="0" err="1"/>
              <a:t>fondo</a:t>
            </a:r>
            <a:r>
              <a:rPr lang="en-US" baseline="0" dirty="0"/>
              <a:t>. </a:t>
            </a:r>
            <a:r>
              <a:rPr lang="en-US" dirty="0"/>
              <a:t> </a:t>
            </a:r>
          </a:p>
        </p:txBody>
      </p:sp>
      <p:sp>
        <p:nvSpPr>
          <p:cNvPr id="36868" name="Slide Number Placeholder 3"/>
          <p:cNvSpPr>
            <a:spLocks noGrp="1"/>
          </p:cNvSpPr>
          <p:nvPr>
            <p:ph type="sldNum" sz="quarter" idx="5"/>
          </p:nvPr>
        </p:nvSpPr>
        <p:spPr bwMode="auto">
          <a:noFill/>
          <a:ln>
            <a:miter lim="800000"/>
            <a:headEnd/>
            <a:tailEnd/>
          </a:ln>
        </p:spPr>
        <p:txBody>
          <a:bodyPr/>
          <a:lstStyle/>
          <a:p>
            <a:fld id="{04685326-D6C0-604C-B545-604C1288A9E9}" type="slidenum">
              <a:rPr lang="en-US"/>
              <a:pPr/>
              <a:t>11</a:t>
            </a:fld>
            <a:endParaRPr lang="en-US"/>
          </a:p>
        </p:txBody>
      </p:sp>
    </p:spTree>
    <p:extLst>
      <p:ext uri="{BB962C8B-B14F-4D97-AF65-F5344CB8AC3E}">
        <p14:creationId xmlns:p14="http://schemas.microsoft.com/office/powerpoint/2010/main" val="357473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a:spcBef>
                <a:spcPct val="0"/>
              </a:spcBef>
            </a:pPr>
            <a:r>
              <a:rPr lang="en-US" dirty="0"/>
              <a:t>Una </a:t>
            </a:r>
            <a:r>
              <a:rPr lang="en-US" dirty="0" err="1"/>
              <a:t>zanja</a:t>
            </a:r>
            <a:r>
              <a:rPr lang="en-US" baseline="0" dirty="0"/>
              <a:t> </a:t>
            </a:r>
            <a:r>
              <a:rPr lang="en-US" baseline="0" dirty="0" err="1"/>
              <a:t>es</a:t>
            </a:r>
            <a:r>
              <a:rPr lang="en-US" baseline="0" dirty="0"/>
              <a:t>, </a:t>
            </a:r>
            <a:r>
              <a:rPr lang="en-US" baseline="0" dirty="0" err="1"/>
              <a:t>basicamente</a:t>
            </a:r>
            <a:r>
              <a:rPr lang="en-US" baseline="0" dirty="0"/>
              <a:t>, un </a:t>
            </a:r>
            <a:r>
              <a:rPr lang="en-US" baseline="0" dirty="0" err="1"/>
              <a:t>tipo</a:t>
            </a:r>
            <a:r>
              <a:rPr lang="en-US" baseline="0" dirty="0"/>
              <a:t> especial de </a:t>
            </a:r>
            <a:r>
              <a:rPr lang="en-US" baseline="0" dirty="0" err="1"/>
              <a:t>excavación</a:t>
            </a:r>
            <a:r>
              <a:rPr lang="en-US" baseline="0" dirty="0"/>
              <a:t>. Una </a:t>
            </a:r>
            <a:r>
              <a:rPr lang="en-US" baseline="0" dirty="0" err="1"/>
              <a:t>zanja</a:t>
            </a:r>
            <a:r>
              <a:rPr lang="en-US" baseline="0" dirty="0"/>
              <a:t> </a:t>
            </a:r>
            <a:r>
              <a:rPr lang="en-US" baseline="0" dirty="0" err="1"/>
              <a:t>es</a:t>
            </a:r>
            <a:r>
              <a:rPr lang="en-US" baseline="0" dirty="0"/>
              <a:t> </a:t>
            </a:r>
            <a:r>
              <a:rPr lang="en-US" baseline="0" dirty="0" err="1"/>
              <a:t>definida</a:t>
            </a:r>
            <a:r>
              <a:rPr lang="en-US" baseline="0" dirty="0"/>
              <a:t> </a:t>
            </a:r>
            <a:r>
              <a:rPr lang="en-US" baseline="0" dirty="0" err="1"/>
              <a:t>como</a:t>
            </a:r>
            <a:r>
              <a:rPr lang="en-US" baseline="0" dirty="0"/>
              <a:t> </a:t>
            </a:r>
            <a:r>
              <a:rPr lang="en-US" baseline="0" dirty="0" err="1"/>
              <a:t>una</a:t>
            </a:r>
            <a:r>
              <a:rPr lang="en-US" baseline="0" dirty="0"/>
              <a:t> </a:t>
            </a:r>
            <a:r>
              <a:rPr lang="en-US" baseline="0" dirty="0" err="1"/>
              <a:t>excavación</a:t>
            </a:r>
            <a:r>
              <a:rPr lang="en-US" baseline="0" dirty="0"/>
              <a:t> </a:t>
            </a:r>
            <a:r>
              <a:rPr lang="en-US" baseline="0" dirty="0" err="1"/>
              <a:t>angosta</a:t>
            </a:r>
            <a:r>
              <a:rPr lang="en-US" baseline="0" dirty="0"/>
              <a:t> (</a:t>
            </a:r>
            <a:r>
              <a:rPr lang="en-US" baseline="0" dirty="0" err="1"/>
              <a:t>en</a:t>
            </a:r>
            <a:r>
              <a:rPr lang="en-US" baseline="0" dirty="0"/>
              <a:t> </a:t>
            </a:r>
            <a:r>
              <a:rPr lang="en-US" baseline="0" dirty="0" err="1"/>
              <a:t>relación</a:t>
            </a:r>
            <a:r>
              <a:rPr lang="en-US" baseline="0" dirty="0"/>
              <a:t> con </a:t>
            </a:r>
            <a:r>
              <a:rPr lang="en-US" baseline="0" dirty="0" err="1"/>
              <a:t>su</a:t>
            </a:r>
            <a:r>
              <a:rPr lang="en-US" baseline="0" dirty="0"/>
              <a:t> largo) </a:t>
            </a:r>
            <a:r>
              <a:rPr lang="en-US" baseline="0" dirty="0" err="1"/>
              <a:t>hecha</a:t>
            </a:r>
            <a:r>
              <a:rPr lang="en-US" baseline="0" dirty="0"/>
              <a:t> bajo la </a:t>
            </a:r>
            <a:r>
              <a:rPr lang="en-US" baseline="0" dirty="0" err="1"/>
              <a:t>superficie</a:t>
            </a:r>
            <a:r>
              <a:rPr lang="en-US" baseline="0" dirty="0"/>
              <a:t> de la </a:t>
            </a:r>
            <a:r>
              <a:rPr lang="en-US" baseline="0" dirty="0" err="1"/>
              <a:t>tierra</a:t>
            </a:r>
            <a:r>
              <a:rPr lang="en-US" baseline="0" dirty="0"/>
              <a:t>. </a:t>
            </a:r>
            <a:r>
              <a:rPr lang="en-US" dirty="0" err="1"/>
              <a:t>En</a:t>
            </a:r>
            <a:r>
              <a:rPr lang="en-US" dirty="0"/>
              <a:t> general, la</a:t>
            </a:r>
            <a:r>
              <a:rPr lang="en-US" baseline="0" dirty="0"/>
              <a:t> </a:t>
            </a:r>
            <a:r>
              <a:rPr lang="en-US" baseline="0" dirty="0" err="1"/>
              <a:t>profundidad</a:t>
            </a:r>
            <a:r>
              <a:rPr lang="en-US" baseline="0" dirty="0"/>
              <a:t> de </a:t>
            </a:r>
            <a:r>
              <a:rPr lang="en-US" baseline="0" dirty="0" err="1"/>
              <a:t>una</a:t>
            </a:r>
            <a:r>
              <a:rPr lang="en-US" baseline="0" dirty="0"/>
              <a:t> </a:t>
            </a:r>
            <a:r>
              <a:rPr lang="en-US" baseline="0" dirty="0" err="1"/>
              <a:t>zanja</a:t>
            </a:r>
            <a:r>
              <a:rPr lang="en-US" baseline="0" dirty="0"/>
              <a:t> </a:t>
            </a:r>
            <a:r>
              <a:rPr lang="en-US" baseline="0" dirty="0" err="1"/>
              <a:t>es</a:t>
            </a:r>
            <a:r>
              <a:rPr lang="en-US" baseline="0" dirty="0"/>
              <a:t> mayor que </a:t>
            </a:r>
            <a:r>
              <a:rPr lang="en-US" baseline="0" dirty="0" err="1"/>
              <a:t>su</a:t>
            </a:r>
            <a:r>
              <a:rPr lang="en-US" baseline="0" dirty="0"/>
              <a:t> ancho</a:t>
            </a:r>
            <a:r>
              <a:rPr lang="en-US" dirty="0"/>
              <a:t> </a:t>
            </a:r>
            <a:r>
              <a:rPr lang="en-US" b="1" dirty="0"/>
              <a:t>(D&gt;B), </a:t>
            </a:r>
            <a:r>
              <a:rPr lang="en-US" dirty="0" err="1"/>
              <a:t>pero</a:t>
            </a:r>
            <a:r>
              <a:rPr lang="en-US" dirty="0"/>
              <a:t> el ancho de </a:t>
            </a:r>
            <a:r>
              <a:rPr lang="en-US" dirty="0" err="1"/>
              <a:t>una</a:t>
            </a:r>
            <a:r>
              <a:rPr lang="en-US" dirty="0"/>
              <a:t> </a:t>
            </a:r>
            <a:r>
              <a:rPr lang="en-US" dirty="0" err="1"/>
              <a:t>zanja</a:t>
            </a:r>
            <a:r>
              <a:rPr lang="en-US" dirty="0"/>
              <a:t> (</a:t>
            </a:r>
            <a:r>
              <a:rPr lang="en-US" dirty="0" err="1"/>
              <a:t>medido</a:t>
            </a:r>
            <a:r>
              <a:rPr lang="en-US" baseline="0" dirty="0"/>
              <a:t> </a:t>
            </a:r>
            <a:r>
              <a:rPr lang="en-US" baseline="0" dirty="0" err="1"/>
              <a:t>en</a:t>
            </a:r>
            <a:r>
              <a:rPr lang="en-US" baseline="0" dirty="0"/>
              <a:t> el </a:t>
            </a:r>
            <a:r>
              <a:rPr lang="en-US" baseline="0" dirty="0" err="1"/>
              <a:t>fondo</a:t>
            </a:r>
            <a:r>
              <a:rPr lang="en-US" baseline="0" dirty="0"/>
              <a:t>) no </a:t>
            </a:r>
            <a:r>
              <a:rPr lang="en-US" baseline="0" dirty="0" err="1"/>
              <a:t>es</a:t>
            </a:r>
            <a:r>
              <a:rPr lang="en-US" baseline="0" dirty="0"/>
              <a:t> mayor que 15 pies (</a:t>
            </a:r>
            <a:r>
              <a:rPr lang="en-US" dirty="0"/>
              <a:t>4.6 m).  Si se </a:t>
            </a:r>
            <a:r>
              <a:rPr lang="en-US" dirty="0" err="1"/>
              <a:t>instalan</a:t>
            </a:r>
            <a:r>
              <a:rPr lang="en-US" dirty="0"/>
              <a:t> </a:t>
            </a:r>
            <a:r>
              <a:rPr lang="en-US" dirty="0" err="1"/>
              <a:t>encofrados</a:t>
            </a:r>
            <a:r>
              <a:rPr lang="en-US" baseline="0" dirty="0"/>
              <a:t> u </a:t>
            </a:r>
            <a:r>
              <a:rPr lang="en-US" baseline="0" dirty="0" err="1"/>
              <a:t>otras</a:t>
            </a:r>
            <a:r>
              <a:rPr lang="en-US" baseline="0" dirty="0"/>
              <a:t> </a:t>
            </a:r>
            <a:r>
              <a:rPr lang="en-US" baseline="0" dirty="0" err="1"/>
              <a:t>estructuras</a:t>
            </a:r>
            <a:r>
              <a:rPr lang="en-US" baseline="0" dirty="0"/>
              <a:t> </a:t>
            </a:r>
            <a:r>
              <a:rPr lang="en-US" baseline="0" dirty="0" err="1"/>
              <a:t>en</a:t>
            </a:r>
            <a:r>
              <a:rPr lang="en-US" baseline="0" dirty="0"/>
              <a:t> </a:t>
            </a:r>
            <a:r>
              <a:rPr lang="en-US" baseline="0" dirty="0" err="1"/>
              <a:t>una</a:t>
            </a:r>
            <a:r>
              <a:rPr lang="en-US" baseline="0" dirty="0"/>
              <a:t> </a:t>
            </a:r>
            <a:r>
              <a:rPr lang="en-US" baseline="0" dirty="0" err="1"/>
              <a:t>excavación</a:t>
            </a:r>
            <a:r>
              <a:rPr lang="en-US" baseline="0" dirty="0"/>
              <a:t>, </a:t>
            </a:r>
            <a:r>
              <a:rPr lang="en-US" baseline="0" dirty="0" err="1"/>
              <a:t>que</a:t>
            </a:r>
            <a:r>
              <a:rPr lang="en-US" baseline="0" dirty="0"/>
              <a:t> reduce </a:t>
            </a:r>
            <a:r>
              <a:rPr lang="en-US" baseline="0" dirty="0" err="1"/>
              <a:t>su</a:t>
            </a:r>
            <a:r>
              <a:rPr lang="en-US" baseline="0" dirty="0"/>
              <a:t> ancho a </a:t>
            </a:r>
            <a:r>
              <a:rPr lang="en-US" baseline="0" dirty="0" err="1"/>
              <a:t>menos</a:t>
            </a:r>
            <a:r>
              <a:rPr lang="en-US" baseline="0" dirty="0"/>
              <a:t> de 15 pies, </a:t>
            </a:r>
            <a:r>
              <a:rPr lang="en-US" baseline="0" dirty="0" err="1"/>
              <a:t>medido</a:t>
            </a:r>
            <a:r>
              <a:rPr lang="en-US" baseline="0" dirty="0"/>
              <a:t> </a:t>
            </a:r>
            <a:r>
              <a:rPr lang="en-US" baseline="0" dirty="0" err="1"/>
              <a:t>en</a:t>
            </a:r>
            <a:r>
              <a:rPr lang="en-US" baseline="0" dirty="0"/>
              <a:t> el </a:t>
            </a:r>
            <a:r>
              <a:rPr lang="en-US" baseline="0" dirty="0" err="1"/>
              <a:t>fondo</a:t>
            </a:r>
            <a:r>
              <a:rPr lang="en-US" baseline="0" dirty="0"/>
              <a:t>, la </a:t>
            </a:r>
            <a:r>
              <a:rPr lang="en-US" baseline="0" dirty="0" err="1"/>
              <a:t>excavación</a:t>
            </a:r>
            <a:r>
              <a:rPr lang="en-US" baseline="0" dirty="0"/>
              <a:t> </a:t>
            </a:r>
            <a:r>
              <a:rPr lang="en-US" baseline="0" dirty="0" err="1"/>
              <a:t>también</a:t>
            </a:r>
            <a:r>
              <a:rPr lang="en-US" baseline="0" dirty="0"/>
              <a:t> </a:t>
            </a:r>
            <a:r>
              <a:rPr lang="en-US" baseline="0" dirty="0" err="1"/>
              <a:t>es</a:t>
            </a:r>
            <a:r>
              <a:rPr lang="en-US" baseline="0" dirty="0"/>
              <a:t> </a:t>
            </a:r>
            <a:r>
              <a:rPr lang="en-US" baseline="0" dirty="0" err="1"/>
              <a:t>considerada</a:t>
            </a:r>
            <a:r>
              <a:rPr lang="en-US" baseline="0" dirty="0"/>
              <a:t> </a:t>
            </a:r>
            <a:r>
              <a:rPr lang="en-US" baseline="0" dirty="0" err="1"/>
              <a:t>una</a:t>
            </a:r>
            <a:r>
              <a:rPr lang="en-US" baseline="0" dirty="0"/>
              <a:t> </a:t>
            </a:r>
            <a:r>
              <a:rPr lang="en-US" baseline="0" dirty="0" err="1"/>
              <a:t>zanja</a:t>
            </a:r>
            <a:r>
              <a:rPr lang="en-US" baseline="0" dirty="0"/>
              <a:t>. </a:t>
            </a:r>
          </a:p>
          <a:p>
            <a:pPr>
              <a:spcBef>
                <a:spcPct val="0"/>
              </a:spcBef>
              <a:buFont typeface="Wingdings" charset="2"/>
              <a:buNone/>
            </a:pPr>
            <a:endParaRPr lang="en-US" baseline="0" dirty="0"/>
          </a:p>
          <a:p>
            <a:pPr>
              <a:spcBef>
                <a:spcPct val="0"/>
              </a:spcBef>
              <a:buFont typeface="Wingdings" charset="2"/>
              <a:buNone/>
            </a:pPr>
            <a:endParaRPr lang="en-US" dirty="0"/>
          </a:p>
          <a:p>
            <a:pPr>
              <a:spcBef>
                <a:spcPct val="0"/>
              </a:spcBef>
              <a:buFont typeface="Wingdings" charset="2"/>
              <a:buNone/>
            </a:pPr>
            <a:endParaRPr lang="en-US" dirty="0"/>
          </a:p>
          <a:p>
            <a:pPr>
              <a:spcBef>
                <a:spcPct val="0"/>
              </a:spcBef>
              <a:buFontTx/>
              <a:buChar char="•"/>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a:lstStyle/>
          <a:p>
            <a:fld id="{359AAEB9-7C2B-8B42-B6AE-AF76058351A1}" type="slidenum">
              <a:rPr lang="en-US"/>
              <a:pPr/>
              <a:t>12</a:t>
            </a:fld>
            <a:endParaRPr lang="en-US"/>
          </a:p>
        </p:txBody>
      </p:sp>
    </p:spTree>
    <p:extLst>
      <p:ext uri="{BB962C8B-B14F-4D97-AF65-F5344CB8AC3E}">
        <p14:creationId xmlns:p14="http://schemas.microsoft.com/office/powerpoint/2010/main" val="17445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a:spcBef>
                <a:spcPct val="0"/>
              </a:spcBef>
            </a:pPr>
            <a:r>
              <a:rPr lang="en-US" dirty="0"/>
              <a:t>Las </a:t>
            </a:r>
            <a:r>
              <a:rPr lang="en-US" dirty="0" err="1"/>
              <a:t>fotos</a:t>
            </a:r>
            <a:r>
              <a:rPr lang="en-US" baseline="0" dirty="0"/>
              <a:t> </a:t>
            </a:r>
            <a:r>
              <a:rPr lang="en-US" baseline="0" dirty="0" err="1"/>
              <a:t>muestran</a:t>
            </a:r>
            <a:r>
              <a:rPr lang="en-US" baseline="0" dirty="0"/>
              <a:t> </a:t>
            </a:r>
            <a:r>
              <a:rPr lang="en-US" baseline="0" dirty="0" err="1"/>
              <a:t>e</a:t>
            </a:r>
            <a:r>
              <a:rPr lang="en-US" dirty="0" err="1"/>
              <a:t>jemplos</a:t>
            </a:r>
            <a:r>
              <a:rPr lang="en-US" dirty="0"/>
              <a:t> de </a:t>
            </a:r>
            <a:r>
              <a:rPr lang="en-US" dirty="0" err="1"/>
              <a:t>diferentes</a:t>
            </a:r>
            <a:r>
              <a:rPr lang="en-US" baseline="0" dirty="0"/>
              <a:t> </a:t>
            </a:r>
            <a:r>
              <a:rPr lang="en-US" baseline="0" dirty="0" err="1"/>
              <a:t>formas</a:t>
            </a:r>
            <a:r>
              <a:rPr lang="en-US" baseline="0" dirty="0"/>
              <a:t> de </a:t>
            </a:r>
            <a:r>
              <a:rPr lang="en-US" baseline="0" dirty="0" err="1"/>
              <a:t>zanjas</a:t>
            </a:r>
            <a:r>
              <a:rPr lang="en-US" baseline="0" dirty="0"/>
              <a:t>.</a:t>
            </a:r>
            <a:r>
              <a:rPr lang="en-US" dirty="0"/>
              <a:t> </a:t>
            </a:r>
            <a:r>
              <a:rPr lang="en-US" dirty="0" err="1"/>
              <a:t>También</a:t>
            </a:r>
            <a:r>
              <a:rPr lang="en-US" dirty="0"/>
              <a:t>, </a:t>
            </a:r>
            <a:r>
              <a:rPr lang="en-US" dirty="0" err="1"/>
              <a:t>usted</a:t>
            </a:r>
            <a:r>
              <a:rPr lang="en-US" baseline="0" dirty="0"/>
              <a:t> </a:t>
            </a:r>
            <a:r>
              <a:rPr lang="en-US" baseline="0" dirty="0" err="1"/>
              <a:t>puede</a:t>
            </a:r>
            <a:r>
              <a:rPr lang="en-US" baseline="0" dirty="0"/>
              <a:t> </a:t>
            </a:r>
            <a:r>
              <a:rPr lang="en-US" baseline="0" dirty="0" err="1"/>
              <a:t>ver</a:t>
            </a:r>
            <a:r>
              <a:rPr lang="en-US" baseline="0" dirty="0"/>
              <a:t> </a:t>
            </a:r>
            <a:r>
              <a:rPr lang="en-US" baseline="0" dirty="0" err="1"/>
              <a:t>claramente</a:t>
            </a:r>
            <a:r>
              <a:rPr lang="en-US" baseline="0" dirty="0"/>
              <a:t> los </a:t>
            </a:r>
            <a:r>
              <a:rPr lang="en-US" baseline="0" dirty="0" err="1"/>
              <a:t>sistemas</a:t>
            </a:r>
            <a:r>
              <a:rPr lang="en-US" baseline="0" dirty="0"/>
              <a:t> de </a:t>
            </a:r>
            <a:r>
              <a:rPr lang="en-US" baseline="0" dirty="0" err="1"/>
              <a:t>protección</a:t>
            </a:r>
            <a:r>
              <a:rPr lang="en-US" baseline="0" dirty="0"/>
              <a:t> </a:t>
            </a:r>
            <a:r>
              <a:rPr lang="en-US" baseline="0" dirty="0" err="1"/>
              <a:t>usados</a:t>
            </a:r>
            <a:r>
              <a:rPr lang="en-US" baseline="0" dirty="0"/>
              <a:t> </a:t>
            </a:r>
            <a:r>
              <a:rPr lang="en-US" baseline="0" dirty="0" err="1"/>
              <a:t>comunmente</a:t>
            </a:r>
            <a:r>
              <a:rPr lang="en-US" baseline="0" dirty="0"/>
              <a:t>, </a:t>
            </a:r>
            <a:r>
              <a:rPr lang="en-US" baseline="0" dirty="0" err="1"/>
              <a:t>por</a:t>
            </a:r>
            <a:r>
              <a:rPr lang="en-US" baseline="0" dirty="0"/>
              <a:t> </a:t>
            </a:r>
            <a:r>
              <a:rPr lang="en-US" baseline="0" dirty="0" err="1"/>
              <a:t>ejemplo</a:t>
            </a:r>
            <a:r>
              <a:rPr lang="en-US" baseline="0" dirty="0"/>
              <a:t>: </a:t>
            </a:r>
            <a:r>
              <a:rPr lang="en-US" baseline="0" dirty="0" err="1"/>
              <a:t>declinado</a:t>
            </a:r>
            <a:r>
              <a:rPr lang="en-US" baseline="0" dirty="0"/>
              <a:t> y </a:t>
            </a:r>
            <a:r>
              <a:rPr lang="en-US" baseline="0" dirty="0" err="1"/>
              <a:t>banqueo</a:t>
            </a:r>
            <a:r>
              <a:rPr lang="en-US" baseline="0" dirty="0"/>
              <a:t>.</a:t>
            </a:r>
            <a:endParaRPr lang="en-US" dirty="0"/>
          </a:p>
          <a:p>
            <a:pPr>
              <a:spcBef>
                <a:spcPct val="0"/>
              </a:spcBef>
            </a:pPr>
            <a:endParaRPr lang="en-US" dirty="0"/>
          </a:p>
          <a:p>
            <a:pPr>
              <a:spcBef>
                <a:spcPct val="0"/>
              </a:spcBef>
            </a:pPr>
            <a:r>
              <a:rPr lang="en-US" dirty="0"/>
              <a:t>La </a:t>
            </a:r>
            <a:r>
              <a:rPr lang="en-US" dirty="0" err="1"/>
              <a:t>imagen</a:t>
            </a:r>
            <a:r>
              <a:rPr lang="en-US" dirty="0"/>
              <a:t> de </a:t>
            </a:r>
            <a:r>
              <a:rPr lang="en-US" dirty="0" err="1"/>
              <a:t>arriba</a:t>
            </a:r>
            <a:r>
              <a:rPr lang="en-US" dirty="0"/>
              <a:t> a la </a:t>
            </a:r>
            <a:r>
              <a:rPr lang="en-US" dirty="0" err="1"/>
              <a:t>derecha</a:t>
            </a:r>
            <a:r>
              <a:rPr lang="en-US" dirty="0"/>
              <a:t> (</a:t>
            </a:r>
            <a:r>
              <a:rPr lang="en-US" dirty="0" err="1"/>
              <a:t>identificada</a:t>
            </a:r>
            <a:r>
              <a:rPr lang="en-US" dirty="0"/>
              <a:t> con </a:t>
            </a:r>
            <a:r>
              <a:rPr lang="en-US" dirty="0" err="1"/>
              <a:t>una</a:t>
            </a:r>
            <a:r>
              <a:rPr lang="en-US" dirty="0"/>
              <a:t> X </a:t>
            </a:r>
            <a:r>
              <a:rPr lang="en-US" dirty="0" err="1"/>
              <a:t>roja</a:t>
            </a:r>
            <a:r>
              <a:rPr lang="en-US" dirty="0"/>
              <a:t>)</a:t>
            </a:r>
            <a:r>
              <a:rPr lang="en-US" baseline="0" dirty="0"/>
              <a:t> </a:t>
            </a:r>
            <a:r>
              <a:rPr lang="en-US" baseline="0" dirty="0" err="1"/>
              <a:t>muestra</a:t>
            </a:r>
            <a:r>
              <a:rPr lang="en-US" baseline="0" dirty="0"/>
              <a:t> un </a:t>
            </a:r>
            <a:r>
              <a:rPr lang="en-US" baseline="0" dirty="0" err="1"/>
              <a:t>caso</a:t>
            </a:r>
            <a:r>
              <a:rPr lang="en-US" baseline="0" dirty="0"/>
              <a:t> de no </a:t>
            </a:r>
            <a:r>
              <a:rPr lang="en-US" baseline="0" dirty="0" err="1"/>
              <a:t>cumplimiento</a:t>
            </a:r>
            <a:r>
              <a:rPr lang="en-US" baseline="0" dirty="0"/>
              <a:t> de la </a:t>
            </a:r>
            <a:r>
              <a:rPr lang="en-US" baseline="0" dirty="0" err="1"/>
              <a:t>norma</a:t>
            </a:r>
            <a:r>
              <a:rPr lang="en-US" baseline="0" dirty="0"/>
              <a:t> de la OSHA para </a:t>
            </a:r>
            <a:r>
              <a:rPr lang="en-US" baseline="0" dirty="0" err="1"/>
              <a:t>excavaciones</a:t>
            </a:r>
            <a:r>
              <a:rPr lang="en-US" baseline="0" dirty="0"/>
              <a:t>. Un </a:t>
            </a:r>
            <a:r>
              <a:rPr lang="en-US" baseline="0" dirty="0" err="1"/>
              <a:t>trabajador</a:t>
            </a:r>
            <a:r>
              <a:rPr lang="en-US" baseline="0" dirty="0"/>
              <a:t> no </a:t>
            </a:r>
            <a:r>
              <a:rPr lang="en-US" baseline="0" dirty="0" err="1"/>
              <a:t>debe</a:t>
            </a:r>
            <a:r>
              <a:rPr lang="en-US" baseline="0" dirty="0"/>
              <a:t> </a:t>
            </a:r>
            <a:r>
              <a:rPr lang="en-US" baseline="0" dirty="0" err="1"/>
              <a:t>estar</a:t>
            </a:r>
            <a:r>
              <a:rPr lang="en-US" baseline="0" dirty="0"/>
              <a:t> </a:t>
            </a:r>
            <a:r>
              <a:rPr lang="en-US" baseline="0" dirty="0" err="1"/>
              <a:t>en</a:t>
            </a:r>
            <a:r>
              <a:rPr lang="en-US" baseline="0" dirty="0"/>
              <a:t> </a:t>
            </a:r>
            <a:r>
              <a:rPr lang="en-US" baseline="0" dirty="0" err="1"/>
              <a:t>una</a:t>
            </a:r>
            <a:r>
              <a:rPr lang="en-US" baseline="0" dirty="0"/>
              <a:t> </a:t>
            </a:r>
            <a:r>
              <a:rPr lang="en-US" baseline="0" dirty="0" err="1"/>
              <a:t>zanja</a:t>
            </a:r>
            <a:r>
              <a:rPr lang="en-US" baseline="0" dirty="0"/>
              <a:t> </a:t>
            </a:r>
            <a:r>
              <a:rPr lang="en-US" baseline="0" dirty="0" err="1"/>
              <a:t>donde</a:t>
            </a:r>
            <a:r>
              <a:rPr lang="en-US" baseline="0" dirty="0"/>
              <a:t> no hay </a:t>
            </a:r>
            <a:r>
              <a:rPr lang="en-US" baseline="0" dirty="0" err="1"/>
              <a:t>una</a:t>
            </a:r>
            <a:r>
              <a:rPr lang="en-US" baseline="0" dirty="0"/>
              <a:t> </a:t>
            </a:r>
            <a:r>
              <a:rPr lang="en-US" baseline="0" dirty="0" err="1"/>
              <a:t>salida</a:t>
            </a:r>
            <a:r>
              <a:rPr lang="en-US" baseline="0" dirty="0"/>
              <a:t> </a:t>
            </a:r>
            <a:r>
              <a:rPr lang="en-US" baseline="0" dirty="0" err="1"/>
              <a:t>presente</a:t>
            </a:r>
            <a:r>
              <a:rPr lang="en-US" baseline="0" dirty="0"/>
              <a:t>. </a:t>
            </a:r>
            <a:endParaRPr lang="en-US" dirty="0"/>
          </a:p>
        </p:txBody>
      </p:sp>
      <p:sp>
        <p:nvSpPr>
          <p:cNvPr id="40964" name="Slide Number Placeholder 3"/>
          <p:cNvSpPr>
            <a:spLocks noGrp="1"/>
          </p:cNvSpPr>
          <p:nvPr>
            <p:ph type="sldNum" sz="quarter" idx="5"/>
          </p:nvPr>
        </p:nvSpPr>
        <p:spPr bwMode="auto">
          <a:noFill/>
          <a:ln>
            <a:miter lim="800000"/>
            <a:headEnd/>
            <a:tailEnd/>
          </a:ln>
        </p:spPr>
        <p:txBody>
          <a:bodyPr/>
          <a:lstStyle/>
          <a:p>
            <a:fld id="{27012D9E-E24F-514E-A6E5-761521239197}" type="slidenum">
              <a:rPr lang="en-US"/>
              <a:pPr/>
              <a:t>13</a:t>
            </a:fld>
            <a:endParaRPr lang="en-US"/>
          </a:p>
        </p:txBody>
      </p:sp>
    </p:spTree>
    <p:extLst>
      <p:ext uri="{BB962C8B-B14F-4D97-AF65-F5344CB8AC3E}">
        <p14:creationId xmlns:p14="http://schemas.microsoft.com/office/powerpoint/2010/main" val="35465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a:spcBef>
                <a:spcPct val="0"/>
              </a:spcBef>
              <a:buFont typeface="Wingdings" charset="2"/>
              <a:buNone/>
            </a:pPr>
            <a:r>
              <a:rPr lang="en-US" dirty="0"/>
              <a:t>Se </a:t>
            </a:r>
            <a:r>
              <a:rPr lang="en-US" dirty="0" err="1"/>
              <a:t>reconocen</a:t>
            </a:r>
            <a:r>
              <a:rPr lang="en-US" dirty="0"/>
              <a:t> </a:t>
            </a:r>
            <a:r>
              <a:rPr lang="en-US" dirty="0" err="1"/>
              <a:t>las</a:t>
            </a:r>
            <a:r>
              <a:rPr lang="en-US" dirty="0"/>
              <a:t> </a:t>
            </a:r>
            <a:r>
              <a:rPr lang="en-US" dirty="0" err="1"/>
              <a:t>excavaciones</a:t>
            </a:r>
            <a:r>
              <a:rPr lang="en-US" dirty="0"/>
              <a:t> y el </a:t>
            </a:r>
            <a:r>
              <a:rPr lang="en-US" dirty="0" err="1"/>
              <a:t>zanjado</a:t>
            </a:r>
            <a:r>
              <a:rPr lang="en-US" baseline="0" dirty="0"/>
              <a:t> </a:t>
            </a:r>
            <a:r>
              <a:rPr lang="en-US" baseline="0" dirty="0" err="1"/>
              <a:t>como</a:t>
            </a:r>
            <a:r>
              <a:rPr lang="en-US" baseline="0" dirty="0"/>
              <a:t> </a:t>
            </a:r>
            <a:r>
              <a:rPr lang="en-US" baseline="0" dirty="0" err="1"/>
              <a:t>actividades</a:t>
            </a:r>
            <a:r>
              <a:rPr lang="en-US" baseline="0" dirty="0"/>
              <a:t> de </a:t>
            </a:r>
            <a:r>
              <a:rPr lang="en-US" baseline="0" dirty="0" err="1"/>
              <a:t>construcción</a:t>
            </a:r>
            <a:r>
              <a:rPr lang="en-US" baseline="0" dirty="0"/>
              <a:t> </a:t>
            </a:r>
            <a:r>
              <a:rPr lang="en-US" baseline="0" dirty="0" err="1"/>
              <a:t>altamente</a:t>
            </a:r>
            <a:r>
              <a:rPr lang="en-US" baseline="0" dirty="0"/>
              <a:t> </a:t>
            </a:r>
            <a:r>
              <a:rPr lang="en-US" baseline="0" dirty="0" err="1"/>
              <a:t>peligrosas</a:t>
            </a:r>
            <a:r>
              <a:rPr lang="en-US" baseline="0" dirty="0"/>
              <a:t>. </a:t>
            </a:r>
            <a:r>
              <a:rPr lang="en-US" baseline="0" dirty="0" err="1"/>
              <a:t>Estas</a:t>
            </a:r>
            <a:r>
              <a:rPr lang="en-US" baseline="0" dirty="0"/>
              <a:t> </a:t>
            </a:r>
            <a:r>
              <a:rPr lang="en-US" baseline="0" dirty="0" err="1"/>
              <a:t>presentan</a:t>
            </a:r>
            <a:r>
              <a:rPr lang="en-US" baseline="0" dirty="0"/>
              <a:t> </a:t>
            </a:r>
            <a:r>
              <a:rPr lang="en-US" baseline="0" dirty="0" err="1"/>
              <a:t>serios</a:t>
            </a:r>
            <a:r>
              <a:rPr lang="en-US" baseline="0" dirty="0"/>
              <a:t> </a:t>
            </a:r>
            <a:r>
              <a:rPr lang="en-US" baseline="0" dirty="0" err="1"/>
              <a:t>peligros</a:t>
            </a:r>
            <a:r>
              <a:rPr lang="en-US" baseline="0" dirty="0"/>
              <a:t> a </a:t>
            </a:r>
            <a:r>
              <a:rPr lang="en-US" baseline="0" dirty="0" err="1"/>
              <a:t>todos</a:t>
            </a:r>
            <a:r>
              <a:rPr lang="en-US" baseline="0" dirty="0"/>
              <a:t> los </a:t>
            </a:r>
            <a:r>
              <a:rPr lang="en-US" baseline="0" dirty="0" err="1"/>
              <a:t>trabajadores</a:t>
            </a:r>
            <a:r>
              <a:rPr lang="en-US" baseline="0" dirty="0"/>
              <a:t> </a:t>
            </a:r>
            <a:r>
              <a:rPr lang="en-US" baseline="0" dirty="0" err="1"/>
              <a:t>involucrados</a:t>
            </a:r>
            <a:r>
              <a:rPr lang="en-US" baseline="0" dirty="0"/>
              <a:t>. Los </a:t>
            </a:r>
            <a:r>
              <a:rPr lang="en-US" baseline="0" dirty="0" err="1"/>
              <a:t>derrumbes</a:t>
            </a:r>
            <a:r>
              <a:rPr lang="en-US" baseline="0" dirty="0"/>
              <a:t> </a:t>
            </a:r>
            <a:r>
              <a:rPr lang="en-US" baseline="0" dirty="0" err="1"/>
              <a:t>representan</a:t>
            </a:r>
            <a:r>
              <a:rPr lang="en-US" baseline="0" dirty="0"/>
              <a:t> el </a:t>
            </a:r>
            <a:r>
              <a:rPr lang="en-US" baseline="0" dirty="0" err="1"/>
              <a:t>riesgo</a:t>
            </a:r>
            <a:r>
              <a:rPr lang="en-US" baseline="0" dirty="0"/>
              <a:t> </a:t>
            </a:r>
            <a:r>
              <a:rPr lang="en-US" baseline="0" dirty="0" err="1"/>
              <a:t>más</a:t>
            </a:r>
            <a:r>
              <a:rPr lang="en-US" baseline="0" dirty="0"/>
              <a:t> </a:t>
            </a:r>
            <a:r>
              <a:rPr lang="en-US" baseline="0" dirty="0" err="1"/>
              <a:t>grande</a:t>
            </a:r>
            <a:r>
              <a:rPr lang="en-US" baseline="0" dirty="0"/>
              <a:t> y </a:t>
            </a:r>
            <a:r>
              <a:rPr lang="en-US" baseline="0" dirty="0" err="1"/>
              <a:t>es</a:t>
            </a:r>
            <a:r>
              <a:rPr lang="en-US" baseline="0" dirty="0"/>
              <a:t> </a:t>
            </a:r>
            <a:r>
              <a:rPr lang="en-US" baseline="0" dirty="0" err="1"/>
              <a:t>más</a:t>
            </a:r>
            <a:r>
              <a:rPr lang="en-US" baseline="0" dirty="0"/>
              <a:t> probable que </a:t>
            </a:r>
            <a:r>
              <a:rPr lang="en-US" baseline="0" dirty="0" err="1"/>
              <a:t>resulten</a:t>
            </a:r>
            <a:r>
              <a:rPr lang="en-US" baseline="0" dirty="0"/>
              <a:t> </a:t>
            </a:r>
            <a:r>
              <a:rPr lang="en-US" baseline="0" dirty="0" err="1"/>
              <a:t>en</a:t>
            </a:r>
            <a:r>
              <a:rPr lang="en-US" baseline="0" dirty="0"/>
              <a:t> </a:t>
            </a:r>
            <a:r>
              <a:rPr lang="en-US" baseline="0" dirty="0" err="1"/>
              <a:t>incidentes</a:t>
            </a:r>
            <a:r>
              <a:rPr lang="en-US" baseline="0" dirty="0"/>
              <a:t> fatales para los </a:t>
            </a:r>
            <a:r>
              <a:rPr lang="en-US" baseline="0" dirty="0" err="1"/>
              <a:t>trabajadores</a:t>
            </a:r>
            <a:r>
              <a:rPr lang="en-US" baseline="0" dirty="0"/>
              <a:t>, </a:t>
            </a:r>
            <a:r>
              <a:rPr lang="en-US" baseline="0" dirty="0" err="1"/>
              <a:t>en</a:t>
            </a:r>
            <a:r>
              <a:rPr lang="en-US" baseline="0" dirty="0"/>
              <a:t> </a:t>
            </a:r>
            <a:r>
              <a:rPr lang="en-US" baseline="0" dirty="0" err="1"/>
              <a:t>comparación</a:t>
            </a:r>
            <a:r>
              <a:rPr lang="en-US" baseline="0" dirty="0"/>
              <a:t> con </a:t>
            </a:r>
            <a:r>
              <a:rPr lang="en-US" baseline="0" dirty="0" err="1"/>
              <a:t>algunos</a:t>
            </a:r>
            <a:r>
              <a:rPr lang="en-US" baseline="0" dirty="0"/>
              <a:t> </a:t>
            </a:r>
            <a:r>
              <a:rPr lang="en-US" baseline="0" dirty="0" err="1"/>
              <a:t>otros</a:t>
            </a:r>
            <a:r>
              <a:rPr lang="en-US" baseline="0" dirty="0"/>
              <a:t> </a:t>
            </a:r>
            <a:r>
              <a:rPr lang="en-US" baseline="0" dirty="0" err="1"/>
              <a:t>incidentes</a:t>
            </a:r>
            <a:r>
              <a:rPr lang="en-US" baseline="0" dirty="0"/>
              <a:t> </a:t>
            </a:r>
            <a:r>
              <a:rPr lang="en-US" baseline="0" dirty="0" err="1"/>
              <a:t>relacionados</a:t>
            </a:r>
            <a:r>
              <a:rPr lang="en-US" baseline="0" dirty="0"/>
              <a:t> a </a:t>
            </a:r>
            <a:r>
              <a:rPr lang="en-US" baseline="0" dirty="0" err="1"/>
              <a:t>excavaciones</a:t>
            </a:r>
            <a:r>
              <a:rPr lang="en-US" baseline="0" dirty="0"/>
              <a:t>.  </a:t>
            </a:r>
            <a:endParaRPr lang="en-US" dirty="0"/>
          </a:p>
          <a:p>
            <a:pPr>
              <a:spcBef>
                <a:spcPct val="0"/>
              </a:spcBef>
              <a:buFont typeface="Wingdings" charset="2"/>
              <a:buNone/>
            </a:pPr>
            <a:endParaRPr lang="en-US" dirty="0"/>
          </a:p>
          <a:p>
            <a:pPr>
              <a:spcBef>
                <a:spcPct val="0"/>
              </a:spcBef>
              <a:buFont typeface="Wingdings" charset="2"/>
              <a:buNone/>
            </a:pPr>
            <a:r>
              <a:rPr lang="en-US" dirty="0" err="1"/>
              <a:t>Cada</a:t>
            </a:r>
            <a:r>
              <a:rPr lang="en-US" dirty="0"/>
              <a:t> </a:t>
            </a:r>
            <a:r>
              <a:rPr lang="en-US" dirty="0" err="1"/>
              <a:t>año</a:t>
            </a:r>
            <a:r>
              <a:rPr lang="en-US" dirty="0"/>
              <a:t>,</a:t>
            </a:r>
            <a:r>
              <a:rPr lang="en-US" baseline="0" dirty="0"/>
              <a:t> un gran </a:t>
            </a:r>
            <a:r>
              <a:rPr lang="en-US" baseline="0" dirty="0" err="1"/>
              <a:t>número</a:t>
            </a:r>
            <a:r>
              <a:rPr lang="en-US" baseline="0" dirty="0"/>
              <a:t> de </a:t>
            </a:r>
            <a:r>
              <a:rPr lang="en-US" baseline="0" dirty="0" err="1"/>
              <a:t>trabajadores</a:t>
            </a:r>
            <a:r>
              <a:rPr lang="en-US" baseline="0" dirty="0"/>
              <a:t> </a:t>
            </a:r>
            <a:r>
              <a:rPr lang="en-US" baseline="0" dirty="0" err="1"/>
              <a:t>en</a:t>
            </a:r>
            <a:r>
              <a:rPr lang="en-US" baseline="0" dirty="0"/>
              <a:t> </a:t>
            </a:r>
            <a:r>
              <a:rPr lang="en-US" baseline="0" dirty="0" err="1"/>
              <a:t>excavaciones</a:t>
            </a:r>
            <a:r>
              <a:rPr lang="en-US" baseline="0" dirty="0"/>
              <a:t> </a:t>
            </a:r>
            <a:r>
              <a:rPr lang="en-US" baseline="0" dirty="0" err="1"/>
              <a:t>desprotegidas</a:t>
            </a:r>
            <a:r>
              <a:rPr lang="en-US" baseline="0" dirty="0"/>
              <a:t> y </a:t>
            </a:r>
            <a:r>
              <a:rPr lang="en-US" baseline="0" dirty="0" err="1"/>
              <a:t>zanjas</a:t>
            </a:r>
            <a:r>
              <a:rPr lang="en-US" baseline="0" dirty="0"/>
              <a:t> son </a:t>
            </a:r>
            <a:r>
              <a:rPr lang="en-US" baseline="0" dirty="0" err="1"/>
              <a:t>aplastados</a:t>
            </a:r>
            <a:r>
              <a:rPr lang="en-US" baseline="0" dirty="0"/>
              <a:t> o </a:t>
            </a:r>
            <a:r>
              <a:rPr lang="en-US" baseline="0" dirty="0" err="1"/>
              <a:t>sofocados</a:t>
            </a:r>
            <a:r>
              <a:rPr lang="en-US" baseline="0" dirty="0"/>
              <a:t> </a:t>
            </a:r>
            <a:r>
              <a:rPr lang="en-US" baseline="0" dirty="0" err="1"/>
              <a:t>principalmente</a:t>
            </a:r>
            <a:r>
              <a:rPr lang="en-US" baseline="0" dirty="0"/>
              <a:t> </a:t>
            </a:r>
            <a:r>
              <a:rPr lang="en-US" baseline="0" dirty="0" err="1"/>
              <a:t>por</a:t>
            </a:r>
            <a:r>
              <a:rPr lang="en-US" baseline="0" dirty="0"/>
              <a:t> </a:t>
            </a:r>
            <a:r>
              <a:rPr lang="en-US" baseline="0" dirty="0" err="1"/>
              <a:t>suelos</a:t>
            </a:r>
            <a:r>
              <a:rPr lang="en-US" baseline="0" dirty="0"/>
              <a:t> que </a:t>
            </a:r>
            <a:r>
              <a:rPr lang="en-US" baseline="0" dirty="0" err="1"/>
              <a:t>colapsan</a:t>
            </a:r>
            <a:r>
              <a:rPr lang="en-US" baseline="0" dirty="0"/>
              <a:t> y </a:t>
            </a:r>
            <a:r>
              <a:rPr lang="en-US" baseline="0" dirty="0" err="1"/>
              <a:t>por</a:t>
            </a:r>
            <a:r>
              <a:rPr lang="en-US" baseline="0" dirty="0"/>
              <a:t> </a:t>
            </a:r>
            <a:r>
              <a:rPr lang="en-US" baseline="0" dirty="0" err="1"/>
              <a:t>derrumbes</a:t>
            </a:r>
            <a:r>
              <a:rPr lang="en-US" baseline="0" dirty="0"/>
              <a:t>.</a:t>
            </a:r>
            <a:r>
              <a:rPr lang="en-US" dirty="0"/>
              <a:t> </a:t>
            </a:r>
            <a:r>
              <a:rPr lang="en-US" dirty="0" err="1"/>
              <a:t>Reportes</a:t>
            </a:r>
            <a:r>
              <a:rPr lang="en-US" dirty="0"/>
              <a:t> de </a:t>
            </a:r>
            <a:r>
              <a:rPr lang="en-US" dirty="0" err="1"/>
              <a:t>investigaciones</a:t>
            </a:r>
            <a:r>
              <a:rPr lang="en-US" dirty="0"/>
              <a:t> </a:t>
            </a:r>
            <a:r>
              <a:rPr lang="en-US" dirty="0" err="1"/>
              <a:t>revelan</a:t>
            </a:r>
            <a:r>
              <a:rPr lang="en-US" dirty="0"/>
              <a:t> </a:t>
            </a:r>
            <a:r>
              <a:rPr lang="en-US" dirty="0" err="1"/>
              <a:t>que</a:t>
            </a:r>
            <a:r>
              <a:rPr lang="en-US" dirty="0"/>
              <a:t>:</a:t>
            </a:r>
          </a:p>
          <a:p>
            <a:pPr>
              <a:spcBef>
                <a:spcPct val="0"/>
              </a:spcBef>
              <a:buFont typeface="Wingdings" charset="2"/>
              <a:buNone/>
            </a:pPr>
            <a:endParaRPr lang="en-US" dirty="0"/>
          </a:p>
          <a:p>
            <a:pPr lvl="1">
              <a:spcBef>
                <a:spcPct val="0"/>
              </a:spcBef>
              <a:buFont typeface="Wingdings" charset="2"/>
              <a:buChar char="§"/>
            </a:pPr>
            <a:r>
              <a:rPr lang="en-US" dirty="0"/>
              <a:t>  75% (3 de 4) de </a:t>
            </a:r>
            <a:r>
              <a:rPr lang="en-US" dirty="0" err="1"/>
              <a:t>las</a:t>
            </a:r>
            <a:r>
              <a:rPr lang="en-US" dirty="0"/>
              <a:t> </a:t>
            </a:r>
            <a:r>
              <a:rPr lang="en-US" dirty="0" err="1"/>
              <a:t>fatalidades</a:t>
            </a:r>
            <a:r>
              <a:rPr lang="en-US" dirty="0"/>
              <a:t> </a:t>
            </a:r>
            <a:r>
              <a:rPr lang="en-US" dirty="0" err="1"/>
              <a:t>en</a:t>
            </a:r>
            <a:r>
              <a:rPr lang="en-US" dirty="0"/>
              <a:t> </a:t>
            </a:r>
            <a:r>
              <a:rPr lang="en-US" dirty="0" err="1"/>
              <a:t>trabajo</a:t>
            </a:r>
            <a:r>
              <a:rPr lang="en-US" dirty="0"/>
              <a:t> de </a:t>
            </a:r>
            <a:r>
              <a:rPr lang="en-US" dirty="0" err="1"/>
              <a:t>excavaciones</a:t>
            </a:r>
            <a:r>
              <a:rPr lang="en-US" baseline="0" dirty="0"/>
              <a:t> se </a:t>
            </a:r>
            <a:r>
              <a:rPr lang="en-US" baseline="0" dirty="0" err="1"/>
              <a:t>deben</a:t>
            </a:r>
            <a:r>
              <a:rPr lang="en-US" baseline="0" dirty="0"/>
              <a:t> a </a:t>
            </a:r>
            <a:r>
              <a:rPr lang="en-US" baseline="0" dirty="0" err="1"/>
              <a:t>derrumbes</a:t>
            </a:r>
            <a:r>
              <a:rPr lang="en-US" baseline="0" dirty="0"/>
              <a:t>. </a:t>
            </a:r>
            <a:r>
              <a:rPr lang="en-US" dirty="0"/>
              <a:t> </a:t>
            </a:r>
          </a:p>
          <a:p>
            <a:pPr lvl="1">
              <a:spcBef>
                <a:spcPct val="0"/>
              </a:spcBef>
              <a:buFont typeface="Wingdings" charset="2"/>
              <a:buChar char="§"/>
            </a:pPr>
            <a:r>
              <a:rPr lang="en-US" dirty="0"/>
              <a:t>  Los</a:t>
            </a:r>
            <a:r>
              <a:rPr lang="en-US" baseline="0" dirty="0"/>
              <a:t> </a:t>
            </a:r>
            <a:r>
              <a:rPr lang="en-US" baseline="0" dirty="0" err="1"/>
              <a:t>accidentes</a:t>
            </a:r>
            <a:r>
              <a:rPr lang="en-US" baseline="0" dirty="0"/>
              <a:t> </a:t>
            </a:r>
            <a:r>
              <a:rPr lang="en-US" baseline="0" dirty="0" err="1"/>
              <a:t>por</a:t>
            </a:r>
            <a:r>
              <a:rPr lang="en-US" baseline="0" dirty="0"/>
              <a:t> </a:t>
            </a:r>
            <a:r>
              <a:rPr lang="en-US" baseline="0" dirty="0" err="1"/>
              <a:t>golpes</a:t>
            </a:r>
            <a:r>
              <a:rPr lang="en-US" baseline="0" dirty="0"/>
              <a:t> y </a:t>
            </a:r>
            <a:r>
              <a:rPr lang="en-US" baseline="0" dirty="0" err="1"/>
              <a:t>electrocución</a:t>
            </a:r>
            <a:r>
              <a:rPr lang="en-US" baseline="0" dirty="0"/>
              <a:t> son </a:t>
            </a:r>
            <a:r>
              <a:rPr lang="en-US" baseline="0" dirty="0" err="1"/>
              <a:t>responsables</a:t>
            </a:r>
            <a:r>
              <a:rPr lang="en-US" baseline="0" dirty="0"/>
              <a:t> </a:t>
            </a:r>
            <a:r>
              <a:rPr lang="en-US" baseline="0" dirty="0" err="1"/>
              <a:t>por</a:t>
            </a:r>
            <a:r>
              <a:rPr lang="en-US" baseline="0" dirty="0"/>
              <a:t> el </a:t>
            </a:r>
            <a:r>
              <a:rPr lang="en-US" dirty="0" err="1"/>
              <a:t>otro</a:t>
            </a:r>
            <a:r>
              <a:rPr lang="en-US" dirty="0"/>
              <a:t> 25%.</a:t>
            </a:r>
          </a:p>
          <a:p>
            <a:pPr lvl="1">
              <a:spcBef>
                <a:spcPct val="0"/>
              </a:spcBef>
              <a:buFont typeface="Wingdings" charset="2"/>
              <a:buChar char="§"/>
            </a:pPr>
            <a:r>
              <a:rPr lang="en-US" dirty="0"/>
              <a:t>  </a:t>
            </a:r>
            <a:r>
              <a:rPr lang="en-US" dirty="0" err="1"/>
              <a:t>Generalmente</a:t>
            </a:r>
            <a:r>
              <a:rPr lang="en-US" dirty="0"/>
              <a:t>, los </a:t>
            </a:r>
            <a:r>
              <a:rPr lang="en-US" dirty="0" err="1"/>
              <a:t>empleados</a:t>
            </a:r>
            <a:r>
              <a:rPr lang="en-US" dirty="0"/>
              <a:t> que </a:t>
            </a:r>
            <a:r>
              <a:rPr lang="en-US" dirty="0" err="1"/>
              <a:t>realizan</a:t>
            </a:r>
            <a:r>
              <a:rPr lang="en-US" dirty="0"/>
              <a:t> </a:t>
            </a:r>
            <a:r>
              <a:rPr lang="en-US" dirty="0" err="1"/>
              <a:t>trabajos</a:t>
            </a:r>
            <a:r>
              <a:rPr lang="en-US" dirty="0"/>
              <a:t> de </a:t>
            </a:r>
            <a:r>
              <a:rPr lang="en-US" dirty="0" err="1"/>
              <a:t>excavación</a:t>
            </a:r>
            <a:r>
              <a:rPr lang="en-US" dirty="0"/>
              <a:t> </a:t>
            </a:r>
            <a:r>
              <a:rPr lang="en-US" dirty="0" err="1"/>
              <a:t>han</a:t>
            </a:r>
            <a:r>
              <a:rPr lang="en-US" dirty="0"/>
              <a:t> </a:t>
            </a:r>
            <a:r>
              <a:rPr lang="en-US" dirty="0" err="1"/>
              <a:t>tenido</a:t>
            </a:r>
            <a:r>
              <a:rPr lang="en-US" dirty="0"/>
              <a:t> el </a:t>
            </a:r>
            <a:r>
              <a:rPr lang="en-US" dirty="0" err="1"/>
              <a:t>doble</a:t>
            </a:r>
            <a:r>
              <a:rPr lang="en-US" dirty="0"/>
              <a:t> de</a:t>
            </a:r>
            <a:r>
              <a:rPr lang="en-US" baseline="0" dirty="0"/>
              <a:t> </a:t>
            </a:r>
            <a:r>
              <a:rPr lang="en-US" baseline="0" dirty="0" err="1"/>
              <a:t>índice</a:t>
            </a:r>
            <a:r>
              <a:rPr lang="en-US" baseline="0" dirty="0"/>
              <a:t> de </a:t>
            </a:r>
            <a:r>
              <a:rPr lang="en-US" baseline="0" dirty="0" err="1"/>
              <a:t>fatalidades</a:t>
            </a:r>
            <a:r>
              <a:rPr lang="en-US" baseline="0" dirty="0"/>
              <a:t> </a:t>
            </a:r>
            <a:r>
              <a:rPr lang="en-US" baseline="0" dirty="0" err="1"/>
              <a:t>en</a:t>
            </a:r>
            <a:r>
              <a:rPr lang="en-US" baseline="0" dirty="0"/>
              <a:t> </a:t>
            </a:r>
            <a:r>
              <a:rPr lang="en-US" baseline="0" dirty="0" err="1"/>
              <a:t>comparación</a:t>
            </a:r>
            <a:r>
              <a:rPr lang="en-US" baseline="0" dirty="0"/>
              <a:t> con </a:t>
            </a:r>
            <a:r>
              <a:rPr lang="en-US" baseline="0" dirty="0" err="1"/>
              <a:t>aquellos</a:t>
            </a:r>
            <a:r>
              <a:rPr lang="en-US" baseline="0" dirty="0"/>
              <a:t> </a:t>
            </a:r>
            <a:r>
              <a:rPr lang="en-US" baseline="0" dirty="0" err="1"/>
              <a:t>involucrados</a:t>
            </a:r>
            <a:r>
              <a:rPr lang="en-US" baseline="0" dirty="0"/>
              <a:t> </a:t>
            </a:r>
            <a:r>
              <a:rPr lang="en-US" baseline="0" dirty="0" err="1"/>
              <a:t>en</a:t>
            </a:r>
            <a:r>
              <a:rPr lang="en-US" baseline="0" dirty="0"/>
              <a:t> </a:t>
            </a:r>
            <a:r>
              <a:rPr lang="en-US" baseline="0" dirty="0" err="1"/>
              <a:t>otros</a:t>
            </a:r>
            <a:r>
              <a:rPr lang="en-US" baseline="0" dirty="0"/>
              <a:t> </a:t>
            </a:r>
            <a:r>
              <a:rPr lang="en-US" baseline="0" dirty="0" err="1"/>
              <a:t>tipos</a:t>
            </a:r>
            <a:r>
              <a:rPr lang="en-US" baseline="0" dirty="0"/>
              <a:t> de </a:t>
            </a:r>
            <a:r>
              <a:rPr lang="en-US" baseline="0" dirty="0" err="1"/>
              <a:t>trabajo</a:t>
            </a:r>
            <a:r>
              <a:rPr lang="en-US" baseline="0" dirty="0"/>
              <a:t> de la </a:t>
            </a:r>
            <a:r>
              <a:rPr lang="en-US" baseline="0" dirty="0" err="1"/>
              <a:t>construcción</a:t>
            </a:r>
            <a:r>
              <a:rPr lang="en-US" baseline="0" dirty="0"/>
              <a:t>.       </a:t>
            </a:r>
            <a:r>
              <a:rPr lang="en-US" dirty="0"/>
              <a:t> </a:t>
            </a:r>
          </a:p>
          <a:p>
            <a:pPr>
              <a:spcBef>
                <a:spcPct val="0"/>
              </a:spcBef>
              <a:buFontTx/>
              <a:buNone/>
            </a:pPr>
            <a:endParaRPr lang="en-US" dirty="0"/>
          </a:p>
        </p:txBody>
      </p:sp>
      <p:sp>
        <p:nvSpPr>
          <p:cNvPr id="43012" name="Slide Number Placeholder 3"/>
          <p:cNvSpPr>
            <a:spLocks noGrp="1"/>
          </p:cNvSpPr>
          <p:nvPr>
            <p:ph type="sldNum" sz="quarter" idx="5"/>
          </p:nvPr>
        </p:nvSpPr>
        <p:spPr bwMode="auto">
          <a:noFill/>
          <a:ln>
            <a:miter lim="800000"/>
            <a:headEnd/>
            <a:tailEnd/>
          </a:ln>
        </p:spPr>
        <p:txBody>
          <a:bodyPr/>
          <a:lstStyle/>
          <a:p>
            <a:fld id="{945AF1D9-00D8-A945-8D7F-1094E40F3CB2}" type="slidenum">
              <a:rPr lang="en-US"/>
              <a:pPr/>
              <a:t>14</a:t>
            </a:fld>
            <a:endParaRPr lang="en-US"/>
          </a:p>
        </p:txBody>
      </p:sp>
    </p:spTree>
    <p:extLst>
      <p:ext uri="{BB962C8B-B14F-4D97-AF65-F5344CB8AC3E}">
        <p14:creationId xmlns:p14="http://schemas.microsoft.com/office/powerpoint/2010/main" val="15557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4562475"/>
          </a:xfrm>
        </p:spPr>
        <p:txBody>
          <a:bodyPr/>
          <a:lstStyle/>
          <a:p>
            <a:pPr>
              <a:spcBef>
                <a:spcPct val="0"/>
              </a:spcBef>
              <a:buFont typeface="Wingdings" charset="2"/>
              <a:buNone/>
            </a:pPr>
            <a:r>
              <a:rPr lang="en-US" dirty="0"/>
              <a:t>El </a:t>
            </a:r>
            <a:r>
              <a:rPr lang="en-US" dirty="0" err="1"/>
              <a:t>colapso</a:t>
            </a:r>
            <a:r>
              <a:rPr lang="en-US" dirty="0"/>
              <a:t> de </a:t>
            </a:r>
            <a:r>
              <a:rPr lang="en-US" dirty="0" err="1"/>
              <a:t>zanjas</a:t>
            </a:r>
            <a:r>
              <a:rPr lang="en-US" dirty="0"/>
              <a:t>, </a:t>
            </a:r>
            <a:r>
              <a:rPr lang="en-US" dirty="0" err="1"/>
              <a:t>conocido</a:t>
            </a:r>
            <a:r>
              <a:rPr lang="en-US" dirty="0"/>
              <a:t> </a:t>
            </a:r>
            <a:r>
              <a:rPr lang="en-US" dirty="0" err="1"/>
              <a:t>como</a:t>
            </a:r>
            <a:r>
              <a:rPr lang="en-US" dirty="0"/>
              <a:t> </a:t>
            </a:r>
            <a:r>
              <a:rPr lang="en-US" dirty="0" err="1"/>
              <a:t>derrumbe</a:t>
            </a:r>
            <a:r>
              <a:rPr lang="en-US" dirty="0"/>
              <a:t>, </a:t>
            </a:r>
            <a:r>
              <a:rPr lang="en-US" dirty="0" err="1"/>
              <a:t>puede</a:t>
            </a:r>
            <a:r>
              <a:rPr lang="en-US" dirty="0"/>
              <a:t> </a:t>
            </a:r>
            <a:r>
              <a:rPr lang="en-US" dirty="0" err="1"/>
              <a:t>atrapar</a:t>
            </a:r>
            <a:r>
              <a:rPr lang="en-US" dirty="0"/>
              <a:t> </a:t>
            </a:r>
            <a:r>
              <a:rPr lang="en-US" dirty="0" err="1"/>
              <a:t>trabajadores</a:t>
            </a:r>
            <a:r>
              <a:rPr lang="en-US" baseline="0" dirty="0"/>
              <a:t> </a:t>
            </a:r>
            <a:r>
              <a:rPr lang="en-US" baseline="0" dirty="0" err="1"/>
              <a:t>en</a:t>
            </a:r>
            <a:r>
              <a:rPr lang="en-US" baseline="0" dirty="0"/>
              <a:t> la </a:t>
            </a:r>
            <a:r>
              <a:rPr lang="en-US" baseline="0" dirty="0" err="1"/>
              <a:t>zanja</a:t>
            </a:r>
            <a:r>
              <a:rPr lang="en-US" baseline="0" dirty="0"/>
              <a:t> </a:t>
            </a:r>
            <a:r>
              <a:rPr lang="en-US" baseline="0" dirty="0" err="1"/>
              <a:t>en</a:t>
            </a:r>
            <a:r>
              <a:rPr lang="en-US" baseline="0" dirty="0"/>
              <a:t> </a:t>
            </a:r>
            <a:r>
              <a:rPr lang="en-US" baseline="0" dirty="0" err="1"/>
              <a:t>segundos</a:t>
            </a:r>
            <a:r>
              <a:rPr lang="en-US" baseline="0" dirty="0"/>
              <a:t> y </a:t>
            </a:r>
            <a:r>
              <a:rPr lang="en-US" baseline="0" dirty="0" err="1"/>
              <a:t>puede</a:t>
            </a:r>
            <a:r>
              <a:rPr lang="en-US" baseline="0" dirty="0"/>
              <a:t> </a:t>
            </a:r>
            <a:r>
              <a:rPr lang="en-US" baseline="0" dirty="0" err="1"/>
              <a:t>resultar</a:t>
            </a:r>
            <a:r>
              <a:rPr lang="en-US" baseline="0" dirty="0"/>
              <a:t> </a:t>
            </a:r>
            <a:r>
              <a:rPr lang="en-US" baseline="0" dirty="0" err="1"/>
              <a:t>en</a:t>
            </a:r>
            <a:r>
              <a:rPr lang="en-US" baseline="0" dirty="0"/>
              <a:t> </a:t>
            </a:r>
            <a:r>
              <a:rPr lang="en-US" baseline="0" dirty="0" err="1"/>
              <a:t>lesiones</a:t>
            </a:r>
            <a:r>
              <a:rPr lang="en-US" baseline="0" dirty="0"/>
              <a:t> </a:t>
            </a:r>
            <a:r>
              <a:rPr lang="en-US" baseline="0" dirty="0" err="1"/>
              <a:t>severas</a:t>
            </a:r>
            <a:r>
              <a:rPr lang="en-US" baseline="0" dirty="0"/>
              <a:t> y </a:t>
            </a:r>
            <a:r>
              <a:rPr lang="en-US" baseline="0" dirty="0" err="1"/>
              <a:t>consecuencias</a:t>
            </a:r>
            <a:r>
              <a:rPr lang="en-US" baseline="0" dirty="0"/>
              <a:t> fatales </a:t>
            </a:r>
            <a:r>
              <a:rPr lang="en-US" baseline="0" dirty="0" err="1"/>
              <a:t>en</a:t>
            </a:r>
            <a:r>
              <a:rPr lang="en-US" baseline="0" dirty="0"/>
              <a:t> </a:t>
            </a:r>
            <a:r>
              <a:rPr lang="en-US" baseline="0" dirty="0" err="1"/>
              <a:t>minutos</a:t>
            </a:r>
            <a:r>
              <a:rPr lang="en-US" baseline="0" dirty="0"/>
              <a:t>. </a:t>
            </a:r>
            <a:r>
              <a:rPr lang="en-US" dirty="0"/>
              <a:t>Como se </a:t>
            </a:r>
            <a:r>
              <a:rPr lang="en-US" dirty="0" err="1"/>
              <a:t>ve</a:t>
            </a:r>
            <a:r>
              <a:rPr lang="en-US" dirty="0"/>
              <a:t> </a:t>
            </a:r>
            <a:r>
              <a:rPr lang="en-US" dirty="0" err="1"/>
              <a:t>en</a:t>
            </a:r>
            <a:r>
              <a:rPr lang="en-US" dirty="0"/>
              <a:t> la imagen, los </a:t>
            </a:r>
            <a:r>
              <a:rPr lang="en-US" dirty="0" err="1"/>
              <a:t>trabajadores</a:t>
            </a:r>
            <a:r>
              <a:rPr lang="en-US" baseline="0" dirty="0"/>
              <a:t> </a:t>
            </a:r>
            <a:r>
              <a:rPr lang="en-US" baseline="0" dirty="0" err="1"/>
              <a:t>podrían</a:t>
            </a:r>
            <a:r>
              <a:rPr lang="en-US" baseline="0" dirty="0"/>
              <a:t> </a:t>
            </a:r>
            <a:r>
              <a:rPr lang="en-US" baseline="0" dirty="0" err="1"/>
              <a:t>quedar</a:t>
            </a:r>
            <a:r>
              <a:rPr lang="en-US" baseline="0" dirty="0"/>
              <a:t> </a:t>
            </a:r>
            <a:r>
              <a:rPr lang="en-US" baseline="0" dirty="0" err="1"/>
              <a:t>expuestos</a:t>
            </a:r>
            <a:r>
              <a:rPr lang="en-US" baseline="0" dirty="0"/>
              <a:t> a </a:t>
            </a:r>
            <a:r>
              <a:rPr lang="en-US" baseline="0" dirty="0" err="1"/>
              <a:t>fuerzas</a:t>
            </a:r>
            <a:r>
              <a:rPr lang="en-US" baseline="0" dirty="0"/>
              <a:t> </a:t>
            </a:r>
            <a:r>
              <a:rPr lang="en-US" baseline="0" dirty="0" err="1"/>
              <a:t>compresivas</a:t>
            </a:r>
            <a:r>
              <a:rPr lang="en-US" baseline="0" dirty="0"/>
              <a:t> </a:t>
            </a:r>
            <a:r>
              <a:rPr lang="en-US" baseline="0" dirty="0" err="1"/>
              <a:t>severas</a:t>
            </a:r>
            <a:r>
              <a:rPr lang="en-US" baseline="0" dirty="0"/>
              <a:t> </a:t>
            </a:r>
            <a:r>
              <a:rPr lang="en-US" baseline="0" dirty="0" err="1"/>
              <a:t>en</a:t>
            </a:r>
            <a:r>
              <a:rPr lang="en-US" baseline="0" dirty="0"/>
              <a:t> un </a:t>
            </a:r>
            <a:r>
              <a:rPr lang="en-US" baseline="0" dirty="0" err="1"/>
              <a:t>derrumbe</a:t>
            </a:r>
            <a:r>
              <a:rPr lang="en-US" baseline="0" dirty="0"/>
              <a:t>. </a:t>
            </a:r>
            <a:r>
              <a:rPr lang="en-US" baseline="0" dirty="0" err="1"/>
              <a:t>Aquí</a:t>
            </a:r>
            <a:r>
              <a:rPr lang="en-US" baseline="0" dirty="0"/>
              <a:t> hay </a:t>
            </a:r>
            <a:r>
              <a:rPr lang="en-US" baseline="0" dirty="0" err="1"/>
              <a:t>algunos</a:t>
            </a:r>
            <a:r>
              <a:rPr lang="en-US" baseline="0" dirty="0"/>
              <a:t> </a:t>
            </a:r>
            <a:r>
              <a:rPr lang="en-US" baseline="0" dirty="0" err="1"/>
              <a:t>datos</a:t>
            </a:r>
            <a:r>
              <a:rPr lang="en-US" baseline="0" dirty="0"/>
              <a:t> </a:t>
            </a:r>
            <a:r>
              <a:rPr lang="en-US" baseline="0" dirty="0" err="1"/>
              <a:t>interesantes</a:t>
            </a:r>
            <a:r>
              <a:rPr lang="en-US" baseline="0" dirty="0"/>
              <a:t> </a:t>
            </a:r>
            <a:r>
              <a:rPr lang="en-US" baseline="0" dirty="0" err="1"/>
              <a:t>sobre</a:t>
            </a:r>
            <a:r>
              <a:rPr lang="en-US" baseline="0" dirty="0"/>
              <a:t> </a:t>
            </a:r>
            <a:r>
              <a:rPr lang="en-US" baseline="0" dirty="0" err="1"/>
              <a:t>estas</a:t>
            </a:r>
            <a:r>
              <a:rPr lang="en-US" baseline="0" dirty="0"/>
              <a:t> </a:t>
            </a:r>
            <a:r>
              <a:rPr lang="en-US" baseline="0" dirty="0" err="1"/>
              <a:t>fuerzas</a:t>
            </a:r>
            <a:r>
              <a:rPr lang="en-US" baseline="0" dirty="0"/>
              <a:t> </a:t>
            </a:r>
            <a:r>
              <a:rPr lang="en-US" baseline="0" dirty="0" err="1"/>
              <a:t>severas</a:t>
            </a:r>
            <a:r>
              <a:rPr lang="en-US" baseline="0" dirty="0"/>
              <a:t>: </a:t>
            </a:r>
            <a:endParaRPr lang="en-US" dirty="0"/>
          </a:p>
          <a:p>
            <a:pPr>
              <a:spcBef>
                <a:spcPct val="0"/>
              </a:spcBef>
              <a:buFont typeface="Wingdings" charset="2"/>
              <a:buNone/>
            </a:pPr>
            <a:r>
              <a:rPr lang="en-US" dirty="0"/>
              <a:t> </a:t>
            </a:r>
          </a:p>
          <a:p>
            <a:pPr lvl="1">
              <a:spcBef>
                <a:spcPct val="0"/>
              </a:spcBef>
              <a:buFont typeface="Wingdings" charset="2"/>
              <a:buChar char="§"/>
            </a:pPr>
            <a:r>
              <a:rPr lang="en-US" dirty="0"/>
              <a:t> Un pie </a:t>
            </a:r>
            <a:r>
              <a:rPr lang="en-US" dirty="0" err="1"/>
              <a:t>cúbico</a:t>
            </a:r>
            <a:r>
              <a:rPr lang="en-US" dirty="0"/>
              <a:t> de </a:t>
            </a:r>
            <a:r>
              <a:rPr lang="en-US" dirty="0" err="1"/>
              <a:t>suelo</a:t>
            </a:r>
            <a:r>
              <a:rPr lang="en-US" dirty="0"/>
              <a:t> </a:t>
            </a:r>
            <a:r>
              <a:rPr lang="en-US" dirty="0" err="1"/>
              <a:t>pesa</a:t>
            </a:r>
            <a:r>
              <a:rPr lang="en-US" dirty="0"/>
              <a:t> 100 </a:t>
            </a:r>
            <a:r>
              <a:rPr lang="en-US" dirty="0" err="1"/>
              <a:t>libras</a:t>
            </a:r>
            <a:r>
              <a:rPr lang="en-US" dirty="0"/>
              <a:t> o </a:t>
            </a:r>
            <a:r>
              <a:rPr lang="en-US" dirty="0" err="1"/>
              <a:t>más</a:t>
            </a:r>
            <a:r>
              <a:rPr lang="en-US" dirty="0"/>
              <a:t>. </a:t>
            </a:r>
          </a:p>
          <a:p>
            <a:pPr lvl="1">
              <a:spcBef>
                <a:spcPct val="0"/>
              </a:spcBef>
              <a:buFont typeface="Wingdings" charset="2"/>
              <a:buChar char="§"/>
            </a:pPr>
            <a:r>
              <a:rPr lang="en-US" dirty="0"/>
              <a:t> Un </a:t>
            </a:r>
            <a:r>
              <a:rPr lang="en-US" dirty="0" err="1"/>
              <a:t>pedazo</a:t>
            </a:r>
            <a:r>
              <a:rPr lang="en-US" baseline="0" dirty="0"/>
              <a:t> de </a:t>
            </a:r>
            <a:r>
              <a:rPr lang="en-US" baseline="0" dirty="0" err="1"/>
              <a:t>tierra</a:t>
            </a:r>
            <a:r>
              <a:rPr lang="en-US" baseline="0" dirty="0"/>
              <a:t> del </a:t>
            </a:r>
            <a:r>
              <a:rPr lang="en-US" baseline="0" dirty="0" err="1"/>
              <a:t>tamaño</a:t>
            </a:r>
            <a:r>
              <a:rPr lang="en-US" baseline="0" dirty="0"/>
              <a:t> de </a:t>
            </a:r>
            <a:r>
              <a:rPr lang="en-US" baseline="0" dirty="0" err="1"/>
              <a:t>una</a:t>
            </a:r>
            <a:r>
              <a:rPr lang="en-US" baseline="0" dirty="0"/>
              <a:t> </a:t>
            </a:r>
            <a:r>
              <a:rPr lang="en-US" baseline="0" dirty="0" err="1"/>
              <a:t>lavadora</a:t>
            </a:r>
            <a:r>
              <a:rPr lang="en-US" baseline="0" dirty="0"/>
              <a:t> </a:t>
            </a:r>
            <a:r>
              <a:rPr lang="en-US" baseline="0" dirty="0" err="1"/>
              <a:t>puede</a:t>
            </a:r>
            <a:r>
              <a:rPr lang="en-US" baseline="0" dirty="0"/>
              <a:t> </a:t>
            </a:r>
            <a:r>
              <a:rPr lang="en-US" baseline="0" dirty="0" err="1"/>
              <a:t>pesar</a:t>
            </a:r>
            <a:r>
              <a:rPr lang="en-US" baseline="0" dirty="0"/>
              <a:t> 1,500 </a:t>
            </a:r>
            <a:r>
              <a:rPr lang="en-US" baseline="0" dirty="0" err="1"/>
              <a:t>libras</a:t>
            </a:r>
            <a:r>
              <a:rPr lang="en-US" baseline="0" dirty="0"/>
              <a:t> o </a:t>
            </a:r>
            <a:r>
              <a:rPr lang="en-US" baseline="0" dirty="0" err="1"/>
              <a:t>más</a:t>
            </a:r>
            <a:endParaRPr lang="en-US" dirty="0"/>
          </a:p>
          <a:p>
            <a:pPr lvl="1">
              <a:spcBef>
                <a:spcPct val="0"/>
              </a:spcBef>
              <a:buFont typeface="Wingdings" charset="2"/>
              <a:buChar char="§"/>
            </a:pPr>
            <a:r>
              <a:rPr lang="en-US" dirty="0"/>
              <a:t> </a:t>
            </a:r>
            <a:r>
              <a:rPr lang="en-US" dirty="0" err="1"/>
              <a:t>Una</a:t>
            </a:r>
            <a:r>
              <a:rPr lang="en-US" dirty="0"/>
              <a:t> </a:t>
            </a:r>
            <a:r>
              <a:rPr lang="en-US" dirty="0" err="1"/>
              <a:t>yarda</a:t>
            </a:r>
            <a:r>
              <a:rPr lang="en-US" dirty="0"/>
              <a:t> </a:t>
            </a:r>
            <a:r>
              <a:rPr lang="en-US" dirty="0" err="1"/>
              <a:t>cúbica</a:t>
            </a:r>
            <a:r>
              <a:rPr lang="en-US" dirty="0"/>
              <a:t>, la </a:t>
            </a:r>
            <a:r>
              <a:rPr lang="en-US" dirty="0" err="1"/>
              <a:t>capacidad</a:t>
            </a:r>
            <a:r>
              <a:rPr lang="en-US" dirty="0"/>
              <a:t> de la </a:t>
            </a:r>
            <a:r>
              <a:rPr lang="en-US" dirty="0" err="1"/>
              <a:t>mayoría</a:t>
            </a:r>
            <a:r>
              <a:rPr lang="en-US" dirty="0"/>
              <a:t> de </a:t>
            </a:r>
            <a:r>
              <a:rPr lang="en-US" dirty="0" err="1"/>
              <a:t>las</a:t>
            </a:r>
            <a:r>
              <a:rPr lang="en-US" dirty="0"/>
              <a:t> </a:t>
            </a:r>
            <a:r>
              <a:rPr lang="en-US" dirty="0" err="1"/>
              <a:t>palas</a:t>
            </a:r>
            <a:r>
              <a:rPr lang="en-US" dirty="0"/>
              <a:t> de</a:t>
            </a:r>
            <a:r>
              <a:rPr lang="en-US" baseline="0" dirty="0"/>
              <a:t> </a:t>
            </a:r>
            <a:r>
              <a:rPr lang="en-US" baseline="0" dirty="0" err="1"/>
              <a:t>retroexcavadores</a:t>
            </a:r>
            <a:r>
              <a:rPr lang="en-US" baseline="0" dirty="0"/>
              <a:t> </a:t>
            </a:r>
            <a:r>
              <a:rPr lang="en-US" baseline="0" dirty="0" err="1"/>
              <a:t>frontales</a:t>
            </a:r>
            <a:r>
              <a:rPr lang="en-US" baseline="0" dirty="0"/>
              <a:t>, </a:t>
            </a:r>
            <a:r>
              <a:rPr lang="en-US" baseline="0" dirty="0" err="1"/>
              <a:t>pesa</a:t>
            </a:r>
            <a:r>
              <a:rPr lang="en-US" baseline="0" dirty="0"/>
              <a:t> </a:t>
            </a:r>
            <a:r>
              <a:rPr lang="en-US" baseline="0" dirty="0" err="1"/>
              <a:t>cerca</a:t>
            </a:r>
            <a:r>
              <a:rPr lang="en-US" baseline="0" dirty="0"/>
              <a:t> de 2700 </a:t>
            </a:r>
            <a:r>
              <a:rPr lang="en-US" baseline="0" dirty="0" err="1"/>
              <a:t>libras</a:t>
            </a:r>
            <a:r>
              <a:rPr lang="en-US" baseline="0" dirty="0"/>
              <a:t>, lo </a:t>
            </a:r>
            <a:r>
              <a:rPr lang="en-US" baseline="0" dirty="0" err="1"/>
              <a:t>que</a:t>
            </a:r>
            <a:r>
              <a:rPr lang="en-US" baseline="0" dirty="0"/>
              <a:t> </a:t>
            </a:r>
            <a:r>
              <a:rPr lang="en-US" baseline="0" dirty="0" err="1"/>
              <a:t>es</a:t>
            </a:r>
            <a:r>
              <a:rPr lang="en-US" baseline="0" dirty="0"/>
              <a:t> </a:t>
            </a:r>
            <a:r>
              <a:rPr lang="en-US" baseline="0" dirty="0" err="1"/>
              <a:t>aproximadamente</a:t>
            </a:r>
            <a:r>
              <a:rPr lang="en-US" baseline="0" dirty="0"/>
              <a:t> </a:t>
            </a:r>
            <a:r>
              <a:rPr lang="en-US" baseline="0" dirty="0" err="1"/>
              <a:t>igual</a:t>
            </a:r>
            <a:r>
              <a:rPr lang="en-US" baseline="0" dirty="0"/>
              <a:t> al peso de </a:t>
            </a:r>
            <a:r>
              <a:rPr lang="en-US" baseline="0" dirty="0" err="1"/>
              <a:t>automóvil</a:t>
            </a:r>
            <a:r>
              <a:rPr lang="en-US" baseline="0" dirty="0"/>
              <a:t> </a:t>
            </a:r>
            <a:r>
              <a:rPr lang="en-US" baseline="0" dirty="0" err="1"/>
              <a:t>pequeño</a:t>
            </a:r>
            <a:r>
              <a:rPr lang="en-US" baseline="0" dirty="0"/>
              <a:t>. </a:t>
            </a:r>
            <a:r>
              <a:rPr lang="en-US" dirty="0"/>
              <a:t>  </a:t>
            </a:r>
          </a:p>
          <a:p>
            <a:pPr lvl="1">
              <a:spcBef>
                <a:spcPct val="0"/>
              </a:spcBef>
              <a:buFont typeface="Wingdings" charset="2"/>
              <a:buNone/>
            </a:pPr>
            <a:endParaRPr lang="en-US" dirty="0"/>
          </a:p>
          <a:p>
            <a:pPr lvl="1">
              <a:spcBef>
                <a:spcPct val="0"/>
              </a:spcBef>
              <a:buFont typeface="Wingdings" charset="2"/>
              <a:buNone/>
            </a:pPr>
            <a:r>
              <a:rPr lang="en-US" dirty="0" err="1"/>
              <a:t>Así</a:t>
            </a:r>
            <a:r>
              <a:rPr lang="en-US" dirty="0"/>
              <a:t> </a:t>
            </a:r>
            <a:r>
              <a:rPr lang="en-US" dirty="0" err="1"/>
              <a:t>es</a:t>
            </a:r>
            <a:r>
              <a:rPr lang="en-US" dirty="0"/>
              <a:t> </a:t>
            </a:r>
            <a:r>
              <a:rPr lang="en-US" dirty="0" err="1"/>
              <a:t>como</a:t>
            </a:r>
            <a:r>
              <a:rPr lang="en-US" dirty="0"/>
              <a:t> </a:t>
            </a:r>
            <a:r>
              <a:rPr lang="en-US" dirty="0" err="1"/>
              <a:t>ocurren</a:t>
            </a:r>
            <a:r>
              <a:rPr lang="en-US" dirty="0"/>
              <a:t> los </a:t>
            </a:r>
            <a:r>
              <a:rPr lang="en-US" dirty="0" err="1"/>
              <a:t>derrumbes</a:t>
            </a:r>
            <a:r>
              <a:rPr lang="en-US" dirty="0"/>
              <a:t>. </a:t>
            </a:r>
            <a:r>
              <a:rPr lang="en-US" dirty="0" err="1"/>
              <a:t>En</a:t>
            </a:r>
            <a:r>
              <a:rPr lang="en-US" dirty="0"/>
              <a:t> </a:t>
            </a:r>
            <a:r>
              <a:rPr lang="en-US" dirty="0" err="1"/>
              <a:t>su</a:t>
            </a:r>
            <a:r>
              <a:rPr lang="en-US" dirty="0"/>
              <a:t> </a:t>
            </a:r>
            <a:r>
              <a:rPr lang="en-US" dirty="0" err="1"/>
              <a:t>estado</a:t>
            </a:r>
            <a:r>
              <a:rPr lang="en-US" dirty="0"/>
              <a:t> natural, el </a:t>
            </a:r>
            <a:r>
              <a:rPr lang="en-US" dirty="0" err="1"/>
              <a:t>suelo</a:t>
            </a:r>
            <a:r>
              <a:rPr lang="en-US" dirty="0"/>
              <a:t> no </a:t>
            </a:r>
            <a:r>
              <a:rPr lang="en-US" dirty="0" err="1"/>
              <a:t>alterado</a:t>
            </a:r>
            <a:r>
              <a:rPr lang="en-US" dirty="0"/>
              <a:t> se </a:t>
            </a:r>
            <a:r>
              <a:rPr lang="en-US" dirty="0" err="1"/>
              <a:t>mantiene</a:t>
            </a:r>
            <a:r>
              <a:rPr lang="en-US" dirty="0"/>
              <a:t> </a:t>
            </a:r>
            <a:r>
              <a:rPr lang="en-US" dirty="0" err="1"/>
              <a:t>en</a:t>
            </a:r>
            <a:r>
              <a:rPr lang="en-US" dirty="0"/>
              <a:t> </a:t>
            </a:r>
            <a:r>
              <a:rPr lang="en-US" dirty="0" err="1"/>
              <a:t>su</a:t>
            </a:r>
            <a:r>
              <a:rPr lang="en-US" dirty="0"/>
              <a:t> </a:t>
            </a:r>
            <a:r>
              <a:rPr lang="en-US" dirty="0" err="1"/>
              <a:t>lugar</a:t>
            </a:r>
            <a:r>
              <a:rPr lang="en-US" dirty="0"/>
              <a:t> </a:t>
            </a:r>
            <a:r>
              <a:rPr lang="en-US" dirty="0" err="1"/>
              <a:t>porque</a:t>
            </a:r>
            <a:r>
              <a:rPr lang="en-US" dirty="0"/>
              <a:t> las </a:t>
            </a:r>
            <a:r>
              <a:rPr lang="en-US" dirty="0" err="1"/>
              <a:t>fuerzas</a:t>
            </a:r>
            <a:r>
              <a:rPr lang="en-US" dirty="0"/>
              <a:t> </a:t>
            </a:r>
            <a:r>
              <a:rPr lang="en-US" dirty="0" err="1"/>
              <a:t>opuestas</a:t>
            </a:r>
            <a:r>
              <a:rPr lang="en-US" baseline="0" dirty="0"/>
              <a:t> </a:t>
            </a:r>
            <a:r>
              <a:rPr lang="en-US" baseline="0" dirty="0" err="1"/>
              <a:t>horizontales</a:t>
            </a:r>
            <a:r>
              <a:rPr lang="en-US" baseline="0" dirty="0"/>
              <a:t> y </a:t>
            </a:r>
            <a:r>
              <a:rPr lang="en-US" baseline="0" dirty="0" err="1"/>
              <a:t>verticalse</a:t>
            </a:r>
            <a:r>
              <a:rPr lang="en-US" baseline="0" dirty="0"/>
              <a:t> </a:t>
            </a:r>
            <a:r>
              <a:rPr lang="en-US" baseline="0" dirty="0" err="1"/>
              <a:t>están</a:t>
            </a:r>
            <a:r>
              <a:rPr lang="en-US" baseline="0" dirty="0"/>
              <a:t> </a:t>
            </a:r>
            <a:r>
              <a:rPr lang="en-US" baseline="0" dirty="0" err="1"/>
              <a:t>balanceadas</a:t>
            </a:r>
            <a:r>
              <a:rPr lang="en-US" baseline="0" dirty="0"/>
              <a:t> de </a:t>
            </a:r>
            <a:r>
              <a:rPr lang="en-US" baseline="0" dirty="0" err="1"/>
              <a:t>manera</a:t>
            </a:r>
            <a:r>
              <a:rPr lang="en-US" baseline="0" dirty="0"/>
              <a:t> </a:t>
            </a:r>
            <a:r>
              <a:rPr lang="en-US" baseline="0" dirty="0" err="1"/>
              <a:t>pareja</a:t>
            </a:r>
            <a:r>
              <a:rPr lang="en-US" baseline="0" dirty="0"/>
              <a:t>. </a:t>
            </a:r>
            <a:r>
              <a:rPr lang="en-US" dirty="0"/>
              <a:t>Sin</a:t>
            </a:r>
            <a:r>
              <a:rPr lang="en-US" baseline="0" dirty="0"/>
              <a:t> embargo, </a:t>
            </a:r>
            <a:r>
              <a:rPr lang="en-US" baseline="0" dirty="0" err="1"/>
              <a:t>cuando</a:t>
            </a:r>
            <a:r>
              <a:rPr lang="en-US" baseline="0" dirty="0"/>
              <a:t> </a:t>
            </a:r>
            <a:r>
              <a:rPr lang="en-US" baseline="0" dirty="0" err="1"/>
              <a:t>usted</a:t>
            </a:r>
            <a:r>
              <a:rPr lang="en-US" baseline="0" dirty="0"/>
              <a:t> </a:t>
            </a:r>
            <a:r>
              <a:rPr lang="en-US" baseline="0" dirty="0" err="1"/>
              <a:t>crea</a:t>
            </a:r>
            <a:r>
              <a:rPr lang="en-US" baseline="0" dirty="0"/>
              <a:t> </a:t>
            </a:r>
            <a:r>
              <a:rPr lang="en-US" baseline="0" dirty="0" err="1"/>
              <a:t>una</a:t>
            </a:r>
            <a:r>
              <a:rPr lang="en-US" baseline="0" dirty="0"/>
              <a:t> </a:t>
            </a:r>
            <a:r>
              <a:rPr lang="en-US" baseline="0" dirty="0" err="1"/>
              <a:t>excavación</a:t>
            </a:r>
            <a:r>
              <a:rPr lang="en-US" baseline="0" dirty="0"/>
              <a:t>, </a:t>
            </a:r>
            <a:r>
              <a:rPr lang="en-US" baseline="0" dirty="0" err="1"/>
              <a:t>usted</a:t>
            </a:r>
            <a:r>
              <a:rPr lang="en-US" baseline="0" dirty="0"/>
              <a:t> </a:t>
            </a:r>
            <a:r>
              <a:rPr lang="en-US" baseline="0" dirty="0" err="1"/>
              <a:t>remueve</a:t>
            </a:r>
            <a:r>
              <a:rPr lang="en-US" baseline="0" dirty="0"/>
              <a:t> el </a:t>
            </a:r>
            <a:r>
              <a:rPr lang="en-US" baseline="0" dirty="0" err="1"/>
              <a:t>suelo</a:t>
            </a:r>
            <a:r>
              <a:rPr lang="en-US" baseline="0" dirty="0"/>
              <a:t> que </a:t>
            </a:r>
            <a:r>
              <a:rPr lang="en-US" baseline="0" dirty="0" err="1"/>
              <a:t>provee</a:t>
            </a:r>
            <a:r>
              <a:rPr lang="en-US" baseline="0" dirty="0"/>
              <a:t> </a:t>
            </a:r>
            <a:r>
              <a:rPr lang="en-US" baseline="0" dirty="0" err="1"/>
              <a:t>soporte</a:t>
            </a:r>
            <a:r>
              <a:rPr lang="en-US" baseline="0" dirty="0"/>
              <a:t> horizontal. El </a:t>
            </a:r>
            <a:r>
              <a:rPr lang="en-US" baseline="0" dirty="0" err="1"/>
              <a:t>suelo</a:t>
            </a:r>
            <a:r>
              <a:rPr lang="en-US" baseline="0" dirty="0"/>
              <a:t> </a:t>
            </a:r>
            <a:r>
              <a:rPr lang="en-US" baseline="0" dirty="0" err="1"/>
              <a:t>eventualmente</a:t>
            </a:r>
            <a:r>
              <a:rPr lang="en-US" baseline="0" dirty="0"/>
              <a:t> se </a:t>
            </a:r>
            <a:r>
              <a:rPr lang="en-US" baseline="0" dirty="0" err="1"/>
              <a:t>moverá</a:t>
            </a:r>
            <a:r>
              <a:rPr lang="en-US" baseline="0" dirty="0"/>
              <a:t> </a:t>
            </a:r>
            <a:r>
              <a:rPr lang="en-US" baseline="0" dirty="0" err="1"/>
              <a:t>hacia</a:t>
            </a:r>
            <a:r>
              <a:rPr lang="en-US" baseline="0" dirty="0"/>
              <a:t> </a:t>
            </a:r>
            <a:r>
              <a:rPr lang="en-US" baseline="0" dirty="0" err="1"/>
              <a:t>abajo</a:t>
            </a:r>
            <a:r>
              <a:rPr lang="en-US" baseline="0" dirty="0"/>
              <a:t>, </a:t>
            </a:r>
            <a:r>
              <a:rPr lang="en-US" baseline="0" dirty="0" err="1"/>
              <a:t>hacia</a:t>
            </a:r>
            <a:r>
              <a:rPr lang="en-US" baseline="0" dirty="0"/>
              <a:t> la </a:t>
            </a:r>
            <a:r>
              <a:rPr lang="en-US" baseline="0" dirty="0" err="1"/>
              <a:t>excavación</a:t>
            </a:r>
            <a:r>
              <a:rPr lang="en-US" baseline="0" dirty="0"/>
              <a:t>. </a:t>
            </a:r>
            <a:r>
              <a:rPr lang="en-US" b="1" baseline="0" dirty="0" err="1"/>
              <a:t>Mientras</a:t>
            </a:r>
            <a:r>
              <a:rPr lang="en-US" b="1" baseline="0" dirty="0"/>
              <a:t> </a:t>
            </a:r>
            <a:r>
              <a:rPr lang="en-US" b="1" baseline="0" dirty="0" err="1"/>
              <a:t>más</a:t>
            </a:r>
            <a:r>
              <a:rPr lang="en-US" b="1" baseline="0" dirty="0"/>
              <a:t> </a:t>
            </a:r>
            <a:r>
              <a:rPr lang="en-US" b="1" baseline="0" dirty="0" err="1"/>
              <a:t>tiempo</a:t>
            </a:r>
            <a:r>
              <a:rPr lang="en-US" b="1" baseline="0" dirty="0"/>
              <a:t> </a:t>
            </a:r>
            <a:r>
              <a:rPr lang="en-US" b="1" baseline="0" dirty="0" err="1"/>
              <a:t>esté</a:t>
            </a:r>
            <a:r>
              <a:rPr lang="en-US" b="1" baseline="0" dirty="0"/>
              <a:t> la pared (un </a:t>
            </a:r>
            <a:r>
              <a:rPr lang="en-US" b="1" baseline="0" dirty="0" err="1"/>
              <a:t>lado</a:t>
            </a:r>
            <a:r>
              <a:rPr lang="en-US" b="1" baseline="0" dirty="0"/>
              <a:t> de la </a:t>
            </a:r>
            <a:r>
              <a:rPr lang="en-US" b="1" baseline="0" dirty="0" err="1"/>
              <a:t>excavación</a:t>
            </a:r>
            <a:r>
              <a:rPr lang="en-US" b="1" baseline="0" dirty="0"/>
              <a:t>) sin </a:t>
            </a:r>
            <a:r>
              <a:rPr lang="en-US" b="1" baseline="0" dirty="0" err="1"/>
              <a:t>soporte</a:t>
            </a:r>
            <a:r>
              <a:rPr lang="en-US" b="1" baseline="0" dirty="0"/>
              <a:t>, </a:t>
            </a:r>
            <a:r>
              <a:rPr lang="en-US" b="1" baseline="0" dirty="0" err="1"/>
              <a:t>es</a:t>
            </a:r>
            <a:r>
              <a:rPr lang="en-US" b="1" baseline="0" dirty="0"/>
              <a:t> </a:t>
            </a:r>
            <a:r>
              <a:rPr lang="en-US" b="1" baseline="0" dirty="0" err="1"/>
              <a:t>más</a:t>
            </a:r>
            <a:r>
              <a:rPr lang="en-US" b="1" baseline="0" dirty="0"/>
              <a:t> probable que </a:t>
            </a:r>
            <a:r>
              <a:rPr lang="en-US" b="1" baseline="0" dirty="0" err="1"/>
              <a:t>ocurra</a:t>
            </a:r>
            <a:r>
              <a:rPr lang="en-US" b="1" baseline="0" dirty="0"/>
              <a:t> un </a:t>
            </a:r>
            <a:r>
              <a:rPr lang="en-US" b="1" baseline="0" dirty="0" err="1"/>
              <a:t>derrumbe</a:t>
            </a:r>
            <a:r>
              <a:rPr lang="en-US" b="1" baseline="0" dirty="0"/>
              <a:t>. </a:t>
            </a:r>
            <a:endParaRPr lang="en-US" b="1" dirty="0"/>
          </a:p>
          <a:p>
            <a:pPr lvl="1">
              <a:spcBef>
                <a:spcPct val="0"/>
              </a:spcBef>
              <a:buFont typeface="Wingdings" charset="2"/>
              <a:buNone/>
            </a:pPr>
            <a:endParaRPr lang="en-US" dirty="0"/>
          </a:p>
          <a:p>
            <a:pPr>
              <a:spcBef>
                <a:spcPct val="0"/>
              </a:spcBef>
              <a:buFont typeface="Wingdings" charset="2"/>
              <a:buNone/>
            </a:pPr>
            <a:r>
              <a:rPr lang="en-US" dirty="0"/>
              <a:t>Los </a:t>
            </a:r>
            <a:r>
              <a:rPr lang="en-US" dirty="0" err="1"/>
              <a:t>derrumbes</a:t>
            </a:r>
            <a:r>
              <a:rPr lang="en-US" dirty="0"/>
              <a:t> son </a:t>
            </a:r>
            <a:r>
              <a:rPr lang="en-US" dirty="0" err="1"/>
              <a:t>eventos</a:t>
            </a:r>
            <a:r>
              <a:rPr lang="en-US" dirty="0"/>
              <a:t> </a:t>
            </a:r>
            <a:r>
              <a:rPr lang="en-US" dirty="0" err="1"/>
              <a:t>serios</a:t>
            </a:r>
            <a:r>
              <a:rPr lang="en-US" dirty="0"/>
              <a:t>;</a:t>
            </a:r>
            <a:r>
              <a:rPr lang="en-US" baseline="0" dirty="0"/>
              <a:t> </a:t>
            </a:r>
            <a:r>
              <a:rPr lang="en-US" baseline="0" dirty="0" err="1"/>
              <a:t>una</a:t>
            </a:r>
            <a:r>
              <a:rPr lang="en-US" baseline="0" dirty="0"/>
              <a:t> persona </a:t>
            </a:r>
            <a:r>
              <a:rPr lang="en-US" baseline="0" dirty="0" err="1"/>
              <a:t>trabajando</a:t>
            </a:r>
            <a:r>
              <a:rPr lang="en-US" baseline="0" dirty="0"/>
              <a:t> </a:t>
            </a:r>
            <a:r>
              <a:rPr lang="en-US" baseline="0" dirty="0" err="1"/>
              <a:t>en</a:t>
            </a:r>
            <a:r>
              <a:rPr lang="en-US" baseline="0" dirty="0"/>
              <a:t> </a:t>
            </a:r>
            <a:r>
              <a:rPr lang="en-US" baseline="0" dirty="0" err="1"/>
              <a:t>una</a:t>
            </a:r>
            <a:r>
              <a:rPr lang="en-US" baseline="0" dirty="0"/>
              <a:t> </a:t>
            </a:r>
            <a:r>
              <a:rPr lang="en-US" baseline="0" dirty="0" err="1"/>
              <a:t>zanja</a:t>
            </a:r>
            <a:r>
              <a:rPr lang="en-US" baseline="0" dirty="0"/>
              <a:t> </a:t>
            </a:r>
            <a:r>
              <a:rPr lang="en-US" baseline="0" dirty="0" err="1"/>
              <a:t>desprotegida</a:t>
            </a:r>
            <a:r>
              <a:rPr lang="en-US" baseline="0" dirty="0"/>
              <a:t> de 8 pies de </a:t>
            </a:r>
            <a:r>
              <a:rPr lang="en-US" baseline="0" dirty="0" err="1"/>
              <a:t>profundidad</a:t>
            </a:r>
            <a:r>
              <a:rPr lang="en-US" baseline="0" dirty="0"/>
              <a:t> </a:t>
            </a:r>
            <a:r>
              <a:rPr lang="en-US" b="1" baseline="0" dirty="0" err="1"/>
              <a:t>podría</a:t>
            </a:r>
            <a:r>
              <a:rPr lang="en-US" b="1" baseline="0" dirty="0"/>
              <a:t> </a:t>
            </a:r>
            <a:r>
              <a:rPr lang="en-US" b="1" baseline="0" dirty="0" err="1"/>
              <a:t>fácilmente</a:t>
            </a:r>
            <a:r>
              <a:rPr lang="en-US" b="1" baseline="0" dirty="0"/>
              <a:t> </a:t>
            </a:r>
            <a:r>
              <a:rPr lang="en-US" b="1" baseline="0" dirty="0" err="1"/>
              <a:t>tener</a:t>
            </a:r>
            <a:r>
              <a:rPr lang="en-US" b="1" baseline="0" dirty="0"/>
              <a:t> 3-6 </a:t>
            </a:r>
            <a:r>
              <a:rPr lang="en-US" b="1" baseline="0" dirty="0" err="1"/>
              <a:t>yardas</a:t>
            </a:r>
            <a:r>
              <a:rPr lang="en-US" b="1" baseline="0" dirty="0"/>
              <a:t> </a:t>
            </a:r>
            <a:r>
              <a:rPr lang="en-US" b="1" baseline="0" dirty="0" err="1"/>
              <a:t>cúbicas</a:t>
            </a:r>
            <a:r>
              <a:rPr lang="en-US" b="1" baseline="0" dirty="0"/>
              <a:t> </a:t>
            </a:r>
            <a:r>
              <a:rPr lang="en-US" baseline="0" dirty="0"/>
              <a:t>(8100-16200 </a:t>
            </a:r>
            <a:r>
              <a:rPr lang="en-US" baseline="0" dirty="0" err="1"/>
              <a:t>libras</a:t>
            </a:r>
            <a:r>
              <a:rPr lang="en-US" baseline="0" dirty="0"/>
              <a:t>) </a:t>
            </a:r>
            <a:r>
              <a:rPr lang="en-US" baseline="0" dirty="0" err="1"/>
              <a:t>que</a:t>
            </a:r>
            <a:r>
              <a:rPr lang="en-US" baseline="0" dirty="0"/>
              <a:t> </a:t>
            </a:r>
            <a:r>
              <a:rPr lang="en-US" baseline="0" dirty="0" err="1"/>
              <a:t>puede</a:t>
            </a:r>
            <a:r>
              <a:rPr lang="en-US" baseline="0" dirty="0"/>
              <a:t> </a:t>
            </a:r>
            <a:r>
              <a:rPr lang="en-US" baseline="0" dirty="0" err="1"/>
              <a:t>enterrrarlo</a:t>
            </a:r>
            <a:r>
              <a:rPr lang="en-US" baseline="0" dirty="0"/>
              <a:t> </a:t>
            </a:r>
            <a:r>
              <a:rPr lang="en-US" baseline="0" dirty="0" err="1"/>
              <a:t>totalmente</a:t>
            </a:r>
            <a:r>
              <a:rPr lang="en-US" baseline="0" dirty="0"/>
              <a:t> </a:t>
            </a:r>
            <a:r>
              <a:rPr lang="en-US" baseline="0" dirty="0" err="1"/>
              <a:t>en</a:t>
            </a:r>
            <a:r>
              <a:rPr lang="en-US" baseline="0" dirty="0"/>
              <a:t> un </a:t>
            </a:r>
            <a:r>
              <a:rPr lang="en-US" baseline="0" dirty="0" err="1"/>
              <a:t>derrumbe</a:t>
            </a:r>
            <a:r>
              <a:rPr lang="en-US" baseline="0" dirty="0"/>
              <a:t>. </a:t>
            </a:r>
            <a:r>
              <a:rPr lang="en-US" baseline="0" dirty="0" err="1"/>
              <a:t>También</a:t>
            </a:r>
            <a:r>
              <a:rPr lang="en-US" baseline="0" dirty="0"/>
              <a:t> </a:t>
            </a:r>
            <a:r>
              <a:rPr lang="en-US" baseline="0" dirty="0" err="1"/>
              <a:t>debe</a:t>
            </a:r>
            <a:r>
              <a:rPr lang="en-US" baseline="0" dirty="0"/>
              <a:t> </a:t>
            </a:r>
            <a:r>
              <a:rPr lang="en-US" baseline="0" dirty="0" err="1"/>
              <a:t>tomarse</a:t>
            </a:r>
            <a:r>
              <a:rPr lang="en-US" baseline="0" dirty="0"/>
              <a:t> </a:t>
            </a:r>
            <a:r>
              <a:rPr lang="en-US" baseline="0" dirty="0" err="1"/>
              <a:t>en</a:t>
            </a:r>
            <a:r>
              <a:rPr lang="en-US" baseline="0" dirty="0"/>
              <a:t> </a:t>
            </a:r>
            <a:r>
              <a:rPr lang="en-US" baseline="0" dirty="0" err="1"/>
              <a:t>consideración</a:t>
            </a:r>
            <a:r>
              <a:rPr lang="en-US" baseline="0" dirty="0"/>
              <a:t> </a:t>
            </a:r>
            <a:r>
              <a:rPr lang="en-US" baseline="0" dirty="0" err="1"/>
              <a:t>que</a:t>
            </a:r>
            <a:r>
              <a:rPr lang="en-US" baseline="0" dirty="0"/>
              <a:t> el </a:t>
            </a:r>
            <a:r>
              <a:rPr lang="en-US" baseline="0" dirty="0" err="1"/>
              <a:t>suelo</a:t>
            </a:r>
            <a:r>
              <a:rPr lang="en-US" baseline="0" dirty="0"/>
              <a:t> no </a:t>
            </a:r>
            <a:r>
              <a:rPr lang="en-US" baseline="0" dirty="0" err="1"/>
              <a:t>necesita</a:t>
            </a:r>
            <a:r>
              <a:rPr lang="en-US" baseline="0" dirty="0"/>
              <a:t> </a:t>
            </a:r>
            <a:r>
              <a:rPr lang="en-US" baseline="0" dirty="0" err="1"/>
              <a:t>enterrar</a:t>
            </a:r>
            <a:r>
              <a:rPr lang="en-US" baseline="0" dirty="0"/>
              <a:t> al </a:t>
            </a:r>
            <a:r>
              <a:rPr lang="en-US" baseline="0" dirty="0" err="1"/>
              <a:t>trabajador</a:t>
            </a:r>
            <a:r>
              <a:rPr lang="en-US" baseline="0" dirty="0"/>
              <a:t> para </a:t>
            </a:r>
            <a:r>
              <a:rPr lang="en-US" baseline="0" dirty="0" err="1"/>
              <a:t>matarlo</a:t>
            </a:r>
            <a:r>
              <a:rPr lang="en-US" baseline="0" dirty="0"/>
              <a:t> </a:t>
            </a:r>
            <a:r>
              <a:rPr lang="en-US" baseline="0" dirty="0" err="1"/>
              <a:t>porque</a:t>
            </a:r>
            <a:r>
              <a:rPr lang="en-US" baseline="0" dirty="0"/>
              <a:t> solo 24 </a:t>
            </a:r>
            <a:r>
              <a:rPr lang="en-US" baseline="0" dirty="0" err="1"/>
              <a:t>pulgadas</a:t>
            </a:r>
            <a:r>
              <a:rPr lang="en-US" baseline="0" dirty="0"/>
              <a:t> de </a:t>
            </a:r>
            <a:r>
              <a:rPr lang="en-US" baseline="0" dirty="0" err="1"/>
              <a:t>suelo</a:t>
            </a:r>
            <a:r>
              <a:rPr lang="en-US" baseline="0" dirty="0"/>
              <a:t> </a:t>
            </a:r>
            <a:r>
              <a:rPr lang="en-US" baseline="0" dirty="0" err="1"/>
              <a:t>sobre</a:t>
            </a:r>
            <a:r>
              <a:rPr lang="en-US" baseline="0" dirty="0"/>
              <a:t> el </a:t>
            </a:r>
            <a:r>
              <a:rPr lang="en-US" baseline="0" dirty="0" err="1"/>
              <a:t>pecho</a:t>
            </a:r>
            <a:r>
              <a:rPr lang="en-US" baseline="0" dirty="0"/>
              <a:t> de </a:t>
            </a:r>
            <a:r>
              <a:rPr lang="en-US" baseline="0" dirty="0" err="1"/>
              <a:t>una</a:t>
            </a:r>
            <a:r>
              <a:rPr lang="en-US" baseline="0" dirty="0"/>
              <a:t> persona </a:t>
            </a:r>
            <a:r>
              <a:rPr lang="en-US" baseline="0" dirty="0" err="1"/>
              <a:t>pesa</a:t>
            </a:r>
            <a:r>
              <a:rPr lang="en-US" baseline="0" dirty="0"/>
              <a:t> 750-1000 </a:t>
            </a:r>
            <a:r>
              <a:rPr lang="en-US" baseline="0" dirty="0" err="1"/>
              <a:t>libras</a:t>
            </a:r>
            <a:r>
              <a:rPr lang="en-US" baseline="0" dirty="0"/>
              <a:t>, </a:t>
            </a:r>
            <a:r>
              <a:rPr lang="en-US" baseline="0" dirty="0" err="1"/>
              <a:t>suficiente</a:t>
            </a:r>
            <a:r>
              <a:rPr lang="en-US" baseline="0" dirty="0"/>
              <a:t> para </a:t>
            </a:r>
            <a:r>
              <a:rPr lang="en-US" baseline="0" dirty="0" err="1"/>
              <a:t>aplastar</a:t>
            </a:r>
            <a:r>
              <a:rPr lang="en-US" baseline="0" dirty="0"/>
              <a:t> </a:t>
            </a:r>
            <a:r>
              <a:rPr lang="en-US" baseline="0" dirty="0" err="1"/>
              <a:t>sus</a:t>
            </a:r>
            <a:r>
              <a:rPr lang="en-US" baseline="0" dirty="0"/>
              <a:t> </a:t>
            </a:r>
            <a:r>
              <a:rPr lang="en-US" baseline="0" dirty="0" err="1"/>
              <a:t>pulmones</a:t>
            </a:r>
            <a:r>
              <a:rPr lang="en-US" baseline="0" dirty="0"/>
              <a:t>. </a:t>
            </a:r>
          </a:p>
          <a:p>
            <a:pPr>
              <a:spcBef>
                <a:spcPct val="0"/>
              </a:spcBef>
              <a:buFont typeface="Wingdings" charset="2"/>
              <a:buNone/>
            </a:pPr>
            <a:r>
              <a:rPr lang="en-US" baseline="0" dirty="0"/>
              <a:t> </a:t>
            </a:r>
            <a:endParaRPr lang="en-US" dirty="0"/>
          </a:p>
          <a:p>
            <a:pPr>
              <a:spcBef>
                <a:spcPct val="0"/>
              </a:spcBef>
            </a:pPr>
            <a:endParaRPr lang="en-US" dirty="0"/>
          </a:p>
        </p:txBody>
      </p:sp>
      <p:sp>
        <p:nvSpPr>
          <p:cNvPr id="45060" name="Slide Number Placeholder 3"/>
          <p:cNvSpPr>
            <a:spLocks noGrp="1"/>
          </p:cNvSpPr>
          <p:nvPr>
            <p:ph type="sldNum" sz="quarter" idx="5"/>
          </p:nvPr>
        </p:nvSpPr>
        <p:spPr bwMode="auto">
          <a:noFill/>
          <a:ln>
            <a:miter lim="800000"/>
            <a:headEnd/>
            <a:tailEnd/>
          </a:ln>
        </p:spPr>
        <p:txBody>
          <a:bodyPr/>
          <a:lstStyle/>
          <a:p>
            <a:fld id="{077C50FB-7364-0F43-87C0-CF3524A4C1E6}" type="slidenum">
              <a:rPr lang="en-US"/>
              <a:pPr/>
              <a:t>15</a:t>
            </a:fld>
            <a:endParaRPr lang="en-US"/>
          </a:p>
        </p:txBody>
      </p:sp>
    </p:spTree>
    <p:extLst>
      <p:ext uri="{BB962C8B-B14F-4D97-AF65-F5344CB8AC3E}">
        <p14:creationId xmlns:p14="http://schemas.microsoft.com/office/powerpoint/2010/main" val="195085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49888" cy="3600450"/>
          </a:xfrm>
        </p:spPr>
        <p:txBody>
          <a:bodyPr/>
          <a:lstStyle/>
          <a:p>
            <a:pPr marL="0" lvl="1">
              <a:spcBef>
                <a:spcPct val="0"/>
              </a:spcBef>
            </a:pPr>
            <a:r>
              <a:rPr lang="en-US" dirty="0">
                <a:ea typeface="Times New Roman" charset="0"/>
                <a:cs typeface="Times New Roman" charset="0"/>
              </a:rPr>
              <a:t>La</a:t>
            </a:r>
            <a:r>
              <a:rPr lang="en-US" baseline="0" dirty="0">
                <a:ea typeface="Times New Roman" charset="0"/>
                <a:cs typeface="Times New Roman" charset="0"/>
              </a:rPr>
              <a:t> principal </a:t>
            </a:r>
            <a:r>
              <a:rPr lang="en-US" baseline="0" dirty="0" err="1">
                <a:ea typeface="Times New Roman" charset="0"/>
                <a:cs typeface="Times New Roman" charset="0"/>
              </a:rPr>
              <a:t>razón</a:t>
            </a:r>
            <a:r>
              <a:rPr lang="en-US" baseline="0" dirty="0">
                <a:ea typeface="Times New Roman" charset="0"/>
                <a:cs typeface="Times New Roman" charset="0"/>
              </a:rPr>
              <a:t> para el </a:t>
            </a:r>
            <a:r>
              <a:rPr lang="en-US" baseline="0" dirty="0" err="1">
                <a:ea typeface="Times New Roman" charset="0"/>
                <a:cs typeface="Times New Roman" charset="0"/>
              </a:rPr>
              <a:t>colapso</a:t>
            </a:r>
            <a:r>
              <a:rPr lang="en-US" baseline="0" dirty="0">
                <a:ea typeface="Times New Roman" charset="0"/>
                <a:cs typeface="Times New Roman" charset="0"/>
              </a:rPr>
              <a:t> de </a:t>
            </a:r>
            <a:r>
              <a:rPr lang="en-US" baseline="0" dirty="0" err="1">
                <a:ea typeface="Times New Roman" charset="0"/>
                <a:cs typeface="Times New Roman" charset="0"/>
              </a:rPr>
              <a:t>zanjas</a:t>
            </a:r>
            <a:r>
              <a:rPr lang="en-US" baseline="0" dirty="0">
                <a:ea typeface="Times New Roman" charset="0"/>
                <a:cs typeface="Times New Roman" charset="0"/>
              </a:rPr>
              <a:t> </a:t>
            </a:r>
            <a:r>
              <a:rPr lang="en-US" baseline="0" dirty="0" err="1">
                <a:ea typeface="Times New Roman" charset="0"/>
                <a:cs typeface="Times New Roman" charset="0"/>
              </a:rPr>
              <a:t>es</a:t>
            </a:r>
            <a:r>
              <a:rPr lang="en-US" baseline="0" dirty="0">
                <a:ea typeface="Times New Roman" charset="0"/>
                <a:cs typeface="Times New Roman" charset="0"/>
              </a:rPr>
              <a:t> que no </a:t>
            </a:r>
            <a:r>
              <a:rPr lang="en-US" baseline="0" dirty="0" err="1">
                <a:ea typeface="Times New Roman" charset="0"/>
                <a:cs typeface="Times New Roman" charset="0"/>
              </a:rPr>
              <a:t>están</a:t>
            </a:r>
            <a:r>
              <a:rPr lang="en-US" baseline="0" dirty="0">
                <a:ea typeface="Times New Roman" charset="0"/>
                <a:cs typeface="Times New Roman" charset="0"/>
              </a:rPr>
              <a:t> </a:t>
            </a:r>
            <a:r>
              <a:rPr lang="en-US" baseline="0" dirty="0" err="1">
                <a:ea typeface="Times New Roman" charset="0"/>
                <a:cs typeface="Times New Roman" charset="0"/>
              </a:rPr>
              <a:t>apropiadamente</a:t>
            </a:r>
            <a:r>
              <a:rPr lang="en-US" baseline="0" dirty="0">
                <a:ea typeface="Times New Roman" charset="0"/>
                <a:cs typeface="Times New Roman" charset="0"/>
              </a:rPr>
              <a:t> </a:t>
            </a:r>
            <a:r>
              <a:rPr lang="en-US" baseline="0" dirty="0" err="1">
                <a:ea typeface="Times New Roman" charset="0"/>
                <a:cs typeface="Times New Roman" charset="0"/>
              </a:rPr>
              <a:t>protegidas</a:t>
            </a:r>
            <a:r>
              <a:rPr lang="en-US" dirty="0">
                <a:ea typeface="Times New Roman" charset="0"/>
                <a:cs typeface="Times New Roman" charset="0"/>
              </a:rPr>
              <a:t>.</a:t>
            </a:r>
            <a:r>
              <a:rPr lang="en-US" b="1" dirty="0">
                <a:ea typeface="Times New Roman" charset="0"/>
                <a:cs typeface="Times New Roman" charset="0"/>
              </a:rPr>
              <a:t> </a:t>
            </a:r>
            <a:r>
              <a:rPr lang="en-US" b="0" dirty="0" err="1">
                <a:ea typeface="Times New Roman" charset="0"/>
                <a:cs typeface="Times New Roman" charset="0"/>
              </a:rPr>
              <a:t>Algunas</a:t>
            </a:r>
            <a:r>
              <a:rPr lang="en-US" b="0" dirty="0">
                <a:ea typeface="Times New Roman" charset="0"/>
                <a:cs typeface="Times New Roman" charset="0"/>
              </a:rPr>
              <a:t> </a:t>
            </a:r>
            <a:r>
              <a:rPr lang="en-US" b="0" dirty="0" err="1">
                <a:ea typeface="Times New Roman" charset="0"/>
                <a:cs typeface="Times New Roman" charset="0"/>
              </a:rPr>
              <a:t>estadísticas</a:t>
            </a:r>
            <a:r>
              <a:rPr lang="en-US" b="0" baseline="0" dirty="0">
                <a:ea typeface="Times New Roman" charset="0"/>
                <a:cs typeface="Times New Roman" charset="0"/>
              </a:rPr>
              <a:t> </a:t>
            </a:r>
            <a:r>
              <a:rPr lang="en-US" b="0" baseline="0" dirty="0" err="1">
                <a:ea typeface="Times New Roman" charset="0"/>
                <a:cs typeface="Times New Roman" charset="0"/>
              </a:rPr>
              <a:t>demuestran</a:t>
            </a:r>
            <a:r>
              <a:rPr lang="en-US" b="0" baseline="0" dirty="0">
                <a:ea typeface="Times New Roman" charset="0"/>
                <a:cs typeface="Times New Roman" charset="0"/>
              </a:rPr>
              <a:t> que:</a:t>
            </a:r>
            <a:endParaRPr lang="en-US" b="0" dirty="0">
              <a:ea typeface="Times New Roman" charset="0"/>
              <a:cs typeface="Times New Roman" charset="0"/>
            </a:endParaRPr>
          </a:p>
          <a:p>
            <a:pPr marL="0" lvl="1">
              <a:spcBef>
                <a:spcPct val="0"/>
              </a:spcBef>
              <a:buFont typeface="Wingdings" charset="2"/>
              <a:buChar char="§"/>
            </a:pPr>
            <a:r>
              <a:rPr lang="en-US" b="0" dirty="0">
                <a:ea typeface="Times New Roman" charset="0"/>
                <a:cs typeface="Times New Roman" charset="0"/>
              </a:rPr>
              <a:t> Se</a:t>
            </a:r>
            <a:r>
              <a:rPr lang="en-US" b="0" baseline="0" dirty="0">
                <a:ea typeface="Times New Roman" charset="0"/>
                <a:cs typeface="Times New Roman" charset="0"/>
              </a:rPr>
              <a:t> </a:t>
            </a:r>
            <a:r>
              <a:rPr lang="en-US" b="0" baseline="0" dirty="0" err="1">
                <a:ea typeface="Times New Roman" charset="0"/>
                <a:cs typeface="Times New Roman" charset="0"/>
              </a:rPr>
              <a:t>han</a:t>
            </a:r>
            <a:r>
              <a:rPr lang="en-US" b="0" baseline="0" dirty="0">
                <a:ea typeface="Times New Roman" charset="0"/>
                <a:cs typeface="Times New Roman" charset="0"/>
              </a:rPr>
              <a:t> </a:t>
            </a:r>
            <a:r>
              <a:rPr lang="en-US" b="0" baseline="0" dirty="0" err="1">
                <a:ea typeface="Times New Roman" charset="0"/>
                <a:cs typeface="Times New Roman" charset="0"/>
              </a:rPr>
              <a:t>emplead</a:t>
            </a:r>
            <a:r>
              <a:rPr lang="en-US" baseline="0" dirty="0" err="1">
                <a:ea typeface="Times New Roman" charset="0"/>
                <a:cs typeface="Times New Roman" charset="0"/>
              </a:rPr>
              <a:t>o</a:t>
            </a:r>
            <a:r>
              <a:rPr lang="en-US" baseline="0" dirty="0">
                <a:ea typeface="Times New Roman" charset="0"/>
                <a:cs typeface="Times New Roman" charset="0"/>
              </a:rPr>
              <a:t> </a:t>
            </a:r>
            <a:r>
              <a:rPr lang="en-US" baseline="0" dirty="0" err="1">
                <a:ea typeface="Times New Roman" charset="0"/>
                <a:cs typeface="Times New Roman" charset="0"/>
              </a:rPr>
              <a:t>sistemas</a:t>
            </a:r>
            <a:r>
              <a:rPr lang="en-US" baseline="0" dirty="0">
                <a:ea typeface="Times New Roman" charset="0"/>
                <a:cs typeface="Times New Roman" charset="0"/>
              </a:rPr>
              <a:t> de </a:t>
            </a:r>
            <a:r>
              <a:rPr lang="en-US" baseline="0" dirty="0" err="1">
                <a:ea typeface="Times New Roman" charset="0"/>
                <a:cs typeface="Times New Roman" charset="0"/>
              </a:rPr>
              <a:t>protección</a:t>
            </a:r>
            <a:r>
              <a:rPr lang="en-US" baseline="0" dirty="0">
                <a:ea typeface="Times New Roman" charset="0"/>
                <a:cs typeface="Times New Roman" charset="0"/>
              </a:rPr>
              <a:t> solo </a:t>
            </a:r>
            <a:r>
              <a:rPr lang="en-US" baseline="0" dirty="0" err="1">
                <a:ea typeface="Times New Roman" charset="0"/>
                <a:cs typeface="Times New Roman" charset="0"/>
              </a:rPr>
              <a:t>en</a:t>
            </a:r>
            <a:r>
              <a:rPr lang="en-US" baseline="0" dirty="0">
                <a:ea typeface="Times New Roman" charset="0"/>
                <a:cs typeface="Times New Roman" charset="0"/>
              </a:rPr>
              <a:t> el 24% de las </a:t>
            </a:r>
            <a:r>
              <a:rPr lang="en-US" baseline="0" dirty="0" err="1">
                <a:ea typeface="Times New Roman" charset="0"/>
                <a:cs typeface="Times New Roman" charset="0"/>
              </a:rPr>
              <a:t>zanjas</a:t>
            </a:r>
            <a:r>
              <a:rPr lang="en-US" baseline="0" dirty="0">
                <a:ea typeface="Times New Roman" charset="0"/>
                <a:cs typeface="Times New Roman" charset="0"/>
              </a:rPr>
              <a:t> </a:t>
            </a:r>
            <a:r>
              <a:rPr lang="en-US" baseline="0" dirty="0" err="1">
                <a:ea typeface="Times New Roman" charset="0"/>
                <a:cs typeface="Times New Roman" charset="0"/>
              </a:rPr>
              <a:t>donde</a:t>
            </a:r>
            <a:r>
              <a:rPr lang="en-US" baseline="0" dirty="0">
                <a:ea typeface="Times New Roman" charset="0"/>
                <a:cs typeface="Times New Roman" charset="0"/>
              </a:rPr>
              <a:t> </a:t>
            </a:r>
            <a:r>
              <a:rPr lang="en-US" baseline="0" dirty="0" err="1">
                <a:ea typeface="Times New Roman" charset="0"/>
                <a:cs typeface="Times New Roman" charset="0"/>
              </a:rPr>
              <a:t>ocurrieron</a:t>
            </a:r>
            <a:r>
              <a:rPr lang="en-US" baseline="0" dirty="0">
                <a:ea typeface="Times New Roman" charset="0"/>
                <a:cs typeface="Times New Roman" charset="0"/>
              </a:rPr>
              <a:t> </a:t>
            </a:r>
            <a:r>
              <a:rPr lang="en-US" baseline="0" dirty="0" err="1">
                <a:ea typeface="Times New Roman" charset="0"/>
                <a:cs typeface="Times New Roman" charset="0"/>
              </a:rPr>
              <a:t>accidentes</a:t>
            </a:r>
            <a:r>
              <a:rPr lang="en-US" baseline="0" dirty="0">
                <a:ea typeface="Times New Roman" charset="0"/>
                <a:cs typeface="Times New Roman" charset="0"/>
              </a:rPr>
              <a:t> fatales. </a:t>
            </a:r>
            <a:r>
              <a:rPr lang="en-US" dirty="0">
                <a:ea typeface="Times New Roman" charset="0"/>
                <a:cs typeface="Times New Roman" charset="0"/>
              </a:rPr>
              <a:t> </a:t>
            </a:r>
          </a:p>
          <a:p>
            <a:pPr marL="0" lvl="1">
              <a:spcBef>
                <a:spcPct val="0"/>
              </a:spcBef>
              <a:buFont typeface="Wingdings" charset="2"/>
              <a:buChar char="§"/>
            </a:pPr>
            <a:r>
              <a:rPr lang="en-US" dirty="0">
                <a:ea typeface="Times New Roman" charset="0"/>
                <a:cs typeface="Times New Roman" charset="0"/>
              </a:rPr>
              <a:t> Para</a:t>
            </a:r>
            <a:r>
              <a:rPr lang="en-US" baseline="0" dirty="0">
                <a:ea typeface="Times New Roman" charset="0"/>
                <a:cs typeface="Times New Roman" charset="0"/>
              </a:rPr>
              <a:t> el resto, el </a:t>
            </a:r>
            <a:r>
              <a:rPr lang="en-US" baseline="0" dirty="0" err="1">
                <a:ea typeface="Times New Roman" charset="0"/>
                <a:cs typeface="Times New Roman" charset="0"/>
              </a:rPr>
              <a:t>sistema</a:t>
            </a:r>
            <a:r>
              <a:rPr lang="en-US" baseline="0" dirty="0">
                <a:ea typeface="Times New Roman" charset="0"/>
                <a:cs typeface="Times New Roman" charset="0"/>
              </a:rPr>
              <a:t> de </a:t>
            </a:r>
            <a:r>
              <a:rPr lang="en-US" baseline="0" dirty="0" err="1">
                <a:ea typeface="Times New Roman" charset="0"/>
                <a:cs typeface="Times New Roman" charset="0"/>
              </a:rPr>
              <a:t>protección</a:t>
            </a:r>
            <a:r>
              <a:rPr lang="en-US" baseline="0" dirty="0">
                <a:ea typeface="Times New Roman" charset="0"/>
                <a:cs typeface="Times New Roman" charset="0"/>
              </a:rPr>
              <a:t> </a:t>
            </a:r>
            <a:r>
              <a:rPr lang="en-US" baseline="0" dirty="0" err="1">
                <a:ea typeface="Times New Roman" charset="0"/>
                <a:cs typeface="Times New Roman" charset="0"/>
              </a:rPr>
              <a:t>estaba</a:t>
            </a:r>
            <a:r>
              <a:rPr lang="en-US" baseline="0" dirty="0">
                <a:ea typeface="Times New Roman" charset="0"/>
                <a:cs typeface="Times New Roman" charset="0"/>
              </a:rPr>
              <a:t>: </a:t>
            </a:r>
            <a:r>
              <a:rPr lang="en-US" dirty="0">
                <a:ea typeface="Times New Roman" charset="0"/>
                <a:cs typeface="Times New Roman" charset="0"/>
              </a:rPr>
              <a:t> </a:t>
            </a:r>
          </a:p>
          <a:p>
            <a:pPr lvl="2">
              <a:spcBef>
                <a:spcPct val="0"/>
              </a:spcBef>
              <a:buFont typeface="Wingdings" charset="2"/>
              <a:buChar char="§"/>
            </a:pPr>
            <a:r>
              <a:rPr lang="en-US" dirty="0" err="1">
                <a:ea typeface="Times New Roman" charset="0"/>
                <a:cs typeface="Times New Roman" charset="0"/>
              </a:rPr>
              <a:t>Usado</a:t>
            </a:r>
            <a:r>
              <a:rPr lang="en-US" dirty="0">
                <a:ea typeface="Times New Roman" charset="0"/>
                <a:cs typeface="Times New Roman" charset="0"/>
              </a:rPr>
              <a:t> </a:t>
            </a:r>
            <a:r>
              <a:rPr lang="en-US" dirty="0" err="1">
                <a:ea typeface="Times New Roman" charset="0"/>
                <a:cs typeface="Times New Roman" charset="0"/>
              </a:rPr>
              <a:t>inapropiadamente</a:t>
            </a:r>
            <a:r>
              <a:rPr lang="en-US" dirty="0">
                <a:ea typeface="Times New Roman" charset="0"/>
                <a:cs typeface="Times New Roman" charset="0"/>
              </a:rPr>
              <a:t> (24%); </a:t>
            </a:r>
          </a:p>
          <a:p>
            <a:pPr lvl="2">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Estaba</a:t>
            </a:r>
            <a:r>
              <a:rPr lang="en-US" dirty="0">
                <a:ea typeface="Times New Roman" charset="0"/>
                <a:cs typeface="Times New Roman" charset="0"/>
              </a:rPr>
              <a:t> </a:t>
            </a:r>
            <a:r>
              <a:rPr lang="en-US" dirty="0" err="1">
                <a:ea typeface="Times New Roman" charset="0"/>
                <a:cs typeface="Times New Roman" charset="0"/>
              </a:rPr>
              <a:t>disponible</a:t>
            </a:r>
            <a:r>
              <a:rPr lang="en-US" dirty="0">
                <a:ea typeface="Times New Roman" charset="0"/>
                <a:cs typeface="Times New Roman" charset="0"/>
              </a:rPr>
              <a:t> </a:t>
            </a:r>
            <a:r>
              <a:rPr lang="en-US" dirty="0" err="1">
                <a:ea typeface="Times New Roman" charset="0"/>
                <a:cs typeface="Times New Roman" charset="0"/>
              </a:rPr>
              <a:t>pero</a:t>
            </a:r>
            <a:r>
              <a:rPr lang="en-US" dirty="0">
                <a:ea typeface="Times New Roman" charset="0"/>
                <a:cs typeface="Times New Roman" charset="0"/>
              </a:rPr>
              <a:t> no </a:t>
            </a:r>
            <a:r>
              <a:rPr lang="en-US" dirty="0" err="1">
                <a:ea typeface="Times New Roman" charset="0"/>
                <a:cs typeface="Times New Roman" charset="0"/>
              </a:rPr>
              <a:t>usado</a:t>
            </a:r>
            <a:r>
              <a:rPr lang="en-US" dirty="0">
                <a:ea typeface="Times New Roman" charset="0"/>
                <a:cs typeface="Times New Roman" charset="0"/>
              </a:rPr>
              <a:t> (12%); o </a:t>
            </a:r>
          </a:p>
          <a:p>
            <a:pPr lvl="2">
              <a:spcBef>
                <a:spcPct val="0"/>
              </a:spcBef>
              <a:buFont typeface="Wingdings" charset="2"/>
              <a:buChar char="§"/>
            </a:pPr>
            <a:r>
              <a:rPr lang="en-US" dirty="0" err="1">
                <a:ea typeface="Times New Roman" charset="0"/>
                <a:cs typeface="Times New Roman" charset="0"/>
              </a:rPr>
              <a:t>Simplemente</a:t>
            </a:r>
            <a:r>
              <a:rPr lang="en-US" baseline="0" dirty="0">
                <a:ea typeface="Times New Roman" charset="0"/>
                <a:cs typeface="Times New Roman" charset="0"/>
              </a:rPr>
              <a:t> no </a:t>
            </a:r>
            <a:r>
              <a:rPr lang="en-US" baseline="0" dirty="0" err="1">
                <a:ea typeface="Times New Roman" charset="0"/>
                <a:cs typeface="Times New Roman" charset="0"/>
              </a:rPr>
              <a:t>estaba</a:t>
            </a:r>
            <a:r>
              <a:rPr lang="en-US" baseline="0" dirty="0">
                <a:ea typeface="Times New Roman" charset="0"/>
                <a:cs typeface="Times New Roman" charset="0"/>
              </a:rPr>
              <a:t> </a:t>
            </a:r>
            <a:r>
              <a:rPr lang="en-US" baseline="0" dirty="0" err="1">
                <a:ea typeface="Times New Roman" charset="0"/>
                <a:cs typeface="Times New Roman" charset="0"/>
              </a:rPr>
              <a:t>disponible</a:t>
            </a:r>
            <a:r>
              <a:rPr lang="en-US" dirty="0">
                <a:ea typeface="Times New Roman" charset="0"/>
                <a:cs typeface="Times New Roman" charset="0"/>
              </a:rPr>
              <a:t> (64%). </a:t>
            </a:r>
          </a:p>
          <a:p>
            <a:pPr marL="0" lvl="1">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Condiciones</a:t>
            </a:r>
            <a:r>
              <a:rPr lang="en-US" dirty="0">
                <a:ea typeface="Times New Roman" charset="0"/>
                <a:cs typeface="Times New Roman" charset="0"/>
              </a:rPr>
              <a:t> </a:t>
            </a:r>
            <a:r>
              <a:rPr lang="en-US" dirty="0" err="1">
                <a:ea typeface="Times New Roman" charset="0"/>
                <a:cs typeface="Times New Roman" charset="0"/>
              </a:rPr>
              <a:t>ambientales</a:t>
            </a:r>
            <a:r>
              <a:rPr lang="en-US" dirty="0">
                <a:ea typeface="Times New Roman" charset="0"/>
                <a:cs typeface="Times New Roman" charset="0"/>
              </a:rPr>
              <a:t> </a:t>
            </a:r>
            <a:r>
              <a:rPr lang="en-US" dirty="0" err="1">
                <a:ea typeface="Times New Roman" charset="0"/>
                <a:cs typeface="Times New Roman" charset="0"/>
              </a:rPr>
              <a:t>eran</a:t>
            </a:r>
            <a:r>
              <a:rPr lang="en-US" dirty="0">
                <a:ea typeface="Times New Roman" charset="0"/>
                <a:cs typeface="Times New Roman" charset="0"/>
              </a:rPr>
              <a:t> un factor que </a:t>
            </a:r>
            <a:r>
              <a:rPr lang="en-US" dirty="0" err="1">
                <a:ea typeface="Times New Roman" charset="0"/>
                <a:cs typeface="Times New Roman" charset="0"/>
              </a:rPr>
              <a:t>contribuía</a:t>
            </a:r>
            <a:r>
              <a:rPr lang="en-US" dirty="0">
                <a:ea typeface="Times New Roman" charset="0"/>
                <a:cs typeface="Times New Roman" charset="0"/>
              </a:rPr>
              <a:t> al 68%</a:t>
            </a:r>
            <a:r>
              <a:rPr lang="en-US" baseline="0" dirty="0">
                <a:ea typeface="Times New Roman" charset="0"/>
                <a:cs typeface="Times New Roman" charset="0"/>
              </a:rPr>
              <a:t> de los </a:t>
            </a:r>
            <a:r>
              <a:rPr lang="en-US" baseline="0" dirty="0" err="1">
                <a:ea typeface="Times New Roman" charset="0"/>
                <a:cs typeface="Times New Roman" charset="0"/>
              </a:rPr>
              <a:t>accidentes</a:t>
            </a:r>
            <a:r>
              <a:rPr lang="en-US" baseline="0" dirty="0">
                <a:ea typeface="Times New Roman" charset="0"/>
                <a:cs typeface="Times New Roman" charset="0"/>
              </a:rPr>
              <a:t> fatales. </a:t>
            </a:r>
            <a:r>
              <a:rPr lang="en-US" dirty="0">
                <a:ea typeface="Times New Roman" charset="0"/>
                <a:cs typeface="Times New Roman" charset="0"/>
              </a:rPr>
              <a:t> </a:t>
            </a:r>
          </a:p>
          <a:p>
            <a:pPr marL="0" lvl="1">
              <a:spcBef>
                <a:spcPct val="0"/>
              </a:spcBef>
              <a:buFont typeface="Wingdings" charset="2"/>
              <a:buChar char="§"/>
            </a:pPr>
            <a:r>
              <a:rPr lang="en-US" dirty="0">
                <a:ea typeface="Times New Roman" charset="0"/>
                <a:cs typeface="Times New Roman" charset="0"/>
              </a:rPr>
              <a:t> Los sitios de</a:t>
            </a:r>
            <a:r>
              <a:rPr lang="en-US" baseline="0" dirty="0">
                <a:ea typeface="Times New Roman" charset="0"/>
                <a:cs typeface="Times New Roman" charset="0"/>
              </a:rPr>
              <a:t> </a:t>
            </a:r>
            <a:r>
              <a:rPr lang="en-US" baseline="0" dirty="0" err="1">
                <a:ea typeface="Times New Roman" charset="0"/>
                <a:cs typeface="Times New Roman" charset="0"/>
              </a:rPr>
              <a:t>excavación</a:t>
            </a:r>
            <a:r>
              <a:rPr lang="en-US" baseline="0" dirty="0">
                <a:ea typeface="Times New Roman" charset="0"/>
                <a:cs typeface="Times New Roman" charset="0"/>
              </a:rPr>
              <a:t> que no </a:t>
            </a:r>
            <a:r>
              <a:rPr lang="en-US" baseline="0" dirty="0" err="1">
                <a:ea typeface="Times New Roman" charset="0"/>
                <a:cs typeface="Times New Roman" charset="0"/>
              </a:rPr>
              <a:t>tenían</a:t>
            </a:r>
            <a:r>
              <a:rPr lang="en-US" baseline="0" dirty="0">
                <a:ea typeface="Times New Roman" charset="0"/>
                <a:cs typeface="Times New Roman" charset="0"/>
              </a:rPr>
              <a:t> </a:t>
            </a:r>
            <a:r>
              <a:rPr lang="en-US" baseline="0" dirty="0" err="1">
                <a:ea typeface="Times New Roman" charset="0"/>
                <a:cs typeface="Times New Roman" charset="0"/>
              </a:rPr>
              <a:t>una</a:t>
            </a:r>
            <a:r>
              <a:rPr lang="en-US" baseline="0" dirty="0">
                <a:ea typeface="Times New Roman" charset="0"/>
                <a:cs typeface="Times New Roman" charset="0"/>
              </a:rPr>
              <a:t> persona </a:t>
            </a:r>
            <a:r>
              <a:rPr lang="en-US" baseline="0" dirty="0" err="1">
                <a:ea typeface="Times New Roman" charset="0"/>
                <a:cs typeface="Times New Roman" charset="0"/>
              </a:rPr>
              <a:t>competente</a:t>
            </a:r>
            <a:r>
              <a:rPr lang="en-US" baseline="0" dirty="0">
                <a:ea typeface="Times New Roman" charset="0"/>
                <a:cs typeface="Times New Roman" charset="0"/>
              </a:rPr>
              <a:t> </a:t>
            </a:r>
            <a:r>
              <a:rPr lang="en-US" baseline="0" dirty="0" err="1">
                <a:ea typeface="Times New Roman" charset="0"/>
                <a:cs typeface="Times New Roman" charset="0"/>
              </a:rPr>
              <a:t>asignada</a:t>
            </a:r>
            <a:r>
              <a:rPr lang="en-US" baseline="0" dirty="0">
                <a:ea typeface="Times New Roman" charset="0"/>
                <a:cs typeface="Times New Roman" charset="0"/>
              </a:rPr>
              <a:t> </a:t>
            </a:r>
            <a:r>
              <a:rPr lang="en-US" baseline="0" dirty="0" err="1">
                <a:ea typeface="Times New Roman" charset="0"/>
                <a:cs typeface="Times New Roman" charset="0"/>
              </a:rPr>
              <a:t>también</a:t>
            </a:r>
            <a:r>
              <a:rPr lang="en-US" baseline="0" dirty="0">
                <a:ea typeface="Times New Roman" charset="0"/>
                <a:cs typeface="Times New Roman" charset="0"/>
              </a:rPr>
              <a:t> </a:t>
            </a:r>
            <a:r>
              <a:rPr lang="en-US" baseline="0" dirty="0" err="1">
                <a:ea typeface="Times New Roman" charset="0"/>
                <a:cs typeface="Times New Roman" charset="0"/>
              </a:rPr>
              <a:t>tendían</a:t>
            </a:r>
            <a:r>
              <a:rPr lang="en-US" baseline="0" dirty="0">
                <a:ea typeface="Times New Roman" charset="0"/>
                <a:cs typeface="Times New Roman" charset="0"/>
              </a:rPr>
              <a:t> a </a:t>
            </a:r>
            <a:r>
              <a:rPr lang="en-US" baseline="0" dirty="0" err="1">
                <a:ea typeface="Times New Roman" charset="0"/>
                <a:cs typeface="Times New Roman" charset="0"/>
              </a:rPr>
              <a:t>presentar</a:t>
            </a:r>
            <a:r>
              <a:rPr lang="en-US" baseline="0" dirty="0">
                <a:ea typeface="Times New Roman" charset="0"/>
                <a:cs typeface="Times New Roman" charset="0"/>
              </a:rPr>
              <a:t> </a:t>
            </a:r>
            <a:r>
              <a:rPr lang="en-US" baseline="0" dirty="0" err="1">
                <a:ea typeface="Times New Roman" charset="0"/>
                <a:cs typeface="Times New Roman" charset="0"/>
              </a:rPr>
              <a:t>accidentes</a:t>
            </a:r>
            <a:r>
              <a:rPr lang="en-US" baseline="0" dirty="0">
                <a:ea typeface="Times New Roman" charset="0"/>
                <a:cs typeface="Times New Roman" charset="0"/>
              </a:rPr>
              <a:t>. </a:t>
            </a:r>
            <a:r>
              <a:rPr lang="en-US" baseline="0" dirty="0" err="1">
                <a:ea typeface="Times New Roman" charset="0"/>
                <a:cs typeface="Times New Roman" charset="0"/>
              </a:rPr>
              <a:t>En</a:t>
            </a:r>
            <a:r>
              <a:rPr lang="en-US" baseline="0" dirty="0">
                <a:ea typeface="Times New Roman" charset="0"/>
                <a:cs typeface="Times New Roman" charset="0"/>
              </a:rPr>
              <a:t> el 86% de los </a:t>
            </a:r>
            <a:r>
              <a:rPr lang="en-US" baseline="0" dirty="0" err="1">
                <a:ea typeface="Times New Roman" charset="0"/>
                <a:cs typeface="Times New Roman" charset="0"/>
              </a:rPr>
              <a:t>casos</a:t>
            </a:r>
            <a:r>
              <a:rPr lang="en-US" baseline="0" dirty="0">
                <a:ea typeface="Times New Roman" charset="0"/>
                <a:cs typeface="Times New Roman" charset="0"/>
              </a:rPr>
              <a:t>, </a:t>
            </a:r>
            <a:r>
              <a:rPr lang="en-US" baseline="0" dirty="0" err="1">
                <a:ea typeface="Times New Roman" charset="0"/>
                <a:cs typeface="Times New Roman" charset="0"/>
              </a:rPr>
              <a:t>una</a:t>
            </a:r>
            <a:r>
              <a:rPr lang="en-US" baseline="0" dirty="0">
                <a:ea typeface="Times New Roman" charset="0"/>
                <a:cs typeface="Times New Roman" charset="0"/>
              </a:rPr>
              <a:t> persona </a:t>
            </a:r>
            <a:r>
              <a:rPr lang="en-US" baseline="0" dirty="0" err="1">
                <a:ea typeface="Times New Roman" charset="0"/>
                <a:cs typeface="Times New Roman" charset="0"/>
              </a:rPr>
              <a:t>competente</a:t>
            </a:r>
            <a:r>
              <a:rPr lang="en-US" baseline="0" dirty="0">
                <a:ea typeface="Times New Roman" charset="0"/>
                <a:cs typeface="Times New Roman" charset="0"/>
              </a:rPr>
              <a:t> no </a:t>
            </a:r>
            <a:r>
              <a:rPr lang="en-US" baseline="0" dirty="0" err="1">
                <a:ea typeface="Times New Roman" charset="0"/>
                <a:cs typeface="Times New Roman" charset="0"/>
              </a:rPr>
              <a:t>estaba</a:t>
            </a:r>
            <a:r>
              <a:rPr lang="en-US" baseline="0" dirty="0">
                <a:ea typeface="Times New Roman" charset="0"/>
                <a:cs typeface="Times New Roman" charset="0"/>
              </a:rPr>
              <a:t> </a:t>
            </a:r>
            <a:r>
              <a:rPr lang="en-US" baseline="0" dirty="0" err="1">
                <a:ea typeface="Times New Roman" charset="0"/>
                <a:cs typeface="Times New Roman" charset="0"/>
              </a:rPr>
              <a:t>presente</a:t>
            </a:r>
            <a:r>
              <a:rPr lang="en-US" baseline="0" dirty="0">
                <a:ea typeface="Times New Roman" charset="0"/>
                <a:cs typeface="Times New Roman" charset="0"/>
              </a:rPr>
              <a:t> </a:t>
            </a:r>
            <a:r>
              <a:rPr lang="en-US" baseline="0" dirty="0" err="1">
                <a:ea typeface="Times New Roman" charset="0"/>
                <a:cs typeface="Times New Roman" charset="0"/>
              </a:rPr>
              <a:t>en</a:t>
            </a:r>
            <a:r>
              <a:rPr lang="en-US" baseline="0" dirty="0">
                <a:ea typeface="Times New Roman" charset="0"/>
                <a:cs typeface="Times New Roman" charset="0"/>
              </a:rPr>
              <a:t> el sitio </a:t>
            </a:r>
            <a:r>
              <a:rPr lang="en-US" baseline="0" dirty="0" err="1">
                <a:ea typeface="Times New Roman" charset="0"/>
                <a:cs typeface="Times New Roman" charset="0"/>
              </a:rPr>
              <a:t>donde</a:t>
            </a:r>
            <a:r>
              <a:rPr lang="en-US" baseline="0" dirty="0">
                <a:ea typeface="Times New Roman" charset="0"/>
                <a:cs typeface="Times New Roman" charset="0"/>
              </a:rPr>
              <a:t> </a:t>
            </a:r>
            <a:r>
              <a:rPr lang="en-US" baseline="0" dirty="0" err="1">
                <a:ea typeface="Times New Roman" charset="0"/>
                <a:cs typeface="Times New Roman" charset="0"/>
              </a:rPr>
              <a:t>ocurrían</a:t>
            </a:r>
            <a:r>
              <a:rPr lang="en-US" baseline="0" dirty="0">
                <a:ea typeface="Times New Roman" charset="0"/>
                <a:cs typeface="Times New Roman" charset="0"/>
              </a:rPr>
              <a:t> </a:t>
            </a:r>
            <a:r>
              <a:rPr lang="en-US" baseline="0" dirty="0" err="1">
                <a:ea typeface="Times New Roman" charset="0"/>
                <a:cs typeface="Times New Roman" charset="0"/>
              </a:rPr>
              <a:t>los</a:t>
            </a:r>
            <a:r>
              <a:rPr lang="en-US" baseline="0" dirty="0">
                <a:ea typeface="Times New Roman" charset="0"/>
                <a:cs typeface="Times New Roman" charset="0"/>
              </a:rPr>
              <a:t> </a:t>
            </a:r>
            <a:r>
              <a:rPr lang="en-US" baseline="0" dirty="0" err="1">
                <a:ea typeface="Times New Roman" charset="0"/>
                <a:cs typeface="Times New Roman" charset="0"/>
              </a:rPr>
              <a:t>accidentes</a:t>
            </a:r>
            <a:r>
              <a:rPr lang="en-US" baseline="0" dirty="0">
                <a:ea typeface="Times New Roman" charset="0"/>
                <a:cs typeface="Times New Roman" charset="0"/>
              </a:rPr>
              <a:t> fatales.    </a:t>
            </a:r>
            <a:endParaRPr lang="en-US" dirty="0">
              <a:ea typeface="Times New Roman" charset="0"/>
              <a:cs typeface="Times New Roman" charset="0"/>
            </a:endParaRPr>
          </a:p>
          <a:p>
            <a:pPr marL="0" lvl="1">
              <a:spcBef>
                <a:spcPct val="0"/>
              </a:spcBef>
            </a:pPr>
            <a:r>
              <a:rPr lang="en-US" dirty="0" err="1">
                <a:ea typeface="Times New Roman" charset="0"/>
                <a:cs typeface="Times New Roman" charset="0"/>
              </a:rPr>
              <a:t>También</a:t>
            </a:r>
            <a:r>
              <a:rPr lang="en-US" dirty="0">
                <a:ea typeface="Times New Roman" charset="0"/>
                <a:cs typeface="Times New Roman" charset="0"/>
              </a:rPr>
              <a:t>, el </a:t>
            </a:r>
            <a:r>
              <a:rPr lang="en-US" dirty="0" err="1">
                <a:ea typeface="Times New Roman" charset="0"/>
                <a:cs typeface="Times New Roman" charset="0"/>
              </a:rPr>
              <a:t>análisis</a:t>
            </a:r>
            <a:r>
              <a:rPr lang="en-US" dirty="0">
                <a:ea typeface="Times New Roman" charset="0"/>
                <a:cs typeface="Times New Roman" charset="0"/>
              </a:rPr>
              <a:t> de </a:t>
            </a:r>
            <a:r>
              <a:rPr lang="en-US" dirty="0" err="1">
                <a:ea typeface="Times New Roman" charset="0"/>
                <a:cs typeface="Times New Roman" charset="0"/>
              </a:rPr>
              <a:t>datos</a:t>
            </a:r>
            <a:r>
              <a:rPr lang="en-US" dirty="0">
                <a:ea typeface="Times New Roman" charset="0"/>
                <a:cs typeface="Times New Roman" charset="0"/>
              </a:rPr>
              <a:t> de</a:t>
            </a:r>
            <a:r>
              <a:rPr lang="en-US" baseline="0" dirty="0">
                <a:ea typeface="Times New Roman" charset="0"/>
                <a:cs typeface="Times New Roman" charset="0"/>
              </a:rPr>
              <a:t> </a:t>
            </a:r>
            <a:r>
              <a:rPr lang="en-US" baseline="0" dirty="0" err="1">
                <a:ea typeface="Times New Roman" charset="0"/>
                <a:cs typeface="Times New Roman" charset="0"/>
              </a:rPr>
              <a:t>accidentes</a:t>
            </a:r>
            <a:r>
              <a:rPr lang="en-US" baseline="0" dirty="0">
                <a:ea typeface="Times New Roman" charset="0"/>
                <a:cs typeface="Times New Roman" charset="0"/>
              </a:rPr>
              <a:t> </a:t>
            </a:r>
            <a:r>
              <a:rPr lang="en-US" baseline="0" dirty="0" err="1">
                <a:ea typeface="Times New Roman" charset="0"/>
                <a:cs typeface="Times New Roman" charset="0"/>
              </a:rPr>
              <a:t>previos</a:t>
            </a:r>
            <a:r>
              <a:rPr lang="en-US" baseline="0" dirty="0">
                <a:ea typeface="Times New Roman" charset="0"/>
                <a:cs typeface="Times New Roman" charset="0"/>
              </a:rPr>
              <a:t> </a:t>
            </a:r>
            <a:r>
              <a:rPr lang="en-US" baseline="0" dirty="0" err="1">
                <a:ea typeface="Times New Roman" charset="0"/>
                <a:cs typeface="Times New Roman" charset="0"/>
              </a:rPr>
              <a:t>reveló</a:t>
            </a:r>
            <a:r>
              <a:rPr lang="en-US" baseline="0" dirty="0">
                <a:ea typeface="Times New Roman" charset="0"/>
                <a:cs typeface="Times New Roman" charset="0"/>
              </a:rPr>
              <a:t> que la </a:t>
            </a:r>
            <a:r>
              <a:rPr lang="en-US" baseline="0" dirty="0" err="1">
                <a:ea typeface="Times New Roman" charset="0"/>
                <a:cs typeface="Times New Roman" charset="0"/>
              </a:rPr>
              <a:t>mayoría</a:t>
            </a:r>
            <a:r>
              <a:rPr lang="en-US" baseline="0" dirty="0">
                <a:ea typeface="Times New Roman" charset="0"/>
                <a:cs typeface="Times New Roman" charset="0"/>
              </a:rPr>
              <a:t> de </a:t>
            </a:r>
            <a:r>
              <a:rPr lang="en-US" baseline="0" dirty="0" err="1">
                <a:ea typeface="Times New Roman" charset="0"/>
                <a:cs typeface="Times New Roman" charset="0"/>
              </a:rPr>
              <a:t>veces</a:t>
            </a:r>
            <a:r>
              <a:rPr lang="en-US" baseline="0" dirty="0">
                <a:ea typeface="Times New Roman" charset="0"/>
                <a:cs typeface="Times New Roman" charset="0"/>
              </a:rPr>
              <a:t> (65%), el </a:t>
            </a:r>
            <a:r>
              <a:rPr lang="en-US" baseline="0" dirty="0" err="1">
                <a:ea typeface="Times New Roman" charset="0"/>
                <a:cs typeface="Times New Roman" charset="0"/>
              </a:rPr>
              <a:t>empleador</a:t>
            </a:r>
            <a:r>
              <a:rPr lang="en-US" baseline="0" dirty="0">
                <a:ea typeface="Times New Roman" charset="0"/>
                <a:cs typeface="Times New Roman" charset="0"/>
              </a:rPr>
              <a:t> no </a:t>
            </a:r>
            <a:r>
              <a:rPr lang="en-US" baseline="0" dirty="0" err="1">
                <a:ea typeface="Times New Roman" charset="0"/>
                <a:cs typeface="Times New Roman" charset="0"/>
              </a:rPr>
              <a:t>había</a:t>
            </a:r>
            <a:r>
              <a:rPr lang="en-US" baseline="0" dirty="0">
                <a:ea typeface="Times New Roman" charset="0"/>
                <a:cs typeface="Times New Roman" charset="0"/>
              </a:rPr>
              <a:t> </a:t>
            </a:r>
            <a:r>
              <a:rPr lang="en-US" baseline="0" dirty="0" err="1">
                <a:ea typeface="Times New Roman" charset="0"/>
                <a:cs typeface="Times New Roman" charset="0"/>
              </a:rPr>
              <a:t>identificado</a:t>
            </a:r>
            <a:r>
              <a:rPr lang="en-US" baseline="0" dirty="0">
                <a:ea typeface="Times New Roman" charset="0"/>
                <a:cs typeface="Times New Roman" charset="0"/>
              </a:rPr>
              <a:t> el </a:t>
            </a:r>
            <a:r>
              <a:rPr lang="en-US" baseline="0" dirty="0" err="1">
                <a:ea typeface="Times New Roman" charset="0"/>
                <a:cs typeface="Times New Roman" charset="0"/>
              </a:rPr>
              <a:t>tipo</a:t>
            </a:r>
            <a:r>
              <a:rPr lang="en-US" baseline="0" dirty="0">
                <a:ea typeface="Times New Roman" charset="0"/>
                <a:cs typeface="Times New Roman" charset="0"/>
              </a:rPr>
              <a:t> de </a:t>
            </a:r>
            <a:r>
              <a:rPr lang="en-US" baseline="0" dirty="0" err="1">
                <a:ea typeface="Times New Roman" charset="0"/>
                <a:cs typeface="Times New Roman" charset="0"/>
              </a:rPr>
              <a:t>suelo</a:t>
            </a:r>
            <a:r>
              <a:rPr lang="en-US" baseline="0" dirty="0">
                <a:ea typeface="Times New Roman" charset="0"/>
                <a:cs typeface="Times New Roman" charset="0"/>
              </a:rPr>
              <a:t>.  </a:t>
            </a:r>
            <a:r>
              <a:rPr lang="en-US" dirty="0">
                <a:ea typeface="Times New Roman" charset="0"/>
                <a:cs typeface="Times New Roman" charset="0"/>
              </a:rPr>
              <a:t> </a:t>
            </a:r>
          </a:p>
          <a:p>
            <a:pPr marL="0" lvl="1">
              <a:spcBef>
                <a:spcPct val="0"/>
              </a:spcBef>
            </a:pPr>
            <a:r>
              <a:rPr lang="en-US" dirty="0" err="1">
                <a:ea typeface="Times New Roman" charset="0"/>
                <a:cs typeface="Times New Roman" charset="0"/>
              </a:rPr>
              <a:t>Basados</a:t>
            </a:r>
            <a:r>
              <a:rPr lang="en-US" dirty="0">
                <a:ea typeface="Times New Roman" charset="0"/>
                <a:cs typeface="Times New Roman" charset="0"/>
              </a:rPr>
              <a:t> </a:t>
            </a:r>
            <a:r>
              <a:rPr lang="en-US" dirty="0" err="1">
                <a:ea typeface="Times New Roman" charset="0"/>
                <a:cs typeface="Times New Roman" charset="0"/>
              </a:rPr>
              <a:t>en</a:t>
            </a:r>
            <a:r>
              <a:rPr lang="en-US" dirty="0">
                <a:ea typeface="Times New Roman" charset="0"/>
                <a:cs typeface="Times New Roman" charset="0"/>
              </a:rPr>
              <a:t> </a:t>
            </a:r>
            <a:r>
              <a:rPr lang="en-US" dirty="0" err="1">
                <a:ea typeface="Times New Roman" charset="0"/>
                <a:cs typeface="Times New Roman" charset="0"/>
              </a:rPr>
              <a:t>estas</a:t>
            </a:r>
            <a:r>
              <a:rPr lang="en-US" dirty="0">
                <a:ea typeface="Times New Roman" charset="0"/>
                <a:cs typeface="Times New Roman" charset="0"/>
              </a:rPr>
              <a:t> </a:t>
            </a:r>
            <a:r>
              <a:rPr lang="en-US" dirty="0" err="1">
                <a:ea typeface="Times New Roman" charset="0"/>
                <a:cs typeface="Times New Roman" charset="0"/>
              </a:rPr>
              <a:t>razones</a:t>
            </a:r>
            <a:r>
              <a:rPr lang="en-US" dirty="0">
                <a:ea typeface="Times New Roman" charset="0"/>
                <a:cs typeface="Times New Roman" charset="0"/>
              </a:rPr>
              <a:t> </a:t>
            </a:r>
            <a:r>
              <a:rPr lang="en-US" dirty="0" err="1">
                <a:ea typeface="Times New Roman" charset="0"/>
                <a:cs typeface="Times New Roman" charset="0"/>
              </a:rPr>
              <a:t>identificadas</a:t>
            </a:r>
            <a:r>
              <a:rPr lang="en-US" dirty="0">
                <a:ea typeface="Times New Roman" charset="0"/>
                <a:cs typeface="Times New Roman" charset="0"/>
              </a:rPr>
              <a:t>, se </a:t>
            </a:r>
            <a:r>
              <a:rPr lang="en-US" dirty="0" err="1">
                <a:ea typeface="Times New Roman" charset="0"/>
                <a:cs typeface="Times New Roman" charset="0"/>
              </a:rPr>
              <a:t>puede</a:t>
            </a:r>
            <a:r>
              <a:rPr lang="en-US" baseline="0" dirty="0">
                <a:ea typeface="Times New Roman" charset="0"/>
                <a:cs typeface="Times New Roman" charset="0"/>
              </a:rPr>
              <a:t> </a:t>
            </a:r>
            <a:r>
              <a:rPr lang="en-US" baseline="0" dirty="0" err="1">
                <a:ea typeface="Times New Roman" charset="0"/>
                <a:cs typeface="Times New Roman" charset="0"/>
              </a:rPr>
              <a:t>concluir</a:t>
            </a:r>
            <a:r>
              <a:rPr lang="en-US" baseline="0" dirty="0">
                <a:ea typeface="Times New Roman" charset="0"/>
                <a:cs typeface="Times New Roman" charset="0"/>
              </a:rPr>
              <a:t> que la </a:t>
            </a:r>
            <a:r>
              <a:rPr lang="en-US" baseline="0" dirty="0" err="1">
                <a:ea typeface="Times New Roman" charset="0"/>
                <a:cs typeface="Times New Roman" charset="0"/>
              </a:rPr>
              <a:t>razón</a:t>
            </a:r>
            <a:r>
              <a:rPr lang="en-US" baseline="0" dirty="0">
                <a:ea typeface="Times New Roman" charset="0"/>
                <a:cs typeface="Times New Roman" charset="0"/>
              </a:rPr>
              <a:t> fundamental para </a:t>
            </a:r>
            <a:r>
              <a:rPr lang="en-US" baseline="0" dirty="0" err="1">
                <a:ea typeface="Times New Roman" charset="0"/>
                <a:cs typeface="Times New Roman" charset="0"/>
              </a:rPr>
              <a:t>accidentes</a:t>
            </a:r>
            <a:r>
              <a:rPr lang="en-US" baseline="0" dirty="0">
                <a:ea typeface="Times New Roman" charset="0"/>
                <a:cs typeface="Times New Roman" charset="0"/>
              </a:rPr>
              <a:t> fatales </a:t>
            </a:r>
            <a:r>
              <a:rPr lang="en-US" baseline="0" dirty="0" err="1">
                <a:ea typeface="Times New Roman" charset="0"/>
                <a:cs typeface="Times New Roman" charset="0"/>
              </a:rPr>
              <a:t>es</a:t>
            </a:r>
            <a:r>
              <a:rPr lang="en-US" baseline="0" dirty="0">
                <a:ea typeface="Times New Roman" charset="0"/>
                <a:cs typeface="Times New Roman" charset="0"/>
              </a:rPr>
              <a:t> la </a:t>
            </a:r>
            <a:r>
              <a:rPr lang="en-US" baseline="0" dirty="0" err="1">
                <a:ea typeface="Times New Roman" charset="0"/>
                <a:cs typeface="Times New Roman" charset="0"/>
              </a:rPr>
              <a:t>falta</a:t>
            </a:r>
            <a:r>
              <a:rPr lang="en-US" baseline="0" dirty="0">
                <a:ea typeface="Times New Roman" charset="0"/>
                <a:cs typeface="Times New Roman" charset="0"/>
              </a:rPr>
              <a:t> de </a:t>
            </a:r>
            <a:r>
              <a:rPr lang="en-US" baseline="0" dirty="0" err="1">
                <a:ea typeface="Times New Roman" charset="0"/>
                <a:cs typeface="Times New Roman" charset="0"/>
              </a:rPr>
              <a:t>cumplimiento</a:t>
            </a:r>
            <a:r>
              <a:rPr lang="en-US" baseline="0" dirty="0">
                <a:ea typeface="Times New Roman" charset="0"/>
                <a:cs typeface="Times New Roman" charset="0"/>
              </a:rPr>
              <a:t> de las </a:t>
            </a:r>
            <a:r>
              <a:rPr lang="en-US" baseline="0" dirty="0" err="1">
                <a:ea typeface="Times New Roman" charset="0"/>
                <a:cs typeface="Times New Roman" charset="0"/>
              </a:rPr>
              <a:t>regulaciones</a:t>
            </a:r>
            <a:r>
              <a:rPr lang="en-US" baseline="0" dirty="0">
                <a:ea typeface="Times New Roman" charset="0"/>
                <a:cs typeface="Times New Roman" charset="0"/>
              </a:rPr>
              <a:t> de OSHA</a:t>
            </a:r>
            <a:endParaRPr lang="en-US" dirty="0">
              <a:ea typeface="Times New Roman" charset="0"/>
              <a:cs typeface="Times New Roman" charset="0"/>
            </a:endParaRPr>
          </a:p>
          <a:p>
            <a:pPr marL="0" lvl="1">
              <a:spcBef>
                <a:spcPct val="0"/>
              </a:spcBef>
            </a:pPr>
            <a:r>
              <a:rPr lang="en-US" dirty="0">
                <a:ea typeface="Times New Roman" charset="0"/>
                <a:cs typeface="Times New Roman" charset="0"/>
              </a:rPr>
              <a:t> </a:t>
            </a:r>
          </a:p>
          <a:p>
            <a:pPr marL="0" lvl="1">
              <a:spcBef>
                <a:spcPct val="0"/>
              </a:spcBef>
              <a:buFont typeface="Wingdings" charset="2"/>
              <a:buChar char="§"/>
            </a:pPr>
            <a:endParaRPr lang="en-US" dirty="0">
              <a:ea typeface="Times New Roman" charset="0"/>
              <a:cs typeface="Times New Roman" charset="0"/>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3E25F835-BBCA-3247-9A1A-5D8F37A67922}" type="slidenum">
              <a:rPr lang="en-US"/>
              <a:pPr/>
              <a:t>16</a:t>
            </a:fld>
            <a:endParaRPr lang="en-US"/>
          </a:p>
        </p:txBody>
      </p:sp>
    </p:spTree>
    <p:extLst>
      <p:ext uri="{BB962C8B-B14F-4D97-AF65-F5344CB8AC3E}">
        <p14:creationId xmlns:p14="http://schemas.microsoft.com/office/powerpoint/2010/main" val="249339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0" hangingPunct="0"/>
            <a:r>
              <a:rPr lang="en-US" dirty="0"/>
              <a:t>Las </a:t>
            </a:r>
            <a:r>
              <a:rPr lang="en-US" dirty="0" err="1"/>
              <a:t>normas</a:t>
            </a:r>
            <a:r>
              <a:rPr lang="en-US" dirty="0"/>
              <a:t> de </a:t>
            </a:r>
            <a:r>
              <a:rPr lang="en-US" dirty="0" err="1"/>
              <a:t>excavación</a:t>
            </a:r>
            <a:r>
              <a:rPr lang="en-US" dirty="0"/>
              <a:t> de la </a:t>
            </a:r>
            <a:r>
              <a:rPr lang="en-US" dirty="0" err="1"/>
              <a:t>Administración</a:t>
            </a:r>
            <a:r>
              <a:rPr lang="en-US" dirty="0"/>
              <a:t> de</a:t>
            </a:r>
            <a:r>
              <a:rPr lang="en-US" baseline="0" dirty="0"/>
              <a:t> </a:t>
            </a:r>
            <a:r>
              <a:rPr lang="en-US" baseline="0" dirty="0" err="1"/>
              <a:t>Seguridad</a:t>
            </a:r>
            <a:r>
              <a:rPr lang="en-US" baseline="0" dirty="0"/>
              <a:t> y </a:t>
            </a:r>
            <a:r>
              <a:rPr lang="en-US" baseline="0" dirty="0" err="1"/>
              <a:t>Salud</a:t>
            </a:r>
            <a:r>
              <a:rPr lang="en-US" baseline="0" dirty="0"/>
              <a:t> </a:t>
            </a:r>
            <a:r>
              <a:rPr lang="en-US" baseline="0" dirty="0" err="1"/>
              <a:t>Ocupacional</a:t>
            </a:r>
            <a:r>
              <a:rPr lang="en-US" baseline="0" dirty="0"/>
              <a:t> (</a:t>
            </a:r>
            <a:r>
              <a:rPr lang="en-US" dirty="0"/>
              <a:t>OSHA), Código</a:t>
            </a:r>
            <a:r>
              <a:rPr lang="en-US" baseline="0" dirty="0"/>
              <a:t> 29 de </a:t>
            </a:r>
            <a:r>
              <a:rPr lang="en-US" baseline="0" dirty="0" err="1"/>
              <a:t>Regulaciones</a:t>
            </a:r>
            <a:r>
              <a:rPr lang="en-US" baseline="0" dirty="0"/>
              <a:t> </a:t>
            </a:r>
            <a:r>
              <a:rPr lang="en-US" baseline="0" dirty="0" err="1"/>
              <a:t>Federales</a:t>
            </a:r>
            <a:r>
              <a:rPr lang="en-US" baseline="0" dirty="0"/>
              <a:t> </a:t>
            </a:r>
            <a:r>
              <a:rPr lang="en-US" dirty="0"/>
              <a:t>(CFR) Parte 1926, Subpart P, </a:t>
            </a:r>
            <a:r>
              <a:rPr lang="en-US" dirty="0" err="1"/>
              <a:t>contiene</a:t>
            </a:r>
            <a:r>
              <a:rPr lang="en-US" dirty="0"/>
              <a:t> los </a:t>
            </a:r>
            <a:r>
              <a:rPr lang="en-US" dirty="0" err="1"/>
              <a:t>requisitos</a:t>
            </a:r>
            <a:r>
              <a:rPr lang="en-US" baseline="0" dirty="0"/>
              <a:t> para </a:t>
            </a:r>
            <a:r>
              <a:rPr lang="en-US" baseline="0" dirty="0" err="1"/>
              <a:t>excavaciones</a:t>
            </a:r>
            <a:r>
              <a:rPr lang="en-US" baseline="0" dirty="0"/>
              <a:t> y </a:t>
            </a:r>
            <a:r>
              <a:rPr lang="en-US" baseline="0" dirty="0" err="1"/>
              <a:t>operaciones</a:t>
            </a:r>
            <a:r>
              <a:rPr lang="en-US" baseline="0" dirty="0"/>
              <a:t> de </a:t>
            </a:r>
            <a:r>
              <a:rPr lang="en-US" baseline="0" dirty="0" err="1"/>
              <a:t>zanjado</a:t>
            </a:r>
            <a:r>
              <a:rPr lang="en-US" baseline="0" dirty="0"/>
              <a:t>. </a:t>
            </a:r>
            <a:r>
              <a:rPr lang="en-US" baseline="0" dirty="0" err="1"/>
              <a:t>Debajo</a:t>
            </a:r>
            <a:r>
              <a:rPr lang="en-US" baseline="0" dirty="0"/>
              <a:t> </a:t>
            </a:r>
            <a:r>
              <a:rPr lang="en-US" baseline="0" dirty="0" err="1"/>
              <a:t>está</a:t>
            </a:r>
            <a:r>
              <a:rPr lang="en-US" baseline="0" dirty="0"/>
              <a:t> la </a:t>
            </a:r>
            <a:r>
              <a:rPr lang="en-US" baseline="0" dirty="0" err="1"/>
              <a:t>lista</a:t>
            </a:r>
            <a:r>
              <a:rPr lang="en-US" baseline="0" dirty="0"/>
              <a:t> de </a:t>
            </a:r>
            <a:r>
              <a:rPr lang="en-US" baseline="0" dirty="0" err="1"/>
              <a:t>secciones</a:t>
            </a:r>
            <a:r>
              <a:rPr lang="en-US" baseline="0" dirty="0"/>
              <a:t> de la Subpart P   </a:t>
            </a:r>
            <a:r>
              <a:rPr lang="en-US" dirty="0"/>
              <a:t>  </a:t>
            </a:r>
          </a:p>
          <a:p>
            <a:pPr lvl="1" eaLnBrk="0" hangingPunct="0">
              <a:lnSpc>
                <a:spcPct val="80000"/>
              </a:lnSpc>
              <a:spcBef>
                <a:spcPct val="20000"/>
              </a:spcBef>
              <a:spcAft>
                <a:spcPts val="600"/>
              </a:spcAft>
              <a:buFont typeface="Wingdings" charset="2"/>
              <a:buChar char="§"/>
            </a:pPr>
            <a:r>
              <a:rPr lang="en-US" sz="1200" dirty="0">
                <a:latin typeface="Times" charset="0"/>
              </a:rPr>
              <a:t>1926.650 - </a:t>
            </a:r>
            <a:r>
              <a:rPr lang="en-US" sz="1200" dirty="0" err="1">
                <a:latin typeface="Times" charset="0"/>
              </a:rPr>
              <a:t>Alcance</a:t>
            </a:r>
            <a:r>
              <a:rPr lang="en-US" sz="1200" dirty="0">
                <a:latin typeface="Times" charset="0"/>
              </a:rPr>
              <a:t>, </a:t>
            </a:r>
            <a:r>
              <a:rPr lang="en-US" sz="1200" dirty="0" err="1">
                <a:latin typeface="Times" charset="0"/>
              </a:rPr>
              <a:t>aplicación</a:t>
            </a:r>
            <a:r>
              <a:rPr lang="en-US" sz="1200" dirty="0">
                <a:latin typeface="Times" charset="0"/>
              </a:rPr>
              <a:t>, y </a:t>
            </a:r>
            <a:r>
              <a:rPr lang="en-US" sz="1200" dirty="0" err="1">
                <a:latin typeface="Times" charset="0"/>
              </a:rPr>
              <a:t>definiciones</a:t>
            </a:r>
            <a:endParaRPr lang="en-US" sz="1200" dirty="0">
              <a:latin typeface="Times" charset="0"/>
            </a:endParaRPr>
          </a:p>
          <a:p>
            <a:pPr lvl="1" eaLnBrk="0" hangingPunct="0">
              <a:lnSpc>
                <a:spcPct val="80000"/>
              </a:lnSpc>
              <a:spcBef>
                <a:spcPct val="20000"/>
              </a:spcBef>
              <a:spcAft>
                <a:spcPts val="600"/>
              </a:spcAft>
              <a:buFont typeface="Wingdings" charset="2"/>
              <a:buChar char="§"/>
            </a:pPr>
            <a:r>
              <a:rPr lang="en-US" sz="1200" dirty="0">
                <a:latin typeface="Times" charset="0"/>
              </a:rPr>
              <a:t>1926.651 – </a:t>
            </a:r>
            <a:r>
              <a:rPr lang="en-US" sz="1200" dirty="0" err="1">
                <a:latin typeface="Times" charset="0"/>
              </a:rPr>
              <a:t>Requerimientos</a:t>
            </a:r>
            <a:r>
              <a:rPr lang="en-US" sz="1200" dirty="0">
                <a:latin typeface="Times" charset="0"/>
              </a:rPr>
              <a:t> </a:t>
            </a:r>
            <a:r>
              <a:rPr lang="en-US" sz="1200" dirty="0" err="1">
                <a:latin typeface="Times" charset="0"/>
              </a:rPr>
              <a:t>específicos</a:t>
            </a:r>
            <a:r>
              <a:rPr lang="en-US" sz="1200" dirty="0">
                <a:latin typeface="Times" charset="0"/>
              </a:rPr>
              <a:t> para </a:t>
            </a:r>
            <a:r>
              <a:rPr lang="en-US" sz="1200" dirty="0" err="1">
                <a:latin typeface="Times" charset="0"/>
              </a:rPr>
              <a:t>excavaciones</a:t>
            </a:r>
            <a:endParaRPr lang="en-US" sz="1200" dirty="0">
              <a:latin typeface="Times" charset="0"/>
            </a:endParaRPr>
          </a:p>
          <a:p>
            <a:pPr lvl="1" eaLnBrk="0" hangingPunct="0">
              <a:lnSpc>
                <a:spcPct val="80000"/>
              </a:lnSpc>
              <a:spcBef>
                <a:spcPct val="20000"/>
              </a:spcBef>
              <a:spcAft>
                <a:spcPts val="600"/>
              </a:spcAft>
              <a:buFont typeface="Wingdings" charset="2"/>
              <a:buChar char="§"/>
            </a:pPr>
            <a:r>
              <a:rPr lang="en-US" sz="1200" dirty="0">
                <a:latin typeface="Times" charset="0"/>
              </a:rPr>
              <a:t>1926.652 - </a:t>
            </a:r>
            <a:r>
              <a:rPr lang="en-US" sz="1200" dirty="0" err="1">
                <a:latin typeface="Times" charset="0"/>
              </a:rPr>
              <a:t>Requerimientos</a:t>
            </a:r>
            <a:r>
              <a:rPr lang="en-US" sz="1200" dirty="0">
                <a:latin typeface="Times" charset="0"/>
              </a:rPr>
              <a:t> para </a:t>
            </a:r>
            <a:r>
              <a:rPr lang="en-US" sz="1200" dirty="0" err="1">
                <a:latin typeface="Times" charset="0"/>
              </a:rPr>
              <a:t>sistemas</a:t>
            </a:r>
            <a:r>
              <a:rPr lang="en-US" sz="1200" dirty="0">
                <a:latin typeface="Times" charset="0"/>
              </a:rPr>
              <a:t> de </a:t>
            </a:r>
            <a:r>
              <a:rPr lang="en-US" sz="1200" dirty="0" err="1">
                <a:latin typeface="Times" charset="0"/>
              </a:rPr>
              <a:t>protección</a:t>
            </a:r>
            <a:r>
              <a:rPr lang="en-US" sz="1200" dirty="0">
                <a:latin typeface="Times" charset="0"/>
              </a:rPr>
              <a:t>.</a:t>
            </a:r>
          </a:p>
          <a:p>
            <a:pPr lvl="1" eaLnBrk="0" hangingPunct="0">
              <a:lnSpc>
                <a:spcPct val="80000"/>
              </a:lnSpc>
              <a:spcBef>
                <a:spcPct val="20000"/>
              </a:spcBef>
              <a:spcAft>
                <a:spcPts val="600"/>
              </a:spcAft>
              <a:buFont typeface="Wingdings" charset="2"/>
              <a:buChar char="§"/>
            </a:pPr>
            <a:r>
              <a:rPr lang="en-US" sz="1200" dirty="0">
                <a:latin typeface="Times" charset="0"/>
              </a:rPr>
              <a:t>1926 Subpart P App A – </a:t>
            </a:r>
            <a:r>
              <a:rPr lang="en-US" sz="1200" dirty="0" err="1">
                <a:latin typeface="Times" charset="0"/>
              </a:rPr>
              <a:t>Clasificación</a:t>
            </a:r>
            <a:r>
              <a:rPr lang="en-US" sz="1200" dirty="0">
                <a:latin typeface="Times" charset="0"/>
              </a:rPr>
              <a:t> de </a:t>
            </a:r>
            <a:r>
              <a:rPr lang="en-US" sz="1200" dirty="0" err="1">
                <a:latin typeface="Times" charset="0"/>
              </a:rPr>
              <a:t>suelos</a:t>
            </a:r>
            <a:endParaRPr lang="en-US" sz="1200" dirty="0">
              <a:latin typeface="Times" charset="0"/>
            </a:endParaRPr>
          </a:p>
          <a:p>
            <a:pPr lvl="1" eaLnBrk="0" hangingPunct="0">
              <a:lnSpc>
                <a:spcPct val="80000"/>
              </a:lnSpc>
              <a:spcBef>
                <a:spcPct val="20000"/>
              </a:spcBef>
              <a:spcAft>
                <a:spcPts val="600"/>
              </a:spcAft>
              <a:buFont typeface="Wingdings" charset="2"/>
              <a:buChar char="§"/>
            </a:pPr>
            <a:r>
              <a:rPr lang="en-US" sz="1200" dirty="0">
                <a:latin typeface="Times" charset="0"/>
              </a:rPr>
              <a:t>1926 Subpart P App B – </a:t>
            </a:r>
            <a:r>
              <a:rPr lang="en-US" sz="1200" dirty="0" err="1">
                <a:latin typeface="Times" charset="0"/>
              </a:rPr>
              <a:t>Declivado</a:t>
            </a:r>
            <a:r>
              <a:rPr lang="en-US" sz="1200" dirty="0">
                <a:latin typeface="Times" charset="0"/>
              </a:rPr>
              <a:t> y </a:t>
            </a:r>
            <a:r>
              <a:rPr lang="en-US" sz="1200" dirty="0" err="1">
                <a:latin typeface="Times" charset="0"/>
              </a:rPr>
              <a:t>Banqueo</a:t>
            </a:r>
            <a:endParaRPr lang="en-US" sz="1200" dirty="0">
              <a:latin typeface="Times" charset="0"/>
            </a:endParaRPr>
          </a:p>
          <a:p>
            <a:pPr lvl="1" eaLnBrk="0" hangingPunct="0">
              <a:lnSpc>
                <a:spcPct val="80000"/>
              </a:lnSpc>
              <a:spcBef>
                <a:spcPct val="20000"/>
              </a:spcBef>
              <a:spcAft>
                <a:spcPts val="600"/>
              </a:spcAft>
              <a:buFont typeface="Wingdings" charset="2"/>
              <a:buChar char="§"/>
            </a:pPr>
            <a:r>
              <a:rPr lang="en-US" sz="1200" dirty="0">
                <a:latin typeface="Times" charset="0"/>
              </a:rPr>
              <a:t>1926 Subpart P App C – </a:t>
            </a:r>
            <a:r>
              <a:rPr lang="en-US" sz="1200" dirty="0" err="1">
                <a:latin typeface="Times" charset="0"/>
              </a:rPr>
              <a:t>Apuntalado</a:t>
            </a:r>
            <a:r>
              <a:rPr lang="en-US" sz="1200" dirty="0">
                <a:latin typeface="Times" charset="0"/>
              </a:rPr>
              <a:t> de </a:t>
            </a:r>
            <a:r>
              <a:rPr lang="en-US" sz="1200" dirty="0" err="1">
                <a:latin typeface="Times" charset="0"/>
              </a:rPr>
              <a:t>madera</a:t>
            </a:r>
            <a:r>
              <a:rPr lang="en-US" sz="1200" dirty="0">
                <a:latin typeface="Times" charset="0"/>
              </a:rPr>
              <a:t> para </a:t>
            </a:r>
            <a:r>
              <a:rPr lang="en-US" sz="1200" dirty="0" err="1">
                <a:latin typeface="Times" charset="0"/>
              </a:rPr>
              <a:t>zanjas</a:t>
            </a:r>
            <a:endParaRPr lang="en-US" sz="1200" dirty="0">
              <a:latin typeface="Times" charset="0"/>
            </a:endParaRPr>
          </a:p>
          <a:p>
            <a:pPr lvl="1" eaLnBrk="0" hangingPunct="0">
              <a:lnSpc>
                <a:spcPct val="80000"/>
              </a:lnSpc>
              <a:spcBef>
                <a:spcPct val="20000"/>
              </a:spcBef>
              <a:spcAft>
                <a:spcPts val="600"/>
              </a:spcAft>
              <a:buFont typeface="Wingdings" charset="2"/>
              <a:buChar char="§"/>
            </a:pPr>
            <a:r>
              <a:rPr lang="en-US" sz="1200" dirty="0">
                <a:latin typeface="Times" charset="0"/>
              </a:rPr>
              <a:t>1926 Subpart P App D – </a:t>
            </a:r>
            <a:r>
              <a:rPr lang="en-US" sz="1200" dirty="0" err="1">
                <a:latin typeface="Times" charset="0"/>
              </a:rPr>
              <a:t>Apuntalado</a:t>
            </a:r>
            <a:r>
              <a:rPr lang="en-US" sz="1200" dirty="0">
                <a:latin typeface="Times" charset="0"/>
              </a:rPr>
              <a:t> </a:t>
            </a:r>
            <a:r>
              <a:rPr lang="en-US" sz="1200" dirty="0" err="1">
                <a:latin typeface="Times" charset="0"/>
              </a:rPr>
              <a:t>hidráulico</a:t>
            </a:r>
            <a:r>
              <a:rPr lang="en-US" sz="1200" dirty="0">
                <a:latin typeface="Times" charset="0"/>
              </a:rPr>
              <a:t> de </a:t>
            </a:r>
            <a:r>
              <a:rPr lang="en-US" sz="1200" dirty="0" err="1">
                <a:latin typeface="Times" charset="0"/>
              </a:rPr>
              <a:t>aluminio</a:t>
            </a:r>
            <a:r>
              <a:rPr lang="en-US" sz="1200" dirty="0">
                <a:latin typeface="Times" charset="0"/>
              </a:rPr>
              <a:t> para </a:t>
            </a:r>
            <a:r>
              <a:rPr lang="en-US" sz="1200" dirty="0" err="1">
                <a:latin typeface="Times" charset="0"/>
              </a:rPr>
              <a:t>zanjas</a:t>
            </a:r>
            <a:endParaRPr lang="en-US" sz="1200" dirty="0">
              <a:latin typeface="Times" charset="0"/>
            </a:endParaRPr>
          </a:p>
          <a:p>
            <a:pPr lvl="1" eaLnBrk="0" hangingPunct="0">
              <a:lnSpc>
                <a:spcPct val="80000"/>
              </a:lnSpc>
              <a:spcBef>
                <a:spcPct val="20000"/>
              </a:spcBef>
              <a:spcAft>
                <a:spcPts val="600"/>
              </a:spcAft>
              <a:buFont typeface="Wingdings" charset="2"/>
              <a:buChar char="§"/>
            </a:pPr>
            <a:r>
              <a:rPr lang="en-US" sz="1200" dirty="0">
                <a:latin typeface="Times" charset="0"/>
              </a:rPr>
              <a:t>1926 Subpart P App E - </a:t>
            </a:r>
            <a:r>
              <a:rPr lang="en-US" sz="1200" dirty="0" err="1">
                <a:latin typeface="Times" charset="0"/>
              </a:rPr>
              <a:t>Alternativas</a:t>
            </a:r>
            <a:r>
              <a:rPr lang="en-US" sz="1200" dirty="0">
                <a:latin typeface="Times" charset="0"/>
              </a:rPr>
              <a:t> al </a:t>
            </a:r>
            <a:r>
              <a:rPr lang="en-US" sz="1200" dirty="0" err="1">
                <a:latin typeface="Times" charset="0"/>
              </a:rPr>
              <a:t>apuntalado</a:t>
            </a:r>
            <a:r>
              <a:rPr lang="en-US" sz="1200" dirty="0">
                <a:latin typeface="Times" charset="0"/>
              </a:rPr>
              <a:t> de </a:t>
            </a:r>
            <a:r>
              <a:rPr lang="en-US" sz="1200" dirty="0" err="1">
                <a:latin typeface="Times" charset="0"/>
              </a:rPr>
              <a:t>madera</a:t>
            </a:r>
            <a:endParaRPr lang="en-US" sz="1200" dirty="0">
              <a:latin typeface="Times" charset="0"/>
            </a:endParaRPr>
          </a:p>
          <a:p>
            <a:pPr lvl="1" eaLnBrk="0" hangingPunct="0">
              <a:lnSpc>
                <a:spcPct val="80000"/>
              </a:lnSpc>
              <a:spcBef>
                <a:spcPct val="20000"/>
              </a:spcBef>
              <a:spcAft>
                <a:spcPts val="600"/>
              </a:spcAft>
              <a:buFont typeface="Wingdings" charset="2"/>
              <a:buChar char="§"/>
            </a:pPr>
            <a:r>
              <a:rPr lang="en-US" sz="1200" dirty="0">
                <a:latin typeface="Times" charset="0"/>
              </a:rPr>
              <a:t>1926 Subpart P App F - </a:t>
            </a:r>
            <a:r>
              <a:rPr lang="en-US" sz="1200" dirty="0" err="1">
                <a:latin typeface="Times" charset="0"/>
              </a:rPr>
              <a:t>Selección</a:t>
            </a:r>
            <a:r>
              <a:rPr lang="en-US" sz="1200" dirty="0">
                <a:latin typeface="Times" charset="0"/>
              </a:rPr>
              <a:t> de </a:t>
            </a:r>
            <a:r>
              <a:rPr lang="en-US" sz="1200" dirty="0" err="1">
                <a:latin typeface="Times" charset="0"/>
              </a:rPr>
              <a:t>sistemas</a:t>
            </a:r>
            <a:r>
              <a:rPr lang="en-US" sz="1200" dirty="0">
                <a:latin typeface="Times" charset="0"/>
              </a:rPr>
              <a:t> de </a:t>
            </a:r>
            <a:r>
              <a:rPr lang="en-US" sz="1200" dirty="0" err="1">
                <a:latin typeface="Times" charset="0"/>
              </a:rPr>
              <a:t>protección</a:t>
            </a:r>
            <a:endParaRPr lang="en-US" sz="1200" dirty="0">
              <a:latin typeface="Times" charset="0"/>
            </a:endParaRPr>
          </a:p>
          <a:p>
            <a:pPr eaLnBrk="0" hangingPunct="0"/>
            <a:r>
              <a:rPr lang="en-US" b="1" dirty="0"/>
              <a:t>Las</a:t>
            </a:r>
            <a:r>
              <a:rPr lang="en-US" b="1" baseline="0" dirty="0"/>
              <a:t> </a:t>
            </a:r>
            <a:r>
              <a:rPr lang="en-US" b="1" baseline="0" dirty="0" err="1"/>
              <a:t>normas</a:t>
            </a:r>
            <a:r>
              <a:rPr lang="en-US" b="1" baseline="0" dirty="0"/>
              <a:t> se </a:t>
            </a:r>
            <a:r>
              <a:rPr lang="en-US" b="1" baseline="0" dirty="0" err="1"/>
              <a:t>aplican</a:t>
            </a:r>
            <a:r>
              <a:rPr lang="en-US" b="1" baseline="0" dirty="0"/>
              <a:t> a </a:t>
            </a:r>
            <a:r>
              <a:rPr lang="en-US" b="1" baseline="0" dirty="0" err="1"/>
              <a:t>toda</a:t>
            </a:r>
            <a:r>
              <a:rPr lang="en-US" b="1" baseline="0" dirty="0"/>
              <a:t> </a:t>
            </a:r>
            <a:r>
              <a:rPr lang="en-US" b="1" baseline="0" dirty="0" err="1"/>
              <a:t>excavación</a:t>
            </a:r>
            <a:r>
              <a:rPr lang="en-US" b="1" baseline="0" dirty="0"/>
              <a:t> </a:t>
            </a:r>
            <a:r>
              <a:rPr lang="en-US" b="1" baseline="0" dirty="0" err="1"/>
              <a:t>abierta</a:t>
            </a:r>
            <a:r>
              <a:rPr lang="en-US" b="1" baseline="0" dirty="0"/>
              <a:t> </a:t>
            </a:r>
            <a:r>
              <a:rPr lang="en-US" b="1" baseline="0" dirty="0" err="1"/>
              <a:t>hecha</a:t>
            </a:r>
            <a:r>
              <a:rPr lang="en-US" b="1" baseline="0" dirty="0"/>
              <a:t> </a:t>
            </a:r>
            <a:r>
              <a:rPr lang="en-US" b="1" baseline="0" dirty="0" err="1"/>
              <a:t>sobre</a:t>
            </a:r>
            <a:r>
              <a:rPr lang="en-US" b="1" baseline="0" dirty="0"/>
              <a:t> la </a:t>
            </a:r>
            <a:r>
              <a:rPr lang="en-US" b="1" baseline="0" dirty="0" err="1"/>
              <a:t>superficie</a:t>
            </a:r>
            <a:r>
              <a:rPr lang="en-US" b="1" baseline="0" dirty="0"/>
              <a:t> de la Tierra, </a:t>
            </a:r>
            <a:r>
              <a:rPr lang="en-US" b="1" baseline="0" dirty="0" err="1"/>
              <a:t>incluyendo</a:t>
            </a:r>
            <a:r>
              <a:rPr lang="en-US" b="1" baseline="0" dirty="0"/>
              <a:t> </a:t>
            </a:r>
            <a:r>
              <a:rPr lang="en-US" b="1" baseline="0" dirty="0" err="1"/>
              <a:t>zanjas</a:t>
            </a:r>
            <a:r>
              <a:rPr lang="en-US" b="1" baseline="0" dirty="0"/>
              <a:t>. </a:t>
            </a:r>
            <a:r>
              <a:rPr lang="en-US" b="0" baseline="0" dirty="0" err="1"/>
              <a:t>Seguir</a:t>
            </a:r>
            <a:r>
              <a:rPr lang="en-US" b="0" baseline="0" dirty="0"/>
              <a:t> los </a:t>
            </a:r>
            <a:r>
              <a:rPr lang="en-US" b="0" baseline="0" dirty="0" err="1"/>
              <a:t>requerimientos</a:t>
            </a:r>
            <a:r>
              <a:rPr lang="en-US" b="0" baseline="0" dirty="0"/>
              <a:t> de </a:t>
            </a:r>
            <a:r>
              <a:rPr lang="en-US" b="0" baseline="0" dirty="0" err="1"/>
              <a:t>los</a:t>
            </a:r>
            <a:r>
              <a:rPr lang="en-US" b="0" baseline="0" dirty="0"/>
              <a:t> </a:t>
            </a:r>
            <a:r>
              <a:rPr lang="en-US" b="0" baseline="0" dirty="0" err="1"/>
              <a:t>estándares</a:t>
            </a:r>
            <a:r>
              <a:rPr lang="en-US" b="0" baseline="0" dirty="0"/>
              <a:t> </a:t>
            </a:r>
            <a:r>
              <a:rPr lang="en-US" b="0" baseline="0" dirty="0" err="1"/>
              <a:t>prevendrá</a:t>
            </a:r>
            <a:r>
              <a:rPr lang="en-US" b="0" baseline="0" dirty="0"/>
              <a:t> o </a:t>
            </a:r>
            <a:r>
              <a:rPr lang="en-US" b="0" baseline="0" dirty="0" err="1"/>
              <a:t>reducirá</a:t>
            </a:r>
            <a:r>
              <a:rPr lang="en-US" b="0" baseline="0" dirty="0"/>
              <a:t> </a:t>
            </a:r>
            <a:r>
              <a:rPr lang="en-US" b="0" baseline="0" dirty="0" err="1"/>
              <a:t>enormemente</a:t>
            </a:r>
            <a:r>
              <a:rPr lang="en-US" b="0" baseline="0" dirty="0"/>
              <a:t> el </a:t>
            </a:r>
            <a:r>
              <a:rPr lang="en-US" b="0" baseline="0" dirty="0" err="1"/>
              <a:t>riesgo</a:t>
            </a:r>
            <a:r>
              <a:rPr lang="en-US" b="0" baseline="0" dirty="0"/>
              <a:t> de </a:t>
            </a:r>
            <a:r>
              <a:rPr lang="en-US" b="0" baseline="0" dirty="0" err="1"/>
              <a:t>derrumbes</a:t>
            </a:r>
            <a:r>
              <a:rPr lang="en-US" b="0" baseline="0" dirty="0"/>
              <a:t> y </a:t>
            </a:r>
            <a:r>
              <a:rPr lang="en-US" b="0" baseline="0" dirty="0" err="1"/>
              <a:t>otros</a:t>
            </a:r>
            <a:r>
              <a:rPr lang="en-US" b="0" baseline="0" dirty="0"/>
              <a:t> </a:t>
            </a:r>
            <a:r>
              <a:rPr lang="en-US" b="0" baseline="0" dirty="0" err="1"/>
              <a:t>incidentes</a:t>
            </a:r>
            <a:r>
              <a:rPr lang="en-US" b="0" baseline="0" dirty="0"/>
              <a:t> </a:t>
            </a:r>
            <a:r>
              <a:rPr lang="en-US" b="0" baseline="0" dirty="0" err="1"/>
              <a:t>relacionados</a:t>
            </a:r>
            <a:r>
              <a:rPr lang="en-US" b="0" baseline="0" dirty="0"/>
              <a:t> a </a:t>
            </a:r>
            <a:r>
              <a:rPr lang="en-US" b="0" baseline="0" dirty="0" err="1"/>
              <a:t>excavaciones</a:t>
            </a:r>
            <a:r>
              <a:rPr lang="en-US" b="0" baseline="0" dirty="0"/>
              <a:t> </a:t>
            </a:r>
            <a:r>
              <a:rPr lang="en-US" b="1" baseline="0" dirty="0"/>
              <a:t>  </a:t>
            </a:r>
            <a:r>
              <a:rPr lang="en-US" b="1" dirty="0"/>
              <a:t> 																																																																																																																			</a:t>
            </a:r>
            <a:endParaRPr lang="en-US" dirty="0"/>
          </a:p>
        </p:txBody>
      </p:sp>
      <p:sp>
        <p:nvSpPr>
          <p:cNvPr id="4" name="Slide Number Placeholder 3"/>
          <p:cNvSpPr>
            <a:spLocks noGrp="1"/>
          </p:cNvSpPr>
          <p:nvPr>
            <p:ph type="sldNum" sz="quarter" idx="5"/>
          </p:nvPr>
        </p:nvSpPr>
        <p:spPr/>
        <p:txBody>
          <a:bodyPr/>
          <a:lstStyle/>
          <a:p>
            <a:fld id="{C1DCA68F-D51F-BF4B-B3F0-0D18A138FA24}" type="slidenum">
              <a:rPr lang="en-US">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54849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4284663"/>
          </a:xfrm>
        </p:spPr>
        <p:txBody>
          <a:bodyPr/>
          <a:lstStyle/>
          <a:p>
            <a:pPr>
              <a:spcBef>
                <a:spcPct val="0"/>
              </a:spcBef>
            </a:pPr>
            <a:r>
              <a:rPr lang="en-US" dirty="0"/>
              <a:t>Para </a:t>
            </a:r>
            <a:r>
              <a:rPr lang="en-US" dirty="0" err="1"/>
              <a:t>conocer</a:t>
            </a:r>
            <a:r>
              <a:rPr lang="en-US" dirty="0"/>
              <a:t> </a:t>
            </a:r>
            <a:r>
              <a:rPr lang="en-US" dirty="0" err="1"/>
              <a:t>cómo</a:t>
            </a:r>
            <a:r>
              <a:rPr lang="en-US" dirty="0"/>
              <a:t> se </a:t>
            </a:r>
            <a:r>
              <a:rPr lang="en-US" dirty="0" err="1"/>
              <a:t>comportan</a:t>
            </a:r>
            <a:r>
              <a:rPr lang="en-US" baseline="0" dirty="0"/>
              <a:t> los </a:t>
            </a:r>
            <a:r>
              <a:rPr lang="en-US" baseline="0" dirty="0" err="1"/>
              <a:t>suelos</a:t>
            </a:r>
            <a:r>
              <a:rPr lang="en-US" baseline="0" dirty="0"/>
              <a:t> </a:t>
            </a:r>
            <a:r>
              <a:rPr lang="en-US" baseline="0" dirty="0" err="1"/>
              <a:t>en</a:t>
            </a:r>
            <a:r>
              <a:rPr lang="en-US" baseline="0" dirty="0"/>
              <a:t> </a:t>
            </a:r>
            <a:r>
              <a:rPr lang="en-US" baseline="0" dirty="0" err="1"/>
              <a:t>una</a:t>
            </a:r>
            <a:r>
              <a:rPr lang="en-US" baseline="0" dirty="0"/>
              <a:t> </a:t>
            </a:r>
            <a:r>
              <a:rPr lang="en-US" baseline="0" dirty="0" err="1"/>
              <a:t>excavación</a:t>
            </a:r>
            <a:r>
              <a:rPr lang="en-US" baseline="0" dirty="0"/>
              <a:t>, </a:t>
            </a:r>
            <a:r>
              <a:rPr lang="en-US" baseline="0" dirty="0" err="1"/>
              <a:t>usted</a:t>
            </a:r>
            <a:r>
              <a:rPr lang="en-US" baseline="0" dirty="0"/>
              <a:t> </a:t>
            </a:r>
            <a:r>
              <a:rPr lang="en-US" baseline="0" dirty="0" err="1"/>
              <a:t>necesita</a:t>
            </a:r>
            <a:r>
              <a:rPr lang="en-US" baseline="0" dirty="0"/>
              <a:t> </a:t>
            </a:r>
            <a:r>
              <a:rPr lang="en-US" baseline="0" dirty="0" err="1"/>
              <a:t>entender</a:t>
            </a:r>
            <a:r>
              <a:rPr lang="en-US" baseline="0" dirty="0"/>
              <a:t> la </a:t>
            </a:r>
            <a:r>
              <a:rPr lang="en-US" baseline="0" dirty="0" err="1"/>
              <a:t>estabilidad</a:t>
            </a:r>
            <a:r>
              <a:rPr lang="en-US" baseline="0" dirty="0"/>
              <a:t> del </a:t>
            </a:r>
            <a:r>
              <a:rPr lang="en-US" baseline="0" dirty="0" err="1"/>
              <a:t>suelo</a:t>
            </a:r>
            <a:r>
              <a:rPr lang="en-US" baseline="0" dirty="0"/>
              <a:t>. Los </a:t>
            </a:r>
            <a:r>
              <a:rPr lang="en-US" baseline="0" dirty="0" err="1"/>
              <a:t>suelos</a:t>
            </a:r>
            <a:r>
              <a:rPr lang="en-US" baseline="0" dirty="0"/>
              <a:t> </a:t>
            </a:r>
            <a:r>
              <a:rPr lang="en-US" baseline="0" dirty="0" err="1"/>
              <a:t>tienen</a:t>
            </a:r>
            <a:r>
              <a:rPr lang="en-US" baseline="0" dirty="0"/>
              <a:t> </a:t>
            </a:r>
            <a:r>
              <a:rPr lang="en-US" baseline="0" dirty="0" err="1"/>
              <a:t>diferentes</a:t>
            </a:r>
            <a:r>
              <a:rPr lang="en-US" baseline="0" dirty="0"/>
              <a:t> </a:t>
            </a:r>
            <a:r>
              <a:rPr lang="en-US" baseline="0" dirty="0" err="1"/>
              <a:t>niveles</a:t>
            </a:r>
            <a:r>
              <a:rPr lang="en-US" baseline="0" dirty="0"/>
              <a:t> de </a:t>
            </a:r>
            <a:r>
              <a:rPr lang="en-US" baseline="0" dirty="0" err="1"/>
              <a:t>estabilidad</a:t>
            </a:r>
            <a:r>
              <a:rPr lang="en-US" baseline="0" dirty="0"/>
              <a:t>; </a:t>
            </a:r>
            <a:r>
              <a:rPr lang="en-US" baseline="0" dirty="0" err="1"/>
              <a:t>algunos</a:t>
            </a:r>
            <a:r>
              <a:rPr lang="en-US" baseline="0" dirty="0"/>
              <a:t> son </a:t>
            </a:r>
            <a:r>
              <a:rPr lang="en-US" baseline="0" dirty="0" err="1"/>
              <a:t>más</a:t>
            </a:r>
            <a:r>
              <a:rPr lang="en-US" baseline="0" dirty="0"/>
              <a:t> </a:t>
            </a:r>
            <a:r>
              <a:rPr lang="en-US" baseline="0" dirty="0" err="1"/>
              <a:t>estables</a:t>
            </a:r>
            <a:r>
              <a:rPr lang="en-US" baseline="0" dirty="0"/>
              <a:t> que </a:t>
            </a:r>
            <a:r>
              <a:rPr lang="en-US" baseline="0" dirty="0" err="1"/>
              <a:t>otros</a:t>
            </a:r>
            <a:r>
              <a:rPr lang="en-US" baseline="0" dirty="0"/>
              <a:t>. </a:t>
            </a:r>
            <a:r>
              <a:rPr lang="en-US" b="1" baseline="0" dirty="0"/>
              <a:t>El </a:t>
            </a:r>
            <a:r>
              <a:rPr lang="en-US" b="1" baseline="0" dirty="0" err="1"/>
              <a:t>tipo</a:t>
            </a:r>
            <a:r>
              <a:rPr lang="en-US" b="1" baseline="0" dirty="0"/>
              <a:t> de </a:t>
            </a:r>
            <a:r>
              <a:rPr lang="en-US" b="1" baseline="0" dirty="0" err="1"/>
              <a:t>suelo</a:t>
            </a:r>
            <a:r>
              <a:rPr lang="en-US" b="1" baseline="0" dirty="0"/>
              <a:t> </a:t>
            </a:r>
            <a:r>
              <a:rPr lang="en-US" b="1" baseline="0" dirty="0" err="1"/>
              <a:t>es</a:t>
            </a:r>
            <a:r>
              <a:rPr lang="en-US" b="1" baseline="0" dirty="0"/>
              <a:t> </a:t>
            </a:r>
            <a:r>
              <a:rPr lang="en-US" b="1" baseline="0" dirty="0" err="1"/>
              <a:t>uno</a:t>
            </a:r>
            <a:r>
              <a:rPr lang="en-US" b="1" baseline="0" dirty="0"/>
              <a:t> de los </a:t>
            </a:r>
            <a:r>
              <a:rPr lang="en-US" b="1" baseline="0" dirty="0" err="1"/>
              <a:t>factores</a:t>
            </a:r>
            <a:r>
              <a:rPr lang="en-US" b="1" baseline="0" dirty="0"/>
              <a:t> </a:t>
            </a:r>
            <a:r>
              <a:rPr lang="en-US" b="1" baseline="0" dirty="0" err="1"/>
              <a:t>que</a:t>
            </a:r>
            <a:r>
              <a:rPr lang="en-US" b="1" baseline="0" dirty="0"/>
              <a:t> </a:t>
            </a:r>
            <a:r>
              <a:rPr lang="en-US" b="1" baseline="0" dirty="0" err="1"/>
              <a:t>determina</a:t>
            </a:r>
            <a:r>
              <a:rPr lang="en-US" b="1" baseline="0" dirty="0"/>
              <a:t> la </a:t>
            </a:r>
            <a:r>
              <a:rPr lang="en-US" b="1" baseline="0" dirty="0" err="1"/>
              <a:t>estabilidad</a:t>
            </a:r>
            <a:r>
              <a:rPr lang="en-US" b="1" baseline="0" dirty="0"/>
              <a:t> y </a:t>
            </a:r>
            <a:r>
              <a:rPr lang="en-US" b="1" baseline="0" dirty="0" err="1"/>
              <a:t>por</a:t>
            </a:r>
            <a:r>
              <a:rPr lang="en-US" b="1" baseline="0" dirty="0"/>
              <a:t> lo </a:t>
            </a:r>
            <a:r>
              <a:rPr lang="en-US" b="1" baseline="0" dirty="0" err="1"/>
              <a:t>tanto</a:t>
            </a:r>
            <a:r>
              <a:rPr lang="en-US" b="1" baseline="0" dirty="0"/>
              <a:t> </a:t>
            </a:r>
            <a:r>
              <a:rPr lang="en-US" b="1" baseline="0" dirty="0" err="1"/>
              <a:t>afecta</a:t>
            </a:r>
            <a:r>
              <a:rPr lang="en-US" b="1" baseline="0" dirty="0"/>
              <a:t> </a:t>
            </a:r>
            <a:r>
              <a:rPr lang="en-US" b="1" baseline="0" dirty="0" err="1"/>
              <a:t>las</a:t>
            </a:r>
            <a:r>
              <a:rPr lang="en-US" b="1" baseline="0" dirty="0"/>
              <a:t> </a:t>
            </a:r>
            <a:r>
              <a:rPr lang="en-US" b="1" baseline="0" dirty="0" err="1"/>
              <a:t>posibilidades</a:t>
            </a:r>
            <a:r>
              <a:rPr lang="en-US" b="1" baseline="0" dirty="0"/>
              <a:t> de </a:t>
            </a:r>
            <a:r>
              <a:rPr lang="en-US" b="1" baseline="0" dirty="0" err="1"/>
              <a:t>derrumbe</a:t>
            </a:r>
            <a:r>
              <a:rPr lang="en-US" b="1" baseline="0" dirty="0"/>
              <a:t> </a:t>
            </a:r>
            <a:r>
              <a:rPr lang="en-US" b="1" baseline="0" dirty="0" err="1"/>
              <a:t>en</a:t>
            </a:r>
            <a:r>
              <a:rPr lang="en-US" b="1" baseline="0" dirty="0"/>
              <a:t> </a:t>
            </a:r>
            <a:r>
              <a:rPr lang="en-US" b="1" baseline="0" dirty="0" err="1"/>
              <a:t>una</a:t>
            </a:r>
            <a:r>
              <a:rPr lang="en-US" b="1" baseline="0" dirty="0"/>
              <a:t> </a:t>
            </a:r>
            <a:r>
              <a:rPr lang="en-US" b="1" baseline="0" dirty="0" err="1"/>
              <a:t>excavación</a:t>
            </a:r>
            <a:r>
              <a:rPr lang="en-US" baseline="0" dirty="0"/>
              <a:t>.  </a:t>
            </a:r>
            <a:r>
              <a:rPr lang="en-US" dirty="0"/>
              <a:t>  </a:t>
            </a:r>
          </a:p>
          <a:p>
            <a:pPr>
              <a:spcBef>
                <a:spcPct val="0"/>
              </a:spcBef>
            </a:pPr>
            <a:endParaRPr lang="en-US" dirty="0"/>
          </a:p>
          <a:p>
            <a:pPr>
              <a:spcBef>
                <a:spcPct val="0"/>
              </a:spcBef>
            </a:pPr>
            <a:r>
              <a:rPr lang="en-US" dirty="0"/>
              <a:t>La OSHA </a:t>
            </a:r>
            <a:r>
              <a:rPr lang="en-US" dirty="0" err="1"/>
              <a:t>sigue</a:t>
            </a:r>
            <a:r>
              <a:rPr lang="en-US" dirty="0"/>
              <a:t> </a:t>
            </a:r>
            <a:r>
              <a:rPr lang="en-US" dirty="0" err="1"/>
              <a:t>una</a:t>
            </a:r>
            <a:r>
              <a:rPr lang="en-US" baseline="0" dirty="0"/>
              <a:t> </a:t>
            </a:r>
            <a:r>
              <a:rPr lang="en-US" baseline="0" dirty="0" err="1"/>
              <a:t>clasificación</a:t>
            </a:r>
            <a:r>
              <a:rPr lang="en-US" baseline="0" dirty="0"/>
              <a:t> simple </a:t>
            </a:r>
            <a:r>
              <a:rPr lang="en-US" baseline="0" dirty="0" err="1"/>
              <a:t>que</a:t>
            </a:r>
            <a:r>
              <a:rPr lang="en-US" baseline="0" dirty="0"/>
              <a:t> </a:t>
            </a:r>
            <a:r>
              <a:rPr lang="en-US" baseline="0" dirty="0" err="1"/>
              <a:t>consiste</a:t>
            </a:r>
            <a:r>
              <a:rPr lang="en-US" baseline="0" dirty="0"/>
              <a:t> de 4 </a:t>
            </a:r>
            <a:r>
              <a:rPr lang="en-US" baseline="0" dirty="0" err="1"/>
              <a:t>tipos</a:t>
            </a:r>
            <a:r>
              <a:rPr lang="en-US" baseline="0" dirty="0"/>
              <a:t>:  </a:t>
            </a:r>
            <a:r>
              <a:rPr lang="en-US" baseline="0" dirty="0" err="1"/>
              <a:t>roca</a:t>
            </a:r>
            <a:r>
              <a:rPr lang="en-US" baseline="0" dirty="0"/>
              <a:t> </a:t>
            </a:r>
            <a:r>
              <a:rPr lang="en-US" baseline="0" dirty="0" err="1"/>
              <a:t>estable</a:t>
            </a:r>
            <a:r>
              <a:rPr lang="en-US" baseline="0" dirty="0"/>
              <a:t>, y </a:t>
            </a:r>
            <a:r>
              <a:rPr lang="en-US" baseline="0" dirty="0" err="1"/>
              <a:t>tipos</a:t>
            </a:r>
            <a:r>
              <a:rPr lang="en-US" baseline="0" dirty="0"/>
              <a:t> A, B y C. </a:t>
            </a:r>
            <a:r>
              <a:rPr lang="en-US" dirty="0"/>
              <a:t> </a:t>
            </a:r>
          </a:p>
          <a:p>
            <a:pPr marL="742950" lvl="1" indent="-285750" eaLnBrk="0" hangingPunct="0">
              <a:lnSpc>
                <a:spcPct val="90000"/>
              </a:lnSpc>
              <a:spcBef>
                <a:spcPct val="20000"/>
              </a:spcBef>
              <a:spcAft>
                <a:spcPts val="600"/>
              </a:spcAft>
              <a:buFont typeface="Wingdings" charset="2"/>
              <a:buChar char="§"/>
            </a:pPr>
            <a:r>
              <a:rPr lang="en-US" sz="1200" b="0" dirty="0">
                <a:latin typeface="Times" charset="0"/>
              </a:rPr>
              <a:t>Roca </a:t>
            </a:r>
            <a:r>
              <a:rPr lang="en-US" sz="1200" b="0" dirty="0" err="1">
                <a:latin typeface="Times" charset="0"/>
              </a:rPr>
              <a:t>estable</a:t>
            </a:r>
            <a:r>
              <a:rPr lang="en-US" sz="1200" b="0" dirty="0">
                <a:latin typeface="Times" charset="0"/>
              </a:rPr>
              <a:t> – el </a:t>
            </a:r>
            <a:r>
              <a:rPr lang="en-US" sz="1200" b="0" dirty="0" err="1">
                <a:latin typeface="Times" charset="0"/>
              </a:rPr>
              <a:t>tipo</a:t>
            </a:r>
            <a:r>
              <a:rPr lang="en-US" sz="1200" b="0" dirty="0">
                <a:latin typeface="Times" charset="0"/>
              </a:rPr>
              <a:t> </a:t>
            </a:r>
            <a:r>
              <a:rPr lang="en-US" sz="1200" b="0" dirty="0" err="1">
                <a:latin typeface="Times" charset="0"/>
              </a:rPr>
              <a:t>más</a:t>
            </a:r>
            <a:r>
              <a:rPr lang="en-US" sz="1200" b="0" dirty="0">
                <a:latin typeface="Times" charset="0"/>
              </a:rPr>
              <a:t> </a:t>
            </a:r>
            <a:r>
              <a:rPr lang="en-US" sz="1200" b="0" dirty="0" err="1">
                <a:latin typeface="Times" charset="0"/>
              </a:rPr>
              <a:t>estable</a:t>
            </a:r>
            <a:r>
              <a:rPr lang="en-US" sz="1200" b="0" dirty="0">
                <a:latin typeface="Times" charset="0"/>
              </a:rPr>
              <a:t>.</a:t>
            </a:r>
          </a:p>
          <a:p>
            <a:pPr marL="742950" lvl="1" indent="-285750" eaLnBrk="0" hangingPunct="0">
              <a:lnSpc>
                <a:spcPct val="90000"/>
              </a:lnSpc>
              <a:spcBef>
                <a:spcPct val="20000"/>
              </a:spcBef>
              <a:spcAft>
                <a:spcPts val="600"/>
              </a:spcAft>
              <a:buFont typeface="Wingdings" charset="2"/>
              <a:buChar char="§"/>
            </a:pPr>
            <a:r>
              <a:rPr lang="en-US" sz="1200" b="0" dirty="0" err="1">
                <a:latin typeface="Times" charset="0"/>
              </a:rPr>
              <a:t>Tipo</a:t>
            </a:r>
            <a:r>
              <a:rPr lang="en-US" sz="1200" b="0" dirty="0">
                <a:latin typeface="Times" charset="0"/>
              </a:rPr>
              <a:t> A – </a:t>
            </a:r>
            <a:r>
              <a:rPr lang="en-US" sz="1200" b="0" dirty="0" err="1">
                <a:latin typeface="Times" charset="0"/>
              </a:rPr>
              <a:t>muy</a:t>
            </a:r>
            <a:r>
              <a:rPr lang="en-US" sz="1200" b="0" dirty="0">
                <a:latin typeface="Times" charset="0"/>
              </a:rPr>
              <a:t> </a:t>
            </a:r>
            <a:r>
              <a:rPr lang="en-US" sz="1200" b="0" dirty="0" err="1">
                <a:latin typeface="Times" charset="0"/>
              </a:rPr>
              <a:t>estable</a:t>
            </a:r>
            <a:r>
              <a:rPr lang="en-US" sz="1200" b="0" dirty="0">
                <a:latin typeface="Times" charset="0"/>
              </a:rPr>
              <a:t>.  Un </a:t>
            </a:r>
            <a:r>
              <a:rPr lang="en-US" sz="1200" b="0" dirty="0" err="1">
                <a:latin typeface="Times" charset="0"/>
              </a:rPr>
              <a:t>ejemplo</a:t>
            </a:r>
            <a:r>
              <a:rPr lang="en-US" sz="1200" b="0" dirty="0">
                <a:latin typeface="Times" charset="0"/>
              </a:rPr>
              <a:t> </a:t>
            </a:r>
            <a:r>
              <a:rPr lang="en-US" sz="1200" b="0" dirty="0" err="1">
                <a:latin typeface="Times" charset="0"/>
              </a:rPr>
              <a:t>es</a:t>
            </a:r>
            <a:r>
              <a:rPr lang="en-US" sz="1200" b="0" dirty="0">
                <a:latin typeface="Times" charset="0"/>
              </a:rPr>
              <a:t> </a:t>
            </a:r>
            <a:r>
              <a:rPr lang="en-US" sz="1200" b="0" dirty="0" err="1">
                <a:latin typeface="Times" charset="0"/>
              </a:rPr>
              <a:t>arcilla</a:t>
            </a:r>
            <a:r>
              <a:rPr lang="en-US" sz="1200" b="0" dirty="0">
                <a:latin typeface="Times" charset="0"/>
              </a:rPr>
              <a:t>.</a:t>
            </a:r>
          </a:p>
          <a:p>
            <a:pPr marL="742950" lvl="1" indent="-285750" eaLnBrk="0" hangingPunct="0">
              <a:lnSpc>
                <a:spcPct val="90000"/>
              </a:lnSpc>
              <a:spcBef>
                <a:spcPct val="20000"/>
              </a:spcBef>
              <a:spcAft>
                <a:spcPts val="600"/>
              </a:spcAft>
              <a:buFont typeface="Wingdings" charset="2"/>
              <a:buChar char="§"/>
            </a:pPr>
            <a:r>
              <a:rPr lang="en-US" sz="1200" b="0" dirty="0" err="1">
                <a:latin typeface="Times" charset="0"/>
              </a:rPr>
              <a:t>Tipo</a:t>
            </a:r>
            <a:r>
              <a:rPr lang="en-US" sz="1200" b="0" dirty="0">
                <a:latin typeface="Times" charset="0"/>
              </a:rPr>
              <a:t> B – </a:t>
            </a:r>
            <a:r>
              <a:rPr lang="en-US" sz="1200" b="0" dirty="0" err="1">
                <a:latin typeface="Times" charset="0"/>
              </a:rPr>
              <a:t>menos</a:t>
            </a:r>
            <a:r>
              <a:rPr lang="en-US" sz="1200" b="0" dirty="0">
                <a:latin typeface="Times" charset="0"/>
              </a:rPr>
              <a:t> </a:t>
            </a:r>
            <a:r>
              <a:rPr lang="en-US" sz="1200" b="0" dirty="0" err="1">
                <a:latin typeface="Times" charset="0"/>
              </a:rPr>
              <a:t>estable</a:t>
            </a:r>
            <a:r>
              <a:rPr lang="en-US" sz="1200" b="0" dirty="0">
                <a:latin typeface="Times" charset="0"/>
              </a:rPr>
              <a:t> que el </a:t>
            </a:r>
            <a:r>
              <a:rPr lang="en-US" sz="1200" b="0" dirty="0" err="1">
                <a:latin typeface="Times" charset="0"/>
              </a:rPr>
              <a:t>tipo</a:t>
            </a:r>
            <a:r>
              <a:rPr lang="en-US" sz="1200" b="0" dirty="0">
                <a:latin typeface="Times" charset="0"/>
              </a:rPr>
              <a:t> A;  </a:t>
            </a:r>
            <a:r>
              <a:rPr lang="en-US" sz="1200" b="0" baseline="0" dirty="0" err="1">
                <a:latin typeface="Times" charset="0"/>
              </a:rPr>
              <a:t>ejemplos</a:t>
            </a:r>
            <a:r>
              <a:rPr lang="en-US" sz="1200" b="0" baseline="0" dirty="0">
                <a:latin typeface="Times" charset="0"/>
              </a:rPr>
              <a:t> </a:t>
            </a:r>
            <a:r>
              <a:rPr lang="en-US" sz="1200" b="0" baseline="0" dirty="0" err="1">
                <a:latin typeface="Times" charset="0"/>
              </a:rPr>
              <a:t>incluyen</a:t>
            </a:r>
            <a:r>
              <a:rPr lang="en-US" sz="1200" b="0" baseline="0" dirty="0">
                <a:latin typeface="Times" charset="0"/>
              </a:rPr>
              <a:t> </a:t>
            </a:r>
            <a:r>
              <a:rPr lang="en-US" sz="1200" b="0" dirty="0" err="1">
                <a:latin typeface="Times" charset="0"/>
              </a:rPr>
              <a:t>roca</a:t>
            </a:r>
            <a:r>
              <a:rPr lang="en-US" sz="1200" b="0" dirty="0">
                <a:latin typeface="Times" charset="0"/>
              </a:rPr>
              <a:t> </a:t>
            </a:r>
            <a:r>
              <a:rPr lang="en-US" sz="1200" b="0" dirty="0" err="1">
                <a:latin typeface="Times" charset="0"/>
              </a:rPr>
              <a:t>machacada</a:t>
            </a:r>
            <a:r>
              <a:rPr lang="en-US" sz="1200" b="0" dirty="0">
                <a:latin typeface="Times" charset="0"/>
              </a:rPr>
              <a:t>, limo y </a:t>
            </a:r>
            <a:r>
              <a:rPr lang="en-US" sz="1200" b="0" dirty="0" err="1">
                <a:latin typeface="Times" charset="0"/>
              </a:rPr>
              <a:t>suelos</a:t>
            </a:r>
            <a:r>
              <a:rPr lang="en-US" sz="1200" b="0" dirty="0">
                <a:latin typeface="Times" charset="0"/>
              </a:rPr>
              <a:t> que </a:t>
            </a:r>
            <a:r>
              <a:rPr lang="en-US" sz="1200" b="0" dirty="0" err="1">
                <a:latin typeface="Times" charset="0"/>
              </a:rPr>
              <a:t>contienen</a:t>
            </a:r>
            <a:r>
              <a:rPr lang="en-US" sz="1200" b="0" dirty="0">
                <a:latin typeface="Times" charset="0"/>
              </a:rPr>
              <a:t> </a:t>
            </a:r>
            <a:r>
              <a:rPr lang="en-US" sz="1200" b="0" dirty="0" err="1">
                <a:latin typeface="Times" charset="0"/>
              </a:rPr>
              <a:t>una</a:t>
            </a:r>
            <a:r>
              <a:rPr lang="en-US" sz="1200" b="0" dirty="0">
                <a:latin typeface="Times" charset="0"/>
              </a:rPr>
              <a:t> </a:t>
            </a:r>
            <a:r>
              <a:rPr lang="en-US" sz="1200" b="0" dirty="0" err="1">
                <a:latin typeface="Times" charset="0"/>
              </a:rPr>
              <a:t>mezcla</a:t>
            </a:r>
            <a:r>
              <a:rPr lang="en-US" sz="1200" b="0" baseline="0" dirty="0">
                <a:latin typeface="Times" charset="0"/>
              </a:rPr>
              <a:t> de </a:t>
            </a:r>
            <a:r>
              <a:rPr lang="en-US" sz="1200" b="0" baseline="0" dirty="0" err="1">
                <a:latin typeface="Times" charset="0"/>
              </a:rPr>
              <a:t>cantidades</a:t>
            </a:r>
            <a:r>
              <a:rPr lang="en-US" sz="1200" b="0" baseline="0" dirty="0">
                <a:latin typeface="Times" charset="0"/>
              </a:rPr>
              <a:t> </a:t>
            </a:r>
            <a:r>
              <a:rPr lang="en-US" sz="1200" b="0" baseline="0" dirty="0" err="1">
                <a:latin typeface="Times" charset="0"/>
              </a:rPr>
              <a:t>iguales</a:t>
            </a:r>
            <a:r>
              <a:rPr lang="en-US" sz="1200" b="0" baseline="0" dirty="0">
                <a:latin typeface="Times" charset="0"/>
              </a:rPr>
              <a:t> de arena y limo.</a:t>
            </a:r>
            <a:endParaRPr lang="en-US" sz="1200" b="0" dirty="0">
              <a:latin typeface="Times" charset="0"/>
            </a:endParaRPr>
          </a:p>
          <a:p>
            <a:pPr marL="742950" lvl="1" indent="-285750" eaLnBrk="0" hangingPunct="0">
              <a:lnSpc>
                <a:spcPct val="90000"/>
              </a:lnSpc>
              <a:spcBef>
                <a:spcPct val="20000"/>
              </a:spcBef>
              <a:spcAft>
                <a:spcPts val="600"/>
              </a:spcAft>
              <a:buFont typeface="Wingdings" charset="2"/>
              <a:buChar char="§"/>
            </a:pPr>
            <a:r>
              <a:rPr lang="en-US" sz="1200" b="0" dirty="0" err="1">
                <a:latin typeface="Times" charset="0"/>
              </a:rPr>
              <a:t>Tipo</a:t>
            </a:r>
            <a:r>
              <a:rPr lang="en-US" sz="1200" b="0" dirty="0">
                <a:latin typeface="Times" charset="0"/>
              </a:rPr>
              <a:t> C – </a:t>
            </a:r>
            <a:r>
              <a:rPr lang="en-US" sz="1200" b="0" dirty="0" err="1">
                <a:latin typeface="Times" charset="0"/>
              </a:rPr>
              <a:t>menos</a:t>
            </a:r>
            <a:r>
              <a:rPr lang="en-US" sz="1200" b="0" dirty="0">
                <a:latin typeface="Times" charset="0"/>
              </a:rPr>
              <a:t> </a:t>
            </a:r>
            <a:r>
              <a:rPr lang="en-US" sz="1200" b="0" dirty="0" err="1">
                <a:latin typeface="Times" charset="0"/>
              </a:rPr>
              <a:t>estable</a:t>
            </a:r>
            <a:r>
              <a:rPr lang="en-US" sz="1200" b="0" dirty="0">
                <a:latin typeface="Times" charset="0"/>
              </a:rPr>
              <a:t> que el </a:t>
            </a:r>
            <a:r>
              <a:rPr lang="en-US" sz="1200" b="0" dirty="0" err="1">
                <a:latin typeface="Times" charset="0"/>
              </a:rPr>
              <a:t>tipo</a:t>
            </a:r>
            <a:r>
              <a:rPr lang="en-US" sz="1200" b="0" dirty="0">
                <a:latin typeface="Times" charset="0"/>
              </a:rPr>
              <a:t> B e </a:t>
            </a:r>
            <a:r>
              <a:rPr lang="en-US" sz="1200" b="0" dirty="0" err="1">
                <a:latin typeface="Times" charset="0"/>
              </a:rPr>
              <a:t>incluye</a:t>
            </a:r>
            <a:r>
              <a:rPr lang="en-US" sz="1200" b="0" dirty="0">
                <a:latin typeface="Times" charset="0"/>
              </a:rPr>
              <a:t> </a:t>
            </a:r>
            <a:r>
              <a:rPr lang="en-US" sz="1200" b="0" baseline="0" dirty="0">
                <a:latin typeface="Times" charset="0"/>
              </a:rPr>
              <a:t>arena y </a:t>
            </a:r>
            <a:r>
              <a:rPr lang="en-US" sz="1200" b="0" dirty="0" err="1">
                <a:latin typeface="Times" charset="0"/>
              </a:rPr>
              <a:t>grava</a:t>
            </a:r>
            <a:r>
              <a:rPr lang="en-US" sz="1200" b="0" baseline="0" dirty="0">
                <a:latin typeface="Times" charset="0"/>
              </a:rPr>
              <a:t> </a:t>
            </a:r>
            <a:r>
              <a:rPr lang="en-US" sz="1200" b="0" baseline="0" dirty="0" err="1">
                <a:latin typeface="Times" charset="0"/>
              </a:rPr>
              <a:t>inestable</a:t>
            </a:r>
            <a:r>
              <a:rPr lang="en-US" sz="1200" b="0" baseline="0" dirty="0">
                <a:latin typeface="Times" charset="0"/>
              </a:rPr>
              <a:t>.</a:t>
            </a:r>
            <a:endParaRPr lang="en-US" b="0" dirty="0"/>
          </a:p>
          <a:p>
            <a:pPr lvl="1">
              <a:spcBef>
                <a:spcPct val="0"/>
              </a:spcBef>
              <a:buFont typeface="Wingdings" charset="2"/>
              <a:buNone/>
            </a:pPr>
            <a:endParaRPr lang="en-US" dirty="0"/>
          </a:p>
          <a:p>
            <a:pPr lvl="1">
              <a:spcBef>
                <a:spcPct val="0"/>
              </a:spcBef>
              <a:buFont typeface="Wingdings" charset="2"/>
              <a:buNone/>
            </a:pPr>
            <a:r>
              <a:rPr lang="en-US" dirty="0" err="1"/>
              <a:t>Donde</a:t>
            </a:r>
            <a:r>
              <a:rPr lang="en-US" dirty="0"/>
              <a:t> los </a:t>
            </a:r>
            <a:r>
              <a:rPr lang="en-US" dirty="0" err="1"/>
              <a:t>suelos</a:t>
            </a:r>
            <a:r>
              <a:rPr lang="en-US" dirty="0"/>
              <a:t> </a:t>
            </a:r>
            <a:r>
              <a:rPr lang="en-US" dirty="0" err="1"/>
              <a:t>estén</a:t>
            </a:r>
            <a:r>
              <a:rPr lang="en-US" dirty="0"/>
              <a:t> </a:t>
            </a:r>
            <a:r>
              <a:rPr lang="en-US" dirty="0" err="1"/>
              <a:t>configurados</a:t>
            </a:r>
            <a:r>
              <a:rPr lang="en-US" dirty="0"/>
              <a:t> </a:t>
            </a:r>
            <a:r>
              <a:rPr lang="en-US" dirty="0" err="1"/>
              <a:t>en</a:t>
            </a:r>
            <a:r>
              <a:rPr lang="en-US" baseline="0" dirty="0"/>
              <a:t> </a:t>
            </a:r>
            <a:r>
              <a:rPr lang="en-US" baseline="0" dirty="0" err="1"/>
              <a:t>capas</a:t>
            </a:r>
            <a:r>
              <a:rPr lang="en-US" baseline="0" dirty="0"/>
              <a:t>, </a:t>
            </a:r>
            <a:r>
              <a:rPr lang="en-US" baseline="0" dirty="0" err="1"/>
              <a:t>por</a:t>
            </a:r>
            <a:r>
              <a:rPr lang="en-US" baseline="0" dirty="0"/>
              <a:t> </a:t>
            </a:r>
            <a:r>
              <a:rPr lang="en-US" baseline="0" dirty="0" err="1"/>
              <a:t>ejemplo</a:t>
            </a:r>
            <a:r>
              <a:rPr lang="en-US" baseline="0" dirty="0"/>
              <a:t> </a:t>
            </a:r>
            <a:r>
              <a:rPr lang="en-US" baseline="0" dirty="0" err="1"/>
              <a:t>donde</a:t>
            </a:r>
            <a:r>
              <a:rPr lang="en-US" baseline="0" dirty="0"/>
              <a:t> </a:t>
            </a:r>
            <a:r>
              <a:rPr lang="en-US" baseline="0" dirty="0" err="1"/>
              <a:t>existan</a:t>
            </a:r>
            <a:r>
              <a:rPr lang="en-US" baseline="0" dirty="0"/>
              <a:t> </a:t>
            </a:r>
            <a:r>
              <a:rPr lang="en-US" baseline="0" dirty="0" err="1"/>
              <a:t>estructuras</a:t>
            </a:r>
            <a:r>
              <a:rPr lang="en-US" baseline="0" dirty="0"/>
              <a:t> </a:t>
            </a:r>
            <a:r>
              <a:rPr lang="en-US" baseline="0" dirty="0" err="1"/>
              <a:t>geológicas</a:t>
            </a:r>
            <a:r>
              <a:rPr lang="en-US" baseline="0" dirty="0"/>
              <a:t> de </a:t>
            </a:r>
            <a:r>
              <a:rPr lang="en-US" baseline="0" dirty="0" err="1"/>
              <a:t>capas</a:t>
            </a:r>
            <a:r>
              <a:rPr lang="en-US" baseline="0" dirty="0"/>
              <a:t>, el </a:t>
            </a:r>
            <a:r>
              <a:rPr lang="en-US" baseline="0" dirty="0" err="1"/>
              <a:t>suelo</a:t>
            </a:r>
            <a:r>
              <a:rPr lang="en-US" baseline="0" dirty="0"/>
              <a:t> </a:t>
            </a:r>
            <a:r>
              <a:rPr lang="en-US" baseline="0" dirty="0" err="1"/>
              <a:t>debe</a:t>
            </a:r>
            <a:r>
              <a:rPr lang="en-US" baseline="0" dirty="0"/>
              <a:t> </a:t>
            </a:r>
            <a:r>
              <a:rPr lang="en-US" baseline="0" dirty="0" err="1"/>
              <a:t>ser</a:t>
            </a:r>
            <a:r>
              <a:rPr lang="en-US" baseline="0" dirty="0"/>
              <a:t> </a:t>
            </a:r>
            <a:r>
              <a:rPr lang="en-US" baseline="0" dirty="0" err="1"/>
              <a:t>clasificad</a:t>
            </a:r>
            <a:r>
              <a:rPr lang="en-US" b="0" baseline="0" dirty="0" err="1"/>
              <a:t>o</a:t>
            </a:r>
            <a:r>
              <a:rPr lang="en-US" b="0" baseline="0" dirty="0"/>
              <a:t> a base de</a:t>
            </a:r>
            <a:r>
              <a:rPr lang="en-US" b="1" baseline="0" dirty="0"/>
              <a:t> </a:t>
            </a:r>
            <a:r>
              <a:rPr lang="en-US" baseline="0" dirty="0"/>
              <a:t>la </a:t>
            </a:r>
            <a:r>
              <a:rPr lang="en-US" baseline="0" dirty="0" err="1"/>
              <a:t>clasificación</a:t>
            </a:r>
            <a:r>
              <a:rPr lang="en-US" baseline="0" dirty="0"/>
              <a:t> de </a:t>
            </a:r>
            <a:r>
              <a:rPr lang="en-US" baseline="0" dirty="0" err="1"/>
              <a:t>suelo</a:t>
            </a:r>
            <a:r>
              <a:rPr lang="en-US" baseline="0" dirty="0"/>
              <a:t> de la </a:t>
            </a:r>
            <a:r>
              <a:rPr lang="en-US" baseline="0" dirty="0" err="1"/>
              <a:t>capa</a:t>
            </a:r>
            <a:r>
              <a:rPr lang="en-US" baseline="0" dirty="0"/>
              <a:t> </a:t>
            </a:r>
            <a:r>
              <a:rPr lang="en-US" baseline="0" dirty="0" err="1"/>
              <a:t>más</a:t>
            </a:r>
            <a:r>
              <a:rPr lang="en-US" baseline="0" dirty="0"/>
              <a:t> </a:t>
            </a:r>
            <a:r>
              <a:rPr lang="en-US" baseline="0" dirty="0" err="1"/>
              <a:t>debil</a:t>
            </a:r>
            <a:r>
              <a:rPr lang="en-US" baseline="0" dirty="0"/>
              <a:t>. </a:t>
            </a:r>
            <a:r>
              <a:rPr lang="en-US" baseline="0" dirty="0" err="1"/>
              <a:t>Cada</a:t>
            </a:r>
            <a:r>
              <a:rPr lang="en-US" baseline="0" dirty="0"/>
              <a:t> </a:t>
            </a:r>
            <a:r>
              <a:rPr lang="en-US" baseline="0" dirty="0" err="1"/>
              <a:t>capa</a:t>
            </a:r>
            <a:r>
              <a:rPr lang="en-US" baseline="0" dirty="0"/>
              <a:t> </a:t>
            </a:r>
            <a:r>
              <a:rPr lang="en-US" baseline="0" dirty="0" err="1"/>
              <a:t>podrá</a:t>
            </a:r>
            <a:r>
              <a:rPr lang="en-US" baseline="0" dirty="0"/>
              <a:t> </a:t>
            </a:r>
            <a:r>
              <a:rPr lang="en-US" baseline="0" dirty="0" err="1"/>
              <a:t>ser</a:t>
            </a:r>
            <a:r>
              <a:rPr lang="en-US" baseline="0" dirty="0"/>
              <a:t> </a:t>
            </a:r>
            <a:r>
              <a:rPr lang="en-US" baseline="0" dirty="0" err="1"/>
              <a:t>clasificada</a:t>
            </a:r>
            <a:r>
              <a:rPr lang="en-US" baseline="0" dirty="0"/>
              <a:t> </a:t>
            </a:r>
            <a:r>
              <a:rPr lang="en-US" baseline="0" dirty="0" err="1"/>
              <a:t>individualmente</a:t>
            </a:r>
            <a:r>
              <a:rPr lang="en-US" baseline="0" dirty="0"/>
              <a:t> </a:t>
            </a:r>
            <a:r>
              <a:rPr lang="en-US" baseline="0" dirty="0" err="1"/>
              <a:t>si</a:t>
            </a:r>
            <a:r>
              <a:rPr lang="en-US" baseline="0" dirty="0"/>
              <a:t> </a:t>
            </a:r>
            <a:r>
              <a:rPr lang="en-US" baseline="0" dirty="0" err="1"/>
              <a:t>una</a:t>
            </a:r>
            <a:r>
              <a:rPr lang="en-US" baseline="0" dirty="0"/>
              <a:t> </a:t>
            </a:r>
            <a:r>
              <a:rPr lang="en-US" baseline="0" dirty="0" err="1"/>
              <a:t>capa</a:t>
            </a:r>
            <a:r>
              <a:rPr lang="en-US" baseline="0" dirty="0"/>
              <a:t> </a:t>
            </a:r>
            <a:r>
              <a:rPr lang="en-US" baseline="0" dirty="0" err="1"/>
              <a:t>más</a:t>
            </a:r>
            <a:r>
              <a:rPr lang="en-US" baseline="0" dirty="0"/>
              <a:t> </a:t>
            </a:r>
            <a:r>
              <a:rPr lang="en-US" baseline="0" dirty="0" err="1"/>
              <a:t>estable</a:t>
            </a:r>
            <a:r>
              <a:rPr lang="en-US" baseline="0" dirty="0"/>
              <a:t> se </a:t>
            </a:r>
            <a:r>
              <a:rPr lang="en-US" baseline="0" dirty="0" err="1"/>
              <a:t>encuentra</a:t>
            </a:r>
            <a:r>
              <a:rPr lang="en-US" baseline="0" dirty="0"/>
              <a:t> </a:t>
            </a:r>
            <a:r>
              <a:rPr lang="en-US" baseline="0" dirty="0" err="1"/>
              <a:t>debajo</a:t>
            </a:r>
            <a:r>
              <a:rPr lang="en-US" baseline="0" dirty="0"/>
              <a:t> de </a:t>
            </a:r>
            <a:r>
              <a:rPr lang="en-US" baseline="0" dirty="0" err="1"/>
              <a:t>una</a:t>
            </a:r>
            <a:r>
              <a:rPr lang="en-US" baseline="0" dirty="0"/>
              <a:t> </a:t>
            </a:r>
            <a:r>
              <a:rPr lang="en-US" baseline="0" dirty="0" err="1"/>
              <a:t>capa</a:t>
            </a:r>
            <a:r>
              <a:rPr lang="en-US" baseline="0" dirty="0"/>
              <a:t> </a:t>
            </a:r>
            <a:r>
              <a:rPr lang="en-US" baseline="0" dirty="0" err="1"/>
              <a:t>menos</a:t>
            </a:r>
            <a:r>
              <a:rPr lang="en-US" baseline="0" dirty="0"/>
              <a:t> </a:t>
            </a:r>
            <a:r>
              <a:rPr lang="en-US" baseline="0" dirty="0" err="1"/>
              <a:t>estable</a:t>
            </a:r>
            <a:r>
              <a:rPr lang="en-US" baseline="0" dirty="0"/>
              <a:t>, </a:t>
            </a:r>
            <a:r>
              <a:rPr lang="en-US" baseline="0" dirty="0" err="1"/>
              <a:t>por</a:t>
            </a:r>
            <a:r>
              <a:rPr lang="en-US" baseline="0" dirty="0"/>
              <a:t> </a:t>
            </a:r>
            <a:r>
              <a:rPr lang="en-US" baseline="0" dirty="0" err="1"/>
              <a:t>ejemplo</a:t>
            </a:r>
            <a:r>
              <a:rPr lang="en-US" baseline="0" dirty="0"/>
              <a:t> </a:t>
            </a:r>
            <a:r>
              <a:rPr lang="en-US" baseline="0" dirty="0" err="1"/>
              <a:t>donde</a:t>
            </a:r>
            <a:r>
              <a:rPr lang="en-US" baseline="0" dirty="0"/>
              <a:t> un </a:t>
            </a:r>
            <a:r>
              <a:rPr lang="en-US" baseline="0" dirty="0" err="1"/>
              <a:t>suelo</a:t>
            </a:r>
            <a:r>
              <a:rPr lang="en-US" baseline="0" dirty="0"/>
              <a:t> de </a:t>
            </a:r>
            <a:r>
              <a:rPr lang="en-US" baseline="0" dirty="0" err="1"/>
              <a:t>tipo</a:t>
            </a:r>
            <a:r>
              <a:rPr lang="en-US" baseline="0" dirty="0"/>
              <a:t> C se </a:t>
            </a:r>
            <a:r>
              <a:rPr lang="en-US" baseline="0" dirty="0" err="1"/>
              <a:t>encuentre</a:t>
            </a:r>
            <a:r>
              <a:rPr lang="en-US" baseline="0" dirty="0"/>
              <a:t> </a:t>
            </a:r>
            <a:r>
              <a:rPr lang="en-US" baseline="0" dirty="0" err="1"/>
              <a:t>sobre</a:t>
            </a:r>
            <a:r>
              <a:rPr lang="en-US" baseline="0" dirty="0"/>
              <a:t> </a:t>
            </a:r>
            <a:r>
              <a:rPr lang="en-US" baseline="0" dirty="0" err="1"/>
              <a:t>roca</a:t>
            </a:r>
            <a:r>
              <a:rPr lang="en-US" baseline="0" dirty="0"/>
              <a:t> </a:t>
            </a:r>
            <a:r>
              <a:rPr lang="en-US" baseline="0" dirty="0" err="1"/>
              <a:t>estable</a:t>
            </a:r>
            <a:r>
              <a:rPr lang="en-US" baseline="0" dirty="0"/>
              <a:t>. </a:t>
            </a:r>
            <a:endParaRPr lang="en-US" dirty="0"/>
          </a:p>
          <a:p>
            <a:pPr lvl="1">
              <a:spcBef>
                <a:spcPct val="0"/>
              </a:spcBef>
            </a:pPr>
            <a:endParaRPr lang="en-US" dirty="0"/>
          </a:p>
          <a:p>
            <a:pPr>
              <a:spcBef>
                <a:spcPct val="0"/>
              </a:spcBef>
            </a:pPr>
            <a:r>
              <a:rPr lang="en-US" dirty="0"/>
              <a:t>La OSHA </a:t>
            </a:r>
            <a:r>
              <a:rPr lang="en-US" dirty="0" err="1"/>
              <a:t>requiere</a:t>
            </a:r>
            <a:r>
              <a:rPr lang="en-US" dirty="0"/>
              <a:t> que </a:t>
            </a:r>
            <a:r>
              <a:rPr lang="en-US" dirty="0" err="1"/>
              <a:t>en</a:t>
            </a:r>
            <a:r>
              <a:rPr lang="en-US" dirty="0"/>
              <a:t> </a:t>
            </a:r>
            <a:r>
              <a:rPr lang="en-US" dirty="0" err="1"/>
              <a:t>toda</a:t>
            </a:r>
            <a:r>
              <a:rPr lang="en-US" dirty="0"/>
              <a:t> </a:t>
            </a:r>
            <a:r>
              <a:rPr lang="en-US" dirty="0" err="1"/>
              <a:t>excavación</a:t>
            </a:r>
            <a:r>
              <a:rPr lang="en-US" dirty="0"/>
              <a:t> de 5 pies de </a:t>
            </a:r>
            <a:r>
              <a:rPr lang="en-US" dirty="0" err="1"/>
              <a:t>profundidad</a:t>
            </a:r>
            <a:r>
              <a:rPr lang="en-US" dirty="0"/>
              <a:t> o </a:t>
            </a:r>
            <a:r>
              <a:rPr lang="en-US" dirty="0" err="1"/>
              <a:t>más</a:t>
            </a:r>
            <a:r>
              <a:rPr lang="en-US" baseline="0" dirty="0"/>
              <a:t> </a:t>
            </a:r>
            <a:r>
              <a:rPr lang="en-US" baseline="0" dirty="0" err="1"/>
              <a:t>profunda</a:t>
            </a:r>
            <a:r>
              <a:rPr lang="en-US" baseline="0" dirty="0"/>
              <a:t> se use </a:t>
            </a:r>
            <a:r>
              <a:rPr lang="en-US" baseline="0" dirty="0" err="1"/>
              <a:t>sistemas</a:t>
            </a:r>
            <a:r>
              <a:rPr lang="en-US" baseline="0" dirty="0"/>
              <a:t> de </a:t>
            </a:r>
            <a:r>
              <a:rPr lang="en-US" baseline="0" dirty="0" err="1"/>
              <a:t>protección</a:t>
            </a:r>
            <a:r>
              <a:rPr lang="en-US" baseline="0" dirty="0"/>
              <a:t>, ¡</a:t>
            </a:r>
            <a:r>
              <a:rPr lang="en-US" baseline="0" dirty="0" err="1"/>
              <a:t>excepto</a:t>
            </a:r>
            <a:r>
              <a:rPr lang="en-US" baseline="0" dirty="0"/>
              <a:t> </a:t>
            </a:r>
            <a:r>
              <a:rPr lang="en-US" baseline="0" dirty="0" err="1"/>
              <a:t>en</a:t>
            </a:r>
            <a:r>
              <a:rPr lang="en-US" baseline="0" dirty="0"/>
              <a:t> </a:t>
            </a:r>
            <a:r>
              <a:rPr lang="en-US" baseline="0" dirty="0" err="1"/>
              <a:t>roca</a:t>
            </a:r>
            <a:r>
              <a:rPr lang="en-US" baseline="0" dirty="0"/>
              <a:t> </a:t>
            </a:r>
            <a:r>
              <a:rPr lang="en-US" baseline="0" dirty="0" err="1"/>
              <a:t>estable</a:t>
            </a:r>
            <a:r>
              <a:rPr lang="en-US" baseline="0" dirty="0"/>
              <a:t>! </a:t>
            </a:r>
            <a:r>
              <a:rPr lang="en-US" dirty="0"/>
              <a:t>   </a:t>
            </a:r>
          </a:p>
          <a:p>
            <a:pPr eaLnBrk="0" hangingPunct="0"/>
            <a:endParaRPr lang="en-US" dirty="0"/>
          </a:p>
        </p:txBody>
      </p:sp>
      <p:sp>
        <p:nvSpPr>
          <p:cNvPr id="4" name="Slide Number Placeholder 3"/>
          <p:cNvSpPr>
            <a:spLocks noGrp="1"/>
          </p:cNvSpPr>
          <p:nvPr>
            <p:ph type="sldNum" sz="quarter" idx="5"/>
          </p:nvPr>
        </p:nvSpPr>
        <p:spPr/>
        <p:txBody>
          <a:bodyPr/>
          <a:lstStyle/>
          <a:p>
            <a:fld id="{C862F950-B907-9547-9070-F18A061752B0}" type="slidenum">
              <a:rPr lang="en-US">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117879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spcBef>
                <a:spcPct val="0"/>
              </a:spcBef>
            </a:pPr>
            <a:r>
              <a:rPr lang="en-US" dirty="0"/>
              <a:t>El </a:t>
            </a:r>
            <a:r>
              <a:rPr lang="en-US" dirty="0" err="1"/>
              <a:t>suelo</a:t>
            </a:r>
            <a:r>
              <a:rPr lang="en-US" baseline="0" dirty="0"/>
              <a:t> </a:t>
            </a:r>
            <a:r>
              <a:rPr lang="en-US" baseline="0" dirty="0" err="1"/>
              <a:t>tiene</a:t>
            </a:r>
            <a:r>
              <a:rPr lang="en-US" baseline="0" dirty="0"/>
              <a:t> </a:t>
            </a:r>
            <a:r>
              <a:rPr lang="en-US" baseline="0" dirty="0" err="1"/>
              <a:t>otras</a:t>
            </a:r>
            <a:r>
              <a:rPr lang="en-US" baseline="0" dirty="0"/>
              <a:t> </a:t>
            </a:r>
            <a:r>
              <a:rPr lang="en-US" baseline="0" dirty="0" err="1"/>
              <a:t>cualidades</a:t>
            </a:r>
            <a:r>
              <a:rPr lang="en-US" baseline="0" dirty="0"/>
              <a:t> </a:t>
            </a:r>
            <a:r>
              <a:rPr lang="en-US" baseline="0" dirty="0" err="1"/>
              <a:t>que</a:t>
            </a:r>
            <a:r>
              <a:rPr lang="en-US" baseline="0" dirty="0"/>
              <a:t> </a:t>
            </a:r>
            <a:r>
              <a:rPr lang="en-US" baseline="0" dirty="0" err="1"/>
              <a:t>afectan</a:t>
            </a:r>
            <a:r>
              <a:rPr lang="en-US" baseline="0" dirty="0"/>
              <a:t> </a:t>
            </a:r>
            <a:r>
              <a:rPr lang="en-US" baseline="0" dirty="0" err="1"/>
              <a:t>su</a:t>
            </a:r>
            <a:r>
              <a:rPr lang="en-US" baseline="0" dirty="0"/>
              <a:t> </a:t>
            </a:r>
            <a:r>
              <a:rPr lang="en-US" baseline="0" dirty="0" err="1"/>
              <a:t>estabilidad</a:t>
            </a:r>
            <a:r>
              <a:rPr lang="en-US" baseline="0" dirty="0"/>
              <a:t>. </a:t>
            </a:r>
            <a:r>
              <a:rPr lang="en-US" baseline="0" dirty="0" err="1"/>
              <a:t>Estas</a:t>
            </a:r>
            <a:r>
              <a:rPr lang="en-US" baseline="0" dirty="0"/>
              <a:t> </a:t>
            </a:r>
            <a:r>
              <a:rPr lang="en-US" baseline="0" dirty="0" err="1"/>
              <a:t>incluyen</a:t>
            </a:r>
            <a:r>
              <a:rPr lang="en-US" baseline="0" dirty="0"/>
              <a:t> </a:t>
            </a:r>
            <a:r>
              <a:rPr lang="en-US" baseline="0" dirty="0" err="1"/>
              <a:t>granularidad</a:t>
            </a:r>
            <a:r>
              <a:rPr lang="en-US" baseline="0" dirty="0"/>
              <a:t>, </a:t>
            </a:r>
            <a:r>
              <a:rPr lang="en-US" baseline="0" dirty="0" err="1"/>
              <a:t>saturación</a:t>
            </a:r>
            <a:r>
              <a:rPr lang="en-US" baseline="0" dirty="0"/>
              <a:t>, </a:t>
            </a:r>
            <a:r>
              <a:rPr lang="en-US" baseline="0" dirty="0" err="1"/>
              <a:t>cohesividad</a:t>
            </a:r>
            <a:r>
              <a:rPr lang="en-US" baseline="0" dirty="0"/>
              <a:t>, y </a:t>
            </a:r>
            <a:r>
              <a:rPr lang="en-US" baseline="0" dirty="0" err="1"/>
              <a:t>resistencia</a:t>
            </a:r>
            <a:r>
              <a:rPr lang="en-US" baseline="0" dirty="0"/>
              <a:t> a la </a:t>
            </a:r>
            <a:r>
              <a:rPr lang="en-US" baseline="0" dirty="0" err="1"/>
              <a:t>compresión</a:t>
            </a:r>
            <a:r>
              <a:rPr lang="en-US" baseline="0" dirty="0"/>
              <a:t> uniaxial. </a:t>
            </a:r>
            <a:endParaRPr lang="en-US" dirty="0"/>
          </a:p>
          <a:p>
            <a:pPr marL="744538" lvl="1" indent="-287338">
              <a:spcBef>
                <a:spcPct val="0"/>
              </a:spcBef>
              <a:buFont typeface="Wingdings" charset="2"/>
              <a:buChar char="§"/>
            </a:pPr>
            <a:r>
              <a:rPr lang="en-US" dirty="0" err="1"/>
              <a:t>Granularidad</a:t>
            </a:r>
            <a:r>
              <a:rPr lang="en-US" dirty="0"/>
              <a:t> –  se </a:t>
            </a:r>
            <a:r>
              <a:rPr lang="en-US" dirty="0" err="1"/>
              <a:t>refiere</a:t>
            </a:r>
            <a:r>
              <a:rPr lang="en-US" baseline="0" dirty="0"/>
              <a:t> al </a:t>
            </a:r>
            <a:r>
              <a:rPr lang="en-US" baseline="0" dirty="0" err="1"/>
              <a:t>tamaño</a:t>
            </a:r>
            <a:r>
              <a:rPr lang="en-US" baseline="0" dirty="0"/>
              <a:t> de los </a:t>
            </a:r>
            <a:r>
              <a:rPr lang="en-US" baseline="0" dirty="0" err="1"/>
              <a:t>granos</a:t>
            </a:r>
            <a:r>
              <a:rPr lang="en-US" baseline="0" dirty="0"/>
              <a:t> de </a:t>
            </a:r>
            <a:r>
              <a:rPr lang="en-US" baseline="0" dirty="0" err="1"/>
              <a:t>suelo</a:t>
            </a:r>
            <a:r>
              <a:rPr lang="en-US" baseline="0" dirty="0"/>
              <a:t>; </a:t>
            </a:r>
            <a:r>
              <a:rPr lang="en-US" baseline="0" dirty="0" err="1"/>
              <a:t>mientras</a:t>
            </a:r>
            <a:r>
              <a:rPr lang="en-US" baseline="0" dirty="0"/>
              <a:t> el </a:t>
            </a:r>
            <a:r>
              <a:rPr lang="en-US" baseline="0" dirty="0" err="1"/>
              <a:t>grano</a:t>
            </a:r>
            <a:r>
              <a:rPr lang="en-US" baseline="0" dirty="0"/>
              <a:t> </a:t>
            </a:r>
            <a:r>
              <a:rPr lang="en-US" baseline="0" dirty="0" err="1"/>
              <a:t>es</a:t>
            </a:r>
            <a:r>
              <a:rPr lang="en-US" baseline="0" dirty="0"/>
              <a:t> </a:t>
            </a:r>
            <a:r>
              <a:rPr lang="en-US" baseline="0" dirty="0" err="1"/>
              <a:t>más</a:t>
            </a:r>
            <a:r>
              <a:rPr lang="en-US" baseline="0" dirty="0"/>
              <a:t> </a:t>
            </a:r>
            <a:r>
              <a:rPr lang="en-US" baseline="0" dirty="0" err="1"/>
              <a:t>grande</a:t>
            </a:r>
            <a:r>
              <a:rPr lang="en-US" baseline="0" dirty="0"/>
              <a:t> y </a:t>
            </a:r>
            <a:r>
              <a:rPr lang="en-US" baseline="0" dirty="0" err="1"/>
              <a:t>menos</a:t>
            </a:r>
            <a:r>
              <a:rPr lang="en-US" baseline="0" dirty="0"/>
              <a:t> angular, el </a:t>
            </a:r>
            <a:r>
              <a:rPr lang="en-US" baseline="0" dirty="0" err="1"/>
              <a:t>suelo</a:t>
            </a:r>
            <a:r>
              <a:rPr lang="en-US" baseline="0" dirty="0"/>
              <a:t> </a:t>
            </a:r>
            <a:r>
              <a:rPr lang="en-US" baseline="0" dirty="0" err="1"/>
              <a:t>es</a:t>
            </a:r>
            <a:r>
              <a:rPr lang="en-US" baseline="0" dirty="0"/>
              <a:t> </a:t>
            </a:r>
            <a:r>
              <a:rPr lang="en-US" baseline="0" dirty="0" err="1"/>
              <a:t>menos</a:t>
            </a:r>
            <a:r>
              <a:rPr lang="en-US" baseline="0" dirty="0"/>
              <a:t> </a:t>
            </a:r>
            <a:r>
              <a:rPr lang="en-US" baseline="0" dirty="0" err="1"/>
              <a:t>estable</a:t>
            </a:r>
            <a:r>
              <a:rPr lang="en-US" baseline="0" dirty="0"/>
              <a:t>. </a:t>
            </a:r>
            <a:r>
              <a:rPr lang="en-US" dirty="0"/>
              <a:t> </a:t>
            </a:r>
          </a:p>
          <a:p>
            <a:pPr marL="744538" lvl="1" indent="-287338">
              <a:spcBef>
                <a:spcPct val="0"/>
              </a:spcBef>
              <a:buFont typeface="Wingdings" charset="2"/>
              <a:buChar char="§"/>
            </a:pPr>
            <a:r>
              <a:rPr lang="en-US" dirty="0" err="1"/>
              <a:t>Cohesividad</a:t>
            </a:r>
            <a:r>
              <a:rPr lang="en-US" dirty="0"/>
              <a:t> – </a:t>
            </a:r>
            <a:r>
              <a:rPr lang="en-US" dirty="0" err="1"/>
              <a:t>significa</a:t>
            </a:r>
            <a:r>
              <a:rPr lang="en-US" baseline="0" dirty="0"/>
              <a:t> </a:t>
            </a:r>
            <a:r>
              <a:rPr lang="en-US" baseline="0" dirty="0" err="1"/>
              <a:t>qué</a:t>
            </a:r>
            <a:r>
              <a:rPr lang="en-US" baseline="0" dirty="0"/>
              <a:t> tan </a:t>
            </a:r>
            <a:r>
              <a:rPr lang="en-US" baseline="0" dirty="0" err="1"/>
              <a:t>bien</a:t>
            </a:r>
            <a:r>
              <a:rPr lang="en-US" baseline="0" dirty="0"/>
              <a:t> el </a:t>
            </a:r>
            <a:r>
              <a:rPr lang="en-US" baseline="0" dirty="0" err="1"/>
              <a:t>suelo</a:t>
            </a:r>
            <a:r>
              <a:rPr lang="en-US" baseline="0" dirty="0"/>
              <a:t> se </a:t>
            </a:r>
            <a:r>
              <a:rPr lang="en-US" baseline="0" dirty="0" err="1"/>
              <a:t>mantiene</a:t>
            </a:r>
            <a:r>
              <a:rPr lang="en-US" baseline="0" dirty="0"/>
              <a:t> </a:t>
            </a:r>
            <a:r>
              <a:rPr lang="en-US" baseline="0" dirty="0" err="1"/>
              <a:t>unido</a:t>
            </a:r>
            <a:r>
              <a:rPr lang="en-US" baseline="0" dirty="0"/>
              <a:t>; </a:t>
            </a:r>
            <a:r>
              <a:rPr lang="en-US" baseline="0" dirty="0" err="1"/>
              <a:t>por</a:t>
            </a:r>
            <a:r>
              <a:rPr lang="en-US" baseline="0" dirty="0"/>
              <a:t> </a:t>
            </a:r>
            <a:r>
              <a:rPr lang="en-US" baseline="0" dirty="0" err="1"/>
              <a:t>ejemplo</a:t>
            </a:r>
            <a:r>
              <a:rPr lang="en-US" baseline="0" dirty="0"/>
              <a:t> </a:t>
            </a:r>
            <a:r>
              <a:rPr lang="en-US" baseline="0" dirty="0" err="1"/>
              <a:t>arcilla</a:t>
            </a:r>
            <a:r>
              <a:rPr lang="en-US" baseline="0" dirty="0"/>
              <a:t> </a:t>
            </a:r>
            <a:r>
              <a:rPr lang="en-US" baseline="0" dirty="0" err="1"/>
              <a:t>es</a:t>
            </a:r>
            <a:r>
              <a:rPr lang="en-US" baseline="0" dirty="0"/>
              <a:t> un </a:t>
            </a:r>
            <a:r>
              <a:rPr lang="en-US" baseline="0" dirty="0" err="1"/>
              <a:t>suelo</a:t>
            </a:r>
            <a:r>
              <a:rPr lang="en-US" baseline="0" dirty="0"/>
              <a:t> </a:t>
            </a:r>
            <a:r>
              <a:rPr lang="en-US" baseline="0" dirty="0" err="1"/>
              <a:t>cohesivo</a:t>
            </a:r>
            <a:r>
              <a:rPr lang="en-US" baseline="0" dirty="0"/>
              <a:t>. </a:t>
            </a:r>
          </a:p>
          <a:p>
            <a:pPr marL="744538" lvl="1" indent="-287338">
              <a:spcBef>
                <a:spcPct val="0"/>
              </a:spcBef>
              <a:buFont typeface="Wingdings" charset="2"/>
              <a:buChar char="§"/>
            </a:pPr>
            <a:r>
              <a:rPr lang="en-US" dirty="0" err="1"/>
              <a:t>Saturación</a:t>
            </a:r>
            <a:r>
              <a:rPr lang="en-US" dirty="0"/>
              <a:t>/</a:t>
            </a:r>
            <a:r>
              <a:rPr lang="en-US" dirty="0" err="1"/>
              <a:t>agua</a:t>
            </a:r>
            <a:r>
              <a:rPr lang="en-US" dirty="0"/>
              <a:t> – la </a:t>
            </a:r>
            <a:r>
              <a:rPr lang="en-US" dirty="0" err="1"/>
              <a:t>cantidad</a:t>
            </a:r>
            <a:r>
              <a:rPr lang="en-US" dirty="0"/>
              <a:t> de</a:t>
            </a:r>
            <a:r>
              <a:rPr lang="en-US" baseline="0" dirty="0"/>
              <a:t> </a:t>
            </a:r>
            <a:r>
              <a:rPr lang="en-US" baseline="0" dirty="0" err="1"/>
              <a:t>agua</a:t>
            </a:r>
            <a:r>
              <a:rPr lang="en-US" baseline="0" dirty="0"/>
              <a:t> que ha </a:t>
            </a:r>
            <a:r>
              <a:rPr lang="en-US" baseline="0" dirty="0" err="1"/>
              <a:t>absorbido</a:t>
            </a:r>
            <a:r>
              <a:rPr lang="en-US" baseline="0" dirty="0"/>
              <a:t> el </a:t>
            </a:r>
            <a:r>
              <a:rPr lang="en-US" baseline="0" dirty="0" err="1"/>
              <a:t>suelo</a:t>
            </a:r>
            <a:r>
              <a:rPr lang="en-US" baseline="0" dirty="0"/>
              <a:t>. </a:t>
            </a:r>
            <a:r>
              <a:rPr lang="en-US" baseline="0" dirty="0" err="1"/>
              <a:t>Mientras</a:t>
            </a:r>
            <a:r>
              <a:rPr lang="en-US" baseline="0" dirty="0"/>
              <a:t> el </a:t>
            </a:r>
            <a:r>
              <a:rPr lang="en-US" baseline="0" dirty="0" err="1"/>
              <a:t>suelo</a:t>
            </a:r>
            <a:r>
              <a:rPr lang="en-US" baseline="0" dirty="0"/>
              <a:t> </a:t>
            </a:r>
            <a:r>
              <a:rPr lang="en-US" baseline="0" dirty="0" err="1"/>
              <a:t>cohesivo</a:t>
            </a:r>
            <a:r>
              <a:rPr lang="en-US" baseline="0" dirty="0"/>
              <a:t> se pone </a:t>
            </a:r>
            <a:r>
              <a:rPr lang="en-US" baseline="0" dirty="0" err="1"/>
              <a:t>más</a:t>
            </a:r>
            <a:r>
              <a:rPr lang="en-US" baseline="0" dirty="0"/>
              <a:t> </a:t>
            </a:r>
            <a:r>
              <a:rPr lang="en-US" baseline="0" dirty="0" err="1"/>
              <a:t>húmedo</a:t>
            </a:r>
            <a:r>
              <a:rPr lang="en-US" baseline="0" dirty="0"/>
              <a:t>, </a:t>
            </a:r>
            <a:r>
              <a:rPr lang="en-US" baseline="0" dirty="0" err="1"/>
              <a:t>este</a:t>
            </a:r>
            <a:r>
              <a:rPr lang="en-US" baseline="0" dirty="0"/>
              <a:t> </a:t>
            </a:r>
            <a:r>
              <a:rPr lang="en-US" baseline="0" dirty="0" err="1"/>
              <a:t>pierde</a:t>
            </a:r>
            <a:r>
              <a:rPr lang="en-US" baseline="0" dirty="0"/>
              <a:t> </a:t>
            </a:r>
            <a:r>
              <a:rPr lang="en-US" baseline="0" dirty="0" err="1"/>
              <a:t>fuerza</a:t>
            </a:r>
            <a:r>
              <a:rPr lang="en-US" baseline="0" dirty="0"/>
              <a:t> y </a:t>
            </a:r>
            <a:r>
              <a:rPr lang="en-US" baseline="0" dirty="0" err="1"/>
              <a:t>estabilidad</a:t>
            </a:r>
            <a:r>
              <a:rPr lang="en-US" baseline="0" dirty="0"/>
              <a:t>. </a:t>
            </a:r>
            <a:endParaRPr lang="en-US" dirty="0"/>
          </a:p>
          <a:p>
            <a:pPr marL="744538" lvl="1" indent="-287338">
              <a:spcBef>
                <a:spcPct val="0"/>
              </a:spcBef>
              <a:buFont typeface="Wingdings" charset="2"/>
              <a:buChar char="§"/>
            </a:pPr>
            <a:r>
              <a:rPr lang="en-US" dirty="0" err="1"/>
              <a:t>Fuerzas</a:t>
            </a:r>
            <a:r>
              <a:rPr lang="en-US" dirty="0"/>
              <a:t> </a:t>
            </a:r>
            <a:r>
              <a:rPr lang="en-US" dirty="0" err="1"/>
              <a:t>externas</a:t>
            </a:r>
            <a:r>
              <a:rPr lang="en-US" baseline="0" dirty="0"/>
              <a:t> </a:t>
            </a:r>
            <a:r>
              <a:rPr lang="en-US" baseline="0" dirty="0" err="1"/>
              <a:t>como</a:t>
            </a:r>
            <a:r>
              <a:rPr lang="en-US" baseline="0" dirty="0"/>
              <a:t> </a:t>
            </a:r>
            <a:r>
              <a:rPr lang="en-US" baseline="0" dirty="0" err="1"/>
              <a:t>una</a:t>
            </a:r>
            <a:r>
              <a:rPr lang="en-US" baseline="0" dirty="0"/>
              <a:t> </a:t>
            </a:r>
            <a:r>
              <a:rPr lang="en-US" baseline="0" dirty="0" err="1"/>
              <a:t>sobrecarga</a:t>
            </a:r>
            <a:r>
              <a:rPr lang="en-US" baseline="0" dirty="0"/>
              <a:t> (</a:t>
            </a:r>
            <a:r>
              <a:rPr lang="en-US" baseline="0" dirty="0" err="1"/>
              <a:t>cargamentos</a:t>
            </a:r>
            <a:r>
              <a:rPr lang="en-US" baseline="0" dirty="0"/>
              <a:t> </a:t>
            </a:r>
            <a:r>
              <a:rPr lang="en-US" baseline="0" dirty="0" err="1"/>
              <a:t>en</a:t>
            </a:r>
            <a:r>
              <a:rPr lang="en-US" baseline="0" dirty="0"/>
              <a:t> la </a:t>
            </a:r>
            <a:r>
              <a:rPr lang="en-US" baseline="0" dirty="0" err="1"/>
              <a:t>superficie</a:t>
            </a:r>
            <a:r>
              <a:rPr lang="en-US" baseline="0" dirty="0"/>
              <a:t>) y </a:t>
            </a:r>
            <a:r>
              <a:rPr lang="en-US" baseline="0" dirty="0" err="1"/>
              <a:t>vibraciones</a:t>
            </a:r>
            <a:r>
              <a:rPr lang="en-US" baseline="0" dirty="0"/>
              <a:t> </a:t>
            </a:r>
            <a:r>
              <a:rPr lang="en-US" baseline="0" dirty="0" err="1"/>
              <a:t>tienen</a:t>
            </a:r>
            <a:r>
              <a:rPr lang="en-US" baseline="0" dirty="0"/>
              <a:t> </a:t>
            </a:r>
            <a:r>
              <a:rPr lang="en-US" baseline="0" dirty="0" err="1"/>
              <a:t>efectos</a:t>
            </a:r>
            <a:r>
              <a:rPr lang="en-US" baseline="0" dirty="0"/>
              <a:t> </a:t>
            </a:r>
            <a:r>
              <a:rPr lang="en-US" baseline="0" dirty="0" err="1"/>
              <a:t>sobre</a:t>
            </a:r>
            <a:r>
              <a:rPr lang="en-US" baseline="0" dirty="0"/>
              <a:t> la </a:t>
            </a:r>
            <a:r>
              <a:rPr lang="en-US" baseline="0" dirty="0" err="1"/>
              <a:t>estabilidad</a:t>
            </a:r>
            <a:r>
              <a:rPr lang="en-US" baseline="0" dirty="0"/>
              <a:t> del </a:t>
            </a:r>
            <a:r>
              <a:rPr lang="en-US" baseline="0" dirty="0" err="1"/>
              <a:t>suelo</a:t>
            </a:r>
            <a:r>
              <a:rPr lang="en-US" baseline="0" dirty="0"/>
              <a:t>.</a:t>
            </a:r>
            <a:endParaRPr lang="en-US" b="1" dirty="0"/>
          </a:p>
          <a:p>
            <a:pPr marL="744538" lvl="1" indent="-287338">
              <a:spcBef>
                <a:spcPct val="0"/>
              </a:spcBef>
              <a:buFont typeface="Wingdings" charset="2"/>
              <a:buChar char="§"/>
            </a:pPr>
            <a:r>
              <a:rPr lang="en-US" dirty="0"/>
              <a:t>Resistencia</a:t>
            </a:r>
            <a:r>
              <a:rPr lang="en-US" baseline="0" dirty="0"/>
              <a:t> a la </a:t>
            </a:r>
            <a:r>
              <a:rPr lang="en-US" baseline="0" dirty="0" err="1"/>
              <a:t>compresión</a:t>
            </a:r>
            <a:r>
              <a:rPr lang="en-US" baseline="0" dirty="0"/>
              <a:t> uniaxial</a:t>
            </a:r>
            <a:r>
              <a:rPr lang="en-US" dirty="0"/>
              <a:t>– </a:t>
            </a:r>
            <a:r>
              <a:rPr lang="en-US" dirty="0" err="1"/>
              <a:t>es</a:t>
            </a:r>
            <a:r>
              <a:rPr lang="en-US" dirty="0"/>
              <a:t> </a:t>
            </a:r>
            <a:r>
              <a:rPr lang="en-US" dirty="0" err="1"/>
              <a:t>determinada</a:t>
            </a:r>
            <a:r>
              <a:rPr lang="en-US" dirty="0"/>
              <a:t> </a:t>
            </a:r>
            <a:r>
              <a:rPr lang="en-US" dirty="0" err="1"/>
              <a:t>por</a:t>
            </a:r>
            <a:r>
              <a:rPr lang="en-US" dirty="0"/>
              <a:t> </a:t>
            </a:r>
            <a:r>
              <a:rPr lang="en-US" dirty="0" err="1"/>
              <a:t>una</a:t>
            </a:r>
            <a:r>
              <a:rPr lang="en-US" baseline="0" dirty="0"/>
              <a:t> </a:t>
            </a:r>
            <a:r>
              <a:rPr lang="en-US" baseline="0" dirty="0" err="1"/>
              <a:t>evaluación</a:t>
            </a:r>
            <a:r>
              <a:rPr lang="en-US" baseline="0" dirty="0"/>
              <a:t> que </a:t>
            </a:r>
            <a:r>
              <a:rPr lang="en-US" baseline="0" dirty="0" err="1"/>
              <a:t>mide</a:t>
            </a:r>
            <a:r>
              <a:rPr lang="en-US" baseline="0" dirty="0"/>
              <a:t> </a:t>
            </a:r>
            <a:r>
              <a:rPr lang="en-US" baseline="0" dirty="0" err="1"/>
              <a:t>cuánta</a:t>
            </a:r>
            <a:r>
              <a:rPr lang="en-US" baseline="0" dirty="0"/>
              <a:t> </a:t>
            </a:r>
            <a:r>
              <a:rPr lang="en-US" baseline="0" dirty="0" err="1"/>
              <a:t>presión</a:t>
            </a:r>
            <a:r>
              <a:rPr lang="en-US" baseline="0" dirty="0"/>
              <a:t> se require para </a:t>
            </a:r>
            <a:r>
              <a:rPr lang="en-US" baseline="0" dirty="0" err="1"/>
              <a:t>colapsar</a:t>
            </a:r>
            <a:r>
              <a:rPr lang="en-US" baseline="0" dirty="0"/>
              <a:t> </a:t>
            </a:r>
            <a:r>
              <a:rPr lang="en-US" baseline="0" dirty="0" err="1"/>
              <a:t>una</a:t>
            </a:r>
            <a:r>
              <a:rPr lang="en-US" baseline="0" dirty="0"/>
              <a:t> </a:t>
            </a:r>
            <a:r>
              <a:rPr lang="en-US" baseline="0" dirty="0" err="1"/>
              <a:t>muestra</a:t>
            </a:r>
            <a:r>
              <a:rPr lang="en-US" baseline="0" dirty="0"/>
              <a:t> de </a:t>
            </a:r>
            <a:r>
              <a:rPr lang="en-US" baseline="0" dirty="0" err="1"/>
              <a:t>suelo</a:t>
            </a:r>
            <a:r>
              <a:rPr lang="en-US" baseline="0" dirty="0"/>
              <a:t>. Por </a:t>
            </a:r>
            <a:r>
              <a:rPr lang="en-US" baseline="0" dirty="0" err="1"/>
              <a:t>ejemplo</a:t>
            </a:r>
            <a:r>
              <a:rPr lang="en-US" baseline="0" dirty="0"/>
              <a:t>, </a:t>
            </a:r>
            <a:r>
              <a:rPr lang="en-US" baseline="0" dirty="0" err="1"/>
              <a:t>suelo</a:t>
            </a:r>
            <a:r>
              <a:rPr lang="en-US" baseline="0" dirty="0"/>
              <a:t> de </a:t>
            </a:r>
            <a:r>
              <a:rPr lang="en-US" baseline="0" dirty="0" err="1"/>
              <a:t>tipo</a:t>
            </a:r>
            <a:r>
              <a:rPr lang="en-US" baseline="0" dirty="0"/>
              <a:t> A</a:t>
            </a:r>
            <a:r>
              <a:rPr lang="en-US" dirty="0"/>
              <a:t> </a:t>
            </a:r>
            <a:r>
              <a:rPr lang="en-US" dirty="0" err="1"/>
              <a:t>debe</a:t>
            </a:r>
            <a:r>
              <a:rPr lang="en-US" dirty="0"/>
              <a:t> </a:t>
            </a:r>
            <a:r>
              <a:rPr lang="en-US" dirty="0" err="1"/>
              <a:t>tener</a:t>
            </a:r>
            <a:r>
              <a:rPr lang="en-US" dirty="0"/>
              <a:t> </a:t>
            </a:r>
            <a:r>
              <a:rPr lang="en-US" dirty="0" err="1"/>
              <a:t>una</a:t>
            </a:r>
            <a:r>
              <a:rPr lang="en-US" dirty="0"/>
              <a:t> </a:t>
            </a:r>
            <a:r>
              <a:rPr lang="en-US" dirty="0" err="1"/>
              <a:t>resistencia</a:t>
            </a:r>
            <a:r>
              <a:rPr lang="en-US" dirty="0"/>
              <a:t> a la </a:t>
            </a:r>
            <a:r>
              <a:rPr lang="en-US" dirty="0" err="1"/>
              <a:t>compresión</a:t>
            </a:r>
            <a:r>
              <a:rPr lang="en-US" dirty="0"/>
              <a:t> uniaxial de al </a:t>
            </a:r>
            <a:r>
              <a:rPr lang="en-US" dirty="0" err="1"/>
              <a:t>menos</a:t>
            </a:r>
            <a:r>
              <a:rPr lang="en-US" dirty="0"/>
              <a:t> 1.5 </a:t>
            </a:r>
            <a:r>
              <a:rPr lang="en-US" dirty="0" err="1"/>
              <a:t>toneladas</a:t>
            </a:r>
            <a:r>
              <a:rPr lang="en-US" dirty="0"/>
              <a:t> </a:t>
            </a:r>
            <a:r>
              <a:rPr lang="en-US" dirty="0" err="1"/>
              <a:t>por</a:t>
            </a:r>
            <a:r>
              <a:rPr lang="en-US" dirty="0"/>
              <a:t> pie </a:t>
            </a:r>
            <a:r>
              <a:rPr lang="en-US" dirty="0" err="1"/>
              <a:t>cuadrado</a:t>
            </a:r>
            <a:r>
              <a:rPr lang="en-US" dirty="0"/>
              <a:t>.</a:t>
            </a:r>
          </a:p>
          <a:p>
            <a:pPr eaLnBrk="0" hangingPunct="0"/>
            <a:endParaRPr lang="en-US" dirty="0"/>
          </a:p>
        </p:txBody>
      </p:sp>
      <p:sp>
        <p:nvSpPr>
          <p:cNvPr id="4" name="Slide Number Placeholder 3"/>
          <p:cNvSpPr>
            <a:spLocks noGrp="1"/>
          </p:cNvSpPr>
          <p:nvPr>
            <p:ph type="sldNum" sz="quarter" idx="5"/>
          </p:nvPr>
        </p:nvSpPr>
        <p:spPr/>
        <p:txBody>
          <a:bodyPr/>
          <a:lstStyle/>
          <a:p>
            <a:fld id="{E5DB3E8D-2E3F-4A4E-BA54-4D12836A1CD0}" type="slidenum">
              <a:rPr lang="en-US">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146185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a:spcBef>
                <a:spcPct val="0"/>
              </a:spcBef>
            </a:pPr>
            <a:endParaRPr lang="es-ES_tradnl" dirty="0"/>
          </a:p>
        </p:txBody>
      </p:sp>
      <p:sp>
        <p:nvSpPr>
          <p:cNvPr id="18436" name="Slide Number Placeholder 3"/>
          <p:cNvSpPr>
            <a:spLocks noGrp="1"/>
          </p:cNvSpPr>
          <p:nvPr>
            <p:ph type="sldNum" sz="quarter" idx="5"/>
          </p:nvPr>
        </p:nvSpPr>
        <p:spPr bwMode="auto">
          <a:noFill/>
          <a:ln>
            <a:miter lim="800000"/>
            <a:headEnd/>
            <a:tailEnd/>
          </a:ln>
        </p:spPr>
        <p:txBody>
          <a:bodyPr/>
          <a:lstStyle/>
          <a:p>
            <a:fld id="{0BF1A636-C414-3E45-B3A8-A980F3A6829D}" type="slidenum">
              <a:rPr lang="en-US"/>
              <a:pPr/>
              <a:t>2</a:t>
            </a:fld>
            <a:endParaRPr lang="en-US"/>
          </a:p>
        </p:txBody>
      </p:sp>
    </p:spTree>
    <p:extLst>
      <p:ext uri="{BB962C8B-B14F-4D97-AF65-F5344CB8AC3E}">
        <p14:creationId xmlns:p14="http://schemas.microsoft.com/office/powerpoint/2010/main" val="21544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685800" y="4400550"/>
            <a:ext cx="5486400" cy="1146175"/>
          </a:xfrm>
          <a:noFill/>
        </p:spPr>
        <p:txBody>
          <a:bodyPr/>
          <a:lstStyle/>
          <a:p>
            <a:pPr>
              <a:spcBef>
                <a:spcPct val="0"/>
              </a:spcBef>
            </a:pPr>
            <a:r>
              <a:rPr lang="en-US" dirty="0"/>
              <a:t>Hay </a:t>
            </a:r>
            <a:r>
              <a:rPr lang="en-US" dirty="0" err="1"/>
              <a:t>distintas</a:t>
            </a:r>
            <a:r>
              <a:rPr lang="en-US" dirty="0"/>
              <a:t> </a:t>
            </a:r>
            <a:r>
              <a:rPr lang="en-US" dirty="0" err="1"/>
              <a:t>variedades</a:t>
            </a:r>
            <a:r>
              <a:rPr lang="en-US" dirty="0"/>
              <a:t> de </a:t>
            </a:r>
            <a:r>
              <a:rPr lang="en-US" dirty="0" err="1"/>
              <a:t>suelos</a:t>
            </a:r>
            <a:r>
              <a:rPr lang="en-US" dirty="0"/>
              <a:t> </a:t>
            </a:r>
            <a:r>
              <a:rPr lang="en-US" dirty="0" err="1"/>
              <a:t>que</a:t>
            </a:r>
            <a:r>
              <a:rPr lang="en-US" dirty="0"/>
              <a:t> </a:t>
            </a:r>
            <a:r>
              <a:rPr lang="en-US" dirty="0" err="1"/>
              <a:t>pueden</a:t>
            </a:r>
            <a:r>
              <a:rPr lang="en-US" baseline="0" dirty="0"/>
              <a:t> </a:t>
            </a:r>
            <a:r>
              <a:rPr lang="en-US" baseline="0" dirty="0" err="1"/>
              <a:t>encontrarse</a:t>
            </a:r>
            <a:r>
              <a:rPr lang="en-US" baseline="0" dirty="0"/>
              <a:t> </a:t>
            </a:r>
            <a:r>
              <a:rPr lang="en-US" baseline="0" dirty="0" err="1"/>
              <a:t>en</a:t>
            </a:r>
            <a:r>
              <a:rPr lang="en-US" baseline="0" dirty="0"/>
              <a:t> </a:t>
            </a:r>
            <a:r>
              <a:rPr lang="en-US" baseline="0" dirty="0" err="1"/>
              <a:t>excavaciones</a:t>
            </a:r>
            <a:r>
              <a:rPr lang="en-US" baseline="0" dirty="0"/>
              <a:t> y </a:t>
            </a:r>
            <a:r>
              <a:rPr lang="en-US" baseline="0" dirty="0" err="1"/>
              <a:t>zanjas</a:t>
            </a:r>
            <a:r>
              <a:rPr lang="en-US" baseline="0" dirty="0"/>
              <a:t>. </a:t>
            </a:r>
            <a:r>
              <a:rPr lang="en-US" baseline="0" dirty="0" err="1"/>
              <a:t>Estas</a:t>
            </a:r>
            <a:r>
              <a:rPr lang="en-US" baseline="0" dirty="0"/>
              <a:t> </a:t>
            </a:r>
            <a:r>
              <a:rPr lang="en-US" baseline="0" dirty="0" err="1"/>
              <a:t>imágenes</a:t>
            </a:r>
            <a:r>
              <a:rPr lang="en-US" baseline="0" dirty="0"/>
              <a:t> </a:t>
            </a:r>
            <a:r>
              <a:rPr lang="en-US" baseline="0" dirty="0" err="1"/>
              <a:t>ilustran</a:t>
            </a:r>
            <a:r>
              <a:rPr lang="en-US" baseline="0" dirty="0"/>
              <a:t> </a:t>
            </a:r>
            <a:r>
              <a:rPr lang="en-US" baseline="0" dirty="0" err="1"/>
              <a:t>principalmente</a:t>
            </a:r>
            <a:r>
              <a:rPr lang="en-US" baseline="0" dirty="0"/>
              <a:t> </a:t>
            </a:r>
            <a:r>
              <a:rPr lang="en-US" baseline="0" dirty="0" err="1"/>
              <a:t>grava</a:t>
            </a:r>
            <a:r>
              <a:rPr lang="en-US" baseline="0" dirty="0"/>
              <a:t>, arena limo y </a:t>
            </a:r>
            <a:r>
              <a:rPr lang="en-US" baseline="0" dirty="0" err="1"/>
              <a:t>arcilla</a:t>
            </a:r>
            <a:r>
              <a:rPr lang="en-US" baseline="0" dirty="0"/>
              <a:t> que </a:t>
            </a:r>
            <a:r>
              <a:rPr lang="en-US" baseline="0" dirty="0" err="1"/>
              <a:t>proviene</a:t>
            </a:r>
            <a:r>
              <a:rPr lang="en-US" baseline="0" dirty="0"/>
              <a:t> de </a:t>
            </a:r>
            <a:r>
              <a:rPr lang="en-US" baseline="0" dirty="0" err="1"/>
              <a:t>conglomerado</a:t>
            </a:r>
            <a:r>
              <a:rPr lang="en-US" baseline="0" dirty="0"/>
              <a:t>, </a:t>
            </a:r>
            <a:r>
              <a:rPr lang="en-US" baseline="0" dirty="0" err="1"/>
              <a:t>piedra</a:t>
            </a:r>
            <a:r>
              <a:rPr lang="en-US" baseline="0" dirty="0"/>
              <a:t> </a:t>
            </a:r>
            <a:r>
              <a:rPr lang="en-US" baseline="0" dirty="0" err="1"/>
              <a:t>arenisca</a:t>
            </a:r>
            <a:r>
              <a:rPr lang="en-US" baseline="0" dirty="0"/>
              <a:t>, limonite, y </a:t>
            </a:r>
            <a:r>
              <a:rPr lang="en-US" baseline="0" dirty="0" err="1"/>
              <a:t>lutita</a:t>
            </a:r>
            <a:r>
              <a:rPr lang="en-US" baseline="0" dirty="0"/>
              <a:t> </a:t>
            </a:r>
            <a:r>
              <a:rPr lang="en-US" baseline="0" dirty="0" err="1"/>
              <a:t>respectivamente</a:t>
            </a:r>
            <a:r>
              <a:rPr lang="en-US" baseline="0" dirty="0"/>
              <a:t>. </a:t>
            </a:r>
            <a:r>
              <a:rPr lang="en-US" dirty="0"/>
              <a:t> </a:t>
            </a:r>
          </a:p>
        </p:txBody>
      </p:sp>
      <p:sp>
        <p:nvSpPr>
          <p:cNvPr id="55300" name="Slide Number Placeholder 3"/>
          <p:cNvSpPr>
            <a:spLocks noGrp="1"/>
          </p:cNvSpPr>
          <p:nvPr>
            <p:ph type="sldNum" sz="quarter" idx="5"/>
          </p:nvPr>
        </p:nvSpPr>
        <p:spPr bwMode="auto">
          <a:noFill/>
          <a:ln>
            <a:miter lim="800000"/>
            <a:headEnd/>
            <a:tailEnd/>
          </a:ln>
        </p:spPr>
        <p:txBody>
          <a:bodyPr/>
          <a:lstStyle/>
          <a:p>
            <a:fld id="{FAB0265E-B714-284B-8344-2278F25F2888}" type="slidenum">
              <a:rPr lang="en-US"/>
              <a:pPr/>
              <a:t>20</a:t>
            </a:fld>
            <a:endParaRPr lang="en-US"/>
          </a:p>
        </p:txBody>
      </p:sp>
    </p:spTree>
    <p:extLst>
      <p:ext uri="{BB962C8B-B14F-4D97-AF65-F5344CB8AC3E}">
        <p14:creationId xmlns:p14="http://schemas.microsoft.com/office/powerpoint/2010/main" val="1837853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4178300"/>
          </a:xfrm>
        </p:spPr>
        <p:txBody>
          <a:bodyPr>
            <a:normAutofit lnSpcReduction="10000"/>
          </a:bodyPr>
          <a:lstStyle/>
          <a:p>
            <a:pPr>
              <a:spcBef>
                <a:spcPct val="0"/>
              </a:spcBef>
            </a:pPr>
            <a:r>
              <a:rPr lang="en-US" dirty="0"/>
              <a:t>Se </a:t>
            </a:r>
            <a:r>
              <a:rPr lang="en-US" dirty="0" err="1"/>
              <a:t>debe</a:t>
            </a:r>
            <a:r>
              <a:rPr lang="en-US" dirty="0"/>
              <a:t> realizer</a:t>
            </a:r>
            <a:r>
              <a:rPr lang="en-US" baseline="0" dirty="0"/>
              <a:t> </a:t>
            </a:r>
            <a:r>
              <a:rPr lang="en-US" baseline="0" dirty="0" err="1"/>
              <a:t>una</a:t>
            </a:r>
            <a:r>
              <a:rPr lang="en-US" baseline="0" dirty="0"/>
              <a:t> </a:t>
            </a:r>
            <a:r>
              <a:rPr lang="en-US" baseline="0" dirty="0" err="1"/>
              <a:t>evaluación</a:t>
            </a:r>
            <a:r>
              <a:rPr lang="en-US" baseline="0" dirty="0"/>
              <a:t> del </a:t>
            </a:r>
            <a:r>
              <a:rPr lang="en-US" baseline="0" dirty="0" err="1"/>
              <a:t>suelo</a:t>
            </a:r>
            <a:r>
              <a:rPr lang="en-US" baseline="0" dirty="0"/>
              <a:t> antes que </a:t>
            </a:r>
            <a:r>
              <a:rPr lang="en-US" baseline="0" dirty="0" err="1"/>
              <a:t>nadie</a:t>
            </a:r>
            <a:r>
              <a:rPr lang="en-US" baseline="0" dirty="0"/>
              <a:t> entre a la </a:t>
            </a:r>
            <a:r>
              <a:rPr lang="en-US" baseline="0" dirty="0" err="1"/>
              <a:t>excavación</a:t>
            </a:r>
            <a:r>
              <a:rPr lang="en-US" baseline="0" dirty="0"/>
              <a:t>. Hay dos </a:t>
            </a:r>
            <a:r>
              <a:rPr lang="en-US" baseline="0" dirty="0" err="1"/>
              <a:t>formas</a:t>
            </a:r>
            <a:r>
              <a:rPr lang="en-US" baseline="0" dirty="0"/>
              <a:t> de </a:t>
            </a:r>
            <a:r>
              <a:rPr lang="en-US" baseline="0" dirty="0" err="1"/>
              <a:t>realizar</a:t>
            </a:r>
            <a:r>
              <a:rPr lang="en-US" baseline="0" dirty="0"/>
              <a:t> la </a:t>
            </a:r>
            <a:r>
              <a:rPr lang="en-US" baseline="0" dirty="0" err="1"/>
              <a:t>evaluación</a:t>
            </a:r>
            <a:r>
              <a:rPr lang="en-US" baseline="0" dirty="0"/>
              <a:t> de </a:t>
            </a:r>
            <a:r>
              <a:rPr lang="en-US" baseline="0" dirty="0" err="1"/>
              <a:t>suelo</a:t>
            </a:r>
            <a:r>
              <a:rPr lang="en-US" baseline="0" dirty="0"/>
              <a:t>. </a:t>
            </a:r>
            <a:r>
              <a:rPr lang="en-US" baseline="0" dirty="0" err="1"/>
              <a:t>Estas</a:t>
            </a:r>
            <a:r>
              <a:rPr lang="en-US" baseline="0" dirty="0"/>
              <a:t> </a:t>
            </a:r>
            <a:r>
              <a:rPr lang="en-US" baseline="0" dirty="0" err="1"/>
              <a:t>evaluaciones</a:t>
            </a:r>
            <a:r>
              <a:rPr lang="en-US" baseline="0" dirty="0"/>
              <a:t> son </a:t>
            </a:r>
            <a:r>
              <a:rPr lang="en-US" baseline="0" dirty="0" err="1"/>
              <a:t>evaluaciones</a:t>
            </a:r>
            <a:r>
              <a:rPr lang="en-US" baseline="0" dirty="0"/>
              <a:t> de </a:t>
            </a:r>
            <a:r>
              <a:rPr lang="en-US" baseline="0" dirty="0" err="1"/>
              <a:t>suelo</a:t>
            </a:r>
            <a:r>
              <a:rPr lang="en-US" baseline="0" dirty="0"/>
              <a:t> </a:t>
            </a:r>
            <a:r>
              <a:rPr lang="en-US" b="1" baseline="0" dirty="0" err="1"/>
              <a:t>visuales</a:t>
            </a:r>
            <a:r>
              <a:rPr lang="en-US" baseline="0" dirty="0"/>
              <a:t> y </a:t>
            </a:r>
            <a:r>
              <a:rPr lang="en-US" b="1" baseline="0" dirty="0" err="1"/>
              <a:t>manuales</a:t>
            </a:r>
            <a:r>
              <a:rPr lang="en-US" baseline="0" dirty="0"/>
              <a:t>. </a:t>
            </a:r>
            <a:r>
              <a:rPr lang="en-US" dirty="0"/>
              <a:t> </a:t>
            </a:r>
          </a:p>
          <a:p>
            <a:pPr>
              <a:spcBef>
                <a:spcPct val="0"/>
              </a:spcBef>
            </a:pPr>
            <a:endParaRPr lang="en-US" dirty="0"/>
          </a:p>
          <a:p>
            <a:pPr>
              <a:spcBef>
                <a:spcPct val="0"/>
              </a:spcBef>
            </a:pPr>
            <a:r>
              <a:rPr lang="en-US" dirty="0"/>
              <a:t>Las </a:t>
            </a:r>
            <a:r>
              <a:rPr lang="en-US" dirty="0" err="1"/>
              <a:t>evaluaciones</a:t>
            </a:r>
            <a:r>
              <a:rPr lang="en-US" dirty="0"/>
              <a:t> de </a:t>
            </a:r>
            <a:r>
              <a:rPr lang="en-US" dirty="0" err="1"/>
              <a:t>suelo</a:t>
            </a:r>
            <a:r>
              <a:rPr lang="en-US" dirty="0"/>
              <a:t> </a:t>
            </a:r>
            <a:r>
              <a:rPr lang="en-US" dirty="0" err="1"/>
              <a:t>visuales</a:t>
            </a:r>
            <a:r>
              <a:rPr lang="en-US" baseline="0" dirty="0"/>
              <a:t> y </a:t>
            </a:r>
            <a:r>
              <a:rPr lang="en-US" baseline="0" dirty="0" err="1"/>
              <a:t>manuales</a:t>
            </a:r>
            <a:r>
              <a:rPr lang="en-US" baseline="0" dirty="0"/>
              <a:t> son </a:t>
            </a:r>
            <a:r>
              <a:rPr lang="en-US" baseline="0" dirty="0" err="1"/>
              <a:t>una</a:t>
            </a:r>
            <a:r>
              <a:rPr lang="en-US" baseline="0" dirty="0"/>
              <a:t> parte </a:t>
            </a:r>
            <a:r>
              <a:rPr lang="en-US" baseline="0" dirty="0" err="1"/>
              <a:t>crítica</a:t>
            </a:r>
            <a:r>
              <a:rPr lang="en-US" baseline="0" dirty="0"/>
              <a:t> de la </a:t>
            </a:r>
            <a:r>
              <a:rPr lang="en-US" baseline="0" dirty="0" err="1"/>
              <a:t>determinación</a:t>
            </a:r>
            <a:r>
              <a:rPr lang="en-US" baseline="0" dirty="0"/>
              <a:t> del </a:t>
            </a:r>
            <a:r>
              <a:rPr lang="en-US" baseline="0" dirty="0" err="1"/>
              <a:t>tipo</a:t>
            </a:r>
            <a:r>
              <a:rPr lang="en-US" baseline="0" dirty="0"/>
              <a:t> de </a:t>
            </a:r>
            <a:r>
              <a:rPr lang="en-US" baseline="0" dirty="0" err="1"/>
              <a:t>sistema</a:t>
            </a:r>
            <a:r>
              <a:rPr lang="en-US" baseline="0" dirty="0"/>
              <a:t> de </a:t>
            </a:r>
            <a:r>
              <a:rPr lang="en-US" baseline="0" dirty="0" err="1"/>
              <a:t>protección</a:t>
            </a:r>
            <a:r>
              <a:rPr lang="en-US" baseline="0" dirty="0"/>
              <a:t> </a:t>
            </a:r>
            <a:r>
              <a:rPr lang="en-US" baseline="0" dirty="0" err="1"/>
              <a:t>que</a:t>
            </a:r>
            <a:r>
              <a:rPr lang="en-US" baseline="0" dirty="0"/>
              <a:t> </a:t>
            </a:r>
            <a:r>
              <a:rPr lang="en-US" baseline="0" dirty="0" err="1"/>
              <a:t>deberá</a:t>
            </a:r>
            <a:r>
              <a:rPr lang="en-US" baseline="0" dirty="0"/>
              <a:t> </a:t>
            </a:r>
            <a:r>
              <a:rPr lang="en-US" baseline="0" dirty="0" err="1"/>
              <a:t>ser</a:t>
            </a:r>
            <a:r>
              <a:rPr lang="en-US" baseline="0" dirty="0"/>
              <a:t> </a:t>
            </a:r>
            <a:r>
              <a:rPr lang="en-US" baseline="0" dirty="0" err="1"/>
              <a:t>usado</a:t>
            </a:r>
            <a:r>
              <a:rPr lang="en-US" baseline="0" dirty="0"/>
              <a:t>. </a:t>
            </a:r>
            <a:r>
              <a:rPr lang="en-US" dirty="0"/>
              <a:t> </a:t>
            </a:r>
            <a:endParaRPr lang="en-US" dirty="0">
              <a:ea typeface="Times New Roman" charset="0"/>
              <a:cs typeface="Times New Roman" charset="0"/>
            </a:endParaRPr>
          </a:p>
          <a:p>
            <a:pPr>
              <a:spcBef>
                <a:spcPct val="0"/>
              </a:spcBef>
            </a:pPr>
            <a:endParaRPr lang="en-US" dirty="0">
              <a:ea typeface="Times New Roman" charset="0"/>
              <a:cs typeface="Times New Roman" charset="0"/>
            </a:endParaRPr>
          </a:p>
          <a:p>
            <a:pPr>
              <a:spcBef>
                <a:spcPct val="0"/>
              </a:spcBef>
            </a:pPr>
            <a:r>
              <a:rPr lang="en-US" b="1" dirty="0" err="1">
                <a:ea typeface="Times New Roman" charset="0"/>
                <a:cs typeface="Times New Roman" charset="0"/>
              </a:rPr>
              <a:t>Evaluaciones</a:t>
            </a:r>
            <a:r>
              <a:rPr lang="en-US" b="1" dirty="0">
                <a:ea typeface="Times New Roman" charset="0"/>
                <a:cs typeface="Times New Roman" charset="0"/>
              </a:rPr>
              <a:t> </a:t>
            </a:r>
            <a:r>
              <a:rPr lang="en-US" b="1" dirty="0" err="1">
                <a:ea typeface="Times New Roman" charset="0"/>
                <a:cs typeface="Times New Roman" charset="0"/>
              </a:rPr>
              <a:t>visuales</a:t>
            </a:r>
            <a:r>
              <a:rPr lang="en-US" dirty="0">
                <a:ea typeface="Times New Roman" charset="0"/>
                <a:cs typeface="Times New Roman" charset="0"/>
              </a:rPr>
              <a:t>: </a:t>
            </a:r>
            <a:r>
              <a:rPr lang="en-US" dirty="0" err="1">
                <a:ea typeface="Times New Roman" charset="0"/>
                <a:cs typeface="Times New Roman" charset="0"/>
              </a:rPr>
              <a:t>Involucra</a:t>
            </a:r>
            <a:r>
              <a:rPr lang="en-US" dirty="0">
                <a:ea typeface="Times New Roman" charset="0"/>
                <a:cs typeface="Times New Roman" charset="0"/>
              </a:rPr>
              <a:t> </a:t>
            </a:r>
            <a:r>
              <a:rPr lang="en-US" dirty="0" err="1">
                <a:ea typeface="Times New Roman" charset="0"/>
                <a:cs typeface="Times New Roman" charset="0"/>
              </a:rPr>
              <a:t>ver</a:t>
            </a:r>
            <a:r>
              <a:rPr lang="en-US" dirty="0">
                <a:ea typeface="Times New Roman" charset="0"/>
                <a:cs typeface="Times New Roman" charset="0"/>
              </a:rPr>
              <a:t> el </a:t>
            </a:r>
            <a:r>
              <a:rPr lang="en-US" dirty="0" err="1">
                <a:ea typeface="Times New Roman" charset="0"/>
                <a:cs typeface="Times New Roman" charset="0"/>
              </a:rPr>
              <a:t>suelo</a:t>
            </a:r>
            <a:r>
              <a:rPr lang="en-US" dirty="0">
                <a:ea typeface="Times New Roman" charset="0"/>
                <a:cs typeface="Times New Roman" charset="0"/>
              </a:rPr>
              <a:t> y el</a:t>
            </a:r>
            <a:r>
              <a:rPr lang="en-US" baseline="0" dirty="0">
                <a:ea typeface="Times New Roman" charset="0"/>
                <a:cs typeface="Times New Roman" charset="0"/>
              </a:rPr>
              <a:t> </a:t>
            </a:r>
            <a:r>
              <a:rPr lang="en-US" baseline="0" dirty="0" err="1">
                <a:ea typeface="Times New Roman" charset="0"/>
                <a:cs typeface="Times New Roman" charset="0"/>
              </a:rPr>
              <a:t>área</a:t>
            </a:r>
            <a:r>
              <a:rPr lang="en-US" baseline="0" dirty="0">
                <a:ea typeface="Times New Roman" charset="0"/>
                <a:cs typeface="Times New Roman" charset="0"/>
              </a:rPr>
              <a:t> </a:t>
            </a:r>
            <a:r>
              <a:rPr lang="en-US" baseline="0" dirty="0" err="1">
                <a:ea typeface="Times New Roman" charset="0"/>
                <a:cs typeface="Times New Roman" charset="0"/>
              </a:rPr>
              <a:t>alrededor</a:t>
            </a:r>
            <a:r>
              <a:rPr lang="en-US" baseline="0" dirty="0">
                <a:ea typeface="Times New Roman" charset="0"/>
                <a:cs typeface="Times New Roman" charset="0"/>
              </a:rPr>
              <a:t> del sitio de la </a:t>
            </a:r>
            <a:r>
              <a:rPr lang="en-US" baseline="0" dirty="0" err="1">
                <a:ea typeface="Times New Roman" charset="0"/>
                <a:cs typeface="Times New Roman" charset="0"/>
              </a:rPr>
              <a:t>excavación</a:t>
            </a:r>
            <a:r>
              <a:rPr lang="en-US" baseline="0" dirty="0">
                <a:ea typeface="Times New Roman" charset="0"/>
                <a:cs typeface="Times New Roman" charset="0"/>
              </a:rPr>
              <a:t> </a:t>
            </a:r>
            <a:r>
              <a:rPr lang="en-US" baseline="0" dirty="0" err="1">
                <a:ea typeface="Times New Roman" charset="0"/>
                <a:cs typeface="Times New Roman" charset="0"/>
              </a:rPr>
              <a:t>prestando</a:t>
            </a:r>
            <a:r>
              <a:rPr lang="en-US" baseline="0" dirty="0">
                <a:ea typeface="Times New Roman" charset="0"/>
                <a:cs typeface="Times New Roman" charset="0"/>
              </a:rPr>
              <a:t> </a:t>
            </a:r>
            <a:r>
              <a:rPr lang="en-US" baseline="0" dirty="0" err="1">
                <a:ea typeface="Times New Roman" charset="0"/>
                <a:cs typeface="Times New Roman" charset="0"/>
              </a:rPr>
              <a:t>atención</a:t>
            </a:r>
            <a:r>
              <a:rPr lang="en-US" baseline="0" dirty="0">
                <a:ea typeface="Times New Roman" charset="0"/>
                <a:cs typeface="Times New Roman" charset="0"/>
              </a:rPr>
              <a:t> a </a:t>
            </a:r>
            <a:r>
              <a:rPr lang="en-US" baseline="0" dirty="0" err="1">
                <a:ea typeface="Times New Roman" charset="0"/>
                <a:cs typeface="Times New Roman" charset="0"/>
              </a:rPr>
              <a:t>signos</a:t>
            </a:r>
            <a:r>
              <a:rPr lang="en-US" baseline="0" dirty="0">
                <a:ea typeface="Times New Roman" charset="0"/>
                <a:cs typeface="Times New Roman" charset="0"/>
              </a:rPr>
              <a:t> de </a:t>
            </a:r>
            <a:r>
              <a:rPr lang="en-US" baseline="0" dirty="0" err="1">
                <a:ea typeface="Times New Roman" charset="0"/>
                <a:cs typeface="Times New Roman" charset="0"/>
              </a:rPr>
              <a:t>inestabilidad</a:t>
            </a:r>
            <a:r>
              <a:rPr lang="en-US" baseline="0" dirty="0">
                <a:ea typeface="Times New Roman" charset="0"/>
                <a:cs typeface="Times New Roman" charset="0"/>
              </a:rPr>
              <a:t>.</a:t>
            </a:r>
            <a:r>
              <a:rPr lang="en-US" dirty="0">
                <a:ea typeface="Times New Roman" charset="0"/>
                <a:cs typeface="Times New Roman" charset="0"/>
              </a:rPr>
              <a:t> El </a:t>
            </a:r>
            <a:r>
              <a:rPr lang="en-US" dirty="0" err="1">
                <a:ea typeface="Times New Roman" charset="0"/>
                <a:cs typeface="Times New Roman" charset="0"/>
              </a:rPr>
              <a:t>suelo</a:t>
            </a:r>
            <a:r>
              <a:rPr lang="en-US" dirty="0">
                <a:ea typeface="Times New Roman" charset="0"/>
                <a:cs typeface="Times New Roman" charset="0"/>
              </a:rPr>
              <a:t> </a:t>
            </a:r>
            <a:r>
              <a:rPr lang="en-US" dirty="0" err="1">
                <a:ea typeface="Times New Roman" charset="0"/>
                <a:cs typeface="Times New Roman" charset="0"/>
              </a:rPr>
              <a:t>debe</a:t>
            </a:r>
            <a:r>
              <a:rPr lang="en-US" dirty="0">
                <a:ea typeface="Times New Roman" charset="0"/>
                <a:cs typeface="Times New Roman" charset="0"/>
              </a:rPr>
              <a:t> </a:t>
            </a:r>
            <a:r>
              <a:rPr lang="en-US" dirty="0" err="1">
                <a:ea typeface="Times New Roman" charset="0"/>
                <a:cs typeface="Times New Roman" charset="0"/>
              </a:rPr>
              <a:t>ser</a:t>
            </a:r>
            <a:r>
              <a:rPr lang="en-US" dirty="0">
                <a:ea typeface="Times New Roman" charset="0"/>
                <a:cs typeface="Times New Roman" charset="0"/>
              </a:rPr>
              <a:t> </a:t>
            </a:r>
            <a:r>
              <a:rPr lang="en-US" dirty="0" err="1">
                <a:ea typeface="Times New Roman" charset="0"/>
                <a:cs typeface="Times New Roman" charset="0"/>
              </a:rPr>
              <a:t>observado</a:t>
            </a:r>
            <a:r>
              <a:rPr lang="en-US" dirty="0">
                <a:ea typeface="Times New Roman" charset="0"/>
                <a:cs typeface="Times New Roman" charset="0"/>
              </a:rPr>
              <a:t> </a:t>
            </a:r>
            <a:r>
              <a:rPr lang="en-US" dirty="0" err="1">
                <a:ea typeface="Times New Roman" charset="0"/>
                <a:cs typeface="Times New Roman" charset="0"/>
              </a:rPr>
              <a:t>mientras</a:t>
            </a:r>
            <a:r>
              <a:rPr lang="en-US" dirty="0">
                <a:ea typeface="Times New Roman" charset="0"/>
                <a:cs typeface="Times New Roman" charset="0"/>
              </a:rPr>
              <a:t> </a:t>
            </a:r>
            <a:r>
              <a:rPr lang="en-US" dirty="0" err="1">
                <a:ea typeface="Times New Roman" charset="0"/>
                <a:cs typeface="Times New Roman" charset="0"/>
              </a:rPr>
              <a:t>es</a:t>
            </a:r>
            <a:r>
              <a:rPr lang="en-US" dirty="0">
                <a:ea typeface="Times New Roman" charset="0"/>
                <a:cs typeface="Times New Roman" charset="0"/>
              </a:rPr>
              <a:t> </a:t>
            </a:r>
            <a:r>
              <a:rPr lang="en-US" dirty="0" err="1">
                <a:ea typeface="Times New Roman" charset="0"/>
                <a:cs typeface="Times New Roman" charset="0"/>
              </a:rPr>
              <a:t>excavado</a:t>
            </a:r>
            <a:r>
              <a:rPr lang="en-US" dirty="0">
                <a:ea typeface="Times New Roman" charset="0"/>
                <a:cs typeface="Times New Roman" charset="0"/>
              </a:rPr>
              <a:t>. El </a:t>
            </a:r>
            <a:r>
              <a:rPr lang="en-US" dirty="0" err="1">
                <a:ea typeface="Times New Roman" charset="0"/>
                <a:cs typeface="Times New Roman" charset="0"/>
              </a:rPr>
              <a:t>suelo</a:t>
            </a:r>
            <a:r>
              <a:rPr lang="en-US" dirty="0">
                <a:ea typeface="Times New Roman" charset="0"/>
                <a:cs typeface="Times New Roman" charset="0"/>
              </a:rPr>
              <a:t> que se </a:t>
            </a:r>
            <a:r>
              <a:rPr lang="en-US" dirty="0" err="1">
                <a:ea typeface="Times New Roman" charset="0"/>
                <a:cs typeface="Times New Roman" charset="0"/>
              </a:rPr>
              <a:t>mantiene</a:t>
            </a:r>
            <a:r>
              <a:rPr lang="en-US" baseline="0" dirty="0">
                <a:ea typeface="Times New Roman" charset="0"/>
                <a:cs typeface="Times New Roman" charset="0"/>
              </a:rPr>
              <a:t> </a:t>
            </a:r>
            <a:r>
              <a:rPr lang="en-US" baseline="0" dirty="0" err="1">
                <a:ea typeface="Times New Roman" charset="0"/>
                <a:cs typeface="Times New Roman" charset="0"/>
              </a:rPr>
              <a:t>en</a:t>
            </a:r>
            <a:r>
              <a:rPr lang="en-US" baseline="0" dirty="0">
                <a:ea typeface="Times New Roman" charset="0"/>
                <a:cs typeface="Times New Roman" charset="0"/>
              </a:rPr>
              <a:t> </a:t>
            </a:r>
            <a:r>
              <a:rPr lang="en-US" baseline="0" dirty="0" err="1">
                <a:ea typeface="Times New Roman" charset="0"/>
                <a:cs typeface="Times New Roman" charset="0"/>
              </a:rPr>
              <a:t>grandes</a:t>
            </a:r>
            <a:r>
              <a:rPr lang="en-US" baseline="0" dirty="0">
                <a:ea typeface="Times New Roman" charset="0"/>
                <a:cs typeface="Times New Roman" charset="0"/>
              </a:rPr>
              <a:t> </a:t>
            </a:r>
            <a:r>
              <a:rPr lang="en-US" baseline="0" dirty="0" err="1">
                <a:ea typeface="Times New Roman" charset="0"/>
                <a:cs typeface="Times New Roman" charset="0"/>
              </a:rPr>
              <a:t>terrones</a:t>
            </a:r>
            <a:r>
              <a:rPr lang="en-US" baseline="0" dirty="0">
                <a:ea typeface="Times New Roman" charset="0"/>
                <a:cs typeface="Times New Roman" charset="0"/>
              </a:rPr>
              <a:t> </a:t>
            </a:r>
            <a:r>
              <a:rPr lang="en-US" baseline="0" dirty="0" err="1">
                <a:ea typeface="Times New Roman" charset="0"/>
                <a:cs typeface="Times New Roman" charset="0"/>
              </a:rPr>
              <a:t>cuando</a:t>
            </a:r>
            <a:r>
              <a:rPr lang="en-US" baseline="0" dirty="0">
                <a:ea typeface="Times New Roman" charset="0"/>
                <a:cs typeface="Times New Roman" charset="0"/>
              </a:rPr>
              <a:t> </a:t>
            </a:r>
            <a:r>
              <a:rPr lang="en-US" baseline="0" dirty="0" err="1">
                <a:ea typeface="Times New Roman" charset="0"/>
                <a:cs typeface="Times New Roman" charset="0"/>
              </a:rPr>
              <a:t>está</a:t>
            </a:r>
            <a:r>
              <a:rPr lang="en-US" baseline="0" dirty="0">
                <a:ea typeface="Times New Roman" charset="0"/>
                <a:cs typeface="Times New Roman" charset="0"/>
              </a:rPr>
              <a:t> </a:t>
            </a:r>
            <a:r>
              <a:rPr lang="en-US" baseline="0" dirty="0" err="1">
                <a:ea typeface="Times New Roman" charset="0"/>
                <a:cs typeface="Times New Roman" charset="0"/>
              </a:rPr>
              <a:t>siendo</a:t>
            </a:r>
            <a:r>
              <a:rPr lang="en-US" baseline="0" dirty="0">
                <a:ea typeface="Times New Roman" charset="0"/>
                <a:cs typeface="Times New Roman" charset="0"/>
              </a:rPr>
              <a:t> </a:t>
            </a:r>
            <a:r>
              <a:rPr lang="en-US" baseline="0" dirty="0" err="1">
                <a:ea typeface="Times New Roman" charset="0"/>
                <a:cs typeface="Times New Roman" charset="0"/>
              </a:rPr>
              <a:t>excavado</a:t>
            </a:r>
            <a:r>
              <a:rPr lang="en-US" baseline="0" dirty="0">
                <a:ea typeface="Times New Roman" charset="0"/>
                <a:cs typeface="Times New Roman" charset="0"/>
              </a:rPr>
              <a:t> </a:t>
            </a:r>
            <a:r>
              <a:rPr lang="en-US" baseline="0" dirty="0" err="1">
                <a:ea typeface="Times New Roman" charset="0"/>
                <a:cs typeface="Times New Roman" charset="0"/>
              </a:rPr>
              <a:t>podría</a:t>
            </a:r>
            <a:r>
              <a:rPr lang="en-US" baseline="0" dirty="0">
                <a:ea typeface="Times New Roman" charset="0"/>
                <a:cs typeface="Times New Roman" charset="0"/>
              </a:rPr>
              <a:t> </a:t>
            </a:r>
            <a:r>
              <a:rPr lang="en-US" baseline="0" dirty="0" err="1">
                <a:ea typeface="Times New Roman" charset="0"/>
                <a:cs typeface="Times New Roman" charset="0"/>
              </a:rPr>
              <a:t>ser</a:t>
            </a:r>
            <a:r>
              <a:rPr lang="en-US" baseline="0" dirty="0">
                <a:ea typeface="Times New Roman" charset="0"/>
                <a:cs typeface="Times New Roman" charset="0"/>
              </a:rPr>
              <a:t> </a:t>
            </a:r>
            <a:r>
              <a:rPr lang="en-US" baseline="0" dirty="0" err="1">
                <a:ea typeface="Times New Roman" charset="0"/>
                <a:cs typeface="Times New Roman" charset="0"/>
              </a:rPr>
              <a:t>cohesivo</a:t>
            </a:r>
            <a:r>
              <a:rPr lang="en-US" baseline="0" dirty="0">
                <a:ea typeface="Times New Roman" charset="0"/>
                <a:cs typeface="Times New Roman" charset="0"/>
              </a:rPr>
              <a:t>. El </a:t>
            </a:r>
            <a:r>
              <a:rPr lang="en-US" baseline="0" dirty="0" err="1">
                <a:ea typeface="Times New Roman" charset="0"/>
                <a:cs typeface="Times New Roman" charset="0"/>
              </a:rPr>
              <a:t>suelo</a:t>
            </a:r>
            <a:r>
              <a:rPr lang="en-US" baseline="0" dirty="0">
                <a:ea typeface="Times New Roman" charset="0"/>
                <a:cs typeface="Times New Roman" charset="0"/>
              </a:rPr>
              <a:t> que se </a:t>
            </a:r>
            <a:r>
              <a:rPr lang="en-US" baseline="0" dirty="0" err="1">
                <a:ea typeface="Times New Roman" charset="0"/>
                <a:cs typeface="Times New Roman" charset="0"/>
              </a:rPr>
              <a:t>deshace</a:t>
            </a:r>
            <a:r>
              <a:rPr lang="en-US" baseline="0" dirty="0">
                <a:ea typeface="Times New Roman" charset="0"/>
                <a:cs typeface="Times New Roman" charset="0"/>
              </a:rPr>
              <a:t> con </a:t>
            </a:r>
            <a:r>
              <a:rPr lang="en-US" baseline="0" dirty="0" err="1">
                <a:ea typeface="Times New Roman" charset="0"/>
                <a:cs typeface="Times New Roman" charset="0"/>
              </a:rPr>
              <a:t>facilidad</a:t>
            </a:r>
            <a:r>
              <a:rPr lang="en-US" baseline="0" dirty="0">
                <a:ea typeface="Times New Roman" charset="0"/>
                <a:cs typeface="Times New Roman" charset="0"/>
              </a:rPr>
              <a:t> </a:t>
            </a:r>
            <a:r>
              <a:rPr lang="en-US" baseline="0" dirty="0" err="1">
                <a:ea typeface="Times New Roman" charset="0"/>
                <a:cs typeface="Times New Roman" charset="0"/>
              </a:rPr>
              <a:t>es</a:t>
            </a:r>
            <a:r>
              <a:rPr lang="en-US" baseline="0" dirty="0">
                <a:ea typeface="Times New Roman" charset="0"/>
                <a:cs typeface="Times New Roman" charset="0"/>
              </a:rPr>
              <a:t> granular. </a:t>
            </a:r>
            <a:r>
              <a:rPr lang="en-US" dirty="0" err="1">
                <a:ea typeface="Times New Roman" charset="0"/>
                <a:cs typeface="Times New Roman" charset="0"/>
              </a:rPr>
              <a:t>También</a:t>
            </a:r>
            <a:r>
              <a:rPr lang="en-US" baseline="0" dirty="0">
                <a:ea typeface="Times New Roman" charset="0"/>
                <a:cs typeface="Times New Roman" charset="0"/>
              </a:rPr>
              <a:t> </a:t>
            </a:r>
            <a:r>
              <a:rPr lang="en-US" dirty="0" err="1">
                <a:ea typeface="Times New Roman" charset="0"/>
                <a:cs typeface="Times New Roman" charset="0"/>
              </a:rPr>
              <a:t>debe</a:t>
            </a:r>
            <a:r>
              <a:rPr lang="en-US" dirty="0">
                <a:ea typeface="Times New Roman" charset="0"/>
                <a:cs typeface="Times New Roman" charset="0"/>
              </a:rPr>
              <a:t> </a:t>
            </a:r>
            <a:r>
              <a:rPr lang="en-US" dirty="0" err="1">
                <a:ea typeface="Times New Roman" charset="0"/>
                <a:cs typeface="Times New Roman" charset="0"/>
              </a:rPr>
              <a:t>examinarse</a:t>
            </a:r>
            <a:r>
              <a:rPr lang="en-US" baseline="0" dirty="0">
                <a:ea typeface="Times New Roman" charset="0"/>
                <a:cs typeface="Times New Roman" charset="0"/>
              </a:rPr>
              <a:t> el </a:t>
            </a:r>
            <a:r>
              <a:rPr lang="en-US" baseline="0" dirty="0" err="1">
                <a:ea typeface="Times New Roman" charset="0"/>
                <a:cs typeface="Times New Roman" charset="0"/>
              </a:rPr>
              <a:t>tamaño</a:t>
            </a:r>
            <a:r>
              <a:rPr lang="en-US" baseline="0" dirty="0">
                <a:ea typeface="Times New Roman" charset="0"/>
                <a:cs typeface="Times New Roman" charset="0"/>
              </a:rPr>
              <a:t> de las </a:t>
            </a:r>
            <a:r>
              <a:rPr lang="en-US" baseline="0" dirty="0" err="1">
                <a:ea typeface="Times New Roman" charset="0"/>
                <a:cs typeface="Times New Roman" charset="0"/>
              </a:rPr>
              <a:t>partículas</a:t>
            </a:r>
            <a:r>
              <a:rPr lang="en-US" baseline="0" dirty="0">
                <a:ea typeface="Times New Roman" charset="0"/>
                <a:cs typeface="Times New Roman" charset="0"/>
              </a:rPr>
              <a:t> de </a:t>
            </a:r>
            <a:r>
              <a:rPr lang="en-US" baseline="0" dirty="0" err="1">
                <a:ea typeface="Times New Roman" charset="0"/>
                <a:cs typeface="Times New Roman" charset="0"/>
              </a:rPr>
              <a:t>suelo</a:t>
            </a:r>
            <a:r>
              <a:rPr lang="en-US" baseline="0" dirty="0">
                <a:ea typeface="Times New Roman" charset="0"/>
                <a:cs typeface="Times New Roman" charset="0"/>
              </a:rPr>
              <a:t> </a:t>
            </a:r>
            <a:r>
              <a:rPr lang="en-US" baseline="0" dirty="0" err="1">
                <a:ea typeface="Times New Roman" charset="0"/>
                <a:cs typeface="Times New Roman" charset="0"/>
              </a:rPr>
              <a:t>excavado</a:t>
            </a:r>
            <a:r>
              <a:rPr lang="en-US" baseline="0" dirty="0">
                <a:ea typeface="Times New Roman" charset="0"/>
                <a:cs typeface="Times New Roman" charset="0"/>
              </a:rPr>
              <a:t> para </a:t>
            </a:r>
            <a:r>
              <a:rPr lang="en-US" baseline="0" dirty="0" err="1">
                <a:ea typeface="Times New Roman" charset="0"/>
                <a:cs typeface="Times New Roman" charset="0"/>
              </a:rPr>
              <a:t>determinar</a:t>
            </a:r>
            <a:r>
              <a:rPr lang="en-US" baseline="0" dirty="0">
                <a:ea typeface="Times New Roman" charset="0"/>
                <a:cs typeface="Times New Roman" charset="0"/>
              </a:rPr>
              <a:t> </a:t>
            </a:r>
            <a:r>
              <a:rPr lang="en-US" baseline="0" dirty="0" err="1">
                <a:ea typeface="Times New Roman" charset="0"/>
                <a:cs typeface="Times New Roman" charset="0"/>
              </a:rPr>
              <a:t>qué</a:t>
            </a:r>
            <a:r>
              <a:rPr lang="en-US" baseline="0" dirty="0">
                <a:ea typeface="Times New Roman" charset="0"/>
                <a:cs typeface="Times New Roman" charset="0"/>
              </a:rPr>
              <a:t> </a:t>
            </a:r>
            <a:r>
              <a:rPr lang="en-US" baseline="0" dirty="0" err="1">
                <a:ea typeface="Times New Roman" charset="0"/>
                <a:cs typeface="Times New Roman" charset="0"/>
              </a:rPr>
              <a:t>tanto</a:t>
            </a:r>
            <a:r>
              <a:rPr lang="en-US" baseline="0" dirty="0">
                <a:ea typeface="Times New Roman" charset="0"/>
                <a:cs typeface="Times New Roman" charset="0"/>
              </a:rPr>
              <a:t> se </a:t>
            </a:r>
            <a:r>
              <a:rPr lang="en-US" baseline="0" dirty="0" err="1">
                <a:ea typeface="Times New Roman" charset="0"/>
                <a:cs typeface="Times New Roman" charset="0"/>
              </a:rPr>
              <a:t>mantienen</a:t>
            </a:r>
            <a:r>
              <a:rPr lang="en-US" baseline="0" dirty="0">
                <a:ea typeface="Times New Roman" charset="0"/>
                <a:cs typeface="Times New Roman" charset="0"/>
              </a:rPr>
              <a:t> </a:t>
            </a:r>
            <a:r>
              <a:rPr lang="en-US" baseline="0" dirty="0" err="1">
                <a:ea typeface="Times New Roman" charset="0"/>
                <a:cs typeface="Times New Roman" charset="0"/>
              </a:rPr>
              <a:t>unidas</a:t>
            </a:r>
            <a:r>
              <a:rPr lang="en-US" baseline="0" dirty="0">
                <a:ea typeface="Times New Roman" charset="0"/>
                <a:cs typeface="Times New Roman" charset="0"/>
              </a:rPr>
              <a:t>.  </a:t>
            </a:r>
            <a:r>
              <a:rPr lang="en-US" dirty="0">
                <a:ea typeface="Times New Roman" charset="0"/>
                <a:cs typeface="Times New Roman" charset="0"/>
              </a:rPr>
              <a:t> </a:t>
            </a:r>
          </a:p>
          <a:p>
            <a:pPr>
              <a:spcBef>
                <a:spcPct val="0"/>
              </a:spcBef>
            </a:pPr>
            <a:endParaRPr lang="en-US" dirty="0">
              <a:ea typeface="Times New Roman" charset="0"/>
              <a:cs typeface="Times New Roman" charset="0"/>
            </a:endParaRPr>
          </a:p>
          <a:p>
            <a:pPr>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Cuando</a:t>
            </a:r>
            <a:r>
              <a:rPr lang="en-US" dirty="0">
                <a:ea typeface="Times New Roman" charset="0"/>
                <a:cs typeface="Times New Roman" charset="0"/>
              </a:rPr>
              <a:t> </a:t>
            </a:r>
            <a:r>
              <a:rPr lang="en-US" dirty="0" err="1">
                <a:ea typeface="Times New Roman" charset="0"/>
                <a:cs typeface="Times New Roman" charset="0"/>
              </a:rPr>
              <a:t>examinamos</a:t>
            </a:r>
            <a:r>
              <a:rPr lang="en-US" dirty="0">
                <a:ea typeface="Times New Roman" charset="0"/>
                <a:cs typeface="Times New Roman" charset="0"/>
              </a:rPr>
              <a:t> </a:t>
            </a:r>
            <a:r>
              <a:rPr lang="en-US" dirty="0" err="1">
                <a:ea typeface="Times New Roman" charset="0"/>
                <a:cs typeface="Times New Roman" charset="0"/>
              </a:rPr>
              <a:t>visualmente</a:t>
            </a:r>
            <a:r>
              <a:rPr lang="en-US" dirty="0">
                <a:ea typeface="Times New Roman" charset="0"/>
                <a:cs typeface="Times New Roman" charset="0"/>
              </a:rPr>
              <a:t> un </a:t>
            </a:r>
            <a:r>
              <a:rPr lang="en-US" dirty="0" err="1">
                <a:ea typeface="Times New Roman" charset="0"/>
                <a:cs typeface="Times New Roman" charset="0"/>
              </a:rPr>
              <a:t>suelo</a:t>
            </a:r>
            <a:r>
              <a:rPr lang="en-US" dirty="0">
                <a:ea typeface="Times New Roman" charset="0"/>
                <a:cs typeface="Times New Roman" charset="0"/>
              </a:rPr>
              <a:t> dado</a:t>
            </a:r>
            <a:r>
              <a:rPr lang="en-US" baseline="0" dirty="0">
                <a:ea typeface="Times New Roman" charset="0"/>
                <a:cs typeface="Times New Roman" charset="0"/>
              </a:rPr>
              <a:t>, </a:t>
            </a:r>
            <a:r>
              <a:rPr lang="en-US" baseline="0" dirty="0" err="1">
                <a:ea typeface="Times New Roman" charset="0"/>
                <a:cs typeface="Times New Roman" charset="0"/>
              </a:rPr>
              <a:t>siempre</a:t>
            </a:r>
            <a:r>
              <a:rPr lang="en-US" baseline="0" dirty="0">
                <a:ea typeface="Times New Roman" charset="0"/>
                <a:cs typeface="Times New Roman" charset="0"/>
              </a:rPr>
              <a:t> </a:t>
            </a:r>
            <a:r>
              <a:rPr lang="en-US" baseline="0" dirty="0" err="1">
                <a:ea typeface="Times New Roman" charset="0"/>
                <a:cs typeface="Times New Roman" charset="0"/>
              </a:rPr>
              <a:t>busque</a:t>
            </a:r>
            <a:r>
              <a:rPr lang="en-US" baseline="0" dirty="0">
                <a:ea typeface="Times New Roman" charset="0"/>
                <a:cs typeface="Times New Roman" charset="0"/>
              </a:rPr>
              <a:t>: </a:t>
            </a:r>
            <a:r>
              <a:rPr lang="en-US" dirty="0">
                <a:ea typeface="Times New Roman" charset="0"/>
                <a:cs typeface="Times New Roman" charset="0"/>
              </a:rPr>
              <a:t> </a:t>
            </a:r>
          </a:p>
          <a:p>
            <a:pPr lvl="1">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grietas</a:t>
            </a:r>
            <a:r>
              <a:rPr lang="en-US" dirty="0">
                <a:ea typeface="Times New Roman" charset="0"/>
                <a:cs typeface="Times New Roman" charset="0"/>
              </a:rPr>
              <a:t> o </a:t>
            </a:r>
            <a:r>
              <a:rPr lang="en-US" dirty="0" err="1">
                <a:ea typeface="Times New Roman" charset="0"/>
                <a:cs typeface="Times New Roman" charset="0"/>
              </a:rPr>
              <a:t>fisuras</a:t>
            </a:r>
            <a:r>
              <a:rPr lang="en-US" dirty="0">
                <a:ea typeface="Times New Roman" charset="0"/>
                <a:cs typeface="Times New Roman" charset="0"/>
              </a:rPr>
              <a:t> </a:t>
            </a:r>
            <a:r>
              <a:rPr lang="en-US" dirty="0" err="1">
                <a:ea typeface="Times New Roman" charset="0"/>
                <a:cs typeface="Times New Roman" charset="0"/>
              </a:rPr>
              <a:t>en</a:t>
            </a:r>
            <a:r>
              <a:rPr lang="en-US" dirty="0">
                <a:ea typeface="Times New Roman" charset="0"/>
                <a:cs typeface="Times New Roman" charset="0"/>
              </a:rPr>
              <a:t> </a:t>
            </a:r>
            <a:r>
              <a:rPr lang="en-US" dirty="0" err="1">
                <a:ea typeface="Times New Roman" charset="0"/>
                <a:cs typeface="Times New Roman" charset="0"/>
              </a:rPr>
              <a:t>las</a:t>
            </a:r>
            <a:r>
              <a:rPr lang="en-US" dirty="0">
                <a:ea typeface="Times New Roman" charset="0"/>
                <a:cs typeface="Times New Roman" charset="0"/>
              </a:rPr>
              <a:t> </a:t>
            </a:r>
            <a:r>
              <a:rPr lang="en-US" dirty="0" err="1">
                <a:ea typeface="Times New Roman" charset="0"/>
                <a:cs typeface="Times New Roman" charset="0"/>
              </a:rPr>
              <a:t>paredes</a:t>
            </a:r>
            <a:r>
              <a:rPr lang="en-US" baseline="0" dirty="0">
                <a:ea typeface="Times New Roman" charset="0"/>
                <a:cs typeface="Times New Roman" charset="0"/>
              </a:rPr>
              <a:t> de la </a:t>
            </a:r>
            <a:r>
              <a:rPr lang="en-US" baseline="0" dirty="0" err="1">
                <a:ea typeface="Times New Roman" charset="0"/>
                <a:cs typeface="Times New Roman" charset="0"/>
              </a:rPr>
              <a:t>excavación</a:t>
            </a:r>
            <a:r>
              <a:rPr lang="en-US" baseline="0" dirty="0">
                <a:ea typeface="Times New Roman" charset="0"/>
                <a:cs typeface="Times New Roman" charset="0"/>
              </a:rPr>
              <a:t>.</a:t>
            </a:r>
            <a:endParaRPr lang="en-US" dirty="0">
              <a:ea typeface="Times New Roman" charset="0"/>
              <a:cs typeface="Times New Roman" charset="0"/>
            </a:endParaRPr>
          </a:p>
          <a:p>
            <a:pPr lvl="1">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capas</a:t>
            </a:r>
            <a:r>
              <a:rPr lang="en-US" dirty="0">
                <a:ea typeface="Times New Roman" charset="0"/>
                <a:cs typeface="Times New Roman" charset="0"/>
              </a:rPr>
              <a:t> de </a:t>
            </a:r>
            <a:r>
              <a:rPr lang="en-US" dirty="0" err="1">
                <a:ea typeface="Times New Roman" charset="0"/>
                <a:cs typeface="Times New Roman" charset="0"/>
              </a:rPr>
              <a:t>diferentes</a:t>
            </a:r>
            <a:r>
              <a:rPr lang="en-US" dirty="0">
                <a:ea typeface="Times New Roman" charset="0"/>
                <a:cs typeface="Times New Roman" charset="0"/>
              </a:rPr>
              <a:t> </a:t>
            </a:r>
            <a:r>
              <a:rPr lang="en-US" dirty="0" err="1">
                <a:ea typeface="Times New Roman" charset="0"/>
                <a:cs typeface="Times New Roman" charset="0"/>
              </a:rPr>
              <a:t>tipos</a:t>
            </a:r>
            <a:r>
              <a:rPr lang="en-US" dirty="0">
                <a:ea typeface="Times New Roman" charset="0"/>
                <a:cs typeface="Times New Roman" charset="0"/>
              </a:rPr>
              <a:t> de </a:t>
            </a:r>
            <a:r>
              <a:rPr lang="en-US" dirty="0" err="1">
                <a:ea typeface="Times New Roman" charset="0"/>
                <a:cs typeface="Times New Roman" charset="0"/>
              </a:rPr>
              <a:t>suelo</a:t>
            </a:r>
            <a:r>
              <a:rPr lang="en-US" dirty="0">
                <a:ea typeface="Times New Roman" charset="0"/>
                <a:cs typeface="Times New Roman" charset="0"/>
              </a:rPr>
              <a:t> y el </a:t>
            </a:r>
            <a:r>
              <a:rPr lang="en-US" dirty="0" err="1">
                <a:ea typeface="Times New Roman" charset="0"/>
                <a:cs typeface="Times New Roman" charset="0"/>
              </a:rPr>
              <a:t>ángulo</a:t>
            </a:r>
            <a:r>
              <a:rPr lang="en-US" baseline="0" dirty="0">
                <a:ea typeface="Times New Roman" charset="0"/>
                <a:cs typeface="Times New Roman" charset="0"/>
              </a:rPr>
              <a:t> de </a:t>
            </a:r>
            <a:r>
              <a:rPr lang="en-US" baseline="0" dirty="0" err="1">
                <a:ea typeface="Times New Roman" charset="0"/>
                <a:cs typeface="Times New Roman" charset="0"/>
              </a:rPr>
              <a:t>las</a:t>
            </a:r>
            <a:r>
              <a:rPr lang="en-US" baseline="0" dirty="0">
                <a:ea typeface="Times New Roman" charset="0"/>
                <a:cs typeface="Times New Roman" charset="0"/>
              </a:rPr>
              <a:t> </a:t>
            </a:r>
            <a:r>
              <a:rPr lang="en-US" baseline="0" dirty="0" err="1">
                <a:ea typeface="Times New Roman" charset="0"/>
                <a:cs typeface="Times New Roman" charset="0"/>
              </a:rPr>
              <a:t>capas</a:t>
            </a:r>
            <a:r>
              <a:rPr lang="en-US" baseline="0" dirty="0">
                <a:ea typeface="Times New Roman" charset="0"/>
                <a:cs typeface="Times New Roman" charset="0"/>
              </a:rPr>
              <a:t> </a:t>
            </a:r>
            <a:r>
              <a:rPr lang="en-US" baseline="0" dirty="0" err="1">
                <a:ea typeface="Times New Roman" charset="0"/>
                <a:cs typeface="Times New Roman" charset="0"/>
              </a:rPr>
              <a:t>en</a:t>
            </a:r>
            <a:r>
              <a:rPr lang="en-US" baseline="0" dirty="0">
                <a:ea typeface="Times New Roman" charset="0"/>
                <a:cs typeface="Times New Roman" charset="0"/>
              </a:rPr>
              <a:t> la </a:t>
            </a:r>
            <a:r>
              <a:rPr lang="en-US" baseline="0" dirty="0" err="1">
                <a:ea typeface="Times New Roman" charset="0"/>
                <a:cs typeface="Times New Roman" charset="0"/>
              </a:rPr>
              <a:t>paredes</a:t>
            </a:r>
            <a:r>
              <a:rPr lang="en-US" baseline="0" dirty="0">
                <a:ea typeface="Times New Roman" charset="0"/>
                <a:cs typeface="Times New Roman" charset="0"/>
              </a:rPr>
              <a:t> de la </a:t>
            </a:r>
            <a:r>
              <a:rPr lang="en-US" baseline="0" dirty="0" err="1">
                <a:ea typeface="Times New Roman" charset="0"/>
                <a:cs typeface="Times New Roman" charset="0"/>
              </a:rPr>
              <a:t>excavación</a:t>
            </a:r>
            <a:r>
              <a:rPr lang="en-US" baseline="0" dirty="0">
                <a:ea typeface="Times New Roman" charset="0"/>
                <a:cs typeface="Times New Roman" charset="0"/>
              </a:rPr>
              <a:t> </a:t>
            </a:r>
            <a:r>
              <a:rPr lang="en-US" baseline="0" dirty="0" err="1">
                <a:ea typeface="Times New Roman" charset="0"/>
                <a:cs typeface="Times New Roman" charset="0"/>
              </a:rPr>
              <a:t>podrían</a:t>
            </a:r>
            <a:r>
              <a:rPr lang="en-US" baseline="0" dirty="0">
                <a:ea typeface="Times New Roman" charset="0"/>
                <a:cs typeface="Times New Roman" charset="0"/>
              </a:rPr>
              <a:t> </a:t>
            </a:r>
            <a:r>
              <a:rPr lang="en-US" baseline="0" dirty="0" err="1">
                <a:ea typeface="Times New Roman" charset="0"/>
                <a:cs typeface="Times New Roman" charset="0"/>
              </a:rPr>
              <a:t>indicar</a:t>
            </a:r>
            <a:r>
              <a:rPr lang="en-US" baseline="0" dirty="0">
                <a:ea typeface="Times New Roman" charset="0"/>
                <a:cs typeface="Times New Roman" charset="0"/>
              </a:rPr>
              <a:t> </a:t>
            </a:r>
            <a:r>
              <a:rPr lang="en-US" baseline="0" dirty="0" err="1">
                <a:ea typeface="Times New Roman" charset="0"/>
                <a:cs typeface="Times New Roman" charset="0"/>
              </a:rPr>
              <a:t>inestabilidad</a:t>
            </a:r>
            <a:r>
              <a:rPr lang="en-US" baseline="0" dirty="0">
                <a:ea typeface="Times New Roman" charset="0"/>
                <a:cs typeface="Times New Roman" charset="0"/>
              </a:rPr>
              <a:t>. </a:t>
            </a:r>
            <a:r>
              <a:rPr lang="en-US" dirty="0">
                <a:ea typeface="Times New Roman" charset="0"/>
                <a:cs typeface="Times New Roman" charset="0"/>
              </a:rPr>
              <a:t>(&gt;4:1).</a:t>
            </a:r>
          </a:p>
          <a:p>
            <a:pPr lvl="1">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filtraciones</a:t>
            </a:r>
            <a:r>
              <a:rPr lang="en-US" baseline="0" dirty="0">
                <a:ea typeface="Times New Roman" charset="0"/>
                <a:cs typeface="Times New Roman" charset="0"/>
              </a:rPr>
              <a:t> de </a:t>
            </a:r>
            <a:r>
              <a:rPr lang="en-US" baseline="0" dirty="0" err="1">
                <a:ea typeface="Times New Roman" charset="0"/>
                <a:cs typeface="Times New Roman" charset="0"/>
              </a:rPr>
              <a:t>agua</a:t>
            </a:r>
            <a:r>
              <a:rPr lang="en-US" baseline="0" dirty="0">
                <a:ea typeface="Times New Roman" charset="0"/>
                <a:cs typeface="Times New Roman" charset="0"/>
              </a:rPr>
              <a:t> de los </a:t>
            </a:r>
            <a:r>
              <a:rPr lang="en-US" baseline="0" dirty="0" err="1">
                <a:ea typeface="Times New Roman" charset="0"/>
                <a:cs typeface="Times New Roman" charset="0"/>
              </a:rPr>
              <a:t>lados</a:t>
            </a:r>
            <a:r>
              <a:rPr lang="en-US" baseline="0" dirty="0">
                <a:ea typeface="Times New Roman" charset="0"/>
                <a:cs typeface="Times New Roman" charset="0"/>
              </a:rPr>
              <a:t> de la </a:t>
            </a:r>
            <a:r>
              <a:rPr lang="en-US" baseline="0" dirty="0" err="1">
                <a:ea typeface="Times New Roman" charset="0"/>
                <a:cs typeface="Times New Roman" charset="0"/>
              </a:rPr>
              <a:t>excavación</a:t>
            </a:r>
            <a:r>
              <a:rPr lang="en-US" baseline="0" dirty="0">
                <a:ea typeface="Times New Roman" charset="0"/>
                <a:cs typeface="Times New Roman" charset="0"/>
              </a:rPr>
              <a:t>. </a:t>
            </a:r>
            <a:endParaRPr lang="en-US" dirty="0">
              <a:ea typeface="Times New Roman" charset="0"/>
              <a:cs typeface="Times New Roman" charset="0"/>
            </a:endParaRPr>
          </a:p>
          <a:p>
            <a:pPr lvl="1">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signos</a:t>
            </a:r>
            <a:r>
              <a:rPr lang="en-US" dirty="0">
                <a:ea typeface="Times New Roman" charset="0"/>
                <a:cs typeface="Times New Roman" charset="0"/>
              </a:rPr>
              <a:t> de </a:t>
            </a:r>
            <a:r>
              <a:rPr lang="en-US" dirty="0" err="1">
                <a:ea typeface="Times New Roman" charset="0"/>
                <a:cs typeface="Times New Roman" charset="0"/>
              </a:rPr>
              <a:t>suelos</a:t>
            </a:r>
            <a:r>
              <a:rPr lang="en-US" baseline="0" dirty="0">
                <a:ea typeface="Times New Roman" charset="0"/>
                <a:cs typeface="Times New Roman" charset="0"/>
              </a:rPr>
              <a:t> </a:t>
            </a:r>
            <a:r>
              <a:rPr lang="en-US" baseline="0" dirty="0" err="1">
                <a:ea typeface="Times New Roman" charset="0"/>
                <a:cs typeface="Times New Roman" charset="0"/>
              </a:rPr>
              <a:t>previamente</a:t>
            </a:r>
            <a:r>
              <a:rPr lang="en-US" baseline="0" dirty="0">
                <a:ea typeface="Times New Roman" charset="0"/>
                <a:cs typeface="Times New Roman" charset="0"/>
              </a:rPr>
              <a:t> </a:t>
            </a:r>
            <a:r>
              <a:rPr lang="en-US" baseline="0" dirty="0" err="1">
                <a:ea typeface="Times New Roman" charset="0"/>
                <a:cs typeface="Times New Roman" charset="0"/>
              </a:rPr>
              <a:t>alterados</a:t>
            </a:r>
            <a:r>
              <a:rPr lang="en-US" baseline="0" dirty="0">
                <a:ea typeface="Times New Roman" charset="0"/>
                <a:cs typeface="Times New Roman" charset="0"/>
              </a:rPr>
              <a:t> </a:t>
            </a:r>
            <a:r>
              <a:rPr lang="en-US" baseline="0" dirty="0" err="1">
                <a:ea typeface="Times New Roman" charset="0"/>
                <a:cs typeface="Times New Roman" charset="0"/>
              </a:rPr>
              <a:t>por</a:t>
            </a:r>
            <a:r>
              <a:rPr lang="en-US" baseline="0" dirty="0">
                <a:ea typeface="Times New Roman" charset="0"/>
                <a:cs typeface="Times New Roman" charset="0"/>
              </a:rPr>
              <a:t> </a:t>
            </a:r>
            <a:r>
              <a:rPr lang="en-US" baseline="0" dirty="0" err="1">
                <a:ea typeface="Times New Roman" charset="0"/>
                <a:cs typeface="Times New Roman" charset="0"/>
              </a:rPr>
              <a:t>otra</a:t>
            </a:r>
            <a:r>
              <a:rPr lang="en-US" baseline="0" dirty="0">
                <a:ea typeface="Times New Roman" charset="0"/>
                <a:cs typeface="Times New Roman" charset="0"/>
              </a:rPr>
              <a:t> </a:t>
            </a:r>
            <a:r>
              <a:rPr lang="en-US" baseline="0" dirty="0" err="1">
                <a:ea typeface="Times New Roman" charset="0"/>
                <a:cs typeface="Times New Roman" charset="0"/>
              </a:rPr>
              <a:t>construcción</a:t>
            </a:r>
            <a:r>
              <a:rPr lang="en-US" baseline="0" dirty="0">
                <a:ea typeface="Times New Roman" charset="0"/>
                <a:cs typeface="Times New Roman" charset="0"/>
              </a:rPr>
              <a:t> o </a:t>
            </a:r>
            <a:r>
              <a:rPr lang="en-US" baseline="0" dirty="0" err="1">
                <a:ea typeface="Times New Roman" charset="0"/>
                <a:cs typeface="Times New Roman" charset="0"/>
              </a:rPr>
              <a:t>trabajo</a:t>
            </a:r>
            <a:r>
              <a:rPr lang="en-US" baseline="0" dirty="0">
                <a:ea typeface="Times New Roman" charset="0"/>
                <a:cs typeface="Times New Roman" charset="0"/>
              </a:rPr>
              <a:t> de </a:t>
            </a:r>
            <a:r>
              <a:rPr lang="en-US" baseline="0" dirty="0" err="1">
                <a:ea typeface="Times New Roman" charset="0"/>
                <a:cs typeface="Times New Roman" charset="0"/>
              </a:rPr>
              <a:t>excavación</a:t>
            </a:r>
            <a:r>
              <a:rPr lang="en-US" baseline="0" dirty="0">
                <a:ea typeface="Times New Roman" charset="0"/>
                <a:cs typeface="Times New Roman" charset="0"/>
              </a:rPr>
              <a:t>. </a:t>
            </a:r>
            <a:endParaRPr lang="en-US" dirty="0">
              <a:ea typeface="Times New Roman" charset="0"/>
              <a:cs typeface="Times New Roman" charset="0"/>
            </a:endParaRPr>
          </a:p>
          <a:p>
            <a:pPr lvl="1">
              <a:spcBef>
                <a:spcPct val="0"/>
              </a:spcBef>
              <a:buFont typeface="Wingdings" charset="2"/>
              <a:buChar char="§"/>
            </a:pPr>
            <a:r>
              <a:rPr lang="en-US" dirty="0">
                <a:ea typeface="Times New Roman" charset="0"/>
                <a:cs typeface="Times New Roman" charset="0"/>
              </a:rPr>
              <a:t>  </a:t>
            </a:r>
            <a:r>
              <a:rPr lang="en-US" dirty="0" err="1">
                <a:ea typeface="Times New Roman" charset="0"/>
                <a:cs typeface="Times New Roman" charset="0"/>
              </a:rPr>
              <a:t>vibraciones</a:t>
            </a:r>
            <a:r>
              <a:rPr lang="en-US" dirty="0">
                <a:ea typeface="Times New Roman" charset="0"/>
                <a:cs typeface="Times New Roman" charset="0"/>
              </a:rPr>
              <a:t> de </a:t>
            </a:r>
            <a:r>
              <a:rPr lang="en-US" dirty="0" err="1">
                <a:ea typeface="Times New Roman" charset="0"/>
                <a:cs typeface="Times New Roman" charset="0"/>
              </a:rPr>
              <a:t>actividad</a:t>
            </a:r>
            <a:r>
              <a:rPr lang="en-US" dirty="0">
                <a:ea typeface="Times New Roman" charset="0"/>
                <a:cs typeface="Times New Roman" charset="0"/>
              </a:rPr>
              <a:t> de la </a:t>
            </a:r>
            <a:r>
              <a:rPr lang="en-US" dirty="0" err="1">
                <a:ea typeface="Times New Roman" charset="0"/>
                <a:cs typeface="Times New Roman" charset="0"/>
              </a:rPr>
              <a:t>construcción</a:t>
            </a:r>
            <a:r>
              <a:rPr lang="en-US" dirty="0">
                <a:ea typeface="Times New Roman" charset="0"/>
                <a:cs typeface="Times New Roman" charset="0"/>
              </a:rPr>
              <a:t> o </a:t>
            </a:r>
            <a:r>
              <a:rPr lang="en-US" dirty="0" err="1">
                <a:ea typeface="Times New Roman" charset="0"/>
                <a:cs typeface="Times New Roman" charset="0"/>
              </a:rPr>
              <a:t>tráfico</a:t>
            </a:r>
            <a:r>
              <a:rPr lang="en-US" baseline="0" dirty="0">
                <a:ea typeface="Times New Roman" charset="0"/>
                <a:cs typeface="Times New Roman" charset="0"/>
              </a:rPr>
              <a:t> de </a:t>
            </a:r>
            <a:r>
              <a:rPr lang="en-US" baseline="0" dirty="0" err="1">
                <a:ea typeface="Times New Roman" charset="0"/>
                <a:cs typeface="Times New Roman" charset="0"/>
              </a:rPr>
              <a:t>autopistas</a:t>
            </a:r>
            <a:r>
              <a:rPr lang="en-US" baseline="0" dirty="0">
                <a:ea typeface="Times New Roman" charset="0"/>
                <a:cs typeface="Times New Roman" charset="0"/>
              </a:rPr>
              <a:t> que </a:t>
            </a:r>
            <a:r>
              <a:rPr lang="en-US" baseline="0" dirty="0" err="1">
                <a:ea typeface="Times New Roman" charset="0"/>
                <a:cs typeface="Times New Roman" charset="0"/>
              </a:rPr>
              <a:t>podrían</a:t>
            </a:r>
            <a:r>
              <a:rPr lang="en-US" baseline="0" dirty="0">
                <a:ea typeface="Times New Roman" charset="0"/>
                <a:cs typeface="Times New Roman" charset="0"/>
              </a:rPr>
              <a:t> </a:t>
            </a:r>
            <a:r>
              <a:rPr lang="en-US" baseline="0" dirty="0" err="1">
                <a:ea typeface="Times New Roman" charset="0"/>
                <a:cs typeface="Times New Roman" charset="0"/>
              </a:rPr>
              <a:t>afectar</a:t>
            </a:r>
            <a:r>
              <a:rPr lang="en-US" baseline="0" dirty="0">
                <a:ea typeface="Times New Roman" charset="0"/>
                <a:cs typeface="Times New Roman" charset="0"/>
              </a:rPr>
              <a:t> la </a:t>
            </a:r>
            <a:r>
              <a:rPr lang="en-US" baseline="0" dirty="0" err="1">
                <a:ea typeface="Times New Roman" charset="0"/>
                <a:cs typeface="Times New Roman" charset="0"/>
              </a:rPr>
              <a:t>estabilidad</a:t>
            </a:r>
            <a:r>
              <a:rPr lang="en-US" baseline="0" dirty="0">
                <a:ea typeface="Times New Roman" charset="0"/>
                <a:cs typeface="Times New Roman" charset="0"/>
              </a:rPr>
              <a:t> de la </a:t>
            </a:r>
            <a:r>
              <a:rPr lang="en-US" baseline="0" dirty="0" err="1">
                <a:ea typeface="Times New Roman" charset="0"/>
                <a:cs typeface="Times New Roman" charset="0"/>
              </a:rPr>
              <a:t>excavación</a:t>
            </a:r>
            <a:r>
              <a:rPr lang="en-US" baseline="0" dirty="0">
                <a:ea typeface="Times New Roman" charset="0"/>
                <a:cs typeface="Times New Roman" charset="0"/>
              </a:rPr>
              <a:t>. </a:t>
            </a:r>
            <a:endParaRPr lang="en-US" dirty="0">
              <a:ea typeface="Times New Roman" charset="0"/>
              <a:cs typeface="Times New Roman" charset="0"/>
            </a:endParaRPr>
          </a:p>
          <a:p>
            <a:pPr>
              <a:spcBef>
                <a:spcPct val="0"/>
              </a:spcBef>
            </a:pPr>
            <a:endParaRPr lang="en-US" dirty="0"/>
          </a:p>
        </p:txBody>
      </p:sp>
      <p:sp>
        <p:nvSpPr>
          <p:cNvPr id="57348" name="Slide Number Placeholder 3"/>
          <p:cNvSpPr>
            <a:spLocks noGrp="1"/>
          </p:cNvSpPr>
          <p:nvPr>
            <p:ph type="sldNum" sz="quarter" idx="5"/>
          </p:nvPr>
        </p:nvSpPr>
        <p:spPr bwMode="auto">
          <a:noFill/>
          <a:ln>
            <a:miter lim="800000"/>
            <a:headEnd/>
            <a:tailEnd/>
          </a:ln>
        </p:spPr>
        <p:txBody>
          <a:bodyPr/>
          <a:lstStyle/>
          <a:p>
            <a:fld id="{5B3A7D84-D99D-A945-9B8F-A11AFEF77A1C}" type="slidenum">
              <a:rPr lang="en-US"/>
              <a:pPr/>
              <a:t>21</a:t>
            </a:fld>
            <a:endParaRPr lang="en-US"/>
          </a:p>
        </p:txBody>
      </p:sp>
    </p:spTree>
    <p:extLst>
      <p:ext uri="{BB962C8B-B14F-4D97-AF65-F5344CB8AC3E}">
        <p14:creationId xmlns:p14="http://schemas.microsoft.com/office/powerpoint/2010/main" val="1895660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spcBef>
                <a:spcPct val="0"/>
              </a:spcBef>
            </a:pPr>
            <a:r>
              <a:rPr lang="en-US" dirty="0"/>
              <a:t>La </a:t>
            </a:r>
            <a:r>
              <a:rPr lang="en-US" dirty="0" err="1"/>
              <a:t>evaluación</a:t>
            </a:r>
            <a:r>
              <a:rPr lang="en-US" baseline="0" dirty="0"/>
              <a:t> manual </a:t>
            </a:r>
            <a:r>
              <a:rPr lang="en-US" baseline="0" dirty="0" err="1"/>
              <a:t>involucra</a:t>
            </a:r>
            <a:r>
              <a:rPr lang="en-US" baseline="0" dirty="0"/>
              <a:t> </a:t>
            </a:r>
            <a:r>
              <a:rPr lang="en-US" baseline="0" dirty="0" err="1"/>
              <a:t>evaluar</a:t>
            </a:r>
            <a:r>
              <a:rPr lang="en-US" baseline="0" dirty="0"/>
              <a:t> </a:t>
            </a:r>
            <a:r>
              <a:rPr lang="en-US" baseline="0" dirty="0" err="1"/>
              <a:t>una</a:t>
            </a:r>
            <a:r>
              <a:rPr lang="en-US" baseline="0" dirty="0"/>
              <a:t> </a:t>
            </a:r>
            <a:r>
              <a:rPr lang="en-US" baseline="0" dirty="0" err="1"/>
              <a:t>muestra</a:t>
            </a:r>
            <a:r>
              <a:rPr lang="en-US" baseline="0" dirty="0"/>
              <a:t> de </a:t>
            </a:r>
            <a:r>
              <a:rPr lang="en-US" baseline="0" dirty="0" err="1"/>
              <a:t>suelo</a:t>
            </a:r>
            <a:r>
              <a:rPr lang="en-US" baseline="0" dirty="0"/>
              <a:t> de la </a:t>
            </a:r>
            <a:r>
              <a:rPr lang="en-US" baseline="0" dirty="0" err="1"/>
              <a:t>excavación</a:t>
            </a:r>
            <a:r>
              <a:rPr lang="en-US" baseline="0" dirty="0"/>
              <a:t> para </a:t>
            </a:r>
            <a:r>
              <a:rPr lang="en-US" baseline="0" dirty="0" err="1"/>
              <a:t>determinar</a:t>
            </a:r>
            <a:r>
              <a:rPr lang="en-US" baseline="0" dirty="0"/>
              <a:t> </a:t>
            </a:r>
            <a:r>
              <a:rPr lang="en-US" baseline="0" dirty="0" err="1"/>
              <a:t>cualidades</a:t>
            </a:r>
            <a:r>
              <a:rPr lang="en-US" baseline="0" dirty="0"/>
              <a:t> </a:t>
            </a:r>
            <a:r>
              <a:rPr lang="en-US" baseline="0" dirty="0" err="1"/>
              <a:t>como</a:t>
            </a:r>
            <a:r>
              <a:rPr lang="en-US" baseline="0" dirty="0"/>
              <a:t> </a:t>
            </a:r>
            <a:r>
              <a:rPr lang="en-US" baseline="0" dirty="0" err="1"/>
              <a:t>cohesividad</a:t>
            </a:r>
            <a:r>
              <a:rPr lang="en-US" baseline="0" dirty="0"/>
              <a:t>, </a:t>
            </a:r>
            <a:r>
              <a:rPr lang="en-US" baseline="0" dirty="0" err="1"/>
              <a:t>granularidad</a:t>
            </a:r>
            <a:r>
              <a:rPr lang="en-US" baseline="0" dirty="0"/>
              <a:t> y </a:t>
            </a:r>
            <a:r>
              <a:rPr lang="en-US" baseline="0" dirty="0" err="1"/>
              <a:t>resistencia</a:t>
            </a:r>
            <a:r>
              <a:rPr lang="en-US" baseline="0" dirty="0"/>
              <a:t> a la </a:t>
            </a:r>
            <a:r>
              <a:rPr lang="en-US" baseline="0" dirty="0" err="1"/>
              <a:t>compresión</a:t>
            </a:r>
            <a:r>
              <a:rPr lang="en-US" baseline="0" dirty="0"/>
              <a:t> uniaxial.</a:t>
            </a:r>
            <a:r>
              <a:rPr lang="en-US" dirty="0"/>
              <a:t> El </a:t>
            </a:r>
            <a:r>
              <a:rPr lang="en-US" dirty="0" err="1"/>
              <a:t>suelo</a:t>
            </a:r>
            <a:r>
              <a:rPr lang="en-US" dirty="0"/>
              <a:t> </a:t>
            </a:r>
            <a:r>
              <a:rPr lang="en-US" dirty="0" err="1"/>
              <a:t>puede</a:t>
            </a:r>
            <a:r>
              <a:rPr lang="en-US" dirty="0"/>
              <a:t> </a:t>
            </a:r>
            <a:r>
              <a:rPr lang="en-US" dirty="0" err="1"/>
              <a:t>ser</a:t>
            </a:r>
            <a:r>
              <a:rPr lang="en-US" dirty="0"/>
              <a:t> </a:t>
            </a:r>
            <a:r>
              <a:rPr lang="en-US" dirty="0" err="1"/>
              <a:t>evaluado</a:t>
            </a:r>
            <a:r>
              <a:rPr lang="en-US" dirty="0"/>
              <a:t> </a:t>
            </a:r>
            <a:r>
              <a:rPr lang="en-US" dirty="0" err="1"/>
              <a:t>en</a:t>
            </a:r>
            <a:r>
              <a:rPr lang="en-US" dirty="0"/>
              <a:t> el sitio o </a:t>
            </a:r>
            <a:r>
              <a:rPr lang="en-US" dirty="0" err="1"/>
              <a:t>fuera</a:t>
            </a:r>
            <a:r>
              <a:rPr lang="en-US" dirty="0"/>
              <a:t> del sitio,</a:t>
            </a:r>
            <a:r>
              <a:rPr lang="en-US" baseline="0" dirty="0"/>
              <a:t> </a:t>
            </a:r>
            <a:r>
              <a:rPr lang="en-US" baseline="0" dirty="0" err="1"/>
              <a:t>pero</a:t>
            </a:r>
            <a:r>
              <a:rPr lang="en-US" baseline="0" dirty="0"/>
              <a:t> </a:t>
            </a:r>
            <a:r>
              <a:rPr lang="en-US" baseline="0" dirty="0" err="1"/>
              <a:t>debe</a:t>
            </a:r>
            <a:r>
              <a:rPr lang="en-US" baseline="0" dirty="0"/>
              <a:t> </a:t>
            </a:r>
            <a:r>
              <a:rPr lang="en-US" baseline="0" dirty="0" err="1"/>
              <a:t>ser</a:t>
            </a:r>
            <a:r>
              <a:rPr lang="en-US" baseline="0" dirty="0"/>
              <a:t> </a:t>
            </a:r>
            <a:r>
              <a:rPr lang="en-US" baseline="0" dirty="0" err="1"/>
              <a:t>evaluado</a:t>
            </a:r>
            <a:r>
              <a:rPr lang="en-US" baseline="0" dirty="0"/>
              <a:t> lo </a:t>
            </a:r>
            <a:r>
              <a:rPr lang="en-US" baseline="0" dirty="0" err="1"/>
              <a:t>más</a:t>
            </a:r>
            <a:r>
              <a:rPr lang="en-US" baseline="0" dirty="0"/>
              <a:t> pronto possible para </a:t>
            </a:r>
            <a:r>
              <a:rPr lang="en-US" baseline="0" dirty="0" err="1"/>
              <a:t>preservar</a:t>
            </a:r>
            <a:r>
              <a:rPr lang="en-US" baseline="0" dirty="0"/>
              <a:t> </a:t>
            </a:r>
            <a:r>
              <a:rPr lang="en-US" baseline="0" dirty="0" err="1"/>
              <a:t>su</a:t>
            </a:r>
            <a:r>
              <a:rPr lang="en-US" baseline="0" dirty="0"/>
              <a:t> </a:t>
            </a:r>
            <a:r>
              <a:rPr lang="en-US" baseline="0" dirty="0" err="1"/>
              <a:t>humedad</a:t>
            </a:r>
            <a:r>
              <a:rPr lang="en-US" baseline="0" dirty="0"/>
              <a:t> natural. </a:t>
            </a:r>
            <a:endParaRPr lang="en-US" dirty="0"/>
          </a:p>
          <a:p>
            <a:pPr>
              <a:spcBef>
                <a:spcPct val="0"/>
              </a:spcBef>
            </a:pPr>
            <a:endParaRPr lang="en-US" dirty="0"/>
          </a:p>
          <a:p>
            <a:pPr>
              <a:spcBef>
                <a:spcPct val="0"/>
              </a:spcBef>
            </a:pPr>
            <a:r>
              <a:rPr lang="en-US" dirty="0" err="1"/>
              <a:t>Algunos</a:t>
            </a:r>
            <a:r>
              <a:rPr lang="en-US" baseline="0" dirty="0"/>
              <a:t> </a:t>
            </a:r>
            <a:r>
              <a:rPr lang="en-US" baseline="0" dirty="0" err="1"/>
              <a:t>ejemplos</a:t>
            </a:r>
            <a:r>
              <a:rPr lang="en-US" baseline="0" dirty="0"/>
              <a:t> de </a:t>
            </a:r>
            <a:r>
              <a:rPr lang="en-US" baseline="0" dirty="0" err="1"/>
              <a:t>evaluaciones</a:t>
            </a:r>
            <a:r>
              <a:rPr lang="en-US" baseline="0" dirty="0"/>
              <a:t> </a:t>
            </a:r>
            <a:r>
              <a:rPr lang="en-US" baseline="0" dirty="0" err="1"/>
              <a:t>manuales</a:t>
            </a:r>
            <a:r>
              <a:rPr lang="en-US" baseline="0" dirty="0"/>
              <a:t> son: </a:t>
            </a:r>
            <a:endParaRPr lang="en-US" dirty="0"/>
          </a:p>
          <a:p>
            <a:pPr>
              <a:spcBef>
                <a:spcPct val="0"/>
              </a:spcBef>
            </a:pPr>
            <a:endParaRPr lang="en-US" b="1" dirty="0"/>
          </a:p>
          <a:p>
            <a:pPr>
              <a:spcBef>
                <a:spcPct val="0"/>
              </a:spcBef>
            </a:pPr>
            <a:r>
              <a:rPr lang="en-US" b="1" dirty="0" err="1"/>
              <a:t>Evaluación</a:t>
            </a:r>
            <a:r>
              <a:rPr lang="en-US" b="1" baseline="0" dirty="0"/>
              <a:t> de </a:t>
            </a:r>
            <a:r>
              <a:rPr lang="en-US" b="1" dirty="0" err="1"/>
              <a:t>Plasticidad</a:t>
            </a:r>
            <a:r>
              <a:rPr lang="en-US" b="1" dirty="0"/>
              <a:t>:  </a:t>
            </a:r>
            <a:r>
              <a:rPr lang="en-US" b="0" dirty="0"/>
              <a:t>Para</a:t>
            </a:r>
            <a:r>
              <a:rPr lang="en-US" dirty="0"/>
              <a:t> </a:t>
            </a:r>
            <a:r>
              <a:rPr lang="en-US" dirty="0" err="1"/>
              <a:t>conducir</a:t>
            </a:r>
            <a:r>
              <a:rPr lang="en-US" baseline="0" dirty="0"/>
              <a:t> </a:t>
            </a:r>
            <a:r>
              <a:rPr lang="en-US" baseline="0" dirty="0" err="1"/>
              <a:t>esta</a:t>
            </a:r>
            <a:r>
              <a:rPr lang="en-US" baseline="0" dirty="0"/>
              <a:t> </a:t>
            </a:r>
            <a:r>
              <a:rPr lang="en-US" baseline="0" dirty="0" err="1"/>
              <a:t>evaluación</a:t>
            </a:r>
            <a:r>
              <a:rPr lang="en-US" baseline="0" dirty="0"/>
              <a:t>,</a:t>
            </a:r>
            <a:r>
              <a:rPr lang="en-US" dirty="0"/>
              <a:t> </a:t>
            </a:r>
            <a:r>
              <a:rPr lang="en-US" dirty="0" err="1"/>
              <a:t>usted</a:t>
            </a:r>
            <a:r>
              <a:rPr lang="en-US" dirty="0"/>
              <a:t> </a:t>
            </a:r>
            <a:r>
              <a:rPr lang="en-US" dirty="0" err="1"/>
              <a:t>moldea</a:t>
            </a:r>
            <a:r>
              <a:rPr lang="en-US" dirty="0"/>
              <a:t> </a:t>
            </a:r>
            <a:r>
              <a:rPr lang="en-US" dirty="0" err="1"/>
              <a:t>una</a:t>
            </a:r>
            <a:r>
              <a:rPr lang="en-US" baseline="0" dirty="0"/>
              <a:t> </a:t>
            </a:r>
            <a:r>
              <a:rPr lang="en-US" baseline="0" dirty="0" err="1"/>
              <a:t>muestra</a:t>
            </a:r>
            <a:r>
              <a:rPr lang="en-US" baseline="0" dirty="0"/>
              <a:t> </a:t>
            </a:r>
            <a:r>
              <a:rPr lang="en-US" baseline="0" dirty="0" err="1"/>
              <a:t>húmeda</a:t>
            </a:r>
            <a:r>
              <a:rPr lang="en-US" baseline="0" dirty="0"/>
              <a:t> de </a:t>
            </a:r>
            <a:r>
              <a:rPr lang="en-US" baseline="0" dirty="0" err="1"/>
              <a:t>suelo</a:t>
            </a:r>
            <a:r>
              <a:rPr lang="en-US" baseline="0" dirty="0"/>
              <a:t> </a:t>
            </a:r>
            <a:r>
              <a:rPr lang="en-US" baseline="0" dirty="0" err="1"/>
              <a:t>dándole</a:t>
            </a:r>
            <a:r>
              <a:rPr lang="en-US" baseline="0" dirty="0"/>
              <a:t> forma de bola e </a:t>
            </a:r>
            <a:r>
              <a:rPr lang="en-US" baseline="0" dirty="0" err="1"/>
              <a:t>intenta</a:t>
            </a:r>
            <a:r>
              <a:rPr lang="en-US" baseline="0" dirty="0"/>
              <a:t> </a:t>
            </a:r>
            <a:r>
              <a:rPr lang="en-US" baseline="0" dirty="0" err="1"/>
              <a:t>enrollarlo</a:t>
            </a:r>
            <a:r>
              <a:rPr lang="en-US" baseline="0" dirty="0"/>
              <a:t> </a:t>
            </a:r>
            <a:r>
              <a:rPr lang="en-US" baseline="0" dirty="0" err="1"/>
              <a:t>en</a:t>
            </a:r>
            <a:r>
              <a:rPr lang="en-US" baseline="0" dirty="0"/>
              <a:t> forma de </a:t>
            </a:r>
            <a:r>
              <a:rPr lang="en-US" baseline="0" dirty="0" err="1"/>
              <a:t>hilos</a:t>
            </a:r>
            <a:r>
              <a:rPr lang="en-US" baseline="0" dirty="0"/>
              <a:t> tan </a:t>
            </a:r>
            <a:r>
              <a:rPr lang="en-US" baseline="0" dirty="0" err="1"/>
              <a:t>delgados</a:t>
            </a:r>
            <a:r>
              <a:rPr lang="en-US" baseline="0" dirty="0"/>
              <a:t> </a:t>
            </a:r>
            <a:r>
              <a:rPr lang="en-US" baseline="0" dirty="0" err="1"/>
              <a:t>como</a:t>
            </a:r>
            <a:r>
              <a:rPr lang="en-US" baseline="0" dirty="0"/>
              <a:t> </a:t>
            </a:r>
            <a:r>
              <a:rPr lang="en-US" dirty="0"/>
              <a:t>1/8 de </a:t>
            </a:r>
            <a:r>
              <a:rPr lang="en-US" dirty="0" err="1"/>
              <a:t>pulgadas</a:t>
            </a:r>
            <a:r>
              <a:rPr lang="en-US" dirty="0"/>
              <a:t> de </a:t>
            </a:r>
            <a:r>
              <a:rPr lang="en-US" dirty="0" err="1"/>
              <a:t>diámetro</a:t>
            </a:r>
            <a:r>
              <a:rPr lang="en-US" dirty="0"/>
              <a:t>.</a:t>
            </a:r>
            <a:r>
              <a:rPr lang="en-US" baseline="0" dirty="0"/>
              <a:t> </a:t>
            </a:r>
            <a:r>
              <a:rPr lang="en-US" dirty="0"/>
              <a:t> </a:t>
            </a:r>
          </a:p>
          <a:p>
            <a:pPr marL="628650" lvl="1" indent="-171450">
              <a:spcBef>
                <a:spcPct val="0"/>
              </a:spcBef>
              <a:buFontTx/>
              <a:buChar char="•"/>
            </a:pPr>
            <a:r>
              <a:rPr lang="en-US" dirty="0"/>
              <a:t>El </a:t>
            </a:r>
            <a:r>
              <a:rPr lang="en-US" dirty="0" err="1"/>
              <a:t>suelo</a:t>
            </a:r>
            <a:r>
              <a:rPr lang="en-US" dirty="0"/>
              <a:t> </a:t>
            </a:r>
            <a:r>
              <a:rPr lang="en-US" dirty="0" err="1"/>
              <a:t>cohesivo</a:t>
            </a:r>
            <a:r>
              <a:rPr lang="en-US" dirty="0"/>
              <a:t> </a:t>
            </a:r>
            <a:r>
              <a:rPr lang="en-US" dirty="0" err="1"/>
              <a:t>puede</a:t>
            </a:r>
            <a:r>
              <a:rPr lang="en-US" baseline="0" dirty="0"/>
              <a:t> </a:t>
            </a:r>
            <a:r>
              <a:rPr lang="en-US" baseline="0" dirty="0" err="1"/>
              <a:t>ser</a:t>
            </a:r>
            <a:r>
              <a:rPr lang="en-US" baseline="0" dirty="0"/>
              <a:t> </a:t>
            </a:r>
            <a:r>
              <a:rPr lang="en-US" baseline="0" dirty="0" err="1"/>
              <a:t>enrollado</a:t>
            </a:r>
            <a:r>
              <a:rPr lang="en-US" baseline="0" dirty="0"/>
              <a:t> </a:t>
            </a:r>
            <a:r>
              <a:rPr lang="en-US" baseline="0" dirty="0" err="1"/>
              <a:t>exitosamente</a:t>
            </a:r>
            <a:r>
              <a:rPr lang="en-US" baseline="0" dirty="0"/>
              <a:t> </a:t>
            </a:r>
            <a:r>
              <a:rPr lang="en-US" baseline="0" dirty="0" err="1"/>
              <a:t>en</a:t>
            </a:r>
            <a:r>
              <a:rPr lang="en-US" baseline="0" dirty="0"/>
              <a:t> </a:t>
            </a:r>
            <a:r>
              <a:rPr lang="en-US" baseline="0" dirty="0" err="1"/>
              <a:t>hilos</a:t>
            </a:r>
            <a:r>
              <a:rPr lang="en-US" baseline="0" dirty="0"/>
              <a:t> sin </a:t>
            </a:r>
            <a:r>
              <a:rPr lang="en-US" baseline="0" dirty="0" err="1"/>
              <a:t>que</a:t>
            </a:r>
            <a:r>
              <a:rPr lang="en-US" baseline="0" dirty="0"/>
              <a:t> se </a:t>
            </a:r>
            <a:r>
              <a:rPr lang="en-US" baseline="0" dirty="0" err="1"/>
              <a:t>desmorone</a:t>
            </a:r>
            <a:r>
              <a:rPr lang="en-US" baseline="0" dirty="0"/>
              <a:t>. </a:t>
            </a:r>
            <a:r>
              <a:rPr lang="en-US" dirty="0"/>
              <a:t> </a:t>
            </a:r>
          </a:p>
          <a:p>
            <a:pPr marL="628650" lvl="1" indent="-171450">
              <a:spcBef>
                <a:spcPct val="0"/>
              </a:spcBef>
              <a:buFontTx/>
              <a:buChar char="•"/>
            </a:pPr>
            <a:r>
              <a:rPr lang="en-US" dirty="0"/>
              <a:t>El </a:t>
            </a:r>
            <a:r>
              <a:rPr lang="en-US" dirty="0" err="1"/>
              <a:t>suelo</a:t>
            </a:r>
            <a:r>
              <a:rPr lang="en-US" dirty="0"/>
              <a:t> </a:t>
            </a:r>
            <a:r>
              <a:rPr lang="en-US" dirty="0" err="1"/>
              <a:t>es</a:t>
            </a:r>
            <a:r>
              <a:rPr lang="en-US" dirty="0"/>
              <a:t> </a:t>
            </a:r>
            <a:r>
              <a:rPr lang="en-US" dirty="0" err="1"/>
              <a:t>cohesivo</a:t>
            </a:r>
            <a:r>
              <a:rPr lang="en-US" dirty="0"/>
              <a:t> </a:t>
            </a:r>
            <a:r>
              <a:rPr lang="en-US" dirty="0" err="1"/>
              <a:t>si</a:t>
            </a:r>
            <a:r>
              <a:rPr lang="en-US" dirty="0"/>
              <a:t> se </a:t>
            </a:r>
            <a:r>
              <a:rPr lang="en-US" dirty="0" err="1"/>
              <a:t>pueden</a:t>
            </a:r>
            <a:r>
              <a:rPr lang="en-US" dirty="0"/>
              <a:t> </a:t>
            </a:r>
            <a:r>
              <a:rPr lang="en-US" dirty="0" err="1"/>
              <a:t>formar</a:t>
            </a:r>
            <a:r>
              <a:rPr lang="en-US" baseline="0" dirty="0"/>
              <a:t> </a:t>
            </a:r>
            <a:r>
              <a:rPr lang="en-US" baseline="0" dirty="0" err="1"/>
              <a:t>rollos</a:t>
            </a:r>
            <a:r>
              <a:rPr lang="en-US" baseline="0" dirty="0"/>
              <a:t> de 1/8 </a:t>
            </a:r>
            <a:r>
              <a:rPr lang="en-US" baseline="0" dirty="0" err="1"/>
              <a:t>pulgadas</a:t>
            </a:r>
            <a:r>
              <a:rPr lang="en-US" baseline="0" dirty="0"/>
              <a:t> de al </a:t>
            </a:r>
            <a:r>
              <a:rPr lang="en-US" baseline="0" dirty="0" err="1"/>
              <a:t>menos</a:t>
            </a:r>
            <a:r>
              <a:rPr lang="en-US" baseline="0" dirty="0"/>
              <a:t> 2 </a:t>
            </a:r>
            <a:r>
              <a:rPr lang="en-US" baseline="0" dirty="0" err="1"/>
              <a:t>pulgadas</a:t>
            </a:r>
            <a:r>
              <a:rPr lang="en-US" baseline="0" dirty="0"/>
              <a:t> de largo sin </a:t>
            </a:r>
            <a:r>
              <a:rPr lang="en-US" baseline="0" dirty="0" err="1"/>
              <a:t>que</a:t>
            </a:r>
            <a:r>
              <a:rPr lang="en-US" baseline="0" dirty="0"/>
              <a:t> se </a:t>
            </a:r>
            <a:r>
              <a:rPr lang="en-US" baseline="0" dirty="0" err="1"/>
              <a:t>desarmen</a:t>
            </a:r>
            <a:r>
              <a:rPr lang="en-US" baseline="0" dirty="0"/>
              <a:t>. </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a:lstStyle/>
          <a:p>
            <a:fld id="{250C816F-227B-AC48-9746-10EC8B0558CE}" type="slidenum">
              <a:rPr lang="en-US"/>
              <a:pPr/>
              <a:t>22</a:t>
            </a:fld>
            <a:endParaRPr lang="en-US"/>
          </a:p>
        </p:txBody>
      </p:sp>
    </p:spTree>
    <p:extLst>
      <p:ext uri="{BB962C8B-B14F-4D97-AF65-F5344CB8AC3E}">
        <p14:creationId xmlns:p14="http://schemas.microsoft.com/office/powerpoint/2010/main" val="80017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lvl="1">
              <a:spcBef>
                <a:spcPct val="0"/>
              </a:spcBef>
            </a:pPr>
            <a:r>
              <a:rPr lang="en-US" b="1" dirty="0" err="1"/>
              <a:t>Evaluación</a:t>
            </a:r>
            <a:r>
              <a:rPr lang="en-US" b="1" dirty="0"/>
              <a:t> con </a:t>
            </a:r>
            <a:r>
              <a:rPr lang="en-US" b="1" dirty="0" err="1"/>
              <a:t>penetrómetro</a:t>
            </a:r>
            <a:r>
              <a:rPr lang="en-US" b="1" dirty="0"/>
              <a:t> de </a:t>
            </a:r>
            <a:r>
              <a:rPr lang="en-US" b="1" dirty="0" err="1"/>
              <a:t>bolsillo</a:t>
            </a:r>
            <a:r>
              <a:rPr lang="en-US" b="1" dirty="0"/>
              <a:t>: Como </a:t>
            </a:r>
            <a:r>
              <a:rPr lang="en-US" b="1" dirty="0" err="1"/>
              <a:t>su</a:t>
            </a:r>
            <a:r>
              <a:rPr lang="en-US" b="1" dirty="0"/>
              <a:t> </a:t>
            </a:r>
            <a:r>
              <a:rPr lang="en-US" b="1" dirty="0" err="1"/>
              <a:t>nombre</a:t>
            </a:r>
            <a:r>
              <a:rPr lang="en-US" b="1" dirty="0"/>
              <a:t> lo </a:t>
            </a:r>
            <a:r>
              <a:rPr lang="en-US" b="1" dirty="0" err="1"/>
              <a:t>indica</a:t>
            </a:r>
            <a:r>
              <a:rPr lang="en-US" b="1" dirty="0"/>
              <a:t>,</a:t>
            </a:r>
            <a:r>
              <a:rPr lang="en-US" b="1" baseline="0" dirty="0"/>
              <a:t> </a:t>
            </a:r>
            <a:r>
              <a:rPr lang="en-US" b="1" baseline="0" dirty="0" err="1"/>
              <a:t>esta</a:t>
            </a:r>
            <a:r>
              <a:rPr lang="en-US" b="1" baseline="0" dirty="0"/>
              <a:t> </a:t>
            </a:r>
            <a:r>
              <a:rPr lang="en-US" b="1" baseline="0" dirty="0" err="1"/>
              <a:t>evaluación</a:t>
            </a:r>
            <a:r>
              <a:rPr lang="en-US" b="1" baseline="0" dirty="0"/>
              <a:t> </a:t>
            </a:r>
            <a:r>
              <a:rPr lang="en-US" b="1" baseline="0" dirty="0" err="1"/>
              <a:t>es</a:t>
            </a:r>
            <a:r>
              <a:rPr lang="en-US" b="1" baseline="0" dirty="0"/>
              <a:t> </a:t>
            </a:r>
            <a:r>
              <a:rPr lang="en-US" b="1" baseline="0" dirty="0" err="1"/>
              <a:t>realizada</a:t>
            </a:r>
            <a:r>
              <a:rPr lang="en-US" b="1" baseline="0" dirty="0"/>
              <a:t> </a:t>
            </a:r>
            <a:r>
              <a:rPr lang="en-US" b="1" baseline="0" dirty="0" err="1"/>
              <a:t>usando</a:t>
            </a:r>
            <a:r>
              <a:rPr lang="en-US" b="1" baseline="0" dirty="0"/>
              <a:t> </a:t>
            </a:r>
            <a:r>
              <a:rPr lang="en-US" b="0" baseline="0" dirty="0" err="1"/>
              <a:t>una</a:t>
            </a:r>
            <a:r>
              <a:rPr lang="en-US" dirty="0"/>
              <a:t> simple y</a:t>
            </a:r>
            <a:r>
              <a:rPr lang="en-US" baseline="0" dirty="0"/>
              <a:t> </a:t>
            </a:r>
            <a:r>
              <a:rPr lang="en-US" baseline="0" dirty="0" err="1"/>
              <a:t>práctica</a:t>
            </a:r>
            <a:r>
              <a:rPr lang="en-US" baseline="0" dirty="0"/>
              <a:t> </a:t>
            </a:r>
            <a:r>
              <a:rPr lang="en-US" baseline="0" dirty="0" err="1"/>
              <a:t>herramienta</a:t>
            </a:r>
            <a:r>
              <a:rPr lang="en-US" baseline="0" dirty="0"/>
              <a:t>, el </a:t>
            </a:r>
            <a:r>
              <a:rPr lang="en-US" dirty="0"/>
              <a:t>“</a:t>
            </a:r>
            <a:r>
              <a:rPr lang="en-US" dirty="0" err="1"/>
              <a:t>penetrómetro</a:t>
            </a:r>
            <a:r>
              <a:rPr lang="en-US" dirty="0"/>
              <a:t>”. Los </a:t>
            </a:r>
            <a:r>
              <a:rPr lang="en-US" dirty="0" err="1"/>
              <a:t>penetrómetros</a:t>
            </a:r>
            <a:r>
              <a:rPr lang="en-US" dirty="0"/>
              <a:t> son </a:t>
            </a:r>
            <a:r>
              <a:rPr lang="en-US" dirty="0" err="1"/>
              <a:t>instrumentos</a:t>
            </a:r>
            <a:r>
              <a:rPr lang="en-US" baseline="0" dirty="0"/>
              <a:t> </a:t>
            </a:r>
            <a:r>
              <a:rPr lang="en-US" baseline="0" dirty="0" err="1"/>
              <a:t>operados</a:t>
            </a:r>
            <a:r>
              <a:rPr lang="en-US" baseline="0" dirty="0"/>
              <a:t> </a:t>
            </a:r>
            <a:r>
              <a:rPr lang="en-US" baseline="0" dirty="0" err="1"/>
              <a:t>por</a:t>
            </a:r>
            <a:r>
              <a:rPr lang="en-US" baseline="0" dirty="0"/>
              <a:t> </a:t>
            </a:r>
            <a:r>
              <a:rPr lang="en-US" baseline="0" dirty="0" err="1"/>
              <a:t>resorte</a:t>
            </a:r>
            <a:r>
              <a:rPr lang="en-US" baseline="0" dirty="0"/>
              <a:t>, de </a:t>
            </a:r>
            <a:r>
              <a:rPr lang="en-US" baseline="0" dirty="0" err="1"/>
              <a:t>lectura</a:t>
            </a:r>
            <a:r>
              <a:rPr lang="en-US" baseline="0" dirty="0"/>
              <a:t> </a:t>
            </a:r>
            <a:r>
              <a:rPr lang="en-US" baseline="0" dirty="0" err="1"/>
              <a:t>directa</a:t>
            </a:r>
            <a:r>
              <a:rPr lang="en-US" baseline="0" dirty="0"/>
              <a:t>, </a:t>
            </a:r>
            <a:r>
              <a:rPr lang="en-US" baseline="0" dirty="0" err="1"/>
              <a:t>usados</a:t>
            </a:r>
            <a:r>
              <a:rPr lang="en-US" baseline="0" dirty="0"/>
              <a:t> para </a:t>
            </a:r>
            <a:r>
              <a:rPr lang="en-US" baseline="0" dirty="0" err="1"/>
              <a:t>determinar</a:t>
            </a:r>
            <a:r>
              <a:rPr lang="en-US" baseline="0" dirty="0"/>
              <a:t> la </a:t>
            </a:r>
            <a:r>
              <a:rPr lang="en-US" baseline="0" dirty="0" err="1"/>
              <a:t>resistencia</a:t>
            </a:r>
            <a:r>
              <a:rPr lang="en-US" baseline="0" dirty="0"/>
              <a:t> a la </a:t>
            </a:r>
            <a:r>
              <a:rPr lang="en-US" baseline="0" dirty="0" err="1"/>
              <a:t>compresión</a:t>
            </a:r>
            <a:r>
              <a:rPr lang="en-US" baseline="0" dirty="0"/>
              <a:t> uniaxial de </a:t>
            </a:r>
            <a:r>
              <a:rPr lang="en-US" baseline="0" dirty="0" err="1"/>
              <a:t>suelos</a:t>
            </a:r>
            <a:r>
              <a:rPr lang="en-US" baseline="0" dirty="0"/>
              <a:t> </a:t>
            </a:r>
            <a:r>
              <a:rPr lang="en-US" baseline="0" dirty="0" err="1"/>
              <a:t>cohesivos</a:t>
            </a:r>
            <a:r>
              <a:rPr lang="en-US" baseline="0" dirty="0"/>
              <a:t> </a:t>
            </a:r>
            <a:r>
              <a:rPr lang="en-US" baseline="0" dirty="0" err="1"/>
              <a:t>saturados</a:t>
            </a:r>
            <a:r>
              <a:rPr lang="en-US" baseline="0" dirty="0"/>
              <a:t>. </a:t>
            </a:r>
            <a:r>
              <a:rPr lang="en-US" baseline="0" dirty="0" err="1"/>
              <a:t>Esta</a:t>
            </a:r>
            <a:r>
              <a:rPr lang="en-US" baseline="0" dirty="0"/>
              <a:t> </a:t>
            </a:r>
            <a:r>
              <a:rPr lang="en-US" baseline="0" dirty="0" err="1"/>
              <a:t>herramienta</a:t>
            </a:r>
            <a:r>
              <a:rPr lang="en-US" baseline="0" dirty="0"/>
              <a:t> </a:t>
            </a:r>
            <a:r>
              <a:rPr lang="en-US" baseline="0" dirty="0" err="1"/>
              <a:t>ofrece</a:t>
            </a:r>
            <a:r>
              <a:rPr lang="en-US" baseline="0" dirty="0"/>
              <a:t> </a:t>
            </a:r>
            <a:r>
              <a:rPr lang="en-US" baseline="0" dirty="0" err="1"/>
              <a:t>estimados</a:t>
            </a:r>
            <a:r>
              <a:rPr lang="en-US" baseline="0" dirty="0"/>
              <a:t> </a:t>
            </a:r>
            <a:r>
              <a:rPr lang="en-US" baseline="0" dirty="0" err="1"/>
              <a:t>relativamente</a:t>
            </a:r>
            <a:r>
              <a:rPr lang="en-US" baseline="0" dirty="0"/>
              <a:t> </a:t>
            </a:r>
            <a:r>
              <a:rPr lang="en-US" baseline="0" dirty="0" err="1"/>
              <a:t>más</a:t>
            </a:r>
            <a:r>
              <a:rPr lang="en-US" baseline="0" dirty="0"/>
              <a:t> </a:t>
            </a:r>
            <a:r>
              <a:rPr lang="en-US" baseline="0" dirty="0" err="1"/>
              <a:t>precisos</a:t>
            </a:r>
            <a:r>
              <a:rPr lang="en-US" baseline="0" dirty="0"/>
              <a:t> de </a:t>
            </a:r>
            <a:r>
              <a:rPr lang="en-US" baseline="0" dirty="0" err="1"/>
              <a:t>resistencia</a:t>
            </a:r>
            <a:r>
              <a:rPr lang="en-US" baseline="0" dirty="0"/>
              <a:t> a </a:t>
            </a:r>
            <a:r>
              <a:rPr lang="en-US" baseline="0" dirty="0" err="1"/>
              <a:t>compresión</a:t>
            </a:r>
            <a:r>
              <a:rPr lang="en-US" baseline="0" dirty="0"/>
              <a:t> uniaxial. </a:t>
            </a:r>
            <a:r>
              <a:rPr lang="en-US" dirty="0"/>
              <a:t> </a:t>
            </a:r>
          </a:p>
          <a:p>
            <a:pPr marL="0" lvl="1">
              <a:spcBef>
                <a:spcPct val="0"/>
              </a:spcBef>
            </a:pPr>
            <a:endParaRPr lang="en-US" dirty="0"/>
          </a:p>
          <a:p>
            <a:pPr marL="0" lvl="1">
              <a:spcBef>
                <a:spcPct val="0"/>
              </a:spcBef>
            </a:pPr>
            <a:r>
              <a:rPr lang="en-US" dirty="0" err="1"/>
              <a:t>Cuando</a:t>
            </a:r>
            <a:r>
              <a:rPr lang="en-US" dirty="0"/>
              <a:t> se </a:t>
            </a:r>
            <a:r>
              <a:rPr lang="en-US" dirty="0" err="1"/>
              <a:t>presiona</a:t>
            </a:r>
            <a:r>
              <a:rPr lang="en-US" dirty="0"/>
              <a:t> el</a:t>
            </a:r>
            <a:r>
              <a:rPr lang="en-US" baseline="0" dirty="0"/>
              <a:t> </a:t>
            </a:r>
            <a:r>
              <a:rPr lang="en-US" baseline="0" dirty="0" err="1"/>
              <a:t>penetrómetro</a:t>
            </a:r>
            <a:r>
              <a:rPr lang="en-US" baseline="0" dirty="0"/>
              <a:t> de </a:t>
            </a:r>
            <a:r>
              <a:rPr lang="en-US" baseline="0" dirty="0" err="1"/>
              <a:t>bolsillo</a:t>
            </a:r>
            <a:r>
              <a:rPr lang="en-US" baseline="0" dirty="0"/>
              <a:t> </a:t>
            </a:r>
            <a:r>
              <a:rPr lang="en-US" baseline="0" dirty="0" err="1"/>
              <a:t>en</a:t>
            </a:r>
            <a:r>
              <a:rPr lang="en-US" baseline="0" dirty="0"/>
              <a:t> el </a:t>
            </a:r>
            <a:r>
              <a:rPr lang="en-US" baseline="0" dirty="0" err="1"/>
              <a:t>suelo</a:t>
            </a:r>
            <a:r>
              <a:rPr lang="en-US" baseline="0" dirty="0"/>
              <a:t>, un </a:t>
            </a:r>
            <a:r>
              <a:rPr lang="en-US" baseline="0" dirty="0" err="1"/>
              <a:t>pistón</a:t>
            </a:r>
            <a:r>
              <a:rPr lang="en-US" baseline="0" dirty="0"/>
              <a:t> </a:t>
            </a:r>
            <a:r>
              <a:rPr lang="en-US" baseline="0" dirty="0" err="1"/>
              <a:t>empujado</a:t>
            </a:r>
            <a:r>
              <a:rPr lang="en-US" baseline="0" dirty="0"/>
              <a:t> </a:t>
            </a:r>
            <a:r>
              <a:rPr lang="en-US" baseline="0" dirty="0" err="1"/>
              <a:t>por</a:t>
            </a:r>
            <a:r>
              <a:rPr lang="en-US" baseline="0" dirty="0"/>
              <a:t> un </a:t>
            </a:r>
            <a:r>
              <a:rPr lang="en-US" baseline="0" dirty="0" err="1"/>
              <a:t>resorte</a:t>
            </a:r>
            <a:r>
              <a:rPr lang="en-US" baseline="0" dirty="0"/>
              <a:t> </a:t>
            </a:r>
            <a:r>
              <a:rPr lang="en-US" baseline="0" dirty="0" err="1"/>
              <a:t>desplaza</a:t>
            </a:r>
            <a:r>
              <a:rPr lang="en-US" baseline="0" dirty="0"/>
              <a:t> el </a:t>
            </a:r>
            <a:r>
              <a:rPr lang="en-US" baseline="0" dirty="0" err="1"/>
              <a:t>anillo</a:t>
            </a:r>
            <a:r>
              <a:rPr lang="en-US" baseline="0" dirty="0"/>
              <a:t> de la </a:t>
            </a:r>
            <a:r>
              <a:rPr lang="en-US" baseline="0" dirty="0" err="1"/>
              <a:t>escala</a:t>
            </a:r>
            <a:r>
              <a:rPr lang="en-US" baseline="0" dirty="0"/>
              <a:t>, el </a:t>
            </a:r>
            <a:r>
              <a:rPr lang="en-US" baseline="0" dirty="0" err="1"/>
              <a:t>cual</a:t>
            </a:r>
            <a:r>
              <a:rPr lang="en-US" baseline="0" dirty="0"/>
              <a:t>, a </a:t>
            </a:r>
            <a:r>
              <a:rPr lang="en-US" baseline="0" dirty="0" err="1"/>
              <a:t>su</a:t>
            </a:r>
            <a:r>
              <a:rPr lang="en-US" baseline="0" dirty="0"/>
              <a:t> </a:t>
            </a:r>
            <a:r>
              <a:rPr lang="en-US" baseline="0" dirty="0" err="1"/>
              <a:t>vez</a:t>
            </a:r>
            <a:r>
              <a:rPr lang="en-US" baseline="0" dirty="0"/>
              <a:t>, </a:t>
            </a:r>
            <a:r>
              <a:rPr lang="en-US" baseline="0" dirty="0" err="1"/>
              <a:t>indica</a:t>
            </a:r>
            <a:r>
              <a:rPr lang="en-US" baseline="0" dirty="0"/>
              <a:t> la </a:t>
            </a:r>
            <a:r>
              <a:rPr lang="en-US" baseline="0" dirty="0" err="1"/>
              <a:t>resistencia</a:t>
            </a:r>
            <a:r>
              <a:rPr lang="en-US" baseline="0" dirty="0"/>
              <a:t> a la </a:t>
            </a:r>
            <a:r>
              <a:rPr lang="en-US" baseline="0" dirty="0" err="1"/>
              <a:t>compresión</a:t>
            </a:r>
            <a:r>
              <a:rPr lang="en-US" baseline="0" dirty="0"/>
              <a:t> uniaxial </a:t>
            </a:r>
            <a:r>
              <a:rPr lang="en-US" baseline="0" dirty="0" err="1"/>
              <a:t>en</a:t>
            </a:r>
            <a:r>
              <a:rPr lang="en-US" baseline="0" dirty="0"/>
              <a:t> </a:t>
            </a:r>
            <a:r>
              <a:rPr lang="en-US" baseline="0" dirty="0" err="1"/>
              <a:t>toneladas</a:t>
            </a:r>
            <a:r>
              <a:rPr lang="en-US" baseline="0" dirty="0"/>
              <a:t> </a:t>
            </a:r>
            <a:r>
              <a:rPr lang="en-US" baseline="0" dirty="0" err="1"/>
              <a:t>por</a:t>
            </a:r>
            <a:r>
              <a:rPr lang="en-US" baseline="0" dirty="0"/>
              <a:t> pie </a:t>
            </a:r>
            <a:r>
              <a:rPr lang="en-US" baseline="0" dirty="0" err="1"/>
              <a:t>cuadrado</a:t>
            </a:r>
            <a:r>
              <a:rPr lang="en-US" baseline="0" dirty="0"/>
              <a:t> (</a:t>
            </a:r>
            <a:r>
              <a:rPr lang="en-US" dirty="0"/>
              <a:t>tons/sq. </a:t>
            </a:r>
            <a:r>
              <a:rPr lang="en-US" dirty="0" err="1"/>
              <a:t>ft</a:t>
            </a:r>
            <a:r>
              <a:rPr lang="en-US" dirty="0"/>
              <a:t>) (TSF) de </a:t>
            </a:r>
            <a:r>
              <a:rPr lang="en-US" dirty="0" err="1"/>
              <a:t>suelo</a:t>
            </a:r>
            <a:r>
              <a:rPr lang="en-US" dirty="0"/>
              <a:t>. Sin embargo, los </a:t>
            </a:r>
            <a:r>
              <a:rPr lang="en-US" dirty="0" err="1"/>
              <a:t>penetrómetros</a:t>
            </a:r>
            <a:r>
              <a:rPr lang="en-US" baseline="0" dirty="0"/>
              <a:t> </a:t>
            </a:r>
            <a:r>
              <a:rPr lang="en-US" baseline="0" dirty="0" err="1"/>
              <a:t>tienen</a:t>
            </a:r>
            <a:r>
              <a:rPr lang="en-US" baseline="0" dirty="0"/>
              <a:t> </a:t>
            </a:r>
            <a:r>
              <a:rPr lang="en-US" baseline="0" dirty="0" err="1"/>
              <a:t>índices</a:t>
            </a:r>
            <a:r>
              <a:rPr lang="en-US" baseline="0" dirty="0"/>
              <a:t> de error </a:t>
            </a:r>
            <a:r>
              <a:rPr lang="en-US" baseline="0" dirty="0" err="1"/>
              <a:t>en</a:t>
            </a:r>
            <a:r>
              <a:rPr lang="en-US" baseline="0" dirty="0"/>
              <a:t> el </a:t>
            </a:r>
            <a:r>
              <a:rPr lang="en-US" baseline="0" dirty="0" err="1"/>
              <a:t>rango</a:t>
            </a:r>
            <a:r>
              <a:rPr lang="en-US" baseline="0" dirty="0"/>
              <a:t> de</a:t>
            </a:r>
            <a:r>
              <a:rPr lang="en-US" dirty="0"/>
              <a:t> ± 20 to 40%.</a:t>
            </a:r>
          </a:p>
        </p:txBody>
      </p:sp>
      <p:sp>
        <p:nvSpPr>
          <p:cNvPr id="61444" name="Slide Number Placeholder 3"/>
          <p:cNvSpPr>
            <a:spLocks noGrp="1"/>
          </p:cNvSpPr>
          <p:nvPr>
            <p:ph type="sldNum" sz="quarter" idx="5"/>
          </p:nvPr>
        </p:nvSpPr>
        <p:spPr bwMode="auto">
          <a:noFill/>
          <a:ln>
            <a:miter lim="800000"/>
            <a:headEnd/>
            <a:tailEnd/>
          </a:ln>
        </p:spPr>
        <p:txBody>
          <a:bodyPr/>
          <a:lstStyle/>
          <a:p>
            <a:fld id="{9B555C36-0826-4C42-8DDA-E08142DC7CF6}" type="slidenum">
              <a:rPr lang="en-US"/>
              <a:pPr/>
              <a:t>23</a:t>
            </a:fld>
            <a:endParaRPr lang="en-US"/>
          </a:p>
        </p:txBody>
      </p:sp>
    </p:spTree>
    <p:extLst>
      <p:ext uri="{BB962C8B-B14F-4D97-AF65-F5344CB8AC3E}">
        <p14:creationId xmlns:p14="http://schemas.microsoft.com/office/powerpoint/2010/main" val="3864285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a:spcBef>
                <a:spcPct val="0"/>
              </a:spcBef>
            </a:pPr>
            <a:r>
              <a:rPr lang="en-US" b="1" dirty="0" err="1"/>
              <a:t>Prueba</a:t>
            </a:r>
            <a:r>
              <a:rPr lang="en-US" b="1" baseline="0" dirty="0"/>
              <a:t> de Resistencia </a:t>
            </a:r>
            <a:r>
              <a:rPr lang="en-US" b="1" baseline="0" dirty="0" err="1"/>
              <a:t>seca</a:t>
            </a:r>
            <a:r>
              <a:rPr lang="en-US" b="1" dirty="0"/>
              <a:t>:  </a:t>
            </a:r>
            <a:r>
              <a:rPr lang="en-US" b="0" dirty="0"/>
              <a:t>Para</a:t>
            </a:r>
            <a:r>
              <a:rPr lang="en-US" b="0" baseline="0" dirty="0"/>
              <a:t> </a:t>
            </a:r>
            <a:r>
              <a:rPr lang="en-US" b="0" baseline="0" dirty="0" err="1"/>
              <a:t>realizar</a:t>
            </a:r>
            <a:r>
              <a:rPr lang="en-US" b="0" baseline="0" dirty="0"/>
              <a:t> </a:t>
            </a:r>
            <a:r>
              <a:rPr lang="en-US" b="0" baseline="0" dirty="0" err="1"/>
              <a:t>esta</a:t>
            </a:r>
            <a:r>
              <a:rPr lang="en-US" b="0" baseline="0" dirty="0"/>
              <a:t> </a:t>
            </a:r>
            <a:r>
              <a:rPr lang="en-US" b="0" baseline="0" dirty="0" err="1"/>
              <a:t>prueba</a:t>
            </a:r>
            <a:r>
              <a:rPr lang="en-US" b="0" baseline="0" dirty="0"/>
              <a:t>, </a:t>
            </a:r>
            <a:r>
              <a:rPr lang="en-US" b="0" baseline="0" dirty="0" err="1"/>
              <a:t>mantenga</a:t>
            </a:r>
            <a:r>
              <a:rPr lang="en-US" b="0" baseline="0" dirty="0"/>
              <a:t> </a:t>
            </a:r>
            <a:r>
              <a:rPr lang="en-US" b="0" baseline="0" dirty="0" err="1"/>
              <a:t>una</a:t>
            </a:r>
            <a:r>
              <a:rPr lang="en-US" b="0" baseline="0" dirty="0"/>
              <a:t> </a:t>
            </a:r>
            <a:r>
              <a:rPr lang="en-US" b="0" baseline="0" dirty="0" err="1"/>
              <a:t>muestra</a:t>
            </a:r>
            <a:r>
              <a:rPr lang="en-US" b="0" baseline="0" dirty="0"/>
              <a:t> de </a:t>
            </a:r>
            <a:r>
              <a:rPr lang="en-US" b="0" baseline="0" dirty="0" err="1"/>
              <a:t>suelo</a:t>
            </a:r>
            <a:r>
              <a:rPr lang="en-US" b="0" baseline="0" dirty="0"/>
              <a:t> </a:t>
            </a:r>
            <a:r>
              <a:rPr lang="en-US" b="0" baseline="0" dirty="0" err="1"/>
              <a:t>seco</a:t>
            </a:r>
            <a:r>
              <a:rPr lang="en-US" b="0" baseline="0" dirty="0"/>
              <a:t> </a:t>
            </a:r>
            <a:r>
              <a:rPr lang="en-US" b="0" baseline="0" dirty="0" err="1"/>
              <a:t>en</a:t>
            </a:r>
            <a:r>
              <a:rPr lang="en-US" b="0" baseline="0" dirty="0"/>
              <a:t> </a:t>
            </a:r>
            <a:r>
              <a:rPr lang="en-US" b="0" baseline="0" dirty="0" err="1"/>
              <a:t>su</a:t>
            </a:r>
            <a:r>
              <a:rPr lang="en-US" b="0" baseline="0" dirty="0"/>
              <a:t> </a:t>
            </a:r>
            <a:r>
              <a:rPr lang="en-US" b="0" baseline="0" dirty="0" err="1"/>
              <a:t>mano</a:t>
            </a:r>
            <a:endParaRPr lang="en-US" b="1" dirty="0"/>
          </a:p>
          <a:p>
            <a:pPr>
              <a:spcBef>
                <a:spcPct val="0"/>
              </a:spcBef>
              <a:buFont typeface="Wingdings" charset="2"/>
              <a:buNone/>
            </a:pPr>
            <a:endParaRPr lang="en-US" b="1" dirty="0"/>
          </a:p>
          <a:p>
            <a:pPr marL="171450" indent="-171450">
              <a:spcBef>
                <a:spcPct val="0"/>
              </a:spcBef>
              <a:buFont typeface="Arial" panose="020B0604020202020204" pitchFamily="34" charset="0"/>
              <a:buChar char="•"/>
            </a:pPr>
            <a:r>
              <a:rPr lang="en-US" sz="1200" b="0" dirty="0" err="1">
                <a:latin typeface="Times" charset="0"/>
              </a:rPr>
              <a:t>Es</a:t>
            </a:r>
            <a:r>
              <a:rPr lang="en-US" sz="1200" b="0" dirty="0">
                <a:latin typeface="Times" charset="0"/>
              </a:rPr>
              <a:t> granular </a:t>
            </a:r>
            <a:r>
              <a:rPr lang="en-US" sz="1200" b="0" dirty="0" err="1">
                <a:latin typeface="Times" charset="0"/>
              </a:rPr>
              <a:t>si</a:t>
            </a:r>
            <a:r>
              <a:rPr lang="en-US" sz="1200" b="0" dirty="0">
                <a:latin typeface="Times" charset="0"/>
              </a:rPr>
              <a:t> el </a:t>
            </a:r>
            <a:r>
              <a:rPr lang="en-US" sz="1200" b="0" dirty="0" err="1">
                <a:latin typeface="Times" charset="0"/>
              </a:rPr>
              <a:t>suelo</a:t>
            </a:r>
            <a:r>
              <a:rPr lang="en-US" sz="1200" b="0" dirty="0">
                <a:latin typeface="Times" charset="0"/>
              </a:rPr>
              <a:t> </a:t>
            </a:r>
            <a:r>
              <a:rPr lang="en-US" sz="1200" b="0" dirty="0" err="1">
                <a:latin typeface="Times" charset="0"/>
              </a:rPr>
              <a:t>está</a:t>
            </a:r>
            <a:r>
              <a:rPr lang="en-US" sz="1200" b="0" dirty="0">
                <a:latin typeface="Times" charset="0"/>
              </a:rPr>
              <a:t> </a:t>
            </a:r>
            <a:r>
              <a:rPr lang="en-US" sz="1200" b="0" dirty="0" err="1">
                <a:latin typeface="Times" charset="0"/>
              </a:rPr>
              <a:t>seco</a:t>
            </a:r>
            <a:r>
              <a:rPr lang="en-US" sz="1200" b="0" dirty="0">
                <a:latin typeface="Times" charset="0"/>
              </a:rPr>
              <a:t> y se </a:t>
            </a:r>
            <a:r>
              <a:rPr lang="en-US" sz="1200" b="0" dirty="0" err="1">
                <a:latin typeface="Times" charset="0"/>
              </a:rPr>
              <a:t>deshace</a:t>
            </a:r>
            <a:r>
              <a:rPr lang="en-US" sz="1200" b="0" dirty="0">
                <a:latin typeface="Times" charset="0"/>
              </a:rPr>
              <a:t> </a:t>
            </a:r>
            <a:r>
              <a:rPr lang="en-US" sz="1200" b="0" dirty="0" err="1">
                <a:latin typeface="Times" charset="0"/>
              </a:rPr>
              <a:t>por</a:t>
            </a:r>
            <a:r>
              <a:rPr lang="en-US" sz="1200" b="0" dirty="0">
                <a:latin typeface="Times" charset="0"/>
              </a:rPr>
              <a:t> </a:t>
            </a:r>
            <a:r>
              <a:rPr lang="en-US" sz="1200" b="0" dirty="0" err="1">
                <a:latin typeface="Times" charset="0"/>
              </a:rPr>
              <a:t>sí</a:t>
            </a:r>
            <a:r>
              <a:rPr lang="en-US" sz="1200" b="0" dirty="0">
                <a:latin typeface="Times" charset="0"/>
              </a:rPr>
              <a:t> solo </a:t>
            </a:r>
            <a:r>
              <a:rPr lang="en-US" sz="1200" dirty="0">
                <a:latin typeface="Times" charset="0"/>
              </a:rPr>
              <a:t>o con </a:t>
            </a:r>
            <a:r>
              <a:rPr lang="en-US" sz="1200" dirty="0" err="1">
                <a:latin typeface="Times" charset="0"/>
              </a:rPr>
              <a:t>presión</a:t>
            </a:r>
            <a:r>
              <a:rPr lang="en-US" sz="1200" dirty="0">
                <a:latin typeface="Times" charset="0"/>
              </a:rPr>
              <a:t> </a:t>
            </a:r>
            <a:r>
              <a:rPr lang="en-US" sz="1200" dirty="0" err="1">
                <a:latin typeface="Times" charset="0"/>
              </a:rPr>
              <a:t>moderada</a:t>
            </a:r>
            <a:r>
              <a:rPr lang="en-US" sz="1200" dirty="0">
                <a:latin typeface="Times" charset="0"/>
              </a:rPr>
              <a:t> </a:t>
            </a:r>
            <a:r>
              <a:rPr lang="en-US" sz="1200" dirty="0" err="1">
                <a:latin typeface="Times" charset="0"/>
              </a:rPr>
              <a:t>en</a:t>
            </a:r>
            <a:r>
              <a:rPr lang="en-US" sz="1200" dirty="0">
                <a:latin typeface="Times" charset="0"/>
              </a:rPr>
              <a:t> </a:t>
            </a:r>
            <a:r>
              <a:rPr lang="en-US" sz="1200" dirty="0" err="1">
                <a:latin typeface="Times" charset="0"/>
              </a:rPr>
              <a:t>granos</a:t>
            </a:r>
            <a:r>
              <a:rPr lang="en-US" sz="1200" dirty="0">
                <a:latin typeface="Times" charset="0"/>
              </a:rPr>
              <a:t> </a:t>
            </a:r>
            <a:r>
              <a:rPr lang="en-US" sz="1200" dirty="0" err="1">
                <a:latin typeface="Times" charset="0"/>
              </a:rPr>
              <a:t>individuales</a:t>
            </a:r>
            <a:r>
              <a:rPr lang="en-US" sz="1200" dirty="0">
                <a:latin typeface="Times" charset="0"/>
              </a:rPr>
              <a:t> o </a:t>
            </a:r>
            <a:r>
              <a:rPr lang="en-US" sz="1200" dirty="0" err="1">
                <a:latin typeface="Times" charset="0"/>
              </a:rPr>
              <a:t>polvo</a:t>
            </a:r>
            <a:r>
              <a:rPr lang="en-US" sz="1200" baseline="0" dirty="0">
                <a:latin typeface="Times" charset="0"/>
              </a:rPr>
              <a:t> </a:t>
            </a:r>
            <a:r>
              <a:rPr lang="en-US" sz="1200" baseline="0" dirty="0" err="1">
                <a:latin typeface="Times" charset="0"/>
              </a:rPr>
              <a:t>fino</a:t>
            </a:r>
            <a:r>
              <a:rPr lang="en-US" sz="1200" baseline="0" dirty="0">
                <a:latin typeface="Times" charset="0"/>
              </a:rPr>
              <a:t>. </a:t>
            </a:r>
          </a:p>
          <a:p>
            <a:pPr marL="171450" indent="-171450">
              <a:spcBef>
                <a:spcPct val="0"/>
              </a:spcBef>
              <a:buFont typeface="Arial" panose="020B0604020202020204" pitchFamily="34" charset="0"/>
              <a:buChar char="•"/>
            </a:pPr>
            <a:r>
              <a:rPr lang="en-US" sz="1200" baseline="0" dirty="0" err="1">
                <a:latin typeface="Times" charset="0"/>
              </a:rPr>
              <a:t>P</a:t>
            </a:r>
            <a:r>
              <a:rPr lang="en-US" sz="1200" b="0" dirty="0" err="1">
                <a:latin typeface="Times" charset="0"/>
              </a:rPr>
              <a:t>odría</a:t>
            </a:r>
            <a:r>
              <a:rPr lang="en-US" sz="1200" b="0" dirty="0">
                <a:latin typeface="Times" charset="0"/>
              </a:rPr>
              <a:t> </a:t>
            </a:r>
            <a:r>
              <a:rPr lang="en-US" sz="1200" b="0" dirty="0" err="1">
                <a:latin typeface="Times" charset="0"/>
              </a:rPr>
              <a:t>ser</a:t>
            </a:r>
            <a:r>
              <a:rPr lang="en-US" sz="1200" b="0" dirty="0">
                <a:latin typeface="Times" charset="0"/>
              </a:rPr>
              <a:t> </a:t>
            </a:r>
            <a:r>
              <a:rPr lang="en-US" sz="1200" b="0" dirty="0" err="1">
                <a:latin typeface="Times" charset="0"/>
              </a:rPr>
              <a:t>arcilla</a:t>
            </a:r>
            <a:r>
              <a:rPr lang="en-US" sz="1200" b="0" dirty="0">
                <a:latin typeface="Times" charset="0"/>
              </a:rPr>
              <a:t> </a:t>
            </a:r>
            <a:r>
              <a:rPr lang="en-US" sz="1200" b="0" dirty="0" err="1">
                <a:latin typeface="Times" charset="0"/>
              </a:rPr>
              <a:t>combinada</a:t>
            </a:r>
            <a:r>
              <a:rPr lang="en-US" sz="1200" b="0" baseline="0" dirty="0">
                <a:latin typeface="Times" charset="0"/>
              </a:rPr>
              <a:t> con </a:t>
            </a:r>
            <a:r>
              <a:rPr lang="en-US" sz="1200" b="0" baseline="0" dirty="0" err="1">
                <a:latin typeface="Times" charset="0"/>
              </a:rPr>
              <a:t>grava</a:t>
            </a:r>
            <a:r>
              <a:rPr lang="en-US" sz="1200" b="0" baseline="0" dirty="0">
                <a:latin typeface="Times" charset="0"/>
              </a:rPr>
              <a:t>, arena o limo</a:t>
            </a:r>
            <a:r>
              <a:rPr lang="en-US" sz="1200" b="0" dirty="0">
                <a:latin typeface="Times" charset="0"/>
              </a:rPr>
              <a:t> </a:t>
            </a:r>
            <a:r>
              <a:rPr lang="en-US" sz="1200" b="0" dirty="0" err="1">
                <a:latin typeface="Times" charset="0"/>
              </a:rPr>
              <a:t>si</a:t>
            </a:r>
            <a:r>
              <a:rPr lang="en-US" sz="1200" b="0" dirty="0">
                <a:latin typeface="Times" charset="0"/>
              </a:rPr>
              <a:t> el </a:t>
            </a:r>
            <a:r>
              <a:rPr lang="en-US" sz="1200" b="0" dirty="0" err="1">
                <a:latin typeface="Times" charset="0"/>
              </a:rPr>
              <a:t>suelo</a:t>
            </a:r>
            <a:r>
              <a:rPr lang="en-US" sz="1200" b="0" dirty="0">
                <a:latin typeface="Times" charset="0"/>
              </a:rPr>
              <a:t> se </a:t>
            </a:r>
            <a:r>
              <a:rPr lang="en-US" sz="1200" b="0" dirty="0" err="1">
                <a:latin typeface="Times" charset="0"/>
              </a:rPr>
              <a:t>quiebra</a:t>
            </a:r>
            <a:r>
              <a:rPr lang="en-US" sz="1200" b="0" dirty="0">
                <a:latin typeface="Times" charset="0"/>
              </a:rPr>
              <a:t> </a:t>
            </a:r>
            <a:r>
              <a:rPr lang="en-US" sz="1200" b="0" dirty="0" err="1">
                <a:latin typeface="Times" charset="0"/>
              </a:rPr>
              <a:t>en</a:t>
            </a:r>
            <a:r>
              <a:rPr lang="en-US" sz="1200" b="0" dirty="0">
                <a:latin typeface="Times" charset="0"/>
              </a:rPr>
              <a:t> </a:t>
            </a:r>
            <a:r>
              <a:rPr lang="en-US" sz="1200" b="0" dirty="0" err="1">
                <a:latin typeface="Times" charset="0"/>
              </a:rPr>
              <a:t>terrones</a:t>
            </a:r>
            <a:r>
              <a:rPr lang="en-US" sz="1200" b="0" dirty="0">
                <a:latin typeface="Times" charset="0"/>
              </a:rPr>
              <a:t> </a:t>
            </a:r>
            <a:r>
              <a:rPr lang="en-US" sz="1200" b="0" dirty="0" err="1">
                <a:latin typeface="Times" charset="0"/>
              </a:rPr>
              <a:t>difíciles</a:t>
            </a:r>
            <a:r>
              <a:rPr lang="en-US" sz="1200" b="0" dirty="0">
                <a:latin typeface="Times" charset="0"/>
              </a:rPr>
              <a:t> de romper </a:t>
            </a:r>
            <a:r>
              <a:rPr lang="en-US" sz="1200" b="0" dirty="0" err="1">
                <a:latin typeface="Times" charset="0"/>
              </a:rPr>
              <a:t>en</a:t>
            </a:r>
            <a:r>
              <a:rPr lang="en-US" sz="1200" b="0" dirty="0">
                <a:latin typeface="Times" charset="0"/>
              </a:rPr>
              <a:t> </a:t>
            </a:r>
            <a:r>
              <a:rPr lang="en-US" sz="1200" b="0" dirty="0" err="1">
                <a:latin typeface="Times" charset="0"/>
              </a:rPr>
              <a:t>terrones</a:t>
            </a:r>
            <a:r>
              <a:rPr lang="en-US" sz="1200" b="0" baseline="0" dirty="0">
                <a:latin typeface="Times" charset="0"/>
              </a:rPr>
              <a:t> </a:t>
            </a:r>
            <a:r>
              <a:rPr lang="en-US" sz="1200" b="0" baseline="0" dirty="0" err="1">
                <a:latin typeface="Times" charset="0"/>
              </a:rPr>
              <a:t>más</a:t>
            </a:r>
            <a:r>
              <a:rPr lang="en-US" sz="1200" b="0" baseline="0" dirty="0">
                <a:latin typeface="Times" charset="0"/>
              </a:rPr>
              <a:t> </a:t>
            </a:r>
            <a:r>
              <a:rPr lang="en-US" sz="1200" b="0" baseline="0" dirty="0" err="1">
                <a:latin typeface="Times" charset="0"/>
              </a:rPr>
              <a:t>pequeños</a:t>
            </a:r>
            <a:r>
              <a:rPr lang="en-US" sz="1200" b="0" baseline="0" dirty="0">
                <a:latin typeface="Times" charset="0"/>
              </a:rPr>
              <a:t>, y los </a:t>
            </a:r>
            <a:r>
              <a:rPr lang="en-US" sz="1200" b="0" baseline="0" dirty="0" err="1">
                <a:latin typeface="Times" charset="0"/>
              </a:rPr>
              <a:t>terrones</a:t>
            </a:r>
            <a:r>
              <a:rPr lang="en-US" sz="1200" b="0" baseline="0" dirty="0">
                <a:latin typeface="Times" charset="0"/>
              </a:rPr>
              <a:t> </a:t>
            </a:r>
            <a:r>
              <a:rPr lang="en-US" sz="1200" b="0" baseline="0" dirty="0" err="1">
                <a:latin typeface="Times" charset="0"/>
              </a:rPr>
              <a:t>más</a:t>
            </a:r>
            <a:r>
              <a:rPr lang="en-US" sz="1200" b="0" baseline="0" dirty="0">
                <a:latin typeface="Times" charset="0"/>
              </a:rPr>
              <a:t> </a:t>
            </a:r>
            <a:r>
              <a:rPr lang="en-US" sz="1200" b="0" baseline="0" dirty="0" err="1">
                <a:latin typeface="Times" charset="0"/>
              </a:rPr>
              <a:t>pequeños</a:t>
            </a:r>
            <a:r>
              <a:rPr lang="en-US" sz="1200" b="0" baseline="0" dirty="0">
                <a:latin typeface="Times" charset="0"/>
              </a:rPr>
              <a:t> solo </a:t>
            </a:r>
            <a:r>
              <a:rPr lang="en-US" sz="1200" b="0" baseline="0" dirty="0" err="1">
                <a:latin typeface="Times" charset="0"/>
              </a:rPr>
              <a:t>puede</a:t>
            </a:r>
            <a:r>
              <a:rPr lang="en-US" sz="1200" b="0" baseline="0" dirty="0">
                <a:latin typeface="Times" charset="0"/>
              </a:rPr>
              <a:t> </a:t>
            </a:r>
            <a:r>
              <a:rPr lang="en-US" sz="1200" b="0" baseline="0" dirty="0" err="1">
                <a:latin typeface="Times" charset="0"/>
              </a:rPr>
              <a:t>ser</a:t>
            </a:r>
            <a:r>
              <a:rPr lang="en-US" sz="1200" b="0" baseline="0" dirty="0">
                <a:latin typeface="Times" charset="0"/>
              </a:rPr>
              <a:t> </a:t>
            </a:r>
            <a:r>
              <a:rPr lang="en-US" sz="1200" b="0" baseline="0" dirty="0" err="1">
                <a:latin typeface="Times" charset="0"/>
              </a:rPr>
              <a:t>rotos</a:t>
            </a:r>
            <a:r>
              <a:rPr lang="en-US" sz="1200" b="0" baseline="0" dirty="0">
                <a:latin typeface="Times" charset="0"/>
              </a:rPr>
              <a:t> con </a:t>
            </a:r>
            <a:r>
              <a:rPr lang="en-US" sz="1200" b="0" baseline="0" dirty="0" err="1">
                <a:latin typeface="Times" charset="0"/>
              </a:rPr>
              <a:t>dificultad</a:t>
            </a:r>
            <a:r>
              <a:rPr lang="en-US" sz="1200" b="0" baseline="0" dirty="0">
                <a:latin typeface="Times" charset="0"/>
              </a:rPr>
              <a:t>.  </a:t>
            </a:r>
            <a:r>
              <a:rPr lang="en-US" sz="1200" b="0" dirty="0">
                <a:latin typeface="Times" charset="0"/>
              </a:rPr>
              <a:t> </a:t>
            </a:r>
          </a:p>
          <a:p>
            <a:pPr marL="171450" indent="-171450">
              <a:spcBef>
                <a:spcPct val="0"/>
              </a:spcBef>
              <a:buFont typeface="Arial" panose="020B0604020202020204" pitchFamily="34" charset="0"/>
              <a:buChar char="•"/>
            </a:pPr>
            <a:r>
              <a:rPr lang="en-US" b="0" dirty="0"/>
              <a:t>Si el </a:t>
            </a:r>
            <a:r>
              <a:rPr lang="en-US" b="0" dirty="0" err="1"/>
              <a:t>suelo</a:t>
            </a:r>
            <a:r>
              <a:rPr lang="en-US" b="0" dirty="0"/>
              <a:t> se </a:t>
            </a:r>
            <a:r>
              <a:rPr lang="en-US" b="0" dirty="0" err="1"/>
              <a:t>rompe</a:t>
            </a:r>
            <a:r>
              <a:rPr lang="en-US" b="0" baseline="0" dirty="0"/>
              <a:t> </a:t>
            </a:r>
            <a:r>
              <a:rPr lang="en-US" b="0" baseline="0" dirty="0" err="1"/>
              <a:t>en</a:t>
            </a:r>
            <a:r>
              <a:rPr lang="en-US" b="0" baseline="0" dirty="0"/>
              <a:t> </a:t>
            </a:r>
            <a:r>
              <a:rPr lang="en-US" b="0" baseline="0" dirty="0" err="1"/>
              <a:t>terrones</a:t>
            </a:r>
            <a:r>
              <a:rPr lang="en-US" b="0" baseline="0" dirty="0"/>
              <a:t> que no se </a:t>
            </a:r>
            <a:r>
              <a:rPr lang="en-US" b="0" baseline="0" dirty="0" err="1"/>
              <a:t>quiebran</a:t>
            </a:r>
            <a:r>
              <a:rPr lang="en-US" b="0" baseline="0" dirty="0"/>
              <a:t> </a:t>
            </a:r>
            <a:r>
              <a:rPr lang="en-US" b="0" baseline="0" dirty="0" err="1"/>
              <a:t>en</a:t>
            </a:r>
            <a:r>
              <a:rPr lang="en-US" b="0" baseline="0" dirty="0"/>
              <a:t> </a:t>
            </a:r>
            <a:r>
              <a:rPr lang="en-US" b="0" baseline="0" dirty="0" err="1"/>
              <a:t>terrones</a:t>
            </a:r>
            <a:r>
              <a:rPr lang="en-US" b="0" baseline="0" dirty="0"/>
              <a:t> </a:t>
            </a:r>
            <a:r>
              <a:rPr lang="en-US" b="0" baseline="0" dirty="0" err="1"/>
              <a:t>más</a:t>
            </a:r>
            <a:r>
              <a:rPr lang="en-US" b="0" baseline="0" dirty="0"/>
              <a:t> </a:t>
            </a:r>
            <a:r>
              <a:rPr lang="en-US" b="0" baseline="0" dirty="0" err="1"/>
              <a:t>pequeños</a:t>
            </a:r>
            <a:r>
              <a:rPr lang="en-US" b="0" baseline="0" dirty="0"/>
              <a:t> (y el </a:t>
            </a:r>
            <a:r>
              <a:rPr lang="en-US" b="0" baseline="0" dirty="0" err="1"/>
              <a:t>suelo</a:t>
            </a:r>
            <a:r>
              <a:rPr lang="en-US" b="0" baseline="0" dirty="0"/>
              <a:t> solo </a:t>
            </a:r>
            <a:r>
              <a:rPr lang="en-US" b="0" baseline="0" dirty="0" err="1"/>
              <a:t>puede</a:t>
            </a:r>
            <a:r>
              <a:rPr lang="en-US" b="0" baseline="0" dirty="0"/>
              <a:t> </a:t>
            </a:r>
            <a:r>
              <a:rPr lang="en-US" b="0" baseline="0" dirty="0" err="1"/>
              <a:t>romperse</a:t>
            </a:r>
            <a:r>
              <a:rPr lang="en-US" b="0" baseline="0" dirty="0"/>
              <a:t> con </a:t>
            </a:r>
            <a:r>
              <a:rPr lang="en-US" b="0" baseline="0" dirty="0" err="1"/>
              <a:t>dificultad</a:t>
            </a:r>
            <a:r>
              <a:rPr lang="en-US" b="0" baseline="0" dirty="0"/>
              <a:t>), e</a:t>
            </a:r>
            <a:r>
              <a:rPr lang="en-US" b="0" dirty="0"/>
              <a:t>l </a:t>
            </a:r>
            <a:r>
              <a:rPr lang="en-US" b="0" dirty="0" err="1"/>
              <a:t>suelo</a:t>
            </a:r>
            <a:r>
              <a:rPr lang="en-US" b="0" dirty="0"/>
              <a:t> </a:t>
            </a:r>
            <a:r>
              <a:rPr lang="en-US" b="0" dirty="0" err="1"/>
              <a:t>es</a:t>
            </a:r>
            <a:r>
              <a:rPr lang="en-US" b="0" dirty="0"/>
              <a:t> </a:t>
            </a:r>
            <a:r>
              <a:rPr lang="en-US" b="0" dirty="0" err="1"/>
              <a:t>considerado</a:t>
            </a:r>
            <a:r>
              <a:rPr lang="en-US" b="0" baseline="0" dirty="0"/>
              <a:t> sin </a:t>
            </a:r>
            <a:r>
              <a:rPr lang="en-US" b="0" baseline="0" dirty="0" err="1"/>
              <a:t>fisuras</a:t>
            </a:r>
            <a:r>
              <a:rPr lang="en-US" b="0" baseline="0" dirty="0"/>
              <a:t> a </a:t>
            </a:r>
            <a:r>
              <a:rPr lang="en-US" b="0" baseline="0" dirty="0" err="1"/>
              <a:t>menos</a:t>
            </a:r>
            <a:r>
              <a:rPr lang="en-US" b="0" baseline="0" dirty="0"/>
              <a:t> que </a:t>
            </a:r>
            <a:r>
              <a:rPr lang="en-US" b="0" baseline="0" dirty="0" err="1"/>
              <a:t>haya</a:t>
            </a:r>
            <a:r>
              <a:rPr lang="en-US" b="0" baseline="0" dirty="0"/>
              <a:t> </a:t>
            </a:r>
            <a:r>
              <a:rPr lang="en-US" b="0" baseline="0" dirty="0" err="1"/>
              <a:t>una</a:t>
            </a:r>
            <a:r>
              <a:rPr lang="en-US" b="0" baseline="0" dirty="0"/>
              <a:t> </a:t>
            </a:r>
            <a:r>
              <a:rPr lang="en-US" b="0" baseline="0" dirty="0" err="1"/>
              <a:t>indicación</a:t>
            </a:r>
            <a:r>
              <a:rPr lang="en-US" b="0" baseline="0" dirty="0"/>
              <a:t> visual de </a:t>
            </a:r>
            <a:r>
              <a:rPr lang="en-US" b="0" baseline="0" dirty="0" err="1"/>
              <a:t>fisuramiento</a:t>
            </a:r>
            <a:r>
              <a:rPr lang="en-US" b="0" baseline="0" dirty="0"/>
              <a:t>. </a:t>
            </a:r>
            <a:endParaRPr lang="en-US" b="0" dirty="0"/>
          </a:p>
          <a:p>
            <a:pPr>
              <a:spcBef>
                <a:spcPct val="0"/>
              </a:spcBef>
              <a:buFont typeface="Wingdings" charset="2"/>
              <a:buNone/>
            </a:pPr>
            <a:endParaRPr lang="en-US" dirty="0"/>
          </a:p>
          <a:p>
            <a:pPr>
              <a:spcBef>
                <a:spcPct val="0"/>
              </a:spcBef>
              <a:buFont typeface="Wingdings" charset="2"/>
              <a:buNone/>
            </a:pPr>
            <a:r>
              <a:rPr lang="en-US" b="1" dirty="0" err="1"/>
              <a:t>Prueba</a:t>
            </a:r>
            <a:r>
              <a:rPr lang="en-US" b="1" dirty="0"/>
              <a:t> de </a:t>
            </a:r>
            <a:r>
              <a:rPr lang="en-US" b="1" dirty="0" err="1"/>
              <a:t>penetración</a:t>
            </a:r>
            <a:r>
              <a:rPr lang="en-US" b="1" baseline="0" dirty="0"/>
              <a:t> del </a:t>
            </a:r>
            <a:r>
              <a:rPr lang="en-US" b="1" baseline="0" dirty="0" err="1"/>
              <a:t>pulgar</a:t>
            </a:r>
            <a:r>
              <a:rPr lang="en-US" baseline="0" dirty="0"/>
              <a:t>: </a:t>
            </a:r>
            <a:r>
              <a:rPr lang="en-US" baseline="0" dirty="0" err="1"/>
              <a:t>Esta</a:t>
            </a:r>
            <a:r>
              <a:rPr lang="en-US" baseline="0" dirty="0"/>
              <a:t> </a:t>
            </a:r>
            <a:r>
              <a:rPr lang="en-US" baseline="0" dirty="0" err="1"/>
              <a:t>prueba</a:t>
            </a:r>
            <a:r>
              <a:rPr lang="en-US" baseline="0" dirty="0"/>
              <a:t> </a:t>
            </a:r>
            <a:r>
              <a:rPr lang="en-US" baseline="0" dirty="0" err="1"/>
              <a:t>estima</a:t>
            </a:r>
            <a:r>
              <a:rPr lang="en-US" baseline="0" dirty="0"/>
              <a:t> de </a:t>
            </a:r>
            <a:r>
              <a:rPr lang="en-US" baseline="0" dirty="0" err="1"/>
              <a:t>manera</a:t>
            </a:r>
            <a:r>
              <a:rPr lang="en-US" baseline="0" dirty="0"/>
              <a:t> general la </a:t>
            </a:r>
            <a:r>
              <a:rPr lang="en-US" baseline="0" dirty="0" err="1"/>
              <a:t>resistencia</a:t>
            </a:r>
            <a:r>
              <a:rPr lang="en-US" baseline="0" dirty="0"/>
              <a:t> a la </a:t>
            </a:r>
            <a:r>
              <a:rPr lang="en-US" baseline="0" dirty="0" err="1"/>
              <a:t>compresión</a:t>
            </a:r>
            <a:r>
              <a:rPr lang="en-US" baseline="0" dirty="0"/>
              <a:t> uniaxial de </a:t>
            </a:r>
            <a:r>
              <a:rPr lang="en-US" baseline="0" dirty="0" err="1"/>
              <a:t>una</a:t>
            </a:r>
            <a:r>
              <a:rPr lang="en-US" baseline="0" dirty="0"/>
              <a:t> </a:t>
            </a:r>
            <a:r>
              <a:rPr lang="en-US" baseline="0" dirty="0" err="1"/>
              <a:t>muestra</a:t>
            </a:r>
            <a:r>
              <a:rPr lang="en-US" baseline="0" dirty="0"/>
              <a:t>. La </a:t>
            </a:r>
            <a:r>
              <a:rPr lang="en-US" baseline="0" dirty="0" err="1"/>
              <a:t>prueba</a:t>
            </a:r>
            <a:r>
              <a:rPr lang="en-US" baseline="0" dirty="0"/>
              <a:t> </a:t>
            </a:r>
            <a:r>
              <a:rPr lang="en-US" baseline="0" dirty="0" err="1"/>
              <a:t>es</a:t>
            </a:r>
            <a:r>
              <a:rPr lang="en-US" baseline="0" dirty="0"/>
              <a:t> </a:t>
            </a:r>
            <a:r>
              <a:rPr lang="en-US" baseline="0" dirty="0" err="1"/>
              <a:t>realizada</a:t>
            </a:r>
            <a:r>
              <a:rPr lang="en-US" baseline="0" dirty="0"/>
              <a:t> </a:t>
            </a:r>
            <a:r>
              <a:rPr lang="en-US" baseline="0" dirty="0" err="1"/>
              <a:t>en</a:t>
            </a:r>
            <a:r>
              <a:rPr lang="en-US" baseline="0" dirty="0"/>
              <a:t> </a:t>
            </a:r>
            <a:r>
              <a:rPr lang="en-US" baseline="0" dirty="0" err="1"/>
              <a:t>muestras</a:t>
            </a:r>
            <a:r>
              <a:rPr lang="en-US" baseline="0" dirty="0"/>
              <a:t> de </a:t>
            </a:r>
            <a:r>
              <a:rPr lang="en-US" baseline="0" dirty="0" err="1"/>
              <a:t>suelo</a:t>
            </a:r>
            <a:r>
              <a:rPr lang="en-US" baseline="0" dirty="0"/>
              <a:t> </a:t>
            </a:r>
            <a:r>
              <a:rPr lang="en-US" baseline="0" dirty="0" err="1"/>
              <a:t>inalteradas</a:t>
            </a:r>
            <a:r>
              <a:rPr lang="en-US" baseline="0" dirty="0"/>
              <a:t>, </a:t>
            </a:r>
            <a:r>
              <a:rPr lang="en-US" baseline="0" dirty="0" err="1"/>
              <a:t>por</a:t>
            </a:r>
            <a:r>
              <a:rPr lang="en-US" baseline="0" dirty="0"/>
              <a:t> </a:t>
            </a:r>
            <a:r>
              <a:rPr lang="en-US" baseline="0" dirty="0" err="1"/>
              <a:t>ejemplo</a:t>
            </a:r>
            <a:r>
              <a:rPr lang="en-US" baseline="0" dirty="0"/>
              <a:t> un </a:t>
            </a:r>
            <a:r>
              <a:rPr lang="en-US" baseline="0" dirty="0" err="1"/>
              <a:t>terrón</a:t>
            </a:r>
            <a:r>
              <a:rPr lang="en-US" baseline="0" dirty="0"/>
              <a:t> </a:t>
            </a:r>
            <a:r>
              <a:rPr lang="en-US" baseline="0" dirty="0" err="1"/>
              <a:t>grande</a:t>
            </a:r>
            <a:r>
              <a:rPr lang="en-US" baseline="0" dirty="0"/>
              <a:t> de </a:t>
            </a:r>
            <a:r>
              <a:rPr lang="en-US" baseline="0" dirty="0" err="1"/>
              <a:t>suelo</a:t>
            </a:r>
            <a:r>
              <a:rPr lang="en-US" baseline="0" dirty="0"/>
              <a:t>,</a:t>
            </a:r>
            <a:r>
              <a:rPr lang="en-US" b="1" baseline="0" dirty="0"/>
              <a:t> </a:t>
            </a:r>
            <a:r>
              <a:rPr lang="en-US" b="0" baseline="0" dirty="0"/>
              <a:t>tan pr</a:t>
            </a:r>
            <a:r>
              <a:rPr lang="en-US" baseline="0" dirty="0"/>
              <a:t>onto sea realizable, para </a:t>
            </a:r>
            <a:r>
              <a:rPr lang="en-US" baseline="0" dirty="0" err="1"/>
              <a:t>limitar</a:t>
            </a:r>
            <a:r>
              <a:rPr lang="en-US" baseline="0" dirty="0"/>
              <a:t> los </a:t>
            </a:r>
            <a:r>
              <a:rPr lang="en-US" baseline="0" dirty="0" err="1"/>
              <a:t>efectos</a:t>
            </a:r>
            <a:r>
              <a:rPr lang="en-US" baseline="0" dirty="0"/>
              <a:t> de </a:t>
            </a:r>
            <a:r>
              <a:rPr lang="en-US" baseline="0" dirty="0" err="1"/>
              <a:t>exposición</a:t>
            </a:r>
            <a:r>
              <a:rPr lang="en-US" baseline="0" dirty="0"/>
              <a:t> a </a:t>
            </a:r>
            <a:r>
              <a:rPr lang="en-US" baseline="0" dirty="0" err="1"/>
              <a:t>condiciones</a:t>
            </a:r>
            <a:r>
              <a:rPr lang="en-US" baseline="0" dirty="0"/>
              <a:t> que </a:t>
            </a:r>
            <a:r>
              <a:rPr lang="en-US" baseline="0" dirty="0" err="1"/>
              <a:t>secan</a:t>
            </a:r>
            <a:r>
              <a:rPr lang="en-US" baseline="0" dirty="0"/>
              <a:t> el </a:t>
            </a:r>
            <a:r>
              <a:rPr lang="en-US" baseline="0" dirty="0" err="1"/>
              <a:t>suelo</a:t>
            </a:r>
            <a:r>
              <a:rPr lang="en-US" baseline="0" dirty="0"/>
              <a:t>. </a:t>
            </a:r>
          </a:p>
          <a:p>
            <a:pPr marL="171450" indent="-171450">
              <a:spcBef>
                <a:spcPct val="0"/>
              </a:spcBef>
              <a:buFont typeface="Arial" panose="020B0604020202020204" pitchFamily="34" charset="0"/>
              <a:buChar char="•"/>
            </a:pPr>
            <a:r>
              <a:rPr lang="en-US" baseline="0" dirty="0" err="1"/>
              <a:t>Presione</a:t>
            </a:r>
            <a:r>
              <a:rPr lang="en-US" baseline="0" dirty="0"/>
              <a:t> </a:t>
            </a:r>
            <a:r>
              <a:rPr lang="en-US" baseline="0" dirty="0" err="1"/>
              <a:t>su</a:t>
            </a:r>
            <a:r>
              <a:rPr lang="en-US" baseline="0" dirty="0"/>
              <a:t> </a:t>
            </a:r>
            <a:r>
              <a:rPr lang="en-US" baseline="0" dirty="0" err="1"/>
              <a:t>pulgar</a:t>
            </a:r>
            <a:r>
              <a:rPr lang="en-US" baseline="0" dirty="0"/>
              <a:t> </a:t>
            </a:r>
            <a:r>
              <a:rPr lang="en-US" baseline="0" dirty="0" err="1"/>
              <a:t>en</a:t>
            </a:r>
            <a:r>
              <a:rPr lang="en-US" baseline="0" dirty="0"/>
              <a:t> la </a:t>
            </a:r>
            <a:r>
              <a:rPr lang="en-US" baseline="0" dirty="0" err="1"/>
              <a:t>muestra</a:t>
            </a:r>
            <a:r>
              <a:rPr lang="en-US" baseline="0" dirty="0"/>
              <a:t> de </a:t>
            </a:r>
            <a:r>
              <a:rPr lang="en-US" baseline="0" dirty="0" err="1"/>
              <a:t>suelo</a:t>
            </a:r>
            <a:r>
              <a:rPr lang="en-US" baseline="0" dirty="0"/>
              <a:t>.</a:t>
            </a:r>
          </a:p>
          <a:p>
            <a:pPr marL="628650" lvl="1" indent="-171450">
              <a:spcBef>
                <a:spcPct val="0"/>
              </a:spcBef>
              <a:buFont typeface="Arial" panose="020B0604020202020204" pitchFamily="34" charset="0"/>
              <a:buChar char="•"/>
            </a:pPr>
            <a:r>
              <a:rPr lang="en-US" baseline="0" dirty="0" err="1"/>
              <a:t>Podría</a:t>
            </a:r>
            <a:r>
              <a:rPr lang="en-US" baseline="0" dirty="0"/>
              <a:t> </a:t>
            </a:r>
            <a:r>
              <a:rPr lang="en-US" baseline="0" dirty="0" err="1"/>
              <a:t>ser</a:t>
            </a:r>
            <a:r>
              <a:rPr lang="en-US" baseline="0" dirty="0"/>
              <a:t> </a:t>
            </a:r>
            <a:r>
              <a:rPr lang="en-US" baseline="0" dirty="0" err="1"/>
              <a:t>suelo</a:t>
            </a:r>
            <a:r>
              <a:rPr lang="en-US" baseline="0" dirty="0"/>
              <a:t> de </a:t>
            </a:r>
            <a:r>
              <a:rPr lang="en-US" baseline="0" dirty="0" err="1"/>
              <a:t>tipo</a:t>
            </a:r>
            <a:r>
              <a:rPr lang="en-US" baseline="0" dirty="0"/>
              <a:t> A </a:t>
            </a:r>
            <a:r>
              <a:rPr lang="en-US" baseline="0" dirty="0" err="1"/>
              <a:t>si</a:t>
            </a:r>
            <a:r>
              <a:rPr lang="en-US" baseline="0" dirty="0"/>
              <a:t> la </a:t>
            </a:r>
            <a:r>
              <a:rPr lang="en-US" baseline="0" dirty="0" err="1"/>
              <a:t>muestra</a:t>
            </a:r>
            <a:r>
              <a:rPr lang="en-US" baseline="0" dirty="0"/>
              <a:t> de </a:t>
            </a:r>
            <a:r>
              <a:rPr lang="en-US" baseline="0" dirty="0" err="1"/>
              <a:t>suelo</a:t>
            </a:r>
            <a:r>
              <a:rPr lang="en-US" baseline="0" dirty="0"/>
              <a:t> </a:t>
            </a:r>
            <a:r>
              <a:rPr lang="en-US" baseline="0" dirty="0" err="1"/>
              <a:t>resiste</a:t>
            </a:r>
            <a:r>
              <a:rPr lang="en-US" baseline="0" dirty="0"/>
              <a:t> </a:t>
            </a:r>
            <a:r>
              <a:rPr lang="en-US" baseline="0" dirty="0" err="1"/>
              <a:t>una</a:t>
            </a:r>
            <a:r>
              <a:rPr lang="en-US" baseline="0" dirty="0"/>
              <a:t> </a:t>
            </a:r>
            <a:r>
              <a:rPr lang="en-US" baseline="0" dirty="0" err="1"/>
              <a:t>fuerte</a:t>
            </a:r>
            <a:r>
              <a:rPr lang="en-US" baseline="0" dirty="0"/>
              <a:t> </a:t>
            </a:r>
            <a:r>
              <a:rPr lang="en-US" baseline="0" dirty="0" err="1"/>
              <a:t>presión</a:t>
            </a:r>
            <a:r>
              <a:rPr lang="en-US" baseline="0" dirty="0"/>
              <a:t>.</a:t>
            </a:r>
          </a:p>
          <a:p>
            <a:pPr marL="628650" lvl="1" indent="-171450">
              <a:spcBef>
                <a:spcPct val="0"/>
              </a:spcBef>
              <a:buFont typeface="Arial" panose="020B0604020202020204" pitchFamily="34" charset="0"/>
              <a:buChar char="•"/>
            </a:pPr>
            <a:r>
              <a:rPr lang="en-US" baseline="0" dirty="0" err="1"/>
              <a:t>Podría</a:t>
            </a:r>
            <a:r>
              <a:rPr lang="en-US" baseline="0" dirty="0"/>
              <a:t> </a:t>
            </a:r>
            <a:r>
              <a:rPr lang="en-US" baseline="0" dirty="0" err="1"/>
              <a:t>ser</a:t>
            </a:r>
            <a:r>
              <a:rPr lang="en-US" baseline="0" dirty="0"/>
              <a:t> </a:t>
            </a:r>
            <a:r>
              <a:rPr lang="en-US" baseline="0" dirty="0" err="1"/>
              <a:t>suelo</a:t>
            </a:r>
            <a:r>
              <a:rPr lang="en-US" baseline="0" dirty="0"/>
              <a:t> de </a:t>
            </a:r>
            <a:r>
              <a:rPr lang="en-US" baseline="0" dirty="0" err="1"/>
              <a:t>tipo</a:t>
            </a:r>
            <a:r>
              <a:rPr lang="en-US" baseline="0" dirty="0"/>
              <a:t> C </a:t>
            </a:r>
            <a:r>
              <a:rPr lang="en-US" baseline="0" dirty="0" err="1"/>
              <a:t>si</a:t>
            </a:r>
            <a:r>
              <a:rPr lang="en-US" baseline="0" dirty="0"/>
              <a:t> </a:t>
            </a:r>
            <a:r>
              <a:rPr lang="en-US" baseline="0" dirty="0" err="1"/>
              <a:t>es</a:t>
            </a:r>
            <a:r>
              <a:rPr lang="en-US" baseline="0" dirty="0"/>
              <a:t> </a:t>
            </a:r>
            <a:r>
              <a:rPr lang="en-US" baseline="0" dirty="0" err="1"/>
              <a:t>fácil</a:t>
            </a:r>
            <a:r>
              <a:rPr lang="en-US" baseline="0" dirty="0"/>
              <a:t> de </a:t>
            </a:r>
            <a:r>
              <a:rPr lang="en-US" baseline="0" dirty="0" err="1"/>
              <a:t>pen</a:t>
            </a:r>
            <a:r>
              <a:rPr lang="en-US" b="0" baseline="0" dirty="0" err="1"/>
              <a:t>etrar</a:t>
            </a:r>
            <a:r>
              <a:rPr lang="en-US" b="0" baseline="0" dirty="0"/>
              <a:t> (</a:t>
            </a:r>
            <a:r>
              <a:rPr lang="en-US" b="0" baseline="0" dirty="0" err="1"/>
              <a:t>varias</a:t>
            </a:r>
            <a:r>
              <a:rPr lang="en-US" b="0" baseline="0" dirty="0"/>
              <a:t> </a:t>
            </a:r>
            <a:r>
              <a:rPr lang="en-US" b="0" baseline="0" dirty="0" err="1"/>
              <a:t>pulgadas</a:t>
            </a:r>
            <a:r>
              <a:rPr lang="en-US" b="0" baseline="0" dirty="0"/>
              <a:t>). </a:t>
            </a:r>
            <a:endParaRPr lang="en-US" dirty="0"/>
          </a:p>
          <a:p>
            <a:pPr>
              <a:spcBef>
                <a:spcPct val="0"/>
              </a:spcBef>
            </a:pPr>
            <a:endParaRPr lang="en-US" dirty="0"/>
          </a:p>
          <a:p>
            <a:pPr>
              <a:spcBef>
                <a:spcPct val="0"/>
              </a:spcBef>
            </a:pPr>
            <a:endParaRPr lang="en-US" dirty="0"/>
          </a:p>
        </p:txBody>
      </p:sp>
      <p:sp>
        <p:nvSpPr>
          <p:cNvPr id="63492" name="Slide Number Placeholder 3"/>
          <p:cNvSpPr>
            <a:spLocks noGrp="1"/>
          </p:cNvSpPr>
          <p:nvPr>
            <p:ph type="sldNum" sz="quarter" idx="5"/>
          </p:nvPr>
        </p:nvSpPr>
        <p:spPr bwMode="auto">
          <a:noFill/>
          <a:ln>
            <a:miter lim="800000"/>
            <a:headEnd/>
            <a:tailEnd/>
          </a:ln>
        </p:spPr>
        <p:txBody>
          <a:bodyPr/>
          <a:lstStyle/>
          <a:p>
            <a:fld id="{B473ADB2-2D48-A948-A2EC-107EF9C787AF}" type="slidenum">
              <a:rPr lang="en-US"/>
              <a:pPr/>
              <a:t>24</a:t>
            </a:fld>
            <a:endParaRPr lang="en-US"/>
          </a:p>
        </p:txBody>
      </p:sp>
    </p:spTree>
    <p:extLst>
      <p:ext uri="{BB962C8B-B14F-4D97-AF65-F5344CB8AC3E}">
        <p14:creationId xmlns:p14="http://schemas.microsoft.com/office/powerpoint/2010/main" val="2697777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0"/>
              </a:spcBef>
              <a:spcAft>
                <a:spcPts val="600"/>
              </a:spcAft>
              <a:buClrTx/>
              <a:buSzTx/>
              <a:buFontTx/>
              <a:buNone/>
              <a:tabLst/>
              <a:defRPr/>
            </a:pPr>
            <a:r>
              <a:rPr lang="en-US" b="1" dirty="0" err="1"/>
              <a:t>Shearvane</a:t>
            </a:r>
            <a:r>
              <a:rPr lang="en-US" b="1" dirty="0"/>
              <a:t>/</a:t>
            </a:r>
            <a:r>
              <a:rPr lang="en-US" b="1" dirty="0" err="1"/>
              <a:t>Torvane</a:t>
            </a:r>
            <a:r>
              <a:rPr lang="en-US" b="1" u="sng" dirty="0"/>
              <a:t>:</a:t>
            </a:r>
            <a:r>
              <a:rPr lang="en-US" dirty="0"/>
              <a:t>  </a:t>
            </a:r>
            <a:r>
              <a:rPr lang="en-US" sz="1200" dirty="0" err="1">
                <a:solidFill>
                  <a:srgbClr val="000000"/>
                </a:solidFill>
                <a:latin typeface="Times" charset="0"/>
              </a:rPr>
              <a:t>Es</a:t>
            </a:r>
            <a:r>
              <a:rPr lang="en-US" sz="1200" dirty="0">
                <a:solidFill>
                  <a:srgbClr val="000000"/>
                </a:solidFill>
                <a:latin typeface="Times" charset="0"/>
              </a:rPr>
              <a:t> un</a:t>
            </a:r>
            <a:r>
              <a:rPr lang="en-US" sz="1200" dirty="0">
                <a:latin typeface="Times" charset="0"/>
              </a:rPr>
              <a:t> simple </a:t>
            </a:r>
            <a:r>
              <a:rPr lang="en-US" sz="1200" dirty="0" err="1">
                <a:latin typeface="Times" charset="0"/>
              </a:rPr>
              <a:t>instrumento</a:t>
            </a:r>
            <a:r>
              <a:rPr lang="en-US" sz="1200" dirty="0">
                <a:latin typeface="Times" charset="0"/>
              </a:rPr>
              <a:t> de </a:t>
            </a:r>
            <a:r>
              <a:rPr lang="en-US" sz="1200" dirty="0" err="1">
                <a:latin typeface="Times" charset="0"/>
              </a:rPr>
              <a:t>evaluación</a:t>
            </a:r>
            <a:r>
              <a:rPr lang="en-US" sz="1200" dirty="0">
                <a:latin typeface="Times" charset="0"/>
              </a:rPr>
              <a:t> de </a:t>
            </a:r>
            <a:r>
              <a:rPr lang="en-US" sz="1200" dirty="0" err="1">
                <a:latin typeface="Times" charset="0"/>
              </a:rPr>
              <a:t>suelos</a:t>
            </a:r>
            <a:r>
              <a:rPr lang="en-US" sz="1200" dirty="0">
                <a:latin typeface="Times" charset="0"/>
              </a:rPr>
              <a:t> para </a:t>
            </a:r>
            <a:r>
              <a:rPr lang="en-US" sz="1200" dirty="0" err="1">
                <a:latin typeface="Times" charset="0"/>
              </a:rPr>
              <a:t>determinar</a:t>
            </a:r>
            <a:r>
              <a:rPr lang="en-US" sz="1200" dirty="0">
                <a:latin typeface="Times" charset="0"/>
              </a:rPr>
              <a:t> </a:t>
            </a:r>
            <a:r>
              <a:rPr lang="en-US" sz="1200" dirty="0" err="1">
                <a:latin typeface="Times" charset="0"/>
              </a:rPr>
              <a:t>rápidamente</a:t>
            </a:r>
            <a:r>
              <a:rPr lang="en-US" sz="1200" dirty="0">
                <a:latin typeface="Times" charset="0"/>
              </a:rPr>
              <a:t> la </a:t>
            </a:r>
            <a:r>
              <a:rPr lang="en-US" sz="1200" dirty="0" err="1">
                <a:latin typeface="Times" charset="0"/>
              </a:rPr>
              <a:t>resistencia</a:t>
            </a:r>
            <a:r>
              <a:rPr lang="en-US" sz="1200" dirty="0">
                <a:latin typeface="Times" charset="0"/>
              </a:rPr>
              <a:t> al </a:t>
            </a:r>
            <a:r>
              <a:rPr lang="en-US" sz="1200" dirty="0" err="1">
                <a:latin typeface="Times" charset="0"/>
              </a:rPr>
              <a:t>corte</a:t>
            </a:r>
            <a:r>
              <a:rPr lang="en-US" sz="1200" dirty="0">
                <a:latin typeface="Times" charset="0"/>
              </a:rPr>
              <a:t> de </a:t>
            </a:r>
            <a:r>
              <a:rPr lang="en-US" sz="1200" dirty="0" err="1">
                <a:latin typeface="Times" charset="0"/>
              </a:rPr>
              <a:t>suelos</a:t>
            </a:r>
            <a:r>
              <a:rPr lang="en-US" sz="1200" dirty="0">
                <a:latin typeface="Times" charset="0"/>
              </a:rPr>
              <a:t> </a:t>
            </a:r>
            <a:r>
              <a:rPr lang="en-US" sz="1200" dirty="0" err="1">
                <a:latin typeface="Times" charset="0"/>
              </a:rPr>
              <a:t>cohesivos</a:t>
            </a:r>
            <a:r>
              <a:rPr lang="en-US" sz="1200" dirty="0">
                <a:latin typeface="Times" charset="0"/>
              </a:rPr>
              <a:t>, </a:t>
            </a:r>
            <a:r>
              <a:rPr lang="en-US" sz="1200" dirty="0" err="1">
                <a:latin typeface="Times" charset="0"/>
              </a:rPr>
              <a:t>tanto</a:t>
            </a:r>
            <a:r>
              <a:rPr lang="en-US" sz="1200" dirty="0">
                <a:latin typeface="Times" charset="0"/>
              </a:rPr>
              <a:t> </a:t>
            </a:r>
            <a:r>
              <a:rPr lang="en-US" sz="1200" dirty="0" err="1">
                <a:latin typeface="Times" charset="0"/>
              </a:rPr>
              <a:t>en</a:t>
            </a:r>
            <a:r>
              <a:rPr lang="en-US" sz="1200" dirty="0">
                <a:latin typeface="Times" charset="0"/>
              </a:rPr>
              <a:t> el campo </a:t>
            </a:r>
            <a:r>
              <a:rPr lang="en-US" sz="1200" dirty="0" err="1">
                <a:latin typeface="Times" charset="0"/>
              </a:rPr>
              <a:t>como</a:t>
            </a:r>
            <a:r>
              <a:rPr lang="en-US" sz="1200" dirty="0">
                <a:latin typeface="Times" charset="0"/>
              </a:rPr>
              <a:t> </a:t>
            </a:r>
            <a:r>
              <a:rPr lang="en-US" sz="1200" dirty="0" err="1">
                <a:latin typeface="Times" charset="0"/>
              </a:rPr>
              <a:t>en</a:t>
            </a:r>
            <a:r>
              <a:rPr lang="en-US" sz="1200" dirty="0">
                <a:latin typeface="Times" charset="0"/>
              </a:rPr>
              <a:t> el </a:t>
            </a:r>
            <a:r>
              <a:rPr lang="en-US" sz="1200" dirty="0" err="1">
                <a:latin typeface="Times" charset="0"/>
              </a:rPr>
              <a:t>laboratorio</a:t>
            </a:r>
            <a:r>
              <a:rPr lang="en-US" sz="1200" dirty="0">
                <a:latin typeface="Times" charset="0"/>
              </a:rPr>
              <a:t>. </a:t>
            </a:r>
            <a:r>
              <a:rPr lang="en-US" sz="1200" dirty="0">
                <a:solidFill>
                  <a:srgbClr val="000000"/>
                </a:solidFill>
                <a:latin typeface="Times" charset="0"/>
              </a:rPr>
              <a:t>Este </a:t>
            </a:r>
            <a:r>
              <a:rPr lang="en-US" sz="1200" dirty="0" err="1">
                <a:solidFill>
                  <a:srgbClr val="000000"/>
                </a:solidFill>
                <a:latin typeface="Times" charset="0"/>
              </a:rPr>
              <a:t>i</a:t>
            </a:r>
            <a:r>
              <a:rPr lang="en-US" sz="1200" dirty="0" err="1">
                <a:latin typeface="Times" charset="0"/>
              </a:rPr>
              <a:t>nstrumento</a:t>
            </a:r>
            <a:r>
              <a:rPr lang="en-US" sz="1200" dirty="0">
                <a:latin typeface="Times" charset="0"/>
              </a:rPr>
              <a:t> </a:t>
            </a:r>
            <a:r>
              <a:rPr lang="en-US" sz="1200" dirty="0" err="1">
                <a:latin typeface="Times" charset="0"/>
              </a:rPr>
              <a:t>es</a:t>
            </a:r>
            <a:r>
              <a:rPr lang="en-US" sz="1200" dirty="0">
                <a:latin typeface="Times" charset="0"/>
              </a:rPr>
              <a:t> simple de </a:t>
            </a:r>
            <a:r>
              <a:rPr lang="en-US" sz="1200" dirty="0" err="1">
                <a:latin typeface="Times" charset="0"/>
              </a:rPr>
              <a:t>usar</a:t>
            </a:r>
            <a:r>
              <a:rPr lang="en-US" sz="1200" dirty="0">
                <a:latin typeface="Times" charset="0"/>
              </a:rPr>
              <a:t> y </a:t>
            </a:r>
            <a:r>
              <a:rPr lang="en-US" sz="1200" dirty="0" err="1">
                <a:solidFill>
                  <a:srgbClr val="000000"/>
                </a:solidFill>
                <a:latin typeface="Times" charset="0"/>
              </a:rPr>
              <a:t>elimina</a:t>
            </a:r>
            <a:r>
              <a:rPr lang="en-US" sz="1200" dirty="0">
                <a:solidFill>
                  <a:srgbClr val="000000"/>
                </a:solidFill>
                <a:latin typeface="Times" charset="0"/>
              </a:rPr>
              <a:t> </a:t>
            </a:r>
            <a:r>
              <a:rPr lang="en-US" sz="1200" dirty="0" err="1">
                <a:solidFill>
                  <a:srgbClr val="000000"/>
                </a:solidFill>
                <a:latin typeface="Times" charset="0"/>
              </a:rPr>
              <a:t>corte</a:t>
            </a:r>
            <a:r>
              <a:rPr lang="en-US" sz="1200" dirty="0">
                <a:solidFill>
                  <a:srgbClr val="000000"/>
                </a:solidFill>
                <a:latin typeface="Times" charset="0"/>
              </a:rPr>
              <a:t> de </a:t>
            </a:r>
            <a:r>
              <a:rPr lang="en-US" sz="1200" dirty="0" err="1">
                <a:solidFill>
                  <a:srgbClr val="000000"/>
                </a:solidFill>
                <a:latin typeface="Times" charset="0"/>
              </a:rPr>
              <a:t>muestra</a:t>
            </a:r>
            <a:r>
              <a:rPr lang="en-US" sz="1200" dirty="0">
                <a:latin typeface="Times" charset="0"/>
              </a:rPr>
              <a:t>. </a:t>
            </a:r>
            <a:r>
              <a:rPr lang="en-US" sz="1200" dirty="0" err="1">
                <a:latin typeface="Times" charset="0"/>
              </a:rPr>
              <a:t>Todo</a:t>
            </a:r>
            <a:r>
              <a:rPr lang="en-US" sz="1200" dirty="0">
                <a:latin typeface="Times" charset="0"/>
              </a:rPr>
              <a:t> lo que se </a:t>
            </a:r>
            <a:r>
              <a:rPr lang="en-US" sz="1200" dirty="0" err="1">
                <a:latin typeface="Times" charset="0"/>
              </a:rPr>
              <a:t>requiere</a:t>
            </a:r>
            <a:r>
              <a:rPr lang="en-US" sz="1200" dirty="0">
                <a:latin typeface="Times" charset="0"/>
              </a:rPr>
              <a:t> </a:t>
            </a:r>
            <a:r>
              <a:rPr lang="en-US" sz="1200" dirty="0" err="1">
                <a:latin typeface="Times" charset="0"/>
              </a:rPr>
              <a:t>es</a:t>
            </a:r>
            <a:r>
              <a:rPr lang="en-US" sz="1200" dirty="0">
                <a:latin typeface="Times" charset="0"/>
              </a:rPr>
              <a:t> </a:t>
            </a:r>
            <a:r>
              <a:rPr lang="en-US" sz="1200" dirty="0" err="1">
                <a:latin typeface="Times" charset="0"/>
              </a:rPr>
              <a:t>una</a:t>
            </a:r>
            <a:r>
              <a:rPr lang="en-US" sz="1200" dirty="0">
                <a:latin typeface="Times" charset="0"/>
              </a:rPr>
              <a:t> </a:t>
            </a:r>
            <a:r>
              <a:rPr lang="en-US" sz="1200" dirty="0" err="1">
                <a:latin typeface="Times" charset="0"/>
              </a:rPr>
              <a:t>superficie</a:t>
            </a:r>
            <a:r>
              <a:rPr lang="en-US" sz="1200" dirty="0">
                <a:latin typeface="Times" charset="0"/>
              </a:rPr>
              <a:t> de 25mm de </a:t>
            </a:r>
            <a:r>
              <a:rPr lang="en-US" sz="1200" dirty="0" err="1">
                <a:latin typeface="Times" charset="0"/>
              </a:rPr>
              <a:t>diámetro</a:t>
            </a:r>
            <a:r>
              <a:rPr lang="en-US" sz="1200" dirty="0">
                <a:latin typeface="Times" charset="0"/>
              </a:rPr>
              <a:t> </a:t>
            </a:r>
            <a:r>
              <a:rPr lang="en-US" sz="1200" dirty="0" err="1">
                <a:latin typeface="Times" charset="0"/>
              </a:rPr>
              <a:t>razonablemente</a:t>
            </a:r>
            <a:r>
              <a:rPr lang="en-US" sz="1200" dirty="0">
                <a:latin typeface="Times" charset="0"/>
              </a:rPr>
              <a:t> plana. La</a:t>
            </a:r>
            <a:r>
              <a:rPr lang="en-US" sz="1200" baseline="0" dirty="0">
                <a:latin typeface="Times" charset="0"/>
              </a:rPr>
              <a:t> </a:t>
            </a:r>
            <a:r>
              <a:rPr lang="en-US" sz="1200" baseline="0" dirty="0" err="1">
                <a:latin typeface="Times" charset="0"/>
              </a:rPr>
              <a:t>evaluación</a:t>
            </a:r>
            <a:r>
              <a:rPr lang="en-US" sz="1200" baseline="0" dirty="0">
                <a:latin typeface="Times" charset="0"/>
              </a:rPr>
              <a:t> con el </a:t>
            </a:r>
            <a:r>
              <a:rPr lang="en-US" err="1"/>
              <a:t>Shearvane</a:t>
            </a:r>
            <a:r>
              <a:rPr lang="en-US"/>
              <a:t>/</a:t>
            </a:r>
            <a:r>
              <a:rPr lang="en-US" dirty="0"/>
              <a:t>T</a:t>
            </a:r>
            <a:r>
              <a:rPr lang="en-US"/>
              <a:t>orvane </a:t>
            </a:r>
            <a:r>
              <a:rPr lang="en-US" dirty="0" err="1"/>
              <a:t>puede</a:t>
            </a:r>
            <a:r>
              <a:rPr lang="en-US" dirty="0"/>
              <a:t> </a:t>
            </a:r>
            <a:r>
              <a:rPr lang="en-US" dirty="0" err="1"/>
              <a:t>ser</a:t>
            </a:r>
            <a:r>
              <a:rPr lang="en-US" dirty="0"/>
              <a:t> </a:t>
            </a:r>
            <a:r>
              <a:rPr lang="en-US" dirty="0" err="1"/>
              <a:t>realizada</a:t>
            </a:r>
            <a:r>
              <a:rPr lang="en-US" baseline="0" dirty="0"/>
              <a:t> </a:t>
            </a:r>
            <a:r>
              <a:rPr lang="en-US" baseline="0" dirty="0" err="1"/>
              <a:t>como</a:t>
            </a:r>
            <a:r>
              <a:rPr lang="en-US" baseline="0" dirty="0"/>
              <a:t> se </a:t>
            </a:r>
            <a:r>
              <a:rPr lang="en-US" baseline="0" dirty="0" err="1"/>
              <a:t>indica</a:t>
            </a:r>
            <a:r>
              <a:rPr lang="en-US" baseline="0" dirty="0"/>
              <a:t> a </a:t>
            </a:r>
            <a:r>
              <a:rPr lang="en-US" baseline="0" dirty="0" err="1"/>
              <a:t>continuación</a:t>
            </a:r>
            <a:r>
              <a:rPr lang="en-US" dirty="0"/>
              <a:t>:</a:t>
            </a:r>
          </a:p>
          <a:p>
            <a:pPr marL="742950" lvl="1" indent="-285750" eaLnBrk="0" hangingPunct="0">
              <a:lnSpc>
                <a:spcPct val="80000"/>
              </a:lnSpc>
              <a:spcBef>
                <a:spcPct val="20000"/>
              </a:spcBef>
              <a:spcAft>
                <a:spcPts val="600"/>
              </a:spcAft>
              <a:buFont typeface="Wingdings" charset="2"/>
              <a:buChar char="§"/>
            </a:pPr>
            <a:r>
              <a:rPr lang="en-US" sz="1200" dirty="0" err="1">
                <a:latin typeface="Times" charset="0"/>
              </a:rPr>
              <a:t>Seleccione</a:t>
            </a:r>
            <a:r>
              <a:rPr lang="en-US" sz="1200" dirty="0">
                <a:latin typeface="Times" charset="0"/>
              </a:rPr>
              <a:t> un </a:t>
            </a:r>
            <a:r>
              <a:rPr lang="en-US" sz="1200" dirty="0" err="1">
                <a:latin typeface="Times" charset="0"/>
              </a:rPr>
              <a:t>terrón</a:t>
            </a:r>
            <a:r>
              <a:rPr lang="en-US" sz="1200" dirty="0">
                <a:latin typeface="Times" charset="0"/>
              </a:rPr>
              <a:t> o </a:t>
            </a:r>
            <a:r>
              <a:rPr lang="en-US" sz="1200" dirty="0" err="1">
                <a:latin typeface="Times" charset="0"/>
              </a:rPr>
              <a:t>bloque</a:t>
            </a:r>
            <a:r>
              <a:rPr lang="en-US" sz="1200" dirty="0">
                <a:latin typeface="Times" charset="0"/>
              </a:rPr>
              <a:t> </a:t>
            </a:r>
            <a:r>
              <a:rPr lang="en-US" sz="1200">
                <a:latin typeface="Times" charset="0"/>
              </a:rPr>
              <a:t>de suelo </a:t>
            </a:r>
            <a:r>
              <a:rPr lang="en-US" sz="1200" dirty="0">
                <a:latin typeface="Times" charset="0"/>
              </a:rPr>
              <a:t>no </a:t>
            </a:r>
            <a:r>
              <a:rPr lang="en-US" sz="1200" dirty="0" err="1">
                <a:latin typeface="Times" charset="0"/>
              </a:rPr>
              <a:t>alterado</a:t>
            </a:r>
            <a:r>
              <a:rPr lang="en-US" sz="1200" dirty="0">
                <a:latin typeface="Times" charset="0"/>
              </a:rPr>
              <a:t> del </a:t>
            </a:r>
            <a:r>
              <a:rPr lang="en-US" sz="1200" dirty="0">
                <a:solidFill>
                  <a:srgbClr val="000000"/>
                </a:solidFill>
                <a:latin typeface="Times" charset="0"/>
              </a:rPr>
              <a:t>material </a:t>
            </a:r>
            <a:r>
              <a:rPr lang="en-US" sz="1200" dirty="0" err="1">
                <a:solidFill>
                  <a:srgbClr val="000000"/>
                </a:solidFill>
                <a:latin typeface="Times" charset="0"/>
              </a:rPr>
              <a:t>apilado</a:t>
            </a:r>
            <a:r>
              <a:rPr lang="en-US" sz="1200" dirty="0">
                <a:solidFill>
                  <a:srgbClr val="000000"/>
                </a:solidFill>
                <a:latin typeface="Times" charset="0"/>
              </a:rPr>
              <a:t>.</a:t>
            </a:r>
            <a:r>
              <a:rPr lang="en-US" sz="1200" dirty="0">
                <a:latin typeface="Times" charset="0"/>
              </a:rPr>
              <a:t> </a:t>
            </a:r>
            <a:endParaRPr lang="en-US" sz="1200" dirty="0">
              <a:solidFill>
                <a:srgbClr val="FF0000"/>
              </a:solidFill>
              <a:latin typeface="Times" charset="0"/>
            </a:endParaRPr>
          </a:p>
          <a:p>
            <a:pPr marL="742950" lvl="1" indent="-285750" eaLnBrk="0" hangingPunct="0">
              <a:lnSpc>
                <a:spcPct val="80000"/>
              </a:lnSpc>
              <a:spcBef>
                <a:spcPct val="20000"/>
              </a:spcBef>
              <a:spcAft>
                <a:spcPts val="600"/>
              </a:spcAft>
              <a:buFont typeface="Wingdings" charset="2"/>
              <a:buChar char="§"/>
            </a:pPr>
            <a:r>
              <a:rPr lang="en-US" sz="1200" dirty="0">
                <a:latin typeface="Times" charset="0"/>
              </a:rPr>
              <a:t>Corte </a:t>
            </a:r>
            <a:r>
              <a:rPr lang="en-US" sz="1200" dirty="0" err="1">
                <a:latin typeface="Times" charset="0"/>
              </a:rPr>
              <a:t>una</a:t>
            </a:r>
            <a:r>
              <a:rPr lang="en-US" sz="1200" dirty="0">
                <a:latin typeface="Times" charset="0"/>
              </a:rPr>
              <a:t> </a:t>
            </a:r>
            <a:r>
              <a:rPr lang="en-US" sz="1200" b="1" dirty="0" err="1">
                <a:latin typeface="Times" charset="0"/>
              </a:rPr>
              <a:t>superficie</a:t>
            </a:r>
            <a:r>
              <a:rPr lang="en-US" sz="1200" b="1" dirty="0">
                <a:latin typeface="Times" charset="0"/>
              </a:rPr>
              <a:t> </a:t>
            </a:r>
            <a:r>
              <a:rPr lang="en-US" sz="1200" b="1" dirty="0" err="1">
                <a:latin typeface="Times" charset="0"/>
              </a:rPr>
              <a:t>lisa</a:t>
            </a:r>
            <a:r>
              <a:rPr lang="en-US" sz="1200" b="1" dirty="0">
                <a:latin typeface="Times" charset="0"/>
              </a:rPr>
              <a:t> </a:t>
            </a:r>
            <a:r>
              <a:rPr lang="en-US" sz="1200" dirty="0" err="1">
                <a:latin typeface="Times" charset="0"/>
              </a:rPr>
              <a:t>en</a:t>
            </a:r>
            <a:r>
              <a:rPr lang="en-US" sz="1200" dirty="0">
                <a:latin typeface="Times" charset="0"/>
              </a:rPr>
              <a:t> el </a:t>
            </a:r>
            <a:r>
              <a:rPr lang="en-US" sz="1200" dirty="0" err="1">
                <a:latin typeface="Times" charset="0"/>
              </a:rPr>
              <a:t>terrón</a:t>
            </a:r>
            <a:endParaRPr lang="en-US" sz="1200" dirty="0">
              <a:latin typeface="Times" charset="0"/>
            </a:endParaRPr>
          </a:p>
          <a:p>
            <a:pPr marL="742950" lvl="1" indent="-285750" eaLnBrk="0" hangingPunct="0">
              <a:lnSpc>
                <a:spcPct val="80000"/>
              </a:lnSpc>
              <a:spcBef>
                <a:spcPct val="20000"/>
              </a:spcBef>
              <a:spcAft>
                <a:spcPts val="600"/>
              </a:spcAft>
              <a:buFont typeface="Wingdings" charset="2"/>
              <a:buChar char="§"/>
            </a:pPr>
            <a:r>
              <a:rPr lang="en-US" sz="1200" dirty="0" err="1">
                <a:latin typeface="Times" charset="0"/>
              </a:rPr>
              <a:t>Inserte</a:t>
            </a:r>
            <a:r>
              <a:rPr lang="en-US" sz="1200" dirty="0">
                <a:latin typeface="Times" charset="0"/>
              </a:rPr>
              <a:t> </a:t>
            </a:r>
            <a:r>
              <a:rPr lang="en-US" sz="1200" dirty="0" err="1">
                <a:latin typeface="Times" charset="0"/>
              </a:rPr>
              <a:t>las</a:t>
            </a:r>
            <a:r>
              <a:rPr lang="en-US" sz="1200" dirty="0">
                <a:latin typeface="Times" charset="0"/>
              </a:rPr>
              <a:t> </a:t>
            </a:r>
            <a:r>
              <a:rPr lang="en-US" sz="1200" dirty="0" err="1">
                <a:latin typeface="Times" charset="0"/>
              </a:rPr>
              <a:t>paletas</a:t>
            </a:r>
            <a:r>
              <a:rPr lang="en-US" sz="1200" dirty="0">
                <a:latin typeface="Times" charset="0"/>
              </a:rPr>
              <a:t> de </a:t>
            </a:r>
            <a:r>
              <a:rPr lang="en-US" sz="1200" dirty="0" err="1">
                <a:latin typeface="Times" charset="0"/>
              </a:rPr>
              <a:t>instrumento</a:t>
            </a:r>
            <a:r>
              <a:rPr lang="en-US" sz="1200" dirty="0">
                <a:latin typeface="Times" charset="0"/>
              </a:rPr>
              <a:t> </a:t>
            </a:r>
            <a:r>
              <a:rPr lang="en-US" sz="1200" dirty="0" err="1">
                <a:latin typeface="Times" charset="0"/>
              </a:rPr>
              <a:t>en</a:t>
            </a:r>
            <a:r>
              <a:rPr lang="en-US" sz="1200" dirty="0">
                <a:latin typeface="Times" charset="0"/>
              </a:rPr>
              <a:t> el </a:t>
            </a:r>
            <a:r>
              <a:rPr lang="en-US" sz="1200" dirty="0" err="1">
                <a:latin typeface="Times" charset="0"/>
              </a:rPr>
              <a:t>suelo</a:t>
            </a:r>
            <a:endParaRPr lang="en-US" sz="1200" dirty="0">
              <a:latin typeface="Times" charset="0"/>
            </a:endParaRPr>
          </a:p>
          <a:p>
            <a:pPr marL="742950" lvl="1" indent="-285750" eaLnBrk="0" hangingPunct="0">
              <a:lnSpc>
                <a:spcPct val="80000"/>
              </a:lnSpc>
              <a:spcBef>
                <a:spcPct val="20000"/>
              </a:spcBef>
              <a:spcAft>
                <a:spcPts val="600"/>
              </a:spcAft>
              <a:buFont typeface="Wingdings" charset="2"/>
              <a:buChar char="§"/>
            </a:pPr>
            <a:r>
              <a:rPr lang="en-US" sz="1200" dirty="0" err="1">
                <a:latin typeface="Times" charset="0"/>
              </a:rPr>
              <a:t>Retraiga</a:t>
            </a:r>
            <a:r>
              <a:rPr lang="en-US" sz="1200" dirty="0">
                <a:latin typeface="Times" charset="0"/>
              </a:rPr>
              <a:t> </a:t>
            </a:r>
            <a:r>
              <a:rPr lang="en-US" sz="1200" dirty="0" err="1">
                <a:latin typeface="Times" charset="0"/>
              </a:rPr>
              <a:t>las</a:t>
            </a:r>
            <a:r>
              <a:rPr lang="en-US" sz="1200" dirty="0">
                <a:latin typeface="Times" charset="0"/>
              </a:rPr>
              <a:t> </a:t>
            </a:r>
            <a:r>
              <a:rPr lang="en-US" sz="1200" dirty="0" err="1">
                <a:latin typeface="Times" charset="0"/>
              </a:rPr>
              <a:t>paletas</a:t>
            </a:r>
            <a:r>
              <a:rPr lang="en-US" sz="1200" dirty="0">
                <a:latin typeface="Times" charset="0"/>
              </a:rPr>
              <a:t> para </a:t>
            </a:r>
            <a:r>
              <a:rPr lang="en-US" sz="1200" dirty="0" err="1">
                <a:latin typeface="Times" charset="0"/>
              </a:rPr>
              <a:t>mostrar</a:t>
            </a:r>
            <a:r>
              <a:rPr lang="en-US" sz="1200" dirty="0">
                <a:latin typeface="Times" charset="0"/>
              </a:rPr>
              <a:t> </a:t>
            </a:r>
            <a:r>
              <a:rPr lang="en-US" sz="1200" dirty="0" err="1">
                <a:latin typeface="Times" charset="0"/>
              </a:rPr>
              <a:t>las</a:t>
            </a:r>
            <a:r>
              <a:rPr lang="en-US" sz="1200" dirty="0">
                <a:latin typeface="Times" charset="0"/>
              </a:rPr>
              <a:t> </a:t>
            </a:r>
            <a:r>
              <a:rPr lang="en-US" sz="1200" b="1" dirty="0" err="1">
                <a:latin typeface="Times" charset="0"/>
              </a:rPr>
              <a:t>huellas</a:t>
            </a:r>
            <a:endParaRPr lang="en-US" sz="1200" b="1" dirty="0">
              <a:solidFill>
                <a:srgbClr val="FF0000"/>
              </a:solidFill>
              <a:latin typeface="Times" charset="0"/>
            </a:endParaRPr>
          </a:p>
          <a:p>
            <a:pPr marL="742950" lvl="1" indent="-285750" eaLnBrk="0" hangingPunct="0">
              <a:lnSpc>
                <a:spcPct val="80000"/>
              </a:lnSpc>
              <a:spcBef>
                <a:spcPct val="20000"/>
              </a:spcBef>
              <a:spcAft>
                <a:spcPts val="600"/>
              </a:spcAft>
              <a:buFont typeface="Wingdings" charset="2"/>
              <a:buChar char="§"/>
            </a:pPr>
            <a:r>
              <a:rPr lang="en-US" sz="1200" dirty="0" err="1">
                <a:latin typeface="Times" charset="0"/>
              </a:rPr>
              <a:t>Ponga</a:t>
            </a:r>
            <a:r>
              <a:rPr lang="en-US" sz="1200" dirty="0">
                <a:latin typeface="Times" charset="0"/>
              </a:rPr>
              <a:t> el </a:t>
            </a:r>
            <a:r>
              <a:rPr lang="en-US" sz="1200" dirty="0" err="1">
                <a:latin typeface="Times" charset="0"/>
              </a:rPr>
              <a:t>indicador</a:t>
            </a:r>
            <a:r>
              <a:rPr lang="en-US" sz="1200" dirty="0">
                <a:latin typeface="Times" charset="0"/>
              </a:rPr>
              <a:t> </a:t>
            </a:r>
            <a:r>
              <a:rPr lang="en-US" sz="1200" dirty="0" err="1">
                <a:latin typeface="Times" charset="0"/>
              </a:rPr>
              <a:t>en</a:t>
            </a:r>
            <a:r>
              <a:rPr lang="en-US" sz="1200" dirty="0">
                <a:latin typeface="Times" charset="0"/>
              </a:rPr>
              <a:t> </a:t>
            </a:r>
            <a:r>
              <a:rPr lang="en-US" sz="1200" b="1" dirty="0">
                <a:latin typeface="Times" charset="0"/>
              </a:rPr>
              <a:t>cero</a:t>
            </a:r>
          </a:p>
          <a:p>
            <a:pPr marL="742950" lvl="1" indent="-285750" eaLnBrk="0" hangingPunct="0">
              <a:lnSpc>
                <a:spcPct val="80000"/>
              </a:lnSpc>
              <a:spcBef>
                <a:spcPct val="20000"/>
              </a:spcBef>
              <a:spcAft>
                <a:spcPts val="600"/>
              </a:spcAft>
              <a:buFont typeface="Wingdings" charset="2"/>
              <a:buChar char="§"/>
            </a:pPr>
            <a:r>
              <a:rPr lang="en-US" sz="1200" dirty="0" err="1">
                <a:latin typeface="Times" charset="0"/>
              </a:rPr>
              <a:t>Sostenga</a:t>
            </a:r>
            <a:r>
              <a:rPr lang="en-US" sz="1200" dirty="0">
                <a:latin typeface="Times" charset="0"/>
              </a:rPr>
              <a:t> el </a:t>
            </a:r>
            <a:r>
              <a:rPr lang="en-US" sz="1200" dirty="0" err="1">
                <a:latin typeface="Times" charset="0"/>
              </a:rPr>
              <a:t>instrumento</a:t>
            </a:r>
            <a:r>
              <a:rPr lang="en-US" sz="1200" dirty="0">
                <a:latin typeface="Times" charset="0"/>
              </a:rPr>
              <a:t> contra la </a:t>
            </a:r>
            <a:r>
              <a:rPr lang="en-US" sz="1200" dirty="0" err="1">
                <a:latin typeface="Times" charset="0"/>
              </a:rPr>
              <a:t>muestra</a:t>
            </a:r>
            <a:r>
              <a:rPr lang="en-US" sz="1200" dirty="0">
                <a:latin typeface="Times" charset="0"/>
              </a:rPr>
              <a:t> de </a:t>
            </a:r>
            <a:r>
              <a:rPr lang="en-US" sz="1200" dirty="0" err="1">
                <a:latin typeface="Times" charset="0"/>
              </a:rPr>
              <a:t>suelo</a:t>
            </a:r>
            <a:r>
              <a:rPr lang="en-US" sz="1200" dirty="0">
                <a:latin typeface="Times" charset="0"/>
              </a:rPr>
              <a:t> </a:t>
            </a:r>
            <a:r>
              <a:rPr lang="en-US" sz="1200" dirty="0" err="1">
                <a:latin typeface="Times" charset="0"/>
              </a:rPr>
              <a:t>firmemente</a:t>
            </a:r>
            <a:r>
              <a:rPr lang="en-US" sz="1200" dirty="0">
                <a:latin typeface="Times" charset="0"/>
              </a:rPr>
              <a:t> y </a:t>
            </a:r>
            <a:r>
              <a:rPr lang="en-US" sz="1200" b="1" dirty="0" err="1">
                <a:latin typeface="Times" charset="0"/>
              </a:rPr>
              <a:t>gire</a:t>
            </a:r>
            <a:r>
              <a:rPr lang="en-US" sz="1200" b="1" dirty="0">
                <a:latin typeface="Times" charset="0"/>
              </a:rPr>
              <a:t> en </a:t>
            </a:r>
            <a:r>
              <a:rPr lang="en-US" sz="1200" b="1" dirty="0" err="1">
                <a:latin typeface="Times" charset="0"/>
              </a:rPr>
              <a:t>sentido</a:t>
            </a:r>
            <a:r>
              <a:rPr lang="en-US" sz="1200" b="1" dirty="0">
                <a:latin typeface="Times" charset="0"/>
              </a:rPr>
              <a:t> </a:t>
            </a:r>
            <a:r>
              <a:rPr lang="en-US" sz="1200" b="1" dirty="0" err="1">
                <a:latin typeface="Times" charset="0"/>
              </a:rPr>
              <a:t>horario</a:t>
            </a:r>
            <a:r>
              <a:rPr lang="en-US" sz="1200" b="1" dirty="0">
                <a:latin typeface="Times" charset="0"/>
              </a:rPr>
              <a:t> (de </a:t>
            </a:r>
            <a:r>
              <a:rPr lang="en-US" sz="1200" b="1" dirty="0" err="1">
                <a:latin typeface="Times" charset="0"/>
              </a:rPr>
              <a:t>las</a:t>
            </a:r>
            <a:r>
              <a:rPr lang="en-US" sz="1200" b="1" dirty="0">
                <a:latin typeface="Times" charset="0"/>
              </a:rPr>
              <a:t> </a:t>
            </a:r>
            <a:r>
              <a:rPr lang="en-US" sz="1200" b="1" dirty="0" err="1">
                <a:latin typeface="Times" charset="0"/>
              </a:rPr>
              <a:t>agujas</a:t>
            </a:r>
            <a:r>
              <a:rPr lang="en-US" sz="1200" b="1" dirty="0">
                <a:latin typeface="Times" charset="0"/>
              </a:rPr>
              <a:t> del </a:t>
            </a:r>
            <a:r>
              <a:rPr lang="en-US" sz="1200" b="1" dirty="0" err="1">
                <a:latin typeface="Times" charset="0"/>
              </a:rPr>
              <a:t>reloj</a:t>
            </a:r>
            <a:r>
              <a:rPr lang="en-US" sz="1200" b="1" dirty="0">
                <a:latin typeface="Times" charset="0"/>
              </a:rPr>
              <a:t>) hasta </a:t>
            </a:r>
            <a:r>
              <a:rPr lang="en-US" sz="1200" b="1" dirty="0" err="1">
                <a:latin typeface="Times" charset="0"/>
              </a:rPr>
              <a:t>que</a:t>
            </a:r>
            <a:r>
              <a:rPr lang="en-US" sz="1200" b="1" dirty="0">
                <a:latin typeface="Times" charset="0"/>
              </a:rPr>
              <a:t> el </a:t>
            </a:r>
            <a:r>
              <a:rPr lang="en-US" sz="1200" b="1" dirty="0" err="1">
                <a:latin typeface="Times" charset="0"/>
              </a:rPr>
              <a:t>suelo</a:t>
            </a:r>
            <a:r>
              <a:rPr lang="en-US" sz="1200" b="1" dirty="0">
                <a:latin typeface="Times" charset="0"/>
              </a:rPr>
              <a:t> se </a:t>
            </a:r>
            <a:r>
              <a:rPr lang="en-US" sz="1200" b="1" dirty="0" err="1">
                <a:latin typeface="Times" charset="0"/>
              </a:rPr>
              <a:t>separe</a:t>
            </a:r>
            <a:r>
              <a:rPr lang="en-US" sz="1200" b="1" baseline="0" dirty="0">
                <a:latin typeface="Times" charset="0"/>
              </a:rPr>
              <a:t> con el </a:t>
            </a:r>
            <a:r>
              <a:rPr lang="en-US" sz="1200" b="1" baseline="0" dirty="0" err="1">
                <a:latin typeface="Times" charset="0"/>
              </a:rPr>
              <a:t>corte</a:t>
            </a:r>
            <a:endParaRPr lang="en-US" b="1" dirty="0"/>
          </a:p>
        </p:txBody>
      </p:sp>
      <p:sp>
        <p:nvSpPr>
          <p:cNvPr id="65540" name="Slide Number Placeholder 3"/>
          <p:cNvSpPr>
            <a:spLocks noGrp="1"/>
          </p:cNvSpPr>
          <p:nvPr>
            <p:ph type="sldNum" sz="quarter" idx="5"/>
          </p:nvPr>
        </p:nvSpPr>
        <p:spPr bwMode="auto">
          <a:noFill/>
          <a:ln>
            <a:miter lim="800000"/>
            <a:headEnd/>
            <a:tailEnd/>
          </a:ln>
        </p:spPr>
        <p:txBody>
          <a:bodyPr/>
          <a:lstStyle/>
          <a:p>
            <a:fld id="{35EB85D3-1074-0C46-9B20-A3AE2562104C}" type="slidenum">
              <a:rPr lang="en-US"/>
              <a:pPr/>
              <a:t>25</a:t>
            </a:fld>
            <a:endParaRPr lang="en-US"/>
          </a:p>
        </p:txBody>
      </p:sp>
    </p:spTree>
    <p:extLst>
      <p:ext uri="{BB962C8B-B14F-4D97-AF65-F5344CB8AC3E}">
        <p14:creationId xmlns:p14="http://schemas.microsoft.com/office/powerpoint/2010/main" val="26090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4743450"/>
          </a:xfrm>
        </p:spPr>
        <p:txBody>
          <a:bodyPr>
            <a:noAutofit/>
          </a:bodyPr>
          <a:lstStyle/>
          <a:p>
            <a:pPr algn="l">
              <a:spcBef>
                <a:spcPct val="0"/>
              </a:spcBef>
            </a:pPr>
            <a:r>
              <a:rPr lang="en-US" dirty="0"/>
              <a:t>De </a:t>
            </a:r>
            <a:r>
              <a:rPr lang="en-US" dirty="0" err="1"/>
              <a:t>acuerdo</a:t>
            </a:r>
            <a:r>
              <a:rPr lang="en-US" dirty="0"/>
              <a:t> a la </a:t>
            </a:r>
            <a:r>
              <a:rPr lang="en-US" dirty="0" err="1"/>
              <a:t>clasificación</a:t>
            </a:r>
            <a:r>
              <a:rPr lang="en-US" dirty="0"/>
              <a:t> de </a:t>
            </a:r>
            <a:r>
              <a:rPr lang="en-US" dirty="0" err="1"/>
              <a:t>suelos</a:t>
            </a:r>
            <a:r>
              <a:rPr lang="en-US" dirty="0"/>
              <a:t> de OSHA, </a:t>
            </a:r>
            <a:r>
              <a:rPr lang="en-US" dirty="0" err="1"/>
              <a:t>existen</a:t>
            </a:r>
            <a:r>
              <a:rPr lang="en-US" baseline="0" dirty="0"/>
              <a:t> 4 </a:t>
            </a:r>
            <a:r>
              <a:rPr lang="en-US" baseline="0" dirty="0" err="1"/>
              <a:t>tipos</a:t>
            </a:r>
            <a:r>
              <a:rPr lang="en-US" baseline="0" dirty="0"/>
              <a:t> de </a:t>
            </a:r>
            <a:r>
              <a:rPr lang="en-US" baseline="0" dirty="0" err="1"/>
              <a:t>suelos</a:t>
            </a:r>
            <a:r>
              <a:rPr lang="en-US" baseline="0" dirty="0"/>
              <a:t>. </a:t>
            </a:r>
            <a:r>
              <a:rPr lang="en-US" baseline="0" dirty="0" err="1"/>
              <a:t>Cada</a:t>
            </a:r>
            <a:r>
              <a:rPr lang="en-US" baseline="0" dirty="0"/>
              <a:t> </a:t>
            </a:r>
            <a:r>
              <a:rPr lang="en-US" baseline="0" dirty="0" err="1"/>
              <a:t>tipo</a:t>
            </a:r>
            <a:r>
              <a:rPr lang="en-US" baseline="0" dirty="0"/>
              <a:t> de </a:t>
            </a:r>
            <a:r>
              <a:rPr lang="en-US" baseline="0" dirty="0" err="1"/>
              <a:t>suelo</a:t>
            </a:r>
            <a:r>
              <a:rPr lang="en-US" baseline="0" dirty="0"/>
              <a:t> </a:t>
            </a:r>
            <a:r>
              <a:rPr lang="en-US" baseline="0" dirty="0" err="1"/>
              <a:t>tiene</a:t>
            </a:r>
            <a:r>
              <a:rPr lang="en-US" baseline="0" dirty="0"/>
              <a:t> </a:t>
            </a:r>
            <a:r>
              <a:rPr lang="en-US" baseline="0" dirty="0" err="1"/>
              <a:t>diferentes</a:t>
            </a:r>
            <a:r>
              <a:rPr lang="en-US" baseline="0" dirty="0"/>
              <a:t> </a:t>
            </a:r>
            <a:r>
              <a:rPr lang="en-US" baseline="0" dirty="0" err="1"/>
              <a:t>resistencias</a:t>
            </a:r>
            <a:r>
              <a:rPr lang="en-US" dirty="0"/>
              <a:t> a la </a:t>
            </a:r>
            <a:r>
              <a:rPr lang="en-US" dirty="0" err="1"/>
              <a:t>compresión</a:t>
            </a:r>
            <a:r>
              <a:rPr lang="en-US" dirty="0"/>
              <a:t> uniaxial. La </a:t>
            </a:r>
            <a:r>
              <a:rPr lang="en-US" b="1" dirty="0" err="1"/>
              <a:t>resistencia</a:t>
            </a:r>
            <a:r>
              <a:rPr lang="en-US" b="1" baseline="0" dirty="0"/>
              <a:t> a la </a:t>
            </a:r>
            <a:r>
              <a:rPr lang="en-US" b="1" baseline="0" dirty="0" err="1"/>
              <a:t>compresión</a:t>
            </a:r>
            <a:r>
              <a:rPr lang="en-US" b="1" baseline="0" dirty="0"/>
              <a:t> uniaxial se </a:t>
            </a:r>
            <a:r>
              <a:rPr lang="en-US" b="1" baseline="0" dirty="0" err="1"/>
              <a:t>refiere</a:t>
            </a:r>
            <a:r>
              <a:rPr lang="en-US" b="1" baseline="0" dirty="0"/>
              <a:t> a </a:t>
            </a:r>
            <a:r>
              <a:rPr lang="en-US" dirty="0"/>
              <a:t>la </a:t>
            </a:r>
            <a:r>
              <a:rPr lang="en-US" dirty="0" err="1"/>
              <a:t>carga</a:t>
            </a:r>
            <a:r>
              <a:rPr lang="en-US" dirty="0"/>
              <a:t> </a:t>
            </a:r>
            <a:r>
              <a:rPr lang="en-US" dirty="0" err="1"/>
              <a:t>por</a:t>
            </a:r>
            <a:r>
              <a:rPr lang="en-US" dirty="0"/>
              <a:t> </a:t>
            </a:r>
            <a:r>
              <a:rPr lang="en-US" dirty="0" err="1"/>
              <a:t>unidad</a:t>
            </a:r>
            <a:r>
              <a:rPr lang="en-US" dirty="0"/>
              <a:t> de </a:t>
            </a:r>
            <a:r>
              <a:rPr lang="en-US" dirty="0" err="1"/>
              <a:t>área</a:t>
            </a:r>
            <a:r>
              <a:rPr lang="en-US" dirty="0"/>
              <a:t> a la </a:t>
            </a:r>
            <a:r>
              <a:rPr lang="en-US" dirty="0" err="1"/>
              <a:t>cual</a:t>
            </a:r>
            <a:r>
              <a:rPr lang="en-US" dirty="0"/>
              <a:t> el </a:t>
            </a:r>
            <a:r>
              <a:rPr lang="en-US" dirty="0" err="1"/>
              <a:t>suelo</a:t>
            </a:r>
            <a:r>
              <a:rPr lang="en-US" dirty="0"/>
              <a:t> se </a:t>
            </a:r>
            <a:r>
              <a:rPr lang="en-US" dirty="0" err="1"/>
              <a:t>quebrará</a:t>
            </a:r>
            <a:r>
              <a:rPr lang="en-US" dirty="0"/>
              <a:t> bajo </a:t>
            </a:r>
            <a:r>
              <a:rPr lang="en-US" dirty="0" err="1"/>
              <a:t>presión</a:t>
            </a:r>
            <a:r>
              <a:rPr lang="en-US" dirty="0"/>
              <a:t>.</a:t>
            </a:r>
            <a:r>
              <a:rPr lang="en-US" baseline="0" dirty="0"/>
              <a:t> </a:t>
            </a:r>
            <a:r>
              <a:rPr lang="en-US" dirty="0" err="1"/>
              <a:t>Esta</a:t>
            </a:r>
            <a:r>
              <a:rPr lang="en-US" baseline="0" dirty="0"/>
              <a:t> </a:t>
            </a:r>
            <a:r>
              <a:rPr lang="en-US" baseline="0" dirty="0" err="1"/>
              <a:t>resistencia</a:t>
            </a:r>
            <a:r>
              <a:rPr lang="en-US" baseline="0" dirty="0"/>
              <a:t> </a:t>
            </a:r>
            <a:r>
              <a:rPr lang="en-US" baseline="0" dirty="0" err="1"/>
              <a:t>puede</a:t>
            </a:r>
            <a:r>
              <a:rPr lang="en-US" baseline="0" dirty="0"/>
              <a:t> </a:t>
            </a:r>
            <a:r>
              <a:rPr lang="en-US" baseline="0" dirty="0" err="1"/>
              <a:t>ser</a:t>
            </a:r>
            <a:r>
              <a:rPr lang="en-US" baseline="0" dirty="0"/>
              <a:t> </a:t>
            </a:r>
            <a:r>
              <a:rPr lang="en-US" baseline="0" dirty="0" err="1"/>
              <a:t>determinada</a:t>
            </a:r>
            <a:r>
              <a:rPr lang="en-US" baseline="0" dirty="0"/>
              <a:t> a </a:t>
            </a:r>
            <a:r>
              <a:rPr lang="en-US" baseline="0" dirty="0" err="1"/>
              <a:t>través</a:t>
            </a:r>
            <a:r>
              <a:rPr lang="en-US" baseline="0" dirty="0"/>
              <a:t> de </a:t>
            </a:r>
            <a:r>
              <a:rPr lang="en-US" baseline="0" dirty="0" err="1"/>
              <a:t>exámenes</a:t>
            </a:r>
            <a:r>
              <a:rPr lang="en-US" baseline="0" dirty="0"/>
              <a:t> de </a:t>
            </a:r>
            <a:r>
              <a:rPr lang="en-US" baseline="0" dirty="0" err="1"/>
              <a:t>laboratorio</a:t>
            </a:r>
            <a:r>
              <a:rPr lang="en-US" baseline="0" dirty="0"/>
              <a:t> o </a:t>
            </a:r>
            <a:r>
              <a:rPr lang="en-US" baseline="0" dirty="0" err="1"/>
              <a:t>estimada</a:t>
            </a:r>
            <a:r>
              <a:rPr lang="en-US" baseline="0" dirty="0"/>
              <a:t> </a:t>
            </a:r>
            <a:r>
              <a:rPr lang="en-US" baseline="0" dirty="0" err="1"/>
              <a:t>en</a:t>
            </a:r>
            <a:r>
              <a:rPr lang="en-US" baseline="0" dirty="0"/>
              <a:t> el campo </a:t>
            </a:r>
            <a:r>
              <a:rPr lang="en-US" baseline="0" dirty="0" err="1"/>
              <a:t>usando</a:t>
            </a:r>
            <a:r>
              <a:rPr lang="en-US" baseline="0" dirty="0"/>
              <a:t> un </a:t>
            </a:r>
            <a:r>
              <a:rPr lang="en-US" baseline="0" dirty="0" err="1"/>
              <a:t>penetrómetro</a:t>
            </a:r>
            <a:r>
              <a:rPr lang="en-US" baseline="0" dirty="0"/>
              <a:t> de </a:t>
            </a:r>
            <a:r>
              <a:rPr lang="en-US" baseline="0" dirty="0" err="1"/>
              <a:t>bolsillo</a:t>
            </a:r>
            <a:r>
              <a:rPr lang="en-US" baseline="0" dirty="0"/>
              <a:t>, con </a:t>
            </a:r>
            <a:r>
              <a:rPr lang="en-US" baseline="0" dirty="0" err="1"/>
              <a:t>evaluaciones</a:t>
            </a:r>
            <a:r>
              <a:rPr lang="en-US" baseline="0" dirty="0"/>
              <a:t> de </a:t>
            </a:r>
            <a:r>
              <a:rPr lang="en-US" baseline="0" dirty="0" err="1"/>
              <a:t>penetración</a:t>
            </a:r>
            <a:r>
              <a:rPr lang="en-US" baseline="0" dirty="0"/>
              <a:t> con el </a:t>
            </a:r>
            <a:r>
              <a:rPr lang="en-US" baseline="0" dirty="0" err="1"/>
              <a:t>pulgar</a:t>
            </a:r>
            <a:r>
              <a:rPr lang="en-US" baseline="0" dirty="0"/>
              <a:t> u </a:t>
            </a:r>
            <a:r>
              <a:rPr lang="en-US" baseline="0" dirty="0" err="1"/>
              <a:t>otros</a:t>
            </a:r>
            <a:r>
              <a:rPr lang="en-US" baseline="0" dirty="0"/>
              <a:t> </a:t>
            </a:r>
            <a:r>
              <a:rPr lang="en-US" baseline="0" dirty="0" err="1"/>
              <a:t>métodos</a:t>
            </a:r>
            <a:r>
              <a:rPr lang="en-US" baseline="0" dirty="0"/>
              <a:t>. Abajo </a:t>
            </a:r>
            <a:r>
              <a:rPr lang="en-US" baseline="0" dirty="0" err="1"/>
              <a:t>tenemos</a:t>
            </a:r>
            <a:r>
              <a:rPr lang="en-US" baseline="0" dirty="0"/>
              <a:t> la </a:t>
            </a:r>
            <a:r>
              <a:rPr lang="en-US" baseline="0" dirty="0" err="1"/>
              <a:t>lista</a:t>
            </a:r>
            <a:r>
              <a:rPr lang="en-US" baseline="0" dirty="0"/>
              <a:t> de </a:t>
            </a:r>
            <a:r>
              <a:rPr lang="en-US" baseline="0" dirty="0" err="1"/>
              <a:t>tipos</a:t>
            </a:r>
            <a:r>
              <a:rPr lang="en-US" baseline="0" dirty="0"/>
              <a:t> de </a:t>
            </a:r>
            <a:r>
              <a:rPr lang="en-US" baseline="0" dirty="0" err="1"/>
              <a:t>suelo</a:t>
            </a:r>
            <a:r>
              <a:rPr lang="en-US" baseline="0" dirty="0"/>
              <a:t> y </a:t>
            </a:r>
            <a:r>
              <a:rPr lang="en-US" baseline="0" dirty="0" err="1"/>
              <a:t>su</a:t>
            </a:r>
            <a:r>
              <a:rPr lang="en-US" baseline="0" dirty="0"/>
              <a:t> </a:t>
            </a:r>
            <a:r>
              <a:rPr lang="en-US" baseline="0" dirty="0" err="1"/>
              <a:t>resistencia</a:t>
            </a:r>
            <a:r>
              <a:rPr lang="en-US" baseline="0" dirty="0"/>
              <a:t>. </a:t>
            </a:r>
            <a:r>
              <a:rPr lang="en-US" dirty="0"/>
              <a:t> </a:t>
            </a:r>
          </a:p>
          <a:p>
            <a:pPr marL="628650" lvl="1" indent="-171450">
              <a:spcBef>
                <a:spcPct val="0"/>
              </a:spcBef>
              <a:buFontTx/>
              <a:buChar char="•"/>
            </a:pPr>
            <a:r>
              <a:rPr lang="en-US" b="1" dirty="0" err="1"/>
              <a:t>Rocas</a:t>
            </a:r>
            <a:r>
              <a:rPr lang="en-US" b="1" dirty="0"/>
              <a:t> (</a:t>
            </a:r>
            <a:r>
              <a:rPr lang="en-US" b="1" dirty="0" err="1"/>
              <a:t>estables</a:t>
            </a:r>
            <a:r>
              <a:rPr lang="en-US" b="1" dirty="0"/>
              <a:t>)</a:t>
            </a:r>
            <a:r>
              <a:rPr lang="en-US" b="1" baseline="0" dirty="0"/>
              <a:t> </a:t>
            </a:r>
            <a:r>
              <a:rPr lang="en-US" b="1" baseline="0" dirty="0" err="1"/>
              <a:t>sólidas</a:t>
            </a:r>
            <a:r>
              <a:rPr lang="en-US" dirty="0"/>
              <a:t>:  </a:t>
            </a:r>
            <a:r>
              <a:rPr lang="en-US" dirty="0" err="1"/>
              <a:t>Estas</a:t>
            </a:r>
            <a:r>
              <a:rPr lang="en-US" dirty="0"/>
              <a:t> son material</a:t>
            </a:r>
            <a:r>
              <a:rPr lang="en-US" baseline="0" dirty="0"/>
              <a:t> </a:t>
            </a:r>
            <a:r>
              <a:rPr lang="en-US" baseline="0" dirty="0" err="1"/>
              <a:t>sólido</a:t>
            </a:r>
            <a:r>
              <a:rPr lang="en-US" baseline="0" dirty="0"/>
              <a:t> natural que </a:t>
            </a:r>
            <a:r>
              <a:rPr lang="en-US" baseline="0" dirty="0" err="1"/>
              <a:t>puede</a:t>
            </a:r>
            <a:r>
              <a:rPr lang="en-US" baseline="0" dirty="0"/>
              <a:t> </a:t>
            </a:r>
            <a:r>
              <a:rPr lang="en-US" baseline="0" dirty="0" err="1"/>
              <a:t>ser</a:t>
            </a:r>
            <a:r>
              <a:rPr lang="en-US" baseline="0" dirty="0"/>
              <a:t> </a:t>
            </a:r>
            <a:r>
              <a:rPr lang="en-US" baseline="0" dirty="0" err="1"/>
              <a:t>excavado</a:t>
            </a:r>
            <a:r>
              <a:rPr lang="en-US" baseline="0" dirty="0"/>
              <a:t> con </a:t>
            </a:r>
            <a:r>
              <a:rPr lang="en-US" baseline="0" dirty="0" err="1"/>
              <a:t>lados</a:t>
            </a:r>
            <a:r>
              <a:rPr lang="en-US" baseline="0" dirty="0"/>
              <a:t> </a:t>
            </a:r>
            <a:r>
              <a:rPr lang="en-US" baseline="0" dirty="0" err="1"/>
              <a:t>verticales</a:t>
            </a:r>
            <a:r>
              <a:rPr lang="en-US" baseline="0" dirty="0"/>
              <a:t> y se </a:t>
            </a:r>
            <a:r>
              <a:rPr lang="en-US" baseline="0" dirty="0" err="1"/>
              <a:t>mantendrá</a:t>
            </a:r>
            <a:r>
              <a:rPr lang="en-US" baseline="0" dirty="0"/>
              <a:t> </a:t>
            </a:r>
            <a:r>
              <a:rPr lang="en-US" baseline="0" dirty="0" err="1"/>
              <a:t>intacto</a:t>
            </a:r>
            <a:r>
              <a:rPr lang="en-US" baseline="0" dirty="0"/>
              <a:t> </a:t>
            </a:r>
            <a:r>
              <a:rPr lang="en-US" baseline="0" dirty="0" err="1"/>
              <a:t>mientras</a:t>
            </a:r>
            <a:r>
              <a:rPr lang="en-US" baseline="0" dirty="0"/>
              <a:t> </a:t>
            </a:r>
            <a:r>
              <a:rPr lang="en-US" baseline="0" dirty="0" err="1"/>
              <a:t>esté</a:t>
            </a:r>
            <a:r>
              <a:rPr lang="en-US" baseline="0" dirty="0"/>
              <a:t> </a:t>
            </a:r>
            <a:r>
              <a:rPr lang="en-US" baseline="0" dirty="0" err="1"/>
              <a:t>expuesto</a:t>
            </a:r>
            <a:r>
              <a:rPr lang="en-US" baseline="0" dirty="0"/>
              <a:t>, </a:t>
            </a:r>
            <a:r>
              <a:rPr lang="en-US" baseline="0" dirty="0" err="1"/>
              <a:t>debido</a:t>
            </a:r>
            <a:r>
              <a:rPr lang="en-US" baseline="0" dirty="0"/>
              <a:t> a </a:t>
            </a:r>
            <a:r>
              <a:rPr lang="en-US" baseline="0" dirty="0" err="1"/>
              <a:t>su</a:t>
            </a:r>
            <a:r>
              <a:rPr lang="en-US" baseline="0" dirty="0"/>
              <a:t> </a:t>
            </a:r>
            <a:r>
              <a:rPr lang="en-US" baseline="0" dirty="0" err="1"/>
              <a:t>alta</a:t>
            </a:r>
            <a:r>
              <a:rPr lang="en-US" baseline="0" dirty="0"/>
              <a:t> </a:t>
            </a:r>
            <a:r>
              <a:rPr lang="en-US" baseline="0" dirty="0" err="1"/>
              <a:t>resistencia</a:t>
            </a:r>
            <a:r>
              <a:rPr lang="en-US" baseline="0" dirty="0"/>
              <a:t>. Las </a:t>
            </a:r>
            <a:r>
              <a:rPr lang="en-US" baseline="0" dirty="0" err="1"/>
              <a:t>rocas</a:t>
            </a:r>
            <a:r>
              <a:rPr lang="en-US" baseline="0" dirty="0"/>
              <a:t> </a:t>
            </a:r>
            <a:r>
              <a:rPr lang="en-US" baseline="0" dirty="0" err="1"/>
              <a:t>sólidas</a:t>
            </a:r>
            <a:r>
              <a:rPr lang="en-US" baseline="0" dirty="0"/>
              <a:t> no </a:t>
            </a:r>
            <a:r>
              <a:rPr lang="en-US" baseline="0" dirty="0" err="1"/>
              <a:t>necesitan</a:t>
            </a:r>
            <a:r>
              <a:rPr lang="en-US" baseline="0" dirty="0"/>
              <a:t> </a:t>
            </a:r>
            <a:r>
              <a:rPr lang="en-US" baseline="0" dirty="0" err="1"/>
              <a:t>protección</a:t>
            </a:r>
            <a:r>
              <a:rPr lang="en-US" baseline="0" dirty="0"/>
              <a:t> </a:t>
            </a:r>
            <a:r>
              <a:rPr lang="en-US" baseline="0" dirty="0" err="1"/>
              <a:t>en</a:t>
            </a:r>
            <a:r>
              <a:rPr lang="en-US" baseline="0" dirty="0"/>
              <a:t> </a:t>
            </a:r>
            <a:r>
              <a:rPr lang="en-US" baseline="0" dirty="0" err="1"/>
              <a:t>profundidades</a:t>
            </a:r>
            <a:r>
              <a:rPr lang="en-US" baseline="0" dirty="0"/>
              <a:t> </a:t>
            </a:r>
            <a:r>
              <a:rPr lang="en-US" baseline="0" dirty="0" err="1"/>
              <a:t>superficiales</a:t>
            </a:r>
            <a:r>
              <a:rPr lang="en-US" baseline="0" dirty="0"/>
              <a:t>.  </a:t>
            </a:r>
            <a:r>
              <a:rPr lang="en-US" dirty="0"/>
              <a:t> </a:t>
            </a:r>
          </a:p>
          <a:p>
            <a:pPr marL="628650" lvl="1" indent="-171450">
              <a:spcBef>
                <a:spcPct val="0"/>
              </a:spcBef>
              <a:buFontTx/>
              <a:buChar char="•"/>
            </a:pPr>
            <a:r>
              <a:rPr lang="en-US" b="1" dirty="0" err="1"/>
              <a:t>Suelo</a:t>
            </a:r>
            <a:r>
              <a:rPr lang="en-US" b="1" baseline="0" dirty="0"/>
              <a:t> de </a:t>
            </a:r>
            <a:r>
              <a:rPr lang="en-US" b="1" baseline="0" dirty="0" err="1"/>
              <a:t>tipo</a:t>
            </a:r>
            <a:r>
              <a:rPr lang="en-US" b="1" dirty="0"/>
              <a:t> A</a:t>
            </a:r>
            <a:r>
              <a:rPr lang="en-US" dirty="0"/>
              <a:t>:</a:t>
            </a:r>
            <a:r>
              <a:rPr lang="en-US" baseline="0" dirty="0"/>
              <a:t> Este </a:t>
            </a:r>
            <a:r>
              <a:rPr lang="en-US" baseline="0" dirty="0" err="1"/>
              <a:t>tipo</a:t>
            </a:r>
            <a:r>
              <a:rPr lang="en-US" baseline="0" dirty="0"/>
              <a:t> </a:t>
            </a:r>
            <a:r>
              <a:rPr lang="en-US" baseline="0" dirty="0" err="1"/>
              <a:t>es</a:t>
            </a:r>
            <a:r>
              <a:rPr lang="en-US" baseline="0" dirty="0"/>
              <a:t> un </a:t>
            </a:r>
            <a:r>
              <a:rPr lang="en-US" baseline="0" dirty="0" err="1"/>
              <a:t>suelo</a:t>
            </a:r>
            <a:r>
              <a:rPr lang="en-US" baseline="0" dirty="0"/>
              <a:t> </a:t>
            </a:r>
            <a:r>
              <a:rPr lang="en-US" baseline="0" dirty="0" err="1"/>
              <a:t>cohesivo</a:t>
            </a:r>
            <a:r>
              <a:rPr lang="en-US" baseline="0" dirty="0"/>
              <a:t> con </a:t>
            </a:r>
            <a:r>
              <a:rPr lang="en-US" baseline="0" dirty="0" err="1"/>
              <a:t>una</a:t>
            </a:r>
            <a:r>
              <a:rPr lang="en-US" baseline="0" dirty="0"/>
              <a:t> </a:t>
            </a:r>
            <a:r>
              <a:rPr lang="en-US" baseline="0" dirty="0" err="1"/>
              <a:t>resistencia</a:t>
            </a:r>
            <a:r>
              <a:rPr lang="en-US" baseline="0" dirty="0"/>
              <a:t> a la compression uniaxial de </a:t>
            </a:r>
            <a:r>
              <a:rPr lang="en-US" dirty="0"/>
              <a:t>1.5 </a:t>
            </a:r>
            <a:r>
              <a:rPr lang="en-US" dirty="0" err="1"/>
              <a:t>tonelada</a:t>
            </a:r>
            <a:r>
              <a:rPr lang="en-US" baseline="0" dirty="0"/>
              <a:t> </a:t>
            </a:r>
            <a:r>
              <a:rPr lang="en-US" baseline="0" dirty="0" err="1"/>
              <a:t>por</a:t>
            </a:r>
            <a:r>
              <a:rPr lang="en-US" baseline="0" dirty="0"/>
              <a:t> pie </a:t>
            </a:r>
            <a:r>
              <a:rPr lang="en-US" baseline="0" dirty="0" err="1"/>
              <a:t>cuadrado</a:t>
            </a:r>
            <a:r>
              <a:rPr lang="en-US" baseline="0" dirty="0"/>
              <a:t>. </a:t>
            </a:r>
            <a:r>
              <a:rPr lang="en-US" dirty="0"/>
              <a:t> </a:t>
            </a:r>
          </a:p>
          <a:p>
            <a:pPr marL="628650" lvl="3" indent="-171450">
              <a:spcBef>
                <a:spcPct val="0"/>
              </a:spcBef>
              <a:buFontTx/>
              <a:buChar char="•"/>
            </a:pPr>
            <a:r>
              <a:rPr lang="en-US" b="1" dirty="0" err="1"/>
              <a:t>Suelo</a:t>
            </a:r>
            <a:r>
              <a:rPr lang="en-US" b="1" baseline="0" dirty="0"/>
              <a:t> de </a:t>
            </a:r>
            <a:r>
              <a:rPr lang="en-US" b="1" baseline="0" dirty="0" err="1"/>
              <a:t>tipo</a:t>
            </a:r>
            <a:r>
              <a:rPr lang="en-US" b="1" dirty="0"/>
              <a:t> B: </a:t>
            </a:r>
            <a:r>
              <a:rPr lang="en-US" baseline="0" dirty="0"/>
              <a:t>Resistencia a la </a:t>
            </a:r>
            <a:r>
              <a:rPr lang="en-US" baseline="0" dirty="0" err="1"/>
              <a:t>compresión</a:t>
            </a:r>
            <a:r>
              <a:rPr lang="en-US" baseline="0" dirty="0"/>
              <a:t> uniaxial </a:t>
            </a:r>
            <a:r>
              <a:rPr lang="en-US" dirty="0"/>
              <a:t>entre 0.5 y 1.5 </a:t>
            </a:r>
            <a:r>
              <a:rPr lang="en-US" dirty="0" err="1"/>
              <a:t>toneladas</a:t>
            </a:r>
            <a:r>
              <a:rPr lang="en-US" baseline="0" dirty="0"/>
              <a:t> </a:t>
            </a:r>
            <a:r>
              <a:rPr lang="en-US" baseline="0" dirty="0" err="1"/>
              <a:t>por</a:t>
            </a:r>
            <a:r>
              <a:rPr lang="en-US" baseline="0" dirty="0"/>
              <a:t> pie </a:t>
            </a:r>
            <a:r>
              <a:rPr lang="en-US" baseline="0" dirty="0" err="1"/>
              <a:t>cuadrado</a:t>
            </a:r>
            <a:r>
              <a:rPr lang="en-US" baseline="0" dirty="0"/>
              <a:t> para </a:t>
            </a:r>
            <a:r>
              <a:rPr lang="en-US" baseline="0" dirty="0" err="1"/>
              <a:t>suelos</a:t>
            </a:r>
            <a:r>
              <a:rPr lang="en-US" baseline="0" dirty="0"/>
              <a:t> de </a:t>
            </a:r>
            <a:r>
              <a:rPr lang="en-US" baseline="0" dirty="0" err="1"/>
              <a:t>Tipo</a:t>
            </a:r>
            <a:r>
              <a:rPr lang="en-US" baseline="0" dirty="0"/>
              <a:t> B</a:t>
            </a:r>
            <a:endParaRPr lang="en-US" dirty="0"/>
          </a:p>
          <a:p>
            <a:pPr marL="628650" lvl="3" indent="-171450">
              <a:spcBef>
                <a:spcPct val="0"/>
              </a:spcBef>
              <a:buFontTx/>
              <a:buChar char="•"/>
            </a:pPr>
            <a:r>
              <a:rPr lang="en-US" b="1" dirty="0" err="1"/>
              <a:t>Suelo</a:t>
            </a:r>
            <a:r>
              <a:rPr lang="en-US" b="1" baseline="0" dirty="0"/>
              <a:t> de </a:t>
            </a:r>
            <a:r>
              <a:rPr lang="en-US" b="1" baseline="0" dirty="0" err="1"/>
              <a:t>tipo</a:t>
            </a:r>
            <a:r>
              <a:rPr lang="en-US" b="1" dirty="0"/>
              <a:t> C: </a:t>
            </a:r>
            <a:r>
              <a:rPr lang="en-US" dirty="0" err="1"/>
              <a:t>Estos</a:t>
            </a:r>
            <a:r>
              <a:rPr lang="en-US" dirty="0"/>
              <a:t> </a:t>
            </a:r>
            <a:r>
              <a:rPr lang="en-US" dirty="0" err="1"/>
              <a:t>tipos</a:t>
            </a:r>
            <a:r>
              <a:rPr lang="en-US" dirty="0"/>
              <a:t> de </a:t>
            </a:r>
            <a:r>
              <a:rPr lang="en-US" dirty="0" err="1"/>
              <a:t>suelo</a:t>
            </a:r>
            <a:r>
              <a:rPr lang="en-US" dirty="0"/>
              <a:t> </a:t>
            </a:r>
            <a:r>
              <a:rPr lang="en-US" dirty="0" err="1"/>
              <a:t>están</a:t>
            </a:r>
            <a:r>
              <a:rPr lang="en-US" baseline="0" dirty="0"/>
              <a:t> </a:t>
            </a:r>
            <a:r>
              <a:rPr lang="en-US" baseline="0" dirty="0" err="1"/>
              <a:t>sumergidos</a:t>
            </a:r>
            <a:r>
              <a:rPr lang="en-US" baseline="0" dirty="0"/>
              <a:t> o son </a:t>
            </a:r>
            <a:r>
              <a:rPr lang="en-US" baseline="0" dirty="0" err="1"/>
              <a:t>suelos</a:t>
            </a:r>
            <a:r>
              <a:rPr lang="en-US" baseline="0" dirty="0"/>
              <a:t> </a:t>
            </a:r>
            <a:r>
              <a:rPr lang="en-US" baseline="0" dirty="0" err="1"/>
              <a:t>en</a:t>
            </a:r>
            <a:r>
              <a:rPr lang="en-US" baseline="0" dirty="0"/>
              <a:t> los </a:t>
            </a:r>
            <a:r>
              <a:rPr lang="en-US" baseline="0" dirty="0" err="1"/>
              <a:t>que</a:t>
            </a:r>
            <a:r>
              <a:rPr lang="en-US" baseline="0" dirty="0"/>
              <a:t> el </a:t>
            </a:r>
            <a:r>
              <a:rPr lang="en-US" baseline="0" dirty="0" err="1"/>
              <a:t>agua</a:t>
            </a:r>
            <a:r>
              <a:rPr lang="en-US" baseline="0" dirty="0"/>
              <a:t> se </a:t>
            </a:r>
            <a:r>
              <a:rPr lang="en-US" baseline="0" dirty="0" err="1"/>
              <a:t>filtra</a:t>
            </a:r>
            <a:r>
              <a:rPr lang="en-US" baseline="0" dirty="0"/>
              <a:t>/</a:t>
            </a:r>
            <a:r>
              <a:rPr lang="en-US" baseline="0" dirty="0" err="1"/>
              <a:t>escurre</a:t>
            </a:r>
            <a:r>
              <a:rPr lang="en-US" baseline="0" dirty="0"/>
              <a:t> </a:t>
            </a:r>
            <a:r>
              <a:rPr lang="en-US" baseline="0" dirty="0" err="1"/>
              <a:t>libremente</a:t>
            </a:r>
            <a:r>
              <a:rPr lang="en-US" dirty="0"/>
              <a:t>. Su </a:t>
            </a:r>
            <a:r>
              <a:rPr lang="en-US" dirty="0" err="1"/>
              <a:t>resistencia</a:t>
            </a:r>
            <a:r>
              <a:rPr lang="en-US" dirty="0"/>
              <a:t> a la </a:t>
            </a:r>
            <a:r>
              <a:rPr lang="en-US" dirty="0" err="1"/>
              <a:t>compresión</a:t>
            </a:r>
            <a:r>
              <a:rPr lang="en-US" baseline="0" dirty="0"/>
              <a:t> uniaxial </a:t>
            </a:r>
            <a:r>
              <a:rPr lang="en-US" baseline="0" dirty="0" err="1"/>
              <a:t>es</a:t>
            </a:r>
            <a:r>
              <a:rPr lang="en-US" baseline="0" dirty="0"/>
              <a:t> </a:t>
            </a:r>
            <a:r>
              <a:rPr lang="en-US" baseline="0" dirty="0" err="1"/>
              <a:t>menor</a:t>
            </a:r>
            <a:r>
              <a:rPr lang="en-US" baseline="0" dirty="0"/>
              <a:t> </a:t>
            </a:r>
            <a:r>
              <a:rPr lang="en-US" baseline="0" dirty="0" err="1"/>
              <a:t>que</a:t>
            </a:r>
            <a:r>
              <a:rPr lang="en-US" baseline="0" dirty="0"/>
              <a:t> </a:t>
            </a:r>
            <a:r>
              <a:rPr lang="en-US" dirty="0"/>
              <a:t>0.5 </a:t>
            </a:r>
            <a:r>
              <a:rPr lang="en-US" dirty="0" err="1"/>
              <a:t>toneladas</a:t>
            </a:r>
            <a:r>
              <a:rPr lang="en-US" baseline="0" dirty="0"/>
              <a:t> </a:t>
            </a:r>
            <a:r>
              <a:rPr lang="en-US" baseline="0" dirty="0" err="1"/>
              <a:t>por</a:t>
            </a:r>
            <a:r>
              <a:rPr lang="en-US" baseline="0" dirty="0"/>
              <a:t> pie </a:t>
            </a:r>
            <a:r>
              <a:rPr lang="en-US" baseline="0" dirty="0" err="1"/>
              <a:t>cuadrado</a:t>
            </a:r>
            <a:r>
              <a:rPr lang="en-US" baseline="0" dirty="0"/>
              <a:t>. </a:t>
            </a:r>
            <a:endParaRPr lang="en-US" dirty="0"/>
          </a:p>
          <a:p>
            <a:pPr marL="628650" lvl="3" indent="-171450">
              <a:spcBef>
                <a:spcPct val="0"/>
              </a:spcBef>
            </a:pPr>
            <a:endParaRPr lang="en-US" dirty="0"/>
          </a:p>
          <a:p>
            <a:pPr marL="0" lvl="2">
              <a:spcBef>
                <a:spcPct val="0"/>
              </a:spcBef>
            </a:pPr>
            <a:r>
              <a:rPr lang="en-US" dirty="0" err="1"/>
              <a:t>Es</a:t>
            </a:r>
            <a:r>
              <a:rPr lang="en-US" dirty="0"/>
              <a:t> </a:t>
            </a:r>
            <a:r>
              <a:rPr lang="en-US" dirty="0" err="1"/>
              <a:t>imperativo</a:t>
            </a:r>
            <a:r>
              <a:rPr lang="en-US" baseline="0" dirty="0"/>
              <a:t> </a:t>
            </a:r>
            <a:r>
              <a:rPr lang="en-US" baseline="0" dirty="0" err="1"/>
              <a:t>bajar</a:t>
            </a:r>
            <a:r>
              <a:rPr lang="en-US" baseline="0" dirty="0"/>
              <a:t> la </a:t>
            </a:r>
            <a:r>
              <a:rPr lang="en-US" baseline="0" dirty="0" err="1"/>
              <a:t>categoría</a:t>
            </a:r>
            <a:r>
              <a:rPr lang="en-US" baseline="0" dirty="0"/>
              <a:t> de </a:t>
            </a:r>
            <a:r>
              <a:rPr lang="en-US" baseline="0" dirty="0" err="1"/>
              <a:t>suelo</a:t>
            </a:r>
            <a:r>
              <a:rPr lang="en-US" baseline="0" dirty="0"/>
              <a:t> </a:t>
            </a:r>
            <a:r>
              <a:rPr lang="en-US" baseline="0" dirty="0" err="1"/>
              <a:t>s</a:t>
            </a:r>
            <a:r>
              <a:rPr lang="en-US" dirty="0" err="1"/>
              <a:t>i</a:t>
            </a:r>
            <a:r>
              <a:rPr lang="en-US" dirty="0"/>
              <a:t> </a:t>
            </a:r>
            <a:r>
              <a:rPr lang="en-US" dirty="0" err="1"/>
              <a:t>alguna</a:t>
            </a:r>
            <a:r>
              <a:rPr lang="en-US" dirty="0"/>
              <a:t> de </a:t>
            </a:r>
            <a:r>
              <a:rPr lang="en-US" dirty="0" err="1"/>
              <a:t>las</a:t>
            </a:r>
            <a:r>
              <a:rPr lang="en-US" baseline="0" dirty="0"/>
              <a:t> </a:t>
            </a:r>
            <a:r>
              <a:rPr lang="en-US" baseline="0" dirty="0" err="1"/>
              <a:t>siguientes</a:t>
            </a:r>
            <a:r>
              <a:rPr lang="en-US" baseline="0" dirty="0"/>
              <a:t> </a:t>
            </a:r>
            <a:r>
              <a:rPr lang="en-US" baseline="0" dirty="0" err="1"/>
              <a:t>condiciones</a:t>
            </a:r>
            <a:r>
              <a:rPr lang="en-US" baseline="0" dirty="0"/>
              <a:t> </a:t>
            </a:r>
            <a:r>
              <a:rPr lang="en-US" baseline="0" dirty="0" err="1"/>
              <a:t>es</a:t>
            </a:r>
            <a:r>
              <a:rPr lang="en-US" baseline="0" dirty="0"/>
              <a:t> </a:t>
            </a:r>
            <a:r>
              <a:rPr lang="en-US" baseline="0" dirty="0" err="1"/>
              <a:t>observada</a:t>
            </a:r>
            <a:r>
              <a:rPr lang="en-US" baseline="0" dirty="0"/>
              <a:t>, </a:t>
            </a:r>
            <a:endParaRPr lang="en-US" dirty="0"/>
          </a:p>
          <a:p>
            <a:pPr marL="0" lvl="2">
              <a:spcBef>
                <a:spcPct val="0"/>
              </a:spcBef>
              <a:buFontTx/>
              <a:buChar char="•"/>
            </a:pPr>
            <a:r>
              <a:rPr lang="en-US" dirty="0" err="1"/>
              <a:t>Fisurado</a:t>
            </a:r>
            <a:endParaRPr lang="en-US" dirty="0"/>
          </a:p>
          <a:p>
            <a:pPr marL="0" lvl="2">
              <a:spcBef>
                <a:spcPct val="0"/>
              </a:spcBef>
              <a:buFontTx/>
              <a:buChar char="•"/>
            </a:pPr>
            <a:r>
              <a:rPr lang="en-US" dirty="0" err="1"/>
              <a:t>Sujeto</a:t>
            </a:r>
            <a:r>
              <a:rPr lang="en-US" dirty="0"/>
              <a:t> a </a:t>
            </a:r>
            <a:r>
              <a:rPr lang="en-US" dirty="0" err="1"/>
              <a:t>vibración</a:t>
            </a:r>
            <a:endParaRPr lang="en-US" dirty="0"/>
          </a:p>
          <a:p>
            <a:pPr marL="0" lvl="2">
              <a:spcBef>
                <a:spcPct val="0"/>
              </a:spcBef>
              <a:buFontTx/>
              <a:buChar char="•"/>
            </a:pPr>
            <a:r>
              <a:rPr lang="en-US" dirty="0" err="1"/>
              <a:t>Alterado</a:t>
            </a:r>
            <a:r>
              <a:rPr lang="en-US" baseline="0" dirty="0"/>
              <a:t> </a:t>
            </a:r>
            <a:r>
              <a:rPr lang="en-US" baseline="0" dirty="0" err="1"/>
              <a:t>previamente</a:t>
            </a:r>
            <a:endParaRPr lang="en-US" dirty="0"/>
          </a:p>
          <a:p>
            <a:pPr marL="0" lvl="2">
              <a:spcBef>
                <a:spcPct val="0"/>
              </a:spcBef>
              <a:buFontTx/>
              <a:buChar char="•"/>
            </a:pPr>
            <a:r>
              <a:rPr lang="en-US" dirty="0" err="1"/>
              <a:t>Filtración</a:t>
            </a:r>
            <a:r>
              <a:rPr lang="en-US" dirty="0"/>
              <a:t> de </a:t>
            </a:r>
            <a:r>
              <a:rPr lang="en-US" dirty="0" err="1"/>
              <a:t>agua</a:t>
            </a:r>
            <a:endParaRPr lang="en-US" dirty="0"/>
          </a:p>
          <a:p>
            <a:pPr marL="0" lvl="2">
              <a:spcBef>
                <a:spcPct val="0"/>
              </a:spcBef>
              <a:buFontTx/>
              <a:buChar char="•"/>
            </a:pPr>
            <a:r>
              <a:rPr lang="en-US" dirty="0" err="1"/>
              <a:t>Suelo</a:t>
            </a:r>
            <a:r>
              <a:rPr lang="en-US" dirty="0"/>
              <a:t> </a:t>
            </a:r>
            <a:r>
              <a:rPr lang="en-US" dirty="0" err="1"/>
              <a:t>en</a:t>
            </a:r>
            <a:r>
              <a:rPr lang="en-US" dirty="0"/>
              <a:t> </a:t>
            </a:r>
            <a:r>
              <a:rPr lang="en-US" dirty="0" err="1"/>
              <a:t>capas</a:t>
            </a:r>
            <a:r>
              <a:rPr lang="en-US" dirty="0"/>
              <a:t> (&gt;4:1)</a:t>
            </a:r>
          </a:p>
          <a:p>
            <a:pPr>
              <a:spcBef>
                <a:spcPct val="0"/>
              </a:spcBef>
            </a:pPr>
            <a:endParaRPr lang="en-US" dirty="0"/>
          </a:p>
        </p:txBody>
      </p:sp>
      <p:sp>
        <p:nvSpPr>
          <p:cNvPr id="67588" name="Slide Number Placeholder 3"/>
          <p:cNvSpPr>
            <a:spLocks noGrp="1"/>
          </p:cNvSpPr>
          <p:nvPr>
            <p:ph type="sldNum" sz="quarter" idx="5"/>
          </p:nvPr>
        </p:nvSpPr>
        <p:spPr bwMode="auto">
          <a:noFill/>
          <a:ln>
            <a:miter lim="800000"/>
            <a:headEnd/>
            <a:tailEnd/>
          </a:ln>
        </p:spPr>
        <p:txBody>
          <a:bodyPr/>
          <a:lstStyle/>
          <a:p>
            <a:fld id="{57F88C9F-5E2A-974D-8AC2-EFC7526B9971}" type="slidenum">
              <a:rPr lang="en-US"/>
              <a:pPr/>
              <a:t>26</a:t>
            </a:fld>
            <a:endParaRPr lang="en-US"/>
          </a:p>
        </p:txBody>
      </p:sp>
    </p:spTree>
    <p:extLst>
      <p:ext uri="{BB962C8B-B14F-4D97-AF65-F5344CB8AC3E}">
        <p14:creationId xmlns:p14="http://schemas.microsoft.com/office/powerpoint/2010/main" val="1362535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a:spcBef>
                <a:spcPct val="0"/>
              </a:spcBef>
            </a:pPr>
            <a:r>
              <a:rPr lang="en-US" dirty="0"/>
              <a:t>Fuente: OSHA Salt Lake Technical Center (2014) https://www.osha.gov/dts/sltc/methods/validated/id194/id194.pdf</a:t>
            </a:r>
          </a:p>
          <a:p>
            <a:pPr>
              <a:spcBef>
                <a:spcPct val="0"/>
              </a:spcBef>
            </a:pPr>
            <a:endParaRPr lang="en-US" dirty="0"/>
          </a:p>
        </p:txBody>
      </p:sp>
      <p:sp>
        <p:nvSpPr>
          <p:cNvPr id="69636" name="Slide Number Placeholder 3"/>
          <p:cNvSpPr>
            <a:spLocks noGrp="1"/>
          </p:cNvSpPr>
          <p:nvPr>
            <p:ph type="sldNum" sz="quarter" idx="5"/>
          </p:nvPr>
        </p:nvSpPr>
        <p:spPr bwMode="auto">
          <a:noFill/>
          <a:ln>
            <a:miter lim="800000"/>
            <a:headEnd/>
            <a:tailEnd/>
          </a:ln>
        </p:spPr>
        <p:txBody>
          <a:bodyPr/>
          <a:lstStyle/>
          <a:p>
            <a:fld id="{42BE951A-8604-074B-AA57-B19967AFB0E3}" type="slidenum">
              <a:rPr lang="en-US"/>
              <a:pPr/>
              <a:t>27</a:t>
            </a:fld>
            <a:endParaRPr lang="en-US"/>
          </a:p>
        </p:txBody>
      </p:sp>
    </p:spTree>
    <p:extLst>
      <p:ext uri="{BB962C8B-B14F-4D97-AF65-F5344CB8AC3E}">
        <p14:creationId xmlns:p14="http://schemas.microsoft.com/office/powerpoint/2010/main" val="4026164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3227388"/>
          </a:xfrm>
        </p:spPr>
        <p:txBody>
          <a:bodyPr>
            <a:noAutofit/>
          </a:bodyPr>
          <a:lstStyle/>
          <a:p>
            <a:pPr>
              <a:spcBef>
                <a:spcPct val="0"/>
              </a:spcBef>
              <a:spcAft>
                <a:spcPts val="1200"/>
              </a:spcAft>
            </a:pPr>
            <a:r>
              <a:rPr lang="en-US" dirty="0"/>
              <a:t>Agua </a:t>
            </a:r>
            <a:r>
              <a:rPr lang="en-US" dirty="0" err="1"/>
              <a:t>en</a:t>
            </a:r>
            <a:r>
              <a:rPr lang="en-US" dirty="0"/>
              <a:t> </a:t>
            </a:r>
            <a:r>
              <a:rPr lang="en-US" dirty="0" err="1"/>
              <a:t>una</a:t>
            </a:r>
            <a:r>
              <a:rPr lang="en-US" dirty="0"/>
              <a:t> </a:t>
            </a:r>
            <a:r>
              <a:rPr lang="en-US" dirty="0" err="1"/>
              <a:t>excavación</a:t>
            </a:r>
            <a:r>
              <a:rPr lang="en-US" dirty="0"/>
              <a:t> </a:t>
            </a:r>
            <a:r>
              <a:rPr lang="en-US" dirty="0" err="1"/>
              <a:t>puede</a:t>
            </a:r>
            <a:r>
              <a:rPr lang="en-US" dirty="0"/>
              <a:t> </a:t>
            </a:r>
            <a:r>
              <a:rPr lang="en-US" dirty="0" err="1"/>
              <a:t>debilitar</a:t>
            </a:r>
            <a:r>
              <a:rPr lang="en-US" dirty="0"/>
              <a:t> los </a:t>
            </a:r>
            <a:r>
              <a:rPr lang="en-US" dirty="0" err="1"/>
              <a:t>lados</a:t>
            </a:r>
            <a:r>
              <a:rPr lang="en-US" dirty="0"/>
              <a:t> de la</a:t>
            </a:r>
            <a:r>
              <a:rPr lang="en-US" baseline="0" dirty="0"/>
              <a:t> </a:t>
            </a:r>
            <a:r>
              <a:rPr lang="en-US" baseline="0" dirty="0" err="1"/>
              <a:t>excavación</a:t>
            </a:r>
            <a:r>
              <a:rPr lang="en-US" baseline="0" dirty="0"/>
              <a:t> y </a:t>
            </a:r>
            <a:r>
              <a:rPr lang="en-US" baseline="0" dirty="0" err="1"/>
              <a:t>hacer</a:t>
            </a:r>
            <a:r>
              <a:rPr lang="en-US" baseline="0" dirty="0"/>
              <a:t> </a:t>
            </a:r>
            <a:r>
              <a:rPr lang="en-US" baseline="0" dirty="0" err="1"/>
              <a:t>más</a:t>
            </a:r>
            <a:r>
              <a:rPr lang="en-US" baseline="0" dirty="0"/>
              <a:t> </a:t>
            </a:r>
            <a:r>
              <a:rPr lang="en-US" baseline="0" dirty="0" err="1"/>
              <a:t>difícil</a:t>
            </a:r>
            <a:r>
              <a:rPr lang="en-US" baseline="0" dirty="0"/>
              <a:t> </a:t>
            </a:r>
            <a:r>
              <a:rPr lang="en-US" baseline="0" dirty="0" err="1"/>
              <a:t>salir</a:t>
            </a:r>
            <a:r>
              <a:rPr lang="en-US" baseline="0" dirty="0"/>
              <a:t> de la </a:t>
            </a:r>
            <a:r>
              <a:rPr lang="en-US" baseline="0" dirty="0" err="1"/>
              <a:t>excavación</a:t>
            </a:r>
            <a:r>
              <a:rPr lang="en-US" baseline="0" dirty="0"/>
              <a:t> para </a:t>
            </a:r>
            <a:r>
              <a:rPr lang="en-US" baseline="0" dirty="0" err="1"/>
              <a:t>los</a:t>
            </a:r>
            <a:r>
              <a:rPr lang="en-US" baseline="0" dirty="0"/>
              <a:t> </a:t>
            </a:r>
            <a:r>
              <a:rPr lang="en-US" baseline="0" dirty="0" err="1"/>
              <a:t>trabajadores</a:t>
            </a:r>
            <a:r>
              <a:rPr lang="en-US" baseline="0" dirty="0"/>
              <a:t>. El </a:t>
            </a:r>
            <a:r>
              <a:rPr lang="en-US" b="1" baseline="0" dirty="0" err="1"/>
              <a:t>agua</a:t>
            </a:r>
            <a:r>
              <a:rPr lang="en-US" baseline="0" dirty="0"/>
              <a:t> </a:t>
            </a:r>
            <a:r>
              <a:rPr lang="en-US" b="1" baseline="0" dirty="0" err="1"/>
              <a:t>hace</a:t>
            </a:r>
            <a:r>
              <a:rPr lang="en-US" b="1" baseline="0" dirty="0"/>
              <a:t> </a:t>
            </a:r>
            <a:r>
              <a:rPr lang="en-US" b="1" baseline="0" dirty="0" err="1"/>
              <a:t>inestable</a:t>
            </a:r>
            <a:r>
              <a:rPr lang="en-US" b="1" baseline="0" dirty="0"/>
              <a:t> el </a:t>
            </a:r>
            <a:r>
              <a:rPr lang="en-US" b="1" baseline="0" dirty="0" err="1"/>
              <a:t>suelo</a:t>
            </a:r>
            <a:r>
              <a:rPr lang="en-US" b="1" baseline="0" dirty="0"/>
              <a:t> al </a:t>
            </a:r>
            <a:r>
              <a:rPr lang="en-US" b="1" baseline="0" dirty="0" err="1"/>
              <a:t>reducir</a:t>
            </a:r>
            <a:r>
              <a:rPr lang="en-US" b="1" baseline="0" dirty="0"/>
              <a:t> </a:t>
            </a:r>
            <a:r>
              <a:rPr lang="en-US" b="1" baseline="0" dirty="0" err="1"/>
              <a:t>las</a:t>
            </a:r>
            <a:r>
              <a:rPr lang="en-US" b="1" baseline="0" dirty="0"/>
              <a:t> </a:t>
            </a:r>
            <a:r>
              <a:rPr lang="en-US" b="1" baseline="0" dirty="0" err="1"/>
              <a:t>fuerzas</a:t>
            </a:r>
            <a:r>
              <a:rPr lang="en-US" b="1" baseline="0" dirty="0"/>
              <a:t> </a:t>
            </a:r>
            <a:r>
              <a:rPr lang="en-US" b="1" baseline="0" dirty="0" err="1"/>
              <a:t>cohesivas</a:t>
            </a:r>
            <a:r>
              <a:rPr lang="en-US" b="1" baseline="0" dirty="0"/>
              <a:t> </a:t>
            </a:r>
            <a:r>
              <a:rPr lang="en-US" b="0" baseline="0" dirty="0"/>
              <a:t>entre </a:t>
            </a:r>
            <a:r>
              <a:rPr lang="en-US" b="0" baseline="0" dirty="0" err="1"/>
              <a:t>las</a:t>
            </a:r>
            <a:r>
              <a:rPr lang="en-US" b="0" baseline="0" dirty="0"/>
              <a:t> </a:t>
            </a:r>
            <a:r>
              <a:rPr lang="en-US" b="0" baseline="0" dirty="0" err="1"/>
              <a:t>partículas</a:t>
            </a:r>
            <a:r>
              <a:rPr lang="en-US" b="0" baseline="0" dirty="0"/>
              <a:t> de </a:t>
            </a:r>
            <a:r>
              <a:rPr lang="en-US" b="0" baseline="0" dirty="0" err="1"/>
              <a:t>suelo</a:t>
            </a:r>
            <a:r>
              <a:rPr lang="en-US" b="1" baseline="0" dirty="0"/>
              <a:t>. </a:t>
            </a:r>
            <a:r>
              <a:rPr lang="en-US" b="0" baseline="0" dirty="0"/>
              <a:t>Los </a:t>
            </a:r>
            <a:r>
              <a:rPr lang="en-US" b="0" baseline="0" dirty="0" err="1"/>
              <a:t>empleadores</a:t>
            </a:r>
            <a:r>
              <a:rPr lang="en-US" b="0" baseline="0" dirty="0"/>
              <a:t> </a:t>
            </a:r>
            <a:r>
              <a:rPr lang="en-US" b="0" baseline="0" dirty="0" err="1"/>
              <a:t>tienen</a:t>
            </a:r>
            <a:r>
              <a:rPr lang="en-US" b="0" baseline="0" dirty="0"/>
              <a:t> </a:t>
            </a:r>
            <a:r>
              <a:rPr lang="en-US" b="0" baseline="0" dirty="0" err="1"/>
              <a:t>prohibido</a:t>
            </a:r>
            <a:r>
              <a:rPr lang="en-US" b="0" baseline="0" dirty="0"/>
              <a:t> </a:t>
            </a:r>
            <a:r>
              <a:rPr lang="en-US" b="0" baseline="0" dirty="0" err="1"/>
              <a:t>permitir</a:t>
            </a:r>
            <a:r>
              <a:rPr lang="en-US" b="0" baseline="0" dirty="0"/>
              <a:t> que los </a:t>
            </a:r>
            <a:r>
              <a:rPr lang="en-US" b="0" baseline="0" dirty="0" err="1"/>
              <a:t>trabajadores</a:t>
            </a:r>
            <a:r>
              <a:rPr lang="en-US" b="0" baseline="0" dirty="0"/>
              <a:t> </a:t>
            </a:r>
            <a:r>
              <a:rPr lang="en-US" b="0" baseline="0" dirty="0" err="1"/>
              <a:t>entren</a:t>
            </a:r>
            <a:r>
              <a:rPr lang="en-US" b="0" baseline="0" dirty="0"/>
              <a:t> a </a:t>
            </a:r>
            <a:r>
              <a:rPr lang="en-US" b="0" baseline="0" dirty="0" err="1"/>
              <a:t>una</a:t>
            </a:r>
            <a:r>
              <a:rPr lang="en-US" b="0" baseline="0" dirty="0"/>
              <a:t> </a:t>
            </a:r>
            <a:r>
              <a:rPr lang="en-US" b="0" baseline="0" dirty="0" err="1"/>
              <a:t>excavación</a:t>
            </a:r>
            <a:r>
              <a:rPr lang="en-US" b="0" baseline="0" dirty="0"/>
              <a:t> </a:t>
            </a:r>
            <a:r>
              <a:rPr lang="en-US" b="0" baseline="0" dirty="0" err="1"/>
              <a:t>donde</a:t>
            </a:r>
            <a:r>
              <a:rPr lang="en-US" b="0" baseline="0" dirty="0"/>
              <a:t> se ha </a:t>
            </a:r>
            <a:r>
              <a:rPr lang="en-US" b="0" baseline="0" dirty="0" err="1"/>
              <a:t>acumulado</a:t>
            </a:r>
            <a:r>
              <a:rPr lang="en-US" b="0" baseline="0" dirty="0"/>
              <a:t> </a:t>
            </a:r>
            <a:r>
              <a:rPr lang="en-US" b="0" baseline="0" dirty="0" err="1"/>
              <a:t>agua</a:t>
            </a:r>
            <a:r>
              <a:rPr lang="en-US" b="0" baseline="0" dirty="0"/>
              <a:t> o se </a:t>
            </a:r>
            <a:r>
              <a:rPr lang="en-US" b="0" baseline="0" dirty="0" err="1"/>
              <a:t>está</a:t>
            </a:r>
            <a:r>
              <a:rPr lang="en-US" b="0" baseline="0" dirty="0"/>
              <a:t> </a:t>
            </a:r>
            <a:r>
              <a:rPr lang="en-US" b="0" baseline="0" dirty="0" err="1"/>
              <a:t>acumulando</a:t>
            </a:r>
            <a:r>
              <a:rPr lang="en-US" b="0" baseline="0" dirty="0"/>
              <a:t>, a </a:t>
            </a:r>
            <a:r>
              <a:rPr lang="en-US" b="0" baseline="0" dirty="0" err="1"/>
              <a:t>menos</a:t>
            </a:r>
            <a:r>
              <a:rPr lang="en-US" b="0" baseline="0" dirty="0"/>
              <a:t> que se </a:t>
            </a:r>
            <a:r>
              <a:rPr lang="en-US" b="0" baseline="0" dirty="0" err="1"/>
              <a:t>tomen</a:t>
            </a:r>
            <a:r>
              <a:rPr lang="en-US" b="0" baseline="0" dirty="0"/>
              <a:t> las </a:t>
            </a:r>
            <a:r>
              <a:rPr lang="en-US" b="0" baseline="0" dirty="0" err="1"/>
              <a:t>precauciones</a:t>
            </a:r>
            <a:r>
              <a:rPr lang="en-US" b="0" baseline="0" dirty="0"/>
              <a:t> </a:t>
            </a:r>
            <a:r>
              <a:rPr lang="en-US" b="0" baseline="0" dirty="0" err="1"/>
              <a:t>adecuadas</a:t>
            </a:r>
            <a:r>
              <a:rPr lang="en-US" b="0" baseline="0" dirty="0"/>
              <a:t> para </a:t>
            </a:r>
            <a:r>
              <a:rPr lang="en-US" b="0" baseline="0" dirty="0" err="1"/>
              <a:t>proteger</a:t>
            </a:r>
            <a:r>
              <a:rPr lang="en-US" b="0" baseline="0" dirty="0"/>
              <a:t> a los </a:t>
            </a:r>
            <a:r>
              <a:rPr lang="en-US" b="0" baseline="0" dirty="0" err="1"/>
              <a:t>trabajadores</a:t>
            </a:r>
            <a:r>
              <a:rPr lang="en-US" b="0" baseline="0" dirty="0"/>
              <a:t>. </a:t>
            </a:r>
          </a:p>
          <a:p>
            <a:pPr>
              <a:spcBef>
                <a:spcPct val="0"/>
              </a:spcBef>
              <a:spcAft>
                <a:spcPts val="1200"/>
              </a:spcAft>
            </a:pPr>
            <a:endParaRPr lang="en-US" b="1" baseline="0" dirty="0"/>
          </a:p>
          <a:p>
            <a:pPr>
              <a:spcBef>
                <a:spcPct val="0"/>
              </a:spcBef>
              <a:spcAft>
                <a:spcPts val="1200"/>
              </a:spcAft>
            </a:pPr>
            <a:r>
              <a:rPr lang="en-US" b="1" baseline="0" dirty="0"/>
              <a:t>No se </a:t>
            </a:r>
            <a:r>
              <a:rPr lang="en-US" b="1" baseline="0" dirty="0" err="1"/>
              <a:t>debe</a:t>
            </a:r>
            <a:r>
              <a:rPr lang="en-US" b="1" baseline="0" dirty="0"/>
              <a:t> </a:t>
            </a:r>
            <a:r>
              <a:rPr lang="en-US" b="1" baseline="0" dirty="0" err="1"/>
              <a:t>entrar</a:t>
            </a:r>
            <a:r>
              <a:rPr lang="en-US" b="1" baseline="0" dirty="0"/>
              <a:t> a </a:t>
            </a:r>
            <a:r>
              <a:rPr lang="en-US" b="1" baseline="0" dirty="0" err="1"/>
              <a:t>excavaciones</a:t>
            </a:r>
            <a:r>
              <a:rPr lang="en-US" b="1" baseline="0" dirty="0"/>
              <a:t> </a:t>
            </a:r>
            <a:r>
              <a:rPr lang="en-US" b="0" baseline="0" dirty="0" err="1"/>
              <a:t>donde</a:t>
            </a:r>
            <a:r>
              <a:rPr lang="en-US" b="0" baseline="0" dirty="0"/>
              <a:t> se ha </a:t>
            </a:r>
            <a:r>
              <a:rPr lang="en-US" b="0" baseline="0" dirty="0" err="1"/>
              <a:t>acumulado</a:t>
            </a:r>
            <a:r>
              <a:rPr lang="en-US" b="0" baseline="0" dirty="0"/>
              <a:t> el </a:t>
            </a:r>
            <a:r>
              <a:rPr lang="en-US" b="0" baseline="0" dirty="0" err="1"/>
              <a:t>agua</a:t>
            </a:r>
            <a:r>
              <a:rPr lang="en-US" b="0" baseline="0" dirty="0"/>
              <a:t> a </a:t>
            </a:r>
            <a:r>
              <a:rPr lang="en-US" b="0" baseline="0" dirty="0" err="1"/>
              <a:t>menos</a:t>
            </a:r>
            <a:r>
              <a:rPr lang="en-US" b="0" baseline="0" dirty="0"/>
              <a:t> que se </a:t>
            </a:r>
            <a:r>
              <a:rPr lang="en-US" b="0" baseline="0" dirty="0" err="1"/>
              <a:t>tenga</a:t>
            </a:r>
            <a:r>
              <a:rPr lang="en-US" b="0" baseline="0" dirty="0"/>
              <a:t> </a:t>
            </a:r>
            <a:r>
              <a:rPr lang="en-US" b="0" baseline="0" dirty="0" err="1"/>
              <a:t>protección</a:t>
            </a:r>
            <a:r>
              <a:rPr lang="en-US" b="0" baseline="0" dirty="0"/>
              <a:t> para </a:t>
            </a:r>
            <a:r>
              <a:rPr lang="en-US" b="0" baseline="0" dirty="0" err="1"/>
              <a:t>suelo</a:t>
            </a:r>
            <a:r>
              <a:rPr lang="en-US" b="0" baseline="0" dirty="0"/>
              <a:t> </a:t>
            </a:r>
            <a:r>
              <a:rPr lang="en-US" b="1" baseline="0" dirty="0" err="1"/>
              <a:t>inestable</a:t>
            </a:r>
            <a:r>
              <a:rPr lang="en-US" b="0" baseline="0" dirty="0"/>
              <a:t> y </a:t>
            </a:r>
            <a:r>
              <a:rPr lang="en-US" b="0" baseline="0" dirty="0" err="1"/>
              <a:t>esté</a:t>
            </a:r>
            <a:r>
              <a:rPr lang="en-US" b="0" baseline="0" dirty="0"/>
              <a:t> </a:t>
            </a:r>
            <a:r>
              <a:rPr lang="en-US" b="0" baseline="0" dirty="0" err="1"/>
              <a:t>presente</a:t>
            </a:r>
            <a:r>
              <a:rPr lang="en-US" b="0" baseline="0" dirty="0"/>
              <a:t> el </a:t>
            </a:r>
            <a:r>
              <a:rPr lang="en-US" b="0" baseline="0" dirty="0" err="1"/>
              <a:t>equipo</a:t>
            </a:r>
            <a:r>
              <a:rPr lang="en-US" b="0" baseline="0" dirty="0"/>
              <a:t> de </a:t>
            </a:r>
            <a:r>
              <a:rPr lang="en-US" b="1" baseline="0" dirty="0" err="1"/>
              <a:t>extracción</a:t>
            </a:r>
            <a:r>
              <a:rPr lang="en-US" b="1" baseline="0" dirty="0"/>
              <a:t> de </a:t>
            </a:r>
            <a:r>
              <a:rPr lang="en-US" b="1" baseline="0" dirty="0" err="1"/>
              <a:t>agua</a:t>
            </a:r>
            <a:r>
              <a:rPr lang="en-US" b="0" baseline="0" dirty="0"/>
              <a:t>. </a:t>
            </a:r>
          </a:p>
          <a:p>
            <a:pPr>
              <a:spcBef>
                <a:spcPct val="0"/>
              </a:spcBef>
              <a:spcAft>
                <a:spcPts val="1200"/>
              </a:spcAft>
            </a:pPr>
            <a:endParaRPr lang="en-US" b="0" baseline="0" dirty="0"/>
          </a:p>
          <a:p>
            <a:pPr>
              <a:spcBef>
                <a:spcPct val="0"/>
              </a:spcBef>
              <a:spcAft>
                <a:spcPts val="1200"/>
              </a:spcAft>
            </a:pPr>
            <a:r>
              <a:rPr lang="en-US" dirty="0"/>
              <a:t>Si un </a:t>
            </a:r>
            <a:r>
              <a:rPr lang="en-US" dirty="0" err="1"/>
              <a:t>empleador</a:t>
            </a:r>
            <a:r>
              <a:rPr lang="en-US" dirty="0"/>
              <a:t> </a:t>
            </a:r>
            <a:r>
              <a:rPr lang="en-US" dirty="0" err="1"/>
              <a:t>usa</a:t>
            </a:r>
            <a:r>
              <a:rPr lang="en-US" dirty="0"/>
              <a:t> un</a:t>
            </a:r>
            <a:r>
              <a:rPr lang="en-US" baseline="0" dirty="0"/>
              <a:t> </a:t>
            </a:r>
            <a:r>
              <a:rPr lang="en-US" baseline="0" dirty="0" err="1"/>
              <a:t>equipo</a:t>
            </a:r>
            <a:r>
              <a:rPr lang="en-US" baseline="0" dirty="0"/>
              <a:t> de </a:t>
            </a:r>
            <a:r>
              <a:rPr lang="en-US" baseline="0" dirty="0" err="1"/>
              <a:t>extracción</a:t>
            </a:r>
            <a:r>
              <a:rPr lang="en-US" baseline="0" dirty="0"/>
              <a:t> de </a:t>
            </a:r>
            <a:r>
              <a:rPr lang="en-US" baseline="0" dirty="0" err="1"/>
              <a:t>agua</a:t>
            </a:r>
            <a:r>
              <a:rPr lang="en-US" baseline="0" dirty="0"/>
              <a:t> para </a:t>
            </a:r>
            <a:r>
              <a:rPr lang="en-US" baseline="0" dirty="0" err="1"/>
              <a:t>controlar</a:t>
            </a:r>
            <a:r>
              <a:rPr lang="en-US" baseline="0" dirty="0"/>
              <a:t> o </a:t>
            </a:r>
            <a:r>
              <a:rPr lang="en-US" baseline="0" dirty="0" err="1"/>
              <a:t>prevenir</a:t>
            </a:r>
            <a:r>
              <a:rPr lang="en-US" baseline="0" dirty="0"/>
              <a:t> </a:t>
            </a:r>
            <a:r>
              <a:rPr lang="en-US" baseline="0" dirty="0" err="1"/>
              <a:t>acumulación</a:t>
            </a:r>
            <a:r>
              <a:rPr lang="en-US" baseline="0" dirty="0"/>
              <a:t> de </a:t>
            </a:r>
            <a:r>
              <a:rPr lang="en-US" baseline="0" dirty="0" err="1"/>
              <a:t>agua</a:t>
            </a:r>
            <a:r>
              <a:rPr lang="en-US" baseline="0" dirty="0"/>
              <a:t>, el </a:t>
            </a:r>
            <a:r>
              <a:rPr lang="en-US" baseline="0" dirty="0" err="1"/>
              <a:t>equipo</a:t>
            </a:r>
            <a:r>
              <a:rPr lang="en-US" baseline="0" dirty="0"/>
              <a:t> y </a:t>
            </a:r>
            <a:r>
              <a:rPr lang="en-US" baseline="0" dirty="0" err="1"/>
              <a:t>operaciones</a:t>
            </a:r>
            <a:r>
              <a:rPr lang="en-US" baseline="0" dirty="0"/>
              <a:t> </a:t>
            </a:r>
            <a:r>
              <a:rPr lang="en-US" baseline="0" dirty="0" err="1"/>
              <a:t>deben</a:t>
            </a:r>
            <a:r>
              <a:rPr lang="en-US" baseline="0" dirty="0"/>
              <a:t> </a:t>
            </a:r>
            <a:r>
              <a:rPr lang="en-US" baseline="0" dirty="0" err="1"/>
              <a:t>ser</a:t>
            </a:r>
            <a:r>
              <a:rPr lang="en-US" baseline="0" dirty="0"/>
              <a:t> </a:t>
            </a:r>
            <a:r>
              <a:rPr lang="en-US" baseline="0" dirty="0" err="1"/>
              <a:t>monitoreadas</a:t>
            </a:r>
            <a:r>
              <a:rPr lang="en-US" baseline="0" dirty="0"/>
              <a:t> </a:t>
            </a:r>
            <a:r>
              <a:rPr lang="en-US" baseline="0" dirty="0" err="1"/>
              <a:t>por</a:t>
            </a:r>
            <a:r>
              <a:rPr lang="en-US" baseline="0" dirty="0"/>
              <a:t> </a:t>
            </a:r>
            <a:r>
              <a:rPr lang="en-US" baseline="0" dirty="0" err="1"/>
              <a:t>una</a:t>
            </a:r>
            <a:r>
              <a:rPr lang="en-US" baseline="0" dirty="0"/>
              <a:t> persona </a:t>
            </a:r>
            <a:r>
              <a:rPr lang="en-US" baseline="0" dirty="0" err="1"/>
              <a:t>competente</a:t>
            </a:r>
            <a:r>
              <a:rPr lang="en-US" baseline="0" dirty="0"/>
              <a:t>.</a:t>
            </a:r>
            <a:endParaRPr lang="en-US" dirty="0"/>
          </a:p>
          <a:p>
            <a:pPr>
              <a:spcBef>
                <a:spcPct val="0"/>
              </a:spcBef>
              <a:spcAft>
                <a:spcPts val="1200"/>
              </a:spcAft>
            </a:pPr>
            <a:r>
              <a:rPr lang="en-US" dirty="0"/>
              <a:t>El</a:t>
            </a:r>
            <a:r>
              <a:rPr lang="en-US" baseline="0" dirty="0"/>
              <a:t> </a:t>
            </a:r>
            <a:r>
              <a:rPr lang="en-US" b="1" baseline="0" dirty="0" err="1"/>
              <a:t>agua</a:t>
            </a:r>
            <a:r>
              <a:rPr lang="en-US" b="1" baseline="0" dirty="0"/>
              <a:t> de </a:t>
            </a:r>
            <a:r>
              <a:rPr lang="en-US" b="1" baseline="0" dirty="0" err="1"/>
              <a:t>tormenta</a:t>
            </a:r>
            <a:r>
              <a:rPr lang="en-US" b="1" baseline="0" dirty="0"/>
              <a:t> </a:t>
            </a:r>
            <a:r>
              <a:rPr lang="en-US" baseline="0" dirty="0" err="1"/>
              <a:t>debe</a:t>
            </a:r>
            <a:r>
              <a:rPr lang="en-US" baseline="0" dirty="0"/>
              <a:t> </a:t>
            </a:r>
            <a:r>
              <a:rPr lang="en-US" baseline="0" dirty="0" err="1"/>
              <a:t>ser</a:t>
            </a:r>
            <a:r>
              <a:rPr lang="en-US" baseline="0" dirty="0"/>
              <a:t> </a:t>
            </a:r>
            <a:r>
              <a:rPr lang="en-US" baseline="0" dirty="0" err="1"/>
              <a:t>cuidadosamente</a:t>
            </a:r>
            <a:r>
              <a:rPr lang="en-US" baseline="0" dirty="0"/>
              <a:t> </a:t>
            </a:r>
            <a:r>
              <a:rPr lang="en-US" b="1" baseline="0" dirty="0" err="1"/>
              <a:t>desviada</a:t>
            </a:r>
            <a:r>
              <a:rPr lang="en-US" baseline="0" dirty="0"/>
              <a:t> </a:t>
            </a:r>
            <a:r>
              <a:rPr lang="en-US" baseline="0" dirty="0" err="1"/>
              <a:t>fuera</a:t>
            </a:r>
            <a:r>
              <a:rPr lang="en-US" baseline="0" dirty="0"/>
              <a:t> del sitio de la </a:t>
            </a:r>
            <a:r>
              <a:rPr lang="en-US" baseline="0" dirty="0" err="1"/>
              <a:t>excavación</a:t>
            </a:r>
            <a:r>
              <a:rPr lang="en-US" baseline="0" dirty="0"/>
              <a:t>. </a:t>
            </a:r>
          </a:p>
          <a:p>
            <a:pPr>
              <a:spcBef>
                <a:spcPct val="0"/>
              </a:spcBef>
              <a:spcAft>
                <a:spcPts val="1200"/>
              </a:spcAft>
            </a:pPr>
            <a:r>
              <a:rPr lang="en-US" baseline="0" dirty="0" err="1"/>
              <a:t>Todos</a:t>
            </a:r>
            <a:r>
              <a:rPr lang="en-US" baseline="0" dirty="0"/>
              <a:t> los </a:t>
            </a:r>
            <a:r>
              <a:rPr lang="en-US" b="1" baseline="0" dirty="0" err="1"/>
              <a:t>trabajadores</a:t>
            </a:r>
            <a:r>
              <a:rPr lang="en-US" baseline="0" dirty="0"/>
              <a:t> </a:t>
            </a:r>
            <a:r>
              <a:rPr lang="en-US" baseline="0" dirty="0" err="1"/>
              <a:t>deben</a:t>
            </a:r>
            <a:r>
              <a:rPr lang="en-US" baseline="0" dirty="0"/>
              <a:t> </a:t>
            </a:r>
            <a:r>
              <a:rPr lang="en-US" b="1" baseline="0" dirty="0" err="1"/>
              <a:t>retirarse</a:t>
            </a:r>
            <a:r>
              <a:rPr lang="en-US" b="1" baseline="0" dirty="0"/>
              <a:t> de las </a:t>
            </a:r>
            <a:r>
              <a:rPr lang="en-US" b="1" baseline="0" dirty="0" err="1"/>
              <a:t>zanjas</a:t>
            </a:r>
            <a:r>
              <a:rPr lang="en-US" b="1" baseline="0" dirty="0"/>
              <a:t> </a:t>
            </a:r>
            <a:r>
              <a:rPr lang="en-US" b="1" baseline="0" dirty="0" err="1"/>
              <a:t>durante</a:t>
            </a:r>
            <a:r>
              <a:rPr lang="en-US" b="1" baseline="0" dirty="0"/>
              <a:t> </a:t>
            </a:r>
            <a:r>
              <a:rPr lang="en-US" b="1" baseline="0" dirty="0" err="1"/>
              <a:t>tormentas</a:t>
            </a:r>
            <a:r>
              <a:rPr lang="en-US" b="1" baseline="0" dirty="0"/>
              <a:t> de </a:t>
            </a:r>
            <a:r>
              <a:rPr lang="en-US" b="1" baseline="0" dirty="0" err="1"/>
              <a:t>lluvia</a:t>
            </a:r>
            <a:r>
              <a:rPr lang="en-US" baseline="0" dirty="0"/>
              <a:t>.</a:t>
            </a:r>
            <a:endParaRPr lang="en-US" b="1" dirty="0"/>
          </a:p>
          <a:p>
            <a:pPr>
              <a:spcBef>
                <a:spcPct val="0"/>
              </a:spcBef>
              <a:spcAft>
                <a:spcPts val="1200"/>
              </a:spcAft>
            </a:pPr>
            <a:endParaRPr lang="en-US" dirty="0"/>
          </a:p>
        </p:txBody>
      </p:sp>
      <p:sp>
        <p:nvSpPr>
          <p:cNvPr id="4" name="Slide Number Placeholder 3"/>
          <p:cNvSpPr>
            <a:spLocks noGrp="1"/>
          </p:cNvSpPr>
          <p:nvPr>
            <p:ph type="sldNum" sz="quarter" idx="5"/>
          </p:nvPr>
        </p:nvSpPr>
        <p:spPr/>
        <p:txBody>
          <a:bodyPr/>
          <a:lstStyle/>
          <a:p>
            <a:fld id="{5FA5D1F5-70DA-2B45-9321-3A23E8E566E2}" type="slidenum">
              <a:rPr lang="en-US">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4046105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0" hangingPunct="0"/>
            <a:r>
              <a:rPr lang="en-US" dirty="0"/>
              <a:t>El instructor </a:t>
            </a:r>
            <a:r>
              <a:rPr lang="en-US" dirty="0" err="1"/>
              <a:t>distribuye</a:t>
            </a:r>
            <a:r>
              <a:rPr lang="en-US" dirty="0"/>
              <a:t> el material del “Posttest-1” a los </a:t>
            </a:r>
            <a:r>
              <a:rPr lang="en-US" dirty="0" err="1"/>
              <a:t>participantes</a:t>
            </a:r>
            <a:r>
              <a:rPr lang="en-US" dirty="0"/>
              <a:t>.</a:t>
            </a:r>
          </a:p>
          <a:p>
            <a:pPr eaLnBrk="0" hangingPunct="0"/>
            <a:endParaRPr lang="en-US" dirty="0"/>
          </a:p>
          <a:p>
            <a:pPr>
              <a:spcBef>
                <a:spcPct val="0"/>
              </a:spcBef>
            </a:pPr>
            <a:endParaRPr lang="en-US" dirty="0"/>
          </a:p>
        </p:txBody>
      </p:sp>
      <p:sp>
        <p:nvSpPr>
          <p:cNvPr id="4" name="Slide Number Placeholder 3"/>
          <p:cNvSpPr>
            <a:spLocks noGrp="1"/>
          </p:cNvSpPr>
          <p:nvPr>
            <p:ph type="sldNum" sz="quarter" idx="5"/>
          </p:nvPr>
        </p:nvSpPr>
        <p:spPr/>
        <p:txBody>
          <a:bodyPr/>
          <a:lstStyle/>
          <a:p>
            <a:fld id="{FFA7C32B-3175-5540-B896-E8E8C80E41CB}" type="slidenum">
              <a:rPr lang="en-US">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425939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0" hangingPunct="0"/>
            <a:r>
              <a:rPr lang="es-PE" sz="1200" b="0" i="0" kern="1200" dirty="0">
                <a:solidFill>
                  <a:schemeClr val="tx1"/>
                </a:solidFill>
                <a:effectLst/>
                <a:latin typeface="+mn-lt"/>
                <a:ea typeface="ＭＳ Ｐゴシック" charset="-128"/>
                <a:cs typeface="ＭＳ Ｐゴシック" charset="-128"/>
              </a:rPr>
              <a:t>Se presenta arriba un diagrama de flujo de una típica sesión de entrenamiento. El entrenamiento comienza con la inscripción para recoger información demográfica y otros datos de los participantes. Esto es seguido por un pretest que consiste de 25 preguntas que apuntan a medir el nivel de conocimiento existente de los participantes sobre seguridad en excavaciones y zanjas. Esta información establecerá una línea de base que puede ser comparada con los resultados del posttest para evaluar la efectividad del entrenamiento en el incremento del conocimiento que tienen los participantes. A continuación tenemos la presentación del módulo de entrenamiento que está dividido en dos sesiones. Después de terminar la primera sesión, se dará un </a:t>
            </a:r>
            <a:r>
              <a:rPr lang="es-PE" sz="1200" b="0" i="0" kern="1200" dirty="0" err="1">
                <a:solidFill>
                  <a:schemeClr val="tx1"/>
                </a:solidFill>
                <a:effectLst/>
                <a:latin typeface="+mn-lt"/>
                <a:ea typeface="ＭＳ Ｐゴシック" charset="-128"/>
                <a:cs typeface="ＭＳ Ｐゴシック" charset="-128"/>
              </a:rPr>
              <a:t>posttest</a:t>
            </a:r>
            <a:r>
              <a:rPr lang="es-PE" sz="1200" b="0" i="0" kern="1200" dirty="0">
                <a:solidFill>
                  <a:schemeClr val="tx1"/>
                </a:solidFill>
                <a:effectLst/>
                <a:latin typeface="+mn-lt"/>
                <a:ea typeface="ＭＳ Ｐゴシック" charset="-128"/>
                <a:cs typeface="ＭＳ Ｐゴシック" charset="-128"/>
              </a:rPr>
              <a:t> que cubre esa sesión. Luego de </a:t>
            </a:r>
            <a:r>
              <a:rPr lang="es-PE" sz="1200" b="0" i="0" kern="1200" dirty="0" err="1">
                <a:solidFill>
                  <a:schemeClr val="tx1"/>
                </a:solidFill>
                <a:effectLst/>
                <a:latin typeface="+mn-lt"/>
                <a:ea typeface="ＭＳ Ｐゴシック" charset="-128"/>
                <a:cs typeface="ＭＳ Ｐゴシック" charset="-128"/>
              </a:rPr>
              <a:t>posttest</a:t>
            </a:r>
            <a:r>
              <a:rPr lang="es-PE" sz="1200" b="0" i="0" kern="1200" dirty="0">
                <a:solidFill>
                  <a:schemeClr val="tx1"/>
                </a:solidFill>
                <a:effectLst/>
                <a:latin typeface="+mn-lt"/>
                <a:ea typeface="ＭＳ Ｐゴシック" charset="-128"/>
                <a:cs typeface="ＭＳ Ｐゴシック" charset="-128"/>
              </a:rPr>
              <a:t> 1 se tendrá una pausa corta. Después de la pausa continuamos con la presentación de la segunda parte del módulo de entrenamiento seguida por el </a:t>
            </a:r>
            <a:r>
              <a:rPr lang="es-PE" sz="1200" b="0" i="0" kern="1200" dirty="0" err="1">
                <a:solidFill>
                  <a:schemeClr val="tx1"/>
                </a:solidFill>
                <a:effectLst/>
                <a:latin typeface="+mn-lt"/>
                <a:ea typeface="ＭＳ Ｐゴシック" charset="-128"/>
                <a:cs typeface="ＭＳ Ｐゴシック" charset="-128"/>
              </a:rPr>
              <a:t>posttest</a:t>
            </a:r>
            <a:r>
              <a:rPr lang="es-PE" sz="1200" b="0" i="0" kern="1200" dirty="0">
                <a:solidFill>
                  <a:schemeClr val="tx1"/>
                </a:solidFill>
                <a:effectLst/>
                <a:latin typeface="+mn-lt"/>
                <a:ea typeface="ＭＳ Ｐゴシック" charset="-128"/>
                <a:cs typeface="ＭＳ Ｐゴシック" charset="-128"/>
              </a:rPr>
              <a:t> 2. El posttest y el pretest son idénticos. La mejora del puntaje del </a:t>
            </a:r>
            <a:r>
              <a:rPr lang="es-PE" sz="1200" b="0" i="0" kern="1200" dirty="0" err="1">
                <a:solidFill>
                  <a:schemeClr val="tx1"/>
                </a:solidFill>
                <a:effectLst/>
                <a:latin typeface="+mn-lt"/>
                <a:ea typeface="ＭＳ Ｐゴシック" charset="-128"/>
                <a:cs typeface="ＭＳ Ｐゴシック" charset="-128"/>
              </a:rPr>
              <a:t>pretest</a:t>
            </a:r>
            <a:r>
              <a:rPr lang="es-PE" sz="1200" b="0" i="0" kern="1200" dirty="0">
                <a:solidFill>
                  <a:schemeClr val="tx1"/>
                </a:solidFill>
                <a:effectLst/>
                <a:latin typeface="+mn-lt"/>
                <a:ea typeface="ＭＳ Ｐゴシック" charset="-128"/>
                <a:cs typeface="ＭＳ Ｐゴシック" charset="-128"/>
              </a:rPr>
              <a:t> al </a:t>
            </a:r>
            <a:r>
              <a:rPr lang="es-PE" sz="1200" b="0" i="0" kern="1200" dirty="0" err="1">
                <a:solidFill>
                  <a:schemeClr val="tx1"/>
                </a:solidFill>
                <a:effectLst/>
                <a:latin typeface="+mn-lt"/>
                <a:ea typeface="ＭＳ Ｐゴシック" charset="-128"/>
                <a:cs typeface="ＭＳ Ｐゴシック" charset="-128"/>
              </a:rPr>
              <a:t>posttest</a:t>
            </a:r>
            <a:r>
              <a:rPr lang="es-PE" sz="1200" b="0" i="0" kern="1200" dirty="0">
                <a:solidFill>
                  <a:schemeClr val="tx1"/>
                </a:solidFill>
                <a:effectLst/>
                <a:latin typeface="+mn-lt"/>
                <a:ea typeface="ＭＳ Ｐゴシック" charset="-128"/>
                <a:cs typeface="ＭＳ Ｐゴシック" charset="-128"/>
              </a:rPr>
              <a:t> significará que se ha alcanzado un aprendizaje atribuible al entrenamiento. Por último, los participantes deberán llenar una encuesta de opinión diseñada para medir su retroalimentación al entrenamiento.</a:t>
            </a:r>
            <a:r>
              <a:rPr lang="es-PE" sz="1200" b="1" i="0" kern="1200" dirty="0">
                <a:solidFill>
                  <a:schemeClr val="tx1"/>
                </a:solidFill>
                <a:effectLst/>
                <a:latin typeface="+mn-lt"/>
                <a:ea typeface="ＭＳ Ｐゴシック" charset="-128"/>
                <a:cs typeface="ＭＳ Ｐゴシック" charset="-128"/>
              </a:rPr>
              <a:t> </a:t>
            </a:r>
            <a:r>
              <a:rPr lang="es-PE" sz="1200" b="0" i="0" kern="1200" dirty="0">
                <a:solidFill>
                  <a:schemeClr val="tx1"/>
                </a:solidFill>
                <a:effectLst/>
                <a:latin typeface="+mn-lt"/>
                <a:ea typeface="ＭＳ Ｐゴシック" charset="-128"/>
                <a:cs typeface="ＭＳ Ｐゴシック" charset="-128"/>
              </a:rPr>
              <a:t>Esta retroalimentación es usada para realizar una evaluación general del entrenamiento y para establecer estrategias para la mejora y presentación del módulo. </a:t>
            </a:r>
            <a:endParaRPr lang="en-US" dirty="0"/>
          </a:p>
        </p:txBody>
      </p:sp>
      <p:sp>
        <p:nvSpPr>
          <p:cNvPr id="4" name="Slide Number Placeholder 3"/>
          <p:cNvSpPr>
            <a:spLocks noGrp="1"/>
          </p:cNvSpPr>
          <p:nvPr>
            <p:ph type="sldNum" sz="quarter" idx="5"/>
          </p:nvPr>
        </p:nvSpPr>
        <p:spPr/>
        <p:txBody>
          <a:bodyPr/>
          <a:lstStyle/>
          <a:p>
            <a:fld id="{A0324133-8BA7-D44B-9FD3-40313AD39269}" type="slidenum">
              <a:rPr lang="en-US">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3049116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a:spcBef>
                <a:spcPct val="0"/>
              </a:spcBef>
            </a:pPr>
            <a:endParaRPr lang="es-ES_tradnl"/>
          </a:p>
        </p:txBody>
      </p:sp>
      <p:sp>
        <p:nvSpPr>
          <p:cNvPr id="75780" name="Slide Number Placeholder 3"/>
          <p:cNvSpPr>
            <a:spLocks noGrp="1"/>
          </p:cNvSpPr>
          <p:nvPr>
            <p:ph type="sldNum" sz="quarter" idx="5"/>
          </p:nvPr>
        </p:nvSpPr>
        <p:spPr bwMode="auto">
          <a:noFill/>
          <a:ln>
            <a:miter lim="800000"/>
            <a:headEnd/>
            <a:tailEnd/>
          </a:ln>
        </p:spPr>
        <p:txBody>
          <a:bodyPr/>
          <a:lstStyle/>
          <a:p>
            <a:fld id="{DC177C15-8C60-9E42-A431-01A0DEDC4826}" type="slidenum">
              <a:rPr lang="en-US"/>
              <a:pPr/>
              <a:t>30</a:t>
            </a:fld>
            <a:endParaRPr lang="en-US"/>
          </a:p>
        </p:txBody>
      </p:sp>
    </p:spTree>
    <p:extLst>
      <p:ext uri="{BB962C8B-B14F-4D97-AF65-F5344CB8AC3E}">
        <p14:creationId xmlns:p14="http://schemas.microsoft.com/office/powerpoint/2010/main" val="3263595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4538663"/>
          </a:xfrm>
        </p:spPr>
        <p:txBody>
          <a:bodyPr>
            <a:noAutofit/>
          </a:bodyPr>
          <a:lstStyle/>
          <a:p>
            <a:pPr>
              <a:spcBef>
                <a:spcPct val="0"/>
              </a:spcBef>
            </a:pPr>
            <a:r>
              <a:rPr lang="en-US" dirty="0"/>
              <a:t>Los </a:t>
            </a:r>
            <a:r>
              <a:rPr lang="en-US" b="1" dirty="0" err="1"/>
              <a:t>Controles</a:t>
            </a:r>
            <a:r>
              <a:rPr lang="en-US" b="1" dirty="0"/>
              <a:t> de </a:t>
            </a:r>
            <a:r>
              <a:rPr lang="en-US" b="1" dirty="0" err="1"/>
              <a:t>Ingeniería</a:t>
            </a:r>
            <a:r>
              <a:rPr lang="en-US" b="1" dirty="0"/>
              <a:t> </a:t>
            </a:r>
            <a:r>
              <a:rPr lang="en-US" dirty="0"/>
              <a:t>son </a:t>
            </a:r>
            <a:r>
              <a:rPr lang="en-US" dirty="0" err="1"/>
              <a:t>usados</a:t>
            </a:r>
            <a:r>
              <a:rPr lang="en-US" dirty="0"/>
              <a:t> para </a:t>
            </a:r>
            <a:r>
              <a:rPr lang="en-US" dirty="0" err="1"/>
              <a:t>hacer</a:t>
            </a:r>
            <a:r>
              <a:rPr lang="en-US" dirty="0"/>
              <a:t> </a:t>
            </a:r>
            <a:r>
              <a:rPr lang="en-US" dirty="0" err="1"/>
              <a:t>cambios</a:t>
            </a:r>
            <a:r>
              <a:rPr lang="en-US" dirty="0"/>
              <a:t> al </a:t>
            </a:r>
            <a:r>
              <a:rPr lang="en-US" dirty="0" err="1"/>
              <a:t>ambiente</a:t>
            </a:r>
            <a:r>
              <a:rPr lang="en-US" dirty="0"/>
              <a:t> de </a:t>
            </a:r>
            <a:r>
              <a:rPr lang="en-US" dirty="0" err="1"/>
              <a:t>trabajo</a:t>
            </a:r>
            <a:r>
              <a:rPr lang="en-US" dirty="0"/>
              <a:t>, </a:t>
            </a:r>
            <a:r>
              <a:rPr lang="en-US" dirty="0" err="1"/>
              <a:t>máquina</a:t>
            </a:r>
            <a:r>
              <a:rPr lang="en-US" baseline="0" dirty="0"/>
              <a:t> o </a:t>
            </a:r>
            <a:r>
              <a:rPr lang="en-US" baseline="0" dirty="0" err="1"/>
              <a:t>equipamiento</a:t>
            </a:r>
            <a:r>
              <a:rPr lang="en-US" baseline="0" dirty="0"/>
              <a:t>, a menudo </a:t>
            </a:r>
            <a:r>
              <a:rPr lang="en-US" b="1" baseline="0" dirty="0" err="1"/>
              <a:t>reduciendo</a:t>
            </a:r>
            <a:r>
              <a:rPr lang="en-US" b="1" baseline="0" dirty="0"/>
              <a:t> el </a:t>
            </a:r>
            <a:r>
              <a:rPr lang="en-US" b="1" baseline="0" dirty="0" err="1"/>
              <a:t>peligro</a:t>
            </a:r>
            <a:r>
              <a:rPr lang="en-US" b="1" baseline="0" dirty="0"/>
              <a:t> </a:t>
            </a:r>
            <a:r>
              <a:rPr lang="en-US" baseline="0" dirty="0"/>
              <a:t>de la </a:t>
            </a:r>
            <a:r>
              <a:rPr lang="en-US" baseline="0" dirty="0" err="1"/>
              <a:t>fuente</a:t>
            </a:r>
            <a:r>
              <a:rPr lang="en-US" baseline="0" dirty="0"/>
              <a:t>. </a:t>
            </a:r>
            <a:r>
              <a:rPr lang="en-US" dirty="0"/>
              <a:t>Los </a:t>
            </a:r>
            <a:r>
              <a:rPr lang="en-US" dirty="0" err="1"/>
              <a:t>empleados</a:t>
            </a:r>
            <a:r>
              <a:rPr lang="en-US" dirty="0"/>
              <a:t> </a:t>
            </a:r>
            <a:r>
              <a:rPr lang="en-US" dirty="0" err="1"/>
              <a:t>trabajando</a:t>
            </a:r>
            <a:r>
              <a:rPr lang="en-US" dirty="0"/>
              <a:t> </a:t>
            </a:r>
            <a:r>
              <a:rPr lang="en-US" dirty="0" err="1"/>
              <a:t>en</a:t>
            </a:r>
            <a:r>
              <a:rPr lang="en-US" dirty="0"/>
              <a:t> la </a:t>
            </a:r>
            <a:r>
              <a:rPr lang="en-US" dirty="0" err="1"/>
              <a:t>zanja</a:t>
            </a:r>
            <a:r>
              <a:rPr lang="en-US" dirty="0"/>
              <a:t> </a:t>
            </a:r>
            <a:r>
              <a:rPr lang="en-US" dirty="0" err="1"/>
              <a:t>deben</a:t>
            </a:r>
            <a:r>
              <a:rPr lang="en-US" dirty="0"/>
              <a:t> </a:t>
            </a:r>
            <a:r>
              <a:rPr lang="en-US" dirty="0" err="1"/>
              <a:t>estar</a:t>
            </a:r>
            <a:r>
              <a:rPr lang="en-US" dirty="0"/>
              <a:t> </a:t>
            </a:r>
            <a:r>
              <a:rPr lang="en-US" dirty="0" err="1"/>
              <a:t>protegidos</a:t>
            </a:r>
            <a:r>
              <a:rPr lang="en-US" dirty="0"/>
              <a:t> de </a:t>
            </a:r>
            <a:r>
              <a:rPr lang="en-US" dirty="0" err="1"/>
              <a:t>todo</a:t>
            </a:r>
            <a:r>
              <a:rPr lang="en-US" dirty="0"/>
              <a:t> </a:t>
            </a:r>
            <a:r>
              <a:rPr lang="en-US" dirty="0" err="1"/>
              <a:t>peligro</a:t>
            </a:r>
            <a:r>
              <a:rPr lang="en-US" baseline="0" dirty="0"/>
              <a:t> </a:t>
            </a:r>
            <a:r>
              <a:rPr lang="en-US" baseline="0" dirty="0" err="1"/>
              <a:t>relacionado</a:t>
            </a:r>
            <a:r>
              <a:rPr lang="en-US" baseline="0" dirty="0"/>
              <a:t> a la </a:t>
            </a:r>
            <a:r>
              <a:rPr lang="en-US" baseline="0" dirty="0" err="1"/>
              <a:t>excavación</a:t>
            </a:r>
            <a:r>
              <a:rPr lang="en-US" baseline="0" dirty="0"/>
              <a:t> y </a:t>
            </a:r>
            <a:r>
              <a:rPr lang="en-US" baseline="0" dirty="0" err="1"/>
              <a:t>zanjas</a:t>
            </a:r>
            <a:r>
              <a:rPr lang="en-US" baseline="0" dirty="0"/>
              <a:t>. Los </a:t>
            </a:r>
            <a:r>
              <a:rPr lang="en-US" baseline="0" dirty="0" err="1"/>
              <a:t>métodos</a:t>
            </a:r>
            <a:r>
              <a:rPr lang="en-US" baseline="0" dirty="0"/>
              <a:t> </a:t>
            </a:r>
            <a:r>
              <a:rPr lang="en-US" baseline="0" dirty="0" err="1"/>
              <a:t>básicos</a:t>
            </a:r>
            <a:r>
              <a:rPr lang="en-US" baseline="0" dirty="0"/>
              <a:t> de </a:t>
            </a:r>
            <a:r>
              <a:rPr lang="en-US" baseline="0" dirty="0" err="1"/>
              <a:t>protección</a:t>
            </a:r>
            <a:r>
              <a:rPr lang="en-US" baseline="0" dirty="0"/>
              <a:t> de </a:t>
            </a:r>
            <a:r>
              <a:rPr lang="en-US" baseline="0" dirty="0" err="1"/>
              <a:t>derrumbes</a:t>
            </a:r>
            <a:r>
              <a:rPr lang="en-US" baseline="0" dirty="0"/>
              <a:t> son:</a:t>
            </a:r>
          </a:p>
          <a:p>
            <a:pPr>
              <a:spcBef>
                <a:spcPct val="0"/>
              </a:spcBef>
            </a:pPr>
            <a:r>
              <a:rPr lang="en-US" dirty="0"/>
              <a:t> </a:t>
            </a:r>
            <a:endParaRPr lang="en-US" b="0" dirty="0"/>
          </a:p>
          <a:p>
            <a:pPr marL="1143000" lvl="3" indent="-228600" eaLnBrk="0" hangingPunct="0">
              <a:spcBef>
                <a:spcPct val="20000"/>
              </a:spcBef>
              <a:buFont typeface="Wingdings" charset="2"/>
              <a:buChar char="§"/>
            </a:pPr>
            <a:r>
              <a:rPr lang="en-US" sz="1200" b="0" dirty="0" err="1">
                <a:latin typeface="Times" charset="0"/>
              </a:rPr>
              <a:t>Declivado</a:t>
            </a:r>
            <a:r>
              <a:rPr lang="en-US" sz="1200" b="0" dirty="0">
                <a:latin typeface="Times" charset="0"/>
              </a:rPr>
              <a:t> y </a:t>
            </a:r>
            <a:r>
              <a:rPr lang="en-US" sz="1200" b="0" dirty="0" err="1">
                <a:latin typeface="Times" charset="0"/>
              </a:rPr>
              <a:t>banqueo</a:t>
            </a:r>
            <a:endParaRPr lang="en-US" sz="1200" b="0" dirty="0">
              <a:latin typeface="Times" charset="0"/>
            </a:endParaRPr>
          </a:p>
          <a:p>
            <a:pPr marL="1143000" lvl="3" indent="-228600" eaLnBrk="0" hangingPunct="0">
              <a:spcBef>
                <a:spcPct val="20000"/>
              </a:spcBef>
              <a:buFont typeface="Wingdings" charset="2"/>
              <a:buChar char="§"/>
            </a:pPr>
            <a:r>
              <a:rPr lang="en-US" sz="1200" b="0" dirty="0" err="1">
                <a:latin typeface="Times" charset="0"/>
              </a:rPr>
              <a:t>Apuntalamiento</a:t>
            </a:r>
            <a:endParaRPr lang="en-US" sz="1200" b="0" dirty="0">
              <a:latin typeface="Times" charset="0"/>
            </a:endParaRPr>
          </a:p>
          <a:p>
            <a:pPr marL="1143000" lvl="3" indent="-228600" eaLnBrk="0" hangingPunct="0">
              <a:spcBef>
                <a:spcPct val="20000"/>
              </a:spcBef>
              <a:buFont typeface="Wingdings" charset="2"/>
              <a:buChar char="§"/>
            </a:pPr>
            <a:r>
              <a:rPr lang="en-US" sz="1200" b="0" dirty="0" err="1">
                <a:latin typeface="Times" charset="0"/>
              </a:rPr>
              <a:t>Blindaje</a:t>
            </a:r>
            <a:endParaRPr lang="en-US" sz="1200" b="0" dirty="0">
              <a:latin typeface="Times" charset="0"/>
            </a:endParaRPr>
          </a:p>
          <a:p>
            <a:pPr>
              <a:spcBef>
                <a:spcPct val="0"/>
              </a:spcBef>
              <a:buFontTx/>
              <a:buNone/>
            </a:pPr>
            <a:endParaRPr lang="en-US" dirty="0"/>
          </a:p>
          <a:p>
            <a:pPr>
              <a:spcBef>
                <a:spcPct val="0"/>
              </a:spcBef>
              <a:buFontTx/>
              <a:buNone/>
            </a:pPr>
            <a:r>
              <a:rPr lang="en-US" dirty="0"/>
              <a:t>El</a:t>
            </a:r>
            <a:r>
              <a:rPr lang="en-US" baseline="0" dirty="0"/>
              <a:t> </a:t>
            </a:r>
            <a:r>
              <a:rPr lang="en-US" b="1" baseline="0" dirty="0" err="1"/>
              <a:t>método</a:t>
            </a:r>
            <a:r>
              <a:rPr lang="en-US" baseline="0" dirty="0"/>
              <a:t> </a:t>
            </a:r>
            <a:r>
              <a:rPr lang="en-US" baseline="0" dirty="0" err="1"/>
              <a:t>que</a:t>
            </a:r>
            <a:r>
              <a:rPr lang="en-US" baseline="0" dirty="0"/>
              <a:t> se use </a:t>
            </a:r>
            <a:r>
              <a:rPr lang="en-US" b="1" baseline="0" dirty="0" err="1"/>
              <a:t>dependerá</a:t>
            </a:r>
            <a:r>
              <a:rPr lang="en-US" baseline="0" dirty="0"/>
              <a:t> de los </a:t>
            </a:r>
            <a:r>
              <a:rPr lang="en-US" baseline="0" dirty="0" err="1"/>
              <a:t>factores</a:t>
            </a:r>
            <a:r>
              <a:rPr lang="en-US" baseline="0" dirty="0"/>
              <a:t> </a:t>
            </a:r>
            <a:r>
              <a:rPr lang="en-US" baseline="0" dirty="0" err="1"/>
              <a:t>como</a:t>
            </a:r>
            <a:r>
              <a:rPr lang="en-US" baseline="0" dirty="0"/>
              <a:t> </a:t>
            </a:r>
            <a:r>
              <a:rPr lang="en-US" b="1" baseline="0" dirty="0" err="1"/>
              <a:t>tipo</a:t>
            </a:r>
            <a:r>
              <a:rPr lang="en-US" b="1" baseline="0" dirty="0"/>
              <a:t> de </a:t>
            </a:r>
            <a:r>
              <a:rPr lang="en-US" b="1" baseline="0" dirty="0" err="1"/>
              <a:t>suelo</a:t>
            </a:r>
            <a:r>
              <a:rPr lang="en-US" b="1" baseline="0" dirty="0"/>
              <a:t> </a:t>
            </a:r>
            <a:r>
              <a:rPr lang="en-US" baseline="0" dirty="0"/>
              <a:t>y </a:t>
            </a:r>
            <a:r>
              <a:rPr lang="en-US" b="1" baseline="0" dirty="0" err="1"/>
              <a:t>contenido</a:t>
            </a:r>
            <a:r>
              <a:rPr lang="en-US" baseline="0" dirty="0"/>
              <a:t> de </a:t>
            </a:r>
            <a:r>
              <a:rPr lang="en-US" baseline="0" dirty="0" err="1"/>
              <a:t>agua</a:t>
            </a:r>
            <a:r>
              <a:rPr lang="en-US" baseline="0" dirty="0"/>
              <a:t>, </a:t>
            </a:r>
            <a:r>
              <a:rPr lang="en-US" b="1" baseline="0" dirty="0" err="1"/>
              <a:t>profundidad</a:t>
            </a:r>
            <a:r>
              <a:rPr lang="en-US" baseline="0" dirty="0"/>
              <a:t> y </a:t>
            </a:r>
            <a:r>
              <a:rPr lang="en-US" b="1" baseline="0" dirty="0"/>
              <a:t>ancho</a:t>
            </a:r>
            <a:r>
              <a:rPr lang="en-US" baseline="0" dirty="0"/>
              <a:t> de la </a:t>
            </a:r>
            <a:r>
              <a:rPr lang="en-US" baseline="0" dirty="0" err="1"/>
              <a:t>excavación</a:t>
            </a:r>
            <a:r>
              <a:rPr lang="en-US" baseline="0" dirty="0"/>
              <a:t>, </a:t>
            </a:r>
            <a:r>
              <a:rPr lang="en-US" b="1" baseline="0" dirty="0" err="1"/>
              <a:t>naturaleza</a:t>
            </a:r>
            <a:r>
              <a:rPr lang="en-US" baseline="0" dirty="0"/>
              <a:t> del </a:t>
            </a:r>
            <a:r>
              <a:rPr lang="en-US" baseline="0" dirty="0" err="1"/>
              <a:t>trabajo</a:t>
            </a:r>
            <a:r>
              <a:rPr lang="en-US" baseline="0" dirty="0"/>
              <a:t> y </a:t>
            </a:r>
            <a:r>
              <a:rPr lang="en-US" baseline="0" dirty="0" err="1"/>
              <a:t>actividades</a:t>
            </a:r>
            <a:r>
              <a:rPr lang="en-US" baseline="0" dirty="0"/>
              <a:t> </a:t>
            </a:r>
            <a:r>
              <a:rPr lang="en-US" baseline="0" dirty="0" err="1"/>
              <a:t>cercanas</a:t>
            </a:r>
            <a:r>
              <a:rPr lang="en-US" baseline="0" dirty="0"/>
              <a:t> </a:t>
            </a:r>
            <a:r>
              <a:rPr lang="en-US" baseline="0" dirty="0" err="1"/>
              <a:t>que</a:t>
            </a:r>
            <a:r>
              <a:rPr lang="en-US" baseline="0" dirty="0"/>
              <a:t> </a:t>
            </a:r>
            <a:r>
              <a:rPr lang="en-US" baseline="0" dirty="0" err="1"/>
              <a:t>puedan</a:t>
            </a:r>
            <a:r>
              <a:rPr lang="en-US" baseline="0" dirty="0"/>
              <a:t> </a:t>
            </a:r>
            <a:r>
              <a:rPr lang="en-US" baseline="0" dirty="0" err="1"/>
              <a:t>incrementar</a:t>
            </a:r>
            <a:r>
              <a:rPr lang="en-US" baseline="0" dirty="0"/>
              <a:t> el </a:t>
            </a:r>
            <a:r>
              <a:rPr lang="en-US" baseline="0" dirty="0" err="1"/>
              <a:t>riesgo</a:t>
            </a:r>
            <a:r>
              <a:rPr lang="en-US" baseline="0" dirty="0"/>
              <a:t> de </a:t>
            </a:r>
            <a:r>
              <a:rPr lang="en-US" baseline="0" dirty="0" err="1"/>
              <a:t>derrumbes</a:t>
            </a:r>
            <a:r>
              <a:rPr lang="en-US" baseline="0" dirty="0"/>
              <a:t>. La </a:t>
            </a:r>
            <a:r>
              <a:rPr lang="en-US" b="1" baseline="0" dirty="0"/>
              <a:t>persona </a:t>
            </a:r>
            <a:r>
              <a:rPr lang="en-US" b="1" baseline="0" dirty="0" err="1"/>
              <a:t>competente</a:t>
            </a:r>
            <a:r>
              <a:rPr lang="en-US" b="1" baseline="0" dirty="0"/>
              <a:t> </a:t>
            </a:r>
            <a:r>
              <a:rPr lang="en-US" baseline="0" dirty="0" err="1"/>
              <a:t>tiene</a:t>
            </a:r>
            <a:r>
              <a:rPr lang="en-US" baseline="0" dirty="0"/>
              <a:t> la </a:t>
            </a:r>
            <a:r>
              <a:rPr lang="en-US" baseline="0" dirty="0" err="1"/>
              <a:t>responsabilidad</a:t>
            </a:r>
            <a:r>
              <a:rPr lang="en-US" baseline="0" dirty="0"/>
              <a:t> de </a:t>
            </a:r>
            <a:r>
              <a:rPr lang="en-US" baseline="0" dirty="0" err="1"/>
              <a:t>considerar</a:t>
            </a:r>
            <a:r>
              <a:rPr lang="en-US" baseline="0" dirty="0"/>
              <a:t> </a:t>
            </a:r>
            <a:r>
              <a:rPr lang="en-US" baseline="0" dirty="0" err="1"/>
              <a:t>estos</a:t>
            </a:r>
            <a:r>
              <a:rPr lang="en-US" baseline="0" dirty="0"/>
              <a:t> </a:t>
            </a:r>
            <a:r>
              <a:rPr lang="en-US" baseline="0" dirty="0" err="1"/>
              <a:t>factores</a:t>
            </a:r>
            <a:r>
              <a:rPr lang="en-US" baseline="0" dirty="0"/>
              <a:t> y de </a:t>
            </a:r>
            <a:r>
              <a:rPr lang="en-US" b="1" baseline="0" dirty="0" err="1"/>
              <a:t>determinar</a:t>
            </a:r>
            <a:r>
              <a:rPr lang="en-US" baseline="0" dirty="0"/>
              <a:t> el </a:t>
            </a:r>
            <a:r>
              <a:rPr lang="en-US" baseline="0" dirty="0" err="1"/>
              <a:t>sistema</a:t>
            </a:r>
            <a:r>
              <a:rPr lang="en-US" baseline="0" dirty="0"/>
              <a:t> de </a:t>
            </a:r>
            <a:r>
              <a:rPr lang="en-US" b="1" baseline="0" dirty="0" err="1"/>
              <a:t>protección</a:t>
            </a:r>
            <a:r>
              <a:rPr lang="en-US" b="1" baseline="0" dirty="0"/>
              <a:t> </a:t>
            </a:r>
            <a:r>
              <a:rPr lang="en-US" b="1" baseline="0" dirty="0" err="1"/>
              <a:t>apropiado</a:t>
            </a:r>
            <a:r>
              <a:rPr lang="en-US" baseline="0" dirty="0"/>
              <a:t>.</a:t>
            </a:r>
            <a:endParaRPr lang="en-US" dirty="0"/>
          </a:p>
          <a:p>
            <a:pPr marL="0" lvl="2">
              <a:spcBef>
                <a:spcPct val="0"/>
              </a:spcBef>
            </a:pPr>
            <a:r>
              <a:rPr lang="en-US" dirty="0"/>
              <a:t> </a:t>
            </a:r>
          </a:p>
          <a:p>
            <a:pPr>
              <a:spcBef>
                <a:spcPct val="0"/>
              </a:spcBef>
            </a:pPr>
            <a:r>
              <a:rPr lang="en-US" dirty="0"/>
              <a:t>El </a:t>
            </a:r>
            <a:r>
              <a:rPr lang="en-US" dirty="0" err="1"/>
              <a:t>trabajo</a:t>
            </a:r>
            <a:r>
              <a:rPr lang="en-US" dirty="0"/>
              <a:t> de </a:t>
            </a:r>
            <a:r>
              <a:rPr lang="en-US" dirty="0" err="1"/>
              <a:t>excavación</a:t>
            </a:r>
            <a:r>
              <a:rPr lang="en-US" dirty="0"/>
              <a:t> y </a:t>
            </a:r>
            <a:r>
              <a:rPr lang="en-US" dirty="0" err="1"/>
              <a:t>zanjado</a:t>
            </a:r>
            <a:r>
              <a:rPr lang="en-US" dirty="0"/>
              <a:t> require de </a:t>
            </a:r>
            <a:r>
              <a:rPr lang="en-US" dirty="0" err="1"/>
              <a:t>conocimiento</a:t>
            </a:r>
            <a:r>
              <a:rPr lang="en-US" dirty="0"/>
              <a:t> </a:t>
            </a:r>
            <a:r>
              <a:rPr lang="en-US" dirty="0" err="1"/>
              <a:t>especializado</a:t>
            </a:r>
            <a:r>
              <a:rPr lang="en-US" dirty="0"/>
              <a:t> </a:t>
            </a:r>
            <a:r>
              <a:rPr lang="en-US" dirty="0" err="1"/>
              <a:t>porque</a:t>
            </a:r>
            <a:r>
              <a:rPr lang="en-US" dirty="0"/>
              <a:t> </a:t>
            </a:r>
            <a:r>
              <a:rPr lang="en-US" dirty="0" err="1"/>
              <a:t>es</a:t>
            </a:r>
            <a:r>
              <a:rPr lang="en-US" baseline="0" dirty="0"/>
              <a:t> de </a:t>
            </a:r>
            <a:r>
              <a:rPr lang="en-US" baseline="0" dirty="0" err="1"/>
              <a:t>naturaleza</a:t>
            </a:r>
            <a:r>
              <a:rPr lang="en-US" baseline="0" dirty="0"/>
              <a:t> </a:t>
            </a:r>
            <a:r>
              <a:rPr lang="en-US" baseline="0" dirty="0" err="1"/>
              <a:t>técnica</a:t>
            </a:r>
            <a:r>
              <a:rPr lang="en-US" baseline="0" dirty="0"/>
              <a:t>. </a:t>
            </a:r>
            <a:r>
              <a:rPr lang="en-US" dirty="0"/>
              <a:t>(</a:t>
            </a:r>
            <a:r>
              <a:rPr lang="en-US" dirty="0" err="1"/>
              <a:t>Consultar</a:t>
            </a:r>
            <a:r>
              <a:rPr lang="en-US" dirty="0"/>
              <a:t> OSHA Subpart P); </a:t>
            </a:r>
            <a:r>
              <a:rPr lang="en-US" dirty="0" err="1"/>
              <a:t>sus</a:t>
            </a:r>
            <a:r>
              <a:rPr lang="en-US" dirty="0"/>
              <a:t> </a:t>
            </a:r>
            <a:r>
              <a:rPr lang="en-US" dirty="0" err="1"/>
              <a:t>peligros</a:t>
            </a:r>
            <a:r>
              <a:rPr lang="en-US" dirty="0"/>
              <a:t> </a:t>
            </a:r>
            <a:r>
              <a:rPr lang="en-US" dirty="0" err="1"/>
              <a:t>inherentes</a:t>
            </a:r>
            <a:r>
              <a:rPr lang="en-US" dirty="0"/>
              <a:t> </a:t>
            </a:r>
            <a:r>
              <a:rPr lang="en-US" dirty="0" err="1"/>
              <a:t>podrían</a:t>
            </a:r>
            <a:r>
              <a:rPr lang="en-US" baseline="0" dirty="0"/>
              <a:t> </a:t>
            </a:r>
            <a:r>
              <a:rPr lang="en-US" baseline="0" dirty="0" err="1"/>
              <a:t>requerir</a:t>
            </a:r>
            <a:r>
              <a:rPr lang="en-US" baseline="0" dirty="0"/>
              <a:t> un </a:t>
            </a:r>
            <a:r>
              <a:rPr lang="en-US" baseline="0" dirty="0" err="1"/>
              <a:t>nivel</a:t>
            </a:r>
            <a:r>
              <a:rPr lang="en-US" baseline="0" dirty="0"/>
              <a:t> de </a:t>
            </a:r>
            <a:r>
              <a:rPr lang="en-US" baseline="0" dirty="0" err="1"/>
              <a:t>entrenamiento</a:t>
            </a:r>
            <a:r>
              <a:rPr lang="en-US" baseline="0" dirty="0"/>
              <a:t> y </a:t>
            </a:r>
            <a:r>
              <a:rPr lang="en-US" baseline="0" dirty="0" err="1"/>
              <a:t>experiencia</a:t>
            </a:r>
            <a:r>
              <a:rPr lang="en-US" baseline="0" dirty="0"/>
              <a:t> </a:t>
            </a:r>
            <a:r>
              <a:rPr lang="en-US" baseline="0" dirty="0" err="1"/>
              <a:t>más</a:t>
            </a:r>
            <a:r>
              <a:rPr lang="en-US" baseline="0" dirty="0"/>
              <a:t> alto de lo que un </a:t>
            </a:r>
            <a:r>
              <a:rPr lang="en-US" baseline="0" dirty="0" err="1"/>
              <a:t>trabajador</a:t>
            </a:r>
            <a:r>
              <a:rPr lang="en-US" baseline="0" dirty="0"/>
              <a:t> </a:t>
            </a:r>
            <a:r>
              <a:rPr lang="en-US" baseline="0" dirty="0" err="1"/>
              <a:t>común</a:t>
            </a:r>
            <a:r>
              <a:rPr lang="en-US" baseline="0" dirty="0"/>
              <a:t> </a:t>
            </a:r>
            <a:r>
              <a:rPr lang="en-US" baseline="0" dirty="0" err="1"/>
              <a:t>normalmente</a:t>
            </a:r>
            <a:r>
              <a:rPr lang="en-US" baseline="0" dirty="0"/>
              <a:t> </a:t>
            </a:r>
            <a:r>
              <a:rPr lang="en-US" baseline="0" dirty="0" err="1"/>
              <a:t>posee</a:t>
            </a:r>
            <a:r>
              <a:rPr lang="en-US" baseline="0" dirty="0"/>
              <a:t>. </a:t>
            </a:r>
            <a:r>
              <a:rPr lang="en-US" dirty="0"/>
              <a:t> </a:t>
            </a:r>
          </a:p>
          <a:p>
            <a:pPr>
              <a:spcBef>
                <a:spcPct val="0"/>
              </a:spcBef>
            </a:pPr>
            <a:endParaRPr lang="en-US" dirty="0"/>
          </a:p>
          <a:p>
            <a:pPr>
              <a:spcBef>
                <a:spcPct val="0"/>
              </a:spcBef>
            </a:pPr>
            <a:r>
              <a:rPr lang="en-US" dirty="0"/>
              <a:t>Si </a:t>
            </a:r>
            <a:r>
              <a:rPr lang="en-US" dirty="0" err="1"/>
              <a:t>una</a:t>
            </a:r>
            <a:r>
              <a:rPr lang="en-US" dirty="0"/>
              <a:t> </a:t>
            </a:r>
            <a:r>
              <a:rPr lang="en-US" b="1" dirty="0"/>
              <a:t>persona </a:t>
            </a:r>
            <a:r>
              <a:rPr lang="en-US" b="1" dirty="0" err="1"/>
              <a:t>competente</a:t>
            </a:r>
            <a:r>
              <a:rPr lang="en-US" b="1" dirty="0"/>
              <a:t> </a:t>
            </a:r>
            <a:r>
              <a:rPr lang="en-US" dirty="0" err="1"/>
              <a:t>determina</a:t>
            </a:r>
            <a:r>
              <a:rPr lang="en-US" dirty="0"/>
              <a:t> que </a:t>
            </a:r>
            <a:r>
              <a:rPr lang="en-US" dirty="0" err="1"/>
              <a:t>existe</a:t>
            </a:r>
            <a:r>
              <a:rPr lang="en-US" dirty="0"/>
              <a:t> un </a:t>
            </a:r>
            <a:r>
              <a:rPr lang="en-US" b="1" dirty="0" err="1"/>
              <a:t>potencial</a:t>
            </a:r>
            <a:r>
              <a:rPr lang="en-US" b="1" baseline="0" dirty="0"/>
              <a:t> de </a:t>
            </a:r>
            <a:r>
              <a:rPr lang="en-US" b="1" baseline="0" dirty="0" err="1"/>
              <a:t>derrumbe</a:t>
            </a:r>
            <a:r>
              <a:rPr lang="en-US" b="1" baseline="0" dirty="0"/>
              <a:t> </a:t>
            </a:r>
            <a:r>
              <a:rPr lang="en-US" b="1" baseline="0" dirty="0" err="1"/>
              <a:t>en</a:t>
            </a:r>
            <a:r>
              <a:rPr lang="en-US" b="1" baseline="0" dirty="0"/>
              <a:t> </a:t>
            </a:r>
            <a:r>
              <a:rPr lang="en-US" b="1" baseline="0" dirty="0" err="1"/>
              <a:t>una</a:t>
            </a:r>
            <a:r>
              <a:rPr lang="en-US" b="1" baseline="0" dirty="0"/>
              <a:t> </a:t>
            </a:r>
            <a:r>
              <a:rPr lang="en-US" b="1" baseline="0" dirty="0" err="1"/>
              <a:t>excavación</a:t>
            </a:r>
            <a:r>
              <a:rPr lang="en-US" baseline="0" dirty="0"/>
              <a:t>, </a:t>
            </a:r>
            <a:r>
              <a:rPr lang="en-US" baseline="0" dirty="0" err="1"/>
              <a:t>usted</a:t>
            </a:r>
            <a:r>
              <a:rPr lang="en-US" baseline="0" dirty="0"/>
              <a:t> </a:t>
            </a:r>
            <a:r>
              <a:rPr lang="en-US" b="1" baseline="0" dirty="0" err="1"/>
              <a:t>debe</a:t>
            </a:r>
            <a:r>
              <a:rPr lang="en-US" baseline="0" dirty="0"/>
              <a:t> </a:t>
            </a:r>
            <a:r>
              <a:rPr lang="en-US" baseline="0" dirty="0" err="1"/>
              <a:t>ser</a:t>
            </a:r>
            <a:r>
              <a:rPr lang="en-US" baseline="0" dirty="0"/>
              <a:t> </a:t>
            </a:r>
            <a:r>
              <a:rPr lang="en-US" b="1" baseline="0" dirty="0" err="1"/>
              <a:t>protegido</a:t>
            </a:r>
            <a:r>
              <a:rPr lang="en-US" b="1" baseline="0" dirty="0"/>
              <a:t>/a</a:t>
            </a:r>
            <a:r>
              <a:rPr lang="en-US" baseline="0" dirty="0"/>
              <a:t> sin </a:t>
            </a:r>
            <a:r>
              <a:rPr lang="en-US" baseline="0" dirty="0" err="1"/>
              <a:t>importar</a:t>
            </a:r>
            <a:r>
              <a:rPr lang="en-US" baseline="0" dirty="0"/>
              <a:t> </a:t>
            </a:r>
            <a:r>
              <a:rPr lang="en-US" baseline="0" dirty="0" err="1"/>
              <a:t>su</a:t>
            </a:r>
            <a:r>
              <a:rPr lang="en-US" baseline="0" dirty="0"/>
              <a:t> </a:t>
            </a:r>
            <a:r>
              <a:rPr lang="en-US" baseline="0" dirty="0" err="1"/>
              <a:t>profundidad</a:t>
            </a:r>
            <a:r>
              <a:rPr lang="en-US" baseline="0" dirty="0"/>
              <a:t>, </a:t>
            </a:r>
            <a:r>
              <a:rPr lang="en-US" b="1" baseline="0" dirty="0" err="1"/>
              <a:t>aun</a:t>
            </a:r>
            <a:r>
              <a:rPr lang="en-US" b="1" baseline="0" dirty="0"/>
              <a:t> </a:t>
            </a:r>
            <a:r>
              <a:rPr lang="en-US" b="1" baseline="0" dirty="0" err="1"/>
              <a:t>si</a:t>
            </a:r>
            <a:r>
              <a:rPr lang="en-US" b="1" baseline="0" dirty="0"/>
              <a:t> </a:t>
            </a:r>
            <a:r>
              <a:rPr lang="en-US" b="1" baseline="0" dirty="0" err="1"/>
              <a:t>es</a:t>
            </a:r>
            <a:r>
              <a:rPr lang="en-US" b="1" baseline="0" dirty="0"/>
              <a:t> </a:t>
            </a:r>
            <a:r>
              <a:rPr lang="en-US" b="1" baseline="0" dirty="0" err="1"/>
              <a:t>menor</a:t>
            </a:r>
            <a:r>
              <a:rPr lang="en-US" b="1" baseline="0" dirty="0"/>
              <a:t> de 5 pies</a:t>
            </a:r>
            <a:r>
              <a:rPr lang="en-US" baseline="0" dirty="0"/>
              <a:t>. </a:t>
            </a:r>
            <a:endParaRPr lang="en-US" b="1" dirty="0"/>
          </a:p>
          <a:p>
            <a:pPr>
              <a:spcBef>
                <a:spcPct val="0"/>
              </a:spcBef>
            </a:pPr>
            <a:endParaRPr lang="en-US" dirty="0"/>
          </a:p>
          <a:p>
            <a:pPr>
              <a:spcBef>
                <a:spcPct val="0"/>
              </a:spcBef>
            </a:pPr>
            <a:endParaRPr lang="en-US" dirty="0"/>
          </a:p>
        </p:txBody>
      </p:sp>
      <p:sp>
        <p:nvSpPr>
          <p:cNvPr id="4" name="Slide Number Placeholder 3"/>
          <p:cNvSpPr>
            <a:spLocks noGrp="1"/>
          </p:cNvSpPr>
          <p:nvPr>
            <p:ph type="sldNum" sz="quarter" idx="5"/>
          </p:nvPr>
        </p:nvSpPr>
        <p:spPr/>
        <p:txBody>
          <a:bodyPr/>
          <a:lstStyle/>
          <a:p>
            <a:fld id="{1D76C9CE-D58C-9F40-9EE8-765FD9DA6244}" type="slidenum">
              <a:rPr lang="en-US">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1815339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a:spcBef>
                <a:spcPct val="0"/>
              </a:spcBef>
              <a:spcAft>
                <a:spcPts val="1200"/>
              </a:spcAft>
            </a:pPr>
            <a:r>
              <a:rPr lang="en-US" b="0" dirty="0"/>
              <a:t>El </a:t>
            </a:r>
            <a:r>
              <a:rPr lang="en-US" b="1" dirty="0" err="1"/>
              <a:t>declivado</a:t>
            </a:r>
            <a:r>
              <a:rPr lang="en-US" b="1" dirty="0"/>
              <a:t> </a:t>
            </a:r>
            <a:r>
              <a:rPr lang="en-US" b="0" dirty="0" err="1"/>
              <a:t>es</a:t>
            </a:r>
            <a:r>
              <a:rPr lang="en-US" b="0" dirty="0"/>
              <a:t> un </a:t>
            </a:r>
            <a:r>
              <a:rPr lang="en-US" b="1" dirty="0" err="1"/>
              <a:t>método</a:t>
            </a:r>
            <a:r>
              <a:rPr lang="en-US" b="1" baseline="0" dirty="0"/>
              <a:t> de control de </a:t>
            </a:r>
            <a:r>
              <a:rPr lang="en-US" b="1" baseline="0" dirty="0" err="1"/>
              <a:t>ingeniería</a:t>
            </a:r>
            <a:r>
              <a:rPr lang="en-US" b="1" baseline="0" dirty="0"/>
              <a:t> para </a:t>
            </a:r>
            <a:r>
              <a:rPr lang="en-US" b="1" baseline="0" dirty="0" err="1"/>
              <a:t>proteger</a:t>
            </a:r>
            <a:r>
              <a:rPr lang="en-US" b="1" baseline="0" dirty="0"/>
              <a:t> de </a:t>
            </a:r>
            <a:r>
              <a:rPr lang="en-US" b="1" baseline="0" dirty="0" err="1"/>
              <a:t>derrumbes</a:t>
            </a:r>
            <a:r>
              <a:rPr lang="en-US" b="1" baseline="0" dirty="0"/>
              <a:t> a los </a:t>
            </a:r>
            <a:r>
              <a:rPr lang="en-US" b="1" baseline="0" dirty="0" err="1"/>
              <a:t>empleados</a:t>
            </a:r>
            <a:r>
              <a:rPr lang="en-US" b="1" baseline="0" dirty="0"/>
              <a:t>. </a:t>
            </a:r>
            <a:r>
              <a:rPr lang="en-US" b="0" baseline="0" dirty="0"/>
              <a:t>Este </a:t>
            </a:r>
            <a:r>
              <a:rPr lang="en-US" b="0" baseline="0" dirty="0" err="1"/>
              <a:t>método</a:t>
            </a:r>
            <a:r>
              <a:rPr lang="en-US" b="0" baseline="0" dirty="0"/>
              <a:t> </a:t>
            </a:r>
            <a:r>
              <a:rPr lang="en-US" b="0" baseline="0" dirty="0" err="1"/>
              <a:t>provee</a:t>
            </a:r>
            <a:r>
              <a:rPr lang="en-US" b="0" baseline="0" dirty="0"/>
              <a:t> </a:t>
            </a:r>
            <a:r>
              <a:rPr lang="en-US" b="1" baseline="0" dirty="0" err="1"/>
              <a:t>protección</a:t>
            </a:r>
            <a:r>
              <a:rPr lang="en-US" b="0" baseline="0" dirty="0"/>
              <a:t> al </a:t>
            </a:r>
            <a:r>
              <a:rPr lang="en-US" b="1" baseline="0" dirty="0"/>
              <a:t>remover material </a:t>
            </a:r>
            <a:r>
              <a:rPr lang="en-US" b="0" baseline="0" dirty="0"/>
              <a:t>de la pared de </a:t>
            </a:r>
            <a:r>
              <a:rPr lang="en-US" b="0" baseline="0" dirty="0" err="1"/>
              <a:t>una</a:t>
            </a:r>
            <a:r>
              <a:rPr lang="en-US" b="0" baseline="0" dirty="0"/>
              <a:t> </a:t>
            </a:r>
            <a:r>
              <a:rPr lang="en-US" b="0" baseline="0" dirty="0" err="1"/>
              <a:t>excavación</a:t>
            </a:r>
            <a:r>
              <a:rPr lang="en-US" b="0" baseline="0" dirty="0"/>
              <a:t> a un </a:t>
            </a:r>
            <a:r>
              <a:rPr lang="en-US" b="0" baseline="0" dirty="0" err="1"/>
              <a:t>ángulo</a:t>
            </a:r>
            <a:r>
              <a:rPr lang="en-US" b="0" baseline="0" dirty="0"/>
              <a:t> de </a:t>
            </a:r>
            <a:r>
              <a:rPr lang="en-US" b="0" baseline="0" dirty="0" err="1"/>
              <a:t>su</a:t>
            </a:r>
            <a:r>
              <a:rPr lang="en-US" b="0" baseline="0" dirty="0"/>
              <a:t> </a:t>
            </a:r>
            <a:r>
              <a:rPr lang="en-US" b="0" baseline="0" dirty="0" err="1"/>
              <a:t>piso</a:t>
            </a:r>
            <a:r>
              <a:rPr lang="en-US" b="0" baseline="0" dirty="0"/>
              <a:t> para </a:t>
            </a:r>
            <a:r>
              <a:rPr lang="en-US" b="0" baseline="0" dirty="0" err="1"/>
              <a:t>así</a:t>
            </a:r>
            <a:r>
              <a:rPr lang="en-US" b="0" baseline="0" dirty="0"/>
              <a:t> </a:t>
            </a:r>
            <a:r>
              <a:rPr lang="en-US" b="0" baseline="0" dirty="0" err="1"/>
              <a:t>prevenir</a:t>
            </a:r>
            <a:r>
              <a:rPr lang="en-US" b="0" baseline="0" dirty="0"/>
              <a:t> </a:t>
            </a:r>
            <a:r>
              <a:rPr lang="en-US" b="0" baseline="0" dirty="0" err="1"/>
              <a:t>derrumbes</a:t>
            </a:r>
            <a:r>
              <a:rPr lang="en-US" b="0" baseline="0" dirty="0"/>
              <a:t>.  </a:t>
            </a:r>
            <a:endParaRPr lang="en-US" b="0" dirty="0"/>
          </a:p>
          <a:p>
            <a:pPr>
              <a:spcBef>
                <a:spcPct val="0"/>
              </a:spcBef>
              <a:spcAft>
                <a:spcPts val="1200"/>
              </a:spcAft>
            </a:pPr>
            <a:r>
              <a:rPr lang="en-US" dirty="0" err="1"/>
              <a:t>En</a:t>
            </a:r>
            <a:r>
              <a:rPr lang="en-US" dirty="0"/>
              <a:t> general, </a:t>
            </a:r>
            <a:r>
              <a:rPr lang="en-US" dirty="0" err="1"/>
              <a:t>mientras</a:t>
            </a:r>
            <a:r>
              <a:rPr lang="en-US" dirty="0"/>
              <a:t> </a:t>
            </a:r>
            <a:r>
              <a:rPr lang="en-US" b="1" dirty="0" err="1"/>
              <a:t>más</a:t>
            </a:r>
            <a:r>
              <a:rPr lang="en-US" b="1" baseline="0" dirty="0"/>
              <a:t> horizontal </a:t>
            </a:r>
            <a:r>
              <a:rPr lang="en-US" b="1" baseline="0" dirty="0" err="1"/>
              <a:t>es</a:t>
            </a:r>
            <a:r>
              <a:rPr lang="en-US" b="1" baseline="0" dirty="0"/>
              <a:t> el </a:t>
            </a:r>
            <a:r>
              <a:rPr lang="en-US" b="1" baseline="0" dirty="0" err="1"/>
              <a:t>ángulo</a:t>
            </a:r>
            <a:r>
              <a:rPr lang="en-US" baseline="0" dirty="0"/>
              <a:t>, </a:t>
            </a:r>
            <a:r>
              <a:rPr lang="en-US" baseline="0" dirty="0" err="1"/>
              <a:t>más</a:t>
            </a:r>
            <a:r>
              <a:rPr lang="en-US" baseline="0" dirty="0"/>
              <a:t> </a:t>
            </a:r>
            <a:r>
              <a:rPr lang="en-US" b="1" baseline="0" dirty="0" err="1"/>
              <a:t>grande</a:t>
            </a:r>
            <a:r>
              <a:rPr lang="en-US" b="1" baseline="0" dirty="0"/>
              <a:t> </a:t>
            </a:r>
            <a:r>
              <a:rPr lang="en-US" b="1" baseline="0" dirty="0" err="1"/>
              <a:t>es</a:t>
            </a:r>
            <a:r>
              <a:rPr lang="en-US" b="1" baseline="0" dirty="0"/>
              <a:t> la </a:t>
            </a:r>
            <a:r>
              <a:rPr lang="en-US" b="1" baseline="0" dirty="0" err="1"/>
              <a:t>protección</a:t>
            </a:r>
            <a:r>
              <a:rPr lang="en-US" baseline="0" dirty="0"/>
              <a:t>. </a:t>
            </a:r>
            <a:r>
              <a:rPr lang="en-US" dirty="0"/>
              <a:t> </a:t>
            </a:r>
            <a:r>
              <a:rPr lang="en-US" b="1" dirty="0"/>
              <a:t>  </a:t>
            </a:r>
          </a:p>
          <a:p>
            <a:pPr>
              <a:spcBef>
                <a:spcPct val="0"/>
              </a:spcBef>
              <a:spcAft>
                <a:spcPts val="1200"/>
              </a:spcAft>
            </a:pPr>
            <a:r>
              <a:rPr lang="en-US" b="1" dirty="0" err="1"/>
              <a:t>Además</a:t>
            </a:r>
            <a:r>
              <a:rPr lang="en-US" b="1" baseline="0" dirty="0"/>
              <a:t>, </a:t>
            </a:r>
            <a:r>
              <a:rPr lang="en-US" b="1" baseline="0" dirty="0" err="1"/>
              <a:t>las</a:t>
            </a:r>
            <a:r>
              <a:rPr lang="en-US" b="1" baseline="0" dirty="0"/>
              <a:t> </a:t>
            </a:r>
            <a:r>
              <a:rPr lang="en-US" b="1" baseline="0" dirty="0" err="1"/>
              <a:t>bancas</a:t>
            </a:r>
            <a:r>
              <a:rPr lang="en-US" b="0" baseline="0" dirty="0"/>
              <a:t> son </a:t>
            </a:r>
            <a:r>
              <a:rPr lang="en-US" b="0" baseline="0" dirty="0" err="1"/>
              <a:t>cortes</a:t>
            </a:r>
            <a:r>
              <a:rPr lang="en-US" b="0" baseline="0" dirty="0"/>
              <a:t> </a:t>
            </a:r>
            <a:r>
              <a:rPr lang="en-US" b="0" baseline="0" dirty="0" err="1"/>
              <a:t>en</a:t>
            </a:r>
            <a:r>
              <a:rPr lang="en-US" b="0" baseline="0" dirty="0"/>
              <a:t> la </a:t>
            </a:r>
            <a:r>
              <a:rPr lang="en-US" b="0" baseline="0" dirty="0" err="1"/>
              <a:t>pendiente</a:t>
            </a:r>
            <a:r>
              <a:rPr lang="en-US" b="0" baseline="0" dirty="0"/>
              <a:t> </a:t>
            </a:r>
            <a:r>
              <a:rPr lang="en-US" b="0" baseline="0" dirty="0" err="1"/>
              <a:t>que</a:t>
            </a:r>
            <a:r>
              <a:rPr lang="en-US" b="0" baseline="0" dirty="0"/>
              <a:t> le </a:t>
            </a:r>
            <a:r>
              <a:rPr lang="en-US" b="0" baseline="0" dirty="0" err="1"/>
              <a:t>dan</a:t>
            </a:r>
            <a:r>
              <a:rPr lang="en-US" b="0" baseline="0" dirty="0"/>
              <a:t> </a:t>
            </a:r>
            <a:r>
              <a:rPr lang="en-US" b="0" baseline="0" dirty="0" err="1"/>
              <a:t>una</a:t>
            </a:r>
            <a:r>
              <a:rPr lang="en-US" b="0" baseline="0" dirty="0"/>
              <a:t> </a:t>
            </a:r>
            <a:r>
              <a:rPr lang="en-US" b="1" baseline="0" dirty="0" err="1"/>
              <a:t>apariencia</a:t>
            </a:r>
            <a:r>
              <a:rPr lang="en-US" b="1" baseline="0" dirty="0"/>
              <a:t> de </a:t>
            </a:r>
            <a:r>
              <a:rPr lang="en-US" b="1" baseline="0" dirty="0" err="1"/>
              <a:t>gradas</a:t>
            </a:r>
            <a:r>
              <a:rPr lang="en-US" b="1" baseline="0" dirty="0"/>
              <a:t> de </a:t>
            </a:r>
            <a:r>
              <a:rPr lang="en-US" b="1" baseline="0" dirty="0" err="1"/>
              <a:t>escalera</a:t>
            </a:r>
            <a:r>
              <a:rPr lang="en-US" b="0" baseline="0" dirty="0"/>
              <a:t>. Hay </a:t>
            </a:r>
            <a:r>
              <a:rPr lang="en-US" b="1" baseline="0" dirty="0"/>
              <a:t>dos </a:t>
            </a:r>
            <a:r>
              <a:rPr lang="en-US" b="1" baseline="0" dirty="0" err="1"/>
              <a:t>tipos</a:t>
            </a:r>
            <a:r>
              <a:rPr lang="en-US" b="1" baseline="0" dirty="0"/>
              <a:t> de </a:t>
            </a:r>
            <a:r>
              <a:rPr lang="en-US" b="1" baseline="0" dirty="0" err="1"/>
              <a:t>bancas</a:t>
            </a:r>
            <a:r>
              <a:rPr lang="en-US" b="1" baseline="0" dirty="0"/>
              <a:t>: simple </a:t>
            </a:r>
            <a:r>
              <a:rPr lang="en-US" b="0" baseline="0" dirty="0"/>
              <a:t>y</a:t>
            </a:r>
            <a:r>
              <a:rPr lang="en-US" b="1" baseline="0" dirty="0"/>
              <a:t> </a:t>
            </a:r>
            <a:r>
              <a:rPr lang="en-US" b="1" baseline="0" dirty="0" err="1"/>
              <a:t>múltiple</a:t>
            </a:r>
            <a:r>
              <a:rPr lang="en-US" b="1" baseline="0" dirty="0"/>
              <a:t>. </a:t>
            </a:r>
            <a:endParaRPr lang="en-US" b="1" dirty="0"/>
          </a:p>
          <a:p>
            <a:pPr>
              <a:spcBef>
                <a:spcPct val="0"/>
              </a:spcBef>
              <a:spcAft>
                <a:spcPts val="1200"/>
              </a:spcAft>
            </a:pPr>
            <a:endParaRPr lang="en-US" dirty="0"/>
          </a:p>
          <a:p>
            <a:pPr>
              <a:spcBef>
                <a:spcPct val="0"/>
              </a:spcBef>
              <a:spcAft>
                <a:spcPts val="1200"/>
              </a:spcAft>
            </a:pPr>
            <a:r>
              <a:rPr lang="en-US" dirty="0" err="1"/>
              <a:t>Después</a:t>
            </a:r>
            <a:r>
              <a:rPr lang="en-US" baseline="0" dirty="0"/>
              <a:t> de </a:t>
            </a:r>
            <a:r>
              <a:rPr lang="en-US" baseline="0" dirty="0" err="1"/>
              <a:t>clasificar</a:t>
            </a:r>
            <a:r>
              <a:rPr lang="en-US" baseline="0" dirty="0"/>
              <a:t> el </a:t>
            </a:r>
            <a:r>
              <a:rPr lang="en-US" b="1" baseline="0" dirty="0" err="1"/>
              <a:t>tipo</a:t>
            </a:r>
            <a:r>
              <a:rPr lang="en-US" b="1" baseline="0" dirty="0"/>
              <a:t> de </a:t>
            </a:r>
            <a:r>
              <a:rPr lang="en-US" b="1" baseline="0" dirty="0" err="1"/>
              <a:t>suelo</a:t>
            </a:r>
            <a:r>
              <a:rPr lang="en-US" b="1" baseline="0" dirty="0"/>
              <a:t> </a:t>
            </a:r>
            <a:r>
              <a:rPr lang="en-US" baseline="0" dirty="0" err="1"/>
              <a:t>usando</a:t>
            </a:r>
            <a:r>
              <a:rPr lang="en-US" baseline="0" dirty="0"/>
              <a:t> </a:t>
            </a:r>
            <a:r>
              <a:rPr lang="en-US" b="1" baseline="0" dirty="0" err="1"/>
              <a:t>Apéndice</a:t>
            </a:r>
            <a:r>
              <a:rPr lang="en-US" b="1" baseline="0" dirty="0"/>
              <a:t> A</a:t>
            </a:r>
            <a:r>
              <a:rPr lang="en-US" baseline="0" dirty="0"/>
              <a:t> </a:t>
            </a:r>
            <a:r>
              <a:rPr lang="en-US" dirty="0"/>
              <a:t>(subpart P), el </a:t>
            </a:r>
            <a:r>
              <a:rPr lang="en-US" b="1" dirty="0" err="1"/>
              <a:t>ángulo</a:t>
            </a:r>
            <a:r>
              <a:rPr lang="en-US" b="1" dirty="0"/>
              <a:t> de la </a:t>
            </a:r>
            <a:r>
              <a:rPr lang="en-US" b="1" dirty="0" err="1"/>
              <a:t>pendiente</a:t>
            </a:r>
            <a:r>
              <a:rPr lang="en-US" b="1" dirty="0"/>
              <a:t> </a:t>
            </a:r>
            <a:r>
              <a:rPr lang="en-US" b="1" dirty="0" err="1"/>
              <a:t>relevante</a:t>
            </a:r>
            <a:r>
              <a:rPr lang="en-US" b="1" dirty="0"/>
              <a:t> </a:t>
            </a:r>
            <a:r>
              <a:rPr lang="en-US" dirty="0" err="1"/>
              <a:t>requerido</a:t>
            </a:r>
            <a:r>
              <a:rPr lang="en-US" dirty="0"/>
              <a:t> </a:t>
            </a:r>
            <a:r>
              <a:rPr lang="en-US" dirty="0" err="1"/>
              <a:t>es</a:t>
            </a:r>
            <a:r>
              <a:rPr lang="en-US" dirty="0"/>
              <a:t> </a:t>
            </a:r>
            <a:r>
              <a:rPr lang="en-US" dirty="0" err="1"/>
              <a:t>determinado</a:t>
            </a:r>
            <a:r>
              <a:rPr lang="en-US" baseline="0" dirty="0"/>
              <a:t> del </a:t>
            </a:r>
            <a:r>
              <a:rPr lang="en-US" b="1" baseline="0" dirty="0" err="1"/>
              <a:t>Apéndice</a:t>
            </a:r>
            <a:r>
              <a:rPr lang="en-US" b="1" baseline="0" dirty="0"/>
              <a:t> B. </a:t>
            </a:r>
            <a:r>
              <a:rPr lang="en-US" b="0" baseline="0" dirty="0"/>
              <a:t>E</a:t>
            </a:r>
            <a:r>
              <a:rPr lang="en-US" dirty="0"/>
              <a:t>l </a:t>
            </a:r>
            <a:r>
              <a:rPr lang="en-US" dirty="0" err="1"/>
              <a:t>tipo</a:t>
            </a:r>
            <a:r>
              <a:rPr lang="en-US" dirty="0"/>
              <a:t> de </a:t>
            </a:r>
            <a:r>
              <a:rPr lang="en-US" dirty="0" err="1"/>
              <a:t>suelo</a:t>
            </a:r>
            <a:r>
              <a:rPr lang="en-US" dirty="0"/>
              <a:t> </a:t>
            </a:r>
            <a:r>
              <a:rPr lang="en-US" dirty="0" err="1"/>
              <a:t>determina</a:t>
            </a:r>
            <a:r>
              <a:rPr lang="en-US" dirty="0"/>
              <a:t> el</a:t>
            </a:r>
            <a:r>
              <a:rPr lang="en-US" baseline="0" dirty="0"/>
              <a:t> ratio de la horizontal a la vertical del </a:t>
            </a:r>
            <a:r>
              <a:rPr lang="en-US" baseline="0" dirty="0" err="1"/>
              <a:t>lado</a:t>
            </a:r>
            <a:r>
              <a:rPr lang="en-US" baseline="0" dirty="0"/>
              <a:t> </a:t>
            </a:r>
            <a:r>
              <a:rPr lang="en-US" baseline="0" dirty="0" err="1"/>
              <a:t>banqueado</a:t>
            </a:r>
            <a:r>
              <a:rPr lang="en-US" baseline="0" dirty="0"/>
              <a:t>. </a:t>
            </a:r>
            <a:r>
              <a:rPr lang="en-US" dirty="0"/>
              <a:t> </a:t>
            </a:r>
          </a:p>
          <a:p>
            <a:pPr>
              <a:spcBef>
                <a:spcPct val="0"/>
              </a:spcBef>
              <a:spcAft>
                <a:spcPts val="1200"/>
              </a:spcAft>
            </a:pPr>
            <a:r>
              <a:rPr lang="en-US" b="0" dirty="0"/>
              <a:t>La</a:t>
            </a:r>
            <a:r>
              <a:rPr lang="en-US" b="1" dirty="0"/>
              <a:t> OSHA </a:t>
            </a:r>
            <a:r>
              <a:rPr lang="en-US" dirty="0" err="1"/>
              <a:t>provee</a:t>
            </a:r>
            <a:r>
              <a:rPr lang="en-US" dirty="0"/>
              <a:t> </a:t>
            </a:r>
            <a:r>
              <a:rPr lang="en-US" dirty="0" err="1"/>
              <a:t>información</a:t>
            </a:r>
            <a:r>
              <a:rPr lang="en-US" dirty="0"/>
              <a:t> de </a:t>
            </a:r>
            <a:r>
              <a:rPr lang="en-US" dirty="0" err="1"/>
              <a:t>pendiente</a:t>
            </a:r>
            <a:r>
              <a:rPr lang="en-US" baseline="0" dirty="0"/>
              <a:t> </a:t>
            </a:r>
            <a:r>
              <a:rPr lang="en-US" baseline="0" dirty="0" err="1"/>
              <a:t>basada</a:t>
            </a:r>
            <a:r>
              <a:rPr lang="en-US" baseline="0" dirty="0"/>
              <a:t> </a:t>
            </a:r>
            <a:r>
              <a:rPr lang="en-US" baseline="0" dirty="0" err="1"/>
              <a:t>en</a:t>
            </a:r>
            <a:r>
              <a:rPr lang="en-US" baseline="0" dirty="0"/>
              <a:t> la </a:t>
            </a:r>
            <a:r>
              <a:rPr lang="en-US" b="1" baseline="0" dirty="0" err="1"/>
              <a:t>máxima</a:t>
            </a:r>
            <a:r>
              <a:rPr lang="en-US" b="1" baseline="0" dirty="0"/>
              <a:t> </a:t>
            </a:r>
            <a:r>
              <a:rPr lang="en-US" b="1" baseline="0" dirty="0" err="1"/>
              <a:t>pendiente</a:t>
            </a:r>
            <a:r>
              <a:rPr lang="en-US" b="1" baseline="0" dirty="0"/>
              <a:t> </a:t>
            </a:r>
            <a:r>
              <a:rPr lang="en-US" b="1" baseline="0" dirty="0" err="1"/>
              <a:t>permisible</a:t>
            </a:r>
            <a:r>
              <a:rPr lang="en-US" b="1" baseline="0" dirty="0"/>
              <a:t>.</a:t>
            </a:r>
            <a:r>
              <a:rPr lang="en-US" dirty="0"/>
              <a:t> Para </a:t>
            </a:r>
            <a:r>
              <a:rPr lang="en-US" dirty="0" err="1"/>
              <a:t>usar</a:t>
            </a:r>
            <a:r>
              <a:rPr lang="en-US" dirty="0"/>
              <a:t> la </a:t>
            </a:r>
            <a:r>
              <a:rPr lang="en-US" dirty="0" err="1"/>
              <a:t>máxima</a:t>
            </a:r>
            <a:r>
              <a:rPr lang="en-US" baseline="0" dirty="0"/>
              <a:t> </a:t>
            </a:r>
            <a:r>
              <a:rPr lang="en-US" baseline="0" dirty="0" err="1"/>
              <a:t>pendiente</a:t>
            </a:r>
            <a:r>
              <a:rPr lang="en-US" baseline="0" dirty="0"/>
              <a:t> </a:t>
            </a:r>
            <a:r>
              <a:rPr lang="en-US" baseline="0" dirty="0" err="1"/>
              <a:t>permisible</a:t>
            </a:r>
            <a:r>
              <a:rPr lang="en-US" baseline="0" dirty="0"/>
              <a:t>, las </a:t>
            </a:r>
            <a:r>
              <a:rPr lang="en-US" baseline="0" dirty="0" err="1"/>
              <a:t>condiciones</a:t>
            </a:r>
            <a:r>
              <a:rPr lang="en-US" baseline="0" dirty="0"/>
              <a:t> del sitio </a:t>
            </a:r>
            <a:r>
              <a:rPr lang="en-US" baseline="0" dirty="0" err="1"/>
              <a:t>deben</a:t>
            </a:r>
            <a:r>
              <a:rPr lang="en-US" baseline="0" dirty="0"/>
              <a:t> </a:t>
            </a:r>
            <a:r>
              <a:rPr lang="en-US" baseline="0" dirty="0" err="1"/>
              <a:t>ser</a:t>
            </a:r>
            <a:r>
              <a:rPr lang="en-US" baseline="0" dirty="0"/>
              <a:t> </a:t>
            </a:r>
            <a:r>
              <a:rPr lang="en-US" baseline="0" dirty="0" err="1"/>
              <a:t>ideales</a:t>
            </a:r>
            <a:r>
              <a:rPr lang="en-US" baseline="0" dirty="0"/>
              <a:t>. </a:t>
            </a:r>
            <a:r>
              <a:rPr lang="en-US" b="1" baseline="0" dirty="0"/>
              <a:t>Si se </a:t>
            </a:r>
            <a:r>
              <a:rPr lang="en-US" b="1" baseline="0" dirty="0" err="1"/>
              <a:t>observa</a:t>
            </a:r>
            <a:r>
              <a:rPr lang="en-US" b="1" baseline="0" dirty="0"/>
              <a:t> </a:t>
            </a:r>
            <a:r>
              <a:rPr lang="en-US" b="1" baseline="0" dirty="0" err="1"/>
              <a:t>algún</a:t>
            </a:r>
            <a:r>
              <a:rPr lang="en-US" b="1" baseline="0" dirty="0"/>
              <a:t> </a:t>
            </a:r>
            <a:r>
              <a:rPr lang="en-US" b="1" baseline="0" dirty="0" err="1"/>
              <a:t>signo</a:t>
            </a:r>
            <a:r>
              <a:rPr lang="en-US" b="1" baseline="0" dirty="0"/>
              <a:t> de </a:t>
            </a:r>
            <a:r>
              <a:rPr lang="en-US" b="1" baseline="0" dirty="0" err="1"/>
              <a:t>peligro</a:t>
            </a:r>
            <a:r>
              <a:rPr lang="en-US" b="1" baseline="0" dirty="0"/>
              <a:t>, se </a:t>
            </a:r>
            <a:r>
              <a:rPr lang="en-US" b="1" baseline="0" dirty="0" err="1"/>
              <a:t>requiere</a:t>
            </a:r>
            <a:r>
              <a:rPr lang="en-US" b="1" baseline="0" dirty="0"/>
              <a:t> que la </a:t>
            </a:r>
            <a:r>
              <a:rPr lang="en-US" b="1" baseline="0" dirty="0" err="1"/>
              <a:t>pendiente</a:t>
            </a:r>
            <a:r>
              <a:rPr lang="en-US" b="1" baseline="0" dirty="0"/>
              <a:t> real sea </a:t>
            </a:r>
            <a:r>
              <a:rPr lang="en-US" b="1" baseline="0" dirty="0" err="1"/>
              <a:t>menor</a:t>
            </a:r>
            <a:r>
              <a:rPr lang="en-US" b="1" baseline="0" dirty="0"/>
              <a:t> que la </a:t>
            </a:r>
            <a:r>
              <a:rPr lang="en-US" b="1" baseline="0" dirty="0" err="1"/>
              <a:t>máxima</a:t>
            </a:r>
            <a:r>
              <a:rPr lang="en-US" b="1" baseline="0" dirty="0"/>
              <a:t> </a:t>
            </a:r>
            <a:r>
              <a:rPr lang="en-US" b="1" baseline="0" dirty="0" err="1"/>
              <a:t>pendiente</a:t>
            </a:r>
            <a:r>
              <a:rPr lang="en-US" b="1" baseline="0" dirty="0"/>
              <a:t> </a:t>
            </a:r>
            <a:r>
              <a:rPr lang="en-US" b="1" baseline="0" dirty="0" err="1"/>
              <a:t>permisible</a:t>
            </a:r>
            <a:r>
              <a:rPr lang="en-US" baseline="0" dirty="0"/>
              <a:t>. </a:t>
            </a:r>
            <a:r>
              <a:rPr lang="en-US" dirty="0"/>
              <a:t> </a:t>
            </a:r>
          </a:p>
          <a:p>
            <a:pPr>
              <a:spcBef>
                <a:spcPct val="0"/>
              </a:spcBef>
              <a:spcAft>
                <a:spcPts val="1200"/>
              </a:spcAft>
            </a:pPr>
            <a:endParaRPr lang="en-US" b="1" dirty="0"/>
          </a:p>
          <a:p>
            <a:pPr>
              <a:spcBef>
                <a:spcPct val="0"/>
              </a:spcBef>
              <a:spcAft>
                <a:spcPts val="1200"/>
              </a:spcAft>
            </a:pPr>
            <a:r>
              <a:rPr lang="en-US" dirty="0"/>
              <a:t>(https://</a:t>
            </a:r>
            <a:r>
              <a:rPr lang="en-US" dirty="0" err="1"/>
              <a:t>www.osha.gov/pls/oshaweb/owadisp.show_document?p_table</a:t>
            </a:r>
            <a:r>
              <a:rPr lang="en-US" dirty="0"/>
              <a:t>=</a:t>
            </a:r>
            <a:r>
              <a:rPr lang="en-US" dirty="0" err="1"/>
              <a:t>standards&amp;p_id</a:t>
            </a:r>
            <a:r>
              <a:rPr lang="en-US" dirty="0"/>
              <a:t>=10930)</a:t>
            </a:r>
          </a:p>
          <a:p>
            <a:pPr>
              <a:spcBef>
                <a:spcPct val="0"/>
              </a:spcBef>
            </a:pPr>
            <a:endParaRPr lang="en-US" dirty="0"/>
          </a:p>
        </p:txBody>
      </p:sp>
      <p:sp>
        <p:nvSpPr>
          <p:cNvPr id="4" name="Slide Number Placeholder 3"/>
          <p:cNvSpPr>
            <a:spLocks noGrp="1"/>
          </p:cNvSpPr>
          <p:nvPr>
            <p:ph type="sldNum" sz="quarter" idx="5"/>
          </p:nvPr>
        </p:nvSpPr>
        <p:spPr/>
        <p:txBody>
          <a:bodyPr/>
          <a:lstStyle/>
          <a:p>
            <a:fld id="{AA5CC81C-08A6-7D49-8D83-D62CB44DCF76}" type="slidenum">
              <a:rPr lang="en-US">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287136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a:spcBef>
                <a:spcPct val="0"/>
              </a:spcBef>
            </a:pPr>
            <a:endParaRPr lang="en-US" dirty="0"/>
          </a:p>
          <a:p>
            <a:pPr>
              <a:spcBef>
                <a:spcPct val="0"/>
              </a:spcBef>
            </a:pPr>
            <a:r>
              <a:rPr lang="en-US" dirty="0" err="1"/>
              <a:t>Aquí</a:t>
            </a:r>
            <a:r>
              <a:rPr lang="en-US" dirty="0"/>
              <a:t> hay un</a:t>
            </a:r>
            <a:r>
              <a:rPr lang="en-US" baseline="0" dirty="0"/>
              <a:t> </a:t>
            </a:r>
            <a:r>
              <a:rPr lang="en-US" baseline="0" dirty="0" err="1"/>
              <a:t>ejemplo</a:t>
            </a:r>
            <a:r>
              <a:rPr lang="en-US" baseline="0" dirty="0"/>
              <a:t> de </a:t>
            </a:r>
            <a:r>
              <a:rPr lang="en-US" baseline="0" dirty="0" err="1"/>
              <a:t>prácticas</a:t>
            </a:r>
            <a:r>
              <a:rPr lang="en-US" baseline="0" dirty="0"/>
              <a:t> de </a:t>
            </a:r>
            <a:r>
              <a:rPr lang="en-US" baseline="0" dirty="0" err="1"/>
              <a:t>banqueo</a:t>
            </a:r>
            <a:r>
              <a:rPr lang="en-US" baseline="0" dirty="0"/>
              <a:t> para para </a:t>
            </a:r>
            <a:r>
              <a:rPr lang="en-US" baseline="0" dirty="0" err="1"/>
              <a:t>bancas</a:t>
            </a:r>
            <a:r>
              <a:rPr lang="en-US" baseline="0" dirty="0"/>
              <a:t> </a:t>
            </a:r>
            <a:r>
              <a:rPr lang="en-US" baseline="0" dirty="0" err="1"/>
              <a:t>solas</a:t>
            </a:r>
            <a:r>
              <a:rPr lang="en-US" baseline="0" dirty="0"/>
              <a:t> y </a:t>
            </a:r>
            <a:r>
              <a:rPr lang="en-US" baseline="0" dirty="0" err="1"/>
              <a:t>múltiples</a:t>
            </a:r>
            <a:r>
              <a:rPr lang="en-US" baseline="0" dirty="0"/>
              <a:t> </a:t>
            </a:r>
            <a:r>
              <a:rPr lang="en-US" baseline="0" dirty="0" err="1"/>
              <a:t>en</a:t>
            </a:r>
            <a:r>
              <a:rPr lang="en-US" baseline="0" dirty="0"/>
              <a:t> </a:t>
            </a:r>
            <a:r>
              <a:rPr lang="en-US" baseline="0" dirty="0" err="1"/>
              <a:t>suelos</a:t>
            </a:r>
            <a:r>
              <a:rPr lang="en-US" baseline="0" dirty="0"/>
              <a:t> de </a:t>
            </a:r>
            <a:r>
              <a:rPr lang="en-US" baseline="0" dirty="0" err="1"/>
              <a:t>Tipo</a:t>
            </a:r>
            <a:r>
              <a:rPr lang="en-US" baseline="0" dirty="0"/>
              <a:t> A y B. </a:t>
            </a:r>
            <a:r>
              <a:rPr lang="en-US" b="1" baseline="0" dirty="0" err="1"/>
              <a:t>Generalmente</a:t>
            </a:r>
            <a:r>
              <a:rPr lang="en-US" b="1" baseline="0" dirty="0"/>
              <a:t>, no se </a:t>
            </a:r>
            <a:r>
              <a:rPr lang="en-US" b="1" baseline="0" dirty="0" err="1"/>
              <a:t>permite</a:t>
            </a:r>
            <a:r>
              <a:rPr lang="en-US" b="1" baseline="0" dirty="0"/>
              <a:t> </a:t>
            </a:r>
            <a:r>
              <a:rPr lang="en-US" b="1" baseline="0" dirty="0" err="1"/>
              <a:t>banqueo</a:t>
            </a:r>
            <a:r>
              <a:rPr lang="en-US" b="1" baseline="0" dirty="0"/>
              <a:t> </a:t>
            </a:r>
            <a:r>
              <a:rPr lang="en-US" b="1" baseline="0" dirty="0" err="1"/>
              <a:t>en</a:t>
            </a:r>
            <a:r>
              <a:rPr lang="en-US" b="1" baseline="0" dirty="0"/>
              <a:t> </a:t>
            </a:r>
            <a:r>
              <a:rPr lang="en-US" b="1" baseline="0" dirty="0" err="1"/>
              <a:t>Tipo</a:t>
            </a:r>
            <a:r>
              <a:rPr lang="en-US" b="1" baseline="0" dirty="0"/>
              <a:t> C</a:t>
            </a:r>
            <a:r>
              <a:rPr lang="en-US" b="0" baseline="0" dirty="0"/>
              <a:t>; sin embargo </a:t>
            </a:r>
            <a:r>
              <a:rPr lang="en-US" b="0" baseline="0" dirty="0" err="1"/>
              <a:t>en</a:t>
            </a:r>
            <a:r>
              <a:rPr lang="en-US" b="0" baseline="0" dirty="0"/>
              <a:t> </a:t>
            </a:r>
            <a:r>
              <a:rPr lang="en-US" b="0" baseline="0" dirty="0" err="1"/>
              <a:t>casos</a:t>
            </a:r>
            <a:r>
              <a:rPr lang="en-US" b="0" baseline="0" dirty="0"/>
              <a:t> </a:t>
            </a:r>
            <a:r>
              <a:rPr lang="en-US" b="0" baseline="0" dirty="0" err="1"/>
              <a:t>especiales</a:t>
            </a:r>
            <a:r>
              <a:rPr lang="en-US" b="0" baseline="0" dirty="0"/>
              <a:t> la OSHA </a:t>
            </a:r>
            <a:r>
              <a:rPr lang="en-US" b="0" baseline="0" dirty="0" err="1"/>
              <a:t>permite</a:t>
            </a:r>
            <a:r>
              <a:rPr lang="en-US" b="0" baseline="0" dirty="0"/>
              <a:t> </a:t>
            </a:r>
            <a:r>
              <a:rPr lang="en-US" b="0" baseline="0" dirty="0" err="1"/>
              <a:t>algunas</a:t>
            </a:r>
            <a:r>
              <a:rPr lang="en-US" b="0" baseline="0" dirty="0"/>
              <a:t> </a:t>
            </a:r>
            <a:r>
              <a:rPr lang="en-US" b="0" baseline="0" dirty="0" err="1"/>
              <a:t>prácticas</a:t>
            </a:r>
            <a:r>
              <a:rPr lang="en-US" b="0" baseline="0" dirty="0"/>
              <a:t> de </a:t>
            </a:r>
            <a:r>
              <a:rPr lang="en-US" b="0" baseline="0" dirty="0" err="1"/>
              <a:t>banqueo</a:t>
            </a:r>
            <a:r>
              <a:rPr lang="en-US" b="0" baseline="0" dirty="0"/>
              <a:t> para </a:t>
            </a:r>
            <a:r>
              <a:rPr lang="en-US" b="0" baseline="0" dirty="0" err="1"/>
              <a:t>suelo</a:t>
            </a:r>
            <a:r>
              <a:rPr lang="en-US" b="0" baseline="0" dirty="0"/>
              <a:t> de </a:t>
            </a:r>
            <a:r>
              <a:rPr lang="en-US" b="0" baseline="0" dirty="0" err="1"/>
              <a:t>Tipo</a:t>
            </a:r>
            <a:r>
              <a:rPr lang="en-US" b="0" baseline="0" dirty="0"/>
              <a:t> C.  </a:t>
            </a:r>
            <a:r>
              <a:rPr lang="en-US" baseline="0" dirty="0"/>
              <a:t>  </a:t>
            </a:r>
            <a:r>
              <a:rPr lang="en-US" dirty="0"/>
              <a:t> </a:t>
            </a:r>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El</a:t>
            </a:r>
            <a:r>
              <a:rPr lang="en-US" baseline="0" dirty="0"/>
              <a:t> </a:t>
            </a:r>
            <a:r>
              <a:rPr lang="en-US" baseline="0" dirty="0" err="1"/>
              <a:t>estándar</a:t>
            </a:r>
            <a:r>
              <a:rPr lang="en-US" dirty="0"/>
              <a:t> “§1926.652(b)“ </a:t>
            </a:r>
            <a:r>
              <a:rPr lang="en-US" dirty="0" err="1"/>
              <a:t>podría</a:t>
            </a:r>
            <a:r>
              <a:rPr lang="en-US" dirty="0"/>
              <a:t> </a:t>
            </a:r>
            <a:r>
              <a:rPr lang="en-US" dirty="0" err="1"/>
              <a:t>permitir</a:t>
            </a:r>
            <a:r>
              <a:rPr lang="en-US" dirty="0"/>
              <a:t> a un </a:t>
            </a:r>
            <a:r>
              <a:rPr lang="en-US" dirty="0" err="1"/>
              <a:t>empleador</a:t>
            </a:r>
            <a:r>
              <a:rPr lang="en-US" dirty="0"/>
              <a:t> </a:t>
            </a:r>
            <a:r>
              <a:rPr lang="en-US" dirty="0" err="1"/>
              <a:t>cortar</a:t>
            </a:r>
            <a:r>
              <a:rPr lang="en-US" dirty="0"/>
              <a:t> </a:t>
            </a:r>
            <a:r>
              <a:rPr lang="en-US" dirty="0" err="1"/>
              <a:t>gradas</a:t>
            </a:r>
            <a:r>
              <a:rPr lang="en-US" dirty="0"/>
              <a:t> </a:t>
            </a:r>
            <a:r>
              <a:rPr lang="en-US" baseline="0" dirty="0" err="1"/>
              <a:t>en</a:t>
            </a:r>
            <a:r>
              <a:rPr lang="en-US" baseline="0" dirty="0"/>
              <a:t> </a:t>
            </a:r>
            <a:r>
              <a:rPr lang="en-US" baseline="0" dirty="0" err="1"/>
              <a:t>pendiente</a:t>
            </a:r>
            <a:r>
              <a:rPr lang="en-US" baseline="0" dirty="0"/>
              <a:t> de </a:t>
            </a:r>
            <a:r>
              <a:rPr lang="en-US" baseline="0" dirty="0" err="1"/>
              <a:t>tipo</a:t>
            </a:r>
            <a:r>
              <a:rPr lang="en-US" baseline="0" dirty="0"/>
              <a:t> de </a:t>
            </a:r>
            <a:r>
              <a:rPr lang="en-US" baseline="0" dirty="0" err="1"/>
              <a:t>suelo</a:t>
            </a:r>
            <a:r>
              <a:rPr lang="en-US" baseline="0" dirty="0"/>
              <a:t> C, </a:t>
            </a:r>
            <a:r>
              <a:rPr lang="en-US" baseline="0" dirty="0" err="1"/>
              <a:t>en</a:t>
            </a:r>
            <a:r>
              <a:rPr lang="en-US" baseline="0" dirty="0"/>
              <a:t> </a:t>
            </a:r>
            <a:r>
              <a:rPr lang="en-US" baseline="0" dirty="0" err="1"/>
              <a:t>circunstancias</a:t>
            </a:r>
            <a:r>
              <a:rPr lang="en-US" baseline="0" dirty="0"/>
              <a:t> </a:t>
            </a:r>
            <a:r>
              <a:rPr lang="en-US" baseline="0" dirty="0" err="1"/>
              <a:t>extraordinarias</a:t>
            </a:r>
            <a:r>
              <a:rPr lang="en-US" baseline="0" dirty="0"/>
              <a:t>, </a:t>
            </a:r>
            <a:r>
              <a:rPr lang="en-US" baseline="0" dirty="0" err="1"/>
              <a:t>como</a:t>
            </a:r>
            <a:r>
              <a:rPr lang="en-US" baseline="0" dirty="0"/>
              <a:t>, </a:t>
            </a:r>
            <a:r>
              <a:rPr lang="en-US" b="1" baseline="0" dirty="0" err="1"/>
              <a:t>donde</a:t>
            </a:r>
            <a:r>
              <a:rPr lang="en-US" b="1" baseline="0" dirty="0"/>
              <a:t> un </a:t>
            </a:r>
            <a:r>
              <a:rPr lang="en-US" b="1" baseline="0" dirty="0" err="1"/>
              <a:t>ingeniero</a:t>
            </a:r>
            <a:r>
              <a:rPr lang="en-US" b="1" baseline="0" dirty="0"/>
              <a:t> </a:t>
            </a:r>
            <a:r>
              <a:rPr lang="en-US" b="1" baseline="0" dirty="0" err="1"/>
              <a:t>profesional</a:t>
            </a:r>
            <a:r>
              <a:rPr lang="en-US" b="1" baseline="0" dirty="0"/>
              <a:t> </a:t>
            </a:r>
            <a:r>
              <a:rPr lang="en-US" b="1" baseline="0" dirty="0" err="1"/>
              <a:t>registrado</a:t>
            </a:r>
            <a:r>
              <a:rPr lang="en-US" b="1" baseline="0" dirty="0"/>
              <a:t> </a:t>
            </a:r>
            <a:r>
              <a:rPr lang="en-US" b="1" baseline="0" dirty="0" err="1"/>
              <a:t>aprueba</a:t>
            </a:r>
            <a:r>
              <a:rPr lang="en-US" b="1" baseline="0" dirty="0"/>
              <a:t> el </a:t>
            </a:r>
            <a:r>
              <a:rPr lang="en-US" b="1" baseline="0" dirty="0" err="1"/>
              <a:t>corte</a:t>
            </a:r>
            <a:r>
              <a:rPr lang="en-US" b="1" baseline="0" dirty="0"/>
              <a:t> de </a:t>
            </a:r>
            <a:r>
              <a:rPr lang="en-US" b="1" baseline="0" dirty="0" err="1"/>
              <a:t>gradas</a:t>
            </a:r>
            <a:r>
              <a:rPr lang="en-US" b="1" baseline="0" dirty="0"/>
              <a:t> </a:t>
            </a:r>
            <a:r>
              <a:rPr lang="en-US" baseline="0" dirty="0" err="1"/>
              <a:t>en</a:t>
            </a:r>
            <a:r>
              <a:rPr lang="en-US" baseline="0" dirty="0"/>
              <a:t> </a:t>
            </a:r>
            <a:r>
              <a:rPr lang="en-US" baseline="0" dirty="0" err="1"/>
              <a:t>una</a:t>
            </a:r>
            <a:r>
              <a:rPr lang="en-US" baseline="0" dirty="0"/>
              <a:t> </a:t>
            </a:r>
            <a:r>
              <a:rPr lang="en-US" baseline="0" dirty="0" err="1"/>
              <a:t>pendiente</a:t>
            </a:r>
            <a:r>
              <a:rPr lang="en-US" baseline="0" dirty="0"/>
              <a:t> de </a:t>
            </a:r>
            <a:r>
              <a:rPr lang="en-US" baseline="0" dirty="0" err="1"/>
              <a:t>suelo</a:t>
            </a:r>
            <a:r>
              <a:rPr lang="en-US" baseline="0" dirty="0"/>
              <a:t> de </a:t>
            </a:r>
            <a:r>
              <a:rPr lang="en-US" baseline="0" dirty="0" err="1"/>
              <a:t>Tipo</a:t>
            </a:r>
            <a:r>
              <a:rPr lang="en-US" baseline="0" dirty="0"/>
              <a:t> C, bajo  </a:t>
            </a:r>
            <a:r>
              <a:rPr lang="en-US" dirty="0"/>
              <a:t>§ 1926.652(b)(4)</a:t>
            </a:r>
          </a:p>
          <a:p>
            <a:pPr>
              <a:spcBef>
                <a:spcPct val="0"/>
              </a:spcBef>
            </a:pPr>
            <a:endParaRPr lang="en-US" dirty="0"/>
          </a:p>
          <a:p>
            <a:pPr>
              <a:spcBef>
                <a:spcPct val="0"/>
              </a:spcBef>
            </a:pPr>
            <a:r>
              <a:rPr lang="en-US" dirty="0"/>
              <a:t>https://www.osha.gov/pls/oshaweb/owadisp.show_document?p_table=INTERPRETATIONS&amp;p_id=27506 </a:t>
            </a:r>
          </a:p>
        </p:txBody>
      </p:sp>
      <p:sp>
        <p:nvSpPr>
          <p:cNvPr id="4" name="Slide Number Placeholder 3"/>
          <p:cNvSpPr>
            <a:spLocks noGrp="1"/>
          </p:cNvSpPr>
          <p:nvPr>
            <p:ph type="sldNum" sz="quarter" idx="5"/>
          </p:nvPr>
        </p:nvSpPr>
        <p:spPr/>
        <p:txBody>
          <a:bodyPr/>
          <a:lstStyle/>
          <a:p>
            <a:fld id="{CB3819DD-058B-6C43-B1AF-D60A880C63CC}" type="slidenum">
              <a:rPr lang="en-US">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856182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Este </a:t>
            </a:r>
            <a:r>
              <a:rPr lang="en-US" dirty="0" err="1"/>
              <a:t>es</a:t>
            </a:r>
            <a:r>
              <a:rPr lang="en-US" dirty="0"/>
              <a:t> un</a:t>
            </a:r>
            <a:r>
              <a:rPr lang="en-US" baseline="0" dirty="0"/>
              <a:t> </a:t>
            </a:r>
            <a:r>
              <a:rPr lang="en-US" baseline="0" dirty="0" err="1"/>
              <a:t>gráfico</a:t>
            </a:r>
            <a:r>
              <a:rPr lang="en-US" baseline="0" dirty="0"/>
              <a:t> </a:t>
            </a:r>
            <a:r>
              <a:rPr lang="en-US" baseline="0" dirty="0" err="1"/>
              <a:t>mostrando</a:t>
            </a:r>
            <a:r>
              <a:rPr lang="en-US" baseline="0" dirty="0"/>
              <a:t> las </a:t>
            </a:r>
            <a:r>
              <a:rPr lang="en-US" baseline="0" dirty="0" err="1"/>
              <a:t>pendientes</a:t>
            </a:r>
            <a:r>
              <a:rPr lang="en-US" baseline="0" dirty="0"/>
              <a:t> </a:t>
            </a:r>
            <a:r>
              <a:rPr lang="en-US" baseline="0" dirty="0" err="1"/>
              <a:t>máximas</a:t>
            </a:r>
            <a:r>
              <a:rPr lang="en-US" baseline="0" dirty="0"/>
              <a:t> </a:t>
            </a:r>
            <a:r>
              <a:rPr lang="en-US" baseline="0" dirty="0" err="1"/>
              <a:t>permisibles</a:t>
            </a:r>
            <a:r>
              <a:rPr lang="en-US" baseline="0" dirty="0"/>
              <a:t> para </a:t>
            </a:r>
            <a:r>
              <a:rPr lang="en-US" baseline="0" dirty="0" err="1"/>
              <a:t>excavaciones</a:t>
            </a:r>
            <a:r>
              <a:rPr lang="en-US" baseline="0" dirty="0"/>
              <a:t> </a:t>
            </a:r>
            <a:r>
              <a:rPr lang="en-US" baseline="0" dirty="0" err="1"/>
              <a:t>menores</a:t>
            </a:r>
            <a:r>
              <a:rPr lang="en-US" baseline="0" dirty="0"/>
              <a:t> de 20 pies de </a:t>
            </a:r>
            <a:r>
              <a:rPr lang="en-US" baseline="0" dirty="0" err="1"/>
              <a:t>profundidad</a:t>
            </a:r>
            <a:r>
              <a:rPr lang="en-US" baseline="0" dirty="0"/>
              <a:t>. </a:t>
            </a:r>
            <a:r>
              <a:rPr lang="en-US" dirty="0"/>
              <a:t> </a:t>
            </a:r>
          </a:p>
          <a:p>
            <a:endParaRPr lang="en-US" dirty="0"/>
          </a:p>
          <a:p>
            <a:r>
              <a:rPr lang="en-US" dirty="0"/>
              <a:t>Como se </a:t>
            </a:r>
            <a:r>
              <a:rPr lang="en-US" dirty="0" err="1"/>
              <a:t>muestra</a:t>
            </a:r>
            <a:r>
              <a:rPr lang="en-US" dirty="0"/>
              <a:t>, </a:t>
            </a:r>
            <a:r>
              <a:rPr lang="en-US" dirty="0" err="1"/>
              <a:t>cuando</a:t>
            </a:r>
            <a:r>
              <a:rPr lang="en-US" dirty="0"/>
              <a:t> la </a:t>
            </a:r>
            <a:r>
              <a:rPr lang="en-US" dirty="0" err="1"/>
              <a:t>estabilidad</a:t>
            </a:r>
            <a:r>
              <a:rPr lang="en-US" dirty="0"/>
              <a:t> del </a:t>
            </a:r>
            <a:r>
              <a:rPr lang="en-US" dirty="0" err="1"/>
              <a:t>suelo</a:t>
            </a:r>
            <a:r>
              <a:rPr lang="en-US" dirty="0"/>
              <a:t> </a:t>
            </a:r>
            <a:r>
              <a:rPr lang="en-US" dirty="0" err="1"/>
              <a:t>decrece</a:t>
            </a:r>
            <a:r>
              <a:rPr lang="en-US" dirty="0"/>
              <a:t>, la </a:t>
            </a:r>
            <a:r>
              <a:rPr lang="en-US" dirty="0" err="1"/>
              <a:t>pendiente</a:t>
            </a:r>
            <a:r>
              <a:rPr lang="en-US" dirty="0"/>
              <a:t> </a:t>
            </a:r>
            <a:r>
              <a:rPr lang="en-US" dirty="0" err="1"/>
              <a:t>también</a:t>
            </a:r>
            <a:r>
              <a:rPr lang="en-US" dirty="0"/>
              <a:t> </a:t>
            </a:r>
            <a:r>
              <a:rPr lang="en-US" dirty="0" err="1"/>
              <a:t>decrece</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Si se </a:t>
            </a:r>
            <a:r>
              <a:rPr lang="en-US" b="1" baseline="0" dirty="0" err="1"/>
              <a:t>observa</a:t>
            </a:r>
            <a:r>
              <a:rPr lang="en-US" b="1" baseline="0" dirty="0"/>
              <a:t> </a:t>
            </a:r>
            <a:r>
              <a:rPr lang="en-US" b="1" baseline="0" dirty="0" err="1"/>
              <a:t>algún</a:t>
            </a:r>
            <a:r>
              <a:rPr lang="en-US" b="1" baseline="0" dirty="0"/>
              <a:t> </a:t>
            </a:r>
            <a:r>
              <a:rPr lang="en-US" b="1" baseline="0" dirty="0" err="1"/>
              <a:t>signo</a:t>
            </a:r>
            <a:r>
              <a:rPr lang="en-US" b="1" baseline="0" dirty="0"/>
              <a:t> de </a:t>
            </a:r>
            <a:r>
              <a:rPr lang="en-US" b="1" baseline="0" dirty="0" err="1"/>
              <a:t>peligro</a:t>
            </a:r>
            <a:r>
              <a:rPr lang="en-US" b="1" baseline="0" dirty="0"/>
              <a:t>, se </a:t>
            </a:r>
            <a:r>
              <a:rPr lang="en-US" b="1" baseline="0" dirty="0" err="1"/>
              <a:t>requiere</a:t>
            </a:r>
            <a:r>
              <a:rPr lang="en-US" b="1" baseline="0" dirty="0"/>
              <a:t> que la </a:t>
            </a:r>
            <a:r>
              <a:rPr lang="en-US" b="1" baseline="0" dirty="0" err="1"/>
              <a:t>pendiente</a:t>
            </a:r>
            <a:r>
              <a:rPr lang="en-US" b="1" baseline="0" dirty="0"/>
              <a:t> real sea </a:t>
            </a:r>
            <a:r>
              <a:rPr lang="en-US" b="1" baseline="0" dirty="0" err="1"/>
              <a:t>menor</a:t>
            </a:r>
            <a:r>
              <a:rPr lang="en-US" b="1" baseline="0" dirty="0"/>
              <a:t> que la </a:t>
            </a:r>
            <a:r>
              <a:rPr lang="en-US" b="1" baseline="0" dirty="0" err="1"/>
              <a:t>máxima</a:t>
            </a:r>
            <a:r>
              <a:rPr lang="en-US" b="1" baseline="0" dirty="0"/>
              <a:t> </a:t>
            </a:r>
            <a:r>
              <a:rPr lang="en-US" b="1" baseline="0" dirty="0" err="1"/>
              <a:t>pendiente</a:t>
            </a:r>
            <a:r>
              <a:rPr lang="en-US" b="1" baseline="0" dirty="0"/>
              <a:t> </a:t>
            </a:r>
            <a:r>
              <a:rPr lang="en-US" b="1" baseline="0" dirty="0" err="1"/>
              <a:t>permisible</a:t>
            </a:r>
            <a:r>
              <a:rPr lang="en-US" baseline="0" dirty="0"/>
              <a:t>. </a:t>
            </a:r>
            <a:r>
              <a:rPr lang="en-US" dirty="0"/>
              <a:t> </a:t>
            </a:r>
          </a:p>
          <a:p>
            <a:r>
              <a:rPr lang="en-US" b="1" dirty="0" err="1"/>
              <a:t>Signos</a:t>
            </a:r>
            <a:r>
              <a:rPr lang="en-US" b="1" baseline="0" dirty="0"/>
              <a:t> de </a:t>
            </a:r>
            <a:r>
              <a:rPr lang="en-US" b="1" baseline="0" dirty="0" err="1"/>
              <a:t>peligro</a:t>
            </a:r>
            <a:r>
              <a:rPr lang="en-US" b="1" baseline="0" dirty="0"/>
              <a:t> </a:t>
            </a:r>
            <a:r>
              <a:rPr lang="en-US" baseline="0" dirty="0" err="1"/>
              <a:t>listados</a:t>
            </a:r>
            <a:r>
              <a:rPr lang="en-US" baseline="0" dirty="0"/>
              <a:t> </a:t>
            </a:r>
            <a:r>
              <a:rPr lang="en-US" baseline="0" dirty="0" err="1"/>
              <a:t>por</a:t>
            </a:r>
            <a:r>
              <a:rPr lang="en-US" baseline="0" dirty="0"/>
              <a:t> la OSHA son</a:t>
            </a:r>
            <a:r>
              <a:rPr lang="en-US" b="0" dirty="0"/>
              <a:t>: </a:t>
            </a:r>
            <a:r>
              <a:rPr lang="en-US" b="1" dirty="0" err="1"/>
              <a:t>Desarrollo</a:t>
            </a:r>
            <a:r>
              <a:rPr lang="en-US" b="1" dirty="0"/>
              <a:t> de </a:t>
            </a:r>
            <a:r>
              <a:rPr lang="en-US" b="1" dirty="0" err="1"/>
              <a:t>fisuras</a:t>
            </a:r>
            <a:r>
              <a:rPr lang="en-US" b="0" dirty="0"/>
              <a:t> </a:t>
            </a:r>
            <a:r>
              <a:rPr lang="en-US" b="0" dirty="0" err="1"/>
              <a:t>en</a:t>
            </a:r>
            <a:r>
              <a:rPr lang="en-US" b="0" dirty="0"/>
              <a:t> las </a:t>
            </a:r>
            <a:r>
              <a:rPr lang="en-US" b="0" dirty="0" err="1"/>
              <a:t>paredes</a:t>
            </a:r>
            <a:r>
              <a:rPr lang="en-US" b="0" dirty="0"/>
              <a:t> de la </a:t>
            </a:r>
            <a:r>
              <a:rPr lang="en-US" b="0" dirty="0" err="1"/>
              <a:t>zanja</a:t>
            </a:r>
            <a:r>
              <a:rPr lang="en-US" b="0" dirty="0"/>
              <a:t>; </a:t>
            </a:r>
            <a:r>
              <a:rPr lang="en-US" b="0" dirty="0" err="1"/>
              <a:t>Aparición</a:t>
            </a:r>
            <a:r>
              <a:rPr lang="en-US" b="0" baseline="0" dirty="0"/>
              <a:t> de </a:t>
            </a:r>
            <a:r>
              <a:rPr lang="en-US" b="1" baseline="0" dirty="0" err="1"/>
              <a:t>grietas</a:t>
            </a:r>
            <a:r>
              <a:rPr lang="en-US" b="1" baseline="0" dirty="0"/>
              <a:t> </a:t>
            </a:r>
            <a:r>
              <a:rPr lang="en-US" b="1" baseline="0" dirty="0" err="1"/>
              <a:t>por</a:t>
            </a:r>
            <a:r>
              <a:rPr lang="en-US" b="1" baseline="0" dirty="0"/>
              <a:t> </a:t>
            </a:r>
            <a:r>
              <a:rPr lang="en-US" b="1" baseline="0" dirty="0" err="1"/>
              <a:t>tensión</a:t>
            </a:r>
            <a:r>
              <a:rPr lang="en-US" b="1" dirty="0"/>
              <a:t>; Material </a:t>
            </a:r>
            <a:r>
              <a:rPr lang="en-US" b="1" dirty="0" err="1"/>
              <a:t>cayéndose</a:t>
            </a:r>
            <a:r>
              <a:rPr lang="en-US" b="1" baseline="0" dirty="0"/>
              <a:t> de las </a:t>
            </a:r>
            <a:r>
              <a:rPr lang="en-US" b="1" baseline="0" dirty="0" err="1"/>
              <a:t>paredes</a:t>
            </a:r>
            <a:r>
              <a:rPr lang="en-US" b="0" dirty="0"/>
              <a:t>; </a:t>
            </a:r>
            <a:r>
              <a:rPr lang="en-US" b="1" dirty="0" err="1"/>
              <a:t>abultamiento</a:t>
            </a:r>
            <a:r>
              <a:rPr lang="en-US" b="1" dirty="0"/>
              <a:t> o </a:t>
            </a:r>
            <a:r>
              <a:rPr lang="en-US" b="1" dirty="0" err="1"/>
              <a:t>levantamiento</a:t>
            </a:r>
            <a:r>
              <a:rPr lang="en-US" b="1" dirty="0"/>
              <a:t> del </a:t>
            </a:r>
            <a:r>
              <a:rPr lang="en-US" b="1" dirty="0" err="1"/>
              <a:t>fondo</a:t>
            </a:r>
            <a:r>
              <a:rPr lang="en-US" b="1" dirty="0"/>
              <a:t> de la </a:t>
            </a:r>
            <a:r>
              <a:rPr lang="en-US" b="1" dirty="0" err="1"/>
              <a:t>zanja</a:t>
            </a:r>
            <a:r>
              <a:rPr lang="en-US" b="0" dirty="0"/>
              <a:t>;</a:t>
            </a:r>
            <a:r>
              <a:rPr lang="en-US" b="0" baseline="0" dirty="0"/>
              <a:t> </a:t>
            </a:r>
            <a:r>
              <a:rPr lang="en-US" b="1" dirty="0" err="1"/>
              <a:t>resquebrajamiento</a:t>
            </a:r>
            <a:r>
              <a:rPr lang="en-US" b="1" dirty="0"/>
              <a:t> o </a:t>
            </a:r>
            <a:r>
              <a:rPr lang="en-US" b="1" dirty="0" err="1"/>
              <a:t>agrietamiento</a:t>
            </a:r>
            <a:r>
              <a:rPr lang="en-US" b="1" dirty="0"/>
              <a:t>.</a:t>
            </a:r>
          </a:p>
          <a:p>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0230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a:spcBef>
                <a:spcPct val="0"/>
              </a:spcBef>
              <a:spcAft>
                <a:spcPts val="600"/>
              </a:spcAft>
            </a:pPr>
            <a:r>
              <a:rPr lang="en-US" b="0" dirty="0"/>
              <a:t>El </a:t>
            </a:r>
            <a:r>
              <a:rPr lang="en-US" b="1" dirty="0" err="1"/>
              <a:t>apuntalamiento</a:t>
            </a:r>
            <a:r>
              <a:rPr lang="en-US" b="1" dirty="0"/>
              <a:t> </a:t>
            </a:r>
            <a:r>
              <a:rPr lang="en-US" dirty="0"/>
              <a:t> </a:t>
            </a:r>
            <a:r>
              <a:rPr lang="en-US" dirty="0" err="1"/>
              <a:t>es</a:t>
            </a:r>
            <a:r>
              <a:rPr lang="en-US" dirty="0"/>
              <a:t> la </a:t>
            </a:r>
            <a:r>
              <a:rPr lang="en-US" dirty="0" err="1"/>
              <a:t>prestación</a:t>
            </a:r>
            <a:r>
              <a:rPr lang="en-US" dirty="0"/>
              <a:t> de un </a:t>
            </a:r>
            <a:r>
              <a:rPr lang="en-US" dirty="0" err="1"/>
              <a:t>sistema</a:t>
            </a:r>
            <a:r>
              <a:rPr lang="en-US" dirty="0"/>
              <a:t> de </a:t>
            </a:r>
            <a:r>
              <a:rPr lang="en-US" dirty="0" err="1"/>
              <a:t>soporte</a:t>
            </a:r>
            <a:r>
              <a:rPr lang="en-US" dirty="0"/>
              <a:t> para las </a:t>
            </a:r>
            <a:r>
              <a:rPr lang="en-US" dirty="0" err="1"/>
              <a:t>paredes</a:t>
            </a:r>
            <a:r>
              <a:rPr lang="en-US" dirty="0"/>
              <a:t> de </a:t>
            </a:r>
            <a:r>
              <a:rPr lang="en-US" dirty="0" err="1"/>
              <a:t>zanjas</a:t>
            </a:r>
            <a:r>
              <a:rPr lang="en-US" dirty="0"/>
              <a:t> </a:t>
            </a:r>
            <a:r>
              <a:rPr lang="en-US" dirty="0" err="1"/>
              <a:t>usado</a:t>
            </a:r>
            <a:r>
              <a:rPr lang="en-US" baseline="0" dirty="0"/>
              <a:t> </a:t>
            </a:r>
            <a:r>
              <a:rPr lang="en-US" b="1" baseline="0" dirty="0"/>
              <a:t>para </a:t>
            </a:r>
            <a:r>
              <a:rPr lang="en-US" b="1" baseline="0" dirty="0" err="1"/>
              <a:t>prevenir</a:t>
            </a:r>
            <a:r>
              <a:rPr lang="en-US" b="1" baseline="0" dirty="0"/>
              <a:t> </a:t>
            </a:r>
            <a:r>
              <a:rPr lang="en-US" b="1" baseline="0" dirty="0" err="1"/>
              <a:t>movimientos</a:t>
            </a:r>
            <a:r>
              <a:rPr lang="en-US" b="1" baseline="0" dirty="0"/>
              <a:t> de </a:t>
            </a:r>
            <a:r>
              <a:rPr lang="en-US" b="1" baseline="0" dirty="0" err="1"/>
              <a:t>suelos</a:t>
            </a:r>
            <a:r>
              <a:rPr lang="en-US" b="1" baseline="0" dirty="0"/>
              <a:t>,</a:t>
            </a:r>
            <a:r>
              <a:rPr lang="en-US" dirty="0"/>
              <a:t> de </a:t>
            </a:r>
            <a:r>
              <a:rPr lang="en-US" dirty="0" err="1"/>
              <a:t>tendido</a:t>
            </a:r>
            <a:r>
              <a:rPr lang="en-US" baseline="0" dirty="0"/>
              <a:t> </a:t>
            </a:r>
            <a:r>
              <a:rPr lang="en-US" dirty="0"/>
              <a:t>de </a:t>
            </a:r>
            <a:r>
              <a:rPr lang="en-US" dirty="0" err="1"/>
              <a:t>servicios</a:t>
            </a:r>
            <a:r>
              <a:rPr lang="en-US" dirty="0"/>
              <a:t> </a:t>
            </a:r>
            <a:r>
              <a:rPr lang="en-US" dirty="0" err="1"/>
              <a:t>públicos</a:t>
            </a:r>
            <a:r>
              <a:rPr lang="en-US" dirty="0"/>
              <a:t> </a:t>
            </a:r>
            <a:r>
              <a:rPr lang="en-US" dirty="0" err="1"/>
              <a:t>subterráneos</a:t>
            </a:r>
            <a:r>
              <a:rPr lang="en-US" dirty="0"/>
              <a:t>, </a:t>
            </a:r>
            <a:r>
              <a:rPr lang="en-US" dirty="0" err="1"/>
              <a:t>carreteras</a:t>
            </a:r>
            <a:r>
              <a:rPr lang="en-US" dirty="0"/>
              <a:t> y </a:t>
            </a:r>
            <a:r>
              <a:rPr lang="en-US" dirty="0" err="1"/>
              <a:t>cimientos</a:t>
            </a:r>
            <a:r>
              <a:rPr lang="en-US" dirty="0"/>
              <a:t>.</a:t>
            </a:r>
            <a:r>
              <a:rPr lang="en-US" baseline="0" dirty="0"/>
              <a:t> </a:t>
            </a:r>
            <a:r>
              <a:rPr lang="en-US" b="1" baseline="0" dirty="0"/>
              <a:t>El </a:t>
            </a:r>
            <a:r>
              <a:rPr lang="en-US" b="1" baseline="0" dirty="0" err="1"/>
              <a:t>apuntalamiento</a:t>
            </a:r>
            <a:r>
              <a:rPr lang="en-US" b="1" baseline="0" dirty="0"/>
              <a:t> o </a:t>
            </a:r>
            <a:r>
              <a:rPr lang="en-US" b="1" baseline="0" dirty="0" err="1"/>
              <a:t>blindado</a:t>
            </a:r>
            <a:r>
              <a:rPr lang="en-US" b="1" baseline="0" dirty="0"/>
              <a:t> </a:t>
            </a:r>
            <a:r>
              <a:rPr lang="en-US" b="1" baseline="0" dirty="0" err="1"/>
              <a:t>es</a:t>
            </a:r>
            <a:r>
              <a:rPr lang="en-US" b="1" baseline="0" dirty="0"/>
              <a:t> </a:t>
            </a:r>
            <a:r>
              <a:rPr lang="en-US" b="1" baseline="0" dirty="0" err="1"/>
              <a:t>usado</a:t>
            </a:r>
            <a:r>
              <a:rPr lang="en-US" b="1" baseline="0" dirty="0"/>
              <a:t> </a:t>
            </a:r>
            <a:r>
              <a:rPr lang="en-US" b="1" baseline="0" dirty="0" err="1"/>
              <a:t>cuando</a:t>
            </a:r>
            <a:r>
              <a:rPr lang="en-US" b="1" baseline="0" dirty="0"/>
              <a:t> la </a:t>
            </a:r>
            <a:r>
              <a:rPr lang="en-US" b="1" baseline="0" dirty="0" err="1"/>
              <a:t>ubicación</a:t>
            </a:r>
            <a:r>
              <a:rPr lang="en-US" b="1" baseline="0" dirty="0"/>
              <a:t> o </a:t>
            </a:r>
            <a:r>
              <a:rPr lang="en-US" b="1" baseline="0" dirty="0" err="1"/>
              <a:t>profundidad</a:t>
            </a:r>
            <a:r>
              <a:rPr lang="en-US" b="1" baseline="0" dirty="0"/>
              <a:t> del </a:t>
            </a:r>
            <a:r>
              <a:rPr lang="en-US" b="1" baseline="0" dirty="0" err="1"/>
              <a:t>corte</a:t>
            </a:r>
            <a:r>
              <a:rPr lang="en-US" b="1" baseline="0" dirty="0"/>
              <a:t> </a:t>
            </a:r>
            <a:r>
              <a:rPr lang="en-US" b="1" baseline="0" dirty="0" err="1"/>
              <a:t>hace</a:t>
            </a:r>
            <a:r>
              <a:rPr lang="en-US" b="1" baseline="0" dirty="0"/>
              <a:t> </a:t>
            </a:r>
            <a:r>
              <a:rPr lang="en-US" b="1" baseline="0" dirty="0" err="1"/>
              <a:t>impráctico</a:t>
            </a:r>
            <a:r>
              <a:rPr lang="en-US" b="1" baseline="0" dirty="0"/>
              <a:t> la </a:t>
            </a:r>
            <a:r>
              <a:rPr lang="en-US" b="1" baseline="0" dirty="0" err="1"/>
              <a:t>declivación</a:t>
            </a:r>
            <a:r>
              <a:rPr lang="en-US" b="1" baseline="0" dirty="0"/>
              <a:t> a la </a:t>
            </a:r>
            <a:r>
              <a:rPr lang="en-US" b="1" baseline="0" dirty="0" err="1"/>
              <a:t>pendiente</a:t>
            </a:r>
            <a:r>
              <a:rPr lang="en-US" b="1" baseline="0" dirty="0"/>
              <a:t> </a:t>
            </a:r>
            <a:r>
              <a:rPr lang="en-US" b="1" baseline="0" dirty="0" err="1"/>
              <a:t>máxima</a:t>
            </a:r>
            <a:r>
              <a:rPr lang="en-US" b="1" baseline="0" dirty="0"/>
              <a:t> </a:t>
            </a:r>
            <a:r>
              <a:rPr lang="en-US" b="1" baseline="0" dirty="0" err="1"/>
              <a:t>permitida</a:t>
            </a:r>
            <a:r>
              <a:rPr lang="en-US" b="1" baseline="0" dirty="0"/>
              <a:t>.</a:t>
            </a:r>
            <a:endParaRPr lang="en-US" b="1" dirty="0"/>
          </a:p>
          <a:p>
            <a:pPr>
              <a:spcBef>
                <a:spcPct val="0"/>
              </a:spcBef>
              <a:spcAft>
                <a:spcPts val="600"/>
              </a:spcAft>
            </a:pPr>
            <a:endParaRPr lang="en-US" b="1" dirty="0"/>
          </a:p>
          <a:p>
            <a:pPr>
              <a:spcBef>
                <a:spcPct val="0"/>
              </a:spcBef>
              <a:spcAft>
                <a:spcPts val="600"/>
              </a:spcAft>
            </a:pPr>
            <a:r>
              <a:rPr lang="en-US" b="1" dirty="0"/>
              <a:t>Los </a:t>
            </a:r>
            <a:r>
              <a:rPr lang="en-US" b="1" dirty="0" err="1"/>
              <a:t>puntales</a:t>
            </a:r>
            <a:r>
              <a:rPr lang="en-US" b="1" dirty="0"/>
              <a:t> </a:t>
            </a:r>
            <a:r>
              <a:rPr lang="en-US" b="0" dirty="0"/>
              <a:t>son</a:t>
            </a:r>
            <a:r>
              <a:rPr lang="en-US" b="1" dirty="0"/>
              <a:t> </a:t>
            </a:r>
            <a:r>
              <a:rPr lang="en-US" b="1" dirty="0" err="1"/>
              <a:t>soportes</a:t>
            </a:r>
            <a:r>
              <a:rPr lang="en-US" b="1" dirty="0"/>
              <a:t> </a:t>
            </a:r>
            <a:r>
              <a:rPr lang="en-US" b="1" dirty="0" err="1"/>
              <a:t>verticales</a:t>
            </a:r>
            <a:r>
              <a:rPr lang="en-US" b="1" baseline="0" dirty="0"/>
              <a:t> </a:t>
            </a:r>
            <a:r>
              <a:rPr lang="en-US" b="0" baseline="0" dirty="0"/>
              <a:t>que</a:t>
            </a:r>
            <a:r>
              <a:rPr lang="en-US" b="1" baseline="0" dirty="0"/>
              <a:t> </a:t>
            </a:r>
            <a:r>
              <a:rPr lang="en-US" b="1" baseline="0" dirty="0" err="1"/>
              <a:t>previenen</a:t>
            </a:r>
            <a:r>
              <a:rPr lang="en-US" b="1" baseline="0" dirty="0"/>
              <a:t> </a:t>
            </a:r>
            <a:r>
              <a:rPr lang="en-US" b="0" baseline="0" dirty="0"/>
              <a:t>el </a:t>
            </a:r>
            <a:r>
              <a:rPr lang="en-US" b="0" baseline="0" dirty="0" err="1"/>
              <a:t>colapso</a:t>
            </a:r>
            <a:r>
              <a:rPr lang="en-US" b="0" baseline="0" dirty="0"/>
              <a:t> de las </a:t>
            </a:r>
            <a:r>
              <a:rPr lang="en-US" b="1" baseline="0" dirty="0" err="1"/>
              <a:t>paredes</a:t>
            </a:r>
            <a:r>
              <a:rPr lang="en-US" b="1" baseline="0" dirty="0"/>
              <a:t> </a:t>
            </a:r>
            <a:r>
              <a:rPr lang="en-US" b="0" baseline="0" dirty="0"/>
              <a:t>de </a:t>
            </a:r>
            <a:r>
              <a:rPr lang="en-US" b="0" baseline="0" dirty="0" err="1"/>
              <a:t>una</a:t>
            </a:r>
            <a:r>
              <a:rPr lang="en-US" b="0" baseline="0" dirty="0"/>
              <a:t> </a:t>
            </a:r>
            <a:r>
              <a:rPr lang="en-US" b="0" baseline="0" dirty="0" err="1"/>
              <a:t>excavación</a:t>
            </a:r>
            <a:r>
              <a:rPr lang="en-US" b="0" baseline="0" dirty="0"/>
              <a:t>. </a:t>
            </a:r>
            <a:endParaRPr lang="en-US" b="0" dirty="0"/>
          </a:p>
          <a:p>
            <a:pPr>
              <a:spcBef>
                <a:spcPct val="0"/>
              </a:spcBef>
              <a:spcAft>
                <a:spcPts val="600"/>
              </a:spcAft>
            </a:pPr>
            <a:r>
              <a:rPr lang="en-US" b="1" dirty="0"/>
              <a:t> </a:t>
            </a:r>
          </a:p>
          <a:p>
            <a:pPr>
              <a:spcBef>
                <a:spcPct val="0"/>
              </a:spcBef>
              <a:spcAft>
                <a:spcPts val="600"/>
              </a:spcAft>
            </a:pPr>
            <a:r>
              <a:rPr lang="en-US" b="1" dirty="0" err="1"/>
              <a:t>Sistemas</a:t>
            </a:r>
            <a:r>
              <a:rPr lang="en-US" b="1" dirty="0"/>
              <a:t> de </a:t>
            </a:r>
            <a:r>
              <a:rPr lang="en-US" b="1" dirty="0" err="1"/>
              <a:t>apuntalamento</a:t>
            </a:r>
            <a:r>
              <a:rPr lang="en-US" b="1" dirty="0"/>
              <a:t> </a:t>
            </a:r>
            <a:r>
              <a:rPr lang="en-US" dirty="0" err="1"/>
              <a:t>consisten</a:t>
            </a:r>
            <a:r>
              <a:rPr lang="en-US" dirty="0"/>
              <a:t> de </a:t>
            </a:r>
            <a:r>
              <a:rPr lang="en-US" b="1" dirty="0" err="1"/>
              <a:t>postes</a:t>
            </a:r>
            <a:r>
              <a:rPr lang="en-US" u="none" dirty="0"/>
              <a:t>,</a:t>
            </a:r>
            <a:r>
              <a:rPr lang="en-US" b="1" u="none" dirty="0"/>
              <a:t> </a:t>
            </a:r>
            <a:r>
              <a:rPr lang="en-US" b="1" u="none" dirty="0" err="1"/>
              <a:t>largueros</a:t>
            </a:r>
            <a:r>
              <a:rPr lang="en-US" b="1" u="none" dirty="0"/>
              <a:t>, </a:t>
            </a:r>
            <a:r>
              <a:rPr lang="en-US" b="1" u="none" dirty="0" err="1"/>
              <a:t>codales</a:t>
            </a:r>
            <a:r>
              <a:rPr lang="en-US" b="1" u="none" dirty="0"/>
              <a:t>, y sheeting (</a:t>
            </a:r>
            <a:r>
              <a:rPr lang="en-US" b="1" u="none" dirty="0" err="1"/>
              <a:t>forros</a:t>
            </a:r>
            <a:r>
              <a:rPr lang="en-US" b="1" u="none" dirty="0"/>
              <a:t> de </a:t>
            </a:r>
            <a:r>
              <a:rPr lang="en-US" b="1" u="none" dirty="0" err="1"/>
              <a:t>zanja</a:t>
            </a:r>
            <a:r>
              <a:rPr lang="en-US" b="1" u="none" dirty="0"/>
              <a:t>)</a:t>
            </a:r>
            <a:r>
              <a:rPr lang="en-US" u="none" dirty="0"/>
              <a:t>. </a:t>
            </a:r>
            <a:r>
              <a:rPr lang="en-US" dirty="0" err="1"/>
              <a:t>Existen</a:t>
            </a:r>
            <a:r>
              <a:rPr lang="en-US" dirty="0"/>
              <a:t> dos </a:t>
            </a:r>
            <a:r>
              <a:rPr lang="en-US" b="1" dirty="0" err="1"/>
              <a:t>tipos</a:t>
            </a:r>
            <a:r>
              <a:rPr lang="en-US" b="1" dirty="0"/>
              <a:t> </a:t>
            </a:r>
            <a:r>
              <a:rPr lang="en-US" b="1" dirty="0" err="1"/>
              <a:t>básicos</a:t>
            </a:r>
            <a:r>
              <a:rPr lang="en-US" b="1" baseline="0" dirty="0"/>
              <a:t> de </a:t>
            </a:r>
            <a:r>
              <a:rPr lang="en-US" b="1" baseline="0" dirty="0" err="1"/>
              <a:t>puntales</a:t>
            </a:r>
            <a:r>
              <a:rPr lang="en-US" baseline="0" dirty="0"/>
              <a:t>, de </a:t>
            </a:r>
            <a:r>
              <a:rPr lang="en-US" b="1" baseline="0" dirty="0" err="1"/>
              <a:t>madera</a:t>
            </a:r>
            <a:r>
              <a:rPr lang="en-US" baseline="0" dirty="0"/>
              <a:t> e </a:t>
            </a:r>
            <a:r>
              <a:rPr lang="en-US" b="1" baseline="0" dirty="0" err="1"/>
              <a:t>hidráulicos</a:t>
            </a:r>
            <a:r>
              <a:rPr lang="en-US" b="1" baseline="0" dirty="0"/>
              <a:t> de </a:t>
            </a:r>
            <a:r>
              <a:rPr lang="en-US" b="1" baseline="0" dirty="0" err="1"/>
              <a:t>aluminio</a:t>
            </a:r>
            <a:r>
              <a:rPr lang="en-US" baseline="0" dirty="0"/>
              <a:t>. </a:t>
            </a:r>
            <a:r>
              <a:rPr lang="en-US" dirty="0"/>
              <a:t> </a:t>
            </a:r>
          </a:p>
          <a:p>
            <a:pPr>
              <a:spcBef>
                <a:spcPct val="0"/>
              </a:spcBef>
              <a:spcAft>
                <a:spcPts val="600"/>
              </a:spcAft>
            </a:pPr>
            <a:endParaRPr lang="en-US" b="1" dirty="0"/>
          </a:p>
          <a:p>
            <a:pPr marL="0" marR="0" indent="0" algn="l" defTabSz="914400" rtl="0" eaLnBrk="1" fontAlgn="base" latinLnBrk="0" hangingPunct="1">
              <a:lnSpc>
                <a:spcPct val="100000"/>
              </a:lnSpc>
              <a:spcBef>
                <a:spcPct val="0"/>
              </a:spcBef>
              <a:spcAft>
                <a:spcPts val="600"/>
              </a:spcAft>
              <a:buClrTx/>
              <a:buSzTx/>
              <a:buFontTx/>
              <a:buNone/>
              <a:tabLst/>
              <a:defRPr/>
            </a:pPr>
            <a:r>
              <a:rPr lang="en-US" sz="1200" dirty="0"/>
              <a:t>Los</a:t>
            </a:r>
            <a:r>
              <a:rPr lang="en-US" sz="1200" b="1" dirty="0"/>
              <a:t> </a:t>
            </a:r>
            <a:r>
              <a:rPr lang="en-US" sz="1200" b="1" dirty="0" err="1"/>
              <a:t>blindajes</a:t>
            </a:r>
            <a:r>
              <a:rPr lang="en-US" sz="1200" b="1" dirty="0"/>
              <a:t> </a:t>
            </a:r>
            <a:r>
              <a:rPr lang="en-US" sz="1200" dirty="0"/>
              <a:t>son</a:t>
            </a:r>
            <a:r>
              <a:rPr lang="en-US" sz="1200" b="1" dirty="0"/>
              <a:t> </a:t>
            </a:r>
            <a:r>
              <a:rPr lang="en-US" sz="1200" b="1" dirty="0" err="1"/>
              <a:t>estructuras</a:t>
            </a:r>
            <a:r>
              <a:rPr lang="en-US" sz="1200" b="1" dirty="0"/>
              <a:t> </a:t>
            </a:r>
            <a:r>
              <a:rPr lang="en-US" sz="1200" b="1" dirty="0" err="1"/>
              <a:t>como</a:t>
            </a:r>
            <a:r>
              <a:rPr lang="en-US" sz="1200" b="1" dirty="0"/>
              <a:t> </a:t>
            </a:r>
            <a:r>
              <a:rPr lang="en-US" sz="1200" b="1" dirty="0" err="1"/>
              <a:t>cajas</a:t>
            </a:r>
            <a:r>
              <a:rPr lang="en-US" sz="1200" b="1" dirty="0"/>
              <a:t> </a:t>
            </a:r>
            <a:r>
              <a:rPr lang="en-US" sz="1200" dirty="0"/>
              <a:t>que </a:t>
            </a:r>
            <a:r>
              <a:rPr lang="en-US" sz="1200" dirty="0" err="1"/>
              <a:t>proveen</a:t>
            </a:r>
            <a:r>
              <a:rPr lang="en-US" sz="1200" dirty="0"/>
              <a:t> un </a:t>
            </a:r>
            <a:r>
              <a:rPr lang="en-US" sz="1200" b="1" dirty="0" err="1"/>
              <a:t>área</a:t>
            </a:r>
            <a:r>
              <a:rPr lang="en-US" sz="1200" b="1" dirty="0"/>
              <a:t> de </a:t>
            </a:r>
            <a:r>
              <a:rPr lang="en-US" sz="1200" b="1" dirty="0" err="1"/>
              <a:t>trabajo</a:t>
            </a:r>
            <a:r>
              <a:rPr lang="en-US" sz="1200" b="1" dirty="0"/>
              <a:t> </a:t>
            </a:r>
            <a:r>
              <a:rPr lang="en-US" sz="1200" b="1" dirty="0" err="1"/>
              <a:t>segura</a:t>
            </a:r>
            <a:r>
              <a:rPr lang="en-US" sz="1200" b="1" dirty="0"/>
              <a:t> </a:t>
            </a:r>
            <a:r>
              <a:rPr lang="en-US" sz="1200" dirty="0"/>
              <a:t>a </a:t>
            </a:r>
            <a:r>
              <a:rPr lang="en-US" sz="1200" dirty="0" err="1"/>
              <a:t>empleado</a:t>
            </a:r>
            <a:r>
              <a:rPr lang="en-US" sz="1200" dirty="0"/>
              <a:t>/as</a:t>
            </a:r>
            <a:r>
              <a:rPr lang="en-US" sz="1200" b="1" dirty="0"/>
              <a:t>,</a:t>
            </a:r>
            <a:r>
              <a:rPr lang="en-US" sz="1200" dirty="0"/>
              <a:t> </a:t>
            </a:r>
            <a:r>
              <a:rPr lang="en-US" sz="1200" b="1" dirty="0" err="1"/>
              <a:t>protegiéndolos</a:t>
            </a:r>
            <a:r>
              <a:rPr lang="en-US" sz="1200" b="1" dirty="0"/>
              <a:t>/las</a:t>
            </a:r>
            <a:r>
              <a:rPr lang="en-US" sz="1200" dirty="0"/>
              <a:t> </a:t>
            </a:r>
            <a:r>
              <a:rPr lang="en-US" sz="1200" b="1" dirty="0"/>
              <a:t>del </a:t>
            </a:r>
            <a:r>
              <a:rPr lang="en-US" sz="1200" b="1" dirty="0" err="1"/>
              <a:t>colapso</a:t>
            </a:r>
            <a:r>
              <a:rPr lang="en-US" sz="1200" b="1" dirty="0"/>
              <a:t> de </a:t>
            </a:r>
            <a:r>
              <a:rPr lang="en-US" sz="1200" b="1" dirty="0" err="1"/>
              <a:t>suelos</a:t>
            </a:r>
            <a:r>
              <a:rPr lang="en-US" sz="1200" dirty="0"/>
              <a:t>.</a:t>
            </a:r>
          </a:p>
          <a:p>
            <a:pPr marL="800100" marR="0" lvl="1" indent="-342900" algn="l" defTabSz="914400" rtl="0" eaLnBrk="1" fontAlgn="base" latinLnBrk="0" hangingPunct="1">
              <a:lnSpc>
                <a:spcPct val="100000"/>
              </a:lnSpc>
              <a:spcBef>
                <a:spcPct val="0"/>
              </a:spcBef>
              <a:spcAft>
                <a:spcPts val="600"/>
              </a:spcAft>
              <a:buClrTx/>
              <a:buSzTx/>
              <a:buFontTx/>
              <a:buChar char="•"/>
              <a:tabLst/>
              <a:defRPr/>
            </a:pPr>
            <a:r>
              <a:rPr lang="en-US" sz="1200" dirty="0"/>
              <a:t>Los</a:t>
            </a:r>
            <a:r>
              <a:rPr lang="en-US" sz="1200" b="1" dirty="0"/>
              <a:t> </a:t>
            </a:r>
            <a:r>
              <a:rPr lang="en-US" sz="1200" b="1" dirty="0" err="1"/>
              <a:t>blindajes</a:t>
            </a:r>
            <a:r>
              <a:rPr lang="en-US" sz="1200" b="1" dirty="0"/>
              <a:t> no</a:t>
            </a:r>
            <a:r>
              <a:rPr lang="en-US" sz="1200" b="1" baseline="0" dirty="0"/>
              <a:t> </a:t>
            </a:r>
            <a:r>
              <a:rPr lang="en-US" sz="1200" b="1" dirty="0" err="1"/>
              <a:t>previenen</a:t>
            </a:r>
            <a:r>
              <a:rPr lang="en-US" sz="1200" b="1" dirty="0"/>
              <a:t> </a:t>
            </a:r>
            <a:r>
              <a:rPr lang="en-US" sz="1200" b="1" dirty="0" err="1"/>
              <a:t>derrumbes</a:t>
            </a:r>
            <a:r>
              <a:rPr lang="en-US" sz="1200" b="1" baseline="0" dirty="0"/>
              <a:t> </a:t>
            </a:r>
            <a:r>
              <a:rPr lang="en-US" sz="1200" b="0" baseline="0" dirty="0" err="1"/>
              <a:t>pero</a:t>
            </a:r>
            <a:r>
              <a:rPr lang="en-US" sz="1200" b="1" dirty="0"/>
              <a:t> son un “escudo” para </a:t>
            </a:r>
            <a:r>
              <a:rPr lang="en-US" sz="1200" b="1" dirty="0" err="1"/>
              <a:t>trabajadores</a:t>
            </a:r>
            <a:r>
              <a:rPr lang="en-US" sz="1200" b="1" dirty="0"/>
              <a:t> </a:t>
            </a:r>
            <a:r>
              <a:rPr lang="en-US" sz="1200" b="0" dirty="0" err="1"/>
              <a:t>si</a:t>
            </a:r>
            <a:r>
              <a:rPr lang="en-US" sz="1200" b="0" dirty="0"/>
              <a:t> </a:t>
            </a:r>
            <a:r>
              <a:rPr lang="en-US" sz="1200" b="0" dirty="0" err="1"/>
              <a:t>una</a:t>
            </a:r>
            <a:r>
              <a:rPr lang="en-US" sz="1200" b="0" dirty="0"/>
              <a:t> pared </a:t>
            </a:r>
            <a:r>
              <a:rPr lang="en-US" sz="1200" b="0" dirty="0" err="1"/>
              <a:t>colapsa</a:t>
            </a:r>
            <a:endParaRPr lang="en-US" sz="900" b="0" dirty="0"/>
          </a:p>
          <a:p>
            <a:pPr marL="800100" lvl="1" indent="-342900">
              <a:spcBef>
                <a:spcPct val="0"/>
              </a:spcBef>
              <a:spcAft>
                <a:spcPts val="600"/>
              </a:spcAft>
            </a:pPr>
            <a:r>
              <a:rPr lang="en-US" b="1" dirty="0"/>
              <a:t>El </a:t>
            </a:r>
            <a:r>
              <a:rPr lang="en-US" b="1" dirty="0" err="1"/>
              <a:t>área</a:t>
            </a:r>
            <a:r>
              <a:rPr lang="en-US" b="1" baseline="0" dirty="0"/>
              <a:t> </a:t>
            </a:r>
            <a:r>
              <a:rPr lang="en-US" b="1" baseline="0" dirty="0" err="1"/>
              <a:t>excavada</a:t>
            </a:r>
            <a:r>
              <a:rPr lang="en-US" b="1" baseline="0" dirty="0"/>
              <a:t> entre el exterior de la  </a:t>
            </a:r>
            <a:r>
              <a:rPr lang="en-US" b="1" baseline="0" dirty="0" err="1"/>
              <a:t>caja</a:t>
            </a:r>
            <a:r>
              <a:rPr lang="en-US" b="1" baseline="0" dirty="0"/>
              <a:t> de </a:t>
            </a:r>
            <a:r>
              <a:rPr lang="en-US" b="1" baseline="0" dirty="0" err="1"/>
              <a:t>zanja</a:t>
            </a:r>
            <a:r>
              <a:rPr lang="en-US" b="1" baseline="0" dirty="0"/>
              <a:t> y la pared de la </a:t>
            </a:r>
            <a:r>
              <a:rPr lang="en-US" b="1" baseline="0" dirty="0" err="1"/>
              <a:t>zanja</a:t>
            </a:r>
            <a:r>
              <a:rPr lang="en-US" b="1" baseline="0" dirty="0"/>
              <a:t> </a:t>
            </a:r>
            <a:r>
              <a:rPr lang="en-US" b="1" baseline="0" dirty="0" err="1"/>
              <a:t>deber</a:t>
            </a:r>
            <a:r>
              <a:rPr lang="en-US" b="1" baseline="0" dirty="0"/>
              <a:t> </a:t>
            </a:r>
            <a:r>
              <a:rPr lang="en-US" b="1" baseline="0" dirty="0" err="1"/>
              <a:t>ser</a:t>
            </a:r>
            <a:r>
              <a:rPr lang="en-US" b="1" baseline="0" dirty="0"/>
              <a:t> tan </a:t>
            </a:r>
            <a:r>
              <a:rPr lang="en-US" b="1" baseline="0" dirty="0" err="1"/>
              <a:t>pequeña</a:t>
            </a:r>
            <a:r>
              <a:rPr lang="en-US" b="1" baseline="0" dirty="0"/>
              <a:t> </a:t>
            </a:r>
            <a:r>
              <a:rPr lang="en-US" b="1" baseline="0" dirty="0" err="1"/>
              <a:t>como</a:t>
            </a:r>
            <a:r>
              <a:rPr lang="en-US" b="1" baseline="0" dirty="0"/>
              <a:t> sea possible. </a:t>
            </a:r>
            <a:r>
              <a:rPr lang="en-US" b="0" baseline="0" dirty="0"/>
              <a:t>El </a:t>
            </a:r>
            <a:r>
              <a:rPr lang="en-US" b="0" baseline="0" dirty="0" err="1"/>
              <a:t>espacio</a:t>
            </a:r>
            <a:r>
              <a:rPr lang="en-US" b="0" baseline="0" dirty="0"/>
              <a:t> entre </a:t>
            </a:r>
            <a:r>
              <a:rPr lang="en-US" b="0" baseline="0" dirty="0" err="1"/>
              <a:t>las</a:t>
            </a:r>
            <a:r>
              <a:rPr lang="en-US" b="0" baseline="0" dirty="0"/>
              <a:t> </a:t>
            </a:r>
            <a:r>
              <a:rPr lang="en-US" b="0" baseline="0" dirty="0" err="1"/>
              <a:t>cajas</a:t>
            </a:r>
            <a:r>
              <a:rPr lang="en-US" b="0" baseline="0" dirty="0"/>
              <a:t> de </a:t>
            </a:r>
            <a:r>
              <a:rPr lang="en-US" b="0" baseline="0" dirty="0" err="1"/>
              <a:t>zanja</a:t>
            </a:r>
            <a:r>
              <a:rPr lang="en-US" b="0" baseline="0" dirty="0"/>
              <a:t> y el </a:t>
            </a:r>
            <a:r>
              <a:rPr lang="en-US" b="0" baseline="0" dirty="0" err="1"/>
              <a:t>lado</a:t>
            </a:r>
            <a:r>
              <a:rPr lang="en-US" b="0" baseline="0" dirty="0"/>
              <a:t> de la </a:t>
            </a:r>
            <a:r>
              <a:rPr lang="en-US" b="0" baseline="0" dirty="0" err="1"/>
              <a:t>excavación</a:t>
            </a:r>
            <a:r>
              <a:rPr lang="en-US" b="0" baseline="0" dirty="0"/>
              <a:t> </a:t>
            </a:r>
            <a:r>
              <a:rPr lang="en-US" b="0" baseline="0" dirty="0" err="1"/>
              <a:t>es</a:t>
            </a:r>
            <a:r>
              <a:rPr lang="en-US" b="0" baseline="0" dirty="0"/>
              <a:t> </a:t>
            </a:r>
            <a:r>
              <a:rPr lang="en-US" b="1" baseline="0" dirty="0" err="1"/>
              <a:t>rellenado</a:t>
            </a:r>
            <a:r>
              <a:rPr lang="en-US" b="1" baseline="0" dirty="0"/>
              <a:t> para </a:t>
            </a:r>
            <a:r>
              <a:rPr lang="en-US" b="1" baseline="0" dirty="0" err="1"/>
              <a:t>prevenir</a:t>
            </a:r>
            <a:r>
              <a:rPr lang="en-US" b="1" baseline="0" dirty="0"/>
              <a:t> </a:t>
            </a:r>
            <a:r>
              <a:rPr lang="en-US" b="1" baseline="0" dirty="0" err="1"/>
              <a:t>movimiento</a:t>
            </a:r>
            <a:r>
              <a:rPr lang="en-US" b="1" baseline="0" dirty="0"/>
              <a:t> lateral de la </a:t>
            </a:r>
            <a:r>
              <a:rPr lang="en-US" b="1" baseline="0" dirty="0" err="1"/>
              <a:t>caja</a:t>
            </a:r>
            <a:r>
              <a:rPr lang="en-US" b="0" baseline="0" dirty="0"/>
              <a:t>.</a:t>
            </a:r>
            <a:r>
              <a:rPr lang="en-US" dirty="0"/>
              <a:t> Los </a:t>
            </a:r>
            <a:r>
              <a:rPr lang="en-US" dirty="0" err="1"/>
              <a:t>blindajes</a:t>
            </a:r>
            <a:r>
              <a:rPr lang="en-US" dirty="0"/>
              <a:t> </a:t>
            </a:r>
            <a:r>
              <a:rPr lang="en-US" baseline="0" dirty="0"/>
              <a:t>no </a:t>
            </a:r>
            <a:r>
              <a:rPr lang="en-US" baseline="0" dirty="0" err="1"/>
              <a:t>pueden</a:t>
            </a:r>
            <a:r>
              <a:rPr lang="en-US" baseline="0" dirty="0"/>
              <a:t> </a:t>
            </a:r>
            <a:r>
              <a:rPr lang="en-US" baseline="0" dirty="0" err="1"/>
              <a:t>estar</a:t>
            </a:r>
            <a:r>
              <a:rPr lang="en-US" baseline="0" dirty="0"/>
              <a:t> </a:t>
            </a:r>
            <a:r>
              <a:rPr lang="en-US" baseline="0" dirty="0" err="1"/>
              <a:t>sujetos</a:t>
            </a:r>
            <a:r>
              <a:rPr lang="en-US" baseline="0" dirty="0"/>
              <a:t> a </a:t>
            </a:r>
            <a:r>
              <a:rPr lang="en-US" baseline="0" dirty="0" err="1"/>
              <a:t>cargas</a:t>
            </a:r>
            <a:r>
              <a:rPr lang="en-US" baseline="0" dirty="0"/>
              <a:t> que </a:t>
            </a:r>
            <a:r>
              <a:rPr lang="en-US" baseline="0" dirty="0" err="1"/>
              <a:t>excedan</a:t>
            </a:r>
            <a:r>
              <a:rPr lang="en-US" baseline="0" dirty="0"/>
              <a:t> la </a:t>
            </a:r>
            <a:r>
              <a:rPr lang="en-US" baseline="0" dirty="0" err="1"/>
              <a:t>capacidad</a:t>
            </a:r>
            <a:r>
              <a:rPr lang="en-US" baseline="0" dirty="0"/>
              <a:t> de </a:t>
            </a:r>
            <a:r>
              <a:rPr lang="en-US" baseline="0" dirty="0" err="1"/>
              <a:t>soporte</a:t>
            </a:r>
            <a:r>
              <a:rPr lang="en-US" baseline="0" dirty="0"/>
              <a:t> para la que el </a:t>
            </a:r>
            <a:r>
              <a:rPr lang="en-US" baseline="0" dirty="0" err="1"/>
              <a:t>sistema</a:t>
            </a:r>
            <a:r>
              <a:rPr lang="en-US" baseline="0" dirty="0"/>
              <a:t> </a:t>
            </a:r>
            <a:r>
              <a:rPr lang="en-US" baseline="0" dirty="0" err="1"/>
              <a:t>fue</a:t>
            </a:r>
            <a:r>
              <a:rPr lang="en-US" baseline="0" dirty="0"/>
              <a:t> </a:t>
            </a:r>
            <a:r>
              <a:rPr lang="en-US" baseline="0" dirty="0" err="1"/>
              <a:t>diseñado</a:t>
            </a:r>
            <a:r>
              <a:rPr lang="en-US" baseline="0" dirty="0"/>
              <a:t>. </a:t>
            </a:r>
          </a:p>
          <a:p>
            <a:pPr marL="800100" lvl="1" indent="-342900">
              <a:spcBef>
                <a:spcPct val="0"/>
              </a:spcBef>
              <a:spcAft>
                <a:spcPts val="600"/>
              </a:spcAft>
            </a:pPr>
            <a:endParaRPr lang="en-US" u="sng" dirty="0"/>
          </a:p>
          <a:p>
            <a:pPr marL="800100" lvl="1" indent="-342900">
              <a:spcBef>
                <a:spcPct val="0"/>
              </a:spcBef>
              <a:spcAft>
                <a:spcPts val="600"/>
              </a:spcAft>
            </a:pPr>
            <a:endParaRPr lang="en-US" u="sng" dirty="0"/>
          </a:p>
          <a:p>
            <a:pPr>
              <a:spcBef>
                <a:spcPct val="0"/>
              </a:spcBef>
              <a:spcAft>
                <a:spcPts val="600"/>
              </a:spcAft>
            </a:pPr>
            <a:r>
              <a:rPr lang="en-US" b="1" dirty="0" err="1"/>
              <a:t>Tanto</a:t>
            </a:r>
            <a:r>
              <a:rPr lang="en-US" b="1" baseline="0" dirty="0"/>
              <a:t> el </a:t>
            </a:r>
            <a:r>
              <a:rPr lang="en-US" b="1" baseline="0" dirty="0" err="1"/>
              <a:t>apuntalamiento</a:t>
            </a:r>
            <a:r>
              <a:rPr lang="en-US" b="1" baseline="0" dirty="0"/>
              <a:t> </a:t>
            </a:r>
            <a:r>
              <a:rPr lang="en-US" b="1" baseline="0" dirty="0" err="1"/>
              <a:t>como</a:t>
            </a:r>
            <a:r>
              <a:rPr lang="en-US" b="1" baseline="0" dirty="0"/>
              <a:t> el </a:t>
            </a:r>
            <a:r>
              <a:rPr lang="en-US" b="1" baseline="0" dirty="0" err="1"/>
              <a:t>blindado</a:t>
            </a:r>
            <a:r>
              <a:rPr lang="en-US" b="1" baseline="0" dirty="0"/>
              <a:t> </a:t>
            </a:r>
            <a:r>
              <a:rPr lang="en-US" b="0" baseline="0" dirty="0" err="1"/>
              <a:t>pueden</a:t>
            </a:r>
            <a:r>
              <a:rPr lang="en-US" b="0" baseline="0" dirty="0"/>
              <a:t> </a:t>
            </a:r>
            <a:r>
              <a:rPr lang="en-US" b="0" baseline="0" dirty="0" err="1"/>
              <a:t>ser</a:t>
            </a:r>
            <a:r>
              <a:rPr lang="en-US" b="0" baseline="0" dirty="0"/>
              <a:t> </a:t>
            </a:r>
            <a:r>
              <a:rPr lang="en-US" b="0" baseline="0" dirty="0" err="1"/>
              <a:t>usados</a:t>
            </a:r>
            <a:r>
              <a:rPr lang="en-US" b="0" baseline="0" dirty="0"/>
              <a:t> </a:t>
            </a:r>
            <a:r>
              <a:rPr lang="en-US" b="1" baseline="0" dirty="0"/>
              <a:t>con o sin </a:t>
            </a:r>
            <a:r>
              <a:rPr lang="en-US" b="1" baseline="0" dirty="0" err="1"/>
              <a:t>paredes</a:t>
            </a:r>
            <a:r>
              <a:rPr lang="en-US" b="1" baseline="0" dirty="0"/>
              <a:t> </a:t>
            </a:r>
            <a:r>
              <a:rPr lang="en-US" b="1" baseline="0" dirty="0" err="1"/>
              <a:t>inclindadas</a:t>
            </a:r>
            <a:r>
              <a:rPr lang="en-US" b="1" baseline="0" dirty="0"/>
              <a:t> o </a:t>
            </a:r>
            <a:r>
              <a:rPr lang="en-US" b="1" baseline="0" dirty="0" err="1"/>
              <a:t>banqueadas</a:t>
            </a:r>
            <a:r>
              <a:rPr lang="en-US" b="0" baseline="0" dirty="0"/>
              <a:t>. </a:t>
            </a:r>
            <a:r>
              <a:rPr lang="en-US" b="1" dirty="0"/>
              <a:t> </a:t>
            </a:r>
          </a:p>
          <a:p>
            <a:pPr>
              <a:spcBef>
                <a:spcPct val="0"/>
              </a:spcBef>
              <a:spcAft>
                <a:spcPts val="600"/>
              </a:spcAft>
            </a:pPr>
            <a:r>
              <a:rPr lang="en-US" b="1" dirty="0"/>
              <a:t>Los </a:t>
            </a:r>
            <a:r>
              <a:rPr lang="en-US" b="1" dirty="0" err="1"/>
              <a:t>fabricantes</a:t>
            </a:r>
            <a:r>
              <a:rPr lang="en-US" b="1" baseline="0" dirty="0"/>
              <a:t> </a:t>
            </a:r>
            <a:r>
              <a:rPr lang="en-US" b="1" baseline="0" dirty="0" err="1"/>
              <a:t>proveen</a:t>
            </a:r>
            <a:r>
              <a:rPr lang="en-US" b="1" baseline="0" dirty="0"/>
              <a:t> </a:t>
            </a:r>
            <a:r>
              <a:rPr lang="en-US" dirty="0" err="1"/>
              <a:t>sistemas</a:t>
            </a:r>
            <a:r>
              <a:rPr lang="en-US" dirty="0"/>
              <a:t> de </a:t>
            </a:r>
            <a:r>
              <a:rPr lang="en-US" dirty="0" err="1"/>
              <a:t>apuntalamiento</a:t>
            </a:r>
            <a:r>
              <a:rPr lang="en-US" dirty="0"/>
              <a:t> y </a:t>
            </a:r>
            <a:r>
              <a:rPr lang="en-US" dirty="0" err="1"/>
              <a:t>blindado</a:t>
            </a:r>
            <a:r>
              <a:rPr lang="en-US" dirty="0"/>
              <a:t> </a:t>
            </a:r>
            <a:r>
              <a:rPr lang="en-US" dirty="0" err="1"/>
              <a:t>acompañados</a:t>
            </a:r>
            <a:r>
              <a:rPr lang="en-US" dirty="0"/>
              <a:t> con </a:t>
            </a:r>
            <a:r>
              <a:rPr lang="en-US" b="1" dirty="0" err="1"/>
              <a:t>datos</a:t>
            </a:r>
            <a:r>
              <a:rPr lang="en-US" b="1" dirty="0"/>
              <a:t> </a:t>
            </a:r>
            <a:r>
              <a:rPr lang="en-US" b="1" dirty="0" err="1"/>
              <a:t>tabulados</a:t>
            </a:r>
            <a:r>
              <a:rPr lang="en-US" dirty="0"/>
              <a:t>, </a:t>
            </a:r>
            <a:r>
              <a:rPr lang="en-US" dirty="0" err="1"/>
              <a:t>así</a:t>
            </a:r>
            <a:r>
              <a:rPr lang="en-US" dirty="0"/>
              <a:t> </a:t>
            </a:r>
            <a:r>
              <a:rPr lang="en-US" dirty="0" err="1"/>
              <a:t>pueden</a:t>
            </a:r>
            <a:r>
              <a:rPr lang="en-US" dirty="0"/>
              <a:t> </a:t>
            </a:r>
            <a:r>
              <a:rPr lang="en-US" dirty="0" err="1"/>
              <a:t>ser</a:t>
            </a:r>
            <a:r>
              <a:rPr lang="en-US" dirty="0"/>
              <a:t> </a:t>
            </a:r>
            <a:r>
              <a:rPr lang="en-US" dirty="0" err="1"/>
              <a:t>construidos</a:t>
            </a:r>
            <a:r>
              <a:rPr lang="en-US" dirty="0"/>
              <a:t> a</a:t>
            </a:r>
            <a:r>
              <a:rPr lang="en-US" baseline="0" dirty="0"/>
              <a:t> </a:t>
            </a:r>
            <a:r>
              <a:rPr lang="en-US" baseline="0" dirty="0" err="1"/>
              <a:t>medida</a:t>
            </a:r>
            <a:r>
              <a:rPr lang="en-US" baseline="0" dirty="0"/>
              <a:t> con la </a:t>
            </a:r>
            <a:r>
              <a:rPr lang="en-US" baseline="0" dirty="0" err="1"/>
              <a:t>aprobación</a:t>
            </a:r>
            <a:r>
              <a:rPr lang="en-US" baseline="0" dirty="0"/>
              <a:t> de un </a:t>
            </a:r>
            <a:r>
              <a:rPr lang="en-US" baseline="0" dirty="0" err="1"/>
              <a:t>profesional</a:t>
            </a:r>
            <a:r>
              <a:rPr lang="en-US" baseline="0" dirty="0"/>
              <a:t> </a:t>
            </a:r>
            <a:r>
              <a:rPr lang="en-US" baseline="0" dirty="0" err="1"/>
              <a:t>ingeniero</a:t>
            </a:r>
            <a:r>
              <a:rPr lang="en-US" baseline="0" dirty="0"/>
              <a:t> </a:t>
            </a:r>
            <a:r>
              <a:rPr lang="en-US" baseline="0" dirty="0" err="1"/>
              <a:t>registrado</a:t>
            </a:r>
            <a:r>
              <a:rPr lang="en-US" baseline="0" dirty="0"/>
              <a:t>.  </a:t>
            </a:r>
            <a:r>
              <a:rPr lang="en-US" dirty="0"/>
              <a:t>  </a:t>
            </a:r>
          </a:p>
          <a:p>
            <a:pPr>
              <a:spcBef>
                <a:spcPct val="0"/>
              </a:spcBef>
              <a:spcAft>
                <a:spcPts val="600"/>
              </a:spcAft>
            </a:pPr>
            <a:r>
              <a:rPr lang="en-US" b="1" dirty="0" err="1"/>
              <a:t>Todo</a:t>
            </a:r>
            <a:r>
              <a:rPr lang="en-US" b="1" dirty="0"/>
              <a:t> </a:t>
            </a:r>
            <a:r>
              <a:rPr lang="en-US" b="1" dirty="0" err="1"/>
              <a:t>apuntalamiento</a:t>
            </a:r>
            <a:r>
              <a:rPr lang="en-US" b="1" baseline="0" dirty="0"/>
              <a:t> </a:t>
            </a:r>
            <a:r>
              <a:rPr lang="en-US" b="1" baseline="0" dirty="0" err="1"/>
              <a:t>debe</a:t>
            </a:r>
            <a:r>
              <a:rPr lang="en-US" b="1" baseline="0" dirty="0"/>
              <a:t> </a:t>
            </a:r>
            <a:r>
              <a:rPr lang="en-US" b="1" baseline="0" dirty="0" err="1"/>
              <a:t>ser</a:t>
            </a:r>
            <a:r>
              <a:rPr lang="en-US" b="1" baseline="0" dirty="0"/>
              <a:t> </a:t>
            </a:r>
            <a:r>
              <a:rPr lang="en-US" b="1" baseline="0" dirty="0" err="1"/>
              <a:t>instalado</a:t>
            </a:r>
            <a:r>
              <a:rPr lang="en-US" b="1" baseline="0" dirty="0"/>
              <a:t> de </a:t>
            </a:r>
            <a:r>
              <a:rPr lang="en-US" b="1" baseline="0" dirty="0" err="1"/>
              <a:t>arriba</a:t>
            </a:r>
            <a:r>
              <a:rPr lang="en-US" b="1" baseline="0" dirty="0"/>
              <a:t> a </a:t>
            </a:r>
            <a:r>
              <a:rPr lang="en-US" b="1" baseline="0" dirty="0" err="1"/>
              <a:t>abajo</a:t>
            </a:r>
            <a:r>
              <a:rPr lang="en-US" b="1" baseline="0" dirty="0"/>
              <a:t> y </a:t>
            </a:r>
            <a:r>
              <a:rPr lang="en-US" b="1" baseline="0" dirty="0" err="1"/>
              <a:t>removido</a:t>
            </a:r>
            <a:r>
              <a:rPr lang="en-US" b="1" baseline="0" dirty="0"/>
              <a:t> </a:t>
            </a:r>
            <a:r>
              <a:rPr lang="en-US" b="1" baseline="0" dirty="0" err="1"/>
              <a:t>desde</a:t>
            </a:r>
            <a:r>
              <a:rPr lang="en-US" b="1" baseline="0" dirty="0"/>
              <a:t> </a:t>
            </a:r>
            <a:r>
              <a:rPr lang="en-US" b="1" baseline="0" dirty="0" err="1"/>
              <a:t>abajo</a:t>
            </a:r>
            <a:r>
              <a:rPr lang="en-US" b="1" baseline="0" dirty="0"/>
              <a:t> </a:t>
            </a:r>
            <a:r>
              <a:rPr lang="en-US" b="1" baseline="0" dirty="0" err="1"/>
              <a:t>hacia</a:t>
            </a:r>
            <a:r>
              <a:rPr lang="en-US" b="1" baseline="0" dirty="0"/>
              <a:t> </a:t>
            </a:r>
            <a:r>
              <a:rPr lang="en-US" b="1" baseline="0" dirty="0" err="1"/>
              <a:t>arriba</a:t>
            </a:r>
            <a:r>
              <a:rPr lang="en-US" b="1" baseline="0" dirty="0"/>
              <a:t>. El </a:t>
            </a:r>
            <a:r>
              <a:rPr lang="en-US" b="1" baseline="0" dirty="0" err="1"/>
              <a:t>apuntalado</a:t>
            </a:r>
            <a:r>
              <a:rPr lang="en-US" b="1" baseline="0" dirty="0"/>
              <a:t> </a:t>
            </a:r>
            <a:r>
              <a:rPr lang="en-US" b="1" baseline="0" dirty="0" err="1"/>
              <a:t>hidráulico</a:t>
            </a:r>
            <a:r>
              <a:rPr lang="en-US" baseline="0" dirty="0"/>
              <a:t> </a:t>
            </a:r>
            <a:r>
              <a:rPr lang="en-US" baseline="0" dirty="0" err="1"/>
              <a:t>debe</a:t>
            </a:r>
            <a:r>
              <a:rPr lang="en-US" baseline="0" dirty="0"/>
              <a:t> </a:t>
            </a:r>
            <a:r>
              <a:rPr lang="en-US" baseline="0" dirty="0" err="1"/>
              <a:t>ser</a:t>
            </a:r>
            <a:r>
              <a:rPr lang="en-US" baseline="0" dirty="0"/>
              <a:t> </a:t>
            </a:r>
            <a:r>
              <a:rPr lang="en-US" b="1" baseline="0" dirty="0" err="1"/>
              <a:t>revisado</a:t>
            </a:r>
            <a:r>
              <a:rPr lang="en-US" b="1" baseline="0" dirty="0"/>
              <a:t> al </a:t>
            </a:r>
            <a:r>
              <a:rPr lang="en-US" b="1" baseline="0" dirty="0" err="1"/>
              <a:t>menos</a:t>
            </a:r>
            <a:r>
              <a:rPr lang="en-US" b="1" baseline="0" dirty="0"/>
              <a:t> </a:t>
            </a:r>
            <a:r>
              <a:rPr lang="en-US" b="1" baseline="0" dirty="0" err="1"/>
              <a:t>una</a:t>
            </a:r>
            <a:r>
              <a:rPr lang="en-US" b="1" baseline="0" dirty="0"/>
              <a:t> </a:t>
            </a:r>
            <a:r>
              <a:rPr lang="en-US" b="1" baseline="0" dirty="0" err="1"/>
              <a:t>vez</a:t>
            </a:r>
            <a:r>
              <a:rPr lang="en-US" b="1" baseline="0" dirty="0"/>
              <a:t> </a:t>
            </a:r>
            <a:r>
              <a:rPr lang="en-US" b="1" baseline="0" dirty="0" err="1"/>
              <a:t>por</a:t>
            </a:r>
            <a:r>
              <a:rPr lang="en-US" b="1" baseline="0" dirty="0"/>
              <a:t> </a:t>
            </a:r>
            <a:r>
              <a:rPr lang="en-US" b="1" baseline="0" dirty="0" err="1"/>
              <a:t>turno</a:t>
            </a:r>
            <a:r>
              <a:rPr lang="en-US" b="1" baseline="0" dirty="0"/>
              <a:t> </a:t>
            </a:r>
            <a:r>
              <a:rPr lang="en-US" b="1" baseline="0" dirty="0" err="1"/>
              <a:t>buscando</a:t>
            </a:r>
            <a:r>
              <a:rPr lang="en-US" b="1" baseline="0" dirty="0"/>
              <a:t> </a:t>
            </a:r>
            <a:r>
              <a:rPr lang="en-US" b="1" baseline="0" dirty="0" err="1"/>
              <a:t>fugas</a:t>
            </a:r>
            <a:r>
              <a:rPr lang="en-US" b="1" baseline="0" dirty="0"/>
              <a:t> </a:t>
            </a:r>
            <a:r>
              <a:rPr lang="en-US" baseline="0" dirty="0" err="1"/>
              <a:t>en</a:t>
            </a:r>
            <a:r>
              <a:rPr lang="en-US" baseline="0" dirty="0"/>
              <a:t> </a:t>
            </a:r>
            <a:r>
              <a:rPr lang="en-US" baseline="0" dirty="0" err="1"/>
              <a:t>sus</a:t>
            </a:r>
            <a:r>
              <a:rPr lang="en-US" baseline="0" dirty="0"/>
              <a:t> </a:t>
            </a:r>
            <a:r>
              <a:rPr lang="en-US" baseline="0" dirty="0" err="1"/>
              <a:t>mangeras</a:t>
            </a:r>
            <a:r>
              <a:rPr lang="en-US" baseline="0" dirty="0"/>
              <a:t> y/o </a:t>
            </a:r>
            <a:r>
              <a:rPr lang="en-US" baseline="0" dirty="0" err="1"/>
              <a:t>cilindros</a:t>
            </a:r>
            <a:r>
              <a:rPr lang="en-US" baseline="0" dirty="0"/>
              <a:t>, </a:t>
            </a:r>
            <a:r>
              <a:rPr lang="en-US" b="1" baseline="0" dirty="0" err="1"/>
              <a:t>conexiones</a:t>
            </a:r>
            <a:r>
              <a:rPr lang="en-US" b="1" baseline="0" dirty="0"/>
              <a:t> </a:t>
            </a:r>
            <a:r>
              <a:rPr lang="en-US" b="1" baseline="0" dirty="0" err="1"/>
              <a:t>rotas</a:t>
            </a:r>
            <a:r>
              <a:rPr lang="en-US" baseline="0" dirty="0"/>
              <a:t>, </a:t>
            </a:r>
            <a:r>
              <a:rPr lang="en-US" b="1" baseline="0" dirty="0" err="1"/>
              <a:t>boquillas</a:t>
            </a:r>
            <a:r>
              <a:rPr lang="en-US" b="1" baseline="0" dirty="0"/>
              <a:t> </a:t>
            </a:r>
            <a:r>
              <a:rPr lang="en-US" b="1" baseline="0" dirty="0" err="1"/>
              <a:t>rajadas</a:t>
            </a:r>
            <a:r>
              <a:rPr lang="en-US" b="1" baseline="0" dirty="0"/>
              <a:t>, bases </a:t>
            </a:r>
            <a:r>
              <a:rPr lang="en-US" b="1" baseline="0" dirty="0" err="1"/>
              <a:t>dobladas</a:t>
            </a:r>
            <a:r>
              <a:rPr lang="en-US" baseline="0" dirty="0"/>
              <a:t>, y </a:t>
            </a:r>
            <a:r>
              <a:rPr lang="en-US" baseline="0" dirty="0" err="1"/>
              <a:t>cualquier</a:t>
            </a:r>
            <a:r>
              <a:rPr lang="en-US" baseline="0" dirty="0"/>
              <a:t> </a:t>
            </a:r>
            <a:r>
              <a:rPr lang="en-US" baseline="0" dirty="0" err="1"/>
              <a:t>otra</a:t>
            </a:r>
            <a:r>
              <a:rPr lang="en-US" baseline="0" dirty="0"/>
              <a:t> </a:t>
            </a:r>
            <a:r>
              <a:rPr lang="en-US" b="1" baseline="0" dirty="0"/>
              <a:t>parte </a:t>
            </a:r>
            <a:r>
              <a:rPr lang="en-US" b="1" baseline="0" dirty="0" err="1"/>
              <a:t>dañada</a:t>
            </a:r>
            <a:r>
              <a:rPr lang="en-US" b="1" baseline="0" dirty="0"/>
              <a:t> o </a:t>
            </a:r>
            <a:r>
              <a:rPr lang="en-US" b="1" baseline="0" dirty="0" err="1"/>
              <a:t>defectuosa</a:t>
            </a:r>
            <a:r>
              <a:rPr lang="en-US" baseline="0" dirty="0"/>
              <a:t>. </a:t>
            </a:r>
            <a:endParaRPr lang="en-US" dirty="0"/>
          </a:p>
          <a:p>
            <a:pPr>
              <a:spcBef>
                <a:spcPct val="0"/>
              </a:spcBef>
            </a:pPr>
            <a:endParaRPr lang="en-US" dirty="0"/>
          </a:p>
        </p:txBody>
      </p:sp>
      <p:sp>
        <p:nvSpPr>
          <p:cNvPr id="4" name="Slide Number Placeholder 3"/>
          <p:cNvSpPr>
            <a:spLocks noGrp="1"/>
          </p:cNvSpPr>
          <p:nvPr>
            <p:ph type="sldNum" sz="quarter" idx="5"/>
          </p:nvPr>
        </p:nvSpPr>
        <p:spPr/>
        <p:txBody>
          <a:bodyPr/>
          <a:lstStyle/>
          <a:p>
            <a:fld id="{636E207D-D3FA-BC4F-B506-8E6DB356F7D4}" type="slidenum">
              <a:rPr lang="en-US">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3546356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a:spcBef>
                <a:spcPct val="0"/>
              </a:spcBef>
              <a:spcAft>
                <a:spcPts val="1200"/>
              </a:spcAft>
            </a:pPr>
            <a:r>
              <a:rPr lang="en-US" dirty="0"/>
              <a:t>El</a:t>
            </a:r>
            <a:r>
              <a:rPr lang="en-US" baseline="0" dirty="0"/>
              <a:t> </a:t>
            </a:r>
            <a:r>
              <a:rPr lang="en-US" baseline="0" dirty="0" err="1"/>
              <a:t>estándar</a:t>
            </a:r>
            <a:r>
              <a:rPr lang="en-US" baseline="0" dirty="0"/>
              <a:t> de la </a:t>
            </a:r>
            <a:r>
              <a:rPr lang="en-US" dirty="0"/>
              <a:t>OSHA </a:t>
            </a:r>
            <a:r>
              <a:rPr lang="en-US" dirty="0" err="1"/>
              <a:t>requiere</a:t>
            </a:r>
            <a:r>
              <a:rPr lang="en-US" dirty="0"/>
              <a:t> que</a:t>
            </a:r>
            <a:r>
              <a:rPr lang="en-US" baseline="0" dirty="0"/>
              <a:t> </a:t>
            </a:r>
            <a:r>
              <a:rPr lang="en-US" baseline="0" dirty="0" err="1"/>
              <a:t>una</a:t>
            </a:r>
            <a:r>
              <a:rPr lang="en-US" baseline="0" dirty="0"/>
              <a:t> </a:t>
            </a:r>
            <a:r>
              <a:rPr lang="en-US" baseline="0" dirty="0" err="1"/>
              <a:t>excavación</a:t>
            </a:r>
            <a:r>
              <a:rPr lang="en-US" baseline="0" dirty="0"/>
              <a:t> de </a:t>
            </a:r>
            <a:r>
              <a:rPr lang="en-US" baseline="0" dirty="0" err="1"/>
              <a:t>profundidad</a:t>
            </a:r>
            <a:r>
              <a:rPr lang="en-US" baseline="0" dirty="0"/>
              <a:t> de </a:t>
            </a:r>
            <a:r>
              <a:rPr lang="en-US" b="1" baseline="0" dirty="0"/>
              <a:t>4 pies </a:t>
            </a:r>
            <a:r>
              <a:rPr lang="en-US" baseline="0" dirty="0"/>
              <a:t>o </a:t>
            </a:r>
            <a:r>
              <a:rPr lang="en-US" baseline="0" dirty="0" err="1"/>
              <a:t>más</a:t>
            </a:r>
            <a:r>
              <a:rPr lang="en-US" baseline="0" dirty="0"/>
              <a:t> </a:t>
            </a:r>
            <a:r>
              <a:rPr lang="en-US" baseline="0" dirty="0" err="1"/>
              <a:t>deba</a:t>
            </a:r>
            <a:r>
              <a:rPr lang="en-US" baseline="0" dirty="0"/>
              <a:t> </a:t>
            </a:r>
            <a:r>
              <a:rPr lang="en-US" baseline="0" dirty="0" err="1"/>
              <a:t>tener</a:t>
            </a:r>
            <a:r>
              <a:rPr lang="en-US" baseline="0" dirty="0"/>
              <a:t> los </a:t>
            </a:r>
            <a:r>
              <a:rPr lang="en-US" baseline="0" dirty="0" err="1"/>
              <a:t>medios</a:t>
            </a:r>
            <a:r>
              <a:rPr lang="en-US" baseline="0" dirty="0"/>
              <a:t> para </a:t>
            </a:r>
            <a:r>
              <a:rPr lang="en-US" b="1" baseline="0" dirty="0" err="1"/>
              <a:t>entrar</a:t>
            </a:r>
            <a:r>
              <a:rPr lang="en-US" b="1" baseline="0" dirty="0"/>
              <a:t> (</a:t>
            </a:r>
            <a:r>
              <a:rPr lang="en-US" b="1" baseline="0" dirty="0" err="1"/>
              <a:t>acceso</a:t>
            </a:r>
            <a:r>
              <a:rPr lang="en-US" b="1" baseline="0" dirty="0"/>
              <a:t>) </a:t>
            </a:r>
            <a:r>
              <a:rPr lang="en-US" baseline="0" dirty="0"/>
              <a:t>y </a:t>
            </a:r>
            <a:r>
              <a:rPr lang="en-US" b="1" baseline="0" dirty="0" err="1"/>
              <a:t>salir</a:t>
            </a:r>
            <a:r>
              <a:rPr lang="en-US" b="1" baseline="0" dirty="0"/>
              <a:t> (</a:t>
            </a:r>
            <a:r>
              <a:rPr lang="en-US" b="1" baseline="0" dirty="0" err="1"/>
              <a:t>salida</a:t>
            </a:r>
            <a:r>
              <a:rPr lang="en-US" b="1" baseline="0" dirty="0"/>
              <a:t>)  </a:t>
            </a:r>
            <a:r>
              <a:rPr lang="en-US" b="1" dirty="0"/>
              <a:t> </a:t>
            </a:r>
          </a:p>
          <a:p>
            <a:pPr marL="800100" lvl="1" indent="-342900">
              <a:spcBef>
                <a:spcPct val="0"/>
              </a:spcBef>
              <a:spcAft>
                <a:spcPts val="1200"/>
              </a:spcAft>
              <a:buFontTx/>
              <a:buChar char="•"/>
            </a:pPr>
            <a:r>
              <a:rPr lang="en-US" dirty="0" err="1"/>
              <a:t>Pueden</a:t>
            </a:r>
            <a:r>
              <a:rPr lang="en-US" baseline="0" dirty="0"/>
              <a:t> </a:t>
            </a:r>
            <a:r>
              <a:rPr lang="en-US" baseline="0" dirty="0" err="1"/>
              <a:t>ser</a:t>
            </a:r>
            <a:r>
              <a:rPr lang="en-US" baseline="0" dirty="0"/>
              <a:t> </a:t>
            </a:r>
            <a:r>
              <a:rPr lang="en-US" baseline="0" dirty="0" err="1"/>
              <a:t>en</a:t>
            </a:r>
            <a:r>
              <a:rPr lang="en-US" baseline="0" dirty="0"/>
              <a:t> la forma de </a:t>
            </a:r>
            <a:r>
              <a:rPr lang="en-US" b="1" baseline="0" dirty="0" err="1"/>
              <a:t>escaleras</a:t>
            </a:r>
            <a:r>
              <a:rPr lang="en-US" b="1" baseline="0" dirty="0"/>
              <a:t>, </a:t>
            </a:r>
            <a:r>
              <a:rPr lang="en-US" b="1" baseline="0" dirty="0" err="1"/>
              <a:t>escaleras</a:t>
            </a:r>
            <a:r>
              <a:rPr lang="en-US" b="1" baseline="0" dirty="0"/>
              <a:t> de </a:t>
            </a:r>
            <a:r>
              <a:rPr lang="en-US" b="1" baseline="0" dirty="0" err="1"/>
              <a:t>mano</a:t>
            </a:r>
            <a:r>
              <a:rPr lang="en-US" baseline="0" dirty="0"/>
              <a:t>, o </a:t>
            </a:r>
            <a:r>
              <a:rPr lang="en-US" baseline="0" dirty="0" err="1"/>
              <a:t>rampas</a:t>
            </a:r>
            <a:r>
              <a:rPr lang="en-US" baseline="0" dirty="0"/>
              <a:t>. </a:t>
            </a:r>
            <a:endParaRPr lang="en-US" dirty="0"/>
          </a:p>
          <a:p>
            <a:pPr marL="800100" lvl="1" indent="-342900">
              <a:spcBef>
                <a:spcPct val="0"/>
              </a:spcBef>
              <a:spcAft>
                <a:spcPts val="1200"/>
              </a:spcAft>
              <a:buFontTx/>
              <a:buChar char="•"/>
            </a:pPr>
            <a:r>
              <a:rPr lang="en-US" dirty="0"/>
              <a:t>Deben </a:t>
            </a:r>
            <a:r>
              <a:rPr lang="en-US" dirty="0" err="1"/>
              <a:t>estar</a:t>
            </a:r>
            <a:r>
              <a:rPr lang="en-US" dirty="0"/>
              <a:t> a </a:t>
            </a:r>
            <a:r>
              <a:rPr lang="en-US" dirty="0" err="1"/>
              <a:t>una</a:t>
            </a:r>
            <a:r>
              <a:rPr lang="en-US" dirty="0"/>
              <a:t> </a:t>
            </a:r>
            <a:r>
              <a:rPr lang="en-US" b="1" dirty="0" err="1"/>
              <a:t>distancia</a:t>
            </a:r>
            <a:r>
              <a:rPr lang="en-US" b="1" dirty="0"/>
              <a:t> de al </a:t>
            </a:r>
            <a:r>
              <a:rPr lang="en-US" b="1" dirty="0" err="1"/>
              <a:t>menos</a:t>
            </a:r>
            <a:r>
              <a:rPr lang="en-US" b="1" dirty="0"/>
              <a:t> 25 pies </a:t>
            </a:r>
            <a:r>
              <a:rPr lang="en-US" dirty="0"/>
              <a:t>de los </a:t>
            </a:r>
            <a:r>
              <a:rPr lang="en-US" dirty="0" err="1"/>
              <a:t>empleados</a:t>
            </a:r>
            <a:r>
              <a:rPr lang="en-US" dirty="0"/>
              <a:t>  </a:t>
            </a:r>
          </a:p>
          <a:p>
            <a:pPr marL="800100" lvl="1" indent="-342900">
              <a:spcBef>
                <a:spcPct val="0"/>
              </a:spcBef>
              <a:spcAft>
                <a:spcPts val="1200"/>
              </a:spcAft>
              <a:buFontTx/>
              <a:buChar char="•"/>
            </a:pPr>
            <a:r>
              <a:rPr lang="en-US" dirty="0"/>
              <a:t>Las </a:t>
            </a:r>
            <a:r>
              <a:rPr lang="en-US" dirty="0" err="1"/>
              <a:t>escaleras</a:t>
            </a:r>
            <a:r>
              <a:rPr lang="en-US" dirty="0"/>
              <a:t> de </a:t>
            </a:r>
            <a:r>
              <a:rPr lang="en-US" dirty="0" err="1"/>
              <a:t>mano</a:t>
            </a:r>
            <a:r>
              <a:rPr lang="en-US" baseline="0" dirty="0"/>
              <a:t> </a:t>
            </a:r>
            <a:r>
              <a:rPr lang="en-US" baseline="0" dirty="0" err="1"/>
              <a:t>deben</a:t>
            </a:r>
            <a:r>
              <a:rPr lang="en-US" baseline="0" dirty="0"/>
              <a:t> </a:t>
            </a:r>
            <a:r>
              <a:rPr lang="en-US" b="1" baseline="0" dirty="0" err="1"/>
              <a:t>extenderse</a:t>
            </a:r>
            <a:r>
              <a:rPr lang="en-US" baseline="0" dirty="0"/>
              <a:t> </a:t>
            </a:r>
            <a:r>
              <a:rPr lang="en-US" b="1" baseline="0" dirty="0"/>
              <a:t>3 pies </a:t>
            </a:r>
            <a:r>
              <a:rPr lang="en-US" baseline="0" dirty="0" err="1"/>
              <a:t>por</a:t>
            </a:r>
            <a:r>
              <a:rPr lang="en-US" baseline="0" dirty="0"/>
              <a:t> </a:t>
            </a:r>
            <a:r>
              <a:rPr lang="en-US" baseline="0" dirty="0" err="1"/>
              <a:t>sobre</a:t>
            </a:r>
            <a:r>
              <a:rPr lang="en-US" baseline="0" dirty="0"/>
              <a:t> el </a:t>
            </a:r>
            <a:r>
              <a:rPr lang="en-US" baseline="0" dirty="0" err="1"/>
              <a:t>borde</a:t>
            </a:r>
            <a:r>
              <a:rPr lang="en-US" baseline="0" dirty="0"/>
              <a:t> de la </a:t>
            </a:r>
            <a:r>
              <a:rPr lang="en-US" baseline="0" dirty="0" err="1"/>
              <a:t>excavación</a:t>
            </a:r>
            <a:r>
              <a:rPr lang="en-US" baseline="0" dirty="0"/>
              <a:t> </a:t>
            </a:r>
            <a:r>
              <a:rPr lang="en-US" b="1" dirty="0"/>
              <a:t>  </a:t>
            </a:r>
            <a:endParaRPr lang="en-US" dirty="0"/>
          </a:p>
          <a:p>
            <a:pPr marL="800100" lvl="1" indent="-342900">
              <a:spcBef>
                <a:spcPct val="0"/>
              </a:spcBef>
              <a:spcAft>
                <a:spcPts val="1200"/>
              </a:spcAft>
              <a:buFontTx/>
              <a:buChar char="•"/>
            </a:pPr>
            <a:r>
              <a:rPr lang="en-US" dirty="0"/>
              <a:t>Las </a:t>
            </a:r>
            <a:r>
              <a:rPr lang="en-US" dirty="0" err="1"/>
              <a:t>escaleras</a:t>
            </a:r>
            <a:r>
              <a:rPr lang="en-US" baseline="0" dirty="0"/>
              <a:t> de </a:t>
            </a:r>
            <a:r>
              <a:rPr lang="en-US" baseline="0" dirty="0" err="1"/>
              <a:t>mano</a:t>
            </a:r>
            <a:r>
              <a:rPr lang="en-US" baseline="0" dirty="0"/>
              <a:t> de metal </a:t>
            </a:r>
            <a:r>
              <a:rPr lang="en-US" baseline="0" dirty="0" err="1"/>
              <a:t>deben</a:t>
            </a:r>
            <a:r>
              <a:rPr lang="en-US" baseline="0" dirty="0"/>
              <a:t> </a:t>
            </a:r>
            <a:r>
              <a:rPr lang="en-US" baseline="0" dirty="0" err="1"/>
              <a:t>ser</a:t>
            </a:r>
            <a:r>
              <a:rPr lang="en-US" baseline="0" dirty="0"/>
              <a:t> </a:t>
            </a:r>
            <a:r>
              <a:rPr lang="en-US" baseline="0" dirty="0" err="1"/>
              <a:t>usadas</a:t>
            </a:r>
            <a:r>
              <a:rPr lang="en-US" baseline="0" dirty="0"/>
              <a:t> con </a:t>
            </a:r>
            <a:r>
              <a:rPr lang="en-US" baseline="0" dirty="0" err="1"/>
              <a:t>cuidado</a:t>
            </a:r>
            <a:r>
              <a:rPr lang="en-US" baseline="0" dirty="0"/>
              <a:t>, </a:t>
            </a:r>
            <a:r>
              <a:rPr lang="en-US" baseline="0" dirty="0" err="1"/>
              <a:t>especialmente</a:t>
            </a:r>
            <a:r>
              <a:rPr lang="en-US" baseline="0" dirty="0"/>
              <a:t> </a:t>
            </a:r>
            <a:r>
              <a:rPr lang="en-US" baseline="0" dirty="0" err="1"/>
              <a:t>cuando</a:t>
            </a:r>
            <a:r>
              <a:rPr lang="en-US" baseline="0" dirty="0"/>
              <a:t> </a:t>
            </a:r>
            <a:r>
              <a:rPr lang="en-US" baseline="0" dirty="0" err="1"/>
              <a:t>están</a:t>
            </a:r>
            <a:r>
              <a:rPr lang="en-US" baseline="0" dirty="0"/>
              <a:t> </a:t>
            </a:r>
            <a:r>
              <a:rPr lang="en-US" baseline="0" dirty="0" err="1"/>
              <a:t>presentes</a:t>
            </a:r>
            <a:r>
              <a:rPr lang="en-US" baseline="0" dirty="0"/>
              <a:t> </a:t>
            </a:r>
            <a:r>
              <a:rPr lang="en-US" baseline="0" dirty="0" err="1"/>
              <a:t>tendidos</a:t>
            </a:r>
            <a:r>
              <a:rPr lang="en-US" baseline="0" dirty="0"/>
              <a:t> de </a:t>
            </a:r>
            <a:r>
              <a:rPr lang="en-US" baseline="0" dirty="0" err="1"/>
              <a:t>servicios</a:t>
            </a:r>
            <a:r>
              <a:rPr lang="en-US" baseline="0" dirty="0"/>
              <a:t> </a:t>
            </a:r>
            <a:r>
              <a:rPr lang="en-US" baseline="0" dirty="0" err="1"/>
              <a:t>públicos</a:t>
            </a:r>
            <a:r>
              <a:rPr lang="en-US" baseline="0" dirty="0"/>
              <a:t> de </a:t>
            </a:r>
            <a:r>
              <a:rPr lang="en-US" baseline="0" dirty="0" err="1"/>
              <a:t>electricidad</a:t>
            </a:r>
            <a:r>
              <a:rPr lang="en-US" dirty="0"/>
              <a:t>. </a:t>
            </a:r>
          </a:p>
          <a:p>
            <a:pPr>
              <a:spcBef>
                <a:spcPct val="0"/>
              </a:spcBef>
              <a:spcAft>
                <a:spcPts val="1200"/>
              </a:spcAft>
            </a:pPr>
            <a:r>
              <a:rPr lang="en-US" b="1" dirty="0" err="1"/>
              <a:t>Rampas</a:t>
            </a:r>
            <a:r>
              <a:rPr lang="en-US" dirty="0"/>
              <a:t> </a:t>
            </a:r>
            <a:r>
              <a:rPr lang="en-US" dirty="0" err="1"/>
              <a:t>que</a:t>
            </a:r>
            <a:r>
              <a:rPr lang="en-US" dirty="0"/>
              <a:t> son </a:t>
            </a:r>
            <a:r>
              <a:rPr lang="en-US" dirty="0" err="1"/>
              <a:t>usadas</a:t>
            </a:r>
            <a:r>
              <a:rPr lang="en-US" dirty="0"/>
              <a:t> para </a:t>
            </a:r>
            <a:r>
              <a:rPr lang="en-US" dirty="0" err="1"/>
              <a:t>entrar</a:t>
            </a:r>
            <a:r>
              <a:rPr lang="en-US" dirty="0"/>
              <a:t> y </a:t>
            </a:r>
            <a:r>
              <a:rPr lang="en-US" dirty="0" err="1"/>
              <a:t>salir</a:t>
            </a:r>
            <a:r>
              <a:rPr lang="en-US" dirty="0"/>
              <a:t> de la </a:t>
            </a:r>
            <a:r>
              <a:rPr lang="en-US" dirty="0" err="1"/>
              <a:t>excavación</a:t>
            </a:r>
            <a:r>
              <a:rPr lang="en-US" dirty="0"/>
              <a:t> </a:t>
            </a:r>
            <a:r>
              <a:rPr lang="en-US" dirty="0" err="1"/>
              <a:t>deben</a:t>
            </a:r>
            <a:r>
              <a:rPr lang="en-US" dirty="0"/>
              <a:t> </a:t>
            </a:r>
            <a:r>
              <a:rPr lang="en-US" dirty="0" err="1"/>
              <a:t>tener</a:t>
            </a:r>
            <a:r>
              <a:rPr lang="en-US" dirty="0"/>
              <a:t> superficies </a:t>
            </a:r>
            <a:r>
              <a:rPr lang="en-US" b="1" dirty="0" err="1"/>
              <a:t>antideslizantes</a:t>
            </a:r>
            <a:r>
              <a:rPr lang="en-US" baseline="0" dirty="0"/>
              <a:t> y </a:t>
            </a:r>
            <a:r>
              <a:rPr lang="en-US" baseline="0" dirty="0" err="1"/>
              <a:t>ser</a:t>
            </a:r>
            <a:r>
              <a:rPr lang="en-US" baseline="0" dirty="0"/>
              <a:t> </a:t>
            </a:r>
            <a:r>
              <a:rPr lang="en-US" baseline="0" dirty="0" err="1"/>
              <a:t>diseñadas</a:t>
            </a:r>
            <a:r>
              <a:rPr lang="en-US" baseline="0" dirty="0"/>
              <a:t> </a:t>
            </a:r>
            <a:r>
              <a:rPr lang="en-US" baseline="0" dirty="0" err="1"/>
              <a:t>por</a:t>
            </a:r>
            <a:r>
              <a:rPr lang="en-US" baseline="0" dirty="0"/>
              <a:t> </a:t>
            </a:r>
            <a:r>
              <a:rPr lang="en-US" baseline="0" dirty="0" err="1"/>
              <a:t>una</a:t>
            </a:r>
            <a:r>
              <a:rPr lang="en-US" baseline="0" dirty="0"/>
              <a:t> persona </a:t>
            </a:r>
            <a:r>
              <a:rPr lang="en-US" baseline="0" dirty="0" err="1"/>
              <a:t>competente</a:t>
            </a:r>
            <a:r>
              <a:rPr lang="en-US" baseline="0" dirty="0"/>
              <a:t>. </a:t>
            </a:r>
            <a:r>
              <a:rPr lang="en-US" dirty="0"/>
              <a:t> </a:t>
            </a:r>
          </a:p>
          <a:p>
            <a:pPr>
              <a:spcBef>
                <a:spcPct val="0"/>
              </a:spcBef>
            </a:pPr>
            <a:endParaRPr lang="en-US" dirty="0"/>
          </a:p>
        </p:txBody>
      </p:sp>
      <p:sp>
        <p:nvSpPr>
          <p:cNvPr id="88068" name="Slide Number Placeholder 3"/>
          <p:cNvSpPr>
            <a:spLocks noGrp="1"/>
          </p:cNvSpPr>
          <p:nvPr>
            <p:ph type="sldNum" sz="quarter" idx="5"/>
          </p:nvPr>
        </p:nvSpPr>
        <p:spPr bwMode="auto">
          <a:noFill/>
          <a:ln>
            <a:miter lim="800000"/>
            <a:headEnd/>
            <a:tailEnd/>
          </a:ln>
        </p:spPr>
        <p:txBody>
          <a:bodyPr/>
          <a:lstStyle/>
          <a:p>
            <a:fld id="{89C11B3E-49FD-004B-9691-8D040F6D994D}" type="slidenum">
              <a:rPr lang="en-US"/>
              <a:pPr/>
              <a:t>36</a:t>
            </a:fld>
            <a:endParaRPr lang="en-US"/>
          </a:p>
        </p:txBody>
      </p:sp>
    </p:spTree>
    <p:extLst>
      <p:ext uri="{BB962C8B-B14F-4D97-AF65-F5344CB8AC3E}">
        <p14:creationId xmlns:p14="http://schemas.microsoft.com/office/powerpoint/2010/main" val="1396551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ct val="0"/>
              </a:spcBef>
            </a:pPr>
            <a:r>
              <a:rPr lang="en-US" dirty="0"/>
              <a:t>Las </a:t>
            </a:r>
            <a:r>
              <a:rPr lang="en-US" dirty="0" err="1"/>
              <a:t>siguientes</a:t>
            </a:r>
            <a:r>
              <a:rPr lang="en-US" dirty="0"/>
              <a:t> </a:t>
            </a:r>
            <a:r>
              <a:rPr lang="en-US" dirty="0" err="1"/>
              <a:t>figuras</a:t>
            </a:r>
            <a:r>
              <a:rPr lang="en-US" dirty="0"/>
              <a:t> son un </a:t>
            </a:r>
            <a:r>
              <a:rPr lang="en-US" dirty="0" err="1"/>
              <a:t>gráfico</a:t>
            </a:r>
            <a:r>
              <a:rPr lang="en-US" baseline="0" dirty="0"/>
              <a:t> </a:t>
            </a:r>
            <a:r>
              <a:rPr lang="en-US" baseline="0" dirty="0" err="1"/>
              <a:t>que</a:t>
            </a:r>
            <a:r>
              <a:rPr lang="en-US" baseline="0" dirty="0"/>
              <a:t> resume los </a:t>
            </a:r>
            <a:r>
              <a:rPr lang="en-US" baseline="0" dirty="0" err="1"/>
              <a:t>requerimientos</a:t>
            </a:r>
            <a:r>
              <a:rPr lang="en-US" baseline="0" dirty="0"/>
              <a:t> </a:t>
            </a:r>
            <a:r>
              <a:rPr lang="en-US" baseline="0" dirty="0" err="1"/>
              <a:t>contenidos</a:t>
            </a:r>
            <a:r>
              <a:rPr lang="en-US" baseline="0" dirty="0"/>
              <a:t> </a:t>
            </a:r>
            <a:r>
              <a:rPr lang="en-US" baseline="0" dirty="0" err="1"/>
              <a:t>en</a:t>
            </a:r>
            <a:r>
              <a:rPr lang="en-US" baseline="0" dirty="0"/>
              <a:t> la </a:t>
            </a:r>
            <a:r>
              <a:rPr lang="en-US" baseline="0" dirty="0" err="1"/>
              <a:t>s</a:t>
            </a:r>
            <a:r>
              <a:rPr lang="en-US" dirty="0" err="1"/>
              <a:t>ubparte</a:t>
            </a:r>
            <a:r>
              <a:rPr lang="en-US" dirty="0"/>
              <a:t> P para </a:t>
            </a:r>
            <a:r>
              <a:rPr lang="en-US" dirty="0" err="1"/>
              <a:t>excavaciones</a:t>
            </a:r>
            <a:r>
              <a:rPr lang="en-US" dirty="0"/>
              <a:t> de 20 pies de </a:t>
            </a:r>
            <a:r>
              <a:rPr lang="en-US" dirty="0" err="1"/>
              <a:t>profundidad</a:t>
            </a:r>
            <a:r>
              <a:rPr lang="en-US" dirty="0"/>
              <a:t> o </a:t>
            </a:r>
            <a:r>
              <a:rPr lang="en-US" dirty="0" err="1"/>
              <a:t>menos</a:t>
            </a:r>
            <a:r>
              <a:rPr lang="en-US" dirty="0"/>
              <a:t>. </a:t>
            </a:r>
          </a:p>
          <a:p>
            <a:pPr>
              <a:spcBef>
                <a:spcPct val="0"/>
              </a:spcBef>
            </a:pPr>
            <a:endParaRPr lang="en-US" dirty="0"/>
          </a:p>
          <a:p>
            <a:pPr>
              <a:spcBef>
                <a:spcPct val="0"/>
              </a:spcBef>
            </a:pPr>
            <a:r>
              <a:rPr lang="en-US" dirty="0"/>
              <a:t>Los</a:t>
            </a:r>
            <a:r>
              <a:rPr lang="en-US" baseline="0" dirty="0"/>
              <a:t> </a:t>
            </a:r>
            <a:r>
              <a:rPr lang="en-US" baseline="0" dirty="0" err="1"/>
              <a:t>s</a:t>
            </a:r>
            <a:r>
              <a:rPr lang="en-US" dirty="0" err="1"/>
              <a:t>istemas</a:t>
            </a:r>
            <a:r>
              <a:rPr lang="en-US" baseline="0" dirty="0"/>
              <a:t> de </a:t>
            </a:r>
            <a:r>
              <a:rPr lang="en-US" baseline="0" dirty="0" err="1"/>
              <a:t>protección</a:t>
            </a:r>
            <a:r>
              <a:rPr lang="en-US" baseline="0" dirty="0"/>
              <a:t> para el </a:t>
            </a:r>
            <a:r>
              <a:rPr lang="en-US" baseline="0" dirty="0" err="1"/>
              <a:t>uso</a:t>
            </a:r>
            <a:r>
              <a:rPr lang="en-US" baseline="0" dirty="0"/>
              <a:t> </a:t>
            </a:r>
            <a:r>
              <a:rPr lang="en-US" baseline="0" dirty="0" err="1"/>
              <a:t>en</a:t>
            </a:r>
            <a:r>
              <a:rPr lang="en-US" baseline="0" dirty="0"/>
              <a:t> </a:t>
            </a:r>
            <a:r>
              <a:rPr lang="en-US" baseline="0" dirty="0" err="1"/>
              <a:t>excavaciones</a:t>
            </a:r>
            <a:r>
              <a:rPr lang="en-US" baseline="0" dirty="0"/>
              <a:t> </a:t>
            </a:r>
            <a:r>
              <a:rPr lang="en-US" baseline="0" dirty="0" err="1"/>
              <a:t>mayores</a:t>
            </a:r>
            <a:r>
              <a:rPr lang="en-US" baseline="0" dirty="0"/>
              <a:t> de 20 pies de </a:t>
            </a:r>
            <a:r>
              <a:rPr lang="en-US" baseline="0" dirty="0" err="1"/>
              <a:t>profundidad</a:t>
            </a:r>
            <a:r>
              <a:rPr lang="en-US" baseline="0" dirty="0"/>
              <a:t> </a:t>
            </a:r>
            <a:r>
              <a:rPr lang="en-US" baseline="0" dirty="0" err="1"/>
              <a:t>deben</a:t>
            </a:r>
            <a:r>
              <a:rPr lang="en-US" baseline="0" dirty="0"/>
              <a:t> </a:t>
            </a:r>
            <a:r>
              <a:rPr lang="en-US" baseline="0" dirty="0" err="1"/>
              <a:t>ser</a:t>
            </a:r>
            <a:r>
              <a:rPr lang="en-US" baseline="0" dirty="0"/>
              <a:t> </a:t>
            </a:r>
            <a:r>
              <a:rPr lang="en-US" baseline="0" dirty="0" err="1"/>
              <a:t>diseñados</a:t>
            </a:r>
            <a:r>
              <a:rPr lang="en-US" baseline="0" dirty="0"/>
              <a:t> </a:t>
            </a:r>
            <a:r>
              <a:rPr lang="en-US" baseline="0" dirty="0" err="1"/>
              <a:t>por</a:t>
            </a:r>
            <a:r>
              <a:rPr lang="en-US" baseline="0" dirty="0"/>
              <a:t> un </a:t>
            </a:r>
            <a:r>
              <a:rPr lang="en-US" baseline="0" dirty="0" err="1"/>
              <a:t>ingeniero</a:t>
            </a:r>
            <a:r>
              <a:rPr lang="en-US" baseline="0" dirty="0"/>
              <a:t> professional </a:t>
            </a:r>
            <a:r>
              <a:rPr lang="en-US" baseline="0" dirty="0" err="1"/>
              <a:t>registrado</a:t>
            </a:r>
            <a:r>
              <a:rPr lang="en-US" baseline="0" dirty="0"/>
              <a:t> de </a:t>
            </a:r>
            <a:r>
              <a:rPr lang="en-US" baseline="0" dirty="0" err="1"/>
              <a:t>acuerdo</a:t>
            </a:r>
            <a:r>
              <a:rPr lang="en-US" baseline="0" dirty="0"/>
              <a:t> con </a:t>
            </a:r>
            <a:r>
              <a:rPr lang="en-US" dirty="0"/>
              <a:t>1926.652(b) y (c)</a:t>
            </a:r>
          </a:p>
          <a:p>
            <a:endParaRPr lang="es-PE" dirty="0"/>
          </a:p>
        </p:txBody>
      </p:sp>
      <p:sp>
        <p:nvSpPr>
          <p:cNvPr id="4" name="Marcador de número de diapositiva 3"/>
          <p:cNvSpPr>
            <a:spLocks noGrp="1"/>
          </p:cNvSpPr>
          <p:nvPr>
            <p:ph type="sldNum" sz="quarter" idx="10"/>
          </p:nvPr>
        </p:nvSpPr>
        <p:spPr/>
        <p:txBody>
          <a:bodyPr/>
          <a:lstStyle/>
          <a:p>
            <a:fld id="{B8CEBFF1-8E4E-6B4F-8365-849D7A3C7C86}" type="slidenum">
              <a:rPr lang="en-US" smtClean="0"/>
              <a:pPr/>
              <a:t>37</a:t>
            </a:fld>
            <a:endParaRPr lang="en-US"/>
          </a:p>
        </p:txBody>
      </p:sp>
    </p:spTree>
    <p:extLst>
      <p:ext uri="{BB962C8B-B14F-4D97-AF65-F5344CB8AC3E}">
        <p14:creationId xmlns:p14="http://schemas.microsoft.com/office/powerpoint/2010/main" val="4275542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ct val="0"/>
              </a:spcBef>
            </a:pPr>
            <a:r>
              <a:rPr lang="en-US" dirty="0"/>
              <a:t>Hay 4 </a:t>
            </a:r>
            <a:r>
              <a:rPr lang="en-US" dirty="0" err="1"/>
              <a:t>opciones</a:t>
            </a:r>
            <a:r>
              <a:rPr lang="en-US" dirty="0"/>
              <a:t> para </a:t>
            </a:r>
            <a:r>
              <a:rPr lang="en-US" dirty="0" err="1"/>
              <a:t>elegir</a:t>
            </a:r>
            <a:r>
              <a:rPr lang="en-US" baseline="0" dirty="0"/>
              <a:t>, </a:t>
            </a:r>
            <a:r>
              <a:rPr lang="en-US" baseline="0" dirty="0" err="1"/>
              <a:t>s</a:t>
            </a:r>
            <a:r>
              <a:rPr lang="en-US" dirty="0" err="1"/>
              <a:t>i</a:t>
            </a:r>
            <a:r>
              <a:rPr lang="en-US" dirty="0"/>
              <a:t> se </a:t>
            </a:r>
            <a:r>
              <a:rPr lang="en-US" dirty="0" err="1"/>
              <a:t>escoge</a:t>
            </a:r>
            <a:r>
              <a:rPr lang="en-US" dirty="0"/>
              <a:t> el </a:t>
            </a:r>
            <a:r>
              <a:rPr lang="en-US" dirty="0" err="1"/>
              <a:t>declivado</a:t>
            </a:r>
            <a:r>
              <a:rPr lang="en-US" dirty="0"/>
              <a:t> </a:t>
            </a:r>
            <a:r>
              <a:rPr lang="en-US" dirty="0" err="1"/>
              <a:t>como</a:t>
            </a:r>
            <a:r>
              <a:rPr lang="en-US" dirty="0"/>
              <a:t> </a:t>
            </a:r>
            <a:r>
              <a:rPr lang="en-US" dirty="0" err="1"/>
              <a:t>método</a:t>
            </a:r>
            <a:r>
              <a:rPr lang="en-US" baseline="0" dirty="0"/>
              <a:t> de </a:t>
            </a:r>
            <a:r>
              <a:rPr lang="en-US" baseline="0" dirty="0" err="1"/>
              <a:t>protección</a:t>
            </a:r>
            <a:r>
              <a:rPr lang="en-US" baseline="0" dirty="0"/>
              <a:t> </a:t>
            </a:r>
            <a:r>
              <a:rPr lang="en-US" baseline="0" dirty="0" err="1"/>
              <a:t>basado</a:t>
            </a:r>
            <a:r>
              <a:rPr lang="en-US" baseline="0" dirty="0"/>
              <a:t> </a:t>
            </a:r>
            <a:r>
              <a:rPr lang="en-US" baseline="0" dirty="0" err="1"/>
              <a:t>en</a:t>
            </a:r>
            <a:r>
              <a:rPr lang="en-US" baseline="0" dirty="0"/>
              <a:t> la </a:t>
            </a:r>
            <a:r>
              <a:rPr lang="en-US" baseline="0" dirty="0" err="1"/>
              <a:t>figura</a:t>
            </a:r>
            <a:r>
              <a:rPr lang="en-US" baseline="0" dirty="0"/>
              <a:t> previa.</a:t>
            </a:r>
          </a:p>
          <a:p>
            <a:pPr>
              <a:spcBef>
                <a:spcPct val="0"/>
              </a:spcBef>
            </a:pPr>
            <a:endParaRPr lang="en-US" u="sng" dirty="0">
              <a:solidFill>
                <a:srgbClr val="FF0000"/>
              </a:solidFill>
              <a:latin typeface="Times New Roman" charset="0"/>
              <a:ea typeface="Calibri" charset="0"/>
            </a:endParaRPr>
          </a:p>
          <a:p>
            <a:pPr>
              <a:spcBef>
                <a:spcPct val="0"/>
              </a:spcBef>
            </a:pPr>
            <a:r>
              <a:rPr lang="en-US" u="sng" dirty="0">
                <a:solidFill>
                  <a:srgbClr val="FF0000"/>
                </a:solidFill>
                <a:latin typeface="Times New Roman" charset="0"/>
                <a:ea typeface="Calibri" charset="0"/>
              </a:rPr>
              <a:t>Si</a:t>
            </a:r>
            <a:r>
              <a:rPr lang="en-US" u="sng" baseline="0" dirty="0">
                <a:solidFill>
                  <a:srgbClr val="FF0000"/>
                </a:solidFill>
                <a:latin typeface="Times New Roman" charset="0"/>
                <a:ea typeface="Calibri" charset="0"/>
              </a:rPr>
              <a:t> la </a:t>
            </a:r>
            <a:r>
              <a:rPr lang="en-US" u="sng" baseline="0" dirty="0" err="1">
                <a:solidFill>
                  <a:srgbClr val="FF0000"/>
                </a:solidFill>
                <a:latin typeface="Times New Roman" charset="0"/>
                <a:ea typeface="Calibri" charset="0"/>
              </a:rPr>
              <a:t>clasificación</a:t>
            </a:r>
            <a:r>
              <a:rPr lang="en-US" u="sng" baseline="0" dirty="0">
                <a:solidFill>
                  <a:srgbClr val="FF0000"/>
                </a:solidFill>
                <a:latin typeface="Times New Roman" charset="0"/>
                <a:ea typeface="Calibri" charset="0"/>
              </a:rPr>
              <a:t> del </a:t>
            </a:r>
            <a:r>
              <a:rPr lang="en-US" u="sng" baseline="0" dirty="0" err="1">
                <a:solidFill>
                  <a:srgbClr val="FF0000"/>
                </a:solidFill>
                <a:latin typeface="Times New Roman" charset="0"/>
                <a:ea typeface="Calibri" charset="0"/>
              </a:rPr>
              <a:t>suelo</a:t>
            </a:r>
            <a:r>
              <a:rPr lang="en-US" u="sng" baseline="0" dirty="0">
                <a:solidFill>
                  <a:srgbClr val="FF0000"/>
                </a:solidFill>
                <a:latin typeface="Times New Roman" charset="0"/>
                <a:ea typeface="Calibri" charset="0"/>
              </a:rPr>
              <a:t> </a:t>
            </a:r>
            <a:r>
              <a:rPr lang="en-US" u="sng" baseline="0" dirty="0" err="1">
                <a:solidFill>
                  <a:srgbClr val="FF0000"/>
                </a:solidFill>
                <a:latin typeface="Times New Roman" charset="0"/>
                <a:ea typeface="Calibri" charset="0"/>
              </a:rPr>
              <a:t>es</a:t>
            </a:r>
            <a:r>
              <a:rPr lang="en-US" u="sng" baseline="0" dirty="0">
                <a:solidFill>
                  <a:srgbClr val="FF0000"/>
                </a:solidFill>
                <a:latin typeface="Times New Roman" charset="0"/>
                <a:ea typeface="Calibri" charset="0"/>
              </a:rPr>
              <a:t> </a:t>
            </a:r>
            <a:r>
              <a:rPr lang="en-US" u="sng" baseline="0" dirty="0" err="1">
                <a:solidFill>
                  <a:srgbClr val="FF0000"/>
                </a:solidFill>
                <a:latin typeface="Times New Roman" charset="0"/>
                <a:ea typeface="Calibri" charset="0"/>
              </a:rPr>
              <a:t>hecha</a:t>
            </a:r>
            <a:r>
              <a:rPr lang="en-US" u="sng" baseline="0" dirty="0">
                <a:solidFill>
                  <a:srgbClr val="FF0000"/>
                </a:solidFill>
                <a:latin typeface="Times New Roman" charset="0"/>
                <a:ea typeface="Calibri" charset="0"/>
              </a:rPr>
              <a:t> de </a:t>
            </a:r>
            <a:r>
              <a:rPr lang="en-US" u="sng" baseline="0" dirty="0" err="1">
                <a:solidFill>
                  <a:srgbClr val="FF0000"/>
                </a:solidFill>
                <a:latin typeface="Times New Roman" charset="0"/>
                <a:ea typeface="Calibri" charset="0"/>
              </a:rPr>
              <a:t>acuerdo</a:t>
            </a:r>
            <a:r>
              <a:rPr lang="en-US" u="sng" baseline="0" dirty="0">
                <a:solidFill>
                  <a:srgbClr val="FF0000"/>
                </a:solidFill>
                <a:latin typeface="Times New Roman" charset="0"/>
                <a:ea typeface="Calibri" charset="0"/>
              </a:rPr>
              <a:t> a </a:t>
            </a:r>
            <a:r>
              <a:rPr lang="en-US" dirty="0">
                <a:solidFill>
                  <a:srgbClr val="000000"/>
                </a:solidFill>
                <a:latin typeface="Times New Roman" charset="0"/>
                <a:ea typeface="Calibri" charset="0"/>
              </a:rPr>
              <a:t>sec. 1926.652(b); se </a:t>
            </a:r>
            <a:r>
              <a:rPr lang="en-US" dirty="0" err="1">
                <a:solidFill>
                  <a:srgbClr val="000000"/>
                </a:solidFill>
                <a:latin typeface="Times New Roman" charset="0"/>
                <a:ea typeface="Calibri" charset="0"/>
              </a:rPr>
              <a:t>tienen</a:t>
            </a:r>
            <a:r>
              <a:rPr lang="en-US" dirty="0">
                <a:solidFill>
                  <a:srgbClr val="000000"/>
                </a:solidFill>
                <a:latin typeface="Times New Roman" charset="0"/>
                <a:ea typeface="Calibri" charset="0"/>
              </a:rPr>
              <a:t> </a:t>
            </a:r>
            <a:r>
              <a:rPr lang="en-US" dirty="0" err="1">
                <a:solidFill>
                  <a:srgbClr val="000000"/>
                </a:solidFill>
                <a:latin typeface="Times New Roman" charset="0"/>
                <a:ea typeface="Calibri" charset="0"/>
              </a:rPr>
              <a:t>tres</a:t>
            </a:r>
            <a:r>
              <a:rPr lang="en-US" dirty="0">
                <a:solidFill>
                  <a:srgbClr val="000000"/>
                </a:solidFill>
                <a:latin typeface="Times New Roman" charset="0"/>
                <a:ea typeface="Calibri" charset="0"/>
              </a:rPr>
              <a:t> </a:t>
            </a:r>
            <a:r>
              <a:rPr lang="en-US" dirty="0" err="1">
                <a:solidFill>
                  <a:srgbClr val="000000"/>
                </a:solidFill>
                <a:latin typeface="Times New Roman" charset="0"/>
                <a:ea typeface="Calibri" charset="0"/>
              </a:rPr>
              <a:t>opciones</a:t>
            </a:r>
            <a:r>
              <a:rPr lang="en-US" dirty="0">
                <a:solidFill>
                  <a:srgbClr val="000000"/>
                </a:solidFill>
                <a:latin typeface="Times New Roman" charset="0"/>
                <a:ea typeface="Calibri" charset="0"/>
              </a:rPr>
              <a:t>. El </a:t>
            </a:r>
            <a:r>
              <a:rPr lang="en-US" dirty="0" err="1">
                <a:solidFill>
                  <a:srgbClr val="000000"/>
                </a:solidFill>
                <a:latin typeface="Times New Roman" charset="0"/>
                <a:ea typeface="Calibri" charset="0"/>
              </a:rPr>
              <a:t>ángulo</a:t>
            </a:r>
            <a:r>
              <a:rPr lang="en-US" baseline="0" dirty="0">
                <a:solidFill>
                  <a:srgbClr val="000000"/>
                </a:solidFill>
                <a:latin typeface="Times New Roman" charset="0"/>
                <a:ea typeface="Calibri" charset="0"/>
              </a:rPr>
              <a:t> de </a:t>
            </a:r>
            <a:r>
              <a:rPr lang="en-US" baseline="0" dirty="0" err="1">
                <a:solidFill>
                  <a:srgbClr val="000000"/>
                </a:solidFill>
                <a:latin typeface="Times New Roman" charset="0"/>
                <a:ea typeface="Calibri" charset="0"/>
              </a:rPr>
              <a:t>declivado</a:t>
            </a:r>
            <a:r>
              <a:rPr lang="en-US" baseline="0" dirty="0">
                <a:solidFill>
                  <a:srgbClr val="000000"/>
                </a:solidFill>
                <a:latin typeface="Times New Roman" charset="0"/>
                <a:ea typeface="Calibri" charset="0"/>
              </a:rPr>
              <a:t> y </a:t>
            </a:r>
            <a:r>
              <a:rPr lang="en-US" baseline="0" dirty="0" err="1">
                <a:solidFill>
                  <a:srgbClr val="000000"/>
                </a:solidFill>
                <a:latin typeface="Times New Roman" charset="0"/>
                <a:ea typeface="Calibri" charset="0"/>
              </a:rPr>
              <a:t>las</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dimensiones</a:t>
            </a:r>
            <a:r>
              <a:rPr lang="en-US" baseline="0" dirty="0">
                <a:solidFill>
                  <a:srgbClr val="000000"/>
                </a:solidFill>
                <a:latin typeface="Times New Roman" charset="0"/>
                <a:ea typeface="Calibri" charset="0"/>
              </a:rPr>
              <a:t> de </a:t>
            </a:r>
            <a:r>
              <a:rPr lang="en-US" baseline="0" dirty="0" err="1">
                <a:solidFill>
                  <a:srgbClr val="000000"/>
                </a:solidFill>
                <a:latin typeface="Times New Roman" charset="0"/>
                <a:ea typeface="Calibri" charset="0"/>
              </a:rPr>
              <a:t>las</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bancas</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pueden</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ser</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determinados</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usando</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cualquiera</a:t>
            </a:r>
            <a:r>
              <a:rPr lang="en-US" baseline="0" dirty="0">
                <a:solidFill>
                  <a:srgbClr val="000000"/>
                </a:solidFill>
                <a:latin typeface="Times New Roman" charset="0"/>
                <a:ea typeface="Calibri" charset="0"/>
              </a:rPr>
              <a:t> de </a:t>
            </a:r>
            <a:r>
              <a:rPr lang="en-US" baseline="0" dirty="0" err="1">
                <a:solidFill>
                  <a:srgbClr val="000000"/>
                </a:solidFill>
                <a:latin typeface="Times New Roman" charset="0"/>
                <a:ea typeface="Calibri" charset="0"/>
              </a:rPr>
              <a:t>las</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siguientes</a:t>
            </a:r>
            <a:r>
              <a:rPr lang="en-US" baseline="0" dirty="0">
                <a:solidFill>
                  <a:srgbClr val="000000"/>
                </a:solidFill>
                <a:latin typeface="Times New Roman" charset="0"/>
                <a:ea typeface="Calibri" charset="0"/>
              </a:rPr>
              <a:t> </a:t>
            </a:r>
            <a:r>
              <a:rPr lang="en-US" baseline="0" dirty="0" err="1">
                <a:solidFill>
                  <a:srgbClr val="000000"/>
                </a:solidFill>
                <a:latin typeface="Times New Roman" charset="0"/>
                <a:ea typeface="Calibri" charset="0"/>
              </a:rPr>
              <a:t>opciones</a:t>
            </a:r>
            <a:r>
              <a:rPr lang="en-US" baseline="0" dirty="0">
                <a:solidFill>
                  <a:srgbClr val="000000"/>
                </a:solidFill>
                <a:latin typeface="Times New Roman" charset="0"/>
                <a:ea typeface="Calibri" charset="0"/>
              </a:rPr>
              <a:t>:</a:t>
            </a:r>
            <a:endParaRPr lang="en-US" u="sng" dirty="0">
              <a:solidFill>
                <a:srgbClr val="FF0000"/>
              </a:solidFill>
              <a:latin typeface="Times New Roman" charset="0"/>
              <a:ea typeface="Calibri" charset="0"/>
            </a:endParaRPr>
          </a:p>
          <a:p>
            <a:pPr>
              <a:spcBef>
                <a:spcPct val="0"/>
              </a:spcBef>
            </a:pPr>
            <a:r>
              <a:rPr lang="en-US" dirty="0">
                <a:solidFill>
                  <a:srgbClr val="000000"/>
                </a:solidFill>
                <a:latin typeface="Times New Roman" charset="0"/>
                <a:ea typeface="Calibri" charset="0"/>
              </a:rPr>
              <a:t> </a:t>
            </a:r>
            <a:endParaRPr lang="en-US" dirty="0"/>
          </a:p>
          <a:p>
            <a:pPr>
              <a:spcBef>
                <a:spcPct val="0"/>
              </a:spcBef>
              <a:buFontTx/>
              <a:buAutoNum type="arabicPeriod"/>
            </a:pPr>
            <a:r>
              <a:rPr lang="en-US" dirty="0"/>
              <a:t>Use  </a:t>
            </a:r>
            <a:r>
              <a:rPr lang="en-US" dirty="0" err="1"/>
              <a:t>Apéndice</a:t>
            </a:r>
            <a:r>
              <a:rPr lang="en-US" dirty="0"/>
              <a:t> A (</a:t>
            </a:r>
            <a:r>
              <a:rPr lang="en-US" dirty="0" err="1"/>
              <a:t>Evaluación</a:t>
            </a:r>
            <a:r>
              <a:rPr lang="en-US" dirty="0"/>
              <a:t> de </a:t>
            </a:r>
            <a:r>
              <a:rPr lang="en-US" dirty="0" err="1"/>
              <a:t>suelo</a:t>
            </a:r>
            <a:r>
              <a:rPr lang="en-US" dirty="0"/>
              <a:t>) y </a:t>
            </a:r>
            <a:r>
              <a:rPr lang="en-US" dirty="0" err="1"/>
              <a:t>Apéndice</a:t>
            </a:r>
            <a:r>
              <a:rPr lang="en-US" dirty="0"/>
              <a:t> B (</a:t>
            </a:r>
            <a:r>
              <a:rPr lang="en-US" dirty="0" err="1"/>
              <a:t>Declivado</a:t>
            </a:r>
            <a:r>
              <a:rPr lang="en-US" dirty="0"/>
              <a:t> y </a:t>
            </a:r>
            <a:r>
              <a:rPr lang="en-US" dirty="0" err="1"/>
              <a:t>Banqueo</a:t>
            </a:r>
            <a:r>
              <a:rPr lang="en-US" dirty="0"/>
              <a:t>). Se require </a:t>
            </a:r>
            <a:r>
              <a:rPr lang="en-US" dirty="0" err="1"/>
              <a:t>evaluación</a:t>
            </a:r>
            <a:r>
              <a:rPr lang="en-US" dirty="0"/>
              <a:t> de </a:t>
            </a:r>
            <a:r>
              <a:rPr lang="en-US" dirty="0" err="1"/>
              <a:t>suelo</a:t>
            </a:r>
            <a:r>
              <a:rPr lang="en-US" dirty="0"/>
              <a:t>.</a:t>
            </a:r>
            <a:endParaRPr lang="en-US" dirty="0">
              <a:latin typeface="Times New Roman" charset="0"/>
              <a:ea typeface="Calibri" charset="0"/>
              <a:cs typeface="Calibri" charset="0"/>
            </a:endParaRPr>
          </a:p>
          <a:p>
            <a:pPr>
              <a:spcBef>
                <a:spcPct val="0"/>
              </a:spcBef>
              <a:buFontTx/>
              <a:buAutoNum type="arabicPeriod"/>
            </a:pPr>
            <a:r>
              <a:rPr lang="en-US" dirty="0" err="1"/>
              <a:t>Uso</a:t>
            </a:r>
            <a:r>
              <a:rPr lang="en-US" dirty="0"/>
              <a:t> de Data </a:t>
            </a:r>
            <a:r>
              <a:rPr lang="en-US" dirty="0" err="1"/>
              <a:t>Tabulada</a:t>
            </a:r>
            <a:r>
              <a:rPr lang="en-US" dirty="0"/>
              <a:t> </a:t>
            </a:r>
            <a:r>
              <a:rPr lang="en-US" dirty="0" err="1"/>
              <a:t>aprobada</a:t>
            </a:r>
            <a:r>
              <a:rPr lang="en-US" dirty="0"/>
              <a:t> </a:t>
            </a:r>
            <a:r>
              <a:rPr lang="en-US" dirty="0" err="1"/>
              <a:t>por</a:t>
            </a:r>
            <a:r>
              <a:rPr lang="en-US" dirty="0"/>
              <a:t> un </a:t>
            </a:r>
            <a:r>
              <a:rPr lang="en-US" dirty="0" err="1"/>
              <a:t>Ingeniero</a:t>
            </a:r>
            <a:r>
              <a:rPr lang="en-US" baseline="0" dirty="0"/>
              <a:t> </a:t>
            </a:r>
            <a:r>
              <a:rPr lang="en-US" baseline="0" dirty="0" err="1"/>
              <a:t>Profesional</a:t>
            </a:r>
            <a:r>
              <a:rPr lang="en-US" baseline="0" dirty="0"/>
              <a:t> </a:t>
            </a:r>
            <a:r>
              <a:rPr lang="en-US" baseline="0" dirty="0" err="1"/>
              <a:t>Registrado</a:t>
            </a:r>
            <a:r>
              <a:rPr lang="en-US" baseline="0" dirty="0"/>
              <a:t>. La data </a:t>
            </a:r>
            <a:r>
              <a:rPr lang="en-US" baseline="0" dirty="0" err="1"/>
              <a:t>debe</a:t>
            </a:r>
            <a:r>
              <a:rPr lang="en-US" baseline="0" dirty="0"/>
              <a:t> </a:t>
            </a:r>
            <a:r>
              <a:rPr lang="en-US" baseline="0" dirty="0" err="1"/>
              <a:t>incluir</a:t>
            </a:r>
            <a:r>
              <a:rPr lang="en-US" baseline="0" dirty="0"/>
              <a:t> el Sistema de </a:t>
            </a:r>
            <a:r>
              <a:rPr lang="en-US" baseline="0" dirty="0" err="1"/>
              <a:t>selección</a:t>
            </a:r>
            <a:r>
              <a:rPr lang="en-US" baseline="0" dirty="0"/>
              <a:t> de </a:t>
            </a:r>
            <a:r>
              <a:rPr lang="en-US" baseline="0" dirty="0" err="1"/>
              <a:t>parámetros</a:t>
            </a:r>
            <a:r>
              <a:rPr lang="en-US" baseline="0" dirty="0"/>
              <a:t>, </a:t>
            </a:r>
            <a:r>
              <a:rPr lang="en-US" baseline="0" dirty="0" err="1"/>
              <a:t>límites</a:t>
            </a:r>
            <a:r>
              <a:rPr lang="en-US" baseline="0" dirty="0"/>
              <a:t> de data e </a:t>
            </a:r>
            <a:r>
              <a:rPr lang="en-US" baseline="0" dirty="0" err="1"/>
              <a:t>información</a:t>
            </a:r>
            <a:r>
              <a:rPr lang="en-US" baseline="0" dirty="0"/>
              <a:t> </a:t>
            </a:r>
            <a:r>
              <a:rPr lang="en-US" baseline="0" dirty="0" err="1"/>
              <a:t>explicativa</a:t>
            </a:r>
            <a:r>
              <a:rPr lang="en-US" baseline="0" dirty="0"/>
              <a:t>. Se require que </a:t>
            </a:r>
            <a:r>
              <a:rPr lang="en-US" baseline="0" dirty="0" err="1"/>
              <a:t>una</a:t>
            </a:r>
            <a:r>
              <a:rPr lang="en-US" baseline="0" dirty="0"/>
              <a:t> </a:t>
            </a:r>
            <a:r>
              <a:rPr lang="en-US" baseline="0" dirty="0" err="1"/>
              <a:t>copia</a:t>
            </a:r>
            <a:r>
              <a:rPr lang="en-US" baseline="0" dirty="0"/>
              <a:t> de la data </a:t>
            </a:r>
            <a:r>
              <a:rPr lang="en-US" baseline="0" dirty="0" err="1"/>
              <a:t>tabulada</a:t>
            </a:r>
            <a:r>
              <a:rPr lang="en-US" dirty="0"/>
              <a:t> </a:t>
            </a:r>
            <a:r>
              <a:rPr lang="en-US" dirty="0" err="1"/>
              <a:t>esté</a:t>
            </a:r>
            <a:r>
              <a:rPr lang="en-US" dirty="0"/>
              <a:t> </a:t>
            </a:r>
            <a:r>
              <a:rPr lang="en-US" dirty="0" err="1"/>
              <a:t>en</a:t>
            </a:r>
            <a:r>
              <a:rPr lang="en-US" dirty="0"/>
              <a:t> el </a:t>
            </a:r>
            <a:r>
              <a:rPr lang="en-US" dirty="0" err="1"/>
              <a:t>lugar</a:t>
            </a:r>
            <a:r>
              <a:rPr lang="en-US" dirty="0"/>
              <a:t> de</a:t>
            </a:r>
            <a:r>
              <a:rPr lang="en-US" baseline="0" dirty="0"/>
              <a:t> la </a:t>
            </a:r>
            <a:r>
              <a:rPr lang="en-US" baseline="0" dirty="0" err="1"/>
              <a:t>obra</a:t>
            </a:r>
            <a:r>
              <a:rPr lang="en-US" baseline="0" dirty="0"/>
              <a:t> </a:t>
            </a:r>
            <a:r>
              <a:rPr lang="en-US" baseline="0" dirty="0" err="1"/>
              <a:t>durante</a:t>
            </a:r>
            <a:r>
              <a:rPr lang="en-US" baseline="0" dirty="0"/>
              <a:t> la </a:t>
            </a:r>
            <a:r>
              <a:rPr lang="en-US" baseline="0" dirty="0" err="1"/>
              <a:t>construcción</a:t>
            </a:r>
            <a:r>
              <a:rPr lang="en-US" baseline="0" dirty="0"/>
              <a:t>. Se </a:t>
            </a:r>
            <a:r>
              <a:rPr lang="en-US" baseline="0" dirty="0" err="1"/>
              <a:t>requiere</a:t>
            </a:r>
            <a:r>
              <a:rPr lang="en-US" baseline="0" dirty="0"/>
              <a:t> la </a:t>
            </a:r>
            <a:r>
              <a:rPr lang="en-US" baseline="0" dirty="0" err="1"/>
              <a:t>evaluación</a:t>
            </a:r>
            <a:r>
              <a:rPr lang="en-US" baseline="0" dirty="0"/>
              <a:t> del </a:t>
            </a:r>
            <a:r>
              <a:rPr lang="en-US" baseline="0" dirty="0" err="1"/>
              <a:t>suelo</a:t>
            </a:r>
            <a:r>
              <a:rPr lang="en-US" baseline="0" dirty="0"/>
              <a:t>. </a:t>
            </a:r>
            <a:r>
              <a:rPr lang="en-US" dirty="0"/>
              <a:t> </a:t>
            </a:r>
          </a:p>
          <a:p>
            <a:pPr>
              <a:spcBef>
                <a:spcPct val="0"/>
              </a:spcBef>
              <a:buFontTx/>
              <a:buAutoNum type="arabicPeriod"/>
            </a:pPr>
            <a:r>
              <a:rPr lang="en-US" baseline="0" dirty="0"/>
              <a:t> Se </a:t>
            </a:r>
            <a:r>
              <a:rPr lang="en-US" baseline="0" dirty="0" err="1"/>
              <a:t>debe</a:t>
            </a:r>
            <a:r>
              <a:rPr lang="en-US" baseline="0" dirty="0"/>
              <a:t> </a:t>
            </a:r>
            <a:r>
              <a:rPr lang="en-US" baseline="0" dirty="0" err="1"/>
              <a:t>usar</a:t>
            </a:r>
            <a:r>
              <a:rPr lang="en-US" baseline="0" dirty="0"/>
              <a:t> la </a:t>
            </a:r>
            <a:r>
              <a:rPr lang="en-US" baseline="0" dirty="0" err="1"/>
              <a:t>configuración</a:t>
            </a:r>
            <a:r>
              <a:rPr lang="en-US" baseline="0" dirty="0"/>
              <a:t> de </a:t>
            </a:r>
            <a:r>
              <a:rPr lang="en-US" baseline="0" dirty="0" err="1"/>
              <a:t>declivado</a:t>
            </a:r>
            <a:r>
              <a:rPr lang="en-US" baseline="0" dirty="0"/>
              <a:t> o </a:t>
            </a:r>
            <a:r>
              <a:rPr lang="en-US" baseline="0" dirty="0" err="1"/>
              <a:t>banqueo</a:t>
            </a:r>
            <a:r>
              <a:rPr lang="en-US" baseline="0" dirty="0"/>
              <a:t> </a:t>
            </a:r>
            <a:r>
              <a:rPr lang="en-US" baseline="0" dirty="0" err="1"/>
              <a:t>diseñada</a:t>
            </a:r>
            <a:r>
              <a:rPr lang="en-US" baseline="0" dirty="0"/>
              <a:t> </a:t>
            </a:r>
            <a:r>
              <a:rPr lang="en-US" baseline="0" dirty="0" err="1"/>
              <a:t>por</a:t>
            </a:r>
            <a:r>
              <a:rPr lang="en-US" baseline="0" dirty="0"/>
              <a:t> un </a:t>
            </a:r>
            <a:r>
              <a:rPr lang="en-US" baseline="0" dirty="0" err="1"/>
              <a:t>ingeniero</a:t>
            </a:r>
            <a:r>
              <a:rPr lang="en-US" baseline="0" dirty="0"/>
              <a:t> </a:t>
            </a:r>
            <a:r>
              <a:rPr lang="en-US" baseline="0" dirty="0" err="1"/>
              <a:t>profesional</a:t>
            </a:r>
            <a:r>
              <a:rPr lang="en-US" baseline="0" dirty="0"/>
              <a:t> </a:t>
            </a:r>
            <a:r>
              <a:rPr lang="en-US" baseline="0" dirty="0" err="1"/>
              <a:t>registrado</a:t>
            </a:r>
            <a:r>
              <a:rPr lang="en-US" baseline="0" dirty="0"/>
              <a:t>. Se </a:t>
            </a:r>
            <a:r>
              <a:rPr lang="en-US" baseline="0" dirty="0" err="1"/>
              <a:t>requiere</a:t>
            </a:r>
            <a:r>
              <a:rPr lang="en-US" baseline="0" dirty="0"/>
              <a:t> que </a:t>
            </a:r>
            <a:r>
              <a:rPr lang="en-US" baseline="0" dirty="0" err="1"/>
              <a:t>una</a:t>
            </a:r>
            <a:r>
              <a:rPr lang="en-US" baseline="0" dirty="0"/>
              <a:t> </a:t>
            </a:r>
            <a:r>
              <a:rPr lang="en-US" baseline="0" dirty="0" err="1"/>
              <a:t>copia</a:t>
            </a:r>
            <a:r>
              <a:rPr lang="en-US" baseline="0" dirty="0"/>
              <a:t> de la data del </a:t>
            </a:r>
            <a:r>
              <a:rPr lang="en-US" baseline="0" dirty="0" err="1"/>
              <a:t>diseño</a:t>
            </a:r>
            <a:r>
              <a:rPr lang="en-US" baseline="0" dirty="0"/>
              <a:t> </a:t>
            </a:r>
            <a:r>
              <a:rPr lang="en-US" baseline="0" dirty="0" err="1"/>
              <a:t>esté</a:t>
            </a:r>
            <a:r>
              <a:rPr lang="en-US" baseline="0" dirty="0"/>
              <a:t> </a:t>
            </a:r>
            <a:r>
              <a:rPr lang="en-US" baseline="0" dirty="0" err="1"/>
              <a:t>en</a:t>
            </a:r>
            <a:r>
              <a:rPr lang="en-US" baseline="0" dirty="0"/>
              <a:t> el </a:t>
            </a:r>
            <a:r>
              <a:rPr lang="en-US" baseline="0" dirty="0" err="1"/>
              <a:t>lugar</a:t>
            </a:r>
            <a:r>
              <a:rPr lang="en-US" baseline="0" dirty="0"/>
              <a:t> de la </a:t>
            </a:r>
            <a:r>
              <a:rPr lang="en-US" baseline="0" dirty="0" err="1"/>
              <a:t>obra</a:t>
            </a:r>
            <a:r>
              <a:rPr lang="en-US" baseline="0" dirty="0"/>
              <a:t> </a:t>
            </a:r>
            <a:r>
              <a:rPr lang="en-US" baseline="0" dirty="0" err="1"/>
              <a:t>durante</a:t>
            </a:r>
            <a:r>
              <a:rPr lang="en-US" baseline="0" dirty="0"/>
              <a:t> la </a:t>
            </a:r>
            <a:r>
              <a:rPr lang="en-US" baseline="0" dirty="0" err="1"/>
              <a:t>construcción</a:t>
            </a:r>
            <a:r>
              <a:rPr lang="en-US" baseline="0" dirty="0"/>
              <a:t>. Se </a:t>
            </a:r>
            <a:r>
              <a:rPr lang="en-US" baseline="0" dirty="0" err="1"/>
              <a:t>requiere</a:t>
            </a:r>
            <a:r>
              <a:rPr lang="en-US" baseline="0" dirty="0"/>
              <a:t> la </a:t>
            </a:r>
            <a:r>
              <a:rPr lang="en-US" baseline="0" dirty="0" err="1"/>
              <a:t>evaluación</a:t>
            </a:r>
            <a:r>
              <a:rPr lang="en-US" baseline="0" dirty="0"/>
              <a:t> del </a:t>
            </a:r>
            <a:r>
              <a:rPr lang="en-US" baseline="0" dirty="0" err="1"/>
              <a:t>suelo</a:t>
            </a:r>
            <a:r>
              <a:rPr lang="en-US" baseline="0" dirty="0"/>
              <a:t>. </a:t>
            </a:r>
            <a:r>
              <a:rPr lang="en-US" dirty="0"/>
              <a:t> </a:t>
            </a:r>
          </a:p>
          <a:p>
            <a:pPr>
              <a:spcBef>
                <a:spcPct val="0"/>
              </a:spcBef>
            </a:pPr>
            <a:endParaRPr lang="en-US" dirty="0"/>
          </a:p>
          <a:p>
            <a:pPr>
              <a:spcBef>
                <a:spcPct val="0"/>
              </a:spcBef>
            </a:pPr>
            <a:r>
              <a:rPr lang="en-US" dirty="0"/>
              <a:t>Si no se </a:t>
            </a:r>
            <a:r>
              <a:rPr lang="en-US" dirty="0" err="1"/>
              <a:t>hace</a:t>
            </a:r>
            <a:r>
              <a:rPr lang="en-US" dirty="0"/>
              <a:t> la </a:t>
            </a:r>
            <a:r>
              <a:rPr lang="en-US" dirty="0" err="1"/>
              <a:t>clasificación</a:t>
            </a:r>
            <a:r>
              <a:rPr lang="en-US" dirty="0"/>
              <a:t> de </a:t>
            </a:r>
            <a:r>
              <a:rPr lang="en-US" dirty="0" err="1"/>
              <a:t>suelo</a:t>
            </a:r>
            <a:r>
              <a:rPr lang="en-US" baseline="0" dirty="0"/>
              <a:t> de </a:t>
            </a:r>
            <a:r>
              <a:rPr lang="en-US" baseline="0" dirty="0" err="1"/>
              <a:t>acuerdo</a:t>
            </a:r>
            <a:r>
              <a:rPr lang="en-US" baseline="0" dirty="0"/>
              <a:t> a </a:t>
            </a:r>
            <a:r>
              <a:rPr lang="en-US" dirty="0">
                <a:solidFill>
                  <a:srgbClr val="000000"/>
                </a:solidFill>
                <a:latin typeface="Times New Roman" charset="0"/>
                <a:ea typeface="Calibri" charset="0"/>
                <a:cs typeface="Calibri" charset="0"/>
              </a:rPr>
              <a:t>sec. 1926.652(b); </a:t>
            </a:r>
            <a:endParaRPr lang="en-US" dirty="0"/>
          </a:p>
          <a:p>
            <a:pPr>
              <a:spcBef>
                <a:spcPct val="0"/>
              </a:spcBef>
            </a:pPr>
            <a:r>
              <a:rPr lang="en-US" dirty="0"/>
              <a:t>1. </a:t>
            </a:r>
            <a:r>
              <a:rPr lang="en-US" dirty="0" err="1"/>
              <a:t>Asuma</a:t>
            </a:r>
            <a:r>
              <a:rPr lang="en-US" dirty="0"/>
              <a:t> </a:t>
            </a:r>
            <a:r>
              <a:rPr lang="en-US" dirty="0" err="1"/>
              <a:t>Suelo</a:t>
            </a:r>
            <a:r>
              <a:rPr lang="en-US" dirty="0"/>
              <a:t> de TIPO C.  </a:t>
            </a:r>
            <a:r>
              <a:rPr lang="en-US" dirty="0" err="1"/>
              <a:t>Esto</a:t>
            </a:r>
            <a:r>
              <a:rPr lang="en-US" baseline="0" dirty="0"/>
              <a:t> da </a:t>
            </a:r>
            <a:r>
              <a:rPr lang="en-US" baseline="0" dirty="0" err="1"/>
              <a:t>una</a:t>
            </a:r>
            <a:r>
              <a:rPr lang="en-US" baseline="0" dirty="0"/>
              <a:t> </a:t>
            </a:r>
            <a:r>
              <a:rPr lang="en-US" baseline="0" dirty="0" err="1"/>
              <a:t>pendiente</a:t>
            </a:r>
            <a:r>
              <a:rPr lang="en-US" baseline="0" dirty="0"/>
              <a:t> </a:t>
            </a:r>
            <a:r>
              <a:rPr lang="en-US" baseline="0" dirty="0" err="1"/>
              <a:t>máxima</a:t>
            </a:r>
            <a:r>
              <a:rPr lang="en-US" baseline="0" dirty="0"/>
              <a:t> </a:t>
            </a:r>
            <a:r>
              <a:rPr lang="en-US" baseline="0" dirty="0" err="1"/>
              <a:t>permisible</a:t>
            </a:r>
            <a:r>
              <a:rPr lang="en-US" baseline="0" dirty="0"/>
              <a:t> de 34 </a:t>
            </a:r>
            <a:r>
              <a:rPr lang="en-US" baseline="0" dirty="0" err="1"/>
              <a:t>grados</a:t>
            </a:r>
            <a:r>
              <a:rPr lang="en-US" baseline="0" dirty="0"/>
              <a:t> </a:t>
            </a:r>
            <a:r>
              <a:rPr lang="en-US" dirty="0"/>
              <a:t>(1.5H: 1V). No se </a:t>
            </a:r>
            <a:r>
              <a:rPr lang="en-US" dirty="0" err="1"/>
              <a:t>permite</a:t>
            </a:r>
            <a:r>
              <a:rPr lang="en-US" dirty="0"/>
              <a:t> </a:t>
            </a:r>
            <a:r>
              <a:rPr lang="en-US" dirty="0" err="1"/>
              <a:t>banqueo</a:t>
            </a:r>
            <a:r>
              <a:rPr lang="en-US" dirty="0"/>
              <a:t>. No se require </a:t>
            </a:r>
            <a:r>
              <a:rPr lang="en-US" dirty="0" err="1"/>
              <a:t>evaluación</a:t>
            </a:r>
            <a:r>
              <a:rPr lang="en-US" baseline="0" dirty="0"/>
              <a:t> de </a:t>
            </a:r>
            <a:r>
              <a:rPr lang="en-US" baseline="0" dirty="0" err="1"/>
              <a:t>suelo</a:t>
            </a:r>
            <a:r>
              <a:rPr lang="en-US" baseline="0" dirty="0"/>
              <a:t>. </a:t>
            </a:r>
            <a:r>
              <a:rPr lang="en-US" dirty="0"/>
              <a:t> </a:t>
            </a:r>
          </a:p>
          <a:p>
            <a:endParaRPr lang="es-PE" dirty="0"/>
          </a:p>
        </p:txBody>
      </p:sp>
      <p:sp>
        <p:nvSpPr>
          <p:cNvPr id="4" name="Marcador de número de diapositiva 3"/>
          <p:cNvSpPr>
            <a:spLocks noGrp="1"/>
          </p:cNvSpPr>
          <p:nvPr>
            <p:ph type="sldNum" sz="quarter" idx="10"/>
          </p:nvPr>
        </p:nvSpPr>
        <p:spPr/>
        <p:txBody>
          <a:bodyPr/>
          <a:lstStyle/>
          <a:p>
            <a:fld id="{B8CEBFF1-8E4E-6B4F-8365-849D7A3C7C86}" type="slidenum">
              <a:rPr lang="en-US" smtClean="0"/>
              <a:pPr/>
              <a:t>38</a:t>
            </a:fld>
            <a:endParaRPr lang="en-US"/>
          </a:p>
        </p:txBody>
      </p:sp>
    </p:spTree>
    <p:extLst>
      <p:ext uri="{BB962C8B-B14F-4D97-AF65-F5344CB8AC3E}">
        <p14:creationId xmlns:p14="http://schemas.microsoft.com/office/powerpoint/2010/main" val="526305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ＭＳ Ｐゴシック" charset="-128"/>
              </a:rPr>
              <a:t>Se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tienen</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cuatro</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opciones</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para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elegir</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en</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caso</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de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que</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se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escoja</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el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apuntalado</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y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blindaje</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como</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método</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de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protección</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La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excavación</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debe</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cumplir</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con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una</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de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esas</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cuatro</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r>
              <a:rPr kumimoji="0" lang="en-US" sz="1200" b="0" i="0" u="none" strike="noStrike" kern="1200" cap="none" spc="0" normalizeH="0" baseline="0" noProof="0" dirty="0" err="1">
                <a:ln>
                  <a:noFill/>
                </a:ln>
                <a:solidFill>
                  <a:prstClr val="black"/>
                </a:solidFill>
                <a:effectLst/>
                <a:uLnTx/>
                <a:uFillTx/>
                <a:latin typeface="+mn-lt"/>
                <a:ea typeface="ＭＳ Ｐゴシック" charset="-128"/>
              </a:rPr>
              <a:t>opciones</a:t>
            </a:r>
            <a:r>
              <a:rPr kumimoji="0" lang="en-US" sz="1200" b="0" i="0" u="none" strike="noStrike" kern="1200" cap="none" spc="0" normalizeH="0" baseline="0" noProof="0" dirty="0">
                <a:ln>
                  <a:noFill/>
                </a:ln>
                <a:solidFill>
                  <a:prstClr val="black"/>
                </a:solidFill>
                <a:effectLst/>
                <a:uLnTx/>
                <a:uFillTx/>
                <a:latin typeface="+mn-lt"/>
                <a:ea typeface="ＭＳ Ｐゴシック" charset="-128"/>
              </a:rPr>
              <a:t>. </a:t>
            </a:r>
          </a:p>
          <a:p>
            <a:endParaRPr lang="es-PE" dirty="0"/>
          </a:p>
        </p:txBody>
      </p:sp>
      <p:sp>
        <p:nvSpPr>
          <p:cNvPr id="4" name="Marcador de número de diapositiva 3"/>
          <p:cNvSpPr>
            <a:spLocks noGrp="1"/>
          </p:cNvSpPr>
          <p:nvPr>
            <p:ph type="sldNum" sz="quarter" idx="10"/>
          </p:nvPr>
        </p:nvSpPr>
        <p:spPr/>
        <p:txBody>
          <a:bodyPr/>
          <a:lstStyle/>
          <a:p>
            <a:fld id="{B8CEBFF1-8E4E-6B4F-8365-849D7A3C7C86}" type="slidenum">
              <a:rPr lang="en-US" smtClean="0"/>
              <a:pPr/>
              <a:t>39</a:t>
            </a:fld>
            <a:endParaRPr lang="en-US"/>
          </a:p>
        </p:txBody>
      </p:sp>
    </p:spTree>
    <p:extLst>
      <p:ext uri="{BB962C8B-B14F-4D97-AF65-F5344CB8AC3E}">
        <p14:creationId xmlns:p14="http://schemas.microsoft.com/office/powerpoint/2010/main" val="197693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0" hangingPunct="0"/>
            <a:r>
              <a:rPr lang="en-US" dirty="0"/>
              <a:t>El instructor </a:t>
            </a:r>
            <a:r>
              <a:rPr lang="en-US" dirty="0" err="1"/>
              <a:t>alcanza</a:t>
            </a:r>
            <a:r>
              <a:rPr lang="en-US" baseline="0" dirty="0"/>
              <a:t> los </a:t>
            </a:r>
            <a:r>
              <a:rPr lang="en-US" dirty="0"/>
              <a:t>“Pretests” a</a:t>
            </a:r>
            <a:r>
              <a:rPr lang="en-US" baseline="0" dirty="0"/>
              <a:t> los </a:t>
            </a:r>
            <a:r>
              <a:rPr lang="en-US" baseline="0" dirty="0" err="1"/>
              <a:t>participantes</a:t>
            </a:r>
            <a:r>
              <a:rPr lang="en-US" baseline="0" dirty="0"/>
              <a:t>. </a:t>
            </a:r>
            <a:endParaRPr lang="en-US" dirty="0"/>
          </a:p>
        </p:txBody>
      </p:sp>
      <p:sp>
        <p:nvSpPr>
          <p:cNvPr id="4" name="Slide Number Placeholder 3"/>
          <p:cNvSpPr>
            <a:spLocks noGrp="1"/>
          </p:cNvSpPr>
          <p:nvPr>
            <p:ph type="sldNum" sz="quarter" idx="5"/>
          </p:nvPr>
        </p:nvSpPr>
        <p:spPr/>
        <p:txBody>
          <a:bodyPr/>
          <a:lstStyle/>
          <a:p>
            <a:fld id="{21C2C02D-5937-8945-849A-B3149F1C87B3}" type="slidenum">
              <a:rPr lang="en-US">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701152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a:spcBef>
                <a:spcPct val="0"/>
              </a:spcBef>
            </a:pPr>
            <a:r>
              <a:rPr lang="en-US" dirty="0" err="1"/>
              <a:t>Algunos</a:t>
            </a:r>
            <a:r>
              <a:rPr lang="en-US" dirty="0"/>
              <a:t> </a:t>
            </a:r>
            <a:r>
              <a:rPr lang="en-US" dirty="0" err="1"/>
              <a:t>ejemplos</a:t>
            </a:r>
            <a:r>
              <a:rPr lang="en-US" baseline="0" dirty="0"/>
              <a:t> </a:t>
            </a:r>
            <a:r>
              <a:rPr lang="en-US" baseline="0" dirty="0" err="1"/>
              <a:t>que</a:t>
            </a:r>
            <a:r>
              <a:rPr lang="en-US" baseline="0" dirty="0"/>
              <a:t> </a:t>
            </a:r>
            <a:r>
              <a:rPr lang="en-US" baseline="0" dirty="0" err="1"/>
              <a:t>ilustran</a:t>
            </a:r>
            <a:r>
              <a:rPr lang="en-US" baseline="0" dirty="0"/>
              <a:t> </a:t>
            </a:r>
            <a:r>
              <a:rPr lang="en-US" baseline="0" dirty="0" err="1"/>
              <a:t>las</a:t>
            </a:r>
            <a:r>
              <a:rPr lang="en-US" baseline="0" dirty="0"/>
              <a:t> </a:t>
            </a:r>
            <a:r>
              <a:rPr lang="en-US" baseline="0" dirty="0" err="1"/>
              <a:t>opciones</a:t>
            </a:r>
            <a:r>
              <a:rPr lang="en-US" baseline="0" dirty="0"/>
              <a:t> de </a:t>
            </a:r>
            <a:r>
              <a:rPr lang="en-US" baseline="0" dirty="0" err="1"/>
              <a:t>apuntalado</a:t>
            </a:r>
            <a:r>
              <a:rPr lang="en-US" baseline="0" dirty="0"/>
              <a:t> y </a:t>
            </a:r>
            <a:r>
              <a:rPr lang="en-US" baseline="0" dirty="0" err="1"/>
              <a:t>blindaje</a:t>
            </a:r>
            <a:r>
              <a:rPr lang="en-US" baseline="0" dirty="0"/>
              <a:t> </a:t>
            </a:r>
            <a:r>
              <a:rPr lang="en-US" baseline="0" dirty="0" err="1"/>
              <a:t>discutidas</a:t>
            </a:r>
            <a:r>
              <a:rPr lang="en-US" baseline="0" dirty="0"/>
              <a:t> </a:t>
            </a:r>
            <a:r>
              <a:rPr lang="en-US" baseline="0" dirty="0" err="1"/>
              <a:t>previamente</a:t>
            </a:r>
            <a:r>
              <a:rPr lang="en-US" baseline="0" dirty="0"/>
              <a:t>. </a:t>
            </a:r>
            <a:endParaRPr lang="en-US" dirty="0"/>
          </a:p>
        </p:txBody>
      </p:sp>
      <p:sp>
        <p:nvSpPr>
          <p:cNvPr id="4" name="Slide Number Placeholder 3"/>
          <p:cNvSpPr>
            <a:spLocks noGrp="1"/>
          </p:cNvSpPr>
          <p:nvPr>
            <p:ph type="sldNum" sz="quarter" idx="5"/>
          </p:nvPr>
        </p:nvSpPr>
        <p:spPr/>
        <p:txBody>
          <a:bodyPr/>
          <a:lstStyle/>
          <a:p>
            <a:fld id="{950A3235-3651-024F-81B0-373EB75C0833}" type="slidenum">
              <a:rPr lang="en-US">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3769843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a:spcBef>
                <a:spcPct val="0"/>
              </a:spcBef>
            </a:pPr>
            <a:r>
              <a:rPr lang="en-US" dirty="0" err="1"/>
              <a:t>Algunos</a:t>
            </a:r>
            <a:r>
              <a:rPr lang="en-US" dirty="0"/>
              <a:t> </a:t>
            </a:r>
            <a:r>
              <a:rPr lang="en-US" dirty="0" err="1"/>
              <a:t>ejemplos</a:t>
            </a:r>
            <a:r>
              <a:rPr lang="en-US" baseline="0" dirty="0"/>
              <a:t> </a:t>
            </a:r>
            <a:r>
              <a:rPr lang="en-US" baseline="0" dirty="0" err="1"/>
              <a:t>que</a:t>
            </a:r>
            <a:r>
              <a:rPr lang="en-US" baseline="0" dirty="0"/>
              <a:t> </a:t>
            </a:r>
            <a:r>
              <a:rPr lang="en-US" baseline="0" dirty="0" err="1"/>
              <a:t>ilustran</a:t>
            </a:r>
            <a:r>
              <a:rPr lang="en-US" baseline="0" dirty="0"/>
              <a:t> </a:t>
            </a:r>
            <a:r>
              <a:rPr lang="en-US" baseline="0" dirty="0" err="1"/>
              <a:t>las</a:t>
            </a:r>
            <a:r>
              <a:rPr lang="en-US" baseline="0" dirty="0"/>
              <a:t> </a:t>
            </a:r>
            <a:r>
              <a:rPr lang="en-US" baseline="0" dirty="0" err="1"/>
              <a:t>opciones</a:t>
            </a:r>
            <a:r>
              <a:rPr lang="en-US" baseline="0" dirty="0"/>
              <a:t> de </a:t>
            </a:r>
            <a:r>
              <a:rPr lang="en-US" baseline="0" dirty="0" err="1"/>
              <a:t>apuntalado</a:t>
            </a:r>
            <a:r>
              <a:rPr lang="en-US" baseline="0" dirty="0"/>
              <a:t> y </a:t>
            </a:r>
            <a:r>
              <a:rPr lang="en-US" baseline="0" dirty="0" err="1"/>
              <a:t>blindaje</a:t>
            </a:r>
            <a:r>
              <a:rPr lang="en-US" baseline="0" dirty="0"/>
              <a:t> </a:t>
            </a:r>
            <a:r>
              <a:rPr lang="en-US" baseline="0" dirty="0" err="1"/>
              <a:t>discutidas</a:t>
            </a:r>
            <a:r>
              <a:rPr lang="en-US" baseline="0" dirty="0"/>
              <a:t> </a:t>
            </a:r>
            <a:r>
              <a:rPr lang="en-US" baseline="0" dirty="0" err="1"/>
              <a:t>previamente</a:t>
            </a:r>
            <a:r>
              <a:rPr lang="en-US" baseline="0" dirty="0"/>
              <a:t>. </a:t>
            </a:r>
            <a:endParaRPr lang="en-US" dirty="0"/>
          </a:p>
          <a:p>
            <a:pPr>
              <a:spcBef>
                <a:spcPct val="0"/>
              </a:spcBef>
            </a:pPr>
            <a:endParaRPr lang="en-US" dirty="0"/>
          </a:p>
        </p:txBody>
      </p:sp>
      <p:sp>
        <p:nvSpPr>
          <p:cNvPr id="4" name="Slide Number Placeholder 3"/>
          <p:cNvSpPr>
            <a:spLocks noGrp="1"/>
          </p:cNvSpPr>
          <p:nvPr>
            <p:ph type="sldNum" sz="quarter" idx="5"/>
          </p:nvPr>
        </p:nvSpPr>
        <p:spPr/>
        <p:txBody>
          <a:bodyPr/>
          <a:lstStyle/>
          <a:p>
            <a:fld id="{CE0E94D3-D638-9044-8C4F-40FB8492BC27}" type="slidenum">
              <a:rPr lang="en-US">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1394411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a:spcBef>
                <a:spcPct val="0"/>
              </a:spcBef>
            </a:pPr>
            <a:r>
              <a:rPr lang="en-US" dirty="0"/>
              <a:t>Una </a:t>
            </a:r>
            <a:r>
              <a:rPr lang="en-US" b="1" dirty="0"/>
              <a:t>Persona </a:t>
            </a:r>
            <a:r>
              <a:rPr lang="en-US" b="1" dirty="0" err="1"/>
              <a:t>Competente</a:t>
            </a:r>
            <a:r>
              <a:rPr lang="en-US" b="1" dirty="0"/>
              <a:t> </a:t>
            </a:r>
            <a:r>
              <a:rPr lang="en-US" dirty="0" err="1"/>
              <a:t>debe</a:t>
            </a:r>
            <a:r>
              <a:rPr lang="en-US" dirty="0"/>
              <a:t> </a:t>
            </a:r>
            <a:r>
              <a:rPr lang="en-US" dirty="0" err="1"/>
              <a:t>ser</a:t>
            </a:r>
            <a:r>
              <a:rPr lang="en-US" dirty="0"/>
              <a:t> </a:t>
            </a:r>
            <a:r>
              <a:rPr lang="en-US" b="1" dirty="0" err="1"/>
              <a:t>designada</a:t>
            </a:r>
            <a:r>
              <a:rPr lang="en-US" b="1" dirty="0"/>
              <a:t> </a:t>
            </a:r>
            <a:r>
              <a:rPr lang="en-US" b="1" dirty="0" err="1"/>
              <a:t>por</a:t>
            </a:r>
            <a:r>
              <a:rPr lang="en-US" b="1" baseline="0" dirty="0"/>
              <a:t> el </a:t>
            </a:r>
            <a:r>
              <a:rPr lang="en-US" b="1" baseline="0" dirty="0" err="1"/>
              <a:t>empleador</a:t>
            </a:r>
            <a:r>
              <a:rPr lang="en-US" b="1" baseline="0" dirty="0"/>
              <a:t>; </a:t>
            </a:r>
            <a:r>
              <a:rPr lang="en-US" b="1" baseline="0" dirty="0" err="1"/>
              <a:t>debe</a:t>
            </a:r>
            <a:r>
              <a:rPr lang="en-US" b="1" baseline="0" dirty="0"/>
              <a:t> </a:t>
            </a:r>
            <a:r>
              <a:rPr lang="en-US" b="1" baseline="0" dirty="0" err="1"/>
              <a:t>estar</a:t>
            </a:r>
            <a:r>
              <a:rPr lang="en-US" b="1" baseline="0" dirty="0"/>
              <a:t> </a:t>
            </a:r>
            <a:r>
              <a:rPr lang="en-US" b="1" baseline="0" dirty="0" err="1"/>
              <a:t>bien</a:t>
            </a:r>
            <a:r>
              <a:rPr lang="en-US" b="1" baseline="0" dirty="0"/>
              <a:t> </a:t>
            </a:r>
            <a:r>
              <a:rPr lang="en-US" b="1" baseline="0" dirty="0" err="1"/>
              <a:t>entrenada</a:t>
            </a:r>
            <a:r>
              <a:rPr lang="en-US" b="1" baseline="0" dirty="0"/>
              <a:t> y </a:t>
            </a:r>
            <a:r>
              <a:rPr lang="en-US" b="1" baseline="0" dirty="0" err="1"/>
              <a:t>bien</a:t>
            </a:r>
            <a:r>
              <a:rPr lang="en-US" b="1" baseline="0" dirty="0"/>
              <a:t> </a:t>
            </a:r>
            <a:r>
              <a:rPr lang="en-US" b="1" baseline="0" dirty="0" err="1"/>
              <a:t>familiarizada</a:t>
            </a:r>
            <a:r>
              <a:rPr lang="en-US" b="1" baseline="0" dirty="0"/>
              <a:t> con la </a:t>
            </a:r>
            <a:r>
              <a:rPr lang="en-US" b="1" baseline="0" dirty="0" err="1"/>
              <a:t>mecánica</a:t>
            </a:r>
            <a:r>
              <a:rPr lang="en-US" b="1" baseline="0" dirty="0"/>
              <a:t> de </a:t>
            </a:r>
            <a:r>
              <a:rPr lang="en-US" b="1" baseline="0" dirty="0" err="1"/>
              <a:t>falla</a:t>
            </a:r>
            <a:r>
              <a:rPr lang="en-US" b="1" baseline="0" dirty="0"/>
              <a:t> de </a:t>
            </a:r>
            <a:r>
              <a:rPr lang="en-US" b="1" baseline="0" dirty="0" err="1"/>
              <a:t>suelos</a:t>
            </a:r>
            <a:r>
              <a:rPr lang="en-US" b="1" baseline="0" dirty="0"/>
              <a:t>; y </a:t>
            </a:r>
            <a:r>
              <a:rPr lang="en-US" b="1" baseline="0" dirty="0" err="1"/>
              <a:t>debe</a:t>
            </a:r>
            <a:r>
              <a:rPr lang="en-US" b="1" baseline="0" dirty="0"/>
              <a:t> </a:t>
            </a:r>
            <a:r>
              <a:rPr lang="en-US" b="1" baseline="0" dirty="0" err="1"/>
              <a:t>ser</a:t>
            </a:r>
            <a:r>
              <a:rPr lang="en-US" b="1" baseline="0" dirty="0"/>
              <a:t> </a:t>
            </a:r>
            <a:r>
              <a:rPr lang="en-US" b="1" baseline="0" dirty="0" err="1"/>
              <a:t>capaz</a:t>
            </a:r>
            <a:r>
              <a:rPr lang="en-US" b="1" baseline="0" dirty="0"/>
              <a:t> de </a:t>
            </a:r>
            <a:r>
              <a:rPr lang="en-US" b="1" baseline="0" dirty="0" err="1"/>
              <a:t>identificar</a:t>
            </a:r>
            <a:r>
              <a:rPr lang="en-US" b="1" baseline="0" dirty="0"/>
              <a:t> los </a:t>
            </a:r>
            <a:r>
              <a:rPr lang="en-US" b="1" baseline="0" dirty="0" err="1"/>
              <a:t>signos</a:t>
            </a:r>
            <a:r>
              <a:rPr lang="en-US" b="1" baseline="0" dirty="0"/>
              <a:t> de </a:t>
            </a:r>
            <a:r>
              <a:rPr lang="en-US" b="1" baseline="0" dirty="0" err="1"/>
              <a:t>fallas</a:t>
            </a:r>
            <a:r>
              <a:rPr lang="en-US" b="1" baseline="0" dirty="0"/>
              <a:t>. </a:t>
            </a:r>
            <a:r>
              <a:rPr lang="en-US" b="1" dirty="0"/>
              <a:t> </a:t>
            </a:r>
          </a:p>
          <a:p>
            <a:pPr>
              <a:spcBef>
                <a:spcPct val="0"/>
              </a:spcBef>
            </a:pPr>
            <a:endParaRPr lang="en-US" dirty="0"/>
          </a:p>
          <a:p>
            <a:pPr>
              <a:spcBef>
                <a:spcPct val="0"/>
              </a:spcBef>
            </a:pPr>
            <a:r>
              <a:rPr lang="en-US" b="1" dirty="0" err="1"/>
              <a:t>También</a:t>
            </a:r>
            <a:r>
              <a:rPr lang="en-US" b="1" dirty="0"/>
              <a:t>, los </a:t>
            </a:r>
            <a:r>
              <a:rPr lang="en-US" b="1" dirty="0" err="1"/>
              <a:t>trabajadores</a:t>
            </a:r>
            <a:r>
              <a:rPr lang="en-US" dirty="0"/>
              <a:t> </a:t>
            </a:r>
            <a:r>
              <a:rPr lang="en-US" dirty="0" err="1"/>
              <a:t>necesitan</a:t>
            </a:r>
            <a:r>
              <a:rPr lang="en-US" dirty="0"/>
              <a:t> </a:t>
            </a:r>
            <a:r>
              <a:rPr lang="en-US" dirty="0" err="1"/>
              <a:t>tener</a:t>
            </a:r>
            <a:r>
              <a:rPr lang="en-US" dirty="0"/>
              <a:t> </a:t>
            </a:r>
            <a:r>
              <a:rPr lang="en-US" b="1" dirty="0" err="1"/>
              <a:t>entrenamiento</a:t>
            </a:r>
            <a:r>
              <a:rPr lang="en-US" b="1" dirty="0"/>
              <a:t> </a:t>
            </a:r>
            <a:r>
              <a:rPr lang="en-US" b="1" dirty="0" err="1"/>
              <a:t>básico</a:t>
            </a:r>
            <a:r>
              <a:rPr lang="en-US" b="1" dirty="0"/>
              <a:t> de </a:t>
            </a:r>
            <a:r>
              <a:rPr lang="en-US" b="1" dirty="0" err="1"/>
              <a:t>seguridad</a:t>
            </a:r>
            <a:r>
              <a:rPr lang="en-US" b="1" dirty="0"/>
              <a:t> (</a:t>
            </a:r>
            <a:r>
              <a:rPr lang="en-US" b="1" dirty="0" err="1"/>
              <a:t>conocimiento</a:t>
            </a:r>
            <a:r>
              <a:rPr lang="en-US" b="1" dirty="0"/>
              <a:t>)</a:t>
            </a:r>
            <a:r>
              <a:rPr lang="en-US" dirty="0"/>
              <a:t> </a:t>
            </a:r>
            <a:r>
              <a:rPr lang="en-US" b="0" baseline="0" dirty="0" err="1"/>
              <a:t>sobre</a:t>
            </a:r>
            <a:r>
              <a:rPr lang="en-US" b="1" baseline="0" dirty="0"/>
              <a:t> </a:t>
            </a:r>
            <a:r>
              <a:rPr lang="en-US" b="1" baseline="0" dirty="0" err="1"/>
              <a:t>acidentes</a:t>
            </a:r>
            <a:r>
              <a:rPr lang="en-US" b="1" baseline="0" dirty="0"/>
              <a:t> de </a:t>
            </a:r>
            <a:r>
              <a:rPr lang="en-US" b="1" baseline="0" dirty="0" err="1"/>
              <a:t>excavación</a:t>
            </a:r>
            <a:r>
              <a:rPr lang="en-US" b="1" baseline="0" dirty="0"/>
              <a:t> de </a:t>
            </a:r>
            <a:r>
              <a:rPr lang="en-US" b="1" baseline="0" dirty="0" err="1"/>
              <a:t>suelos</a:t>
            </a:r>
            <a:r>
              <a:rPr lang="en-US" b="1" baseline="0" dirty="0"/>
              <a:t> </a:t>
            </a:r>
            <a:r>
              <a:rPr lang="en-US" dirty="0"/>
              <a:t>y la </a:t>
            </a:r>
            <a:r>
              <a:rPr lang="en-US" b="1" dirty="0" err="1"/>
              <a:t>necesidad</a:t>
            </a:r>
            <a:r>
              <a:rPr lang="en-US" b="1" baseline="0" dirty="0"/>
              <a:t> de </a:t>
            </a:r>
            <a:r>
              <a:rPr lang="en-US" b="1" baseline="0" dirty="0" err="1"/>
              <a:t>usar</a:t>
            </a:r>
            <a:r>
              <a:rPr lang="en-US" b="1" baseline="0" dirty="0"/>
              <a:t> PPE</a:t>
            </a:r>
            <a:r>
              <a:rPr lang="en-US" b="1" dirty="0"/>
              <a:t>, </a:t>
            </a:r>
            <a:r>
              <a:rPr lang="en-US" b="0" dirty="0" err="1"/>
              <a:t>como</a:t>
            </a:r>
            <a:r>
              <a:rPr lang="en-US" b="0" dirty="0"/>
              <a:t> </a:t>
            </a:r>
            <a:r>
              <a:rPr lang="en-US" b="0" dirty="0" err="1"/>
              <a:t>cascos</a:t>
            </a:r>
            <a:r>
              <a:rPr lang="en-US" b="0" dirty="0"/>
              <a:t>, </a:t>
            </a:r>
            <a:r>
              <a:rPr lang="en-US" b="0" dirty="0" err="1"/>
              <a:t>guantes</a:t>
            </a:r>
            <a:r>
              <a:rPr lang="en-US" b="0" dirty="0"/>
              <a:t>, etc.</a:t>
            </a:r>
            <a:r>
              <a:rPr lang="en-US" b="0" baseline="0" dirty="0"/>
              <a:t> </a:t>
            </a:r>
            <a:r>
              <a:rPr lang="en-US" b="0" baseline="0" dirty="0" err="1"/>
              <a:t>todo</a:t>
            </a:r>
            <a:r>
              <a:rPr lang="en-US" b="0" baseline="0" dirty="0"/>
              <a:t> el </a:t>
            </a:r>
            <a:r>
              <a:rPr lang="en-US" b="0" baseline="0" dirty="0" err="1"/>
              <a:t>tiempo</a:t>
            </a:r>
            <a:r>
              <a:rPr lang="en-US" b="0" baseline="0" dirty="0"/>
              <a:t>.</a:t>
            </a:r>
            <a:r>
              <a:rPr lang="en-US" b="1" baseline="0" dirty="0"/>
              <a:t> </a:t>
            </a:r>
            <a:r>
              <a:rPr lang="en-US" dirty="0"/>
              <a:t> </a:t>
            </a:r>
          </a:p>
          <a:p>
            <a:pPr>
              <a:spcBef>
                <a:spcPct val="0"/>
              </a:spcBef>
            </a:pPr>
            <a:endParaRPr lang="en-US" dirty="0"/>
          </a:p>
          <a:p>
            <a:pPr>
              <a:spcBef>
                <a:spcPct val="0"/>
              </a:spcBef>
            </a:pPr>
            <a:endParaRPr lang="en-US" dirty="0"/>
          </a:p>
        </p:txBody>
      </p:sp>
      <p:sp>
        <p:nvSpPr>
          <p:cNvPr id="4" name="Slide Number Placeholder 3"/>
          <p:cNvSpPr>
            <a:spLocks noGrp="1"/>
          </p:cNvSpPr>
          <p:nvPr>
            <p:ph type="sldNum" sz="quarter" idx="5"/>
          </p:nvPr>
        </p:nvSpPr>
        <p:spPr/>
        <p:txBody>
          <a:bodyPr/>
          <a:lstStyle/>
          <a:p>
            <a:fld id="{AB7BD919-0803-5B4A-9FC1-C3AF0BB2E7F6}" type="slidenum">
              <a:rPr lang="en-US">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1327719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a:spcBef>
                <a:spcPct val="0"/>
              </a:spcBef>
            </a:pPr>
            <a:r>
              <a:rPr lang="en-US" sz="1200" b="1" dirty="0"/>
              <a:t>Uno de</a:t>
            </a:r>
            <a:r>
              <a:rPr lang="en-US" sz="1200" b="1" baseline="0" dirty="0"/>
              <a:t> los </a:t>
            </a:r>
            <a:r>
              <a:rPr lang="en-US" sz="1200" b="1" baseline="0" dirty="0" err="1"/>
              <a:t>trabajos</a:t>
            </a:r>
            <a:r>
              <a:rPr lang="en-US" sz="1200" b="1" baseline="0" dirty="0"/>
              <a:t> </a:t>
            </a:r>
            <a:r>
              <a:rPr lang="en-US" sz="1200" b="1" baseline="0" dirty="0" err="1"/>
              <a:t>más</a:t>
            </a:r>
            <a:r>
              <a:rPr lang="en-US" sz="1200" b="1" baseline="0" dirty="0"/>
              <a:t> </a:t>
            </a:r>
            <a:r>
              <a:rPr lang="en-US" sz="1200" b="1" baseline="0" dirty="0" err="1"/>
              <a:t>importantes</a:t>
            </a:r>
            <a:r>
              <a:rPr lang="en-US" sz="1200" b="1" baseline="0" dirty="0"/>
              <a:t> </a:t>
            </a:r>
            <a:r>
              <a:rPr lang="en-US" sz="1200" b="1" baseline="0" dirty="0" err="1"/>
              <a:t>que</a:t>
            </a:r>
            <a:r>
              <a:rPr lang="en-US" sz="1200" b="1" baseline="0" dirty="0"/>
              <a:t> </a:t>
            </a:r>
            <a:r>
              <a:rPr lang="en-US" sz="1200" b="1" baseline="0" dirty="0" err="1"/>
              <a:t>debe</a:t>
            </a:r>
            <a:r>
              <a:rPr lang="en-US" sz="1200" b="1" baseline="0" dirty="0"/>
              <a:t> </a:t>
            </a:r>
            <a:r>
              <a:rPr lang="en-US" sz="1200" b="1" baseline="0" dirty="0" err="1"/>
              <a:t>realizar</a:t>
            </a:r>
            <a:r>
              <a:rPr lang="en-US" sz="1200" b="1" baseline="0" dirty="0"/>
              <a:t> la persona </a:t>
            </a:r>
            <a:r>
              <a:rPr lang="en-US" sz="1200" b="1" baseline="0" dirty="0" err="1"/>
              <a:t>competente</a:t>
            </a:r>
            <a:r>
              <a:rPr lang="en-US" sz="1200" b="1" baseline="0" dirty="0"/>
              <a:t> </a:t>
            </a:r>
            <a:r>
              <a:rPr lang="en-US" sz="1200" b="1" baseline="0" dirty="0" err="1"/>
              <a:t>es</a:t>
            </a:r>
            <a:r>
              <a:rPr lang="en-US" sz="1200" b="1" baseline="0" dirty="0"/>
              <a:t> la </a:t>
            </a:r>
            <a:r>
              <a:rPr lang="en-US" sz="1200" b="1" baseline="0" dirty="0" err="1"/>
              <a:t>evaluación</a:t>
            </a:r>
            <a:r>
              <a:rPr lang="en-US" sz="1200" b="1" baseline="0" dirty="0"/>
              <a:t> de </a:t>
            </a:r>
            <a:r>
              <a:rPr lang="en-US" sz="1200" b="1" baseline="0" dirty="0" err="1"/>
              <a:t>suelo</a:t>
            </a:r>
            <a:r>
              <a:rPr lang="en-US" sz="1200" dirty="0"/>
              <a:t>. Como se </a:t>
            </a:r>
            <a:r>
              <a:rPr lang="en-US" sz="1200" dirty="0" err="1"/>
              <a:t>indica</a:t>
            </a:r>
            <a:r>
              <a:rPr lang="en-US" sz="1200" baseline="0" dirty="0"/>
              <a:t> </a:t>
            </a:r>
            <a:r>
              <a:rPr lang="en-US" sz="1200" baseline="0" dirty="0" err="1"/>
              <a:t>aquí</a:t>
            </a:r>
            <a:r>
              <a:rPr lang="en-US" sz="1200" baseline="0" dirty="0"/>
              <a:t>, los </a:t>
            </a:r>
            <a:r>
              <a:rPr lang="en-US" sz="1200" baseline="0" dirty="0" err="1"/>
              <a:t>resultados</a:t>
            </a:r>
            <a:r>
              <a:rPr lang="en-US" sz="1200" baseline="0" dirty="0"/>
              <a:t> de la </a:t>
            </a:r>
            <a:r>
              <a:rPr lang="en-US" sz="1200" baseline="0" dirty="0" err="1"/>
              <a:t>evaluación</a:t>
            </a:r>
            <a:r>
              <a:rPr lang="en-US" sz="1200" baseline="0" dirty="0"/>
              <a:t> de </a:t>
            </a:r>
            <a:r>
              <a:rPr lang="en-US" sz="1200" baseline="0" dirty="0" err="1"/>
              <a:t>suelo</a:t>
            </a:r>
            <a:r>
              <a:rPr lang="en-US" sz="1200" baseline="0" dirty="0"/>
              <a:t> son un factor principal, </a:t>
            </a:r>
            <a:r>
              <a:rPr lang="en-US" sz="1200" baseline="0" dirty="0" err="1"/>
              <a:t>determinante</a:t>
            </a:r>
            <a:r>
              <a:rPr lang="en-US" sz="1200" baseline="0" dirty="0"/>
              <a:t> </a:t>
            </a:r>
            <a:r>
              <a:rPr lang="en-US" sz="1200" baseline="0" dirty="0" err="1"/>
              <a:t>en</a:t>
            </a:r>
            <a:r>
              <a:rPr lang="en-US" sz="1200" baseline="0" dirty="0"/>
              <a:t> el </a:t>
            </a:r>
            <a:r>
              <a:rPr lang="en-US" sz="1200" baseline="0" dirty="0" err="1"/>
              <a:t>diseño</a:t>
            </a:r>
            <a:r>
              <a:rPr lang="en-US" sz="1200" baseline="0" dirty="0"/>
              <a:t> de </a:t>
            </a:r>
            <a:r>
              <a:rPr lang="en-US" sz="1200" baseline="0" dirty="0" err="1"/>
              <a:t>ciertos</a:t>
            </a:r>
            <a:r>
              <a:rPr lang="en-US" sz="1200" baseline="0" dirty="0"/>
              <a:t> </a:t>
            </a:r>
            <a:r>
              <a:rPr lang="en-US" sz="1200" baseline="0" dirty="0" err="1"/>
              <a:t>tipos</a:t>
            </a:r>
            <a:r>
              <a:rPr lang="en-US" sz="1200" baseline="0" dirty="0"/>
              <a:t> de </a:t>
            </a:r>
            <a:r>
              <a:rPr lang="en-US" sz="1200" baseline="0" dirty="0" err="1"/>
              <a:t>sistemas</a:t>
            </a:r>
            <a:r>
              <a:rPr lang="en-US" sz="1200" baseline="0" dirty="0"/>
              <a:t> de </a:t>
            </a:r>
            <a:r>
              <a:rPr lang="en-US" sz="1200" baseline="0" dirty="0" err="1"/>
              <a:t>protección</a:t>
            </a:r>
            <a:r>
              <a:rPr lang="en-US" sz="1200" baseline="0" dirty="0"/>
              <a:t>. </a:t>
            </a:r>
            <a:r>
              <a:rPr lang="en-US" sz="1200" baseline="0" dirty="0" err="1"/>
              <a:t>Además</a:t>
            </a:r>
            <a:r>
              <a:rPr lang="en-US" sz="1200" baseline="0" dirty="0"/>
              <a:t>, la persona </a:t>
            </a:r>
            <a:r>
              <a:rPr lang="en-US" sz="1200" baseline="0" dirty="0" err="1"/>
              <a:t>competente</a:t>
            </a:r>
            <a:r>
              <a:rPr lang="en-US" sz="1200" baseline="0" dirty="0"/>
              <a:t> </a:t>
            </a:r>
            <a:r>
              <a:rPr lang="en-US" sz="1200" baseline="0" dirty="0" err="1"/>
              <a:t>tiene</a:t>
            </a:r>
            <a:r>
              <a:rPr lang="en-US" sz="1200" baseline="0" dirty="0"/>
              <a:t> </a:t>
            </a:r>
            <a:r>
              <a:rPr lang="en-US" sz="1200" b="0" baseline="0" dirty="0"/>
              <a:t>la</a:t>
            </a:r>
            <a:r>
              <a:rPr lang="en-US" sz="1200" b="1" baseline="0" dirty="0"/>
              <a:t> </a:t>
            </a:r>
            <a:r>
              <a:rPr lang="en-US" sz="1200" b="1" baseline="0" dirty="0" err="1"/>
              <a:t>responsabilidad</a:t>
            </a:r>
            <a:r>
              <a:rPr lang="en-US" sz="1200" b="1" baseline="0" dirty="0"/>
              <a:t> de </a:t>
            </a:r>
            <a:r>
              <a:rPr lang="en-US" sz="1200" b="1" baseline="0" dirty="0" err="1"/>
              <a:t>inspeccionar</a:t>
            </a:r>
            <a:r>
              <a:rPr lang="en-US" sz="1200" baseline="0" dirty="0"/>
              <a:t> la </a:t>
            </a:r>
            <a:r>
              <a:rPr lang="en-US" sz="1200" baseline="0" dirty="0" err="1"/>
              <a:t>zanja</a:t>
            </a:r>
            <a:r>
              <a:rPr lang="en-US" sz="1200" baseline="0" dirty="0"/>
              <a:t> y el </a:t>
            </a:r>
            <a:r>
              <a:rPr lang="en-US" sz="1200" baseline="0" dirty="0" err="1"/>
              <a:t>área</a:t>
            </a:r>
            <a:r>
              <a:rPr lang="en-US" sz="1200" baseline="0" dirty="0"/>
              <a:t> </a:t>
            </a:r>
            <a:r>
              <a:rPr lang="en-US" sz="1200" baseline="0" dirty="0" err="1"/>
              <a:t>alrededor</a:t>
            </a:r>
            <a:r>
              <a:rPr lang="en-US" sz="1200" baseline="0" dirty="0"/>
              <a:t> de la </a:t>
            </a:r>
            <a:r>
              <a:rPr lang="en-US" sz="1200" baseline="0" dirty="0" err="1"/>
              <a:t>zanja</a:t>
            </a:r>
            <a:r>
              <a:rPr lang="en-US" sz="1200" baseline="0" dirty="0"/>
              <a:t> </a:t>
            </a:r>
            <a:r>
              <a:rPr lang="en-US" sz="1200" baseline="0" dirty="0" err="1"/>
              <a:t>prestando</a:t>
            </a:r>
            <a:r>
              <a:rPr lang="en-US" sz="1200" baseline="0" dirty="0"/>
              <a:t> </a:t>
            </a:r>
            <a:r>
              <a:rPr lang="en-US" sz="1200" baseline="0" dirty="0" err="1"/>
              <a:t>atención</a:t>
            </a:r>
            <a:r>
              <a:rPr lang="en-US" sz="1200" baseline="0" dirty="0"/>
              <a:t> a </a:t>
            </a:r>
            <a:r>
              <a:rPr lang="en-US" sz="1200" baseline="0" dirty="0" err="1"/>
              <a:t>cualquier</a:t>
            </a:r>
            <a:r>
              <a:rPr lang="en-US" sz="1200" baseline="0" dirty="0"/>
              <a:t> </a:t>
            </a:r>
            <a:r>
              <a:rPr lang="en-US" sz="1200" baseline="0" dirty="0" err="1"/>
              <a:t>peligro</a:t>
            </a:r>
            <a:r>
              <a:rPr lang="en-US" sz="1200" baseline="0" dirty="0"/>
              <a:t> que </a:t>
            </a:r>
            <a:r>
              <a:rPr lang="en-US" sz="1200" baseline="0" dirty="0" err="1"/>
              <a:t>podría</a:t>
            </a:r>
            <a:r>
              <a:rPr lang="en-US" sz="1200" baseline="0" dirty="0"/>
              <a:t> </a:t>
            </a:r>
            <a:r>
              <a:rPr lang="en-US" sz="1200" baseline="0" dirty="0" err="1"/>
              <a:t>causar</a:t>
            </a:r>
            <a:r>
              <a:rPr lang="en-US" sz="1200" baseline="0" dirty="0"/>
              <a:t> un </a:t>
            </a:r>
            <a:r>
              <a:rPr lang="en-US" sz="1200" baseline="0" dirty="0" err="1"/>
              <a:t>derrumbe</a:t>
            </a:r>
            <a:r>
              <a:rPr lang="en-US" sz="1200" baseline="0" dirty="0"/>
              <a:t> u </a:t>
            </a:r>
            <a:r>
              <a:rPr lang="en-US" sz="1200" baseline="0" dirty="0" err="1"/>
              <a:t>otro</a:t>
            </a:r>
            <a:r>
              <a:rPr lang="en-US" sz="1200" baseline="0" dirty="0"/>
              <a:t> </a:t>
            </a:r>
            <a:r>
              <a:rPr lang="en-US" sz="1200" baseline="0" dirty="0" err="1"/>
              <a:t>peligro</a:t>
            </a:r>
            <a:r>
              <a:rPr lang="en-US" sz="1200" baseline="0" dirty="0"/>
              <a:t> para los </a:t>
            </a:r>
            <a:r>
              <a:rPr lang="en-US" sz="1200" baseline="0" dirty="0" err="1"/>
              <a:t>empleados</a:t>
            </a:r>
            <a:r>
              <a:rPr lang="en-US" sz="1200" baseline="0" dirty="0"/>
              <a:t>, y de </a:t>
            </a:r>
            <a:r>
              <a:rPr lang="en-US" sz="1200" baseline="0" dirty="0" err="1"/>
              <a:t>mantener</a:t>
            </a:r>
            <a:r>
              <a:rPr lang="en-US" sz="1200" baseline="0" dirty="0"/>
              <a:t> a los </a:t>
            </a:r>
            <a:r>
              <a:rPr lang="en-US" sz="1200" baseline="0" dirty="0" err="1"/>
              <a:t>trabajadores</a:t>
            </a:r>
            <a:r>
              <a:rPr lang="en-US" sz="1200" baseline="0" dirty="0"/>
              <a:t> </a:t>
            </a:r>
            <a:r>
              <a:rPr lang="en-US" sz="1200" baseline="0" dirty="0" err="1"/>
              <a:t>fuera</a:t>
            </a:r>
            <a:r>
              <a:rPr lang="en-US" sz="1200" baseline="0" dirty="0"/>
              <a:t> de la </a:t>
            </a:r>
            <a:r>
              <a:rPr lang="en-US" sz="1200" baseline="0" dirty="0" err="1"/>
              <a:t>zanja</a:t>
            </a:r>
            <a:r>
              <a:rPr lang="en-US" sz="1200" baseline="0" dirty="0"/>
              <a:t> hasta que el </a:t>
            </a:r>
            <a:r>
              <a:rPr lang="en-US" sz="1200" baseline="0" dirty="0" err="1"/>
              <a:t>problema</a:t>
            </a:r>
            <a:r>
              <a:rPr lang="en-US" sz="1200" baseline="0" dirty="0"/>
              <a:t> de </a:t>
            </a:r>
            <a:r>
              <a:rPr lang="en-US" sz="1200" baseline="0" dirty="0" err="1"/>
              <a:t>seguridad</a:t>
            </a:r>
            <a:r>
              <a:rPr lang="en-US" sz="1200" baseline="0" dirty="0"/>
              <a:t> </a:t>
            </a:r>
            <a:r>
              <a:rPr lang="en-US" sz="1200" baseline="0" dirty="0" err="1"/>
              <a:t>haya</a:t>
            </a:r>
            <a:r>
              <a:rPr lang="en-US" sz="1200" baseline="0" dirty="0"/>
              <a:t> </a:t>
            </a:r>
            <a:r>
              <a:rPr lang="en-US" sz="1200" baseline="0" dirty="0" err="1"/>
              <a:t>sido</a:t>
            </a:r>
            <a:r>
              <a:rPr lang="en-US" sz="1200" baseline="0" dirty="0"/>
              <a:t> </a:t>
            </a:r>
            <a:r>
              <a:rPr lang="en-US" sz="1200" baseline="0" dirty="0" err="1"/>
              <a:t>remediado</a:t>
            </a:r>
            <a:r>
              <a:rPr lang="en-US" sz="1200" baseline="0" dirty="0"/>
              <a:t>. </a:t>
            </a:r>
            <a:r>
              <a:rPr lang="en-US" sz="1200" baseline="0" dirty="0" err="1"/>
              <a:t>Esta</a:t>
            </a:r>
            <a:r>
              <a:rPr lang="en-US" sz="1200" baseline="0" dirty="0"/>
              <a:t> persona </a:t>
            </a:r>
            <a:r>
              <a:rPr lang="en-US" sz="1200" baseline="0" dirty="0" err="1"/>
              <a:t>debe</a:t>
            </a:r>
            <a:r>
              <a:rPr lang="en-US" sz="1200" baseline="0" dirty="0"/>
              <a:t> </a:t>
            </a:r>
            <a:r>
              <a:rPr lang="en-US" sz="1200" baseline="0" dirty="0" err="1"/>
              <a:t>inspeccionar</a:t>
            </a:r>
            <a:r>
              <a:rPr lang="en-US" sz="1200" baseline="0" dirty="0"/>
              <a:t> el </a:t>
            </a:r>
            <a:r>
              <a:rPr lang="en-US" sz="1200" baseline="0" dirty="0" err="1"/>
              <a:t>área</a:t>
            </a:r>
            <a:r>
              <a:rPr lang="en-US" sz="1200" baseline="0" dirty="0"/>
              <a:t> de la </a:t>
            </a:r>
            <a:r>
              <a:rPr lang="en-US" sz="1200" baseline="0" dirty="0" err="1"/>
              <a:t>zanja</a:t>
            </a:r>
            <a:r>
              <a:rPr lang="en-US" sz="1200" baseline="0" dirty="0"/>
              <a:t> </a:t>
            </a:r>
            <a:r>
              <a:rPr lang="en-US" sz="1200" baseline="0" dirty="0" err="1"/>
              <a:t>en</a:t>
            </a:r>
            <a:r>
              <a:rPr lang="en-US" sz="1200" baseline="0" dirty="0"/>
              <a:t> </a:t>
            </a:r>
            <a:r>
              <a:rPr lang="en-US" sz="1200" baseline="0" dirty="0" err="1"/>
              <a:t>búsqueda</a:t>
            </a:r>
            <a:r>
              <a:rPr lang="en-US" sz="1200" baseline="0" dirty="0"/>
              <a:t> de </a:t>
            </a:r>
            <a:r>
              <a:rPr lang="en-US" sz="1200" baseline="0" dirty="0" err="1"/>
              <a:t>alguna</a:t>
            </a:r>
            <a:r>
              <a:rPr lang="en-US" sz="1200" baseline="0" dirty="0"/>
              <a:t> </a:t>
            </a:r>
            <a:r>
              <a:rPr lang="en-US" sz="1200" baseline="0" dirty="0" err="1"/>
              <a:t>evidencia</a:t>
            </a:r>
            <a:r>
              <a:rPr lang="en-US" sz="1200" baseline="0" dirty="0"/>
              <a:t> de </a:t>
            </a:r>
            <a:r>
              <a:rPr lang="en-US" sz="1200" baseline="0" dirty="0" err="1"/>
              <a:t>peligro</a:t>
            </a:r>
            <a:r>
              <a:rPr lang="en-US" sz="1200" baseline="0" dirty="0"/>
              <a:t> de </a:t>
            </a:r>
            <a:r>
              <a:rPr lang="en-US" sz="1200" baseline="0" dirty="0" err="1"/>
              <a:t>derrumbe</a:t>
            </a:r>
            <a:r>
              <a:rPr lang="en-US" sz="1200" baseline="0" dirty="0"/>
              <a:t>, que </a:t>
            </a:r>
            <a:r>
              <a:rPr lang="en-US" sz="1200" baseline="0" dirty="0" err="1"/>
              <a:t>podría</a:t>
            </a:r>
            <a:r>
              <a:rPr lang="en-US" sz="1200" baseline="0" dirty="0"/>
              <a:t> </a:t>
            </a:r>
            <a:r>
              <a:rPr lang="en-US" sz="1200" baseline="0" dirty="0" err="1"/>
              <a:t>incluir</a:t>
            </a:r>
            <a:r>
              <a:rPr lang="en-US" sz="1200" baseline="0" dirty="0"/>
              <a:t>: </a:t>
            </a:r>
            <a:r>
              <a:rPr lang="en-US" sz="1200" baseline="0" dirty="0" err="1"/>
              <a:t>Fisuras</a:t>
            </a:r>
            <a:r>
              <a:rPr lang="en-US" sz="1200" baseline="0" dirty="0"/>
              <a:t>, </a:t>
            </a:r>
            <a:r>
              <a:rPr lang="en-US" sz="1200" baseline="0" dirty="0" err="1"/>
              <a:t>grietas</a:t>
            </a:r>
            <a:r>
              <a:rPr lang="en-US" sz="1200" baseline="0" dirty="0"/>
              <a:t> </a:t>
            </a:r>
            <a:r>
              <a:rPr lang="en-US" sz="1200" baseline="0" dirty="0" err="1"/>
              <a:t>por</a:t>
            </a:r>
            <a:r>
              <a:rPr lang="en-US" sz="1200" baseline="0" dirty="0"/>
              <a:t> </a:t>
            </a:r>
            <a:r>
              <a:rPr lang="en-US" sz="1200" baseline="0" dirty="0" err="1"/>
              <a:t>tensión</a:t>
            </a:r>
            <a:r>
              <a:rPr lang="en-US" sz="1200" baseline="0" dirty="0"/>
              <a:t>, </a:t>
            </a:r>
            <a:r>
              <a:rPr lang="en-US" sz="1200" baseline="0" dirty="0" err="1"/>
              <a:t>desprendimientos</a:t>
            </a:r>
            <a:r>
              <a:rPr lang="en-US" sz="1200" baseline="0" dirty="0"/>
              <a:t>, </a:t>
            </a:r>
            <a:r>
              <a:rPr lang="en-US" sz="1200" baseline="0" dirty="0" err="1"/>
              <a:t>socavamientos</a:t>
            </a:r>
            <a:r>
              <a:rPr lang="en-US" sz="1200" baseline="0" dirty="0"/>
              <a:t>, </a:t>
            </a:r>
            <a:r>
              <a:rPr lang="en-US" sz="1200" baseline="0" dirty="0" err="1"/>
              <a:t>filtraciones</a:t>
            </a:r>
            <a:r>
              <a:rPr lang="en-US" sz="1200" baseline="0" dirty="0"/>
              <a:t> de </a:t>
            </a:r>
            <a:r>
              <a:rPr lang="en-US" sz="1200" baseline="0" dirty="0" err="1"/>
              <a:t>agua</a:t>
            </a:r>
            <a:r>
              <a:rPr lang="en-US" sz="1200" baseline="0" dirty="0"/>
              <a:t>, </a:t>
            </a:r>
            <a:r>
              <a:rPr lang="en-US" sz="1200" baseline="0" dirty="0" err="1"/>
              <a:t>abultamientos</a:t>
            </a:r>
            <a:r>
              <a:rPr lang="en-US" sz="1200" baseline="0" dirty="0"/>
              <a:t> </a:t>
            </a:r>
            <a:r>
              <a:rPr lang="en-US" sz="1200" baseline="0" dirty="0" err="1"/>
              <a:t>en</a:t>
            </a:r>
            <a:r>
              <a:rPr lang="en-US" sz="1200" baseline="0" dirty="0"/>
              <a:t> el </a:t>
            </a:r>
            <a:r>
              <a:rPr lang="en-US" sz="1200" baseline="0" dirty="0" err="1"/>
              <a:t>fondo</a:t>
            </a:r>
            <a:r>
              <a:rPr lang="en-US" sz="1200" baseline="0" dirty="0"/>
              <a:t>. </a:t>
            </a:r>
            <a:r>
              <a:rPr lang="en-US" sz="1200" baseline="0" dirty="0" err="1"/>
              <a:t>Debe</a:t>
            </a:r>
            <a:r>
              <a:rPr lang="en-US" sz="1200" baseline="0" dirty="0"/>
              <a:t> </a:t>
            </a:r>
            <a:r>
              <a:rPr lang="en-US" sz="1200" baseline="0" dirty="0" err="1"/>
              <a:t>también</a:t>
            </a:r>
            <a:r>
              <a:rPr lang="en-US" sz="1200" baseline="0" dirty="0"/>
              <a:t> </a:t>
            </a:r>
            <a:r>
              <a:rPr lang="en-US" sz="1200" baseline="0" dirty="0" err="1"/>
              <a:t>evaluarse</a:t>
            </a:r>
            <a:r>
              <a:rPr lang="en-US" sz="1200" baseline="0" dirty="0"/>
              <a:t> la </a:t>
            </a:r>
            <a:r>
              <a:rPr lang="en-US" sz="1200" b="1" baseline="0" dirty="0" err="1"/>
              <a:t>integridad</a:t>
            </a:r>
            <a:r>
              <a:rPr lang="en-US" sz="1200" b="1" baseline="0" dirty="0"/>
              <a:t> del </a:t>
            </a:r>
            <a:r>
              <a:rPr lang="en-US" sz="1200" b="1" baseline="0" dirty="0" err="1"/>
              <a:t>sistema</a:t>
            </a:r>
            <a:r>
              <a:rPr lang="en-US" sz="1200" b="1" baseline="0" dirty="0"/>
              <a:t> de </a:t>
            </a:r>
            <a:r>
              <a:rPr lang="en-US" sz="1200" b="1" baseline="0" dirty="0" err="1"/>
              <a:t>protección</a:t>
            </a:r>
            <a:r>
              <a:rPr lang="en-US" sz="1200" baseline="0" dirty="0"/>
              <a:t>. A </a:t>
            </a:r>
            <a:r>
              <a:rPr lang="en-US" sz="1200" baseline="0" dirty="0" err="1"/>
              <a:t>diferencia</a:t>
            </a:r>
            <a:r>
              <a:rPr lang="en-US" sz="1200" baseline="0" dirty="0"/>
              <a:t> de </a:t>
            </a:r>
            <a:r>
              <a:rPr lang="en-US" sz="1200" baseline="0" dirty="0" err="1"/>
              <a:t>cualquier</a:t>
            </a:r>
            <a:r>
              <a:rPr lang="en-US" sz="1200" baseline="0" dirty="0"/>
              <a:t> </a:t>
            </a:r>
            <a:r>
              <a:rPr lang="en-US" sz="1200" baseline="0" dirty="0" err="1"/>
              <a:t>otro</a:t>
            </a:r>
            <a:r>
              <a:rPr lang="en-US" sz="1200" baseline="0" dirty="0"/>
              <a:t> </a:t>
            </a:r>
            <a:r>
              <a:rPr lang="en-US" sz="1200" baseline="0" dirty="0" err="1"/>
              <a:t>trabajador</a:t>
            </a:r>
            <a:r>
              <a:rPr lang="en-US" sz="1200" baseline="0" dirty="0"/>
              <a:t>, la persona </a:t>
            </a:r>
            <a:r>
              <a:rPr lang="en-US" sz="1200" baseline="0" dirty="0" err="1"/>
              <a:t>competente</a:t>
            </a:r>
            <a:r>
              <a:rPr lang="en-US" sz="1200" baseline="0" dirty="0"/>
              <a:t> </a:t>
            </a:r>
            <a:r>
              <a:rPr lang="en-US" sz="1200" baseline="0" dirty="0" err="1"/>
              <a:t>puede</a:t>
            </a:r>
            <a:r>
              <a:rPr lang="en-US" sz="1200" baseline="0" dirty="0"/>
              <a:t> </a:t>
            </a:r>
            <a:r>
              <a:rPr lang="en-US" sz="1200" baseline="0" dirty="0" err="1"/>
              <a:t>pararse</a:t>
            </a:r>
            <a:r>
              <a:rPr lang="en-US" sz="1200" baseline="0" dirty="0"/>
              <a:t> </a:t>
            </a:r>
            <a:r>
              <a:rPr lang="en-US" sz="1200" baseline="0" dirty="0" err="1"/>
              <a:t>en</a:t>
            </a:r>
            <a:r>
              <a:rPr lang="en-US" sz="1200" baseline="0" dirty="0"/>
              <a:t> el </a:t>
            </a:r>
            <a:r>
              <a:rPr lang="en-US" sz="1200" baseline="0" dirty="0" err="1"/>
              <a:t>sistema</a:t>
            </a:r>
            <a:r>
              <a:rPr lang="en-US" sz="1200" baseline="0" dirty="0"/>
              <a:t> de </a:t>
            </a:r>
            <a:r>
              <a:rPr lang="en-US" sz="1200" baseline="0" dirty="0" err="1"/>
              <a:t>apuntalamiento</a:t>
            </a:r>
            <a:r>
              <a:rPr lang="en-US" sz="1200" baseline="0" dirty="0"/>
              <a:t> </a:t>
            </a:r>
            <a:r>
              <a:rPr lang="en-US" sz="1200" baseline="0" dirty="0" err="1"/>
              <a:t>durante</a:t>
            </a:r>
            <a:r>
              <a:rPr lang="en-US" sz="1200" baseline="0" dirty="0"/>
              <a:t> el </a:t>
            </a:r>
            <a:r>
              <a:rPr lang="en-US" sz="1200" baseline="0" dirty="0" err="1"/>
              <a:t>proceso</a:t>
            </a:r>
            <a:r>
              <a:rPr lang="en-US" sz="1200" baseline="0" dirty="0"/>
              <a:t> de </a:t>
            </a:r>
            <a:r>
              <a:rPr lang="en-US" sz="1200" baseline="0" dirty="0" err="1"/>
              <a:t>inspección</a:t>
            </a:r>
            <a:r>
              <a:rPr lang="en-US" sz="1200" baseline="0" dirty="0"/>
              <a:t>. </a:t>
            </a:r>
            <a:r>
              <a:rPr lang="en-US" sz="1200" b="1" baseline="0" dirty="0"/>
              <a:t>Al </a:t>
            </a:r>
            <a:r>
              <a:rPr lang="en-US" sz="1200" b="1" baseline="0" dirty="0" err="1"/>
              <a:t>igual</a:t>
            </a:r>
            <a:r>
              <a:rPr lang="en-US" sz="1200" b="1" baseline="0" dirty="0"/>
              <a:t> que </a:t>
            </a:r>
            <a:r>
              <a:rPr lang="en-US" sz="1200" b="1" baseline="0" dirty="0" err="1"/>
              <a:t>empleados</a:t>
            </a:r>
            <a:r>
              <a:rPr lang="en-US" sz="1200" b="1" baseline="0" dirty="0"/>
              <a:t>, la persona </a:t>
            </a:r>
            <a:r>
              <a:rPr lang="en-US" sz="1200" b="1" u="sng" baseline="0" dirty="0" err="1"/>
              <a:t>competente</a:t>
            </a:r>
            <a:r>
              <a:rPr lang="en-US" sz="1200" b="1" u="sng" baseline="0" dirty="0"/>
              <a:t> no </a:t>
            </a:r>
            <a:r>
              <a:rPr lang="en-US" sz="1200" b="1" u="sng" baseline="0" dirty="0" err="1"/>
              <a:t>debe</a:t>
            </a:r>
            <a:r>
              <a:rPr lang="en-US" sz="1200" b="1" u="sng" baseline="0" dirty="0"/>
              <a:t> </a:t>
            </a:r>
            <a:r>
              <a:rPr lang="en-US" sz="1200" b="1" u="sng" baseline="0" dirty="0" err="1"/>
              <a:t>entrar</a:t>
            </a:r>
            <a:r>
              <a:rPr lang="en-US" sz="1200" b="1" u="sng" baseline="0" dirty="0"/>
              <a:t> </a:t>
            </a:r>
            <a:r>
              <a:rPr lang="en-US" sz="1200" b="1" u="sng" baseline="0" dirty="0" err="1"/>
              <a:t>en</a:t>
            </a:r>
            <a:r>
              <a:rPr lang="en-US" sz="1200" b="1" u="sng" baseline="0" dirty="0"/>
              <a:t> la </a:t>
            </a:r>
            <a:r>
              <a:rPr lang="en-US" sz="1200" b="1" u="sng" baseline="0" dirty="0" err="1"/>
              <a:t>zanja</a:t>
            </a:r>
            <a:r>
              <a:rPr lang="en-US" sz="1200" b="1" u="sng" baseline="0" dirty="0"/>
              <a:t> </a:t>
            </a:r>
            <a:r>
              <a:rPr lang="en-US" sz="1200" b="1" baseline="0" dirty="0"/>
              <a:t>para </a:t>
            </a:r>
            <a:r>
              <a:rPr lang="en-US" sz="1200" b="1" baseline="0" dirty="0" err="1"/>
              <a:t>inspeccionarla</a:t>
            </a:r>
            <a:r>
              <a:rPr lang="en-US" sz="1200" b="1" baseline="0" dirty="0"/>
              <a:t> hasta que </a:t>
            </a:r>
            <a:r>
              <a:rPr lang="en-US" sz="1200" b="1" baseline="0" dirty="0" err="1"/>
              <a:t>todos</a:t>
            </a:r>
            <a:r>
              <a:rPr lang="en-US" sz="1200" b="1" baseline="0" dirty="0"/>
              <a:t> los </a:t>
            </a:r>
            <a:r>
              <a:rPr lang="en-US" sz="1200" b="1" baseline="0" dirty="0" err="1"/>
              <a:t>sistemas</a:t>
            </a:r>
            <a:r>
              <a:rPr lang="en-US" sz="1200" b="1" baseline="0" dirty="0"/>
              <a:t> de </a:t>
            </a:r>
            <a:r>
              <a:rPr lang="en-US" sz="1200" b="1" baseline="0" dirty="0" err="1"/>
              <a:t>protección</a:t>
            </a:r>
            <a:r>
              <a:rPr lang="en-US" sz="1200" b="1" baseline="0" dirty="0"/>
              <a:t> </a:t>
            </a:r>
            <a:r>
              <a:rPr lang="en-US" sz="1200" b="1" baseline="0" dirty="0" err="1"/>
              <a:t>apropiados</a:t>
            </a:r>
            <a:r>
              <a:rPr lang="en-US" sz="1200" b="1" baseline="0" dirty="0"/>
              <a:t> </a:t>
            </a:r>
            <a:r>
              <a:rPr lang="en-US" sz="1200" b="1" baseline="0" dirty="0" err="1"/>
              <a:t>estén</a:t>
            </a:r>
            <a:r>
              <a:rPr lang="en-US" sz="1200" b="1" baseline="0" dirty="0"/>
              <a:t> </a:t>
            </a:r>
            <a:r>
              <a:rPr lang="en-US" sz="1200" b="1" baseline="0" dirty="0" err="1"/>
              <a:t>activados</a:t>
            </a:r>
            <a:r>
              <a:rPr lang="en-US" sz="1200" b="1" baseline="0" dirty="0"/>
              <a:t>. </a:t>
            </a:r>
          </a:p>
          <a:p>
            <a:pPr>
              <a:spcBef>
                <a:spcPct val="0"/>
              </a:spcBef>
            </a:pPr>
            <a:endParaRPr lang="en-US" sz="1200" baseline="0" dirty="0"/>
          </a:p>
          <a:p>
            <a:pPr>
              <a:spcBef>
                <a:spcPct val="0"/>
              </a:spcBef>
            </a:pPr>
            <a:r>
              <a:rPr lang="en-US" sz="1200" baseline="0" dirty="0"/>
              <a:t>La persona </a:t>
            </a:r>
            <a:r>
              <a:rPr lang="en-US" sz="1200" baseline="0" dirty="0" err="1"/>
              <a:t>competente</a:t>
            </a:r>
            <a:r>
              <a:rPr lang="en-US" sz="1200" baseline="0" dirty="0"/>
              <a:t> </a:t>
            </a:r>
            <a:r>
              <a:rPr lang="en-US" sz="1200" baseline="0" dirty="0" err="1"/>
              <a:t>debe</a:t>
            </a:r>
            <a:r>
              <a:rPr lang="en-US" sz="1200" baseline="0" dirty="0"/>
              <a:t>: </a:t>
            </a:r>
          </a:p>
          <a:p>
            <a:pPr marL="171450" indent="-171450">
              <a:spcBef>
                <a:spcPts val="0"/>
              </a:spcBef>
              <a:spcAft>
                <a:spcPts val="600"/>
              </a:spcAft>
              <a:buFont typeface="Wingdings" panose="05000000000000000000" pitchFamily="2" charset="2"/>
              <a:buChar char="§"/>
              <a:defRPr/>
            </a:pPr>
            <a:r>
              <a:rPr lang="en-US" sz="1200" dirty="0" err="1"/>
              <a:t>ser</a:t>
            </a:r>
            <a:r>
              <a:rPr lang="en-US" sz="1200" dirty="0"/>
              <a:t> </a:t>
            </a:r>
            <a:r>
              <a:rPr lang="en-US" sz="1200" b="0" dirty="0" err="1"/>
              <a:t>conocedor</a:t>
            </a:r>
            <a:r>
              <a:rPr lang="en-US" sz="1200" b="1" dirty="0"/>
              <a:t> </a:t>
            </a:r>
            <a:r>
              <a:rPr lang="en-US" sz="1200" dirty="0"/>
              <a:t>del </a:t>
            </a:r>
            <a:r>
              <a:rPr lang="en-US" sz="1200" b="1" dirty="0" err="1"/>
              <a:t>tipo</a:t>
            </a:r>
            <a:r>
              <a:rPr lang="en-US" sz="1200" b="1" baseline="0" dirty="0"/>
              <a:t> de </a:t>
            </a:r>
            <a:r>
              <a:rPr lang="en-US" sz="1200" b="1" baseline="0" dirty="0" err="1"/>
              <a:t>suelo</a:t>
            </a:r>
            <a:r>
              <a:rPr lang="en-US" sz="1200" b="1" baseline="0" dirty="0"/>
              <a:t> </a:t>
            </a:r>
            <a:r>
              <a:rPr lang="en-US" sz="1200" baseline="0" dirty="0" err="1"/>
              <a:t>excavado</a:t>
            </a:r>
            <a:r>
              <a:rPr lang="en-US" sz="1200" baseline="0" dirty="0"/>
              <a:t>. </a:t>
            </a:r>
            <a:r>
              <a:rPr lang="en-US" sz="1200" dirty="0"/>
              <a:t> </a:t>
            </a:r>
          </a:p>
          <a:p>
            <a:pPr marL="171450" indent="-171450">
              <a:spcBef>
                <a:spcPts val="0"/>
              </a:spcBef>
              <a:spcAft>
                <a:spcPts val="600"/>
              </a:spcAft>
              <a:buFont typeface="Wingdings" panose="05000000000000000000" pitchFamily="2" charset="2"/>
              <a:buChar char="§"/>
              <a:defRPr/>
            </a:pPr>
            <a:r>
              <a:rPr lang="en-US" sz="1200" b="0" dirty="0" err="1"/>
              <a:t>ser</a:t>
            </a:r>
            <a:r>
              <a:rPr lang="en-US" sz="1200" b="0" baseline="0" dirty="0"/>
              <a:t> </a:t>
            </a:r>
            <a:r>
              <a:rPr lang="en-US" sz="1200" b="0" baseline="0" dirty="0" err="1"/>
              <a:t>conocedor</a:t>
            </a:r>
            <a:r>
              <a:rPr lang="en-US" sz="1200" b="0" baseline="0" dirty="0"/>
              <a:t> de </a:t>
            </a:r>
            <a:r>
              <a:rPr lang="en-US" sz="1200" b="1" dirty="0" err="1"/>
              <a:t>condiciones</a:t>
            </a:r>
            <a:r>
              <a:rPr lang="en-US" sz="1200" b="1" dirty="0"/>
              <a:t> </a:t>
            </a:r>
            <a:r>
              <a:rPr lang="en-US" sz="1200" b="1" dirty="0" err="1"/>
              <a:t>que</a:t>
            </a:r>
            <a:r>
              <a:rPr lang="en-US" sz="1200" b="1" dirty="0"/>
              <a:t> </a:t>
            </a:r>
            <a:r>
              <a:rPr lang="en-US" sz="1200" b="1" dirty="0" err="1"/>
              <a:t>conducen</a:t>
            </a:r>
            <a:r>
              <a:rPr lang="en-US" sz="1200" b="1" dirty="0"/>
              <a:t> </a:t>
            </a:r>
            <a:r>
              <a:rPr lang="en-US" sz="1200" dirty="0"/>
              <a:t>a </a:t>
            </a:r>
            <a:r>
              <a:rPr lang="en-US" sz="1200" b="0" dirty="0" err="1"/>
              <a:t>derrumbes</a:t>
            </a:r>
            <a:r>
              <a:rPr lang="en-US" sz="1200" b="0" dirty="0"/>
              <a:t> y de </a:t>
            </a:r>
            <a:r>
              <a:rPr lang="en-US" sz="1200" b="0" dirty="0" err="1"/>
              <a:t>diferentes</a:t>
            </a:r>
            <a:r>
              <a:rPr lang="en-US" sz="1200" b="0" dirty="0"/>
              <a:t> </a:t>
            </a:r>
            <a:r>
              <a:rPr lang="en-US" sz="1200" b="0" dirty="0" err="1"/>
              <a:t>sistemas</a:t>
            </a:r>
            <a:r>
              <a:rPr lang="en-US" sz="1200" b="0" dirty="0"/>
              <a:t> de </a:t>
            </a:r>
            <a:r>
              <a:rPr lang="en-US" sz="1200" b="0" dirty="0" err="1"/>
              <a:t>protección</a:t>
            </a:r>
            <a:endParaRPr lang="en-US" sz="1200" b="0" dirty="0"/>
          </a:p>
          <a:p>
            <a:pPr marL="171450" indent="-171450">
              <a:spcBef>
                <a:spcPts val="0"/>
              </a:spcBef>
              <a:spcAft>
                <a:spcPts val="600"/>
              </a:spcAft>
              <a:buFont typeface="Wingdings" panose="05000000000000000000" pitchFamily="2" charset="2"/>
              <a:buChar char="§"/>
              <a:defRPr/>
            </a:pPr>
            <a:r>
              <a:rPr lang="en-US" sz="1200" b="1" dirty="0" err="1"/>
              <a:t>inspeccionar</a:t>
            </a:r>
            <a:r>
              <a:rPr lang="en-US" sz="1200" b="1" dirty="0"/>
              <a:t> </a:t>
            </a:r>
            <a:r>
              <a:rPr lang="en-US" sz="1200" b="0" dirty="0" err="1"/>
              <a:t>diariamente</a:t>
            </a:r>
            <a:r>
              <a:rPr lang="en-US" sz="1200" dirty="0"/>
              <a:t> </a:t>
            </a:r>
            <a:r>
              <a:rPr lang="en-US" sz="1200" dirty="0" err="1"/>
              <a:t>sistemas</a:t>
            </a:r>
            <a:r>
              <a:rPr lang="en-US" sz="1200" dirty="0"/>
              <a:t> de </a:t>
            </a:r>
            <a:r>
              <a:rPr lang="en-US" sz="1200" dirty="0" err="1"/>
              <a:t>protección</a:t>
            </a:r>
            <a:r>
              <a:rPr lang="en-US" sz="1200" dirty="0"/>
              <a:t> </a:t>
            </a:r>
            <a:r>
              <a:rPr lang="en-US" sz="1200" dirty="0" err="1"/>
              <a:t>por</a:t>
            </a:r>
            <a:r>
              <a:rPr lang="en-US" sz="1200" dirty="0"/>
              <a:t> </a:t>
            </a:r>
            <a:r>
              <a:rPr lang="en-US" sz="1200" b="1" dirty="0" err="1"/>
              <a:t>signos</a:t>
            </a:r>
            <a:r>
              <a:rPr lang="en-US" sz="1200" b="1" dirty="0"/>
              <a:t> de </a:t>
            </a:r>
            <a:r>
              <a:rPr lang="en-US" sz="1200" b="1" dirty="0" err="1"/>
              <a:t>inestabilidad</a:t>
            </a:r>
            <a:r>
              <a:rPr lang="en-US" sz="1200" b="0" dirty="0"/>
              <a:t>, </a:t>
            </a:r>
            <a:r>
              <a:rPr lang="en-US" sz="1200" b="0" dirty="0" err="1"/>
              <a:t>daño</a:t>
            </a:r>
            <a:r>
              <a:rPr lang="en-US" sz="1200" b="0" dirty="0"/>
              <a:t>, u </a:t>
            </a:r>
            <a:r>
              <a:rPr lang="en-US" sz="1200" b="0" dirty="0" err="1"/>
              <a:t>otros</a:t>
            </a:r>
            <a:r>
              <a:rPr lang="en-US" sz="1200" b="0" dirty="0"/>
              <a:t> </a:t>
            </a:r>
            <a:r>
              <a:rPr lang="en-US" sz="1200" b="0" dirty="0" err="1"/>
              <a:t>peligros</a:t>
            </a:r>
            <a:r>
              <a:rPr lang="en-US" sz="1200" b="0" dirty="0"/>
              <a:t>.   </a:t>
            </a:r>
          </a:p>
          <a:p>
            <a:pPr marL="171450" indent="-171450">
              <a:spcBef>
                <a:spcPts val="0"/>
              </a:spcBef>
              <a:spcAft>
                <a:spcPts val="600"/>
              </a:spcAft>
              <a:buFont typeface="Wingdings" panose="05000000000000000000" pitchFamily="2" charset="2"/>
              <a:buChar char="§"/>
              <a:defRPr/>
            </a:pPr>
            <a:r>
              <a:rPr lang="es-PE" sz="1200" b="1" dirty="0"/>
              <a:t>Identificar instalaciones/tendido de servicios públicos </a:t>
            </a:r>
            <a:r>
              <a:rPr lang="es-PE" sz="1200" dirty="0"/>
              <a:t>que podrían ser encontrados </a:t>
            </a:r>
            <a:r>
              <a:rPr lang="es-PE" sz="1200" b="1" dirty="0"/>
              <a:t>antes</a:t>
            </a:r>
            <a:r>
              <a:rPr lang="es-PE" sz="1200" dirty="0"/>
              <a:t> de la excavación.</a:t>
            </a:r>
          </a:p>
          <a:p>
            <a:pPr marL="171450" indent="-171450">
              <a:spcBef>
                <a:spcPts val="0"/>
              </a:spcBef>
              <a:spcAft>
                <a:spcPts val="600"/>
              </a:spcAft>
              <a:buFont typeface="Wingdings" panose="05000000000000000000" pitchFamily="2" charset="2"/>
              <a:buChar char="§"/>
              <a:defRPr/>
            </a:pPr>
            <a:r>
              <a:rPr lang="es-PE" sz="1200" dirty="0"/>
              <a:t>Detectar atmósfera </a:t>
            </a:r>
            <a:r>
              <a:rPr lang="es-PE" sz="1200" b="1" dirty="0"/>
              <a:t>peligrosa</a:t>
            </a:r>
            <a:r>
              <a:rPr lang="es-PE" sz="1200" dirty="0"/>
              <a:t>. Atmósferas deben ser evaluadas </a:t>
            </a:r>
            <a:r>
              <a:rPr lang="es-PE" sz="1200" b="1" dirty="0"/>
              <a:t>ANTES de que trabajadores entren </a:t>
            </a:r>
            <a:r>
              <a:rPr lang="es-PE" sz="1200" dirty="0"/>
              <a:t>a excavaciones más grandes que 4 pies </a:t>
            </a:r>
            <a:r>
              <a:rPr lang="es-PE" sz="1200" u="sng" dirty="0"/>
              <a:t>donde exista la probabilidad de que químicos peligrosos exceden el PEL (Límite de Exposición Permisible) </a:t>
            </a:r>
            <a:endParaRPr lang="en-US" sz="1200" b="0" u="sng" dirty="0"/>
          </a:p>
          <a:p>
            <a:pPr marL="171450" indent="-171450">
              <a:spcBef>
                <a:spcPts val="0"/>
              </a:spcBef>
              <a:spcAft>
                <a:spcPts val="600"/>
              </a:spcAft>
              <a:buFont typeface="Wingdings" panose="05000000000000000000" pitchFamily="2" charset="2"/>
              <a:buChar char="§"/>
              <a:defRPr/>
            </a:pPr>
            <a:r>
              <a:rPr lang="en-US" sz="1200" b="1" dirty="0" err="1"/>
              <a:t>Inspeccionar</a:t>
            </a:r>
            <a:r>
              <a:rPr lang="en-US" sz="1200" b="1" dirty="0"/>
              <a:t> </a:t>
            </a:r>
            <a:r>
              <a:rPr lang="en-US" sz="1200" b="0" dirty="0" err="1"/>
              <a:t>después</a:t>
            </a:r>
            <a:r>
              <a:rPr lang="en-US" sz="1200" b="0" dirty="0"/>
              <a:t> de </a:t>
            </a:r>
            <a:r>
              <a:rPr lang="en-US" sz="1200" b="1" dirty="0" err="1"/>
              <a:t>lluvia</a:t>
            </a:r>
            <a:r>
              <a:rPr lang="en-US" sz="1200" b="1" dirty="0"/>
              <a:t> </a:t>
            </a:r>
            <a:r>
              <a:rPr lang="en-US" sz="1200" b="1" dirty="0" err="1"/>
              <a:t>intensa</a:t>
            </a:r>
            <a:r>
              <a:rPr lang="en-US" sz="1200" b="1" baseline="0" dirty="0"/>
              <a:t> </a:t>
            </a:r>
            <a:r>
              <a:rPr lang="en-US" sz="1200" b="0" baseline="0" dirty="0"/>
              <a:t>o</a:t>
            </a:r>
            <a:r>
              <a:rPr lang="en-US" sz="1200" b="0" dirty="0"/>
              <a:t> </a:t>
            </a:r>
            <a:r>
              <a:rPr lang="en-US" sz="1200" b="0" dirty="0" err="1"/>
              <a:t>actividades</a:t>
            </a:r>
            <a:r>
              <a:rPr lang="en-US" sz="1200" b="0" dirty="0"/>
              <a:t> </a:t>
            </a:r>
            <a:r>
              <a:rPr lang="en-US" sz="1200" b="0" dirty="0" err="1"/>
              <a:t>como</a:t>
            </a:r>
            <a:r>
              <a:rPr lang="en-US" sz="1200" b="0" dirty="0"/>
              <a:t> </a:t>
            </a:r>
            <a:r>
              <a:rPr lang="en-US" sz="1200" b="0" dirty="0" err="1"/>
              <a:t>detonaciones</a:t>
            </a:r>
            <a:r>
              <a:rPr lang="en-US" sz="1200" b="0" dirty="0"/>
              <a:t> que </a:t>
            </a:r>
            <a:r>
              <a:rPr lang="en-US" sz="1200" b="0" dirty="0" err="1"/>
              <a:t>pueden</a:t>
            </a:r>
            <a:r>
              <a:rPr lang="en-US" sz="1200" b="0" dirty="0"/>
              <a:t> </a:t>
            </a:r>
            <a:r>
              <a:rPr lang="en-US" sz="1200" b="0" dirty="0" err="1"/>
              <a:t>incrementar</a:t>
            </a:r>
            <a:r>
              <a:rPr lang="en-US" sz="1200" b="0" dirty="0"/>
              <a:t> el </a:t>
            </a:r>
            <a:r>
              <a:rPr lang="en-US" sz="1200" b="0" dirty="0" err="1"/>
              <a:t>riesgo</a:t>
            </a:r>
            <a:r>
              <a:rPr lang="en-US" sz="1200" b="0" baseline="0" dirty="0"/>
              <a:t> de </a:t>
            </a:r>
            <a:r>
              <a:rPr lang="en-US" sz="1200" b="0" baseline="0" dirty="0" err="1"/>
              <a:t>derrumbes</a:t>
            </a:r>
            <a:r>
              <a:rPr lang="en-US" sz="1200" b="0" baseline="0" dirty="0"/>
              <a:t>. </a:t>
            </a:r>
            <a:endParaRPr lang="en-US" sz="1200" b="0" baseline="0" dirty="0">
              <a:highlight>
                <a:srgbClr val="FFFF00"/>
              </a:highlight>
            </a:endParaRPr>
          </a:p>
          <a:p>
            <a:pPr marL="171450" indent="-171450">
              <a:spcBef>
                <a:spcPts val="0"/>
              </a:spcBef>
              <a:spcAft>
                <a:spcPts val="600"/>
              </a:spcAft>
              <a:buFont typeface="Wingdings" panose="05000000000000000000" pitchFamily="2" charset="2"/>
              <a:buChar char="§"/>
              <a:defRPr/>
            </a:pPr>
            <a:r>
              <a:rPr lang="en-US" sz="1200" dirty="0" err="1"/>
              <a:t>Hacer</a:t>
            </a:r>
            <a:r>
              <a:rPr lang="en-US" sz="1200" dirty="0"/>
              <a:t> </a:t>
            </a:r>
            <a:r>
              <a:rPr lang="en-US" sz="1200" dirty="0" err="1"/>
              <a:t>que</a:t>
            </a:r>
            <a:r>
              <a:rPr lang="en-US" sz="1200" dirty="0"/>
              <a:t> la </a:t>
            </a:r>
            <a:r>
              <a:rPr lang="en-US" sz="1200" b="1" u="sng" dirty="0" err="1"/>
              <a:t>autoridad</a:t>
            </a:r>
            <a:r>
              <a:rPr lang="en-US" sz="1200" dirty="0"/>
              <a:t> </a:t>
            </a:r>
            <a:r>
              <a:rPr lang="en-US" sz="1200" dirty="0" err="1"/>
              <a:t>inmediatamente</a:t>
            </a:r>
            <a:r>
              <a:rPr lang="en-US" sz="1200" dirty="0"/>
              <a:t> </a:t>
            </a:r>
            <a:r>
              <a:rPr lang="en-US" sz="1200" b="1" dirty="0" err="1"/>
              <a:t>corrija</a:t>
            </a:r>
            <a:r>
              <a:rPr lang="en-US" sz="1200" dirty="0"/>
              <a:t> </a:t>
            </a:r>
            <a:r>
              <a:rPr lang="en-US" sz="1200" dirty="0" err="1"/>
              <a:t>cualquier</a:t>
            </a:r>
            <a:r>
              <a:rPr lang="en-US" sz="1200" dirty="0"/>
              <a:t> </a:t>
            </a:r>
            <a:r>
              <a:rPr lang="en-US" sz="1200" dirty="0" err="1"/>
              <a:t>peligro</a:t>
            </a:r>
            <a:r>
              <a:rPr lang="en-US" sz="1200" dirty="0"/>
              <a:t>(s) y </a:t>
            </a:r>
            <a:r>
              <a:rPr lang="en-US" sz="1200" b="1" dirty="0" err="1"/>
              <a:t>ordene</a:t>
            </a:r>
            <a:r>
              <a:rPr lang="en-US" sz="1200" dirty="0"/>
              <a:t> a </a:t>
            </a:r>
            <a:r>
              <a:rPr lang="en-US" sz="1200" dirty="0" err="1"/>
              <a:t>empleados</a:t>
            </a:r>
            <a:r>
              <a:rPr lang="en-US" sz="1200" dirty="0"/>
              <a:t> </a:t>
            </a:r>
            <a:r>
              <a:rPr lang="en-US" sz="1200" b="1" dirty="0" err="1"/>
              <a:t>salir</a:t>
            </a:r>
            <a:r>
              <a:rPr lang="en-US" sz="1200" dirty="0"/>
              <a:t> de la </a:t>
            </a:r>
            <a:r>
              <a:rPr lang="en-US" sz="1200" dirty="0" err="1"/>
              <a:t>excavación</a:t>
            </a:r>
            <a:r>
              <a:rPr lang="en-US" sz="1200" dirty="0"/>
              <a:t> hasta </a:t>
            </a:r>
            <a:r>
              <a:rPr lang="en-US" sz="1200" dirty="0" err="1"/>
              <a:t>que</a:t>
            </a:r>
            <a:r>
              <a:rPr lang="en-US" sz="1200" dirty="0"/>
              <a:t> se </a:t>
            </a:r>
            <a:r>
              <a:rPr lang="en-US" sz="1200" dirty="0" err="1"/>
              <a:t>tomen</a:t>
            </a:r>
            <a:r>
              <a:rPr lang="en-US" sz="1200" dirty="0"/>
              <a:t> </a:t>
            </a:r>
            <a:r>
              <a:rPr lang="en-US" sz="1200" dirty="0" err="1"/>
              <a:t>las</a:t>
            </a:r>
            <a:r>
              <a:rPr lang="en-US" sz="1200" dirty="0"/>
              <a:t> </a:t>
            </a:r>
            <a:r>
              <a:rPr lang="en-US" sz="1200" dirty="0" err="1"/>
              <a:t>acciones</a:t>
            </a:r>
            <a:r>
              <a:rPr lang="en-US" sz="1200" dirty="0"/>
              <a:t> </a:t>
            </a:r>
            <a:r>
              <a:rPr lang="en-US" sz="1200" dirty="0" err="1"/>
              <a:t>correctivas</a:t>
            </a:r>
            <a:r>
              <a:rPr lang="en-US" sz="1200" dirty="0"/>
              <a:t>.</a:t>
            </a:r>
          </a:p>
          <a:p>
            <a:pPr marL="400050">
              <a:spcBef>
                <a:spcPts val="600"/>
              </a:spcBef>
              <a:spcAft>
                <a:spcPts val="600"/>
              </a:spcAft>
              <a:buFont typeface="Arial" panose="020B0604020202020204" pitchFamily="34" charset="0"/>
              <a:buNone/>
              <a:defRPr/>
            </a:pPr>
            <a:endParaRPr lang="en-US" sz="1200" dirty="0"/>
          </a:p>
          <a:p>
            <a:pPr marL="400050">
              <a:spcBef>
                <a:spcPts val="600"/>
              </a:spcBef>
              <a:spcAft>
                <a:spcPts val="600"/>
              </a:spcAft>
              <a:buFont typeface="Arial" panose="020B0604020202020204" pitchFamily="34" charset="0"/>
              <a:buNone/>
              <a:defRPr/>
            </a:pPr>
            <a:r>
              <a:rPr lang="en-US" sz="1200" dirty="0" err="1"/>
              <a:t>Debe</a:t>
            </a:r>
            <a:r>
              <a:rPr lang="en-US" sz="1200" dirty="0"/>
              <a:t> </a:t>
            </a:r>
            <a:r>
              <a:rPr lang="en-US" sz="1200" dirty="0" err="1"/>
              <a:t>tomarse</a:t>
            </a:r>
            <a:r>
              <a:rPr lang="en-US" sz="1200" dirty="0"/>
              <a:t> </a:t>
            </a:r>
            <a:r>
              <a:rPr lang="en-US" sz="1200" dirty="0" err="1"/>
              <a:t>en</a:t>
            </a:r>
            <a:r>
              <a:rPr lang="en-US" sz="1200" dirty="0"/>
              <a:t> </a:t>
            </a:r>
            <a:r>
              <a:rPr lang="en-US" sz="1200" dirty="0" err="1"/>
              <a:t>cuenta</a:t>
            </a:r>
            <a:r>
              <a:rPr lang="en-US" sz="1200" dirty="0"/>
              <a:t> que un </a:t>
            </a:r>
            <a:r>
              <a:rPr lang="en-US" sz="1200" dirty="0" err="1"/>
              <a:t>empleado</a:t>
            </a:r>
            <a:r>
              <a:rPr lang="en-US" sz="1200" dirty="0"/>
              <a:t> que </a:t>
            </a:r>
            <a:r>
              <a:rPr lang="en-US" sz="1200" dirty="0" err="1"/>
              <a:t>está</a:t>
            </a:r>
            <a:r>
              <a:rPr lang="en-US" sz="1200" dirty="0"/>
              <a:t> </a:t>
            </a:r>
            <a:r>
              <a:rPr lang="en-US" sz="1200" dirty="0" err="1"/>
              <a:t>entrenado</a:t>
            </a:r>
            <a:r>
              <a:rPr lang="en-US" sz="1200" baseline="0" dirty="0"/>
              <a:t> y </a:t>
            </a:r>
            <a:r>
              <a:rPr lang="en-US" sz="1200" baseline="0" dirty="0" err="1"/>
              <a:t>puede</a:t>
            </a:r>
            <a:r>
              <a:rPr lang="en-US" sz="1200" baseline="0" dirty="0"/>
              <a:t> </a:t>
            </a:r>
            <a:r>
              <a:rPr lang="en-US" sz="1200" baseline="0" dirty="0" err="1"/>
              <a:t>identificar</a:t>
            </a:r>
            <a:r>
              <a:rPr lang="en-US" sz="1200" baseline="0" dirty="0"/>
              <a:t> </a:t>
            </a:r>
            <a:r>
              <a:rPr lang="en-US" sz="1200" baseline="0" dirty="0" err="1"/>
              <a:t>peligros</a:t>
            </a:r>
            <a:r>
              <a:rPr lang="en-US" sz="1200" baseline="0" dirty="0"/>
              <a:t> de </a:t>
            </a:r>
            <a:r>
              <a:rPr lang="en-US" sz="1200" baseline="0" dirty="0" err="1"/>
              <a:t>excavaciones</a:t>
            </a:r>
            <a:r>
              <a:rPr lang="en-US" sz="1200" baseline="0" dirty="0"/>
              <a:t> </a:t>
            </a:r>
            <a:r>
              <a:rPr lang="en-US" sz="1200" b="1" baseline="0" dirty="0" err="1"/>
              <a:t>pero</a:t>
            </a:r>
            <a:r>
              <a:rPr lang="en-US" sz="1200" b="1" baseline="0" dirty="0"/>
              <a:t> no </a:t>
            </a:r>
            <a:r>
              <a:rPr lang="en-US" sz="1200" b="1" baseline="0" dirty="0" err="1"/>
              <a:t>tiene</a:t>
            </a:r>
            <a:r>
              <a:rPr lang="en-US" sz="1200" b="1" baseline="0" dirty="0"/>
              <a:t> la </a:t>
            </a:r>
            <a:r>
              <a:rPr lang="en-US" sz="1200" b="1" baseline="0" dirty="0" err="1"/>
              <a:t>autoridad</a:t>
            </a:r>
            <a:r>
              <a:rPr lang="en-US" sz="1200" b="1" baseline="0" dirty="0"/>
              <a:t> </a:t>
            </a:r>
            <a:r>
              <a:rPr lang="en-US" sz="1200" baseline="0" dirty="0"/>
              <a:t>para </a:t>
            </a:r>
            <a:r>
              <a:rPr lang="en-US" sz="1200" baseline="0" dirty="0" err="1"/>
              <a:t>corregirlos</a:t>
            </a:r>
            <a:r>
              <a:rPr lang="en-US" sz="1200" baseline="0" dirty="0"/>
              <a:t> </a:t>
            </a:r>
            <a:r>
              <a:rPr lang="en-US" sz="1200" b="1" baseline="0" dirty="0"/>
              <a:t>no </a:t>
            </a:r>
            <a:r>
              <a:rPr lang="en-US" sz="1200" b="1" baseline="0" dirty="0" err="1"/>
              <a:t>es</a:t>
            </a:r>
            <a:r>
              <a:rPr lang="en-US" sz="1200" b="1" baseline="0" dirty="0"/>
              <a:t> </a:t>
            </a:r>
            <a:r>
              <a:rPr lang="en-US" sz="1200" b="1" baseline="0" dirty="0" err="1"/>
              <a:t>una</a:t>
            </a:r>
            <a:r>
              <a:rPr lang="en-US" sz="1200" b="1" baseline="0" dirty="0"/>
              <a:t> persona </a:t>
            </a:r>
            <a:r>
              <a:rPr lang="en-US" sz="1200" b="1" baseline="0" dirty="0" err="1"/>
              <a:t>competente</a:t>
            </a:r>
            <a:endParaRPr lang="en-US" sz="1200" b="1" baseline="0" dirty="0"/>
          </a:p>
          <a:p>
            <a:pPr marL="400050">
              <a:spcBef>
                <a:spcPts val="600"/>
              </a:spcBef>
              <a:spcAft>
                <a:spcPts val="600"/>
              </a:spcAft>
              <a:buFont typeface="Arial" panose="020B0604020202020204" pitchFamily="34" charset="0"/>
              <a:buNone/>
              <a:defRPr/>
            </a:pPr>
            <a:endParaRPr lang="en-US" sz="1200" b="1" dirty="0"/>
          </a:p>
          <a:p>
            <a:pPr marL="400050">
              <a:spcBef>
                <a:spcPts val="600"/>
              </a:spcBef>
              <a:spcAft>
                <a:spcPts val="600"/>
              </a:spcAft>
              <a:buFont typeface="Arial" panose="020B0604020202020204" pitchFamily="34" charset="0"/>
              <a:buNone/>
              <a:defRPr/>
            </a:pPr>
            <a:r>
              <a:rPr lang="en-US" sz="1200" b="1" dirty="0"/>
              <a:t>Si</a:t>
            </a:r>
            <a:r>
              <a:rPr lang="en-US" sz="1200" dirty="0"/>
              <a:t> </a:t>
            </a:r>
            <a:r>
              <a:rPr lang="en-US" sz="1200" b="1" dirty="0"/>
              <a:t>no </a:t>
            </a:r>
            <a:r>
              <a:rPr lang="en-US" sz="1200" b="1" dirty="0" err="1"/>
              <a:t>existiesen</a:t>
            </a:r>
            <a:r>
              <a:rPr lang="en-US" sz="1200" b="1" dirty="0"/>
              <a:t> </a:t>
            </a:r>
            <a:r>
              <a:rPr lang="en-US" sz="1200" b="1" dirty="0" err="1"/>
              <a:t>peligros</a:t>
            </a:r>
            <a:r>
              <a:rPr lang="en-US" sz="1200" b="1" dirty="0"/>
              <a:t>(s)</a:t>
            </a:r>
            <a:r>
              <a:rPr lang="en-US" sz="1200" dirty="0"/>
              <a:t>, la persona </a:t>
            </a:r>
            <a:r>
              <a:rPr lang="en-US" sz="1200" dirty="0" err="1"/>
              <a:t>competente</a:t>
            </a:r>
            <a:r>
              <a:rPr lang="en-US" sz="1200" dirty="0"/>
              <a:t> </a:t>
            </a:r>
            <a:r>
              <a:rPr lang="en-US" sz="1200" dirty="0" err="1"/>
              <a:t>puede</a:t>
            </a:r>
            <a:r>
              <a:rPr lang="en-US" sz="1200" dirty="0"/>
              <a:t> </a:t>
            </a:r>
            <a:r>
              <a:rPr lang="en-US" sz="1200" b="1" dirty="0" err="1"/>
              <a:t>salir</a:t>
            </a:r>
            <a:r>
              <a:rPr lang="en-US" sz="1200" b="1" dirty="0"/>
              <a:t> del </a:t>
            </a:r>
            <a:r>
              <a:rPr lang="en-US" sz="1200" b="1" dirty="0" err="1"/>
              <a:t>sitio</a:t>
            </a:r>
            <a:r>
              <a:rPr lang="en-US" sz="1200" b="1" dirty="0"/>
              <a:t> de la </a:t>
            </a:r>
            <a:r>
              <a:rPr lang="en-US" sz="1200" b="1" dirty="0" err="1"/>
              <a:t>excavación</a:t>
            </a:r>
            <a:r>
              <a:rPr lang="en-US" sz="1200" b="1" dirty="0"/>
              <a:t> </a:t>
            </a:r>
            <a:r>
              <a:rPr lang="en-US" sz="1200" b="1" dirty="0" err="1"/>
              <a:t>por</a:t>
            </a:r>
            <a:r>
              <a:rPr lang="en-US" sz="1200" dirty="0"/>
              <a:t> un </a:t>
            </a:r>
            <a:r>
              <a:rPr lang="en-US" sz="1200" b="1" dirty="0" err="1"/>
              <a:t>tiempo</a:t>
            </a:r>
            <a:r>
              <a:rPr lang="en-US" sz="1200" b="1" dirty="0"/>
              <a:t> </a:t>
            </a:r>
            <a:r>
              <a:rPr lang="en-US" sz="1200" b="1" dirty="0" err="1"/>
              <a:t>corto</a:t>
            </a:r>
            <a:r>
              <a:rPr lang="en-US" sz="1200" dirty="0"/>
              <a:t>, </a:t>
            </a:r>
            <a:r>
              <a:rPr lang="en-US" sz="1200" dirty="0" err="1"/>
              <a:t>pero</a:t>
            </a:r>
            <a:r>
              <a:rPr lang="en-US" sz="1200" dirty="0"/>
              <a:t> </a:t>
            </a:r>
            <a:r>
              <a:rPr lang="en-US" sz="1200" dirty="0" err="1"/>
              <a:t>debe</a:t>
            </a:r>
            <a:r>
              <a:rPr lang="en-US" sz="1200" dirty="0"/>
              <a:t> </a:t>
            </a:r>
            <a:r>
              <a:rPr lang="en-US" sz="1200" dirty="0" err="1"/>
              <a:t>estar</a:t>
            </a:r>
            <a:r>
              <a:rPr lang="en-US" sz="1200" dirty="0"/>
              <a:t> </a:t>
            </a:r>
            <a:r>
              <a:rPr lang="en-US" sz="1200" b="1" dirty="0" err="1"/>
              <a:t>presente</a:t>
            </a:r>
            <a:r>
              <a:rPr lang="en-US" sz="1200" b="1" dirty="0"/>
              <a:t> </a:t>
            </a:r>
            <a:r>
              <a:rPr lang="en-US" sz="1200" b="1" dirty="0" err="1"/>
              <a:t>cuando</a:t>
            </a:r>
            <a:r>
              <a:rPr lang="en-US" sz="1200" b="1" dirty="0"/>
              <a:t> se </a:t>
            </a:r>
            <a:r>
              <a:rPr lang="en-US" sz="1200" b="1" dirty="0" err="1"/>
              <a:t>mueva</a:t>
            </a:r>
            <a:r>
              <a:rPr lang="en-US" sz="1200" b="1" dirty="0"/>
              <a:t> un </a:t>
            </a:r>
            <a:r>
              <a:rPr lang="en-US" sz="1200" b="1" dirty="0" err="1"/>
              <a:t>sistema</a:t>
            </a:r>
            <a:r>
              <a:rPr lang="en-US" sz="1200" b="1" dirty="0"/>
              <a:t> de </a:t>
            </a:r>
            <a:r>
              <a:rPr lang="en-US" sz="1200" b="1" dirty="0" err="1"/>
              <a:t>protección</a:t>
            </a:r>
            <a:r>
              <a:rPr lang="en-US" sz="1200" b="1" dirty="0"/>
              <a:t>.  </a:t>
            </a:r>
            <a:endParaRPr lang="en-US" sz="1200" dirty="0"/>
          </a:p>
          <a:p>
            <a:pPr>
              <a:spcBef>
                <a:spcPct val="0"/>
              </a:spcBef>
            </a:pPr>
            <a:endParaRPr lang="en-US" sz="1200" baseline="0" dirty="0"/>
          </a:p>
          <a:p>
            <a:pPr>
              <a:spcBef>
                <a:spcPct val="0"/>
              </a:spcBef>
            </a:pPr>
            <a:r>
              <a:rPr lang="en-US" sz="1200" baseline="0" dirty="0"/>
              <a:t>La persona </a:t>
            </a:r>
            <a:r>
              <a:rPr lang="en-US" sz="1200" baseline="0" dirty="0" err="1"/>
              <a:t>competente</a:t>
            </a:r>
            <a:r>
              <a:rPr lang="en-US" sz="1200" baseline="0" dirty="0"/>
              <a:t> </a:t>
            </a:r>
            <a:r>
              <a:rPr lang="en-US" sz="1200" baseline="0" dirty="0" err="1"/>
              <a:t>tiene</a:t>
            </a:r>
            <a:r>
              <a:rPr lang="en-US" sz="1200" baseline="0" dirty="0"/>
              <a:t> el derecho de </a:t>
            </a:r>
            <a:r>
              <a:rPr lang="en-US" sz="1200" b="1" baseline="0" dirty="0" err="1"/>
              <a:t>exigir</a:t>
            </a:r>
            <a:r>
              <a:rPr lang="en-US" sz="1200" b="1" baseline="0" dirty="0"/>
              <a:t> </a:t>
            </a:r>
            <a:r>
              <a:rPr lang="en-US" sz="1200" b="1" baseline="0" dirty="0" err="1"/>
              <a:t>apuntalamiento</a:t>
            </a:r>
            <a:r>
              <a:rPr lang="en-US" sz="1200" b="1" baseline="0" dirty="0"/>
              <a:t> </a:t>
            </a:r>
            <a:r>
              <a:rPr lang="en-US" sz="1200" b="1" baseline="0" dirty="0" err="1"/>
              <a:t>por</a:t>
            </a:r>
            <a:r>
              <a:rPr lang="en-US" sz="1200" b="1" baseline="0" dirty="0"/>
              <a:t> </a:t>
            </a:r>
            <a:r>
              <a:rPr lang="en-US" sz="1200" b="1" baseline="0" dirty="0" err="1"/>
              <a:t>condiciones</a:t>
            </a:r>
            <a:r>
              <a:rPr lang="en-US" sz="1200" b="1" baseline="0" dirty="0"/>
              <a:t> </a:t>
            </a:r>
            <a:r>
              <a:rPr lang="en-US" sz="1200" b="1" baseline="0" dirty="0" err="1"/>
              <a:t>peligrosas</a:t>
            </a:r>
            <a:r>
              <a:rPr lang="en-US" sz="1200" b="1" baseline="0" dirty="0"/>
              <a:t>, </a:t>
            </a:r>
            <a:r>
              <a:rPr lang="en-US" sz="1200" b="1" baseline="0" dirty="0" err="1"/>
              <a:t>si</a:t>
            </a:r>
            <a:r>
              <a:rPr lang="en-US" sz="1200" b="1" baseline="0" dirty="0"/>
              <a:t> el/</a:t>
            </a:r>
            <a:r>
              <a:rPr lang="en-US" sz="1200" b="1" baseline="0" dirty="0" err="1"/>
              <a:t>ella</a:t>
            </a:r>
            <a:r>
              <a:rPr lang="en-US" sz="1200" b="1" baseline="0" dirty="0"/>
              <a:t> </a:t>
            </a:r>
            <a:r>
              <a:rPr lang="en-US" sz="1200" b="1" baseline="0" dirty="0" err="1"/>
              <a:t>cree</a:t>
            </a:r>
            <a:r>
              <a:rPr lang="en-US" sz="1200" b="1" baseline="0" dirty="0"/>
              <a:t> que </a:t>
            </a:r>
            <a:r>
              <a:rPr lang="en-US" sz="1200" b="1" baseline="0" dirty="0" err="1"/>
              <a:t>existen</a:t>
            </a:r>
            <a:r>
              <a:rPr lang="en-US" sz="1200" b="1" baseline="0" dirty="0"/>
              <a:t> </a:t>
            </a:r>
            <a:r>
              <a:rPr lang="en-US" sz="1200" b="1" baseline="0" dirty="0" err="1"/>
              <a:t>aun</a:t>
            </a:r>
            <a:r>
              <a:rPr lang="en-US" sz="1200" b="1" baseline="0" dirty="0"/>
              <a:t> </a:t>
            </a:r>
            <a:r>
              <a:rPr lang="en-US" sz="1200" b="1" baseline="0" dirty="0" err="1"/>
              <a:t>en</a:t>
            </a:r>
            <a:r>
              <a:rPr lang="en-US" sz="1200" b="1" baseline="0" dirty="0"/>
              <a:t> </a:t>
            </a:r>
            <a:r>
              <a:rPr lang="en-US" sz="1200" b="1" baseline="0" dirty="0" err="1"/>
              <a:t>excavaciones</a:t>
            </a:r>
            <a:r>
              <a:rPr lang="en-US" sz="1200" b="1" baseline="0" dirty="0"/>
              <a:t> de </a:t>
            </a:r>
            <a:r>
              <a:rPr lang="en-US" sz="1200" b="1" baseline="0" dirty="0" err="1"/>
              <a:t>menos</a:t>
            </a:r>
            <a:r>
              <a:rPr lang="en-US" sz="1200" b="1" baseline="0" dirty="0"/>
              <a:t> de 5 pies. </a:t>
            </a:r>
            <a:endParaRPr lang="en-US" sz="1200" b="1" dirty="0"/>
          </a:p>
          <a:p>
            <a:pPr>
              <a:spcBef>
                <a:spcPct val="0"/>
              </a:spcBef>
              <a:spcAft>
                <a:spcPts val="1200"/>
              </a:spcAft>
            </a:pPr>
            <a:endParaRPr lang="en-US" sz="1200" b="1" dirty="0"/>
          </a:p>
          <a:p>
            <a:pPr>
              <a:spcBef>
                <a:spcPct val="0"/>
              </a:spcBef>
            </a:pPr>
            <a:endParaRPr lang="en-US" sz="1200" dirty="0"/>
          </a:p>
        </p:txBody>
      </p:sp>
      <p:sp>
        <p:nvSpPr>
          <p:cNvPr id="4" name="Slide Number Placeholder 3"/>
          <p:cNvSpPr>
            <a:spLocks noGrp="1"/>
          </p:cNvSpPr>
          <p:nvPr>
            <p:ph type="sldNum" sz="quarter" idx="5"/>
          </p:nvPr>
        </p:nvSpPr>
        <p:spPr/>
        <p:txBody>
          <a:bodyPr/>
          <a:lstStyle/>
          <a:p>
            <a:fld id="{52F98F46-B25D-AE4E-9705-4298496255CA}" type="slidenum">
              <a:rPr lang="en-US">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3629203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4284663"/>
          </a:xfrm>
        </p:spPr>
        <p:txBody>
          <a:bodyPr>
            <a:noAutofit/>
          </a:bodyPr>
          <a:lstStyle/>
          <a:p>
            <a:pPr>
              <a:spcBef>
                <a:spcPct val="0"/>
              </a:spcBef>
            </a:pPr>
            <a:r>
              <a:rPr lang="en-US" dirty="0" err="1"/>
              <a:t>En</a:t>
            </a:r>
            <a:r>
              <a:rPr lang="en-US" dirty="0"/>
              <a:t> </a:t>
            </a:r>
            <a:r>
              <a:rPr lang="en-US" dirty="0" err="1"/>
              <a:t>algunas</a:t>
            </a:r>
            <a:r>
              <a:rPr lang="en-US" dirty="0"/>
              <a:t> </a:t>
            </a:r>
            <a:r>
              <a:rPr lang="en-US" dirty="0" err="1"/>
              <a:t>situaciones</a:t>
            </a:r>
            <a:r>
              <a:rPr lang="en-US" dirty="0"/>
              <a:t>, el </a:t>
            </a:r>
            <a:r>
              <a:rPr lang="en-US" dirty="0" err="1"/>
              <a:t>peligro</a:t>
            </a:r>
            <a:r>
              <a:rPr lang="en-US" baseline="0" dirty="0"/>
              <a:t> </a:t>
            </a:r>
            <a:r>
              <a:rPr lang="en-US" baseline="0" dirty="0" err="1"/>
              <a:t>potencial</a:t>
            </a:r>
            <a:r>
              <a:rPr lang="en-US" baseline="0" dirty="0"/>
              <a:t> </a:t>
            </a:r>
            <a:r>
              <a:rPr lang="en-US" baseline="0" dirty="0" err="1"/>
              <a:t>es</a:t>
            </a:r>
            <a:r>
              <a:rPr lang="en-US" baseline="0" dirty="0"/>
              <a:t> tan </a:t>
            </a:r>
            <a:r>
              <a:rPr lang="en-US" baseline="0" dirty="0" err="1"/>
              <a:t>grande</a:t>
            </a:r>
            <a:r>
              <a:rPr lang="en-US" baseline="0" dirty="0"/>
              <a:t> o el </a:t>
            </a:r>
            <a:r>
              <a:rPr lang="en-US" baseline="0" dirty="0" err="1"/>
              <a:t>diseño</a:t>
            </a:r>
            <a:r>
              <a:rPr lang="en-US" baseline="0" dirty="0"/>
              <a:t> del </a:t>
            </a:r>
            <a:r>
              <a:rPr lang="en-US" baseline="0" dirty="0" err="1"/>
              <a:t>sistema</a:t>
            </a:r>
            <a:r>
              <a:rPr lang="en-US" baseline="0" dirty="0"/>
              <a:t> de </a:t>
            </a:r>
            <a:r>
              <a:rPr lang="en-US" baseline="0" dirty="0" err="1"/>
              <a:t>protección</a:t>
            </a:r>
            <a:r>
              <a:rPr lang="en-US" baseline="0" dirty="0"/>
              <a:t> tan </a:t>
            </a:r>
            <a:r>
              <a:rPr lang="en-US" baseline="0" dirty="0" err="1"/>
              <a:t>complicado</a:t>
            </a:r>
            <a:r>
              <a:rPr lang="en-US" baseline="0" dirty="0"/>
              <a:t>, que el </a:t>
            </a:r>
            <a:r>
              <a:rPr lang="en-US" baseline="0" dirty="0" err="1"/>
              <a:t>diseño</a:t>
            </a:r>
            <a:r>
              <a:rPr lang="en-US" baseline="0" dirty="0"/>
              <a:t> de la </a:t>
            </a:r>
            <a:r>
              <a:rPr lang="en-US" baseline="0" dirty="0" err="1"/>
              <a:t>operación</a:t>
            </a:r>
            <a:r>
              <a:rPr lang="en-US" baseline="0" dirty="0"/>
              <a:t> de </a:t>
            </a:r>
            <a:r>
              <a:rPr lang="en-US" baseline="0" dirty="0" err="1"/>
              <a:t>sistemas</a:t>
            </a:r>
            <a:r>
              <a:rPr lang="en-US" baseline="0" dirty="0"/>
              <a:t> de </a:t>
            </a:r>
            <a:r>
              <a:rPr lang="en-US" baseline="0" dirty="0" err="1"/>
              <a:t>protección</a:t>
            </a:r>
            <a:r>
              <a:rPr lang="en-US" baseline="0" dirty="0"/>
              <a:t> y </a:t>
            </a:r>
            <a:r>
              <a:rPr lang="en-US" baseline="0" dirty="0" err="1"/>
              <a:t>zanjado</a:t>
            </a:r>
            <a:r>
              <a:rPr lang="en-US" baseline="0" dirty="0"/>
              <a:t> solo </a:t>
            </a:r>
            <a:r>
              <a:rPr lang="en-US" baseline="0" dirty="0" err="1"/>
              <a:t>pueden</a:t>
            </a:r>
            <a:r>
              <a:rPr lang="en-US" baseline="0" dirty="0"/>
              <a:t> </a:t>
            </a:r>
            <a:r>
              <a:rPr lang="en-US" baseline="0" dirty="0" err="1"/>
              <a:t>ser</a:t>
            </a:r>
            <a:r>
              <a:rPr lang="en-US" baseline="0" dirty="0"/>
              <a:t> </a:t>
            </a:r>
            <a:r>
              <a:rPr lang="en-US" baseline="0" dirty="0" err="1"/>
              <a:t>hechos</a:t>
            </a:r>
            <a:r>
              <a:rPr lang="en-US" baseline="0" dirty="0"/>
              <a:t> </a:t>
            </a:r>
            <a:r>
              <a:rPr lang="en-US" baseline="0" dirty="0" err="1"/>
              <a:t>por</a:t>
            </a:r>
            <a:r>
              <a:rPr lang="en-US" baseline="0" dirty="0"/>
              <a:t> un </a:t>
            </a:r>
            <a:r>
              <a:rPr lang="en-US" baseline="0" dirty="0" err="1"/>
              <a:t>profesional</a:t>
            </a:r>
            <a:r>
              <a:rPr lang="en-US" baseline="0" dirty="0"/>
              <a:t>. Este </a:t>
            </a:r>
            <a:r>
              <a:rPr lang="en-US" baseline="0" dirty="0" err="1"/>
              <a:t>es</a:t>
            </a:r>
            <a:r>
              <a:rPr lang="en-US" baseline="0" dirty="0"/>
              <a:t> el </a:t>
            </a:r>
            <a:r>
              <a:rPr lang="en-US" baseline="0" dirty="0" err="1"/>
              <a:t>trabajo</a:t>
            </a:r>
            <a:r>
              <a:rPr lang="en-US" baseline="0" dirty="0"/>
              <a:t> del </a:t>
            </a:r>
            <a:r>
              <a:rPr lang="en-US" baseline="0" dirty="0" err="1"/>
              <a:t>Ingeniero</a:t>
            </a:r>
            <a:r>
              <a:rPr lang="en-US" baseline="0" dirty="0"/>
              <a:t> </a:t>
            </a:r>
            <a:r>
              <a:rPr lang="en-US" baseline="0" dirty="0" err="1"/>
              <a:t>Profesional</a:t>
            </a:r>
            <a:r>
              <a:rPr lang="en-US" baseline="0" dirty="0"/>
              <a:t> </a:t>
            </a:r>
            <a:r>
              <a:rPr lang="en-US" baseline="0" dirty="0" err="1"/>
              <a:t>Registrado</a:t>
            </a:r>
            <a:r>
              <a:rPr lang="en-US" baseline="0" dirty="0"/>
              <a:t> </a:t>
            </a:r>
            <a:r>
              <a:rPr lang="en-US" dirty="0"/>
              <a:t>(PE). </a:t>
            </a:r>
            <a:r>
              <a:rPr lang="en-US" b="1" dirty="0"/>
              <a:t>Las </a:t>
            </a:r>
            <a:r>
              <a:rPr lang="en-US" b="1" dirty="0" err="1"/>
              <a:t>tareas</a:t>
            </a:r>
            <a:r>
              <a:rPr lang="en-US" b="1" baseline="0" dirty="0"/>
              <a:t> del PE </a:t>
            </a:r>
            <a:r>
              <a:rPr lang="en-US" b="1" baseline="0" dirty="0" err="1"/>
              <a:t>incluyen</a:t>
            </a:r>
            <a:r>
              <a:rPr lang="en-US" b="1" baseline="0" dirty="0"/>
              <a:t> </a:t>
            </a:r>
            <a:r>
              <a:rPr lang="en-US" b="1" dirty="0"/>
              <a:t> </a:t>
            </a:r>
          </a:p>
          <a:p>
            <a:pPr marL="628650" lvl="1" indent="-171450">
              <a:spcBef>
                <a:spcPct val="0"/>
              </a:spcBef>
              <a:buFontTx/>
              <a:buChar char="•"/>
            </a:pPr>
            <a:r>
              <a:rPr lang="en-US" b="1" dirty="0" err="1"/>
              <a:t>Aprobación</a:t>
            </a:r>
            <a:r>
              <a:rPr lang="en-US" b="1" dirty="0"/>
              <a:t> de </a:t>
            </a:r>
            <a:r>
              <a:rPr lang="en-US" b="1" dirty="0" err="1"/>
              <a:t>diseños</a:t>
            </a:r>
            <a:r>
              <a:rPr lang="en-US" b="1" dirty="0"/>
              <a:t> de </a:t>
            </a:r>
            <a:r>
              <a:rPr lang="en-US" b="1" dirty="0" err="1"/>
              <a:t>sistemas</a:t>
            </a:r>
            <a:r>
              <a:rPr lang="en-US" b="1" baseline="0" dirty="0"/>
              <a:t> de </a:t>
            </a:r>
            <a:r>
              <a:rPr lang="en-US" b="1" baseline="0" dirty="0" err="1"/>
              <a:t>protección</a:t>
            </a:r>
            <a:r>
              <a:rPr lang="en-US" b="1" baseline="0" dirty="0"/>
              <a:t> </a:t>
            </a:r>
            <a:r>
              <a:rPr lang="en-US" dirty="0" err="1"/>
              <a:t>donde</a:t>
            </a:r>
            <a:r>
              <a:rPr lang="en-US" baseline="0" dirty="0"/>
              <a:t> la </a:t>
            </a:r>
            <a:r>
              <a:rPr lang="en-US" b="1" baseline="0" dirty="0" err="1"/>
              <a:t>zanja</a:t>
            </a:r>
            <a:r>
              <a:rPr lang="en-US" b="1" baseline="0" dirty="0"/>
              <a:t> </a:t>
            </a:r>
            <a:r>
              <a:rPr lang="en-US" b="1" baseline="0" dirty="0" err="1"/>
              <a:t>excede</a:t>
            </a:r>
            <a:r>
              <a:rPr lang="en-US" b="1" baseline="0" dirty="0"/>
              <a:t> los 20 pies de </a:t>
            </a:r>
            <a:r>
              <a:rPr lang="en-US" b="1" baseline="0" dirty="0" err="1"/>
              <a:t>profundidad</a:t>
            </a:r>
            <a:r>
              <a:rPr lang="en-US" baseline="0" dirty="0"/>
              <a:t>; </a:t>
            </a:r>
            <a:r>
              <a:rPr lang="en-US" dirty="0"/>
              <a:t>  </a:t>
            </a:r>
          </a:p>
          <a:p>
            <a:pPr marL="628650" lvl="1" indent="-171450">
              <a:spcBef>
                <a:spcPct val="0"/>
              </a:spcBef>
              <a:buFontTx/>
              <a:buChar char="•"/>
            </a:pPr>
            <a:r>
              <a:rPr lang="en-US" dirty="0" err="1"/>
              <a:t>Aprobación</a:t>
            </a:r>
            <a:r>
              <a:rPr lang="en-US" baseline="0" dirty="0"/>
              <a:t> de </a:t>
            </a:r>
            <a:r>
              <a:rPr lang="en-US" b="1" baseline="0" dirty="0" err="1"/>
              <a:t>s</a:t>
            </a:r>
            <a:r>
              <a:rPr lang="en-US" b="1" dirty="0" err="1"/>
              <a:t>istemas</a:t>
            </a:r>
            <a:r>
              <a:rPr lang="en-US" b="1" dirty="0"/>
              <a:t> de </a:t>
            </a:r>
            <a:r>
              <a:rPr lang="en-US" b="1" dirty="0" err="1"/>
              <a:t>protección</a:t>
            </a:r>
            <a:r>
              <a:rPr lang="en-US" b="1" baseline="0" dirty="0"/>
              <a:t> </a:t>
            </a:r>
            <a:r>
              <a:rPr lang="en-US" b="0" baseline="0" dirty="0"/>
              <a:t>que </a:t>
            </a:r>
            <a:r>
              <a:rPr lang="en-US" b="0" baseline="0" dirty="0" err="1"/>
              <a:t>involucran</a:t>
            </a:r>
            <a:r>
              <a:rPr lang="en-US" b="0" baseline="0" dirty="0"/>
              <a:t> </a:t>
            </a:r>
            <a:r>
              <a:rPr lang="en-US" b="1" dirty="0" err="1"/>
              <a:t>trabajar</a:t>
            </a:r>
            <a:r>
              <a:rPr lang="en-US" b="1" dirty="0"/>
              <a:t> </a:t>
            </a:r>
            <a:r>
              <a:rPr lang="en-US" b="1" dirty="0" err="1"/>
              <a:t>cerca</a:t>
            </a:r>
            <a:r>
              <a:rPr lang="en-US" b="1" baseline="0" dirty="0"/>
              <a:t> a o </a:t>
            </a:r>
            <a:r>
              <a:rPr lang="en-US" b="1" baseline="0" dirty="0" err="1"/>
              <a:t>debajo</a:t>
            </a:r>
            <a:r>
              <a:rPr lang="en-US" b="1" baseline="0" dirty="0"/>
              <a:t> de </a:t>
            </a:r>
            <a:r>
              <a:rPr lang="en-US" b="1" baseline="0" dirty="0" err="1"/>
              <a:t>zapatas</a:t>
            </a:r>
            <a:r>
              <a:rPr lang="en-US" b="1" baseline="0" dirty="0"/>
              <a:t>, </a:t>
            </a:r>
            <a:r>
              <a:rPr lang="en-US" b="1" baseline="0" dirty="0" err="1"/>
              <a:t>cimientos</a:t>
            </a:r>
            <a:r>
              <a:rPr lang="en-US" b="1" baseline="0" dirty="0"/>
              <a:t>, </a:t>
            </a:r>
            <a:r>
              <a:rPr lang="en-US" b="1" baseline="0" dirty="0" err="1"/>
              <a:t>muros</a:t>
            </a:r>
            <a:r>
              <a:rPr lang="en-US" b="1" baseline="0" dirty="0"/>
              <a:t> de </a:t>
            </a:r>
            <a:r>
              <a:rPr lang="en-US" b="1" baseline="0" dirty="0" err="1"/>
              <a:t>contención</a:t>
            </a:r>
            <a:r>
              <a:rPr lang="en-US" baseline="0" dirty="0"/>
              <a:t>, u </a:t>
            </a:r>
            <a:r>
              <a:rPr lang="en-US" baseline="0" dirty="0" err="1"/>
              <a:t>otras</a:t>
            </a:r>
            <a:r>
              <a:rPr lang="en-US" baseline="0" dirty="0"/>
              <a:t> </a:t>
            </a:r>
            <a:r>
              <a:rPr lang="en-US" baseline="0" dirty="0" err="1"/>
              <a:t>estructuras</a:t>
            </a:r>
            <a:r>
              <a:rPr lang="en-US" baseline="0" dirty="0"/>
              <a:t>; </a:t>
            </a:r>
            <a:r>
              <a:rPr lang="en-US" b="1" dirty="0"/>
              <a:t> </a:t>
            </a:r>
            <a:endParaRPr lang="en-US" dirty="0"/>
          </a:p>
          <a:p>
            <a:pPr marL="628650" lvl="1" indent="-171450">
              <a:spcBef>
                <a:spcPct val="0"/>
              </a:spcBef>
              <a:buFontTx/>
              <a:buChar char="•"/>
            </a:pPr>
            <a:r>
              <a:rPr lang="en-US" b="1" dirty="0" err="1"/>
              <a:t>Diseños</a:t>
            </a:r>
            <a:r>
              <a:rPr lang="en-US" b="1" dirty="0"/>
              <a:t> de </a:t>
            </a:r>
            <a:r>
              <a:rPr lang="en-US" b="1" dirty="0" err="1"/>
              <a:t>sistemas</a:t>
            </a:r>
            <a:r>
              <a:rPr lang="en-US" b="1" dirty="0"/>
              <a:t> de </a:t>
            </a:r>
            <a:r>
              <a:rPr lang="en-US" b="1" dirty="0" err="1"/>
              <a:t>protección</a:t>
            </a:r>
            <a:r>
              <a:rPr lang="en-US" b="1" dirty="0"/>
              <a:t> a la </a:t>
            </a:r>
            <a:r>
              <a:rPr lang="en-US" b="1" dirty="0" err="1"/>
              <a:t>medida</a:t>
            </a:r>
            <a:r>
              <a:rPr lang="en-US" b="1" dirty="0"/>
              <a:t>, </a:t>
            </a:r>
          </a:p>
          <a:p>
            <a:pPr marL="628650" lvl="1" indent="-171450">
              <a:spcBef>
                <a:spcPct val="0"/>
              </a:spcBef>
              <a:buFontTx/>
              <a:buChar char="•"/>
            </a:pPr>
            <a:r>
              <a:rPr lang="en-US" b="1" dirty="0" err="1"/>
              <a:t>Aprobación</a:t>
            </a:r>
            <a:r>
              <a:rPr lang="en-US" b="1" baseline="0" dirty="0"/>
              <a:t> de </a:t>
            </a:r>
            <a:r>
              <a:rPr lang="en-US" b="1" baseline="0" dirty="0" err="1"/>
              <a:t>datos</a:t>
            </a:r>
            <a:r>
              <a:rPr lang="en-US" b="1" baseline="0" dirty="0"/>
              <a:t> </a:t>
            </a:r>
            <a:r>
              <a:rPr lang="en-US" b="1" baseline="0" dirty="0" err="1"/>
              <a:t>tabulados</a:t>
            </a:r>
            <a:r>
              <a:rPr lang="en-US" b="1" dirty="0"/>
              <a:t> </a:t>
            </a:r>
            <a:r>
              <a:rPr lang="en-US" b="0" dirty="0"/>
              <a:t>para</a:t>
            </a:r>
            <a:r>
              <a:rPr lang="en-US" b="0" baseline="0" dirty="0"/>
              <a:t> </a:t>
            </a:r>
            <a:r>
              <a:rPr lang="en-US" b="0" baseline="0" dirty="0" err="1"/>
              <a:t>sistemas</a:t>
            </a:r>
            <a:r>
              <a:rPr lang="en-US" b="0" baseline="0" dirty="0"/>
              <a:t> de </a:t>
            </a:r>
            <a:r>
              <a:rPr lang="en-US" b="0" baseline="0" dirty="0" err="1"/>
              <a:t>protección</a:t>
            </a:r>
            <a:r>
              <a:rPr lang="en-US" b="0" baseline="0" dirty="0"/>
              <a:t>; </a:t>
            </a:r>
            <a:r>
              <a:rPr lang="en-US" dirty="0"/>
              <a:t> </a:t>
            </a:r>
          </a:p>
          <a:p>
            <a:pPr marL="628650" lvl="1" indent="-171450">
              <a:spcBef>
                <a:spcPct val="0"/>
              </a:spcBef>
              <a:buFontTx/>
              <a:buChar char="•"/>
            </a:pPr>
            <a:r>
              <a:rPr lang="en-US" b="1" dirty="0" err="1"/>
              <a:t>Aprobación</a:t>
            </a:r>
            <a:r>
              <a:rPr lang="en-US" b="1" dirty="0"/>
              <a:t> de </a:t>
            </a:r>
            <a:r>
              <a:rPr lang="en-US" b="1" dirty="0" err="1"/>
              <a:t>reparaciones</a:t>
            </a:r>
            <a:r>
              <a:rPr lang="en-US" b="1" baseline="0" dirty="0"/>
              <a:t> </a:t>
            </a:r>
            <a:r>
              <a:rPr lang="en-US" b="1" baseline="0" dirty="0" err="1"/>
              <a:t>importantes</a:t>
            </a:r>
            <a:r>
              <a:rPr lang="en-US" b="1" baseline="0" dirty="0"/>
              <a:t> de </a:t>
            </a:r>
            <a:r>
              <a:rPr lang="en-US" b="1" baseline="0" dirty="0" err="1"/>
              <a:t>sistemas</a:t>
            </a:r>
            <a:r>
              <a:rPr lang="en-US" b="1" baseline="0" dirty="0"/>
              <a:t> de </a:t>
            </a:r>
            <a:r>
              <a:rPr lang="en-US" b="1" baseline="0" dirty="0" err="1"/>
              <a:t>protección</a:t>
            </a:r>
            <a:r>
              <a:rPr lang="en-US" b="1" baseline="0" dirty="0"/>
              <a:t>.</a:t>
            </a:r>
            <a:endParaRPr lang="en-US" b="1" dirty="0"/>
          </a:p>
          <a:p>
            <a:pPr marL="628650" lvl="1" indent="-171450">
              <a:spcBef>
                <a:spcPct val="0"/>
              </a:spcBef>
            </a:pPr>
            <a:r>
              <a:rPr lang="en-US" dirty="0" err="1"/>
              <a:t>En</a:t>
            </a:r>
            <a:r>
              <a:rPr lang="en-US" dirty="0"/>
              <a:t> </a:t>
            </a:r>
            <a:r>
              <a:rPr lang="en-US" dirty="0" err="1"/>
              <a:t>resumen</a:t>
            </a:r>
            <a:r>
              <a:rPr lang="en-US" dirty="0"/>
              <a:t>, los</a:t>
            </a:r>
            <a:r>
              <a:rPr lang="en-US" baseline="0" dirty="0"/>
              <a:t> </a:t>
            </a:r>
            <a:r>
              <a:rPr lang="en-US" dirty="0"/>
              <a:t>PEs son </a:t>
            </a:r>
            <a:r>
              <a:rPr lang="en-US" dirty="0" err="1"/>
              <a:t>considerados</a:t>
            </a:r>
            <a:r>
              <a:rPr lang="en-US" dirty="0"/>
              <a:t> los “</a:t>
            </a:r>
            <a:r>
              <a:rPr lang="en-US" b="1" dirty="0" err="1"/>
              <a:t>expertos</a:t>
            </a:r>
            <a:r>
              <a:rPr lang="en-US" dirty="0"/>
              <a:t>” </a:t>
            </a:r>
            <a:r>
              <a:rPr lang="en-US" b="0" dirty="0" err="1"/>
              <a:t>e</a:t>
            </a:r>
            <a:r>
              <a:rPr lang="en-US" dirty="0" err="1"/>
              <a:t>n</a:t>
            </a:r>
            <a:r>
              <a:rPr lang="en-US" dirty="0"/>
              <a:t> </a:t>
            </a:r>
            <a:r>
              <a:rPr lang="en-US" dirty="0" err="1"/>
              <a:t>diseño</a:t>
            </a:r>
            <a:r>
              <a:rPr lang="en-US" dirty="0"/>
              <a:t> y </a:t>
            </a:r>
            <a:r>
              <a:rPr lang="en-US" dirty="0" err="1"/>
              <a:t>aprobación</a:t>
            </a:r>
            <a:r>
              <a:rPr lang="en-US" baseline="0" dirty="0"/>
              <a:t> de </a:t>
            </a:r>
            <a:r>
              <a:rPr lang="en-US" baseline="0" dirty="0" err="1"/>
              <a:t>sistemas</a:t>
            </a:r>
            <a:r>
              <a:rPr lang="en-US" baseline="0" dirty="0"/>
              <a:t> de </a:t>
            </a:r>
            <a:r>
              <a:rPr lang="en-US" baseline="0" dirty="0" err="1"/>
              <a:t>protección</a:t>
            </a:r>
            <a:r>
              <a:rPr lang="en-US" baseline="0" dirty="0"/>
              <a:t>. </a:t>
            </a:r>
            <a:endParaRPr lang="en-US" dirty="0"/>
          </a:p>
          <a:p>
            <a:pPr>
              <a:spcBef>
                <a:spcPct val="0"/>
              </a:spcBef>
            </a:pPr>
            <a:endParaRPr lang="en-US" dirty="0"/>
          </a:p>
          <a:p>
            <a:pPr>
              <a:spcBef>
                <a:spcPct val="0"/>
              </a:spcBef>
            </a:pPr>
            <a:r>
              <a:rPr lang="en-US" dirty="0"/>
              <a:t>La</a:t>
            </a:r>
            <a:r>
              <a:rPr lang="en-US" baseline="0" dirty="0"/>
              <a:t> ley dispone </a:t>
            </a:r>
            <a:r>
              <a:rPr lang="en-US" baseline="0" dirty="0" err="1"/>
              <a:t>que</a:t>
            </a:r>
            <a:r>
              <a:rPr lang="en-US" baseline="0" dirty="0"/>
              <a:t> el RPE </a:t>
            </a:r>
            <a:r>
              <a:rPr lang="en-US" baseline="0" dirty="0" err="1"/>
              <a:t>necesita</a:t>
            </a:r>
            <a:r>
              <a:rPr lang="en-US" baseline="0" dirty="0"/>
              <a:t> </a:t>
            </a:r>
            <a:r>
              <a:rPr lang="en-US" baseline="0" dirty="0" err="1"/>
              <a:t>estar</a:t>
            </a:r>
            <a:r>
              <a:rPr lang="en-US" baseline="0" dirty="0"/>
              <a:t> </a:t>
            </a:r>
            <a:r>
              <a:rPr lang="en-US" baseline="0" dirty="0" err="1"/>
              <a:t>registrado</a:t>
            </a:r>
            <a:r>
              <a:rPr lang="en-US" baseline="0" dirty="0"/>
              <a:t> </a:t>
            </a:r>
            <a:r>
              <a:rPr lang="en-US" baseline="0" dirty="0" err="1"/>
              <a:t>en</a:t>
            </a:r>
            <a:r>
              <a:rPr lang="en-US" baseline="0" dirty="0"/>
              <a:t> el </a:t>
            </a:r>
            <a:r>
              <a:rPr lang="en-US" baseline="0" dirty="0" err="1"/>
              <a:t>estado</a:t>
            </a:r>
            <a:r>
              <a:rPr lang="en-US" baseline="0" dirty="0"/>
              <a:t> </a:t>
            </a:r>
            <a:r>
              <a:rPr lang="en-US" baseline="0" dirty="0" err="1"/>
              <a:t>donde</a:t>
            </a:r>
            <a:r>
              <a:rPr lang="en-US" baseline="0" dirty="0"/>
              <a:t> se </a:t>
            </a:r>
            <a:r>
              <a:rPr lang="en-US" baseline="0" dirty="0" err="1"/>
              <a:t>realizará</a:t>
            </a:r>
            <a:r>
              <a:rPr lang="en-US" baseline="0" dirty="0"/>
              <a:t> el </a:t>
            </a:r>
            <a:r>
              <a:rPr lang="en-US" baseline="0" dirty="0" err="1"/>
              <a:t>trabajo</a:t>
            </a:r>
            <a:r>
              <a:rPr lang="en-US" baseline="0" dirty="0"/>
              <a:t>. </a:t>
            </a:r>
            <a:r>
              <a:rPr lang="en-US" baseline="0" dirty="0" err="1"/>
              <a:t>Esta</a:t>
            </a:r>
            <a:r>
              <a:rPr lang="en-US" baseline="0" dirty="0"/>
              <a:t> ley </a:t>
            </a:r>
            <a:r>
              <a:rPr lang="en-US" baseline="0" dirty="0" err="1"/>
              <a:t>también</a:t>
            </a:r>
            <a:r>
              <a:rPr lang="en-US" baseline="0" dirty="0"/>
              <a:t> dispone, sin embargo, que un PE de </a:t>
            </a:r>
            <a:r>
              <a:rPr lang="en-US" baseline="0" dirty="0" err="1"/>
              <a:t>fuera</a:t>
            </a:r>
            <a:r>
              <a:rPr lang="en-US" baseline="0" dirty="0"/>
              <a:t> del </a:t>
            </a:r>
            <a:r>
              <a:rPr lang="en-US" baseline="0" dirty="0" err="1"/>
              <a:t>estado</a:t>
            </a:r>
            <a:r>
              <a:rPr lang="en-US" baseline="0" dirty="0"/>
              <a:t> </a:t>
            </a:r>
            <a:r>
              <a:rPr lang="en-US" baseline="0" dirty="0" err="1"/>
              <a:t>puede</a:t>
            </a:r>
            <a:r>
              <a:rPr lang="en-US" baseline="0" dirty="0"/>
              <a:t> </a:t>
            </a:r>
            <a:r>
              <a:rPr lang="en-US" baseline="0" dirty="0" err="1"/>
              <a:t>aprobar</a:t>
            </a:r>
            <a:r>
              <a:rPr lang="en-US" baseline="0" dirty="0"/>
              <a:t> </a:t>
            </a:r>
            <a:r>
              <a:rPr lang="en-US" baseline="0" dirty="0" err="1"/>
              <a:t>datos</a:t>
            </a:r>
            <a:r>
              <a:rPr lang="en-US" baseline="0" dirty="0"/>
              <a:t> </a:t>
            </a:r>
            <a:r>
              <a:rPr lang="en-US" baseline="0" dirty="0" err="1"/>
              <a:t>tabulados</a:t>
            </a:r>
            <a:r>
              <a:rPr lang="en-US" baseline="0" dirty="0"/>
              <a:t> o </a:t>
            </a:r>
            <a:r>
              <a:rPr lang="en-US" baseline="0" dirty="0" err="1"/>
              <a:t>sistemas</a:t>
            </a:r>
            <a:r>
              <a:rPr lang="en-US" baseline="0" dirty="0"/>
              <a:t> de </a:t>
            </a:r>
            <a:r>
              <a:rPr lang="en-US" baseline="0" dirty="0" err="1"/>
              <a:t>protección</a:t>
            </a:r>
            <a:r>
              <a:rPr lang="en-US" baseline="0" dirty="0"/>
              <a:t> </a:t>
            </a:r>
            <a:r>
              <a:rPr lang="en-US" baseline="0" dirty="0" err="1"/>
              <a:t>fabricados</a:t>
            </a:r>
            <a:r>
              <a:rPr lang="en-US" baseline="0" dirty="0"/>
              <a:t> que son </a:t>
            </a:r>
            <a:r>
              <a:rPr lang="en-US" baseline="0" dirty="0" err="1"/>
              <a:t>usados</a:t>
            </a:r>
            <a:r>
              <a:rPr lang="en-US" baseline="0" dirty="0"/>
              <a:t> </a:t>
            </a:r>
            <a:r>
              <a:rPr lang="en-US" baseline="0" dirty="0" err="1"/>
              <a:t>en</a:t>
            </a:r>
            <a:r>
              <a:rPr lang="en-US" baseline="0" dirty="0"/>
              <a:t> </a:t>
            </a:r>
            <a:r>
              <a:rPr lang="en-US" baseline="0" dirty="0" err="1"/>
              <a:t>comercio</a:t>
            </a:r>
            <a:r>
              <a:rPr lang="en-US" baseline="0" dirty="0"/>
              <a:t> </a:t>
            </a:r>
            <a:r>
              <a:rPr lang="en-US" baseline="0" dirty="0" err="1"/>
              <a:t>interestatal</a:t>
            </a:r>
            <a:r>
              <a:rPr lang="en-US" baseline="0" dirty="0"/>
              <a:t>. </a:t>
            </a:r>
            <a:r>
              <a:rPr lang="en-US" baseline="0" dirty="0" err="1"/>
              <a:t>Por</a:t>
            </a:r>
            <a:r>
              <a:rPr lang="en-US" baseline="0" dirty="0"/>
              <a:t> lo </a:t>
            </a:r>
            <a:r>
              <a:rPr lang="en-US" baseline="0" dirty="0" err="1"/>
              <a:t>tanto</a:t>
            </a:r>
            <a:r>
              <a:rPr lang="en-US" baseline="0" dirty="0"/>
              <a:t>, </a:t>
            </a:r>
            <a:r>
              <a:rPr lang="en-US" baseline="0" dirty="0" err="1"/>
              <a:t>una</a:t>
            </a:r>
            <a:r>
              <a:rPr lang="en-US" baseline="0" dirty="0"/>
              <a:t> </a:t>
            </a:r>
            <a:r>
              <a:rPr lang="en-US" baseline="0" dirty="0" err="1"/>
              <a:t>compañía</a:t>
            </a:r>
            <a:r>
              <a:rPr lang="en-US" baseline="0" dirty="0"/>
              <a:t> de </a:t>
            </a:r>
            <a:r>
              <a:rPr lang="en-US" baseline="0" dirty="0" err="1"/>
              <a:t>construcción</a:t>
            </a:r>
            <a:r>
              <a:rPr lang="en-US" baseline="0" dirty="0"/>
              <a:t> de Michigan </a:t>
            </a:r>
            <a:r>
              <a:rPr lang="en-US" baseline="0" dirty="0" err="1"/>
              <a:t>puede</a:t>
            </a:r>
            <a:r>
              <a:rPr lang="en-US" baseline="0" dirty="0"/>
              <a:t> </a:t>
            </a:r>
            <a:r>
              <a:rPr lang="en-US" baseline="0" dirty="0" err="1"/>
              <a:t>ir</a:t>
            </a:r>
            <a:r>
              <a:rPr lang="en-US" baseline="0" dirty="0"/>
              <a:t> a Iowa y </a:t>
            </a:r>
            <a:r>
              <a:rPr lang="en-US" baseline="0" dirty="0" err="1"/>
              <a:t>usar</a:t>
            </a:r>
            <a:r>
              <a:rPr lang="en-US" baseline="0" dirty="0"/>
              <a:t> </a:t>
            </a:r>
            <a:r>
              <a:rPr lang="en-US" baseline="0" dirty="0" err="1"/>
              <a:t>sus</a:t>
            </a:r>
            <a:r>
              <a:rPr lang="en-US" baseline="0" dirty="0"/>
              <a:t> </a:t>
            </a:r>
            <a:r>
              <a:rPr lang="en-US" baseline="0" dirty="0" err="1"/>
              <a:t>datos</a:t>
            </a:r>
            <a:r>
              <a:rPr lang="en-US" baseline="0" dirty="0"/>
              <a:t> </a:t>
            </a:r>
            <a:r>
              <a:rPr lang="en-US" baseline="0" dirty="0" err="1"/>
              <a:t>tabulados</a:t>
            </a:r>
            <a:r>
              <a:rPr lang="en-US" baseline="0" dirty="0"/>
              <a:t> o </a:t>
            </a:r>
            <a:r>
              <a:rPr lang="en-US" baseline="0" dirty="0" err="1"/>
              <a:t>sus</a:t>
            </a:r>
            <a:r>
              <a:rPr lang="en-US" baseline="0" dirty="0"/>
              <a:t> </a:t>
            </a:r>
            <a:r>
              <a:rPr lang="en-US" baseline="0" dirty="0" err="1"/>
              <a:t>sistemas</a:t>
            </a:r>
            <a:r>
              <a:rPr lang="en-US" baseline="0" dirty="0"/>
              <a:t> de </a:t>
            </a:r>
            <a:r>
              <a:rPr lang="en-US" baseline="0" dirty="0" err="1"/>
              <a:t>protección</a:t>
            </a:r>
            <a:r>
              <a:rPr lang="en-US" baseline="0" dirty="0"/>
              <a:t> </a:t>
            </a:r>
            <a:r>
              <a:rPr lang="en-US" baseline="0" dirty="0" err="1"/>
              <a:t>que</a:t>
            </a:r>
            <a:r>
              <a:rPr lang="en-US" baseline="0" dirty="0"/>
              <a:t> </a:t>
            </a:r>
            <a:r>
              <a:rPr lang="en-US" baseline="0" dirty="0" err="1"/>
              <a:t>fueron</a:t>
            </a:r>
            <a:r>
              <a:rPr lang="en-US" baseline="0" dirty="0"/>
              <a:t> </a:t>
            </a:r>
            <a:r>
              <a:rPr lang="en-US" baseline="0" dirty="0" err="1"/>
              <a:t>diseñados</a:t>
            </a:r>
            <a:r>
              <a:rPr lang="en-US" baseline="0" dirty="0"/>
              <a:t> </a:t>
            </a:r>
            <a:r>
              <a:rPr lang="en-US" baseline="0" dirty="0" err="1"/>
              <a:t>por</a:t>
            </a:r>
            <a:r>
              <a:rPr lang="en-US" baseline="0" dirty="0"/>
              <a:t> un PE de Michigan. </a:t>
            </a:r>
            <a:endParaRPr lang="en-US" dirty="0"/>
          </a:p>
          <a:p>
            <a:pPr>
              <a:spcBef>
                <a:spcPct val="0"/>
              </a:spcBef>
            </a:pPr>
            <a:r>
              <a:rPr lang="en-US" dirty="0"/>
              <a:t> </a:t>
            </a:r>
          </a:p>
        </p:txBody>
      </p:sp>
      <p:sp>
        <p:nvSpPr>
          <p:cNvPr id="4" name="Slide Number Placeholder 3"/>
          <p:cNvSpPr>
            <a:spLocks noGrp="1"/>
          </p:cNvSpPr>
          <p:nvPr>
            <p:ph type="sldNum" sz="quarter" idx="5"/>
          </p:nvPr>
        </p:nvSpPr>
        <p:spPr/>
        <p:txBody>
          <a:bodyPr/>
          <a:lstStyle/>
          <a:p>
            <a:fld id="{CDF75DF8-5291-DE40-953C-CFA3C462A6A9}" type="slidenum">
              <a:rPr lang="en-US">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1130172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pPr>
              <a:spcBef>
                <a:spcPct val="0"/>
              </a:spcBef>
            </a:pPr>
            <a:endParaRPr lang="es-ES_tradnl"/>
          </a:p>
        </p:txBody>
      </p:sp>
      <p:sp>
        <p:nvSpPr>
          <p:cNvPr id="4" name="Slide Number Placeholder 3"/>
          <p:cNvSpPr>
            <a:spLocks noGrp="1"/>
          </p:cNvSpPr>
          <p:nvPr>
            <p:ph type="sldNum" sz="quarter" idx="5"/>
          </p:nvPr>
        </p:nvSpPr>
        <p:spPr/>
        <p:txBody>
          <a:bodyPr/>
          <a:lstStyle/>
          <a:p>
            <a:fld id="{CABA8721-81FA-9E4E-9E6F-D0706855D0AC}" type="slidenum">
              <a:rPr lang="en-US">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1601111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a:spcBef>
                <a:spcPct val="0"/>
              </a:spcBef>
              <a:spcAft>
                <a:spcPts val="1200"/>
              </a:spcAft>
            </a:pPr>
            <a:r>
              <a:rPr lang="en-US" b="1" dirty="0" err="1"/>
              <a:t>Además</a:t>
            </a:r>
            <a:r>
              <a:rPr lang="en-US" b="1" baseline="0" dirty="0"/>
              <a:t> </a:t>
            </a:r>
            <a:r>
              <a:rPr lang="en-US" dirty="0"/>
              <a:t>de </a:t>
            </a:r>
            <a:r>
              <a:rPr lang="en-US" dirty="0" err="1"/>
              <a:t>derrumbes</a:t>
            </a:r>
            <a:r>
              <a:rPr lang="en-US" dirty="0"/>
              <a:t> y </a:t>
            </a:r>
            <a:r>
              <a:rPr lang="en-US" dirty="0" err="1"/>
              <a:t>suelos</a:t>
            </a:r>
            <a:r>
              <a:rPr lang="en-US" dirty="0"/>
              <a:t> </a:t>
            </a:r>
            <a:r>
              <a:rPr lang="en-US" dirty="0" err="1"/>
              <a:t>que</a:t>
            </a:r>
            <a:r>
              <a:rPr lang="en-US" dirty="0"/>
              <a:t> </a:t>
            </a:r>
            <a:r>
              <a:rPr lang="en-US" dirty="0" err="1"/>
              <a:t>colapsan</a:t>
            </a:r>
            <a:r>
              <a:rPr lang="en-US" dirty="0"/>
              <a:t>, hay </a:t>
            </a:r>
            <a:r>
              <a:rPr lang="en-US" dirty="0" err="1"/>
              <a:t>otros</a:t>
            </a:r>
            <a:r>
              <a:rPr lang="en-US" dirty="0"/>
              <a:t> </a:t>
            </a:r>
            <a:r>
              <a:rPr lang="en-US" dirty="0" err="1"/>
              <a:t>peligros</a:t>
            </a:r>
            <a:r>
              <a:rPr lang="en-US" baseline="0" dirty="0"/>
              <a:t> de </a:t>
            </a:r>
            <a:r>
              <a:rPr lang="en-US" baseline="0" dirty="0" err="1"/>
              <a:t>excavación</a:t>
            </a:r>
            <a:r>
              <a:rPr lang="en-US" baseline="0" dirty="0"/>
              <a:t> y </a:t>
            </a:r>
            <a:r>
              <a:rPr lang="en-US" baseline="0" dirty="0" err="1"/>
              <a:t>zanjado</a:t>
            </a:r>
            <a:r>
              <a:rPr lang="en-US" baseline="0" dirty="0"/>
              <a:t> </a:t>
            </a:r>
            <a:r>
              <a:rPr lang="en-US" baseline="0" dirty="0" err="1"/>
              <a:t>que</a:t>
            </a:r>
            <a:r>
              <a:rPr lang="en-US" baseline="0" dirty="0"/>
              <a:t> se </a:t>
            </a:r>
            <a:r>
              <a:rPr lang="en-US" baseline="0" dirty="0" err="1"/>
              <a:t>debe</a:t>
            </a:r>
            <a:r>
              <a:rPr lang="en-US" baseline="0" dirty="0"/>
              <a:t> </a:t>
            </a:r>
            <a:r>
              <a:rPr lang="en-US" baseline="0" dirty="0" err="1"/>
              <a:t>tener</a:t>
            </a:r>
            <a:r>
              <a:rPr lang="en-US" baseline="0" dirty="0"/>
              <a:t> </a:t>
            </a:r>
            <a:r>
              <a:rPr lang="en-US" baseline="0" dirty="0" err="1"/>
              <a:t>en</a:t>
            </a:r>
            <a:r>
              <a:rPr lang="en-US" baseline="0" dirty="0"/>
              <a:t> </a:t>
            </a:r>
            <a:r>
              <a:rPr lang="en-US" baseline="0" dirty="0" err="1"/>
              <a:t>consideración</a:t>
            </a:r>
            <a:r>
              <a:rPr lang="en-US" baseline="0" dirty="0"/>
              <a:t> para </a:t>
            </a:r>
            <a:r>
              <a:rPr lang="en-US" baseline="0" dirty="0" err="1"/>
              <a:t>proteger</a:t>
            </a:r>
            <a:r>
              <a:rPr lang="en-US" baseline="0" dirty="0"/>
              <a:t> a los </a:t>
            </a:r>
            <a:r>
              <a:rPr lang="en-US" baseline="0" dirty="0" err="1"/>
              <a:t>empleados</a:t>
            </a:r>
            <a:r>
              <a:rPr lang="en-US" baseline="0" dirty="0"/>
              <a:t> </a:t>
            </a:r>
            <a:r>
              <a:rPr lang="en-US" baseline="0" dirty="0" err="1"/>
              <a:t>cuando</a:t>
            </a:r>
            <a:r>
              <a:rPr lang="en-US" baseline="0" dirty="0"/>
              <a:t> </a:t>
            </a:r>
            <a:r>
              <a:rPr lang="en-US" baseline="0" dirty="0" err="1"/>
              <a:t>realizan</a:t>
            </a:r>
            <a:r>
              <a:rPr lang="en-US" baseline="0" dirty="0"/>
              <a:t> </a:t>
            </a:r>
            <a:r>
              <a:rPr lang="en-US" baseline="0" dirty="0" err="1"/>
              <a:t>estas</a:t>
            </a:r>
            <a:r>
              <a:rPr lang="en-US" baseline="0" dirty="0"/>
              <a:t> </a:t>
            </a:r>
            <a:r>
              <a:rPr lang="en-US" baseline="0" dirty="0" err="1"/>
              <a:t>tareas</a:t>
            </a:r>
            <a:r>
              <a:rPr lang="en-US" baseline="0" dirty="0"/>
              <a:t>. </a:t>
            </a:r>
            <a:r>
              <a:rPr lang="en-US" baseline="0" dirty="0" err="1"/>
              <a:t>Estos</a:t>
            </a:r>
            <a:r>
              <a:rPr lang="en-US" baseline="0" dirty="0"/>
              <a:t> </a:t>
            </a:r>
            <a:r>
              <a:rPr lang="en-US" baseline="0" dirty="0" err="1"/>
              <a:t>riesgos</a:t>
            </a:r>
            <a:r>
              <a:rPr lang="en-US" baseline="0" dirty="0"/>
              <a:t> </a:t>
            </a:r>
            <a:r>
              <a:rPr lang="en-US" baseline="0" dirty="0" err="1"/>
              <a:t>pueden</a:t>
            </a:r>
            <a:r>
              <a:rPr lang="en-US" baseline="0" dirty="0"/>
              <a:t> </a:t>
            </a:r>
            <a:r>
              <a:rPr lang="en-US" baseline="0" dirty="0" err="1"/>
              <a:t>ser</a:t>
            </a:r>
            <a:r>
              <a:rPr lang="en-US" baseline="0" dirty="0"/>
              <a:t> </a:t>
            </a:r>
            <a:r>
              <a:rPr lang="en-US" baseline="0" dirty="0" err="1"/>
              <a:t>listados</a:t>
            </a:r>
            <a:r>
              <a:rPr lang="en-US" baseline="0" dirty="0"/>
              <a:t> </a:t>
            </a:r>
            <a:r>
              <a:rPr lang="en-US" baseline="0" dirty="0" err="1"/>
              <a:t>como</a:t>
            </a:r>
            <a:r>
              <a:rPr lang="en-US" baseline="0" dirty="0"/>
              <a:t>:</a:t>
            </a:r>
            <a:endParaRPr lang="en-US" dirty="0"/>
          </a:p>
          <a:p>
            <a:pPr marL="800100" lvl="1" indent="-342900">
              <a:spcBef>
                <a:spcPct val="0"/>
              </a:spcBef>
              <a:spcAft>
                <a:spcPts val="1200"/>
              </a:spcAft>
              <a:buFontTx/>
              <a:buChar char="•"/>
            </a:pPr>
            <a:r>
              <a:rPr lang="en-US" b="1" dirty="0"/>
              <a:t>Personas </a:t>
            </a:r>
            <a:r>
              <a:rPr lang="en-US" b="1" dirty="0" err="1"/>
              <a:t>caen</a:t>
            </a:r>
            <a:r>
              <a:rPr lang="en-US" b="1" dirty="0"/>
              <a:t> </a:t>
            </a:r>
            <a:r>
              <a:rPr lang="en-US" dirty="0" err="1"/>
              <a:t>desde</a:t>
            </a:r>
            <a:r>
              <a:rPr lang="en-US" baseline="0" dirty="0"/>
              <a:t> </a:t>
            </a:r>
            <a:r>
              <a:rPr lang="en-US" baseline="0" dirty="0" err="1"/>
              <a:t>arriba</a:t>
            </a:r>
            <a:r>
              <a:rPr lang="en-US" baseline="0" dirty="0"/>
              <a:t> </a:t>
            </a:r>
            <a:r>
              <a:rPr lang="en-US" baseline="0" dirty="0" err="1"/>
              <a:t>hacia</a:t>
            </a:r>
            <a:r>
              <a:rPr lang="en-US" baseline="0" dirty="0"/>
              <a:t> </a:t>
            </a:r>
            <a:r>
              <a:rPr lang="en-US" baseline="0" dirty="0" err="1"/>
              <a:t>adentro</a:t>
            </a:r>
            <a:r>
              <a:rPr lang="en-US" baseline="0" dirty="0"/>
              <a:t> de las </a:t>
            </a:r>
            <a:r>
              <a:rPr lang="en-US" baseline="0" dirty="0" err="1"/>
              <a:t>zanjas</a:t>
            </a:r>
            <a:r>
              <a:rPr lang="en-US" baseline="0" dirty="0"/>
              <a:t> o </a:t>
            </a:r>
            <a:r>
              <a:rPr lang="en-US" baseline="0" dirty="0" err="1"/>
              <a:t>partes</a:t>
            </a:r>
            <a:r>
              <a:rPr lang="en-US" baseline="0" dirty="0"/>
              <a:t> </a:t>
            </a:r>
            <a:r>
              <a:rPr lang="en-US" baseline="0" dirty="0" err="1"/>
              <a:t>bajas</a:t>
            </a:r>
            <a:r>
              <a:rPr lang="en-US" baseline="0" dirty="0"/>
              <a:t> de las </a:t>
            </a:r>
            <a:r>
              <a:rPr lang="en-US" baseline="0" dirty="0" err="1"/>
              <a:t>excavaciones</a:t>
            </a:r>
            <a:r>
              <a:rPr lang="en-US" baseline="0" dirty="0"/>
              <a:t> </a:t>
            </a:r>
            <a:endParaRPr lang="en-US" dirty="0"/>
          </a:p>
          <a:p>
            <a:pPr marL="800100" lvl="1" indent="-342900">
              <a:spcBef>
                <a:spcPct val="0"/>
              </a:spcBef>
              <a:spcAft>
                <a:spcPts val="1200"/>
              </a:spcAft>
              <a:buFontTx/>
              <a:buChar char="•"/>
            </a:pPr>
            <a:r>
              <a:rPr lang="en-US" b="1" dirty="0" err="1"/>
              <a:t>Cargas</a:t>
            </a:r>
            <a:r>
              <a:rPr lang="en-US" b="1" dirty="0"/>
              <a:t> o </a:t>
            </a:r>
            <a:r>
              <a:rPr lang="en-US" b="0" dirty="0" err="1"/>
              <a:t>equipos</a:t>
            </a:r>
            <a:r>
              <a:rPr lang="en-US" b="1" dirty="0"/>
              <a:t> </a:t>
            </a:r>
            <a:r>
              <a:rPr lang="en-US" b="1" dirty="0" err="1"/>
              <a:t>que</a:t>
            </a:r>
            <a:r>
              <a:rPr lang="en-US" b="1" dirty="0"/>
              <a:t> </a:t>
            </a:r>
            <a:r>
              <a:rPr lang="en-US" b="1" dirty="0" err="1"/>
              <a:t>caen</a:t>
            </a:r>
            <a:r>
              <a:rPr lang="en-US" b="1" dirty="0"/>
              <a:t> </a:t>
            </a:r>
            <a:r>
              <a:rPr lang="en-US" b="0" dirty="0" err="1"/>
              <a:t>dentro</a:t>
            </a:r>
            <a:r>
              <a:rPr lang="en-US" b="0" dirty="0"/>
              <a:t> de </a:t>
            </a:r>
            <a:r>
              <a:rPr lang="en-US" b="0" dirty="0" err="1"/>
              <a:t>excavaciones</a:t>
            </a:r>
            <a:r>
              <a:rPr lang="en-US" b="0" dirty="0"/>
              <a:t> o </a:t>
            </a:r>
            <a:r>
              <a:rPr lang="en-US" b="0" dirty="0" err="1"/>
              <a:t>zanjas</a:t>
            </a:r>
            <a:r>
              <a:rPr lang="en-US" b="0" dirty="0"/>
              <a:t> </a:t>
            </a:r>
          </a:p>
          <a:p>
            <a:pPr marL="800100" lvl="1" indent="-342900">
              <a:spcBef>
                <a:spcPct val="0"/>
              </a:spcBef>
              <a:spcAft>
                <a:spcPts val="1200"/>
              </a:spcAft>
              <a:buFontTx/>
              <a:buChar char="•"/>
            </a:pPr>
            <a:r>
              <a:rPr lang="en-US" b="1" dirty="0" err="1"/>
              <a:t>Contacto</a:t>
            </a:r>
            <a:r>
              <a:rPr lang="en-US" dirty="0"/>
              <a:t> con  </a:t>
            </a:r>
            <a:r>
              <a:rPr lang="en-US" b="1" dirty="0"/>
              <a:t>cables de </a:t>
            </a:r>
            <a:r>
              <a:rPr lang="en-US" b="1" dirty="0" err="1"/>
              <a:t>electricidad</a:t>
            </a:r>
            <a:r>
              <a:rPr lang="en-US" b="1" baseline="0" dirty="0"/>
              <a:t> </a:t>
            </a:r>
            <a:r>
              <a:rPr lang="en-US" baseline="0" dirty="0" err="1"/>
              <a:t>elevados</a:t>
            </a:r>
            <a:r>
              <a:rPr lang="en-US" baseline="0" dirty="0"/>
              <a:t> o </a:t>
            </a:r>
            <a:r>
              <a:rPr lang="en-US" baseline="0" dirty="0" err="1"/>
              <a:t>subterraneos</a:t>
            </a:r>
            <a:r>
              <a:rPr lang="en-US" baseline="0" dirty="0"/>
              <a:t> </a:t>
            </a:r>
            <a:r>
              <a:rPr lang="en-US" dirty="0"/>
              <a:t> </a:t>
            </a:r>
          </a:p>
          <a:p>
            <a:pPr marL="800100" lvl="1" indent="-342900">
              <a:spcBef>
                <a:spcPct val="0"/>
              </a:spcBef>
              <a:spcAft>
                <a:spcPts val="1200"/>
              </a:spcAft>
              <a:buFontTx/>
              <a:buChar char="•"/>
            </a:pPr>
            <a:r>
              <a:rPr lang="en-US" sz="1200" b="1" dirty="0" err="1"/>
              <a:t>Atmósferas</a:t>
            </a:r>
            <a:r>
              <a:rPr lang="en-US" sz="1200" b="1" dirty="0"/>
              <a:t> </a:t>
            </a:r>
            <a:r>
              <a:rPr lang="en-US" sz="1200" b="1" dirty="0" err="1"/>
              <a:t>peligrosas</a:t>
            </a:r>
            <a:r>
              <a:rPr lang="en-US" sz="1200" dirty="0"/>
              <a:t> – gases </a:t>
            </a:r>
            <a:r>
              <a:rPr lang="en-US" sz="1200" dirty="0" err="1"/>
              <a:t>tóxicos</a:t>
            </a:r>
            <a:r>
              <a:rPr lang="en-US" sz="1200" dirty="0"/>
              <a:t>, </a:t>
            </a:r>
            <a:r>
              <a:rPr lang="en-US" sz="1200" dirty="0" err="1"/>
              <a:t>fuego</a:t>
            </a:r>
            <a:r>
              <a:rPr lang="en-US" sz="1200" dirty="0"/>
              <a:t>, </a:t>
            </a:r>
            <a:r>
              <a:rPr lang="en-US" sz="1200" dirty="0" err="1"/>
              <a:t>explosiones</a:t>
            </a:r>
            <a:r>
              <a:rPr lang="en-US" sz="1200" dirty="0"/>
              <a:t>, </a:t>
            </a:r>
            <a:r>
              <a:rPr lang="en-US" sz="1200" dirty="0" err="1"/>
              <a:t>electrocución</a:t>
            </a:r>
            <a:r>
              <a:rPr lang="en-US" sz="1200" dirty="0"/>
              <a:t> y </a:t>
            </a:r>
            <a:r>
              <a:rPr lang="en-US" sz="1200" dirty="0" err="1"/>
              <a:t>acumulación</a:t>
            </a:r>
            <a:r>
              <a:rPr lang="en-US" sz="1200" dirty="0"/>
              <a:t> de </a:t>
            </a:r>
            <a:r>
              <a:rPr lang="en-US" sz="1200" dirty="0" err="1"/>
              <a:t>agua</a:t>
            </a:r>
            <a:r>
              <a:rPr lang="en-US" sz="1200" dirty="0"/>
              <a:t> </a:t>
            </a:r>
            <a:endParaRPr lang="en-US" b="1" dirty="0"/>
          </a:p>
          <a:p>
            <a:pPr marL="800100" lvl="1" indent="-342900">
              <a:spcBef>
                <a:spcPct val="0"/>
              </a:spcBef>
              <a:spcAft>
                <a:spcPts val="1200"/>
              </a:spcAft>
              <a:buFontTx/>
              <a:buChar char="•"/>
            </a:pPr>
            <a:r>
              <a:rPr lang="en-US" b="1" dirty="0" err="1"/>
              <a:t>Estabilidad</a:t>
            </a:r>
            <a:r>
              <a:rPr lang="en-US" b="1" baseline="0" dirty="0"/>
              <a:t> de </a:t>
            </a:r>
            <a:r>
              <a:rPr lang="en-US" b="1" baseline="0" dirty="0" err="1"/>
              <a:t>estructuras</a:t>
            </a:r>
            <a:r>
              <a:rPr lang="en-US" b="1" baseline="0" dirty="0"/>
              <a:t> </a:t>
            </a:r>
            <a:r>
              <a:rPr lang="en-US" b="1" baseline="0" dirty="0" err="1"/>
              <a:t>adyacentes</a:t>
            </a:r>
            <a:r>
              <a:rPr lang="en-US" b="1" baseline="0" dirty="0"/>
              <a:t>; </a:t>
            </a:r>
            <a:r>
              <a:rPr lang="en-US" b="0" baseline="0" dirty="0"/>
              <a:t>y</a:t>
            </a:r>
            <a:endParaRPr lang="en-US" b="0" dirty="0"/>
          </a:p>
          <a:p>
            <a:pPr marL="800100" lvl="1" indent="-342900">
              <a:spcBef>
                <a:spcPct val="0"/>
              </a:spcBef>
              <a:spcAft>
                <a:spcPts val="1200"/>
              </a:spcAft>
              <a:buFontTx/>
              <a:buChar char="•"/>
            </a:pPr>
            <a:r>
              <a:rPr lang="en-US" dirty="0" err="1"/>
              <a:t>Uso</a:t>
            </a:r>
            <a:r>
              <a:rPr lang="en-US" baseline="0" dirty="0"/>
              <a:t> de </a:t>
            </a:r>
            <a:r>
              <a:rPr lang="en-US" b="1" dirty="0" err="1"/>
              <a:t>maquinaria</a:t>
            </a:r>
            <a:r>
              <a:rPr lang="en-US" b="1" dirty="0"/>
              <a:t> </a:t>
            </a:r>
            <a:r>
              <a:rPr lang="en-US" b="1" dirty="0" err="1"/>
              <a:t>pesada</a:t>
            </a:r>
            <a:r>
              <a:rPr lang="en-US" b="1" dirty="0"/>
              <a:t> </a:t>
            </a:r>
            <a:r>
              <a:rPr lang="en-US" b="1" dirty="0" err="1"/>
              <a:t>cerca</a:t>
            </a:r>
            <a:r>
              <a:rPr lang="en-US" b="1" dirty="0"/>
              <a:t> </a:t>
            </a:r>
            <a:r>
              <a:rPr lang="en-US" dirty="0"/>
              <a:t>de un </a:t>
            </a:r>
            <a:r>
              <a:rPr lang="en-US" dirty="0" err="1"/>
              <a:t>sitio</a:t>
            </a:r>
            <a:r>
              <a:rPr lang="en-US" dirty="0"/>
              <a:t> de </a:t>
            </a:r>
            <a:r>
              <a:rPr lang="en-US" dirty="0" err="1"/>
              <a:t>excavación</a:t>
            </a:r>
            <a:r>
              <a:rPr lang="en-US" dirty="0"/>
              <a:t> (</a:t>
            </a:r>
            <a:r>
              <a:rPr lang="en-US" dirty="0" err="1"/>
              <a:t>sobrecargas</a:t>
            </a:r>
            <a:r>
              <a:rPr lang="en-US" dirty="0"/>
              <a:t> de </a:t>
            </a:r>
            <a:r>
              <a:rPr lang="en-US" dirty="0" err="1"/>
              <a:t>cargamentos</a:t>
            </a:r>
            <a:r>
              <a:rPr lang="en-US" dirty="0"/>
              <a:t> y </a:t>
            </a:r>
            <a:r>
              <a:rPr lang="en-US" dirty="0" err="1"/>
              <a:t>vibraciones</a:t>
            </a:r>
            <a:r>
              <a:rPr lang="en-US" dirty="0"/>
              <a:t>)</a:t>
            </a:r>
          </a:p>
          <a:p>
            <a:pPr>
              <a:spcBef>
                <a:spcPct val="0"/>
              </a:spcBef>
            </a:pPr>
            <a:endParaRPr lang="en-US" dirty="0"/>
          </a:p>
        </p:txBody>
      </p:sp>
      <p:sp>
        <p:nvSpPr>
          <p:cNvPr id="108548" name="Slide Number Placeholder 3"/>
          <p:cNvSpPr>
            <a:spLocks noGrp="1"/>
          </p:cNvSpPr>
          <p:nvPr>
            <p:ph type="sldNum" sz="quarter" idx="5"/>
          </p:nvPr>
        </p:nvSpPr>
        <p:spPr bwMode="auto">
          <a:noFill/>
          <a:ln>
            <a:miter lim="800000"/>
            <a:headEnd/>
            <a:tailEnd/>
          </a:ln>
        </p:spPr>
        <p:txBody>
          <a:bodyPr/>
          <a:lstStyle/>
          <a:p>
            <a:fld id="{946FFC73-A494-5A48-B193-4CEFCE7A711D}" type="slidenum">
              <a:rPr lang="en-US"/>
              <a:pPr/>
              <a:t>46</a:t>
            </a:fld>
            <a:endParaRPr lang="en-US"/>
          </a:p>
        </p:txBody>
      </p:sp>
    </p:spTree>
    <p:extLst>
      <p:ext uri="{BB962C8B-B14F-4D97-AF65-F5344CB8AC3E}">
        <p14:creationId xmlns:p14="http://schemas.microsoft.com/office/powerpoint/2010/main" val="1935563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xfrm>
            <a:off x="685800" y="4400550"/>
            <a:ext cx="5486400" cy="4191000"/>
          </a:xfrm>
          <a:noFill/>
        </p:spPr>
        <p:txBody>
          <a:bodyPr/>
          <a:lstStyle/>
          <a:p>
            <a:pPr>
              <a:spcBef>
                <a:spcPct val="0"/>
              </a:spcBef>
              <a:spcAft>
                <a:spcPts val="1200"/>
              </a:spcAft>
            </a:pPr>
            <a:r>
              <a:rPr lang="en-US" dirty="0"/>
              <a:t>Las </a:t>
            </a:r>
            <a:r>
              <a:rPr lang="en-US" dirty="0" err="1"/>
              <a:t>lesiones</a:t>
            </a:r>
            <a:r>
              <a:rPr lang="en-US" baseline="0" dirty="0"/>
              <a:t> </a:t>
            </a:r>
            <a:r>
              <a:rPr lang="en-US" baseline="0" dirty="0" err="1"/>
              <a:t>por</a:t>
            </a:r>
            <a:r>
              <a:rPr lang="en-US" baseline="0" dirty="0"/>
              <a:t> </a:t>
            </a:r>
            <a:r>
              <a:rPr lang="en-US" baseline="0" dirty="0" err="1"/>
              <a:t>golpes</a:t>
            </a:r>
            <a:r>
              <a:rPr lang="en-US" baseline="0" dirty="0"/>
              <a:t> son </a:t>
            </a:r>
            <a:r>
              <a:rPr lang="en-US" baseline="0" dirty="0" err="1"/>
              <a:t>producidas</a:t>
            </a:r>
            <a:r>
              <a:rPr lang="en-US" baseline="0" dirty="0"/>
              <a:t> </a:t>
            </a:r>
            <a:r>
              <a:rPr lang="en-US" baseline="0" dirty="0" err="1"/>
              <a:t>por</a:t>
            </a:r>
            <a:r>
              <a:rPr lang="en-US" baseline="0" dirty="0"/>
              <a:t> </a:t>
            </a:r>
            <a:r>
              <a:rPr lang="en-US" baseline="0" dirty="0" err="1"/>
              <a:t>contacto</a:t>
            </a:r>
            <a:r>
              <a:rPr lang="en-US" baseline="0" dirty="0"/>
              <a:t> </a:t>
            </a:r>
            <a:r>
              <a:rPr lang="en-US" baseline="0" dirty="0" err="1"/>
              <a:t>contundente</a:t>
            </a:r>
            <a:r>
              <a:rPr lang="en-US" baseline="0" dirty="0"/>
              <a:t> o </a:t>
            </a:r>
            <a:r>
              <a:rPr lang="en-US" baseline="0" dirty="0" err="1"/>
              <a:t>impacto</a:t>
            </a:r>
            <a:r>
              <a:rPr lang="en-US" baseline="0" dirty="0"/>
              <a:t> entre la persona </a:t>
            </a:r>
            <a:r>
              <a:rPr lang="en-US" baseline="0" dirty="0" err="1"/>
              <a:t>lesionada</a:t>
            </a:r>
            <a:r>
              <a:rPr lang="en-US" baseline="0" dirty="0"/>
              <a:t> y un </a:t>
            </a:r>
            <a:r>
              <a:rPr lang="en-US" baseline="0" dirty="0" err="1"/>
              <a:t>objeto</a:t>
            </a:r>
            <a:r>
              <a:rPr lang="en-US" baseline="0" dirty="0"/>
              <a:t> o parte de </a:t>
            </a:r>
            <a:r>
              <a:rPr lang="en-US" baseline="0" dirty="0" err="1"/>
              <a:t>equipo</a:t>
            </a:r>
            <a:r>
              <a:rPr lang="en-US" baseline="0" dirty="0"/>
              <a:t>.  </a:t>
            </a:r>
            <a:r>
              <a:rPr lang="en-US" dirty="0"/>
              <a:t> </a:t>
            </a:r>
          </a:p>
          <a:p>
            <a:pPr>
              <a:spcBef>
                <a:spcPct val="0"/>
              </a:spcBef>
              <a:spcAft>
                <a:spcPts val="1200"/>
              </a:spcAft>
            </a:pPr>
            <a:r>
              <a:rPr lang="en-US" dirty="0"/>
              <a:t>Durante la </a:t>
            </a:r>
            <a:r>
              <a:rPr lang="en-US" dirty="0" err="1"/>
              <a:t>excavación</a:t>
            </a:r>
            <a:r>
              <a:rPr lang="en-US" dirty="0"/>
              <a:t> y </a:t>
            </a:r>
            <a:r>
              <a:rPr lang="en-US" dirty="0" err="1"/>
              <a:t>trabajo</a:t>
            </a:r>
            <a:r>
              <a:rPr lang="en-US" dirty="0"/>
              <a:t> de </a:t>
            </a:r>
            <a:r>
              <a:rPr lang="en-US" dirty="0" err="1"/>
              <a:t>zanjado</a:t>
            </a:r>
            <a:r>
              <a:rPr lang="en-US" dirty="0"/>
              <a:t>, los </a:t>
            </a:r>
            <a:r>
              <a:rPr lang="en-US" dirty="0" err="1"/>
              <a:t>peligros</a:t>
            </a:r>
            <a:r>
              <a:rPr lang="en-US" baseline="0" dirty="0"/>
              <a:t> de </a:t>
            </a:r>
            <a:r>
              <a:rPr lang="en-US" baseline="0" dirty="0" err="1"/>
              <a:t>golpes</a:t>
            </a:r>
            <a:r>
              <a:rPr lang="en-US" baseline="0" dirty="0"/>
              <a:t> son </a:t>
            </a:r>
            <a:r>
              <a:rPr lang="en-US" baseline="0" dirty="0" err="1"/>
              <a:t>causados</a:t>
            </a:r>
            <a:r>
              <a:rPr lang="en-US" baseline="0" dirty="0"/>
              <a:t> </a:t>
            </a:r>
            <a:r>
              <a:rPr lang="en-US" baseline="0" dirty="0" err="1"/>
              <a:t>por</a:t>
            </a:r>
            <a:r>
              <a:rPr lang="en-US" baseline="0" dirty="0"/>
              <a:t> </a:t>
            </a:r>
            <a:r>
              <a:rPr lang="en-US" b="1" baseline="0" dirty="0" err="1"/>
              <a:t>cargas</a:t>
            </a:r>
            <a:r>
              <a:rPr lang="en-US" b="1" baseline="0" dirty="0"/>
              <a:t> que </a:t>
            </a:r>
            <a:r>
              <a:rPr lang="en-US" b="1" baseline="0" dirty="0" err="1"/>
              <a:t>caen</a:t>
            </a:r>
            <a:r>
              <a:rPr lang="en-US" b="1" baseline="0" dirty="0"/>
              <a:t> o </a:t>
            </a:r>
            <a:r>
              <a:rPr lang="en-US" b="1" baseline="0" dirty="0" err="1"/>
              <a:t>equipos</a:t>
            </a:r>
            <a:r>
              <a:rPr lang="en-US" b="1" baseline="0" dirty="0"/>
              <a:t> que </a:t>
            </a:r>
            <a:r>
              <a:rPr lang="en-US" b="1" baseline="0" dirty="0" err="1"/>
              <a:t>mueven</a:t>
            </a:r>
            <a:r>
              <a:rPr lang="en-US" b="1" baseline="0" dirty="0"/>
              <a:t> </a:t>
            </a:r>
            <a:r>
              <a:rPr lang="en-US" b="1" baseline="0" dirty="0" err="1"/>
              <a:t>materiales</a:t>
            </a:r>
            <a:r>
              <a:rPr lang="en-US" b="1" baseline="0" dirty="0"/>
              <a:t>.</a:t>
            </a:r>
            <a:endParaRPr lang="en-US" b="1" dirty="0"/>
          </a:p>
          <a:p>
            <a:pPr>
              <a:spcBef>
                <a:spcPct val="0"/>
              </a:spcBef>
              <a:spcAft>
                <a:spcPts val="1200"/>
              </a:spcAft>
            </a:pPr>
            <a:endParaRPr lang="en-US" b="1" dirty="0"/>
          </a:p>
          <a:p>
            <a:pPr>
              <a:spcBef>
                <a:spcPct val="0"/>
              </a:spcBef>
              <a:spcAft>
                <a:spcPts val="1200"/>
              </a:spcAft>
            </a:pPr>
            <a:r>
              <a:rPr lang="en-US" b="0" dirty="0" err="1"/>
              <a:t>Algunas</a:t>
            </a:r>
            <a:r>
              <a:rPr lang="en-US" b="0" dirty="0"/>
              <a:t> de </a:t>
            </a:r>
            <a:r>
              <a:rPr lang="en-US" b="0" dirty="0" err="1"/>
              <a:t>las</a:t>
            </a:r>
            <a:r>
              <a:rPr lang="en-US" b="0" dirty="0"/>
              <a:t> </a:t>
            </a:r>
            <a:r>
              <a:rPr lang="en-US" b="1" dirty="0" err="1"/>
              <a:t>razones</a:t>
            </a:r>
            <a:r>
              <a:rPr lang="en-US" b="1" dirty="0"/>
              <a:t> </a:t>
            </a:r>
            <a:r>
              <a:rPr lang="en-US" b="1" dirty="0" err="1"/>
              <a:t>comunes</a:t>
            </a:r>
            <a:r>
              <a:rPr lang="en-US" b="1" dirty="0"/>
              <a:t> </a:t>
            </a:r>
            <a:r>
              <a:rPr lang="en-US" dirty="0"/>
              <a:t>de </a:t>
            </a:r>
            <a:r>
              <a:rPr lang="en-US" dirty="0" err="1"/>
              <a:t>accidentes</a:t>
            </a:r>
            <a:r>
              <a:rPr lang="en-US" baseline="0" dirty="0"/>
              <a:t> son</a:t>
            </a:r>
            <a:r>
              <a:rPr lang="en-US" dirty="0"/>
              <a:t>:</a:t>
            </a:r>
          </a:p>
          <a:p>
            <a:pPr marL="800100" lvl="1" indent="-342900">
              <a:spcBef>
                <a:spcPct val="0"/>
              </a:spcBef>
              <a:spcAft>
                <a:spcPts val="1200"/>
              </a:spcAft>
              <a:buFontTx/>
              <a:buChar char="•"/>
            </a:pPr>
            <a:r>
              <a:rPr lang="en-US" dirty="0" err="1"/>
              <a:t>Entrar</a:t>
            </a:r>
            <a:r>
              <a:rPr lang="en-US" baseline="0" dirty="0"/>
              <a:t> </a:t>
            </a:r>
            <a:r>
              <a:rPr lang="en-US" baseline="0" dirty="0" err="1"/>
              <a:t>en</a:t>
            </a:r>
            <a:r>
              <a:rPr lang="en-US" baseline="0" dirty="0"/>
              <a:t> el </a:t>
            </a:r>
            <a:r>
              <a:rPr lang="en-US" b="1" baseline="0" dirty="0" err="1"/>
              <a:t>área</a:t>
            </a:r>
            <a:r>
              <a:rPr lang="en-US" b="1" baseline="0" dirty="0"/>
              <a:t> de </a:t>
            </a:r>
            <a:r>
              <a:rPr lang="en-US" b="1" baseline="0" dirty="0" err="1"/>
              <a:t>giro</a:t>
            </a:r>
            <a:r>
              <a:rPr lang="en-US" b="1" baseline="0" dirty="0"/>
              <a:t> </a:t>
            </a:r>
            <a:r>
              <a:rPr lang="en-US" baseline="0" dirty="0"/>
              <a:t>de la </a:t>
            </a:r>
            <a:r>
              <a:rPr lang="en-US" baseline="0" dirty="0" err="1"/>
              <a:t>excavadora</a:t>
            </a:r>
            <a:r>
              <a:rPr lang="en-US" baseline="0" dirty="0"/>
              <a:t> </a:t>
            </a:r>
            <a:r>
              <a:rPr lang="en-US" dirty="0"/>
              <a:t> </a:t>
            </a:r>
            <a:endParaRPr lang="en-US" b="1" dirty="0"/>
          </a:p>
          <a:p>
            <a:pPr marL="800100" lvl="1" indent="-342900">
              <a:spcBef>
                <a:spcPct val="0"/>
              </a:spcBef>
              <a:spcAft>
                <a:spcPts val="1200"/>
              </a:spcAft>
              <a:buFontTx/>
              <a:buChar char="•"/>
            </a:pPr>
            <a:r>
              <a:rPr lang="en-US" dirty="0" err="1"/>
              <a:t>Uso</a:t>
            </a:r>
            <a:r>
              <a:rPr lang="en-US" dirty="0"/>
              <a:t> </a:t>
            </a:r>
            <a:r>
              <a:rPr lang="en-US" dirty="0" err="1"/>
              <a:t>inapropiado</a:t>
            </a:r>
            <a:r>
              <a:rPr lang="en-US" dirty="0"/>
              <a:t> de </a:t>
            </a:r>
            <a:r>
              <a:rPr lang="en-US" b="1" dirty="0" err="1"/>
              <a:t>dispositivos</a:t>
            </a:r>
            <a:r>
              <a:rPr lang="en-US" b="1" dirty="0"/>
              <a:t> de </a:t>
            </a:r>
            <a:r>
              <a:rPr lang="en-US" b="1" dirty="0" err="1"/>
              <a:t>acoplamiento</a:t>
            </a:r>
            <a:r>
              <a:rPr lang="en-US" b="1" dirty="0"/>
              <a:t> </a:t>
            </a:r>
            <a:r>
              <a:rPr lang="en-US" b="1" dirty="0" err="1"/>
              <a:t>rápido</a:t>
            </a:r>
            <a:r>
              <a:rPr lang="en-US" dirty="0"/>
              <a:t>:</a:t>
            </a:r>
            <a:r>
              <a:rPr lang="en-US" baseline="0" dirty="0"/>
              <a:t> </a:t>
            </a:r>
            <a:r>
              <a:rPr lang="en-US" dirty="0"/>
              <a:t> </a:t>
            </a:r>
            <a:r>
              <a:rPr lang="en-US" dirty="0" err="1"/>
              <a:t>acoplando</a:t>
            </a:r>
            <a:r>
              <a:rPr lang="en-US" dirty="0"/>
              <a:t> </a:t>
            </a:r>
            <a:r>
              <a:rPr lang="en-US" dirty="0" err="1"/>
              <a:t>dispositivos</a:t>
            </a:r>
            <a:r>
              <a:rPr lang="en-US" dirty="0"/>
              <a:t> </a:t>
            </a:r>
            <a:r>
              <a:rPr lang="en-US" dirty="0" err="1"/>
              <a:t>que</a:t>
            </a:r>
            <a:r>
              <a:rPr lang="en-US" dirty="0"/>
              <a:t> </a:t>
            </a:r>
            <a:r>
              <a:rPr lang="en-US" b="1" dirty="0"/>
              <a:t>no son </a:t>
            </a:r>
            <a:r>
              <a:rPr lang="en-US" b="1" dirty="0" err="1"/>
              <a:t>asegurados</a:t>
            </a:r>
            <a:r>
              <a:rPr lang="en-US" b="1" dirty="0"/>
              <a:t> </a:t>
            </a:r>
            <a:r>
              <a:rPr lang="en-US" dirty="0" err="1"/>
              <a:t>apropiadamente</a:t>
            </a:r>
            <a:r>
              <a:rPr lang="en-US" baseline="0" dirty="0"/>
              <a:t> </a:t>
            </a:r>
            <a:r>
              <a:rPr lang="en-US" dirty="0"/>
              <a:t> </a:t>
            </a:r>
          </a:p>
          <a:p>
            <a:pPr marL="800100" lvl="1" indent="-342900">
              <a:spcBef>
                <a:spcPct val="0"/>
              </a:spcBef>
              <a:spcAft>
                <a:spcPts val="1200"/>
              </a:spcAft>
              <a:buFontTx/>
              <a:buChar char="•"/>
            </a:pPr>
            <a:r>
              <a:rPr lang="en-US" dirty="0" err="1"/>
              <a:t>Uso</a:t>
            </a:r>
            <a:r>
              <a:rPr lang="en-US" dirty="0"/>
              <a:t> de </a:t>
            </a:r>
            <a:r>
              <a:rPr lang="en-US" b="1" dirty="0" err="1"/>
              <a:t>métodos</a:t>
            </a:r>
            <a:r>
              <a:rPr lang="en-US" b="1" baseline="0" dirty="0"/>
              <a:t> de </a:t>
            </a:r>
            <a:r>
              <a:rPr lang="en-US" b="1" baseline="0" dirty="0" err="1"/>
              <a:t>aparejo</a:t>
            </a:r>
            <a:r>
              <a:rPr lang="en-US" b="1" baseline="0" dirty="0"/>
              <a:t> </a:t>
            </a:r>
            <a:r>
              <a:rPr lang="en-US" b="1" baseline="0" dirty="0" err="1"/>
              <a:t>inseguros</a:t>
            </a:r>
            <a:r>
              <a:rPr lang="en-US" baseline="0" dirty="0"/>
              <a:t> para </a:t>
            </a:r>
            <a:r>
              <a:rPr lang="en-US" baseline="0" dirty="0" err="1"/>
              <a:t>arrastrar</a:t>
            </a:r>
            <a:r>
              <a:rPr lang="en-US" baseline="0" dirty="0"/>
              <a:t> un </a:t>
            </a:r>
            <a:r>
              <a:rPr lang="en-US" baseline="0" dirty="0" err="1"/>
              <a:t>blindaje</a:t>
            </a:r>
            <a:r>
              <a:rPr lang="en-US" baseline="0" dirty="0"/>
              <a:t> de </a:t>
            </a:r>
            <a:r>
              <a:rPr lang="en-US" baseline="0" dirty="0" err="1"/>
              <a:t>zanja</a:t>
            </a:r>
            <a:r>
              <a:rPr lang="en-US" baseline="0" dirty="0"/>
              <a:t> </a:t>
            </a:r>
            <a:r>
              <a:rPr lang="en-US" dirty="0"/>
              <a:t> </a:t>
            </a:r>
          </a:p>
          <a:p>
            <a:pPr>
              <a:spcBef>
                <a:spcPct val="0"/>
              </a:spcBef>
            </a:pPr>
            <a:r>
              <a:rPr lang="en-US" dirty="0" err="1"/>
              <a:t>Otras</a:t>
            </a:r>
            <a:r>
              <a:rPr lang="en-US" dirty="0"/>
              <a:t> </a:t>
            </a:r>
            <a:r>
              <a:rPr lang="en-US" dirty="0" err="1"/>
              <a:t>causas</a:t>
            </a:r>
            <a:r>
              <a:rPr lang="en-US" dirty="0"/>
              <a:t> </a:t>
            </a:r>
            <a:r>
              <a:rPr lang="en-US" dirty="0" err="1"/>
              <a:t>importantes</a:t>
            </a:r>
            <a:r>
              <a:rPr lang="en-US" dirty="0"/>
              <a:t> de </a:t>
            </a:r>
            <a:r>
              <a:rPr lang="en-US" dirty="0" err="1"/>
              <a:t>incidentes</a:t>
            </a:r>
            <a:r>
              <a:rPr lang="en-US" baseline="0" dirty="0"/>
              <a:t> fatales son </a:t>
            </a:r>
            <a:r>
              <a:rPr lang="en-US" baseline="0" dirty="0" err="1"/>
              <a:t>vuelcos</a:t>
            </a:r>
            <a:r>
              <a:rPr lang="en-US" baseline="0" dirty="0"/>
              <a:t>, </a:t>
            </a:r>
            <a:r>
              <a:rPr lang="en-US" baseline="0" dirty="0" err="1"/>
              <a:t>electrocutaciones</a:t>
            </a:r>
            <a:r>
              <a:rPr lang="en-US" baseline="0" dirty="0"/>
              <a:t>, y </a:t>
            </a:r>
            <a:r>
              <a:rPr lang="en-US" baseline="0" dirty="0" err="1"/>
              <a:t>resbalarse</a:t>
            </a:r>
            <a:r>
              <a:rPr lang="en-US" baseline="0" dirty="0"/>
              <a:t> </a:t>
            </a:r>
            <a:r>
              <a:rPr lang="en-US" baseline="0" dirty="0" err="1"/>
              <a:t>dentro</a:t>
            </a:r>
            <a:r>
              <a:rPr lang="en-US" baseline="0" dirty="0"/>
              <a:t> de </a:t>
            </a:r>
            <a:r>
              <a:rPr lang="en-US" baseline="0" dirty="0" err="1"/>
              <a:t>zanjas</a:t>
            </a:r>
            <a:r>
              <a:rPr lang="en-US" baseline="0" dirty="0"/>
              <a:t> </a:t>
            </a:r>
            <a:r>
              <a:rPr lang="en-US" baseline="0" dirty="0" err="1"/>
              <a:t>después</a:t>
            </a:r>
            <a:r>
              <a:rPr lang="en-US" baseline="0" dirty="0"/>
              <a:t> de </a:t>
            </a:r>
            <a:r>
              <a:rPr lang="en-US" baseline="0" dirty="0" err="1"/>
              <a:t>derrumbes</a:t>
            </a:r>
            <a:r>
              <a:rPr lang="en-US" baseline="0" dirty="0"/>
              <a:t>. </a:t>
            </a:r>
            <a:endParaRPr lang="en-US" dirty="0"/>
          </a:p>
          <a:p>
            <a:pPr>
              <a:spcBef>
                <a:spcPct val="0"/>
              </a:spcBef>
            </a:pPr>
            <a:r>
              <a:rPr lang="en-US" dirty="0"/>
              <a:t> </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a:t>El </a:t>
            </a:r>
            <a:r>
              <a:rPr lang="en-US" b="1" dirty="0" err="1"/>
              <a:t>suelo</a:t>
            </a:r>
            <a:r>
              <a:rPr lang="en-US" b="1" dirty="0"/>
              <a:t> </a:t>
            </a:r>
            <a:r>
              <a:rPr lang="en-US" b="1" dirty="0" err="1"/>
              <a:t>removido</a:t>
            </a:r>
            <a:r>
              <a:rPr lang="en-US" b="1" baseline="0" dirty="0"/>
              <a:t>/</a:t>
            </a:r>
            <a:r>
              <a:rPr lang="en-US" b="1" baseline="0" dirty="0" err="1"/>
              <a:t>amontonado</a:t>
            </a:r>
            <a:r>
              <a:rPr lang="en-US" b="1" baseline="0" dirty="0"/>
              <a:t> </a:t>
            </a:r>
            <a:r>
              <a:rPr lang="en-US" baseline="0" dirty="0"/>
              <a:t>y </a:t>
            </a:r>
            <a:r>
              <a:rPr lang="en-US" baseline="0" dirty="0" err="1"/>
              <a:t>otros</a:t>
            </a:r>
            <a:r>
              <a:rPr lang="en-US" baseline="0" dirty="0"/>
              <a:t> </a:t>
            </a:r>
            <a:r>
              <a:rPr lang="en-US" baseline="0" dirty="0" err="1"/>
              <a:t>equipos</a:t>
            </a:r>
            <a:r>
              <a:rPr lang="en-US" baseline="0" dirty="0"/>
              <a:t> </a:t>
            </a:r>
            <a:r>
              <a:rPr lang="en-US" baseline="0" dirty="0" err="1"/>
              <a:t>deben</a:t>
            </a:r>
            <a:r>
              <a:rPr lang="en-US" baseline="0" dirty="0"/>
              <a:t> </a:t>
            </a:r>
            <a:r>
              <a:rPr lang="en-US" baseline="0" dirty="0" err="1"/>
              <a:t>ubicarse</a:t>
            </a:r>
            <a:r>
              <a:rPr lang="en-US" baseline="0" dirty="0"/>
              <a:t> </a:t>
            </a:r>
            <a:r>
              <a:rPr lang="en-US" b="1" baseline="0" dirty="0"/>
              <a:t>al </a:t>
            </a:r>
            <a:r>
              <a:rPr lang="en-US" b="1" baseline="0" dirty="0" err="1"/>
              <a:t>menos</a:t>
            </a:r>
            <a:r>
              <a:rPr lang="en-US" b="1" baseline="0" dirty="0"/>
              <a:t> a 2 pies </a:t>
            </a:r>
            <a:r>
              <a:rPr lang="en-US" baseline="0" dirty="0"/>
              <a:t>del </a:t>
            </a:r>
            <a:r>
              <a:rPr lang="en-US" baseline="0" dirty="0" err="1"/>
              <a:t>borde</a:t>
            </a:r>
            <a:r>
              <a:rPr lang="en-US" baseline="0" dirty="0"/>
              <a:t> de la </a:t>
            </a:r>
            <a:r>
              <a:rPr lang="en-US" baseline="0" dirty="0" err="1"/>
              <a:t>excavación</a:t>
            </a:r>
            <a:r>
              <a:rPr lang="en-US" baseline="0" dirty="0"/>
              <a:t>. </a:t>
            </a:r>
            <a:r>
              <a:rPr lang="en-US" sz="1200" b="0" dirty="0"/>
              <a:t>No se </a:t>
            </a:r>
            <a:r>
              <a:rPr lang="en-US" sz="1200" b="0" dirty="0" err="1"/>
              <a:t>debe</a:t>
            </a:r>
            <a:r>
              <a:rPr lang="en-US" sz="1200" b="0" dirty="0"/>
              <a:t> </a:t>
            </a:r>
            <a:r>
              <a:rPr lang="en-US" sz="1200" b="0" dirty="0" err="1"/>
              <a:t>permitir</a:t>
            </a:r>
            <a:r>
              <a:rPr lang="en-US" sz="1200" b="1" dirty="0"/>
              <a:t> a </a:t>
            </a:r>
            <a:r>
              <a:rPr lang="en-US" sz="1200" b="1" dirty="0" err="1"/>
              <a:t>nadie</a:t>
            </a:r>
            <a:r>
              <a:rPr lang="en-US" sz="1200" b="1" dirty="0"/>
              <a:t> </a:t>
            </a:r>
            <a:r>
              <a:rPr lang="en-US" sz="1200" b="1" dirty="0" err="1"/>
              <a:t>estar</a:t>
            </a:r>
            <a:r>
              <a:rPr lang="en-US" sz="1200" b="1" dirty="0"/>
              <a:t> </a:t>
            </a:r>
            <a:r>
              <a:rPr lang="en-US" sz="1200" b="1" dirty="0" err="1"/>
              <a:t>bajo</a:t>
            </a:r>
            <a:r>
              <a:rPr lang="en-US" sz="1200" b="1" dirty="0"/>
              <a:t> </a:t>
            </a:r>
            <a:r>
              <a:rPr lang="en-US" sz="1200" b="0" dirty="0" err="1"/>
              <a:t>una</a:t>
            </a:r>
            <a:r>
              <a:rPr lang="en-US" sz="1200" b="0" dirty="0"/>
              <a:t> </a:t>
            </a:r>
            <a:r>
              <a:rPr lang="en-US" sz="1200" b="0" dirty="0" err="1"/>
              <a:t>carga</a:t>
            </a:r>
            <a:r>
              <a:rPr lang="en-US" sz="1200" b="0" dirty="0"/>
              <a:t> </a:t>
            </a:r>
            <a:r>
              <a:rPr lang="en-US" sz="1200" b="0" dirty="0" err="1"/>
              <a:t>colgada</a:t>
            </a:r>
            <a:r>
              <a:rPr lang="en-US" sz="1200" b="0" baseline="0" dirty="0"/>
              <a:t> o la</a:t>
            </a:r>
            <a:r>
              <a:rPr lang="en-US" sz="1200" b="0" dirty="0"/>
              <a:t> </a:t>
            </a:r>
            <a:r>
              <a:rPr lang="en-US" sz="1200" b="1" dirty="0" err="1"/>
              <a:t>pluma</a:t>
            </a:r>
            <a:r>
              <a:rPr lang="en-US" sz="1200" b="1" dirty="0"/>
              <a:t>/boom, </a:t>
            </a:r>
            <a:r>
              <a:rPr lang="en-US" sz="1200" b="1" dirty="0" err="1"/>
              <a:t>brazo</a:t>
            </a:r>
            <a:r>
              <a:rPr lang="en-US" sz="1200" b="1" dirty="0"/>
              <a:t> o </a:t>
            </a:r>
            <a:r>
              <a:rPr lang="en-US" sz="1200" b="1" dirty="0" err="1"/>
              <a:t>cuchara</a:t>
            </a:r>
            <a:r>
              <a:rPr lang="en-US" sz="1200" b="0" dirty="0"/>
              <a:t>. No se </a:t>
            </a:r>
            <a:r>
              <a:rPr lang="en-US" sz="1200" b="0" dirty="0" err="1"/>
              <a:t>debe</a:t>
            </a:r>
            <a:r>
              <a:rPr lang="en-US" sz="1200" b="0" dirty="0"/>
              <a:t> </a:t>
            </a:r>
            <a:r>
              <a:rPr lang="en-US" sz="1200" b="0" dirty="0" err="1"/>
              <a:t>exceder</a:t>
            </a:r>
            <a:r>
              <a:rPr lang="en-US" sz="1200" b="0" dirty="0"/>
              <a:t> la</a:t>
            </a:r>
            <a:r>
              <a:rPr lang="en-US" sz="1200" b="0" baseline="0" dirty="0"/>
              <a:t> </a:t>
            </a:r>
            <a:r>
              <a:rPr lang="en-US" sz="1200" b="0" baseline="0" dirty="0" err="1"/>
              <a:t>capacidad</a:t>
            </a:r>
            <a:r>
              <a:rPr lang="en-US" sz="1200" b="0" baseline="0" dirty="0"/>
              <a:t> de </a:t>
            </a:r>
            <a:r>
              <a:rPr lang="en-US" sz="1200" b="0" baseline="0" dirty="0" err="1"/>
              <a:t>carga</a:t>
            </a:r>
            <a:r>
              <a:rPr lang="en-US" sz="1200" b="0" baseline="0" dirty="0"/>
              <a:t> </a:t>
            </a:r>
            <a:r>
              <a:rPr lang="en-US" sz="1200" b="0" baseline="0" dirty="0" err="1"/>
              <a:t>cuando</a:t>
            </a:r>
            <a:r>
              <a:rPr lang="en-US" sz="1200" b="0" baseline="0" dirty="0"/>
              <a:t> se </a:t>
            </a:r>
            <a:r>
              <a:rPr lang="en-US" sz="1200" b="0" baseline="0" dirty="0" err="1"/>
              <a:t>levanten</a:t>
            </a:r>
            <a:r>
              <a:rPr lang="en-US" sz="1200" b="0" baseline="0" dirty="0"/>
              <a:t> </a:t>
            </a:r>
            <a:r>
              <a:rPr lang="en-US" sz="1200" b="0" baseline="0" dirty="0" err="1"/>
              <a:t>materiales</a:t>
            </a:r>
            <a:r>
              <a:rPr lang="en-US" sz="1200" b="0" baseline="0" dirty="0"/>
              <a:t>. </a:t>
            </a:r>
            <a:endParaRPr lang="en-US" u="sng" baseline="0" dirty="0">
              <a:solidFill>
                <a:srgbClr val="FF0000"/>
              </a:solidFill>
            </a:endParaRPr>
          </a:p>
          <a:p>
            <a:pPr>
              <a:spcBef>
                <a:spcPct val="0"/>
              </a:spcBef>
            </a:pPr>
            <a:endParaRPr lang="en-US" u="sng" baseline="0" dirty="0">
              <a:solidFill>
                <a:srgbClr val="FF0000"/>
              </a:solidFill>
            </a:endParaRPr>
          </a:p>
          <a:p>
            <a:pPr>
              <a:spcBef>
                <a:spcPct val="0"/>
              </a:spcBef>
            </a:pPr>
            <a:r>
              <a:rPr lang="en-US" u="none" dirty="0">
                <a:solidFill>
                  <a:srgbClr val="FF0000"/>
                </a:solidFill>
              </a:rPr>
              <a:t>Los</a:t>
            </a:r>
            <a:r>
              <a:rPr lang="en-US" u="none" baseline="0" dirty="0">
                <a:solidFill>
                  <a:srgbClr val="FF0000"/>
                </a:solidFill>
              </a:rPr>
              <a:t> </a:t>
            </a:r>
            <a:r>
              <a:rPr lang="en-US" u="none" baseline="0" dirty="0" err="1">
                <a:solidFill>
                  <a:srgbClr val="FF0000"/>
                </a:solidFill>
              </a:rPr>
              <a:t>trabajadores</a:t>
            </a:r>
            <a:r>
              <a:rPr lang="en-US" u="none" baseline="0" dirty="0">
                <a:solidFill>
                  <a:srgbClr val="FF0000"/>
                </a:solidFill>
              </a:rPr>
              <a:t> no </a:t>
            </a:r>
            <a:r>
              <a:rPr lang="en-US" u="none" baseline="0" dirty="0" err="1">
                <a:solidFill>
                  <a:srgbClr val="FF0000"/>
                </a:solidFill>
              </a:rPr>
              <a:t>deben</a:t>
            </a:r>
            <a:r>
              <a:rPr lang="en-US" u="none" baseline="0" dirty="0">
                <a:solidFill>
                  <a:srgbClr val="FF0000"/>
                </a:solidFill>
              </a:rPr>
              <a:t> </a:t>
            </a:r>
            <a:r>
              <a:rPr lang="en-US" u="none" baseline="0" dirty="0" err="1">
                <a:solidFill>
                  <a:srgbClr val="FF0000"/>
                </a:solidFill>
              </a:rPr>
              <a:t>aproximarse</a:t>
            </a:r>
            <a:r>
              <a:rPr lang="en-US" u="none" baseline="0" dirty="0">
                <a:solidFill>
                  <a:srgbClr val="FF0000"/>
                </a:solidFill>
              </a:rPr>
              <a:t> al </a:t>
            </a:r>
            <a:r>
              <a:rPr lang="en-US" u="none" baseline="0" dirty="0" err="1">
                <a:solidFill>
                  <a:srgbClr val="FF0000"/>
                </a:solidFill>
              </a:rPr>
              <a:t>equipo</a:t>
            </a:r>
            <a:r>
              <a:rPr lang="en-US" u="none" baseline="0" dirty="0">
                <a:solidFill>
                  <a:srgbClr val="FF0000"/>
                </a:solidFill>
              </a:rPr>
              <a:t> hasta </a:t>
            </a:r>
            <a:r>
              <a:rPr lang="en-US" u="none" baseline="0" dirty="0" err="1">
                <a:solidFill>
                  <a:srgbClr val="FF0000"/>
                </a:solidFill>
              </a:rPr>
              <a:t>que</a:t>
            </a:r>
            <a:r>
              <a:rPr lang="en-US" u="none" baseline="0" dirty="0">
                <a:solidFill>
                  <a:srgbClr val="FF0000"/>
                </a:solidFill>
              </a:rPr>
              <a:t> </a:t>
            </a:r>
            <a:r>
              <a:rPr lang="en-US" u="none" baseline="0" dirty="0" err="1">
                <a:solidFill>
                  <a:srgbClr val="FF0000"/>
                </a:solidFill>
              </a:rPr>
              <a:t>indiquen</a:t>
            </a:r>
            <a:r>
              <a:rPr lang="en-US" u="none" baseline="0" dirty="0">
                <a:solidFill>
                  <a:srgbClr val="FF0000"/>
                </a:solidFill>
              </a:rPr>
              <a:t> al </a:t>
            </a:r>
            <a:r>
              <a:rPr lang="en-US" u="none" baseline="0" dirty="0" err="1">
                <a:solidFill>
                  <a:srgbClr val="FF0000"/>
                </a:solidFill>
              </a:rPr>
              <a:t>operador</a:t>
            </a:r>
            <a:r>
              <a:rPr lang="en-US" u="none" baseline="0" dirty="0">
                <a:solidFill>
                  <a:srgbClr val="FF0000"/>
                </a:solidFill>
              </a:rPr>
              <a:t> </a:t>
            </a:r>
            <a:r>
              <a:rPr lang="en-US" u="none" baseline="0" dirty="0" err="1">
                <a:solidFill>
                  <a:srgbClr val="FF0000"/>
                </a:solidFill>
              </a:rPr>
              <a:t>que</a:t>
            </a:r>
            <a:r>
              <a:rPr lang="en-US" u="none" baseline="0" dirty="0">
                <a:solidFill>
                  <a:srgbClr val="FF0000"/>
                </a:solidFill>
              </a:rPr>
              <a:t> </a:t>
            </a:r>
            <a:r>
              <a:rPr lang="en-US" u="none" baseline="0" dirty="0" err="1">
                <a:solidFill>
                  <a:srgbClr val="FF0000"/>
                </a:solidFill>
              </a:rPr>
              <a:t>apague</a:t>
            </a:r>
            <a:r>
              <a:rPr lang="en-US" u="none" baseline="0" dirty="0">
                <a:solidFill>
                  <a:srgbClr val="FF0000"/>
                </a:solidFill>
              </a:rPr>
              <a:t> la </a:t>
            </a:r>
            <a:r>
              <a:rPr lang="en-US" u="none" baseline="0" dirty="0" err="1">
                <a:solidFill>
                  <a:srgbClr val="FF0000"/>
                </a:solidFill>
              </a:rPr>
              <a:t>maquina</a:t>
            </a:r>
            <a:r>
              <a:rPr lang="en-US" u="none" baseline="0" dirty="0">
                <a:solidFill>
                  <a:srgbClr val="FF0000"/>
                </a:solidFill>
              </a:rPr>
              <a:t> y </a:t>
            </a:r>
            <a:r>
              <a:rPr lang="en-US" u="none" baseline="0" dirty="0" err="1">
                <a:solidFill>
                  <a:srgbClr val="FF0000"/>
                </a:solidFill>
              </a:rPr>
              <a:t>reciban</a:t>
            </a:r>
            <a:r>
              <a:rPr lang="en-US" u="none" baseline="0" dirty="0">
                <a:solidFill>
                  <a:srgbClr val="FF0000"/>
                </a:solidFill>
              </a:rPr>
              <a:t> del </a:t>
            </a:r>
            <a:r>
              <a:rPr lang="en-US" u="none" baseline="0" dirty="0" err="1">
                <a:solidFill>
                  <a:srgbClr val="FF0000"/>
                </a:solidFill>
              </a:rPr>
              <a:t>operador</a:t>
            </a:r>
            <a:r>
              <a:rPr lang="en-US" u="none" baseline="0" dirty="0">
                <a:solidFill>
                  <a:srgbClr val="FF0000"/>
                </a:solidFill>
              </a:rPr>
              <a:t> la </a:t>
            </a:r>
            <a:r>
              <a:rPr lang="en-US" u="none" baseline="0" dirty="0" err="1">
                <a:solidFill>
                  <a:srgbClr val="FF0000"/>
                </a:solidFill>
              </a:rPr>
              <a:t>confirmación</a:t>
            </a:r>
            <a:r>
              <a:rPr lang="en-US" u="none" baseline="0" dirty="0">
                <a:solidFill>
                  <a:srgbClr val="FF0000"/>
                </a:solidFill>
              </a:rPr>
              <a:t> de </a:t>
            </a:r>
            <a:r>
              <a:rPr lang="en-US" u="none" baseline="0" dirty="0" err="1">
                <a:solidFill>
                  <a:srgbClr val="FF0000"/>
                </a:solidFill>
              </a:rPr>
              <a:t>que</a:t>
            </a:r>
            <a:r>
              <a:rPr lang="en-US" u="none" baseline="0" dirty="0">
                <a:solidFill>
                  <a:srgbClr val="FF0000"/>
                </a:solidFill>
              </a:rPr>
              <a:t> </a:t>
            </a:r>
            <a:r>
              <a:rPr lang="en-US" u="none" baseline="0" dirty="0" err="1">
                <a:solidFill>
                  <a:srgbClr val="FF0000"/>
                </a:solidFill>
              </a:rPr>
              <a:t>reconoció</a:t>
            </a:r>
            <a:r>
              <a:rPr lang="en-US" u="none" baseline="0" dirty="0">
                <a:solidFill>
                  <a:srgbClr val="FF0000"/>
                </a:solidFill>
              </a:rPr>
              <a:t> la </a:t>
            </a:r>
            <a:r>
              <a:rPr lang="en-US" u="none" baseline="0" dirty="0" err="1">
                <a:solidFill>
                  <a:srgbClr val="FF0000"/>
                </a:solidFill>
              </a:rPr>
              <a:t>indicación</a:t>
            </a:r>
            <a:r>
              <a:rPr lang="en-US" u="none" baseline="0" dirty="0">
                <a:solidFill>
                  <a:srgbClr val="FF0000"/>
                </a:solidFill>
              </a:rPr>
              <a:t>. </a:t>
            </a:r>
          </a:p>
          <a:p>
            <a:pPr>
              <a:spcBef>
                <a:spcPct val="0"/>
              </a:spcBef>
            </a:pPr>
            <a:endParaRPr lang="en-US" u="none" dirty="0">
              <a:solidFill>
                <a:srgbClr val="FF0000"/>
              </a:solidFill>
            </a:endParaRPr>
          </a:p>
        </p:txBody>
      </p:sp>
      <p:sp>
        <p:nvSpPr>
          <p:cNvPr id="4" name="Slide Number Placeholder 3"/>
          <p:cNvSpPr>
            <a:spLocks noGrp="1"/>
          </p:cNvSpPr>
          <p:nvPr>
            <p:ph type="sldNum" sz="quarter" idx="5"/>
          </p:nvPr>
        </p:nvSpPr>
        <p:spPr/>
        <p:txBody>
          <a:bodyPr/>
          <a:lstStyle/>
          <a:p>
            <a:fld id="{9B66B7BA-431F-A04A-BD95-83FEBBD41AF7}" type="slidenum">
              <a:rPr lang="en-US">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310077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spcBef>
                <a:spcPct val="0"/>
              </a:spcBef>
              <a:spcAft>
                <a:spcPts val="1200"/>
              </a:spcAft>
            </a:pPr>
            <a:r>
              <a:rPr lang="en-US" b="0" dirty="0" err="1"/>
              <a:t>Debe</a:t>
            </a:r>
            <a:r>
              <a:rPr lang="en-US" b="0" dirty="0"/>
              <a:t> </a:t>
            </a:r>
            <a:r>
              <a:rPr lang="en-US" b="0" dirty="0" err="1"/>
              <a:t>instalarse</a:t>
            </a:r>
            <a:r>
              <a:rPr lang="en-US" b="0" dirty="0"/>
              <a:t> </a:t>
            </a:r>
            <a:r>
              <a:rPr lang="en-US" b="1" dirty="0" err="1"/>
              <a:t>protección</a:t>
            </a:r>
            <a:r>
              <a:rPr lang="en-US" b="1" dirty="0"/>
              <a:t> </a:t>
            </a:r>
            <a:r>
              <a:rPr lang="en-US" b="1" dirty="0" err="1"/>
              <a:t>apropiada</a:t>
            </a:r>
            <a:r>
              <a:rPr lang="en-US" b="1" dirty="0"/>
              <a:t> </a:t>
            </a:r>
            <a:r>
              <a:rPr lang="en-US" dirty="0"/>
              <a:t>(</a:t>
            </a:r>
            <a:r>
              <a:rPr lang="en-US" dirty="0" err="1"/>
              <a:t>como</a:t>
            </a:r>
            <a:r>
              <a:rPr lang="en-US" dirty="0"/>
              <a:t> </a:t>
            </a:r>
            <a:r>
              <a:rPr lang="en-US" b="1" dirty="0" err="1"/>
              <a:t>Señales</a:t>
            </a:r>
            <a:r>
              <a:rPr lang="en-US" b="1" dirty="0"/>
              <a:t>/</a:t>
            </a:r>
            <a:r>
              <a:rPr lang="en-US" b="1" dirty="0" err="1"/>
              <a:t>Barricadas</a:t>
            </a:r>
            <a:r>
              <a:rPr lang="en-US" dirty="0"/>
              <a:t>) </a:t>
            </a:r>
            <a:r>
              <a:rPr lang="en-US" dirty="0" err="1"/>
              <a:t>alrededor</a:t>
            </a:r>
            <a:r>
              <a:rPr lang="en-US" dirty="0"/>
              <a:t> (a</a:t>
            </a:r>
            <a:r>
              <a:rPr lang="en-US" baseline="0" dirty="0"/>
              <a:t> </a:t>
            </a:r>
            <a:r>
              <a:rPr lang="en-US" baseline="0" dirty="0" err="1"/>
              <a:t>veces</a:t>
            </a:r>
            <a:r>
              <a:rPr lang="en-US" baseline="0" dirty="0"/>
              <a:t> </a:t>
            </a:r>
            <a:r>
              <a:rPr lang="en-US" baseline="0" dirty="0" err="1"/>
              <a:t>encima</a:t>
            </a:r>
            <a:r>
              <a:rPr lang="en-US" baseline="0" dirty="0"/>
              <a:t>) de la </a:t>
            </a:r>
            <a:r>
              <a:rPr lang="en-US" baseline="0" dirty="0" err="1"/>
              <a:t>excavación</a:t>
            </a:r>
            <a:r>
              <a:rPr lang="en-US" baseline="0" dirty="0"/>
              <a:t> para </a:t>
            </a:r>
            <a:r>
              <a:rPr lang="en-US" baseline="0" dirty="0" err="1"/>
              <a:t>prevenir</a:t>
            </a:r>
            <a:r>
              <a:rPr lang="en-US" baseline="0" dirty="0"/>
              <a:t> </a:t>
            </a:r>
            <a:r>
              <a:rPr lang="en-US" baseline="0" dirty="0" err="1"/>
              <a:t>caídas</a:t>
            </a:r>
            <a:r>
              <a:rPr lang="en-US" baseline="0" dirty="0"/>
              <a:t> </a:t>
            </a:r>
            <a:r>
              <a:rPr lang="en-US" baseline="0" dirty="0" err="1"/>
              <a:t>directas</a:t>
            </a:r>
            <a:r>
              <a:rPr lang="en-US" baseline="0" dirty="0"/>
              <a:t> al </a:t>
            </a:r>
            <a:r>
              <a:rPr lang="en-US" baseline="0" dirty="0" err="1"/>
              <a:t>piso</a:t>
            </a:r>
            <a:r>
              <a:rPr lang="en-US" baseline="0" dirty="0"/>
              <a:t> de la </a:t>
            </a:r>
            <a:r>
              <a:rPr lang="en-US" baseline="0" dirty="0" err="1"/>
              <a:t>excavación</a:t>
            </a:r>
            <a:r>
              <a:rPr lang="en-US" baseline="0" dirty="0"/>
              <a:t>.</a:t>
            </a:r>
            <a:endParaRPr lang="en-US" dirty="0"/>
          </a:p>
          <a:p>
            <a:pPr>
              <a:spcBef>
                <a:spcPct val="0"/>
              </a:spcBef>
              <a:spcAft>
                <a:spcPts val="1200"/>
              </a:spcAft>
            </a:pPr>
            <a:r>
              <a:rPr lang="en-US" dirty="0"/>
              <a:t>No solo son personas </a:t>
            </a:r>
            <a:r>
              <a:rPr lang="en-US" dirty="0" err="1"/>
              <a:t>las</a:t>
            </a:r>
            <a:r>
              <a:rPr lang="en-US" dirty="0"/>
              <a:t> </a:t>
            </a:r>
            <a:r>
              <a:rPr lang="en-US" dirty="0" err="1"/>
              <a:t>que</a:t>
            </a:r>
            <a:r>
              <a:rPr lang="en-US" dirty="0"/>
              <a:t> </a:t>
            </a:r>
            <a:r>
              <a:rPr lang="en-US" dirty="0" err="1"/>
              <a:t>caen</a:t>
            </a:r>
            <a:r>
              <a:rPr lang="en-US" baseline="0" dirty="0"/>
              <a:t> </a:t>
            </a:r>
            <a:r>
              <a:rPr lang="en-US" baseline="0" dirty="0" err="1"/>
              <a:t>dentro</a:t>
            </a:r>
            <a:r>
              <a:rPr lang="en-US" baseline="0" dirty="0"/>
              <a:t> de la </a:t>
            </a:r>
            <a:r>
              <a:rPr lang="en-US" baseline="0" dirty="0" err="1"/>
              <a:t>excavación</a:t>
            </a:r>
            <a:r>
              <a:rPr lang="en-US" baseline="0" dirty="0"/>
              <a:t>, </a:t>
            </a:r>
            <a:r>
              <a:rPr lang="en-US" baseline="0" dirty="0" err="1"/>
              <a:t>muchas</a:t>
            </a:r>
            <a:r>
              <a:rPr lang="en-US" baseline="0" dirty="0"/>
              <a:t> </a:t>
            </a:r>
            <a:r>
              <a:rPr lang="en-US" baseline="0" dirty="0" err="1"/>
              <a:t>veces</a:t>
            </a:r>
            <a:r>
              <a:rPr lang="en-US" baseline="0" dirty="0"/>
              <a:t> </a:t>
            </a:r>
            <a:r>
              <a:rPr lang="en-US" b="1" baseline="0" dirty="0" err="1"/>
              <a:t>maquinarias</a:t>
            </a:r>
            <a:r>
              <a:rPr lang="en-US" b="1" baseline="0" dirty="0"/>
              <a:t> (de </a:t>
            </a:r>
            <a:r>
              <a:rPr lang="en-US" b="1" baseline="0" dirty="0" err="1"/>
              <a:t>equipos</a:t>
            </a:r>
            <a:r>
              <a:rPr lang="en-US" b="1" baseline="0" dirty="0"/>
              <a:t>) y </a:t>
            </a:r>
            <a:r>
              <a:rPr lang="en-US" b="1" baseline="0" dirty="0" err="1"/>
              <a:t>materiales</a:t>
            </a:r>
            <a:r>
              <a:rPr lang="en-US" b="1" baseline="0" dirty="0"/>
              <a:t>,</a:t>
            </a:r>
            <a:r>
              <a:rPr lang="en-US" baseline="0" dirty="0"/>
              <a:t> </a:t>
            </a:r>
            <a:r>
              <a:rPr lang="en-US" baseline="0" dirty="0" err="1"/>
              <a:t>que</a:t>
            </a:r>
            <a:r>
              <a:rPr lang="en-US" baseline="0" dirty="0"/>
              <a:t> no </a:t>
            </a:r>
            <a:r>
              <a:rPr lang="en-US" baseline="0" dirty="0" err="1"/>
              <a:t>están</a:t>
            </a:r>
            <a:r>
              <a:rPr lang="en-US" baseline="0" dirty="0"/>
              <a:t> </a:t>
            </a:r>
            <a:r>
              <a:rPr lang="en-US" baseline="0" dirty="0" err="1"/>
              <a:t>bien</a:t>
            </a:r>
            <a:r>
              <a:rPr lang="en-US" baseline="0" dirty="0"/>
              <a:t> </a:t>
            </a:r>
            <a:r>
              <a:rPr lang="en-US" baseline="0" dirty="0" err="1"/>
              <a:t>ubicados</a:t>
            </a:r>
            <a:r>
              <a:rPr lang="en-US" baseline="0" dirty="0"/>
              <a:t>, </a:t>
            </a:r>
            <a:r>
              <a:rPr lang="en-US" b="1" baseline="0" dirty="0" err="1"/>
              <a:t>caen</a:t>
            </a:r>
            <a:r>
              <a:rPr lang="en-US" b="1" baseline="0" dirty="0"/>
              <a:t> </a:t>
            </a:r>
            <a:r>
              <a:rPr lang="en-US" b="1" baseline="0" dirty="0" err="1"/>
              <a:t>dentro</a:t>
            </a:r>
            <a:r>
              <a:rPr lang="en-US" b="1" baseline="0" dirty="0"/>
              <a:t> </a:t>
            </a:r>
            <a:r>
              <a:rPr lang="en-US" baseline="0" dirty="0"/>
              <a:t>de la </a:t>
            </a:r>
            <a:r>
              <a:rPr lang="en-US" baseline="0" dirty="0" err="1"/>
              <a:t>zanja</a:t>
            </a:r>
            <a:r>
              <a:rPr lang="en-US" baseline="0" dirty="0"/>
              <a:t>. Los </a:t>
            </a:r>
            <a:r>
              <a:rPr lang="en-US" baseline="0" dirty="0" err="1"/>
              <a:t>empleados</a:t>
            </a:r>
            <a:r>
              <a:rPr lang="en-US" baseline="0" dirty="0"/>
              <a:t> </a:t>
            </a:r>
            <a:r>
              <a:rPr lang="en-US" baseline="0" dirty="0" err="1"/>
              <a:t>deben</a:t>
            </a:r>
            <a:r>
              <a:rPr lang="en-US" baseline="0" dirty="0"/>
              <a:t> </a:t>
            </a:r>
            <a:r>
              <a:rPr lang="en-US" baseline="0" dirty="0" err="1"/>
              <a:t>estar</a:t>
            </a:r>
            <a:r>
              <a:rPr lang="en-US" baseline="0" dirty="0"/>
              <a:t> </a:t>
            </a:r>
            <a:r>
              <a:rPr lang="en-US" baseline="0" dirty="0" err="1"/>
              <a:t>protegidos</a:t>
            </a:r>
            <a:r>
              <a:rPr lang="en-US" baseline="0" dirty="0"/>
              <a:t> de </a:t>
            </a:r>
            <a:r>
              <a:rPr lang="en-US" baseline="0" dirty="0" err="1"/>
              <a:t>cargas</a:t>
            </a:r>
            <a:r>
              <a:rPr lang="en-US" baseline="0" dirty="0"/>
              <a:t> u </a:t>
            </a:r>
            <a:r>
              <a:rPr lang="en-US" baseline="0" dirty="0" err="1"/>
              <a:t>objetos</a:t>
            </a:r>
            <a:r>
              <a:rPr lang="en-US" baseline="0" dirty="0"/>
              <a:t> </a:t>
            </a:r>
            <a:r>
              <a:rPr lang="en-US" baseline="0" dirty="0" err="1"/>
              <a:t>que</a:t>
            </a:r>
            <a:r>
              <a:rPr lang="en-US" baseline="0" dirty="0"/>
              <a:t> </a:t>
            </a:r>
            <a:r>
              <a:rPr lang="en-US" baseline="0" dirty="0" err="1"/>
              <a:t>pueden</a:t>
            </a:r>
            <a:r>
              <a:rPr lang="en-US" baseline="0" dirty="0"/>
              <a:t> </a:t>
            </a:r>
            <a:r>
              <a:rPr lang="en-US" baseline="0" dirty="0" err="1"/>
              <a:t>caer</a:t>
            </a:r>
            <a:r>
              <a:rPr lang="en-US" baseline="0" dirty="0"/>
              <a:t> de </a:t>
            </a:r>
            <a:r>
              <a:rPr lang="en-US" baseline="0" dirty="0" err="1"/>
              <a:t>equipos</a:t>
            </a:r>
            <a:r>
              <a:rPr lang="en-US" baseline="0" dirty="0"/>
              <a:t> </a:t>
            </a:r>
            <a:r>
              <a:rPr lang="en-US" baseline="0" dirty="0" err="1"/>
              <a:t>que</a:t>
            </a:r>
            <a:r>
              <a:rPr lang="en-US" baseline="0" dirty="0"/>
              <a:t> </a:t>
            </a:r>
            <a:r>
              <a:rPr lang="en-US" baseline="0" dirty="0" err="1"/>
              <a:t>levantan</a:t>
            </a:r>
            <a:r>
              <a:rPr lang="en-US" baseline="0" dirty="0"/>
              <a:t> o </a:t>
            </a:r>
            <a:r>
              <a:rPr lang="en-US" baseline="0" dirty="0" err="1"/>
              <a:t>arrastran</a:t>
            </a:r>
            <a:r>
              <a:rPr lang="en-US" baseline="0" dirty="0"/>
              <a:t> </a:t>
            </a:r>
            <a:r>
              <a:rPr lang="en-US" baseline="0" dirty="0" err="1"/>
              <a:t>carga</a:t>
            </a:r>
            <a:r>
              <a:rPr lang="en-US" baseline="0" dirty="0"/>
              <a:t>. Los </a:t>
            </a:r>
            <a:r>
              <a:rPr lang="en-US" baseline="0" dirty="0" err="1"/>
              <a:t>procedimientos</a:t>
            </a:r>
            <a:r>
              <a:rPr lang="en-US" baseline="0" dirty="0"/>
              <a:t> </a:t>
            </a:r>
            <a:r>
              <a:rPr lang="en-US" baseline="0" dirty="0" err="1"/>
              <a:t>diseñados</a:t>
            </a:r>
            <a:r>
              <a:rPr lang="en-US" baseline="0" dirty="0"/>
              <a:t> para </a:t>
            </a:r>
            <a:r>
              <a:rPr lang="en-US" baseline="0" dirty="0" err="1"/>
              <a:t>asegurar</a:t>
            </a:r>
            <a:r>
              <a:rPr lang="en-US" baseline="0" dirty="0"/>
              <a:t> </a:t>
            </a:r>
            <a:r>
              <a:rPr lang="en-US" baseline="0" dirty="0" err="1"/>
              <a:t>su</a:t>
            </a:r>
            <a:r>
              <a:rPr lang="en-US" baseline="0" dirty="0"/>
              <a:t> </a:t>
            </a:r>
            <a:r>
              <a:rPr lang="en-US" baseline="0" dirty="0" err="1"/>
              <a:t>protección</a:t>
            </a:r>
            <a:r>
              <a:rPr lang="en-US" baseline="0" dirty="0"/>
              <a:t> </a:t>
            </a:r>
            <a:r>
              <a:rPr lang="en-US" baseline="0" dirty="0" err="1"/>
              <a:t>incluyen</a:t>
            </a:r>
            <a:r>
              <a:rPr lang="en-US" baseline="0" dirty="0"/>
              <a:t> </a:t>
            </a:r>
            <a:r>
              <a:rPr lang="en-US" baseline="0" dirty="0" err="1"/>
              <a:t>que</a:t>
            </a:r>
            <a:r>
              <a:rPr lang="en-US" baseline="0" dirty="0"/>
              <a:t>:</a:t>
            </a:r>
          </a:p>
          <a:p>
            <a:pPr marL="171450" indent="-171450">
              <a:spcBef>
                <a:spcPct val="0"/>
              </a:spcBef>
              <a:spcAft>
                <a:spcPts val="1200"/>
              </a:spcAft>
              <a:buFont typeface="Arial" panose="020B0604020202020204" pitchFamily="34" charset="0"/>
              <a:buChar char="•"/>
            </a:pPr>
            <a:r>
              <a:rPr lang="en-US" dirty="0"/>
              <a:t>Los </a:t>
            </a:r>
            <a:r>
              <a:rPr lang="en-US" dirty="0" err="1"/>
              <a:t>empleados</a:t>
            </a:r>
            <a:r>
              <a:rPr lang="en-US" baseline="0" dirty="0"/>
              <a:t> no </a:t>
            </a:r>
            <a:r>
              <a:rPr lang="en-US" baseline="0" dirty="0" err="1"/>
              <a:t>tienen</a:t>
            </a:r>
            <a:r>
              <a:rPr lang="en-US" baseline="0" dirty="0"/>
              <a:t> </a:t>
            </a:r>
            <a:r>
              <a:rPr lang="en-US" baseline="0" dirty="0" err="1"/>
              <a:t>permitido</a:t>
            </a:r>
            <a:r>
              <a:rPr lang="en-US" baseline="0" dirty="0"/>
              <a:t> </a:t>
            </a:r>
            <a:r>
              <a:rPr lang="en-US" baseline="0" dirty="0" err="1"/>
              <a:t>trabajar</a:t>
            </a:r>
            <a:r>
              <a:rPr lang="en-US" baseline="0" dirty="0"/>
              <a:t> </a:t>
            </a:r>
            <a:r>
              <a:rPr lang="en-US" baseline="0" dirty="0" err="1"/>
              <a:t>debajo</a:t>
            </a:r>
            <a:r>
              <a:rPr lang="en-US" baseline="0" dirty="0"/>
              <a:t> de </a:t>
            </a:r>
            <a:r>
              <a:rPr lang="en-US" baseline="0" dirty="0" err="1"/>
              <a:t>cargas</a:t>
            </a:r>
            <a:r>
              <a:rPr lang="en-US" baseline="0" dirty="0"/>
              <a:t> </a:t>
            </a:r>
            <a:r>
              <a:rPr lang="en-US" baseline="0" dirty="0" err="1"/>
              <a:t>levantadas</a:t>
            </a:r>
            <a:r>
              <a:rPr lang="en-US" baseline="0" dirty="0"/>
              <a:t>. </a:t>
            </a:r>
          </a:p>
          <a:p>
            <a:pPr marL="171450" indent="-171450">
              <a:spcBef>
                <a:spcPct val="0"/>
              </a:spcBef>
              <a:spcAft>
                <a:spcPts val="1200"/>
              </a:spcAft>
              <a:buFont typeface="Arial" panose="020B0604020202020204" pitchFamily="34" charset="0"/>
              <a:buChar char="•"/>
            </a:pPr>
            <a:r>
              <a:rPr lang="en-US" dirty="0"/>
              <a:t>Los </a:t>
            </a:r>
            <a:r>
              <a:rPr lang="en-US" dirty="0" err="1"/>
              <a:t>empleados</a:t>
            </a:r>
            <a:r>
              <a:rPr lang="en-US" dirty="0"/>
              <a:t> </a:t>
            </a:r>
            <a:r>
              <a:rPr lang="en-US" dirty="0" err="1"/>
              <a:t>están</a:t>
            </a:r>
            <a:r>
              <a:rPr lang="en-US" baseline="0" dirty="0"/>
              <a:t> </a:t>
            </a:r>
            <a:r>
              <a:rPr lang="en-US" baseline="0" dirty="0" err="1"/>
              <a:t>obligados</a:t>
            </a:r>
            <a:r>
              <a:rPr lang="en-US" baseline="0" dirty="0"/>
              <a:t> a </a:t>
            </a:r>
            <a:r>
              <a:rPr lang="en-US" baseline="0" dirty="0" err="1"/>
              <a:t>mantenerse</a:t>
            </a:r>
            <a:r>
              <a:rPr lang="en-US" baseline="0" dirty="0"/>
              <a:t> </a:t>
            </a:r>
            <a:r>
              <a:rPr lang="en-US" baseline="0" dirty="0" err="1"/>
              <a:t>alejados</a:t>
            </a:r>
            <a:r>
              <a:rPr lang="en-US" baseline="0" dirty="0"/>
              <a:t> de </a:t>
            </a:r>
            <a:r>
              <a:rPr lang="en-US" baseline="0" dirty="0" err="1"/>
              <a:t>equipos</a:t>
            </a:r>
            <a:r>
              <a:rPr lang="en-US" baseline="0" dirty="0"/>
              <a:t> </a:t>
            </a:r>
            <a:r>
              <a:rPr lang="en-US" baseline="0" dirty="0" err="1"/>
              <a:t>que</a:t>
            </a:r>
            <a:r>
              <a:rPr lang="en-US" baseline="0" dirty="0"/>
              <a:t> </a:t>
            </a:r>
            <a:r>
              <a:rPr lang="en-US" baseline="0" dirty="0" err="1"/>
              <a:t>están</a:t>
            </a:r>
            <a:r>
              <a:rPr lang="en-US" baseline="0" dirty="0"/>
              <a:t> </a:t>
            </a:r>
            <a:r>
              <a:rPr lang="en-US" baseline="0" dirty="0" err="1"/>
              <a:t>recogiendo</a:t>
            </a:r>
            <a:r>
              <a:rPr lang="en-US" baseline="0" dirty="0"/>
              <a:t> </a:t>
            </a:r>
            <a:r>
              <a:rPr lang="en-US" baseline="0" dirty="0" err="1"/>
              <a:t>carga</a:t>
            </a:r>
            <a:r>
              <a:rPr lang="en-US" baseline="0" dirty="0"/>
              <a:t> o </a:t>
            </a:r>
            <a:r>
              <a:rPr lang="en-US" baseline="0" dirty="0" err="1"/>
              <a:t>descargando</a:t>
            </a:r>
            <a:r>
              <a:rPr lang="en-US" baseline="0" dirty="0"/>
              <a:t>. </a:t>
            </a:r>
          </a:p>
          <a:p>
            <a:pPr marL="171450" indent="-171450">
              <a:spcBef>
                <a:spcPct val="0"/>
              </a:spcBef>
              <a:spcAft>
                <a:spcPts val="1200"/>
              </a:spcAft>
              <a:buFont typeface="Arial" panose="020B0604020202020204" pitchFamily="34" charset="0"/>
              <a:buChar char="•"/>
            </a:pPr>
            <a:r>
              <a:rPr lang="en-US" baseline="0" dirty="0"/>
              <a:t>Los </a:t>
            </a:r>
            <a:r>
              <a:rPr lang="en-US" baseline="0" dirty="0" err="1"/>
              <a:t>operadores</a:t>
            </a:r>
            <a:r>
              <a:rPr lang="en-US" baseline="0" dirty="0"/>
              <a:t> de </a:t>
            </a:r>
            <a:r>
              <a:rPr lang="en-US" baseline="0" dirty="0" err="1"/>
              <a:t>equipo</a:t>
            </a:r>
            <a:r>
              <a:rPr lang="en-US" baseline="0" dirty="0"/>
              <a:t> o </a:t>
            </a:r>
            <a:r>
              <a:rPr lang="en-US" baseline="0" dirty="0" err="1"/>
              <a:t>conductores</a:t>
            </a:r>
            <a:r>
              <a:rPr lang="en-US" baseline="0" dirty="0"/>
              <a:t> de </a:t>
            </a:r>
            <a:r>
              <a:rPr lang="en-US" baseline="0" dirty="0" err="1"/>
              <a:t>camiones</a:t>
            </a:r>
            <a:r>
              <a:rPr lang="en-US" baseline="0" dirty="0"/>
              <a:t> </a:t>
            </a:r>
            <a:r>
              <a:rPr lang="en-US" baseline="0" dirty="0" err="1"/>
              <a:t>pueden</a:t>
            </a:r>
            <a:r>
              <a:rPr lang="en-US" baseline="0" dirty="0"/>
              <a:t> </a:t>
            </a:r>
            <a:r>
              <a:rPr lang="en-US" baseline="0" dirty="0" err="1"/>
              <a:t>estar</a:t>
            </a:r>
            <a:r>
              <a:rPr lang="en-US" baseline="0" dirty="0"/>
              <a:t> </a:t>
            </a:r>
            <a:r>
              <a:rPr lang="en-US" baseline="0" dirty="0" err="1"/>
              <a:t>en</a:t>
            </a:r>
            <a:r>
              <a:rPr lang="en-US" baseline="0" dirty="0"/>
              <a:t> </a:t>
            </a:r>
            <a:r>
              <a:rPr lang="en-US" baseline="0" dirty="0" err="1"/>
              <a:t>sus</a:t>
            </a:r>
            <a:r>
              <a:rPr lang="en-US" baseline="0" dirty="0"/>
              <a:t> </a:t>
            </a:r>
            <a:r>
              <a:rPr lang="en-US" baseline="0" dirty="0" err="1"/>
              <a:t>equipos</a:t>
            </a:r>
            <a:r>
              <a:rPr lang="en-US" baseline="0" dirty="0"/>
              <a:t> </a:t>
            </a:r>
            <a:r>
              <a:rPr lang="en-US" baseline="0" dirty="0" err="1"/>
              <a:t>durante</a:t>
            </a:r>
            <a:r>
              <a:rPr lang="en-US" baseline="0" dirty="0"/>
              <a:t> </a:t>
            </a:r>
            <a:r>
              <a:rPr lang="en-US" baseline="0" dirty="0" err="1"/>
              <a:t>operaciones</a:t>
            </a:r>
            <a:r>
              <a:rPr lang="en-US" baseline="0" dirty="0"/>
              <a:t> de </a:t>
            </a:r>
            <a:r>
              <a:rPr lang="en-US" baseline="0" dirty="0" err="1"/>
              <a:t>carga</a:t>
            </a:r>
            <a:r>
              <a:rPr lang="en-US" baseline="0" dirty="0"/>
              <a:t> o </a:t>
            </a:r>
            <a:r>
              <a:rPr lang="en-US" baseline="0" dirty="0" err="1"/>
              <a:t>descarga</a:t>
            </a:r>
            <a:r>
              <a:rPr lang="en-US" baseline="0" dirty="0"/>
              <a:t> </a:t>
            </a:r>
            <a:r>
              <a:rPr lang="en-US" baseline="0" dirty="0" err="1"/>
              <a:t>si</a:t>
            </a:r>
            <a:r>
              <a:rPr lang="en-US" baseline="0" dirty="0"/>
              <a:t> el </a:t>
            </a:r>
            <a:r>
              <a:rPr lang="en-US" baseline="0" dirty="0" err="1"/>
              <a:t>equipo</a:t>
            </a:r>
            <a:r>
              <a:rPr lang="en-US" baseline="0" dirty="0"/>
              <a:t> </a:t>
            </a:r>
            <a:r>
              <a:rPr lang="en-US" baseline="0" dirty="0" err="1"/>
              <a:t>está</a:t>
            </a:r>
            <a:r>
              <a:rPr lang="en-US" baseline="0" dirty="0"/>
              <a:t> </a:t>
            </a:r>
            <a:r>
              <a:rPr lang="en-US" baseline="0" dirty="0" err="1"/>
              <a:t>apropiadamente</a:t>
            </a:r>
            <a:r>
              <a:rPr lang="en-US" baseline="0" dirty="0"/>
              <a:t> </a:t>
            </a:r>
            <a:r>
              <a:rPr lang="en-US" baseline="0" dirty="0" err="1"/>
              <a:t>equipado</a:t>
            </a:r>
            <a:r>
              <a:rPr lang="en-US" baseline="0" dirty="0"/>
              <a:t> con </a:t>
            </a:r>
            <a:r>
              <a:rPr lang="en-US" baseline="0" dirty="0" err="1"/>
              <a:t>una</a:t>
            </a:r>
            <a:r>
              <a:rPr lang="en-US" baseline="0" dirty="0"/>
              <a:t> cachucha de </a:t>
            </a:r>
            <a:r>
              <a:rPr lang="en-US" baseline="0" dirty="0" err="1"/>
              <a:t>protección</a:t>
            </a:r>
            <a:r>
              <a:rPr lang="en-US" baseline="0" dirty="0"/>
              <a:t> de </a:t>
            </a:r>
            <a:r>
              <a:rPr lang="en-US" baseline="0" dirty="0" err="1"/>
              <a:t>cabina</a:t>
            </a:r>
            <a:r>
              <a:rPr lang="en-US" baseline="0" dirty="0"/>
              <a:t> o </a:t>
            </a:r>
            <a:r>
              <a:rPr lang="en-US" baseline="0" dirty="0" err="1"/>
              <a:t>cubierta</a:t>
            </a:r>
            <a:r>
              <a:rPr lang="en-US" baseline="0" dirty="0"/>
              <a:t> </a:t>
            </a:r>
            <a:r>
              <a:rPr lang="en-US" baseline="0" dirty="0" err="1"/>
              <a:t>apropiada</a:t>
            </a:r>
            <a:r>
              <a:rPr lang="en-US" baseline="0" dirty="0"/>
              <a:t>.  </a:t>
            </a:r>
            <a:endParaRPr lang="en-US" dirty="0"/>
          </a:p>
          <a:p>
            <a:pPr>
              <a:spcBef>
                <a:spcPct val="0"/>
              </a:spcBef>
              <a:spcAft>
                <a:spcPts val="1200"/>
              </a:spcAft>
            </a:pPr>
            <a:r>
              <a:rPr lang="en-US" dirty="0"/>
              <a:t> </a:t>
            </a:r>
          </a:p>
        </p:txBody>
      </p:sp>
      <p:sp>
        <p:nvSpPr>
          <p:cNvPr id="4" name="Slide Number Placeholder 3"/>
          <p:cNvSpPr>
            <a:spLocks noGrp="1"/>
          </p:cNvSpPr>
          <p:nvPr>
            <p:ph type="sldNum" sz="quarter" idx="5"/>
          </p:nvPr>
        </p:nvSpPr>
        <p:spPr/>
        <p:txBody>
          <a:bodyPr/>
          <a:lstStyle/>
          <a:p>
            <a:fld id="{BEB803BC-D9FF-A045-8D95-ECE844816E3E}" type="slidenum">
              <a:rPr lang="en-US">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4270574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00550"/>
            <a:ext cx="5486400" cy="4540250"/>
          </a:xfrm>
        </p:spPr>
        <p:txBody>
          <a:bodyPr>
            <a:normAutofit fontScale="77500" lnSpcReduction="20000"/>
          </a:bodyPr>
          <a:lstStyle/>
          <a:p>
            <a:pPr>
              <a:lnSpc>
                <a:spcPct val="80000"/>
              </a:lnSpc>
              <a:spcBef>
                <a:spcPct val="0"/>
              </a:spcBef>
              <a:spcAft>
                <a:spcPts val="1200"/>
              </a:spcAft>
            </a:pPr>
            <a:r>
              <a:rPr lang="en-US" sz="1200" b="1" dirty="0">
                <a:latin typeface="Times" panose="02020603050405020304" pitchFamily="18" charset="0"/>
                <a:cs typeface="Times" panose="02020603050405020304" pitchFamily="18" charset="0"/>
              </a:rPr>
              <a:t>El</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tendido</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subterráneo</a:t>
            </a:r>
            <a:r>
              <a:rPr lang="en-US" sz="1200" b="1" baseline="0" dirty="0">
                <a:latin typeface="Times" panose="02020603050405020304" pitchFamily="18" charset="0"/>
                <a:cs typeface="Times" panose="02020603050405020304" pitchFamily="18" charset="0"/>
              </a:rPr>
              <a:t> de </a:t>
            </a:r>
            <a:r>
              <a:rPr lang="en-US" sz="1200" b="1" baseline="0" dirty="0" err="1">
                <a:latin typeface="Times" panose="02020603050405020304" pitchFamily="18" charset="0"/>
                <a:cs typeface="Times" panose="02020603050405020304" pitchFamily="18" charset="0"/>
              </a:rPr>
              <a:t>servicios</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públicos</a:t>
            </a:r>
            <a:r>
              <a:rPr lang="en-US" sz="1200" b="1"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necesita</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ser</a:t>
            </a:r>
            <a:r>
              <a:rPr lang="en-US" sz="1200" b="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localizado</a:t>
            </a:r>
            <a:r>
              <a:rPr lang="en-US" sz="1200" b="1"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contactando</a:t>
            </a:r>
            <a:r>
              <a:rPr lang="en-US" sz="1200" b="0" baseline="0" dirty="0">
                <a:latin typeface="Times" panose="02020603050405020304" pitchFamily="18" charset="0"/>
                <a:cs typeface="Times" panose="02020603050405020304" pitchFamily="18" charset="0"/>
              </a:rPr>
              <a:t> a la </a:t>
            </a:r>
            <a:r>
              <a:rPr lang="en-US" sz="1200" b="0" baseline="0" dirty="0" err="1">
                <a:latin typeface="Times" panose="02020603050405020304" pitchFamily="18" charset="0"/>
                <a:cs typeface="Times" panose="02020603050405020304" pitchFamily="18" charset="0"/>
              </a:rPr>
              <a:t>compañía</a:t>
            </a:r>
            <a:r>
              <a:rPr lang="en-US" sz="1200" b="0" baseline="0" dirty="0">
                <a:latin typeface="Times" panose="02020603050405020304" pitchFamily="18" charset="0"/>
                <a:cs typeface="Times" panose="02020603050405020304" pitchFamily="18" charset="0"/>
              </a:rPr>
              <a:t> del </a:t>
            </a:r>
            <a:r>
              <a:rPr lang="en-US" sz="1200" b="0" baseline="0" dirty="0" err="1">
                <a:latin typeface="Times" panose="02020603050405020304" pitchFamily="18" charset="0"/>
                <a:cs typeface="Times" panose="02020603050405020304" pitchFamily="18" charset="0"/>
              </a:rPr>
              <a:t>servicio</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público</a:t>
            </a:r>
            <a:r>
              <a:rPr lang="en-US" sz="1200" b="0" baseline="0" dirty="0">
                <a:latin typeface="Times" panose="02020603050405020304" pitchFamily="18" charset="0"/>
                <a:cs typeface="Times" panose="02020603050405020304" pitchFamily="18" charset="0"/>
              </a:rPr>
              <a:t> o </a:t>
            </a:r>
            <a:r>
              <a:rPr lang="en-US" sz="1200" b="0" baseline="0" dirty="0" err="1">
                <a:latin typeface="Times" panose="02020603050405020304" pitchFamily="18" charset="0"/>
                <a:cs typeface="Times" panose="02020603050405020304" pitchFamily="18" charset="0"/>
              </a:rPr>
              <a:t>excavando</a:t>
            </a:r>
            <a:r>
              <a:rPr lang="en-US" sz="1200" b="0" baseline="0" dirty="0">
                <a:latin typeface="Times" panose="02020603050405020304" pitchFamily="18" charset="0"/>
                <a:cs typeface="Times" panose="02020603050405020304" pitchFamily="18" charset="0"/>
              </a:rPr>
              <a:t> a </a:t>
            </a:r>
            <a:r>
              <a:rPr lang="en-US" sz="1200" b="0" baseline="0" dirty="0" err="1">
                <a:latin typeface="Times" panose="02020603050405020304" pitchFamily="18" charset="0"/>
                <a:cs typeface="Times" panose="02020603050405020304" pitchFamily="18" charset="0"/>
              </a:rPr>
              <a:t>mano</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cuidadosamente</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considerando</a:t>
            </a:r>
            <a:r>
              <a:rPr lang="en-US" sz="1200" b="0" baseline="0" dirty="0">
                <a:latin typeface="Times" panose="02020603050405020304" pitchFamily="18" charset="0"/>
                <a:cs typeface="Times" panose="02020603050405020304" pitchFamily="18" charset="0"/>
              </a:rPr>
              <a:t> que </a:t>
            </a:r>
            <a:r>
              <a:rPr lang="en-US" sz="1200" b="0" baseline="0" dirty="0" err="1">
                <a:latin typeface="Times" panose="02020603050405020304" pitchFamily="18" charset="0"/>
                <a:cs typeface="Times" panose="02020603050405020304" pitchFamily="18" charset="0"/>
              </a:rPr>
              <a:t>estos</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tendidos</a:t>
            </a:r>
            <a:r>
              <a:rPr lang="en-US" sz="1200" b="0" baseline="0" dirty="0">
                <a:latin typeface="Times" panose="02020603050405020304" pitchFamily="18" charset="0"/>
                <a:cs typeface="Times" panose="02020603050405020304" pitchFamily="18" charset="0"/>
              </a:rPr>
              <a:t> son </a:t>
            </a:r>
            <a:r>
              <a:rPr lang="en-US" sz="1200" b="0" baseline="0" dirty="0" err="1">
                <a:latin typeface="Times" panose="02020603050405020304" pitchFamily="18" charset="0"/>
                <a:cs typeface="Times" panose="02020603050405020304" pitchFamily="18" charset="0"/>
              </a:rPr>
              <a:t>una</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fuente</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potencial</a:t>
            </a:r>
            <a:r>
              <a:rPr lang="en-US" sz="1200" b="0" baseline="0" dirty="0">
                <a:latin typeface="Times" panose="02020603050405020304" pitchFamily="18" charset="0"/>
                <a:cs typeface="Times" panose="02020603050405020304" pitchFamily="18" charset="0"/>
              </a:rPr>
              <a:t> de altos </a:t>
            </a:r>
            <a:r>
              <a:rPr lang="en-US" sz="1200" b="0" baseline="0" dirty="0" err="1">
                <a:latin typeface="Times" panose="02020603050405020304" pitchFamily="18" charset="0"/>
                <a:cs typeface="Times" panose="02020603050405020304" pitchFamily="18" charset="0"/>
              </a:rPr>
              <a:t>costos</a:t>
            </a:r>
            <a:r>
              <a:rPr lang="en-US" sz="1200" b="0" baseline="0" dirty="0">
                <a:latin typeface="Times" panose="02020603050405020304" pitchFamily="18" charset="0"/>
                <a:cs typeface="Times" panose="02020603050405020304" pitchFamily="18" charset="0"/>
              </a:rPr>
              <a:t>.</a:t>
            </a:r>
            <a:endParaRPr lang="en-US" sz="1200" dirty="0">
              <a:latin typeface="Times" panose="02020603050405020304" pitchFamily="18" charset="0"/>
              <a:cs typeface="Times" panose="02020603050405020304" pitchFamily="18" charset="0"/>
            </a:endParaRPr>
          </a:p>
          <a:p>
            <a:pPr>
              <a:lnSpc>
                <a:spcPct val="80000"/>
              </a:lnSpc>
              <a:spcBef>
                <a:spcPct val="0"/>
              </a:spcBef>
              <a:spcAft>
                <a:spcPts val="1200"/>
              </a:spcAft>
            </a:pPr>
            <a:endParaRPr lang="en-US" sz="1200" b="1" baseline="0" dirty="0">
              <a:latin typeface="Times" panose="02020603050405020304" pitchFamily="18" charset="0"/>
              <a:cs typeface="Times" panose="02020603050405020304" pitchFamily="18" charset="0"/>
            </a:endParaRPr>
          </a:p>
          <a:p>
            <a:pPr>
              <a:lnSpc>
                <a:spcPct val="80000"/>
              </a:lnSpc>
              <a:spcBef>
                <a:spcPct val="0"/>
              </a:spcBef>
              <a:spcAft>
                <a:spcPts val="1200"/>
              </a:spcAft>
            </a:pPr>
            <a:r>
              <a:rPr lang="en-US" sz="1200" b="0" baseline="0" dirty="0">
                <a:latin typeface="Times" panose="02020603050405020304" pitchFamily="18" charset="0"/>
                <a:cs typeface="Times" panose="02020603050405020304" pitchFamily="18" charset="0"/>
              </a:rPr>
              <a:t>Las </a:t>
            </a:r>
            <a:r>
              <a:rPr lang="en-US" sz="1200" b="0" baseline="0" dirty="0" err="1">
                <a:latin typeface="Times" panose="02020603050405020304" pitchFamily="18" charset="0"/>
                <a:cs typeface="Times" panose="02020603050405020304" pitchFamily="18" charset="0"/>
              </a:rPr>
              <a:t>normas</a:t>
            </a:r>
            <a:r>
              <a:rPr lang="en-US" sz="1200" b="0" baseline="0" dirty="0">
                <a:latin typeface="Times" panose="02020603050405020304" pitchFamily="18" charset="0"/>
                <a:cs typeface="Times" panose="02020603050405020304" pitchFamily="18" charset="0"/>
              </a:rPr>
              <a:t> de </a:t>
            </a:r>
            <a:r>
              <a:rPr lang="en-US" sz="1200" b="0" baseline="0" dirty="0" err="1">
                <a:latin typeface="Times" panose="02020603050405020304" pitchFamily="18" charset="0"/>
                <a:cs typeface="Times" panose="02020603050405020304" pitchFamily="18" charset="0"/>
              </a:rPr>
              <a:t>excavación</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exigen</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que</a:t>
            </a:r>
            <a:r>
              <a:rPr lang="en-US" sz="1200" b="0" baseline="0" dirty="0">
                <a:latin typeface="Times" panose="02020603050405020304" pitchFamily="18" charset="0"/>
                <a:cs typeface="Times" panose="02020603050405020304" pitchFamily="18" charset="0"/>
              </a:rPr>
              <a:t> los </a:t>
            </a:r>
            <a:r>
              <a:rPr lang="en-US" sz="1200" b="0" baseline="0" dirty="0" err="1">
                <a:latin typeface="Times" panose="02020603050405020304" pitchFamily="18" charset="0"/>
                <a:cs typeface="Times" panose="02020603050405020304" pitchFamily="18" charset="0"/>
              </a:rPr>
              <a:t>empleadores</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hagan</a:t>
            </a:r>
            <a:r>
              <a:rPr lang="en-US" sz="1200" b="0" baseline="0" dirty="0">
                <a:latin typeface="Times" panose="02020603050405020304" pitchFamily="18" charset="0"/>
                <a:cs typeface="Times" panose="02020603050405020304" pitchFamily="18" charset="0"/>
              </a:rPr>
              <a:t> lo </a:t>
            </a:r>
            <a:r>
              <a:rPr lang="en-US" sz="1200" b="0" baseline="0" dirty="0" err="1">
                <a:latin typeface="Times" panose="02020603050405020304" pitchFamily="18" charset="0"/>
                <a:cs typeface="Times" panose="02020603050405020304" pitchFamily="18" charset="0"/>
              </a:rPr>
              <a:t>siguiente</a:t>
            </a:r>
            <a:r>
              <a:rPr lang="en-US" sz="1200" b="0" baseline="0" dirty="0">
                <a:latin typeface="Times" panose="02020603050405020304" pitchFamily="18" charset="0"/>
                <a:cs typeface="Times" panose="02020603050405020304" pitchFamily="18" charset="0"/>
              </a:rPr>
              <a:t> antes de </a:t>
            </a:r>
            <a:r>
              <a:rPr lang="en-US" sz="1200" b="0" baseline="0" dirty="0" err="1">
                <a:latin typeface="Times" panose="02020603050405020304" pitchFamily="18" charset="0"/>
                <a:cs typeface="Times" panose="02020603050405020304" pitchFamily="18" charset="0"/>
              </a:rPr>
              <a:t>comenzar</a:t>
            </a:r>
            <a:r>
              <a:rPr lang="en-US" sz="1200" b="0" baseline="0" dirty="0">
                <a:latin typeface="Times" panose="02020603050405020304" pitchFamily="18" charset="0"/>
                <a:cs typeface="Times" panose="02020603050405020304" pitchFamily="18" charset="0"/>
              </a:rPr>
              <a:t> el </a:t>
            </a:r>
            <a:r>
              <a:rPr lang="en-US" sz="1200" b="0" baseline="0" dirty="0" err="1">
                <a:latin typeface="Times" panose="02020603050405020304" pitchFamily="18" charset="0"/>
                <a:cs typeface="Times" panose="02020603050405020304" pitchFamily="18" charset="0"/>
              </a:rPr>
              <a:t>trabajo</a:t>
            </a:r>
            <a:r>
              <a:rPr lang="en-US" sz="1200" b="0" baseline="0" dirty="0">
                <a:latin typeface="Times" panose="02020603050405020304" pitchFamily="18" charset="0"/>
                <a:cs typeface="Times" panose="02020603050405020304" pitchFamily="18" charset="0"/>
              </a:rPr>
              <a:t>: </a:t>
            </a:r>
            <a:r>
              <a:rPr lang="en-US" sz="1200" dirty="0">
                <a:latin typeface="Times" panose="02020603050405020304" pitchFamily="18" charset="0"/>
                <a:cs typeface="Times" panose="02020603050405020304" pitchFamily="18" charset="0"/>
              </a:rPr>
              <a:t> </a:t>
            </a:r>
          </a:p>
          <a:p>
            <a:pPr>
              <a:lnSpc>
                <a:spcPct val="80000"/>
              </a:lnSpc>
              <a:spcBef>
                <a:spcPct val="0"/>
              </a:spcBef>
              <a:spcAft>
                <a:spcPts val="1200"/>
              </a:spcAft>
            </a:pPr>
            <a:endParaRPr lang="en-US" sz="1200" dirty="0">
              <a:latin typeface="Times" panose="02020603050405020304" pitchFamily="18" charset="0"/>
              <a:cs typeface="Times" panose="02020603050405020304" pitchFamily="18" charset="0"/>
            </a:endParaRPr>
          </a:p>
          <a:p>
            <a:pPr>
              <a:lnSpc>
                <a:spcPct val="80000"/>
              </a:lnSpc>
              <a:spcBef>
                <a:spcPct val="0"/>
              </a:spcBef>
              <a:spcAft>
                <a:spcPts val="1200"/>
              </a:spcAft>
              <a:buFontTx/>
              <a:buChar char="•"/>
            </a:pPr>
            <a:r>
              <a:rPr lang="en-US" sz="1200" dirty="0" err="1">
                <a:latin typeface="Times" panose="02020603050405020304" pitchFamily="18" charset="0"/>
                <a:cs typeface="Times" panose="02020603050405020304" pitchFamily="18" charset="0"/>
              </a:rPr>
              <a:t>Determinar</a:t>
            </a:r>
            <a:r>
              <a:rPr lang="en-US" sz="1200" dirty="0">
                <a:latin typeface="Times" panose="02020603050405020304" pitchFamily="18" charset="0"/>
                <a:cs typeface="Times" panose="02020603050405020304" pitchFamily="18" charset="0"/>
              </a:rPr>
              <a:t>  la </a:t>
            </a:r>
            <a:r>
              <a:rPr lang="en-US" sz="1200" dirty="0" err="1">
                <a:latin typeface="Times" panose="02020603050405020304" pitchFamily="18" charset="0"/>
                <a:cs typeface="Times" panose="02020603050405020304" pitchFamily="18" charset="0"/>
              </a:rPr>
              <a:t>ubicación</a:t>
            </a:r>
            <a:r>
              <a:rPr lang="en-US" sz="1200" dirty="0">
                <a:latin typeface="Times" panose="02020603050405020304" pitchFamily="18" charset="0"/>
                <a:cs typeface="Times" panose="02020603050405020304" pitchFamily="18" charset="0"/>
              </a:rPr>
              <a:t>(</a:t>
            </a:r>
            <a:r>
              <a:rPr lang="en-US" sz="1200" dirty="0" err="1">
                <a:latin typeface="Times" panose="02020603050405020304" pitchFamily="18" charset="0"/>
                <a:cs typeface="Times" panose="02020603050405020304" pitchFamily="18" charset="0"/>
              </a:rPr>
              <a:t>es</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aproximada</a:t>
            </a:r>
            <a:r>
              <a:rPr lang="en-US" sz="1200" dirty="0">
                <a:latin typeface="Times" panose="02020603050405020304" pitchFamily="18" charset="0"/>
                <a:cs typeface="Times" panose="02020603050405020304" pitchFamily="18" charset="0"/>
              </a:rPr>
              <a:t>(s) de </a:t>
            </a:r>
            <a:r>
              <a:rPr lang="en-US" sz="1200" dirty="0" err="1">
                <a:latin typeface="Times" panose="02020603050405020304" pitchFamily="18" charset="0"/>
                <a:cs typeface="Times" panose="02020603050405020304" pitchFamily="18" charset="0"/>
              </a:rPr>
              <a:t>instalaciones</a:t>
            </a:r>
            <a:r>
              <a:rPr lang="en-US" sz="1200" dirty="0">
                <a:latin typeface="Times" panose="02020603050405020304" pitchFamily="18" charset="0"/>
                <a:cs typeface="Times" panose="02020603050405020304" pitchFamily="18" charset="0"/>
              </a:rPr>
              <a:t> de </a:t>
            </a:r>
            <a:r>
              <a:rPr lang="en-US" sz="1200" dirty="0" err="1">
                <a:latin typeface="Times" panose="02020603050405020304" pitchFamily="18" charset="0"/>
                <a:cs typeface="Times" panose="02020603050405020304" pitchFamily="18" charset="0"/>
              </a:rPr>
              <a:t>servicios</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públicos</a:t>
            </a:r>
            <a:r>
              <a:rPr lang="en-US" sz="1200" dirty="0">
                <a:latin typeface="Times" panose="02020603050405020304" pitchFamily="18" charset="0"/>
                <a:cs typeface="Times" panose="02020603050405020304" pitchFamily="18" charset="0"/>
              </a:rPr>
              <a:t> — </a:t>
            </a:r>
            <a:r>
              <a:rPr lang="en-US" sz="1200" dirty="0" err="1">
                <a:latin typeface="Times" panose="02020603050405020304" pitchFamily="18" charset="0"/>
                <a:cs typeface="Times" panose="02020603050405020304" pitchFamily="18" charset="0"/>
              </a:rPr>
              <a:t>incluyendo</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desagues</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teléfono</a:t>
            </a:r>
            <a:r>
              <a:rPr lang="en-US" sz="1200" dirty="0">
                <a:latin typeface="Times" panose="02020603050405020304" pitchFamily="18" charset="0"/>
                <a:cs typeface="Times" panose="02020603050405020304" pitchFamily="18" charset="0"/>
              </a:rPr>
              <a:t>,</a:t>
            </a:r>
            <a:r>
              <a:rPr lang="en-US" sz="1200" baseline="0" dirty="0">
                <a:latin typeface="Times" panose="02020603050405020304" pitchFamily="18" charset="0"/>
                <a:cs typeface="Times" panose="02020603050405020304" pitchFamily="18" charset="0"/>
              </a:rPr>
              <a:t> combustible, </a:t>
            </a:r>
            <a:r>
              <a:rPr lang="en-US" sz="1200" baseline="0" dirty="0" err="1">
                <a:latin typeface="Times" panose="02020603050405020304" pitchFamily="18" charset="0"/>
                <a:cs typeface="Times" panose="02020603050405020304" pitchFamily="18" charset="0"/>
              </a:rPr>
              <a:t>electricidad</a:t>
            </a:r>
            <a:r>
              <a:rPr lang="en-US" sz="1200" baseline="0" dirty="0">
                <a:latin typeface="Times" panose="02020603050405020304" pitchFamily="18" charset="0"/>
                <a:cs typeface="Times" panose="02020603050405020304" pitchFamily="18" charset="0"/>
              </a:rPr>
              <a:t> y </a:t>
            </a:r>
            <a:r>
              <a:rPr lang="en-US" sz="1200" baseline="0" dirty="0" err="1">
                <a:latin typeface="Times" panose="02020603050405020304" pitchFamily="18" charset="0"/>
                <a:cs typeface="Times" panose="02020603050405020304" pitchFamily="18" charset="0"/>
              </a:rPr>
              <a:t>tendido</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tuberías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agua</a:t>
            </a:r>
            <a:r>
              <a:rPr lang="en-US" sz="1200" baseline="0" dirty="0">
                <a:latin typeface="Times" panose="02020603050405020304" pitchFamily="18" charset="0"/>
                <a:cs typeface="Times" panose="02020603050405020304" pitchFamily="18" charset="0"/>
              </a:rPr>
              <a:t>.</a:t>
            </a:r>
            <a:r>
              <a:rPr lang="en-US" sz="1200" dirty="0">
                <a:latin typeface="Times" panose="02020603050405020304" pitchFamily="18" charset="0"/>
                <a:cs typeface="Times" panose="02020603050405020304" pitchFamily="18" charset="0"/>
              </a:rPr>
              <a:t> Una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práctica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común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en</a:t>
            </a:r>
            <a:r>
              <a:rPr lang="en-US" sz="1200" baseline="0" dirty="0">
                <a:latin typeface="Times" panose="02020603050405020304" pitchFamily="18" charset="0"/>
                <a:cs typeface="Times" panose="02020603050405020304" pitchFamily="18" charset="0"/>
              </a:rPr>
              <a:t> la </a:t>
            </a:r>
            <a:r>
              <a:rPr lang="en-US" sz="1200" baseline="0" dirty="0" err="1">
                <a:latin typeface="Times" panose="02020603050405020304" pitchFamily="18" charset="0"/>
                <a:cs typeface="Times" panose="02020603050405020304" pitchFamily="18" charset="0"/>
              </a:rPr>
              <a:t>industria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llamar</a:t>
            </a:r>
            <a:r>
              <a:rPr lang="en-US" sz="1200" baseline="0" dirty="0">
                <a:latin typeface="Times" panose="02020603050405020304" pitchFamily="18" charset="0"/>
                <a:cs typeface="Times" panose="02020603050405020304" pitchFamily="18" charset="0"/>
              </a:rPr>
              <a:t> al </a:t>
            </a:r>
            <a:r>
              <a:rPr lang="en-US" sz="1200" dirty="0">
                <a:latin typeface="Times" panose="02020603050405020304" pitchFamily="18" charset="0"/>
                <a:cs typeface="Times" panose="02020603050405020304" pitchFamily="18" charset="0"/>
              </a:rPr>
              <a:t>811, el </a:t>
            </a:r>
            <a:r>
              <a:rPr lang="en-US" sz="1200" dirty="0" err="1">
                <a:latin typeface="Times" panose="02020603050405020304" pitchFamily="18" charset="0"/>
                <a:cs typeface="Times" panose="02020603050405020304" pitchFamily="18" charset="0"/>
              </a:rPr>
              <a:t>número</a:t>
            </a:r>
            <a:r>
              <a:rPr lang="en-US" sz="1200" dirty="0">
                <a:latin typeface="Times" panose="02020603050405020304" pitchFamily="18" charset="0"/>
                <a:cs typeface="Times" panose="02020603050405020304" pitchFamily="18" charset="0"/>
              </a:rPr>
              <a:t> “Llama antes de </a:t>
            </a:r>
            <a:r>
              <a:rPr lang="en-US" sz="1200" dirty="0" err="1">
                <a:latin typeface="Times" panose="02020603050405020304" pitchFamily="18" charset="0"/>
                <a:cs typeface="Times" panose="02020603050405020304" pitchFamily="18" charset="0"/>
              </a:rPr>
              <a:t>Excavar</a:t>
            </a:r>
            <a:r>
              <a:rPr lang="en-US" sz="1200" dirty="0">
                <a:latin typeface="Times" panose="02020603050405020304" pitchFamily="18" charset="0"/>
                <a:cs typeface="Times" panose="02020603050405020304" pitchFamily="18" charset="0"/>
              </a:rPr>
              <a:t>” (“Call Before You Dig”), para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establecer</a:t>
            </a:r>
            <a:r>
              <a:rPr lang="en-US" sz="1200" baseline="0" dirty="0">
                <a:latin typeface="Times" panose="02020603050405020304" pitchFamily="18" charset="0"/>
                <a:cs typeface="Times" panose="02020603050405020304" pitchFamily="18" charset="0"/>
              </a:rPr>
              <a:t> la </a:t>
            </a:r>
            <a:r>
              <a:rPr lang="en-US" sz="1200" baseline="0" dirty="0" err="1">
                <a:latin typeface="Times" panose="02020603050405020304" pitchFamily="18" charset="0"/>
                <a:cs typeface="Times" panose="02020603050405020304" pitchFamily="18" charset="0"/>
              </a:rPr>
              <a:t>ubicación</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cualquier</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instalación</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servicio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público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subterráneo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en</a:t>
            </a:r>
            <a:r>
              <a:rPr lang="en-US" sz="1200" baseline="0" dirty="0">
                <a:latin typeface="Times" panose="02020603050405020304" pitchFamily="18" charset="0"/>
                <a:cs typeface="Times" panose="02020603050405020304" pitchFamily="18" charset="0"/>
              </a:rPr>
              <a:t> el </a:t>
            </a:r>
            <a:r>
              <a:rPr lang="en-US" sz="1200" baseline="0" dirty="0" err="1">
                <a:latin typeface="Times" panose="02020603050405020304" pitchFamily="18" charset="0"/>
                <a:cs typeface="Times" panose="02020603050405020304" pitchFamily="18" charset="0"/>
              </a:rPr>
              <a:t>área</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trabajo</a:t>
            </a:r>
            <a:r>
              <a:rPr lang="en-US" sz="1200" baseline="0" dirty="0">
                <a:latin typeface="Times" panose="02020603050405020304" pitchFamily="18" charset="0"/>
                <a:cs typeface="Times" panose="02020603050405020304" pitchFamily="18" charset="0"/>
              </a:rPr>
              <a:t>. </a:t>
            </a:r>
            <a:r>
              <a:rPr lang="en-US" sz="1200" dirty="0">
                <a:latin typeface="Times" panose="02020603050405020304" pitchFamily="18" charset="0"/>
                <a:cs typeface="Times" panose="02020603050405020304" pitchFamily="18" charset="0"/>
              </a:rPr>
              <a:t>  </a:t>
            </a:r>
          </a:p>
          <a:p>
            <a:pPr>
              <a:lnSpc>
                <a:spcPct val="80000"/>
              </a:lnSpc>
              <a:spcBef>
                <a:spcPct val="0"/>
              </a:spcBef>
              <a:spcAft>
                <a:spcPts val="1200"/>
              </a:spcAft>
              <a:buFontTx/>
              <a:buChar char="•"/>
            </a:pPr>
            <a:r>
              <a:rPr lang="en-US" sz="1200" dirty="0" err="1">
                <a:latin typeface="Times" panose="02020603050405020304" pitchFamily="18" charset="0"/>
                <a:cs typeface="Times" panose="02020603050405020304" pitchFamily="18" charset="0"/>
              </a:rPr>
              <a:t>Contactar</a:t>
            </a:r>
            <a:r>
              <a:rPr lang="en-US" sz="1200" dirty="0">
                <a:latin typeface="Times" panose="02020603050405020304" pitchFamily="18" charset="0"/>
                <a:cs typeface="Times" panose="02020603050405020304" pitchFamily="18" charset="0"/>
              </a:rPr>
              <a:t> y </a:t>
            </a:r>
            <a:r>
              <a:rPr lang="en-US" sz="1200" dirty="0" err="1">
                <a:latin typeface="Times" panose="02020603050405020304" pitchFamily="18" charset="0"/>
                <a:cs typeface="Times" panose="02020603050405020304" pitchFamily="18" charset="0"/>
              </a:rPr>
              <a:t>notificar</a:t>
            </a:r>
            <a:r>
              <a:rPr lang="en-US" sz="1200" dirty="0">
                <a:latin typeface="Times" panose="02020603050405020304" pitchFamily="18" charset="0"/>
                <a:cs typeface="Times" panose="02020603050405020304" pitchFamily="18" charset="0"/>
              </a:rPr>
              <a:t> a </a:t>
            </a:r>
            <a:r>
              <a:rPr lang="en-US" sz="1200" dirty="0" err="1">
                <a:latin typeface="Times" panose="02020603050405020304" pitchFamily="18" charset="0"/>
                <a:cs typeface="Times" panose="02020603050405020304" pitchFamily="18" charset="0"/>
              </a:rPr>
              <a:t>las</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compañías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servicios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públicos</a:t>
            </a:r>
            <a:r>
              <a:rPr lang="en-US" sz="1200" baseline="0" dirty="0">
                <a:latin typeface="Times" panose="02020603050405020304" pitchFamily="18" charset="0"/>
                <a:cs typeface="Times" panose="02020603050405020304" pitchFamily="18" charset="0"/>
              </a:rPr>
              <a:t> o </a:t>
            </a:r>
            <a:r>
              <a:rPr lang="en-US" sz="1200" baseline="0" dirty="0" err="1">
                <a:latin typeface="Times" panose="02020603050405020304" pitchFamily="18" charset="0"/>
                <a:cs typeface="Times" panose="02020603050405020304" pitchFamily="18" charset="0"/>
              </a:rPr>
              <a:t>dueños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involucrados</a:t>
            </a:r>
            <a:r>
              <a:rPr lang="en-US" sz="1200" baseline="0" dirty="0">
                <a:latin typeface="Times" panose="02020603050405020304" pitchFamily="18" charset="0"/>
                <a:cs typeface="Times" panose="02020603050405020304" pitchFamily="18" charset="0"/>
              </a:rPr>
              <a:t> para </a:t>
            </a:r>
            <a:r>
              <a:rPr lang="en-US" sz="1200" baseline="0" dirty="0" err="1">
                <a:latin typeface="Times" panose="02020603050405020304" pitchFamily="18" charset="0"/>
                <a:cs typeface="Times" panose="02020603050405020304" pitchFamily="18" charset="0"/>
              </a:rPr>
              <a:t>informarles</a:t>
            </a:r>
            <a:r>
              <a:rPr lang="en-US" sz="1200" baseline="0" dirty="0">
                <a:latin typeface="Times" panose="02020603050405020304" pitchFamily="18" charset="0"/>
                <a:cs typeface="Times" panose="02020603050405020304" pitchFamily="18" charset="0"/>
              </a:rPr>
              <a:t> del </a:t>
            </a:r>
            <a:r>
              <a:rPr lang="en-US" sz="1200" baseline="0" dirty="0" err="1">
                <a:latin typeface="Times" panose="02020603050405020304" pitchFamily="18" charset="0"/>
                <a:cs typeface="Times" panose="02020603050405020304" pitchFamily="18" charset="0"/>
              </a:rPr>
              <a:t>trabajo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propuesto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dentro</a:t>
            </a:r>
            <a:r>
              <a:rPr lang="en-US" sz="1200" baseline="0" dirty="0">
                <a:latin typeface="Times" panose="02020603050405020304" pitchFamily="18" charset="0"/>
                <a:cs typeface="Times" panose="02020603050405020304" pitchFamily="18" charset="0"/>
              </a:rPr>
              <a:t> de los </a:t>
            </a:r>
            <a:r>
              <a:rPr lang="en-US" sz="1200" baseline="0" dirty="0" err="1">
                <a:latin typeface="Times" panose="02020603050405020304" pitchFamily="18" charset="0"/>
                <a:cs typeface="Times" panose="02020603050405020304" pitchFamily="18" charset="0"/>
              </a:rPr>
              <a:t>tiempos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respuesta</a:t>
            </a:r>
            <a:r>
              <a:rPr lang="en-US" sz="1200" baseline="0" dirty="0">
                <a:latin typeface="Times" panose="02020603050405020304" pitchFamily="18" charset="0"/>
                <a:cs typeface="Times" panose="02020603050405020304" pitchFamily="18" charset="0"/>
              </a:rPr>
              <a:t> local </a:t>
            </a:r>
            <a:r>
              <a:rPr lang="en-US" sz="1200" baseline="0" dirty="0" err="1">
                <a:latin typeface="Times" panose="02020603050405020304" pitchFamily="18" charset="0"/>
                <a:cs typeface="Times" panose="02020603050405020304" pitchFamily="18" charset="0"/>
              </a:rPr>
              <a:t>establecido</a:t>
            </a:r>
            <a:r>
              <a:rPr lang="en-US" sz="1200" baseline="0" dirty="0">
                <a:latin typeface="Times" panose="02020603050405020304" pitchFamily="18" charset="0"/>
                <a:cs typeface="Times" panose="02020603050405020304" pitchFamily="18" charset="0"/>
              </a:rPr>
              <a:t> o </a:t>
            </a:r>
            <a:r>
              <a:rPr lang="en-US" sz="1200" baseline="0" dirty="0" err="1">
                <a:latin typeface="Times" panose="02020603050405020304" pitchFamily="18" charset="0"/>
                <a:cs typeface="Times" panose="02020603050405020304" pitchFamily="18" charset="0"/>
              </a:rPr>
              <a:t>acostumbrado</a:t>
            </a:r>
            <a:r>
              <a:rPr lang="en-US" sz="1200" baseline="0" dirty="0">
                <a:latin typeface="Times" panose="02020603050405020304" pitchFamily="18" charset="0"/>
                <a:cs typeface="Times" panose="02020603050405020304" pitchFamily="18" charset="0"/>
              </a:rPr>
              <a:t>. </a:t>
            </a:r>
          </a:p>
          <a:p>
            <a:pPr>
              <a:lnSpc>
                <a:spcPct val="80000"/>
              </a:lnSpc>
              <a:spcBef>
                <a:spcPct val="0"/>
              </a:spcBef>
              <a:spcAft>
                <a:spcPts val="1200"/>
              </a:spcAft>
              <a:buFontTx/>
              <a:buChar char="•"/>
            </a:pPr>
            <a:r>
              <a:rPr lang="en-US" sz="1200" dirty="0" err="1">
                <a:latin typeface="Times" panose="02020603050405020304" pitchFamily="18" charset="0"/>
                <a:cs typeface="Times" panose="02020603050405020304" pitchFamily="18" charset="0"/>
              </a:rPr>
              <a:t>Preguntar</a:t>
            </a:r>
            <a:r>
              <a:rPr lang="en-US" sz="1200" baseline="0" dirty="0">
                <a:latin typeface="Times" panose="02020603050405020304" pitchFamily="18" charset="0"/>
                <a:cs typeface="Times" panose="02020603050405020304" pitchFamily="18" charset="0"/>
              </a:rPr>
              <a:t> a las </a:t>
            </a:r>
            <a:r>
              <a:rPr lang="en-US" sz="1200" baseline="0" dirty="0" err="1">
                <a:latin typeface="Times" panose="02020603050405020304" pitchFamily="18" charset="0"/>
                <a:cs typeface="Times" panose="02020603050405020304" pitchFamily="18" charset="0"/>
              </a:rPr>
              <a:t>compañías</a:t>
            </a:r>
            <a:r>
              <a:rPr lang="en-US" sz="1200" baseline="0" dirty="0">
                <a:latin typeface="Times" panose="02020603050405020304" pitchFamily="18" charset="0"/>
                <a:cs typeface="Times" panose="02020603050405020304" pitchFamily="18" charset="0"/>
              </a:rPr>
              <a:t> o </a:t>
            </a:r>
            <a:r>
              <a:rPr lang="en-US" sz="1200" baseline="0" dirty="0" err="1">
                <a:latin typeface="Times" panose="02020603050405020304" pitchFamily="18" charset="0"/>
                <a:cs typeface="Times" panose="02020603050405020304" pitchFamily="18" charset="0"/>
              </a:rPr>
              <a:t>dueños</a:t>
            </a:r>
            <a:r>
              <a:rPr lang="en-US" sz="1200" baseline="0" dirty="0">
                <a:latin typeface="Times" panose="02020603050405020304" pitchFamily="18" charset="0"/>
                <a:cs typeface="Times" panose="02020603050405020304" pitchFamily="18" charset="0"/>
              </a:rPr>
              <a:t> para </a:t>
            </a:r>
            <a:r>
              <a:rPr lang="en-US" sz="1200" baseline="0" dirty="0" err="1">
                <a:latin typeface="Times" panose="02020603050405020304" pitchFamily="18" charset="0"/>
                <a:cs typeface="Times" panose="02020603050405020304" pitchFamily="18" charset="0"/>
              </a:rPr>
              <a:t>establecer</a:t>
            </a:r>
            <a:r>
              <a:rPr lang="en-US" sz="1200" baseline="0" dirty="0">
                <a:latin typeface="Times" panose="02020603050405020304" pitchFamily="18" charset="0"/>
                <a:cs typeface="Times" panose="02020603050405020304" pitchFamily="18" charset="0"/>
              </a:rPr>
              <a:t> la </a:t>
            </a:r>
            <a:r>
              <a:rPr lang="en-US" sz="1200" baseline="0" dirty="0" err="1">
                <a:latin typeface="Times" panose="02020603050405020304" pitchFamily="18" charset="0"/>
                <a:cs typeface="Times" panose="02020603050405020304" pitchFamily="18" charset="0"/>
              </a:rPr>
              <a:t>ubicación</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instalaciones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subterráneas</a:t>
            </a:r>
            <a:r>
              <a:rPr lang="en-US" sz="1200" baseline="0" dirty="0">
                <a:latin typeface="Times" panose="02020603050405020304" pitchFamily="18" charset="0"/>
                <a:cs typeface="Times" panose="02020603050405020304" pitchFamily="18" charset="0"/>
              </a:rPr>
              <a:t> antes de </a:t>
            </a:r>
            <a:r>
              <a:rPr lang="en-US" sz="1200" baseline="0" dirty="0" err="1">
                <a:latin typeface="Times" panose="02020603050405020304" pitchFamily="18" charset="0"/>
                <a:cs typeface="Times" panose="02020603050405020304" pitchFamily="18" charset="0"/>
              </a:rPr>
              <a:t>comenzar</a:t>
            </a:r>
            <a:r>
              <a:rPr lang="en-US" sz="1200" baseline="0" dirty="0">
                <a:latin typeface="Times" panose="02020603050405020304" pitchFamily="18" charset="0"/>
                <a:cs typeface="Times" panose="02020603050405020304" pitchFamily="18" charset="0"/>
              </a:rPr>
              <a:t> el </a:t>
            </a:r>
            <a:r>
              <a:rPr lang="en-US" sz="1200" baseline="0" dirty="0" err="1">
                <a:latin typeface="Times" panose="02020603050405020304" pitchFamily="18" charset="0"/>
                <a:cs typeface="Times" panose="02020603050405020304" pitchFamily="18" charset="0"/>
              </a:rPr>
              <a:t>trabajo</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excavación</a:t>
            </a:r>
            <a:r>
              <a:rPr lang="en-US" sz="1200" dirty="0">
                <a:latin typeface="Times" panose="02020603050405020304" pitchFamily="18" charset="0"/>
                <a:cs typeface="Times" panose="02020603050405020304" pitchFamily="18" charset="0"/>
              </a:rPr>
              <a:t>. Si </a:t>
            </a:r>
            <a:r>
              <a:rPr lang="en-US" sz="1200" dirty="0" err="1">
                <a:latin typeface="Times" panose="02020603050405020304" pitchFamily="18" charset="0"/>
                <a:cs typeface="Times" panose="02020603050405020304" pitchFamily="18" charset="0"/>
              </a:rPr>
              <a:t>ellos</a:t>
            </a:r>
            <a:r>
              <a:rPr lang="en-US" sz="1200" dirty="0">
                <a:latin typeface="Times" panose="02020603050405020304" pitchFamily="18" charset="0"/>
                <a:cs typeface="Times" panose="02020603050405020304" pitchFamily="18" charset="0"/>
              </a:rPr>
              <a:t> no </a:t>
            </a:r>
            <a:r>
              <a:rPr lang="en-US" sz="1200" dirty="0" err="1">
                <a:latin typeface="Times" panose="02020603050405020304" pitchFamily="18" charset="0"/>
                <a:cs typeface="Times" panose="02020603050405020304" pitchFamily="18" charset="0"/>
              </a:rPr>
              <a:t>pueden</a:t>
            </a:r>
            <a:r>
              <a:rPr lang="en-US" sz="1200" baseline="0" dirty="0">
                <a:latin typeface="Times" panose="02020603050405020304" pitchFamily="18" charset="0"/>
                <a:cs typeface="Times" panose="02020603050405020304" pitchFamily="18" charset="0"/>
              </a:rPr>
              <a:t> responder </a:t>
            </a:r>
            <a:r>
              <a:rPr lang="en-US" sz="1200" baseline="0" dirty="0" err="1">
                <a:latin typeface="Times" panose="02020603050405020304" pitchFamily="18" charset="0"/>
                <a:cs typeface="Times" panose="02020603050405020304" pitchFamily="18" charset="0"/>
              </a:rPr>
              <a:t>en</a:t>
            </a:r>
            <a:r>
              <a:rPr lang="en-US" sz="1200" baseline="0" dirty="0">
                <a:latin typeface="Times" panose="02020603050405020304" pitchFamily="18" charset="0"/>
                <a:cs typeface="Times" panose="02020603050405020304" pitchFamily="18" charset="0"/>
              </a:rPr>
              <a:t> 24 horas (a </a:t>
            </a:r>
            <a:r>
              <a:rPr lang="en-US" sz="1200" baseline="0" dirty="0" err="1">
                <a:latin typeface="Times" panose="02020603050405020304" pitchFamily="18" charset="0"/>
                <a:cs typeface="Times" panose="02020603050405020304" pitchFamily="18" charset="0"/>
              </a:rPr>
              <a:t>menos</a:t>
            </a:r>
            <a:r>
              <a:rPr lang="en-US" sz="1200" baseline="0" dirty="0">
                <a:latin typeface="Times" panose="02020603050405020304" pitchFamily="18" charset="0"/>
                <a:cs typeface="Times" panose="02020603050405020304" pitchFamily="18" charset="0"/>
              </a:rPr>
              <a:t> que el </a:t>
            </a:r>
            <a:r>
              <a:rPr lang="en-US" sz="1200" baseline="0" dirty="0" err="1">
                <a:latin typeface="Times" panose="02020603050405020304" pitchFamily="18" charset="0"/>
                <a:cs typeface="Times" panose="02020603050405020304" pitchFamily="18" charset="0"/>
              </a:rPr>
              <a:t>período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requerido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por</a:t>
            </a:r>
            <a:r>
              <a:rPr lang="en-US" sz="1200" baseline="0" dirty="0">
                <a:latin typeface="Times" panose="02020603050405020304" pitchFamily="18" charset="0"/>
                <a:cs typeface="Times" panose="02020603050405020304" pitchFamily="18" charset="0"/>
              </a:rPr>
              <a:t> el </a:t>
            </a:r>
            <a:r>
              <a:rPr lang="en-US" sz="1200" baseline="0" dirty="0" err="1">
                <a:latin typeface="Times" panose="02020603050405020304" pitchFamily="18" charset="0"/>
                <a:cs typeface="Times" panose="02020603050405020304" pitchFamily="18" charset="0"/>
              </a:rPr>
              <a:t>estado</a:t>
            </a:r>
            <a:r>
              <a:rPr lang="en-US" sz="1200" baseline="0" dirty="0">
                <a:latin typeface="Times" panose="02020603050405020304" pitchFamily="18" charset="0"/>
                <a:cs typeface="Times" panose="02020603050405020304" pitchFamily="18" charset="0"/>
              </a:rPr>
              <a:t> o ley local sea </a:t>
            </a:r>
            <a:r>
              <a:rPr lang="en-US" sz="1200" baseline="0" dirty="0" err="1">
                <a:latin typeface="Times" panose="02020603050405020304" pitchFamily="18" charset="0"/>
                <a:cs typeface="Times" panose="02020603050405020304" pitchFamily="18" charset="0"/>
              </a:rPr>
              <a:t>más</a:t>
            </a:r>
            <a:r>
              <a:rPr lang="en-US" sz="1200" baseline="0" dirty="0">
                <a:latin typeface="Times" panose="02020603050405020304" pitchFamily="18" charset="0"/>
                <a:cs typeface="Times" panose="02020603050405020304" pitchFamily="18" charset="0"/>
              </a:rPr>
              <a:t> largo) o no </a:t>
            </a:r>
            <a:r>
              <a:rPr lang="en-US" sz="1200" baseline="0" dirty="0" err="1">
                <a:latin typeface="Times" panose="02020603050405020304" pitchFamily="18" charset="0"/>
                <a:cs typeface="Times" panose="02020603050405020304" pitchFamily="18" charset="0"/>
              </a:rPr>
              <a:t>puedan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establecer</a:t>
            </a:r>
            <a:r>
              <a:rPr lang="en-US" sz="1200" baseline="0" dirty="0">
                <a:latin typeface="Times" panose="02020603050405020304" pitchFamily="18" charset="0"/>
                <a:cs typeface="Times" panose="02020603050405020304" pitchFamily="18" charset="0"/>
              </a:rPr>
              <a:t> la </a:t>
            </a:r>
            <a:r>
              <a:rPr lang="en-US" sz="1200" baseline="0" dirty="0" err="1">
                <a:latin typeface="Times" panose="02020603050405020304" pitchFamily="18" charset="0"/>
                <a:cs typeface="Times" panose="02020603050405020304" pitchFamily="18" charset="0"/>
              </a:rPr>
              <a:t>localización</a:t>
            </a:r>
            <a:r>
              <a:rPr lang="en-US" sz="1200" baseline="0" dirty="0">
                <a:latin typeface="Times" panose="02020603050405020304" pitchFamily="18" charset="0"/>
                <a:cs typeface="Times" panose="02020603050405020304" pitchFamily="18" charset="0"/>
              </a:rPr>
              <a:t> exacta de las </a:t>
            </a:r>
            <a:r>
              <a:rPr lang="en-US" sz="1200" baseline="0" dirty="0" err="1">
                <a:latin typeface="Times" panose="02020603050405020304" pitchFamily="18" charset="0"/>
                <a:cs typeface="Times" panose="02020603050405020304" pitchFamily="18" charset="0"/>
              </a:rPr>
              <a:t>instalaciones</a:t>
            </a:r>
            <a:r>
              <a:rPr lang="en-US" sz="1200" baseline="0" dirty="0">
                <a:latin typeface="Times" panose="02020603050405020304" pitchFamily="18" charset="0"/>
                <a:cs typeface="Times" panose="02020603050405020304" pitchFamily="18" charset="0"/>
              </a:rPr>
              <a:t> del </a:t>
            </a:r>
            <a:r>
              <a:rPr lang="en-US" sz="1200" baseline="0" dirty="0" err="1">
                <a:latin typeface="Times" panose="02020603050405020304" pitchFamily="18" charset="0"/>
                <a:cs typeface="Times" panose="02020603050405020304" pitchFamily="18" charset="0"/>
              </a:rPr>
              <a:t>servicio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público</a:t>
            </a:r>
            <a:r>
              <a:rPr lang="en-US" sz="1200" baseline="0" dirty="0">
                <a:latin typeface="Times" panose="02020603050405020304" pitchFamily="18" charset="0"/>
                <a:cs typeface="Times" panose="02020603050405020304" pitchFamily="18" charset="0"/>
              </a:rPr>
              <a:t>, los </a:t>
            </a:r>
            <a:r>
              <a:rPr lang="en-US" sz="1200" baseline="0" dirty="0" err="1">
                <a:latin typeface="Times" panose="02020603050405020304" pitchFamily="18" charset="0"/>
                <a:cs typeface="Times" panose="02020603050405020304" pitchFamily="18" charset="0"/>
              </a:rPr>
              <a:t>empleadores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pueden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proceder</a:t>
            </a:r>
            <a:r>
              <a:rPr lang="en-US" sz="1200" baseline="0" dirty="0">
                <a:latin typeface="Times" panose="02020603050405020304" pitchFamily="18" charset="0"/>
                <a:cs typeface="Times" panose="02020603050405020304" pitchFamily="18" charset="0"/>
              </a:rPr>
              <a:t> con </a:t>
            </a:r>
            <a:r>
              <a:rPr lang="en-US" sz="1200" baseline="0" dirty="0" err="1">
                <a:latin typeface="Times" panose="02020603050405020304" pitchFamily="18" charset="0"/>
                <a:cs typeface="Times" panose="02020603050405020304" pitchFamily="18" charset="0"/>
              </a:rPr>
              <a:t>cuidado</a:t>
            </a:r>
            <a:r>
              <a:rPr lang="en-US" sz="1200" baseline="0" dirty="0">
                <a:latin typeface="Times" panose="02020603050405020304" pitchFamily="18" charset="0"/>
                <a:cs typeface="Times" panose="02020603050405020304" pitchFamily="18" charset="0"/>
              </a:rPr>
              <a:t>, lo que </a:t>
            </a:r>
            <a:r>
              <a:rPr lang="en-US" sz="1200" baseline="0" dirty="0" err="1">
                <a:latin typeface="Times" panose="02020603050405020304" pitchFamily="18" charset="0"/>
                <a:cs typeface="Times" panose="02020603050405020304" pitchFamily="18" charset="0"/>
              </a:rPr>
              <a:t>incluye</a:t>
            </a:r>
            <a:r>
              <a:rPr lang="en-US" sz="1200" baseline="0" dirty="0">
                <a:latin typeface="Times" panose="02020603050405020304" pitchFamily="18" charset="0"/>
                <a:cs typeface="Times" panose="02020603050405020304" pitchFamily="18" charset="0"/>
              </a:rPr>
              <a:t> el </a:t>
            </a:r>
            <a:r>
              <a:rPr lang="en-US" sz="1200" baseline="0" dirty="0" err="1">
                <a:latin typeface="Times" panose="02020603050405020304" pitchFamily="18" charset="0"/>
                <a:cs typeface="Times" panose="02020603050405020304" pitchFamily="18" charset="0"/>
              </a:rPr>
              <a:t>uso</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equipos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detección</a:t>
            </a:r>
            <a:r>
              <a:rPr lang="en-US" sz="1200" baseline="0" dirty="0">
                <a:latin typeface="Times" panose="02020603050405020304" pitchFamily="18" charset="0"/>
                <a:cs typeface="Times" panose="02020603050405020304" pitchFamily="18" charset="0"/>
              </a:rPr>
              <a:t> u </a:t>
            </a:r>
            <a:r>
              <a:rPr lang="en-US" sz="1200" baseline="0" dirty="0" err="1">
                <a:latin typeface="Times" panose="02020603050405020304" pitchFamily="18" charset="0"/>
                <a:cs typeface="Times" panose="02020603050405020304" pitchFamily="18" charset="0"/>
              </a:rPr>
              <a:t>otro</a:t>
            </a:r>
            <a:r>
              <a:rPr lang="en-US" sz="1200" baseline="0" dirty="0">
                <a:latin typeface="Times" panose="02020603050405020304" pitchFamily="18" charset="0"/>
                <a:cs typeface="Times" panose="02020603050405020304" pitchFamily="18" charset="0"/>
              </a:rPr>
              <a:t> medio acceptable para </a:t>
            </a:r>
            <a:r>
              <a:rPr lang="en-US" sz="1200" baseline="0" dirty="0" err="1">
                <a:latin typeface="Times" panose="02020603050405020304" pitchFamily="18" charset="0"/>
                <a:cs typeface="Times" panose="02020603050405020304" pitchFamily="18" charset="0"/>
              </a:rPr>
              <a:t>localizar</a:t>
            </a:r>
            <a:r>
              <a:rPr lang="en-US" sz="1200" baseline="0" dirty="0">
                <a:latin typeface="Times" panose="02020603050405020304" pitchFamily="18" charset="0"/>
                <a:cs typeface="Times" panose="02020603050405020304" pitchFamily="18" charset="0"/>
              </a:rPr>
              <a:t> las </a:t>
            </a:r>
            <a:r>
              <a:rPr lang="en-US" sz="1200" baseline="0" dirty="0" err="1">
                <a:latin typeface="Times" panose="02020603050405020304" pitchFamily="18" charset="0"/>
                <a:cs typeface="Times" panose="02020603050405020304" pitchFamily="18" charset="0"/>
              </a:rPr>
              <a:t>instalaciones</a:t>
            </a:r>
            <a:r>
              <a:rPr lang="en-US" sz="1200" baseline="0" dirty="0">
                <a:latin typeface="Times" panose="02020603050405020304" pitchFamily="18" charset="0"/>
                <a:cs typeface="Times" panose="02020603050405020304" pitchFamily="18" charset="0"/>
              </a:rPr>
              <a:t> de los </a:t>
            </a:r>
            <a:r>
              <a:rPr lang="en-US" sz="1200" baseline="0" dirty="0" err="1">
                <a:latin typeface="Times" panose="02020603050405020304" pitchFamily="18" charset="0"/>
                <a:cs typeface="Times" panose="02020603050405020304" pitchFamily="18" charset="0"/>
              </a:rPr>
              <a:t>servicios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públicos</a:t>
            </a:r>
            <a:r>
              <a:rPr lang="en-US" sz="1200" baseline="0" dirty="0">
                <a:latin typeface="Times" panose="02020603050405020304" pitchFamily="18" charset="0"/>
                <a:cs typeface="Times" panose="02020603050405020304" pitchFamily="18" charset="0"/>
              </a:rPr>
              <a:t> </a:t>
            </a:r>
          </a:p>
          <a:p>
            <a:pPr>
              <a:lnSpc>
                <a:spcPct val="80000"/>
              </a:lnSpc>
              <a:spcBef>
                <a:spcPct val="0"/>
              </a:spcBef>
              <a:spcAft>
                <a:spcPts val="1200"/>
              </a:spcAft>
              <a:buFontTx/>
              <a:buChar char="•"/>
            </a:pPr>
            <a:r>
              <a:rPr lang="en-US" sz="1200" b="0" baseline="0" dirty="0" err="1">
                <a:latin typeface="Times" panose="02020603050405020304" pitchFamily="18" charset="0"/>
                <a:cs typeface="Times" panose="02020603050405020304" pitchFamily="18" charset="0"/>
              </a:rPr>
              <a:t>Determinar</a:t>
            </a:r>
            <a:r>
              <a:rPr lang="en-US" sz="1200" b="0" baseline="0" dirty="0">
                <a:latin typeface="Times" panose="02020603050405020304" pitchFamily="18" charset="0"/>
                <a:cs typeface="Times" panose="02020603050405020304" pitchFamily="18" charset="0"/>
              </a:rPr>
              <a:t> la </a:t>
            </a:r>
            <a:r>
              <a:rPr lang="en-US" sz="1200" b="0" baseline="0" dirty="0" err="1">
                <a:latin typeface="Times" panose="02020603050405020304" pitchFamily="18" charset="0"/>
                <a:cs typeface="Times" panose="02020603050405020304" pitchFamily="18" charset="0"/>
              </a:rPr>
              <a:t>ubicación</a:t>
            </a:r>
            <a:r>
              <a:rPr lang="en-US" sz="1200" b="0" baseline="0" dirty="0">
                <a:latin typeface="Times" panose="02020603050405020304" pitchFamily="18" charset="0"/>
                <a:cs typeface="Times" panose="02020603050405020304" pitchFamily="18" charset="0"/>
              </a:rPr>
              <a:t> exacta de </a:t>
            </a:r>
            <a:r>
              <a:rPr lang="en-US" sz="1200" b="0" baseline="0" dirty="0" err="1">
                <a:latin typeface="Times" panose="02020603050405020304" pitchFamily="18" charset="0"/>
                <a:cs typeface="Times" panose="02020603050405020304" pitchFamily="18" charset="0"/>
              </a:rPr>
              <a:t>instalaciones</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subterráneas</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por</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medios</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seguros</a:t>
            </a:r>
            <a:r>
              <a:rPr lang="en-US" sz="1200" b="0" baseline="0" dirty="0">
                <a:latin typeface="Times" panose="02020603050405020304" pitchFamily="18" charset="0"/>
                <a:cs typeface="Times" panose="02020603050405020304" pitchFamily="18" charset="0"/>
              </a:rPr>
              <a:t> y </a:t>
            </a:r>
            <a:r>
              <a:rPr lang="en-US" sz="1200" b="0" baseline="0" dirty="0" err="1">
                <a:latin typeface="Times" panose="02020603050405020304" pitchFamily="18" charset="0"/>
                <a:cs typeface="Times" panose="02020603050405020304" pitchFamily="18" charset="0"/>
              </a:rPr>
              <a:t>aceptables</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cuando</a:t>
            </a:r>
            <a:r>
              <a:rPr lang="en-US" sz="1200" b="0" baseline="0" dirty="0">
                <a:latin typeface="Times" panose="02020603050405020304" pitchFamily="18" charset="0"/>
                <a:cs typeface="Times" panose="02020603050405020304" pitchFamily="18" charset="0"/>
              </a:rPr>
              <a:t> las </a:t>
            </a:r>
            <a:r>
              <a:rPr lang="en-US" sz="1200" b="0" baseline="0" dirty="0" err="1">
                <a:latin typeface="Times" panose="02020603050405020304" pitchFamily="18" charset="0"/>
                <a:cs typeface="Times" panose="02020603050405020304" pitchFamily="18" charset="0"/>
              </a:rPr>
              <a:t>operaciones</a:t>
            </a:r>
            <a:r>
              <a:rPr lang="en-US" sz="1200" b="0" baseline="0" dirty="0">
                <a:latin typeface="Times" panose="02020603050405020304" pitchFamily="18" charset="0"/>
                <a:cs typeface="Times" panose="02020603050405020304" pitchFamily="18" charset="0"/>
              </a:rPr>
              <a:t> de </a:t>
            </a:r>
            <a:r>
              <a:rPr lang="en-US" sz="1200" b="0" baseline="0" dirty="0" err="1">
                <a:latin typeface="Times" panose="02020603050405020304" pitchFamily="18" charset="0"/>
                <a:cs typeface="Times" panose="02020603050405020304" pitchFamily="18" charset="0"/>
              </a:rPr>
              <a:t>excavación</a:t>
            </a:r>
            <a:r>
              <a:rPr lang="en-US" sz="1200" b="0" baseline="0" dirty="0">
                <a:latin typeface="Times" panose="02020603050405020304" pitchFamily="18" charset="0"/>
                <a:cs typeface="Times" panose="02020603050405020304" pitchFamily="18" charset="0"/>
              </a:rPr>
              <a:t> se </a:t>
            </a:r>
            <a:r>
              <a:rPr lang="en-US" sz="1200" b="0" baseline="0" dirty="0" err="1">
                <a:latin typeface="Times" panose="02020603050405020304" pitchFamily="18" charset="0"/>
                <a:cs typeface="Times" panose="02020603050405020304" pitchFamily="18" charset="0"/>
              </a:rPr>
              <a:t>acerquen</a:t>
            </a:r>
            <a:r>
              <a:rPr lang="en-US" sz="1200" b="0" baseline="0" dirty="0">
                <a:latin typeface="Times" panose="02020603050405020304" pitchFamily="18" charset="0"/>
                <a:cs typeface="Times" panose="02020603050405020304" pitchFamily="18" charset="0"/>
              </a:rPr>
              <a:t> a la </a:t>
            </a:r>
            <a:r>
              <a:rPr lang="en-US" sz="1200" b="0" baseline="0" dirty="0" err="1">
                <a:latin typeface="Times" panose="02020603050405020304" pitchFamily="18" charset="0"/>
                <a:cs typeface="Times" panose="02020603050405020304" pitchFamily="18" charset="0"/>
              </a:rPr>
              <a:t>ubicación</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aproximada</a:t>
            </a:r>
            <a:r>
              <a:rPr lang="en-US" sz="1200" b="0" baseline="0" dirty="0">
                <a:latin typeface="Times" panose="02020603050405020304" pitchFamily="18" charset="0"/>
                <a:cs typeface="Times" panose="02020603050405020304" pitchFamily="18" charset="0"/>
              </a:rPr>
              <a:t> de las </a:t>
            </a:r>
            <a:r>
              <a:rPr lang="en-US" sz="1200" b="0" baseline="0" dirty="0" err="1">
                <a:latin typeface="Times" panose="02020603050405020304" pitchFamily="18" charset="0"/>
                <a:cs typeface="Times" panose="02020603050405020304" pitchFamily="18" charset="0"/>
              </a:rPr>
              <a:t>instalaciones</a:t>
            </a:r>
            <a:r>
              <a:rPr lang="en-US" sz="1200" b="0" baseline="0" dirty="0">
                <a:latin typeface="Times" panose="02020603050405020304" pitchFamily="18" charset="0"/>
                <a:cs typeface="Times" panose="02020603050405020304" pitchFamily="18" charset="0"/>
              </a:rPr>
              <a:t>. </a:t>
            </a:r>
            <a:endParaRPr lang="en-US" sz="1200" b="0" dirty="0">
              <a:latin typeface="Times" panose="02020603050405020304" pitchFamily="18" charset="0"/>
              <a:cs typeface="Times" panose="02020603050405020304" pitchFamily="18" charset="0"/>
            </a:endParaRPr>
          </a:p>
          <a:p>
            <a:pPr>
              <a:lnSpc>
                <a:spcPct val="80000"/>
              </a:lnSpc>
              <a:spcBef>
                <a:spcPct val="0"/>
              </a:spcBef>
              <a:spcAft>
                <a:spcPts val="1200"/>
              </a:spcAft>
              <a:buFontTx/>
              <a:buChar char="•"/>
            </a:pPr>
            <a:r>
              <a:rPr lang="en-US" sz="1200" dirty="0" err="1">
                <a:latin typeface="Times" panose="02020603050405020304" pitchFamily="18" charset="0"/>
                <a:cs typeface="Times" panose="02020603050405020304" pitchFamily="18" charset="0"/>
              </a:rPr>
              <a:t>Asegurarse</a:t>
            </a:r>
            <a:r>
              <a:rPr lang="en-US" sz="1200" dirty="0">
                <a:latin typeface="Times" panose="02020603050405020304" pitchFamily="18" charset="0"/>
                <a:cs typeface="Times" panose="02020603050405020304" pitchFamily="18" charset="0"/>
              </a:rPr>
              <a:t> de que </a:t>
            </a:r>
            <a:r>
              <a:rPr lang="en-US" sz="1200" dirty="0" err="1">
                <a:latin typeface="Times" panose="02020603050405020304" pitchFamily="18" charset="0"/>
                <a:cs typeface="Times" panose="02020603050405020304" pitchFamily="18" charset="0"/>
              </a:rPr>
              <a:t>mientras</a:t>
            </a:r>
            <a:r>
              <a:rPr lang="en-US" sz="1200" dirty="0">
                <a:latin typeface="Times" panose="02020603050405020304" pitchFamily="18" charset="0"/>
                <a:cs typeface="Times" panose="02020603050405020304" pitchFamily="18" charset="0"/>
              </a:rPr>
              <a:t> la </a:t>
            </a:r>
            <a:r>
              <a:rPr lang="en-US" sz="1200" dirty="0" err="1">
                <a:latin typeface="Times" panose="02020603050405020304" pitchFamily="18" charset="0"/>
                <a:cs typeface="Times" panose="02020603050405020304" pitchFamily="18" charset="0"/>
              </a:rPr>
              <a:t>excavación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este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abierta</a:t>
            </a:r>
            <a:r>
              <a:rPr lang="en-US" sz="1200" baseline="0" dirty="0">
                <a:latin typeface="Times" panose="02020603050405020304" pitchFamily="18" charset="0"/>
                <a:cs typeface="Times" panose="02020603050405020304" pitchFamily="18" charset="0"/>
              </a:rPr>
              <a:t>, las </a:t>
            </a:r>
            <a:r>
              <a:rPr lang="en-US" sz="1200" baseline="0" dirty="0" err="1">
                <a:latin typeface="Times" panose="02020603050405020304" pitchFamily="18" charset="0"/>
                <a:cs typeface="Times" panose="02020603050405020304" pitchFamily="18" charset="0"/>
              </a:rPr>
              <a:t>instalaciones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subterráneas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estarán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protegidas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apoyadas</a:t>
            </a:r>
            <a:r>
              <a:rPr lang="en-US" sz="1200" baseline="0" dirty="0">
                <a:latin typeface="Times" panose="02020603050405020304" pitchFamily="18" charset="0"/>
                <a:cs typeface="Times" panose="02020603050405020304" pitchFamily="18" charset="0"/>
              </a:rPr>
              <a:t> o </a:t>
            </a:r>
            <a:r>
              <a:rPr lang="en-US" sz="1200" baseline="0" dirty="0" err="1">
                <a:latin typeface="Times" panose="02020603050405020304" pitchFamily="18" charset="0"/>
                <a:cs typeface="Times" panose="02020603050405020304" pitchFamily="18" charset="0"/>
              </a:rPr>
              <a:t>retiradas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según</a:t>
            </a:r>
            <a:r>
              <a:rPr lang="en-US" sz="1200" baseline="0" dirty="0">
                <a:latin typeface="Times" panose="02020603050405020304" pitchFamily="18" charset="0"/>
                <a:cs typeface="Times" panose="02020603050405020304" pitchFamily="18" charset="0"/>
              </a:rPr>
              <a:t> sea </a:t>
            </a:r>
            <a:r>
              <a:rPr lang="en-US" sz="1200" baseline="0" dirty="0" err="1">
                <a:latin typeface="Times" panose="02020603050405020304" pitchFamily="18" charset="0"/>
                <a:cs typeface="Times" panose="02020603050405020304" pitchFamily="18" charset="0"/>
              </a:rPr>
              <a:t>necesario</a:t>
            </a:r>
            <a:r>
              <a:rPr lang="en-US" sz="1200" baseline="0" dirty="0">
                <a:latin typeface="Times" panose="02020603050405020304" pitchFamily="18" charset="0"/>
                <a:cs typeface="Times" panose="02020603050405020304" pitchFamily="18" charset="0"/>
              </a:rPr>
              <a:t> para </a:t>
            </a:r>
            <a:r>
              <a:rPr lang="en-US" sz="1200" baseline="0" dirty="0" err="1">
                <a:latin typeface="Times" panose="02020603050405020304" pitchFamily="18" charset="0"/>
                <a:cs typeface="Times" panose="02020603050405020304" pitchFamily="18" charset="0"/>
              </a:rPr>
              <a:t>salvaguardar</a:t>
            </a:r>
            <a:r>
              <a:rPr lang="en-US" sz="1200" baseline="0" dirty="0">
                <a:latin typeface="Times" panose="02020603050405020304" pitchFamily="18" charset="0"/>
                <a:cs typeface="Times" panose="02020603050405020304" pitchFamily="18" charset="0"/>
              </a:rPr>
              <a:t> a los </a:t>
            </a:r>
            <a:r>
              <a:rPr lang="en-US" sz="1200" baseline="0" dirty="0" err="1">
                <a:latin typeface="Times" panose="02020603050405020304" pitchFamily="18" charset="0"/>
                <a:cs typeface="Times" panose="02020603050405020304" pitchFamily="18" charset="0"/>
              </a:rPr>
              <a:t>trabajadores</a:t>
            </a:r>
            <a:r>
              <a:rPr lang="en-US" sz="1200" baseline="0" dirty="0">
                <a:latin typeface="Times" panose="02020603050405020304" pitchFamily="18" charset="0"/>
                <a:cs typeface="Times" panose="02020603050405020304" pitchFamily="18" charset="0"/>
              </a:rPr>
              <a:t>. </a:t>
            </a:r>
            <a:r>
              <a:rPr lang="en-US" sz="1200" dirty="0">
                <a:latin typeface="Times" panose="02020603050405020304" pitchFamily="18" charset="0"/>
                <a:cs typeface="Times" panose="02020603050405020304" pitchFamily="18" charset="0"/>
              </a:rPr>
              <a:t> </a:t>
            </a:r>
            <a:endParaRPr lang="en-US" sz="1200" b="1" dirty="0">
              <a:latin typeface="Times" panose="02020603050405020304" pitchFamily="18" charset="0"/>
              <a:cs typeface="Times" panose="02020603050405020304" pitchFamily="18" charset="0"/>
            </a:endParaRPr>
          </a:p>
          <a:p>
            <a:pPr>
              <a:lnSpc>
                <a:spcPct val="80000"/>
              </a:lnSpc>
              <a:spcBef>
                <a:spcPct val="0"/>
              </a:spcBef>
              <a:spcAft>
                <a:spcPts val="1200"/>
              </a:spcAft>
            </a:pPr>
            <a:r>
              <a:rPr lang="en-US" sz="1200" dirty="0">
                <a:latin typeface="Times" panose="02020603050405020304" pitchFamily="18" charset="0"/>
                <a:cs typeface="Times" panose="02020603050405020304" pitchFamily="18" charset="0"/>
              </a:rPr>
              <a:t>https://</a:t>
            </a:r>
            <a:r>
              <a:rPr lang="en-US" sz="1200" dirty="0" err="1">
                <a:latin typeface="Times" panose="02020603050405020304" pitchFamily="18" charset="0"/>
                <a:cs typeface="Times" panose="02020603050405020304" pitchFamily="18" charset="0"/>
              </a:rPr>
              <a:t>www.osha.gov/pls/oshaweb/owadisp.show_document?p_table</a:t>
            </a:r>
            <a:r>
              <a:rPr lang="en-US" sz="1200" dirty="0">
                <a:latin typeface="Times" panose="02020603050405020304" pitchFamily="18" charset="0"/>
                <a:cs typeface="Times" panose="02020603050405020304" pitchFamily="18" charset="0"/>
              </a:rPr>
              <a:t>=</a:t>
            </a:r>
            <a:r>
              <a:rPr lang="en-US" sz="1200" dirty="0" err="1">
                <a:latin typeface="Times" panose="02020603050405020304" pitchFamily="18" charset="0"/>
                <a:cs typeface="Times" panose="02020603050405020304" pitchFamily="18" charset="0"/>
              </a:rPr>
              <a:t>STANDARDS&amp;p_id</a:t>
            </a:r>
            <a:r>
              <a:rPr lang="en-US" sz="1200" dirty="0">
                <a:latin typeface="Times" panose="02020603050405020304" pitchFamily="18" charset="0"/>
                <a:cs typeface="Times" panose="02020603050405020304" pitchFamily="18" charset="0"/>
              </a:rPr>
              <a:t>=10775 </a:t>
            </a:r>
          </a:p>
          <a:p>
            <a:pPr>
              <a:lnSpc>
                <a:spcPct val="80000"/>
              </a:lnSpc>
              <a:spcBef>
                <a:spcPct val="0"/>
              </a:spcBef>
              <a:spcAft>
                <a:spcPts val="1200"/>
              </a:spcAft>
            </a:pPr>
            <a:endParaRPr lang="en-US" sz="1200" dirty="0">
              <a:latin typeface="Times" panose="02020603050405020304" pitchFamily="18" charset="0"/>
              <a:cs typeface="Times" panose="02020603050405020304" pitchFamily="18" charset="0"/>
            </a:endParaRPr>
          </a:p>
          <a:p>
            <a:pPr>
              <a:lnSpc>
                <a:spcPct val="80000"/>
              </a:lnSpc>
              <a:spcBef>
                <a:spcPct val="0"/>
              </a:spcBef>
              <a:spcAft>
                <a:spcPts val="1200"/>
              </a:spcAft>
            </a:pPr>
            <a:r>
              <a:rPr lang="en-US" sz="1200" dirty="0" err="1">
                <a:latin typeface="Times" panose="02020603050405020304" pitchFamily="18" charset="0"/>
                <a:cs typeface="Times" panose="02020603050405020304" pitchFamily="18" charset="0"/>
              </a:rPr>
              <a:t>Además</a:t>
            </a:r>
            <a:r>
              <a:rPr lang="en-US" sz="1200" dirty="0">
                <a:latin typeface="Times" panose="02020603050405020304" pitchFamily="18" charset="0"/>
                <a:cs typeface="Times" panose="02020603050405020304" pitchFamily="18" charset="0"/>
              </a:rPr>
              <a:t> de </a:t>
            </a:r>
            <a:r>
              <a:rPr lang="en-US" sz="1200" dirty="0" err="1">
                <a:latin typeface="Times" panose="02020603050405020304" pitchFamily="18" charset="0"/>
                <a:cs typeface="Times" panose="02020603050405020304" pitchFamily="18" charset="0"/>
              </a:rPr>
              <a:t>ser</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una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fuente</a:t>
            </a:r>
            <a:r>
              <a:rPr lang="en-US" sz="1200" baseline="0" dirty="0">
                <a:latin typeface="Times" panose="02020603050405020304" pitchFamily="18" charset="0"/>
                <a:cs typeface="Times" panose="02020603050405020304" pitchFamily="18" charset="0"/>
              </a:rPr>
              <a:t> de </a:t>
            </a:r>
            <a:r>
              <a:rPr lang="en-US" sz="1200" b="1" baseline="0" dirty="0" err="1">
                <a:latin typeface="Times" panose="02020603050405020304" pitchFamily="18" charset="0"/>
                <a:cs typeface="Times" panose="02020603050405020304" pitchFamily="18" charset="0"/>
              </a:rPr>
              <a:t>lesiones</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directas</a:t>
            </a:r>
            <a:r>
              <a:rPr lang="en-US" sz="1200" b="1" baseline="0" dirty="0">
                <a:latin typeface="Times" panose="02020603050405020304" pitchFamily="18" charset="0"/>
                <a:cs typeface="Times" panose="02020603050405020304" pitchFamily="18" charset="0"/>
              </a:rPr>
              <a:t> </a:t>
            </a:r>
            <a:r>
              <a:rPr lang="en-US" sz="1200" baseline="0" dirty="0">
                <a:latin typeface="Times" panose="02020603050405020304" pitchFamily="18" charset="0"/>
                <a:cs typeface="Times" panose="02020603050405020304" pitchFamily="18" charset="0"/>
              </a:rPr>
              <a:t>(</a:t>
            </a:r>
            <a:r>
              <a:rPr lang="en-US" sz="1200" baseline="0" dirty="0" err="1">
                <a:latin typeface="Times" panose="02020603050405020304" pitchFamily="18" charset="0"/>
                <a:cs typeface="Times" panose="02020603050405020304" pitchFamily="18" charset="0"/>
              </a:rPr>
              <a:t>fuego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explosiones</a:t>
            </a:r>
            <a:r>
              <a:rPr lang="en-US" sz="1200" baseline="0" dirty="0">
                <a:latin typeface="Times" panose="02020603050405020304" pitchFamily="18" charset="0"/>
                <a:cs typeface="Times" panose="02020603050405020304" pitchFamily="18" charset="0"/>
              </a:rPr>
              <a:t> y/o </a:t>
            </a:r>
            <a:r>
              <a:rPr lang="en-US" sz="1200" baseline="0" dirty="0" err="1">
                <a:latin typeface="Times" panose="02020603050405020304" pitchFamily="18" charset="0"/>
                <a:cs typeface="Times" panose="02020603050405020304" pitchFamily="18" charset="0"/>
              </a:rPr>
              <a:t>electrocutación</a:t>
            </a:r>
            <a:r>
              <a:rPr lang="en-US" sz="1200" baseline="0" dirty="0">
                <a:latin typeface="Times" panose="02020603050405020304" pitchFamily="18" charset="0"/>
                <a:cs typeface="Times" panose="02020603050405020304" pitchFamily="18" charset="0"/>
              </a:rPr>
              <a:t>) para los </a:t>
            </a:r>
            <a:r>
              <a:rPr lang="en-US" sz="1200" baseline="0" dirty="0" err="1">
                <a:latin typeface="Times" panose="02020603050405020304" pitchFamily="18" charset="0"/>
                <a:cs typeface="Times" panose="02020603050405020304" pitchFamily="18" charset="0"/>
              </a:rPr>
              <a:t>trabajadores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existe</a:t>
            </a:r>
            <a:r>
              <a:rPr lang="en-US" sz="1200" baseline="0" dirty="0">
                <a:latin typeface="Times" panose="02020603050405020304" pitchFamily="18" charset="0"/>
                <a:cs typeface="Times" panose="02020603050405020304" pitchFamily="18" charset="0"/>
              </a:rPr>
              <a:t> un </a:t>
            </a:r>
            <a:r>
              <a:rPr lang="en-US" sz="1200" baseline="0" dirty="0" err="1">
                <a:latin typeface="Times" panose="02020603050405020304" pitchFamily="18" charset="0"/>
                <a:cs typeface="Times" panose="02020603050405020304" pitchFamily="18" charset="0"/>
              </a:rPr>
              <a:t>enorme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potencial</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interrupción</a:t>
            </a:r>
            <a:r>
              <a:rPr lang="en-US" sz="1200" baseline="0" dirty="0">
                <a:latin typeface="Times" panose="02020603050405020304" pitchFamily="18" charset="0"/>
                <a:cs typeface="Times" panose="02020603050405020304" pitchFamily="18" charset="0"/>
              </a:rPr>
              <a:t> de los </a:t>
            </a:r>
            <a:r>
              <a:rPr lang="en-US" sz="1200" baseline="0" dirty="0" err="1">
                <a:latin typeface="Times" panose="02020603050405020304" pitchFamily="18" charset="0"/>
                <a:cs typeface="Times" panose="02020603050405020304" pitchFamily="18" charset="0"/>
              </a:rPr>
              <a:t>servicios</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eléctricos</a:t>
            </a:r>
            <a:r>
              <a:rPr lang="en-US" sz="1200" baseline="0" dirty="0">
                <a:latin typeface="Times" panose="02020603050405020304" pitchFamily="18" charset="0"/>
                <a:cs typeface="Times" panose="02020603050405020304" pitchFamily="18" charset="0"/>
              </a:rPr>
              <a:t>, de gas o </a:t>
            </a:r>
            <a:r>
              <a:rPr lang="en-US" sz="1200" baseline="0" dirty="0" err="1">
                <a:latin typeface="Times" panose="02020603050405020304" pitchFamily="18" charset="0"/>
                <a:cs typeface="Times" panose="02020603050405020304" pitchFamily="18" charset="0"/>
              </a:rPr>
              <a:t>comunicaciones</a:t>
            </a:r>
            <a:r>
              <a:rPr lang="en-US" sz="1200" baseline="0" dirty="0">
                <a:latin typeface="Times" panose="02020603050405020304" pitchFamily="18" charset="0"/>
                <a:cs typeface="Times" panose="02020603050405020304" pitchFamily="18" charset="0"/>
              </a:rPr>
              <a:t> para los </a:t>
            </a:r>
            <a:r>
              <a:rPr lang="en-US" sz="1200" b="1" baseline="0" dirty="0" err="1">
                <a:latin typeface="Times" panose="02020603050405020304" pitchFamily="18" charset="0"/>
                <a:cs typeface="Times" panose="02020603050405020304" pitchFamily="18" charset="0"/>
              </a:rPr>
              <a:t>usuarios</a:t>
            </a:r>
            <a:r>
              <a:rPr lang="en-US" sz="1200" b="1" baseline="0" dirty="0">
                <a:latin typeface="Times" panose="02020603050405020304" pitchFamily="18" charset="0"/>
                <a:cs typeface="Times" panose="02020603050405020304" pitchFamily="18" charset="0"/>
              </a:rPr>
              <a:t> finales </a:t>
            </a:r>
            <a:r>
              <a:rPr lang="en-US" sz="1200" b="0" baseline="0" dirty="0" err="1">
                <a:latin typeface="Times" panose="02020603050405020304" pitchFamily="18" charset="0"/>
                <a:cs typeface="Times" panose="02020603050405020304" pitchFamily="18" charset="0"/>
              </a:rPr>
              <a:t>en</a:t>
            </a:r>
            <a:r>
              <a:rPr lang="en-US" sz="1200" b="0"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áreas</a:t>
            </a:r>
            <a:r>
              <a:rPr lang="en-US" sz="1200" b="0" baseline="0" dirty="0">
                <a:latin typeface="Times" panose="02020603050405020304" pitchFamily="18" charset="0"/>
                <a:cs typeface="Times" panose="02020603050405020304" pitchFamily="18" charset="0"/>
              </a:rPr>
              <a:t> de los </a:t>
            </a:r>
            <a:r>
              <a:rPr lang="en-US" sz="1200" b="0" baseline="0" dirty="0" err="1">
                <a:latin typeface="Times" panose="02020603050405020304" pitchFamily="18" charset="0"/>
                <a:cs typeface="Times" panose="02020603050405020304" pitchFamily="18" charset="0"/>
              </a:rPr>
              <a:t>alrededores</a:t>
            </a:r>
            <a:r>
              <a:rPr lang="en-US" sz="1200" b="0" baseline="0" dirty="0">
                <a:latin typeface="Times" panose="02020603050405020304" pitchFamily="18" charset="0"/>
                <a:cs typeface="Times" panose="02020603050405020304" pitchFamily="18" charset="0"/>
              </a:rPr>
              <a:t>. </a:t>
            </a:r>
            <a:endParaRPr lang="en-US" sz="1200" b="1" dirty="0">
              <a:latin typeface="Times" panose="02020603050405020304" pitchFamily="18" charset="0"/>
              <a:cs typeface="Times" panose="02020603050405020304" pitchFamily="18" charset="0"/>
            </a:endParaRPr>
          </a:p>
          <a:p>
            <a:pPr>
              <a:lnSpc>
                <a:spcPct val="80000"/>
              </a:lnSpc>
              <a:spcBef>
                <a:spcPct val="0"/>
              </a:spcBef>
              <a:spcAft>
                <a:spcPts val="1200"/>
              </a:spcAft>
            </a:pP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Considerando</a:t>
            </a:r>
            <a:r>
              <a:rPr lang="en-US" sz="1200" baseline="0" dirty="0">
                <a:latin typeface="Times" panose="02020603050405020304" pitchFamily="18" charset="0"/>
                <a:cs typeface="Times" panose="02020603050405020304" pitchFamily="18" charset="0"/>
              </a:rPr>
              <a:t> </a:t>
            </a:r>
            <a:r>
              <a:rPr lang="en-US" sz="1200" dirty="0">
                <a:latin typeface="Times" panose="02020603050405020304" pitchFamily="18" charset="0"/>
                <a:cs typeface="Times" panose="02020603050405020304" pitchFamily="18" charset="0"/>
              </a:rPr>
              <a:t>la </a:t>
            </a:r>
            <a:r>
              <a:rPr lang="en-US" sz="1200" dirty="0" err="1">
                <a:latin typeface="Times" panose="02020603050405020304" pitchFamily="18" charset="0"/>
                <a:cs typeface="Times" panose="02020603050405020304" pitchFamily="18" charset="0"/>
              </a:rPr>
              <a:t>proximidad</a:t>
            </a:r>
            <a:r>
              <a:rPr lang="en-US" sz="1200" dirty="0">
                <a:latin typeface="Times" panose="02020603050405020304" pitchFamily="18" charset="0"/>
                <a:cs typeface="Times" panose="02020603050405020304" pitchFamily="18" charset="0"/>
              </a:rPr>
              <a:t> de </a:t>
            </a:r>
            <a:r>
              <a:rPr lang="en-US" sz="1200" dirty="0" err="1">
                <a:latin typeface="Times" panose="02020603050405020304" pitchFamily="18" charset="0"/>
                <a:cs typeface="Times" panose="02020603050405020304" pitchFamily="18" charset="0"/>
              </a:rPr>
              <a:t>líneas</a:t>
            </a:r>
            <a:r>
              <a:rPr lang="en-US" sz="1200" baseline="0" dirty="0">
                <a:latin typeface="Times" panose="02020603050405020304" pitchFamily="18" charset="0"/>
                <a:cs typeface="Times" panose="02020603050405020304" pitchFamily="18" charset="0"/>
              </a:rPr>
              <a:t> de </a:t>
            </a:r>
            <a:r>
              <a:rPr lang="en-US" sz="1200" b="1" baseline="0" dirty="0">
                <a:latin typeface="Times" panose="02020603050405020304" pitchFamily="18" charset="0"/>
                <a:cs typeface="Times" panose="02020603050405020304" pitchFamily="18" charset="0"/>
              </a:rPr>
              <a:t>alto </a:t>
            </a:r>
            <a:r>
              <a:rPr lang="en-US" sz="1200" b="1" baseline="0" dirty="0" err="1">
                <a:latin typeface="Times" panose="02020603050405020304" pitchFamily="18" charset="0"/>
                <a:cs typeface="Times" panose="02020603050405020304" pitchFamily="18" charset="0"/>
              </a:rPr>
              <a:t>voltaje</a:t>
            </a:r>
            <a:r>
              <a:rPr lang="en-US" sz="1200" baseline="0" dirty="0">
                <a:latin typeface="Times" panose="02020603050405020304" pitchFamily="18" charset="0"/>
                <a:cs typeface="Times" panose="02020603050405020304" pitchFamily="18" charset="0"/>
              </a:rPr>
              <a:t>, </a:t>
            </a:r>
            <a:r>
              <a:rPr lang="en-US" sz="1200" b="1" baseline="0" dirty="0">
                <a:latin typeface="Times" panose="02020603050405020304" pitchFamily="18" charset="0"/>
                <a:cs typeface="Times" panose="02020603050405020304" pitchFamily="18" charset="0"/>
              </a:rPr>
              <a:t>no </a:t>
            </a:r>
            <a:r>
              <a:rPr lang="en-US" sz="1200" b="1" baseline="0" dirty="0" err="1">
                <a:latin typeface="Times" panose="02020603050405020304" pitchFamily="18" charset="0"/>
                <a:cs typeface="Times" panose="02020603050405020304" pitchFamily="18" charset="0"/>
              </a:rPr>
              <a:t>debe</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realizarse</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trabajos</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dentro</a:t>
            </a:r>
            <a:r>
              <a:rPr lang="en-US" sz="1200" b="1" baseline="0" dirty="0">
                <a:latin typeface="Times" panose="02020603050405020304" pitchFamily="18" charset="0"/>
                <a:cs typeface="Times" panose="02020603050405020304" pitchFamily="18" charset="0"/>
              </a:rPr>
              <a:t> de los 10 pies </a:t>
            </a:r>
            <a:r>
              <a:rPr lang="en-US" sz="1200" baseline="0" dirty="0">
                <a:latin typeface="Times" panose="02020603050405020304" pitchFamily="18" charset="0"/>
                <a:cs typeface="Times" panose="02020603050405020304" pitchFamily="18" charset="0"/>
              </a:rPr>
              <a:t>del </a:t>
            </a:r>
            <a:r>
              <a:rPr lang="en-US" sz="1200" baseline="0" dirty="0" err="1">
                <a:latin typeface="Times" panose="02020603050405020304" pitchFamily="18" charset="0"/>
                <a:cs typeface="Times" panose="02020603050405020304" pitchFamily="18" charset="0"/>
              </a:rPr>
              <a:t>tendido</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electricidad</a:t>
            </a:r>
            <a:r>
              <a:rPr lang="en-US" sz="1200" baseline="0" dirty="0">
                <a:latin typeface="Times" panose="02020603050405020304" pitchFamily="18" charset="0"/>
                <a:cs typeface="Times" panose="02020603050405020304" pitchFamily="18" charset="0"/>
              </a:rPr>
              <a:t>. Se </a:t>
            </a:r>
            <a:r>
              <a:rPr lang="en-US" sz="1200" baseline="0" dirty="0" err="1">
                <a:latin typeface="Times" panose="02020603050405020304" pitchFamily="18" charset="0"/>
                <a:cs typeface="Times" panose="02020603050405020304" pitchFamily="18" charset="0"/>
              </a:rPr>
              <a:t>debe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informar</a:t>
            </a:r>
            <a:r>
              <a:rPr lang="en-US" sz="1200" baseline="0" dirty="0">
                <a:latin typeface="Times" panose="02020603050405020304" pitchFamily="18" charset="0"/>
                <a:cs typeface="Times" panose="02020603050405020304" pitchFamily="18" charset="0"/>
              </a:rPr>
              <a:t> a la </a:t>
            </a:r>
            <a:r>
              <a:rPr lang="en-US" sz="1200" baseline="0" dirty="0" err="1">
                <a:latin typeface="Times" panose="02020603050405020304" pitchFamily="18" charset="0"/>
                <a:cs typeface="Times" panose="02020603050405020304" pitchFamily="18" charset="0"/>
              </a:rPr>
              <a:t>compañía</a:t>
            </a:r>
            <a:r>
              <a:rPr lang="en-US" sz="1200" baseline="0" dirty="0">
                <a:latin typeface="Times" panose="02020603050405020304" pitchFamily="18" charset="0"/>
                <a:cs typeface="Times" panose="02020603050405020304" pitchFamily="18" charset="0"/>
              </a:rPr>
              <a:t> del </a:t>
            </a:r>
            <a:r>
              <a:rPr lang="en-US" sz="1200" baseline="0" dirty="0" err="1">
                <a:latin typeface="Times" panose="02020603050405020304" pitchFamily="18" charset="0"/>
                <a:cs typeface="Times" panose="02020603050405020304" pitchFamily="18" charset="0"/>
              </a:rPr>
              <a:t>servicio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público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caso</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trabajos</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dentro</a:t>
            </a:r>
            <a:r>
              <a:rPr lang="en-US" sz="1200" b="1" baseline="0" dirty="0">
                <a:latin typeface="Times" panose="02020603050405020304" pitchFamily="18" charset="0"/>
                <a:cs typeface="Times" panose="02020603050405020304" pitchFamily="18" charset="0"/>
              </a:rPr>
              <a:t> de los 10 pies de </a:t>
            </a:r>
            <a:r>
              <a:rPr lang="en-US" sz="1200" b="1" baseline="0" dirty="0" err="1">
                <a:latin typeface="Times" panose="02020603050405020304" pitchFamily="18" charset="0"/>
                <a:cs typeface="Times" panose="02020603050405020304" pitchFamily="18" charset="0"/>
              </a:rPr>
              <a:t>distancia</a:t>
            </a:r>
            <a:r>
              <a:rPr lang="en-US" sz="1200" b="1" baseline="0" dirty="0">
                <a:latin typeface="Times" panose="02020603050405020304" pitchFamily="18" charset="0"/>
                <a:cs typeface="Times" panose="02020603050405020304" pitchFamily="18" charset="0"/>
              </a:rPr>
              <a:t> </a:t>
            </a:r>
            <a:r>
              <a:rPr lang="en-US" sz="1200" baseline="0" dirty="0">
                <a:latin typeface="Times" panose="02020603050405020304" pitchFamily="18" charset="0"/>
                <a:cs typeface="Times" panose="02020603050405020304" pitchFamily="18" charset="0"/>
              </a:rPr>
              <a:t>del </a:t>
            </a:r>
            <a:r>
              <a:rPr lang="en-US" sz="1200" baseline="0" dirty="0" err="1">
                <a:latin typeface="Times" panose="02020603050405020304" pitchFamily="18" charset="0"/>
                <a:cs typeface="Times" panose="02020603050405020304" pitchFamily="18" charset="0"/>
              </a:rPr>
              <a:t>tendido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eléctrico</a:t>
            </a:r>
            <a:r>
              <a:rPr lang="en-US" sz="1200" baseline="0" dirty="0">
                <a:latin typeface="Times" panose="02020603050405020304" pitchFamily="18" charset="0"/>
                <a:cs typeface="Times" panose="02020603050405020304" pitchFamily="18" charset="0"/>
              </a:rPr>
              <a:t>, para </a:t>
            </a:r>
            <a:r>
              <a:rPr lang="en-US" sz="1200" baseline="0" dirty="0" err="1">
                <a:latin typeface="Times" panose="02020603050405020304" pitchFamily="18" charset="0"/>
                <a:cs typeface="Times" panose="02020603050405020304" pitchFamily="18" charset="0"/>
              </a:rPr>
              <a:t>así</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coordinar</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horarios</a:t>
            </a:r>
            <a:r>
              <a:rPr lang="en-US" sz="1200" b="1" baseline="0" dirty="0">
                <a:latin typeface="Times" panose="02020603050405020304" pitchFamily="18" charset="0"/>
                <a:cs typeface="Times" panose="02020603050405020304" pitchFamily="18" charset="0"/>
              </a:rPr>
              <a:t> de </a:t>
            </a:r>
            <a:r>
              <a:rPr lang="en-US" sz="1200" b="1" baseline="0" dirty="0" err="1">
                <a:latin typeface="Times" panose="02020603050405020304" pitchFamily="18" charset="0"/>
                <a:cs typeface="Times" panose="02020603050405020304" pitchFamily="18" charset="0"/>
              </a:rPr>
              <a:t>trabajo</a:t>
            </a:r>
            <a:r>
              <a:rPr lang="en-US" sz="1200" b="1" baseline="0" dirty="0">
                <a:latin typeface="Times" panose="02020603050405020304" pitchFamily="18" charset="0"/>
                <a:cs typeface="Times" panose="02020603050405020304" pitchFamily="18" charset="0"/>
              </a:rPr>
              <a:t> </a:t>
            </a:r>
            <a:r>
              <a:rPr lang="en-US" sz="1200" baseline="0" dirty="0">
                <a:latin typeface="Times" panose="02020603050405020304" pitchFamily="18" charset="0"/>
                <a:cs typeface="Times" panose="02020603050405020304" pitchFamily="18" charset="0"/>
              </a:rPr>
              <a:t>(para </a:t>
            </a:r>
            <a:r>
              <a:rPr lang="en-US" sz="1200" baseline="0" dirty="0" err="1">
                <a:latin typeface="Times" panose="02020603050405020304" pitchFamily="18" charset="0"/>
                <a:cs typeface="Times" panose="02020603050405020304" pitchFamily="18" charset="0"/>
              </a:rPr>
              <a:t>desactivar</a:t>
            </a:r>
            <a:r>
              <a:rPr lang="en-US" sz="1200" baseline="0" dirty="0">
                <a:latin typeface="Times" panose="02020603050405020304" pitchFamily="18" charset="0"/>
                <a:cs typeface="Times" panose="02020603050405020304" pitchFamily="18" charset="0"/>
              </a:rPr>
              <a:t> las </a:t>
            </a:r>
            <a:r>
              <a:rPr lang="en-US" sz="1200" baseline="0" dirty="0" err="1">
                <a:latin typeface="Times" panose="02020603050405020304" pitchFamily="18" charset="0"/>
                <a:cs typeface="Times" panose="02020603050405020304" pitchFamily="18" charset="0"/>
              </a:rPr>
              <a:t>líneas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electricidad</a:t>
            </a:r>
            <a:r>
              <a:rPr lang="en-US" sz="1200" baseline="0" dirty="0">
                <a:latin typeface="Times" panose="02020603050405020304" pitchFamily="18" charset="0"/>
                <a:cs typeface="Times" panose="02020603050405020304" pitchFamily="18" charset="0"/>
              </a:rPr>
              <a:t> y </a:t>
            </a:r>
            <a:r>
              <a:rPr lang="en-US" sz="1200" baseline="0" dirty="0" err="1">
                <a:latin typeface="Times" panose="02020603050405020304" pitchFamily="18" charset="0"/>
                <a:cs typeface="Times" panose="02020603050405020304" pitchFamily="18" charset="0"/>
              </a:rPr>
              <a:t>hacer</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tierra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levantarlas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temporalmente</a:t>
            </a:r>
            <a:r>
              <a:rPr lang="en-US" sz="1200" baseline="0" dirty="0">
                <a:latin typeface="Times" panose="02020603050405020304" pitchFamily="18" charset="0"/>
                <a:cs typeface="Times" panose="02020603050405020304" pitchFamily="18" charset="0"/>
              </a:rPr>
              <a:t> o </a:t>
            </a:r>
            <a:r>
              <a:rPr lang="en-US" sz="1200" baseline="0" dirty="0" err="1">
                <a:latin typeface="Times" panose="02020603050405020304" pitchFamily="18" charset="0"/>
                <a:cs typeface="Times" panose="02020603050405020304" pitchFamily="18" charset="0"/>
              </a:rPr>
              <a:t>moverlas</a:t>
            </a:r>
            <a:r>
              <a:rPr lang="en-US" sz="1200" baseline="0" dirty="0">
                <a:latin typeface="Times" panose="02020603050405020304" pitchFamily="18" charset="0"/>
                <a:cs typeface="Times" panose="02020603050405020304" pitchFamily="18" charset="0"/>
              </a:rPr>
              <a:t>). </a:t>
            </a:r>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5291B551-8B39-0A4F-B7E9-A958B74AF4A1}" type="slidenum">
              <a:rPr lang="en-US">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90762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a:spcBef>
                <a:spcPct val="0"/>
              </a:spcBef>
            </a:pPr>
            <a:r>
              <a:rPr lang="en-US" dirty="0"/>
              <a:t>Este</a:t>
            </a:r>
            <a:r>
              <a:rPr lang="en-US" baseline="0" dirty="0"/>
              <a:t> </a:t>
            </a:r>
            <a:r>
              <a:rPr lang="en-US" baseline="0" dirty="0" err="1"/>
              <a:t>entrenamiento</a:t>
            </a:r>
            <a:r>
              <a:rPr lang="en-US" baseline="0" dirty="0"/>
              <a:t> </a:t>
            </a:r>
            <a:r>
              <a:rPr lang="en-US" baseline="0" dirty="0" err="1"/>
              <a:t>cubre</a:t>
            </a:r>
            <a:r>
              <a:rPr lang="en-US" baseline="0" dirty="0"/>
              <a:t> los derechos de los </a:t>
            </a:r>
            <a:r>
              <a:rPr lang="en-US" baseline="0" dirty="0" err="1"/>
              <a:t>trabajadores</a:t>
            </a:r>
            <a:r>
              <a:rPr lang="en-US" baseline="0" dirty="0"/>
              <a:t> </a:t>
            </a:r>
            <a:r>
              <a:rPr lang="en-US" baseline="0" dirty="0" err="1"/>
              <a:t>seún</a:t>
            </a:r>
            <a:r>
              <a:rPr lang="en-US" baseline="0" dirty="0"/>
              <a:t> la Ley de OSH, </a:t>
            </a:r>
            <a:r>
              <a:rPr lang="en-US" baseline="0" dirty="0" err="1"/>
              <a:t>peligros</a:t>
            </a:r>
            <a:r>
              <a:rPr lang="en-US" baseline="0" dirty="0"/>
              <a:t> a la </a:t>
            </a:r>
            <a:r>
              <a:rPr lang="en-US" baseline="0" dirty="0" err="1"/>
              <a:t>salud</a:t>
            </a:r>
            <a:r>
              <a:rPr lang="en-US" baseline="0" dirty="0"/>
              <a:t> </a:t>
            </a:r>
            <a:r>
              <a:rPr lang="en-US" baseline="0" dirty="0" err="1"/>
              <a:t>asociadas</a:t>
            </a:r>
            <a:r>
              <a:rPr lang="en-US" baseline="0" dirty="0"/>
              <a:t> con </a:t>
            </a:r>
            <a:r>
              <a:rPr lang="en-US" baseline="0" dirty="0" err="1"/>
              <a:t>operaciones</a:t>
            </a:r>
            <a:r>
              <a:rPr lang="en-US" baseline="0" dirty="0"/>
              <a:t> </a:t>
            </a:r>
            <a:r>
              <a:rPr lang="en-US" baseline="0" dirty="0" err="1"/>
              <a:t>en</a:t>
            </a:r>
            <a:r>
              <a:rPr lang="en-US" baseline="0" dirty="0"/>
              <a:t> </a:t>
            </a:r>
            <a:r>
              <a:rPr lang="en-US" baseline="0" dirty="0" err="1"/>
              <a:t>excavaciones</a:t>
            </a:r>
            <a:r>
              <a:rPr lang="en-US" baseline="0" dirty="0"/>
              <a:t> y </a:t>
            </a:r>
            <a:r>
              <a:rPr lang="en-US" baseline="0" dirty="0" err="1"/>
              <a:t>zanjas</a:t>
            </a:r>
            <a:r>
              <a:rPr lang="en-US" baseline="0" dirty="0"/>
              <a:t>,</a:t>
            </a:r>
            <a:r>
              <a:rPr lang="en-US" dirty="0"/>
              <a:t> </a:t>
            </a:r>
            <a:r>
              <a:rPr lang="en-US" dirty="0" err="1"/>
              <a:t>tareas</a:t>
            </a:r>
            <a:r>
              <a:rPr lang="en-US" dirty="0"/>
              <a:t> </a:t>
            </a:r>
            <a:r>
              <a:rPr lang="en-US" dirty="0" err="1"/>
              <a:t>específicas</a:t>
            </a:r>
            <a:r>
              <a:rPr lang="en-US" dirty="0"/>
              <a:t> del </a:t>
            </a:r>
            <a:r>
              <a:rPr lang="en-US" dirty="0" err="1"/>
              <a:t>lugar</a:t>
            </a:r>
            <a:r>
              <a:rPr lang="en-US" dirty="0"/>
              <a:t> de </a:t>
            </a:r>
            <a:r>
              <a:rPr lang="en-US" dirty="0" err="1"/>
              <a:t>trabajo</a:t>
            </a:r>
            <a:r>
              <a:rPr lang="en-US" dirty="0"/>
              <a:t> que </a:t>
            </a:r>
            <a:r>
              <a:rPr lang="en-US" dirty="0" err="1"/>
              <a:t>podrían</a:t>
            </a:r>
            <a:r>
              <a:rPr lang="en-US" baseline="0" dirty="0"/>
              <a:t> </a:t>
            </a:r>
            <a:r>
              <a:rPr lang="en-US" baseline="0" dirty="0" err="1"/>
              <a:t>exponer</a:t>
            </a:r>
            <a:r>
              <a:rPr lang="en-US" baseline="0" dirty="0"/>
              <a:t> a </a:t>
            </a:r>
            <a:r>
              <a:rPr lang="en-US" baseline="0" dirty="0" err="1"/>
              <a:t>empleados</a:t>
            </a:r>
            <a:r>
              <a:rPr lang="en-US" baseline="0" dirty="0"/>
              <a:t> a </a:t>
            </a:r>
            <a:r>
              <a:rPr lang="en-US" baseline="0" dirty="0" err="1"/>
              <a:t>peligros</a:t>
            </a:r>
            <a:r>
              <a:rPr lang="en-US" baseline="0" dirty="0"/>
              <a:t> de </a:t>
            </a:r>
            <a:r>
              <a:rPr lang="en-US" baseline="0" dirty="0" err="1"/>
              <a:t>derrumbes</a:t>
            </a:r>
            <a:r>
              <a:rPr lang="en-US" baseline="0" dirty="0"/>
              <a:t>, y </a:t>
            </a:r>
            <a:r>
              <a:rPr lang="en-US" baseline="0" dirty="0" err="1"/>
              <a:t>medidas</a:t>
            </a:r>
            <a:r>
              <a:rPr lang="en-US" baseline="0" dirty="0"/>
              <a:t> </a:t>
            </a:r>
            <a:r>
              <a:rPr lang="en-US" baseline="0" dirty="0" err="1"/>
              <a:t>específicas</a:t>
            </a:r>
            <a:r>
              <a:rPr lang="en-US" baseline="0" dirty="0"/>
              <a:t> que </a:t>
            </a:r>
            <a:r>
              <a:rPr lang="en-US" baseline="0" dirty="0" err="1"/>
              <a:t>pueden</a:t>
            </a:r>
            <a:r>
              <a:rPr lang="en-US" baseline="0" dirty="0"/>
              <a:t> </a:t>
            </a:r>
            <a:r>
              <a:rPr lang="en-US" baseline="0" dirty="0" err="1"/>
              <a:t>ser</a:t>
            </a:r>
            <a:r>
              <a:rPr lang="en-US" baseline="0" dirty="0"/>
              <a:t> </a:t>
            </a:r>
            <a:r>
              <a:rPr lang="en-US" baseline="0" dirty="0" err="1"/>
              <a:t>implementadas</a:t>
            </a:r>
            <a:r>
              <a:rPr lang="en-US" baseline="0" dirty="0"/>
              <a:t> para </a:t>
            </a:r>
            <a:r>
              <a:rPr lang="en-US" baseline="0" dirty="0" err="1"/>
              <a:t>proteger</a:t>
            </a:r>
            <a:r>
              <a:rPr lang="en-US" baseline="0" dirty="0"/>
              <a:t> </a:t>
            </a:r>
            <a:r>
              <a:rPr lang="en-US" baseline="0" dirty="0" err="1"/>
              <a:t>empleados</a:t>
            </a:r>
            <a:r>
              <a:rPr lang="en-US" baseline="0" dirty="0"/>
              <a:t> </a:t>
            </a:r>
            <a:r>
              <a:rPr lang="en-US" baseline="0" dirty="0" err="1"/>
              <a:t>frente</a:t>
            </a:r>
            <a:r>
              <a:rPr lang="en-US" baseline="0" dirty="0"/>
              <a:t> a </a:t>
            </a:r>
            <a:r>
              <a:rPr lang="en-US" baseline="0" dirty="0" err="1"/>
              <a:t>derrumbes</a:t>
            </a:r>
            <a:r>
              <a:rPr lang="en-US" baseline="0" dirty="0"/>
              <a:t>.</a:t>
            </a:r>
            <a:endParaRPr lang="en-US" dirty="0">
              <a:ea typeface="Times New Roman" charset="0"/>
              <a:cs typeface="Times New Roman" charset="0"/>
            </a:endParaRPr>
          </a:p>
          <a:p>
            <a:pPr>
              <a:spcBef>
                <a:spcPct val="0"/>
              </a:spcBef>
            </a:pPr>
            <a:endParaRPr lang="en-US" dirty="0"/>
          </a:p>
        </p:txBody>
      </p:sp>
      <p:sp>
        <p:nvSpPr>
          <p:cNvPr id="24580" name="Slide Number Placeholder 3"/>
          <p:cNvSpPr>
            <a:spLocks noGrp="1"/>
          </p:cNvSpPr>
          <p:nvPr>
            <p:ph type="sldNum" sz="quarter" idx="5"/>
          </p:nvPr>
        </p:nvSpPr>
        <p:spPr bwMode="auto">
          <a:noFill/>
          <a:ln>
            <a:miter lim="800000"/>
            <a:headEnd/>
            <a:tailEnd/>
          </a:ln>
        </p:spPr>
        <p:txBody>
          <a:bodyPr/>
          <a:lstStyle/>
          <a:p>
            <a:fld id="{411B2109-25A1-1A4E-8E1C-F8801840ACE4}" type="slidenum">
              <a:rPr lang="en-US"/>
              <a:pPr/>
              <a:t>5</a:t>
            </a:fld>
            <a:endParaRPr lang="en-US"/>
          </a:p>
        </p:txBody>
      </p:sp>
    </p:spTree>
    <p:extLst>
      <p:ext uri="{BB962C8B-B14F-4D97-AF65-F5344CB8AC3E}">
        <p14:creationId xmlns:p14="http://schemas.microsoft.com/office/powerpoint/2010/main" val="3377047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ts val="1200"/>
              </a:spcAft>
              <a:buClrTx/>
              <a:buSzTx/>
              <a:buFontTx/>
              <a:buNone/>
              <a:tabLst/>
              <a:defRPr/>
            </a:pPr>
            <a:r>
              <a:rPr lang="en-US" sz="1200" dirty="0" err="1"/>
              <a:t>Pueden</a:t>
            </a:r>
            <a:r>
              <a:rPr lang="en-US" sz="1200" dirty="0"/>
              <a:t> </a:t>
            </a:r>
            <a:r>
              <a:rPr lang="en-US" sz="1200" dirty="0" err="1"/>
              <a:t>ocurrir</a:t>
            </a:r>
            <a:r>
              <a:rPr lang="en-US" sz="1200" dirty="0"/>
              <a:t> </a:t>
            </a:r>
            <a:r>
              <a:rPr lang="en-US" sz="1200" b="1" dirty="0" err="1"/>
              <a:t>atmósferas</a:t>
            </a:r>
            <a:r>
              <a:rPr lang="en-US" sz="1200" b="1" dirty="0"/>
              <a:t> </a:t>
            </a:r>
            <a:r>
              <a:rPr lang="en-US" sz="1200" b="1" dirty="0" err="1"/>
              <a:t>peligrosas</a:t>
            </a:r>
            <a:r>
              <a:rPr lang="en-US" sz="1200" b="1" dirty="0"/>
              <a:t> </a:t>
            </a:r>
            <a:r>
              <a:rPr lang="en-US" sz="1200" dirty="0" err="1"/>
              <a:t>en</a:t>
            </a:r>
            <a:r>
              <a:rPr lang="en-US" sz="1200" dirty="0"/>
              <a:t> </a:t>
            </a:r>
            <a:r>
              <a:rPr lang="en-US" sz="1200" b="0" dirty="0" err="1"/>
              <a:t>excavaciones</a:t>
            </a:r>
            <a:r>
              <a:rPr lang="en-US" sz="1200" b="0" dirty="0"/>
              <a:t> </a:t>
            </a:r>
            <a:r>
              <a:rPr lang="en-US" sz="1200" b="0" dirty="0" err="1"/>
              <a:t>cerca</a:t>
            </a:r>
            <a:r>
              <a:rPr lang="en-US" sz="1200" b="0" dirty="0"/>
              <a:t> a </a:t>
            </a:r>
            <a:r>
              <a:rPr lang="en-US" sz="1200" b="0" dirty="0" err="1"/>
              <a:t>rellenos</a:t>
            </a:r>
            <a:r>
              <a:rPr lang="en-US" sz="1200" b="0" dirty="0"/>
              <a:t> </a:t>
            </a:r>
            <a:r>
              <a:rPr lang="en-US" sz="1200" b="0" dirty="0" err="1"/>
              <a:t>sanitarios</a:t>
            </a:r>
            <a:r>
              <a:rPr lang="en-US" sz="1200" b="0" dirty="0"/>
              <a:t>, </a:t>
            </a:r>
            <a:r>
              <a:rPr lang="en-US" sz="1200" b="0" dirty="0" err="1"/>
              <a:t>sitios</a:t>
            </a:r>
            <a:r>
              <a:rPr lang="en-US" sz="1200" b="0" dirty="0"/>
              <a:t> </a:t>
            </a:r>
            <a:r>
              <a:rPr lang="en-US" sz="1200" b="0" dirty="0" err="1"/>
              <a:t>contaminados</a:t>
            </a:r>
            <a:r>
              <a:rPr lang="en-US" sz="1200" b="0" dirty="0"/>
              <a:t> </a:t>
            </a:r>
            <a:r>
              <a:rPr lang="en-US" sz="1200" b="0" dirty="0" err="1"/>
              <a:t>por</a:t>
            </a:r>
            <a:r>
              <a:rPr lang="en-US" sz="1200" b="0" dirty="0"/>
              <a:t> </a:t>
            </a:r>
            <a:r>
              <a:rPr lang="en-US" sz="1200" b="0" dirty="0" err="1"/>
              <a:t>fugas</a:t>
            </a:r>
            <a:r>
              <a:rPr lang="en-US" sz="1200" b="0" dirty="0"/>
              <a:t> </a:t>
            </a:r>
            <a:r>
              <a:rPr lang="en-US" sz="1200" b="0" dirty="0" err="1"/>
              <a:t>en</a:t>
            </a:r>
            <a:r>
              <a:rPr lang="en-US" sz="1200" b="0" dirty="0"/>
              <a:t> </a:t>
            </a:r>
            <a:r>
              <a:rPr lang="en-US" sz="1200" b="0" dirty="0" err="1"/>
              <a:t>líneas</a:t>
            </a:r>
            <a:r>
              <a:rPr lang="en-US" sz="1200" b="0" dirty="0"/>
              <a:t> de gas o </a:t>
            </a:r>
            <a:r>
              <a:rPr lang="en-US" sz="1200" b="0" dirty="0" err="1"/>
              <a:t>tanques</a:t>
            </a:r>
            <a:r>
              <a:rPr lang="en-US" sz="1200" b="0" dirty="0"/>
              <a:t> de </a:t>
            </a:r>
            <a:r>
              <a:rPr lang="en-US" sz="1200" b="0" dirty="0" err="1"/>
              <a:t>almacenamiento</a:t>
            </a:r>
            <a:r>
              <a:rPr lang="en-US" sz="1200" b="0" dirty="0"/>
              <a:t>, </a:t>
            </a:r>
            <a:r>
              <a:rPr lang="en-US" sz="1200" b="0" dirty="0" err="1"/>
              <a:t>en</a:t>
            </a:r>
            <a:r>
              <a:rPr lang="en-US" sz="1200" b="0" dirty="0"/>
              <a:t> </a:t>
            </a:r>
            <a:r>
              <a:rPr lang="en-US" sz="1200" b="0" dirty="0" err="1"/>
              <a:t>desagües</a:t>
            </a:r>
            <a:r>
              <a:rPr lang="en-US" sz="1200" b="0" dirty="0"/>
              <a:t>, y </a:t>
            </a:r>
            <a:r>
              <a:rPr lang="en-US" sz="1200" b="0" dirty="0" err="1"/>
              <a:t>en</a:t>
            </a:r>
            <a:r>
              <a:rPr lang="en-US" sz="1200" b="0" dirty="0"/>
              <a:t> </a:t>
            </a:r>
            <a:r>
              <a:rPr lang="en-US" sz="1200" b="0" dirty="0" err="1"/>
              <a:t>otros</a:t>
            </a:r>
            <a:r>
              <a:rPr lang="en-US" sz="1200" b="0" dirty="0"/>
              <a:t> </a:t>
            </a:r>
            <a:r>
              <a:rPr lang="en-US" sz="1200" b="0" dirty="0" err="1"/>
              <a:t>espacios</a:t>
            </a:r>
            <a:r>
              <a:rPr lang="en-US" sz="1200" b="0" dirty="0"/>
              <a:t> </a:t>
            </a:r>
            <a:r>
              <a:rPr lang="en-US" sz="1200" b="0" dirty="0" err="1"/>
              <a:t>confinados</a:t>
            </a:r>
            <a:r>
              <a:rPr lang="en-US" sz="1200" b="0" dirty="0"/>
              <a:t>. </a:t>
            </a:r>
          </a:p>
          <a:p>
            <a:pPr>
              <a:spcBef>
                <a:spcPct val="0"/>
              </a:spcBef>
              <a:spcAft>
                <a:spcPts val="1200"/>
              </a:spcAft>
            </a:pPr>
            <a:endParaRPr lang="en-US" b="0" dirty="0"/>
          </a:p>
          <a:p>
            <a:pPr>
              <a:spcBef>
                <a:spcPct val="0"/>
              </a:spcBef>
              <a:spcAft>
                <a:spcPts val="1200"/>
              </a:spcAft>
            </a:pPr>
            <a:r>
              <a:rPr lang="en-US" b="1" dirty="0"/>
              <a:t>Se </a:t>
            </a:r>
            <a:r>
              <a:rPr lang="en-US" b="1" dirty="0" err="1"/>
              <a:t>requiere</a:t>
            </a:r>
            <a:r>
              <a:rPr lang="en-US" b="1" dirty="0"/>
              <a:t> </a:t>
            </a:r>
            <a:r>
              <a:rPr lang="en-US" b="0" dirty="0" err="1"/>
              <a:t>hacer</a:t>
            </a:r>
            <a:r>
              <a:rPr lang="en-US" b="0" baseline="0" dirty="0"/>
              <a:t> la </a:t>
            </a:r>
            <a:r>
              <a:rPr lang="en-US" b="0" dirty="0" err="1"/>
              <a:t>evaluación</a:t>
            </a:r>
            <a:r>
              <a:rPr lang="en-US" b="0" baseline="0" dirty="0"/>
              <a:t> </a:t>
            </a:r>
            <a:r>
              <a:rPr lang="en-US" b="0" baseline="0" dirty="0" err="1"/>
              <a:t>atmosférica</a:t>
            </a:r>
            <a:r>
              <a:rPr lang="en-US" b="0" baseline="0" dirty="0"/>
              <a:t> </a:t>
            </a:r>
            <a:r>
              <a:rPr lang="en-US" b="1" baseline="0" dirty="0"/>
              <a:t>antes de que los </a:t>
            </a:r>
            <a:r>
              <a:rPr lang="en-US" b="1" baseline="0" dirty="0" err="1"/>
              <a:t>trabajadores</a:t>
            </a:r>
            <a:r>
              <a:rPr lang="en-US" b="1" baseline="0" dirty="0"/>
              <a:t> </a:t>
            </a:r>
            <a:r>
              <a:rPr lang="en-US" b="1" baseline="0" dirty="0" err="1"/>
              <a:t>entren</a:t>
            </a:r>
            <a:r>
              <a:rPr lang="en-US" b="1" baseline="0" dirty="0"/>
              <a:t> a </a:t>
            </a:r>
            <a:r>
              <a:rPr lang="en-US" b="1" baseline="0" dirty="0" err="1"/>
              <a:t>una</a:t>
            </a:r>
            <a:r>
              <a:rPr lang="en-US" b="1" baseline="0" dirty="0"/>
              <a:t> </a:t>
            </a:r>
            <a:r>
              <a:rPr lang="en-US" b="1" baseline="0" dirty="0" err="1"/>
              <a:t>excavación</a:t>
            </a:r>
            <a:r>
              <a:rPr lang="en-US" b="1" baseline="0" dirty="0"/>
              <a:t> de </a:t>
            </a:r>
            <a:r>
              <a:rPr lang="en-US" b="1" baseline="0" dirty="0" err="1"/>
              <a:t>más</a:t>
            </a:r>
            <a:r>
              <a:rPr lang="en-US" b="1" baseline="0" dirty="0"/>
              <a:t> de 4 </a:t>
            </a:r>
            <a:r>
              <a:rPr lang="en-US" b="0" baseline="0" dirty="0"/>
              <a:t>(1.22 metros)</a:t>
            </a:r>
            <a:r>
              <a:rPr lang="en-US" b="1" baseline="0" dirty="0"/>
              <a:t> de </a:t>
            </a:r>
            <a:r>
              <a:rPr lang="en-US" b="1" baseline="0" dirty="0" err="1"/>
              <a:t>profundidad</a:t>
            </a:r>
            <a:r>
              <a:rPr lang="en-US" b="1" baseline="0" dirty="0"/>
              <a:t> </a:t>
            </a:r>
            <a:r>
              <a:rPr lang="en-US" b="1" baseline="0" dirty="0" err="1"/>
              <a:t>donde</a:t>
            </a:r>
            <a:r>
              <a:rPr lang="en-US" b="1" baseline="0" dirty="0"/>
              <a:t> </a:t>
            </a:r>
            <a:r>
              <a:rPr lang="en-US" b="1" baseline="0" dirty="0" err="1"/>
              <a:t>una</a:t>
            </a:r>
            <a:r>
              <a:rPr lang="en-US" b="1" baseline="0" dirty="0"/>
              <a:t> </a:t>
            </a:r>
            <a:r>
              <a:rPr lang="en-US" b="1" baseline="0" dirty="0" err="1"/>
              <a:t>deficiencia</a:t>
            </a:r>
            <a:r>
              <a:rPr lang="en-US" b="1" baseline="0" dirty="0"/>
              <a:t> de </a:t>
            </a:r>
            <a:r>
              <a:rPr lang="en-US" b="1" baseline="0" dirty="0" err="1"/>
              <a:t>oxígeno</a:t>
            </a:r>
            <a:r>
              <a:rPr lang="en-US" b="1" baseline="0" dirty="0"/>
              <a:t> o </a:t>
            </a:r>
            <a:r>
              <a:rPr lang="en-US" b="1" baseline="0" dirty="0" err="1"/>
              <a:t>una</a:t>
            </a:r>
            <a:r>
              <a:rPr lang="en-US" b="1" baseline="0" dirty="0"/>
              <a:t> </a:t>
            </a:r>
            <a:r>
              <a:rPr lang="en-US" b="1" baseline="0" dirty="0" err="1"/>
              <a:t>atmósfera</a:t>
            </a:r>
            <a:r>
              <a:rPr lang="en-US" b="1" baseline="0" dirty="0"/>
              <a:t> </a:t>
            </a:r>
            <a:r>
              <a:rPr lang="en-US" b="1" baseline="0" dirty="0" err="1"/>
              <a:t>peligrosa</a:t>
            </a:r>
            <a:r>
              <a:rPr lang="en-US" b="1" baseline="0" dirty="0"/>
              <a:t> </a:t>
            </a:r>
            <a:r>
              <a:rPr lang="en-US" b="1" baseline="0" dirty="0" err="1"/>
              <a:t>está</a:t>
            </a:r>
            <a:r>
              <a:rPr lang="en-US" b="1" baseline="0" dirty="0"/>
              <a:t> </a:t>
            </a:r>
            <a:r>
              <a:rPr lang="en-US" b="1" baseline="0" dirty="0" err="1"/>
              <a:t>presente</a:t>
            </a:r>
            <a:r>
              <a:rPr lang="en-US" b="1" baseline="0" dirty="0"/>
              <a:t> o </a:t>
            </a:r>
            <a:r>
              <a:rPr lang="en-US" b="1" baseline="0" dirty="0" err="1"/>
              <a:t>es</a:t>
            </a:r>
            <a:r>
              <a:rPr lang="en-US" b="1" baseline="0" dirty="0"/>
              <a:t> </a:t>
            </a:r>
            <a:r>
              <a:rPr lang="en-US" b="1" baseline="0" dirty="0" err="1"/>
              <a:t>razonablemente</a:t>
            </a:r>
            <a:r>
              <a:rPr lang="en-US" b="1" baseline="0" dirty="0"/>
              <a:t> </a:t>
            </a:r>
            <a:r>
              <a:rPr lang="en-US" b="1" baseline="0" dirty="0" err="1"/>
              <a:t>esperable</a:t>
            </a:r>
            <a:r>
              <a:rPr lang="en-US" b="1" baseline="0" dirty="0"/>
              <a:t>, </a:t>
            </a:r>
            <a:r>
              <a:rPr lang="en-US" b="0" baseline="0" dirty="0" err="1"/>
              <a:t>como</a:t>
            </a:r>
            <a:r>
              <a:rPr lang="en-US" b="0" baseline="0" dirty="0"/>
              <a:t> </a:t>
            </a:r>
            <a:r>
              <a:rPr lang="en-US" b="0" baseline="0" dirty="0" err="1"/>
              <a:t>en</a:t>
            </a:r>
            <a:r>
              <a:rPr lang="en-US" b="0" baseline="0" dirty="0"/>
              <a:t> </a:t>
            </a:r>
            <a:r>
              <a:rPr lang="en-US" b="0" baseline="0" dirty="0" err="1"/>
              <a:t>una</a:t>
            </a:r>
            <a:r>
              <a:rPr lang="en-US" b="0" baseline="0" dirty="0"/>
              <a:t> </a:t>
            </a:r>
            <a:r>
              <a:rPr lang="en-US" b="0" baseline="0" dirty="0" err="1"/>
              <a:t>excavación</a:t>
            </a:r>
            <a:r>
              <a:rPr lang="en-US" b="0" baseline="0" dirty="0"/>
              <a:t> </a:t>
            </a:r>
            <a:r>
              <a:rPr lang="en-US" b="0" baseline="0" dirty="0" err="1"/>
              <a:t>en</a:t>
            </a:r>
            <a:r>
              <a:rPr lang="en-US" b="0" baseline="0" dirty="0"/>
              <a:t> </a:t>
            </a:r>
            <a:r>
              <a:rPr lang="en-US" b="0" baseline="0" dirty="0" err="1"/>
              <a:t>rellenos</a:t>
            </a:r>
            <a:r>
              <a:rPr lang="en-US" b="0" baseline="0" dirty="0"/>
              <a:t> </a:t>
            </a:r>
            <a:r>
              <a:rPr lang="en-US" b="0" baseline="0" dirty="0" err="1"/>
              <a:t>sanitarios</a:t>
            </a:r>
            <a:r>
              <a:rPr lang="en-US" b="0" baseline="0" dirty="0"/>
              <a:t> o </a:t>
            </a:r>
            <a:r>
              <a:rPr lang="en-US" b="0" baseline="0" dirty="0" err="1"/>
              <a:t>excavaciones</a:t>
            </a:r>
            <a:r>
              <a:rPr lang="en-US" b="0" baseline="0" dirty="0"/>
              <a:t> </a:t>
            </a:r>
            <a:r>
              <a:rPr lang="en-US" b="0" baseline="0" dirty="0" err="1"/>
              <a:t>en</a:t>
            </a:r>
            <a:r>
              <a:rPr lang="en-US" b="0" baseline="0" dirty="0"/>
              <a:t> la  </a:t>
            </a:r>
            <a:r>
              <a:rPr lang="en-US" b="0" baseline="0" dirty="0" err="1"/>
              <a:t>proximidad</a:t>
            </a:r>
            <a:r>
              <a:rPr lang="en-US" b="0" baseline="0" dirty="0"/>
              <a:t> de </a:t>
            </a:r>
            <a:r>
              <a:rPr lang="en-US" b="0" baseline="0" dirty="0" err="1"/>
              <a:t>áreas</a:t>
            </a:r>
            <a:r>
              <a:rPr lang="en-US" b="0" baseline="0" dirty="0"/>
              <a:t> </a:t>
            </a:r>
            <a:r>
              <a:rPr lang="en-US" b="0" baseline="0" dirty="0" err="1"/>
              <a:t>donde</a:t>
            </a:r>
            <a:r>
              <a:rPr lang="en-US" b="0" baseline="0" dirty="0"/>
              <a:t> se ha </a:t>
            </a:r>
            <a:r>
              <a:rPr lang="en-US" b="0" baseline="0" dirty="0" err="1"/>
              <a:t>almacenado</a:t>
            </a:r>
            <a:r>
              <a:rPr lang="en-US" b="0" baseline="0" dirty="0"/>
              <a:t> </a:t>
            </a:r>
            <a:r>
              <a:rPr lang="en-US" b="0" baseline="0" dirty="0" err="1"/>
              <a:t>substancias</a:t>
            </a:r>
            <a:r>
              <a:rPr lang="en-US" b="0" baseline="0" dirty="0"/>
              <a:t> </a:t>
            </a:r>
            <a:r>
              <a:rPr lang="en-US" b="0" baseline="0" dirty="0" err="1"/>
              <a:t>peligrosas</a:t>
            </a:r>
            <a:r>
              <a:rPr lang="en-US" b="0" baseline="0" dirty="0"/>
              <a:t>. </a:t>
            </a:r>
            <a:endParaRPr lang="en-US" b="0" dirty="0"/>
          </a:p>
          <a:p>
            <a:pPr marL="800100" lvl="1" indent="-342900">
              <a:spcBef>
                <a:spcPct val="0"/>
              </a:spcBef>
              <a:spcAft>
                <a:spcPts val="1200"/>
              </a:spcAft>
              <a:buFontTx/>
              <a:buChar char="•"/>
            </a:pPr>
            <a:endParaRPr lang="en-US" dirty="0"/>
          </a:p>
          <a:p>
            <a:pPr marL="800100" lvl="1" indent="-342900">
              <a:spcBef>
                <a:spcPct val="0"/>
              </a:spcBef>
              <a:spcAft>
                <a:spcPts val="1200"/>
              </a:spcAft>
              <a:buFontTx/>
              <a:buChar char="•"/>
            </a:pPr>
            <a:r>
              <a:rPr lang="en-US" dirty="0" err="1"/>
              <a:t>En</a:t>
            </a:r>
            <a:r>
              <a:rPr lang="en-US" baseline="0" dirty="0"/>
              <a:t> tales </a:t>
            </a:r>
            <a:r>
              <a:rPr lang="en-US" baseline="0" dirty="0" err="1"/>
              <a:t>casos</a:t>
            </a:r>
            <a:r>
              <a:rPr lang="en-US" baseline="0" dirty="0"/>
              <a:t>, </a:t>
            </a:r>
            <a:r>
              <a:rPr lang="en-US" baseline="0" dirty="0" err="1"/>
              <a:t>una</a:t>
            </a:r>
            <a:r>
              <a:rPr lang="en-US" baseline="0" dirty="0"/>
              <a:t> </a:t>
            </a:r>
            <a:r>
              <a:rPr lang="en-US" b="1" baseline="0" dirty="0"/>
              <a:t>persona </a:t>
            </a:r>
            <a:r>
              <a:rPr lang="en-US" b="1" baseline="0" dirty="0" err="1"/>
              <a:t>competente</a:t>
            </a:r>
            <a:r>
              <a:rPr lang="en-US" baseline="0" dirty="0"/>
              <a:t> </a:t>
            </a:r>
            <a:r>
              <a:rPr lang="en-US" baseline="0" dirty="0" err="1"/>
              <a:t>debe</a:t>
            </a:r>
            <a:r>
              <a:rPr lang="en-US" baseline="0" dirty="0"/>
              <a:t> </a:t>
            </a:r>
            <a:r>
              <a:rPr lang="en-US" baseline="0" dirty="0" err="1"/>
              <a:t>realizar</a:t>
            </a:r>
            <a:r>
              <a:rPr lang="en-US" baseline="0" dirty="0"/>
              <a:t> </a:t>
            </a:r>
            <a:r>
              <a:rPr lang="en-US" baseline="0" dirty="0" err="1"/>
              <a:t>una</a:t>
            </a:r>
            <a:r>
              <a:rPr lang="en-US" baseline="0" dirty="0"/>
              <a:t> </a:t>
            </a:r>
            <a:r>
              <a:rPr lang="en-US" b="1" baseline="0" dirty="0" err="1"/>
              <a:t>evaluación</a:t>
            </a:r>
            <a:r>
              <a:rPr lang="en-US" baseline="0" dirty="0"/>
              <a:t> de </a:t>
            </a:r>
            <a:r>
              <a:rPr lang="en-US" baseline="0" dirty="0" err="1"/>
              <a:t>deficiencia</a:t>
            </a:r>
            <a:r>
              <a:rPr lang="en-US" baseline="0" dirty="0"/>
              <a:t> de </a:t>
            </a:r>
            <a:r>
              <a:rPr lang="en-US" b="1" baseline="0" dirty="0" err="1"/>
              <a:t>oxígeno</a:t>
            </a:r>
            <a:r>
              <a:rPr lang="en-US" baseline="0" dirty="0"/>
              <a:t> y </a:t>
            </a:r>
            <a:r>
              <a:rPr lang="en-US" baseline="0" dirty="0" err="1"/>
              <a:t>atmósferas</a:t>
            </a:r>
            <a:r>
              <a:rPr lang="en-US" baseline="0" dirty="0"/>
              <a:t> </a:t>
            </a:r>
            <a:r>
              <a:rPr lang="en-US" baseline="0" dirty="0" err="1"/>
              <a:t>peligrosas</a:t>
            </a:r>
            <a:r>
              <a:rPr lang="en-US" baseline="0" dirty="0"/>
              <a:t> antes de </a:t>
            </a:r>
            <a:r>
              <a:rPr lang="en-US" baseline="0" dirty="0" err="1"/>
              <a:t>entrar</a:t>
            </a:r>
            <a:r>
              <a:rPr lang="en-US" baseline="0" dirty="0"/>
              <a:t> </a:t>
            </a:r>
            <a:r>
              <a:rPr lang="en-US" baseline="0" dirty="0" err="1"/>
              <a:t>en</a:t>
            </a:r>
            <a:r>
              <a:rPr lang="en-US" baseline="0" dirty="0"/>
              <a:t> la </a:t>
            </a:r>
            <a:r>
              <a:rPr lang="en-US" baseline="0" dirty="0" err="1"/>
              <a:t>excavación</a:t>
            </a:r>
            <a:r>
              <a:rPr lang="en-US" baseline="0" dirty="0"/>
              <a:t>. </a:t>
            </a:r>
            <a:r>
              <a:rPr lang="en-US" dirty="0"/>
              <a:t> </a:t>
            </a:r>
          </a:p>
          <a:p>
            <a:pPr marL="800100" lvl="1" indent="-342900">
              <a:spcBef>
                <a:spcPct val="0"/>
              </a:spcBef>
              <a:spcAft>
                <a:spcPts val="1200"/>
              </a:spcAft>
              <a:buFontTx/>
              <a:buChar char="•"/>
            </a:pPr>
            <a:r>
              <a:rPr lang="en-US" b="0" dirty="0"/>
              <a:t>Los </a:t>
            </a:r>
            <a:r>
              <a:rPr lang="en-US" b="0" dirty="0" err="1"/>
              <a:t>niveles</a:t>
            </a:r>
            <a:r>
              <a:rPr lang="en-US" b="0" baseline="0" dirty="0"/>
              <a:t> de </a:t>
            </a:r>
            <a:r>
              <a:rPr lang="en-US" b="1" baseline="0" dirty="0" err="1"/>
              <a:t>oxígeno</a:t>
            </a:r>
            <a:r>
              <a:rPr lang="en-US" b="1" baseline="0" dirty="0"/>
              <a:t> </a:t>
            </a:r>
            <a:r>
              <a:rPr lang="en-US" b="1" dirty="0"/>
              <a:t> no </a:t>
            </a:r>
            <a:r>
              <a:rPr lang="en-US" b="0" dirty="0" err="1"/>
              <a:t>deben</a:t>
            </a:r>
            <a:r>
              <a:rPr lang="en-US" b="1" dirty="0"/>
              <a:t> </a:t>
            </a:r>
            <a:r>
              <a:rPr lang="en-US" b="1" dirty="0" err="1"/>
              <a:t>ser</a:t>
            </a:r>
            <a:r>
              <a:rPr lang="en-US" b="1" dirty="0"/>
              <a:t> </a:t>
            </a:r>
            <a:r>
              <a:rPr lang="en-US" b="1" dirty="0" err="1"/>
              <a:t>menores</a:t>
            </a:r>
            <a:r>
              <a:rPr lang="en-US" b="1" dirty="0"/>
              <a:t> de 19.5% (1926.651(g)(1)(</a:t>
            </a:r>
            <a:r>
              <a:rPr lang="en-US" b="1" dirty="0" err="1"/>
              <a:t>i</a:t>
            </a:r>
            <a:r>
              <a:rPr lang="en-US" b="1" dirty="0"/>
              <a:t>) https://www.osha.gov/pls/oshaweb/owadisp.show_document?p_table=standards&amp;p_id=10775</a:t>
            </a:r>
          </a:p>
          <a:p>
            <a:pPr>
              <a:spcBef>
                <a:spcPct val="0"/>
              </a:spcBef>
              <a:spcAft>
                <a:spcPts val="1200"/>
              </a:spcAft>
            </a:pPr>
            <a:endParaRPr lang="en-US" dirty="0"/>
          </a:p>
          <a:p>
            <a:pPr>
              <a:spcBef>
                <a:spcPct val="0"/>
              </a:spcBef>
              <a:spcAft>
                <a:spcPts val="1200"/>
              </a:spcAft>
            </a:pPr>
            <a:r>
              <a:rPr lang="en-US" dirty="0"/>
              <a:t>Si </a:t>
            </a:r>
            <a:r>
              <a:rPr lang="en-US" dirty="0" err="1"/>
              <a:t>existen</a:t>
            </a:r>
            <a:r>
              <a:rPr lang="en-US" dirty="0"/>
              <a:t> </a:t>
            </a:r>
            <a:r>
              <a:rPr lang="en-US" dirty="0" err="1"/>
              <a:t>condiciones</a:t>
            </a:r>
            <a:r>
              <a:rPr lang="en-US" dirty="0"/>
              <a:t> de</a:t>
            </a:r>
            <a:r>
              <a:rPr lang="en-US" baseline="0" dirty="0"/>
              <a:t> </a:t>
            </a:r>
            <a:r>
              <a:rPr lang="en-US" baseline="0" dirty="0" err="1"/>
              <a:t>peligro</a:t>
            </a:r>
            <a:r>
              <a:rPr lang="en-US" baseline="0" dirty="0"/>
              <a:t> </a:t>
            </a:r>
            <a:r>
              <a:rPr lang="en-US" baseline="0" dirty="0" err="1"/>
              <a:t>atmosférico</a:t>
            </a:r>
            <a:r>
              <a:rPr lang="en-US" baseline="0" dirty="0"/>
              <a:t> o </a:t>
            </a:r>
            <a:r>
              <a:rPr lang="en-US" baseline="0" dirty="0" err="1"/>
              <a:t>podría</a:t>
            </a:r>
            <a:r>
              <a:rPr lang="en-US" baseline="0" dirty="0"/>
              <a:t> </a:t>
            </a:r>
            <a:r>
              <a:rPr lang="en-US" baseline="0" dirty="0" err="1"/>
              <a:t>razonablemente</a:t>
            </a:r>
            <a:r>
              <a:rPr lang="en-US" baseline="0" dirty="0"/>
              <a:t> </a:t>
            </a:r>
            <a:r>
              <a:rPr lang="en-US" baseline="0" dirty="0" err="1"/>
              <a:t>esperarse</a:t>
            </a:r>
            <a:r>
              <a:rPr lang="en-US" baseline="0" dirty="0"/>
              <a:t> que </a:t>
            </a:r>
            <a:r>
              <a:rPr lang="en-US" baseline="0" dirty="0" err="1"/>
              <a:t>desarrollen</a:t>
            </a:r>
            <a:r>
              <a:rPr lang="en-US" baseline="0" dirty="0"/>
              <a:t> </a:t>
            </a:r>
            <a:r>
              <a:rPr lang="en-US" baseline="0" dirty="0" err="1"/>
              <a:t>en</a:t>
            </a:r>
            <a:r>
              <a:rPr lang="en-US" baseline="0" dirty="0"/>
              <a:t> </a:t>
            </a:r>
            <a:r>
              <a:rPr lang="en-US" baseline="0" dirty="0" err="1"/>
              <a:t>una</a:t>
            </a:r>
            <a:r>
              <a:rPr lang="en-US" baseline="0" dirty="0"/>
              <a:t> </a:t>
            </a:r>
            <a:r>
              <a:rPr lang="en-US" baseline="0" dirty="0" err="1"/>
              <a:t>excavación</a:t>
            </a:r>
            <a:r>
              <a:rPr lang="en-US" baseline="0" dirty="0"/>
              <a:t>, el </a:t>
            </a:r>
            <a:r>
              <a:rPr lang="en-US" baseline="0" dirty="0" err="1"/>
              <a:t>empleador</a:t>
            </a:r>
            <a:r>
              <a:rPr lang="en-US" baseline="0" dirty="0"/>
              <a:t> </a:t>
            </a:r>
            <a:r>
              <a:rPr lang="en-US" baseline="0" dirty="0" err="1"/>
              <a:t>debe</a:t>
            </a:r>
            <a:r>
              <a:rPr lang="en-US" baseline="0" dirty="0"/>
              <a:t> </a:t>
            </a:r>
            <a:r>
              <a:rPr lang="en-US" baseline="0" dirty="0" err="1"/>
              <a:t>asegurar</a:t>
            </a:r>
            <a:r>
              <a:rPr lang="en-US" baseline="0" dirty="0"/>
              <a:t> la </a:t>
            </a:r>
            <a:r>
              <a:rPr lang="en-US" baseline="0" dirty="0" err="1"/>
              <a:t>rápida</a:t>
            </a:r>
            <a:r>
              <a:rPr lang="en-US" baseline="0" dirty="0"/>
              <a:t> </a:t>
            </a:r>
            <a:r>
              <a:rPr lang="en-US" baseline="0" dirty="0" err="1"/>
              <a:t>disponibilidad</a:t>
            </a:r>
            <a:r>
              <a:rPr lang="en-US" baseline="0" dirty="0"/>
              <a:t> del </a:t>
            </a:r>
            <a:r>
              <a:rPr lang="en-US" baseline="0" dirty="0" err="1"/>
              <a:t>equipo</a:t>
            </a:r>
            <a:r>
              <a:rPr lang="en-US" baseline="0" dirty="0"/>
              <a:t> de </a:t>
            </a:r>
            <a:r>
              <a:rPr lang="en-US" baseline="0" dirty="0" err="1"/>
              <a:t>rescate</a:t>
            </a:r>
            <a:r>
              <a:rPr lang="en-US" baseline="0" dirty="0"/>
              <a:t> de </a:t>
            </a:r>
            <a:r>
              <a:rPr lang="en-US" baseline="0" dirty="0" err="1"/>
              <a:t>emergencia</a:t>
            </a:r>
            <a:r>
              <a:rPr lang="en-US" baseline="0" dirty="0"/>
              <a:t>, </a:t>
            </a:r>
            <a:r>
              <a:rPr lang="en-US" baseline="0" dirty="0" err="1"/>
              <a:t>como</a:t>
            </a:r>
            <a:r>
              <a:rPr lang="en-US" baseline="0" dirty="0"/>
              <a:t> </a:t>
            </a:r>
            <a:r>
              <a:rPr lang="en-US" baseline="0" dirty="0" err="1"/>
              <a:t>equipos</a:t>
            </a:r>
            <a:r>
              <a:rPr lang="en-US" baseline="0" dirty="0"/>
              <a:t> de </a:t>
            </a:r>
            <a:r>
              <a:rPr lang="en-US" baseline="0" dirty="0" err="1"/>
              <a:t>respiración</a:t>
            </a:r>
            <a:r>
              <a:rPr lang="en-US" baseline="0" dirty="0"/>
              <a:t>, </a:t>
            </a:r>
            <a:r>
              <a:rPr lang="en-US" baseline="0" dirty="0" err="1"/>
              <a:t>una</a:t>
            </a:r>
            <a:r>
              <a:rPr lang="en-US" baseline="0" dirty="0"/>
              <a:t> </a:t>
            </a:r>
            <a:r>
              <a:rPr lang="en-US" baseline="0" dirty="0" err="1"/>
              <a:t>cuerda</a:t>
            </a:r>
            <a:r>
              <a:rPr lang="en-US" baseline="0" dirty="0"/>
              <a:t> y </a:t>
            </a:r>
            <a:r>
              <a:rPr lang="en-US" baseline="0" dirty="0" err="1"/>
              <a:t>arnés</a:t>
            </a:r>
            <a:r>
              <a:rPr lang="en-US" baseline="0" dirty="0"/>
              <a:t> de </a:t>
            </a:r>
            <a:r>
              <a:rPr lang="en-US" baseline="0" dirty="0" err="1"/>
              <a:t>seguridad</a:t>
            </a:r>
            <a:r>
              <a:rPr lang="en-US" baseline="0" dirty="0"/>
              <a:t>, o </a:t>
            </a:r>
            <a:r>
              <a:rPr lang="en-US" baseline="0" dirty="0" err="1"/>
              <a:t>una</a:t>
            </a:r>
            <a:r>
              <a:rPr lang="en-US" baseline="0" dirty="0"/>
              <a:t> </a:t>
            </a:r>
            <a:r>
              <a:rPr lang="en-US" baseline="0" dirty="0" err="1"/>
              <a:t>canastilla</a:t>
            </a:r>
            <a:r>
              <a:rPr lang="en-US" baseline="0" dirty="0"/>
              <a:t> de </a:t>
            </a:r>
            <a:r>
              <a:rPr lang="en-US" baseline="0" dirty="0" err="1"/>
              <a:t>rescate</a:t>
            </a:r>
            <a:r>
              <a:rPr lang="en-US" dirty="0"/>
              <a:t>. Este </a:t>
            </a:r>
            <a:r>
              <a:rPr lang="en-US" dirty="0" err="1"/>
              <a:t>equipo</a:t>
            </a:r>
            <a:r>
              <a:rPr lang="en-US" dirty="0"/>
              <a:t> </a:t>
            </a:r>
            <a:r>
              <a:rPr lang="en-US" dirty="0" err="1"/>
              <a:t>debe</a:t>
            </a:r>
            <a:r>
              <a:rPr lang="en-US" dirty="0"/>
              <a:t> </a:t>
            </a:r>
            <a:r>
              <a:rPr lang="en-US" dirty="0" err="1"/>
              <a:t>ser</a:t>
            </a:r>
            <a:r>
              <a:rPr lang="en-US" dirty="0"/>
              <a:t> </a:t>
            </a:r>
            <a:r>
              <a:rPr lang="en-US" dirty="0" err="1"/>
              <a:t>atendido</a:t>
            </a:r>
            <a:r>
              <a:rPr lang="en-US" dirty="0"/>
              <a:t> </a:t>
            </a:r>
            <a:r>
              <a:rPr lang="en-US" dirty="0" err="1"/>
              <a:t>cuando</a:t>
            </a:r>
            <a:r>
              <a:rPr lang="en-US" dirty="0"/>
              <a:t> </a:t>
            </a:r>
            <a:r>
              <a:rPr lang="en-US" dirty="0" err="1"/>
              <a:t>está</a:t>
            </a:r>
            <a:r>
              <a:rPr lang="en-US" baseline="0" dirty="0"/>
              <a:t> </a:t>
            </a:r>
            <a:r>
              <a:rPr lang="en-US" baseline="0" dirty="0" err="1"/>
              <a:t>en</a:t>
            </a:r>
            <a:r>
              <a:rPr lang="en-US" baseline="0" dirty="0"/>
              <a:t> </a:t>
            </a:r>
            <a:r>
              <a:rPr lang="en-US" baseline="0" dirty="0" err="1"/>
              <a:t>uso</a:t>
            </a:r>
            <a:r>
              <a:rPr lang="en-US" dirty="0"/>
              <a:t>. </a:t>
            </a:r>
            <a:r>
              <a:rPr lang="en-US" dirty="0" err="1"/>
              <a:t>En</a:t>
            </a:r>
            <a:r>
              <a:rPr lang="en-US" dirty="0"/>
              <a:t> </a:t>
            </a:r>
            <a:r>
              <a:rPr lang="en-US" dirty="0" err="1"/>
              <a:t>caso</a:t>
            </a:r>
            <a:r>
              <a:rPr lang="en-US" dirty="0"/>
              <a:t> de </a:t>
            </a:r>
            <a:r>
              <a:rPr lang="en-US" dirty="0" err="1"/>
              <a:t>atmósferas</a:t>
            </a:r>
            <a:r>
              <a:rPr lang="en-US" baseline="0" dirty="0"/>
              <a:t> </a:t>
            </a:r>
            <a:r>
              <a:rPr lang="en-US" baseline="0" dirty="0" err="1"/>
              <a:t>peligrosas</a:t>
            </a:r>
            <a:r>
              <a:rPr lang="en-US" baseline="0" dirty="0"/>
              <a:t> </a:t>
            </a:r>
            <a:r>
              <a:rPr lang="en-US" baseline="0" dirty="0" err="1"/>
              <a:t>debe</a:t>
            </a:r>
            <a:r>
              <a:rPr lang="en-US" baseline="0" dirty="0"/>
              <a:t> </a:t>
            </a:r>
            <a:r>
              <a:rPr lang="en-US" baseline="0" dirty="0" err="1"/>
              <a:t>usarse</a:t>
            </a:r>
            <a:r>
              <a:rPr lang="en-US" baseline="0" dirty="0"/>
              <a:t> </a:t>
            </a:r>
            <a:r>
              <a:rPr lang="en-US" baseline="0" dirty="0" err="1"/>
              <a:t>respiradores</a:t>
            </a:r>
            <a:r>
              <a:rPr lang="en-US" baseline="0" dirty="0"/>
              <a:t> </a:t>
            </a:r>
            <a:r>
              <a:rPr lang="en-US" baseline="0" dirty="0" err="1"/>
              <a:t>apropiados</a:t>
            </a:r>
            <a:r>
              <a:rPr lang="en-US" baseline="0" dirty="0"/>
              <a:t> y/o </a:t>
            </a:r>
            <a:r>
              <a:rPr lang="en-US" baseline="0" dirty="0" err="1"/>
              <a:t>sistemas</a:t>
            </a:r>
            <a:r>
              <a:rPr lang="en-US" baseline="0" dirty="0"/>
              <a:t> de </a:t>
            </a:r>
            <a:r>
              <a:rPr lang="en-US" b="1" baseline="0" dirty="0" err="1"/>
              <a:t>ventilación</a:t>
            </a:r>
            <a:r>
              <a:rPr lang="en-US" baseline="0" dirty="0"/>
              <a:t>.  </a:t>
            </a:r>
            <a:r>
              <a:rPr lang="en-US" dirty="0"/>
              <a:t> </a:t>
            </a:r>
          </a:p>
          <a:p>
            <a:pPr>
              <a:spcBef>
                <a:spcPct val="0"/>
              </a:spcBef>
            </a:pPr>
            <a:endParaRPr lang="en-US" dirty="0"/>
          </a:p>
        </p:txBody>
      </p:sp>
      <p:sp>
        <p:nvSpPr>
          <p:cNvPr id="4" name="Slide Number Placeholder 3"/>
          <p:cNvSpPr>
            <a:spLocks noGrp="1"/>
          </p:cNvSpPr>
          <p:nvPr>
            <p:ph type="sldNum" sz="quarter" idx="5"/>
          </p:nvPr>
        </p:nvSpPr>
        <p:spPr/>
        <p:txBody>
          <a:bodyPr/>
          <a:lstStyle/>
          <a:p>
            <a:fld id="{406874D3-2757-E54F-93F8-47750361BFDB}" type="slidenum">
              <a:rPr lang="en-US">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1865169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pPr>
              <a:spcBef>
                <a:spcPct val="0"/>
              </a:spcBef>
              <a:spcAft>
                <a:spcPts val="1200"/>
              </a:spcAft>
            </a:pPr>
            <a:r>
              <a:rPr lang="en-US" dirty="0"/>
              <a:t>Las </a:t>
            </a:r>
            <a:r>
              <a:rPr lang="en-US" dirty="0" err="1"/>
              <a:t>operaciones</a:t>
            </a:r>
            <a:r>
              <a:rPr lang="en-US" dirty="0"/>
              <a:t> de </a:t>
            </a:r>
            <a:r>
              <a:rPr lang="en-US" dirty="0" err="1"/>
              <a:t>excavación</a:t>
            </a:r>
            <a:r>
              <a:rPr lang="en-US" baseline="0" dirty="0"/>
              <a:t> </a:t>
            </a:r>
            <a:r>
              <a:rPr lang="en-US" b="1" baseline="0" dirty="0" err="1"/>
              <a:t>ponen</a:t>
            </a:r>
            <a:r>
              <a:rPr lang="en-US" b="1" baseline="0" dirty="0"/>
              <a:t> </a:t>
            </a:r>
            <a:r>
              <a:rPr lang="en-US" b="1" baseline="0" dirty="0" err="1"/>
              <a:t>en</a:t>
            </a:r>
            <a:r>
              <a:rPr lang="en-US" b="1" baseline="0" dirty="0"/>
              <a:t> </a:t>
            </a:r>
            <a:r>
              <a:rPr lang="en-US" b="1" baseline="0" dirty="0" err="1"/>
              <a:t>peligro</a:t>
            </a:r>
            <a:r>
              <a:rPr lang="en-US" b="1" baseline="0" dirty="0"/>
              <a:t> </a:t>
            </a:r>
            <a:r>
              <a:rPr lang="en-US" b="1" baseline="0" dirty="0" err="1"/>
              <a:t>estructuras</a:t>
            </a:r>
            <a:r>
              <a:rPr lang="en-US" b="1" baseline="0" dirty="0"/>
              <a:t> </a:t>
            </a:r>
            <a:r>
              <a:rPr lang="en-US" b="1" baseline="0" dirty="0" err="1"/>
              <a:t>adyacentes</a:t>
            </a:r>
            <a:r>
              <a:rPr lang="en-US" b="1" baseline="0" dirty="0"/>
              <a:t> que </a:t>
            </a:r>
            <a:r>
              <a:rPr lang="en-US" b="1" baseline="0" dirty="0" err="1"/>
              <a:t>podrían</a:t>
            </a:r>
            <a:r>
              <a:rPr lang="en-US" b="1" baseline="0" dirty="0"/>
              <a:t> a </a:t>
            </a:r>
            <a:r>
              <a:rPr lang="en-US" b="1" baseline="0" dirty="0" err="1"/>
              <a:t>su</a:t>
            </a:r>
            <a:r>
              <a:rPr lang="en-US" b="1" baseline="0" dirty="0"/>
              <a:t> </a:t>
            </a:r>
            <a:r>
              <a:rPr lang="en-US" b="1" baseline="0" dirty="0" err="1"/>
              <a:t>vez</a:t>
            </a:r>
            <a:r>
              <a:rPr lang="en-US" b="1" baseline="0" dirty="0"/>
              <a:t> </a:t>
            </a:r>
            <a:r>
              <a:rPr lang="en-US" b="1" baseline="0" dirty="0" err="1"/>
              <a:t>poner</a:t>
            </a:r>
            <a:r>
              <a:rPr lang="en-US" b="1" baseline="0" dirty="0"/>
              <a:t> a </a:t>
            </a:r>
            <a:r>
              <a:rPr lang="en-US" b="1" baseline="0" dirty="0" err="1"/>
              <a:t>sus</a:t>
            </a:r>
            <a:r>
              <a:rPr lang="en-US" b="1" baseline="0" dirty="0"/>
              <a:t> </a:t>
            </a:r>
            <a:r>
              <a:rPr lang="en-US" b="1" baseline="0" dirty="0" err="1"/>
              <a:t>ocupantes</a:t>
            </a:r>
            <a:r>
              <a:rPr lang="en-US" b="1" baseline="0" dirty="0"/>
              <a:t> y a </a:t>
            </a:r>
            <a:r>
              <a:rPr lang="en-US" b="1" baseline="0" dirty="0" err="1"/>
              <a:t>trabajadores</a:t>
            </a:r>
            <a:r>
              <a:rPr lang="en-US" b="1" baseline="0" dirty="0"/>
              <a:t> </a:t>
            </a:r>
            <a:r>
              <a:rPr lang="en-US" b="1" baseline="0" dirty="0" err="1"/>
              <a:t>en</a:t>
            </a:r>
            <a:r>
              <a:rPr lang="en-US" b="1" baseline="0" dirty="0"/>
              <a:t> </a:t>
            </a:r>
            <a:r>
              <a:rPr lang="en-US" b="1" baseline="0" dirty="0" err="1"/>
              <a:t>riesgo</a:t>
            </a:r>
            <a:r>
              <a:rPr lang="en-US" b="1" baseline="0" dirty="0"/>
              <a:t>, </a:t>
            </a:r>
            <a:r>
              <a:rPr lang="en-US" b="1" baseline="0" dirty="0" err="1"/>
              <a:t>en</a:t>
            </a:r>
            <a:r>
              <a:rPr lang="en-US" b="1" baseline="0" dirty="0"/>
              <a:t> la </a:t>
            </a:r>
            <a:r>
              <a:rPr lang="en-US" b="1" baseline="0" dirty="0" err="1"/>
              <a:t>eventualidad</a:t>
            </a:r>
            <a:r>
              <a:rPr lang="en-US" b="1" baseline="0" dirty="0"/>
              <a:t> del </a:t>
            </a:r>
            <a:r>
              <a:rPr lang="en-US" b="1" baseline="0" dirty="0" err="1"/>
              <a:t>colapso</a:t>
            </a:r>
            <a:r>
              <a:rPr lang="en-US" b="1" baseline="0" dirty="0"/>
              <a:t> de la </a:t>
            </a:r>
            <a:r>
              <a:rPr lang="en-US" b="1" baseline="0" dirty="0" err="1"/>
              <a:t>estructura</a:t>
            </a:r>
            <a:r>
              <a:rPr lang="en-US" b="1" baseline="0" dirty="0"/>
              <a:t> </a:t>
            </a:r>
            <a:r>
              <a:rPr lang="en-US" b="1" baseline="0" dirty="0" err="1"/>
              <a:t>adyacente</a:t>
            </a:r>
            <a:r>
              <a:rPr lang="en-US" b="0" baseline="0" dirty="0"/>
              <a:t>.  </a:t>
            </a:r>
            <a:endParaRPr lang="en-US" b="0" dirty="0"/>
          </a:p>
          <a:p>
            <a:pPr>
              <a:spcBef>
                <a:spcPct val="0"/>
              </a:spcBef>
              <a:spcAft>
                <a:spcPts val="1200"/>
              </a:spcAft>
            </a:pPr>
            <a:endParaRPr lang="en-US" dirty="0"/>
          </a:p>
          <a:p>
            <a:pPr>
              <a:spcBef>
                <a:spcPct val="0"/>
              </a:spcBef>
              <a:spcAft>
                <a:spcPts val="1200"/>
              </a:spcAft>
            </a:pPr>
            <a:r>
              <a:rPr lang="en-US" dirty="0"/>
              <a:t>Para </a:t>
            </a:r>
            <a:r>
              <a:rPr lang="en-US" dirty="0" err="1"/>
              <a:t>prevenir</a:t>
            </a:r>
            <a:r>
              <a:rPr lang="en-US" dirty="0"/>
              <a:t> </a:t>
            </a:r>
            <a:r>
              <a:rPr lang="en-US" dirty="0" err="1"/>
              <a:t>esos</a:t>
            </a:r>
            <a:r>
              <a:rPr lang="en-US" dirty="0"/>
              <a:t> </a:t>
            </a:r>
            <a:r>
              <a:rPr lang="en-US" dirty="0" err="1"/>
              <a:t>eventos</a:t>
            </a:r>
            <a:r>
              <a:rPr lang="en-US" dirty="0"/>
              <a:t>,</a:t>
            </a:r>
            <a:r>
              <a:rPr lang="en-US" baseline="0" dirty="0"/>
              <a:t> los </a:t>
            </a:r>
            <a:r>
              <a:rPr lang="en-US" baseline="0" dirty="0" err="1"/>
              <a:t>empleadores</a:t>
            </a:r>
            <a:r>
              <a:rPr lang="en-US" baseline="0" dirty="0"/>
              <a:t> </a:t>
            </a:r>
            <a:r>
              <a:rPr lang="en-US" baseline="0" dirty="0" err="1"/>
              <a:t>deben</a:t>
            </a:r>
            <a:r>
              <a:rPr lang="en-US" baseline="0" dirty="0"/>
              <a:t> </a:t>
            </a:r>
            <a:r>
              <a:rPr lang="en-US" b="0" baseline="0" dirty="0" err="1"/>
              <a:t>asegurarse</a:t>
            </a:r>
            <a:r>
              <a:rPr lang="en-US" baseline="0" dirty="0"/>
              <a:t> de </a:t>
            </a:r>
            <a:r>
              <a:rPr lang="en-US" baseline="0" dirty="0" err="1"/>
              <a:t>que</a:t>
            </a:r>
            <a:r>
              <a:rPr lang="en-US" baseline="0" dirty="0"/>
              <a:t> </a:t>
            </a:r>
            <a:r>
              <a:rPr lang="en-US" baseline="0" dirty="0" err="1"/>
              <a:t>las</a:t>
            </a:r>
            <a:r>
              <a:rPr lang="en-US" baseline="0" dirty="0"/>
              <a:t> </a:t>
            </a:r>
            <a:r>
              <a:rPr lang="en-US" b="1" baseline="0" dirty="0" err="1"/>
              <a:t>estructuras</a:t>
            </a:r>
            <a:r>
              <a:rPr lang="en-US" baseline="0" dirty="0"/>
              <a:t>, </a:t>
            </a:r>
            <a:r>
              <a:rPr lang="en-US" b="1" baseline="0" dirty="0" err="1"/>
              <a:t>caminos</a:t>
            </a:r>
            <a:r>
              <a:rPr lang="en-US" baseline="0" dirty="0"/>
              <a:t> y </a:t>
            </a:r>
            <a:r>
              <a:rPr lang="en-US" b="1" baseline="0" dirty="0" err="1"/>
              <a:t>aceras</a:t>
            </a:r>
            <a:r>
              <a:rPr lang="en-US" baseline="0" dirty="0"/>
              <a:t> </a:t>
            </a:r>
            <a:r>
              <a:rPr lang="en-US" baseline="0" dirty="0" err="1"/>
              <a:t>adyacentes</a:t>
            </a:r>
            <a:r>
              <a:rPr lang="en-US" baseline="0" dirty="0"/>
              <a:t> </a:t>
            </a:r>
            <a:r>
              <a:rPr lang="en-US" baseline="0" dirty="0" err="1"/>
              <a:t>están</a:t>
            </a:r>
            <a:r>
              <a:rPr lang="en-US" baseline="0" dirty="0"/>
              <a:t> </a:t>
            </a:r>
            <a:r>
              <a:rPr lang="en-US" b="1" baseline="0" dirty="0" err="1"/>
              <a:t>adecuadamente</a:t>
            </a:r>
            <a:r>
              <a:rPr lang="en-US" baseline="0" dirty="0"/>
              <a:t> </a:t>
            </a:r>
            <a:r>
              <a:rPr lang="en-US" b="1" baseline="0" dirty="0" err="1"/>
              <a:t>apoyadas</a:t>
            </a:r>
            <a:r>
              <a:rPr lang="en-US" baseline="0" dirty="0"/>
              <a:t> </a:t>
            </a:r>
            <a:r>
              <a:rPr lang="en-US" baseline="0" dirty="0" err="1"/>
              <a:t>cuando</a:t>
            </a:r>
            <a:r>
              <a:rPr lang="en-US" baseline="0" dirty="0"/>
              <a:t> se </a:t>
            </a:r>
            <a:r>
              <a:rPr lang="en-US" baseline="0" dirty="0" err="1"/>
              <a:t>realizan</a:t>
            </a:r>
            <a:r>
              <a:rPr lang="en-US" baseline="0" dirty="0"/>
              <a:t> </a:t>
            </a:r>
            <a:r>
              <a:rPr lang="en-US" baseline="0" dirty="0" err="1"/>
              <a:t>trabajos</a:t>
            </a:r>
            <a:r>
              <a:rPr lang="en-US" baseline="0" dirty="0"/>
              <a:t> de </a:t>
            </a:r>
            <a:r>
              <a:rPr lang="en-US" baseline="0" dirty="0" err="1"/>
              <a:t>excavación</a:t>
            </a:r>
            <a:r>
              <a:rPr lang="en-US" baseline="0" dirty="0"/>
              <a:t>. </a:t>
            </a:r>
            <a:endParaRPr lang="en-US" dirty="0"/>
          </a:p>
          <a:p>
            <a:pPr>
              <a:spcBef>
                <a:spcPct val="0"/>
              </a:spcBef>
              <a:spcAft>
                <a:spcPts val="1200"/>
              </a:spcAft>
            </a:pPr>
            <a:r>
              <a:rPr lang="en-US" dirty="0"/>
              <a:t> </a:t>
            </a:r>
          </a:p>
          <a:p>
            <a:pPr>
              <a:spcBef>
                <a:spcPct val="0"/>
              </a:spcBef>
              <a:spcAft>
                <a:spcPts val="1200"/>
              </a:spcAft>
            </a:pPr>
            <a:r>
              <a:rPr lang="en-US" b="0" dirty="0" err="1"/>
              <a:t>Debe</a:t>
            </a:r>
            <a:r>
              <a:rPr lang="en-US" b="0" baseline="0" dirty="0"/>
              <a:t> </a:t>
            </a:r>
            <a:r>
              <a:rPr lang="en-US" b="0" baseline="0" dirty="0" err="1"/>
              <a:t>usarse</a:t>
            </a:r>
            <a:r>
              <a:rPr lang="en-US" b="0" baseline="0" dirty="0"/>
              <a:t> </a:t>
            </a:r>
            <a:r>
              <a:rPr lang="en-US" b="1" baseline="0" dirty="0"/>
              <a:t>u</a:t>
            </a:r>
            <a:r>
              <a:rPr lang="en-US" b="1" dirty="0"/>
              <a:t>n </a:t>
            </a:r>
            <a:r>
              <a:rPr lang="en-US" b="1" dirty="0" err="1"/>
              <a:t>sistema</a:t>
            </a:r>
            <a:r>
              <a:rPr lang="en-US" b="1" dirty="0"/>
              <a:t> </a:t>
            </a:r>
            <a:r>
              <a:rPr lang="en-US" b="1" dirty="0" err="1"/>
              <a:t>apropiado</a:t>
            </a:r>
            <a:r>
              <a:rPr lang="en-US" b="1" dirty="0"/>
              <a:t> de </a:t>
            </a:r>
            <a:r>
              <a:rPr lang="en-US" b="1" dirty="0" err="1"/>
              <a:t>soporte</a:t>
            </a:r>
            <a:r>
              <a:rPr lang="en-US" dirty="0"/>
              <a:t>– </a:t>
            </a:r>
            <a:r>
              <a:rPr lang="en-US" dirty="0" err="1"/>
              <a:t>como</a:t>
            </a:r>
            <a:r>
              <a:rPr lang="en-US" dirty="0"/>
              <a:t> </a:t>
            </a:r>
            <a:r>
              <a:rPr lang="en-US" dirty="0" err="1"/>
              <a:t>apuntalamiento</a:t>
            </a:r>
            <a:r>
              <a:rPr lang="en-US" dirty="0"/>
              <a:t> o </a:t>
            </a:r>
            <a:r>
              <a:rPr lang="en-US" dirty="0" err="1"/>
              <a:t>abrazaderas</a:t>
            </a:r>
            <a:r>
              <a:rPr lang="en-US" dirty="0"/>
              <a:t>– </a:t>
            </a:r>
            <a:r>
              <a:rPr lang="en-US" dirty="0" err="1"/>
              <a:t>en</a:t>
            </a:r>
            <a:r>
              <a:rPr lang="en-US" dirty="0"/>
              <a:t> </a:t>
            </a:r>
            <a:r>
              <a:rPr lang="en-US" dirty="0" err="1"/>
              <a:t>caso</a:t>
            </a:r>
            <a:r>
              <a:rPr lang="en-US" dirty="0"/>
              <a:t> de que </a:t>
            </a:r>
            <a:r>
              <a:rPr lang="en-US" baseline="0" dirty="0"/>
              <a:t>la </a:t>
            </a:r>
            <a:r>
              <a:rPr lang="en-US" baseline="0" dirty="0" err="1"/>
              <a:t>excavación</a:t>
            </a:r>
            <a:r>
              <a:rPr lang="en-US" baseline="0" dirty="0"/>
              <a:t> </a:t>
            </a:r>
            <a:r>
              <a:rPr lang="en-US" baseline="0" dirty="0" err="1"/>
              <a:t>pueda</a:t>
            </a:r>
            <a:r>
              <a:rPr lang="en-US" baseline="0" dirty="0"/>
              <a:t> </a:t>
            </a:r>
            <a:r>
              <a:rPr lang="en-US" baseline="0" dirty="0" err="1"/>
              <a:t>afectar</a:t>
            </a:r>
            <a:r>
              <a:rPr lang="en-US" baseline="0" dirty="0"/>
              <a:t> la </a:t>
            </a:r>
            <a:r>
              <a:rPr lang="en-US" baseline="0" dirty="0" err="1"/>
              <a:t>estabilidad</a:t>
            </a:r>
            <a:r>
              <a:rPr lang="en-US" baseline="0" dirty="0"/>
              <a:t> de los </a:t>
            </a:r>
            <a:r>
              <a:rPr lang="en-US" baseline="0" dirty="0" err="1"/>
              <a:t>edificios</a:t>
            </a:r>
            <a:r>
              <a:rPr lang="en-US" baseline="0" dirty="0"/>
              <a:t>, </a:t>
            </a:r>
            <a:r>
              <a:rPr lang="en-US" baseline="0" dirty="0" err="1"/>
              <a:t>aceras</a:t>
            </a:r>
            <a:r>
              <a:rPr lang="en-US" baseline="0" dirty="0"/>
              <a:t> y </a:t>
            </a:r>
            <a:r>
              <a:rPr lang="en-US" baseline="0" dirty="0" err="1"/>
              <a:t>caminos</a:t>
            </a:r>
            <a:r>
              <a:rPr lang="en-US" baseline="0" dirty="0"/>
              <a:t> </a:t>
            </a:r>
            <a:r>
              <a:rPr lang="en-US" baseline="0" dirty="0" err="1"/>
              <a:t>cercanos</a:t>
            </a:r>
            <a:r>
              <a:rPr lang="en-US" baseline="0" dirty="0"/>
              <a:t>.</a:t>
            </a:r>
            <a:r>
              <a:rPr lang="en-US" dirty="0"/>
              <a:t> No</a:t>
            </a:r>
            <a:r>
              <a:rPr lang="en-US" baseline="0" dirty="0"/>
              <a:t> </a:t>
            </a:r>
            <a:r>
              <a:rPr lang="en-US" baseline="0" dirty="0" err="1"/>
              <a:t>excave</a:t>
            </a:r>
            <a:r>
              <a:rPr lang="en-US" baseline="0" dirty="0"/>
              <a:t> </a:t>
            </a:r>
            <a:r>
              <a:rPr lang="en-US" b="1" baseline="0" dirty="0" err="1"/>
              <a:t>debajo</a:t>
            </a:r>
            <a:r>
              <a:rPr lang="en-US" b="1" baseline="0" dirty="0"/>
              <a:t> de la base o </a:t>
            </a:r>
            <a:r>
              <a:rPr lang="en-US" b="1" baseline="0" dirty="0" err="1"/>
              <a:t>zapata</a:t>
            </a:r>
            <a:r>
              <a:rPr lang="en-US" b="1" baseline="0" dirty="0"/>
              <a:t> </a:t>
            </a:r>
            <a:r>
              <a:rPr lang="en-US" baseline="0" dirty="0"/>
              <a:t>de </a:t>
            </a:r>
            <a:r>
              <a:rPr lang="en-US" baseline="0" dirty="0" err="1"/>
              <a:t>ningún</a:t>
            </a:r>
            <a:r>
              <a:rPr lang="en-US" baseline="0" dirty="0"/>
              <a:t> </a:t>
            </a:r>
            <a:r>
              <a:rPr lang="en-US" baseline="0" dirty="0" err="1"/>
              <a:t>cimiento</a:t>
            </a:r>
            <a:r>
              <a:rPr lang="en-US" baseline="0" dirty="0"/>
              <a:t> </a:t>
            </a:r>
            <a:r>
              <a:rPr lang="en-US" baseline="0" dirty="0" err="1"/>
              <a:t>que</a:t>
            </a:r>
            <a:r>
              <a:rPr lang="en-US" baseline="0" dirty="0"/>
              <a:t> </a:t>
            </a:r>
            <a:r>
              <a:rPr lang="en-US" baseline="0" dirty="0" err="1"/>
              <a:t>podría</a:t>
            </a:r>
            <a:r>
              <a:rPr lang="en-US" baseline="0" dirty="0"/>
              <a:t> </a:t>
            </a:r>
            <a:r>
              <a:rPr lang="en-US" baseline="0" dirty="0" err="1"/>
              <a:t>poner</a:t>
            </a:r>
            <a:r>
              <a:rPr lang="en-US" baseline="0" dirty="0"/>
              <a:t> </a:t>
            </a:r>
            <a:r>
              <a:rPr lang="en-US" baseline="0" dirty="0" err="1"/>
              <a:t>en</a:t>
            </a:r>
            <a:r>
              <a:rPr lang="en-US" baseline="0" dirty="0"/>
              <a:t> </a:t>
            </a:r>
            <a:r>
              <a:rPr lang="en-US" baseline="0" dirty="0" err="1"/>
              <a:t>peligro</a:t>
            </a:r>
            <a:r>
              <a:rPr lang="en-US" baseline="0" dirty="0"/>
              <a:t> a </a:t>
            </a:r>
            <a:r>
              <a:rPr lang="en-US" baseline="0" dirty="0" err="1"/>
              <a:t>empleados</a:t>
            </a:r>
            <a:r>
              <a:rPr lang="en-US" baseline="0" dirty="0"/>
              <a:t>, a </a:t>
            </a:r>
            <a:r>
              <a:rPr lang="en-US" baseline="0" dirty="0" err="1"/>
              <a:t>menos</a:t>
            </a:r>
            <a:r>
              <a:rPr lang="en-US" baseline="0" dirty="0"/>
              <a:t> </a:t>
            </a:r>
            <a:r>
              <a:rPr lang="en-US" baseline="0" dirty="0" err="1"/>
              <a:t>que</a:t>
            </a:r>
            <a:r>
              <a:rPr lang="en-US" baseline="0" dirty="0"/>
              <a:t> </a:t>
            </a:r>
            <a:r>
              <a:rPr lang="en-US" baseline="0" dirty="0" err="1"/>
              <a:t>realice</a:t>
            </a:r>
            <a:r>
              <a:rPr lang="en-US" baseline="0" dirty="0"/>
              <a:t> lo </a:t>
            </a:r>
            <a:r>
              <a:rPr lang="en-US" baseline="0" dirty="0" err="1"/>
              <a:t>siguiente</a:t>
            </a:r>
            <a:r>
              <a:rPr lang="en-US" baseline="0" dirty="0"/>
              <a:t>: </a:t>
            </a:r>
            <a:r>
              <a:rPr lang="en-US" dirty="0"/>
              <a:t> </a:t>
            </a:r>
          </a:p>
          <a:p>
            <a:pPr marL="1200150" lvl="2" indent="-342900">
              <a:spcBef>
                <a:spcPct val="0"/>
              </a:spcBef>
              <a:spcAft>
                <a:spcPts val="1200"/>
              </a:spcAft>
              <a:buFontTx/>
              <a:buChar char="•"/>
            </a:pPr>
            <a:r>
              <a:rPr lang="en-US" dirty="0"/>
              <a:t>Use un </a:t>
            </a:r>
            <a:r>
              <a:rPr lang="en-US" dirty="0" err="1"/>
              <a:t>sistema</a:t>
            </a:r>
            <a:r>
              <a:rPr lang="en-US" dirty="0"/>
              <a:t> de </a:t>
            </a:r>
            <a:r>
              <a:rPr lang="en-US" dirty="0" err="1"/>
              <a:t>soporte</a:t>
            </a:r>
            <a:r>
              <a:rPr lang="en-US" dirty="0"/>
              <a:t> </a:t>
            </a:r>
            <a:r>
              <a:rPr lang="en-US" dirty="0" err="1"/>
              <a:t>que</a:t>
            </a:r>
            <a:r>
              <a:rPr lang="en-US" dirty="0"/>
              <a:t> </a:t>
            </a:r>
            <a:r>
              <a:rPr lang="en-US" dirty="0" err="1"/>
              <a:t>proteja</a:t>
            </a:r>
            <a:r>
              <a:rPr lang="en-US" dirty="0"/>
              <a:t> a </a:t>
            </a:r>
            <a:r>
              <a:rPr lang="en-US" dirty="0" err="1"/>
              <a:t>empleados</a:t>
            </a:r>
            <a:r>
              <a:rPr lang="en-US" dirty="0"/>
              <a:t> y </a:t>
            </a:r>
            <a:r>
              <a:rPr lang="en-US" dirty="0" err="1"/>
              <a:t>mantenga</a:t>
            </a:r>
            <a:r>
              <a:rPr lang="en-US" dirty="0"/>
              <a:t> la </a:t>
            </a:r>
            <a:r>
              <a:rPr lang="en-US" dirty="0" err="1"/>
              <a:t>estructura</a:t>
            </a:r>
            <a:r>
              <a:rPr lang="en-US" dirty="0"/>
              <a:t> </a:t>
            </a:r>
            <a:r>
              <a:rPr lang="en-US" dirty="0" err="1"/>
              <a:t>estable</a:t>
            </a:r>
            <a:r>
              <a:rPr lang="en-US" dirty="0"/>
              <a:t>.</a:t>
            </a:r>
          </a:p>
          <a:p>
            <a:pPr marL="1200150" lvl="2" indent="-342900">
              <a:spcBef>
                <a:spcPct val="0"/>
              </a:spcBef>
              <a:spcAft>
                <a:spcPts val="1200"/>
              </a:spcAft>
              <a:buFontTx/>
              <a:buChar char="•"/>
            </a:pPr>
            <a:r>
              <a:rPr lang="en-US" dirty="0" err="1"/>
              <a:t>Asegúrese</a:t>
            </a:r>
            <a:r>
              <a:rPr lang="en-US" baseline="0" dirty="0"/>
              <a:t> de </a:t>
            </a:r>
            <a:r>
              <a:rPr lang="en-US" baseline="0" dirty="0" err="1"/>
              <a:t>que</a:t>
            </a:r>
            <a:r>
              <a:rPr lang="en-US" baseline="0" dirty="0"/>
              <a:t> la </a:t>
            </a:r>
            <a:r>
              <a:rPr lang="en-US" baseline="0" dirty="0" err="1"/>
              <a:t>excavación</a:t>
            </a:r>
            <a:r>
              <a:rPr lang="en-US" baseline="0" dirty="0"/>
              <a:t> </a:t>
            </a:r>
            <a:r>
              <a:rPr lang="en-US" baseline="0" dirty="0" err="1"/>
              <a:t>esta</a:t>
            </a:r>
            <a:r>
              <a:rPr lang="en-US" baseline="0" dirty="0"/>
              <a:t> </a:t>
            </a:r>
            <a:r>
              <a:rPr lang="en-US" baseline="0" dirty="0" err="1"/>
              <a:t>en</a:t>
            </a:r>
            <a:r>
              <a:rPr lang="en-US" baseline="0" dirty="0"/>
              <a:t> </a:t>
            </a:r>
            <a:r>
              <a:rPr lang="en-US" baseline="0" dirty="0" err="1"/>
              <a:t>roca</a:t>
            </a:r>
            <a:r>
              <a:rPr lang="en-US" baseline="0" dirty="0"/>
              <a:t> </a:t>
            </a:r>
            <a:r>
              <a:rPr lang="en-US" baseline="0" dirty="0" err="1"/>
              <a:t>estable</a:t>
            </a:r>
            <a:r>
              <a:rPr lang="en-US" baseline="0" dirty="0"/>
              <a:t>.</a:t>
            </a:r>
            <a:endParaRPr lang="en-US" dirty="0"/>
          </a:p>
          <a:p>
            <a:pPr marL="1200150" lvl="2" indent="-342900">
              <a:spcBef>
                <a:spcPct val="0"/>
              </a:spcBef>
              <a:spcAft>
                <a:spcPts val="1200"/>
              </a:spcAft>
              <a:buFontTx/>
              <a:buChar char="•"/>
            </a:pPr>
            <a:r>
              <a:rPr lang="en-US" baseline="0" dirty="0" err="1"/>
              <a:t>Haga</a:t>
            </a:r>
            <a:r>
              <a:rPr lang="en-US" baseline="0" dirty="0"/>
              <a:t> </a:t>
            </a:r>
            <a:r>
              <a:rPr lang="en-US" baseline="0" dirty="0" err="1"/>
              <a:t>que</a:t>
            </a:r>
            <a:r>
              <a:rPr lang="en-US" baseline="0" dirty="0"/>
              <a:t> un </a:t>
            </a:r>
            <a:r>
              <a:rPr lang="en-US" baseline="0" dirty="0" err="1"/>
              <a:t>ingeniero</a:t>
            </a:r>
            <a:r>
              <a:rPr lang="en-US" baseline="0" dirty="0"/>
              <a:t> </a:t>
            </a:r>
            <a:r>
              <a:rPr lang="en-US" baseline="0" dirty="0" err="1"/>
              <a:t>profesional</a:t>
            </a:r>
            <a:r>
              <a:rPr lang="en-US" baseline="0" dirty="0"/>
              <a:t> </a:t>
            </a:r>
            <a:r>
              <a:rPr lang="en-US" baseline="0" dirty="0" err="1"/>
              <a:t>registrado</a:t>
            </a:r>
            <a:r>
              <a:rPr lang="en-US" baseline="0" dirty="0"/>
              <a:t> determine </a:t>
            </a:r>
            <a:r>
              <a:rPr lang="en-US" baseline="0" dirty="0" err="1"/>
              <a:t>que</a:t>
            </a:r>
            <a:r>
              <a:rPr lang="en-US" baseline="0" dirty="0"/>
              <a:t> la </a:t>
            </a:r>
            <a:r>
              <a:rPr lang="en-US" baseline="0" dirty="0" err="1"/>
              <a:t>estructura</a:t>
            </a:r>
            <a:r>
              <a:rPr lang="en-US" baseline="0" dirty="0"/>
              <a:t> no </a:t>
            </a:r>
            <a:r>
              <a:rPr lang="en-US" baseline="0" dirty="0" err="1"/>
              <a:t>será</a:t>
            </a:r>
            <a:r>
              <a:rPr lang="en-US" baseline="0" dirty="0"/>
              <a:t> </a:t>
            </a:r>
            <a:r>
              <a:rPr lang="en-US" baseline="0" dirty="0" err="1"/>
              <a:t>afectada</a:t>
            </a:r>
            <a:r>
              <a:rPr lang="en-US" baseline="0" dirty="0"/>
              <a:t> </a:t>
            </a:r>
            <a:r>
              <a:rPr lang="en-US" baseline="0" dirty="0" err="1"/>
              <a:t>por</a:t>
            </a:r>
            <a:r>
              <a:rPr lang="en-US" baseline="0" dirty="0"/>
              <a:t> el </a:t>
            </a:r>
            <a:r>
              <a:rPr lang="en-US" baseline="0" dirty="0" err="1"/>
              <a:t>trabajo</a:t>
            </a:r>
            <a:r>
              <a:rPr lang="en-US" baseline="0" dirty="0"/>
              <a:t> de </a:t>
            </a:r>
            <a:r>
              <a:rPr lang="en-US" baseline="0" dirty="0" err="1"/>
              <a:t>excavación</a:t>
            </a:r>
            <a:r>
              <a:rPr lang="en-US" baseline="0" dirty="0"/>
              <a:t>. </a:t>
            </a:r>
            <a:endParaRPr lang="en-US" dirty="0"/>
          </a:p>
          <a:p>
            <a:pPr marL="1200150" lvl="2" indent="-342900">
              <a:spcBef>
                <a:spcPct val="0"/>
              </a:spcBef>
              <a:spcAft>
                <a:spcPts val="1200"/>
              </a:spcAft>
              <a:buFontTx/>
              <a:buChar char="•"/>
            </a:pPr>
            <a:r>
              <a:rPr lang="en-US" dirty="0" err="1"/>
              <a:t>Haga</a:t>
            </a:r>
            <a:r>
              <a:rPr lang="en-US" dirty="0"/>
              <a:t> que un </a:t>
            </a:r>
            <a:r>
              <a:rPr lang="en-US" dirty="0" err="1"/>
              <a:t>ingeniero</a:t>
            </a:r>
            <a:r>
              <a:rPr lang="en-US" dirty="0"/>
              <a:t> </a:t>
            </a:r>
            <a:r>
              <a:rPr lang="en-US" dirty="0" err="1"/>
              <a:t>profesional</a:t>
            </a:r>
            <a:r>
              <a:rPr lang="en-US" dirty="0"/>
              <a:t> </a:t>
            </a:r>
            <a:r>
              <a:rPr lang="en-US" dirty="0" err="1"/>
              <a:t>registrado</a:t>
            </a:r>
            <a:r>
              <a:rPr lang="en-US" baseline="0" dirty="0"/>
              <a:t> determine que el </a:t>
            </a:r>
            <a:r>
              <a:rPr lang="en-US" baseline="0" dirty="0" err="1"/>
              <a:t>trabajo</a:t>
            </a:r>
            <a:r>
              <a:rPr lang="en-US" baseline="0" dirty="0"/>
              <a:t> de </a:t>
            </a:r>
            <a:r>
              <a:rPr lang="en-US" baseline="0" dirty="0" err="1"/>
              <a:t>excavación</a:t>
            </a:r>
            <a:r>
              <a:rPr lang="en-US" baseline="0" dirty="0"/>
              <a:t> no </a:t>
            </a:r>
            <a:r>
              <a:rPr lang="en-US" baseline="0" dirty="0" err="1"/>
              <a:t>pondrá</a:t>
            </a:r>
            <a:r>
              <a:rPr lang="en-US" baseline="0" dirty="0"/>
              <a:t> </a:t>
            </a:r>
            <a:r>
              <a:rPr lang="en-US" baseline="0" dirty="0" err="1"/>
              <a:t>en</a:t>
            </a:r>
            <a:r>
              <a:rPr lang="en-US" baseline="0" dirty="0"/>
              <a:t> </a:t>
            </a:r>
            <a:r>
              <a:rPr lang="en-US" baseline="0" dirty="0" err="1"/>
              <a:t>peligro</a:t>
            </a:r>
            <a:r>
              <a:rPr lang="en-US" baseline="0" dirty="0"/>
              <a:t> a los </a:t>
            </a:r>
            <a:r>
              <a:rPr lang="en-US" baseline="0" dirty="0" err="1"/>
              <a:t>empleados</a:t>
            </a:r>
            <a:r>
              <a:rPr lang="en-US" baseline="0" dirty="0"/>
              <a:t>. </a:t>
            </a:r>
            <a:endParaRPr lang="en-US" dirty="0"/>
          </a:p>
          <a:p>
            <a:pPr>
              <a:spcBef>
                <a:spcPct val="0"/>
              </a:spcBef>
            </a:pPr>
            <a:r>
              <a:rPr lang="en-US" dirty="0"/>
              <a:t> </a:t>
            </a:r>
          </a:p>
        </p:txBody>
      </p:sp>
      <p:sp>
        <p:nvSpPr>
          <p:cNvPr id="4" name="Slide Number Placeholder 3"/>
          <p:cNvSpPr>
            <a:spLocks noGrp="1"/>
          </p:cNvSpPr>
          <p:nvPr>
            <p:ph type="sldNum" sz="quarter" idx="5"/>
          </p:nvPr>
        </p:nvSpPr>
        <p:spPr/>
        <p:txBody>
          <a:bodyPr/>
          <a:lstStyle/>
          <a:p>
            <a:fld id="{65938168-9E18-D446-8E38-46C2F4255A17}" type="slidenum">
              <a:rPr lang="en-US">
                <a:solidFill>
                  <a:srgbClr val="000000"/>
                </a:solidFill>
              </a:rPr>
              <a:pPr/>
              <a:t>51</a:t>
            </a:fld>
            <a:endParaRPr lang="en-US">
              <a:solidFill>
                <a:srgbClr val="000000"/>
              </a:solidFill>
            </a:endParaRPr>
          </a:p>
        </p:txBody>
      </p:sp>
    </p:spTree>
    <p:extLst>
      <p:ext uri="{BB962C8B-B14F-4D97-AF65-F5344CB8AC3E}">
        <p14:creationId xmlns:p14="http://schemas.microsoft.com/office/powerpoint/2010/main" val="1103047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lnSpc>
                <a:spcPct val="90000"/>
              </a:lnSpc>
              <a:spcBef>
                <a:spcPct val="0"/>
              </a:spcBef>
            </a:pPr>
            <a:r>
              <a:rPr lang="en-US" sz="1200" dirty="0">
                <a:latin typeface="Times" panose="02020603050405020304" pitchFamily="18" charset="0"/>
                <a:cs typeface="Times" panose="02020603050405020304" pitchFamily="18" charset="0"/>
              </a:rPr>
              <a:t>El </a:t>
            </a:r>
            <a:r>
              <a:rPr lang="en-US" sz="1200" dirty="0" err="1">
                <a:latin typeface="Times" panose="02020603050405020304" pitchFamily="18" charset="0"/>
                <a:cs typeface="Times" panose="02020603050405020304" pitchFamily="18" charset="0"/>
              </a:rPr>
              <a:t>rescate</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en</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zanjas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peligroso</a:t>
            </a:r>
            <a:r>
              <a:rPr lang="en-US" sz="1200" baseline="0" dirty="0">
                <a:latin typeface="Times" panose="02020603050405020304" pitchFamily="18" charset="0"/>
                <a:cs typeface="Times" panose="02020603050405020304" pitchFamily="18" charset="0"/>
              </a:rPr>
              <a:t> para el personal </a:t>
            </a:r>
            <a:r>
              <a:rPr lang="en-US" sz="1200" baseline="0" dirty="0" err="1">
                <a:latin typeface="Times" panose="02020603050405020304" pitchFamily="18" charset="0"/>
                <a:cs typeface="Times" panose="02020603050405020304" pitchFamily="18" charset="0"/>
              </a:rPr>
              <a:t>que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responde</a:t>
            </a:r>
            <a:r>
              <a:rPr lang="en-US" sz="1200" baseline="0" dirty="0">
                <a:latin typeface="Times" panose="02020603050405020304" pitchFamily="18" charset="0"/>
                <a:cs typeface="Times" panose="02020603050405020304" pitchFamily="18" charset="0"/>
              </a:rPr>
              <a:t> a la </a:t>
            </a:r>
            <a:r>
              <a:rPr lang="en-US" sz="1200" baseline="0" dirty="0" err="1">
                <a:latin typeface="Times" panose="02020603050405020304" pitchFamily="18" charset="0"/>
                <a:cs typeface="Times" panose="02020603050405020304" pitchFamily="18" charset="0"/>
              </a:rPr>
              <a:t>emergencia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Según</a:t>
            </a:r>
            <a:r>
              <a:rPr lang="en-US" sz="1200" baseline="0" dirty="0">
                <a:latin typeface="Times" panose="02020603050405020304" pitchFamily="18" charset="0"/>
                <a:cs typeface="Times" panose="02020603050405020304" pitchFamily="18" charset="0"/>
              </a:rPr>
              <a:t> el </a:t>
            </a:r>
            <a:r>
              <a:rPr lang="en-US" sz="1200" baseline="0" dirty="0" err="1">
                <a:latin typeface="Times" panose="02020603050405020304" pitchFamily="18" charset="0"/>
                <a:cs typeface="Times" panose="02020603050405020304" pitchFamily="18" charset="0"/>
              </a:rPr>
              <a:t>boletín</a:t>
            </a:r>
            <a:r>
              <a:rPr lang="en-US" sz="1200" baseline="0" dirty="0">
                <a:latin typeface="Times" panose="02020603050405020304" pitchFamily="18" charset="0"/>
                <a:cs typeface="Times" panose="02020603050405020304" pitchFamily="18" charset="0"/>
              </a:rPr>
              <a:t> de la OSHA, el 65% de </a:t>
            </a:r>
            <a:r>
              <a:rPr lang="en-US" sz="1200" baseline="0" dirty="0" err="1">
                <a:latin typeface="Times" panose="02020603050405020304" pitchFamily="18" charset="0"/>
                <a:cs typeface="Times" panose="02020603050405020304" pitchFamily="18" charset="0"/>
              </a:rPr>
              <a:t>todos</a:t>
            </a:r>
            <a:r>
              <a:rPr lang="en-US" sz="1200" baseline="0" dirty="0">
                <a:latin typeface="Times" panose="02020603050405020304" pitchFamily="18" charset="0"/>
                <a:cs typeface="Times" panose="02020603050405020304" pitchFamily="18" charset="0"/>
              </a:rPr>
              <a:t> los que </a:t>
            </a:r>
            <a:r>
              <a:rPr lang="en-US" sz="1200" baseline="0" dirty="0" err="1">
                <a:latin typeface="Times" panose="02020603050405020304" pitchFamily="18" charset="0"/>
                <a:cs typeface="Times" panose="02020603050405020304" pitchFamily="18" charset="0"/>
              </a:rPr>
              <a:t>serían</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rescatistas</a:t>
            </a:r>
            <a:r>
              <a:rPr lang="en-US" sz="1200" baseline="0" dirty="0">
                <a:latin typeface="Times" panose="02020603050405020304" pitchFamily="18" charset="0"/>
                <a:cs typeface="Times" panose="02020603050405020304" pitchFamily="18" charset="0"/>
              </a:rPr>
              <a:t> se </a:t>
            </a:r>
            <a:r>
              <a:rPr lang="en-US" sz="1200" baseline="0" dirty="0" err="1">
                <a:latin typeface="Times" panose="02020603050405020304" pitchFamily="18" charset="0"/>
                <a:cs typeface="Times" panose="02020603050405020304" pitchFamily="18" charset="0"/>
              </a:rPr>
              <a:t>vuelven</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víctimas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debido</a:t>
            </a:r>
            <a:r>
              <a:rPr lang="en-US" sz="1200" baseline="0" dirty="0">
                <a:latin typeface="Times" panose="02020603050405020304" pitchFamily="18" charset="0"/>
                <a:cs typeface="Times" panose="02020603050405020304" pitchFamily="18" charset="0"/>
              </a:rPr>
              <a:t> a que no se </a:t>
            </a:r>
            <a:r>
              <a:rPr lang="en-US" sz="1200" baseline="0" dirty="0" err="1">
                <a:latin typeface="Times" panose="02020603050405020304" pitchFamily="18" charset="0"/>
                <a:cs typeface="Times" panose="02020603050405020304" pitchFamily="18" charset="0"/>
              </a:rPr>
              <a:t>siguen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apropiadamente</a:t>
            </a:r>
            <a:r>
              <a:rPr lang="en-US" sz="1200" baseline="0" dirty="0">
                <a:latin typeface="Times" panose="02020603050405020304" pitchFamily="18" charset="0"/>
                <a:cs typeface="Times" panose="02020603050405020304" pitchFamily="18" charset="0"/>
              </a:rPr>
              <a:t> los </a:t>
            </a:r>
            <a:r>
              <a:rPr lang="en-US" sz="1200" baseline="0" dirty="0" err="1">
                <a:latin typeface="Times" panose="02020603050405020304" pitchFamily="18" charset="0"/>
                <a:cs typeface="Times" panose="02020603050405020304" pitchFamily="18" charset="0"/>
              </a:rPr>
              <a:t>procedimientos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seguridad</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Una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zanja</a:t>
            </a:r>
            <a:r>
              <a:rPr lang="en-US" sz="1200" baseline="0" dirty="0">
                <a:latin typeface="Times" panose="02020603050405020304" pitchFamily="18" charset="0"/>
                <a:cs typeface="Times" panose="02020603050405020304" pitchFamily="18" charset="0"/>
              </a:rPr>
              <a:t> o </a:t>
            </a:r>
            <a:r>
              <a:rPr lang="en-US" sz="1200" baseline="0" dirty="0" err="1">
                <a:latin typeface="Times" panose="02020603050405020304" pitchFamily="18" charset="0"/>
                <a:cs typeface="Times" panose="02020603050405020304" pitchFamily="18" charset="0"/>
              </a:rPr>
              <a:t>excavación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colapsada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tiene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más</a:t>
            </a:r>
            <a:r>
              <a:rPr lang="en-US" sz="1200" baseline="0" dirty="0">
                <a:latin typeface="Times" panose="02020603050405020304" pitchFamily="18" charset="0"/>
                <a:cs typeface="Times" panose="02020603050405020304" pitchFamily="18" charset="0"/>
              </a:rPr>
              <a:t> de 50% de </a:t>
            </a:r>
            <a:r>
              <a:rPr lang="en-US" sz="1200" baseline="0" dirty="0" err="1">
                <a:latin typeface="Times" panose="02020603050405020304" pitchFamily="18" charset="0"/>
                <a:cs typeface="Times" panose="02020603050405020304" pitchFamily="18" charset="0"/>
              </a:rPr>
              <a:t>posibilidades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colapsar</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nuevamente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particularmente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cuando</a:t>
            </a:r>
            <a:r>
              <a:rPr lang="en-US" sz="1200" baseline="0" dirty="0">
                <a:latin typeface="Times" panose="02020603050405020304" pitchFamily="18" charset="0"/>
                <a:cs typeface="Times" panose="02020603050405020304" pitchFamily="18" charset="0"/>
              </a:rPr>
              <a:t> los </a:t>
            </a:r>
            <a:r>
              <a:rPr lang="en-US" sz="1200" baseline="0" dirty="0" err="1">
                <a:latin typeface="Times" panose="02020603050405020304" pitchFamily="18" charset="0"/>
                <a:cs typeface="Times" panose="02020603050405020304" pitchFamily="18" charset="0"/>
              </a:rPr>
              <a:t>rescatistas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están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desenterrando</a:t>
            </a:r>
            <a:r>
              <a:rPr lang="en-US" sz="1200" baseline="0" dirty="0">
                <a:latin typeface="Times" panose="02020603050405020304" pitchFamily="18" charset="0"/>
                <a:cs typeface="Times" panose="02020603050405020304" pitchFamily="18" charset="0"/>
              </a:rPr>
              <a:t> a </a:t>
            </a:r>
            <a:r>
              <a:rPr lang="en-US" sz="1200" baseline="0" dirty="0" err="1">
                <a:latin typeface="Times" panose="02020603050405020304" pitchFamily="18" charset="0"/>
                <a:cs typeface="Times" panose="02020603050405020304" pitchFamily="18" charset="0"/>
              </a:rPr>
              <a:t>las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víctimas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iniciales</a:t>
            </a:r>
            <a:r>
              <a:rPr lang="en-US" sz="1200" baseline="0" dirty="0">
                <a:latin typeface="Times" panose="02020603050405020304" pitchFamily="18" charset="0"/>
                <a:cs typeface="Times" panose="02020603050405020304" pitchFamily="18" charset="0"/>
              </a:rPr>
              <a:t>. Este </a:t>
            </a:r>
            <a:r>
              <a:rPr lang="en-US" sz="1200" baseline="0" dirty="0" err="1">
                <a:latin typeface="Times" panose="02020603050405020304" pitchFamily="18" charset="0"/>
                <a:cs typeface="Times" panose="02020603050405020304" pitchFamily="18" charset="0"/>
              </a:rPr>
              <a:t>potencial</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colapso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secundario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combinado</a:t>
            </a:r>
            <a:r>
              <a:rPr lang="en-US" sz="1200" baseline="0" dirty="0">
                <a:latin typeface="Times" panose="02020603050405020304" pitchFamily="18" charset="0"/>
                <a:cs typeface="Times" panose="02020603050405020304" pitchFamily="18" charset="0"/>
              </a:rPr>
              <a:t> con </a:t>
            </a:r>
            <a:r>
              <a:rPr lang="en-US" sz="1200" baseline="0" dirty="0" err="1">
                <a:latin typeface="Times" panose="02020603050405020304" pitchFamily="18" charset="0"/>
                <a:cs typeface="Times" panose="02020603050405020304" pitchFamily="18" charset="0"/>
              </a:rPr>
              <a:t>otros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numerosos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factores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como</a:t>
            </a:r>
            <a:r>
              <a:rPr lang="en-US" sz="1200" baseline="0" dirty="0">
                <a:latin typeface="Times" panose="02020603050405020304" pitchFamily="18" charset="0"/>
                <a:cs typeface="Times" panose="02020603050405020304" pitchFamily="18" charset="0"/>
              </a:rPr>
              <a:t> un </a:t>
            </a:r>
            <a:r>
              <a:rPr lang="en-US" sz="1200" baseline="0" dirty="0" err="1">
                <a:latin typeface="Times" panose="02020603050405020304" pitchFamily="18" charset="0"/>
                <a:cs typeface="Times" panose="02020603050405020304" pitchFamily="18" charset="0"/>
              </a:rPr>
              <a:t>clima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adverso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atmósferas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peligrosas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fugas</a:t>
            </a:r>
            <a:r>
              <a:rPr lang="en-US" sz="1200" baseline="0" dirty="0">
                <a:latin typeface="Times" panose="02020603050405020304" pitchFamily="18" charset="0"/>
                <a:cs typeface="Times" panose="02020603050405020304" pitchFamily="18" charset="0"/>
              </a:rPr>
              <a:t> de gas de </a:t>
            </a:r>
            <a:r>
              <a:rPr lang="en-US" sz="1200" baseline="0" dirty="0" err="1">
                <a:latin typeface="Times" panose="02020603050405020304" pitchFamily="18" charset="0"/>
                <a:cs typeface="Times" panose="02020603050405020304" pitchFamily="18" charset="0"/>
              </a:rPr>
              <a:t>tuberías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rotas</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tuberías</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agua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rotas</a:t>
            </a:r>
            <a:r>
              <a:rPr lang="en-US" sz="1200" baseline="0" dirty="0">
                <a:latin typeface="Times" panose="02020603050405020304" pitchFamily="18" charset="0"/>
                <a:cs typeface="Times" panose="02020603050405020304" pitchFamily="18" charset="0"/>
              </a:rPr>
              <a:t>, el </a:t>
            </a:r>
            <a:r>
              <a:rPr lang="en-US" sz="1200" baseline="0" dirty="0" err="1">
                <a:latin typeface="Times" panose="02020603050405020304" pitchFamily="18" charset="0"/>
                <a:cs typeface="Times" panose="02020603050405020304" pitchFamily="18" charset="0"/>
              </a:rPr>
              <a:t>número</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víctimas</a:t>
            </a:r>
            <a:r>
              <a:rPr lang="en-US" sz="1200" baseline="0" dirty="0">
                <a:latin typeface="Times" panose="02020603050405020304" pitchFamily="18" charset="0"/>
                <a:cs typeface="Times" panose="02020603050405020304" pitchFamily="18" charset="0"/>
              </a:rPr>
              <a:t>, y </a:t>
            </a:r>
            <a:r>
              <a:rPr lang="en-US" sz="1200" baseline="0" dirty="0" err="1">
                <a:latin typeface="Times" panose="02020603050405020304" pitchFamily="18" charset="0"/>
                <a:cs typeface="Times" panose="02020603050405020304" pitchFamily="18" charset="0"/>
              </a:rPr>
              <a:t>capacidades</a:t>
            </a:r>
            <a:r>
              <a:rPr lang="en-US" sz="1200" baseline="0" dirty="0">
                <a:latin typeface="Times" panose="02020603050405020304" pitchFamily="18" charset="0"/>
                <a:cs typeface="Times" panose="02020603050405020304" pitchFamily="18" charset="0"/>
              </a:rPr>
              <a:t> del </a:t>
            </a:r>
            <a:r>
              <a:rPr lang="en-US" sz="1200" baseline="0" dirty="0" err="1">
                <a:latin typeface="Times" panose="02020603050405020304" pitchFamily="18" charset="0"/>
                <a:cs typeface="Times" panose="02020603050405020304" pitchFamily="18" charset="0"/>
              </a:rPr>
              <a:t>departamento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hacen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que</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tal</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respuesta</a:t>
            </a:r>
            <a:r>
              <a:rPr lang="en-US" sz="1200" baseline="0" dirty="0">
                <a:latin typeface="Times" panose="02020603050405020304" pitchFamily="18" charset="0"/>
                <a:cs typeface="Times" panose="02020603050405020304" pitchFamily="18" charset="0"/>
              </a:rPr>
              <a:t> sea un </a:t>
            </a:r>
            <a:r>
              <a:rPr lang="en-US" sz="1200" baseline="0" dirty="0" err="1">
                <a:latin typeface="Times" panose="02020603050405020304" pitchFamily="18" charset="0"/>
                <a:cs typeface="Times" panose="02020603050405020304" pitchFamily="18" charset="0"/>
              </a:rPr>
              <a:t>reto</a:t>
            </a:r>
            <a:r>
              <a:rPr lang="en-US" sz="1200" baseline="0" dirty="0">
                <a:latin typeface="Times" panose="02020603050405020304" pitchFamily="18" charset="0"/>
                <a:cs typeface="Times" panose="02020603050405020304" pitchFamily="18" charset="0"/>
              </a:rPr>
              <a:t>. </a:t>
            </a:r>
          </a:p>
          <a:p>
            <a:pPr>
              <a:lnSpc>
                <a:spcPct val="90000"/>
              </a:lnSpc>
              <a:spcBef>
                <a:spcPct val="0"/>
              </a:spcBef>
            </a:pPr>
            <a:endParaRPr lang="en-US" sz="1200" baseline="0" dirty="0">
              <a:latin typeface="Times" panose="02020603050405020304" pitchFamily="18" charset="0"/>
              <a:cs typeface="Times" panose="02020603050405020304" pitchFamily="18" charset="0"/>
            </a:endParaRPr>
          </a:p>
          <a:p>
            <a:pPr>
              <a:lnSpc>
                <a:spcPct val="90000"/>
              </a:lnSpc>
              <a:spcBef>
                <a:spcPct val="0"/>
              </a:spcBef>
            </a:pPr>
            <a:r>
              <a:rPr lang="es-PE" sz="1200" b="1" dirty="0">
                <a:latin typeface="Times" panose="02020603050405020304" pitchFamily="18" charset="0"/>
                <a:cs typeface="Times" panose="02020603050405020304" pitchFamily="18" charset="0"/>
              </a:rPr>
              <a:t>Si existen condiciones atmosféricas peligrosas </a:t>
            </a:r>
            <a:r>
              <a:rPr lang="es-PE" sz="1200" dirty="0">
                <a:latin typeface="Times" panose="02020603050405020304" pitchFamily="18" charset="0"/>
                <a:cs typeface="Times" panose="02020603050405020304" pitchFamily="18" charset="0"/>
              </a:rPr>
              <a:t>o pueden esperarse de forma razonable que se desarrollen en la excavación</a:t>
            </a:r>
            <a:r>
              <a:rPr lang="es-PE" sz="1200" b="1" dirty="0">
                <a:latin typeface="Times" panose="02020603050405020304" pitchFamily="18" charset="0"/>
                <a:cs typeface="Times" panose="02020603050405020304" pitchFamily="18" charset="0"/>
              </a:rPr>
              <a:t>, el empleador debe asegurar la pronta disponibilidad del equipo de emergencias para rescates</a:t>
            </a:r>
            <a:r>
              <a:rPr lang="es-PE" sz="1200" dirty="0">
                <a:latin typeface="Times" panose="02020603050405020304" pitchFamily="18" charset="0"/>
                <a:cs typeface="Times" panose="02020603050405020304" pitchFamily="18" charset="0"/>
              </a:rPr>
              <a:t>, como </a:t>
            </a:r>
            <a:r>
              <a:rPr lang="es-PE" sz="1200" b="1" dirty="0">
                <a:latin typeface="Times" panose="02020603050405020304" pitchFamily="18" charset="0"/>
                <a:cs typeface="Times" panose="02020603050405020304" pitchFamily="18" charset="0"/>
              </a:rPr>
              <a:t>aparatos para respiración</a:t>
            </a:r>
            <a:r>
              <a:rPr lang="es-PE" sz="1200" dirty="0">
                <a:latin typeface="Times" panose="02020603050405020304" pitchFamily="18" charset="0"/>
                <a:cs typeface="Times" panose="02020603050405020304" pitchFamily="18" charset="0"/>
              </a:rPr>
              <a:t>, arnés y cuerdas de seguridad, o una canastilla de rescate.</a:t>
            </a:r>
            <a:endParaRPr lang="en-US" sz="1200" dirty="0">
              <a:latin typeface="Times" panose="02020603050405020304" pitchFamily="18" charset="0"/>
              <a:cs typeface="Times" panose="02020603050405020304" pitchFamily="18" charset="0"/>
            </a:endParaRPr>
          </a:p>
          <a:p>
            <a:pPr>
              <a:lnSpc>
                <a:spcPct val="90000"/>
              </a:lnSpc>
              <a:spcBef>
                <a:spcPct val="0"/>
              </a:spcBef>
            </a:pPr>
            <a:endParaRPr lang="en-US" sz="1200" dirty="0">
              <a:latin typeface="Times" panose="02020603050405020304" pitchFamily="18" charset="0"/>
              <a:cs typeface="Times" panose="02020603050405020304" pitchFamily="18" charset="0"/>
            </a:endParaRPr>
          </a:p>
          <a:p>
            <a:pPr>
              <a:lnSpc>
                <a:spcPct val="90000"/>
              </a:lnSpc>
              <a:spcBef>
                <a:spcPct val="0"/>
              </a:spcBef>
              <a:spcAft>
                <a:spcPts val="1200"/>
              </a:spcAft>
            </a:pPr>
            <a:r>
              <a:rPr lang="en-US" sz="1200" dirty="0" err="1">
                <a:latin typeface="Times" panose="02020603050405020304" pitchFamily="18" charset="0"/>
                <a:cs typeface="Times" panose="02020603050405020304" pitchFamily="18" charset="0"/>
              </a:rPr>
              <a:t>En</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caso</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cualquier</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situación</a:t>
            </a:r>
            <a:r>
              <a:rPr lang="en-US" sz="1200" b="1" baseline="0" dirty="0">
                <a:latin typeface="Times" panose="02020603050405020304" pitchFamily="18" charset="0"/>
                <a:cs typeface="Times" panose="02020603050405020304" pitchFamily="18" charset="0"/>
              </a:rPr>
              <a:t> de </a:t>
            </a:r>
            <a:r>
              <a:rPr lang="en-US" sz="1200" b="1" baseline="0" dirty="0" err="1">
                <a:latin typeface="Times" panose="02020603050405020304" pitchFamily="18" charset="0"/>
                <a:cs typeface="Times" panose="02020603050405020304" pitchFamily="18" charset="0"/>
              </a:rPr>
              <a:t>emergencia</a:t>
            </a:r>
            <a:r>
              <a:rPr lang="en-US" sz="1200" b="1" baseline="0" dirty="0">
                <a:latin typeface="Times" panose="02020603050405020304" pitchFamily="18" charset="0"/>
                <a:cs typeface="Times" panose="02020603050405020304" pitchFamily="18" charset="0"/>
              </a:rPr>
              <a:t> </a:t>
            </a:r>
            <a:r>
              <a:rPr lang="en-US" sz="1200" baseline="0" dirty="0">
                <a:latin typeface="Times" panose="02020603050405020304" pitchFamily="18" charset="0"/>
                <a:cs typeface="Times" panose="02020603050405020304" pitchFamily="18" charset="0"/>
              </a:rPr>
              <a:t>que </a:t>
            </a:r>
            <a:r>
              <a:rPr lang="en-US" sz="1200" baseline="0" dirty="0" err="1">
                <a:latin typeface="Times" panose="02020603050405020304" pitchFamily="18" charset="0"/>
                <a:cs typeface="Times" panose="02020603050405020304" pitchFamily="18" charset="0"/>
              </a:rPr>
              <a:t>requiera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rescate</a:t>
            </a:r>
            <a:r>
              <a:rPr lang="en-US" sz="1200" baseline="0" dirty="0">
                <a:latin typeface="Times" panose="02020603050405020304" pitchFamily="18" charset="0"/>
                <a:cs typeface="Times" panose="02020603050405020304" pitchFamily="18" charset="0"/>
              </a:rPr>
              <a:t> de </a:t>
            </a:r>
            <a:r>
              <a:rPr lang="en-US" sz="1200" baseline="0" dirty="0" err="1">
                <a:latin typeface="Times" panose="02020603050405020304" pitchFamily="18" charset="0"/>
                <a:cs typeface="Times" panose="02020603050405020304" pitchFamily="18" charset="0"/>
              </a:rPr>
              <a:t>una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excavación</a:t>
            </a:r>
            <a:r>
              <a:rPr lang="en-US" sz="1200" baseline="0" dirty="0">
                <a:latin typeface="Times" panose="02020603050405020304" pitchFamily="18" charset="0"/>
                <a:cs typeface="Times" panose="02020603050405020304" pitchFamily="18" charset="0"/>
              </a:rPr>
              <a:t>, los </a:t>
            </a:r>
            <a:r>
              <a:rPr lang="en-US" sz="1200" baseline="0" dirty="0" err="1">
                <a:latin typeface="Times" panose="02020603050405020304" pitchFamily="18" charset="0"/>
                <a:cs typeface="Times" panose="02020603050405020304" pitchFamily="18" charset="0"/>
              </a:rPr>
              <a:t>trabajadores</a:t>
            </a:r>
            <a:r>
              <a:rPr lang="en-US" sz="1200" baseline="0" dirty="0">
                <a:latin typeface="Times" panose="02020603050405020304" pitchFamily="18" charset="0"/>
                <a:cs typeface="Times" panose="02020603050405020304" pitchFamily="18" charset="0"/>
              </a:rPr>
              <a:t> </a:t>
            </a:r>
            <a:r>
              <a:rPr lang="en-US" sz="1200" b="1" baseline="0" dirty="0">
                <a:latin typeface="Times" panose="02020603050405020304" pitchFamily="18" charset="0"/>
                <a:cs typeface="Times" panose="02020603050405020304" pitchFamily="18" charset="0"/>
              </a:rPr>
              <a:t>no </a:t>
            </a:r>
            <a:r>
              <a:rPr lang="en-US" sz="1200" b="1" baseline="0" dirty="0" err="1">
                <a:latin typeface="Times" panose="02020603050405020304" pitchFamily="18" charset="0"/>
                <a:cs typeface="Times" panose="02020603050405020304" pitchFamily="18" charset="0"/>
              </a:rPr>
              <a:t>deben</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entrar</a:t>
            </a:r>
            <a:r>
              <a:rPr lang="en-US" sz="1200" b="1"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una</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excavación</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desprotegida</a:t>
            </a:r>
            <a:r>
              <a:rPr lang="en-US" sz="1200" b="1" baseline="0" dirty="0">
                <a:latin typeface="Times" panose="02020603050405020304" pitchFamily="18" charset="0"/>
                <a:cs typeface="Times" panose="02020603050405020304" pitchFamily="18" charset="0"/>
              </a:rPr>
              <a:t> </a:t>
            </a:r>
            <a:r>
              <a:rPr lang="en-US" sz="1200" baseline="0" dirty="0">
                <a:latin typeface="Times" panose="02020603050405020304" pitchFamily="18" charset="0"/>
                <a:cs typeface="Times" panose="02020603050405020304" pitchFamily="18" charset="0"/>
              </a:rPr>
              <a:t>para </a:t>
            </a:r>
            <a:r>
              <a:rPr lang="en-US" sz="1200" baseline="0" dirty="0" err="1">
                <a:latin typeface="Times" panose="02020603050405020304" pitchFamily="18" charset="0"/>
                <a:cs typeface="Times" panose="02020603050405020304" pitchFamily="18" charset="0"/>
              </a:rPr>
              <a:t>realizar</a:t>
            </a:r>
            <a:r>
              <a:rPr lang="en-US" sz="1200" baseline="0" dirty="0">
                <a:latin typeface="Times" panose="02020603050405020304" pitchFamily="18" charset="0"/>
                <a:cs typeface="Times" panose="02020603050405020304" pitchFamily="18" charset="0"/>
              </a:rPr>
              <a:t> un </a:t>
            </a:r>
            <a:r>
              <a:rPr lang="en-US" sz="1200" baseline="0" dirty="0" err="1">
                <a:latin typeface="Times" panose="02020603050405020304" pitchFamily="18" charset="0"/>
                <a:cs typeface="Times" panose="02020603050405020304" pitchFamily="18" charset="0"/>
              </a:rPr>
              <a:t>rescate</a:t>
            </a:r>
            <a:r>
              <a:rPr lang="en-US" sz="1200" baseline="0" dirty="0">
                <a:latin typeface="Times" panose="02020603050405020304" pitchFamily="18" charset="0"/>
                <a:cs typeface="Times" panose="02020603050405020304" pitchFamily="18" charset="0"/>
              </a:rPr>
              <a:t> y se </a:t>
            </a:r>
            <a:r>
              <a:rPr lang="en-US" sz="1200" baseline="0" dirty="0" err="1">
                <a:latin typeface="Times" panose="02020603050405020304" pitchFamily="18" charset="0"/>
                <a:cs typeface="Times" panose="02020603050405020304" pitchFamily="18" charset="0"/>
              </a:rPr>
              <a:t>debe</a:t>
            </a:r>
            <a:r>
              <a:rPr lang="en-US" sz="1200"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notificar</a:t>
            </a:r>
            <a:r>
              <a:rPr lang="en-US" sz="1200" baseline="0" dirty="0">
                <a:latin typeface="Times" panose="02020603050405020304" pitchFamily="18" charset="0"/>
                <a:cs typeface="Times" panose="02020603050405020304" pitchFamily="18" charset="0"/>
              </a:rPr>
              <a:t> a los </a:t>
            </a:r>
            <a:r>
              <a:rPr lang="en-US" sz="1200" baseline="0" dirty="0" err="1">
                <a:latin typeface="Times" panose="02020603050405020304" pitchFamily="18" charset="0"/>
                <a:cs typeface="Times" panose="02020603050405020304" pitchFamily="18" charset="0"/>
              </a:rPr>
              <a:t>servicios</a:t>
            </a:r>
            <a:r>
              <a:rPr lang="en-US" sz="1200" baseline="0" dirty="0">
                <a:latin typeface="Times" panose="02020603050405020304" pitchFamily="18" charset="0"/>
                <a:cs typeface="Times" panose="02020603050405020304" pitchFamily="18" charset="0"/>
              </a:rPr>
              <a:t> de </a:t>
            </a:r>
            <a:r>
              <a:rPr lang="en-US" sz="1200" b="1" baseline="0" dirty="0" err="1">
                <a:latin typeface="Times" panose="02020603050405020304" pitchFamily="18" charset="0"/>
                <a:cs typeface="Times" panose="02020603050405020304" pitchFamily="18" charset="0"/>
              </a:rPr>
              <a:t>emergencia</a:t>
            </a:r>
            <a:r>
              <a:rPr lang="en-US" sz="1200" b="1" baseline="0" dirty="0">
                <a:latin typeface="Times" panose="02020603050405020304" pitchFamily="18" charset="0"/>
                <a:cs typeface="Times" panose="02020603050405020304" pitchFamily="18" charset="0"/>
              </a:rPr>
              <a:t> local. </a:t>
            </a:r>
            <a:r>
              <a:rPr lang="en-US" sz="1200" b="1" dirty="0">
                <a:latin typeface="Times" panose="02020603050405020304" pitchFamily="18" charset="0"/>
                <a:cs typeface="Times" panose="02020603050405020304" pitchFamily="18" charset="0"/>
              </a:rPr>
              <a:t>Se </a:t>
            </a:r>
            <a:r>
              <a:rPr lang="en-US" sz="1200" b="1" dirty="0" err="1">
                <a:latin typeface="Times" panose="02020603050405020304" pitchFamily="18" charset="0"/>
                <a:cs typeface="Times" panose="02020603050405020304" pitchFamily="18" charset="0"/>
              </a:rPr>
              <a:t>llevarán</a:t>
            </a:r>
            <a:r>
              <a:rPr lang="en-US" sz="1200" b="1" baseline="0" dirty="0">
                <a:latin typeface="Times" panose="02020603050405020304" pitchFamily="18" charset="0"/>
                <a:cs typeface="Times" panose="02020603050405020304" pitchFamily="18" charset="0"/>
              </a:rPr>
              <a:t> a </a:t>
            </a:r>
            <a:r>
              <a:rPr lang="en-US" sz="1200" b="1" baseline="0" dirty="0" err="1">
                <a:latin typeface="Times" panose="02020603050405020304" pitchFamily="18" charset="0"/>
                <a:cs typeface="Times" panose="02020603050405020304" pitchFamily="18" charset="0"/>
              </a:rPr>
              <a:t>cabo</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o</a:t>
            </a:r>
            <a:r>
              <a:rPr lang="en-US" sz="1200" b="1" dirty="0" err="1">
                <a:latin typeface="Times" panose="02020603050405020304" pitchFamily="18" charset="0"/>
                <a:cs typeface="Times" panose="02020603050405020304" pitchFamily="18" charset="0"/>
              </a:rPr>
              <a:t>peraciones</a:t>
            </a:r>
            <a:r>
              <a:rPr lang="en-US" sz="1200" b="1" dirty="0">
                <a:latin typeface="Times" panose="02020603050405020304" pitchFamily="18" charset="0"/>
                <a:cs typeface="Times" panose="02020603050405020304" pitchFamily="18" charset="0"/>
              </a:rPr>
              <a:t> de </a:t>
            </a:r>
            <a:r>
              <a:rPr lang="en-US" sz="1200" b="1" dirty="0" err="1">
                <a:latin typeface="Times" panose="02020603050405020304" pitchFamily="18" charset="0"/>
                <a:cs typeface="Times" panose="02020603050405020304" pitchFamily="18" charset="0"/>
              </a:rPr>
              <a:t>rescate</a:t>
            </a:r>
            <a:r>
              <a:rPr lang="en-US" sz="1200" b="1" dirty="0">
                <a:latin typeface="Times" panose="02020603050405020304" pitchFamily="18" charset="0"/>
                <a:cs typeface="Times" panose="02020603050405020304" pitchFamily="18" charset="0"/>
              </a:rPr>
              <a:t> que </a:t>
            </a:r>
            <a:r>
              <a:rPr lang="en-US" sz="1200" b="1" dirty="0" err="1">
                <a:latin typeface="Times" panose="02020603050405020304" pitchFamily="18" charset="0"/>
                <a:cs typeface="Times" panose="02020603050405020304" pitchFamily="18" charset="0"/>
              </a:rPr>
              <a:t>pueden</a:t>
            </a:r>
            <a:r>
              <a:rPr lang="en-US" sz="1200" b="1" baseline="0" dirty="0">
                <a:latin typeface="Times" panose="02020603050405020304" pitchFamily="18" charset="0"/>
                <a:cs typeface="Times" panose="02020603050405020304" pitchFamily="18" charset="0"/>
              </a:rPr>
              <a:t> </a:t>
            </a:r>
            <a:r>
              <a:rPr lang="en-US" sz="1200" b="1" dirty="0" err="1">
                <a:latin typeface="Times" panose="02020603050405020304" pitchFamily="18" charset="0"/>
                <a:cs typeface="Times" panose="02020603050405020304" pitchFamily="18" charset="0"/>
              </a:rPr>
              <a:t>ser</a:t>
            </a:r>
            <a:r>
              <a:rPr lang="en-US" sz="1200" b="1" dirty="0">
                <a:latin typeface="Times" panose="02020603050405020304" pitchFamily="18" charset="0"/>
                <a:cs typeface="Times" panose="02020603050405020304" pitchFamily="18" charset="0"/>
              </a:rPr>
              <a:t> </a:t>
            </a:r>
            <a:r>
              <a:rPr lang="en-US" sz="1200" b="1" dirty="0" err="1">
                <a:latin typeface="Times" panose="02020603050405020304" pitchFamily="18" charset="0"/>
                <a:cs typeface="Times" panose="02020603050405020304" pitchFamily="18" charset="0"/>
              </a:rPr>
              <a:t>realizadas</a:t>
            </a:r>
            <a:r>
              <a:rPr lang="en-US" sz="1200" b="1" dirty="0">
                <a:latin typeface="Times" panose="02020603050405020304" pitchFamily="18" charset="0"/>
                <a:cs typeface="Times" panose="02020603050405020304" pitchFamily="18" charset="0"/>
              </a:rPr>
              <a:t> con </a:t>
            </a:r>
            <a:r>
              <a:rPr lang="en-US" sz="1200" b="1" dirty="0" err="1">
                <a:latin typeface="Times" panose="02020603050405020304" pitchFamily="18" charset="0"/>
                <a:cs typeface="Times" panose="02020603050405020304" pitchFamily="18" charset="0"/>
              </a:rPr>
              <a:t>seguridad</a:t>
            </a:r>
            <a:r>
              <a:rPr lang="en-US" sz="1200" b="1" dirty="0">
                <a:latin typeface="Times" panose="02020603050405020304" pitchFamily="18" charset="0"/>
                <a:cs typeface="Times" panose="02020603050405020304" pitchFamily="18" charset="0"/>
              </a:rPr>
              <a:t>,</a:t>
            </a:r>
            <a:r>
              <a:rPr lang="en-US" sz="1200" b="1" baseline="0" dirty="0">
                <a:latin typeface="Times" panose="02020603050405020304" pitchFamily="18" charset="0"/>
                <a:cs typeface="Times" panose="02020603050405020304" pitchFamily="18" charset="0"/>
              </a:rPr>
              <a:t> </a:t>
            </a:r>
            <a:r>
              <a:rPr lang="en-US" sz="1200" b="0" baseline="0" dirty="0" err="1">
                <a:latin typeface="Times" panose="02020603050405020304" pitchFamily="18" charset="0"/>
                <a:cs typeface="Times" panose="02020603050405020304" pitchFamily="18" charset="0"/>
              </a:rPr>
              <a:t>desde</a:t>
            </a:r>
            <a:r>
              <a:rPr lang="en-US" sz="1200" b="1" baseline="0" dirty="0">
                <a:latin typeface="Times" panose="02020603050405020304" pitchFamily="18" charset="0"/>
                <a:cs typeface="Times" panose="02020603050405020304" pitchFamily="18" charset="0"/>
              </a:rPr>
              <a:t> </a:t>
            </a:r>
            <a:r>
              <a:rPr lang="en-US" sz="1200" b="1" baseline="0" dirty="0" err="1">
                <a:latin typeface="Times" panose="02020603050405020304" pitchFamily="18" charset="0"/>
                <a:cs typeface="Times" panose="02020603050405020304" pitchFamily="18" charset="0"/>
              </a:rPr>
              <a:t>fuera</a:t>
            </a:r>
            <a:r>
              <a:rPr lang="en-US" sz="1200" b="1" baseline="0" dirty="0">
                <a:latin typeface="Times" panose="02020603050405020304" pitchFamily="18" charset="0"/>
                <a:cs typeface="Times" panose="02020603050405020304" pitchFamily="18" charset="0"/>
              </a:rPr>
              <a:t> </a:t>
            </a:r>
            <a:r>
              <a:rPr lang="en-US" sz="1200" b="0" baseline="0" dirty="0">
                <a:latin typeface="Times" panose="02020603050405020304" pitchFamily="18" charset="0"/>
                <a:cs typeface="Times" panose="02020603050405020304" pitchFamily="18" charset="0"/>
              </a:rPr>
              <a:t>de la </a:t>
            </a:r>
            <a:r>
              <a:rPr lang="en-US" sz="1200" b="0" baseline="0" dirty="0" err="1">
                <a:latin typeface="Times" panose="02020603050405020304" pitchFamily="18" charset="0"/>
                <a:cs typeface="Times" panose="02020603050405020304" pitchFamily="18" charset="0"/>
              </a:rPr>
              <a:t>excavación</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como</a:t>
            </a:r>
            <a:r>
              <a:rPr lang="en-US" sz="1200" dirty="0">
                <a:latin typeface="Times" panose="02020603050405020304" pitchFamily="18" charset="0"/>
                <a:cs typeface="Times" panose="02020603050405020304" pitchFamily="18" charset="0"/>
              </a:rPr>
              <a:t> el </a:t>
            </a:r>
            <a:r>
              <a:rPr lang="en-US" sz="1200" b="1" dirty="0" err="1">
                <a:latin typeface="Times" panose="02020603050405020304" pitchFamily="18" charset="0"/>
                <a:cs typeface="Times" panose="02020603050405020304" pitchFamily="18" charset="0"/>
              </a:rPr>
              <a:t>izado</a:t>
            </a:r>
            <a:r>
              <a:rPr lang="en-US" sz="1200" b="1" dirty="0">
                <a:latin typeface="Times" panose="02020603050405020304" pitchFamily="18" charset="0"/>
                <a:cs typeface="Times" panose="02020603050405020304" pitchFamily="18" charset="0"/>
              </a:rPr>
              <a:t> de </a:t>
            </a:r>
            <a:r>
              <a:rPr lang="en-US" sz="1200" b="1" dirty="0" err="1">
                <a:latin typeface="Times" panose="02020603050405020304" pitchFamily="18" charset="0"/>
                <a:cs typeface="Times" panose="02020603050405020304" pitchFamily="18" charset="0"/>
              </a:rPr>
              <a:t>una</a:t>
            </a:r>
            <a:r>
              <a:rPr lang="en-US" sz="1200" b="1" dirty="0">
                <a:latin typeface="Times" panose="02020603050405020304" pitchFamily="18" charset="0"/>
                <a:cs typeface="Times" panose="02020603050405020304" pitchFamily="18" charset="0"/>
              </a:rPr>
              <a:t> </a:t>
            </a:r>
            <a:r>
              <a:rPr lang="en-US" sz="1200" b="1" dirty="0" err="1">
                <a:latin typeface="Times" panose="02020603050405020304" pitchFamily="18" charset="0"/>
                <a:cs typeface="Times" panose="02020603050405020304" pitchFamily="18" charset="0"/>
              </a:rPr>
              <a:t>víctim</a:t>
            </a:r>
            <a:r>
              <a:rPr lang="en-US" sz="1200" b="1" baseline="0" dirty="0" err="1">
                <a:latin typeface="Times" panose="02020603050405020304" pitchFamily="18" charset="0"/>
                <a:cs typeface="Times" panose="02020603050405020304" pitchFamily="18" charset="0"/>
              </a:rPr>
              <a:t>a</a:t>
            </a:r>
            <a:r>
              <a:rPr lang="en-US" sz="1200" b="1" dirty="0">
                <a:latin typeface="Times" panose="02020603050405020304" pitchFamily="18" charset="0"/>
                <a:cs typeface="Times" panose="02020603050405020304" pitchFamily="18" charset="0"/>
              </a:rPr>
              <a:t> </a:t>
            </a:r>
            <a:r>
              <a:rPr lang="en-US" sz="1200" b="1" dirty="0" err="1">
                <a:latin typeface="Times" panose="02020603050405020304" pitchFamily="18" charset="0"/>
                <a:cs typeface="Times" panose="02020603050405020304" pitchFamily="18" charset="0"/>
              </a:rPr>
              <a:t>asegurada</a:t>
            </a:r>
            <a:r>
              <a:rPr lang="en-US" sz="1200" b="1" dirty="0">
                <a:latin typeface="Times" panose="02020603050405020304" pitchFamily="18" charset="0"/>
                <a:cs typeface="Times" panose="02020603050405020304" pitchFamily="18" charset="0"/>
              </a:rPr>
              <a:t> con un </a:t>
            </a:r>
            <a:r>
              <a:rPr lang="en-US" sz="1200" b="1" dirty="0" err="1">
                <a:latin typeface="Times" panose="02020603050405020304" pitchFamily="18" charset="0"/>
                <a:cs typeface="Times" panose="02020603050405020304" pitchFamily="18" charset="0"/>
              </a:rPr>
              <a:t>arnés</a:t>
            </a:r>
            <a:r>
              <a:rPr lang="en-US" sz="1200" b="1" dirty="0">
                <a:latin typeface="Times" panose="02020603050405020304" pitchFamily="18" charset="0"/>
                <a:cs typeface="Times" panose="02020603050405020304" pitchFamily="18" charset="0"/>
              </a:rPr>
              <a:t>.</a:t>
            </a:r>
            <a:r>
              <a:rPr lang="en-US" sz="1200" dirty="0">
                <a:latin typeface="Times" panose="02020603050405020304" pitchFamily="18" charset="0"/>
                <a:cs typeface="Times" panose="02020603050405020304" pitchFamily="18" charset="0"/>
              </a:rPr>
              <a:t>  </a:t>
            </a:r>
            <a:r>
              <a:rPr lang="en-US" sz="1200" dirty="0" err="1">
                <a:latin typeface="Times" panose="02020603050405020304" pitchFamily="18" charset="0"/>
                <a:cs typeface="Times" panose="02020603050405020304" pitchFamily="18" charset="0"/>
              </a:rPr>
              <a:t>Otro</a:t>
            </a:r>
            <a:r>
              <a:rPr lang="en-US" sz="1200" baseline="0" dirty="0">
                <a:latin typeface="Times" panose="02020603050405020304" pitchFamily="18" charset="0"/>
                <a:cs typeface="Times" panose="02020603050405020304" pitchFamily="18" charset="0"/>
              </a:rPr>
              <a:t> personal </a:t>
            </a:r>
            <a:r>
              <a:rPr lang="en-US" sz="1200" baseline="0" dirty="0" err="1">
                <a:latin typeface="Times" panose="02020603050405020304" pitchFamily="18" charset="0"/>
                <a:cs typeface="Times" panose="02020603050405020304" pitchFamily="18" charset="0"/>
              </a:rPr>
              <a:t>en</a:t>
            </a:r>
            <a:r>
              <a:rPr lang="en-US" sz="1200" baseline="0" dirty="0">
                <a:latin typeface="Times" panose="02020603050405020304" pitchFamily="18" charset="0"/>
                <a:cs typeface="Times" panose="02020603050405020304" pitchFamily="18" charset="0"/>
              </a:rPr>
              <a:t> la </a:t>
            </a:r>
            <a:r>
              <a:rPr lang="en-US" sz="1200" baseline="0" dirty="0" err="1">
                <a:latin typeface="Times" panose="02020603050405020304" pitchFamily="18" charset="0"/>
                <a:cs typeface="Times" panose="02020603050405020304" pitchFamily="18" charset="0"/>
              </a:rPr>
              <a:t>excavación</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saldrá</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inmediatamente</a:t>
            </a:r>
            <a:r>
              <a:rPr lang="en-US" sz="1200" baseline="0" dirty="0">
                <a:latin typeface="Times" panose="02020603050405020304" pitchFamily="18" charset="0"/>
                <a:cs typeface="Times" panose="02020603050405020304" pitchFamily="18" charset="0"/>
              </a:rPr>
              <a:t> y </a:t>
            </a:r>
            <a:r>
              <a:rPr lang="en-US" sz="1200" baseline="0" dirty="0" err="1">
                <a:latin typeface="Times" panose="02020603050405020304" pitchFamily="18" charset="0"/>
                <a:cs typeface="Times" panose="02020603050405020304" pitchFamily="18" charset="0"/>
              </a:rPr>
              <a:t>podría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proveer</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asistencia</a:t>
            </a:r>
            <a:r>
              <a:rPr lang="en-US" sz="1200" baseline="0" dirty="0">
                <a:latin typeface="Times" panose="02020603050405020304" pitchFamily="18" charset="0"/>
                <a:cs typeface="Times" panose="02020603050405020304" pitchFamily="18" charset="0"/>
              </a:rPr>
              <a:t> solo </a:t>
            </a:r>
            <a:r>
              <a:rPr lang="en-US" sz="1200" baseline="0" dirty="0" err="1">
                <a:latin typeface="Times" panose="02020603050405020304" pitchFamily="18" charset="0"/>
                <a:cs typeface="Times" panose="02020603050405020304" pitchFamily="18" charset="0"/>
              </a:rPr>
              <a:t>cuando</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su</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propia</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seguridad</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esté</a:t>
            </a:r>
            <a:r>
              <a:rPr lang="en-US" sz="1200" baseline="0" dirty="0">
                <a:latin typeface="Times" panose="02020603050405020304" pitchFamily="18" charset="0"/>
                <a:cs typeface="Times" panose="02020603050405020304" pitchFamily="18" charset="0"/>
              </a:rPr>
              <a:t> </a:t>
            </a:r>
            <a:r>
              <a:rPr lang="en-US" sz="1200" baseline="0" dirty="0" err="1">
                <a:latin typeface="Times" panose="02020603050405020304" pitchFamily="18" charset="0"/>
                <a:cs typeface="Times" panose="02020603050405020304" pitchFamily="18" charset="0"/>
              </a:rPr>
              <a:t>garantizada</a:t>
            </a:r>
            <a:r>
              <a:rPr lang="en-US" sz="1200" baseline="0" dirty="0">
                <a:latin typeface="Times" panose="02020603050405020304" pitchFamily="18" charset="0"/>
                <a:cs typeface="Times" panose="02020603050405020304" pitchFamily="18" charset="0"/>
              </a:rPr>
              <a:t>. </a:t>
            </a:r>
            <a:endParaRPr lang="en-US" sz="1200" dirty="0">
              <a:latin typeface="Times" panose="02020603050405020304" pitchFamily="18" charset="0"/>
              <a:cs typeface="Times" panose="02020603050405020304" pitchFamily="18" charset="0"/>
            </a:endParaRPr>
          </a:p>
          <a:p>
            <a:pPr>
              <a:lnSpc>
                <a:spcPct val="90000"/>
              </a:lnSpc>
              <a:spcBef>
                <a:spcPct val="0"/>
              </a:spcBef>
              <a:spcAft>
                <a:spcPts val="1200"/>
              </a:spcAft>
            </a:pPr>
            <a:endParaRPr lang="en-US" sz="1200" dirty="0">
              <a:latin typeface="Times" panose="02020603050405020304" pitchFamily="18" charset="0"/>
              <a:cs typeface="Times" panose="02020603050405020304" pitchFamily="18" charset="0"/>
            </a:endParaRPr>
          </a:p>
          <a:p>
            <a:pPr>
              <a:lnSpc>
                <a:spcPct val="90000"/>
              </a:lnSpc>
              <a:spcBef>
                <a:spcPct val="0"/>
              </a:spcBef>
            </a:pPr>
            <a:endParaRPr lang="en-US" sz="1200" dirty="0">
              <a:latin typeface="Times" panose="02020603050405020304" pitchFamily="18" charset="0"/>
              <a:cs typeface="Times" panose="02020603050405020304" pitchFamily="18" charset="0"/>
            </a:endParaRPr>
          </a:p>
          <a:p>
            <a:pPr>
              <a:lnSpc>
                <a:spcPct val="90000"/>
              </a:lnSpc>
              <a:spcBef>
                <a:spcPct val="0"/>
              </a:spcBef>
            </a:pPr>
            <a:r>
              <a:rPr lang="en-US" sz="1200" dirty="0">
                <a:latin typeface="Times" panose="02020603050405020304" pitchFamily="18" charset="0"/>
                <a:cs typeface="Times" panose="02020603050405020304" pitchFamily="18" charset="0"/>
              </a:rPr>
              <a:t>Fuentes : https://www.osha.gov/SLTC/trenchingexcavation/newsletter.html  y  https://www.osha.gov/Publications/osha2226.pdf</a:t>
            </a:r>
          </a:p>
          <a:p>
            <a:pPr>
              <a:lnSpc>
                <a:spcPct val="90000"/>
              </a:lnSpc>
              <a:spcBef>
                <a:spcPct val="0"/>
              </a:spcBef>
            </a:pPr>
            <a:endParaRPr lang="en-US" sz="1200" dirty="0">
              <a:latin typeface="Times" panose="02020603050405020304" pitchFamily="18" charset="0"/>
              <a:cs typeface="Times" panose="02020603050405020304" pitchFamily="18" charset="0"/>
            </a:endParaRPr>
          </a:p>
          <a:p>
            <a:pPr>
              <a:spcAft>
                <a:spcPts val="1200"/>
              </a:spcAft>
              <a:defRPr/>
            </a:pPr>
            <a:r>
              <a:rPr lang="en-US" sz="1200" dirty="0">
                <a:latin typeface="Times" panose="02020603050405020304" pitchFamily="18" charset="0"/>
                <a:cs typeface="Times" panose="02020603050405020304" pitchFamily="18" charset="0"/>
              </a:rPr>
              <a:t> </a:t>
            </a:r>
          </a:p>
          <a:p>
            <a:pPr>
              <a:lnSpc>
                <a:spcPct val="90000"/>
              </a:lnSpc>
              <a:spcBef>
                <a:spcPct val="0"/>
              </a:spcBef>
            </a:pPr>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0760FF56-0E86-2F42-BFA3-32221B6C6C5D}" type="slidenum">
              <a:rPr lang="en-US">
                <a:solidFill>
                  <a:srgbClr val="000000"/>
                </a:solidFill>
              </a:rPr>
              <a:pPr/>
              <a:t>52</a:t>
            </a:fld>
            <a:endParaRPr lang="en-US">
              <a:solidFill>
                <a:srgbClr val="000000"/>
              </a:solidFill>
            </a:endParaRPr>
          </a:p>
        </p:txBody>
      </p:sp>
    </p:spTree>
    <p:extLst>
      <p:ext uri="{BB962C8B-B14F-4D97-AF65-F5344CB8AC3E}">
        <p14:creationId xmlns:p14="http://schemas.microsoft.com/office/powerpoint/2010/main" val="1294006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spcBef>
                <a:spcPct val="0"/>
              </a:spcBef>
            </a:pPr>
            <a:r>
              <a:rPr lang="en-US" sz="1100" dirty="0" err="1"/>
              <a:t>Estas</a:t>
            </a:r>
            <a:r>
              <a:rPr lang="en-US" sz="1100" dirty="0"/>
              <a:t> son</a:t>
            </a:r>
            <a:r>
              <a:rPr lang="en-US" sz="1100" baseline="0" dirty="0"/>
              <a:t> </a:t>
            </a:r>
            <a:r>
              <a:rPr lang="en-US" sz="1100" baseline="0" dirty="0" err="1"/>
              <a:t>algunas</a:t>
            </a:r>
            <a:r>
              <a:rPr lang="en-US" sz="1100" baseline="0" dirty="0"/>
              <a:t> </a:t>
            </a:r>
            <a:r>
              <a:rPr lang="en-US" sz="1100" baseline="0" dirty="0" err="1"/>
              <a:t>prácticas</a:t>
            </a:r>
            <a:r>
              <a:rPr lang="en-US" sz="1100" baseline="0" dirty="0"/>
              <a:t> </a:t>
            </a:r>
            <a:r>
              <a:rPr lang="en-US" sz="1100" baseline="0" dirty="0" err="1"/>
              <a:t>seguras</a:t>
            </a:r>
            <a:r>
              <a:rPr lang="en-US" sz="1100" baseline="0" dirty="0"/>
              <a:t> a </a:t>
            </a:r>
            <a:r>
              <a:rPr lang="en-US" sz="1100" baseline="0" dirty="0" err="1"/>
              <a:t>seguir</a:t>
            </a:r>
            <a:r>
              <a:rPr lang="en-US" sz="1100" baseline="0" dirty="0"/>
              <a:t> </a:t>
            </a:r>
            <a:r>
              <a:rPr lang="en-US" sz="1100" baseline="0" dirty="0" err="1"/>
              <a:t>en</a:t>
            </a:r>
            <a:r>
              <a:rPr lang="en-US" sz="1100" baseline="0" dirty="0"/>
              <a:t> el </a:t>
            </a:r>
            <a:r>
              <a:rPr lang="en-US" sz="1100" baseline="0" dirty="0" err="1"/>
              <a:t>caso</a:t>
            </a:r>
            <a:r>
              <a:rPr lang="en-US" sz="1100" baseline="0" dirty="0"/>
              <a:t> de </a:t>
            </a:r>
            <a:r>
              <a:rPr lang="en-US" sz="1100" baseline="0" dirty="0" err="1"/>
              <a:t>operaciones</a:t>
            </a:r>
            <a:r>
              <a:rPr lang="en-US" sz="1100" baseline="0" dirty="0"/>
              <a:t> de </a:t>
            </a:r>
            <a:r>
              <a:rPr lang="en-US" sz="1100" baseline="0" dirty="0" err="1"/>
              <a:t>rescate</a:t>
            </a:r>
            <a:r>
              <a:rPr lang="en-US" sz="1100" baseline="0" dirty="0"/>
              <a:t> de </a:t>
            </a:r>
            <a:r>
              <a:rPr lang="en-US" sz="1100" baseline="0" dirty="0" err="1"/>
              <a:t>emergencia</a:t>
            </a:r>
            <a:r>
              <a:rPr lang="en-US" sz="1100" baseline="0" dirty="0"/>
              <a:t>: </a:t>
            </a:r>
            <a:endParaRPr lang="en-US" sz="1100" dirty="0"/>
          </a:p>
          <a:p>
            <a:pPr>
              <a:spcBef>
                <a:spcPts val="600"/>
              </a:spcBef>
              <a:spcAft>
                <a:spcPts val="600"/>
              </a:spcAft>
            </a:pPr>
            <a:endParaRPr lang="en-US" sz="1100" dirty="0"/>
          </a:p>
          <a:p>
            <a:pPr marL="171450" indent="-171450">
              <a:spcBef>
                <a:spcPts val="600"/>
              </a:spcBef>
              <a:spcAft>
                <a:spcPts val="600"/>
              </a:spcAft>
              <a:buFont typeface="Arial" panose="020B0604020202020204" pitchFamily="34" charset="0"/>
              <a:buChar char="•"/>
            </a:pPr>
            <a:r>
              <a:rPr lang="en-US" sz="1100" dirty="0" err="1"/>
              <a:t>Obtenga</a:t>
            </a:r>
            <a:r>
              <a:rPr lang="en-US" sz="1100" dirty="0"/>
              <a:t> </a:t>
            </a:r>
            <a:r>
              <a:rPr lang="en-US" sz="1100" dirty="0" err="1"/>
              <a:t>una</a:t>
            </a:r>
            <a:r>
              <a:rPr lang="en-US" sz="1100" dirty="0"/>
              <a:t> </a:t>
            </a:r>
            <a:r>
              <a:rPr lang="en-US" sz="1100" b="1" dirty="0" err="1"/>
              <a:t>descripción</a:t>
            </a:r>
            <a:r>
              <a:rPr lang="en-US" sz="1100" b="1" dirty="0"/>
              <a:t> general</a:t>
            </a:r>
            <a:r>
              <a:rPr lang="en-US" sz="1100" dirty="0"/>
              <a:t> del </a:t>
            </a:r>
            <a:r>
              <a:rPr lang="en-US" sz="1100" dirty="0" err="1"/>
              <a:t>incidente</a:t>
            </a:r>
            <a:r>
              <a:rPr lang="en-US" sz="1100" dirty="0"/>
              <a:t>, el </a:t>
            </a:r>
            <a:r>
              <a:rPr lang="en-US" sz="1100" dirty="0" err="1"/>
              <a:t>número</a:t>
            </a:r>
            <a:r>
              <a:rPr lang="en-US" sz="1100" dirty="0"/>
              <a:t> y </a:t>
            </a:r>
            <a:r>
              <a:rPr lang="en-US" sz="1100" dirty="0" err="1"/>
              <a:t>localización</a:t>
            </a:r>
            <a:r>
              <a:rPr lang="en-US" sz="1100" dirty="0"/>
              <a:t> de </a:t>
            </a:r>
            <a:r>
              <a:rPr lang="en-US" sz="1100" dirty="0" err="1"/>
              <a:t>las</a:t>
            </a:r>
            <a:r>
              <a:rPr lang="en-US" sz="1100" dirty="0"/>
              <a:t> </a:t>
            </a:r>
            <a:r>
              <a:rPr lang="en-US" sz="1100" dirty="0" err="1"/>
              <a:t>víctimas</a:t>
            </a:r>
            <a:r>
              <a:rPr lang="en-US" sz="1100" dirty="0"/>
              <a:t>.</a:t>
            </a:r>
          </a:p>
          <a:p>
            <a:pPr marL="171450" indent="-171450">
              <a:spcBef>
                <a:spcPts val="600"/>
              </a:spcBef>
              <a:spcAft>
                <a:spcPts val="600"/>
              </a:spcAft>
              <a:buFont typeface="Arial" panose="020B0604020202020204" pitchFamily="34" charset="0"/>
              <a:buChar char="•"/>
            </a:pPr>
            <a:r>
              <a:rPr lang="en-US" sz="1100" dirty="0"/>
              <a:t>Determine </a:t>
            </a:r>
            <a:r>
              <a:rPr lang="en-US" sz="1100" dirty="0" err="1"/>
              <a:t>si</a:t>
            </a:r>
            <a:r>
              <a:rPr lang="en-US" sz="1100" dirty="0"/>
              <a:t> </a:t>
            </a:r>
            <a:r>
              <a:rPr lang="en-US" sz="1100" dirty="0" err="1"/>
              <a:t>este</a:t>
            </a:r>
            <a:r>
              <a:rPr lang="en-US" sz="1100" dirty="0"/>
              <a:t> </a:t>
            </a:r>
            <a:r>
              <a:rPr lang="en-US" sz="1100" dirty="0" err="1"/>
              <a:t>es</a:t>
            </a:r>
            <a:r>
              <a:rPr lang="en-US" sz="1100" dirty="0"/>
              <a:t> un </a:t>
            </a:r>
            <a:r>
              <a:rPr lang="en-US" sz="1100" b="1" dirty="0" err="1"/>
              <a:t>rescate</a:t>
            </a:r>
            <a:r>
              <a:rPr lang="en-US" sz="1100" dirty="0"/>
              <a:t> o </a:t>
            </a:r>
            <a:r>
              <a:rPr lang="en-US" sz="1100" dirty="0" err="1"/>
              <a:t>una</a:t>
            </a:r>
            <a:r>
              <a:rPr lang="en-US" sz="1100" dirty="0"/>
              <a:t> </a:t>
            </a:r>
            <a:r>
              <a:rPr lang="en-US" sz="1100" b="1" dirty="0" err="1"/>
              <a:t>recuperación</a:t>
            </a:r>
            <a:r>
              <a:rPr lang="en-US" sz="1100" dirty="0"/>
              <a:t>.</a:t>
            </a:r>
            <a:endParaRPr lang="en-US" sz="1100" b="1" dirty="0"/>
          </a:p>
          <a:p>
            <a:pPr marL="171450" indent="-171450">
              <a:spcBef>
                <a:spcPts val="600"/>
              </a:spcBef>
              <a:spcAft>
                <a:spcPts val="600"/>
              </a:spcAft>
              <a:buFont typeface="Arial" panose="020B0604020202020204" pitchFamily="34" charset="0"/>
              <a:buChar char="•"/>
            </a:pPr>
            <a:r>
              <a:rPr lang="en-US" sz="1100" b="1" dirty="0"/>
              <a:t>Retire </a:t>
            </a:r>
            <a:r>
              <a:rPr lang="en-US" sz="1100" dirty="0"/>
              <a:t>del </a:t>
            </a:r>
            <a:r>
              <a:rPr lang="en-US" sz="1100" dirty="0" err="1"/>
              <a:t>área</a:t>
            </a:r>
            <a:r>
              <a:rPr lang="en-US" sz="1100" dirty="0"/>
              <a:t> al personal </a:t>
            </a:r>
            <a:r>
              <a:rPr lang="en-US" sz="1100" dirty="0" err="1"/>
              <a:t>que</a:t>
            </a:r>
            <a:r>
              <a:rPr lang="en-US" sz="1100" dirty="0"/>
              <a:t> </a:t>
            </a:r>
            <a:r>
              <a:rPr lang="en-US" sz="1100" b="1" dirty="0"/>
              <a:t>no</a:t>
            </a:r>
            <a:r>
              <a:rPr lang="en-US" sz="1100" dirty="0"/>
              <a:t> </a:t>
            </a:r>
            <a:r>
              <a:rPr lang="en-US" sz="1100" dirty="0" err="1"/>
              <a:t>es</a:t>
            </a:r>
            <a:r>
              <a:rPr lang="en-US" sz="1100" dirty="0"/>
              <a:t> </a:t>
            </a:r>
            <a:r>
              <a:rPr lang="en-US" sz="1100" b="1" dirty="0" err="1"/>
              <a:t>esencial</a:t>
            </a:r>
            <a:r>
              <a:rPr lang="en-US" sz="1100" dirty="0"/>
              <a:t>, </a:t>
            </a:r>
            <a:r>
              <a:rPr lang="en-US" sz="1100" b="1" dirty="0" err="1"/>
              <a:t>restrinja</a:t>
            </a:r>
            <a:r>
              <a:rPr lang="en-US" sz="1100" b="1" dirty="0"/>
              <a:t> el </a:t>
            </a:r>
            <a:r>
              <a:rPr lang="en-US" sz="1100" b="1" dirty="0" err="1"/>
              <a:t>acceso</a:t>
            </a:r>
            <a:r>
              <a:rPr lang="en-US" sz="1100" dirty="0"/>
              <a:t> y </a:t>
            </a:r>
            <a:r>
              <a:rPr lang="en-US" sz="1100" b="1" dirty="0" err="1"/>
              <a:t>establezca</a:t>
            </a:r>
            <a:r>
              <a:rPr lang="en-US" sz="1100" dirty="0"/>
              <a:t> </a:t>
            </a:r>
            <a:r>
              <a:rPr lang="en-US" sz="1100" dirty="0" err="1"/>
              <a:t>accesos</a:t>
            </a:r>
            <a:r>
              <a:rPr lang="en-US" sz="1100" dirty="0"/>
              <a:t> </a:t>
            </a:r>
            <a:r>
              <a:rPr lang="en-US" sz="1100" dirty="0" err="1"/>
              <a:t>visibles</a:t>
            </a:r>
            <a:r>
              <a:rPr lang="en-US" sz="1100" dirty="0"/>
              <a:t> a </a:t>
            </a:r>
            <a:r>
              <a:rPr lang="en-US" sz="1100" b="1" dirty="0" err="1"/>
              <a:t>puntos</a:t>
            </a:r>
            <a:r>
              <a:rPr lang="en-US" sz="1100" b="1" dirty="0"/>
              <a:t> de control</a:t>
            </a:r>
            <a:r>
              <a:rPr lang="en-US" sz="1100" dirty="0"/>
              <a:t>. </a:t>
            </a:r>
          </a:p>
          <a:p>
            <a:pPr marL="171450" indent="-171450">
              <a:spcBef>
                <a:spcPts val="600"/>
              </a:spcBef>
              <a:spcAft>
                <a:spcPts val="600"/>
              </a:spcAft>
              <a:buFont typeface="Arial" panose="020B0604020202020204" pitchFamily="34" charset="0"/>
              <a:buChar char="•"/>
            </a:pPr>
            <a:r>
              <a:rPr lang="en-US" sz="1100" dirty="0" err="1"/>
              <a:t>Ubique</a:t>
            </a:r>
            <a:r>
              <a:rPr lang="en-US" sz="1100" dirty="0"/>
              <a:t> los </a:t>
            </a:r>
            <a:r>
              <a:rPr lang="en-US" sz="1100" b="1" dirty="0" err="1"/>
              <a:t>escenarios</a:t>
            </a:r>
            <a:r>
              <a:rPr lang="en-US" sz="1100" b="1" dirty="0"/>
              <a:t> de </a:t>
            </a:r>
            <a:r>
              <a:rPr lang="en-US" sz="1100" b="1" dirty="0" err="1"/>
              <a:t>peligro</a:t>
            </a:r>
            <a:r>
              <a:rPr lang="en-US" sz="1100" b="1" dirty="0"/>
              <a:t> del </a:t>
            </a:r>
            <a:r>
              <a:rPr lang="en-US" sz="1100" b="1" dirty="0" err="1"/>
              <a:t>incidente</a:t>
            </a:r>
            <a:r>
              <a:rPr lang="en-US" sz="1100" dirty="0"/>
              <a:t> </a:t>
            </a:r>
            <a:r>
              <a:rPr lang="en-US" sz="1100" dirty="0" err="1"/>
              <a:t>incluyendo</a:t>
            </a:r>
            <a:r>
              <a:rPr lang="en-US" sz="1100" dirty="0"/>
              <a:t> el </a:t>
            </a:r>
            <a:r>
              <a:rPr lang="en-US" sz="1100" dirty="0" err="1"/>
              <a:t>tendido</a:t>
            </a:r>
            <a:r>
              <a:rPr lang="en-US" sz="1100" dirty="0"/>
              <a:t> de </a:t>
            </a:r>
            <a:r>
              <a:rPr lang="en-US" sz="1100" dirty="0" err="1"/>
              <a:t>servicios</a:t>
            </a:r>
            <a:r>
              <a:rPr lang="en-US" sz="1100" dirty="0"/>
              <a:t> </a:t>
            </a:r>
            <a:r>
              <a:rPr lang="en-US" sz="1100" dirty="0" err="1"/>
              <a:t>públicos</a:t>
            </a:r>
            <a:r>
              <a:rPr lang="en-US" sz="1100" dirty="0"/>
              <a:t> </a:t>
            </a:r>
            <a:r>
              <a:rPr lang="en-US" sz="1100" dirty="0" err="1"/>
              <a:t>interrumpido</a:t>
            </a:r>
            <a:r>
              <a:rPr lang="en-US" sz="1100" dirty="0"/>
              <a:t>,</a:t>
            </a:r>
            <a:r>
              <a:rPr lang="en-US" sz="1100" dirty="0">
                <a:solidFill>
                  <a:srgbClr val="000000"/>
                </a:solidFill>
              </a:rPr>
              <a:t> </a:t>
            </a:r>
            <a:r>
              <a:rPr lang="en-US" sz="1100" dirty="0" err="1">
                <a:solidFill>
                  <a:srgbClr val="000000"/>
                </a:solidFill>
              </a:rPr>
              <a:t>agua</a:t>
            </a:r>
            <a:r>
              <a:rPr lang="en-US" sz="1100" dirty="0">
                <a:solidFill>
                  <a:srgbClr val="000000"/>
                </a:solidFill>
              </a:rPr>
              <a:t> </a:t>
            </a:r>
            <a:r>
              <a:rPr lang="en-US" sz="1100" dirty="0" err="1">
                <a:solidFill>
                  <a:srgbClr val="000000"/>
                </a:solidFill>
              </a:rPr>
              <a:t>fluyendo</a:t>
            </a:r>
            <a:r>
              <a:rPr lang="en-US" sz="1100" dirty="0"/>
              <a:t>; </a:t>
            </a:r>
            <a:r>
              <a:rPr lang="en-US" sz="1100" dirty="0" err="1"/>
              <a:t>ubique</a:t>
            </a:r>
            <a:r>
              <a:rPr lang="en-US" sz="1100" dirty="0"/>
              <a:t> el </a:t>
            </a:r>
            <a:r>
              <a:rPr lang="en-US" sz="1100" dirty="0" err="1"/>
              <a:t>tendido</a:t>
            </a:r>
            <a:r>
              <a:rPr lang="en-US" sz="1100" dirty="0"/>
              <a:t> de </a:t>
            </a:r>
            <a:r>
              <a:rPr lang="en-US" sz="1100" dirty="0" err="1"/>
              <a:t>todos</a:t>
            </a:r>
            <a:r>
              <a:rPr lang="en-US" sz="1100" dirty="0"/>
              <a:t> los </a:t>
            </a:r>
            <a:r>
              <a:rPr lang="en-US" sz="1100" dirty="0" err="1"/>
              <a:t>servicios</a:t>
            </a:r>
            <a:r>
              <a:rPr lang="en-US" sz="1100" dirty="0"/>
              <a:t> </a:t>
            </a:r>
            <a:r>
              <a:rPr lang="en-US" sz="1100" dirty="0" err="1"/>
              <a:t>públicos</a:t>
            </a:r>
            <a:r>
              <a:rPr lang="en-US" sz="1100" dirty="0"/>
              <a:t>.</a:t>
            </a:r>
            <a:endParaRPr lang="en-US" sz="1100" dirty="0">
              <a:solidFill>
                <a:srgbClr val="FF0000"/>
              </a:solidFill>
            </a:endParaRPr>
          </a:p>
          <a:p>
            <a:pPr marL="171450" indent="-171450">
              <a:spcBef>
                <a:spcPts val="600"/>
              </a:spcBef>
              <a:spcAft>
                <a:spcPts val="600"/>
              </a:spcAft>
              <a:buFont typeface="Arial" panose="020B0604020202020204" pitchFamily="34" charset="0"/>
              <a:buChar char="•"/>
            </a:pPr>
            <a:r>
              <a:rPr lang="en-US" sz="1100" b="1" dirty="0"/>
              <a:t>No </a:t>
            </a:r>
            <a:r>
              <a:rPr lang="en-US" sz="1100" dirty="0" err="1"/>
              <a:t>debe</a:t>
            </a:r>
            <a:r>
              <a:rPr lang="en-US" sz="1100" dirty="0"/>
              <a:t> </a:t>
            </a:r>
            <a:r>
              <a:rPr lang="en-US" sz="1100" dirty="0" err="1"/>
              <a:t>permitirse</a:t>
            </a:r>
            <a:r>
              <a:rPr lang="en-US" sz="1100" dirty="0"/>
              <a:t> el </a:t>
            </a:r>
            <a:r>
              <a:rPr lang="en-US" sz="1100" b="1" dirty="0" err="1"/>
              <a:t>ingreso</a:t>
            </a:r>
            <a:r>
              <a:rPr lang="en-US" sz="1100" b="1" dirty="0"/>
              <a:t> </a:t>
            </a:r>
            <a:r>
              <a:rPr lang="en-US" sz="1100" dirty="0"/>
              <a:t>de </a:t>
            </a:r>
            <a:r>
              <a:rPr lang="en-US" sz="1100" dirty="0" err="1"/>
              <a:t>ningún</a:t>
            </a:r>
            <a:r>
              <a:rPr lang="en-US" sz="1100" dirty="0"/>
              <a:t> </a:t>
            </a:r>
            <a:r>
              <a:rPr lang="en-US" sz="1100" b="1" dirty="0"/>
              <a:t>personal</a:t>
            </a:r>
            <a:r>
              <a:rPr lang="en-US" sz="1100" dirty="0"/>
              <a:t> a </a:t>
            </a:r>
            <a:r>
              <a:rPr lang="en-US" sz="1100" dirty="0" err="1"/>
              <a:t>zanjas</a:t>
            </a:r>
            <a:r>
              <a:rPr lang="en-US" sz="1100" dirty="0"/>
              <a:t> </a:t>
            </a:r>
            <a:r>
              <a:rPr lang="en-US" sz="1100" dirty="0" err="1"/>
              <a:t>desprotegidas</a:t>
            </a:r>
            <a:r>
              <a:rPr lang="en-US" sz="1100" dirty="0"/>
              <a:t> para </a:t>
            </a:r>
            <a:r>
              <a:rPr lang="en-US" sz="1100" dirty="0" err="1"/>
              <a:t>prestar</a:t>
            </a:r>
            <a:r>
              <a:rPr lang="en-US" sz="1100" dirty="0"/>
              <a:t> </a:t>
            </a:r>
            <a:r>
              <a:rPr lang="en-US" sz="1100" dirty="0" err="1"/>
              <a:t>ayuda</a:t>
            </a:r>
            <a:r>
              <a:rPr lang="en-US" sz="1100" dirty="0"/>
              <a:t> o </a:t>
            </a:r>
            <a:r>
              <a:rPr lang="en-US" sz="1100" dirty="0" err="1"/>
              <a:t>cuidado</a:t>
            </a:r>
            <a:r>
              <a:rPr lang="en-US" sz="1100" dirty="0"/>
              <a:t> a un </a:t>
            </a:r>
            <a:r>
              <a:rPr lang="en-US" sz="1100" dirty="0" err="1"/>
              <a:t>paciente</a:t>
            </a:r>
            <a:r>
              <a:rPr lang="en-US" sz="1100" dirty="0"/>
              <a:t>.</a:t>
            </a:r>
            <a:endParaRPr lang="en-US" sz="1100" dirty="0">
              <a:solidFill>
                <a:srgbClr val="FF0000"/>
              </a:solidFill>
            </a:endParaRPr>
          </a:p>
          <a:p>
            <a:pPr marL="171450" indent="-171450">
              <a:spcBef>
                <a:spcPts val="600"/>
              </a:spcBef>
              <a:spcAft>
                <a:spcPts val="600"/>
              </a:spcAft>
              <a:buFont typeface="Arial" panose="020B0604020202020204" pitchFamily="34" charset="0"/>
              <a:buChar char="•"/>
            </a:pPr>
            <a:r>
              <a:rPr lang="en-US" sz="1100" dirty="0" err="1"/>
              <a:t>Todas</a:t>
            </a:r>
            <a:r>
              <a:rPr lang="en-US" sz="1100" dirty="0"/>
              <a:t> </a:t>
            </a:r>
            <a:r>
              <a:rPr lang="en-US" sz="1100" dirty="0" err="1"/>
              <a:t>las</a:t>
            </a:r>
            <a:r>
              <a:rPr lang="en-US" sz="1100" dirty="0"/>
              <a:t> </a:t>
            </a:r>
            <a:r>
              <a:rPr lang="en-US" sz="1100" b="1" dirty="0" err="1"/>
              <a:t>zanjas</a:t>
            </a:r>
            <a:r>
              <a:rPr lang="en-US" sz="1100" dirty="0"/>
              <a:t> </a:t>
            </a:r>
            <a:r>
              <a:rPr lang="en-US" sz="1100" dirty="0" err="1"/>
              <a:t>deben</a:t>
            </a:r>
            <a:r>
              <a:rPr lang="en-US" sz="1100" dirty="0"/>
              <a:t> </a:t>
            </a:r>
            <a:r>
              <a:rPr lang="en-US" sz="1100" dirty="0" err="1"/>
              <a:t>mantenerse</a:t>
            </a:r>
            <a:r>
              <a:rPr lang="en-US" sz="1100" dirty="0"/>
              <a:t> </a:t>
            </a:r>
            <a:r>
              <a:rPr lang="en-US" sz="1100" b="1" dirty="0" err="1"/>
              <a:t>seguras</a:t>
            </a:r>
            <a:r>
              <a:rPr lang="en-US" sz="1100" dirty="0"/>
              <a:t> y </a:t>
            </a:r>
            <a:r>
              <a:rPr lang="en-US" sz="1100" b="1" dirty="0" err="1"/>
              <a:t>protegidas</a:t>
            </a:r>
            <a:r>
              <a:rPr lang="en-US" sz="1100" dirty="0"/>
              <a:t> </a:t>
            </a:r>
            <a:r>
              <a:rPr lang="en-US" sz="1100" dirty="0" err="1"/>
              <a:t>usando</a:t>
            </a:r>
            <a:r>
              <a:rPr lang="en-US" sz="1100" dirty="0"/>
              <a:t> </a:t>
            </a:r>
            <a:r>
              <a:rPr lang="en-US" sz="1100" dirty="0" err="1"/>
              <a:t>métodos</a:t>
            </a:r>
            <a:r>
              <a:rPr lang="en-US" sz="1100" dirty="0"/>
              <a:t> </a:t>
            </a:r>
            <a:r>
              <a:rPr lang="en-US" sz="1100" dirty="0" err="1"/>
              <a:t>apropiados</a:t>
            </a:r>
            <a:r>
              <a:rPr lang="en-US" sz="1100" dirty="0"/>
              <a:t> antes del </a:t>
            </a:r>
            <a:r>
              <a:rPr lang="en-US" sz="1100" dirty="0" err="1"/>
              <a:t>acceso</a:t>
            </a:r>
            <a:r>
              <a:rPr lang="en-US" sz="1100" dirty="0"/>
              <a:t>.</a:t>
            </a:r>
          </a:p>
          <a:p>
            <a:pPr marL="171450" indent="-171450">
              <a:spcBef>
                <a:spcPts val="600"/>
              </a:spcBef>
              <a:spcAft>
                <a:spcPts val="600"/>
              </a:spcAft>
              <a:buFont typeface="Arial" panose="020B0604020202020204" pitchFamily="34" charset="0"/>
              <a:buChar char="•"/>
            </a:pPr>
            <a:r>
              <a:rPr lang="en-US" sz="1100" b="1" dirty="0" err="1"/>
              <a:t>Detenga</a:t>
            </a:r>
            <a:r>
              <a:rPr lang="en-US" sz="1100" b="1" dirty="0"/>
              <a:t> </a:t>
            </a:r>
            <a:r>
              <a:rPr lang="en-US" sz="1100" dirty="0" err="1"/>
              <a:t>todas</a:t>
            </a:r>
            <a:r>
              <a:rPr lang="en-US" sz="1100" dirty="0"/>
              <a:t> </a:t>
            </a:r>
            <a:r>
              <a:rPr lang="en-US" sz="1100" dirty="0" err="1"/>
              <a:t>las</a:t>
            </a:r>
            <a:r>
              <a:rPr lang="en-US" sz="1100" dirty="0"/>
              <a:t> </a:t>
            </a:r>
            <a:r>
              <a:rPr lang="en-US" sz="1100" dirty="0" err="1"/>
              <a:t>operaciones</a:t>
            </a:r>
            <a:r>
              <a:rPr lang="en-US" sz="1100" dirty="0"/>
              <a:t> de </a:t>
            </a:r>
            <a:r>
              <a:rPr lang="en-US" sz="1100" b="1" dirty="0" err="1"/>
              <a:t>equipo</a:t>
            </a:r>
            <a:r>
              <a:rPr lang="en-US" sz="1100" b="1" dirty="0"/>
              <a:t> </a:t>
            </a:r>
            <a:r>
              <a:rPr lang="en-US" sz="1100" b="1" dirty="0" err="1"/>
              <a:t>pesado</a:t>
            </a:r>
            <a:r>
              <a:rPr lang="en-US" sz="1100" dirty="0"/>
              <a:t>. </a:t>
            </a:r>
          </a:p>
          <a:p>
            <a:pPr>
              <a:spcBef>
                <a:spcPct val="0"/>
              </a:spcBef>
            </a:pPr>
            <a:endParaRPr lang="en-US" sz="1100" dirty="0"/>
          </a:p>
        </p:txBody>
      </p:sp>
      <p:sp>
        <p:nvSpPr>
          <p:cNvPr id="4" name="Slide Number Placeholder 3"/>
          <p:cNvSpPr>
            <a:spLocks noGrp="1"/>
          </p:cNvSpPr>
          <p:nvPr>
            <p:ph type="sldNum" sz="quarter" idx="5"/>
          </p:nvPr>
        </p:nvSpPr>
        <p:spPr/>
        <p:txBody>
          <a:bodyPr/>
          <a:lstStyle/>
          <a:p>
            <a:fld id="{4A9B0173-3BF6-BF4A-9BE5-5233D98DE5F8}" type="slidenum">
              <a:rPr lang="en-US">
                <a:solidFill>
                  <a:srgbClr val="000000"/>
                </a:solidFill>
              </a:rPr>
              <a:pPr/>
              <a:t>53</a:t>
            </a:fld>
            <a:endParaRPr lang="en-US">
              <a:solidFill>
                <a:srgbClr val="000000"/>
              </a:solidFill>
            </a:endParaRPr>
          </a:p>
        </p:txBody>
      </p:sp>
    </p:spTree>
    <p:extLst>
      <p:ext uri="{BB962C8B-B14F-4D97-AF65-F5344CB8AC3E}">
        <p14:creationId xmlns:p14="http://schemas.microsoft.com/office/powerpoint/2010/main" val="235154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pPr marL="171450" indent="-171450">
              <a:spcBef>
                <a:spcPts val="1200"/>
              </a:spcBef>
              <a:spcAft>
                <a:spcPts val="600"/>
              </a:spcAft>
              <a:buFont typeface="Arial" panose="020B0604020202020204" pitchFamily="34" charset="0"/>
              <a:buChar char="•"/>
            </a:pPr>
            <a:r>
              <a:rPr lang="en-US" sz="1200" dirty="0"/>
              <a:t>El personal </a:t>
            </a:r>
            <a:r>
              <a:rPr lang="en-US" sz="1200" dirty="0" err="1"/>
              <a:t>debe</a:t>
            </a:r>
            <a:r>
              <a:rPr lang="en-US" sz="1200" dirty="0"/>
              <a:t> </a:t>
            </a:r>
            <a:r>
              <a:rPr lang="en-US" sz="1200" dirty="0" err="1"/>
              <a:t>aproximarse</a:t>
            </a:r>
            <a:r>
              <a:rPr lang="en-US" sz="1200" dirty="0"/>
              <a:t> a la </a:t>
            </a:r>
            <a:r>
              <a:rPr lang="en-US" sz="1200" dirty="0" err="1"/>
              <a:t>zanja</a:t>
            </a:r>
            <a:r>
              <a:rPr lang="en-US" sz="1200" dirty="0"/>
              <a:t> </a:t>
            </a:r>
            <a:r>
              <a:rPr lang="en-US" sz="1200" b="1" dirty="0" err="1"/>
              <a:t>desde</a:t>
            </a:r>
            <a:r>
              <a:rPr lang="en-US" sz="1200" b="1" dirty="0"/>
              <a:t> el </a:t>
            </a:r>
            <a:r>
              <a:rPr lang="en-US" sz="1200" b="1" dirty="0" err="1"/>
              <a:t>extremo</a:t>
            </a:r>
            <a:r>
              <a:rPr lang="en-US" sz="1200" b="1" dirty="0"/>
              <a:t> </a:t>
            </a:r>
            <a:r>
              <a:rPr lang="en-US" sz="1200" dirty="0"/>
              <a:t>de la </a:t>
            </a:r>
            <a:r>
              <a:rPr lang="en-US" sz="1200" dirty="0" err="1"/>
              <a:t>zanja</a:t>
            </a:r>
            <a:r>
              <a:rPr lang="en-US" sz="1200" dirty="0"/>
              <a:t>.</a:t>
            </a:r>
            <a:endParaRPr lang="en-US" sz="1200" dirty="0">
              <a:solidFill>
                <a:srgbClr val="FF0000"/>
              </a:solidFill>
            </a:endParaRPr>
          </a:p>
          <a:p>
            <a:pPr marL="171450" indent="-171450">
              <a:spcBef>
                <a:spcPts val="1200"/>
              </a:spcBef>
              <a:spcAft>
                <a:spcPts val="600"/>
              </a:spcAft>
              <a:buFont typeface="Arial" panose="020B0604020202020204" pitchFamily="34" charset="0"/>
              <a:buChar char="•"/>
            </a:pPr>
            <a:r>
              <a:rPr lang="en-US" sz="1200" dirty="0" err="1"/>
              <a:t>Ubique</a:t>
            </a:r>
            <a:r>
              <a:rPr lang="en-US" sz="1200" dirty="0"/>
              <a:t> </a:t>
            </a:r>
            <a:r>
              <a:rPr lang="en-US" sz="1200" b="1" dirty="0" err="1"/>
              <a:t>escaleras</a:t>
            </a:r>
            <a:r>
              <a:rPr lang="en-US" sz="1200" b="1" dirty="0"/>
              <a:t> de </a:t>
            </a:r>
            <a:r>
              <a:rPr lang="en-US" sz="1200" b="1" dirty="0" err="1"/>
              <a:t>mano</a:t>
            </a:r>
            <a:r>
              <a:rPr lang="en-US" sz="1200" b="1" dirty="0"/>
              <a:t> </a:t>
            </a:r>
            <a:r>
              <a:rPr lang="en-US" sz="1200" dirty="0" err="1"/>
              <a:t>en</a:t>
            </a:r>
            <a:r>
              <a:rPr lang="en-US" sz="1200" dirty="0"/>
              <a:t> </a:t>
            </a:r>
            <a:r>
              <a:rPr lang="en-US" sz="1200" dirty="0" err="1"/>
              <a:t>cada</a:t>
            </a:r>
            <a:r>
              <a:rPr lang="en-US" sz="1200" dirty="0"/>
              <a:t> </a:t>
            </a:r>
            <a:r>
              <a:rPr lang="en-US" sz="1200" dirty="0" err="1"/>
              <a:t>extremo</a:t>
            </a:r>
            <a:r>
              <a:rPr lang="en-US" sz="1200" dirty="0"/>
              <a:t> de la </a:t>
            </a:r>
            <a:r>
              <a:rPr lang="en-US" sz="1200" dirty="0" err="1"/>
              <a:t>zanja</a:t>
            </a:r>
            <a:r>
              <a:rPr lang="en-US" sz="1200" dirty="0"/>
              <a:t> para la </a:t>
            </a:r>
            <a:r>
              <a:rPr lang="en-US" sz="1200" b="1" dirty="0" err="1"/>
              <a:t>salida</a:t>
            </a:r>
            <a:r>
              <a:rPr lang="en-US" sz="1200" b="1" dirty="0"/>
              <a:t> de </a:t>
            </a:r>
            <a:r>
              <a:rPr lang="en-US" sz="1200" b="1" dirty="0" err="1"/>
              <a:t>emergencia</a:t>
            </a:r>
            <a:r>
              <a:rPr lang="en-US" sz="1200" dirty="0"/>
              <a:t>.</a:t>
            </a:r>
          </a:p>
          <a:p>
            <a:pPr marL="171450" indent="-171450">
              <a:spcBef>
                <a:spcPts val="1200"/>
              </a:spcBef>
              <a:spcAft>
                <a:spcPts val="600"/>
              </a:spcAft>
              <a:buFont typeface="Arial" panose="020B0604020202020204" pitchFamily="34" charset="0"/>
              <a:buChar char="•"/>
            </a:pPr>
            <a:r>
              <a:rPr lang="en-US" sz="1200" b="1" dirty="0" err="1"/>
              <a:t>Proteja</a:t>
            </a:r>
            <a:r>
              <a:rPr lang="en-US" sz="1200" b="1" dirty="0"/>
              <a:t> </a:t>
            </a:r>
            <a:r>
              <a:rPr lang="en-US" sz="1200" dirty="0" err="1"/>
              <a:t>todo</a:t>
            </a:r>
            <a:r>
              <a:rPr lang="en-US" sz="1200" b="1" dirty="0"/>
              <a:t> </a:t>
            </a:r>
            <a:r>
              <a:rPr lang="en-US" sz="1200" b="1" dirty="0" err="1"/>
              <a:t>tendido</a:t>
            </a:r>
            <a:r>
              <a:rPr lang="en-US" sz="1200" b="1" dirty="0"/>
              <a:t> de </a:t>
            </a:r>
            <a:r>
              <a:rPr lang="en-US" sz="1200" b="1" dirty="0" err="1"/>
              <a:t>servicio</a:t>
            </a:r>
            <a:r>
              <a:rPr lang="en-US" sz="1200" b="1" dirty="0"/>
              <a:t> </a:t>
            </a:r>
            <a:r>
              <a:rPr lang="en-US" sz="1200" b="1" dirty="0" err="1"/>
              <a:t>público</a:t>
            </a:r>
            <a:r>
              <a:rPr lang="en-US" sz="1200" b="1" dirty="0"/>
              <a:t> </a:t>
            </a:r>
            <a:r>
              <a:rPr lang="en-US" sz="1200" dirty="0" err="1"/>
              <a:t>que</a:t>
            </a:r>
            <a:r>
              <a:rPr lang="en-US" sz="1200" dirty="0"/>
              <a:t> no se </a:t>
            </a:r>
            <a:r>
              <a:rPr lang="en-US" sz="1200" dirty="0" err="1"/>
              <a:t>haya</a:t>
            </a:r>
            <a:r>
              <a:rPr lang="en-US" sz="1200" dirty="0"/>
              <a:t> </a:t>
            </a:r>
            <a:r>
              <a:rPr lang="en-US" sz="1200" dirty="0" err="1"/>
              <a:t>roto</a:t>
            </a:r>
            <a:r>
              <a:rPr lang="en-US" sz="1200" dirty="0"/>
              <a:t>.</a:t>
            </a:r>
          </a:p>
          <a:p>
            <a:pPr marL="171450" indent="-171450">
              <a:spcBef>
                <a:spcPts val="1200"/>
              </a:spcBef>
              <a:spcAft>
                <a:spcPts val="600"/>
              </a:spcAft>
              <a:buFont typeface="Arial" panose="020B0604020202020204" pitchFamily="34" charset="0"/>
              <a:buChar char="•"/>
            </a:pPr>
            <a:r>
              <a:rPr lang="en-US" sz="1200" dirty="0" err="1"/>
              <a:t>Provea</a:t>
            </a:r>
            <a:r>
              <a:rPr lang="en-US" sz="1200" dirty="0"/>
              <a:t> un </a:t>
            </a:r>
            <a:r>
              <a:rPr lang="en-US" sz="1200" b="1" dirty="0" err="1"/>
              <a:t>casco</a:t>
            </a:r>
            <a:r>
              <a:rPr lang="en-US" sz="1200" dirty="0"/>
              <a:t>, </a:t>
            </a:r>
            <a:r>
              <a:rPr lang="en-US" sz="1200" b="1" dirty="0" err="1"/>
              <a:t>gafas</a:t>
            </a:r>
            <a:r>
              <a:rPr lang="en-US" sz="1200" b="1" dirty="0"/>
              <a:t> </a:t>
            </a:r>
            <a:r>
              <a:rPr lang="en-US" sz="1200" b="1" dirty="0" err="1"/>
              <a:t>protectoras</a:t>
            </a:r>
            <a:r>
              <a:rPr lang="en-US" sz="1200" b="1" dirty="0"/>
              <a:t> </a:t>
            </a:r>
            <a:r>
              <a:rPr lang="en-US" sz="1200" dirty="0"/>
              <a:t>y </a:t>
            </a:r>
            <a:r>
              <a:rPr lang="en-US" sz="1200" b="1" dirty="0" err="1"/>
              <a:t>oxígeno</a:t>
            </a:r>
            <a:r>
              <a:rPr lang="en-US" sz="1200" dirty="0"/>
              <a:t> (</a:t>
            </a:r>
            <a:r>
              <a:rPr lang="en-US" sz="1200" dirty="0" err="1"/>
              <a:t>si</a:t>
            </a:r>
            <a:r>
              <a:rPr lang="en-US" sz="1200" dirty="0"/>
              <a:t> </a:t>
            </a:r>
            <a:r>
              <a:rPr lang="en-US" sz="1200" dirty="0" err="1"/>
              <a:t>es</a:t>
            </a:r>
            <a:r>
              <a:rPr lang="en-US" sz="1200" dirty="0"/>
              <a:t> </a:t>
            </a:r>
            <a:r>
              <a:rPr lang="en-US" sz="1200" dirty="0" err="1"/>
              <a:t>necesario</a:t>
            </a:r>
            <a:r>
              <a:rPr lang="en-US" sz="1200" dirty="0"/>
              <a:t>) a la </a:t>
            </a:r>
            <a:r>
              <a:rPr lang="en-US" sz="1200" dirty="0" err="1"/>
              <a:t>víctima</a:t>
            </a:r>
            <a:r>
              <a:rPr lang="en-US" sz="1200" dirty="0"/>
              <a:t>.</a:t>
            </a:r>
          </a:p>
          <a:p>
            <a:pPr marL="171450" indent="-171450">
              <a:spcBef>
                <a:spcPts val="1200"/>
              </a:spcBef>
              <a:spcAft>
                <a:spcPts val="600"/>
              </a:spcAft>
              <a:buFont typeface="Arial" panose="020B0604020202020204" pitchFamily="34" charset="0"/>
              <a:buChar char="•"/>
            </a:pPr>
            <a:r>
              <a:rPr lang="en-US" sz="1200" dirty="0"/>
              <a:t>Si la </a:t>
            </a:r>
            <a:r>
              <a:rPr lang="en-US" sz="1200" dirty="0" err="1"/>
              <a:t>víctima</a:t>
            </a:r>
            <a:r>
              <a:rPr lang="en-US" sz="1200" dirty="0"/>
              <a:t> </a:t>
            </a:r>
            <a:r>
              <a:rPr lang="en-US" sz="1200" dirty="0" err="1"/>
              <a:t>está</a:t>
            </a:r>
            <a:r>
              <a:rPr lang="en-US" sz="1200" dirty="0"/>
              <a:t> </a:t>
            </a:r>
            <a:r>
              <a:rPr lang="en-US" sz="1200" b="1" dirty="0" err="1"/>
              <a:t>consciente</a:t>
            </a:r>
            <a:r>
              <a:rPr lang="en-US" sz="1200" dirty="0"/>
              <a:t> y </a:t>
            </a:r>
            <a:r>
              <a:rPr lang="en-US" sz="1200" dirty="0" err="1"/>
              <a:t>atrapada</a:t>
            </a:r>
            <a:r>
              <a:rPr lang="en-US" sz="1200" dirty="0"/>
              <a:t> </a:t>
            </a:r>
            <a:r>
              <a:rPr lang="en-US" sz="1200" dirty="0" err="1"/>
              <a:t>alcáncele</a:t>
            </a:r>
            <a:r>
              <a:rPr lang="en-US" sz="1200" dirty="0"/>
              <a:t> </a:t>
            </a:r>
            <a:r>
              <a:rPr lang="en-US" sz="1200" dirty="0" err="1"/>
              <a:t>una</a:t>
            </a:r>
            <a:r>
              <a:rPr lang="en-US" sz="1200" dirty="0">
                <a:solidFill>
                  <a:srgbClr val="000000"/>
                </a:solidFill>
              </a:rPr>
              <a:t> </a:t>
            </a:r>
            <a:r>
              <a:rPr lang="en-US" sz="1200" dirty="0" err="1">
                <a:solidFill>
                  <a:srgbClr val="000000"/>
                </a:solidFill>
              </a:rPr>
              <a:t>pala</a:t>
            </a:r>
            <a:r>
              <a:rPr lang="en-US" sz="1200" dirty="0">
                <a:solidFill>
                  <a:srgbClr val="000000"/>
                </a:solidFill>
              </a:rPr>
              <a:t> para </a:t>
            </a:r>
            <a:r>
              <a:rPr lang="en-US" sz="1200" dirty="0" err="1">
                <a:solidFill>
                  <a:srgbClr val="000000"/>
                </a:solidFill>
              </a:rPr>
              <a:t>que</a:t>
            </a:r>
            <a:r>
              <a:rPr lang="en-US" sz="1200" dirty="0">
                <a:solidFill>
                  <a:srgbClr val="000000"/>
                </a:solidFill>
              </a:rPr>
              <a:t> </a:t>
            </a:r>
            <a:r>
              <a:rPr lang="en-US" sz="1200" dirty="0" err="1">
                <a:solidFill>
                  <a:srgbClr val="000000"/>
                </a:solidFill>
              </a:rPr>
              <a:t>pu</a:t>
            </a:r>
            <a:r>
              <a:rPr lang="en-US" sz="1200" dirty="0" err="1"/>
              <a:t>eda</a:t>
            </a:r>
            <a:r>
              <a:rPr lang="en-US" sz="1200" dirty="0"/>
              <a:t> </a:t>
            </a:r>
            <a:r>
              <a:rPr lang="en-US" sz="1200" dirty="0" err="1"/>
              <a:t>intentar</a:t>
            </a:r>
            <a:r>
              <a:rPr lang="en-US" sz="1200" dirty="0"/>
              <a:t> </a:t>
            </a:r>
            <a:r>
              <a:rPr lang="en-US" sz="1200" dirty="0" err="1"/>
              <a:t>rescatarse</a:t>
            </a:r>
            <a:r>
              <a:rPr lang="en-US" sz="1200" dirty="0"/>
              <a:t> </a:t>
            </a:r>
            <a:r>
              <a:rPr lang="en-US" sz="1200" dirty="0" err="1"/>
              <a:t>por</a:t>
            </a:r>
            <a:r>
              <a:rPr lang="en-US" sz="1200" dirty="0"/>
              <a:t> </a:t>
            </a:r>
            <a:r>
              <a:rPr lang="en-US" sz="1200" dirty="0" err="1"/>
              <a:t>sí</a:t>
            </a:r>
            <a:r>
              <a:rPr lang="en-US" sz="1200" dirty="0"/>
              <a:t> </a:t>
            </a:r>
            <a:r>
              <a:rPr lang="en-US" sz="1200" dirty="0" err="1"/>
              <a:t>misma</a:t>
            </a:r>
            <a:r>
              <a:rPr lang="en-US" sz="1200" dirty="0"/>
              <a:t>.</a:t>
            </a:r>
          </a:p>
          <a:p>
            <a:pPr>
              <a:spcBef>
                <a:spcPct val="0"/>
              </a:spcBef>
            </a:pPr>
            <a:endParaRPr lang="en-US" dirty="0"/>
          </a:p>
        </p:txBody>
      </p:sp>
      <p:sp>
        <p:nvSpPr>
          <p:cNvPr id="4" name="Slide Number Placeholder 3"/>
          <p:cNvSpPr>
            <a:spLocks noGrp="1"/>
          </p:cNvSpPr>
          <p:nvPr>
            <p:ph type="sldNum" sz="quarter" idx="5"/>
          </p:nvPr>
        </p:nvSpPr>
        <p:spPr/>
        <p:txBody>
          <a:bodyPr/>
          <a:lstStyle/>
          <a:p>
            <a:fld id="{B1D3B298-9B65-9D48-BC47-33EAE51ED6FF}" type="slidenum">
              <a:rPr lang="en-US">
                <a:solidFill>
                  <a:srgbClr val="000000"/>
                </a:solidFill>
              </a:rPr>
              <a:pPr/>
              <a:t>54</a:t>
            </a:fld>
            <a:endParaRPr lang="en-US">
              <a:solidFill>
                <a:srgbClr val="000000"/>
              </a:solidFill>
            </a:endParaRPr>
          </a:p>
        </p:txBody>
      </p:sp>
    </p:spTree>
    <p:extLst>
      <p:ext uri="{BB962C8B-B14F-4D97-AF65-F5344CB8AC3E}">
        <p14:creationId xmlns:p14="http://schemas.microsoft.com/office/powerpoint/2010/main" val="13163766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a:t>Esta</a:t>
            </a:r>
            <a:r>
              <a:rPr lang="en-US" dirty="0"/>
              <a:t> </a:t>
            </a:r>
            <a:r>
              <a:rPr lang="en-US" dirty="0" err="1"/>
              <a:t>lista</a:t>
            </a:r>
            <a:r>
              <a:rPr lang="en-US" dirty="0"/>
              <a:t> de </a:t>
            </a:r>
            <a:r>
              <a:rPr lang="en-US" dirty="0" err="1"/>
              <a:t>verificación</a:t>
            </a:r>
            <a:r>
              <a:rPr lang="en-US" baseline="0" dirty="0"/>
              <a:t> </a:t>
            </a:r>
            <a:r>
              <a:rPr lang="en-US" baseline="0" dirty="0" err="1"/>
              <a:t>es</a:t>
            </a:r>
            <a:r>
              <a:rPr lang="en-US" baseline="0" dirty="0"/>
              <a:t> </a:t>
            </a:r>
            <a:r>
              <a:rPr lang="en-US" baseline="0" dirty="0" err="1"/>
              <a:t>representativa</a:t>
            </a:r>
            <a:r>
              <a:rPr lang="en-US" baseline="0" dirty="0"/>
              <a:t> de los </a:t>
            </a:r>
            <a:r>
              <a:rPr lang="en-US" baseline="0" dirty="0" err="1"/>
              <a:t>temas</a:t>
            </a:r>
            <a:r>
              <a:rPr lang="en-US" baseline="0" dirty="0"/>
              <a:t> </a:t>
            </a:r>
            <a:r>
              <a:rPr lang="en-US" baseline="0" dirty="0" err="1"/>
              <a:t>cubiertos</a:t>
            </a:r>
            <a:r>
              <a:rPr lang="en-US" baseline="0" dirty="0"/>
              <a:t> </a:t>
            </a:r>
            <a:r>
              <a:rPr lang="en-US" baseline="0" dirty="0" err="1"/>
              <a:t>en</a:t>
            </a:r>
            <a:r>
              <a:rPr lang="en-US" baseline="0" dirty="0"/>
              <a:t> </a:t>
            </a:r>
            <a:r>
              <a:rPr lang="en-US" baseline="0" dirty="0" err="1"/>
              <a:t>esta</a:t>
            </a:r>
            <a:r>
              <a:rPr lang="en-US" baseline="0" dirty="0"/>
              <a:t> </a:t>
            </a:r>
            <a:r>
              <a:rPr lang="en-US" baseline="0" dirty="0" err="1"/>
              <a:t>presentación</a:t>
            </a:r>
            <a:r>
              <a:rPr lang="en-US" baseline="0" dirty="0"/>
              <a:t> de </a:t>
            </a:r>
            <a:r>
              <a:rPr lang="en-US" baseline="0" dirty="0" err="1"/>
              <a:t>entrenamiento</a:t>
            </a:r>
            <a:r>
              <a:rPr lang="en-US" baseline="0" dirty="0"/>
              <a:t>. </a:t>
            </a:r>
            <a:r>
              <a:rPr lang="en-US" baseline="0" dirty="0" err="1"/>
              <a:t>Esta</a:t>
            </a:r>
            <a:r>
              <a:rPr lang="en-US" baseline="0" dirty="0"/>
              <a:t> no </a:t>
            </a:r>
            <a:r>
              <a:rPr lang="en-US" baseline="0" dirty="0" err="1"/>
              <a:t>es</a:t>
            </a:r>
            <a:r>
              <a:rPr lang="en-US" baseline="0" dirty="0"/>
              <a:t> </a:t>
            </a:r>
            <a:r>
              <a:rPr lang="en-US" baseline="0" dirty="0" err="1"/>
              <a:t>completa</a:t>
            </a:r>
            <a:r>
              <a:rPr lang="en-US" baseline="0" dirty="0"/>
              <a:t> </a:t>
            </a:r>
            <a:r>
              <a:rPr lang="en-US" baseline="0" dirty="0" err="1"/>
              <a:t>ni</a:t>
            </a:r>
            <a:r>
              <a:rPr lang="en-US" baseline="0" dirty="0"/>
              <a:t> </a:t>
            </a:r>
            <a:r>
              <a:rPr lang="en-US" baseline="0" dirty="0" err="1"/>
              <a:t>exhaustiva</a:t>
            </a:r>
            <a:r>
              <a:rPr lang="en-US" baseline="0" dirty="0"/>
              <a:t> y no </a:t>
            </a:r>
            <a:r>
              <a:rPr lang="en-US" baseline="0" dirty="0" err="1"/>
              <a:t>debe</a:t>
            </a:r>
            <a:r>
              <a:rPr lang="en-US" baseline="0" dirty="0"/>
              <a:t> </a:t>
            </a:r>
            <a:r>
              <a:rPr lang="en-US" baseline="0" dirty="0" err="1"/>
              <a:t>ser</a:t>
            </a:r>
            <a:r>
              <a:rPr lang="en-US" baseline="0" dirty="0"/>
              <a:t> </a:t>
            </a:r>
            <a:r>
              <a:rPr lang="en-US" baseline="0" dirty="0" err="1"/>
              <a:t>usada</a:t>
            </a:r>
            <a:r>
              <a:rPr lang="en-US" baseline="0" dirty="0"/>
              <a:t> para </a:t>
            </a:r>
            <a:r>
              <a:rPr lang="en-US" baseline="0" dirty="0" err="1"/>
              <a:t>reemplazar</a:t>
            </a:r>
            <a:r>
              <a:rPr lang="en-US" baseline="0" dirty="0"/>
              <a:t> las </a:t>
            </a:r>
            <a:r>
              <a:rPr lang="en-US" baseline="0" dirty="0" err="1"/>
              <a:t>disposiciones</a:t>
            </a:r>
            <a:r>
              <a:rPr lang="en-US" baseline="0" dirty="0"/>
              <a:t> del </a:t>
            </a:r>
            <a:r>
              <a:rPr lang="en-US" baseline="0" dirty="0" err="1"/>
              <a:t>estándar</a:t>
            </a:r>
            <a:r>
              <a:rPr lang="en-US" baseline="0" dirty="0"/>
              <a:t> de la OSHA, </a:t>
            </a:r>
            <a:r>
              <a:rPr lang="en-US" dirty="0"/>
              <a:t>Subpart P.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992062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pPr>
              <a:spcBef>
                <a:spcPct val="0"/>
              </a:spcBef>
            </a:pPr>
            <a:endParaRPr lang="es-ES_tradnl" dirty="0"/>
          </a:p>
        </p:txBody>
      </p:sp>
      <p:sp>
        <p:nvSpPr>
          <p:cNvPr id="4" name="Slide Number Placeholder 3"/>
          <p:cNvSpPr>
            <a:spLocks noGrp="1"/>
          </p:cNvSpPr>
          <p:nvPr>
            <p:ph type="sldNum" sz="quarter" idx="5"/>
          </p:nvPr>
        </p:nvSpPr>
        <p:spPr/>
        <p:txBody>
          <a:bodyPr/>
          <a:lstStyle/>
          <a:p>
            <a:fld id="{E5339F43-8833-7849-8293-1D3B8E9CDBE5}" type="slidenum">
              <a:rPr lang="en-US">
                <a:solidFill>
                  <a:srgbClr val="000000"/>
                </a:solidFill>
              </a:rPr>
              <a:pPr/>
              <a:t>56</a:t>
            </a:fld>
            <a:endParaRPr lang="en-US">
              <a:solidFill>
                <a:srgbClr val="000000"/>
              </a:solidFill>
            </a:endParaRPr>
          </a:p>
        </p:txBody>
      </p:sp>
    </p:spTree>
    <p:extLst>
      <p:ext uri="{BB962C8B-B14F-4D97-AF65-F5344CB8AC3E}">
        <p14:creationId xmlns:p14="http://schemas.microsoft.com/office/powerpoint/2010/main" val="2047172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a:spcBef>
                <a:spcPct val="0"/>
              </a:spcBef>
            </a:pPr>
            <a:endParaRPr lang="es-ES_tradnl"/>
          </a:p>
        </p:txBody>
      </p:sp>
      <p:sp>
        <p:nvSpPr>
          <p:cNvPr id="4" name="Slide Number Placeholder 3"/>
          <p:cNvSpPr>
            <a:spLocks noGrp="1"/>
          </p:cNvSpPr>
          <p:nvPr>
            <p:ph type="sldNum" sz="quarter" idx="5"/>
          </p:nvPr>
        </p:nvSpPr>
        <p:spPr/>
        <p:txBody>
          <a:bodyPr/>
          <a:lstStyle/>
          <a:p>
            <a:fld id="{179D00E6-E8AA-D245-8F6D-1BFC6DAB0557}" type="slidenum">
              <a:rPr lang="en-US">
                <a:solidFill>
                  <a:srgbClr val="000000"/>
                </a:solidFill>
              </a:rPr>
              <a:pPr/>
              <a:t>57</a:t>
            </a:fld>
            <a:endParaRPr lang="en-US">
              <a:solidFill>
                <a:srgbClr val="000000"/>
              </a:solidFill>
            </a:endParaRPr>
          </a:p>
        </p:txBody>
      </p:sp>
    </p:spTree>
    <p:extLst>
      <p:ext uri="{BB962C8B-B14F-4D97-AF65-F5344CB8AC3E}">
        <p14:creationId xmlns:p14="http://schemas.microsoft.com/office/powerpoint/2010/main" val="2115520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pPr eaLnBrk="0" hangingPunct="0"/>
            <a:r>
              <a:rPr lang="en-US" dirty="0"/>
              <a:t>El instructor </a:t>
            </a:r>
            <a:r>
              <a:rPr lang="en-US" dirty="0" err="1"/>
              <a:t>distribuye</a:t>
            </a:r>
            <a:r>
              <a:rPr lang="en-US" dirty="0"/>
              <a:t> el material</a:t>
            </a:r>
            <a:r>
              <a:rPr lang="en-US" baseline="0" dirty="0"/>
              <a:t> del </a:t>
            </a:r>
            <a:r>
              <a:rPr lang="en-US" dirty="0"/>
              <a:t>“Posttest - 2” a los </a:t>
            </a:r>
            <a:r>
              <a:rPr lang="en-US" dirty="0" err="1"/>
              <a:t>participantes</a:t>
            </a:r>
            <a:endParaRPr lang="en-US" dirty="0"/>
          </a:p>
          <a:p>
            <a:pPr>
              <a:spcBef>
                <a:spcPct val="0"/>
              </a:spcBef>
            </a:pPr>
            <a:endParaRPr lang="en-US" dirty="0"/>
          </a:p>
        </p:txBody>
      </p:sp>
      <p:sp>
        <p:nvSpPr>
          <p:cNvPr id="4" name="Slide Number Placeholder 3"/>
          <p:cNvSpPr>
            <a:spLocks noGrp="1"/>
          </p:cNvSpPr>
          <p:nvPr>
            <p:ph type="sldNum" sz="quarter" idx="5"/>
          </p:nvPr>
        </p:nvSpPr>
        <p:spPr/>
        <p:txBody>
          <a:bodyPr/>
          <a:lstStyle/>
          <a:p>
            <a:fld id="{2986BAE0-9EF6-F54B-9865-29710AF65EAF}" type="slidenum">
              <a:rPr lang="en-US">
                <a:solidFill>
                  <a:srgbClr val="000000"/>
                </a:solidFill>
              </a:rPr>
              <a:pPr/>
              <a:t>58</a:t>
            </a:fld>
            <a:endParaRPr lang="en-US">
              <a:solidFill>
                <a:srgbClr val="000000"/>
              </a:solidFill>
            </a:endParaRPr>
          </a:p>
        </p:txBody>
      </p:sp>
    </p:spTree>
    <p:extLst>
      <p:ext uri="{BB962C8B-B14F-4D97-AF65-F5344CB8AC3E}">
        <p14:creationId xmlns:p14="http://schemas.microsoft.com/office/powerpoint/2010/main" val="1255193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pPr eaLnBrk="0" hangingPunct="0"/>
            <a:r>
              <a:rPr lang="en-US" dirty="0"/>
              <a:t>El instructor </a:t>
            </a:r>
            <a:r>
              <a:rPr lang="en-US" dirty="0" err="1"/>
              <a:t>distribuye</a:t>
            </a:r>
            <a:r>
              <a:rPr lang="en-US" dirty="0"/>
              <a:t> el material</a:t>
            </a:r>
            <a:r>
              <a:rPr lang="en-US" baseline="0" dirty="0"/>
              <a:t> del </a:t>
            </a:r>
            <a:r>
              <a:rPr lang="en-US" dirty="0"/>
              <a:t>“</a:t>
            </a:r>
            <a:r>
              <a:rPr lang="en-US" dirty="0" err="1"/>
              <a:t>Encuesta</a:t>
            </a:r>
            <a:r>
              <a:rPr lang="en-US" dirty="0"/>
              <a:t> de </a:t>
            </a:r>
            <a:r>
              <a:rPr lang="en-US" dirty="0" err="1"/>
              <a:t>Opinión</a:t>
            </a:r>
            <a:r>
              <a:rPr lang="en-US" dirty="0"/>
              <a:t>” a los </a:t>
            </a:r>
            <a:r>
              <a:rPr lang="en-US" dirty="0" err="1"/>
              <a:t>participantes</a:t>
            </a:r>
            <a:endParaRPr lang="en-US" dirty="0"/>
          </a:p>
        </p:txBody>
      </p:sp>
      <p:sp>
        <p:nvSpPr>
          <p:cNvPr id="4" name="Slide Number Placeholder 3"/>
          <p:cNvSpPr>
            <a:spLocks noGrp="1"/>
          </p:cNvSpPr>
          <p:nvPr>
            <p:ph type="sldNum" sz="quarter" idx="5"/>
          </p:nvPr>
        </p:nvSpPr>
        <p:spPr/>
        <p:txBody>
          <a:bodyPr/>
          <a:lstStyle/>
          <a:p>
            <a:fld id="{395DA58C-EC97-004B-9FD9-15C58495BFF4}" type="slidenum">
              <a:rPr lang="en-US" sz="1800">
                <a:solidFill>
                  <a:srgbClr val="000000"/>
                </a:solidFill>
              </a:rPr>
              <a:pPr/>
              <a:t>59</a:t>
            </a:fld>
            <a:endParaRPr lang="en-US" sz="1800">
              <a:solidFill>
                <a:srgbClr val="000000"/>
              </a:solidFill>
            </a:endParaRPr>
          </a:p>
        </p:txBody>
      </p:sp>
    </p:spTree>
    <p:extLst>
      <p:ext uri="{BB962C8B-B14F-4D97-AF65-F5344CB8AC3E}">
        <p14:creationId xmlns:p14="http://schemas.microsoft.com/office/powerpoint/2010/main" val="44455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a:spcBef>
                <a:spcPct val="0"/>
              </a:spcBef>
            </a:pPr>
            <a:endParaRPr lang="en-US" b="1" u="sng" dirty="0">
              <a:solidFill>
                <a:srgbClr val="FF0000"/>
              </a:solidFill>
            </a:endParaRPr>
          </a:p>
          <a:p>
            <a:pPr>
              <a:spcBef>
                <a:spcPct val="0"/>
              </a:spcBef>
            </a:pPr>
            <a:endParaRPr lang="es-ES_tradnl" b="1" u="sng" dirty="0">
              <a:solidFill>
                <a:srgbClr val="FF0000"/>
              </a:solidFill>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3D5DB623-6621-9F4D-8946-7EA8AE337ABF}" type="slidenum">
              <a:rPr lang="en-US"/>
              <a:pPr/>
              <a:t>6</a:t>
            </a:fld>
            <a:endParaRPr lang="en-US"/>
          </a:p>
        </p:txBody>
      </p:sp>
    </p:spTree>
    <p:extLst>
      <p:ext uri="{BB962C8B-B14F-4D97-AF65-F5344CB8AC3E}">
        <p14:creationId xmlns:p14="http://schemas.microsoft.com/office/powerpoint/2010/main" val="20919804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pPr eaLnBrk="0" hangingPunct="0"/>
            <a:r>
              <a:rPr lang="en-US" dirty="0"/>
              <a:t>El instructor </a:t>
            </a:r>
            <a:r>
              <a:rPr lang="en-US" dirty="0" err="1"/>
              <a:t>distribuye</a:t>
            </a:r>
            <a:r>
              <a:rPr lang="en-US" dirty="0"/>
              <a:t> el material</a:t>
            </a:r>
            <a:r>
              <a:rPr lang="en-US" baseline="0" dirty="0"/>
              <a:t> del </a:t>
            </a:r>
            <a:r>
              <a:rPr lang="en-US" dirty="0"/>
              <a:t>“</a:t>
            </a:r>
            <a:r>
              <a:rPr lang="en-US" dirty="0" err="1"/>
              <a:t>Encuesta</a:t>
            </a:r>
            <a:r>
              <a:rPr lang="en-US" dirty="0"/>
              <a:t> de </a:t>
            </a:r>
            <a:r>
              <a:rPr lang="en-US" dirty="0" err="1"/>
              <a:t>Opinión</a:t>
            </a:r>
            <a:r>
              <a:rPr lang="en-US" dirty="0"/>
              <a:t>” a los </a:t>
            </a:r>
            <a:r>
              <a:rPr lang="en-US" dirty="0" err="1"/>
              <a:t>participantes</a:t>
            </a:r>
            <a:endParaRPr lang="en-US" dirty="0"/>
          </a:p>
        </p:txBody>
      </p:sp>
      <p:sp>
        <p:nvSpPr>
          <p:cNvPr id="4" name="Slide Number Placeholder 3"/>
          <p:cNvSpPr>
            <a:spLocks noGrp="1"/>
          </p:cNvSpPr>
          <p:nvPr>
            <p:ph type="sldNum" sz="quarter" idx="5"/>
          </p:nvPr>
        </p:nvSpPr>
        <p:spPr/>
        <p:txBody>
          <a:bodyPr/>
          <a:lstStyle/>
          <a:p>
            <a:fld id="{2AA81B7B-F220-5744-B44D-27B5445C344F}" type="slidenum">
              <a:rPr lang="en-US" sz="1800">
                <a:solidFill>
                  <a:srgbClr val="000000"/>
                </a:solidFill>
              </a:rPr>
              <a:pPr/>
              <a:t>60</a:t>
            </a:fld>
            <a:endParaRPr lang="en-US" sz="1800">
              <a:solidFill>
                <a:srgbClr val="000000"/>
              </a:solidFill>
            </a:endParaRPr>
          </a:p>
        </p:txBody>
      </p:sp>
    </p:spTree>
    <p:extLst>
      <p:ext uri="{BB962C8B-B14F-4D97-AF65-F5344CB8AC3E}">
        <p14:creationId xmlns:p14="http://schemas.microsoft.com/office/powerpoint/2010/main" val="2674222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pPr eaLnBrk="0" hangingPunct="0"/>
            <a:r>
              <a:rPr lang="en-US" dirty="0" err="1"/>
              <a:t>Una</a:t>
            </a:r>
            <a:r>
              <a:rPr lang="en-US" dirty="0"/>
              <a:t> </a:t>
            </a:r>
            <a:r>
              <a:rPr lang="en-US" dirty="0" err="1"/>
              <a:t>vez</a:t>
            </a:r>
            <a:r>
              <a:rPr lang="en-US" dirty="0"/>
              <a:t> </a:t>
            </a:r>
            <a:r>
              <a:rPr lang="en-US" dirty="0" err="1"/>
              <a:t>que</a:t>
            </a:r>
            <a:r>
              <a:rPr lang="en-US" dirty="0"/>
              <a:t> los </a:t>
            </a:r>
            <a:r>
              <a:rPr lang="en-US" dirty="0" err="1"/>
              <a:t>participantes</a:t>
            </a:r>
            <a:r>
              <a:rPr lang="en-US" dirty="0"/>
              <a:t> </a:t>
            </a:r>
            <a:r>
              <a:rPr lang="en-US" dirty="0" err="1"/>
              <a:t>han</a:t>
            </a:r>
            <a:r>
              <a:rPr lang="en-US" dirty="0"/>
              <a:t> </a:t>
            </a:r>
            <a:r>
              <a:rPr lang="en-US" dirty="0" err="1"/>
              <a:t>terminado</a:t>
            </a:r>
            <a:r>
              <a:rPr lang="en-US" dirty="0"/>
              <a:t> la </a:t>
            </a:r>
            <a:r>
              <a:rPr lang="en-US" dirty="0" err="1"/>
              <a:t>encuesta</a:t>
            </a:r>
            <a:r>
              <a:rPr lang="en-US" baseline="0" dirty="0"/>
              <a:t> de opinion, </a:t>
            </a:r>
            <a:r>
              <a:rPr lang="en-US" baseline="0" dirty="0" err="1"/>
              <a:t>todos</a:t>
            </a:r>
            <a:r>
              <a:rPr lang="en-US" baseline="0" dirty="0"/>
              <a:t> los </a:t>
            </a:r>
            <a:r>
              <a:rPr lang="en-US" baseline="0" dirty="0" err="1"/>
              <a:t>materiales</a:t>
            </a:r>
            <a:r>
              <a:rPr lang="en-US" baseline="0" dirty="0"/>
              <a:t>  </a:t>
            </a:r>
            <a:r>
              <a:rPr lang="en-US" baseline="0" dirty="0" err="1"/>
              <a:t>que</a:t>
            </a:r>
            <a:r>
              <a:rPr lang="en-US" baseline="0" dirty="0"/>
              <a:t> </a:t>
            </a:r>
            <a:r>
              <a:rPr lang="en-US" baseline="0" dirty="0" err="1"/>
              <a:t>tienen</a:t>
            </a:r>
            <a:r>
              <a:rPr lang="en-US" baseline="0" dirty="0"/>
              <a:t> los </a:t>
            </a:r>
            <a:r>
              <a:rPr lang="en-US" baseline="0" dirty="0" err="1"/>
              <a:t>participantes</a:t>
            </a:r>
            <a:r>
              <a:rPr lang="en-US" baseline="0" dirty="0"/>
              <a:t> son </a:t>
            </a:r>
            <a:r>
              <a:rPr lang="en-US" baseline="0" dirty="0" err="1"/>
              <a:t>recolectados</a:t>
            </a:r>
            <a:r>
              <a:rPr lang="en-US" baseline="0" dirty="0"/>
              <a:t> </a:t>
            </a:r>
            <a:r>
              <a:rPr lang="en-US" dirty="0"/>
              <a:t>(</a:t>
            </a:r>
            <a:r>
              <a:rPr lang="en-US" dirty="0" err="1"/>
              <a:t>ficha</a:t>
            </a:r>
            <a:r>
              <a:rPr lang="en-US" dirty="0"/>
              <a:t> de </a:t>
            </a:r>
            <a:r>
              <a:rPr lang="en-US" dirty="0" err="1"/>
              <a:t>registro</a:t>
            </a:r>
            <a:r>
              <a:rPr lang="en-US" dirty="0"/>
              <a:t>, pre-test, post-test y </a:t>
            </a:r>
            <a:r>
              <a:rPr lang="en-US" dirty="0" err="1"/>
              <a:t>encuesta</a:t>
            </a:r>
            <a:r>
              <a:rPr lang="en-US" baseline="0" dirty="0"/>
              <a:t> de </a:t>
            </a:r>
            <a:r>
              <a:rPr lang="en-US" baseline="0" dirty="0" err="1"/>
              <a:t>opinión</a:t>
            </a:r>
            <a:r>
              <a:rPr lang="en-US" dirty="0"/>
              <a:t>).</a:t>
            </a:r>
          </a:p>
          <a:p>
            <a:pPr eaLnBrk="0" hangingPunct="0"/>
            <a:endParaRPr lang="en-US" dirty="0"/>
          </a:p>
        </p:txBody>
      </p:sp>
      <p:sp>
        <p:nvSpPr>
          <p:cNvPr id="4" name="Slide Number Placeholder 3"/>
          <p:cNvSpPr>
            <a:spLocks noGrp="1"/>
          </p:cNvSpPr>
          <p:nvPr>
            <p:ph type="sldNum" sz="quarter" idx="5"/>
          </p:nvPr>
        </p:nvSpPr>
        <p:spPr/>
        <p:txBody>
          <a:bodyPr/>
          <a:lstStyle/>
          <a:p>
            <a:fld id="{A7AC6671-C14A-F345-9445-FD7D0F5D4557}" type="slidenum">
              <a:rPr lang="en-US">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42028234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pPr>
              <a:spcBef>
                <a:spcPct val="0"/>
              </a:spcBef>
            </a:pPr>
            <a:endParaRPr lang="es-ES_tradnl"/>
          </a:p>
        </p:txBody>
      </p:sp>
      <p:sp>
        <p:nvSpPr>
          <p:cNvPr id="141316" name="Slide Number Placeholder 3"/>
          <p:cNvSpPr>
            <a:spLocks noGrp="1"/>
          </p:cNvSpPr>
          <p:nvPr>
            <p:ph type="sldNum" sz="quarter" idx="5"/>
          </p:nvPr>
        </p:nvSpPr>
        <p:spPr bwMode="auto">
          <a:noFill/>
          <a:ln>
            <a:miter lim="800000"/>
            <a:headEnd/>
            <a:tailEnd/>
          </a:ln>
        </p:spPr>
        <p:txBody>
          <a:bodyPr/>
          <a:lstStyle/>
          <a:p>
            <a:fld id="{09F82CE0-109D-B547-839C-2E85B43E30EE}" type="slidenum">
              <a:rPr lang="en-US"/>
              <a:pPr/>
              <a:t>62</a:t>
            </a:fld>
            <a:endParaRPr lang="en-US"/>
          </a:p>
        </p:txBody>
      </p:sp>
    </p:spTree>
    <p:extLst>
      <p:ext uri="{BB962C8B-B14F-4D97-AF65-F5344CB8AC3E}">
        <p14:creationId xmlns:p14="http://schemas.microsoft.com/office/powerpoint/2010/main" val="178215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a:spcBef>
                <a:spcPct val="0"/>
              </a:spcBef>
            </a:pPr>
            <a:endParaRPr lang="es-ES_tradnl"/>
          </a:p>
        </p:txBody>
      </p:sp>
      <p:sp>
        <p:nvSpPr>
          <p:cNvPr id="28676" name="Slide Number Placeholder 3"/>
          <p:cNvSpPr>
            <a:spLocks noGrp="1"/>
          </p:cNvSpPr>
          <p:nvPr>
            <p:ph type="sldNum" sz="quarter" idx="5"/>
          </p:nvPr>
        </p:nvSpPr>
        <p:spPr bwMode="auto">
          <a:noFill/>
          <a:ln>
            <a:miter lim="800000"/>
            <a:headEnd/>
            <a:tailEnd/>
          </a:ln>
        </p:spPr>
        <p:txBody>
          <a:bodyPr/>
          <a:lstStyle/>
          <a:p>
            <a:fld id="{3A3BB710-2886-1B42-815D-17997DADAF43}" type="slidenum">
              <a:rPr lang="en-US"/>
              <a:pPr/>
              <a:t>7</a:t>
            </a:fld>
            <a:endParaRPr lang="en-US"/>
          </a:p>
        </p:txBody>
      </p:sp>
    </p:spTree>
    <p:extLst>
      <p:ext uri="{BB962C8B-B14F-4D97-AF65-F5344CB8AC3E}">
        <p14:creationId xmlns:p14="http://schemas.microsoft.com/office/powerpoint/2010/main" val="255901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xfrm>
            <a:off x="685800" y="4229100"/>
            <a:ext cx="5486400" cy="3600450"/>
          </a:xfrm>
          <a:noFill/>
        </p:spPr>
        <p:txBody>
          <a:bodyPr/>
          <a:lstStyle/>
          <a:p>
            <a:pPr>
              <a:spcBef>
                <a:spcPct val="0"/>
              </a:spcBef>
            </a:pPr>
            <a:r>
              <a:rPr lang="en-US" dirty="0" err="1">
                <a:ea typeface="Times New Roman" charset="0"/>
                <a:cs typeface="Times New Roman" charset="0"/>
              </a:rPr>
              <a:t>Esta</a:t>
            </a:r>
            <a:r>
              <a:rPr lang="en-US" dirty="0">
                <a:ea typeface="Times New Roman" charset="0"/>
                <a:cs typeface="Times New Roman" charset="0"/>
              </a:rPr>
              <a:t> </a:t>
            </a:r>
            <a:r>
              <a:rPr lang="en-US" dirty="0" err="1">
                <a:ea typeface="Times New Roman" charset="0"/>
                <a:cs typeface="Times New Roman" charset="0"/>
              </a:rPr>
              <a:t>regulación</a:t>
            </a:r>
            <a:r>
              <a:rPr lang="en-US" dirty="0">
                <a:ea typeface="Times New Roman" charset="0"/>
                <a:cs typeface="Times New Roman" charset="0"/>
              </a:rPr>
              <a:t> (29 CFR  1910.1200) </a:t>
            </a:r>
            <a:r>
              <a:rPr lang="en-US" dirty="0" err="1">
                <a:ea typeface="Times New Roman" charset="0"/>
                <a:cs typeface="Times New Roman" charset="0"/>
              </a:rPr>
              <a:t>es</a:t>
            </a:r>
            <a:r>
              <a:rPr lang="en-US" dirty="0">
                <a:ea typeface="Times New Roman" charset="0"/>
                <a:cs typeface="Times New Roman" charset="0"/>
              </a:rPr>
              <a:t> </a:t>
            </a:r>
            <a:r>
              <a:rPr lang="en-US" b="0" dirty="0" err="1">
                <a:ea typeface="Times New Roman" charset="0"/>
                <a:cs typeface="Times New Roman" charset="0"/>
              </a:rPr>
              <a:t>diseñada</a:t>
            </a:r>
            <a:r>
              <a:rPr lang="en-US" b="0" baseline="0" dirty="0">
                <a:ea typeface="Times New Roman" charset="0"/>
                <a:cs typeface="Times New Roman" charset="0"/>
              </a:rPr>
              <a:t> para </a:t>
            </a:r>
            <a:r>
              <a:rPr lang="en-US" b="0" baseline="0" dirty="0" err="1">
                <a:ea typeface="Times New Roman" charset="0"/>
                <a:cs typeface="Times New Roman" charset="0"/>
              </a:rPr>
              <a:t>hacer</a:t>
            </a:r>
            <a:r>
              <a:rPr lang="en-US" b="0" baseline="0" dirty="0">
                <a:ea typeface="Times New Roman" charset="0"/>
                <a:cs typeface="Times New Roman" charset="0"/>
              </a:rPr>
              <a:t> </a:t>
            </a:r>
            <a:r>
              <a:rPr lang="en-US" b="0" baseline="0" dirty="0" err="1">
                <a:ea typeface="Times New Roman" charset="0"/>
                <a:cs typeface="Times New Roman" charset="0"/>
              </a:rPr>
              <a:t>disponible</a:t>
            </a:r>
            <a:r>
              <a:rPr lang="en-US" b="0" baseline="0" dirty="0">
                <a:highlight>
                  <a:srgbClr val="FFFF00"/>
                </a:highlight>
                <a:ea typeface="Times New Roman" charset="0"/>
                <a:cs typeface="Times New Roman" charset="0"/>
              </a:rPr>
              <a:t> </a:t>
            </a:r>
            <a:r>
              <a:rPr lang="en-US" b="0" baseline="0" dirty="0" err="1">
                <a:highlight>
                  <a:srgbClr val="FFFF00"/>
                </a:highlight>
                <a:ea typeface="Times New Roman" charset="0"/>
                <a:cs typeface="Times New Roman" charset="0"/>
              </a:rPr>
              <a:t>información</a:t>
            </a:r>
            <a:r>
              <a:rPr lang="en-US" b="0" baseline="0" dirty="0">
                <a:highlight>
                  <a:srgbClr val="FFFF00"/>
                </a:highlight>
                <a:ea typeface="Times New Roman" charset="0"/>
                <a:cs typeface="Times New Roman" charset="0"/>
              </a:rPr>
              <a:t> </a:t>
            </a:r>
            <a:r>
              <a:rPr lang="en-US" b="0" baseline="0" dirty="0" err="1">
                <a:highlight>
                  <a:srgbClr val="FFFF00"/>
                </a:highlight>
                <a:ea typeface="Times New Roman" charset="0"/>
                <a:cs typeface="Times New Roman" charset="0"/>
              </a:rPr>
              <a:t>sobre</a:t>
            </a:r>
            <a:r>
              <a:rPr lang="en-US" b="0" baseline="0" dirty="0">
                <a:highlight>
                  <a:srgbClr val="FFFF00"/>
                </a:highlight>
                <a:ea typeface="Times New Roman" charset="0"/>
                <a:cs typeface="Times New Roman" charset="0"/>
              </a:rPr>
              <a:t> </a:t>
            </a:r>
            <a:r>
              <a:rPr lang="en-US" b="0" baseline="0" dirty="0" err="1">
                <a:highlight>
                  <a:srgbClr val="FFFF00"/>
                </a:highlight>
                <a:ea typeface="Times New Roman" charset="0"/>
                <a:cs typeface="Times New Roman" charset="0"/>
              </a:rPr>
              <a:t>químicos</a:t>
            </a:r>
            <a:r>
              <a:rPr lang="en-US" b="1" baseline="0" dirty="0">
                <a:highlight>
                  <a:srgbClr val="FFFF00"/>
                </a:highlight>
                <a:ea typeface="Times New Roman" charset="0"/>
                <a:cs typeface="Times New Roman" charset="0"/>
              </a:rPr>
              <a:t> </a:t>
            </a:r>
            <a:r>
              <a:rPr lang="en-US" baseline="0" dirty="0" err="1">
                <a:highlight>
                  <a:srgbClr val="FFFF00"/>
                </a:highlight>
                <a:ea typeface="Times New Roman" charset="0"/>
                <a:cs typeface="Times New Roman" charset="0"/>
              </a:rPr>
              <a:t>peligrosos</a:t>
            </a:r>
            <a:r>
              <a:rPr lang="en-US" baseline="0" dirty="0">
                <a:highlight>
                  <a:srgbClr val="FFFF00"/>
                </a:highlight>
                <a:ea typeface="Times New Roman" charset="0"/>
                <a:cs typeface="Times New Roman" charset="0"/>
              </a:rPr>
              <a:t> </a:t>
            </a:r>
            <a:r>
              <a:rPr lang="en-US" baseline="0" dirty="0" err="1">
                <a:highlight>
                  <a:srgbClr val="FFFF00"/>
                </a:highlight>
                <a:ea typeface="Times New Roman" charset="0"/>
                <a:cs typeface="Times New Roman" charset="0"/>
              </a:rPr>
              <a:t>presentes</a:t>
            </a:r>
            <a:r>
              <a:rPr lang="en-US" baseline="0" dirty="0">
                <a:highlight>
                  <a:srgbClr val="FFFF00"/>
                </a:highlight>
                <a:ea typeface="Times New Roman" charset="0"/>
                <a:cs typeface="Times New Roman" charset="0"/>
              </a:rPr>
              <a:t> </a:t>
            </a:r>
            <a:r>
              <a:rPr lang="en-US" baseline="0" dirty="0" err="1">
                <a:highlight>
                  <a:srgbClr val="FFFF00"/>
                </a:highlight>
                <a:ea typeface="Times New Roman" charset="0"/>
                <a:cs typeface="Times New Roman" charset="0"/>
              </a:rPr>
              <a:t>en</a:t>
            </a:r>
            <a:r>
              <a:rPr lang="en-US" baseline="0" dirty="0">
                <a:highlight>
                  <a:srgbClr val="FFFF00"/>
                </a:highlight>
                <a:ea typeface="Times New Roman" charset="0"/>
                <a:cs typeface="Times New Roman" charset="0"/>
              </a:rPr>
              <a:t> </a:t>
            </a:r>
            <a:r>
              <a:rPr lang="en-US" baseline="0" dirty="0" err="1">
                <a:highlight>
                  <a:srgbClr val="FFFF00"/>
                </a:highlight>
                <a:ea typeface="Times New Roman" charset="0"/>
                <a:cs typeface="Times New Roman" charset="0"/>
              </a:rPr>
              <a:t>lugares</a:t>
            </a:r>
            <a:r>
              <a:rPr lang="en-US" baseline="0" dirty="0">
                <a:highlight>
                  <a:srgbClr val="FFFF00"/>
                </a:highlight>
                <a:ea typeface="Times New Roman" charset="0"/>
                <a:cs typeface="Times New Roman" charset="0"/>
              </a:rPr>
              <a:t> de </a:t>
            </a:r>
            <a:r>
              <a:rPr lang="en-US" baseline="0" dirty="0" err="1">
                <a:highlight>
                  <a:srgbClr val="FFFF00"/>
                </a:highlight>
                <a:ea typeface="Times New Roman" charset="0"/>
                <a:cs typeface="Times New Roman" charset="0"/>
              </a:rPr>
              <a:t>trabajo</a:t>
            </a:r>
            <a:r>
              <a:rPr lang="en-US" baseline="0" dirty="0">
                <a:highlight>
                  <a:srgbClr val="FFFF00"/>
                </a:highlight>
                <a:ea typeface="Times New Roman" charset="0"/>
                <a:cs typeface="Times New Roman" charset="0"/>
              </a:rPr>
              <a:t> a </a:t>
            </a:r>
            <a:r>
              <a:rPr lang="en-US" baseline="0" dirty="0" err="1">
                <a:highlight>
                  <a:srgbClr val="FFFF00"/>
                </a:highlight>
                <a:ea typeface="Times New Roman" charset="0"/>
                <a:cs typeface="Times New Roman" charset="0"/>
              </a:rPr>
              <a:t>empleados</a:t>
            </a:r>
            <a:r>
              <a:rPr lang="en-US" baseline="0" dirty="0">
                <a:highlight>
                  <a:srgbClr val="FFFF00"/>
                </a:highlight>
                <a:ea typeface="Times New Roman" charset="0"/>
                <a:cs typeface="Times New Roman" charset="0"/>
              </a:rPr>
              <a:t> </a:t>
            </a:r>
            <a:r>
              <a:rPr lang="en-US" baseline="0" dirty="0" err="1">
                <a:highlight>
                  <a:srgbClr val="FFFF00"/>
                </a:highlight>
                <a:ea typeface="Times New Roman" charset="0"/>
                <a:cs typeface="Times New Roman" charset="0"/>
              </a:rPr>
              <a:t>expuestos</a:t>
            </a:r>
            <a:r>
              <a:rPr lang="en-US" baseline="0" dirty="0">
                <a:highlight>
                  <a:srgbClr val="FFFF00"/>
                </a:highlight>
                <a:ea typeface="Times New Roman" charset="0"/>
                <a:cs typeface="Times New Roman" charset="0"/>
              </a:rPr>
              <a:t>.</a:t>
            </a:r>
            <a:endParaRPr lang="en-US" dirty="0">
              <a:highlight>
                <a:srgbClr val="FFFF00"/>
              </a:highlight>
              <a:ea typeface="Times New Roman" charset="0"/>
              <a:cs typeface="Times New Roman" charset="0"/>
            </a:endParaRPr>
          </a:p>
          <a:p>
            <a:pPr>
              <a:spcBef>
                <a:spcPct val="0"/>
              </a:spcBef>
            </a:pPr>
            <a:endParaRPr lang="en-US" dirty="0">
              <a:ea typeface="Times New Roman" charset="0"/>
              <a:cs typeface="Times New Roman" charset="0"/>
            </a:endParaRPr>
          </a:p>
          <a:p>
            <a:pPr>
              <a:spcBef>
                <a:spcPct val="0"/>
              </a:spcBef>
            </a:pPr>
            <a:r>
              <a:rPr lang="en-US" dirty="0">
                <a:ea typeface="Times New Roman" charset="0"/>
                <a:cs typeface="Times New Roman" charset="0"/>
              </a:rPr>
              <a:t>La </a:t>
            </a:r>
            <a:r>
              <a:rPr lang="en-US" dirty="0" err="1">
                <a:ea typeface="Times New Roman" charset="0"/>
                <a:cs typeface="Times New Roman" charset="0"/>
              </a:rPr>
              <a:t>norma</a:t>
            </a:r>
            <a:r>
              <a:rPr lang="en-US" dirty="0">
                <a:ea typeface="Times New Roman" charset="0"/>
                <a:cs typeface="Times New Roman" charset="0"/>
              </a:rPr>
              <a:t> de </a:t>
            </a:r>
            <a:r>
              <a:rPr lang="en-US" dirty="0" err="1">
                <a:ea typeface="Times New Roman" charset="0"/>
                <a:cs typeface="Times New Roman" charset="0"/>
              </a:rPr>
              <a:t>comunicación</a:t>
            </a:r>
            <a:r>
              <a:rPr lang="en-US" dirty="0">
                <a:ea typeface="Times New Roman" charset="0"/>
                <a:cs typeface="Times New Roman" charset="0"/>
              </a:rPr>
              <a:t> de </a:t>
            </a:r>
            <a:r>
              <a:rPr lang="en-US" dirty="0" err="1">
                <a:ea typeface="Times New Roman" charset="0"/>
                <a:cs typeface="Times New Roman" charset="0"/>
              </a:rPr>
              <a:t>riesgos</a:t>
            </a:r>
            <a:r>
              <a:rPr lang="en-US" baseline="0" dirty="0">
                <a:ea typeface="Times New Roman" charset="0"/>
                <a:cs typeface="Times New Roman" charset="0"/>
              </a:rPr>
              <a:t> se </a:t>
            </a:r>
            <a:r>
              <a:rPr lang="en-US" baseline="0" dirty="0" err="1">
                <a:ea typeface="Times New Roman" charset="0"/>
                <a:cs typeface="Times New Roman" charset="0"/>
              </a:rPr>
              <a:t>aplica</a:t>
            </a:r>
            <a:r>
              <a:rPr lang="en-US" baseline="0" dirty="0">
                <a:ea typeface="Times New Roman" charset="0"/>
                <a:cs typeface="Times New Roman" charset="0"/>
              </a:rPr>
              <a:t> a </a:t>
            </a:r>
            <a:r>
              <a:rPr lang="en-US" baseline="0" dirty="0" err="1">
                <a:ea typeface="Times New Roman" charset="0"/>
                <a:cs typeface="Times New Roman" charset="0"/>
              </a:rPr>
              <a:t>toda</a:t>
            </a:r>
            <a:r>
              <a:rPr lang="en-US" baseline="0" dirty="0">
                <a:ea typeface="Times New Roman" charset="0"/>
                <a:cs typeface="Times New Roman" charset="0"/>
              </a:rPr>
              <a:t> </a:t>
            </a:r>
            <a:r>
              <a:rPr lang="en-US" baseline="0" dirty="0" err="1">
                <a:ea typeface="Times New Roman" charset="0"/>
                <a:cs typeface="Times New Roman" charset="0"/>
              </a:rPr>
              <a:t>empresa</a:t>
            </a:r>
            <a:r>
              <a:rPr lang="en-US" baseline="0" dirty="0">
                <a:ea typeface="Times New Roman" charset="0"/>
                <a:cs typeface="Times New Roman" charset="0"/>
              </a:rPr>
              <a:t> </a:t>
            </a:r>
            <a:r>
              <a:rPr lang="en-US" baseline="0" dirty="0" err="1">
                <a:ea typeface="Times New Roman" charset="0"/>
                <a:cs typeface="Times New Roman" charset="0"/>
              </a:rPr>
              <a:t>en</a:t>
            </a:r>
            <a:r>
              <a:rPr lang="en-US" baseline="0" dirty="0">
                <a:ea typeface="Times New Roman" charset="0"/>
                <a:cs typeface="Times New Roman" charset="0"/>
              </a:rPr>
              <a:t> </a:t>
            </a:r>
            <a:r>
              <a:rPr lang="en-US" baseline="0" dirty="0" err="1">
                <a:ea typeface="Times New Roman" charset="0"/>
                <a:cs typeface="Times New Roman" charset="0"/>
              </a:rPr>
              <a:t>tanto</a:t>
            </a:r>
            <a:r>
              <a:rPr lang="en-US" baseline="0" dirty="0">
                <a:ea typeface="Times New Roman" charset="0"/>
                <a:cs typeface="Times New Roman" charset="0"/>
              </a:rPr>
              <a:t> use </a:t>
            </a:r>
            <a:r>
              <a:rPr lang="en-US" baseline="0" dirty="0" err="1">
                <a:ea typeface="Times New Roman" charset="0"/>
                <a:cs typeface="Times New Roman" charset="0"/>
              </a:rPr>
              <a:t>químicos</a:t>
            </a:r>
            <a:r>
              <a:rPr lang="en-US" baseline="0" dirty="0">
                <a:ea typeface="Times New Roman" charset="0"/>
                <a:cs typeface="Times New Roman" charset="0"/>
              </a:rPr>
              <a:t> </a:t>
            </a:r>
            <a:r>
              <a:rPr lang="en-US" baseline="0" dirty="0" err="1">
                <a:ea typeface="Times New Roman" charset="0"/>
                <a:cs typeface="Times New Roman" charset="0"/>
              </a:rPr>
              <a:t>peligrosos</a:t>
            </a:r>
            <a:r>
              <a:rPr lang="en-US" baseline="0" dirty="0">
                <a:ea typeface="Times New Roman" charset="0"/>
                <a:cs typeface="Times New Roman" charset="0"/>
              </a:rPr>
              <a:t>, sin </a:t>
            </a:r>
            <a:r>
              <a:rPr lang="en-US" baseline="0" dirty="0" err="1">
                <a:ea typeface="Times New Roman" charset="0"/>
                <a:cs typeface="Times New Roman" charset="0"/>
              </a:rPr>
              <a:t>importar</a:t>
            </a:r>
            <a:r>
              <a:rPr lang="en-US" baseline="0" dirty="0">
                <a:ea typeface="Times New Roman" charset="0"/>
                <a:cs typeface="Times New Roman" charset="0"/>
              </a:rPr>
              <a:t> el </a:t>
            </a:r>
            <a:r>
              <a:rPr lang="en-US" baseline="0" dirty="0" err="1">
                <a:ea typeface="Times New Roman" charset="0"/>
                <a:cs typeface="Times New Roman" charset="0"/>
              </a:rPr>
              <a:t>número</a:t>
            </a:r>
            <a:r>
              <a:rPr lang="en-US" baseline="0" dirty="0">
                <a:ea typeface="Times New Roman" charset="0"/>
                <a:cs typeface="Times New Roman" charset="0"/>
              </a:rPr>
              <a:t> de </a:t>
            </a:r>
            <a:r>
              <a:rPr lang="en-US" baseline="0" dirty="0" err="1">
                <a:ea typeface="Times New Roman" charset="0"/>
                <a:cs typeface="Times New Roman" charset="0"/>
              </a:rPr>
              <a:t>individuos</a:t>
            </a:r>
            <a:r>
              <a:rPr lang="en-US" baseline="0" dirty="0">
                <a:ea typeface="Times New Roman" charset="0"/>
                <a:cs typeface="Times New Roman" charset="0"/>
              </a:rPr>
              <a:t> </a:t>
            </a:r>
            <a:r>
              <a:rPr lang="en-US" baseline="0" dirty="0" err="1">
                <a:ea typeface="Times New Roman" charset="0"/>
                <a:cs typeface="Times New Roman" charset="0"/>
              </a:rPr>
              <a:t>empleados</a:t>
            </a:r>
            <a:r>
              <a:rPr lang="en-US" baseline="0" dirty="0">
                <a:ea typeface="Times New Roman" charset="0"/>
                <a:cs typeface="Times New Roman" charset="0"/>
              </a:rPr>
              <a:t>.  </a:t>
            </a:r>
            <a:r>
              <a:rPr lang="en-US" dirty="0">
                <a:ea typeface="Times New Roman" charset="0"/>
                <a:cs typeface="Times New Roman" charset="0"/>
              </a:rPr>
              <a:t> </a:t>
            </a:r>
          </a:p>
          <a:p>
            <a:pPr>
              <a:spcBef>
                <a:spcPct val="0"/>
              </a:spcBef>
            </a:pPr>
            <a:endParaRPr lang="en-US" dirty="0">
              <a:ea typeface="Times New Roman" charset="0"/>
              <a:cs typeface="Times New Roman" charset="0"/>
            </a:endParaRPr>
          </a:p>
          <a:p>
            <a:pPr>
              <a:lnSpc>
                <a:spcPct val="90000"/>
              </a:lnSpc>
              <a:spcBef>
                <a:spcPct val="0"/>
              </a:spcBef>
            </a:pPr>
            <a:r>
              <a:rPr lang="en-US" dirty="0">
                <a:ea typeface="Times New Roman" charset="0"/>
                <a:cs typeface="Times New Roman" charset="0"/>
              </a:rPr>
              <a:t>Los </a:t>
            </a:r>
            <a:r>
              <a:rPr lang="en-US" dirty="0" err="1">
                <a:ea typeface="Times New Roman" charset="0"/>
                <a:cs typeface="Times New Roman" charset="0"/>
              </a:rPr>
              <a:t>trabajadores</a:t>
            </a:r>
            <a:r>
              <a:rPr lang="en-US" baseline="0" dirty="0">
                <a:ea typeface="Times New Roman" charset="0"/>
                <a:cs typeface="Times New Roman" charset="0"/>
              </a:rPr>
              <a:t> </a:t>
            </a:r>
            <a:r>
              <a:rPr lang="en-US" baseline="0" dirty="0" err="1">
                <a:ea typeface="Times New Roman" charset="0"/>
                <a:cs typeface="Times New Roman" charset="0"/>
              </a:rPr>
              <a:t>pueden</a:t>
            </a:r>
            <a:r>
              <a:rPr lang="en-US" baseline="0" dirty="0">
                <a:ea typeface="Times New Roman" charset="0"/>
                <a:cs typeface="Times New Roman" charset="0"/>
              </a:rPr>
              <a:t> </a:t>
            </a:r>
            <a:r>
              <a:rPr lang="en-US" baseline="0" dirty="0" err="1">
                <a:ea typeface="Times New Roman" charset="0"/>
                <a:cs typeface="Times New Roman" charset="0"/>
              </a:rPr>
              <a:t>p</a:t>
            </a:r>
            <a:r>
              <a:rPr lang="en-US" b="0" baseline="0" dirty="0" err="1">
                <a:ea typeface="Times New Roman" charset="0"/>
                <a:cs typeface="Times New Roman" charset="0"/>
              </a:rPr>
              <a:t>resentar</a:t>
            </a:r>
            <a:r>
              <a:rPr lang="en-US" b="0" baseline="0" dirty="0">
                <a:ea typeface="Times New Roman" charset="0"/>
                <a:cs typeface="Times New Roman" charset="0"/>
              </a:rPr>
              <a:t> </a:t>
            </a:r>
            <a:r>
              <a:rPr lang="en-US" b="0" baseline="0" dirty="0" err="1">
                <a:ea typeface="Times New Roman" charset="0"/>
                <a:cs typeface="Times New Roman" charset="0"/>
              </a:rPr>
              <a:t>una</a:t>
            </a:r>
            <a:r>
              <a:rPr lang="en-US" b="0" baseline="0" dirty="0">
                <a:ea typeface="Times New Roman" charset="0"/>
                <a:cs typeface="Times New Roman" charset="0"/>
              </a:rPr>
              <a:t> </a:t>
            </a:r>
            <a:r>
              <a:rPr lang="en-US" b="0" baseline="0" dirty="0" err="1">
                <a:ea typeface="Times New Roman" charset="0"/>
                <a:cs typeface="Times New Roman" charset="0"/>
              </a:rPr>
              <a:t>queja</a:t>
            </a:r>
            <a:r>
              <a:rPr lang="en-US" b="0" baseline="0" dirty="0">
                <a:ea typeface="Times New Roman" charset="0"/>
                <a:cs typeface="Times New Roman" charset="0"/>
              </a:rPr>
              <a:t> formal ante la OSHA </a:t>
            </a:r>
            <a:r>
              <a:rPr lang="en-US" b="0" baseline="0" dirty="0" err="1">
                <a:ea typeface="Times New Roman" charset="0"/>
                <a:cs typeface="Times New Roman" charset="0"/>
              </a:rPr>
              <a:t>si</a:t>
            </a:r>
            <a:r>
              <a:rPr lang="en-US" b="0" baseline="0" dirty="0">
                <a:ea typeface="Times New Roman" charset="0"/>
                <a:cs typeface="Times New Roman" charset="0"/>
              </a:rPr>
              <a:t> el </a:t>
            </a:r>
            <a:r>
              <a:rPr lang="en-US" b="0" baseline="0" dirty="0" err="1">
                <a:ea typeface="Times New Roman" charset="0"/>
                <a:cs typeface="Times New Roman" charset="0"/>
              </a:rPr>
              <a:t>empleador</a:t>
            </a:r>
            <a:r>
              <a:rPr lang="en-US" b="0" baseline="0" dirty="0">
                <a:ea typeface="Times New Roman" charset="0"/>
                <a:cs typeface="Times New Roman" charset="0"/>
              </a:rPr>
              <a:t> </a:t>
            </a:r>
            <a:r>
              <a:rPr lang="en-US" b="0" baseline="0" dirty="0" err="1">
                <a:ea typeface="Times New Roman" charset="0"/>
                <a:cs typeface="Times New Roman" charset="0"/>
              </a:rPr>
              <a:t>toma</a:t>
            </a:r>
            <a:r>
              <a:rPr lang="en-US" b="0" baseline="0" dirty="0">
                <a:ea typeface="Times New Roman" charset="0"/>
                <a:cs typeface="Times New Roman" charset="0"/>
              </a:rPr>
              <a:t> </a:t>
            </a:r>
            <a:r>
              <a:rPr lang="en-US" b="0" baseline="0" dirty="0" err="1">
                <a:ea typeface="Times New Roman" charset="0"/>
                <a:cs typeface="Times New Roman" charset="0"/>
              </a:rPr>
              <a:t>represalias</a:t>
            </a:r>
            <a:r>
              <a:rPr lang="en-US" b="0" baseline="0" dirty="0">
                <a:ea typeface="Times New Roman" charset="0"/>
                <a:cs typeface="Times New Roman" charset="0"/>
              </a:rPr>
              <a:t> </a:t>
            </a:r>
            <a:r>
              <a:rPr lang="en-US" b="0" baseline="0" dirty="0" err="1">
                <a:ea typeface="Times New Roman" charset="0"/>
                <a:cs typeface="Times New Roman" charset="0"/>
              </a:rPr>
              <a:t>realizando</a:t>
            </a:r>
            <a:r>
              <a:rPr lang="en-US" b="0" baseline="0" dirty="0">
                <a:ea typeface="Times New Roman" charset="0"/>
                <a:cs typeface="Times New Roman" charset="0"/>
              </a:rPr>
              <a:t> </a:t>
            </a:r>
            <a:r>
              <a:rPr lang="en-US" b="0" baseline="0" dirty="0" err="1">
                <a:ea typeface="Times New Roman" charset="0"/>
                <a:cs typeface="Times New Roman" charset="0"/>
              </a:rPr>
              <a:t>acciones</a:t>
            </a:r>
            <a:r>
              <a:rPr lang="en-US" b="0" baseline="0" dirty="0">
                <a:ea typeface="Times New Roman" charset="0"/>
                <a:cs typeface="Times New Roman" charset="0"/>
              </a:rPr>
              <a:t> </a:t>
            </a:r>
            <a:r>
              <a:rPr lang="en-US" b="0" baseline="0" dirty="0" err="1">
                <a:ea typeface="Times New Roman" charset="0"/>
                <a:cs typeface="Times New Roman" charset="0"/>
              </a:rPr>
              <a:t>desfavorables</a:t>
            </a:r>
            <a:r>
              <a:rPr lang="en-US" b="0" baseline="0" dirty="0">
                <a:ea typeface="Times New Roman" charset="0"/>
                <a:cs typeface="Times New Roman" charset="0"/>
              </a:rPr>
              <a:t> de </a:t>
            </a:r>
            <a:r>
              <a:rPr lang="en-US" b="0" baseline="0" dirty="0" err="1">
                <a:ea typeface="Times New Roman" charset="0"/>
                <a:cs typeface="Times New Roman" charset="0"/>
              </a:rPr>
              <a:t>tipo</a:t>
            </a:r>
            <a:r>
              <a:rPr lang="en-US" b="0" baseline="0" dirty="0">
                <a:ea typeface="Times New Roman" charset="0"/>
                <a:cs typeface="Times New Roman" charset="0"/>
              </a:rPr>
              <a:t> </a:t>
            </a:r>
            <a:r>
              <a:rPr lang="en-US" b="0" baseline="0" dirty="0" err="1">
                <a:ea typeface="Times New Roman" charset="0"/>
                <a:cs typeface="Times New Roman" charset="0"/>
              </a:rPr>
              <a:t>laboral</a:t>
            </a:r>
            <a:r>
              <a:rPr lang="en-US" b="0" baseline="0" dirty="0">
                <a:ea typeface="Times New Roman" charset="0"/>
                <a:cs typeface="Times New Roman" charset="0"/>
              </a:rPr>
              <a:t> </a:t>
            </a:r>
            <a:r>
              <a:rPr lang="en-US" b="0" baseline="0" dirty="0" err="1">
                <a:ea typeface="Times New Roman" charset="0"/>
                <a:cs typeface="Times New Roman" charset="0"/>
              </a:rPr>
              <a:t>en</a:t>
            </a:r>
            <a:r>
              <a:rPr lang="en-US" b="0" baseline="0" dirty="0">
                <a:ea typeface="Times New Roman" charset="0"/>
                <a:cs typeface="Times New Roman" charset="0"/>
              </a:rPr>
              <a:t> contra de </a:t>
            </a:r>
            <a:r>
              <a:rPr lang="en-US" b="0" baseline="0" dirty="0" err="1">
                <a:ea typeface="Times New Roman" charset="0"/>
                <a:cs typeface="Times New Roman" charset="0"/>
              </a:rPr>
              <a:t>ellos</a:t>
            </a:r>
            <a:r>
              <a:rPr lang="en-US" b="0" baseline="0" dirty="0">
                <a:ea typeface="Times New Roman" charset="0"/>
                <a:cs typeface="Times New Roman" charset="0"/>
              </a:rPr>
              <a:t> </a:t>
            </a:r>
            <a:r>
              <a:rPr lang="en-US" b="0" baseline="0" dirty="0" err="1">
                <a:ea typeface="Times New Roman" charset="0"/>
                <a:cs typeface="Times New Roman" charset="0"/>
              </a:rPr>
              <a:t>por</a:t>
            </a:r>
            <a:r>
              <a:rPr lang="en-US" b="0" baseline="0" dirty="0">
                <a:ea typeface="Times New Roman" charset="0"/>
                <a:cs typeface="Times New Roman" charset="0"/>
              </a:rPr>
              <a:t> </a:t>
            </a:r>
            <a:r>
              <a:rPr lang="en-US" b="0" baseline="0" dirty="0" err="1">
                <a:ea typeface="Times New Roman" charset="0"/>
                <a:cs typeface="Times New Roman" charset="0"/>
              </a:rPr>
              <a:t>realizar</a:t>
            </a:r>
            <a:r>
              <a:rPr lang="en-US" b="0" baseline="0" dirty="0">
                <a:ea typeface="Times New Roman" charset="0"/>
                <a:cs typeface="Times New Roman" charset="0"/>
              </a:rPr>
              <a:t> </a:t>
            </a:r>
            <a:r>
              <a:rPr lang="en-US" b="0" baseline="0" dirty="0" err="1">
                <a:ea typeface="Times New Roman" charset="0"/>
                <a:cs typeface="Times New Roman" charset="0"/>
              </a:rPr>
              <a:t>denuncias</a:t>
            </a:r>
            <a:r>
              <a:rPr lang="en-US" b="0" baseline="0" dirty="0">
                <a:ea typeface="Times New Roman" charset="0"/>
                <a:cs typeface="Times New Roman" charset="0"/>
              </a:rPr>
              <a:t>, </a:t>
            </a:r>
            <a:r>
              <a:rPr lang="en-US" b="0" baseline="0" dirty="0" err="1">
                <a:ea typeface="Times New Roman" charset="0"/>
                <a:cs typeface="Times New Roman" charset="0"/>
              </a:rPr>
              <a:t>por</a:t>
            </a:r>
            <a:r>
              <a:rPr lang="en-US" b="0" baseline="0" dirty="0">
                <a:ea typeface="Times New Roman" charset="0"/>
                <a:cs typeface="Times New Roman" charset="0"/>
              </a:rPr>
              <a:t> </a:t>
            </a:r>
            <a:r>
              <a:rPr lang="en-US" b="0" baseline="0" dirty="0" err="1">
                <a:ea typeface="Times New Roman" charset="0"/>
                <a:cs typeface="Times New Roman" charset="0"/>
              </a:rPr>
              <a:t>involucrarse</a:t>
            </a:r>
            <a:r>
              <a:rPr lang="en-US" b="0" baseline="0" dirty="0">
                <a:ea typeface="Times New Roman" charset="0"/>
                <a:cs typeface="Times New Roman" charset="0"/>
              </a:rPr>
              <a:t> </a:t>
            </a:r>
            <a:r>
              <a:rPr lang="en-US" b="0" baseline="0" dirty="0" err="1">
                <a:ea typeface="Times New Roman" charset="0"/>
                <a:cs typeface="Times New Roman" charset="0"/>
              </a:rPr>
              <a:t>e</a:t>
            </a:r>
            <a:r>
              <a:rPr lang="en-US" baseline="0" dirty="0" err="1">
                <a:ea typeface="Times New Roman" charset="0"/>
                <a:cs typeface="Times New Roman" charset="0"/>
              </a:rPr>
              <a:t>n</a:t>
            </a:r>
            <a:r>
              <a:rPr lang="en-US" baseline="0" dirty="0">
                <a:ea typeface="Times New Roman" charset="0"/>
                <a:cs typeface="Times New Roman" charset="0"/>
              </a:rPr>
              <a:t> </a:t>
            </a:r>
            <a:r>
              <a:rPr lang="en-US" baseline="0" dirty="0" err="1">
                <a:ea typeface="Times New Roman" charset="0"/>
                <a:cs typeface="Times New Roman" charset="0"/>
              </a:rPr>
              <a:t>actividades</a:t>
            </a:r>
            <a:r>
              <a:rPr lang="en-US" baseline="0" dirty="0">
                <a:ea typeface="Times New Roman" charset="0"/>
                <a:cs typeface="Times New Roman" charset="0"/>
              </a:rPr>
              <a:t> </a:t>
            </a:r>
            <a:r>
              <a:rPr lang="en-US" baseline="0" dirty="0" err="1">
                <a:ea typeface="Times New Roman" charset="0"/>
                <a:cs typeface="Times New Roman" charset="0"/>
              </a:rPr>
              <a:t>protegidas</a:t>
            </a:r>
            <a:r>
              <a:rPr lang="en-US" baseline="0" dirty="0">
                <a:ea typeface="Times New Roman" charset="0"/>
                <a:cs typeface="Times New Roman" charset="0"/>
              </a:rPr>
              <a:t> (derechos </a:t>
            </a:r>
            <a:r>
              <a:rPr lang="en-US" baseline="0" dirty="0" err="1">
                <a:ea typeface="Times New Roman" charset="0"/>
                <a:cs typeface="Times New Roman" charset="0"/>
              </a:rPr>
              <a:t>legales</a:t>
            </a:r>
            <a:r>
              <a:rPr lang="en-US" baseline="0" dirty="0">
                <a:ea typeface="Times New Roman" charset="0"/>
                <a:cs typeface="Times New Roman" charset="0"/>
              </a:rPr>
              <a:t> </a:t>
            </a:r>
            <a:r>
              <a:rPr lang="en-US" baseline="0" dirty="0" err="1">
                <a:ea typeface="Times New Roman" charset="0"/>
                <a:cs typeface="Times New Roman" charset="0"/>
              </a:rPr>
              <a:t>como</a:t>
            </a:r>
            <a:r>
              <a:rPr lang="en-US" baseline="0" dirty="0">
                <a:ea typeface="Times New Roman" charset="0"/>
                <a:cs typeface="Times New Roman" charset="0"/>
              </a:rPr>
              <a:t> </a:t>
            </a:r>
            <a:r>
              <a:rPr lang="en-US" baseline="0" dirty="0" err="1">
                <a:ea typeface="Times New Roman" charset="0"/>
                <a:cs typeface="Times New Roman" charset="0"/>
              </a:rPr>
              <a:t>empleados</a:t>
            </a:r>
            <a:r>
              <a:rPr lang="en-US" baseline="0" dirty="0">
                <a:ea typeface="Times New Roman" charset="0"/>
                <a:cs typeface="Times New Roman" charset="0"/>
              </a:rPr>
              <a:t>) </a:t>
            </a:r>
            <a:r>
              <a:rPr lang="en-US" baseline="0" dirty="0" err="1">
                <a:ea typeface="Times New Roman" charset="0"/>
                <a:cs typeface="Times New Roman" charset="0"/>
              </a:rPr>
              <a:t>relacionadas</a:t>
            </a:r>
            <a:r>
              <a:rPr lang="en-US" baseline="0" dirty="0">
                <a:ea typeface="Times New Roman" charset="0"/>
                <a:cs typeface="Times New Roman" charset="0"/>
              </a:rPr>
              <a:t> a la </a:t>
            </a:r>
            <a:r>
              <a:rPr lang="en-US" baseline="0" dirty="0" err="1">
                <a:ea typeface="Times New Roman" charset="0"/>
                <a:cs typeface="Times New Roman" charset="0"/>
              </a:rPr>
              <a:t>seguridad</a:t>
            </a:r>
            <a:r>
              <a:rPr lang="en-US" baseline="0" dirty="0">
                <a:ea typeface="Times New Roman" charset="0"/>
                <a:cs typeface="Times New Roman" charset="0"/>
              </a:rPr>
              <a:t> o la </a:t>
            </a:r>
            <a:r>
              <a:rPr lang="en-US" baseline="0" dirty="0" err="1">
                <a:ea typeface="Times New Roman" charset="0"/>
                <a:cs typeface="Times New Roman" charset="0"/>
              </a:rPr>
              <a:t>salud</a:t>
            </a:r>
            <a:r>
              <a:rPr lang="en-US" baseline="0" dirty="0">
                <a:ea typeface="Times New Roman" charset="0"/>
                <a:cs typeface="Times New Roman" charset="0"/>
              </a:rPr>
              <a:t> </a:t>
            </a:r>
            <a:r>
              <a:rPr lang="en-US" baseline="0" dirty="0" err="1">
                <a:ea typeface="Times New Roman" charset="0"/>
                <a:cs typeface="Times New Roman" charset="0"/>
              </a:rPr>
              <a:t>en</a:t>
            </a:r>
            <a:r>
              <a:rPr lang="en-US" baseline="0" dirty="0">
                <a:ea typeface="Times New Roman" charset="0"/>
                <a:cs typeface="Times New Roman" charset="0"/>
              </a:rPr>
              <a:t> el </a:t>
            </a:r>
            <a:r>
              <a:rPr lang="en-US" baseline="0" dirty="0" err="1">
                <a:ea typeface="Times New Roman" charset="0"/>
                <a:cs typeface="Times New Roman" charset="0"/>
              </a:rPr>
              <a:t>lugar</a:t>
            </a:r>
            <a:r>
              <a:rPr lang="en-US" baseline="0" dirty="0">
                <a:ea typeface="Times New Roman" charset="0"/>
                <a:cs typeface="Times New Roman" charset="0"/>
              </a:rPr>
              <a:t> de </a:t>
            </a:r>
            <a:r>
              <a:rPr lang="en-US" baseline="0" dirty="0" err="1">
                <a:ea typeface="Times New Roman" charset="0"/>
                <a:cs typeface="Times New Roman" charset="0"/>
              </a:rPr>
              <a:t>trabajo</a:t>
            </a:r>
            <a:r>
              <a:rPr lang="en-US" baseline="0" dirty="0">
                <a:ea typeface="Times New Roman" charset="0"/>
                <a:cs typeface="Times New Roman" charset="0"/>
              </a:rPr>
              <a:t>. </a:t>
            </a:r>
            <a:endParaRPr lang="en-US" u="sng" dirty="0">
              <a:ea typeface="Times New Roman" charset="0"/>
              <a:cs typeface="Times New Roman" charset="0"/>
            </a:endParaRPr>
          </a:p>
          <a:p>
            <a:pPr>
              <a:lnSpc>
                <a:spcPct val="90000"/>
              </a:lnSpc>
              <a:spcBef>
                <a:spcPct val="0"/>
              </a:spcBef>
            </a:pPr>
            <a:endParaRPr lang="en-US" dirty="0">
              <a:solidFill>
                <a:schemeClr val="tx2"/>
              </a:solidFill>
              <a:ea typeface="Times New Roman" charset="0"/>
              <a:cs typeface="Times New Roman" charset="0"/>
            </a:endParaRPr>
          </a:p>
          <a:p>
            <a:r>
              <a:rPr lang="es-ES_tradnl" altLang="es-PE" b="0" dirty="0">
                <a:ea typeface="ＭＳ Ｐゴシック" panose="020B0600070205080204" pitchFamily="34" charset="-128"/>
              </a:rPr>
              <a:t>Los empleadores no pueden castigar de ninguna forma a los trabajadores por:</a:t>
            </a:r>
            <a:r>
              <a:rPr lang="es-ES_tradnl" altLang="es-PE" b="1" dirty="0">
                <a:ea typeface="ＭＳ Ｐゴシック" panose="020B0600070205080204" pitchFamily="34" charset="-128"/>
              </a:rPr>
              <a:t> </a:t>
            </a:r>
            <a:endParaRPr lang="en-US" altLang="es-PE" dirty="0">
              <a:ea typeface="ＭＳ Ｐゴシック" panose="020B0600070205080204" pitchFamily="34" charset="-128"/>
            </a:endParaRPr>
          </a:p>
          <a:p>
            <a:r>
              <a:rPr lang="es-ES_tradnl" altLang="es-PE" dirty="0">
                <a:ea typeface="ＭＳ Ｐゴシック" panose="020B0600070205080204" pitchFamily="34" charset="-128"/>
              </a:rPr>
              <a:t>• Reportar un accidente o enfermedades;</a:t>
            </a:r>
            <a:endParaRPr lang="en-US" altLang="es-PE" dirty="0">
              <a:ea typeface="ＭＳ Ｐゴシック" panose="020B0600070205080204" pitchFamily="34" charset="-128"/>
            </a:endParaRPr>
          </a:p>
          <a:p>
            <a:r>
              <a:rPr lang="es-ES_tradnl" altLang="es-PE" dirty="0">
                <a:ea typeface="ＭＳ Ｐゴシック" panose="020B0600070205080204" pitchFamily="34" charset="-128"/>
              </a:rPr>
              <a:t>• Reclamar al empleador, sindicato, OSHA u otra agencia relacionada por problemas sobre seguridad y salud;</a:t>
            </a:r>
            <a:endParaRPr lang="en-US" altLang="es-PE" dirty="0">
              <a:ea typeface="ＭＳ Ｐゴシック" panose="020B0600070205080204" pitchFamily="34" charset="-128"/>
            </a:endParaRPr>
          </a:p>
          <a:p>
            <a:r>
              <a:rPr lang="es-ES_tradnl" altLang="es-PE" dirty="0">
                <a:ea typeface="ＭＳ Ｐゴシック" panose="020B0600070205080204" pitchFamily="34" charset="-128"/>
              </a:rPr>
              <a:t>• Llenar una queja formal sobre seguridad y salud; </a:t>
            </a:r>
            <a:endParaRPr lang="en-US" altLang="es-PE" dirty="0">
              <a:ea typeface="ＭＳ Ｐゴシック" panose="020B0600070205080204" pitchFamily="34" charset="-128"/>
            </a:endParaRPr>
          </a:p>
          <a:p>
            <a:r>
              <a:rPr lang="es-ES_tradnl" altLang="es-PE" dirty="0">
                <a:ea typeface="ＭＳ Ｐゴシック" panose="020B0600070205080204" pitchFamily="34" charset="-128"/>
              </a:rPr>
              <a:t>• Participar en comités sobre seguridad y salud;</a:t>
            </a:r>
            <a:endParaRPr lang="en-US" altLang="es-PE" dirty="0">
              <a:ea typeface="ＭＳ Ｐゴシック" panose="020B0600070205080204" pitchFamily="34" charset="-128"/>
            </a:endParaRPr>
          </a:p>
          <a:p>
            <a:r>
              <a:rPr lang="es-ES_tradnl" altLang="es-PE" dirty="0">
                <a:ea typeface="ＭＳ Ｐゴシック" panose="020B0600070205080204" pitchFamily="34" charset="-128"/>
              </a:rPr>
              <a:t>• Participar en inspecciones de la OSHA y otras actividades relacionadas con la OSHA.</a:t>
            </a:r>
          </a:p>
          <a:p>
            <a:endParaRPr lang="en-US" dirty="0">
              <a:ea typeface="Times New Roman" charset="0"/>
              <a:cs typeface="Times New Roman" charset="0"/>
            </a:endParaRPr>
          </a:p>
          <a:p>
            <a:r>
              <a:rPr lang="es-ES_tradnl" altLang="es-PE" dirty="0">
                <a:ea typeface="ＭＳ Ｐゴシック" panose="020B0600070205080204" pitchFamily="34" charset="-128"/>
              </a:rPr>
              <a:t>Si se considera que el empleador está tomando represalias en contra del trabajador porque ejercita sus derechos legales como trabajador, el/la trabajador/a debe contactar OSHA cuanto antes. Las quejas deben llenarse dentro de los límites legales de tiempo. Un empleado puede llenar una queja con OSHA visitando o llamando a la oficina local de OSHA o enviando una queja escrita a la oficina de OSHA del área o regional. Las quejas escritas pueden ser llenadas vía FAX, comunicación electrónica, entregadas personalmente durante</a:t>
            </a:r>
            <a:r>
              <a:rPr lang="es-ES_tradnl" altLang="es-PE" b="1" dirty="0">
                <a:ea typeface="ＭＳ Ｐゴシック" panose="020B0600070205080204" pitchFamily="34" charset="-128"/>
              </a:rPr>
              <a:t> </a:t>
            </a:r>
            <a:r>
              <a:rPr lang="es-ES_tradnl" altLang="es-PE" b="0" dirty="0">
                <a:ea typeface="ＭＳ Ｐゴシック" panose="020B0600070205080204" pitchFamily="34" charset="-128"/>
              </a:rPr>
              <a:t>horario de oficina</a:t>
            </a:r>
            <a:r>
              <a:rPr lang="es-ES_tradnl" altLang="es-PE" dirty="0">
                <a:ea typeface="ＭＳ Ｐゴシック" panose="020B0600070205080204" pitchFamily="34" charset="-128"/>
              </a:rPr>
              <a:t>, enviadas vía correo (se recomienda servicios de confirmación) u otro operador de correo comercial. </a:t>
            </a:r>
            <a:endParaRPr lang="en-US" altLang="es-PE" dirty="0">
              <a:ea typeface="ＭＳ Ｐゴシック" panose="020B0600070205080204" pitchFamily="34" charset="-128"/>
            </a:endParaRPr>
          </a:p>
          <a:p>
            <a:r>
              <a:rPr lang="es-ES_tradnl" altLang="es-PE" dirty="0">
                <a:ea typeface="ＭＳ Ｐゴシック" panose="020B0600070205080204" pitchFamily="34" charset="-128"/>
              </a:rPr>
              <a:t> </a:t>
            </a:r>
            <a:endParaRPr lang="en-US" altLang="es-PE" dirty="0">
              <a:ea typeface="ＭＳ Ｐゴシック" panose="020B0600070205080204" pitchFamily="34" charset="-128"/>
            </a:endParaRPr>
          </a:p>
          <a:p>
            <a:r>
              <a:rPr lang="es-ES_tradnl" altLang="es-PE" dirty="0">
                <a:ea typeface="ＭＳ Ｐゴシック" panose="020B0600070205080204" pitchFamily="34" charset="-128"/>
              </a:rPr>
              <a:t>Si un trabajador es despedido, </a:t>
            </a:r>
            <a:r>
              <a:rPr lang="es-ES_tradnl" altLang="es-PE" b="0" dirty="0">
                <a:ea typeface="ＭＳ Ｐゴシック" panose="020B0600070205080204" pitchFamily="34" charset="-128"/>
              </a:rPr>
              <a:t>descendido de rango</a:t>
            </a:r>
            <a:r>
              <a:rPr lang="es-ES_tradnl" altLang="es-PE" b="1" dirty="0">
                <a:ea typeface="ＭＳ Ｐゴシック" panose="020B0600070205080204" pitchFamily="34" charset="-128"/>
              </a:rPr>
              <a:t>,</a:t>
            </a:r>
            <a:r>
              <a:rPr lang="es-ES_tradnl" altLang="es-PE" dirty="0">
                <a:ea typeface="ＭＳ Ｐゴシック" panose="020B0600070205080204" pitchFamily="34" charset="-128"/>
              </a:rPr>
              <a:t> transferido o discriminado en alguna forma por ejercitar su derecho bajo la ley, él o ella </a:t>
            </a:r>
            <a:r>
              <a:rPr lang="es-ES_tradnl" altLang="es-PE" b="0" u="none" dirty="0">
                <a:ea typeface="ＭＳ Ｐゴシック" panose="020B0600070205080204" pitchFamily="34" charset="-128"/>
              </a:rPr>
              <a:t>debe llenar una queja formal ante la OSHA en un plazo de 30 días.</a:t>
            </a:r>
            <a:endParaRPr lang="en-US" altLang="es-PE" b="0" u="none" dirty="0">
              <a:ea typeface="ＭＳ Ｐゴシック" panose="020B0600070205080204" pitchFamily="34" charset="-128"/>
            </a:endParaRPr>
          </a:p>
          <a:p>
            <a:pPr>
              <a:lnSpc>
                <a:spcPct val="90000"/>
              </a:lnSpc>
              <a:spcBef>
                <a:spcPct val="0"/>
              </a:spcBef>
            </a:pPr>
            <a:endParaRPr lang="es-ES_tradnl" altLang="es-PE" dirty="0">
              <a:latin typeface="Times" panose="02020603050405020304" pitchFamily="18" charset="0"/>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DB085E87-F6F3-A84A-8251-0520F3056D36}" type="slidenum">
              <a:rPr lang="en-US"/>
              <a:pPr/>
              <a:t>8</a:t>
            </a:fld>
            <a:endParaRPr lang="en-US"/>
          </a:p>
        </p:txBody>
      </p:sp>
    </p:spTree>
    <p:extLst>
      <p:ext uri="{BB962C8B-B14F-4D97-AF65-F5344CB8AC3E}">
        <p14:creationId xmlns:p14="http://schemas.microsoft.com/office/powerpoint/2010/main" val="91114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a:spcBef>
                <a:spcPct val="0"/>
              </a:spcBef>
            </a:pPr>
            <a:endParaRPr lang="es-ES_tradnl"/>
          </a:p>
        </p:txBody>
      </p:sp>
      <p:sp>
        <p:nvSpPr>
          <p:cNvPr id="32772" name="Slide Number Placeholder 3"/>
          <p:cNvSpPr>
            <a:spLocks noGrp="1"/>
          </p:cNvSpPr>
          <p:nvPr>
            <p:ph type="sldNum" sz="quarter" idx="5"/>
          </p:nvPr>
        </p:nvSpPr>
        <p:spPr bwMode="auto">
          <a:noFill/>
          <a:ln>
            <a:miter lim="800000"/>
            <a:headEnd/>
            <a:tailEnd/>
          </a:ln>
        </p:spPr>
        <p:txBody>
          <a:bodyPr/>
          <a:lstStyle/>
          <a:p>
            <a:fld id="{DA61E741-4C90-7E42-B02E-5CD34EF6E536}" type="slidenum">
              <a:rPr lang="en-US"/>
              <a:pPr/>
              <a:t>9</a:t>
            </a:fld>
            <a:endParaRPr lang="en-US"/>
          </a:p>
        </p:txBody>
      </p:sp>
    </p:spTree>
    <p:extLst>
      <p:ext uri="{BB962C8B-B14F-4D97-AF65-F5344CB8AC3E}">
        <p14:creationId xmlns:p14="http://schemas.microsoft.com/office/powerpoint/2010/main" val="284500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55113" cy="7077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93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hyperlink" Target="https://www.osha.gov/OshDoc/data_General_Facts/whistleblower_right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1"/>
          <p:cNvSpPr txBox="1">
            <a:spLocks/>
          </p:cNvSpPr>
          <p:nvPr/>
        </p:nvSpPr>
        <p:spPr>
          <a:xfrm>
            <a:off x="611188" y="1347788"/>
            <a:ext cx="8386762" cy="1365312"/>
          </a:xfrm>
          <a:prstGeom prst="rect">
            <a:avLst/>
          </a:prstGeom>
        </p:spPr>
        <p:txBody>
          <a:bodyPr>
            <a:prstTxWarp prst="textNoShape">
              <a:avLst/>
            </a:prstTxWarp>
            <a:noAutofit/>
          </a:bodyPr>
          <a:lstStyle/>
          <a:p>
            <a:pPr algn="ctr" eaLnBrk="0" hangingPunct="0">
              <a:lnSpc>
                <a:spcPct val="90000"/>
              </a:lnSpc>
            </a:pPr>
            <a:r>
              <a:rPr lang="en-US" sz="4000" b="1" dirty="0" err="1">
                <a:solidFill>
                  <a:schemeClr val="tx2"/>
                </a:solidFill>
                <a:latin typeface="Times" charset="0"/>
              </a:rPr>
              <a:t>Entrenamiento</a:t>
            </a:r>
            <a:r>
              <a:rPr lang="en-US" sz="4000" b="1" dirty="0">
                <a:solidFill>
                  <a:schemeClr val="tx2"/>
                </a:solidFill>
                <a:latin typeface="Times" charset="0"/>
              </a:rPr>
              <a:t> de </a:t>
            </a:r>
            <a:r>
              <a:rPr lang="en-US" sz="4000" b="1" dirty="0" err="1">
                <a:solidFill>
                  <a:schemeClr val="tx2"/>
                </a:solidFill>
                <a:latin typeface="Times" charset="0"/>
              </a:rPr>
              <a:t>Seguridad</a:t>
            </a:r>
            <a:endParaRPr lang="en-US" sz="4000" b="1" dirty="0">
              <a:solidFill>
                <a:schemeClr val="tx2"/>
              </a:solidFill>
              <a:latin typeface="Times" charset="0"/>
            </a:endParaRPr>
          </a:p>
          <a:p>
            <a:pPr algn="ctr" eaLnBrk="0" hangingPunct="0">
              <a:lnSpc>
                <a:spcPct val="90000"/>
              </a:lnSpc>
            </a:pPr>
            <a:r>
              <a:rPr lang="en-US" sz="4000" b="1" dirty="0" err="1">
                <a:solidFill>
                  <a:schemeClr val="tx2"/>
                </a:solidFill>
                <a:latin typeface="Times" charset="0"/>
              </a:rPr>
              <a:t>para</a:t>
            </a:r>
            <a:r>
              <a:rPr lang="en-US" sz="4000" b="1" dirty="0">
                <a:solidFill>
                  <a:schemeClr val="tx2"/>
                </a:solidFill>
                <a:latin typeface="Times" charset="0"/>
              </a:rPr>
              <a:t> </a:t>
            </a:r>
            <a:r>
              <a:rPr lang="en-US" sz="4000" b="1" dirty="0" err="1">
                <a:solidFill>
                  <a:schemeClr val="tx2"/>
                </a:solidFill>
                <a:latin typeface="Times" charset="0"/>
              </a:rPr>
              <a:t>Excavación</a:t>
            </a:r>
            <a:r>
              <a:rPr lang="en-US" sz="4000" b="1" dirty="0">
                <a:solidFill>
                  <a:schemeClr val="tx2"/>
                </a:solidFill>
                <a:latin typeface="Times" charset="0"/>
              </a:rPr>
              <a:t> </a:t>
            </a:r>
            <a:r>
              <a:rPr lang="en-US" sz="4000" b="1" dirty="0" err="1">
                <a:solidFill>
                  <a:schemeClr val="tx2"/>
                </a:solidFill>
                <a:latin typeface="Times" charset="0"/>
              </a:rPr>
              <a:t>y</a:t>
            </a:r>
            <a:r>
              <a:rPr lang="en-US" sz="4000" b="1" dirty="0">
                <a:solidFill>
                  <a:schemeClr val="tx2"/>
                </a:solidFill>
                <a:latin typeface="Times" charset="0"/>
              </a:rPr>
              <a:t> </a:t>
            </a:r>
            <a:r>
              <a:rPr lang="en-US" sz="4000" b="1" dirty="0" err="1">
                <a:solidFill>
                  <a:schemeClr val="tx2"/>
                </a:solidFill>
                <a:latin typeface="Times" charset="0"/>
              </a:rPr>
              <a:t>Zanjado</a:t>
            </a:r>
            <a:r>
              <a:rPr lang="en-US" sz="4000" b="1" dirty="0">
                <a:solidFill>
                  <a:schemeClr val="tx2"/>
                </a:solidFill>
                <a:latin typeface="Times" charset="0"/>
              </a:rPr>
              <a:t/>
            </a:r>
            <a:br>
              <a:rPr lang="en-US" sz="4000" b="1" dirty="0">
                <a:solidFill>
                  <a:schemeClr val="tx2"/>
                </a:solidFill>
                <a:latin typeface="Times" charset="0"/>
              </a:rPr>
            </a:br>
            <a:endParaRPr lang="en-US" sz="4000" b="1" dirty="0">
              <a:solidFill>
                <a:schemeClr val="tx2"/>
              </a:solidFill>
              <a:latin typeface="Times" charset="0"/>
            </a:endParaRPr>
          </a:p>
        </p:txBody>
      </p:sp>
      <p:sp>
        <p:nvSpPr>
          <p:cNvPr id="7" name="Subtitle 2"/>
          <p:cNvSpPr txBox="1">
            <a:spLocks/>
          </p:cNvSpPr>
          <p:nvPr/>
        </p:nvSpPr>
        <p:spPr>
          <a:xfrm>
            <a:off x="768350" y="2601913"/>
            <a:ext cx="7594600" cy="1438275"/>
          </a:xfrm>
          <a:prstGeom prst="rect">
            <a:avLst/>
          </a:prstGeom>
        </p:spPr>
        <p:txBody>
          <a:bodyPr>
            <a:prstTxWarp prst="textNoShape">
              <a:avLst/>
            </a:prstTxWarp>
          </a:bodyPr>
          <a:lstStyle/>
          <a:p>
            <a:pPr algn="ctr" eaLnBrk="0" hangingPunct="0">
              <a:spcBef>
                <a:spcPct val="20000"/>
              </a:spcBef>
            </a:pPr>
            <a:r>
              <a:rPr lang="en-US" sz="2400" b="1" dirty="0" err="1">
                <a:latin typeface="Times" charset="0"/>
              </a:rPr>
              <a:t>Basado</a:t>
            </a:r>
            <a:r>
              <a:rPr lang="en-US" sz="2400" b="1" dirty="0">
                <a:latin typeface="Times" charset="0"/>
              </a:rPr>
              <a:t> En</a:t>
            </a:r>
          </a:p>
          <a:p>
            <a:pPr algn="ctr" eaLnBrk="0" hangingPunct="0">
              <a:spcBef>
                <a:spcPct val="20000"/>
              </a:spcBef>
            </a:pPr>
            <a:r>
              <a:rPr lang="en-US" sz="2400" b="1" dirty="0">
                <a:latin typeface="Times" charset="0"/>
              </a:rPr>
              <a:t> OSHA 29 CFR 1926 </a:t>
            </a:r>
          </a:p>
          <a:p>
            <a:pPr algn="ctr" eaLnBrk="0" hangingPunct="0">
              <a:spcBef>
                <a:spcPct val="20000"/>
              </a:spcBef>
            </a:pPr>
            <a:r>
              <a:rPr lang="en-US" sz="2400" b="1" dirty="0">
                <a:latin typeface="Times" charset="0"/>
              </a:rPr>
              <a:t>SUBPART P</a:t>
            </a:r>
          </a:p>
        </p:txBody>
      </p:sp>
      <p:pic>
        <p:nvPicPr>
          <p:cNvPr id="15364" name="Picture 1" descr="Image showing workers in a trench box" title="Trench work in process"/>
          <p:cNvPicPr>
            <a:picLocks noChangeAspect="1"/>
          </p:cNvPicPr>
          <p:nvPr/>
        </p:nvPicPr>
        <p:blipFill>
          <a:blip r:embed="rId3"/>
          <a:srcRect/>
          <a:stretch>
            <a:fillRect/>
          </a:stretch>
        </p:blipFill>
        <p:spPr bwMode="auto">
          <a:xfrm>
            <a:off x="2838450" y="4224338"/>
            <a:ext cx="3452813" cy="2297112"/>
          </a:xfrm>
          <a:prstGeom prst="rect">
            <a:avLst/>
          </a:prstGeom>
          <a:noFill/>
          <a:ln w="9525">
            <a:noFill/>
            <a:miter lim="800000"/>
            <a:headEnd/>
            <a:tailEnd/>
          </a:ln>
        </p:spPr>
      </p:pic>
      <p:sp>
        <p:nvSpPr>
          <p:cNvPr id="5" name="Title 1">
            <a:extLst/>
          </p:cNvPr>
          <p:cNvSpPr>
            <a:spLocks noGrp="1"/>
          </p:cNvSpPr>
          <p:nvPr>
            <p:ph type="title"/>
          </p:nvPr>
        </p:nvSpPr>
        <p:spPr>
          <a:xfrm>
            <a:off x="1793875" y="309563"/>
            <a:ext cx="6910388" cy="674687"/>
          </a:xfrm>
        </p:spPr>
        <p:txBody>
          <a:bodyPr wrap="square" lIns="91440" tIns="45720" rIns="91440" bIns="45720" numCol="1" anchor="t" anchorCtr="0" compatLnSpc="1">
            <a:prstTxWarp prst="textNoShape">
              <a:avLst/>
            </a:prstTxWarp>
          </a:bodyPr>
          <a:lstStyle/>
          <a:p>
            <a:r>
              <a:rPr lang="tr-TR" sz="2900">
                <a:solidFill>
                  <a:schemeClr val="bg1"/>
                </a:solidFill>
                <a:latin typeface="Impact" charset="0"/>
              </a:rPr>
              <a:t/>
            </a:r>
            <a:br>
              <a:rPr lang="tr-TR" sz="2900">
                <a:solidFill>
                  <a:schemeClr val="bg1"/>
                </a:solidFill>
                <a:latin typeface="Impact" charset="0"/>
              </a:rPr>
            </a:br>
            <a:r>
              <a:rPr lang="tr-TR" sz="2900">
                <a:solidFill>
                  <a:schemeClr val="bg1"/>
                </a:solidFill>
                <a:latin typeface="Impact" charset="0"/>
              </a:rPr>
              <a:t/>
            </a:r>
            <a:br>
              <a:rPr lang="tr-TR" sz="2900">
                <a:solidFill>
                  <a:schemeClr val="bg1"/>
                </a:solidFill>
                <a:latin typeface="Impact" charset="0"/>
              </a:rPr>
            </a:br>
            <a:endParaRPr lang="tr-TR" sz="2900">
              <a:solidFill>
                <a:schemeClr val="bg1"/>
              </a:solidFill>
              <a:latin typeface="Impact"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109788" y="357188"/>
            <a:ext cx="7034212"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Excavaciones</a:t>
            </a:r>
            <a:r>
              <a:rPr lang="en-US" sz="2900" dirty="0">
                <a:solidFill>
                  <a:schemeClr val="bg1"/>
                </a:solidFill>
                <a:latin typeface="Impact" charset="0"/>
              </a:rPr>
              <a:t> </a:t>
            </a:r>
            <a:r>
              <a:rPr lang="en-US" sz="2900" dirty="0" err="1">
                <a:solidFill>
                  <a:schemeClr val="bg1"/>
                </a:solidFill>
                <a:latin typeface="Impact" charset="0"/>
              </a:rPr>
              <a:t>y</a:t>
            </a:r>
            <a:r>
              <a:rPr lang="en-US" sz="2900" dirty="0">
                <a:solidFill>
                  <a:schemeClr val="bg1"/>
                </a:solidFill>
                <a:latin typeface="Impact" charset="0"/>
              </a:rPr>
              <a:t> </a:t>
            </a:r>
            <a:r>
              <a:rPr lang="en-US" sz="2900" dirty="0" err="1">
                <a:solidFill>
                  <a:schemeClr val="bg1"/>
                </a:solidFill>
                <a:latin typeface="Impact" charset="0"/>
              </a:rPr>
              <a:t>zanjas</a:t>
            </a:r>
            <a:endParaRPr lang="en-US" dirty="0"/>
          </a:p>
        </p:txBody>
      </p:sp>
      <p:sp>
        <p:nvSpPr>
          <p:cNvPr id="3" name="Content Placeholder 2"/>
          <p:cNvSpPr>
            <a:spLocks noGrp="1"/>
          </p:cNvSpPr>
          <p:nvPr>
            <p:ph idx="1"/>
          </p:nvPr>
        </p:nvSpPr>
        <p:spPr>
          <a:xfrm>
            <a:off x="0" y="1349375"/>
            <a:ext cx="9257862" cy="1835150"/>
          </a:xfrm>
        </p:spPr>
        <p:txBody>
          <a:bodyPr wrap="square" lIns="91440" tIns="45720" rIns="91440" bIns="45720" numCol="1" anchor="t" anchorCtr="0" compatLnSpc="1">
            <a:prstTxWarp prst="textNoShape">
              <a:avLst/>
            </a:prstTxWarp>
          </a:bodyPr>
          <a:lstStyle/>
          <a:p>
            <a:pPr>
              <a:buFont typeface="Wingdings" charset="2"/>
              <a:buChar char="§"/>
            </a:pPr>
            <a:r>
              <a:rPr lang="en-US" sz="2600" b="1" dirty="0" err="1"/>
              <a:t>Excavación</a:t>
            </a:r>
            <a:r>
              <a:rPr lang="en-US" sz="2600" dirty="0"/>
              <a:t>: un </a:t>
            </a:r>
            <a:r>
              <a:rPr lang="en-US" sz="2600" dirty="0" err="1"/>
              <a:t>hoyo</a:t>
            </a:r>
            <a:r>
              <a:rPr lang="en-US" sz="2600" dirty="0"/>
              <a:t> (</a:t>
            </a:r>
            <a:r>
              <a:rPr lang="en-US" sz="2600" dirty="0" err="1"/>
              <a:t>corte</a:t>
            </a:r>
            <a:r>
              <a:rPr lang="en-US" sz="2600" dirty="0"/>
              <a:t>), </a:t>
            </a:r>
            <a:r>
              <a:rPr lang="en-US" sz="2600" dirty="0" err="1"/>
              <a:t>hecho</a:t>
            </a:r>
            <a:r>
              <a:rPr lang="en-US" sz="2600" dirty="0"/>
              <a:t> </a:t>
            </a:r>
            <a:r>
              <a:rPr lang="en-US" sz="2600" dirty="0" err="1"/>
              <a:t>por</a:t>
            </a:r>
            <a:r>
              <a:rPr lang="en-US" sz="2600" dirty="0"/>
              <a:t> </a:t>
            </a:r>
            <a:r>
              <a:rPr lang="en-US" sz="2600" dirty="0" err="1"/>
              <a:t>seres</a:t>
            </a:r>
            <a:r>
              <a:rPr lang="en-US" sz="2600" dirty="0"/>
              <a:t> </a:t>
            </a:r>
            <a:r>
              <a:rPr lang="en-US" sz="2600" dirty="0" err="1"/>
              <a:t>humanos</a:t>
            </a:r>
            <a:r>
              <a:rPr lang="en-US" sz="2600" dirty="0"/>
              <a:t>, </a:t>
            </a:r>
            <a:r>
              <a:rPr lang="en-US" sz="2600" dirty="0" err="1"/>
              <a:t>que</a:t>
            </a:r>
            <a:r>
              <a:rPr lang="en-US" sz="2600" dirty="0"/>
              <a:t> </a:t>
            </a:r>
            <a:r>
              <a:rPr lang="en-US" sz="2600" dirty="0" err="1"/>
              <a:t>es</a:t>
            </a:r>
            <a:r>
              <a:rPr lang="en-US" sz="2600" dirty="0"/>
              <a:t> </a:t>
            </a:r>
            <a:r>
              <a:rPr lang="en-US" sz="2600" dirty="0" err="1"/>
              <a:t>cavado</a:t>
            </a:r>
            <a:r>
              <a:rPr lang="en-US" sz="2600" dirty="0"/>
              <a:t> en la </a:t>
            </a:r>
            <a:r>
              <a:rPr lang="en-US" sz="2600" dirty="0" err="1"/>
              <a:t>superficie</a:t>
            </a:r>
            <a:r>
              <a:rPr lang="en-US" sz="2600" dirty="0"/>
              <a:t> de la Tierra.</a:t>
            </a:r>
          </a:p>
          <a:p>
            <a:pPr marL="800100" lvl="1" indent="-342900">
              <a:buFont typeface="Courier New" charset="0"/>
              <a:buChar char="o"/>
            </a:pPr>
            <a:r>
              <a:rPr lang="en-US" sz="2600" b="1" dirty="0" err="1"/>
              <a:t>Tamaño</a:t>
            </a:r>
            <a:r>
              <a:rPr lang="en-US" sz="2600" b="1" dirty="0"/>
              <a:t> variable</a:t>
            </a:r>
            <a:r>
              <a:rPr lang="en-US" sz="2600" dirty="0"/>
              <a:t>: </a:t>
            </a:r>
            <a:r>
              <a:rPr lang="en-US" sz="2600" dirty="0" err="1"/>
              <a:t>ancho</a:t>
            </a:r>
            <a:r>
              <a:rPr lang="en-US" sz="2600" dirty="0"/>
              <a:t>, </a:t>
            </a:r>
            <a:r>
              <a:rPr lang="en-US" sz="2600" dirty="0" err="1"/>
              <a:t>angosto</a:t>
            </a:r>
            <a:r>
              <a:rPr lang="en-US" sz="2600" dirty="0"/>
              <a:t>, </a:t>
            </a:r>
            <a:r>
              <a:rPr lang="en-US" sz="2600" dirty="0" err="1"/>
              <a:t>profundo</a:t>
            </a:r>
            <a:r>
              <a:rPr lang="en-US" sz="2600" dirty="0"/>
              <a:t> o superficial. </a:t>
            </a:r>
          </a:p>
          <a:p>
            <a:pPr marL="800100" lvl="1" indent="-342900">
              <a:buFont typeface="Courier New" charset="0"/>
              <a:buChar char="o"/>
            </a:pPr>
            <a:endParaRPr lang="en-US" dirty="0"/>
          </a:p>
          <a:p>
            <a:pPr marL="800100" lvl="1" indent="-342900"/>
            <a:endParaRPr lang="en-US" sz="3200" dirty="0"/>
          </a:p>
        </p:txBody>
      </p:sp>
      <p:pic>
        <p:nvPicPr>
          <p:cNvPr id="33796" name="Picture 7" descr="An image displaying an excavation example;  a man hand digg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5075" y="3184525"/>
            <a:ext cx="6870700" cy="33797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2109788" y="357188"/>
            <a:ext cx="7034212"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Ejemplos</a:t>
            </a:r>
            <a:r>
              <a:rPr lang="en-US" sz="2900" dirty="0">
                <a:solidFill>
                  <a:schemeClr val="bg1"/>
                </a:solidFill>
                <a:latin typeface="Impact" charset="0"/>
              </a:rPr>
              <a:t> de </a:t>
            </a:r>
            <a:r>
              <a:rPr lang="en-US" sz="2900" dirty="0" err="1">
                <a:solidFill>
                  <a:schemeClr val="bg1"/>
                </a:solidFill>
                <a:latin typeface="Impact" charset="0"/>
              </a:rPr>
              <a:t>Excavaciones</a:t>
            </a:r>
            <a:endParaRPr lang="en-US" dirty="0"/>
          </a:p>
        </p:txBody>
      </p:sp>
      <p:pic>
        <p:nvPicPr>
          <p:cNvPr id="35843" name="Picture 2" descr="Image showing an open excavation"/>
          <p:cNvPicPr>
            <a:picLocks noChangeAspect="1" noChangeArrowheads="1"/>
          </p:cNvPicPr>
          <p:nvPr/>
        </p:nvPicPr>
        <p:blipFill>
          <a:blip r:embed="rId3"/>
          <a:srcRect/>
          <a:stretch>
            <a:fillRect/>
          </a:stretch>
        </p:blipFill>
        <p:spPr bwMode="auto">
          <a:xfrm>
            <a:off x="307975" y="1393825"/>
            <a:ext cx="4075113" cy="2949575"/>
          </a:xfrm>
          <a:prstGeom prst="rect">
            <a:avLst/>
          </a:prstGeom>
          <a:noFill/>
          <a:ln w="9525">
            <a:noFill/>
            <a:miter lim="800000"/>
            <a:headEnd/>
            <a:tailEnd/>
          </a:ln>
        </p:spPr>
      </p:pic>
      <p:pic>
        <p:nvPicPr>
          <p:cNvPr id="35844" name="Picture 8" descr="Image  showing an excavation"/>
          <p:cNvPicPr>
            <a:picLocks noChangeAspect="1" noChangeArrowheads="1"/>
          </p:cNvPicPr>
          <p:nvPr/>
        </p:nvPicPr>
        <p:blipFill>
          <a:blip r:embed="rId4"/>
          <a:srcRect/>
          <a:stretch>
            <a:fillRect/>
          </a:stretch>
        </p:blipFill>
        <p:spPr bwMode="auto">
          <a:xfrm>
            <a:off x="4467225" y="1622425"/>
            <a:ext cx="4427538" cy="2720975"/>
          </a:xfrm>
          <a:prstGeom prst="rect">
            <a:avLst/>
          </a:prstGeom>
          <a:noFill/>
          <a:ln w="9525">
            <a:noFill/>
            <a:miter lim="800000"/>
            <a:headEnd/>
            <a:tailEnd/>
          </a:ln>
        </p:spPr>
      </p:pic>
      <p:pic>
        <p:nvPicPr>
          <p:cNvPr id="35845" name="Picture 1" descr="A wide excavation example."/>
          <p:cNvPicPr>
            <a:picLocks noChangeAspect="1"/>
          </p:cNvPicPr>
          <p:nvPr/>
        </p:nvPicPr>
        <p:blipFill>
          <a:blip r:embed="rId5"/>
          <a:srcRect/>
          <a:stretch>
            <a:fillRect/>
          </a:stretch>
        </p:blipFill>
        <p:spPr bwMode="auto">
          <a:xfrm>
            <a:off x="255588" y="4454525"/>
            <a:ext cx="4095750" cy="2292350"/>
          </a:xfrm>
          <a:prstGeom prst="rect">
            <a:avLst/>
          </a:prstGeom>
          <a:noFill/>
          <a:ln w="9525">
            <a:noFill/>
            <a:miter lim="800000"/>
            <a:headEnd/>
            <a:tailEnd/>
          </a:ln>
        </p:spPr>
      </p:pic>
      <p:pic>
        <p:nvPicPr>
          <p:cNvPr id="35846" name="Picture 2" descr="Deep and wide excavation example, a compactor is compating bottom."/>
          <p:cNvPicPr>
            <a:picLocks noChangeAspect="1"/>
          </p:cNvPicPr>
          <p:nvPr/>
        </p:nvPicPr>
        <p:blipFill>
          <a:blip r:embed="rId6"/>
          <a:srcRect/>
          <a:stretch>
            <a:fillRect/>
          </a:stretch>
        </p:blipFill>
        <p:spPr bwMode="auto">
          <a:xfrm>
            <a:off x="4829175" y="4467225"/>
            <a:ext cx="3756025" cy="2279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109788" y="357188"/>
            <a:ext cx="7034212"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Excavaciones</a:t>
            </a:r>
            <a:r>
              <a:rPr lang="en-US" sz="2900" dirty="0">
                <a:solidFill>
                  <a:schemeClr val="bg1"/>
                </a:solidFill>
                <a:latin typeface="Impact" charset="0"/>
              </a:rPr>
              <a:t> </a:t>
            </a:r>
            <a:r>
              <a:rPr lang="en-US" sz="2900" dirty="0" err="1">
                <a:solidFill>
                  <a:schemeClr val="bg1"/>
                </a:solidFill>
                <a:latin typeface="Impact" charset="0"/>
              </a:rPr>
              <a:t>y</a:t>
            </a:r>
            <a:r>
              <a:rPr lang="en-US" sz="2900" dirty="0">
                <a:solidFill>
                  <a:schemeClr val="bg1"/>
                </a:solidFill>
                <a:latin typeface="Impact" charset="0"/>
              </a:rPr>
              <a:t> </a:t>
            </a:r>
            <a:r>
              <a:rPr lang="en-US" sz="2900" dirty="0" err="1">
                <a:solidFill>
                  <a:schemeClr val="bg1"/>
                </a:solidFill>
                <a:latin typeface="Impact" charset="0"/>
              </a:rPr>
              <a:t>zanjas</a:t>
            </a:r>
            <a:r>
              <a:rPr lang="en-US" sz="2900" dirty="0">
                <a:solidFill>
                  <a:schemeClr val="bg1"/>
                </a:solidFill>
                <a:latin typeface="Impact" charset="0"/>
              </a:rPr>
              <a:t>– cont.</a:t>
            </a:r>
            <a:endParaRPr lang="en-US" dirty="0"/>
          </a:p>
        </p:txBody>
      </p:sp>
      <p:sp>
        <p:nvSpPr>
          <p:cNvPr id="3" name="Content Placeholder 2"/>
          <p:cNvSpPr>
            <a:spLocks noGrp="1"/>
          </p:cNvSpPr>
          <p:nvPr>
            <p:ph idx="1"/>
          </p:nvPr>
        </p:nvSpPr>
        <p:spPr>
          <a:xfrm>
            <a:off x="0" y="1254125"/>
            <a:ext cx="9043988" cy="1676400"/>
          </a:xfrm>
        </p:spPr>
        <p:txBody>
          <a:bodyPr wrap="square" lIns="91440" tIns="45720" rIns="91440" bIns="45720" numCol="1" anchor="t" anchorCtr="0" compatLnSpc="1">
            <a:prstTxWarp prst="textNoShape">
              <a:avLst/>
            </a:prstTxWarp>
          </a:bodyPr>
          <a:lstStyle/>
          <a:p>
            <a:pPr>
              <a:buFont typeface="Wingdings" charset="2"/>
              <a:buChar char="§"/>
            </a:pPr>
            <a:r>
              <a:rPr lang="en-US" sz="2800" b="1" dirty="0" err="1"/>
              <a:t>Zanjas</a:t>
            </a:r>
            <a:r>
              <a:rPr lang="en-US" sz="2800" b="1" dirty="0"/>
              <a:t> </a:t>
            </a:r>
            <a:r>
              <a:rPr lang="en-US" sz="2800" dirty="0"/>
              <a:t>son </a:t>
            </a:r>
            <a:r>
              <a:rPr lang="en-US" sz="2800" dirty="0" err="1"/>
              <a:t>excavaciones</a:t>
            </a:r>
            <a:r>
              <a:rPr lang="en-US" sz="2800" dirty="0"/>
              <a:t> </a:t>
            </a:r>
            <a:r>
              <a:rPr lang="en-US" sz="2800" b="1" dirty="0" err="1"/>
              <a:t>especiales</a:t>
            </a:r>
            <a:endParaRPr lang="en-US" sz="2800" dirty="0"/>
          </a:p>
          <a:p>
            <a:pPr marL="979488" lvl="1" indent="-342900">
              <a:buFont typeface="Wingdings" charset="2"/>
              <a:buChar char="§"/>
            </a:pPr>
            <a:r>
              <a:rPr lang="en-US" sz="2400" dirty="0"/>
              <a:t>La </a:t>
            </a:r>
            <a:r>
              <a:rPr lang="en-US" sz="2400" dirty="0" err="1"/>
              <a:t>profundidad</a:t>
            </a:r>
            <a:r>
              <a:rPr lang="en-US" sz="2400" dirty="0"/>
              <a:t> </a:t>
            </a:r>
            <a:r>
              <a:rPr lang="en-US" sz="2400" dirty="0" err="1"/>
              <a:t>es</a:t>
            </a:r>
            <a:r>
              <a:rPr lang="en-US" sz="2400" dirty="0"/>
              <a:t> mayor </a:t>
            </a:r>
            <a:r>
              <a:rPr lang="en-US" sz="2400" dirty="0" err="1"/>
              <a:t>que</a:t>
            </a:r>
            <a:r>
              <a:rPr lang="en-US" sz="2400" dirty="0"/>
              <a:t> el </a:t>
            </a:r>
            <a:r>
              <a:rPr lang="en-US" sz="2400" dirty="0" err="1"/>
              <a:t>ancho</a:t>
            </a:r>
            <a:r>
              <a:rPr lang="en-US" sz="2400" dirty="0"/>
              <a:t>  </a:t>
            </a:r>
          </a:p>
          <a:p>
            <a:pPr marL="979488" lvl="1" indent="-342900">
              <a:buFont typeface="Wingdings" charset="2"/>
              <a:buChar char="§"/>
            </a:pPr>
            <a:r>
              <a:rPr lang="en-US" sz="2400" dirty="0" err="1"/>
              <a:t>Generalmente</a:t>
            </a:r>
            <a:r>
              <a:rPr lang="en-US" sz="2400" dirty="0"/>
              <a:t> son </a:t>
            </a:r>
            <a:r>
              <a:rPr lang="en-US" sz="2400" dirty="0" err="1"/>
              <a:t>angostas</a:t>
            </a:r>
            <a:r>
              <a:rPr lang="en-US" sz="2400" dirty="0"/>
              <a:t>, </a:t>
            </a:r>
            <a:r>
              <a:rPr lang="en-US" sz="2400" dirty="0" err="1"/>
              <a:t>menos</a:t>
            </a:r>
            <a:r>
              <a:rPr lang="en-US" sz="2400" dirty="0"/>
              <a:t> de 15 pies (ft) en la base.</a:t>
            </a:r>
          </a:p>
          <a:p>
            <a:pPr marL="979488" lvl="1" indent="-342900">
              <a:buFont typeface="Wingdings" charset="2"/>
              <a:buChar char="§"/>
            </a:pPr>
            <a:r>
              <a:rPr lang="en-US" sz="2400" dirty="0"/>
              <a:t>La </a:t>
            </a:r>
            <a:r>
              <a:rPr lang="en-US" sz="2400" dirty="0" err="1"/>
              <a:t>instalación</a:t>
            </a:r>
            <a:r>
              <a:rPr lang="en-US" sz="2400" dirty="0"/>
              <a:t> de </a:t>
            </a:r>
            <a:r>
              <a:rPr lang="en-US" sz="2400" dirty="0" err="1"/>
              <a:t>encofrado</a:t>
            </a:r>
            <a:r>
              <a:rPr lang="en-US" sz="2400" dirty="0"/>
              <a:t> </a:t>
            </a:r>
            <a:r>
              <a:rPr lang="en-US" sz="2400" dirty="0" err="1"/>
              <a:t>puede</a:t>
            </a:r>
            <a:r>
              <a:rPr lang="en-US" sz="2400" dirty="0"/>
              <a:t> </a:t>
            </a:r>
            <a:r>
              <a:rPr lang="en-US" sz="2400" dirty="0" err="1"/>
              <a:t>crear</a:t>
            </a:r>
            <a:r>
              <a:rPr lang="en-US" sz="2400" dirty="0"/>
              <a:t> </a:t>
            </a:r>
            <a:r>
              <a:rPr lang="en-US" sz="2400" dirty="0" err="1"/>
              <a:t>una</a:t>
            </a:r>
            <a:r>
              <a:rPr lang="en-US" sz="2400" dirty="0"/>
              <a:t> </a:t>
            </a:r>
            <a:r>
              <a:rPr lang="en-US" sz="2400" dirty="0" err="1"/>
              <a:t>zanja</a:t>
            </a:r>
            <a:endParaRPr lang="en-US" sz="2400" dirty="0"/>
          </a:p>
          <a:p>
            <a:pPr marL="979488" lvl="1" indent="-342900"/>
            <a:endParaRPr lang="en-US" dirty="0"/>
          </a:p>
        </p:txBody>
      </p:sp>
      <p:pic>
        <p:nvPicPr>
          <p:cNvPr id="2" name="Picture 1" descr="A demonstrative image displaying a typical trench ; however an unprotected one while a worker in the trench" title="A typical trench">
            <a:extLst>
              <a:ext uri="{FF2B5EF4-FFF2-40B4-BE49-F238E27FC236}">
                <a16:creationId xmlns:a16="http://schemas.microsoft.com/office/drawing/2014/main" id="{7FA570A6-4685-4F49-A4C1-AAFFFAE57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824" y="3088198"/>
            <a:ext cx="3724979" cy="3639627"/>
          </a:xfrm>
          <a:prstGeom prst="rect">
            <a:avLst/>
          </a:prstGeom>
        </p:spPr>
      </p:pic>
      <p:pic>
        <p:nvPicPr>
          <p:cNvPr id="6" name="Picture 5" descr="An image displaying a trench ; created by formwork which is unprotected while a worker in the trench" title="A trench created by formwork">
            <a:extLst>
              <a:ext uri="{FF2B5EF4-FFF2-40B4-BE49-F238E27FC236}">
                <a16:creationId xmlns:a16="http://schemas.microsoft.com/office/drawing/2014/main" id="{131AF87C-0A67-4C1A-9EBC-9CBD80B9C8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1994" y="3277190"/>
            <a:ext cx="4456562" cy="34506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2109788" y="357188"/>
            <a:ext cx="7034212"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Ejemplos</a:t>
            </a:r>
            <a:r>
              <a:rPr lang="en-US" sz="2900" dirty="0">
                <a:solidFill>
                  <a:schemeClr val="bg1"/>
                </a:solidFill>
                <a:latin typeface="Impact" charset="0"/>
              </a:rPr>
              <a:t> de </a:t>
            </a:r>
            <a:r>
              <a:rPr lang="en-US" sz="2900" dirty="0" err="1">
                <a:solidFill>
                  <a:schemeClr val="bg1"/>
                </a:solidFill>
                <a:latin typeface="Impact" charset="0"/>
              </a:rPr>
              <a:t>zanjas</a:t>
            </a:r>
            <a:endParaRPr lang="en-US" dirty="0"/>
          </a:p>
        </p:txBody>
      </p:sp>
      <p:pic>
        <p:nvPicPr>
          <p:cNvPr id="2" name="Picture 1" descr="An image displying four different trench examples. One with dislaying noncompliance with the OSHA's excavation standard." title="Example of trenches">
            <a:extLst>
              <a:ext uri="{FF2B5EF4-FFF2-40B4-BE49-F238E27FC236}">
                <a16:creationId xmlns:a16="http://schemas.microsoft.com/office/drawing/2014/main" id="{91ACDBF3-3296-46BC-B87A-755099DE50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321" y="1395518"/>
            <a:ext cx="7888908" cy="53710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109788" y="357188"/>
            <a:ext cx="7034212"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Peligros</a:t>
            </a:r>
            <a:r>
              <a:rPr lang="en-US" sz="2900" dirty="0">
                <a:solidFill>
                  <a:schemeClr val="bg1"/>
                </a:solidFill>
                <a:latin typeface="Impact" charset="0"/>
              </a:rPr>
              <a:t> de </a:t>
            </a:r>
            <a:r>
              <a:rPr lang="en-US" sz="2900" dirty="0" err="1">
                <a:solidFill>
                  <a:schemeClr val="bg1"/>
                </a:solidFill>
                <a:latin typeface="Impact" charset="0"/>
              </a:rPr>
              <a:t>derrumbe</a:t>
            </a:r>
            <a:r>
              <a:rPr lang="en-US" sz="2900" dirty="0">
                <a:solidFill>
                  <a:schemeClr val="bg1"/>
                </a:solidFill>
                <a:latin typeface="Impact" charset="0"/>
              </a:rPr>
              <a:t> en </a:t>
            </a:r>
            <a:r>
              <a:rPr lang="en-US" sz="2900" dirty="0" err="1">
                <a:solidFill>
                  <a:schemeClr val="bg1"/>
                </a:solidFill>
                <a:latin typeface="Impact" charset="0"/>
              </a:rPr>
              <a:t>Excavaciones</a:t>
            </a:r>
            <a:r>
              <a:rPr lang="en-US" sz="2900" dirty="0">
                <a:solidFill>
                  <a:schemeClr val="bg1"/>
                </a:solidFill>
                <a:latin typeface="Impact" charset="0"/>
              </a:rPr>
              <a:t> y </a:t>
            </a:r>
            <a:r>
              <a:rPr lang="en-US" sz="2900" dirty="0" err="1">
                <a:solidFill>
                  <a:schemeClr val="bg1"/>
                </a:solidFill>
                <a:latin typeface="Impact" charset="0"/>
              </a:rPr>
              <a:t>Zanjas</a:t>
            </a:r>
            <a:endParaRPr lang="en-US" dirty="0"/>
          </a:p>
        </p:txBody>
      </p:sp>
      <p:sp>
        <p:nvSpPr>
          <p:cNvPr id="41987" name="Content Placeholder 2"/>
          <p:cNvSpPr>
            <a:spLocks noGrp="1"/>
          </p:cNvSpPr>
          <p:nvPr>
            <p:ph idx="1"/>
          </p:nvPr>
        </p:nvSpPr>
        <p:spPr bwMode="auto">
          <a:xfrm>
            <a:off x="675408" y="1347788"/>
            <a:ext cx="8312727" cy="5032230"/>
          </a:xfrm>
          <a:noFill/>
          <a:ln>
            <a:miter lim="800000"/>
            <a:headEnd/>
            <a:tailEnd/>
          </a:ln>
        </p:spPr>
        <p:txBody>
          <a:bodyPr wrap="square" lIns="91440" tIns="45720" rIns="91440" bIns="45720" numCol="1" anchor="t" anchorCtr="0" compatLnSpc="1">
            <a:prstTxWarp prst="textNoShape">
              <a:avLst/>
            </a:prstTxWarp>
          </a:bodyPr>
          <a:lstStyle/>
          <a:p>
            <a:pPr>
              <a:spcBef>
                <a:spcPts val="1200"/>
              </a:spcBef>
              <a:spcAft>
                <a:spcPts val="1200"/>
              </a:spcAft>
              <a:buFont typeface="Wingdings" charset="2"/>
              <a:buChar char="§"/>
            </a:pPr>
            <a:r>
              <a:rPr lang="en-US" sz="2400" b="1" dirty="0" err="1"/>
              <a:t>Excavación</a:t>
            </a:r>
            <a:r>
              <a:rPr lang="en-US" sz="2400" dirty="0"/>
              <a:t> y </a:t>
            </a:r>
            <a:r>
              <a:rPr lang="en-US" sz="2400" b="1" dirty="0" err="1"/>
              <a:t>zanjado</a:t>
            </a:r>
            <a:r>
              <a:rPr lang="en-US" sz="2400" dirty="0"/>
              <a:t> son </a:t>
            </a:r>
            <a:r>
              <a:rPr lang="en-US" sz="2400" b="1" dirty="0" err="1"/>
              <a:t>trabajos</a:t>
            </a:r>
            <a:r>
              <a:rPr lang="en-US" sz="2400" b="1" dirty="0"/>
              <a:t> </a:t>
            </a:r>
            <a:r>
              <a:rPr lang="en-US" sz="2400" b="1" dirty="0" err="1"/>
              <a:t>peligrosos</a:t>
            </a:r>
            <a:endParaRPr lang="en-US" sz="2400" b="1" dirty="0">
              <a:solidFill>
                <a:srgbClr val="FF0000"/>
              </a:solidFill>
            </a:endParaRPr>
          </a:p>
          <a:p>
            <a:pPr>
              <a:spcBef>
                <a:spcPts val="1200"/>
              </a:spcBef>
              <a:spcAft>
                <a:spcPts val="1200"/>
              </a:spcAft>
              <a:buFont typeface="Wingdings" charset="2"/>
              <a:buChar char="§"/>
            </a:pPr>
            <a:r>
              <a:rPr lang="en-US" sz="2400" dirty="0" err="1"/>
              <a:t>Muchos</a:t>
            </a:r>
            <a:r>
              <a:rPr lang="en-US" sz="2400" dirty="0"/>
              <a:t> </a:t>
            </a:r>
            <a:r>
              <a:rPr lang="en-US" sz="2400" dirty="0" err="1"/>
              <a:t>trabajadores</a:t>
            </a:r>
            <a:r>
              <a:rPr lang="en-US" sz="2400" dirty="0"/>
              <a:t> son   </a:t>
            </a:r>
            <a:r>
              <a:rPr lang="en-US" sz="2400" b="1" dirty="0" err="1"/>
              <a:t>aplastados</a:t>
            </a:r>
            <a:r>
              <a:rPr lang="en-US" sz="2400" dirty="0"/>
              <a:t> o  </a:t>
            </a:r>
            <a:r>
              <a:rPr lang="en-US" sz="2400" b="1" dirty="0" err="1"/>
              <a:t>sofocados</a:t>
            </a:r>
            <a:r>
              <a:rPr lang="en-US" sz="2400" b="1" dirty="0"/>
              <a:t> </a:t>
            </a:r>
            <a:r>
              <a:rPr lang="en-US" sz="2400" dirty="0"/>
              <a:t>en</a:t>
            </a:r>
            <a:r>
              <a:rPr lang="en-US" sz="2400" b="1" dirty="0"/>
              <a:t> </a:t>
            </a:r>
            <a:r>
              <a:rPr lang="en-US" sz="2400" b="1" dirty="0" err="1"/>
              <a:t>zanjas</a:t>
            </a:r>
            <a:r>
              <a:rPr lang="en-US" sz="2400" b="1" dirty="0"/>
              <a:t> </a:t>
            </a:r>
            <a:r>
              <a:rPr lang="en-US" sz="2400" b="1" dirty="0" err="1"/>
              <a:t>desprotegidas</a:t>
            </a:r>
            <a:r>
              <a:rPr lang="en-US" sz="2400" b="1" dirty="0"/>
              <a:t> </a:t>
            </a:r>
            <a:r>
              <a:rPr lang="en-US" sz="2400" dirty="0"/>
              <a:t>– </a:t>
            </a:r>
            <a:r>
              <a:rPr lang="en-US" sz="2400" b="1" dirty="0" err="1"/>
              <a:t>suelos</a:t>
            </a:r>
            <a:r>
              <a:rPr lang="en-US" sz="2400" b="1" dirty="0"/>
              <a:t> </a:t>
            </a:r>
            <a:r>
              <a:rPr lang="en-US" sz="2400" b="1" dirty="0" err="1"/>
              <a:t>que</a:t>
            </a:r>
            <a:r>
              <a:rPr lang="en-US" sz="2400" b="1" dirty="0"/>
              <a:t> </a:t>
            </a:r>
            <a:r>
              <a:rPr lang="en-US" sz="2400" b="1" dirty="0" err="1"/>
              <a:t>colapsan</a:t>
            </a:r>
            <a:r>
              <a:rPr lang="en-US" sz="2400" dirty="0"/>
              <a:t> y </a:t>
            </a:r>
            <a:r>
              <a:rPr lang="en-US" sz="2400" b="1" dirty="0" err="1"/>
              <a:t>derrumbes</a:t>
            </a:r>
            <a:endParaRPr lang="en-US" sz="2400" dirty="0"/>
          </a:p>
          <a:p>
            <a:pPr>
              <a:spcBef>
                <a:spcPts val="1200"/>
              </a:spcBef>
              <a:spcAft>
                <a:spcPts val="1200"/>
              </a:spcAft>
              <a:buFont typeface="Wingdings" charset="2"/>
              <a:buChar char="§"/>
            </a:pPr>
            <a:r>
              <a:rPr lang="en-US" sz="2400" b="1" dirty="0"/>
              <a:t>Los </a:t>
            </a:r>
            <a:r>
              <a:rPr lang="en-US" sz="2400" b="1" dirty="0" err="1"/>
              <a:t>derrumbes</a:t>
            </a:r>
            <a:r>
              <a:rPr lang="en-US" sz="2400" b="1" dirty="0"/>
              <a:t> </a:t>
            </a:r>
            <a:r>
              <a:rPr lang="en-US" sz="2400" dirty="0" err="1"/>
              <a:t>causan</a:t>
            </a:r>
            <a:r>
              <a:rPr lang="en-US" sz="2400" dirty="0"/>
              <a:t> </a:t>
            </a:r>
            <a:r>
              <a:rPr lang="en-US" sz="2400" b="1" dirty="0"/>
              <a:t>3 de </a:t>
            </a:r>
            <a:r>
              <a:rPr lang="en-US" sz="2400" b="1" dirty="0" err="1"/>
              <a:t>cada</a:t>
            </a:r>
            <a:r>
              <a:rPr lang="en-US" sz="2400" b="1" dirty="0"/>
              <a:t> 4 </a:t>
            </a:r>
            <a:r>
              <a:rPr lang="en-US" sz="2400" b="1" dirty="0" err="1"/>
              <a:t>accidentes</a:t>
            </a:r>
            <a:r>
              <a:rPr lang="en-US" sz="2400" b="1" dirty="0"/>
              <a:t> fatales en </a:t>
            </a:r>
            <a:r>
              <a:rPr lang="en-US" sz="2400" b="1" dirty="0" err="1"/>
              <a:t>excavaciones</a:t>
            </a:r>
            <a:endParaRPr lang="en-US" sz="2400" dirty="0"/>
          </a:p>
          <a:p>
            <a:pPr>
              <a:spcBef>
                <a:spcPts val="1200"/>
              </a:spcBef>
              <a:spcAft>
                <a:spcPts val="1200"/>
              </a:spcAft>
              <a:buFont typeface="Wingdings" charset="2"/>
              <a:buChar char="§"/>
            </a:pPr>
            <a:r>
              <a:rPr lang="en-US" sz="2400" b="1" dirty="0"/>
              <a:t>El </a:t>
            </a:r>
            <a:r>
              <a:rPr lang="en-US" sz="2400" b="1" dirty="0" err="1"/>
              <a:t>índice</a:t>
            </a:r>
            <a:r>
              <a:rPr lang="en-US" sz="2400" b="1" dirty="0"/>
              <a:t> de </a:t>
            </a:r>
            <a:r>
              <a:rPr lang="en-US" sz="2400" b="1" dirty="0" err="1"/>
              <a:t>accidentes</a:t>
            </a:r>
            <a:r>
              <a:rPr lang="en-US" sz="2400" b="1" dirty="0"/>
              <a:t> fatales </a:t>
            </a:r>
            <a:r>
              <a:rPr lang="en-US" sz="2400" b="1" dirty="0" err="1"/>
              <a:t>es</a:t>
            </a:r>
            <a:r>
              <a:rPr lang="en-US" sz="2400" b="1" dirty="0"/>
              <a:t> el </a:t>
            </a:r>
            <a:r>
              <a:rPr lang="en-US" sz="2400" b="1" dirty="0" err="1"/>
              <a:t>doble</a:t>
            </a:r>
            <a:r>
              <a:rPr lang="en-US" sz="2400" b="1" dirty="0"/>
              <a:t> del </a:t>
            </a:r>
            <a:r>
              <a:rPr lang="en-US" sz="2400" b="1" dirty="0" err="1"/>
              <a:t>índice</a:t>
            </a:r>
            <a:r>
              <a:rPr lang="en-US" sz="2400" b="1" dirty="0"/>
              <a:t> en </a:t>
            </a:r>
            <a:r>
              <a:rPr lang="en-US" sz="2400" b="1" dirty="0" err="1"/>
              <a:t>otro</a:t>
            </a:r>
            <a:r>
              <a:rPr lang="en-US" sz="2400" b="1" dirty="0"/>
              <a:t> </a:t>
            </a:r>
            <a:r>
              <a:rPr lang="en-US" sz="2400" b="1" dirty="0" err="1"/>
              <a:t>trabajo</a:t>
            </a:r>
            <a:r>
              <a:rPr lang="en-US" sz="2400" b="1" dirty="0"/>
              <a:t> de la </a:t>
            </a:r>
            <a:r>
              <a:rPr lang="en-US" sz="2400" b="1" dirty="0" err="1"/>
              <a:t>construcción</a:t>
            </a:r>
            <a:r>
              <a:rPr lang="en-US" sz="2400" b="1" dirty="0"/>
              <a:t>. </a:t>
            </a:r>
            <a:r>
              <a:rPr lang="en-US"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109788" y="357188"/>
            <a:ext cx="6826250"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Fuerzas</a:t>
            </a:r>
            <a:r>
              <a:rPr lang="en-US" sz="2900" dirty="0">
                <a:solidFill>
                  <a:schemeClr val="bg1"/>
                </a:solidFill>
                <a:latin typeface="Impact" charset="0"/>
              </a:rPr>
              <a:t> del </a:t>
            </a:r>
            <a:r>
              <a:rPr lang="en-US" sz="2900" dirty="0" err="1">
                <a:solidFill>
                  <a:schemeClr val="bg1"/>
                </a:solidFill>
                <a:latin typeface="Impact" charset="0"/>
              </a:rPr>
              <a:t>Colapso</a:t>
            </a:r>
            <a:r>
              <a:rPr lang="en-US" sz="2900" dirty="0">
                <a:solidFill>
                  <a:schemeClr val="bg1"/>
                </a:solidFill>
                <a:latin typeface="Impact" charset="0"/>
              </a:rPr>
              <a:t> de </a:t>
            </a:r>
            <a:r>
              <a:rPr lang="en-US" sz="2900" dirty="0" err="1">
                <a:solidFill>
                  <a:schemeClr val="bg1"/>
                </a:solidFill>
                <a:latin typeface="Impact" charset="0"/>
              </a:rPr>
              <a:t>Zanjas</a:t>
            </a:r>
            <a:endParaRPr lang="en-US" dirty="0"/>
          </a:p>
        </p:txBody>
      </p:sp>
      <p:sp>
        <p:nvSpPr>
          <p:cNvPr id="44035" name="Content Placeholder 2"/>
          <p:cNvSpPr>
            <a:spLocks noGrp="1"/>
          </p:cNvSpPr>
          <p:nvPr>
            <p:ph idx="1"/>
          </p:nvPr>
        </p:nvSpPr>
        <p:spPr bwMode="auto">
          <a:xfrm>
            <a:off x="127000" y="1254125"/>
            <a:ext cx="8694738" cy="5481638"/>
          </a:xfrm>
          <a:noFill/>
          <a:ln>
            <a:miter lim="800000"/>
            <a:headEnd/>
            <a:tailEnd/>
          </a:ln>
        </p:spPr>
        <p:txBody>
          <a:bodyPr wrap="square" lIns="91440" tIns="45720" rIns="91440" bIns="45720" numCol="1" anchor="t" anchorCtr="0" compatLnSpc="1">
            <a:prstTxWarp prst="textNoShape">
              <a:avLst/>
            </a:prstTxWarp>
          </a:bodyPr>
          <a:lstStyle/>
          <a:p>
            <a:pPr>
              <a:spcBef>
                <a:spcPts val="1200"/>
              </a:spcBef>
              <a:spcAft>
                <a:spcPts val="1200"/>
              </a:spcAft>
              <a:buFont typeface="Wingdings" charset="2"/>
              <a:buChar char="§"/>
            </a:pPr>
            <a:r>
              <a:rPr lang="en-US" sz="2800" dirty="0"/>
              <a:t> Un </a:t>
            </a:r>
            <a:r>
              <a:rPr lang="en-US" sz="2800" b="1" dirty="0"/>
              <a:t>pie </a:t>
            </a:r>
            <a:r>
              <a:rPr lang="en-US" sz="2800" b="1" dirty="0" err="1"/>
              <a:t>cúbico</a:t>
            </a:r>
            <a:r>
              <a:rPr lang="en-US" sz="2800" b="1" dirty="0"/>
              <a:t> </a:t>
            </a:r>
            <a:r>
              <a:rPr lang="en-US" sz="2800" dirty="0"/>
              <a:t>de </a:t>
            </a:r>
            <a:r>
              <a:rPr lang="en-US" sz="2800" dirty="0" err="1"/>
              <a:t>suelo</a:t>
            </a:r>
            <a:r>
              <a:rPr lang="en-US" sz="2800" dirty="0"/>
              <a:t> </a:t>
            </a:r>
            <a:r>
              <a:rPr lang="en-US" sz="2800" dirty="0" err="1"/>
              <a:t>pesa</a:t>
            </a:r>
            <a:r>
              <a:rPr lang="en-US" sz="2800" dirty="0"/>
              <a:t> </a:t>
            </a:r>
            <a:r>
              <a:rPr lang="en-US" sz="2800" b="1" dirty="0"/>
              <a:t>100 </a:t>
            </a:r>
            <a:r>
              <a:rPr lang="en-US" sz="2800" b="1" dirty="0" err="1"/>
              <a:t>libras</a:t>
            </a:r>
            <a:r>
              <a:rPr lang="en-US" sz="2800" b="1" dirty="0"/>
              <a:t> </a:t>
            </a:r>
            <a:r>
              <a:rPr lang="en-US" sz="2800" dirty="0" err="1"/>
              <a:t>o</a:t>
            </a:r>
            <a:r>
              <a:rPr lang="en-US" sz="2800" dirty="0"/>
              <a:t> </a:t>
            </a:r>
            <a:r>
              <a:rPr lang="en-US" sz="2800" dirty="0" err="1"/>
              <a:t>más</a:t>
            </a:r>
            <a:r>
              <a:rPr lang="en-US" sz="2800" dirty="0"/>
              <a:t>.  </a:t>
            </a:r>
          </a:p>
          <a:p>
            <a:pPr marL="342900" lvl="1" indent="-342900">
              <a:spcBef>
                <a:spcPts val="1200"/>
              </a:spcBef>
              <a:spcAft>
                <a:spcPts val="1200"/>
              </a:spcAft>
              <a:buFont typeface="Wingdings" charset="2"/>
              <a:buChar char="§"/>
            </a:pPr>
            <a:r>
              <a:rPr lang="en-US" sz="2700" dirty="0" err="1">
                <a:ea typeface="ＭＳ Ｐゴシック" charset="-128"/>
                <a:cs typeface="ＭＳ Ｐゴシック" charset="-128"/>
              </a:rPr>
              <a:t>Una</a:t>
            </a:r>
            <a:r>
              <a:rPr lang="en-US" sz="2700" dirty="0">
                <a:ea typeface="ＭＳ Ｐゴシック" charset="-128"/>
                <a:cs typeface="ＭＳ Ｐゴシック" charset="-128"/>
              </a:rPr>
              <a:t> </a:t>
            </a:r>
            <a:r>
              <a:rPr lang="en-US" sz="2700" b="1" dirty="0" err="1">
                <a:ea typeface="ＭＳ Ｐゴシック" charset="-128"/>
                <a:cs typeface="ＭＳ Ｐゴシック" charset="-128"/>
              </a:rPr>
              <a:t>yarda</a:t>
            </a:r>
            <a:r>
              <a:rPr lang="en-US" sz="2700" b="1" dirty="0">
                <a:ea typeface="ＭＳ Ｐゴシック" charset="-128"/>
                <a:cs typeface="ＭＳ Ｐゴシック" charset="-128"/>
              </a:rPr>
              <a:t> </a:t>
            </a:r>
            <a:r>
              <a:rPr lang="en-US" sz="2700" b="1" dirty="0" err="1">
                <a:ea typeface="ＭＳ Ｐゴシック" charset="-128"/>
                <a:cs typeface="ＭＳ Ｐゴシック" charset="-128"/>
              </a:rPr>
              <a:t>cúbica</a:t>
            </a:r>
            <a:r>
              <a:rPr lang="en-US" sz="2700" b="1" dirty="0">
                <a:ea typeface="ＭＳ Ｐゴシック" charset="-128"/>
                <a:cs typeface="ＭＳ Ｐゴシック" charset="-128"/>
              </a:rPr>
              <a:t> </a:t>
            </a:r>
            <a:r>
              <a:rPr lang="en-US" sz="2700" dirty="0">
                <a:ea typeface="ＭＳ Ｐゴシック" charset="-128"/>
                <a:cs typeface="ＭＳ Ｐゴシック" charset="-128"/>
              </a:rPr>
              <a:t>de </a:t>
            </a:r>
            <a:r>
              <a:rPr lang="en-US" sz="2700" dirty="0" err="1">
                <a:ea typeface="ＭＳ Ｐゴシック" charset="-128"/>
                <a:cs typeface="ＭＳ Ｐゴシック" charset="-128"/>
              </a:rPr>
              <a:t>suelo</a:t>
            </a:r>
            <a:r>
              <a:rPr lang="en-US" sz="2700" dirty="0">
                <a:ea typeface="ＭＳ Ｐゴシック" charset="-128"/>
                <a:cs typeface="ＭＳ Ｐゴシック" charset="-128"/>
              </a:rPr>
              <a:t> </a:t>
            </a:r>
            <a:r>
              <a:rPr lang="en-US" sz="2700" dirty="0" err="1">
                <a:ea typeface="ＭＳ Ｐゴシック" charset="-128"/>
                <a:cs typeface="ＭＳ Ｐゴシック" charset="-128"/>
              </a:rPr>
              <a:t>puede</a:t>
            </a:r>
            <a:r>
              <a:rPr lang="en-US" sz="2700" dirty="0">
                <a:ea typeface="ＭＳ Ｐゴシック" charset="-128"/>
                <a:cs typeface="ＭＳ Ｐゴシック" charset="-128"/>
              </a:rPr>
              <a:t> </a:t>
            </a:r>
            <a:r>
              <a:rPr lang="en-US" sz="2700" dirty="0" err="1">
                <a:ea typeface="ＭＳ Ｐゴシック" charset="-128"/>
                <a:cs typeface="ＭＳ Ｐゴシック" charset="-128"/>
              </a:rPr>
              <a:t>pesar</a:t>
            </a:r>
            <a:r>
              <a:rPr lang="en-US" sz="2700" dirty="0">
                <a:ea typeface="ＭＳ Ｐゴシック" charset="-128"/>
                <a:cs typeface="ＭＳ Ｐゴシック" charset="-128"/>
              </a:rPr>
              <a:t> </a:t>
            </a:r>
            <a:r>
              <a:rPr lang="en-US" sz="2700" dirty="0" err="1">
                <a:ea typeface="ＭＳ Ｐゴシック" charset="-128"/>
                <a:cs typeface="ＭＳ Ｐゴシック" charset="-128"/>
              </a:rPr>
              <a:t>tanto</a:t>
            </a:r>
            <a:r>
              <a:rPr lang="en-US" sz="2700" dirty="0">
                <a:ea typeface="ＭＳ Ｐゴシック" charset="-128"/>
                <a:cs typeface="ＭＳ Ｐゴシック" charset="-128"/>
              </a:rPr>
              <a:t> </a:t>
            </a:r>
            <a:r>
              <a:rPr lang="en-US" sz="2700" dirty="0" err="1">
                <a:ea typeface="ＭＳ Ｐゴシック" charset="-128"/>
                <a:cs typeface="ＭＳ Ｐゴシック" charset="-128"/>
              </a:rPr>
              <a:t>como</a:t>
            </a:r>
            <a:r>
              <a:rPr lang="en-US" sz="2700" dirty="0">
                <a:ea typeface="ＭＳ Ｐゴシック" charset="-128"/>
                <a:cs typeface="ＭＳ Ｐゴシック" charset="-128"/>
              </a:rPr>
              <a:t> un </a:t>
            </a:r>
            <a:r>
              <a:rPr lang="en-US" sz="2700" b="1" dirty="0" err="1">
                <a:ea typeface="ＭＳ Ｐゴシック" charset="-128"/>
                <a:cs typeface="ＭＳ Ｐゴシック" charset="-128"/>
              </a:rPr>
              <a:t>automóvil</a:t>
            </a:r>
            <a:r>
              <a:rPr lang="en-US" sz="2700" b="1" dirty="0">
                <a:ea typeface="ＭＳ Ｐゴシック" charset="-128"/>
                <a:cs typeface="ＭＳ Ｐゴシック" charset="-128"/>
              </a:rPr>
              <a:t> </a:t>
            </a:r>
            <a:r>
              <a:rPr lang="en-US" sz="2700" b="1" dirty="0" err="1">
                <a:ea typeface="ＭＳ Ｐゴシック" charset="-128"/>
                <a:cs typeface="ＭＳ Ｐゴシック" charset="-128"/>
              </a:rPr>
              <a:t>pequeño</a:t>
            </a:r>
            <a:r>
              <a:rPr lang="en-US" sz="2700" b="1" dirty="0">
                <a:ea typeface="ＭＳ Ｐゴシック" charset="-128"/>
                <a:cs typeface="ＭＳ Ｐゴシック" charset="-128"/>
              </a:rPr>
              <a:t> (2700 </a:t>
            </a:r>
            <a:r>
              <a:rPr lang="en-US" sz="2700" b="1" dirty="0" err="1">
                <a:ea typeface="ＭＳ Ｐゴシック" charset="-128"/>
                <a:cs typeface="ＭＳ Ｐゴシック" charset="-128"/>
              </a:rPr>
              <a:t>libras</a:t>
            </a:r>
            <a:r>
              <a:rPr lang="en-US" sz="2700" b="1" dirty="0">
                <a:ea typeface="ＭＳ Ｐゴシック" charset="-128"/>
                <a:cs typeface="ＭＳ Ｐゴシック" charset="-128"/>
              </a:rPr>
              <a:t>)</a:t>
            </a:r>
            <a:r>
              <a:rPr lang="en-US" sz="2700" dirty="0">
                <a:ea typeface="ＭＳ Ｐゴシック" charset="-128"/>
                <a:cs typeface="ＭＳ Ｐゴシック" charset="-128"/>
              </a:rPr>
              <a:t>.</a:t>
            </a:r>
          </a:p>
          <a:p>
            <a:pPr marL="342900" lvl="1" indent="-342900">
              <a:spcBef>
                <a:spcPts val="1200"/>
              </a:spcBef>
              <a:spcAft>
                <a:spcPts val="1200"/>
              </a:spcAft>
              <a:buFont typeface="Wingdings" charset="2"/>
              <a:buChar char="§"/>
            </a:pPr>
            <a:r>
              <a:rPr lang="en-US" sz="2700" dirty="0">
                <a:ea typeface="ＭＳ Ｐゴシック" charset="-128"/>
                <a:cs typeface="ＭＳ Ｐゴシック" charset="-128"/>
              </a:rPr>
              <a:t> Un </a:t>
            </a:r>
            <a:r>
              <a:rPr lang="en-US" sz="2700" b="1" dirty="0" err="1">
                <a:ea typeface="ＭＳ Ｐゴシック" charset="-128"/>
                <a:cs typeface="ＭＳ Ｐゴシック" charset="-128"/>
              </a:rPr>
              <a:t>derrumbe</a:t>
            </a:r>
            <a:r>
              <a:rPr lang="en-US" sz="2700" b="1" dirty="0">
                <a:ea typeface="ＭＳ Ｐゴシック" charset="-128"/>
                <a:cs typeface="ＭＳ Ｐゴシック" charset="-128"/>
              </a:rPr>
              <a:t> </a:t>
            </a:r>
            <a:r>
              <a:rPr lang="en-US" sz="2700" dirty="0">
                <a:ea typeface="ＭＳ Ｐゴシック" charset="-128"/>
                <a:cs typeface="ＭＳ Ｐゴシック" charset="-128"/>
              </a:rPr>
              <a:t>en </a:t>
            </a:r>
            <a:r>
              <a:rPr lang="en-US" sz="2700" dirty="0" err="1">
                <a:ea typeface="ＭＳ Ｐゴシック" charset="-128"/>
                <a:cs typeface="ＭＳ Ｐゴシック" charset="-128"/>
              </a:rPr>
              <a:t>una</a:t>
            </a:r>
            <a:r>
              <a:rPr lang="en-US" sz="2700" dirty="0">
                <a:ea typeface="ＭＳ Ｐゴシック" charset="-128"/>
                <a:cs typeface="ＭＳ Ｐゴシック" charset="-128"/>
              </a:rPr>
              <a:t> </a:t>
            </a:r>
            <a:r>
              <a:rPr lang="en-US" sz="2700" dirty="0" err="1">
                <a:ea typeface="ＭＳ Ｐゴシック" charset="-128"/>
                <a:cs typeface="ＭＳ Ｐゴシック" charset="-128"/>
              </a:rPr>
              <a:t>zanja</a:t>
            </a:r>
            <a:r>
              <a:rPr lang="en-US" sz="2700" dirty="0">
                <a:ea typeface="ＭＳ Ｐゴシック" charset="-128"/>
                <a:cs typeface="ＭＳ Ｐゴシック" charset="-128"/>
              </a:rPr>
              <a:t> </a:t>
            </a:r>
            <a:r>
              <a:rPr lang="en-US" sz="2700" b="1" dirty="0" err="1">
                <a:ea typeface="ＭＳ Ｐゴシック" charset="-128"/>
                <a:cs typeface="ＭＳ Ｐゴシック" charset="-128"/>
              </a:rPr>
              <a:t>desprotegida</a:t>
            </a:r>
            <a:r>
              <a:rPr lang="en-US" sz="2700" b="1" dirty="0">
                <a:ea typeface="ＭＳ Ｐゴシック" charset="-128"/>
                <a:cs typeface="ＭＳ Ｐゴシック" charset="-128"/>
              </a:rPr>
              <a:t> de 8 pies de </a:t>
            </a:r>
            <a:r>
              <a:rPr lang="en-US" sz="2700" b="1" dirty="0" err="1">
                <a:ea typeface="ＭＳ Ｐゴシック" charset="-128"/>
                <a:cs typeface="ＭＳ Ｐゴシック" charset="-128"/>
              </a:rPr>
              <a:t>profundidad</a:t>
            </a:r>
            <a:r>
              <a:rPr lang="en-US" sz="2700" b="1" dirty="0">
                <a:ea typeface="ＭＳ Ｐゴシック" charset="-128"/>
                <a:cs typeface="ＭＳ Ｐゴシック" charset="-128"/>
              </a:rPr>
              <a:t> </a:t>
            </a:r>
            <a:r>
              <a:rPr lang="en-US" sz="2700" dirty="0" err="1">
                <a:ea typeface="ＭＳ Ｐゴシック" charset="-128"/>
                <a:cs typeface="ＭＳ Ｐゴシック" charset="-128"/>
              </a:rPr>
              <a:t>puede</a:t>
            </a:r>
            <a:r>
              <a:rPr lang="en-US" sz="2700" dirty="0">
                <a:ea typeface="ＭＳ Ｐゴシック" charset="-128"/>
                <a:cs typeface="ＭＳ Ｐゴシック" charset="-128"/>
              </a:rPr>
              <a:t> </a:t>
            </a:r>
            <a:r>
              <a:rPr lang="en-US" sz="2700" b="1" dirty="0" err="1">
                <a:ea typeface="ＭＳ Ｐゴシック" charset="-128"/>
                <a:cs typeface="ＭＳ Ｐゴシック" charset="-128"/>
              </a:rPr>
              <a:t>enterrar</a:t>
            </a:r>
            <a:r>
              <a:rPr lang="en-US" sz="2700" b="1" dirty="0">
                <a:ea typeface="ＭＳ Ｐゴシック" charset="-128"/>
                <a:cs typeface="ＭＳ Ｐゴシック" charset="-128"/>
              </a:rPr>
              <a:t> </a:t>
            </a:r>
            <a:r>
              <a:rPr lang="en-US" sz="2700" dirty="0">
                <a:ea typeface="ＭＳ Ｐゴシック" charset="-128"/>
                <a:cs typeface="ＭＳ Ｐゴシック" charset="-128"/>
              </a:rPr>
              <a:t>a un </a:t>
            </a:r>
            <a:r>
              <a:rPr lang="en-US" sz="2700" dirty="0" err="1">
                <a:ea typeface="ＭＳ Ｐゴシック" charset="-128"/>
                <a:cs typeface="ＭＳ Ｐゴシック" charset="-128"/>
              </a:rPr>
              <a:t>trabajador</a:t>
            </a:r>
            <a:r>
              <a:rPr lang="en-US" sz="2700" dirty="0">
                <a:ea typeface="ＭＳ Ｐゴシック" charset="-128"/>
                <a:cs typeface="ＭＳ Ｐゴシック" charset="-128"/>
              </a:rPr>
              <a:t> </a:t>
            </a:r>
            <a:r>
              <a:rPr lang="en-US" sz="2700" dirty="0" err="1">
                <a:ea typeface="ＭＳ Ｐゴシック" charset="-128"/>
                <a:cs typeface="ＭＳ Ｐゴシック" charset="-128"/>
              </a:rPr>
              <a:t>bajo</a:t>
            </a:r>
            <a:r>
              <a:rPr lang="en-US" sz="2700" dirty="0">
                <a:ea typeface="ＭＳ Ｐゴシック" charset="-128"/>
                <a:cs typeface="ＭＳ Ｐゴシック" charset="-128"/>
              </a:rPr>
              <a:t> </a:t>
            </a:r>
            <a:r>
              <a:rPr lang="en-US" sz="2700" b="1" dirty="0">
                <a:ea typeface="ＭＳ Ｐゴシック" charset="-128"/>
                <a:cs typeface="ＭＳ Ｐゴシック" charset="-128"/>
              </a:rPr>
              <a:t>3-6 </a:t>
            </a:r>
            <a:r>
              <a:rPr lang="en-US" sz="2700" b="1" dirty="0" err="1">
                <a:ea typeface="ＭＳ Ｐゴシック" charset="-128"/>
                <a:cs typeface="ＭＳ Ｐゴシック" charset="-128"/>
              </a:rPr>
              <a:t>yardas</a:t>
            </a:r>
            <a:r>
              <a:rPr lang="en-US" sz="2700" b="1" dirty="0">
                <a:ea typeface="ＭＳ Ｐゴシック" charset="-128"/>
                <a:cs typeface="ＭＳ Ｐゴシック" charset="-128"/>
              </a:rPr>
              <a:t> </a:t>
            </a:r>
            <a:r>
              <a:rPr lang="en-US" sz="2700" b="1" dirty="0" err="1">
                <a:ea typeface="ＭＳ Ｐゴシック" charset="-128"/>
                <a:cs typeface="ＭＳ Ｐゴシック" charset="-128"/>
              </a:rPr>
              <a:t>cúbicas</a:t>
            </a:r>
            <a:r>
              <a:rPr lang="en-US" sz="2700" dirty="0">
                <a:ea typeface="ＭＳ Ｐゴシック" charset="-128"/>
                <a:cs typeface="ＭＳ Ｐゴシック" charset="-128"/>
              </a:rPr>
              <a:t>.  </a:t>
            </a:r>
            <a:endParaRPr lang="en-US" sz="2700" b="1" dirty="0">
              <a:ea typeface="ＭＳ Ｐゴシック" charset="-128"/>
              <a:cs typeface="ＭＳ Ｐゴシック" charset="-128"/>
            </a:endParaRPr>
          </a:p>
          <a:p>
            <a:pPr marL="342900" lvl="1" indent="-342900">
              <a:spcBef>
                <a:spcPts val="1200"/>
              </a:spcBef>
              <a:spcAft>
                <a:spcPts val="0"/>
              </a:spcAft>
              <a:buFont typeface="Wingdings" charset="2"/>
              <a:buChar char="§"/>
            </a:pPr>
            <a:r>
              <a:rPr lang="en-US" sz="2700" b="1" dirty="0">
                <a:ea typeface="ＭＳ Ｐゴシック" charset="-128"/>
                <a:cs typeface="ＭＳ Ｐゴシック" charset="-128"/>
              </a:rPr>
              <a:t> </a:t>
            </a:r>
          </a:p>
        </p:txBody>
      </p:sp>
      <p:sp>
        <p:nvSpPr>
          <p:cNvPr id="5" name="TextBox 4"/>
          <p:cNvSpPr txBox="1"/>
          <p:nvPr/>
        </p:nvSpPr>
        <p:spPr>
          <a:xfrm>
            <a:off x="406401" y="4605866"/>
            <a:ext cx="4935716" cy="954107"/>
          </a:xfrm>
          <a:prstGeom prst="rect">
            <a:avLst/>
          </a:prstGeom>
          <a:noFill/>
        </p:spPr>
        <p:txBody>
          <a:bodyPr wrap="none" rtlCol="0">
            <a:spAutoFit/>
          </a:bodyPr>
          <a:lstStyle/>
          <a:p>
            <a:r>
              <a:rPr lang="es-ES_tradnl" sz="2800" b="1" dirty="0">
                <a:latin typeface="+mn-lt"/>
                <a:cs typeface="Times"/>
              </a:rPr>
              <a:t>¡El suelo no necesita enterrar </a:t>
            </a:r>
          </a:p>
          <a:p>
            <a:r>
              <a:rPr lang="en-US" sz="2800" b="1" dirty="0">
                <a:latin typeface="+mn-lt"/>
                <a:cs typeface="Times"/>
              </a:rPr>
              <a:t> a un</a:t>
            </a:r>
            <a:r>
              <a:rPr lang="es-ES_tradnl" sz="2800" b="1" dirty="0">
                <a:latin typeface="+mn-lt"/>
                <a:cs typeface="Times"/>
              </a:rPr>
              <a:t> </a:t>
            </a:r>
            <a:r>
              <a:rPr lang="en-US" sz="2800" b="1" dirty="0" err="1">
                <a:latin typeface="+mn-lt"/>
                <a:cs typeface="Times"/>
              </a:rPr>
              <a:t>t</a:t>
            </a:r>
            <a:r>
              <a:rPr lang="es-ES_tradnl" sz="2800" b="1" dirty="0" err="1">
                <a:latin typeface="+mn-lt"/>
                <a:cs typeface="Times"/>
              </a:rPr>
              <a:t>rabajador</a:t>
            </a:r>
            <a:r>
              <a:rPr lang="es-ES_tradnl" sz="2800" b="1" dirty="0">
                <a:latin typeface="+mn-lt"/>
                <a:cs typeface="Times"/>
              </a:rPr>
              <a:t> para matarlo!</a:t>
            </a:r>
          </a:p>
        </p:txBody>
      </p:sp>
      <p:pic>
        <p:nvPicPr>
          <p:cNvPr id="44036" name="Picture 1" descr="An image illustrating forces during a cave-i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2713" y="4322763"/>
            <a:ext cx="3951287" cy="2413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817688" y="357188"/>
            <a:ext cx="6910387"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Razones</a:t>
            </a:r>
            <a:r>
              <a:rPr lang="en-US" sz="2900" dirty="0">
                <a:solidFill>
                  <a:schemeClr val="bg1"/>
                </a:solidFill>
                <a:latin typeface="Impact" charset="0"/>
              </a:rPr>
              <a:t> de </a:t>
            </a:r>
            <a:r>
              <a:rPr lang="en-US" sz="2900" dirty="0" err="1">
                <a:solidFill>
                  <a:schemeClr val="bg1"/>
                </a:solidFill>
                <a:latin typeface="Impact" charset="0"/>
              </a:rPr>
              <a:t>accidentes</a:t>
            </a:r>
            <a:r>
              <a:rPr lang="en-US" sz="2900" dirty="0">
                <a:solidFill>
                  <a:schemeClr val="bg1"/>
                </a:solidFill>
                <a:latin typeface="Impact" charset="0"/>
              </a:rPr>
              <a:t> fatales</a:t>
            </a:r>
            <a:endParaRPr lang="en-US" dirty="0"/>
          </a:p>
        </p:txBody>
      </p:sp>
      <p:sp>
        <p:nvSpPr>
          <p:cNvPr id="11" name="Content Placeholder 2"/>
          <p:cNvSpPr txBox="1">
            <a:spLocks/>
          </p:cNvSpPr>
          <p:nvPr/>
        </p:nvSpPr>
        <p:spPr>
          <a:xfrm>
            <a:off x="0" y="1254125"/>
            <a:ext cx="8934450" cy="5603875"/>
          </a:xfrm>
          <a:prstGeom prst="rect">
            <a:avLst/>
          </a:prstGeom>
        </p:spPr>
        <p:txBody>
          <a:bodyPr>
            <a:prstTxWarp prst="textNoShape">
              <a:avLst/>
            </a:prstTxWarp>
            <a:normAutofit/>
          </a:bodyPr>
          <a:lstStyle/>
          <a:p>
            <a:pPr marL="342900" indent="-342900" eaLnBrk="0" hangingPunct="0">
              <a:spcBef>
                <a:spcPts val="1200"/>
              </a:spcBef>
              <a:spcAft>
                <a:spcPts val="1200"/>
              </a:spcAft>
              <a:buFont typeface="Wingdings" charset="2"/>
              <a:buChar char="§"/>
            </a:pPr>
            <a:r>
              <a:rPr lang="en-US" sz="3200" b="1" dirty="0" err="1">
                <a:latin typeface="Times New Roman" charset="0"/>
                <a:ea typeface="Times New Roman" charset="0"/>
                <a:cs typeface="Times New Roman" charset="0"/>
              </a:rPr>
              <a:t>Falta</a:t>
            </a:r>
            <a:r>
              <a:rPr lang="en-US" sz="3200" b="1" dirty="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de</a:t>
            </a:r>
            <a:r>
              <a:rPr lang="en-US" sz="3200" b="1" dirty="0">
                <a:latin typeface="Times New Roman" charset="0"/>
                <a:ea typeface="Times New Roman" charset="0"/>
                <a:cs typeface="Times New Roman" charset="0"/>
              </a:rPr>
              <a:t> </a:t>
            </a:r>
            <a:r>
              <a:rPr lang="en-US" sz="3200" b="1" dirty="0" err="1">
                <a:latin typeface="Times New Roman" charset="0"/>
                <a:ea typeface="Times New Roman" charset="0"/>
                <a:cs typeface="Times New Roman" charset="0"/>
              </a:rPr>
              <a:t>protección</a:t>
            </a:r>
            <a:r>
              <a:rPr lang="en-US" sz="3200" b="1" dirty="0">
                <a:latin typeface="Times New Roman" charset="0"/>
                <a:ea typeface="Times New Roman" charset="0"/>
                <a:cs typeface="Times New Roman" charset="0"/>
              </a:rPr>
              <a:t> </a:t>
            </a:r>
            <a:r>
              <a:rPr lang="en-US" sz="3200" b="1" dirty="0" err="1">
                <a:latin typeface="Times New Roman" charset="0"/>
                <a:ea typeface="Times New Roman" charset="0"/>
                <a:cs typeface="Times New Roman" charset="0"/>
              </a:rPr>
              <a:t>apropiada</a:t>
            </a:r>
            <a:endParaRPr lang="en-US" sz="3200" b="1" dirty="0">
              <a:latin typeface="Times New Roman" charset="0"/>
              <a:ea typeface="Times New Roman" charset="0"/>
              <a:cs typeface="Times New Roman" charset="0"/>
            </a:endParaRPr>
          </a:p>
          <a:p>
            <a:pPr marL="742950" lvl="1" indent="-285750" eaLnBrk="0" hangingPunct="0">
              <a:spcBef>
                <a:spcPts val="1200"/>
              </a:spcBef>
              <a:spcAft>
                <a:spcPts val="1200"/>
              </a:spcAft>
              <a:buFont typeface="Wingdings" charset="2"/>
              <a:buChar char="§"/>
            </a:pPr>
            <a:r>
              <a:rPr lang="en-US" sz="2800" b="1" dirty="0" err="1">
                <a:latin typeface="Times New Roman" charset="0"/>
                <a:ea typeface="Times New Roman" charset="0"/>
                <a:cs typeface="Times New Roman" charset="0"/>
              </a:rPr>
              <a:t>Sistemas</a:t>
            </a:r>
            <a:r>
              <a:rPr lang="en-US" sz="2800" b="1" dirty="0">
                <a:latin typeface="Times New Roman" charset="0"/>
                <a:ea typeface="Times New Roman" charset="0"/>
                <a:cs typeface="Times New Roman" charset="0"/>
              </a:rPr>
              <a:t> de </a:t>
            </a:r>
            <a:r>
              <a:rPr lang="en-US" sz="2800" b="1" dirty="0" err="1">
                <a:latin typeface="Times New Roman" charset="0"/>
                <a:ea typeface="Times New Roman" charset="0"/>
                <a:cs typeface="Times New Roman" charset="0"/>
              </a:rPr>
              <a:t>protección</a:t>
            </a:r>
            <a:r>
              <a:rPr lang="en-US" sz="2800" b="1" dirty="0">
                <a:latin typeface="Times New Roman" charset="0"/>
                <a:ea typeface="Times New Roman" charset="0"/>
                <a:cs typeface="Times New Roman" charset="0"/>
              </a:rPr>
              <a:t> no </a:t>
            </a:r>
            <a:r>
              <a:rPr lang="en-US" sz="2800" b="1" dirty="0" err="1">
                <a:latin typeface="Times New Roman" charset="0"/>
                <a:ea typeface="Times New Roman" charset="0"/>
                <a:cs typeface="Times New Roman" charset="0"/>
              </a:rPr>
              <a:t>empleados</a:t>
            </a:r>
            <a:r>
              <a:rPr lang="en-US" sz="2800" b="1" dirty="0">
                <a:latin typeface="Times New Roman" charset="0"/>
                <a:ea typeface="Times New Roman" charset="0"/>
                <a:cs typeface="Times New Roman" charset="0"/>
              </a:rPr>
              <a:t> / </a:t>
            </a:r>
            <a:r>
              <a:rPr lang="en-US" sz="2800" b="1" dirty="0" err="1">
                <a:latin typeface="Times New Roman" charset="0"/>
                <a:ea typeface="Times New Roman" charset="0"/>
                <a:cs typeface="Times New Roman" charset="0"/>
              </a:rPr>
              <a:t>instalados</a:t>
            </a:r>
            <a:r>
              <a:rPr lang="en-US" sz="2800" b="1" dirty="0">
                <a:latin typeface="Times New Roman" charset="0"/>
                <a:ea typeface="Times New Roman" charset="0"/>
                <a:cs typeface="Times New Roman" charset="0"/>
              </a:rPr>
              <a:t> </a:t>
            </a:r>
            <a:r>
              <a:rPr lang="en-US" sz="2800" b="1" dirty="0" err="1">
                <a:latin typeface="Times New Roman" charset="0"/>
                <a:ea typeface="Times New Roman" charset="0"/>
                <a:cs typeface="Times New Roman" charset="0"/>
              </a:rPr>
              <a:t>inapropiadamente</a:t>
            </a:r>
            <a:endParaRPr lang="en-US" sz="2800" b="1" dirty="0">
              <a:latin typeface="Times New Roman" charset="0"/>
              <a:ea typeface="Times New Roman" charset="0"/>
              <a:cs typeface="Times New Roman" charset="0"/>
            </a:endParaRPr>
          </a:p>
          <a:p>
            <a:pPr marL="742950" lvl="1" indent="-285750" eaLnBrk="0" hangingPunct="0">
              <a:spcBef>
                <a:spcPts val="1200"/>
              </a:spcBef>
              <a:spcAft>
                <a:spcPts val="1200"/>
              </a:spcAft>
              <a:buFont typeface="Wingdings" charset="2"/>
              <a:buChar char="§"/>
            </a:pPr>
            <a:r>
              <a:rPr lang="en-US" sz="2800" b="1" dirty="0" err="1">
                <a:latin typeface="Times New Roman" charset="0"/>
                <a:ea typeface="Times New Roman" charset="0"/>
                <a:cs typeface="Times New Roman" charset="0"/>
              </a:rPr>
              <a:t>Condiciones</a:t>
            </a:r>
            <a:r>
              <a:rPr lang="en-US" sz="2800" b="1" dirty="0">
                <a:latin typeface="Times New Roman" charset="0"/>
                <a:ea typeface="Times New Roman" charset="0"/>
                <a:cs typeface="Times New Roman" charset="0"/>
              </a:rPr>
              <a:t> </a:t>
            </a:r>
            <a:r>
              <a:rPr lang="en-US" sz="2800" b="1" dirty="0" err="1">
                <a:latin typeface="Times New Roman" charset="0"/>
                <a:ea typeface="Times New Roman" charset="0"/>
                <a:cs typeface="Times New Roman" charset="0"/>
              </a:rPr>
              <a:t>ambientales</a:t>
            </a:r>
            <a:r>
              <a:rPr lang="en-US" sz="2800" b="1" dirty="0">
                <a:latin typeface="Times New Roman" charset="0"/>
                <a:ea typeface="Times New Roman" charset="0"/>
                <a:cs typeface="Times New Roman" charset="0"/>
              </a:rPr>
              <a:t> – </a:t>
            </a:r>
            <a:r>
              <a:rPr lang="en-US" sz="2800" dirty="0" err="1">
                <a:latin typeface="Times New Roman" charset="0"/>
                <a:ea typeface="Times New Roman" charset="0"/>
                <a:cs typeface="Times New Roman" charset="0"/>
              </a:rPr>
              <a:t>lluvia</a:t>
            </a:r>
            <a:r>
              <a:rPr lang="en-US" sz="2800" dirty="0">
                <a:latin typeface="Times New Roman" charset="0"/>
                <a:ea typeface="Times New Roman" charset="0"/>
                <a:cs typeface="Times New Roman" charset="0"/>
              </a:rPr>
              <a:t>, </a:t>
            </a:r>
            <a:r>
              <a:rPr lang="en-US" sz="2800" dirty="0" err="1">
                <a:latin typeface="Times New Roman" charset="0"/>
                <a:ea typeface="Times New Roman" charset="0"/>
                <a:cs typeface="Times New Roman" charset="0"/>
              </a:rPr>
              <a:t>hielo</a:t>
            </a:r>
            <a:r>
              <a:rPr lang="en-US" sz="2800" dirty="0">
                <a:latin typeface="Times New Roman" charset="0"/>
                <a:ea typeface="Times New Roman" charset="0"/>
                <a:cs typeface="Times New Roman" charset="0"/>
              </a:rPr>
              <a:t>, </a:t>
            </a:r>
            <a:r>
              <a:rPr lang="en-US" sz="2800" dirty="0" err="1">
                <a:latin typeface="Times New Roman" charset="0"/>
                <a:ea typeface="Times New Roman" charset="0"/>
                <a:cs typeface="Times New Roman" charset="0"/>
              </a:rPr>
              <a:t>vibraciones</a:t>
            </a:r>
            <a:endParaRPr lang="en-US" sz="2800" dirty="0">
              <a:latin typeface="Times New Roman" charset="0"/>
              <a:ea typeface="Times New Roman" charset="0"/>
              <a:cs typeface="Times New Roman" charset="0"/>
            </a:endParaRPr>
          </a:p>
          <a:p>
            <a:pPr marL="742950" lvl="1" indent="-285750" eaLnBrk="0" hangingPunct="0">
              <a:spcBef>
                <a:spcPts val="1200"/>
              </a:spcBef>
              <a:spcAft>
                <a:spcPts val="1200"/>
              </a:spcAft>
              <a:buFont typeface="Wingdings" charset="2"/>
              <a:buChar char="§"/>
            </a:pPr>
            <a:r>
              <a:rPr lang="en-US" sz="2800" b="1" dirty="0">
                <a:latin typeface="Times New Roman" charset="0"/>
                <a:ea typeface="Times New Roman" charset="0"/>
                <a:cs typeface="Times New Roman" charset="0"/>
              </a:rPr>
              <a:t>No se </a:t>
            </a:r>
            <a:r>
              <a:rPr lang="en-US" sz="2800" b="1" dirty="0" err="1">
                <a:latin typeface="Times New Roman" charset="0"/>
                <a:ea typeface="Times New Roman" charset="0"/>
                <a:cs typeface="Times New Roman" charset="0"/>
              </a:rPr>
              <a:t>designó</a:t>
            </a:r>
            <a:r>
              <a:rPr lang="en-US" sz="2800" b="1" dirty="0">
                <a:latin typeface="Times New Roman" charset="0"/>
                <a:ea typeface="Times New Roman" charset="0"/>
                <a:cs typeface="Times New Roman" charset="0"/>
              </a:rPr>
              <a:t> persona </a:t>
            </a:r>
            <a:r>
              <a:rPr lang="en-US" sz="2800" b="1" dirty="0" err="1">
                <a:latin typeface="Times New Roman" charset="0"/>
                <a:ea typeface="Times New Roman" charset="0"/>
                <a:cs typeface="Times New Roman" charset="0"/>
              </a:rPr>
              <a:t>competente</a:t>
            </a:r>
            <a:r>
              <a:rPr lang="en-US" sz="2800" b="1" dirty="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 </a:t>
            </a:r>
            <a:endParaRPr lang="en-US" sz="1600" dirty="0">
              <a:latin typeface="Times New Roman" charset="0"/>
              <a:ea typeface="Times New Roman" charset="0"/>
              <a:cs typeface="Times New Roman" charset="0"/>
            </a:endParaRPr>
          </a:p>
          <a:p>
            <a:pPr marL="342900" indent="-342900" eaLnBrk="0" hangingPunct="0">
              <a:spcBef>
                <a:spcPts val="1200"/>
              </a:spcBef>
              <a:spcAft>
                <a:spcPts val="1200"/>
              </a:spcAft>
              <a:buFont typeface="Wingdings" charset="2"/>
              <a:buChar char="§"/>
            </a:pPr>
            <a:r>
              <a:rPr lang="en-US" sz="3200" b="1" dirty="0">
                <a:latin typeface="Times New Roman" charset="0"/>
                <a:ea typeface="Times New Roman" charset="0"/>
                <a:cs typeface="Times New Roman" charset="0"/>
              </a:rPr>
              <a:t> </a:t>
            </a:r>
            <a:endParaRPr lang="en-US" sz="3200" dirty="0">
              <a:latin typeface="Times New Roman" charset="0"/>
              <a:ea typeface="Times New Roman" charset="0"/>
              <a:cs typeface="Times New Roman" charset="0"/>
            </a:endParaRPr>
          </a:p>
          <a:p>
            <a:pPr marL="342900" indent="-342900" eaLnBrk="0" hangingPunct="0">
              <a:spcBef>
                <a:spcPts val="1200"/>
              </a:spcBef>
              <a:spcAft>
                <a:spcPts val="1200"/>
              </a:spcAft>
              <a:buFont typeface="Wingdings" charset="2"/>
              <a:buChar char="§"/>
            </a:pPr>
            <a:r>
              <a:rPr lang="en-US" sz="3200" b="1" dirty="0">
                <a:latin typeface="Times New Roman" charset="0"/>
                <a:ea typeface="Times New Roman" charset="0"/>
                <a:cs typeface="Times New Roman" charset="0"/>
              </a:rPr>
              <a:t> </a:t>
            </a:r>
            <a:endParaRPr lang="en-US" sz="3200" dirty="0">
              <a:latin typeface="Times New Roman" charset="0"/>
              <a:ea typeface="Times New Roman" charset="0"/>
              <a:cs typeface="Times New Roman" charset="0"/>
            </a:endParaRPr>
          </a:p>
        </p:txBody>
      </p:sp>
      <p:sp>
        <p:nvSpPr>
          <p:cNvPr id="5" name="TextBox 4"/>
          <p:cNvSpPr txBox="1"/>
          <p:nvPr/>
        </p:nvSpPr>
        <p:spPr>
          <a:xfrm>
            <a:off x="364066" y="4673600"/>
            <a:ext cx="5664200" cy="1938992"/>
          </a:xfrm>
          <a:prstGeom prst="rect">
            <a:avLst/>
          </a:prstGeom>
          <a:noFill/>
        </p:spPr>
        <p:txBody>
          <a:bodyPr wrap="square" rtlCol="0">
            <a:spAutoFit/>
          </a:bodyPr>
          <a:lstStyle/>
          <a:p>
            <a:r>
              <a:rPr lang="en-US" sz="2800" b="1" dirty="0">
                <a:latin typeface="Times New Roman" charset="0"/>
                <a:ea typeface="Times New Roman" charset="0"/>
                <a:cs typeface="Times New Roman" charset="0"/>
              </a:rPr>
              <a:t>No se </a:t>
            </a:r>
            <a:r>
              <a:rPr lang="en-US" sz="2800" b="1" dirty="0" err="1">
                <a:latin typeface="Times New Roman" charset="0"/>
                <a:ea typeface="Times New Roman" charset="0"/>
                <a:cs typeface="Times New Roman" charset="0"/>
              </a:rPr>
              <a:t>determinó/consideró</a:t>
            </a:r>
            <a:r>
              <a:rPr lang="en-US" sz="2800" b="1" dirty="0">
                <a:latin typeface="Times New Roman" charset="0"/>
                <a:ea typeface="Times New Roman" charset="0"/>
                <a:cs typeface="Times New Roman" charset="0"/>
              </a:rPr>
              <a:t> el </a:t>
            </a:r>
            <a:r>
              <a:rPr lang="en-US" sz="2800" b="1" dirty="0" err="1">
                <a:latin typeface="Times New Roman" charset="0"/>
                <a:ea typeface="Times New Roman" charset="0"/>
                <a:cs typeface="Times New Roman" charset="0"/>
              </a:rPr>
              <a:t>tipo</a:t>
            </a:r>
            <a:r>
              <a:rPr lang="en-US" sz="2800" b="1" dirty="0">
                <a:latin typeface="Times New Roman" charset="0"/>
                <a:ea typeface="Times New Roman" charset="0"/>
                <a:cs typeface="Times New Roman" charset="0"/>
              </a:rPr>
              <a:t> de </a:t>
            </a:r>
            <a:r>
              <a:rPr lang="en-US" sz="2800" b="1" dirty="0" err="1">
                <a:latin typeface="Times New Roman" charset="0"/>
                <a:ea typeface="Times New Roman" charset="0"/>
                <a:cs typeface="Times New Roman" charset="0"/>
              </a:rPr>
              <a:t>suelo</a:t>
            </a:r>
            <a:endParaRPr lang="en-US" sz="2800" b="1" dirty="0">
              <a:latin typeface="Times New Roman" charset="0"/>
              <a:ea typeface="Times New Roman" charset="0"/>
              <a:cs typeface="Times New Roman" charset="0"/>
            </a:endParaRPr>
          </a:p>
          <a:p>
            <a:endParaRPr lang="en-US" sz="600" b="1" dirty="0">
              <a:latin typeface="Times New Roman" charset="0"/>
              <a:ea typeface="Times New Roman" charset="0"/>
              <a:cs typeface="Times New Roman" charset="0"/>
            </a:endParaRPr>
          </a:p>
          <a:p>
            <a:r>
              <a:rPr lang="en-US" sz="2800" b="1" dirty="0">
                <a:latin typeface="Times New Roman" charset="0"/>
                <a:ea typeface="Times New Roman" charset="0"/>
                <a:cs typeface="Times New Roman" charset="0"/>
              </a:rPr>
              <a:t>No se </a:t>
            </a:r>
            <a:r>
              <a:rPr lang="en-US" sz="2800" b="1" dirty="0" err="1">
                <a:latin typeface="Times New Roman" charset="0"/>
                <a:ea typeface="Times New Roman" charset="0"/>
                <a:cs typeface="Times New Roman" charset="0"/>
              </a:rPr>
              <a:t>cumple</a:t>
            </a:r>
            <a:r>
              <a:rPr lang="en-US" sz="2800" b="1" dirty="0">
                <a:latin typeface="Times New Roman" charset="0"/>
                <a:ea typeface="Times New Roman" charset="0"/>
                <a:cs typeface="Times New Roman" charset="0"/>
              </a:rPr>
              <a:t> con </a:t>
            </a:r>
            <a:r>
              <a:rPr lang="en-US" sz="2800" b="1" dirty="0" err="1">
                <a:latin typeface="Times New Roman" charset="0"/>
                <a:ea typeface="Times New Roman" charset="0"/>
                <a:cs typeface="Times New Roman" charset="0"/>
              </a:rPr>
              <a:t>las</a:t>
            </a:r>
            <a:r>
              <a:rPr lang="en-US" sz="2800" b="1" dirty="0">
                <a:latin typeface="Times New Roman" charset="0"/>
                <a:ea typeface="Times New Roman" charset="0"/>
                <a:cs typeface="Times New Roman" charset="0"/>
              </a:rPr>
              <a:t> </a:t>
            </a:r>
            <a:r>
              <a:rPr lang="en-US" sz="2800" b="1" dirty="0" err="1">
                <a:latin typeface="Times New Roman" charset="0"/>
                <a:ea typeface="Times New Roman" charset="0"/>
                <a:cs typeface="Times New Roman" charset="0"/>
              </a:rPr>
              <a:t>regulaciones</a:t>
            </a:r>
            <a:r>
              <a:rPr lang="en-US" sz="2800" b="1" dirty="0">
                <a:latin typeface="Times New Roman" charset="0"/>
                <a:ea typeface="Times New Roman" charset="0"/>
                <a:cs typeface="Times New Roman" charset="0"/>
              </a:rPr>
              <a:t> de OSHA</a:t>
            </a:r>
            <a:endParaRPr lang="es-ES_tradnl" sz="2800" dirty="0"/>
          </a:p>
        </p:txBody>
      </p:sp>
      <p:pic>
        <p:nvPicPr>
          <p:cNvPr id="46084" name="Picture 1" descr="Image displaying to comply with OSHA regulations."/>
          <p:cNvPicPr>
            <a:picLocks noChangeAspect="1"/>
          </p:cNvPicPr>
          <p:nvPr/>
        </p:nvPicPr>
        <p:blipFill>
          <a:blip r:embed="rId3"/>
          <a:srcRect/>
          <a:stretch>
            <a:fillRect/>
          </a:stretch>
        </p:blipFill>
        <p:spPr bwMode="auto">
          <a:xfrm>
            <a:off x="6597120" y="4555597"/>
            <a:ext cx="2181225" cy="2095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p:cNvPr>
          <p:cNvSpPr>
            <a:spLocks noGrp="1"/>
          </p:cNvSpPr>
          <p:nvPr>
            <p:ph type="title"/>
          </p:nvPr>
        </p:nvSpPr>
        <p:spPr>
          <a:xfrm>
            <a:off x="1817688" y="357188"/>
            <a:ext cx="6910387" cy="8969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Normas</a:t>
            </a:r>
            <a:r>
              <a:rPr lang="en-US" sz="2900" dirty="0">
                <a:solidFill>
                  <a:schemeClr val="bg1"/>
                </a:solidFill>
                <a:latin typeface="Impact" charset="0"/>
              </a:rPr>
              <a:t> de la OSHA para </a:t>
            </a:r>
            <a:r>
              <a:rPr lang="en-US" sz="2900" dirty="0" err="1">
                <a:solidFill>
                  <a:schemeClr val="bg1"/>
                </a:solidFill>
                <a:latin typeface="Impact" charset="0"/>
              </a:rPr>
              <a:t>Excavaciones</a:t>
            </a:r>
            <a:r>
              <a:rPr lang="en-US" sz="2900" dirty="0">
                <a:solidFill>
                  <a:schemeClr val="bg1"/>
                </a:solidFill>
                <a:latin typeface="Impact" charset="0"/>
              </a:rPr>
              <a:t/>
            </a:r>
            <a:br>
              <a:rPr lang="en-US" sz="2900" dirty="0">
                <a:solidFill>
                  <a:schemeClr val="bg1"/>
                </a:solidFill>
                <a:latin typeface="Impact" charset="0"/>
              </a:rPr>
            </a:br>
            <a:r>
              <a:rPr lang="en-US" sz="2900" dirty="0">
                <a:solidFill>
                  <a:schemeClr val="bg1"/>
                </a:solidFill>
                <a:latin typeface="Impact" charset="0"/>
              </a:rPr>
              <a:t> (29 CFR 1926 Subpart P)</a:t>
            </a:r>
            <a:endParaRPr lang="tr-TR" sz="2900" dirty="0">
              <a:solidFill>
                <a:schemeClr val="bg1"/>
              </a:solidFill>
              <a:latin typeface="Impact" charset="0"/>
            </a:endParaRPr>
          </a:p>
        </p:txBody>
      </p:sp>
      <p:sp>
        <p:nvSpPr>
          <p:cNvPr id="10" name="Content Placeholder 2"/>
          <p:cNvSpPr txBox="1">
            <a:spLocks/>
          </p:cNvSpPr>
          <p:nvPr/>
        </p:nvSpPr>
        <p:spPr>
          <a:xfrm>
            <a:off x="69850" y="1393825"/>
            <a:ext cx="9074150" cy="5341938"/>
          </a:xfrm>
          <a:prstGeom prst="rect">
            <a:avLst/>
          </a:prstGeom>
        </p:spPr>
        <p:txBody>
          <a:bodyPr>
            <a:prstTxWarp prst="textNoShape">
              <a:avLst/>
            </a:prstTxWarp>
            <a:normAutofit/>
          </a:bodyPr>
          <a:lstStyle/>
          <a:p>
            <a:pPr eaLnBrk="0" hangingPunct="0">
              <a:lnSpc>
                <a:spcPct val="80000"/>
              </a:lnSpc>
              <a:spcBef>
                <a:spcPct val="20000"/>
              </a:spcBef>
              <a:spcAft>
                <a:spcPts val="600"/>
              </a:spcAft>
            </a:pPr>
            <a:r>
              <a:rPr lang="en-US" sz="3500" dirty="0">
                <a:latin typeface="Times" charset="0"/>
              </a:rPr>
              <a:t>1926 Subpart P - </a:t>
            </a:r>
            <a:r>
              <a:rPr lang="en-US" sz="3500" dirty="0" err="1">
                <a:latin typeface="Times" charset="0"/>
              </a:rPr>
              <a:t>Excavaciones</a:t>
            </a:r>
            <a:endParaRPr lang="en-US" sz="3500" dirty="0">
              <a:latin typeface="Times" charset="0"/>
            </a:endParaRPr>
          </a:p>
          <a:p>
            <a:pPr eaLnBrk="0" hangingPunct="0">
              <a:lnSpc>
                <a:spcPct val="80000"/>
              </a:lnSpc>
              <a:spcBef>
                <a:spcPct val="20000"/>
              </a:spcBef>
              <a:spcAft>
                <a:spcPts val="600"/>
              </a:spcAft>
              <a:buFont typeface="Wingdings" charset="2"/>
              <a:buChar char="§"/>
            </a:pPr>
            <a:r>
              <a:rPr lang="en-US" sz="2600" dirty="0">
                <a:latin typeface="Times" charset="0"/>
              </a:rPr>
              <a:t>1926.650 - </a:t>
            </a:r>
            <a:r>
              <a:rPr lang="en-US" sz="2600" dirty="0" err="1">
                <a:latin typeface="Times" charset="0"/>
              </a:rPr>
              <a:t>Alcance</a:t>
            </a:r>
            <a:r>
              <a:rPr lang="en-US" sz="2600" dirty="0">
                <a:latin typeface="Times" charset="0"/>
              </a:rPr>
              <a:t>, </a:t>
            </a:r>
            <a:r>
              <a:rPr lang="en-US" sz="2600" dirty="0" err="1">
                <a:latin typeface="Times" charset="0"/>
              </a:rPr>
              <a:t>aplicación</a:t>
            </a:r>
            <a:r>
              <a:rPr lang="en-US" sz="2600" dirty="0">
                <a:latin typeface="Times" charset="0"/>
              </a:rPr>
              <a:t>, y </a:t>
            </a:r>
            <a:r>
              <a:rPr lang="en-US" sz="2600" dirty="0" err="1">
                <a:latin typeface="Times" charset="0"/>
              </a:rPr>
              <a:t>definiciones</a:t>
            </a:r>
            <a:endParaRPr lang="en-US" sz="2600" dirty="0">
              <a:latin typeface="Times" charset="0"/>
            </a:endParaRPr>
          </a:p>
          <a:p>
            <a:pPr eaLnBrk="0" hangingPunct="0">
              <a:lnSpc>
                <a:spcPct val="80000"/>
              </a:lnSpc>
              <a:spcBef>
                <a:spcPct val="20000"/>
              </a:spcBef>
              <a:spcAft>
                <a:spcPts val="600"/>
              </a:spcAft>
              <a:buFont typeface="Wingdings" charset="2"/>
              <a:buChar char="§"/>
            </a:pPr>
            <a:r>
              <a:rPr lang="en-US" sz="2600" dirty="0">
                <a:latin typeface="Times" charset="0"/>
              </a:rPr>
              <a:t>1926.651 – </a:t>
            </a:r>
            <a:r>
              <a:rPr lang="en-US" sz="2600" dirty="0" err="1">
                <a:latin typeface="Times" charset="0"/>
              </a:rPr>
              <a:t>Requerimientos</a:t>
            </a:r>
            <a:r>
              <a:rPr lang="en-US" sz="2600" dirty="0">
                <a:latin typeface="Times" charset="0"/>
              </a:rPr>
              <a:t> </a:t>
            </a:r>
            <a:r>
              <a:rPr lang="en-US" sz="2600" dirty="0" err="1">
                <a:latin typeface="Times" charset="0"/>
              </a:rPr>
              <a:t>específicos</a:t>
            </a:r>
            <a:r>
              <a:rPr lang="en-US" sz="2600" dirty="0">
                <a:latin typeface="Times" charset="0"/>
              </a:rPr>
              <a:t> </a:t>
            </a:r>
            <a:r>
              <a:rPr lang="en-US" sz="2600" dirty="0" err="1">
                <a:latin typeface="Times" charset="0"/>
              </a:rPr>
              <a:t>para</a:t>
            </a:r>
            <a:r>
              <a:rPr lang="en-US" sz="2600" dirty="0">
                <a:latin typeface="Times" charset="0"/>
              </a:rPr>
              <a:t> </a:t>
            </a:r>
            <a:r>
              <a:rPr lang="en-US" sz="2600" dirty="0" err="1">
                <a:latin typeface="Times" charset="0"/>
              </a:rPr>
              <a:t>excavaciones</a:t>
            </a:r>
            <a:endParaRPr lang="en-US" sz="2600" dirty="0">
              <a:latin typeface="Times" charset="0"/>
            </a:endParaRPr>
          </a:p>
          <a:p>
            <a:pPr eaLnBrk="0" hangingPunct="0">
              <a:lnSpc>
                <a:spcPct val="80000"/>
              </a:lnSpc>
              <a:spcBef>
                <a:spcPct val="20000"/>
              </a:spcBef>
              <a:spcAft>
                <a:spcPts val="600"/>
              </a:spcAft>
              <a:buFont typeface="Wingdings" charset="2"/>
              <a:buChar char="§"/>
            </a:pPr>
            <a:r>
              <a:rPr lang="en-US" sz="2600" dirty="0">
                <a:latin typeface="Times" charset="0"/>
              </a:rPr>
              <a:t>1926.652 - </a:t>
            </a:r>
            <a:r>
              <a:rPr lang="en-US" sz="2600" dirty="0" err="1">
                <a:latin typeface="Times" charset="0"/>
              </a:rPr>
              <a:t>Requerimientos</a:t>
            </a:r>
            <a:r>
              <a:rPr lang="en-US" sz="2600" dirty="0">
                <a:latin typeface="Times" charset="0"/>
              </a:rPr>
              <a:t> </a:t>
            </a:r>
            <a:r>
              <a:rPr lang="en-US" sz="2600" dirty="0" err="1">
                <a:latin typeface="Times" charset="0"/>
              </a:rPr>
              <a:t>para</a:t>
            </a:r>
            <a:r>
              <a:rPr lang="en-US" sz="2600" dirty="0">
                <a:latin typeface="Times" charset="0"/>
              </a:rPr>
              <a:t> </a:t>
            </a:r>
            <a:r>
              <a:rPr lang="en-US" sz="2600" dirty="0" err="1">
                <a:latin typeface="Times" charset="0"/>
              </a:rPr>
              <a:t>sistemas</a:t>
            </a:r>
            <a:r>
              <a:rPr lang="en-US" sz="2600" dirty="0">
                <a:latin typeface="Times" charset="0"/>
              </a:rPr>
              <a:t> de </a:t>
            </a:r>
            <a:r>
              <a:rPr lang="en-US" sz="2600" dirty="0" err="1">
                <a:latin typeface="Times" charset="0"/>
              </a:rPr>
              <a:t>protección</a:t>
            </a:r>
            <a:r>
              <a:rPr lang="en-US" sz="2600" dirty="0">
                <a:latin typeface="Times" charset="0"/>
              </a:rPr>
              <a:t>.</a:t>
            </a:r>
          </a:p>
          <a:p>
            <a:pPr eaLnBrk="0" hangingPunct="0">
              <a:lnSpc>
                <a:spcPct val="80000"/>
              </a:lnSpc>
              <a:spcBef>
                <a:spcPct val="20000"/>
              </a:spcBef>
              <a:spcAft>
                <a:spcPts val="600"/>
              </a:spcAft>
              <a:buFont typeface="Wingdings" charset="2"/>
              <a:buChar char="§"/>
            </a:pPr>
            <a:r>
              <a:rPr lang="en-US" sz="2600" dirty="0">
                <a:latin typeface="Times" charset="0"/>
              </a:rPr>
              <a:t>1926 Subpart P App A – </a:t>
            </a:r>
            <a:r>
              <a:rPr lang="en-US" sz="2600" dirty="0" err="1">
                <a:latin typeface="Times" charset="0"/>
              </a:rPr>
              <a:t>Clasificación</a:t>
            </a:r>
            <a:r>
              <a:rPr lang="en-US" sz="2600" dirty="0">
                <a:latin typeface="Times" charset="0"/>
              </a:rPr>
              <a:t> de </a:t>
            </a:r>
            <a:r>
              <a:rPr lang="en-US" sz="2600" dirty="0" err="1">
                <a:latin typeface="Times" charset="0"/>
              </a:rPr>
              <a:t>suelos</a:t>
            </a:r>
            <a:endParaRPr lang="en-US" sz="2600" dirty="0">
              <a:latin typeface="Times" charset="0"/>
            </a:endParaRPr>
          </a:p>
          <a:p>
            <a:pPr eaLnBrk="0" hangingPunct="0">
              <a:lnSpc>
                <a:spcPct val="80000"/>
              </a:lnSpc>
              <a:spcBef>
                <a:spcPct val="20000"/>
              </a:spcBef>
              <a:spcAft>
                <a:spcPts val="600"/>
              </a:spcAft>
              <a:buFont typeface="Wingdings" charset="2"/>
              <a:buChar char="§"/>
            </a:pPr>
            <a:r>
              <a:rPr lang="en-US" sz="2600" dirty="0">
                <a:latin typeface="Times" charset="0"/>
              </a:rPr>
              <a:t>1926 Subpart P App B – </a:t>
            </a:r>
            <a:r>
              <a:rPr lang="en-US" sz="2600" dirty="0" err="1">
                <a:latin typeface="Times" charset="0"/>
              </a:rPr>
              <a:t>Declivado</a:t>
            </a:r>
            <a:r>
              <a:rPr lang="en-US" sz="2600" dirty="0">
                <a:latin typeface="Times" charset="0"/>
              </a:rPr>
              <a:t> </a:t>
            </a:r>
            <a:r>
              <a:rPr lang="en-US" sz="2600" dirty="0" err="1">
                <a:latin typeface="Times" charset="0"/>
              </a:rPr>
              <a:t>y</a:t>
            </a:r>
            <a:r>
              <a:rPr lang="en-US" sz="2600" dirty="0">
                <a:latin typeface="Times" charset="0"/>
              </a:rPr>
              <a:t> </a:t>
            </a:r>
            <a:r>
              <a:rPr lang="en-US" sz="2600" dirty="0" err="1">
                <a:latin typeface="Times" charset="0"/>
              </a:rPr>
              <a:t>Banqueo</a:t>
            </a:r>
            <a:endParaRPr lang="en-US" sz="2600" dirty="0">
              <a:latin typeface="Times" charset="0"/>
            </a:endParaRPr>
          </a:p>
          <a:p>
            <a:pPr eaLnBrk="0" hangingPunct="0">
              <a:lnSpc>
                <a:spcPct val="80000"/>
              </a:lnSpc>
              <a:spcBef>
                <a:spcPct val="20000"/>
              </a:spcBef>
              <a:spcAft>
                <a:spcPts val="600"/>
              </a:spcAft>
              <a:buFont typeface="Wingdings" charset="2"/>
              <a:buChar char="§"/>
            </a:pPr>
            <a:r>
              <a:rPr lang="en-US" sz="2600" dirty="0">
                <a:latin typeface="Times" charset="0"/>
              </a:rPr>
              <a:t>1926 Subpart P App C – </a:t>
            </a:r>
            <a:r>
              <a:rPr lang="en-US" sz="2600" dirty="0" err="1">
                <a:latin typeface="Times" charset="0"/>
              </a:rPr>
              <a:t>Apuntalado</a:t>
            </a:r>
            <a:r>
              <a:rPr lang="en-US" sz="2600" dirty="0">
                <a:latin typeface="Times" charset="0"/>
              </a:rPr>
              <a:t> de </a:t>
            </a:r>
            <a:r>
              <a:rPr lang="en-US" sz="2600" dirty="0" err="1">
                <a:latin typeface="Times" charset="0"/>
              </a:rPr>
              <a:t>madera</a:t>
            </a:r>
            <a:r>
              <a:rPr lang="en-US" sz="2600" dirty="0">
                <a:latin typeface="Times" charset="0"/>
              </a:rPr>
              <a:t> </a:t>
            </a:r>
            <a:r>
              <a:rPr lang="en-US" sz="2600" dirty="0" err="1">
                <a:latin typeface="Times" charset="0"/>
              </a:rPr>
              <a:t>para</a:t>
            </a:r>
            <a:r>
              <a:rPr lang="en-US" sz="2600" dirty="0">
                <a:latin typeface="Times" charset="0"/>
              </a:rPr>
              <a:t> </a:t>
            </a:r>
            <a:r>
              <a:rPr lang="en-US" sz="2600" dirty="0" err="1">
                <a:latin typeface="Times" charset="0"/>
              </a:rPr>
              <a:t>zanjas</a:t>
            </a:r>
            <a:endParaRPr lang="en-US" sz="2600" dirty="0">
              <a:latin typeface="Times" charset="0"/>
            </a:endParaRPr>
          </a:p>
          <a:p>
            <a:pPr algn="ctr" eaLnBrk="0" hangingPunct="0">
              <a:lnSpc>
                <a:spcPct val="80000"/>
              </a:lnSpc>
              <a:spcBef>
                <a:spcPct val="20000"/>
              </a:spcBef>
              <a:spcAft>
                <a:spcPts val="600"/>
              </a:spcAft>
              <a:buFont typeface="Wingdings" charset="2"/>
              <a:buChar char="§"/>
            </a:pPr>
            <a:r>
              <a:rPr lang="en-US" sz="2600" dirty="0">
                <a:latin typeface="Times" charset="0"/>
              </a:rPr>
              <a:t>1926 Subpart P App D – </a:t>
            </a:r>
            <a:r>
              <a:rPr lang="en-US" sz="2600" dirty="0" err="1">
                <a:latin typeface="Times" charset="0"/>
              </a:rPr>
              <a:t>Apuntalado</a:t>
            </a:r>
            <a:r>
              <a:rPr lang="en-US" sz="2600" dirty="0">
                <a:latin typeface="Times" charset="0"/>
              </a:rPr>
              <a:t> </a:t>
            </a:r>
            <a:r>
              <a:rPr lang="en-US" sz="2600" dirty="0" err="1">
                <a:latin typeface="Times" charset="0"/>
              </a:rPr>
              <a:t>hidráulico</a:t>
            </a:r>
            <a:r>
              <a:rPr lang="en-US" sz="2600" dirty="0">
                <a:latin typeface="Times" charset="0"/>
              </a:rPr>
              <a:t> de </a:t>
            </a:r>
            <a:r>
              <a:rPr lang="en-US" sz="2600" dirty="0" err="1">
                <a:latin typeface="Times" charset="0"/>
              </a:rPr>
              <a:t>aluminio</a:t>
            </a:r>
            <a:r>
              <a:rPr lang="en-US" sz="2600" dirty="0">
                <a:latin typeface="Times" charset="0"/>
              </a:rPr>
              <a:t> </a:t>
            </a:r>
            <a:r>
              <a:rPr lang="en-US" sz="2600" dirty="0" err="1">
                <a:latin typeface="Times" charset="0"/>
              </a:rPr>
              <a:t>para</a:t>
            </a:r>
            <a:r>
              <a:rPr lang="en-US" sz="2600" dirty="0">
                <a:latin typeface="Times" charset="0"/>
              </a:rPr>
              <a:t> </a:t>
            </a:r>
            <a:r>
              <a:rPr lang="en-US" sz="2600" dirty="0" err="1">
                <a:latin typeface="Times" charset="0"/>
              </a:rPr>
              <a:t>zanjas</a:t>
            </a:r>
            <a:endParaRPr lang="en-US" sz="2600" dirty="0">
              <a:latin typeface="Times" charset="0"/>
            </a:endParaRPr>
          </a:p>
          <a:p>
            <a:pPr eaLnBrk="0" hangingPunct="0">
              <a:lnSpc>
                <a:spcPct val="80000"/>
              </a:lnSpc>
              <a:spcBef>
                <a:spcPct val="20000"/>
              </a:spcBef>
              <a:spcAft>
                <a:spcPts val="600"/>
              </a:spcAft>
              <a:buFont typeface="Wingdings" charset="2"/>
              <a:buChar char="§"/>
            </a:pPr>
            <a:r>
              <a:rPr lang="en-US" sz="2600" dirty="0">
                <a:latin typeface="Times" charset="0"/>
              </a:rPr>
              <a:t>1926 Subpart P App E - </a:t>
            </a:r>
            <a:r>
              <a:rPr lang="en-US" sz="2600" dirty="0" err="1">
                <a:latin typeface="Times" charset="0"/>
              </a:rPr>
              <a:t>Alternativas</a:t>
            </a:r>
            <a:r>
              <a:rPr lang="en-US" sz="2600" dirty="0">
                <a:latin typeface="Times" charset="0"/>
              </a:rPr>
              <a:t> al </a:t>
            </a:r>
            <a:r>
              <a:rPr lang="en-US" sz="2600" dirty="0" err="1">
                <a:latin typeface="Times" charset="0"/>
              </a:rPr>
              <a:t>apuntalado</a:t>
            </a:r>
            <a:r>
              <a:rPr lang="en-US" sz="2600" dirty="0">
                <a:latin typeface="Times" charset="0"/>
              </a:rPr>
              <a:t> de </a:t>
            </a:r>
            <a:r>
              <a:rPr lang="en-US" sz="2600" dirty="0" err="1">
                <a:latin typeface="Times" charset="0"/>
              </a:rPr>
              <a:t>madera</a:t>
            </a:r>
            <a:endParaRPr lang="en-US" sz="2600" dirty="0">
              <a:latin typeface="Times" charset="0"/>
            </a:endParaRPr>
          </a:p>
          <a:p>
            <a:pPr eaLnBrk="0" hangingPunct="0">
              <a:lnSpc>
                <a:spcPct val="80000"/>
              </a:lnSpc>
              <a:spcBef>
                <a:spcPct val="20000"/>
              </a:spcBef>
              <a:spcAft>
                <a:spcPts val="600"/>
              </a:spcAft>
              <a:buFont typeface="Wingdings" charset="2"/>
              <a:buChar char="§"/>
            </a:pPr>
            <a:r>
              <a:rPr lang="en-US" sz="2600" dirty="0">
                <a:latin typeface="Times" charset="0"/>
              </a:rPr>
              <a:t>1926 Subpart P App F - </a:t>
            </a:r>
            <a:r>
              <a:rPr lang="en-US" sz="2600" dirty="0" err="1">
                <a:latin typeface="Times" charset="0"/>
              </a:rPr>
              <a:t>Selección</a:t>
            </a:r>
            <a:r>
              <a:rPr lang="en-US" sz="2600" dirty="0">
                <a:latin typeface="Times" charset="0"/>
              </a:rPr>
              <a:t> de </a:t>
            </a:r>
            <a:r>
              <a:rPr lang="en-US" sz="2600" dirty="0" err="1">
                <a:latin typeface="Times" charset="0"/>
              </a:rPr>
              <a:t>sistemas</a:t>
            </a:r>
            <a:r>
              <a:rPr lang="en-US" sz="2600" dirty="0">
                <a:latin typeface="Times" charset="0"/>
              </a:rPr>
              <a:t> de </a:t>
            </a:r>
            <a:r>
              <a:rPr lang="en-US" sz="2600" dirty="0" err="1">
                <a:latin typeface="Times" charset="0"/>
              </a:rPr>
              <a:t>protección</a:t>
            </a:r>
            <a:endParaRPr lang="en-US" sz="2600" dirty="0">
              <a:latin typeface="Times" charset="0"/>
            </a:endParaRPr>
          </a:p>
        </p:txBody>
      </p:sp>
      <p:pic>
        <p:nvPicPr>
          <p:cNvPr id="48132" name="Picture 1" descr="Image of an excavator machinery."/>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6621" y="1393825"/>
            <a:ext cx="1130968" cy="11309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p:cNvPr>
          <p:cNvSpPr>
            <a:spLocks noGrp="1"/>
          </p:cNvSpPr>
          <p:nvPr>
            <p:ph type="title"/>
          </p:nvPr>
        </p:nvSpPr>
        <p:spPr>
          <a:xfrm>
            <a:off x="1793875" y="309563"/>
            <a:ext cx="6910388" cy="67468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Clasificación</a:t>
            </a:r>
            <a:r>
              <a:rPr lang="en-US" sz="2900" dirty="0">
                <a:solidFill>
                  <a:schemeClr val="bg1"/>
                </a:solidFill>
                <a:latin typeface="Impact" charset="0"/>
              </a:rPr>
              <a:t> de </a:t>
            </a:r>
            <a:r>
              <a:rPr lang="en-US" sz="2900" dirty="0" err="1">
                <a:solidFill>
                  <a:schemeClr val="bg1"/>
                </a:solidFill>
                <a:latin typeface="Impact" charset="0"/>
              </a:rPr>
              <a:t>Suelo</a:t>
            </a:r>
            <a:r>
              <a:rPr lang="en-US" sz="2900" dirty="0">
                <a:solidFill>
                  <a:schemeClr val="bg1"/>
                </a:solidFill>
                <a:latin typeface="Impact" charset="0"/>
              </a:rPr>
              <a:t> de la OSHA</a:t>
            </a:r>
            <a:r>
              <a:rPr lang="tr-TR" sz="2900" dirty="0">
                <a:solidFill>
                  <a:schemeClr val="bg1"/>
                </a:solidFill>
                <a:latin typeface="Impact" charset="0"/>
              </a:rPr>
              <a:t/>
            </a:r>
            <a:br>
              <a:rPr lang="tr-TR" sz="2900" dirty="0">
                <a:solidFill>
                  <a:schemeClr val="bg1"/>
                </a:solidFill>
                <a:latin typeface="Impact" charset="0"/>
              </a:rPr>
            </a:br>
            <a:endParaRPr lang="tr-TR" sz="2900" dirty="0">
              <a:solidFill>
                <a:schemeClr val="bg1"/>
              </a:solidFill>
              <a:latin typeface="Impact" charset="0"/>
            </a:endParaRPr>
          </a:p>
        </p:txBody>
      </p:sp>
      <p:sp>
        <p:nvSpPr>
          <p:cNvPr id="5" name="Content Placeholder 1"/>
          <p:cNvSpPr txBox="1">
            <a:spLocks/>
          </p:cNvSpPr>
          <p:nvPr/>
        </p:nvSpPr>
        <p:spPr>
          <a:xfrm>
            <a:off x="0" y="1363663"/>
            <a:ext cx="6273800" cy="1025525"/>
          </a:xfrm>
          <a:prstGeom prst="rect">
            <a:avLst/>
          </a:prstGeom>
        </p:spPr>
        <p:txBody>
          <a:bodyPr>
            <a:prstTxWarp prst="textNoShape">
              <a:avLst/>
            </a:prstTxWarp>
          </a:bodyPr>
          <a:lstStyle/>
          <a:p>
            <a:pPr marL="342900" indent="-342900" eaLnBrk="0" hangingPunct="0">
              <a:spcBef>
                <a:spcPct val="20000"/>
              </a:spcBef>
              <a:buFont typeface="Wingdings" charset="2"/>
              <a:buChar char="§"/>
            </a:pPr>
            <a:r>
              <a:rPr lang="en-US" sz="2800" dirty="0">
                <a:latin typeface="Times" charset="0"/>
              </a:rPr>
              <a:t>Los </a:t>
            </a:r>
            <a:r>
              <a:rPr lang="en-US" sz="2800" dirty="0" err="1">
                <a:latin typeface="Times" charset="0"/>
              </a:rPr>
              <a:t>suelos</a:t>
            </a:r>
            <a:r>
              <a:rPr lang="en-US" sz="2800" dirty="0">
                <a:latin typeface="Times" charset="0"/>
              </a:rPr>
              <a:t> </a:t>
            </a:r>
            <a:r>
              <a:rPr lang="en-US" sz="2800" dirty="0" err="1">
                <a:latin typeface="Times" charset="0"/>
              </a:rPr>
              <a:t>tienen</a:t>
            </a:r>
            <a:r>
              <a:rPr lang="en-US" sz="2800" dirty="0">
                <a:latin typeface="Times" charset="0"/>
              </a:rPr>
              <a:t> </a:t>
            </a:r>
            <a:r>
              <a:rPr lang="en-US" sz="2800" dirty="0" err="1">
                <a:latin typeface="Times" charset="0"/>
              </a:rPr>
              <a:t>diferentes</a:t>
            </a:r>
            <a:r>
              <a:rPr lang="en-US" sz="2800" dirty="0">
                <a:latin typeface="Times" charset="0"/>
              </a:rPr>
              <a:t> </a:t>
            </a:r>
            <a:r>
              <a:rPr lang="en-US" sz="2800" dirty="0" err="1">
                <a:latin typeface="Times" charset="0"/>
              </a:rPr>
              <a:t>niveles</a:t>
            </a:r>
            <a:r>
              <a:rPr lang="en-US" sz="2800" dirty="0">
                <a:latin typeface="Times" charset="0"/>
              </a:rPr>
              <a:t> de </a:t>
            </a:r>
            <a:r>
              <a:rPr lang="en-US" sz="2800" dirty="0" err="1">
                <a:latin typeface="Times" charset="0"/>
              </a:rPr>
              <a:t>estabilidad</a:t>
            </a:r>
            <a:r>
              <a:rPr lang="en-US" sz="2800" dirty="0">
                <a:latin typeface="Times" charset="0"/>
              </a:rPr>
              <a:t>   </a:t>
            </a:r>
            <a:r>
              <a:rPr lang="en-US" sz="2800" b="1" dirty="0">
                <a:latin typeface="Times" charset="0"/>
              </a:rPr>
              <a:t> </a:t>
            </a:r>
            <a:endParaRPr lang="en-US" sz="2800" dirty="0">
              <a:latin typeface="Times" charset="0"/>
            </a:endParaRPr>
          </a:p>
        </p:txBody>
      </p:sp>
      <p:sp>
        <p:nvSpPr>
          <p:cNvPr id="6" name="Content Placeholder 2"/>
          <p:cNvSpPr txBox="1">
            <a:spLocks/>
          </p:cNvSpPr>
          <p:nvPr/>
        </p:nvSpPr>
        <p:spPr>
          <a:xfrm>
            <a:off x="107950" y="2286000"/>
            <a:ext cx="6199188" cy="4572000"/>
          </a:xfrm>
          <a:prstGeom prst="rect">
            <a:avLst/>
          </a:prstGeom>
        </p:spPr>
        <p:txBody>
          <a:bodyPr>
            <a:prstTxWarp prst="textNoShape">
              <a:avLst/>
            </a:prstTxWarp>
            <a:normAutofit lnSpcReduction="10000"/>
          </a:bodyPr>
          <a:lstStyle/>
          <a:p>
            <a:pPr marL="742950" lvl="1" indent="-285750" eaLnBrk="0" hangingPunct="0">
              <a:lnSpc>
                <a:spcPct val="90000"/>
              </a:lnSpc>
              <a:spcBef>
                <a:spcPct val="20000"/>
              </a:spcBef>
              <a:spcAft>
                <a:spcPts val="600"/>
              </a:spcAft>
              <a:buFont typeface="Wingdings" charset="2"/>
              <a:buChar char="§"/>
            </a:pPr>
            <a:r>
              <a:rPr lang="en-US" sz="2700" b="1" dirty="0">
                <a:latin typeface="Times" charset="0"/>
              </a:rPr>
              <a:t>Roca </a:t>
            </a:r>
            <a:r>
              <a:rPr lang="en-US" sz="2700" b="1" dirty="0" err="1">
                <a:latin typeface="Times" charset="0"/>
              </a:rPr>
              <a:t>estable</a:t>
            </a:r>
            <a:r>
              <a:rPr lang="en-US" sz="2700" b="1" dirty="0">
                <a:latin typeface="Times" charset="0"/>
              </a:rPr>
              <a:t> –</a:t>
            </a:r>
            <a:r>
              <a:rPr lang="en-US" sz="2600" dirty="0">
                <a:latin typeface="Times" charset="0"/>
              </a:rPr>
              <a:t> el </a:t>
            </a:r>
            <a:r>
              <a:rPr lang="en-US" sz="2600" dirty="0" err="1">
                <a:latin typeface="Times" charset="0"/>
              </a:rPr>
              <a:t>tipo</a:t>
            </a:r>
            <a:r>
              <a:rPr lang="en-US" sz="2600" dirty="0">
                <a:latin typeface="Times" charset="0"/>
              </a:rPr>
              <a:t> </a:t>
            </a:r>
            <a:r>
              <a:rPr lang="en-US" sz="2600" b="1" dirty="0" err="1">
                <a:latin typeface="Times" charset="0"/>
              </a:rPr>
              <a:t>más</a:t>
            </a:r>
            <a:r>
              <a:rPr lang="en-US" sz="2600" b="1" dirty="0">
                <a:latin typeface="Times" charset="0"/>
              </a:rPr>
              <a:t> </a:t>
            </a:r>
            <a:r>
              <a:rPr lang="en-US" sz="2600" b="1" dirty="0" err="1">
                <a:latin typeface="Times" charset="0"/>
              </a:rPr>
              <a:t>estable</a:t>
            </a:r>
            <a:endParaRPr lang="en-US" sz="2600" b="1" dirty="0">
              <a:latin typeface="Times" charset="0"/>
            </a:endParaRPr>
          </a:p>
          <a:p>
            <a:pPr marL="742950" lvl="1" indent="-285750" eaLnBrk="0" hangingPunct="0">
              <a:lnSpc>
                <a:spcPct val="90000"/>
              </a:lnSpc>
              <a:spcBef>
                <a:spcPct val="20000"/>
              </a:spcBef>
              <a:spcAft>
                <a:spcPts val="600"/>
              </a:spcAft>
              <a:buFont typeface="Wingdings" charset="2"/>
              <a:buChar char="§"/>
            </a:pPr>
            <a:r>
              <a:rPr lang="en-US" sz="2600" b="1" dirty="0" err="1">
                <a:latin typeface="Times" charset="0"/>
              </a:rPr>
              <a:t>Tipo</a:t>
            </a:r>
            <a:r>
              <a:rPr lang="en-US" sz="2600" b="1" dirty="0">
                <a:latin typeface="Times" charset="0"/>
              </a:rPr>
              <a:t> A </a:t>
            </a:r>
            <a:r>
              <a:rPr lang="en-US" sz="2600" dirty="0">
                <a:latin typeface="Times" charset="0"/>
              </a:rPr>
              <a:t>– </a:t>
            </a:r>
            <a:r>
              <a:rPr lang="en-US" sz="2600" b="1" dirty="0" err="1">
                <a:latin typeface="Times" charset="0"/>
              </a:rPr>
              <a:t>muy</a:t>
            </a:r>
            <a:r>
              <a:rPr lang="en-US" sz="2600" b="1" dirty="0">
                <a:latin typeface="Times" charset="0"/>
              </a:rPr>
              <a:t> </a:t>
            </a:r>
            <a:r>
              <a:rPr lang="en-US" sz="2600" b="1" dirty="0" err="1">
                <a:latin typeface="Times" charset="0"/>
              </a:rPr>
              <a:t>estable</a:t>
            </a:r>
            <a:r>
              <a:rPr lang="en-US" sz="2600" dirty="0">
                <a:latin typeface="Times" charset="0"/>
              </a:rPr>
              <a:t>.  (</a:t>
            </a:r>
            <a:r>
              <a:rPr lang="en-US" sz="2600" dirty="0" err="1">
                <a:latin typeface="Times" charset="0"/>
              </a:rPr>
              <a:t>ej</a:t>
            </a:r>
            <a:r>
              <a:rPr lang="en-US" sz="2600" dirty="0">
                <a:latin typeface="Times" charset="0"/>
              </a:rPr>
              <a:t>. </a:t>
            </a:r>
            <a:r>
              <a:rPr lang="en-US" sz="2600" b="1" dirty="0" err="1">
                <a:latin typeface="Times" charset="0"/>
              </a:rPr>
              <a:t>arcilla</a:t>
            </a:r>
            <a:r>
              <a:rPr lang="en-US" sz="2600" b="1" dirty="0">
                <a:latin typeface="Times" charset="0"/>
              </a:rPr>
              <a:t>, </a:t>
            </a:r>
            <a:r>
              <a:rPr lang="en-US" sz="2600" b="1" dirty="0" err="1">
                <a:latin typeface="Times" charset="0"/>
              </a:rPr>
              <a:t>suelos</a:t>
            </a:r>
            <a:r>
              <a:rPr lang="en-US" sz="2600" b="1" dirty="0">
                <a:latin typeface="Times" charset="0"/>
              </a:rPr>
              <a:t> </a:t>
            </a:r>
            <a:r>
              <a:rPr lang="en-US" sz="2600" b="1" dirty="0" err="1">
                <a:latin typeface="Times" charset="0"/>
              </a:rPr>
              <a:t>cementados</a:t>
            </a:r>
            <a:r>
              <a:rPr lang="en-US" sz="2600" dirty="0">
                <a:latin typeface="Times" charset="0"/>
              </a:rPr>
              <a:t>)</a:t>
            </a:r>
          </a:p>
          <a:p>
            <a:pPr marL="742950" lvl="1" indent="-285750" eaLnBrk="0" hangingPunct="0">
              <a:lnSpc>
                <a:spcPct val="90000"/>
              </a:lnSpc>
              <a:spcBef>
                <a:spcPct val="20000"/>
              </a:spcBef>
              <a:spcAft>
                <a:spcPts val="600"/>
              </a:spcAft>
              <a:buFont typeface="Wingdings" charset="2"/>
              <a:buChar char="§"/>
            </a:pPr>
            <a:r>
              <a:rPr lang="en-US" sz="2700" b="1" dirty="0" err="1">
                <a:latin typeface="Times" charset="0"/>
              </a:rPr>
              <a:t>Tipo</a:t>
            </a:r>
            <a:r>
              <a:rPr lang="en-US" sz="2700" b="1" dirty="0">
                <a:latin typeface="Times" charset="0"/>
              </a:rPr>
              <a:t> B </a:t>
            </a:r>
            <a:r>
              <a:rPr lang="en-US" sz="2600" dirty="0">
                <a:latin typeface="Times" charset="0"/>
              </a:rPr>
              <a:t>– </a:t>
            </a:r>
            <a:r>
              <a:rPr lang="en-US" sz="2600" b="1" dirty="0" err="1">
                <a:latin typeface="Times" charset="0"/>
              </a:rPr>
              <a:t>menos</a:t>
            </a:r>
            <a:r>
              <a:rPr lang="en-US" sz="2600" b="1" dirty="0">
                <a:latin typeface="Times" charset="0"/>
              </a:rPr>
              <a:t> </a:t>
            </a:r>
            <a:r>
              <a:rPr lang="en-US" sz="2600" b="1" dirty="0" err="1">
                <a:latin typeface="Times" charset="0"/>
              </a:rPr>
              <a:t>estable</a:t>
            </a:r>
            <a:r>
              <a:rPr lang="en-US" sz="2600" b="1" dirty="0">
                <a:latin typeface="Times" charset="0"/>
              </a:rPr>
              <a:t> </a:t>
            </a:r>
            <a:r>
              <a:rPr lang="en-US" sz="2600" dirty="0" err="1">
                <a:latin typeface="Times" charset="0"/>
              </a:rPr>
              <a:t>que</a:t>
            </a:r>
            <a:r>
              <a:rPr lang="en-US" sz="2600" dirty="0">
                <a:latin typeface="Times" charset="0"/>
              </a:rPr>
              <a:t> el </a:t>
            </a:r>
            <a:r>
              <a:rPr lang="en-US" sz="2600" b="1" dirty="0" err="1">
                <a:latin typeface="Times" charset="0"/>
              </a:rPr>
              <a:t>tipo</a:t>
            </a:r>
            <a:r>
              <a:rPr lang="en-US" sz="2600" b="1" dirty="0">
                <a:latin typeface="Times" charset="0"/>
              </a:rPr>
              <a:t> A</a:t>
            </a:r>
            <a:r>
              <a:rPr lang="en-US" sz="2600" dirty="0">
                <a:latin typeface="Times" charset="0"/>
              </a:rPr>
              <a:t> (</a:t>
            </a:r>
            <a:r>
              <a:rPr lang="en-US" sz="2600" b="1" dirty="0" err="1">
                <a:latin typeface="Times" charset="0"/>
              </a:rPr>
              <a:t>roca</a:t>
            </a:r>
            <a:r>
              <a:rPr lang="en-US" sz="2600" b="1" dirty="0">
                <a:latin typeface="Times" charset="0"/>
              </a:rPr>
              <a:t> </a:t>
            </a:r>
            <a:r>
              <a:rPr lang="en-US" sz="2600" b="1" dirty="0" err="1">
                <a:latin typeface="Times" charset="0"/>
              </a:rPr>
              <a:t>machacada</a:t>
            </a:r>
            <a:r>
              <a:rPr lang="en-US" sz="2600" dirty="0">
                <a:latin typeface="Times" charset="0"/>
              </a:rPr>
              <a:t>, </a:t>
            </a:r>
            <a:r>
              <a:rPr lang="en-US" sz="2600" b="1" dirty="0">
                <a:latin typeface="Times" charset="0"/>
              </a:rPr>
              <a:t>arena– </a:t>
            </a:r>
            <a:r>
              <a:rPr lang="en-US" sz="2600" b="1" dirty="0" err="1">
                <a:latin typeface="Times" charset="0"/>
              </a:rPr>
              <a:t>mezclas</a:t>
            </a:r>
            <a:r>
              <a:rPr lang="en-US" sz="2600" b="1" dirty="0">
                <a:latin typeface="Times" charset="0"/>
              </a:rPr>
              <a:t> de limo</a:t>
            </a:r>
            <a:r>
              <a:rPr lang="en-US" sz="2600" dirty="0">
                <a:latin typeface="Times" charset="0"/>
              </a:rPr>
              <a:t>) </a:t>
            </a:r>
          </a:p>
          <a:p>
            <a:pPr marL="742950" lvl="1" indent="-285750" eaLnBrk="0" hangingPunct="0">
              <a:lnSpc>
                <a:spcPct val="90000"/>
              </a:lnSpc>
              <a:spcBef>
                <a:spcPct val="20000"/>
              </a:spcBef>
              <a:spcAft>
                <a:spcPts val="600"/>
              </a:spcAft>
              <a:buFont typeface="Wingdings" charset="2"/>
              <a:buChar char="§"/>
            </a:pPr>
            <a:r>
              <a:rPr lang="en-US" sz="2700" b="1" dirty="0" err="1">
                <a:latin typeface="Times" charset="0"/>
              </a:rPr>
              <a:t>Tipo</a:t>
            </a:r>
            <a:r>
              <a:rPr lang="en-US" sz="2700" b="1" dirty="0">
                <a:latin typeface="Times" charset="0"/>
              </a:rPr>
              <a:t> C </a:t>
            </a:r>
            <a:r>
              <a:rPr lang="en-US" sz="2600" dirty="0">
                <a:latin typeface="Times" charset="0"/>
              </a:rPr>
              <a:t>– </a:t>
            </a:r>
            <a:r>
              <a:rPr lang="en-US" sz="2600" b="1" dirty="0" err="1">
                <a:latin typeface="Times" charset="0"/>
              </a:rPr>
              <a:t>menos</a:t>
            </a:r>
            <a:r>
              <a:rPr lang="en-US" sz="2600" b="1" dirty="0">
                <a:latin typeface="Times" charset="0"/>
              </a:rPr>
              <a:t> </a:t>
            </a:r>
            <a:r>
              <a:rPr lang="en-US" sz="2600" b="1" dirty="0" err="1">
                <a:latin typeface="Times" charset="0"/>
              </a:rPr>
              <a:t>estable</a:t>
            </a:r>
            <a:r>
              <a:rPr lang="en-US" sz="2600" b="1" dirty="0">
                <a:latin typeface="Times" charset="0"/>
              </a:rPr>
              <a:t> </a:t>
            </a:r>
            <a:r>
              <a:rPr lang="en-US" sz="2600" dirty="0" err="1">
                <a:latin typeface="Times" charset="0"/>
              </a:rPr>
              <a:t>que</a:t>
            </a:r>
            <a:r>
              <a:rPr lang="en-US" sz="2600" dirty="0">
                <a:latin typeface="Times" charset="0"/>
              </a:rPr>
              <a:t> el </a:t>
            </a:r>
            <a:r>
              <a:rPr lang="en-US" sz="2600" b="1" dirty="0" err="1">
                <a:latin typeface="Times" charset="0"/>
              </a:rPr>
              <a:t>tipo</a:t>
            </a:r>
            <a:r>
              <a:rPr lang="en-US" sz="2600" b="1" dirty="0">
                <a:latin typeface="Times" charset="0"/>
              </a:rPr>
              <a:t> B</a:t>
            </a:r>
            <a:r>
              <a:rPr lang="en-US" sz="2600" dirty="0">
                <a:latin typeface="Times" charset="0"/>
              </a:rPr>
              <a:t> </a:t>
            </a:r>
            <a:r>
              <a:rPr lang="en-US" sz="2600" b="1" dirty="0">
                <a:latin typeface="Times" charset="0"/>
              </a:rPr>
              <a:t>(</a:t>
            </a:r>
            <a:r>
              <a:rPr lang="en-US" sz="2600" b="1" dirty="0" err="1">
                <a:latin typeface="Times" charset="0"/>
              </a:rPr>
              <a:t>grava</a:t>
            </a:r>
            <a:r>
              <a:rPr lang="en-US" sz="2600" b="1" dirty="0">
                <a:latin typeface="Times" charset="0"/>
              </a:rPr>
              <a:t> </a:t>
            </a:r>
            <a:r>
              <a:rPr lang="en-US" sz="2600" b="1" dirty="0" err="1">
                <a:latin typeface="Times" charset="0"/>
              </a:rPr>
              <a:t>inestable</a:t>
            </a:r>
            <a:r>
              <a:rPr lang="en-US" sz="2600" b="1" dirty="0">
                <a:latin typeface="Times" charset="0"/>
              </a:rPr>
              <a:t> </a:t>
            </a:r>
            <a:r>
              <a:rPr lang="en-US" sz="2600" dirty="0">
                <a:latin typeface="Times" charset="0"/>
              </a:rPr>
              <a:t>y </a:t>
            </a:r>
            <a:r>
              <a:rPr lang="en-US" sz="2600" b="1" dirty="0">
                <a:latin typeface="Times" charset="0"/>
              </a:rPr>
              <a:t>arena</a:t>
            </a:r>
            <a:r>
              <a:rPr lang="en-US" sz="2600" dirty="0">
                <a:latin typeface="Times" charset="0"/>
              </a:rPr>
              <a:t>)</a:t>
            </a:r>
          </a:p>
          <a:p>
            <a:pPr marL="342900" indent="-342900" eaLnBrk="0" hangingPunct="0">
              <a:lnSpc>
                <a:spcPct val="90000"/>
              </a:lnSpc>
              <a:spcBef>
                <a:spcPct val="20000"/>
              </a:spcBef>
              <a:spcAft>
                <a:spcPts val="600"/>
              </a:spcAft>
              <a:buFont typeface="Wingdings" charset="2"/>
              <a:buChar char="§"/>
            </a:pPr>
            <a:r>
              <a:rPr lang="en-US" sz="3000" dirty="0">
                <a:latin typeface="Times" charset="0"/>
              </a:rPr>
              <a:t> </a:t>
            </a:r>
            <a:r>
              <a:rPr lang="en-US" sz="2600" b="1" dirty="0">
                <a:latin typeface="Times" charset="0"/>
              </a:rPr>
              <a:t>OSHA </a:t>
            </a:r>
            <a:r>
              <a:rPr lang="en-US" sz="2600" b="1" dirty="0" err="1">
                <a:latin typeface="Times" charset="0"/>
              </a:rPr>
              <a:t>requiere</a:t>
            </a:r>
            <a:r>
              <a:rPr lang="en-US" sz="2600" b="1" dirty="0">
                <a:latin typeface="Times" charset="0"/>
              </a:rPr>
              <a:t> </a:t>
            </a:r>
            <a:r>
              <a:rPr lang="en-US" sz="2600" b="1" dirty="0" err="1">
                <a:latin typeface="Times" charset="0"/>
              </a:rPr>
              <a:t>sistemas</a:t>
            </a:r>
            <a:r>
              <a:rPr lang="en-US" sz="2600" b="1" dirty="0">
                <a:latin typeface="Times" charset="0"/>
              </a:rPr>
              <a:t> de </a:t>
            </a:r>
            <a:r>
              <a:rPr lang="en-US" sz="2600" b="1" dirty="0" err="1">
                <a:latin typeface="Times" charset="0"/>
              </a:rPr>
              <a:t>protección</a:t>
            </a:r>
            <a:r>
              <a:rPr lang="en-US" sz="2600" b="1" dirty="0">
                <a:latin typeface="Times" charset="0"/>
              </a:rPr>
              <a:t> </a:t>
            </a:r>
            <a:r>
              <a:rPr lang="en-US" sz="2600" dirty="0" err="1">
                <a:latin typeface="Times" charset="0"/>
              </a:rPr>
              <a:t>para</a:t>
            </a:r>
            <a:r>
              <a:rPr lang="en-US" sz="2600" dirty="0">
                <a:latin typeface="Times" charset="0"/>
              </a:rPr>
              <a:t> </a:t>
            </a:r>
            <a:r>
              <a:rPr lang="en-US" sz="2600" b="1" dirty="0" err="1">
                <a:latin typeface="Times" charset="0"/>
              </a:rPr>
              <a:t>excavaciones</a:t>
            </a:r>
            <a:r>
              <a:rPr lang="en-US" sz="2600" b="1" dirty="0">
                <a:latin typeface="Times" charset="0"/>
              </a:rPr>
              <a:t> </a:t>
            </a:r>
            <a:r>
              <a:rPr lang="en-US" sz="2600" b="1" dirty="0" err="1">
                <a:latin typeface="Times" charset="0"/>
              </a:rPr>
              <a:t>más</a:t>
            </a:r>
            <a:r>
              <a:rPr lang="en-US" sz="2600" b="1" dirty="0">
                <a:latin typeface="Times" charset="0"/>
              </a:rPr>
              <a:t> </a:t>
            </a:r>
            <a:r>
              <a:rPr lang="en-US" sz="2600" b="1" dirty="0" err="1">
                <a:latin typeface="Times" charset="0"/>
              </a:rPr>
              <a:t>profundas</a:t>
            </a:r>
            <a:r>
              <a:rPr lang="en-US" sz="2600" b="1" dirty="0">
                <a:latin typeface="Times" charset="0"/>
              </a:rPr>
              <a:t> </a:t>
            </a:r>
            <a:r>
              <a:rPr lang="en-US" sz="2600" b="1" dirty="0" err="1">
                <a:latin typeface="Times" charset="0"/>
              </a:rPr>
              <a:t>que</a:t>
            </a:r>
            <a:r>
              <a:rPr lang="en-US" sz="2600" b="1" dirty="0">
                <a:latin typeface="Times" charset="0"/>
              </a:rPr>
              <a:t> 5 pies (</a:t>
            </a:r>
            <a:r>
              <a:rPr lang="en-US" sz="2600" b="1" dirty="0" err="1">
                <a:latin typeface="Times" charset="0"/>
              </a:rPr>
              <a:t>excepto</a:t>
            </a:r>
            <a:r>
              <a:rPr lang="en-US" sz="2600" b="1" dirty="0">
                <a:latin typeface="Times" charset="0"/>
              </a:rPr>
              <a:t> en  </a:t>
            </a:r>
            <a:r>
              <a:rPr lang="en-US" sz="2600" b="1" dirty="0" err="1">
                <a:latin typeface="Times" charset="0"/>
              </a:rPr>
              <a:t>roca</a:t>
            </a:r>
            <a:r>
              <a:rPr lang="en-US" sz="2600" b="1" dirty="0">
                <a:latin typeface="Times" charset="0"/>
              </a:rPr>
              <a:t> </a:t>
            </a:r>
            <a:r>
              <a:rPr lang="en-US" sz="2600" b="1" dirty="0" err="1">
                <a:latin typeface="Times" charset="0"/>
              </a:rPr>
              <a:t>estable</a:t>
            </a:r>
            <a:r>
              <a:rPr lang="en-US" sz="2600" b="1" dirty="0">
                <a:latin typeface="Times" charset="0"/>
              </a:rPr>
              <a:t>)</a:t>
            </a:r>
          </a:p>
        </p:txBody>
      </p:sp>
      <p:pic>
        <p:nvPicPr>
          <p:cNvPr id="50180" name="Picture 1" descr="An image showing unstable soil"/>
          <p:cNvPicPr>
            <a:picLocks noChangeAspect="1"/>
          </p:cNvPicPr>
          <p:nvPr/>
        </p:nvPicPr>
        <p:blipFill>
          <a:blip r:embed="rId3"/>
          <a:srcRect/>
          <a:stretch>
            <a:fillRect/>
          </a:stretch>
        </p:blipFill>
        <p:spPr bwMode="auto">
          <a:xfrm>
            <a:off x="6307138" y="1446213"/>
            <a:ext cx="2740025" cy="1814512"/>
          </a:xfrm>
          <a:prstGeom prst="rect">
            <a:avLst/>
          </a:prstGeom>
          <a:noFill/>
          <a:ln w="9525">
            <a:noFill/>
            <a:miter lim="800000"/>
            <a:headEnd/>
            <a:tailEnd/>
          </a:ln>
        </p:spPr>
      </p:pic>
      <p:pic>
        <p:nvPicPr>
          <p:cNvPr id="2" name="Imagen 1" descr="An image displaying soil stability in an ascending order from  Type C to Solid Rock" title="Soil Stabil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198" y="3361479"/>
            <a:ext cx="3151905" cy="33957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p:cNvPr>
          <p:cNvSpPr>
            <a:spLocks noGrp="1"/>
          </p:cNvSpPr>
          <p:nvPr>
            <p:ph type="title"/>
          </p:nvPr>
        </p:nvSpPr>
        <p:spPr>
          <a:xfrm>
            <a:off x="2233612" y="309563"/>
            <a:ext cx="6910388" cy="67468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Factores</a:t>
            </a:r>
            <a:r>
              <a:rPr lang="en-US" sz="2900" dirty="0">
                <a:solidFill>
                  <a:schemeClr val="bg1"/>
                </a:solidFill>
                <a:latin typeface="Impact" charset="0"/>
              </a:rPr>
              <a:t> </a:t>
            </a:r>
            <a:r>
              <a:rPr lang="en-US" sz="2900" dirty="0" err="1">
                <a:solidFill>
                  <a:schemeClr val="bg1"/>
                </a:solidFill>
                <a:latin typeface="Impact" charset="0"/>
              </a:rPr>
              <a:t>Afectando</a:t>
            </a:r>
            <a:r>
              <a:rPr lang="en-US" sz="2900" dirty="0">
                <a:solidFill>
                  <a:schemeClr val="bg1"/>
                </a:solidFill>
                <a:latin typeface="Impact" charset="0"/>
              </a:rPr>
              <a:t> la </a:t>
            </a:r>
            <a:r>
              <a:rPr lang="en-US" sz="2900" dirty="0" err="1">
                <a:solidFill>
                  <a:schemeClr val="bg1"/>
                </a:solidFill>
                <a:latin typeface="Impact" charset="0"/>
              </a:rPr>
              <a:t>Estabilidad</a:t>
            </a:r>
            <a:r>
              <a:rPr lang="en-US" sz="2900" dirty="0">
                <a:solidFill>
                  <a:schemeClr val="bg1"/>
                </a:solidFill>
                <a:latin typeface="Impact" charset="0"/>
              </a:rPr>
              <a:t> del </a:t>
            </a:r>
            <a:r>
              <a:rPr lang="en-US" sz="2900" dirty="0" err="1">
                <a:solidFill>
                  <a:schemeClr val="bg1"/>
                </a:solidFill>
                <a:latin typeface="Impact" charset="0"/>
              </a:rPr>
              <a:t>Suelo</a:t>
            </a:r>
            <a:r>
              <a:rPr lang="tr-TR" sz="2900" dirty="0">
                <a:solidFill>
                  <a:schemeClr val="bg1"/>
                </a:solidFill>
                <a:latin typeface="Impact" charset="0"/>
              </a:rPr>
              <a:t/>
            </a:r>
            <a:br>
              <a:rPr lang="tr-TR" sz="2900" dirty="0">
                <a:solidFill>
                  <a:schemeClr val="bg1"/>
                </a:solidFill>
                <a:latin typeface="Impact" charset="0"/>
              </a:rPr>
            </a:br>
            <a:r>
              <a:rPr lang="tr-TR" sz="2900" dirty="0">
                <a:solidFill>
                  <a:schemeClr val="bg1"/>
                </a:solidFill>
                <a:latin typeface="Impact" charset="0"/>
              </a:rPr>
              <a:t/>
            </a:r>
            <a:br>
              <a:rPr lang="tr-TR" sz="2900" dirty="0">
                <a:solidFill>
                  <a:schemeClr val="bg1"/>
                </a:solidFill>
                <a:latin typeface="Impact" charset="0"/>
              </a:rPr>
            </a:br>
            <a:endParaRPr lang="tr-TR" sz="2900" dirty="0">
              <a:solidFill>
                <a:schemeClr val="bg1"/>
              </a:solidFill>
              <a:latin typeface="Impact" charset="0"/>
            </a:endParaRPr>
          </a:p>
        </p:txBody>
      </p:sp>
      <p:sp>
        <p:nvSpPr>
          <p:cNvPr id="7" name="Content Placeholder 2"/>
          <p:cNvSpPr txBox="1">
            <a:spLocks/>
          </p:cNvSpPr>
          <p:nvPr/>
        </p:nvSpPr>
        <p:spPr>
          <a:xfrm>
            <a:off x="-491066" y="1420813"/>
            <a:ext cx="7662334" cy="5299075"/>
          </a:xfrm>
          <a:prstGeom prst="rect">
            <a:avLst/>
          </a:prstGeom>
        </p:spPr>
        <p:txBody>
          <a:bodyPr>
            <a:prstTxWarp prst="textNoShape">
              <a:avLst/>
            </a:prstTxWarp>
            <a:normAutofit/>
          </a:bodyPr>
          <a:lstStyle/>
          <a:p>
            <a:pPr marL="914400" lvl="1" indent="-457200" eaLnBrk="0" hangingPunct="0">
              <a:spcBef>
                <a:spcPct val="20000"/>
              </a:spcBef>
              <a:buFont typeface="Wingdings" charset="2"/>
              <a:buChar char="§"/>
            </a:pPr>
            <a:r>
              <a:rPr lang="en-US" sz="2600" b="1" dirty="0" err="1">
                <a:latin typeface="Times" charset="0"/>
              </a:rPr>
              <a:t>Granularidad</a:t>
            </a:r>
            <a:r>
              <a:rPr lang="en-US" sz="2600" b="1" dirty="0">
                <a:latin typeface="Times" charset="0"/>
              </a:rPr>
              <a:t> –  </a:t>
            </a:r>
            <a:r>
              <a:rPr lang="en-US" sz="2600" dirty="0" err="1">
                <a:latin typeface="Times" charset="0"/>
              </a:rPr>
              <a:t>hace</a:t>
            </a:r>
            <a:r>
              <a:rPr lang="en-US" sz="2600" dirty="0">
                <a:latin typeface="Times" charset="0"/>
              </a:rPr>
              <a:t> el </a:t>
            </a:r>
            <a:r>
              <a:rPr lang="en-US" sz="2600" dirty="0" err="1">
                <a:latin typeface="Times" charset="0"/>
              </a:rPr>
              <a:t>suelo</a:t>
            </a:r>
            <a:r>
              <a:rPr lang="en-US" sz="2600" dirty="0">
                <a:latin typeface="Times" charset="0"/>
              </a:rPr>
              <a:t> </a:t>
            </a:r>
            <a:r>
              <a:rPr lang="en-US" sz="2600" b="1" dirty="0" err="1">
                <a:latin typeface="Times" charset="0"/>
              </a:rPr>
              <a:t>menos</a:t>
            </a:r>
            <a:endParaRPr lang="en-US" sz="2600" b="1" dirty="0">
              <a:latin typeface="Times" charset="0"/>
            </a:endParaRPr>
          </a:p>
          <a:p>
            <a:pPr marL="914400" lvl="1" indent="-457200" eaLnBrk="0" hangingPunct="0">
              <a:spcBef>
                <a:spcPct val="20000"/>
              </a:spcBef>
            </a:pPr>
            <a:r>
              <a:rPr lang="en-US" sz="2600" b="1" dirty="0">
                <a:latin typeface="Times" charset="0"/>
              </a:rPr>
              <a:t>	 </a:t>
            </a:r>
            <a:r>
              <a:rPr lang="en-US" sz="2600" b="1" dirty="0" err="1">
                <a:latin typeface="Times" charset="0"/>
              </a:rPr>
              <a:t>estable</a:t>
            </a:r>
            <a:r>
              <a:rPr lang="en-US" sz="2600" b="1" dirty="0">
                <a:latin typeface="Times" charset="0"/>
              </a:rPr>
              <a:t> </a:t>
            </a:r>
            <a:r>
              <a:rPr lang="en-US" sz="2600" dirty="0">
                <a:solidFill>
                  <a:srgbClr val="000000"/>
                </a:solidFill>
                <a:latin typeface="Times" charset="0"/>
              </a:rPr>
              <a:t>(</a:t>
            </a:r>
            <a:r>
              <a:rPr lang="en-US" sz="2600" dirty="0" err="1">
                <a:solidFill>
                  <a:srgbClr val="000000"/>
                </a:solidFill>
                <a:latin typeface="Times" charset="0"/>
              </a:rPr>
              <a:t>descamación/desprendimientos</a:t>
            </a:r>
            <a:r>
              <a:rPr lang="en-US" sz="2600" dirty="0">
                <a:solidFill>
                  <a:srgbClr val="000000"/>
                </a:solidFill>
                <a:latin typeface="Times" charset="0"/>
              </a:rPr>
              <a:t>)</a:t>
            </a:r>
            <a:r>
              <a:rPr lang="en-US" sz="2600" dirty="0">
                <a:solidFill>
                  <a:srgbClr val="FF0000"/>
                </a:solidFill>
                <a:latin typeface="Times" charset="0"/>
              </a:rPr>
              <a:t> </a:t>
            </a:r>
          </a:p>
          <a:p>
            <a:pPr marL="914400" lvl="1" indent="-457200" eaLnBrk="0" hangingPunct="0">
              <a:spcBef>
                <a:spcPct val="20000"/>
              </a:spcBef>
              <a:buFont typeface="Wingdings" charset="2"/>
              <a:buChar char="§"/>
            </a:pPr>
            <a:r>
              <a:rPr lang="en-US" sz="2600" b="1" dirty="0" err="1">
                <a:latin typeface="Times" charset="0"/>
              </a:rPr>
              <a:t>Cohesividad</a:t>
            </a:r>
            <a:r>
              <a:rPr lang="en-US" sz="2600" b="1" dirty="0">
                <a:latin typeface="Times" charset="0"/>
              </a:rPr>
              <a:t> – el </a:t>
            </a:r>
            <a:r>
              <a:rPr lang="en-US" sz="2600" b="1" dirty="0" err="1">
                <a:latin typeface="Times" charset="0"/>
              </a:rPr>
              <a:t>suelo</a:t>
            </a:r>
            <a:r>
              <a:rPr lang="en-US" sz="2600" b="1" dirty="0">
                <a:latin typeface="Times" charset="0"/>
              </a:rPr>
              <a:t> se </a:t>
            </a:r>
            <a:r>
              <a:rPr lang="en-US" sz="2600" b="1" dirty="0" err="1">
                <a:latin typeface="Times" charset="0"/>
              </a:rPr>
              <a:t>mantiene</a:t>
            </a:r>
            <a:r>
              <a:rPr lang="en-US" sz="2600" b="1" dirty="0">
                <a:latin typeface="Times" charset="0"/>
              </a:rPr>
              <a:t> </a:t>
            </a:r>
            <a:r>
              <a:rPr lang="en-US" sz="2600" b="1" dirty="0" err="1">
                <a:latin typeface="Times" charset="0"/>
              </a:rPr>
              <a:t>unido</a:t>
            </a:r>
            <a:r>
              <a:rPr lang="en-US" sz="2600" b="1" dirty="0">
                <a:latin typeface="Times" charset="0"/>
              </a:rPr>
              <a:t>                          (</a:t>
            </a:r>
            <a:r>
              <a:rPr lang="en-US" sz="2600" dirty="0" err="1">
                <a:latin typeface="Times" charset="0"/>
              </a:rPr>
              <a:t>ejemplo</a:t>
            </a:r>
            <a:r>
              <a:rPr lang="en-US" sz="2600" dirty="0">
                <a:latin typeface="Times" charset="0"/>
              </a:rPr>
              <a:t>-</a:t>
            </a:r>
            <a:r>
              <a:rPr lang="en-US" sz="2600" b="1" dirty="0">
                <a:latin typeface="Times" charset="0"/>
              </a:rPr>
              <a:t> </a:t>
            </a:r>
            <a:r>
              <a:rPr lang="en-US" sz="2600" b="1" i="1" dirty="0" err="1">
                <a:latin typeface="Times" charset="0"/>
              </a:rPr>
              <a:t>arcilla</a:t>
            </a:r>
            <a:r>
              <a:rPr lang="en-US" sz="2600" b="1" dirty="0">
                <a:latin typeface="Times" charset="0"/>
              </a:rPr>
              <a:t>) – </a:t>
            </a:r>
            <a:r>
              <a:rPr lang="en-US" sz="2600" b="1" dirty="0" err="1">
                <a:latin typeface="Times" charset="0"/>
              </a:rPr>
              <a:t>más</a:t>
            </a:r>
            <a:r>
              <a:rPr lang="en-US" sz="2600" b="1" dirty="0">
                <a:latin typeface="Times" charset="0"/>
              </a:rPr>
              <a:t> </a:t>
            </a:r>
            <a:r>
              <a:rPr lang="en-US" sz="2600" b="1" dirty="0" err="1">
                <a:latin typeface="Times" charset="0"/>
              </a:rPr>
              <a:t>estable</a:t>
            </a:r>
            <a:endParaRPr lang="en-US" sz="2600" b="1" dirty="0">
              <a:latin typeface="Times" charset="0"/>
            </a:endParaRPr>
          </a:p>
          <a:p>
            <a:pPr marL="914400" lvl="1" indent="-457200" eaLnBrk="0" hangingPunct="0">
              <a:spcBef>
                <a:spcPct val="20000"/>
              </a:spcBef>
              <a:buFont typeface="Wingdings" charset="2"/>
              <a:buChar char="§"/>
            </a:pPr>
            <a:r>
              <a:rPr lang="en-US" sz="2600" b="1" dirty="0">
                <a:latin typeface="Times" charset="0"/>
              </a:rPr>
              <a:t>Agua -</a:t>
            </a:r>
            <a:r>
              <a:rPr lang="en-US" sz="2600" dirty="0">
                <a:latin typeface="Times" charset="0"/>
              </a:rPr>
              <a:t> </a:t>
            </a:r>
            <a:r>
              <a:rPr lang="en-US" sz="2600" dirty="0" err="1">
                <a:latin typeface="Times" charset="0"/>
              </a:rPr>
              <a:t>debilita</a:t>
            </a:r>
            <a:r>
              <a:rPr lang="en-US" sz="2600" dirty="0">
                <a:latin typeface="Times" charset="0"/>
              </a:rPr>
              <a:t> el </a:t>
            </a:r>
            <a:r>
              <a:rPr lang="en-US" sz="2600" dirty="0" err="1">
                <a:latin typeface="Times" charset="0"/>
              </a:rPr>
              <a:t>suelo</a:t>
            </a:r>
            <a:r>
              <a:rPr lang="en-US" sz="2600" dirty="0">
                <a:latin typeface="Times" charset="0"/>
              </a:rPr>
              <a:t> (</a:t>
            </a:r>
            <a:r>
              <a:rPr lang="en-US" sz="2600" dirty="0" err="1">
                <a:latin typeface="Times" charset="0"/>
              </a:rPr>
              <a:t>caso</a:t>
            </a:r>
            <a:r>
              <a:rPr lang="en-US" sz="2600" dirty="0">
                <a:latin typeface="Times" charset="0"/>
              </a:rPr>
              <a:t> </a:t>
            </a:r>
            <a:r>
              <a:rPr lang="en-US" sz="2600" dirty="0" err="1">
                <a:latin typeface="Times" charset="0"/>
              </a:rPr>
              <a:t>extremo</a:t>
            </a:r>
            <a:r>
              <a:rPr lang="en-US" sz="2600" dirty="0">
                <a:latin typeface="Times" charset="0"/>
              </a:rPr>
              <a:t>- </a:t>
            </a:r>
            <a:r>
              <a:rPr lang="en-US" sz="2600" b="1" i="1" dirty="0" err="1">
                <a:latin typeface="Times" charset="0"/>
              </a:rPr>
              <a:t>lodo</a:t>
            </a:r>
            <a:r>
              <a:rPr lang="en-US" sz="2600" b="1" i="1" dirty="0">
                <a:latin typeface="Times" charset="0"/>
              </a:rPr>
              <a:t> </a:t>
            </a:r>
            <a:r>
              <a:rPr lang="en-US" sz="2600" b="1" i="1" dirty="0" err="1">
                <a:latin typeface="Times" charset="0"/>
              </a:rPr>
              <a:t>líquido</a:t>
            </a:r>
            <a:r>
              <a:rPr lang="en-US" sz="2600" dirty="0">
                <a:latin typeface="Times" charset="0"/>
              </a:rPr>
              <a:t>)</a:t>
            </a:r>
          </a:p>
          <a:p>
            <a:pPr marL="914400" lvl="1" indent="-457200" eaLnBrk="0" hangingPunct="0">
              <a:spcBef>
                <a:spcPct val="20000"/>
              </a:spcBef>
              <a:buFont typeface="Wingdings" charset="2"/>
              <a:buChar char="§"/>
            </a:pPr>
            <a:r>
              <a:rPr lang="en-US" sz="2600" b="1" dirty="0" err="1">
                <a:latin typeface="Times" charset="0"/>
              </a:rPr>
              <a:t>Fuerzas</a:t>
            </a:r>
            <a:r>
              <a:rPr lang="en-US" sz="2600" b="1" dirty="0">
                <a:latin typeface="Times" charset="0"/>
              </a:rPr>
              <a:t> </a:t>
            </a:r>
            <a:r>
              <a:rPr lang="en-US" sz="2600" b="1" dirty="0" err="1">
                <a:latin typeface="Times" charset="0"/>
              </a:rPr>
              <a:t>externas</a:t>
            </a:r>
            <a:r>
              <a:rPr lang="en-US" sz="2600" b="1" dirty="0">
                <a:latin typeface="Times" charset="0"/>
              </a:rPr>
              <a:t> </a:t>
            </a:r>
            <a:r>
              <a:rPr lang="en-US" sz="2600" i="1" dirty="0">
                <a:latin typeface="Times" charset="0"/>
              </a:rPr>
              <a:t>–</a:t>
            </a:r>
            <a:r>
              <a:rPr lang="en-US" sz="2600" b="1" i="1" dirty="0">
                <a:latin typeface="Times" charset="0"/>
              </a:rPr>
              <a:t> </a:t>
            </a:r>
            <a:r>
              <a:rPr lang="en-US" sz="2600" dirty="0" err="1">
                <a:latin typeface="Times" charset="0"/>
              </a:rPr>
              <a:t>usualmente</a:t>
            </a:r>
            <a:r>
              <a:rPr lang="en-US" sz="2600" dirty="0">
                <a:latin typeface="Times" charset="0"/>
              </a:rPr>
              <a:t> </a:t>
            </a:r>
            <a:r>
              <a:rPr lang="en-US" sz="2600" dirty="0" err="1">
                <a:latin typeface="Times" charset="0"/>
              </a:rPr>
              <a:t>hacen</a:t>
            </a:r>
            <a:r>
              <a:rPr lang="en-US" sz="2600" dirty="0">
                <a:latin typeface="Times" charset="0"/>
              </a:rPr>
              <a:t> el </a:t>
            </a:r>
            <a:r>
              <a:rPr lang="en-US" sz="2600" dirty="0" err="1">
                <a:latin typeface="Times" charset="0"/>
              </a:rPr>
              <a:t>suelo</a:t>
            </a:r>
            <a:r>
              <a:rPr lang="en-US" sz="2600" b="1" i="1" dirty="0">
                <a:latin typeface="Times" charset="0"/>
              </a:rPr>
              <a:t>                       </a:t>
            </a:r>
            <a:r>
              <a:rPr lang="en-US" sz="2600" b="1" dirty="0" err="1">
                <a:latin typeface="Times" charset="0"/>
              </a:rPr>
              <a:t>menos</a:t>
            </a:r>
            <a:r>
              <a:rPr lang="en-US" sz="2600" b="1" dirty="0">
                <a:latin typeface="Times" charset="0"/>
              </a:rPr>
              <a:t> </a:t>
            </a:r>
            <a:r>
              <a:rPr lang="en-US" sz="2600" b="1" dirty="0" err="1">
                <a:latin typeface="Times" charset="0"/>
              </a:rPr>
              <a:t>estable</a:t>
            </a:r>
            <a:r>
              <a:rPr lang="en-US" sz="2600" b="1" i="1" dirty="0">
                <a:latin typeface="Times" charset="0"/>
              </a:rPr>
              <a:t> (</a:t>
            </a:r>
            <a:r>
              <a:rPr lang="en-US" sz="2600" b="1" i="1" dirty="0" err="1">
                <a:latin typeface="Times" charset="0"/>
              </a:rPr>
              <a:t>sobrecargas</a:t>
            </a:r>
            <a:r>
              <a:rPr lang="en-US" sz="2600" b="1" i="1" dirty="0">
                <a:latin typeface="Times" charset="0"/>
              </a:rPr>
              <a:t>,</a:t>
            </a:r>
            <a:r>
              <a:rPr lang="en-US" sz="2600" i="1" dirty="0">
                <a:latin typeface="Times" charset="0"/>
              </a:rPr>
              <a:t> </a:t>
            </a:r>
            <a:r>
              <a:rPr lang="en-US" sz="2600" b="1" i="1" dirty="0" err="1">
                <a:latin typeface="Times" charset="0"/>
              </a:rPr>
              <a:t>vibraciones</a:t>
            </a:r>
            <a:r>
              <a:rPr lang="en-US" sz="2600" b="1" i="1" dirty="0">
                <a:latin typeface="Times" charset="0"/>
              </a:rPr>
              <a:t>)</a:t>
            </a:r>
          </a:p>
          <a:p>
            <a:pPr marL="914400" lvl="1" indent="-457200" eaLnBrk="0" hangingPunct="0">
              <a:spcBef>
                <a:spcPct val="20000"/>
              </a:spcBef>
              <a:buFont typeface="Wingdings" charset="2"/>
              <a:buChar char="§"/>
            </a:pPr>
            <a:r>
              <a:rPr lang="en-US" sz="2600" b="1" dirty="0">
                <a:latin typeface="Times" charset="0"/>
              </a:rPr>
              <a:t>Resistencia a la </a:t>
            </a:r>
            <a:r>
              <a:rPr lang="en-US" sz="2600" b="1" dirty="0" err="1">
                <a:latin typeface="Times" charset="0"/>
              </a:rPr>
              <a:t>Compresión</a:t>
            </a:r>
            <a:r>
              <a:rPr lang="en-US" sz="2600" b="1" dirty="0">
                <a:latin typeface="Times" charset="0"/>
              </a:rPr>
              <a:t> Uniaxial </a:t>
            </a:r>
            <a:r>
              <a:rPr lang="en-US" sz="2600" dirty="0">
                <a:latin typeface="Times" charset="0"/>
              </a:rPr>
              <a:t>–                                                           la </a:t>
            </a:r>
            <a:r>
              <a:rPr lang="en-US" sz="2600" dirty="0" err="1">
                <a:latin typeface="Times" charset="0"/>
              </a:rPr>
              <a:t>carga</a:t>
            </a:r>
            <a:r>
              <a:rPr lang="en-US" sz="2600" dirty="0">
                <a:latin typeface="Times" charset="0"/>
              </a:rPr>
              <a:t> </a:t>
            </a:r>
            <a:r>
              <a:rPr lang="en-US" sz="2600" dirty="0" err="1">
                <a:latin typeface="Times" charset="0"/>
              </a:rPr>
              <a:t>por</a:t>
            </a:r>
            <a:r>
              <a:rPr lang="en-US" sz="2600" dirty="0">
                <a:latin typeface="Times" charset="0"/>
              </a:rPr>
              <a:t> </a:t>
            </a:r>
            <a:r>
              <a:rPr lang="en-US" sz="2600" dirty="0" err="1">
                <a:latin typeface="Times" charset="0"/>
              </a:rPr>
              <a:t>unidad</a:t>
            </a:r>
            <a:r>
              <a:rPr lang="en-US" sz="2600" dirty="0">
                <a:latin typeface="Times" charset="0"/>
              </a:rPr>
              <a:t> de </a:t>
            </a:r>
            <a:r>
              <a:rPr lang="en-US" sz="2600" dirty="0" err="1">
                <a:latin typeface="Times" charset="0"/>
              </a:rPr>
              <a:t>área</a:t>
            </a:r>
            <a:r>
              <a:rPr lang="en-US" sz="2600" dirty="0">
                <a:latin typeface="Times" charset="0"/>
              </a:rPr>
              <a:t> </a:t>
            </a:r>
            <a:r>
              <a:rPr lang="en-US" sz="2600" dirty="0" err="1">
                <a:latin typeface="Times" charset="0"/>
              </a:rPr>
              <a:t>para</a:t>
            </a:r>
            <a:r>
              <a:rPr lang="en-US" sz="2600" dirty="0">
                <a:latin typeface="Times" charset="0"/>
              </a:rPr>
              <a:t> </a:t>
            </a:r>
            <a:r>
              <a:rPr lang="en-US" sz="2600" dirty="0" err="1">
                <a:latin typeface="Times" charset="0"/>
              </a:rPr>
              <a:t>colapsar</a:t>
            </a:r>
            <a:r>
              <a:rPr lang="en-US" sz="2600" dirty="0">
                <a:latin typeface="Times" charset="0"/>
              </a:rPr>
              <a:t> el </a:t>
            </a:r>
            <a:r>
              <a:rPr lang="en-US" sz="2600" dirty="0" err="1">
                <a:latin typeface="Times" charset="0"/>
              </a:rPr>
              <a:t>suelo</a:t>
            </a:r>
            <a:r>
              <a:rPr lang="en-US" sz="2600" dirty="0">
                <a:latin typeface="Times" charset="0"/>
              </a:rPr>
              <a:t> (</a:t>
            </a:r>
            <a:r>
              <a:rPr lang="en-US" sz="2600" b="1" dirty="0" err="1">
                <a:solidFill>
                  <a:srgbClr val="000000"/>
                </a:solidFill>
                <a:latin typeface="Times" charset="0"/>
              </a:rPr>
              <a:t>tonelada</a:t>
            </a:r>
            <a:r>
              <a:rPr lang="en-US" sz="2600" b="1" dirty="0">
                <a:solidFill>
                  <a:srgbClr val="000000"/>
                </a:solidFill>
                <a:latin typeface="Times" charset="0"/>
              </a:rPr>
              <a:t> </a:t>
            </a:r>
            <a:r>
              <a:rPr lang="en-US" sz="2600" b="1" dirty="0" err="1">
                <a:solidFill>
                  <a:srgbClr val="000000"/>
                </a:solidFill>
                <a:latin typeface="Times" charset="0"/>
              </a:rPr>
              <a:t>por</a:t>
            </a:r>
            <a:r>
              <a:rPr lang="en-US" sz="2600" b="1" dirty="0">
                <a:solidFill>
                  <a:srgbClr val="000000"/>
                </a:solidFill>
                <a:latin typeface="Times" charset="0"/>
              </a:rPr>
              <a:t> pie </a:t>
            </a:r>
            <a:r>
              <a:rPr lang="en-US" sz="2600" b="1" dirty="0" err="1">
                <a:solidFill>
                  <a:srgbClr val="000000"/>
                </a:solidFill>
                <a:latin typeface="Times" charset="0"/>
              </a:rPr>
              <a:t>cuadrado</a:t>
            </a:r>
            <a:r>
              <a:rPr lang="en-US" sz="2600" dirty="0">
                <a:solidFill>
                  <a:srgbClr val="000000"/>
                </a:solidFill>
                <a:latin typeface="Times" charset="0"/>
              </a:rPr>
              <a:t>– </a:t>
            </a:r>
            <a:r>
              <a:rPr lang="en-US" sz="2600" b="1" dirty="0" err="1">
                <a:solidFill>
                  <a:srgbClr val="000000"/>
                </a:solidFill>
                <a:latin typeface="Times" charset="0"/>
              </a:rPr>
              <a:t>tsf</a:t>
            </a:r>
            <a:r>
              <a:rPr lang="en-US" sz="2600" dirty="0">
                <a:latin typeface="Times" charset="0"/>
              </a:rPr>
              <a:t>) </a:t>
            </a:r>
            <a:r>
              <a:rPr lang="en-US" sz="2600" dirty="0" err="1">
                <a:latin typeface="Times" charset="0"/>
              </a:rPr>
              <a:t>es</a:t>
            </a:r>
            <a:r>
              <a:rPr lang="en-US" sz="2600" dirty="0">
                <a:latin typeface="Times" charset="0"/>
              </a:rPr>
              <a:t> </a:t>
            </a:r>
            <a:r>
              <a:rPr lang="en-US" sz="2600" dirty="0" err="1">
                <a:latin typeface="Times" charset="0"/>
              </a:rPr>
              <a:t>una</a:t>
            </a:r>
            <a:r>
              <a:rPr lang="en-US" sz="2600" dirty="0">
                <a:latin typeface="Times" charset="0"/>
              </a:rPr>
              <a:t> </a:t>
            </a:r>
            <a:r>
              <a:rPr lang="en-US" sz="2600" b="1" dirty="0" err="1">
                <a:latin typeface="Times" charset="0"/>
              </a:rPr>
              <a:t>medida</a:t>
            </a:r>
            <a:r>
              <a:rPr lang="en-US" sz="2600" b="1" dirty="0">
                <a:latin typeface="Times" charset="0"/>
              </a:rPr>
              <a:t> </a:t>
            </a:r>
            <a:r>
              <a:rPr lang="en-US" sz="2600" dirty="0">
                <a:latin typeface="Times" charset="0"/>
              </a:rPr>
              <a:t>de </a:t>
            </a:r>
            <a:r>
              <a:rPr lang="en-US" sz="2600" dirty="0" err="1">
                <a:latin typeface="Times" charset="0"/>
              </a:rPr>
              <a:t>fuerza</a:t>
            </a:r>
            <a:r>
              <a:rPr lang="en-US" sz="2600" dirty="0">
                <a:latin typeface="Times" charset="0"/>
              </a:rPr>
              <a:t> y </a:t>
            </a:r>
            <a:r>
              <a:rPr lang="en-US" sz="2600" dirty="0" err="1">
                <a:latin typeface="Times" charset="0"/>
              </a:rPr>
              <a:t>estabilidad</a:t>
            </a:r>
            <a:endParaRPr lang="en-US" sz="2600" dirty="0">
              <a:latin typeface="Times" charset="0"/>
            </a:endParaRPr>
          </a:p>
        </p:txBody>
      </p:sp>
      <p:pic>
        <p:nvPicPr>
          <p:cNvPr id="52228" name="Picture 1" descr="An image showing three different factors affecting soil stability; water, cohesiveness, granularity."/>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4391" y="1617134"/>
            <a:ext cx="2139609" cy="471593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5" y="274638"/>
            <a:ext cx="7496175" cy="1011237"/>
          </a:xfrm>
        </p:spPr>
        <p:txBody>
          <a:bodyPr wrap="square" lIns="91440" tIns="45720" rIns="91440" bIns="45720" numCol="1" anchor="t" anchorCtr="0" compatLnSpc="1">
            <a:prstTxWarp prst="textNoShape">
              <a:avLst/>
            </a:prstTxWarp>
          </a:bodyPr>
          <a:lstStyle/>
          <a:p>
            <a:r>
              <a:rPr lang="tr-TR" sz="2900" dirty="0">
                <a:solidFill>
                  <a:schemeClr val="bg1"/>
                </a:solidFill>
                <a:latin typeface="Impact" charset="0"/>
              </a:rPr>
              <a:t>Reconocimiento</a:t>
            </a:r>
            <a:endParaRPr lang="en-US" sz="2900" dirty="0">
              <a:solidFill>
                <a:schemeClr val="bg1"/>
              </a:solidFill>
              <a:latin typeface="Impact" charset="0"/>
            </a:endParaRPr>
          </a:p>
        </p:txBody>
      </p:sp>
      <p:sp>
        <p:nvSpPr>
          <p:cNvPr id="3" name="Title 2"/>
          <p:cNvSpPr txBox="1">
            <a:spLocks/>
          </p:cNvSpPr>
          <p:nvPr/>
        </p:nvSpPr>
        <p:spPr>
          <a:xfrm>
            <a:off x="304800" y="1916113"/>
            <a:ext cx="8967788" cy="2157412"/>
          </a:xfrm>
          <a:prstGeom prst="rect">
            <a:avLst/>
          </a:prstGeom>
        </p:spPr>
        <p:txBody>
          <a:bodyPr>
            <a:prstTxWarp prst="textNoShape">
              <a:avLst/>
            </a:prstTxWarp>
            <a:normAutofit/>
          </a:bodyPr>
          <a:lstStyle/>
          <a:p>
            <a:pPr algn="ctr" eaLnBrk="0" hangingPunct="0">
              <a:lnSpc>
                <a:spcPct val="80000"/>
              </a:lnSpc>
            </a:pPr>
            <a:r>
              <a:rPr lang="tr-TR" sz="2400" b="1" dirty="0">
                <a:latin typeface="Times New Roman"/>
                <a:cs typeface="Times New Roman"/>
              </a:rPr>
              <a:t>ESTADOS UNIDOS</a:t>
            </a:r>
            <a:br>
              <a:rPr lang="tr-TR" sz="2400" b="1" dirty="0">
                <a:latin typeface="Times New Roman"/>
                <a:cs typeface="Times New Roman"/>
              </a:rPr>
            </a:br>
            <a:r>
              <a:rPr lang="tr-TR" sz="2400" b="1" dirty="0">
                <a:latin typeface="Times New Roman"/>
                <a:cs typeface="Times New Roman"/>
              </a:rPr>
              <a:t>MINISTERIO DE TRABAJO </a:t>
            </a:r>
            <a:r>
              <a:rPr lang="tr-TR" sz="2400" b="1" dirty="0">
                <a:solidFill>
                  <a:srgbClr val="FF0000"/>
                </a:solidFill>
                <a:latin typeface="Times New Roman"/>
                <a:cs typeface="Times New Roman"/>
              </a:rPr>
              <a:t> </a:t>
            </a:r>
            <a:r>
              <a:rPr lang="en-US" sz="2400" b="1" dirty="0">
                <a:latin typeface="Times New Roman"/>
                <a:cs typeface="Times New Roman"/>
              </a:rPr>
              <a:t/>
            </a:r>
            <a:br>
              <a:rPr lang="en-US" sz="2400" b="1" dirty="0">
                <a:latin typeface="Times New Roman"/>
                <a:cs typeface="Times New Roman"/>
              </a:rPr>
            </a:br>
            <a:r>
              <a:rPr lang="en-US" sz="2400" b="1" dirty="0" err="1">
                <a:latin typeface="Times New Roman"/>
                <a:cs typeface="Times New Roman"/>
              </a:rPr>
              <a:t>Administración</a:t>
            </a:r>
            <a:r>
              <a:rPr lang="en-US" sz="2400" b="1" dirty="0">
                <a:latin typeface="Times New Roman"/>
                <a:cs typeface="Times New Roman"/>
              </a:rPr>
              <a:t> de </a:t>
            </a:r>
            <a:r>
              <a:rPr lang="en-US" sz="2400" b="1" dirty="0" err="1">
                <a:latin typeface="Times New Roman"/>
                <a:cs typeface="Times New Roman"/>
              </a:rPr>
              <a:t>Seguridad</a:t>
            </a:r>
            <a:r>
              <a:rPr lang="en-US" sz="2400" b="1" dirty="0">
                <a:latin typeface="Times New Roman"/>
                <a:cs typeface="Times New Roman"/>
              </a:rPr>
              <a:t> </a:t>
            </a:r>
            <a:r>
              <a:rPr lang="en-US" sz="2400" b="1" dirty="0" err="1">
                <a:latin typeface="Times New Roman"/>
                <a:cs typeface="Times New Roman"/>
              </a:rPr>
              <a:t>y</a:t>
            </a:r>
            <a:r>
              <a:rPr lang="en-US" sz="2400" b="1" dirty="0">
                <a:latin typeface="Times New Roman"/>
                <a:cs typeface="Times New Roman"/>
              </a:rPr>
              <a:t> </a:t>
            </a:r>
            <a:r>
              <a:rPr lang="en-US" sz="2400" b="1" dirty="0" err="1">
                <a:latin typeface="Times New Roman"/>
                <a:cs typeface="Times New Roman"/>
              </a:rPr>
              <a:t>Salud</a:t>
            </a:r>
            <a:r>
              <a:rPr lang="en-US" sz="2400" b="1" dirty="0">
                <a:latin typeface="Times New Roman"/>
                <a:cs typeface="Times New Roman"/>
              </a:rPr>
              <a:t> </a:t>
            </a:r>
            <a:r>
              <a:rPr lang="en-US" sz="2400" b="1" dirty="0" err="1">
                <a:latin typeface="Times New Roman"/>
                <a:cs typeface="Times New Roman"/>
              </a:rPr>
              <a:t>Ocupacional</a:t>
            </a:r>
            <a:r>
              <a:rPr lang="en-US" sz="2400" b="1" dirty="0">
                <a:latin typeface="Times New Roman"/>
                <a:cs typeface="Times New Roman"/>
              </a:rPr>
              <a:t> (OSHA)</a:t>
            </a:r>
            <a:br>
              <a:rPr lang="en-US" sz="2400" b="1" dirty="0">
                <a:latin typeface="Times New Roman"/>
                <a:cs typeface="Times New Roman"/>
              </a:rPr>
            </a:br>
            <a:r>
              <a:rPr lang="en-US" sz="2400" b="1" dirty="0" err="1">
                <a:latin typeface="Times New Roman"/>
                <a:cs typeface="Times New Roman"/>
              </a:rPr>
              <a:t>Subvención</a:t>
            </a:r>
            <a:r>
              <a:rPr lang="en-US" sz="2400" b="1" dirty="0">
                <a:latin typeface="Times New Roman"/>
                <a:cs typeface="Times New Roman"/>
              </a:rPr>
              <a:t> de </a:t>
            </a:r>
            <a:r>
              <a:rPr lang="en-US" sz="2400" b="1" dirty="0" err="1">
                <a:latin typeface="Times New Roman"/>
                <a:cs typeface="Times New Roman"/>
              </a:rPr>
              <a:t>Entrenamiento</a:t>
            </a:r>
            <a:r>
              <a:rPr lang="en-US" sz="2400" b="1" dirty="0">
                <a:latin typeface="Times New Roman"/>
                <a:cs typeface="Times New Roman"/>
              </a:rPr>
              <a:t> Susan Harwood </a:t>
            </a:r>
          </a:p>
          <a:p>
            <a:pPr algn="ctr" eaLnBrk="0" hangingPunct="0">
              <a:lnSpc>
                <a:spcPct val="90000"/>
              </a:lnSpc>
            </a:pPr>
            <a:r>
              <a:rPr lang="en-US" sz="2400" b="1" dirty="0">
                <a:solidFill>
                  <a:schemeClr val="tx2"/>
                </a:solidFill>
                <a:latin typeface="Times New Roman" charset="0"/>
                <a:ea typeface="Times New Roman" charset="0"/>
                <a:cs typeface="Times New Roman" charset="0"/>
              </a:rPr>
              <a:t>SH-31218-SH7</a:t>
            </a:r>
            <a:r>
              <a:rPr lang="en-US" b="1" dirty="0">
                <a:solidFill>
                  <a:schemeClr val="tx2"/>
                </a:solidFill>
                <a:latin typeface="Times New Roman" charset="0"/>
                <a:ea typeface="Times New Roman" charset="0"/>
                <a:cs typeface="Times New Roman" charset="0"/>
              </a:rPr>
              <a:t/>
            </a:r>
            <a:br>
              <a:rPr lang="en-US" b="1" dirty="0">
                <a:solidFill>
                  <a:schemeClr val="tx2"/>
                </a:solidFill>
                <a:latin typeface="Times New Roman" charset="0"/>
                <a:ea typeface="Times New Roman" charset="0"/>
                <a:cs typeface="Times New Roman" charset="0"/>
              </a:rPr>
            </a:br>
            <a:endParaRPr lang="tr-TR" dirty="0">
              <a:solidFill>
                <a:schemeClr val="tx2"/>
              </a:solidFill>
              <a:latin typeface="Times New Roman" charset="0"/>
              <a:ea typeface="Times New Roman" charset="0"/>
              <a:cs typeface="Times New Roman" charset="0"/>
            </a:endParaRPr>
          </a:p>
        </p:txBody>
      </p:sp>
      <p:sp>
        <p:nvSpPr>
          <p:cNvPr id="17412" name="Subtitle 1"/>
          <p:cNvSpPr txBox="1">
            <a:spLocks/>
          </p:cNvSpPr>
          <p:nvPr/>
        </p:nvSpPr>
        <p:spPr bwMode="auto">
          <a:xfrm>
            <a:off x="0" y="5535613"/>
            <a:ext cx="9255125" cy="1046162"/>
          </a:xfrm>
          <a:prstGeom prst="rect">
            <a:avLst/>
          </a:prstGeom>
          <a:noFill/>
          <a:ln w="9525">
            <a:noFill/>
            <a:miter lim="800000"/>
            <a:headEnd/>
            <a:tailEnd/>
          </a:ln>
        </p:spPr>
        <p:txBody>
          <a:bodyPr>
            <a:prstTxWarp prst="textNoShape">
              <a:avLst/>
            </a:prstTxWarp>
          </a:bodyPr>
          <a:lstStyle/>
          <a:p>
            <a:pPr algn="ctr" eaLnBrk="0" hangingPunct="0">
              <a:spcBef>
                <a:spcPct val="20000"/>
              </a:spcBef>
            </a:pPr>
            <a:r>
              <a:rPr lang="en-US" sz="1600" i="1" dirty="0">
                <a:latin typeface="Times"/>
                <a:cs typeface="Times"/>
              </a:rPr>
              <a:t>Este material ha </a:t>
            </a:r>
            <a:r>
              <a:rPr lang="en-US" sz="1600" i="1" dirty="0" err="1">
                <a:latin typeface="Times"/>
                <a:cs typeface="Times"/>
              </a:rPr>
              <a:t>sido</a:t>
            </a:r>
            <a:r>
              <a:rPr lang="en-US" sz="1600" i="1" dirty="0">
                <a:latin typeface="Times"/>
                <a:cs typeface="Times"/>
              </a:rPr>
              <a:t> </a:t>
            </a:r>
            <a:r>
              <a:rPr lang="en-US" sz="1600" i="1" dirty="0" err="1">
                <a:latin typeface="Times"/>
                <a:cs typeface="Times"/>
              </a:rPr>
              <a:t>producido</a:t>
            </a:r>
            <a:r>
              <a:rPr lang="en-US" sz="1600" i="1" dirty="0">
                <a:latin typeface="Times"/>
                <a:cs typeface="Times"/>
              </a:rPr>
              <a:t> </a:t>
            </a:r>
            <a:r>
              <a:rPr lang="en-US" sz="1600" i="1" dirty="0" err="1">
                <a:latin typeface="Times"/>
                <a:cs typeface="Times"/>
              </a:rPr>
              <a:t>bajo</a:t>
            </a:r>
            <a:r>
              <a:rPr lang="en-US" sz="1600" i="1" dirty="0">
                <a:latin typeface="Times"/>
                <a:cs typeface="Times"/>
              </a:rPr>
              <a:t> </a:t>
            </a:r>
            <a:r>
              <a:rPr lang="en-US" sz="1600" i="1" dirty="0" err="1">
                <a:latin typeface="Times"/>
                <a:cs typeface="Times"/>
              </a:rPr>
              <a:t>una</a:t>
            </a:r>
            <a:r>
              <a:rPr lang="en-US" sz="1600" i="1" dirty="0">
                <a:latin typeface="Times"/>
                <a:cs typeface="Times"/>
              </a:rPr>
              <a:t> </a:t>
            </a:r>
            <a:r>
              <a:rPr lang="en-US" sz="1600" i="1" dirty="0" err="1">
                <a:latin typeface="Times"/>
                <a:cs typeface="Times"/>
              </a:rPr>
              <a:t>subvención</a:t>
            </a:r>
            <a:r>
              <a:rPr lang="en-US" sz="1600" i="1" dirty="0">
                <a:latin typeface="Times"/>
                <a:cs typeface="Times"/>
              </a:rPr>
              <a:t> (</a:t>
            </a:r>
            <a:r>
              <a:rPr lang="tr-TR" sz="1600" i="1" dirty="0">
                <a:latin typeface="Times"/>
                <a:cs typeface="Times"/>
              </a:rPr>
              <a:t>SH</a:t>
            </a:r>
            <a:r>
              <a:rPr lang="en-US" sz="1600" i="1" dirty="0">
                <a:latin typeface="Times"/>
                <a:cs typeface="Times"/>
              </a:rPr>
              <a:t>-31218-SH7) de la </a:t>
            </a:r>
            <a:r>
              <a:rPr lang="tr-TR" sz="1600" i="1" dirty="0">
                <a:latin typeface="Times"/>
                <a:cs typeface="Times"/>
              </a:rPr>
              <a:t>Administración de Seguridad y Salud Ocupacional. Ministerio de Trabajo de los EE.UU</a:t>
            </a:r>
            <a:r>
              <a:rPr lang="en-US" sz="1600" i="1" dirty="0">
                <a:latin typeface="Times"/>
                <a:cs typeface="Times"/>
              </a:rPr>
              <a:t>. No </a:t>
            </a:r>
            <a:r>
              <a:rPr lang="en-US" sz="1600" i="1" dirty="0" err="1">
                <a:latin typeface="Times"/>
                <a:cs typeface="Times"/>
              </a:rPr>
              <a:t>necesariamente</a:t>
            </a:r>
            <a:r>
              <a:rPr lang="en-US" sz="1600" i="1" dirty="0">
                <a:latin typeface="Times"/>
                <a:cs typeface="Times"/>
              </a:rPr>
              <a:t> </a:t>
            </a:r>
            <a:r>
              <a:rPr lang="en-US" sz="1600" i="1" dirty="0" err="1">
                <a:latin typeface="Times"/>
                <a:cs typeface="Times"/>
              </a:rPr>
              <a:t>refleja</a:t>
            </a:r>
            <a:r>
              <a:rPr lang="en-US" sz="1600" i="1" dirty="0">
                <a:latin typeface="Times"/>
                <a:cs typeface="Times"/>
              </a:rPr>
              <a:t> los </a:t>
            </a:r>
            <a:r>
              <a:rPr lang="en-US" sz="1600" i="1" dirty="0" err="1">
                <a:latin typeface="Times"/>
                <a:cs typeface="Times"/>
              </a:rPr>
              <a:t>puntos</a:t>
            </a:r>
            <a:r>
              <a:rPr lang="en-US" sz="1600" i="1" dirty="0">
                <a:latin typeface="Times"/>
                <a:cs typeface="Times"/>
              </a:rPr>
              <a:t> de vista </a:t>
            </a:r>
            <a:r>
              <a:rPr lang="en-US" sz="1600" i="1" dirty="0" err="1">
                <a:latin typeface="Times"/>
                <a:cs typeface="Times"/>
              </a:rPr>
              <a:t>o</a:t>
            </a:r>
            <a:r>
              <a:rPr lang="en-US" sz="1600" i="1" dirty="0">
                <a:latin typeface="Times"/>
                <a:cs typeface="Times"/>
              </a:rPr>
              <a:t> </a:t>
            </a:r>
            <a:r>
              <a:rPr lang="en-US" sz="1600" i="1" dirty="0" err="1">
                <a:latin typeface="Times"/>
                <a:cs typeface="Times"/>
              </a:rPr>
              <a:t>políticas</a:t>
            </a:r>
            <a:r>
              <a:rPr lang="en-US" sz="1600" i="1" dirty="0">
                <a:latin typeface="Times"/>
                <a:cs typeface="Times"/>
              </a:rPr>
              <a:t> del </a:t>
            </a:r>
            <a:r>
              <a:rPr lang="tr-TR" sz="1600" i="1" dirty="0">
                <a:latin typeface="Times"/>
                <a:cs typeface="Times"/>
              </a:rPr>
              <a:t>Ministerio de Trabajo de los EE.UU.</a:t>
            </a:r>
            <a:r>
              <a:rPr lang="tr-TR" sz="1600" dirty="0">
                <a:latin typeface="Times"/>
                <a:cs typeface="Times"/>
              </a:rPr>
              <a:t>, </a:t>
            </a:r>
            <a:r>
              <a:rPr lang="tr-TR" sz="1600" i="1" dirty="0" err="1">
                <a:latin typeface="Times"/>
                <a:cs typeface="Times"/>
              </a:rPr>
              <a:t>ni</a:t>
            </a:r>
            <a:r>
              <a:rPr lang="tr-TR" sz="1600" i="1" dirty="0">
                <a:latin typeface="Times"/>
                <a:cs typeface="Times"/>
              </a:rPr>
              <a:t> la </a:t>
            </a:r>
            <a:r>
              <a:rPr lang="tr-TR" sz="1600" i="1" dirty="0" err="1">
                <a:latin typeface="Times"/>
                <a:cs typeface="Times"/>
              </a:rPr>
              <a:t>mención</a:t>
            </a:r>
            <a:r>
              <a:rPr lang="tr-TR" sz="1600" i="1" dirty="0">
                <a:latin typeface="Times"/>
                <a:cs typeface="Times"/>
              </a:rPr>
              <a:t> de</a:t>
            </a:r>
            <a:r>
              <a:rPr lang="tr-TR" sz="1600" dirty="0">
                <a:latin typeface="Times"/>
                <a:cs typeface="Times"/>
              </a:rPr>
              <a:t> </a:t>
            </a:r>
            <a:r>
              <a:rPr lang="en-US" sz="1600" i="1" dirty="0" err="1">
                <a:latin typeface="Times"/>
                <a:cs typeface="Times"/>
              </a:rPr>
              <a:t>nombres</a:t>
            </a:r>
            <a:r>
              <a:rPr lang="en-US" sz="1600" i="1" dirty="0">
                <a:latin typeface="Times"/>
                <a:cs typeface="Times"/>
              </a:rPr>
              <a:t> </a:t>
            </a:r>
            <a:r>
              <a:rPr lang="en-US" sz="1600" i="1" dirty="0" err="1">
                <a:latin typeface="Times"/>
                <a:cs typeface="Times"/>
              </a:rPr>
              <a:t>comerciales</a:t>
            </a:r>
            <a:r>
              <a:rPr lang="en-US" sz="1600" i="1" dirty="0">
                <a:latin typeface="Times"/>
                <a:cs typeface="Times"/>
              </a:rPr>
              <a:t>, </a:t>
            </a:r>
            <a:r>
              <a:rPr lang="en-US" sz="1600" i="1" dirty="0" err="1">
                <a:latin typeface="Times"/>
                <a:cs typeface="Times"/>
              </a:rPr>
              <a:t>productos</a:t>
            </a:r>
            <a:r>
              <a:rPr lang="en-US" sz="1600" i="1" dirty="0">
                <a:latin typeface="Times"/>
                <a:cs typeface="Times"/>
              </a:rPr>
              <a:t> </a:t>
            </a:r>
            <a:r>
              <a:rPr lang="en-US" sz="1600" i="1" dirty="0" err="1">
                <a:latin typeface="Times"/>
                <a:cs typeface="Times"/>
              </a:rPr>
              <a:t>comerciales</a:t>
            </a:r>
            <a:r>
              <a:rPr lang="en-US" sz="1600" i="1" dirty="0">
                <a:latin typeface="Times"/>
                <a:cs typeface="Times"/>
              </a:rPr>
              <a:t>, u </a:t>
            </a:r>
            <a:r>
              <a:rPr lang="en-US" sz="1600" i="1" dirty="0" err="1">
                <a:latin typeface="Times"/>
                <a:cs typeface="Times"/>
              </a:rPr>
              <a:t>organizaciones</a:t>
            </a:r>
            <a:r>
              <a:rPr lang="en-US" sz="1600" i="1" dirty="0">
                <a:latin typeface="Times"/>
                <a:cs typeface="Times"/>
              </a:rPr>
              <a:t> </a:t>
            </a:r>
            <a:r>
              <a:rPr lang="en-US" sz="1600" i="1" dirty="0" err="1">
                <a:latin typeface="Times"/>
                <a:cs typeface="Times"/>
              </a:rPr>
              <a:t>supone</a:t>
            </a:r>
            <a:r>
              <a:rPr lang="en-US" sz="1600" i="1" dirty="0">
                <a:latin typeface="Times"/>
                <a:cs typeface="Times"/>
              </a:rPr>
              <a:t> un </a:t>
            </a:r>
            <a:r>
              <a:rPr lang="en-US" sz="1600" i="1" dirty="0" err="1">
                <a:latin typeface="Times"/>
                <a:cs typeface="Times"/>
              </a:rPr>
              <a:t>aval</a:t>
            </a:r>
            <a:r>
              <a:rPr lang="en-US" sz="1600" i="1" dirty="0">
                <a:latin typeface="Times"/>
                <a:cs typeface="Times"/>
              </a:rPr>
              <a:t> del </a:t>
            </a:r>
            <a:r>
              <a:rPr lang="en-US" sz="1600" i="1" dirty="0" err="1">
                <a:latin typeface="Times"/>
                <a:cs typeface="Times"/>
              </a:rPr>
              <a:t>gobierno</a:t>
            </a:r>
            <a:r>
              <a:rPr lang="en-US" sz="1600" i="1" dirty="0">
                <a:latin typeface="Times"/>
                <a:cs typeface="Times"/>
              </a:rPr>
              <a:t> de los EE.UU.</a:t>
            </a:r>
            <a:endParaRPr lang="en-US" sz="1600" dirty="0">
              <a:latin typeface="Times"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506538" y="0"/>
            <a:ext cx="7637462" cy="1304925"/>
          </a:xfrm>
          <a:noFill/>
          <a:ln>
            <a:miter lim="800000"/>
            <a:headEnd/>
            <a:tailEnd/>
          </a:ln>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Suelos</a:t>
            </a:r>
            <a:r>
              <a:rPr lang="en-US" sz="2900" dirty="0">
                <a:solidFill>
                  <a:schemeClr val="bg1"/>
                </a:solidFill>
                <a:latin typeface="Impact" charset="0"/>
              </a:rPr>
              <a:t> de Grava, Arena, </a:t>
            </a:r>
            <a:br>
              <a:rPr lang="en-US" sz="2900" dirty="0">
                <a:solidFill>
                  <a:schemeClr val="bg1"/>
                </a:solidFill>
                <a:latin typeface="Impact" charset="0"/>
              </a:rPr>
            </a:br>
            <a:r>
              <a:rPr lang="en-US" sz="2900" dirty="0">
                <a:solidFill>
                  <a:schemeClr val="bg1"/>
                </a:solidFill>
                <a:latin typeface="Impact" charset="0"/>
              </a:rPr>
              <a:t>Limo y </a:t>
            </a:r>
            <a:r>
              <a:rPr lang="en-US" sz="2900" dirty="0" err="1">
                <a:solidFill>
                  <a:schemeClr val="bg1"/>
                </a:solidFill>
                <a:latin typeface="Impact" charset="0"/>
              </a:rPr>
              <a:t>Arcilla</a:t>
            </a:r>
            <a:endParaRPr lang="en-US" sz="4200" dirty="0">
              <a:solidFill>
                <a:schemeClr val="bg1"/>
              </a:solidFill>
            </a:endParaRPr>
          </a:p>
        </p:txBody>
      </p:sp>
      <p:pic>
        <p:nvPicPr>
          <p:cNvPr id="2" name="Imagen 1" descr="This pictures illustrates mainly gravel, sand, silt and clay which comes from conglomerate, sandstone, siltstone and shale." title="Different varieties of soi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123" y="1442551"/>
            <a:ext cx="8687553" cy="52978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2338" y="334963"/>
            <a:ext cx="8229600" cy="69691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Examen</a:t>
            </a:r>
            <a:r>
              <a:rPr lang="en-US" sz="2900" dirty="0">
                <a:solidFill>
                  <a:schemeClr val="bg1"/>
                </a:solidFill>
                <a:latin typeface="Impact" charset="0"/>
              </a:rPr>
              <a:t> Visual del </a:t>
            </a:r>
            <a:r>
              <a:rPr lang="en-US" sz="2900" dirty="0" err="1">
                <a:solidFill>
                  <a:schemeClr val="bg1"/>
                </a:solidFill>
                <a:latin typeface="Impact" charset="0"/>
              </a:rPr>
              <a:t>Suelo</a:t>
            </a:r>
            <a:endParaRPr lang="en-US" sz="2900" dirty="0">
              <a:solidFill>
                <a:schemeClr val="bg1"/>
              </a:solidFill>
              <a:latin typeface="Impact" charset="0"/>
            </a:endParaRPr>
          </a:p>
        </p:txBody>
      </p:sp>
      <p:sp>
        <p:nvSpPr>
          <p:cNvPr id="7" name="Content Placeholder 2"/>
          <p:cNvSpPr txBox="1">
            <a:spLocks/>
          </p:cNvSpPr>
          <p:nvPr/>
        </p:nvSpPr>
        <p:spPr>
          <a:xfrm>
            <a:off x="0" y="1371600"/>
            <a:ext cx="8950325" cy="5108575"/>
          </a:xfrm>
          <a:prstGeom prst="rect">
            <a:avLst/>
          </a:prstGeom>
        </p:spPr>
        <p:txBody>
          <a:bodyPr>
            <a:prstTxWarp prst="textNoShape">
              <a:avLst/>
            </a:prstTxWarp>
            <a:normAutofit fontScale="92500" lnSpcReduction="10000"/>
          </a:bodyPr>
          <a:lstStyle/>
          <a:p>
            <a:pPr marL="342900" indent="-342900" eaLnBrk="0" hangingPunct="0">
              <a:spcBef>
                <a:spcPct val="20000"/>
              </a:spcBef>
              <a:spcAft>
                <a:spcPts val="600"/>
              </a:spcAft>
              <a:buFont typeface="Wingdings" charset="2"/>
              <a:buChar char="§"/>
            </a:pPr>
            <a:r>
              <a:rPr lang="en-US" sz="3000" b="1" dirty="0">
                <a:latin typeface="Times New Roman" charset="0"/>
                <a:ea typeface="Times New Roman" charset="0"/>
                <a:cs typeface="Times New Roman" charset="0"/>
              </a:rPr>
              <a:t>La </a:t>
            </a:r>
            <a:r>
              <a:rPr lang="en-US" sz="3000" b="1" dirty="0" err="1">
                <a:latin typeface="Times New Roman" charset="0"/>
                <a:ea typeface="Times New Roman" charset="0"/>
                <a:cs typeface="Times New Roman" charset="0"/>
              </a:rPr>
              <a:t>evaluación</a:t>
            </a:r>
            <a:r>
              <a:rPr lang="en-US" sz="3000" b="1" dirty="0">
                <a:latin typeface="Times New Roman" charset="0"/>
                <a:ea typeface="Times New Roman" charset="0"/>
                <a:cs typeface="Times New Roman" charset="0"/>
              </a:rPr>
              <a:t> del </a:t>
            </a:r>
            <a:r>
              <a:rPr lang="en-US" sz="3000" b="1" dirty="0" err="1">
                <a:latin typeface="Times New Roman" charset="0"/>
                <a:ea typeface="Times New Roman" charset="0"/>
                <a:cs typeface="Times New Roman" charset="0"/>
              </a:rPr>
              <a:t>suelo</a:t>
            </a:r>
            <a:r>
              <a:rPr lang="en-US" sz="3000" b="1" dirty="0">
                <a:latin typeface="Times New Roman" charset="0"/>
                <a:ea typeface="Times New Roman" charset="0"/>
                <a:cs typeface="Times New Roman" charset="0"/>
              </a:rPr>
              <a:t>  </a:t>
            </a:r>
            <a:r>
              <a:rPr lang="en-US" sz="3000" dirty="0" err="1">
                <a:latin typeface="Times New Roman" charset="0"/>
                <a:ea typeface="Times New Roman" charset="0"/>
                <a:cs typeface="Times New Roman" charset="0"/>
              </a:rPr>
              <a:t>puede</a:t>
            </a:r>
            <a:r>
              <a:rPr lang="en-US" sz="3000" dirty="0">
                <a:latin typeface="Times New Roman" charset="0"/>
                <a:ea typeface="Times New Roman" charset="0"/>
                <a:cs typeface="Times New Roman" charset="0"/>
              </a:rPr>
              <a:t> ser </a:t>
            </a:r>
            <a:r>
              <a:rPr lang="en-US" sz="3000" b="1" dirty="0">
                <a:latin typeface="Times New Roman" charset="0"/>
                <a:ea typeface="Times New Roman" charset="0"/>
                <a:cs typeface="Times New Roman" charset="0"/>
              </a:rPr>
              <a:t>visual</a:t>
            </a:r>
            <a:r>
              <a:rPr lang="en-US" sz="3000" dirty="0">
                <a:latin typeface="Times New Roman" charset="0"/>
                <a:ea typeface="Times New Roman" charset="0"/>
                <a:cs typeface="Times New Roman" charset="0"/>
              </a:rPr>
              <a:t> or </a:t>
            </a:r>
            <a:r>
              <a:rPr lang="en-US" sz="3000" b="1" dirty="0">
                <a:latin typeface="Times New Roman" charset="0"/>
                <a:ea typeface="Times New Roman" charset="0"/>
                <a:cs typeface="Times New Roman" charset="0"/>
              </a:rPr>
              <a:t>manual</a:t>
            </a:r>
            <a:r>
              <a:rPr lang="en-US" sz="3000" dirty="0">
                <a:latin typeface="Times New Roman" charset="0"/>
                <a:ea typeface="Times New Roman" charset="0"/>
                <a:cs typeface="Times New Roman" charset="0"/>
              </a:rPr>
              <a:t>.</a:t>
            </a:r>
          </a:p>
          <a:p>
            <a:pPr marL="342900" indent="-342900" eaLnBrk="0" hangingPunct="0">
              <a:spcBef>
                <a:spcPct val="20000"/>
              </a:spcBef>
              <a:spcAft>
                <a:spcPts val="600"/>
              </a:spcAft>
              <a:buFont typeface="Wingdings" charset="2"/>
              <a:buChar char="§"/>
            </a:pPr>
            <a:r>
              <a:rPr lang="en-US" sz="3000" b="1" dirty="0">
                <a:latin typeface="Times New Roman" charset="0"/>
                <a:ea typeface="Times New Roman" charset="0"/>
                <a:cs typeface="Times New Roman" charset="0"/>
              </a:rPr>
              <a:t>Visual </a:t>
            </a:r>
            <a:r>
              <a:rPr lang="en-US" sz="3000" dirty="0">
                <a:latin typeface="Times New Roman" charset="0"/>
                <a:ea typeface="Times New Roman" charset="0"/>
                <a:cs typeface="Times New Roman" charset="0"/>
              </a:rPr>
              <a:t>–  se </a:t>
            </a:r>
            <a:r>
              <a:rPr lang="en-US" sz="3000" b="1" dirty="0" err="1">
                <a:latin typeface="Times New Roman" charset="0"/>
                <a:ea typeface="Times New Roman" charset="0"/>
                <a:cs typeface="Times New Roman" charset="0"/>
              </a:rPr>
              <a:t>ve</a:t>
            </a:r>
            <a:r>
              <a:rPr lang="en-US" sz="3000" b="1" dirty="0">
                <a:latin typeface="Times New Roman" charset="0"/>
                <a:ea typeface="Times New Roman" charset="0"/>
                <a:cs typeface="Times New Roman" charset="0"/>
              </a:rPr>
              <a:t> </a:t>
            </a:r>
            <a:r>
              <a:rPr lang="en-US" sz="3000" dirty="0">
                <a:latin typeface="Times New Roman" charset="0"/>
                <a:ea typeface="Times New Roman" charset="0"/>
                <a:cs typeface="Times New Roman" charset="0"/>
              </a:rPr>
              <a:t>el</a:t>
            </a:r>
            <a:r>
              <a:rPr lang="en-US" sz="3000" b="1" dirty="0">
                <a:latin typeface="Times New Roman" charset="0"/>
                <a:ea typeface="Times New Roman" charset="0"/>
                <a:cs typeface="Times New Roman" charset="0"/>
              </a:rPr>
              <a:t> </a:t>
            </a:r>
            <a:r>
              <a:rPr lang="en-US" sz="3000" b="1" dirty="0" err="1">
                <a:latin typeface="Times New Roman" charset="0"/>
                <a:ea typeface="Times New Roman" charset="0"/>
                <a:cs typeface="Times New Roman" charset="0"/>
              </a:rPr>
              <a:t>suelo/sitio</a:t>
            </a:r>
            <a:r>
              <a:rPr lang="en-US" sz="3000" dirty="0">
                <a:latin typeface="Times New Roman" charset="0"/>
                <a:ea typeface="Times New Roman" charset="0"/>
                <a:cs typeface="Times New Roman" charset="0"/>
              </a:rPr>
              <a:t> </a:t>
            </a:r>
            <a:r>
              <a:rPr lang="en-US" sz="3000" dirty="0" err="1">
                <a:latin typeface="Times New Roman" charset="0"/>
                <a:ea typeface="Times New Roman" charset="0"/>
                <a:cs typeface="Times New Roman" charset="0"/>
              </a:rPr>
              <a:t>buscando</a:t>
            </a:r>
            <a:r>
              <a:rPr lang="en-US" sz="3000" dirty="0">
                <a:latin typeface="Times New Roman" charset="0"/>
                <a:ea typeface="Times New Roman" charset="0"/>
                <a:cs typeface="Times New Roman" charset="0"/>
              </a:rPr>
              <a:t> </a:t>
            </a:r>
            <a:r>
              <a:rPr lang="en-US" sz="3000" b="1" dirty="0" err="1">
                <a:latin typeface="Times New Roman" charset="0"/>
                <a:ea typeface="Times New Roman" charset="0"/>
                <a:cs typeface="Times New Roman" charset="0"/>
              </a:rPr>
              <a:t>signos</a:t>
            </a:r>
            <a:r>
              <a:rPr lang="en-US" sz="3000" b="1" dirty="0">
                <a:latin typeface="Times New Roman" charset="0"/>
                <a:ea typeface="Times New Roman" charset="0"/>
                <a:cs typeface="Times New Roman" charset="0"/>
              </a:rPr>
              <a:t> de </a:t>
            </a:r>
            <a:r>
              <a:rPr lang="en-US" sz="3000" b="1" dirty="0" err="1">
                <a:latin typeface="Times New Roman" charset="0"/>
                <a:ea typeface="Times New Roman" charset="0"/>
                <a:cs typeface="Times New Roman" charset="0"/>
              </a:rPr>
              <a:t>inestabilidad</a:t>
            </a:r>
            <a:endParaRPr lang="en-US" sz="3000" b="1" dirty="0">
              <a:latin typeface="Times New Roman" charset="0"/>
              <a:ea typeface="Times New Roman" charset="0"/>
              <a:cs typeface="Times New Roman" charset="0"/>
            </a:endParaRPr>
          </a:p>
          <a:p>
            <a:pPr marL="742950" lvl="1" indent="-285750" eaLnBrk="0" hangingPunct="0">
              <a:spcBef>
                <a:spcPct val="20000"/>
              </a:spcBef>
              <a:spcAft>
                <a:spcPts val="600"/>
              </a:spcAft>
              <a:buFont typeface="Wingdings" charset="2"/>
              <a:buChar char="§"/>
            </a:pPr>
            <a:r>
              <a:rPr lang="en-US" sz="2600" b="1" dirty="0" err="1">
                <a:latin typeface="Times New Roman" charset="0"/>
                <a:ea typeface="Times New Roman" charset="0"/>
                <a:cs typeface="Times New Roman" charset="0"/>
              </a:rPr>
              <a:t>Grietas</a:t>
            </a:r>
            <a:r>
              <a:rPr lang="en-US" sz="2600" b="1" dirty="0">
                <a:latin typeface="Times New Roman" charset="0"/>
                <a:ea typeface="Times New Roman" charset="0"/>
                <a:cs typeface="Times New Roman" charset="0"/>
              </a:rPr>
              <a:t> </a:t>
            </a:r>
            <a:r>
              <a:rPr lang="en-US" sz="2500" dirty="0" err="1">
                <a:latin typeface="Times New Roman" charset="0"/>
                <a:ea typeface="Times New Roman" charset="0"/>
                <a:cs typeface="Times New Roman" charset="0"/>
              </a:rPr>
              <a:t>o</a:t>
            </a:r>
            <a:r>
              <a:rPr lang="en-US" sz="2500" b="1" dirty="0">
                <a:latin typeface="Times New Roman" charset="0"/>
                <a:ea typeface="Times New Roman" charset="0"/>
                <a:cs typeface="Times New Roman" charset="0"/>
              </a:rPr>
              <a:t> </a:t>
            </a:r>
            <a:r>
              <a:rPr lang="en-US" sz="2500" b="1" dirty="0" err="1">
                <a:latin typeface="Times New Roman" charset="0"/>
                <a:ea typeface="Times New Roman" charset="0"/>
                <a:cs typeface="Times New Roman" charset="0"/>
              </a:rPr>
              <a:t>fisuras</a:t>
            </a:r>
            <a:endParaRPr lang="en-US" sz="2500" b="1" dirty="0">
              <a:latin typeface="Times New Roman" charset="0"/>
              <a:ea typeface="Times New Roman" charset="0"/>
              <a:cs typeface="Times New Roman" charset="0"/>
            </a:endParaRPr>
          </a:p>
          <a:p>
            <a:pPr marL="742950" lvl="1" indent="-285750" eaLnBrk="0" hangingPunct="0">
              <a:spcBef>
                <a:spcPct val="20000"/>
              </a:spcBef>
              <a:spcAft>
                <a:spcPts val="600"/>
              </a:spcAft>
              <a:buFont typeface="Wingdings" charset="2"/>
              <a:buChar char="§"/>
            </a:pPr>
            <a:r>
              <a:rPr lang="en-US" sz="2500" b="1" dirty="0" err="1">
                <a:solidFill>
                  <a:srgbClr val="000000"/>
                </a:solidFill>
                <a:latin typeface="Times New Roman" charset="0"/>
                <a:ea typeface="Times New Roman" charset="0"/>
                <a:cs typeface="Times New Roman" charset="0"/>
              </a:rPr>
              <a:t>Filtraciones</a:t>
            </a:r>
            <a:r>
              <a:rPr lang="en-US" sz="2500" b="1" dirty="0">
                <a:solidFill>
                  <a:srgbClr val="000000"/>
                </a:solidFill>
                <a:latin typeface="Times New Roman" charset="0"/>
                <a:ea typeface="Times New Roman" charset="0"/>
                <a:cs typeface="Times New Roman" charset="0"/>
              </a:rPr>
              <a:t> de </a:t>
            </a:r>
            <a:r>
              <a:rPr lang="en-US" sz="2500" b="1" dirty="0" err="1">
                <a:solidFill>
                  <a:srgbClr val="000000"/>
                </a:solidFill>
                <a:latin typeface="Times New Roman" charset="0"/>
                <a:ea typeface="Times New Roman" charset="0"/>
                <a:cs typeface="Times New Roman" charset="0"/>
              </a:rPr>
              <a:t>agua</a:t>
            </a:r>
            <a:r>
              <a:rPr lang="en-US" sz="2500" b="1" dirty="0">
                <a:solidFill>
                  <a:srgbClr val="000000"/>
                </a:solidFill>
                <a:latin typeface="Times New Roman" charset="0"/>
                <a:ea typeface="Times New Roman" charset="0"/>
                <a:cs typeface="Times New Roman" charset="0"/>
              </a:rPr>
              <a:t> de                                                                                                                       </a:t>
            </a:r>
            <a:r>
              <a:rPr lang="en-US" sz="2500" dirty="0">
                <a:solidFill>
                  <a:srgbClr val="000000"/>
                </a:solidFill>
                <a:latin typeface="Times New Roman" charset="0"/>
                <a:ea typeface="Times New Roman" charset="0"/>
                <a:cs typeface="Times New Roman" charset="0"/>
              </a:rPr>
              <a:t> los </a:t>
            </a:r>
            <a:r>
              <a:rPr lang="en-US" sz="2500" dirty="0" err="1">
                <a:solidFill>
                  <a:srgbClr val="000000"/>
                </a:solidFill>
                <a:latin typeface="Times New Roman" charset="0"/>
                <a:ea typeface="Times New Roman" charset="0"/>
                <a:cs typeface="Times New Roman" charset="0"/>
              </a:rPr>
              <a:t>lados</a:t>
            </a:r>
            <a:r>
              <a:rPr lang="en-US" sz="2500" dirty="0">
                <a:solidFill>
                  <a:srgbClr val="000000"/>
                </a:solidFill>
                <a:latin typeface="Times New Roman" charset="0"/>
                <a:ea typeface="Times New Roman" charset="0"/>
                <a:cs typeface="Times New Roman" charset="0"/>
              </a:rPr>
              <a:t> de la </a:t>
            </a:r>
            <a:r>
              <a:rPr lang="en-US" sz="2500" dirty="0" err="1">
                <a:solidFill>
                  <a:srgbClr val="000000"/>
                </a:solidFill>
                <a:latin typeface="Times New Roman" charset="0"/>
                <a:ea typeface="Times New Roman" charset="0"/>
                <a:cs typeface="Times New Roman" charset="0"/>
              </a:rPr>
              <a:t>excavació</a:t>
            </a:r>
            <a:r>
              <a:rPr lang="en-US" sz="2500" dirty="0" err="1">
                <a:latin typeface="Times New Roman" charset="0"/>
                <a:ea typeface="Times New Roman" charset="0"/>
                <a:cs typeface="Times New Roman" charset="0"/>
              </a:rPr>
              <a:t>n</a:t>
            </a:r>
            <a:endParaRPr lang="en-US" sz="2500" dirty="0">
              <a:latin typeface="Times New Roman" charset="0"/>
              <a:ea typeface="Times New Roman" charset="0"/>
              <a:cs typeface="Times New Roman" charset="0"/>
            </a:endParaRPr>
          </a:p>
          <a:p>
            <a:pPr marL="742950" lvl="1" indent="-285750" eaLnBrk="0" hangingPunct="0">
              <a:spcBef>
                <a:spcPct val="20000"/>
              </a:spcBef>
              <a:spcAft>
                <a:spcPts val="600"/>
              </a:spcAft>
              <a:buFont typeface="Wingdings" charset="2"/>
              <a:buChar char="§"/>
            </a:pPr>
            <a:r>
              <a:rPr lang="en-US" sz="2500" b="1" dirty="0" err="1">
                <a:latin typeface="Times New Roman" charset="0"/>
                <a:ea typeface="Times New Roman" charset="0"/>
                <a:cs typeface="Times New Roman" charset="0"/>
              </a:rPr>
              <a:t>Suelo</a:t>
            </a:r>
            <a:r>
              <a:rPr lang="en-US" sz="2500" b="1" dirty="0">
                <a:latin typeface="Times New Roman" charset="0"/>
                <a:ea typeface="Times New Roman" charset="0"/>
                <a:cs typeface="Times New Roman" charset="0"/>
              </a:rPr>
              <a:t> </a:t>
            </a:r>
            <a:r>
              <a:rPr lang="en-US" sz="2500" b="1" dirty="0" err="1">
                <a:latin typeface="Times New Roman" charset="0"/>
                <a:ea typeface="Times New Roman" charset="0"/>
                <a:cs typeface="Times New Roman" charset="0"/>
              </a:rPr>
              <a:t>previamente</a:t>
            </a:r>
            <a:r>
              <a:rPr lang="en-US" sz="2500" b="1" dirty="0">
                <a:latin typeface="Times New Roman" charset="0"/>
                <a:ea typeface="Times New Roman" charset="0"/>
                <a:cs typeface="Times New Roman" charset="0"/>
              </a:rPr>
              <a:t> </a:t>
            </a:r>
            <a:r>
              <a:rPr lang="en-US" sz="2500" b="1" dirty="0" err="1">
                <a:latin typeface="Times New Roman" charset="0"/>
                <a:ea typeface="Times New Roman" charset="0"/>
                <a:cs typeface="Times New Roman" charset="0"/>
              </a:rPr>
              <a:t>alterado</a:t>
            </a:r>
            <a:r>
              <a:rPr lang="en-US" sz="2500" b="1" dirty="0">
                <a:latin typeface="Times New Roman" charset="0"/>
                <a:ea typeface="Times New Roman" charset="0"/>
                <a:cs typeface="Times New Roman" charset="0"/>
              </a:rPr>
              <a:t> </a:t>
            </a:r>
          </a:p>
          <a:p>
            <a:pPr marL="742950" lvl="1" indent="-285750" eaLnBrk="0" hangingPunct="0">
              <a:spcBef>
                <a:spcPct val="20000"/>
              </a:spcBef>
              <a:spcAft>
                <a:spcPts val="600"/>
              </a:spcAft>
              <a:buFont typeface="Wingdings" charset="2"/>
              <a:buChar char="§"/>
            </a:pPr>
            <a:r>
              <a:rPr lang="en-US" sz="2500" b="1" dirty="0" err="1">
                <a:latin typeface="Times New Roman" charset="0"/>
                <a:ea typeface="Times New Roman" charset="0"/>
                <a:cs typeface="Times New Roman" charset="0"/>
              </a:rPr>
              <a:t>Vibraciones</a:t>
            </a:r>
            <a:r>
              <a:rPr lang="en-US" sz="2500" b="1" dirty="0">
                <a:latin typeface="Times New Roman" charset="0"/>
                <a:ea typeface="Times New Roman" charset="0"/>
                <a:cs typeface="Times New Roman" charset="0"/>
              </a:rPr>
              <a:t> </a:t>
            </a:r>
            <a:r>
              <a:rPr lang="en-US" sz="2500" dirty="0" err="1">
                <a:latin typeface="Times New Roman" charset="0"/>
                <a:ea typeface="Times New Roman" charset="0"/>
                <a:cs typeface="Times New Roman" charset="0"/>
              </a:rPr>
              <a:t>por</a:t>
            </a:r>
            <a:r>
              <a:rPr lang="en-US" sz="2500" dirty="0">
                <a:latin typeface="Times New Roman" charset="0"/>
                <a:ea typeface="Times New Roman" charset="0"/>
                <a:cs typeface="Times New Roman" charset="0"/>
              </a:rPr>
              <a:t> </a:t>
            </a:r>
            <a:r>
              <a:rPr lang="en-US" sz="2500" dirty="0" err="1">
                <a:latin typeface="Times New Roman" charset="0"/>
                <a:ea typeface="Times New Roman" charset="0"/>
                <a:cs typeface="Times New Roman" charset="0"/>
              </a:rPr>
              <a:t>actividad</a:t>
            </a:r>
            <a:r>
              <a:rPr lang="en-US" sz="2500" dirty="0">
                <a:latin typeface="Times New Roman" charset="0"/>
                <a:ea typeface="Times New Roman" charset="0"/>
                <a:cs typeface="Times New Roman" charset="0"/>
              </a:rPr>
              <a:t> de </a:t>
            </a:r>
            <a:r>
              <a:rPr lang="en-US" sz="2500" dirty="0" err="1">
                <a:latin typeface="Times New Roman" charset="0"/>
                <a:ea typeface="Times New Roman" charset="0"/>
                <a:cs typeface="Times New Roman" charset="0"/>
              </a:rPr>
              <a:t>construcciones</a:t>
            </a:r>
            <a:r>
              <a:rPr lang="en-US" sz="2500" dirty="0">
                <a:latin typeface="Times New Roman" charset="0"/>
                <a:ea typeface="Times New Roman" charset="0"/>
                <a:cs typeface="Times New Roman" charset="0"/>
              </a:rPr>
              <a:t>                                                                                         o </a:t>
            </a:r>
            <a:r>
              <a:rPr lang="en-US" sz="2500" dirty="0" err="1">
                <a:latin typeface="Times New Roman" charset="0"/>
                <a:ea typeface="Times New Roman" charset="0"/>
                <a:cs typeface="Times New Roman" charset="0"/>
              </a:rPr>
              <a:t>tráfico</a:t>
            </a:r>
            <a:r>
              <a:rPr lang="en-US" sz="2500" dirty="0">
                <a:latin typeface="Times New Roman" charset="0"/>
                <a:ea typeface="Times New Roman" charset="0"/>
                <a:cs typeface="Times New Roman" charset="0"/>
              </a:rPr>
              <a:t> de </a:t>
            </a:r>
            <a:r>
              <a:rPr lang="en-US" sz="2500" dirty="0" err="1">
                <a:latin typeface="Times New Roman" charset="0"/>
                <a:ea typeface="Times New Roman" charset="0"/>
                <a:cs typeface="Times New Roman" charset="0"/>
              </a:rPr>
              <a:t>autopistas</a:t>
            </a:r>
            <a:r>
              <a:rPr lang="en-US" sz="2500" dirty="0">
                <a:latin typeface="Times New Roman" charset="0"/>
                <a:ea typeface="Times New Roman" charset="0"/>
                <a:cs typeface="Times New Roman" charset="0"/>
              </a:rPr>
              <a:t> </a:t>
            </a:r>
            <a:r>
              <a:rPr lang="en-US" sz="2500" dirty="0" err="1">
                <a:latin typeface="Times New Roman" charset="0"/>
                <a:ea typeface="Times New Roman" charset="0"/>
                <a:cs typeface="Times New Roman" charset="0"/>
              </a:rPr>
              <a:t>cercanas</a:t>
            </a:r>
            <a:endParaRPr lang="en-US" sz="2500" dirty="0">
              <a:latin typeface="Times New Roman" charset="0"/>
              <a:ea typeface="Times New Roman" charset="0"/>
              <a:cs typeface="Times New Roman" charset="0"/>
            </a:endParaRPr>
          </a:p>
          <a:p>
            <a:pPr marL="742950" lvl="1" indent="-285750" eaLnBrk="0" hangingPunct="0">
              <a:spcBef>
                <a:spcPct val="20000"/>
              </a:spcBef>
              <a:spcAft>
                <a:spcPts val="600"/>
              </a:spcAft>
              <a:buFont typeface="Wingdings" charset="2"/>
              <a:buChar char="§"/>
            </a:pPr>
            <a:r>
              <a:rPr lang="en-US" sz="2500" b="1" dirty="0" err="1">
                <a:latin typeface="Times New Roman" charset="0"/>
                <a:ea typeface="Times New Roman" charset="0"/>
                <a:cs typeface="Times New Roman" charset="0"/>
              </a:rPr>
              <a:t>Capas</a:t>
            </a:r>
            <a:r>
              <a:rPr lang="en-US" sz="2500" b="1" dirty="0">
                <a:latin typeface="Times New Roman" charset="0"/>
                <a:ea typeface="Times New Roman" charset="0"/>
                <a:cs typeface="Times New Roman" charset="0"/>
              </a:rPr>
              <a:t> </a:t>
            </a:r>
            <a:r>
              <a:rPr lang="en-US" sz="2500" dirty="0">
                <a:latin typeface="Times New Roman" charset="0"/>
                <a:ea typeface="Times New Roman" charset="0"/>
                <a:cs typeface="Times New Roman" charset="0"/>
              </a:rPr>
              <a:t>de </a:t>
            </a:r>
            <a:r>
              <a:rPr lang="en-US" sz="2500" dirty="0" err="1">
                <a:latin typeface="Times New Roman" charset="0"/>
                <a:ea typeface="Times New Roman" charset="0"/>
                <a:cs typeface="Times New Roman" charset="0"/>
              </a:rPr>
              <a:t>diferentes</a:t>
            </a:r>
            <a:r>
              <a:rPr lang="en-US" sz="2500" dirty="0">
                <a:latin typeface="Times New Roman" charset="0"/>
                <a:ea typeface="Times New Roman" charset="0"/>
                <a:cs typeface="Times New Roman" charset="0"/>
              </a:rPr>
              <a:t> </a:t>
            </a:r>
            <a:r>
              <a:rPr lang="en-US" sz="2500" b="1" dirty="0" err="1">
                <a:latin typeface="Times New Roman" charset="0"/>
                <a:ea typeface="Times New Roman" charset="0"/>
                <a:cs typeface="Times New Roman" charset="0"/>
              </a:rPr>
              <a:t>tipos</a:t>
            </a:r>
            <a:r>
              <a:rPr lang="en-US" sz="2500" b="1" dirty="0">
                <a:latin typeface="Times New Roman" charset="0"/>
                <a:ea typeface="Times New Roman" charset="0"/>
                <a:cs typeface="Times New Roman" charset="0"/>
              </a:rPr>
              <a:t> de </a:t>
            </a:r>
            <a:r>
              <a:rPr lang="en-US" sz="2500" b="1" dirty="0" err="1">
                <a:latin typeface="Times New Roman" charset="0"/>
                <a:ea typeface="Times New Roman" charset="0"/>
                <a:cs typeface="Times New Roman" charset="0"/>
              </a:rPr>
              <a:t>suelos</a:t>
            </a:r>
            <a:r>
              <a:rPr lang="en-US" sz="2500" b="1" dirty="0">
                <a:latin typeface="Times New Roman" charset="0"/>
                <a:ea typeface="Times New Roman" charset="0"/>
                <a:cs typeface="Times New Roman" charset="0"/>
              </a:rPr>
              <a:t> </a:t>
            </a:r>
            <a:r>
              <a:rPr lang="en-US" sz="2500" dirty="0">
                <a:latin typeface="Times New Roman" charset="0"/>
                <a:ea typeface="Times New Roman" charset="0"/>
                <a:cs typeface="Times New Roman" charset="0"/>
              </a:rPr>
              <a:t>y </a:t>
            </a:r>
            <a:r>
              <a:rPr lang="en-US" sz="2500" b="1" dirty="0" err="1">
                <a:solidFill>
                  <a:srgbClr val="000000"/>
                </a:solidFill>
                <a:latin typeface="Times New Roman" charset="0"/>
                <a:ea typeface="Times New Roman" charset="0"/>
                <a:cs typeface="Times New Roman" charset="0"/>
              </a:rPr>
              <a:t>ángulo</a:t>
            </a:r>
            <a:r>
              <a:rPr lang="en-US" sz="2500" b="1" dirty="0" err="1">
                <a:latin typeface="Times New Roman" charset="0"/>
                <a:ea typeface="Times New Roman" charset="0"/>
                <a:cs typeface="Times New Roman" charset="0"/>
              </a:rPr>
              <a:t>s</a:t>
            </a:r>
            <a:r>
              <a:rPr lang="en-US" sz="2500" b="1" dirty="0">
                <a:latin typeface="Times New Roman" charset="0"/>
                <a:ea typeface="Times New Roman" charset="0"/>
                <a:cs typeface="Times New Roman" charset="0"/>
              </a:rPr>
              <a:t> de </a:t>
            </a:r>
            <a:r>
              <a:rPr lang="en-US" sz="2500" b="1" dirty="0" err="1">
                <a:latin typeface="Times New Roman" charset="0"/>
                <a:ea typeface="Times New Roman" charset="0"/>
                <a:cs typeface="Times New Roman" charset="0"/>
              </a:rPr>
              <a:t>capas</a:t>
            </a:r>
            <a:r>
              <a:rPr lang="en-US" sz="2500" b="1" dirty="0">
                <a:latin typeface="Times New Roman" charset="0"/>
                <a:ea typeface="Times New Roman" charset="0"/>
                <a:cs typeface="Times New Roman" charset="0"/>
              </a:rPr>
              <a:t> (&gt; 4:1) </a:t>
            </a:r>
            <a:r>
              <a:rPr lang="en-US" sz="2500" dirty="0">
                <a:latin typeface="Times New Roman" charset="0"/>
                <a:ea typeface="Times New Roman" charset="0"/>
                <a:cs typeface="Times New Roman" charset="0"/>
              </a:rPr>
              <a:t>en </a:t>
            </a:r>
            <a:r>
              <a:rPr lang="en-US" sz="2500" dirty="0">
                <a:solidFill>
                  <a:srgbClr val="000000"/>
                </a:solidFill>
                <a:latin typeface="Times New Roman" charset="0"/>
                <a:ea typeface="Times New Roman" charset="0"/>
                <a:cs typeface="Times New Roman" charset="0"/>
              </a:rPr>
              <a:t>la pared de</a:t>
            </a:r>
            <a:r>
              <a:rPr lang="en-US" sz="2500" dirty="0">
                <a:latin typeface="Times New Roman" charset="0"/>
                <a:ea typeface="Times New Roman" charset="0"/>
                <a:cs typeface="Times New Roman" charset="0"/>
              </a:rPr>
              <a:t> la </a:t>
            </a:r>
            <a:r>
              <a:rPr lang="en-US" sz="2500" dirty="0" err="1">
                <a:latin typeface="Times New Roman" charset="0"/>
                <a:ea typeface="Times New Roman" charset="0"/>
                <a:cs typeface="Times New Roman" charset="0"/>
              </a:rPr>
              <a:t>excavación</a:t>
            </a:r>
            <a:endParaRPr lang="en-US" sz="2500" dirty="0">
              <a:latin typeface="Times New Roman" charset="0"/>
              <a:ea typeface="Times New Roman" charset="0"/>
              <a:cs typeface="Times New Roman" charset="0"/>
            </a:endParaRPr>
          </a:p>
          <a:p>
            <a:pPr marL="742950" lvl="1" indent="-285750" eaLnBrk="0" hangingPunct="0">
              <a:spcBef>
                <a:spcPct val="20000"/>
              </a:spcBef>
              <a:spcAft>
                <a:spcPts val="600"/>
              </a:spcAft>
            </a:pPr>
            <a:endParaRPr lang="en-US" sz="2100" dirty="0">
              <a:latin typeface="Times New Roman" charset="0"/>
              <a:ea typeface="Times New Roman" charset="0"/>
              <a:cs typeface="Times New Roman" charset="0"/>
            </a:endParaRPr>
          </a:p>
          <a:p>
            <a:pPr marL="742950" lvl="1" indent="-285750" eaLnBrk="0" hangingPunct="0">
              <a:spcBef>
                <a:spcPct val="20000"/>
              </a:spcBef>
              <a:spcAft>
                <a:spcPts val="600"/>
              </a:spcAft>
            </a:pPr>
            <a:endParaRPr lang="en-US" sz="2100" dirty="0">
              <a:latin typeface="Times New Roman" charset="0"/>
              <a:ea typeface="Times New Roman" charset="0"/>
              <a:cs typeface="Times New Roman" charset="0"/>
            </a:endParaRPr>
          </a:p>
          <a:p>
            <a:pPr marL="742950" lvl="1" indent="-285750" eaLnBrk="0" hangingPunct="0">
              <a:spcBef>
                <a:spcPct val="20000"/>
              </a:spcBef>
              <a:spcAft>
                <a:spcPts val="600"/>
              </a:spcAft>
            </a:pPr>
            <a:endParaRPr lang="en-US" sz="2100" dirty="0">
              <a:latin typeface="Times New Roman" charset="0"/>
              <a:ea typeface="Times New Roman" charset="0"/>
              <a:cs typeface="Times New Roman" charset="0"/>
            </a:endParaRPr>
          </a:p>
          <a:p>
            <a:pPr marL="742950" lvl="1" indent="-285750" eaLnBrk="0" hangingPunct="0">
              <a:spcBef>
                <a:spcPct val="20000"/>
              </a:spcBef>
              <a:spcAft>
                <a:spcPts val="600"/>
              </a:spcAft>
            </a:pPr>
            <a:endParaRPr lang="en-US" sz="2100" dirty="0">
              <a:latin typeface="Times New Roman" charset="0"/>
              <a:ea typeface="Times New Roman" charset="0"/>
              <a:cs typeface="Times New Roman" charset="0"/>
            </a:endParaRPr>
          </a:p>
        </p:txBody>
      </p:sp>
      <p:pic>
        <p:nvPicPr>
          <p:cNvPr id="56324" name="Picture 2" descr="An image showing water seeping in an excavatio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1179" y="2885221"/>
            <a:ext cx="3409146" cy="1671757"/>
          </a:xfrm>
          <a:prstGeom prst="rect">
            <a:avLst/>
          </a:prstGeom>
          <a:noFill/>
          <a:ln w="9525">
            <a:noFill/>
            <a:miter lim="800000"/>
            <a:headEnd/>
            <a:tailEnd/>
          </a:ln>
        </p:spPr>
      </p:pic>
      <p:pic>
        <p:nvPicPr>
          <p:cNvPr id="56325" name="Picture 7" descr="An image displaying cracks in soil"/>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13200" y="2489200"/>
            <a:ext cx="2306638" cy="12319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3471" y="347134"/>
            <a:ext cx="8229600" cy="739775"/>
          </a:xfrm>
        </p:spPr>
        <p:txBody>
          <a:bodyPr wrap="square" lIns="91440" tIns="45720" rIns="91440" bIns="45720" numCol="1" anchor="t" anchorCtr="0" compatLnSpc="1">
            <a:prstTxWarp prst="textNoShape">
              <a:avLst/>
            </a:prstTxWarp>
          </a:bodyPr>
          <a:lstStyle/>
          <a:p>
            <a:r>
              <a:rPr lang="en-US" sz="2800" dirty="0" err="1">
                <a:solidFill>
                  <a:schemeClr val="bg1"/>
                </a:solidFill>
                <a:latin typeface="Impact" charset="0"/>
              </a:rPr>
              <a:t>Evaluación</a:t>
            </a:r>
            <a:r>
              <a:rPr lang="en-US" sz="2800" dirty="0">
                <a:solidFill>
                  <a:schemeClr val="bg1"/>
                </a:solidFill>
                <a:latin typeface="Impact" charset="0"/>
              </a:rPr>
              <a:t> de </a:t>
            </a:r>
            <a:r>
              <a:rPr lang="en-US" sz="2800" dirty="0" err="1">
                <a:solidFill>
                  <a:schemeClr val="bg1"/>
                </a:solidFill>
                <a:latin typeface="Impact" charset="0"/>
              </a:rPr>
              <a:t>Suelos</a:t>
            </a:r>
            <a:r>
              <a:rPr lang="en-US" sz="2800" dirty="0">
                <a:solidFill>
                  <a:schemeClr val="bg1"/>
                </a:solidFill>
                <a:latin typeface="Impact" charset="0"/>
              </a:rPr>
              <a:t>- </a:t>
            </a:r>
            <a:r>
              <a:rPr lang="en-US" sz="2800" dirty="0" err="1">
                <a:solidFill>
                  <a:schemeClr val="bg1"/>
                </a:solidFill>
                <a:latin typeface="Impact" charset="0"/>
              </a:rPr>
              <a:t>pruebas</a:t>
            </a:r>
            <a:r>
              <a:rPr lang="en-US" sz="2800" dirty="0">
                <a:solidFill>
                  <a:schemeClr val="bg1"/>
                </a:solidFill>
                <a:latin typeface="Impact" charset="0"/>
              </a:rPr>
              <a:t> </a:t>
            </a:r>
            <a:r>
              <a:rPr lang="en-US" sz="2800" dirty="0" err="1">
                <a:solidFill>
                  <a:schemeClr val="bg1"/>
                </a:solidFill>
                <a:latin typeface="Impact" charset="0"/>
              </a:rPr>
              <a:t>manuales</a:t>
            </a:r>
            <a:endParaRPr lang="en-US" sz="2800" dirty="0">
              <a:solidFill>
                <a:schemeClr val="bg1"/>
              </a:solidFill>
              <a:latin typeface="Impact" charset="0"/>
            </a:endParaRPr>
          </a:p>
        </p:txBody>
      </p:sp>
      <p:sp>
        <p:nvSpPr>
          <p:cNvPr id="7" name="Content Placeholder 2"/>
          <p:cNvSpPr txBox="1">
            <a:spLocks/>
          </p:cNvSpPr>
          <p:nvPr/>
        </p:nvSpPr>
        <p:spPr>
          <a:xfrm>
            <a:off x="0" y="1285875"/>
            <a:ext cx="8931275" cy="2928938"/>
          </a:xfrm>
          <a:prstGeom prst="rect">
            <a:avLst/>
          </a:prstGeom>
        </p:spPr>
        <p:txBody>
          <a:bodyPr>
            <a:prstTxWarp prst="textNoShape">
              <a:avLst/>
            </a:prstTxWarp>
            <a:normAutofit lnSpcReduction="10000"/>
          </a:bodyPr>
          <a:lstStyle/>
          <a:p>
            <a:pPr marL="342900" indent="-342900" eaLnBrk="0" hangingPunct="0">
              <a:lnSpc>
                <a:spcPct val="90000"/>
              </a:lnSpc>
              <a:spcBef>
                <a:spcPts val="1200"/>
              </a:spcBef>
              <a:spcAft>
                <a:spcPts val="600"/>
              </a:spcAft>
              <a:buFont typeface="Wingdings" charset="2"/>
              <a:buChar char="§"/>
            </a:pPr>
            <a:r>
              <a:rPr lang="en-US" sz="2200" b="1" dirty="0">
                <a:latin typeface="Times" charset="0"/>
              </a:rPr>
              <a:t>Las </a:t>
            </a:r>
            <a:r>
              <a:rPr lang="en-US" sz="2200" b="1" dirty="0" err="1">
                <a:latin typeface="Times" charset="0"/>
              </a:rPr>
              <a:t>pruebas</a:t>
            </a:r>
            <a:r>
              <a:rPr lang="en-US" sz="2200" b="1" dirty="0">
                <a:latin typeface="Times" charset="0"/>
              </a:rPr>
              <a:t> </a:t>
            </a:r>
            <a:r>
              <a:rPr lang="en-US" sz="2200" b="1" dirty="0" err="1">
                <a:latin typeface="Times" charset="0"/>
              </a:rPr>
              <a:t>manuales</a:t>
            </a:r>
            <a:r>
              <a:rPr lang="en-US" sz="2200" b="1" dirty="0">
                <a:latin typeface="Times" charset="0"/>
              </a:rPr>
              <a:t> </a:t>
            </a:r>
            <a:r>
              <a:rPr lang="en-US" sz="2200" dirty="0" err="1">
                <a:latin typeface="Times" charset="0"/>
              </a:rPr>
              <a:t>involucran</a:t>
            </a:r>
            <a:r>
              <a:rPr lang="en-US" sz="2200" dirty="0">
                <a:latin typeface="Times" charset="0"/>
              </a:rPr>
              <a:t> la </a:t>
            </a:r>
            <a:r>
              <a:rPr lang="en-US" sz="2200" dirty="0" err="1">
                <a:latin typeface="Times" charset="0"/>
              </a:rPr>
              <a:t>evaluación</a:t>
            </a:r>
            <a:r>
              <a:rPr lang="en-US" sz="2200" dirty="0">
                <a:latin typeface="Times" charset="0"/>
              </a:rPr>
              <a:t> de </a:t>
            </a:r>
            <a:r>
              <a:rPr lang="en-US" sz="2200" dirty="0" err="1">
                <a:latin typeface="Times" charset="0"/>
              </a:rPr>
              <a:t>una</a:t>
            </a:r>
            <a:r>
              <a:rPr lang="en-US" sz="2200" dirty="0">
                <a:latin typeface="Times" charset="0"/>
              </a:rPr>
              <a:t> </a:t>
            </a:r>
            <a:r>
              <a:rPr lang="en-US" sz="2200" b="1" dirty="0" err="1">
                <a:latin typeface="Times" charset="0"/>
              </a:rPr>
              <a:t>muestra</a:t>
            </a:r>
            <a:r>
              <a:rPr lang="en-US" sz="2200" b="1" dirty="0">
                <a:latin typeface="Times" charset="0"/>
              </a:rPr>
              <a:t> de </a:t>
            </a:r>
            <a:r>
              <a:rPr lang="en-US" sz="2200" b="1" dirty="0" err="1">
                <a:latin typeface="Times" charset="0"/>
              </a:rPr>
              <a:t>suelo</a:t>
            </a:r>
            <a:r>
              <a:rPr lang="en-US" sz="2200" b="1" dirty="0">
                <a:latin typeface="Times" charset="0"/>
              </a:rPr>
              <a:t> </a:t>
            </a:r>
            <a:r>
              <a:rPr lang="en-US" sz="2200" dirty="0">
                <a:latin typeface="Times" charset="0"/>
              </a:rPr>
              <a:t>de la </a:t>
            </a:r>
            <a:r>
              <a:rPr lang="en-US" sz="2200" dirty="0" err="1">
                <a:latin typeface="Times" charset="0"/>
              </a:rPr>
              <a:t>excavación</a:t>
            </a:r>
            <a:r>
              <a:rPr lang="en-US" sz="2200" dirty="0">
                <a:latin typeface="Times" charset="0"/>
              </a:rPr>
              <a:t> </a:t>
            </a:r>
            <a:r>
              <a:rPr lang="en-US" sz="2200" dirty="0" err="1">
                <a:latin typeface="Times" charset="0"/>
              </a:rPr>
              <a:t>para</a:t>
            </a:r>
            <a:r>
              <a:rPr lang="en-US" sz="2200" dirty="0">
                <a:latin typeface="Times" charset="0"/>
              </a:rPr>
              <a:t> </a:t>
            </a:r>
            <a:r>
              <a:rPr lang="en-US" sz="2200" dirty="0" err="1">
                <a:latin typeface="Times" charset="0"/>
              </a:rPr>
              <a:t>determinar</a:t>
            </a:r>
            <a:r>
              <a:rPr lang="en-US" sz="2200" dirty="0">
                <a:latin typeface="Times" charset="0"/>
              </a:rPr>
              <a:t> </a:t>
            </a:r>
            <a:r>
              <a:rPr lang="en-US" sz="2200" b="1" dirty="0" err="1">
                <a:latin typeface="Times" charset="0"/>
              </a:rPr>
              <a:t>granularidad</a:t>
            </a:r>
            <a:r>
              <a:rPr lang="en-US" sz="2200" b="1" dirty="0">
                <a:latin typeface="Times" charset="0"/>
              </a:rPr>
              <a:t>, </a:t>
            </a:r>
            <a:r>
              <a:rPr lang="en-US" sz="2200" b="1" dirty="0" err="1">
                <a:latin typeface="Times" charset="0"/>
              </a:rPr>
              <a:t>cohesividad</a:t>
            </a:r>
            <a:r>
              <a:rPr lang="en-US" sz="2200" b="1" dirty="0">
                <a:latin typeface="Times" charset="0"/>
              </a:rPr>
              <a:t> (</a:t>
            </a:r>
            <a:r>
              <a:rPr lang="en-US" sz="2200" dirty="0" err="1">
                <a:latin typeface="Times" charset="0"/>
              </a:rPr>
              <a:t>plasticidad</a:t>
            </a:r>
            <a:r>
              <a:rPr lang="en-US" sz="2200" dirty="0">
                <a:latin typeface="Times" charset="0"/>
              </a:rPr>
              <a:t>) </a:t>
            </a:r>
            <a:r>
              <a:rPr lang="en-US" sz="2200" dirty="0" err="1">
                <a:latin typeface="Times" charset="0"/>
              </a:rPr>
              <a:t>y</a:t>
            </a:r>
            <a:r>
              <a:rPr lang="en-US" sz="2200" dirty="0">
                <a:latin typeface="Times" charset="0"/>
              </a:rPr>
              <a:t> </a:t>
            </a:r>
            <a:r>
              <a:rPr lang="en-US" sz="2200" b="1" dirty="0" err="1">
                <a:latin typeface="Times" charset="0"/>
              </a:rPr>
              <a:t>resistencia</a:t>
            </a:r>
            <a:r>
              <a:rPr lang="en-US" sz="2200" b="1" dirty="0">
                <a:latin typeface="Times" charset="0"/>
              </a:rPr>
              <a:t> a la </a:t>
            </a:r>
            <a:r>
              <a:rPr lang="en-US" sz="2200" b="1" dirty="0" err="1">
                <a:latin typeface="Times" charset="0"/>
              </a:rPr>
              <a:t>compresión</a:t>
            </a:r>
            <a:r>
              <a:rPr lang="en-US" sz="2200" b="1" dirty="0">
                <a:latin typeface="Times" charset="0"/>
              </a:rPr>
              <a:t> </a:t>
            </a:r>
            <a:r>
              <a:rPr lang="en-US" sz="2200" b="1" dirty="0" err="1">
                <a:latin typeface="Times" charset="0"/>
              </a:rPr>
              <a:t>uniaxial</a:t>
            </a:r>
            <a:r>
              <a:rPr lang="en-US" sz="2200" b="1" dirty="0">
                <a:latin typeface="Times" charset="0"/>
              </a:rPr>
              <a:t>  </a:t>
            </a:r>
          </a:p>
          <a:p>
            <a:pPr marL="342900" indent="-342900" eaLnBrk="0" hangingPunct="0">
              <a:lnSpc>
                <a:spcPct val="90000"/>
              </a:lnSpc>
              <a:spcBef>
                <a:spcPts val="1200"/>
              </a:spcBef>
              <a:spcAft>
                <a:spcPts val="600"/>
              </a:spcAft>
              <a:buFont typeface="Wingdings" charset="2"/>
              <a:buChar char="§"/>
            </a:pPr>
            <a:endParaRPr lang="en-US" sz="2200" b="1" dirty="0">
              <a:latin typeface="Times" charset="0"/>
            </a:endParaRPr>
          </a:p>
          <a:p>
            <a:pPr marL="342900" indent="-342900" eaLnBrk="0" hangingPunct="0">
              <a:lnSpc>
                <a:spcPct val="90000"/>
              </a:lnSpc>
              <a:spcBef>
                <a:spcPts val="1200"/>
              </a:spcBef>
              <a:spcAft>
                <a:spcPts val="600"/>
              </a:spcAft>
              <a:buFont typeface="Wingdings" charset="2"/>
              <a:buChar char="§"/>
            </a:pPr>
            <a:r>
              <a:rPr lang="en-US" sz="2400" dirty="0">
                <a:latin typeface="Times" charset="0"/>
              </a:rPr>
              <a:t>La </a:t>
            </a:r>
            <a:r>
              <a:rPr lang="en-US" sz="2400" b="1" u="sng" dirty="0" err="1">
                <a:latin typeface="Times" charset="0"/>
              </a:rPr>
              <a:t>prueba</a:t>
            </a:r>
            <a:r>
              <a:rPr lang="en-US" sz="2400" b="1" u="sng" dirty="0">
                <a:latin typeface="Times" charset="0"/>
              </a:rPr>
              <a:t> de </a:t>
            </a:r>
            <a:r>
              <a:rPr lang="en-US" sz="2400" b="1" u="sng" dirty="0" err="1">
                <a:latin typeface="Times" charset="0"/>
              </a:rPr>
              <a:t>resistencia</a:t>
            </a:r>
            <a:r>
              <a:rPr lang="en-US" sz="2400" b="1" u="sng" dirty="0">
                <a:latin typeface="Times" charset="0"/>
              </a:rPr>
              <a:t> </a:t>
            </a:r>
            <a:r>
              <a:rPr lang="en-US" sz="2400" b="1" u="sng" dirty="0" err="1">
                <a:latin typeface="Times" charset="0"/>
              </a:rPr>
              <a:t>uniaxial</a:t>
            </a:r>
            <a:r>
              <a:rPr lang="en-US" sz="2400" dirty="0">
                <a:latin typeface="Times" charset="0"/>
              </a:rPr>
              <a:t> </a:t>
            </a:r>
            <a:r>
              <a:rPr lang="en-US" sz="2400" dirty="0" err="1">
                <a:latin typeface="Times" charset="0"/>
              </a:rPr>
              <a:t>puede</a:t>
            </a:r>
            <a:r>
              <a:rPr lang="en-US" sz="2400" dirty="0">
                <a:latin typeface="Times" charset="0"/>
              </a:rPr>
              <a:t> </a:t>
            </a:r>
            <a:br>
              <a:rPr lang="en-US" sz="2400" dirty="0">
                <a:latin typeface="Times" charset="0"/>
              </a:rPr>
            </a:br>
            <a:r>
              <a:rPr lang="en-US" sz="2400" dirty="0">
                <a:latin typeface="Times" charset="0"/>
              </a:rPr>
              <a:t>ser </a:t>
            </a:r>
            <a:r>
              <a:rPr lang="en-US" sz="2400" dirty="0" err="1">
                <a:latin typeface="Times" charset="0"/>
              </a:rPr>
              <a:t>hecha</a:t>
            </a:r>
            <a:r>
              <a:rPr lang="en-US" sz="2400" dirty="0">
                <a:latin typeface="Times" charset="0"/>
              </a:rPr>
              <a:t> </a:t>
            </a:r>
            <a:r>
              <a:rPr lang="en-US" sz="2400" b="1" dirty="0">
                <a:latin typeface="Times" charset="0"/>
              </a:rPr>
              <a:t>en </a:t>
            </a:r>
            <a:r>
              <a:rPr lang="en-US" sz="2400" dirty="0" err="1">
                <a:latin typeface="Times" charset="0"/>
              </a:rPr>
              <a:t>o</a:t>
            </a:r>
            <a:r>
              <a:rPr lang="en-US" sz="2400" dirty="0">
                <a:latin typeface="Times" charset="0"/>
              </a:rPr>
              <a:t> </a:t>
            </a:r>
            <a:r>
              <a:rPr lang="en-US" sz="2400" b="1" dirty="0" err="1">
                <a:latin typeface="Times" charset="0"/>
              </a:rPr>
              <a:t>fuera</a:t>
            </a:r>
            <a:r>
              <a:rPr lang="en-US" sz="2400" b="1" dirty="0">
                <a:latin typeface="Times" charset="0"/>
              </a:rPr>
              <a:t> </a:t>
            </a:r>
            <a:r>
              <a:rPr lang="en-US" sz="2400" dirty="0">
                <a:latin typeface="Times" charset="0"/>
              </a:rPr>
              <a:t>del </a:t>
            </a:r>
            <a:r>
              <a:rPr lang="en-US" sz="2400" dirty="0" err="1">
                <a:latin typeface="Times" charset="0"/>
              </a:rPr>
              <a:t>sitio</a:t>
            </a:r>
            <a:r>
              <a:rPr lang="en-US" sz="2400" dirty="0">
                <a:latin typeface="Times" charset="0"/>
              </a:rPr>
              <a:t>;</a:t>
            </a:r>
            <a:r>
              <a:rPr lang="en-US" sz="2400" b="1" dirty="0">
                <a:latin typeface="Times" charset="0"/>
              </a:rPr>
              <a:t> </a:t>
            </a:r>
            <a:r>
              <a:rPr lang="en-US" sz="2400" b="1" dirty="0" err="1">
                <a:latin typeface="Times" charset="0"/>
              </a:rPr>
              <a:t>debe</a:t>
            </a:r>
            <a:r>
              <a:rPr lang="en-US" sz="2400" b="1" dirty="0">
                <a:latin typeface="Times" charset="0"/>
              </a:rPr>
              <a:t> </a:t>
            </a:r>
            <a:r>
              <a:rPr lang="en-US" sz="2400" dirty="0">
                <a:latin typeface="Times" charset="0"/>
              </a:rPr>
              <a:t>ser                            </a:t>
            </a:r>
            <a:r>
              <a:rPr lang="en-US" sz="2400" b="1" dirty="0" err="1">
                <a:latin typeface="Times" charset="0"/>
              </a:rPr>
              <a:t>completada</a:t>
            </a:r>
            <a:r>
              <a:rPr lang="en-US" sz="2400" b="1" dirty="0">
                <a:latin typeface="Times" charset="0"/>
              </a:rPr>
              <a:t> </a:t>
            </a:r>
            <a:r>
              <a:rPr lang="en-US" sz="2400" b="1" dirty="0" err="1">
                <a:latin typeface="Times" charset="0"/>
              </a:rPr>
              <a:t>rápidamente</a:t>
            </a:r>
            <a:r>
              <a:rPr lang="en-US" sz="2400" b="1" dirty="0">
                <a:latin typeface="Times" charset="0"/>
              </a:rPr>
              <a:t> </a:t>
            </a:r>
            <a:r>
              <a:rPr lang="en-US" sz="2400" dirty="0" err="1">
                <a:latin typeface="Times" charset="0"/>
              </a:rPr>
              <a:t>para</a:t>
            </a:r>
            <a:r>
              <a:rPr lang="en-US" sz="2400" dirty="0">
                <a:latin typeface="Times" charset="0"/>
              </a:rPr>
              <a:t> </a:t>
            </a:r>
            <a:r>
              <a:rPr lang="en-US" sz="2400" dirty="0" err="1">
                <a:latin typeface="Times" charset="0"/>
              </a:rPr>
              <a:t>preservar</a:t>
            </a:r>
            <a:r>
              <a:rPr lang="en-US" sz="2400" dirty="0">
                <a:latin typeface="Times" charset="0"/>
              </a:rPr>
              <a:t>                                          la </a:t>
            </a:r>
            <a:r>
              <a:rPr lang="en-US" sz="2400" b="1" dirty="0" err="1">
                <a:latin typeface="Times" charset="0"/>
              </a:rPr>
              <a:t>humedad</a:t>
            </a:r>
            <a:r>
              <a:rPr lang="en-US" sz="2400" b="1" dirty="0">
                <a:latin typeface="Times" charset="0"/>
              </a:rPr>
              <a:t> </a:t>
            </a:r>
            <a:r>
              <a:rPr lang="en-US" sz="2400" dirty="0">
                <a:latin typeface="Times" charset="0"/>
              </a:rPr>
              <a:t>natural</a:t>
            </a:r>
            <a:endParaRPr lang="en-US" sz="2000" dirty="0">
              <a:latin typeface="Times" charset="0"/>
            </a:endParaRPr>
          </a:p>
        </p:txBody>
      </p:sp>
      <p:pic>
        <p:nvPicPr>
          <p:cNvPr id="58372" name="Picture 8" descr="Image showing the device that is used for unconfined compression  testing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1608" y="2223029"/>
            <a:ext cx="1762125" cy="2457450"/>
          </a:xfrm>
          <a:prstGeom prst="rect">
            <a:avLst/>
          </a:prstGeom>
          <a:noFill/>
          <a:ln w="9525">
            <a:noFill/>
            <a:miter lim="800000"/>
            <a:headEnd/>
            <a:tailEnd/>
          </a:ln>
        </p:spPr>
      </p:pic>
      <p:sp>
        <p:nvSpPr>
          <p:cNvPr id="4" name="Content Placeholder 2"/>
          <p:cNvSpPr txBox="1">
            <a:spLocks/>
          </p:cNvSpPr>
          <p:nvPr/>
        </p:nvSpPr>
        <p:spPr>
          <a:xfrm>
            <a:off x="0" y="4575175"/>
            <a:ext cx="5456238" cy="1931988"/>
          </a:xfrm>
          <a:prstGeom prst="rect">
            <a:avLst/>
          </a:prstGeom>
        </p:spPr>
        <p:txBody>
          <a:bodyPr>
            <a:prstTxWarp prst="textNoShape">
              <a:avLst/>
            </a:prstTxWarp>
            <a:normAutofit fontScale="92500" lnSpcReduction="10000"/>
          </a:bodyPr>
          <a:lstStyle/>
          <a:p>
            <a:pPr marL="742950" lvl="1" indent="-285750" eaLnBrk="0" hangingPunct="0">
              <a:spcBef>
                <a:spcPct val="20000"/>
              </a:spcBef>
              <a:buFont typeface="Wingdings" charset="2"/>
              <a:buChar char="§"/>
              <a:tabLst>
                <a:tab pos="976313" algn="l"/>
              </a:tabLst>
            </a:pPr>
            <a:r>
              <a:rPr lang="en-US" sz="2400" b="1" u="sng" dirty="0" err="1">
                <a:latin typeface="Times" charset="0"/>
              </a:rPr>
              <a:t>Prueba</a:t>
            </a:r>
            <a:r>
              <a:rPr lang="en-US" sz="2400" b="1" u="sng" dirty="0">
                <a:latin typeface="Times" charset="0"/>
              </a:rPr>
              <a:t> de </a:t>
            </a:r>
            <a:r>
              <a:rPr lang="en-US" sz="2400" b="1" u="sng" dirty="0" err="1">
                <a:latin typeface="Times" charset="0"/>
              </a:rPr>
              <a:t>plasticidad</a:t>
            </a:r>
            <a:r>
              <a:rPr lang="en-US" sz="2400" dirty="0">
                <a:latin typeface="Times" charset="0"/>
              </a:rPr>
              <a:t>. Dele forma de </a:t>
            </a:r>
            <a:r>
              <a:rPr lang="en-US" sz="2400" b="1" dirty="0">
                <a:latin typeface="Times" charset="0"/>
              </a:rPr>
              <a:t>bola </a:t>
            </a:r>
            <a:r>
              <a:rPr lang="en-US" sz="2400" dirty="0">
                <a:latin typeface="Times" charset="0"/>
              </a:rPr>
              <a:t>a </a:t>
            </a:r>
            <a:r>
              <a:rPr lang="en-US" sz="2400" dirty="0" err="1">
                <a:latin typeface="Times" charset="0"/>
              </a:rPr>
              <a:t>una</a:t>
            </a:r>
            <a:r>
              <a:rPr lang="en-US" sz="2400" dirty="0">
                <a:latin typeface="Times" charset="0"/>
              </a:rPr>
              <a:t> </a:t>
            </a:r>
            <a:r>
              <a:rPr lang="en-US" sz="2400" dirty="0" err="1">
                <a:latin typeface="Times" charset="0"/>
              </a:rPr>
              <a:t>muestra</a:t>
            </a:r>
            <a:r>
              <a:rPr lang="en-US" sz="2400" dirty="0">
                <a:latin typeface="Times" charset="0"/>
              </a:rPr>
              <a:t> de </a:t>
            </a:r>
            <a:r>
              <a:rPr lang="en-US" sz="2400" dirty="0" err="1">
                <a:latin typeface="Times" charset="0"/>
              </a:rPr>
              <a:t>suelo</a:t>
            </a:r>
            <a:r>
              <a:rPr lang="en-US" sz="2400" dirty="0">
                <a:latin typeface="Times" charset="0"/>
              </a:rPr>
              <a:t> </a:t>
            </a:r>
            <a:r>
              <a:rPr lang="en-US" sz="2400" dirty="0" err="1">
                <a:latin typeface="Times" charset="0"/>
              </a:rPr>
              <a:t>húmedo</a:t>
            </a:r>
            <a:r>
              <a:rPr lang="en-US" sz="2400" dirty="0">
                <a:latin typeface="Times" charset="0"/>
              </a:rPr>
              <a:t> </a:t>
            </a:r>
            <a:r>
              <a:rPr lang="en-US" sz="2400" dirty="0" err="1">
                <a:latin typeface="Times" charset="0"/>
              </a:rPr>
              <a:t>y</a:t>
            </a:r>
            <a:r>
              <a:rPr lang="en-US" sz="2400" dirty="0">
                <a:latin typeface="Times" charset="0"/>
              </a:rPr>
              <a:t> </a:t>
            </a:r>
            <a:r>
              <a:rPr lang="en-US" sz="2400" dirty="0" err="1">
                <a:latin typeface="Times" charset="0"/>
              </a:rPr>
              <a:t>trate</a:t>
            </a:r>
            <a:r>
              <a:rPr lang="en-US" sz="2400" dirty="0">
                <a:latin typeface="Times" charset="0"/>
              </a:rPr>
              <a:t> de </a:t>
            </a:r>
            <a:r>
              <a:rPr lang="en-US" sz="2400" b="1" dirty="0" err="1">
                <a:latin typeface="Times" charset="0"/>
              </a:rPr>
              <a:t>enrollarlo</a:t>
            </a:r>
            <a:r>
              <a:rPr lang="en-US" sz="2400" b="1" dirty="0">
                <a:latin typeface="Times" charset="0"/>
              </a:rPr>
              <a:t> en</a:t>
            </a:r>
            <a:r>
              <a:rPr lang="en-US" sz="2400" dirty="0">
                <a:latin typeface="Times" charset="0"/>
              </a:rPr>
              <a:t> </a:t>
            </a:r>
            <a:r>
              <a:rPr lang="en-US" sz="2400" b="1" dirty="0">
                <a:latin typeface="Times" charset="0"/>
              </a:rPr>
              <a:t>forma de </a:t>
            </a:r>
            <a:r>
              <a:rPr lang="en-US" sz="2400" b="1" dirty="0" err="1">
                <a:latin typeface="Times" charset="0"/>
              </a:rPr>
              <a:t>hilo</a:t>
            </a:r>
            <a:r>
              <a:rPr lang="en-US" sz="2400" dirty="0">
                <a:latin typeface="Times" charset="0"/>
              </a:rPr>
              <a:t>. Con </a:t>
            </a:r>
            <a:r>
              <a:rPr lang="en-US" sz="2400" b="1" dirty="0" err="1">
                <a:latin typeface="Times" charset="0"/>
              </a:rPr>
              <a:t>suelos</a:t>
            </a:r>
            <a:r>
              <a:rPr lang="en-US" sz="2400" b="1" dirty="0">
                <a:latin typeface="Times" charset="0"/>
              </a:rPr>
              <a:t> </a:t>
            </a:r>
            <a:r>
              <a:rPr lang="en-US" sz="2400" b="1" dirty="0" err="1">
                <a:latin typeface="Times" charset="0"/>
              </a:rPr>
              <a:t>cohesivos</a:t>
            </a:r>
            <a:r>
              <a:rPr lang="en-US" sz="2400" b="1" dirty="0">
                <a:latin typeface="Times" charset="0"/>
              </a:rPr>
              <a:t> </a:t>
            </a:r>
            <a:r>
              <a:rPr lang="en-US" sz="2400" dirty="0">
                <a:latin typeface="Times" charset="0"/>
              </a:rPr>
              <a:t>se </a:t>
            </a:r>
            <a:r>
              <a:rPr lang="en-US" sz="2400" dirty="0" err="1">
                <a:latin typeface="Times" charset="0"/>
              </a:rPr>
              <a:t>podrán</a:t>
            </a:r>
            <a:r>
              <a:rPr lang="en-US" sz="2400" dirty="0">
                <a:latin typeface="Times" charset="0"/>
              </a:rPr>
              <a:t> </a:t>
            </a:r>
            <a:r>
              <a:rPr lang="en-US" sz="2400" dirty="0" err="1">
                <a:latin typeface="Times" charset="0"/>
              </a:rPr>
              <a:t>formar</a:t>
            </a:r>
            <a:r>
              <a:rPr lang="en-US" sz="2400" dirty="0">
                <a:latin typeface="Times" charset="0"/>
              </a:rPr>
              <a:t> </a:t>
            </a:r>
            <a:r>
              <a:rPr lang="en-US" sz="2400" dirty="0" err="1">
                <a:latin typeface="Times" charset="0"/>
              </a:rPr>
              <a:t>rollos</a:t>
            </a:r>
            <a:r>
              <a:rPr lang="en-US" sz="2400" dirty="0">
                <a:latin typeface="Times" charset="0"/>
              </a:rPr>
              <a:t> de </a:t>
            </a:r>
            <a:r>
              <a:rPr lang="en-US" sz="2400" b="1" dirty="0">
                <a:latin typeface="Times" charset="0"/>
              </a:rPr>
              <a:t>1/8 </a:t>
            </a:r>
            <a:r>
              <a:rPr lang="en-US" sz="2400" dirty="0">
                <a:latin typeface="Times" charset="0"/>
              </a:rPr>
              <a:t>de </a:t>
            </a:r>
            <a:r>
              <a:rPr lang="en-US" sz="2400" b="1" dirty="0" err="1">
                <a:latin typeface="Times" charset="0"/>
              </a:rPr>
              <a:t>pulgada</a:t>
            </a:r>
            <a:r>
              <a:rPr lang="en-US" sz="2400" b="1" dirty="0">
                <a:latin typeface="Times" charset="0"/>
              </a:rPr>
              <a:t> </a:t>
            </a:r>
            <a:r>
              <a:rPr lang="en-US" sz="2400" dirty="0">
                <a:latin typeface="Times" charset="0"/>
              </a:rPr>
              <a:t> </a:t>
            </a:r>
            <a:r>
              <a:rPr lang="en-US" sz="2400" b="1" dirty="0">
                <a:latin typeface="Times" charset="0"/>
              </a:rPr>
              <a:t>sin </a:t>
            </a:r>
            <a:r>
              <a:rPr lang="en-US" sz="2400" b="1" dirty="0" err="1">
                <a:latin typeface="Times" charset="0"/>
              </a:rPr>
              <a:t>que</a:t>
            </a:r>
            <a:r>
              <a:rPr lang="en-US" sz="2400" b="1" dirty="0">
                <a:latin typeface="Times" charset="0"/>
              </a:rPr>
              <a:t> se </a:t>
            </a:r>
            <a:r>
              <a:rPr lang="en-US" sz="2400" b="1" dirty="0" err="1">
                <a:latin typeface="Times" charset="0"/>
              </a:rPr>
              <a:t>desagreguen</a:t>
            </a:r>
            <a:r>
              <a:rPr lang="en-US" sz="2400" b="1" dirty="0">
                <a:latin typeface="Times" charset="0"/>
              </a:rPr>
              <a:t>.</a:t>
            </a:r>
          </a:p>
        </p:txBody>
      </p:sp>
      <p:pic>
        <p:nvPicPr>
          <p:cNvPr id="58374" name="Picture 9" descr="Image illustrating the manual testing for plasticity"/>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7413" y="3937000"/>
            <a:ext cx="1925637" cy="2286000"/>
          </a:xfrm>
          <a:prstGeom prst="rect">
            <a:avLst/>
          </a:prstGeom>
          <a:noFill/>
          <a:ln w="9525">
            <a:noFill/>
            <a:miter lim="800000"/>
            <a:headEnd/>
            <a:tailEnd/>
          </a:ln>
        </p:spPr>
      </p:pic>
      <p:pic>
        <p:nvPicPr>
          <p:cNvPr id="58375" name="Picture 7" descr="Image showing a person the result of a manual soil  testing for plasticity"/>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9763" y="4943475"/>
            <a:ext cx="2217737" cy="18510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3472" y="321733"/>
            <a:ext cx="8229600" cy="739775"/>
          </a:xfrm>
        </p:spPr>
        <p:txBody>
          <a:bodyPr wrap="square" lIns="91440" tIns="45720" rIns="91440" bIns="45720" numCol="1" anchor="t" anchorCtr="0" compatLnSpc="1">
            <a:prstTxWarp prst="textNoShape">
              <a:avLst/>
            </a:prstTxWarp>
          </a:bodyPr>
          <a:lstStyle/>
          <a:p>
            <a:r>
              <a:rPr lang="en-US" sz="2800" dirty="0" err="1">
                <a:solidFill>
                  <a:schemeClr val="bg1"/>
                </a:solidFill>
                <a:latin typeface="Impact" charset="0"/>
              </a:rPr>
              <a:t>Evaluación</a:t>
            </a:r>
            <a:r>
              <a:rPr lang="en-US" sz="2800" dirty="0">
                <a:solidFill>
                  <a:schemeClr val="bg1"/>
                </a:solidFill>
                <a:latin typeface="Impact" charset="0"/>
              </a:rPr>
              <a:t> de </a:t>
            </a:r>
            <a:r>
              <a:rPr lang="en-US" sz="2800" dirty="0" err="1">
                <a:solidFill>
                  <a:schemeClr val="bg1"/>
                </a:solidFill>
                <a:latin typeface="Impact" charset="0"/>
              </a:rPr>
              <a:t>Suelos</a:t>
            </a:r>
            <a:r>
              <a:rPr lang="en-US" sz="2800" dirty="0">
                <a:solidFill>
                  <a:schemeClr val="bg1"/>
                </a:solidFill>
                <a:latin typeface="Impact" charset="0"/>
              </a:rPr>
              <a:t>- </a:t>
            </a:r>
            <a:r>
              <a:rPr lang="en-US" sz="2800" dirty="0" err="1">
                <a:solidFill>
                  <a:schemeClr val="bg1"/>
                </a:solidFill>
                <a:latin typeface="Impact" charset="0"/>
              </a:rPr>
              <a:t>pruebas</a:t>
            </a:r>
            <a:r>
              <a:rPr lang="en-US" sz="2800" dirty="0">
                <a:solidFill>
                  <a:schemeClr val="bg1"/>
                </a:solidFill>
                <a:latin typeface="Impact" charset="0"/>
              </a:rPr>
              <a:t> </a:t>
            </a:r>
            <a:r>
              <a:rPr lang="en-US" sz="2800" dirty="0" err="1">
                <a:solidFill>
                  <a:schemeClr val="bg1"/>
                </a:solidFill>
                <a:latin typeface="Impact" charset="0"/>
              </a:rPr>
              <a:t>manuales</a:t>
            </a:r>
            <a:r>
              <a:rPr lang="en-US" sz="2800" dirty="0">
                <a:solidFill>
                  <a:schemeClr val="bg1"/>
                </a:solidFill>
                <a:latin typeface="Impact" charset="0"/>
              </a:rPr>
              <a:t>– cont.</a:t>
            </a:r>
          </a:p>
        </p:txBody>
      </p:sp>
      <p:sp>
        <p:nvSpPr>
          <p:cNvPr id="4" name="Content Placeholder 2"/>
          <p:cNvSpPr txBox="1">
            <a:spLocks/>
          </p:cNvSpPr>
          <p:nvPr/>
        </p:nvSpPr>
        <p:spPr>
          <a:xfrm>
            <a:off x="-135467" y="1271588"/>
            <a:ext cx="9077855" cy="2016125"/>
          </a:xfrm>
          <a:prstGeom prst="rect">
            <a:avLst/>
          </a:prstGeom>
        </p:spPr>
        <p:txBody>
          <a:bodyPr>
            <a:prstTxWarp prst="textNoShape">
              <a:avLst/>
            </a:prstTxWarp>
          </a:bodyPr>
          <a:lstStyle/>
          <a:p>
            <a:pPr marL="342900" lvl="1" indent="-285750" eaLnBrk="0" hangingPunct="0">
              <a:spcBef>
                <a:spcPct val="20000"/>
              </a:spcBef>
              <a:buFont typeface="Wingdings" charset="2"/>
              <a:buChar char="§"/>
            </a:pPr>
            <a:r>
              <a:rPr lang="en-US" sz="2600" b="1" u="sng" dirty="0" err="1">
                <a:latin typeface="Times" charset="0"/>
              </a:rPr>
              <a:t>Penetrómetros</a:t>
            </a:r>
            <a:r>
              <a:rPr lang="en-US" sz="2600" b="1" u="sng" dirty="0">
                <a:latin typeface="Times" charset="0"/>
              </a:rPr>
              <a:t> de </a:t>
            </a:r>
            <a:r>
              <a:rPr lang="en-US" sz="2600" b="1" u="sng" dirty="0" err="1">
                <a:latin typeface="Times" charset="0"/>
              </a:rPr>
              <a:t>bolsillo</a:t>
            </a:r>
            <a:r>
              <a:rPr lang="en-US" sz="2600" b="1" u="sng" dirty="0">
                <a:latin typeface="Times" charset="0"/>
              </a:rPr>
              <a:t>:</a:t>
            </a:r>
            <a:r>
              <a:rPr lang="en-US" sz="2600" dirty="0">
                <a:latin typeface="Times" charset="0"/>
              </a:rPr>
              <a:t> </a:t>
            </a:r>
            <a:r>
              <a:rPr lang="en-US" sz="2600" dirty="0" err="1">
                <a:latin typeface="Times" charset="0"/>
              </a:rPr>
              <a:t>usados</a:t>
            </a:r>
            <a:r>
              <a:rPr lang="en-US" sz="2600" dirty="0">
                <a:latin typeface="Times" charset="0"/>
              </a:rPr>
              <a:t> </a:t>
            </a:r>
            <a:r>
              <a:rPr lang="en-US" sz="2600" dirty="0" err="1">
                <a:latin typeface="Times" charset="0"/>
              </a:rPr>
              <a:t>para</a:t>
            </a:r>
            <a:r>
              <a:rPr lang="en-US" sz="2600" dirty="0">
                <a:latin typeface="Times" charset="0"/>
              </a:rPr>
              <a:t> </a:t>
            </a:r>
            <a:r>
              <a:rPr lang="en-US" sz="2600" dirty="0" err="1">
                <a:latin typeface="Times" charset="0"/>
              </a:rPr>
              <a:t>medir</a:t>
            </a:r>
            <a:r>
              <a:rPr lang="en-US" sz="2600" dirty="0">
                <a:latin typeface="Times" charset="0"/>
              </a:rPr>
              <a:t> la </a:t>
            </a:r>
            <a:r>
              <a:rPr lang="en-US" sz="2600" b="1" dirty="0" err="1">
                <a:latin typeface="Times" charset="0"/>
              </a:rPr>
              <a:t>resistencia</a:t>
            </a:r>
            <a:r>
              <a:rPr lang="en-US" sz="2600" b="1" dirty="0">
                <a:latin typeface="Times" charset="0"/>
              </a:rPr>
              <a:t> a la </a:t>
            </a:r>
            <a:r>
              <a:rPr lang="en-US" sz="2600" b="1" dirty="0" err="1">
                <a:latin typeface="Times" charset="0"/>
              </a:rPr>
              <a:t>compresión</a:t>
            </a:r>
            <a:r>
              <a:rPr lang="en-US" sz="2600" b="1" dirty="0">
                <a:latin typeface="Times" charset="0"/>
              </a:rPr>
              <a:t> </a:t>
            </a:r>
            <a:r>
              <a:rPr lang="en-US" sz="2600" b="1" dirty="0" err="1">
                <a:latin typeface="Times" charset="0"/>
              </a:rPr>
              <a:t>uniaxial</a:t>
            </a:r>
            <a:r>
              <a:rPr lang="en-US" sz="2600" b="1" dirty="0">
                <a:latin typeface="Times" charset="0"/>
              </a:rPr>
              <a:t> </a:t>
            </a:r>
            <a:r>
              <a:rPr lang="en-US" sz="2600" dirty="0">
                <a:latin typeface="Times" charset="0"/>
              </a:rPr>
              <a:t>de </a:t>
            </a:r>
            <a:r>
              <a:rPr lang="en-US" sz="2600" dirty="0" err="1">
                <a:latin typeface="Times" charset="0"/>
              </a:rPr>
              <a:t>suelos</a:t>
            </a:r>
            <a:r>
              <a:rPr lang="en-US" sz="2600" dirty="0">
                <a:latin typeface="Times" charset="0"/>
              </a:rPr>
              <a:t> </a:t>
            </a:r>
            <a:r>
              <a:rPr lang="en-US" sz="2600" dirty="0" err="1">
                <a:latin typeface="Times" charset="0"/>
              </a:rPr>
              <a:t>cohesivos</a:t>
            </a:r>
            <a:r>
              <a:rPr lang="en-US" sz="2600" dirty="0">
                <a:latin typeface="Times" charset="0"/>
              </a:rPr>
              <a:t> </a:t>
            </a:r>
            <a:r>
              <a:rPr lang="en-US" sz="2600" dirty="0" err="1">
                <a:latin typeface="Times" charset="0"/>
              </a:rPr>
              <a:t>saturados</a:t>
            </a:r>
            <a:r>
              <a:rPr lang="en-US" sz="2600" dirty="0">
                <a:latin typeface="Times" charset="0"/>
              </a:rPr>
              <a:t>. </a:t>
            </a:r>
            <a:r>
              <a:rPr lang="en-US" sz="2600" dirty="0" err="1">
                <a:latin typeface="Times" charset="0"/>
              </a:rPr>
              <a:t>Cuando</a:t>
            </a:r>
            <a:r>
              <a:rPr lang="en-US" sz="2600" dirty="0">
                <a:latin typeface="Times" charset="0"/>
              </a:rPr>
              <a:t> el mango del </a:t>
            </a:r>
            <a:r>
              <a:rPr lang="en-US" sz="2600" dirty="0" err="1">
                <a:latin typeface="Times" charset="0"/>
              </a:rPr>
              <a:t>indicador</a:t>
            </a:r>
            <a:r>
              <a:rPr lang="en-US" sz="2600" dirty="0">
                <a:latin typeface="Times" charset="0"/>
              </a:rPr>
              <a:t> </a:t>
            </a:r>
            <a:r>
              <a:rPr lang="en-US" sz="2600" dirty="0" err="1">
                <a:latin typeface="Times" charset="0"/>
              </a:rPr>
              <a:t>es</a:t>
            </a:r>
            <a:r>
              <a:rPr lang="en-US" sz="2600" dirty="0">
                <a:latin typeface="Times" charset="0"/>
              </a:rPr>
              <a:t> </a:t>
            </a:r>
            <a:r>
              <a:rPr lang="en-US" sz="2600" dirty="0" err="1">
                <a:latin typeface="Times" charset="0"/>
              </a:rPr>
              <a:t>presionado</a:t>
            </a:r>
            <a:r>
              <a:rPr lang="en-US" sz="2600" dirty="0">
                <a:latin typeface="Times" charset="0"/>
              </a:rPr>
              <a:t> </a:t>
            </a:r>
            <a:r>
              <a:rPr lang="en-US" sz="2600" dirty="0" err="1">
                <a:latin typeface="Times" charset="0"/>
              </a:rPr>
              <a:t>sobre</a:t>
            </a:r>
            <a:r>
              <a:rPr lang="en-US" sz="2600" dirty="0">
                <a:latin typeface="Times" charset="0"/>
              </a:rPr>
              <a:t> la </a:t>
            </a:r>
            <a:r>
              <a:rPr lang="en-US" sz="2600" dirty="0" err="1">
                <a:latin typeface="Times" charset="0"/>
              </a:rPr>
              <a:t>muestra</a:t>
            </a:r>
            <a:r>
              <a:rPr lang="en-US" sz="2600" dirty="0">
                <a:latin typeface="Times" charset="0"/>
              </a:rPr>
              <a:t>, </a:t>
            </a:r>
            <a:r>
              <a:rPr lang="en-US" sz="2600" dirty="0" err="1">
                <a:latin typeface="Times" charset="0"/>
              </a:rPr>
              <a:t>nos</a:t>
            </a:r>
            <a:r>
              <a:rPr lang="en-US" sz="2600" dirty="0">
                <a:latin typeface="Times" charset="0"/>
              </a:rPr>
              <a:t> </a:t>
            </a:r>
            <a:r>
              <a:rPr lang="en-US" sz="2600" dirty="0" err="1">
                <a:latin typeface="Times" charset="0"/>
              </a:rPr>
              <a:t>da</a:t>
            </a:r>
            <a:r>
              <a:rPr lang="en-US" sz="2600" dirty="0">
                <a:latin typeface="Times" charset="0"/>
              </a:rPr>
              <a:t> </a:t>
            </a:r>
            <a:r>
              <a:rPr lang="en-US" sz="2600" dirty="0" err="1">
                <a:latin typeface="Times" charset="0"/>
              </a:rPr>
              <a:t>una</a:t>
            </a:r>
            <a:r>
              <a:rPr lang="en-US" sz="2600" dirty="0">
                <a:latin typeface="Times" charset="0"/>
              </a:rPr>
              <a:t> </a:t>
            </a:r>
            <a:r>
              <a:rPr lang="en-US" sz="2600" b="1" dirty="0" err="1">
                <a:latin typeface="Times" charset="0"/>
              </a:rPr>
              <a:t>medida</a:t>
            </a:r>
            <a:r>
              <a:rPr lang="en-US" sz="2600" b="1" dirty="0">
                <a:latin typeface="Times" charset="0"/>
              </a:rPr>
              <a:t> </a:t>
            </a:r>
            <a:r>
              <a:rPr lang="en-US" sz="2600" dirty="0">
                <a:latin typeface="Times" charset="0"/>
              </a:rPr>
              <a:t>en </a:t>
            </a:r>
            <a:r>
              <a:rPr lang="en-US" sz="2600" b="1" dirty="0" err="1">
                <a:latin typeface="Times" charset="0"/>
              </a:rPr>
              <a:t>toneladas</a:t>
            </a:r>
            <a:r>
              <a:rPr lang="en-US" sz="2600" b="1" dirty="0">
                <a:latin typeface="Times" charset="0"/>
              </a:rPr>
              <a:t> </a:t>
            </a:r>
            <a:r>
              <a:rPr lang="en-US" sz="2600" dirty="0" err="1">
                <a:latin typeface="Times" charset="0"/>
              </a:rPr>
              <a:t>por</a:t>
            </a:r>
            <a:r>
              <a:rPr lang="en-US" sz="2600" dirty="0">
                <a:latin typeface="Times" charset="0"/>
              </a:rPr>
              <a:t> </a:t>
            </a:r>
            <a:r>
              <a:rPr lang="en-US" sz="2600" b="1" dirty="0">
                <a:solidFill>
                  <a:srgbClr val="000000"/>
                </a:solidFill>
                <a:latin typeface="Times" charset="0"/>
              </a:rPr>
              <a:t>pie </a:t>
            </a:r>
            <a:r>
              <a:rPr lang="en-US" sz="2600" b="1" dirty="0" err="1">
                <a:solidFill>
                  <a:srgbClr val="000000"/>
                </a:solidFill>
                <a:latin typeface="Times" charset="0"/>
              </a:rPr>
              <a:t>cuadrado</a:t>
            </a:r>
            <a:r>
              <a:rPr lang="en-US" sz="2600" b="1" dirty="0">
                <a:solidFill>
                  <a:srgbClr val="000000"/>
                </a:solidFill>
                <a:latin typeface="Times" charset="0"/>
              </a:rPr>
              <a:t> (</a:t>
            </a:r>
            <a:r>
              <a:rPr lang="en-US" sz="2600" b="1" dirty="0" err="1">
                <a:solidFill>
                  <a:srgbClr val="000000"/>
                </a:solidFill>
                <a:latin typeface="Times" charset="0"/>
              </a:rPr>
              <a:t>tsf</a:t>
            </a:r>
            <a:r>
              <a:rPr lang="en-US" sz="2600" b="1" dirty="0">
                <a:solidFill>
                  <a:srgbClr val="000000"/>
                </a:solidFill>
                <a:latin typeface="Times" charset="0"/>
              </a:rPr>
              <a:t>)</a:t>
            </a:r>
            <a:endParaRPr lang="en-US" sz="2600" dirty="0">
              <a:solidFill>
                <a:srgbClr val="000000"/>
              </a:solidFill>
              <a:latin typeface="Times" charset="0"/>
            </a:endParaRPr>
          </a:p>
        </p:txBody>
      </p:sp>
      <p:sp>
        <p:nvSpPr>
          <p:cNvPr id="7" name="Content Placeholder 2"/>
          <p:cNvSpPr txBox="1">
            <a:spLocks/>
          </p:cNvSpPr>
          <p:nvPr/>
        </p:nvSpPr>
        <p:spPr>
          <a:xfrm>
            <a:off x="579967" y="3086630"/>
            <a:ext cx="4605338" cy="3652837"/>
          </a:xfrm>
          <a:prstGeom prst="rect">
            <a:avLst/>
          </a:prstGeom>
        </p:spPr>
        <p:txBody>
          <a:bodyPr>
            <a:prstTxWarp prst="textNoShape">
              <a:avLst/>
            </a:prstTxWarp>
          </a:bodyPr>
          <a:lstStyle/>
          <a:p>
            <a:pPr marL="407988" lvl="1" indent="-285750" eaLnBrk="0" hangingPunct="0">
              <a:spcBef>
                <a:spcPct val="20000"/>
              </a:spcBef>
              <a:spcAft>
                <a:spcPts val="600"/>
              </a:spcAft>
              <a:buFont typeface="Wingdings" charset="2"/>
              <a:buChar char="§"/>
            </a:pPr>
            <a:r>
              <a:rPr lang="en-US" sz="2400" dirty="0">
                <a:latin typeface="Times" charset="0"/>
              </a:rPr>
              <a:t>El </a:t>
            </a:r>
            <a:r>
              <a:rPr lang="en-US" sz="2400" dirty="0" err="1">
                <a:latin typeface="Times" charset="0"/>
              </a:rPr>
              <a:t>instrumento</a:t>
            </a:r>
            <a:r>
              <a:rPr lang="en-US" sz="2400" dirty="0">
                <a:latin typeface="Times" charset="0"/>
              </a:rPr>
              <a:t> </a:t>
            </a:r>
            <a:r>
              <a:rPr lang="en-US" sz="2400" dirty="0" err="1">
                <a:latin typeface="Times" charset="0"/>
              </a:rPr>
              <a:t>es</a:t>
            </a:r>
            <a:r>
              <a:rPr lang="en-US" sz="2400" dirty="0">
                <a:latin typeface="Times" charset="0"/>
              </a:rPr>
              <a:t> </a:t>
            </a:r>
            <a:r>
              <a:rPr lang="en-US" sz="2400" b="1" dirty="0" err="1">
                <a:latin typeface="Times" charset="0"/>
              </a:rPr>
              <a:t>presionado</a:t>
            </a:r>
            <a:r>
              <a:rPr lang="en-US" sz="2400" b="1" dirty="0">
                <a:latin typeface="Times" charset="0"/>
              </a:rPr>
              <a:t> en el </a:t>
            </a:r>
            <a:r>
              <a:rPr lang="en-US" sz="2400" b="1" dirty="0" err="1">
                <a:latin typeface="Times" charset="0"/>
              </a:rPr>
              <a:t>suelo</a:t>
            </a:r>
            <a:r>
              <a:rPr lang="en-US" sz="2400" dirty="0">
                <a:latin typeface="Times" charset="0"/>
              </a:rPr>
              <a:t> </a:t>
            </a:r>
            <a:r>
              <a:rPr lang="en-US" sz="2400" dirty="0" err="1">
                <a:latin typeface="Times" charset="0"/>
              </a:rPr>
              <a:t>hasta</a:t>
            </a:r>
            <a:r>
              <a:rPr lang="en-US" sz="2400" dirty="0">
                <a:latin typeface="Times" charset="0"/>
              </a:rPr>
              <a:t> la </a:t>
            </a:r>
            <a:r>
              <a:rPr lang="en-US" sz="2400" dirty="0" err="1">
                <a:latin typeface="Times" charset="0"/>
              </a:rPr>
              <a:t>marca</a:t>
            </a:r>
            <a:r>
              <a:rPr lang="en-US" sz="2400" dirty="0">
                <a:latin typeface="Times" charset="0"/>
              </a:rPr>
              <a:t> de </a:t>
            </a:r>
            <a:r>
              <a:rPr lang="en-US" sz="2400" dirty="0" err="1">
                <a:latin typeface="Times" charset="0"/>
              </a:rPr>
              <a:t>calibración</a:t>
            </a:r>
            <a:endParaRPr lang="en-US" sz="2400" dirty="0">
              <a:latin typeface="Times" charset="0"/>
            </a:endParaRPr>
          </a:p>
          <a:p>
            <a:pPr marL="407988" lvl="1" indent="-285750" eaLnBrk="0" hangingPunct="0">
              <a:spcBef>
                <a:spcPct val="20000"/>
              </a:spcBef>
              <a:spcAft>
                <a:spcPts val="600"/>
              </a:spcAft>
              <a:buFont typeface="Wingdings" charset="2"/>
              <a:buChar char="§"/>
            </a:pPr>
            <a:r>
              <a:rPr lang="en-US" sz="2400" b="1" dirty="0">
                <a:latin typeface="Times" charset="0"/>
              </a:rPr>
              <a:t>El </a:t>
            </a:r>
            <a:r>
              <a:rPr lang="en-US" sz="2400" b="1" dirty="0" err="1">
                <a:latin typeface="Times" charset="0"/>
              </a:rPr>
              <a:t>pistón</a:t>
            </a:r>
            <a:r>
              <a:rPr lang="en-US" sz="2400" b="1" dirty="0">
                <a:latin typeface="Times" charset="0"/>
              </a:rPr>
              <a:t> </a:t>
            </a:r>
            <a:r>
              <a:rPr lang="en-US" sz="2400" b="1" dirty="0" err="1">
                <a:latin typeface="Times" charset="0"/>
              </a:rPr>
              <a:t>empujado</a:t>
            </a:r>
            <a:r>
              <a:rPr lang="en-US" sz="2400" b="1" dirty="0">
                <a:latin typeface="Times" charset="0"/>
              </a:rPr>
              <a:t> </a:t>
            </a:r>
            <a:r>
              <a:rPr lang="en-US" sz="2400" b="1" dirty="0" err="1">
                <a:latin typeface="Times" charset="0"/>
              </a:rPr>
              <a:t>por</a:t>
            </a:r>
            <a:r>
              <a:rPr lang="en-US" sz="2400" b="1" dirty="0">
                <a:latin typeface="Times" charset="0"/>
              </a:rPr>
              <a:t> un </a:t>
            </a:r>
            <a:r>
              <a:rPr lang="en-US" sz="2400" b="1" dirty="0" err="1">
                <a:latin typeface="Times" charset="0"/>
              </a:rPr>
              <a:t>resorte</a:t>
            </a:r>
            <a:r>
              <a:rPr lang="en-US" sz="2400" b="1" dirty="0">
                <a:latin typeface="Times" charset="0"/>
              </a:rPr>
              <a:t> </a:t>
            </a:r>
            <a:r>
              <a:rPr lang="en-US" sz="2400" dirty="0" err="1">
                <a:latin typeface="Times" charset="0"/>
              </a:rPr>
              <a:t>desplaza</a:t>
            </a:r>
            <a:r>
              <a:rPr lang="en-US" sz="2400" dirty="0">
                <a:latin typeface="Times" charset="0"/>
              </a:rPr>
              <a:t> el </a:t>
            </a:r>
            <a:r>
              <a:rPr lang="en-US" sz="2400" dirty="0" err="1">
                <a:latin typeface="Times" charset="0"/>
              </a:rPr>
              <a:t>anillo</a:t>
            </a:r>
            <a:r>
              <a:rPr lang="en-US" sz="2400" dirty="0">
                <a:latin typeface="Times" charset="0"/>
              </a:rPr>
              <a:t> de la </a:t>
            </a:r>
            <a:r>
              <a:rPr lang="en-US" sz="2400" dirty="0" err="1">
                <a:latin typeface="Times" charset="0"/>
              </a:rPr>
              <a:t>escala</a:t>
            </a:r>
            <a:r>
              <a:rPr lang="en-US" sz="2400" dirty="0">
                <a:latin typeface="Times" charset="0"/>
              </a:rPr>
              <a:t>. </a:t>
            </a:r>
          </a:p>
          <a:p>
            <a:pPr marL="407988" lvl="1" indent="-285750" eaLnBrk="0" hangingPunct="0">
              <a:spcBef>
                <a:spcPct val="20000"/>
              </a:spcBef>
              <a:spcAft>
                <a:spcPts val="600"/>
              </a:spcAft>
              <a:buFont typeface="Wingdings" charset="2"/>
              <a:buChar char="§"/>
            </a:pPr>
            <a:r>
              <a:rPr lang="en-US" sz="2400" dirty="0">
                <a:latin typeface="Times" charset="0"/>
              </a:rPr>
              <a:t>Produce </a:t>
            </a:r>
            <a:r>
              <a:rPr lang="en-US" sz="2400" dirty="0" err="1">
                <a:latin typeface="Times" charset="0"/>
              </a:rPr>
              <a:t>una</a:t>
            </a:r>
            <a:r>
              <a:rPr lang="en-US" sz="2400" dirty="0">
                <a:latin typeface="Times" charset="0"/>
              </a:rPr>
              <a:t> </a:t>
            </a:r>
            <a:r>
              <a:rPr lang="en-US" sz="2400" b="1" dirty="0" err="1">
                <a:latin typeface="Times" charset="0"/>
              </a:rPr>
              <a:t>lectura</a:t>
            </a:r>
            <a:r>
              <a:rPr lang="en-US" sz="2400" b="1" dirty="0">
                <a:latin typeface="Times" charset="0"/>
              </a:rPr>
              <a:t> de la </a:t>
            </a:r>
            <a:r>
              <a:rPr lang="en-US" sz="2400" b="1" dirty="0" err="1">
                <a:latin typeface="Times" charset="0"/>
              </a:rPr>
              <a:t>resistencia</a:t>
            </a:r>
            <a:r>
              <a:rPr lang="en-US" sz="2400" b="1" dirty="0">
                <a:latin typeface="Times" charset="0"/>
              </a:rPr>
              <a:t> a la </a:t>
            </a:r>
            <a:r>
              <a:rPr lang="en-US" sz="2400" b="1" dirty="0" err="1">
                <a:latin typeface="Times" charset="0"/>
              </a:rPr>
              <a:t>compresión</a:t>
            </a:r>
            <a:r>
              <a:rPr lang="en-US" sz="2400" b="1" dirty="0">
                <a:latin typeface="Times" charset="0"/>
              </a:rPr>
              <a:t> </a:t>
            </a:r>
            <a:r>
              <a:rPr lang="en-US" sz="2400" b="1" dirty="0" err="1">
                <a:latin typeface="Times" charset="0"/>
              </a:rPr>
              <a:t>uniaxial</a:t>
            </a:r>
            <a:r>
              <a:rPr lang="en-US" sz="2400" dirty="0">
                <a:latin typeface="Times" charset="0"/>
              </a:rPr>
              <a:t> </a:t>
            </a:r>
            <a:r>
              <a:rPr lang="en-US" sz="2400" dirty="0" err="1">
                <a:latin typeface="Times" charset="0"/>
              </a:rPr>
              <a:t>medida</a:t>
            </a:r>
            <a:r>
              <a:rPr lang="en-US" sz="2400" dirty="0">
                <a:latin typeface="Times" charset="0"/>
              </a:rPr>
              <a:t> en </a:t>
            </a:r>
            <a:r>
              <a:rPr lang="en-US" sz="2400" b="1" dirty="0" err="1">
                <a:latin typeface="Times" charset="0"/>
              </a:rPr>
              <a:t>tsf</a:t>
            </a:r>
            <a:endParaRPr lang="en-US" sz="2400" b="1" dirty="0">
              <a:latin typeface="Times" charset="0"/>
            </a:endParaRPr>
          </a:p>
          <a:p>
            <a:pPr marL="407988" lvl="1" indent="-285750" eaLnBrk="0" hangingPunct="0">
              <a:spcBef>
                <a:spcPct val="20000"/>
              </a:spcBef>
              <a:spcAft>
                <a:spcPts val="600"/>
              </a:spcAft>
              <a:buFont typeface="Wingdings" charset="2"/>
              <a:buChar char="§"/>
            </a:pPr>
            <a:endParaRPr lang="en-US" sz="2400" dirty="0">
              <a:latin typeface="Times" charset="0"/>
            </a:endParaRPr>
          </a:p>
        </p:txBody>
      </p:sp>
      <p:pic>
        <p:nvPicPr>
          <p:cNvPr id="60421" name="Picture 9" descr="A Pocket-Penetrometer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838" y="2943225"/>
            <a:ext cx="3657600" cy="3478213"/>
          </a:xfrm>
          <a:prstGeom prst="rect">
            <a:avLst/>
          </a:prstGeom>
          <a:noFill/>
          <a:ln w="9525">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0F30CD-53A2-426A-BBDD-81A3E0C546DE}"/>
              </a:ext>
            </a:extLst>
          </p:cNvPr>
          <p:cNvSpPr>
            <a:spLocks noGrp="1"/>
          </p:cNvSpPr>
          <p:nvPr>
            <p:ph type="title"/>
          </p:nvPr>
        </p:nvSpPr>
        <p:spPr>
          <a:xfrm>
            <a:off x="1523472" y="321733"/>
            <a:ext cx="8229600" cy="739775"/>
          </a:xfrm>
        </p:spPr>
        <p:txBody>
          <a:bodyPr wrap="square" lIns="91440" tIns="45720" rIns="91440" bIns="45720" numCol="1" anchor="t" anchorCtr="0" compatLnSpc="1">
            <a:prstTxWarp prst="textNoShape">
              <a:avLst/>
            </a:prstTxWarp>
          </a:bodyPr>
          <a:lstStyle/>
          <a:p>
            <a:r>
              <a:rPr lang="en-US" sz="2800" dirty="0" err="1">
                <a:solidFill>
                  <a:schemeClr val="bg1"/>
                </a:solidFill>
                <a:latin typeface="Impact" charset="0"/>
              </a:rPr>
              <a:t>Evaluación</a:t>
            </a:r>
            <a:r>
              <a:rPr lang="en-US" sz="2800" dirty="0">
                <a:solidFill>
                  <a:schemeClr val="bg1"/>
                </a:solidFill>
                <a:latin typeface="Impact" charset="0"/>
              </a:rPr>
              <a:t> de </a:t>
            </a:r>
            <a:r>
              <a:rPr lang="en-US" sz="2800" dirty="0" err="1">
                <a:solidFill>
                  <a:schemeClr val="bg1"/>
                </a:solidFill>
                <a:latin typeface="Impact" charset="0"/>
              </a:rPr>
              <a:t>Suelos</a:t>
            </a:r>
            <a:r>
              <a:rPr lang="en-US" sz="2800" dirty="0">
                <a:solidFill>
                  <a:schemeClr val="bg1"/>
                </a:solidFill>
                <a:latin typeface="Impact" charset="0"/>
              </a:rPr>
              <a:t>- </a:t>
            </a:r>
            <a:r>
              <a:rPr lang="en-US" sz="2800" dirty="0" err="1">
                <a:solidFill>
                  <a:schemeClr val="bg1"/>
                </a:solidFill>
                <a:latin typeface="Impact" charset="0"/>
              </a:rPr>
              <a:t>pruebas</a:t>
            </a:r>
            <a:r>
              <a:rPr lang="en-US" sz="2800" dirty="0">
                <a:solidFill>
                  <a:schemeClr val="bg1"/>
                </a:solidFill>
                <a:latin typeface="Impact" charset="0"/>
              </a:rPr>
              <a:t> manuals – cont.</a:t>
            </a:r>
          </a:p>
        </p:txBody>
      </p:sp>
      <p:sp>
        <p:nvSpPr>
          <p:cNvPr id="4" name="Content Placeholder 2"/>
          <p:cNvSpPr txBox="1">
            <a:spLocks/>
          </p:cNvSpPr>
          <p:nvPr/>
        </p:nvSpPr>
        <p:spPr>
          <a:xfrm>
            <a:off x="-431800" y="1440392"/>
            <a:ext cx="5825067" cy="2139950"/>
          </a:xfrm>
          <a:prstGeom prst="rect">
            <a:avLst/>
          </a:prstGeom>
        </p:spPr>
        <p:txBody>
          <a:bodyPr>
            <a:prstTxWarp prst="textNoShape">
              <a:avLst/>
            </a:prstTxWarp>
          </a:bodyPr>
          <a:lstStyle/>
          <a:p>
            <a:pPr marL="742950" lvl="1" indent="-285750" eaLnBrk="0" hangingPunct="0">
              <a:spcBef>
                <a:spcPct val="20000"/>
              </a:spcBef>
              <a:spcAft>
                <a:spcPts val="600"/>
              </a:spcAft>
              <a:buFont typeface="Wingdings" charset="2"/>
              <a:buChar char="§"/>
            </a:pPr>
            <a:r>
              <a:rPr lang="en-US" sz="2000" b="1" u="sng" dirty="0" err="1">
                <a:latin typeface="Times" charset="0"/>
              </a:rPr>
              <a:t>Prueba</a:t>
            </a:r>
            <a:r>
              <a:rPr lang="en-US" sz="2000" b="1" u="sng" dirty="0">
                <a:latin typeface="Times" charset="0"/>
              </a:rPr>
              <a:t> de </a:t>
            </a:r>
            <a:r>
              <a:rPr lang="en-US" sz="2000" b="1" u="sng" dirty="0" err="1">
                <a:latin typeface="Times" charset="0"/>
              </a:rPr>
              <a:t>resistencia</a:t>
            </a:r>
            <a:r>
              <a:rPr lang="en-US" sz="2000" b="1" u="sng" dirty="0">
                <a:latin typeface="Times" charset="0"/>
              </a:rPr>
              <a:t> </a:t>
            </a:r>
            <a:r>
              <a:rPr lang="en-US" sz="2000" b="1" u="sng" dirty="0" err="1">
                <a:latin typeface="Times" charset="0"/>
              </a:rPr>
              <a:t>seca</a:t>
            </a:r>
            <a:r>
              <a:rPr lang="en-US" sz="2000" b="1" u="sng" dirty="0">
                <a:latin typeface="Times" charset="0"/>
              </a:rPr>
              <a:t>:</a:t>
            </a:r>
            <a:r>
              <a:rPr lang="en-US" sz="2000" dirty="0">
                <a:latin typeface="Times" charset="0"/>
              </a:rPr>
              <a:t> </a:t>
            </a:r>
            <a:r>
              <a:rPr lang="en-US" sz="2000" dirty="0" err="1">
                <a:latin typeface="Times" charset="0"/>
              </a:rPr>
              <a:t>Mantenga</a:t>
            </a:r>
            <a:r>
              <a:rPr lang="en-US" sz="2000" dirty="0">
                <a:latin typeface="Times" charset="0"/>
              </a:rPr>
              <a:t> </a:t>
            </a:r>
            <a:r>
              <a:rPr lang="en-US" sz="2000" dirty="0" err="1">
                <a:latin typeface="Times" charset="0"/>
              </a:rPr>
              <a:t>una</a:t>
            </a:r>
            <a:r>
              <a:rPr lang="en-US" sz="2000" dirty="0">
                <a:latin typeface="Times" charset="0"/>
              </a:rPr>
              <a:t> </a:t>
            </a:r>
            <a:r>
              <a:rPr lang="en-US" sz="2000" b="1" dirty="0" err="1">
                <a:latin typeface="Times" charset="0"/>
              </a:rPr>
              <a:t>muestra</a:t>
            </a:r>
            <a:r>
              <a:rPr lang="en-US" sz="2000" b="1" dirty="0">
                <a:latin typeface="Times" charset="0"/>
              </a:rPr>
              <a:t> de </a:t>
            </a:r>
            <a:r>
              <a:rPr lang="en-US" sz="2000" b="1" dirty="0" err="1">
                <a:latin typeface="Times" charset="0"/>
              </a:rPr>
              <a:t>suelo</a:t>
            </a:r>
            <a:r>
              <a:rPr lang="en-US" sz="2000" b="1" dirty="0">
                <a:latin typeface="Times" charset="0"/>
              </a:rPr>
              <a:t> </a:t>
            </a:r>
            <a:r>
              <a:rPr lang="en-US" sz="2000" b="1" dirty="0" err="1">
                <a:latin typeface="Times" charset="0"/>
              </a:rPr>
              <a:t>seco</a:t>
            </a:r>
            <a:r>
              <a:rPr lang="en-US" sz="2000" dirty="0">
                <a:latin typeface="Times" charset="0"/>
              </a:rPr>
              <a:t> en </a:t>
            </a:r>
            <a:r>
              <a:rPr lang="en-US" sz="2000" dirty="0" err="1">
                <a:latin typeface="Times" charset="0"/>
              </a:rPr>
              <a:t>su</a:t>
            </a:r>
            <a:r>
              <a:rPr lang="en-US" sz="2000" dirty="0">
                <a:latin typeface="Times" charset="0"/>
              </a:rPr>
              <a:t> </a:t>
            </a:r>
            <a:r>
              <a:rPr lang="en-US" sz="2000" dirty="0" err="1">
                <a:latin typeface="Times" charset="0"/>
              </a:rPr>
              <a:t>mano</a:t>
            </a:r>
            <a:r>
              <a:rPr lang="en-US" sz="2000" dirty="0">
                <a:latin typeface="Times" charset="0"/>
              </a:rPr>
              <a:t>. </a:t>
            </a:r>
          </a:p>
          <a:p>
            <a:pPr marL="1143000" lvl="2" indent="-228600" eaLnBrk="0" hangingPunct="0">
              <a:spcBef>
                <a:spcPct val="20000"/>
              </a:spcBef>
              <a:spcAft>
                <a:spcPts val="600"/>
              </a:spcAft>
              <a:buFont typeface="Wingdings" charset="2"/>
              <a:buChar char="§"/>
            </a:pPr>
            <a:r>
              <a:rPr lang="en-US" sz="2000" dirty="0">
                <a:latin typeface="Times" charset="0"/>
              </a:rPr>
              <a:t> </a:t>
            </a:r>
            <a:r>
              <a:rPr lang="en-US" sz="2000" b="1" dirty="0">
                <a:latin typeface="Times" charset="0"/>
              </a:rPr>
              <a:t>Es granular </a:t>
            </a:r>
            <a:r>
              <a:rPr lang="en-US" sz="2000" dirty="0" err="1">
                <a:latin typeface="Times" charset="0"/>
              </a:rPr>
              <a:t>si</a:t>
            </a:r>
            <a:r>
              <a:rPr lang="en-US" sz="2000" dirty="0">
                <a:latin typeface="Times" charset="0"/>
              </a:rPr>
              <a:t> el </a:t>
            </a:r>
            <a:r>
              <a:rPr lang="en-US" sz="2000" b="1" dirty="0" err="1">
                <a:latin typeface="Times" charset="0"/>
              </a:rPr>
              <a:t>suelo</a:t>
            </a:r>
            <a:r>
              <a:rPr lang="en-US" sz="2000" b="1" dirty="0">
                <a:latin typeface="Times" charset="0"/>
              </a:rPr>
              <a:t> </a:t>
            </a:r>
            <a:r>
              <a:rPr lang="en-US" sz="2000" b="1" dirty="0" err="1">
                <a:latin typeface="Times" charset="0"/>
              </a:rPr>
              <a:t>está</a:t>
            </a:r>
            <a:r>
              <a:rPr lang="en-US" sz="2000" b="1" dirty="0">
                <a:latin typeface="Times" charset="0"/>
              </a:rPr>
              <a:t> </a:t>
            </a:r>
            <a:r>
              <a:rPr lang="en-US" sz="2000" b="1" dirty="0" err="1">
                <a:latin typeface="Times" charset="0"/>
              </a:rPr>
              <a:t>seco</a:t>
            </a:r>
            <a:r>
              <a:rPr lang="en-US" sz="2000" dirty="0">
                <a:latin typeface="Times" charset="0"/>
              </a:rPr>
              <a:t> y se </a:t>
            </a:r>
            <a:r>
              <a:rPr lang="en-US" sz="2000" b="1" dirty="0" err="1">
                <a:latin typeface="Times" charset="0"/>
              </a:rPr>
              <a:t>deshace</a:t>
            </a:r>
            <a:r>
              <a:rPr lang="en-US" sz="2000" b="1" dirty="0">
                <a:latin typeface="Times" charset="0"/>
              </a:rPr>
              <a:t> </a:t>
            </a:r>
            <a:r>
              <a:rPr lang="en-US" sz="2000" b="1" dirty="0" err="1">
                <a:latin typeface="Times" charset="0"/>
              </a:rPr>
              <a:t>por</a:t>
            </a:r>
            <a:r>
              <a:rPr lang="en-US" sz="2000" b="1" dirty="0">
                <a:latin typeface="Times" charset="0"/>
              </a:rPr>
              <a:t> </a:t>
            </a:r>
            <a:r>
              <a:rPr lang="en-US" sz="2000" b="1" dirty="0" err="1">
                <a:latin typeface="Times" charset="0"/>
              </a:rPr>
              <a:t>sí</a:t>
            </a:r>
            <a:r>
              <a:rPr lang="en-US" sz="2000" b="1" dirty="0">
                <a:latin typeface="Times" charset="0"/>
              </a:rPr>
              <a:t> solo</a:t>
            </a:r>
            <a:r>
              <a:rPr lang="en-US" sz="2000" dirty="0">
                <a:latin typeface="Times" charset="0"/>
              </a:rPr>
              <a:t> o con </a:t>
            </a:r>
            <a:r>
              <a:rPr lang="en-US" sz="2000" dirty="0" err="1">
                <a:latin typeface="Times" charset="0"/>
              </a:rPr>
              <a:t>presión</a:t>
            </a:r>
            <a:r>
              <a:rPr lang="en-US" sz="2000" dirty="0">
                <a:latin typeface="Times" charset="0"/>
              </a:rPr>
              <a:t> </a:t>
            </a:r>
            <a:r>
              <a:rPr lang="en-US" sz="2000" dirty="0" err="1">
                <a:latin typeface="Times" charset="0"/>
              </a:rPr>
              <a:t>moderada</a:t>
            </a:r>
            <a:r>
              <a:rPr lang="en-US" sz="2000" dirty="0">
                <a:latin typeface="Times" charset="0"/>
              </a:rPr>
              <a:t> en </a:t>
            </a:r>
            <a:r>
              <a:rPr lang="en-US" sz="2000" dirty="0" err="1">
                <a:latin typeface="Times" charset="0"/>
              </a:rPr>
              <a:t>granos</a:t>
            </a:r>
            <a:r>
              <a:rPr lang="en-US" sz="2000" dirty="0">
                <a:latin typeface="Times" charset="0"/>
              </a:rPr>
              <a:t> </a:t>
            </a:r>
            <a:r>
              <a:rPr lang="en-US" sz="2000" dirty="0" err="1">
                <a:latin typeface="Times" charset="0"/>
              </a:rPr>
              <a:t>individuales</a:t>
            </a:r>
            <a:r>
              <a:rPr lang="en-US" sz="2000" dirty="0">
                <a:latin typeface="Times" charset="0"/>
              </a:rPr>
              <a:t>. </a:t>
            </a:r>
          </a:p>
          <a:p>
            <a:pPr marL="1143000" lvl="2" indent="-228600" eaLnBrk="0" hangingPunct="0">
              <a:spcBef>
                <a:spcPct val="20000"/>
              </a:spcBef>
              <a:spcAft>
                <a:spcPts val="600"/>
              </a:spcAft>
              <a:buFont typeface="Wingdings" charset="2"/>
              <a:buChar char="§"/>
            </a:pPr>
            <a:r>
              <a:rPr lang="en-US" sz="2000" dirty="0" err="1">
                <a:latin typeface="Times" charset="0"/>
              </a:rPr>
              <a:t>Podría</a:t>
            </a:r>
            <a:r>
              <a:rPr lang="en-US" sz="2000" dirty="0">
                <a:latin typeface="Times" charset="0"/>
              </a:rPr>
              <a:t> ser </a:t>
            </a:r>
            <a:r>
              <a:rPr lang="en-US" sz="2000" b="1" dirty="0" err="1">
                <a:latin typeface="Times" charset="0"/>
              </a:rPr>
              <a:t>arcilla</a:t>
            </a:r>
            <a:r>
              <a:rPr lang="en-US" sz="2000" b="1" dirty="0">
                <a:latin typeface="Times" charset="0"/>
              </a:rPr>
              <a:t> </a:t>
            </a:r>
            <a:r>
              <a:rPr lang="en-US" sz="2000" dirty="0" err="1">
                <a:latin typeface="Times" charset="0"/>
              </a:rPr>
              <a:t>si</a:t>
            </a:r>
            <a:r>
              <a:rPr lang="en-US" sz="2000" dirty="0">
                <a:latin typeface="Times" charset="0"/>
              </a:rPr>
              <a:t> el </a:t>
            </a:r>
            <a:r>
              <a:rPr lang="en-US" sz="2000" dirty="0" err="1">
                <a:latin typeface="Times" charset="0"/>
              </a:rPr>
              <a:t>suelo</a:t>
            </a:r>
            <a:r>
              <a:rPr lang="en-US" sz="2000" dirty="0">
                <a:latin typeface="Times" charset="0"/>
              </a:rPr>
              <a:t> se </a:t>
            </a:r>
            <a:r>
              <a:rPr lang="en-US" sz="2000" b="1" dirty="0" err="1">
                <a:latin typeface="Times" charset="0"/>
              </a:rPr>
              <a:t>quiebra</a:t>
            </a:r>
            <a:r>
              <a:rPr lang="en-US" sz="2000" b="1" dirty="0">
                <a:latin typeface="Times" charset="0"/>
              </a:rPr>
              <a:t> en </a:t>
            </a:r>
            <a:r>
              <a:rPr lang="en-US" sz="2000" b="1" dirty="0" err="1">
                <a:latin typeface="Times" charset="0"/>
              </a:rPr>
              <a:t>terrones</a:t>
            </a:r>
            <a:r>
              <a:rPr lang="en-US" sz="2000" dirty="0">
                <a:latin typeface="Times" charset="0"/>
              </a:rPr>
              <a:t> </a:t>
            </a:r>
            <a:r>
              <a:rPr lang="en-US" sz="2000" dirty="0" err="1">
                <a:latin typeface="Times" charset="0"/>
              </a:rPr>
              <a:t>difíciles</a:t>
            </a:r>
            <a:r>
              <a:rPr lang="en-US" sz="2000" dirty="0">
                <a:latin typeface="Times" charset="0"/>
              </a:rPr>
              <a:t> de romper (a </a:t>
            </a:r>
            <a:r>
              <a:rPr lang="en-US" sz="2000" dirty="0" err="1">
                <a:latin typeface="Times" charset="0"/>
              </a:rPr>
              <a:t>menudo</a:t>
            </a:r>
            <a:r>
              <a:rPr lang="en-US" sz="2000" dirty="0">
                <a:latin typeface="Times" charset="0"/>
              </a:rPr>
              <a:t> </a:t>
            </a:r>
            <a:r>
              <a:rPr lang="en-US" sz="2000" dirty="0" err="1">
                <a:latin typeface="Times" charset="0"/>
              </a:rPr>
              <a:t>combinados</a:t>
            </a:r>
            <a:r>
              <a:rPr lang="en-US" sz="2000" dirty="0">
                <a:latin typeface="Times" charset="0"/>
              </a:rPr>
              <a:t> con </a:t>
            </a:r>
            <a:r>
              <a:rPr lang="en-US" sz="2000" dirty="0" err="1">
                <a:latin typeface="Times" charset="0"/>
              </a:rPr>
              <a:t>grava</a:t>
            </a:r>
            <a:r>
              <a:rPr lang="en-US" sz="2000" dirty="0">
                <a:latin typeface="Times" charset="0"/>
              </a:rPr>
              <a:t>, arena </a:t>
            </a:r>
            <a:r>
              <a:rPr lang="en-US" sz="2000" dirty="0" err="1">
                <a:latin typeface="Times" charset="0"/>
              </a:rPr>
              <a:t>o</a:t>
            </a:r>
            <a:r>
              <a:rPr lang="en-US" sz="2000" dirty="0">
                <a:latin typeface="Times" charset="0"/>
              </a:rPr>
              <a:t> limo)</a:t>
            </a:r>
          </a:p>
        </p:txBody>
      </p:sp>
      <p:pic>
        <p:nvPicPr>
          <p:cNvPr id="62468" name="Picture 7" descr="An image showing dry strength test"/>
          <p:cNvPicPr>
            <a:picLocks noChangeAspect="1"/>
          </p:cNvPicPr>
          <p:nvPr/>
        </p:nvPicPr>
        <p:blipFill>
          <a:blip r:embed="rId3"/>
          <a:srcRect/>
          <a:stretch>
            <a:fillRect/>
          </a:stretch>
        </p:blipFill>
        <p:spPr bwMode="auto">
          <a:xfrm>
            <a:off x="7473951" y="1283759"/>
            <a:ext cx="1557338" cy="2095500"/>
          </a:xfrm>
          <a:prstGeom prst="rect">
            <a:avLst/>
          </a:prstGeom>
          <a:noFill/>
          <a:ln w="9525">
            <a:noFill/>
            <a:miter lim="800000"/>
            <a:headEnd/>
            <a:tailEnd/>
          </a:ln>
        </p:spPr>
      </p:pic>
      <p:pic>
        <p:nvPicPr>
          <p:cNvPr id="62470" name="Picture 6" descr="An image showing soil breaks into clum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4175" y="2810932"/>
            <a:ext cx="2832279" cy="1127653"/>
          </a:xfrm>
          <a:prstGeom prst="rect">
            <a:avLst/>
          </a:prstGeom>
          <a:noFill/>
          <a:ln w="9525">
            <a:noFill/>
            <a:miter lim="800000"/>
            <a:headEnd/>
            <a:tailEnd/>
          </a:ln>
        </p:spPr>
      </p:pic>
      <p:sp>
        <p:nvSpPr>
          <p:cNvPr id="9" name="Content Placeholder 2"/>
          <p:cNvSpPr txBox="1">
            <a:spLocks/>
          </p:cNvSpPr>
          <p:nvPr/>
        </p:nvSpPr>
        <p:spPr>
          <a:xfrm>
            <a:off x="1" y="4318530"/>
            <a:ext cx="5266266" cy="2649537"/>
          </a:xfrm>
          <a:prstGeom prst="rect">
            <a:avLst/>
          </a:prstGeom>
        </p:spPr>
        <p:txBody>
          <a:bodyPr>
            <a:prstTxWarp prst="textNoShape">
              <a:avLst/>
            </a:prstTxWarp>
            <a:normAutofit/>
          </a:bodyPr>
          <a:lstStyle/>
          <a:p>
            <a:pPr marL="465138" lvl="1" indent="-285750" eaLnBrk="0" hangingPunct="0">
              <a:spcBef>
                <a:spcPct val="20000"/>
              </a:spcBef>
              <a:spcAft>
                <a:spcPts val="600"/>
              </a:spcAft>
              <a:buFont typeface="Wingdings" charset="2"/>
              <a:buChar char="§"/>
            </a:pPr>
            <a:r>
              <a:rPr lang="en-US" sz="2000" b="1" u="sng" dirty="0" err="1">
                <a:latin typeface="Times" charset="0"/>
              </a:rPr>
              <a:t>Prueba</a:t>
            </a:r>
            <a:r>
              <a:rPr lang="en-US" sz="2000" b="1" u="sng" dirty="0">
                <a:latin typeface="Times" charset="0"/>
              </a:rPr>
              <a:t> de </a:t>
            </a:r>
            <a:r>
              <a:rPr lang="en-US" sz="2000" b="1" u="sng" dirty="0" err="1">
                <a:latin typeface="Times" charset="0"/>
              </a:rPr>
              <a:t>penetración</a:t>
            </a:r>
            <a:r>
              <a:rPr lang="en-US" sz="2000" b="1" u="sng" dirty="0">
                <a:latin typeface="Times" charset="0"/>
              </a:rPr>
              <a:t> del </a:t>
            </a:r>
            <a:r>
              <a:rPr lang="en-US" sz="2000" b="1" u="sng" dirty="0" err="1">
                <a:latin typeface="Times" charset="0"/>
              </a:rPr>
              <a:t>pulgar</a:t>
            </a:r>
            <a:r>
              <a:rPr lang="en-US" sz="2000" b="1" u="sng" dirty="0">
                <a:latin typeface="Times" charset="0"/>
              </a:rPr>
              <a:t>:</a:t>
            </a:r>
            <a:r>
              <a:rPr lang="en-US" sz="2000" dirty="0">
                <a:latin typeface="Times" charset="0"/>
              </a:rPr>
              <a:t> </a:t>
            </a:r>
            <a:r>
              <a:rPr lang="en-US" sz="2000" dirty="0" err="1">
                <a:latin typeface="Times" charset="0"/>
              </a:rPr>
              <a:t>Estima</a:t>
            </a:r>
            <a:r>
              <a:rPr lang="en-US" sz="2000" dirty="0">
                <a:latin typeface="Times" charset="0"/>
              </a:rPr>
              <a:t> de </a:t>
            </a:r>
            <a:r>
              <a:rPr lang="en-US" sz="2000" dirty="0" err="1">
                <a:latin typeface="Times" charset="0"/>
              </a:rPr>
              <a:t>manera</a:t>
            </a:r>
            <a:r>
              <a:rPr lang="en-US" sz="2000" dirty="0">
                <a:latin typeface="Times" charset="0"/>
              </a:rPr>
              <a:t> general la </a:t>
            </a:r>
            <a:r>
              <a:rPr lang="en-US" sz="2000" b="1" dirty="0" err="1">
                <a:latin typeface="Times" charset="0"/>
              </a:rPr>
              <a:t>resistencia</a:t>
            </a:r>
            <a:r>
              <a:rPr lang="en-US" sz="2000" b="1" dirty="0">
                <a:latin typeface="Times" charset="0"/>
              </a:rPr>
              <a:t> a la </a:t>
            </a:r>
            <a:r>
              <a:rPr lang="en-US" sz="2000" b="1" dirty="0" err="1">
                <a:latin typeface="Times" charset="0"/>
              </a:rPr>
              <a:t>compresión</a:t>
            </a:r>
            <a:r>
              <a:rPr lang="en-US" sz="2000" b="1" dirty="0">
                <a:latin typeface="Times" charset="0"/>
              </a:rPr>
              <a:t> </a:t>
            </a:r>
            <a:r>
              <a:rPr lang="en-US" sz="2000" b="1" dirty="0" err="1">
                <a:latin typeface="Times" charset="0"/>
              </a:rPr>
              <a:t>uniaxial</a:t>
            </a:r>
            <a:r>
              <a:rPr lang="en-US" sz="2000" dirty="0">
                <a:latin typeface="Times" charset="0"/>
              </a:rPr>
              <a:t>. </a:t>
            </a:r>
            <a:r>
              <a:rPr lang="en-US" sz="2000" b="1" dirty="0" err="1">
                <a:latin typeface="Times" charset="0"/>
              </a:rPr>
              <a:t>Presione</a:t>
            </a:r>
            <a:r>
              <a:rPr lang="en-US" sz="2000" b="1" dirty="0">
                <a:latin typeface="Times" charset="0"/>
              </a:rPr>
              <a:t> </a:t>
            </a:r>
            <a:r>
              <a:rPr lang="en-US" sz="2000" dirty="0" err="1">
                <a:latin typeface="Times" charset="0"/>
              </a:rPr>
              <a:t>su</a:t>
            </a:r>
            <a:r>
              <a:rPr lang="en-US" sz="2000" dirty="0">
                <a:latin typeface="Times" charset="0"/>
              </a:rPr>
              <a:t> </a:t>
            </a:r>
            <a:r>
              <a:rPr lang="en-US" sz="2000" dirty="0" err="1">
                <a:latin typeface="Times" charset="0"/>
              </a:rPr>
              <a:t>pulgar</a:t>
            </a:r>
            <a:r>
              <a:rPr lang="en-US" sz="2000" dirty="0">
                <a:latin typeface="Times" charset="0"/>
              </a:rPr>
              <a:t> en el </a:t>
            </a:r>
            <a:r>
              <a:rPr lang="en-US" sz="2000" dirty="0" err="1">
                <a:latin typeface="Times" charset="0"/>
              </a:rPr>
              <a:t>suelo</a:t>
            </a:r>
            <a:r>
              <a:rPr lang="en-US" sz="2000" dirty="0">
                <a:latin typeface="Times" charset="0"/>
              </a:rPr>
              <a:t>. Si la </a:t>
            </a:r>
            <a:r>
              <a:rPr lang="en-US" sz="2000" dirty="0" err="1">
                <a:latin typeface="Times" charset="0"/>
              </a:rPr>
              <a:t>muestra</a:t>
            </a:r>
            <a:r>
              <a:rPr lang="en-US" sz="2000" dirty="0">
                <a:latin typeface="Times" charset="0"/>
              </a:rPr>
              <a:t> </a:t>
            </a:r>
            <a:r>
              <a:rPr lang="en-US" sz="2000" b="1" dirty="0" err="1">
                <a:latin typeface="Times" charset="0"/>
              </a:rPr>
              <a:t>resiste</a:t>
            </a:r>
            <a:r>
              <a:rPr lang="en-US" sz="2000" b="1" dirty="0">
                <a:latin typeface="Times" charset="0"/>
              </a:rPr>
              <a:t> </a:t>
            </a:r>
            <a:r>
              <a:rPr lang="en-US" sz="2000" b="1" dirty="0" err="1">
                <a:latin typeface="Times" charset="0"/>
              </a:rPr>
              <a:t>fuerte</a:t>
            </a:r>
            <a:r>
              <a:rPr lang="en-US" sz="2000" b="1" dirty="0">
                <a:latin typeface="Times" charset="0"/>
              </a:rPr>
              <a:t> </a:t>
            </a:r>
            <a:r>
              <a:rPr lang="en-US" sz="2000" b="1" dirty="0" err="1">
                <a:latin typeface="Times" charset="0"/>
              </a:rPr>
              <a:t>presión</a:t>
            </a:r>
            <a:r>
              <a:rPr lang="en-US" sz="2000" b="1" dirty="0">
                <a:latin typeface="Times" charset="0"/>
              </a:rPr>
              <a:t>, </a:t>
            </a:r>
            <a:r>
              <a:rPr lang="en-US" sz="2000" dirty="0" err="1">
                <a:latin typeface="Times" charset="0"/>
              </a:rPr>
              <a:t>probablemente</a:t>
            </a:r>
            <a:r>
              <a:rPr lang="en-US" sz="2000" dirty="0">
                <a:latin typeface="Times" charset="0"/>
              </a:rPr>
              <a:t> </a:t>
            </a:r>
            <a:r>
              <a:rPr lang="en-US" sz="2000" dirty="0" err="1">
                <a:latin typeface="Times" charset="0"/>
              </a:rPr>
              <a:t>es</a:t>
            </a:r>
            <a:r>
              <a:rPr lang="en-US" sz="2000" dirty="0">
                <a:latin typeface="Times" charset="0"/>
              </a:rPr>
              <a:t> de </a:t>
            </a:r>
            <a:r>
              <a:rPr lang="en-US" sz="2000" b="1" dirty="0" err="1">
                <a:latin typeface="Times" charset="0"/>
              </a:rPr>
              <a:t>Tipo</a:t>
            </a:r>
            <a:r>
              <a:rPr lang="en-US" sz="2000" b="1" dirty="0">
                <a:latin typeface="Times" charset="0"/>
              </a:rPr>
              <a:t> A</a:t>
            </a:r>
            <a:endParaRPr lang="en-US" sz="2000" dirty="0">
              <a:latin typeface="Times" charset="0"/>
            </a:endParaRPr>
          </a:p>
          <a:p>
            <a:pPr marL="865188" lvl="2" indent="-228600" eaLnBrk="0" hangingPunct="0">
              <a:spcBef>
                <a:spcPct val="20000"/>
              </a:spcBef>
              <a:spcAft>
                <a:spcPts val="600"/>
              </a:spcAft>
              <a:buFont typeface="Wingdings" charset="2"/>
              <a:buChar char="§"/>
            </a:pPr>
            <a:r>
              <a:rPr lang="en-US" sz="2000" dirty="0">
                <a:latin typeface="Times" charset="0"/>
              </a:rPr>
              <a:t>Si la </a:t>
            </a:r>
            <a:r>
              <a:rPr lang="en-US" sz="2000" dirty="0" err="1">
                <a:latin typeface="Times" charset="0"/>
              </a:rPr>
              <a:t>muestra</a:t>
            </a:r>
            <a:r>
              <a:rPr lang="en-US" sz="2000" dirty="0">
                <a:latin typeface="Times" charset="0"/>
              </a:rPr>
              <a:t> </a:t>
            </a:r>
            <a:r>
              <a:rPr lang="en-US" sz="2000" dirty="0" err="1">
                <a:latin typeface="Times" charset="0"/>
              </a:rPr>
              <a:t>es</a:t>
            </a:r>
            <a:r>
              <a:rPr lang="en-US" sz="2000" dirty="0">
                <a:latin typeface="Times" charset="0"/>
              </a:rPr>
              <a:t> </a:t>
            </a:r>
            <a:r>
              <a:rPr lang="en-US" sz="2000" b="1" dirty="0" err="1">
                <a:latin typeface="Times" charset="0"/>
              </a:rPr>
              <a:t>fácil</a:t>
            </a:r>
            <a:r>
              <a:rPr lang="en-US" sz="2000" b="1" dirty="0">
                <a:latin typeface="Times" charset="0"/>
              </a:rPr>
              <a:t> de </a:t>
            </a:r>
            <a:r>
              <a:rPr lang="en-US" sz="2000" b="1" dirty="0" err="1">
                <a:latin typeface="Times" charset="0"/>
              </a:rPr>
              <a:t>penetrar</a:t>
            </a:r>
            <a:r>
              <a:rPr lang="en-US" sz="2000" b="1" dirty="0">
                <a:latin typeface="Times" charset="0"/>
              </a:rPr>
              <a:t>, </a:t>
            </a:r>
            <a:r>
              <a:rPr lang="en-US" sz="2000" dirty="0">
                <a:latin typeface="Times" charset="0"/>
              </a:rPr>
              <a:t>el </a:t>
            </a:r>
            <a:r>
              <a:rPr lang="en-US" sz="2000" dirty="0" err="1">
                <a:latin typeface="Times" charset="0"/>
              </a:rPr>
              <a:t>suelo</a:t>
            </a:r>
            <a:r>
              <a:rPr lang="en-US" sz="2000" dirty="0">
                <a:latin typeface="Times" charset="0"/>
              </a:rPr>
              <a:t> </a:t>
            </a:r>
            <a:r>
              <a:rPr lang="en-US" sz="2000" dirty="0" err="1">
                <a:latin typeface="Times" charset="0"/>
              </a:rPr>
              <a:t>puede</a:t>
            </a:r>
            <a:r>
              <a:rPr lang="en-US" sz="2000" dirty="0">
                <a:latin typeface="Times" charset="0"/>
              </a:rPr>
              <a:t> ser de </a:t>
            </a:r>
            <a:r>
              <a:rPr lang="en-US" sz="2000" b="1" dirty="0" err="1">
                <a:latin typeface="Times" charset="0"/>
              </a:rPr>
              <a:t>Tipo</a:t>
            </a:r>
            <a:r>
              <a:rPr lang="en-US" sz="2000" b="1" dirty="0">
                <a:latin typeface="Times" charset="0"/>
              </a:rPr>
              <a:t> C</a:t>
            </a:r>
          </a:p>
        </p:txBody>
      </p:sp>
      <p:pic>
        <p:nvPicPr>
          <p:cNvPr id="62471" name="Picture 9" descr="An image illustrating thumb penetration test."/>
          <p:cNvPicPr>
            <a:picLocks noChangeAspect="1"/>
          </p:cNvPicPr>
          <p:nvPr/>
        </p:nvPicPr>
        <p:blipFill>
          <a:blip r:embed="rId5"/>
          <a:srcRect/>
          <a:stretch>
            <a:fillRect/>
          </a:stretch>
        </p:blipFill>
        <p:spPr bwMode="auto">
          <a:xfrm>
            <a:off x="4950884" y="5309125"/>
            <a:ext cx="1374775" cy="1476375"/>
          </a:xfrm>
          <a:prstGeom prst="rect">
            <a:avLst/>
          </a:prstGeom>
          <a:noFill/>
          <a:ln w="9525">
            <a:noFill/>
            <a:miter lim="800000"/>
            <a:headEnd/>
            <a:tailEnd/>
          </a:ln>
        </p:spPr>
      </p:pic>
      <p:pic>
        <p:nvPicPr>
          <p:cNvPr id="62472" name="Picture 5" descr="Images showing a person conducting thumb penetration test."/>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95074" y="4010192"/>
            <a:ext cx="2848926" cy="228610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BBB928-C341-49BD-A217-DBCF548D7B56}"/>
              </a:ext>
            </a:extLst>
          </p:cNvPr>
          <p:cNvSpPr>
            <a:spLocks noGrp="1"/>
          </p:cNvSpPr>
          <p:nvPr>
            <p:ph type="title"/>
          </p:nvPr>
        </p:nvSpPr>
        <p:spPr>
          <a:xfrm>
            <a:off x="1523472" y="321733"/>
            <a:ext cx="8229600" cy="739775"/>
          </a:xfrm>
        </p:spPr>
        <p:txBody>
          <a:bodyPr wrap="square" lIns="91440" tIns="45720" rIns="91440" bIns="45720" numCol="1" anchor="t" anchorCtr="0" compatLnSpc="1">
            <a:prstTxWarp prst="textNoShape">
              <a:avLst/>
            </a:prstTxWarp>
          </a:bodyPr>
          <a:lstStyle/>
          <a:p>
            <a:r>
              <a:rPr lang="en-US" sz="2800" dirty="0" err="1">
                <a:solidFill>
                  <a:schemeClr val="bg1"/>
                </a:solidFill>
                <a:latin typeface="Impact" charset="0"/>
              </a:rPr>
              <a:t>Evaluación</a:t>
            </a:r>
            <a:r>
              <a:rPr lang="en-US" sz="2800" dirty="0">
                <a:solidFill>
                  <a:schemeClr val="bg1"/>
                </a:solidFill>
                <a:latin typeface="Impact" charset="0"/>
              </a:rPr>
              <a:t> de </a:t>
            </a:r>
            <a:r>
              <a:rPr lang="en-US" sz="2800" dirty="0" err="1">
                <a:solidFill>
                  <a:schemeClr val="bg1"/>
                </a:solidFill>
                <a:latin typeface="Impact" charset="0"/>
              </a:rPr>
              <a:t>Suelos</a:t>
            </a:r>
            <a:r>
              <a:rPr lang="en-US" sz="2800" dirty="0">
                <a:solidFill>
                  <a:schemeClr val="bg1"/>
                </a:solidFill>
                <a:latin typeface="Impact" charset="0"/>
              </a:rPr>
              <a:t> - </a:t>
            </a:r>
            <a:r>
              <a:rPr lang="en-US" sz="2800" dirty="0" err="1">
                <a:solidFill>
                  <a:schemeClr val="bg1"/>
                </a:solidFill>
                <a:latin typeface="Impact" charset="0"/>
              </a:rPr>
              <a:t>pruebas</a:t>
            </a:r>
            <a:r>
              <a:rPr lang="en-US" sz="2800" dirty="0">
                <a:solidFill>
                  <a:schemeClr val="bg1"/>
                </a:solidFill>
                <a:latin typeface="Impact" charset="0"/>
              </a:rPr>
              <a:t> manuals – cont.</a:t>
            </a:r>
          </a:p>
        </p:txBody>
      </p:sp>
      <p:sp>
        <p:nvSpPr>
          <p:cNvPr id="4" name="Content Placeholder 2"/>
          <p:cNvSpPr txBox="1">
            <a:spLocks/>
          </p:cNvSpPr>
          <p:nvPr/>
        </p:nvSpPr>
        <p:spPr>
          <a:xfrm>
            <a:off x="0" y="1271588"/>
            <a:ext cx="8942388" cy="2016125"/>
          </a:xfrm>
          <a:prstGeom prst="rect">
            <a:avLst/>
          </a:prstGeom>
        </p:spPr>
        <p:txBody>
          <a:bodyPr>
            <a:prstTxWarp prst="textNoShape">
              <a:avLst/>
            </a:prstTxWarp>
            <a:normAutofit fontScale="92500" lnSpcReduction="10000"/>
          </a:bodyPr>
          <a:lstStyle/>
          <a:p>
            <a:pPr marL="465138" lvl="1" indent="-285750" eaLnBrk="0" hangingPunct="0">
              <a:lnSpc>
                <a:spcPct val="90000"/>
              </a:lnSpc>
              <a:spcBef>
                <a:spcPct val="20000"/>
              </a:spcBef>
              <a:spcAft>
                <a:spcPts val="600"/>
              </a:spcAft>
              <a:buFont typeface="Wingdings" charset="2"/>
              <a:buChar char="§"/>
            </a:pPr>
            <a:r>
              <a:rPr lang="en-US" sz="2400" b="1" u="sng" dirty="0" err="1">
                <a:solidFill>
                  <a:srgbClr val="000000"/>
                </a:solidFill>
                <a:latin typeface="Times" charset="0"/>
              </a:rPr>
              <a:t>Shearvane</a:t>
            </a:r>
            <a:r>
              <a:rPr lang="en-US" sz="2400" b="1" u="sng" dirty="0">
                <a:solidFill>
                  <a:srgbClr val="000000"/>
                </a:solidFill>
                <a:latin typeface="Times" charset="0"/>
              </a:rPr>
              <a:t>/</a:t>
            </a:r>
            <a:r>
              <a:rPr lang="en-US" sz="2400" b="1" u="sng" dirty="0" err="1">
                <a:solidFill>
                  <a:srgbClr val="000000"/>
                </a:solidFill>
                <a:latin typeface="Times" charset="0"/>
              </a:rPr>
              <a:t>Torvane</a:t>
            </a:r>
            <a:r>
              <a:rPr lang="en-US" sz="2400" b="1" u="sng" dirty="0">
                <a:solidFill>
                  <a:srgbClr val="000000"/>
                </a:solidFill>
                <a:latin typeface="Times" charset="0"/>
              </a:rPr>
              <a:t>:</a:t>
            </a:r>
            <a:r>
              <a:rPr lang="en-US" sz="2400" dirty="0">
                <a:solidFill>
                  <a:srgbClr val="000000"/>
                </a:solidFill>
                <a:latin typeface="Times" charset="0"/>
              </a:rPr>
              <a:t> </a:t>
            </a:r>
            <a:r>
              <a:rPr lang="en-US" sz="2400" dirty="0" err="1">
                <a:solidFill>
                  <a:srgbClr val="000000"/>
                </a:solidFill>
                <a:latin typeface="Times" charset="0"/>
              </a:rPr>
              <a:t>Es</a:t>
            </a:r>
            <a:r>
              <a:rPr lang="en-US" sz="2400" dirty="0">
                <a:solidFill>
                  <a:srgbClr val="000000"/>
                </a:solidFill>
                <a:latin typeface="Times" charset="0"/>
              </a:rPr>
              <a:t> un</a:t>
            </a:r>
            <a:r>
              <a:rPr lang="en-US" sz="2400" dirty="0">
                <a:latin typeface="Times" charset="0"/>
              </a:rPr>
              <a:t> simple </a:t>
            </a:r>
            <a:r>
              <a:rPr lang="en-US" sz="2400" dirty="0" err="1">
                <a:latin typeface="Times" charset="0"/>
              </a:rPr>
              <a:t>instrumento</a:t>
            </a:r>
            <a:r>
              <a:rPr lang="en-US" sz="2400" dirty="0">
                <a:latin typeface="Times" charset="0"/>
              </a:rPr>
              <a:t> de </a:t>
            </a:r>
            <a:r>
              <a:rPr lang="en-US" sz="2400" dirty="0" err="1">
                <a:latin typeface="Times" charset="0"/>
              </a:rPr>
              <a:t>evaluación</a:t>
            </a:r>
            <a:r>
              <a:rPr lang="en-US" sz="2400" dirty="0">
                <a:latin typeface="Times" charset="0"/>
              </a:rPr>
              <a:t> de </a:t>
            </a:r>
            <a:r>
              <a:rPr lang="en-US" sz="2400" dirty="0" err="1">
                <a:latin typeface="Times" charset="0"/>
              </a:rPr>
              <a:t>suelos</a:t>
            </a:r>
            <a:r>
              <a:rPr lang="en-US" sz="2400" dirty="0">
                <a:latin typeface="Times" charset="0"/>
              </a:rPr>
              <a:t> </a:t>
            </a:r>
            <a:r>
              <a:rPr lang="en-US" sz="2400" dirty="0" err="1">
                <a:latin typeface="Times" charset="0"/>
              </a:rPr>
              <a:t>para</a:t>
            </a:r>
            <a:r>
              <a:rPr lang="en-US" sz="2400" dirty="0">
                <a:latin typeface="Times" charset="0"/>
              </a:rPr>
              <a:t> </a:t>
            </a:r>
            <a:r>
              <a:rPr lang="en-US" sz="2400" dirty="0" err="1">
                <a:latin typeface="Times" charset="0"/>
              </a:rPr>
              <a:t>determinar</a:t>
            </a:r>
            <a:r>
              <a:rPr lang="en-US" sz="2400" dirty="0">
                <a:latin typeface="Times" charset="0"/>
              </a:rPr>
              <a:t> </a:t>
            </a:r>
            <a:r>
              <a:rPr lang="en-US" sz="2400" dirty="0" err="1">
                <a:latin typeface="Times" charset="0"/>
              </a:rPr>
              <a:t>rápidamente</a:t>
            </a:r>
            <a:r>
              <a:rPr lang="en-US" sz="2400" dirty="0">
                <a:latin typeface="Times" charset="0"/>
              </a:rPr>
              <a:t> la </a:t>
            </a:r>
            <a:r>
              <a:rPr lang="en-US" sz="2400" dirty="0" err="1">
                <a:latin typeface="Times" charset="0"/>
              </a:rPr>
              <a:t>resistencia</a:t>
            </a:r>
            <a:r>
              <a:rPr lang="en-US" sz="2400" dirty="0">
                <a:latin typeface="Times" charset="0"/>
              </a:rPr>
              <a:t> al </a:t>
            </a:r>
            <a:r>
              <a:rPr lang="en-US" sz="2400" dirty="0" err="1">
                <a:latin typeface="Times" charset="0"/>
              </a:rPr>
              <a:t>corte</a:t>
            </a:r>
            <a:r>
              <a:rPr lang="en-US" sz="2400" dirty="0">
                <a:latin typeface="Times" charset="0"/>
              </a:rPr>
              <a:t> de </a:t>
            </a:r>
            <a:r>
              <a:rPr lang="en-US" sz="2400" dirty="0" err="1">
                <a:latin typeface="Times" charset="0"/>
              </a:rPr>
              <a:t>suelos</a:t>
            </a:r>
            <a:r>
              <a:rPr lang="en-US" sz="2400" dirty="0">
                <a:latin typeface="Times" charset="0"/>
              </a:rPr>
              <a:t> </a:t>
            </a:r>
            <a:r>
              <a:rPr lang="en-US" sz="2400" dirty="0" err="1">
                <a:latin typeface="Times" charset="0"/>
              </a:rPr>
              <a:t>cohesivos</a:t>
            </a:r>
            <a:r>
              <a:rPr lang="en-US" sz="2400" dirty="0">
                <a:latin typeface="Times" charset="0"/>
              </a:rPr>
              <a:t>, </a:t>
            </a:r>
            <a:r>
              <a:rPr lang="en-US" sz="2400" dirty="0" err="1">
                <a:latin typeface="Times" charset="0"/>
              </a:rPr>
              <a:t>tanto</a:t>
            </a:r>
            <a:r>
              <a:rPr lang="en-US" sz="2400" dirty="0">
                <a:latin typeface="Times" charset="0"/>
              </a:rPr>
              <a:t> en el campo </a:t>
            </a:r>
            <a:r>
              <a:rPr lang="en-US" sz="2400" dirty="0" err="1">
                <a:latin typeface="Times" charset="0"/>
              </a:rPr>
              <a:t>como</a:t>
            </a:r>
            <a:r>
              <a:rPr lang="en-US" sz="2400" dirty="0">
                <a:latin typeface="Times" charset="0"/>
              </a:rPr>
              <a:t> en el </a:t>
            </a:r>
            <a:r>
              <a:rPr lang="en-US" sz="2400" dirty="0" err="1">
                <a:latin typeface="Times" charset="0"/>
              </a:rPr>
              <a:t>laboratorio</a:t>
            </a:r>
            <a:r>
              <a:rPr lang="en-US" sz="2400" dirty="0">
                <a:latin typeface="Times" charset="0"/>
              </a:rPr>
              <a:t>. </a:t>
            </a:r>
          </a:p>
          <a:p>
            <a:pPr marL="465138" lvl="1" indent="-285750" eaLnBrk="0" hangingPunct="0">
              <a:lnSpc>
                <a:spcPct val="90000"/>
              </a:lnSpc>
              <a:spcBef>
                <a:spcPct val="20000"/>
              </a:spcBef>
              <a:spcAft>
                <a:spcPts val="600"/>
              </a:spcAft>
              <a:buFont typeface="Wingdings" charset="2"/>
              <a:buChar char="§"/>
            </a:pPr>
            <a:r>
              <a:rPr lang="en-US" sz="2400" dirty="0">
                <a:solidFill>
                  <a:srgbClr val="000000"/>
                </a:solidFill>
                <a:latin typeface="Times" charset="0"/>
              </a:rPr>
              <a:t>Este </a:t>
            </a:r>
            <a:r>
              <a:rPr lang="en-US" sz="2400" dirty="0" err="1">
                <a:solidFill>
                  <a:srgbClr val="000000"/>
                </a:solidFill>
                <a:latin typeface="Times" charset="0"/>
              </a:rPr>
              <a:t>i</a:t>
            </a:r>
            <a:r>
              <a:rPr lang="en-US" sz="2400" dirty="0" err="1">
                <a:latin typeface="Times" charset="0"/>
              </a:rPr>
              <a:t>nstrumento</a:t>
            </a:r>
            <a:r>
              <a:rPr lang="en-US" sz="2400" dirty="0">
                <a:latin typeface="Times" charset="0"/>
              </a:rPr>
              <a:t> </a:t>
            </a:r>
            <a:r>
              <a:rPr lang="en-US" sz="2400" dirty="0" err="1">
                <a:latin typeface="Times" charset="0"/>
              </a:rPr>
              <a:t>es</a:t>
            </a:r>
            <a:r>
              <a:rPr lang="en-US" sz="2400" dirty="0">
                <a:latin typeface="Times" charset="0"/>
              </a:rPr>
              <a:t> simple de </a:t>
            </a:r>
            <a:r>
              <a:rPr lang="en-US" sz="2400" dirty="0" err="1">
                <a:latin typeface="Times" charset="0"/>
              </a:rPr>
              <a:t>usar</a:t>
            </a:r>
            <a:r>
              <a:rPr lang="en-US" sz="2400" dirty="0">
                <a:latin typeface="Times" charset="0"/>
              </a:rPr>
              <a:t> y </a:t>
            </a:r>
            <a:r>
              <a:rPr lang="en-US" sz="2400" dirty="0" err="1">
                <a:solidFill>
                  <a:srgbClr val="000000"/>
                </a:solidFill>
                <a:latin typeface="Times" charset="0"/>
              </a:rPr>
              <a:t>elimina</a:t>
            </a:r>
            <a:r>
              <a:rPr lang="en-US" sz="2400" dirty="0">
                <a:solidFill>
                  <a:srgbClr val="000000"/>
                </a:solidFill>
                <a:latin typeface="Times" charset="0"/>
              </a:rPr>
              <a:t> </a:t>
            </a:r>
            <a:r>
              <a:rPr lang="en-US" sz="2400" dirty="0" err="1">
                <a:solidFill>
                  <a:srgbClr val="000000"/>
                </a:solidFill>
                <a:latin typeface="Times" charset="0"/>
              </a:rPr>
              <a:t>corte</a:t>
            </a:r>
            <a:r>
              <a:rPr lang="en-US" sz="2400" dirty="0">
                <a:solidFill>
                  <a:srgbClr val="000000"/>
                </a:solidFill>
                <a:latin typeface="Times" charset="0"/>
              </a:rPr>
              <a:t> de </a:t>
            </a:r>
            <a:r>
              <a:rPr lang="en-US" sz="2400" dirty="0" err="1">
                <a:solidFill>
                  <a:srgbClr val="000000"/>
                </a:solidFill>
                <a:latin typeface="Times" charset="0"/>
              </a:rPr>
              <a:t>muestra</a:t>
            </a:r>
            <a:r>
              <a:rPr lang="en-US" sz="2400" dirty="0">
                <a:latin typeface="Times" charset="0"/>
              </a:rPr>
              <a:t>. </a:t>
            </a:r>
            <a:r>
              <a:rPr lang="en-US" sz="2400" dirty="0" err="1">
                <a:latin typeface="Times" charset="0"/>
              </a:rPr>
              <a:t>Todo</a:t>
            </a:r>
            <a:r>
              <a:rPr lang="en-US" sz="2400" dirty="0">
                <a:latin typeface="Times" charset="0"/>
              </a:rPr>
              <a:t> lo </a:t>
            </a:r>
            <a:r>
              <a:rPr lang="en-US" sz="2400" dirty="0" err="1">
                <a:latin typeface="Times" charset="0"/>
              </a:rPr>
              <a:t>que</a:t>
            </a:r>
            <a:r>
              <a:rPr lang="en-US" sz="2400" dirty="0">
                <a:latin typeface="Times" charset="0"/>
              </a:rPr>
              <a:t> se </a:t>
            </a:r>
            <a:r>
              <a:rPr lang="en-US" sz="2400" dirty="0" err="1">
                <a:latin typeface="Times" charset="0"/>
              </a:rPr>
              <a:t>requiere</a:t>
            </a:r>
            <a:r>
              <a:rPr lang="en-US" sz="2400" dirty="0">
                <a:latin typeface="Times" charset="0"/>
              </a:rPr>
              <a:t> </a:t>
            </a:r>
            <a:r>
              <a:rPr lang="en-US" sz="2400" dirty="0" err="1">
                <a:latin typeface="Times" charset="0"/>
              </a:rPr>
              <a:t>es</a:t>
            </a:r>
            <a:r>
              <a:rPr lang="en-US" sz="2400" dirty="0">
                <a:latin typeface="Times" charset="0"/>
              </a:rPr>
              <a:t> </a:t>
            </a:r>
            <a:r>
              <a:rPr lang="en-US" sz="2400" dirty="0" err="1">
                <a:latin typeface="Times" charset="0"/>
              </a:rPr>
              <a:t>una</a:t>
            </a:r>
            <a:r>
              <a:rPr lang="en-US" sz="2400" dirty="0">
                <a:latin typeface="Times" charset="0"/>
              </a:rPr>
              <a:t> </a:t>
            </a:r>
            <a:r>
              <a:rPr lang="en-US" sz="2400" dirty="0" err="1">
                <a:latin typeface="Times" charset="0"/>
              </a:rPr>
              <a:t>superficie</a:t>
            </a:r>
            <a:r>
              <a:rPr lang="en-US" sz="2400" dirty="0">
                <a:latin typeface="Times" charset="0"/>
              </a:rPr>
              <a:t> de 25mm de </a:t>
            </a:r>
            <a:r>
              <a:rPr lang="en-US" sz="2400" dirty="0" err="1">
                <a:latin typeface="Times" charset="0"/>
              </a:rPr>
              <a:t>diámetro</a:t>
            </a:r>
            <a:r>
              <a:rPr lang="en-US" sz="2400" dirty="0">
                <a:latin typeface="Times" charset="0"/>
              </a:rPr>
              <a:t> </a:t>
            </a:r>
            <a:r>
              <a:rPr lang="en-US" sz="2400" dirty="0" err="1">
                <a:latin typeface="Times" charset="0"/>
              </a:rPr>
              <a:t>razonablemente</a:t>
            </a:r>
            <a:r>
              <a:rPr lang="en-US" sz="2400" dirty="0">
                <a:latin typeface="Times" charset="0"/>
              </a:rPr>
              <a:t> </a:t>
            </a:r>
            <a:r>
              <a:rPr lang="en-US" sz="2400" dirty="0" err="1">
                <a:latin typeface="Times" charset="0"/>
              </a:rPr>
              <a:t>plana</a:t>
            </a:r>
            <a:r>
              <a:rPr lang="en-US" sz="2400" dirty="0">
                <a:latin typeface="Times" charset="0"/>
              </a:rPr>
              <a:t>.  </a:t>
            </a:r>
          </a:p>
          <a:p>
            <a:pPr marL="465138" lvl="1" indent="-285750" eaLnBrk="0" hangingPunct="0">
              <a:lnSpc>
                <a:spcPct val="90000"/>
              </a:lnSpc>
              <a:spcBef>
                <a:spcPct val="20000"/>
              </a:spcBef>
              <a:spcAft>
                <a:spcPts val="600"/>
              </a:spcAft>
            </a:pPr>
            <a:endParaRPr lang="en-US" sz="2400" dirty="0">
              <a:latin typeface="Times" charset="0"/>
            </a:endParaRPr>
          </a:p>
        </p:txBody>
      </p:sp>
      <p:sp>
        <p:nvSpPr>
          <p:cNvPr id="7" name="Content Placeholder 2"/>
          <p:cNvSpPr txBox="1">
            <a:spLocks/>
          </p:cNvSpPr>
          <p:nvPr/>
        </p:nvSpPr>
        <p:spPr>
          <a:xfrm>
            <a:off x="-1" y="3252788"/>
            <a:ext cx="5621867" cy="3605212"/>
          </a:xfrm>
          <a:prstGeom prst="rect">
            <a:avLst/>
          </a:prstGeom>
        </p:spPr>
        <p:txBody>
          <a:bodyPr>
            <a:prstTxWarp prst="textNoShape">
              <a:avLst/>
            </a:prstTxWarp>
            <a:normAutofit fontScale="92500"/>
          </a:bodyPr>
          <a:lstStyle/>
          <a:p>
            <a:pPr marL="742950" lvl="1" indent="-285750" eaLnBrk="0" hangingPunct="0">
              <a:lnSpc>
                <a:spcPct val="80000"/>
              </a:lnSpc>
              <a:spcBef>
                <a:spcPct val="20000"/>
              </a:spcBef>
              <a:spcAft>
                <a:spcPts val="600"/>
              </a:spcAft>
              <a:buFont typeface="Wingdings" charset="2"/>
              <a:buChar char="§"/>
            </a:pPr>
            <a:r>
              <a:rPr lang="en-US" sz="2200" dirty="0" err="1">
                <a:latin typeface="Times" charset="0"/>
              </a:rPr>
              <a:t>Seleccione</a:t>
            </a:r>
            <a:r>
              <a:rPr lang="en-US" sz="2200" dirty="0">
                <a:latin typeface="Times" charset="0"/>
              </a:rPr>
              <a:t> un </a:t>
            </a:r>
            <a:r>
              <a:rPr lang="en-US" sz="2200" dirty="0" err="1">
                <a:latin typeface="Times" charset="0"/>
              </a:rPr>
              <a:t>terrón</a:t>
            </a:r>
            <a:r>
              <a:rPr lang="en-US" sz="2200" dirty="0">
                <a:latin typeface="Times" charset="0"/>
              </a:rPr>
              <a:t> o </a:t>
            </a:r>
            <a:r>
              <a:rPr lang="en-US" sz="2200" dirty="0" err="1">
                <a:latin typeface="Times" charset="0"/>
              </a:rPr>
              <a:t>bloque</a:t>
            </a:r>
            <a:r>
              <a:rPr lang="en-US" sz="2200" dirty="0">
                <a:latin typeface="Times" charset="0"/>
              </a:rPr>
              <a:t> de </a:t>
            </a:r>
            <a:r>
              <a:rPr lang="en-US" sz="2200" dirty="0" err="1">
                <a:latin typeface="Times" charset="0"/>
              </a:rPr>
              <a:t>suelo</a:t>
            </a:r>
            <a:r>
              <a:rPr lang="en-US" sz="2200" dirty="0">
                <a:latin typeface="Times" charset="0"/>
              </a:rPr>
              <a:t> no </a:t>
            </a:r>
            <a:r>
              <a:rPr lang="en-US" sz="2200" dirty="0" err="1">
                <a:latin typeface="Times" charset="0"/>
              </a:rPr>
              <a:t>alterado</a:t>
            </a:r>
            <a:r>
              <a:rPr lang="en-US" sz="2200" dirty="0">
                <a:latin typeface="Times" charset="0"/>
              </a:rPr>
              <a:t> del </a:t>
            </a:r>
            <a:r>
              <a:rPr lang="en-US" sz="2200" dirty="0">
                <a:solidFill>
                  <a:srgbClr val="000000"/>
                </a:solidFill>
                <a:latin typeface="Times" charset="0"/>
              </a:rPr>
              <a:t>material </a:t>
            </a:r>
            <a:r>
              <a:rPr lang="en-US" sz="2200" dirty="0" err="1">
                <a:solidFill>
                  <a:srgbClr val="000000"/>
                </a:solidFill>
                <a:latin typeface="Times" charset="0"/>
              </a:rPr>
              <a:t>apilado</a:t>
            </a:r>
            <a:r>
              <a:rPr lang="en-US" sz="2200" dirty="0">
                <a:latin typeface="Times" charset="0"/>
              </a:rPr>
              <a:t> </a:t>
            </a:r>
            <a:endParaRPr lang="en-US" sz="2200" dirty="0">
              <a:solidFill>
                <a:srgbClr val="FF0000"/>
              </a:solidFill>
              <a:latin typeface="Times" charset="0"/>
            </a:endParaRPr>
          </a:p>
          <a:p>
            <a:pPr marL="742950" lvl="1" indent="-285750" eaLnBrk="0" hangingPunct="0">
              <a:lnSpc>
                <a:spcPct val="80000"/>
              </a:lnSpc>
              <a:spcBef>
                <a:spcPct val="20000"/>
              </a:spcBef>
              <a:spcAft>
                <a:spcPts val="600"/>
              </a:spcAft>
              <a:buFont typeface="Wingdings" charset="2"/>
              <a:buChar char="§"/>
            </a:pPr>
            <a:r>
              <a:rPr lang="en-US" sz="2200" dirty="0">
                <a:latin typeface="Times" charset="0"/>
              </a:rPr>
              <a:t>Corte </a:t>
            </a:r>
            <a:r>
              <a:rPr lang="en-US" sz="2200" dirty="0" err="1">
                <a:latin typeface="Times" charset="0"/>
              </a:rPr>
              <a:t>una</a:t>
            </a:r>
            <a:r>
              <a:rPr lang="en-US" sz="2200" dirty="0">
                <a:latin typeface="Times" charset="0"/>
              </a:rPr>
              <a:t> </a:t>
            </a:r>
            <a:r>
              <a:rPr lang="en-US" sz="2200" b="1" dirty="0" err="1">
                <a:latin typeface="Times" charset="0"/>
              </a:rPr>
              <a:t>superficie</a:t>
            </a:r>
            <a:r>
              <a:rPr lang="en-US" sz="2200" b="1" dirty="0">
                <a:latin typeface="Times" charset="0"/>
              </a:rPr>
              <a:t> </a:t>
            </a:r>
            <a:r>
              <a:rPr lang="en-US" sz="2200" b="1" dirty="0" err="1">
                <a:latin typeface="Times" charset="0"/>
              </a:rPr>
              <a:t>lisa</a:t>
            </a:r>
            <a:r>
              <a:rPr lang="en-US" sz="2200" b="1" dirty="0">
                <a:latin typeface="Times" charset="0"/>
              </a:rPr>
              <a:t> </a:t>
            </a:r>
            <a:r>
              <a:rPr lang="en-US" sz="2200" dirty="0">
                <a:latin typeface="Times" charset="0"/>
              </a:rPr>
              <a:t>en el </a:t>
            </a:r>
            <a:r>
              <a:rPr lang="en-US" sz="2200" dirty="0" err="1">
                <a:latin typeface="Times" charset="0"/>
              </a:rPr>
              <a:t>terrón</a:t>
            </a:r>
            <a:endParaRPr lang="en-US" sz="2200" dirty="0">
              <a:latin typeface="Times" charset="0"/>
            </a:endParaRPr>
          </a:p>
          <a:p>
            <a:pPr marL="742950" lvl="1" indent="-285750" eaLnBrk="0" hangingPunct="0">
              <a:lnSpc>
                <a:spcPct val="80000"/>
              </a:lnSpc>
              <a:spcBef>
                <a:spcPct val="20000"/>
              </a:spcBef>
              <a:spcAft>
                <a:spcPts val="600"/>
              </a:spcAft>
              <a:buFont typeface="Wingdings" charset="2"/>
              <a:buChar char="§"/>
            </a:pPr>
            <a:r>
              <a:rPr lang="en-US" sz="2200" dirty="0" err="1">
                <a:latin typeface="Times" charset="0"/>
              </a:rPr>
              <a:t>Inserte</a:t>
            </a:r>
            <a:r>
              <a:rPr lang="en-US" sz="2200" dirty="0">
                <a:latin typeface="Times" charset="0"/>
              </a:rPr>
              <a:t> </a:t>
            </a:r>
            <a:r>
              <a:rPr lang="en-US" sz="2200" dirty="0" err="1">
                <a:latin typeface="Times" charset="0"/>
              </a:rPr>
              <a:t>las</a:t>
            </a:r>
            <a:r>
              <a:rPr lang="en-US" sz="2200" dirty="0">
                <a:latin typeface="Times" charset="0"/>
              </a:rPr>
              <a:t> </a:t>
            </a:r>
            <a:r>
              <a:rPr lang="en-US" sz="2200" dirty="0" err="1">
                <a:latin typeface="Times" charset="0"/>
              </a:rPr>
              <a:t>paletas</a:t>
            </a:r>
            <a:r>
              <a:rPr lang="en-US" sz="2200" dirty="0">
                <a:latin typeface="Times" charset="0"/>
              </a:rPr>
              <a:t> de </a:t>
            </a:r>
            <a:r>
              <a:rPr lang="en-US" sz="2200" dirty="0" err="1">
                <a:latin typeface="Times" charset="0"/>
              </a:rPr>
              <a:t>instrumento</a:t>
            </a:r>
            <a:r>
              <a:rPr lang="en-US" sz="2200" dirty="0">
                <a:latin typeface="Times" charset="0"/>
              </a:rPr>
              <a:t> en el </a:t>
            </a:r>
            <a:r>
              <a:rPr lang="en-US" sz="2200" dirty="0" err="1">
                <a:latin typeface="Times" charset="0"/>
              </a:rPr>
              <a:t>suelo</a:t>
            </a:r>
            <a:endParaRPr lang="en-US" sz="2200" dirty="0">
              <a:latin typeface="Times" charset="0"/>
            </a:endParaRPr>
          </a:p>
          <a:p>
            <a:pPr marL="742950" lvl="1" indent="-285750" eaLnBrk="0" hangingPunct="0">
              <a:lnSpc>
                <a:spcPct val="80000"/>
              </a:lnSpc>
              <a:spcBef>
                <a:spcPct val="20000"/>
              </a:spcBef>
              <a:spcAft>
                <a:spcPts val="600"/>
              </a:spcAft>
              <a:buFont typeface="Wingdings" charset="2"/>
              <a:buChar char="§"/>
            </a:pPr>
            <a:r>
              <a:rPr lang="en-US" sz="2200" dirty="0" err="1">
                <a:latin typeface="Times" charset="0"/>
              </a:rPr>
              <a:t>Retraiga</a:t>
            </a:r>
            <a:r>
              <a:rPr lang="en-US" sz="2200" dirty="0">
                <a:latin typeface="Times" charset="0"/>
              </a:rPr>
              <a:t> </a:t>
            </a:r>
            <a:r>
              <a:rPr lang="en-US" sz="2200" dirty="0" err="1">
                <a:latin typeface="Times" charset="0"/>
              </a:rPr>
              <a:t>las</a:t>
            </a:r>
            <a:r>
              <a:rPr lang="en-US" sz="2200" dirty="0">
                <a:latin typeface="Times" charset="0"/>
              </a:rPr>
              <a:t> </a:t>
            </a:r>
            <a:r>
              <a:rPr lang="en-US" sz="2200" dirty="0" err="1">
                <a:latin typeface="Times" charset="0"/>
              </a:rPr>
              <a:t>paletas</a:t>
            </a:r>
            <a:r>
              <a:rPr lang="en-US" sz="2200" dirty="0">
                <a:latin typeface="Times" charset="0"/>
              </a:rPr>
              <a:t> </a:t>
            </a:r>
            <a:r>
              <a:rPr lang="en-US" sz="2200" dirty="0" err="1">
                <a:latin typeface="Times" charset="0"/>
              </a:rPr>
              <a:t>para</a:t>
            </a:r>
            <a:r>
              <a:rPr lang="en-US" sz="2200" dirty="0">
                <a:latin typeface="Times" charset="0"/>
              </a:rPr>
              <a:t> </a:t>
            </a:r>
            <a:r>
              <a:rPr lang="en-US" sz="2200" dirty="0" err="1">
                <a:latin typeface="Times" charset="0"/>
              </a:rPr>
              <a:t>mostrar</a:t>
            </a:r>
            <a:r>
              <a:rPr lang="en-US" sz="2200" dirty="0">
                <a:latin typeface="Times" charset="0"/>
              </a:rPr>
              <a:t> </a:t>
            </a:r>
            <a:r>
              <a:rPr lang="en-US" sz="2200" dirty="0" err="1">
                <a:latin typeface="Times" charset="0"/>
              </a:rPr>
              <a:t>las</a:t>
            </a:r>
            <a:r>
              <a:rPr lang="en-US" sz="2200" dirty="0">
                <a:latin typeface="Times" charset="0"/>
              </a:rPr>
              <a:t> </a:t>
            </a:r>
            <a:r>
              <a:rPr lang="en-US" sz="2200" b="1" dirty="0" err="1">
                <a:latin typeface="Times" charset="0"/>
              </a:rPr>
              <a:t>huellas</a:t>
            </a:r>
            <a:endParaRPr lang="en-US" sz="2200" b="1" dirty="0">
              <a:solidFill>
                <a:srgbClr val="FF0000"/>
              </a:solidFill>
              <a:latin typeface="Times" charset="0"/>
            </a:endParaRPr>
          </a:p>
          <a:p>
            <a:pPr marL="742950" lvl="1" indent="-285750" eaLnBrk="0" hangingPunct="0">
              <a:lnSpc>
                <a:spcPct val="80000"/>
              </a:lnSpc>
              <a:spcBef>
                <a:spcPct val="20000"/>
              </a:spcBef>
              <a:spcAft>
                <a:spcPts val="600"/>
              </a:spcAft>
              <a:buFont typeface="Wingdings" charset="2"/>
              <a:buChar char="§"/>
            </a:pPr>
            <a:r>
              <a:rPr lang="en-US" sz="2200" dirty="0" err="1">
                <a:latin typeface="Times" charset="0"/>
              </a:rPr>
              <a:t>Ponga</a:t>
            </a:r>
            <a:r>
              <a:rPr lang="en-US" sz="2200" dirty="0">
                <a:latin typeface="Times" charset="0"/>
              </a:rPr>
              <a:t> el </a:t>
            </a:r>
            <a:r>
              <a:rPr lang="en-US" sz="2200" dirty="0" err="1">
                <a:latin typeface="Times" charset="0"/>
              </a:rPr>
              <a:t>indicador</a:t>
            </a:r>
            <a:r>
              <a:rPr lang="en-US" sz="2200" dirty="0">
                <a:latin typeface="Times" charset="0"/>
              </a:rPr>
              <a:t> en </a:t>
            </a:r>
            <a:r>
              <a:rPr lang="en-US" sz="2200" b="1" dirty="0">
                <a:latin typeface="Times" charset="0"/>
              </a:rPr>
              <a:t>cero</a:t>
            </a:r>
          </a:p>
          <a:p>
            <a:pPr marL="742950" lvl="1" indent="-285750" eaLnBrk="0" hangingPunct="0">
              <a:lnSpc>
                <a:spcPct val="80000"/>
              </a:lnSpc>
              <a:spcBef>
                <a:spcPct val="20000"/>
              </a:spcBef>
              <a:spcAft>
                <a:spcPts val="600"/>
              </a:spcAft>
              <a:buFont typeface="Wingdings" charset="2"/>
              <a:buChar char="§"/>
            </a:pPr>
            <a:r>
              <a:rPr lang="en-US" sz="2200" dirty="0" err="1">
                <a:latin typeface="Times" charset="0"/>
              </a:rPr>
              <a:t>Sostenga</a:t>
            </a:r>
            <a:r>
              <a:rPr lang="en-US" sz="2200" dirty="0">
                <a:latin typeface="Times" charset="0"/>
              </a:rPr>
              <a:t> el </a:t>
            </a:r>
            <a:r>
              <a:rPr lang="en-US" sz="2200" dirty="0" err="1">
                <a:latin typeface="Times" charset="0"/>
              </a:rPr>
              <a:t>instrumento</a:t>
            </a:r>
            <a:r>
              <a:rPr lang="en-US" sz="2200" dirty="0">
                <a:latin typeface="Times" charset="0"/>
              </a:rPr>
              <a:t> contra la </a:t>
            </a:r>
            <a:r>
              <a:rPr lang="en-US" sz="2200" dirty="0" err="1">
                <a:latin typeface="Times" charset="0"/>
              </a:rPr>
              <a:t>muestra</a:t>
            </a:r>
            <a:r>
              <a:rPr lang="en-US" sz="2200" dirty="0">
                <a:latin typeface="Times" charset="0"/>
              </a:rPr>
              <a:t> de </a:t>
            </a:r>
            <a:r>
              <a:rPr lang="en-US" sz="2200" dirty="0" err="1">
                <a:latin typeface="Times" charset="0"/>
              </a:rPr>
              <a:t>suelo</a:t>
            </a:r>
            <a:r>
              <a:rPr lang="en-US" sz="2200" dirty="0">
                <a:latin typeface="Times" charset="0"/>
              </a:rPr>
              <a:t> </a:t>
            </a:r>
            <a:r>
              <a:rPr lang="en-US" sz="2200" dirty="0" err="1">
                <a:latin typeface="Times" charset="0"/>
              </a:rPr>
              <a:t>firmemente</a:t>
            </a:r>
            <a:r>
              <a:rPr lang="en-US" sz="2200" dirty="0">
                <a:latin typeface="Times" charset="0"/>
              </a:rPr>
              <a:t> y </a:t>
            </a:r>
            <a:r>
              <a:rPr lang="en-US" sz="2200" b="1" dirty="0" err="1">
                <a:latin typeface="Times" charset="0"/>
              </a:rPr>
              <a:t>gire</a:t>
            </a:r>
            <a:r>
              <a:rPr lang="en-US" sz="2200" b="1" dirty="0">
                <a:latin typeface="Times" charset="0"/>
              </a:rPr>
              <a:t> en </a:t>
            </a:r>
            <a:r>
              <a:rPr lang="en-US" sz="2200" b="1" dirty="0" err="1">
                <a:latin typeface="Times" charset="0"/>
              </a:rPr>
              <a:t>sentido</a:t>
            </a:r>
            <a:r>
              <a:rPr lang="en-US" sz="2200" b="1" dirty="0">
                <a:latin typeface="Times" charset="0"/>
              </a:rPr>
              <a:t> </a:t>
            </a:r>
            <a:r>
              <a:rPr lang="en-US" sz="2200" b="1" dirty="0" err="1">
                <a:latin typeface="Times" charset="0"/>
              </a:rPr>
              <a:t>horario</a:t>
            </a:r>
            <a:r>
              <a:rPr lang="en-US" sz="2200" b="1" dirty="0">
                <a:latin typeface="Times" charset="0"/>
              </a:rPr>
              <a:t> hasta </a:t>
            </a:r>
            <a:r>
              <a:rPr lang="en-US" sz="2200" b="1" dirty="0" err="1">
                <a:latin typeface="Times" charset="0"/>
              </a:rPr>
              <a:t>que</a:t>
            </a:r>
            <a:r>
              <a:rPr lang="en-US" sz="2200" b="1" dirty="0">
                <a:latin typeface="Times" charset="0"/>
              </a:rPr>
              <a:t> el </a:t>
            </a:r>
            <a:r>
              <a:rPr lang="en-US" sz="2200" b="1" dirty="0" err="1">
                <a:latin typeface="Times" charset="0"/>
              </a:rPr>
              <a:t>suelo</a:t>
            </a:r>
            <a:r>
              <a:rPr lang="en-US" sz="2200" b="1" dirty="0">
                <a:latin typeface="Times" charset="0"/>
              </a:rPr>
              <a:t> se </a:t>
            </a:r>
            <a:r>
              <a:rPr lang="en-US" sz="2200" b="1" dirty="0" err="1">
                <a:latin typeface="Times" charset="0"/>
              </a:rPr>
              <a:t>separe</a:t>
            </a:r>
            <a:r>
              <a:rPr lang="en-US" sz="2200" b="1" dirty="0">
                <a:latin typeface="Times" charset="0"/>
              </a:rPr>
              <a:t> con el </a:t>
            </a:r>
            <a:r>
              <a:rPr lang="en-US" sz="2200" b="1" dirty="0" err="1">
                <a:latin typeface="Times" charset="0"/>
              </a:rPr>
              <a:t>corte</a:t>
            </a:r>
            <a:endParaRPr lang="en-US" sz="2200" b="1" dirty="0">
              <a:solidFill>
                <a:srgbClr val="FF0000"/>
              </a:solidFill>
              <a:latin typeface="Times" charset="0"/>
            </a:endParaRPr>
          </a:p>
        </p:txBody>
      </p:sp>
      <p:pic>
        <p:nvPicPr>
          <p:cNvPr id="64517" name="Picture 4" descr="Shearvane/Torvane device"/>
          <p:cNvPicPr>
            <a:picLocks noChangeAspect="1"/>
          </p:cNvPicPr>
          <p:nvPr/>
        </p:nvPicPr>
        <p:blipFill>
          <a:blip r:embed="rId3"/>
          <a:srcRect/>
          <a:stretch>
            <a:fillRect/>
          </a:stretch>
        </p:blipFill>
        <p:spPr bwMode="auto">
          <a:xfrm>
            <a:off x="5219700" y="3462338"/>
            <a:ext cx="3725863" cy="3105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1175"/>
            <a:ext cx="8229600" cy="739775"/>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Tipos</a:t>
            </a:r>
            <a:r>
              <a:rPr lang="en-US" sz="2900" dirty="0">
                <a:solidFill>
                  <a:schemeClr val="bg1"/>
                </a:solidFill>
                <a:latin typeface="Impact" charset="0"/>
              </a:rPr>
              <a:t> de </a:t>
            </a:r>
            <a:r>
              <a:rPr lang="en-US" sz="2900" dirty="0" err="1">
                <a:solidFill>
                  <a:schemeClr val="bg1"/>
                </a:solidFill>
                <a:latin typeface="Impact" charset="0"/>
              </a:rPr>
              <a:t>Suelo</a:t>
            </a:r>
            <a:r>
              <a:rPr lang="en-US" sz="2900" dirty="0">
                <a:solidFill>
                  <a:schemeClr val="bg1"/>
                </a:solidFill>
                <a:latin typeface="Impact" charset="0"/>
              </a:rPr>
              <a:t> </a:t>
            </a:r>
            <a:r>
              <a:rPr lang="en-US" sz="2900" dirty="0" err="1">
                <a:solidFill>
                  <a:schemeClr val="bg1"/>
                </a:solidFill>
                <a:latin typeface="Impact" charset="0"/>
              </a:rPr>
              <a:t>según</a:t>
            </a:r>
            <a:r>
              <a:rPr lang="en-US" sz="2900" dirty="0">
                <a:solidFill>
                  <a:schemeClr val="bg1"/>
                </a:solidFill>
                <a:latin typeface="Impact" charset="0"/>
              </a:rPr>
              <a:t> </a:t>
            </a:r>
            <a:r>
              <a:rPr lang="en-US" sz="2900" dirty="0" err="1">
                <a:solidFill>
                  <a:schemeClr val="bg1"/>
                </a:solidFill>
                <a:latin typeface="Impact" charset="0"/>
              </a:rPr>
              <a:t>su</a:t>
            </a:r>
            <a:r>
              <a:rPr lang="en-US" sz="2900" dirty="0">
                <a:solidFill>
                  <a:schemeClr val="bg1"/>
                </a:solidFill>
                <a:latin typeface="Impact" charset="0"/>
              </a:rPr>
              <a:t> Resistencia</a:t>
            </a:r>
          </a:p>
        </p:txBody>
      </p:sp>
      <p:sp>
        <p:nvSpPr>
          <p:cNvPr id="6" name="Content Placeholder 1"/>
          <p:cNvSpPr txBox="1">
            <a:spLocks/>
          </p:cNvSpPr>
          <p:nvPr/>
        </p:nvSpPr>
        <p:spPr>
          <a:xfrm>
            <a:off x="198438" y="1293529"/>
            <a:ext cx="8610600" cy="1268413"/>
          </a:xfrm>
          <a:prstGeom prst="rect">
            <a:avLst/>
          </a:prstGeom>
        </p:spPr>
        <p:txBody>
          <a:bodyPr>
            <a:prstTxWarp prst="textNoShape">
              <a:avLst/>
            </a:prstTxWarp>
          </a:bodyPr>
          <a:lstStyle/>
          <a:p>
            <a:pPr marL="342900" indent="-342900" eaLnBrk="0" hangingPunct="0">
              <a:spcBef>
                <a:spcPct val="20000"/>
              </a:spcBef>
              <a:buFont typeface="Wingdings" charset="2"/>
              <a:buChar char="§"/>
            </a:pPr>
            <a:r>
              <a:rPr lang="en-US" sz="2000" b="1" dirty="0">
                <a:latin typeface="Times" charset="0"/>
              </a:rPr>
              <a:t>Roca </a:t>
            </a:r>
            <a:r>
              <a:rPr lang="en-US" sz="2000" b="1" dirty="0" err="1">
                <a:latin typeface="Times" charset="0"/>
              </a:rPr>
              <a:t>estable</a:t>
            </a:r>
            <a:r>
              <a:rPr lang="en-US" sz="2000" b="1" dirty="0">
                <a:latin typeface="Times" charset="0"/>
              </a:rPr>
              <a:t> </a:t>
            </a:r>
            <a:r>
              <a:rPr lang="en-US" sz="2000" b="1" dirty="0" err="1">
                <a:latin typeface="Times" charset="0"/>
              </a:rPr>
              <a:t>sólida</a:t>
            </a:r>
            <a:r>
              <a:rPr lang="en-US" sz="2000" b="1" dirty="0">
                <a:latin typeface="Times" charset="0"/>
              </a:rPr>
              <a:t> – Resistencia </a:t>
            </a:r>
            <a:r>
              <a:rPr lang="en-US" sz="2000" b="1" dirty="0" err="1">
                <a:latin typeface="Times" charset="0"/>
              </a:rPr>
              <a:t>alta</a:t>
            </a:r>
            <a:endParaRPr lang="en-US" sz="2000" dirty="0">
              <a:latin typeface="Times" charset="0"/>
            </a:endParaRPr>
          </a:p>
          <a:p>
            <a:pPr marL="342900" indent="-342900" eaLnBrk="0" hangingPunct="0">
              <a:spcBef>
                <a:spcPct val="20000"/>
              </a:spcBef>
              <a:buFont typeface="Wingdings" charset="2"/>
              <a:buChar char="§"/>
            </a:pPr>
            <a:r>
              <a:rPr lang="en-US" sz="2000" b="1" dirty="0" err="1">
                <a:latin typeface="Times" charset="0"/>
              </a:rPr>
              <a:t>Suelo</a:t>
            </a:r>
            <a:r>
              <a:rPr lang="en-US" sz="2000" b="1" dirty="0">
                <a:latin typeface="Times" charset="0"/>
              </a:rPr>
              <a:t> </a:t>
            </a:r>
            <a:r>
              <a:rPr lang="en-US" sz="2000" b="1" dirty="0" err="1">
                <a:latin typeface="Times" charset="0"/>
              </a:rPr>
              <a:t>tipo</a:t>
            </a:r>
            <a:r>
              <a:rPr lang="en-US" sz="2000" b="1" dirty="0">
                <a:latin typeface="Times" charset="0"/>
              </a:rPr>
              <a:t> A – </a:t>
            </a:r>
            <a:r>
              <a:rPr lang="en-US" sz="2000" dirty="0">
                <a:latin typeface="Times" charset="0"/>
              </a:rPr>
              <a:t>Resistencia a </a:t>
            </a:r>
            <a:r>
              <a:rPr lang="en-US" sz="2000" dirty="0" err="1">
                <a:latin typeface="Times" charset="0"/>
              </a:rPr>
              <a:t>compresión</a:t>
            </a:r>
            <a:r>
              <a:rPr lang="en-US" sz="2000" dirty="0">
                <a:latin typeface="Times" charset="0"/>
              </a:rPr>
              <a:t>                                 </a:t>
            </a:r>
            <a:r>
              <a:rPr lang="en-US" sz="2000" dirty="0" err="1">
                <a:latin typeface="Times" charset="0"/>
              </a:rPr>
              <a:t>uniaxial</a:t>
            </a:r>
            <a:r>
              <a:rPr lang="en-US" sz="2000" dirty="0">
                <a:latin typeface="Times" charset="0"/>
              </a:rPr>
              <a:t> (</a:t>
            </a:r>
            <a:r>
              <a:rPr lang="en-US" sz="2000" dirty="0" err="1">
                <a:latin typeface="Times" charset="0"/>
              </a:rPr>
              <a:t>Q</a:t>
            </a:r>
            <a:r>
              <a:rPr lang="en-US" sz="2000" baseline="-25000" dirty="0" err="1">
                <a:latin typeface="Times" charset="0"/>
              </a:rPr>
              <a:t>u</a:t>
            </a:r>
            <a:r>
              <a:rPr lang="en-US" sz="2000" dirty="0">
                <a:latin typeface="Times" charset="0"/>
              </a:rPr>
              <a:t>) de </a:t>
            </a:r>
            <a:r>
              <a:rPr lang="en-US" sz="2000" b="1" dirty="0">
                <a:latin typeface="Times" charset="0"/>
              </a:rPr>
              <a:t>1.5 </a:t>
            </a:r>
            <a:r>
              <a:rPr lang="en-US" sz="2000" b="1" dirty="0" err="1">
                <a:latin typeface="Times" charset="0"/>
              </a:rPr>
              <a:t>tsf</a:t>
            </a:r>
            <a:endParaRPr lang="en-US" sz="2000" b="1" dirty="0">
              <a:latin typeface="Times" charset="0"/>
            </a:endParaRPr>
          </a:p>
        </p:txBody>
      </p:sp>
      <p:sp>
        <p:nvSpPr>
          <p:cNvPr id="7" name="Content Placeholder 2"/>
          <p:cNvSpPr txBox="1">
            <a:spLocks/>
          </p:cNvSpPr>
          <p:nvPr/>
        </p:nvSpPr>
        <p:spPr>
          <a:xfrm>
            <a:off x="159809" y="2278063"/>
            <a:ext cx="8062913" cy="4451350"/>
          </a:xfrm>
          <a:prstGeom prst="rect">
            <a:avLst/>
          </a:prstGeom>
        </p:spPr>
        <p:txBody>
          <a:bodyPr>
            <a:prstTxWarp prst="textNoShape">
              <a:avLst/>
            </a:prstTxWarp>
          </a:bodyPr>
          <a:lstStyle/>
          <a:p>
            <a:pPr marL="342900" indent="-342900" eaLnBrk="0" hangingPunct="0">
              <a:spcBef>
                <a:spcPct val="20000"/>
              </a:spcBef>
              <a:buFont typeface="Wingdings" charset="2"/>
              <a:buChar char="§"/>
            </a:pPr>
            <a:r>
              <a:rPr lang="en-US" sz="2000" b="1" dirty="0" err="1">
                <a:latin typeface="Times" charset="0"/>
              </a:rPr>
              <a:t>Suelo</a:t>
            </a:r>
            <a:r>
              <a:rPr lang="en-US" sz="2000" b="1" dirty="0">
                <a:latin typeface="Times" charset="0"/>
              </a:rPr>
              <a:t> </a:t>
            </a:r>
            <a:r>
              <a:rPr lang="en-US" sz="2000" b="1" dirty="0" err="1">
                <a:latin typeface="Times" charset="0"/>
              </a:rPr>
              <a:t>tipo</a:t>
            </a:r>
            <a:r>
              <a:rPr lang="en-US" sz="2000" b="1" dirty="0">
                <a:latin typeface="Times" charset="0"/>
              </a:rPr>
              <a:t> B -– </a:t>
            </a:r>
            <a:r>
              <a:rPr lang="en-US" sz="2000" dirty="0">
                <a:latin typeface="Times" charset="0"/>
              </a:rPr>
              <a:t>Resistencia a </a:t>
            </a:r>
            <a:r>
              <a:rPr lang="en-US" sz="2000" dirty="0" err="1">
                <a:latin typeface="Times" charset="0"/>
              </a:rPr>
              <a:t>compresión</a:t>
            </a:r>
            <a:r>
              <a:rPr lang="en-US" sz="2000" dirty="0">
                <a:latin typeface="Times" charset="0"/>
              </a:rPr>
              <a:t>                                 uniaxial (</a:t>
            </a:r>
            <a:r>
              <a:rPr lang="en-US" sz="2000" dirty="0" err="1">
                <a:latin typeface="Times" charset="0"/>
              </a:rPr>
              <a:t>Q</a:t>
            </a:r>
            <a:r>
              <a:rPr lang="en-US" sz="2000" baseline="-25000" dirty="0" err="1">
                <a:latin typeface="Times" charset="0"/>
              </a:rPr>
              <a:t>u</a:t>
            </a:r>
            <a:r>
              <a:rPr lang="en-US" sz="2000" dirty="0">
                <a:latin typeface="Times" charset="0"/>
              </a:rPr>
              <a:t>) entre </a:t>
            </a:r>
            <a:r>
              <a:rPr lang="en-US" sz="2000" b="1" dirty="0">
                <a:latin typeface="Times" charset="0"/>
              </a:rPr>
              <a:t>0.5 y1.5 </a:t>
            </a:r>
            <a:r>
              <a:rPr lang="en-US" sz="2000" b="1" dirty="0" err="1">
                <a:latin typeface="Times" charset="0"/>
              </a:rPr>
              <a:t>tsf</a:t>
            </a:r>
            <a:r>
              <a:rPr lang="en-US" sz="2000" b="1" dirty="0">
                <a:latin typeface="Times" charset="0"/>
              </a:rPr>
              <a:t> </a:t>
            </a:r>
          </a:p>
          <a:p>
            <a:pPr marL="342900" indent="-342900" eaLnBrk="0" hangingPunct="0">
              <a:spcBef>
                <a:spcPct val="20000"/>
              </a:spcBef>
              <a:buFont typeface="Wingdings" charset="2"/>
              <a:buChar char="§"/>
            </a:pPr>
            <a:r>
              <a:rPr lang="en-US" sz="2000" b="1" dirty="0" err="1">
                <a:latin typeface="Times" charset="0"/>
              </a:rPr>
              <a:t>Suelo</a:t>
            </a:r>
            <a:r>
              <a:rPr lang="en-US" sz="2000" b="1" dirty="0">
                <a:latin typeface="Times" charset="0"/>
              </a:rPr>
              <a:t> </a:t>
            </a:r>
            <a:r>
              <a:rPr lang="en-US" sz="2000" b="1" dirty="0" err="1">
                <a:latin typeface="Times" charset="0"/>
              </a:rPr>
              <a:t>tipo</a:t>
            </a:r>
            <a:r>
              <a:rPr lang="en-US" sz="2000" b="1" dirty="0">
                <a:latin typeface="Times" charset="0"/>
              </a:rPr>
              <a:t> C -– </a:t>
            </a:r>
            <a:r>
              <a:rPr lang="en-US" sz="2000" dirty="0">
                <a:latin typeface="Times" charset="0"/>
              </a:rPr>
              <a:t>Resistencia a </a:t>
            </a:r>
            <a:r>
              <a:rPr lang="en-US" sz="2000" dirty="0" err="1">
                <a:latin typeface="Times" charset="0"/>
              </a:rPr>
              <a:t>compresión</a:t>
            </a:r>
            <a:r>
              <a:rPr lang="en-US" sz="2000" dirty="0">
                <a:latin typeface="Times" charset="0"/>
              </a:rPr>
              <a:t>                                 uniaxial (</a:t>
            </a:r>
            <a:r>
              <a:rPr lang="en-US" sz="2000" dirty="0" err="1">
                <a:latin typeface="Times" charset="0"/>
              </a:rPr>
              <a:t>Q</a:t>
            </a:r>
            <a:r>
              <a:rPr lang="en-US" sz="2000" baseline="-25000" dirty="0" err="1">
                <a:latin typeface="Times" charset="0"/>
              </a:rPr>
              <a:t>u</a:t>
            </a:r>
            <a:r>
              <a:rPr lang="en-US" sz="2000" dirty="0">
                <a:latin typeface="Times" charset="0"/>
              </a:rPr>
              <a:t>) </a:t>
            </a:r>
            <a:r>
              <a:rPr lang="en-US" sz="2000" b="1" dirty="0" err="1">
                <a:latin typeface="Times" charset="0"/>
              </a:rPr>
              <a:t>menos</a:t>
            </a:r>
            <a:r>
              <a:rPr lang="en-US" sz="2000" b="1" dirty="0">
                <a:latin typeface="Times" charset="0"/>
              </a:rPr>
              <a:t> de 0.5 </a:t>
            </a:r>
            <a:r>
              <a:rPr lang="en-US" sz="2000" b="1" dirty="0" err="1">
                <a:latin typeface="Times" charset="0"/>
              </a:rPr>
              <a:t>tsf</a:t>
            </a:r>
            <a:endParaRPr lang="en-US" sz="2000" b="1" dirty="0">
              <a:latin typeface="Times" charset="0"/>
            </a:endParaRPr>
          </a:p>
          <a:p>
            <a:pPr marL="342900" indent="-342900" eaLnBrk="0" hangingPunct="0">
              <a:spcBef>
                <a:spcPct val="20000"/>
              </a:spcBef>
              <a:buFont typeface="Wingdings" charset="2"/>
              <a:buChar char="§"/>
            </a:pPr>
            <a:r>
              <a:rPr lang="en-US" sz="2000" b="1" dirty="0" err="1">
                <a:latin typeface="Times" charset="0"/>
              </a:rPr>
              <a:t>Reclasifique</a:t>
            </a:r>
            <a:r>
              <a:rPr lang="en-US" sz="2000" b="1" dirty="0">
                <a:latin typeface="Times" charset="0"/>
              </a:rPr>
              <a:t> (a </a:t>
            </a:r>
            <a:r>
              <a:rPr lang="en-US" sz="2000" b="1" dirty="0" err="1">
                <a:latin typeface="Times" charset="0"/>
              </a:rPr>
              <a:t>categoría</a:t>
            </a:r>
            <a:r>
              <a:rPr lang="en-US" sz="2000" b="1" dirty="0">
                <a:latin typeface="Times" charset="0"/>
              </a:rPr>
              <a:t> inferior) el </a:t>
            </a:r>
            <a:r>
              <a:rPr lang="en-US" sz="2000" b="1" dirty="0" err="1">
                <a:latin typeface="Times" charset="0"/>
              </a:rPr>
              <a:t>tipo</a:t>
            </a:r>
            <a:r>
              <a:rPr lang="en-US" sz="2000" b="1" dirty="0">
                <a:latin typeface="Times" charset="0"/>
              </a:rPr>
              <a:t> de                   </a:t>
            </a:r>
            <a:r>
              <a:rPr lang="en-US" sz="2000" b="1" dirty="0" err="1">
                <a:latin typeface="Times" charset="0"/>
              </a:rPr>
              <a:t>suelo</a:t>
            </a:r>
            <a:r>
              <a:rPr lang="en-US" sz="2000" b="1" dirty="0">
                <a:latin typeface="Times" charset="0"/>
              </a:rPr>
              <a:t> </a:t>
            </a:r>
            <a:r>
              <a:rPr lang="en-US" sz="2000" b="1" dirty="0" err="1">
                <a:latin typeface="Times" charset="0"/>
              </a:rPr>
              <a:t>si</a:t>
            </a:r>
            <a:r>
              <a:rPr lang="en-US" sz="2000" b="1" dirty="0">
                <a:latin typeface="Times" charset="0"/>
              </a:rPr>
              <a:t> </a:t>
            </a:r>
            <a:r>
              <a:rPr lang="en-US" sz="2000" b="1" dirty="0" err="1">
                <a:latin typeface="Times" charset="0"/>
              </a:rPr>
              <a:t>observa</a:t>
            </a:r>
            <a:r>
              <a:rPr lang="en-US" sz="2000" b="1" dirty="0">
                <a:latin typeface="Times" charset="0"/>
              </a:rPr>
              <a:t>:</a:t>
            </a:r>
          </a:p>
          <a:p>
            <a:pPr marL="742950" lvl="1" indent="-285750" eaLnBrk="0" hangingPunct="0">
              <a:spcBef>
                <a:spcPct val="20000"/>
              </a:spcBef>
              <a:buFont typeface="Wingdings" charset="2"/>
              <a:buChar char="§"/>
            </a:pPr>
            <a:r>
              <a:rPr lang="en-US" sz="2000" b="1" dirty="0" err="1">
                <a:latin typeface="Times" charset="0"/>
              </a:rPr>
              <a:t>Grietas</a:t>
            </a:r>
            <a:r>
              <a:rPr lang="en-US" sz="2000" b="1" dirty="0">
                <a:latin typeface="Times" charset="0"/>
              </a:rPr>
              <a:t> </a:t>
            </a:r>
            <a:r>
              <a:rPr lang="en-US" sz="2000" b="1" dirty="0" err="1">
                <a:latin typeface="Times" charset="0"/>
              </a:rPr>
              <a:t>y/o</a:t>
            </a:r>
            <a:r>
              <a:rPr lang="en-US" sz="2000" b="1" dirty="0">
                <a:latin typeface="Times" charset="0"/>
              </a:rPr>
              <a:t> </a:t>
            </a:r>
            <a:r>
              <a:rPr lang="en-US" sz="2000" b="1" dirty="0" err="1">
                <a:latin typeface="Times" charset="0"/>
              </a:rPr>
              <a:t>fisuras</a:t>
            </a:r>
            <a:r>
              <a:rPr lang="en-US" sz="2000" b="1" dirty="0">
                <a:latin typeface="Times" charset="0"/>
              </a:rPr>
              <a:t> </a:t>
            </a:r>
          </a:p>
          <a:p>
            <a:pPr marL="742950" lvl="1" indent="-285750" eaLnBrk="0" hangingPunct="0">
              <a:spcBef>
                <a:spcPct val="20000"/>
              </a:spcBef>
              <a:buFont typeface="Wingdings" charset="2"/>
              <a:buChar char="§"/>
            </a:pPr>
            <a:r>
              <a:rPr lang="en-US" sz="2000" b="1" dirty="0" err="1">
                <a:latin typeface="Times" charset="0"/>
              </a:rPr>
              <a:t>Filtraciones</a:t>
            </a:r>
            <a:r>
              <a:rPr lang="en-US" sz="2000" b="1" dirty="0">
                <a:latin typeface="Times" charset="0"/>
              </a:rPr>
              <a:t> de </a:t>
            </a:r>
            <a:r>
              <a:rPr lang="en-US" sz="2000" b="1" dirty="0" err="1">
                <a:latin typeface="Times" charset="0"/>
              </a:rPr>
              <a:t>agua</a:t>
            </a:r>
            <a:r>
              <a:rPr lang="en-US" sz="2000" b="1" dirty="0">
                <a:latin typeface="Times" charset="0"/>
              </a:rPr>
              <a:t> de los </a:t>
            </a:r>
            <a:r>
              <a:rPr lang="en-US" sz="2000" b="1" dirty="0" err="1">
                <a:latin typeface="Times" charset="0"/>
              </a:rPr>
              <a:t>lados</a:t>
            </a:r>
            <a:r>
              <a:rPr lang="en-US" sz="2000" b="1" dirty="0">
                <a:latin typeface="Times" charset="0"/>
              </a:rPr>
              <a:t>                                                                 </a:t>
            </a:r>
          </a:p>
          <a:p>
            <a:pPr marL="742950" lvl="1" indent="-285750" eaLnBrk="0" hangingPunct="0">
              <a:spcBef>
                <a:spcPct val="20000"/>
              </a:spcBef>
              <a:buFont typeface="Wingdings" charset="2"/>
              <a:buChar char="§"/>
            </a:pPr>
            <a:r>
              <a:rPr lang="en-US" sz="2000" b="1" dirty="0" err="1">
                <a:latin typeface="Times" charset="0"/>
              </a:rPr>
              <a:t>Suelo</a:t>
            </a:r>
            <a:r>
              <a:rPr lang="en-US" sz="2000" b="1" dirty="0">
                <a:latin typeface="Times" charset="0"/>
              </a:rPr>
              <a:t> </a:t>
            </a:r>
            <a:r>
              <a:rPr lang="en-US" sz="2000" b="1" dirty="0" err="1">
                <a:latin typeface="Times" charset="0"/>
              </a:rPr>
              <a:t>previamente</a:t>
            </a:r>
            <a:r>
              <a:rPr lang="en-US" sz="2000" b="1" dirty="0">
                <a:latin typeface="Times" charset="0"/>
              </a:rPr>
              <a:t> </a:t>
            </a:r>
            <a:r>
              <a:rPr lang="en-US" sz="2000" b="1" dirty="0" err="1">
                <a:latin typeface="Times" charset="0"/>
              </a:rPr>
              <a:t>alterado</a:t>
            </a:r>
            <a:r>
              <a:rPr lang="en-US" sz="2000" b="1" dirty="0">
                <a:latin typeface="Times" charset="0"/>
              </a:rPr>
              <a:t> </a:t>
            </a:r>
          </a:p>
          <a:p>
            <a:pPr marL="742950" lvl="1" indent="-285750" eaLnBrk="0" hangingPunct="0">
              <a:spcBef>
                <a:spcPct val="20000"/>
              </a:spcBef>
              <a:buFont typeface="Wingdings" charset="2"/>
              <a:buChar char="§"/>
            </a:pPr>
            <a:r>
              <a:rPr lang="en-US" sz="2000" b="1" dirty="0" err="1">
                <a:latin typeface="Times" charset="0"/>
              </a:rPr>
              <a:t>Diferentes</a:t>
            </a:r>
            <a:r>
              <a:rPr lang="en-US" sz="2000" b="1" dirty="0">
                <a:latin typeface="Times" charset="0"/>
              </a:rPr>
              <a:t> </a:t>
            </a:r>
            <a:r>
              <a:rPr lang="en-US" sz="2000" b="1" dirty="0" err="1">
                <a:latin typeface="Times" charset="0"/>
              </a:rPr>
              <a:t>capas</a:t>
            </a:r>
            <a:r>
              <a:rPr lang="en-US" sz="2000" b="1" dirty="0">
                <a:solidFill>
                  <a:srgbClr val="000000"/>
                </a:solidFill>
                <a:latin typeface="Times" charset="0"/>
              </a:rPr>
              <a:t> </a:t>
            </a:r>
            <a:r>
              <a:rPr lang="en-US" sz="2000" dirty="0">
                <a:solidFill>
                  <a:srgbClr val="000000"/>
                </a:solidFill>
                <a:latin typeface="Times" charset="0"/>
              </a:rPr>
              <a:t>de </a:t>
            </a:r>
            <a:r>
              <a:rPr lang="en-US" sz="2000" dirty="0" err="1">
                <a:solidFill>
                  <a:srgbClr val="000000"/>
                </a:solidFill>
                <a:latin typeface="Times" charset="0"/>
              </a:rPr>
              <a:t>suelo</a:t>
            </a:r>
            <a:r>
              <a:rPr lang="en-US" sz="2000" dirty="0">
                <a:solidFill>
                  <a:srgbClr val="000000"/>
                </a:solidFill>
                <a:latin typeface="Times" charset="0"/>
              </a:rPr>
              <a:t> </a:t>
            </a:r>
            <a:r>
              <a:rPr lang="en-US" sz="2000" b="1" dirty="0" err="1">
                <a:latin typeface="Times" charset="0"/>
              </a:rPr>
              <a:t>inclinadas</a:t>
            </a:r>
            <a:r>
              <a:rPr lang="en-US" sz="2000" b="1" dirty="0">
                <a:latin typeface="Times" charset="0"/>
              </a:rPr>
              <a:t> </a:t>
            </a:r>
            <a:r>
              <a:rPr lang="en-US" sz="2000" b="1" dirty="0" err="1">
                <a:latin typeface="Times" charset="0"/>
              </a:rPr>
              <a:t>hacia</a:t>
            </a:r>
            <a:r>
              <a:rPr lang="en-US" sz="2000" b="1" dirty="0">
                <a:latin typeface="Times" charset="0"/>
              </a:rPr>
              <a:t> la parte inferior</a:t>
            </a:r>
            <a:endParaRPr lang="en-US" sz="2000" dirty="0">
              <a:latin typeface="Times" charset="0"/>
            </a:endParaRPr>
          </a:p>
          <a:p>
            <a:pPr marL="742950" lvl="1" indent="-285750" eaLnBrk="0" hangingPunct="0">
              <a:spcBef>
                <a:spcPct val="20000"/>
              </a:spcBef>
              <a:buFont typeface="Wingdings" charset="2"/>
              <a:buChar char="§"/>
            </a:pPr>
            <a:r>
              <a:rPr lang="en-US" sz="2000" b="1" dirty="0" err="1">
                <a:latin typeface="Times" charset="0"/>
              </a:rPr>
              <a:t>Vibración</a:t>
            </a:r>
            <a:r>
              <a:rPr lang="en-US" sz="2000" b="1" dirty="0">
                <a:latin typeface="Times" charset="0"/>
              </a:rPr>
              <a:t> </a:t>
            </a:r>
            <a:r>
              <a:rPr lang="en-US" sz="2000" dirty="0" err="1">
                <a:latin typeface="Times" charset="0"/>
              </a:rPr>
              <a:t>debido</a:t>
            </a:r>
            <a:r>
              <a:rPr lang="en-US" sz="2000" dirty="0">
                <a:latin typeface="Times" charset="0"/>
              </a:rPr>
              <a:t> al </a:t>
            </a:r>
            <a:r>
              <a:rPr lang="en-US" sz="2000" dirty="0" err="1">
                <a:latin typeface="Times" charset="0"/>
              </a:rPr>
              <a:t>equipo</a:t>
            </a:r>
            <a:r>
              <a:rPr lang="en-US" sz="2000" dirty="0">
                <a:latin typeface="Times" charset="0"/>
              </a:rPr>
              <a:t> </a:t>
            </a:r>
            <a:r>
              <a:rPr lang="en-US" sz="2000" dirty="0" err="1">
                <a:latin typeface="Times" charset="0"/>
              </a:rPr>
              <a:t>o</a:t>
            </a:r>
            <a:r>
              <a:rPr lang="en-US" sz="2000" dirty="0">
                <a:latin typeface="Times" charset="0"/>
              </a:rPr>
              <a:t> </a:t>
            </a:r>
            <a:r>
              <a:rPr lang="en-US" sz="2000" dirty="0" err="1">
                <a:latin typeface="Times" charset="0"/>
              </a:rPr>
              <a:t>tráfico</a:t>
            </a:r>
            <a:r>
              <a:rPr lang="en-US" sz="2000" dirty="0">
                <a:latin typeface="Times" charset="0"/>
              </a:rPr>
              <a:t> </a:t>
            </a:r>
            <a:r>
              <a:rPr lang="en-US" sz="2000" dirty="0" err="1">
                <a:latin typeface="Times" charset="0"/>
              </a:rPr>
              <a:t>cercano</a:t>
            </a:r>
            <a:endParaRPr lang="en-US" sz="2000" dirty="0">
              <a:latin typeface="Times" charset="0"/>
            </a:endParaRPr>
          </a:p>
          <a:p>
            <a:pPr marL="1143000" lvl="2" indent="-228600" eaLnBrk="0" hangingPunct="0">
              <a:spcBef>
                <a:spcPct val="20000"/>
              </a:spcBef>
              <a:buFont typeface="Wingdings" charset="2"/>
              <a:buChar char="§"/>
            </a:pPr>
            <a:r>
              <a:rPr lang="en-US" sz="1600" b="1" dirty="0" err="1">
                <a:latin typeface="Times" charset="0"/>
              </a:rPr>
              <a:t>Reclasificación</a:t>
            </a:r>
            <a:r>
              <a:rPr lang="en-US" sz="1600" b="1" dirty="0">
                <a:latin typeface="Times" charset="0"/>
              </a:rPr>
              <a:t> </a:t>
            </a:r>
            <a:r>
              <a:rPr lang="en-US" sz="1600" b="1" dirty="0" err="1">
                <a:latin typeface="Times" charset="0"/>
              </a:rPr>
              <a:t>debe</a:t>
            </a:r>
            <a:r>
              <a:rPr lang="en-US" sz="1600" b="1" dirty="0">
                <a:latin typeface="Times" charset="0"/>
              </a:rPr>
              <a:t> ser </a:t>
            </a:r>
            <a:r>
              <a:rPr lang="en-US" sz="1600" b="1" dirty="0" err="1">
                <a:latin typeface="Times" charset="0"/>
              </a:rPr>
              <a:t>determinada</a:t>
            </a:r>
            <a:r>
              <a:rPr lang="en-US" sz="1600" b="1" dirty="0">
                <a:latin typeface="Times" charset="0"/>
              </a:rPr>
              <a:t> </a:t>
            </a:r>
            <a:r>
              <a:rPr lang="en-US" sz="1600" b="1" dirty="0" err="1">
                <a:latin typeface="Times" charset="0"/>
              </a:rPr>
              <a:t>por</a:t>
            </a:r>
            <a:r>
              <a:rPr lang="en-US" sz="1600" b="1" dirty="0">
                <a:latin typeface="Times" charset="0"/>
              </a:rPr>
              <a:t> </a:t>
            </a:r>
            <a:r>
              <a:rPr lang="en-US" sz="1600" b="1" dirty="0" err="1">
                <a:latin typeface="Times" charset="0"/>
              </a:rPr>
              <a:t>una</a:t>
            </a:r>
            <a:r>
              <a:rPr lang="en-US" sz="1600" b="1" dirty="0">
                <a:latin typeface="Times" charset="0"/>
              </a:rPr>
              <a:t> Persona </a:t>
            </a:r>
            <a:r>
              <a:rPr lang="en-US" sz="1600" b="1" dirty="0" err="1">
                <a:latin typeface="Times" charset="0"/>
              </a:rPr>
              <a:t>C</a:t>
            </a:r>
            <a:r>
              <a:rPr lang="en-US" sz="1600" b="1" dirty="0" err="1">
                <a:solidFill>
                  <a:srgbClr val="000000"/>
                </a:solidFill>
                <a:latin typeface="Times" charset="0"/>
              </a:rPr>
              <a:t>ompetent</a:t>
            </a:r>
            <a:r>
              <a:rPr lang="en-US" sz="1600" b="1" dirty="0" err="1">
                <a:latin typeface="Times" charset="0"/>
              </a:rPr>
              <a:t>e</a:t>
            </a:r>
            <a:r>
              <a:rPr lang="en-US" sz="1600" b="1" dirty="0">
                <a:latin typeface="Times" charset="0"/>
              </a:rPr>
              <a:t> </a:t>
            </a:r>
            <a:r>
              <a:rPr lang="en-US" sz="1600" b="1" dirty="0" err="1">
                <a:latin typeface="Times" charset="0"/>
              </a:rPr>
              <a:t>entrenada</a:t>
            </a:r>
            <a:endParaRPr lang="en-US" sz="1600" b="1" dirty="0">
              <a:latin typeface="Times" charset="0"/>
            </a:endParaRPr>
          </a:p>
          <a:p>
            <a:pPr marL="742950" lvl="1" indent="-285750" eaLnBrk="0" hangingPunct="0">
              <a:spcBef>
                <a:spcPct val="20000"/>
              </a:spcBef>
              <a:buFont typeface="Wingdings" charset="2"/>
              <a:buChar char="§"/>
            </a:pPr>
            <a:endParaRPr lang="en-US" sz="2000" b="1" dirty="0">
              <a:latin typeface="Times" charset="0"/>
            </a:endParaRPr>
          </a:p>
          <a:p>
            <a:pPr marL="742950" lvl="1" indent="-285750" eaLnBrk="0" hangingPunct="0">
              <a:spcBef>
                <a:spcPct val="20000"/>
              </a:spcBef>
            </a:pPr>
            <a:endParaRPr lang="en-US" sz="3200" dirty="0">
              <a:latin typeface="Times" charset="0"/>
            </a:endParaRPr>
          </a:p>
        </p:txBody>
      </p:sp>
      <p:pic>
        <p:nvPicPr>
          <p:cNvPr id="66565" name="Picture 4" descr="An image showing Shearvane/Torvane device in acti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0988" y="1392238"/>
            <a:ext cx="2178050" cy="2206625"/>
          </a:xfrm>
          <a:prstGeom prst="rect">
            <a:avLst/>
          </a:prstGeom>
          <a:noFill/>
          <a:ln w="12700">
            <a:solidFill>
              <a:schemeClr val="tx1"/>
            </a:solidFill>
            <a:miter lim="800000"/>
            <a:headEnd/>
            <a:tailEnd/>
          </a:ln>
        </p:spPr>
      </p:pic>
      <p:pic>
        <p:nvPicPr>
          <p:cNvPr id="66566" name="Picture 2" descr="Image showing someone  using soil pocket penetrometer"/>
          <p:cNvPicPr>
            <a:picLocks noChangeAspect="1" noChangeArrowheads="1"/>
          </p:cNvPicPr>
          <p:nvPr/>
        </p:nvPicPr>
        <p:blipFill>
          <a:blip r:embed="rId4"/>
          <a:srcRect/>
          <a:stretch>
            <a:fillRect/>
          </a:stretch>
        </p:blipFill>
        <p:spPr bwMode="auto">
          <a:xfrm>
            <a:off x="6357938" y="3324225"/>
            <a:ext cx="2724150" cy="1676400"/>
          </a:xfrm>
          <a:prstGeom prst="rect">
            <a:avLst/>
          </a:prstGeom>
          <a:noFill/>
          <a:ln w="9525">
            <a:noFill/>
            <a:miter lim="800000"/>
            <a:headEnd/>
            <a:tailEnd/>
          </a:ln>
        </p:spPr>
      </p:pic>
      <p:pic>
        <p:nvPicPr>
          <p:cNvPr id="66567" name="Picture 2" descr="Image showing layered soil condition in natural form"/>
          <p:cNvPicPr>
            <a:picLocks noChangeAspect="1" noChangeArrowheads="1"/>
          </p:cNvPicPr>
          <p:nvPr/>
        </p:nvPicPr>
        <p:blipFill>
          <a:blip r:embed="rId5" cstate="email">
            <a:extLst>
              <a:ext uri="{28A0092B-C50C-407E-A947-70E740481C1C}">
                <a14:useLocalDpi xmlns:a14="http://schemas.microsoft.com/office/drawing/2010/main"/>
              </a:ext>
            </a:extLst>
          </a:blip>
          <a:srcRect b="-2"/>
          <a:stretch>
            <a:fillRect/>
          </a:stretch>
        </p:blipFill>
        <p:spPr bwMode="auto">
          <a:xfrm>
            <a:off x="7321022" y="4952435"/>
            <a:ext cx="1803400" cy="1760915"/>
          </a:xfrm>
          <a:prstGeom prst="rect">
            <a:avLst/>
          </a:prstGeom>
          <a:noFill/>
          <a:ln w="9525">
            <a:noFill/>
            <a:miter lim="800000"/>
            <a:headEnd/>
            <a:tailEnd/>
          </a:ln>
        </p:spPr>
      </p:pic>
    </p:spTree>
    <p:extLst>
      <p:ext uri="{BB962C8B-B14F-4D97-AF65-F5344CB8AC3E}">
        <p14:creationId xmlns:p14="http://schemas.microsoft.com/office/powerpoint/2010/main" val="237267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228071"/>
            <a:ext cx="7937500" cy="739775"/>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Diagrama</a:t>
            </a:r>
            <a:r>
              <a:rPr lang="en-US" sz="2900" dirty="0">
                <a:solidFill>
                  <a:schemeClr val="bg1"/>
                </a:solidFill>
                <a:latin typeface="Impact" charset="0"/>
              </a:rPr>
              <a:t> de </a:t>
            </a:r>
            <a:r>
              <a:rPr lang="en-US" sz="2900" dirty="0" err="1">
                <a:solidFill>
                  <a:schemeClr val="bg1"/>
                </a:solidFill>
                <a:latin typeface="Impact" charset="0"/>
              </a:rPr>
              <a:t>Clasificación</a:t>
            </a:r>
            <a:r>
              <a:rPr lang="en-US" sz="2900" dirty="0">
                <a:solidFill>
                  <a:schemeClr val="bg1"/>
                </a:solidFill>
                <a:latin typeface="Impact" charset="0"/>
              </a:rPr>
              <a:t> de </a:t>
            </a:r>
            <a:r>
              <a:rPr lang="en-US" sz="2900" dirty="0" err="1">
                <a:solidFill>
                  <a:schemeClr val="bg1"/>
                </a:solidFill>
                <a:latin typeface="Impact" charset="0"/>
              </a:rPr>
              <a:t>Suelos</a:t>
            </a:r>
            <a:r>
              <a:rPr lang="en-US" sz="2900" dirty="0">
                <a:solidFill>
                  <a:schemeClr val="bg1"/>
                </a:solidFill>
                <a:latin typeface="Impact" charset="0"/>
              </a:rPr>
              <a:t/>
            </a:r>
            <a:br>
              <a:rPr lang="en-US" sz="2900" dirty="0">
                <a:solidFill>
                  <a:schemeClr val="bg1"/>
                </a:solidFill>
                <a:latin typeface="Impact" charset="0"/>
              </a:rPr>
            </a:br>
            <a:r>
              <a:rPr lang="en-US" sz="2900" dirty="0">
                <a:solidFill>
                  <a:schemeClr val="bg1"/>
                </a:solidFill>
                <a:latin typeface="Impact" charset="0"/>
              </a:rPr>
              <a:t> </a:t>
            </a:r>
            <a:r>
              <a:rPr lang="en-US" sz="2900" dirty="0" err="1">
                <a:solidFill>
                  <a:schemeClr val="bg1"/>
                </a:solidFill>
                <a:latin typeface="Impact" charset="0"/>
              </a:rPr>
              <a:t>para</a:t>
            </a:r>
            <a:r>
              <a:rPr lang="en-US" sz="2900" dirty="0">
                <a:solidFill>
                  <a:schemeClr val="bg1"/>
                </a:solidFill>
                <a:latin typeface="Impact" charset="0"/>
              </a:rPr>
              <a:t>  </a:t>
            </a:r>
            <a:r>
              <a:rPr lang="en-US" sz="2900" dirty="0" err="1">
                <a:solidFill>
                  <a:schemeClr val="bg1"/>
                </a:solidFill>
                <a:latin typeface="Impact" charset="0"/>
              </a:rPr>
              <a:t>Excavación</a:t>
            </a:r>
            <a:endParaRPr lang="en-US" sz="2900" dirty="0">
              <a:solidFill>
                <a:schemeClr val="bg1"/>
              </a:solidFill>
              <a:latin typeface="Impact" charset="0"/>
            </a:endParaRPr>
          </a:p>
        </p:txBody>
      </p:sp>
      <p:sp>
        <p:nvSpPr>
          <p:cNvPr id="68612" name="Rectangle 8"/>
          <p:cNvSpPr>
            <a:spLocks noChangeArrowheads="1"/>
          </p:cNvSpPr>
          <p:nvPr/>
        </p:nvSpPr>
        <p:spPr bwMode="auto">
          <a:xfrm>
            <a:off x="5976938" y="6549601"/>
            <a:ext cx="3167062" cy="277813"/>
          </a:xfrm>
          <a:prstGeom prst="rect">
            <a:avLst/>
          </a:prstGeom>
          <a:noFill/>
          <a:ln w="9525">
            <a:noFill/>
            <a:miter lim="800000"/>
            <a:headEnd/>
            <a:tailEnd/>
          </a:ln>
        </p:spPr>
        <p:txBody>
          <a:bodyPr>
            <a:prstTxWarp prst="textNoShape">
              <a:avLst/>
            </a:prstTxWarp>
            <a:spAutoFit/>
          </a:bodyPr>
          <a:lstStyle/>
          <a:p>
            <a:r>
              <a:rPr lang="en-US" sz="1200" b="1" dirty="0" err="1">
                <a:latin typeface="Times" charset="0"/>
              </a:rPr>
              <a:t>Fuente</a:t>
            </a:r>
            <a:r>
              <a:rPr lang="en-US" sz="1200" b="1" dirty="0">
                <a:latin typeface="Times" charset="0"/>
              </a:rPr>
              <a:t>: OSHA Salt Lake Technical Center</a:t>
            </a:r>
          </a:p>
        </p:txBody>
      </p:sp>
      <p:pic>
        <p:nvPicPr>
          <p:cNvPr id="6" name="Picture 5" descr="A soil classification chart for excavation">
            <a:extLst>
              <a:ext uri="{FF2B5EF4-FFF2-40B4-BE49-F238E27FC236}">
                <a16:creationId xmlns:a16="http://schemas.microsoft.com/office/drawing/2014/main" id="{13A86197-8059-4055-A430-F6F12B583B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126" y="1329659"/>
            <a:ext cx="5895343" cy="5358848"/>
          </a:xfrm>
          <a:prstGeom prst="rect">
            <a:avLst/>
          </a:prstGeom>
        </p:spPr>
      </p:pic>
    </p:spTree>
    <p:extLst>
      <p:ext uri="{BB962C8B-B14F-4D97-AF65-F5344CB8AC3E}">
        <p14:creationId xmlns:p14="http://schemas.microsoft.com/office/powerpoint/2010/main" val="1161932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225425"/>
            <a:ext cx="7040563" cy="919163"/>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Efectos</a:t>
            </a:r>
            <a:r>
              <a:rPr lang="en-US" sz="2900" dirty="0">
                <a:solidFill>
                  <a:schemeClr val="bg1"/>
                </a:solidFill>
                <a:latin typeface="Impact" charset="0"/>
              </a:rPr>
              <a:t> del Agua en el </a:t>
            </a:r>
            <a:r>
              <a:rPr lang="en-US" sz="2900" dirty="0" err="1">
                <a:solidFill>
                  <a:schemeClr val="bg1"/>
                </a:solidFill>
                <a:latin typeface="Impact" charset="0"/>
              </a:rPr>
              <a:t>suelo</a:t>
            </a:r>
            <a:endParaRPr lang="en-US" sz="2900" dirty="0">
              <a:solidFill>
                <a:schemeClr val="bg1"/>
              </a:solidFill>
              <a:latin typeface="Impact" charset="0"/>
            </a:endParaRPr>
          </a:p>
        </p:txBody>
      </p:sp>
      <p:sp>
        <p:nvSpPr>
          <p:cNvPr id="7" name="Content Placeholder 2"/>
          <p:cNvSpPr txBox="1">
            <a:spLocks/>
          </p:cNvSpPr>
          <p:nvPr/>
        </p:nvSpPr>
        <p:spPr>
          <a:xfrm>
            <a:off x="0" y="1506538"/>
            <a:ext cx="9144000" cy="5157787"/>
          </a:xfrm>
          <a:prstGeom prst="rect">
            <a:avLst/>
          </a:prstGeom>
        </p:spPr>
        <p:txBody>
          <a:bodyPr>
            <a:prstTxWarp prst="textNoShape">
              <a:avLst/>
            </a:prstTxWarp>
            <a:normAutofit/>
          </a:bodyPr>
          <a:lstStyle/>
          <a:p>
            <a:pPr marL="342900" indent="-342900" eaLnBrk="0" hangingPunct="0">
              <a:lnSpc>
                <a:spcPct val="80000"/>
              </a:lnSpc>
              <a:spcBef>
                <a:spcPct val="20000"/>
              </a:spcBef>
              <a:spcAft>
                <a:spcPts val="1200"/>
              </a:spcAft>
              <a:buFontTx/>
              <a:buChar char="•"/>
            </a:pPr>
            <a:r>
              <a:rPr lang="en-US" sz="2600" dirty="0">
                <a:latin typeface="Times" charset="0"/>
              </a:rPr>
              <a:t>El </a:t>
            </a:r>
            <a:r>
              <a:rPr lang="en-US" sz="2600" b="1" dirty="0" err="1">
                <a:latin typeface="Times" charset="0"/>
              </a:rPr>
              <a:t>agua</a:t>
            </a:r>
            <a:r>
              <a:rPr lang="en-US" sz="2600" b="1" dirty="0">
                <a:latin typeface="Times" charset="0"/>
              </a:rPr>
              <a:t> </a:t>
            </a:r>
            <a:r>
              <a:rPr lang="en-US" sz="2600" dirty="0" err="1">
                <a:solidFill>
                  <a:srgbClr val="000000"/>
                </a:solidFill>
                <a:latin typeface="Times" charset="0"/>
              </a:rPr>
              <a:t>vuelve</a:t>
            </a:r>
            <a:r>
              <a:rPr lang="en-US" sz="2600" dirty="0">
                <a:latin typeface="Times" charset="0"/>
              </a:rPr>
              <a:t> </a:t>
            </a:r>
            <a:r>
              <a:rPr lang="en-US" sz="2600" b="1" dirty="0" err="1">
                <a:latin typeface="Times" charset="0"/>
              </a:rPr>
              <a:t>inestable</a:t>
            </a:r>
            <a:r>
              <a:rPr lang="en-US" sz="2600" b="1" dirty="0">
                <a:latin typeface="Times" charset="0"/>
              </a:rPr>
              <a:t> </a:t>
            </a:r>
            <a:r>
              <a:rPr lang="en-US" sz="2600" b="1" dirty="0">
                <a:solidFill>
                  <a:srgbClr val="000000"/>
                </a:solidFill>
                <a:latin typeface="Times" charset="0"/>
              </a:rPr>
              <a:t>el </a:t>
            </a:r>
            <a:r>
              <a:rPr lang="en-US" sz="2600" b="1" dirty="0" err="1">
                <a:solidFill>
                  <a:srgbClr val="000000"/>
                </a:solidFill>
                <a:latin typeface="Times" charset="0"/>
              </a:rPr>
              <a:t>suelo</a:t>
            </a:r>
            <a:r>
              <a:rPr lang="en-US" sz="2600" b="1" dirty="0">
                <a:solidFill>
                  <a:srgbClr val="000000"/>
                </a:solidFill>
                <a:latin typeface="Times" charset="0"/>
              </a:rPr>
              <a:t> al </a:t>
            </a:r>
            <a:r>
              <a:rPr lang="en-US" sz="2600" b="1" dirty="0" err="1">
                <a:solidFill>
                  <a:srgbClr val="000000"/>
                </a:solidFill>
                <a:latin typeface="Times" charset="0"/>
              </a:rPr>
              <a:t>reducir</a:t>
            </a:r>
            <a:r>
              <a:rPr lang="en-US" sz="2600" b="1" dirty="0">
                <a:solidFill>
                  <a:srgbClr val="000000"/>
                </a:solidFill>
                <a:latin typeface="Times" charset="0"/>
              </a:rPr>
              <a:t> </a:t>
            </a:r>
            <a:r>
              <a:rPr lang="en-US" sz="2600" dirty="0" err="1">
                <a:solidFill>
                  <a:srgbClr val="000000"/>
                </a:solidFill>
                <a:latin typeface="Times" charset="0"/>
              </a:rPr>
              <a:t>la</a:t>
            </a:r>
            <a:r>
              <a:rPr lang="en-US" sz="2600" dirty="0" err="1">
                <a:latin typeface="Times" charset="0"/>
              </a:rPr>
              <a:t>s</a:t>
            </a:r>
            <a:r>
              <a:rPr lang="en-US" sz="2600" dirty="0">
                <a:latin typeface="Times" charset="0"/>
              </a:rPr>
              <a:t> </a:t>
            </a:r>
            <a:r>
              <a:rPr lang="en-US" sz="2600" b="1" dirty="0" err="1">
                <a:latin typeface="Times" charset="0"/>
              </a:rPr>
              <a:t>fuerzas</a:t>
            </a:r>
            <a:r>
              <a:rPr lang="en-US" sz="2600" b="1" dirty="0">
                <a:latin typeface="Times" charset="0"/>
              </a:rPr>
              <a:t> </a:t>
            </a:r>
            <a:r>
              <a:rPr lang="en-US" sz="2600" b="1" dirty="0" err="1">
                <a:latin typeface="Times" charset="0"/>
              </a:rPr>
              <a:t>cohesivas</a:t>
            </a:r>
            <a:r>
              <a:rPr lang="en-US" sz="2600" b="1" dirty="0">
                <a:latin typeface="Times" charset="0"/>
              </a:rPr>
              <a:t> </a:t>
            </a:r>
            <a:r>
              <a:rPr lang="en-US" sz="2600" dirty="0">
                <a:latin typeface="Times" charset="0"/>
              </a:rPr>
              <a:t>entre </a:t>
            </a:r>
            <a:r>
              <a:rPr lang="en-US" sz="2600" dirty="0" err="1">
                <a:latin typeface="Times" charset="0"/>
              </a:rPr>
              <a:t>las</a:t>
            </a:r>
            <a:r>
              <a:rPr lang="en-US" sz="2600" dirty="0">
                <a:latin typeface="Times" charset="0"/>
              </a:rPr>
              <a:t> </a:t>
            </a:r>
            <a:r>
              <a:rPr lang="en-US" sz="2600" dirty="0" err="1">
                <a:latin typeface="Times" charset="0"/>
              </a:rPr>
              <a:t>partículas</a:t>
            </a:r>
            <a:r>
              <a:rPr lang="en-US" sz="2600" dirty="0">
                <a:latin typeface="Times" charset="0"/>
              </a:rPr>
              <a:t> de </a:t>
            </a:r>
            <a:r>
              <a:rPr lang="en-US" sz="2600" dirty="0" err="1">
                <a:latin typeface="Times" charset="0"/>
              </a:rPr>
              <a:t>suelo</a:t>
            </a:r>
            <a:r>
              <a:rPr lang="en-US" sz="2600" dirty="0">
                <a:latin typeface="Times" charset="0"/>
              </a:rPr>
              <a:t>. </a:t>
            </a:r>
          </a:p>
          <a:p>
            <a:pPr marL="342900" indent="-342900" eaLnBrk="0" hangingPunct="0">
              <a:lnSpc>
                <a:spcPct val="80000"/>
              </a:lnSpc>
              <a:spcBef>
                <a:spcPct val="20000"/>
              </a:spcBef>
              <a:spcAft>
                <a:spcPts val="1200"/>
              </a:spcAft>
              <a:buFontTx/>
              <a:buChar char="•"/>
            </a:pPr>
            <a:r>
              <a:rPr lang="en-US" sz="2600" b="1" dirty="0">
                <a:latin typeface="Times" charset="0"/>
              </a:rPr>
              <a:t>No </a:t>
            </a:r>
            <a:r>
              <a:rPr lang="en-US" sz="2600" dirty="0">
                <a:latin typeface="Times" charset="0"/>
              </a:rPr>
              <a:t>se </a:t>
            </a:r>
            <a:r>
              <a:rPr lang="en-US" sz="2600" dirty="0" err="1">
                <a:latin typeface="Times" charset="0"/>
              </a:rPr>
              <a:t>debe</a:t>
            </a:r>
            <a:r>
              <a:rPr lang="en-US" sz="2600" dirty="0">
                <a:latin typeface="Times" charset="0"/>
              </a:rPr>
              <a:t> </a:t>
            </a:r>
            <a:r>
              <a:rPr lang="en-US" sz="2600" b="1" dirty="0" err="1">
                <a:latin typeface="Times" charset="0"/>
              </a:rPr>
              <a:t>ingresar</a:t>
            </a:r>
            <a:r>
              <a:rPr lang="en-US" sz="2600" b="1" dirty="0">
                <a:latin typeface="Times" charset="0"/>
              </a:rPr>
              <a:t> </a:t>
            </a:r>
            <a:r>
              <a:rPr lang="en-US" sz="2600" dirty="0">
                <a:latin typeface="Times" charset="0"/>
              </a:rPr>
              <a:t>en </a:t>
            </a:r>
            <a:r>
              <a:rPr lang="en-US" sz="2600" b="1" dirty="0" err="1">
                <a:latin typeface="Times" charset="0"/>
              </a:rPr>
              <a:t>excavaciones</a:t>
            </a:r>
            <a:r>
              <a:rPr lang="en-US" sz="2600" dirty="0">
                <a:latin typeface="Times" charset="0"/>
              </a:rPr>
              <a:t> </a:t>
            </a:r>
            <a:r>
              <a:rPr lang="en-US" sz="2600" dirty="0" err="1">
                <a:latin typeface="Times" charset="0"/>
              </a:rPr>
              <a:t>cuando</a:t>
            </a:r>
            <a:r>
              <a:rPr lang="en-US" sz="2600" dirty="0">
                <a:latin typeface="Times" charset="0"/>
              </a:rPr>
              <a:t> el </a:t>
            </a:r>
            <a:r>
              <a:rPr lang="en-US" sz="2600" dirty="0" err="1">
                <a:latin typeface="Times" charset="0"/>
              </a:rPr>
              <a:t>agua</a:t>
            </a:r>
            <a:r>
              <a:rPr lang="en-US" sz="2600" dirty="0">
                <a:latin typeface="Times" charset="0"/>
              </a:rPr>
              <a:t> se ha </a:t>
            </a:r>
            <a:r>
              <a:rPr lang="en-US" sz="2600" dirty="0" err="1">
                <a:latin typeface="Times" charset="0"/>
              </a:rPr>
              <a:t>acumulado</a:t>
            </a:r>
            <a:r>
              <a:rPr lang="en-US" sz="2600" dirty="0">
                <a:latin typeface="Times" charset="0"/>
              </a:rPr>
              <a:t> a </a:t>
            </a:r>
            <a:r>
              <a:rPr lang="en-US" sz="2600" dirty="0" err="1">
                <a:latin typeface="Times" charset="0"/>
              </a:rPr>
              <a:t>menos</a:t>
            </a:r>
            <a:r>
              <a:rPr lang="en-US" sz="2600" dirty="0">
                <a:latin typeface="Times" charset="0"/>
              </a:rPr>
              <a:t> que </a:t>
            </a:r>
            <a:r>
              <a:rPr lang="en-US" sz="2600" dirty="0" err="1">
                <a:latin typeface="Times" charset="0"/>
              </a:rPr>
              <a:t>haya</a:t>
            </a:r>
            <a:r>
              <a:rPr lang="en-US" sz="2600" dirty="0">
                <a:latin typeface="Times" charset="0"/>
              </a:rPr>
              <a:t> </a:t>
            </a:r>
            <a:r>
              <a:rPr lang="en-US" sz="2600" dirty="0" err="1">
                <a:latin typeface="Times" charset="0"/>
              </a:rPr>
              <a:t>protección</a:t>
            </a:r>
            <a:r>
              <a:rPr lang="en-US" sz="2600" dirty="0">
                <a:latin typeface="Times" charset="0"/>
              </a:rPr>
              <a:t> para </a:t>
            </a:r>
            <a:r>
              <a:rPr lang="en-US" sz="2600" dirty="0" err="1">
                <a:latin typeface="Times" charset="0"/>
              </a:rPr>
              <a:t>suelos</a:t>
            </a:r>
            <a:r>
              <a:rPr lang="en-US" sz="2600" dirty="0">
                <a:latin typeface="Times" charset="0"/>
              </a:rPr>
              <a:t> </a:t>
            </a:r>
            <a:r>
              <a:rPr lang="en-US" sz="2600" b="1" dirty="0" err="1">
                <a:latin typeface="Times" charset="0"/>
              </a:rPr>
              <a:t>inestables</a:t>
            </a:r>
            <a:r>
              <a:rPr lang="en-US" sz="2600" b="1" dirty="0">
                <a:latin typeface="Times" charset="0"/>
              </a:rPr>
              <a:t> </a:t>
            </a:r>
            <a:r>
              <a:rPr lang="en-US" sz="2600" dirty="0">
                <a:latin typeface="Times" charset="0"/>
              </a:rPr>
              <a:t>y </a:t>
            </a:r>
            <a:r>
              <a:rPr lang="en-US" sz="2600" dirty="0" err="1">
                <a:latin typeface="Times" charset="0"/>
              </a:rPr>
              <a:t>esté</a:t>
            </a:r>
            <a:r>
              <a:rPr lang="en-US" sz="2600" dirty="0">
                <a:latin typeface="Times" charset="0"/>
              </a:rPr>
              <a:t> </a:t>
            </a:r>
            <a:r>
              <a:rPr lang="en-US" sz="2600" dirty="0" err="1">
                <a:latin typeface="Times" charset="0"/>
              </a:rPr>
              <a:t>presente</a:t>
            </a:r>
            <a:r>
              <a:rPr lang="en-US" sz="2600" dirty="0">
                <a:latin typeface="Times" charset="0"/>
              </a:rPr>
              <a:t> el </a:t>
            </a:r>
            <a:r>
              <a:rPr lang="en-US" sz="2600" dirty="0" err="1">
                <a:latin typeface="Times" charset="0"/>
              </a:rPr>
              <a:t>equipamiento</a:t>
            </a:r>
            <a:r>
              <a:rPr lang="en-US" sz="2600" dirty="0">
                <a:latin typeface="Times" charset="0"/>
              </a:rPr>
              <a:t> para </a:t>
            </a:r>
            <a:r>
              <a:rPr lang="en-US" sz="2600" b="1" dirty="0" err="1">
                <a:latin typeface="Times" charset="0"/>
              </a:rPr>
              <a:t>evacuación</a:t>
            </a:r>
            <a:r>
              <a:rPr lang="en-US" sz="2600" b="1" dirty="0">
                <a:latin typeface="Times" charset="0"/>
              </a:rPr>
              <a:t> de </a:t>
            </a:r>
            <a:r>
              <a:rPr lang="en-US" sz="2600" b="1" dirty="0" err="1">
                <a:latin typeface="Times" charset="0"/>
              </a:rPr>
              <a:t>agua</a:t>
            </a:r>
            <a:endParaRPr lang="en-US" sz="2600" dirty="0">
              <a:latin typeface="Times" charset="0"/>
            </a:endParaRPr>
          </a:p>
          <a:p>
            <a:pPr marL="342900" indent="-342900" eaLnBrk="0" hangingPunct="0">
              <a:lnSpc>
                <a:spcPct val="80000"/>
              </a:lnSpc>
              <a:spcBef>
                <a:spcPct val="20000"/>
              </a:spcBef>
              <a:spcAft>
                <a:spcPts val="1200"/>
              </a:spcAft>
              <a:buFontTx/>
              <a:buChar char="•"/>
            </a:pPr>
            <a:r>
              <a:rPr lang="en-US" sz="2600" dirty="0">
                <a:latin typeface="Times" charset="0"/>
              </a:rPr>
              <a:t>La</a:t>
            </a:r>
            <a:r>
              <a:rPr lang="en-US" sz="2600" dirty="0">
                <a:solidFill>
                  <a:srgbClr val="000000"/>
                </a:solidFill>
                <a:latin typeface="Times" charset="0"/>
              </a:rPr>
              <a:t> </a:t>
            </a:r>
            <a:r>
              <a:rPr lang="en-US" sz="2600" b="1" dirty="0">
                <a:solidFill>
                  <a:srgbClr val="000000"/>
                </a:solidFill>
                <a:latin typeface="Times" charset="0"/>
              </a:rPr>
              <a:t>persona </a:t>
            </a:r>
            <a:r>
              <a:rPr lang="en-US" sz="2600" b="1" dirty="0" err="1">
                <a:solidFill>
                  <a:srgbClr val="000000"/>
                </a:solidFill>
                <a:latin typeface="Times" charset="0"/>
              </a:rPr>
              <a:t>competente</a:t>
            </a:r>
            <a:r>
              <a:rPr lang="en-US" sz="2600" b="1" dirty="0">
                <a:latin typeface="Times" charset="0"/>
              </a:rPr>
              <a:t> </a:t>
            </a:r>
            <a:r>
              <a:rPr lang="en-US" sz="2600" dirty="0" err="1">
                <a:latin typeface="Times" charset="0"/>
              </a:rPr>
              <a:t>debe</a:t>
            </a:r>
            <a:r>
              <a:rPr lang="en-US" sz="2600" dirty="0">
                <a:latin typeface="Times" charset="0"/>
              </a:rPr>
              <a:t> </a:t>
            </a:r>
            <a:r>
              <a:rPr lang="en-US" sz="2600" b="1" dirty="0" err="1">
                <a:latin typeface="Times" charset="0"/>
              </a:rPr>
              <a:t>inspeccionar</a:t>
            </a:r>
            <a:r>
              <a:rPr lang="en-US" sz="2600" dirty="0">
                <a:latin typeface="Times" charset="0"/>
              </a:rPr>
              <a:t>                                             la </a:t>
            </a:r>
            <a:r>
              <a:rPr lang="en-US" sz="2600" dirty="0" err="1">
                <a:latin typeface="Times" charset="0"/>
              </a:rPr>
              <a:t>excavación</a:t>
            </a:r>
            <a:r>
              <a:rPr lang="en-US" sz="2600" dirty="0">
                <a:latin typeface="Times" charset="0"/>
              </a:rPr>
              <a:t> y </a:t>
            </a:r>
            <a:r>
              <a:rPr lang="en-US" sz="2600" b="1" dirty="0" err="1">
                <a:latin typeface="Times" charset="0"/>
              </a:rPr>
              <a:t>monitorear</a:t>
            </a:r>
            <a:r>
              <a:rPr lang="en-US" sz="2600" b="1" dirty="0">
                <a:latin typeface="Times" charset="0"/>
              </a:rPr>
              <a:t> </a:t>
            </a:r>
            <a:r>
              <a:rPr lang="en-US" sz="2600" dirty="0">
                <a:latin typeface="Times" charset="0"/>
              </a:rPr>
              <a:t>los </a:t>
            </a:r>
            <a:r>
              <a:rPr lang="en-US" sz="2600" dirty="0" err="1">
                <a:latin typeface="Times" charset="0"/>
              </a:rPr>
              <a:t>métodos</a:t>
            </a:r>
            <a:r>
              <a:rPr lang="en-US" sz="2600" dirty="0">
                <a:latin typeface="Times" charset="0"/>
              </a:rPr>
              <a:t>                                                         </a:t>
            </a:r>
            <a:r>
              <a:rPr lang="en-US" sz="2600" dirty="0" err="1">
                <a:latin typeface="Times" charset="0"/>
              </a:rPr>
              <a:t>usados</a:t>
            </a:r>
            <a:r>
              <a:rPr lang="en-US" sz="2600" dirty="0">
                <a:latin typeface="Times" charset="0"/>
              </a:rPr>
              <a:t> </a:t>
            </a:r>
            <a:r>
              <a:rPr lang="en-US" sz="2600" dirty="0" err="1">
                <a:latin typeface="Times" charset="0"/>
              </a:rPr>
              <a:t>para</a:t>
            </a:r>
            <a:r>
              <a:rPr lang="en-US" sz="2600" dirty="0">
                <a:latin typeface="Times" charset="0"/>
              </a:rPr>
              <a:t> </a:t>
            </a:r>
            <a:r>
              <a:rPr lang="en-US" sz="2600" dirty="0" err="1">
                <a:latin typeface="Times" charset="0"/>
              </a:rPr>
              <a:t>controlar</a:t>
            </a:r>
            <a:r>
              <a:rPr lang="en-US" sz="2600" dirty="0">
                <a:latin typeface="Times" charset="0"/>
              </a:rPr>
              <a:t> la </a:t>
            </a:r>
            <a:r>
              <a:rPr lang="en-US" sz="2600" dirty="0" err="1">
                <a:latin typeface="Times" charset="0"/>
              </a:rPr>
              <a:t>acumulación</a:t>
            </a:r>
            <a:r>
              <a:rPr lang="en-US" sz="2600" dirty="0">
                <a:latin typeface="Times" charset="0"/>
              </a:rPr>
              <a:t> de </a:t>
            </a:r>
            <a:r>
              <a:rPr lang="en-US" sz="2600" dirty="0" err="1">
                <a:latin typeface="Times" charset="0"/>
              </a:rPr>
              <a:t>agua</a:t>
            </a:r>
            <a:endParaRPr lang="en-US" sz="2600" dirty="0">
              <a:latin typeface="Times" charset="0"/>
            </a:endParaRPr>
          </a:p>
          <a:p>
            <a:pPr marL="342900" indent="-342900" eaLnBrk="0" hangingPunct="0">
              <a:lnSpc>
                <a:spcPct val="80000"/>
              </a:lnSpc>
              <a:spcBef>
                <a:spcPct val="20000"/>
              </a:spcBef>
              <a:spcAft>
                <a:spcPts val="1200"/>
              </a:spcAft>
              <a:buFontTx/>
              <a:buChar char="•"/>
            </a:pPr>
            <a:r>
              <a:rPr lang="en-US" sz="2600" dirty="0">
                <a:latin typeface="Times" charset="0"/>
              </a:rPr>
              <a:t>Las</a:t>
            </a:r>
            <a:r>
              <a:rPr lang="en-US" sz="2600" b="1" dirty="0">
                <a:latin typeface="Times" charset="0"/>
              </a:rPr>
              <a:t> </a:t>
            </a:r>
            <a:r>
              <a:rPr lang="en-US" sz="2600" b="1" dirty="0" err="1">
                <a:latin typeface="Times" charset="0"/>
              </a:rPr>
              <a:t>aguas</a:t>
            </a:r>
            <a:r>
              <a:rPr lang="en-US" sz="2600" b="1" dirty="0">
                <a:latin typeface="Times" charset="0"/>
              </a:rPr>
              <a:t> de </a:t>
            </a:r>
            <a:r>
              <a:rPr lang="en-US" sz="2600" b="1" dirty="0" err="1">
                <a:latin typeface="Times" charset="0"/>
              </a:rPr>
              <a:t>tormentas</a:t>
            </a:r>
            <a:r>
              <a:rPr lang="en-US" sz="2600" b="1" dirty="0">
                <a:latin typeface="Times" charset="0"/>
              </a:rPr>
              <a:t> </a:t>
            </a:r>
            <a:r>
              <a:rPr lang="en-US" sz="2600" dirty="0" err="1">
                <a:latin typeface="Times" charset="0"/>
              </a:rPr>
              <a:t>deben</a:t>
            </a:r>
            <a:r>
              <a:rPr lang="en-US" sz="2600" dirty="0">
                <a:latin typeface="Times" charset="0"/>
              </a:rPr>
              <a:t> ser </a:t>
            </a:r>
            <a:r>
              <a:rPr lang="en-US" sz="2600" b="1" dirty="0" err="1">
                <a:latin typeface="Times" charset="0"/>
              </a:rPr>
              <a:t>desviadas</a:t>
            </a:r>
            <a:r>
              <a:rPr lang="en-US" sz="2600" dirty="0">
                <a:latin typeface="Times" charset="0"/>
              </a:rPr>
              <a:t>                                             </a:t>
            </a:r>
            <a:r>
              <a:rPr lang="en-US" sz="2600" dirty="0" err="1">
                <a:latin typeface="Times" charset="0"/>
              </a:rPr>
              <a:t>cuidadosamente</a:t>
            </a:r>
            <a:r>
              <a:rPr lang="en-US" sz="2600" dirty="0">
                <a:latin typeface="Times" charset="0"/>
              </a:rPr>
              <a:t> </a:t>
            </a:r>
            <a:r>
              <a:rPr lang="en-US" sz="2600" dirty="0" err="1">
                <a:latin typeface="Times" charset="0"/>
              </a:rPr>
              <a:t>fuera</a:t>
            </a:r>
            <a:r>
              <a:rPr lang="en-US" sz="2600" dirty="0">
                <a:latin typeface="Times" charset="0"/>
              </a:rPr>
              <a:t> del </a:t>
            </a:r>
            <a:r>
              <a:rPr lang="en-US" sz="2600" dirty="0" err="1">
                <a:latin typeface="Times" charset="0"/>
              </a:rPr>
              <a:t>sitio</a:t>
            </a:r>
            <a:r>
              <a:rPr lang="en-US" sz="2600" dirty="0">
                <a:latin typeface="Times" charset="0"/>
              </a:rPr>
              <a:t> de la </a:t>
            </a:r>
            <a:r>
              <a:rPr lang="en-US" sz="2600" dirty="0" err="1">
                <a:latin typeface="Times" charset="0"/>
              </a:rPr>
              <a:t>excavación</a:t>
            </a:r>
            <a:endParaRPr lang="en-US" sz="2600" dirty="0">
              <a:latin typeface="Times" charset="0"/>
            </a:endParaRPr>
          </a:p>
          <a:p>
            <a:pPr marL="342900" indent="-342900" eaLnBrk="0" hangingPunct="0">
              <a:lnSpc>
                <a:spcPct val="80000"/>
              </a:lnSpc>
              <a:spcBef>
                <a:spcPct val="20000"/>
              </a:spcBef>
              <a:spcAft>
                <a:spcPts val="1200"/>
              </a:spcAft>
              <a:buFontTx/>
              <a:buChar char="•"/>
            </a:pPr>
            <a:r>
              <a:rPr lang="en-US" sz="2600" dirty="0" err="1">
                <a:latin typeface="Times" charset="0"/>
              </a:rPr>
              <a:t>Todos</a:t>
            </a:r>
            <a:r>
              <a:rPr lang="en-US" sz="2600" dirty="0">
                <a:latin typeface="Times" charset="0"/>
              </a:rPr>
              <a:t> los </a:t>
            </a:r>
            <a:r>
              <a:rPr lang="en-US" sz="2600" b="1" dirty="0" err="1">
                <a:latin typeface="Times" charset="0"/>
              </a:rPr>
              <a:t>trabajadores</a:t>
            </a:r>
            <a:r>
              <a:rPr lang="en-US" sz="2600" dirty="0">
                <a:latin typeface="Times" charset="0"/>
              </a:rPr>
              <a:t> </a:t>
            </a:r>
            <a:r>
              <a:rPr lang="en-US" sz="2600" dirty="0" err="1">
                <a:latin typeface="Times" charset="0"/>
              </a:rPr>
              <a:t>deben</a:t>
            </a:r>
            <a:r>
              <a:rPr lang="en-US" sz="2600" dirty="0">
                <a:latin typeface="Times" charset="0"/>
              </a:rPr>
              <a:t> </a:t>
            </a:r>
            <a:r>
              <a:rPr lang="en-US" sz="2600" b="1" dirty="0" err="1">
                <a:latin typeface="Times" charset="0"/>
              </a:rPr>
              <a:t>retirarse</a:t>
            </a:r>
            <a:r>
              <a:rPr lang="en-US" sz="2600" b="1" dirty="0">
                <a:latin typeface="Times" charset="0"/>
              </a:rPr>
              <a:t> de </a:t>
            </a:r>
            <a:r>
              <a:rPr lang="en-US" sz="2600" b="1" dirty="0" err="1">
                <a:latin typeface="Times" charset="0"/>
              </a:rPr>
              <a:t>las</a:t>
            </a:r>
            <a:r>
              <a:rPr lang="en-US" sz="2600" b="1" dirty="0">
                <a:latin typeface="Times" charset="0"/>
              </a:rPr>
              <a:t> </a:t>
            </a:r>
            <a:r>
              <a:rPr lang="en-US" sz="2600" b="1" dirty="0" err="1">
                <a:latin typeface="Times" charset="0"/>
              </a:rPr>
              <a:t>zanjas</a:t>
            </a:r>
            <a:r>
              <a:rPr lang="en-US" sz="2600" b="1" dirty="0">
                <a:latin typeface="Times" charset="0"/>
              </a:rPr>
              <a:t> </a:t>
            </a:r>
            <a:r>
              <a:rPr lang="en-US" sz="2600" b="1" dirty="0" err="1">
                <a:latin typeface="Times" charset="0"/>
              </a:rPr>
              <a:t>durante</a:t>
            </a:r>
            <a:r>
              <a:rPr lang="en-US" sz="2600" b="1" dirty="0">
                <a:latin typeface="Times" charset="0"/>
              </a:rPr>
              <a:t> </a:t>
            </a:r>
            <a:r>
              <a:rPr lang="en-US" sz="2600" b="1" dirty="0" err="1">
                <a:latin typeface="Times" charset="0"/>
              </a:rPr>
              <a:t>tormentas</a:t>
            </a:r>
            <a:r>
              <a:rPr lang="en-US" sz="2600" b="1" dirty="0">
                <a:latin typeface="Times" charset="0"/>
              </a:rPr>
              <a:t> de </a:t>
            </a:r>
            <a:r>
              <a:rPr lang="en-US" sz="2600" b="1" dirty="0" err="1">
                <a:latin typeface="Times" charset="0"/>
              </a:rPr>
              <a:t>lluvia</a:t>
            </a:r>
            <a:r>
              <a:rPr lang="en-US" sz="2600" b="1" dirty="0">
                <a:latin typeface="Times" charset="0"/>
              </a:rPr>
              <a:t>.</a:t>
            </a:r>
          </a:p>
          <a:p>
            <a:pPr marL="342900" indent="-342900" eaLnBrk="0" hangingPunct="0">
              <a:lnSpc>
                <a:spcPct val="80000"/>
              </a:lnSpc>
              <a:spcBef>
                <a:spcPct val="20000"/>
              </a:spcBef>
              <a:spcAft>
                <a:spcPts val="1200"/>
              </a:spcAft>
              <a:buFontTx/>
              <a:buChar char="•"/>
            </a:pPr>
            <a:endParaRPr lang="en-US" sz="3000" dirty="0">
              <a:latin typeface="Times" charset="0"/>
            </a:endParaRPr>
          </a:p>
        </p:txBody>
      </p:sp>
      <p:pic>
        <p:nvPicPr>
          <p:cNvPr id="70660" name="Picture 2" descr="An image showing water accumulated in a trench pumped ou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3912" y="3420533"/>
            <a:ext cx="2246838" cy="168380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2362200"/>
            <a:ext cx="7040563" cy="2498725"/>
          </a:xfrm>
        </p:spPr>
        <p:txBody>
          <a:bodyPr wrap="square" lIns="91440" tIns="45720" rIns="91440" bIns="45720" numCol="1" anchor="t" anchorCtr="0" compatLnSpc="1">
            <a:prstTxWarp prst="textNoShape">
              <a:avLst/>
            </a:prstTxWarp>
          </a:bodyPr>
          <a:lstStyle/>
          <a:p>
            <a:r>
              <a:rPr lang="en-US" sz="2900" dirty="0">
                <a:solidFill>
                  <a:schemeClr val="tx1"/>
                </a:solidFill>
                <a:latin typeface="Impact" charset="0"/>
              </a:rPr>
              <a:t>POR FAVOR COMIENCE EL</a:t>
            </a:r>
            <a:br>
              <a:rPr lang="en-US" sz="2900" dirty="0">
                <a:solidFill>
                  <a:schemeClr val="tx1"/>
                </a:solidFill>
                <a:latin typeface="Impact" charset="0"/>
              </a:rPr>
            </a:br>
            <a:r>
              <a:rPr lang="en-US" sz="2900" dirty="0">
                <a:solidFill>
                  <a:schemeClr val="tx1"/>
                </a:solidFill>
                <a:latin typeface="Impact" charset="0"/>
              </a:rPr>
              <a:t>POSTTEST - SESION 1</a:t>
            </a:r>
            <a:br>
              <a:rPr lang="en-US" sz="2900" dirty="0">
                <a:solidFill>
                  <a:schemeClr val="tx1"/>
                </a:solidFill>
                <a:latin typeface="Impact" charset="0"/>
              </a:rPr>
            </a:br>
            <a:r>
              <a:rPr lang="en-US" sz="2900" dirty="0">
                <a:solidFill>
                  <a:schemeClr val="tx1"/>
                </a:solidFill>
                <a:latin typeface="Impact" charset="0"/>
              </a:rPr>
              <a:t/>
            </a:r>
            <a:br>
              <a:rPr lang="en-US" sz="2900" dirty="0">
                <a:solidFill>
                  <a:schemeClr val="tx1"/>
                </a:solidFill>
                <a:latin typeface="Impact" charset="0"/>
              </a:rPr>
            </a:br>
            <a:r>
              <a:rPr lang="en-US" sz="2900" dirty="0" err="1">
                <a:solidFill>
                  <a:schemeClr val="tx1"/>
                </a:solidFill>
                <a:latin typeface="Impact" charset="0"/>
              </a:rPr>
              <a:t>Máximo</a:t>
            </a:r>
            <a:r>
              <a:rPr lang="en-US" sz="2900" dirty="0">
                <a:solidFill>
                  <a:schemeClr val="tx1"/>
                </a:solidFill>
                <a:latin typeface="Impact" charset="0"/>
              </a:rPr>
              <a:t>: 10 </a:t>
            </a:r>
            <a:r>
              <a:rPr lang="en-US" sz="2900" dirty="0" err="1">
                <a:solidFill>
                  <a:schemeClr val="tx1"/>
                </a:solidFill>
                <a:latin typeface="Impact" charset="0"/>
              </a:rPr>
              <a:t>minutos</a:t>
            </a:r>
            <a:r>
              <a:rPr lang="en-US" sz="2900" dirty="0">
                <a:solidFill>
                  <a:schemeClr val="tx1"/>
                </a:solidFill>
                <a:latin typeface="Impact"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581150" y="133350"/>
            <a:ext cx="6932613" cy="1143000"/>
          </a:xfrm>
        </p:spPr>
        <p:txBody>
          <a:bodyPr wrap="square" lIns="91440" tIns="45720" rIns="91440" bIns="45720" numCol="1" anchor="t" anchorCtr="0" compatLnSpc="1">
            <a:prstTxWarp prst="textNoShape">
              <a:avLst/>
            </a:prstTxWarp>
            <a:normAutofit/>
          </a:bodyPr>
          <a:lstStyle/>
          <a:p>
            <a:r>
              <a:rPr lang="en-US" sz="3800" b="1" dirty="0" err="1">
                <a:solidFill>
                  <a:srgbClr val="FFFFFF"/>
                </a:solidFill>
                <a:latin typeface="Arial" charset="0"/>
                <a:ea typeface="Tahoma" charset="0"/>
              </a:rPr>
              <a:t>Pasos</a:t>
            </a:r>
            <a:r>
              <a:rPr lang="en-US" sz="3800" b="1" dirty="0">
                <a:solidFill>
                  <a:srgbClr val="FFFFFF"/>
                </a:solidFill>
                <a:latin typeface="Arial" charset="0"/>
                <a:ea typeface="Tahoma" charset="0"/>
              </a:rPr>
              <a:t> del </a:t>
            </a:r>
            <a:r>
              <a:rPr lang="en-US" sz="3800" b="1" dirty="0" err="1">
                <a:solidFill>
                  <a:srgbClr val="FFFFFF"/>
                </a:solidFill>
                <a:latin typeface="Arial" charset="0"/>
                <a:ea typeface="Tahoma" charset="0"/>
              </a:rPr>
              <a:t>entrenamiento</a:t>
            </a:r>
            <a:r>
              <a:rPr lang="en-US" sz="3200" b="1" dirty="0">
                <a:latin typeface="Times New Roman" charset="0"/>
                <a:ea typeface="Times New Roman" charset="0"/>
                <a:cs typeface="Times New Roman" charset="0"/>
              </a:rPr>
              <a:t/>
            </a:r>
            <a:br>
              <a:rPr lang="en-US" sz="3200" b="1" dirty="0">
                <a:latin typeface="Times New Roman" charset="0"/>
                <a:ea typeface="Times New Roman" charset="0"/>
                <a:cs typeface="Times New Roman" charset="0"/>
              </a:rPr>
            </a:br>
            <a:endParaRPr lang="en-US" sz="2900" dirty="0">
              <a:solidFill>
                <a:schemeClr val="bg1"/>
              </a:solidFill>
              <a:latin typeface="Times New Roman" charset="0"/>
              <a:ea typeface="Times New Roman" charset="0"/>
              <a:cs typeface="Times New Roman" charset="0"/>
            </a:endParaRPr>
          </a:p>
        </p:txBody>
      </p:sp>
      <p:pic>
        <p:nvPicPr>
          <p:cNvPr id="3" name="Picture 2" descr="A flowchart image displaying the steps to complete the training." title="Training Flow Chart">
            <a:extLst>
              <a:ext uri="{FF2B5EF4-FFF2-40B4-BE49-F238E27FC236}">
                <a16:creationId xmlns:a16="http://schemas.microsoft.com/office/drawing/2014/main" id="{A1C463C3-2D3B-45BE-BB8B-E9425DDDD7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7306" y="1371805"/>
            <a:ext cx="2889754" cy="531617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722313" y="3048000"/>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dirty="0"/>
              <a:t>CONTROLES </a:t>
            </a:r>
            <a:br>
              <a:rPr lang="en-US" dirty="0"/>
            </a:br>
            <a:r>
              <a:rPr lang="en-US" dirty="0"/>
              <a:t>DE </a:t>
            </a:r>
            <a:r>
              <a:rPr lang="en-US" dirty="0">
                <a:solidFill>
                  <a:srgbClr val="000000"/>
                </a:solidFill>
              </a:rPr>
              <a:t>PELIGRO</a:t>
            </a:r>
            <a:r>
              <a:rPr lang="en-US" dirty="0"/>
              <a:t> DE DERRUMBE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Controles</a:t>
            </a:r>
            <a:r>
              <a:rPr lang="en-US" sz="2900" dirty="0">
                <a:solidFill>
                  <a:schemeClr val="bg1"/>
                </a:solidFill>
                <a:latin typeface="Impact" charset="0"/>
              </a:rPr>
              <a:t> de</a:t>
            </a:r>
            <a:r>
              <a:rPr lang="en-US" sz="2900" dirty="0">
                <a:solidFill>
                  <a:srgbClr val="000000"/>
                </a:solidFill>
                <a:latin typeface="Impact" charset="0"/>
              </a:rPr>
              <a:t> </a:t>
            </a:r>
            <a:r>
              <a:rPr lang="en-US" sz="2900" dirty="0" err="1">
                <a:solidFill>
                  <a:schemeClr val="bg1"/>
                </a:solidFill>
                <a:latin typeface="Impact" charset="0"/>
              </a:rPr>
              <a:t>Peligro</a:t>
            </a:r>
            <a:r>
              <a:rPr lang="en-US" sz="2900" dirty="0">
                <a:solidFill>
                  <a:schemeClr val="bg1"/>
                </a:solidFill>
                <a:latin typeface="Impact" charset="0"/>
              </a:rPr>
              <a:t> de </a:t>
            </a:r>
            <a:r>
              <a:rPr lang="en-US" sz="2900" dirty="0" err="1">
                <a:solidFill>
                  <a:schemeClr val="bg1"/>
                </a:solidFill>
                <a:latin typeface="Impact" charset="0"/>
              </a:rPr>
              <a:t>Derrumbe</a:t>
            </a:r>
            <a:endParaRPr lang="en-US" sz="2900" dirty="0">
              <a:solidFill>
                <a:schemeClr val="bg1"/>
              </a:solidFill>
              <a:latin typeface="Impact" charset="0"/>
            </a:endParaRPr>
          </a:p>
        </p:txBody>
      </p:sp>
      <p:sp>
        <p:nvSpPr>
          <p:cNvPr id="5" name="Content Placeholder 2"/>
          <p:cNvSpPr txBox="1">
            <a:spLocks/>
          </p:cNvSpPr>
          <p:nvPr/>
        </p:nvSpPr>
        <p:spPr>
          <a:xfrm>
            <a:off x="0" y="1317625"/>
            <a:ext cx="9039225" cy="2487613"/>
          </a:xfrm>
          <a:prstGeom prst="rect">
            <a:avLst/>
          </a:prstGeom>
        </p:spPr>
        <p:txBody>
          <a:bodyPr>
            <a:prstTxWarp prst="textNoShape">
              <a:avLst/>
            </a:prstTxWarp>
          </a:bodyPr>
          <a:lstStyle/>
          <a:p>
            <a:pPr marL="285750" lvl="1" indent="-285750" eaLnBrk="0" hangingPunct="0">
              <a:spcBef>
                <a:spcPct val="20000"/>
              </a:spcBef>
              <a:buFont typeface="Wingdings" charset="2"/>
              <a:buChar char="§"/>
            </a:pPr>
            <a:r>
              <a:rPr lang="en-US" sz="2600" b="1" dirty="0">
                <a:latin typeface="Times" charset="0"/>
              </a:rPr>
              <a:t>Los </a:t>
            </a:r>
            <a:r>
              <a:rPr lang="en-US" sz="2600" b="1" dirty="0" err="1">
                <a:latin typeface="Times" charset="0"/>
              </a:rPr>
              <a:t>trabajadores</a:t>
            </a:r>
            <a:r>
              <a:rPr lang="en-US" sz="2600" b="1" dirty="0">
                <a:latin typeface="Times" charset="0"/>
              </a:rPr>
              <a:t> </a:t>
            </a:r>
            <a:r>
              <a:rPr lang="en-US" sz="2600" b="1" dirty="0" err="1">
                <a:latin typeface="Times" charset="0"/>
              </a:rPr>
              <a:t>deben</a:t>
            </a:r>
            <a:r>
              <a:rPr lang="en-US" sz="2600" b="1" dirty="0">
                <a:latin typeface="Times" charset="0"/>
              </a:rPr>
              <a:t> </a:t>
            </a:r>
            <a:r>
              <a:rPr lang="en-US" sz="2600" b="1" dirty="0" err="1">
                <a:latin typeface="Times" charset="0"/>
              </a:rPr>
              <a:t>estar</a:t>
            </a:r>
            <a:r>
              <a:rPr lang="en-US" sz="2600" b="1" dirty="0">
                <a:latin typeface="Times" charset="0"/>
              </a:rPr>
              <a:t> </a:t>
            </a:r>
            <a:r>
              <a:rPr lang="en-US" sz="2600" b="1" dirty="0" err="1">
                <a:latin typeface="Times" charset="0"/>
              </a:rPr>
              <a:t>protegidos</a:t>
            </a:r>
            <a:r>
              <a:rPr lang="en-US" sz="2600" b="1" dirty="0">
                <a:latin typeface="Times" charset="0"/>
              </a:rPr>
              <a:t> del </a:t>
            </a:r>
            <a:r>
              <a:rPr lang="en-US" sz="2600" b="1" dirty="0" err="1">
                <a:latin typeface="Times" charset="0"/>
              </a:rPr>
              <a:t>peligro</a:t>
            </a:r>
            <a:r>
              <a:rPr lang="en-US" sz="2600" b="1" dirty="0">
                <a:latin typeface="Times" charset="0"/>
              </a:rPr>
              <a:t> de </a:t>
            </a:r>
            <a:r>
              <a:rPr lang="en-US" sz="2600" b="1" dirty="0" err="1">
                <a:latin typeface="Times" charset="0"/>
              </a:rPr>
              <a:t>derrumbes</a:t>
            </a:r>
            <a:r>
              <a:rPr lang="en-US" sz="2600" b="1" dirty="0">
                <a:latin typeface="Times" charset="0"/>
              </a:rPr>
              <a:t> con</a:t>
            </a:r>
          </a:p>
          <a:p>
            <a:pPr marL="685800" lvl="2" indent="-228600" eaLnBrk="0" hangingPunct="0">
              <a:spcBef>
                <a:spcPct val="20000"/>
              </a:spcBef>
              <a:buFont typeface="Wingdings" charset="2"/>
              <a:buChar char="§"/>
            </a:pPr>
            <a:r>
              <a:rPr lang="en-US" sz="2400" b="1" dirty="0" err="1">
                <a:latin typeface="Times" charset="0"/>
              </a:rPr>
              <a:t>Controles</a:t>
            </a:r>
            <a:r>
              <a:rPr lang="en-US" sz="2400" b="1" dirty="0">
                <a:latin typeface="Times" charset="0"/>
              </a:rPr>
              <a:t> de </a:t>
            </a:r>
            <a:r>
              <a:rPr lang="en-US" sz="2400" b="1" dirty="0" err="1">
                <a:latin typeface="Times" charset="0"/>
              </a:rPr>
              <a:t>Ingeniería</a:t>
            </a:r>
            <a:endParaRPr lang="en-US" sz="2400" b="1" dirty="0">
              <a:latin typeface="Times" charset="0"/>
            </a:endParaRPr>
          </a:p>
          <a:p>
            <a:pPr marL="1143000" lvl="3" indent="-228600" eaLnBrk="0" hangingPunct="0">
              <a:spcBef>
                <a:spcPct val="20000"/>
              </a:spcBef>
              <a:buFont typeface="Wingdings" charset="2"/>
              <a:buChar char="§"/>
            </a:pPr>
            <a:r>
              <a:rPr lang="en-US" sz="2000" b="1" dirty="0" err="1">
                <a:latin typeface="Times" charset="0"/>
              </a:rPr>
              <a:t>Declivado</a:t>
            </a:r>
            <a:r>
              <a:rPr lang="en-US" sz="2000" b="1" dirty="0">
                <a:latin typeface="Times" charset="0"/>
              </a:rPr>
              <a:t> y </a:t>
            </a:r>
            <a:r>
              <a:rPr lang="en-US" sz="2000" b="1" dirty="0" err="1">
                <a:latin typeface="Times" charset="0"/>
              </a:rPr>
              <a:t>banqueo</a:t>
            </a:r>
            <a:endParaRPr lang="en-US" sz="2000" b="1" dirty="0">
              <a:latin typeface="Times" charset="0"/>
            </a:endParaRPr>
          </a:p>
          <a:p>
            <a:pPr marL="1143000" lvl="3" indent="-228600" eaLnBrk="0" hangingPunct="0">
              <a:spcBef>
                <a:spcPct val="20000"/>
              </a:spcBef>
              <a:buFont typeface="Wingdings" charset="2"/>
              <a:buChar char="§"/>
            </a:pPr>
            <a:r>
              <a:rPr lang="en-US" sz="2000" b="1" dirty="0" err="1">
                <a:latin typeface="Times" charset="0"/>
              </a:rPr>
              <a:t>Apuntalamiento</a:t>
            </a:r>
            <a:endParaRPr lang="en-US" sz="2000" b="1" dirty="0">
              <a:latin typeface="Times" charset="0"/>
            </a:endParaRPr>
          </a:p>
          <a:p>
            <a:pPr marL="1143000" lvl="3" indent="-228600" eaLnBrk="0" hangingPunct="0">
              <a:spcBef>
                <a:spcPct val="20000"/>
              </a:spcBef>
              <a:buFont typeface="Wingdings" charset="2"/>
              <a:buChar char="§"/>
            </a:pPr>
            <a:r>
              <a:rPr lang="en-US" sz="2000" b="1" dirty="0" err="1">
                <a:latin typeface="Times" charset="0"/>
              </a:rPr>
              <a:t>Blindaje</a:t>
            </a:r>
            <a:endParaRPr lang="en-US" sz="2200" b="1" dirty="0">
              <a:latin typeface="Times" charset="0"/>
            </a:endParaRPr>
          </a:p>
          <a:p>
            <a:pPr marL="685800" lvl="2" indent="-228600" eaLnBrk="0" hangingPunct="0">
              <a:spcBef>
                <a:spcPct val="20000"/>
              </a:spcBef>
              <a:buFont typeface="Wingdings" charset="2"/>
              <a:buChar char="§"/>
            </a:pPr>
            <a:r>
              <a:rPr lang="en-US" sz="2400" b="1" dirty="0" err="1">
                <a:latin typeface="Times" charset="0"/>
              </a:rPr>
              <a:t>Controles</a:t>
            </a:r>
            <a:r>
              <a:rPr lang="en-US" sz="2400" b="1" dirty="0">
                <a:latin typeface="Times" charset="0"/>
              </a:rPr>
              <a:t> </a:t>
            </a:r>
            <a:r>
              <a:rPr lang="en-US" sz="2400" b="1" dirty="0" err="1">
                <a:latin typeface="Times" charset="0"/>
              </a:rPr>
              <a:t>en</a:t>
            </a:r>
            <a:r>
              <a:rPr lang="en-US" sz="2400" b="1" dirty="0">
                <a:latin typeface="Times" charset="0"/>
              </a:rPr>
              <a:t> el </a:t>
            </a:r>
            <a:r>
              <a:rPr lang="en-US" sz="2400" b="1" dirty="0" err="1">
                <a:latin typeface="Times" charset="0"/>
              </a:rPr>
              <a:t>lugar</a:t>
            </a:r>
            <a:r>
              <a:rPr lang="en-US" sz="2400" b="1" dirty="0">
                <a:latin typeface="Times" charset="0"/>
              </a:rPr>
              <a:t> de </a:t>
            </a:r>
            <a:r>
              <a:rPr lang="en-US" sz="2400" b="1" dirty="0" err="1">
                <a:latin typeface="Times" charset="0"/>
              </a:rPr>
              <a:t>trabajo</a:t>
            </a:r>
            <a:endParaRPr lang="en-US" sz="2400" b="1" dirty="0">
              <a:latin typeface="Times" charset="0"/>
            </a:endParaRPr>
          </a:p>
        </p:txBody>
      </p:sp>
      <p:pic>
        <p:nvPicPr>
          <p:cNvPr id="8" name="Picture 7" descr="Image showing hazard control hierarchy">
            <a:extLst>
              <a:ext uri="{FF2B5EF4-FFF2-40B4-BE49-F238E27FC236}">
                <a16:creationId xmlns:a16="http://schemas.microsoft.com/office/drawing/2014/main" id="{C000084E-92E8-4198-B8FE-80EFE27B78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0012" y="1887426"/>
            <a:ext cx="3287621" cy="2119756"/>
          </a:xfrm>
          <a:prstGeom prst="rect">
            <a:avLst/>
          </a:prstGeom>
        </p:spPr>
      </p:pic>
      <p:sp>
        <p:nvSpPr>
          <p:cNvPr id="3" name="Content Placeholder 2"/>
          <p:cNvSpPr>
            <a:spLocks noGrp="1"/>
          </p:cNvSpPr>
          <p:nvPr>
            <p:ph idx="1"/>
          </p:nvPr>
        </p:nvSpPr>
        <p:spPr>
          <a:xfrm>
            <a:off x="0" y="4244390"/>
            <a:ext cx="8701088" cy="1296987"/>
          </a:xfrm>
        </p:spPr>
        <p:txBody>
          <a:bodyPr wrap="square" lIns="91440" tIns="45720" rIns="91440" bIns="45720" numCol="1" anchor="t" anchorCtr="0" compatLnSpc="1">
            <a:prstTxWarp prst="textNoShape">
              <a:avLst/>
            </a:prstTxWarp>
            <a:noAutofit/>
          </a:bodyPr>
          <a:lstStyle/>
          <a:p>
            <a:pPr marL="285750" lvl="1">
              <a:buFont typeface="Wingdings" charset="2"/>
              <a:buChar char="§"/>
            </a:pPr>
            <a:r>
              <a:rPr lang="en-US" sz="2400" dirty="0"/>
              <a:t>Para los </a:t>
            </a:r>
            <a:r>
              <a:rPr lang="en-US" sz="2400" b="1" dirty="0" err="1"/>
              <a:t>sistemas</a:t>
            </a:r>
            <a:r>
              <a:rPr lang="en-US" sz="2400" b="1" dirty="0"/>
              <a:t> de </a:t>
            </a:r>
            <a:r>
              <a:rPr lang="en-US" sz="2400" b="1" dirty="0" err="1"/>
              <a:t>protección</a:t>
            </a:r>
            <a:r>
              <a:rPr lang="en-US" sz="2400" b="1" dirty="0"/>
              <a:t> </a:t>
            </a:r>
            <a:r>
              <a:rPr lang="en-US" sz="2400" b="1" dirty="0" err="1"/>
              <a:t>más</a:t>
            </a:r>
            <a:r>
              <a:rPr lang="en-US" sz="2400" b="1" dirty="0"/>
              <a:t> </a:t>
            </a:r>
            <a:r>
              <a:rPr lang="en-US" sz="2400" b="1" dirty="0" err="1"/>
              <a:t>apropiados</a:t>
            </a:r>
            <a:r>
              <a:rPr lang="en-US" sz="2400" b="1" dirty="0"/>
              <a:t> </a:t>
            </a:r>
            <a:r>
              <a:rPr lang="en-US" sz="2400" dirty="0"/>
              <a:t>la </a:t>
            </a:r>
            <a:r>
              <a:rPr lang="en-US" sz="2400" dirty="0" err="1"/>
              <a:t>decisión</a:t>
            </a:r>
            <a:r>
              <a:rPr lang="en-US" sz="2400" dirty="0"/>
              <a:t> </a:t>
            </a:r>
            <a:r>
              <a:rPr lang="en-US" sz="2400" dirty="0" err="1"/>
              <a:t>dependerá</a:t>
            </a:r>
            <a:r>
              <a:rPr lang="en-US" sz="2400" dirty="0"/>
              <a:t> del </a:t>
            </a:r>
            <a:r>
              <a:rPr lang="en-US" sz="2400" b="1" dirty="0" err="1"/>
              <a:t>tipo</a:t>
            </a:r>
            <a:r>
              <a:rPr lang="en-US" sz="2400" b="1" dirty="0"/>
              <a:t> de </a:t>
            </a:r>
            <a:r>
              <a:rPr lang="en-US" sz="2400" b="1" dirty="0" err="1"/>
              <a:t>suelo</a:t>
            </a:r>
            <a:r>
              <a:rPr lang="en-US" sz="2400" b="1" dirty="0"/>
              <a:t>, </a:t>
            </a:r>
            <a:r>
              <a:rPr lang="en-US" sz="2400" b="1" dirty="0" err="1"/>
              <a:t>contenido</a:t>
            </a:r>
            <a:r>
              <a:rPr lang="en-US" sz="2400" b="1" dirty="0"/>
              <a:t> de </a:t>
            </a:r>
            <a:r>
              <a:rPr lang="en-US" sz="2400" b="1" dirty="0" err="1"/>
              <a:t>agua</a:t>
            </a:r>
            <a:r>
              <a:rPr lang="en-US" sz="2400" b="1" dirty="0"/>
              <a:t>, </a:t>
            </a:r>
            <a:r>
              <a:rPr lang="en-US" sz="2400" b="1" dirty="0" err="1"/>
              <a:t>profundidad</a:t>
            </a:r>
            <a:r>
              <a:rPr lang="en-US" sz="2400" b="1" dirty="0"/>
              <a:t> y ancho de la </a:t>
            </a:r>
            <a:r>
              <a:rPr lang="en-US" sz="2400" b="1" dirty="0" err="1"/>
              <a:t>excavación</a:t>
            </a:r>
            <a:r>
              <a:rPr lang="en-US" sz="2400" b="1" dirty="0"/>
              <a:t>, </a:t>
            </a:r>
            <a:r>
              <a:rPr lang="en-US" sz="2400" dirty="0"/>
              <a:t>y </a:t>
            </a:r>
            <a:r>
              <a:rPr lang="en-US" sz="2400" b="1" dirty="0" err="1"/>
              <a:t>naturaleza</a:t>
            </a:r>
            <a:r>
              <a:rPr lang="en-US" sz="2400" b="1" dirty="0"/>
              <a:t> del </a:t>
            </a:r>
            <a:r>
              <a:rPr lang="en-US" sz="2400" b="1" dirty="0" err="1"/>
              <a:t>trabajo</a:t>
            </a:r>
            <a:endParaRPr lang="en-US" sz="2400" b="1" dirty="0"/>
          </a:p>
          <a:p>
            <a:pPr marL="0" indent="0">
              <a:spcAft>
                <a:spcPts val="1200"/>
              </a:spcAft>
              <a:buFontTx/>
              <a:buNone/>
            </a:pPr>
            <a:endParaRPr lang="en-US" sz="2600" b="1" dirty="0"/>
          </a:p>
        </p:txBody>
      </p:sp>
      <p:sp>
        <p:nvSpPr>
          <p:cNvPr id="4" name="Content Placeholder 2"/>
          <p:cNvSpPr txBox="1">
            <a:spLocks/>
          </p:cNvSpPr>
          <p:nvPr/>
        </p:nvSpPr>
        <p:spPr>
          <a:xfrm>
            <a:off x="0" y="5634038"/>
            <a:ext cx="7217229" cy="1001712"/>
          </a:xfrm>
          <a:prstGeom prst="rect">
            <a:avLst/>
          </a:prstGeom>
        </p:spPr>
        <p:txBody>
          <a:bodyPr>
            <a:prstTxWarp prst="textNoShape">
              <a:avLst/>
            </a:prstTxWarp>
            <a:normAutofit/>
          </a:bodyPr>
          <a:lstStyle/>
          <a:p>
            <a:pPr marL="285750" lvl="1" indent="-285750" eaLnBrk="0" hangingPunct="0">
              <a:spcBef>
                <a:spcPct val="20000"/>
              </a:spcBef>
              <a:buFont typeface="Wingdings" charset="2"/>
              <a:buChar char="§"/>
            </a:pPr>
            <a:r>
              <a:rPr lang="en-US" sz="2600" dirty="0">
                <a:latin typeface="Times" charset="0"/>
              </a:rPr>
              <a:t>La</a:t>
            </a:r>
            <a:r>
              <a:rPr lang="en-US" sz="2600" b="1" dirty="0">
                <a:latin typeface="Times" charset="0"/>
              </a:rPr>
              <a:t> </a:t>
            </a:r>
            <a:r>
              <a:rPr lang="en-US" sz="2600" b="1" dirty="0">
                <a:solidFill>
                  <a:srgbClr val="000000"/>
                </a:solidFill>
                <a:latin typeface="Times" charset="0"/>
              </a:rPr>
              <a:t>persona </a:t>
            </a:r>
            <a:r>
              <a:rPr lang="en-US" sz="2600" b="1" dirty="0" err="1">
                <a:solidFill>
                  <a:srgbClr val="000000"/>
                </a:solidFill>
                <a:latin typeface="Times" charset="0"/>
              </a:rPr>
              <a:t>competente</a:t>
            </a:r>
            <a:r>
              <a:rPr lang="en-US" sz="2600" b="1" dirty="0">
                <a:latin typeface="Times" charset="0"/>
              </a:rPr>
              <a:t> </a:t>
            </a:r>
            <a:r>
              <a:rPr lang="en-US" sz="2600" dirty="0" err="1">
                <a:latin typeface="Times" charset="0"/>
              </a:rPr>
              <a:t>es</a:t>
            </a:r>
            <a:r>
              <a:rPr lang="en-US" sz="2600" dirty="0">
                <a:latin typeface="Times" charset="0"/>
              </a:rPr>
              <a:t> la </a:t>
            </a:r>
            <a:r>
              <a:rPr lang="en-US" sz="2600" b="1" dirty="0" err="1">
                <a:latin typeface="Times" charset="0"/>
              </a:rPr>
              <a:t>responsable</a:t>
            </a:r>
            <a:r>
              <a:rPr lang="en-US" sz="2600" b="1" dirty="0">
                <a:latin typeface="Times" charset="0"/>
              </a:rPr>
              <a:t> de </a:t>
            </a:r>
            <a:r>
              <a:rPr lang="en-US" sz="2600" b="1" dirty="0" err="1">
                <a:latin typeface="Times" charset="0"/>
              </a:rPr>
              <a:t>determinar</a:t>
            </a:r>
            <a:r>
              <a:rPr lang="en-US" sz="2600" b="1" dirty="0">
                <a:latin typeface="Times" charset="0"/>
              </a:rPr>
              <a:t> </a:t>
            </a:r>
            <a:r>
              <a:rPr lang="en-US" sz="2600" dirty="0">
                <a:latin typeface="Times" charset="0"/>
              </a:rPr>
              <a:t>el </a:t>
            </a:r>
            <a:r>
              <a:rPr lang="en-US" sz="2600" b="1" dirty="0" err="1">
                <a:latin typeface="Times" charset="0"/>
              </a:rPr>
              <a:t>sistema</a:t>
            </a:r>
            <a:r>
              <a:rPr lang="en-US" sz="2600" b="1" dirty="0">
                <a:latin typeface="Times" charset="0"/>
              </a:rPr>
              <a:t> de </a:t>
            </a:r>
            <a:r>
              <a:rPr lang="en-US" sz="2600" b="1" dirty="0" err="1">
                <a:latin typeface="Times" charset="0"/>
              </a:rPr>
              <a:t>protección</a:t>
            </a:r>
            <a:r>
              <a:rPr lang="en-US" sz="2600" b="1" dirty="0">
                <a:latin typeface="Times" charset="0"/>
              </a:rPr>
              <a:t> </a:t>
            </a:r>
            <a:r>
              <a:rPr lang="en-US" sz="2600" dirty="0" err="1">
                <a:latin typeface="Times" charset="0"/>
              </a:rPr>
              <a:t>apropiado</a:t>
            </a:r>
            <a:r>
              <a:rPr lang="en-US" sz="2600" b="1" dirty="0">
                <a:latin typeface="Times" charset="0"/>
              </a:rPr>
              <a:t>.</a:t>
            </a:r>
          </a:p>
        </p:txBody>
      </p:sp>
      <p:pic>
        <p:nvPicPr>
          <p:cNvPr id="14" name="Picture 13" descr="Image showing competent person">
            <a:extLst>
              <a:ext uri="{FF2B5EF4-FFF2-40B4-BE49-F238E27FC236}">
                <a16:creationId xmlns:a16="http://schemas.microsoft.com/office/drawing/2014/main" id="{0A292877-26DC-4228-96B9-7F8A38F2A8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2282" y="5227607"/>
            <a:ext cx="2206943" cy="150584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60563" y="271463"/>
            <a:ext cx="7232650" cy="10207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Controles</a:t>
            </a:r>
            <a:r>
              <a:rPr lang="en-US" sz="2900" dirty="0">
                <a:solidFill>
                  <a:schemeClr val="bg1"/>
                </a:solidFill>
                <a:latin typeface="Impact" charset="0"/>
              </a:rPr>
              <a:t> de </a:t>
            </a:r>
            <a:r>
              <a:rPr lang="en-US" sz="2900" dirty="0" err="1">
                <a:solidFill>
                  <a:schemeClr val="bg1"/>
                </a:solidFill>
                <a:latin typeface="Impact" charset="0"/>
              </a:rPr>
              <a:t>Ingeniería</a:t>
            </a:r>
            <a:r>
              <a:rPr lang="en-US" sz="2900" dirty="0">
                <a:solidFill>
                  <a:schemeClr val="bg1"/>
                </a:solidFill>
                <a:latin typeface="Impact" charset="0"/>
              </a:rPr>
              <a:t>- </a:t>
            </a:r>
            <a:r>
              <a:rPr lang="en-US" sz="2900" dirty="0" err="1">
                <a:solidFill>
                  <a:schemeClr val="bg1"/>
                </a:solidFill>
                <a:latin typeface="Impact" charset="0"/>
              </a:rPr>
              <a:t>Declivado</a:t>
            </a:r>
            <a:r>
              <a:rPr lang="en-US" sz="2900" dirty="0">
                <a:solidFill>
                  <a:schemeClr val="bg1"/>
                </a:solidFill>
                <a:latin typeface="Impact" charset="0"/>
              </a:rPr>
              <a:t> y </a:t>
            </a:r>
            <a:r>
              <a:rPr lang="en-US" sz="2900" dirty="0" err="1">
                <a:solidFill>
                  <a:schemeClr val="bg1"/>
                </a:solidFill>
                <a:latin typeface="Impact" charset="0"/>
              </a:rPr>
              <a:t>Banqueo</a:t>
            </a:r>
            <a:endParaRPr lang="en-US" sz="2900" dirty="0">
              <a:solidFill>
                <a:schemeClr val="bg1"/>
              </a:solidFill>
              <a:latin typeface="Impact" charset="0"/>
            </a:endParaRPr>
          </a:p>
        </p:txBody>
      </p:sp>
      <p:sp>
        <p:nvSpPr>
          <p:cNvPr id="3" name="Content Placeholder 2"/>
          <p:cNvSpPr>
            <a:spLocks noGrp="1"/>
          </p:cNvSpPr>
          <p:nvPr>
            <p:ph idx="1"/>
          </p:nvPr>
        </p:nvSpPr>
        <p:spPr>
          <a:xfrm>
            <a:off x="84220" y="1366838"/>
            <a:ext cx="9059779" cy="5407025"/>
          </a:xfrm>
        </p:spPr>
        <p:txBody>
          <a:bodyPr wrap="square" lIns="91440" tIns="45720" rIns="91440" bIns="45720" numCol="1" anchor="t" anchorCtr="0" compatLnSpc="1">
            <a:prstTxWarp prst="textNoShape">
              <a:avLst/>
            </a:prstTxWarp>
            <a:normAutofit fontScale="92500" lnSpcReduction="10000"/>
          </a:bodyPr>
          <a:lstStyle/>
          <a:p>
            <a:pPr>
              <a:lnSpc>
                <a:spcPct val="90000"/>
              </a:lnSpc>
              <a:spcAft>
                <a:spcPts val="1200"/>
              </a:spcAft>
            </a:pPr>
            <a:r>
              <a:rPr lang="en-US" sz="2400" dirty="0"/>
              <a:t>El </a:t>
            </a:r>
            <a:r>
              <a:rPr lang="en-US" sz="2400" b="1" dirty="0" err="1"/>
              <a:t>declivado</a:t>
            </a:r>
            <a:r>
              <a:rPr lang="en-US" sz="2400" b="1" dirty="0"/>
              <a:t> y </a:t>
            </a:r>
            <a:r>
              <a:rPr lang="en-US" sz="2400" b="1" dirty="0" err="1"/>
              <a:t>banqueo</a:t>
            </a:r>
            <a:r>
              <a:rPr lang="en-US" sz="2400" b="1" dirty="0"/>
              <a:t> </a:t>
            </a:r>
            <a:r>
              <a:rPr lang="en-US" sz="2400" dirty="0" err="1"/>
              <a:t>proveen</a:t>
            </a:r>
            <a:r>
              <a:rPr lang="en-US" sz="2400" dirty="0"/>
              <a:t> </a:t>
            </a:r>
            <a:r>
              <a:rPr lang="en-US" sz="2400" b="1" dirty="0" err="1"/>
              <a:t>protección</a:t>
            </a:r>
            <a:r>
              <a:rPr lang="en-US" sz="2400" dirty="0"/>
              <a:t> </a:t>
            </a:r>
            <a:r>
              <a:rPr lang="en-US" sz="2400" b="1" dirty="0" err="1"/>
              <a:t>removiendo</a:t>
            </a:r>
            <a:r>
              <a:rPr lang="en-US" sz="2400" dirty="0"/>
              <a:t> </a:t>
            </a:r>
            <a:r>
              <a:rPr lang="en-US" sz="2400" b="1" dirty="0"/>
              <a:t>material</a:t>
            </a:r>
            <a:r>
              <a:rPr lang="en-US" sz="2400" dirty="0"/>
              <a:t> de la </a:t>
            </a:r>
            <a:r>
              <a:rPr lang="en-US" sz="2400" b="1" dirty="0"/>
              <a:t>pared de la </a:t>
            </a:r>
            <a:r>
              <a:rPr lang="en-US" sz="2400" b="1" dirty="0" err="1"/>
              <a:t>excavación</a:t>
            </a:r>
            <a:r>
              <a:rPr lang="en-US" sz="2400" b="1" dirty="0"/>
              <a:t> </a:t>
            </a:r>
          </a:p>
          <a:p>
            <a:pPr marL="800100" lvl="1" indent="-342900">
              <a:lnSpc>
                <a:spcPct val="90000"/>
              </a:lnSpc>
              <a:spcAft>
                <a:spcPts val="1200"/>
              </a:spcAft>
              <a:buFont typeface="Arial" charset="0"/>
              <a:buChar char="•"/>
            </a:pPr>
            <a:r>
              <a:rPr lang="en-US" sz="2000" dirty="0" err="1">
                <a:solidFill>
                  <a:srgbClr val="000000"/>
                </a:solidFill>
              </a:rPr>
              <a:t>Mientras</a:t>
            </a:r>
            <a:r>
              <a:rPr lang="en-US" sz="2000" dirty="0">
                <a:solidFill>
                  <a:srgbClr val="000000"/>
                </a:solidFill>
              </a:rPr>
              <a:t> </a:t>
            </a:r>
            <a:r>
              <a:rPr lang="en-US" sz="2000" b="1" dirty="0" err="1">
                <a:solidFill>
                  <a:srgbClr val="000000"/>
                </a:solidFill>
              </a:rPr>
              <a:t>más</a:t>
            </a:r>
            <a:r>
              <a:rPr lang="en-US" sz="2000" b="1" dirty="0">
                <a:solidFill>
                  <a:srgbClr val="000000"/>
                </a:solidFill>
              </a:rPr>
              <a:t> horizontal </a:t>
            </a:r>
            <a:r>
              <a:rPr lang="en-US" sz="2000" dirty="0">
                <a:solidFill>
                  <a:srgbClr val="000000"/>
                </a:solidFill>
              </a:rPr>
              <a:t>sea                                                                                      el </a:t>
            </a:r>
            <a:r>
              <a:rPr lang="en-US" sz="2000" dirty="0" err="1">
                <a:solidFill>
                  <a:srgbClr val="000000"/>
                </a:solidFill>
              </a:rPr>
              <a:t>ángulo</a:t>
            </a:r>
            <a:r>
              <a:rPr lang="en-US" sz="2000" dirty="0">
                <a:solidFill>
                  <a:srgbClr val="000000"/>
                </a:solidFill>
              </a:rPr>
              <a:t>, </a:t>
            </a:r>
            <a:r>
              <a:rPr lang="en-US" sz="2000" b="1" dirty="0">
                <a:solidFill>
                  <a:srgbClr val="000000"/>
                </a:solidFill>
              </a:rPr>
              <a:t>mayor </a:t>
            </a:r>
            <a:r>
              <a:rPr lang="en-US" sz="2000" b="1" dirty="0" err="1">
                <a:solidFill>
                  <a:srgbClr val="000000"/>
                </a:solidFill>
              </a:rPr>
              <a:t>será</a:t>
            </a:r>
            <a:r>
              <a:rPr lang="en-US" sz="2000" b="1" dirty="0">
                <a:solidFill>
                  <a:srgbClr val="000000"/>
                </a:solidFill>
              </a:rPr>
              <a:t> la </a:t>
            </a:r>
            <a:r>
              <a:rPr lang="en-US" sz="2000" b="1" dirty="0" err="1">
                <a:solidFill>
                  <a:srgbClr val="000000"/>
                </a:solidFill>
              </a:rPr>
              <a:t>protección</a:t>
            </a:r>
            <a:r>
              <a:rPr lang="en-US" sz="2000" dirty="0"/>
              <a:t> </a:t>
            </a:r>
            <a:br>
              <a:rPr lang="en-US" sz="2000" dirty="0"/>
            </a:br>
            <a:r>
              <a:rPr lang="en-US" sz="2000" dirty="0"/>
              <a:t> </a:t>
            </a:r>
            <a:endParaRPr lang="en-US" sz="2000" b="1" dirty="0"/>
          </a:p>
          <a:p>
            <a:pPr>
              <a:lnSpc>
                <a:spcPct val="90000"/>
              </a:lnSpc>
              <a:spcAft>
                <a:spcPts val="1200"/>
              </a:spcAft>
            </a:pPr>
            <a:r>
              <a:rPr lang="en-US" sz="2400" dirty="0"/>
              <a:t>Las</a:t>
            </a:r>
            <a:r>
              <a:rPr lang="en-US" sz="2400" b="1" dirty="0"/>
              <a:t> </a:t>
            </a:r>
            <a:r>
              <a:rPr lang="en-US" sz="2400" b="1" dirty="0" err="1"/>
              <a:t>bancas</a:t>
            </a:r>
            <a:r>
              <a:rPr lang="en-US" sz="2400" dirty="0"/>
              <a:t> son </a:t>
            </a:r>
            <a:r>
              <a:rPr lang="en-US" sz="2400" dirty="0" err="1"/>
              <a:t>cortes</a:t>
            </a:r>
            <a:r>
              <a:rPr lang="en-US" sz="2400" dirty="0"/>
              <a:t> </a:t>
            </a:r>
            <a:r>
              <a:rPr lang="en-US" sz="2400" dirty="0" err="1"/>
              <a:t>en</a:t>
            </a:r>
            <a:r>
              <a:rPr lang="en-US" sz="2400" dirty="0"/>
              <a:t> la                                                                </a:t>
            </a:r>
            <a:r>
              <a:rPr lang="en-US" sz="2400" dirty="0" err="1"/>
              <a:t>pendiente</a:t>
            </a:r>
            <a:r>
              <a:rPr lang="en-US" sz="2400" dirty="0"/>
              <a:t> </a:t>
            </a:r>
            <a:r>
              <a:rPr lang="en-US" sz="2400" dirty="0" err="1"/>
              <a:t>que</a:t>
            </a:r>
            <a:r>
              <a:rPr lang="en-US" sz="2400" dirty="0"/>
              <a:t> les da </a:t>
            </a:r>
            <a:r>
              <a:rPr lang="en-US" sz="2400" dirty="0" err="1"/>
              <a:t>una</a:t>
            </a:r>
            <a:r>
              <a:rPr lang="en-US" sz="2400" dirty="0"/>
              <a:t> forma                                                                     de </a:t>
            </a:r>
            <a:r>
              <a:rPr lang="en-US" sz="2400" dirty="0" err="1"/>
              <a:t>escalón</a:t>
            </a:r>
            <a:endParaRPr lang="en-US" sz="2400" dirty="0"/>
          </a:p>
          <a:p>
            <a:pPr marL="800100" lvl="1" indent="-342900">
              <a:lnSpc>
                <a:spcPct val="90000"/>
              </a:lnSpc>
              <a:spcAft>
                <a:spcPts val="1200"/>
              </a:spcAft>
              <a:buFont typeface="Arial" charset="0"/>
              <a:buChar char="•"/>
            </a:pPr>
            <a:r>
              <a:rPr lang="en-US" sz="2000" dirty="0"/>
              <a:t>Dos </a:t>
            </a:r>
            <a:r>
              <a:rPr lang="en-US" sz="2000" b="1" dirty="0" err="1"/>
              <a:t>tipos</a:t>
            </a:r>
            <a:r>
              <a:rPr lang="en-US" sz="2000" b="1" dirty="0"/>
              <a:t> de </a:t>
            </a:r>
            <a:r>
              <a:rPr lang="en-US" sz="2000" b="1" dirty="0" err="1"/>
              <a:t>bancas</a:t>
            </a:r>
            <a:r>
              <a:rPr lang="en-US" sz="2000" dirty="0"/>
              <a:t>: </a:t>
            </a:r>
          </a:p>
          <a:p>
            <a:pPr marL="1200150" lvl="2" indent="-342900">
              <a:lnSpc>
                <a:spcPct val="90000"/>
              </a:lnSpc>
              <a:spcAft>
                <a:spcPts val="1200"/>
              </a:spcAft>
            </a:pPr>
            <a:r>
              <a:rPr lang="en-US" sz="1700" b="1" dirty="0">
                <a:ea typeface="ＭＳ Ｐゴシック" charset="-128"/>
              </a:rPr>
              <a:t>simple</a:t>
            </a:r>
            <a:r>
              <a:rPr lang="en-US" sz="1700" dirty="0">
                <a:ea typeface="ＭＳ Ｐゴシック" charset="-128"/>
              </a:rPr>
              <a:t> y </a:t>
            </a:r>
            <a:r>
              <a:rPr lang="en-US" sz="1700" b="1" dirty="0">
                <a:ea typeface="ＭＳ Ｐゴシック" charset="-128"/>
              </a:rPr>
              <a:t>multiple</a:t>
            </a:r>
          </a:p>
          <a:p>
            <a:pPr marL="800100" lvl="1" indent="-342900">
              <a:lnSpc>
                <a:spcPct val="90000"/>
              </a:lnSpc>
              <a:spcAft>
                <a:spcPts val="1200"/>
              </a:spcAft>
            </a:pPr>
            <a:r>
              <a:rPr lang="en-US" sz="2000" dirty="0"/>
              <a:t>       </a:t>
            </a:r>
            <a:r>
              <a:rPr lang="en-US" sz="2000" b="1" dirty="0"/>
              <a:t>(</a:t>
            </a:r>
            <a:r>
              <a:rPr lang="en-US" sz="2000" b="1" dirty="0" err="1"/>
              <a:t>ver</a:t>
            </a:r>
            <a:r>
              <a:rPr lang="en-US" sz="2000" b="1" dirty="0"/>
              <a:t> </a:t>
            </a:r>
            <a:r>
              <a:rPr lang="en-US" sz="2000" b="1" dirty="0" err="1"/>
              <a:t>siguiente</a:t>
            </a:r>
            <a:r>
              <a:rPr lang="en-US" sz="2000" b="1" dirty="0"/>
              <a:t> </a:t>
            </a:r>
            <a:r>
              <a:rPr lang="en-US" sz="2000" b="1" dirty="0" err="1"/>
              <a:t>diapositiva</a:t>
            </a:r>
            <a:r>
              <a:rPr lang="en-US" sz="2000" b="1" dirty="0"/>
              <a:t>)</a:t>
            </a:r>
          </a:p>
          <a:p>
            <a:pPr marL="800100" lvl="1" indent="-342900">
              <a:lnSpc>
                <a:spcPct val="90000"/>
              </a:lnSpc>
              <a:spcAft>
                <a:spcPts val="1200"/>
              </a:spcAft>
            </a:pPr>
            <a:endParaRPr lang="en-US" sz="2000" dirty="0"/>
          </a:p>
          <a:p>
            <a:pPr>
              <a:lnSpc>
                <a:spcPct val="90000"/>
              </a:lnSpc>
              <a:spcAft>
                <a:spcPts val="1200"/>
              </a:spcAft>
            </a:pPr>
            <a:r>
              <a:rPr lang="en-US" sz="2400" dirty="0"/>
              <a:t>Use </a:t>
            </a:r>
            <a:r>
              <a:rPr lang="en-US" sz="2400" b="1" dirty="0" err="1"/>
              <a:t>Apéndice</a:t>
            </a:r>
            <a:r>
              <a:rPr lang="en-US" sz="2400" b="1" dirty="0"/>
              <a:t> A </a:t>
            </a:r>
            <a:r>
              <a:rPr lang="en-US" sz="2400" dirty="0"/>
              <a:t>y </a:t>
            </a:r>
            <a:r>
              <a:rPr lang="en-US" sz="2400" b="1" dirty="0"/>
              <a:t>B</a:t>
            </a:r>
            <a:r>
              <a:rPr lang="en-US" sz="2400" dirty="0"/>
              <a:t> para el </a:t>
            </a:r>
            <a:r>
              <a:rPr lang="en-US" sz="2400" b="1" dirty="0" err="1"/>
              <a:t>estándar</a:t>
            </a:r>
            <a:r>
              <a:rPr lang="en-US" sz="2400" b="1" dirty="0"/>
              <a:t> </a:t>
            </a:r>
            <a:r>
              <a:rPr lang="en-US" sz="2400" b="1" dirty="0" err="1"/>
              <a:t>determinando</a:t>
            </a:r>
            <a:r>
              <a:rPr lang="en-US" sz="2400" dirty="0"/>
              <a:t> </a:t>
            </a:r>
            <a:r>
              <a:rPr lang="en-US" sz="2400" b="1" dirty="0" err="1"/>
              <a:t>ángulo</a:t>
            </a:r>
            <a:r>
              <a:rPr lang="en-US" sz="2400" b="1" dirty="0"/>
              <a:t> de </a:t>
            </a:r>
            <a:r>
              <a:rPr lang="en-US" sz="2400" b="1" dirty="0" err="1"/>
              <a:t>pendiente</a:t>
            </a:r>
            <a:r>
              <a:rPr lang="en-US" sz="2400" b="1" dirty="0"/>
              <a:t> </a:t>
            </a:r>
            <a:r>
              <a:rPr lang="en-US" sz="2400" b="1" dirty="0" smtClean="0"/>
              <a:t>(</a:t>
            </a:r>
            <a:r>
              <a:rPr lang="fr-FR" sz="1600" b="1" i="1" dirty="0" smtClean="0">
                <a:hlinkClick r:id="rId3"/>
              </a:rPr>
              <a:t>/ 1926 </a:t>
            </a:r>
            <a:r>
              <a:rPr lang="fr-FR" sz="1600" b="1" i="1" dirty="0" err="1" smtClean="0">
                <a:hlinkClick r:id="rId3"/>
              </a:rPr>
              <a:t>Subpart</a:t>
            </a:r>
            <a:r>
              <a:rPr lang="fr-FR" sz="1600" b="1" i="1" dirty="0" smtClean="0">
                <a:hlinkClick r:id="rId3"/>
              </a:rPr>
              <a:t> P - </a:t>
            </a:r>
            <a:r>
              <a:rPr lang="fr-FR" sz="1600" b="1" i="1" dirty="0" err="1" smtClean="0">
                <a:hlinkClick r:id="rId3"/>
              </a:rPr>
              <a:t>Subpart</a:t>
            </a:r>
            <a:r>
              <a:rPr lang="fr-FR" sz="1600" b="1" i="1" smtClean="0">
                <a:hlinkClick r:id="rId3"/>
              </a:rPr>
              <a:t> P—Excavations</a:t>
            </a:r>
            <a:r>
              <a:rPr lang="en-US" sz="2400" b="1" smtClean="0"/>
              <a:t>)</a:t>
            </a:r>
            <a:endParaRPr lang="en-US" sz="2000" b="1" dirty="0"/>
          </a:p>
        </p:txBody>
      </p:sp>
      <p:pic>
        <p:nvPicPr>
          <p:cNvPr id="78852" name="Picture 3" descr="Image showing  max allowed slopes for different soil types"/>
          <p:cNvPicPr>
            <a:picLocks noChangeAspect="1"/>
          </p:cNvPicPr>
          <p:nvPr/>
        </p:nvPicPr>
        <p:blipFill>
          <a:blip r:embed="rId4"/>
          <a:srcRect/>
          <a:stretch>
            <a:fillRect/>
          </a:stretch>
        </p:blipFill>
        <p:spPr bwMode="auto">
          <a:xfrm>
            <a:off x="4281488" y="2055562"/>
            <a:ext cx="4911725" cy="35988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Declinado</a:t>
            </a:r>
            <a:r>
              <a:rPr lang="en-US" sz="2900" dirty="0">
                <a:solidFill>
                  <a:schemeClr val="bg1"/>
                </a:solidFill>
                <a:latin typeface="Impact" charset="0"/>
              </a:rPr>
              <a:t> y </a:t>
            </a:r>
            <a:r>
              <a:rPr lang="en-US" sz="2900" dirty="0" err="1">
                <a:solidFill>
                  <a:schemeClr val="bg1"/>
                </a:solidFill>
                <a:latin typeface="Impact" charset="0"/>
              </a:rPr>
              <a:t>Banqueo</a:t>
            </a:r>
            <a:endParaRPr lang="en-US" sz="2900" dirty="0">
              <a:solidFill>
                <a:schemeClr val="bg1"/>
              </a:solidFill>
              <a:latin typeface="Impact" charset="0"/>
            </a:endParaRPr>
          </a:p>
        </p:txBody>
      </p:sp>
      <p:sp>
        <p:nvSpPr>
          <p:cNvPr id="5" name="Content Placeholder 2"/>
          <p:cNvSpPr txBox="1">
            <a:spLocks/>
          </p:cNvSpPr>
          <p:nvPr/>
        </p:nvSpPr>
        <p:spPr>
          <a:xfrm>
            <a:off x="80963" y="1849438"/>
            <a:ext cx="1611312" cy="836612"/>
          </a:xfrm>
          <a:prstGeom prst="rect">
            <a:avLst/>
          </a:prstGeom>
        </p:spPr>
        <p:txBody>
          <a:bodyPr>
            <a:prstTxWarp prst="textNoShape">
              <a:avLst/>
            </a:prstTxWarp>
            <a:normAutofit/>
          </a:bodyPr>
          <a:lstStyle/>
          <a:p>
            <a:pPr marL="342900" indent="-342900" eaLnBrk="0" hangingPunct="0">
              <a:lnSpc>
                <a:spcPct val="80000"/>
              </a:lnSpc>
              <a:spcBef>
                <a:spcPct val="20000"/>
              </a:spcBef>
              <a:spcAft>
                <a:spcPts val="1200"/>
              </a:spcAft>
              <a:buFontTx/>
              <a:buChar char="•"/>
            </a:pPr>
            <a:r>
              <a:rPr lang="en-US" sz="2600" dirty="0" err="1">
                <a:latin typeface="Times" charset="0"/>
              </a:rPr>
              <a:t>Tipo</a:t>
            </a:r>
            <a:r>
              <a:rPr lang="en-US" sz="2600" dirty="0">
                <a:latin typeface="Times" charset="0"/>
              </a:rPr>
              <a:t> de </a:t>
            </a:r>
            <a:r>
              <a:rPr lang="en-US" sz="2600" dirty="0" err="1">
                <a:latin typeface="Times" charset="0"/>
              </a:rPr>
              <a:t>Suelo</a:t>
            </a:r>
            <a:r>
              <a:rPr lang="en-US" sz="2600" dirty="0">
                <a:latin typeface="Times" charset="0"/>
              </a:rPr>
              <a:t> A</a:t>
            </a:r>
            <a:endParaRPr lang="en-US" sz="3000" dirty="0">
              <a:latin typeface="Times" charset="0"/>
            </a:endParaRPr>
          </a:p>
        </p:txBody>
      </p:sp>
      <p:pic>
        <p:nvPicPr>
          <p:cNvPr id="8" name="Picture 7" descr="an example of benching practice for soil Type A single and multiple bench">
            <a:extLst>
              <a:ext uri="{FF2B5EF4-FFF2-40B4-BE49-F238E27FC236}">
                <a16:creationId xmlns:a16="http://schemas.microsoft.com/office/drawing/2014/main" id="{D46ABBFC-E269-46C3-9C9A-6F203AFFE9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7753" y="1256132"/>
            <a:ext cx="7718205" cy="2603218"/>
          </a:xfrm>
          <a:prstGeom prst="rect">
            <a:avLst/>
          </a:prstGeom>
        </p:spPr>
      </p:pic>
      <p:sp>
        <p:nvSpPr>
          <p:cNvPr id="7" name="Content Placeholder 2"/>
          <p:cNvSpPr txBox="1">
            <a:spLocks/>
          </p:cNvSpPr>
          <p:nvPr/>
        </p:nvSpPr>
        <p:spPr>
          <a:xfrm>
            <a:off x="-26988" y="4024313"/>
            <a:ext cx="1611313" cy="836612"/>
          </a:xfrm>
          <a:prstGeom prst="rect">
            <a:avLst/>
          </a:prstGeom>
        </p:spPr>
        <p:txBody>
          <a:bodyPr>
            <a:prstTxWarp prst="textNoShape">
              <a:avLst/>
            </a:prstTxWarp>
            <a:normAutofit/>
          </a:bodyPr>
          <a:lstStyle/>
          <a:p>
            <a:pPr marL="342900" indent="-342900" eaLnBrk="0" hangingPunct="0">
              <a:lnSpc>
                <a:spcPct val="90000"/>
              </a:lnSpc>
              <a:spcBef>
                <a:spcPct val="20000"/>
              </a:spcBef>
              <a:spcAft>
                <a:spcPts val="1200"/>
              </a:spcAft>
              <a:buFontTx/>
              <a:buChar char="•"/>
            </a:pPr>
            <a:r>
              <a:rPr lang="en-US" sz="2600" dirty="0" err="1">
                <a:latin typeface="Times" charset="0"/>
              </a:rPr>
              <a:t>Tipo</a:t>
            </a:r>
            <a:r>
              <a:rPr lang="en-US" sz="2600" dirty="0">
                <a:latin typeface="Times" charset="0"/>
              </a:rPr>
              <a:t> de </a:t>
            </a:r>
            <a:r>
              <a:rPr lang="en-US" sz="2600" dirty="0" err="1">
                <a:latin typeface="Times" charset="0"/>
              </a:rPr>
              <a:t>Suelo</a:t>
            </a:r>
            <a:r>
              <a:rPr lang="en-US" sz="2600" dirty="0">
                <a:latin typeface="Times" charset="0"/>
              </a:rPr>
              <a:t> B</a:t>
            </a:r>
            <a:endParaRPr lang="en-US" sz="3000" dirty="0">
              <a:latin typeface="Times" charset="0"/>
            </a:endParaRPr>
          </a:p>
        </p:txBody>
      </p:sp>
      <p:pic>
        <p:nvPicPr>
          <p:cNvPr id="14" name="Picture 13" descr="an example of benching practice for soil Type B single and multiple bench">
            <a:extLst>
              <a:ext uri="{FF2B5EF4-FFF2-40B4-BE49-F238E27FC236}">
                <a16:creationId xmlns:a16="http://schemas.microsoft.com/office/drawing/2014/main" id="{25BBDA74-0226-402E-BE62-C258BA4A3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5795" y="3924523"/>
            <a:ext cx="7718205" cy="2115495"/>
          </a:xfrm>
          <a:prstGeom prst="rect">
            <a:avLst/>
          </a:prstGeom>
        </p:spPr>
      </p:pic>
      <p:sp>
        <p:nvSpPr>
          <p:cNvPr id="9" name="Content Placeholder 2"/>
          <p:cNvSpPr txBox="1">
            <a:spLocks/>
          </p:cNvSpPr>
          <p:nvPr/>
        </p:nvSpPr>
        <p:spPr>
          <a:xfrm>
            <a:off x="80963" y="6165850"/>
            <a:ext cx="9063037" cy="685800"/>
          </a:xfrm>
          <a:prstGeom prst="rect">
            <a:avLst/>
          </a:prstGeom>
        </p:spPr>
        <p:txBody>
          <a:bodyPr>
            <a:prstTxWarp prst="textNoShape">
              <a:avLst/>
            </a:prstTxWarp>
            <a:normAutofit/>
          </a:bodyPr>
          <a:lstStyle/>
          <a:p>
            <a:pPr marL="342900" indent="-342900" eaLnBrk="0" hangingPunct="0">
              <a:lnSpc>
                <a:spcPct val="80000"/>
              </a:lnSpc>
              <a:spcBef>
                <a:spcPct val="20000"/>
              </a:spcBef>
              <a:spcAft>
                <a:spcPts val="1200"/>
              </a:spcAft>
              <a:buFontTx/>
              <a:buChar char="•"/>
            </a:pPr>
            <a:r>
              <a:rPr lang="en-US" sz="2400" dirty="0" err="1">
                <a:latin typeface="Times" charset="0"/>
              </a:rPr>
              <a:t>Tipo</a:t>
            </a:r>
            <a:r>
              <a:rPr lang="en-US" sz="2400" dirty="0">
                <a:latin typeface="Times" charset="0"/>
              </a:rPr>
              <a:t> de </a:t>
            </a:r>
            <a:r>
              <a:rPr lang="en-US" sz="2400" dirty="0" err="1">
                <a:latin typeface="Times" charset="0"/>
              </a:rPr>
              <a:t>Suelo</a:t>
            </a:r>
            <a:r>
              <a:rPr lang="en-US" sz="2400" dirty="0">
                <a:latin typeface="Times" charset="0"/>
              </a:rPr>
              <a:t> C: </a:t>
            </a:r>
            <a:r>
              <a:rPr lang="en-US" sz="2400" dirty="0" err="1">
                <a:latin typeface="Times" charset="0"/>
              </a:rPr>
              <a:t>pendiente</a:t>
            </a:r>
            <a:r>
              <a:rPr lang="en-US" sz="2400" dirty="0">
                <a:latin typeface="Times" charset="0"/>
              </a:rPr>
              <a:t> con 1.5:1 …. </a:t>
            </a:r>
            <a:r>
              <a:rPr lang="en-US" sz="2400" dirty="0" err="1">
                <a:latin typeface="Times" charset="0"/>
              </a:rPr>
              <a:t>Generalmente</a:t>
            </a:r>
            <a:r>
              <a:rPr lang="en-US" sz="2400" dirty="0">
                <a:latin typeface="Times" charset="0"/>
              </a:rPr>
              <a:t>, </a:t>
            </a:r>
            <a:r>
              <a:rPr lang="en-US" sz="2400" b="1" dirty="0">
                <a:latin typeface="Times" charset="0"/>
              </a:rPr>
              <a:t>no se </a:t>
            </a:r>
            <a:r>
              <a:rPr lang="en-US" sz="2400" b="1" dirty="0" err="1">
                <a:latin typeface="Times" charset="0"/>
              </a:rPr>
              <a:t>permite</a:t>
            </a:r>
            <a:r>
              <a:rPr lang="en-US" sz="2400" b="1" dirty="0">
                <a:latin typeface="Times" charset="0"/>
              </a:rPr>
              <a:t> </a:t>
            </a:r>
            <a:r>
              <a:rPr lang="en-US" sz="2400" b="1" dirty="0" err="1">
                <a:latin typeface="Times" charset="0"/>
              </a:rPr>
              <a:t>banqueo</a:t>
            </a:r>
            <a:r>
              <a:rPr lang="en-US" sz="2400" b="1" dirty="0">
                <a:latin typeface="Times" charset="0"/>
              </a:rPr>
              <a:t> </a:t>
            </a:r>
            <a:r>
              <a:rPr lang="en-US" sz="2400" b="1" dirty="0" err="1">
                <a:latin typeface="Times" charset="0"/>
              </a:rPr>
              <a:t>en</a:t>
            </a:r>
            <a:r>
              <a:rPr lang="en-US" sz="2400" b="1" dirty="0">
                <a:latin typeface="Times" charset="0"/>
              </a:rPr>
              <a:t> </a:t>
            </a:r>
            <a:r>
              <a:rPr lang="en-US" sz="2400" b="1" dirty="0" err="1">
                <a:latin typeface="Times" charset="0"/>
              </a:rPr>
              <a:t>tipo</a:t>
            </a:r>
            <a:r>
              <a:rPr lang="en-US" sz="2400" b="1" dirty="0">
                <a:latin typeface="Times" charset="0"/>
              </a:rPr>
              <a:t> de </a:t>
            </a:r>
            <a:r>
              <a:rPr lang="en-US" sz="2400" b="1" dirty="0" err="1">
                <a:latin typeface="Times" charset="0"/>
              </a:rPr>
              <a:t>suelo</a:t>
            </a:r>
            <a:r>
              <a:rPr lang="en-US" sz="2400" b="1" dirty="0">
                <a:latin typeface="Times" charset="0"/>
              </a:rPr>
              <a:t> C  </a:t>
            </a:r>
            <a:endParaRPr lang="en-US" sz="2700" b="1" dirty="0">
              <a:latin typeface="Times"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7416" y="231133"/>
            <a:ext cx="7040880" cy="919404"/>
          </a:xfrm>
        </p:spPr>
        <p:txBody>
          <a:bodyPr/>
          <a:lstStyle/>
          <a:p>
            <a:r>
              <a:rPr lang="en-US" sz="2900" kern="1200" spc="150" dirty="0" err="1">
                <a:solidFill>
                  <a:schemeClr val="bg1"/>
                </a:solidFill>
                <a:latin typeface="Impact" panose="020B0806030902050204"/>
                <a:ea typeface="+mj-ea"/>
                <a:cs typeface="+mj-cs"/>
              </a:rPr>
              <a:t>Diagramas</a:t>
            </a:r>
            <a:r>
              <a:rPr lang="en-US" sz="2900" kern="1200" spc="150" dirty="0">
                <a:solidFill>
                  <a:schemeClr val="bg1"/>
                </a:solidFill>
                <a:latin typeface="Impact" panose="020B0806030902050204"/>
                <a:ea typeface="+mj-ea"/>
                <a:cs typeface="+mj-cs"/>
              </a:rPr>
              <a:t> de </a:t>
            </a:r>
            <a:r>
              <a:rPr lang="en-US" sz="2900" kern="1200" spc="150" dirty="0" err="1">
                <a:solidFill>
                  <a:schemeClr val="bg1"/>
                </a:solidFill>
                <a:latin typeface="Impact" panose="020B0806030902050204"/>
                <a:ea typeface="+mj-ea"/>
                <a:cs typeface="+mj-cs"/>
              </a:rPr>
              <a:t>pendiente</a:t>
            </a:r>
            <a:r>
              <a:rPr lang="en-US" sz="2900" kern="1200" spc="150" dirty="0">
                <a:solidFill>
                  <a:schemeClr val="bg1"/>
                </a:solidFill>
                <a:latin typeface="Impact" panose="020B0806030902050204"/>
                <a:ea typeface="+mj-ea"/>
                <a:cs typeface="+mj-cs"/>
              </a:rPr>
              <a:t> (</a:t>
            </a:r>
            <a:r>
              <a:rPr lang="en-US" sz="2900" kern="1200" spc="150" dirty="0" err="1">
                <a:solidFill>
                  <a:schemeClr val="bg1"/>
                </a:solidFill>
                <a:latin typeface="Impact" panose="020B0806030902050204"/>
                <a:ea typeface="+mj-ea"/>
                <a:cs typeface="+mj-cs"/>
              </a:rPr>
              <a:t>ángulo</a:t>
            </a:r>
            <a:r>
              <a:rPr lang="en-US" sz="2900" kern="1200" spc="150" dirty="0">
                <a:solidFill>
                  <a:schemeClr val="bg1"/>
                </a:solidFill>
                <a:latin typeface="Impact" panose="020B0806030902050204"/>
                <a:ea typeface="+mj-ea"/>
                <a:cs typeface="+mj-cs"/>
              </a:rPr>
              <a:t>) </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para </a:t>
            </a:r>
            <a:r>
              <a:rPr lang="en-US" sz="2900" kern="1200" spc="150" dirty="0" err="1">
                <a:solidFill>
                  <a:schemeClr val="bg1"/>
                </a:solidFill>
                <a:latin typeface="Impact" panose="020B0806030902050204"/>
                <a:ea typeface="+mj-ea"/>
                <a:cs typeface="+mj-cs"/>
              </a:rPr>
              <a:t>Diferentes</a:t>
            </a:r>
            <a:r>
              <a:rPr lang="en-US" sz="2900" kern="1200" spc="150" dirty="0">
                <a:solidFill>
                  <a:schemeClr val="bg1"/>
                </a:solidFill>
                <a:latin typeface="Impact" panose="020B0806030902050204"/>
                <a:ea typeface="+mj-ea"/>
                <a:cs typeface="+mj-cs"/>
              </a:rPr>
              <a:t> </a:t>
            </a:r>
            <a:r>
              <a:rPr lang="en-US" sz="2900" kern="1200" spc="150" dirty="0" err="1">
                <a:solidFill>
                  <a:schemeClr val="bg1"/>
                </a:solidFill>
                <a:latin typeface="Impact" panose="020B0806030902050204"/>
                <a:ea typeface="+mj-ea"/>
                <a:cs typeface="+mj-cs"/>
              </a:rPr>
              <a:t>Tipos</a:t>
            </a:r>
            <a:r>
              <a:rPr lang="en-US" sz="2900" kern="1200" spc="150" dirty="0">
                <a:solidFill>
                  <a:schemeClr val="bg1"/>
                </a:solidFill>
                <a:latin typeface="Impact" panose="020B0806030902050204"/>
                <a:ea typeface="+mj-ea"/>
                <a:cs typeface="+mj-cs"/>
              </a:rPr>
              <a:t> de </a:t>
            </a:r>
            <a:r>
              <a:rPr lang="en-US" sz="2900" kern="1200" spc="150" dirty="0" err="1">
                <a:solidFill>
                  <a:schemeClr val="bg1"/>
                </a:solidFill>
                <a:latin typeface="Impact" panose="020B0806030902050204"/>
                <a:ea typeface="+mj-ea"/>
                <a:cs typeface="+mj-cs"/>
              </a:rPr>
              <a:t>Suelo</a:t>
            </a:r>
            <a:endParaRPr lang="en-US" sz="2900" kern="1200" spc="150" dirty="0">
              <a:solidFill>
                <a:schemeClr val="bg1"/>
              </a:solidFill>
              <a:latin typeface="Impact" panose="020B0806030902050204"/>
              <a:ea typeface="+mj-ea"/>
              <a:cs typeface="+mj-cs"/>
            </a:endParaRPr>
          </a:p>
        </p:txBody>
      </p:sp>
      <p:pic>
        <p:nvPicPr>
          <p:cNvPr id="9" name="Picture 8" descr="Image showing different sloping options based on soil types">
            <a:extLst>
              <a:ext uri="{FF2B5EF4-FFF2-40B4-BE49-F238E27FC236}">
                <a16:creationId xmlns:a16="http://schemas.microsoft.com/office/drawing/2014/main" id="{7E50F4E8-AAEC-4D7A-9C91-46EDF6513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705" y="1150537"/>
            <a:ext cx="7906860" cy="5664884"/>
          </a:xfrm>
          <a:prstGeom prst="rect">
            <a:avLst/>
          </a:prstGeom>
        </p:spPr>
      </p:pic>
    </p:spTree>
    <p:extLst>
      <p:ext uri="{BB962C8B-B14F-4D97-AF65-F5344CB8AC3E}">
        <p14:creationId xmlns:p14="http://schemas.microsoft.com/office/powerpoint/2010/main" val="106856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Controles</a:t>
            </a:r>
            <a:r>
              <a:rPr lang="en-US" sz="2900" dirty="0">
                <a:solidFill>
                  <a:schemeClr val="bg1"/>
                </a:solidFill>
                <a:latin typeface="Impact" charset="0"/>
              </a:rPr>
              <a:t> de </a:t>
            </a:r>
            <a:r>
              <a:rPr lang="en-US" sz="2900" dirty="0" err="1">
                <a:solidFill>
                  <a:schemeClr val="bg1"/>
                </a:solidFill>
                <a:latin typeface="Impact" charset="0"/>
              </a:rPr>
              <a:t>Ingeniería</a:t>
            </a:r>
            <a:r>
              <a:rPr lang="en-US" sz="2900" dirty="0">
                <a:solidFill>
                  <a:schemeClr val="bg1"/>
                </a:solidFill>
                <a:latin typeface="Impact" charset="0"/>
              </a:rPr>
              <a:t> – </a:t>
            </a:r>
            <a:br>
              <a:rPr lang="en-US" sz="2900" dirty="0">
                <a:solidFill>
                  <a:schemeClr val="bg1"/>
                </a:solidFill>
                <a:latin typeface="Impact" charset="0"/>
              </a:rPr>
            </a:br>
            <a:r>
              <a:rPr lang="en-US" sz="2900" dirty="0">
                <a:solidFill>
                  <a:schemeClr val="bg1"/>
                </a:solidFill>
                <a:latin typeface="Impact" charset="0"/>
              </a:rPr>
              <a:t> </a:t>
            </a:r>
            <a:r>
              <a:rPr lang="en-US" sz="2900" dirty="0" err="1">
                <a:solidFill>
                  <a:schemeClr val="bg1"/>
                </a:solidFill>
                <a:latin typeface="Impact" charset="0"/>
              </a:rPr>
              <a:t>Apuntalamiento</a:t>
            </a:r>
            <a:r>
              <a:rPr lang="en-US" sz="2900" dirty="0">
                <a:solidFill>
                  <a:schemeClr val="bg1"/>
                </a:solidFill>
                <a:latin typeface="Impact" charset="0"/>
              </a:rPr>
              <a:t> y </a:t>
            </a:r>
            <a:r>
              <a:rPr lang="en-US" sz="2900" dirty="0" err="1">
                <a:solidFill>
                  <a:schemeClr val="bg1"/>
                </a:solidFill>
                <a:latin typeface="Impact" charset="0"/>
              </a:rPr>
              <a:t>Blindado</a:t>
            </a:r>
            <a:endParaRPr lang="en-US" sz="2900" dirty="0">
              <a:solidFill>
                <a:schemeClr val="bg1"/>
              </a:solidFill>
              <a:latin typeface="Impact" charset="0"/>
            </a:endParaRPr>
          </a:p>
        </p:txBody>
      </p:sp>
      <p:sp>
        <p:nvSpPr>
          <p:cNvPr id="3" name="Content Placeholder 2"/>
          <p:cNvSpPr>
            <a:spLocks noGrp="1"/>
          </p:cNvSpPr>
          <p:nvPr>
            <p:ph idx="1"/>
          </p:nvPr>
        </p:nvSpPr>
        <p:spPr>
          <a:xfrm>
            <a:off x="0" y="1562893"/>
            <a:ext cx="8988425" cy="5470525"/>
          </a:xfrm>
        </p:spPr>
        <p:txBody>
          <a:bodyPr wrap="square" lIns="91440" tIns="45720" rIns="91440" bIns="45720" numCol="1" anchor="t" anchorCtr="0" compatLnSpc="1">
            <a:prstTxWarp prst="textNoShape">
              <a:avLst/>
            </a:prstTxWarp>
            <a:normAutofit/>
          </a:bodyPr>
          <a:lstStyle/>
          <a:p>
            <a:pPr>
              <a:lnSpc>
                <a:spcPct val="90000"/>
              </a:lnSpc>
              <a:spcBef>
                <a:spcPct val="0"/>
              </a:spcBef>
              <a:spcAft>
                <a:spcPts val="600"/>
              </a:spcAft>
            </a:pPr>
            <a:r>
              <a:rPr lang="en-US" sz="2400" dirty="0"/>
              <a:t>Los</a:t>
            </a:r>
            <a:r>
              <a:rPr lang="en-US" sz="2400" b="1" dirty="0"/>
              <a:t> </a:t>
            </a:r>
            <a:r>
              <a:rPr lang="en-US" sz="2400" b="1" dirty="0" err="1"/>
              <a:t>puntales</a:t>
            </a:r>
            <a:r>
              <a:rPr lang="en-US" sz="2400" dirty="0"/>
              <a:t> son </a:t>
            </a:r>
            <a:r>
              <a:rPr lang="en-US" sz="2400" b="1" dirty="0" err="1"/>
              <a:t>soportes</a:t>
            </a:r>
            <a:r>
              <a:rPr lang="en-US" sz="2400" b="1" dirty="0"/>
              <a:t> </a:t>
            </a:r>
            <a:r>
              <a:rPr lang="en-US" sz="2400" b="1" dirty="0" err="1"/>
              <a:t>verticales</a:t>
            </a:r>
            <a:r>
              <a:rPr lang="en-US" sz="2400" b="1" dirty="0"/>
              <a:t> </a:t>
            </a:r>
            <a:r>
              <a:rPr lang="en-US" sz="2400" dirty="0" err="1"/>
              <a:t>que</a:t>
            </a:r>
            <a:r>
              <a:rPr lang="en-US" sz="2400" dirty="0"/>
              <a:t> </a:t>
            </a:r>
            <a:r>
              <a:rPr lang="en-US" sz="2400" b="1" dirty="0" err="1"/>
              <a:t>previenen</a:t>
            </a:r>
            <a:r>
              <a:rPr lang="en-US" sz="2400" dirty="0"/>
              <a:t>                                                  </a:t>
            </a:r>
            <a:r>
              <a:rPr lang="en-US" sz="2400" dirty="0" err="1"/>
              <a:t>que</a:t>
            </a:r>
            <a:r>
              <a:rPr lang="en-US" sz="2400" dirty="0"/>
              <a:t> </a:t>
            </a:r>
            <a:r>
              <a:rPr lang="en-US" sz="2400" dirty="0" err="1"/>
              <a:t>una</a:t>
            </a:r>
            <a:r>
              <a:rPr lang="en-US" sz="2400" dirty="0"/>
              <a:t> </a:t>
            </a:r>
            <a:r>
              <a:rPr lang="en-US" sz="2400" dirty="0" err="1"/>
              <a:t>excavación</a:t>
            </a:r>
            <a:r>
              <a:rPr lang="en-US" sz="2400" dirty="0"/>
              <a:t> </a:t>
            </a:r>
            <a:r>
              <a:rPr lang="en-US" sz="2400" b="1" dirty="0" err="1"/>
              <a:t>colapse</a:t>
            </a:r>
            <a:endParaRPr lang="en-US" sz="1600" dirty="0"/>
          </a:p>
          <a:p>
            <a:pPr>
              <a:lnSpc>
                <a:spcPct val="90000"/>
              </a:lnSpc>
              <a:spcBef>
                <a:spcPct val="0"/>
              </a:spcBef>
              <a:spcAft>
                <a:spcPts val="600"/>
              </a:spcAft>
            </a:pPr>
            <a:r>
              <a:rPr lang="en-US" sz="2400" dirty="0"/>
              <a:t>Los</a:t>
            </a:r>
            <a:r>
              <a:rPr lang="en-US" sz="2400" b="1" dirty="0"/>
              <a:t> </a:t>
            </a:r>
            <a:r>
              <a:rPr lang="en-US" sz="2400" b="1" dirty="0" err="1"/>
              <a:t>blindajes</a:t>
            </a:r>
            <a:r>
              <a:rPr lang="en-US" sz="2400" b="1" dirty="0"/>
              <a:t> </a:t>
            </a:r>
            <a:r>
              <a:rPr lang="en-US" sz="2400" dirty="0"/>
              <a:t>son</a:t>
            </a:r>
            <a:r>
              <a:rPr lang="en-US" sz="2400" b="1" dirty="0"/>
              <a:t> </a:t>
            </a:r>
            <a:r>
              <a:rPr lang="en-US" sz="2400" b="1" dirty="0" err="1"/>
              <a:t>estructuras</a:t>
            </a:r>
            <a:r>
              <a:rPr lang="en-US" sz="2400" b="1" dirty="0"/>
              <a:t> </a:t>
            </a:r>
            <a:r>
              <a:rPr lang="en-US" sz="2400" b="1" dirty="0" err="1"/>
              <a:t>como</a:t>
            </a:r>
            <a:r>
              <a:rPr lang="en-US" sz="2400" b="1" dirty="0"/>
              <a:t> </a:t>
            </a:r>
            <a:r>
              <a:rPr lang="en-US" sz="2400" b="1" dirty="0" err="1"/>
              <a:t>cajas</a:t>
            </a:r>
            <a:r>
              <a:rPr lang="en-US" sz="2400" b="1" dirty="0"/>
              <a:t> </a:t>
            </a:r>
            <a:r>
              <a:rPr lang="en-US" sz="2400" dirty="0"/>
              <a:t>que                        </a:t>
            </a:r>
            <a:r>
              <a:rPr lang="en-US" sz="2400" dirty="0" err="1"/>
              <a:t>proveen</a:t>
            </a:r>
            <a:r>
              <a:rPr lang="en-US" sz="2400" dirty="0"/>
              <a:t> un </a:t>
            </a:r>
            <a:r>
              <a:rPr lang="en-US" sz="2400" b="1" dirty="0" err="1"/>
              <a:t>área</a:t>
            </a:r>
            <a:r>
              <a:rPr lang="en-US" sz="2400" b="1" dirty="0"/>
              <a:t> de </a:t>
            </a:r>
            <a:r>
              <a:rPr lang="en-US" sz="2400" b="1" dirty="0" err="1"/>
              <a:t>trabajo</a:t>
            </a:r>
            <a:r>
              <a:rPr lang="en-US" sz="2400" b="1" dirty="0"/>
              <a:t> </a:t>
            </a:r>
            <a:r>
              <a:rPr lang="en-US" sz="2400" b="1" dirty="0" err="1"/>
              <a:t>segura</a:t>
            </a:r>
            <a:r>
              <a:rPr lang="en-US" sz="2400" b="1" dirty="0"/>
              <a:t> </a:t>
            </a:r>
            <a:r>
              <a:rPr lang="en-US" sz="2400" dirty="0"/>
              <a:t>a </a:t>
            </a:r>
            <a:r>
              <a:rPr lang="en-US" sz="2400" dirty="0" err="1"/>
              <a:t>empleado</a:t>
            </a:r>
            <a:r>
              <a:rPr lang="en-US" sz="2400" dirty="0"/>
              <a:t>/as</a:t>
            </a:r>
            <a:r>
              <a:rPr lang="en-US" sz="2400" b="1" dirty="0"/>
              <a:t>,</a:t>
            </a:r>
            <a:r>
              <a:rPr lang="en-US" sz="2400" dirty="0"/>
              <a:t>                      </a:t>
            </a:r>
            <a:r>
              <a:rPr lang="en-US" sz="2400" b="1" dirty="0" err="1"/>
              <a:t>protegiéndolos</a:t>
            </a:r>
            <a:r>
              <a:rPr lang="en-US" sz="2400" dirty="0"/>
              <a:t> </a:t>
            </a:r>
            <a:r>
              <a:rPr lang="en-US" sz="2400" b="1" dirty="0"/>
              <a:t>del </a:t>
            </a:r>
            <a:r>
              <a:rPr lang="en-US" sz="2400" b="1" dirty="0" err="1"/>
              <a:t>colapso</a:t>
            </a:r>
            <a:r>
              <a:rPr lang="en-US" sz="2400" b="1" dirty="0"/>
              <a:t> de </a:t>
            </a:r>
            <a:r>
              <a:rPr lang="en-US" sz="2400" b="1" dirty="0" err="1"/>
              <a:t>suelos</a:t>
            </a:r>
            <a:r>
              <a:rPr lang="en-US" sz="2400" dirty="0"/>
              <a:t>.</a:t>
            </a:r>
          </a:p>
          <a:p>
            <a:pPr marL="800100" lvl="1" indent="-342900">
              <a:lnSpc>
                <a:spcPct val="90000"/>
              </a:lnSpc>
              <a:spcBef>
                <a:spcPct val="0"/>
              </a:spcBef>
              <a:spcAft>
                <a:spcPts val="600"/>
              </a:spcAft>
              <a:buFont typeface="Arial" panose="020B0604020202020204" pitchFamily="34" charset="0"/>
              <a:buChar char="•"/>
            </a:pPr>
            <a:r>
              <a:rPr lang="en-US" sz="2000" dirty="0"/>
              <a:t>Los</a:t>
            </a:r>
            <a:r>
              <a:rPr lang="en-US" sz="2000" b="1" dirty="0"/>
              <a:t> </a:t>
            </a:r>
            <a:r>
              <a:rPr lang="en-US" sz="2000" b="1" dirty="0" err="1"/>
              <a:t>blindajes</a:t>
            </a:r>
            <a:r>
              <a:rPr lang="en-US" sz="2000" b="1" dirty="0"/>
              <a:t> (</a:t>
            </a:r>
            <a:r>
              <a:rPr lang="en-US" sz="2000" b="1" dirty="0" err="1"/>
              <a:t>cajas</a:t>
            </a:r>
            <a:r>
              <a:rPr lang="en-US" sz="2000" b="1" dirty="0"/>
              <a:t> </a:t>
            </a:r>
            <a:r>
              <a:rPr lang="en-US" sz="2000" b="1" dirty="0" err="1"/>
              <a:t>en</a:t>
            </a:r>
            <a:r>
              <a:rPr lang="en-US" sz="2000" b="1" dirty="0"/>
              <a:t> </a:t>
            </a:r>
            <a:r>
              <a:rPr lang="en-US" sz="2000" b="1" dirty="0" err="1"/>
              <a:t>zanjas</a:t>
            </a:r>
            <a:r>
              <a:rPr lang="en-US" sz="2000" b="1" dirty="0"/>
              <a:t>) NO </a:t>
            </a:r>
            <a:r>
              <a:rPr lang="en-US" sz="2000" b="1" dirty="0" err="1"/>
              <a:t>previenen</a:t>
            </a:r>
            <a:r>
              <a:rPr lang="en-US" sz="2000" b="1" dirty="0"/>
              <a:t> </a:t>
            </a:r>
            <a:r>
              <a:rPr lang="en-US" sz="2000" b="1" dirty="0" err="1"/>
              <a:t>derrumbes</a:t>
            </a:r>
            <a:r>
              <a:rPr lang="en-US" sz="2000" b="1" dirty="0"/>
              <a:t>;                                           son un “escudo” para </a:t>
            </a:r>
            <a:r>
              <a:rPr lang="en-US" sz="2000" b="1" dirty="0" err="1"/>
              <a:t>trabajadores</a:t>
            </a:r>
            <a:r>
              <a:rPr lang="en-US" sz="2000" b="1" dirty="0"/>
              <a:t> </a:t>
            </a:r>
            <a:r>
              <a:rPr lang="en-US" sz="2000" b="1" dirty="0" err="1"/>
              <a:t>si</a:t>
            </a:r>
            <a:r>
              <a:rPr lang="en-US" sz="2000" b="1" dirty="0"/>
              <a:t> </a:t>
            </a:r>
            <a:r>
              <a:rPr lang="en-US" sz="2000" b="1" dirty="0" err="1"/>
              <a:t>una</a:t>
            </a:r>
            <a:r>
              <a:rPr lang="en-US" sz="2000" b="1" dirty="0"/>
              <a:t> pared </a:t>
            </a:r>
            <a:r>
              <a:rPr lang="en-US" sz="2000" b="1" dirty="0" err="1"/>
              <a:t>colapsa</a:t>
            </a:r>
            <a:endParaRPr lang="en-US" sz="1200" b="1" dirty="0"/>
          </a:p>
          <a:p>
            <a:pPr>
              <a:lnSpc>
                <a:spcPct val="90000"/>
              </a:lnSpc>
              <a:spcBef>
                <a:spcPct val="0"/>
              </a:spcBef>
              <a:spcAft>
                <a:spcPts val="600"/>
              </a:spcAft>
            </a:pPr>
            <a:r>
              <a:rPr lang="en-US" sz="2400" b="1" dirty="0" err="1"/>
              <a:t>Tanto</a:t>
            </a:r>
            <a:r>
              <a:rPr lang="en-US" sz="2400" b="1" dirty="0"/>
              <a:t> los </a:t>
            </a:r>
            <a:r>
              <a:rPr lang="en-US" sz="2400" b="1" dirty="0" err="1"/>
              <a:t>puntales</a:t>
            </a:r>
            <a:r>
              <a:rPr lang="en-US" sz="2400" b="1" dirty="0"/>
              <a:t> </a:t>
            </a:r>
            <a:r>
              <a:rPr lang="en-US" sz="2400" b="1" dirty="0" err="1"/>
              <a:t>como</a:t>
            </a:r>
            <a:r>
              <a:rPr lang="en-US" sz="2400" b="1" dirty="0"/>
              <a:t> los </a:t>
            </a:r>
            <a:r>
              <a:rPr lang="en-US" sz="2400" b="1" dirty="0" err="1"/>
              <a:t>blindajes</a:t>
            </a:r>
            <a:r>
              <a:rPr lang="en-US" sz="2400" b="1" dirty="0"/>
              <a:t> </a:t>
            </a:r>
            <a:r>
              <a:rPr lang="en-US" sz="2400" dirty="0" err="1"/>
              <a:t>pueden</a:t>
            </a:r>
            <a:r>
              <a:rPr lang="en-US" sz="2400" dirty="0"/>
              <a:t> </a:t>
            </a:r>
            <a:r>
              <a:rPr lang="en-US" sz="2400" dirty="0" err="1"/>
              <a:t>ser</a:t>
            </a:r>
            <a:r>
              <a:rPr lang="en-US" sz="2400" dirty="0"/>
              <a:t>                       </a:t>
            </a:r>
            <a:r>
              <a:rPr lang="en-US" sz="2400" b="1" dirty="0" err="1"/>
              <a:t>usados</a:t>
            </a:r>
            <a:r>
              <a:rPr lang="en-US" sz="2400" b="1" dirty="0"/>
              <a:t> con o sin </a:t>
            </a:r>
            <a:r>
              <a:rPr lang="en-US" sz="2400" b="1" dirty="0" err="1"/>
              <a:t>paredes</a:t>
            </a:r>
            <a:r>
              <a:rPr lang="en-US" sz="2400" b="1" dirty="0"/>
              <a:t> </a:t>
            </a:r>
            <a:r>
              <a:rPr lang="en-US" sz="2400" b="1" dirty="0" err="1"/>
              <a:t>inclinadas</a:t>
            </a:r>
            <a:r>
              <a:rPr lang="en-US" sz="2400" b="1" dirty="0"/>
              <a:t> o </a:t>
            </a:r>
            <a:r>
              <a:rPr lang="en-US" sz="2400" b="1" dirty="0" err="1"/>
              <a:t>banqueadas</a:t>
            </a:r>
            <a:r>
              <a:rPr lang="en-US" sz="2400" dirty="0"/>
              <a:t>.</a:t>
            </a:r>
          </a:p>
          <a:p>
            <a:pPr>
              <a:lnSpc>
                <a:spcPct val="90000"/>
              </a:lnSpc>
              <a:spcBef>
                <a:spcPct val="0"/>
              </a:spcBef>
              <a:spcAft>
                <a:spcPts val="600"/>
              </a:spcAft>
            </a:pPr>
            <a:r>
              <a:rPr lang="en-US" sz="2400" dirty="0" err="1"/>
              <a:t>Todos</a:t>
            </a:r>
            <a:r>
              <a:rPr lang="en-US" sz="2400" dirty="0"/>
              <a:t> los </a:t>
            </a:r>
            <a:r>
              <a:rPr lang="en-US" sz="2400" b="1" dirty="0" err="1"/>
              <a:t>puntales</a:t>
            </a:r>
            <a:r>
              <a:rPr lang="en-US" sz="2400" b="1" dirty="0"/>
              <a:t> </a:t>
            </a:r>
            <a:r>
              <a:rPr lang="en-US" sz="2400" dirty="0" err="1"/>
              <a:t>deben</a:t>
            </a:r>
            <a:r>
              <a:rPr lang="en-US" sz="2400" dirty="0"/>
              <a:t> </a:t>
            </a:r>
            <a:r>
              <a:rPr lang="en-US" sz="2400" dirty="0" err="1"/>
              <a:t>ser</a:t>
            </a:r>
            <a:r>
              <a:rPr lang="en-US" sz="2400" dirty="0"/>
              <a:t> </a:t>
            </a:r>
            <a:r>
              <a:rPr lang="en-US" sz="2400" dirty="0" err="1"/>
              <a:t>instalados</a:t>
            </a:r>
            <a:r>
              <a:rPr lang="en-US" sz="2400" dirty="0"/>
              <a:t> de</a:t>
            </a:r>
            <a:r>
              <a:rPr lang="en-US" sz="2400" b="1" dirty="0"/>
              <a:t> </a:t>
            </a:r>
            <a:r>
              <a:rPr lang="en-US" sz="2400" b="1" dirty="0" err="1"/>
              <a:t>arriba</a:t>
            </a:r>
            <a:r>
              <a:rPr lang="en-US" sz="2400" b="1" dirty="0"/>
              <a:t> a </a:t>
            </a:r>
            <a:r>
              <a:rPr lang="en-US" sz="2400" b="1" dirty="0" err="1"/>
              <a:t>abajo</a:t>
            </a:r>
            <a:r>
              <a:rPr lang="en-US" sz="2400" b="1" dirty="0"/>
              <a:t>                                                                        </a:t>
            </a:r>
            <a:r>
              <a:rPr lang="en-US" sz="2400" dirty="0"/>
              <a:t>y</a:t>
            </a:r>
            <a:r>
              <a:rPr lang="en-US" sz="2400" b="1" dirty="0"/>
              <a:t> </a:t>
            </a:r>
            <a:r>
              <a:rPr lang="en-US" sz="2400" b="1" dirty="0" err="1"/>
              <a:t>retirados</a:t>
            </a:r>
            <a:r>
              <a:rPr lang="en-US" sz="2400" dirty="0"/>
              <a:t> de </a:t>
            </a:r>
            <a:r>
              <a:rPr lang="en-US" sz="2400" b="1" dirty="0" err="1"/>
              <a:t>abajo</a:t>
            </a:r>
            <a:r>
              <a:rPr lang="en-US" sz="2400" b="1" dirty="0"/>
              <a:t> a </a:t>
            </a:r>
            <a:r>
              <a:rPr lang="en-US" sz="2400" b="1" dirty="0" err="1"/>
              <a:t>arriba</a:t>
            </a:r>
            <a:endParaRPr lang="en-US" sz="1600" b="1" dirty="0"/>
          </a:p>
          <a:p>
            <a:pPr>
              <a:lnSpc>
                <a:spcPct val="90000"/>
              </a:lnSpc>
              <a:spcBef>
                <a:spcPct val="0"/>
              </a:spcBef>
              <a:spcAft>
                <a:spcPts val="600"/>
              </a:spcAft>
            </a:pPr>
            <a:r>
              <a:rPr lang="en-US" sz="2400" b="1" dirty="0" err="1"/>
              <a:t>Fabricantes</a:t>
            </a:r>
            <a:r>
              <a:rPr lang="en-US" sz="2400" b="1" dirty="0"/>
              <a:t> </a:t>
            </a:r>
            <a:r>
              <a:rPr lang="en-US" sz="2400" dirty="0" err="1"/>
              <a:t>proveen</a:t>
            </a:r>
            <a:r>
              <a:rPr lang="en-US" sz="2400" dirty="0"/>
              <a:t> </a:t>
            </a:r>
            <a:r>
              <a:rPr lang="en-US" sz="2400" b="1" dirty="0" err="1"/>
              <a:t>sistemas</a:t>
            </a:r>
            <a:r>
              <a:rPr lang="en-US" sz="2400" b="1" dirty="0"/>
              <a:t> de </a:t>
            </a:r>
            <a:r>
              <a:rPr lang="en-US" sz="2400" b="1" dirty="0" err="1"/>
              <a:t>apuntalamiento</a:t>
            </a:r>
            <a:r>
              <a:rPr lang="en-US" sz="2400" b="1" dirty="0"/>
              <a:t> y </a:t>
            </a:r>
            <a:r>
              <a:rPr lang="en-US" sz="2400" b="1" dirty="0" err="1"/>
              <a:t>blindado</a:t>
            </a:r>
            <a:r>
              <a:rPr lang="en-US" sz="2400" b="1" dirty="0"/>
              <a:t> </a:t>
            </a:r>
            <a:r>
              <a:rPr lang="en-US" sz="2400" dirty="0"/>
              <a:t>con </a:t>
            </a:r>
            <a:r>
              <a:rPr lang="en-US" sz="2400" b="1" dirty="0" err="1"/>
              <a:t>datos</a:t>
            </a:r>
            <a:r>
              <a:rPr lang="en-US" sz="2400" b="1" dirty="0"/>
              <a:t> </a:t>
            </a:r>
            <a:r>
              <a:rPr lang="en-US" sz="2400" b="1" dirty="0" err="1"/>
              <a:t>tabulados</a:t>
            </a:r>
            <a:r>
              <a:rPr lang="en-US" sz="2400" b="1" dirty="0"/>
              <a:t> </a:t>
            </a:r>
            <a:r>
              <a:rPr lang="en-US" sz="2400" dirty="0"/>
              <a:t>para </a:t>
            </a:r>
            <a:r>
              <a:rPr lang="en-US" sz="2400" dirty="0" err="1"/>
              <a:t>que</a:t>
            </a:r>
            <a:r>
              <a:rPr lang="en-US" sz="2400" dirty="0"/>
              <a:t> </a:t>
            </a:r>
            <a:r>
              <a:rPr lang="en-US" sz="2400" dirty="0" err="1"/>
              <a:t>puedan</a:t>
            </a:r>
            <a:r>
              <a:rPr lang="en-US" sz="2400" dirty="0"/>
              <a:t> </a:t>
            </a:r>
            <a:r>
              <a:rPr lang="en-US" sz="2400" dirty="0" err="1"/>
              <a:t>ser</a:t>
            </a:r>
            <a:r>
              <a:rPr lang="en-US" sz="2400" dirty="0"/>
              <a:t> </a:t>
            </a:r>
            <a:r>
              <a:rPr lang="en-US" sz="2400" b="1" dirty="0" err="1"/>
              <a:t>construidos</a:t>
            </a:r>
            <a:r>
              <a:rPr lang="en-US" sz="2400" b="1" dirty="0"/>
              <a:t> a </a:t>
            </a:r>
            <a:r>
              <a:rPr lang="en-US" sz="2400" b="1" dirty="0" err="1"/>
              <a:t>medida</a:t>
            </a:r>
            <a:r>
              <a:rPr lang="en-US" sz="2400" b="1" dirty="0"/>
              <a:t> </a:t>
            </a:r>
            <a:r>
              <a:rPr lang="en-US" sz="2400" dirty="0"/>
              <a:t>(</a:t>
            </a:r>
            <a:r>
              <a:rPr lang="en-US" sz="2400" dirty="0" err="1"/>
              <a:t>Puede</a:t>
            </a:r>
            <a:r>
              <a:rPr lang="en-US" sz="2400" dirty="0"/>
              <a:t> </a:t>
            </a:r>
            <a:r>
              <a:rPr lang="en-US" sz="2400" dirty="0" err="1"/>
              <a:t>ser</a:t>
            </a:r>
            <a:r>
              <a:rPr lang="en-US" sz="2400" dirty="0"/>
              <a:t> </a:t>
            </a:r>
            <a:r>
              <a:rPr lang="en-US" sz="2400" dirty="0" err="1"/>
              <a:t>necesaria</a:t>
            </a:r>
            <a:r>
              <a:rPr lang="en-US" sz="2400" dirty="0"/>
              <a:t> la </a:t>
            </a:r>
            <a:r>
              <a:rPr lang="en-US" sz="2400" b="1" dirty="0" err="1"/>
              <a:t>aprobación</a:t>
            </a:r>
            <a:r>
              <a:rPr lang="en-US" sz="2400" b="1" dirty="0"/>
              <a:t> de un </a:t>
            </a:r>
            <a:r>
              <a:rPr lang="en-US" sz="2400" b="1" dirty="0" err="1"/>
              <a:t>ingeniero</a:t>
            </a:r>
            <a:r>
              <a:rPr lang="en-US" sz="2400" b="1" dirty="0"/>
              <a:t> </a:t>
            </a:r>
            <a:r>
              <a:rPr lang="en-US" sz="2400" b="1" dirty="0" err="1"/>
              <a:t>profesional</a:t>
            </a:r>
            <a:r>
              <a:rPr lang="en-US" sz="2400" dirty="0"/>
              <a:t>)</a:t>
            </a:r>
          </a:p>
        </p:txBody>
      </p:sp>
      <p:pic>
        <p:nvPicPr>
          <p:cNvPr id="84997" name="Picture 5" descr="a showing exampl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51396" y="1499224"/>
            <a:ext cx="1754960" cy="1825601"/>
          </a:xfrm>
          <a:prstGeom prst="rect">
            <a:avLst/>
          </a:prstGeom>
          <a:noFill/>
          <a:ln w="9525">
            <a:noFill/>
            <a:miter lim="800000"/>
            <a:headEnd/>
            <a:tailEnd/>
          </a:ln>
        </p:spPr>
      </p:pic>
      <p:pic>
        <p:nvPicPr>
          <p:cNvPr id="84996" name="Picture 4" descr="A shielding exampl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1273" y="3324825"/>
            <a:ext cx="1415206" cy="141520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0863" y="98425"/>
            <a:ext cx="7040562" cy="919163"/>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Acceso</a:t>
            </a:r>
            <a:r>
              <a:rPr lang="en-US" sz="2900" dirty="0">
                <a:solidFill>
                  <a:schemeClr val="bg1"/>
                </a:solidFill>
                <a:latin typeface="Impact" charset="0"/>
              </a:rPr>
              <a:t> y  </a:t>
            </a:r>
            <a:r>
              <a:rPr lang="en-US" sz="2900" dirty="0" err="1">
                <a:solidFill>
                  <a:schemeClr val="bg1"/>
                </a:solidFill>
                <a:latin typeface="Impact" charset="0"/>
              </a:rPr>
              <a:t>Salida</a:t>
            </a:r>
            <a:r>
              <a:rPr lang="en-US" sz="2900" dirty="0">
                <a:solidFill>
                  <a:schemeClr val="bg1"/>
                </a:solidFill>
                <a:latin typeface="Impact" charset="0"/>
              </a:rPr>
              <a:t> de la </a:t>
            </a:r>
            <a:r>
              <a:rPr lang="en-US" sz="2900" dirty="0" err="1">
                <a:solidFill>
                  <a:schemeClr val="bg1"/>
                </a:solidFill>
                <a:latin typeface="Impact" charset="0"/>
              </a:rPr>
              <a:t>Excavación</a:t>
            </a:r>
            <a:r>
              <a:rPr lang="en-US" sz="2900" dirty="0">
                <a:solidFill>
                  <a:schemeClr val="bg1"/>
                </a:solidFill>
                <a:latin typeface="Impact" charset="0"/>
              </a:rPr>
              <a:t> </a:t>
            </a:r>
            <a:br>
              <a:rPr lang="en-US" sz="2900" dirty="0">
                <a:solidFill>
                  <a:schemeClr val="bg1"/>
                </a:solidFill>
                <a:latin typeface="Impact" charset="0"/>
              </a:rPr>
            </a:br>
            <a:r>
              <a:rPr lang="en-US" sz="2900" dirty="0">
                <a:solidFill>
                  <a:schemeClr val="bg1"/>
                </a:solidFill>
                <a:latin typeface="Impact" charset="0"/>
              </a:rPr>
              <a:t>(</a:t>
            </a:r>
            <a:r>
              <a:rPr lang="en-US" sz="2900" dirty="0" err="1">
                <a:solidFill>
                  <a:schemeClr val="bg1"/>
                </a:solidFill>
                <a:latin typeface="Impact" charset="0"/>
              </a:rPr>
              <a:t>Rampas</a:t>
            </a:r>
            <a:r>
              <a:rPr lang="en-US" sz="2900" dirty="0">
                <a:solidFill>
                  <a:schemeClr val="bg1"/>
                </a:solidFill>
                <a:latin typeface="Impact" charset="0"/>
              </a:rPr>
              <a:t> y </a:t>
            </a:r>
            <a:r>
              <a:rPr lang="en-US" sz="2900" dirty="0" err="1">
                <a:solidFill>
                  <a:schemeClr val="bg1"/>
                </a:solidFill>
                <a:latin typeface="Impact" charset="0"/>
              </a:rPr>
              <a:t>Escaleras</a:t>
            </a:r>
            <a:r>
              <a:rPr lang="en-US" sz="2900" dirty="0">
                <a:solidFill>
                  <a:schemeClr val="bg1"/>
                </a:solidFill>
                <a:latin typeface="Impact" charset="0"/>
              </a:rPr>
              <a:t>)</a:t>
            </a:r>
          </a:p>
        </p:txBody>
      </p:sp>
      <p:sp>
        <p:nvSpPr>
          <p:cNvPr id="3" name="Content Placeholder 2"/>
          <p:cNvSpPr>
            <a:spLocks noGrp="1"/>
          </p:cNvSpPr>
          <p:nvPr>
            <p:ph idx="1"/>
          </p:nvPr>
        </p:nvSpPr>
        <p:spPr>
          <a:xfrm>
            <a:off x="0" y="1363663"/>
            <a:ext cx="4148138" cy="4662487"/>
          </a:xfrm>
        </p:spPr>
        <p:txBody>
          <a:bodyPr wrap="square" lIns="91440" tIns="45720" rIns="91440" bIns="45720" numCol="1" anchor="t" anchorCtr="0" compatLnSpc="1">
            <a:prstTxWarp prst="textNoShape">
              <a:avLst/>
            </a:prstTxWarp>
            <a:normAutofit lnSpcReduction="10000"/>
          </a:bodyPr>
          <a:lstStyle/>
          <a:p>
            <a:pPr>
              <a:spcAft>
                <a:spcPts val="1200"/>
              </a:spcAft>
            </a:pPr>
            <a:r>
              <a:rPr lang="en-US" sz="2600" dirty="0" err="1"/>
              <a:t>Excavaciones</a:t>
            </a:r>
            <a:r>
              <a:rPr lang="en-US" sz="2600" dirty="0"/>
              <a:t> con </a:t>
            </a:r>
            <a:r>
              <a:rPr lang="en-US" sz="2600" dirty="0" err="1"/>
              <a:t>una</a:t>
            </a:r>
            <a:r>
              <a:rPr lang="en-US" sz="2600" dirty="0"/>
              <a:t> </a:t>
            </a:r>
            <a:r>
              <a:rPr lang="en-US" sz="2600" b="1" dirty="0" err="1"/>
              <a:t>profundidad</a:t>
            </a:r>
            <a:r>
              <a:rPr lang="en-US" sz="2600" b="1" dirty="0"/>
              <a:t> de 4 pies </a:t>
            </a:r>
            <a:r>
              <a:rPr lang="en-US" sz="2600" dirty="0"/>
              <a:t>o </a:t>
            </a:r>
            <a:r>
              <a:rPr lang="en-US" sz="2600" dirty="0" err="1"/>
              <a:t>más</a:t>
            </a:r>
            <a:r>
              <a:rPr lang="en-US" sz="2600" dirty="0"/>
              <a:t> </a:t>
            </a:r>
            <a:r>
              <a:rPr lang="en-US" sz="2600" dirty="0" err="1"/>
              <a:t>deben</a:t>
            </a:r>
            <a:r>
              <a:rPr lang="en-US" sz="2600" dirty="0"/>
              <a:t> </a:t>
            </a:r>
            <a:r>
              <a:rPr lang="en-US" sz="2600" dirty="0" err="1"/>
              <a:t>tener</a:t>
            </a:r>
            <a:r>
              <a:rPr lang="en-US" sz="2600" dirty="0"/>
              <a:t> los </a:t>
            </a:r>
            <a:r>
              <a:rPr lang="en-US" sz="2600" dirty="0" err="1"/>
              <a:t>medios</a:t>
            </a:r>
            <a:r>
              <a:rPr lang="en-US" sz="2600" dirty="0"/>
              <a:t> para </a:t>
            </a:r>
            <a:r>
              <a:rPr lang="en-US" sz="2600" b="1" dirty="0" err="1"/>
              <a:t>entrar</a:t>
            </a:r>
            <a:r>
              <a:rPr lang="en-US" sz="2600" b="1" dirty="0"/>
              <a:t> (</a:t>
            </a:r>
            <a:r>
              <a:rPr lang="en-US" sz="2600" b="1" dirty="0" err="1"/>
              <a:t>acceso</a:t>
            </a:r>
            <a:r>
              <a:rPr lang="en-US" sz="2600" b="1" dirty="0"/>
              <a:t>) </a:t>
            </a:r>
            <a:r>
              <a:rPr lang="en-US" sz="2600" dirty="0"/>
              <a:t>y </a:t>
            </a:r>
            <a:r>
              <a:rPr lang="en-US" sz="2600" b="1" dirty="0" err="1"/>
              <a:t>salir</a:t>
            </a:r>
            <a:r>
              <a:rPr lang="en-US" sz="2600" b="1" dirty="0"/>
              <a:t> (</a:t>
            </a:r>
            <a:r>
              <a:rPr lang="en-US" sz="2600" b="1" dirty="0" err="1"/>
              <a:t>salida</a:t>
            </a:r>
            <a:r>
              <a:rPr lang="en-US" sz="2600" b="1" dirty="0"/>
              <a:t>)</a:t>
            </a:r>
          </a:p>
          <a:p>
            <a:pPr marL="800100" lvl="1" indent="-342900">
              <a:spcAft>
                <a:spcPts val="1200"/>
              </a:spcAft>
              <a:buFont typeface="Arial" charset="0"/>
              <a:buChar char="•"/>
            </a:pPr>
            <a:r>
              <a:rPr lang="en-US" sz="2200" b="1" dirty="0" err="1"/>
              <a:t>Escaleras</a:t>
            </a:r>
            <a:r>
              <a:rPr lang="en-US" sz="2200" dirty="0"/>
              <a:t>, </a:t>
            </a:r>
            <a:r>
              <a:rPr lang="en-US" sz="2200" b="1" dirty="0" err="1"/>
              <a:t>escaleras</a:t>
            </a:r>
            <a:r>
              <a:rPr lang="en-US" sz="2200" b="1" dirty="0"/>
              <a:t> de </a:t>
            </a:r>
            <a:r>
              <a:rPr lang="en-US" sz="2200" b="1" dirty="0" err="1"/>
              <a:t>mano</a:t>
            </a:r>
            <a:r>
              <a:rPr lang="en-US" sz="2200" b="1" dirty="0"/>
              <a:t> </a:t>
            </a:r>
            <a:r>
              <a:rPr lang="en-US" sz="2200" dirty="0"/>
              <a:t>o </a:t>
            </a:r>
            <a:r>
              <a:rPr lang="en-US" sz="2200" b="1" dirty="0" err="1"/>
              <a:t>rampas</a:t>
            </a:r>
            <a:endParaRPr lang="en-US" sz="2200" b="1" dirty="0"/>
          </a:p>
          <a:p>
            <a:pPr marL="800100" lvl="1" indent="-342900">
              <a:spcAft>
                <a:spcPts val="1200"/>
              </a:spcAft>
              <a:buFont typeface="Arial" charset="0"/>
              <a:buChar char="•"/>
            </a:pPr>
            <a:r>
              <a:rPr lang="en-US" sz="2200" b="1" dirty="0"/>
              <a:t>a 25 pies </a:t>
            </a:r>
            <a:r>
              <a:rPr lang="en-US" sz="2200" dirty="0"/>
              <a:t>de los </a:t>
            </a:r>
            <a:r>
              <a:rPr lang="en-US" sz="2200" dirty="0" err="1"/>
              <a:t>empleados</a:t>
            </a:r>
            <a:endParaRPr lang="en-US" sz="2200" dirty="0"/>
          </a:p>
          <a:p>
            <a:pPr marL="800100" lvl="1" indent="-342900">
              <a:spcAft>
                <a:spcPts val="1200"/>
              </a:spcAft>
              <a:buFont typeface="Arial" charset="0"/>
              <a:buChar char="•"/>
            </a:pPr>
            <a:r>
              <a:rPr lang="en-US" sz="2200" dirty="0"/>
              <a:t>Las </a:t>
            </a:r>
            <a:r>
              <a:rPr lang="en-US" sz="2200" dirty="0" err="1"/>
              <a:t>escaleras</a:t>
            </a:r>
            <a:r>
              <a:rPr lang="en-US" sz="2200" dirty="0"/>
              <a:t> de </a:t>
            </a:r>
            <a:r>
              <a:rPr lang="en-US" sz="2200" dirty="0" err="1"/>
              <a:t>mano</a:t>
            </a:r>
            <a:r>
              <a:rPr lang="en-US" sz="2200" dirty="0"/>
              <a:t> </a:t>
            </a:r>
            <a:r>
              <a:rPr lang="en-US" sz="2200" dirty="0" err="1"/>
              <a:t>deben</a:t>
            </a:r>
            <a:r>
              <a:rPr lang="en-US" sz="2200" dirty="0"/>
              <a:t> </a:t>
            </a:r>
            <a:r>
              <a:rPr lang="en-US" sz="2200" b="1" dirty="0" err="1"/>
              <a:t>extenderse</a:t>
            </a:r>
            <a:r>
              <a:rPr lang="en-US" sz="2200" b="1" dirty="0"/>
              <a:t> 3 pies </a:t>
            </a:r>
            <a:r>
              <a:rPr lang="en-US" sz="2200" dirty="0" err="1"/>
              <a:t>por</a:t>
            </a:r>
            <a:r>
              <a:rPr lang="en-US" sz="2200" dirty="0"/>
              <a:t> </a:t>
            </a:r>
            <a:r>
              <a:rPr lang="en-US" sz="2200" dirty="0" err="1"/>
              <a:t>encima</a:t>
            </a:r>
            <a:r>
              <a:rPr lang="en-US" sz="2200" dirty="0"/>
              <a:t> del </a:t>
            </a:r>
            <a:r>
              <a:rPr lang="en-US" sz="2200" dirty="0" err="1"/>
              <a:t>borde</a:t>
            </a:r>
            <a:r>
              <a:rPr lang="en-US" sz="2200" dirty="0"/>
              <a:t> de la </a:t>
            </a:r>
            <a:r>
              <a:rPr lang="en-US" sz="2200" dirty="0" err="1"/>
              <a:t>excavación</a:t>
            </a:r>
            <a:endParaRPr lang="en-US" sz="2200" dirty="0"/>
          </a:p>
        </p:txBody>
      </p:sp>
      <p:pic>
        <p:nvPicPr>
          <p:cNvPr id="6" name="Picture 5" descr="An image displaying ladders appropriately placed and extended per the regualtion.">
            <a:extLst>
              <a:ext uri="{FF2B5EF4-FFF2-40B4-BE49-F238E27FC236}">
                <a16:creationId xmlns:a16="http://schemas.microsoft.com/office/drawing/2014/main" id="{73329E9B-E79E-4EE6-A8AB-42C52DC6BB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313990"/>
            <a:ext cx="4383404" cy="2182557"/>
          </a:xfrm>
          <a:prstGeom prst="rect">
            <a:avLst/>
          </a:prstGeom>
        </p:spPr>
      </p:pic>
      <p:pic>
        <p:nvPicPr>
          <p:cNvPr id="87046" name="Picture 24" descr="Image displaying two examples where excavation access and egrees are not properly provided"/>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8138" y="3513137"/>
            <a:ext cx="4995862" cy="2496423"/>
          </a:xfrm>
          <a:prstGeom prst="rect">
            <a:avLst/>
          </a:prstGeom>
          <a:noFill/>
          <a:ln w="9525">
            <a:noFill/>
            <a:miter lim="800000"/>
            <a:headEnd/>
            <a:tailEnd/>
          </a:ln>
        </p:spPr>
      </p:pic>
      <p:sp>
        <p:nvSpPr>
          <p:cNvPr id="8" name="Content Placeholder 2"/>
          <p:cNvSpPr txBox="1">
            <a:spLocks/>
          </p:cNvSpPr>
          <p:nvPr/>
        </p:nvSpPr>
        <p:spPr>
          <a:xfrm>
            <a:off x="0" y="6026150"/>
            <a:ext cx="9144000" cy="831850"/>
          </a:xfrm>
          <a:prstGeom prst="rect">
            <a:avLst/>
          </a:prstGeom>
        </p:spPr>
        <p:txBody>
          <a:bodyPr>
            <a:prstTxWarp prst="textNoShape">
              <a:avLst/>
            </a:prstTxWarp>
            <a:normAutofit/>
          </a:bodyPr>
          <a:lstStyle/>
          <a:p>
            <a:pPr marL="342900" indent="-342900" eaLnBrk="0" hangingPunct="0">
              <a:lnSpc>
                <a:spcPct val="90000"/>
              </a:lnSpc>
              <a:spcBef>
                <a:spcPct val="20000"/>
              </a:spcBef>
              <a:spcAft>
                <a:spcPts val="1200"/>
              </a:spcAft>
              <a:buFontTx/>
              <a:buChar char="•"/>
            </a:pPr>
            <a:r>
              <a:rPr lang="en-US" sz="2600" dirty="0">
                <a:latin typeface="Times" charset="0"/>
              </a:rPr>
              <a:t>Las</a:t>
            </a:r>
            <a:r>
              <a:rPr lang="en-US" sz="2600" b="1" dirty="0">
                <a:latin typeface="Times" charset="0"/>
              </a:rPr>
              <a:t> </a:t>
            </a:r>
            <a:r>
              <a:rPr lang="en-US" sz="2600" b="1" dirty="0" err="1">
                <a:latin typeface="Times" charset="0"/>
              </a:rPr>
              <a:t>rampas</a:t>
            </a:r>
            <a:r>
              <a:rPr lang="en-US" sz="2600" dirty="0">
                <a:latin typeface="Times" charset="0"/>
              </a:rPr>
              <a:t> para </a:t>
            </a:r>
            <a:r>
              <a:rPr lang="en-US" sz="2600" dirty="0" err="1">
                <a:latin typeface="Times" charset="0"/>
              </a:rPr>
              <a:t>entrar</a:t>
            </a:r>
            <a:r>
              <a:rPr lang="en-US" sz="2600" dirty="0">
                <a:latin typeface="Times" charset="0"/>
              </a:rPr>
              <a:t> y </a:t>
            </a:r>
            <a:r>
              <a:rPr lang="en-US" sz="2600" dirty="0" err="1">
                <a:latin typeface="Times" charset="0"/>
              </a:rPr>
              <a:t>salir</a:t>
            </a:r>
            <a:r>
              <a:rPr lang="en-US" sz="2600" dirty="0">
                <a:latin typeface="Times" charset="0"/>
              </a:rPr>
              <a:t> </a:t>
            </a:r>
            <a:r>
              <a:rPr lang="en-US" sz="2600" dirty="0" err="1">
                <a:latin typeface="Times" charset="0"/>
              </a:rPr>
              <a:t>deben</a:t>
            </a:r>
            <a:r>
              <a:rPr lang="en-US" sz="2600" dirty="0">
                <a:latin typeface="Times" charset="0"/>
              </a:rPr>
              <a:t> </a:t>
            </a:r>
            <a:r>
              <a:rPr lang="en-US" sz="2600" dirty="0" err="1">
                <a:latin typeface="Times" charset="0"/>
              </a:rPr>
              <a:t>tener</a:t>
            </a:r>
            <a:r>
              <a:rPr lang="en-US" sz="2600" dirty="0">
                <a:latin typeface="Times" charset="0"/>
              </a:rPr>
              <a:t> </a:t>
            </a:r>
            <a:r>
              <a:rPr lang="en-US" sz="2600" b="1" dirty="0">
                <a:latin typeface="Times" charset="0"/>
              </a:rPr>
              <a:t>superficies </a:t>
            </a:r>
            <a:r>
              <a:rPr lang="en-US" sz="2600" b="1" dirty="0" err="1">
                <a:latin typeface="Times" charset="0"/>
              </a:rPr>
              <a:t>antideslizantes</a:t>
            </a:r>
            <a:r>
              <a:rPr lang="en-US" sz="2600" b="1" dirty="0">
                <a:latin typeface="Times" charset="0"/>
              </a:rPr>
              <a:t> </a:t>
            </a:r>
            <a:r>
              <a:rPr lang="en-US" sz="2600" dirty="0">
                <a:latin typeface="Times" charset="0"/>
              </a:rPr>
              <a:t>y </a:t>
            </a:r>
            <a:r>
              <a:rPr lang="en-US" sz="2600" dirty="0" err="1">
                <a:latin typeface="Times" charset="0"/>
              </a:rPr>
              <a:t>ser</a:t>
            </a:r>
            <a:r>
              <a:rPr lang="en-US" sz="2600" dirty="0">
                <a:latin typeface="Times" charset="0"/>
              </a:rPr>
              <a:t> </a:t>
            </a:r>
            <a:r>
              <a:rPr lang="en-US" sz="2600" dirty="0" err="1">
                <a:latin typeface="Times" charset="0"/>
              </a:rPr>
              <a:t>designadas</a:t>
            </a:r>
            <a:r>
              <a:rPr lang="en-US" sz="2600" dirty="0">
                <a:latin typeface="Times" charset="0"/>
              </a:rPr>
              <a:t> </a:t>
            </a:r>
            <a:r>
              <a:rPr lang="en-US" sz="2600" dirty="0" err="1">
                <a:latin typeface="Times" charset="0"/>
              </a:rPr>
              <a:t>por</a:t>
            </a:r>
            <a:r>
              <a:rPr lang="en-US" sz="2600" dirty="0">
                <a:latin typeface="Times" charset="0"/>
              </a:rPr>
              <a:t> </a:t>
            </a:r>
            <a:r>
              <a:rPr lang="en-US" sz="2600" dirty="0" err="1">
                <a:latin typeface="Times" charset="0"/>
              </a:rPr>
              <a:t>una</a:t>
            </a:r>
            <a:r>
              <a:rPr lang="en-US" sz="2600" dirty="0">
                <a:latin typeface="Times" charset="0"/>
              </a:rPr>
              <a:t> </a:t>
            </a:r>
            <a:r>
              <a:rPr lang="en-US" sz="2600" b="1" dirty="0">
                <a:latin typeface="Times" charset="0"/>
              </a:rPr>
              <a:t>Persona</a:t>
            </a:r>
            <a:r>
              <a:rPr lang="en-US" sz="2600" dirty="0">
                <a:latin typeface="Times" charset="0"/>
              </a:rPr>
              <a:t> </a:t>
            </a:r>
            <a:r>
              <a:rPr lang="en-US" sz="2600" b="1" dirty="0" err="1">
                <a:latin typeface="Times" charset="0"/>
              </a:rPr>
              <a:t>Competente</a:t>
            </a:r>
            <a:endParaRPr lang="en-US" sz="3000" b="1" dirty="0">
              <a:latin typeface="Times"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893882" y="77897"/>
            <a:ext cx="7040880" cy="919404"/>
          </a:xfrm>
        </p:spPr>
        <p:txBody>
          <a:bodyPr/>
          <a:lstStyle/>
          <a:p>
            <a:r>
              <a:rPr lang="en-US" sz="2400" kern="1200" spc="150" dirty="0" err="1">
                <a:solidFill>
                  <a:srgbClr val="FFFFFF"/>
                </a:solidFill>
                <a:latin typeface="Impact" panose="020B0806030902050204"/>
                <a:cs typeface="+mj-cs"/>
              </a:rPr>
              <a:t>Selección</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Sistemas</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Protección</a:t>
            </a:r>
            <a:r>
              <a:rPr lang="en-US" sz="2400" kern="1200" spc="150" dirty="0">
                <a:solidFill>
                  <a:srgbClr val="FFFFFF"/>
                </a:solidFill>
                <a:latin typeface="Impact" panose="020B0806030902050204"/>
                <a:cs typeface="+mj-cs"/>
              </a:rPr>
              <a:t/>
            </a:r>
            <a:br>
              <a:rPr lang="en-US" sz="2400" kern="1200" spc="150" dirty="0">
                <a:solidFill>
                  <a:srgbClr val="FFFFFF"/>
                </a:solidFill>
                <a:latin typeface="Impact" panose="020B0806030902050204"/>
                <a:cs typeface="+mj-cs"/>
              </a:rPr>
            </a:br>
            <a:r>
              <a:rPr lang="en-US" sz="2400" kern="1200" spc="150" dirty="0">
                <a:solidFill>
                  <a:srgbClr val="FFFFFF"/>
                </a:solidFill>
                <a:latin typeface="Impact" panose="020B0806030902050204"/>
                <a:cs typeface="+mj-cs"/>
              </a:rPr>
              <a:t> (</a:t>
            </a:r>
            <a:r>
              <a:rPr lang="en-US" sz="2400" kern="1200" spc="150" dirty="0" err="1">
                <a:solidFill>
                  <a:srgbClr val="FFFFFF"/>
                </a:solidFill>
                <a:latin typeface="Impact" panose="020B0806030902050204"/>
                <a:cs typeface="+mj-cs"/>
              </a:rPr>
              <a:t>Figura</a:t>
            </a:r>
            <a:r>
              <a:rPr lang="en-US" sz="2400" kern="1200" spc="150" dirty="0">
                <a:solidFill>
                  <a:srgbClr val="FFFFFF"/>
                </a:solidFill>
                <a:latin typeface="Impact" panose="020B0806030902050204"/>
                <a:cs typeface="+mj-cs"/>
              </a:rPr>
              <a:t> 1: </a:t>
            </a:r>
            <a:r>
              <a:rPr lang="en-US" sz="2400" kern="1200" spc="150" dirty="0" err="1">
                <a:solidFill>
                  <a:srgbClr val="FFFFFF"/>
                </a:solidFill>
                <a:latin typeface="Impact" panose="020B0806030902050204"/>
                <a:cs typeface="+mj-cs"/>
              </a:rPr>
              <a:t>Diagrama</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flujos</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Decisiones</a:t>
            </a:r>
            <a:r>
              <a:rPr lang="en-US" sz="2400" kern="1200" spc="150" dirty="0">
                <a:solidFill>
                  <a:srgbClr val="FFFFFF"/>
                </a:solidFill>
                <a:latin typeface="Impact" panose="020B0806030902050204"/>
                <a:cs typeface="+mj-cs"/>
              </a:rPr>
              <a:t> </a:t>
            </a:r>
            <a:r>
              <a:rPr lang="en-US" sz="2400" kern="1200" spc="150" dirty="0" err="1">
                <a:solidFill>
                  <a:srgbClr val="FFFFFF"/>
                </a:solidFill>
                <a:latin typeface="Impact" panose="020B0806030902050204"/>
                <a:cs typeface="+mj-cs"/>
              </a:rPr>
              <a:t>Preliminares</a:t>
            </a:r>
            <a:r>
              <a:rPr lang="en-US" sz="2400" kern="1200" spc="150" dirty="0">
                <a:solidFill>
                  <a:srgbClr val="FFFFFF"/>
                </a:solidFill>
                <a:latin typeface="Impact" panose="020B0806030902050204"/>
                <a:cs typeface="+mj-cs"/>
              </a:rPr>
              <a:t>)</a:t>
            </a:r>
            <a:endParaRPr lang="en-US" sz="2400" kern="1200" spc="150" dirty="0">
              <a:solidFill>
                <a:schemeClr val="bg1"/>
              </a:solidFill>
              <a:latin typeface="Impact" panose="020B0806030902050204"/>
              <a:ea typeface="+mj-ea"/>
              <a:cs typeface="+mj-cs"/>
            </a:endParaRPr>
          </a:p>
        </p:txBody>
      </p:sp>
      <p:pic>
        <p:nvPicPr>
          <p:cNvPr id="3" name="Picture 2" descr="Image displaying a preliminary decision flowchart for protective system selection">
            <a:extLst>
              <a:ext uri="{FF2B5EF4-FFF2-40B4-BE49-F238E27FC236}">
                <a16:creationId xmlns:a16="http://schemas.microsoft.com/office/drawing/2014/main" id="{B9C9D9D9-505B-4C3C-961F-28BF123C00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5708" y="1287786"/>
            <a:ext cx="6352583" cy="5389331"/>
          </a:xfrm>
          <a:prstGeom prst="rect">
            <a:avLst/>
          </a:prstGeom>
        </p:spPr>
      </p:pic>
    </p:spTree>
    <p:extLst>
      <p:ext uri="{BB962C8B-B14F-4D97-AF65-F5344CB8AC3E}">
        <p14:creationId xmlns:p14="http://schemas.microsoft.com/office/powerpoint/2010/main" val="3057066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7AF161C-F8E3-4FF7-AE1E-1AC0ADB55E98}"/>
              </a:ext>
            </a:extLst>
          </p:cNvPr>
          <p:cNvSpPr>
            <a:spLocks noGrp="1"/>
          </p:cNvSpPr>
          <p:nvPr>
            <p:ph type="title"/>
          </p:nvPr>
        </p:nvSpPr>
        <p:spPr>
          <a:xfrm>
            <a:off x="1893882" y="77897"/>
            <a:ext cx="7040880" cy="919404"/>
          </a:xfrm>
        </p:spPr>
        <p:txBody>
          <a:bodyPr/>
          <a:lstStyle/>
          <a:p>
            <a:r>
              <a:rPr lang="en-US" sz="2400" kern="1200" spc="150" dirty="0" err="1">
                <a:solidFill>
                  <a:srgbClr val="FFFFFF"/>
                </a:solidFill>
                <a:latin typeface="Impact" panose="020B0806030902050204"/>
                <a:cs typeface="+mj-cs"/>
              </a:rPr>
              <a:t>Selección</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Sistemas</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Protección</a:t>
            </a:r>
            <a:r>
              <a:rPr lang="en-US" sz="2400" kern="1200" spc="150" dirty="0">
                <a:solidFill>
                  <a:srgbClr val="FFFFFF"/>
                </a:solidFill>
                <a:latin typeface="Impact" panose="020B0806030902050204"/>
                <a:cs typeface="+mj-cs"/>
              </a:rPr>
              <a:t/>
            </a:r>
            <a:br>
              <a:rPr lang="en-US" sz="2400" kern="1200" spc="150" dirty="0">
                <a:solidFill>
                  <a:srgbClr val="FFFFFF"/>
                </a:solidFill>
                <a:latin typeface="Impact" panose="020B0806030902050204"/>
                <a:cs typeface="+mj-cs"/>
              </a:rPr>
            </a:br>
            <a:r>
              <a:rPr lang="en-US" sz="2400" kern="1200" spc="150" dirty="0">
                <a:solidFill>
                  <a:srgbClr val="FFFFFF"/>
                </a:solidFill>
                <a:latin typeface="Impact" panose="020B0806030902050204"/>
                <a:cs typeface="+mj-cs"/>
              </a:rPr>
              <a:t> (</a:t>
            </a:r>
            <a:r>
              <a:rPr lang="en-US" sz="2400" kern="1200" spc="150" dirty="0" err="1">
                <a:solidFill>
                  <a:srgbClr val="FFFFFF"/>
                </a:solidFill>
                <a:latin typeface="Impact" panose="020B0806030902050204"/>
                <a:cs typeface="+mj-cs"/>
              </a:rPr>
              <a:t>Figura</a:t>
            </a:r>
            <a:r>
              <a:rPr lang="en-US" sz="2400" kern="1200" spc="150" dirty="0">
                <a:solidFill>
                  <a:srgbClr val="FFFFFF"/>
                </a:solidFill>
                <a:latin typeface="Impact" panose="020B0806030902050204"/>
                <a:cs typeface="+mj-cs"/>
              </a:rPr>
              <a:t> 2: </a:t>
            </a:r>
            <a:r>
              <a:rPr lang="en-US" sz="2400" kern="1200" spc="150" dirty="0" err="1">
                <a:solidFill>
                  <a:srgbClr val="FFFFFF"/>
                </a:solidFill>
                <a:latin typeface="Impact" panose="020B0806030902050204"/>
                <a:cs typeface="+mj-cs"/>
              </a:rPr>
              <a:t>Diagrama</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flujos</a:t>
            </a:r>
            <a:r>
              <a:rPr lang="en-US" sz="2400" kern="1200" spc="150" dirty="0">
                <a:solidFill>
                  <a:srgbClr val="FFFFFF"/>
                </a:solidFill>
                <a:latin typeface="Impact" panose="020B0806030902050204"/>
                <a:cs typeface="+mj-cs"/>
              </a:rPr>
              <a:t> de </a:t>
            </a:r>
            <a:r>
              <a:rPr lang="en-US" sz="2400" kern="1200" spc="150" dirty="0" err="1">
                <a:solidFill>
                  <a:srgbClr val="FFFFFF"/>
                </a:solidFill>
                <a:latin typeface="Impact" panose="020B0806030902050204"/>
                <a:cs typeface="+mj-cs"/>
              </a:rPr>
              <a:t>Decisiones</a:t>
            </a:r>
            <a:r>
              <a:rPr lang="en-US" sz="2400" kern="1200" spc="150" dirty="0">
                <a:solidFill>
                  <a:srgbClr val="FFFFFF"/>
                </a:solidFill>
                <a:latin typeface="Impact" panose="020B0806030902050204"/>
                <a:cs typeface="+mj-cs"/>
              </a:rPr>
              <a:t> </a:t>
            </a:r>
            <a:r>
              <a:rPr lang="en-US" sz="2400" kern="1200" spc="150" dirty="0" err="1">
                <a:solidFill>
                  <a:srgbClr val="FFFFFF"/>
                </a:solidFill>
                <a:latin typeface="Impact" panose="020B0806030902050204"/>
                <a:cs typeface="+mj-cs"/>
              </a:rPr>
              <a:t>Preliminares</a:t>
            </a:r>
            <a:r>
              <a:rPr lang="en-US" sz="2400" kern="1200" spc="150" dirty="0">
                <a:solidFill>
                  <a:srgbClr val="FFFFFF"/>
                </a:solidFill>
                <a:latin typeface="Impact" panose="020B0806030902050204"/>
                <a:cs typeface="+mj-cs"/>
              </a:rPr>
              <a:t>)</a:t>
            </a:r>
            <a:endParaRPr lang="en-US" sz="2400" kern="1200" spc="150" dirty="0">
              <a:solidFill>
                <a:schemeClr val="bg1"/>
              </a:solidFill>
              <a:latin typeface="Impact" panose="020B0806030902050204"/>
              <a:ea typeface="+mj-ea"/>
              <a:cs typeface="+mj-cs"/>
            </a:endParaRPr>
          </a:p>
        </p:txBody>
      </p:sp>
      <p:pic>
        <p:nvPicPr>
          <p:cNvPr id="2" name="Picture 1" descr="Image displaying a decision flowchart for sloping options">
            <a:extLst>
              <a:ext uri="{FF2B5EF4-FFF2-40B4-BE49-F238E27FC236}">
                <a16:creationId xmlns:a16="http://schemas.microsoft.com/office/drawing/2014/main" id="{BD198B12-3FA4-49C9-8E12-12E5EE8C0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75" y="1263077"/>
            <a:ext cx="8980186" cy="5486876"/>
          </a:xfrm>
          <a:prstGeom prst="rect">
            <a:avLst/>
          </a:prstGeom>
        </p:spPr>
      </p:pic>
    </p:spTree>
    <p:extLst>
      <p:ext uri="{BB962C8B-B14F-4D97-AF65-F5344CB8AC3E}">
        <p14:creationId xmlns:p14="http://schemas.microsoft.com/office/powerpoint/2010/main" val="375876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807030" y="34693"/>
            <a:ext cx="7336970" cy="1213815"/>
          </a:xfrm>
        </p:spPr>
        <p:txBody>
          <a:bodyPr/>
          <a:lstStyle/>
          <a:p>
            <a:r>
              <a:rPr lang="en-US" sz="2400" kern="1200" spc="150" dirty="0" err="1">
                <a:solidFill>
                  <a:srgbClr val="FFFFFF"/>
                </a:solidFill>
                <a:latin typeface="Impact" panose="020B0806030902050204"/>
              </a:rPr>
              <a:t>Selección</a:t>
            </a:r>
            <a:r>
              <a:rPr lang="en-US" sz="2400" kern="1200" spc="150" dirty="0">
                <a:solidFill>
                  <a:srgbClr val="FFFFFF"/>
                </a:solidFill>
                <a:latin typeface="Impact" panose="020B0806030902050204"/>
              </a:rPr>
              <a:t> de </a:t>
            </a:r>
            <a:r>
              <a:rPr lang="en-US" sz="2400" kern="1200" spc="150" dirty="0" err="1">
                <a:solidFill>
                  <a:srgbClr val="FFFFFF"/>
                </a:solidFill>
                <a:latin typeface="Impact" panose="020B0806030902050204"/>
              </a:rPr>
              <a:t>Sistemas</a:t>
            </a:r>
            <a:r>
              <a:rPr lang="en-US" sz="2400" kern="1200" spc="150" dirty="0">
                <a:solidFill>
                  <a:srgbClr val="FFFFFF"/>
                </a:solidFill>
                <a:latin typeface="Impact" panose="020B0806030902050204"/>
              </a:rPr>
              <a:t> de </a:t>
            </a:r>
            <a:r>
              <a:rPr lang="en-US" sz="2400" kern="1200" spc="150" dirty="0" err="1">
                <a:solidFill>
                  <a:srgbClr val="FFFFFF"/>
                </a:solidFill>
                <a:latin typeface="Impact" panose="020B0806030902050204"/>
              </a:rPr>
              <a:t>Protección</a:t>
            </a:r>
            <a:r>
              <a:rPr lang="en-US" sz="2400" kern="1200" spc="150" dirty="0">
                <a:solidFill>
                  <a:srgbClr val="FFFFFF"/>
                </a:solidFill>
                <a:latin typeface="Impact" panose="020B0806030902050204"/>
              </a:rPr>
              <a:t/>
            </a:r>
            <a:br>
              <a:rPr lang="en-US" sz="2400" kern="1200" spc="150" dirty="0">
                <a:solidFill>
                  <a:srgbClr val="FFFFFF"/>
                </a:solidFill>
                <a:latin typeface="Impact" panose="020B0806030902050204"/>
              </a:rPr>
            </a:br>
            <a:r>
              <a:rPr lang="en-US" sz="2400" kern="1200" spc="150" dirty="0">
                <a:solidFill>
                  <a:srgbClr val="FFFFFF"/>
                </a:solidFill>
                <a:latin typeface="Impact" panose="020B0806030902050204"/>
              </a:rPr>
              <a:t> (</a:t>
            </a:r>
            <a:r>
              <a:rPr lang="en-US" sz="2400" kern="1200" spc="150" dirty="0" err="1">
                <a:solidFill>
                  <a:srgbClr val="FFFFFF"/>
                </a:solidFill>
                <a:latin typeface="Impact" panose="020B0806030902050204"/>
              </a:rPr>
              <a:t>Figura</a:t>
            </a:r>
            <a:r>
              <a:rPr lang="en-US" sz="2400" kern="1200" spc="150" dirty="0">
                <a:solidFill>
                  <a:srgbClr val="FFFFFF"/>
                </a:solidFill>
                <a:latin typeface="Impact" panose="020B0806030902050204"/>
              </a:rPr>
              <a:t> 3: </a:t>
            </a:r>
            <a:r>
              <a:rPr lang="en-US" sz="2400" kern="1200" spc="150" dirty="0" err="1">
                <a:solidFill>
                  <a:srgbClr val="FFFFFF"/>
                </a:solidFill>
                <a:latin typeface="Impact" panose="020B0806030902050204"/>
              </a:rPr>
              <a:t>Diagrama</a:t>
            </a:r>
            <a:r>
              <a:rPr lang="en-US" sz="2400" kern="1200" spc="150" dirty="0">
                <a:solidFill>
                  <a:srgbClr val="FFFFFF"/>
                </a:solidFill>
                <a:latin typeface="Impact" panose="020B0806030902050204"/>
              </a:rPr>
              <a:t> de </a:t>
            </a:r>
            <a:r>
              <a:rPr lang="en-US" sz="2400" kern="1200" spc="150" dirty="0" err="1">
                <a:solidFill>
                  <a:srgbClr val="FFFFFF"/>
                </a:solidFill>
                <a:latin typeface="Impact" panose="020B0806030902050204"/>
              </a:rPr>
              <a:t>flujos</a:t>
            </a:r>
            <a:r>
              <a:rPr lang="en-US" sz="2400" kern="1200" spc="150" dirty="0">
                <a:solidFill>
                  <a:srgbClr val="FFFFFF"/>
                </a:solidFill>
                <a:latin typeface="Impact" panose="020B0806030902050204"/>
              </a:rPr>
              <a:t> de </a:t>
            </a:r>
            <a:r>
              <a:rPr lang="en-US" sz="2400" kern="1200" spc="150" dirty="0" err="1">
                <a:solidFill>
                  <a:srgbClr val="FFFFFF"/>
                </a:solidFill>
                <a:latin typeface="Impact" panose="020B0806030902050204"/>
              </a:rPr>
              <a:t>Decisiones</a:t>
            </a:r>
            <a:r>
              <a:rPr lang="en-US" sz="2400" kern="1200" spc="150" dirty="0">
                <a:solidFill>
                  <a:srgbClr val="FFFFFF"/>
                </a:solidFill>
                <a:latin typeface="Impact" panose="020B0806030902050204"/>
              </a:rPr>
              <a:t> </a:t>
            </a:r>
            <a:r>
              <a:rPr lang="en-US" sz="2400" kern="1200" spc="150" dirty="0" err="1">
                <a:solidFill>
                  <a:srgbClr val="FFFFFF"/>
                </a:solidFill>
                <a:latin typeface="Impact" panose="020B0806030902050204"/>
              </a:rPr>
              <a:t>Preliminares</a:t>
            </a:r>
            <a:r>
              <a:rPr lang="en-US" sz="2400" kern="1200" spc="150" dirty="0">
                <a:solidFill>
                  <a:srgbClr val="FFFFFF"/>
                </a:solidFill>
                <a:latin typeface="Impact" panose="020B0806030902050204"/>
              </a:rPr>
              <a:t>)</a:t>
            </a:r>
            <a:endParaRPr lang="en-US" sz="2400" kern="1200" spc="150" dirty="0">
              <a:solidFill>
                <a:schemeClr val="bg1"/>
              </a:solidFill>
              <a:latin typeface="Impact" panose="020B0806030902050204"/>
              <a:ea typeface="+mj-ea"/>
              <a:cs typeface="+mj-cs"/>
            </a:endParaRPr>
          </a:p>
        </p:txBody>
      </p:sp>
      <p:pic>
        <p:nvPicPr>
          <p:cNvPr id="2" name="Picture 1" descr="Image displaying a decision flowchart for shoring and shielding options">
            <a:extLst>
              <a:ext uri="{FF2B5EF4-FFF2-40B4-BE49-F238E27FC236}">
                <a16:creationId xmlns:a16="http://schemas.microsoft.com/office/drawing/2014/main" id="{3B0FAE91-8EF6-4AD6-A87B-2760D4A0C7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466" y="1248508"/>
            <a:ext cx="8791194" cy="5517358"/>
          </a:xfrm>
          <a:prstGeom prst="rect">
            <a:avLst/>
          </a:prstGeom>
        </p:spPr>
      </p:pic>
    </p:spTree>
    <p:extLst>
      <p:ext uri="{BB962C8B-B14F-4D97-AF65-F5344CB8AC3E}">
        <p14:creationId xmlns:p14="http://schemas.microsoft.com/office/powerpoint/2010/main" val="77092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8588" y="2362200"/>
            <a:ext cx="7040562" cy="2498725"/>
          </a:xfrm>
        </p:spPr>
        <p:txBody>
          <a:bodyPr wrap="square" lIns="91440" tIns="45720" rIns="91440" bIns="45720" numCol="1" anchor="t" anchorCtr="0" compatLnSpc="1">
            <a:prstTxWarp prst="textNoShape">
              <a:avLst/>
            </a:prstTxWarp>
          </a:bodyPr>
          <a:lstStyle/>
          <a:p>
            <a:r>
              <a:rPr lang="en-US" sz="2900" dirty="0">
                <a:solidFill>
                  <a:schemeClr val="tx1"/>
                </a:solidFill>
                <a:latin typeface="Impact" charset="0"/>
              </a:rPr>
              <a:t>POR FAVOR COMIENCE EL </a:t>
            </a:r>
            <a:br>
              <a:rPr lang="en-US" sz="2900" dirty="0">
                <a:solidFill>
                  <a:schemeClr val="tx1"/>
                </a:solidFill>
                <a:latin typeface="Impact" charset="0"/>
              </a:rPr>
            </a:br>
            <a:r>
              <a:rPr lang="en-US" sz="2900" dirty="0">
                <a:solidFill>
                  <a:schemeClr val="tx1"/>
                </a:solidFill>
                <a:latin typeface="Impact" charset="0"/>
              </a:rPr>
              <a:t> </a:t>
            </a:r>
            <a:br>
              <a:rPr lang="en-US" sz="2900" dirty="0">
                <a:solidFill>
                  <a:schemeClr val="tx1"/>
                </a:solidFill>
                <a:latin typeface="Impact" charset="0"/>
              </a:rPr>
            </a:br>
            <a:r>
              <a:rPr lang="en-US" sz="2900" dirty="0">
                <a:solidFill>
                  <a:schemeClr val="tx1"/>
                </a:solidFill>
                <a:latin typeface="Impact" charset="0"/>
              </a:rPr>
              <a:t>PRETEST</a:t>
            </a:r>
            <a:br>
              <a:rPr lang="en-US" sz="2900" dirty="0">
                <a:solidFill>
                  <a:schemeClr val="tx1"/>
                </a:solidFill>
                <a:latin typeface="Impact" charset="0"/>
              </a:rPr>
            </a:br>
            <a:r>
              <a:rPr lang="en-US" sz="2900" dirty="0">
                <a:solidFill>
                  <a:schemeClr val="tx1"/>
                </a:solidFill>
                <a:latin typeface="Impact" charset="0"/>
              </a:rPr>
              <a:t/>
            </a:r>
            <a:br>
              <a:rPr lang="en-US" sz="2900" dirty="0">
                <a:solidFill>
                  <a:schemeClr val="tx1"/>
                </a:solidFill>
                <a:latin typeface="Impact" charset="0"/>
              </a:rPr>
            </a:br>
            <a:r>
              <a:rPr lang="en-US" sz="2900" dirty="0" err="1">
                <a:solidFill>
                  <a:schemeClr val="tx1"/>
                </a:solidFill>
                <a:latin typeface="Impact" charset="0"/>
              </a:rPr>
              <a:t>Máximo</a:t>
            </a:r>
            <a:r>
              <a:rPr lang="en-US" sz="2900" dirty="0">
                <a:solidFill>
                  <a:schemeClr val="tx1"/>
                </a:solidFill>
                <a:latin typeface="Impact" charset="0"/>
              </a:rPr>
              <a:t>: 15 </a:t>
            </a:r>
            <a:r>
              <a:rPr lang="en-US" sz="2900" dirty="0" err="1">
                <a:solidFill>
                  <a:schemeClr val="tx1"/>
                </a:solidFill>
                <a:latin typeface="Impact" charset="0"/>
              </a:rPr>
              <a:t>minutos</a:t>
            </a:r>
            <a:r>
              <a:rPr lang="en-US" sz="2900" dirty="0">
                <a:solidFill>
                  <a:schemeClr val="tx1"/>
                </a:solidFill>
                <a:latin typeface="Impact"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3" y="196850"/>
            <a:ext cx="7004050" cy="919163"/>
          </a:xfrm>
        </p:spPr>
        <p:txBody>
          <a:bodyPr wrap="square" lIns="91440" tIns="45720" rIns="91440" bIns="45720" numCol="1" anchor="t" anchorCtr="0" compatLnSpc="1">
            <a:prstTxWarp prst="textNoShape">
              <a:avLst/>
            </a:prstTxWarp>
          </a:bodyPr>
          <a:lstStyle/>
          <a:p>
            <a:r>
              <a:rPr lang="en-US" sz="3200" dirty="0" err="1">
                <a:solidFill>
                  <a:srgbClr val="FFFFFF"/>
                </a:solidFill>
                <a:latin typeface="Impact" charset="0"/>
              </a:rPr>
              <a:t>Opciones</a:t>
            </a:r>
            <a:r>
              <a:rPr lang="en-US" sz="3200" dirty="0">
                <a:solidFill>
                  <a:srgbClr val="FFFFFF"/>
                </a:solidFill>
                <a:latin typeface="Impact" charset="0"/>
              </a:rPr>
              <a:t> de </a:t>
            </a:r>
            <a:r>
              <a:rPr lang="en-US" sz="3200" dirty="0" err="1">
                <a:solidFill>
                  <a:srgbClr val="FFFFFF"/>
                </a:solidFill>
                <a:latin typeface="Impact" charset="0"/>
              </a:rPr>
              <a:t>Apuntalado</a:t>
            </a:r>
            <a:r>
              <a:rPr lang="en-US" sz="3200" dirty="0">
                <a:solidFill>
                  <a:srgbClr val="FFFFFF"/>
                </a:solidFill>
                <a:latin typeface="Impact" charset="0"/>
              </a:rPr>
              <a:t> y </a:t>
            </a:r>
            <a:r>
              <a:rPr lang="en-US" sz="3200" dirty="0" err="1">
                <a:solidFill>
                  <a:srgbClr val="FFFFFF"/>
                </a:solidFill>
                <a:latin typeface="Impact" charset="0"/>
              </a:rPr>
              <a:t>Blindaje</a:t>
            </a:r>
            <a:r>
              <a:rPr lang="en-US" sz="3200" dirty="0">
                <a:solidFill>
                  <a:srgbClr val="FFFFFF"/>
                </a:solidFill>
                <a:latin typeface="Impact" charset="0"/>
              </a:rPr>
              <a:t>-                           </a:t>
            </a:r>
            <a:r>
              <a:rPr lang="en-US" sz="3200" dirty="0" err="1">
                <a:solidFill>
                  <a:srgbClr val="FFFFFF"/>
                </a:solidFill>
                <a:latin typeface="Impact" charset="0"/>
              </a:rPr>
              <a:t>Ejemplos</a:t>
            </a:r>
            <a:endParaRPr lang="en-US" sz="2900" dirty="0">
              <a:solidFill>
                <a:schemeClr val="bg1"/>
              </a:solidFill>
              <a:latin typeface="Impact" charset="0"/>
            </a:endParaRPr>
          </a:p>
        </p:txBody>
      </p:sp>
      <p:sp>
        <p:nvSpPr>
          <p:cNvPr id="3" name="CuadroTexto 2"/>
          <p:cNvSpPr txBox="1"/>
          <p:nvPr/>
        </p:nvSpPr>
        <p:spPr>
          <a:xfrm>
            <a:off x="482600" y="5765800"/>
            <a:ext cx="2438400" cy="369332"/>
          </a:xfrm>
          <a:prstGeom prst="rect">
            <a:avLst/>
          </a:prstGeom>
          <a:solidFill>
            <a:schemeClr val="bg1"/>
          </a:solidFill>
        </p:spPr>
        <p:txBody>
          <a:bodyPr wrap="square" rtlCol="0">
            <a:spAutoFit/>
          </a:bodyPr>
          <a:lstStyle/>
          <a:p>
            <a:r>
              <a:rPr lang="es-PE" dirty="0">
                <a:latin typeface="+mj-lt"/>
              </a:rPr>
              <a:t>Apuntalado de Madera</a:t>
            </a:r>
          </a:p>
        </p:txBody>
      </p:sp>
      <p:sp>
        <p:nvSpPr>
          <p:cNvPr id="5" name="CuadroTexto 4"/>
          <p:cNvSpPr txBox="1"/>
          <p:nvPr/>
        </p:nvSpPr>
        <p:spPr>
          <a:xfrm>
            <a:off x="3175000" y="5765799"/>
            <a:ext cx="2438400" cy="646331"/>
          </a:xfrm>
          <a:prstGeom prst="rect">
            <a:avLst/>
          </a:prstGeom>
          <a:solidFill>
            <a:schemeClr val="bg1"/>
          </a:solidFill>
        </p:spPr>
        <p:txBody>
          <a:bodyPr wrap="square" rtlCol="0">
            <a:spAutoFit/>
          </a:bodyPr>
          <a:lstStyle/>
          <a:p>
            <a:pPr algn="ctr"/>
            <a:r>
              <a:rPr lang="es-PE" dirty="0">
                <a:latin typeface="+mj-lt"/>
              </a:rPr>
              <a:t>Típico Apuntalado Hidráulico de Aluminio</a:t>
            </a:r>
          </a:p>
        </p:txBody>
      </p:sp>
      <p:sp>
        <p:nvSpPr>
          <p:cNvPr id="6" name="CuadroTexto 5"/>
          <p:cNvSpPr txBox="1"/>
          <p:nvPr/>
        </p:nvSpPr>
        <p:spPr>
          <a:xfrm>
            <a:off x="5575300" y="5765799"/>
            <a:ext cx="3568700" cy="646331"/>
          </a:xfrm>
          <a:prstGeom prst="rect">
            <a:avLst/>
          </a:prstGeom>
          <a:solidFill>
            <a:schemeClr val="bg1"/>
          </a:solidFill>
        </p:spPr>
        <p:txBody>
          <a:bodyPr wrap="square" rtlCol="0">
            <a:spAutoFit/>
          </a:bodyPr>
          <a:lstStyle/>
          <a:p>
            <a:r>
              <a:rPr lang="es-PE" dirty="0">
                <a:latin typeface="+mj-lt"/>
              </a:rPr>
              <a:t>Tabulado de Datos para Apuntalado</a:t>
            </a:r>
            <a:r>
              <a:rPr lang="es-PE" baseline="30000" dirty="0">
                <a:latin typeface="+mj-lt"/>
              </a:rPr>
              <a:t>1</a:t>
            </a:r>
          </a:p>
          <a:p>
            <a:r>
              <a:rPr lang="es-PE" dirty="0">
                <a:latin typeface="+mj-lt"/>
              </a:rPr>
              <a:t>     </a:t>
            </a:r>
            <a:r>
              <a:rPr lang="es-PE" sz="1000" baseline="30000" dirty="0">
                <a:latin typeface="+mj-lt"/>
              </a:rPr>
              <a:t>1</a:t>
            </a:r>
            <a:r>
              <a:rPr lang="es-PE" sz="1000" dirty="0">
                <a:latin typeface="+mj-lt"/>
              </a:rPr>
              <a:t>para demostración</a:t>
            </a:r>
          </a:p>
        </p:txBody>
      </p:sp>
      <p:pic>
        <p:nvPicPr>
          <p:cNvPr id="95235" name="Picture 21" descr="Image showing three different types of showing examples; timber showing, typical aluminum showring and a tabulated data for shor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68300" y="1665288"/>
            <a:ext cx="8602663" cy="410051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5013" y="182563"/>
            <a:ext cx="7004050" cy="1065212"/>
          </a:xfrm>
        </p:spPr>
        <p:txBody>
          <a:bodyPr wrap="square" lIns="91440" tIns="45720" rIns="91440" bIns="45720" numCol="1" anchor="t" anchorCtr="0" compatLnSpc="1">
            <a:prstTxWarp prst="textNoShape">
              <a:avLst/>
            </a:prstTxWarp>
          </a:bodyPr>
          <a:lstStyle/>
          <a:p>
            <a:r>
              <a:rPr lang="en-US" sz="3200" dirty="0" err="1">
                <a:solidFill>
                  <a:srgbClr val="FFFFFF"/>
                </a:solidFill>
                <a:latin typeface="Impact" charset="0"/>
              </a:rPr>
              <a:t>Opciones</a:t>
            </a:r>
            <a:r>
              <a:rPr lang="en-US" sz="3200" dirty="0">
                <a:solidFill>
                  <a:srgbClr val="FFFFFF"/>
                </a:solidFill>
                <a:latin typeface="Impact" charset="0"/>
              </a:rPr>
              <a:t> de </a:t>
            </a:r>
            <a:r>
              <a:rPr lang="en-US" sz="3200" dirty="0" err="1">
                <a:solidFill>
                  <a:srgbClr val="FFFFFF"/>
                </a:solidFill>
                <a:latin typeface="Impact" charset="0"/>
              </a:rPr>
              <a:t>Apuntalado</a:t>
            </a:r>
            <a:r>
              <a:rPr lang="en-US" sz="3200" dirty="0">
                <a:solidFill>
                  <a:srgbClr val="FFFFFF"/>
                </a:solidFill>
                <a:latin typeface="Impact" charset="0"/>
              </a:rPr>
              <a:t> y </a:t>
            </a:r>
            <a:r>
              <a:rPr lang="en-US" sz="3200" dirty="0" err="1">
                <a:solidFill>
                  <a:srgbClr val="FFFFFF"/>
                </a:solidFill>
                <a:latin typeface="Impact" charset="0"/>
              </a:rPr>
              <a:t>Blindaje</a:t>
            </a:r>
            <a:r>
              <a:rPr lang="en-US" sz="3200" dirty="0">
                <a:solidFill>
                  <a:srgbClr val="FFFFFF"/>
                </a:solidFill>
                <a:latin typeface="Impact" charset="0"/>
              </a:rPr>
              <a:t> -                           </a:t>
            </a:r>
            <a:r>
              <a:rPr lang="en-US" sz="3200" dirty="0" err="1">
                <a:solidFill>
                  <a:srgbClr val="FFFFFF"/>
                </a:solidFill>
                <a:latin typeface="Impact" charset="0"/>
              </a:rPr>
              <a:t>Ejemplos</a:t>
            </a:r>
            <a:endParaRPr lang="en-US" sz="2900" dirty="0">
              <a:solidFill>
                <a:schemeClr val="bg1"/>
              </a:solidFill>
              <a:latin typeface="Impact" charset="0"/>
            </a:endParaRPr>
          </a:p>
        </p:txBody>
      </p:sp>
      <p:pic>
        <p:nvPicPr>
          <p:cNvPr id="4" name="Picture 3" descr="Image displaying different jacks used for showing and images of shoring systems designed by a Professional Engineer ">
            <a:extLst>
              <a:ext uri="{FF2B5EF4-FFF2-40B4-BE49-F238E27FC236}">
                <a16:creationId xmlns:a16="http://schemas.microsoft.com/office/drawing/2014/main" id="{DD2F517A-2AAD-434C-A1D7-07907618E7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45" y="1432090"/>
            <a:ext cx="8925318" cy="542591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5013" y="239713"/>
            <a:ext cx="7004050"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Controles</a:t>
            </a:r>
            <a:r>
              <a:rPr lang="en-US" sz="2900" dirty="0">
                <a:solidFill>
                  <a:schemeClr val="bg1"/>
                </a:solidFill>
                <a:latin typeface="Impact" charset="0"/>
              </a:rPr>
              <a:t> </a:t>
            </a:r>
            <a:r>
              <a:rPr lang="en-US" sz="2900" dirty="0" err="1">
                <a:solidFill>
                  <a:schemeClr val="bg1"/>
                </a:solidFill>
                <a:latin typeface="Impact" charset="0"/>
              </a:rPr>
              <a:t>en</a:t>
            </a:r>
            <a:r>
              <a:rPr lang="en-US" sz="2900" dirty="0">
                <a:solidFill>
                  <a:schemeClr val="bg1"/>
                </a:solidFill>
                <a:latin typeface="Impact" charset="0"/>
              </a:rPr>
              <a:t> el Lugar de </a:t>
            </a:r>
            <a:r>
              <a:rPr lang="en-US" sz="2900" dirty="0" err="1">
                <a:solidFill>
                  <a:schemeClr val="bg1"/>
                </a:solidFill>
                <a:latin typeface="Impact" charset="0"/>
              </a:rPr>
              <a:t>Trabajo</a:t>
            </a:r>
            <a:endParaRPr lang="en-US" sz="2900" dirty="0">
              <a:solidFill>
                <a:schemeClr val="bg1"/>
              </a:solidFill>
              <a:latin typeface="Impact" charset="0"/>
            </a:endParaRPr>
          </a:p>
        </p:txBody>
      </p:sp>
      <p:sp>
        <p:nvSpPr>
          <p:cNvPr id="3" name="Content Placeholder 2"/>
          <p:cNvSpPr>
            <a:spLocks noGrp="1"/>
          </p:cNvSpPr>
          <p:nvPr>
            <p:ph idx="1"/>
          </p:nvPr>
        </p:nvSpPr>
        <p:spPr>
          <a:xfrm>
            <a:off x="407988" y="1584325"/>
            <a:ext cx="8266112" cy="5110163"/>
          </a:xfrm>
        </p:spPr>
        <p:txBody>
          <a:bodyPr wrap="square" lIns="91440" tIns="45720" rIns="91440" bIns="45720" numCol="1" anchor="t" anchorCtr="0" compatLnSpc="1">
            <a:prstTxWarp prst="textNoShape">
              <a:avLst/>
            </a:prstTxWarp>
          </a:bodyPr>
          <a:lstStyle/>
          <a:p>
            <a:pPr>
              <a:spcAft>
                <a:spcPts val="1200"/>
              </a:spcAft>
              <a:buFont typeface="Wingdings" charset="2"/>
              <a:buChar char="§"/>
            </a:pPr>
            <a:r>
              <a:rPr lang="en-US" sz="2800" dirty="0" err="1"/>
              <a:t>una</a:t>
            </a:r>
            <a:r>
              <a:rPr lang="en-US" sz="2800" dirty="0"/>
              <a:t> </a:t>
            </a:r>
            <a:r>
              <a:rPr lang="en-US" sz="2800" b="1" dirty="0"/>
              <a:t>Persona </a:t>
            </a:r>
            <a:r>
              <a:rPr lang="en-US" sz="2800" b="1" dirty="0" err="1"/>
              <a:t>Competente</a:t>
            </a:r>
            <a:r>
              <a:rPr lang="en-US" sz="2800" b="1" dirty="0"/>
              <a:t> </a:t>
            </a:r>
            <a:r>
              <a:rPr lang="en-US" sz="2800" dirty="0" err="1"/>
              <a:t>debe</a:t>
            </a:r>
            <a:r>
              <a:rPr lang="en-US" sz="2800" dirty="0"/>
              <a:t> </a:t>
            </a:r>
            <a:r>
              <a:rPr lang="en-US" sz="2800" dirty="0" err="1"/>
              <a:t>ser</a:t>
            </a:r>
            <a:r>
              <a:rPr lang="en-US" sz="2800" dirty="0"/>
              <a:t> </a:t>
            </a:r>
            <a:r>
              <a:rPr lang="en-US" sz="2800" b="1" dirty="0" err="1"/>
              <a:t>designada</a:t>
            </a:r>
            <a:r>
              <a:rPr lang="en-US" sz="2800" b="1" dirty="0"/>
              <a:t> </a:t>
            </a:r>
            <a:r>
              <a:rPr lang="en-US" sz="2800" b="1" dirty="0" err="1"/>
              <a:t>por</a:t>
            </a:r>
            <a:r>
              <a:rPr lang="en-US" sz="2800" b="1" dirty="0"/>
              <a:t> el </a:t>
            </a:r>
            <a:r>
              <a:rPr lang="en-US" sz="2800" b="1" dirty="0" err="1"/>
              <a:t>empleador</a:t>
            </a:r>
            <a:r>
              <a:rPr lang="en-US" sz="2800" b="1" dirty="0"/>
              <a:t> </a:t>
            </a:r>
          </a:p>
          <a:p>
            <a:pPr lvl="1">
              <a:spcAft>
                <a:spcPts val="1200"/>
              </a:spcAft>
              <a:buFont typeface="Wingdings" charset="2"/>
              <a:buChar char="§"/>
            </a:pPr>
            <a:r>
              <a:rPr lang="en-US" sz="2400" b="1" dirty="0" err="1"/>
              <a:t>Debe</a:t>
            </a:r>
            <a:r>
              <a:rPr lang="en-US" sz="2400" b="1" dirty="0"/>
              <a:t> </a:t>
            </a:r>
            <a:r>
              <a:rPr lang="en-US" sz="2400" b="1" dirty="0" err="1"/>
              <a:t>estar</a:t>
            </a:r>
            <a:r>
              <a:rPr lang="en-US" sz="2400" b="1" dirty="0"/>
              <a:t> </a:t>
            </a:r>
            <a:r>
              <a:rPr lang="en-US" sz="2400" b="1" dirty="0" err="1"/>
              <a:t>bien</a:t>
            </a:r>
            <a:r>
              <a:rPr lang="en-US" sz="2400" b="1" dirty="0"/>
              <a:t> </a:t>
            </a:r>
            <a:r>
              <a:rPr lang="en-US" sz="2400" b="1" dirty="0" err="1"/>
              <a:t>entrenada</a:t>
            </a:r>
            <a:r>
              <a:rPr lang="en-US" sz="2400" b="1" dirty="0"/>
              <a:t> </a:t>
            </a:r>
            <a:r>
              <a:rPr lang="en-US" sz="2400" dirty="0"/>
              <a:t>y </a:t>
            </a:r>
            <a:r>
              <a:rPr lang="en-US" sz="2400" b="1" dirty="0" err="1"/>
              <a:t>bien</a:t>
            </a:r>
            <a:r>
              <a:rPr lang="en-US" sz="2400" b="1" dirty="0"/>
              <a:t> </a:t>
            </a:r>
            <a:r>
              <a:rPr lang="en-US" sz="2400" b="1" dirty="0" err="1"/>
              <a:t>familiarizada</a:t>
            </a:r>
            <a:r>
              <a:rPr lang="en-US" sz="2400" b="1" dirty="0"/>
              <a:t> con la </a:t>
            </a:r>
            <a:r>
              <a:rPr lang="en-US" sz="2400" b="1" dirty="0" err="1"/>
              <a:t>mecánica</a:t>
            </a:r>
            <a:r>
              <a:rPr lang="en-US" sz="2400" b="1" dirty="0"/>
              <a:t> de </a:t>
            </a:r>
            <a:r>
              <a:rPr lang="en-US" sz="2400" b="1" dirty="0" err="1"/>
              <a:t>falla</a:t>
            </a:r>
            <a:r>
              <a:rPr lang="en-US" sz="2400" b="1" dirty="0"/>
              <a:t> de </a:t>
            </a:r>
            <a:r>
              <a:rPr lang="en-US" sz="2400" b="1" dirty="0" err="1"/>
              <a:t>suelos</a:t>
            </a:r>
            <a:r>
              <a:rPr lang="en-US" sz="2400" b="1" dirty="0"/>
              <a:t>;</a:t>
            </a:r>
            <a:r>
              <a:rPr lang="en-US" sz="2400" dirty="0"/>
              <a:t> y</a:t>
            </a:r>
          </a:p>
          <a:p>
            <a:pPr lvl="1">
              <a:spcAft>
                <a:spcPts val="1200"/>
              </a:spcAft>
              <a:buFont typeface="Wingdings" charset="2"/>
              <a:buChar char="§"/>
            </a:pPr>
            <a:r>
              <a:rPr lang="en-US" sz="2400" b="1" dirty="0" err="1"/>
              <a:t>Debe</a:t>
            </a:r>
            <a:r>
              <a:rPr lang="en-US" sz="2400" b="1" dirty="0"/>
              <a:t> </a:t>
            </a:r>
            <a:r>
              <a:rPr lang="en-US" sz="2400" b="1" dirty="0" err="1"/>
              <a:t>ser</a:t>
            </a:r>
            <a:r>
              <a:rPr lang="en-US" sz="2400" b="1" dirty="0"/>
              <a:t> </a:t>
            </a:r>
            <a:r>
              <a:rPr lang="en-US" sz="2400" b="1" dirty="0" err="1"/>
              <a:t>capaz</a:t>
            </a:r>
            <a:r>
              <a:rPr lang="en-US" sz="2400" b="1" dirty="0"/>
              <a:t> de </a:t>
            </a:r>
            <a:r>
              <a:rPr lang="en-US" sz="2400" b="1" dirty="0" err="1"/>
              <a:t>identificar</a:t>
            </a:r>
            <a:r>
              <a:rPr lang="en-US" sz="2400" b="1" dirty="0"/>
              <a:t> </a:t>
            </a:r>
            <a:r>
              <a:rPr lang="en-US" sz="2400" b="1" dirty="0" err="1"/>
              <a:t>signos</a:t>
            </a:r>
            <a:r>
              <a:rPr lang="en-US" sz="2400" b="1" dirty="0"/>
              <a:t> de </a:t>
            </a:r>
            <a:r>
              <a:rPr lang="en-US" sz="2400" b="1" dirty="0" err="1"/>
              <a:t>fallas</a:t>
            </a:r>
            <a:r>
              <a:rPr lang="en-US" sz="2400" b="1" dirty="0"/>
              <a:t>.</a:t>
            </a:r>
            <a:endParaRPr lang="en-US" sz="2400" dirty="0"/>
          </a:p>
          <a:p>
            <a:pPr>
              <a:spcAft>
                <a:spcPts val="1200"/>
              </a:spcAft>
              <a:buFont typeface="Wingdings" charset="2"/>
              <a:buChar char="§"/>
            </a:pPr>
            <a:r>
              <a:rPr lang="en-US" sz="2800" dirty="0"/>
              <a:t>Los</a:t>
            </a:r>
            <a:r>
              <a:rPr lang="en-US" sz="2800" b="1" dirty="0"/>
              <a:t> </a:t>
            </a:r>
            <a:r>
              <a:rPr lang="en-US" sz="2800" b="1" dirty="0" err="1"/>
              <a:t>trabajadores</a:t>
            </a:r>
            <a:r>
              <a:rPr lang="en-US" sz="2800" dirty="0"/>
              <a:t> </a:t>
            </a:r>
            <a:r>
              <a:rPr lang="en-US" sz="2800" dirty="0" err="1"/>
              <a:t>deben</a:t>
            </a:r>
            <a:r>
              <a:rPr lang="en-US" sz="2800" dirty="0"/>
              <a:t> </a:t>
            </a:r>
            <a:r>
              <a:rPr lang="en-US" sz="2800" dirty="0" err="1"/>
              <a:t>tener</a:t>
            </a:r>
            <a:r>
              <a:rPr lang="en-US" sz="2800" dirty="0"/>
              <a:t> un </a:t>
            </a:r>
            <a:r>
              <a:rPr lang="en-US" sz="2800" b="1" dirty="0" err="1"/>
              <a:t>entrenamiento</a:t>
            </a:r>
            <a:r>
              <a:rPr lang="en-US" sz="2800" b="1" dirty="0"/>
              <a:t> </a:t>
            </a:r>
            <a:r>
              <a:rPr lang="en-US" sz="2800" b="1" dirty="0" err="1"/>
              <a:t>básico</a:t>
            </a:r>
            <a:r>
              <a:rPr lang="en-US" sz="2800" b="1" dirty="0"/>
              <a:t> en </a:t>
            </a:r>
            <a:r>
              <a:rPr lang="en-US" sz="2800" b="1" dirty="0" err="1"/>
              <a:t>seguridad</a:t>
            </a:r>
            <a:r>
              <a:rPr lang="en-US" sz="2800" dirty="0"/>
              <a:t> </a:t>
            </a:r>
            <a:r>
              <a:rPr lang="en-US" sz="2800" b="1" dirty="0"/>
              <a:t> </a:t>
            </a:r>
            <a:r>
              <a:rPr lang="en-US" sz="2800" b="1" dirty="0" err="1"/>
              <a:t>sobre</a:t>
            </a:r>
            <a:r>
              <a:rPr lang="en-US" sz="2800" b="1" dirty="0"/>
              <a:t> </a:t>
            </a:r>
            <a:r>
              <a:rPr lang="en-US" sz="2800" b="1" dirty="0" err="1"/>
              <a:t>prevención</a:t>
            </a:r>
            <a:r>
              <a:rPr lang="en-US" sz="2800" b="1" dirty="0"/>
              <a:t> de   </a:t>
            </a:r>
            <a:r>
              <a:rPr lang="en-US" sz="2800" b="1" dirty="0" err="1"/>
              <a:t>accidentes</a:t>
            </a:r>
            <a:r>
              <a:rPr lang="en-US" sz="2800" b="1" dirty="0"/>
              <a:t> en </a:t>
            </a:r>
            <a:r>
              <a:rPr lang="en-US" sz="2800" b="1" dirty="0" err="1"/>
              <a:t>excavación</a:t>
            </a:r>
            <a:r>
              <a:rPr lang="en-US" sz="2800" b="1" dirty="0"/>
              <a:t> de </a:t>
            </a:r>
            <a:r>
              <a:rPr lang="en-US" sz="2800" b="1" dirty="0" err="1"/>
              <a:t>suelos</a:t>
            </a:r>
            <a:r>
              <a:rPr lang="en-US" sz="2800" b="1" dirty="0"/>
              <a:t> </a:t>
            </a:r>
          </a:p>
          <a:p>
            <a:pPr lvl="1">
              <a:spcAft>
                <a:spcPts val="1200"/>
              </a:spcAft>
              <a:buFont typeface="Wingdings" charset="2"/>
              <a:buChar char="§"/>
            </a:pPr>
            <a:r>
              <a:rPr lang="en-US" sz="2400" b="1" dirty="0" err="1"/>
              <a:t>Incluyendo</a:t>
            </a:r>
            <a:r>
              <a:rPr lang="en-US" sz="2400" b="1" dirty="0"/>
              <a:t> el </a:t>
            </a:r>
            <a:r>
              <a:rPr lang="en-US" sz="2400" b="1" dirty="0" err="1"/>
              <a:t>uso</a:t>
            </a:r>
            <a:r>
              <a:rPr lang="en-US" sz="2400" b="1" dirty="0"/>
              <a:t> de PPE (</a:t>
            </a:r>
            <a:r>
              <a:rPr lang="en-US" sz="2400" b="1" dirty="0" err="1"/>
              <a:t>equipo</a:t>
            </a:r>
            <a:r>
              <a:rPr lang="en-US" sz="2400" b="1" dirty="0"/>
              <a:t> de </a:t>
            </a:r>
            <a:r>
              <a:rPr lang="en-US" sz="2400" b="1" dirty="0" err="1"/>
              <a:t>protección</a:t>
            </a:r>
            <a:r>
              <a:rPr lang="en-US" sz="2400" b="1" dirty="0"/>
              <a:t> personal), </a:t>
            </a:r>
            <a:r>
              <a:rPr lang="en-US" sz="2400" dirty="0" err="1"/>
              <a:t>como</a:t>
            </a:r>
            <a:r>
              <a:rPr lang="en-US" sz="2400" dirty="0"/>
              <a:t> </a:t>
            </a:r>
            <a:r>
              <a:rPr lang="en-US" sz="2400" dirty="0" err="1"/>
              <a:t>cascos</a:t>
            </a:r>
            <a:r>
              <a:rPr lang="en-US" sz="2400" dirty="0"/>
              <a:t>, </a:t>
            </a:r>
            <a:r>
              <a:rPr lang="en-US" sz="2400" dirty="0" err="1"/>
              <a:t>guantes</a:t>
            </a:r>
            <a:r>
              <a:rPr lang="en-US" sz="2400" dirty="0"/>
              <a:t>, etc. </a:t>
            </a:r>
            <a:r>
              <a:rPr lang="en-US" sz="2400" b="1" dirty="0" err="1"/>
              <a:t>todo</a:t>
            </a:r>
            <a:r>
              <a:rPr lang="en-US" sz="2400" b="1" dirty="0"/>
              <a:t> el </a:t>
            </a:r>
            <a:r>
              <a:rPr lang="en-US" sz="2400" b="1" dirty="0" err="1"/>
              <a:t>tiempo</a:t>
            </a:r>
            <a:r>
              <a:rPr lang="en-US" sz="2400" dirty="0"/>
              <a:t>.</a:t>
            </a:r>
          </a:p>
          <a:p>
            <a:pPr>
              <a:spcAft>
                <a:spcPts val="1200"/>
              </a:spcAft>
              <a:buFontTx/>
              <a:buNone/>
            </a:pPr>
            <a:endParaRPr lang="en-US" sz="8000" dirty="0"/>
          </a:p>
        </p:txBody>
      </p:sp>
      <p:pic>
        <p:nvPicPr>
          <p:cNvPr id="99332" name="Picture 3" descr="Image showing personal protective equipment"/>
          <p:cNvPicPr>
            <a:picLocks noChangeAspect="1"/>
          </p:cNvPicPr>
          <p:nvPr/>
        </p:nvPicPr>
        <p:blipFill rotWithShape="1">
          <a:blip r:embed="rId3" cstate="email">
            <a:extLst>
              <a:ext uri="{28A0092B-C50C-407E-A947-70E740481C1C}">
                <a14:useLocalDpi xmlns:a14="http://schemas.microsoft.com/office/drawing/2010/main"/>
              </a:ext>
            </a:extLst>
          </a:blip>
          <a:srcRect l="23172" r="16354"/>
          <a:stretch/>
        </p:blipFill>
        <p:spPr bwMode="auto">
          <a:xfrm>
            <a:off x="7505116" y="4679017"/>
            <a:ext cx="1503947" cy="165493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207963"/>
            <a:ext cx="7040563" cy="86201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Calificaciones</a:t>
            </a:r>
            <a:r>
              <a:rPr lang="en-US" sz="2900" dirty="0">
                <a:solidFill>
                  <a:schemeClr val="bg1"/>
                </a:solidFill>
                <a:latin typeface="Impact" charset="0"/>
              </a:rPr>
              <a:t> y </a:t>
            </a:r>
            <a:r>
              <a:rPr lang="en-US" sz="2900" dirty="0" err="1">
                <a:solidFill>
                  <a:schemeClr val="bg1"/>
                </a:solidFill>
                <a:latin typeface="Impact" charset="0"/>
              </a:rPr>
              <a:t>Responsabilidades</a:t>
            </a:r>
            <a:r>
              <a:rPr lang="en-US" sz="2900" dirty="0">
                <a:solidFill>
                  <a:schemeClr val="bg1"/>
                </a:solidFill>
                <a:latin typeface="Impact" charset="0"/>
              </a:rPr>
              <a:t> </a:t>
            </a:r>
            <a:br>
              <a:rPr lang="en-US" sz="2900" dirty="0">
                <a:solidFill>
                  <a:schemeClr val="bg1"/>
                </a:solidFill>
                <a:latin typeface="Impact" charset="0"/>
              </a:rPr>
            </a:br>
            <a:r>
              <a:rPr lang="en-US" sz="2900" dirty="0">
                <a:solidFill>
                  <a:schemeClr val="bg1"/>
                </a:solidFill>
                <a:latin typeface="Impact" charset="0"/>
              </a:rPr>
              <a:t>de Persona </a:t>
            </a:r>
            <a:r>
              <a:rPr lang="en-US" sz="2900" dirty="0" err="1">
                <a:solidFill>
                  <a:schemeClr val="bg1"/>
                </a:solidFill>
                <a:latin typeface="Impact" charset="0"/>
              </a:rPr>
              <a:t>Competente</a:t>
            </a:r>
            <a:r>
              <a:rPr lang="en-US" sz="2900" dirty="0">
                <a:solidFill>
                  <a:schemeClr val="bg1"/>
                </a:solidFill>
                <a:latin typeface="Impact" charset="0"/>
              </a:rPr>
              <a:t> </a:t>
            </a:r>
            <a:r>
              <a:rPr lang="en-US" sz="2900" dirty="0">
                <a:solidFill>
                  <a:srgbClr val="FF0000"/>
                </a:solidFill>
                <a:latin typeface="Impact" charset="0"/>
              </a:rPr>
              <a:t> </a:t>
            </a:r>
          </a:p>
        </p:txBody>
      </p:sp>
      <p:sp>
        <p:nvSpPr>
          <p:cNvPr id="3" name="Content Placeholder 2"/>
          <p:cNvSpPr>
            <a:spLocks noGrp="1"/>
          </p:cNvSpPr>
          <p:nvPr>
            <p:ph idx="1"/>
          </p:nvPr>
        </p:nvSpPr>
        <p:spPr>
          <a:xfrm>
            <a:off x="171283" y="1247280"/>
            <a:ext cx="8972717" cy="5388965"/>
          </a:xfrm>
        </p:spPr>
        <p:txBody>
          <a:bodyPr/>
          <a:lstStyle/>
          <a:p>
            <a:pPr>
              <a:spcBef>
                <a:spcPts val="0"/>
              </a:spcBef>
              <a:spcAft>
                <a:spcPts val="600"/>
              </a:spcAft>
              <a:defRPr/>
            </a:pPr>
            <a:r>
              <a:rPr lang="en-US" sz="1570" dirty="0"/>
              <a:t>La </a:t>
            </a:r>
            <a:r>
              <a:rPr lang="en-US" sz="1570" b="1" dirty="0"/>
              <a:t>Persona </a:t>
            </a:r>
            <a:r>
              <a:rPr lang="en-US" sz="1570" b="1" dirty="0" err="1"/>
              <a:t>Competente</a:t>
            </a:r>
            <a:r>
              <a:rPr lang="en-US" sz="1570" b="1" dirty="0"/>
              <a:t> </a:t>
            </a:r>
            <a:r>
              <a:rPr lang="en-US" sz="1570" dirty="0" err="1"/>
              <a:t>debe</a:t>
            </a:r>
            <a:r>
              <a:rPr lang="en-US" sz="1570" dirty="0"/>
              <a:t> </a:t>
            </a:r>
            <a:r>
              <a:rPr lang="en-US" sz="1570" dirty="0" err="1"/>
              <a:t>ser</a:t>
            </a:r>
            <a:r>
              <a:rPr lang="en-US" sz="1570" dirty="0"/>
              <a:t> </a:t>
            </a:r>
            <a:r>
              <a:rPr lang="en-US" sz="1570" b="1" dirty="0" err="1"/>
              <a:t>conocedor</a:t>
            </a:r>
            <a:r>
              <a:rPr lang="en-US" sz="1570" b="1" dirty="0"/>
              <a:t> </a:t>
            </a:r>
            <a:r>
              <a:rPr lang="en-US" sz="1570" dirty="0"/>
              <a:t>de </a:t>
            </a:r>
          </a:p>
          <a:p>
            <a:pPr marL="1200150" lvl="2" indent="-342900">
              <a:spcBef>
                <a:spcPts val="600"/>
              </a:spcBef>
              <a:spcAft>
                <a:spcPts val="0"/>
              </a:spcAft>
              <a:buFont typeface="Arial" panose="020B0604020202020204" pitchFamily="34" charset="0"/>
              <a:buChar char="•"/>
              <a:defRPr/>
            </a:pPr>
            <a:r>
              <a:rPr lang="en-US" sz="1570" b="1" dirty="0" err="1"/>
              <a:t>condiciones</a:t>
            </a:r>
            <a:r>
              <a:rPr lang="en-US" sz="1570" b="1" dirty="0"/>
              <a:t> </a:t>
            </a:r>
            <a:r>
              <a:rPr lang="en-US" sz="1570" dirty="0" err="1"/>
              <a:t>que</a:t>
            </a:r>
            <a:r>
              <a:rPr lang="en-US" sz="1570" dirty="0"/>
              <a:t> </a:t>
            </a:r>
            <a:r>
              <a:rPr lang="en-US" sz="1570" dirty="0" err="1"/>
              <a:t>conducen</a:t>
            </a:r>
            <a:r>
              <a:rPr lang="en-US" sz="1570" dirty="0"/>
              <a:t> a </a:t>
            </a:r>
            <a:r>
              <a:rPr lang="en-US" sz="1570" b="1" dirty="0" err="1"/>
              <a:t>derrumbes</a:t>
            </a:r>
            <a:endParaRPr lang="en-US" sz="1570" b="1" dirty="0"/>
          </a:p>
          <a:p>
            <a:pPr marL="1200150" lvl="2" indent="-342900">
              <a:spcBef>
                <a:spcPts val="600"/>
              </a:spcBef>
              <a:spcAft>
                <a:spcPts val="0"/>
              </a:spcAft>
              <a:buFont typeface="Arial" panose="020B0604020202020204" pitchFamily="34" charset="0"/>
              <a:buChar char="•"/>
              <a:defRPr/>
            </a:pPr>
            <a:r>
              <a:rPr lang="en-US" sz="1570" b="1" dirty="0" err="1"/>
              <a:t>Clasificación</a:t>
            </a:r>
            <a:r>
              <a:rPr lang="en-US" sz="1570" b="1" dirty="0"/>
              <a:t>/</a:t>
            </a:r>
            <a:r>
              <a:rPr lang="en-US" sz="1570" b="1" dirty="0" err="1"/>
              <a:t>evaluación</a:t>
            </a:r>
            <a:r>
              <a:rPr lang="en-US" sz="1570" b="1" dirty="0"/>
              <a:t> </a:t>
            </a:r>
            <a:r>
              <a:rPr lang="en-US" sz="1570" dirty="0"/>
              <a:t>de </a:t>
            </a:r>
            <a:r>
              <a:rPr lang="en-US" sz="1570" dirty="0" err="1"/>
              <a:t>suelos</a:t>
            </a:r>
            <a:r>
              <a:rPr lang="en-US" sz="1570" b="1" dirty="0"/>
              <a:t>,  </a:t>
            </a:r>
            <a:r>
              <a:rPr lang="en-US" sz="1570" dirty="0"/>
              <a:t>y</a:t>
            </a:r>
            <a:endParaRPr lang="en-US" sz="1570" b="1" dirty="0"/>
          </a:p>
          <a:p>
            <a:pPr marL="1200150" lvl="2" indent="-342900">
              <a:spcBef>
                <a:spcPts val="600"/>
              </a:spcBef>
              <a:spcAft>
                <a:spcPts val="600"/>
              </a:spcAft>
              <a:buFont typeface="Arial" panose="020B0604020202020204" pitchFamily="34" charset="0"/>
              <a:buChar char="•"/>
              <a:defRPr/>
            </a:pPr>
            <a:r>
              <a:rPr lang="en-US" sz="1570" dirty="0" err="1"/>
              <a:t>Opciones</a:t>
            </a:r>
            <a:r>
              <a:rPr lang="en-US" sz="1570" dirty="0"/>
              <a:t> de </a:t>
            </a:r>
            <a:r>
              <a:rPr lang="en-US" sz="1570" dirty="0" err="1"/>
              <a:t>diferentes</a:t>
            </a:r>
            <a:r>
              <a:rPr lang="en-US" sz="1570" dirty="0"/>
              <a:t> </a:t>
            </a:r>
            <a:r>
              <a:rPr lang="en-US" sz="1570" b="1" dirty="0" err="1"/>
              <a:t>sistemas</a:t>
            </a:r>
            <a:r>
              <a:rPr lang="en-US" sz="1570" b="1" dirty="0"/>
              <a:t> de </a:t>
            </a:r>
            <a:r>
              <a:rPr lang="en-US" sz="1570" b="1" dirty="0" err="1"/>
              <a:t>protección</a:t>
            </a:r>
            <a:endParaRPr lang="en-US" sz="1570" b="1" dirty="0"/>
          </a:p>
          <a:p>
            <a:pPr marL="400050">
              <a:spcBef>
                <a:spcPts val="600"/>
              </a:spcBef>
              <a:spcAft>
                <a:spcPts val="600"/>
              </a:spcAft>
              <a:buFont typeface="Arial" panose="020B0604020202020204" pitchFamily="34" charset="0"/>
              <a:buChar char="•"/>
              <a:defRPr/>
            </a:pPr>
            <a:r>
              <a:rPr lang="en-US" sz="1570" dirty="0"/>
              <a:t>Deben </a:t>
            </a:r>
            <a:r>
              <a:rPr lang="en-US" sz="1570" b="1" dirty="0" err="1"/>
              <a:t>inspeccionar</a:t>
            </a:r>
            <a:r>
              <a:rPr lang="en-US" sz="1570" b="1" dirty="0"/>
              <a:t> </a:t>
            </a:r>
            <a:r>
              <a:rPr lang="en-US" sz="1570" b="1" dirty="0" err="1"/>
              <a:t>diariamente</a:t>
            </a:r>
            <a:r>
              <a:rPr lang="en-US" sz="1570" dirty="0"/>
              <a:t> el </a:t>
            </a:r>
            <a:r>
              <a:rPr lang="en-US" sz="1570" dirty="0" err="1"/>
              <a:t>sitio</a:t>
            </a:r>
            <a:r>
              <a:rPr lang="en-US" sz="1570" dirty="0"/>
              <a:t> y </a:t>
            </a:r>
            <a:r>
              <a:rPr lang="en-US" sz="1570" dirty="0" err="1"/>
              <a:t>sistemas</a:t>
            </a:r>
            <a:r>
              <a:rPr lang="en-US" sz="1570" dirty="0"/>
              <a:t>                                                                                  de </a:t>
            </a:r>
            <a:r>
              <a:rPr lang="en-US" sz="1570" dirty="0" err="1"/>
              <a:t>protección</a:t>
            </a:r>
            <a:endParaRPr lang="en-US" sz="1570" dirty="0"/>
          </a:p>
          <a:p>
            <a:pPr marL="1200150" lvl="2" indent="-342900">
              <a:spcBef>
                <a:spcPts val="600"/>
              </a:spcBef>
              <a:spcAft>
                <a:spcPts val="0"/>
              </a:spcAft>
              <a:buFont typeface="Arial" panose="020B0604020202020204" pitchFamily="34" charset="0"/>
              <a:buChar char="•"/>
              <a:defRPr/>
            </a:pPr>
            <a:r>
              <a:rPr lang="en-US" sz="1570" dirty="0"/>
              <a:t> </a:t>
            </a:r>
            <a:r>
              <a:rPr lang="en-US" sz="1570" dirty="0" err="1"/>
              <a:t>por</a:t>
            </a:r>
            <a:r>
              <a:rPr lang="en-US" sz="1570" dirty="0"/>
              <a:t> </a:t>
            </a:r>
            <a:r>
              <a:rPr lang="en-US" sz="1570" b="1" dirty="0" err="1"/>
              <a:t>signos</a:t>
            </a:r>
            <a:r>
              <a:rPr lang="en-US" sz="1570" b="1" dirty="0"/>
              <a:t> de </a:t>
            </a:r>
            <a:r>
              <a:rPr lang="en-US" sz="1570" b="1" dirty="0" err="1"/>
              <a:t>inestabilidad</a:t>
            </a:r>
            <a:endParaRPr lang="en-US" sz="1570" b="1" dirty="0"/>
          </a:p>
          <a:p>
            <a:pPr marL="1200150" lvl="2" indent="-342900">
              <a:spcBef>
                <a:spcPts val="600"/>
              </a:spcBef>
              <a:spcAft>
                <a:spcPts val="600"/>
              </a:spcAft>
              <a:buFont typeface="Arial" panose="020B0604020202020204" pitchFamily="34" charset="0"/>
              <a:buChar char="•"/>
              <a:defRPr/>
            </a:pPr>
            <a:r>
              <a:rPr lang="en-US" sz="1570" b="1" dirty="0"/>
              <a:t> </a:t>
            </a:r>
            <a:r>
              <a:rPr lang="en-US" sz="1570" b="1" dirty="0" err="1"/>
              <a:t>daño</a:t>
            </a:r>
            <a:r>
              <a:rPr lang="en-US" sz="1570" b="1" dirty="0"/>
              <a:t> (</a:t>
            </a:r>
            <a:r>
              <a:rPr lang="en-US" sz="1570" dirty="0"/>
              <a:t>a </a:t>
            </a:r>
            <a:r>
              <a:rPr lang="en-US" sz="1570" dirty="0" err="1"/>
              <a:t>sistema</a:t>
            </a:r>
            <a:r>
              <a:rPr lang="en-US" sz="1570" dirty="0"/>
              <a:t> de </a:t>
            </a:r>
            <a:r>
              <a:rPr lang="en-US" sz="1570" dirty="0" err="1"/>
              <a:t>protección</a:t>
            </a:r>
            <a:r>
              <a:rPr lang="en-US" sz="1570" b="1" dirty="0"/>
              <a:t>)</a:t>
            </a:r>
            <a:r>
              <a:rPr lang="en-US" sz="1570" dirty="0"/>
              <a:t> </a:t>
            </a:r>
          </a:p>
          <a:p>
            <a:pPr marL="400050">
              <a:spcBef>
                <a:spcPts val="600"/>
              </a:spcBef>
              <a:spcAft>
                <a:spcPts val="600"/>
              </a:spcAft>
              <a:buFont typeface="Arial" panose="020B0604020202020204" pitchFamily="34" charset="0"/>
              <a:buChar char="•"/>
              <a:defRPr/>
            </a:pPr>
            <a:r>
              <a:rPr lang="en-US" sz="1570" b="1" dirty="0" err="1"/>
              <a:t>Inspeccionar</a:t>
            </a:r>
            <a:r>
              <a:rPr lang="en-US" sz="1570" b="1" dirty="0"/>
              <a:t> </a:t>
            </a:r>
            <a:r>
              <a:rPr lang="en-US" sz="1570" b="1" dirty="0" err="1"/>
              <a:t>después</a:t>
            </a:r>
            <a:r>
              <a:rPr lang="en-US" sz="1570" b="1" dirty="0"/>
              <a:t> de </a:t>
            </a:r>
            <a:r>
              <a:rPr lang="en-US" sz="1570" b="1" dirty="0" err="1"/>
              <a:t>lluvia</a:t>
            </a:r>
            <a:r>
              <a:rPr lang="en-US" sz="1570" b="1" dirty="0"/>
              <a:t> </a:t>
            </a:r>
            <a:r>
              <a:rPr lang="en-US" sz="1570" b="1" dirty="0" err="1"/>
              <a:t>intensa</a:t>
            </a:r>
            <a:r>
              <a:rPr lang="en-US" sz="1570" b="1" dirty="0"/>
              <a:t>, </a:t>
            </a:r>
            <a:r>
              <a:rPr lang="en-US" sz="1570" b="1" dirty="0" err="1"/>
              <a:t>actividades</a:t>
            </a:r>
            <a:r>
              <a:rPr lang="en-US" sz="1570" b="1" dirty="0"/>
              <a:t> de alto </a:t>
            </a:r>
            <a:r>
              <a:rPr lang="en-US" sz="1570" b="1" dirty="0" err="1"/>
              <a:t>riesgo</a:t>
            </a:r>
            <a:r>
              <a:rPr lang="en-US" sz="1570" b="1" dirty="0"/>
              <a:t> (</a:t>
            </a:r>
            <a:r>
              <a:rPr lang="en-US" sz="1570" b="1" dirty="0" err="1"/>
              <a:t>ej</a:t>
            </a:r>
            <a:r>
              <a:rPr lang="en-US" sz="1570" b="1" dirty="0"/>
              <a:t>. </a:t>
            </a:r>
            <a:r>
              <a:rPr lang="en-US" sz="1570" b="1" dirty="0" err="1"/>
              <a:t>detonaciones</a:t>
            </a:r>
            <a:r>
              <a:rPr lang="en-US" sz="1570" b="1" dirty="0"/>
              <a:t>)</a:t>
            </a:r>
          </a:p>
          <a:p>
            <a:pPr marL="400050">
              <a:spcBef>
                <a:spcPts val="600"/>
              </a:spcBef>
              <a:spcAft>
                <a:spcPts val="600"/>
              </a:spcAft>
              <a:buFont typeface="Arial" panose="020B0604020202020204" pitchFamily="34" charset="0"/>
              <a:buChar char="•"/>
              <a:defRPr/>
            </a:pPr>
            <a:r>
              <a:rPr lang="en-US" sz="1570" dirty="0" err="1"/>
              <a:t>Determinar</a:t>
            </a:r>
            <a:r>
              <a:rPr lang="en-US" sz="1570" b="1" dirty="0"/>
              <a:t> </a:t>
            </a:r>
            <a:r>
              <a:rPr lang="en-US" sz="1570" b="1" dirty="0" err="1"/>
              <a:t>tendido</a:t>
            </a:r>
            <a:r>
              <a:rPr lang="en-US" sz="1570" b="1" dirty="0"/>
              <a:t> </a:t>
            </a:r>
            <a:r>
              <a:rPr lang="en-US" sz="1570" b="1" dirty="0" err="1"/>
              <a:t>subterráneo</a:t>
            </a:r>
            <a:r>
              <a:rPr lang="en-US" sz="1570" b="1" dirty="0"/>
              <a:t> de </a:t>
            </a:r>
            <a:r>
              <a:rPr lang="en-US" sz="1570" b="1" dirty="0" err="1"/>
              <a:t>servicios</a:t>
            </a:r>
            <a:r>
              <a:rPr lang="en-US" sz="1570" b="1" dirty="0"/>
              <a:t> </a:t>
            </a:r>
            <a:r>
              <a:rPr lang="en-US" sz="1570" b="1" dirty="0" err="1"/>
              <a:t>públicos</a:t>
            </a:r>
            <a:r>
              <a:rPr lang="en-US" sz="1570" b="1" dirty="0"/>
              <a:t> </a:t>
            </a:r>
            <a:r>
              <a:rPr lang="en-US" sz="1570" dirty="0" err="1"/>
              <a:t>que</a:t>
            </a:r>
            <a:r>
              <a:rPr lang="en-US" sz="1570" dirty="0"/>
              <a:t> </a:t>
            </a:r>
            <a:r>
              <a:rPr lang="en-US" sz="1570" dirty="0" err="1"/>
              <a:t>podrían</a:t>
            </a:r>
            <a:r>
              <a:rPr lang="en-US" sz="1570" dirty="0"/>
              <a:t> </a:t>
            </a:r>
            <a:r>
              <a:rPr lang="en-US" sz="1570" dirty="0" err="1"/>
              <a:t>ser</a:t>
            </a:r>
            <a:r>
              <a:rPr lang="en-US" sz="1570" dirty="0"/>
              <a:t> </a:t>
            </a:r>
            <a:r>
              <a:rPr lang="en-US" sz="1570" dirty="0" err="1"/>
              <a:t>encontrados</a:t>
            </a:r>
            <a:r>
              <a:rPr lang="en-US" sz="1570" dirty="0"/>
              <a:t> </a:t>
            </a:r>
            <a:r>
              <a:rPr lang="en-US" sz="1570" b="1" dirty="0"/>
              <a:t>antes </a:t>
            </a:r>
            <a:r>
              <a:rPr lang="en-US" sz="1570" dirty="0"/>
              <a:t>de</a:t>
            </a:r>
            <a:r>
              <a:rPr lang="en-US" sz="1570" b="1" dirty="0"/>
              <a:t> </a:t>
            </a:r>
            <a:r>
              <a:rPr lang="en-US" sz="1570" dirty="0"/>
              <a:t>la </a:t>
            </a:r>
            <a:r>
              <a:rPr lang="en-US" sz="1570" dirty="0" err="1"/>
              <a:t>excavación</a:t>
            </a:r>
            <a:endParaRPr lang="en-US" sz="1570" b="1" dirty="0"/>
          </a:p>
          <a:p>
            <a:pPr marL="400050">
              <a:spcBef>
                <a:spcPts val="600"/>
              </a:spcBef>
              <a:spcAft>
                <a:spcPts val="600"/>
              </a:spcAft>
              <a:buFont typeface="Arial" panose="020B0604020202020204" pitchFamily="34" charset="0"/>
              <a:buChar char="•"/>
              <a:defRPr/>
            </a:pPr>
            <a:r>
              <a:rPr lang="en-US" sz="1570" dirty="0" err="1"/>
              <a:t>Detectar</a:t>
            </a:r>
            <a:r>
              <a:rPr lang="en-US" sz="1570" dirty="0"/>
              <a:t> y </a:t>
            </a:r>
            <a:r>
              <a:rPr lang="en-US" sz="1570" dirty="0" err="1"/>
              <a:t>evaluar</a:t>
            </a:r>
            <a:r>
              <a:rPr lang="en-US" sz="1570" dirty="0"/>
              <a:t> la possible </a:t>
            </a:r>
            <a:r>
              <a:rPr lang="en-US" sz="1570" dirty="0" err="1"/>
              <a:t>presencia</a:t>
            </a:r>
            <a:r>
              <a:rPr lang="en-US" sz="1570" dirty="0"/>
              <a:t> de </a:t>
            </a:r>
            <a:r>
              <a:rPr lang="en-US" sz="1570" b="1" dirty="0" err="1"/>
              <a:t>atmósfera</a:t>
            </a:r>
            <a:r>
              <a:rPr lang="en-US" sz="1570" dirty="0"/>
              <a:t>(s) </a:t>
            </a:r>
            <a:r>
              <a:rPr lang="en-US" sz="1570" b="1" dirty="0" err="1"/>
              <a:t>peligrosa</a:t>
            </a:r>
            <a:r>
              <a:rPr lang="en-US" sz="1570" dirty="0"/>
              <a:t>(s)</a:t>
            </a:r>
            <a:r>
              <a:rPr lang="en-US" sz="1570" b="1" dirty="0"/>
              <a:t> antes de </a:t>
            </a:r>
            <a:r>
              <a:rPr lang="en-US" sz="1570" b="1" dirty="0" err="1"/>
              <a:t>que</a:t>
            </a:r>
            <a:r>
              <a:rPr lang="en-US" sz="1570" b="1" dirty="0"/>
              <a:t> </a:t>
            </a:r>
            <a:r>
              <a:rPr lang="en-US" sz="1570" b="1" dirty="0" err="1"/>
              <a:t>alguien</a:t>
            </a:r>
            <a:r>
              <a:rPr lang="en-US" sz="1570" b="1" dirty="0"/>
              <a:t> entre </a:t>
            </a:r>
            <a:r>
              <a:rPr lang="en-US" sz="1570" dirty="0"/>
              <a:t>a la </a:t>
            </a:r>
            <a:r>
              <a:rPr lang="en-US" sz="1570" dirty="0" err="1"/>
              <a:t>excavación</a:t>
            </a:r>
            <a:r>
              <a:rPr lang="en-US" sz="1570" dirty="0"/>
              <a:t> </a:t>
            </a:r>
            <a:r>
              <a:rPr lang="en-US" sz="1570" dirty="0" err="1"/>
              <a:t>si</a:t>
            </a:r>
            <a:r>
              <a:rPr lang="en-US" sz="1570" dirty="0"/>
              <a:t> se </a:t>
            </a:r>
            <a:r>
              <a:rPr lang="en-US" sz="1570" dirty="0" err="1"/>
              <a:t>prevee</a:t>
            </a:r>
            <a:r>
              <a:rPr lang="en-US" sz="1570" dirty="0"/>
              <a:t> </a:t>
            </a:r>
            <a:r>
              <a:rPr lang="en-US" sz="1570" dirty="0" err="1"/>
              <a:t>deficiencia</a:t>
            </a:r>
            <a:r>
              <a:rPr lang="en-US" sz="1570" dirty="0"/>
              <a:t> de </a:t>
            </a:r>
            <a:r>
              <a:rPr lang="en-US" sz="1570" dirty="0" err="1"/>
              <a:t>oxígeno</a:t>
            </a:r>
            <a:endParaRPr lang="en-US" sz="1570" dirty="0"/>
          </a:p>
          <a:p>
            <a:pPr marL="400050">
              <a:spcBef>
                <a:spcPts val="600"/>
              </a:spcBef>
              <a:spcAft>
                <a:spcPts val="600"/>
              </a:spcAft>
              <a:buFont typeface="Arial" panose="020B0604020202020204" pitchFamily="34" charset="0"/>
              <a:buChar char="•"/>
              <a:defRPr/>
            </a:pPr>
            <a:r>
              <a:rPr lang="en-US" sz="1570" dirty="0" err="1"/>
              <a:t>Hacer</a:t>
            </a:r>
            <a:r>
              <a:rPr lang="en-US" sz="1570" dirty="0"/>
              <a:t> </a:t>
            </a:r>
            <a:r>
              <a:rPr lang="en-US" sz="1570" dirty="0" err="1"/>
              <a:t>que</a:t>
            </a:r>
            <a:r>
              <a:rPr lang="en-US" sz="1570" dirty="0"/>
              <a:t> la </a:t>
            </a:r>
            <a:r>
              <a:rPr lang="en-US" sz="1570" b="1" u="sng" dirty="0" err="1"/>
              <a:t>autoridad</a:t>
            </a:r>
            <a:r>
              <a:rPr lang="en-US" sz="1570" dirty="0"/>
              <a:t> </a:t>
            </a:r>
            <a:r>
              <a:rPr lang="en-US" sz="1570" dirty="0" err="1"/>
              <a:t>inmediatamente</a:t>
            </a:r>
            <a:r>
              <a:rPr lang="en-US" sz="1570" dirty="0"/>
              <a:t> </a:t>
            </a:r>
            <a:r>
              <a:rPr lang="en-US" sz="1570" b="1" dirty="0" err="1"/>
              <a:t>corrija</a:t>
            </a:r>
            <a:r>
              <a:rPr lang="en-US" sz="1570" dirty="0"/>
              <a:t> </a:t>
            </a:r>
            <a:r>
              <a:rPr lang="en-US" sz="1570" dirty="0" err="1"/>
              <a:t>cualquier</a:t>
            </a:r>
            <a:r>
              <a:rPr lang="en-US" sz="1570" dirty="0"/>
              <a:t> </a:t>
            </a:r>
            <a:r>
              <a:rPr lang="en-US" sz="1570" dirty="0" err="1"/>
              <a:t>peligro</a:t>
            </a:r>
            <a:r>
              <a:rPr lang="en-US" sz="1570" dirty="0"/>
              <a:t>(s) y </a:t>
            </a:r>
            <a:r>
              <a:rPr lang="en-US" sz="1570" b="1" dirty="0" err="1"/>
              <a:t>ordene</a:t>
            </a:r>
            <a:r>
              <a:rPr lang="en-US" sz="1570" dirty="0"/>
              <a:t> a </a:t>
            </a:r>
            <a:r>
              <a:rPr lang="en-US" sz="1570" dirty="0" err="1"/>
              <a:t>empleados</a:t>
            </a:r>
            <a:r>
              <a:rPr lang="en-US" sz="1570" dirty="0"/>
              <a:t> </a:t>
            </a:r>
            <a:r>
              <a:rPr lang="en-US" sz="1570" b="1" dirty="0" err="1"/>
              <a:t>salir</a:t>
            </a:r>
            <a:r>
              <a:rPr lang="en-US" sz="1570" dirty="0"/>
              <a:t> de la </a:t>
            </a:r>
            <a:r>
              <a:rPr lang="en-US" sz="1570" dirty="0" err="1"/>
              <a:t>excavación</a:t>
            </a:r>
            <a:r>
              <a:rPr lang="en-US" sz="1570" dirty="0"/>
              <a:t> hasta </a:t>
            </a:r>
            <a:r>
              <a:rPr lang="en-US" sz="1570" dirty="0" err="1"/>
              <a:t>que</a:t>
            </a:r>
            <a:r>
              <a:rPr lang="en-US" sz="1570" dirty="0"/>
              <a:t> se </a:t>
            </a:r>
            <a:r>
              <a:rPr lang="en-US" sz="1570" dirty="0" err="1"/>
              <a:t>tomen</a:t>
            </a:r>
            <a:r>
              <a:rPr lang="en-US" sz="1570" dirty="0"/>
              <a:t> </a:t>
            </a:r>
            <a:r>
              <a:rPr lang="en-US" sz="1570" dirty="0" err="1"/>
              <a:t>las</a:t>
            </a:r>
            <a:r>
              <a:rPr lang="en-US" sz="1570" dirty="0"/>
              <a:t> </a:t>
            </a:r>
            <a:r>
              <a:rPr lang="en-US" sz="1570" dirty="0" err="1"/>
              <a:t>acciones</a:t>
            </a:r>
            <a:r>
              <a:rPr lang="en-US" sz="1570" dirty="0"/>
              <a:t> </a:t>
            </a:r>
            <a:r>
              <a:rPr lang="en-US" sz="1570" dirty="0" err="1"/>
              <a:t>correctivas</a:t>
            </a:r>
            <a:r>
              <a:rPr lang="en-US" sz="1570" dirty="0"/>
              <a:t>.</a:t>
            </a:r>
          </a:p>
          <a:p>
            <a:pPr marL="400050">
              <a:spcBef>
                <a:spcPts val="600"/>
              </a:spcBef>
              <a:spcAft>
                <a:spcPts val="600"/>
              </a:spcAft>
              <a:buFont typeface="Arial" panose="020B0604020202020204" pitchFamily="34" charset="0"/>
              <a:buChar char="•"/>
              <a:defRPr/>
            </a:pPr>
            <a:r>
              <a:rPr lang="en-US" sz="1570" b="1" dirty="0"/>
              <a:t>Si</a:t>
            </a:r>
            <a:r>
              <a:rPr lang="en-US" sz="1570" dirty="0"/>
              <a:t> </a:t>
            </a:r>
            <a:r>
              <a:rPr lang="en-US" sz="1570" b="1" dirty="0"/>
              <a:t>no </a:t>
            </a:r>
            <a:r>
              <a:rPr lang="en-US" sz="1570" b="1" dirty="0" err="1"/>
              <a:t>existiesen</a:t>
            </a:r>
            <a:r>
              <a:rPr lang="en-US" sz="1570" b="1" dirty="0"/>
              <a:t> </a:t>
            </a:r>
            <a:r>
              <a:rPr lang="en-US" sz="1570" b="1" dirty="0" err="1"/>
              <a:t>peligros</a:t>
            </a:r>
            <a:r>
              <a:rPr lang="en-US" sz="1570" b="1" dirty="0"/>
              <a:t>(s)</a:t>
            </a:r>
            <a:r>
              <a:rPr lang="en-US" sz="1570" dirty="0"/>
              <a:t>, la persona </a:t>
            </a:r>
            <a:r>
              <a:rPr lang="en-US" sz="1570" dirty="0" err="1"/>
              <a:t>competente</a:t>
            </a:r>
            <a:r>
              <a:rPr lang="en-US" sz="1570" dirty="0"/>
              <a:t> </a:t>
            </a:r>
            <a:r>
              <a:rPr lang="en-US" sz="1570" dirty="0" err="1"/>
              <a:t>puede</a:t>
            </a:r>
            <a:r>
              <a:rPr lang="en-US" sz="1570" dirty="0"/>
              <a:t> </a:t>
            </a:r>
            <a:r>
              <a:rPr lang="en-US" sz="1570" b="1" dirty="0" err="1"/>
              <a:t>salir</a:t>
            </a:r>
            <a:r>
              <a:rPr lang="en-US" sz="1570" b="1" dirty="0"/>
              <a:t> del </a:t>
            </a:r>
            <a:r>
              <a:rPr lang="en-US" sz="1570" b="1" dirty="0" err="1"/>
              <a:t>sitio</a:t>
            </a:r>
            <a:r>
              <a:rPr lang="en-US" sz="1570" b="1" dirty="0"/>
              <a:t> de la </a:t>
            </a:r>
            <a:r>
              <a:rPr lang="en-US" sz="1570" b="1" dirty="0" err="1"/>
              <a:t>excavación</a:t>
            </a:r>
            <a:r>
              <a:rPr lang="en-US" sz="1570" b="1" dirty="0"/>
              <a:t> </a:t>
            </a:r>
            <a:r>
              <a:rPr lang="en-US" sz="1570" b="1" dirty="0" err="1"/>
              <a:t>por</a:t>
            </a:r>
            <a:r>
              <a:rPr lang="en-US" sz="1570" dirty="0"/>
              <a:t> un </a:t>
            </a:r>
            <a:r>
              <a:rPr lang="en-US" sz="1570" b="1" dirty="0" err="1"/>
              <a:t>tiempo</a:t>
            </a:r>
            <a:r>
              <a:rPr lang="en-US" sz="1570" b="1" dirty="0"/>
              <a:t> </a:t>
            </a:r>
            <a:r>
              <a:rPr lang="en-US" sz="1570" b="1" dirty="0" err="1"/>
              <a:t>corto</a:t>
            </a:r>
            <a:r>
              <a:rPr lang="en-US" sz="1570" dirty="0"/>
              <a:t>, </a:t>
            </a:r>
            <a:r>
              <a:rPr lang="en-US" sz="1570" dirty="0" err="1"/>
              <a:t>pero</a:t>
            </a:r>
            <a:r>
              <a:rPr lang="en-US" sz="1570" dirty="0"/>
              <a:t> </a:t>
            </a:r>
            <a:r>
              <a:rPr lang="en-US" sz="1570" dirty="0" err="1"/>
              <a:t>debe</a:t>
            </a:r>
            <a:r>
              <a:rPr lang="en-US" sz="1570" dirty="0"/>
              <a:t> </a:t>
            </a:r>
            <a:r>
              <a:rPr lang="en-US" sz="1570" dirty="0" err="1"/>
              <a:t>estar</a:t>
            </a:r>
            <a:r>
              <a:rPr lang="en-US" sz="1570" dirty="0"/>
              <a:t> </a:t>
            </a:r>
            <a:r>
              <a:rPr lang="en-US" sz="1570" b="1" dirty="0" err="1"/>
              <a:t>presente</a:t>
            </a:r>
            <a:r>
              <a:rPr lang="en-US" sz="1570" b="1" dirty="0"/>
              <a:t> </a:t>
            </a:r>
            <a:r>
              <a:rPr lang="en-US" sz="1570" b="1" dirty="0" err="1"/>
              <a:t>cuando</a:t>
            </a:r>
            <a:r>
              <a:rPr lang="en-US" sz="1570" b="1" dirty="0"/>
              <a:t> se </a:t>
            </a:r>
            <a:r>
              <a:rPr lang="en-US" sz="1570" b="1" dirty="0" err="1"/>
              <a:t>mueva</a:t>
            </a:r>
            <a:r>
              <a:rPr lang="en-US" sz="1570" b="1" dirty="0"/>
              <a:t> un </a:t>
            </a:r>
            <a:r>
              <a:rPr lang="en-US" sz="1570" b="1" dirty="0" err="1"/>
              <a:t>sistema</a:t>
            </a:r>
            <a:r>
              <a:rPr lang="en-US" sz="1570" b="1" dirty="0"/>
              <a:t> de </a:t>
            </a:r>
            <a:r>
              <a:rPr lang="en-US" sz="1570" b="1" dirty="0" err="1"/>
              <a:t>protección</a:t>
            </a:r>
            <a:r>
              <a:rPr lang="en-US" sz="1570" b="1" dirty="0"/>
              <a:t>.  </a:t>
            </a:r>
            <a:endParaRPr lang="en-US" sz="1570" dirty="0"/>
          </a:p>
        </p:txBody>
      </p:sp>
      <p:pic>
        <p:nvPicPr>
          <p:cNvPr id="101380" name="Picture 3" descr="Image shwing a competent person while inspecting a trench"/>
          <p:cNvPicPr>
            <a:picLocks noChangeAspect="1"/>
          </p:cNvPicPr>
          <p:nvPr/>
        </p:nvPicPr>
        <p:blipFill>
          <a:blip r:embed="rId3"/>
          <a:srcRect/>
          <a:stretch>
            <a:fillRect/>
          </a:stretch>
        </p:blipFill>
        <p:spPr bwMode="auto">
          <a:xfrm>
            <a:off x="5473700" y="1538288"/>
            <a:ext cx="3055938" cy="20605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1582" y="374651"/>
            <a:ext cx="7208671" cy="7413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Responsabilidades</a:t>
            </a:r>
            <a:r>
              <a:rPr lang="en-US" sz="2900" dirty="0">
                <a:solidFill>
                  <a:schemeClr val="bg1"/>
                </a:solidFill>
                <a:latin typeface="Impact" charset="0"/>
              </a:rPr>
              <a:t> de </a:t>
            </a:r>
            <a:r>
              <a:rPr lang="en-US" sz="2900" dirty="0" err="1">
                <a:solidFill>
                  <a:schemeClr val="bg1"/>
                </a:solidFill>
                <a:latin typeface="Impact" charset="0"/>
              </a:rPr>
              <a:t>Ingeniero</a:t>
            </a:r>
            <a:r>
              <a:rPr lang="en-US" sz="2900" dirty="0">
                <a:solidFill>
                  <a:schemeClr val="bg1"/>
                </a:solidFill>
                <a:latin typeface="Impact" charset="0"/>
              </a:rPr>
              <a:t> Professional </a:t>
            </a:r>
          </a:p>
        </p:txBody>
      </p:sp>
      <p:sp>
        <p:nvSpPr>
          <p:cNvPr id="3" name="Content Placeholder 2"/>
          <p:cNvSpPr>
            <a:spLocks noGrp="1"/>
          </p:cNvSpPr>
          <p:nvPr>
            <p:ph idx="1"/>
          </p:nvPr>
        </p:nvSpPr>
        <p:spPr>
          <a:xfrm>
            <a:off x="195263" y="1338263"/>
            <a:ext cx="8856411" cy="5519737"/>
          </a:xfrm>
        </p:spPr>
        <p:txBody>
          <a:bodyPr wrap="square" lIns="91440" tIns="45720" rIns="91440" bIns="45720" numCol="1" anchor="t" anchorCtr="0" compatLnSpc="1">
            <a:prstTxWarp prst="textNoShape">
              <a:avLst/>
            </a:prstTxWarp>
            <a:normAutofit/>
          </a:bodyPr>
          <a:lstStyle/>
          <a:p>
            <a:pPr>
              <a:lnSpc>
                <a:spcPct val="90000"/>
              </a:lnSpc>
              <a:spcBef>
                <a:spcPts val="1200"/>
              </a:spcBef>
              <a:spcAft>
                <a:spcPts val="600"/>
              </a:spcAft>
            </a:pPr>
            <a:r>
              <a:rPr lang="en-US" sz="2800" b="1" dirty="0" err="1"/>
              <a:t>Según</a:t>
            </a:r>
            <a:r>
              <a:rPr lang="en-US" sz="2800" b="1" dirty="0"/>
              <a:t> la OSHA Subpart P,</a:t>
            </a:r>
          </a:p>
          <a:p>
            <a:pPr marL="800100" lvl="1" indent="-342900">
              <a:lnSpc>
                <a:spcPct val="90000"/>
              </a:lnSpc>
              <a:spcBef>
                <a:spcPts val="1200"/>
              </a:spcBef>
              <a:spcAft>
                <a:spcPts val="600"/>
              </a:spcAft>
              <a:buFont typeface="Arial" charset="0"/>
              <a:buChar char="•"/>
            </a:pPr>
            <a:r>
              <a:rPr lang="en-US" sz="2400" b="1" dirty="0"/>
              <a:t> El </a:t>
            </a:r>
            <a:r>
              <a:rPr lang="en-US" sz="2400" b="1" dirty="0" err="1"/>
              <a:t>declivado</a:t>
            </a:r>
            <a:r>
              <a:rPr lang="en-US" sz="2400" b="1" dirty="0"/>
              <a:t> </a:t>
            </a:r>
            <a:r>
              <a:rPr lang="en-US" sz="2400" dirty="0"/>
              <a:t>y </a:t>
            </a:r>
            <a:r>
              <a:rPr lang="en-US" sz="2400" b="1" dirty="0" err="1"/>
              <a:t>banqueo</a:t>
            </a:r>
            <a:r>
              <a:rPr lang="en-US" sz="2400" b="1" dirty="0"/>
              <a:t> </a:t>
            </a:r>
            <a:r>
              <a:rPr lang="en-US" sz="2400" dirty="0" err="1"/>
              <a:t>debe</a:t>
            </a:r>
            <a:r>
              <a:rPr lang="en-US" sz="2400" dirty="0"/>
              <a:t> </a:t>
            </a:r>
            <a:r>
              <a:rPr lang="en-US" sz="2400" dirty="0" err="1"/>
              <a:t>ser</a:t>
            </a:r>
            <a:r>
              <a:rPr lang="en-US" sz="2400" dirty="0"/>
              <a:t> </a:t>
            </a:r>
            <a:r>
              <a:rPr lang="en-US" sz="2400" b="1" dirty="0" err="1"/>
              <a:t>diseñado</a:t>
            </a:r>
            <a:r>
              <a:rPr lang="en-US" sz="2400" b="1" dirty="0"/>
              <a:t>                               </a:t>
            </a:r>
            <a:r>
              <a:rPr lang="en-US" sz="2400" b="1" dirty="0" err="1"/>
              <a:t>por</a:t>
            </a:r>
            <a:r>
              <a:rPr lang="en-US" sz="2400" b="1" dirty="0"/>
              <a:t> un </a:t>
            </a:r>
            <a:r>
              <a:rPr lang="en-US" sz="2400" b="1" dirty="0" err="1"/>
              <a:t>Ingeniero</a:t>
            </a:r>
            <a:r>
              <a:rPr lang="en-US" sz="2400" b="1" dirty="0"/>
              <a:t> </a:t>
            </a:r>
            <a:r>
              <a:rPr lang="en-US" sz="2400" b="1" dirty="0" err="1"/>
              <a:t>Profesional</a:t>
            </a:r>
            <a:r>
              <a:rPr lang="en-US" sz="2400" b="1" dirty="0"/>
              <a:t> </a:t>
            </a:r>
            <a:r>
              <a:rPr lang="en-US" sz="2400" b="1" dirty="0" err="1"/>
              <a:t>Registrado</a:t>
            </a:r>
            <a:r>
              <a:rPr lang="en-US" sz="2400" b="1" dirty="0"/>
              <a:t> (PE)                                          </a:t>
            </a:r>
            <a:r>
              <a:rPr lang="en-US" sz="2400" dirty="0"/>
              <a:t>para </a:t>
            </a:r>
            <a:r>
              <a:rPr lang="en-US" sz="2400" dirty="0" err="1"/>
              <a:t>excavaciones</a:t>
            </a:r>
            <a:endParaRPr lang="en-US" sz="2400" dirty="0"/>
          </a:p>
          <a:p>
            <a:pPr marL="1200150" lvl="2">
              <a:lnSpc>
                <a:spcPct val="90000"/>
              </a:lnSpc>
              <a:spcBef>
                <a:spcPts val="1200"/>
              </a:spcBef>
              <a:spcAft>
                <a:spcPts val="600"/>
              </a:spcAft>
            </a:pPr>
            <a:r>
              <a:rPr lang="en-US" sz="2000" b="1" dirty="0" err="1">
                <a:ea typeface="ＭＳ Ｐゴシック" charset="-128"/>
              </a:rPr>
              <a:t>Más</a:t>
            </a:r>
            <a:r>
              <a:rPr lang="en-US" sz="2000" b="1" dirty="0">
                <a:ea typeface="ＭＳ Ｐゴシック" charset="-128"/>
              </a:rPr>
              <a:t> </a:t>
            </a:r>
            <a:r>
              <a:rPr lang="en-US" sz="2000" b="1" dirty="0" err="1">
                <a:ea typeface="ＭＳ Ｐゴシック" charset="-128"/>
              </a:rPr>
              <a:t>profundo</a:t>
            </a:r>
            <a:r>
              <a:rPr lang="en-US" sz="2000" b="1" dirty="0">
                <a:ea typeface="ＭＳ Ｐゴシック" charset="-128"/>
              </a:rPr>
              <a:t> </a:t>
            </a:r>
            <a:r>
              <a:rPr lang="en-US" sz="2000" b="1" dirty="0" err="1">
                <a:ea typeface="ＭＳ Ｐゴシック" charset="-128"/>
              </a:rPr>
              <a:t>que</a:t>
            </a:r>
            <a:r>
              <a:rPr lang="en-US" sz="2000" b="1" dirty="0">
                <a:ea typeface="ＭＳ Ｐゴシック" charset="-128"/>
              </a:rPr>
              <a:t> 20 </a:t>
            </a:r>
            <a:r>
              <a:rPr lang="en-US" sz="2000" dirty="0">
                <a:ea typeface="ＭＳ Ｐゴシック" charset="-128"/>
              </a:rPr>
              <a:t>pies para </a:t>
            </a:r>
            <a:r>
              <a:rPr lang="en-US" sz="2000" b="1" dirty="0" err="1">
                <a:ea typeface="ＭＳ Ｐゴシック" charset="-128"/>
              </a:rPr>
              <a:t>cualquier</a:t>
            </a:r>
            <a:r>
              <a:rPr lang="en-US" sz="2000" b="1" dirty="0">
                <a:ea typeface="ＭＳ Ｐゴシック" charset="-128"/>
              </a:rPr>
              <a:t> </a:t>
            </a:r>
            <a:r>
              <a:rPr lang="en-US" sz="2000" b="1" dirty="0" err="1">
                <a:ea typeface="ＭＳ Ｐゴシック" charset="-128"/>
              </a:rPr>
              <a:t>tipo</a:t>
            </a:r>
            <a:r>
              <a:rPr lang="en-US" sz="2000" b="1" dirty="0">
                <a:ea typeface="ＭＳ Ｐゴシック" charset="-128"/>
              </a:rPr>
              <a:t> de </a:t>
            </a:r>
            <a:r>
              <a:rPr lang="en-US" sz="2000" b="1" dirty="0" err="1">
                <a:ea typeface="ＭＳ Ｐゴシック" charset="-128"/>
              </a:rPr>
              <a:t>suelo</a:t>
            </a:r>
            <a:endParaRPr lang="en-US" sz="2000" b="1" dirty="0">
              <a:ea typeface="ＭＳ Ｐゴシック" charset="-128"/>
            </a:endParaRPr>
          </a:p>
          <a:p>
            <a:pPr marL="1200150" lvl="2">
              <a:lnSpc>
                <a:spcPct val="90000"/>
              </a:lnSpc>
              <a:spcBef>
                <a:spcPts val="1200"/>
              </a:spcBef>
              <a:spcAft>
                <a:spcPts val="600"/>
              </a:spcAft>
            </a:pPr>
            <a:r>
              <a:rPr lang="en-US" sz="2000" b="1" dirty="0" err="1">
                <a:ea typeface="ＭＳ Ｐゴシック" charset="-128"/>
              </a:rPr>
              <a:t>Excediendo</a:t>
            </a:r>
            <a:r>
              <a:rPr lang="en-US" sz="2000" b="1" dirty="0">
                <a:ea typeface="ＭＳ Ｐゴシック" charset="-128"/>
              </a:rPr>
              <a:t> 5 pies </a:t>
            </a:r>
            <a:r>
              <a:rPr lang="en-US" sz="2000" dirty="0">
                <a:ea typeface="ＭＳ Ｐゴシック" charset="-128"/>
              </a:rPr>
              <a:t>de </a:t>
            </a:r>
            <a:r>
              <a:rPr lang="en-US" sz="2000" dirty="0" err="1">
                <a:ea typeface="ＭＳ Ｐゴシック" charset="-128"/>
              </a:rPr>
              <a:t>profundidad</a:t>
            </a:r>
            <a:r>
              <a:rPr lang="en-US" sz="2000" dirty="0">
                <a:ea typeface="ＭＳ Ｐゴシック" charset="-128"/>
              </a:rPr>
              <a:t> en </a:t>
            </a:r>
            <a:r>
              <a:rPr lang="en-US" sz="2000" b="1" dirty="0" err="1">
                <a:ea typeface="ＭＳ Ｐゴシック" charset="-128"/>
              </a:rPr>
              <a:t>suelos</a:t>
            </a:r>
            <a:r>
              <a:rPr lang="en-US" sz="2000" b="1" dirty="0">
                <a:ea typeface="ＭＳ Ｐゴシック" charset="-128"/>
              </a:rPr>
              <a:t> de </a:t>
            </a:r>
            <a:r>
              <a:rPr lang="en-US" sz="2000" b="1" dirty="0" err="1">
                <a:ea typeface="ＭＳ Ｐゴシック" charset="-128"/>
              </a:rPr>
              <a:t>Tipo</a:t>
            </a:r>
            <a:r>
              <a:rPr lang="en-US" sz="2000" b="1" dirty="0">
                <a:ea typeface="ＭＳ Ｐゴシック" charset="-128"/>
              </a:rPr>
              <a:t> C</a:t>
            </a:r>
          </a:p>
          <a:p>
            <a:pPr marL="800100" lvl="1" indent="-342900">
              <a:lnSpc>
                <a:spcPct val="90000"/>
              </a:lnSpc>
              <a:spcBef>
                <a:spcPts val="1200"/>
              </a:spcBef>
              <a:spcAft>
                <a:spcPts val="600"/>
              </a:spcAft>
              <a:buFont typeface="Arial" charset="0"/>
              <a:buChar char="•"/>
            </a:pPr>
            <a:r>
              <a:rPr lang="en-US" sz="2400" b="1" dirty="0"/>
              <a:t>Los </a:t>
            </a:r>
            <a:r>
              <a:rPr lang="en-US" sz="2400" b="1" dirty="0" err="1"/>
              <a:t>sistemas</a:t>
            </a:r>
            <a:r>
              <a:rPr lang="en-US" sz="2400" b="1" dirty="0"/>
              <a:t> de </a:t>
            </a:r>
            <a:r>
              <a:rPr lang="en-US" sz="2400" b="1" dirty="0" err="1"/>
              <a:t>protección</a:t>
            </a:r>
            <a:r>
              <a:rPr lang="en-US" sz="2400" b="1" dirty="0"/>
              <a:t> de </a:t>
            </a:r>
            <a:r>
              <a:rPr lang="en-US" sz="2400" b="1" dirty="0" err="1"/>
              <a:t>apuntalamiento</a:t>
            </a:r>
            <a:r>
              <a:rPr lang="en-US" sz="2400" b="1" dirty="0"/>
              <a:t> y </a:t>
            </a:r>
            <a:r>
              <a:rPr lang="en-US" sz="2400" b="1" dirty="0" err="1">
                <a:solidFill>
                  <a:srgbClr val="000000"/>
                </a:solidFill>
              </a:rPr>
              <a:t>blindado</a:t>
            </a:r>
            <a:r>
              <a:rPr lang="en-US" sz="2400" b="1" dirty="0"/>
              <a:t> </a:t>
            </a:r>
            <a:r>
              <a:rPr lang="en-US" sz="2400" b="1" dirty="0" err="1"/>
              <a:t>basados</a:t>
            </a:r>
            <a:r>
              <a:rPr lang="en-US" sz="2400" dirty="0"/>
              <a:t> en </a:t>
            </a:r>
            <a:r>
              <a:rPr lang="en-US" sz="2400" b="1" dirty="0" err="1"/>
              <a:t>datos</a:t>
            </a:r>
            <a:r>
              <a:rPr lang="en-US" sz="2400" b="1" dirty="0"/>
              <a:t> del </a:t>
            </a:r>
            <a:r>
              <a:rPr lang="en-US" sz="2400" b="1" dirty="0" err="1"/>
              <a:t>fabricante</a:t>
            </a:r>
            <a:r>
              <a:rPr lang="en-US" sz="2400" b="1" dirty="0"/>
              <a:t> </a:t>
            </a:r>
            <a:r>
              <a:rPr lang="en-US" sz="2400" dirty="0" err="1"/>
              <a:t>deben</a:t>
            </a:r>
            <a:r>
              <a:rPr lang="en-US" sz="2400" dirty="0"/>
              <a:t> </a:t>
            </a:r>
            <a:r>
              <a:rPr lang="en-US" sz="2400" dirty="0" err="1"/>
              <a:t>ser</a:t>
            </a:r>
            <a:r>
              <a:rPr lang="en-US" sz="2400" dirty="0"/>
              <a:t> </a:t>
            </a:r>
            <a:r>
              <a:rPr lang="en-US" sz="2400" dirty="0" err="1"/>
              <a:t>construidos</a:t>
            </a:r>
            <a:r>
              <a:rPr lang="en-US" sz="2400" dirty="0"/>
              <a:t> </a:t>
            </a:r>
            <a:r>
              <a:rPr lang="en-US" sz="2400" dirty="0" err="1"/>
              <a:t>por</a:t>
            </a:r>
            <a:r>
              <a:rPr lang="en-US" sz="2400" dirty="0"/>
              <a:t> el </a:t>
            </a:r>
            <a:r>
              <a:rPr lang="en-US" sz="2400" dirty="0" err="1"/>
              <a:t>contratista</a:t>
            </a:r>
            <a:r>
              <a:rPr lang="en-US" sz="2400" dirty="0"/>
              <a:t> </a:t>
            </a:r>
            <a:r>
              <a:rPr lang="en-US" sz="2400" dirty="0" err="1"/>
              <a:t>después</a:t>
            </a:r>
            <a:r>
              <a:rPr lang="en-US" sz="2400" dirty="0"/>
              <a:t> de la </a:t>
            </a:r>
            <a:r>
              <a:rPr lang="en-US" sz="2400" dirty="0" err="1"/>
              <a:t>aprobación</a:t>
            </a:r>
            <a:r>
              <a:rPr lang="en-US" sz="2400" dirty="0"/>
              <a:t> dada </a:t>
            </a:r>
            <a:r>
              <a:rPr lang="en-US" sz="2400" dirty="0" err="1"/>
              <a:t>por</a:t>
            </a:r>
            <a:r>
              <a:rPr lang="en-US" sz="2400" dirty="0"/>
              <a:t> el PE.</a:t>
            </a:r>
          </a:p>
          <a:p>
            <a:pPr marL="800100" lvl="1" indent="-342900">
              <a:lnSpc>
                <a:spcPct val="90000"/>
              </a:lnSpc>
              <a:spcBef>
                <a:spcPts val="1200"/>
              </a:spcBef>
              <a:spcAft>
                <a:spcPts val="600"/>
              </a:spcAft>
              <a:buFont typeface="Arial" charset="0"/>
              <a:buChar char="•"/>
            </a:pPr>
            <a:r>
              <a:rPr lang="en-US" sz="2400" b="1" dirty="0" err="1"/>
              <a:t>Cuando</a:t>
            </a:r>
            <a:r>
              <a:rPr lang="en-US" sz="2400" b="1" dirty="0"/>
              <a:t> </a:t>
            </a:r>
            <a:r>
              <a:rPr lang="en-US" sz="2400" dirty="0"/>
              <a:t>se </a:t>
            </a:r>
            <a:r>
              <a:rPr lang="en-US" sz="2400" dirty="0" err="1"/>
              <a:t>va</a:t>
            </a:r>
            <a:r>
              <a:rPr lang="en-US" sz="2400" dirty="0"/>
              <a:t> a </a:t>
            </a:r>
            <a:r>
              <a:rPr lang="en-US" sz="2400" dirty="0" err="1"/>
              <a:t>usar</a:t>
            </a:r>
            <a:r>
              <a:rPr lang="en-US" sz="2400" dirty="0"/>
              <a:t> un </a:t>
            </a:r>
            <a:r>
              <a:rPr lang="en-US" sz="2400" b="1" dirty="0" err="1"/>
              <a:t>sistema</a:t>
            </a:r>
            <a:r>
              <a:rPr lang="en-US" sz="2400" b="1" dirty="0"/>
              <a:t> </a:t>
            </a:r>
            <a:r>
              <a:rPr lang="en-US" sz="2400" b="1" dirty="0" err="1"/>
              <a:t>alternativo</a:t>
            </a:r>
            <a:r>
              <a:rPr lang="en-US" sz="2400" b="1" dirty="0"/>
              <a:t> </a:t>
            </a:r>
            <a:r>
              <a:rPr lang="en-US" sz="2400" dirty="0"/>
              <a:t>(</a:t>
            </a:r>
            <a:r>
              <a:rPr lang="en-US" sz="2400" dirty="0" err="1"/>
              <a:t>ej</a:t>
            </a:r>
            <a:r>
              <a:rPr lang="en-US" sz="2400" dirty="0"/>
              <a:t>. </a:t>
            </a:r>
            <a:r>
              <a:rPr lang="en-US" sz="2400" dirty="0" err="1">
                <a:solidFill>
                  <a:srgbClr val="000000"/>
                </a:solidFill>
              </a:rPr>
              <a:t>tablestacado</a:t>
            </a:r>
            <a:r>
              <a:rPr lang="en-US" sz="2400" dirty="0"/>
              <a:t>), para el </a:t>
            </a:r>
            <a:r>
              <a:rPr lang="en-US" sz="2400" dirty="0" err="1"/>
              <a:t>cual</a:t>
            </a:r>
            <a:r>
              <a:rPr lang="en-US" sz="2400" dirty="0"/>
              <a:t> la OSHA Subpart P no </a:t>
            </a:r>
            <a:r>
              <a:rPr lang="en-US" sz="2400" dirty="0" err="1">
                <a:solidFill>
                  <a:srgbClr val="000000"/>
                </a:solidFill>
              </a:rPr>
              <a:t>provee</a:t>
            </a:r>
            <a:r>
              <a:rPr lang="en-US" sz="2400" dirty="0"/>
              <a:t> </a:t>
            </a:r>
            <a:r>
              <a:rPr lang="en-US" sz="2400" dirty="0" err="1"/>
              <a:t>guía</a:t>
            </a:r>
            <a:r>
              <a:rPr lang="en-US" sz="2400" dirty="0"/>
              <a:t>, un PE </a:t>
            </a:r>
            <a:r>
              <a:rPr lang="en-US" sz="2400" dirty="0" err="1"/>
              <a:t>debe</a:t>
            </a:r>
            <a:r>
              <a:rPr lang="en-US" sz="2400" dirty="0"/>
              <a:t> </a:t>
            </a:r>
            <a:r>
              <a:rPr lang="en-US" sz="2400" dirty="0" err="1"/>
              <a:t>diseñar</a:t>
            </a:r>
            <a:r>
              <a:rPr lang="en-US" sz="2400" dirty="0"/>
              <a:t> </a:t>
            </a:r>
            <a:r>
              <a:rPr lang="en-US" sz="2400" dirty="0" err="1"/>
              <a:t>ese</a:t>
            </a:r>
            <a:r>
              <a:rPr lang="en-US" sz="2400" dirty="0"/>
              <a:t> </a:t>
            </a:r>
            <a:r>
              <a:rPr lang="en-US" sz="2400" dirty="0" err="1"/>
              <a:t>sistema</a:t>
            </a:r>
            <a:r>
              <a:rPr lang="en-US" sz="2400" dirty="0"/>
              <a:t> y </a:t>
            </a:r>
            <a:r>
              <a:rPr lang="en-US" sz="2400" dirty="0" err="1"/>
              <a:t>supervisar</a:t>
            </a:r>
            <a:r>
              <a:rPr lang="en-US" sz="2400" dirty="0"/>
              <a:t> la </a:t>
            </a:r>
            <a:r>
              <a:rPr lang="en-US" sz="2400" dirty="0" err="1"/>
              <a:t>construcción</a:t>
            </a:r>
            <a:r>
              <a:rPr lang="en-US" sz="2400" dirty="0"/>
              <a:t>.</a:t>
            </a:r>
          </a:p>
        </p:txBody>
      </p:sp>
      <p:pic>
        <p:nvPicPr>
          <p:cNvPr id="103428" name="Picture 3" descr="Image showing a professional engineer sea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884" y="1338263"/>
            <a:ext cx="1949116" cy="194911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itle 4"/>
          <p:cNvSpPr>
            <a:spLocks noGrp="1"/>
          </p:cNvSpPr>
          <p:nvPr>
            <p:ph type="title"/>
          </p:nvPr>
        </p:nvSpPr>
        <p:spPr bwMode="auto">
          <a:xfrm>
            <a:off x="1593850" y="2576513"/>
            <a:ext cx="6400800" cy="2081212"/>
          </a:xfrm>
          <a:noFill/>
          <a:ln>
            <a:miter lim="800000"/>
            <a:headEnd/>
            <a:tailEnd/>
          </a:ln>
        </p:spPr>
        <p:txBody>
          <a:bodyPr wrap="square" lIns="91440" tIns="45720" rIns="91440" bIns="45720" numCol="1" anchor="t" anchorCtr="0" compatLnSpc="1">
            <a:prstTxWarp prst="textNoShape">
              <a:avLst/>
            </a:prstTxWarp>
          </a:bodyPr>
          <a:lstStyle/>
          <a:p>
            <a:pPr>
              <a:spcAft>
                <a:spcPts val="1200"/>
              </a:spcAft>
            </a:pPr>
            <a:r>
              <a:rPr lang="en-US" dirty="0"/>
              <a:t>OTROS </a:t>
            </a:r>
            <a:r>
              <a:rPr lang="en-US" dirty="0">
                <a:solidFill>
                  <a:srgbClr val="000000"/>
                </a:solidFill>
              </a:rPr>
              <a:t>PELIGROS</a:t>
            </a:r>
            <a:r>
              <a:rPr lang="en-US" dirty="0">
                <a:solidFill>
                  <a:srgbClr val="FF0000"/>
                </a:solidFill>
              </a:rPr>
              <a:t>   </a:t>
            </a:r>
            <a:r>
              <a:rPr lang="en-US" dirty="0"/>
              <a:t>    DE EXCAVACIONES</a:t>
            </a:r>
            <a:endParaRPr lang="en-US" sz="4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652588" y="139700"/>
            <a:ext cx="7096125" cy="927100"/>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Otros</a:t>
            </a:r>
            <a:r>
              <a:rPr lang="en-US" sz="2900" dirty="0">
                <a:solidFill>
                  <a:schemeClr val="bg1"/>
                </a:solidFill>
                <a:latin typeface="Impact" charset="0"/>
              </a:rPr>
              <a:t> </a:t>
            </a:r>
            <a:r>
              <a:rPr lang="en-US" sz="2900" dirty="0" err="1">
                <a:solidFill>
                  <a:schemeClr val="bg1"/>
                </a:solidFill>
                <a:latin typeface="Impact" charset="0"/>
              </a:rPr>
              <a:t>Peligros</a:t>
            </a:r>
            <a:r>
              <a:rPr lang="en-US" sz="2900" dirty="0">
                <a:solidFill>
                  <a:srgbClr val="000000"/>
                </a:solidFill>
                <a:latin typeface="Impact" charset="0"/>
              </a:rPr>
              <a:t> </a:t>
            </a:r>
            <a:r>
              <a:rPr lang="en-US" sz="2900" dirty="0">
                <a:solidFill>
                  <a:schemeClr val="bg1"/>
                </a:solidFill>
                <a:latin typeface="Impact" charset="0"/>
              </a:rPr>
              <a:t>de</a:t>
            </a:r>
            <a:br>
              <a:rPr lang="en-US" sz="2900" dirty="0">
                <a:solidFill>
                  <a:schemeClr val="bg1"/>
                </a:solidFill>
                <a:latin typeface="Impact" charset="0"/>
              </a:rPr>
            </a:br>
            <a:r>
              <a:rPr lang="en-US" sz="2900" dirty="0" err="1">
                <a:solidFill>
                  <a:schemeClr val="bg1"/>
                </a:solidFill>
                <a:latin typeface="Impact" charset="0"/>
              </a:rPr>
              <a:t>Excavaciones</a:t>
            </a:r>
            <a:r>
              <a:rPr lang="en-US" sz="2900" dirty="0">
                <a:solidFill>
                  <a:schemeClr val="bg1"/>
                </a:solidFill>
                <a:latin typeface="Impact" charset="0"/>
              </a:rPr>
              <a:t> y </a:t>
            </a:r>
            <a:r>
              <a:rPr lang="en-US" sz="2900" dirty="0" err="1">
                <a:solidFill>
                  <a:schemeClr val="bg1"/>
                </a:solidFill>
                <a:latin typeface="Impact" charset="0"/>
              </a:rPr>
              <a:t>Zanjado</a:t>
            </a:r>
            <a:endParaRPr lang="en-US" sz="2900" dirty="0">
              <a:solidFill>
                <a:schemeClr val="bg1"/>
              </a:solidFill>
              <a:latin typeface="Impact" charset="0"/>
            </a:endParaRPr>
          </a:p>
        </p:txBody>
      </p:sp>
      <p:sp>
        <p:nvSpPr>
          <p:cNvPr id="107523" name="Content Placeholder 2"/>
          <p:cNvSpPr>
            <a:spLocks noGrp="1"/>
          </p:cNvSpPr>
          <p:nvPr>
            <p:ph idx="1"/>
          </p:nvPr>
        </p:nvSpPr>
        <p:spPr bwMode="auto">
          <a:xfrm>
            <a:off x="0" y="1183732"/>
            <a:ext cx="7194884" cy="5330825"/>
          </a:xfrm>
          <a:noFill/>
          <a:ln>
            <a:miter lim="800000"/>
            <a:headEnd/>
            <a:tailEnd/>
          </a:ln>
        </p:spPr>
        <p:txBody>
          <a:bodyPr wrap="square" lIns="91440" tIns="45720" rIns="91440" bIns="45720" numCol="1" anchor="t" anchorCtr="0" compatLnSpc="1">
            <a:prstTxWarp prst="textNoShape">
              <a:avLst/>
            </a:prstTxWarp>
          </a:bodyPr>
          <a:lstStyle/>
          <a:p>
            <a:pPr>
              <a:spcBef>
                <a:spcPts val="1200"/>
              </a:spcBef>
              <a:spcAft>
                <a:spcPts val="1200"/>
              </a:spcAft>
            </a:pPr>
            <a:r>
              <a:rPr lang="en-US" sz="2800" b="1" dirty="0" err="1"/>
              <a:t>Además</a:t>
            </a:r>
            <a:r>
              <a:rPr lang="en-US" sz="2800" b="1" dirty="0"/>
              <a:t> </a:t>
            </a:r>
            <a:r>
              <a:rPr lang="en-US" sz="2800" dirty="0"/>
              <a:t>de </a:t>
            </a:r>
            <a:r>
              <a:rPr lang="en-US" sz="2800" dirty="0" err="1"/>
              <a:t>derrumbes</a:t>
            </a:r>
            <a:r>
              <a:rPr lang="en-US" sz="2800" dirty="0"/>
              <a:t>, los </a:t>
            </a:r>
            <a:r>
              <a:rPr lang="en-US" sz="2800" dirty="0" err="1"/>
              <a:t>peligros</a:t>
            </a:r>
            <a:r>
              <a:rPr lang="en-US" sz="2800" dirty="0"/>
              <a:t>             </a:t>
            </a:r>
            <a:r>
              <a:rPr lang="en-US" sz="2800" dirty="0" err="1"/>
              <a:t>incluyen</a:t>
            </a:r>
            <a:endParaRPr lang="en-US" sz="2800" dirty="0"/>
          </a:p>
          <a:p>
            <a:pPr marL="800100" lvl="1" indent="-342900">
              <a:spcBef>
                <a:spcPts val="1200"/>
              </a:spcBef>
              <a:spcAft>
                <a:spcPts val="1200"/>
              </a:spcAft>
              <a:buFont typeface="Arial" charset="0"/>
              <a:buChar char="•"/>
            </a:pPr>
            <a:r>
              <a:rPr lang="en-US" sz="2400" dirty="0" err="1"/>
              <a:t>Trabajadores</a:t>
            </a:r>
            <a:r>
              <a:rPr lang="en-US" sz="2400" dirty="0"/>
              <a:t> </a:t>
            </a:r>
            <a:r>
              <a:rPr lang="en-US" sz="2400" b="1" dirty="0" err="1"/>
              <a:t>golpeados</a:t>
            </a:r>
            <a:r>
              <a:rPr lang="en-US" sz="2400" dirty="0"/>
              <a:t> </a:t>
            </a:r>
            <a:r>
              <a:rPr lang="en-US" sz="2400" dirty="0" err="1"/>
              <a:t>por</a:t>
            </a:r>
            <a:r>
              <a:rPr lang="en-US" sz="2400" b="1" dirty="0"/>
              <a:t> </a:t>
            </a:r>
            <a:r>
              <a:rPr lang="en-US" sz="2400" dirty="0" err="1"/>
              <a:t>equipo</a:t>
            </a:r>
            <a:r>
              <a:rPr lang="en-US" sz="2400" dirty="0"/>
              <a:t>/</a:t>
            </a:r>
            <a:r>
              <a:rPr lang="en-US" sz="2400" dirty="0" err="1"/>
              <a:t>cargas</a:t>
            </a:r>
            <a:endParaRPr lang="en-US" sz="2400" dirty="0"/>
          </a:p>
          <a:p>
            <a:pPr marL="800100" lvl="1" indent="-342900">
              <a:spcBef>
                <a:spcPts val="1200"/>
              </a:spcBef>
              <a:spcAft>
                <a:spcPts val="1200"/>
              </a:spcAft>
              <a:buFont typeface="Arial" charset="0"/>
              <a:buChar char="•"/>
            </a:pPr>
            <a:r>
              <a:rPr lang="en-US" sz="2400" dirty="0"/>
              <a:t>Personas</a:t>
            </a:r>
            <a:r>
              <a:rPr lang="en-US" sz="2400" b="1" dirty="0"/>
              <a:t> </a:t>
            </a:r>
            <a:r>
              <a:rPr lang="en-US" sz="2400" b="1" dirty="0" err="1"/>
              <a:t>cayendo</a:t>
            </a:r>
            <a:r>
              <a:rPr lang="en-US" sz="2400" b="1" dirty="0"/>
              <a:t> </a:t>
            </a:r>
            <a:r>
              <a:rPr lang="en-US" sz="2400" dirty="0" err="1"/>
              <a:t>dentro</a:t>
            </a:r>
            <a:r>
              <a:rPr lang="en-US" sz="2400" dirty="0"/>
              <a:t> de </a:t>
            </a:r>
            <a:r>
              <a:rPr lang="en-US" sz="2400" dirty="0" err="1"/>
              <a:t>zanjas</a:t>
            </a:r>
            <a:endParaRPr lang="en-US" sz="2400" dirty="0"/>
          </a:p>
          <a:p>
            <a:pPr marL="800100" lvl="1" indent="-342900">
              <a:spcBef>
                <a:spcPts val="1200"/>
              </a:spcBef>
              <a:spcAft>
                <a:spcPts val="1200"/>
              </a:spcAft>
              <a:buFont typeface="Arial" charset="0"/>
              <a:buChar char="•"/>
            </a:pPr>
            <a:r>
              <a:rPr lang="en-US" sz="2400" b="1" dirty="0" err="1"/>
              <a:t>Cargas</a:t>
            </a:r>
            <a:r>
              <a:rPr lang="en-US" sz="2400" b="1" dirty="0"/>
              <a:t> o </a:t>
            </a:r>
            <a:r>
              <a:rPr lang="en-US" sz="2400" b="1" dirty="0" err="1"/>
              <a:t>equipo</a:t>
            </a:r>
            <a:r>
              <a:rPr lang="en-US" sz="2400" b="1" dirty="0"/>
              <a:t> </a:t>
            </a:r>
            <a:r>
              <a:rPr lang="en-US" sz="2400" b="1" dirty="0" err="1"/>
              <a:t>que</a:t>
            </a:r>
            <a:r>
              <a:rPr lang="en-US" sz="2400" b="1" dirty="0"/>
              <a:t> </a:t>
            </a:r>
            <a:r>
              <a:rPr lang="en-US" sz="2400" b="1" dirty="0" err="1"/>
              <a:t>caen</a:t>
            </a:r>
            <a:r>
              <a:rPr lang="en-US" sz="2400" b="1" dirty="0"/>
              <a:t> </a:t>
            </a:r>
            <a:r>
              <a:rPr lang="en-US" sz="2400" dirty="0" err="1"/>
              <a:t>dentro</a:t>
            </a:r>
            <a:r>
              <a:rPr lang="en-US" sz="2400" dirty="0"/>
              <a:t> de </a:t>
            </a:r>
            <a:r>
              <a:rPr lang="en-US" sz="2400" dirty="0" err="1"/>
              <a:t>las</a:t>
            </a:r>
            <a:r>
              <a:rPr lang="en-US" sz="2400" dirty="0"/>
              <a:t> </a:t>
            </a:r>
            <a:r>
              <a:rPr lang="en-US" sz="2400" dirty="0" err="1"/>
              <a:t>zanjas</a:t>
            </a:r>
            <a:endParaRPr lang="en-US" sz="2400" dirty="0"/>
          </a:p>
          <a:p>
            <a:pPr marL="800100" lvl="1" indent="-342900">
              <a:spcBef>
                <a:spcPts val="1200"/>
              </a:spcBef>
              <a:spcAft>
                <a:spcPts val="1200"/>
              </a:spcAft>
              <a:buFont typeface="Arial" charset="0"/>
              <a:buChar char="•"/>
            </a:pPr>
            <a:r>
              <a:rPr lang="en-US" sz="2400" b="1" dirty="0" err="1"/>
              <a:t>Contacto</a:t>
            </a:r>
            <a:r>
              <a:rPr lang="en-US" sz="2400" dirty="0"/>
              <a:t> con </a:t>
            </a:r>
            <a:r>
              <a:rPr lang="en-US" sz="2400" b="1" dirty="0"/>
              <a:t>cables de </a:t>
            </a:r>
            <a:r>
              <a:rPr lang="en-US" sz="2400" b="1" dirty="0" err="1"/>
              <a:t>electricidad</a:t>
            </a:r>
            <a:r>
              <a:rPr lang="en-US" sz="2400" b="1" dirty="0"/>
              <a:t> </a:t>
            </a:r>
            <a:r>
              <a:rPr lang="en-US" sz="2400" b="1" dirty="0" err="1"/>
              <a:t>elevados</a:t>
            </a:r>
            <a:r>
              <a:rPr lang="en-US" sz="2400" b="1" dirty="0"/>
              <a:t> </a:t>
            </a:r>
            <a:r>
              <a:rPr lang="en-US" sz="2400" dirty="0"/>
              <a:t>o </a:t>
            </a:r>
            <a:r>
              <a:rPr lang="en-US" sz="2400" b="1" dirty="0" err="1"/>
              <a:t>subterráneos</a:t>
            </a:r>
            <a:r>
              <a:rPr lang="en-US" sz="2400" dirty="0"/>
              <a:t> </a:t>
            </a:r>
            <a:r>
              <a:rPr lang="en-US" sz="2400" b="1" dirty="0"/>
              <a:t> </a:t>
            </a:r>
          </a:p>
          <a:p>
            <a:pPr marL="800100" lvl="1" indent="-342900">
              <a:spcBef>
                <a:spcPts val="1200"/>
              </a:spcBef>
              <a:spcAft>
                <a:spcPts val="1200"/>
              </a:spcAft>
              <a:buFont typeface="Arial" charset="0"/>
              <a:buChar char="•"/>
            </a:pPr>
            <a:r>
              <a:rPr lang="en-US" sz="2400" b="1" dirty="0" err="1"/>
              <a:t>Atmósferas</a:t>
            </a:r>
            <a:r>
              <a:rPr lang="en-US" sz="2400" b="1" dirty="0"/>
              <a:t> </a:t>
            </a:r>
            <a:r>
              <a:rPr lang="en-US" sz="2400" b="1" dirty="0" err="1"/>
              <a:t>peligrosas</a:t>
            </a:r>
            <a:r>
              <a:rPr lang="en-US" sz="2400" dirty="0"/>
              <a:t> – gases </a:t>
            </a:r>
            <a:r>
              <a:rPr lang="en-US" sz="2400" dirty="0" err="1"/>
              <a:t>tóxicos</a:t>
            </a:r>
            <a:r>
              <a:rPr lang="en-US" sz="2400" dirty="0"/>
              <a:t>, </a:t>
            </a:r>
            <a:r>
              <a:rPr lang="en-US" sz="2400" dirty="0" err="1"/>
              <a:t>fuego</a:t>
            </a:r>
            <a:r>
              <a:rPr lang="en-US" sz="2400" dirty="0"/>
              <a:t>,                                       </a:t>
            </a:r>
            <a:r>
              <a:rPr lang="en-US" sz="2400" dirty="0" err="1"/>
              <a:t>explosiones</a:t>
            </a:r>
            <a:r>
              <a:rPr lang="en-US" sz="2400" dirty="0"/>
              <a:t>, </a:t>
            </a:r>
            <a:r>
              <a:rPr lang="en-US" sz="2400" dirty="0" err="1"/>
              <a:t>electrocución</a:t>
            </a:r>
            <a:r>
              <a:rPr lang="en-US" sz="2400" dirty="0"/>
              <a:t> y </a:t>
            </a:r>
            <a:r>
              <a:rPr lang="en-US" sz="2400" dirty="0" err="1"/>
              <a:t>agua</a:t>
            </a:r>
            <a:r>
              <a:rPr lang="en-US" sz="2400" dirty="0"/>
              <a:t>/</a:t>
            </a:r>
            <a:r>
              <a:rPr lang="en-US" sz="2400" dirty="0" err="1"/>
              <a:t>presión</a:t>
            </a:r>
            <a:r>
              <a:rPr lang="en-US" sz="2400" dirty="0"/>
              <a:t> </a:t>
            </a:r>
          </a:p>
          <a:p>
            <a:pPr marL="800100" lvl="1" indent="-342900">
              <a:spcBef>
                <a:spcPts val="1200"/>
              </a:spcBef>
              <a:spcAft>
                <a:spcPts val="1200"/>
              </a:spcAft>
              <a:buFont typeface="Arial" charset="0"/>
              <a:buChar char="•"/>
            </a:pPr>
            <a:r>
              <a:rPr lang="en-US" sz="2400" b="1" dirty="0" err="1"/>
              <a:t>Estabilidad</a:t>
            </a:r>
            <a:r>
              <a:rPr lang="en-US" sz="2400" b="1" dirty="0"/>
              <a:t> de </a:t>
            </a:r>
            <a:r>
              <a:rPr lang="en-US" sz="2400" b="1" dirty="0" err="1"/>
              <a:t>estructuras</a:t>
            </a:r>
            <a:r>
              <a:rPr lang="en-US" sz="2400" b="1" dirty="0"/>
              <a:t> </a:t>
            </a:r>
            <a:r>
              <a:rPr lang="en-US" sz="2400" b="1" dirty="0" err="1"/>
              <a:t>adyacentes</a:t>
            </a:r>
            <a:endParaRPr lang="en-US" sz="2400" b="1" dirty="0"/>
          </a:p>
        </p:txBody>
      </p:sp>
      <p:pic>
        <p:nvPicPr>
          <p:cNvPr id="107524" name="Picture 1" descr="Image showing a person jumping over the trench"/>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8993" y="1365250"/>
            <a:ext cx="2500070" cy="1642645"/>
          </a:xfrm>
          <a:prstGeom prst="rect">
            <a:avLst/>
          </a:prstGeom>
          <a:noFill/>
          <a:ln w="9525">
            <a:noFill/>
            <a:miter lim="800000"/>
            <a:headEnd/>
            <a:tailEnd/>
          </a:ln>
        </p:spPr>
      </p:pic>
      <p:pic>
        <p:nvPicPr>
          <p:cNvPr id="107525" name="Picture 10" descr="A corss sign displaying a hazard."/>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3613" y="1500188"/>
            <a:ext cx="828675" cy="896937"/>
          </a:xfrm>
          <a:prstGeom prst="rect">
            <a:avLst/>
          </a:prstGeom>
          <a:noFill/>
          <a:ln w="9525">
            <a:noFill/>
            <a:miter lim="800000"/>
            <a:headEnd/>
            <a:tailEnd/>
          </a:ln>
        </p:spPr>
      </p:pic>
      <p:pic>
        <p:nvPicPr>
          <p:cNvPr id="107526" name="Picture 4" descr="Image showing hazardous atmosphere warning sig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3613" y="3127375"/>
            <a:ext cx="1304925" cy="1804988"/>
          </a:xfrm>
          <a:prstGeom prst="rect">
            <a:avLst/>
          </a:prstGeom>
          <a:noFill/>
          <a:ln w="9525">
            <a:noFill/>
            <a:miter lim="800000"/>
            <a:headEnd/>
            <a:tailEnd/>
          </a:ln>
        </p:spPr>
      </p:pic>
      <p:pic>
        <p:nvPicPr>
          <p:cNvPr id="107527" name="Picture 5" descr="Image illustrating the effect of excavation to adjacent structures' stability"/>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4825" y="4906963"/>
            <a:ext cx="2222500" cy="1803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Peligros</a:t>
            </a:r>
            <a:r>
              <a:rPr lang="en-US" sz="2900" dirty="0">
                <a:solidFill>
                  <a:schemeClr val="bg1"/>
                </a:solidFill>
                <a:latin typeface="Impact" charset="0"/>
              </a:rPr>
              <a:t> de </a:t>
            </a:r>
            <a:r>
              <a:rPr lang="en-US" sz="2900" dirty="0" err="1">
                <a:solidFill>
                  <a:schemeClr val="bg1"/>
                </a:solidFill>
                <a:latin typeface="Impact" charset="0"/>
              </a:rPr>
              <a:t>Golpes</a:t>
            </a:r>
            <a:endParaRPr lang="en-US" sz="2900" dirty="0">
              <a:solidFill>
                <a:schemeClr val="bg1"/>
              </a:solidFill>
              <a:latin typeface="Impact" charset="0"/>
            </a:endParaRPr>
          </a:p>
        </p:txBody>
      </p:sp>
      <p:sp>
        <p:nvSpPr>
          <p:cNvPr id="5" name="Content Placeholder 2"/>
          <p:cNvSpPr>
            <a:spLocks noGrp="1"/>
          </p:cNvSpPr>
          <p:nvPr>
            <p:ph idx="1"/>
          </p:nvPr>
        </p:nvSpPr>
        <p:spPr>
          <a:xfrm>
            <a:off x="0" y="1363851"/>
            <a:ext cx="9045146" cy="5098942"/>
          </a:xfrm>
        </p:spPr>
        <p:txBody>
          <a:bodyPr>
            <a:normAutofit fontScale="85000" lnSpcReduction="20000"/>
          </a:bodyPr>
          <a:lstStyle/>
          <a:p>
            <a:pPr>
              <a:spcAft>
                <a:spcPts val="1200"/>
              </a:spcAft>
              <a:buFont typeface="Arial" panose="020B0604020202020204" pitchFamily="34" charset="0"/>
              <a:buChar char="•"/>
              <a:defRPr/>
            </a:pPr>
            <a:r>
              <a:rPr lang="en-US" sz="2600" b="1" dirty="0"/>
              <a:t>Los </a:t>
            </a:r>
            <a:r>
              <a:rPr lang="en-US" sz="2600" b="1" dirty="0" err="1"/>
              <a:t>peligros</a:t>
            </a:r>
            <a:r>
              <a:rPr lang="en-US" sz="2600" b="1" dirty="0"/>
              <a:t> de </a:t>
            </a:r>
            <a:r>
              <a:rPr lang="en-US" sz="2600" b="1" dirty="0" err="1"/>
              <a:t>golpes</a:t>
            </a:r>
            <a:r>
              <a:rPr lang="en-US" sz="2600" b="1" dirty="0"/>
              <a:t> </a:t>
            </a:r>
            <a:r>
              <a:rPr lang="en-US" sz="2600" dirty="0"/>
              <a:t>son </a:t>
            </a:r>
            <a:r>
              <a:rPr lang="en-US" sz="2600" dirty="0" err="1"/>
              <a:t>causados</a:t>
            </a:r>
            <a:r>
              <a:rPr lang="en-US" sz="2600" dirty="0"/>
              <a:t> </a:t>
            </a:r>
            <a:r>
              <a:rPr lang="en-US" sz="2600" dirty="0" err="1"/>
              <a:t>por</a:t>
            </a:r>
            <a:r>
              <a:rPr lang="en-US" sz="2600" dirty="0"/>
              <a:t> </a:t>
            </a:r>
            <a:r>
              <a:rPr lang="en-US" sz="2600" b="1" dirty="0" err="1"/>
              <a:t>cargas</a:t>
            </a:r>
            <a:r>
              <a:rPr lang="en-US" sz="2600" dirty="0"/>
              <a:t> o </a:t>
            </a:r>
            <a:r>
              <a:rPr lang="en-US" sz="2600" b="1" dirty="0" err="1"/>
              <a:t>materiales</a:t>
            </a:r>
            <a:r>
              <a:rPr lang="en-US" sz="2600" b="1" dirty="0"/>
              <a:t> </a:t>
            </a:r>
            <a:r>
              <a:rPr lang="en-US" sz="2600" b="1" dirty="0" err="1"/>
              <a:t>que</a:t>
            </a:r>
            <a:r>
              <a:rPr lang="en-US" sz="2600" b="1" dirty="0"/>
              <a:t> </a:t>
            </a:r>
            <a:r>
              <a:rPr lang="en-US" sz="2600" b="1" dirty="0" err="1"/>
              <a:t>caen</a:t>
            </a:r>
            <a:r>
              <a:rPr lang="en-US" sz="2600" b="1" dirty="0"/>
              <a:t> </a:t>
            </a:r>
            <a:r>
              <a:rPr lang="en-US" sz="2600" dirty="0"/>
              <a:t>(de </a:t>
            </a:r>
            <a:r>
              <a:rPr lang="en-US" sz="2600" dirty="0" err="1"/>
              <a:t>equipos</a:t>
            </a:r>
            <a:r>
              <a:rPr lang="en-US" sz="2600" dirty="0"/>
              <a:t> en </a:t>
            </a:r>
            <a:r>
              <a:rPr lang="en-US" sz="2600" dirty="0" err="1"/>
              <a:t>movimiento</a:t>
            </a:r>
            <a:r>
              <a:rPr lang="en-US" sz="2600" dirty="0"/>
              <a:t>) o </a:t>
            </a:r>
            <a:r>
              <a:rPr lang="en-US" sz="2600" dirty="0" err="1"/>
              <a:t>por</a:t>
            </a:r>
            <a:r>
              <a:rPr lang="en-US" sz="2600" dirty="0"/>
              <a:t> </a:t>
            </a:r>
            <a:r>
              <a:rPr lang="en-US" sz="2600" dirty="0" err="1"/>
              <a:t>tráfico</a:t>
            </a:r>
            <a:r>
              <a:rPr lang="en-US" sz="2600" dirty="0"/>
              <a:t> en </a:t>
            </a:r>
            <a:r>
              <a:rPr lang="en-US" sz="2600" dirty="0" err="1"/>
              <a:t>movimiento</a:t>
            </a:r>
            <a:r>
              <a:rPr lang="en-US" sz="2600" dirty="0"/>
              <a:t> en </a:t>
            </a:r>
            <a:r>
              <a:rPr lang="en-US" sz="2600" b="1" dirty="0"/>
              <a:t>zonas de </a:t>
            </a:r>
            <a:r>
              <a:rPr lang="en-US" sz="2600" b="1" dirty="0" err="1"/>
              <a:t>trabajo</a:t>
            </a:r>
            <a:r>
              <a:rPr lang="en-US" sz="2600" b="1" dirty="0"/>
              <a:t> </a:t>
            </a:r>
            <a:r>
              <a:rPr lang="en-US" sz="2600" dirty="0"/>
              <a:t>en </a:t>
            </a:r>
            <a:r>
              <a:rPr lang="en-US" sz="2600" dirty="0" err="1"/>
              <a:t>autopistas</a:t>
            </a:r>
            <a:r>
              <a:rPr lang="en-US" sz="2600" dirty="0"/>
              <a:t>. </a:t>
            </a:r>
            <a:endParaRPr lang="en-US" sz="2600" b="1" dirty="0"/>
          </a:p>
          <a:p>
            <a:pPr>
              <a:spcAft>
                <a:spcPts val="1200"/>
              </a:spcAft>
              <a:defRPr/>
            </a:pPr>
            <a:r>
              <a:rPr lang="en-US" sz="2600" dirty="0" err="1"/>
              <a:t>Algunas</a:t>
            </a:r>
            <a:r>
              <a:rPr lang="en-US" sz="2600" dirty="0"/>
              <a:t> de </a:t>
            </a:r>
            <a:r>
              <a:rPr lang="en-US" sz="2600" dirty="0" err="1"/>
              <a:t>las</a:t>
            </a:r>
            <a:r>
              <a:rPr lang="en-US" sz="2600" dirty="0"/>
              <a:t> </a:t>
            </a:r>
            <a:r>
              <a:rPr lang="en-US" sz="2600" b="1" dirty="0" err="1"/>
              <a:t>razones</a:t>
            </a:r>
            <a:r>
              <a:rPr lang="en-US" sz="2600" b="1" dirty="0"/>
              <a:t> </a:t>
            </a:r>
            <a:r>
              <a:rPr lang="en-US" sz="2600" b="1" dirty="0" err="1"/>
              <a:t>comunes</a:t>
            </a:r>
            <a:r>
              <a:rPr lang="en-US" sz="2600" b="1" dirty="0"/>
              <a:t> </a:t>
            </a:r>
            <a:r>
              <a:rPr lang="en-US" sz="2600" dirty="0"/>
              <a:t>para </a:t>
            </a:r>
            <a:r>
              <a:rPr lang="en-US" sz="2600" b="1" dirty="0" err="1"/>
              <a:t>accidentes</a:t>
            </a:r>
            <a:r>
              <a:rPr lang="en-US" sz="2600" b="1" dirty="0"/>
              <a:t> </a:t>
            </a:r>
            <a:r>
              <a:rPr lang="en-US" sz="2600" b="1" dirty="0" err="1"/>
              <a:t>por</a:t>
            </a:r>
            <a:r>
              <a:rPr lang="en-US" sz="2600" b="1" dirty="0"/>
              <a:t> </a:t>
            </a:r>
            <a:r>
              <a:rPr lang="en-US" sz="2600" b="1" dirty="0" err="1"/>
              <a:t>golpes</a:t>
            </a:r>
            <a:endParaRPr lang="en-US" sz="2600" b="1" dirty="0"/>
          </a:p>
          <a:p>
            <a:pPr marL="800100" lvl="1" indent="-342900">
              <a:spcAft>
                <a:spcPts val="1200"/>
              </a:spcAft>
              <a:buFont typeface="Arial" panose="020B0604020202020204" pitchFamily="34" charset="0"/>
              <a:buChar char="•"/>
              <a:defRPr/>
            </a:pPr>
            <a:r>
              <a:rPr lang="en-US" sz="2200" dirty="0" err="1"/>
              <a:t>Entrar</a:t>
            </a:r>
            <a:r>
              <a:rPr lang="en-US" sz="2200" dirty="0"/>
              <a:t> en el </a:t>
            </a:r>
            <a:r>
              <a:rPr lang="en-US" sz="2200" b="1" dirty="0" err="1"/>
              <a:t>área</a:t>
            </a:r>
            <a:r>
              <a:rPr lang="en-US" sz="2200" b="1" dirty="0"/>
              <a:t> de </a:t>
            </a:r>
            <a:r>
              <a:rPr lang="en-US" sz="2200" b="1" dirty="0" err="1"/>
              <a:t>giro</a:t>
            </a:r>
            <a:r>
              <a:rPr lang="en-US" sz="2200" b="1" dirty="0"/>
              <a:t> de la </a:t>
            </a:r>
            <a:r>
              <a:rPr lang="en-US" sz="2200" b="1" dirty="0" err="1"/>
              <a:t>excavadora</a:t>
            </a:r>
            <a:r>
              <a:rPr lang="en-US" sz="2200" b="1" dirty="0"/>
              <a:t> (</a:t>
            </a:r>
            <a:r>
              <a:rPr lang="en-US" sz="2200" dirty="0" err="1"/>
              <a:t>Equipo</a:t>
            </a:r>
            <a:r>
              <a:rPr lang="en-US" sz="2200" dirty="0"/>
              <a:t>/</a:t>
            </a:r>
            <a:r>
              <a:rPr lang="en-US" sz="2200" dirty="0" err="1"/>
              <a:t>partes</a:t>
            </a:r>
            <a:r>
              <a:rPr lang="en-US" sz="2200" dirty="0"/>
              <a:t> en </a:t>
            </a:r>
            <a:r>
              <a:rPr lang="en-US" sz="2200" dirty="0" err="1"/>
              <a:t>movimiento</a:t>
            </a:r>
            <a:r>
              <a:rPr lang="en-US" sz="2200" b="1" dirty="0"/>
              <a:t>)</a:t>
            </a:r>
          </a:p>
          <a:p>
            <a:pPr marL="800100" lvl="1" indent="-342900">
              <a:spcAft>
                <a:spcPts val="1200"/>
              </a:spcAft>
              <a:buFont typeface="Arial" panose="020B0604020202020204" pitchFamily="34" charset="0"/>
              <a:buChar char="•"/>
              <a:defRPr/>
            </a:pPr>
            <a:r>
              <a:rPr lang="en-US" sz="2200" b="1" dirty="0" err="1"/>
              <a:t>Métodos</a:t>
            </a:r>
            <a:r>
              <a:rPr lang="en-US" sz="2200" b="1" dirty="0"/>
              <a:t> de </a:t>
            </a:r>
            <a:r>
              <a:rPr lang="en-US" sz="2200" b="1" dirty="0" err="1"/>
              <a:t>aparejo</a:t>
            </a:r>
            <a:r>
              <a:rPr lang="en-US" sz="2200" b="1" dirty="0"/>
              <a:t> </a:t>
            </a:r>
            <a:r>
              <a:rPr lang="en-US" sz="2200" b="1" dirty="0" err="1"/>
              <a:t>inseguros</a:t>
            </a:r>
            <a:r>
              <a:rPr lang="en-US" sz="2200" b="1" dirty="0"/>
              <a:t> </a:t>
            </a:r>
            <a:r>
              <a:rPr lang="en-US" sz="2200" dirty="0"/>
              <a:t>(</a:t>
            </a:r>
            <a:r>
              <a:rPr lang="en-US" sz="2200" dirty="0" err="1"/>
              <a:t>ej</a:t>
            </a:r>
            <a:r>
              <a:rPr lang="en-US" sz="2200" dirty="0"/>
              <a:t>. </a:t>
            </a:r>
            <a:r>
              <a:rPr lang="en-US" sz="2200" dirty="0" err="1"/>
              <a:t>Cuando</a:t>
            </a:r>
            <a:r>
              <a:rPr lang="en-US" sz="2200" dirty="0"/>
              <a:t> se </a:t>
            </a:r>
            <a:r>
              <a:rPr lang="en-US" sz="2200" dirty="0" err="1"/>
              <a:t>arrastra</a:t>
            </a:r>
            <a:r>
              <a:rPr lang="en-US" sz="2200" dirty="0"/>
              <a:t> un </a:t>
            </a:r>
            <a:r>
              <a:rPr lang="en-US" sz="2200" dirty="0" err="1"/>
              <a:t>blindaje</a:t>
            </a:r>
            <a:r>
              <a:rPr lang="en-US" sz="2200" dirty="0"/>
              <a:t> de </a:t>
            </a:r>
            <a:r>
              <a:rPr lang="en-US" sz="2200" dirty="0" err="1"/>
              <a:t>zanja</a:t>
            </a:r>
            <a:r>
              <a:rPr lang="en-US" sz="2200" dirty="0"/>
              <a:t>)</a:t>
            </a:r>
          </a:p>
          <a:p>
            <a:pPr marL="800100" lvl="1" indent="-342900">
              <a:spcAft>
                <a:spcPts val="1200"/>
              </a:spcAft>
              <a:buFont typeface="Arial" panose="020B0604020202020204" pitchFamily="34" charset="0"/>
              <a:buChar char="•"/>
              <a:defRPr/>
            </a:pPr>
            <a:r>
              <a:rPr lang="en-US" sz="2200" dirty="0"/>
              <a:t>No </a:t>
            </a:r>
            <a:r>
              <a:rPr lang="en-US" sz="2200" dirty="0" err="1"/>
              <a:t>tomar</a:t>
            </a:r>
            <a:r>
              <a:rPr lang="en-US" sz="2200" dirty="0"/>
              <a:t> </a:t>
            </a:r>
            <a:r>
              <a:rPr lang="en-US" sz="2200" dirty="0" err="1"/>
              <a:t>las</a:t>
            </a:r>
            <a:r>
              <a:rPr lang="en-US" sz="2200" dirty="0"/>
              <a:t> </a:t>
            </a:r>
            <a:r>
              <a:rPr lang="en-US" sz="2200" dirty="0" err="1"/>
              <a:t>precauciones</a:t>
            </a:r>
            <a:r>
              <a:rPr lang="en-US" sz="2200" dirty="0"/>
              <a:t> </a:t>
            </a:r>
            <a:r>
              <a:rPr lang="en-US" sz="2200" dirty="0" err="1"/>
              <a:t>necesarias</a:t>
            </a:r>
            <a:r>
              <a:rPr lang="en-US" sz="2200" dirty="0"/>
              <a:t> </a:t>
            </a:r>
            <a:r>
              <a:rPr lang="en-US" sz="2200" dirty="0" err="1"/>
              <a:t>en</a:t>
            </a:r>
            <a:r>
              <a:rPr lang="en-US" sz="2200" dirty="0"/>
              <a:t> zonas de </a:t>
            </a:r>
            <a:r>
              <a:rPr lang="en-US" sz="2200" dirty="0" err="1"/>
              <a:t>trabajo</a:t>
            </a:r>
            <a:r>
              <a:rPr lang="en-US" sz="2200" dirty="0"/>
              <a:t> (</a:t>
            </a:r>
            <a:r>
              <a:rPr lang="en-US" sz="2200" dirty="0" err="1"/>
              <a:t>ej</a:t>
            </a:r>
            <a:r>
              <a:rPr lang="en-US" sz="2200" dirty="0"/>
              <a:t>. </a:t>
            </a:r>
            <a:r>
              <a:rPr lang="en-US" sz="2200" dirty="0" err="1"/>
              <a:t>Chalecos</a:t>
            </a:r>
            <a:r>
              <a:rPr lang="en-US" sz="2200" dirty="0"/>
              <a:t> de </a:t>
            </a:r>
            <a:r>
              <a:rPr lang="en-US" sz="2200" dirty="0" err="1"/>
              <a:t>alta</a:t>
            </a:r>
            <a:r>
              <a:rPr lang="en-US" sz="2200" dirty="0"/>
              <a:t> </a:t>
            </a:r>
            <a:r>
              <a:rPr lang="en-US" sz="2200" dirty="0" err="1"/>
              <a:t>visibilidad</a:t>
            </a:r>
            <a:r>
              <a:rPr lang="en-US" sz="2200" dirty="0"/>
              <a:t>)</a:t>
            </a:r>
          </a:p>
          <a:p>
            <a:pPr>
              <a:spcAft>
                <a:spcPts val="1200"/>
              </a:spcAft>
              <a:buFont typeface="Arial" panose="020B0604020202020204" pitchFamily="34" charset="0"/>
              <a:buChar char="•"/>
              <a:defRPr/>
            </a:pPr>
            <a:r>
              <a:rPr lang="en-US" sz="2600" dirty="0"/>
              <a:t>El</a:t>
            </a:r>
            <a:r>
              <a:rPr lang="en-US" sz="2600" b="1" dirty="0"/>
              <a:t> </a:t>
            </a:r>
            <a:r>
              <a:rPr lang="en-US" sz="2600" b="1" dirty="0" err="1"/>
              <a:t>suelo</a:t>
            </a:r>
            <a:r>
              <a:rPr lang="en-US" sz="2600" b="1" dirty="0"/>
              <a:t> </a:t>
            </a:r>
            <a:r>
              <a:rPr lang="en-US" sz="2600" b="1" dirty="0" err="1"/>
              <a:t>removido</a:t>
            </a:r>
            <a:r>
              <a:rPr lang="en-US" sz="2600" b="1" dirty="0"/>
              <a:t> </a:t>
            </a:r>
            <a:r>
              <a:rPr lang="en-US" sz="2600" dirty="0"/>
              <a:t>y </a:t>
            </a:r>
            <a:r>
              <a:rPr lang="en-US" sz="2600" dirty="0" err="1"/>
              <a:t>otro</a:t>
            </a:r>
            <a:r>
              <a:rPr lang="en-US" sz="2600" dirty="0"/>
              <a:t> </a:t>
            </a:r>
            <a:r>
              <a:rPr lang="en-US" sz="2600" b="1" dirty="0" err="1"/>
              <a:t>equipo</a:t>
            </a:r>
            <a:r>
              <a:rPr lang="en-US" sz="2600" b="1" dirty="0"/>
              <a:t> </a:t>
            </a:r>
            <a:r>
              <a:rPr lang="en-US" sz="2600" dirty="0" err="1"/>
              <a:t>debe</a:t>
            </a:r>
            <a:r>
              <a:rPr lang="en-US" sz="2600" dirty="0"/>
              <a:t> </a:t>
            </a:r>
            <a:r>
              <a:rPr lang="en-US" sz="2600" dirty="0" err="1"/>
              <a:t>ser</a:t>
            </a:r>
            <a:r>
              <a:rPr lang="en-US" sz="2600" dirty="0"/>
              <a:t>                                                       </a:t>
            </a:r>
            <a:r>
              <a:rPr lang="en-US" sz="2600" dirty="0" err="1"/>
              <a:t>ubicado</a:t>
            </a:r>
            <a:r>
              <a:rPr lang="en-US" sz="2600" dirty="0"/>
              <a:t> al </a:t>
            </a:r>
            <a:r>
              <a:rPr lang="en-US" sz="2600" dirty="0" err="1"/>
              <a:t>menos</a:t>
            </a:r>
            <a:r>
              <a:rPr lang="en-US" sz="2600" dirty="0"/>
              <a:t> </a:t>
            </a:r>
            <a:r>
              <a:rPr lang="en-US" sz="2600" b="1" dirty="0"/>
              <a:t>2 pies </a:t>
            </a:r>
            <a:r>
              <a:rPr lang="en-US" sz="2600" b="1" dirty="0" err="1"/>
              <a:t>más</a:t>
            </a:r>
            <a:r>
              <a:rPr lang="en-US" sz="2600" b="1" dirty="0"/>
              <a:t> </a:t>
            </a:r>
            <a:r>
              <a:rPr lang="en-US" sz="2600" b="1" dirty="0" err="1"/>
              <a:t>allá</a:t>
            </a:r>
            <a:r>
              <a:rPr lang="en-US" sz="2600" b="1" dirty="0"/>
              <a:t> del </a:t>
            </a:r>
            <a:r>
              <a:rPr lang="en-US" sz="2600" b="1" dirty="0" err="1"/>
              <a:t>borde</a:t>
            </a:r>
            <a:r>
              <a:rPr lang="en-US" sz="2600" b="1" dirty="0"/>
              <a:t> de                                                   la </a:t>
            </a:r>
            <a:r>
              <a:rPr lang="en-US" sz="2600" b="1" dirty="0" err="1"/>
              <a:t>excavación</a:t>
            </a:r>
            <a:endParaRPr lang="en-US" sz="2600" b="1" dirty="0"/>
          </a:p>
          <a:p>
            <a:pPr>
              <a:spcAft>
                <a:spcPts val="1200"/>
              </a:spcAft>
              <a:buFont typeface="Arial" panose="020B0604020202020204" pitchFamily="34" charset="0"/>
              <a:buChar char="•"/>
              <a:defRPr/>
            </a:pPr>
            <a:r>
              <a:rPr lang="en-US" sz="2600" b="1" dirty="0"/>
              <a:t>No se </a:t>
            </a:r>
            <a:r>
              <a:rPr lang="en-US" sz="2600" b="1" dirty="0" err="1"/>
              <a:t>debe</a:t>
            </a:r>
            <a:r>
              <a:rPr lang="en-US" sz="2600" b="1" dirty="0"/>
              <a:t> </a:t>
            </a:r>
            <a:r>
              <a:rPr lang="en-US" sz="2600" b="1" dirty="0" err="1"/>
              <a:t>permitir</a:t>
            </a:r>
            <a:r>
              <a:rPr lang="en-US" sz="2600" b="1" dirty="0"/>
              <a:t> a </a:t>
            </a:r>
            <a:r>
              <a:rPr lang="en-US" sz="2600" b="1" dirty="0" err="1"/>
              <a:t>nadie</a:t>
            </a:r>
            <a:r>
              <a:rPr lang="en-US" sz="2600" b="1" dirty="0"/>
              <a:t>                                                                                      </a:t>
            </a:r>
            <a:r>
              <a:rPr lang="en-US" sz="2600" b="1" dirty="0" err="1"/>
              <a:t>estar</a:t>
            </a:r>
            <a:r>
              <a:rPr lang="en-US" sz="2600" b="1" dirty="0"/>
              <a:t> </a:t>
            </a:r>
            <a:r>
              <a:rPr lang="en-US" sz="2600" b="1" dirty="0" err="1"/>
              <a:t>bajo</a:t>
            </a:r>
            <a:r>
              <a:rPr lang="en-US" sz="2600" b="1" dirty="0"/>
              <a:t> </a:t>
            </a:r>
            <a:r>
              <a:rPr lang="en-US" sz="2600" b="1" dirty="0" err="1"/>
              <a:t>una</a:t>
            </a:r>
            <a:r>
              <a:rPr lang="en-US" sz="2600" b="1" dirty="0"/>
              <a:t> </a:t>
            </a:r>
            <a:r>
              <a:rPr lang="en-US" sz="2600" b="1" dirty="0" err="1"/>
              <a:t>carga</a:t>
            </a:r>
            <a:r>
              <a:rPr lang="en-US" sz="2600" b="1" dirty="0"/>
              <a:t> </a:t>
            </a:r>
            <a:r>
              <a:rPr lang="en-US" sz="2600" b="1" dirty="0" err="1"/>
              <a:t>colgada</a:t>
            </a:r>
            <a:r>
              <a:rPr lang="en-US" sz="2600" b="1" dirty="0"/>
              <a:t>,                                                              </a:t>
            </a:r>
            <a:r>
              <a:rPr lang="en-US" sz="2600" dirty="0"/>
              <a:t>or  </a:t>
            </a:r>
            <a:r>
              <a:rPr lang="en-US" sz="2600" b="1" dirty="0" err="1"/>
              <a:t>pluma</a:t>
            </a:r>
            <a:r>
              <a:rPr lang="en-US" sz="2600" b="1" dirty="0"/>
              <a:t>/boom, </a:t>
            </a:r>
            <a:r>
              <a:rPr lang="en-US" sz="2600" b="1" dirty="0" err="1"/>
              <a:t>brazo</a:t>
            </a:r>
            <a:r>
              <a:rPr lang="en-US" sz="2600" b="1" dirty="0"/>
              <a:t> o </a:t>
            </a:r>
            <a:r>
              <a:rPr lang="en-US" sz="2600" b="1" dirty="0" err="1"/>
              <a:t>cuchara</a:t>
            </a:r>
            <a:r>
              <a:rPr lang="en-US" sz="2600" b="1" dirty="0"/>
              <a:t> </a:t>
            </a:r>
          </a:p>
        </p:txBody>
      </p:sp>
      <p:pic>
        <p:nvPicPr>
          <p:cNvPr id="109572" name="Picture 2" descr="Image showing an excavator placing soil spoil away from the edge"/>
          <p:cNvPicPr>
            <a:picLocks noChangeAspect="1"/>
          </p:cNvPicPr>
          <p:nvPr/>
        </p:nvPicPr>
        <p:blipFill>
          <a:blip r:embed="rId3"/>
          <a:srcRect/>
          <a:stretch>
            <a:fillRect/>
          </a:stretch>
        </p:blipFill>
        <p:spPr bwMode="auto">
          <a:xfrm>
            <a:off x="6032500" y="4329113"/>
            <a:ext cx="2466975" cy="1847850"/>
          </a:xfrm>
          <a:prstGeom prst="rect">
            <a:avLst/>
          </a:prstGeom>
          <a:noFill/>
          <a:ln w="9525">
            <a:noFill/>
            <a:miter lim="800000"/>
            <a:headEnd/>
            <a:tailEnd/>
          </a:ln>
        </p:spPr>
      </p:pic>
      <p:pic>
        <p:nvPicPr>
          <p:cNvPr id="109573" name="Picture 3" descr="Image showing an excavator rigging a pipe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9845" y="5078756"/>
            <a:ext cx="1533525" cy="159543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Peligros</a:t>
            </a:r>
            <a:r>
              <a:rPr lang="en-US" sz="2900" dirty="0">
                <a:solidFill>
                  <a:schemeClr val="bg1"/>
                </a:solidFill>
                <a:latin typeface="Impact" charset="0"/>
              </a:rPr>
              <a:t> de </a:t>
            </a:r>
            <a:r>
              <a:rPr lang="en-US" sz="2900" dirty="0" err="1">
                <a:solidFill>
                  <a:schemeClr val="bg1"/>
                </a:solidFill>
                <a:latin typeface="Impact" charset="0"/>
              </a:rPr>
              <a:t>Golpes</a:t>
            </a:r>
            <a:r>
              <a:rPr lang="en-US" sz="2900" dirty="0">
                <a:solidFill>
                  <a:schemeClr val="bg1"/>
                </a:solidFill>
                <a:latin typeface="Impact" charset="0"/>
              </a:rPr>
              <a:t> – cont.</a:t>
            </a:r>
          </a:p>
        </p:txBody>
      </p:sp>
      <p:sp>
        <p:nvSpPr>
          <p:cNvPr id="111619" name="Content Placeholder 2"/>
          <p:cNvSpPr>
            <a:spLocks noGrp="1"/>
          </p:cNvSpPr>
          <p:nvPr>
            <p:ph idx="1"/>
          </p:nvPr>
        </p:nvSpPr>
        <p:spPr bwMode="auto">
          <a:xfrm>
            <a:off x="112712" y="1558925"/>
            <a:ext cx="6202781" cy="4903788"/>
          </a:xfrm>
          <a:noFill/>
          <a:ln>
            <a:miter lim="800000"/>
            <a:headEnd/>
            <a:tailEnd/>
          </a:ln>
        </p:spPr>
        <p:txBody>
          <a:bodyPr wrap="square" lIns="91440" tIns="45720" rIns="91440" bIns="45720" numCol="1" anchor="t" anchorCtr="0" compatLnSpc="1">
            <a:prstTxWarp prst="textNoShape">
              <a:avLst/>
            </a:prstTxWarp>
          </a:bodyPr>
          <a:lstStyle/>
          <a:p>
            <a:pPr>
              <a:spcBef>
                <a:spcPts val="1200"/>
              </a:spcBef>
              <a:spcAft>
                <a:spcPts val="1200"/>
              </a:spcAft>
            </a:pPr>
            <a:r>
              <a:rPr lang="en-US" sz="2800" dirty="0" err="1"/>
              <a:t>Debe</a:t>
            </a:r>
            <a:r>
              <a:rPr lang="en-US" sz="2800" dirty="0"/>
              <a:t> </a:t>
            </a:r>
            <a:r>
              <a:rPr lang="en-US" sz="2800" dirty="0" err="1"/>
              <a:t>instalarse</a:t>
            </a:r>
            <a:r>
              <a:rPr lang="en-US" sz="2800" dirty="0"/>
              <a:t> </a:t>
            </a:r>
            <a:r>
              <a:rPr lang="en-US" sz="2800" b="1" dirty="0" err="1"/>
              <a:t>protección</a:t>
            </a:r>
            <a:r>
              <a:rPr lang="en-US" sz="2800" b="1" dirty="0"/>
              <a:t> </a:t>
            </a:r>
            <a:r>
              <a:rPr lang="en-US" sz="2800" b="1" dirty="0" err="1"/>
              <a:t>apropiada</a:t>
            </a:r>
            <a:r>
              <a:rPr lang="en-US" sz="2800" b="1" dirty="0"/>
              <a:t> </a:t>
            </a:r>
            <a:r>
              <a:rPr lang="en-US" sz="2800" dirty="0"/>
              <a:t>(</a:t>
            </a:r>
            <a:r>
              <a:rPr lang="en-US" sz="2800" dirty="0" err="1"/>
              <a:t>como</a:t>
            </a:r>
            <a:r>
              <a:rPr lang="en-US" sz="2800" dirty="0"/>
              <a:t> </a:t>
            </a:r>
            <a:r>
              <a:rPr lang="en-US" sz="2800" b="1" dirty="0" err="1"/>
              <a:t>señales</a:t>
            </a:r>
            <a:r>
              <a:rPr lang="en-US" sz="2800" b="1" dirty="0"/>
              <a:t>/</a:t>
            </a:r>
            <a:r>
              <a:rPr lang="en-US" sz="2800" b="1" dirty="0" err="1"/>
              <a:t>barricadas</a:t>
            </a:r>
            <a:r>
              <a:rPr lang="en-US" sz="2800" dirty="0"/>
              <a:t>) </a:t>
            </a:r>
            <a:r>
              <a:rPr lang="en-US" sz="2800" dirty="0" err="1"/>
              <a:t>alrededor</a:t>
            </a:r>
            <a:r>
              <a:rPr lang="en-US" sz="2800" dirty="0"/>
              <a:t> de la </a:t>
            </a:r>
            <a:r>
              <a:rPr lang="en-US" sz="2800" dirty="0" err="1"/>
              <a:t>excavación</a:t>
            </a:r>
            <a:r>
              <a:rPr lang="en-US" sz="2800" dirty="0"/>
              <a:t> </a:t>
            </a:r>
            <a:r>
              <a:rPr lang="en-US" sz="2800" b="1" dirty="0"/>
              <a:t>para </a:t>
            </a:r>
            <a:r>
              <a:rPr lang="en-US" sz="2800" b="1" dirty="0" err="1"/>
              <a:t>prevenir</a:t>
            </a:r>
            <a:r>
              <a:rPr lang="en-US" sz="2800" b="1" dirty="0"/>
              <a:t> </a:t>
            </a:r>
            <a:r>
              <a:rPr lang="en-US" sz="2800" b="1" dirty="0" err="1"/>
              <a:t>caídas</a:t>
            </a:r>
            <a:r>
              <a:rPr lang="en-US" sz="2800" b="1" dirty="0"/>
              <a:t> </a:t>
            </a:r>
            <a:r>
              <a:rPr lang="en-US" sz="2800" b="1" dirty="0" err="1"/>
              <a:t>directas</a:t>
            </a:r>
            <a:r>
              <a:rPr lang="en-US" sz="2800" b="1" dirty="0"/>
              <a:t> </a:t>
            </a:r>
            <a:r>
              <a:rPr lang="en-US" sz="2800" dirty="0"/>
              <a:t>al </a:t>
            </a:r>
            <a:r>
              <a:rPr lang="en-US" sz="2800" dirty="0" err="1"/>
              <a:t>piso</a:t>
            </a:r>
            <a:r>
              <a:rPr lang="en-US" sz="2800" dirty="0"/>
              <a:t> de la </a:t>
            </a:r>
            <a:r>
              <a:rPr lang="en-US" sz="2800" dirty="0" err="1"/>
              <a:t>excavación</a:t>
            </a:r>
            <a:r>
              <a:rPr lang="en-US" sz="2800" dirty="0"/>
              <a:t>.</a:t>
            </a:r>
          </a:p>
          <a:p>
            <a:pPr>
              <a:spcBef>
                <a:spcPts val="1200"/>
              </a:spcBef>
              <a:spcAft>
                <a:spcPts val="1200"/>
              </a:spcAft>
            </a:pPr>
            <a:endParaRPr lang="en-US" sz="2800" dirty="0"/>
          </a:p>
          <a:p>
            <a:pPr>
              <a:spcBef>
                <a:spcPts val="1200"/>
              </a:spcBef>
              <a:spcAft>
                <a:spcPts val="1200"/>
              </a:spcAft>
            </a:pPr>
            <a:r>
              <a:rPr lang="en-US" sz="2800" dirty="0" err="1"/>
              <a:t>Además</a:t>
            </a:r>
            <a:r>
              <a:rPr lang="en-US" sz="2800" dirty="0"/>
              <a:t> de personas, </a:t>
            </a:r>
            <a:r>
              <a:rPr lang="en-US" sz="2800" b="1" dirty="0" err="1"/>
              <a:t>maquinaria</a:t>
            </a:r>
            <a:r>
              <a:rPr lang="en-US" sz="2800" b="1" dirty="0"/>
              <a:t> (</a:t>
            </a:r>
            <a:r>
              <a:rPr lang="en-US" sz="2800" b="1" dirty="0" err="1"/>
              <a:t>equipo</a:t>
            </a:r>
            <a:r>
              <a:rPr lang="en-US" sz="2800" b="1" dirty="0"/>
              <a:t>)</a:t>
            </a:r>
            <a:r>
              <a:rPr lang="en-US" sz="2800" dirty="0"/>
              <a:t> </a:t>
            </a:r>
            <a:r>
              <a:rPr lang="en-US" sz="2800" dirty="0" err="1"/>
              <a:t>también</a:t>
            </a:r>
            <a:r>
              <a:rPr lang="en-US" sz="2800" dirty="0"/>
              <a:t> </a:t>
            </a:r>
            <a:r>
              <a:rPr lang="en-US" sz="2800" dirty="0" err="1"/>
              <a:t>puede</a:t>
            </a:r>
            <a:r>
              <a:rPr lang="en-US" sz="2800" dirty="0"/>
              <a:t> </a:t>
            </a:r>
            <a:r>
              <a:rPr lang="en-US" sz="2800" b="1" dirty="0" err="1"/>
              <a:t>caer</a:t>
            </a:r>
            <a:r>
              <a:rPr lang="en-US" sz="2800" b="1" dirty="0"/>
              <a:t>       </a:t>
            </a:r>
            <a:r>
              <a:rPr lang="en-US" sz="2800" b="1" dirty="0" err="1"/>
              <a:t>dentro</a:t>
            </a:r>
            <a:r>
              <a:rPr lang="en-US" sz="2800" b="1" dirty="0"/>
              <a:t> de </a:t>
            </a:r>
            <a:r>
              <a:rPr lang="en-US" sz="2800" b="1" dirty="0" err="1"/>
              <a:t>las</a:t>
            </a:r>
            <a:r>
              <a:rPr lang="en-US" sz="2800" b="1" dirty="0"/>
              <a:t> </a:t>
            </a:r>
            <a:r>
              <a:rPr lang="en-US" sz="2800" b="1" dirty="0" err="1"/>
              <a:t>zanjas</a:t>
            </a:r>
            <a:r>
              <a:rPr lang="en-US" sz="2800" b="1" dirty="0"/>
              <a:t>.</a:t>
            </a:r>
          </a:p>
          <a:p>
            <a:pPr marL="457200" lvl="1" indent="0">
              <a:spcAft>
                <a:spcPts val="1200"/>
              </a:spcAft>
            </a:pPr>
            <a:endParaRPr lang="en-US" dirty="0"/>
          </a:p>
        </p:txBody>
      </p:sp>
      <p:pic>
        <p:nvPicPr>
          <p:cNvPr id="111620" name="Picture 2" descr="Image showing a barricade"/>
          <p:cNvPicPr>
            <a:picLocks noChangeAspect="1"/>
          </p:cNvPicPr>
          <p:nvPr/>
        </p:nvPicPr>
        <p:blipFill>
          <a:blip r:embed="rId3"/>
          <a:srcRect/>
          <a:stretch>
            <a:fillRect/>
          </a:stretch>
        </p:blipFill>
        <p:spPr bwMode="auto">
          <a:xfrm>
            <a:off x="6315493" y="1485900"/>
            <a:ext cx="2692400" cy="2143125"/>
          </a:xfrm>
          <a:prstGeom prst="rect">
            <a:avLst/>
          </a:prstGeom>
          <a:noFill/>
          <a:ln w="9525">
            <a:noFill/>
            <a:miter lim="800000"/>
            <a:headEnd/>
            <a:tailEnd/>
          </a:ln>
        </p:spPr>
      </p:pic>
      <p:pic>
        <p:nvPicPr>
          <p:cNvPr id="3" name="Picture 2" descr="Image showing a bobcat falled into an excavation.">
            <a:extLst>
              <a:ext uri="{FF2B5EF4-FFF2-40B4-BE49-F238E27FC236}">
                <a16:creationId xmlns:a16="http://schemas.microsoft.com/office/drawing/2014/main" id="{79B2D13E-6966-43E4-96E2-7100BB53B4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3312" y="3867150"/>
            <a:ext cx="3194581" cy="271295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Servicios</a:t>
            </a:r>
            <a:r>
              <a:rPr lang="en-US" sz="2900" dirty="0">
                <a:solidFill>
                  <a:schemeClr val="bg1"/>
                </a:solidFill>
                <a:latin typeface="Impact" charset="0"/>
              </a:rPr>
              <a:t> </a:t>
            </a:r>
            <a:r>
              <a:rPr lang="en-US" sz="2900" dirty="0" err="1">
                <a:solidFill>
                  <a:schemeClr val="bg1"/>
                </a:solidFill>
                <a:latin typeface="Impact" charset="0"/>
              </a:rPr>
              <a:t>Públicos</a:t>
            </a:r>
            <a:r>
              <a:rPr lang="en-US" sz="2900" dirty="0">
                <a:solidFill>
                  <a:schemeClr val="bg1"/>
                </a:solidFill>
                <a:latin typeface="Impact" charset="0"/>
              </a:rPr>
              <a:t> </a:t>
            </a:r>
            <a:r>
              <a:rPr lang="en-US" sz="2900" dirty="0" err="1">
                <a:solidFill>
                  <a:schemeClr val="bg1"/>
                </a:solidFill>
                <a:latin typeface="Impact" charset="0"/>
              </a:rPr>
              <a:t>Subterráneo</a:t>
            </a:r>
            <a:r>
              <a:rPr lang="en-US" sz="2900" dirty="0">
                <a:solidFill>
                  <a:schemeClr val="bg1"/>
                </a:solidFill>
                <a:latin typeface="Impact" charset="0"/>
              </a:rPr>
              <a:t>/</a:t>
            </a:r>
            <a:r>
              <a:rPr lang="en-US" sz="2900" dirty="0" err="1">
                <a:solidFill>
                  <a:schemeClr val="bg1"/>
                </a:solidFill>
                <a:latin typeface="Impact" charset="0"/>
              </a:rPr>
              <a:t>Áereo</a:t>
            </a:r>
            <a:r>
              <a:rPr lang="en-US" sz="2900" dirty="0">
                <a:solidFill>
                  <a:schemeClr val="bg1"/>
                </a:solidFill>
                <a:latin typeface="Impact" charset="0"/>
              </a:rPr>
              <a:t>  </a:t>
            </a:r>
          </a:p>
        </p:txBody>
      </p:sp>
      <p:sp>
        <p:nvSpPr>
          <p:cNvPr id="113667" name="Content Placeholder 2"/>
          <p:cNvSpPr>
            <a:spLocks noGrp="1"/>
          </p:cNvSpPr>
          <p:nvPr>
            <p:ph idx="1"/>
          </p:nvPr>
        </p:nvSpPr>
        <p:spPr bwMode="auto">
          <a:xfrm>
            <a:off x="112713" y="1363663"/>
            <a:ext cx="9031287" cy="5099050"/>
          </a:xfrm>
          <a:noFill/>
          <a:ln>
            <a:miter lim="800000"/>
            <a:headEnd/>
            <a:tailEnd/>
          </a:ln>
        </p:spPr>
        <p:txBody>
          <a:bodyPr wrap="square" lIns="91440" tIns="45720" rIns="91440" bIns="45720" numCol="1" anchor="t" anchorCtr="0" compatLnSpc="1">
            <a:prstTxWarp prst="textNoShape">
              <a:avLst/>
            </a:prstTxWarp>
          </a:bodyPr>
          <a:lstStyle/>
          <a:p>
            <a:pPr>
              <a:spcAft>
                <a:spcPts val="1200"/>
              </a:spcAft>
            </a:pPr>
            <a:r>
              <a:rPr lang="en-US" sz="2800" dirty="0"/>
              <a:t>La OSHA </a:t>
            </a:r>
            <a:r>
              <a:rPr lang="en-US" sz="2800" dirty="0" err="1"/>
              <a:t>exige</a:t>
            </a:r>
            <a:r>
              <a:rPr lang="en-US" sz="2800" dirty="0"/>
              <a:t> </a:t>
            </a:r>
            <a:r>
              <a:rPr lang="en-US" sz="2800" dirty="0" err="1"/>
              <a:t>que</a:t>
            </a:r>
            <a:r>
              <a:rPr lang="en-US" sz="2800" dirty="0"/>
              <a:t> </a:t>
            </a:r>
            <a:r>
              <a:rPr lang="en-US" sz="2800" b="1" dirty="0"/>
              <a:t>se </a:t>
            </a:r>
            <a:r>
              <a:rPr lang="en-US" sz="2800" b="1" dirty="0" err="1"/>
              <a:t>ubique</a:t>
            </a:r>
            <a:r>
              <a:rPr lang="en-US" sz="2800" dirty="0"/>
              <a:t> el </a:t>
            </a:r>
            <a:r>
              <a:rPr lang="en-US" sz="2800" dirty="0" err="1"/>
              <a:t>tendido</a:t>
            </a:r>
            <a:r>
              <a:rPr lang="en-US" sz="2800" dirty="0"/>
              <a:t> </a:t>
            </a:r>
            <a:r>
              <a:rPr lang="en-US" sz="2800" b="1" dirty="0" err="1"/>
              <a:t>subterráneo</a:t>
            </a:r>
            <a:r>
              <a:rPr lang="en-US" sz="2800" b="1" dirty="0"/>
              <a:t> de </a:t>
            </a:r>
            <a:r>
              <a:rPr lang="en-US" sz="2800" b="1" dirty="0" err="1"/>
              <a:t>servicios</a:t>
            </a:r>
            <a:r>
              <a:rPr lang="en-US" sz="2800" b="1" dirty="0"/>
              <a:t> </a:t>
            </a:r>
            <a:r>
              <a:rPr lang="en-US" sz="2800" b="1" dirty="0" err="1"/>
              <a:t>públicos</a:t>
            </a:r>
            <a:r>
              <a:rPr lang="en-US" sz="2800" b="1" dirty="0"/>
              <a:t> antes de </a:t>
            </a:r>
            <a:r>
              <a:rPr lang="en-US" sz="2800" b="1" dirty="0" err="1"/>
              <a:t>comenzar</a:t>
            </a:r>
            <a:r>
              <a:rPr lang="en-US" sz="2800" b="1" dirty="0"/>
              <a:t> el </a:t>
            </a:r>
            <a:r>
              <a:rPr lang="en-US" sz="2800" b="1" dirty="0" err="1"/>
              <a:t>trabajo</a:t>
            </a:r>
            <a:endParaRPr lang="en-US" sz="2600" b="1" dirty="0"/>
          </a:p>
          <a:p>
            <a:pPr lvl="1">
              <a:spcAft>
                <a:spcPts val="1200"/>
              </a:spcAft>
              <a:buFont typeface="Arial" charset="0"/>
              <a:buChar char="•"/>
            </a:pPr>
            <a:r>
              <a:rPr lang="en-US" sz="2000" dirty="0" err="1"/>
              <a:t>Constituyen</a:t>
            </a:r>
            <a:r>
              <a:rPr lang="en-US" sz="2000" dirty="0"/>
              <a:t> un </a:t>
            </a:r>
            <a:r>
              <a:rPr lang="en-US" sz="2000" dirty="0" err="1"/>
              <a:t>peligro</a:t>
            </a:r>
            <a:r>
              <a:rPr lang="en-US" sz="2000" dirty="0"/>
              <a:t> de </a:t>
            </a:r>
            <a:r>
              <a:rPr lang="en-US" sz="2000" b="1" dirty="0" err="1"/>
              <a:t>fuego</a:t>
            </a:r>
            <a:r>
              <a:rPr lang="en-US" sz="2000" dirty="0"/>
              <a:t>, </a:t>
            </a:r>
            <a:r>
              <a:rPr lang="en-US" sz="2000" b="1" dirty="0" err="1"/>
              <a:t>explosión</a:t>
            </a:r>
            <a:r>
              <a:rPr lang="en-US" sz="2000" dirty="0"/>
              <a:t> o</a:t>
            </a:r>
            <a:r>
              <a:rPr lang="en-US" sz="2000" b="1" dirty="0"/>
              <a:t> </a:t>
            </a:r>
            <a:r>
              <a:rPr lang="en-US" sz="2000" b="1" dirty="0" err="1"/>
              <a:t>electrocución</a:t>
            </a:r>
            <a:endParaRPr lang="en-US" sz="2000" dirty="0"/>
          </a:p>
          <a:p>
            <a:pPr>
              <a:spcAft>
                <a:spcPts val="1200"/>
              </a:spcAft>
            </a:pPr>
            <a:r>
              <a:rPr lang="en-US" sz="2600" dirty="0" err="1"/>
              <a:t>Además</a:t>
            </a:r>
            <a:r>
              <a:rPr lang="en-US" sz="2600" dirty="0"/>
              <a:t> del </a:t>
            </a:r>
            <a:r>
              <a:rPr lang="en-US" sz="2600" dirty="0" err="1"/>
              <a:t>riesgo</a:t>
            </a:r>
            <a:r>
              <a:rPr lang="en-US" sz="2600" dirty="0"/>
              <a:t> de </a:t>
            </a:r>
            <a:r>
              <a:rPr lang="en-US" sz="2600" b="1" dirty="0" err="1"/>
              <a:t>lesiones</a:t>
            </a:r>
            <a:r>
              <a:rPr lang="en-US" sz="2600" dirty="0"/>
              <a:t>, </a:t>
            </a:r>
            <a:r>
              <a:rPr lang="en-US" sz="2600" dirty="0" err="1"/>
              <a:t>existe</a:t>
            </a:r>
            <a:r>
              <a:rPr lang="en-US" sz="2600" dirty="0"/>
              <a:t> la                       </a:t>
            </a:r>
            <a:r>
              <a:rPr lang="en-US" sz="2600" dirty="0" err="1"/>
              <a:t>posibilidad</a:t>
            </a:r>
            <a:r>
              <a:rPr lang="en-US" sz="2600" dirty="0"/>
              <a:t> de  </a:t>
            </a:r>
            <a:r>
              <a:rPr lang="en-US" sz="2600" b="1" dirty="0" err="1"/>
              <a:t>interrupción</a:t>
            </a:r>
            <a:r>
              <a:rPr lang="en-US" sz="2600" b="1" dirty="0"/>
              <a:t> de </a:t>
            </a:r>
            <a:r>
              <a:rPr lang="en-US" sz="2600" b="1" dirty="0" err="1"/>
              <a:t>servicios</a:t>
            </a:r>
            <a:r>
              <a:rPr lang="en-US" sz="2600" b="1" dirty="0"/>
              <a:t>                         </a:t>
            </a:r>
            <a:r>
              <a:rPr lang="en-US" sz="2600" b="1" dirty="0" err="1"/>
              <a:t>públicos</a:t>
            </a:r>
            <a:r>
              <a:rPr lang="en-US" sz="2600" b="1" dirty="0"/>
              <a:t> </a:t>
            </a:r>
          </a:p>
          <a:p>
            <a:pPr>
              <a:spcAft>
                <a:spcPts val="1200"/>
              </a:spcAft>
            </a:pPr>
            <a:r>
              <a:rPr lang="en-US" sz="2600" b="1" dirty="0"/>
              <a:t>No se </a:t>
            </a:r>
            <a:r>
              <a:rPr lang="en-US" sz="2600" b="1" dirty="0" err="1"/>
              <a:t>debe</a:t>
            </a:r>
            <a:r>
              <a:rPr lang="en-US" sz="2600" b="1" dirty="0"/>
              <a:t> </a:t>
            </a:r>
            <a:r>
              <a:rPr lang="en-US" sz="2600" b="1" dirty="0" err="1"/>
              <a:t>realizar</a:t>
            </a:r>
            <a:r>
              <a:rPr lang="en-US" sz="2600" b="1" dirty="0"/>
              <a:t> </a:t>
            </a:r>
            <a:r>
              <a:rPr lang="en-US" sz="2600" b="1" dirty="0" err="1"/>
              <a:t>trabajos</a:t>
            </a:r>
            <a:r>
              <a:rPr lang="en-US" sz="2600" b="1" dirty="0"/>
              <a:t> </a:t>
            </a:r>
            <a:r>
              <a:rPr lang="en-US" sz="2600" b="1" dirty="0" err="1"/>
              <a:t>dentro</a:t>
            </a:r>
            <a:r>
              <a:rPr lang="en-US" sz="2600" b="1" dirty="0"/>
              <a:t> de los                              10 pies de </a:t>
            </a:r>
            <a:r>
              <a:rPr lang="en-US" sz="2600" b="1" dirty="0" err="1"/>
              <a:t>distancia</a:t>
            </a:r>
            <a:r>
              <a:rPr lang="en-US" sz="2600" b="1" dirty="0"/>
              <a:t> de los cables de                              </a:t>
            </a:r>
            <a:r>
              <a:rPr lang="en-US" sz="2600" b="1" dirty="0" err="1"/>
              <a:t>electricidad</a:t>
            </a:r>
            <a:endParaRPr lang="en-US" sz="2600" b="1" dirty="0"/>
          </a:p>
        </p:txBody>
      </p:sp>
      <p:pic>
        <p:nvPicPr>
          <p:cNvPr id="113668" name="Picture 2" descr="An image showing an excavator in contact with a overhead powerlin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8618" y="2813573"/>
            <a:ext cx="1874931" cy="2603291"/>
          </a:xfrm>
          <a:prstGeom prst="rect">
            <a:avLst/>
          </a:prstGeom>
          <a:noFill/>
          <a:ln w="9525">
            <a:noFill/>
            <a:miter lim="800000"/>
            <a:headEnd/>
            <a:tailEnd/>
          </a:ln>
        </p:spPr>
      </p:pic>
      <p:sp>
        <p:nvSpPr>
          <p:cNvPr id="3" name="CuadroTexto 2"/>
          <p:cNvSpPr txBox="1"/>
          <p:nvPr/>
        </p:nvSpPr>
        <p:spPr>
          <a:xfrm>
            <a:off x="5620" y="5647105"/>
            <a:ext cx="9245471" cy="1631216"/>
          </a:xfrm>
          <a:prstGeom prst="rect">
            <a:avLst/>
          </a:prstGeom>
          <a:noFill/>
        </p:spPr>
        <p:txBody>
          <a:bodyPr wrap="square" rtlCol="0">
            <a:spAutoFit/>
          </a:bodyPr>
          <a:lstStyle/>
          <a:p>
            <a:pPr marL="342900" lvl="1" indent="-342900">
              <a:spcAft>
                <a:spcPts val="1200"/>
              </a:spcAft>
              <a:buFontTx/>
              <a:buChar char="•"/>
            </a:pPr>
            <a:r>
              <a:rPr lang="en-US" b="1" dirty="0">
                <a:latin typeface="+mj-lt"/>
              </a:rPr>
              <a:t>Si </a:t>
            </a:r>
            <a:r>
              <a:rPr lang="en-US" b="1" dirty="0" err="1">
                <a:latin typeface="+mj-lt"/>
              </a:rPr>
              <a:t>debiera</a:t>
            </a:r>
            <a:r>
              <a:rPr lang="en-US" b="1" dirty="0">
                <a:latin typeface="+mj-lt"/>
              </a:rPr>
              <a:t> </a:t>
            </a:r>
            <a:r>
              <a:rPr lang="en-US" b="1" dirty="0" err="1">
                <a:latin typeface="+mj-lt"/>
              </a:rPr>
              <a:t>realizarse</a:t>
            </a:r>
            <a:r>
              <a:rPr lang="en-US" b="1" dirty="0">
                <a:latin typeface="+mj-lt"/>
              </a:rPr>
              <a:t> </a:t>
            </a:r>
            <a:r>
              <a:rPr lang="en-US" b="1" dirty="0" err="1">
                <a:latin typeface="+mj-lt"/>
              </a:rPr>
              <a:t>algún</a:t>
            </a:r>
            <a:r>
              <a:rPr lang="en-US" b="1" dirty="0">
                <a:latin typeface="+mj-lt"/>
              </a:rPr>
              <a:t> </a:t>
            </a:r>
            <a:r>
              <a:rPr lang="en-US" b="1" dirty="0" err="1">
                <a:latin typeface="+mj-lt"/>
              </a:rPr>
              <a:t>trabajo</a:t>
            </a:r>
            <a:r>
              <a:rPr lang="en-US" b="1" dirty="0">
                <a:latin typeface="+mj-lt"/>
              </a:rPr>
              <a:t> </a:t>
            </a:r>
            <a:r>
              <a:rPr lang="en-US" b="1" dirty="0" err="1">
                <a:latin typeface="+mj-lt"/>
              </a:rPr>
              <a:t>dentro</a:t>
            </a:r>
            <a:r>
              <a:rPr lang="en-US" b="1" dirty="0">
                <a:latin typeface="+mj-lt"/>
              </a:rPr>
              <a:t> de los 10 pies de </a:t>
            </a:r>
            <a:r>
              <a:rPr lang="en-US" b="1" dirty="0" err="1">
                <a:latin typeface="+mj-lt"/>
              </a:rPr>
              <a:t>distancia</a:t>
            </a:r>
            <a:r>
              <a:rPr lang="en-US" b="1" dirty="0">
                <a:latin typeface="+mj-lt"/>
              </a:rPr>
              <a:t> de los cables de </a:t>
            </a:r>
            <a:r>
              <a:rPr lang="en-US" b="1" dirty="0" err="1">
                <a:latin typeface="+mj-lt"/>
              </a:rPr>
              <a:t>electricidad</a:t>
            </a:r>
            <a:r>
              <a:rPr lang="en-US" b="1" dirty="0">
                <a:latin typeface="+mj-lt"/>
              </a:rPr>
              <a:t>,</a:t>
            </a:r>
            <a:r>
              <a:rPr lang="en-US" dirty="0">
                <a:latin typeface="+mj-lt"/>
              </a:rPr>
              <a:t> la </a:t>
            </a:r>
            <a:r>
              <a:rPr lang="en-US" b="1" dirty="0" err="1">
                <a:latin typeface="+mj-lt"/>
              </a:rPr>
              <a:t>compañía</a:t>
            </a:r>
            <a:r>
              <a:rPr lang="en-US" b="1" dirty="0">
                <a:latin typeface="+mj-lt"/>
              </a:rPr>
              <a:t> de </a:t>
            </a:r>
            <a:r>
              <a:rPr lang="en-US" b="1" dirty="0" err="1">
                <a:latin typeface="+mj-lt"/>
              </a:rPr>
              <a:t>servicios</a:t>
            </a:r>
            <a:r>
              <a:rPr lang="en-US" b="1" dirty="0">
                <a:latin typeface="+mj-lt"/>
              </a:rPr>
              <a:t> </a:t>
            </a:r>
            <a:r>
              <a:rPr lang="en-US" b="1" dirty="0" err="1">
                <a:latin typeface="+mj-lt"/>
              </a:rPr>
              <a:t>públicos</a:t>
            </a:r>
            <a:r>
              <a:rPr lang="en-US" b="1" dirty="0">
                <a:latin typeface="+mj-lt"/>
              </a:rPr>
              <a:t> </a:t>
            </a:r>
            <a:r>
              <a:rPr lang="en-US" dirty="0" err="1">
                <a:latin typeface="+mj-lt"/>
              </a:rPr>
              <a:t>debe</a:t>
            </a:r>
            <a:r>
              <a:rPr lang="en-US" dirty="0">
                <a:latin typeface="+mj-lt"/>
              </a:rPr>
              <a:t> </a:t>
            </a:r>
            <a:r>
              <a:rPr lang="en-US" dirty="0" err="1">
                <a:latin typeface="+mj-lt"/>
              </a:rPr>
              <a:t>ser</a:t>
            </a:r>
            <a:r>
              <a:rPr lang="en-US" dirty="0">
                <a:latin typeface="+mj-lt"/>
              </a:rPr>
              <a:t> </a:t>
            </a:r>
            <a:r>
              <a:rPr lang="en-US" dirty="0" err="1">
                <a:latin typeface="+mj-lt"/>
              </a:rPr>
              <a:t>informada</a:t>
            </a:r>
            <a:r>
              <a:rPr lang="en-US" dirty="0">
                <a:latin typeface="+mj-lt"/>
              </a:rPr>
              <a:t> para </a:t>
            </a:r>
            <a:r>
              <a:rPr lang="en-US" b="1" dirty="0" err="1">
                <a:latin typeface="+mj-lt"/>
              </a:rPr>
              <a:t>coordinar</a:t>
            </a:r>
            <a:r>
              <a:rPr lang="en-US" b="1" dirty="0">
                <a:latin typeface="+mj-lt"/>
              </a:rPr>
              <a:t> </a:t>
            </a:r>
            <a:r>
              <a:rPr lang="en-US" b="1" dirty="0" err="1">
                <a:latin typeface="+mj-lt"/>
              </a:rPr>
              <a:t>calendarios</a:t>
            </a:r>
            <a:r>
              <a:rPr lang="en-US" b="1" dirty="0">
                <a:latin typeface="+mj-lt"/>
              </a:rPr>
              <a:t> de </a:t>
            </a:r>
            <a:r>
              <a:rPr lang="en-US" b="1" dirty="0" err="1">
                <a:latin typeface="+mj-lt"/>
              </a:rPr>
              <a:t>trabajo</a:t>
            </a:r>
            <a:r>
              <a:rPr lang="en-US" b="1" dirty="0">
                <a:latin typeface="+mj-lt"/>
              </a:rPr>
              <a:t> </a:t>
            </a:r>
            <a:r>
              <a:rPr lang="en-US" dirty="0">
                <a:latin typeface="+mj-lt"/>
              </a:rPr>
              <a:t>(para de-</a:t>
            </a:r>
            <a:r>
              <a:rPr lang="en-US" dirty="0" err="1">
                <a:latin typeface="+mj-lt"/>
              </a:rPr>
              <a:t>energizar</a:t>
            </a:r>
            <a:r>
              <a:rPr lang="en-US" dirty="0">
                <a:latin typeface="+mj-lt"/>
              </a:rPr>
              <a:t> o </a:t>
            </a:r>
            <a:r>
              <a:rPr lang="en-US" dirty="0" err="1">
                <a:latin typeface="+mj-lt"/>
              </a:rPr>
              <a:t>reubicar</a:t>
            </a:r>
            <a:r>
              <a:rPr lang="en-US" dirty="0">
                <a:latin typeface="+mj-lt"/>
              </a:rPr>
              <a:t>/</a:t>
            </a:r>
            <a:r>
              <a:rPr lang="en-US" dirty="0" err="1">
                <a:latin typeface="+mj-lt"/>
              </a:rPr>
              <a:t>levantar</a:t>
            </a:r>
            <a:r>
              <a:rPr lang="en-US" dirty="0">
                <a:latin typeface="+mj-lt"/>
              </a:rPr>
              <a:t> </a:t>
            </a:r>
            <a:r>
              <a:rPr lang="en-US" dirty="0" err="1">
                <a:latin typeface="+mj-lt"/>
              </a:rPr>
              <a:t>temporalmente</a:t>
            </a:r>
            <a:r>
              <a:rPr lang="en-US" dirty="0">
                <a:latin typeface="+mj-lt"/>
              </a:rPr>
              <a:t> las </a:t>
            </a:r>
            <a:r>
              <a:rPr lang="en-US" dirty="0" err="1">
                <a:latin typeface="+mj-lt"/>
              </a:rPr>
              <a:t>líneas</a:t>
            </a:r>
            <a:r>
              <a:rPr lang="en-US" dirty="0">
                <a:latin typeface="+mj-lt"/>
              </a:rPr>
              <a:t> de </a:t>
            </a:r>
            <a:r>
              <a:rPr lang="en-US" dirty="0" err="1">
                <a:latin typeface="+mj-lt"/>
              </a:rPr>
              <a:t>servicios</a:t>
            </a:r>
            <a:r>
              <a:rPr lang="en-US" dirty="0">
                <a:latin typeface="+mj-lt"/>
              </a:rPr>
              <a:t> </a:t>
            </a:r>
            <a:r>
              <a:rPr lang="en-US" dirty="0" err="1">
                <a:latin typeface="+mj-lt"/>
              </a:rPr>
              <a:t>públicos</a:t>
            </a:r>
            <a:r>
              <a:rPr lang="en-US" dirty="0">
                <a:latin typeface="+mj-lt"/>
              </a:rPr>
              <a:t>). </a:t>
            </a:r>
          </a:p>
          <a:p>
            <a:pPr>
              <a:spcAft>
                <a:spcPts val="1200"/>
              </a:spcAft>
            </a:pPr>
            <a:endParaRPr lang="en-US" b="1"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44500"/>
            <a:ext cx="8229600" cy="857250"/>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Contenido</a:t>
            </a:r>
            <a:r>
              <a:rPr lang="en-US" sz="2900" dirty="0">
                <a:solidFill>
                  <a:schemeClr val="bg1"/>
                </a:solidFill>
                <a:latin typeface="Impact" charset="0"/>
              </a:rPr>
              <a:t> del </a:t>
            </a:r>
            <a:r>
              <a:rPr lang="en-US" sz="2900" dirty="0" err="1">
                <a:solidFill>
                  <a:schemeClr val="bg1"/>
                </a:solidFill>
                <a:latin typeface="Impact" charset="0"/>
              </a:rPr>
              <a:t>Entrenamiento</a:t>
            </a:r>
            <a:endParaRPr lang="en-US" sz="2900" dirty="0">
              <a:solidFill>
                <a:schemeClr val="bg1"/>
              </a:solidFill>
              <a:latin typeface="Impact" charset="0"/>
            </a:endParaRPr>
          </a:p>
        </p:txBody>
      </p:sp>
      <p:sp>
        <p:nvSpPr>
          <p:cNvPr id="3" name="Content Placeholder 2"/>
          <p:cNvSpPr>
            <a:spLocks noGrp="1"/>
          </p:cNvSpPr>
          <p:nvPr>
            <p:ph idx="1"/>
          </p:nvPr>
        </p:nvSpPr>
        <p:spPr>
          <a:xfrm>
            <a:off x="176213" y="1673225"/>
            <a:ext cx="8335962" cy="4640263"/>
          </a:xfrm>
        </p:spPr>
        <p:txBody>
          <a:bodyPr wrap="square" lIns="91440" tIns="45720" rIns="91440" bIns="45720" numCol="1" anchor="t" anchorCtr="0" compatLnSpc="1">
            <a:prstTxWarp prst="textNoShape">
              <a:avLst/>
            </a:prstTxWarp>
          </a:bodyPr>
          <a:lstStyle/>
          <a:p>
            <a:pPr marL="457200" lvl="2" indent="-168275" algn="just" defTabSz="685800" eaLnBrk="1" hangingPunct="1">
              <a:lnSpc>
                <a:spcPct val="105000"/>
              </a:lnSpc>
              <a:spcBef>
                <a:spcPts val="700"/>
              </a:spcBef>
              <a:buClr>
                <a:schemeClr val="tx2"/>
              </a:buClr>
            </a:pPr>
            <a:r>
              <a:rPr lang="en-US" sz="2800" b="1" dirty="0" err="1">
                <a:ea typeface="ＭＳ Ｐゴシック" charset="-128"/>
              </a:rPr>
              <a:t>Introducción</a:t>
            </a:r>
            <a:endParaRPr lang="en-US" sz="2800" b="1" dirty="0">
              <a:ea typeface="ＭＳ Ｐゴシック" charset="-128"/>
            </a:endParaRPr>
          </a:p>
          <a:p>
            <a:pPr marL="914400" lvl="3" algn="just" defTabSz="685800" eaLnBrk="1" hangingPunct="1">
              <a:lnSpc>
                <a:spcPct val="105000"/>
              </a:lnSpc>
              <a:spcBef>
                <a:spcPts val="700"/>
              </a:spcBef>
              <a:buClr>
                <a:schemeClr val="tx2"/>
              </a:buClr>
              <a:buFont typeface="Arial" charset="0"/>
              <a:buChar char="•"/>
            </a:pPr>
            <a:r>
              <a:rPr lang="en-US" sz="2400" dirty="0" err="1">
                <a:ea typeface="ＭＳ Ｐゴシック" charset="-128"/>
              </a:rPr>
              <a:t>Derechos</a:t>
            </a:r>
            <a:r>
              <a:rPr lang="en-US" sz="2400" dirty="0">
                <a:ea typeface="ＭＳ Ｐゴシック" charset="-128"/>
              </a:rPr>
              <a:t> de los </a:t>
            </a:r>
            <a:r>
              <a:rPr lang="en-US" sz="2400" dirty="0" err="1">
                <a:ea typeface="ＭＳ Ｐゴシック" charset="-128"/>
              </a:rPr>
              <a:t>Trabajadores</a:t>
            </a:r>
            <a:r>
              <a:rPr lang="en-US" sz="2400" dirty="0">
                <a:ea typeface="ＭＳ Ｐゴシック" charset="-128"/>
              </a:rPr>
              <a:t> </a:t>
            </a:r>
            <a:r>
              <a:rPr lang="en-US" sz="2400" dirty="0" err="1">
                <a:ea typeface="ＭＳ Ｐゴシック" charset="-128"/>
              </a:rPr>
              <a:t>según</a:t>
            </a:r>
            <a:r>
              <a:rPr lang="en-US" sz="2400" dirty="0">
                <a:ea typeface="ＭＳ Ｐゴシック" charset="-128"/>
              </a:rPr>
              <a:t> la </a:t>
            </a:r>
            <a:r>
              <a:rPr lang="en-US" sz="2400" dirty="0" err="1">
                <a:ea typeface="ＭＳ Ｐゴシック" charset="-128"/>
              </a:rPr>
              <a:t>Ley</a:t>
            </a:r>
            <a:r>
              <a:rPr lang="en-US" sz="2400" dirty="0">
                <a:ea typeface="ＭＳ Ｐゴシック" charset="-128"/>
              </a:rPr>
              <a:t> de OSH </a:t>
            </a:r>
          </a:p>
          <a:p>
            <a:pPr marL="914400" lvl="3" algn="just" defTabSz="685800" eaLnBrk="1" hangingPunct="1">
              <a:lnSpc>
                <a:spcPct val="105000"/>
              </a:lnSpc>
              <a:spcBef>
                <a:spcPts val="700"/>
              </a:spcBef>
              <a:buClr>
                <a:schemeClr val="tx2"/>
              </a:buClr>
              <a:buFont typeface="Arial" charset="0"/>
              <a:buChar char="•"/>
            </a:pPr>
            <a:r>
              <a:rPr lang="en-US" sz="2400" dirty="0" err="1">
                <a:ea typeface="ＭＳ Ｐゴシック" charset="-128"/>
              </a:rPr>
              <a:t>Excavaciones</a:t>
            </a:r>
            <a:r>
              <a:rPr lang="en-US" sz="2400" dirty="0">
                <a:ea typeface="ＭＳ Ｐゴシック" charset="-128"/>
              </a:rPr>
              <a:t> </a:t>
            </a:r>
            <a:r>
              <a:rPr lang="en-US" sz="2400" dirty="0" err="1">
                <a:ea typeface="ＭＳ Ｐゴシック" charset="-128"/>
              </a:rPr>
              <a:t>y</a:t>
            </a:r>
            <a:r>
              <a:rPr lang="en-US" sz="2400" dirty="0">
                <a:ea typeface="ＭＳ Ｐゴシック" charset="-128"/>
              </a:rPr>
              <a:t> </a:t>
            </a:r>
            <a:r>
              <a:rPr lang="en-US" sz="2400" dirty="0" err="1">
                <a:ea typeface="ＭＳ Ｐゴシック" charset="-128"/>
              </a:rPr>
              <a:t>Zanjas</a:t>
            </a:r>
            <a:endParaRPr lang="en-US" sz="2400" dirty="0">
              <a:ea typeface="ＭＳ Ｐゴシック" charset="-128"/>
            </a:endParaRPr>
          </a:p>
          <a:p>
            <a:pPr marL="914400" lvl="3" algn="just" defTabSz="685800" eaLnBrk="1" hangingPunct="1">
              <a:lnSpc>
                <a:spcPct val="105000"/>
              </a:lnSpc>
              <a:spcBef>
                <a:spcPts val="700"/>
              </a:spcBef>
              <a:buClr>
                <a:schemeClr val="tx2"/>
              </a:buClr>
              <a:buFont typeface="Arial" charset="0"/>
              <a:buChar char="•"/>
            </a:pPr>
            <a:r>
              <a:rPr lang="en-US" sz="2400" dirty="0" err="1">
                <a:ea typeface="ＭＳ Ｐゴシック" charset="-128"/>
              </a:rPr>
              <a:t>Cómo</a:t>
            </a:r>
            <a:r>
              <a:rPr lang="en-US" sz="2400" dirty="0">
                <a:ea typeface="ＭＳ Ｐゴシック" charset="-128"/>
              </a:rPr>
              <a:t> </a:t>
            </a:r>
            <a:r>
              <a:rPr lang="en-US" sz="2400" dirty="0" err="1">
                <a:ea typeface="ＭＳ Ｐゴシック" charset="-128"/>
              </a:rPr>
              <a:t>ocurren</a:t>
            </a:r>
            <a:r>
              <a:rPr lang="en-US" sz="2400" dirty="0">
                <a:ea typeface="ＭＳ Ｐゴシック" charset="-128"/>
              </a:rPr>
              <a:t> los </a:t>
            </a:r>
            <a:r>
              <a:rPr lang="en-US" sz="2400" dirty="0" err="1">
                <a:ea typeface="ＭＳ Ｐゴシック" charset="-128"/>
              </a:rPr>
              <a:t>derrumbes</a:t>
            </a:r>
            <a:r>
              <a:rPr lang="en-US" sz="2400" dirty="0">
                <a:ea typeface="ＭＳ Ｐゴシック" charset="-128"/>
              </a:rPr>
              <a:t> </a:t>
            </a:r>
            <a:r>
              <a:rPr lang="en-US" sz="2400" dirty="0" err="1">
                <a:ea typeface="ＭＳ Ｐゴシック" charset="-128"/>
              </a:rPr>
              <a:t>y</a:t>
            </a:r>
            <a:r>
              <a:rPr lang="en-US" sz="2400" dirty="0">
                <a:ea typeface="ＭＳ Ｐゴシック" charset="-128"/>
              </a:rPr>
              <a:t> </a:t>
            </a:r>
            <a:r>
              <a:rPr lang="en-US" sz="2400" dirty="0" err="1">
                <a:ea typeface="ＭＳ Ｐゴシック" charset="-128"/>
              </a:rPr>
              <a:t>cómo</a:t>
            </a:r>
            <a:r>
              <a:rPr lang="en-US" sz="2400" dirty="0">
                <a:ea typeface="ＭＳ Ｐゴシック" charset="-128"/>
              </a:rPr>
              <a:t> </a:t>
            </a:r>
            <a:r>
              <a:rPr lang="en-US" sz="2400" dirty="0" err="1">
                <a:ea typeface="ＭＳ Ｐゴシック" charset="-128"/>
              </a:rPr>
              <a:t>causan</a:t>
            </a:r>
            <a:r>
              <a:rPr lang="en-US" sz="2400" dirty="0">
                <a:ea typeface="ＭＳ Ｐゴシック" charset="-128"/>
              </a:rPr>
              <a:t> </a:t>
            </a:r>
            <a:r>
              <a:rPr lang="en-US" sz="2400" dirty="0" err="1">
                <a:ea typeface="ＭＳ Ｐゴシック" charset="-128"/>
              </a:rPr>
              <a:t>fatalidades</a:t>
            </a:r>
            <a:r>
              <a:rPr lang="en-US" sz="2400" dirty="0">
                <a:ea typeface="ＭＳ Ｐゴシック" charset="-128"/>
              </a:rPr>
              <a:t>  </a:t>
            </a:r>
          </a:p>
          <a:p>
            <a:pPr marL="914400" lvl="3" algn="just" defTabSz="685800" eaLnBrk="1" hangingPunct="1">
              <a:lnSpc>
                <a:spcPct val="105000"/>
              </a:lnSpc>
              <a:spcBef>
                <a:spcPts val="700"/>
              </a:spcBef>
              <a:buClr>
                <a:schemeClr val="tx2"/>
              </a:buClr>
              <a:buFont typeface="Arial" charset="0"/>
              <a:buChar char="•"/>
            </a:pPr>
            <a:r>
              <a:rPr lang="en-US" sz="2400" dirty="0" err="1">
                <a:ea typeface="ＭＳ Ｐゴシック" charset="-128"/>
              </a:rPr>
              <a:t>Fatalidades</a:t>
            </a:r>
            <a:r>
              <a:rPr lang="en-US" sz="2400" dirty="0">
                <a:ea typeface="ＭＳ Ｐゴシック" charset="-128"/>
              </a:rPr>
              <a:t> </a:t>
            </a:r>
            <a:r>
              <a:rPr lang="en-US" sz="2400" dirty="0" err="1">
                <a:ea typeface="ＭＳ Ｐゴシック" charset="-128"/>
              </a:rPr>
              <a:t>y</a:t>
            </a:r>
            <a:r>
              <a:rPr lang="en-US" sz="2400" dirty="0">
                <a:ea typeface="ＭＳ Ｐゴシック" charset="-128"/>
              </a:rPr>
              <a:t> </a:t>
            </a:r>
            <a:r>
              <a:rPr lang="en-US" sz="2400" dirty="0" err="1">
                <a:ea typeface="ＭＳ Ｐゴシック" charset="-128"/>
              </a:rPr>
              <a:t>lesiones</a:t>
            </a:r>
            <a:r>
              <a:rPr lang="en-US" sz="2400" dirty="0">
                <a:ea typeface="ＭＳ Ｐゴシック" charset="-128"/>
              </a:rPr>
              <a:t> en </a:t>
            </a:r>
            <a:r>
              <a:rPr lang="en-US" sz="2400" dirty="0" err="1">
                <a:ea typeface="ＭＳ Ｐゴシック" charset="-128"/>
              </a:rPr>
              <a:t>excavaciones</a:t>
            </a:r>
            <a:r>
              <a:rPr lang="en-US" sz="2400" dirty="0">
                <a:ea typeface="ＭＳ Ｐゴシック" charset="-128"/>
              </a:rPr>
              <a:t> </a:t>
            </a:r>
            <a:r>
              <a:rPr lang="en-US" sz="2400" dirty="0" err="1">
                <a:ea typeface="ＭＳ Ｐゴシック" charset="-128"/>
              </a:rPr>
              <a:t>y</a:t>
            </a:r>
            <a:r>
              <a:rPr lang="en-US" sz="2400" dirty="0">
                <a:ea typeface="ＭＳ Ｐゴシック" charset="-128"/>
              </a:rPr>
              <a:t> </a:t>
            </a:r>
            <a:r>
              <a:rPr lang="en-US" sz="2400" dirty="0" err="1">
                <a:ea typeface="ＭＳ Ｐゴシック" charset="-128"/>
              </a:rPr>
              <a:t>zanjado</a:t>
            </a:r>
            <a:r>
              <a:rPr lang="en-US" sz="2400" dirty="0">
                <a:ea typeface="ＭＳ Ｐゴシック" charset="-128"/>
              </a:rPr>
              <a:t>   </a:t>
            </a:r>
          </a:p>
          <a:p>
            <a:pPr marL="914400" lvl="3" algn="just" defTabSz="685800" eaLnBrk="1" hangingPunct="1">
              <a:lnSpc>
                <a:spcPct val="105000"/>
              </a:lnSpc>
              <a:spcBef>
                <a:spcPts val="700"/>
              </a:spcBef>
              <a:buClr>
                <a:schemeClr val="tx2"/>
              </a:buClr>
              <a:buFont typeface="Arial" charset="0"/>
              <a:buChar char="•"/>
            </a:pPr>
            <a:r>
              <a:rPr lang="en-US" sz="2400" dirty="0" err="1">
                <a:ea typeface="ＭＳ Ｐゴシック" charset="-128"/>
              </a:rPr>
              <a:t>Estándard</a:t>
            </a:r>
            <a:r>
              <a:rPr lang="en-US" sz="2400" dirty="0">
                <a:ea typeface="ＭＳ Ｐゴシック" charset="-128"/>
              </a:rPr>
              <a:t> de la OSHA </a:t>
            </a:r>
            <a:r>
              <a:rPr lang="en-US" sz="2400" dirty="0" err="1">
                <a:ea typeface="ＭＳ Ｐゴシック" charset="-128"/>
              </a:rPr>
              <a:t>sobre</a:t>
            </a:r>
            <a:r>
              <a:rPr lang="en-US" sz="2400" dirty="0">
                <a:ea typeface="ＭＳ Ｐゴシック" charset="-128"/>
              </a:rPr>
              <a:t> </a:t>
            </a:r>
            <a:r>
              <a:rPr lang="en-US" sz="2400" dirty="0" err="1">
                <a:ea typeface="ＭＳ Ｐゴシック" charset="-128"/>
              </a:rPr>
              <a:t>excavaciones</a:t>
            </a:r>
            <a:r>
              <a:rPr lang="en-US" sz="2400" dirty="0">
                <a:ea typeface="ＭＳ Ｐゴシック" charset="-128"/>
              </a:rPr>
              <a:t> (29 CFR 1926 Subpart P)</a:t>
            </a:r>
          </a:p>
          <a:p>
            <a:pPr lvl="4" algn="just" defTabSz="685800" eaLnBrk="1" hangingPunct="1">
              <a:lnSpc>
                <a:spcPct val="105000"/>
              </a:lnSpc>
              <a:spcBef>
                <a:spcPts val="700"/>
              </a:spcBef>
              <a:buClr>
                <a:schemeClr val="tx2"/>
              </a:buClr>
              <a:buFont typeface="Arial" charset="0"/>
              <a:buChar char="•"/>
            </a:pPr>
            <a:endParaRPr lang="en-US" sz="1800" dirty="0">
              <a:ea typeface="ＭＳ Ｐゴシック" charset="-128"/>
            </a:endParaRPr>
          </a:p>
          <a:p>
            <a:pPr defTabSz="685800">
              <a:lnSpc>
                <a:spcPct val="105000"/>
              </a:lnSpc>
            </a:pPr>
            <a:endParaRPr lang="en-US" sz="1800" dirty="0"/>
          </a:p>
          <a:p>
            <a:pPr defTabSz="685800">
              <a:lnSpc>
                <a:spcPct val="105000"/>
              </a:lnSpc>
            </a:pPr>
            <a:endParaRPr 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919162"/>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Atmósfera</a:t>
            </a:r>
            <a:r>
              <a:rPr lang="en-US" sz="2900" dirty="0">
                <a:solidFill>
                  <a:schemeClr val="bg1"/>
                </a:solidFill>
                <a:latin typeface="Impact" charset="0"/>
              </a:rPr>
              <a:t> </a:t>
            </a:r>
            <a:r>
              <a:rPr lang="en-US" sz="2900" dirty="0" err="1">
                <a:solidFill>
                  <a:srgbClr val="FFFFFF"/>
                </a:solidFill>
                <a:latin typeface="Impact" charset="0"/>
              </a:rPr>
              <a:t>Peligrosa</a:t>
            </a:r>
            <a:r>
              <a:rPr lang="en-US" sz="2900" dirty="0">
                <a:solidFill>
                  <a:srgbClr val="FF0000"/>
                </a:solidFill>
                <a:latin typeface="Impact" charset="0"/>
              </a:rPr>
              <a:t> </a:t>
            </a:r>
            <a:r>
              <a:rPr lang="en-US" sz="2900" dirty="0">
                <a:solidFill>
                  <a:schemeClr val="bg1"/>
                </a:solidFill>
                <a:latin typeface="Impact" charset="0"/>
              </a:rPr>
              <a:t>y</a:t>
            </a:r>
            <a:br>
              <a:rPr lang="en-US" sz="2900" dirty="0">
                <a:solidFill>
                  <a:schemeClr val="bg1"/>
                </a:solidFill>
                <a:latin typeface="Impact" charset="0"/>
              </a:rPr>
            </a:br>
            <a:r>
              <a:rPr lang="en-US" sz="2900" dirty="0" err="1">
                <a:solidFill>
                  <a:schemeClr val="bg1"/>
                </a:solidFill>
                <a:latin typeface="Impact" charset="0"/>
              </a:rPr>
              <a:t>Protección</a:t>
            </a:r>
            <a:r>
              <a:rPr lang="en-US" sz="2900" dirty="0">
                <a:solidFill>
                  <a:schemeClr val="bg1"/>
                </a:solidFill>
                <a:latin typeface="Impact" charset="0"/>
              </a:rPr>
              <a:t> </a:t>
            </a:r>
            <a:r>
              <a:rPr lang="en-US" sz="2900" dirty="0" err="1">
                <a:solidFill>
                  <a:schemeClr val="bg1"/>
                </a:solidFill>
                <a:latin typeface="Impact" charset="0"/>
              </a:rPr>
              <a:t>Respiratoria</a:t>
            </a:r>
            <a:r>
              <a:rPr lang="en-US" sz="2900" dirty="0">
                <a:solidFill>
                  <a:schemeClr val="bg1"/>
                </a:solidFill>
                <a:latin typeface="Impact" charset="0"/>
              </a:rPr>
              <a:t>/</a:t>
            </a:r>
            <a:r>
              <a:rPr lang="en-US" sz="2900" dirty="0" err="1">
                <a:solidFill>
                  <a:schemeClr val="bg1"/>
                </a:solidFill>
                <a:latin typeface="Impact" charset="0"/>
              </a:rPr>
              <a:t>Ventilación</a:t>
            </a:r>
            <a:endParaRPr lang="en-US" sz="2900" dirty="0">
              <a:solidFill>
                <a:schemeClr val="bg1"/>
              </a:solidFill>
              <a:latin typeface="Impact" charset="0"/>
            </a:endParaRPr>
          </a:p>
        </p:txBody>
      </p:sp>
      <p:sp>
        <p:nvSpPr>
          <p:cNvPr id="6" name="Content Placeholder 2"/>
          <p:cNvSpPr>
            <a:spLocks noGrp="1"/>
          </p:cNvSpPr>
          <p:nvPr>
            <p:ph idx="1"/>
          </p:nvPr>
        </p:nvSpPr>
        <p:spPr>
          <a:xfrm>
            <a:off x="0" y="1363663"/>
            <a:ext cx="8847138" cy="5297487"/>
          </a:xfrm>
        </p:spPr>
        <p:txBody>
          <a:bodyPr wrap="square" lIns="91440" tIns="45720" rIns="91440" bIns="45720" numCol="1" anchor="t" anchorCtr="0" compatLnSpc="1">
            <a:prstTxWarp prst="textNoShape">
              <a:avLst/>
            </a:prstTxWarp>
            <a:normAutofit lnSpcReduction="10000"/>
          </a:bodyPr>
          <a:lstStyle/>
          <a:p>
            <a:pPr>
              <a:lnSpc>
                <a:spcPct val="90000"/>
              </a:lnSpc>
              <a:spcAft>
                <a:spcPts val="1200"/>
              </a:spcAft>
            </a:pPr>
            <a:r>
              <a:rPr lang="en-US" sz="2400" dirty="0" err="1"/>
              <a:t>Pueden</a:t>
            </a:r>
            <a:r>
              <a:rPr lang="en-US" sz="2400" dirty="0"/>
              <a:t> </a:t>
            </a:r>
            <a:r>
              <a:rPr lang="en-US" sz="2400" dirty="0" err="1"/>
              <a:t>ocurrir</a:t>
            </a:r>
            <a:r>
              <a:rPr lang="en-US" sz="2400" dirty="0"/>
              <a:t> </a:t>
            </a:r>
            <a:r>
              <a:rPr lang="en-US" sz="2400" b="1" dirty="0" err="1"/>
              <a:t>Atmósferas</a:t>
            </a:r>
            <a:r>
              <a:rPr lang="en-US" sz="2400" b="1" dirty="0"/>
              <a:t> </a:t>
            </a:r>
            <a:r>
              <a:rPr lang="en-US" sz="2400" b="1" dirty="0" err="1"/>
              <a:t>peligrosas</a:t>
            </a:r>
            <a:r>
              <a:rPr lang="en-US" sz="2400" b="1" dirty="0"/>
              <a:t> </a:t>
            </a:r>
            <a:r>
              <a:rPr lang="en-US" sz="2400" dirty="0"/>
              <a:t>en </a:t>
            </a:r>
            <a:r>
              <a:rPr lang="en-US" sz="2400" dirty="0" err="1"/>
              <a:t>excavaciones</a:t>
            </a:r>
            <a:r>
              <a:rPr lang="en-US" sz="2400" dirty="0"/>
              <a:t> </a:t>
            </a:r>
            <a:r>
              <a:rPr lang="en-US" sz="2400" b="1" dirty="0" err="1"/>
              <a:t>cerca</a:t>
            </a:r>
            <a:r>
              <a:rPr lang="en-US" sz="2400" b="1" dirty="0"/>
              <a:t> a </a:t>
            </a:r>
            <a:r>
              <a:rPr lang="en-US" sz="2400" b="1" dirty="0" err="1"/>
              <a:t>rellenos</a:t>
            </a:r>
            <a:r>
              <a:rPr lang="en-US" sz="2400" b="1" dirty="0"/>
              <a:t> </a:t>
            </a:r>
            <a:r>
              <a:rPr lang="en-US" sz="2400" b="1" dirty="0" err="1"/>
              <a:t>sanitarios</a:t>
            </a:r>
            <a:r>
              <a:rPr lang="en-US" sz="2400" dirty="0"/>
              <a:t>, </a:t>
            </a:r>
            <a:r>
              <a:rPr lang="en-US" sz="2400" b="1" dirty="0" err="1"/>
              <a:t>fugas</a:t>
            </a:r>
            <a:r>
              <a:rPr lang="en-US" sz="2400" b="1" dirty="0"/>
              <a:t> en </a:t>
            </a:r>
            <a:r>
              <a:rPr lang="en-US" sz="2400" b="1" dirty="0" err="1"/>
              <a:t>líneas</a:t>
            </a:r>
            <a:r>
              <a:rPr lang="en-US" sz="2400" b="1" dirty="0"/>
              <a:t> de gas </a:t>
            </a:r>
            <a:r>
              <a:rPr lang="en-US" sz="2400" dirty="0"/>
              <a:t>o </a:t>
            </a:r>
            <a:r>
              <a:rPr lang="en-US" sz="2400" b="1" dirty="0" err="1"/>
              <a:t>tanques</a:t>
            </a:r>
            <a:r>
              <a:rPr lang="en-US" sz="2400" b="1" dirty="0"/>
              <a:t> de </a:t>
            </a:r>
            <a:r>
              <a:rPr lang="en-US" sz="2400" b="1" dirty="0" err="1"/>
              <a:t>almacenamiento</a:t>
            </a:r>
            <a:r>
              <a:rPr lang="en-US" sz="2400" dirty="0"/>
              <a:t>; </a:t>
            </a:r>
            <a:r>
              <a:rPr lang="en-US" sz="2400" dirty="0" err="1"/>
              <a:t>también</a:t>
            </a:r>
            <a:r>
              <a:rPr lang="en-US" sz="2400" dirty="0"/>
              <a:t> en </a:t>
            </a:r>
            <a:r>
              <a:rPr lang="en-US" sz="2400" b="1" dirty="0" err="1"/>
              <a:t>desagües</a:t>
            </a:r>
            <a:r>
              <a:rPr lang="en-US" sz="2400" dirty="0"/>
              <a:t>, y en </a:t>
            </a:r>
            <a:r>
              <a:rPr lang="en-US" sz="2400" dirty="0" err="1"/>
              <a:t>otros</a:t>
            </a:r>
            <a:r>
              <a:rPr lang="en-US" sz="2400" dirty="0"/>
              <a:t> </a:t>
            </a:r>
            <a:r>
              <a:rPr lang="en-US" sz="2400" b="1" dirty="0" err="1"/>
              <a:t>espacios</a:t>
            </a:r>
            <a:r>
              <a:rPr lang="en-US" sz="2400" b="1" dirty="0"/>
              <a:t> </a:t>
            </a:r>
            <a:r>
              <a:rPr lang="en-US" sz="2400" b="1" dirty="0" err="1"/>
              <a:t>confinados</a:t>
            </a:r>
            <a:r>
              <a:rPr lang="en-US" sz="2400" dirty="0"/>
              <a:t>. </a:t>
            </a:r>
          </a:p>
          <a:p>
            <a:pPr marL="800100" lvl="1" indent="-342900">
              <a:lnSpc>
                <a:spcPct val="90000"/>
              </a:lnSpc>
              <a:spcAft>
                <a:spcPts val="1200"/>
              </a:spcAft>
              <a:buFont typeface="Arial" charset="0"/>
              <a:buChar char="•"/>
            </a:pPr>
            <a:r>
              <a:rPr lang="en-US" sz="2200" dirty="0" err="1"/>
              <a:t>Una</a:t>
            </a:r>
            <a:r>
              <a:rPr lang="en-US" sz="2200" dirty="0"/>
              <a:t> </a:t>
            </a:r>
            <a:r>
              <a:rPr lang="en-US" sz="2200" b="1" dirty="0"/>
              <a:t>persona </a:t>
            </a:r>
            <a:r>
              <a:rPr lang="en-US" sz="2200" b="1" dirty="0" err="1"/>
              <a:t>competente</a:t>
            </a:r>
            <a:r>
              <a:rPr lang="en-US" sz="2200" b="1" dirty="0"/>
              <a:t> </a:t>
            </a:r>
            <a:r>
              <a:rPr lang="en-US" sz="2200" dirty="0" err="1"/>
              <a:t>debe</a:t>
            </a:r>
            <a:r>
              <a:rPr lang="en-US" sz="2200" dirty="0"/>
              <a:t> </a:t>
            </a:r>
            <a:r>
              <a:rPr lang="en-US" sz="2200" b="1" dirty="0" err="1"/>
              <a:t>evaluar</a:t>
            </a:r>
            <a:r>
              <a:rPr lang="en-US" sz="2200" dirty="0"/>
              <a:t> la </a:t>
            </a:r>
            <a:r>
              <a:rPr lang="en-US" sz="2200" b="1" dirty="0" err="1"/>
              <a:t>deficiencia</a:t>
            </a:r>
            <a:r>
              <a:rPr lang="en-US" sz="2200" b="1" dirty="0"/>
              <a:t> de </a:t>
            </a:r>
            <a:r>
              <a:rPr lang="en-US" sz="2200" b="1" dirty="0" err="1"/>
              <a:t>oxígeno</a:t>
            </a:r>
            <a:r>
              <a:rPr lang="en-US" sz="2200" b="1" dirty="0"/>
              <a:t> y</a:t>
            </a:r>
            <a:r>
              <a:rPr lang="en-US" sz="2200" dirty="0"/>
              <a:t> </a:t>
            </a:r>
            <a:r>
              <a:rPr lang="en-US" sz="2200" dirty="0" err="1"/>
              <a:t>otros</a:t>
            </a:r>
            <a:r>
              <a:rPr lang="en-US" sz="2200" dirty="0"/>
              <a:t> </a:t>
            </a:r>
            <a:r>
              <a:rPr lang="en-US" sz="2200" dirty="0" err="1"/>
              <a:t>peligros</a:t>
            </a:r>
            <a:r>
              <a:rPr lang="en-US" sz="2200" dirty="0"/>
              <a:t> </a:t>
            </a:r>
            <a:r>
              <a:rPr lang="en-US" sz="2200" b="1" dirty="0"/>
              <a:t>antes </a:t>
            </a:r>
            <a:r>
              <a:rPr lang="en-US" sz="2200" b="1" dirty="0" err="1"/>
              <a:t>que</a:t>
            </a:r>
            <a:r>
              <a:rPr lang="en-US" sz="2200" b="1" dirty="0"/>
              <a:t> </a:t>
            </a:r>
            <a:r>
              <a:rPr lang="en-US" sz="2200" b="1" dirty="0" err="1"/>
              <a:t>alguien</a:t>
            </a:r>
            <a:r>
              <a:rPr lang="en-US" sz="2200" b="1" dirty="0"/>
              <a:t> entre a la </a:t>
            </a:r>
            <a:r>
              <a:rPr lang="en-US" sz="2200" b="1" dirty="0" err="1"/>
              <a:t>excavación</a:t>
            </a:r>
            <a:r>
              <a:rPr lang="en-US" sz="2200" dirty="0"/>
              <a:t>.</a:t>
            </a:r>
          </a:p>
          <a:p>
            <a:pPr marL="1200150" lvl="2" indent="-342900">
              <a:lnSpc>
                <a:spcPct val="90000"/>
              </a:lnSpc>
              <a:spcAft>
                <a:spcPts val="1200"/>
              </a:spcAft>
            </a:pPr>
            <a:r>
              <a:rPr lang="en-US" sz="1800" b="1" dirty="0">
                <a:ea typeface="ＭＳ Ｐゴシック" charset="-128"/>
              </a:rPr>
              <a:t>Los </a:t>
            </a:r>
            <a:r>
              <a:rPr lang="en-US" sz="1800" b="1" dirty="0" err="1">
                <a:ea typeface="ＭＳ Ｐゴシック" charset="-128"/>
              </a:rPr>
              <a:t>niveles</a:t>
            </a:r>
            <a:r>
              <a:rPr lang="en-US" sz="1800" b="1" dirty="0">
                <a:ea typeface="ＭＳ Ｐゴシック" charset="-128"/>
              </a:rPr>
              <a:t> de </a:t>
            </a:r>
            <a:r>
              <a:rPr lang="en-US" sz="1800" b="1" dirty="0" err="1">
                <a:ea typeface="ＭＳ Ｐゴシック" charset="-128"/>
              </a:rPr>
              <a:t>oxígeno</a:t>
            </a:r>
            <a:r>
              <a:rPr lang="en-US" sz="1800" dirty="0">
                <a:ea typeface="ＭＳ Ｐゴシック" charset="-128"/>
              </a:rPr>
              <a:t> </a:t>
            </a:r>
            <a:r>
              <a:rPr lang="en-US" sz="1800" b="1" dirty="0">
                <a:ea typeface="ＭＳ Ｐゴシック" charset="-128"/>
              </a:rPr>
              <a:t>no </a:t>
            </a:r>
            <a:r>
              <a:rPr lang="en-US" sz="1800" b="1" dirty="0" err="1">
                <a:ea typeface="ＭＳ Ｐゴシック" charset="-128"/>
              </a:rPr>
              <a:t>deben</a:t>
            </a:r>
            <a:r>
              <a:rPr lang="en-US" sz="1800" b="1" dirty="0">
                <a:ea typeface="ＭＳ Ｐゴシック" charset="-128"/>
              </a:rPr>
              <a:t> </a:t>
            </a:r>
            <a:r>
              <a:rPr lang="en-US" sz="1800" b="1" dirty="0" err="1">
                <a:ea typeface="ＭＳ Ｐゴシック" charset="-128"/>
              </a:rPr>
              <a:t>ser</a:t>
            </a:r>
            <a:r>
              <a:rPr lang="en-US" sz="1800" b="1" dirty="0">
                <a:ea typeface="ＭＳ Ｐゴシック" charset="-128"/>
              </a:rPr>
              <a:t> </a:t>
            </a:r>
            <a:r>
              <a:rPr lang="en-US" sz="1800" b="1" dirty="0" err="1">
                <a:ea typeface="ＭＳ Ｐゴシック" charset="-128"/>
              </a:rPr>
              <a:t>menores</a:t>
            </a:r>
            <a:r>
              <a:rPr lang="en-US" sz="1800" b="1" dirty="0">
                <a:ea typeface="ＭＳ Ｐゴシック" charset="-128"/>
              </a:rPr>
              <a:t> de 19.5 %</a:t>
            </a:r>
            <a:endParaRPr lang="en-US" sz="2000" b="1" dirty="0">
              <a:ea typeface="ＭＳ Ｐゴシック" charset="-128"/>
            </a:endParaRPr>
          </a:p>
          <a:p>
            <a:pPr marL="800100" lvl="1" indent="-342900">
              <a:lnSpc>
                <a:spcPct val="90000"/>
              </a:lnSpc>
              <a:spcAft>
                <a:spcPts val="1200"/>
              </a:spcAft>
              <a:buFont typeface="Arial" charset="0"/>
              <a:buChar char="•"/>
            </a:pPr>
            <a:endParaRPr lang="en-US" sz="2000" b="1" dirty="0"/>
          </a:p>
          <a:p>
            <a:pPr marL="800100" lvl="1" indent="-342900">
              <a:lnSpc>
                <a:spcPct val="90000"/>
              </a:lnSpc>
              <a:spcAft>
                <a:spcPts val="1200"/>
              </a:spcAft>
              <a:buFont typeface="Arial" charset="0"/>
              <a:buChar char="•"/>
            </a:pPr>
            <a:endParaRPr lang="en-US" sz="2000" b="1" dirty="0"/>
          </a:p>
          <a:p>
            <a:pPr marL="800100" lvl="1" indent="-342900">
              <a:lnSpc>
                <a:spcPct val="90000"/>
              </a:lnSpc>
              <a:spcAft>
                <a:spcPts val="1200"/>
              </a:spcAft>
              <a:buFont typeface="Arial" charset="0"/>
              <a:buChar char="•"/>
            </a:pPr>
            <a:endParaRPr lang="en-US" sz="2000" b="1" dirty="0"/>
          </a:p>
          <a:p>
            <a:pPr>
              <a:lnSpc>
                <a:spcPct val="90000"/>
              </a:lnSpc>
              <a:spcAft>
                <a:spcPts val="1200"/>
              </a:spcAft>
            </a:pPr>
            <a:r>
              <a:rPr lang="en-US" sz="2400" dirty="0"/>
              <a:t>Deben </a:t>
            </a:r>
            <a:r>
              <a:rPr lang="en-US" sz="2400" dirty="0" err="1"/>
              <a:t>usarse</a:t>
            </a:r>
            <a:r>
              <a:rPr lang="en-US" sz="2400" dirty="0"/>
              <a:t> </a:t>
            </a:r>
            <a:r>
              <a:rPr lang="en-US" sz="2400" b="1" dirty="0" err="1"/>
              <a:t>respiradores</a:t>
            </a:r>
            <a:r>
              <a:rPr lang="en-US" sz="2400" b="1" dirty="0"/>
              <a:t> </a:t>
            </a:r>
            <a:r>
              <a:rPr lang="en-US" sz="2400" dirty="0" err="1"/>
              <a:t>apropiados</a:t>
            </a:r>
            <a:r>
              <a:rPr lang="en-US" sz="2400" b="1" dirty="0"/>
              <a:t> </a:t>
            </a:r>
            <a:r>
              <a:rPr lang="en-US" sz="2400" dirty="0"/>
              <a:t>y/o </a:t>
            </a:r>
            <a:r>
              <a:rPr lang="en-US" sz="2400" dirty="0" err="1"/>
              <a:t>sistemas</a:t>
            </a:r>
            <a:r>
              <a:rPr lang="en-US" sz="2400" dirty="0"/>
              <a:t> de   </a:t>
            </a:r>
            <a:r>
              <a:rPr lang="en-US" sz="2400" b="1" dirty="0" err="1"/>
              <a:t>ventilación</a:t>
            </a:r>
            <a:r>
              <a:rPr lang="en-US" sz="2400" b="1" dirty="0"/>
              <a:t> </a:t>
            </a:r>
            <a:r>
              <a:rPr lang="en-US" sz="2400" b="1" dirty="0" err="1"/>
              <a:t>cuando</a:t>
            </a:r>
            <a:r>
              <a:rPr lang="en-US" sz="2400" b="1" dirty="0"/>
              <a:t> </a:t>
            </a:r>
            <a:r>
              <a:rPr lang="en-US" sz="2400" dirty="0" err="1"/>
              <a:t>estén</a:t>
            </a:r>
            <a:r>
              <a:rPr lang="en-US" sz="2400" dirty="0"/>
              <a:t> </a:t>
            </a:r>
            <a:r>
              <a:rPr lang="en-US" sz="2400" dirty="0" err="1"/>
              <a:t>presentes</a:t>
            </a:r>
            <a:r>
              <a:rPr lang="en-US" sz="2400" dirty="0"/>
              <a:t> </a:t>
            </a:r>
            <a:r>
              <a:rPr lang="en-US" sz="2400" dirty="0" err="1"/>
              <a:t>atmósferas</a:t>
            </a:r>
            <a:r>
              <a:rPr lang="en-US" sz="2400" dirty="0"/>
              <a:t> </a:t>
            </a:r>
            <a:r>
              <a:rPr lang="en-US" sz="2400" dirty="0" err="1"/>
              <a:t>peligrosas</a:t>
            </a:r>
            <a:r>
              <a:rPr lang="en-US" sz="2400" dirty="0"/>
              <a:t>                en </a:t>
            </a:r>
            <a:r>
              <a:rPr lang="en-US" sz="2400" dirty="0" err="1"/>
              <a:t>una</a:t>
            </a:r>
            <a:r>
              <a:rPr lang="en-US" sz="2400" dirty="0"/>
              <a:t> </a:t>
            </a:r>
            <a:r>
              <a:rPr lang="en-US" sz="2400" dirty="0" err="1"/>
              <a:t>zanja</a:t>
            </a:r>
            <a:r>
              <a:rPr lang="en-US" sz="2400" dirty="0"/>
              <a:t>/</a:t>
            </a:r>
            <a:r>
              <a:rPr lang="en-US" sz="2400" dirty="0" err="1"/>
              <a:t>excavación</a:t>
            </a:r>
            <a:r>
              <a:rPr lang="en-US" sz="2400" dirty="0"/>
              <a:t>.</a:t>
            </a:r>
          </a:p>
        </p:txBody>
      </p:sp>
      <p:pic>
        <p:nvPicPr>
          <p:cNvPr id="115716" name="Picture 2" descr="Image showing hazardous atmosphere warning sign"/>
          <p:cNvPicPr>
            <a:picLocks noChangeAspect="1"/>
          </p:cNvPicPr>
          <p:nvPr/>
        </p:nvPicPr>
        <p:blipFill rotWithShape="1">
          <a:blip r:embed="rId3" cstate="email">
            <a:extLst>
              <a:ext uri="{28A0092B-C50C-407E-A947-70E740481C1C}">
                <a14:useLocalDpi xmlns:a14="http://schemas.microsoft.com/office/drawing/2010/main"/>
              </a:ext>
            </a:extLst>
          </a:blip>
          <a:srcRect t="10198" b="11998"/>
          <a:stretch/>
        </p:blipFill>
        <p:spPr bwMode="auto">
          <a:xfrm>
            <a:off x="729456" y="3850105"/>
            <a:ext cx="2154238" cy="1347537"/>
          </a:xfrm>
          <a:prstGeom prst="rect">
            <a:avLst/>
          </a:prstGeom>
          <a:noFill/>
          <a:ln w="9525">
            <a:noFill/>
            <a:miter lim="800000"/>
            <a:headEnd/>
            <a:tailEnd/>
          </a:ln>
        </p:spPr>
      </p:pic>
      <p:pic>
        <p:nvPicPr>
          <p:cNvPr id="115717" name="Picture 4" descr="Image showing a device that measures oxygen level"/>
          <p:cNvPicPr>
            <a:picLocks noChangeAspect="1"/>
          </p:cNvPicPr>
          <p:nvPr/>
        </p:nvPicPr>
        <p:blipFill>
          <a:blip r:embed="rId4"/>
          <a:srcRect/>
          <a:stretch>
            <a:fillRect/>
          </a:stretch>
        </p:blipFill>
        <p:spPr bwMode="auto">
          <a:xfrm>
            <a:off x="4152984" y="3719512"/>
            <a:ext cx="1706562" cy="1639888"/>
          </a:xfrm>
          <a:prstGeom prst="rect">
            <a:avLst/>
          </a:prstGeom>
          <a:noFill/>
          <a:ln w="9525">
            <a:noFill/>
            <a:miter lim="800000"/>
            <a:headEnd/>
            <a:tailEnd/>
          </a:ln>
        </p:spPr>
      </p:pic>
      <p:pic>
        <p:nvPicPr>
          <p:cNvPr id="115718" name="Picture 3" descr="Image showinga person in a hazmat suit"/>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7124" y="3719511"/>
            <a:ext cx="1368433" cy="2635501"/>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8461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Estructuras</a:t>
            </a:r>
            <a:r>
              <a:rPr lang="en-US" sz="2900" dirty="0">
                <a:solidFill>
                  <a:schemeClr val="bg1"/>
                </a:solidFill>
                <a:latin typeface="Impact" charset="0"/>
              </a:rPr>
              <a:t> </a:t>
            </a:r>
            <a:r>
              <a:rPr lang="en-US" sz="2900" dirty="0" err="1">
                <a:solidFill>
                  <a:schemeClr val="bg1"/>
                </a:solidFill>
                <a:latin typeface="Impact" charset="0"/>
              </a:rPr>
              <a:t>Adyacentes</a:t>
            </a:r>
            <a:r>
              <a:rPr lang="en-US" sz="2900" dirty="0">
                <a:solidFill>
                  <a:schemeClr val="bg1"/>
                </a:solidFill>
                <a:latin typeface="Impact" charset="0"/>
              </a:rPr>
              <a:t> </a:t>
            </a:r>
          </a:p>
        </p:txBody>
      </p:sp>
      <p:sp>
        <p:nvSpPr>
          <p:cNvPr id="117763" name="Content Placeholder 2"/>
          <p:cNvSpPr>
            <a:spLocks noGrp="1"/>
          </p:cNvSpPr>
          <p:nvPr>
            <p:ph idx="1"/>
          </p:nvPr>
        </p:nvSpPr>
        <p:spPr bwMode="auto">
          <a:xfrm>
            <a:off x="0" y="1281113"/>
            <a:ext cx="9144000" cy="5576887"/>
          </a:xfrm>
          <a:noFill/>
          <a:ln>
            <a:miter lim="800000"/>
            <a:headEnd/>
            <a:tailEnd/>
          </a:ln>
        </p:spPr>
        <p:txBody>
          <a:bodyPr wrap="square" lIns="91440" tIns="45720" rIns="91440" bIns="45720" numCol="1" anchor="t" anchorCtr="0" compatLnSpc="1">
            <a:prstTxWarp prst="textNoShape">
              <a:avLst/>
            </a:prstTxWarp>
          </a:bodyPr>
          <a:lstStyle/>
          <a:p>
            <a:pPr>
              <a:spcAft>
                <a:spcPts val="1200"/>
              </a:spcAft>
            </a:pPr>
            <a:r>
              <a:rPr lang="en-US" sz="2000" dirty="0"/>
              <a:t>Los </a:t>
            </a:r>
            <a:r>
              <a:rPr lang="en-US" sz="2000" dirty="0" err="1"/>
              <a:t>trabajos</a:t>
            </a:r>
            <a:r>
              <a:rPr lang="en-US" sz="2000" dirty="0"/>
              <a:t> de </a:t>
            </a:r>
            <a:r>
              <a:rPr lang="en-US" sz="2000" dirty="0" err="1"/>
              <a:t>excavación</a:t>
            </a:r>
            <a:r>
              <a:rPr lang="en-US" sz="2000" dirty="0"/>
              <a:t> </a:t>
            </a:r>
            <a:r>
              <a:rPr lang="en-US" sz="2000" b="1" dirty="0" err="1"/>
              <a:t>ponen</a:t>
            </a:r>
            <a:r>
              <a:rPr lang="en-US" sz="2000" b="1" dirty="0"/>
              <a:t> </a:t>
            </a:r>
            <a:r>
              <a:rPr lang="en-US" sz="2000" b="1" dirty="0" err="1"/>
              <a:t>en</a:t>
            </a:r>
            <a:r>
              <a:rPr lang="en-US" sz="2000" b="1" dirty="0"/>
              <a:t> </a:t>
            </a:r>
            <a:r>
              <a:rPr lang="en-US" sz="2000" b="1" dirty="0" err="1"/>
              <a:t>peligro</a:t>
            </a:r>
            <a:r>
              <a:rPr lang="en-US" sz="2000" b="1" dirty="0"/>
              <a:t> </a:t>
            </a:r>
            <a:r>
              <a:rPr lang="en-US" sz="2000" dirty="0"/>
              <a:t>la </a:t>
            </a:r>
            <a:r>
              <a:rPr lang="en-US" sz="2000" dirty="0" err="1"/>
              <a:t>estabilidad</a:t>
            </a:r>
            <a:r>
              <a:rPr lang="en-US" sz="2000" dirty="0"/>
              <a:t> de </a:t>
            </a:r>
            <a:r>
              <a:rPr lang="en-US" sz="2000" b="1" dirty="0" err="1"/>
              <a:t>estructuras</a:t>
            </a:r>
            <a:r>
              <a:rPr lang="en-US" sz="2000" b="1" dirty="0"/>
              <a:t> </a:t>
            </a:r>
            <a:r>
              <a:rPr lang="en-US" sz="2000" b="1" dirty="0" err="1"/>
              <a:t>adyacentes</a:t>
            </a:r>
            <a:r>
              <a:rPr lang="en-US" sz="2000" b="1" dirty="0"/>
              <a:t> </a:t>
            </a:r>
            <a:endParaRPr lang="en-US" sz="2000" dirty="0"/>
          </a:p>
          <a:p>
            <a:pPr marL="800100" lvl="1" indent="-342900">
              <a:spcAft>
                <a:spcPts val="1200"/>
              </a:spcAft>
              <a:buFont typeface="Arial" charset="0"/>
              <a:buChar char="•"/>
            </a:pPr>
            <a:r>
              <a:rPr lang="en-US" sz="1800" dirty="0"/>
              <a:t>El </a:t>
            </a:r>
            <a:r>
              <a:rPr lang="en-US" sz="1800" dirty="0" err="1"/>
              <a:t>colapso</a:t>
            </a:r>
            <a:r>
              <a:rPr lang="en-US" sz="1800" dirty="0"/>
              <a:t> de </a:t>
            </a:r>
            <a:r>
              <a:rPr lang="en-US" sz="1800" dirty="0" err="1"/>
              <a:t>estructuras</a:t>
            </a:r>
            <a:r>
              <a:rPr lang="en-US" sz="1800" dirty="0"/>
              <a:t> </a:t>
            </a:r>
            <a:r>
              <a:rPr lang="en-US" sz="1800" dirty="0" err="1"/>
              <a:t>adyacentes</a:t>
            </a:r>
            <a:r>
              <a:rPr lang="en-US" sz="1800" dirty="0"/>
              <a:t> pone en </a:t>
            </a:r>
            <a:r>
              <a:rPr lang="en-US" sz="1800" b="1" dirty="0" err="1"/>
              <a:t>riesgo</a:t>
            </a:r>
            <a:r>
              <a:rPr lang="en-US" sz="1800" dirty="0"/>
              <a:t> a </a:t>
            </a:r>
            <a:r>
              <a:rPr lang="en-US" sz="1800" dirty="0" err="1"/>
              <a:t>sus</a:t>
            </a:r>
            <a:r>
              <a:rPr lang="en-US" sz="1800" dirty="0"/>
              <a:t> </a:t>
            </a:r>
            <a:r>
              <a:rPr lang="en-US" sz="1800" b="1" dirty="0" err="1"/>
              <a:t>ocupantes</a:t>
            </a:r>
            <a:r>
              <a:rPr lang="en-US" sz="1800" dirty="0"/>
              <a:t> y </a:t>
            </a:r>
            <a:r>
              <a:rPr lang="en-US" sz="1800" b="1" dirty="0" err="1"/>
              <a:t>trabajadores</a:t>
            </a:r>
            <a:endParaRPr lang="en-US" sz="1800" b="1" dirty="0"/>
          </a:p>
          <a:p>
            <a:pPr>
              <a:spcAft>
                <a:spcPts val="1200"/>
              </a:spcAft>
            </a:pPr>
            <a:r>
              <a:rPr lang="en-US" sz="2000" b="1" dirty="0"/>
              <a:t>Las </a:t>
            </a:r>
            <a:r>
              <a:rPr lang="en-US" sz="2000" b="1" dirty="0" err="1"/>
              <a:t>estructuras</a:t>
            </a:r>
            <a:r>
              <a:rPr lang="en-US" sz="2000" b="1" dirty="0"/>
              <a:t>, </a:t>
            </a:r>
            <a:r>
              <a:rPr lang="en-US" sz="2000" b="1" dirty="0" err="1"/>
              <a:t>calzadas</a:t>
            </a:r>
            <a:r>
              <a:rPr lang="en-US" sz="2000" b="1" dirty="0"/>
              <a:t> y </a:t>
            </a:r>
            <a:r>
              <a:rPr lang="en-US" sz="2000" b="1" dirty="0" err="1"/>
              <a:t>aceras</a:t>
            </a:r>
            <a:r>
              <a:rPr lang="en-US" sz="2000" b="1" dirty="0"/>
              <a:t> </a:t>
            </a:r>
            <a:r>
              <a:rPr lang="en-US" sz="2000" dirty="0" err="1"/>
              <a:t>adyacentes</a:t>
            </a:r>
            <a:r>
              <a:rPr lang="en-US" sz="2000" dirty="0"/>
              <a:t> </a:t>
            </a:r>
            <a:r>
              <a:rPr lang="en-US" sz="2000" dirty="0" err="1"/>
              <a:t>deben</a:t>
            </a:r>
            <a:r>
              <a:rPr lang="en-US" sz="2000" dirty="0"/>
              <a:t> </a:t>
            </a:r>
            <a:r>
              <a:rPr lang="en-US" sz="2000" dirty="0" err="1"/>
              <a:t>ser</a:t>
            </a:r>
            <a:r>
              <a:rPr lang="en-US" sz="2000" dirty="0"/>
              <a:t> </a:t>
            </a:r>
            <a:r>
              <a:rPr lang="en-US" sz="2000" b="1" dirty="0" err="1"/>
              <a:t>sostenidas</a:t>
            </a:r>
            <a:r>
              <a:rPr lang="en-US" sz="2000" b="1" dirty="0"/>
              <a:t> de </a:t>
            </a:r>
            <a:r>
              <a:rPr lang="en-US" sz="2000" b="1" dirty="0" err="1"/>
              <a:t>manera</a:t>
            </a:r>
            <a:r>
              <a:rPr lang="en-US" sz="2000" b="1" dirty="0"/>
              <a:t> </a:t>
            </a:r>
            <a:r>
              <a:rPr lang="en-US" sz="2000" b="1" dirty="0" err="1"/>
              <a:t>adecuada</a:t>
            </a:r>
            <a:r>
              <a:rPr lang="en-US" sz="2000" b="1" dirty="0"/>
              <a:t> </a:t>
            </a:r>
            <a:r>
              <a:rPr lang="en-US" sz="2000" dirty="0" err="1"/>
              <a:t>cuando</a:t>
            </a:r>
            <a:r>
              <a:rPr lang="en-US" sz="2000" dirty="0"/>
              <a:t> se </a:t>
            </a:r>
            <a:r>
              <a:rPr lang="en-US" sz="2000" dirty="0" err="1"/>
              <a:t>realice</a:t>
            </a:r>
            <a:r>
              <a:rPr lang="en-US" sz="2000" dirty="0"/>
              <a:t> la </a:t>
            </a:r>
            <a:r>
              <a:rPr lang="en-US" sz="2000" dirty="0" err="1"/>
              <a:t>excavación</a:t>
            </a:r>
            <a:endParaRPr lang="en-US" sz="2000" dirty="0"/>
          </a:p>
          <a:p>
            <a:pPr>
              <a:spcAft>
                <a:spcPts val="1200"/>
              </a:spcAft>
            </a:pPr>
            <a:r>
              <a:rPr lang="en-US" sz="2000" dirty="0"/>
              <a:t>Use un </a:t>
            </a:r>
            <a:r>
              <a:rPr lang="en-US" sz="2000" dirty="0" err="1"/>
              <a:t>sistema</a:t>
            </a:r>
            <a:r>
              <a:rPr lang="en-US" sz="2000" dirty="0"/>
              <a:t> </a:t>
            </a:r>
            <a:r>
              <a:rPr lang="en-US" sz="2000" b="1" dirty="0" err="1"/>
              <a:t>apropiado</a:t>
            </a:r>
            <a:r>
              <a:rPr lang="en-US" sz="2000" b="1" dirty="0"/>
              <a:t> de </a:t>
            </a:r>
            <a:r>
              <a:rPr lang="en-US" sz="2000" b="1" dirty="0" err="1"/>
              <a:t>soporte</a:t>
            </a:r>
            <a:r>
              <a:rPr lang="en-US" sz="2000" b="1" dirty="0"/>
              <a:t> </a:t>
            </a:r>
            <a:r>
              <a:rPr lang="en-US" sz="2000" dirty="0"/>
              <a:t>(</a:t>
            </a:r>
            <a:r>
              <a:rPr lang="en-US" sz="2000" dirty="0" err="1"/>
              <a:t>como</a:t>
            </a:r>
            <a:r>
              <a:rPr lang="en-US" sz="2000" dirty="0"/>
              <a:t>  </a:t>
            </a:r>
            <a:r>
              <a:rPr lang="en-US" sz="2000" b="1" dirty="0" err="1"/>
              <a:t>apuntalamiento</a:t>
            </a:r>
            <a:r>
              <a:rPr lang="en-US" sz="2000" b="1" dirty="0"/>
              <a:t> </a:t>
            </a:r>
            <a:r>
              <a:rPr lang="en-US" sz="2000" dirty="0"/>
              <a:t>o de </a:t>
            </a:r>
            <a:r>
              <a:rPr lang="en-US" sz="2000" b="1" dirty="0" err="1"/>
              <a:t>abrazaderas</a:t>
            </a:r>
            <a:r>
              <a:rPr lang="en-US" sz="2000" b="1" dirty="0"/>
              <a:t>)</a:t>
            </a:r>
            <a:r>
              <a:rPr lang="en-US" sz="2000" dirty="0"/>
              <a:t> </a:t>
            </a:r>
            <a:r>
              <a:rPr lang="en-US" sz="2000" dirty="0" err="1"/>
              <a:t>si</a:t>
            </a:r>
            <a:r>
              <a:rPr lang="en-US" sz="2000" dirty="0"/>
              <a:t> </a:t>
            </a:r>
            <a:r>
              <a:rPr lang="en-US" sz="2000" dirty="0" err="1"/>
              <a:t>es</a:t>
            </a:r>
            <a:r>
              <a:rPr lang="en-US" sz="2000" dirty="0"/>
              <a:t> </a:t>
            </a:r>
            <a:r>
              <a:rPr lang="en-US" sz="2000" dirty="0" err="1"/>
              <a:t>afectada</a:t>
            </a:r>
            <a:r>
              <a:rPr lang="en-US" sz="2000" dirty="0"/>
              <a:t> la </a:t>
            </a:r>
            <a:r>
              <a:rPr lang="en-US" sz="2000" dirty="0" err="1"/>
              <a:t>estabilidad</a:t>
            </a:r>
            <a:r>
              <a:rPr lang="en-US" sz="2000" dirty="0"/>
              <a:t> de los </a:t>
            </a:r>
            <a:r>
              <a:rPr lang="en-US" sz="2000" dirty="0" err="1"/>
              <a:t>edificios</a:t>
            </a:r>
            <a:r>
              <a:rPr lang="en-US" sz="2000" dirty="0"/>
              <a:t>, </a:t>
            </a:r>
            <a:r>
              <a:rPr lang="en-US" sz="2000" dirty="0" err="1"/>
              <a:t>aceras</a:t>
            </a:r>
            <a:r>
              <a:rPr lang="en-US" sz="2000" dirty="0"/>
              <a:t> y </a:t>
            </a:r>
            <a:r>
              <a:rPr lang="en-US" sz="2000" dirty="0" err="1"/>
              <a:t>caminos</a:t>
            </a:r>
            <a:r>
              <a:rPr lang="en-US" sz="2000" dirty="0"/>
              <a:t> </a:t>
            </a:r>
            <a:r>
              <a:rPr lang="en-US" sz="2000" dirty="0" err="1"/>
              <a:t>cercanos</a:t>
            </a:r>
            <a:r>
              <a:rPr lang="en-US" sz="2000" dirty="0"/>
              <a:t>.</a:t>
            </a:r>
            <a:r>
              <a:rPr lang="en-US" sz="1100" dirty="0">
                <a:solidFill>
                  <a:srgbClr val="FF0000"/>
                </a:solidFill>
              </a:rPr>
              <a:t>  </a:t>
            </a:r>
          </a:p>
          <a:p>
            <a:pPr marL="800100" lvl="1" indent="-342900">
              <a:spcAft>
                <a:spcPts val="1200"/>
              </a:spcAft>
              <a:buFont typeface="Arial" charset="0"/>
              <a:buChar char="•"/>
            </a:pPr>
            <a:r>
              <a:rPr lang="en-US" sz="2000" dirty="0"/>
              <a:t>No </a:t>
            </a:r>
            <a:r>
              <a:rPr lang="en-US" sz="2000" dirty="0" err="1"/>
              <a:t>excave</a:t>
            </a:r>
            <a:r>
              <a:rPr lang="en-US" sz="2000" dirty="0"/>
              <a:t> </a:t>
            </a:r>
            <a:r>
              <a:rPr lang="en-US" sz="2000" b="1" dirty="0" err="1"/>
              <a:t>debajo</a:t>
            </a:r>
            <a:r>
              <a:rPr lang="en-US" sz="2000" b="1" dirty="0"/>
              <a:t> de la base de la </a:t>
            </a:r>
            <a:r>
              <a:rPr lang="en-US" sz="2000" b="1" dirty="0" err="1"/>
              <a:t>zapata</a:t>
            </a:r>
            <a:r>
              <a:rPr lang="en-US" sz="2000" b="1" dirty="0"/>
              <a:t>/</a:t>
            </a:r>
            <a:r>
              <a:rPr lang="en-US" sz="2000" dirty="0" err="1"/>
              <a:t>cimientos</a:t>
            </a:r>
            <a:r>
              <a:rPr lang="en-US" sz="2000" b="1" dirty="0"/>
              <a:t> a </a:t>
            </a:r>
            <a:r>
              <a:rPr lang="en-US" sz="2000" b="1" dirty="0" err="1"/>
              <a:t>menos</a:t>
            </a:r>
            <a:r>
              <a:rPr lang="en-US" sz="2000" b="1" dirty="0"/>
              <a:t> que</a:t>
            </a:r>
          </a:p>
          <a:p>
            <a:pPr marL="1200150" lvl="2" indent="-342900">
              <a:spcAft>
                <a:spcPts val="1200"/>
              </a:spcAft>
            </a:pPr>
            <a:r>
              <a:rPr lang="en-US" sz="1800" dirty="0" err="1">
                <a:ea typeface="ＭＳ Ｐゴシック" charset="-128"/>
              </a:rPr>
              <a:t>Exista</a:t>
            </a:r>
            <a:r>
              <a:rPr lang="en-US" sz="1800" dirty="0">
                <a:ea typeface="ＭＳ Ｐゴシック" charset="-128"/>
              </a:rPr>
              <a:t> un </a:t>
            </a:r>
            <a:r>
              <a:rPr lang="en-US" sz="1800" b="1" dirty="0" err="1">
                <a:ea typeface="ＭＳ Ｐゴシック" charset="-128"/>
              </a:rPr>
              <a:t>sistema</a:t>
            </a:r>
            <a:r>
              <a:rPr lang="en-US" sz="1800" b="1" dirty="0">
                <a:ea typeface="ＭＳ Ｐゴシック" charset="-128"/>
              </a:rPr>
              <a:t> de </a:t>
            </a:r>
            <a:r>
              <a:rPr lang="en-US" sz="1800" b="1" dirty="0" err="1">
                <a:ea typeface="ＭＳ Ｐゴシック" charset="-128"/>
              </a:rPr>
              <a:t>soporte</a:t>
            </a:r>
            <a:r>
              <a:rPr lang="en-US" sz="1800" b="1" dirty="0">
                <a:ea typeface="ＭＳ Ｐゴシック" charset="-128"/>
              </a:rPr>
              <a:t> </a:t>
            </a:r>
            <a:r>
              <a:rPr lang="en-US" sz="1800" dirty="0" err="1">
                <a:ea typeface="ＭＳ Ｐゴシック" charset="-128"/>
              </a:rPr>
              <a:t>que</a:t>
            </a:r>
            <a:r>
              <a:rPr lang="en-US" sz="1800" dirty="0">
                <a:ea typeface="ＭＳ Ｐゴシック" charset="-128"/>
              </a:rPr>
              <a:t> </a:t>
            </a:r>
            <a:r>
              <a:rPr lang="en-US" sz="1800" dirty="0" err="1">
                <a:ea typeface="ＭＳ Ｐゴシック" charset="-128"/>
              </a:rPr>
              <a:t>mantenga</a:t>
            </a:r>
            <a:r>
              <a:rPr lang="en-US" sz="1800" dirty="0">
                <a:ea typeface="ＭＳ Ｐゴシック" charset="-128"/>
              </a:rPr>
              <a:t> la </a:t>
            </a:r>
            <a:r>
              <a:rPr lang="en-US" sz="1800" b="1" dirty="0" err="1">
                <a:ea typeface="ＭＳ Ｐゴシック" charset="-128"/>
              </a:rPr>
              <a:t>estructura</a:t>
            </a:r>
            <a:r>
              <a:rPr lang="en-US" sz="1800" b="1" dirty="0">
                <a:ea typeface="ＭＳ Ｐゴシック" charset="-128"/>
              </a:rPr>
              <a:t> </a:t>
            </a:r>
            <a:r>
              <a:rPr lang="en-US" sz="1800" b="1" dirty="0" err="1">
                <a:ea typeface="ＭＳ Ｐゴシック" charset="-128"/>
              </a:rPr>
              <a:t>estable</a:t>
            </a:r>
            <a:r>
              <a:rPr lang="en-US" sz="1800" b="1" dirty="0">
                <a:ea typeface="ＭＳ Ｐゴシック" charset="-128"/>
              </a:rPr>
              <a:t> y </a:t>
            </a:r>
            <a:r>
              <a:rPr lang="en-US" sz="1800" b="1" dirty="0" err="1">
                <a:ea typeface="ＭＳ Ｐゴシック" charset="-128"/>
              </a:rPr>
              <a:t>proteja</a:t>
            </a:r>
            <a:r>
              <a:rPr lang="en-US" sz="1800" b="1" dirty="0">
                <a:ea typeface="ＭＳ Ｐゴシック" charset="-128"/>
              </a:rPr>
              <a:t> a los </a:t>
            </a:r>
            <a:r>
              <a:rPr lang="en-US" sz="1800" b="1" dirty="0" err="1">
                <a:ea typeface="ＭＳ Ｐゴシック" charset="-128"/>
              </a:rPr>
              <a:t>trabajadores</a:t>
            </a:r>
            <a:r>
              <a:rPr lang="en-US" sz="1800" dirty="0">
                <a:ea typeface="ＭＳ Ｐゴシック" charset="-128"/>
              </a:rPr>
              <a:t>  </a:t>
            </a:r>
          </a:p>
          <a:p>
            <a:pPr marL="1200150" lvl="2" indent="-342900">
              <a:spcAft>
                <a:spcPts val="1200"/>
              </a:spcAft>
            </a:pPr>
            <a:r>
              <a:rPr lang="en-US" sz="1800" b="1" dirty="0">
                <a:ea typeface="ＭＳ Ｐゴシック" charset="-128"/>
              </a:rPr>
              <a:t> Un </a:t>
            </a:r>
            <a:r>
              <a:rPr lang="en-US" sz="1800" b="1" dirty="0" err="1">
                <a:ea typeface="ＭＳ Ｐゴシック" charset="-128"/>
              </a:rPr>
              <a:t>Ingeniero</a:t>
            </a:r>
            <a:r>
              <a:rPr lang="en-US" sz="1800" b="1" dirty="0">
                <a:ea typeface="ＭＳ Ｐゴシック" charset="-128"/>
              </a:rPr>
              <a:t> </a:t>
            </a:r>
            <a:r>
              <a:rPr lang="en-US" sz="1800" b="1" dirty="0" err="1">
                <a:ea typeface="ＭＳ Ｐゴシック" charset="-128"/>
              </a:rPr>
              <a:t>Profesional</a:t>
            </a:r>
            <a:r>
              <a:rPr lang="en-US" sz="1800" b="1" dirty="0">
                <a:ea typeface="ＭＳ Ｐゴシック" charset="-128"/>
              </a:rPr>
              <a:t> </a:t>
            </a:r>
            <a:r>
              <a:rPr lang="en-US" sz="1800" dirty="0" err="1">
                <a:ea typeface="ＭＳ Ｐゴシック" charset="-128"/>
              </a:rPr>
              <a:t>registrado</a:t>
            </a:r>
            <a:r>
              <a:rPr lang="en-US" sz="1800" dirty="0">
                <a:ea typeface="ＭＳ Ｐゴシック" charset="-128"/>
              </a:rPr>
              <a:t> </a:t>
            </a:r>
            <a:r>
              <a:rPr lang="en-US" sz="1800" b="1" dirty="0">
                <a:ea typeface="ＭＳ Ｐゴシック" charset="-128"/>
              </a:rPr>
              <a:t>(P.E.) </a:t>
            </a:r>
            <a:r>
              <a:rPr lang="en-US" sz="1800" dirty="0">
                <a:ea typeface="ＭＳ Ｐゴシック" charset="-128"/>
              </a:rPr>
              <a:t>determine                                           </a:t>
            </a:r>
            <a:r>
              <a:rPr lang="en-US" sz="1800" dirty="0" err="1">
                <a:ea typeface="ＭＳ Ｐゴシック" charset="-128"/>
              </a:rPr>
              <a:t>que</a:t>
            </a:r>
            <a:r>
              <a:rPr lang="en-US" sz="1800" dirty="0">
                <a:ea typeface="ＭＳ Ｐゴシック" charset="-128"/>
              </a:rPr>
              <a:t> la </a:t>
            </a:r>
            <a:r>
              <a:rPr lang="en-US" sz="1800" b="1" dirty="0" err="1">
                <a:ea typeface="ＭＳ Ｐゴシック" charset="-128"/>
              </a:rPr>
              <a:t>estructura</a:t>
            </a:r>
            <a:r>
              <a:rPr lang="en-US" sz="1800" b="1" dirty="0">
                <a:ea typeface="ＭＳ Ｐゴシック" charset="-128"/>
              </a:rPr>
              <a:t> no se </a:t>
            </a:r>
            <a:r>
              <a:rPr lang="en-US" sz="1800" b="1" dirty="0" err="1">
                <a:ea typeface="ＭＳ Ｐゴシック" charset="-128"/>
              </a:rPr>
              <a:t>verá</a:t>
            </a:r>
            <a:r>
              <a:rPr lang="en-US" sz="1800" b="1" dirty="0">
                <a:ea typeface="ＭＳ Ｐゴシック" charset="-128"/>
              </a:rPr>
              <a:t> </a:t>
            </a:r>
            <a:r>
              <a:rPr lang="en-US" sz="1800" b="1" dirty="0" err="1">
                <a:ea typeface="ＭＳ Ｐゴシック" charset="-128"/>
              </a:rPr>
              <a:t>afectada</a:t>
            </a:r>
            <a:r>
              <a:rPr lang="en-US" sz="1800" b="1" dirty="0">
                <a:ea typeface="ＭＳ Ｐゴシック" charset="-128"/>
              </a:rPr>
              <a:t> </a:t>
            </a:r>
            <a:r>
              <a:rPr lang="en-US" sz="1800" b="1" dirty="0" err="1">
                <a:ea typeface="ＭＳ Ｐゴシック" charset="-128"/>
              </a:rPr>
              <a:t>por</a:t>
            </a:r>
            <a:r>
              <a:rPr lang="en-US" sz="1800" b="1" dirty="0">
                <a:ea typeface="ＭＳ Ｐゴシック" charset="-128"/>
              </a:rPr>
              <a:t> la </a:t>
            </a:r>
            <a:r>
              <a:rPr lang="en-US" sz="1800" b="1" dirty="0" err="1">
                <a:ea typeface="ＭＳ Ｐゴシック" charset="-128"/>
              </a:rPr>
              <a:t>excavación</a:t>
            </a:r>
            <a:r>
              <a:rPr lang="en-US" sz="1800" b="1" dirty="0">
                <a:ea typeface="ＭＳ Ｐゴシック" charset="-128"/>
              </a:rPr>
              <a:t>.</a:t>
            </a:r>
          </a:p>
        </p:txBody>
      </p:sp>
      <p:pic>
        <p:nvPicPr>
          <p:cNvPr id="117764" name="Picture 5" descr="Image showing appropriately supported excavation  next to an adjacent structure.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6267" y="5136846"/>
            <a:ext cx="2082471" cy="153820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6575" y="328613"/>
            <a:ext cx="7040563" cy="846137"/>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Operaciones</a:t>
            </a:r>
            <a:r>
              <a:rPr lang="en-US" sz="2900" dirty="0">
                <a:solidFill>
                  <a:schemeClr val="bg1"/>
                </a:solidFill>
                <a:latin typeface="Impact" charset="0"/>
              </a:rPr>
              <a:t> de </a:t>
            </a:r>
            <a:r>
              <a:rPr lang="en-US" sz="2900" dirty="0" err="1">
                <a:solidFill>
                  <a:schemeClr val="bg1"/>
                </a:solidFill>
                <a:latin typeface="Impact" charset="0"/>
              </a:rPr>
              <a:t>Rescate</a:t>
            </a:r>
            <a:r>
              <a:rPr lang="en-US" sz="2900" dirty="0">
                <a:solidFill>
                  <a:schemeClr val="bg1"/>
                </a:solidFill>
                <a:latin typeface="Impact" charset="0"/>
              </a:rPr>
              <a:t> </a:t>
            </a:r>
            <a:r>
              <a:rPr lang="en-US" sz="2900" dirty="0" err="1">
                <a:solidFill>
                  <a:schemeClr val="bg1"/>
                </a:solidFill>
                <a:latin typeface="Impact" charset="0"/>
              </a:rPr>
              <a:t>en</a:t>
            </a:r>
            <a:r>
              <a:rPr lang="en-US" sz="2900" dirty="0">
                <a:solidFill>
                  <a:schemeClr val="bg1"/>
                </a:solidFill>
                <a:latin typeface="Impact" charset="0"/>
              </a:rPr>
              <a:t> </a:t>
            </a:r>
            <a:r>
              <a:rPr lang="en-US" sz="2900" dirty="0" err="1">
                <a:solidFill>
                  <a:schemeClr val="bg1"/>
                </a:solidFill>
                <a:latin typeface="Impact" charset="0"/>
              </a:rPr>
              <a:t>Emergencias</a:t>
            </a:r>
            <a:endParaRPr lang="en-US" sz="2900" dirty="0">
              <a:solidFill>
                <a:schemeClr val="bg1"/>
              </a:solidFill>
              <a:latin typeface="Impact" charset="0"/>
            </a:endParaRPr>
          </a:p>
        </p:txBody>
      </p:sp>
      <p:sp>
        <p:nvSpPr>
          <p:cNvPr id="5" name="Content Placeholder 2"/>
          <p:cNvSpPr>
            <a:spLocks noGrp="1"/>
          </p:cNvSpPr>
          <p:nvPr>
            <p:ph idx="1"/>
          </p:nvPr>
        </p:nvSpPr>
        <p:spPr>
          <a:xfrm>
            <a:off x="0" y="1363850"/>
            <a:ext cx="9144000" cy="5494149"/>
          </a:xfrm>
        </p:spPr>
        <p:txBody>
          <a:bodyPr>
            <a:normAutofit fontScale="85000" lnSpcReduction="20000"/>
          </a:bodyPr>
          <a:lstStyle/>
          <a:p>
            <a:pPr>
              <a:spcAft>
                <a:spcPts val="1200"/>
              </a:spcAft>
              <a:defRPr/>
            </a:pPr>
            <a:r>
              <a:rPr lang="en-US" sz="2400" b="1" dirty="0">
                <a:solidFill>
                  <a:srgbClr val="000000"/>
                </a:solidFill>
              </a:rPr>
              <a:t>65% </a:t>
            </a:r>
            <a:r>
              <a:rPr lang="en-US" sz="2400" dirty="0">
                <a:solidFill>
                  <a:srgbClr val="000000"/>
                </a:solidFill>
              </a:rPr>
              <a:t>de </a:t>
            </a:r>
            <a:r>
              <a:rPr lang="en-US" sz="2400" dirty="0" err="1">
                <a:solidFill>
                  <a:srgbClr val="000000"/>
                </a:solidFill>
              </a:rPr>
              <a:t>todos</a:t>
            </a:r>
            <a:r>
              <a:rPr lang="en-US" sz="2400" dirty="0">
                <a:solidFill>
                  <a:srgbClr val="000000"/>
                </a:solidFill>
              </a:rPr>
              <a:t> los </a:t>
            </a:r>
            <a:r>
              <a:rPr lang="en-US" sz="2400" dirty="0" err="1">
                <a:solidFill>
                  <a:srgbClr val="000000"/>
                </a:solidFill>
              </a:rPr>
              <a:t>rescatistas</a:t>
            </a:r>
            <a:r>
              <a:rPr lang="en-US" sz="2400" dirty="0">
                <a:solidFill>
                  <a:srgbClr val="000000"/>
                </a:solidFill>
              </a:rPr>
              <a:t> se </a:t>
            </a:r>
            <a:r>
              <a:rPr lang="en-US" sz="2400" dirty="0" err="1">
                <a:solidFill>
                  <a:srgbClr val="000000"/>
                </a:solidFill>
              </a:rPr>
              <a:t>vuelven</a:t>
            </a:r>
            <a:r>
              <a:rPr lang="en-US" sz="2400" dirty="0">
                <a:solidFill>
                  <a:srgbClr val="000000"/>
                </a:solidFill>
              </a:rPr>
              <a:t> </a:t>
            </a:r>
            <a:r>
              <a:rPr lang="en-US" sz="2400" dirty="0" err="1">
                <a:solidFill>
                  <a:srgbClr val="000000"/>
                </a:solidFill>
              </a:rPr>
              <a:t>víctimas</a:t>
            </a:r>
            <a:r>
              <a:rPr lang="en-US" sz="2400" dirty="0">
                <a:solidFill>
                  <a:srgbClr val="000000"/>
                </a:solidFill>
              </a:rPr>
              <a:t> </a:t>
            </a:r>
            <a:r>
              <a:rPr lang="en-US" sz="2400" dirty="0" err="1">
                <a:solidFill>
                  <a:srgbClr val="000000"/>
                </a:solidFill>
              </a:rPr>
              <a:t>por</a:t>
            </a:r>
            <a:r>
              <a:rPr lang="en-US" sz="2400" dirty="0">
                <a:solidFill>
                  <a:srgbClr val="000000"/>
                </a:solidFill>
              </a:rPr>
              <a:t> no </a:t>
            </a:r>
            <a:r>
              <a:rPr lang="en-US" sz="2400" dirty="0" err="1">
                <a:solidFill>
                  <a:srgbClr val="000000"/>
                </a:solidFill>
              </a:rPr>
              <a:t>seguir</a:t>
            </a:r>
            <a:r>
              <a:rPr lang="en-US" sz="2400" dirty="0">
                <a:solidFill>
                  <a:srgbClr val="000000"/>
                </a:solidFill>
              </a:rPr>
              <a:t> los </a:t>
            </a:r>
            <a:r>
              <a:rPr lang="en-US" sz="2400" dirty="0" err="1">
                <a:solidFill>
                  <a:srgbClr val="000000"/>
                </a:solidFill>
              </a:rPr>
              <a:t>procedimientos</a:t>
            </a:r>
            <a:r>
              <a:rPr lang="en-US" sz="2400" dirty="0">
                <a:solidFill>
                  <a:srgbClr val="000000"/>
                </a:solidFill>
              </a:rPr>
              <a:t> de </a:t>
            </a:r>
            <a:r>
              <a:rPr lang="en-US" sz="2400" dirty="0" err="1">
                <a:solidFill>
                  <a:srgbClr val="000000"/>
                </a:solidFill>
              </a:rPr>
              <a:t>seguridad</a:t>
            </a:r>
            <a:r>
              <a:rPr lang="en-US" sz="2400" dirty="0">
                <a:solidFill>
                  <a:srgbClr val="000000"/>
                </a:solidFill>
              </a:rPr>
              <a:t> </a:t>
            </a:r>
            <a:r>
              <a:rPr lang="en-US" sz="2400" dirty="0" err="1">
                <a:solidFill>
                  <a:srgbClr val="000000"/>
                </a:solidFill>
              </a:rPr>
              <a:t>apropiados</a:t>
            </a:r>
            <a:r>
              <a:rPr lang="en-US" sz="2400" dirty="0"/>
              <a:t>.</a:t>
            </a:r>
          </a:p>
          <a:p>
            <a:pPr>
              <a:spcAft>
                <a:spcPts val="1200"/>
              </a:spcAft>
              <a:defRPr/>
            </a:pPr>
            <a:r>
              <a:rPr lang="en-US" sz="2400" dirty="0" err="1"/>
              <a:t>En</a:t>
            </a:r>
            <a:r>
              <a:rPr lang="en-US" sz="2400" dirty="0"/>
              <a:t> el </a:t>
            </a:r>
            <a:r>
              <a:rPr lang="en-US" sz="2400" dirty="0" err="1"/>
              <a:t>caso</a:t>
            </a:r>
            <a:r>
              <a:rPr lang="en-US" sz="2400" dirty="0"/>
              <a:t> de </a:t>
            </a:r>
            <a:r>
              <a:rPr lang="en-US" sz="2400" dirty="0" err="1"/>
              <a:t>alguna</a:t>
            </a:r>
            <a:r>
              <a:rPr lang="en-US" sz="2400" dirty="0"/>
              <a:t> </a:t>
            </a:r>
            <a:r>
              <a:rPr lang="en-US" sz="2400" b="1" dirty="0" err="1"/>
              <a:t>situación</a:t>
            </a:r>
            <a:r>
              <a:rPr lang="en-US" sz="2400" b="1" dirty="0"/>
              <a:t> de </a:t>
            </a:r>
            <a:r>
              <a:rPr lang="en-US" sz="2400" b="1" dirty="0" err="1"/>
              <a:t>emergencia</a:t>
            </a:r>
            <a:r>
              <a:rPr lang="en-US" sz="2400" b="1" dirty="0"/>
              <a:t> </a:t>
            </a:r>
            <a:r>
              <a:rPr lang="en-US" sz="2400" dirty="0" err="1"/>
              <a:t>que</a:t>
            </a:r>
            <a:r>
              <a:rPr lang="en-US" sz="2400" dirty="0"/>
              <a:t> </a:t>
            </a:r>
            <a:r>
              <a:rPr lang="en-US" sz="2400" dirty="0" err="1"/>
              <a:t>requiera</a:t>
            </a:r>
            <a:r>
              <a:rPr lang="en-US" sz="2400" dirty="0"/>
              <a:t> el </a:t>
            </a:r>
            <a:r>
              <a:rPr lang="en-US" sz="2400" dirty="0" err="1"/>
              <a:t>rescate</a:t>
            </a:r>
            <a:r>
              <a:rPr lang="en-US" sz="2400" dirty="0"/>
              <a:t> de </a:t>
            </a:r>
            <a:r>
              <a:rPr lang="en-US" sz="2400" dirty="0" err="1"/>
              <a:t>una</a:t>
            </a:r>
            <a:r>
              <a:rPr lang="en-US" sz="2400" dirty="0"/>
              <a:t> </a:t>
            </a:r>
            <a:r>
              <a:rPr lang="en-US" sz="2400" dirty="0" err="1"/>
              <a:t>excavación</a:t>
            </a:r>
            <a:r>
              <a:rPr lang="en-US" sz="2400" dirty="0"/>
              <a:t>   </a:t>
            </a:r>
          </a:p>
          <a:p>
            <a:pPr marL="800100" lvl="1" indent="-342900">
              <a:spcAft>
                <a:spcPts val="1200"/>
              </a:spcAft>
              <a:buFont typeface="Arial" panose="020B0604020202020204" pitchFamily="34" charset="0"/>
              <a:buChar char="•"/>
              <a:defRPr/>
            </a:pPr>
            <a:r>
              <a:rPr lang="en-US" sz="2200" dirty="0"/>
              <a:t>Los </a:t>
            </a:r>
            <a:r>
              <a:rPr lang="en-US" sz="2200" dirty="0" err="1"/>
              <a:t>trabajadores</a:t>
            </a:r>
            <a:r>
              <a:rPr lang="en-US" sz="2200" dirty="0"/>
              <a:t> </a:t>
            </a:r>
            <a:r>
              <a:rPr lang="en-US" sz="2200" b="1" dirty="0"/>
              <a:t>no </a:t>
            </a:r>
            <a:r>
              <a:rPr lang="en-US" sz="2200" b="1" dirty="0" err="1"/>
              <a:t>entrarán</a:t>
            </a:r>
            <a:r>
              <a:rPr lang="en-US" sz="2200" b="1" dirty="0"/>
              <a:t> en </a:t>
            </a:r>
            <a:r>
              <a:rPr lang="en-US" sz="2200" b="1" dirty="0" err="1"/>
              <a:t>una</a:t>
            </a:r>
            <a:r>
              <a:rPr lang="en-US" sz="2200" b="1" dirty="0"/>
              <a:t> </a:t>
            </a:r>
            <a:r>
              <a:rPr lang="en-US" sz="2200" b="1" dirty="0" err="1"/>
              <a:t>excavación</a:t>
            </a:r>
            <a:r>
              <a:rPr lang="en-US" sz="2200" b="1" dirty="0"/>
              <a:t> </a:t>
            </a:r>
            <a:r>
              <a:rPr lang="en-US" sz="2200" b="1" dirty="0" err="1"/>
              <a:t>desprotegida</a:t>
            </a:r>
            <a:r>
              <a:rPr lang="en-US" sz="2200" b="1" dirty="0"/>
              <a:t> </a:t>
            </a:r>
            <a:r>
              <a:rPr lang="en-US" sz="2200" dirty="0"/>
              <a:t>para </a:t>
            </a:r>
            <a:r>
              <a:rPr lang="en-US" sz="2200" dirty="0" err="1"/>
              <a:t>efectuar</a:t>
            </a:r>
            <a:r>
              <a:rPr lang="en-US" sz="2200" dirty="0"/>
              <a:t> el </a:t>
            </a:r>
            <a:r>
              <a:rPr lang="en-US" sz="2200" dirty="0" err="1"/>
              <a:t>rescate</a:t>
            </a:r>
            <a:r>
              <a:rPr lang="en-US" sz="2200" dirty="0"/>
              <a:t>. </a:t>
            </a:r>
          </a:p>
          <a:p>
            <a:pPr marL="800100" lvl="1" indent="-342900">
              <a:spcAft>
                <a:spcPts val="1200"/>
              </a:spcAft>
              <a:buFont typeface="Arial" panose="020B0604020202020204" pitchFamily="34" charset="0"/>
              <a:buChar char="•"/>
              <a:defRPr/>
            </a:pPr>
            <a:r>
              <a:rPr lang="en-US" sz="2200" b="1" dirty="0"/>
              <a:t>Se </a:t>
            </a:r>
            <a:r>
              <a:rPr lang="en-US" sz="2200" b="1" dirty="0" err="1"/>
              <a:t>notificarán</a:t>
            </a:r>
            <a:r>
              <a:rPr lang="en-US" sz="2200" b="1" dirty="0"/>
              <a:t> </a:t>
            </a:r>
            <a:r>
              <a:rPr lang="en-US" sz="2200" dirty="0"/>
              <a:t>los </a:t>
            </a:r>
            <a:r>
              <a:rPr lang="en-US" sz="2200" dirty="0" err="1"/>
              <a:t>servicios</a:t>
            </a:r>
            <a:r>
              <a:rPr lang="en-US" sz="2200" dirty="0"/>
              <a:t> </a:t>
            </a:r>
            <a:r>
              <a:rPr lang="en-US" sz="2200" b="1" dirty="0"/>
              <a:t>locales de </a:t>
            </a:r>
            <a:r>
              <a:rPr lang="en-US" sz="2200" b="1" dirty="0" err="1"/>
              <a:t>emergencia</a:t>
            </a:r>
            <a:endParaRPr lang="en-US" sz="2000" dirty="0"/>
          </a:p>
          <a:p>
            <a:pPr>
              <a:spcAft>
                <a:spcPts val="1200"/>
              </a:spcAft>
              <a:defRPr/>
            </a:pPr>
            <a:r>
              <a:rPr lang="en-US" sz="2400" b="1" dirty="0"/>
              <a:t>Si </a:t>
            </a:r>
            <a:r>
              <a:rPr lang="en-US" sz="2400" b="1" dirty="0" err="1"/>
              <a:t>existen</a:t>
            </a:r>
            <a:r>
              <a:rPr lang="en-US" sz="2400" b="1" dirty="0"/>
              <a:t> </a:t>
            </a:r>
            <a:r>
              <a:rPr lang="en-US" sz="2400" b="1" dirty="0" err="1"/>
              <a:t>condiciones</a:t>
            </a:r>
            <a:r>
              <a:rPr lang="en-US" sz="2400" b="1" dirty="0"/>
              <a:t> </a:t>
            </a:r>
            <a:r>
              <a:rPr lang="en-US" sz="2400" b="1" dirty="0" err="1"/>
              <a:t>atmosféricas</a:t>
            </a:r>
            <a:r>
              <a:rPr lang="en-US" sz="2400" b="1" dirty="0"/>
              <a:t> </a:t>
            </a:r>
            <a:r>
              <a:rPr lang="en-US" sz="2400" b="1" dirty="0" err="1"/>
              <a:t>peligrosas</a:t>
            </a:r>
            <a:r>
              <a:rPr lang="en-US" sz="2400" b="1" dirty="0"/>
              <a:t> </a:t>
            </a:r>
            <a:r>
              <a:rPr lang="en-US" sz="2400" dirty="0"/>
              <a:t>o </a:t>
            </a:r>
            <a:r>
              <a:rPr lang="en-US" sz="2400" dirty="0" err="1"/>
              <a:t>puede</a:t>
            </a:r>
            <a:r>
              <a:rPr lang="en-US" sz="2400" dirty="0"/>
              <a:t> </a:t>
            </a:r>
            <a:r>
              <a:rPr lang="en-US" sz="2400" dirty="0" err="1"/>
              <a:t>esperarse</a:t>
            </a:r>
            <a:r>
              <a:rPr lang="en-US" sz="2400" dirty="0"/>
              <a:t> de forma </a:t>
            </a:r>
            <a:r>
              <a:rPr lang="en-US" sz="2400" dirty="0" err="1"/>
              <a:t>razonable</a:t>
            </a:r>
            <a:r>
              <a:rPr lang="en-US" sz="2400" dirty="0"/>
              <a:t> que se </a:t>
            </a:r>
            <a:r>
              <a:rPr lang="en-US" sz="2400" dirty="0" err="1"/>
              <a:t>desarrollen</a:t>
            </a:r>
            <a:r>
              <a:rPr lang="en-US" sz="2400" dirty="0"/>
              <a:t> </a:t>
            </a:r>
            <a:r>
              <a:rPr lang="en-US" sz="2400" dirty="0" err="1"/>
              <a:t>en</a:t>
            </a:r>
            <a:r>
              <a:rPr lang="en-US" sz="2400" dirty="0"/>
              <a:t> la </a:t>
            </a:r>
            <a:r>
              <a:rPr lang="en-US" sz="2400" dirty="0" err="1"/>
              <a:t>excavación</a:t>
            </a:r>
            <a:r>
              <a:rPr lang="en-US" sz="2400" dirty="0"/>
              <a:t>, </a:t>
            </a:r>
            <a:r>
              <a:rPr lang="en-US" sz="2400" b="1" dirty="0"/>
              <a:t>el </a:t>
            </a:r>
            <a:r>
              <a:rPr lang="en-US" sz="2400" b="1" dirty="0" err="1"/>
              <a:t>empleador</a:t>
            </a:r>
            <a:r>
              <a:rPr lang="en-US" sz="2400" b="1" dirty="0"/>
              <a:t> </a:t>
            </a:r>
            <a:r>
              <a:rPr lang="en-US" sz="2400" b="1" dirty="0" err="1"/>
              <a:t>debe</a:t>
            </a:r>
            <a:r>
              <a:rPr lang="en-US" sz="2400" b="1" dirty="0"/>
              <a:t> </a:t>
            </a:r>
            <a:r>
              <a:rPr lang="en-US" sz="2400" b="1" dirty="0" err="1"/>
              <a:t>asegurar</a:t>
            </a:r>
            <a:r>
              <a:rPr lang="en-US" sz="2400" b="1" dirty="0"/>
              <a:t> la </a:t>
            </a:r>
            <a:r>
              <a:rPr lang="en-US" sz="2400" b="1" dirty="0" err="1"/>
              <a:t>pronta</a:t>
            </a:r>
            <a:r>
              <a:rPr lang="en-US" sz="2400" b="1" dirty="0"/>
              <a:t> </a:t>
            </a:r>
            <a:r>
              <a:rPr lang="en-US" sz="2400" b="1" dirty="0" err="1"/>
              <a:t>disponibilidad</a:t>
            </a:r>
            <a:r>
              <a:rPr lang="en-US" sz="2400" b="1" dirty="0"/>
              <a:t> del </a:t>
            </a:r>
            <a:r>
              <a:rPr lang="en-US" sz="2400" b="1" dirty="0" err="1"/>
              <a:t>equipo</a:t>
            </a:r>
            <a:r>
              <a:rPr lang="en-US" sz="2400" b="1" dirty="0"/>
              <a:t> de </a:t>
            </a:r>
            <a:r>
              <a:rPr lang="en-US" sz="2400" b="1" dirty="0" err="1"/>
              <a:t>emergencias</a:t>
            </a:r>
            <a:r>
              <a:rPr lang="en-US" sz="2400" b="1" dirty="0"/>
              <a:t> para </a:t>
            </a:r>
            <a:r>
              <a:rPr lang="en-US" sz="2400" b="1" dirty="0" err="1"/>
              <a:t>rescates</a:t>
            </a:r>
            <a:r>
              <a:rPr lang="en-US" sz="2400" dirty="0"/>
              <a:t>, </a:t>
            </a:r>
            <a:r>
              <a:rPr lang="en-US" sz="2400" dirty="0" err="1"/>
              <a:t>como</a:t>
            </a:r>
            <a:r>
              <a:rPr lang="en-US" sz="2400" dirty="0"/>
              <a:t> </a:t>
            </a:r>
            <a:r>
              <a:rPr lang="en-US" sz="2400" b="1" dirty="0" err="1"/>
              <a:t>aparatos</a:t>
            </a:r>
            <a:r>
              <a:rPr lang="en-US" sz="2400" b="1" dirty="0"/>
              <a:t> para </a:t>
            </a:r>
            <a:r>
              <a:rPr lang="en-US" sz="2400" b="1" dirty="0" err="1"/>
              <a:t>respiración</a:t>
            </a:r>
            <a:r>
              <a:rPr lang="en-US" sz="2400" b="1" dirty="0"/>
              <a:t>, </a:t>
            </a:r>
            <a:r>
              <a:rPr lang="en-US" sz="2400" b="1" dirty="0" err="1"/>
              <a:t>como</a:t>
            </a:r>
            <a:r>
              <a:rPr lang="en-US" sz="2400" b="1" dirty="0"/>
              <a:t> </a:t>
            </a:r>
            <a:r>
              <a:rPr lang="en-US" sz="2400" b="1" dirty="0" err="1"/>
              <a:t>arnés</a:t>
            </a:r>
            <a:r>
              <a:rPr lang="en-US" sz="2400" b="1" dirty="0"/>
              <a:t> y </a:t>
            </a:r>
            <a:r>
              <a:rPr lang="en-US" sz="2400" b="1" dirty="0" err="1"/>
              <a:t>cuerdas</a:t>
            </a:r>
            <a:r>
              <a:rPr lang="en-US" sz="2400" b="1" dirty="0"/>
              <a:t> de </a:t>
            </a:r>
            <a:r>
              <a:rPr lang="en-US" sz="2400" b="1" dirty="0" err="1"/>
              <a:t>seguridad</a:t>
            </a:r>
            <a:r>
              <a:rPr lang="en-US" sz="2400" b="1" dirty="0"/>
              <a:t>, o </a:t>
            </a:r>
            <a:r>
              <a:rPr lang="en-US" sz="2400" b="1" dirty="0" err="1"/>
              <a:t>una</a:t>
            </a:r>
            <a:r>
              <a:rPr lang="en-US" sz="2400" b="1" dirty="0"/>
              <a:t> </a:t>
            </a:r>
            <a:r>
              <a:rPr lang="en-US" sz="2400" b="1" dirty="0" err="1"/>
              <a:t>canastilla</a:t>
            </a:r>
            <a:r>
              <a:rPr lang="en-US" sz="2400" b="1" dirty="0"/>
              <a:t> de </a:t>
            </a:r>
            <a:r>
              <a:rPr lang="en-US" sz="2400" b="1" dirty="0" err="1"/>
              <a:t>rescate</a:t>
            </a:r>
            <a:r>
              <a:rPr lang="en-US" sz="2400" b="1" dirty="0"/>
              <a:t>.</a:t>
            </a:r>
          </a:p>
          <a:p>
            <a:pPr>
              <a:spcAft>
                <a:spcPts val="1200"/>
              </a:spcAft>
              <a:defRPr/>
            </a:pPr>
            <a:r>
              <a:rPr lang="en-US" sz="2400" dirty="0"/>
              <a:t>Las </a:t>
            </a:r>
            <a:r>
              <a:rPr lang="en-US" sz="2400" dirty="0" err="1"/>
              <a:t>operaciones</a:t>
            </a:r>
            <a:r>
              <a:rPr lang="en-US" sz="2400" dirty="0"/>
              <a:t> de </a:t>
            </a:r>
            <a:r>
              <a:rPr lang="en-US" sz="2400" dirty="0" err="1"/>
              <a:t>rescate</a:t>
            </a:r>
            <a:r>
              <a:rPr lang="en-US" sz="2400" dirty="0"/>
              <a:t>, </a:t>
            </a:r>
            <a:r>
              <a:rPr lang="en-US" sz="2400" dirty="0" err="1"/>
              <a:t>como</a:t>
            </a:r>
            <a:r>
              <a:rPr lang="en-US" sz="2400" dirty="0"/>
              <a:t> el </a:t>
            </a:r>
            <a:r>
              <a:rPr lang="en-US" sz="2400" dirty="0" err="1"/>
              <a:t>izado</a:t>
            </a:r>
            <a:r>
              <a:rPr lang="en-US" sz="2400" dirty="0"/>
              <a:t> de </a:t>
            </a:r>
            <a:r>
              <a:rPr lang="en-US" sz="2400" dirty="0" err="1"/>
              <a:t>una</a:t>
            </a:r>
            <a:r>
              <a:rPr lang="en-US" sz="2400" dirty="0"/>
              <a:t> </a:t>
            </a:r>
            <a:r>
              <a:rPr lang="en-US" sz="2400" dirty="0" err="1"/>
              <a:t>víctima</a:t>
            </a:r>
            <a:r>
              <a:rPr lang="en-US" sz="2400" dirty="0"/>
              <a:t> </a:t>
            </a:r>
            <a:r>
              <a:rPr lang="en-US" sz="2400" dirty="0" err="1"/>
              <a:t>asegurada</a:t>
            </a:r>
            <a:r>
              <a:rPr lang="en-US" sz="2400" dirty="0"/>
              <a:t> con </a:t>
            </a:r>
            <a:r>
              <a:rPr lang="en-US" sz="2400" dirty="0" err="1"/>
              <a:t>arnés</a:t>
            </a:r>
            <a:r>
              <a:rPr lang="en-US" sz="2400" dirty="0"/>
              <a:t>, que </a:t>
            </a:r>
            <a:r>
              <a:rPr lang="en-US" sz="2400" dirty="0" err="1"/>
              <a:t>puedan</a:t>
            </a:r>
            <a:r>
              <a:rPr lang="en-US" sz="2400" dirty="0"/>
              <a:t> </a:t>
            </a:r>
            <a:r>
              <a:rPr lang="en-US" sz="2400" dirty="0" err="1"/>
              <a:t>realizarse</a:t>
            </a:r>
            <a:r>
              <a:rPr lang="en-US" sz="2400" dirty="0"/>
              <a:t> con </a:t>
            </a:r>
            <a:r>
              <a:rPr lang="en-US" sz="2400" dirty="0" err="1"/>
              <a:t>seguridad</a:t>
            </a:r>
            <a:r>
              <a:rPr lang="en-US" sz="2400" dirty="0"/>
              <a:t> </a:t>
            </a:r>
            <a:r>
              <a:rPr lang="en-US" sz="2400" dirty="0" err="1"/>
              <a:t>desde</a:t>
            </a:r>
            <a:r>
              <a:rPr lang="en-US" sz="2400" dirty="0"/>
              <a:t> </a:t>
            </a:r>
            <a:r>
              <a:rPr lang="en-US" sz="2400" dirty="0" err="1"/>
              <a:t>fuera</a:t>
            </a:r>
            <a:r>
              <a:rPr lang="en-US" sz="2400" dirty="0"/>
              <a:t> de la </a:t>
            </a:r>
            <a:r>
              <a:rPr lang="en-US" sz="2400" dirty="0" err="1"/>
              <a:t>excavación</a:t>
            </a:r>
            <a:r>
              <a:rPr lang="en-US" sz="2400" dirty="0"/>
              <a:t> se </a:t>
            </a:r>
            <a:r>
              <a:rPr lang="en-US" sz="2400" dirty="0" err="1"/>
              <a:t>llevarán</a:t>
            </a:r>
            <a:r>
              <a:rPr lang="en-US" sz="2400" dirty="0"/>
              <a:t> a </a:t>
            </a:r>
            <a:r>
              <a:rPr lang="en-US" sz="2400" dirty="0" err="1"/>
              <a:t>cabo</a:t>
            </a:r>
            <a:r>
              <a:rPr lang="en-US" sz="2400" dirty="0"/>
              <a:t>.</a:t>
            </a:r>
          </a:p>
          <a:p>
            <a:pPr>
              <a:spcAft>
                <a:spcPts val="1200"/>
              </a:spcAft>
              <a:defRPr/>
            </a:pPr>
            <a:r>
              <a:rPr lang="en-US" sz="2400" b="1" dirty="0" err="1"/>
              <a:t>Otro</a:t>
            </a:r>
            <a:r>
              <a:rPr lang="en-US" sz="2400" b="1" dirty="0"/>
              <a:t> personal </a:t>
            </a:r>
            <a:r>
              <a:rPr lang="en-US" sz="2400" dirty="0"/>
              <a:t>en la </a:t>
            </a:r>
            <a:r>
              <a:rPr lang="en-US" sz="2400" dirty="0" err="1"/>
              <a:t>excavación</a:t>
            </a:r>
            <a:r>
              <a:rPr lang="en-US" sz="2400" dirty="0"/>
              <a:t> </a:t>
            </a:r>
            <a:r>
              <a:rPr lang="en-US" sz="2400" b="1" dirty="0" err="1"/>
              <a:t>saldrá</a:t>
            </a:r>
            <a:r>
              <a:rPr lang="en-US" sz="2400" b="1" dirty="0"/>
              <a:t> </a:t>
            </a:r>
            <a:r>
              <a:rPr lang="en-US" sz="2400" b="1" dirty="0" err="1"/>
              <a:t>inmediatamente</a:t>
            </a:r>
            <a:r>
              <a:rPr lang="en-US" sz="2400" b="1" dirty="0"/>
              <a:t> </a:t>
            </a:r>
            <a:r>
              <a:rPr lang="en-US" sz="2400" dirty="0"/>
              <a:t>y </a:t>
            </a:r>
            <a:r>
              <a:rPr lang="en-US" sz="2400" dirty="0" err="1"/>
              <a:t>podrá</a:t>
            </a:r>
            <a:r>
              <a:rPr lang="en-US" sz="2400" dirty="0"/>
              <a:t> </a:t>
            </a:r>
            <a:r>
              <a:rPr lang="en-US" sz="2400" dirty="0" err="1"/>
              <a:t>proveer</a:t>
            </a:r>
            <a:r>
              <a:rPr lang="en-US" sz="2400" dirty="0"/>
              <a:t> </a:t>
            </a:r>
            <a:r>
              <a:rPr lang="en-US" sz="2400" dirty="0" err="1"/>
              <a:t>asistencia</a:t>
            </a:r>
            <a:r>
              <a:rPr lang="en-US" sz="2400" dirty="0"/>
              <a:t> </a:t>
            </a:r>
            <a:r>
              <a:rPr lang="en-US" sz="2400" dirty="0" err="1"/>
              <a:t>sólo</a:t>
            </a:r>
            <a:r>
              <a:rPr lang="en-US" sz="2400" dirty="0"/>
              <a:t> </a:t>
            </a:r>
            <a:r>
              <a:rPr lang="en-US" sz="2400" dirty="0" err="1"/>
              <a:t>cuando</a:t>
            </a:r>
            <a:r>
              <a:rPr lang="en-US" sz="2400" dirty="0"/>
              <a:t> </a:t>
            </a:r>
            <a:r>
              <a:rPr lang="en-US" sz="2400" dirty="0" err="1"/>
              <a:t>su</a:t>
            </a:r>
            <a:r>
              <a:rPr lang="en-US" sz="2400" dirty="0"/>
              <a:t> </a:t>
            </a:r>
            <a:r>
              <a:rPr lang="en-US" sz="2400" dirty="0" err="1"/>
              <a:t>propia</a:t>
            </a:r>
            <a:r>
              <a:rPr lang="en-US" sz="2400" dirty="0"/>
              <a:t> </a:t>
            </a:r>
            <a:r>
              <a:rPr lang="en-US" sz="2400" dirty="0" err="1"/>
              <a:t>seguridad</a:t>
            </a:r>
            <a:r>
              <a:rPr lang="en-US" sz="2400" dirty="0"/>
              <a:t> </a:t>
            </a:r>
            <a:r>
              <a:rPr lang="en-US" sz="2400" dirty="0" err="1"/>
              <a:t>esté</a:t>
            </a:r>
            <a:r>
              <a:rPr lang="en-US" sz="2400" dirty="0"/>
              <a:t> </a:t>
            </a:r>
            <a:r>
              <a:rPr lang="en-US" sz="2400" dirty="0" err="1"/>
              <a:t>garantizada</a:t>
            </a:r>
            <a:r>
              <a:rPr lang="en-US" sz="24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2826" y="328613"/>
            <a:ext cx="7337425" cy="846137"/>
          </a:xfrm>
        </p:spPr>
        <p:txBody>
          <a:bodyPr wrap="square" lIns="91440" tIns="45720" rIns="91440" bIns="45720" numCol="1" anchor="t" anchorCtr="0" compatLnSpc="1">
            <a:prstTxWarp prst="textNoShape">
              <a:avLst/>
            </a:prstTxWarp>
          </a:bodyPr>
          <a:lstStyle/>
          <a:p>
            <a:r>
              <a:rPr lang="en-US" sz="2800" dirty="0" err="1">
                <a:solidFill>
                  <a:schemeClr val="bg1"/>
                </a:solidFill>
                <a:latin typeface="Impact" charset="0"/>
              </a:rPr>
              <a:t>Operaciones</a:t>
            </a:r>
            <a:r>
              <a:rPr lang="en-US" sz="2800" dirty="0">
                <a:solidFill>
                  <a:schemeClr val="bg1"/>
                </a:solidFill>
                <a:latin typeface="Impact" charset="0"/>
              </a:rPr>
              <a:t> de </a:t>
            </a:r>
            <a:r>
              <a:rPr lang="en-US" sz="2800" dirty="0" err="1">
                <a:solidFill>
                  <a:schemeClr val="bg1"/>
                </a:solidFill>
                <a:latin typeface="Impact" charset="0"/>
              </a:rPr>
              <a:t>Rescate</a:t>
            </a:r>
            <a:r>
              <a:rPr lang="en-US" sz="2800" dirty="0">
                <a:solidFill>
                  <a:schemeClr val="bg1"/>
                </a:solidFill>
                <a:latin typeface="Impact" charset="0"/>
              </a:rPr>
              <a:t> </a:t>
            </a:r>
            <a:r>
              <a:rPr lang="en-US" sz="2800" dirty="0" err="1">
                <a:solidFill>
                  <a:schemeClr val="bg1"/>
                </a:solidFill>
                <a:latin typeface="Impact" charset="0"/>
              </a:rPr>
              <a:t>en</a:t>
            </a:r>
            <a:r>
              <a:rPr lang="en-US" sz="2800" dirty="0">
                <a:solidFill>
                  <a:schemeClr val="bg1"/>
                </a:solidFill>
                <a:latin typeface="Impact" charset="0"/>
              </a:rPr>
              <a:t> </a:t>
            </a:r>
            <a:r>
              <a:rPr lang="en-US" sz="2800" dirty="0" err="1">
                <a:solidFill>
                  <a:schemeClr val="bg1"/>
                </a:solidFill>
                <a:latin typeface="Impact" charset="0"/>
              </a:rPr>
              <a:t>Emergencias</a:t>
            </a:r>
            <a:r>
              <a:rPr lang="en-US" sz="2800" dirty="0">
                <a:solidFill>
                  <a:schemeClr val="bg1"/>
                </a:solidFill>
                <a:latin typeface="Impact" charset="0"/>
              </a:rPr>
              <a:t>– cont. </a:t>
            </a:r>
          </a:p>
        </p:txBody>
      </p:sp>
      <p:sp>
        <p:nvSpPr>
          <p:cNvPr id="121859" name="Content Placeholder 2"/>
          <p:cNvSpPr>
            <a:spLocks noGrp="1"/>
          </p:cNvSpPr>
          <p:nvPr>
            <p:ph idx="1"/>
          </p:nvPr>
        </p:nvSpPr>
        <p:spPr bwMode="auto">
          <a:xfrm>
            <a:off x="0" y="1322388"/>
            <a:ext cx="8847138" cy="5421312"/>
          </a:xfrm>
          <a:noFill/>
          <a:ln>
            <a:miter lim="800000"/>
            <a:headEnd/>
            <a:tailEnd/>
          </a:ln>
        </p:spPr>
        <p:txBody>
          <a:bodyPr wrap="square" lIns="91440" tIns="45720" rIns="91440" bIns="45720" numCol="1" anchor="t" anchorCtr="0" compatLnSpc="1">
            <a:prstTxWarp prst="textNoShape">
              <a:avLst/>
            </a:prstTxWarp>
          </a:bodyPr>
          <a:lstStyle/>
          <a:p>
            <a:pPr>
              <a:spcBef>
                <a:spcPts val="600"/>
              </a:spcBef>
              <a:spcAft>
                <a:spcPts val="600"/>
              </a:spcAft>
            </a:pPr>
            <a:r>
              <a:rPr lang="en-US" sz="2100" dirty="0" err="1"/>
              <a:t>Obtenga</a:t>
            </a:r>
            <a:r>
              <a:rPr lang="en-US" sz="2100" dirty="0"/>
              <a:t> </a:t>
            </a:r>
            <a:r>
              <a:rPr lang="en-US" sz="2100" dirty="0" err="1"/>
              <a:t>una</a:t>
            </a:r>
            <a:r>
              <a:rPr lang="en-US" sz="2100" dirty="0"/>
              <a:t> </a:t>
            </a:r>
            <a:r>
              <a:rPr lang="en-US" sz="2100" b="1" dirty="0" err="1"/>
              <a:t>descripción</a:t>
            </a:r>
            <a:r>
              <a:rPr lang="en-US" sz="2100" b="1" dirty="0"/>
              <a:t> general</a:t>
            </a:r>
            <a:r>
              <a:rPr lang="en-US" sz="2100" dirty="0"/>
              <a:t> del </a:t>
            </a:r>
            <a:r>
              <a:rPr lang="en-US" sz="2100" dirty="0" err="1"/>
              <a:t>incidente</a:t>
            </a:r>
            <a:r>
              <a:rPr lang="en-US" sz="2100" dirty="0"/>
              <a:t>, el </a:t>
            </a:r>
            <a:r>
              <a:rPr lang="en-US" sz="2100" dirty="0" err="1"/>
              <a:t>número</a:t>
            </a:r>
            <a:r>
              <a:rPr lang="en-US" sz="2100" dirty="0"/>
              <a:t> y </a:t>
            </a:r>
            <a:r>
              <a:rPr lang="en-US" sz="2100" dirty="0" err="1"/>
              <a:t>localización</a:t>
            </a:r>
            <a:r>
              <a:rPr lang="en-US" sz="2100" dirty="0"/>
              <a:t> de </a:t>
            </a:r>
            <a:r>
              <a:rPr lang="en-US" sz="2100" dirty="0" err="1"/>
              <a:t>las</a:t>
            </a:r>
            <a:r>
              <a:rPr lang="en-US" sz="2100" dirty="0"/>
              <a:t> </a:t>
            </a:r>
            <a:r>
              <a:rPr lang="en-US" sz="2100" dirty="0" err="1"/>
              <a:t>víctimas</a:t>
            </a:r>
            <a:r>
              <a:rPr lang="en-US" sz="2100" dirty="0"/>
              <a:t>.</a:t>
            </a:r>
          </a:p>
          <a:p>
            <a:pPr>
              <a:spcBef>
                <a:spcPts val="600"/>
              </a:spcBef>
              <a:spcAft>
                <a:spcPts val="600"/>
              </a:spcAft>
            </a:pPr>
            <a:r>
              <a:rPr lang="en-US" sz="2100" dirty="0"/>
              <a:t>Determine </a:t>
            </a:r>
            <a:r>
              <a:rPr lang="en-US" sz="2100" dirty="0" err="1"/>
              <a:t>si</a:t>
            </a:r>
            <a:r>
              <a:rPr lang="en-US" sz="2100" dirty="0"/>
              <a:t> </a:t>
            </a:r>
            <a:r>
              <a:rPr lang="en-US" sz="2100" dirty="0" err="1"/>
              <a:t>este</a:t>
            </a:r>
            <a:r>
              <a:rPr lang="en-US" sz="2100" dirty="0"/>
              <a:t> </a:t>
            </a:r>
            <a:r>
              <a:rPr lang="en-US" sz="2100" dirty="0" err="1"/>
              <a:t>es</a:t>
            </a:r>
            <a:r>
              <a:rPr lang="en-US" sz="2100" dirty="0"/>
              <a:t> un </a:t>
            </a:r>
            <a:r>
              <a:rPr lang="en-US" sz="2100" b="1" dirty="0" err="1"/>
              <a:t>rescate</a:t>
            </a:r>
            <a:r>
              <a:rPr lang="en-US" sz="2100" dirty="0"/>
              <a:t> o </a:t>
            </a:r>
            <a:r>
              <a:rPr lang="en-US" sz="2100" dirty="0" err="1"/>
              <a:t>una</a:t>
            </a:r>
            <a:r>
              <a:rPr lang="en-US" sz="2100" dirty="0"/>
              <a:t> </a:t>
            </a:r>
            <a:r>
              <a:rPr lang="en-US" sz="2100" b="1" dirty="0" err="1"/>
              <a:t>recuperación</a:t>
            </a:r>
            <a:r>
              <a:rPr lang="en-US" sz="2100" dirty="0"/>
              <a:t>.</a:t>
            </a:r>
            <a:endParaRPr lang="en-US" sz="2100" b="1" dirty="0"/>
          </a:p>
          <a:p>
            <a:pPr>
              <a:spcBef>
                <a:spcPts val="600"/>
              </a:spcBef>
              <a:spcAft>
                <a:spcPts val="600"/>
              </a:spcAft>
            </a:pPr>
            <a:r>
              <a:rPr lang="en-US" sz="2100" b="1" dirty="0"/>
              <a:t>Retire </a:t>
            </a:r>
            <a:r>
              <a:rPr lang="en-US" sz="2100" dirty="0"/>
              <a:t>del </a:t>
            </a:r>
            <a:r>
              <a:rPr lang="en-US" sz="2100" dirty="0" err="1"/>
              <a:t>área</a:t>
            </a:r>
            <a:r>
              <a:rPr lang="en-US" sz="2100" dirty="0"/>
              <a:t> al personal </a:t>
            </a:r>
            <a:r>
              <a:rPr lang="en-US" sz="2100" dirty="0" err="1"/>
              <a:t>que</a:t>
            </a:r>
            <a:r>
              <a:rPr lang="en-US" sz="2100" dirty="0"/>
              <a:t> </a:t>
            </a:r>
            <a:r>
              <a:rPr lang="en-US" sz="2100" b="1" dirty="0"/>
              <a:t>no</a:t>
            </a:r>
            <a:r>
              <a:rPr lang="en-US" sz="2100" dirty="0"/>
              <a:t> </a:t>
            </a:r>
            <a:r>
              <a:rPr lang="en-US" sz="2100" dirty="0" err="1"/>
              <a:t>es</a:t>
            </a:r>
            <a:r>
              <a:rPr lang="en-US" sz="2100" dirty="0"/>
              <a:t> </a:t>
            </a:r>
            <a:r>
              <a:rPr lang="en-US" sz="2100" b="1" dirty="0" err="1"/>
              <a:t>esencial</a:t>
            </a:r>
            <a:r>
              <a:rPr lang="en-US" sz="2100" dirty="0"/>
              <a:t>, </a:t>
            </a:r>
            <a:r>
              <a:rPr lang="en-US" sz="2100" b="1" dirty="0" err="1"/>
              <a:t>restrinja</a:t>
            </a:r>
            <a:r>
              <a:rPr lang="en-US" sz="2100" b="1" dirty="0"/>
              <a:t> el </a:t>
            </a:r>
            <a:r>
              <a:rPr lang="en-US" sz="2100" b="1" dirty="0" err="1"/>
              <a:t>acceso</a:t>
            </a:r>
            <a:r>
              <a:rPr lang="en-US" sz="2100" dirty="0"/>
              <a:t> y </a:t>
            </a:r>
            <a:r>
              <a:rPr lang="en-US" sz="2100" b="1" dirty="0" err="1"/>
              <a:t>establezca</a:t>
            </a:r>
            <a:r>
              <a:rPr lang="en-US" sz="2100" dirty="0"/>
              <a:t> </a:t>
            </a:r>
            <a:r>
              <a:rPr lang="en-US" sz="2100" dirty="0" err="1"/>
              <a:t>accesos</a:t>
            </a:r>
            <a:r>
              <a:rPr lang="en-US" sz="2100" dirty="0"/>
              <a:t> </a:t>
            </a:r>
            <a:r>
              <a:rPr lang="en-US" sz="2100" dirty="0" err="1"/>
              <a:t>visibles</a:t>
            </a:r>
            <a:r>
              <a:rPr lang="en-US" sz="2100" dirty="0"/>
              <a:t> a </a:t>
            </a:r>
            <a:r>
              <a:rPr lang="en-US" sz="2100" b="1" dirty="0" err="1"/>
              <a:t>puntos</a:t>
            </a:r>
            <a:r>
              <a:rPr lang="en-US" sz="2100" b="1" dirty="0"/>
              <a:t> de control</a:t>
            </a:r>
            <a:r>
              <a:rPr lang="en-US" sz="2100" dirty="0"/>
              <a:t>. </a:t>
            </a:r>
          </a:p>
          <a:p>
            <a:pPr>
              <a:spcBef>
                <a:spcPts val="600"/>
              </a:spcBef>
              <a:spcAft>
                <a:spcPts val="600"/>
              </a:spcAft>
            </a:pPr>
            <a:r>
              <a:rPr lang="en-US" sz="2100" dirty="0" err="1"/>
              <a:t>Ubique</a:t>
            </a:r>
            <a:r>
              <a:rPr lang="en-US" sz="2100" dirty="0"/>
              <a:t> los </a:t>
            </a:r>
            <a:r>
              <a:rPr lang="en-US" sz="2100" b="1" dirty="0" err="1"/>
              <a:t>escenarios</a:t>
            </a:r>
            <a:r>
              <a:rPr lang="en-US" sz="2100" b="1" dirty="0"/>
              <a:t> de </a:t>
            </a:r>
            <a:r>
              <a:rPr lang="en-US" sz="2100" b="1" dirty="0" err="1"/>
              <a:t>peligro</a:t>
            </a:r>
            <a:r>
              <a:rPr lang="en-US" sz="2100" b="1" dirty="0"/>
              <a:t> del </a:t>
            </a:r>
            <a:r>
              <a:rPr lang="en-US" sz="2100" b="1" dirty="0" err="1"/>
              <a:t>incidente</a:t>
            </a:r>
            <a:r>
              <a:rPr lang="en-US" sz="2100" dirty="0"/>
              <a:t> </a:t>
            </a:r>
            <a:r>
              <a:rPr lang="en-US" sz="2100" dirty="0" err="1"/>
              <a:t>incluyendo</a:t>
            </a:r>
            <a:r>
              <a:rPr lang="en-US" sz="2100" dirty="0"/>
              <a:t> el </a:t>
            </a:r>
            <a:r>
              <a:rPr lang="en-US" sz="2100" dirty="0" err="1"/>
              <a:t>tendido</a:t>
            </a:r>
            <a:r>
              <a:rPr lang="en-US" sz="2100" dirty="0"/>
              <a:t> de </a:t>
            </a:r>
            <a:r>
              <a:rPr lang="en-US" sz="2100" dirty="0" err="1"/>
              <a:t>servicios</a:t>
            </a:r>
            <a:r>
              <a:rPr lang="en-US" sz="2100" dirty="0"/>
              <a:t> </a:t>
            </a:r>
            <a:r>
              <a:rPr lang="en-US" sz="2100" dirty="0" err="1"/>
              <a:t>públicos</a:t>
            </a:r>
            <a:r>
              <a:rPr lang="en-US" sz="2100" dirty="0"/>
              <a:t> </a:t>
            </a:r>
            <a:r>
              <a:rPr lang="en-US" sz="2100" dirty="0" err="1"/>
              <a:t>interrumpido</a:t>
            </a:r>
            <a:r>
              <a:rPr lang="en-US" sz="2100" dirty="0"/>
              <a:t>,</a:t>
            </a:r>
            <a:r>
              <a:rPr lang="en-US" sz="2100" dirty="0">
                <a:solidFill>
                  <a:srgbClr val="000000"/>
                </a:solidFill>
              </a:rPr>
              <a:t> </a:t>
            </a:r>
            <a:r>
              <a:rPr lang="en-US" sz="2100" dirty="0" err="1">
                <a:solidFill>
                  <a:srgbClr val="000000"/>
                </a:solidFill>
              </a:rPr>
              <a:t>agua</a:t>
            </a:r>
            <a:r>
              <a:rPr lang="en-US" sz="2100" dirty="0">
                <a:solidFill>
                  <a:srgbClr val="000000"/>
                </a:solidFill>
              </a:rPr>
              <a:t> </a:t>
            </a:r>
            <a:r>
              <a:rPr lang="en-US" sz="2100" dirty="0" err="1">
                <a:solidFill>
                  <a:srgbClr val="000000"/>
                </a:solidFill>
              </a:rPr>
              <a:t>fluyendo</a:t>
            </a:r>
            <a:r>
              <a:rPr lang="en-US" sz="2100" dirty="0"/>
              <a:t>; </a:t>
            </a:r>
            <a:r>
              <a:rPr lang="en-US" sz="2100" dirty="0" err="1"/>
              <a:t>ubique</a:t>
            </a:r>
            <a:r>
              <a:rPr lang="en-US" sz="2100" dirty="0"/>
              <a:t> el </a:t>
            </a:r>
            <a:r>
              <a:rPr lang="en-US" sz="2100" dirty="0" err="1"/>
              <a:t>tendido</a:t>
            </a:r>
            <a:r>
              <a:rPr lang="en-US" sz="2100" dirty="0"/>
              <a:t> de </a:t>
            </a:r>
            <a:r>
              <a:rPr lang="en-US" sz="2100" dirty="0" err="1"/>
              <a:t>todos</a:t>
            </a:r>
            <a:r>
              <a:rPr lang="en-US" sz="2100" dirty="0"/>
              <a:t> los </a:t>
            </a:r>
            <a:r>
              <a:rPr lang="en-US" sz="2100" dirty="0" err="1"/>
              <a:t>servicios</a:t>
            </a:r>
            <a:r>
              <a:rPr lang="en-US" sz="2100" dirty="0"/>
              <a:t> </a:t>
            </a:r>
            <a:r>
              <a:rPr lang="en-US" sz="2100" dirty="0" err="1"/>
              <a:t>públicos</a:t>
            </a:r>
            <a:r>
              <a:rPr lang="en-US" sz="2100" dirty="0"/>
              <a:t>.</a:t>
            </a:r>
            <a:endParaRPr lang="en-US" sz="2100" dirty="0">
              <a:solidFill>
                <a:srgbClr val="FF0000"/>
              </a:solidFill>
            </a:endParaRPr>
          </a:p>
          <a:p>
            <a:pPr>
              <a:spcBef>
                <a:spcPts val="600"/>
              </a:spcBef>
              <a:spcAft>
                <a:spcPts val="600"/>
              </a:spcAft>
            </a:pPr>
            <a:r>
              <a:rPr lang="en-US" sz="2100" b="1" dirty="0"/>
              <a:t>No </a:t>
            </a:r>
            <a:r>
              <a:rPr lang="en-US" sz="2100" dirty="0" err="1"/>
              <a:t>debe</a:t>
            </a:r>
            <a:r>
              <a:rPr lang="en-US" sz="2100" dirty="0"/>
              <a:t> </a:t>
            </a:r>
            <a:r>
              <a:rPr lang="en-US" sz="2100" dirty="0" err="1"/>
              <a:t>permitirse</a:t>
            </a:r>
            <a:r>
              <a:rPr lang="en-US" sz="2100" dirty="0"/>
              <a:t> el </a:t>
            </a:r>
            <a:r>
              <a:rPr lang="en-US" sz="2100" b="1" dirty="0" err="1"/>
              <a:t>ingreso</a:t>
            </a:r>
            <a:r>
              <a:rPr lang="en-US" sz="2100" b="1" dirty="0"/>
              <a:t> </a:t>
            </a:r>
            <a:r>
              <a:rPr lang="en-US" sz="2100" dirty="0"/>
              <a:t>de </a:t>
            </a:r>
            <a:r>
              <a:rPr lang="en-US" sz="2100" dirty="0" err="1"/>
              <a:t>ningún</a:t>
            </a:r>
            <a:r>
              <a:rPr lang="en-US" sz="2100" dirty="0"/>
              <a:t> </a:t>
            </a:r>
            <a:r>
              <a:rPr lang="en-US" sz="2100" b="1" dirty="0"/>
              <a:t>personal</a:t>
            </a:r>
            <a:r>
              <a:rPr lang="en-US" sz="2100" dirty="0"/>
              <a:t> a </a:t>
            </a:r>
            <a:r>
              <a:rPr lang="en-US" sz="2100" dirty="0" err="1"/>
              <a:t>zanjas</a:t>
            </a:r>
            <a:r>
              <a:rPr lang="en-US" sz="2100" dirty="0"/>
              <a:t> </a:t>
            </a:r>
            <a:r>
              <a:rPr lang="en-US" sz="2100" dirty="0" err="1"/>
              <a:t>desprotegidas</a:t>
            </a:r>
            <a:r>
              <a:rPr lang="en-US" sz="2100" dirty="0"/>
              <a:t> para </a:t>
            </a:r>
            <a:r>
              <a:rPr lang="en-US" sz="2100" dirty="0" err="1"/>
              <a:t>prestar</a:t>
            </a:r>
            <a:r>
              <a:rPr lang="en-US" sz="2100" dirty="0"/>
              <a:t> </a:t>
            </a:r>
            <a:r>
              <a:rPr lang="en-US" sz="2100" dirty="0" err="1"/>
              <a:t>ayuda</a:t>
            </a:r>
            <a:r>
              <a:rPr lang="en-US" sz="2100" dirty="0"/>
              <a:t> o </a:t>
            </a:r>
            <a:r>
              <a:rPr lang="en-US" sz="2100" dirty="0" err="1"/>
              <a:t>cuidado</a:t>
            </a:r>
            <a:r>
              <a:rPr lang="en-US" sz="2100" dirty="0"/>
              <a:t> a un </a:t>
            </a:r>
            <a:r>
              <a:rPr lang="en-US" sz="2100" dirty="0" err="1"/>
              <a:t>paciente</a:t>
            </a:r>
            <a:r>
              <a:rPr lang="en-US" sz="2100" dirty="0"/>
              <a:t>.</a:t>
            </a:r>
            <a:endParaRPr lang="en-US" sz="2100" dirty="0">
              <a:solidFill>
                <a:srgbClr val="FF0000"/>
              </a:solidFill>
            </a:endParaRPr>
          </a:p>
          <a:p>
            <a:pPr>
              <a:spcBef>
                <a:spcPts val="600"/>
              </a:spcBef>
              <a:spcAft>
                <a:spcPts val="600"/>
              </a:spcAft>
            </a:pPr>
            <a:r>
              <a:rPr lang="en-US" sz="2100" dirty="0" err="1"/>
              <a:t>Todas</a:t>
            </a:r>
            <a:r>
              <a:rPr lang="en-US" sz="2100" dirty="0"/>
              <a:t> </a:t>
            </a:r>
            <a:r>
              <a:rPr lang="en-US" sz="2100" dirty="0" err="1"/>
              <a:t>las</a:t>
            </a:r>
            <a:r>
              <a:rPr lang="en-US" sz="2100" dirty="0"/>
              <a:t> </a:t>
            </a:r>
            <a:r>
              <a:rPr lang="en-US" sz="2100" b="1" dirty="0" err="1"/>
              <a:t>zanjas</a:t>
            </a:r>
            <a:r>
              <a:rPr lang="en-US" sz="2100" dirty="0"/>
              <a:t> </a:t>
            </a:r>
            <a:r>
              <a:rPr lang="en-US" sz="2100" dirty="0" err="1"/>
              <a:t>deben</a:t>
            </a:r>
            <a:r>
              <a:rPr lang="en-US" sz="2100" dirty="0"/>
              <a:t> </a:t>
            </a:r>
            <a:r>
              <a:rPr lang="en-US" sz="2100" dirty="0" err="1"/>
              <a:t>mantenerse</a:t>
            </a:r>
            <a:r>
              <a:rPr lang="en-US" sz="2100" dirty="0"/>
              <a:t> </a:t>
            </a:r>
            <a:r>
              <a:rPr lang="en-US" sz="2100" b="1" dirty="0" err="1"/>
              <a:t>seguras</a:t>
            </a:r>
            <a:r>
              <a:rPr lang="en-US" sz="2100" dirty="0"/>
              <a:t> y </a:t>
            </a:r>
            <a:r>
              <a:rPr lang="en-US" sz="2100" b="1" dirty="0" err="1"/>
              <a:t>protegidas</a:t>
            </a:r>
            <a:r>
              <a:rPr lang="en-US" sz="2100" dirty="0"/>
              <a:t> </a:t>
            </a:r>
            <a:r>
              <a:rPr lang="en-US" sz="2100" dirty="0" err="1"/>
              <a:t>usando</a:t>
            </a:r>
            <a:r>
              <a:rPr lang="en-US" sz="2100" dirty="0"/>
              <a:t> </a:t>
            </a:r>
            <a:r>
              <a:rPr lang="en-US" sz="2100" dirty="0" err="1"/>
              <a:t>métodos</a:t>
            </a:r>
            <a:r>
              <a:rPr lang="en-US" sz="2100" dirty="0"/>
              <a:t> </a:t>
            </a:r>
            <a:r>
              <a:rPr lang="en-US" sz="2100" dirty="0" err="1"/>
              <a:t>apropiados</a:t>
            </a:r>
            <a:r>
              <a:rPr lang="en-US" sz="2100" dirty="0"/>
              <a:t> antes del </a:t>
            </a:r>
            <a:r>
              <a:rPr lang="en-US" sz="2100" dirty="0" err="1"/>
              <a:t>acceso</a:t>
            </a:r>
            <a:r>
              <a:rPr lang="en-US" sz="2100" dirty="0"/>
              <a:t>.</a:t>
            </a:r>
          </a:p>
          <a:p>
            <a:pPr>
              <a:spcBef>
                <a:spcPts val="600"/>
              </a:spcBef>
              <a:spcAft>
                <a:spcPts val="600"/>
              </a:spcAft>
            </a:pPr>
            <a:r>
              <a:rPr lang="en-US" sz="2100" b="1" dirty="0" err="1"/>
              <a:t>Detenga</a:t>
            </a:r>
            <a:r>
              <a:rPr lang="en-US" sz="2100" b="1" dirty="0"/>
              <a:t> </a:t>
            </a:r>
            <a:r>
              <a:rPr lang="en-US" sz="2100" dirty="0" err="1"/>
              <a:t>todas</a:t>
            </a:r>
            <a:r>
              <a:rPr lang="en-US" sz="2100" dirty="0"/>
              <a:t> </a:t>
            </a:r>
            <a:r>
              <a:rPr lang="en-US" sz="2100" dirty="0" err="1"/>
              <a:t>las</a:t>
            </a:r>
            <a:r>
              <a:rPr lang="en-US" sz="2100" dirty="0"/>
              <a:t> </a:t>
            </a:r>
            <a:r>
              <a:rPr lang="en-US" sz="2100" dirty="0" err="1"/>
              <a:t>operaciones</a:t>
            </a:r>
            <a:r>
              <a:rPr lang="en-US" sz="2100" dirty="0"/>
              <a:t> de </a:t>
            </a:r>
            <a:r>
              <a:rPr lang="en-US" sz="2100" b="1" dirty="0" err="1"/>
              <a:t>equipo</a:t>
            </a:r>
            <a:r>
              <a:rPr lang="en-US" sz="2100" b="1" dirty="0"/>
              <a:t> </a:t>
            </a:r>
            <a:r>
              <a:rPr lang="en-US" sz="2100" b="1" dirty="0" err="1"/>
              <a:t>pesado</a:t>
            </a:r>
            <a:r>
              <a:rPr lang="en-US" sz="210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Content Placeholder 2"/>
          <p:cNvSpPr>
            <a:spLocks noGrp="1"/>
          </p:cNvSpPr>
          <p:nvPr>
            <p:ph idx="1"/>
          </p:nvPr>
        </p:nvSpPr>
        <p:spPr bwMode="auto">
          <a:xfrm>
            <a:off x="442913" y="1382713"/>
            <a:ext cx="8404225" cy="4339650"/>
          </a:xfrm>
          <a:noFill/>
          <a:ln>
            <a:miter lim="800000"/>
            <a:headEnd/>
            <a:tailEnd/>
          </a:ln>
        </p:spPr>
        <p:txBody>
          <a:bodyPr wrap="square" lIns="91440" tIns="45720" rIns="91440" bIns="45720" numCol="1" anchor="t" anchorCtr="0" compatLnSpc="1">
            <a:prstTxWarp prst="textNoShape">
              <a:avLst/>
            </a:prstTxWarp>
            <a:spAutoFit/>
          </a:bodyPr>
          <a:lstStyle/>
          <a:p>
            <a:pPr>
              <a:spcBef>
                <a:spcPts val="1200"/>
              </a:spcBef>
              <a:spcAft>
                <a:spcPts val="600"/>
              </a:spcAft>
            </a:pPr>
            <a:r>
              <a:rPr lang="en-US" sz="2400" dirty="0"/>
              <a:t>El personal </a:t>
            </a:r>
            <a:r>
              <a:rPr lang="en-US" sz="2400" dirty="0" err="1"/>
              <a:t>debe</a:t>
            </a:r>
            <a:r>
              <a:rPr lang="en-US" sz="2400" dirty="0"/>
              <a:t> </a:t>
            </a:r>
            <a:r>
              <a:rPr lang="en-US" sz="2400" dirty="0" err="1"/>
              <a:t>aproximarse</a:t>
            </a:r>
            <a:r>
              <a:rPr lang="en-US" sz="2400" dirty="0"/>
              <a:t> a la </a:t>
            </a:r>
            <a:r>
              <a:rPr lang="en-US" sz="2400" dirty="0" err="1"/>
              <a:t>zanja</a:t>
            </a:r>
            <a:r>
              <a:rPr lang="en-US" sz="2400" dirty="0"/>
              <a:t> </a:t>
            </a:r>
            <a:r>
              <a:rPr lang="en-US" sz="2400" b="1" dirty="0" err="1"/>
              <a:t>desde</a:t>
            </a:r>
            <a:r>
              <a:rPr lang="en-US" sz="2400" b="1" dirty="0"/>
              <a:t> el </a:t>
            </a:r>
            <a:r>
              <a:rPr lang="en-US" sz="2400" b="1" dirty="0" err="1"/>
              <a:t>extremo</a:t>
            </a:r>
            <a:r>
              <a:rPr lang="en-US" sz="2400" b="1" dirty="0"/>
              <a:t> </a:t>
            </a:r>
            <a:r>
              <a:rPr lang="en-US" sz="2400" dirty="0"/>
              <a:t>de la </a:t>
            </a:r>
            <a:r>
              <a:rPr lang="en-US" sz="2400" dirty="0" err="1"/>
              <a:t>zanja</a:t>
            </a:r>
            <a:r>
              <a:rPr lang="en-US" sz="2400" dirty="0"/>
              <a:t>.</a:t>
            </a:r>
            <a:endParaRPr lang="en-US" sz="2400" dirty="0">
              <a:solidFill>
                <a:srgbClr val="FF0000"/>
              </a:solidFill>
            </a:endParaRPr>
          </a:p>
          <a:p>
            <a:pPr>
              <a:spcBef>
                <a:spcPts val="1200"/>
              </a:spcBef>
              <a:spcAft>
                <a:spcPts val="600"/>
              </a:spcAft>
            </a:pPr>
            <a:r>
              <a:rPr lang="en-US" sz="2400" dirty="0" err="1"/>
              <a:t>Ubique</a:t>
            </a:r>
            <a:r>
              <a:rPr lang="en-US" sz="2400" dirty="0"/>
              <a:t> </a:t>
            </a:r>
            <a:r>
              <a:rPr lang="en-US" sz="2400" b="1" dirty="0" err="1"/>
              <a:t>escaleras</a:t>
            </a:r>
            <a:r>
              <a:rPr lang="en-US" sz="2400" b="1" dirty="0"/>
              <a:t> de </a:t>
            </a:r>
            <a:r>
              <a:rPr lang="en-US" sz="2400" b="1" dirty="0" err="1"/>
              <a:t>mano</a:t>
            </a:r>
            <a:r>
              <a:rPr lang="en-US" sz="2400" b="1" dirty="0"/>
              <a:t> </a:t>
            </a:r>
            <a:r>
              <a:rPr lang="en-US" sz="2400" dirty="0" err="1"/>
              <a:t>en</a:t>
            </a:r>
            <a:r>
              <a:rPr lang="en-US" sz="2400" dirty="0"/>
              <a:t> </a:t>
            </a:r>
            <a:r>
              <a:rPr lang="en-US" sz="2400" dirty="0" err="1"/>
              <a:t>cada</a:t>
            </a:r>
            <a:r>
              <a:rPr lang="en-US" sz="2400" dirty="0"/>
              <a:t> </a:t>
            </a:r>
            <a:r>
              <a:rPr lang="en-US" sz="2400" dirty="0" err="1"/>
              <a:t>extremo</a:t>
            </a:r>
            <a:r>
              <a:rPr lang="en-US" sz="2400" dirty="0"/>
              <a:t> de la </a:t>
            </a:r>
            <a:r>
              <a:rPr lang="en-US" sz="2400" dirty="0" err="1"/>
              <a:t>zanja</a:t>
            </a:r>
            <a:r>
              <a:rPr lang="en-US" sz="2400" dirty="0"/>
              <a:t> para la </a:t>
            </a:r>
            <a:r>
              <a:rPr lang="en-US" sz="2400" dirty="0" err="1"/>
              <a:t>salida</a:t>
            </a:r>
            <a:r>
              <a:rPr lang="en-US" sz="2400" dirty="0"/>
              <a:t> de </a:t>
            </a:r>
            <a:r>
              <a:rPr lang="en-US" sz="2400" dirty="0" err="1"/>
              <a:t>emergencia</a:t>
            </a:r>
            <a:r>
              <a:rPr lang="en-US" sz="2400" dirty="0"/>
              <a:t>.</a:t>
            </a:r>
          </a:p>
          <a:p>
            <a:pPr>
              <a:spcBef>
                <a:spcPts val="1200"/>
              </a:spcBef>
              <a:spcAft>
                <a:spcPts val="600"/>
              </a:spcAft>
            </a:pPr>
            <a:r>
              <a:rPr lang="en-US" sz="2400" b="1" dirty="0" err="1"/>
              <a:t>Proteja</a:t>
            </a:r>
            <a:r>
              <a:rPr lang="en-US" sz="2400" b="1" dirty="0"/>
              <a:t> </a:t>
            </a:r>
            <a:r>
              <a:rPr lang="en-US" sz="2400" dirty="0" err="1"/>
              <a:t>todo</a:t>
            </a:r>
            <a:r>
              <a:rPr lang="en-US" sz="2400" b="1" dirty="0"/>
              <a:t> </a:t>
            </a:r>
            <a:r>
              <a:rPr lang="en-US" sz="2400" b="1" dirty="0" err="1"/>
              <a:t>tendido</a:t>
            </a:r>
            <a:r>
              <a:rPr lang="en-US" sz="2400" b="1" dirty="0"/>
              <a:t> de </a:t>
            </a:r>
            <a:r>
              <a:rPr lang="en-US" sz="2400" b="1" dirty="0" err="1"/>
              <a:t>servicio</a:t>
            </a:r>
            <a:r>
              <a:rPr lang="en-US" sz="2400" b="1" dirty="0"/>
              <a:t> </a:t>
            </a:r>
            <a:r>
              <a:rPr lang="en-US" sz="2400" b="1" dirty="0" err="1"/>
              <a:t>público</a:t>
            </a:r>
            <a:r>
              <a:rPr lang="en-US" sz="2400" b="1" dirty="0"/>
              <a:t> </a:t>
            </a:r>
            <a:r>
              <a:rPr lang="en-US" sz="2400" dirty="0" err="1"/>
              <a:t>que</a:t>
            </a:r>
            <a:r>
              <a:rPr lang="en-US" sz="2400" dirty="0"/>
              <a:t> no se </a:t>
            </a:r>
            <a:r>
              <a:rPr lang="en-US" sz="2400" dirty="0" err="1"/>
              <a:t>haya</a:t>
            </a:r>
            <a:r>
              <a:rPr lang="en-US" sz="2400" dirty="0"/>
              <a:t> </a:t>
            </a:r>
            <a:r>
              <a:rPr lang="en-US" sz="2400" dirty="0" err="1"/>
              <a:t>roto</a:t>
            </a:r>
            <a:r>
              <a:rPr lang="en-US" sz="2400" dirty="0"/>
              <a:t>.</a:t>
            </a:r>
          </a:p>
          <a:p>
            <a:pPr>
              <a:spcBef>
                <a:spcPts val="1200"/>
              </a:spcBef>
              <a:spcAft>
                <a:spcPts val="600"/>
              </a:spcAft>
            </a:pPr>
            <a:r>
              <a:rPr lang="en-US" sz="2400" dirty="0" err="1"/>
              <a:t>Provea</a:t>
            </a:r>
            <a:r>
              <a:rPr lang="en-US" sz="2400" dirty="0"/>
              <a:t> un </a:t>
            </a:r>
            <a:r>
              <a:rPr lang="en-US" sz="2400" b="1" dirty="0" err="1"/>
              <a:t>casco</a:t>
            </a:r>
            <a:r>
              <a:rPr lang="en-US" sz="2400" dirty="0"/>
              <a:t>, </a:t>
            </a:r>
            <a:r>
              <a:rPr lang="en-US" sz="2400" b="1" dirty="0" err="1"/>
              <a:t>gafas</a:t>
            </a:r>
            <a:r>
              <a:rPr lang="en-US" sz="2400" b="1" dirty="0"/>
              <a:t> </a:t>
            </a:r>
            <a:r>
              <a:rPr lang="en-US" sz="2400" b="1" dirty="0" err="1"/>
              <a:t>protectoras</a:t>
            </a:r>
            <a:r>
              <a:rPr lang="en-US" sz="2400" b="1" dirty="0"/>
              <a:t> </a:t>
            </a:r>
            <a:r>
              <a:rPr lang="en-US" sz="2400" dirty="0"/>
              <a:t>y </a:t>
            </a:r>
            <a:r>
              <a:rPr lang="en-US" sz="2400" b="1" dirty="0" err="1"/>
              <a:t>oxígeno</a:t>
            </a:r>
            <a:r>
              <a:rPr lang="en-US" sz="2400" dirty="0"/>
              <a:t> (</a:t>
            </a:r>
            <a:r>
              <a:rPr lang="en-US" sz="2400" dirty="0" err="1"/>
              <a:t>si</a:t>
            </a:r>
            <a:r>
              <a:rPr lang="en-US" sz="2400" dirty="0"/>
              <a:t> </a:t>
            </a:r>
            <a:r>
              <a:rPr lang="en-US" sz="2400" dirty="0" err="1"/>
              <a:t>es</a:t>
            </a:r>
            <a:r>
              <a:rPr lang="en-US" sz="2400" dirty="0"/>
              <a:t> </a:t>
            </a:r>
            <a:r>
              <a:rPr lang="en-US" sz="2400" dirty="0" err="1"/>
              <a:t>necesario</a:t>
            </a:r>
            <a:r>
              <a:rPr lang="en-US" sz="2400" dirty="0"/>
              <a:t>) a la </a:t>
            </a:r>
            <a:r>
              <a:rPr lang="en-US" sz="2400" dirty="0" err="1"/>
              <a:t>víctima</a:t>
            </a:r>
            <a:r>
              <a:rPr lang="en-US" sz="2400" dirty="0"/>
              <a:t>.</a:t>
            </a:r>
          </a:p>
          <a:p>
            <a:pPr>
              <a:spcBef>
                <a:spcPts val="1200"/>
              </a:spcBef>
              <a:spcAft>
                <a:spcPts val="600"/>
              </a:spcAft>
            </a:pPr>
            <a:r>
              <a:rPr lang="en-US" sz="2400" dirty="0"/>
              <a:t>Si la </a:t>
            </a:r>
            <a:r>
              <a:rPr lang="en-US" sz="2400" dirty="0" err="1"/>
              <a:t>víctima</a:t>
            </a:r>
            <a:r>
              <a:rPr lang="en-US" sz="2400" dirty="0"/>
              <a:t> </a:t>
            </a:r>
            <a:r>
              <a:rPr lang="en-US" sz="2400" dirty="0" err="1"/>
              <a:t>está</a:t>
            </a:r>
            <a:r>
              <a:rPr lang="en-US" sz="2400" dirty="0"/>
              <a:t> </a:t>
            </a:r>
            <a:r>
              <a:rPr lang="en-US" sz="2400" b="1" dirty="0" err="1"/>
              <a:t>consciente</a:t>
            </a:r>
            <a:r>
              <a:rPr lang="en-US" sz="2400" dirty="0"/>
              <a:t> y </a:t>
            </a:r>
            <a:r>
              <a:rPr lang="en-US" sz="2400" dirty="0" err="1"/>
              <a:t>atrapada</a:t>
            </a:r>
            <a:r>
              <a:rPr lang="en-US" sz="2400" dirty="0"/>
              <a:t> </a:t>
            </a:r>
            <a:r>
              <a:rPr lang="en-US" sz="2400" dirty="0" err="1"/>
              <a:t>alcáncele</a:t>
            </a:r>
            <a:r>
              <a:rPr lang="en-US" sz="2400" dirty="0"/>
              <a:t> </a:t>
            </a:r>
            <a:r>
              <a:rPr lang="en-US" sz="2400" dirty="0" err="1"/>
              <a:t>una</a:t>
            </a:r>
            <a:r>
              <a:rPr lang="en-US" sz="2400" dirty="0">
                <a:solidFill>
                  <a:srgbClr val="000000"/>
                </a:solidFill>
              </a:rPr>
              <a:t> </a:t>
            </a:r>
            <a:r>
              <a:rPr lang="en-US" sz="2400" dirty="0" err="1">
                <a:solidFill>
                  <a:srgbClr val="000000"/>
                </a:solidFill>
              </a:rPr>
              <a:t>pala</a:t>
            </a:r>
            <a:r>
              <a:rPr lang="en-US" sz="2400" dirty="0">
                <a:solidFill>
                  <a:srgbClr val="000000"/>
                </a:solidFill>
              </a:rPr>
              <a:t> para </a:t>
            </a:r>
            <a:r>
              <a:rPr lang="en-US" sz="2400" dirty="0" err="1">
                <a:solidFill>
                  <a:srgbClr val="000000"/>
                </a:solidFill>
              </a:rPr>
              <a:t>que</a:t>
            </a:r>
            <a:r>
              <a:rPr lang="en-US" sz="2400" dirty="0">
                <a:solidFill>
                  <a:srgbClr val="000000"/>
                </a:solidFill>
              </a:rPr>
              <a:t> </a:t>
            </a:r>
            <a:r>
              <a:rPr lang="en-US" sz="2400" dirty="0" err="1">
                <a:solidFill>
                  <a:srgbClr val="000000"/>
                </a:solidFill>
              </a:rPr>
              <a:t>pu</a:t>
            </a:r>
            <a:r>
              <a:rPr lang="en-US" sz="2400" dirty="0" err="1"/>
              <a:t>eda</a:t>
            </a:r>
            <a:r>
              <a:rPr lang="en-US" sz="2400" dirty="0"/>
              <a:t> </a:t>
            </a:r>
            <a:r>
              <a:rPr lang="en-US" sz="2400" dirty="0" err="1"/>
              <a:t>intentar</a:t>
            </a:r>
            <a:r>
              <a:rPr lang="en-US" sz="2400" dirty="0"/>
              <a:t> </a:t>
            </a:r>
            <a:r>
              <a:rPr lang="en-US" sz="2400" dirty="0" err="1"/>
              <a:t>rescatarse</a:t>
            </a:r>
            <a:r>
              <a:rPr lang="en-US" sz="2400" dirty="0"/>
              <a:t> </a:t>
            </a:r>
            <a:r>
              <a:rPr lang="en-US" sz="2400" dirty="0" err="1"/>
              <a:t>por</a:t>
            </a:r>
            <a:r>
              <a:rPr lang="en-US" sz="2400" dirty="0"/>
              <a:t> </a:t>
            </a:r>
            <a:r>
              <a:rPr lang="en-US" sz="2400" dirty="0" err="1"/>
              <a:t>sí</a:t>
            </a:r>
            <a:r>
              <a:rPr lang="en-US" sz="2400" dirty="0"/>
              <a:t> </a:t>
            </a:r>
            <a:r>
              <a:rPr lang="en-US" sz="2400" dirty="0" err="1"/>
              <a:t>misma</a:t>
            </a:r>
            <a:r>
              <a:rPr lang="en-US" sz="2400" dirty="0"/>
              <a:t>.</a:t>
            </a:r>
          </a:p>
        </p:txBody>
      </p:sp>
      <p:sp>
        <p:nvSpPr>
          <p:cNvPr id="5" name="Title 1">
            <a:extLst>
              <a:ext uri="{FF2B5EF4-FFF2-40B4-BE49-F238E27FC236}">
                <a16:creationId xmlns:a16="http://schemas.microsoft.com/office/drawing/2014/main" id="{E3452A49-58AB-49B9-AFE2-EDCBDB245707}"/>
              </a:ext>
            </a:extLst>
          </p:cNvPr>
          <p:cNvSpPr>
            <a:spLocks noGrp="1"/>
          </p:cNvSpPr>
          <p:nvPr>
            <p:ph type="title"/>
          </p:nvPr>
        </p:nvSpPr>
        <p:spPr>
          <a:xfrm>
            <a:off x="1902826" y="328613"/>
            <a:ext cx="7337425" cy="846137"/>
          </a:xfrm>
        </p:spPr>
        <p:txBody>
          <a:bodyPr wrap="square" lIns="91440" tIns="45720" rIns="91440" bIns="45720" numCol="1" anchor="t" anchorCtr="0" compatLnSpc="1">
            <a:prstTxWarp prst="textNoShape">
              <a:avLst/>
            </a:prstTxWarp>
          </a:bodyPr>
          <a:lstStyle/>
          <a:p>
            <a:r>
              <a:rPr lang="en-US" sz="2800" dirty="0" err="1">
                <a:solidFill>
                  <a:schemeClr val="bg1"/>
                </a:solidFill>
                <a:latin typeface="Impact" charset="0"/>
              </a:rPr>
              <a:t>Operaciones</a:t>
            </a:r>
            <a:r>
              <a:rPr lang="en-US" sz="2800" dirty="0">
                <a:solidFill>
                  <a:schemeClr val="bg1"/>
                </a:solidFill>
                <a:latin typeface="Impact" charset="0"/>
              </a:rPr>
              <a:t> de </a:t>
            </a:r>
            <a:r>
              <a:rPr lang="en-US" sz="2800" dirty="0" err="1">
                <a:solidFill>
                  <a:schemeClr val="bg1"/>
                </a:solidFill>
                <a:latin typeface="Impact" charset="0"/>
              </a:rPr>
              <a:t>Rescate</a:t>
            </a:r>
            <a:r>
              <a:rPr lang="en-US" sz="2800" dirty="0">
                <a:solidFill>
                  <a:schemeClr val="bg1"/>
                </a:solidFill>
                <a:latin typeface="Impact" charset="0"/>
              </a:rPr>
              <a:t> </a:t>
            </a:r>
            <a:r>
              <a:rPr lang="en-US" sz="2800" dirty="0" err="1">
                <a:solidFill>
                  <a:schemeClr val="bg1"/>
                </a:solidFill>
                <a:latin typeface="Impact" charset="0"/>
              </a:rPr>
              <a:t>en</a:t>
            </a:r>
            <a:r>
              <a:rPr lang="en-US" sz="2800" dirty="0">
                <a:solidFill>
                  <a:schemeClr val="bg1"/>
                </a:solidFill>
                <a:latin typeface="Impact" charset="0"/>
              </a:rPr>
              <a:t> </a:t>
            </a:r>
            <a:r>
              <a:rPr lang="en-US" sz="2800" dirty="0" err="1">
                <a:solidFill>
                  <a:schemeClr val="bg1"/>
                </a:solidFill>
                <a:latin typeface="Impact" charset="0"/>
              </a:rPr>
              <a:t>Emergencias</a:t>
            </a:r>
            <a:r>
              <a:rPr lang="en-US" sz="2800" dirty="0">
                <a:solidFill>
                  <a:schemeClr val="bg1"/>
                </a:solidFill>
                <a:latin typeface="Impact" charset="0"/>
              </a:rPr>
              <a:t> – cont.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7674" y="329104"/>
            <a:ext cx="8210236" cy="919404"/>
          </a:xfrm>
        </p:spPr>
        <p:txBody>
          <a:bodyPr/>
          <a:lstStyle/>
          <a:p>
            <a:r>
              <a:rPr lang="en-US" sz="2900" kern="1200" spc="150" dirty="0" err="1">
                <a:solidFill>
                  <a:schemeClr val="bg1"/>
                </a:solidFill>
                <a:latin typeface="Impact" panose="020B0806030902050204"/>
                <a:ea typeface="+mj-ea"/>
                <a:cs typeface="+mj-cs"/>
              </a:rPr>
              <a:t>Lista</a:t>
            </a:r>
            <a:r>
              <a:rPr lang="en-US" sz="2900" kern="1200" spc="150" dirty="0">
                <a:solidFill>
                  <a:schemeClr val="bg1"/>
                </a:solidFill>
                <a:latin typeface="Impact" panose="020B0806030902050204"/>
                <a:ea typeface="+mj-ea"/>
                <a:cs typeface="+mj-cs"/>
              </a:rPr>
              <a:t> de </a:t>
            </a:r>
            <a:r>
              <a:rPr lang="en-US" sz="2900" kern="1200" spc="150" dirty="0" err="1">
                <a:solidFill>
                  <a:schemeClr val="bg1"/>
                </a:solidFill>
                <a:latin typeface="Impact" panose="020B0806030902050204"/>
                <a:ea typeface="+mj-ea"/>
                <a:cs typeface="+mj-cs"/>
              </a:rPr>
              <a:t>Verificación</a:t>
            </a:r>
            <a:r>
              <a:rPr lang="en-US" sz="2900" kern="1200" spc="150" dirty="0">
                <a:solidFill>
                  <a:schemeClr val="bg1"/>
                </a:solidFill>
                <a:latin typeface="Impact" panose="020B0806030902050204"/>
                <a:ea typeface="+mj-ea"/>
                <a:cs typeface="+mj-cs"/>
              </a:rPr>
              <a:t> </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de </a:t>
            </a:r>
            <a:r>
              <a:rPr lang="en-US" sz="2900" kern="1200" spc="150" dirty="0" err="1">
                <a:solidFill>
                  <a:schemeClr val="bg1"/>
                </a:solidFill>
                <a:latin typeface="Impact" panose="020B0806030902050204"/>
                <a:ea typeface="+mj-ea"/>
                <a:cs typeface="+mj-cs"/>
              </a:rPr>
              <a:t>Prácticas</a:t>
            </a:r>
            <a:r>
              <a:rPr lang="en-US" sz="2900" kern="1200" spc="150" dirty="0">
                <a:solidFill>
                  <a:schemeClr val="bg1"/>
                </a:solidFill>
                <a:latin typeface="Impact" panose="020B0806030902050204"/>
                <a:ea typeface="+mj-ea"/>
                <a:cs typeface="+mj-cs"/>
              </a:rPr>
              <a:t> </a:t>
            </a:r>
            <a:r>
              <a:rPr lang="en-US" sz="2900" kern="1200" spc="150" dirty="0" err="1">
                <a:solidFill>
                  <a:schemeClr val="bg1"/>
                </a:solidFill>
                <a:latin typeface="Impact" panose="020B0806030902050204"/>
                <a:ea typeface="+mj-ea"/>
                <a:cs typeface="+mj-cs"/>
              </a:rPr>
              <a:t>Seguras</a:t>
            </a:r>
            <a:r>
              <a:rPr lang="en-US" sz="2900" kern="1200" spc="150" dirty="0">
                <a:solidFill>
                  <a:schemeClr val="bg1"/>
                </a:solidFill>
                <a:latin typeface="Impact" panose="020B0806030902050204"/>
                <a:ea typeface="+mj-ea"/>
                <a:cs typeface="+mj-cs"/>
              </a:rPr>
              <a:t> y </a:t>
            </a:r>
            <a:r>
              <a:rPr lang="en-US" sz="2900" kern="1200" spc="150" dirty="0" err="1">
                <a:solidFill>
                  <a:schemeClr val="bg1"/>
                </a:solidFill>
                <a:latin typeface="Impact" panose="020B0806030902050204"/>
                <a:ea typeface="+mj-ea"/>
                <a:cs typeface="+mj-cs"/>
              </a:rPr>
              <a:t>Resumen</a:t>
            </a:r>
            <a:endParaRPr lang="en-US" sz="2900" kern="1200" spc="150" dirty="0">
              <a:solidFill>
                <a:schemeClr val="bg1"/>
              </a:solidFill>
              <a:latin typeface="Impact" panose="020B0806030902050204"/>
              <a:ea typeface="+mj-ea"/>
              <a:cs typeface="+mj-cs"/>
            </a:endParaRPr>
          </a:p>
        </p:txBody>
      </p:sp>
      <p:pic>
        <p:nvPicPr>
          <p:cNvPr id="3" name="Picture 2" descr="Image displaying items to be checked before and during excavation">
            <a:extLst>
              <a:ext uri="{FF2B5EF4-FFF2-40B4-BE49-F238E27FC236}">
                <a16:creationId xmlns:a16="http://schemas.microsoft.com/office/drawing/2014/main" id="{BD6839D4-BD06-4CBB-B951-894648DD1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48508"/>
            <a:ext cx="9065538" cy="5736833"/>
          </a:xfrm>
          <a:prstGeom prst="rect">
            <a:avLst/>
          </a:prstGeom>
        </p:spPr>
      </p:pic>
    </p:spTree>
    <p:extLst>
      <p:ext uri="{BB962C8B-B14F-4D97-AF65-F5344CB8AC3E}">
        <p14:creationId xmlns:p14="http://schemas.microsoft.com/office/powerpoint/2010/main" val="712491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itle 1"/>
          <p:cNvSpPr>
            <a:spLocks noGrp="1"/>
          </p:cNvSpPr>
          <p:nvPr>
            <p:ph type="title"/>
          </p:nvPr>
        </p:nvSpPr>
        <p:spPr bwMode="auto">
          <a:xfrm>
            <a:off x="914400" y="328112"/>
            <a:ext cx="8229600" cy="742699"/>
          </a:xfrm>
          <a:noFill/>
          <a:ln>
            <a:miter lim="800000"/>
            <a:headEnd/>
            <a:tailEnd/>
          </a:ln>
        </p:spPr>
        <p:txBody>
          <a:bodyPr wrap="square" lIns="91440" tIns="45720" rIns="91440" bIns="45720" numCol="1" anchor="t" anchorCtr="0" compatLnSpc="1">
            <a:prstTxWarp prst="textNoShape">
              <a:avLst/>
            </a:prstTxWarp>
          </a:bodyPr>
          <a:lstStyle/>
          <a:p>
            <a:r>
              <a:rPr lang="en-US" sz="2900" kern="1200" spc="150" dirty="0" err="1">
                <a:solidFill>
                  <a:schemeClr val="bg1"/>
                </a:solidFill>
                <a:latin typeface="Impact" panose="020B0806030902050204"/>
                <a:ea typeface="+mj-ea"/>
                <a:cs typeface="+mj-cs"/>
              </a:rPr>
              <a:t>Recursos</a:t>
            </a:r>
            <a:r>
              <a:rPr lang="en-US" sz="2900" kern="1200" spc="150" dirty="0">
                <a:solidFill>
                  <a:schemeClr val="bg1"/>
                </a:solidFill>
                <a:latin typeface="Impact" panose="020B0806030902050204"/>
                <a:ea typeface="+mj-ea"/>
                <a:cs typeface="+mj-cs"/>
              </a:rPr>
              <a:t> </a:t>
            </a:r>
            <a:r>
              <a:rPr lang="en-US" sz="2900" kern="1200" spc="150" dirty="0" err="1">
                <a:solidFill>
                  <a:schemeClr val="bg1"/>
                </a:solidFill>
                <a:latin typeface="Impact" panose="020B0806030902050204"/>
                <a:ea typeface="+mj-ea"/>
                <a:cs typeface="+mj-cs"/>
              </a:rPr>
              <a:t>Adicionales</a:t>
            </a:r>
            <a:endParaRPr lang="en-US" sz="2900" kern="1200" spc="150" dirty="0">
              <a:solidFill>
                <a:schemeClr val="bg1"/>
              </a:solidFill>
              <a:latin typeface="Impact" panose="020B0806030902050204"/>
              <a:ea typeface="+mj-ea"/>
              <a:cs typeface="+mj-cs"/>
            </a:endParaRPr>
          </a:p>
        </p:txBody>
      </p:sp>
      <p:sp>
        <p:nvSpPr>
          <p:cNvPr id="3" name="Content Placeholder 2">
            <a:extLst/>
          </p:cNvPr>
          <p:cNvSpPr>
            <a:spLocks noGrp="1"/>
          </p:cNvSpPr>
          <p:nvPr>
            <p:ph idx="1"/>
          </p:nvPr>
        </p:nvSpPr>
        <p:spPr>
          <a:xfrm>
            <a:off x="96838" y="1419225"/>
            <a:ext cx="9047162" cy="4525963"/>
          </a:xfrm>
        </p:spPr>
        <p:txBody>
          <a:bodyPr wrap="square" lIns="91440" tIns="45720" rIns="91440" bIns="45720" numCol="1" anchor="t" anchorCtr="0" compatLnSpc="1">
            <a:prstTxWarp prst="textNoShape">
              <a:avLst/>
            </a:prstTxWarp>
          </a:bodyPr>
          <a:lstStyle/>
          <a:p>
            <a:pPr marL="228600" indent="-228600" algn="just" defTabSz="685800" eaLnBrk="1" hangingPunct="1">
              <a:lnSpc>
                <a:spcPct val="110000"/>
              </a:lnSpc>
              <a:spcBef>
                <a:spcPts val="700"/>
              </a:spcBef>
              <a:buClr>
                <a:srgbClr val="2A1A00"/>
              </a:buClr>
            </a:pPr>
            <a:r>
              <a:rPr lang="en-US" sz="2200" dirty="0" err="1">
                <a:solidFill>
                  <a:srgbClr val="000000"/>
                </a:solidFill>
                <a:latin typeface="Times New Roman" charset="0"/>
                <a:ea typeface="Times New Roman" charset="0"/>
                <a:cs typeface="Times New Roman" charset="0"/>
              </a:rPr>
              <a:t>Recursos</a:t>
            </a:r>
            <a:r>
              <a:rPr lang="en-US" sz="2200" dirty="0">
                <a:solidFill>
                  <a:srgbClr val="000000"/>
                </a:solidFill>
                <a:latin typeface="Times New Roman" charset="0"/>
                <a:ea typeface="Times New Roman" charset="0"/>
                <a:cs typeface="Times New Roman" charset="0"/>
              </a:rPr>
              <a:t> </a:t>
            </a:r>
            <a:r>
              <a:rPr lang="en-US" sz="2200" dirty="0" err="1">
                <a:solidFill>
                  <a:srgbClr val="000000"/>
                </a:solidFill>
                <a:latin typeface="Times New Roman" charset="0"/>
                <a:ea typeface="Times New Roman" charset="0"/>
                <a:cs typeface="Times New Roman" charset="0"/>
              </a:rPr>
              <a:t>adicionales</a:t>
            </a:r>
            <a:r>
              <a:rPr lang="en-US" sz="2200" dirty="0">
                <a:solidFill>
                  <a:srgbClr val="000000"/>
                </a:solidFill>
                <a:latin typeface="Times New Roman" charset="0"/>
                <a:ea typeface="Times New Roman" charset="0"/>
                <a:cs typeface="Times New Roman" charset="0"/>
              </a:rPr>
              <a:t> para los </a:t>
            </a:r>
            <a:r>
              <a:rPr lang="en-US" sz="2200" dirty="0" err="1">
                <a:solidFill>
                  <a:srgbClr val="000000"/>
                </a:solidFill>
                <a:latin typeface="Times New Roman" charset="0"/>
                <a:ea typeface="Times New Roman" charset="0"/>
                <a:cs typeface="Times New Roman" charset="0"/>
              </a:rPr>
              <a:t>participantes</a:t>
            </a:r>
            <a:r>
              <a:rPr lang="en-US" sz="2200" dirty="0">
                <a:solidFill>
                  <a:srgbClr val="000000"/>
                </a:solidFill>
                <a:latin typeface="Times New Roman" charset="0"/>
                <a:ea typeface="Times New Roman" charset="0"/>
                <a:cs typeface="Times New Roman" charset="0"/>
              </a:rPr>
              <a:t>:	</a:t>
            </a:r>
          </a:p>
          <a:p>
            <a:pPr lvl="2" defTabSz="685800" eaLnBrk="1" hangingPunct="1">
              <a:lnSpc>
                <a:spcPct val="110000"/>
              </a:lnSpc>
              <a:spcBef>
                <a:spcPts val="700"/>
              </a:spcBef>
              <a:buClr>
                <a:srgbClr val="2A1A00"/>
              </a:buClr>
            </a:pPr>
            <a:r>
              <a:rPr lang="en-US" sz="2000" dirty="0">
                <a:solidFill>
                  <a:srgbClr val="000000"/>
                </a:solidFill>
                <a:latin typeface="Times New Roman" charset="0"/>
                <a:ea typeface="Times New Roman" charset="0"/>
                <a:cs typeface="Times New Roman" charset="0"/>
              </a:rPr>
              <a:t>OSHA </a:t>
            </a:r>
            <a:r>
              <a:rPr lang="en-US" sz="2000" dirty="0">
                <a:latin typeface="Times New Roman" charset="0"/>
                <a:ea typeface="Times New Roman" charset="0"/>
                <a:cs typeface="Times New Roman" charset="0"/>
              </a:rPr>
              <a:t>Excavation Standard</a:t>
            </a:r>
            <a:r>
              <a:rPr lang="en-US" sz="2000" dirty="0">
                <a:solidFill>
                  <a:srgbClr val="FF0000"/>
                </a:solidFill>
                <a:latin typeface="Times New Roman" charset="0"/>
                <a:ea typeface="Times New Roman" charset="0"/>
                <a:cs typeface="Times New Roman" charset="0"/>
              </a:rPr>
              <a:t> </a:t>
            </a:r>
            <a:r>
              <a:rPr lang="en-US" sz="2000" dirty="0">
                <a:solidFill>
                  <a:srgbClr val="000000"/>
                </a:solidFill>
                <a:latin typeface="Times New Roman" charset="0"/>
                <a:ea typeface="Times New Roman" charset="0"/>
                <a:cs typeface="Times New Roman" charset="0"/>
              </a:rPr>
              <a:t>&lt;https://www.osha.gov/pls/oshaweb/owadisp.show_document?p_table=STANDARDS&amp;p_id=10930&gt;</a:t>
            </a:r>
          </a:p>
          <a:p>
            <a:pPr lvl="2" defTabSz="685800" eaLnBrk="1" hangingPunct="1">
              <a:lnSpc>
                <a:spcPct val="110000"/>
              </a:lnSpc>
              <a:spcBef>
                <a:spcPts val="700"/>
              </a:spcBef>
              <a:buClr>
                <a:srgbClr val="2A1A00"/>
              </a:buClr>
            </a:pPr>
            <a:r>
              <a:rPr lang="en-US" sz="2000" dirty="0">
                <a:solidFill>
                  <a:srgbClr val="000000"/>
                </a:solidFill>
                <a:latin typeface="Times New Roman" charset="0"/>
                <a:ea typeface="Times New Roman" charset="0"/>
                <a:cs typeface="Times New Roman" charset="0"/>
              </a:rPr>
              <a:t>OSHA Safety and Health Topics Page on Trenching and Excavation</a:t>
            </a:r>
            <a:br>
              <a:rPr lang="en-US" sz="2000" dirty="0">
                <a:solidFill>
                  <a:srgbClr val="000000"/>
                </a:solidFill>
                <a:latin typeface="Times New Roman" charset="0"/>
                <a:ea typeface="Times New Roman" charset="0"/>
                <a:cs typeface="Times New Roman" charset="0"/>
              </a:rPr>
            </a:br>
            <a:r>
              <a:rPr lang="en-US" sz="2000" dirty="0">
                <a:solidFill>
                  <a:srgbClr val="000000"/>
                </a:solidFill>
                <a:latin typeface="Times New Roman" charset="0"/>
                <a:ea typeface="Times New Roman" charset="0"/>
                <a:cs typeface="Times New Roman" charset="0"/>
              </a:rPr>
              <a:t>&lt;https://www.osha.gov/SLTC/trenchingexcavation/index.html&gt;</a:t>
            </a:r>
          </a:p>
          <a:p>
            <a:pPr lvl="2" defTabSz="685800" eaLnBrk="1" hangingPunct="1">
              <a:lnSpc>
                <a:spcPct val="110000"/>
              </a:lnSpc>
              <a:spcBef>
                <a:spcPts val="700"/>
              </a:spcBef>
              <a:buClr>
                <a:srgbClr val="2A1A00"/>
              </a:buClr>
            </a:pPr>
            <a:r>
              <a:rPr lang="en-US" sz="2000" dirty="0">
                <a:solidFill>
                  <a:srgbClr val="000000"/>
                </a:solidFill>
                <a:latin typeface="Times New Roman" charset="0"/>
                <a:ea typeface="Times New Roman" charset="0"/>
                <a:cs typeface="Times New Roman" charset="0"/>
              </a:rPr>
              <a:t>ELCOSH Excavation Safety &lt;http://www.elcosh.org/record/document/4236/d001520.pdf&gt;</a:t>
            </a:r>
          </a:p>
          <a:p>
            <a:pPr lvl="2" defTabSz="685800" eaLnBrk="1" hangingPunct="1">
              <a:lnSpc>
                <a:spcPct val="110000"/>
              </a:lnSpc>
              <a:spcBef>
                <a:spcPts val="700"/>
              </a:spcBef>
              <a:buClr>
                <a:srgbClr val="2A1A00"/>
              </a:buClr>
            </a:pPr>
            <a:r>
              <a:rPr lang="en-US" sz="2000" dirty="0">
                <a:solidFill>
                  <a:srgbClr val="000000"/>
                </a:solidFill>
                <a:latin typeface="Times New Roman" charset="0"/>
                <a:ea typeface="Times New Roman" charset="0"/>
                <a:cs typeface="Times New Roman" charset="0"/>
              </a:rPr>
              <a:t>OSHA Trenching and Excavation Safety Publication</a:t>
            </a:r>
          </a:p>
          <a:p>
            <a:pPr lvl="2" defTabSz="685800" eaLnBrk="1" hangingPunct="1">
              <a:lnSpc>
                <a:spcPct val="110000"/>
              </a:lnSpc>
              <a:spcBef>
                <a:spcPts val="700"/>
              </a:spcBef>
              <a:buClr>
                <a:srgbClr val="2A1A00"/>
              </a:buClr>
              <a:buFontTx/>
              <a:buNone/>
            </a:pPr>
            <a:r>
              <a:rPr lang="en-US" sz="2000" dirty="0">
                <a:solidFill>
                  <a:srgbClr val="000000"/>
                </a:solidFill>
                <a:latin typeface="Times New Roman" charset="0"/>
                <a:ea typeface="Times New Roman" charset="0"/>
                <a:cs typeface="Times New Roman" charset="0"/>
              </a:rPr>
              <a:t>    &lt;https://www.osha.gov/Publications/osha2226.pdf&gt;</a:t>
            </a:r>
          </a:p>
          <a:p>
            <a:pPr lvl="2" defTabSz="685800" eaLnBrk="1" hangingPunct="1">
              <a:lnSpc>
                <a:spcPct val="110000"/>
              </a:lnSpc>
              <a:spcBef>
                <a:spcPts val="700"/>
              </a:spcBef>
              <a:buClr>
                <a:srgbClr val="2A1A00"/>
              </a:buClr>
            </a:pPr>
            <a:r>
              <a:rPr lang="en-US" sz="2000" dirty="0">
                <a:solidFill>
                  <a:srgbClr val="000000"/>
                </a:solidFill>
                <a:latin typeface="Times New Roman" charset="0"/>
                <a:ea typeface="Times New Roman" charset="0"/>
                <a:cs typeface="Times New Roman" charset="0"/>
              </a:rPr>
              <a:t>OSHA Fact Sheet  &lt;https://www.osha.gov/OshDoc/data_Hurricane_Facts/trench_excavation_fs.pdf&gt;</a:t>
            </a:r>
            <a:endParaRPr lang="en-US" sz="2000" dirty="0">
              <a:ea typeface="ＭＳ Ｐゴシック"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p:nvPr>
        </p:nvSpPr>
        <p:spPr bwMode="auto">
          <a:xfrm>
            <a:off x="0" y="2357438"/>
            <a:ext cx="9144000" cy="3255962"/>
          </a:xfrm>
          <a:noFill/>
          <a:ln>
            <a:miter lim="800000"/>
            <a:headEnd/>
            <a:tailEnd/>
          </a:ln>
        </p:spPr>
        <p:txBody>
          <a:bodyPr wrap="square" lIns="91440" tIns="45720" rIns="91440" bIns="45720" numCol="1" anchor="t" anchorCtr="0" compatLnSpc="1">
            <a:prstTxWarp prst="textNoShape">
              <a:avLst/>
            </a:prstTxWarp>
          </a:bodyPr>
          <a:lstStyle/>
          <a:p>
            <a:r>
              <a:rPr lang="en-US" b="1" dirty="0">
                <a:latin typeface="Times New Roman" charset="0"/>
                <a:ea typeface="Times New Roman" charset="0"/>
                <a:cs typeface="Times New Roman" charset="0"/>
              </a:rPr>
              <a:t/>
            </a: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¿PREGUNTAS?</a:t>
            </a:r>
            <a:endParaRPr lang="en-US" b="1" i="1" dirty="0">
              <a:latin typeface="Times New Roman" charset="0"/>
              <a:ea typeface="Times New Roman" charset="0"/>
              <a:cs typeface="Times New Roman"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8588" y="2362200"/>
            <a:ext cx="7040562" cy="2498725"/>
          </a:xfrm>
        </p:spPr>
        <p:txBody>
          <a:bodyPr wrap="square" lIns="91440" tIns="45720" rIns="91440" bIns="45720" numCol="1" anchor="t" anchorCtr="0" compatLnSpc="1">
            <a:prstTxWarp prst="textNoShape">
              <a:avLst/>
            </a:prstTxWarp>
          </a:bodyPr>
          <a:lstStyle/>
          <a:p>
            <a:r>
              <a:rPr lang="en-US" sz="2900" dirty="0">
                <a:solidFill>
                  <a:schemeClr val="tx1"/>
                </a:solidFill>
                <a:latin typeface="Impact" charset="0"/>
              </a:rPr>
              <a:t>POR FAVOR COMIENCE EL </a:t>
            </a:r>
            <a:br>
              <a:rPr lang="en-US" sz="2900" dirty="0">
                <a:solidFill>
                  <a:schemeClr val="tx1"/>
                </a:solidFill>
                <a:latin typeface="Impact" charset="0"/>
              </a:rPr>
            </a:br>
            <a:r>
              <a:rPr lang="en-US" sz="2900" dirty="0">
                <a:solidFill>
                  <a:schemeClr val="tx1"/>
                </a:solidFill>
                <a:latin typeface="Impact" charset="0"/>
              </a:rPr>
              <a:t>POSTTEST – SESIÓN 2</a:t>
            </a:r>
            <a:br>
              <a:rPr lang="en-US" sz="2900" dirty="0">
                <a:solidFill>
                  <a:schemeClr val="tx1"/>
                </a:solidFill>
                <a:latin typeface="Impact" charset="0"/>
              </a:rPr>
            </a:br>
            <a:r>
              <a:rPr lang="en-US" sz="2900" dirty="0">
                <a:solidFill>
                  <a:schemeClr val="tx1"/>
                </a:solidFill>
                <a:latin typeface="Impact" charset="0"/>
              </a:rPr>
              <a:t/>
            </a:r>
            <a:br>
              <a:rPr lang="en-US" sz="2900" dirty="0">
                <a:solidFill>
                  <a:schemeClr val="tx1"/>
                </a:solidFill>
                <a:latin typeface="Impact" charset="0"/>
              </a:rPr>
            </a:br>
            <a:r>
              <a:rPr lang="en-US" sz="2900" dirty="0" err="1">
                <a:solidFill>
                  <a:schemeClr val="tx1"/>
                </a:solidFill>
                <a:latin typeface="Impact" charset="0"/>
              </a:rPr>
              <a:t>Máximo</a:t>
            </a:r>
            <a:r>
              <a:rPr lang="en-US" sz="2900" dirty="0">
                <a:solidFill>
                  <a:schemeClr val="tx1"/>
                </a:solidFill>
                <a:latin typeface="Impact" charset="0"/>
              </a:rPr>
              <a:t>: 15 </a:t>
            </a:r>
            <a:r>
              <a:rPr lang="en-US" sz="2900" dirty="0" err="1">
                <a:solidFill>
                  <a:schemeClr val="tx1"/>
                </a:solidFill>
                <a:latin typeface="Impact" charset="0"/>
              </a:rPr>
              <a:t>minutos</a:t>
            </a:r>
            <a:endParaRPr lang="en-US" sz="2900" dirty="0">
              <a:solidFill>
                <a:schemeClr val="tx1"/>
              </a:solidFill>
              <a:latin typeface="Impact"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p:cNvPr>
          <p:cNvSpPr>
            <a:spLocks noGrp="1"/>
          </p:cNvSpPr>
          <p:nvPr>
            <p:ph type="title"/>
          </p:nvPr>
        </p:nvSpPr>
        <p:spPr>
          <a:xfrm>
            <a:off x="1239838" y="2679700"/>
            <a:ext cx="7040562" cy="1258888"/>
          </a:xfrm>
        </p:spPr>
        <p:txBody>
          <a:bodyPr wrap="square" lIns="91440" tIns="45720" rIns="91440" bIns="45720" numCol="1" anchor="t" anchorCtr="0" compatLnSpc="1">
            <a:prstTxWarp prst="textNoShape">
              <a:avLst/>
            </a:prstTxWarp>
          </a:bodyPr>
          <a:lstStyle/>
          <a:p>
            <a:r>
              <a:rPr lang="en-US" sz="2900" dirty="0">
                <a:solidFill>
                  <a:schemeClr val="tx1"/>
                </a:solidFill>
                <a:latin typeface="Impact" charset="0"/>
              </a:rPr>
              <a:t>POR FAVOR RESPONDA LA </a:t>
            </a:r>
            <a:br>
              <a:rPr lang="en-US" sz="2900" dirty="0">
                <a:solidFill>
                  <a:schemeClr val="tx1"/>
                </a:solidFill>
                <a:latin typeface="Impact" charset="0"/>
              </a:rPr>
            </a:br>
            <a:r>
              <a:rPr lang="en-US" sz="2900" dirty="0">
                <a:solidFill>
                  <a:schemeClr val="tx1"/>
                </a:solidFill>
                <a:latin typeface="Impact" charset="0"/>
              </a:rPr>
              <a:t>ENCUESTA DE OPINIÓN</a:t>
            </a:r>
            <a:br>
              <a:rPr lang="en-US" sz="2900" dirty="0">
                <a:solidFill>
                  <a:schemeClr val="tx1"/>
                </a:solidFill>
                <a:latin typeface="Impact" charset="0"/>
              </a:rPr>
            </a:br>
            <a:endParaRPr lang="en-US" sz="2900" dirty="0">
              <a:solidFill>
                <a:schemeClr val="tx1"/>
              </a:solidFill>
              <a:latin typeface="Impact"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3" y="1589088"/>
            <a:ext cx="8125646" cy="4926012"/>
          </a:xfrm>
        </p:spPr>
        <p:txBody>
          <a:bodyPr wrap="square" lIns="91440" tIns="45720" rIns="91440" bIns="45720" numCol="1" anchor="t" anchorCtr="0" compatLnSpc="1">
            <a:prstTxWarp prst="textNoShape">
              <a:avLst/>
            </a:prstTxWarp>
          </a:bodyPr>
          <a:lstStyle/>
          <a:p>
            <a:r>
              <a:rPr lang="en-US" sz="2800" b="1" dirty="0" err="1"/>
              <a:t>Clasificación</a:t>
            </a:r>
            <a:r>
              <a:rPr lang="en-US" sz="2800" b="1" dirty="0"/>
              <a:t> de </a:t>
            </a:r>
            <a:r>
              <a:rPr lang="en-US" sz="2800" b="1" dirty="0" err="1"/>
              <a:t>Suelos</a:t>
            </a:r>
            <a:endParaRPr lang="en-US" sz="2800" b="1" dirty="0"/>
          </a:p>
          <a:p>
            <a:pPr marL="914400" lvl="1" indent="-457200">
              <a:buFont typeface="Arial" charset="0"/>
              <a:buChar char="•"/>
            </a:pPr>
            <a:r>
              <a:rPr lang="en-US" sz="2400" dirty="0" err="1"/>
              <a:t>Categorías</a:t>
            </a:r>
            <a:r>
              <a:rPr lang="en-US" sz="2400" dirty="0"/>
              <a:t> (Roca </a:t>
            </a:r>
            <a:r>
              <a:rPr lang="en-US" sz="2400" dirty="0" err="1"/>
              <a:t>Estable</a:t>
            </a:r>
            <a:r>
              <a:rPr lang="en-US" sz="2400" dirty="0"/>
              <a:t>, </a:t>
            </a:r>
            <a:r>
              <a:rPr lang="en-US" sz="2400" dirty="0" err="1"/>
              <a:t>Tipo</a:t>
            </a:r>
            <a:r>
              <a:rPr lang="en-US" sz="2400" dirty="0"/>
              <a:t> A, </a:t>
            </a:r>
            <a:r>
              <a:rPr lang="en-US" sz="2400" dirty="0" err="1"/>
              <a:t>Tipo</a:t>
            </a:r>
            <a:r>
              <a:rPr lang="en-US" sz="2400" dirty="0"/>
              <a:t> B, </a:t>
            </a:r>
            <a:r>
              <a:rPr lang="en-US" sz="2400" dirty="0" err="1"/>
              <a:t>Tipo</a:t>
            </a:r>
            <a:r>
              <a:rPr lang="en-US" sz="2400" dirty="0"/>
              <a:t> C) </a:t>
            </a:r>
          </a:p>
          <a:p>
            <a:pPr marL="914400" lvl="1" indent="-457200">
              <a:buFont typeface="Arial" charset="0"/>
              <a:buChar char="•"/>
            </a:pPr>
            <a:r>
              <a:rPr lang="en-US" sz="2400" dirty="0" err="1"/>
              <a:t>Evaluación</a:t>
            </a:r>
            <a:r>
              <a:rPr lang="en-US" sz="2400" dirty="0"/>
              <a:t> de </a:t>
            </a:r>
            <a:r>
              <a:rPr lang="en-US" sz="2400" dirty="0" err="1"/>
              <a:t>suelos</a:t>
            </a:r>
            <a:endParaRPr lang="en-US" sz="2400" dirty="0"/>
          </a:p>
          <a:p>
            <a:pPr marL="914400" lvl="1" indent="-457200"/>
            <a:endParaRPr lang="en-US" sz="2000" dirty="0"/>
          </a:p>
          <a:p>
            <a:r>
              <a:rPr lang="en-US" sz="2800" b="1" dirty="0" err="1"/>
              <a:t>Controles</a:t>
            </a:r>
            <a:r>
              <a:rPr lang="en-US" sz="2800" b="1" dirty="0"/>
              <a:t> de </a:t>
            </a:r>
            <a:r>
              <a:rPr lang="en-US" sz="2800" b="1" dirty="0" err="1"/>
              <a:t>Peligro</a:t>
            </a:r>
            <a:r>
              <a:rPr lang="en-US" sz="2800" b="1" dirty="0">
                <a:solidFill>
                  <a:srgbClr val="FF0000"/>
                </a:solidFill>
              </a:rPr>
              <a:t> </a:t>
            </a:r>
            <a:r>
              <a:rPr lang="en-US" sz="2800" b="1" dirty="0"/>
              <a:t>de </a:t>
            </a:r>
            <a:r>
              <a:rPr lang="en-US" sz="2800" b="1" dirty="0" err="1"/>
              <a:t>Derrumbe</a:t>
            </a:r>
            <a:r>
              <a:rPr lang="en-US" sz="2800" b="1" dirty="0"/>
              <a:t>  </a:t>
            </a:r>
          </a:p>
          <a:p>
            <a:pPr marL="914400" lvl="1" indent="-457200">
              <a:buFont typeface="Arial" charset="0"/>
              <a:buChar char="•"/>
            </a:pPr>
            <a:r>
              <a:rPr lang="en-US" sz="2400" b="1" dirty="0" err="1"/>
              <a:t>Controles</a:t>
            </a:r>
            <a:r>
              <a:rPr lang="en-US" sz="2400" b="1" dirty="0"/>
              <a:t> de </a:t>
            </a:r>
            <a:r>
              <a:rPr lang="en-US" sz="2400" b="1" dirty="0" err="1"/>
              <a:t>Ingeniería</a:t>
            </a:r>
            <a:endParaRPr lang="en-US" sz="2400" b="1" dirty="0"/>
          </a:p>
          <a:p>
            <a:pPr marL="1262063" lvl="2" indent="-404813"/>
            <a:r>
              <a:rPr lang="en-US" dirty="0">
                <a:ea typeface="ＭＳ Ｐゴシック" charset="-128"/>
              </a:rPr>
              <a:t>Sistema de </a:t>
            </a:r>
            <a:r>
              <a:rPr lang="en-US" dirty="0" err="1">
                <a:ea typeface="ＭＳ Ｐゴシック" charset="-128"/>
              </a:rPr>
              <a:t>protección</a:t>
            </a:r>
            <a:r>
              <a:rPr lang="en-US" dirty="0">
                <a:ea typeface="ＭＳ Ｐゴシック" charset="-128"/>
              </a:rPr>
              <a:t> (</a:t>
            </a:r>
            <a:r>
              <a:rPr lang="en-US" dirty="0" err="1">
                <a:ea typeface="ＭＳ Ｐゴシック" charset="-128"/>
              </a:rPr>
              <a:t>Declivado</a:t>
            </a:r>
            <a:r>
              <a:rPr lang="en-US" dirty="0">
                <a:ea typeface="ＭＳ Ｐゴシック" charset="-128"/>
              </a:rPr>
              <a:t>, </a:t>
            </a:r>
            <a:r>
              <a:rPr lang="en-US" dirty="0" err="1">
                <a:ea typeface="ＭＳ Ｐゴシック" charset="-128"/>
              </a:rPr>
              <a:t>banqueo</a:t>
            </a:r>
            <a:r>
              <a:rPr lang="en-US" dirty="0">
                <a:ea typeface="ＭＳ Ｐゴシック" charset="-128"/>
              </a:rPr>
              <a:t>, </a:t>
            </a:r>
            <a:r>
              <a:rPr lang="en-US" dirty="0" err="1">
                <a:ea typeface="ＭＳ Ｐゴシック" charset="-128"/>
              </a:rPr>
              <a:t>apuntalamiento</a:t>
            </a:r>
            <a:r>
              <a:rPr lang="en-US" dirty="0">
                <a:ea typeface="ＭＳ Ｐゴシック" charset="-128"/>
              </a:rPr>
              <a:t>)</a:t>
            </a:r>
          </a:p>
          <a:p>
            <a:pPr marL="1262063" lvl="2" indent="-404813"/>
            <a:r>
              <a:rPr lang="en-US" dirty="0" err="1">
                <a:ea typeface="ＭＳ Ｐゴシック" charset="-128"/>
              </a:rPr>
              <a:t>Acceso</a:t>
            </a:r>
            <a:r>
              <a:rPr lang="en-US" dirty="0">
                <a:ea typeface="ＭＳ Ｐゴシック" charset="-128"/>
              </a:rPr>
              <a:t> y </a:t>
            </a:r>
            <a:r>
              <a:rPr lang="en-US" dirty="0" err="1">
                <a:ea typeface="ＭＳ Ｐゴシック" charset="-128"/>
              </a:rPr>
              <a:t>salida</a:t>
            </a:r>
            <a:r>
              <a:rPr lang="en-US" dirty="0">
                <a:ea typeface="ＭＳ Ｐゴシック" charset="-128"/>
              </a:rPr>
              <a:t> (</a:t>
            </a:r>
            <a:r>
              <a:rPr lang="en-US" dirty="0" err="1">
                <a:ea typeface="ＭＳ Ｐゴシック" charset="-128"/>
              </a:rPr>
              <a:t>Rampas</a:t>
            </a:r>
            <a:r>
              <a:rPr lang="en-US" dirty="0">
                <a:ea typeface="ＭＳ Ｐゴシック" charset="-128"/>
              </a:rPr>
              <a:t> y </a:t>
            </a:r>
            <a:r>
              <a:rPr lang="en-US" dirty="0" err="1">
                <a:ea typeface="ＭＳ Ｐゴシック" charset="-128"/>
              </a:rPr>
              <a:t>escaleras</a:t>
            </a:r>
            <a:r>
              <a:rPr lang="en-US" dirty="0">
                <a:ea typeface="ＭＳ Ｐゴシック" charset="-128"/>
              </a:rPr>
              <a:t>)</a:t>
            </a:r>
          </a:p>
          <a:p>
            <a:pPr marL="1262063" lvl="2" indent="-404813"/>
            <a:r>
              <a:rPr lang="en-US" dirty="0" err="1">
                <a:ea typeface="ＭＳ Ｐゴシック" charset="-128"/>
              </a:rPr>
              <a:t>Selección</a:t>
            </a:r>
            <a:r>
              <a:rPr lang="en-US" dirty="0">
                <a:ea typeface="ＭＳ Ｐゴシック" charset="-128"/>
              </a:rPr>
              <a:t> de </a:t>
            </a:r>
            <a:r>
              <a:rPr lang="en-US" dirty="0" err="1">
                <a:ea typeface="ＭＳ Ｐゴシック" charset="-128"/>
              </a:rPr>
              <a:t>sistemas</a:t>
            </a:r>
            <a:r>
              <a:rPr lang="en-US" dirty="0">
                <a:ea typeface="ＭＳ Ｐゴシック" charset="-128"/>
              </a:rPr>
              <a:t> </a:t>
            </a:r>
            <a:r>
              <a:rPr lang="en-US" dirty="0" err="1">
                <a:ea typeface="ＭＳ Ｐゴシック" charset="-128"/>
              </a:rPr>
              <a:t>protectores</a:t>
            </a:r>
            <a:r>
              <a:rPr lang="en-US" dirty="0">
                <a:ea typeface="ＭＳ Ｐゴシック" charset="-128"/>
              </a:rPr>
              <a:t>- </a:t>
            </a:r>
            <a:r>
              <a:rPr lang="en-US" dirty="0" err="1">
                <a:ea typeface="ＭＳ Ｐゴシック" charset="-128"/>
              </a:rPr>
              <a:t>Diagrama</a:t>
            </a:r>
            <a:r>
              <a:rPr lang="en-US" dirty="0">
                <a:ea typeface="ＭＳ Ｐゴシック" charset="-128"/>
              </a:rPr>
              <a:t> de </a:t>
            </a:r>
            <a:r>
              <a:rPr lang="en-US" dirty="0" err="1">
                <a:ea typeface="ＭＳ Ｐゴシック" charset="-128"/>
              </a:rPr>
              <a:t>flujos</a:t>
            </a:r>
            <a:endParaRPr lang="en-US" dirty="0">
              <a:ea typeface="ＭＳ Ｐゴシック" charset="-128"/>
            </a:endParaRPr>
          </a:p>
          <a:p>
            <a:pPr marL="1262063" lvl="2" indent="-404813"/>
            <a:r>
              <a:rPr lang="en-US" dirty="0" err="1">
                <a:ea typeface="ＭＳ Ｐゴシック" charset="-128"/>
              </a:rPr>
              <a:t>Instalación</a:t>
            </a:r>
            <a:r>
              <a:rPr lang="en-US" dirty="0">
                <a:ea typeface="ＭＳ Ｐゴシック" charset="-128"/>
              </a:rPr>
              <a:t> de </a:t>
            </a:r>
            <a:r>
              <a:rPr lang="en-US" dirty="0" err="1">
                <a:ea typeface="ＭＳ Ｐゴシック" charset="-128"/>
              </a:rPr>
              <a:t>sistema</a:t>
            </a:r>
            <a:r>
              <a:rPr lang="en-US" dirty="0">
                <a:ea typeface="ＭＳ Ｐゴシック" charset="-128"/>
              </a:rPr>
              <a:t> de </a:t>
            </a:r>
            <a:r>
              <a:rPr lang="en-US" dirty="0" err="1">
                <a:ea typeface="ＭＳ Ｐゴシック" charset="-128"/>
              </a:rPr>
              <a:t>protección</a:t>
            </a:r>
            <a:r>
              <a:rPr lang="en-US" dirty="0">
                <a:ea typeface="ＭＳ Ｐゴシック" charset="-128"/>
              </a:rPr>
              <a:t>, </a:t>
            </a:r>
            <a:r>
              <a:rPr lang="en-US" dirty="0" err="1">
                <a:ea typeface="ＭＳ Ｐゴシック" charset="-128"/>
              </a:rPr>
              <a:t>mantenimiento</a:t>
            </a:r>
            <a:r>
              <a:rPr lang="en-US" dirty="0">
                <a:ea typeface="ＭＳ Ｐゴシック" charset="-128"/>
              </a:rPr>
              <a:t> </a:t>
            </a:r>
            <a:r>
              <a:rPr lang="en-US" dirty="0" err="1">
                <a:ea typeface="ＭＳ Ｐゴシック" charset="-128"/>
              </a:rPr>
              <a:t>y</a:t>
            </a:r>
            <a:r>
              <a:rPr lang="en-US" dirty="0">
                <a:ea typeface="ＭＳ Ｐゴシック" charset="-128"/>
              </a:rPr>
              <a:t> </a:t>
            </a:r>
            <a:r>
              <a:rPr lang="en-US" dirty="0" err="1">
                <a:ea typeface="ＭＳ Ｐゴシック" charset="-128"/>
              </a:rPr>
              <a:t>retiro</a:t>
            </a:r>
            <a:endParaRPr lang="en-US" dirty="0">
              <a:ea typeface="ＭＳ Ｐゴシック" charset="-128"/>
            </a:endParaRPr>
          </a:p>
        </p:txBody>
      </p:sp>
      <p:sp>
        <p:nvSpPr>
          <p:cNvPr id="4" name="Title 1"/>
          <p:cNvSpPr>
            <a:spLocks noGrp="1"/>
          </p:cNvSpPr>
          <p:nvPr>
            <p:ph type="title"/>
          </p:nvPr>
        </p:nvSpPr>
        <p:spPr>
          <a:xfrm>
            <a:off x="698500" y="444500"/>
            <a:ext cx="8229600" cy="857250"/>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Contenido</a:t>
            </a:r>
            <a:r>
              <a:rPr lang="en-US" sz="2900" dirty="0">
                <a:solidFill>
                  <a:schemeClr val="bg1"/>
                </a:solidFill>
                <a:latin typeface="Impact" charset="0"/>
              </a:rPr>
              <a:t> del </a:t>
            </a:r>
            <a:r>
              <a:rPr lang="en-US" sz="2900" dirty="0" err="1">
                <a:solidFill>
                  <a:schemeClr val="bg1"/>
                </a:solidFill>
                <a:latin typeface="Impact" charset="0"/>
              </a:rPr>
              <a:t>Entrenamiento</a:t>
            </a:r>
            <a:r>
              <a:rPr lang="en-US" sz="2900" dirty="0">
                <a:solidFill>
                  <a:schemeClr val="bg1"/>
                </a:solidFill>
                <a:latin typeface="Impact" charset="0"/>
              </a:rPr>
              <a:t> –cont.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p:cNvPr>
          <p:cNvSpPr>
            <a:spLocks noGrp="1"/>
          </p:cNvSpPr>
          <p:nvPr>
            <p:ph type="title"/>
          </p:nvPr>
        </p:nvSpPr>
        <p:spPr>
          <a:xfrm>
            <a:off x="1239838" y="2679700"/>
            <a:ext cx="7040562" cy="1258888"/>
          </a:xfrm>
        </p:spPr>
        <p:txBody>
          <a:bodyPr wrap="square" lIns="91440" tIns="45720" rIns="91440" bIns="45720" numCol="1" anchor="t" anchorCtr="0" compatLnSpc="1">
            <a:prstTxWarp prst="textNoShape">
              <a:avLst/>
            </a:prstTxWarp>
          </a:bodyPr>
          <a:lstStyle/>
          <a:p>
            <a:r>
              <a:rPr lang="en-US" sz="2900" dirty="0">
                <a:solidFill>
                  <a:schemeClr val="tx1"/>
                </a:solidFill>
                <a:latin typeface="Impact" charset="0"/>
              </a:rPr>
              <a:t>SESIÓN INTERACTIVA DE </a:t>
            </a:r>
            <a:br>
              <a:rPr lang="en-US" sz="2900" dirty="0">
                <a:solidFill>
                  <a:schemeClr val="tx1"/>
                </a:solidFill>
                <a:latin typeface="Impact" charset="0"/>
              </a:rPr>
            </a:br>
            <a:r>
              <a:rPr lang="en-US" sz="2900" dirty="0">
                <a:solidFill>
                  <a:schemeClr val="tx1"/>
                </a:solidFill>
                <a:latin typeface="Impact" charset="0"/>
              </a:rPr>
              <a:t>PREGUNTAS/RESPUESTAS  </a:t>
            </a:r>
            <a:br>
              <a:rPr lang="en-US" sz="2900" dirty="0">
                <a:solidFill>
                  <a:schemeClr val="tx1"/>
                </a:solidFill>
                <a:latin typeface="Impact" charset="0"/>
              </a:rPr>
            </a:br>
            <a:r>
              <a:rPr lang="en-US" sz="2900" dirty="0">
                <a:solidFill>
                  <a:schemeClr val="tx1"/>
                </a:solidFill>
                <a:latin typeface="Impact" charset="0"/>
              </a:rPr>
              <a:t>POR FAVOR CALIFIQUE SU POSTTEST</a:t>
            </a:r>
            <a:br>
              <a:rPr lang="en-US" sz="2900" dirty="0">
                <a:solidFill>
                  <a:schemeClr val="tx1"/>
                </a:solidFill>
                <a:latin typeface="Impact" charset="0"/>
              </a:rPr>
            </a:br>
            <a:endParaRPr lang="en-US" sz="2900" dirty="0">
              <a:solidFill>
                <a:schemeClr val="tx1"/>
              </a:solidFill>
              <a:latin typeface="Impact"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p:cNvPr>
          <p:cNvSpPr>
            <a:spLocks noGrp="1"/>
          </p:cNvSpPr>
          <p:nvPr>
            <p:ph type="title"/>
          </p:nvPr>
        </p:nvSpPr>
        <p:spPr>
          <a:xfrm>
            <a:off x="1166813" y="1935163"/>
            <a:ext cx="7040562" cy="4038600"/>
          </a:xfrm>
        </p:spPr>
        <p:txBody>
          <a:bodyPr wrap="square" lIns="91440" tIns="45720" rIns="91440" bIns="45720" numCol="1" anchor="t" anchorCtr="0" compatLnSpc="1">
            <a:prstTxWarp prst="textNoShape">
              <a:avLst/>
            </a:prstTxWarp>
          </a:bodyPr>
          <a:lstStyle/>
          <a:p>
            <a:r>
              <a:rPr lang="en-US" sz="2900" dirty="0">
                <a:solidFill>
                  <a:schemeClr val="tx1"/>
                </a:solidFill>
                <a:latin typeface="Impact" charset="0"/>
              </a:rPr>
              <a:t/>
            </a:r>
            <a:br>
              <a:rPr lang="en-US" sz="2900" dirty="0">
                <a:solidFill>
                  <a:schemeClr val="tx1"/>
                </a:solidFill>
                <a:latin typeface="Impact" charset="0"/>
              </a:rPr>
            </a:br>
            <a:r>
              <a:rPr lang="en-US" sz="2900" dirty="0">
                <a:solidFill>
                  <a:schemeClr val="tx1"/>
                </a:solidFill>
                <a:latin typeface="Impact" charset="0"/>
              </a:rPr>
              <a:t>POR FAVOR ENTREGUE EL SIGUIENTE </a:t>
            </a:r>
            <a:br>
              <a:rPr lang="en-US" sz="2900" dirty="0">
                <a:solidFill>
                  <a:schemeClr val="tx1"/>
                </a:solidFill>
                <a:latin typeface="Impact" charset="0"/>
              </a:rPr>
            </a:br>
            <a:r>
              <a:rPr lang="en-US" sz="2900" dirty="0">
                <a:solidFill>
                  <a:schemeClr val="tx1"/>
                </a:solidFill>
                <a:latin typeface="Impact" charset="0"/>
              </a:rPr>
              <a:t>PAQUETE DE ENTRENAMIENTO AL INSTRUCTOR</a:t>
            </a:r>
            <a:br>
              <a:rPr lang="en-US" sz="2900" dirty="0">
                <a:solidFill>
                  <a:schemeClr val="tx1"/>
                </a:solidFill>
                <a:latin typeface="Impact" charset="0"/>
              </a:rPr>
            </a:br>
            <a:r>
              <a:rPr lang="en-US" sz="2900" dirty="0">
                <a:solidFill>
                  <a:schemeClr val="tx1"/>
                </a:solidFill>
                <a:latin typeface="Impact" charset="0"/>
              </a:rPr>
              <a:t/>
            </a:r>
            <a:br>
              <a:rPr lang="en-US" sz="2900" dirty="0">
                <a:solidFill>
                  <a:schemeClr val="tx1"/>
                </a:solidFill>
                <a:latin typeface="Impact" charset="0"/>
              </a:rPr>
            </a:br>
            <a:r>
              <a:rPr lang="en-US" sz="2900" dirty="0" err="1">
                <a:solidFill>
                  <a:schemeClr val="tx1"/>
                </a:solidFill>
                <a:latin typeface="Impact" charset="0"/>
              </a:rPr>
              <a:t>Ficha</a:t>
            </a:r>
            <a:r>
              <a:rPr lang="en-US" sz="2900" dirty="0">
                <a:solidFill>
                  <a:schemeClr val="tx1"/>
                </a:solidFill>
                <a:latin typeface="Impact" charset="0"/>
              </a:rPr>
              <a:t> de </a:t>
            </a:r>
            <a:r>
              <a:rPr lang="en-US" sz="2900" dirty="0" err="1">
                <a:solidFill>
                  <a:schemeClr val="tx1"/>
                </a:solidFill>
                <a:latin typeface="Impact" charset="0"/>
              </a:rPr>
              <a:t>registro</a:t>
            </a:r>
            <a:r>
              <a:rPr lang="en-US" sz="2900" dirty="0">
                <a:solidFill>
                  <a:schemeClr val="tx1"/>
                </a:solidFill>
                <a:latin typeface="Impact" charset="0"/>
              </a:rPr>
              <a:t/>
            </a:r>
            <a:br>
              <a:rPr lang="en-US" sz="2900" dirty="0">
                <a:solidFill>
                  <a:schemeClr val="tx1"/>
                </a:solidFill>
                <a:latin typeface="Impact" charset="0"/>
              </a:rPr>
            </a:br>
            <a:r>
              <a:rPr lang="en-US" sz="2900" dirty="0">
                <a:solidFill>
                  <a:schemeClr val="tx1"/>
                </a:solidFill>
                <a:latin typeface="Impact" charset="0"/>
              </a:rPr>
              <a:t>Pretest</a:t>
            </a:r>
            <a:br>
              <a:rPr lang="en-US" sz="2900" dirty="0">
                <a:solidFill>
                  <a:schemeClr val="tx1"/>
                </a:solidFill>
                <a:latin typeface="Impact" charset="0"/>
              </a:rPr>
            </a:br>
            <a:r>
              <a:rPr lang="en-US" sz="2900" dirty="0">
                <a:solidFill>
                  <a:schemeClr val="tx1"/>
                </a:solidFill>
                <a:latin typeface="Impact" charset="0"/>
              </a:rPr>
              <a:t>Posttest 1</a:t>
            </a:r>
            <a:br>
              <a:rPr lang="en-US" sz="2900" dirty="0">
                <a:solidFill>
                  <a:schemeClr val="tx1"/>
                </a:solidFill>
                <a:latin typeface="Impact" charset="0"/>
              </a:rPr>
            </a:br>
            <a:r>
              <a:rPr lang="en-US" sz="2900" dirty="0">
                <a:solidFill>
                  <a:schemeClr val="tx1"/>
                </a:solidFill>
                <a:latin typeface="Impact" charset="0"/>
              </a:rPr>
              <a:t>Posttest 2</a:t>
            </a:r>
            <a:br>
              <a:rPr lang="en-US" sz="2900" dirty="0">
                <a:solidFill>
                  <a:schemeClr val="tx1"/>
                </a:solidFill>
                <a:latin typeface="Impact" charset="0"/>
              </a:rPr>
            </a:br>
            <a:r>
              <a:rPr lang="en-US" sz="2900" dirty="0" err="1">
                <a:solidFill>
                  <a:schemeClr val="tx1"/>
                </a:solidFill>
                <a:latin typeface="Impact" charset="0"/>
              </a:rPr>
              <a:t>Encuesta</a:t>
            </a:r>
            <a:r>
              <a:rPr lang="en-US" sz="2900" dirty="0">
                <a:solidFill>
                  <a:schemeClr val="tx1"/>
                </a:solidFill>
                <a:latin typeface="Impact" charset="0"/>
              </a:rPr>
              <a:t> de </a:t>
            </a:r>
            <a:r>
              <a:rPr lang="en-US" sz="2900" dirty="0" err="1">
                <a:solidFill>
                  <a:schemeClr val="tx1"/>
                </a:solidFill>
                <a:latin typeface="Impact" charset="0"/>
              </a:rPr>
              <a:t>Opinión</a:t>
            </a:r>
            <a:r>
              <a:rPr lang="en-US" sz="2900" dirty="0">
                <a:solidFill>
                  <a:schemeClr val="tx1"/>
                </a:solidFill>
                <a:latin typeface="Impact" charset="0"/>
              </a:rPr>
              <a:t/>
            </a:r>
            <a:br>
              <a:rPr lang="en-US" sz="2900" dirty="0">
                <a:solidFill>
                  <a:schemeClr val="tx1"/>
                </a:solidFill>
                <a:latin typeface="Impact" charset="0"/>
              </a:rPr>
            </a:br>
            <a:endParaRPr lang="en-US" sz="2900" dirty="0">
              <a:solidFill>
                <a:schemeClr val="tx1"/>
              </a:solidFill>
              <a:latin typeface="Impact"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33738"/>
            <a:ext cx="9144000" cy="785812"/>
          </a:xfrm>
        </p:spPr>
        <p:txBody>
          <a:bodyPr wrap="square" lIns="91440" tIns="45720" rIns="91440" bIns="45720" numCol="1" anchor="t" anchorCtr="0" compatLnSpc="1">
            <a:prstTxWarp prst="textNoShape">
              <a:avLst/>
            </a:prstTxWarp>
          </a:bodyPr>
          <a:lstStyle/>
          <a:p>
            <a:r>
              <a:rPr lang="en-US" sz="2900" dirty="0">
                <a:solidFill>
                  <a:schemeClr val="tx1"/>
                </a:solidFill>
                <a:latin typeface="Impact" charset="0"/>
              </a:rPr>
              <a:t>¡GRACIAS!</a:t>
            </a:r>
            <a:r>
              <a:rPr lang="en-US" b="1" dirty="0">
                <a:latin typeface="Times New Roman" charset="0"/>
                <a:ea typeface="Times New Roman" charset="0"/>
                <a:cs typeface="Times New Roman" charset="0"/>
              </a:rPr>
              <a:t/>
            </a: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
            </a:r>
            <a:br>
              <a:rPr lang="en-US" b="1" dirty="0">
                <a:latin typeface="Times New Roman" charset="0"/>
                <a:ea typeface="Times New Roman" charset="0"/>
                <a:cs typeface="Times New Roman" charset="0"/>
              </a:rPr>
            </a:br>
            <a:endParaRPr lang="en-US" b="1" i="1" dirty="0">
              <a:latin typeface="Times New Roman" charset="0"/>
              <a:ea typeface="Times New Roman" charset="0"/>
              <a:cs typeface="Times New Roman"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44500"/>
            <a:ext cx="8229600" cy="857250"/>
          </a:xfrm>
        </p:spPr>
        <p:txBody>
          <a:bodyPr wrap="square" lIns="91440" tIns="45720" rIns="91440" bIns="45720" numCol="1" anchor="t" anchorCtr="0" compatLnSpc="1">
            <a:prstTxWarp prst="textNoShape">
              <a:avLst/>
            </a:prstTxWarp>
          </a:bodyPr>
          <a:lstStyle/>
          <a:p>
            <a:r>
              <a:rPr lang="en-US" sz="2900" dirty="0" err="1">
                <a:solidFill>
                  <a:schemeClr val="bg1"/>
                </a:solidFill>
                <a:latin typeface="Impact" charset="0"/>
              </a:rPr>
              <a:t>Contenido</a:t>
            </a:r>
            <a:r>
              <a:rPr lang="en-US" sz="2900" dirty="0">
                <a:solidFill>
                  <a:schemeClr val="bg1"/>
                </a:solidFill>
                <a:latin typeface="Impact" charset="0"/>
              </a:rPr>
              <a:t> del </a:t>
            </a:r>
            <a:r>
              <a:rPr lang="en-US" sz="2900" dirty="0" err="1">
                <a:solidFill>
                  <a:schemeClr val="bg1"/>
                </a:solidFill>
                <a:latin typeface="Impact" charset="0"/>
              </a:rPr>
              <a:t>Entrenamiento</a:t>
            </a:r>
            <a:r>
              <a:rPr lang="en-US" sz="2900" dirty="0">
                <a:solidFill>
                  <a:schemeClr val="bg1"/>
                </a:solidFill>
                <a:latin typeface="Impact" charset="0"/>
              </a:rPr>
              <a:t> – cont.</a:t>
            </a:r>
          </a:p>
        </p:txBody>
      </p:sp>
      <p:sp>
        <p:nvSpPr>
          <p:cNvPr id="3" name="Content Placeholder 2"/>
          <p:cNvSpPr>
            <a:spLocks noGrp="1"/>
          </p:cNvSpPr>
          <p:nvPr>
            <p:ph idx="1"/>
          </p:nvPr>
        </p:nvSpPr>
        <p:spPr>
          <a:xfrm>
            <a:off x="400050" y="1301750"/>
            <a:ext cx="8161338" cy="5480050"/>
          </a:xfrm>
        </p:spPr>
        <p:txBody>
          <a:bodyPr wrap="square" lIns="91440" tIns="45720" rIns="91440" bIns="45720" numCol="1" anchor="t" anchorCtr="0" compatLnSpc="1">
            <a:prstTxWarp prst="textNoShape">
              <a:avLst/>
            </a:prstTxWarp>
          </a:bodyPr>
          <a:lstStyle/>
          <a:p>
            <a:pPr marL="804863" lvl="3" indent="-407988" algn="just" defTabSz="685800" eaLnBrk="1" hangingPunct="1">
              <a:lnSpc>
                <a:spcPct val="92000"/>
              </a:lnSpc>
              <a:spcBef>
                <a:spcPts val="700"/>
              </a:spcBef>
              <a:buClr>
                <a:schemeClr val="tx2"/>
              </a:buClr>
              <a:buFont typeface="Arial" charset="0"/>
              <a:buChar char="•"/>
            </a:pPr>
            <a:r>
              <a:rPr lang="en-US" sz="2400" b="1" dirty="0" err="1">
                <a:ea typeface="ＭＳ Ｐゴシック" charset="-128"/>
              </a:rPr>
              <a:t>Controles</a:t>
            </a:r>
            <a:r>
              <a:rPr lang="en-US" sz="2400" b="1" dirty="0">
                <a:ea typeface="ＭＳ Ｐゴシック" charset="-128"/>
              </a:rPr>
              <a:t> en el Lugar de </a:t>
            </a:r>
            <a:r>
              <a:rPr lang="en-US" sz="2400" b="1" dirty="0" err="1">
                <a:ea typeface="ＭＳ Ｐゴシック" charset="-128"/>
              </a:rPr>
              <a:t>Trabajo</a:t>
            </a:r>
            <a:endParaRPr lang="en-US" sz="2400" b="1" dirty="0">
              <a:ea typeface="ＭＳ Ｐゴシック" charset="-128"/>
            </a:endParaRPr>
          </a:p>
          <a:p>
            <a:pPr marL="1311275" lvl="4" indent="-457200" algn="just" defTabSz="685800" eaLnBrk="1" hangingPunct="1">
              <a:lnSpc>
                <a:spcPct val="92000"/>
              </a:lnSpc>
              <a:spcBef>
                <a:spcPts val="700"/>
              </a:spcBef>
              <a:buClr>
                <a:schemeClr val="tx2"/>
              </a:buClr>
              <a:buFont typeface="Arial" charset="0"/>
              <a:buChar char="•"/>
            </a:pPr>
            <a:r>
              <a:rPr lang="en-US" sz="2400" dirty="0" err="1">
                <a:ea typeface="ＭＳ Ｐゴシック" charset="-128"/>
              </a:rPr>
              <a:t>Inspección</a:t>
            </a:r>
            <a:r>
              <a:rPr lang="en-US" sz="2400" dirty="0">
                <a:ea typeface="ＭＳ Ｐゴシック" charset="-128"/>
              </a:rPr>
              <a:t> del </a:t>
            </a:r>
            <a:r>
              <a:rPr lang="en-US" sz="2400" dirty="0" err="1">
                <a:ea typeface="ＭＳ Ｐゴシック" charset="-128"/>
              </a:rPr>
              <a:t>Sitio</a:t>
            </a:r>
            <a:r>
              <a:rPr lang="en-US" sz="2400" dirty="0">
                <a:ea typeface="ＭＳ Ｐゴシック" charset="-128"/>
              </a:rPr>
              <a:t> </a:t>
            </a:r>
            <a:r>
              <a:rPr lang="en-US" sz="2400" dirty="0" err="1">
                <a:ea typeface="ＭＳ Ｐゴシック" charset="-128"/>
              </a:rPr>
              <a:t>y</a:t>
            </a:r>
            <a:r>
              <a:rPr lang="en-US" sz="2400" dirty="0">
                <a:ea typeface="ＭＳ Ｐゴシック" charset="-128"/>
              </a:rPr>
              <a:t> </a:t>
            </a:r>
            <a:r>
              <a:rPr lang="en-US" sz="2400" dirty="0" err="1">
                <a:ea typeface="ＭＳ Ｐゴシック" charset="-128"/>
              </a:rPr>
              <a:t>Entrenamiento</a:t>
            </a:r>
            <a:r>
              <a:rPr lang="en-US" sz="2400" dirty="0">
                <a:ea typeface="ＭＳ Ｐゴシック" charset="-128"/>
              </a:rPr>
              <a:t>  </a:t>
            </a:r>
          </a:p>
          <a:p>
            <a:pPr marL="1311275" lvl="4" indent="-457200" algn="just" defTabSz="685800" eaLnBrk="1" hangingPunct="1">
              <a:lnSpc>
                <a:spcPct val="92000"/>
              </a:lnSpc>
              <a:spcBef>
                <a:spcPts val="700"/>
              </a:spcBef>
              <a:buClr>
                <a:schemeClr val="tx2"/>
              </a:buClr>
              <a:buFont typeface="Arial" charset="0"/>
              <a:buChar char="•"/>
            </a:pPr>
            <a:r>
              <a:rPr lang="en-US" sz="2400" dirty="0">
                <a:ea typeface="ＭＳ Ｐゴシック" charset="-128"/>
              </a:rPr>
              <a:t>Persona </a:t>
            </a:r>
            <a:r>
              <a:rPr lang="en-US" sz="2400" dirty="0" err="1">
                <a:ea typeface="ＭＳ Ｐゴシック" charset="-128"/>
              </a:rPr>
              <a:t>Competente</a:t>
            </a:r>
            <a:r>
              <a:rPr lang="en-US" sz="2400" dirty="0">
                <a:ea typeface="ＭＳ Ｐゴシック" charset="-128"/>
              </a:rPr>
              <a:t> (roles </a:t>
            </a:r>
            <a:r>
              <a:rPr lang="en-US" sz="2400" dirty="0" err="1">
                <a:ea typeface="ＭＳ Ｐゴシック" charset="-128"/>
              </a:rPr>
              <a:t>y</a:t>
            </a:r>
            <a:r>
              <a:rPr lang="en-US" sz="2400" dirty="0">
                <a:ea typeface="ＭＳ Ｐゴシック" charset="-128"/>
              </a:rPr>
              <a:t> </a:t>
            </a:r>
            <a:r>
              <a:rPr lang="en-US" sz="2400" dirty="0" err="1">
                <a:ea typeface="ＭＳ Ｐゴシック" charset="-128"/>
              </a:rPr>
              <a:t>responsabilidades</a:t>
            </a:r>
            <a:r>
              <a:rPr lang="en-US" sz="2400" dirty="0">
                <a:ea typeface="ＭＳ Ｐゴシック" charset="-128"/>
              </a:rPr>
              <a:t>)</a:t>
            </a:r>
          </a:p>
          <a:p>
            <a:pPr marL="1311275" lvl="4" indent="-457200" algn="just" defTabSz="685800" eaLnBrk="1" hangingPunct="1">
              <a:lnSpc>
                <a:spcPct val="92000"/>
              </a:lnSpc>
              <a:spcBef>
                <a:spcPts val="700"/>
              </a:spcBef>
              <a:buClr>
                <a:schemeClr val="tx2"/>
              </a:buClr>
              <a:buFont typeface="Arial" charset="0"/>
              <a:buChar char="•"/>
            </a:pPr>
            <a:r>
              <a:rPr lang="en-US" sz="2400" dirty="0" err="1">
                <a:ea typeface="ＭＳ Ｐゴシック" charset="-128"/>
              </a:rPr>
              <a:t>Ingeniero</a:t>
            </a:r>
            <a:r>
              <a:rPr lang="en-US" sz="2400" dirty="0">
                <a:ea typeface="ＭＳ Ｐゴシック" charset="-128"/>
              </a:rPr>
              <a:t> </a:t>
            </a:r>
            <a:r>
              <a:rPr lang="en-US" sz="2400" dirty="0" err="1">
                <a:ea typeface="ＭＳ Ｐゴシック" charset="-128"/>
              </a:rPr>
              <a:t>Profesional</a:t>
            </a:r>
            <a:endParaRPr lang="en-US" sz="2400" dirty="0">
              <a:ea typeface="ＭＳ Ｐゴシック" charset="-128"/>
            </a:endParaRPr>
          </a:p>
          <a:p>
            <a:pPr marL="1311275" lvl="4" indent="-457200" algn="just" defTabSz="685800" eaLnBrk="1" hangingPunct="1">
              <a:lnSpc>
                <a:spcPct val="92000"/>
              </a:lnSpc>
              <a:spcBef>
                <a:spcPts val="700"/>
              </a:spcBef>
              <a:buClr>
                <a:schemeClr val="tx2"/>
              </a:buClr>
              <a:buFontTx/>
              <a:buNone/>
            </a:pPr>
            <a:endParaRPr lang="en-US" dirty="0">
              <a:ea typeface="ＭＳ Ｐゴシック" charset="-128"/>
            </a:endParaRPr>
          </a:p>
          <a:p>
            <a:pPr marL="342900" lvl="2" indent="-342900" defTabSz="685800">
              <a:lnSpc>
                <a:spcPct val="92000"/>
              </a:lnSpc>
              <a:buClr>
                <a:schemeClr val="tx2"/>
              </a:buClr>
            </a:pPr>
            <a:r>
              <a:rPr lang="en-US" sz="2800" b="1" dirty="0" err="1">
                <a:ea typeface="ＭＳ Ｐゴシック" charset="-128"/>
                <a:cs typeface="ＭＳ Ｐゴシック" charset="-128"/>
              </a:rPr>
              <a:t>Otros</a:t>
            </a:r>
            <a:r>
              <a:rPr lang="en-US" sz="2800" b="1" dirty="0">
                <a:ea typeface="ＭＳ Ｐゴシック" charset="-128"/>
                <a:cs typeface="ＭＳ Ｐゴシック" charset="-128"/>
              </a:rPr>
              <a:t> </a:t>
            </a:r>
            <a:r>
              <a:rPr lang="en-US" sz="2800" b="1" dirty="0" err="1">
                <a:solidFill>
                  <a:srgbClr val="000000"/>
                </a:solidFill>
                <a:ea typeface="ＭＳ Ｐゴシック" charset="-128"/>
                <a:cs typeface="ＭＳ Ｐゴシック" charset="-128"/>
              </a:rPr>
              <a:t>Peligros</a:t>
            </a:r>
            <a:r>
              <a:rPr lang="en-US" sz="2800" b="1" dirty="0">
                <a:solidFill>
                  <a:srgbClr val="FF0000"/>
                </a:solidFill>
                <a:ea typeface="ＭＳ Ｐゴシック" charset="-128"/>
                <a:cs typeface="ＭＳ Ｐゴシック" charset="-128"/>
              </a:rPr>
              <a:t> </a:t>
            </a:r>
            <a:r>
              <a:rPr lang="en-US" sz="2800" b="1" dirty="0">
                <a:ea typeface="ＭＳ Ｐゴシック" charset="-128"/>
                <a:cs typeface="ＭＳ Ｐゴシック" charset="-128"/>
              </a:rPr>
              <a:t>de </a:t>
            </a:r>
            <a:r>
              <a:rPr lang="en-US" sz="2800" b="1" dirty="0" err="1">
                <a:ea typeface="ＭＳ Ｐゴシック" charset="-128"/>
                <a:cs typeface="ＭＳ Ｐゴシック" charset="-128"/>
              </a:rPr>
              <a:t>Excavación</a:t>
            </a:r>
            <a:r>
              <a:rPr lang="en-US" sz="2800" b="1" dirty="0">
                <a:ea typeface="ＭＳ Ｐゴシック" charset="-128"/>
                <a:cs typeface="ＭＳ Ｐゴシック" charset="-128"/>
              </a:rPr>
              <a:t>  </a:t>
            </a:r>
          </a:p>
          <a:p>
            <a:pPr marL="804863" lvl="3" indent="-407988" algn="just" defTabSz="685800" eaLnBrk="1" hangingPunct="1">
              <a:lnSpc>
                <a:spcPct val="92000"/>
              </a:lnSpc>
              <a:spcBef>
                <a:spcPts val="700"/>
              </a:spcBef>
              <a:buClr>
                <a:schemeClr val="tx2"/>
              </a:buClr>
              <a:buFont typeface="Arial" charset="0"/>
              <a:buChar char="•"/>
            </a:pPr>
            <a:r>
              <a:rPr lang="en-US" sz="2400" dirty="0" err="1">
                <a:ea typeface="ＭＳ Ｐゴシック" charset="-128"/>
              </a:rPr>
              <a:t>Golpes</a:t>
            </a:r>
            <a:r>
              <a:rPr lang="en-US" sz="2400" dirty="0">
                <a:solidFill>
                  <a:srgbClr val="FF0000"/>
                </a:solidFill>
                <a:ea typeface="ＭＳ Ｐゴシック" charset="-128"/>
              </a:rPr>
              <a:t> </a:t>
            </a:r>
            <a:r>
              <a:rPr lang="en-US" sz="2400" dirty="0">
                <a:ea typeface="ＭＳ Ｐゴシック" charset="-128"/>
              </a:rPr>
              <a:t>(</a:t>
            </a:r>
            <a:r>
              <a:rPr lang="en-US" sz="2400" dirty="0" err="1">
                <a:ea typeface="ＭＳ Ｐゴシック" charset="-128"/>
              </a:rPr>
              <a:t>Equipo</a:t>
            </a:r>
            <a:r>
              <a:rPr lang="en-US" sz="2400" dirty="0">
                <a:ea typeface="ＭＳ Ｐゴシック" charset="-128"/>
              </a:rPr>
              <a:t>, </a:t>
            </a:r>
            <a:r>
              <a:rPr lang="en-US" sz="2400" dirty="0" err="1">
                <a:ea typeface="ＭＳ Ｐゴシック" charset="-128"/>
              </a:rPr>
              <a:t>materiales</a:t>
            </a:r>
            <a:r>
              <a:rPr lang="en-US" sz="2400" dirty="0">
                <a:ea typeface="ＭＳ Ｐゴシック" charset="-128"/>
              </a:rPr>
              <a:t> y </a:t>
            </a:r>
            <a:r>
              <a:rPr lang="en-US" sz="2400" dirty="0" err="1">
                <a:ea typeface="ＭＳ Ｐゴシック" charset="-128"/>
              </a:rPr>
              <a:t>objetos</a:t>
            </a:r>
            <a:r>
              <a:rPr lang="en-US" sz="2400" dirty="0">
                <a:ea typeface="ＭＳ Ｐゴシック" charset="-128"/>
              </a:rPr>
              <a:t> </a:t>
            </a:r>
            <a:r>
              <a:rPr lang="en-US" sz="2400" dirty="0" err="1">
                <a:ea typeface="ＭＳ Ｐゴシック" charset="-128"/>
              </a:rPr>
              <a:t>que</a:t>
            </a:r>
            <a:r>
              <a:rPr lang="en-US" sz="2400" dirty="0">
                <a:ea typeface="ＭＳ Ｐゴシック" charset="-128"/>
              </a:rPr>
              <a:t> </a:t>
            </a:r>
            <a:r>
              <a:rPr lang="en-US" sz="2400" dirty="0" err="1">
                <a:ea typeface="ＭＳ Ｐゴシック" charset="-128"/>
              </a:rPr>
              <a:t>caen</a:t>
            </a:r>
            <a:r>
              <a:rPr lang="en-US" sz="2400" dirty="0">
                <a:ea typeface="ＭＳ Ｐゴシック" charset="-128"/>
              </a:rPr>
              <a:t>)</a:t>
            </a:r>
          </a:p>
          <a:p>
            <a:pPr marL="804863" lvl="3" indent="-407988" algn="just" defTabSz="685800" eaLnBrk="1" hangingPunct="1">
              <a:lnSpc>
                <a:spcPct val="92000"/>
              </a:lnSpc>
              <a:spcBef>
                <a:spcPts val="700"/>
              </a:spcBef>
              <a:buClr>
                <a:schemeClr val="tx2"/>
              </a:buClr>
              <a:buFont typeface="Arial" charset="0"/>
              <a:buChar char="•"/>
            </a:pPr>
            <a:r>
              <a:rPr lang="en-US" sz="2400" dirty="0" err="1">
                <a:ea typeface="ＭＳ Ｐゴシック" charset="-128"/>
              </a:rPr>
              <a:t>Caídas</a:t>
            </a:r>
            <a:r>
              <a:rPr lang="en-US" sz="2400" dirty="0">
                <a:solidFill>
                  <a:srgbClr val="FF0000"/>
                </a:solidFill>
                <a:ea typeface="ＭＳ Ｐゴシック" charset="-128"/>
              </a:rPr>
              <a:t> </a:t>
            </a:r>
            <a:r>
              <a:rPr lang="en-US" sz="2400" dirty="0">
                <a:ea typeface="ＭＳ Ｐゴシック" charset="-128"/>
              </a:rPr>
              <a:t>(</a:t>
            </a:r>
            <a:r>
              <a:rPr lang="en-US" sz="2400" dirty="0" err="1">
                <a:ea typeface="ＭＳ Ｐゴシック" charset="-128"/>
              </a:rPr>
              <a:t>Señales</a:t>
            </a:r>
            <a:r>
              <a:rPr lang="en-US" sz="2400" dirty="0">
                <a:ea typeface="ＭＳ Ｐゴシック" charset="-128"/>
              </a:rPr>
              <a:t>/</a:t>
            </a:r>
            <a:r>
              <a:rPr lang="en-US" sz="2400" dirty="0" err="1">
                <a:ea typeface="ＭＳ Ｐゴシック" charset="-128"/>
              </a:rPr>
              <a:t>barricadas</a:t>
            </a:r>
            <a:r>
              <a:rPr lang="en-US" sz="2400" dirty="0">
                <a:ea typeface="ＭＳ Ｐゴシック" charset="-128"/>
              </a:rPr>
              <a:t>)</a:t>
            </a:r>
          </a:p>
          <a:p>
            <a:pPr marL="804863" lvl="3" indent="-407988" algn="just" defTabSz="685800" eaLnBrk="1" hangingPunct="1">
              <a:lnSpc>
                <a:spcPct val="92000"/>
              </a:lnSpc>
              <a:spcBef>
                <a:spcPts val="700"/>
              </a:spcBef>
              <a:buClr>
                <a:schemeClr val="tx2"/>
              </a:buClr>
              <a:buFont typeface="Arial" charset="0"/>
              <a:buChar char="•"/>
            </a:pPr>
            <a:r>
              <a:rPr lang="en-US" sz="2400" dirty="0" err="1">
                <a:ea typeface="ＭＳ Ｐゴシック" charset="-128"/>
              </a:rPr>
              <a:t>Tendido</a:t>
            </a:r>
            <a:r>
              <a:rPr lang="en-US" sz="2400" dirty="0">
                <a:ea typeface="ＭＳ Ｐゴシック" charset="-128"/>
              </a:rPr>
              <a:t> de </a:t>
            </a:r>
            <a:r>
              <a:rPr lang="en-US" sz="2400" dirty="0" err="1">
                <a:ea typeface="ＭＳ Ｐゴシック" charset="-128"/>
              </a:rPr>
              <a:t>Servicios</a:t>
            </a:r>
            <a:r>
              <a:rPr lang="en-US" sz="2400" dirty="0">
                <a:ea typeface="ＭＳ Ｐゴシック" charset="-128"/>
              </a:rPr>
              <a:t> </a:t>
            </a:r>
            <a:r>
              <a:rPr lang="en-US" sz="2400" dirty="0" err="1">
                <a:ea typeface="ＭＳ Ｐゴシック" charset="-128"/>
              </a:rPr>
              <a:t>Públicos</a:t>
            </a:r>
            <a:r>
              <a:rPr lang="en-US" sz="2400" dirty="0">
                <a:ea typeface="ＭＳ Ｐゴシック" charset="-128"/>
              </a:rPr>
              <a:t>  (</a:t>
            </a:r>
            <a:r>
              <a:rPr lang="en-US" sz="2400" dirty="0" err="1">
                <a:ea typeface="ＭＳ Ｐゴシック" charset="-128"/>
              </a:rPr>
              <a:t>subterráneo</a:t>
            </a:r>
            <a:r>
              <a:rPr lang="en-US" sz="2400" dirty="0">
                <a:ea typeface="ＭＳ Ｐゴシック" charset="-128"/>
              </a:rPr>
              <a:t>/</a:t>
            </a:r>
            <a:r>
              <a:rPr lang="en-US" sz="2400" dirty="0" err="1">
                <a:ea typeface="ＭＳ Ｐゴシック" charset="-128"/>
              </a:rPr>
              <a:t>elevado</a:t>
            </a:r>
            <a:r>
              <a:rPr lang="en-US" sz="2400" dirty="0">
                <a:ea typeface="ＭＳ Ｐゴシック" charset="-128"/>
              </a:rPr>
              <a:t>)</a:t>
            </a:r>
          </a:p>
          <a:p>
            <a:pPr marL="804863" lvl="3" indent="-407988" algn="just" defTabSz="685800" eaLnBrk="1" hangingPunct="1">
              <a:lnSpc>
                <a:spcPct val="92000"/>
              </a:lnSpc>
              <a:spcBef>
                <a:spcPts val="700"/>
              </a:spcBef>
              <a:buClr>
                <a:schemeClr val="tx2"/>
              </a:buClr>
              <a:buFont typeface="Arial" charset="0"/>
              <a:buChar char="•"/>
            </a:pPr>
            <a:r>
              <a:rPr lang="en-US" sz="2400" dirty="0" err="1">
                <a:ea typeface="ＭＳ Ｐゴシック" charset="-128"/>
              </a:rPr>
              <a:t>Estabilidad</a:t>
            </a:r>
            <a:r>
              <a:rPr lang="en-US" sz="2400" dirty="0">
                <a:ea typeface="ＭＳ Ｐゴシック" charset="-128"/>
              </a:rPr>
              <a:t> y </a:t>
            </a:r>
            <a:r>
              <a:rPr lang="en-US" sz="2400" dirty="0" err="1">
                <a:ea typeface="ＭＳ Ｐゴシック" charset="-128"/>
              </a:rPr>
              <a:t>estructuras</a:t>
            </a:r>
            <a:r>
              <a:rPr lang="en-US" sz="2400" dirty="0">
                <a:ea typeface="ＭＳ Ｐゴシック" charset="-128"/>
              </a:rPr>
              <a:t> </a:t>
            </a:r>
            <a:r>
              <a:rPr lang="en-US" sz="2400" dirty="0" err="1">
                <a:ea typeface="ＭＳ Ｐゴシック" charset="-128"/>
              </a:rPr>
              <a:t>adyacentes</a:t>
            </a:r>
            <a:r>
              <a:rPr lang="en-US" sz="2400" dirty="0">
                <a:ea typeface="ＭＳ Ｐゴシック" charset="-128"/>
              </a:rPr>
              <a:t>  </a:t>
            </a:r>
          </a:p>
          <a:p>
            <a:pPr marL="804863" lvl="3" indent="-407988" algn="just" defTabSz="685800" eaLnBrk="1" hangingPunct="1">
              <a:lnSpc>
                <a:spcPct val="92000"/>
              </a:lnSpc>
              <a:spcBef>
                <a:spcPts val="700"/>
              </a:spcBef>
              <a:buClr>
                <a:schemeClr val="tx2"/>
              </a:buClr>
              <a:buFont typeface="Arial" charset="0"/>
              <a:buChar char="•"/>
            </a:pPr>
            <a:r>
              <a:rPr lang="en-US" sz="2400" dirty="0" err="1">
                <a:ea typeface="ＭＳ Ｐゴシック" charset="-128"/>
              </a:rPr>
              <a:t>Atmósfera</a:t>
            </a:r>
            <a:r>
              <a:rPr lang="en-US" sz="2400" dirty="0">
                <a:ea typeface="ＭＳ Ｐゴシック" charset="-128"/>
              </a:rPr>
              <a:t> </a:t>
            </a:r>
            <a:r>
              <a:rPr lang="en-US" sz="2400" dirty="0" err="1">
                <a:ea typeface="ＭＳ Ｐゴシック" charset="-128"/>
              </a:rPr>
              <a:t>peligrosa</a:t>
            </a:r>
            <a:endParaRPr lang="en-US" sz="2400" dirty="0">
              <a:ea typeface="ＭＳ Ｐゴシック" charset="-128"/>
            </a:endParaRPr>
          </a:p>
          <a:p>
            <a:pPr marL="804863" lvl="3" indent="-407988" algn="just" defTabSz="685800" eaLnBrk="1" hangingPunct="1">
              <a:lnSpc>
                <a:spcPct val="92000"/>
              </a:lnSpc>
              <a:spcBef>
                <a:spcPts val="700"/>
              </a:spcBef>
              <a:buClr>
                <a:schemeClr val="tx2"/>
              </a:buClr>
              <a:buFontTx/>
              <a:buNone/>
            </a:pPr>
            <a:endParaRPr lang="en-US" dirty="0">
              <a:ea typeface="ＭＳ Ｐゴシック" charset="-128"/>
            </a:endParaRPr>
          </a:p>
          <a:p>
            <a:pPr marL="342900" lvl="2" indent="-342900" defTabSz="685800">
              <a:lnSpc>
                <a:spcPct val="92000"/>
              </a:lnSpc>
              <a:buClr>
                <a:schemeClr val="tx2"/>
              </a:buClr>
            </a:pPr>
            <a:r>
              <a:rPr lang="en-US" sz="2800" b="1" dirty="0" err="1">
                <a:ea typeface="ＭＳ Ｐゴシック" charset="-128"/>
                <a:cs typeface="ＭＳ Ｐゴシック" charset="-128"/>
              </a:rPr>
              <a:t>Operaciones</a:t>
            </a:r>
            <a:r>
              <a:rPr lang="en-US" sz="2800" b="1" dirty="0">
                <a:ea typeface="ＭＳ Ｐゴシック" charset="-128"/>
                <a:cs typeface="ＭＳ Ｐゴシック" charset="-128"/>
              </a:rPr>
              <a:t> de </a:t>
            </a:r>
            <a:r>
              <a:rPr lang="en-US" sz="2800" b="1" dirty="0" err="1">
                <a:ea typeface="ＭＳ Ｐゴシック" charset="-128"/>
                <a:cs typeface="ＭＳ Ｐゴシック" charset="-128"/>
              </a:rPr>
              <a:t>Rescate</a:t>
            </a:r>
            <a:endParaRPr lang="en-US" sz="2800" b="1" dirty="0">
              <a:ea typeface="ＭＳ Ｐゴシック" charset="-128"/>
              <a:cs typeface="ＭＳ Ｐゴシック" charset="-128"/>
            </a:endParaRPr>
          </a:p>
          <a:p>
            <a:pPr defTabSz="685800">
              <a:lnSpc>
                <a:spcPct val="92000"/>
              </a:lnSpc>
            </a:pP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p:cNvPr>
          <p:cNvSpPr>
            <a:spLocks noGrp="1"/>
          </p:cNvSpPr>
          <p:nvPr>
            <p:ph type="title"/>
          </p:nvPr>
        </p:nvSpPr>
        <p:spPr>
          <a:xfrm>
            <a:off x="296638" y="192097"/>
            <a:ext cx="10659241" cy="855662"/>
          </a:xfrm>
        </p:spPr>
        <p:txBody>
          <a:bodyPr wrap="square" lIns="91440" tIns="45720" rIns="91440" bIns="45720" numCol="1" anchor="t" anchorCtr="0" compatLnSpc="1">
            <a:prstTxWarp prst="textNoShape">
              <a:avLst/>
            </a:prstTxWarp>
          </a:bodyPr>
          <a:lstStyle/>
          <a:p>
            <a:r>
              <a:rPr lang="en-US" sz="2300" dirty="0" err="1">
                <a:solidFill>
                  <a:schemeClr val="bg1"/>
                </a:solidFill>
                <a:latin typeface="Impact"/>
                <a:cs typeface="Impact"/>
              </a:rPr>
              <a:t>Derechos</a:t>
            </a:r>
            <a:r>
              <a:rPr lang="en-US" sz="2300" dirty="0">
                <a:solidFill>
                  <a:schemeClr val="bg1"/>
                </a:solidFill>
                <a:latin typeface="Impact"/>
                <a:cs typeface="Impact"/>
              </a:rPr>
              <a:t> de los </a:t>
            </a:r>
            <a:r>
              <a:rPr lang="en-US" sz="2300" dirty="0" err="1">
                <a:solidFill>
                  <a:schemeClr val="bg1"/>
                </a:solidFill>
                <a:latin typeface="Impact"/>
                <a:cs typeface="Impact"/>
              </a:rPr>
              <a:t>Trabajadores</a:t>
            </a:r>
            <a:r>
              <a:rPr lang="en-US" sz="2300" dirty="0">
                <a:solidFill>
                  <a:schemeClr val="bg1"/>
                </a:solidFill>
                <a:latin typeface="Impact"/>
                <a:cs typeface="Impact"/>
              </a:rPr>
              <a:t>  </a:t>
            </a:r>
            <a:r>
              <a:rPr lang="en-US" sz="2300" dirty="0" err="1">
                <a:solidFill>
                  <a:schemeClr val="bg1"/>
                </a:solidFill>
                <a:latin typeface="Impact"/>
                <a:cs typeface="Impact"/>
              </a:rPr>
              <a:t>según</a:t>
            </a:r>
            <a:r>
              <a:rPr lang="en-US" sz="2300" dirty="0">
                <a:solidFill>
                  <a:schemeClr val="bg1"/>
                </a:solidFill>
                <a:latin typeface="Impact"/>
                <a:cs typeface="Impact"/>
              </a:rPr>
              <a:t> la Ley de OSH</a:t>
            </a:r>
            <a:r>
              <a:rPr lang="en-US" sz="2300" dirty="0">
                <a:solidFill>
                  <a:schemeClr val="bg1"/>
                </a:solidFill>
                <a:latin typeface="Impact" charset="0"/>
              </a:rPr>
              <a:t/>
            </a:r>
            <a:br>
              <a:rPr lang="en-US" sz="2300" dirty="0">
                <a:solidFill>
                  <a:schemeClr val="bg1"/>
                </a:solidFill>
                <a:latin typeface="Impact" charset="0"/>
              </a:rPr>
            </a:br>
            <a:r>
              <a:rPr lang="en-US" sz="2300" dirty="0" err="1">
                <a:solidFill>
                  <a:schemeClr val="bg1"/>
                </a:solidFill>
                <a:latin typeface="Impact" charset="0"/>
              </a:rPr>
              <a:t>Derecho</a:t>
            </a:r>
            <a:r>
              <a:rPr lang="en-US" sz="2300" dirty="0">
                <a:solidFill>
                  <a:schemeClr val="bg1"/>
                </a:solidFill>
                <a:latin typeface="Impact" charset="0"/>
              </a:rPr>
              <a:t> a Saber y  </a:t>
            </a:r>
            <a:r>
              <a:rPr lang="en-US" sz="2300" dirty="0" err="1">
                <a:solidFill>
                  <a:schemeClr val="bg1"/>
                </a:solidFill>
                <a:latin typeface="Impact" charset="0"/>
              </a:rPr>
              <a:t>Disposiciones</a:t>
            </a:r>
            <a:r>
              <a:rPr lang="en-US" sz="2300" dirty="0">
                <a:solidFill>
                  <a:srgbClr val="FF0000"/>
                </a:solidFill>
                <a:latin typeface="Impact" charset="0"/>
              </a:rPr>
              <a:t> </a:t>
            </a:r>
            <a:r>
              <a:rPr lang="en-US" sz="2300" dirty="0" err="1">
                <a:solidFill>
                  <a:schemeClr val="bg1"/>
                </a:solidFill>
                <a:latin typeface="Impact" charset="0"/>
              </a:rPr>
              <a:t>para</a:t>
            </a:r>
            <a:r>
              <a:rPr lang="en-US" sz="2300" dirty="0">
                <a:solidFill>
                  <a:schemeClr val="bg1"/>
                </a:solidFill>
                <a:latin typeface="Impact" charset="0"/>
              </a:rPr>
              <a:t> los  </a:t>
            </a:r>
            <a:r>
              <a:rPr lang="en-US" sz="2300" dirty="0" err="1">
                <a:solidFill>
                  <a:schemeClr val="bg1"/>
                </a:solidFill>
                <a:latin typeface="Impact" charset="0"/>
              </a:rPr>
              <a:t>Denunciantes</a:t>
            </a:r>
            <a:endParaRPr lang="en-US" sz="2300" dirty="0">
              <a:solidFill>
                <a:schemeClr val="bg1"/>
              </a:solidFill>
              <a:latin typeface="Impact" charset="0"/>
            </a:endParaRPr>
          </a:p>
        </p:txBody>
      </p:sp>
      <p:sp>
        <p:nvSpPr>
          <p:cNvPr id="2" name="Rectangle 1"/>
          <p:cNvSpPr/>
          <p:nvPr/>
        </p:nvSpPr>
        <p:spPr>
          <a:xfrm>
            <a:off x="392112" y="1307094"/>
            <a:ext cx="8751888" cy="3170099"/>
          </a:xfrm>
          <a:prstGeom prst="rect">
            <a:avLst/>
          </a:prstGeom>
        </p:spPr>
        <p:txBody>
          <a:bodyPr>
            <a:prstTxWarp prst="textNoShape">
              <a:avLst/>
            </a:prstTxWarp>
            <a:spAutoFit/>
          </a:bodyPr>
          <a:lstStyle/>
          <a:p>
            <a:pPr marL="342900" indent="-342900">
              <a:buFont typeface="Arial" charset="0"/>
              <a:buChar char="•"/>
            </a:pPr>
            <a:r>
              <a:rPr lang="en-US" sz="2000" dirty="0">
                <a:latin typeface="Times"/>
                <a:cs typeface="Times"/>
              </a:rPr>
              <a:t>La Norma Federal de </a:t>
            </a:r>
            <a:r>
              <a:rPr lang="en-US" sz="2000" dirty="0" err="1">
                <a:latin typeface="Times"/>
                <a:cs typeface="Times"/>
              </a:rPr>
              <a:t>Comunicación</a:t>
            </a:r>
            <a:r>
              <a:rPr lang="en-US" sz="2000" dirty="0">
                <a:latin typeface="Times"/>
                <a:cs typeface="Times"/>
              </a:rPr>
              <a:t> de </a:t>
            </a:r>
            <a:r>
              <a:rPr lang="en-US" sz="2000" dirty="0" err="1">
                <a:latin typeface="Times"/>
                <a:cs typeface="Times"/>
              </a:rPr>
              <a:t>Riesgos</a:t>
            </a:r>
            <a:r>
              <a:rPr lang="en-US" sz="2000" dirty="0">
                <a:latin typeface="Times"/>
                <a:cs typeface="Times"/>
              </a:rPr>
              <a:t>, </a:t>
            </a:r>
            <a:r>
              <a:rPr lang="en-US" sz="2000" dirty="0" err="1">
                <a:latin typeface="Times"/>
                <a:cs typeface="Times"/>
              </a:rPr>
              <a:t>Título</a:t>
            </a:r>
            <a:r>
              <a:rPr lang="en-US" sz="2000" dirty="0">
                <a:latin typeface="Times"/>
                <a:cs typeface="Times"/>
              </a:rPr>
              <a:t> 29, Parte 1910.1200 del </a:t>
            </a:r>
            <a:r>
              <a:rPr lang="en-US" sz="2000" dirty="0" err="1">
                <a:latin typeface="Times"/>
                <a:cs typeface="Times"/>
              </a:rPr>
              <a:t>Código</a:t>
            </a:r>
            <a:r>
              <a:rPr lang="en-US" sz="2000" dirty="0">
                <a:latin typeface="Times"/>
                <a:cs typeface="Times"/>
              </a:rPr>
              <a:t> de </a:t>
            </a:r>
            <a:r>
              <a:rPr lang="en-US" sz="2000" dirty="0" err="1">
                <a:latin typeface="Times"/>
                <a:cs typeface="Times"/>
              </a:rPr>
              <a:t>Regulaciones</a:t>
            </a:r>
            <a:r>
              <a:rPr lang="en-US" sz="2000" dirty="0">
                <a:latin typeface="Times"/>
                <a:cs typeface="Times"/>
              </a:rPr>
              <a:t> </a:t>
            </a:r>
            <a:r>
              <a:rPr lang="en-US" sz="2000" b="1" dirty="0">
                <a:latin typeface="Times"/>
                <a:cs typeface="Times"/>
              </a:rPr>
              <a:t>(29 CFR  1910.1200)</a:t>
            </a:r>
            <a:r>
              <a:rPr lang="en-US" sz="2000" dirty="0">
                <a:latin typeface="Times"/>
                <a:cs typeface="Times"/>
              </a:rPr>
              <a:t> </a:t>
            </a:r>
            <a:r>
              <a:rPr lang="en-US" sz="2000" dirty="0" err="1">
                <a:latin typeface="Times"/>
                <a:cs typeface="Times"/>
              </a:rPr>
              <a:t>ordena</a:t>
            </a:r>
            <a:r>
              <a:rPr lang="en-US" sz="2000" dirty="0">
                <a:latin typeface="Times"/>
                <a:cs typeface="Times"/>
              </a:rPr>
              <a:t> </a:t>
            </a:r>
            <a:r>
              <a:rPr lang="en-US" sz="2000" dirty="0" err="1">
                <a:latin typeface="Times"/>
                <a:cs typeface="Times"/>
              </a:rPr>
              <a:t>que</a:t>
            </a:r>
            <a:r>
              <a:rPr lang="en-US" sz="2000" dirty="0">
                <a:latin typeface="Times"/>
                <a:cs typeface="Times"/>
              </a:rPr>
              <a:t> </a:t>
            </a:r>
            <a:r>
              <a:rPr lang="en-US" sz="2000" b="1" dirty="0">
                <a:latin typeface="Times"/>
                <a:cs typeface="Times"/>
              </a:rPr>
              <a:t>“Los </a:t>
            </a:r>
            <a:r>
              <a:rPr lang="en-US" sz="2000" b="1" dirty="0" err="1">
                <a:latin typeface="Times"/>
                <a:cs typeface="Times"/>
              </a:rPr>
              <a:t>trabajadores</a:t>
            </a:r>
            <a:r>
              <a:rPr lang="en-US" sz="2000" b="1" dirty="0">
                <a:latin typeface="Times"/>
                <a:cs typeface="Times"/>
              </a:rPr>
              <a:t> </a:t>
            </a:r>
            <a:r>
              <a:rPr lang="en-US" sz="2000" b="1" dirty="0" err="1">
                <a:latin typeface="Times"/>
                <a:cs typeface="Times"/>
              </a:rPr>
              <a:t>tienen</a:t>
            </a:r>
            <a:r>
              <a:rPr lang="en-US" sz="2000" b="1" dirty="0">
                <a:latin typeface="Times"/>
                <a:cs typeface="Times"/>
              </a:rPr>
              <a:t> el </a:t>
            </a:r>
            <a:r>
              <a:rPr lang="en-US" sz="2000" b="1" dirty="0" err="1">
                <a:latin typeface="Times"/>
                <a:cs typeface="Times"/>
              </a:rPr>
              <a:t>derecho</a:t>
            </a:r>
            <a:r>
              <a:rPr lang="en-US" sz="2000" b="1" dirty="0">
                <a:latin typeface="Times"/>
                <a:cs typeface="Times"/>
              </a:rPr>
              <a:t> a </a:t>
            </a:r>
            <a:r>
              <a:rPr lang="en-US" sz="2000" b="1" dirty="0" err="1">
                <a:latin typeface="Times"/>
                <a:cs typeface="Times"/>
              </a:rPr>
              <a:t>conocer</a:t>
            </a:r>
            <a:r>
              <a:rPr lang="en-US" sz="2000" b="1" dirty="0">
                <a:latin typeface="Times"/>
                <a:cs typeface="Times"/>
              </a:rPr>
              <a:t> </a:t>
            </a:r>
            <a:r>
              <a:rPr lang="en-US" sz="2000" b="1" dirty="0" err="1">
                <a:latin typeface="Times"/>
                <a:cs typeface="Times"/>
              </a:rPr>
              <a:t>y</a:t>
            </a:r>
            <a:r>
              <a:rPr lang="en-US" sz="2000" b="1" dirty="0">
                <a:latin typeface="Times"/>
                <a:cs typeface="Times"/>
              </a:rPr>
              <a:t> </a:t>
            </a:r>
            <a:r>
              <a:rPr lang="en-US" sz="2000" b="1" dirty="0" err="1">
                <a:latin typeface="Times"/>
                <a:cs typeface="Times"/>
              </a:rPr>
              <a:t>entender</a:t>
            </a:r>
            <a:r>
              <a:rPr lang="en-US" sz="2000" b="1" dirty="0">
                <a:latin typeface="Times"/>
                <a:cs typeface="Times"/>
              </a:rPr>
              <a:t> los </a:t>
            </a:r>
            <a:r>
              <a:rPr lang="en-US" sz="2000" b="1" dirty="0" err="1">
                <a:latin typeface="Times"/>
                <a:cs typeface="Times"/>
              </a:rPr>
              <a:t>químicos</a:t>
            </a:r>
            <a:r>
              <a:rPr lang="en-US" sz="2000" b="1" dirty="0">
                <a:latin typeface="Times"/>
                <a:cs typeface="Times"/>
              </a:rPr>
              <a:t> </a:t>
            </a:r>
            <a:r>
              <a:rPr lang="en-US" sz="2000" b="1" dirty="0" err="1">
                <a:latin typeface="Times"/>
                <a:cs typeface="Times"/>
              </a:rPr>
              <a:t>peligrosos</a:t>
            </a:r>
            <a:r>
              <a:rPr lang="en-US" sz="2000" b="1" dirty="0">
                <a:latin typeface="Times"/>
                <a:cs typeface="Times"/>
              </a:rPr>
              <a:t> </a:t>
            </a:r>
            <a:r>
              <a:rPr lang="en-US" sz="2000" b="1" dirty="0" err="1">
                <a:latin typeface="Times"/>
                <a:cs typeface="Times"/>
              </a:rPr>
              <a:t>que</a:t>
            </a:r>
            <a:r>
              <a:rPr lang="en-US" sz="2000" b="1" dirty="0">
                <a:latin typeface="Times"/>
                <a:cs typeface="Times"/>
              </a:rPr>
              <a:t> </a:t>
            </a:r>
            <a:r>
              <a:rPr lang="en-US" sz="2000" b="1" dirty="0" err="1">
                <a:latin typeface="Times"/>
                <a:cs typeface="Times"/>
              </a:rPr>
              <a:t>usan</a:t>
            </a:r>
            <a:r>
              <a:rPr lang="en-US" sz="2000" b="1" dirty="0">
                <a:latin typeface="Times"/>
                <a:cs typeface="Times"/>
              </a:rPr>
              <a:t> </a:t>
            </a:r>
            <a:r>
              <a:rPr lang="en-US" sz="2000" b="1" dirty="0" err="1">
                <a:latin typeface="Times"/>
                <a:cs typeface="Times"/>
              </a:rPr>
              <a:t>y</a:t>
            </a:r>
            <a:r>
              <a:rPr lang="en-US" sz="2000" b="1" dirty="0">
                <a:latin typeface="Times"/>
                <a:cs typeface="Times"/>
              </a:rPr>
              <a:t> </a:t>
            </a:r>
            <a:r>
              <a:rPr lang="en-US" sz="2000" b="1" dirty="0" err="1">
                <a:latin typeface="Times"/>
                <a:cs typeface="Times"/>
              </a:rPr>
              <a:t>cómo</a:t>
            </a:r>
            <a:r>
              <a:rPr lang="en-US" sz="2000" b="1" dirty="0">
                <a:latin typeface="Times"/>
                <a:cs typeface="Times"/>
              </a:rPr>
              <a:t> </a:t>
            </a:r>
            <a:r>
              <a:rPr lang="en-US" sz="2000" b="1" dirty="0" err="1">
                <a:latin typeface="Times"/>
                <a:cs typeface="Times"/>
              </a:rPr>
              <a:t>trabajar</a:t>
            </a:r>
            <a:r>
              <a:rPr lang="en-US" sz="2000" b="1" dirty="0">
                <a:latin typeface="Times"/>
                <a:cs typeface="Times"/>
              </a:rPr>
              <a:t> con </a:t>
            </a:r>
            <a:r>
              <a:rPr lang="en-US" sz="2000" b="1" dirty="0" err="1">
                <a:latin typeface="Times"/>
                <a:cs typeface="Times"/>
              </a:rPr>
              <a:t>ellos</a:t>
            </a:r>
            <a:r>
              <a:rPr lang="en-US" sz="2000" b="1" dirty="0">
                <a:latin typeface="Times"/>
                <a:cs typeface="Times"/>
              </a:rPr>
              <a:t> de forma </a:t>
            </a:r>
            <a:r>
              <a:rPr lang="en-US" sz="2000" b="1" dirty="0" err="1">
                <a:latin typeface="Times"/>
                <a:cs typeface="Times"/>
              </a:rPr>
              <a:t>segura</a:t>
            </a:r>
            <a:r>
              <a:rPr lang="en-US" sz="2000" b="1" dirty="0">
                <a:latin typeface="Times"/>
                <a:cs typeface="Times"/>
              </a:rPr>
              <a:t>.” </a:t>
            </a:r>
            <a:endParaRPr lang="en-US" sz="2000" b="1" dirty="0">
              <a:latin typeface="Times"/>
              <a:ea typeface="Times New Roman" charset="0"/>
              <a:cs typeface="Times"/>
            </a:endParaRPr>
          </a:p>
          <a:p>
            <a:pPr marL="800100" lvl="1" indent="-342900"/>
            <a:endParaRPr lang="en-US" sz="2000" dirty="0">
              <a:latin typeface="Times"/>
              <a:cs typeface="Times"/>
            </a:endParaRPr>
          </a:p>
          <a:p>
            <a:pPr marL="342900" indent="-342900">
              <a:buFont typeface="Arial"/>
              <a:buChar char="•"/>
            </a:pPr>
            <a:r>
              <a:rPr lang="en-US" sz="2000" dirty="0">
                <a:latin typeface="Times"/>
                <a:cs typeface="Times"/>
              </a:rPr>
              <a:t>La </a:t>
            </a:r>
            <a:r>
              <a:rPr lang="en-US" sz="2000" dirty="0" err="1">
                <a:latin typeface="Times"/>
                <a:cs typeface="Times"/>
              </a:rPr>
              <a:t>norma</a:t>
            </a:r>
            <a:r>
              <a:rPr lang="en-US" sz="2000" dirty="0">
                <a:latin typeface="Times"/>
                <a:cs typeface="Times"/>
              </a:rPr>
              <a:t> de </a:t>
            </a:r>
            <a:r>
              <a:rPr lang="en-US" sz="2000" dirty="0" err="1">
                <a:latin typeface="Times"/>
                <a:cs typeface="Times"/>
              </a:rPr>
              <a:t>comunicación</a:t>
            </a:r>
            <a:r>
              <a:rPr lang="en-US" sz="2000" dirty="0">
                <a:latin typeface="Times"/>
                <a:cs typeface="Times"/>
              </a:rPr>
              <a:t> de </a:t>
            </a:r>
            <a:r>
              <a:rPr lang="en-US" sz="2000" dirty="0" err="1">
                <a:latin typeface="Times"/>
                <a:cs typeface="Times"/>
              </a:rPr>
              <a:t>riesgos</a:t>
            </a:r>
            <a:r>
              <a:rPr lang="en-US" sz="2000" dirty="0">
                <a:latin typeface="Times"/>
                <a:cs typeface="Times"/>
              </a:rPr>
              <a:t> se </a:t>
            </a:r>
            <a:r>
              <a:rPr lang="en-US" sz="2000" b="1" dirty="0" err="1">
                <a:latin typeface="Times"/>
                <a:cs typeface="Times"/>
              </a:rPr>
              <a:t>aplica</a:t>
            </a:r>
            <a:r>
              <a:rPr lang="en-US" sz="2000" b="1" dirty="0">
                <a:latin typeface="Times"/>
                <a:cs typeface="Times"/>
              </a:rPr>
              <a:t> a </a:t>
            </a:r>
            <a:r>
              <a:rPr lang="en-US" sz="2000" b="1" dirty="0" err="1">
                <a:latin typeface="Times"/>
                <a:cs typeface="Times"/>
              </a:rPr>
              <a:t>todo</a:t>
            </a:r>
            <a:endParaRPr lang="en-US" sz="2000" b="1" dirty="0">
              <a:latin typeface="Times"/>
              <a:cs typeface="Times"/>
            </a:endParaRPr>
          </a:p>
          <a:p>
            <a:pPr marL="800100" lvl="1" indent="-342900"/>
            <a:r>
              <a:rPr lang="en-US" sz="2000" b="1" dirty="0">
                <a:latin typeface="Times"/>
                <a:cs typeface="Times"/>
              </a:rPr>
              <a:t> </a:t>
            </a:r>
            <a:r>
              <a:rPr lang="en-US" sz="2000" b="1" dirty="0" err="1">
                <a:latin typeface="Times"/>
                <a:cs typeface="Times"/>
              </a:rPr>
              <a:t>negocio</a:t>
            </a:r>
            <a:r>
              <a:rPr lang="en-US" sz="2000" dirty="0">
                <a:latin typeface="Times"/>
                <a:cs typeface="Times"/>
              </a:rPr>
              <a:t>, </a:t>
            </a:r>
            <a:r>
              <a:rPr lang="en-US" sz="2000" dirty="0" err="1">
                <a:latin typeface="Times"/>
                <a:cs typeface="Times"/>
              </a:rPr>
              <a:t>incluyendo</a:t>
            </a:r>
            <a:r>
              <a:rPr lang="en-US" sz="2000" dirty="0">
                <a:latin typeface="Times"/>
                <a:cs typeface="Times"/>
              </a:rPr>
              <a:t> </a:t>
            </a:r>
            <a:r>
              <a:rPr lang="en-US" sz="2000" dirty="0" err="1">
                <a:latin typeface="Times"/>
                <a:cs typeface="Times"/>
              </a:rPr>
              <a:t>fabricantes</a:t>
            </a:r>
            <a:r>
              <a:rPr lang="en-US" sz="2000" dirty="0">
                <a:latin typeface="Times"/>
                <a:cs typeface="Times"/>
              </a:rPr>
              <a:t>, </a:t>
            </a:r>
            <a:r>
              <a:rPr lang="en-US" sz="2000" dirty="0" err="1">
                <a:latin typeface="Times"/>
                <a:cs typeface="Times"/>
              </a:rPr>
              <a:t>que</a:t>
            </a:r>
            <a:r>
              <a:rPr lang="en-US" sz="2000" dirty="0">
                <a:latin typeface="Times"/>
                <a:cs typeface="Times"/>
              </a:rPr>
              <a:t> </a:t>
            </a:r>
            <a:r>
              <a:rPr lang="en-US" sz="2000" dirty="0" err="1">
                <a:latin typeface="Times"/>
                <a:cs typeface="Times"/>
              </a:rPr>
              <a:t>usan</a:t>
            </a:r>
            <a:r>
              <a:rPr lang="en-US" sz="2000" dirty="0">
                <a:latin typeface="Times"/>
                <a:cs typeface="Times"/>
              </a:rPr>
              <a:t> </a:t>
            </a:r>
            <a:r>
              <a:rPr lang="en-US" sz="2000" dirty="0" err="1">
                <a:latin typeface="Times"/>
                <a:cs typeface="Times"/>
              </a:rPr>
              <a:t>químicos</a:t>
            </a:r>
            <a:r>
              <a:rPr lang="en-US" sz="2000" dirty="0">
                <a:latin typeface="Times"/>
                <a:cs typeface="Times"/>
              </a:rPr>
              <a:t> </a:t>
            </a:r>
          </a:p>
          <a:p>
            <a:pPr marL="800100" lvl="1" indent="-342900"/>
            <a:r>
              <a:rPr lang="en-US" sz="2000" dirty="0" err="1">
                <a:latin typeface="Times"/>
                <a:cs typeface="Times"/>
              </a:rPr>
              <a:t>peligrosos</a:t>
            </a:r>
            <a:r>
              <a:rPr lang="en-US" sz="2000" dirty="0">
                <a:latin typeface="Times"/>
                <a:cs typeface="Times"/>
              </a:rPr>
              <a:t>.</a:t>
            </a:r>
          </a:p>
          <a:p>
            <a:pPr marL="342900" indent="-342900">
              <a:buFont typeface="Arial" charset="0"/>
              <a:buChar char="•"/>
            </a:pPr>
            <a:endParaRPr lang="en-US" sz="2000" dirty="0">
              <a:latin typeface="Times"/>
              <a:cs typeface="Times"/>
            </a:endParaRPr>
          </a:p>
          <a:p>
            <a:pPr marL="342900" indent="-342900"/>
            <a:endParaRPr lang="en-US" sz="2000" dirty="0">
              <a:latin typeface="Times" charset="0"/>
            </a:endParaRPr>
          </a:p>
        </p:txBody>
      </p:sp>
      <p:pic>
        <p:nvPicPr>
          <p:cNvPr id="29700" name="Picture 6" descr="New HazCom/GHS  pictograms image for righ to know law for the work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3063" y="2436813"/>
            <a:ext cx="1987550" cy="1495425"/>
          </a:xfrm>
          <a:prstGeom prst="rect">
            <a:avLst/>
          </a:prstGeom>
          <a:noFill/>
          <a:ln w="9525">
            <a:noFill/>
            <a:miter lim="800000"/>
            <a:headEnd/>
            <a:tailEnd/>
          </a:ln>
        </p:spPr>
      </p:pic>
      <p:sp>
        <p:nvSpPr>
          <p:cNvPr id="10" name="Rectangle 9">
            <a:extLst/>
          </p:cNvPr>
          <p:cNvSpPr/>
          <p:nvPr/>
        </p:nvSpPr>
        <p:spPr>
          <a:xfrm>
            <a:off x="392112" y="3695856"/>
            <a:ext cx="8751888" cy="2062103"/>
          </a:xfrm>
          <a:prstGeom prst="rect">
            <a:avLst/>
          </a:prstGeom>
        </p:spPr>
        <p:txBody>
          <a:bodyPr wrap="square">
            <a:prstTxWarp prst="textNoShape">
              <a:avLst/>
            </a:prstTxWarp>
            <a:spAutoFit/>
          </a:bodyPr>
          <a:lstStyle/>
          <a:p>
            <a:pPr marL="342900" indent="-342900">
              <a:buFont typeface="Arial" charset="0"/>
              <a:buChar char="•"/>
            </a:pPr>
            <a:endParaRPr lang="en-US" sz="2000" dirty="0">
              <a:latin typeface="Times" charset="0"/>
            </a:endParaRPr>
          </a:p>
          <a:p>
            <a:pPr marL="342900" indent="-342900"/>
            <a:endParaRPr lang="en-US" sz="2000" dirty="0">
              <a:latin typeface="Times" charset="0"/>
            </a:endParaRPr>
          </a:p>
          <a:p>
            <a:pPr>
              <a:buFont typeface="Arial"/>
              <a:buChar char="•"/>
            </a:pPr>
            <a:r>
              <a:rPr lang="en-US" sz="2200" dirty="0">
                <a:latin typeface="Times"/>
                <a:ea typeface="Times New Roman" pitchFamily="4" charset="0"/>
                <a:cs typeface="Times"/>
              </a:rPr>
              <a:t> Los </a:t>
            </a:r>
            <a:r>
              <a:rPr lang="en-US" sz="2200" dirty="0" err="1">
                <a:latin typeface="Times"/>
                <a:ea typeface="Times New Roman" pitchFamily="4" charset="0"/>
                <a:cs typeface="Times"/>
              </a:rPr>
              <a:t>empleadores</a:t>
            </a:r>
            <a:r>
              <a:rPr lang="en-US" sz="2200" dirty="0">
                <a:latin typeface="Times"/>
                <a:ea typeface="Times New Roman" pitchFamily="4" charset="0"/>
                <a:cs typeface="Times"/>
              </a:rPr>
              <a:t> </a:t>
            </a:r>
            <a:r>
              <a:rPr lang="en-US" sz="2200" b="1" dirty="0">
                <a:latin typeface="Times"/>
                <a:ea typeface="Times New Roman" pitchFamily="4" charset="0"/>
                <a:cs typeface="Times"/>
              </a:rPr>
              <a:t>no </a:t>
            </a:r>
            <a:r>
              <a:rPr lang="en-US" sz="2200" b="1" dirty="0" err="1">
                <a:latin typeface="Times"/>
                <a:ea typeface="Times New Roman" pitchFamily="4" charset="0"/>
                <a:cs typeface="Times"/>
              </a:rPr>
              <a:t>pueden</a:t>
            </a:r>
            <a:r>
              <a:rPr lang="en-US" sz="2200" b="1" dirty="0">
                <a:latin typeface="Times"/>
                <a:ea typeface="Times New Roman" pitchFamily="4" charset="0"/>
                <a:cs typeface="Times"/>
              </a:rPr>
              <a:t> </a:t>
            </a:r>
            <a:r>
              <a:rPr lang="en-US" sz="2200" b="1" dirty="0" err="1">
                <a:latin typeface="Times"/>
                <a:ea typeface="Times New Roman" pitchFamily="4" charset="0"/>
                <a:cs typeface="Times"/>
              </a:rPr>
              <a:t>tomar</a:t>
            </a:r>
            <a:r>
              <a:rPr lang="en-US" sz="2200" b="1" dirty="0">
                <a:latin typeface="Times"/>
                <a:ea typeface="Times New Roman" pitchFamily="4" charset="0"/>
                <a:cs typeface="Times"/>
              </a:rPr>
              <a:t> </a:t>
            </a:r>
            <a:r>
              <a:rPr lang="en-US" sz="2200" b="1" dirty="0" err="1">
                <a:latin typeface="Times"/>
                <a:ea typeface="Times New Roman" pitchFamily="4" charset="0"/>
                <a:cs typeface="Times"/>
              </a:rPr>
              <a:t>represalias</a:t>
            </a:r>
            <a:r>
              <a:rPr lang="en-US" sz="2200" b="1" dirty="0">
                <a:latin typeface="Times"/>
                <a:ea typeface="Times New Roman" pitchFamily="4" charset="0"/>
                <a:cs typeface="Times"/>
              </a:rPr>
              <a:t> </a:t>
            </a:r>
            <a:r>
              <a:rPr lang="en-US" sz="2200" b="1" dirty="0" err="1">
                <a:latin typeface="Times"/>
                <a:cs typeface="Times"/>
              </a:rPr>
              <a:t>realizando</a:t>
            </a:r>
            <a:r>
              <a:rPr lang="en-US" sz="2200" b="1" dirty="0">
                <a:latin typeface="Times"/>
                <a:cs typeface="Times"/>
              </a:rPr>
              <a:t> </a:t>
            </a:r>
            <a:r>
              <a:rPr lang="en-US" sz="2200" b="1" dirty="0" err="1">
                <a:latin typeface="Times"/>
                <a:cs typeface="Times"/>
              </a:rPr>
              <a:t>acciones</a:t>
            </a:r>
            <a:r>
              <a:rPr lang="en-US" sz="2200" b="1" dirty="0">
                <a:latin typeface="Times"/>
                <a:cs typeface="Times"/>
              </a:rPr>
              <a:t> </a:t>
            </a:r>
            <a:r>
              <a:rPr lang="en-US" sz="2200" b="1" dirty="0" err="1">
                <a:latin typeface="Times"/>
                <a:cs typeface="Times"/>
              </a:rPr>
              <a:t>que</a:t>
            </a:r>
            <a:r>
              <a:rPr lang="en-US" sz="2200" b="1" dirty="0">
                <a:latin typeface="Times"/>
                <a:cs typeface="Times"/>
              </a:rPr>
              <a:t> </a:t>
            </a:r>
            <a:r>
              <a:rPr lang="en-US" sz="2200" b="1" dirty="0" err="1">
                <a:latin typeface="Times"/>
                <a:cs typeface="Times"/>
              </a:rPr>
              <a:t>perjudiquen</a:t>
            </a:r>
            <a:r>
              <a:rPr lang="en-US" sz="2200" b="1" dirty="0">
                <a:latin typeface="Times"/>
                <a:cs typeface="Times"/>
              </a:rPr>
              <a:t> a </a:t>
            </a:r>
            <a:r>
              <a:rPr lang="en-US" sz="2200" b="1" dirty="0" err="1">
                <a:latin typeface="Times"/>
                <a:cs typeface="Times"/>
              </a:rPr>
              <a:t>su</a:t>
            </a:r>
            <a:r>
              <a:rPr lang="en-US" sz="2200" b="1" dirty="0">
                <a:latin typeface="Times"/>
                <a:cs typeface="Times"/>
              </a:rPr>
              <a:t> personal </a:t>
            </a:r>
            <a:r>
              <a:rPr lang="en-US" sz="2200" b="1" dirty="0" err="1">
                <a:latin typeface="Times"/>
                <a:cs typeface="Times"/>
              </a:rPr>
              <a:t>por</a:t>
            </a:r>
            <a:r>
              <a:rPr lang="en-US" sz="2200" b="1" dirty="0">
                <a:latin typeface="Times"/>
                <a:cs typeface="Times"/>
              </a:rPr>
              <a:t> </a:t>
            </a:r>
            <a:r>
              <a:rPr lang="en-US" sz="2200" b="1" dirty="0" err="1">
                <a:latin typeface="Times"/>
                <a:cs typeface="Times"/>
              </a:rPr>
              <a:t>realizar</a:t>
            </a:r>
            <a:r>
              <a:rPr lang="en-US" sz="2200" b="1" dirty="0">
                <a:latin typeface="Times"/>
                <a:cs typeface="Times"/>
              </a:rPr>
              <a:t> </a:t>
            </a:r>
            <a:r>
              <a:rPr lang="en-US" sz="2200" b="1" dirty="0" err="1">
                <a:latin typeface="Times"/>
                <a:cs typeface="Times"/>
              </a:rPr>
              <a:t>denuncias</a:t>
            </a:r>
            <a:r>
              <a:rPr lang="en-US" sz="2200" dirty="0">
                <a:latin typeface="Times"/>
                <a:cs typeface="Times"/>
              </a:rPr>
              <a:t>. </a:t>
            </a:r>
            <a:endParaRPr lang="en-US" sz="2200" dirty="0">
              <a:latin typeface="Times"/>
              <a:ea typeface="Times New Roman" pitchFamily="4" charset="0"/>
              <a:cs typeface="Times"/>
            </a:endParaRPr>
          </a:p>
          <a:p>
            <a:pPr lvl="1">
              <a:buFont typeface="Arial"/>
              <a:buChar char="•"/>
            </a:pPr>
            <a:r>
              <a:rPr lang="en-US" sz="2200" dirty="0">
                <a:latin typeface="Times"/>
                <a:ea typeface="Times New Roman" pitchFamily="4" charset="0"/>
                <a:cs typeface="Times"/>
              </a:rPr>
              <a:t> Para </a:t>
            </a:r>
            <a:r>
              <a:rPr lang="en-US" sz="2200" dirty="0" err="1">
                <a:latin typeface="Times"/>
                <a:ea typeface="Times New Roman" pitchFamily="4" charset="0"/>
                <a:cs typeface="Times"/>
              </a:rPr>
              <a:t>más</a:t>
            </a:r>
            <a:r>
              <a:rPr lang="en-US" sz="2200" dirty="0">
                <a:latin typeface="Times"/>
                <a:ea typeface="Times New Roman" pitchFamily="4" charset="0"/>
                <a:cs typeface="Times"/>
              </a:rPr>
              <a:t> </a:t>
            </a:r>
            <a:r>
              <a:rPr lang="en-US" sz="2200" dirty="0" err="1">
                <a:latin typeface="Times"/>
                <a:ea typeface="Times New Roman" pitchFamily="4" charset="0"/>
                <a:cs typeface="Times"/>
              </a:rPr>
              <a:t>información</a:t>
            </a:r>
            <a:r>
              <a:rPr lang="en-US" sz="2200" dirty="0">
                <a:latin typeface="Times"/>
                <a:ea typeface="Times New Roman" pitchFamily="4" charset="0"/>
                <a:cs typeface="Times"/>
              </a:rPr>
              <a:t> revise el </a:t>
            </a:r>
            <a:r>
              <a:rPr lang="en-US" sz="2200" dirty="0" err="1">
                <a:latin typeface="Times"/>
                <a:ea typeface="Times New Roman" pitchFamily="4" charset="0"/>
                <a:cs typeface="Times"/>
              </a:rPr>
              <a:t>siguiente</a:t>
            </a:r>
            <a:r>
              <a:rPr lang="en-US" sz="2200" dirty="0">
                <a:latin typeface="Times"/>
                <a:ea typeface="Times New Roman" pitchFamily="4" charset="0"/>
                <a:cs typeface="Times"/>
              </a:rPr>
              <a:t> enlace: </a:t>
            </a:r>
            <a:r>
              <a:rPr lang="en-US" sz="2200" dirty="0">
                <a:latin typeface="Times"/>
                <a:ea typeface="Times New Roman" charset="0"/>
                <a:cs typeface="Times"/>
              </a:rPr>
              <a:t/>
            </a:r>
            <a:br>
              <a:rPr lang="en-US" sz="2200" dirty="0">
                <a:latin typeface="Times"/>
                <a:ea typeface="Times New Roman" charset="0"/>
                <a:cs typeface="Times"/>
              </a:rPr>
            </a:br>
            <a:r>
              <a:rPr lang="en-US" sz="2200" dirty="0">
                <a:latin typeface="Times"/>
                <a:ea typeface="Times New Roman" charset="0"/>
                <a:cs typeface="Times"/>
              </a:rPr>
              <a:t>   </a:t>
            </a:r>
            <a:r>
              <a:rPr lang="en-US" sz="2200" dirty="0">
                <a:latin typeface="Times"/>
                <a:ea typeface="Times New Roman" charset="0"/>
                <a:cs typeface="Times"/>
                <a:hlinkClick r:id="rId4"/>
              </a:rPr>
              <a:t>Derechos del Denunciante</a:t>
            </a:r>
            <a:r>
              <a:rPr lang="en-US" sz="2200" dirty="0">
                <a:latin typeface="Times"/>
                <a:ea typeface="Times New Roman" charset="0"/>
                <a:cs typeface="Times"/>
              </a:rPr>
              <a:t> </a:t>
            </a:r>
            <a:endParaRPr lang="en-US" sz="6600" dirty="0">
              <a:latin typeface="Times"/>
              <a:cs typeface="Times"/>
            </a:endParaRPr>
          </a:p>
        </p:txBody>
      </p:sp>
      <p:pic>
        <p:nvPicPr>
          <p:cNvPr id="29702" name="Picture 3" descr="Image showing a whistle blower."/>
          <p:cNvPicPr>
            <a:picLocks noChangeAspect="1" noChangeArrowheads="1"/>
          </p:cNvPicPr>
          <p:nvPr/>
        </p:nvPicPr>
        <p:blipFill>
          <a:blip r:embed="rId5"/>
          <a:srcRect/>
          <a:stretch>
            <a:fillRect/>
          </a:stretch>
        </p:blipFill>
        <p:spPr bwMode="auto">
          <a:xfrm>
            <a:off x="7304088" y="4995863"/>
            <a:ext cx="1454150" cy="15382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508000" y="3048000"/>
            <a:ext cx="8229600" cy="1143000"/>
          </a:xfrm>
          <a:noFill/>
          <a:ln>
            <a:miter lim="800000"/>
            <a:headEnd/>
            <a:tailEnd/>
          </a:ln>
        </p:spPr>
        <p:txBody>
          <a:bodyPr wrap="square" lIns="91440" tIns="45720" rIns="91440" bIns="45720" numCol="1" anchor="t" anchorCtr="0" compatLnSpc="1">
            <a:prstTxWarp prst="textNoShape">
              <a:avLst/>
            </a:prstTxWarp>
          </a:bodyPr>
          <a:lstStyle/>
          <a:p>
            <a:r>
              <a:rPr lang="en-US" dirty="0"/>
              <a:t>INTRODUCCIÓN</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11193</Words>
  <Application>Microsoft Office PowerPoint</Application>
  <PresentationFormat>On-screen Show (4:3)</PresentationFormat>
  <Paragraphs>709</Paragraphs>
  <Slides>62</Slides>
  <Notes>62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ＭＳ Ｐゴシック</vt:lpstr>
      <vt:lpstr>Arial</vt:lpstr>
      <vt:lpstr>Calibri</vt:lpstr>
      <vt:lpstr>Courier New</vt:lpstr>
      <vt:lpstr>Impact</vt:lpstr>
      <vt:lpstr>Tahoma</vt:lpstr>
      <vt:lpstr>Times</vt:lpstr>
      <vt:lpstr>Times New Roman</vt:lpstr>
      <vt:lpstr>Wingdings</vt:lpstr>
      <vt:lpstr>Blank Presentation</vt:lpstr>
      <vt:lpstr>  </vt:lpstr>
      <vt:lpstr>Reconocimiento</vt:lpstr>
      <vt:lpstr>Pasos del entrenamiento </vt:lpstr>
      <vt:lpstr>POR FAVOR COMIENCE EL    PRETEST  Máximo: 15 minutos.</vt:lpstr>
      <vt:lpstr>Contenido del Entrenamiento</vt:lpstr>
      <vt:lpstr>Contenido del Entrenamiento –cont.</vt:lpstr>
      <vt:lpstr>Contenido del Entrenamiento – cont.</vt:lpstr>
      <vt:lpstr>Derechos de los Trabajadores  según la Ley de OSH Derecho a Saber y  Disposiciones para los  Denunciantes</vt:lpstr>
      <vt:lpstr>INTRODUCCIÓN</vt:lpstr>
      <vt:lpstr>Excavaciones y zanjas</vt:lpstr>
      <vt:lpstr>Ejemplos de Excavaciones</vt:lpstr>
      <vt:lpstr>Excavaciones y zanjas– cont.</vt:lpstr>
      <vt:lpstr>Ejemplos de zanjas</vt:lpstr>
      <vt:lpstr>Peligros de derrumbe en Excavaciones y Zanjas</vt:lpstr>
      <vt:lpstr>Fuerzas del Colapso de Zanjas</vt:lpstr>
      <vt:lpstr>Razones de accidentes fatales</vt:lpstr>
      <vt:lpstr>Normas de la OSHA para Excavaciones  (29 CFR 1926 Subpart P)</vt:lpstr>
      <vt:lpstr>Clasificación de Suelo de la OSHA </vt:lpstr>
      <vt:lpstr>Factores Afectando la Estabilidad del Suelo  </vt:lpstr>
      <vt:lpstr>Suelos de Grava, Arena,  Limo y Arcilla</vt:lpstr>
      <vt:lpstr>Examen Visual del Suelo</vt:lpstr>
      <vt:lpstr>Evaluación de Suelos- pruebas manuales</vt:lpstr>
      <vt:lpstr>Evaluación de Suelos- pruebas manuales– cont.</vt:lpstr>
      <vt:lpstr>Evaluación de Suelos- pruebas manuals – cont.</vt:lpstr>
      <vt:lpstr>Evaluación de Suelos - pruebas manuals – cont.</vt:lpstr>
      <vt:lpstr>Tipos de Suelo según su Resistencia</vt:lpstr>
      <vt:lpstr>Diagrama de Clasificación de Suelos  para  Excavación</vt:lpstr>
      <vt:lpstr>Efectos del Agua en el suelo</vt:lpstr>
      <vt:lpstr>POR FAVOR COMIENCE EL POSTTEST - SESION 1  Máximo: 10 minutos.</vt:lpstr>
      <vt:lpstr>CONTROLES  DE PELIGRO DE DERRUMBE</vt:lpstr>
      <vt:lpstr>Controles de Peligro de Derrumbe</vt:lpstr>
      <vt:lpstr>Controles de Ingeniería- Declivado y Banqueo</vt:lpstr>
      <vt:lpstr>Declinado y Banqueo</vt:lpstr>
      <vt:lpstr>Diagramas de pendiente (ángulo)  para Diferentes Tipos de Suelo</vt:lpstr>
      <vt:lpstr>Controles de Ingeniería –   Apuntalamiento y Blindado</vt:lpstr>
      <vt:lpstr>Acceso y  Salida de la Excavación  (Rampas y Escaleras)</vt:lpstr>
      <vt:lpstr>Selección de Sistemas de Protección  (Figura 1: Diagrama de flujos de Decisiones Preliminares)</vt:lpstr>
      <vt:lpstr>Selección de Sistemas de Protección  (Figura 2: Diagrama de flujos de Decisiones Preliminares)</vt:lpstr>
      <vt:lpstr>Selección de Sistemas de Protección  (Figura 3: Diagrama de flujos de Decisiones Preliminares)</vt:lpstr>
      <vt:lpstr>Opciones de Apuntalado y Blindaje-                           Ejemplos</vt:lpstr>
      <vt:lpstr>Opciones de Apuntalado y Blindaje -                           Ejemplos</vt:lpstr>
      <vt:lpstr>Controles en el Lugar de Trabajo</vt:lpstr>
      <vt:lpstr>Calificaciones y Responsabilidades  de Persona Competente  </vt:lpstr>
      <vt:lpstr>Responsabilidades de Ingeniero Professional </vt:lpstr>
      <vt:lpstr>OTROS PELIGROS       DE EXCAVACIONES</vt:lpstr>
      <vt:lpstr>Otros Peligros de Excavaciones y Zanjado</vt:lpstr>
      <vt:lpstr>Peligros de Golpes</vt:lpstr>
      <vt:lpstr>Peligros de Golpes – cont.</vt:lpstr>
      <vt:lpstr>Servicios Públicos Subterráneo/Áereo  </vt:lpstr>
      <vt:lpstr>Atmósfera Peligrosa y Protección Respiratoria/Ventilación</vt:lpstr>
      <vt:lpstr>Estructuras Adyacentes </vt:lpstr>
      <vt:lpstr>Operaciones de Rescate en Emergencias</vt:lpstr>
      <vt:lpstr>Operaciones de Rescate en Emergencias– cont. </vt:lpstr>
      <vt:lpstr>Operaciones de Rescate en Emergencias – cont. </vt:lpstr>
      <vt:lpstr>Lista de Verificación  de Prácticas Seguras y Resumen</vt:lpstr>
      <vt:lpstr>Recursos Adicionales</vt:lpstr>
      <vt:lpstr> ¿PREGUNTAS?</vt:lpstr>
      <vt:lpstr>POR FAVOR COMIENCE EL  POSTTEST – SESIÓN 2  Máximo: 15 minutos</vt:lpstr>
      <vt:lpstr>POR FAVOR RESPONDA LA  ENCUESTA DE OPINIÓN </vt:lpstr>
      <vt:lpstr>SESIÓN INTERACTIVA DE  PREGUNTAS/RESPUESTAS   POR FAVOR CALIFIQUE SU POSTTEST </vt:lpstr>
      <vt:lpstr> POR FAVOR ENTREGUE EL SIGUIENTE  PAQUETE DE ENTRENAMIENTO AL INSTRUCTOR  Ficha de registro Pretest Posttest 1 Posttest 2 Encuesta de Opinión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2020-11-10T18:39:01Z</dcterms:created>
  <dcterms:modified xsi:type="dcterms:W3CDTF">2020-11-10T18:39:09Z</dcterms:modified>
</cp:coreProperties>
</file>