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9" r:id="rId1"/>
    <p:sldMasterId id="2147483793"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7077075" cy="93694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2E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65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ue">
    <p:bg>
      <p:bgPr>
        <a:solidFill>
          <a:srgbClr val="1C12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219C826-4908-42EA-90B4-35099848AB85}" type="slidenum">
              <a:rPr lang="ru-RU" smtClean="0"/>
              <a:pPr/>
              <a:t>‹#›</a:t>
            </a:fld>
            <a:endParaRPr lang="ru-RU" dirty="0"/>
          </a:p>
        </p:txBody>
      </p:sp>
      <p:sp>
        <p:nvSpPr>
          <p:cNvPr id="6" name="Action Button: Custom 5">
            <a:hlinkClick r:id="" action="ppaction://hlinkshowjump?jump=nextslide" highlightClick="1"/>
          </p:cNvPr>
          <p:cNvSpPr/>
          <p:nvPr userDrawn="1"/>
        </p:nvSpPr>
        <p:spPr>
          <a:xfrm>
            <a:off x="914400" y="5334000"/>
            <a:ext cx="1143000" cy="838200"/>
          </a:xfrm>
          <a:prstGeom prst="actionButtonBlank">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Answer</a:t>
            </a:r>
            <a:endParaRPr lang="en-US" sz="2400" b="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rrect answer">
    <p:bg>
      <p:bgPr>
        <a:solidFill>
          <a:srgbClr val="1C12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219C826-4908-42EA-90B4-35099848AB85}" type="slidenum">
              <a:rPr lang="ru-RU" smtClean="0"/>
              <a:pPr/>
              <a:t>‹#›</a:t>
            </a:fld>
            <a:endParaRPr lang="ru-RU" dirty="0"/>
          </a:p>
        </p:txBody>
      </p:sp>
      <p:sp>
        <p:nvSpPr>
          <p:cNvPr id="6" name="Action Button: Custom 5">
            <a:hlinkClick r:id="rId2" action="ppaction://hlinksldjump" highlightClick="1"/>
          </p:cNvPr>
          <p:cNvSpPr/>
          <p:nvPr userDrawn="1"/>
        </p:nvSpPr>
        <p:spPr>
          <a:xfrm>
            <a:off x="838200" y="5410200"/>
            <a:ext cx="1066800" cy="914400"/>
          </a:xfrm>
          <a:prstGeom prst="actionButtonBlank">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HOME</a:t>
            </a:r>
            <a:endParaRPr lang="en-US" sz="2400" b="1" dirty="0"/>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DFFAC4A-CBFA-459D-9BEC-678C00B224C4}" type="datetime1">
              <a:rPr lang="en-US" altLang="en-US"/>
              <a:pPr/>
              <a:t>11/10/2020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295D08-63E5-4FDA-9BF7-032F7F58ADFE}"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416030-2E24-466A-8551-019C69A76382}" type="datetime1">
              <a:rPr lang="en-US" altLang="en-US"/>
              <a:pPr/>
              <a:t>11/10/2020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5EE245-F931-4997-B9B7-1477E6367AA3}"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A242CF9-16D4-4E06-AA75-A5EA09FF0C1C}" type="datetime1">
              <a:rPr lang="en-US" altLang="en-US"/>
              <a:pPr/>
              <a:t>11/10/2020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62C339-EFE3-4122-B600-9C469828DCFA}"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B049646-96EF-43E3-B1EC-A21D18ACA1DC}" type="datetime1">
              <a:rPr lang="en-US" altLang="en-US"/>
              <a:pPr/>
              <a:t>11/10/2020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30EBA82-3F9A-4A92-9AE4-FA3494C004E3}"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D07952B-B442-4D4B-97A5-AAC0704BD3C3}" type="datetime1">
              <a:rPr lang="en-US" altLang="en-US"/>
              <a:pPr/>
              <a:t>11/10/2020</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43EAACF-600F-4476-8A57-B7D52F54A2AE}"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86E206-7572-4149-8D78-969CCD58FCE4}" type="datetime1">
              <a:rPr lang="en-US" altLang="en-US"/>
              <a:pPr/>
              <a:t>11/10/2020</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13017A5-67CF-433F-A74A-6A2B3CBA3D8F}"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ADB01A0-8A36-46DE-BB20-5DC44F986C87}" type="datetime1">
              <a:rPr lang="en-US" altLang="en-US"/>
              <a:pPr/>
              <a:t>11/10/2020</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30D5B88-E4F2-4F9B-82ED-FE420345BAB5}"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039F2C1-EE18-47B6-83E5-0AA06EE90609}" type="datetime1">
              <a:rPr lang="en-US" altLang="en-US"/>
              <a:pPr/>
              <a:t>11/10/2020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BA29BC3-0C94-4E36-A67D-BD371D660569}"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9EBF18-61E8-4CD0-AAAA-4EDD59D8B746}" type="datetime1">
              <a:rPr lang="en-US" altLang="en-US"/>
              <a:pPr/>
              <a:t>11/10/2020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9AE07F5-CE1F-49D2-9E49-F9C8F408E48A}"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5F781C-DB34-417C-B52A-B2DB7E222063}" type="datetime1">
              <a:rPr lang="en-US" altLang="en-US"/>
              <a:pPr/>
              <a:t>11/10/2020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22C527-906D-4C6F-9530-A62F694CEA28}"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7BC933-818E-4027-9052-464F9FC4FE4B}" type="datetime1">
              <a:rPr lang="en-US" altLang="en-US"/>
              <a:pPr/>
              <a:t>11/10/2020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818C96-3EC9-4C41-9562-C296BA06A0B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66F57-003F-4CDA-9C98-1D41974E87E2}" type="datetimeFigureOut">
              <a:rPr lang="ru-RU" smtClean="0"/>
              <a:pPr/>
              <a:t>10.11.2020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219C826-4908-42EA-90B4-35099848AB8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C12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66F57-003F-4CDA-9C98-1D41974E87E2}" type="datetimeFigureOut">
              <a:rPr lang="ru-RU" smtClean="0"/>
              <a:pPr/>
              <a:t>10.11.2020</a:t>
            </a:fld>
            <a:endParaRPr lang="ru-R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9C826-4908-42EA-90B4-35099848AB8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986"/>
            <a:ext cx="2133600" cy="363854"/>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0" charset="0"/>
              </a:defRPr>
            </a:lvl1pPr>
          </a:lstStyle>
          <a:p>
            <a:pPr defTabSz="457200" fontAlgn="base">
              <a:spcBef>
                <a:spcPct val="0"/>
              </a:spcBef>
              <a:spcAft>
                <a:spcPct val="0"/>
              </a:spcAft>
            </a:pPr>
            <a:fld id="{D3A2CE86-22AA-4611-91AC-0483B12477EE}" type="datetime1">
              <a:rPr lang="en-US" altLang="en-US" smtClean="0">
                <a:ea typeface="ＭＳ Ｐゴシック" pitchFamily="-110" charset="-128"/>
              </a:rPr>
              <a:pPr defTabSz="457200" fontAlgn="base">
                <a:spcBef>
                  <a:spcPct val="0"/>
                </a:spcBef>
                <a:spcAft>
                  <a:spcPct val="0"/>
                </a:spcAft>
              </a:pPr>
              <a:t>11/10/2020</a:t>
            </a:fld>
            <a:endParaRPr lang="en-US" altLang="en-US" smtClean="0">
              <a:ea typeface="ＭＳ Ｐゴシック" pitchFamily="-110" charset="-128"/>
            </a:endParaRPr>
          </a:p>
        </p:txBody>
      </p:sp>
      <p:sp>
        <p:nvSpPr>
          <p:cNvPr id="5" name="Footer Placeholder 4"/>
          <p:cNvSpPr>
            <a:spLocks noGrp="1"/>
          </p:cNvSpPr>
          <p:nvPr>
            <p:ph type="ftr" sz="quarter" idx="3"/>
          </p:nvPr>
        </p:nvSpPr>
        <p:spPr>
          <a:xfrm>
            <a:off x="3124200" y="6356986"/>
            <a:ext cx="2895600" cy="36385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0" charset="0"/>
              </a:defRPr>
            </a:lvl1pPr>
          </a:lstStyle>
          <a:p>
            <a:pPr defTabSz="457200" fontAlgn="base">
              <a:spcBef>
                <a:spcPct val="0"/>
              </a:spcBef>
              <a:spcAft>
                <a:spcPct val="0"/>
              </a:spcAft>
            </a:pPr>
            <a:endParaRPr lang="en-US" smtClean="0">
              <a:ea typeface="ＭＳ Ｐゴシック" pitchFamily="-110" charset="-128"/>
            </a:endParaRPr>
          </a:p>
        </p:txBody>
      </p:sp>
      <p:sp>
        <p:nvSpPr>
          <p:cNvPr id="6" name="Slide Number Placeholder 5"/>
          <p:cNvSpPr>
            <a:spLocks noGrp="1"/>
          </p:cNvSpPr>
          <p:nvPr>
            <p:ph type="sldNum" sz="quarter" idx="4"/>
          </p:nvPr>
        </p:nvSpPr>
        <p:spPr>
          <a:xfrm>
            <a:off x="6553200" y="6356986"/>
            <a:ext cx="2133600" cy="36385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110" charset="0"/>
              </a:defRPr>
            </a:lvl1pPr>
          </a:lstStyle>
          <a:p>
            <a:pPr defTabSz="457200" fontAlgn="base">
              <a:spcBef>
                <a:spcPct val="0"/>
              </a:spcBef>
              <a:spcAft>
                <a:spcPct val="0"/>
              </a:spcAft>
            </a:pPr>
            <a:fld id="{96CE0944-555A-4BC9-8175-67C6F2C99063}" type="slidenum">
              <a:rPr lang="en-US" altLang="en-US" smtClean="0">
                <a:ea typeface="ＭＳ Ｐゴシック" pitchFamily="-110" charset="-128"/>
              </a:rPr>
              <a:pPr defTabSz="457200" fontAlgn="base">
                <a:spcBef>
                  <a:spcPct val="0"/>
                </a:spcBef>
                <a:spcAft>
                  <a:spcPct val="0"/>
                </a:spcAft>
              </a:pPr>
              <a:t>‹#›</a:t>
            </a:fld>
            <a:endParaRPr lang="en-US" altLang="en-US" smtClean="0">
              <a:ea typeface="ＭＳ Ｐゴシック" pitchFamily="-110" charset="-128"/>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0"/>
            <a:ext cx="6671338" cy="923330"/>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Electrical Jeopardy</a:t>
            </a:r>
            <a:endParaRPr lang="en-US" sz="5400" b="1" cap="none"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pic>
        <p:nvPicPr>
          <p:cNvPr id="6" name="Picture 5" descr="01-jeopardy.png" title="Photo - Jeopardy stage"/>
          <p:cNvPicPr>
            <a:picLocks noChangeAspect="1"/>
          </p:cNvPicPr>
          <p:nvPr/>
        </p:nvPicPr>
        <p:blipFill>
          <a:blip r:embed="rId2" cstate="print"/>
          <a:stretch>
            <a:fillRect/>
          </a:stretch>
        </p:blipFill>
        <p:spPr>
          <a:xfrm>
            <a:off x="417212" y="1066800"/>
            <a:ext cx="8295590" cy="5029200"/>
          </a:xfrm>
          <a:prstGeom prst="rect">
            <a:avLst/>
          </a:prstGeom>
        </p:spPr>
      </p:pic>
      <p:sp>
        <p:nvSpPr>
          <p:cNvPr id="7" name="TextBox 6"/>
          <p:cNvSpPr txBox="1"/>
          <p:nvPr/>
        </p:nvSpPr>
        <p:spPr>
          <a:xfrm>
            <a:off x="493412" y="6172200"/>
            <a:ext cx="8153400" cy="369332"/>
          </a:xfrm>
          <a:prstGeom prst="rect">
            <a:avLst/>
          </a:prstGeom>
          <a:noFill/>
        </p:spPr>
        <p:txBody>
          <a:bodyPr wrap="square" rtlCol="0">
            <a:spAutoFit/>
          </a:bodyPr>
          <a:lstStyle/>
          <a:p>
            <a:r>
              <a:rPr lang="en-US" sz="900" dirty="0" smtClean="0">
                <a:solidFill>
                  <a:schemeClr val="bg1"/>
                </a:solidFill>
              </a:rPr>
              <a:t>This material was produced under </a:t>
            </a:r>
            <a:r>
              <a:rPr lang="en-US" sz="900" smtClean="0">
                <a:solidFill>
                  <a:schemeClr val="bg1"/>
                </a:solidFill>
              </a:rPr>
              <a:t>grant SH31244SH7 </a:t>
            </a:r>
            <a:r>
              <a:rPr lang="en-US" sz="900" dirty="0" smtClean="0">
                <a:solidFill>
                  <a:schemeClr val="bg1"/>
                </a:solidFill>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900" dirty="0">
              <a:solidFill>
                <a:schemeClr val="bg1"/>
              </a:solidFill>
            </a:endParaRPr>
          </a:p>
        </p:txBody>
      </p:sp>
      <p:sp>
        <p:nvSpPr>
          <p:cNvPr id="2" name="Title 1" hidden="1"/>
          <p:cNvSpPr>
            <a:spLocks noGrp="1"/>
          </p:cNvSpPr>
          <p:nvPr>
            <p:ph type="title"/>
          </p:nvPr>
        </p:nvSpPr>
        <p:spPr/>
        <p:txBody>
          <a:bodyPr/>
          <a:lstStyle/>
          <a:p>
            <a:r>
              <a:rPr lang="en-US" dirty="0" smtClean="0"/>
              <a:t>Electrical jeopardy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0125" y="579438"/>
            <a:ext cx="6477000" cy="3916362"/>
          </a:xfrm>
        </p:spPr>
        <p:txBody>
          <a:bodyPr>
            <a:noAutofit/>
          </a:bodyPr>
          <a:lstStyle/>
          <a:p>
            <a:r>
              <a:rPr lang="en-US" sz="7200" dirty="0" smtClean="0"/>
              <a:t>What is resistance</a:t>
            </a:r>
            <a:endParaRPr lang="en-US" sz="7200" dirty="0"/>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100" y="731838"/>
            <a:ext cx="6629400" cy="3992562"/>
          </a:xfrm>
        </p:spPr>
        <p:txBody>
          <a:bodyPr>
            <a:normAutofit/>
          </a:bodyPr>
          <a:lstStyle/>
          <a:p>
            <a:r>
              <a:rPr lang="en-US" sz="7200" dirty="0" smtClean="0"/>
              <a:t>A fatal electric shock</a:t>
            </a:r>
            <a:endParaRPr lang="en-US" sz="7200"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6412" y="914400"/>
            <a:ext cx="5867400" cy="2590800"/>
          </a:xfrm>
        </p:spPr>
        <p:txBody>
          <a:bodyPr>
            <a:noAutofit/>
          </a:bodyPr>
          <a:lstStyle/>
          <a:p>
            <a:r>
              <a:rPr lang="en-US" sz="7200" dirty="0" smtClean="0"/>
              <a:t>What is electrocution</a:t>
            </a:r>
            <a:endParaRPr lang="en-US" sz="7200" dirty="0"/>
          </a:p>
        </p:txBody>
      </p:sp>
      <p:pic>
        <p:nvPicPr>
          <p:cNvPr id="4" name="Picture 3" descr="shocksign.png" title="Picture - Shock sign"/>
          <p:cNvPicPr>
            <a:picLocks noChangeAspect="1"/>
          </p:cNvPicPr>
          <p:nvPr/>
        </p:nvPicPr>
        <p:blipFill>
          <a:blip r:embed="rId2" cstate="print"/>
          <a:stretch>
            <a:fillRect/>
          </a:stretch>
        </p:blipFill>
        <p:spPr>
          <a:xfrm>
            <a:off x="3101050" y="3505200"/>
            <a:ext cx="2982074" cy="2632710"/>
          </a:xfrm>
          <a:prstGeom prst="rect">
            <a:avLst/>
          </a:prstGeom>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12" y="960438"/>
            <a:ext cx="8458200" cy="4068762"/>
          </a:xfrm>
        </p:spPr>
        <p:txBody>
          <a:bodyPr>
            <a:noAutofit/>
          </a:bodyPr>
          <a:lstStyle/>
          <a:p>
            <a:r>
              <a:rPr lang="en-US" sz="7200" dirty="0" smtClean="0"/>
              <a:t>Accidentally becoming part of this can cause injury or death</a:t>
            </a:r>
            <a:endParaRPr lang="en-US" sz="7200"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0775" y="381000"/>
            <a:ext cx="6670875" cy="3512212"/>
          </a:xfrm>
        </p:spPr>
        <p:txBody>
          <a:bodyPr>
            <a:normAutofit/>
          </a:bodyPr>
          <a:lstStyle/>
          <a:p>
            <a:r>
              <a:rPr lang="en-US" sz="7200" dirty="0" smtClean="0"/>
              <a:t>What is an energized electrical circuit</a:t>
            </a:r>
            <a:endParaRPr lang="en-US" sz="7200" dirty="0"/>
          </a:p>
        </p:txBody>
      </p:sp>
      <p:pic>
        <p:nvPicPr>
          <p:cNvPr id="5" name="Picture 4" descr="current01_over.jpg" title="Picture - current"/>
          <p:cNvPicPr>
            <a:picLocks noChangeAspect="1"/>
          </p:cNvPicPr>
          <p:nvPr/>
        </p:nvPicPr>
        <p:blipFill>
          <a:blip r:embed="rId2" cstate="print"/>
          <a:stretch>
            <a:fillRect/>
          </a:stretch>
        </p:blipFill>
        <p:spPr>
          <a:xfrm>
            <a:off x="3154100" y="4077843"/>
            <a:ext cx="2819400" cy="2551557"/>
          </a:xfrm>
          <a:prstGeom prst="rect">
            <a:avLst/>
          </a:prstGeom>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602162"/>
          </a:xfrm>
        </p:spPr>
        <p:txBody>
          <a:bodyPr>
            <a:noAutofit/>
          </a:bodyPr>
          <a:lstStyle/>
          <a:p>
            <a:r>
              <a:rPr lang="en-US" sz="7200" dirty="0" smtClean="0"/>
              <a:t>The threshold for ventricular fibrillation</a:t>
            </a:r>
            <a:endParaRPr lang="en-US" sz="7200"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808038"/>
            <a:ext cx="5486400" cy="3687762"/>
          </a:xfrm>
        </p:spPr>
        <p:txBody>
          <a:bodyPr>
            <a:noAutofit/>
          </a:bodyPr>
          <a:lstStyle/>
          <a:p>
            <a:pPr algn="l"/>
            <a:r>
              <a:rPr lang="en-US" sz="7200" dirty="0" smtClean="0"/>
              <a:t>What is 100 milliamps (</a:t>
            </a:r>
            <a:r>
              <a:rPr lang="en-US" sz="7200" dirty="0" err="1" smtClean="0"/>
              <a:t>mA</a:t>
            </a:r>
            <a:r>
              <a:rPr lang="en-US" sz="7200" dirty="0" smtClean="0"/>
              <a:t>) of current</a:t>
            </a:r>
            <a:endParaRPr lang="en-US" sz="7200" dirty="0"/>
          </a:p>
        </p:txBody>
      </p:sp>
      <p:pic>
        <p:nvPicPr>
          <p:cNvPr id="4" name="Picture 3" descr="BK19-range-tolerance-01.jpg" title="Chart -  Electric Current range toleranc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1600200"/>
            <a:ext cx="3578611" cy="4363153"/>
          </a:xfrm>
          <a:prstGeom prst="rect">
            <a:avLst/>
          </a:prstGeom>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2162"/>
          </a:xfrm>
        </p:spPr>
        <p:txBody>
          <a:bodyPr>
            <a:normAutofit/>
          </a:bodyPr>
          <a:lstStyle/>
          <a:p>
            <a:r>
              <a:rPr lang="en-US" sz="7200" dirty="0" smtClean="0"/>
              <a:t>Three factors that affect the severity of electrical shock</a:t>
            </a:r>
            <a:endParaRPr lang="en-US" sz="7200" dirty="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08038"/>
            <a:ext cx="6705600" cy="3840162"/>
          </a:xfrm>
        </p:spPr>
        <p:txBody>
          <a:bodyPr>
            <a:normAutofit fontScale="90000"/>
          </a:bodyPr>
          <a:lstStyle/>
          <a:p>
            <a:pPr algn="l"/>
            <a:r>
              <a:rPr lang="en-US" sz="7200" dirty="0" smtClean="0"/>
              <a:t>What are:</a:t>
            </a:r>
            <a:br>
              <a:rPr lang="en-US" sz="7200" dirty="0" smtClean="0"/>
            </a:br>
            <a:r>
              <a:rPr lang="en-US" sz="7200" dirty="0" smtClean="0"/>
              <a:t>path through body; amount of current;</a:t>
            </a:r>
            <a:br>
              <a:rPr lang="en-US" sz="7200" dirty="0" smtClean="0"/>
            </a:br>
            <a:r>
              <a:rPr lang="en-US" sz="7200" dirty="0" smtClean="0"/>
              <a:t>length of time</a:t>
            </a:r>
            <a:endParaRPr lang="en-US" sz="7200" dirty="0"/>
          </a:p>
        </p:txBody>
      </p:sp>
      <p:pic>
        <p:nvPicPr>
          <p:cNvPr id="4" name="Picture 3" descr="Untitled.jpg" title="Picture with different paths throughout the body"/>
          <p:cNvPicPr>
            <a:picLocks noChangeAspect="1"/>
          </p:cNvPicPr>
          <p:nvPr/>
        </p:nvPicPr>
        <p:blipFill>
          <a:blip r:embed="rId2" cstate="print"/>
          <a:stretch>
            <a:fillRect/>
          </a:stretch>
        </p:blipFill>
        <p:spPr>
          <a:xfrm>
            <a:off x="7120890" y="1600200"/>
            <a:ext cx="1870710" cy="4819246"/>
          </a:xfrm>
          <a:prstGeom prst="rect">
            <a:avLst/>
          </a:prstGeom>
        </p:spPr>
      </p:pic>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3306762"/>
          </a:xfrm>
        </p:spPr>
        <p:txBody>
          <a:bodyPr>
            <a:noAutofit/>
          </a:bodyPr>
          <a:lstStyle/>
          <a:p>
            <a:r>
              <a:rPr lang="en-US" sz="7200" dirty="0" smtClean="0"/>
              <a:t>This is said to “push” current through a conductor</a:t>
            </a:r>
            <a:endParaRPr lang="en-US" sz="72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hidden="1"/>
          <p:cNvSpPr>
            <a:spLocks noGrp="1"/>
          </p:cNvSpPr>
          <p:nvPr>
            <p:ph type="title"/>
          </p:nvPr>
        </p:nvSpPr>
        <p:spPr/>
        <p:txBody>
          <a:bodyPr/>
          <a:lstStyle/>
          <a:p>
            <a:r>
              <a:rPr lang="en-US" dirty="0" smtClean="0"/>
              <a:t>Jeopardy categories</a:t>
            </a:r>
            <a:endParaRPr lang="en-US" dirty="0"/>
          </a:p>
        </p:txBody>
      </p:sp>
      <p:pic>
        <p:nvPicPr>
          <p:cNvPr id="24" name="Picture 23" descr="Jeopardy game 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8948928" cy="6577584"/>
          </a:xfrm>
          <a:prstGeom prst="rect">
            <a:avLst/>
          </a:prstGeom>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36638"/>
            <a:ext cx="8229600" cy="3001962"/>
          </a:xfrm>
        </p:spPr>
        <p:txBody>
          <a:bodyPr>
            <a:noAutofit/>
          </a:bodyPr>
          <a:lstStyle/>
          <a:p>
            <a:r>
              <a:rPr lang="en-US" sz="7200" dirty="0" smtClean="0"/>
              <a:t>What is Voltage</a:t>
            </a:r>
            <a:endParaRPr lang="en-US" sz="7200" dirty="0"/>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687762"/>
          </a:xfrm>
        </p:spPr>
        <p:txBody>
          <a:bodyPr>
            <a:noAutofit/>
          </a:bodyPr>
          <a:lstStyle/>
          <a:p>
            <a:r>
              <a:rPr lang="en-US" sz="7200" dirty="0" smtClean="0"/>
              <a:t>Measures strength of current flow</a:t>
            </a:r>
            <a:endParaRPr lang="en-US" sz="7200"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08038"/>
            <a:ext cx="8229600" cy="3459162"/>
          </a:xfrm>
        </p:spPr>
        <p:txBody>
          <a:bodyPr>
            <a:noAutofit/>
          </a:bodyPr>
          <a:lstStyle/>
          <a:p>
            <a:r>
              <a:rPr lang="en-US" sz="7200" dirty="0" smtClean="0"/>
              <a:t>What is Amperage</a:t>
            </a:r>
            <a:endParaRPr lang="en-US" sz="7200" dirty="0"/>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343400"/>
          </a:xfrm>
        </p:spPr>
        <p:txBody>
          <a:bodyPr>
            <a:normAutofit/>
          </a:bodyPr>
          <a:lstStyle/>
          <a:p>
            <a:r>
              <a:rPr lang="en-US" sz="6600" dirty="0" smtClean="0"/>
              <a:t>These protect electrical systems and equipment from </a:t>
            </a:r>
            <a:r>
              <a:rPr lang="en-US" sz="6600" dirty="0" err="1" smtClean="0"/>
              <a:t>overcurrent</a:t>
            </a:r>
            <a:endParaRPr lang="en-US" sz="6600" dirty="0"/>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3001962"/>
          </a:xfrm>
        </p:spPr>
        <p:txBody>
          <a:bodyPr>
            <a:noAutofit/>
          </a:bodyPr>
          <a:lstStyle/>
          <a:p>
            <a:r>
              <a:rPr lang="en-US" sz="7200" dirty="0" smtClean="0"/>
              <a:t>What are circuit breakers and fuses</a:t>
            </a:r>
            <a:endParaRPr lang="en-US" sz="7200" dirty="0"/>
          </a:p>
        </p:txBody>
      </p:sp>
      <p:pic>
        <p:nvPicPr>
          <p:cNvPr id="4" name="Picture 3" descr="electrical house panel.png" title="Photo - Electrical house pane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4400" y="3352593"/>
            <a:ext cx="2495446" cy="3329521"/>
          </a:xfrm>
          <a:prstGeom prst="rect">
            <a:avLst/>
          </a:prstGeom>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25" y="579438"/>
            <a:ext cx="7315200" cy="4221162"/>
          </a:xfrm>
        </p:spPr>
        <p:txBody>
          <a:bodyPr>
            <a:noAutofit/>
          </a:bodyPr>
          <a:lstStyle/>
          <a:p>
            <a:r>
              <a:rPr lang="en-US" sz="7200" dirty="0" smtClean="0"/>
              <a:t>Luminous electrical discharge through the air</a:t>
            </a:r>
            <a:endParaRPr lang="en-US" sz="7200"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808038"/>
            <a:ext cx="7010400" cy="2620962"/>
          </a:xfrm>
        </p:spPr>
        <p:txBody>
          <a:bodyPr>
            <a:noAutofit/>
          </a:bodyPr>
          <a:lstStyle/>
          <a:p>
            <a:r>
              <a:rPr lang="en-US" sz="7200" dirty="0" smtClean="0"/>
              <a:t>What is arcing</a:t>
            </a:r>
            <a:endParaRPr lang="en-US" sz="7200" dirty="0"/>
          </a:p>
        </p:txBody>
      </p:sp>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665" y="808038"/>
            <a:ext cx="6440788" cy="3611562"/>
          </a:xfrm>
        </p:spPr>
        <p:txBody>
          <a:bodyPr>
            <a:normAutofit fontScale="90000"/>
          </a:bodyPr>
          <a:lstStyle/>
          <a:p>
            <a:r>
              <a:rPr lang="en-US" sz="7200" dirty="0" smtClean="0"/>
              <a:t>This hazard is the primary source of electrocutions</a:t>
            </a:r>
            <a:endParaRPr lang="en-US" sz="7200"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300" y="685800"/>
            <a:ext cx="8000999" cy="2895600"/>
          </a:xfrm>
        </p:spPr>
        <p:txBody>
          <a:bodyPr>
            <a:noAutofit/>
          </a:bodyPr>
          <a:lstStyle/>
          <a:p>
            <a:r>
              <a:rPr lang="en-US" sz="7200" dirty="0" smtClean="0"/>
              <a:t>What are overhead power lines</a:t>
            </a:r>
            <a:endParaRPr lang="en-US" sz="7200" dirty="0"/>
          </a:p>
        </p:txBody>
      </p:sp>
      <p:pic>
        <p:nvPicPr>
          <p:cNvPr id="5" name="Picture 4" descr="elcoshOverheadPwrsign.jpg" title="photo - danger. Power Lines Above sig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3873811"/>
            <a:ext cx="4114800" cy="2374589"/>
          </a:xfrm>
          <a:prstGeom prst="rect">
            <a:avLst/>
          </a:prstGeom>
        </p:spPr>
      </p:pic>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4525962"/>
          </a:xfrm>
        </p:spPr>
        <p:txBody>
          <a:bodyPr>
            <a:noAutofit/>
          </a:bodyPr>
          <a:lstStyle/>
          <a:p>
            <a:r>
              <a:rPr lang="en-US" sz="7200" dirty="0" smtClean="0"/>
              <a:t>The minimum safe distance to maintain away from power lines ≤ 50,000 V</a:t>
            </a:r>
            <a:endParaRPr lang="en-US" sz="7200"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5638"/>
            <a:ext cx="7543800" cy="3916362"/>
          </a:xfrm>
        </p:spPr>
        <p:txBody>
          <a:bodyPr>
            <a:noAutofit/>
          </a:bodyPr>
          <a:lstStyle/>
          <a:p>
            <a:r>
              <a:rPr lang="en-US" sz="7200" dirty="0" smtClean="0"/>
              <a:t>Flow of electrical energy.</a:t>
            </a:r>
            <a:endParaRPr lang="en-US" sz="7200"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5412" y="762000"/>
            <a:ext cx="6629400" cy="1981200"/>
          </a:xfrm>
        </p:spPr>
        <p:txBody>
          <a:bodyPr>
            <a:noAutofit/>
          </a:bodyPr>
          <a:lstStyle/>
          <a:p>
            <a:r>
              <a:rPr lang="en-US" sz="7200" dirty="0" smtClean="0"/>
              <a:t>What is 10 feet</a:t>
            </a:r>
            <a:endParaRPr lang="en-US" sz="7200" dirty="0"/>
          </a:p>
        </p:txBody>
      </p:sp>
      <p:pic>
        <p:nvPicPr>
          <p:cNvPr id="4" name="Picture 3" descr="pgetips-safe-distance.png" title="figure showing safe distance - 10 fee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2819400"/>
            <a:ext cx="3810000" cy="2857500"/>
          </a:xfrm>
          <a:prstGeom prst="rect">
            <a:avLst/>
          </a:prstGeom>
        </p:spPr>
      </p:pic>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4221162"/>
          </a:xfrm>
        </p:spPr>
        <p:txBody>
          <a:bodyPr>
            <a:noAutofit/>
          </a:bodyPr>
          <a:lstStyle/>
          <a:p>
            <a:r>
              <a:rPr lang="en-US" sz="7200" dirty="0" smtClean="0"/>
              <a:t>The only ladders you may use near energized circuits</a:t>
            </a:r>
            <a:endParaRPr lang="en-US" sz="7200" dirty="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0175" y="350838"/>
            <a:ext cx="8641535" cy="4602162"/>
          </a:xfrm>
        </p:spPr>
        <p:txBody>
          <a:bodyPr>
            <a:normAutofit/>
          </a:bodyPr>
          <a:lstStyle/>
          <a:p>
            <a:r>
              <a:rPr lang="en-US" sz="7200" dirty="0" smtClean="0"/>
              <a:t>What are</a:t>
            </a:r>
            <a:br>
              <a:rPr lang="en-US" sz="7200" dirty="0" smtClean="0"/>
            </a:br>
            <a:r>
              <a:rPr lang="en-US" sz="7200" dirty="0" smtClean="0"/>
              <a:t>non-conductive</a:t>
            </a:r>
            <a:br>
              <a:rPr lang="en-US" sz="7200" dirty="0" smtClean="0"/>
            </a:br>
            <a:r>
              <a:rPr lang="en-US" sz="7200" dirty="0" smtClean="0"/>
              <a:t>(fiberglass or wood)</a:t>
            </a:r>
            <a:endParaRPr lang="en-US" sz="7200" dirty="0"/>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12" y="274638"/>
            <a:ext cx="8305800" cy="4830762"/>
          </a:xfrm>
        </p:spPr>
        <p:txBody>
          <a:bodyPr>
            <a:noAutofit/>
          </a:bodyPr>
          <a:lstStyle/>
          <a:p>
            <a:r>
              <a:rPr lang="en-US" sz="6600" dirty="0" smtClean="0"/>
              <a:t>When this shield is worn, frayed or cut, workers are at high risk for shock</a:t>
            </a:r>
            <a:endParaRPr lang="en-US" sz="6600"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350" y="685800"/>
            <a:ext cx="8153400" cy="3078162"/>
          </a:xfrm>
        </p:spPr>
        <p:txBody>
          <a:bodyPr>
            <a:noAutofit/>
          </a:bodyPr>
          <a:lstStyle/>
          <a:p>
            <a:r>
              <a:rPr lang="en-US" sz="7200" dirty="0" smtClean="0"/>
              <a:t>What is the insulation around an energized conductor</a:t>
            </a:r>
            <a:endParaRPr lang="en-US" sz="7200" dirty="0"/>
          </a:p>
        </p:txBody>
      </p:sp>
      <p:pic>
        <p:nvPicPr>
          <p:cNvPr id="4" name="Picture 3" descr="worn_insulation2.jpg" title="photo - worn insulation"/>
          <p:cNvPicPr>
            <a:picLocks noChangeAspect="1"/>
          </p:cNvPicPr>
          <p:nvPr/>
        </p:nvPicPr>
        <p:blipFill>
          <a:blip r:embed="rId2" cstate="print"/>
          <a:stretch>
            <a:fillRect/>
          </a:stretch>
        </p:blipFill>
        <p:spPr>
          <a:xfrm>
            <a:off x="2971800" y="4124036"/>
            <a:ext cx="3200400" cy="2505364"/>
          </a:xfrm>
          <a:prstGeom prst="rect">
            <a:avLst/>
          </a:prstGeom>
        </p:spPr>
      </p:pic>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419600"/>
          </a:xfrm>
        </p:spPr>
        <p:txBody>
          <a:bodyPr>
            <a:noAutofit/>
          </a:bodyPr>
          <a:lstStyle/>
          <a:p>
            <a:r>
              <a:rPr lang="en-US" sz="7200" dirty="0" smtClean="0"/>
              <a:t>A conductor added to circuits to create a low resistive path to neutral or earth</a:t>
            </a:r>
            <a:endParaRPr lang="en-US" sz="7200" dirty="0"/>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5388" y="457200"/>
            <a:ext cx="6437012" cy="3078162"/>
          </a:xfrm>
        </p:spPr>
        <p:txBody>
          <a:bodyPr>
            <a:normAutofit/>
          </a:bodyPr>
          <a:lstStyle/>
          <a:p>
            <a:r>
              <a:rPr lang="en-US" sz="7200" dirty="0" smtClean="0"/>
              <a:t>What is a ground wire</a:t>
            </a:r>
            <a:endParaRPr lang="en-US" sz="7200" dirty="0"/>
          </a:p>
        </p:txBody>
      </p:sp>
      <p:pic>
        <p:nvPicPr>
          <p:cNvPr id="5" name="Picture 4" descr="MasonryInstPPT.jpg" title="diagram - ground wir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3581400"/>
            <a:ext cx="4602480" cy="3023616"/>
          </a:xfrm>
          <a:prstGeom prst="rect">
            <a:avLst/>
          </a:prstGeom>
        </p:spPr>
      </p:pic>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221162"/>
          </a:xfrm>
        </p:spPr>
        <p:txBody>
          <a:bodyPr>
            <a:noAutofit/>
          </a:bodyPr>
          <a:lstStyle/>
          <a:p>
            <a:r>
              <a:rPr lang="en-US" sz="7200" dirty="0" smtClean="0"/>
              <a:t>A safety device required by OSHA on construction site circuits</a:t>
            </a:r>
            <a:endParaRPr lang="en-US" sz="7200"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838200"/>
            <a:ext cx="7315200" cy="2925762"/>
          </a:xfrm>
        </p:spPr>
        <p:txBody>
          <a:bodyPr>
            <a:noAutofit/>
          </a:bodyPr>
          <a:lstStyle/>
          <a:p>
            <a:r>
              <a:rPr lang="en-US" sz="7200" dirty="0" smtClean="0"/>
              <a:t>What is a GFCI (ground fault circuit interrupter)</a:t>
            </a:r>
            <a:endParaRPr lang="en-US" sz="7200" dirty="0"/>
          </a:p>
        </p:txBody>
      </p:sp>
      <p:pic>
        <p:nvPicPr>
          <p:cNvPr id="4" name="Picture 3" descr="Picture1.jpg" title="Photo - GFC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4191000"/>
            <a:ext cx="3199423" cy="2300288"/>
          </a:xfrm>
          <a:prstGeom prst="rect">
            <a:avLst/>
          </a:prstGeom>
        </p:spPr>
      </p:pic>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25" y="533400"/>
            <a:ext cx="8458200" cy="4449762"/>
          </a:xfrm>
        </p:spPr>
        <p:txBody>
          <a:bodyPr>
            <a:noAutofit/>
          </a:bodyPr>
          <a:lstStyle/>
          <a:p>
            <a:r>
              <a:rPr lang="en-US" sz="7200" dirty="0" smtClean="0"/>
              <a:t>A ground conductor loses its connectivity if this is missing</a:t>
            </a:r>
            <a:br>
              <a:rPr lang="en-US" sz="7200" dirty="0" smtClean="0"/>
            </a:br>
            <a:r>
              <a:rPr lang="en-US" sz="7200" dirty="0" smtClean="0"/>
              <a:t>from a plug</a:t>
            </a:r>
            <a:endParaRPr lang="en-US" sz="7200"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1143000"/>
          </a:xfrm>
        </p:spPr>
        <p:txBody>
          <a:bodyPr>
            <a:noAutofit/>
          </a:bodyPr>
          <a:lstStyle/>
          <a:p>
            <a:r>
              <a:rPr lang="en-US" sz="8000" dirty="0" smtClean="0"/>
              <a:t>What is current</a:t>
            </a:r>
            <a:endParaRPr lang="en-US" sz="8000" dirty="0"/>
          </a:p>
        </p:txBody>
      </p:sp>
      <p:pic>
        <p:nvPicPr>
          <p:cNvPr id="4" name="Picture 3" descr="cable_current_flash_power.jpg" title="Photo - cable current flash pow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3700" y="3124200"/>
            <a:ext cx="4932807" cy="2609088"/>
          </a:xfrm>
          <a:prstGeom prst="rect">
            <a:avLst/>
          </a:prstGeom>
        </p:spPr>
      </p:pic>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579438"/>
            <a:ext cx="6553200" cy="3306762"/>
          </a:xfrm>
        </p:spPr>
        <p:txBody>
          <a:bodyPr>
            <a:normAutofit/>
          </a:bodyPr>
          <a:lstStyle/>
          <a:p>
            <a:r>
              <a:rPr lang="en-US" sz="7200" dirty="0" smtClean="0"/>
              <a:t>What is the ground prong</a:t>
            </a:r>
            <a:endParaRPr lang="en-US" sz="7200" dirty="0"/>
          </a:p>
        </p:txBody>
      </p:sp>
      <p:pic>
        <p:nvPicPr>
          <p:cNvPr id="4" name="Picture 3" descr="66.jpg" title="photo - missing ground prong"/>
          <p:cNvPicPr>
            <a:picLocks noChangeAspect="1"/>
          </p:cNvPicPr>
          <p:nvPr/>
        </p:nvPicPr>
        <p:blipFill>
          <a:blip r:embed="rId2" cstate="print"/>
          <a:stretch>
            <a:fillRect/>
          </a:stretch>
        </p:blipFill>
        <p:spPr>
          <a:xfrm>
            <a:off x="6477000" y="4038600"/>
            <a:ext cx="2408804" cy="2508250"/>
          </a:xfrm>
          <a:prstGeom prst="rect">
            <a:avLst/>
          </a:prstGeom>
        </p:spPr>
      </p:pic>
      <p:pic>
        <p:nvPicPr>
          <p:cNvPr id="5" name="Picture 4" descr="3prong.jpg" title="photo - a plug with a ground prong"/>
          <p:cNvPicPr>
            <a:picLocks noChangeAspect="1"/>
          </p:cNvPicPr>
          <p:nvPr/>
        </p:nvPicPr>
        <p:blipFill>
          <a:blip r:embed="rId3" cstate="print"/>
          <a:stretch>
            <a:fillRect/>
          </a:stretch>
        </p:blipFill>
        <p:spPr>
          <a:xfrm>
            <a:off x="2743200" y="3429000"/>
            <a:ext cx="3276600" cy="2530033"/>
          </a:xfrm>
          <a:prstGeom prst="rect">
            <a:avLst/>
          </a:prstGeom>
        </p:spPr>
      </p:pic>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Autofit/>
          </a:bodyPr>
          <a:lstStyle/>
          <a:p>
            <a:r>
              <a:rPr lang="en-US" sz="7200" dirty="0" smtClean="0"/>
              <a:t>“S, ST, SO, STO”</a:t>
            </a:r>
            <a:br>
              <a:rPr lang="en-US" sz="7200" dirty="0" smtClean="0"/>
            </a:br>
            <a:r>
              <a:rPr lang="en-US" sz="7200" dirty="0" smtClean="0"/>
              <a:t>for example</a:t>
            </a:r>
            <a:endParaRPr lang="en-US" sz="7200" dirty="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50838"/>
            <a:ext cx="7315200" cy="4144962"/>
          </a:xfrm>
        </p:spPr>
        <p:txBody>
          <a:bodyPr>
            <a:noAutofit/>
          </a:bodyPr>
          <a:lstStyle/>
          <a:p>
            <a:r>
              <a:rPr lang="en-US" sz="7200" dirty="0" smtClean="0"/>
              <a:t>What are extension cord usage rating codes</a:t>
            </a:r>
            <a:endParaRPr lang="en-US" sz="7200" dirty="0"/>
          </a:p>
        </p:txBody>
      </p:sp>
      <p:pic>
        <p:nvPicPr>
          <p:cNvPr id="4" name="Picture 4" descr="Service rating marked on the side of a flexible cord"/>
          <p:cNvPicPr>
            <a:picLocks noChangeAspect="1" noChangeArrowheads="1"/>
          </p:cNvPicPr>
          <p:nvPr/>
        </p:nvPicPr>
        <p:blipFill>
          <a:blip r:embed="rId2" cstate="print"/>
          <a:srcRect/>
          <a:stretch>
            <a:fillRect/>
          </a:stretch>
        </p:blipFill>
        <p:spPr bwMode="auto">
          <a:xfrm>
            <a:off x="3429000" y="4343400"/>
            <a:ext cx="2590800" cy="21399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79438"/>
            <a:ext cx="6858000" cy="4221162"/>
          </a:xfrm>
        </p:spPr>
        <p:txBody>
          <a:bodyPr>
            <a:noAutofit/>
          </a:bodyPr>
          <a:lstStyle/>
          <a:p>
            <a:r>
              <a:rPr lang="en-US" sz="7200" dirty="0" smtClean="0"/>
              <a:t>Material through which current moves easily</a:t>
            </a:r>
            <a:endParaRPr lang="en-US" sz="720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0"/>
            <a:ext cx="8381999" cy="2057400"/>
          </a:xfrm>
        </p:spPr>
        <p:txBody>
          <a:bodyPr>
            <a:noAutofit/>
          </a:bodyPr>
          <a:lstStyle/>
          <a:p>
            <a:r>
              <a:rPr lang="en-US" sz="7200" dirty="0" smtClean="0"/>
              <a:t>What is a conductor</a:t>
            </a:r>
            <a:endParaRPr lang="en-US" sz="7200" dirty="0"/>
          </a:p>
        </p:txBody>
      </p:sp>
      <p:pic>
        <p:nvPicPr>
          <p:cNvPr id="5" name="Picture 4" descr="wire.jpeg" title="Picture of a wire"/>
          <p:cNvPicPr>
            <a:picLocks noChangeAspect="1"/>
          </p:cNvPicPr>
          <p:nvPr/>
        </p:nvPicPr>
        <p:blipFill>
          <a:blip r:embed="rId2" cstate="print"/>
          <a:stretch>
            <a:fillRect/>
          </a:stretch>
        </p:blipFill>
        <p:spPr>
          <a:xfrm>
            <a:off x="3124200" y="3429000"/>
            <a:ext cx="2914650" cy="2914650"/>
          </a:xfrm>
          <a:prstGeom prst="rect">
            <a:avLst/>
          </a:prstGeom>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038"/>
            <a:ext cx="8229600" cy="2087562"/>
          </a:xfrm>
        </p:spPr>
        <p:txBody>
          <a:bodyPr>
            <a:noAutofit/>
          </a:bodyPr>
          <a:lstStyle/>
          <a:p>
            <a:r>
              <a:rPr lang="en-US" sz="7200" dirty="0" smtClean="0"/>
              <a:t>Glass, rubber, plastic, dry wood, paper, ceramics, and air</a:t>
            </a:r>
            <a:endParaRPr lang="en-US" sz="7200"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3000" y="1570038"/>
            <a:ext cx="6858000" cy="2087562"/>
          </a:xfrm>
        </p:spPr>
        <p:txBody>
          <a:bodyPr>
            <a:noAutofit/>
          </a:bodyPr>
          <a:lstStyle/>
          <a:p>
            <a:r>
              <a:rPr lang="en-US" sz="7200" dirty="0" smtClean="0"/>
              <a:t>What are insulators</a:t>
            </a:r>
            <a:endParaRPr lang="en-US" sz="7200" dirty="0"/>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925" y="274638"/>
            <a:ext cx="7391400" cy="4830762"/>
          </a:xfrm>
        </p:spPr>
        <p:txBody>
          <a:bodyPr>
            <a:noAutofit/>
          </a:bodyPr>
          <a:lstStyle/>
          <a:p>
            <a:r>
              <a:rPr lang="en-US" sz="7200" dirty="0" smtClean="0"/>
              <a:t>Inversely proportional to current; opposition to flow</a:t>
            </a:r>
            <a:endParaRPr lang="en-US" sz="7200"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ThemeSilica">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370</Words>
  <Application>Microsoft Office PowerPoint</Application>
  <PresentationFormat>On-screen Show (4:3)</PresentationFormat>
  <Paragraphs>44</Paragraphs>
  <Slides>42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ＭＳ Ｐゴシック</vt:lpstr>
      <vt:lpstr>Arial</vt:lpstr>
      <vt:lpstr>Calibri</vt:lpstr>
      <vt:lpstr>ThemeSilica</vt:lpstr>
      <vt:lpstr>Office Theme</vt:lpstr>
      <vt:lpstr>Electrical jeopardy</vt:lpstr>
      <vt:lpstr>Jeopardy categories</vt:lpstr>
      <vt:lpstr>Flow of electrical energy.</vt:lpstr>
      <vt:lpstr>What is current</vt:lpstr>
      <vt:lpstr>Material through which current moves easily</vt:lpstr>
      <vt:lpstr>What is a conductor</vt:lpstr>
      <vt:lpstr>Glass, rubber, plastic, dry wood, paper, ceramics, and air</vt:lpstr>
      <vt:lpstr>What are insulators</vt:lpstr>
      <vt:lpstr>Inversely proportional to current; opposition to flow</vt:lpstr>
      <vt:lpstr>What is resistance</vt:lpstr>
      <vt:lpstr>A fatal electric shock</vt:lpstr>
      <vt:lpstr>What is electrocution</vt:lpstr>
      <vt:lpstr>Accidentally becoming part of this can cause injury or death</vt:lpstr>
      <vt:lpstr>What is an energized electrical circuit</vt:lpstr>
      <vt:lpstr>The threshold for ventricular fibrillation</vt:lpstr>
      <vt:lpstr>What is 100 milliamps (mA) of current</vt:lpstr>
      <vt:lpstr>Three factors that affect the severity of electrical shock</vt:lpstr>
      <vt:lpstr>What are: path through body; amount of current; length of time</vt:lpstr>
      <vt:lpstr>This is said to “push” current through a conductor</vt:lpstr>
      <vt:lpstr>What is Voltage</vt:lpstr>
      <vt:lpstr>Measures strength of current flow</vt:lpstr>
      <vt:lpstr>What is Amperage</vt:lpstr>
      <vt:lpstr>These protect electrical systems and equipment from overcurrent</vt:lpstr>
      <vt:lpstr>What are circuit breakers and fuses</vt:lpstr>
      <vt:lpstr>Luminous electrical discharge through the air</vt:lpstr>
      <vt:lpstr>What is arcing</vt:lpstr>
      <vt:lpstr>This hazard is the primary source of electrocutions</vt:lpstr>
      <vt:lpstr>What are overhead power lines</vt:lpstr>
      <vt:lpstr>The minimum safe distance to maintain away from power lines ≤ 50,000 V</vt:lpstr>
      <vt:lpstr>What is 10 feet</vt:lpstr>
      <vt:lpstr>The only ladders you may use near energized circuits</vt:lpstr>
      <vt:lpstr>What are non-conductive (fiberglass or wood)</vt:lpstr>
      <vt:lpstr>When this shield is worn, frayed or cut, workers are at high risk for shock</vt:lpstr>
      <vt:lpstr>What is the insulation around an energized conductor</vt:lpstr>
      <vt:lpstr>A conductor added to circuits to create a low resistive path to neutral or earth</vt:lpstr>
      <vt:lpstr>What is a ground wire</vt:lpstr>
      <vt:lpstr>A safety device required by OSHA on construction site circuits</vt:lpstr>
      <vt:lpstr>What is a GFCI (ground fault circuit interrupter)</vt:lpstr>
      <vt:lpstr>A ground conductor loses its connectivity if this is missing from a plug</vt:lpstr>
      <vt:lpstr>What is the ground prong</vt:lpstr>
      <vt:lpstr>“S, ST, SO, STO” for example</vt:lpstr>
      <vt:lpstr>What are extension cord usage rating codes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2020-11-10T20:13:29Z</dcterms:created>
  <dcterms:modified xsi:type="dcterms:W3CDTF">2020-11-10T20:13:48Z</dcterms:modified>
</cp:coreProperties>
</file>