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79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7077075" cy="9369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zquez, Sandra Maria" initials="VSM" lastIdx="1" clrIdx="0">
    <p:extLst>
      <p:ext uri="{19B8F6BF-5375-455C-9EA6-DF929625EA0E}">
        <p15:presenceInfo xmlns:p15="http://schemas.microsoft.com/office/powerpoint/2012/main" userId="Vazquez, Sandra Ma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2E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10T17:51:04.531" idx="1">
    <p:pos x="10" y="10"/>
    <p:text>DTP- GLOBAL: I was not able to edit the "respuesta" button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Action Button: Custom 5">
            <a:hlinkClick r:id="" action="ppaction://hlinkshowjump?jump=nextslide" highlightClick="1"/>
          </p:cNvPr>
          <p:cNvSpPr/>
          <p:nvPr userDrawn="1"/>
        </p:nvSpPr>
        <p:spPr>
          <a:xfrm>
            <a:off x="914400" y="5334000"/>
            <a:ext cx="1600200" cy="838200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sz="2400" b="1" dirty="0" err="1"/>
              <a:t>Respuesta</a:t>
            </a:r>
            <a:endParaRPr sz="2400" b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rect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Action Button: Custom 5">
            <a:hlinkClick r:id="rId2" action="ppaction://hlinksldjump" highlightClick="1"/>
          </p:cNvPr>
          <p:cNvSpPr/>
          <p:nvPr userDrawn="1"/>
        </p:nvSpPr>
        <p:spPr>
          <a:xfrm>
            <a:off x="838200" y="5410200"/>
            <a:ext cx="1066800" cy="914400"/>
          </a:xfrm>
          <a:prstGeom prst="actionButtonBlan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sz="2400" b="1"/>
              <a:t>INICIO</a:t>
            </a:r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FFAC4A-CBFA-459D-9BEC-678C00B224C4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95D08-63E5-4FDA-9BF7-032F7F58AD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416030-2E24-466A-8551-019C69A76382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EE245-F931-4997-B9B7-1477E6367A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42CF9-16D4-4E06-AA75-A5EA09FF0C1C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2C339-EFE3-4122-B600-9C469828DC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049646-96EF-43E3-B1EC-A21D18ACA1DC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BA82-3F9A-4A92-9AE4-FA3494C004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7952B-B442-4D4B-97A5-AAC0704BD3C3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EAACF-600F-4476-8A57-B7D52F54A2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86E206-7572-4149-8D78-969CCD58FCE4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017A5-67CF-433F-A74A-6A2B3CBA3D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DB01A0-8A36-46DE-BB20-5DC44F986C87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D5B88-E4F2-4F9B-82ED-FE420345BA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9F2C1-EE18-47B6-83E5-0AA06EE90609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29BC3-0C94-4E36-A67D-BD371D6605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EBF18-61E8-4CD0-AAAA-4EDD59D8B746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E07F5-CE1F-49D2-9E49-F9C8F408E4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5F781C-DB34-417C-B52A-B2DB7E222063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2C527-906D-4C6F-9530-A62F694CEA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7BC933-818E-4027-9052-464F9FC4FE4B}" type="datetime1">
              <a:rPr lang="en-US" altLang="en-US"/>
              <a:pPr/>
              <a:t>9/11/2020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18C96-3EC9-4C41-9562-C296BA06A0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1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6F57-003F-4CDA-9C98-1D41974E87E2}" type="datetimeFigureOut">
              <a:rPr lang="ru-RU" smtClean="0"/>
              <a:pPr/>
              <a:t>11.09.2020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9C826-4908-42EA-90B4-35099848AB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3A2CE86-22AA-4611-91AC-0483B12477EE}" type="datetime1">
              <a:rPr lang="en-US" altLang="en-US" smtClean="0">
                <a:ea typeface="ＭＳ Ｐゴシック" pitchFamily="-110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9/11/2020</a:t>
            </a:fld>
            <a:endParaRPr lang="en-US" altLang="en-US" smtClean="0">
              <a:ea typeface="ＭＳ Ｐゴシック" pitchFamily="-11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ea typeface="ＭＳ Ｐゴシック" pitchFamily="-11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6CE0944-555A-4BC9-8175-67C6F2C99063}" type="slidenum">
              <a:rPr lang="en-US" altLang="en-US" smtClean="0">
                <a:ea typeface="ＭＳ Ｐゴシック" pitchFamily="-110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ea typeface="ＭＳ Ｐゴシック" pitchFamily="-11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524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Jeopardy de </a:t>
            </a:r>
            <a:r>
              <a:rPr sz="54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electricidad</a:t>
            </a:r>
            <a:endParaRPr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 descr="01-jeopardy.png" title="tablero de jeopard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212" y="1066800"/>
            <a:ext cx="8295590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412" y="6172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sz="900" dirty="0">
                <a:solidFill>
                  <a:schemeClr val="bg1"/>
                </a:solidFill>
              </a:rPr>
              <a:t>Este material se </a:t>
            </a:r>
            <a:r>
              <a:rPr sz="900" dirty="0" err="1">
                <a:solidFill>
                  <a:schemeClr val="bg1"/>
                </a:solidFill>
              </a:rPr>
              <a:t>elaboró</a:t>
            </a:r>
            <a:r>
              <a:rPr sz="900" dirty="0">
                <a:solidFill>
                  <a:schemeClr val="bg1"/>
                </a:solidFill>
              </a:rPr>
              <a:t> con el </a:t>
            </a:r>
            <a:r>
              <a:rPr sz="900" dirty="0" err="1">
                <a:solidFill>
                  <a:schemeClr val="bg1"/>
                </a:solidFill>
              </a:rPr>
              <a:t>apoyo</a:t>
            </a:r>
            <a:r>
              <a:rPr sz="900" dirty="0">
                <a:solidFill>
                  <a:schemeClr val="bg1"/>
                </a:solidFill>
              </a:rPr>
              <a:t> de la </a:t>
            </a:r>
            <a:r>
              <a:rPr sz="900" dirty="0" err="1">
                <a:solidFill>
                  <a:schemeClr val="bg1"/>
                </a:solidFill>
              </a:rPr>
              <a:t>subvención</a:t>
            </a:r>
            <a:r>
              <a:rPr sz="900" dirty="0">
                <a:solidFill>
                  <a:schemeClr val="bg1"/>
                </a:solidFill>
              </a:rPr>
              <a:t> SH31244SH7 de la </a:t>
            </a:r>
            <a:r>
              <a:rPr sz="900" dirty="0" err="1">
                <a:solidFill>
                  <a:schemeClr val="bg1"/>
                </a:solidFill>
              </a:rPr>
              <a:t>Administración</a:t>
            </a:r>
            <a:r>
              <a:rPr sz="900" dirty="0">
                <a:solidFill>
                  <a:schemeClr val="bg1"/>
                </a:solidFill>
              </a:rPr>
              <a:t> de </a:t>
            </a:r>
            <a:r>
              <a:rPr sz="900" dirty="0" err="1">
                <a:solidFill>
                  <a:schemeClr val="bg1"/>
                </a:solidFill>
              </a:rPr>
              <a:t>Seguridad</a:t>
            </a:r>
            <a:r>
              <a:rPr sz="900" dirty="0">
                <a:solidFill>
                  <a:schemeClr val="bg1"/>
                </a:solidFill>
              </a:rPr>
              <a:t> y </a:t>
            </a:r>
            <a:r>
              <a:rPr sz="900" dirty="0" err="1">
                <a:solidFill>
                  <a:schemeClr val="bg1"/>
                </a:solidFill>
              </a:rPr>
              <a:t>Salud</a:t>
            </a:r>
            <a:r>
              <a:rPr sz="900" dirty="0">
                <a:solidFill>
                  <a:schemeClr val="bg1"/>
                </a:solidFill>
              </a:rPr>
              <a:t> </a:t>
            </a:r>
            <a:r>
              <a:rPr sz="900" dirty="0" err="1">
                <a:solidFill>
                  <a:schemeClr val="bg1"/>
                </a:solidFill>
              </a:rPr>
              <a:t>Ocupacionales</a:t>
            </a:r>
            <a:r>
              <a:rPr sz="900" dirty="0">
                <a:solidFill>
                  <a:schemeClr val="bg1"/>
                </a:solidFill>
              </a:rPr>
              <a:t> del </a:t>
            </a:r>
            <a:r>
              <a:rPr sz="900" dirty="0" err="1">
                <a:solidFill>
                  <a:schemeClr val="bg1"/>
                </a:solidFill>
              </a:rPr>
              <a:t>Departamento</a:t>
            </a:r>
            <a:r>
              <a:rPr sz="900" dirty="0">
                <a:solidFill>
                  <a:schemeClr val="bg1"/>
                </a:solidFill>
              </a:rPr>
              <a:t> del </a:t>
            </a:r>
            <a:r>
              <a:rPr sz="900" dirty="0" err="1">
                <a:solidFill>
                  <a:schemeClr val="bg1"/>
                </a:solidFill>
              </a:rPr>
              <a:t>Trabajo</a:t>
            </a:r>
            <a:r>
              <a:rPr sz="900" dirty="0">
                <a:solidFill>
                  <a:schemeClr val="bg1"/>
                </a:solidFill>
              </a:rPr>
              <a:t> de EE. UU. No </a:t>
            </a:r>
            <a:r>
              <a:rPr sz="900" dirty="0" err="1">
                <a:solidFill>
                  <a:schemeClr val="bg1"/>
                </a:solidFill>
              </a:rPr>
              <a:t>refleja</a:t>
            </a:r>
            <a:r>
              <a:rPr sz="900" dirty="0">
                <a:solidFill>
                  <a:schemeClr val="bg1"/>
                </a:solidFill>
              </a:rPr>
              <a:t> </a:t>
            </a:r>
            <a:r>
              <a:rPr sz="900" dirty="0" err="1">
                <a:solidFill>
                  <a:schemeClr val="bg1"/>
                </a:solidFill>
              </a:rPr>
              <a:t>necesariamente</a:t>
            </a:r>
            <a:r>
              <a:rPr sz="900" dirty="0">
                <a:solidFill>
                  <a:schemeClr val="bg1"/>
                </a:solidFill>
              </a:rPr>
              <a:t> </a:t>
            </a:r>
            <a:r>
              <a:rPr sz="900" dirty="0" err="1">
                <a:solidFill>
                  <a:schemeClr val="bg1"/>
                </a:solidFill>
              </a:rPr>
              <a:t>los</a:t>
            </a:r>
            <a:r>
              <a:rPr sz="900" dirty="0">
                <a:solidFill>
                  <a:schemeClr val="bg1"/>
                </a:solidFill>
              </a:rPr>
              <a:t> </a:t>
            </a:r>
            <a:r>
              <a:rPr sz="900" dirty="0" err="1">
                <a:solidFill>
                  <a:schemeClr val="bg1"/>
                </a:solidFill>
              </a:rPr>
              <a:t>puntos</a:t>
            </a:r>
            <a:r>
              <a:rPr sz="900" dirty="0">
                <a:solidFill>
                  <a:schemeClr val="bg1"/>
                </a:solidFill>
              </a:rPr>
              <a:t> de vista o las </a:t>
            </a:r>
            <a:r>
              <a:rPr sz="900">
                <a:solidFill>
                  <a:schemeClr val="bg1"/>
                </a:solidFill>
              </a:rPr>
              <a:t>políticas</a:t>
            </a:r>
            <a:r>
              <a:rPr sz="900" dirty="0">
                <a:solidFill>
                  <a:schemeClr val="bg1"/>
                </a:solidFill>
              </a:rPr>
              <a:t> del </a:t>
            </a:r>
            <a:r>
              <a:rPr sz="900" dirty="0" err="1">
                <a:solidFill>
                  <a:schemeClr val="bg1"/>
                </a:solidFill>
              </a:rPr>
              <a:t>Departamento</a:t>
            </a:r>
            <a:r>
              <a:rPr sz="900" dirty="0">
                <a:solidFill>
                  <a:schemeClr val="bg1"/>
                </a:solidFill>
              </a:rPr>
              <a:t> del </a:t>
            </a:r>
            <a:r>
              <a:rPr sz="900" dirty="0" err="1">
                <a:solidFill>
                  <a:schemeClr val="bg1"/>
                </a:solidFill>
              </a:rPr>
              <a:t>Trabajo</a:t>
            </a:r>
            <a:r>
              <a:rPr sz="900" dirty="0">
                <a:solidFill>
                  <a:schemeClr val="bg1"/>
                </a:solidFill>
              </a:rPr>
              <a:t> de EE. UU., y la </a:t>
            </a:r>
            <a:r>
              <a:rPr sz="900" dirty="0" err="1">
                <a:solidFill>
                  <a:schemeClr val="bg1"/>
                </a:solidFill>
              </a:rPr>
              <a:t>mención</a:t>
            </a:r>
            <a:r>
              <a:rPr sz="900" dirty="0">
                <a:solidFill>
                  <a:schemeClr val="bg1"/>
                </a:solidFill>
              </a:rPr>
              <a:t> de </a:t>
            </a:r>
            <a:r>
              <a:rPr sz="900" dirty="0" err="1">
                <a:solidFill>
                  <a:schemeClr val="bg1"/>
                </a:solidFill>
              </a:rPr>
              <a:t>nombres</a:t>
            </a:r>
            <a:r>
              <a:rPr sz="900" dirty="0">
                <a:solidFill>
                  <a:schemeClr val="bg1"/>
                </a:solidFill>
              </a:rPr>
              <a:t> o </a:t>
            </a:r>
            <a:r>
              <a:rPr sz="900" dirty="0" err="1">
                <a:solidFill>
                  <a:schemeClr val="bg1"/>
                </a:solidFill>
              </a:rPr>
              <a:t>productos</a:t>
            </a:r>
            <a:r>
              <a:rPr sz="900" dirty="0">
                <a:solidFill>
                  <a:schemeClr val="bg1"/>
                </a:solidFill>
              </a:rPr>
              <a:t> </a:t>
            </a:r>
            <a:r>
              <a:rPr sz="900" dirty="0" err="1">
                <a:solidFill>
                  <a:schemeClr val="bg1"/>
                </a:solidFill>
              </a:rPr>
              <a:t>comerciales</a:t>
            </a:r>
            <a:r>
              <a:rPr sz="900" dirty="0">
                <a:solidFill>
                  <a:schemeClr val="bg1"/>
                </a:solidFill>
              </a:rPr>
              <a:t>, u </a:t>
            </a:r>
            <a:r>
              <a:rPr sz="900" dirty="0" err="1">
                <a:solidFill>
                  <a:schemeClr val="bg1"/>
                </a:solidFill>
              </a:rPr>
              <a:t>organizaciones</a:t>
            </a:r>
            <a:r>
              <a:rPr sz="900" dirty="0">
                <a:solidFill>
                  <a:schemeClr val="bg1"/>
                </a:solidFill>
              </a:rPr>
              <a:t> </a:t>
            </a:r>
            <a:r>
              <a:rPr sz="900" dirty="0" err="1">
                <a:solidFill>
                  <a:schemeClr val="bg1"/>
                </a:solidFill>
              </a:rPr>
              <a:t>tampoco</a:t>
            </a:r>
            <a:r>
              <a:rPr sz="900" dirty="0">
                <a:solidFill>
                  <a:schemeClr val="bg1"/>
                </a:solidFill>
              </a:rPr>
              <a:t> </a:t>
            </a:r>
            <a:r>
              <a:rPr sz="900" dirty="0" err="1">
                <a:solidFill>
                  <a:schemeClr val="bg1"/>
                </a:solidFill>
              </a:rPr>
              <a:t>implica</a:t>
            </a:r>
            <a:r>
              <a:rPr sz="900" dirty="0">
                <a:solidFill>
                  <a:schemeClr val="bg1"/>
                </a:solidFill>
              </a:rPr>
              <a:t> que el </a:t>
            </a:r>
            <a:r>
              <a:rPr sz="900" dirty="0" err="1">
                <a:solidFill>
                  <a:schemeClr val="bg1"/>
                </a:solidFill>
              </a:rPr>
              <a:t>gobierno</a:t>
            </a:r>
            <a:r>
              <a:rPr sz="900" dirty="0">
                <a:solidFill>
                  <a:schemeClr val="bg1"/>
                </a:solidFill>
              </a:rPr>
              <a:t> de EE. UU. </a:t>
            </a:r>
            <a:r>
              <a:rPr sz="900" dirty="0" err="1">
                <a:solidFill>
                  <a:schemeClr val="bg1"/>
                </a:solidFill>
              </a:rPr>
              <a:t>los</a:t>
            </a:r>
            <a:r>
              <a:rPr sz="900" dirty="0">
                <a:solidFill>
                  <a:schemeClr val="bg1"/>
                </a:solidFill>
              </a:rPr>
              <a:t> </a:t>
            </a:r>
            <a:r>
              <a:rPr sz="900" dirty="0" err="1">
                <a:solidFill>
                  <a:schemeClr val="bg1"/>
                </a:solidFill>
              </a:rPr>
              <a:t>recomiende</a:t>
            </a:r>
            <a:r>
              <a:rPr sz="900" dirty="0">
                <a:solidFill>
                  <a:schemeClr val="bg1"/>
                </a:solidFill>
              </a:rPr>
              <a:t> o </a:t>
            </a:r>
            <a:r>
              <a:rPr sz="900" dirty="0" err="1">
                <a:solidFill>
                  <a:schemeClr val="bg1"/>
                </a:solidFill>
              </a:rPr>
              <a:t>respalde</a:t>
            </a:r>
            <a:r>
              <a:rPr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Jeopardy de </a:t>
            </a:r>
            <a:r>
              <a:rPr lang="en-US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electricidad</a:t>
            </a:r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036638"/>
            <a:ext cx="8305800" cy="3916362"/>
          </a:xfrm>
        </p:spPr>
        <p:txBody>
          <a:bodyPr>
            <a:noAutofit/>
          </a:bodyPr>
          <a:lstStyle/>
          <a:p>
            <a:pPr rtl="0"/>
            <a:r>
              <a:rPr sz="7200" dirty="0"/>
              <a:t>¿</a:t>
            </a:r>
            <a:r>
              <a:rPr sz="7200" dirty="0" err="1"/>
              <a:t>Qué</a:t>
            </a:r>
            <a:r>
              <a:rPr sz="7200" dirty="0"/>
              <a:t> </a:t>
            </a:r>
            <a:r>
              <a:rPr sz="7200" dirty="0" err="1"/>
              <a:t>es</a:t>
            </a:r>
            <a:r>
              <a:rPr sz="7200" dirty="0"/>
              <a:t> </a:t>
            </a:r>
            <a:r>
              <a:rPr sz="7200" dirty="0" err="1"/>
              <a:t>resistencia</a:t>
            </a:r>
            <a:r>
              <a:rPr sz="7200" dirty="0"/>
              <a:t>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100" y="731838"/>
            <a:ext cx="6629400" cy="3992562"/>
          </a:xfrm>
        </p:spPr>
        <p:txBody>
          <a:bodyPr>
            <a:normAutofit/>
          </a:bodyPr>
          <a:lstStyle/>
          <a:p>
            <a:pPr rtl="0"/>
            <a:r>
              <a:rPr sz="7200"/>
              <a:t>Una descarga eléctrica mortal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14400"/>
            <a:ext cx="8458200" cy="2590800"/>
          </a:xfrm>
        </p:spPr>
        <p:txBody>
          <a:bodyPr>
            <a:noAutofit/>
          </a:bodyPr>
          <a:lstStyle/>
          <a:p>
            <a:pPr rtl="0"/>
            <a:r>
              <a:rPr sz="7200" dirty="0"/>
              <a:t>¿</a:t>
            </a:r>
            <a:r>
              <a:rPr sz="7200" dirty="0" err="1"/>
              <a:t>Qué</a:t>
            </a:r>
            <a:r>
              <a:rPr sz="7200" dirty="0"/>
              <a:t> </a:t>
            </a:r>
            <a:r>
              <a:rPr sz="7200" dirty="0" err="1"/>
              <a:t>es</a:t>
            </a:r>
            <a:r>
              <a:rPr sz="7200" dirty="0"/>
              <a:t> </a:t>
            </a:r>
            <a:r>
              <a:rPr sz="7200" dirty="0" err="1"/>
              <a:t>electrocución</a:t>
            </a:r>
            <a:r>
              <a:rPr sz="7200" dirty="0"/>
              <a:t>?</a:t>
            </a:r>
          </a:p>
        </p:txBody>
      </p:sp>
      <p:pic>
        <p:nvPicPr>
          <p:cNvPr id="4" name="Picture 3" descr="shocksign.png" title="señal de choqu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1050" y="3505200"/>
            <a:ext cx="2982074" cy="263271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12" y="960438"/>
            <a:ext cx="8458200" cy="4068762"/>
          </a:xfrm>
        </p:spPr>
        <p:txBody>
          <a:bodyPr>
            <a:noAutofit/>
          </a:bodyPr>
          <a:lstStyle/>
          <a:p>
            <a:pPr rtl="0"/>
            <a:r>
              <a:rPr sz="7200"/>
              <a:t>Ser parte de esto por accidente puede causar lesiones o la muerte.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0775" y="381000"/>
            <a:ext cx="6670875" cy="3512212"/>
          </a:xfrm>
        </p:spPr>
        <p:txBody>
          <a:bodyPr>
            <a:normAutofit/>
          </a:bodyPr>
          <a:lstStyle/>
          <a:p>
            <a:pPr rtl="0"/>
            <a:r>
              <a:rPr sz="7200"/>
              <a:t>¿Qué es un circuito eléctrico energizado?</a:t>
            </a:r>
          </a:p>
        </p:txBody>
      </p:sp>
      <p:pic>
        <p:nvPicPr>
          <p:cNvPr id="5" name="Picture 4" descr="current01_over.jpg" title="foto - corriente eléctric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100" y="4077843"/>
            <a:ext cx="2819400" cy="2551557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4602162"/>
          </a:xfrm>
        </p:spPr>
        <p:txBody>
          <a:bodyPr>
            <a:noAutofit/>
          </a:bodyPr>
          <a:lstStyle/>
          <a:p>
            <a:pPr rtl="0"/>
            <a:r>
              <a:rPr sz="7200"/>
              <a:t>El umbral de fibrilación ventricular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0"/>
            <a:ext cx="5486400" cy="3687762"/>
          </a:xfrm>
        </p:spPr>
        <p:txBody>
          <a:bodyPr>
            <a:normAutofit fontScale="90000"/>
          </a:bodyPr>
          <a:lstStyle/>
          <a:p>
            <a:pPr algn="l" rtl="0"/>
            <a:r>
              <a:rPr sz="7200" dirty="0"/>
              <a:t>¿</a:t>
            </a:r>
            <a:r>
              <a:rPr sz="7200" dirty="0" err="1"/>
              <a:t>Qué</a:t>
            </a:r>
            <a:r>
              <a:rPr sz="7200" dirty="0"/>
              <a:t> son 100 </a:t>
            </a:r>
            <a:r>
              <a:rPr sz="7200" dirty="0" err="1"/>
              <a:t>miliamperios</a:t>
            </a:r>
            <a:r>
              <a:rPr sz="7200" dirty="0"/>
              <a:t> (mA) de </a:t>
            </a:r>
            <a:r>
              <a:rPr sz="7200" dirty="0" err="1"/>
              <a:t>corriente</a:t>
            </a:r>
            <a:r>
              <a:rPr sz="7200" dirty="0"/>
              <a:t>?</a:t>
            </a:r>
          </a:p>
        </p:txBody>
      </p:sp>
      <p:pic>
        <p:nvPicPr>
          <p:cNvPr id="4" name="Picture 3" descr="BK19-range-tolerance-01.jpg" title="diagrama - tolerancia del rango de corriente eléctric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389" y="1600200"/>
            <a:ext cx="3578611" cy="436315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pPr rtl="0"/>
            <a:r>
              <a:rPr sz="7200"/>
              <a:t>Tres factores que afectan la gravedad de la descarga eléctrica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84238"/>
            <a:ext cx="6858000" cy="3840162"/>
          </a:xfrm>
        </p:spPr>
        <p:txBody>
          <a:bodyPr>
            <a:noAutofit/>
          </a:bodyPr>
          <a:lstStyle/>
          <a:p>
            <a:pPr algn="l" rtl="0"/>
            <a:r>
              <a:rPr sz="6000" dirty="0"/>
              <a:t>¿</a:t>
            </a:r>
            <a:r>
              <a:rPr sz="6000" dirty="0" err="1"/>
              <a:t>Qué</a:t>
            </a:r>
            <a:r>
              <a:rPr sz="6000" dirty="0"/>
              <a:t> son: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sz="6000" dirty="0"/>
              <a:t>el </a:t>
            </a:r>
            <a:r>
              <a:rPr sz="6000" dirty="0" err="1"/>
              <a:t>camino</a:t>
            </a:r>
            <a:r>
              <a:rPr sz="6000" dirty="0"/>
              <a:t> a </a:t>
            </a:r>
            <a:r>
              <a:rPr sz="6000" dirty="0" err="1"/>
              <a:t>través</a:t>
            </a:r>
            <a:r>
              <a:rPr sz="6000" dirty="0"/>
              <a:t> </a:t>
            </a:r>
            <a:r>
              <a:rPr lang="es-MX" sz="6000" dirty="0" smtClean="0"/>
              <a:t/>
            </a:r>
            <a:br>
              <a:rPr lang="es-MX" sz="6000" dirty="0" smtClean="0"/>
            </a:br>
            <a:r>
              <a:rPr sz="6000" dirty="0" smtClean="0"/>
              <a:t>del </a:t>
            </a:r>
            <a:r>
              <a:rPr sz="6000" dirty="0" err="1"/>
              <a:t>cuerpo</a:t>
            </a:r>
            <a:r>
              <a:rPr sz="6000" dirty="0"/>
              <a:t>; la </a:t>
            </a:r>
            <a:r>
              <a:rPr lang="es-MX" sz="6000" dirty="0" smtClean="0"/>
              <a:t>c</a:t>
            </a:r>
            <a:r>
              <a:rPr sz="6000" dirty="0" err="1" smtClean="0"/>
              <a:t>antidad</a:t>
            </a:r>
            <a:r>
              <a:rPr sz="6000" dirty="0" smtClean="0"/>
              <a:t> </a:t>
            </a:r>
            <a:r>
              <a:rPr sz="6000" dirty="0"/>
              <a:t>de </a:t>
            </a:r>
            <a:r>
              <a:rPr sz="6000" dirty="0" err="1"/>
              <a:t>corriente</a:t>
            </a:r>
            <a:r>
              <a:rPr sz="6000" dirty="0"/>
              <a:t> </a:t>
            </a:r>
            <a:r>
              <a:rPr sz="6000" dirty="0" smtClean="0"/>
              <a:t>y</a:t>
            </a:r>
            <a:r>
              <a:rPr lang="es-MX" sz="6000" dirty="0" smtClean="0"/>
              <a:t> </a:t>
            </a:r>
            <a:r>
              <a:rPr sz="6000" dirty="0" smtClean="0"/>
              <a:t>la </a:t>
            </a:r>
            <a:r>
              <a:rPr sz="6000" dirty="0" err="1"/>
              <a:t>duración</a:t>
            </a:r>
            <a:r>
              <a:rPr sz="6000" dirty="0"/>
              <a:t>?</a:t>
            </a:r>
          </a:p>
        </p:txBody>
      </p:sp>
      <p:pic>
        <p:nvPicPr>
          <p:cNvPr id="4" name="Picture 3" descr="Untitled.jpg" title="diagrama - caminos del cuerp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0890" y="1600200"/>
            <a:ext cx="1870710" cy="4819246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3306762"/>
          </a:xfrm>
        </p:spPr>
        <p:txBody>
          <a:bodyPr>
            <a:noAutofit/>
          </a:bodyPr>
          <a:lstStyle/>
          <a:p>
            <a:pPr rtl="0"/>
            <a:r>
              <a:rPr sz="7200"/>
              <a:t>Se dice que “empuja” la corriente a través de un conductor.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Categorias</a:t>
            </a:r>
            <a:r>
              <a:rPr lang="en-US" dirty="0" smtClean="0"/>
              <a:t> de Jeopardy</a:t>
            </a:r>
            <a:endParaRPr lang="en-US" dirty="0"/>
          </a:p>
        </p:txBody>
      </p:sp>
      <p:pic>
        <p:nvPicPr>
          <p:cNvPr id="2" name="Picture 1" descr="catagorias de Jeopard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8685"/>
            <a:ext cx="8948928" cy="65714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3001962"/>
          </a:xfrm>
        </p:spPr>
        <p:txBody>
          <a:bodyPr>
            <a:noAutofit/>
          </a:bodyPr>
          <a:lstStyle/>
          <a:p>
            <a:pPr rtl="0"/>
            <a:r>
              <a:rPr sz="7200"/>
              <a:t>¿Qué es el voltaje?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687762"/>
          </a:xfrm>
        </p:spPr>
        <p:txBody>
          <a:bodyPr>
            <a:noAutofit/>
          </a:bodyPr>
          <a:lstStyle/>
          <a:p>
            <a:pPr rtl="0"/>
            <a:r>
              <a:rPr sz="7200"/>
              <a:t>Mide la fuerza del flujo de corriente.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08038"/>
            <a:ext cx="8229600" cy="3459162"/>
          </a:xfrm>
        </p:spPr>
        <p:txBody>
          <a:bodyPr>
            <a:noAutofit/>
          </a:bodyPr>
          <a:lstStyle/>
          <a:p>
            <a:pPr rtl="0"/>
            <a:r>
              <a:rPr sz="7200"/>
              <a:t>¿Qué es el amperaje?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343400"/>
          </a:xfrm>
        </p:spPr>
        <p:txBody>
          <a:bodyPr>
            <a:normAutofit/>
          </a:bodyPr>
          <a:lstStyle/>
          <a:p>
            <a:pPr rtl="0"/>
            <a:r>
              <a:rPr sz="6600"/>
              <a:t>Protegen los sistemas y los equipos eléctricos de una sobrecarga.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2743200"/>
          </a:xfrm>
        </p:spPr>
        <p:txBody>
          <a:bodyPr>
            <a:normAutofit fontScale="90000"/>
          </a:bodyPr>
          <a:lstStyle/>
          <a:p>
            <a:pPr rtl="0"/>
            <a:r>
              <a:rPr sz="7200" dirty="0"/>
              <a:t>¿</a:t>
            </a:r>
            <a:r>
              <a:rPr sz="7200" dirty="0" err="1"/>
              <a:t>Qué</a:t>
            </a:r>
            <a:r>
              <a:rPr sz="7200" dirty="0"/>
              <a:t> son </a:t>
            </a:r>
            <a:r>
              <a:rPr sz="7200" dirty="0" err="1"/>
              <a:t>los</a:t>
            </a:r>
            <a:r>
              <a:rPr sz="7200" dirty="0"/>
              <a:t> </a:t>
            </a:r>
            <a:r>
              <a:rPr sz="7200" dirty="0" err="1"/>
              <a:t>disyuntores</a:t>
            </a:r>
            <a:r>
              <a:rPr sz="7200" dirty="0"/>
              <a:t> y </a:t>
            </a:r>
            <a:r>
              <a:rPr sz="7200" dirty="0" err="1"/>
              <a:t>los</a:t>
            </a:r>
            <a:r>
              <a:rPr sz="7200" dirty="0"/>
              <a:t> </a:t>
            </a:r>
            <a:r>
              <a:rPr sz="7200" dirty="0" err="1"/>
              <a:t>fusibles</a:t>
            </a:r>
            <a:r>
              <a:rPr sz="7200" dirty="0"/>
              <a:t>?</a:t>
            </a:r>
          </a:p>
        </p:txBody>
      </p:sp>
      <p:pic>
        <p:nvPicPr>
          <p:cNvPr id="4" name="Picture 3" descr="electrical house panel.png" title="cuadro - panel eléctrico de la cas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352593"/>
            <a:ext cx="2495446" cy="332952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25" y="579438"/>
            <a:ext cx="7315200" cy="4221162"/>
          </a:xfrm>
        </p:spPr>
        <p:txBody>
          <a:bodyPr>
            <a:noAutofit/>
          </a:bodyPr>
          <a:lstStyle/>
          <a:p>
            <a:pPr rtl="0"/>
            <a:r>
              <a:rPr sz="7200" dirty="0" err="1"/>
              <a:t>Descarga</a:t>
            </a:r>
            <a:r>
              <a:rPr sz="7200" dirty="0"/>
              <a:t> </a:t>
            </a:r>
            <a:r>
              <a:rPr sz="7200" dirty="0" err="1"/>
              <a:t>eléctrica</a:t>
            </a:r>
            <a:r>
              <a:rPr sz="7200" dirty="0"/>
              <a:t> </a:t>
            </a:r>
            <a:r>
              <a:rPr sz="7200" dirty="0" err="1"/>
              <a:t>luminosa</a:t>
            </a:r>
            <a:r>
              <a:rPr sz="7200" dirty="0"/>
              <a:t> a </a:t>
            </a:r>
            <a:r>
              <a:rPr sz="7200" dirty="0" err="1"/>
              <a:t>través</a:t>
            </a:r>
            <a:r>
              <a:rPr sz="7200" dirty="0"/>
              <a:t> del </a:t>
            </a:r>
            <a:r>
              <a:rPr sz="7200" dirty="0" err="1"/>
              <a:t>aire</a:t>
            </a:r>
            <a:endParaRPr sz="7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808038"/>
            <a:ext cx="7010400" cy="2620962"/>
          </a:xfrm>
        </p:spPr>
        <p:txBody>
          <a:bodyPr>
            <a:noAutofit/>
          </a:bodyPr>
          <a:lstStyle/>
          <a:p>
            <a:pPr rtl="0"/>
            <a:r>
              <a:rPr sz="7200"/>
              <a:t>¿Qué es un arco?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08038"/>
            <a:ext cx="6867053" cy="3611562"/>
          </a:xfrm>
        </p:spPr>
        <p:txBody>
          <a:bodyPr>
            <a:normAutofit fontScale="90000"/>
          </a:bodyPr>
          <a:lstStyle/>
          <a:p>
            <a:pPr rtl="0"/>
            <a:r>
              <a:rPr sz="7200" dirty="0"/>
              <a:t>Este </a:t>
            </a:r>
            <a:r>
              <a:rPr sz="7200" dirty="0" err="1"/>
              <a:t>peligro</a:t>
            </a:r>
            <a:r>
              <a:rPr sz="7200" dirty="0"/>
              <a:t> </a:t>
            </a:r>
            <a:r>
              <a:rPr sz="7200" dirty="0" err="1"/>
              <a:t>es</a:t>
            </a:r>
            <a:r>
              <a:rPr sz="7200" dirty="0"/>
              <a:t> la </a:t>
            </a:r>
            <a:r>
              <a:rPr sz="7200" dirty="0" err="1"/>
              <a:t>fuente</a:t>
            </a:r>
            <a:r>
              <a:rPr sz="7200" dirty="0"/>
              <a:t> principal de </a:t>
            </a:r>
            <a:r>
              <a:rPr sz="7200" dirty="0" err="1"/>
              <a:t>electrocuciones</a:t>
            </a:r>
            <a:r>
              <a:rPr sz="7200" dirty="0"/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300" y="685800"/>
            <a:ext cx="8000999" cy="2895600"/>
          </a:xfrm>
        </p:spPr>
        <p:txBody>
          <a:bodyPr>
            <a:noAutofit/>
          </a:bodyPr>
          <a:lstStyle/>
          <a:p>
            <a:pPr rtl="0"/>
            <a:r>
              <a:rPr sz="7200"/>
              <a:t>¿Qué son las líneas eléctricas aéreas?</a:t>
            </a:r>
          </a:p>
        </p:txBody>
      </p:sp>
      <p:pic>
        <p:nvPicPr>
          <p:cNvPr id="5" name="Picture 4" descr="elcoshOverheadPwrsign.jpg" title="imagen - peligro. líneas eléctricas arrib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873811"/>
            <a:ext cx="4114800" cy="2374589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4525962"/>
          </a:xfrm>
        </p:spPr>
        <p:txBody>
          <a:bodyPr>
            <a:normAutofit fontScale="90000"/>
          </a:bodyPr>
          <a:lstStyle/>
          <a:p>
            <a:pPr rtl="0"/>
            <a:r>
              <a:rPr sz="7200" dirty="0"/>
              <a:t>La </a:t>
            </a:r>
            <a:r>
              <a:rPr sz="7200" dirty="0" err="1"/>
              <a:t>distancia</a:t>
            </a:r>
            <a:r>
              <a:rPr sz="7200" dirty="0"/>
              <a:t> </a:t>
            </a:r>
            <a:r>
              <a:rPr sz="7200" dirty="0" err="1"/>
              <a:t>mínima</a:t>
            </a:r>
            <a:r>
              <a:rPr sz="7200" dirty="0"/>
              <a:t> </a:t>
            </a:r>
            <a:r>
              <a:rPr sz="7200" dirty="0" err="1"/>
              <a:t>segura</a:t>
            </a:r>
            <a:r>
              <a:rPr sz="7200" dirty="0"/>
              <a:t> para </a:t>
            </a:r>
            <a:r>
              <a:rPr sz="7200" dirty="0" err="1"/>
              <a:t>mantenerse</a:t>
            </a:r>
            <a:r>
              <a:rPr sz="7200" dirty="0"/>
              <a:t> </a:t>
            </a:r>
            <a:r>
              <a:rPr sz="7200" dirty="0" err="1"/>
              <a:t>alejado</a:t>
            </a:r>
            <a:r>
              <a:rPr sz="7200" dirty="0"/>
              <a:t> de las </a:t>
            </a:r>
            <a:r>
              <a:rPr sz="7200" dirty="0" err="1"/>
              <a:t>líneas</a:t>
            </a:r>
            <a:r>
              <a:rPr sz="7200" dirty="0"/>
              <a:t> </a:t>
            </a:r>
            <a:r>
              <a:rPr sz="7200" dirty="0" err="1"/>
              <a:t>eléctricas</a:t>
            </a:r>
            <a:r>
              <a:rPr sz="7200" dirty="0"/>
              <a:t> de </a:t>
            </a:r>
            <a:r>
              <a:rPr lang="es-MX" sz="7200" dirty="0" smtClean="0"/>
              <a:t/>
            </a:r>
            <a:br>
              <a:rPr lang="es-MX" sz="7200" dirty="0" smtClean="0"/>
            </a:br>
            <a:r>
              <a:rPr sz="7200" dirty="0" smtClean="0"/>
              <a:t>≤ </a:t>
            </a:r>
            <a:r>
              <a:rPr sz="7200" dirty="0"/>
              <a:t>50,000 V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5638"/>
            <a:ext cx="7543800" cy="3916362"/>
          </a:xfrm>
        </p:spPr>
        <p:txBody>
          <a:bodyPr>
            <a:noAutofit/>
          </a:bodyPr>
          <a:lstStyle/>
          <a:p>
            <a:pPr rtl="0"/>
            <a:r>
              <a:rPr sz="7200"/>
              <a:t>Flujo de energía eléctrica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5412" y="762000"/>
            <a:ext cx="6629400" cy="1981200"/>
          </a:xfrm>
        </p:spPr>
        <p:txBody>
          <a:bodyPr>
            <a:normAutofit fontScale="90000"/>
          </a:bodyPr>
          <a:lstStyle/>
          <a:p>
            <a:pPr rtl="0"/>
            <a:r>
              <a:rPr sz="7200" dirty="0"/>
              <a:t>¿</a:t>
            </a:r>
            <a:r>
              <a:rPr sz="7200" dirty="0" err="1"/>
              <a:t>Qué</a:t>
            </a:r>
            <a:r>
              <a:rPr sz="7200" dirty="0"/>
              <a:t> son 10 pies?</a:t>
            </a:r>
          </a:p>
        </p:txBody>
      </p:sp>
      <p:pic>
        <p:nvPicPr>
          <p:cNvPr id="4" name="Picture 3" descr="pgetips-safe-distance.png" title="imagen - distancia segura - 10 ft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8194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4221162"/>
          </a:xfrm>
        </p:spPr>
        <p:txBody>
          <a:bodyPr>
            <a:noAutofit/>
          </a:bodyPr>
          <a:lstStyle/>
          <a:p>
            <a:pPr rtl="0"/>
            <a:r>
              <a:rPr sz="7200"/>
              <a:t>Las únicas escaleras que se deben usar cerca de circuitos cargados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175" y="350838"/>
            <a:ext cx="8641535" cy="4602162"/>
          </a:xfrm>
        </p:spPr>
        <p:txBody>
          <a:bodyPr>
            <a:normAutofit/>
          </a:bodyPr>
          <a:lstStyle/>
          <a:p>
            <a:pPr rtl="0"/>
            <a:r>
              <a:rPr sz="7200"/>
              <a:t>¿Qué significa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/>
              <a:t>no conductivas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sz="7200"/>
              <a:t> (fibra de vidrio o madera)?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212" y="274638"/>
            <a:ext cx="8421988" cy="4983162"/>
          </a:xfrm>
        </p:spPr>
        <p:txBody>
          <a:bodyPr>
            <a:normAutofit fontScale="90000"/>
          </a:bodyPr>
          <a:lstStyle/>
          <a:p>
            <a:pPr rtl="0"/>
            <a:r>
              <a:rPr sz="6600" dirty="0" err="1"/>
              <a:t>Cuando</a:t>
            </a:r>
            <a:r>
              <a:rPr sz="6600" dirty="0"/>
              <a:t> </a:t>
            </a:r>
            <a:r>
              <a:rPr sz="6600" dirty="0" err="1"/>
              <a:t>esta</a:t>
            </a:r>
            <a:r>
              <a:rPr sz="6600" dirty="0"/>
              <a:t> </a:t>
            </a:r>
            <a:r>
              <a:rPr sz="6600" dirty="0" err="1"/>
              <a:t>protección</a:t>
            </a:r>
            <a:r>
              <a:rPr sz="6600" dirty="0"/>
              <a:t> </a:t>
            </a:r>
            <a:r>
              <a:rPr sz="6600" dirty="0" err="1"/>
              <a:t>está</a:t>
            </a:r>
            <a:r>
              <a:rPr sz="6600" dirty="0"/>
              <a:t> </a:t>
            </a:r>
            <a:r>
              <a:rPr sz="6600" dirty="0" err="1"/>
              <a:t>deteriorada</a:t>
            </a:r>
            <a:r>
              <a:rPr sz="6600" dirty="0"/>
              <a:t>, </a:t>
            </a:r>
            <a:r>
              <a:rPr sz="6600" dirty="0" err="1"/>
              <a:t>desgastada</a:t>
            </a:r>
            <a:r>
              <a:rPr sz="6600" dirty="0"/>
              <a:t>, o </a:t>
            </a:r>
            <a:r>
              <a:rPr sz="6600" dirty="0" err="1"/>
              <a:t>cortada</a:t>
            </a:r>
            <a:r>
              <a:rPr sz="6600" dirty="0"/>
              <a:t>, </a:t>
            </a:r>
            <a:r>
              <a:rPr sz="6600" dirty="0" err="1"/>
              <a:t>los</a:t>
            </a:r>
            <a:r>
              <a:rPr sz="6600" dirty="0"/>
              <a:t> </a:t>
            </a:r>
            <a:r>
              <a:rPr sz="6600" dirty="0" err="1"/>
              <a:t>trabajadores</a:t>
            </a:r>
            <a:r>
              <a:rPr sz="6600" dirty="0"/>
              <a:t> </a:t>
            </a:r>
            <a:r>
              <a:rPr sz="6600" dirty="0" err="1"/>
              <a:t>están</a:t>
            </a:r>
            <a:r>
              <a:rPr sz="6600" dirty="0"/>
              <a:t> </a:t>
            </a:r>
            <a:r>
              <a:rPr sz="6600" dirty="0" err="1"/>
              <a:t>en</a:t>
            </a:r>
            <a:r>
              <a:rPr sz="6600" dirty="0"/>
              <a:t> alto </a:t>
            </a:r>
            <a:r>
              <a:rPr sz="6600" dirty="0" err="1"/>
              <a:t>riesgo</a:t>
            </a:r>
            <a:r>
              <a:rPr sz="6600" dirty="0"/>
              <a:t> de </a:t>
            </a:r>
            <a:r>
              <a:rPr sz="6600" dirty="0" err="1"/>
              <a:t>recibir</a:t>
            </a:r>
            <a:r>
              <a:rPr sz="6600" dirty="0"/>
              <a:t> </a:t>
            </a:r>
            <a:r>
              <a:rPr sz="6600" dirty="0" err="1"/>
              <a:t>una</a:t>
            </a:r>
            <a:r>
              <a:rPr sz="6600" dirty="0"/>
              <a:t> </a:t>
            </a:r>
            <a:r>
              <a:rPr sz="6600" dirty="0" err="1"/>
              <a:t>descarga</a:t>
            </a:r>
            <a:r>
              <a:rPr sz="6600" dirty="0"/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0350" y="685800"/>
            <a:ext cx="8153400" cy="3078162"/>
          </a:xfrm>
        </p:spPr>
        <p:txBody>
          <a:bodyPr>
            <a:normAutofit fontScale="90000"/>
          </a:bodyPr>
          <a:lstStyle/>
          <a:p>
            <a:pPr rtl="0"/>
            <a:r>
              <a:rPr sz="7200" dirty="0"/>
              <a:t>¿</a:t>
            </a:r>
            <a:r>
              <a:rPr sz="7200" dirty="0" err="1"/>
              <a:t>Qué</a:t>
            </a:r>
            <a:r>
              <a:rPr sz="7200" dirty="0"/>
              <a:t> </a:t>
            </a:r>
            <a:r>
              <a:rPr sz="7200" dirty="0" err="1"/>
              <a:t>es</a:t>
            </a:r>
            <a:r>
              <a:rPr sz="7200" dirty="0"/>
              <a:t> un </a:t>
            </a:r>
            <a:r>
              <a:rPr sz="7200" dirty="0" err="1"/>
              <a:t>aislante</a:t>
            </a:r>
            <a:r>
              <a:rPr sz="7200" dirty="0"/>
              <a:t> </a:t>
            </a:r>
            <a:r>
              <a:rPr sz="7200" dirty="0" err="1"/>
              <a:t>alrededor</a:t>
            </a:r>
            <a:r>
              <a:rPr sz="7200" dirty="0"/>
              <a:t> de un conductor </a:t>
            </a:r>
            <a:r>
              <a:rPr sz="7200" dirty="0" err="1"/>
              <a:t>energizado</a:t>
            </a:r>
            <a:r>
              <a:rPr sz="7200" dirty="0"/>
              <a:t>?</a:t>
            </a:r>
          </a:p>
        </p:txBody>
      </p:sp>
      <p:pic>
        <p:nvPicPr>
          <p:cNvPr id="4" name="Picture 3" descr="worn_insulation2.jpg" title="imagen - aislamiento desgastad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124036"/>
            <a:ext cx="3200400" cy="250536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19600"/>
          </a:xfrm>
        </p:spPr>
        <p:txBody>
          <a:bodyPr>
            <a:normAutofit fontScale="90000"/>
          </a:bodyPr>
          <a:lstStyle/>
          <a:p>
            <a:pPr rtl="0"/>
            <a:r>
              <a:rPr sz="7200" dirty="0"/>
              <a:t>Un conductor que se pone </a:t>
            </a:r>
            <a:r>
              <a:rPr sz="7200" dirty="0" err="1"/>
              <a:t>en</a:t>
            </a:r>
            <a:r>
              <a:rPr sz="7200" dirty="0"/>
              <a:t> </a:t>
            </a:r>
            <a:r>
              <a:rPr sz="7200" dirty="0" err="1"/>
              <a:t>los</a:t>
            </a:r>
            <a:r>
              <a:rPr sz="7200" dirty="0"/>
              <a:t> </a:t>
            </a:r>
            <a:r>
              <a:rPr sz="7200" dirty="0" err="1"/>
              <a:t>circuitos</a:t>
            </a:r>
            <a:r>
              <a:rPr sz="7200" dirty="0"/>
              <a:t> para </a:t>
            </a:r>
            <a:r>
              <a:rPr sz="7200" dirty="0" err="1"/>
              <a:t>crear</a:t>
            </a:r>
            <a:r>
              <a:rPr sz="7200" dirty="0"/>
              <a:t> un </a:t>
            </a:r>
            <a:r>
              <a:rPr sz="7200" dirty="0" err="1"/>
              <a:t>trayecto</a:t>
            </a:r>
            <a:r>
              <a:rPr sz="7200" dirty="0"/>
              <a:t> con </a:t>
            </a:r>
            <a:r>
              <a:rPr sz="7200" dirty="0" err="1"/>
              <a:t>poca</a:t>
            </a:r>
            <a:r>
              <a:rPr sz="7200" dirty="0"/>
              <a:t> </a:t>
            </a:r>
            <a:r>
              <a:rPr sz="7200" dirty="0" err="1"/>
              <a:t>resistencia</a:t>
            </a:r>
            <a:r>
              <a:rPr sz="7200" dirty="0"/>
              <a:t> a </a:t>
            </a:r>
            <a:r>
              <a:rPr sz="7200" dirty="0" err="1"/>
              <a:t>neutro</a:t>
            </a:r>
            <a:r>
              <a:rPr sz="7200" dirty="0"/>
              <a:t> o a </a:t>
            </a:r>
            <a:r>
              <a:rPr sz="7200" dirty="0" err="1"/>
              <a:t>tierra</a:t>
            </a:r>
            <a:endParaRPr sz="7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2209800"/>
          </a:xfrm>
        </p:spPr>
        <p:txBody>
          <a:bodyPr>
            <a:normAutofit/>
          </a:bodyPr>
          <a:lstStyle/>
          <a:p>
            <a:pPr rtl="0"/>
            <a:r>
              <a:rPr sz="5400" dirty="0"/>
              <a:t>¿</a:t>
            </a:r>
            <a:r>
              <a:rPr sz="5400" dirty="0" err="1"/>
              <a:t>Qué</a:t>
            </a:r>
            <a:r>
              <a:rPr sz="5400" dirty="0"/>
              <a:t> </a:t>
            </a:r>
            <a:r>
              <a:rPr sz="5400" dirty="0" err="1"/>
              <a:t>es</a:t>
            </a:r>
            <a:r>
              <a:rPr sz="5400" dirty="0"/>
              <a:t> un cable a </a:t>
            </a:r>
            <a:r>
              <a:rPr sz="5400" dirty="0" err="1"/>
              <a:t>tierra</a:t>
            </a:r>
            <a:r>
              <a:rPr sz="5400" dirty="0"/>
              <a:t>?</a:t>
            </a:r>
          </a:p>
        </p:txBody>
      </p:sp>
      <p:pic>
        <p:nvPicPr>
          <p:cNvPr id="5" name="Picture 4" descr="MasonryInstPPT.jpg" title="diagram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667000"/>
            <a:ext cx="4602480" cy="3023616"/>
          </a:xfrm>
          <a:prstGeom prst="rect">
            <a:avLst/>
          </a:prstGeom>
        </p:spPr>
      </p:pic>
      <p:sp>
        <p:nvSpPr>
          <p:cNvPr id="4" name="Right Arrow 3" title="flecha"/>
          <p:cNvSpPr/>
          <p:nvPr/>
        </p:nvSpPr>
        <p:spPr>
          <a:xfrm rot="1293088">
            <a:off x="1419047" y="4333703"/>
            <a:ext cx="3111225" cy="381000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221162"/>
          </a:xfrm>
        </p:spPr>
        <p:txBody>
          <a:bodyPr>
            <a:normAutofit fontScale="90000"/>
          </a:bodyPr>
          <a:lstStyle/>
          <a:p>
            <a:pPr rtl="0"/>
            <a:r>
              <a:rPr sz="7200" dirty="0"/>
              <a:t>Un </a:t>
            </a:r>
            <a:r>
              <a:rPr sz="7200" dirty="0" err="1"/>
              <a:t>dispositivo</a:t>
            </a:r>
            <a:r>
              <a:rPr sz="7200" dirty="0"/>
              <a:t> de </a:t>
            </a:r>
            <a:r>
              <a:rPr sz="7200" dirty="0" err="1"/>
              <a:t>seguridad</a:t>
            </a:r>
            <a:r>
              <a:rPr sz="7200" dirty="0"/>
              <a:t> que </a:t>
            </a:r>
            <a:r>
              <a:rPr sz="7200" dirty="0" err="1"/>
              <a:t>requiere</a:t>
            </a:r>
            <a:r>
              <a:rPr sz="7200" dirty="0"/>
              <a:t> la OSHA para </a:t>
            </a:r>
            <a:r>
              <a:rPr sz="7200" dirty="0" err="1"/>
              <a:t>los</a:t>
            </a:r>
            <a:r>
              <a:rPr sz="7200" dirty="0"/>
              <a:t> </a:t>
            </a:r>
            <a:r>
              <a:rPr sz="7200" dirty="0" err="1"/>
              <a:t>circuitos</a:t>
            </a:r>
            <a:r>
              <a:rPr sz="7200" dirty="0"/>
              <a:t> </a:t>
            </a:r>
            <a:r>
              <a:rPr sz="7200" dirty="0" err="1"/>
              <a:t>en</a:t>
            </a:r>
            <a:r>
              <a:rPr sz="7200" dirty="0"/>
              <a:t> </a:t>
            </a:r>
            <a:r>
              <a:rPr sz="7200" dirty="0" err="1"/>
              <a:t>los</a:t>
            </a:r>
            <a:r>
              <a:rPr sz="7200" dirty="0"/>
              <a:t> </a:t>
            </a:r>
            <a:r>
              <a:rPr sz="7200" dirty="0" err="1"/>
              <a:t>sitios</a:t>
            </a:r>
            <a:r>
              <a:rPr sz="7200" dirty="0"/>
              <a:t> de </a:t>
            </a:r>
            <a:r>
              <a:rPr sz="7200" dirty="0" err="1"/>
              <a:t>construcción</a:t>
            </a:r>
            <a:endParaRPr sz="7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914400"/>
            <a:ext cx="8077200" cy="2925762"/>
          </a:xfrm>
        </p:spPr>
        <p:txBody>
          <a:bodyPr>
            <a:normAutofit fontScale="90000"/>
          </a:bodyPr>
          <a:lstStyle/>
          <a:p>
            <a:pPr rtl="0"/>
            <a:r>
              <a:rPr sz="6000" dirty="0"/>
              <a:t>¿</a:t>
            </a:r>
            <a:r>
              <a:rPr sz="6000" dirty="0" err="1"/>
              <a:t>Qué</a:t>
            </a:r>
            <a:r>
              <a:rPr sz="6000" dirty="0"/>
              <a:t> </a:t>
            </a:r>
            <a:r>
              <a:rPr sz="6000" dirty="0" err="1"/>
              <a:t>es</a:t>
            </a:r>
            <a:r>
              <a:rPr sz="6000" dirty="0"/>
              <a:t> un </a:t>
            </a:r>
            <a:r>
              <a:rPr sz="6000" dirty="0" err="1"/>
              <a:t>interruptor</a:t>
            </a:r>
            <a:r>
              <a:rPr sz="6000" dirty="0"/>
              <a:t> de </a:t>
            </a:r>
            <a:r>
              <a:rPr sz="6000" dirty="0" err="1"/>
              <a:t>circuito</a:t>
            </a:r>
            <a:r>
              <a:rPr sz="6000" dirty="0"/>
              <a:t> </a:t>
            </a:r>
            <a:r>
              <a:rPr sz="6000" dirty="0" err="1"/>
              <a:t>por</a:t>
            </a:r>
            <a:r>
              <a:rPr sz="6000" dirty="0"/>
              <a:t> </a:t>
            </a:r>
            <a:r>
              <a:rPr sz="6000" dirty="0" err="1"/>
              <a:t>falla</a:t>
            </a:r>
            <a:r>
              <a:rPr sz="6000" dirty="0"/>
              <a:t> a </a:t>
            </a:r>
            <a:r>
              <a:rPr sz="6000" dirty="0" err="1"/>
              <a:t>tierra</a:t>
            </a:r>
            <a:r>
              <a:rPr sz="6000" dirty="0"/>
              <a:t> (ground fault circuit interrupter, GFCI)?</a:t>
            </a:r>
          </a:p>
        </p:txBody>
      </p:sp>
      <p:pic>
        <p:nvPicPr>
          <p:cNvPr id="4" name="Picture 3" descr="Picture1.jpg" title="imagen - GFCI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91000"/>
            <a:ext cx="3199423" cy="230028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0" y="533400"/>
            <a:ext cx="8505895" cy="4572000"/>
          </a:xfrm>
        </p:spPr>
        <p:txBody>
          <a:bodyPr>
            <a:normAutofit/>
          </a:bodyPr>
          <a:lstStyle/>
          <a:p>
            <a:pPr rtl="0"/>
            <a:r>
              <a:rPr sz="5400" dirty="0"/>
              <a:t>Un conductor a </a:t>
            </a:r>
            <a:r>
              <a:rPr sz="5400" dirty="0" err="1"/>
              <a:t>tierra</a:t>
            </a:r>
            <a:r>
              <a:rPr sz="5400" dirty="0"/>
              <a:t> </a:t>
            </a:r>
            <a:r>
              <a:rPr sz="5400" dirty="0" err="1"/>
              <a:t>pierde</a:t>
            </a:r>
            <a:r>
              <a:rPr sz="5400" dirty="0"/>
              <a:t> </a:t>
            </a:r>
            <a:r>
              <a:rPr sz="5400" dirty="0" err="1"/>
              <a:t>su</a:t>
            </a:r>
            <a:r>
              <a:rPr sz="5400" dirty="0"/>
              <a:t> </a:t>
            </a:r>
            <a:r>
              <a:rPr sz="5400" dirty="0" err="1"/>
              <a:t>conectividad</a:t>
            </a:r>
            <a:r>
              <a:rPr sz="5400" dirty="0"/>
              <a:t> </a:t>
            </a:r>
            <a:r>
              <a:rPr sz="5400" dirty="0" err="1"/>
              <a:t>si</a:t>
            </a:r>
            <a:r>
              <a:rPr sz="5400" dirty="0"/>
              <a:t> </a:t>
            </a:r>
            <a:r>
              <a:rPr sz="5400" dirty="0" err="1"/>
              <a:t>esto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sz="5400" dirty="0"/>
              <a:t> le </a:t>
            </a:r>
            <a:r>
              <a:rPr sz="5400" dirty="0" err="1"/>
              <a:t>falta</a:t>
            </a:r>
            <a:r>
              <a:rPr sz="5400" dirty="0"/>
              <a:t> a </a:t>
            </a:r>
            <a:r>
              <a:rPr sz="5400" dirty="0" err="1"/>
              <a:t>una</a:t>
            </a:r>
            <a:r>
              <a:rPr sz="5400" dirty="0"/>
              <a:t> </a:t>
            </a:r>
            <a:r>
              <a:rPr sz="5400" dirty="0" err="1"/>
              <a:t>clavija</a:t>
            </a:r>
            <a:r>
              <a:rPr sz="5400" dirty="0"/>
              <a:t>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sz="8000"/>
              <a:t>¿Qué es corriente?</a:t>
            </a:r>
          </a:p>
        </p:txBody>
      </p:sp>
      <p:pic>
        <p:nvPicPr>
          <p:cNvPr id="4" name="Picture 3" descr="cable_current_flash_power.jpg" title="imagen - corriente electric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700" y="3124200"/>
            <a:ext cx="4932807" cy="260908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808038"/>
            <a:ext cx="7086600" cy="3306762"/>
          </a:xfrm>
        </p:spPr>
        <p:txBody>
          <a:bodyPr>
            <a:normAutofit fontScale="90000"/>
          </a:bodyPr>
          <a:lstStyle/>
          <a:p>
            <a:pPr rtl="0"/>
            <a:r>
              <a:rPr sz="7200" dirty="0"/>
              <a:t>¿</a:t>
            </a:r>
            <a:r>
              <a:rPr sz="7200" dirty="0" err="1"/>
              <a:t>Qué</a:t>
            </a:r>
            <a:r>
              <a:rPr sz="7200" dirty="0"/>
              <a:t> </a:t>
            </a:r>
            <a:r>
              <a:rPr sz="7200" dirty="0" err="1"/>
              <a:t>es</a:t>
            </a:r>
            <a:r>
              <a:rPr sz="7200" dirty="0"/>
              <a:t> la </a:t>
            </a:r>
            <a:r>
              <a:rPr sz="7200" dirty="0" err="1"/>
              <a:t>varilla</a:t>
            </a:r>
            <a:r>
              <a:rPr sz="7200" dirty="0"/>
              <a:t> de </a:t>
            </a:r>
            <a:r>
              <a:rPr sz="7200" dirty="0" err="1"/>
              <a:t>conexión</a:t>
            </a:r>
            <a:r>
              <a:rPr sz="7200" dirty="0"/>
              <a:t> a </a:t>
            </a:r>
            <a:r>
              <a:rPr sz="7200" dirty="0" err="1"/>
              <a:t>tierra</a:t>
            </a:r>
            <a:r>
              <a:rPr sz="7200" dirty="0"/>
              <a:t>?</a:t>
            </a:r>
          </a:p>
        </p:txBody>
      </p:sp>
      <p:pic>
        <p:nvPicPr>
          <p:cNvPr id="4" name="Picture 3" descr="66.jpg" title="imagen - diente de tierra faltant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038600"/>
            <a:ext cx="2408804" cy="2508250"/>
          </a:xfrm>
          <a:prstGeom prst="rect">
            <a:avLst/>
          </a:prstGeom>
        </p:spPr>
      </p:pic>
      <p:pic>
        <p:nvPicPr>
          <p:cNvPr id="5" name="Picture 4" descr="3prong.jpg" title="imagen - diente de tierra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870767"/>
            <a:ext cx="3276600" cy="2530033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>
            <a:noAutofit/>
          </a:bodyPr>
          <a:lstStyle/>
          <a:p>
            <a:pPr rtl="0"/>
            <a:r>
              <a:rPr sz="7200" dirty="0" err="1" smtClean="0"/>
              <a:t>Por</a:t>
            </a:r>
            <a:r>
              <a:rPr sz="7200" dirty="0" smtClean="0"/>
              <a:t> </a:t>
            </a:r>
            <a:r>
              <a:rPr sz="7200" dirty="0" err="1" smtClean="0"/>
              <a:t>ejemplo</a:t>
            </a:r>
            <a:r>
              <a:rPr sz="7200" dirty="0" smtClean="0"/>
              <a:t>,</a:t>
            </a:r>
            <a:r>
              <a:rPr lang="es-MX" sz="7200" dirty="0" smtClean="0"/>
              <a:t/>
            </a:r>
            <a:br>
              <a:rPr lang="es-MX" sz="7200" dirty="0" smtClean="0"/>
            </a:br>
            <a:r>
              <a:rPr sz="7200" dirty="0" smtClean="0"/>
              <a:t> “S, ST, SO, STO”</a:t>
            </a:r>
            <a:r>
              <a:rPr lang="en-US" sz="7200" dirty="0" smtClean="0"/>
              <a:t/>
            </a:r>
            <a:br>
              <a:rPr lang="en-US" sz="7200" dirty="0" smtClean="0"/>
            </a:br>
            <a:endParaRPr lang="en-US" sz="7200"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50838"/>
            <a:ext cx="7315200" cy="4144962"/>
          </a:xfrm>
        </p:spPr>
        <p:txBody>
          <a:bodyPr>
            <a:normAutofit/>
          </a:bodyPr>
          <a:lstStyle/>
          <a:p>
            <a:pPr rtl="0"/>
            <a:r>
              <a:rPr sz="5400" dirty="0"/>
              <a:t>¿</a:t>
            </a:r>
            <a:r>
              <a:rPr sz="5400" dirty="0" err="1"/>
              <a:t>Cuáles</a:t>
            </a:r>
            <a:r>
              <a:rPr sz="5400" dirty="0"/>
              <a:t> son </a:t>
            </a:r>
            <a:r>
              <a:rPr sz="5400" dirty="0" err="1"/>
              <a:t>los</a:t>
            </a:r>
            <a:r>
              <a:rPr sz="5400" dirty="0"/>
              <a:t> </a:t>
            </a:r>
            <a:r>
              <a:rPr sz="5400" dirty="0" err="1"/>
              <a:t>códigos</a:t>
            </a:r>
            <a:r>
              <a:rPr sz="5400" dirty="0"/>
              <a:t> de </a:t>
            </a:r>
            <a:r>
              <a:rPr sz="5400" dirty="0" err="1"/>
              <a:t>clasificación</a:t>
            </a:r>
            <a:r>
              <a:rPr sz="5400" dirty="0"/>
              <a:t> de </a:t>
            </a:r>
            <a:r>
              <a:rPr sz="5400" dirty="0" err="1"/>
              <a:t>uso</a:t>
            </a:r>
            <a:r>
              <a:rPr sz="5400" dirty="0"/>
              <a:t> de cables de las </a:t>
            </a:r>
            <a:r>
              <a:rPr sz="5400" dirty="0" err="1"/>
              <a:t>extensiones</a:t>
            </a:r>
            <a:r>
              <a:rPr sz="5400" dirty="0"/>
              <a:t> </a:t>
            </a:r>
            <a:r>
              <a:rPr sz="5400" dirty="0" err="1"/>
              <a:t>eléctricas</a:t>
            </a:r>
            <a:r>
              <a:rPr sz="5400" dirty="0"/>
              <a:t>?</a:t>
            </a:r>
          </a:p>
        </p:txBody>
      </p:sp>
      <p:pic>
        <p:nvPicPr>
          <p:cNvPr id="4" name="Picture 4" descr="Service rating marked on the side of a flexible c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343400"/>
            <a:ext cx="25908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9438"/>
            <a:ext cx="6858000" cy="4221162"/>
          </a:xfrm>
        </p:spPr>
        <p:txBody>
          <a:bodyPr>
            <a:noAutofit/>
          </a:bodyPr>
          <a:lstStyle/>
          <a:p>
            <a:pPr rtl="0"/>
            <a:r>
              <a:rPr sz="7200"/>
              <a:t>Material por el que la corriente se desplaza con facilidad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381999" cy="2057400"/>
          </a:xfrm>
        </p:spPr>
        <p:txBody>
          <a:bodyPr>
            <a:noAutofit/>
          </a:bodyPr>
          <a:lstStyle/>
          <a:p>
            <a:pPr rtl="0"/>
            <a:r>
              <a:rPr sz="7200"/>
              <a:t>¿Qué es un conductor?</a:t>
            </a:r>
          </a:p>
        </p:txBody>
      </p:sp>
      <p:pic>
        <p:nvPicPr>
          <p:cNvPr id="5" name="Picture 4" descr="wire.jpeg" title="imagen - alamb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429000"/>
            <a:ext cx="2914650" cy="29146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038"/>
            <a:ext cx="8229600" cy="2087562"/>
          </a:xfrm>
        </p:spPr>
        <p:txBody>
          <a:bodyPr>
            <a:normAutofit fontScale="90000"/>
          </a:bodyPr>
          <a:lstStyle/>
          <a:p>
            <a:pPr rtl="0"/>
            <a:r>
              <a:rPr sz="7200" dirty="0" err="1"/>
              <a:t>Vidrio</a:t>
            </a:r>
            <a:r>
              <a:rPr sz="7200" dirty="0"/>
              <a:t>, </a:t>
            </a:r>
            <a:r>
              <a:rPr sz="7200" dirty="0" err="1"/>
              <a:t>caucho</a:t>
            </a:r>
            <a:r>
              <a:rPr sz="7200" dirty="0"/>
              <a:t>, </a:t>
            </a:r>
            <a:r>
              <a:rPr sz="7200" dirty="0" err="1"/>
              <a:t>plástico</a:t>
            </a:r>
            <a:r>
              <a:rPr sz="7200" dirty="0"/>
              <a:t>, </a:t>
            </a:r>
            <a:r>
              <a:rPr sz="7200" dirty="0" err="1"/>
              <a:t>madera</a:t>
            </a:r>
            <a:r>
              <a:rPr sz="7200" dirty="0"/>
              <a:t> </a:t>
            </a:r>
            <a:r>
              <a:rPr sz="7200" dirty="0" err="1"/>
              <a:t>seca</a:t>
            </a:r>
            <a:r>
              <a:rPr sz="7200" dirty="0"/>
              <a:t>, </a:t>
            </a:r>
            <a:r>
              <a:rPr sz="7200" dirty="0" err="1"/>
              <a:t>papel</a:t>
            </a:r>
            <a:r>
              <a:rPr sz="7200" dirty="0"/>
              <a:t>, </a:t>
            </a:r>
            <a:r>
              <a:rPr sz="7200" dirty="0" err="1"/>
              <a:t>cerámica</a:t>
            </a:r>
            <a:r>
              <a:rPr sz="7200" dirty="0"/>
              <a:t> y </a:t>
            </a:r>
            <a:r>
              <a:rPr sz="7200" dirty="0" err="1"/>
              <a:t>aire</a:t>
            </a:r>
            <a:endParaRPr sz="7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43000" y="1570038"/>
            <a:ext cx="6858000" cy="2087562"/>
          </a:xfrm>
        </p:spPr>
        <p:txBody>
          <a:bodyPr>
            <a:noAutofit/>
          </a:bodyPr>
          <a:lstStyle/>
          <a:p>
            <a:pPr rtl="0"/>
            <a:r>
              <a:rPr sz="7200"/>
              <a:t>¿Qué son los aislantes?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925" y="274638"/>
            <a:ext cx="7391400" cy="4830762"/>
          </a:xfrm>
        </p:spPr>
        <p:txBody>
          <a:bodyPr>
            <a:noAutofit/>
          </a:bodyPr>
          <a:lstStyle/>
          <a:p>
            <a:pPr rtl="0"/>
            <a:r>
              <a:rPr sz="7200" dirty="0" err="1"/>
              <a:t>Inversamente</a:t>
            </a:r>
            <a:r>
              <a:rPr sz="7200" dirty="0"/>
              <a:t> </a:t>
            </a:r>
            <a:r>
              <a:rPr sz="7200" dirty="0" err="1"/>
              <a:t>proporcional</a:t>
            </a:r>
            <a:r>
              <a:rPr sz="7200" dirty="0"/>
              <a:t> a la </a:t>
            </a:r>
            <a:r>
              <a:rPr sz="7200" dirty="0" err="1"/>
              <a:t>corriente</a:t>
            </a:r>
            <a:r>
              <a:rPr sz="7200" dirty="0"/>
              <a:t>, </a:t>
            </a:r>
            <a:r>
              <a:rPr sz="7200" dirty="0" err="1"/>
              <a:t>oposición</a:t>
            </a:r>
            <a:r>
              <a:rPr sz="7200" dirty="0"/>
              <a:t> al </a:t>
            </a:r>
            <a:r>
              <a:rPr sz="7200" dirty="0" err="1"/>
              <a:t>flujo</a:t>
            </a:r>
            <a:endParaRPr sz="7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Silica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603</TotalTime>
  <Words>506</Words>
  <Application>Microsoft Office PowerPoint</Application>
  <PresentationFormat>On-screen Show (4:3)</PresentationFormat>
  <Paragraphs>44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Calibri</vt:lpstr>
      <vt:lpstr>ThemeSilica</vt:lpstr>
      <vt:lpstr>Office Theme</vt:lpstr>
      <vt:lpstr>Jeopardy de electricidad </vt:lpstr>
      <vt:lpstr>Categorias de Jeopardy</vt:lpstr>
      <vt:lpstr>Flujo de energía eléctrica</vt:lpstr>
      <vt:lpstr>¿Qué es corriente?</vt:lpstr>
      <vt:lpstr>Material por el que la corriente se desplaza con facilidad</vt:lpstr>
      <vt:lpstr>¿Qué es un conductor?</vt:lpstr>
      <vt:lpstr>Vidrio, caucho, plástico, madera seca, papel, cerámica y aire</vt:lpstr>
      <vt:lpstr>¿Qué son los aislantes?</vt:lpstr>
      <vt:lpstr>Inversamente proporcional a la corriente, oposición al flujo</vt:lpstr>
      <vt:lpstr>¿Qué es resistencia?</vt:lpstr>
      <vt:lpstr>Una descarga eléctrica mortal</vt:lpstr>
      <vt:lpstr>¿Qué es electrocución?</vt:lpstr>
      <vt:lpstr>Ser parte de esto por accidente puede causar lesiones o la muerte.</vt:lpstr>
      <vt:lpstr>¿Qué es un circuito eléctrico energizado?</vt:lpstr>
      <vt:lpstr>El umbral de fibrilación ventricular</vt:lpstr>
      <vt:lpstr>¿Qué son 100 miliamperios (mA) de corriente?</vt:lpstr>
      <vt:lpstr>Tres factores que afectan la gravedad de la descarga eléctrica</vt:lpstr>
      <vt:lpstr>¿Qué son: el camino a través  del cuerpo; la cantidad de corriente y la duración?</vt:lpstr>
      <vt:lpstr>Se dice que “empuja” la corriente a través de un conductor.</vt:lpstr>
      <vt:lpstr>¿Qué es el voltaje?</vt:lpstr>
      <vt:lpstr>Mide la fuerza del flujo de corriente.</vt:lpstr>
      <vt:lpstr>¿Qué es el amperaje?</vt:lpstr>
      <vt:lpstr>Protegen los sistemas y los equipos eléctricos de una sobrecarga.</vt:lpstr>
      <vt:lpstr>¿Qué son los disyuntores y los fusibles?</vt:lpstr>
      <vt:lpstr>Descarga eléctrica luminosa a través del aire</vt:lpstr>
      <vt:lpstr>¿Qué es un arco?</vt:lpstr>
      <vt:lpstr>Este peligro es la fuente principal de electrocuciones.</vt:lpstr>
      <vt:lpstr>¿Qué son las líneas eléctricas aéreas?</vt:lpstr>
      <vt:lpstr>La distancia mínima segura para mantenerse alejado de las líneas eléctricas de  ≤ 50,000 V</vt:lpstr>
      <vt:lpstr>¿Qué son 10 pies?</vt:lpstr>
      <vt:lpstr>Las únicas escaleras que se deben usar cerca de circuitos cargados</vt:lpstr>
      <vt:lpstr>¿Qué significa  no conductivas  (fibra de vidrio o madera)?</vt:lpstr>
      <vt:lpstr>Cuando esta protección está deteriorada, desgastada, o cortada, los trabajadores están en alto riesgo de recibir una descarga.</vt:lpstr>
      <vt:lpstr>¿Qué es un aislante alrededor de un conductor energizado?</vt:lpstr>
      <vt:lpstr>Un conductor que se pone en los circuitos para crear un trayecto con poca resistencia a neutro o a tierra</vt:lpstr>
      <vt:lpstr>¿Qué es un cable a tierra?</vt:lpstr>
      <vt:lpstr>Un dispositivo de seguridad que requiere la OSHA para los circuitos en los sitios de construcción</vt:lpstr>
      <vt:lpstr>¿Qué es un interruptor de circuito por falla a tierra (ground fault circuit interrupter, GFCI)?</vt:lpstr>
      <vt:lpstr>Un conductor a tierra pierde su conectividad si esto  le falta a una clavija.</vt:lpstr>
      <vt:lpstr>¿Qué es la varilla de conexión a tierra?</vt:lpstr>
      <vt:lpstr>Por ejemplo,  “S, ST, SO, STO” </vt:lpstr>
      <vt:lpstr>¿Cuáles son los códigos de clasificación de uso de cables de las extensiones eléctricas?</vt:lpstr>
    </vt:vector>
  </TitlesOfParts>
  <Company>State Building &amp; Construction Trades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Boatman</dc:creator>
  <cp:lastModifiedBy>Washington, L. Sherea - OSHA</cp:lastModifiedBy>
  <cp:revision>80</cp:revision>
  <dcterms:created xsi:type="dcterms:W3CDTF">2017-02-20T22:47:37Z</dcterms:created>
  <dcterms:modified xsi:type="dcterms:W3CDTF">2020-09-11T12:36:33Z</dcterms:modified>
</cp:coreProperties>
</file>