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4" r:id="rId2"/>
  </p:sldMasterIdLst>
  <p:notesMasterIdLst>
    <p:notesMasterId r:id="rId108"/>
  </p:notesMasterIdLst>
  <p:sldIdLst>
    <p:sldId id="257" r:id="rId3"/>
    <p:sldId id="258" r:id="rId4"/>
    <p:sldId id="264" r:id="rId5"/>
    <p:sldId id="259" r:id="rId6"/>
    <p:sldId id="260" r:id="rId7"/>
    <p:sldId id="261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4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9" r:id="rId48"/>
    <p:sldId id="304" r:id="rId49"/>
    <p:sldId id="305" r:id="rId50"/>
    <p:sldId id="306" r:id="rId51"/>
    <p:sldId id="307" r:id="rId52"/>
    <p:sldId id="308" r:id="rId53"/>
    <p:sldId id="256" r:id="rId54"/>
    <p:sldId id="310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263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6" r:id="rId90"/>
    <p:sldId id="347" r:id="rId91"/>
    <p:sldId id="348" r:id="rId92"/>
    <p:sldId id="349" r:id="rId93"/>
    <p:sldId id="350" r:id="rId94"/>
    <p:sldId id="351" r:id="rId95"/>
    <p:sldId id="356" r:id="rId96"/>
    <p:sldId id="352" r:id="rId97"/>
    <p:sldId id="353" r:id="rId98"/>
    <p:sldId id="354" r:id="rId99"/>
    <p:sldId id="355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zquez, Sandra Maria" initials="VSM" lastIdx="26" clrIdx="0">
    <p:extLst>
      <p:ext uri="{19B8F6BF-5375-455C-9EA6-DF929625EA0E}">
        <p15:presenceInfo xmlns:p15="http://schemas.microsoft.com/office/powerpoint/2012/main" userId="Vazquez, Sandra Maria" providerId="None"/>
      </p:ext>
    </p:extLst>
  </p:cmAuthor>
  <p:cmAuthor id="2" name="AP-1" initials="A" lastIdx="1" clrIdx="1">
    <p:extLst>
      <p:ext uri="{19B8F6BF-5375-455C-9EA6-DF929625EA0E}">
        <p15:presenceInfo xmlns:p15="http://schemas.microsoft.com/office/powerpoint/2012/main" userId="AP-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60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22"/>
    </p:cViewPr>
  </p:sorterViewPr>
  <p:notesViewPr>
    <p:cSldViewPr>
      <p:cViewPr varScale="1">
        <p:scale>
          <a:sx n="67" d="100"/>
          <a:sy n="67" d="100"/>
        </p:scale>
        <p:origin x="-3106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commentAuthors" Target="commentAuthor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AB0A0-EF0F-48CB-8101-56688ED07FE2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74C91-62C3-44E0-8447-514B5CCA6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6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74C91-62C3-44E0-8447-514B5CCA610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03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EB1B016-41D0-4FC9-8E2F-8F1CBB164284}" type="slidenum">
              <a:rPr/>
              <a:pPr rtl="0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451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>
              <a:defRPr/>
            </a:pPr>
            <a:fld id="{76CF373D-3948-4153-878B-4DA792E9471B}" type="slidenum">
              <a:rPr/>
              <a:pPr rtl="0">
                <a:defRPr/>
              </a:pPr>
              <a:t>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82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EB1B016-41D0-4FC9-8E2F-8F1CBB164284}" type="slidenum">
              <a:rPr/>
              <a:pPr rtl="0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59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EB1B016-41D0-4FC9-8E2F-8F1CBB164284}" type="slidenum">
              <a:rPr/>
              <a:pPr rtl="0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63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D374C91-62C3-44E0-8447-514B5CCA610D}" type="slidenum">
              <a:rPr/>
              <a:pPr rtl="0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435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EB1B016-41D0-4FC9-8E2F-8F1CBB164284}" type="slidenum">
              <a:rPr/>
              <a:pPr rtl="0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15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72201"/>
            <a:ext cx="9067800" cy="685799"/>
          </a:xfr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1162" y="32042"/>
            <a:ext cx="457200" cy="365125"/>
          </a:xfrm>
          <a:prstGeom prst="rect">
            <a:avLst/>
          </a:prstGeom>
        </p:spPr>
        <p:txBody>
          <a:bodyPr/>
          <a:lstStyle/>
          <a:p>
            <a:fld id="{A385ADA4-7CA8-7D42-9033-52B4A2259F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7ABEF-04C8-4558-B0D1-01AF38FCF5D8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9/11/2020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85ADA4-7CA8-7D42-9033-52B4A2259F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7BD0D1-3DD9-4F1D-9846-85010878B252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9/11/2020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85ADA4-7CA8-7D42-9033-52B4A2259F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2A16-07A5-45F8-BA72-553CC836CA97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F100C-6B0A-4F10-A6E7-74953DB03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DE49-54AE-4D15-83DC-759E84AE0AEA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F100C-6B0A-4F10-A6E7-74953DB03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92D52-937A-4A77-A45D-873A1BC14E1C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F100C-6B0A-4F10-A6E7-74953DB03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387D-5955-423C-939E-FCD0FAC78F83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F100C-6B0A-4F10-A6E7-74953DB03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CEC1-177C-4B07-A71F-3198D2705B08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F100C-6B0A-4F10-A6E7-74953DB03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16F7-9A3E-41B4-85A9-BCA6DB9A189F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F100C-6B0A-4F10-A6E7-74953DB03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243D-78F6-4CE4-AFA4-C4847E845CA9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F100C-6B0A-4F10-A6E7-74953DB03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982E-EA57-4B71-9017-618AEB9610AF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F100C-6B0A-4F10-A6E7-74953DB03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9708" y="17092"/>
            <a:ext cx="457200" cy="365125"/>
          </a:xfrm>
          <a:prstGeom prst="rect">
            <a:avLst/>
          </a:prstGeom>
        </p:spPr>
        <p:txBody>
          <a:bodyPr/>
          <a:lstStyle/>
          <a:p>
            <a:fld id="{A385ADA4-7CA8-7D42-9033-52B4A2259F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E64-4B51-4EA6-BE51-8A10BA6E7C86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F100C-6B0A-4F10-A6E7-74953DB03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565A-0A79-41AF-A862-DAD040D6F7A3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F100C-6B0A-4F10-A6E7-74953DB03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3533-8BD3-43E5-8AB0-8B22A31ED2E6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F100C-6B0A-4F10-A6E7-74953DB03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470" y="6172201"/>
            <a:ext cx="9067800" cy="685799"/>
          </a:xfr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61876" y="24210"/>
            <a:ext cx="457200" cy="365125"/>
          </a:xfrm>
          <a:prstGeom prst="rect">
            <a:avLst/>
          </a:prstGeom>
        </p:spPr>
        <p:txBody>
          <a:bodyPr/>
          <a:lstStyle/>
          <a:p>
            <a:fld id="{A385ADA4-7CA8-7D42-9033-52B4A2259F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098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172200"/>
            <a:ext cx="9067800" cy="685799"/>
          </a:xfr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69708" y="32756"/>
            <a:ext cx="457200" cy="365125"/>
          </a:xfrm>
          <a:prstGeom prst="rect">
            <a:avLst/>
          </a:prstGeom>
        </p:spPr>
        <p:txBody>
          <a:bodyPr/>
          <a:lstStyle/>
          <a:p>
            <a:fld id="{A385ADA4-7CA8-7D42-9033-52B4A2259F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54044" y="17092"/>
            <a:ext cx="457200" cy="365125"/>
          </a:xfrm>
          <a:prstGeom prst="rect">
            <a:avLst/>
          </a:prstGeom>
        </p:spPr>
        <p:txBody>
          <a:bodyPr/>
          <a:lstStyle/>
          <a:p>
            <a:fld id="{A385ADA4-7CA8-7D42-9033-52B4A2259F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27692" y="41302"/>
            <a:ext cx="457200" cy="365125"/>
          </a:xfrm>
          <a:prstGeom prst="rect">
            <a:avLst/>
          </a:prstGeom>
        </p:spPr>
        <p:txBody>
          <a:bodyPr/>
          <a:lstStyle/>
          <a:p>
            <a:fld id="{A385ADA4-7CA8-7D42-9033-52B4A2259F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16EA80-824C-41D9-A937-0BAD600555E4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9/11/2020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69708" y="8546"/>
            <a:ext cx="457200" cy="365125"/>
          </a:xfrm>
          <a:prstGeom prst="rect">
            <a:avLst/>
          </a:prstGeom>
        </p:spPr>
        <p:txBody>
          <a:bodyPr/>
          <a:lstStyle/>
          <a:p>
            <a:fld id="{A385ADA4-7CA8-7D42-9033-52B4A2259F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894D6A-8DF3-4BF9-82A8-8F30A69EECAE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9/11/2020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36238" y="50562"/>
            <a:ext cx="457200" cy="365125"/>
          </a:xfrm>
          <a:prstGeom prst="rect">
            <a:avLst/>
          </a:prstGeom>
        </p:spPr>
        <p:txBody>
          <a:bodyPr/>
          <a:lstStyle/>
          <a:p>
            <a:fld id="{A385ADA4-7CA8-7D42-9033-52B4A2259F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6172200"/>
            <a:ext cx="9067800" cy="685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Slilde Maste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6172200"/>
            <a:ext cx="9152545" cy="6575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i="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5F61-A2B2-460B-9595-BDBC3C459331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F100C-6B0A-4F10-A6E7-74953DB03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Riesgos electricos para no electricista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717" y="0"/>
            <a:ext cx="9132188" cy="684914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0800000" flipV="1">
            <a:off x="762000" y="5486400"/>
            <a:ext cx="2286000" cy="219741"/>
          </a:xfrm>
        </p:spPr>
        <p:txBody>
          <a:bodyPr>
            <a:noAutofit/>
          </a:bodyPr>
          <a:lstStyle/>
          <a:p>
            <a:r>
              <a:rPr lang="en-US" sz="800" dirty="0" smtClean="0">
                <a:solidFill>
                  <a:schemeClr val="accent3">
                    <a:lumMod val="75000"/>
                  </a:schemeClr>
                </a:solidFill>
              </a:rPr>
              <a:t>Riesgos eletricos para no eletricistas</a:t>
            </a:r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61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0"/>
            <a:r>
              <a:rPr dirty="0"/>
              <a:t>Por lo general,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incidentes</a:t>
            </a:r>
            <a:r>
              <a:rPr dirty="0"/>
              <a:t> eléctricos son </a:t>
            </a:r>
            <a:r>
              <a:rPr dirty="0" err="1"/>
              <a:t>provocados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447800"/>
            <a:ext cx="4572000" cy="4114800"/>
          </a:xfrm>
        </p:spPr>
        <p:txBody>
          <a:bodyPr>
            <a:normAutofit fontScale="92500"/>
          </a:bodyPr>
          <a:lstStyle/>
          <a:p>
            <a:pPr rtl="0">
              <a:buNone/>
            </a:pPr>
            <a:r>
              <a:rPr sz="4400" spc="-100" dirty="0" err="1"/>
              <a:t>condiciones</a:t>
            </a:r>
            <a:r>
              <a:rPr sz="4400" spc="-100" dirty="0"/>
              <a:t> </a:t>
            </a:r>
            <a:r>
              <a:rPr sz="4400" spc="-100" dirty="0" err="1"/>
              <a:t>inseguras</a:t>
            </a:r>
            <a:endParaRPr sz="4400" spc="-100" dirty="0"/>
          </a:p>
          <a:p>
            <a:pPr>
              <a:buFont typeface="Wingdings" pitchFamily="2" charset="2"/>
              <a:buChar char="Ø"/>
            </a:pPr>
            <a:endParaRPr lang="en-US" sz="4400" dirty="0"/>
          </a:p>
          <a:p>
            <a:pPr rtl="0">
              <a:buNone/>
            </a:pPr>
            <a:r>
              <a:rPr sz="4400" dirty="0" err="1"/>
              <a:t>equipos</a:t>
            </a:r>
            <a:r>
              <a:rPr sz="4400" dirty="0"/>
              <a:t> </a:t>
            </a:r>
            <a:r>
              <a:rPr sz="4400" dirty="0" err="1"/>
              <a:t>inseguros</a:t>
            </a:r>
            <a:endParaRPr sz="4400" dirty="0"/>
          </a:p>
          <a:p>
            <a:pPr>
              <a:buFont typeface="Wingdings" pitchFamily="2" charset="2"/>
              <a:buChar char="Ø"/>
            </a:pPr>
            <a:endParaRPr lang="en-US" sz="4400" dirty="0"/>
          </a:p>
          <a:p>
            <a:pPr rtl="0">
              <a:buNone/>
            </a:pPr>
            <a:r>
              <a:rPr sz="4400" dirty="0" err="1"/>
              <a:t>acciones</a:t>
            </a:r>
            <a:r>
              <a:rPr sz="4400" dirty="0"/>
              <a:t> </a:t>
            </a:r>
            <a:r>
              <a:rPr sz="4400" dirty="0" err="1"/>
              <a:t>inseguras</a:t>
            </a:r>
            <a:endParaRPr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10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050" name="Picture 2" descr="C:\Users\laura\AppData\Local\Microsoft\Windows\INetCache\IE\YJG9812W\shockdanger[1].png" title="señal de peligro de cho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6339" y="1442739"/>
            <a:ext cx="767061" cy="767061"/>
          </a:xfrm>
          <a:prstGeom prst="rect">
            <a:avLst/>
          </a:prstGeom>
          <a:noFill/>
        </p:spPr>
      </p:pic>
      <p:pic>
        <p:nvPicPr>
          <p:cNvPr id="6" name="Picture 2" descr="C:\Users\laura\AppData\Local\Microsoft\Windows\INetCache\IE\YJG9812W\shockdanger[1].png" title="señal de peligro de cho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6339" y="3048000"/>
            <a:ext cx="767061" cy="767061"/>
          </a:xfrm>
          <a:prstGeom prst="rect">
            <a:avLst/>
          </a:prstGeom>
          <a:noFill/>
        </p:spPr>
      </p:pic>
      <p:pic>
        <p:nvPicPr>
          <p:cNvPr id="7" name="Picture 2" descr="C:\Users\laura\AppData\Local\Microsoft\Windows\INetCache\IE\YJG9812W\shockdanger[1].png" title="señal de peligro de cho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6339" y="4643139"/>
            <a:ext cx="767061" cy="767061"/>
          </a:xfrm>
          <a:prstGeom prst="rect">
            <a:avLst/>
          </a:prstGeom>
          <a:noFill/>
        </p:spPr>
      </p:pic>
      <p:pic>
        <p:nvPicPr>
          <p:cNvPr id="8" name="Picture 7" descr="33.jpg" title="fot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05015" y="2338615"/>
            <a:ext cx="3991429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dirty="0" err="1"/>
              <a:t>Prácticas</a:t>
            </a:r>
            <a:r>
              <a:rPr dirty="0"/>
              <a:t> de </a:t>
            </a:r>
            <a:r>
              <a:rPr dirty="0" err="1"/>
              <a:t>trabajo</a:t>
            </a:r>
            <a:r>
              <a:rPr dirty="0"/>
              <a:t> </a:t>
            </a:r>
            <a:r>
              <a:rPr dirty="0" err="1"/>
              <a:t>seguras</a:t>
            </a:r>
            <a:r>
              <a:rPr lang="en-US" dirty="0"/>
              <a:t/>
            </a:r>
            <a:br>
              <a:rPr lang="en-US" dirty="0"/>
            </a:br>
            <a:r>
              <a:rPr dirty="0" err="1"/>
              <a:t>extensiones</a:t>
            </a:r>
            <a:r>
              <a:rPr dirty="0"/>
              <a:t> </a:t>
            </a:r>
            <a:r>
              <a:rPr dirty="0" err="1"/>
              <a:t>eléctricas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14800"/>
          </a:xfrm>
        </p:spPr>
        <p:txBody>
          <a:bodyPr>
            <a:normAutofit fontScale="92500" lnSpcReduction="10000"/>
          </a:bodyPr>
          <a:lstStyle/>
          <a:p>
            <a:pPr rtl="0">
              <a:buFont typeface="Wingdings" pitchFamily="2" charset="2"/>
              <a:buChar char="ü"/>
            </a:pPr>
            <a:r>
              <a:rPr sz="3600" dirty="0"/>
              <a:t>Use </a:t>
            </a:r>
            <a:r>
              <a:rPr sz="3600" dirty="0" err="1"/>
              <a:t>juegos</a:t>
            </a:r>
            <a:r>
              <a:rPr sz="3600" dirty="0"/>
              <a:t> de cables </a:t>
            </a:r>
            <a:r>
              <a:rPr sz="3600" dirty="0" err="1"/>
              <a:t>ensamblados</a:t>
            </a:r>
            <a:r>
              <a:rPr sz="3600" dirty="0"/>
              <a:t> de </a:t>
            </a:r>
            <a:r>
              <a:rPr sz="3600" dirty="0" err="1"/>
              <a:t>fábrica</a:t>
            </a:r>
            <a:r>
              <a:rPr sz="3600" dirty="0"/>
              <a:t>.</a:t>
            </a:r>
          </a:p>
          <a:p>
            <a:pPr rtl="0">
              <a:buFont typeface="Wingdings" pitchFamily="2" charset="2"/>
              <a:buChar char="ü"/>
            </a:pPr>
            <a:r>
              <a:rPr sz="3600" dirty="0"/>
              <a:t>Use solo cables de 3 </a:t>
            </a:r>
            <a:r>
              <a:rPr sz="3600" dirty="0" err="1"/>
              <a:t>hilos</a:t>
            </a:r>
            <a:r>
              <a:rPr sz="3600" dirty="0"/>
              <a:t> con </a:t>
            </a:r>
            <a:r>
              <a:rPr sz="3600" dirty="0" err="1"/>
              <a:t>varilla</a:t>
            </a:r>
            <a:r>
              <a:rPr sz="3600" dirty="0"/>
              <a:t> de </a:t>
            </a:r>
            <a:r>
              <a:rPr sz="3600" dirty="0" err="1"/>
              <a:t>conexión</a:t>
            </a:r>
            <a:r>
              <a:rPr sz="3600" dirty="0"/>
              <a:t> a </a:t>
            </a:r>
            <a:r>
              <a:rPr sz="3600" dirty="0" err="1"/>
              <a:t>tierra</a:t>
            </a:r>
            <a:r>
              <a:rPr sz="3600" dirty="0"/>
              <a:t>.</a:t>
            </a:r>
          </a:p>
          <a:p>
            <a:pPr rtl="0">
              <a:buFont typeface="Wingdings" pitchFamily="2" charset="2"/>
              <a:buChar char="ü"/>
            </a:pPr>
            <a:r>
              <a:rPr sz="3600" dirty="0"/>
              <a:t>Revise </a:t>
            </a:r>
            <a:r>
              <a:rPr sz="3600" dirty="0" err="1"/>
              <a:t>constantemente</a:t>
            </a:r>
            <a:r>
              <a:rPr sz="3600" dirty="0"/>
              <a:t> </a:t>
            </a:r>
            <a:r>
              <a:rPr sz="3600" dirty="0" err="1"/>
              <a:t>los</a:t>
            </a:r>
            <a:r>
              <a:rPr sz="3600" dirty="0"/>
              <a:t> cables </a:t>
            </a:r>
            <a:r>
              <a:rPr sz="3600" dirty="0" err="1"/>
              <a:t>en</a:t>
            </a:r>
            <a:r>
              <a:rPr sz="3600" dirty="0"/>
              <a:t> el </a:t>
            </a:r>
            <a:r>
              <a:rPr sz="3600" dirty="0" err="1"/>
              <a:t>lugar</a:t>
            </a:r>
            <a:r>
              <a:rPr sz="3600" dirty="0"/>
              <a:t>.</a:t>
            </a:r>
          </a:p>
          <a:p>
            <a:pPr rtl="0">
              <a:buFont typeface="Wingdings" pitchFamily="2" charset="2"/>
              <a:buChar char="ü"/>
            </a:pPr>
            <a:r>
              <a:rPr sz="3600" dirty="0" err="1"/>
              <a:t>Deseche</a:t>
            </a:r>
            <a:r>
              <a:rPr sz="3600" dirty="0"/>
              <a:t> </a:t>
            </a:r>
            <a:r>
              <a:rPr sz="3600" dirty="0" err="1"/>
              <a:t>los</a:t>
            </a:r>
            <a:r>
              <a:rPr sz="3600" dirty="0"/>
              <a:t> cables </a:t>
            </a:r>
            <a:r>
              <a:rPr sz="3600" dirty="0" err="1"/>
              <a:t>deshilachados</a:t>
            </a:r>
            <a:r>
              <a:rPr sz="3600" dirty="0"/>
              <a:t>/</a:t>
            </a:r>
            <a:r>
              <a:rPr sz="3600" dirty="0" err="1"/>
              <a:t>dañados</a:t>
            </a:r>
            <a:r>
              <a:rPr sz="3600" dirty="0"/>
              <a:t>.</a:t>
            </a:r>
          </a:p>
          <a:p>
            <a:pPr rtl="0">
              <a:buFont typeface="Wingdings" pitchFamily="2" charset="2"/>
              <a:buChar char="ü"/>
            </a:pPr>
            <a:r>
              <a:rPr sz="3600" dirty="0"/>
              <a:t>Use solo cables </a:t>
            </a:r>
            <a:r>
              <a:rPr sz="3600" dirty="0" err="1"/>
              <a:t>calificados</a:t>
            </a:r>
            <a:r>
              <a:rPr sz="3600" dirty="0"/>
              <a:t> para </a:t>
            </a:r>
            <a:r>
              <a:rPr sz="3600" dirty="0" err="1"/>
              <a:t>uso</a:t>
            </a:r>
            <a:r>
              <a:rPr sz="3600" dirty="0"/>
              <a:t> </a:t>
            </a:r>
            <a:r>
              <a:rPr sz="3600" u="sng" dirty="0" err="1"/>
              <a:t>rudo</a:t>
            </a:r>
            <a:r>
              <a:rPr sz="3600" dirty="0"/>
              <a:t> o </a:t>
            </a:r>
            <a:r>
              <a:rPr sz="3600" u="sng" dirty="0"/>
              <a:t>extra </a:t>
            </a:r>
            <a:r>
              <a:rPr sz="3600" u="sng" dirty="0" err="1"/>
              <a:t>rudo</a:t>
            </a:r>
            <a:r>
              <a:rPr sz="3600" dirty="0"/>
              <a:t>.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17092"/>
            <a:ext cx="592508" cy="365125"/>
          </a:xfrm>
        </p:spPr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100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1401762"/>
          </a:xfrm>
        </p:spPr>
        <p:txBody>
          <a:bodyPr>
            <a:normAutofit fontScale="90000"/>
          </a:bodyPr>
          <a:lstStyle/>
          <a:p>
            <a:pPr rtl="0"/>
            <a:r>
              <a:rPr dirty="0"/>
              <a:t>¿</a:t>
            </a:r>
            <a:r>
              <a:rPr dirty="0" err="1"/>
              <a:t>Dónde</a:t>
            </a:r>
            <a:r>
              <a:rPr dirty="0"/>
              <a:t> </a:t>
            </a:r>
            <a:r>
              <a:rPr dirty="0" err="1"/>
              <a:t>encuentro</a:t>
            </a:r>
            <a:r>
              <a:rPr dirty="0"/>
              <a:t> </a:t>
            </a:r>
            <a:r>
              <a:rPr dirty="0" err="1"/>
              <a:t>códigos</a:t>
            </a:r>
            <a:r>
              <a:rPr dirty="0"/>
              <a:t> de </a:t>
            </a:r>
            <a:r>
              <a:rPr dirty="0" err="1"/>
              <a:t>uso</a:t>
            </a:r>
            <a:r>
              <a:rPr lang="en-US" dirty="0"/>
              <a:t/>
            </a:r>
            <a:br>
              <a:rPr lang="en-US" dirty="0"/>
            </a:br>
            <a:r>
              <a:rPr dirty="0"/>
              <a:t>(y </a:t>
            </a:r>
            <a:r>
              <a:rPr dirty="0" err="1"/>
              <a:t>otra</a:t>
            </a:r>
            <a:r>
              <a:rPr dirty="0"/>
              <a:t> </a:t>
            </a:r>
            <a:r>
              <a:rPr dirty="0" err="1"/>
              <a:t>información</a:t>
            </a:r>
            <a:r>
              <a:rPr dirty="0"/>
              <a:t> </a:t>
            </a:r>
            <a:r>
              <a:rPr dirty="0" err="1"/>
              <a:t>útil</a:t>
            </a:r>
            <a:r>
              <a:rPr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0" y="1905001"/>
            <a:ext cx="3124200" cy="3657599"/>
          </a:xfrm>
        </p:spPr>
        <p:txBody>
          <a:bodyPr/>
          <a:lstStyle/>
          <a:p>
            <a:pPr marL="0" indent="0" rtl="0">
              <a:spcBef>
                <a:spcPts val="0"/>
              </a:spcBef>
              <a:buNone/>
            </a:pPr>
            <a:r>
              <a:rPr dirty="0"/>
              <a:t>Deben </a:t>
            </a:r>
            <a:r>
              <a:rPr dirty="0" err="1"/>
              <a:t>estar</a:t>
            </a:r>
            <a:r>
              <a:rPr dirty="0"/>
              <a:t> </a:t>
            </a:r>
            <a:r>
              <a:rPr dirty="0" err="1"/>
              <a:t>marcados</a:t>
            </a:r>
            <a:r>
              <a:rPr dirty="0"/>
              <a:t> de forma </a:t>
            </a:r>
            <a:r>
              <a:rPr dirty="0" err="1"/>
              <a:t>indeleble</a:t>
            </a:r>
            <a:r>
              <a:rPr dirty="0"/>
              <a:t> </a:t>
            </a:r>
            <a:r>
              <a:rPr dirty="0" err="1"/>
              <a:t>cada</a:t>
            </a:r>
            <a:r>
              <a:rPr dirty="0"/>
              <a:t> pie a lo largo del cable.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 rtl="0">
              <a:spcBef>
                <a:spcPts val="0"/>
              </a:spcBef>
              <a:buNone/>
            </a:pPr>
            <a:r>
              <a:rPr dirty="0" err="1"/>
              <a:t>Clasificaciones</a:t>
            </a:r>
            <a:r>
              <a:rPr dirty="0"/>
              <a:t> del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dirty="0" err="1"/>
              <a:t>Código</a:t>
            </a:r>
            <a:r>
              <a:rPr dirty="0"/>
              <a:t> </a:t>
            </a:r>
            <a:r>
              <a:rPr dirty="0" err="1"/>
              <a:t>Eléctrico</a:t>
            </a:r>
            <a:endParaRPr dirty="0"/>
          </a:p>
          <a:p>
            <a:pPr marL="0" indent="0" rtl="0">
              <a:spcBef>
                <a:spcPts val="0"/>
              </a:spcBef>
              <a:buNone/>
            </a:pPr>
            <a:r>
              <a:rPr dirty="0"/>
              <a:t>Nacional (NEC)</a:t>
            </a:r>
          </a:p>
          <a:p>
            <a:endParaRPr lang="en-US" dirty="0"/>
          </a:p>
        </p:txBody>
      </p:sp>
      <p:pic>
        <p:nvPicPr>
          <p:cNvPr id="6" name="Content Placeholder 5" descr="SM_CPWRcordID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1828800"/>
            <a:ext cx="5638800" cy="384147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24210"/>
            <a:ext cx="584676" cy="365125"/>
          </a:xfrm>
        </p:spPr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101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7150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dirty="0"/>
              <a:t>Imagen </a:t>
            </a:r>
            <a:r>
              <a:rPr dirty="0" err="1"/>
              <a:t>cortesía</a:t>
            </a:r>
            <a:r>
              <a:rPr dirty="0"/>
              <a:t> de NABTU; </a:t>
            </a:r>
            <a:r>
              <a:rPr dirty="0" err="1"/>
              <a:t>usada</a:t>
            </a:r>
            <a:r>
              <a:rPr dirty="0"/>
              <a:t> con </a:t>
            </a:r>
            <a:r>
              <a:rPr dirty="0" err="1"/>
              <a:t>autorización</a:t>
            </a:r>
            <a:endParaRPr dirty="0"/>
          </a:p>
        </p:txBody>
      </p:sp>
      <p:cxnSp>
        <p:nvCxnSpPr>
          <p:cNvPr id="9" name="Straight Arrow Connector 8" descr="connector"/>
          <p:cNvCxnSpPr/>
          <p:nvPr/>
        </p:nvCxnSpPr>
        <p:spPr>
          <a:xfrm flipH="1">
            <a:off x="4191000" y="4038600"/>
            <a:ext cx="18288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397" cy="944562"/>
          </a:xfrm>
        </p:spPr>
        <p:txBody>
          <a:bodyPr>
            <a:normAutofit fontScale="90000"/>
          </a:bodyPr>
          <a:lstStyle/>
          <a:p>
            <a:pPr rtl="0"/>
            <a:r>
              <a:rPr dirty="0"/>
              <a:t>Dos </a:t>
            </a:r>
            <a:r>
              <a:rPr dirty="0" err="1"/>
              <a:t>requisitos</a:t>
            </a:r>
            <a:r>
              <a:rPr dirty="0"/>
              <a:t> </a:t>
            </a:r>
            <a:r>
              <a:rPr dirty="0" err="1"/>
              <a:t>adicionales</a:t>
            </a:r>
            <a:r>
              <a:rPr dirty="0"/>
              <a:t> de </a:t>
            </a:r>
            <a:r>
              <a:rPr dirty="0" err="1"/>
              <a:t>seguridad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1524001"/>
          </a:xfrm>
        </p:spPr>
        <p:txBody>
          <a:bodyPr/>
          <a:lstStyle/>
          <a:p>
            <a:pPr marL="182880" indent="-274320" rtl="0">
              <a:spcBef>
                <a:spcPts val="0"/>
              </a:spcBef>
              <a:buFont typeface="Wingdings" pitchFamily="2" charset="2"/>
              <a:buChar char="ü"/>
            </a:pPr>
            <a:r>
              <a:rPr dirty="0"/>
              <a:t>Use solo cables con </a:t>
            </a:r>
            <a:r>
              <a:rPr dirty="0" err="1"/>
              <a:t>aliviador</a:t>
            </a:r>
            <a:r>
              <a:rPr dirty="0"/>
              <a:t> de </a:t>
            </a:r>
            <a:r>
              <a:rPr dirty="0" err="1"/>
              <a:t>tensión</a:t>
            </a:r>
            <a:r>
              <a:rPr dirty="0"/>
              <a:t>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343400" cy="4830763"/>
          </a:xfrm>
        </p:spPr>
        <p:txBody>
          <a:bodyPr>
            <a:normAutofit/>
          </a:bodyPr>
          <a:lstStyle/>
          <a:p>
            <a:pPr marL="182880" indent="-365760" rtl="0">
              <a:lnSpc>
                <a:spcPts val="27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pc="-100" dirty="0"/>
              <a:t>Use </a:t>
            </a:r>
            <a:r>
              <a:rPr spc="-100" dirty="0" err="1"/>
              <a:t>los</a:t>
            </a:r>
            <a:r>
              <a:rPr spc="-100" dirty="0"/>
              <a:t> cables </a:t>
            </a:r>
            <a:r>
              <a:rPr spc="-100" dirty="0" err="1"/>
              <a:t>clasificados</a:t>
            </a:r>
            <a:r>
              <a:rPr spc="-100" dirty="0"/>
              <a:t> para el </a:t>
            </a:r>
            <a:r>
              <a:rPr spc="-100" dirty="0" err="1"/>
              <a:t>nivel</a:t>
            </a:r>
            <a:r>
              <a:rPr spc="-100" dirty="0"/>
              <a:t> de </a:t>
            </a:r>
            <a:r>
              <a:rPr spc="-100" dirty="0" err="1"/>
              <a:t>amperaje</a:t>
            </a:r>
            <a:r>
              <a:rPr spc="-100" dirty="0"/>
              <a:t> </a:t>
            </a:r>
            <a:r>
              <a:rPr spc="-100" dirty="0" err="1"/>
              <a:t>correspondiente</a:t>
            </a:r>
            <a:r>
              <a:rPr spc="-100" dirty="0"/>
              <a:t>.</a:t>
            </a:r>
          </a:p>
          <a:p>
            <a:pPr marL="0" indent="0">
              <a:lnSpc>
                <a:spcPts val="2700"/>
              </a:lnSpc>
              <a:spcBef>
                <a:spcPts val="0"/>
              </a:spcBef>
              <a:buNone/>
            </a:pPr>
            <a:endParaRPr lang="en-US" spc="-100" dirty="0"/>
          </a:p>
          <a:p>
            <a:pPr marL="0" indent="0" rtl="0">
              <a:lnSpc>
                <a:spcPts val="2700"/>
              </a:lnSpc>
              <a:spcBef>
                <a:spcPts val="0"/>
              </a:spcBef>
              <a:buNone/>
            </a:pPr>
            <a:r>
              <a:rPr spc="-100" dirty="0"/>
              <a:t>Ejemplo de </a:t>
            </a:r>
            <a:r>
              <a:rPr spc="-100" dirty="0" err="1"/>
              <a:t>información</a:t>
            </a:r>
            <a:r>
              <a:rPr spc="-100" dirty="0"/>
              <a:t> del </a:t>
            </a:r>
            <a:r>
              <a:rPr spc="-100" dirty="0" err="1"/>
              <a:t>fabricante</a:t>
            </a:r>
            <a:r>
              <a:rPr spc="-100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24210"/>
            <a:ext cx="584676" cy="365125"/>
          </a:xfrm>
        </p:spPr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102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7" descr="Ejemplo de información del fabricant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4343399" y="3429000"/>
            <a:ext cx="4648198" cy="2614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2389" y="4549864"/>
            <a:ext cx="3042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sz="2400" dirty="0" err="1"/>
              <a:t>Cuanto</a:t>
            </a:r>
            <a:r>
              <a:rPr sz="2400" dirty="0"/>
              <a:t> </a:t>
            </a:r>
            <a:r>
              <a:rPr sz="2400" dirty="0" err="1"/>
              <a:t>más</a:t>
            </a:r>
            <a:r>
              <a:rPr sz="2400" dirty="0"/>
              <a:t> </a:t>
            </a:r>
            <a:r>
              <a:rPr sz="2400" dirty="0" err="1"/>
              <a:t>bajo</a:t>
            </a:r>
            <a:r>
              <a:rPr sz="2400" dirty="0"/>
              <a:t> sea el </a:t>
            </a:r>
            <a:r>
              <a:rPr sz="2400" dirty="0" err="1"/>
              <a:t>número</a:t>
            </a:r>
            <a:r>
              <a:rPr sz="2400" dirty="0"/>
              <a:t> de </a:t>
            </a:r>
            <a:r>
              <a:rPr sz="2400" dirty="0" err="1"/>
              <a:t>calibre</a:t>
            </a:r>
            <a:r>
              <a:rPr sz="2400" dirty="0"/>
              <a:t> del cable, </a:t>
            </a:r>
            <a:r>
              <a:rPr sz="2400" dirty="0" err="1"/>
              <a:t>más</a:t>
            </a:r>
            <a:r>
              <a:rPr sz="2400" dirty="0"/>
              <a:t> </a:t>
            </a:r>
            <a:r>
              <a:rPr sz="2400" dirty="0" err="1"/>
              <a:t>grueso</a:t>
            </a:r>
            <a:r>
              <a:rPr sz="2400" dirty="0"/>
              <a:t> </a:t>
            </a:r>
            <a:r>
              <a:rPr sz="2400" dirty="0" err="1"/>
              <a:t>será</a:t>
            </a:r>
            <a:r>
              <a:rPr sz="2400" dirty="0"/>
              <a:t> el conductor.</a:t>
            </a:r>
          </a:p>
        </p:txBody>
      </p:sp>
      <p:pic>
        <p:nvPicPr>
          <p:cNvPr id="10" name="Picture 9" descr="wiregau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2390" y="2133600"/>
            <a:ext cx="2634820" cy="2416264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dirty="0"/>
              <a:t>¡No abuse de </a:t>
            </a:r>
            <a:r>
              <a:rPr dirty="0" err="1"/>
              <a:t>sus</a:t>
            </a:r>
            <a:r>
              <a:rPr dirty="0"/>
              <a:t> cables eléctricos!</a:t>
            </a:r>
            <a:r>
              <a:rPr lang="en-US" dirty="0"/>
              <a:t/>
            </a:r>
            <a:br>
              <a:rPr lang="en-US" dirty="0"/>
            </a:br>
            <a:r>
              <a:rPr dirty="0" err="1"/>
              <a:t>Cosas</a:t>
            </a:r>
            <a:r>
              <a:rPr dirty="0"/>
              <a:t> que </a:t>
            </a:r>
            <a:r>
              <a:rPr u="sng" dirty="0"/>
              <a:t>NUNCA</a:t>
            </a:r>
            <a:r>
              <a:rPr dirty="0"/>
              <a:t> </a:t>
            </a:r>
            <a:r>
              <a:rPr dirty="0" err="1"/>
              <a:t>debe</a:t>
            </a:r>
            <a:r>
              <a:rPr dirty="0"/>
              <a:t> </a:t>
            </a:r>
            <a:r>
              <a:rPr dirty="0" err="1"/>
              <a:t>hacer</a:t>
            </a:r>
            <a:r>
              <a:rPr dirty="0"/>
              <a:t>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38600"/>
          </a:xfrm>
        </p:spPr>
        <p:txBody>
          <a:bodyPr>
            <a:normAutofit fontScale="92500" lnSpcReduction="10000"/>
          </a:bodyPr>
          <a:lstStyle/>
          <a:p>
            <a:pPr rtl="0">
              <a:buFont typeface="Arial" pitchFamily="34" charset="0"/>
              <a:buChar char="•"/>
            </a:pPr>
            <a:r>
              <a:rPr spc="-100" dirty="0" err="1"/>
              <a:t>jalar</a:t>
            </a:r>
            <a:r>
              <a:rPr spc="-100" dirty="0"/>
              <a:t> un cable para </a:t>
            </a:r>
            <a:r>
              <a:rPr spc="-100" dirty="0" err="1"/>
              <a:t>desconectarlo</a:t>
            </a:r>
            <a:endParaRPr spc="-100" dirty="0"/>
          </a:p>
          <a:p>
            <a:pPr rtl="0">
              <a:buFont typeface="Arial" pitchFamily="34" charset="0"/>
              <a:buChar char="•"/>
            </a:pPr>
            <a:r>
              <a:rPr spc="-100" dirty="0" err="1"/>
              <a:t>tensar</a:t>
            </a:r>
            <a:r>
              <a:rPr spc="-100" dirty="0"/>
              <a:t> o </a:t>
            </a:r>
            <a:r>
              <a:rPr spc="-100" dirty="0" err="1"/>
              <a:t>presionar</a:t>
            </a:r>
            <a:r>
              <a:rPr spc="-100" dirty="0"/>
              <a:t> cables</a:t>
            </a:r>
          </a:p>
          <a:p>
            <a:pPr rtl="0">
              <a:buFont typeface="Arial" pitchFamily="34" charset="0"/>
              <a:buChar char="•"/>
            </a:pPr>
            <a:r>
              <a:rPr spc="-100" dirty="0" err="1"/>
              <a:t>levantar</a:t>
            </a:r>
            <a:r>
              <a:rPr spc="-100" dirty="0"/>
              <a:t> las </a:t>
            </a:r>
            <a:r>
              <a:rPr spc="-100" dirty="0" err="1"/>
              <a:t>herramientas</a:t>
            </a:r>
            <a:r>
              <a:rPr spc="-100" dirty="0"/>
              <a:t> </a:t>
            </a:r>
            <a:r>
              <a:rPr spc="-100" dirty="0" err="1"/>
              <a:t>por</a:t>
            </a:r>
            <a:r>
              <a:rPr lang="es-MX" spc="-100" dirty="0"/>
              <a:t/>
            </a:r>
            <a:br>
              <a:rPr lang="es-MX" spc="-100" dirty="0"/>
            </a:br>
            <a:r>
              <a:rPr spc="-100" dirty="0"/>
              <a:t> el cable</a:t>
            </a:r>
          </a:p>
          <a:p>
            <a:pPr rtl="0">
              <a:buFont typeface="Arial" pitchFamily="34" charset="0"/>
              <a:buChar char="•"/>
            </a:pPr>
            <a:r>
              <a:rPr spc="-100" dirty="0" err="1"/>
              <a:t>cortar</a:t>
            </a:r>
            <a:r>
              <a:rPr spc="-100" dirty="0"/>
              <a:t> la </a:t>
            </a:r>
            <a:r>
              <a:rPr spc="-100" dirty="0" err="1"/>
              <a:t>varilla</a:t>
            </a:r>
            <a:r>
              <a:rPr spc="-100" dirty="0"/>
              <a:t> de </a:t>
            </a:r>
            <a:r>
              <a:rPr spc="-100" dirty="0" err="1"/>
              <a:t>conexión</a:t>
            </a:r>
            <a:r>
              <a:rPr spc="-100" dirty="0"/>
              <a:t> a </a:t>
            </a:r>
            <a:r>
              <a:rPr lang="es-MX" spc="-100" dirty="0"/>
              <a:t/>
            </a:r>
            <a:br>
              <a:rPr lang="es-MX" spc="-100" dirty="0"/>
            </a:br>
            <a:r>
              <a:rPr spc="-100" dirty="0" err="1"/>
              <a:t>tierra</a:t>
            </a:r>
            <a:endParaRPr spc="-100" dirty="0"/>
          </a:p>
          <a:p>
            <a:pPr rtl="0">
              <a:buFont typeface="Arial" pitchFamily="34" charset="0"/>
              <a:buChar char="•"/>
            </a:pPr>
            <a:r>
              <a:rPr spc="-100" dirty="0" err="1"/>
              <a:t>amarrar</a:t>
            </a:r>
            <a:r>
              <a:rPr spc="-100" dirty="0"/>
              <a:t> cables con </a:t>
            </a:r>
            <a:r>
              <a:rPr spc="-100" dirty="0" err="1"/>
              <a:t>nudos</a:t>
            </a:r>
            <a:r>
              <a:rPr spc="-100" dirty="0"/>
              <a:t> </a:t>
            </a:r>
            <a:r>
              <a:rPr spc="-100" dirty="0" err="1"/>
              <a:t>firmes</a:t>
            </a:r>
            <a:endParaRPr spc="-100" dirty="0"/>
          </a:p>
          <a:p>
            <a:pPr rtl="0">
              <a:buFont typeface="Arial" pitchFamily="34" charset="0"/>
              <a:buChar char="•"/>
            </a:pPr>
            <a:r>
              <a:rPr spc="-100" dirty="0" err="1"/>
              <a:t>permitir</a:t>
            </a:r>
            <a:r>
              <a:rPr spc="-100" dirty="0"/>
              <a:t> que </a:t>
            </a:r>
            <a:r>
              <a:rPr spc="-100" dirty="0" err="1"/>
              <a:t>vehículos</a:t>
            </a:r>
            <a:r>
              <a:rPr spc="-100" dirty="0"/>
              <a:t> </a:t>
            </a:r>
            <a:r>
              <a:rPr spc="-100" dirty="0" err="1"/>
              <a:t>pasen</a:t>
            </a:r>
            <a:r>
              <a:rPr spc="-100" dirty="0"/>
              <a:t> </a:t>
            </a:r>
            <a:r>
              <a:rPr spc="-100" dirty="0" err="1"/>
              <a:t>sobre</a:t>
            </a:r>
            <a:r>
              <a:rPr spc="-100" dirty="0"/>
              <a:t> </a:t>
            </a:r>
            <a:r>
              <a:rPr spc="-100" dirty="0" err="1"/>
              <a:t>ellos</a:t>
            </a:r>
            <a:endParaRPr spc="-100" dirty="0"/>
          </a:p>
          <a:p>
            <a:endParaRPr lang="en-US" spc="-100" dirty="0"/>
          </a:p>
          <a:p>
            <a:endParaRPr lang="en-US" spc="-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17092"/>
            <a:ext cx="592508" cy="365125"/>
          </a:xfrm>
        </p:spPr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103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26" name="Picture 2" descr="ThumbsDow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0230" y="1600200"/>
            <a:ext cx="3188970" cy="32810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876800" cy="1096962"/>
          </a:xfrm>
        </p:spPr>
        <p:txBody>
          <a:bodyPr>
            <a:normAutofit/>
          </a:bodyPr>
          <a:lstStyle/>
          <a:p>
            <a:pPr rtl="0"/>
            <a:r>
              <a:t>¡Haga lo correcto!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1437"/>
            <a:ext cx="8229600" cy="3306763"/>
          </a:xfrm>
        </p:spPr>
        <p:txBody>
          <a:bodyPr>
            <a:noAutofit/>
          </a:bodyPr>
          <a:lstStyle/>
          <a:p>
            <a:pPr marL="457200" indent="-457200" rtl="0">
              <a:buFont typeface="Wingdings" pitchFamily="2" charset="2"/>
              <a:buChar char="ü"/>
            </a:pPr>
            <a:r>
              <a:rPr sz="3600" dirty="0" err="1"/>
              <a:t>Identifique</a:t>
            </a:r>
            <a:r>
              <a:rPr sz="3600" dirty="0"/>
              <a:t> </a:t>
            </a:r>
            <a:r>
              <a:rPr sz="3600" dirty="0" err="1"/>
              <a:t>los</a:t>
            </a:r>
            <a:r>
              <a:rPr sz="3600" dirty="0"/>
              <a:t> </a:t>
            </a:r>
            <a:r>
              <a:rPr sz="3600" dirty="0" err="1"/>
              <a:t>peligros</a:t>
            </a:r>
            <a:r>
              <a:rPr sz="3600" dirty="0"/>
              <a:t>.</a:t>
            </a:r>
          </a:p>
          <a:p>
            <a:pPr marL="457200" indent="-457200" rtl="0">
              <a:buFont typeface="Wingdings" pitchFamily="2" charset="2"/>
              <a:buChar char="ü"/>
            </a:pPr>
            <a:r>
              <a:rPr sz="3600" dirty="0" err="1"/>
              <a:t>Reconozca</a:t>
            </a:r>
            <a:r>
              <a:rPr sz="3600" dirty="0"/>
              <a:t> </a:t>
            </a:r>
            <a:r>
              <a:rPr sz="3600" dirty="0" err="1"/>
              <a:t>los</a:t>
            </a:r>
            <a:r>
              <a:rPr sz="3600" dirty="0"/>
              <a:t> </a:t>
            </a:r>
            <a:r>
              <a:rPr sz="3600" dirty="0" err="1"/>
              <a:t>riesgos</a:t>
            </a:r>
            <a:r>
              <a:rPr sz="3600" dirty="0"/>
              <a:t>.</a:t>
            </a:r>
          </a:p>
          <a:p>
            <a:pPr marL="457200" indent="-457200" rtl="0">
              <a:buFont typeface="Wingdings" pitchFamily="2" charset="2"/>
              <a:buChar char="ü"/>
            </a:pPr>
            <a:r>
              <a:rPr sz="3600" dirty="0"/>
              <a:t>Use </a:t>
            </a:r>
            <a:r>
              <a:rPr sz="3600" dirty="0" err="1"/>
              <a:t>prácticas</a:t>
            </a:r>
            <a:r>
              <a:rPr sz="3600" dirty="0"/>
              <a:t> </a:t>
            </a:r>
            <a:r>
              <a:rPr sz="3600" dirty="0" err="1"/>
              <a:t>seguras</a:t>
            </a:r>
            <a:r>
              <a:rPr sz="3600" dirty="0"/>
              <a:t>.</a:t>
            </a:r>
          </a:p>
          <a:p>
            <a:pPr marL="457200" indent="-457200" rtl="0">
              <a:buFont typeface="Wingdings" pitchFamily="2" charset="2"/>
              <a:buChar char="ü"/>
            </a:pPr>
            <a:r>
              <a:rPr sz="3600" dirty="0" err="1"/>
              <a:t>Informe</a:t>
            </a:r>
            <a:r>
              <a:rPr sz="3600" dirty="0"/>
              <a:t> </a:t>
            </a:r>
            <a:r>
              <a:rPr sz="3600" dirty="0" err="1"/>
              <a:t>si</a:t>
            </a:r>
            <a:endParaRPr sz="3600" dirty="0"/>
          </a:p>
          <a:p>
            <a:pPr marL="457200" indent="0" rtl="0">
              <a:spcBef>
                <a:spcPts val="0"/>
              </a:spcBef>
              <a:buNone/>
            </a:pPr>
            <a:r>
              <a:rPr sz="3600" dirty="0" err="1"/>
              <a:t>identifica</a:t>
            </a:r>
            <a:r>
              <a:rPr sz="3600" dirty="0"/>
              <a:t> un </a:t>
            </a:r>
            <a:r>
              <a:rPr sz="3600" dirty="0" err="1"/>
              <a:t>peligro</a:t>
            </a:r>
            <a:r>
              <a:rPr sz="36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17092"/>
            <a:ext cx="592508" cy="365125"/>
          </a:xfrm>
        </p:spPr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104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050" name="Picture 2" descr="Thumbs-Up-Cir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597841"/>
            <a:ext cx="2832720" cy="2821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Trabaje</a:t>
            </a:r>
            <a:r>
              <a:rPr dirty="0"/>
              <a:t> de </a:t>
            </a:r>
            <a:r>
              <a:rPr dirty="0" err="1"/>
              <a:t>manera</a:t>
            </a:r>
            <a:r>
              <a:rPr dirty="0"/>
              <a:t> </a:t>
            </a:r>
            <a:r>
              <a:rPr dirty="0" err="1"/>
              <a:t>segura</a:t>
            </a:r>
            <a:r>
              <a:rPr dirty="0"/>
              <a:t> </a:t>
            </a:r>
            <a:r>
              <a:rPr dirty="0" err="1"/>
              <a:t>donde</a:t>
            </a:r>
            <a:r>
              <a:rPr dirty="0"/>
              <a:t> </a:t>
            </a:r>
            <a:r>
              <a:rPr dirty="0" err="1"/>
              <a:t>haya</a:t>
            </a:r>
            <a:r>
              <a:rPr dirty="0"/>
              <a:t> electricidad y </a:t>
            </a:r>
            <a:r>
              <a:rPr dirty="0" err="1"/>
              <a:t>disfrute</a:t>
            </a:r>
            <a:r>
              <a:rPr dirty="0"/>
              <a:t> de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vida</a:t>
            </a:r>
            <a:r>
              <a:rPr dirty="0"/>
              <a:t> </a:t>
            </a:r>
            <a:r>
              <a:rPr dirty="0" err="1"/>
              <a:t>profesional</a:t>
            </a:r>
            <a:r>
              <a:rPr dirty="0"/>
              <a:t> </a:t>
            </a:r>
            <a:r>
              <a:rPr dirty="0" err="1"/>
              <a:t>saludable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industria</a:t>
            </a:r>
            <a:r>
              <a:rPr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2514600"/>
          </a:xfrm>
        </p:spPr>
        <p:txBody>
          <a:bodyPr>
            <a:normAutofit fontScale="85000" lnSpcReduction="10000"/>
          </a:bodyPr>
          <a:lstStyle/>
          <a:p>
            <a:pPr indent="0" rtl="0">
              <a:buNone/>
            </a:pPr>
            <a:r>
              <a:rPr sz="4400" dirty="0"/>
              <a:t>Gracias </a:t>
            </a:r>
            <a:r>
              <a:rPr sz="4400" dirty="0" err="1"/>
              <a:t>por</a:t>
            </a:r>
            <a:r>
              <a:rPr sz="4400" dirty="0"/>
              <a:t> </a:t>
            </a:r>
            <a:r>
              <a:rPr sz="4400" dirty="0" err="1"/>
              <a:t>su</a:t>
            </a:r>
            <a:r>
              <a:rPr sz="4400" dirty="0"/>
              <a:t> </a:t>
            </a:r>
            <a:r>
              <a:rPr sz="4400" dirty="0" err="1"/>
              <a:t>presencia</a:t>
            </a:r>
            <a:r>
              <a:rPr sz="4400" dirty="0"/>
              <a:t> </a:t>
            </a:r>
            <a:r>
              <a:rPr sz="4400" dirty="0" err="1"/>
              <a:t>en</a:t>
            </a:r>
            <a:r>
              <a:rPr sz="4400" dirty="0"/>
              <a:t> </a:t>
            </a:r>
            <a:r>
              <a:rPr sz="4400" dirty="0" err="1"/>
              <a:t>esta</a:t>
            </a:r>
            <a:r>
              <a:rPr sz="4400" dirty="0"/>
              <a:t> </a:t>
            </a:r>
            <a:r>
              <a:rPr sz="4400" dirty="0" err="1"/>
              <a:t>capacitación</a:t>
            </a:r>
            <a:r>
              <a:rPr sz="4400" dirty="0"/>
              <a:t> del SBCTC.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24210"/>
            <a:ext cx="660876" cy="365125"/>
          </a:xfrm>
        </p:spPr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105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l" rtl="0"/>
            <a:r>
              <a:rPr dirty="0"/>
              <a:t>Cinco </a:t>
            </a:r>
            <a:r>
              <a:rPr dirty="0" err="1"/>
              <a:t>riesgos</a:t>
            </a:r>
            <a:r>
              <a:rPr dirty="0"/>
              <a:t> eléctricos </a:t>
            </a:r>
            <a:r>
              <a:rPr dirty="0" err="1"/>
              <a:t>cubiertos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4114800"/>
          </a:xfrm>
          <a:ln w="63500" cap="sq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txBody>
          <a:bodyPr>
            <a:normAutofit fontScale="92500"/>
          </a:bodyPr>
          <a:lstStyle/>
          <a:p>
            <a:pPr rtl="0">
              <a:lnSpc>
                <a:spcPct val="150000"/>
              </a:lnSpc>
            </a:pPr>
            <a:r>
              <a:rPr b="1" dirty="0" err="1"/>
              <a:t>contacto</a:t>
            </a:r>
            <a:r>
              <a:rPr b="1" dirty="0"/>
              <a:t> con circuitos eléctricos: </a:t>
            </a:r>
            <a:r>
              <a:rPr sz="3000" b="1" dirty="0" err="1"/>
              <a:t>líneas</a:t>
            </a:r>
            <a:r>
              <a:rPr sz="3000" b="1" dirty="0"/>
              <a:t> </a:t>
            </a:r>
            <a:r>
              <a:rPr sz="3000" b="1" dirty="0" err="1"/>
              <a:t>eléctricas</a:t>
            </a:r>
            <a:endParaRPr sz="3000" b="1" dirty="0"/>
          </a:p>
          <a:p>
            <a:pPr rtl="0">
              <a:lnSpc>
                <a:spcPct val="150000"/>
              </a:lnSpc>
            </a:pPr>
            <a:r>
              <a:rPr b="1" dirty="0" err="1"/>
              <a:t>falta</a:t>
            </a:r>
            <a:r>
              <a:rPr b="1" dirty="0"/>
              <a:t> de </a:t>
            </a:r>
            <a:r>
              <a:rPr b="1" dirty="0" err="1"/>
              <a:t>protección</a:t>
            </a:r>
            <a:r>
              <a:rPr b="1" dirty="0"/>
              <a:t> de </a:t>
            </a:r>
            <a:r>
              <a:rPr b="1" dirty="0" err="1"/>
              <a:t>falla</a:t>
            </a:r>
            <a:r>
              <a:rPr b="1" dirty="0"/>
              <a:t> a </a:t>
            </a:r>
            <a:r>
              <a:rPr b="1" dirty="0" err="1"/>
              <a:t>tierra</a:t>
            </a:r>
            <a:endParaRPr b="1" dirty="0"/>
          </a:p>
          <a:p>
            <a:pPr rtl="0">
              <a:lnSpc>
                <a:spcPct val="150000"/>
              </a:lnSpc>
            </a:pPr>
            <a:r>
              <a:rPr b="1" dirty="0" err="1"/>
              <a:t>trayectoria</a:t>
            </a:r>
            <a:r>
              <a:rPr b="1" dirty="0"/>
              <a:t> a </a:t>
            </a:r>
            <a:r>
              <a:rPr b="1" dirty="0" err="1"/>
              <a:t>tierra</a:t>
            </a:r>
            <a:r>
              <a:rPr b="1" dirty="0"/>
              <a:t> </a:t>
            </a:r>
            <a:r>
              <a:rPr b="1" dirty="0" err="1"/>
              <a:t>faltante</a:t>
            </a:r>
            <a:r>
              <a:rPr b="1" dirty="0"/>
              <a:t> o </a:t>
            </a:r>
            <a:r>
              <a:rPr b="1" dirty="0" err="1"/>
              <a:t>interrumpida</a:t>
            </a:r>
            <a:endParaRPr b="1" dirty="0"/>
          </a:p>
          <a:p>
            <a:pPr rtl="0">
              <a:lnSpc>
                <a:spcPct val="150000"/>
              </a:lnSpc>
            </a:pPr>
            <a:r>
              <a:rPr b="1" dirty="0" err="1"/>
              <a:t>equipo</a:t>
            </a:r>
            <a:r>
              <a:rPr b="1" dirty="0"/>
              <a:t> no </a:t>
            </a:r>
            <a:r>
              <a:rPr b="1" dirty="0" err="1"/>
              <a:t>usado</a:t>
            </a:r>
            <a:r>
              <a:rPr b="1" dirty="0"/>
              <a:t> de la </a:t>
            </a:r>
            <a:r>
              <a:rPr b="1" dirty="0" err="1"/>
              <a:t>manera</a:t>
            </a:r>
            <a:r>
              <a:rPr b="1" dirty="0"/>
              <a:t> </a:t>
            </a:r>
            <a:r>
              <a:rPr b="1" dirty="0" err="1"/>
              <a:t>indicada</a:t>
            </a:r>
            <a:endParaRPr b="1" dirty="0"/>
          </a:p>
          <a:p>
            <a:pPr rtl="0">
              <a:lnSpc>
                <a:spcPct val="150000"/>
              </a:lnSpc>
            </a:pPr>
            <a:r>
              <a:rPr b="1" dirty="0" err="1"/>
              <a:t>uso</a:t>
            </a:r>
            <a:r>
              <a:rPr b="1" dirty="0"/>
              <a:t> </a:t>
            </a:r>
            <a:r>
              <a:rPr b="1" dirty="0" err="1"/>
              <a:t>inadecuado</a:t>
            </a:r>
            <a:r>
              <a:rPr b="1" dirty="0"/>
              <a:t> de </a:t>
            </a:r>
            <a:r>
              <a:rPr b="1" dirty="0" err="1"/>
              <a:t>extensiones</a:t>
            </a:r>
            <a:r>
              <a:rPr b="1" dirty="0"/>
              <a:t> y cables flexibles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11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73162"/>
          </a:xfrm>
        </p:spPr>
        <p:txBody>
          <a:bodyPr>
            <a:normAutofit fontScale="90000"/>
          </a:bodyPr>
          <a:lstStyle/>
          <a:p>
            <a:pPr algn="l" rtl="0"/>
            <a:r>
              <a:rPr dirty="0" err="1"/>
              <a:t>Sección</a:t>
            </a:r>
            <a:r>
              <a:rPr dirty="0"/>
              <a:t> 1:</a:t>
            </a:r>
            <a:r>
              <a:rPr lang="en-US" dirty="0"/>
              <a:t/>
            </a:r>
            <a:br>
              <a:rPr lang="en-US" dirty="0"/>
            </a:br>
            <a:r>
              <a:rPr dirty="0" err="1"/>
              <a:t>Tendencias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fallecimientos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electricidad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construcción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613029"/>
            <a:ext cx="4343400" cy="520571"/>
          </a:xfrm>
        </p:spPr>
        <p:txBody>
          <a:bodyPr lIns="0" tIns="0" rIns="0" bIns="0">
            <a:normAutofit fontScale="62500" lnSpcReduction="20000"/>
          </a:bodyPr>
          <a:lstStyle/>
          <a:p>
            <a:pPr rtl="0">
              <a:lnSpc>
                <a:spcPts val="3600"/>
              </a:lnSpc>
              <a:buNone/>
            </a:pPr>
            <a:r>
              <a:rPr sz="2800" dirty="0" err="1"/>
              <a:t>Datos</a:t>
            </a:r>
            <a:r>
              <a:rPr sz="2800" dirty="0"/>
              <a:t> </a:t>
            </a:r>
            <a:r>
              <a:rPr sz="2800" dirty="0" err="1"/>
              <a:t>sobre</a:t>
            </a:r>
            <a:r>
              <a:rPr sz="2800" dirty="0"/>
              <a:t> </a:t>
            </a:r>
            <a:r>
              <a:rPr sz="2800" dirty="0" err="1"/>
              <a:t>lesiones</a:t>
            </a:r>
            <a:r>
              <a:rPr sz="2800" dirty="0"/>
              <a:t> fatales </a:t>
            </a:r>
            <a:r>
              <a:rPr sz="2800" dirty="0" err="1"/>
              <a:t>recopilados</a:t>
            </a:r>
            <a:r>
              <a:rPr sz="2800" dirty="0"/>
              <a:t> </a:t>
            </a:r>
            <a:r>
              <a:rPr sz="2800" dirty="0" err="1"/>
              <a:t>por</a:t>
            </a:r>
            <a:r>
              <a:rPr sz="2800" dirty="0"/>
              <a:t>:</a:t>
            </a:r>
          </a:p>
          <a:p>
            <a:pPr>
              <a:lnSpc>
                <a:spcPts val="3600"/>
              </a:lnSpc>
              <a:buNone/>
            </a:pPr>
            <a:endParaRPr lang="en-US" dirty="0"/>
          </a:p>
          <a:p>
            <a:pPr>
              <a:lnSpc>
                <a:spcPts val="3600"/>
              </a:lnSpc>
              <a:buNone/>
            </a:pPr>
            <a:endParaRPr lang="en-US" dirty="0"/>
          </a:p>
          <a:p>
            <a:pPr>
              <a:lnSpc>
                <a:spcPts val="3600"/>
              </a:lnSpc>
              <a:buNone/>
            </a:pPr>
            <a:endParaRPr lang="en-US" dirty="0"/>
          </a:p>
          <a:p>
            <a:pPr>
              <a:lnSpc>
                <a:spcPts val="3600"/>
              </a:lnSpc>
              <a:buNone/>
            </a:pPr>
            <a:endParaRPr lang="en-US" dirty="0"/>
          </a:p>
          <a:p>
            <a:pPr>
              <a:lnSpc>
                <a:spcPts val="3600"/>
              </a:lnSpc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12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 descr="cpwrlogo.jpg" title="CPWR the Center for Construction Research and Training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2057400"/>
            <a:ext cx="2667000" cy="1251641"/>
          </a:xfrm>
          <a:prstGeom prst="rect">
            <a:avLst/>
          </a:prstGeom>
        </p:spPr>
      </p:pic>
      <p:pic>
        <p:nvPicPr>
          <p:cNvPr id="7" name="Picture 6" descr="cpwrdatarpt.jpg" title="CPRW Quarterly Data Report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46453">
            <a:off x="788930" y="2052964"/>
            <a:ext cx="3038970" cy="38241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181600" y="3483318"/>
            <a:ext cx="3810000" cy="2585323"/>
          </a:xfrm>
          <a:prstGeom prst="rect">
            <a:avLst/>
          </a:prstGeom>
          <a:solidFill>
            <a:srgbClr val="C00000">
              <a:alpha val="84000"/>
            </a:srgbClr>
          </a:solidFill>
          <a:ln w="6350">
            <a:solidFill>
              <a:schemeClr val="tx1"/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txBody>
          <a:bodyPr wrap="square" lIns="91440" tIns="0" bIns="0" rtlCol="0">
            <a:spAutoFit/>
          </a:bodyPr>
          <a:lstStyle/>
          <a:p>
            <a:pPr algn="ctr">
              <a:lnSpc>
                <a:spcPts val="3600"/>
              </a:lnSpc>
              <a:buNone/>
            </a:pPr>
            <a:endParaRPr lang="en-US" sz="3200" dirty="0"/>
          </a:p>
          <a:p>
            <a:pPr algn="ctr" rtl="0">
              <a:lnSpc>
                <a:spcPts val="3600"/>
              </a:lnSpc>
              <a:buNone/>
            </a:pPr>
            <a:r>
              <a:rPr sz="3200" spc="-100" dirty="0">
                <a:solidFill>
                  <a:schemeClr val="bg1"/>
                </a:solidFill>
              </a:rPr>
              <a:t>¿</a:t>
            </a:r>
            <a:r>
              <a:rPr sz="3200" spc="-100" dirty="0" err="1">
                <a:solidFill>
                  <a:schemeClr val="bg1"/>
                </a:solidFill>
              </a:rPr>
              <a:t>Qué</a:t>
            </a:r>
            <a:r>
              <a:rPr sz="3200" spc="-100" dirty="0">
                <a:solidFill>
                  <a:schemeClr val="bg1"/>
                </a:solidFill>
              </a:rPr>
              <a:t> </a:t>
            </a:r>
            <a:r>
              <a:rPr sz="3200" spc="-100" dirty="0" err="1">
                <a:solidFill>
                  <a:schemeClr val="bg1"/>
                </a:solidFill>
              </a:rPr>
              <a:t>es</a:t>
            </a:r>
            <a:r>
              <a:rPr sz="3200" spc="-100" dirty="0">
                <a:solidFill>
                  <a:schemeClr val="bg1"/>
                </a:solidFill>
              </a:rPr>
              <a:t> lo primero que se </a:t>
            </a:r>
            <a:r>
              <a:rPr sz="3200" spc="-100" dirty="0" err="1">
                <a:solidFill>
                  <a:schemeClr val="bg1"/>
                </a:solidFill>
              </a:rPr>
              <a:t>imagina</a:t>
            </a:r>
            <a:endParaRPr sz="3200" spc="-100" dirty="0">
              <a:solidFill>
                <a:schemeClr val="bg1"/>
              </a:solidFill>
            </a:endParaRPr>
          </a:p>
          <a:p>
            <a:pPr algn="ctr" rtl="0">
              <a:lnSpc>
                <a:spcPts val="3600"/>
              </a:lnSpc>
              <a:buNone/>
            </a:pPr>
            <a:r>
              <a:rPr sz="3200" spc="-100" dirty="0" err="1">
                <a:solidFill>
                  <a:schemeClr val="bg1"/>
                </a:solidFill>
              </a:rPr>
              <a:t>cuando</a:t>
            </a:r>
            <a:r>
              <a:rPr sz="3200" spc="-100" dirty="0">
                <a:solidFill>
                  <a:schemeClr val="bg1"/>
                </a:solidFill>
              </a:rPr>
              <a:t> </a:t>
            </a:r>
            <a:r>
              <a:rPr sz="3200" spc="-100" dirty="0" err="1">
                <a:solidFill>
                  <a:schemeClr val="bg1"/>
                </a:solidFill>
              </a:rPr>
              <a:t>oye</a:t>
            </a:r>
            <a:r>
              <a:rPr sz="3200" spc="-100" dirty="0">
                <a:solidFill>
                  <a:schemeClr val="bg1"/>
                </a:solidFill>
              </a:rPr>
              <a:t> la palabra</a:t>
            </a:r>
          </a:p>
          <a:p>
            <a:pPr algn="ctr" rtl="0">
              <a:lnSpc>
                <a:spcPts val="3600"/>
              </a:lnSpc>
              <a:buNone/>
            </a:pPr>
            <a:r>
              <a:rPr sz="3200" spc="-100" dirty="0">
                <a:solidFill>
                  <a:schemeClr val="bg1"/>
                </a:solidFill>
              </a:rPr>
              <a:t>“</a:t>
            </a:r>
            <a:r>
              <a:rPr sz="3200" spc="-100" dirty="0" err="1">
                <a:solidFill>
                  <a:schemeClr val="bg1"/>
                </a:solidFill>
              </a:rPr>
              <a:t>electrocución</a:t>
            </a:r>
            <a:r>
              <a:rPr sz="3200" spc="-100" dirty="0">
                <a:solidFill>
                  <a:schemeClr val="bg1"/>
                </a:solidFill>
              </a:rPr>
              <a:t>”?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00600" cy="639762"/>
          </a:xfrm>
        </p:spPr>
        <p:txBody>
          <a:bodyPr>
            <a:normAutofit fontScale="90000"/>
          </a:bodyPr>
          <a:lstStyle/>
          <a:p>
            <a:pPr algn="l" rtl="0"/>
            <a:r>
              <a:rPr dirty="0" err="1"/>
              <a:t>Buenas</a:t>
            </a:r>
            <a:r>
              <a:rPr dirty="0"/>
              <a:t> </a:t>
            </a:r>
            <a:r>
              <a:rPr dirty="0" err="1"/>
              <a:t>noticias</a:t>
            </a:r>
            <a:r>
              <a:rPr dirty="0"/>
              <a:t>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13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Picture 2" descr="chart2.jpg" title="gráfico - Number and rate of electrocutions in construction, 2003-20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0117" y="920994"/>
            <a:ext cx="7452883" cy="525120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10000" cy="715962"/>
          </a:xfrm>
        </p:spPr>
        <p:txBody>
          <a:bodyPr>
            <a:normAutofit fontScale="90000"/>
          </a:bodyPr>
          <a:lstStyle/>
          <a:p>
            <a:pPr algn="l" rtl="0"/>
            <a:r>
              <a:rPr dirty="0" err="1"/>
              <a:t>Malas</a:t>
            </a:r>
            <a:r>
              <a:rPr dirty="0"/>
              <a:t> </a:t>
            </a:r>
            <a:r>
              <a:rPr dirty="0" err="1"/>
              <a:t>noticias</a:t>
            </a:r>
            <a:r>
              <a:rPr dirty="0"/>
              <a:t>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14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Picture 2" descr="chart3.jpg" title="gráfico - number of electrocutions, by major industry, 20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914400"/>
            <a:ext cx="6651945" cy="520781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Más fallecimientos de personas que no son especialistas en electricidad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82000" cy="868362"/>
          </a:xfrm>
        </p:spPr>
        <p:txBody>
          <a:bodyPr>
            <a:normAutofit fontScale="90000"/>
          </a:bodyPr>
          <a:lstStyle/>
          <a:p>
            <a:pPr algn="ctr" rtl="0">
              <a:lnSpc>
                <a:spcPts val="3900"/>
              </a:lnSpc>
            </a:pPr>
            <a:r>
              <a:rPr sz="4000" dirty="0"/>
              <a:t>Más </a:t>
            </a:r>
            <a:r>
              <a:rPr sz="4000" dirty="0" err="1"/>
              <a:t>fallecimientos</a:t>
            </a:r>
            <a:r>
              <a:rPr sz="4000" dirty="0"/>
              <a:t> de personas que no son </a:t>
            </a:r>
            <a:r>
              <a:rPr sz="4000" dirty="0" err="1"/>
              <a:t>especialistas</a:t>
            </a:r>
            <a:r>
              <a:rPr sz="4000" dirty="0"/>
              <a:t> </a:t>
            </a:r>
            <a:r>
              <a:rPr sz="4000" dirty="0" err="1"/>
              <a:t>en</a:t>
            </a:r>
            <a:r>
              <a:rPr sz="4000" dirty="0"/>
              <a:t> electricidad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15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chart10.jpg" title="gráfico - 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219685"/>
            <a:ext cx="6934200" cy="50287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14.jpg" title="gráfico - Por edad: Las personas menores de 25 tienen el índice de electrocución más alta.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219200"/>
            <a:ext cx="6934200" cy="4941983"/>
          </a:xfrm>
          <a:prstGeom prst="rect">
            <a:avLst/>
          </a:prstGeom>
        </p:spPr>
      </p:pic>
      <p:sp>
        <p:nvSpPr>
          <p:cNvPr id="2" name="Title 1" title="Por edad: Las personas menores de 25 tienen el índice de electrocución más alta."/>
          <p:cNvSpPr>
            <a:spLocks noGrp="1"/>
          </p:cNvSpPr>
          <p:nvPr>
            <p:ph type="title"/>
          </p:nvPr>
        </p:nvSpPr>
        <p:spPr>
          <a:xfrm>
            <a:off x="304800" y="76200"/>
            <a:ext cx="8349244" cy="1143000"/>
          </a:xfrm>
        </p:spPr>
        <p:txBody>
          <a:bodyPr>
            <a:normAutofit fontScale="90000"/>
          </a:bodyPr>
          <a:lstStyle/>
          <a:p>
            <a:pPr algn="l" rtl="0"/>
            <a:r>
              <a:rPr dirty="0"/>
              <a:t>Por </a:t>
            </a:r>
            <a:r>
              <a:rPr dirty="0" err="1"/>
              <a:t>edad</a:t>
            </a:r>
            <a:r>
              <a:rPr dirty="0"/>
              <a:t>: </a:t>
            </a:r>
            <a:r>
              <a:rPr sz="4000" dirty="0"/>
              <a:t>Las personas </a:t>
            </a:r>
            <a:r>
              <a:rPr sz="4000" dirty="0" err="1"/>
              <a:t>menores</a:t>
            </a:r>
            <a:r>
              <a:rPr sz="4000" dirty="0"/>
              <a:t> de 25</a:t>
            </a:r>
            <a:r>
              <a:rPr lang="es-MX" sz="4000" dirty="0"/>
              <a:t> </a:t>
            </a:r>
            <a:r>
              <a:rPr sz="4000" dirty="0" err="1"/>
              <a:t>tienen</a:t>
            </a:r>
            <a:r>
              <a:rPr sz="4000" dirty="0"/>
              <a:t> el </a:t>
            </a:r>
            <a:r>
              <a:rPr sz="4000" dirty="0" err="1"/>
              <a:t>índice</a:t>
            </a:r>
            <a:r>
              <a:rPr sz="4000" dirty="0"/>
              <a:t> de </a:t>
            </a:r>
            <a:r>
              <a:rPr sz="4000" dirty="0" err="1"/>
              <a:t>electrocución</a:t>
            </a:r>
            <a:r>
              <a:rPr sz="4000" dirty="0"/>
              <a:t> </a:t>
            </a:r>
            <a:r>
              <a:rPr sz="4000" dirty="0" err="1"/>
              <a:t>más</a:t>
            </a:r>
            <a:r>
              <a:rPr sz="4000" dirty="0"/>
              <a:t> </a:t>
            </a:r>
            <a:r>
              <a:rPr sz="4000" dirty="0" err="1" smtClean="0"/>
              <a:t>alt</a:t>
            </a:r>
            <a:r>
              <a:rPr lang="en-US" sz="4000" dirty="0" err="1" smtClean="0"/>
              <a:t>a</a:t>
            </a:r>
            <a:r>
              <a:rPr sz="4000" dirty="0" err="1" smtClean="0"/>
              <a:t>.</a:t>
            </a:r>
            <a:endParaRPr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16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92162"/>
          </a:xfrm>
        </p:spPr>
        <p:txBody>
          <a:bodyPr>
            <a:normAutofit fontScale="90000"/>
          </a:bodyPr>
          <a:lstStyle/>
          <a:p>
            <a:pPr algn="ctr" rtl="0"/>
            <a:r>
              <a:rPr dirty="0" err="1"/>
              <a:t>Causas</a:t>
            </a:r>
            <a:r>
              <a:rPr dirty="0"/>
              <a:t> </a:t>
            </a:r>
            <a:r>
              <a:rPr dirty="0" err="1"/>
              <a:t>principales</a:t>
            </a:r>
            <a:r>
              <a:rPr dirty="0"/>
              <a:t> de </a:t>
            </a:r>
            <a:r>
              <a:rPr dirty="0" err="1"/>
              <a:t>electrocución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17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chart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3453" y="969360"/>
            <a:ext cx="7273290" cy="52028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792162"/>
          </a:xfrm>
        </p:spPr>
        <p:txBody>
          <a:bodyPr>
            <a:normAutofit fontScale="90000"/>
          </a:bodyPr>
          <a:lstStyle/>
          <a:p>
            <a:pPr algn="l" rtl="0"/>
            <a:r>
              <a:t>Fuentes de electrocución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18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electrocution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9190" y="1145884"/>
            <a:ext cx="6938010" cy="49501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199" y="152400"/>
            <a:ext cx="8031935" cy="639762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Desglose</a:t>
            </a:r>
            <a:r>
              <a:rPr dirty="0"/>
              <a:t> de “</a:t>
            </a:r>
            <a:r>
              <a:rPr dirty="0" err="1"/>
              <a:t>partes</a:t>
            </a:r>
            <a:r>
              <a:rPr dirty="0"/>
              <a:t> </a:t>
            </a:r>
            <a:r>
              <a:rPr dirty="0" err="1"/>
              <a:t>eléctricas</a:t>
            </a:r>
            <a:r>
              <a:rPr dirty="0"/>
              <a:t>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19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chart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762000"/>
            <a:ext cx="6645779" cy="4724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8" name="Group 7" descr="chart 6"/>
          <p:cNvGrpSpPr/>
          <p:nvPr/>
        </p:nvGrpSpPr>
        <p:grpSpPr>
          <a:xfrm>
            <a:off x="637082" y="5556647"/>
            <a:ext cx="8278319" cy="615553"/>
            <a:chOff x="2057401" y="5286375"/>
            <a:chExt cx="6825982" cy="615553"/>
          </a:xfrm>
        </p:grpSpPr>
        <p:sp>
          <p:nvSpPr>
            <p:cNvPr id="5" name="TextBox 4"/>
            <p:cNvSpPr txBox="1"/>
            <p:nvPr/>
          </p:nvSpPr>
          <p:spPr>
            <a:xfrm>
              <a:off x="2057401" y="5286375"/>
              <a:ext cx="65118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sz="3400" b="1" dirty="0">
                  <a:solidFill>
                    <a:srgbClr val="C00000"/>
                  </a:solidFill>
                </a:rPr>
                <a:t>¡Las </a:t>
              </a:r>
              <a:r>
                <a:rPr sz="3400" b="1" dirty="0" err="1">
                  <a:solidFill>
                    <a:srgbClr val="C00000"/>
                  </a:solidFill>
                </a:rPr>
                <a:t>electrocuciones</a:t>
              </a:r>
              <a:r>
                <a:rPr sz="3400" b="1" dirty="0">
                  <a:solidFill>
                    <a:srgbClr val="C00000"/>
                  </a:solidFill>
                </a:rPr>
                <a:t> se </a:t>
              </a:r>
              <a:r>
                <a:rPr sz="3400" b="1" dirty="0" err="1">
                  <a:solidFill>
                    <a:srgbClr val="C00000"/>
                  </a:solidFill>
                </a:rPr>
                <a:t>pueden</a:t>
              </a:r>
              <a:r>
                <a:rPr sz="3400" b="1" dirty="0">
                  <a:solidFill>
                    <a:srgbClr val="C00000"/>
                  </a:solidFill>
                </a:rPr>
                <a:t> PREVENIR!</a:t>
              </a:r>
            </a:p>
          </p:txBody>
        </p:sp>
        <p:pic>
          <p:nvPicPr>
            <p:cNvPr id="7" name="Picture 2" descr="chart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26183" y="5362575"/>
              <a:ext cx="457200" cy="4572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sz="3700" spc="-100" dirty="0" err="1"/>
              <a:t>Consejo</a:t>
            </a:r>
            <a:r>
              <a:rPr sz="3700" spc="-100" dirty="0"/>
              <a:t> </a:t>
            </a:r>
            <a:r>
              <a:rPr sz="3700" spc="-100" dirty="0" err="1"/>
              <a:t>Estatal</a:t>
            </a:r>
            <a:r>
              <a:rPr sz="3700" spc="-100" dirty="0"/>
              <a:t> de </a:t>
            </a:r>
            <a:r>
              <a:rPr sz="3700" spc="-100" dirty="0" err="1"/>
              <a:t>Profesiones</a:t>
            </a:r>
            <a:r>
              <a:rPr sz="3700" spc="-100" dirty="0"/>
              <a:t> de la </a:t>
            </a:r>
            <a:r>
              <a:rPr sz="3700" spc="-100" dirty="0" err="1"/>
              <a:t>Construcción</a:t>
            </a:r>
            <a:r>
              <a:rPr sz="3700" spc="-100" dirty="0"/>
              <a:t> de California, AFL-CIO (SBCTC)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/>
            <a:r>
              <a:rPr dirty="0" err="1"/>
              <a:t>Organización</a:t>
            </a:r>
            <a:r>
              <a:rPr dirty="0"/>
              <a:t> global que </a:t>
            </a:r>
            <a:r>
              <a:rPr dirty="0" err="1"/>
              <a:t>abarca</a:t>
            </a:r>
            <a:r>
              <a:rPr dirty="0"/>
              <a:t> 160 </a:t>
            </a:r>
            <a:r>
              <a:rPr dirty="0" err="1"/>
              <a:t>sindicatos</a:t>
            </a:r>
            <a:r>
              <a:rPr dirty="0"/>
              <a:t>.</a:t>
            </a:r>
          </a:p>
          <a:p>
            <a:pPr rtl="0"/>
            <a:r>
              <a:rPr dirty="0" err="1"/>
              <a:t>Representa</a:t>
            </a:r>
            <a:r>
              <a:rPr dirty="0"/>
              <a:t> a </a:t>
            </a:r>
            <a:r>
              <a:rPr dirty="0" err="1"/>
              <a:t>aproximadamente</a:t>
            </a:r>
            <a:r>
              <a:rPr dirty="0"/>
              <a:t> 400,000 </a:t>
            </a:r>
            <a:r>
              <a:rPr dirty="0" err="1"/>
              <a:t>trabajadores</a:t>
            </a:r>
            <a:r>
              <a:rPr dirty="0"/>
              <a:t> de California </a:t>
            </a:r>
            <a:r>
              <a:rPr dirty="0" err="1"/>
              <a:t>especializados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construcción</a:t>
            </a:r>
            <a:endParaRPr dirty="0"/>
          </a:p>
          <a:p>
            <a:pPr rtl="0"/>
            <a:r>
              <a:rPr dirty="0"/>
              <a:t>www.sbctc.org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2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868362"/>
          </a:xfrm>
        </p:spPr>
        <p:txBody>
          <a:bodyPr>
            <a:noAutofit/>
          </a:bodyPr>
          <a:lstStyle/>
          <a:p>
            <a:pPr rtl="0"/>
            <a:r>
              <a:rPr sz="2800" dirty="0" err="1"/>
              <a:t>Sección</a:t>
            </a:r>
            <a:r>
              <a:rPr sz="2800" dirty="0"/>
              <a:t> 2:</a:t>
            </a:r>
            <a:r>
              <a:rPr lang="en-US" sz="2800" dirty="0"/>
              <a:t/>
            </a:r>
            <a:br>
              <a:rPr lang="en-US" sz="2800" dirty="0"/>
            </a:br>
            <a:r>
              <a:rPr sz="2800" dirty="0" err="1"/>
              <a:t>Comprensión</a:t>
            </a:r>
            <a:r>
              <a:rPr sz="2800" dirty="0"/>
              <a:t> de </a:t>
            </a:r>
            <a:r>
              <a:rPr sz="2800" dirty="0" err="1"/>
              <a:t>los</a:t>
            </a:r>
            <a:r>
              <a:rPr sz="2800" dirty="0"/>
              <a:t> </a:t>
            </a:r>
            <a:r>
              <a:rPr sz="2800" dirty="0" err="1"/>
              <a:t>conceptos</a:t>
            </a:r>
            <a:r>
              <a:rPr sz="2800" dirty="0"/>
              <a:t> </a:t>
            </a:r>
            <a:r>
              <a:rPr sz="2800" dirty="0" err="1"/>
              <a:t>básicos</a:t>
            </a:r>
            <a:r>
              <a:rPr sz="2800" dirty="0"/>
              <a:t> de la electricidad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20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ist2_3580807-unplug-i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377350"/>
            <a:ext cx="5383791" cy="3575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5250359"/>
            <a:ext cx="5715000" cy="769441"/>
          </a:xfrm>
          <a:prstGeom prst="rect">
            <a:avLst/>
          </a:prstGeom>
          <a:solidFill>
            <a:srgbClr val="FFFF00"/>
          </a:solidFill>
          <a:effectLst>
            <a:outerShdw blurRad="50800" dist="2159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rtl="0"/>
            <a:r>
              <a:rPr sz="4400" b="1" dirty="0">
                <a:solidFill>
                  <a:schemeClr val="accent2"/>
                </a:solidFill>
              </a:rPr>
              <a:t>¿</a:t>
            </a:r>
            <a:r>
              <a:rPr sz="4400" b="1" dirty="0" err="1">
                <a:solidFill>
                  <a:schemeClr val="accent2"/>
                </a:solidFill>
              </a:rPr>
              <a:t>Qué</a:t>
            </a:r>
            <a:r>
              <a:rPr sz="4400" b="1" dirty="0">
                <a:solidFill>
                  <a:schemeClr val="accent2"/>
                </a:solidFill>
              </a:rPr>
              <a:t> ES la electricidad?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dirty="0"/>
              <a:t>La electricidad </a:t>
            </a:r>
            <a:r>
              <a:rPr dirty="0" err="1"/>
              <a:t>es</a:t>
            </a:r>
            <a:r>
              <a:rPr dirty="0"/>
              <a:t>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7772400" cy="1219200"/>
          </a:xfrm>
        </p:spPr>
        <p:txBody>
          <a:bodyPr>
            <a:normAutofit lnSpcReduction="10000"/>
          </a:bodyPr>
          <a:lstStyle/>
          <a:p>
            <a:pPr rtl="0">
              <a:spcBef>
                <a:spcPts val="0"/>
              </a:spcBef>
              <a:buNone/>
            </a:pPr>
            <a:r>
              <a:rPr sz="4000"/>
              <a:t>Movimiento o flujo de electrones de</a:t>
            </a:r>
          </a:p>
          <a:p>
            <a:pPr rtl="0">
              <a:spcBef>
                <a:spcPts val="0"/>
              </a:spcBef>
              <a:buNone/>
            </a:pPr>
            <a:r>
              <a:rPr sz="4000"/>
              <a:t>un átomo a otro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21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pattern_background_structure_134125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590800"/>
            <a:ext cx="4517457" cy="1676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648200"/>
            <a:ext cx="4648200" cy="1371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sz="4000"/>
              <a:t>F</a:t>
            </a:r>
            <a:r>
              <a:rPr kumimoji="0" sz="40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lujo de corriente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sz="40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través de un conductor</a:t>
            </a:r>
          </a:p>
        </p:txBody>
      </p:sp>
      <p:pic>
        <p:nvPicPr>
          <p:cNvPr id="7" name="Picture 6" descr="cable_current_flash_powe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8457" y="3916364"/>
            <a:ext cx="3999851" cy="217017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dirty="0" err="1"/>
              <a:t>Actividad</a:t>
            </a:r>
            <a:r>
              <a:rPr dirty="0"/>
              <a:t> </a:t>
            </a:r>
            <a:r>
              <a:rPr dirty="0" smtClean="0"/>
              <a:t>de </a:t>
            </a:r>
            <a:r>
              <a:rPr lang="en-US" dirty="0" err="1" smtClean="0"/>
              <a:t>C</a:t>
            </a:r>
            <a:r>
              <a:rPr dirty="0" err="1" smtClean="0"/>
              <a:t>onversación</a:t>
            </a:r>
            <a:r>
              <a:rPr lang="en-US" dirty="0" smtClean="0"/>
              <a:t> </a:t>
            </a:r>
            <a:r>
              <a:rPr lang="en-US" dirty="0" err="1" smtClean="0"/>
              <a:t>Grupal</a:t>
            </a:r>
            <a:r>
              <a:rPr lang="en-US" dirty="0" smtClean="0"/>
              <a:t> </a:t>
            </a:r>
            <a:r>
              <a:rPr lang="es-MX" dirty="0"/>
              <a:t/>
            </a:r>
            <a:br>
              <a:rPr lang="es-MX" dirty="0"/>
            </a:br>
            <a:r>
              <a:rPr dirty="0"/>
              <a:t>(5 </a:t>
            </a:r>
            <a:r>
              <a:rPr dirty="0" err="1"/>
              <a:t>minutos</a:t>
            </a:r>
            <a:r>
              <a:rPr dirty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22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122" name="Picture 2" descr="nombre el térmi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600200"/>
            <a:ext cx="3869436" cy="38694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2784527"/>
            <a:ext cx="472440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274320" rIns="274320" rtlCol="0">
            <a:spAutoFit/>
          </a:bodyPr>
          <a:lstStyle/>
          <a:p>
            <a:pPr rtl="0"/>
            <a:r>
              <a:rPr sz="4000" b="1" dirty="0" err="1">
                <a:solidFill>
                  <a:srgbClr val="FFFF00"/>
                </a:solidFill>
              </a:rPr>
              <a:t>Nombre</a:t>
            </a:r>
            <a:r>
              <a:rPr sz="4000" b="1" dirty="0">
                <a:solidFill>
                  <a:srgbClr val="FFFF00"/>
                </a:solidFill>
              </a:rPr>
              <a:t> el </a:t>
            </a:r>
            <a:r>
              <a:rPr sz="4000" b="1" dirty="0" err="1">
                <a:solidFill>
                  <a:srgbClr val="FFFF00"/>
                </a:solidFill>
              </a:rPr>
              <a:t>término</a:t>
            </a:r>
            <a:r>
              <a:rPr sz="4000" b="1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pPr rtl="0"/>
            <a:r>
              <a:rPr spc="-100" dirty="0" err="1"/>
              <a:t>Algunos</a:t>
            </a:r>
            <a:r>
              <a:rPr spc="-100" dirty="0"/>
              <a:t> </a:t>
            </a:r>
            <a:r>
              <a:rPr spc="-100" dirty="0" err="1"/>
              <a:t>términos</a:t>
            </a:r>
            <a:r>
              <a:rPr spc="-100" dirty="0"/>
              <a:t> </a:t>
            </a:r>
            <a:r>
              <a:rPr spc="-100" dirty="0" err="1"/>
              <a:t>básicos</a:t>
            </a:r>
            <a:r>
              <a:rPr spc="-100" dirty="0"/>
              <a:t> de electricidad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3429000" cy="4525963"/>
          </a:xfrm>
        </p:spPr>
        <p:txBody>
          <a:bodyPr>
            <a:normAutofit lnSpcReduction="10000"/>
          </a:bodyPr>
          <a:lstStyle/>
          <a:p>
            <a:pPr rtl="0"/>
            <a:r>
              <a:rPr sz="3600" b="1" dirty="0"/>
              <a:t>CORRIENTE</a:t>
            </a:r>
          </a:p>
          <a:p>
            <a:endParaRPr lang="en-US" sz="3600" b="1" dirty="0"/>
          </a:p>
          <a:p>
            <a:pPr rtl="0"/>
            <a:r>
              <a:rPr sz="3600" b="1" dirty="0"/>
              <a:t>RESISTENCIA</a:t>
            </a:r>
          </a:p>
          <a:p>
            <a:endParaRPr lang="en-US" sz="3600" b="1" dirty="0"/>
          </a:p>
          <a:p>
            <a:pPr rtl="0"/>
            <a:r>
              <a:rPr sz="3600" b="1" dirty="0"/>
              <a:t>CONDUCTOR</a:t>
            </a:r>
          </a:p>
          <a:p>
            <a:endParaRPr lang="en-US" sz="3600" b="1" dirty="0"/>
          </a:p>
          <a:p>
            <a:pPr rtl="0"/>
            <a:r>
              <a:rPr sz="3600" b="1" dirty="0"/>
              <a:t>AISLANTE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23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2982" y="1408093"/>
            <a:ext cx="4320017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2800" b="1" dirty="0" err="1">
                <a:solidFill>
                  <a:srgbClr val="FFFF00"/>
                </a:solidFill>
              </a:rPr>
              <a:t>Movimiento</a:t>
            </a:r>
            <a:r>
              <a:rPr sz="2800" b="1" dirty="0">
                <a:solidFill>
                  <a:srgbClr val="FFFF00"/>
                </a:solidFill>
              </a:rPr>
              <a:t> o </a:t>
            </a:r>
            <a:r>
              <a:rPr sz="2800" b="1" dirty="0" err="1">
                <a:solidFill>
                  <a:srgbClr val="FFFF00"/>
                </a:solidFill>
              </a:rPr>
              <a:t>flujo</a:t>
            </a:r>
            <a:r>
              <a:rPr sz="2800" b="1" dirty="0">
                <a:solidFill>
                  <a:srgbClr val="FFFF00"/>
                </a:solidFill>
              </a:rPr>
              <a:t> de </a:t>
            </a:r>
            <a:r>
              <a:rPr sz="2800" b="1" dirty="0" err="1">
                <a:solidFill>
                  <a:srgbClr val="FFFF00"/>
                </a:solidFill>
              </a:rPr>
              <a:t>energía</a:t>
            </a:r>
            <a:r>
              <a:rPr sz="2800" b="1" dirty="0">
                <a:solidFill>
                  <a:srgbClr val="FFFF00"/>
                </a:solidFill>
              </a:rPr>
              <a:t> </a:t>
            </a:r>
            <a:r>
              <a:rPr sz="2800" b="1" dirty="0" err="1">
                <a:solidFill>
                  <a:srgbClr val="FFFF00"/>
                </a:solidFill>
              </a:rPr>
              <a:t>eléctrica</a:t>
            </a:r>
            <a:endParaRPr sz="2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2983" y="2627922"/>
            <a:ext cx="4320017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2800" b="1" dirty="0" err="1">
                <a:solidFill>
                  <a:srgbClr val="FFFF00"/>
                </a:solidFill>
              </a:rPr>
              <a:t>Oposición</a:t>
            </a:r>
            <a:r>
              <a:rPr sz="2800" b="1" dirty="0">
                <a:solidFill>
                  <a:srgbClr val="FFFF00"/>
                </a:solidFill>
              </a:rPr>
              <a:t> al</a:t>
            </a:r>
          </a:p>
          <a:p>
            <a:pPr algn="ctr" rtl="0"/>
            <a:r>
              <a:rPr sz="2800" b="1" dirty="0" err="1">
                <a:solidFill>
                  <a:srgbClr val="FFFF00"/>
                </a:solidFill>
              </a:rPr>
              <a:t>flujo</a:t>
            </a:r>
            <a:r>
              <a:rPr sz="2800" b="1" dirty="0">
                <a:solidFill>
                  <a:srgbClr val="FFFF00"/>
                </a:solidFill>
              </a:rPr>
              <a:t> de </a:t>
            </a:r>
            <a:r>
              <a:rPr sz="2800" b="1" dirty="0" err="1">
                <a:solidFill>
                  <a:srgbClr val="FFFF00"/>
                </a:solidFill>
              </a:rPr>
              <a:t>corriente</a:t>
            </a:r>
            <a:endParaRPr sz="28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3831848"/>
            <a:ext cx="4366782" cy="8925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2600" b="1" spc="-100" dirty="0">
                <a:solidFill>
                  <a:srgbClr val="FFFF00"/>
                </a:solidFill>
              </a:rPr>
              <a:t>Material a </a:t>
            </a:r>
            <a:r>
              <a:rPr sz="2600" b="1" spc="-100" dirty="0" err="1">
                <a:solidFill>
                  <a:srgbClr val="FFFF00"/>
                </a:solidFill>
              </a:rPr>
              <a:t>través</a:t>
            </a:r>
            <a:r>
              <a:rPr sz="2600" b="1" spc="-100" dirty="0">
                <a:solidFill>
                  <a:srgbClr val="FFFF00"/>
                </a:solidFill>
              </a:rPr>
              <a:t> del </a:t>
            </a:r>
            <a:r>
              <a:rPr sz="2600" b="1" spc="-100" dirty="0" err="1">
                <a:solidFill>
                  <a:srgbClr val="FFFF00"/>
                </a:solidFill>
              </a:rPr>
              <a:t>cual</a:t>
            </a:r>
            <a:endParaRPr sz="2600" b="1" spc="-100" dirty="0">
              <a:solidFill>
                <a:srgbClr val="FFFF00"/>
              </a:solidFill>
            </a:endParaRPr>
          </a:p>
          <a:p>
            <a:pPr algn="ctr" rtl="0"/>
            <a:r>
              <a:rPr sz="2600" b="1" spc="-100" dirty="0">
                <a:solidFill>
                  <a:srgbClr val="FFFF00"/>
                </a:solidFill>
              </a:rPr>
              <a:t>la </a:t>
            </a:r>
            <a:r>
              <a:rPr sz="2600" b="1" spc="-100" dirty="0" err="1">
                <a:solidFill>
                  <a:srgbClr val="FFFF00"/>
                </a:solidFill>
              </a:rPr>
              <a:t>corriente</a:t>
            </a:r>
            <a:r>
              <a:rPr sz="2600" b="1" spc="-100" dirty="0">
                <a:solidFill>
                  <a:srgbClr val="FFFF00"/>
                </a:solidFill>
              </a:rPr>
              <a:t> se </a:t>
            </a:r>
            <a:r>
              <a:rPr sz="2600" b="1" spc="-100" dirty="0" err="1">
                <a:solidFill>
                  <a:srgbClr val="FFFF00"/>
                </a:solidFill>
              </a:rPr>
              <a:t>mueve</a:t>
            </a:r>
            <a:r>
              <a:rPr sz="2600" b="1" spc="-100" dirty="0">
                <a:solidFill>
                  <a:srgbClr val="FFFF00"/>
                </a:solidFill>
              </a:rPr>
              <a:t> </a:t>
            </a:r>
            <a:r>
              <a:rPr sz="2600" b="1" spc="-100" dirty="0" err="1">
                <a:solidFill>
                  <a:srgbClr val="FFFF00"/>
                </a:solidFill>
              </a:rPr>
              <a:t>fácilmente</a:t>
            </a:r>
            <a:endParaRPr sz="2600" b="1" spc="-1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4974848"/>
            <a:ext cx="5029200" cy="8925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2600" b="1" dirty="0">
                <a:solidFill>
                  <a:srgbClr val="FFFF00"/>
                </a:solidFill>
              </a:rPr>
              <a:t>Material a </a:t>
            </a:r>
            <a:r>
              <a:rPr sz="2600" b="1" dirty="0" err="1">
                <a:solidFill>
                  <a:srgbClr val="FFFF00"/>
                </a:solidFill>
              </a:rPr>
              <a:t>través</a:t>
            </a:r>
            <a:r>
              <a:rPr sz="2600" b="1" dirty="0">
                <a:solidFill>
                  <a:srgbClr val="FFFF00"/>
                </a:solidFill>
              </a:rPr>
              <a:t> del </a:t>
            </a:r>
            <a:r>
              <a:rPr sz="2600" b="1" dirty="0" err="1">
                <a:solidFill>
                  <a:srgbClr val="FFFF00"/>
                </a:solidFill>
              </a:rPr>
              <a:t>cual</a:t>
            </a:r>
            <a:r>
              <a:rPr sz="2600" b="1" dirty="0">
                <a:solidFill>
                  <a:srgbClr val="FFFF00"/>
                </a:solidFill>
              </a:rPr>
              <a:t> la </a:t>
            </a:r>
            <a:r>
              <a:rPr sz="2600" b="1" dirty="0" err="1">
                <a:solidFill>
                  <a:srgbClr val="FFFF00"/>
                </a:solidFill>
              </a:rPr>
              <a:t>corriente</a:t>
            </a:r>
            <a:r>
              <a:rPr sz="2600" b="1" dirty="0">
                <a:solidFill>
                  <a:srgbClr val="FFFF00"/>
                </a:solidFill>
              </a:rPr>
              <a:t> </a:t>
            </a:r>
            <a:r>
              <a:rPr sz="2600" b="1" u="sng" dirty="0">
                <a:solidFill>
                  <a:srgbClr val="FFFF00"/>
                </a:solidFill>
              </a:rPr>
              <a:t>NO</a:t>
            </a:r>
            <a:r>
              <a:rPr sz="2600" b="1" dirty="0">
                <a:solidFill>
                  <a:srgbClr val="FFFF00"/>
                </a:solidFill>
              </a:rPr>
              <a:t> se </a:t>
            </a:r>
            <a:r>
              <a:rPr sz="2600" b="1" dirty="0" err="1">
                <a:solidFill>
                  <a:srgbClr val="FFFF00"/>
                </a:solidFill>
              </a:rPr>
              <a:t>mueve</a:t>
            </a:r>
            <a:r>
              <a:rPr sz="2600" b="1" dirty="0">
                <a:solidFill>
                  <a:srgbClr val="FFFF00"/>
                </a:solidFill>
              </a:rPr>
              <a:t> </a:t>
            </a:r>
            <a:r>
              <a:rPr sz="2600" b="1" dirty="0" err="1">
                <a:solidFill>
                  <a:srgbClr val="FFFF00"/>
                </a:solidFill>
              </a:rPr>
              <a:t>fácilmente</a:t>
            </a:r>
            <a:endParaRPr sz="2600" b="1" dirty="0">
              <a:solidFill>
                <a:srgbClr val="FFFF00"/>
              </a:solidFill>
            </a:endParaRPr>
          </a:p>
        </p:txBody>
      </p:sp>
      <p:sp>
        <p:nvSpPr>
          <p:cNvPr id="11" name="Right Arrow 10" descr="arrow"/>
          <p:cNvSpPr/>
          <p:nvPr/>
        </p:nvSpPr>
        <p:spPr>
          <a:xfrm>
            <a:off x="3124200" y="1676400"/>
            <a:ext cx="990600" cy="304800"/>
          </a:xfrm>
          <a:prstGeom prst="rightArrow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 descr="arrow"/>
          <p:cNvSpPr/>
          <p:nvPr/>
        </p:nvSpPr>
        <p:spPr>
          <a:xfrm>
            <a:off x="3276600" y="2819400"/>
            <a:ext cx="990600" cy="304800"/>
          </a:xfrm>
          <a:prstGeom prst="rightArrow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 descr="arrow"/>
          <p:cNvSpPr/>
          <p:nvPr/>
        </p:nvSpPr>
        <p:spPr>
          <a:xfrm>
            <a:off x="3276600" y="4038600"/>
            <a:ext cx="990600" cy="304800"/>
          </a:xfrm>
          <a:prstGeom prst="rightArrow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 descr="arrow"/>
          <p:cNvSpPr/>
          <p:nvPr/>
        </p:nvSpPr>
        <p:spPr>
          <a:xfrm>
            <a:off x="2743200" y="5257800"/>
            <a:ext cx="990600" cy="304800"/>
          </a:xfrm>
          <a:prstGeom prst="rightArrow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descr="los humanos"/>
          <p:cNvGrpSpPr/>
          <p:nvPr/>
        </p:nvGrpSpPr>
        <p:grpSpPr>
          <a:xfrm>
            <a:off x="6019800" y="990600"/>
            <a:ext cx="2965704" cy="5142131"/>
            <a:chOff x="6096000" y="990600"/>
            <a:chExt cx="2889504" cy="5142131"/>
          </a:xfrm>
        </p:grpSpPr>
        <p:pic>
          <p:nvPicPr>
            <p:cNvPr id="16" name="Picture 15" descr="slide2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0" y="990600"/>
              <a:ext cx="2889504" cy="463664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58000" y="54864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¡Los humanos</a:t>
              </a:r>
            </a:p>
            <a:p>
              <a:r>
                <a:rPr lang="es-MX" b="1" dirty="0" smtClean="0"/>
                <a:t> también lo son!</a:t>
              </a:r>
              <a:endParaRPr lang="en-US" b="1" dirty="0"/>
            </a:p>
          </p:txBody>
        </p:sp>
      </p:grpSp>
      <p:pic>
        <p:nvPicPr>
          <p:cNvPr id="9" name="Content Placeholder 8" descr="aluminum-wire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57600" y="2133600"/>
            <a:ext cx="2878480" cy="1905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964" y="236538"/>
            <a:ext cx="6096000" cy="944562"/>
          </a:xfrm>
        </p:spPr>
        <p:txBody>
          <a:bodyPr/>
          <a:lstStyle/>
          <a:p>
            <a:pPr rtl="0"/>
            <a:r>
              <a:rPr dirty="0" err="1"/>
              <a:t>Ejemplos</a:t>
            </a:r>
            <a:r>
              <a:rPr dirty="0"/>
              <a:t> de </a:t>
            </a:r>
            <a:r>
              <a:rPr dirty="0" err="1"/>
              <a:t>conductores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24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Picture 9" descr="copper&#10;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430794"/>
            <a:ext cx="3235964" cy="1607806"/>
          </a:xfrm>
          <a:prstGeom prst="rect">
            <a:avLst/>
          </a:prstGeom>
        </p:spPr>
      </p:pic>
      <p:pic>
        <p:nvPicPr>
          <p:cNvPr id="11" name="Picture 10" descr="gold_bar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4038600"/>
            <a:ext cx="2600427" cy="1981200"/>
          </a:xfrm>
          <a:prstGeom prst="rect">
            <a:avLst/>
          </a:prstGeom>
        </p:spPr>
      </p:pic>
      <p:pic>
        <p:nvPicPr>
          <p:cNvPr id="12" name="Picture 11" descr="silve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4065904"/>
            <a:ext cx="2895600" cy="18046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9575" y="1118706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2800" dirty="0"/>
              <a:t>La </a:t>
            </a:r>
            <a:r>
              <a:rPr sz="2800" dirty="0" err="1"/>
              <a:t>mayoría</a:t>
            </a:r>
            <a:r>
              <a:rPr sz="2800" dirty="0"/>
              <a:t> de </a:t>
            </a:r>
            <a:r>
              <a:rPr sz="2800" dirty="0" err="1"/>
              <a:t>los</a:t>
            </a:r>
            <a:r>
              <a:rPr sz="2800" dirty="0"/>
              <a:t> </a:t>
            </a:r>
            <a:r>
              <a:rPr sz="2800" dirty="0" err="1"/>
              <a:t>metales</a:t>
            </a:r>
            <a:r>
              <a:rPr sz="2800" dirty="0"/>
              <a:t>: el </a:t>
            </a:r>
            <a:r>
              <a:rPr sz="2800" dirty="0" err="1"/>
              <a:t>cobre</a:t>
            </a:r>
            <a:r>
              <a:rPr sz="2800" dirty="0"/>
              <a:t>, la </a:t>
            </a:r>
            <a:r>
              <a:rPr sz="2800" dirty="0" err="1"/>
              <a:t>plata</a:t>
            </a:r>
            <a:r>
              <a:rPr sz="2800" dirty="0"/>
              <a:t>, el </a:t>
            </a:r>
            <a:r>
              <a:rPr sz="2800" dirty="0" err="1"/>
              <a:t>oro</a:t>
            </a:r>
            <a:r>
              <a:rPr sz="2800" dirty="0"/>
              <a:t> y el </a:t>
            </a:r>
            <a:r>
              <a:rPr sz="2800" dirty="0" err="1"/>
              <a:t>aluminio</a:t>
            </a:r>
            <a:r>
              <a:rPr sz="2800" dirty="0"/>
              <a:t> son </a:t>
            </a:r>
            <a:r>
              <a:rPr sz="2800" dirty="0" err="1"/>
              <a:t>excelentes</a:t>
            </a:r>
            <a:r>
              <a:rPr sz="2800" dirty="0"/>
              <a:t> </a:t>
            </a:r>
            <a:r>
              <a:rPr sz="2800" dirty="0" err="1"/>
              <a:t>conductores</a:t>
            </a:r>
            <a:r>
              <a:rPr sz="2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868362"/>
          </a:xfrm>
        </p:spPr>
        <p:txBody>
          <a:bodyPr/>
          <a:lstStyle/>
          <a:p>
            <a:pPr rtl="0"/>
            <a:r>
              <a:t>Ejemplos de aislantes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25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4" name="Group 13" descr="protección"/>
          <p:cNvGrpSpPr/>
          <p:nvPr/>
        </p:nvGrpSpPr>
        <p:grpSpPr>
          <a:xfrm>
            <a:off x="304800" y="1219200"/>
            <a:ext cx="8534400" cy="4547175"/>
            <a:chOff x="609600" y="1219200"/>
            <a:chExt cx="8229600" cy="4547175"/>
          </a:xfrm>
        </p:grpSpPr>
        <p:grpSp>
          <p:nvGrpSpPr>
            <p:cNvPr id="12" name="Group 11"/>
            <p:cNvGrpSpPr/>
            <p:nvPr/>
          </p:nvGrpSpPr>
          <p:grpSpPr>
            <a:xfrm>
              <a:off x="609600" y="1219200"/>
              <a:ext cx="8229600" cy="4038600"/>
              <a:chOff x="533400" y="1981200"/>
              <a:chExt cx="8229600" cy="40386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192708" y="2590800"/>
                <a:ext cx="7113092" cy="3429000"/>
                <a:chOff x="811708" y="1828800"/>
                <a:chExt cx="7113092" cy="3429000"/>
              </a:xfrm>
            </p:grpSpPr>
            <p:pic>
              <p:nvPicPr>
                <p:cNvPr id="4" name="Picture 3" descr="bar_cut_lumber_boards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5334000" y="1828800"/>
                  <a:ext cx="2312491" cy="1733522"/>
                </a:xfrm>
                <a:prstGeom prst="rect">
                  <a:avLst/>
                </a:prstGeom>
              </p:spPr>
            </p:pic>
            <p:pic>
              <p:nvPicPr>
                <p:cNvPr id="5" name="Picture 4" descr="insulators_glass_antique_insulation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048000" y="1828800"/>
                  <a:ext cx="2337941" cy="1752600"/>
                </a:xfrm>
                <a:prstGeom prst="rect">
                  <a:avLst/>
                </a:prstGeom>
              </p:spPr>
            </p:pic>
            <p:pic>
              <p:nvPicPr>
                <p:cNvPr id="6" name="Picture 5" descr="rubber_bands_colour_ball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838200" y="1828800"/>
                  <a:ext cx="2236292" cy="1676400"/>
                </a:xfrm>
                <a:prstGeom prst="rect">
                  <a:avLst/>
                </a:prstGeom>
              </p:spPr>
            </p:pic>
            <p:pic>
              <p:nvPicPr>
                <p:cNvPr id="7" name="Picture 6" descr="lexdon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3047999" y="3657600"/>
                  <a:ext cx="2297163" cy="1600200"/>
                </a:xfrm>
                <a:prstGeom prst="rect">
                  <a:avLst/>
                </a:prstGeom>
              </p:spPr>
            </p:pic>
            <p:pic>
              <p:nvPicPr>
                <p:cNvPr id="8" name="Picture 7" descr="tamagaishi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811708" y="3505201"/>
                  <a:ext cx="2236292" cy="1676400"/>
                </a:xfrm>
                <a:prstGeom prst="rect">
                  <a:avLst/>
                </a:prstGeom>
              </p:spPr>
            </p:pic>
            <p:pic>
              <p:nvPicPr>
                <p:cNvPr id="9" name="Picture 8" descr="paper_screwed_up_paper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410200" y="3505200"/>
                  <a:ext cx="2514600" cy="1676400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533400" y="1981200"/>
                <a:ext cx="822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/>
                <a:r>
                  <a:rPr sz="2800" b="1" dirty="0" err="1"/>
                  <a:t>Vidrio</a:t>
                </a:r>
                <a:r>
                  <a:rPr sz="2800" b="1" dirty="0"/>
                  <a:t>, </a:t>
                </a:r>
                <a:r>
                  <a:rPr sz="2800" b="1" dirty="0" err="1"/>
                  <a:t>caucho</a:t>
                </a:r>
                <a:r>
                  <a:rPr sz="2800" b="1" dirty="0"/>
                  <a:t>, </a:t>
                </a:r>
                <a:r>
                  <a:rPr sz="2800" b="1" dirty="0" err="1"/>
                  <a:t>plástico</a:t>
                </a:r>
                <a:r>
                  <a:rPr sz="2800" b="1" dirty="0"/>
                  <a:t>, </a:t>
                </a:r>
                <a:r>
                  <a:rPr sz="2800" b="1" dirty="0" err="1"/>
                  <a:t>madera</a:t>
                </a:r>
                <a:r>
                  <a:rPr sz="2800" b="1" dirty="0"/>
                  <a:t> </a:t>
                </a:r>
                <a:r>
                  <a:rPr sz="2800" b="1" dirty="0" err="1"/>
                  <a:t>seca</a:t>
                </a:r>
                <a:r>
                  <a:rPr sz="2800" b="1" dirty="0"/>
                  <a:t>, </a:t>
                </a:r>
                <a:r>
                  <a:rPr sz="2800" b="1" dirty="0" err="1"/>
                  <a:t>cerámica</a:t>
                </a:r>
                <a:r>
                  <a:rPr sz="2800" b="1" dirty="0"/>
                  <a:t>, </a:t>
                </a:r>
                <a:r>
                  <a:rPr sz="2800" b="1" dirty="0" err="1"/>
                  <a:t>papel</a:t>
                </a:r>
                <a:endParaRPr sz="2800" b="1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838200" y="5181600"/>
              <a:ext cx="8001000" cy="5847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rtl="0"/>
              <a:r>
                <a:rPr sz="3200" b="1" dirty="0" err="1">
                  <a:solidFill>
                    <a:schemeClr val="bg1"/>
                  </a:solidFill>
                </a:rPr>
                <a:t>Nivel</a:t>
              </a:r>
              <a:r>
                <a:rPr sz="3200" b="1" dirty="0">
                  <a:solidFill>
                    <a:schemeClr val="bg1"/>
                  </a:solidFill>
                </a:rPr>
                <a:t> 1 de </a:t>
              </a:r>
              <a:r>
                <a:rPr sz="3200" b="1" dirty="0" err="1">
                  <a:solidFill>
                    <a:schemeClr val="bg1"/>
                  </a:solidFill>
                </a:rPr>
                <a:t>protección</a:t>
              </a:r>
              <a:r>
                <a:rPr sz="3200" b="1" dirty="0">
                  <a:solidFill>
                    <a:schemeClr val="bg1"/>
                  </a:solidFill>
                </a:rPr>
                <a:t> contra </a:t>
              </a:r>
              <a:r>
                <a:rPr sz="3200" b="1" dirty="0" err="1">
                  <a:solidFill>
                    <a:schemeClr val="bg1"/>
                  </a:solidFill>
                </a:rPr>
                <a:t>riesgos</a:t>
              </a:r>
              <a:r>
                <a:rPr sz="3200" b="1" dirty="0">
                  <a:solidFill>
                    <a:schemeClr val="bg1"/>
                  </a:solidFill>
                </a:rPr>
                <a:t> eléctricos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under_thunderstorm_violet_purpl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4776" y="1981200"/>
            <a:ext cx="457200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01000" cy="1143000"/>
          </a:xfrm>
        </p:spPr>
        <p:txBody>
          <a:bodyPr>
            <a:normAutofit/>
          </a:bodyPr>
          <a:lstStyle/>
          <a:p>
            <a:pPr rtl="0"/>
            <a:r>
              <a:rPr dirty="0"/>
              <a:t>¿Conductor, </a:t>
            </a:r>
            <a:r>
              <a:rPr dirty="0" err="1"/>
              <a:t>aislante</a:t>
            </a:r>
            <a:r>
              <a:rPr dirty="0"/>
              <a:t> o ambos?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26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20160226reilingen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776" y="1982959"/>
            <a:ext cx="4065983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0668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2800" b="1" dirty="0" err="1"/>
              <a:t>Tanto</a:t>
            </a:r>
            <a:r>
              <a:rPr sz="2800" b="1" dirty="0"/>
              <a:t> el </a:t>
            </a:r>
            <a:r>
              <a:rPr sz="2800" b="1" dirty="0" err="1"/>
              <a:t>aire</a:t>
            </a:r>
            <a:r>
              <a:rPr sz="2800" b="1" dirty="0"/>
              <a:t> </a:t>
            </a:r>
            <a:r>
              <a:rPr sz="2800" b="1" dirty="0" err="1"/>
              <a:t>como</a:t>
            </a:r>
            <a:r>
              <a:rPr sz="2800" b="1" dirty="0"/>
              <a:t> el </a:t>
            </a:r>
            <a:r>
              <a:rPr sz="2800" b="1" dirty="0" err="1"/>
              <a:t>agua</a:t>
            </a:r>
            <a:r>
              <a:rPr sz="2800" b="1" dirty="0"/>
              <a:t> se </a:t>
            </a:r>
            <a:r>
              <a:rPr sz="2800" b="1" dirty="0" err="1"/>
              <a:t>pueden</a:t>
            </a:r>
            <a:r>
              <a:rPr sz="2800" b="1" dirty="0"/>
              <a:t> </a:t>
            </a:r>
            <a:r>
              <a:rPr sz="2800" b="1" dirty="0" err="1"/>
              <a:t>encontrar</a:t>
            </a:r>
            <a:r>
              <a:rPr sz="2800" b="1" dirty="0"/>
              <a:t> </a:t>
            </a:r>
            <a:r>
              <a:rPr sz="2800" b="1" dirty="0" err="1"/>
              <a:t>en</a:t>
            </a:r>
            <a:r>
              <a:rPr sz="2800" b="1" dirty="0"/>
              <a:t> </a:t>
            </a:r>
            <a:r>
              <a:rPr sz="2800" b="1" dirty="0" err="1"/>
              <a:t>diferentes</a:t>
            </a:r>
            <a:r>
              <a:rPr sz="2800" b="1" dirty="0"/>
              <a:t> </a:t>
            </a:r>
            <a:r>
              <a:rPr sz="2800" b="1" dirty="0" err="1"/>
              <a:t>condiciones</a:t>
            </a:r>
            <a:endParaRPr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029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dirty="0"/>
              <a:t>A </a:t>
            </a:r>
            <a:r>
              <a:rPr dirty="0" err="1"/>
              <a:t>menos</a:t>
            </a:r>
            <a:r>
              <a:rPr dirty="0"/>
              <a:t> que sea </a:t>
            </a:r>
            <a:r>
              <a:rPr dirty="0" err="1"/>
              <a:t>completamente</a:t>
            </a:r>
            <a:r>
              <a:rPr dirty="0"/>
              <a:t> “</a:t>
            </a:r>
            <a:r>
              <a:rPr dirty="0" err="1"/>
              <a:t>pura</a:t>
            </a:r>
            <a:r>
              <a:rPr dirty="0"/>
              <a:t>”, el </a:t>
            </a:r>
            <a:r>
              <a:rPr dirty="0" err="1"/>
              <a:t>agua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un </a:t>
            </a:r>
            <a:r>
              <a:rPr dirty="0" err="1"/>
              <a:t>excelente</a:t>
            </a:r>
            <a:r>
              <a:rPr dirty="0"/>
              <a:t> conductor y </a:t>
            </a:r>
            <a:r>
              <a:rPr dirty="0" err="1"/>
              <a:t>potencialmente</a:t>
            </a:r>
            <a:r>
              <a:rPr dirty="0"/>
              <a:t> </a:t>
            </a:r>
            <a:r>
              <a:rPr dirty="0" err="1"/>
              <a:t>peligroso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se </a:t>
            </a:r>
            <a:r>
              <a:rPr dirty="0" err="1"/>
              <a:t>combina</a:t>
            </a:r>
            <a:r>
              <a:rPr dirty="0"/>
              <a:t> con electricidad </a:t>
            </a:r>
            <a:r>
              <a:rPr dirty="0" err="1"/>
              <a:t>en</a:t>
            </a:r>
            <a:r>
              <a:rPr dirty="0"/>
              <a:t> el </a:t>
            </a:r>
            <a:r>
              <a:rPr dirty="0" err="1"/>
              <a:t>trabajo</a:t>
            </a:r>
            <a:r>
              <a:rPr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5800" y="50292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dirty="0"/>
              <a:t>El </a:t>
            </a:r>
            <a:r>
              <a:rPr dirty="0" err="1"/>
              <a:t>aire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un </a:t>
            </a:r>
            <a:r>
              <a:rPr dirty="0" err="1"/>
              <a:t>buen</a:t>
            </a:r>
            <a:r>
              <a:rPr dirty="0"/>
              <a:t> </a:t>
            </a:r>
            <a:r>
              <a:rPr dirty="0" err="1"/>
              <a:t>aislante</a:t>
            </a:r>
            <a:r>
              <a:rPr dirty="0"/>
              <a:t>.  Sin embargo,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carga</a:t>
            </a:r>
            <a:r>
              <a:rPr dirty="0"/>
              <a:t> </a:t>
            </a:r>
            <a:r>
              <a:rPr dirty="0" err="1"/>
              <a:t>eléctrica</a:t>
            </a:r>
            <a:r>
              <a:rPr dirty="0"/>
              <a:t> lo </a:t>
            </a:r>
            <a:r>
              <a:rPr dirty="0" err="1"/>
              <a:t>suficientemente</a:t>
            </a:r>
            <a:r>
              <a:rPr dirty="0"/>
              <a:t> </a:t>
            </a:r>
            <a:r>
              <a:rPr dirty="0" err="1"/>
              <a:t>grande</a:t>
            </a:r>
            <a:r>
              <a:rPr dirty="0"/>
              <a:t> </a:t>
            </a:r>
            <a:r>
              <a:rPr dirty="0" err="1"/>
              <a:t>puede</a:t>
            </a:r>
            <a:r>
              <a:rPr dirty="0"/>
              <a:t> </a:t>
            </a:r>
            <a:r>
              <a:rPr dirty="0" err="1"/>
              <a:t>convertirlo</a:t>
            </a:r>
            <a:r>
              <a:rPr lang="es-MX" dirty="0"/>
              <a:t> </a:t>
            </a:r>
            <a:r>
              <a:rPr dirty="0" err="1"/>
              <a:t>en</a:t>
            </a:r>
            <a:r>
              <a:rPr dirty="0"/>
              <a:t> conductor,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sucede</a:t>
            </a:r>
            <a:r>
              <a:rPr dirty="0"/>
              <a:t> con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rayos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siccircuit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438400"/>
            <a:ext cx="5562600" cy="38034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rtl="0"/>
            <a:r>
              <a:rPr sz="3600" spc="-100" dirty="0" err="1"/>
              <a:t>Flujo</a:t>
            </a:r>
            <a:r>
              <a:rPr sz="3600" spc="-100" dirty="0"/>
              <a:t> de electricidad— circuitos y </a:t>
            </a:r>
            <a:r>
              <a:rPr sz="3600" spc="-100" dirty="0" err="1"/>
              <a:t>trayectorias</a:t>
            </a:r>
            <a:endParaRPr sz="3600" spc="-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27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295400"/>
            <a:ext cx="3581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2400" b="1" dirty="0"/>
              <a:t>La electricidad se </a:t>
            </a:r>
            <a:r>
              <a:rPr sz="2400" b="1" dirty="0" err="1"/>
              <a:t>desplaza</a:t>
            </a:r>
            <a:r>
              <a:rPr sz="2400" b="1" dirty="0"/>
              <a:t> a </a:t>
            </a:r>
            <a:r>
              <a:rPr sz="2400" b="1" dirty="0" err="1"/>
              <a:t>través</a:t>
            </a:r>
            <a:r>
              <a:rPr sz="2400" b="1" dirty="0"/>
              <a:t> de circuitos.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3400" y="1331893"/>
            <a:ext cx="3962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2400" b="1" dirty="0"/>
              <a:t>La </a:t>
            </a:r>
            <a:r>
              <a:rPr sz="2400" b="1" dirty="0" err="1"/>
              <a:t>corriente</a:t>
            </a:r>
            <a:r>
              <a:rPr sz="2400" b="1" dirty="0"/>
              <a:t> no </a:t>
            </a:r>
            <a:r>
              <a:rPr sz="2400" b="1" dirty="0" err="1"/>
              <a:t>puede</a:t>
            </a:r>
            <a:r>
              <a:rPr sz="2400" b="1" dirty="0"/>
              <a:t> circular a </a:t>
            </a:r>
            <a:r>
              <a:rPr sz="2400" b="1" dirty="0" err="1"/>
              <a:t>través</a:t>
            </a:r>
            <a:r>
              <a:rPr sz="2400" b="1" dirty="0"/>
              <a:t> de circuitos </a:t>
            </a:r>
            <a:r>
              <a:rPr sz="2400" b="1" dirty="0" err="1"/>
              <a:t>abiertos</a:t>
            </a:r>
            <a:r>
              <a:rPr sz="2400" b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2215707"/>
            <a:ext cx="2819400" cy="98469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rtl="0">
              <a:lnSpc>
                <a:spcPts val="2300"/>
              </a:lnSpc>
            </a:pPr>
            <a:r>
              <a:rPr sz="2400" b="1" dirty="0"/>
              <a:t>Los </a:t>
            </a:r>
            <a:r>
              <a:rPr sz="2400" b="1" dirty="0" err="1"/>
              <a:t>interruptores</a:t>
            </a:r>
            <a:r>
              <a:rPr sz="2400" b="1" dirty="0"/>
              <a:t> </a:t>
            </a:r>
            <a:r>
              <a:rPr sz="2400" b="1" dirty="0" err="1"/>
              <a:t>abren</a:t>
            </a:r>
            <a:r>
              <a:rPr sz="2400" b="1" dirty="0"/>
              <a:t> y </a:t>
            </a:r>
            <a:r>
              <a:rPr sz="2400" b="1" dirty="0" err="1"/>
              <a:t>cierran</a:t>
            </a:r>
            <a:r>
              <a:rPr sz="2400" b="1" dirty="0"/>
              <a:t> circuitos.</a:t>
            </a:r>
          </a:p>
        </p:txBody>
      </p:sp>
      <p:cxnSp>
        <p:nvCxnSpPr>
          <p:cNvPr id="12" name="Elbow Connector 11" descr="elbow connector"/>
          <p:cNvCxnSpPr/>
          <p:nvPr/>
        </p:nvCxnSpPr>
        <p:spPr>
          <a:xfrm rot="10800000" flipV="1">
            <a:off x="4191000" y="2514600"/>
            <a:ext cx="1828800" cy="1524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72200" y="3553361"/>
            <a:ext cx="2362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1600" b="1" dirty="0"/>
              <a:t>Las </a:t>
            </a:r>
            <a:r>
              <a:rPr sz="1600" b="1" dirty="0" err="1"/>
              <a:t>herramientas</a:t>
            </a:r>
            <a:r>
              <a:rPr sz="1600" b="1" dirty="0"/>
              <a:t> y </a:t>
            </a:r>
            <a:r>
              <a:rPr sz="1600" b="1" dirty="0" err="1"/>
              <a:t>los</a:t>
            </a:r>
            <a:r>
              <a:rPr sz="1600" b="1" dirty="0"/>
              <a:t> </a:t>
            </a:r>
            <a:r>
              <a:rPr sz="1600" b="1" dirty="0" err="1"/>
              <a:t>dispositivos</a:t>
            </a:r>
            <a:r>
              <a:rPr sz="1600" b="1" dirty="0"/>
              <a:t> </a:t>
            </a:r>
            <a:r>
              <a:rPr sz="1600" b="1" dirty="0" err="1"/>
              <a:t>alimentados</a:t>
            </a:r>
            <a:r>
              <a:rPr sz="1600" b="1" dirty="0"/>
              <a:t> </a:t>
            </a:r>
            <a:r>
              <a:rPr sz="1600" b="1" dirty="0" err="1"/>
              <a:t>eléctricamente</a:t>
            </a:r>
            <a:r>
              <a:rPr sz="1600" b="1" dirty="0"/>
              <a:t> </a:t>
            </a:r>
            <a:r>
              <a:rPr sz="1600" b="1" dirty="0" err="1"/>
              <a:t>por</a:t>
            </a:r>
            <a:r>
              <a:rPr sz="1600" b="1" dirty="0"/>
              <a:t> </a:t>
            </a:r>
            <a:r>
              <a:rPr sz="1600" b="1" dirty="0" err="1"/>
              <a:t>los</a:t>
            </a:r>
            <a:r>
              <a:rPr sz="1600" b="1" dirty="0"/>
              <a:t> circuitos </a:t>
            </a:r>
            <a:r>
              <a:rPr sz="1600" b="1" dirty="0" err="1"/>
              <a:t>representan</a:t>
            </a:r>
            <a:r>
              <a:rPr sz="1600" b="1" dirty="0"/>
              <a:t> la “</a:t>
            </a:r>
            <a:r>
              <a:rPr sz="1600" b="1" dirty="0" err="1"/>
              <a:t>carga</a:t>
            </a:r>
            <a:r>
              <a:rPr sz="1600" b="1" dirty="0"/>
              <a:t>.”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9800" y="4953000"/>
            <a:ext cx="2667000" cy="101995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rtl="0">
              <a:lnSpc>
                <a:spcPts val="2400"/>
              </a:lnSpc>
            </a:pPr>
            <a:r>
              <a:rPr sz="2400" b="1" dirty="0"/>
              <a:t>La electricidad </a:t>
            </a:r>
            <a:r>
              <a:rPr sz="2400" b="1" dirty="0" err="1"/>
              <a:t>circula</a:t>
            </a:r>
            <a:r>
              <a:rPr sz="2400" b="1" dirty="0"/>
              <a:t> de </a:t>
            </a:r>
            <a:r>
              <a:rPr sz="2400" b="1" dirty="0" err="1"/>
              <a:t>regreso</a:t>
            </a:r>
            <a:r>
              <a:rPr sz="2400" b="1" dirty="0"/>
              <a:t> a la </a:t>
            </a:r>
            <a:r>
              <a:rPr sz="2400" b="1" dirty="0" err="1"/>
              <a:t>fuente</a:t>
            </a:r>
            <a:r>
              <a:rPr sz="2400" b="1" dirty="0"/>
              <a:t>.</a:t>
            </a:r>
          </a:p>
        </p:txBody>
      </p:sp>
      <p:cxnSp>
        <p:nvCxnSpPr>
          <p:cNvPr id="16" name="Straight Arrow Connector 15" descr="straight connector"/>
          <p:cNvCxnSpPr>
            <a:stCxn id="13" idx="1"/>
          </p:cNvCxnSpPr>
          <p:nvPr/>
        </p:nvCxnSpPr>
        <p:spPr>
          <a:xfrm flipH="1" flipV="1">
            <a:off x="5486400" y="3705767"/>
            <a:ext cx="685800" cy="509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 descr="straight arrow connector"/>
          <p:cNvCxnSpPr/>
          <p:nvPr/>
        </p:nvCxnSpPr>
        <p:spPr>
          <a:xfrm flipH="1" flipV="1">
            <a:off x="1828800" y="4267200"/>
            <a:ext cx="41910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completecircuit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184451"/>
            <a:ext cx="6768073" cy="2911549"/>
          </a:xfrm>
          <a:prstGeom prst="rect">
            <a:avLst/>
          </a:prstGeom>
        </p:spPr>
      </p:pic>
      <p:grpSp>
        <p:nvGrpSpPr>
          <p:cNvPr id="33" name="Group 32" descr="wire connectors"/>
          <p:cNvGrpSpPr/>
          <p:nvPr/>
        </p:nvGrpSpPr>
        <p:grpSpPr>
          <a:xfrm>
            <a:off x="5334000" y="1051026"/>
            <a:ext cx="2308327" cy="2835174"/>
            <a:chOff x="6248400" y="1051026"/>
            <a:chExt cx="2308327" cy="2835174"/>
          </a:xfrm>
        </p:grpSpPr>
        <p:grpSp>
          <p:nvGrpSpPr>
            <p:cNvPr id="22" name="Group 21"/>
            <p:cNvGrpSpPr/>
            <p:nvPr/>
          </p:nvGrpSpPr>
          <p:grpSpPr>
            <a:xfrm>
              <a:off x="6248400" y="1051026"/>
              <a:ext cx="2308327" cy="2835174"/>
              <a:chOff x="6248400" y="1051026"/>
              <a:chExt cx="2308327" cy="2835174"/>
            </a:xfrm>
          </p:grpSpPr>
          <p:pic>
            <p:nvPicPr>
              <p:cNvPr id="15" name="Picture 14" descr="wire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9782116">
                <a:off x="6842227" y="1051026"/>
                <a:ext cx="1714500" cy="1714500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6248400" y="2667000"/>
                <a:ext cx="609600" cy="1219200"/>
                <a:chOff x="6248400" y="2667000"/>
                <a:chExt cx="609600" cy="1219200"/>
              </a:xfrm>
            </p:grpSpPr>
            <p:pic>
              <p:nvPicPr>
                <p:cNvPr id="1026" name="Picture 2" descr="uno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400800" y="2667000"/>
                  <a:ext cx="457200" cy="457200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12" name="Straight Arrow Connector 11"/>
                <p:cNvCxnSpPr>
                  <a:stCxn id="1026" idx="2"/>
                </p:cNvCxnSpPr>
                <p:nvPr/>
              </p:nvCxnSpPr>
              <p:spPr>
                <a:xfrm flipH="1">
                  <a:off x="6248400" y="3124200"/>
                  <a:ext cx="381000" cy="7620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/>
              <p:cNvCxnSpPr/>
              <p:nvPr/>
            </p:nvCxnSpPr>
            <p:spPr>
              <a:xfrm flipV="1">
                <a:off x="7315200" y="2057400"/>
                <a:ext cx="22860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1026" idx="0"/>
                <a:endCxn id="15" idx="3"/>
              </p:cNvCxnSpPr>
              <p:nvPr/>
            </p:nvCxnSpPr>
            <p:spPr>
              <a:xfrm flipV="1">
                <a:off x="6629400" y="2158407"/>
                <a:ext cx="250131" cy="50859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1027" idx="2"/>
              </p:cNvCxnSpPr>
              <p:nvPr/>
            </p:nvCxnSpPr>
            <p:spPr>
              <a:xfrm flipH="1">
                <a:off x="6400800" y="3124200"/>
                <a:ext cx="762000" cy="4572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7" name="Picture 3" descr="do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34200" y="2667000"/>
              <a:ext cx="457200" cy="457200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43000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Encuentre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componentes</a:t>
            </a:r>
            <a:r>
              <a:rPr dirty="0"/>
              <a:t> del circuito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2667000" cy="1219200"/>
          </a:xfrm>
        </p:spPr>
        <p:txBody>
          <a:bodyPr>
            <a:normAutofit/>
          </a:bodyPr>
          <a:lstStyle/>
          <a:p>
            <a:pPr rtl="0"/>
            <a:r>
              <a:t>1 conductor</a:t>
            </a:r>
          </a:p>
          <a:p>
            <a:pPr rtl="0"/>
            <a:r>
              <a:t>3 corriente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28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3124200" y="1380653"/>
            <a:ext cx="26670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</a:t>
            </a:r>
            <a:r>
              <a:rPr kumimoji="0" sz="3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aislante</a:t>
            </a:r>
            <a:endParaRPr kumimoji="0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</a:t>
            </a:r>
            <a:r>
              <a:rPr kumimoji="0" sz="3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resistencia</a:t>
            </a:r>
            <a:endParaRPr kumimoji="0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8" name="Group 27" descr="tres"/>
          <p:cNvGrpSpPr/>
          <p:nvPr/>
        </p:nvGrpSpPr>
        <p:grpSpPr>
          <a:xfrm>
            <a:off x="3200400" y="4191000"/>
            <a:ext cx="762000" cy="990600"/>
            <a:chOff x="4191000" y="4191000"/>
            <a:chExt cx="762000" cy="990600"/>
          </a:xfrm>
        </p:grpSpPr>
        <p:pic>
          <p:nvPicPr>
            <p:cNvPr id="1028" name="Picture 4" descr="tre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91000" y="4419600"/>
              <a:ext cx="533400" cy="533400"/>
            </a:xfrm>
            <a:prstGeom prst="rect">
              <a:avLst/>
            </a:prstGeom>
            <a:noFill/>
          </p:spPr>
        </p:pic>
        <p:cxnSp>
          <p:nvCxnSpPr>
            <p:cNvPr id="25" name="Straight Arrow Connector 24"/>
            <p:cNvCxnSpPr>
              <a:stCxn id="1028" idx="0"/>
            </p:cNvCxnSpPr>
            <p:nvPr/>
          </p:nvCxnSpPr>
          <p:spPr>
            <a:xfrm flipH="1" flipV="1">
              <a:off x="4419600" y="4191000"/>
              <a:ext cx="38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572000" y="4876800"/>
              <a:ext cx="3810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 descr="quatro"/>
          <p:cNvGrpSpPr/>
          <p:nvPr/>
        </p:nvGrpSpPr>
        <p:grpSpPr>
          <a:xfrm>
            <a:off x="6934200" y="3761839"/>
            <a:ext cx="1917557" cy="2246769"/>
            <a:chOff x="7010400" y="3810000"/>
            <a:chExt cx="1917557" cy="2246769"/>
          </a:xfrm>
        </p:grpSpPr>
        <p:pic>
          <p:nvPicPr>
            <p:cNvPr id="1029" name="Picture 5" descr="quattr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10400" y="3810000"/>
              <a:ext cx="457200" cy="457200"/>
            </a:xfrm>
            <a:prstGeom prst="rect">
              <a:avLst/>
            </a:prstGeom>
            <a:noFill/>
          </p:spPr>
        </p:pic>
        <p:sp>
          <p:nvSpPr>
            <p:cNvPr id="35" name="TextBox 34"/>
            <p:cNvSpPr txBox="1"/>
            <p:nvPr/>
          </p:nvSpPr>
          <p:spPr>
            <a:xfrm>
              <a:off x="7431679" y="3810000"/>
              <a:ext cx="149627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sz="2000" spc="-100" dirty="0"/>
                <a:t>Resistencia: </a:t>
              </a:r>
              <a:r>
                <a:rPr sz="2000" spc="-100" dirty="0" err="1"/>
                <a:t>cualquier</a:t>
              </a:r>
              <a:r>
                <a:rPr sz="2000" spc="-100" dirty="0"/>
                <a:t> parte del circuito que se </a:t>
              </a:r>
              <a:r>
                <a:rPr sz="2000" spc="-100" dirty="0" err="1"/>
                <a:t>oponga</a:t>
              </a:r>
              <a:r>
                <a:rPr sz="2000" spc="-100" dirty="0"/>
                <a:t> al </a:t>
              </a:r>
              <a:r>
                <a:rPr sz="2000" spc="-100" dirty="0" err="1"/>
                <a:t>flujo</a:t>
              </a:r>
              <a:r>
                <a:rPr sz="2000" spc="-100" dirty="0"/>
                <a:t> de </a:t>
              </a:r>
              <a:r>
                <a:rPr sz="2000" spc="-100" dirty="0" err="1"/>
                <a:t>corriente</a:t>
              </a:r>
              <a:endParaRPr sz="2000" spc="-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2" y="0"/>
            <a:ext cx="7145868" cy="1143000"/>
          </a:xfrm>
        </p:spPr>
        <p:txBody>
          <a:bodyPr>
            <a:normAutofit/>
          </a:bodyPr>
          <a:lstStyle/>
          <a:p>
            <a:pPr rtl="0"/>
            <a:r>
              <a:rPr sz="3200" spc="-100" dirty="0"/>
              <a:t>Circuitos y </a:t>
            </a:r>
            <a:r>
              <a:rPr sz="3200" spc="-100" dirty="0" err="1"/>
              <a:t>seguridad</a:t>
            </a:r>
            <a:r>
              <a:rPr sz="3200" spc="-100" dirty="0"/>
              <a:t> de </a:t>
            </a:r>
            <a:r>
              <a:rPr sz="3200" spc="-100" dirty="0" err="1"/>
              <a:t>los</a:t>
            </a:r>
            <a:r>
              <a:rPr sz="3200" spc="-100" dirty="0"/>
              <a:t> </a:t>
            </a:r>
            <a:r>
              <a:rPr sz="3200" spc="-100" dirty="0" err="1"/>
              <a:t>trabajadores</a:t>
            </a:r>
            <a:endParaRPr sz="3200" spc="-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6324600" cy="1371600"/>
          </a:xfrm>
        </p:spPr>
        <p:txBody>
          <a:bodyPr>
            <a:normAutofit fontScale="92500" lnSpcReduction="10000"/>
          </a:bodyPr>
          <a:lstStyle/>
          <a:p>
            <a:pPr algn="ctr" rtl="0">
              <a:buNone/>
            </a:pPr>
            <a:r>
              <a:rPr b="1" dirty="0"/>
              <a:t>¿</a:t>
            </a:r>
            <a:r>
              <a:rPr b="1" dirty="0" err="1"/>
              <a:t>Qué</a:t>
            </a:r>
            <a:r>
              <a:rPr b="1" dirty="0"/>
              <a:t> </a:t>
            </a:r>
            <a:r>
              <a:rPr b="1" dirty="0" err="1"/>
              <a:t>relación</a:t>
            </a:r>
            <a:r>
              <a:rPr b="1" dirty="0"/>
              <a:t> </a:t>
            </a:r>
            <a:r>
              <a:rPr b="1" dirty="0" err="1"/>
              <a:t>tienen</a:t>
            </a:r>
            <a:r>
              <a:rPr b="1" dirty="0"/>
              <a:t> la </a:t>
            </a:r>
            <a:r>
              <a:rPr b="1" dirty="0" err="1"/>
              <a:t>corriente</a:t>
            </a:r>
            <a:r>
              <a:rPr b="1" dirty="0"/>
              <a:t>, </a:t>
            </a:r>
            <a:r>
              <a:rPr b="1" dirty="0" err="1"/>
              <a:t>los</a:t>
            </a:r>
            <a:r>
              <a:rPr b="1" dirty="0"/>
              <a:t> </a:t>
            </a:r>
            <a:r>
              <a:rPr b="1" dirty="0" err="1"/>
              <a:t>conductores</a:t>
            </a:r>
            <a:r>
              <a:rPr b="1" dirty="0"/>
              <a:t> y </a:t>
            </a:r>
            <a:r>
              <a:rPr b="1" dirty="0" err="1"/>
              <a:t>los</a:t>
            </a:r>
            <a:r>
              <a:rPr b="1" dirty="0"/>
              <a:t> circuitos con la </a:t>
            </a:r>
            <a:r>
              <a:rPr b="1" dirty="0" err="1"/>
              <a:t>seguridad</a:t>
            </a:r>
            <a:r>
              <a:rPr b="1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29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47800" y="3505200"/>
            <a:ext cx="5257800" cy="2667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sz="3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¡Los </a:t>
            </a:r>
            <a:r>
              <a:rPr kumimoji="0" sz="32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trabajadores</a:t>
            </a:r>
            <a:r>
              <a:rPr kumimoji="0" sz="3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se </a:t>
            </a:r>
            <a:r>
              <a:rPr kumimoji="0" sz="32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lesionan</a:t>
            </a:r>
            <a:r>
              <a:rPr kumimoji="0" sz="3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o </a:t>
            </a:r>
            <a:r>
              <a:rPr kumimoji="0" sz="32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mueren</a:t>
            </a:r>
            <a:r>
              <a:rPr kumimoji="0" sz="3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sz="32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cuando</a:t>
            </a:r>
            <a:r>
              <a:rPr kumimoji="0" sz="3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sz="32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accidentalmente</a:t>
            </a:r>
            <a:r>
              <a:rPr kumimoji="0" sz="3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se </a:t>
            </a:r>
            <a:r>
              <a:rPr kumimoji="0" lang="en-US" sz="3200" b="1" i="0" u="none" strike="noStrike" kern="1200" cap="none" spc="0" normalizeH="0" baseline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convierten</a:t>
            </a:r>
            <a:r>
              <a:rPr kumimoji="0" sz="32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sz="3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parte</a:t>
            </a:r>
            <a:r>
              <a:rPr kumimoji="0" sz="32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de circuitos eléctricos </a:t>
            </a:r>
            <a:r>
              <a:rPr kumimoji="0" sz="32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energizados</a:t>
            </a:r>
            <a:r>
              <a:rPr kumimoji="0" sz="32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 descr="AGCFocus4PP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685800"/>
            <a:ext cx="1851782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Centro de Salud y Seguridad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dirty="0"/>
              <a:t>Centro de </a:t>
            </a:r>
            <a:r>
              <a:rPr dirty="0" err="1"/>
              <a:t>Salud</a:t>
            </a:r>
            <a:r>
              <a:rPr dirty="0"/>
              <a:t> y </a:t>
            </a:r>
            <a:r>
              <a:rPr dirty="0" err="1"/>
              <a:t>Seguridad</a:t>
            </a:r>
            <a:r>
              <a:rPr lang="en-US" dirty="0"/>
              <a:t/>
            </a:r>
            <a:br>
              <a:rPr lang="en-US" dirty="0"/>
            </a:br>
            <a:r>
              <a:rPr dirty="0"/>
              <a:t>safety.sbctc.org</a:t>
            </a:r>
          </a:p>
        </p:txBody>
      </p:sp>
      <p:pic>
        <p:nvPicPr>
          <p:cNvPr id="3" name="Picture 2" descr="safetyhub.jpg" title="Centro de Salud y Segurida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01470"/>
            <a:ext cx="8841574" cy="44183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2053" y="49041"/>
            <a:ext cx="304800" cy="365125"/>
          </a:xfrm>
        </p:spPr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3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oshagrndfaultgood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990600"/>
            <a:ext cx="3429000" cy="2628775"/>
          </a:xfrm>
          <a:ln w="63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rtl="0"/>
            <a:r>
              <a:t>La puesta a tierra eléctrica salva vidas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267200" cy="4602163"/>
          </a:xfrm>
        </p:spPr>
        <p:txBody>
          <a:bodyPr>
            <a:normAutofit fontScale="92500" lnSpcReduction="20000"/>
          </a:bodyPr>
          <a:lstStyle/>
          <a:p>
            <a:pPr rtl="0">
              <a:spcBef>
                <a:spcPts val="600"/>
              </a:spcBef>
            </a:pPr>
            <a:r>
              <a:rPr b="1" dirty="0"/>
              <a:t>Una </a:t>
            </a:r>
            <a:r>
              <a:rPr b="1" dirty="0" err="1"/>
              <a:t>adecuada</a:t>
            </a:r>
            <a:r>
              <a:rPr b="1" dirty="0"/>
              <a:t> </a:t>
            </a:r>
            <a:r>
              <a:rPr b="1" dirty="0" err="1"/>
              <a:t>puesta</a:t>
            </a:r>
            <a:r>
              <a:rPr b="1" dirty="0"/>
              <a:t> a </a:t>
            </a:r>
            <a:r>
              <a:rPr b="1" dirty="0" err="1"/>
              <a:t>tierra</a:t>
            </a:r>
            <a:r>
              <a:rPr b="1" dirty="0"/>
              <a:t> de circuitos y </a:t>
            </a:r>
            <a:r>
              <a:rPr b="1" dirty="0" err="1"/>
              <a:t>dispositivos</a:t>
            </a:r>
            <a:r>
              <a:rPr b="1" dirty="0"/>
              <a:t> </a:t>
            </a:r>
            <a:r>
              <a:rPr b="1" dirty="0" err="1"/>
              <a:t>protege</a:t>
            </a:r>
            <a:r>
              <a:rPr b="1" dirty="0"/>
              <a:t> a </a:t>
            </a:r>
            <a:r>
              <a:rPr b="1" dirty="0" err="1"/>
              <a:t>los</a:t>
            </a:r>
            <a:r>
              <a:rPr b="1" dirty="0"/>
              <a:t> </a:t>
            </a:r>
            <a:r>
              <a:rPr b="1" dirty="0" err="1"/>
              <a:t>trabajadores</a:t>
            </a:r>
            <a:r>
              <a:rPr b="1" dirty="0"/>
              <a:t>.</a:t>
            </a:r>
          </a:p>
          <a:p>
            <a:pPr>
              <a:spcBef>
                <a:spcPts val="600"/>
              </a:spcBef>
              <a:buNone/>
            </a:pPr>
            <a:endParaRPr lang="en-US" b="1" dirty="0"/>
          </a:p>
          <a:p>
            <a:pPr rtl="0">
              <a:spcBef>
                <a:spcPts val="600"/>
              </a:spcBef>
            </a:pPr>
            <a:r>
              <a:rPr b="1" dirty="0"/>
              <a:t>Brinda </a:t>
            </a:r>
            <a:r>
              <a:rPr b="1" dirty="0" err="1"/>
              <a:t>una</a:t>
            </a:r>
            <a:r>
              <a:rPr b="1" dirty="0"/>
              <a:t> </a:t>
            </a:r>
            <a:r>
              <a:rPr b="1" dirty="0" err="1"/>
              <a:t>trayectoria</a:t>
            </a:r>
            <a:r>
              <a:rPr b="1" dirty="0"/>
              <a:t> de </a:t>
            </a:r>
            <a:r>
              <a:rPr b="1" dirty="0" err="1"/>
              <a:t>poca</a:t>
            </a:r>
            <a:r>
              <a:rPr b="1" dirty="0"/>
              <a:t> </a:t>
            </a:r>
            <a:r>
              <a:rPr b="1" dirty="0" err="1"/>
              <a:t>resistencia</a:t>
            </a:r>
            <a:r>
              <a:rPr b="1" dirty="0"/>
              <a:t> para la </a:t>
            </a:r>
            <a:r>
              <a:rPr b="1" dirty="0" err="1"/>
              <a:t>corriente</a:t>
            </a:r>
            <a:r>
              <a:rPr b="1" dirty="0"/>
              <a:t> que </a:t>
            </a:r>
            <a:r>
              <a:rPr b="1" dirty="0" err="1"/>
              <a:t>regresa</a:t>
            </a:r>
            <a:r>
              <a:rPr b="1" dirty="0"/>
              <a:t> a la </a:t>
            </a:r>
            <a:r>
              <a:rPr b="1" dirty="0" err="1"/>
              <a:t>fuente</a:t>
            </a:r>
            <a:r>
              <a:rPr b="1" dirty="0"/>
              <a:t>.</a:t>
            </a:r>
          </a:p>
          <a:p>
            <a:pPr>
              <a:spcBef>
                <a:spcPts val="600"/>
              </a:spcBef>
              <a:buNone/>
            </a:pPr>
            <a:endParaRPr lang="en-US" b="1" dirty="0"/>
          </a:p>
          <a:p>
            <a:pPr rtl="0">
              <a:spcBef>
                <a:spcPts val="600"/>
              </a:spcBef>
            </a:pPr>
            <a:r>
              <a:rPr b="1" dirty="0"/>
              <a:t>¡Sin la </a:t>
            </a:r>
            <a:r>
              <a:rPr b="1" dirty="0" err="1"/>
              <a:t>puesta</a:t>
            </a:r>
            <a:r>
              <a:rPr b="1" dirty="0"/>
              <a:t> a </a:t>
            </a:r>
            <a:r>
              <a:rPr b="1" dirty="0" err="1"/>
              <a:t>tierra</a:t>
            </a:r>
            <a:r>
              <a:rPr b="1" dirty="0"/>
              <a:t>, la </a:t>
            </a:r>
            <a:r>
              <a:rPr b="1" dirty="0" err="1"/>
              <a:t>corriente</a:t>
            </a:r>
            <a:r>
              <a:rPr b="1" dirty="0"/>
              <a:t> </a:t>
            </a:r>
            <a:r>
              <a:rPr b="1" dirty="0" err="1"/>
              <a:t>podría</a:t>
            </a:r>
            <a:r>
              <a:rPr b="1" dirty="0"/>
              <a:t> circular a </a:t>
            </a:r>
            <a:r>
              <a:rPr b="1" dirty="0" err="1"/>
              <a:t>través</a:t>
            </a:r>
            <a:r>
              <a:rPr b="1" dirty="0"/>
              <a:t> de </a:t>
            </a:r>
            <a:r>
              <a:rPr b="1" dirty="0" err="1"/>
              <a:t>usted</a:t>
            </a:r>
            <a:r>
              <a:rPr b="1" dirty="0"/>
              <a:t>!</a:t>
            </a:r>
          </a:p>
          <a:p>
            <a:endParaRPr lang="en-US" b="1" dirty="0"/>
          </a:p>
          <a:p>
            <a:pPr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30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1" name="Picture 10" descr="oshagroundfault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1" y="3651644"/>
            <a:ext cx="3657600" cy="2552087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dirty="0"/>
              <a:t>Más </a:t>
            </a:r>
            <a:r>
              <a:rPr dirty="0" err="1"/>
              <a:t>términos</a:t>
            </a:r>
            <a:r>
              <a:rPr dirty="0"/>
              <a:t> de electricidad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24200" cy="4525963"/>
          </a:xfrm>
        </p:spPr>
        <p:txBody>
          <a:bodyPr/>
          <a:lstStyle/>
          <a:p>
            <a:pPr rtl="0"/>
            <a:r>
              <a:rPr sz="4000" b="1"/>
              <a:t>Voltaje</a:t>
            </a:r>
          </a:p>
          <a:p>
            <a:pPr>
              <a:buNone/>
            </a:pPr>
            <a:endParaRPr lang="en-US" sz="4000" b="1" dirty="0"/>
          </a:p>
          <a:p>
            <a:pPr rtl="0"/>
            <a:r>
              <a:rPr sz="4000" b="1"/>
              <a:t>Amperaje</a:t>
            </a:r>
          </a:p>
          <a:p>
            <a:pPr>
              <a:buNone/>
            </a:pPr>
            <a:endParaRPr lang="en-US" sz="4000" b="1" dirty="0"/>
          </a:p>
          <a:p>
            <a:pPr rtl="0"/>
            <a:r>
              <a:rPr sz="4000" b="1"/>
              <a:t>Vataje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31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1676400"/>
            <a:ext cx="6019800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rtl="0"/>
            <a:r>
              <a:rPr sz="2400" b="1" spc="-100" dirty="0" err="1">
                <a:solidFill>
                  <a:srgbClr val="FFFF00"/>
                </a:solidFill>
              </a:rPr>
              <a:t>Empuja</a:t>
            </a:r>
            <a:r>
              <a:rPr sz="2400" b="1" spc="-100" dirty="0">
                <a:solidFill>
                  <a:srgbClr val="FFFF00"/>
                </a:solidFill>
              </a:rPr>
              <a:t> la </a:t>
            </a:r>
            <a:r>
              <a:rPr sz="2400" b="1" spc="-100" dirty="0" err="1">
                <a:solidFill>
                  <a:srgbClr val="FFFF00"/>
                </a:solidFill>
              </a:rPr>
              <a:t>corriente</a:t>
            </a:r>
            <a:r>
              <a:rPr sz="2400" b="1" spc="-100" dirty="0">
                <a:solidFill>
                  <a:srgbClr val="FFFF00"/>
                </a:solidFill>
              </a:rPr>
              <a:t> a </a:t>
            </a:r>
            <a:r>
              <a:rPr sz="2400" b="1" spc="-100" dirty="0" err="1">
                <a:solidFill>
                  <a:srgbClr val="FFFF00"/>
                </a:solidFill>
              </a:rPr>
              <a:t>través</a:t>
            </a:r>
            <a:r>
              <a:rPr sz="2400" b="1" spc="-100" dirty="0">
                <a:solidFill>
                  <a:srgbClr val="FFFF00"/>
                </a:solidFill>
              </a:rPr>
              <a:t> de un conductor.</a:t>
            </a:r>
          </a:p>
          <a:p>
            <a:pPr rtl="0"/>
            <a:r>
              <a:rPr sz="2400" b="1" spc="-100" dirty="0" err="1">
                <a:solidFill>
                  <a:srgbClr val="FFFF00"/>
                </a:solidFill>
              </a:rPr>
              <a:t>Voltios</a:t>
            </a:r>
            <a:r>
              <a:rPr sz="2400" b="1" spc="-100" dirty="0">
                <a:solidFill>
                  <a:srgbClr val="FFFF00"/>
                </a:solidFill>
              </a:rPr>
              <a:t> = </a:t>
            </a:r>
            <a:r>
              <a:rPr sz="2400" b="1" spc="-100" dirty="0" err="1">
                <a:solidFill>
                  <a:srgbClr val="FFFF00"/>
                </a:solidFill>
              </a:rPr>
              <a:t>medida</a:t>
            </a:r>
            <a:r>
              <a:rPr sz="2400" b="1" spc="-100" dirty="0">
                <a:solidFill>
                  <a:srgbClr val="FFFF00"/>
                </a:solidFill>
              </a:rPr>
              <a:t> de la FUERZA de la electricidad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0" y="3048000"/>
            <a:ext cx="5791200" cy="830997"/>
          </a:xfrm>
          <a:prstGeom prst="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rtl="0"/>
            <a:r>
              <a:rPr sz="2400" b="1" spc="-100" dirty="0" err="1">
                <a:solidFill>
                  <a:srgbClr val="FFFF00"/>
                </a:solidFill>
              </a:rPr>
              <a:t>Intensidad</a:t>
            </a:r>
            <a:r>
              <a:rPr sz="2400" b="1" spc="-100" dirty="0">
                <a:solidFill>
                  <a:srgbClr val="FFFF00"/>
                </a:solidFill>
              </a:rPr>
              <a:t> de la </a:t>
            </a:r>
            <a:r>
              <a:rPr sz="2400" b="1" spc="-100" dirty="0" err="1">
                <a:solidFill>
                  <a:srgbClr val="FFFF00"/>
                </a:solidFill>
              </a:rPr>
              <a:t>corriente</a:t>
            </a:r>
            <a:r>
              <a:rPr sz="2400" b="1" spc="-100" dirty="0">
                <a:solidFill>
                  <a:srgbClr val="FFFF00"/>
                </a:solidFill>
              </a:rPr>
              <a:t> </a:t>
            </a:r>
            <a:r>
              <a:rPr sz="2400" b="1" spc="-100" dirty="0" err="1">
                <a:solidFill>
                  <a:srgbClr val="FFFF00"/>
                </a:solidFill>
              </a:rPr>
              <a:t>eléctrica</a:t>
            </a:r>
            <a:endParaRPr sz="2400" b="1" spc="-100" dirty="0">
              <a:solidFill>
                <a:srgbClr val="FFFF00"/>
              </a:solidFill>
            </a:endParaRPr>
          </a:p>
          <a:p>
            <a:pPr rtl="0"/>
            <a:r>
              <a:rPr sz="2400" b="1" spc="-100" dirty="0">
                <a:solidFill>
                  <a:srgbClr val="FFFF00"/>
                </a:solidFill>
              </a:rPr>
              <a:t>Amperes ("A") = </a:t>
            </a:r>
            <a:r>
              <a:rPr sz="2400" b="1" spc="-100" dirty="0" err="1">
                <a:solidFill>
                  <a:srgbClr val="FFFF00"/>
                </a:solidFill>
              </a:rPr>
              <a:t>medida</a:t>
            </a:r>
            <a:r>
              <a:rPr sz="2400" b="1" spc="-100" dirty="0">
                <a:solidFill>
                  <a:srgbClr val="FFFF00"/>
                </a:solidFill>
              </a:rPr>
              <a:t> del FLUJO de </a:t>
            </a:r>
            <a:r>
              <a:rPr sz="2400" b="1" spc="-100" dirty="0" err="1">
                <a:solidFill>
                  <a:srgbClr val="FFFF00"/>
                </a:solidFill>
              </a:rPr>
              <a:t>corriente</a:t>
            </a:r>
            <a:endParaRPr sz="2400" b="1" spc="-1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4579203"/>
            <a:ext cx="6172200" cy="830997"/>
          </a:xfrm>
          <a:prstGeom prst="rect">
            <a:avLst/>
          </a:prstGeom>
          <a:solidFill>
            <a:srgbClr val="7030A0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rtl="0"/>
            <a:r>
              <a:rPr sz="2400" b="1" spc="-100" dirty="0" err="1">
                <a:solidFill>
                  <a:srgbClr val="FFFF00"/>
                </a:solidFill>
              </a:rPr>
              <a:t>Cantidad</a:t>
            </a:r>
            <a:r>
              <a:rPr sz="2400" b="1" spc="-100" dirty="0">
                <a:solidFill>
                  <a:srgbClr val="FFFF00"/>
                </a:solidFill>
              </a:rPr>
              <a:t> de </a:t>
            </a:r>
            <a:r>
              <a:rPr sz="2400" b="1" spc="-100" dirty="0" err="1">
                <a:solidFill>
                  <a:srgbClr val="FFFF00"/>
                </a:solidFill>
              </a:rPr>
              <a:t>energía</a:t>
            </a:r>
            <a:r>
              <a:rPr sz="2400" b="1" spc="-100" dirty="0">
                <a:solidFill>
                  <a:srgbClr val="FFFF00"/>
                </a:solidFill>
              </a:rPr>
              <a:t> que se genera o se consume</a:t>
            </a:r>
            <a:r>
              <a:rPr lang="es-MX" sz="2400" b="1" spc="-100" dirty="0">
                <a:solidFill>
                  <a:srgbClr val="FFFF00"/>
                </a:solidFill>
              </a:rPr>
              <a:t> </a:t>
            </a:r>
          </a:p>
          <a:p>
            <a:pPr rtl="0"/>
            <a:r>
              <a:rPr sz="2400" b="1" spc="-100" dirty="0" err="1">
                <a:solidFill>
                  <a:srgbClr val="FFFF00"/>
                </a:solidFill>
              </a:rPr>
              <a:t>Vatios</a:t>
            </a:r>
            <a:r>
              <a:rPr sz="2400" b="1" spc="-100" dirty="0">
                <a:solidFill>
                  <a:srgbClr val="FFFF00"/>
                </a:solidFill>
              </a:rPr>
              <a:t> = </a:t>
            </a:r>
            <a:r>
              <a:rPr sz="2400" b="1" spc="-100" dirty="0" err="1">
                <a:solidFill>
                  <a:srgbClr val="FFFF00"/>
                </a:solidFill>
              </a:rPr>
              <a:t>medida</a:t>
            </a:r>
            <a:r>
              <a:rPr sz="2400" b="1" spc="-100" dirty="0">
                <a:solidFill>
                  <a:srgbClr val="FFFF00"/>
                </a:solidFill>
              </a:rPr>
              <a:t> de la ENERGÍA </a:t>
            </a:r>
            <a:r>
              <a:rPr sz="2400" b="1" spc="-100" dirty="0" err="1">
                <a:solidFill>
                  <a:srgbClr val="FFFF00"/>
                </a:solidFill>
              </a:rPr>
              <a:t>eléctrica</a:t>
            </a:r>
            <a:r>
              <a:rPr sz="2400" b="1" spc="-100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792162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Comparación</a:t>
            </a:r>
            <a:r>
              <a:rPr dirty="0"/>
              <a:t> con el </a:t>
            </a:r>
            <a:r>
              <a:rPr dirty="0" err="1"/>
              <a:t>agua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32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h2ohos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4499610"/>
            <a:ext cx="4564380" cy="1672590"/>
          </a:xfrm>
          <a:prstGeom prst="rect">
            <a:avLst/>
          </a:prstGeom>
        </p:spPr>
      </p:pic>
      <p:pic>
        <p:nvPicPr>
          <p:cNvPr id="6" name="Picture 5" descr="firehos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752600"/>
            <a:ext cx="3070860" cy="2193472"/>
          </a:xfrm>
          <a:prstGeom prst="rect">
            <a:avLst/>
          </a:prstGeom>
        </p:spPr>
      </p:pic>
      <p:pic>
        <p:nvPicPr>
          <p:cNvPr id="7" name="Picture 6" descr="water_hose_garden_wet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4495800"/>
            <a:ext cx="3200400" cy="1676400"/>
          </a:xfrm>
          <a:prstGeom prst="rect">
            <a:avLst/>
          </a:prstGeom>
        </p:spPr>
      </p:pic>
      <p:pic>
        <p:nvPicPr>
          <p:cNvPr id="8" name="Picture 7" descr="threat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6587" y="1600200"/>
            <a:ext cx="2977213" cy="198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918" y="1250135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t>Baja presión = bajo voltaje = menos flujo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86687" y="1344441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dirty="0"/>
              <a:t>Alta </a:t>
            </a:r>
            <a:r>
              <a:rPr dirty="0" err="1"/>
              <a:t>presión</a:t>
            </a:r>
            <a:r>
              <a:rPr dirty="0"/>
              <a:t> = alto </a:t>
            </a:r>
            <a:r>
              <a:rPr dirty="0" err="1"/>
              <a:t>voltaje</a:t>
            </a:r>
            <a:r>
              <a:rPr dirty="0"/>
              <a:t> =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flujo</a:t>
            </a:r>
            <a:endParaRPr dirty="0"/>
          </a:p>
        </p:txBody>
      </p:sp>
      <p:sp>
        <p:nvSpPr>
          <p:cNvPr id="12" name="TextBox 11"/>
          <p:cNvSpPr txBox="1"/>
          <p:nvPr/>
        </p:nvSpPr>
        <p:spPr>
          <a:xfrm>
            <a:off x="556782" y="3858522"/>
            <a:ext cx="3253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dirty="0"/>
              <a:t>A </a:t>
            </a:r>
            <a:r>
              <a:rPr dirty="0" err="1"/>
              <a:t>presión</a:t>
            </a:r>
            <a:r>
              <a:rPr dirty="0"/>
              <a:t> </a:t>
            </a:r>
            <a:r>
              <a:rPr dirty="0" err="1"/>
              <a:t>constante</a:t>
            </a:r>
            <a:r>
              <a:rPr dirty="0"/>
              <a:t>...</a:t>
            </a:r>
          </a:p>
          <a:p>
            <a:pPr rtl="0"/>
            <a:r>
              <a:rPr dirty="0"/>
              <a:t>Más </a:t>
            </a:r>
            <a:r>
              <a:rPr dirty="0" err="1"/>
              <a:t>resistencia</a:t>
            </a:r>
            <a:r>
              <a:rPr dirty="0"/>
              <a:t> = </a:t>
            </a:r>
            <a:r>
              <a:rPr dirty="0" err="1"/>
              <a:t>menos</a:t>
            </a:r>
            <a:r>
              <a:rPr dirty="0"/>
              <a:t> </a:t>
            </a:r>
            <a:r>
              <a:rPr dirty="0" err="1"/>
              <a:t>flujo</a:t>
            </a:r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4419600" y="412007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dirty="0" err="1"/>
              <a:t>Menos</a:t>
            </a:r>
            <a:r>
              <a:rPr dirty="0"/>
              <a:t> </a:t>
            </a:r>
            <a:r>
              <a:rPr dirty="0" err="1"/>
              <a:t>resistencia</a:t>
            </a:r>
            <a:r>
              <a:rPr dirty="0"/>
              <a:t> =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flujo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32013" cy="792162"/>
          </a:xfrm>
        </p:spPr>
        <p:txBody>
          <a:bodyPr>
            <a:noAutofit/>
          </a:bodyPr>
          <a:lstStyle/>
          <a:p>
            <a:pPr rtl="0"/>
            <a:r>
              <a:rPr sz="3400" spc="-100" dirty="0" err="1"/>
              <a:t>Voltios</a:t>
            </a:r>
            <a:r>
              <a:rPr sz="3400" spc="-100" dirty="0"/>
              <a:t>/amperes/</a:t>
            </a:r>
            <a:r>
              <a:rPr sz="3400" spc="-100" dirty="0" err="1"/>
              <a:t>vatios</a:t>
            </a:r>
            <a:r>
              <a:rPr sz="3400" spc="-100" dirty="0"/>
              <a:t> y </a:t>
            </a:r>
            <a:r>
              <a:rPr sz="3400" spc="-100" dirty="0" err="1"/>
              <a:t>herramientas</a:t>
            </a:r>
            <a:r>
              <a:rPr sz="3400" spc="-100" dirty="0"/>
              <a:t> </a:t>
            </a:r>
            <a:r>
              <a:rPr sz="3400" spc="-100" dirty="0" err="1"/>
              <a:t>eléctricas</a:t>
            </a:r>
            <a:endParaRPr sz="3400" spc="-1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884237"/>
            <a:ext cx="8229600" cy="4525963"/>
          </a:xfrm>
        </p:spPr>
        <p:txBody>
          <a:bodyPr/>
          <a:lstStyle/>
          <a:p>
            <a:pPr rtl="0">
              <a:buNone/>
            </a:pPr>
            <a:r>
              <a:rPr sz="2800" dirty="0"/>
              <a:t>Las </a:t>
            </a:r>
            <a:r>
              <a:rPr sz="2800" dirty="0" err="1"/>
              <a:t>etiquetas</a:t>
            </a:r>
            <a:r>
              <a:rPr sz="2800" dirty="0"/>
              <a:t> de las </a:t>
            </a:r>
            <a:r>
              <a:rPr sz="2800" dirty="0" err="1"/>
              <a:t>herramientas</a:t>
            </a:r>
            <a:r>
              <a:rPr sz="2800" dirty="0"/>
              <a:t> </a:t>
            </a:r>
            <a:r>
              <a:rPr sz="2800" dirty="0" err="1"/>
              <a:t>eléctricas</a:t>
            </a:r>
            <a:r>
              <a:rPr sz="2800" dirty="0"/>
              <a:t> </a:t>
            </a:r>
            <a:r>
              <a:rPr sz="2800" dirty="0" err="1"/>
              <a:t>indican</a:t>
            </a:r>
            <a:r>
              <a:rPr sz="2800" dirty="0"/>
              <a:t>:</a:t>
            </a:r>
          </a:p>
          <a:p>
            <a:pPr rtl="0"/>
            <a:r>
              <a:rPr sz="2800" dirty="0" err="1"/>
              <a:t>voltaje</a:t>
            </a:r>
            <a:r>
              <a:rPr sz="2800" dirty="0"/>
              <a:t> </a:t>
            </a:r>
            <a:r>
              <a:rPr sz="2800" dirty="0" err="1"/>
              <a:t>requerido</a:t>
            </a:r>
            <a:endParaRPr sz="2800" dirty="0"/>
          </a:p>
          <a:p>
            <a:pPr rtl="0"/>
            <a:r>
              <a:rPr sz="2800" dirty="0" err="1"/>
              <a:t>corriente</a:t>
            </a:r>
            <a:r>
              <a:rPr sz="2800" dirty="0"/>
              <a:t> que consume </a:t>
            </a:r>
            <a:r>
              <a:rPr lang="es-MX" sz="2800" dirty="0"/>
              <a:t/>
            </a:r>
            <a:br>
              <a:rPr lang="es-MX" sz="2800" dirty="0"/>
            </a:br>
            <a:r>
              <a:rPr sz="2800" dirty="0"/>
              <a:t>la </a:t>
            </a:r>
            <a:r>
              <a:rPr sz="2800" dirty="0" err="1"/>
              <a:t>herramienta</a:t>
            </a:r>
            <a:endParaRPr sz="2800" dirty="0"/>
          </a:p>
          <a:p>
            <a:pPr rtl="0"/>
            <a:r>
              <a:rPr sz="2800" dirty="0" err="1"/>
              <a:t>energía</a:t>
            </a:r>
            <a:r>
              <a:rPr sz="2800" dirty="0"/>
              <a:t> que consume </a:t>
            </a:r>
            <a:r>
              <a:rPr lang="es-MX" sz="2800" dirty="0"/>
              <a:t/>
            </a:r>
            <a:br>
              <a:rPr lang="es-MX" sz="2800" dirty="0"/>
            </a:br>
            <a:r>
              <a:rPr sz="2800" dirty="0"/>
              <a:t>la </a:t>
            </a:r>
            <a:r>
              <a:rPr sz="2800" dirty="0" err="1"/>
              <a:t>herramienta</a:t>
            </a:r>
            <a:endParaRPr sz="28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33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0600" y="4191000"/>
            <a:ext cx="4038600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rtl="0"/>
            <a:r>
              <a:rPr sz="2800" dirty="0"/>
              <a:t>¿</a:t>
            </a:r>
            <a:r>
              <a:rPr sz="2800" dirty="0" err="1"/>
              <a:t>Usaría</a:t>
            </a:r>
            <a:r>
              <a:rPr sz="2800" dirty="0"/>
              <a:t> </a:t>
            </a:r>
            <a:r>
              <a:rPr sz="2800" dirty="0" err="1"/>
              <a:t>estas</a:t>
            </a:r>
            <a:r>
              <a:rPr sz="2800" dirty="0"/>
              <a:t> dos </a:t>
            </a:r>
            <a:r>
              <a:rPr sz="2800" dirty="0" err="1"/>
              <a:t>herramientas</a:t>
            </a:r>
            <a:r>
              <a:rPr sz="2800" dirty="0"/>
              <a:t> al </a:t>
            </a:r>
            <a:r>
              <a:rPr sz="2800" dirty="0" err="1"/>
              <a:t>mismo</a:t>
            </a:r>
            <a:r>
              <a:rPr sz="2800" dirty="0"/>
              <a:t> </a:t>
            </a:r>
            <a:r>
              <a:rPr sz="2800" dirty="0" err="1"/>
              <a:t>tiempo</a:t>
            </a:r>
            <a:r>
              <a:rPr sz="2800" dirty="0"/>
              <a:t> </a:t>
            </a:r>
            <a:r>
              <a:rPr sz="2800" dirty="0" err="1"/>
              <a:t>en</a:t>
            </a:r>
            <a:r>
              <a:rPr sz="2800" dirty="0"/>
              <a:t> un circuito de 120 V y 15 A?</a:t>
            </a:r>
          </a:p>
        </p:txBody>
      </p:sp>
      <p:grpSp>
        <p:nvGrpSpPr>
          <p:cNvPr id="10" name="Group 9" descr="signage"/>
          <p:cNvGrpSpPr/>
          <p:nvPr/>
        </p:nvGrpSpPr>
        <p:grpSpPr>
          <a:xfrm>
            <a:off x="4191000" y="1348164"/>
            <a:ext cx="4798213" cy="2614236"/>
            <a:chOff x="4191000" y="1295400"/>
            <a:chExt cx="4798213" cy="2614236"/>
          </a:xfrm>
        </p:grpSpPr>
        <p:pic>
          <p:nvPicPr>
            <p:cNvPr id="12" name="Picture 11" descr="2labeltool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5400" y="1295400"/>
              <a:ext cx="3883813" cy="2614236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4191000" y="1865012"/>
              <a:ext cx="1143000" cy="27386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 descr="warning"/>
          <p:cNvGrpSpPr/>
          <p:nvPr/>
        </p:nvGrpSpPr>
        <p:grpSpPr>
          <a:xfrm>
            <a:off x="381000" y="3733800"/>
            <a:ext cx="4038600" cy="2228850"/>
            <a:chOff x="381000" y="3733800"/>
            <a:chExt cx="4038600" cy="2228850"/>
          </a:xfrm>
        </p:grpSpPr>
        <p:pic>
          <p:nvPicPr>
            <p:cNvPr id="6" name="Picture 5" descr="warni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0800000">
              <a:off x="457200" y="3733800"/>
              <a:ext cx="3962400" cy="222885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381000" y="4114800"/>
              <a:ext cx="990600" cy="27386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dison-base-and-Type-S-fuse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5800" y="2927900"/>
            <a:ext cx="1600200" cy="24061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rtl="0"/>
            <a:r>
              <a:t>Protección contra sobrecarga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34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Content Placeholder 5" descr="breakers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248400" y="1197862"/>
            <a:ext cx="2741096" cy="3657276"/>
          </a:xfrm>
        </p:spPr>
      </p:pic>
      <p:sp>
        <p:nvSpPr>
          <p:cNvPr id="8" name="TextBox 7"/>
          <p:cNvSpPr txBox="1"/>
          <p:nvPr/>
        </p:nvSpPr>
        <p:spPr>
          <a:xfrm>
            <a:off x="457200" y="10668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3600" b="1" dirty="0" err="1"/>
              <a:t>Disyuntores</a:t>
            </a:r>
            <a:r>
              <a:rPr sz="3600" b="1" dirty="0"/>
              <a:t> y </a:t>
            </a:r>
            <a:r>
              <a:rPr sz="3600" b="1" dirty="0" err="1"/>
              <a:t>fusibles</a:t>
            </a:r>
            <a:r>
              <a:rPr sz="3600" b="1" dirty="0"/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998114"/>
            <a:ext cx="58674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 rtl="0">
              <a:lnSpc>
                <a:spcPct val="150000"/>
              </a:lnSpc>
              <a:buFont typeface="Wingdings" pitchFamily="2" charset="2"/>
              <a:buChar char="Ø"/>
            </a:pPr>
            <a:r>
              <a:rPr sz="2600" b="1" dirty="0" err="1"/>
              <a:t>Protegen</a:t>
            </a:r>
            <a:r>
              <a:rPr sz="2600" b="1" dirty="0"/>
              <a:t> a </a:t>
            </a:r>
            <a:r>
              <a:rPr sz="2600" b="1" dirty="0" err="1"/>
              <a:t>los</a:t>
            </a:r>
            <a:r>
              <a:rPr sz="2600" b="1" dirty="0"/>
              <a:t> circuitos contra </a:t>
            </a:r>
            <a:r>
              <a:rPr sz="2600" b="1" dirty="0" err="1"/>
              <a:t>sobrecargas</a:t>
            </a:r>
            <a:r>
              <a:rPr sz="2600" b="1" dirty="0"/>
              <a:t>.</a:t>
            </a:r>
          </a:p>
          <a:p>
            <a:pPr indent="-457200" rtl="0">
              <a:lnSpc>
                <a:spcPct val="150000"/>
              </a:lnSpc>
              <a:buFont typeface="Wingdings" pitchFamily="2" charset="2"/>
              <a:buChar char="Ø"/>
            </a:pPr>
            <a:r>
              <a:rPr sz="2600" b="1" dirty="0" err="1"/>
              <a:t>Detectan</a:t>
            </a:r>
            <a:r>
              <a:rPr sz="2600" b="1" dirty="0"/>
              <a:t> la </a:t>
            </a:r>
            <a:r>
              <a:rPr sz="2600" b="1" dirty="0" err="1"/>
              <a:t>corriente</a:t>
            </a:r>
            <a:r>
              <a:rPr sz="2600" b="1" dirty="0"/>
              <a:t>; </a:t>
            </a:r>
            <a:r>
              <a:rPr lang="es-MX" sz="2600" b="1" dirty="0"/>
              <a:t/>
            </a:r>
            <a:br>
              <a:rPr lang="es-MX" sz="2600" b="1" dirty="0"/>
            </a:br>
            <a:r>
              <a:rPr sz="2600" b="1" dirty="0" err="1"/>
              <a:t>si</a:t>
            </a:r>
            <a:r>
              <a:rPr sz="2600" b="1" dirty="0"/>
              <a:t> </a:t>
            </a:r>
            <a:r>
              <a:rPr sz="2600" b="1" dirty="0" err="1"/>
              <a:t>es</a:t>
            </a:r>
            <a:r>
              <a:rPr sz="2600" b="1" dirty="0"/>
              <a:t> </a:t>
            </a:r>
            <a:r>
              <a:rPr sz="2600" b="1" dirty="0" err="1"/>
              <a:t>demasiada</a:t>
            </a:r>
            <a:r>
              <a:rPr sz="2600" b="1" dirty="0"/>
              <a:t>...</a:t>
            </a:r>
          </a:p>
          <a:p>
            <a:pPr indent="-457200" rtl="0">
              <a:lnSpc>
                <a:spcPct val="150000"/>
              </a:lnSpc>
              <a:buFont typeface="Wingdings" pitchFamily="2" charset="2"/>
              <a:buChar char="Ø"/>
            </a:pPr>
            <a:r>
              <a:rPr sz="2600" b="1" dirty="0" err="1"/>
              <a:t>Desconectan</a:t>
            </a:r>
            <a:r>
              <a:rPr sz="2600" b="1" dirty="0"/>
              <a:t> el circuito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5389602"/>
            <a:ext cx="7924800" cy="5539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rtl="0"/>
            <a:r>
              <a:rPr sz="3000" spc="-100" dirty="0">
                <a:solidFill>
                  <a:schemeClr val="bg1"/>
                </a:solidFill>
              </a:rPr>
              <a:t>¡</a:t>
            </a:r>
            <a:r>
              <a:rPr sz="3000" spc="-100" dirty="0" err="1">
                <a:solidFill>
                  <a:schemeClr val="bg1"/>
                </a:solidFill>
              </a:rPr>
              <a:t>Están</a:t>
            </a:r>
            <a:r>
              <a:rPr sz="3000" spc="-100" dirty="0">
                <a:solidFill>
                  <a:schemeClr val="bg1"/>
                </a:solidFill>
              </a:rPr>
              <a:t> </a:t>
            </a:r>
            <a:r>
              <a:rPr sz="3000" spc="-100" dirty="0" err="1">
                <a:solidFill>
                  <a:schemeClr val="bg1"/>
                </a:solidFill>
              </a:rPr>
              <a:t>diseñados</a:t>
            </a:r>
            <a:r>
              <a:rPr sz="3000" spc="-100" dirty="0">
                <a:solidFill>
                  <a:schemeClr val="bg1"/>
                </a:solidFill>
              </a:rPr>
              <a:t> para </a:t>
            </a:r>
            <a:r>
              <a:rPr sz="3000" spc="-100" dirty="0" err="1">
                <a:solidFill>
                  <a:schemeClr val="bg1"/>
                </a:solidFill>
              </a:rPr>
              <a:t>proteger</a:t>
            </a:r>
            <a:r>
              <a:rPr sz="3000" spc="-100" dirty="0">
                <a:solidFill>
                  <a:schemeClr val="bg1"/>
                </a:solidFill>
              </a:rPr>
              <a:t> </a:t>
            </a:r>
            <a:r>
              <a:rPr sz="3000" spc="-100" dirty="0" err="1">
                <a:solidFill>
                  <a:schemeClr val="bg1"/>
                </a:solidFill>
              </a:rPr>
              <a:t>equipos</a:t>
            </a:r>
            <a:r>
              <a:rPr sz="3000" spc="-100" dirty="0">
                <a:solidFill>
                  <a:schemeClr val="bg1"/>
                </a:solidFill>
              </a:rPr>
              <a:t>,</a:t>
            </a:r>
            <a:r>
              <a:rPr lang="es-MX" sz="3000" spc="-100" dirty="0">
                <a:solidFill>
                  <a:schemeClr val="bg1"/>
                </a:solidFill>
              </a:rPr>
              <a:t> </a:t>
            </a:r>
            <a:r>
              <a:rPr sz="3000" spc="-100" dirty="0">
                <a:solidFill>
                  <a:schemeClr val="bg1"/>
                </a:solidFill>
              </a:rPr>
              <a:t>no personas!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 descr="bullseye"/>
          <p:cNvSpPr/>
          <p:nvPr/>
        </p:nvSpPr>
        <p:spPr>
          <a:xfrm>
            <a:off x="609600" y="1752600"/>
            <a:ext cx="1447800" cy="1219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pPr rtl="0"/>
            <a:r>
              <a:t>Revisión y preguntas</a:t>
            </a:r>
          </a:p>
        </p:txBody>
      </p:sp>
      <p:pic>
        <p:nvPicPr>
          <p:cNvPr id="4" name="Picture 2" descr="bullsey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76300"/>
            <a:ext cx="985650" cy="1011637"/>
          </a:xfrm>
          <a:prstGeom prst="rect">
            <a:avLst/>
          </a:prstGeom>
          <a:noFill/>
        </p:spPr>
      </p:pic>
      <p:pic>
        <p:nvPicPr>
          <p:cNvPr id="5" name="Picture 3" descr="question_and_answer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267200"/>
            <a:ext cx="1651000" cy="1320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38400" y="1600200"/>
            <a:ext cx="579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4000" dirty="0" err="1"/>
              <a:t>Diga</a:t>
            </a:r>
            <a:r>
              <a:rPr sz="4000" dirty="0"/>
              <a:t> </a:t>
            </a:r>
            <a:r>
              <a:rPr sz="4000" dirty="0" err="1"/>
              <a:t>tres</a:t>
            </a:r>
            <a:r>
              <a:rPr sz="4000" dirty="0"/>
              <a:t> </a:t>
            </a:r>
            <a:r>
              <a:rPr sz="4000" dirty="0" err="1"/>
              <a:t>cosas</a:t>
            </a:r>
            <a:r>
              <a:rPr sz="4000" dirty="0"/>
              <a:t> </a:t>
            </a:r>
            <a:r>
              <a:rPr sz="4000" dirty="0" err="1"/>
              <a:t>importantes</a:t>
            </a:r>
            <a:r>
              <a:rPr sz="4000" dirty="0"/>
              <a:t> que </a:t>
            </a:r>
            <a:r>
              <a:rPr sz="4000" dirty="0" err="1"/>
              <a:t>haya</a:t>
            </a:r>
            <a:r>
              <a:rPr sz="4000" dirty="0"/>
              <a:t> </a:t>
            </a:r>
            <a:r>
              <a:rPr sz="4000" dirty="0" err="1"/>
              <a:t>aprendido</a:t>
            </a:r>
            <a:r>
              <a:rPr sz="4000" dirty="0"/>
              <a:t> </a:t>
            </a:r>
            <a:r>
              <a:rPr sz="4000" dirty="0" err="1"/>
              <a:t>en</a:t>
            </a:r>
            <a:r>
              <a:rPr sz="4000" dirty="0"/>
              <a:t> </a:t>
            </a:r>
            <a:r>
              <a:rPr sz="4000" dirty="0" err="1"/>
              <a:t>esta</a:t>
            </a:r>
            <a:r>
              <a:rPr sz="4000" dirty="0"/>
              <a:t> </a:t>
            </a:r>
            <a:r>
              <a:rPr sz="4000" dirty="0" err="1"/>
              <a:t>sección</a:t>
            </a:r>
            <a:r>
              <a:rPr sz="4000" dirty="0"/>
              <a:t>.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42549" y="35198"/>
            <a:ext cx="457200" cy="365125"/>
          </a:xfrm>
        </p:spPr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35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dirty="0" err="1"/>
              <a:t>Actividad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mapeo</a:t>
            </a:r>
            <a:r>
              <a:rPr dirty="0"/>
              <a:t> de </a:t>
            </a:r>
            <a:r>
              <a:rPr dirty="0" err="1"/>
              <a:t>peligros</a:t>
            </a:r>
            <a:endParaRPr dirty="0"/>
          </a:p>
        </p:txBody>
      </p:sp>
      <p:pic>
        <p:nvPicPr>
          <p:cNvPr id="5" name="Content Placeholder 4" descr="traini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10200" y="3448050"/>
            <a:ext cx="3672417" cy="275431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36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 descr="hazards ma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9" y="1371600"/>
            <a:ext cx="5053195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50838"/>
            <a:ext cx="8991600" cy="1249362"/>
          </a:xfrm>
        </p:spPr>
        <p:txBody>
          <a:bodyPr>
            <a:noAutofit/>
          </a:bodyPr>
          <a:lstStyle/>
          <a:p>
            <a:pPr rtl="0"/>
            <a:r>
              <a:rPr sz="3600" spc="-100" dirty="0" err="1"/>
              <a:t>Sección</a:t>
            </a:r>
            <a:r>
              <a:rPr sz="3600" spc="-100" dirty="0"/>
              <a:t> 3:</a:t>
            </a:r>
            <a:r>
              <a:rPr lang="en-US" sz="3600" spc="-100" dirty="0"/>
              <a:t/>
            </a:r>
            <a:br>
              <a:rPr lang="en-US" sz="3600" spc="-100" dirty="0"/>
            </a:br>
            <a:r>
              <a:rPr sz="3600" spc="-100" dirty="0" err="1"/>
              <a:t>Efectos</a:t>
            </a:r>
            <a:r>
              <a:rPr sz="3600" spc="-100" dirty="0"/>
              <a:t> de la electricidad </a:t>
            </a:r>
            <a:r>
              <a:rPr sz="3600" spc="-100" dirty="0" err="1"/>
              <a:t>sobre</a:t>
            </a:r>
            <a:r>
              <a:rPr sz="3600" spc="-100" dirty="0"/>
              <a:t> el </a:t>
            </a:r>
            <a:r>
              <a:rPr sz="3600" spc="-100" dirty="0" err="1"/>
              <a:t>cuerpo</a:t>
            </a:r>
            <a:r>
              <a:rPr sz="3600" spc="-100" dirty="0"/>
              <a:t> </a:t>
            </a:r>
            <a:r>
              <a:rPr sz="3600" spc="-100" dirty="0" err="1"/>
              <a:t>humano</a:t>
            </a:r>
            <a:endParaRPr sz="3600" spc="-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588" y="2057400"/>
            <a:ext cx="6553200" cy="3657600"/>
          </a:xfrm>
        </p:spPr>
        <p:txBody>
          <a:bodyPr>
            <a:normAutofit/>
          </a:bodyPr>
          <a:lstStyle/>
          <a:p>
            <a:pPr rtl="0"/>
            <a:r>
              <a:rPr b="1" dirty="0"/>
              <a:t>De </a:t>
            </a:r>
            <a:r>
              <a:rPr b="1" dirty="0" err="1"/>
              <a:t>qué</a:t>
            </a:r>
            <a:r>
              <a:rPr b="1" dirty="0"/>
              <a:t> forma </a:t>
            </a:r>
            <a:r>
              <a:rPr b="1" dirty="0" err="1"/>
              <a:t>los</a:t>
            </a:r>
            <a:r>
              <a:rPr b="1" dirty="0"/>
              <a:t> </a:t>
            </a:r>
            <a:r>
              <a:rPr b="1" dirty="0" err="1"/>
              <a:t>trabajadores</a:t>
            </a:r>
            <a:r>
              <a:rPr b="1" dirty="0"/>
              <a:t> </a:t>
            </a:r>
            <a:r>
              <a:rPr b="1" dirty="0" err="1"/>
              <a:t>están</a:t>
            </a:r>
            <a:r>
              <a:rPr b="1" dirty="0"/>
              <a:t> </a:t>
            </a:r>
            <a:r>
              <a:rPr b="1" dirty="0" err="1"/>
              <a:t>expuestos</a:t>
            </a:r>
            <a:r>
              <a:rPr b="1" dirty="0"/>
              <a:t> a la electricidad.</a:t>
            </a:r>
          </a:p>
          <a:p>
            <a:pPr rtl="0"/>
            <a:r>
              <a:rPr b="1" dirty="0" err="1"/>
              <a:t>Qué</a:t>
            </a:r>
            <a:r>
              <a:rPr b="1" dirty="0"/>
              <a:t> </a:t>
            </a:r>
            <a:r>
              <a:rPr b="1" dirty="0" err="1"/>
              <a:t>sucede</a:t>
            </a:r>
            <a:r>
              <a:rPr b="1" dirty="0"/>
              <a:t> </a:t>
            </a:r>
            <a:r>
              <a:rPr b="1" dirty="0" err="1"/>
              <a:t>cuando</a:t>
            </a:r>
            <a:r>
              <a:rPr b="1" dirty="0"/>
              <a:t> </a:t>
            </a:r>
            <a:r>
              <a:rPr b="1" dirty="0" err="1"/>
              <a:t>tiene</a:t>
            </a:r>
            <a:r>
              <a:rPr b="1" dirty="0"/>
              <a:t> </a:t>
            </a:r>
            <a:r>
              <a:rPr b="1" dirty="0" err="1"/>
              <a:t>contacto</a:t>
            </a:r>
            <a:r>
              <a:rPr b="1" dirty="0"/>
              <a:t> con la electricidad.</a:t>
            </a:r>
          </a:p>
          <a:p>
            <a:pPr rtl="0"/>
            <a:r>
              <a:rPr b="1" dirty="0" err="1"/>
              <a:t>Lesiones</a:t>
            </a:r>
            <a:r>
              <a:rPr b="1" dirty="0"/>
              <a:t> </a:t>
            </a:r>
            <a:r>
              <a:rPr b="1" dirty="0" err="1"/>
              <a:t>más</a:t>
            </a:r>
            <a:r>
              <a:rPr b="1" dirty="0"/>
              <a:t> </a:t>
            </a:r>
            <a:r>
              <a:rPr b="1" dirty="0" err="1"/>
              <a:t>comunes</a:t>
            </a:r>
            <a:r>
              <a:rPr b="1" dirty="0"/>
              <a:t>.</a:t>
            </a:r>
          </a:p>
          <a:p>
            <a:pPr rtl="0"/>
            <a:r>
              <a:rPr b="1" dirty="0" err="1"/>
              <a:t>Qué</a:t>
            </a:r>
            <a:r>
              <a:rPr b="1" dirty="0"/>
              <a:t> </a:t>
            </a:r>
            <a:r>
              <a:rPr b="1" dirty="0" err="1"/>
              <a:t>hacer</a:t>
            </a:r>
            <a:r>
              <a:rPr b="1" dirty="0"/>
              <a:t> </a:t>
            </a:r>
            <a:r>
              <a:rPr b="1" dirty="0" err="1"/>
              <a:t>si</a:t>
            </a:r>
            <a:r>
              <a:rPr b="1" dirty="0"/>
              <a:t> </a:t>
            </a:r>
            <a:r>
              <a:rPr b="1" dirty="0" err="1"/>
              <a:t>alguien</a:t>
            </a:r>
            <a:r>
              <a:rPr b="1" dirty="0"/>
              <a:t> se </a:t>
            </a:r>
            <a:r>
              <a:rPr b="1" dirty="0" err="1"/>
              <a:t>lesiona</a:t>
            </a:r>
            <a:r>
              <a:rPr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37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shock graphi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4126675"/>
            <a:ext cx="2157608" cy="204552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1"/>
            <a:ext cx="990600" cy="79624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t>Contacto peligroso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1"/>
            <a:ext cx="7086600" cy="2438400"/>
          </a:xfrm>
        </p:spPr>
        <p:txBody>
          <a:bodyPr>
            <a:normAutofit fontScale="85000" lnSpcReduction="20000"/>
          </a:bodyPr>
          <a:lstStyle/>
          <a:p>
            <a:pPr rtl="0">
              <a:buNone/>
            </a:pPr>
            <a:r>
              <a:rPr b="1" dirty="0"/>
              <a:t>Los </a:t>
            </a:r>
            <a:r>
              <a:rPr b="1" dirty="0" err="1"/>
              <a:t>trabajadores</a:t>
            </a:r>
            <a:r>
              <a:rPr b="1" dirty="0"/>
              <a:t> se </a:t>
            </a:r>
            <a:r>
              <a:rPr b="1" dirty="0" err="1"/>
              <a:t>lesionan</a:t>
            </a:r>
            <a:r>
              <a:rPr b="1" dirty="0"/>
              <a:t> o </a:t>
            </a:r>
            <a:r>
              <a:rPr b="1" dirty="0" err="1"/>
              <a:t>mueren</a:t>
            </a:r>
            <a:r>
              <a:rPr b="1" dirty="0"/>
              <a:t> </a:t>
            </a:r>
            <a:r>
              <a:rPr b="1" dirty="0" err="1"/>
              <a:t>cuando</a:t>
            </a:r>
            <a:r>
              <a:rPr b="1" dirty="0"/>
              <a:t>, </a:t>
            </a:r>
            <a:r>
              <a:rPr b="1" dirty="0" err="1"/>
              <a:t>accidentalmente</a:t>
            </a:r>
            <a:r>
              <a:rPr b="1" dirty="0"/>
              <a:t>, se </a:t>
            </a:r>
            <a:r>
              <a:rPr b="1" dirty="0" err="1"/>
              <a:t>vuelven</a:t>
            </a:r>
            <a:r>
              <a:rPr b="1" dirty="0"/>
              <a:t> parte de un circuito.</a:t>
            </a:r>
          </a:p>
          <a:p>
            <a:pPr>
              <a:buNone/>
            </a:pPr>
            <a:endParaRPr lang="en-US" b="1" dirty="0"/>
          </a:p>
          <a:p>
            <a:pPr rtl="0">
              <a:buNone/>
            </a:pPr>
            <a:r>
              <a:rPr b="1" dirty="0" err="1"/>
              <a:t>Cuando</a:t>
            </a:r>
            <a:r>
              <a:rPr b="1" dirty="0"/>
              <a:t> la </a:t>
            </a:r>
            <a:r>
              <a:rPr b="1" dirty="0" err="1"/>
              <a:t>corriente</a:t>
            </a:r>
            <a:r>
              <a:rPr b="1" dirty="0"/>
              <a:t> </a:t>
            </a:r>
            <a:r>
              <a:rPr b="1" dirty="0" err="1"/>
              <a:t>atraviesa</a:t>
            </a:r>
            <a:r>
              <a:rPr b="1" dirty="0"/>
              <a:t> el </a:t>
            </a:r>
            <a:r>
              <a:rPr b="1" dirty="0" err="1"/>
              <a:t>cuerpo</a:t>
            </a:r>
            <a:r>
              <a:rPr b="1" dirty="0"/>
              <a:t> </a:t>
            </a:r>
            <a:r>
              <a:rPr b="1" dirty="0" err="1"/>
              <a:t>ocurre</a:t>
            </a:r>
            <a:r>
              <a:rPr b="1" dirty="0"/>
              <a:t> </a:t>
            </a:r>
            <a:r>
              <a:rPr b="1" dirty="0" err="1"/>
              <a:t>una</a:t>
            </a:r>
            <a:r>
              <a:rPr b="1" dirty="0"/>
              <a:t> </a:t>
            </a:r>
            <a:r>
              <a:rPr b="1" dirty="0" err="1"/>
              <a:t>descarga</a:t>
            </a:r>
            <a:r>
              <a:rPr b="1" dirty="0"/>
              <a:t> </a:t>
            </a:r>
            <a:r>
              <a:rPr b="1" dirty="0" err="1"/>
              <a:t>eléctrica</a:t>
            </a:r>
            <a:r>
              <a:rPr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38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2" descr="Lightning_bolt_of_energy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61358"/>
            <a:ext cx="990600" cy="796242"/>
          </a:xfrm>
          <a:prstGeom prst="rect">
            <a:avLst/>
          </a:prstGeom>
          <a:noFill/>
        </p:spPr>
      </p:pic>
      <p:sp>
        <p:nvSpPr>
          <p:cNvPr id="7" name="TextBox 6" descr="¿Cómo se vuelve parte de un circuito?&#10;"/>
          <p:cNvSpPr txBox="1"/>
          <p:nvPr/>
        </p:nvSpPr>
        <p:spPr>
          <a:xfrm>
            <a:off x="1371600" y="4572000"/>
            <a:ext cx="5181600" cy="1323439"/>
          </a:xfrm>
          <a:prstGeom prst="rect">
            <a:avLst/>
          </a:prstGeom>
          <a:solidFill>
            <a:srgbClr val="FF0000"/>
          </a:solidFill>
          <a:effectLst>
            <a:outerShdw blurRad="50800" dist="38100" dir="16200000" sx="112000" sy="112000" rotWithShape="0">
              <a:prstClr val="black">
                <a:alpha val="5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sz="4000" b="1" dirty="0">
                <a:solidFill>
                  <a:srgbClr val="FFFF00"/>
                </a:solidFill>
              </a:rPr>
              <a:t>¿</a:t>
            </a:r>
            <a:r>
              <a:rPr sz="4000" b="1" dirty="0" err="1">
                <a:solidFill>
                  <a:srgbClr val="FFFF00"/>
                </a:solidFill>
              </a:rPr>
              <a:t>Cómo</a:t>
            </a:r>
            <a:r>
              <a:rPr sz="4000" b="1" dirty="0">
                <a:solidFill>
                  <a:srgbClr val="FFFF00"/>
                </a:solidFill>
              </a:rPr>
              <a:t> se </a:t>
            </a:r>
            <a:r>
              <a:rPr sz="4000" b="1" dirty="0" err="1">
                <a:solidFill>
                  <a:srgbClr val="FFFF00"/>
                </a:solidFill>
              </a:rPr>
              <a:t>vuelve</a:t>
            </a:r>
            <a:r>
              <a:rPr sz="4000" b="1" dirty="0">
                <a:solidFill>
                  <a:srgbClr val="FFFF00"/>
                </a:solidFill>
              </a:rPr>
              <a:t> parte de un circuito?</a:t>
            </a:r>
          </a:p>
        </p:txBody>
      </p:sp>
      <p:pic>
        <p:nvPicPr>
          <p:cNvPr id="8" name="Picture 7" descr="electric_fuse_fuse_high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3810000"/>
            <a:ext cx="1847316" cy="2352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56" y="274638"/>
            <a:ext cx="8654044" cy="944562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Cómo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volvemos</a:t>
            </a:r>
            <a:r>
              <a:rPr dirty="0"/>
              <a:t> parte de un circuito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39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current01_ov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1" y="2133600"/>
            <a:ext cx="2590800" cy="2344674"/>
          </a:xfrm>
          <a:prstGeom prst="rect">
            <a:avLst/>
          </a:prstGeom>
        </p:spPr>
      </p:pic>
      <p:pic>
        <p:nvPicPr>
          <p:cNvPr id="5" name="Picture 4" descr="current02_ove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133601"/>
            <a:ext cx="2694365" cy="2438400"/>
          </a:xfrm>
          <a:prstGeom prst="rect">
            <a:avLst/>
          </a:prstGeom>
        </p:spPr>
      </p:pic>
      <p:pic>
        <p:nvPicPr>
          <p:cNvPr id="6" name="Picture 5" descr="current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5234" y="2133600"/>
            <a:ext cx="2610166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2192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4400" b="1"/>
              <a:t>Al tocar: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799" y="4724400"/>
            <a:ext cx="2438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dirty="0"/>
              <a:t>Un cable </a:t>
            </a:r>
            <a:r>
              <a:rPr dirty="0" err="1"/>
              <a:t>cargado</a:t>
            </a:r>
            <a:r>
              <a:rPr dirty="0"/>
              <a:t> y </a:t>
            </a:r>
            <a:r>
              <a:rPr dirty="0" err="1"/>
              <a:t>otro</a:t>
            </a:r>
            <a:r>
              <a:rPr dirty="0"/>
              <a:t> cable con un </a:t>
            </a:r>
            <a:r>
              <a:rPr dirty="0" err="1"/>
              <a:t>potencial</a:t>
            </a:r>
            <a:r>
              <a:rPr dirty="0"/>
              <a:t> </a:t>
            </a:r>
            <a:r>
              <a:rPr dirty="0" err="1"/>
              <a:t>diferente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circuito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0" y="4716544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dirty="0"/>
              <a:t>Un cable </a:t>
            </a:r>
            <a:r>
              <a:rPr dirty="0" err="1"/>
              <a:t>cargado</a:t>
            </a:r>
            <a:r>
              <a:rPr dirty="0"/>
              <a:t> y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tierra</a:t>
            </a:r>
            <a:r>
              <a:rPr dirty="0"/>
              <a:t> </a:t>
            </a:r>
            <a:r>
              <a:rPr dirty="0" err="1"/>
              <a:t>eléctrica</a:t>
            </a:r>
            <a:endParaRPr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47244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pc="-50" dirty="0"/>
              <a:t>Una </a:t>
            </a:r>
            <a:r>
              <a:rPr spc="-50" dirty="0" err="1"/>
              <a:t>pieza</a:t>
            </a:r>
            <a:r>
              <a:rPr spc="-50" dirty="0"/>
              <a:t> </a:t>
            </a:r>
            <a:r>
              <a:rPr spc="-50" dirty="0" err="1"/>
              <a:t>metálica</a:t>
            </a:r>
            <a:r>
              <a:rPr spc="-50" dirty="0"/>
              <a:t> sin </a:t>
            </a:r>
            <a:r>
              <a:rPr spc="-50" dirty="0" err="1"/>
              <a:t>conexión</a:t>
            </a:r>
            <a:r>
              <a:rPr spc="-50" dirty="0"/>
              <a:t> a </a:t>
            </a:r>
            <a:r>
              <a:rPr spc="-50" dirty="0" err="1"/>
              <a:t>tierra</a:t>
            </a:r>
            <a:r>
              <a:rPr spc="-50" dirty="0"/>
              <a:t> y </a:t>
            </a:r>
            <a:r>
              <a:rPr spc="-50" dirty="0" err="1"/>
              <a:t>energizada</a:t>
            </a:r>
            <a:r>
              <a:rPr spc="-50" dirty="0"/>
              <a:t> </a:t>
            </a:r>
            <a:r>
              <a:rPr spc="-50" dirty="0" err="1"/>
              <a:t>por</a:t>
            </a:r>
            <a:r>
              <a:rPr spc="-50" dirty="0"/>
              <a:t> </a:t>
            </a:r>
            <a:r>
              <a:rPr spc="-50" dirty="0" err="1"/>
              <a:t>contacto</a:t>
            </a:r>
            <a:r>
              <a:rPr spc="-50" dirty="0"/>
              <a:t> con un conductor </a:t>
            </a:r>
            <a:r>
              <a:rPr spc="-50" dirty="0" err="1"/>
              <a:t>energizado</a:t>
            </a:r>
            <a:endParaRPr spc="-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fontAlgn="auto">
              <a:spcAft>
                <a:spcPts val="0"/>
              </a:spcAft>
              <a:defRPr/>
            </a:pPr>
            <a:r>
              <a:rPr dirty="0" err="1"/>
              <a:t>Financiado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la OSHA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3124200"/>
          </a:xfrm>
        </p:spPr>
        <p:txBody>
          <a:bodyPr>
            <a:normAutofit fontScale="85000" lnSpcReduction="10000"/>
          </a:bodyPr>
          <a:lstStyle/>
          <a:p>
            <a:pPr marL="0" indent="0" rtl="0">
              <a:buNone/>
            </a:pPr>
            <a:r>
              <a:t>Este material se elaboró con el apoyo de la subvención SH31244SH7 de la Administración de Seguridad y Salud Ocupacionales del Departamento del Trabajo de EE. UU. No refleja necesariamente los puntos de vista o las políticas del Departamento del Trabajo de EE. UU., y la mención de nombres comerciales, productos comerciales u organizaciones tampoco implica que el gobierno de EE. UU. los recomiende o respalde.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4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ock sign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2590800"/>
            <a:ext cx="3882390" cy="3427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73162"/>
          </a:xfrm>
        </p:spPr>
        <p:txBody>
          <a:bodyPr>
            <a:normAutofit fontScale="90000"/>
          </a:bodyPr>
          <a:lstStyle/>
          <a:p>
            <a:pPr algn="ctr" rtl="0"/>
            <a:r>
              <a:rPr dirty="0" err="1"/>
              <a:t>Cuatro</a:t>
            </a:r>
            <a:r>
              <a:rPr dirty="0"/>
              <a:t> </a:t>
            </a:r>
            <a:r>
              <a:rPr dirty="0" err="1"/>
              <a:t>lesiones</a:t>
            </a:r>
            <a:r>
              <a:rPr dirty="0"/>
              <a:t> </a:t>
            </a:r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relacionadas</a:t>
            </a:r>
            <a:r>
              <a:rPr dirty="0"/>
              <a:t> con la electricidad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133600"/>
            <a:ext cx="4572000" cy="3352800"/>
          </a:xfrm>
        </p:spPr>
        <p:txBody>
          <a:bodyPr>
            <a:normAutofit fontScale="92500"/>
          </a:bodyPr>
          <a:lstStyle/>
          <a:p>
            <a:pPr rtl="0"/>
            <a:r>
              <a:rPr sz="4400" b="1" dirty="0" err="1"/>
              <a:t>descarga</a:t>
            </a:r>
            <a:r>
              <a:rPr sz="4400" b="1" dirty="0"/>
              <a:t> </a:t>
            </a:r>
            <a:r>
              <a:rPr sz="4400" b="1" dirty="0" err="1"/>
              <a:t>eléctrica</a:t>
            </a:r>
            <a:endParaRPr sz="4400" b="1" dirty="0"/>
          </a:p>
          <a:p>
            <a:pPr rtl="0"/>
            <a:r>
              <a:rPr sz="4400" b="1" dirty="0" err="1"/>
              <a:t>electrocuciones</a:t>
            </a:r>
            <a:endParaRPr sz="4400" b="1" dirty="0"/>
          </a:p>
          <a:p>
            <a:pPr rtl="0"/>
            <a:r>
              <a:rPr sz="4400" b="1" dirty="0" err="1"/>
              <a:t>quemaduras</a:t>
            </a:r>
            <a:endParaRPr sz="4400" b="1" dirty="0"/>
          </a:p>
          <a:p>
            <a:pPr rtl="0"/>
            <a:r>
              <a:rPr sz="4400" b="1" dirty="0" err="1"/>
              <a:t>caídas</a:t>
            </a:r>
            <a:endParaRPr sz="4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40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020762"/>
          </a:xfrm>
        </p:spPr>
        <p:txBody>
          <a:bodyPr>
            <a:normAutofit fontScale="90000"/>
          </a:bodyPr>
          <a:lstStyle/>
          <a:p>
            <a:pPr algn="ctr" rtl="0"/>
            <a:r>
              <a:rPr dirty="0" err="1"/>
              <a:t>Descarga</a:t>
            </a:r>
            <a:r>
              <a:rPr dirty="0"/>
              <a:t> </a:t>
            </a:r>
            <a:r>
              <a:rPr dirty="0" err="1"/>
              <a:t>eléctrica</a:t>
            </a:r>
            <a:r>
              <a:rPr dirty="0"/>
              <a:t>: </a:t>
            </a:r>
            <a:r>
              <a:rPr dirty="0" err="1"/>
              <a:t>desde</a:t>
            </a:r>
            <a:r>
              <a:rPr dirty="0"/>
              <a:t> </a:t>
            </a:r>
            <a:r>
              <a:rPr dirty="0" err="1"/>
              <a:t>hormigueo</a:t>
            </a:r>
            <a:r>
              <a:rPr dirty="0"/>
              <a:t> hasta la </a:t>
            </a:r>
            <a:r>
              <a:rPr dirty="0" err="1"/>
              <a:t>muerte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3400"/>
          </a:xfrm>
        </p:spPr>
        <p:txBody>
          <a:bodyPr>
            <a:normAutofit lnSpcReduction="10000"/>
          </a:bodyPr>
          <a:lstStyle/>
          <a:p>
            <a:pPr rtl="0">
              <a:buNone/>
            </a:pPr>
            <a:r>
              <a:rPr sz="4000" b="1" dirty="0" err="1"/>
              <a:t>Tres</a:t>
            </a:r>
            <a:r>
              <a:rPr sz="4000" b="1" dirty="0"/>
              <a:t> </a:t>
            </a:r>
            <a:r>
              <a:rPr sz="4000" b="1" dirty="0" err="1"/>
              <a:t>factores</a:t>
            </a:r>
            <a:r>
              <a:rPr sz="4000" b="1" dirty="0"/>
              <a:t> </a:t>
            </a:r>
            <a:r>
              <a:rPr sz="4000" b="1" dirty="0" err="1"/>
              <a:t>afectan</a:t>
            </a:r>
            <a:r>
              <a:rPr sz="4000" b="1" dirty="0"/>
              <a:t> la </a:t>
            </a:r>
            <a:r>
              <a:rPr sz="4000" b="1" dirty="0" err="1"/>
              <a:t>gravedad</a:t>
            </a:r>
            <a:r>
              <a:rPr sz="4000" b="1" dirty="0"/>
              <a:t> de la </a:t>
            </a:r>
            <a:r>
              <a:rPr sz="4000" b="1" dirty="0" err="1"/>
              <a:t>descarga</a:t>
            </a:r>
            <a:r>
              <a:rPr sz="4000" b="1" dirty="0"/>
              <a:t>:</a:t>
            </a:r>
          </a:p>
          <a:p>
            <a:pPr rtl="0"/>
            <a:r>
              <a:rPr sz="4000" u="sng" dirty="0"/>
              <a:t>TRAYECTORIA</a:t>
            </a:r>
            <a:r>
              <a:rPr sz="4000" dirty="0"/>
              <a:t> de la </a:t>
            </a:r>
            <a:r>
              <a:rPr sz="4000" dirty="0" err="1"/>
              <a:t>corriente</a:t>
            </a:r>
            <a:r>
              <a:rPr sz="4000" dirty="0"/>
              <a:t> a </a:t>
            </a:r>
            <a:r>
              <a:rPr sz="4000" dirty="0" err="1"/>
              <a:t>través</a:t>
            </a:r>
            <a:r>
              <a:rPr sz="4000" dirty="0"/>
              <a:t> del </a:t>
            </a:r>
            <a:r>
              <a:rPr sz="4000" dirty="0" err="1"/>
              <a:t>cuerpo</a:t>
            </a:r>
            <a:endParaRPr sz="4000" dirty="0"/>
          </a:p>
          <a:p>
            <a:pPr rtl="0"/>
            <a:r>
              <a:rPr sz="4000" u="sng" dirty="0"/>
              <a:t>CANTIDAD</a:t>
            </a:r>
            <a:r>
              <a:rPr sz="4000" dirty="0"/>
              <a:t> de </a:t>
            </a:r>
            <a:r>
              <a:rPr sz="4000" dirty="0" err="1"/>
              <a:t>corriente</a:t>
            </a:r>
            <a:endParaRPr sz="4000" dirty="0"/>
          </a:p>
          <a:p>
            <a:pPr rtl="0"/>
            <a:r>
              <a:rPr sz="4000" u="sng" dirty="0"/>
              <a:t>TIEMPO</a:t>
            </a:r>
            <a:r>
              <a:rPr sz="4000" dirty="0"/>
              <a:t> </a:t>
            </a:r>
            <a:r>
              <a:rPr sz="4000" dirty="0" err="1"/>
              <a:t>durante</a:t>
            </a:r>
            <a:r>
              <a:rPr sz="4000" dirty="0"/>
              <a:t> el </a:t>
            </a:r>
            <a:r>
              <a:rPr sz="4000" dirty="0" err="1"/>
              <a:t>cual</a:t>
            </a:r>
            <a:r>
              <a:rPr sz="4000" dirty="0"/>
              <a:t> el </a:t>
            </a:r>
            <a:r>
              <a:rPr sz="4000" dirty="0" err="1"/>
              <a:t>cuerpo</a:t>
            </a:r>
            <a:r>
              <a:rPr sz="4000" dirty="0"/>
              <a:t> </a:t>
            </a:r>
            <a:r>
              <a:rPr sz="4000" dirty="0" err="1"/>
              <a:t>está</a:t>
            </a:r>
            <a:r>
              <a:rPr sz="4000" dirty="0"/>
              <a:t> </a:t>
            </a:r>
            <a:r>
              <a:rPr sz="4000" dirty="0" err="1"/>
              <a:t>en</a:t>
            </a:r>
            <a:r>
              <a:rPr sz="4000" dirty="0"/>
              <a:t> el circuito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41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yectoria a través del cuerp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685800"/>
            <a:ext cx="2129682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pPr rtl="0"/>
            <a:r>
              <a:rPr dirty="0"/>
              <a:t>Trayectoria a </a:t>
            </a:r>
            <a:r>
              <a:rPr dirty="0" err="1"/>
              <a:t>través</a:t>
            </a:r>
            <a:r>
              <a:rPr dirty="0"/>
              <a:t> del </a:t>
            </a:r>
            <a:r>
              <a:rPr dirty="0" err="1"/>
              <a:t>cuerpo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6477000" cy="3505199"/>
          </a:xfrm>
        </p:spPr>
        <p:txBody>
          <a:bodyPr>
            <a:normAutofit fontScale="92500" lnSpcReduction="10000"/>
          </a:bodyPr>
          <a:lstStyle/>
          <a:p>
            <a:pPr rtl="0"/>
            <a:r>
              <a:rPr dirty="0" err="1"/>
              <a:t>corriente</a:t>
            </a:r>
            <a:r>
              <a:rPr dirty="0"/>
              <a:t> a </a:t>
            </a:r>
            <a:r>
              <a:rPr dirty="0" err="1"/>
              <a:t>través</a:t>
            </a:r>
            <a:r>
              <a:rPr dirty="0"/>
              <a:t> del </a:t>
            </a:r>
            <a:r>
              <a:rPr dirty="0" err="1"/>
              <a:t>corazón</a:t>
            </a:r>
            <a:r>
              <a:rPr dirty="0"/>
              <a:t>,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pulmones</a:t>
            </a:r>
            <a:r>
              <a:rPr dirty="0"/>
              <a:t> o el </a:t>
            </a:r>
            <a:r>
              <a:rPr dirty="0" err="1"/>
              <a:t>sistema</a:t>
            </a:r>
            <a:r>
              <a:rPr dirty="0"/>
              <a:t> </a:t>
            </a:r>
            <a:r>
              <a:rPr dirty="0" err="1"/>
              <a:t>nervioso</a:t>
            </a:r>
            <a:r>
              <a:rPr dirty="0"/>
              <a:t> (la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peligrosa</a:t>
            </a:r>
            <a:r>
              <a:rPr dirty="0"/>
              <a:t>)</a:t>
            </a:r>
          </a:p>
          <a:p>
            <a:pPr rtl="0"/>
            <a:r>
              <a:rPr dirty="0"/>
              <a:t>de </a:t>
            </a:r>
            <a:r>
              <a:rPr dirty="0" err="1"/>
              <a:t>mano</a:t>
            </a:r>
            <a:r>
              <a:rPr dirty="0"/>
              <a:t> a </a:t>
            </a:r>
            <a:r>
              <a:rPr dirty="0" err="1"/>
              <a:t>mano</a:t>
            </a:r>
            <a:r>
              <a:rPr dirty="0"/>
              <a:t> a </a:t>
            </a:r>
            <a:r>
              <a:rPr dirty="0" err="1"/>
              <a:t>través</a:t>
            </a:r>
            <a:r>
              <a:rPr dirty="0"/>
              <a:t> del </a:t>
            </a:r>
            <a:r>
              <a:rPr dirty="0" err="1"/>
              <a:t>pecho</a:t>
            </a:r>
            <a:endParaRPr dirty="0"/>
          </a:p>
          <a:p>
            <a:pPr rtl="0"/>
            <a:r>
              <a:rPr dirty="0"/>
              <a:t>de </a:t>
            </a:r>
            <a:r>
              <a:rPr dirty="0" err="1"/>
              <a:t>manos</a:t>
            </a:r>
            <a:r>
              <a:rPr dirty="0"/>
              <a:t> a pies</a:t>
            </a:r>
          </a:p>
          <a:p>
            <a:pPr rtl="0"/>
            <a:r>
              <a:rPr dirty="0" err="1"/>
              <a:t>cabeza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contacto</a:t>
            </a:r>
            <a:r>
              <a:rPr dirty="0"/>
              <a:t> con un conductor </a:t>
            </a:r>
            <a:r>
              <a:rPr dirty="0" err="1"/>
              <a:t>cargado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42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rtl="0"/>
            <a:r>
              <a:rPr dirty="0" err="1"/>
              <a:t>Corriente</a:t>
            </a:r>
            <a:r>
              <a:rPr dirty="0"/>
              <a:t> y </a:t>
            </a:r>
            <a:r>
              <a:rPr dirty="0" err="1"/>
              <a:t>tiempo</a:t>
            </a:r>
            <a:r>
              <a:rPr dirty="0"/>
              <a:t> de </a:t>
            </a:r>
            <a:r>
              <a:rPr dirty="0" err="1"/>
              <a:t>exposición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43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Up Arrow 5" descr="up"/>
          <p:cNvSpPr/>
          <p:nvPr/>
        </p:nvSpPr>
        <p:spPr>
          <a:xfrm>
            <a:off x="1219200" y="2209800"/>
            <a:ext cx="1219200" cy="2286000"/>
          </a:xfrm>
          <a:prstGeom prst="up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 descr="up"/>
          <p:cNvSpPr/>
          <p:nvPr/>
        </p:nvSpPr>
        <p:spPr>
          <a:xfrm>
            <a:off x="3886200" y="1752600"/>
            <a:ext cx="1219200" cy="2286000"/>
          </a:xfrm>
          <a:prstGeom prst="up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 descr="up"/>
          <p:cNvSpPr/>
          <p:nvPr/>
        </p:nvSpPr>
        <p:spPr>
          <a:xfrm>
            <a:off x="6934200" y="1066800"/>
            <a:ext cx="1219200" cy="2971800"/>
          </a:xfrm>
          <a:prstGeom prst="up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3906" y="4634805"/>
            <a:ext cx="2209800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2800" b="1" dirty="0">
                <a:solidFill>
                  <a:srgbClr val="FFFF00"/>
                </a:solidFill>
              </a:rPr>
              <a:t>A </a:t>
            </a:r>
            <a:r>
              <a:rPr sz="2800" b="1" dirty="0" err="1">
                <a:solidFill>
                  <a:srgbClr val="FFFF00"/>
                </a:solidFill>
              </a:rPr>
              <a:t>medida</a:t>
            </a:r>
            <a:r>
              <a:rPr sz="2800" b="1" dirty="0">
                <a:solidFill>
                  <a:srgbClr val="FFFF00"/>
                </a:solidFill>
              </a:rPr>
              <a:t> que </a:t>
            </a:r>
            <a:r>
              <a:rPr sz="2800" b="1" dirty="0" err="1">
                <a:solidFill>
                  <a:srgbClr val="FFFF00"/>
                </a:solidFill>
              </a:rPr>
              <a:t>aumenta</a:t>
            </a:r>
            <a:r>
              <a:rPr sz="2800" b="1" dirty="0">
                <a:solidFill>
                  <a:srgbClr val="FFFF00"/>
                </a:solidFill>
              </a:rPr>
              <a:t> la </a:t>
            </a:r>
            <a:r>
              <a:rPr sz="2800" b="1" dirty="0" err="1">
                <a:solidFill>
                  <a:srgbClr val="FFFF00"/>
                </a:solidFill>
              </a:rPr>
              <a:t>corriente</a:t>
            </a:r>
            <a:endParaRPr sz="28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4218159"/>
            <a:ext cx="2362200" cy="18158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2800" b="1" dirty="0">
                <a:solidFill>
                  <a:srgbClr val="FFFF00"/>
                </a:solidFill>
              </a:rPr>
              <a:t>A </a:t>
            </a:r>
            <a:r>
              <a:rPr sz="2800" b="1" dirty="0" err="1">
                <a:solidFill>
                  <a:srgbClr val="FFFF00"/>
                </a:solidFill>
              </a:rPr>
              <a:t>medida</a:t>
            </a:r>
            <a:r>
              <a:rPr sz="2800" b="1" dirty="0">
                <a:solidFill>
                  <a:srgbClr val="FFFF00"/>
                </a:solidFill>
              </a:rPr>
              <a:t> que </a:t>
            </a:r>
            <a:r>
              <a:rPr sz="2800" b="1" dirty="0" err="1">
                <a:solidFill>
                  <a:srgbClr val="FFFF00"/>
                </a:solidFill>
              </a:rPr>
              <a:t>aumenta</a:t>
            </a:r>
            <a:r>
              <a:rPr sz="2800" b="1" dirty="0">
                <a:solidFill>
                  <a:srgbClr val="FFFF00"/>
                </a:solidFill>
              </a:rPr>
              <a:t> el</a:t>
            </a:r>
          </a:p>
          <a:p>
            <a:pPr algn="ctr" rtl="0"/>
            <a:r>
              <a:rPr sz="2800" b="1" dirty="0" err="1">
                <a:solidFill>
                  <a:srgbClr val="FFFF00"/>
                </a:solidFill>
              </a:rPr>
              <a:t>tiempo</a:t>
            </a:r>
            <a:r>
              <a:rPr sz="2800" b="1" dirty="0">
                <a:solidFill>
                  <a:srgbClr val="FFFF00"/>
                </a:solidFill>
              </a:rPr>
              <a:t> de </a:t>
            </a:r>
            <a:r>
              <a:rPr sz="2800" b="1" dirty="0" err="1">
                <a:solidFill>
                  <a:srgbClr val="FFFF00"/>
                </a:solidFill>
              </a:rPr>
              <a:t>exposición</a:t>
            </a:r>
            <a:endParaRPr sz="28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3617" y="4218159"/>
            <a:ext cx="2286000" cy="18158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2800" b="1" dirty="0" err="1">
                <a:solidFill>
                  <a:srgbClr val="FFFF00"/>
                </a:solidFill>
              </a:rPr>
              <a:t>Aumenta</a:t>
            </a:r>
            <a:r>
              <a:rPr sz="2800" b="1" dirty="0">
                <a:solidFill>
                  <a:srgbClr val="FFFF00"/>
                </a:solidFill>
              </a:rPr>
              <a:t> el </a:t>
            </a:r>
            <a:r>
              <a:rPr sz="2800" b="1" dirty="0" err="1">
                <a:solidFill>
                  <a:srgbClr val="FFFF00"/>
                </a:solidFill>
              </a:rPr>
              <a:t>riesgo</a:t>
            </a:r>
            <a:r>
              <a:rPr sz="2800" b="1" dirty="0">
                <a:solidFill>
                  <a:srgbClr val="FFFF00"/>
                </a:solidFill>
              </a:rPr>
              <a:t> de </a:t>
            </a:r>
            <a:r>
              <a:rPr sz="2800" b="1" dirty="0" err="1">
                <a:solidFill>
                  <a:srgbClr val="FFFF00"/>
                </a:solidFill>
              </a:rPr>
              <a:t>lesiones</a:t>
            </a:r>
            <a:r>
              <a:rPr sz="2800" b="1" dirty="0">
                <a:solidFill>
                  <a:srgbClr val="FFFF00"/>
                </a:solidFill>
              </a:rPr>
              <a:t> y </a:t>
            </a:r>
            <a:r>
              <a:rPr sz="2800" b="1" dirty="0" err="1">
                <a:solidFill>
                  <a:srgbClr val="FFFF00"/>
                </a:solidFill>
              </a:rPr>
              <a:t>muerte</a:t>
            </a:r>
            <a:endParaRPr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343400" cy="4525963"/>
          </a:xfrm>
        </p:spPr>
        <p:txBody>
          <a:bodyPr/>
          <a:lstStyle/>
          <a:p>
            <a:pPr rtl="0"/>
            <a:r>
              <a:rPr dirty="0"/>
              <a:t>¿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voltajes</a:t>
            </a:r>
            <a:r>
              <a:rPr dirty="0"/>
              <a:t> son </a:t>
            </a:r>
            <a:r>
              <a:rPr dirty="0" err="1"/>
              <a:t>comunes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hogares</a:t>
            </a:r>
            <a:r>
              <a:rPr dirty="0"/>
              <a:t>?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rtl="0"/>
            <a:r>
              <a:rPr dirty="0" err="1"/>
              <a:t>Normas</a:t>
            </a:r>
            <a:r>
              <a:rPr dirty="0"/>
              <a:t> de Cal/OSHA:</a:t>
            </a:r>
          </a:p>
          <a:p>
            <a:pPr rtl="0">
              <a:buNone/>
            </a:pPr>
            <a:r>
              <a:rPr dirty="0" err="1"/>
              <a:t>Bajo</a:t>
            </a:r>
            <a:r>
              <a:rPr dirty="0"/>
              <a:t> </a:t>
            </a:r>
            <a:r>
              <a:rPr dirty="0" err="1"/>
              <a:t>voltaje</a:t>
            </a:r>
            <a:r>
              <a:rPr dirty="0"/>
              <a:t> = ?</a:t>
            </a:r>
          </a:p>
          <a:p>
            <a:pPr rtl="0">
              <a:buNone/>
            </a:pPr>
            <a:r>
              <a:rPr dirty="0"/>
              <a:t>Alto </a:t>
            </a:r>
            <a:r>
              <a:rPr dirty="0" err="1"/>
              <a:t>voltaje</a:t>
            </a:r>
            <a:r>
              <a:rPr dirty="0"/>
              <a:t> = 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4114800" cy="4525963"/>
          </a:xfrm>
        </p:spPr>
        <p:txBody>
          <a:bodyPr/>
          <a:lstStyle/>
          <a:p>
            <a:pPr rtl="0"/>
            <a:r>
              <a:rPr dirty="0"/>
              <a:t>¿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mide</a:t>
            </a:r>
            <a:r>
              <a:rPr dirty="0"/>
              <a:t> el </a:t>
            </a:r>
            <a:r>
              <a:rPr dirty="0" err="1"/>
              <a:t>amperaje</a:t>
            </a:r>
            <a:r>
              <a:rPr dirty="0"/>
              <a:t>?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rtl="0"/>
            <a:r>
              <a:rPr dirty="0"/>
              <a:t>¿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un </a:t>
            </a:r>
            <a:r>
              <a:rPr dirty="0" err="1"/>
              <a:t>miliamperio</a:t>
            </a:r>
            <a:r>
              <a:rPr dirty="0"/>
              <a:t> (mA)?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</p:spPr>
        <p:txBody>
          <a:bodyPr>
            <a:normAutofit fontScale="90000"/>
          </a:bodyPr>
          <a:lstStyle/>
          <a:p>
            <a:pPr rtl="0"/>
            <a:r>
              <a:t>Revisión de amperes y voltios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44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941493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2800" b="1" dirty="0" err="1">
                <a:solidFill>
                  <a:srgbClr val="FF0000"/>
                </a:solidFill>
              </a:rPr>
              <a:t>Flujo</a:t>
            </a:r>
            <a:r>
              <a:rPr sz="2800" b="1" dirty="0">
                <a:solidFill>
                  <a:srgbClr val="FF0000"/>
                </a:solidFill>
              </a:rPr>
              <a:t> de </a:t>
            </a:r>
            <a:r>
              <a:rPr sz="2800" b="1" dirty="0" err="1">
                <a:solidFill>
                  <a:srgbClr val="FF0000"/>
                </a:solidFill>
              </a:rPr>
              <a:t>corriente</a:t>
            </a:r>
            <a:endParaRPr sz="2800" b="1" dirty="0">
              <a:solidFill>
                <a:srgbClr val="FF0000"/>
              </a:solidFill>
            </a:endParaRPr>
          </a:p>
          <a:p>
            <a:pPr rtl="0"/>
            <a:r>
              <a:rPr sz="2800" b="1" dirty="0">
                <a:solidFill>
                  <a:srgbClr val="FF0000"/>
                </a:solidFill>
              </a:rPr>
              <a:t>a </a:t>
            </a:r>
            <a:r>
              <a:rPr sz="2800" b="1" dirty="0" err="1">
                <a:solidFill>
                  <a:srgbClr val="FF0000"/>
                </a:solidFill>
              </a:rPr>
              <a:t>través</a:t>
            </a:r>
            <a:r>
              <a:rPr sz="2800" b="1" dirty="0">
                <a:solidFill>
                  <a:srgbClr val="FF0000"/>
                </a:solidFill>
              </a:rPr>
              <a:t> de un conductor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40386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2800" b="1" dirty="0">
                <a:solidFill>
                  <a:srgbClr val="FF0000"/>
                </a:solidFill>
              </a:rPr>
              <a:t>1/1000 de un </a:t>
            </a:r>
            <a:r>
              <a:rPr sz="2800" b="1" dirty="0" err="1">
                <a:solidFill>
                  <a:srgbClr val="FF0000"/>
                </a:solidFill>
              </a:rPr>
              <a:t>amperio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25908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2800" b="1" dirty="0">
                <a:solidFill>
                  <a:srgbClr val="FF0000"/>
                </a:solidFill>
              </a:rPr>
              <a:t>120/240 </a:t>
            </a:r>
            <a:r>
              <a:rPr sz="2800" b="1" dirty="0" err="1">
                <a:solidFill>
                  <a:srgbClr val="FF0000"/>
                </a:solidFill>
              </a:rPr>
              <a:t>voltios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41910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2200" b="1" dirty="0">
                <a:solidFill>
                  <a:srgbClr val="FF0000"/>
                </a:solidFill>
              </a:rPr>
              <a:t>≤600 </a:t>
            </a:r>
            <a:r>
              <a:rPr sz="2200" b="1" dirty="0" err="1">
                <a:solidFill>
                  <a:srgbClr val="FF0000"/>
                </a:solidFill>
              </a:rPr>
              <a:t>voltios</a:t>
            </a:r>
            <a:endParaRPr sz="2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4598313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2200" b="1" dirty="0">
                <a:solidFill>
                  <a:srgbClr val="FF0000"/>
                </a:solidFill>
              </a:rPr>
              <a:t>&gt;600 </a:t>
            </a:r>
            <a:r>
              <a:rPr sz="2200" b="1" dirty="0" err="1">
                <a:solidFill>
                  <a:srgbClr val="FF0000"/>
                </a:solidFill>
              </a:rPr>
              <a:t>voltios</a:t>
            </a:r>
            <a:endParaRPr sz="2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5465802"/>
            <a:ext cx="8128476" cy="5539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rtl="0"/>
            <a:r>
              <a:rPr sz="3000" dirty="0">
                <a:solidFill>
                  <a:srgbClr val="FFFF00"/>
                </a:solidFill>
              </a:rPr>
              <a:t>¡Un </a:t>
            </a:r>
            <a:r>
              <a:rPr sz="3000" dirty="0" err="1">
                <a:solidFill>
                  <a:srgbClr val="FFFF00"/>
                </a:solidFill>
              </a:rPr>
              <a:t>bajo</a:t>
            </a:r>
            <a:r>
              <a:rPr sz="3000" dirty="0">
                <a:solidFill>
                  <a:srgbClr val="FFFF00"/>
                </a:solidFill>
              </a:rPr>
              <a:t> </a:t>
            </a:r>
            <a:r>
              <a:rPr sz="3000" dirty="0" err="1">
                <a:solidFill>
                  <a:srgbClr val="FFFF00"/>
                </a:solidFill>
              </a:rPr>
              <a:t>voltaje</a:t>
            </a:r>
            <a:r>
              <a:rPr sz="3000" dirty="0">
                <a:solidFill>
                  <a:srgbClr val="FFFF00"/>
                </a:solidFill>
              </a:rPr>
              <a:t> no </a:t>
            </a:r>
            <a:r>
              <a:rPr sz="3000" dirty="0" err="1">
                <a:solidFill>
                  <a:srgbClr val="FFFF00"/>
                </a:solidFill>
              </a:rPr>
              <a:t>significa</a:t>
            </a:r>
            <a:r>
              <a:rPr sz="3000" dirty="0">
                <a:solidFill>
                  <a:srgbClr val="FFFF00"/>
                </a:solidFill>
              </a:rPr>
              <a:t> que </a:t>
            </a:r>
            <a:r>
              <a:rPr sz="3000" dirty="0" err="1">
                <a:solidFill>
                  <a:srgbClr val="FFFF00"/>
                </a:solidFill>
              </a:rPr>
              <a:t>exista</a:t>
            </a:r>
            <a:r>
              <a:rPr sz="3000" dirty="0">
                <a:solidFill>
                  <a:srgbClr val="FFFF00"/>
                </a:solidFill>
              </a:rPr>
              <a:t> </a:t>
            </a:r>
            <a:r>
              <a:rPr sz="3000" dirty="0" err="1">
                <a:solidFill>
                  <a:srgbClr val="FFFF00"/>
                </a:solidFill>
              </a:rPr>
              <a:t>bajo</a:t>
            </a:r>
            <a:r>
              <a:rPr sz="3000" dirty="0">
                <a:solidFill>
                  <a:srgbClr val="FFFF00"/>
                </a:solidFill>
              </a:rPr>
              <a:t> </a:t>
            </a:r>
            <a:r>
              <a:rPr sz="3000" dirty="0" err="1">
                <a:solidFill>
                  <a:srgbClr val="FFFF00"/>
                </a:solidFill>
              </a:rPr>
              <a:t>riesgo</a:t>
            </a:r>
            <a:r>
              <a:rPr sz="3000" dirty="0">
                <a:solidFill>
                  <a:srgbClr val="FFFF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715962"/>
          </a:xfrm>
        </p:spPr>
        <p:txBody>
          <a:bodyPr>
            <a:normAutofit fontScale="90000"/>
          </a:bodyPr>
          <a:lstStyle/>
          <a:p>
            <a:pPr rtl="0"/>
            <a:r>
              <a:rPr dirty="0"/>
              <a:t>No se </a:t>
            </a:r>
            <a:r>
              <a:rPr dirty="0" err="1"/>
              <a:t>requiere</a:t>
            </a:r>
            <a:r>
              <a:rPr dirty="0"/>
              <a:t> mucho para </a:t>
            </a:r>
            <a:r>
              <a:rPr dirty="0" err="1"/>
              <a:t>hacer</a:t>
            </a:r>
            <a:r>
              <a:rPr dirty="0"/>
              <a:t> </a:t>
            </a:r>
            <a:r>
              <a:rPr dirty="0" err="1"/>
              <a:t>daño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45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 descr="BK19-range-tolerance-0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90600"/>
            <a:ext cx="4064897" cy="49560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62" y="5943601"/>
            <a:ext cx="46678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1000" dirty="0"/>
              <a:t>© </a:t>
            </a:r>
            <a:r>
              <a:rPr sz="1000" dirty="0" err="1"/>
              <a:t>WorkSafeBC</a:t>
            </a:r>
            <a:r>
              <a:rPr sz="1000" dirty="0"/>
              <a:t> (Junta de </a:t>
            </a:r>
            <a:r>
              <a:rPr sz="1000" dirty="0" err="1"/>
              <a:t>Indemnización</a:t>
            </a:r>
            <a:r>
              <a:rPr sz="1000" dirty="0"/>
              <a:t> de </a:t>
            </a:r>
            <a:r>
              <a:rPr sz="1000" dirty="0" err="1"/>
              <a:t>los</a:t>
            </a:r>
            <a:r>
              <a:rPr sz="1000" dirty="0"/>
              <a:t> Trabajadores), </a:t>
            </a:r>
            <a:r>
              <a:rPr sz="1000" dirty="0" err="1"/>
              <a:t>usado</a:t>
            </a:r>
            <a:r>
              <a:rPr sz="1000" dirty="0"/>
              <a:t> con </a:t>
            </a:r>
            <a:r>
              <a:rPr sz="1000" dirty="0" err="1"/>
              <a:t>autorización</a:t>
            </a:r>
            <a:endParaRPr sz="1000" dirty="0"/>
          </a:p>
        </p:txBody>
      </p:sp>
      <p:pic>
        <p:nvPicPr>
          <p:cNvPr id="11" name="Picture 10" descr="electric current amp hazar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74" y="958255"/>
            <a:ext cx="4354499" cy="520750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>
            <a:normAutofit fontScale="90000"/>
          </a:bodyPr>
          <a:lstStyle/>
          <a:p>
            <a:pPr rtl="0"/>
            <a:r>
              <a:t>Signos y síntomas de lesión eléctrica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46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working safely around ele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851991"/>
            <a:ext cx="5410200" cy="4939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5791201"/>
            <a:ext cx="472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1000" dirty="0"/>
              <a:t>© </a:t>
            </a:r>
            <a:r>
              <a:rPr sz="1000" dirty="0" err="1"/>
              <a:t>WorkSafeBC</a:t>
            </a:r>
            <a:r>
              <a:rPr sz="1000" dirty="0"/>
              <a:t> (Junta de </a:t>
            </a:r>
            <a:r>
              <a:rPr sz="1000" dirty="0" err="1"/>
              <a:t>Indemnización</a:t>
            </a:r>
            <a:r>
              <a:rPr sz="1000" dirty="0"/>
              <a:t> de </a:t>
            </a:r>
            <a:r>
              <a:rPr sz="1000" dirty="0" err="1"/>
              <a:t>los</a:t>
            </a:r>
            <a:r>
              <a:rPr sz="1000" dirty="0"/>
              <a:t> Trabajadores), </a:t>
            </a:r>
            <a:r>
              <a:rPr sz="1000" dirty="0" err="1"/>
              <a:t>usado</a:t>
            </a:r>
            <a:r>
              <a:rPr sz="1000" dirty="0"/>
              <a:t> con </a:t>
            </a:r>
            <a:r>
              <a:rPr sz="1000" dirty="0" err="1"/>
              <a:t>autorización</a:t>
            </a:r>
            <a:endParaRPr sz="1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Lightning_bolt_of_energy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613958"/>
            <a:ext cx="990600" cy="796242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dirty="0" err="1"/>
              <a:t>Duración</a:t>
            </a:r>
            <a:r>
              <a:rPr dirty="0"/>
              <a:t> de la </a:t>
            </a:r>
            <a:r>
              <a:rPr dirty="0" err="1"/>
              <a:t>exposición</a:t>
            </a:r>
            <a:endParaRPr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57399"/>
          </a:xfrm>
        </p:spPr>
        <p:txBody>
          <a:bodyPr>
            <a:normAutofit/>
          </a:bodyPr>
          <a:lstStyle/>
          <a:p>
            <a:pPr rtl="0">
              <a:spcBef>
                <a:spcPts val="0"/>
              </a:spcBef>
            </a:pPr>
            <a:r>
              <a:rPr dirty="0" err="1"/>
              <a:t>Cuanto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tiempo</a:t>
            </a:r>
            <a:r>
              <a:rPr dirty="0"/>
              <a:t> </a:t>
            </a:r>
            <a:r>
              <a:rPr dirty="0" err="1"/>
              <a:t>circule</a:t>
            </a:r>
            <a:r>
              <a:rPr dirty="0"/>
              <a:t> la electricidad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cuerpo</a:t>
            </a:r>
            <a:r>
              <a:rPr dirty="0"/>
              <a:t>,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daño</a:t>
            </a:r>
            <a:r>
              <a:rPr dirty="0"/>
              <a:t> </a:t>
            </a:r>
            <a:r>
              <a:rPr dirty="0" err="1"/>
              <a:t>puede</a:t>
            </a:r>
            <a:r>
              <a:rPr dirty="0"/>
              <a:t> </a:t>
            </a:r>
            <a:r>
              <a:rPr dirty="0" err="1"/>
              <a:t>causar</a:t>
            </a:r>
            <a:r>
              <a:rPr dirty="0"/>
              <a:t>.</a:t>
            </a:r>
          </a:p>
          <a:p>
            <a:pPr rtl="0">
              <a:lnSpc>
                <a:spcPct val="160000"/>
              </a:lnSpc>
              <a:spcBef>
                <a:spcPts val="0"/>
              </a:spcBef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segundos</a:t>
            </a:r>
            <a:r>
              <a:rPr dirty="0"/>
              <a:t> y </a:t>
            </a:r>
            <a:r>
              <a:rPr dirty="0" err="1"/>
              <a:t>fracciones</a:t>
            </a:r>
            <a:r>
              <a:rPr dirty="0"/>
              <a:t> de </a:t>
            </a:r>
            <a:r>
              <a:rPr dirty="0" err="1"/>
              <a:t>segundo</a:t>
            </a:r>
            <a:r>
              <a:rPr dirty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47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256782"/>
            <a:ext cx="8001000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rtl="0">
              <a:buNone/>
            </a:pPr>
            <a:r>
              <a:rPr sz="3200" dirty="0">
                <a:solidFill>
                  <a:srgbClr val="FFFF00"/>
                </a:solidFill>
              </a:rPr>
              <a:t>Una </a:t>
            </a:r>
            <a:r>
              <a:rPr sz="3200" dirty="0" err="1">
                <a:solidFill>
                  <a:srgbClr val="FFFF00"/>
                </a:solidFill>
              </a:rPr>
              <a:t>corriente</a:t>
            </a:r>
            <a:r>
              <a:rPr sz="3200" dirty="0">
                <a:solidFill>
                  <a:srgbClr val="FFFF00"/>
                </a:solidFill>
              </a:rPr>
              <a:t> de 100 mA </a:t>
            </a:r>
            <a:r>
              <a:rPr sz="3200" dirty="0" err="1">
                <a:solidFill>
                  <a:srgbClr val="FFFF00"/>
                </a:solidFill>
              </a:rPr>
              <a:t>aplicada</a:t>
            </a:r>
            <a:r>
              <a:rPr sz="3200" dirty="0">
                <a:solidFill>
                  <a:srgbClr val="FFFF00"/>
                </a:solidFill>
              </a:rPr>
              <a:t> </a:t>
            </a:r>
            <a:r>
              <a:rPr sz="3200" dirty="0" err="1">
                <a:solidFill>
                  <a:srgbClr val="FFFF00"/>
                </a:solidFill>
              </a:rPr>
              <a:t>durante</a:t>
            </a:r>
            <a:r>
              <a:rPr sz="3200" dirty="0">
                <a:solidFill>
                  <a:srgbClr val="FFFF00"/>
                </a:solidFill>
              </a:rPr>
              <a:t> 3 </a:t>
            </a:r>
            <a:r>
              <a:rPr sz="3200" dirty="0" err="1">
                <a:solidFill>
                  <a:srgbClr val="FFFF00"/>
                </a:solidFill>
              </a:rPr>
              <a:t>segundos</a:t>
            </a:r>
            <a:r>
              <a:rPr sz="3200" dirty="0">
                <a:solidFill>
                  <a:srgbClr val="FFFF00"/>
                </a:solidFill>
              </a:rPr>
              <a:t> </a:t>
            </a:r>
            <a:r>
              <a:rPr sz="3200" dirty="0" err="1">
                <a:solidFill>
                  <a:srgbClr val="FFFF00"/>
                </a:solidFill>
              </a:rPr>
              <a:t>es</a:t>
            </a:r>
            <a:r>
              <a:rPr sz="3200" dirty="0">
                <a:solidFill>
                  <a:srgbClr val="FFFF00"/>
                </a:solidFill>
              </a:rPr>
              <a:t> tan </a:t>
            </a:r>
            <a:r>
              <a:rPr sz="3200" dirty="0" err="1">
                <a:solidFill>
                  <a:srgbClr val="FFFF00"/>
                </a:solidFill>
              </a:rPr>
              <a:t>peligrosa</a:t>
            </a:r>
            <a:r>
              <a:rPr sz="3200" dirty="0">
                <a:solidFill>
                  <a:srgbClr val="FFFF00"/>
                </a:solidFill>
              </a:rPr>
              <a:t> </a:t>
            </a:r>
            <a:r>
              <a:rPr sz="3200" dirty="0" err="1">
                <a:solidFill>
                  <a:srgbClr val="FFFF00"/>
                </a:solidFill>
              </a:rPr>
              <a:t>como</a:t>
            </a:r>
            <a:r>
              <a:rPr sz="3200" dirty="0">
                <a:solidFill>
                  <a:srgbClr val="FFFF00"/>
                </a:solidFill>
              </a:rPr>
              <a:t> </a:t>
            </a:r>
            <a:r>
              <a:rPr sz="3200" dirty="0" err="1">
                <a:solidFill>
                  <a:srgbClr val="FFFF00"/>
                </a:solidFill>
              </a:rPr>
              <a:t>una</a:t>
            </a:r>
            <a:r>
              <a:rPr sz="3200" dirty="0">
                <a:solidFill>
                  <a:srgbClr val="FFFF00"/>
                </a:solidFill>
              </a:rPr>
              <a:t> de 900 mA </a:t>
            </a:r>
            <a:r>
              <a:rPr sz="3200" dirty="0" err="1">
                <a:solidFill>
                  <a:srgbClr val="FFFF00"/>
                </a:solidFill>
              </a:rPr>
              <a:t>aplicada</a:t>
            </a:r>
            <a:r>
              <a:rPr sz="3200" dirty="0">
                <a:solidFill>
                  <a:srgbClr val="FFFF00"/>
                </a:solidFill>
              </a:rPr>
              <a:t> </a:t>
            </a:r>
            <a:r>
              <a:rPr sz="3200" dirty="0" err="1">
                <a:solidFill>
                  <a:srgbClr val="FFFF00"/>
                </a:solidFill>
              </a:rPr>
              <a:t>durante</a:t>
            </a:r>
            <a:r>
              <a:rPr sz="3200" dirty="0">
                <a:solidFill>
                  <a:srgbClr val="FFFF00"/>
                </a:solidFill>
              </a:rPr>
              <a:t> 0.03 </a:t>
            </a:r>
            <a:r>
              <a:rPr sz="3200" dirty="0" err="1">
                <a:solidFill>
                  <a:srgbClr val="FFFF00"/>
                </a:solidFill>
              </a:rPr>
              <a:t>segundos</a:t>
            </a:r>
            <a:r>
              <a:rPr sz="3200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554162"/>
          </a:xfrm>
        </p:spPr>
        <p:txBody>
          <a:bodyPr>
            <a:normAutofit/>
          </a:bodyPr>
          <a:lstStyle/>
          <a:p>
            <a:pPr rtl="0"/>
            <a:r>
              <a:rPr dirty="0" err="1"/>
              <a:t>Otros</a:t>
            </a:r>
            <a:r>
              <a:rPr dirty="0"/>
              <a:t> </a:t>
            </a:r>
            <a:r>
              <a:rPr dirty="0" err="1"/>
              <a:t>factores</a:t>
            </a:r>
            <a:r>
              <a:rPr dirty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dirty="0" err="1"/>
              <a:t>voltaje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763000" cy="3657600"/>
          </a:xfrm>
        </p:spPr>
        <p:txBody>
          <a:bodyPr>
            <a:normAutofit fontScale="92500"/>
          </a:bodyPr>
          <a:lstStyle/>
          <a:p>
            <a:pPr rtl="0"/>
            <a:r>
              <a:rPr dirty="0" err="1"/>
              <a:t>Mayores</a:t>
            </a:r>
            <a:r>
              <a:rPr dirty="0"/>
              <a:t> </a:t>
            </a:r>
            <a:r>
              <a:rPr dirty="0" err="1"/>
              <a:t>voltajes</a:t>
            </a:r>
            <a:r>
              <a:rPr dirty="0"/>
              <a:t> </a:t>
            </a:r>
            <a:r>
              <a:rPr dirty="0" err="1"/>
              <a:t>ocasionan</a:t>
            </a:r>
            <a:r>
              <a:rPr dirty="0"/>
              <a:t> </a:t>
            </a:r>
            <a:r>
              <a:rPr dirty="0" err="1"/>
              <a:t>corrientes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intensas</a:t>
            </a:r>
            <a:r>
              <a:rPr dirty="0"/>
              <a:t>.</a:t>
            </a:r>
          </a:p>
          <a:p>
            <a:pPr rtl="0"/>
            <a:r>
              <a:rPr dirty="0"/>
              <a:t>A 600 V = ¡La </a:t>
            </a:r>
            <a:r>
              <a:rPr dirty="0" err="1"/>
              <a:t>corriente</a:t>
            </a:r>
            <a:r>
              <a:rPr dirty="0"/>
              <a:t> que </a:t>
            </a:r>
            <a:r>
              <a:rPr dirty="0" err="1"/>
              <a:t>atraviesa</a:t>
            </a:r>
            <a:r>
              <a:rPr dirty="0"/>
              <a:t> el </a:t>
            </a:r>
            <a:r>
              <a:rPr dirty="0" err="1"/>
              <a:t>cuerpo</a:t>
            </a:r>
            <a:r>
              <a:rPr dirty="0"/>
              <a:t> </a:t>
            </a:r>
            <a:r>
              <a:rPr dirty="0" err="1"/>
              <a:t>puede</a:t>
            </a:r>
            <a:r>
              <a:rPr dirty="0"/>
              <a:t> </a:t>
            </a:r>
            <a:r>
              <a:rPr dirty="0" err="1"/>
              <a:t>ser</a:t>
            </a:r>
            <a:r>
              <a:rPr dirty="0"/>
              <a:t> de </a:t>
            </a:r>
            <a:r>
              <a:rPr b="1" dirty="0">
                <a:solidFill>
                  <a:srgbClr val="FF0000"/>
                </a:solidFill>
              </a:rPr>
              <a:t>4 </a:t>
            </a:r>
            <a:r>
              <a:rPr b="1" dirty="0" err="1">
                <a:solidFill>
                  <a:srgbClr val="FF0000"/>
                </a:solidFill>
              </a:rPr>
              <a:t>amperios</a:t>
            </a:r>
            <a:r>
              <a:rPr dirty="0"/>
              <a:t>!</a:t>
            </a:r>
          </a:p>
          <a:p>
            <a:pPr rtl="0"/>
            <a:r>
              <a:rPr dirty="0"/>
              <a:t>A 500 V = </a:t>
            </a:r>
            <a:r>
              <a:rPr dirty="0" err="1"/>
              <a:t>deja</a:t>
            </a:r>
            <a:r>
              <a:rPr dirty="0"/>
              <a:t> de </a:t>
            </a:r>
            <a:r>
              <a:rPr dirty="0" err="1"/>
              <a:t>existir</a:t>
            </a:r>
            <a:r>
              <a:rPr dirty="0"/>
              <a:t> la </a:t>
            </a:r>
            <a:r>
              <a:rPr dirty="0" err="1"/>
              <a:t>resistencia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piel</a:t>
            </a:r>
            <a:r>
              <a:rPr dirty="0"/>
              <a:t>.</a:t>
            </a:r>
          </a:p>
          <a:p>
            <a:pPr rtl="0"/>
            <a:r>
              <a:rPr dirty="0"/>
              <a:t>A 600 V = se </a:t>
            </a:r>
            <a:r>
              <a:rPr dirty="0" err="1"/>
              <a:t>rompen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aislantes</a:t>
            </a:r>
            <a:r>
              <a:rPr dirty="0"/>
              <a:t> eléctricos.</a:t>
            </a:r>
          </a:p>
          <a:p>
            <a:pPr rtl="0"/>
            <a:r>
              <a:rPr dirty="0"/>
              <a:t>Alto </a:t>
            </a:r>
            <a:r>
              <a:rPr dirty="0" err="1"/>
              <a:t>voltaje</a:t>
            </a:r>
            <a:r>
              <a:rPr dirty="0"/>
              <a:t> </a:t>
            </a:r>
            <a:r>
              <a:rPr lang="es-MX" dirty="0"/>
              <a:t>        </a:t>
            </a:r>
            <a:r>
              <a:rPr dirty="0" err="1"/>
              <a:t>contracciones</a:t>
            </a:r>
            <a:r>
              <a:rPr dirty="0"/>
              <a:t> </a:t>
            </a:r>
            <a:r>
              <a:rPr dirty="0" err="1"/>
              <a:t>musculares</a:t>
            </a:r>
            <a:r>
              <a:rPr dirty="0"/>
              <a:t> </a:t>
            </a:r>
            <a:r>
              <a:rPr dirty="0" err="1"/>
              <a:t>violentas</a:t>
            </a:r>
            <a:r>
              <a:rPr dirty="0"/>
              <a:t> y </a:t>
            </a:r>
            <a:r>
              <a:rPr dirty="0" err="1"/>
              <a:t>quemaduras</a:t>
            </a:r>
            <a:r>
              <a:rPr dirty="0"/>
              <a:t> graves.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48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dang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9864" y="527717"/>
            <a:ext cx="2817091" cy="1524000"/>
          </a:xfrm>
          <a:prstGeom prst="rect">
            <a:avLst/>
          </a:prstGeom>
        </p:spPr>
      </p:pic>
      <p:sp>
        <p:nvSpPr>
          <p:cNvPr id="6" name="Right Arrow 5" descr="right"/>
          <p:cNvSpPr/>
          <p:nvPr/>
        </p:nvSpPr>
        <p:spPr>
          <a:xfrm>
            <a:off x="2514600" y="4953000"/>
            <a:ext cx="609600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t>Resistencia del cuerpo y humedad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49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body resistanc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017" y="1537228"/>
            <a:ext cx="8925783" cy="2669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4572000"/>
            <a:ext cx="8806444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10800000" sx="98000" sy="98000" algn="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rtl="0"/>
            <a:r>
              <a:rPr sz="3600" dirty="0">
                <a:solidFill>
                  <a:srgbClr val="FFFF00"/>
                </a:solidFill>
              </a:rPr>
              <a:t>¿</a:t>
            </a:r>
            <a:r>
              <a:rPr sz="3600" dirty="0" err="1">
                <a:solidFill>
                  <a:srgbClr val="FFFF00"/>
                </a:solidFill>
              </a:rPr>
              <a:t>Qué</a:t>
            </a:r>
            <a:r>
              <a:rPr sz="3600" dirty="0">
                <a:solidFill>
                  <a:srgbClr val="FFFF00"/>
                </a:solidFill>
              </a:rPr>
              <a:t> </a:t>
            </a:r>
            <a:r>
              <a:rPr sz="3600" dirty="0" err="1">
                <a:solidFill>
                  <a:srgbClr val="FFFF00"/>
                </a:solidFill>
              </a:rPr>
              <a:t>sucede</a:t>
            </a:r>
            <a:r>
              <a:rPr sz="3600" dirty="0">
                <a:solidFill>
                  <a:srgbClr val="FFFF00"/>
                </a:solidFill>
              </a:rPr>
              <a:t> </a:t>
            </a:r>
            <a:r>
              <a:rPr sz="3600" dirty="0" err="1">
                <a:solidFill>
                  <a:srgbClr val="FFFF00"/>
                </a:solidFill>
              </a:rPr>
              <a:t>cuando</a:t>
            </a:r>
            <a:r>
              <a:rPr sz="3600" dirty="0">
                <a:solidFill>
                  <a:srgbClr val="FFFF00"/>
                </a:solidFill>
              </a:rPr>
              <a:t> la </a:t>
            </a:r>
            <a:r>
              <a:rPr sz="3600" dirty="0" err="1">
                <a:solidFill>
                  <a:srgbClr val="FFFF00"/>
                </a:solidFill>
              </a:rPr>
              <a:t>resistencia</a:t>
            </a:r>
            <a:r>
              <a:rPr sz="3600" dirty="0">
                <a:solidFill>
                  <a:srgbClr val="FFFF00"/>
                </a:solidFill>
              </a:rPr>
              <a:t> </a:t>
            </a:r>
            <a:r>
              <a:rPr sz="3600" dirty="0" err="1">
                <a:solidFill>
                  <a:srgbClr val="FFFF00"/>
                </a:solidFill>
              </a:rPr>
              <a:t>disminuye</a:t>
            </a:r>
            <a:r>
              <a:rPr sz="3600" dirty="0">
                <a:solidFill>
                  <a:srgbClr val="FFFF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t>Uso y copia del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525963"/>
          </a:xfrm>
        </p:spPr>
        <p:txBody>
          <a:bodyPr>
            <a:normAutofit lnSpcReduction="10000"/>
          </a:bodyPr>
          <a:lstStyle/>
          <a:p>
            <a:pPr rtl="0"/>
            <a:r>
              <a:rPr dirty="0"/>
              <a:t>El material se </a:t>
            </a:r>
            <a:r>
              <a:rPr dirty="0" err="1"/>
              <a:t>puede</a:t>
            </a:r>
            <a:r>
              <a:rPr dirty="0"/>
              <a:t> </a:t>
            </a:r>
            <a:r>
              <a:rPr dirty="0" err="1"/>
              <a:t>usar</a:t>
            </a:r>
            <a:r>
              <a:rPr dirty="0"/>
              <a:t> SOLO para fines </a:t>
            </a:r>
            <a:r>
              <a:rPr dirty="0" err="1"/>
              <a:t>educativos</a:t>
            </a:r>
            <a:r>
              <a:rPr dirty="0"/>
              <a:t> y de </a:t>
            </a:r>
            <a:r>
              <a:rPr dirty="0" err="1"/>
              <a:t>capacitación</a:t>
            </a:r>
            <a:r>
              <a:rPr dirty="0"/>
              <a:t> no </a:t>
            </a:r>
            <a:r>
              <a:rPr dirty="0" err="1"/>
              <a:t>comerciales</a:t>
            </a:r>
            <a:r>
              <a:rPr dirty="0"/>
              <a:t>.</a:t>
            </a:r>
          </a:p>
          <a:p>
            <a:pPr>
              <a:buNone/>
            </a:pPr>
            <a:endParaRPr lang="en-US" dirty="0"/>
          </a:p>
          <a:p>
            <a:pPr rtl="0"/>
            <a:r>
              <a:rPr u="sng" dirty="0"/>
              <a:t>No</a:t>
            </a:r>
            <a:r>
              <a:rPr dirty="0"/>
              <a:t> se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cobrar</a:t>
            </a:r>
            <a:r>
              <a:rPr dirty="0"/>
              <a:t> </a:t>
            </a:r>
            <a:r>
              <a:rPr dirty="0" err="1"/>
              <a:t>cuotas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este</a:t>
            </a:r>
            <a:r>
              <a:rPr dirty="0"/>
              <a:t> material.</a:t>
            </a:r>
          </a:p>
          <a:p>
            <a:pPr>
              <a:buNone/>
            </a:pPr>
            <a:endParaRPr lang="en-US" dirty="0"/>
          </a:p>
          <a:p>
            <a:pPr rtl="0"/>
            <a:r>
              <a:rPr dirty="0"/>
              <a:t>A </a:t>
            </a:r>
            <a:r>
              <a:rPr dirty="0" err="1"/>
              <a:t>pesar</a:t>
            </a:r>
            <a:r>
              <a:rPr dirty="0"/>
              <a:t> de que se </a:t>
            </a:r>
            <a:r>
              <a:rPr dirty="0" err="1"/>
              <a:t>han</a:t>
            </a:r>
            <a:r>
              <a:rPr dirty="0"/>
              <a:t> </a:t>
            </a:r>
            <a:r>
              <a:rPr dirty="0" err="1"/>
              <a:t>hecho</a:t>
            </a:r>
            <a:r>
              <a:rPr dirty="0"/>
              <a:t> </a:t>
            </a:r>
            <a:r>
              <a:rPr dirty="0" err="1"/>
              <a:t>esfuerzos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garantizar</a:t>
            </a:r>
            <a:r>
              <a:rPr dirty="0"/>
              <a:t> que la </a:t>
            </a:r>
            <a:r>
              <a:rPr dirty="0" err="1"/>
              <a:t>información</a:t>
            </a:r>
            <a:r>
              <a:rPr dirty="0"/>
              <a:t> sea actual y </a:t>
            </a:r>
            <a:r>
              <a:rPr dirty="0" err="1"/>
              <a:t>precisa</a:t>
            </a:r>
            <a:r>
              <a:rPr dirty="0"/>
              <a:t>, el SBCTC no </a:t>
            </a:r>
            <a:r>
              <a:rPr dirty="0" err="1"/>
              <a:t>asume</a:t>
            </a:r>
            <a:r>
              <a:rPr dirty="0"/>
              <a:t> </a:t>
            </a:r>
            <a:r>
              <a:rPr dirty="0" err="1"/>
              <a:t>ninguna</a:t>
            </a:r>
            <a:r>
              <a:rPr dirty="0"/>
              <a:t> </a:t>
            </a:r>
            <a:r>
              <a:rPr dirty="0" err="1"/>
              <a:t>responsabilidad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errores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omisiones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5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t>Quemaduras	</a:t>
            </a:r>
          </a:p>
        </p:txBody>
      </p:sp>
      <p:sp>
        <p:nvSpPr>
          <p:cNvPr id="3" name="Content Placeholder 2" descr="electricidad causa 3 tipos de quemaduras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685800"/>
          </a:xfrm>
        </p:spPr>
        <p:txBody>
          <a:bodyPr>
            <a:noAutofit/>
          </a:bodyPr>
          <a:lstStyle/>
          <a:p>
            <a:pPr rtl="0">
              <a:buNone/>
            </a:pPr>
            <a:r>
              <a:rPr sz="3600" dirty="0"/>
              <a:t>La electricidad causa 3 </a:t>
            </a:r>
            <a:r>
              <a:rPr sz="3600" dirty="0" err="1"/>
              <a:t>tipos</a:t>
            </a:r>
            <a:r>
              <a:rPr sz="3600" dirty="0"/>
              <a:t> </a:t>
            </a:r>
            <a:r>
              <a:rPr sz="3600" dirty="0" smtClean="0"/>
              <a:t>de</a:t>
            </a:r>
            <a:r>
              <a:rPr lang="en-US" sz="3600" dirty="0" smtClean="0"/>
              <a:t> </a:t>
            </a:r>
            <a:r>
              <a:rPr lang="en-US" sz="3600" dirty="0" err="1" smtClean="0"/>
              <a:t>quemaduras</a:t>
            </a:r>
            <a:r>
              <a:rPr sz="3600" dirty="0" smtClean="0"/>
              <a:t>:</a:t>
            </a:r>
            <a:endParaRPr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50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electricidad causa 3 tipos de quemadura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7000"/>
            <a:ext cx="7491984" cy="3523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t>Quemaduras eléctricas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924800" cy="3581400"/>
          </a:xfrm>
        </p:spPr>
        <p:txBody>
          <a:bodyPr>
            <a:normAutofit lnSpcReduction="10000"/>
          </a:bodyPr>
          <a:lstStyle/>
          <a:p>
            <a:pPr rtl="0"/>
            <a:r>
              <a:rPr dirty="0" err="1"/>
              <a:t>Lesiones</a:t>
            </a:r>
            <a:r>
              <a:rPr dirty="0"/>
              <a:t> </a:t>
            </a:r>
            <a:r>
              <a:rPr dirty="0" err="1"/>
              <a:t>extremadamente</a:t>
            </a:r>
            <a:r>
              <a:rPr dirty="0"/>
              <a:t> graves.</a:t>
            </a:r>
          </a:p>
          <a:p>
            <a:pPr rtl="0"/>
            <a:r>
              <a:rPr dirty="0"/>
              <a:t>La </a:t>
            </a:r>
            <a:r>
              <a:rPr dirty="0" err="1"/>
              <a:t>corriente</a:t>
            </a:r>
            <a:r>
              <a:rPr dirty="0"/>
              <a:t> que </a:t>
            </a:r>
            <a:r>
              <a:rPr dirty="0" err="1"/>
              <a:t>atraviesa</a:t>
            </a:r>
            <a:r>
              <a:rPr dirty="0"/>
              <a:t> el </a:t>
            </a:r>
            <a:r>
              <a:rPr dirty="0" err="1"/>
              <a:t>cuerpo</a:t>
            </a:r>
            <a:r>
              <a:rPr dirty="0"/>
              <a:t> genera </a:t>
            </a:r>
            <a:r>
              <a:rPr dirty="0" err="1"/>
              <a:t>calor</a:t>
            </a:r>
            <a:r>
              <a:rPr dirty="0"/>
              <a:t>.</a:t>
            </a:r>
          </a:p>
          <a:p>
            <a:pPr rtl="0"/>
            <a:r>
              <a:rPr dirty="0"/>
              <a:t>Hasta 5,000 </a:t>
            </a:r>
            <a:r>
              <a:rPr sz="4500" b="1" baseline="30000" dirty="0"/>
              <a:t>◦</a:t>
            </a:r>
            <a:r>
              <a:rPr dirty="0"/>
              <a:t>F</a:t>
            </a:r>
          </a:p>
          <a:p>
            <a:pPr rtl="0"/>
            <a:r>
              <a:rPr dirty="0"/>
              <a:t>Por lo general, </a:t>
            </a:r>
            <a:r>
              <a:rPr dirty="0" err="1"/>
              <a:t>ocurren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las </a:t>
            </a:r>
            <a:r>
              <a:rPr dirty="0" err="1"/>
              <a:t>manos</a:t>
            </a:r>
            <a:endParaRPr dirty="0"/>
          </a:p>
          <a:p>
            <a:pPr rtl="0"/>
            <a:r>
              <a:rPr dirty="0" err="1"/>
              <a:t>Daños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: </a:t>
            </a:r>
            <a:r>
              <a:rPr dirty="0" err="1"/>
              <a:t>tejidos</a:t>
            </a:r>
            <a:r>
              <a:rPr dirty="0"/>
              <a:t> </a:t>
            </a:r>
            <a:r>
              <a:rPr dirty="0" err="1"/>
              <a:t>internos</a:t>
            </a:r>
            <a:r>
              <a:rPr dirty="0"/>
              <a:t>, </a:t>
            </a:r>
            <a:r>
              <a:rPr dirty="0" err="1"/>
              <a:t>nervios</a:t>
            </a:r>
            <a:r>
              <a:rPr dirty="0"/>
              <a:t>, </a:t>
            </a:r>
            <a:r>
              <a:rPr dirty="0" err="1"/>
              <a:t>músculos</a:t>
            </a:r>
            <a:r>
              <a:rPr dirty="0"/>
              <a:t>, </a:t>
            </a:r>
            <a:r>
              <a:rPr dirty="0" err="1"/>
              <a:t>vasos</a:t>
            </a:r>
            <a:r>
              <a:rPr dirty="0"/>
              <a:t> </a:t>
            </a:r>
            <a:r>
              <a:rPr dirty="0" err="1"/>
              <a:t>sanguíneos</a:t>
            </a:r>
            <a:r>
              <a:rPr dirty="0"/>
              <a:t> y </a:t>
            </a:r>
            <a:r>
              <a:rPr dirty="0" err="1"/>
              <a:t>órganos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51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029200"/>
            <a:ext cx="7620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rtl="0"/>
            <a:r>
              <a:rPr sz="2400" u="sng" dirty="0">
                <a:solidFill>
                  <a:srgbClr val="FFFF00"/>
                </a:solidFill>
              </a:rPr>
              <a:t>No</a:t>
            </a:r>
            <a:r>
              <a:rPr sz="2400" dirty="0">
                <a:solidFill>
                  <a:srgbClr val="FFFF00"/>
                </a:solidFill>
              </a:rPr>
              <a:t> </a:t>
            </a:r>
            <a:r>
              <a:rPr sz="2400" dirty="0" err="1">
                <a:solidFill>
                  <a:srgbClr val="FFFF00"/>
                </a:solidFill>
              </a:rPr>
              <a:t>mostraremos</a:t>
            </a:r>
            <a:r>
              <a:rPr sz="2400" dirty="0">
                <a:solidFill>
                  <a:srgbClr val="FFFF00"/>
                </a:solidFill>
              </a:rPr>
              <a:t> </a:t>
            </a:r>
            <a:r>
              <a:rPr sz="2400" dirty="0" err="1">
                <a:solidFill>
                  <a:srgbClr val="FFFF00"/>
                </a:solidFill>
              </a:rPr>
              <a:t>fotos</a:t>
            </a:r>
            <a:r>
              <a:rPr sz="2400" dirty="0">
                <a:solidFill>
                  <a:srgbClr val="FFFF00"/>
                </a:solidFill>
              </a:rPr>
              <a:t> </a:t>
            </a:r>
            <a:r>
              <a:rPr sz="2400" dirty="0" err="1">
                <a:solidFill>
                  <a:srgbClr val="FFFF00"/>
                </a:solidFill>
              </a:rPr>
              <a:t>impactantes</a:t>
            </a:r>
            <a:r>
              <a:rPr sz="2400" dirty="0">
                <a:solidFill>
                  <a:srgbClr val="FFFF00"/>
                </a:solidFill>
              </a:rPr>
              <a:t> </a:t>
            </a:r>
            <a:r>
              <a:rPr sz="2400" dirty="0" err="1">
                <a:solidFill>
                  <a:srgbClr val="FFFF00"/>
                </a:solidFill>
              </a:rPr>
              <a:t>aquí</a:t>
            </a:r>
            <a:r>
              <a:rPr sz="2400" dirty="0">
                <a:solidFill>
                  <a:srgbClr val="FFFF00"/>
                </a:solidFill>
              </a:rPr>
              <a:t>.</a:t>
            </a:r>
          </a:p>
          <a:p>
            <a:pPr rtl="0"/>
            <a:r>
              <a:rPr sz="2400" dirty="0">
                <a:solidFill>
                  <a:srgbClr val="FFFF00"/>
                </a:solidFill>
              </a:rPr>
              <a:t>Si </a:t>
            </a:r>
            <a:r>
              <a:rPr sz="2400" dirty="0" err="1">
                <a:solidFill>
                  <a:srgbClr val="FFFF00"/>
                </a:solidFill>
              </a:rPr>
              <a:t>desea</a:t>
            </a:r>
            <a:r>
              <a:rPr sz="2400" dirty="0">
                <a:solidFill>
                  <a:srgbClr val="FFFF00"/>
                </a:solidFill>
              </a:rPr>
              <a:t> </a:t>
            </a:r>
            <a:r>
              <a:rPr sz="2400" dirty="0" err="1">
                <a:solidFill>
                  <a:srgbClr val="FFFF00"/>
                </a:solidFill>
              </a:rPr>
              <a:t>verlas</a:t>
            </a:r>
            <a:r>
              <a:rPr sz="2400" dirty="0">
                <a:solidFill>
                  <a:srgbClr val="FFFF00"/>
                </a:solidFill>
              </a:rPr>
              <a:t>, </a:t>
            </a:r>
            <a:r>
              <a:rPr sz="2400" dirty="0" err="1">
                <a:solidFill>
                  <a:srgbClr val="FFFF00"/>
                </a:solidFill>
              </a:rPr>
              <a:t>puede</a:t>
            </a:r>
            <a:r>
              <a:rPr sz="2400" dirty="0">
                <a:solidFill>
                  <a:srgbClr val="FFFF00"/>
                </a:solidFill>
              </a:rPr>
              <a:t> </a:t>
            </a:r>
            <a:r>
              <a:rPr sz="2400" dirty="0" err="1">
                <a:solidFill>
                  <a:srgbClr val="FFFF00"/>
                </a:solidFill>
              </a:rPr>
              <a:t>encontrarlas</a:t>
            </a:r>
            <a:r>
              <a:rPr sz="2400" dirty="0">
                <a:solidFill>
                  <a:srgbClr val="FFFF00"/>
                </a:solidFill>
              </a:rPr>
              <a:t> </a:t>
            </a:r>
            <a:r>
              <a:rPr sz="2400" dirty="0" err="1">
                <a:solidFill>
                  <a:srgbClr val="FFFF00"/>
                </a:solidFill>
              </a:rPr>
              <a:t>en</a:t>
            </a:r>
            <a:r>
              <a:rPr sz="2400" dirty="0">
                <a:solidFill>
                  <a:srgbClr val="FFFF00"/>
                </a:solidFill>
              </a:rPr>
              <a:t> Internet.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62800" cy="1143000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Quemaduras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arco</a:t>
            </a:r>
            <a:r>
              <a:rPr dirty="0"/>
              <a:t> </a:t>
            </a:r>
            <a:r>
              <a:rPr dirty="0" err="1"/>
              <a:t>eléctrico</a:t>
            </a:r>
            <a:r>
              <a:rPr dirty="0"/>
              <a:t>; lo que </a:t>
            </a:r>
            <a:r>
              <a:rPr dirty="0" err="1"/>
              <a:t>es</a:t>
            </a:r>
            <a:r>
              <a:rPr dirty="0"/>
              <a:t> la </a:t>
            </a:r>
            <a:r>
              <a:rPr dirty="0" err="1"/>
              <a:t>formación</a:t>
            </a:r>
            <a:r>
              <a:rPr dirty="0"/>
              <a:t> de un </a:t>
            </a:r>
            <a:r>
              <a:rPr dirty="0" err="1"/>
              <a:t>arco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52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play video her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6186791" cy="4630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39000" cy="944562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Flameo</a:t>
            </a:r>
            <a:r>
              <a:rPr dirty="0"/>
              <a:t> de </a:t>
            </a:r>
            <a:r>
              <a:rPr dirty="0" err="1"/>
              <a:t>arco</a:t>
            </a:r>
            <a:r>
              <a:rPr dirty="0"/>
              <a:t> </a:t>
            </a:r>
            <a:r>
              <a:rPr dirty="0" err="1"/>
              <a:t>eléctrico</a:t>
            </a:r>
            <a:r>
              <a:rPr dirty="0"/>
              <a:t> y </a:t>
            </a:r>
            <a:r>
              <a:rPr dirty="0" err="1"/>
              <a:t>explosión</a:t>
            </a:r>
            <a:r>
              <a:rPr dirty="0"/>
              <a:t> de </a:t>
            </a:r>
            <a:r>
              <a:rPr dirty="0" err="1"/>
              <a:t>arco</a:t>
            </a:r>
            <a:r>
              <a:rPr dirty="0"/>
              <a:t> </a:t>
            </a:r>
            <a:r>
              <a:rPr dirty="0" err="1"/>
              <a:t>eléctrico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447800"/>
            <a:ext cx="5410200" cy="4343400"/>
          </a:xfrm>
        </p:spPr>
        <p:txBody>
          <a:bodyPr>
            <a:normAutofit fontScale="92500" lnSpcReduction="20000"/>
          </a:bodyPr>
          <a:lstStyle/>
          <a:p>
            <a:pPr rtl="0"/>
            <a:r>
              <a:rPr dirty="0" err="1"/>
              <a:t>Liberación</a:t>
            </a:r>
            <a:r>
              <a:rPr dirty="0"/>
              <a:t> de </a:t>
            </a:r>
            <a:r>
              <a:rPr dirty="0" err="1"/>
              <a:t>energía</a:t>
            </a:r>
            <a:r>
              <a:rPr dirty="0"/>
              <a:t> </a:t>
            </a:r>
            <a:r>
              <a:rPr dirty="0" err="1"/>
              <a:t>térmica</a:t>
            </a:r>
            <a:r>
              <a:rPr dirty="0"/>
              <a:t> </a:t>
            </a:r>
            <a:r>
              <a:rPr dirty="0" err="1"/>
              <a:t>peligrosa</a:t>
            </a:r>
            <a:r>
              <a:rPr dirty="0"/>
              <a:t>.</a:t>
            </a:r>
          </a:p>
          <a:p>
            <a:pPr rtl="0"/>
            <a:r>
              <a:rPr dirty="0" err="1"/>
              <a:t>Temperaturas</a:t>
            </a:r>
            <a:r>
              <a:rPr dirty="0"/>
              <a:t> </a:t>
            </a:r>
            <a:r>
              <a:rPr dirty="0" err="1"/>
              <a:t>altas</a:t>
            </a:r>
            <a:r>
              <a:rPr dirty="0"/>
              <a:t> </a:t>
            </a:r>
            <a:r>
              <a:rPr dirty="0" err="1"/>
              <a:t>extremas</a:t>
            </a:r>
            <a:r>
              <a:rPr dirty="0"/>
              <a:t> de hasta 35,000 </a:t>
            </a:r>
            <a:r>
              <a:rPr sz="4500" b="1" baseline="24000" dirty="0">
                <a:solidFill>
                  <a:srgbClr val="000000"/>
                </a:solidFill>
              </a:rPr>
              <a:t>◦</a:t>
            </a:r>
            <a:r>
              <a:rPr dirty="0">
                <a:solidFill>
                  <a:srgbClr val="000000"/>
                </a:solidFill>
              </a:rPr>
              <a:t>F</a:t>
            </a:r>
            <a:r>
              <a:rPr dirty="0"/>
              <a:t>.</a:t>
            </a:r>
          </a:p>
          <a:p>
            <a:pPr rtl="0">
              <a:buNone/>
            </a:pPr>
            <a:r>
              <a:rPr b="1" dirty="0">
                <a:solidFill>
                  <a:srgbClr val="FF0000"/>
                </a:solidFill>
              </a:rPr>
              <a:t>¡</a:t>
            </a:r>
            <a:r>
              <a:rPr b="1" dirty="0" err="1">
                <a:solidFill>
                  <a:srgbClr val="FF0000"/>
                </a:solidFill>
              </a:rPr>
              <a:t>Eso</a:t>
            </a:r>
            <a:r>
              <a:rPr b="1" dirty="0">
                <a:solidFill>
                  <a:srgbClr val="FF0000"/>
                </a:solidFill>
              </a:rPr>
              <a:t> </a:t>
            </a:r>
            <a:r>
              <a:rPr b="1" dirty="0" err="1">
                <a:solidFill>
                  <a:srgbClr val="FF0000"/>
                </a:solidFill>
              </a:rPr>
              <a:t>equivale</a:t>
            </a:r>
            <a:r>
              <a:rPr b="1" dirty="0">
                <a:solidFill>
                  <a:srgbClr val="FF0000"/>
                </a:solidFill>
              </a:rPr>
              <a:t> a </a:t>
            </a:r>
            <a:r>
              <a:rPr b="1" dirty="0" err="1">
                <a:solidFill>
                  <a:srgbClr val="FF0000"/>
                </a:solidFill>
              </a:rPr>
              <a:t>tres</a:t>
            </a:r>
            <a:r>
              <a:rPr b="1" dirty="0">
                <a:solidFill>
                  <a:srgbClr val="FF0000"/>
                </a:solidFill>
              </a:rPr>
              <a:t> </a:t>
            </a:r>
            <a:r>
              <a:rPr b="1" dirty="0" err="1">
                <a:solidFill>
                  <a:srgbClr val="FF0000"/>
                </a:solidFill>
              </a:rPr>
              <a:t>veces</a:t>
            </a:r>
            <a:r>
              <a:rPr b="1" dirty="0">
                <a:solidFill>
                  <a:srgbClr val="FF0000"/>
                </a:solidFill>
              </a:rPr>
              <a:t> el </a:t>
            </a:r>
            <a:r>
              <a:rPr b="1" dirty="0" err="1">
                <a:solidFill>
                  <a:srgbClr val="FF0000"/>
                </a:solidFill>
              </a:rPr>
              <a:t>calor</a:t>
            </a:r>
            <a:r>
              <a:rPr b="1" dirty="0">
                <a:solidFill>
                  <a:srgbClr val="FF0000"/>
                </a:solidFill>
              </a:rPr>
              <a:t> de la </a:t>
            </a:r>
            <a:r>
              <a:rPr b="1" dirty="0" err="1">
                <a:solidFill>
                  <a:srgbClr val="FF0000"/>
                </a:solidFill>
              </a:rPr>
              <a:t>superficie</a:t>
            </a:r>
            <a:r>
              <a:rPr b="1" dirty="0">
                <a:solidFill>
                  <a:srgbClr val="FF0000"/>
                </a:solidFill>
              </a:rPr>
              <a:t> del sol!</a:t>
            </a:r>
          </a:p>
          <a:p>
            <a:pPr rtl="0"/>
            <a:r>
              <a:rPr dirty="0">
                <a:solidFill>
                  <a:srgbClr val="000000"/>
                </a:solidFill>
              </a:rPr>
              <a:t>Luz </a:t>
            </a:r>
            <a:r>
              <a:rPr dirty="0" err="1">
                <a:solidFill>
                  <a:srgbClr val="000000"/>
                </a:solidFill>
              </a:rPr>
              <a:t>brillante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intensa</a:t>
            </a:r>
            <a:r>
              <a:rPr dirty="0">
                <a:solidFill>
                  <a:srgbClr val="000000"/>
                </a:solidFill>
              </a:rPr>
              <a:t>.</a:t>
            </a:r>
          </a:p>
          <a:p>
            <a:pPr rtl="0"/>
            <a:r>
              <a:rPr dirty="0">
                <a:solidFill>
                  <a:srgbClr val="000000"/>
                </a:solidFill>
              </a:rPr>
              <a:t>El alto </a:t>
            </a:r>
            <a:r>
              <a:rPr dirty="0" err="1">
                <a:solidFill>
                  <a:srgbClr val="000000"/>
                </a:solidFill>
              </a:rPr>
              <a:t>voltaje</a:t>
            </a:r>
            <a:r>
              <a:rPr dirty="0">
                <a:solidFill>
                  <a:srgbClr val="000000"/>
                </a:solidFill>
              </a:rPr>
              <a:t> genera </a:t>
            </a:r>
            <a:r>
              <a:rPr dirty="0" err="1">
                <a:solidFill>
                  <a:srgbClr val="000000"/>
                </a:solidFill>
              </a:rPr>
              <a:t>ondas</a:t>
            </a:r>
            <a:r>
              <a:rPr dirty="0">
                <a:solidFill>
                  <a:srgbClr val="000000"/>
                </a:solidFill>
              </a:rPr>
              <a:t> de </a:t>
            </a:r>
            <a:r>
              <a:rPr dirty="0" err="1">
                <a:solidFill>
                  <a:srgbClr val="000000"/>
                </a:solidFill>
              </a:rPr>
              <a:t>presión</a:t>
            </a:r>
            <a:r>
              <a:rPr dirty="0">
                <a:solidFill>
                  <a:srgbClr val="000000"/>
                </a:solidFill>
              </a:rPr>
              <a:t> que </a:t>
            </a:r>
            <a:r>
              <a:rPr dirty="0" err="1">
                <a:solidFill>
                  <a:srgbClr val="000000"/>
                </a:solidFill>
              </a:rPr>
              <a:t>crean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una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explosión</a:t>
            </a:r>
            <a:r>
              <a:rPr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53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 descr="arcingHarwoodWPSA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675" y="2284783"/>
            <a:ext cx="3133725" cy="237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r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58141">
            <a:off x="352383" y="1218346"/>
            <a:ext cx="3261479" cy="4191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Quemaduras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contacto</a:t>
            </a:r>
            <a:r>
              <a:rPr dirty="0"/>
              <a:t> </a:t>
            </a:r>
            <a:r>
              <a:rPr dirty="0" err="1"/>
              <a:t>térmico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066801"/>
            <a:ext cx="5562600" cy="4191000"/>
          </a:xfrm>
        </p:spPr>
        <p:txBody>
          <a:bodyPr>
            <a:normAutofit fontScale="92500"/>
          </a:bodyPr>
          <a:lstStyle/>
          <a:p>
            <a:pPr rtl="0"/>
            <a:r>
              <a:rPr spc="-100" dirty="0" err="1"/>
              <a:t>Contacto</a:t>
            </a:r>
            <a:r>
              <a:rPr spc="-100" dirty="0"/>
              <a:t> con </a:t>
            </a:r>
            <a:r>
              <a:rPr spc="-100" dirty="0" err="1"/>
              <a:t>conductores</a:t>
            </a:r>
            <a:r>
              <a:rPr spc="-100" dirty="0"/>
              <a:t> </a:t>
            </a:r>
            <a:r>
              <a:rPr spc="-100" dirty="0" err="1"/>
              <a:t>sobrecalentados</a:t>
            </a:r>
            <a:r>
              <a:rPr spc="-100" dirty="0"/>
              <a:t>.</a:t>
            </a:r>
          </a:p>
          <a:p>
            <a:pPr rtl="0"/>
            <a:r>
              <a:rPr spc="-100" dirty="0"/>
              <a:t>La electricidad </a:t>
            </a:r>
            <a:r>
              <a:rPr spc="-100" dirty="0" err="1"/>
              <a:t>es</a:t>
            </a:r>
            <a:r>
              <a:rPr spc="-100" dirty="0"/>
              <a:t> </a:t>
            </a:r>
            <a:r>
              <a:rPr spc="-100" dirty="0" err="1"/>
              <a:t>una</a:t>
            </a:r>
            <a:r>
              <a:rPr spc="-100" dirty="0"/>
              <a:t> causa </a:t>
            </a:r>
            <a:r>
              <a:rPr spc="-100" dirty="0" err="1"/>
              <a:t>común</a:t>
            </a:r>
            <a:r>
              <a:rPr spc="-100" dirty="0"/>
              <a:t> de </a:t>
            </a:r>
            <a:r>
              <a:rPr spc="-100" dirty="0" err="1"/>
              <a:t>incendio</a:t>
            </a:r>
            <a:r>
              <a:rPr spc="-100" dirty="0"/>
              <a:t>.</a:t>
            </a:r>
          </a:p>
          <a:p>
            <a:pPr rtl="0"/>
            <a:r>
              <a:rPr spc="-100" dirty="0" err="1"/>
              <a:t>Enciende</a:t>
            </a:r>
            <a:r>
              <a:rPr spc="-100" dirty="0"/>
              <a:t> </a:t>
            </a:r>
            <a:r>
              <a:rPr spc="-100" dirty="0" err="1"/>
              <a:t>prendas</a:t>
            </a:r>
            <a:r>
              <a:rPr spc="-100" dirty="0"/>
              <a:t> de </a:t>
            </a:r>
            <a:r>
              <a:rPr spc="-100" dirty="0" err="1"/>
              <a:t>vestir</a:t>
            </a:r>
            <a:r>
              <a:rPr spc="-100" dirty="0"/>
              <a:t>/</a:t>
            </a:r>
            <a:r>
              <a:rPr spc="-100" dirty="0" err="1"/>
              <a:t>materiales</a:t>
            </a:r>
            <a:r>
              <a:rPr spc="-100" dirty="0"/>
              <a:t> </a:t>
            </a:r>
            <a:r>
              <a:rPr spc="-100" dirty="0" err="1"/>
              <a:t>inflamables</a:t>
            </a:r>
            <a:r>
              <a:rPr spc="-100" dirty="0"/>
              <a:t>.</a:t>
            </a:r>
          </a:p>
          <a:p>
            <a:pPr rtl="0"/>
            <a:r>
              <a:rPr spc="-100" dirty="0" err="1"/>
              <a:t>Enciende</a:t>
            </a:r>
            <a:r>
              <a:rPr spc="-100" dirty="0"/>
              <a:t> </a:t>
            </a:r>
            <a:r>
              <a:rPr spc="-100" dirty="0" err="1"/>
              <a:t>vapores</a:t>
            </a:r>
            <a:r>
              <a:rPr spc="-100" dirty="0"/>
              <a:t>/gases/</a:t>
            </a:r>
            <a:r>
              <a:rPr spc="-100" dirty="0" err="1"/>
              <a:t>polvo</a:t>
            </a:r>
            <a:r>
              <a:rPr spc="-100" dirty="0"/>
              <a:t> de combustible </a:t>
            </a:r>
            <a:r>
              <a:rPr spc="-100" dirty="0" err="1"/>
              <a:t>explosivos</a:t>
            </a:r>
            <a:r>
              <a:rPr spc="-100" dirty="0"/>
              <a:t> </a:t>
            </a:r>
            <a:r>
              <a:rPr spc="-100" dirty="0" err="1"/>
              <a:t>en</a:t>
            </a:r>
            <a:r>
              <a:rPr spc="-100" dirty="0"/>
              <a:t> el </a:t>
            </a:r>
            <a:r>
              <a:rPr spc="-100" dirty="0" err="1"/>
              <a:t>aire</a:t>
            </a:r>
            <a:r>
              <a:rPr spc="-100" dirty="0"/>
              <a:t>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54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 descr="electrocution-explosion-accident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5321171"/>
            <a:ext cx="4191000" cy="88527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1 7" descr="explosion"/>
          <p:cNvSpPr/>
          <p:nvPr/>
        </p:nvSpPr>
        <p:spPr>
          <a:xfrm>
            <a:off x="4038600" y="3505200"/>
            <a:ext cx="4648200" cy="2819400"/>
          </a:xfrm>
          <a:prstGeom prst="irregularSeal1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772400" cy="1143000"/>
          </a:xfrm>
        </p:spPr>
        <p:txBody>
          <a:bodyPr>
            <a:normAutofit fontScale="90000"/>
          </a:bodyPr>
          <a:lstStyle/>
          <a:p>
            <a:pPr algn="ctr" rtl="0"/>
            <a:r>
              <a:rPr dirty="0" err="1"/>
              <a:t>Caídas</a:t>
            </a:r>
            <a:r>
              <a:rPr dirty="0"/>
              <a:t>. ¿</a:t>
            </a:r>
            <a:r>
              <a:rPr dirty="0" err="1"/>
              <a:t>Cómo</a:t>
            </a:r>
            <a:r>
              <a:rPr dirty="0"/>
              <a:t> se </a:t>
            </a:r>
            <a:r>
              <a:rPr dirty="0" err="1"/>
              <a:t>relaciona</a:t>
            </a:r>
            <a:r>
              <a:rPr dirty="0"/>
              <a:t> con </a:t>
            </a:r>
            <a:r>
              <a:rPr dirty="0" err="1"/>
              <a:t>ellas</a:t>
            </a:r>
            <a:r>
              <a:rPr dirty="0"/>
              <a:t> la electricidad? </a:t>
            </a:r>
          </a:p>
        </p:txBody>
      </p:sp>
      <p:pic>
        <p:nvPicPr>
          <p:cNvPr id="5" name="Content Placeholder 4" descr="elcosh falls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9910" y="1447800"/>
            <a:ext cx="3426590" cy="3837781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91000" y="1447800"/>
            <a:ext cx="4495800" cy="2286000"/>
          </a:xfrm>
        </p:spPr>
        <p:txBody>
          <a:bodyPr>
            <a:normAutofit fontScale="92500"/>
          </a:bodyPr>
          <a:lstStyle/>
          <a:p>
            <a:pPr rtl="0"/>
            <a:r>
              <a:rPr sz="3200" dirty="0"/>
              <a:t>La </a:t>
            </a:r>
            <a:r>
              <a:rPr sz="3200" dirty="0" err="1"/>
              <a:t>descarga</a:t>
            </a:r>
            <a:r>
              <a:rPr sz="3200" dirty="0"/>
              <a:t> </a:t>
            </a:r>
            <a:r>
              <a:rPr sz="3200" dirty="0" err="1"/>
              <a:t>es</a:t>
            </a:r>
            <a:r>
              <a:rPr sz="3200" dirty="0"/>
              <a:t> el </a:t>
            </a:r>
            <a:r>
              <a:rPr sz="3200" dirty="0" err="1"/>
              <a:t>inicio</a:t>
            </a:r>
            <a:r>
              <a:rPr sz="3200" dirty="0"/>
              <a:t> de </a:t>
            </a:r>
            <a:r>
              <a:rPr sz="3200" dirty="0" err="1"/>
              <a:t>una</a:t>
            </a:r>
            <a:r>
              <a:rPr sz="3200" dirty="0"/>
              <a:t> </a:t>
            </a:r>
            <a:r>
              <a:rPr sz="3200" dirty="0" err="1"/>
              <a:t>cadena</a:t>
            </a:r>
            <a:r>
              <a:rPr sz="3200" dirty="0"/>
              <a:t> de </a:t>
            </a:r>
            <a:r>
              <a:rPr sz="3200" dirty="0" err="1"/>
              <a:t>eventos</a:t>
            </a:r>
            <a:r>
              <a:rPr sz="3200" dirty="0"/>
              <a:t>.</a:t>
            </a:r>
          </a:p>
          <a:p>
            <a:pPr rtl="0"/>
            <a:r>
              <a:rPr sz="3200" dirty="0" err="1"/>
              <a:t>Reacción</a:t>
            </a:r>
            <a:r>
              <a:rPr sz="3200" dirty="0"/>
              <a:t> de </a:t>
            </a:r>
            <a:r>
              <a:rPr sz="3200" dirty="0" err="1"/>
              <a:t>sobresalto</a:t>
            </a:r>
            <a:r>
              <a:rPr sz="3200" dirty="0"/>
              <a:t>.</a:t>
            </a:r>
          </a:p>
          <a:p>
            <a:pPr rtl="0"/>
            <a:r>
              <a:rPr sz="3200" dirty="0" err="1"/>
              <a:t>Contracción</a:t>
            </a:r>
            <a:r>
              <a:rPr sz="3200" dirty="0"/>
              <a:t> muscular.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55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43434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sz="2400" b="1" spc="-100" dirty="0">
                <a:solidFill>
                  <a:srgbClr val="FFFF00"/>
                </a:solidFill>
              </a:rPr>
              <a:t>La </a:t>
            </a:r>
            <a:r>
              <a:rPr sz="2400" b="1" spc="-100" dirty="0" err="1">
                <a:solidFill>
                  <a:srgbClr val="FFFF00"/>
                </a:solidFill>
              </a:rPr>
              <a:t>descarga</a:t>
            </a:r>
            <a:r>
              <a:rPr sz="2400" b="1" spc="-100" dirty="0">
                <a:solidFill>
                  <a:srgbClr val="FFFF00"/>
                </a:solidFill>
              </a:rPr>
              <a:t> </a:t>
            </a:r>
            <a:r>
              <a:rPr sz="2400" b="1" spc="-100" dirty="0" err="1">
                <a:solidFill>
                  <a:srgbClr val="FFFF00"/>
                </a:solidFill>
              </a:rPr>
              <a:t>puede</a:t>
            </a:r>
            <a:r>
              <a:rPr sz="2400" b="1" spc="-100" dirty="0">
                <a:solidFill>
                  <a:srgbClr val="FFFF00"/>
                </a:solidFill>
              </a:rPr>
              <a:t> </a:t>
            </a:r>
            <a:r>
              <a:rPr sz="2400" b="1" spc="-100" dirty="0" err="1">
                <a:solidFill>
                  <a:srgbClr val="FFFF00"/>
                </a:solidFill>
              </a:rPr>
              <a:t>ser</a:t>
            </a:r>
            <a:r>
              <a:rPr sz="2400" b="1" spc="-100" dirty="0">
                <a:solidFill>
                  <a:srgbClr val="FFFF00"/>
                </a:solidFill>
              </a:rPr>
              <a:t> </a:t>
            </a:r>
            <a:r>
              <a:rPr sz="2400" b="1" spc="-100" dirty="0" err="1">
                <a:solidFill>
                  <a:srgbClr val="FFFF00"/>
                </a:solidFill>
              </a:rPr>
              <a:t>menor</a:t>
            </a:r>
            <a:r>
              <a:rPr sz="2400" b="1" spc="-100" dirty="0">
                <a:solidFill>
                  <a:srgbClr val="FFFF00"/>
                </a:solidFill>
              </a:rPr>
              <a:t>; ¡la </a:t>
            </a:r>
            <a:r>
              <a:rPr sz="2400" b="1" spc="-100" dirty="0" err="1">
                <a:solidFill>
                  <a:srgbClr val="FFFF00"/>
                </a:solidFill>
              </a:rPr>
              <a:t>caída</a:t>
            </a:r>
            <a:r>
              <a:rPr sz="2400" b="1" spc="-100" dirty="0">
                <a:solidFill>
                  <a:srgbClr val="FFFF00"/>
                </a:solidFill>
              </a:rPr>
              <a:t> </a:t>
            </a:r>
            <a:r>
              <a:rPr sz="2400" b="1" spc="-100" dirty="0" err="1">
                <a:solidFill>
                  <a:srgbClr val="FFFF00"/>
                </a:solidFill>
              </a:rPr>
              <a:t>puede</a:t>
            </a:r>
            <a:r>
              <a:rPr sz="2400" b="1" spc="-100" dirty="0">
                <a:solidFill>
                  <a:srgbClr val="FFFF00"/>
                </a:solidFill>
              </a:rPr>
              <a:t> </a:t>
            </a:r>
            <a:r>
              <a:rPr sz="2400" b="1" spc="-100" dirty="0" err="1">
                <a:solidFill>
                  <a:srgbClr val="FFFF00"/>
                </a:solidFill>
              </a:rPr>
              <a:t>ser</a:t>
            </a:r>
            <a:r>
              <a:rPr sz="2400" b="1" spc="-100" dirty="0">
                <a:solidFill>
                  <a:srgbClr val="FFFF00"/>
                </a:solidFill>
              </a:rPr>
              <a:t> mortal!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04676" cy="868362"/>
          </a:xfrm>
        </p:spPr>
        <p:txBody>
          <a:bodyPr>
            <a:noAutofit/>
          </a:bodyPr>
          <a:lstStyle/>
          <a:p>
            <a:pPr rtl="0"/>
            <a:r>
              <a:rPr sz="3500" dirty="0"/>
              <a:t>¿</a:t>
            </a:r>
            <a:r>
              <a:rPr sz="3500" dirty="0" err="1"/>
              <a:t>Qué</a:t>
            </a:r>
            <a:r>
              <a:rPr sz="3500" dirty="0"/>
              <a:t> </a:t>
            </a:r>
            <a:r>
              <a:rPr sz="3500" dirty="0" err="1"/>
              <a:t>hacer</a:t>
            </a:r>
            <a:r>
              <a:rPr sz="3500" dirty="0"/>
              <a:t> </a:t>
            </a:r>
            <a:r>
              <a:rPr sz="3500" dirty="0" err="1"/>
              <a:t>si</a:t>
            </a:r>
            <a:r>
              <a:rPr sz="3500" dirty="0"/>
              <a:t> </a:t>
            </a:r>
            <a:r>
              <a:rPr sz="3500" dirty="0" err="1"/>
              <a:t>alguien</a:t>
            </a:r>
            <a:r>
              <a:rPr sz="3500" dirty="0"/>
              <a:t> </a:t>
            </a:r>
            <a:r>
              <a:rPr sz="3500" dirty="0" err="1"/>
              <a:t>recibe</a:t>
            </a:r>
            <a:r>
              <a:rPr sz="3500" dirty="0"/>
              <a:t> </a:t>
            </a:r>
            <a:r>
              <a:rPr sz="3500" dirty="0" err="1"/>
              <a:t>una</a:t>
            </a:r>
            <a:r>
              <a:rPr sz="3500" dirty="0"/>
              <a:t> </a:t>
            </a:r>
            <a:r>
              <a:rPr sz="3500" dirty="0" err="1"/>
              <a:t>descarga</a:t>
            </a:r>
            <a:r>
              <a:rPr sz="3500" dirty="0"/>
              <a:t>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56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4" descr="Fire%20view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981200"/>
            <a:ext cx="3200400" cy="293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036637"/>
            <a:ext cx="6553200" cy="4906963"/>
          </a:xfrm>
        </p:spPr>
        <p:txBody>
          <a:bodyPr>
            <a:normAutofit fontScale="92500" lnSpcReduction="10000"/>
          </a:bodyPr>
          <a:lstStyle/>
          <a:p>
            <a:pPr rtl="0" eaLnBrk="1" hangingPunct="1"/>
            <a:r>
              <a:rPr dirty="0" err="1"/>
              <a:t>Llame</a:t>
            </a:r>
            <a:r>
              <a:rPr dirty="0"/>
              <a:t> al 911.</a:t>
            </a:r>
          </a:p>
          <a:p>
            <a:r>
              <a:rPr dirty="0"/>
              <a:t>No toque al </a:t>
            </a:r>
            <a:r>
              <a:rPr dirty="0" err="1"/>
              <a:t>trabajador</a:t>
            </a:r>
            <a:r>
              <a:rPr dirty="0"/>
              <a:t> que </a:t>
            </a:r>
            <a:r>
              <a:rPr dirty="0" err="1"/>
              <a:t>está</a:t>
            </a:r>
            <a:r>
              <a:rPr dirty="0"/>
              <a:t> en </a:t>
            </a:r>
            <a:r>
              <a:rPr dirty="0" err="1"/>
              <a:t>contacto</a:t>
            </a:r>
            <a:r>
              <a:rPr dirty="0"/>
              <a:t> con el circuito </a:t>
            </a:r>
            <a:r>
              <a:rPr dirty="0" err="1"/>
              <a:t>energizado</a:t>
            </a:r>
            <a:r>
              <a:rPr dirty="0"/>
              <a:t>; </a:t>
            </a:r>
            <a:r>
              <a:rPr dirty="0" smtClean="0"/>
              <a:t>¡</a:t>
            </a:r>
            <a:r>
              <a:rPr lang="en-US" dirty="0" err="1" smtClean="0"/>
              <a:t>Usted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dirty="0" err="1" smtClean="0"/>
              <a:t>puede</a:t>
            </a:r>
            <a:r>
              <a:rPr dirty="0" smtClean="0"/>
              <a:t> </a:t>
            </a:r>
            <a:r>
              <a:rPr dirty="0" err="1" smtClean="0"/>
              <a:t>recibir</a:t>
            </a:r>
            <a:r>
              <a:rPr dirty="0" smtClean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 smtClean="0"/>
              <a:t>descarga</a:t>
            </a:r>
            <a:r>
              <a:rPr dirty="0" smtClean="0"/>
              <a:t>!</a:t>
            </a:r>
            <a:endParaRPr dirty="0"/>
          </a:p>
          <a:p>
            <a:pPr rtl="0" eaLnBrk="1" hangingPunct="1"/>
            <a:r>
              <a:rPr dirty="0"/>
              <a:t>Si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posible</a:t>
            </a:r>
            <a:r>
              <a:rPr dirty="0"/>
              <a:t>, </a:t>
            </a:r>
            <a:r>
              <a:rPr dirty="0" err="1"/>
              <a:t>desenergice</a:t>
            </a:r>
            <a:r>
              <a:rPr dirty="0"/>
              <a:t> el circuito.</a:t>
            </a:r>
          </a:p>
          <a:p>
            <a:pPr rtl="0" eaLnBrk="1" hangingPunct="1"/>
            <a:r>
              <a:rPr dirty="0"/>
              <a:t>Si no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posible</a:t>
            </a:r>
            <a:r>
              <a:rPr dirty="0"/>
              <a:t>, </a:t>
            </a:r>
            <a:r>
              <a:rPr dirty="0" err="1"/>
              <a:t>utilice</a:t>
            </a:r>
            <a:r>
              <a:rPr dirty="0"/>
              <a:t> un </a:t>
            </a:r>
            <a:r>
              <a:rPr dirty="0" err="1"/>
              <a:t>objeto</a:t>
            </a:r>
            <a:r>
              <a:rPr dirty="0"/>
              <a:t> </a:t>
            </a:r>
            <a:r>
              <a:rPr lang="es-MX" dirty="0"/>
              <a:t/>
            </a:r>
            <a:br>
              <a:rPr lang="es-MX" dirty="0"/>
            </a:br>
            <a:r>
              <a:rPr dirty="0"/>
              <a:t>no conductor para </a:t>
            </a:r>
            <a:r>
              <a:rPr dirty="0" err="1"/>
              <a:t>empujar</a:t>
            </a:r>
            <a:r>
              <a:rPr dirty="0"/>
              <a:t> a la </a:t>
            </a:r>
            <a:r>
              <a:rPr lang="es-MX" dirty="0"/>
              <a:t/>
            </a:r>
            <a:br>
              <a:rPr lang="es-MX" dirty="0"/>
            </a:br>
            <a:r>
              <a:rPr dirty="0" err="1"/>
              <a:t>víctima</a:t>
            </a:r>
            <a:r>
              <a:rPr dirty="0"/>
              <a:t> </a:t>
            </a:r>
            <a:r>
              <a:rPr dirty="0" err="1"/>
              <a:t>lejos</a:t>
            </a:r>
            <a:r>
              <a:rPr dirty="0"/>
              <a:t> de la </a:t>
            </a:r>
            <a:r>
              <a:rPr dirty="0" err="1"/>
              <a:t>corriente</a:t>
            </a:r>
            <a:r>
              <a:rPr dirty="0"/>
              <a:t>. </a:t>
            </a:r>
            <a:r>
              <a:rPr lang="es-MX" dirty="0"/>
              <a:t/>
            </a:r>
            <a:br>
              <a:rPr lang="es-MX" dirty="0"/>
            </a:br>
            <a:r>
              <a:rPr u="sng" dirty="0">
                <a:solidFill>
                  <a:srgbClr val="FF0000"/>
                </a:solidFill>
              </a:rPr>
              <a:t>No se </a:t>
            </a:r>
            <a:r>
              <a:rPr u="sng" dirty="0" err="1">
                <a:solidFill>
                  <a:srgbClr val="FF0000"/>
                </a:solidFill>
              </a:rPr>
              <a:t>aplica</a:t>
            </a:r>
            <a:r>
              <a:rPr u="sng" dirty="0">
                <a:solidFill>
                  <a:srgbClr val="FF0000"/>
                </a:solidFill>
              </a:rPr>
              <a:t> a </a:t>
            </a:r>
            <a:r>
              <a:rPr u="sng" dirty="0" err="1">
                <a:solidFill>
                  <a:srgbClr val="FF0000"/>
                </a:solidFill>
              </a:rPr>
              <a:t>líneas</a:t>
            </a:r>
            <a:r>
              <a:rPr u="sng" dirty="0">
                <a:solidFill>
                  <a:srgbClr val="FF0000"/>
                </a:solidFill>
              </a:rPr>
              <a:t> de alto </a:t>
            </a:r>
            <a:r>
              <a:rPr u="sng" dirty="0" err="1">
                <a:solidFill>
                  <a:srgbClr val="FF0000"/>
                </a:solidFill>
              </a:rPr>
              <a:t>voltaje</a:t>
            </a:r>
            <a:r>
              <a:rPr dirty="0"/>
              <a:t>.</a:t>
            </a:r>
          </a:p>
          <a:p>
            <a:pPr rtl="0" eaLnBrk="1" hangingPunct="1"/>
            <a:r>
              <a:rPr dirty="0" err="1"/>
              <a:t>Comience</a:t>
            </a:r>
            <a:r>
              <a:rPr dirty="0"/>
              <a:t> a </a:t>
            </a:r>
            <a:r>
              <a:rPr dirty="0" err="1"/>
              <a:t>aplicar</a:t>
            </a:r>
            <a:r>
              <a:rPr dirty="0"/>
              <a:t> </a:t>
            </a:r>
            <a:r>
              <a:rPr dirty="0" err="1"/>
              <a:t>reanimación</a:t>
            </a:r>
            <a:r>
              <a:rPr dirty="0"/>
              <a:t> </a:t>
            </a:r>
            <a:r>
              <a:rPr dirty="0" err="1"/>
              <a:t>cardiopulmonar</a:t>
            </a:r>
            <a:r>
              <a:rPr dirty="0"/>
              <a:t> u </a:t>
            </a:r>
            <a:r>
              <a:rPr dirty="0" err="1"/>
              <a:t>otras</a:t>
            </a:r>
            <a:r>
              <a:rPr dirty="0"/>
              <a:t> </a:t>
            </a:r>
            <a:r>
              <a:rPr dirty="0" err="1"/>
              <a:t>técnicas</a:t>
            </a:r>
            <a:r>
              <a:rPr dirty="0"/>
              <a:t> de </a:t>
            </a:r>
            <a:r>
              <a:rPr dirty="0" err="1"/>
              <a:t>primeros</a:t>
            </a:r>
            <a:r>
              <a:rPr dirty="0"/>
              <a:t> </a:t>
            </a:r>
            <a:r>
              <a:rPr dirty="0" err="1"/>
              <a:t>auxilios</a:t>
            </a:r>
            <a:r>
              <a:rPr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5784877"/>
            <a:ext cx="8229600" cy="1143000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Riesgos </a:t>
            </a:r>
            <a:r>
              <a:rPr lang="en-US" sz="800" dirty="0" err="1">
                <a:solidFill>
                  <a:schemeClr val="bg1"/>
                </a:solidFill>
              </a:rPr>
              <a:t>eletricos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 smtClean="0">
                <a:solidFill>
                  <a:schemeClr val="bg1"/>
                </a:solidFill>
              </a:rPr>
              <a:t>parano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800" dirty="0">
                <a:solidFill>
                  <a:schemeClr val="bg1"/>
                </a:solidFill>
              </a:rPr>
              <a:t>eletricistas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57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" name="Picture 1" descr="plasma_electricity_red_blu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8784336" cy="491337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62800" cy="944562"/>
          </a:xfrm>
        </p:spPr>
        <p:txBody>
          <a:bodyPr/>
          <a:lstStyle/>
          <a:p>
            <a:pPr rtl="0"/>
            <a:r>
              <a:rPr dirty="0" err="1"/>
              <a:t>Sección</a:t>
            </a:r>
            <a:r>
              <a:rPr dirty="0"/>
              <a:t> 4: </a:t>
            </a:r>
            <a:r>
              <a:rPr dirty="0" err="1"/>
              <a:t>Peligros</a:t>
            </a:r>
            <a:r>
              <a:rPr dirty="0"/>
              <a:t> eléctricos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58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449763"/>
          </a:xfrm>
          <a:solidFill>
            <a:srgbClr val="FFFF00">
              <a:alpha val="44000"/>
            </a:srgbClr>
          </a:solidFill>
          <a:ln w="63500" cap="sq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txBody>
          <a:bodyPr>
            <a:normAutofit fontScale="92500" lnSpcReduction="10000"/>
          </a:bodyPr>
          <a:lstStyle/>
          <a:p>
            <a:pPr rtl="0">
              <a:lnSpc>
                <a:spcPct val="150000"/>
              </a:lnSpc>
            </a:pPr>
            <a:r>
              <a:rPr b="1" dirty="0"/>
              <a:t>circuitos eléctricos: </a:t>
            </a:r>
            <a:r>
              <a:rPr sz="3000" b="1" dirty="0" err="1"/>
              <a:t>líneas</a:t>
            </a:r>
            <a:r>
              <a:rPr sz="3000" b="1" dirty="0"/>
              <a:t> </a:t>
            </a:r>
            <a:r>
              <a:rPr sz="3000" b="1" dirty="0" err="1"/>
              <a:t>eléctricas</a:t>
            </a:r>
            <a:r>
              <a:rPr sz="3000" b="1" dirty="0"/>
              <a:t>/</a:t>
            </a:r>
            <a:r>
              <a:rPr sz="3000" b="1" dirty="0" err="1"/>
              <a:t>elementos</a:t>
            </a:r>
            <a:r>
              <a:rPr sz="3000" b="1" dirty="0"/>
              <a:t> eléctricos </a:t>
            </a:r>
            <a:r>
              <a:rPr sz="3000" b="1" dirty="0" err="1"/>
              <a:t>ocultos</a:t>
            </a:r>
            <a:endParaRPr sz="3000" b="1" dirty="0"/>
          </a:p>
          <a:p>
            <a:pPr rtl="0">
              <a:lnSpc>
                <a:spcPct val="150000"/>
              </a:lnSpc>
            </a:pPr>
            <a:r>
              <a:rPr b="1" dirty="0" err="1"/>
              <a:t>falta</a:t>
            </a:r>
            <a:r>
              <a:rPr b="1" dirty="0"/>
              <a:t> de </a:t>
            </a:r>
            <a:r>
              <a:rPr b="1" dirty="0" err="1"/>
              <a:t>protección</a:t>
            </a:r>
            <a:r>
              <a:rPr b="1" dirty="0"/>
              <a:t> de </a:t>
            </a:r>
            <a:r>
              <a:rPr b="1" dirty="0" err="1"/>
              <a:t>falla</a:t>
            </a:r>
            <a:r>
              <a:rPr b="1" dirty="0"/>
              <a:t> a </a:t>
            </a:r>
            <a:r>
              <a:rPr b="1" dirty="0" err="1"/>
              <a:t>tierra</a:t>
            </a:r>
            <a:endParaRPr b="1" dirty="0"/>
          </a:p>
          <a:p>
            <a:pPr rtl="0">
              <a:lnSpc>
                <a:spcPct val="150000"/>
              </a:lnSpc>
            </a:pPr>
            <a:r>
              <a:rPr b="1" dirty="0" err="1"/>
              <a:t>trayectoria</a:t>
            </a:r>
            <a:r>
              <a:rPr b="1" dirty="0"/>
              <a:t> a </a:t>
            </a:r>
            <a:r>
              <a:rPr b="1" dirty="0" err="1"/>
              <a:t>tierra</a:t>
            </a:r>
            <a:r>
              <a:rPr b="1" dirty="0"/>
              <a:t> </a:t>
            </a:r>
            <a:r>
              <a:rPr b="1" dirty="0" err="1"/>
              <a:t>faltante</a:t>
            </a:r>
            <a:r>
              <a:rPr b="1" dirty="0"/>
              <a:t> o </a:t>
            </a:r>
            <a:r>
              <a:rPr b="1" dirty="0" err="1"/>
              <a:t>interrumpida</a:t>
            </a:r>
            <a:endParaRPr b="1" dirty="0"/>
          </a:p>
          <a:p>
            <a:pPr rtl="0">
              <a:lnSpc>
                <a:spcPct val="150000"/>
              </a:lnSpc>
            </a:pPr>
            <a:r>
              <a:rPr b="1" dirty="0" err="1"/>
              <a:t>equipo</a:t>
            </a:r>
            <a:r>
              <a:rPr b="1" dirty="0"/>
              <a:t> no </a:t>
            </a:r>
            <a:r>
              <a:rPr b="1" dirty="0" err="1"/>
              <a:t>usado</a:t>
            </a:r>
            <a:r>
              <a:rPr b="1" dirty="0"/>
              <a:t> de la </a:t>
            </a:r>
            <a:r>
              <a:rPr b="1" dirty="0" err="1"/>
              <a:t>manera</a:t>
            </a:r>
            <a:r>
              <a:rPr b="1" dirty="0"/>
              <a:t> </a:t>
            </a:r>
            <a:r>
              <a:rPr b="1" dirty="0" err="1"/>
              <a:t>indicada</a:t>
            </a:r>
            <a:endParaRPr b="1" dirty="0"/>
          </a:p>
          <a:p>
            <a:pPr rtl="0">
              <a:lnSpc>
                <a:spcPct val="150000"/>
              </a:lnSpc>
            </a:pPr>
            <a:r>
              <a:rPr b="1" dirty="0" err="1"/>
              <a:t>uso</a:t>
            </a:r>
            <a:r>
              <a:rPr b="1" dirty="0"/>
              <a:t> </a:t>
            </a:r>
            <a:r>
              <a:rPr b="1" dirty="0" err="1"/>
              <a:t>inadecuado</a:t>
            </a:r>
            <a:r>
              <a:rPr b="1" dirty="0"/>
              <a:t> de </a:t>
            </a:r>
            <a:r>
              <a:rPr b="1" dirty="0" err="1"/>
              <a:t>extensiones</a:t>
            </a:r>
            <a:r>
              <a:rPr b="1" dirty="0"/>
              <a:t> y cables flexibles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rtl="0"/>
            <a:r>
              <a:rPr dirty="0"/>
              <a:t>Modelo de </a:t>
            </a:r>
            <a:r>
              <a:rPr dirty="0" err="1"/>
              <a:t>evaluación</a:t>
            </a:r>
            <a:r>
              <a:rPr dirty="0"/>
              <a:t> de </a:t>
            </a:r>
            <a:r>
              <a:rPr dirty="0" err="1"/>
              <a:t>riesgos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59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1" name="Picture 10" descr="Modelo de evaluación de riesgo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1" y="1371600"/>
            <a:ext cx="8247888" cy="51267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rtl="0"/>
            <a:r>
              <a:t>Agradecimientos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648200"/>
          </a:xfrm>
        </p:spPr>
        <p:txBody>
          <a:bodyPr>
            <a:normAutofit fontScale="62500" lnSpcReduction="20000"/>
          </a:bodyPr>
          <a:lstStyle/>
          <a:p>
            <a:pPr rtl="0">
              <a:buNone/>
            </a:pPr>
            <a:r>
              <a:rPr dirty="0" err="1"/>
              <a:t>Agradecemos</a:t>
            </a:r>
            <a:r>
              <a:rPr dirty="0"/>
              <a:t> a las </a:t>
            </a:r>
            <a:r>
              <a:rPr dirty="0" err="1"/>
              <a:t>siguientes</a:t>
            </a:r>
            <a:r>
              <a:rPr dirty="0"/>
              <a:t> </a:t>
            </a:r>
            <a:r>
              <a:rPr dirty="0" err="1"/>
              <a:t>instituciones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:</a:t>
            </a:r>
          </a:p>
          <a:p>
            <a:pPr rtl="0">
              <a:buNone/>
            </a:pPr>
            <a:r>
              <a:rPr dirty="0"/>
              <a:t>	</a:t>
            </a:r>
            <a:r>
              <a:rPr dirty="0" err="1"/>
              <a:t>Proporcionar</a:t>
            </a:r>
            <a:r>
              <a:rPr dirty="0"/>
              <a:t> </a:t>
            </a:r>
            <a:r>
              <a:rPr dirty="0" err="1"/>
              <a:t>asistencia</a:t>
            </a:r>
            <a:r>
              <a:rPr dirty="0"/>
              <a:t> </a:t>
            </a:r>
            <a:r>
              <a:rPr dirty="0" err="1"/>
              <a:t>técnica</a:t>
            </a:r>
            <a:r>
              <a:rPr dirty="0"/>
              <a:t> para el </a:t>
            </a:r>
            <a:r>
              <a:rPr dirty="0" err="1"/>
              <a:t>desarrollo</a:t>
            </a:r>
            <a:r>
              <a:rPr dirty="0"/>
              <a:t> de </a:t>
            </a:r>
            <a:r>
              <a:rPr dirty="0" err="1"/>
              <a:t>esta</a:t>
            </a:r>
            <a:r>
              <a:rPr dirty="0"/>
              <a:t> </a:t>
            </a:r>
            <a:r>
              <a:rPr dirty="0" err="1"/>
              <a:t>capacitación</a:t>
            </a:r>
            <a:r>
              <a:rPr dirty="0"/>
              <a:t>:</a:t>
            </a:r>
          </a:p>
          <a:p>
            <a:pPr lvl="1" rtl="0"/>
            <a:r>
              <a:rPr dirty="0"/>
              <a:t>International Brotherhood of Electrical Workers (IBEW)</a:t>
            </a:r>
          </a:p>
          <a:p>
            <a:pPr lvl="1" rtl="0"/>
            <a:r>
              <a:rPr dirty="0" err="1"/>
              <a:t>Programa</a:t>
            </a:r>
            <a:r>
              <a:rPr dirty="0"/>
              <a:t> de </a:t>
            </a:r>
            <a:r>
              <a:rPr dirty="0" err="1"/>
              <a:t>Salud</a:t>
            </a:r>
            <a:r>
              <a:rPr dirty="0"/>
              <a:t> </a:t>
            </a:r>
            <a:r>
              <a:rPr dirty="0" err="1"/>
              <a:t>Ocupacional</a:t>
            </a:r>
            <a:r>
              <a:rPr dirty="0"/>
              <a:t> </a:t>
            </a:r>
            <a:r>
              <a:rPr dirty="0" err="1"/>
              <a:t>Laboral</a:t>
            </a:r>
            <a:r>
              <a:rPr dirty="0"/>
              <a:t> (Labor Occupational Health Program, LOHP) de la Universidad de California (University of California, UC) </a:t>
            </a:r>
            <a:r>
              <a:rPr dirty="0" err="1"/>
              <a:t>en</a:t>
            </a:r>
            <a:r>
              <a:rPr dirty="0"/>
              <a:t> Berkeley</a:t>
            </a:r>
          </a:p>
          <a:p>
            <a:pPr lvl="1" rtl="0"/>
            <a:r>
              <a:rPr dirty="0"/>
              <a:t>Cal/OSHA </a:t>
            </a:r>
          </a:p>
          <a:p>
            <a:pPr lvl="1" rtl="0"/>
            <a:r>
              <a:rPr dirty="0"/>
              <a:t>OSHA federal</a:t>
            </a:r>
          </a:p>
          <a:p>
            <a:pPr lvl="1">
              <a:buNone/>
            </a:pPr>
            <a:endParaRPr lang="en-US" dirty="0"/>
          </a:p>
          <a:p>
            <a:pPr rtl="0">
              <a:spcBef>
                <a:spcPts val="1200"/>
              </a:spcBef>
              <a:buNone/>
            </a:pPr>
            <a:r>
              <a:rPr dirty="0" err="1"/>
              <a:t>Compartir</a:t>
            </a:r>
            <a:r>
              <a:rPr dirty="0"/>
              <a:t> </a:t>
            </a:r>
            <a:r>
              <a:rPr dirty="0" err="1"/>
              <a:t>fotos</a:t>
            </a:r>
            <a:r>
              <a:rPr dirty="0"/>
              <a:t>, video y material de </a:t>
            </a:r>
            <a:r>
              <a:rPr dirty="0" err="1"/>
              <a:t>capacitación</a:t>
            </a:r>
            <a:r>
              <a:rPr dirty="0"/>
              <a:t>:</a:t>
            </a:r>
          </a:p>
          <a:p>
            <a:pPr lvl="1" rtl="0"/>
            <a:r>
              <a:rPr dirty="0" err="1"/>
              <a:t>Departamento</a:t>
            </a:r>
            <a:r>
              <a:rPr dirty="0"/>
              <a:t> de </a:t>
            </a:r>
            <a:r>
              <a:rPr dirty="0" err="1"/>
              <a:t>Relaciones</a:t>
            </a:r>
            <a:r>
              <a:rPr dirty="0"/>
              <a:t> </a:t>
            </a:r>
            <a:r>
              <a:rPr dirty="0" err="1"/>
              <a:t>Industriales</a:t>
            </a:r>
            <a:r>
              <a:rPr dirty="0"/>
              <a:t> de California, </a:t>
            </a:r>
            <a:r>
              <a:rPr dirty="0" err="1"/>
              <a:t>Comisión</a:t>
            </a:r>
            <a:r>
              <a:rPr dirty="0"/>
              <a:t> de </a:t>
            </a:r>
            <a:r>
              <a:rPr dirty="0" err="1"/>
              <a:t>Salud</a:t>
            </a:r>
            <a:r>
              <a:rPr dirty="0"/>
              <a:t>, </a:t>
            </a:r>
            <a:r>
              <a:rPr dirty="0" err="1"/>
              <a:t>Seguridad</a:t>
            </a:r>
            <a:r>
              <a:rPr dirty="0"/>
              <a:t> y </a:t>
            </a:r>
            <a:r>
              <a:rPr dirty="0" err="1"/>
              <a:t>Compensación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Trabajadores (</a:t>
            </a:r>
            <a:r>
              <a:rPr dirty="0" err="1"/>
              <a:t>Programa</a:t>
            </a:r>
            <a:r>
              <a:rPr dirty="0"/>
              <a:t> de </a:t>
            </a:r>
            <a:r>
              <a:rPr dirty="0" err="1"/>
              <a:t>Capacitación</a:t>
            </a:r>
            <a:r>
              <a:rPr dirty="0"/>
              <a:t> y </a:t>
            </a:r>
            <a:r>
              <a:rPr dirty="0" err="1"/>
              <a:t>Educación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Seguridad</a:t>
            </a:r>
            <a:r>
              <a:rPr dirty="0"/>
              <a:t> y </a:t>
            </a:r>
            <a:r>
              <a:rPr dirty="0" err="1"/>
              <a:t>Salud</a:t>
            </a:r>
            <a:r>
              <a:rPr dirty="0"/>
              <a:t> </a:t>
            </a:r>
            <a:r>
              <a:rPr dirty="0" err="1"/>
              <a:t>Ocupacional</a:t>
            </a:r>
            <a:r>
              <a:rPr dirty="0"/>
              <a:t> para </a:t>
            </a:r>
            <a:r>
              <a:rPr dirty="0" err="1"/>
              <a:t>los</a:t>
            </a:r>
            <a:r>
              <a:rPr dirty="0"/>
              <a:t> Trabajadores [Worker Occupational Safety and Health Training and Education Program, WOSHTEP])</a:t>
            </a:r>
          </a:p>
          <a:p>
            <a:pPr lvl="1" rtl="0"/>
            <a:r>
              <a:rPr dirty="0"/>
              <a:t>Centro de </a:t>
            </a:r>
            <a:r>
              <a:rPr dirty="0" err="1"/>
              <a:t>Investigación</a:t>
            </a:r>
            <a:r>
              <a:rPr dirty="0"/>
              <a:t> y </a:t>
            </a:r>
            <a:r>
              <a:rPr dirty="0" err="1"/>
              <a:t>Capacitación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Construcción</a:t>
            </a:r>
            <a:r>
              <a:rPr dirty="0"/>
              <a:t> (Center to Protect Workers' Rights, CPWR)</a:t>
            </a:r>
          </a:p>
          <a:p>
            <a:pPr lvl="1" rtl="0"/>
            <a:r>
              <a:rPr dirty="0" err="1"/>
              <a:t>WorkSafe</a:t>
            </a:r>
            <a:r>
              <a:rPr dirty="0"/>
              <a:t> BC (</a:t>
            </a:r>
            <a:r>
              <a:rPr dirty="0" err="1"/>
              <a:t>Canadá</a:t>
            </a:r>
            <a:r>
              <a:rPr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6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2508" cy="1098178"/>
          </a:xfrm>
        </p:spPr>
        <p:txBody>
          <a:bodyPr>
            <a:noAutofit/>
          </a:bodyPr>
          <a:lstStyle/>
          <a:p>
            <a:pPr rtl="0"/>
            <a:r>
              <a:rPr sz="3600" spc="-100" dirty="0" err="1"/>
              <a:t>Actividad</a:t>
            </a:r>
            <a:r>
              <a:rPr sz="3600" spc="-100" dirty="0"/>
              <a:t> </a:t>
            </a:r>
            <a:r>
              <a:rPr sz="3600" spc="-100" dirty="0" err="1"/>
              <a:t>en</a:t>
            </a:r>
            <a:r>
              <a:rPr sz="3600" spc="-100" dirty="0"/>
              <a:t> </a:t>
            </a:r>
            <a:r>
              <a:rPr sz="3600" spc="-100" dirty="0" err="1"/>
              <a:t>grupos</a:t>
            </a:r>
            <a:r>
              <a:rPr sz="3600" spc="-100" dirty="0"/>
              <a:t> </a:t>
            </a:r>
            <a:r>
              <a:rPr sz="3600" spc="-100" dirty="0" err="1"/>
              <a:t>pequeños</a:t>
            </a:r>
            <a:r>
              <a:rPr sz="3600" spc="-100" dirty="0"/>
              <a:t>:</a:t>
            </a:r>
            <a:r>
              <a:rPr lang="en-US" sz="3600" spc="-100" dirty="0"/>
              <a:t/>
            </a:r>
            <a:br>
              <a:rPr lang="en-US" sz="3600" spc="-100" dirty="0"/>
            </a:br>
            <a:r>
              <a:rPr sz="3600" spc="-100" dirty="0" err="1"/>
              <a:t>Desafío</a:t>
            </a:r>
            <a:r>
              <a:rPr sz="3600" spc="-100" dirty="0"/>
              <a:t> </a:t>
            </a:r>
            <a:r>
              <a:rPr sz="3600" spc="-100" dirty="0" err="1"/>
              <a:t>sobre</a:t>
            </a:r>
            <a:r>
              <a:rPr sz="3600" spc="-100" dirty="0"/>
              <a:t> </a:t>
            </a:r>
            <a:r>
              <a:rPr sz="3600" spc="-100" dirty="0" err="1"/>
              <a:t>peligros</a:t>
            </a:r>
            <a:r>
              <a:rPr sz="3600" spc="-100" dirty="0"/>
              <a:t>. </a:t>
            </a:r>
            <a:r>
              <a:rPr sz="3600" spc="-100" dirty="0" err="1"/>
              <a:t>Usted</a:t>
            </a:r>
            <a:r>
              <a:rPr sz="3600" spc="-100" dirty="0"/>
              <a:t> </a:t>
            </a:r>
            <a:r>
              <a:rPr sz="3600" spc="-100" dirty="0" err="1"/>
              <a:t>es</a:t>
            </a:r>
            <a:r>
              <a:rPr sz="3600" spc="-100" dirty="0"/>
              <a:t> el </a:t>
            </a:r>
            <a:r>
              <a:rPr sz="3600" spc="-100" dirty="0" err="1"/>
              <a:t>experto</a:t>
            </a:r>
            <a:endParaRPr sz="3600" spc="-1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4343400" cy="3657600"/>
          </a:xfrm>
        </p:spPr>
        <p:txBody>
          <a:bodyPr>
            <a:normAutofit fontScale="85000" lnSpcReduction="20000"/>
          </a:bodyPr>
          <a:lstStyle/>
          <a:p>
            <a:pPr rtl="0"/>
            <a:r>
              <a:rPr b="1" dirty="0"/>
              <a:t>6 </a:t>
            </a:r>
            <a:r>
              <a:rPr b="1" dirty="0" err="1"/>
              <a:t>estaciones</a:t>
            </a:r>
            <a:r>
              <a:rPr b="1" dirty="0"/>
              <a:t> y 6 </a:t>
            </a:r>
            <a:r>
              <a:rPr b="1" dirty="0" err="1"/>
              <a:t>equipos</a:t>
            </a:r>
            <a:r>
              <a:rPr b="1" dirty="0"/>
              <a:t>.</a:t>
            </a:r>
          </a:p>
          <a:p>
            <a:pPr rtl="0"/>
            <a:r>
              <a:rPr b="1" dirty="0" err="1"/>
              <a:t>Situaciones</a:t>
            </a:r>
            <a:r>
              <a:rPr b="1" dirty="0"/>
              <a:t>/</a:t>
            </a:r>
            <a:r>
              <a:rPr b="1" dirty="0" err="1"/>
              <a:t>estudios</a:t>
            </a:r>
            <a:r>
              <a:rPr b="1" dirty="0"/>
              <a:t> de </a:t>
            </a:r>
            <a:r>
              <a:rPr b="1" dirty="0" err="1"/>
              <a:t>casos</a:t>
            </a:r>
            <a:r>
              <a:rPr b="1" dirty="0"/>
              <a:t>.</a:t>
            </a:r>
          </a:p>
          <a:p>
            <a:pPr rtl="0"/>
            <a:r>
              <a:rPr b="1" dirty="0" err="1"/>
              <a:t>Identifique</a:t>
            </a:r>
            <a:r>
              <a:rPr b="1" dirty="0"/>
              <a:t> el </a:t>
            </a:r>
            <a:r>
              <a:rPr b="1" dirty="0" err="1"/>
              <a:t>peligro</a:t>
            </a:r>
            <a:r>
              <a:rPr b="1" dirty="0"/>
              <a:t>.</a:t>
            </a:r>
          </a:p>
          <a:p>
            <a:pPr rtl="0"/>
            <a:r>
              <a:rPr b="1" dirty="0" err="1"/>
              <a:t>Evalúe</a:t>
            </a:r>
            <a:r>
              <a:rPr b="1" dirty="0"/>
              <a:t> </a:t>
            </a:r>
            <a:r>
              <a:rPr b="1" dirty="0" err="1"/>
              <a:t>los</a:t>
            </a:r>
            <a:r>
              <a:rPr b="1" dirty="0"/>
              <a:t> </a:t>
            </a:r>
            <a:r>
              <a:rPr b="1" dirty="0" err="1"/>
              <a:t>factores</a:t>
            </a:r>
            <a:r>
              <a:rPr b="1" dirty="0"/>
              <a:t> de </a:t>
            </a:r>
            <a:r>
              <a:rPr b="1" dirty="0" err="1"/>
              <a:t>riesgo</a:t>
            </a:r>
            <a:r>
              <a:rPr b="1" dirty="0"/>
              <a:t>.</a:t>
            </a:r>
          </a:p>
          <a:p>
            <a:pPr rtl="0"/>
            <a:r>
              <a:rPr b="1" dirty="0" err="1"/>
              <a:t>Lluvia</a:t>
            </a:r>
            <a:r>
              <a:rPr b="1" dirty="0"/>
              <a:t> de ideas de </a:t>
            </a:r>
            <a:r>
              <a:rPr b="1" dirty="0" err="1"/>
              <a:t>soluciones</a:t>
            </a:r>
            <a:r>
              <a:rPr b="1" dirty="0"/>
              <a:t>.</a:t>
            </a:r>
          </a:p>
          <a:p>
            <a:pPr rtl="0"/>
            <a:r>
              <a:rPr b="1" dirty="0" err="1"/>
              <a:t>Informe</a:t>
            </a:r>
            <a:r>
              <a:rPr b="1" dirty="0"/>
              <a:t> al </a:t>
            </a:r>
            <a:r>
              <a:rPr b="1" dirty="0" err="1"/>
              <a:t>grupo</a:t>
            </a:r>
            <a:r>
              <a:rPr b="1" dirty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60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traini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981200"/>
            <a:ext cx="4064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Peligro</a:t>
            </a:r>
            <a:r>
              <a:rPr dirty="0"/>
              <a:t> N.º 1: </a:t>
            </a:r>
            <a:r>
              <a:rPr dirty="0" err="1"/>
              <a:t>Líneas</a:t>
            </a:r>
            <a:r>
              <a:rPr dirty="0"/>
              <a:t> </a:t>
            </a:r>
            <a:r>
              <a:rPr dirty="0" err="1"/>
              <a:t>eléctricas</a:t>
            </a:r>
            <a:r>
              <a:rPr dirty="0"/>
              <a:t> </a:t>
            </a:r>
            <a:r>
              <a:rPr dirty="0" err="1"/>
              <a:t>aéreas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752600"/>
          </a:xfrm>
        </p:spPr>
        <p:txBody>
          <a:bodyPr>
            <a:normAutofit fontScale="85000" lnSpcReduction="20000"/>
          </a:bodyPr>
          <a:lstStyle/>
          <a:p>
            <a:pPr indent="0" rtl="0">
              <a:buNone/>
            </a:pPr>
            <a:r>
              <a:rPr dirty="0"/>
              <a:t>Las </a:t>
            </a:r>
            <a:r>
              <a:rPr dirty="0" err="1"/>
              <a:t>líneas</a:t>
            </a:r>
            <a:r>
              <a:rPr dirty="0"/>
              <a:t> </a:t>
            </a:r>
            <a:r>
              <a:rPr dirty="0" err="1"/>
              <a:t>eléctricas</a:t>
            </a:r>
            <a:r>
              <a:rPr dirty="0"/>
              <a:t>,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transformadores</a:t>
            </a:r>
            <a:r>
              <a:rPr dirty="0"/>
              <a:t> y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convertidores</a:t>
            </a:r>
            <a:r>
              <a:rPr dirty="0"/>
              <a:t> son la </a:t>
            </a:r>
            <a:r>
              <a:rPr dirty="0" err="1"/>
              <a:t>fuente</a:t>
            </a:r>
            <a:r>
              <a:rPr dirty="0"/>
              <a:t> principal de </a:t>
            </a:r>
            <a:r>
              <a:rPr dirty="0" err="1"/>
              <a:t>electrocuciones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industria</a:t>
            </a:r>
            <a:r>
              <a:rPr dirty="0"/>
              <a:t> de la </a:t>
            </a:r>
            <a:r>
              <a:rPr dirty="0" err="1"/>
              <a:t>construcción</a:t>
            </a:r>
            <a:r>
              <a:rPr dirty="0"/>
              <a:t> (</a:t>
            </a:r>
            <a:r>
              <a:rPr dirty="0" err="1"/>
              <a:t>representan</a:t>
            </a:r>
            <a:r>
              <a:rPr dirty="0"/>
              <a:t> el 39 % de las </a:t>
            </a:r>
            <a:r>
              <a:rPr dirty="0" err="1"/>
              <a:t>muertes</a:t>
            </a:r>
            <a:r>
              <a:rPr dirty="0"/>
              <a:t> </a:t>
            </a:r>
            <a:r>
              <a:rPr dirty="0" err="1"/>
              <a:t>provocadas</a:t>
            </a:r>
            <a:r>
              <a:rPr dirty="0"/>
              <a:t> entre 2011 y 2015).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61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3657600"/>
            <a:ext cx="5943600" cy="769441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sz="4400" dirty="0"/>
              <a:t>EQUIPO 1: </a:t>
            </a:r>
            <a:r>
              <a:rPr sz="4400" dirty="0" err="1"/>
              <a:t>informar</a:t>
            </a:r>
            <a:endParaRPr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47244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3200" b="1" dirty="0" err="1"/>
              <a:t>Estudio</a:t>
            </a:r>
            <a:r>
              <a:rPr sz="3200" b="1" dirty="0"/>
              <a:t> de </a:t>
            </a:r>
            <a:r>
              <a:rPr sz="3200" b="1" dirty="0" err="1"/>
              <a:t>caso</a:t>
            </a:r>
            <a:r>
              <a:rPr sz="3200" b="1" dirty="0"/>
              <a:t> </a:t>
            </a:r>
            <a:r>
              <a:rPr sz="3200" b="1" dirty="0" err="1"/>
              <a:t>en</a:t>
            </a:r>
            <a:r>
              <a:rPr sz="3200" b="1" dirty="0"/>
              <a:t> video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792162"/>
          </a:xfrm>
        </p:spPr>
        <p:txBody>
          <a:bodyPr>
            <a:normAutofit fontScale="90000"/>
          </a:bodyPr>
          <a:lstStyle/>
          <a:p>
            <a:pPr rtl="0"/>
            <a:r>
              <a:rPr spc="-100" dirty="0" err="1"/>
              <a:t>Estudio</a:t>
            </a:r>
            <a:r>
              <a:rPr spc="-100" dirty="0"/>
              <a:t> de </a:t>
            </a:r>
            <a:r>
              <a:rPr spc="-100" dirty="0" err="1"/>
              <a:t>caso</a:t>
            </a:r>
            <a:r>
              <a:rPr spc="-100" dirty="0"/>
              <a:t> </a:t>
            </a:r>
            <a:r>
              <a:rPr spc="-100" dirty="0" err="1"/>
              <a:t>en</a:t>
            </a:r>
            <a:r>
              <a:rPr spc="-100" dirty="0"/>
              <a:t> video de </a:t>
            </a:r>
            <a:r>
              <a:rPr spc="-100" dirty="0" err="1"/>
              <a:t>WorkSafe</a:t>
            </a:r>
            <a:r>
              <a:rPr spc="-100" dirty="0"/>
              <a:t> BC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62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143000"/>
          </a:xfrm>
        </p:spPr>
        <p:txBody>
          <a:bodyPr>
            <a:noAutofit/>
          </a:bodyPr>
          <a:lstStyle/>
          <a:p>
            <a:pPr rtl="0"/>
            <a:r>
              <a:rPr sz="3800" spc="-100" dirty="0"/>
              <a:t>¿Por </a:t>
            </a:r>
            <a:r>
              <a:rPr sz="3800" spc="-100" dirty="0" err="1"/>
              <a:t>qué</a:t>
            </a:r>
            <a:r>
              <a:rPr sz="3800" spc="-100" dirty="0"/>
              <a:t> las </a:t>
            </a:r>
            <a:r>
              <a:rPr sz="3800" spc="-100" dirty="0" err="1"/>
              <a:t>líneas</a:t>
            </a:r>
            <a:r>
              <a:rPr sz="3800" spc="-100" dirty="0"/>
              <a:t> </a:t>
            </a:r>
            <a:r>
              <a:rPr sz="3800" spc="-100" dirty="0" err="1"/>
              <a:t>eléctricas</a:t>
            </a:r>
            <a:r>
              <a:rPr sz="3800" spc="-100" dirty="0"/>
              <a:t> son </a:t>
            </a:r>
            <a:r>
              <a:rPr sz="3800" spc="-100" dirty="0" err="1"/>
              <a:t>peligrosas</a:t>
            </a:r>
            <a:r>
              <a:rPr sz="3800" spc="-100" dirty="0"/>
              <a:t>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5105400" cy="4191000"/>
          </a:xfrm>
        </p:spPr>
        <p:txBody>
          <a:bodyPr>
            <a:normAutofit fontScale="70000" lnSpcReduction="20000"/>
          </a:bodyPr>
          <a:lstStyle/>
          <a:p>
            <a:pPr rtl="0">
              <a:lnSpc>
                <a:spcPts val="2800"/>
              </a:lnSpc>
              <a:spcBef>
                <a:spcPts val="0"/>
              </a:spcBef>
            </a:pPr>
            <a:r>
              <a:rPr sz="3200" dirty="0"/>
              <a:t>Alto </a:t>
            </a:r>
            <a:r>
              <a:rPr sz="3200" dirty="0" err="1"/>
              <a:t>voltaje</a:t>
            </a:r>
            <a:r>
              <a:rPr sz="3200" dirty="0"/>
              <a:t>; </a:t>
            </a:r>
            <a:r>
              <a:rPr sz="3200" dirty="0" err="1"/>
              <a:t>alta</a:t>
            </a:r>
            <a:r>
              <a:rPr sz="3200" dirty="0"/>
              <a:t> </a:t>
            </a:r>
            <a:r>
              <a:rPr sz="3200" dirty="0" err="1"/>
              <a:t>corriente</a:t>
            </a:r>
            <a:r>
              <a:rPr sz="3200" dirty="0"/>
              <a:t>.</a:t>
            </a:r>
          </a:p>
          <a:p>
            <a:pPr>
              <a:lnSpc>
                <a:spcPts val="2800"/>
              </a:lnSpc>
              <a:spcBef>
                <a:spcPts val="0"/>
              </a:spcBef>
              <a:buNone/>
            </a:pPr>
            <a:endParaRPr lang="en-US" sz="3200" dirty="0"/>
          </a:p>
          <a:p>
            <a:pPr rtl="0">
              <a:lnSpc>
                <a:spcPts val="2800"/>
              </a:lnSpc>
              <a:spcBef>
                <a:spcPts val="0"/>
              </a:spcBef>
            </a:pPr>
            <a:r>
              <a:rPr sz="3200" dirty="0"/>
              <a:t>No </a:t>
            </a:r>
            <a:r>
              <a:rPr sz="3200" dirty="0" err="1"/>
              <a:t>están</a:t>
            </a:r>
            <a:r>
              <a:rPr sz="3200" dirty="0"/>
              <a:t> </a:t>
            </a:r>
            <a:r>
              <a:rPr sz="3200" dirty="0" err="1"/>
              <a:t>aisladas</a:t>
            </a:r>
            <a:r>
              <a:rPr sz="3200" dirty="0"/>
              <a:t>.</a:t>
            </a:r>
          </a:p>
          <a:p>
            <a:pPr>
              <a:lnSpc>
                <a:spcPts val="2800"/>
              </a:lnSpc>
              <a:spcBef>
                <a:spcPts val="0"/>
              </a:spcBef>
              <a:buNone/>
            </a:pPr>
            <a:endParaRPr lang="en-US" sz="3200" dirty="0"/>
          </a:p>
          <a:p>
            <a:pPr rtl="0">
              <a:lnSpc>
                <a:spcPts val="2800"/>
              </a:lnSpc>
              <a:spcBef>
                <a:spcPts val="0"/>
              </a:spcBef>
            </a:pPr>
            <a:r>
              <a:rPr sz="3200" dirty="0" err="1"/>
              <a:t>Están</a:t>
            </a:r>
            <a:r>
              <a:rPr sz="3200" dirty="0"/>
              <a:t> </a:t>
            </a:r>
            <a:r>
              <a:rPr sz="3200" dirty="0" err="1"/>
              <a:t>fuera</a:t>
            </a:r>
            <a:r>
              <a:rPr sz="3200" dirty="0"/>
              <a:t> del </a:t>
            </a:r>
            <a:r>
              <a:rPr sz="3200" dirty="0" err="1"/>
              <a:t>ángulo</a:t>
            </a:r>
            <a:r>
              <a:rPr sz="3200" dirty="0"/>
              <a:t> de </a:t>
            </a:r>
            <a:r>
              <a:rPr sz="3200" dirty="0" err="1"/>
              <a:t>visión</a:t>
            </a:r>
            <a:r>
              <a:rPr sz="3200" dirty="0"/>
              <a:t>; las personas no </a:t>
            </a:r>
            <a:r>
              <a:rPr sz="3200" dirty="0" err="1"/>
              <a:t>ven</a:t>
            </a:r>
            <a:r>
              <a:rPr sz="3200" dirty="0"/>
              <a:t> </a:t>
            </a:r>
            <a:r>
              <a:rPr sz="3200" dirty="0" err="1"/>
              <a:t>hacia</a:t>
            </a:r>
            <a:r>
              <a:rPr sz="3200" dirty="0"/>
              <a:t> </a:t>
            </a:r>
            <a:r>
              <a:rPr sz="3200" dirty="0" err="1"/>
              <a:t>arriba</a:t>
            </a:r>
            <a:r>
              <a:rPr sz="3200" dirty="0"/>
              <a:t>.</a:t>
            </a:r>
          </a:p>
          <a:p>
            <a:pPr>
              <a:lnSpc>
                <a:spcPts val="2800"/>
              </a:lnSpc>
              <a:spcBef>
                <a:spcPts val="0"/>
              </a:spcBef>
              <a:buNone/>
            </a:pPr>
            <a:endParaRPr lang="en-US" sz="3200" dirty="0"/>
          </a:p>
          <a:p>
            <a:pPr rtl="0">
              <a:lnSpc>
                <a:spcPts val="2800"/>
              </a:lnSpc>
              <a:spcBef>
                <a:spcPts val="0"/>
              </a:spcBef>
            </a:pPr>
            <a:r>
              <a:rPr sz="3200" dirty="0"/>
              <a:t>La </a:t>
            </a:r>
            <a:r>
              <a:rPr sz="3200" dirty="0" err="1"/>
              <a:t>corriente</a:t>
            </a:r>
            <a:r>
              <a:rPr sz="3200" dirty="0"/>
              <a:t> </a:t>
            </a:r>
            <a:r>
              <a:rPr sz="3200" dirty="0" err="1"/>
              <a:t>puede</a:t>
            </a:r>
            <a:r>
              <a:rPr sz="3200" dirty="0"/>
              <a:t> </a:t>
            </a:r>
            <a:r>
              <a:rPr sz="3200" dirty="0" err="1"/>
              <a:t>generar</a:t>
            </a:r>
            <a:r>
              <a:rPr sz="3200" dirty="0"/>
              <a:t> arcos.</a:t>
            </a:r>
          </a:p>
          <a:p>
            <a:pPr>
              <a:lnSpc>
                <a:spcPts val="2800"/>
              </a:lnSpc>
              <a:spcBef>
                <a:spcPts val="0"/>
              </a:spcBef>
              <a:buNone/>
            </a:pPr>
            <a:endParaRPr lang="en-US" sz="3200" dirty="0"/>
          </a:p>
          <a:p>
            <a:pPr rtl="0">
              <a:lnSpc>
                <a:spcPts val="2800"/>
              </a:lnSpc>
              <a:spcBef>
                <a:spcPts val="0"/>
              </a:spcBef>
            </a:pPr>
            <a:r>
              <a:rPr sz="3200" dirty="0" err="1"/>
              <a:t>Controladas</a:t>
            </a:r>
            <a:r>
              <a:rPr sz="3200" dirty="0"/>
              <a:t> </a:t>
            </a:r>
            <a:r>
              <a:rPr sz="3200" dirty="0" err="1"/>
              <a:t>por</a:t>
            </a:r>
            <a:r>
              <a:rPr sz="3200" dirty="0"/>
              <a:t> </a:t>
            </a:r>
            <a:r>
              <a:rPr sz="3200" dirty="0" err="1"/>
              <a:t>compañías</a:t>
            </a:r>
            <a:r>
              <a:rPr sz="3200" dirty="0"/>
              <a:t> </a:t>
            </a:r>
            <a:r>
              <a:rPr sz="3200" dirty="0" err="1"/>
              <a:t>eléctricas</a:t>
            </a:r>
            <a:r>
              <a:rPr sz="3200" dirty="0"/>
              <a:t>, no </a:t>
            </a:r>
            <a:r>
              <a:rPr sz="3200" dirty="0" err="1"/>
              <a:t>por</a:t>
            </a:r>
            <a:r>
              <a:rPr sz="3200" dirty="0"/>
              <a:t> personal del </a:t>
            </a:r>
            <a:r>
              <a:rPr sz="3200" dirty="0" err="1"/>
              <a:t>lugar</a:t>
            </a:r>
            <a:r>
              <a:rPr sz="3200" dirty="0"/>
              <a:t> de </a:t>
            </a:r>
            <a:r>
              <a:rPr sz="3200" dirty="0" err="1"/>
              <a:t>trabajo</a:t>
            </a:r>
            <a:r>
              <a:rPr sz="3200" dirty="0"/>
              <a:t>.</a:t>
            </a:r>
          </a:p>
        </p:txBody>
      </p:sp>
      <p:pic>
        <p:nvPicPr>
          <p:cNvPr id="7" name="Content Placeholder 6" descr="at work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05400" y="1981200"/>
            <a:ext cx="3581400" cy="3581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63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54044" cy="868362"/>
          </a:xfrm>
        </p:spPr>
        <p:txBody>
          <a:bodyPr>
            <a:normAutofit fontScale="90000"/>
          </a:bodyPr>
          <a:lstStyle/>
          <a:p>
            <a:pPr rtl="0"/>
            <a:r>
              <a:rPr dirty="0"/>
              <a:t>Video de </a:t>
            </a:r>
            <a:r>
              <a:rPr dirty="0" err="1"/>
              <a:t>WorkSafe</a:t>
            </a:r>
            <a:r>
              <a:rPr dirty="0"/>
              <a:t> BC: Un </a:t>
            </a:r>
            <a:r>
              <a:rPr dirty="0" err="1"/>
              <a:t>arco</a:t>
            </a:r>
            <a:r>
              <a:rPr dirty="0"/>
              <a:t> </a:t>
            </a:r>
            <a:r>
              <a:rPr dirty="0" err="1"/>
              <a:t>brillante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64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868362"/>
          </a:xfrm>
        </p:spPr>
        <p:txBody>
          <a:bodyPr>
            <a:normAutofit fontScale="90000"/>
          </a:bodyPr>
          <a:lstStyle/>
          <a:p>
            <a:pPr rtl="0"/>
            <a:r>
              <a:rPr dirty="0"/>
              <a:t>Las </a:t>
            </a:r>
            <a:r>
              <a:rPr dirty="0" err="1"/>
              <a:t>líneas</a:t>
            </a:r>
            <a:r>
              <a:rPr dirty="0"/>
              <a:t> </a:t>
            </a:r>
            <a:r>
              <a:rPr dirty="0" err="1"/>
              <a:t>eléctricas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lados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65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pgesystemgraphi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6640830" cy="5056898"/>
          </a:xfrm>
          <a:prstGeom prst="rect">
            <a:avLst/>
          </a:prstGeom>
        </p:spPr>
      </p:pic>
      <p:pic>
        <p:nvPicPr>
          <p:cNvPr id="5" name="Picture 4" descr="pgehazard-zone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2209800"/>
            <a:ext cx="2921000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rabajadores en riesgo cerca de líneas eléctricas"/>
          <p:cNvSpPr>
            <a:spLocks noGrp="1"/>
          </p:cNvSpPr>
          <p:nvPr>
            <p:ph type="title"/>
          </p:nvPr>
        </p:nvSpPr>
        <p:spPr>
          <a:xfrm>
            <a:off x="160867" y="261906"/>
            <a:ext cx="8839200" cy="792162"/>
          </a:xfrm>
        </p:spPr>
        <p:txBody>
          <a:bodyPr>
            <a:noAutofit/>
          </a:bodyPr>
          <a:lstStyle/>
          <a:p>
            <a:pPr rtl="0"/>
            <a:r>
              <a:rPr sz="3600" spc="-100" dirty="0"/>
              <a:t>Trabajadores </a:t>
            </a:r>
            <a:r>
              <a:rPr sz="3600" spc="-100" dirty="0" err="1"/>
              <a:t>en</a:t>
            </a:r>
            <a:r>
              <a:rPr sz="3600" spc="-100" dirty="0"/>
              <a:t> </a:t>
            </a:r>
            <a:r>
              <a:rPr sz="3600" spc="-100" dirty="0" err="1"/>
              <a:t>riesgo</a:t>
            </a:r>
            <a:r>
              <a:rPr sz="3600" spc="-100" dirty="0"/>
              <a:t> </a:t>
            </a:r>
            <a:r>
              <a:rPr sz="3600" spc="-100" dirty="0" err="1"/>
              <a:t>cerca</a:t>
            </a:r>
            <a:r>
              <a:rPr sz="3600" spc="-100" dirty="0"/>
              <a:t> de </a:t>
            </a:r>
            <a:r>
              <a:rPr sz="3600" spc="-100" dirty="0" err="1"/>
              <a:t>líneas</a:t>
            </a:r>
            <a:r>
              <a:rPr sz="3600" spc="-100" dirty="0"/>
              <a:t> </a:t>
            </a:r>
            <a:r>
              <a:rPr sz="3600" spc="-100" dirty="0" err="1"/>
              <a:t>eléctricas</a:t>
            </a:r>
            <a:endParaRPr sz="3600" spc="-1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295401"/>
            <a:ext cx="4648200" cy="2133599"/>
          </a:xfrm>
        </p:spPr>
        <p:txBody>
          <a:bodyPr>
            <a:normAutofit fontScale="92500" lnSpcReduction="20000"/>
          </a:bodyPr>
          <a:lstStyle/>
          <a:p>
            <a:pPr rtl="0"/>
            <a:r>
              <a:rPr b="1" dirty="0" err="1"/>
              <a:t>equipos</a:t>
            </a:r>
            <a:r>
              <a:rPr b="1" dirty="0"/>
              <a:t> </a:t>
            </a:r>
            <a:r>
              <a:rPr b="1" dirty="0" err="1"/>
              <a:t>operativos</a:t>
            </a:r>
            <a:r>
              <a:rPr b="1" dirty="0"/>
              <a:t> </a:t>
            </a:r>
            <a:r>
              <a:rPr sz="2000" dirty="0"/>
              <a:t>(</a:t>
            </a:r>
            <a:r>
              <a:rPr sz="2000" dirty="0" err="1"/>
              <a:t>grúas</a:t>
            </a:r>
            <a:r>
              <a:rPr sz="2000" dirty="0"/>
              <a:t>, </a:t>
            </a:r>
            <a:r>
              <a:rPr sz="2000" dirty="0" err="1"/>
              <a:t>retroexcavadoras</a:t>
            </a:r>
            <a:r>
              <a:rPr sz="2000" dirty="0"/>
              <a:t>, </a:t>
            </a:r>
            <a:r>
              <a:rPr sz="2000" dirty="0" err="1"/>
              <a:t>camiones</a:t>
            </a:r>
            <a:r>
              <a:rPr sz="2000" dirty="0"/>
              <a:t> de </a:t>
            </a:r>
            <a:r>
              <a:rPr sz="2000" dirty="0" err="1"/>
              <a:t>volteo</a:t>
            </a:r>
            <a:r>
              <a:rPr sz="2000" dirty="0"/>
              <a:t>, </a:t>
            </a:r>
            <a:r>
              <a:rPr sz="2000" dirty="0" err="1"/>
              <a:t>bombas</a:t>
            </a:r>
            <a:r>
              <a:rPr sz="2000" dirty="0"/>
              <a:t> de </a:t>
            </a:r>
            <a:r>
              <a:rPr sz="2000" dirty="0" err="1"/>
              <a:t>concreto</a:t>
            </a:r>
            <a:r>
              <a:rPr sz="2000" dirty="0"/>
              <a:t>, </a:t>
            </a:r>
            <a:r>
              <a:rPr sz="2000" dirty="0" err="1"/>
              <a:t>elevadores</a:t>
            </a:r>
            <a:r>
              <a:rPr sz="2000" dirty="0"/>
              <a:t> </a:t>
            </a:r>
            <a:r>
              <a:rPr sz="2000" dirty="0" err="1"/>
              <a:t>aéreos</a:t>
            </a:r>
            <a:r>
              <a:rPr sz="2000" dirty="0"/>
              <a:t>/</a:t>
            </a:r>
            <a:r>
              <a:rPr sz="2000" dirty="0" err="1"/>
              <a:t>plumas</a:t>
            </a:r>
            <a:r>
              <a:rPr sz="2000" dirty="0"/>
              <a:t>)</a:t>
            </a:r>
          </a:p>
          <a:p>
            <a:pPr>
              <a:buNone/>
            </a:pPr>
            <a:endParaRPr lang="en-US" sz="2000" dirty="0"/>
          </a:p>
          <a:p>
            <a:pPr rtl="0"/>
            <a:r>
              <a:rPr b="1" dirty="0" err="1"/>
              <a:t>trabajar</a:t>
            </a:r>
            <a:r>
              <a:rPr b="1" dirty="0"/>
              <a:t> </a:t>
            </a:r>
            <a:r>
              <a:rPr b="1" dirty="0" err="1"/>
              <a:t>sobre</a:t>
            </a:r>
            <a:r>
              <a:rPr b="1" dirty="0"/>
              <a:t> </a:t>
            </a:r>
            <a:r>
              <a:rPr b="1" dirty="0" err="1"/>
              <a:t>terrenos</a:t>
            </a:r>
            <a:r>
              <a:rPr b="1" dirty="0"/>
              <a:t> </a:t>
            </a:r>
            <a:r>
              <a:rPr b="1" dirty="0" err="1"/>
              <a:t>alrededor</a:t>
            </a:r>
            <a:r>
              <a:rPr b="1" dirty="0"/>
              <a:t> de </a:t>
            </a:r>
            <a:r>
              <a:rPr b="1" dirty="0" err="1"/>
              <a:t>equipos</a:t>
            </a:r>
            <a:endParaRPr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66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Trabajadores en riesgo cerca de líneas eléctrica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054068"/>
            <a:ext cx="2971800" cy="2832132"/>
          </a:xfrm>
          <a:prstGeom prst="rect">
            <a:avLst/>
          </a:prstGeom>
        </p:spPr>
      </p:pic>
      <p:pic>
        <p:nvPicPr>
          <p:cNvPr id="8" name="Picture 7" descr="Trabajadores en riesgo cerca de líneas eléctrica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599" y="3521571"/>
            <a:ext cx="3962401" cy="2650629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304800" y="3962400"/>
            <a:ext cx="4419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2800" b="1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trabajo</a:t>
            </a:r>
            <a:r>
              <a:rPr kumimoji="0" sz="2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sz="2800" b="1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</a:t>
            </a:r>
            <a:r>
              <a:rPr kumimoji="0" sz="2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sz="2800" b="1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elevación</a:t>
            </a:r>
            <a:r>
              <a:rPr kumimoji="0" sz="2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sz="2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sz="2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techos</a:t>
            </a:r>
            <a:r>
              <a:rPr kumimoji="0" sz="2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sz="2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andamios</a:t>
            </a:r>
            <a:r>
              <a:rPr kumimoji="0" sz="2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sz="2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escaleras</a:t>
            </a:r>
            <a:r>
              <a:rPr kumimoji="0" sz="2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2800" b="1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uso</a:t>
            </a:r>
            <a:r>
              <a:rPr kumimoji="0" sz="2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sz="2800" b="1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herramientas</a:t>
            </a:r>
            <a:r>
              <a:rPr kumimoji="0" sz="2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mango largo </a:t>
            </a:r>
            <a:r>
              <a:rPr kumimoji="0" sz="2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sz="2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aplanadoras</a:t>
            </a:r>
            <a:r>
              <a:rPr kumimoji="0" sz="2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para </a:t>
            </a:r>
            <a:r>
              <a:rPr kumimoji="0" sz="2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acabado</a:t>
            </a:r>
            <a:r>
              <a:rPr kumimoji="0" sz="2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sz="2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cemento</a:t>
            </a:r>
            <a:r>
              <a:rPr kumimoji="0" sz="2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sz="2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extensores</a:t>
            </a:r>
            <a:r>
              <a:rPr kumimoji="0" sz="2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sz="2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aluminio</a:t>
            </a:r>
            <a:r>
              <a:rPr kumimoji="0" sz="2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algn="ctr" rtl="0"/>
            <a:r>
              <a:rPr sz="3900" spc="-100" dirty="0" err="1"/>
              <a:t>Mejores</a:t>
            </a:r>
            <a:r>
              <a:rPr sz="3900" spc="-100" dirty="0"/>
              <a:t> </a:t>
            </a:r>
            <a:r>
              <a:rPr sz="3900" spc="-100" dirty="0" err="1"/>
              <a:t>prácticas</a:t>
            </a:r>
            <a:r>
              <a:rPr sz="3900" spc="-100" dirty="0"/>
              <a:t> para </a:t>
            </a:r>
            <a:r>
              <a:rPr sz="3900" spc="-100" dirty="0" err="1"/>
              <a:t>emplear</a:t>
            </a:r>
            <a:r>
              <a:rPr sz="3900" spc="-100" dirty="0"/>
              <a:t> </a:t>
            </a:r>
            <a:r>
              <a:rPr sz="3900" spc="-100" dirty="0" err="1"/>
              <a:t>cerca</a:t>
            </a:r>
            <a:r>
              <a:rPr sz="3900" spc="-100" dirty="0"/>
              <a:t> de </a:t>
            </a:r>
            <a:r>
              <a:rPr sz="3900" spc="-100" dirty="0" err="1"/>
              <a:t>líneas</a:t>
            </a:r>
            <a:r>
              <a:rPr sz="3900" spc="-100" dirty="0"/>
              <a:t> </a:t>
            </a:r>
            <a:r>
              <a:rPr sz="3900" spc="-100" dirty="0" err="1"/>
              <a:t>aéreas</a:t>
            </a:r>
            <a:endParaRPr sz="3900" spc="-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7467600" cy="4222380"/>
          </a:xfrm>
        </p:spPr>
        <p:txBody>
          <a:bodyPr>
            <a:normAutofit fontScale="62500" lnSpcReduction="20000"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z="2800" dirty="0" err="1"/>
              <a:t>Dé</a:t>
            </a:r>
            <a:r>
              <a:rPr sz="2800" dirty="0"/>
              <a:t> </a:t>
            </a:r>
            <a:r>
              <a:rPr sz="2800" dirty="0" err="1"/>
              <a:t>por</a:t>
            </a:r>
            <a:r>
              <a:rPr sz="2800" dirty="0"/>
              <a:t> </a:t>
            </a:r>
            <a:r>
              <a:rPr sz="2800" dirty="0" err="1"/>
              <a:t>sentado</a:t>
            </a:r>
            <a:r>
              <a:rPr sz="2800" dirty="0"/>
              <a:t> que las </a:t>
            </a:r>
            <a:r>
              <a:rPr sz="2800" dirty="0" err="1"/>
              <a:t>líneas</a:t>
            </a:r>
            <a:r>
              <a:rPr sz="2800" dirty="0"/>
              <a:t> </a:t>
            </a:r>
            <a:r>
              <a:rPr sz="2800" dirty="0" err="1"/>
              <a:t>están</a:t>
            </a:r>
            <a:r>
              <a:rPr sz="2800" dirty="0"/>
              <a:t> </a:t>
            </a:r>
            <a:r>
              <a:rPr sz="2800" dirty="0" err="1"/>
              <a:t>energizadas</a:t>
            </a:r>
            <a:r>
              <a:rPr sz="28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endParaRPr lang="en-US" sz="2800" dirty="0"/>
          </a:p>
          <a:p>
            <a:pPr rt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z="2800" dirty="0" err="1"/>
              <a:t>Inspeccione</a:t>
            </a:r>
            <a:r>
              <a:rPr sz="2800" dirty="0"/>
              <a:t> el </a:t>
            </a:r>
            <a:r>
              <a:rPr sz="2800" dirty="0" err="1"/>
              <a:t>área</a:t>
            </a:r>
            <a:r>
              <a:rPr sz="2800" dirty="0"/>
              <a:t> antes de </a:t>
            </a:r>
            <a:r>
              <a:rPr sz="2800" dirty="0" err="1"/>
              <a:t>comenzar</a:t>
            </a:r>
            <a:r>
              <a:rPr sz="2800" dirty="0"/>
              <a:t> a </a:t>
            </a:r>
            <a:r>
              <a:rPr sz="2800" dirty="0" err="1"/>
              <a:t>trabajar</a:t>
            </a:r>
            <a:r>
              <a:rPr sz="28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rt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z="2800" b="1" dirty="0" err="1">
                <a:solidFill>
                  <a:srgbClr val="FF0000"/>
                </a:solidFill>
              </a:rPr>
              <a:t>Mantenga</a:t>
            </a:r>
            <a:r>
              <a:rPr sz="2800" b="1" dirty="0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siempre</a:t>
            </a:r>
            <a:r>
              <a:rPr sz="2800" b="1" dirty="0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una</a:t>
            </a:r>
            <a:r>
              <a:rPr sz="2800" b="1" dirty="0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distancia</a:t>
            </a:r>
            <a:r>
              <a:rPr sz="2800" b="1" dirty="0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mínima</a:t>
            </a:r>
            <a:r>
              <a:rPr sz="2800" b="1" dirty="0">
                <a:solidFill>
                  <a:srgbClr val="FF0000"/>
                </a:solidFill>
              </a:rPr>
              <a:t> de 10 pies.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endParaRPr lang="en-US" sz="2800" b="1" dirty="0"/>
          </a:p>
          <a:p>
            <a:pPr rt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z="2800" dirty="0" err="1"/>
              <a:t>Comuníquese</a:t>
            </a:r>
            <a:r>
              <a:rPr sz="2800" dirty="0"/>
              <a:t> con la </a:t>
            </a:r>
            <a:r>
              <a:rPr sz="2800" dirty="0" err="1"/>
              <a:t>compañía</a:t>
            </a:r>
            <a:r>
              <a:rPr sz="2800" dirty="0"/>
              <a:t> </a:t>
            </a:r>
            <a:r>
              <a:rPr sz="2800" dirty="0" err="1"/>
              <a:t>eléctrica</a:t>
            </a:r>
            <a:r>
              <a:rPr sz="2800" dirty="0"/>
              <a:t>; </a:t>
            </a:r>
            <a:r>
              <a:rPr sz="2800" dirty="0" err="1"/>
              <a:t>desenergice</a:t>
            </a:r>
            <a:r>
              <a:rPr sz="2800" dirty="0"/>
              <a:t>, </a:t>
            </a:r>
            <a:r>
              <a:rPr sz="2800" dirty="0" err="1"/>
              <a:t>cubra</a:t>
            </a:r>
            <a:r>
              <a:rPr sz="2800" dirty="0"/>
              <a:t>, </a:t>
            </a:r>
            <a:r>
              <a:rPr sz="2800" dirty="0" err="1"/>
              <a:t>aparte</a:t>
            </a:r>
            <a:r>
              <a:rPr sz="2800" dirty="0"/>
              <a:t> o </a:t>
            </a:r>
            <a:r>
              <a:rPr sz="2800" dirty="0" err="1"/>
              <a:t>aísle</a:t>
            </a:r>
            <a:r>
              <a:rPr sz="2800" dirty="0"/>
              <a:t> las </a:t>
            </a:r>
            <a:r>
              <a:rPr sz="2800" dirty="0" err="1"/>
              <a:t>líneas</a:t>
            </a:r>
            <a:r>
              <a:rPr sz="28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endParaRPr lang="en-US" sz="2800" dirty="0"/>
          </a:p>
          <a:p>
            <a:pPr rt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z="2800" dirty="0" err="1"/>
              <a:t>Notifique</a:t>
            </a:r>
            <a:r>
              <a:rPr sz="2800" dirty="0"/>
              <a:t> a </a:t>
            </a:r>
            <a:r>
              <a:rPr sz="2800" dirty="0" err="1"/>
              <a:t>los</a:t>
            </a:r>
            <a:r>
              <a:rPr sz="2800" dirty="0"/>
              <a:t> </a:t>
            </a:r>
            <a:r>
              <a:rPr sz="2800" dirty="0" err="1"/>
              <a:t>trabajadores</a:t>
            </a:r>
            <a:r>
              <a:rPr sz="2800" dirty="0"/>
              <a:t> </a:t>
            </a:r>
            <a:r>
              <a:rPr sz="2800" dirty="0" err="1"/>
              <a:t>acerca</a:t>
            </a:r>
            <a:r>
              <a:rPr sz="2800" dirty="0"/>
              <a:t> de </a:t>
            </a:r>
            <a:r>
              <a:rPr sz="2800" dirty="0" err="1"/>
              <a:t>los</a:t>
            </a:r>
            <a:r>
              <a:rPr sz="2800" dirty="0"/>
              <a:t> </a:t>
            </a:r>
            <a:r>
              <a:rPr sz="2800" dirty="0" err="1"/>
              <a:t>peligros</a:t>
            </a:r>
            <a:r>
              <a:rPr sz="2800" dirty="0"/>
              <a:t>; </a:t>
            </a:r>
            <a:r>
              <a:rPr sz="2800" dirty="0" err="1"/>
              <a:t>brinde</a:t>
            </a:r>
            <a:r>
              <a:rPr sz="2800" dirty="0"/>
              <a:t> </a:t>
            </a:r>
            <a:r>
              <a:rPr sz="2800" dirty="0" err="1"/>
              <a:t>capacitación</a:t>
            </a:r>
            <a:r>
              <a:rPr sz="28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endParaRPr lang="en-US" sz="2800" dirty="0"/>
          </a:p>
          <a:p>
            <a:pPr rt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z="2800" dirty="0" err="1"/>
              <a:t>Asigne</a:t>
            </a:r>
            <a:r>
              <a:rPr sz="2800" dirty="0"/>
              <a:t> </a:t>
            </a:r>
            <a:r>
              <a:rPr sz="2800" dirty="0" err="1"/>
              <a:t>equipos</a:t>
            </a:r>
            <a:r>
              <a:rPr sz="2800" dirty="0"/>
              <a:t> </a:t>
            </a:r>
            <a:r>
              <a:rPr sz="2800" dirty="0" err="1"/>
              <a:t>resistentes</a:t>
            </a:r>
            <a:r>
              <a:rPr sz="2800" dirty="0"/>
              <a:t> </a:t>
            </a:r>
            <a:r>
              <a:rPr sz="2800" dirty="0" err="1"/>
              <a:t>especiales</a:t>
            </a:r>
            <a:r>
              <a:rPr sz="2800" dirty="0"/>
              <a:t> a </a:t>
            </a:r>
            <a:r>
              <a:rPr sz="2800" dirty="0" err="1"/>
              <a:t>los</a:t>
            </a:r>
            <a:r>
              <a:rPr sz="2800" dirty="0"/>
              <a:t> </a:t>
            </a:r>
            <a:r>
              <a:rPr sz="2800" dirty="0" err="1"/>
              <a:t>observadores</a:t>
            </a:r>
            <a:r>
              <a:rPr sz="28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rt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z="2800" dirty="0" err="1"/>
              <a:t>Coloque</a:t>
            </a:r>
            <a:r>
              <a:rPr sz="2800" dirty="0"/>
              <a:t> </a:t>
            </a:r>
            <a:r>
              <a:rPr sz="2800" dirty="0" err="1"/>
              <a:t>señales</a:t>
            </a:r>
            <a:r>
              <a:rPr sz="2800" dirty="0"/>
              <a:t> de </a:t>
            </a:r>
            <a:r>
              <a:rPr sz="2800" dirty="0" err="1"/>
              <a:t>alerta</a:t>
            </a:r>
            <a:r>
              <a:rPr sz="2800" dirty="0"/>
              <a:t> a </a:t>
            </a:r>
            <a:r>
              <a:rPr sz="2800" dirty="0" err="1"/>
              <a:t>nivel</a:t>
            </a:r>
            <a:r>
              <a:rPr sz="2800" dirty="0"/>
              <a:t> del </a:t>
            </a:r>
            <a:r>
              <a:rPr sz="2800" dirty="0" err="1"/>
              <a:t>suelo</a:t>
            </a:r>
            <a:r>
              <a:rPr sz="2800" dirty="0"/>
              <a:t>. Use </a:t>
            </a:r>
            <a:r>
              <a:rPr sz="2800" dirty="0" err="1"/>
              <a:t>barreras</a:t>
            </a:r>
            <a:r>
              <a:rPr sz="2800" dirty="0"/>
              <a:t> de </a:t>
            </a:r>
            <a:r>
              <a:rPr sz="2800" dirty="0" err="1"/>
              <a:t>seguridad</a:t>
            </a:r>
            <a:r>
              <a:rPr sz="2800" dirty="0"/>
              <a:t> </a:t>
            </a:r>
            <a:r>
              <a:rPr sz="2800" dirty="0" err="1"/>
              <a:t>portátiles</a:t>
            </a:r>
            <a:r>
              <a:rPr sz="28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67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pgetips-safe-distanc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1066800"/>
            <a:ext cx="1600200" cy="1200150"/>
          </a:xfrm>
          <a:prstGeom prst="rect">
            <a:avLst/>
          </a:prstGeom>
        </p:spPr>
      </p:pic>
      <p:pic>
        <p:nvPicPr>
          <p:cNvPr id="6" name="Picture 5" descr="elcoshOverheadPwrsign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5082" y="2590800"/>
            <a:ext cx="1442718" cy="1828800"/>
          </a:xfrm>
          <a:prstGeom prst="rect">
            <a:avLst/>
          </a:prstGeom>
        </p:spPr>
      </p:pic>
      <p:pic>
        <p:nvPicPr>
          <p:cNvPr id="7" name="Picture 6" descr="PGEsafetyeduc.make_safety_boundary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4495800"/>
            <a:ext cx="1417443" cy="149365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792162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Escaleras</a:t>
            </a:r>
            <a:r>
              <a:rPr dirty="0"/>
              <a:t> </a:t>
            </a:r>
            <a:r>
              <a:rPr dirty="0" err="1"/>
              <a:t>cerca</a:t>
            </a:r>
            <a:r>
              <a:rPr dirty="0"/>
              <a:t> de circuitos eléctricos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57200" y="3124200"/>
            <a:ext cx="5867400" cy="3047999"/>
          </a:xfrm>
        </p:spPr>
        <p:txBody>
          <a:bodyPr>
            <a:normAutofit fontScale="92500" lnSpcReduction="20000"/>
          </a:bodyPr>
          <a:lstStyle/>
          <a:p>
            <a:pPr rtl="0"/>
            <a:r>
              <a:rPr sz="3200" b="1" dirty="0"/>
              <a:t>Deben </a:t>
            </a:r>
            <a:r>
              <a:rPr sz="3200" b="1" dirty="0" err="1"/>
              <a:t>ser</a:t>
            </a:r>
            <a:r>
              <a:rPr sz="3200" b="1" dirty="0"/>
              <a:t> no </a:t>
            </a:r>
            <a:r>
              <a:rPr sz="3200" b="1" dirty="0" err="1"/>
              <a:t>conductoras</a:t>
            </a:r>
            <a:r>
              <a:rPr sz="3200" b="1" dirty="0"/>
              <a:t> (</a:t>
            </a:r>
            <a:r>
              <a:rPr sz="3200" b="1" dirty="0" err="1"/>
              <a:t>fibra</a:t>
            </a:r>
            <a:r>
              <a:rPr sz="3200" b="1" dirty="0"/>
              <a:t> de </a:t>
            </a:r>
            <a:r>
              <a:rPr sz="3200" b="1" dirty="0" err="1"/>
              <a:t>vidrio</a:t>
            </a:r>
            <a:r>
              <a:rPr sz="3200" b="1" dirty="0"/>
              <a:t> o </a:t>
            </a:r>
            <a:r>
              <a:rPr sz="3200" b="1" dirty="0" err="1"/>
              <a:t>madera</a:t>
            </a:r>
            <a:r>
              <a:rPr sz="3200" b="1" dirty="0"/>
              <a:t>).</a:t>
            </a:r>
          </a:p>
          <a:p>
            <a:pPr rtl="0"/>
            <a:r>
              <a:rPr sz="3200" b="1" dirty="0"/>
              <a:t>Deben </a:t>
            </a:r>
            <a:r>
              <a:rPr sz="3200" b="1" dirty="0" err="1"/>
              <a:t>estar</a:t>
            </a:r>
            <a:r>
              <a:rPr sz="3200" b="1" dirty="0"/>
              <a:t> </a:t>
            </a:r>
            <a:r>
              <a:rPr sz="3200" b="1" dirty="0" err="1"/>
              <a:t>limpias</a:t>
            </a:r>
            <a:r>
              <a:rPr sz="3200" b="1" dirty="0"/>
              <a:t> y </a:t>
            </a:r>
            <a:r>
              <a:rPr sz="3200" b="1" dirty="0" err="1"/>
              <a:t>secas</a:t>
            </a:r>
            <a:r>
              <a:rPr sz="3200" b="1" dirty="0"/>
              <a:t>.</a:t>
            </a:r>
          </a:p>
          <a:p>
            <a:pPr rtl="0"/>
            <a:r>
              <a:rPr sz="3200" b="1" dirty="0"/>
              <a:t>Deben </a:t>
            </a:r>
            <a:r>
              <a:rPr sz="3200" b="1" dirty="0" err="1"/>
              <a:t>tener</a:t>
            </a:r>
            <a:r>
              <a:rPr sz="3200" b="1" dirty="0"/>
              <a:t> las </a:t>
            </a:r>
            <a:r>
              <a:rPr sz="3200" b="1" dirty="0" err="1"/>
              <a:t>etiquetas</a:t>
            </a:r>
            <a:r>
              <a:rPr sz="3200" b="1" dirty="0"/>
              <a:t> del </a:t>
            </a:r>
            <a:r>
              <a:rPr sz="3200" b="1" dirty="0" err="1"/>
              <a:t>fabricante</a:t>
            </a:r>
            <a:r>
              <a:rPr sz="3200" b="1" dirty="0"/>
              <a:t>.</a:t>
            </a:r>
          </a:p>
          <a:p>
            <a:pPr rtl="0"/>
            <a:r>
              <a:rPr sz="3200" b="1" dirty="0" err="1"/>
              <a:t>Están</a:t>
            </a:r>
            <a:r>
              <a:rPr sz="3200" b="1" dirty="0"/>
              <a:t> </a:t>
            </a:r>
            <a:r>
              <a:rPr sz="3200" b="1" dirty="0" err="1"/>
              <a:t>prohibidas</a:t>
            </a:r>
            <a:r>
              <a:rPr sz="3200" b="1" dirty="0"/>
              <a:t> las </a:t>
            </a:r>
            <a:r>
              <a:rPr sz="3200" b="1" dirty="0" err="1"/>
              <a:t>escaleras</a:t>
            </a:r>
            <a:r>
              <a:rPr sz="3200" b="1" dirty="0"/>
              <a:t> de metal.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68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2" name="Group 11" descr="eléctricos"/>
          <p:cNvGrpSpPr/>
          <p:nvPr/>
        </p:nvGrpSpPr>
        <p:grpSpPr>
          <a:xfrm>
            <a:off x="6858000" y="1371600"/>
            <a:ext cx="1981200" cy="4697240"/>
            <a:chOff x="6324600" y="1066800"/>
            <a:chExt cx="2209800" cy="5029200"/>
          </a:xfrm>
        </p:grpSpPr>
        <p:pic>
          <p:nvPicPr>
            <p:cNvPr id="7" name="Picture 6" descr="id-label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4600" y="1066800"/>
              <a:ext cx="1527300" cy="49971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400800" y="1066800"/>
              <a:ext cx="1371600" cy="3048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400800" y="5105400"/>
              <a:ext cx="8382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00800" y="5486400"/>
              <a:ext cx="1371600" cy="609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Arrow 10"/>
            <p:cNvSpPr/>
            <p:nvPr/>
          </p:nvSpPr>
          <p:spPr>
            <a:xfrm>
              <a:off x="7848600" y="4191000"/>
              <a:ext cx="685800" cy="457200"/>
            </a:xfrm>
            <a:prstGeom prst="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 descr="Aluminio&#10;"/>
          <p:cNvGrpSpPr/>
          <p:nvPr/>
        </p:nvGrpSpPr>
        <p:grpSpPr>
          <a:xfrm>
            <a:off x="4343400" y="1371600"/>
            <a:ext cx="2286000" cy="1447800"/>
            <a:chOff x="2966720" y="4267200"/>
            <a:chExt cx="2209800" cy="1447800"/>
          </a:xfrm>
        </p:grpSpPr>
        <p:sp>
          <p:nvSpPr>
            <p:cNvPr id="18" name="&quot;No&quot; Symbol 17"/>
            <p:cNvSpPr/>
            <p:nvPr/>
          </p:nvSpPr>
          <p:spPr>
            <a:xfrm>
              <a:off x="3124200" y="4267200"/>
              <a:ext cx="1524000" cy="1447800"/>
            </a:xfrm>
            <a:prstGeom prst="noSmoking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 descr="Aluminio&#10;"/>
            <p:cNvSpPr txBox="1"/>
            <p:nvPr/>
          </p:nvSpPr>
          <p:spPr>
            <a:xfrm>
              <a:off x="2966720" y="4648200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sz="3600" b="1" dirty="0"/>
                <a:t>Aluminio</a:t>
              </a:r>
            </a:p>
          </p:txBody>
        </p:sp>
      </p:grpSp>
      <p:pic>
        <p:nvPicPr>
          <p:cNvPr id="15" name="image41.jpeg" descr="þÿ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00" y="1066800"/>
            <a:ext cx="28956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dirty="0" err="1"/>
              <a:t>Líneas</a:t>
            </a:r>
            <a:r>
              <a:rPr dirty="0"/>
              <a:t> </a:t>
            </a:r>
            <a:r>
              <a:rPr dirty="0" err="1"/>
              <a:t>eléctricas</a:t>
            </a:r>
            <a:r>
              <a:rPr dirty="0"/>
              <a:t> </a:t>
            </a:r>
            <a:r>
              <a:rPr dirty="0" err="1"/>
              <a:t>subterráneas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69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3441" y="3318808"/>
            <a:ext cx="74185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4000" b="1" dirty="0" err="1"/>
              <a:t>Estudio</a:t>
            </a:r>
            <a:r>
              <a:rPr sz="4000" b="1" dirty="0"/>
              <a:t> de </a:t>
            </a:r>
            <a:r>
              <a:rPr sz="4000" b="1" dirty="0" err="1"/>
              <a:t>caso</a:t>
            </a:r>
            <a:r>
              <a:rPr sz="4000" b="1" dirty="0"/>
              <a:t>: un </a:t>
            </a:r>
            <a:r>
              <a:rPr sz="4000" b="1" dirty="0" err="1"/>
              <a:t>trabajador</a:t>
            </a:r>
            <a:r>
              <a:rPr sz="4000" b="1" dirty="0"/>
              <a:t> se </a:t>
            </a:r>
            <a:r>
              <a:rPr sz="4000" b="1" dirty="0" err="1"/>
              <a:t>electrocuta</a:t>
            </a:r>
            <a:r>
              <a:rPr sz="4000" b="1" dirty="0"/>
              <a:t> </a:t>
            </a:r>
            <a:r>
              <a:rPr sz="4000" b="1" dirty="0" err="1"/>
              <a:t>cuando</a:t>
            </a:r>
            <a:r>
              <a:rPr sz="4000" b="1" dirty="0"/>
              <a:t> un </a:t>
            </a:r>
            <a:r>
              <a:rPr sz="4000" b="1" dirty="0" err="1"/>
              <a:t>martillo</a:t>
            </a:r>
            <a:r>
              <a:rPr sz="4000" b="1" dirty="0"/>
              <a:t> </a:t>
            </a:r>
            <a:r>
              <a:rPr sz="4000" b="1" dirty="0" err="1"/>
              <a:t>neumático</a:t>
            </a:r>
            <a:r>
              <a:rPr sz="4000" b="1" dirty="0"/>
              <a:t> </a:t>
            </a:r>
            <a:r>
              <a:rPr sz="4000" b="1" dirty="0" err="1"/>
              <a:t>choca</a:t>
            </a:r>
            <a:r>
              <a:rPr sz="4000" b="1" dirty="0"/>
              <a:t> contra </a:t>
            </a:r>
            <a:r>
              <a:rPr sz="4000" b="1" dirty="0" err="1"/>
              <a:t>una</a:t>
            </a:r>
            <a:r>
              <a:rPr sz="4000" b="1" dirty="0"/>
              <a:t> línea </a:t>
            </a:r>
            <a:r>
              <a:rPr sz="4000" b="1" dirty="0" err="1"/>
              <a:t>eléctrica</a:t>
            </a:r>
            <a:r>
              <a:rPr sz="4000" b="1" dirty="0"/>
              <a:t> </a:t>
            </a:r>
            <a:r>
              <a:rPr sz="4000" b="1" dirty="0" err="1"/>
              <a:t>subterránea</a:t>
            </a:r>
            <a:r>
              <a:rPr sz="4000" b="1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1828800"/>
            <a:ext cx="5943600" cy="769441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sz="4400" dirty="0"/>
              <a:t>EQUIPO 2: </a:t>
            </a:r>
            <a:r>
              <a:rPr sz="4400" dirty="0" err="1"/>
              <a:t>informar</a:t>
            </a:r>
            <a:endParaRPr sz="4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pPr rtl="0"/>
            <a:r>
              <a:rPr dirty="0"/>
              <a:t>¿</a:t>
            </a:r>
            <a:r>
              <a:rPr dirty="0" err="1"/>
              <a:t>Qué</a:t>
            </a:r>
            <a:r>
              <a:rPr dirty="0"/>
              <a:t> tan </a:t>
            </a:r>
            <a:r>
              <a:rPr dirty="0" err="1"/>
              <a:t>seguido</a:t>
            </a:r>
            <a:r>
              <a:rPr dirty="0"/>
              <a:t> </a:t>
            </a:r>
            <a:r>
              <a:rPr dirty="0" err="1"/>
              <a:t>usan</a:t>
            </a:r>
            <a:r>
              <a:rPr dirty="0"/>
              <a:t> electricidad?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4572000"/>
          </a:xfrm>
        </p:spPr>
        <p:txBody>
          <a:bodyPr>
            <a:normAutofit fontScale="70000" lnSpcReduction="20000"/>
          </a:bodyPr>
          <a:lstStyle/>
          <a:p>
            <a:pPr marL="112713" indent="-112713" rtl="0">
              <a:spcBef>
                <a:spcPts val="0"/>
              </a:spcBef>
              <a:buNone/>
            </a:pPr>
            <a:endParaRPr lang="es-MX" sz="4000" b="1" dirty="0"/>
          </a:p>
          <a:p>
            <a:pPr marL="112713" indent="-112713" rtl="0">
              <a:spcBef>
                <a:spcPts val="0"/>
              </a:spcBef>
              <a:buNone/>
            </a:pPr>
            <a:r>
              <a:rPr sz="4000" b="1" dirty="0"/>
              <a:t>¿Ha </a:t>
            </a:r>
            <a:r>
              <a:rPr sz="4000" b="1" dirty="0" err="1"/>
              <a:t>tenido</a:t>
            </a:r>
            <a:r>
              <a:rPr sz="4000" b="1" dirty="0"/>
              <a:t> </a:t>
            </a:r>
            <a:r>
              <a:rPr sz="4000" b="1" dirty="0" err="1"/>
              <a:t>algún</a:t>
            </a:r>
            <a:r>
              <a:rPr sz="4000" b="1" dirty="0"/>
              <a:t> </a:t>
            </a:r>
            <a:r>
              <a:rPr sz="4000" b="1" dirty="0" err="1"/>
              <a:t>incidente</a:t>
            </a:r>
            <a:r>
              <a:rPr lang="es-MX" sz="4000" b="1" dirty="0"/>
              <a:t> </a:t>
            </a:r>
            <a:br>
              <a:rPr lang="es-MX" sz="4000" b="1" dirty="0"/>
            </a:br>
            <a:r>
              <a:rPr sz="4000" b="1" dirty="0"/>
              <a:t>o </a:t>
            </a:r>
            <a:r>
              <a:rPr sz="4000" b="1" dirty="0" err="1"/>
              <a:t>accidente</a:t>
            </a:r>
            <a:r>
              <a:rPr lang="es-MX" sz="4000" b="1" dirty="0"/>
              <a:t> </a:t>
            </a:r>
            <a:r>
              <a:rPr sz="4000" b="1" dirty="0" err="1"/>
              <a:t>eléctrico</a:t>
            </a:r>
            <a:r>
              <a:rPr sz="4000" b="1" dirty="0"/>
              <a:t>?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1998663" indent="-173038" algn="r" rtl="0">
              <a:spcBef>
                <a:spcPts val="0"/>
              </a:spcBef>
              <a:buNone/>
            </a:pPr>
            <a:r>
              <a:rPr sz="4000" b="1" dirty="0" err="1"/>
              <a:t>Lluvia</a:t>
            </a:r>
            <a:r>
              <a:rPr sz="4000" b="1" dirty="0"/>
              <a:t> de ideas del </a:t>
            </a:r>
            <a:r>
              <a:rPr sz="4000" b="1" dirty="0" err="1"/>
              <a:t>grupo</a:t>
            </a:r>
            <a:r>
              <a:rPr sz="4000" b="1" dirty="0"/>
              <a:t>:</a:t>
            </a:r>
          </a:p>
          <a:p>
            <a:pPr marL="1998663" indent="-173038" algn="r" rtl="0">
              <a:spcBef>
                <a:spcPts val="0"/>
              </a:spcBef>
              <a:buNone/>
            </a:pPr>
            <a:r>
              <a:rPr sz="4000" b="1" dirty="0"/>
              <a:t>¿</a:t>
            </a:r>
            <a:r>
              <a:rPr sz="4000" b="1" dirty="0" err="1"/>
              <a:t>Tienen</a:t>
            </a:r>
            <a:r>
              <a:rPr sz="4000" b="1" dirty="0"/>
              <a:t> </a:t>
            </a:r>
            <a:r>
              <a:rPr sz="4000" b="1" dirty="0" err="1"/>
              <a:t>alguna</a:t>
            </a:r>
            <a:r>
              <a:rPr sz="4000" b="1" dirty="0"/>
              <a:t> </a:t>
            </a:r>
            <a:r>
              <a:rPr sz="4000" b="1" dirty="0" err="1"/>
              <a:t>pregunta</a:t>
            </a:r>
            <a:r>
              <a:rPr sz="4000" b="1" dirty="0"/>
              <a:t> o </a:t>
            </a:r>
            <a:r>
              <a:rPr sz="4000" b="1" dirty="0" err="1"/>
              <a:t>inquietud</a:t>
            </a:r>
            <a:endParaRPr sz="4000" b="1" dirty="0"/>
          </a:p>
          <a:p>
            <a:pPr marL="1998663" indent="-173038" algn="r" rtl="0">
              <a:spcBef>
                <a:spcPts val="0"/>
              </a:spcBef>
              <a:buNone/>
            </a:pPr>
            <a:r>
              <a:rPr sz="4000" b="1" dirty="0" err="1"/>
              <a:t>sobre</a:t>
            </a:r>
            <a:r>
              <a:rPr sz="4000" b="1" dirty="0"/>
              <a:t> la electricidad </a:t>
            </a:r>
            <a:r>
              <a:rPr sz="4000" b="1" dirty="0" err="1"/>
              <a:t>en</a:t>
            </a:r>
            <a:r>
              <a:rPr sz="4000" b="1" dirty="0"/>
              <a:t> el </a:t>
            </a:r>
            <a:r>
              <a:rPr sz="4000" b="1" dirty="0" err="1"/>
              <a:t>trabajo</a:t>
            </a:r>
            <a:r>
              <a:rPr sz="4000" b="1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7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26" name="Picture 2" descr="C:\Users\laura\AppData\Local\Microsoft\Windows\INetCache\IE\SHZJ0M6B\icon_43498-300x300[1].png" title="cuadro decorativo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3400" y="2209800"/>
            <a:ext cx="2590800" cy="2590800"/>
          </a:xfrm>
          <a:prstGeom prst="rect">
            <a:avLst/>
          </a:prstGeom>
          <a:noFill/>
        </p:spPr>
      </p:pic>
      <p:pic>
        <p:nvPicPr>
          <p:cNvPr id="7" name="Picture 6" descr="elecintro.jpg" title="fot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5114" y="1600200"/>
            <a:ext cx="3344594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rtl="0"/>
            <a:r>
              <a:t>Peligros con líneas subterráneas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rtl="0"/>
            <a:r>
              <a:rPr dirty="0"/>
              <a:t>Alto </a:t>
            </a:r>
            <a:r>
              <a:rPr dirty="0" err="1"/>
              <a:t>voltaje</a:t>
            </a:r>
            <a:r>
              <a:rPr dirty="0"/>
              <a:t> </a:t>
            </a:r>
            <a:r>
              <a:rPr dirty="0" err="1"/>
              <a:t>potencial</a:t>
            </a:r>
            <a:r>
              <a:rPr dirty="0"/>
              <a:t>.</a:t>
            </a:r>
          </a:p>
          <a:p>
            <a:pPr rtl="0"/>
            <a:r>
              <a:rPr dirty="0"/>
              <a:t>No </a:t>
            </a:r>
            <a:r>
              <a:rPr dirty="0" err="1"/>
              <a:t>están</a:t>
            </a:r>
            <a:r>
              <a:rPr dirty="0"/>
              <a:t> a la vista</a:t>
            </a:r>
          </a:p>
          <a:p>
            <a:pPr rtl="0"/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estar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cualquier</a:t>
            </a:r>
            <a:r>
              <a:rPr dirty="0"/>
              <a:t>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bajo</a:t>
            </a:r>
            <a:r>
              <a:rPr dirty="0"/>
              <a:t> la </a:t>
            </a:r>
            <a:r>
              <a:rPr dirty="0" err="1"/>
              <a:t>obra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construcción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70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 descr="excavati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3581400"/>
            <a:ext cx="5349551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rtl="0"/>
            <a:r>
              <a:rPr dirty="0"/>
              <a:t>¿</a:t>
            </a:r>
            <a:r>
              <a:rPr dirty="0" err="1"/>
              <a:t>Cuál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el </a:t>
            </a:r>
            <a:r>
              <a:rPr dirty="0" err="1"/>
              <a:t>riesgo</a:t>
            </a:r>
            <a:r>
              <a:rPr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447800"/>
            <a:ext cx="5181600" cy="4525963"/>
          </a:xfrm>
        </p:spPr>
        <p:txBody>
          <a:bodyPr>
            <a:normAutofit fontScale="92500" lnSpcReduction="20000"/>
          </a:bodyPr>
          <a:lstStyle/>
          <a:p>
            <a:pPr rtl="0"/>
            <a:r>
              <a:rPr sz="2800" dirty="0" err="1"/>
              <a:t>Equipos</a:t>
            </a:r>
            <a:r>
              <a:rPr sz="2800" dirty="0"/>
              <a:t> de </a:t>
            </a:r>
            <a:r>
              <a:rPr sz="2800" dirty="0" err="1"/>
              <a:t>excavación</a:t>
            </a:r>
            <a:r>
              <a:rPr sz="2800" dirty="0"/>
              <a:t> </a:t>
            </a:r>
            <a:r>
              <a:rPr sz="2800" dirty="0" err="1"/>
              <a:t>en</a:t>
            </a:r>
            <a:r>
              <a:rPr sz="2800" dirty="0"/>
              <a:t> </a:t>
            </a:r>
            <a:r>
              <a:rPr sz="2800" dirty="0" err="1"/>
              <a:t>contacto</a:t>
            </a:r>
            <a:r>
              <a:rPr sz="2800" dirty="0"/>
              <a:t> con </a:t>
            </a:r>
            <a:r>
              <a:rPr sz="2800" dirty="0" err="1"/>
              <a:t>líneas</a:t>
            </a:r>
            <a:r>
              <a:rPr sz="2800" dirty="0"/>
              <a:t> </a:t>
            </a:r>
            <a:r>
              <a:rPr sz="2800" dirty="0" err="1"/>
              <a:t>eléctricas</a:t>
            </a:r>
            <a:r>
              <a:rPr sz="2800" dirty="0"/>
              <a:t> </a:t>
            </a:r>
            <a:r>
              <a:rPr sz="2800" dirty="0" err="1"/>
              <a:t>energizadas</a:t>
            </a:r>
            <a:r>
              <a:rPr sz="2800" dirty="0"/>
              <a:t>.</a:t>
            </a:r>
          </a:p>
          <a:p>
            <a:pPr>
              <a:buNone/>
            </a:pPr>
            <a:endParaRPr lang="en-US" sz="2800" dirty="0"/>
          </a:p>
          <a:p>
            <a:pPr rtl="0"/>
            <a:r>
              <a:rPr sz="2800" dirty="0"/>
              <a:t>Los </a:t>
            </a:r>
            <a:r>
              <a:rPr sz="2800" dirty="0" err="1"/>
              <a:t>equipos</a:t>
            </a:r>
            <a:r>
              <a:rPr sz="2800" dirty="0"/>
              <a:t> eléctricos </a:t>
            </a:r>
            <a:r>
              <a:rPr sz="2800" dirty="0" err="1"/>
              <a:t>manuales</a:t>
            </a:r>
            <a:r>
              <a:rPr sz="2800" dirty="0"/>
              <a:t> (</a:t>
            </a:r>
            <a:r>
              <a:rPr sz="2800" dirty="0" err="1"/>
              <a:t>martillo</a:t>
            </a:r>
            <a:r>
              <a:rPr sz="2800" dirty="0"/>
              <a:t> </a:t>
            </a:r>
            <a:r>
              <a:rPr sz="2800" dirty="0" err="1"/>
              <a:t>demoledor</a:t>
            </a:r>
            <a:r>
              <a:rPr sz="2800" dirty="0"/>
              <a:t> de </a:t>
            </a:r>
            <a:r>
              <a:rPr sz="2800" dirty="0" err="1"/>
              <a:t>concreto</a:t>
            </a:r>
            <a:r>
              <a:rPr sz="2800" dirty="0"/>
              <a:t>/</a:t>
            </a:r>
            <a:r>
              <a:rPr sz="2800" dirty="0" err="1"/>
              <a:t>taladros</a:t>
            </a:r>
            <a:r>
              <a:rPr sz="2800" dirty="0"/>
              <a:t> </a:t>
            </a:r>
            <a:r>
              <a:rPr sz="2800" dirty="0" err="1"/>
              <a:t>neumáticos</a:t>
            </a:r>
            <a:r>
              <a:rPr sz="2800" dirty="0"/>
              <a:t>) </a:t>
            </a:r>
            <a:r>
              <a:rPr sz="2800" dirty="0" err="1"/>
              <a:t>pueden</a:t>
            </a:r>
            <a:r>
              <a:rPr sz="2800" dirty="0"/>
              <a:t> </a:t>
            </a:r>
            <a:r>
              <a:rPr sz="2800" dirty="0" err="1"/>
              <a:t>perforar</a:t>
            </a:r>
            <a:r>
              <a:rPr sz="2800" dirty="0"/>
              <a:t> el </a:t>
            </a:r>
            <a:r>
              <a:rPr sz="2800" dirty="0" err="1"/>
              <a:t>aislamiento</a:t>
            </a:r>
            <a:r>
              <a:rPr sz="2800" dirty="0"/>
              <a:t>.</a:t>
            </a:r>
          </a:p>
          <a:p>
            <a:pPr>
              <a:buNone/>
            </a:pPr>
            <a:endParaRPr lang="en-US" sz="2800" dirty="0"/>
          </a:p>
          <a:p>
            <a:pPr rtl="0"/>
            <a:r>
              <a:rPr sz="2800" dirty="0" err="1"/>
              <a:t>Excavación</a:t>
            </a:r>
            <a:r>
              <a:rPr sz="2800" dirty="0"/>
              <a:t> manual con </a:t>
            </a:r>
            <a:r>
              <a:rPr sz="2800" dirty="0" err="1"/>
              <a:t>herramientas</a:t>
            </a:r>
            <a:r>
              <a:rPr sz="2800" dirty="0"/>
              <a:t> </a:t>
            </a:r>
            <a:r>
              <a:rPr sz="2800" dirty="0" err="1"/>
              <a:t>filosas</a:t>
            </a:r>
            <a:r>
              <a:rPr sz="2800" dirty="0"/>
              <a:t> (</a:t>
            </a:r>
            <a:r>
              <a:rPr sz="2800" dirty="0" err="1"/>
              <a:t>palas</a:t>
            </a:r>
            <a:r>
              <a:rPr sz="2800" dirty="0"/>
              <a:t>/</a:t>
            </a:r>
            <a:r>
              <a:rPr sz="2800" dirty="0" err="1"/>
              <a:t>picos</a:t>
            </a:r>
            <a:r>
              <a:rPr sz="2800" dirty="0"/>
              <a:t>/</a:t>
            </a:r>
            <a:r>
              <a:rPr sz="2800" dirty="0" err="1"/>
              <a:t>palancas</a:t>
            </a:r>
            <a:r>
              <a:rPr sz="2800" dirty="0"/>
              <a:t>) </a:t>
            </a:r>
            <a:r>
              <a:rPr sz="2800" dirty="0" err="1"/>
              <a:t>cerca</a:t>
            </a:r>
            <a:r>
              <a:rPr sz="2800" dirty="0"/>
              <a:t> de </a:t>
            </a:r>
            <a:r>
              <a:rPr sz="2800" dirty="0" err="1"/>
              <a:t>conductores</a:t>
            </a:r>
            <a:r>
              <a:rPr sz="2800" dirty="0"/>
              <a:t> </a:t>
            </a:r>
            <a:r>
              <a:rPr sz="2800" dirty="0" err="1"/>
              <a:t>energizados</a:t>
            </a:r>
            <a:r>
              <a:rPr sz="2800" dirty="0"/>
              <a:t>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71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¿Cuál es el riesgo?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827102"/>
            <a:ext cx="3124200" cy="2345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371600"/>
            <a:ext cx="3352800" cy="2246769"/>
          </a:xfrm>
          <a:prstGeom prst="rect">
            <a:avLst/>
          </a:prstGeom>
          <a:solidFill>
            <a:srgbClr val="FFFF00"/>
          </a:solidFill>
          <a:ln w="412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>
              <a:lnSpc>
                <a:spcPts val="2700"/>
              </a:lnSpc>
            </a:pPr>
            <a:r>
              <a:rPr sz="2800" dirty="0"/>
              <a:t>Sin la </a:t>
            </a:r>
            <a:r>
              <a:rPr sz="2800" dirty="0" err="1"/>
              <a:t>planificación</a:t>
            </a:r>
            <a:r>
              <a:rPr sz="2800" dirty="0"/>
              <a:t> </a:t>
            </a:r>
            <a:r>
              <a:rPr sz="2800" dirty="0" err="1"/>
              <a:t>adecuada</a:t>
            </a:r>
            <a:r>
              <a:rPr sz="2800" dirty="0"/>
              <a:t>, </a:t>
            </a:r>
            <a:r>
              <a:rPr sz="2800" dirty="0" err="1"/>
              <a:t>estas</a:t>
            </a:r>
            <a:r>
              <a:rPr sz="2800" dirty="0"/>
              <a:t> </a:t>
            </a:r>
            <a:r>
              <a:rPr sz="2800" dirty="0" err="1"/>
              <a:t>actividades</a:t>
            </a:r>
            <a:r>
              <a:rPr sz="2800" dirty="0"/>
              <a:t> </a:t>
            </a:r>
            <a:r>
              <a:rPr sz="2800" dirty="0" err="1"/>
              <a:t>ponen</a:t>
            </a:r>
            <a:r>
              <a:rPr sz="2800" dirty="0"/>
              <a:t> </a:t>
            </a:r>
            <a:r>
              <a:rPr sz="2800" dirty="0" err="1"/>
              <a:t>en</a:t>
            </a:r>
            <a:r>
              <a:rPr sz="2800" dirty="0"/>
              <a:t> </a:t>
            </a:r>
            <a:r>
              <a:rPr sz="2800" dirty="0" err="1"/>
              <a:t>riesgo</a:t>
            </a:r>
            <a:r>
              <a:rPr sz="2800" dirty="0"/>
              <a:t> de </a:t>
            </a:r>
            <a:r>
              <a:rPr sz="2800" dirty="0" err="1"/>
              <a:t>electrocución</a:t>
            </a:r>
            <a:r>
              <a:rPr sz="2800" dirty="0"/>
              <a:t> a </a:t>
            </a:r>
            <a:r>
              <a:rPr sz="2800" dirty="0" err="1"/>
              <a:t>los</a:t>
            </a:r>
            <a:r>
              <a:rPr sz="2800" dirty="0"/>
              <a:t> </a:t>
            </a:r>
            <a:r>
              <a:rPr sz="2800" dirty="0" err="1"/>
              <a:t>trabajadores</a:t>
            </a:r>
            <a:r>
              <a:rPr sz="2800" dirty="0"/>
              <a:t>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944562"/>
          </a:xfrm>
        </p:spPr>
        <p:txBody>
          <a:bodyPr>
            <a:noAutofit/>
          </a:bodyPr>
          <a:lstStyle/>
          <a:p>
            <a:pPr rtl="0"/>
            <a:r>
              <a:rPr sz="3300" dirty="0" err="1"/>
              <a:t>Mejores</a:t>
            </a:r>
            <a:r>
              <a:rPr sz="3300" dirty="0"/>
              <a:t> </a:t>
            </a:r>
            <a:r>
              <a:rPr sz="3300" dirty="0" err="1"/>
              <a:t>prácticas</a:t>
            </a:r>
            <a:r>
              <a:rPr sz="3300" dirty="0"/>
              <a:t> </a:t>
            </a:r>
            <a:r>
              <a:rPr sz="3300" dirty="0" err="1"/>
              <a:t>cerca</a:t>
            </a:r>
            <a:r>
              <a:rPr sz="3300" dirty="0"/>
              <a:t> de </a:t>
            </a:r>
            <a:r>
              <a:rPr sz="3300" dirty="0" err="1"/>
              <a:t>líneas</a:t>
            </a:r>
            <a:r>
              <a:rPr sz="3300" dirty="0"/>
              <a:t> </a:t>
            </a:r>
            <a:r>
              <a:rPr sz="3300" dirty="0" err="1"/>
              <a:t>subterráneas</a:t>
            </a:r>
            <a:r>
              <a:rPr sz="33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953000" cy="4495800"/>
          </a:xfrm>
        </p:spPr>
        <p:txBody>
          <a:bodyPr>
            <a:normAutofit fontScale="47500" lnSpcReduction="20000"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z="4600" dirty="0" err="1"/>
              <a:t>Dé</a:t>
            </a:r>
            <a:r>
              <a:rPr sz="4600" dirty="0"/>
              <a:t> </a:t>
            </a:r>
            <a:r>
              <a:rPr sz="4600" dirty="0" err="1"/>
              <a:t>por</a:t>
            </a:r>
            <a:r>
              <a:rPr sz="4600" dirty="0"/>
              <a:t> </a:t>
            </a:r>
            <a:r>
              <a:rPr sz="4600" dirty="0" err="1"/>
              <a:t>sentado</a:t>
            </a:r>
            <a:r>
              <a:rPr sz="4600" dirty="0"/>
              <a:t> que las </a:t>
            </a:r>
            <a:r>
              <a:rPr sz="4600" dirty="0" err="1"/>
              <a:t>líneas</a:t>
            </a:r>
            <a:r>
              <a:rPr sz="4600" dirty="0"/>
              <a:t> </a:t>
            </a:r>
            <a:r>
              <a:rPr sz="4600" dirty="0" err="1"/>
              <a:t>están</a:t>
            </a:r>
            <a:r>
              <a:rPr sz="4600" dirty="0"/>
              <a:t> </a:t>
            </a:r>
            <a:r>
              <a:rPr sz="4600" dirty="0" err="1"/>
              <a:t>energizadas</a:t>
            </a:r>
            <a:r>
              <a:rPr sz="46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4600" dirty="0"/>
          </a:p>
          <a:p>
            <a:pPr rt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z="4600" b="1" dirty="0" err="1"/>
              <a:t>Llame</a:t>
            </a:r>
            <a:r>
              <a:rPr sz="4600" b="1" dirty="0"/>
              <a:t> al 811 </a:t>
            </a:r>
            <a:r>
              <a:rPr sz="4600" dirty="0"/>
              <a:t>al </a:t>
            </a:r>
            <a:r>
              <a:rPr sz="4600" dirty="0" err="1"/>
              <a:t>menos</a:t>
            </a:r>
            <a:r>
              <a:rPr sz="4600" dirty="0"/>
              <a:t> 2 </a:t>
            </a:r>
            <a:r>
              <a:rPr sz="4600" dirty="0" err="1"/>
              <a:t>días</a:t>
            </a:r>
            <a:r>
              <a:rPr sz="4600" dirty="0"/>
              <a:t> </a:t>
            </a:r>
            <a:r>
              <a:rPr sz="4600" dirty="0" err="1"/>
              <a:t>completos</a:t>
            </a:r>
            <a:r>
              <a:rPr sz="4600" dirty="0"/>
              <a:t> antes de </a:t>
            </a:r>
            <a:r>
              <a:rPr sz="4600" dirty="0" err="1"/>
              <a:t>excavar</a:t>
            </a:r>
            <a:r>
              <a:rPr sz="4600" dirty="0"/>
              <a:t> para </a:t>
            </a:r>
            <a:r>
              <a:rPr sz="4600" dirty="0" err="1"/>
              <a:t>localizar</a:t>
            </a:r>
            <a:r>
              <a:rPr sz="4600" dirty="0"/>
              <a:t> y </a:t>
            </a:r>
            <a:r>
              <a:rPr sz="4600" dirty="0" err="1"/>
              <a:t>marcar</a:t>
            </a:r>
            <a:r>
              <a:rPr sz="4600" dirty="0"/>
              <a:t> las </a:t>
            </a:r>
            <a:r>
              <a:rPr sz="4600" dirty="0" err="1"/>
              <a:t>líneas</a:t>
            </a:r>
            <a:r>
              <a:rPr sz="4600" b="1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4600" dirty="0"/>
          </a:p>
          <a:p>
            <a:pPr rt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z="4600" dirty="0"/>
              <a:t>Marque el </a:t>
            </a:r>
            <a:r>
              <a:rPr sz="4600" dirty="0" err="1"/>
              <a:t>área</a:t>
            </a:r>
            <a:r>
              <a:rPr sz="4600" dirty="0"/>
              <a:t> de </a:t>
            </a:r>
            <a:r>
              <a:rPr sz="4600" dirty="0" err="1"/>
              <a:t>excavación</a:t>
            </a:r>
            <a:r>
              <a:rPr sz="46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4600" dirty="0"/>
          </a:p>
          <a:p>
            <a:pPr rt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z="4600" dirty="0"/>
              <a:t>Si </a:t>
            </a:r>
            <a:r>
              <a:rPr sz="4600" dirty="0" err="1"/>
              <a:t>es</a:t>
            </a:r>
            <a:r>
              <a:rPr sz="4600" dirty="0"/>
              <a:t> </a:t>
            </a:r>
            <a:r>
              <a:rPr sz="4600" dirty="0" err="1"/>
              <a:t>posible</a:t>
            </a:r>
            <a:r>
              <a:rPr sz="4600" dirty="0"/>
              <a:t>, </a:t>
            </a:r>
            <a:r>
              <a:rPr sz="4600" dirty="0" err="1"/>
              <a:t>desenergice</a:t>
            </a:r>
            <a:r>
              <a:rPr sz="4600" dirty="0"/>
              <a:t> las </a:t>
            </a:r>
            <a:r>
              <a:rPr sz="4600" dirty="0" err="1"/>
              <a:t>líneas</a:t>
            </a:r>
            <a:r>
              <a:rPr sz="46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4600" dirty="0"/>
          </a:p>
          <a:p>
            <a:pPr rt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sz="4600" dirty="0" err="1"/>
              <a:t>Mantenga</a:t>
            </a:r>
            <a:r>
              <a:rPr sz="4600" dirty="0"/>
              <a:t> las </a:t>
            </a:r>
            <a:r>
              <a:rPr sz="4600" dirty="0" err="1"/>
              <a:t>marcas</a:t>
            </a:r>
            <a:r>
              <a:rPr sz="4600" dirty="0"/>
              <a:t> del </a:t>
            </a:r>
            <a:r>
              <a:rPr sz="4600" dirty="0" err="1"/>
              <a:t>localizador</a:t>
            </a:r>
            <a:r>
              <a:rPr sz="4600" dirty="0"/>
              <a:t> de la </a:t>
            </a:r>
            <a:r>
              <a:rPr sz="4600" dirty="0" err="1"/>
              <a:t>compañía</a:t>
            </a:r>
            <a:r>
              <a:rPr sz="4600" dirty="0"/>
              <a:t> </a:t>
            </a:r>
            <a:r>
              <a:rPr sz="4600" dirty="0" err="1"/>
              <a:t>eléctrica</a:t>
            </a:r>
            <a:r>
              <a:rPr sz="4600" dirty="0"/>
              <a:t> y </a:t>
            </a:r>
            <a:r>
              <a:rPr sz="4600" dirty="0" err="1"/>
              <a:t>sígalas</a:t>
            </a:r>
            <a:r>
              <a:rPr sz="4600" dirty="0"/>
              <a:t>.</a:t>
            </a:r>
          </a:p>
        </p:txBody>
      </p:sp>
      <p:pic>
        <p:nvPicPr>
          <p:cNvPr id="6" name="Content Placeholder 5" descr="811 dig alert 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939589" y="1295401"/>
            <a:ext cx="2671011" cy="2743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72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utilitymarkingcode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4067" y="4267200"/>
            <a:ext cx="3429000" cy="190739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1143000"/>
          </a:xfrm>
        </p:spPr>
        <p:txBody>
          <a:bodyPr>
            <a:normAutofit/>
          </a:bodyPr>
          <a:lstStyle/>
          <a:p>
            <a:pPr rtl="0"/>
            <a:r>
              <a:rPr sz="3600" dirty="0"/>
              <a:t>Excave con </a:t>
            </a:r>
            <a:r>
              <a:rPr sz="3600" dirty="0" err="1"/>
              <a:t>cuidado</a:t>
            </a:r>
            <a:r>
              <a:rPr sz="3600" dirty="0"/>
              <a:t>; </a:t>
            </a:r>
            <a:r>
              <a:rPr sz="3600" dirty="0" err="1"/>
              <a:t>excave</a:t>
            </a:r>
            <a:r>
              <a:rPr sz="3600" dirty="0"/>
              <a:t> </a:t>
            </a:r>
            <a:r>
              <a:rPr sz="3600" dirty="0" err="1"/>
              <a:t>manualmente</a:t>
            </a: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7"/>
            <a:ext cx="5029200" cy="4525963"/>
          </a:xfrm>
        </p:spPr>
        <p:txBody>
          <a:bodyPr>
            <a:normAutofit fontScale="92500" lnSpcReduction="10000"/>
          </a:bodyPr>
          <a:lstStyle/>
          <a:p>
            <a:pPr rtl="0">
              <a:spcBef>
                <a:spcPts val="0"/>
              </a:spcBef>
            </a:pPr>
            <a:r>
              <a:rPr dirty="0" err="1"/>
              <a:t>Realice</a:t>
            </a:r>
            <a:r>
              <a:rPr dirty="0"/>
              <a:t> la </a:t>
            </a:r>
            <a:r>
              <a:rPr dirty="0" err="1"/>
              <a:t>excavación</a:t>
            </a:r>
            <a:r>
              <a:rPr dirty="0"/>
              <a:t> manual a 24 </a:t>
            </a:r>
            <a:r>
              <a:rPr dirty="0" err="1"/>
              <a:t>pulgadas</a:t>
            </a:r>
            <a:r>
              <a:rPr dirty="0"/>
              <a:t> de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lado</a:t>
            </a:r>
            <a:r>
              <a:rPr dirty="0"/>
              <a:t> de las </a:t>
            </a:r>
            <a:r>
              <a:rPr dirty="0" err="1"/>
              <a:t>líneas</a:t>
            </a:r>
            <a:r>
              <a:rPr dirty="0"/>
              <a:t> </a:t>
            </a:r>
            <a:r>
              <a:rPr dirty="0" err="1"/>
              <a:t>marcadas</a:t>
            </a:r>
            <a:r>
              <a:rPr dirty="0"/>
              <a:t>.</a:t>
            </a:r>
          </a:p>
          <a:p>
            <a:pPr>
              <a:spcBef>
                <a:spcPts val="0"/>
              </a:spcBef>
              <a:buNone/>
            </a:pPr>
            <a:endParaRPr lang="en-US" dirty="0"/>
          </a:p>
          <a:p>
            <a:pPr rtl="0">
              <a:spcBef>
                <a:spcPts val="0"/>
              </a:spcBef>
            </a:pPr>
            <a:r>
              <a:rPr dirty="0"/>
              <a:t>Use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pala</a:t>
            </a:r>
            <a:r>
              <a:rPr dirty="0"/>
              <a:t> de </a:t>
            </a:r>
            <a:r>
              <a:rPr dirty="0" err="1"/>
              <a:t>mano</a:t>
            </a:r>
            <a:r>
              <a:rPr dirty="0"/>
              <a:t> de </a:t>
            </a:r>
            <a:r>
              <a:rPr dirty="0" err="1"/>
              <a:t>fibra</a:t>
            </a:r>
            <a:r>
              <a:rPr dirty="0"/>
              <a:t> de </a:t>
            </a:r>
            <a:r>
              <a:rPr dirty="0" err="1"/>
              <a:t>vidrio</a:t>
            </a:r>
            <a:r>
              <a:rPr dirty="0"/>
              <a:t> </a:t>
            </a:r>
            <a:r>
              <a:rPr dirty="0" err="1"/>
              <a:t>redondeada</a:t>
            </a:r>
            <a:r>
              <a:rPr dirty="0"/>
              <a:t> o sin filo.</a:t>
            </a:r>
          </a:p>
          <a:p>
            <a:pPr>
              <a:spcBef>
                <a:spcPts val="0"/>
              </a:spcBef>
              <a:buNone/>
            </a:pPr>
            <a:endParaRPr lang="en-US" dirty="0"/>
          </a:p>
          <a:p>
            <a:pPr rtl="0">
              <a:spcBef>
                <a:spcPts val="0"/>
              </a:spcBef>
            </a:pPr>
            <a:r>
              <a:rPr dirty="0"/>
              <a:t>Observe la línea </a:t>
            </a:r>
            <a:r>
              <a:rPr dirty="0" err="1"/>
              <a:t>usted</a:t>
            </a:r>
            <a:r>
              <a:rPr dirty="0"/>
              <a:t> </a:t>
            </a:r>
            <a:r>
              <a:rPr dirty="0" err="1"/>
              <a:t>mismo</a:t>
            </a:r>
            <a:r>
              <a:rPr dirty="0"/>
              <a:t>.</a:t>
            </a:r>
          </a:p>
          <a:p>
            <a:pPr>
              <a:spcBef>
                <a:spcPts val="0"/>
              </a:spcBef>
              <a:buNone/>
            </a:pPr>
            <a:endParaRPr lang="en-US" dirty="0"/>
          </a:p>
          <a:p>
            <a:pPr rtl="0">
              <a:spcBef>
                <a:spcPts val="0"/>
              </a:spcBef>
            </a:pPr>
            <a:r>
              <a:rPr dirty="0"/>
              <a:t>No use </a:t>
            </a:r>
            <a:r>
              <a:rPr dirty="0" err="1"/>
              <a:t>herramientas</a:t>
            </a:r>
            <a:r>
              <a:rPr dirty="0"/>
              <a:t> </a:t>
            </a:r>
            <a:r>
              <a:rPr dirty="0" err="1"/>
              <a:t>filosas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palancas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líneas</a:t>
            </a:r>
            <a:r>
              <a:rPr dirty="0"/>
              <a:t> de </a:t>
            </a:r>
            <a:r>
              <a:rPr dirty="0" err="1"/>
              <a:t>servicios</a:t>
            </a:r>
            <a:r>
              <a:rPr dirty="0"/>
              <a:t> </a:t>
            </a:r>
            <a:r>
              <a:rPr dirty="0" err="1"/>
              <a:t>públicos</a:t>
            </a:r>
            <a:r>
              <a:rPr dirty="0"/>
              <a:t>.</a:t>
            </a:r>
          </a:p>
          <a:p>
            <a:endParaRPr lang="en-US" dirty="0"/>
          </a:p>
        </p:txBody>
      </p:sp>
      <p:pic>
        <p:nvPicPr>
          <p:cNvPr id="6" name="Content Placeholder 5" descr="handdiggi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0" y="1524000"/>
            <a:ext cx="2514600" cy="379251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73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1143000"/>
          </a:xfrm>
        </p:spPr>
        <p:txBody>
          <a:bodyPr>
            <a:noAutofit/>
          </a:bodyPr>
          <a:lstStyle/>
          <a:p>
            <a:pPr rtl="0"/>
            <a:r>
              <a:rPr sz="3600" dirty="0"/>
              <a:t>¿</a:t>
            </a:r>
            <a:r>
              <a:rPr sz="3600" dirty="0" err="1"/>
              <a:t>Qué</a:t>
            </a:r>
            <a:r>
              <a:rPr sz="3600" dirty="0"/>
              <a:t> </a:t>
            </a:r>
            <a:r>
              <a:rPr sz="3600" dirty="0" err="1"/>
              <a:t>debe</a:t>
            </a:r>
            <a:r>
              <a:rPr sz="3600" dirty="0"/>
              <a:t> </a:t>
            </a:r>
            <a:r>
              <a:rPr sz="3600" dirty="0" err="1"/>
              <a:t>hacer</a:t>
            </a:r>
            <a:r>
              <a:rPr sz="3600" dirty="0"/>
              <a:t> </a:t>
            </a:r>
            <a:r>
              <a:rPr sz="3600" dirty="0" err="1"/>
              <a:t>si</a:t>
            </a:r>
            <a:r>
              <a:rPr sz="3600" dirty="0"/>
              <a:t> </a:t>
            </a:r>
            <a:r>
              <a:rPr sz="3600" dirty="0" err="1"/>
              <a:t>toca</a:t>
            </a:r>
            <a:r>
              <a:rPr sz="3600" dirty="0"/>
              <a:t> </a:t>
            </a:r>
            <a:r>
              <a:rPr sz="3600" dirty="0" err="1"/>
              <a:t>una</a:t>
            </a:r>
            <a:r>
              <a:rPr sz="3600" dirty="0"/>
              <a:t> línea </a:t>
            </a:r>
            <a:r>
              <a:rPr sz="3600" dirty="0" err="1"/>
              <a:t>eléctrica</a:t>
            </a:r>
            <a:r>
              <a:rPr sz="3600" dirty="0"/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rtl="0"/>
            <a:r>
              <a:rPr dirty="0" err="1"/>
              <a:t>Mueva</a:t>
            </a:r>
            <a:r>
              <a:rPr dirty="0"/>
              <a:t> el </a:t>
            </a:r>
            <a:r>
              <a:rPr dirty="0" err="1"/>
              <a:t>equipo</a:t>
            </a:r>
            <a:r>
              <a:rPr dirty="0"/>
              <a:t> para </a:t>
            </a:r>
            <a:r>
              <a:rPr dirty="0" err="1"/>
              <a:t>cortar</a:t>
            </a:r>
            <a:r>
              <a:rPr dirty="0"/>
              <a:t> el </a:t>
            </a:r>
            <a:r>
              <a:rPr dirty="0" err="1"/>
              <a:t>contacto</a:t>
            </a:r>
            <a:r>
              <a:rPr dirty="0"/>
              <a:t> con el circuito.</a:t>
            </a:r>
          </a:p>
          <a:p>
            <a:pPr rtl="0"/>
            <a:r>
              <a:rPr dirty="0" err="1"/>
              <a:t>Permanezca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</a:t>
            </a:r>
            <a:r>
              <a:rPr dirty="0" err="1"/>
              <a:t>equipo</a:t>
            </a:r>
            <a:r>
              <a:rPr dirty="0"/>
              <a:t>, a </a:t>
            </a:r>
            <a:r>
              <a:rPr dirty="0" err="1"/>
              <a:t>menos</a:t>
            </a:r>
            <a:r>
              <a:rPr dirty="0"/>
              <a:t> que no sea </a:t>
            </a:r>
            <a:r>
              <a:rPr dirty="0" err="1"/>
              <a:t>seguro</a:t>
            </a:r>
            <a:r>
              <a:rPr dirty="0"/>
              <a:t> </a:t>
            </a:r>
            <a:r>
              <a:rPr dirty="0" err="1"/>
              <a:t>hacerlo</a:t>
            </a:r>
            <a:r>
              <a:rPr dirty="0"/>
              <a:t>.</a:t>
            </a:r>
          </a:p>
          <a:p>
            <a:pPr rtl="0"/>
            <a:r>
              <a:rPr dirty="0" err="1"/>
              <a:t>Llame</a:t>
            </a:r>
            <a:r>
              <a:rPr dirty="0"/>
              <a:t> al 911.</a:t>
            </a:r>
          </a:p>
          <a:p>
            <a:pPr rtl="0"/>
            <a:r>
              <a:rPr dirty="0" err="1"/>
              <a:t>Advierta</a:t>
            </a:r>
            <a:r>
              <a:rPr dirty="0"/>
              <a:t> a </a:t>
            </a:r>
            <a:r>
              <a:rPr dirty="0" err="1"/>
              <a:t>otros</a:t>
            </a:r>
            <a:r>
              <a:rPr dirty="0"/>
              <a:t> </a:t>
            </a:r>
            <a:r>
              <a:rPr dirty="0" err="1"/>
              <a:t>trabajadores</a:t>
            </a:r>
            <a:r>
              <a:rPr dirty="0"/>
              <a:t> para que </a:t>
            </a:r>
            <a:r>
              <a:rPr dirty="0" err="1"/>
              <a:t>permanezcan</a:t>
            </a:r>
            <a:r>
              <a:rPr dirty="0"/>
              <a:t> a 35 pies de </a:t>
            </a:r>
            <a:r>
              <a:rPr dirty="0" err="1"/>
              <a:t>distancia</a:t>
            </a:r>
            <a:r>
              <a:rPr dirty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74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1219200"/>
            <a:ext cx="4267200" cy="252376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/>
            <a:r>
              <a:rPr sz="2000" spc="-100" dirty="0"/>
              <a:t>Si </a:t>
            </a:r>
            <a:r>
              <a:rPr sz="2000" spc="-100" dirty="0" err="1"/>
              <a:t>tiene</a:t>
            </a:r>
            <a:r>
              <a:rPr sz="2000" spc="-100" dirty="0"/>
              <a:t> que </a:t>
            </a:r>
            <a:r>
              <a:rPr sz="2000" spc="-100" dirty="0" err="1"/>
              <a:t>salir</a:t>
            </a:r>
            <a:r>
              <a:rPr sz="2000" spc="-100" dirty="0"/>
              <a:t> del </a:t>
            </a:r>
            <a:r>
              <a:rPr sz="2000" spc="-100" dirty="0" err="1"/>
              <a:t>equipo</a:t>
            </a:r>
            <a:r>
              <a:rPr sz="2000" spc="-100" dirty="0"/>
              <a:t>:</a:t>
            </a:r>
          </a:p>
          <a:p>
            <a:pPr marL="457200" indent="-457200" rtl="0">
              <a:buClr>
                <a:srgbClr val="FF0000"/>
              </a:buClr>
              <a:buFont typeface="Wingdings" pitchFamily="2" charset="2"/>
              <a:buChar char="ü"/>
            </a:pPr>
            <a:r>
              <a:rPr sz="2000" spc="-100" dirty="0"/>
              <a:t>¡No </a:t>
            </a:r>
            <a:r>
              <a:rPr sz="2000" spc="-100" dirty="0" err="1"/>
              <a:t>corra</a:t>
            </a:r>
            <a:r>
              <a:rPr sz="2000" spc="-100" dirty="0"/>
              <a:t>!</a:t>
            </a:r>
          </a:p>
          <a:p>
            <a:pPr marL="457200" indent="-457200" rtl="0">
              <a:buClr>
                <a:srgbClr val="FF0000"/>
              </a:buClr>
              <a:buFont typeface="Wingdings" pitchFamily="2" charset="2"/>
              <a:buChar char="ü"/>
            </a:pPr>
            <a:r>
              <a:rPr sz="2000" spc="-100" dirty="0" err="1"/>
              <a:t>Salte</a:t>
            </a:r>
            <a:r>
              <a:rPr sz="2000" spc="-100" dirty="0"/>
              <a:t> </a:t>
            </a:r>
            <a:r>
              <a:rPr sz="2000" spc="-100" dirty="0" err="1"/>
              <a:t>firmemente</a:t>
            </a:r>
            <a:r>
              <a:rPr sz="2000" spc="-100" dirty="0"/>
              <a:t> con </a:t>
            </a:r>
            <a:r>
              <a:rPr sz="2000" spc="-100" dirty="0" err="1"/>
              <a:t>los</a:t>
            </a:r>
            <a:r>
              <a:rPr sz="2000" spc="-100" dirty="0"/>
              <a:t> pies </a:t>
            </a:r>
            <a:r>
              <a:rPr sz="2000" spc="-100" dirty="0" err="1"/>
              <a:t>juntos</a:t>
            </a:r>
            <a:r>
              <a:rPr sz="2000" spc="-100" dirty="0"/>
              <a:t>.</a:t>
            </a:r>
          </a:p>
          <a:p>
            <a:pPr marL="457200" indent="-457200" rtl="0">
              <a:buClr>
                <a:srgbClr val="FF0000"/>
              </a:buClr>
              <a:buFont typeface="Wingdings" pitchFamily="2" charset="2"/>
              <a:buChar char="ü"/>
            </a:pPr>
            <a:r>
              <a:rPr sz="2000" spc="-100" dirty="0"/>
              <a:t>No toque </a:t>
            </a:r>
            <a:r>
              <a:rPr sz="2000" spc="-100" dirty="0" err="1"/>
              <a:t>ninguna</a:t>
            </a:r>
            <a:r>
              <a:rPr sz="2000" spc="-100" dirty="0"/>
              <a:t> parte del </a:t>
            </a:r>
            <a:r>
              <a:rPr sz="2000" spc="-100" dirty="0" err="1"/>
              <a:t>equipo</a:t>
            </a:r>
            <a:r>
              <a:rPr sz="2000" spc="-100" dirty="0"/>
              <a:t> </a:t>
            </a:r>
            <a:r>
              <a:rPr sz="2000" spc="-100" dirty="0" err="1"/>
              <a:t>mientras</a:t>
            </a:r>
            <a:r>
              <a:rPr sz="2000" spc="-100" dirty="0"/>
              <a:t> </a:t>
            </a:r>
            <a:r>
              <a:rPr sz="2000" spc="-100" dirty="0" err="1"/>
              <a:t>esté</a:t>
            </a:r>
            <a:r>
              <a:rPr sz="2000" spc="-100" dirty="0"/>
              <a:t> </a:t>
            </a:r>
            <a:r>
              <a:rPr sz="2000" spc="-100" dirty="0" err="1"/>
              <a:t>sobre</a:t>
            </a:r>
            <a:r>
              <a:rPr sz="2000" spc="-100" dirty="0"/>
              <a:t> el </a:t>
            </a:r>
            <a:r>
              <a:rPr sz="2000" spc="-100" dirty="0" err="1"/>
              <a:t>suelo</a:t>
            </a:r>
            <a:r>
              <a:rPr sz="2000" spc="-100" dirty="0"/>
              <a:t>.</a:t>
            </a:r>
          </a:p>
          <a:p>
            <a:pPr marL="457200" indent="-457200" rtl="0">
              <a:buClr>
                <a:srgbClr val="FF0000"/>
              </a:buClr>
              <a:buFont typeface="Wingdings" pitchFamily="2" charset="2"/>
              <a:buChar char="ü"/>
            </a:pPr>
            <a:r>
              <a:rPr sz="2000" spc="-100" dirty="0" err="1"/>
              <a:t>Arrastre</a:t>
            </a:r>
            <a:r>
              <a:rPr sz="2000" spc="-100" dirty="0"/>
              <a:t> </a:t>
            </a:r>
            <a:r>
              <a:rPr sz="2000" spc="-100" dirty="0" err="1"/>
              <a:t>los</a:t>
            </a:r>
            <a:r>
              <a:rPr sz="2000" spc="-100" dirty="0"/>
              <a:t> pies </a:t>
            </a:r>
            <a:r>
              <a:rPr sz="2000" spc="-100" dirty="0" err="1"/>
              <a:t>dando</a:t>
            </a:r>
            <a:r>
              <a:rPr sz="2000" spc="-100" dirty="0"/>
              <a:t> </a:t>
            </a:r>
            <a:r>
              <a:rPr sz="2000" spc="-100" dirty="0" err="1"/>
              <a:t>pasos</a:t>
            </a:r>
            <a:r>
              <a:rPr sz="2000" spc="-100" dirty="0"/>
              <a:t> </a:t>
            </a:r>
            <a:r>
              <a:rPr sz="2000" spc="-100" dirty="0" err="1"/>
              <a:t>pequeños</a:t>
            </a:r>
            <a:r>
              <a:rPr sz="2000" spc="-100" dirty="0"/>
              <a:t> o </a:t>
            </a:r>
            <a:r>
              <a:rPr sz="2000" spc="-100" dirty="0" err="1"/>
              <a:t>salte</a:t>
            </a:r>
            <a:r>
              <a:rPr sz="2000" spc="-100" dirty="0"/>
              <a:t> con </a:t>
            </a:r>
            <a:r>
              <a:rPr sz="2000" spc="-100" dirty="0" err="1"/>
              <a:t>los</a:t>
            </a:r>
            <a:r>
              <a:rPr sz="2000" spc="-100" dirty="0"/>
              <a:t> pies </a:t>
            </a:r>
            <a:r>
              <a:rPr sz="2000" spc="-100" dirty="0" err="1"/>
              <a:t>juntos</a:t>
            </a:r>
            <a:r>
              <a:rPr sz="2000" spc="-100" dirty="0"/>
              <a:t>.</a:t>
            </a:r>
          </a:p>
          <a:p>
            <a:pPr>
              <a:buFont typeface="Wingdings" pitchFamily="2" charset="2"/>
              <a:buChar char="ü"/>
            </a:pPr>
            <a:endParaRPr lang="en-US" spc="-100" dirty="0"/>
          </a:p>
        </p:txBody>
      </p:sp>
      <p:pic>
        <p:nvPicPr>
          <p:cNvPr id="8" name="Content Placeholder 7" descr="PGEpwr line jumpoffequi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0" y="3511373"/>
            <a:ext cx="2019300" cy="2700815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dirty="0"/>
              <a:t>¿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sucede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un </a:t>
            </a:r>
            <a:r>
              <a:rPr dirty="0" err="1"/>
              <a:t>compañero</a:t>
            </a:r>
            <a:r>
              <a:rPr dirty="0"/>
              <a:t> de </a:t>
            </a:r>
            <a:r>
              <a:rPr dirty="0" err="1"/>
              <a:t>trabajo</a:t>
            </a:r>
            <a:r>
              <a:rPr dirty="0"/>
              <a:t> </a:t>
            </a:r>
            <a:r>
              <a:rPr dirty="0" err="1"/>
              <a:t>toca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línea </a:t>
            </a:r>
            <a:r>
              <a:rPr dirty="0" err="1"/>
              <a:t>eléctrica</a:t>
            </a:r>
            <a:r>
              <a:rPr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029200" cy="4343399"/>
          </a:xfrm>
        </p:spPr>
        <p:txBody>
          <a:bodyPr>
            <a:normAutofit lnSpcReduction="10000"/>
          </a:bodyPr>
          <a:lstStyle/>
          <a:p>
            <a:pPr rtl="0"/>
            <a:r>
              <a:rPr sz="4000" dirty="0" err="1"/>
              <a:t>Manténgase</a:t>
            </a:r>
            <a:r>
              <a:rPr sz="4000" dirty="0"/>
              <a:t> </a:t>
            </a:r>
            <a:r>
              <a:rPr sz="4000" dirty="0" err="1"/>
              <a:t>lejos</a:t>
            </a:r>
            <a:r>
              <a:rPr sz="4000" dirty="0"/>
              <a:t>.</a:t>
            </a:r>
          </a:p>
          <a:p>
            <a:pPr rtl="0"/>
            <a:r>
              <a:rPr sz="4000" dirty="0" err="1"/>
              <a:t>Llame</a:t>
            </a:r>
            <a:r>
              <a:rPr sz="4000" dirty="0"/>
              <a:t> al 911.</a:t>
            </a:r>
          </a:p>
          <a:p>
            <a:pPr rtl="0"/>
            <a:r>
              <a:rPr sz="4000" dirty="0"/>
              <a:t>No </a:t>
            </a:r>
            <a:r>
              <a:rPr sz="4000" dirty="0" err="1"/>
              <a:t>intente</a:t>
            </a:r>
            <a:r>
              <a:rPr sz="4000" dirty="0"/>
              <a:t> </a:t>
            </a:r>
            <a:r>
              <a:rPr sz="4000" dirty="0" err="1"/>
              <a:t>rescatar</a:t>
            </a:r>
            <a:r>
              <a:rPr lang="es-MX" sz="4000" dirty="0"/>
              <a:t/>
            </a:r>
            <a:br>
              <a:rPr lang="es-MX" sz="4000" dirty="0"/>
            </a:br>
            <a:r>
              <a:rPr sz="4000" dirty="0"/>
              <a:t> a la </a:t>
            </a:r>
            <a:r>
              <a:rPr sz="4000" dirty="0" err="1"/>
              <a:t>víctima</a:t>
            </a:r>
            <a:r>
              <a:rPr sz="4000" dirty="0"/>
              <a:t>.</a:t>
            </a:r>
          </a:p>
          <a:p>
            <a:pPr rtl="0"/>
            <a:r>
              <a:rPr sz="4000" dirty="0" err="1"/>
              <a:t>Manténgase</a:t>
            </a:r>
            <a:r>
              <a:rPr sz="4000" dirty="0"/>
              <a:t> </a:t>
            </a:r>
            <a:r>
              <a:rPr sz="4000" dirty="0" err="1"/>
              <a:t>alejado</a:t>
            </a:r>
            <a:r>
              <a:rPr sz="4000" dirty="0"/>
              <a:t> hasta que el circuito </a:t>
            </a:r>
            <a:r>
              <a:rPr sz="4000" dirty="0" err="1"/>
              <a:t>esté</a:t>
            </a:r>
            <a:r>
              <a:rPr sz="4000" dirty="0"/>
              <a:t> </a:t>
            </a:r>
            <a:r>
              <a:rPr sz="4000" dirty="0" err="1"/>
              <a:t>desenergizado</a:t>
            </a:r>
            <a:r>
              <a:rPr sz="40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75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 descr="línea eléctric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3935" y="1447800"/>
            <a:ext cx="3993865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rtl="0"/>
            <a:r>
              <a:rPr dirty="0" err="1"/>
              <a:t>Peligros</a:t>
            </a:r>
            <a:r>
              <a:rPr dirty="0"/>
              <a:t> eléctricos </a:t>
            </a:r>
            <a:r>
              <a:rPr dirty="0" err="1"/>
              <a:t>ocultos</a:t>
            </a:r>
            <a:endParaRPr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5257800" cy="4754563"/>
          </a:xfrm>
        </p:spPr>
        <p:txBody>
          <a:bodyPr>
            <a:normAutofit fontScale="92500" lnSpcReduction="10000"/>
          </a:bodyPr>
          <a:lstStyle/>
          <a:p>
            <a:pPr rtl="0"/>
            <a:r>
              <a:rPr dirty="0"/>
              <a:t>Los </a:t>
            </a:r>
            <a:r>
              <a:rPr dirty="0" err="1"/>
              <a:t>conductores</a:t>
            </a:r>
            <a:r>
              <a:rPr dirty="0"/>
              <a:t> </a:t>
            </a:r>
            <a:r>
              <a:rPr dirty="0" err="1"/>
              <a:t>energizados</a:t>
            </a:r>
            <a:r>
              <a:rPr dirty="0"/>
              <a:t>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estar</a:t>
            </a:r>
            <a:r>
              <a:rPr dirty="0"/>
              <a:t> </a:t>
            </a:r>
            <a:r>
              <a:rPr dirty="0" err="1"/>
              <a:t>ocultos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paredes</a:t>
            </a:r>
            <a:r>
              <a:rPr dirty="0"/>
              <a:t>, </a:t>
            </a:r>
            <a:r>
              <a:rPr dirty="0" err="1"/>
              <a:t>pisos</a:t>
            </a:r>
            <a:r>
              <a:rPr dirty="0"/>
              <a:t> o </a:t>
            </a:r>
            <a:r>
              <a:rPr dirty="0" err="1"/>
              <a:t>techos</a:t>
            </a:r>
            <a:r>
              <a:rPr dirty="0"/>
              <a:t>.</a:t>
            </a:r>
          </a:p>
          <a:p>
            <a:pPr rtl="0"/>
            <a:r>
              <a:rPr dirty="0"/>
              <a:t>Los </a:t>
            </a:r>
            <a:r>
              <a:rPr dirty="0" err="1"/>
              <a:t>trabajos</a:t>
            </a:r>
            <a:r>
              <a:rPr dirty="0"/>
              <a:t> de </a:t>
            </a:r>
            <a:r>
              <a:rPr dirty="0" err="1"/>
              <a:t>perforación</a:t>
            </a:r>
            <a:r>
              <a:rPr dirty="0"/>
              <a:t>, </a:t>
            </a:r>
            <a:r>
              <a:rPr dirty="0" err="1"/>
              <a:t>corte</a:t>
            </a:r>
            <a:r>
              <a:rPr dirty="0"/>
              <a:t> y </a:t>
            </a:r>
            <a:r>
              <a:rPr dirty="0" err="1"/>
              <a:t>demolición</a:t>
            </a:r>
            <a:r>
              <a:rPr dirty="0"/>
              <a:t>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exponer</a:t>
            </a:r>
            <a:r>
              <a:rPr dirty="0"/>
              <a:t> a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trabajadores</a:t>
            </a:r>
            <a:r>
              <a:rPr dirty="0"/>
              <a:t> a circuitos </a:t>
            </a:r>
            <a:r>
              <a:rPr dirty="0" err="1"/>
              <a:t>cargados</a:t>
            </a:r>
            <a:r>
              <a:rPr dirty="0"/>
              <a:t>. </a:t>
            </a:r>
          </a:p>
          <a:p>
            <a:pPr rtl="0"/>
            <a:r>
              <a:rPr dirty="0"/>
              <a:t>Los </a:t>
            </a:r>
            <a:r>
              <a:rPr dirty="0" err="1"/>
              <a:t>conductores</a:t>
            </a:r>
            <a:r>
              <a:rPr dirty="0"/>
              <a:t> </a:t>
            </a:r>
            <a:r>
              <a:rPr dirty="0" err="1"/>
              <a:t>energizados</a:t>
            </a:r>
            <a:r>
              <a:rPr dirty="0"/>
              <a:t> no se </a:t>
            </a:r>
            <a:r>
              <a:rPr dirty="0" err="1"/>
              <a:t>ven</a:t>
            </a:r>
            <a:r>
              <a:rPr dirty="0"/>
              <a:t> </a:t>
            </a:r>
            <a:r>
              <a:rPr dirty="0" err="1"/>
              <a:t>diferentes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desenergizados</a:t>
            </a:r>
            <a:r>
              <a:rPr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76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2bathroom remodel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1981200"/>
            <a:ext cx="3149413" cy="3733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5791201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1000" dirty="0" err="1"/>
              <a:t>Fotografía</a:t>
            </a:r>
            <a:r>
              <a:rPr sz="1000" dirty="0"/>
              <a:t> </a:t>
            </a:r>
            <a:r>
              <a:rPr sz="1000" dirty="0" err="1"/>
              <a:t>cortesía</a:t>
            </a:r>
            <a:r>
              <a:rPr sz="1000" dirty="0"/>
              <a:t> de L. </a:t>
            </a:r>
            <a:r>
              <a:rPr sz="1000" dirty="0" err="1"/>
              <a:t>Vergeront</a:t>
            </a:r>
            <a:endParaRPr sz="10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01000" cy="1020762"/>
          </a:xfrm>
        </p:spPr>
        <p:txBody>
          <a:bodyPr>
            <a:noAutofit/>
          </a:bodyPr>
          <a:lstStyle/>
          <a:p>
            <a:pPr rtl="0"/>
            <a:r>
              <a:rPr sz="3700" spc="-100" dirty="0"/>
              <a:t>Los </a:t>
            </a:r>
            <a:r>
              <a:rPr sz="3700" spc="-100" dirty="0" err="1"/>
              <a:t>empleados</a:t>
            </a:r>
            <a:r>
              <a:rPr sz="3700" spc="-100" dirty="0"/>
              <a:t> </a:t>
            </a:r>
            <a:r>
              <a:rPr sz="3700" spc="-100" dirty="0" err="1"/>
              <a:t>deben</a:t>
            </a:r>
            <a:r>
              <a:rPr sz="3700" spc="-100" dirty="0"/>
              <a:t> </a:t>
            </a:r>
            <a:r>
              <a:rPr sz="3700" spc="-100" dirty="0" err="1"/>
              <a:t>evaluar</a:t>
            </a:r>
            <a:r>
              <a:rPr sz="3700" spc="-100" dirty="0"/>
              <a:t> </a:t>
            </a:r>
            <a:r>
              <a:rPr sz="3700" spc="-100" dirty="0" err="1"/>
              <a:t>los</a:t>
            </a:r>
            <a:r>
              <a:rPr sz="3700" spc="-100" dirty="0"/>
              <a:t> </a:t>
            </a:r>
            <a:r>
              <a:rPr sz="3700" spc="-100" dirty="0" err="1"/>
              <a:t>peligros</a:t>
            </a:r>
            <a:r>
              <a:rPr sz="3700" spc="-10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696200" cy="3505200"/>
          </a:xfrm>
        </p:spPr>
        <p:txBody>
          <a:bodyPr>
            <a:normAutofit fontScale="92500" lnSpcReduction="10000"/>
          </a:bodyPr>
          <a:lstStyle/>
          <a:p>
            <a:pPr rtl="0">
              <a:buFont typeface="Wingdings" pitchFamily="2" charset="2"/>
              <a:buChar char="ü"/>
            </a:pPr>
            <a:r>
              <a:rPr dirty="0" err="1"/>
              <a:t>Localice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circuitos </a:t>
            </a:r>
            <a:r>
              <a:rPr dirty="0" err="1"/>
              <a:t>energizados</a:t>
            </a:r>
            <a:r>
              <a:rPr dirty="0"/>
              <a:t>, </a:t>
            </a:r>
            <a:r>
              <a:rPr dirty="0" err="1"/>
              <a:t>expuestos</a:t>
            </a:r>
            <a:r>
              <a:rPr dirty="0"/>
              <a:t> u </a:t>
            </a:r>
            <a:r>
              <a:rPr dirty="0" err="1"/>
              <a:t>ocultos</a:t>
            </a:r>
            <a:r>
              <a:rPr dirty="0"/>
              <a:t>, antes de </a:t>
            </a:r>
            <a:r>
              <a:rPr dirty="0" err="1"/>
              <a:t>iniciar</a:t>
            </a:r>
            <a:r>
              <a:rPr dirty="0"/>
              <a:t> el </a:t>
            </a:r>
            <a:r>
              <a:rPr dirty="0" err="1"/>
              <a:t>trabajo</a:t>
            </a:r>
            <a:r>
              <a:rPr dirty="0"/>
              <a:t>.</a:t>
            </a:r>
          </a:p>
          <a:p>
            <a:pPr rtl="0">
              <a:buFont typeface="Wingdings" pitchFamily="2" charset="2"/>
              <a:buChar char="ü"/>
            </a:pPr>
            <a:r>
              <a:rPr dirty="0"/>
              <a:t>Marque la </a:t>
            </a:r>
            <a:r>
              <a:rPr dirty="0" err="1"/>
              <a:t>ubicación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circuitos </a:t>
            </a:r>
            <a:r>
              <a:rPr dirty="0" err="1"/>
              <a:t>energizados</a:t>
            </a:r>
            <a:r>
              <a:rPr dirty="0"/>
              <a:t>.</a:t>
            </a:r>
          </a:p>
          <a:p>
            <a:pPr rtl="0">
              <a:buFont typeface="Wingdings" pitchFamily="2" charset="2"/>
              <a:buChar char="ü"/>
            </a:pPr>
            <a:r>
              <a:rPr dirty="0" err="1"/>
              <a:t>Coloque</a:t>
            </a:r>
            <a:r>
              <a:rPr dirty="0"/>
              <a:t> </a:t>
            </a:r>
            <a:r>
              <a:rPr dirty="0" err="1"/>
              <a:t>letreros</a:t>
            </a:r>
            <a:r>
              <a:rPr dirty="0"/>
              <a:t> de </a:t>
            </a:r>
            <a:r>
              <a:rPr dirty="0" err="1"/>
              <a:t>alerta</a:t>
            </a:r>
            <a:r>
              <a:rPr dirty="0"/>
              <a:t>.</a:t>
            </a:r>
          </a:p>
          <a:p>
            <a:pPr rtl="0">
              <a:buFont typeface="Wingdings" pitchFamily="2" charset="2"/>
              <a:buChar char="ü"/>
            </a:pPr>
            <a:r>
              <a:rPr dirty="0" err="1"/>
              <a:t>Informe</a:t>
            </a:r>
            <a:r>
              <a:rPr dirty="0"/>
              <a:t> a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trabajadores</a:t>
            </a:r>
            <a:r>
              <a:rPr dirty="0"/>
              <a:t> la </a:t>
            </a:r>
            <a:r>
              <a:rPr dirty="0" err="1"/>
              <a:t>ubicación</a:t>
            </a:r>
            <a:r>
              <a:rPr dirty="0"/>
              <a:t>,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peligros</a:t>
            </a:r>
            <a:r>
              <a:rPr dirty="0"/>
              <a:t> y las </a:t>
            </a:r>
            <a:r>
              <a:rPr dirty="0" err="1"/>
              <a:t>medidas</a:t>
            </a:r>
            <a:r>
              <a:rPr dirty="0"/>
              <a:t> de </a:t>
            </a:r>
            <a:r>
              <a:rPr dirty="0" err="1"/>
              <a:t>protección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77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548825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3200" b="1" dirty="0"/>
              <a:t>Se </a:t>
            </a:r>
            <a:r>
              <a:rPr sz="3200" b="1" dirty="0" err="1"/>
              <a:t>requieren</a:t>
            </a:r>
            <a:r>
              <a:rPr sz="3200" b="1" dirty="0"/>
              <a:t> </a:t>
            </a:r>
            <a:r>
              <a:rPr sz="3200" b="1" dirty="0" err="1"/>
              <a:t>estos</a:t>
            </a:r>
            <a:r>
              <a:rPr sz="3200" b="1" dirty="0"/>
              <a:t> </a:t>
            </a:r>
            <a:r>
              <a:rPr sz="3200" b="1" dirty="0" err="1"/>
              <a:t>pasos</a:t>
            </a:r>
            <a:r>
              <a:rPr sz="3200" b="1" dirty="0"/>
              <a:t>: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circuitos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Mejor</a:t>
            </a:r>
            <a:r>
              <a:rPr dirty="0"/>
              <a:t> </a:t>
            </a:r>
            <a:r>
              <a:rPr dirty="0" err="1"/>
              <a:t>práctica</a:t>
            </a:r>
            <a:r>
              <a:rPr dirty="0"/>
              <a:t>: </a:t>
            </a:r>
            <a:r>
              <a:rPr dirty="0" err="1"/>
              <a:t>desenergizar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circuitos</a:t>
            </a:r>
          </a:p>
        </p:txBody>
      </p:sp>
      <p:pic>
        <p:nvPicPr>
          <p:cNvPr id="5" name="Content Placeholder 4" descr="circuito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2851771" cy="3962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78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 descr="ta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1524000"/>
            <a:ext cx="2384385" cy="2882096"/>
          </a:xfrm>
          <a:prstGeom prst="rect">
            <a:avLst/>
          </a:prstGeom>
        </p:spPr>
      </p:pic>
      <p:pic>
        <p:nvPicPr>
          <p:cNvPr id="7" name="Picture 6" descr="ta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1752600"/>
            <a:ext cx="3175000" cy="264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4800600"/>
            <a:ext cx="5334000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rtl="0"/>
            <a:r>
              <a:rPr sz="3600" dirty="0" err="1">
                <a:solidFill>
                  <a:srgbClr val="FFFF00"/>
                </a:solidFill>
              </a:rPr>
              <a:t>Bloqueo</a:t>
            </a:r>
            <a:r>
              <a:rPr sz="3600" dirty="0">
                <a:solidFill>
                  <a:srgbClr val="FFFF00"/>
                </a:solidFill>
              </a:rPr>
              <a:t> y </a:t>
            </a:r>
            <a:r>
              <a:rPr sz="3600" dirty="0" err="1">
                <a:solidFill>
                  <a:srgbClr val="FFFF00"/>
                </a:solidFill>
              </a:rPr>
              <a:t>etiquetado</a:t>
            </a:r>
            <a:r>
              <a:rPr sz="3600" dirty="0">
                <a:solidFill>
                  <a:srgbClr val="FFFF00"/>
                </a:solidFill>
              </a:rPr>
              <a:t> </a:t>
            </a:r>
            <a:r>
              <a:rPr lang="es-MX" sz="3600" dirty="0">
                <a:solidFill>
                  <a:srgbClr val="FFFF00"/>
                </a:solidFill>
              </a:rPr>
              <a:t/>
            </a:r>
            <a:br>
              <a:rPr lang="es-MX" sz="3600" dirty="0">
                <a:solidFill>
                  <a:srgbClr val="FFFF00"/>
                </a:solidFill>
              </a:rPr>
            </a:br>
            <a:r>
              <a:rPr sz="3600" dirty="0">
                <a:solidFill>
                  <a:srgbClr val="FFFF00"/>
                </a:solidFill>
              </a:rPr>
              <a:t>(Lock Out/Tag Out, LOTO)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53000"/>
          </a:xfrm>
        </p:spPr>
        <p:txBody>
          <a:bodyPr>
            <a:normAutofit fontScale="85000" lnSpcReduction="10000"/>
          </a:bodyPr>
          <a:lstStyle/>
          <a:p>
            <a:pPr rtl="0"/>
            <a:r>
              <a:rPr dirty="0" err="1"/>
              <a:t>Manténgase</a:t>
            </a:r>
            <a:r>
              <a:rPr dirty="0"/>
              <a:t> </a:t>
            </a:r>
            <a:r>
              <a:rPr dirty="0" err="1"/>
              <a:t>siempre</a:t>
            </a:r>
            <a:r>
              <a:rPr dirty="0"/>
              <a:t> a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distancia</a:t>
            </a:r>
            <a:r>
              <a:rPr dirty="0"/>
              <a:t> </a:t>
            </a:r>
            <a:r>
              <a:rPr dirty="0" err="1"/>
              <a:t>mínima</a:t>
            </a:r>
            <a:r>
              <a:rPr dirty="0"/>
              <a:t> de ___</a:t>
            </a:r>
            <a:r>
              <a:rPr u="sng" dirty="0"/>
              <a:t>__</a:t>
            </a:r>
            <a:r>
              <a:rPr dirty="0"/>
              <a:t>______ de las </a:t>
            </a:r>
            <a:r>
              <a:rPr dirty="0" err="1"/>
              <a:t>líneas</a:t>
            </a:r>
            <a:r>
              <a:rPr dirty="0"/>
              <a:t> </a:t>
            </a:r>
            <a:r>
              <a:rPr dirty="0" err="1"/>
              <a:t>eléctricas</a:t>
            </a:r>
            <a:r>
              <a:rPr dirty="0"/>
              <a:t> </a:t>
            </a:r>
            <a:r>
              <a:rPr dirty="0" err="1"/>
              <a:t>aéreas</a:t>
            </a:r>
            <a:r>
              <a:rPr dirty="0"/>
              <a:t>.</a:t>
            </a:r>
          </a:p>
          <a:p>
            <a:pPr rtl="0"/>
            <a:r>
              <a:rPr dirty="0"/>
              <a:t>¿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deben</a:t>
            </a:r>
            <a:r>
              <a:rPr dirty="0"/>
              <a:t> </a:t>
            </a:r>
            <a:r>
              <a:rPr dirty="0" err="1"/>
              <a:t>hacer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contratistas</a:t>
            </a:r>
            <a:r>
              <a:rPr dirty="0"/>
              <a:t> antes de </a:t>
            </a:r>
            <a:r>
              <a:rPr dirty="0" err="1"/>
              <a:t>comenzar</a:t>
            </a:r>
            <a:r>
              <a:rPr dirty="0"/>
              <a:t> a </a:t>
            </a:r>
            <a:r>
              <a:rPr dirty="0" err="1"/>
              <a:t>excavar</a:t>
            </a:r>
            <a:r>
              <a:rPr dirty="0"/>
              <a:t>?</a:t>
            </a:r>
          </a:p>
          <a:p>
            <a:pPr rtl="0"/>
            <a:r>
              <a:rPr spc="-100" dirty="0"/>
              <a:t>¿</a:t>
            </a:r>
            <a:r>
              <a:rPr spc="-100" dirty="0" err="1"/>
              <a:t>Siempre</a:t>
            </a:r>
            <a:r>
              <a:rPr spc="-100" dirty="0"/>
              <a:t> se </a:t>
            </a:r>
            <a:r>
              <a:rPr spc="-100" dirty="0" err="1"/>
              <a:t>debe</a:t>
            </a:r>
            <a:r>
              <a:rPr spc="-100" dirty="0"/>
              <a:t> </a:t>
            </a:r>
            <a:r>
              <a:rPr spc="-100" dirty="0" err="1"/>
              <a:t>dar</a:t>
            </a:r>
            <a:r>
              <a:rPr spc="-100" dirty="0"/>
              <a:t> </a:t>
            </a:r>
            <a:r>
              <a:rPr spc="-100" dirty="0" err="1"/>
              <a:t>por</a:t>
            </a:r>
            <a:r>
              <a:rPr spc="-100" dirty="0"/>
              <a:t> </a:t>
            </a:r>
            <a:r>
              <a:rPr spc="-100" dirty="0" err="1"/>
              <a:t>sentado</a:t>
            </a:r>
            <a:r>
              <a:rPr spc="-100" dirty="0"/>
              <a:t> que las </a:t>
            </a:r>
            <a:r>
              <a:rPr spc="-100" dirty="0" err="1"/>
              <a:t>líneas</a:t>
            </a:r>
            <a:r>
              <a:rPr spc="-100" dirty="0"/>
              <a:t> </a:t>
            </a:r>
            <a:r>
              <a:rPr spc="-100" dirty="0" err="1"/>
              <a:t>están</a:t>
            </a:r>
            <a:r>
              <a:rPr spc="-100" dirty="0"/>
              <a:t> </a:t>
            </a:r>
            <a:r>
              <a:rPr spc="-100" dirty="0" err="1"/>
              <a:t>qué</a:t>
            </a:r>
            <a:r>
              <a:rPr spc="-100" dirty="0"/>
              <a:t>?</a:t>
            </a:r>
            <a:endParaRPr lang="es-MX" spc="-100" dirty="0"/>
          </a:p>
          <a:p>
            <a:pPr rtl="0"/>
            <a:endParaRPr spc="-100" dirty="0"/>
          </a:p>
          <a:p>
            <a:pPr rtl="0"/>
            <a:r>
              <a:rPr dirty="0"/>
              <a:t>V/F: Las </a:t>
            </a:r>
            <a:r>
              <a:rPr dirty="0" err="1"/>
              <a:t>escaleras</a:t>
            </a:r>
            <a:r>
              <a:rPr dirty="0"/>
              <a:t> de metal SE PUEDEN </a:t>
            </a:r>
            <a:r>
              <a:rPr dirty="0" err="1"/>
              <a:t>utilizar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áreas</a:t>
            </a:r>
            <a:r>
              <a:rPr dirty="0"/>
              <a:t> de </a:t>
            </a:r>
            <a:r>
              <a:rPr dirty="0" err="1"/>
              <a:t>peligro</a:t>
            </a:r>
            <a:r>
              <a:rPr dirty="0"/>
              <a:t> </a:t>
            </a:r>
            <a:r>
              <a:rPr dirty="0" err="1"/>
              <a:t>eléctrico</a:t>
            </a:r>
            <a:r>
              <a:rPr dirty="0"/>
              <a:t>.</a:t>
            </a:r>
            <a:endParaRPr lang="es-MX" dirty="0"/>
          </a:p>
          <a:p>
            <a:pPr rtl="0"/>
            <a:endParaRPr dirty="0"/>
          </a:p>
          <a:p>
            <a:pPr rtl="0"/>
            <a:r>
              <a:rPr dirty="0"/>
              <a:t>¿</a:t>
            </a:r>
            <a:r>
              <a:rPr dirty="0" err="1"/>
              <a:t>Cuál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la </a:t>
            </a:r>
            <a:r>
              <a:rPr dirty="0" err="1"/>
              <a:t>mejor</a:t>
            </a:r>
            <a:r>
              <a:rPr dirty="0"/>
              <a:t> forma de </a:t>
            </a:r>
            <a:r>
              <a:rPr dirty="0" err="1"/>
              <a:t>protegerse</a:t>
            </a:r>
            <a:r>
              <a:rPr dirty="0"/>
              <a:t> de circuitos </a:t>
            </a:r>
            <a:r>
              <a:rPr dirty="0" err="1"/>
              <a:t>cargados</a:t>
            </a:r>
            <a:r>
              <a:rPr dirty="0"/>
              <a:t>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rtl="0"/>
            <a:r>
              <a:t>Prueba de revisión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79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147262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3200" b="1" dirty="0">
                <a:solidFill>
                  <a:srgbClr val="FF0000"/>
                </a:solidFill>
              </a:rPr>
              <a:t>10 pies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2310825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3200" b="1" dirty="0" err="1">
                <a:solidFill>
                  <a:srgbClr val="FF0000"/>
                </a:solidFill>
              </a:rPr>
              <a:t>Llamar</a:t>
            </a:r>
            <a:r>
              <a:rPr sz="3200" b="1" dirty="0">
                <a:solidFill>
                  <a:srgbClr val="FF0000"/>
                </a:solidFill>
              </a:rPr>
              <a:t> al 811 para </a:t>
            </a:r>
            <a:r>
              <a:rPr sz="3200" b="1" dirty="0" err="1">
                <a:solidFill>
                  <a:srgbClr val="FF0000"/>
                </a:solidFill>
              </a:rPr>
              <a:t>localizar</a:t>
            </a:r>
            <a:r>
              <a:rPr sz="3200" b="1" dirty="0">
                <a:solidFill>
                  <a:srgbClr val="FF0000"/>
                </a:solidFill>
              </a:rPr>
              <a:t> las </a:t>
            </a:r>
            <a:r>
              <a:rPr sz="3200" b="1" dirty="0" err="1">
                <a:solidFill>
                  <a:srgbClr val="FF0000"/>
                </a:solidFill>
              </a:rPr>
              <a:t>líneas</a:t>
            </a:r>
            <a:endParaRPr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3189634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3200" b="1" dirty="0" err="1">
                <a:solidFill>
                  <a:srgbClr val="FF0000"/>
                </a:solidFill>
              </a:rPr>
              <a:t>Energizadas</a:t>
            </a:r>
            <a:endParaRPr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4520625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3200" b="1" dirty="0">
                <a:solidFill>
                  <a:srgbClr val="FF0000"/>
                </a:solidFill>
              </a:rPr>
              <a:t>¡FALSO!  Solo las no </a:t>
            </a:r>
            <a:r>
              <a:rPr sz="3200" b="1" dirty="0" err="1">
                <a:solidFill>
                  <a:srgbClr val="FF0000"/>
                </a:solidFill>
              </a:rPr>
              <a:t>conductoras</a:t>
            </a:r>
            <a:endParaRPr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5663625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3200" b="1" dirty="0" err="1">
                <a:solidFill>
                  <a:srgbClr val="FF0000"/>
                </a:solidFill>
              </a:rPr>
              <a:t>Desenergizarlas</a:t>
            </a:r>
            <a:r>
              <a:rPr sz="3200" b="1" dirty="0">
                <a:solidFill>
                  <a:srgbClr val="FF0000"/>
                </a:solidFill>
              </a:rPr>
              <a:t> y </a:t>
            </a:r>
            <a:r>
              <a:rPr sz="3200" b="1" dirty="0" err="1">
                <a:solidFill>
                  <a:srgbClr val="FF0000"/>
                </a:solidFill>
              </a:rPr>
              <a:t>aplicar</a:t>
            </a:r>
            <a:r>
              <a:rPr sz="3200" b="1" dirty="0">
                <a:solidFill>
                  <a:srgbClr val="FF0000"/>
                </a:solidFill>
              </a:rPr>
              <a:t> el </a:t>
            </a:r>
            <a:r>
              <a:rPr sz="3200" b="1" dirty="0" err="1">
                <a:solidFill>
                  <a:srgbClr val="FF0000"/>
                </a:solidFill>
              </a:rPr>
              <a:t>método</a:t>
            </a:r>
            <a:r>
              <a:rPr sz="3200" b="1" dirty="0">
                <a:solidFill>
                  <a:srgbClr val="FF0000"/>
                </a:solidFill>
              </a:rPr>
              <a:t> de LOTO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t>Electrocuciones: 3.</a:t>
            </a:r>
            <a:r>
              <a:rPr baseline="30000"/>
              <a:t>ra</a:t>
            </a:r>
            <a:r>
              <a:t> causa principal</a:t>
            </a:r>
            <a:r>
              <a:rPr lang="en-US" dirty="0"/>
              <a:t/>
            </a:r>
            <a:br>
              <a:rPr lang="en-US" dirty="0"/>
            </a:br>
            <a:r>
              <a:t>de muertes en la construcción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297363"/>
          </a:xfrm>
        </p:spPr>
        <p:txBody>
          <a:bodyPr>
            <a:normAutofit fontScale="92500" lnSpcReduction="20000"/>
          </a:bodyPr>
          <a:lstStyle/>
          <a:p>
            <a:pPr rtl="0">
              <a:spcBef>
                <a:spcPts val="0"/>
              </a:spcBef>
              <a:buNone/>
            </a:pPr>
            <a:r>
              <a:rPr sz="4000" dirty="0"/>
              <a:t>Riesgos eléctricos: entre </a:t>
            </a:r>
            <a:r>
              <a:rPr sz="4000" dirty="0" err="1"/>
              <a:t>los</a:t>
            </a:r>
            <a:r>
              <a:rPr lang="es-MX" sz="4000" dirty="0"/>
              <a:t>  </a:t>
            </a:r>
            <a:br>
              <a:rPr lang="es-MX" sz="4000" dirty="0"/>
            </a:br>
            <a:r>
              <a:rPr sz="4000" dirty="0"/>
              <a:t>“</a:t>
            </a:r>
            <a:r>
              <a:rPr sz="4000" dirty="0" err="1"/>
              <a:t>Cuatro</a:t>
            </a:r>
            <a:r>
              <a:rPr sz="4000" dirty="0"/>
              <a:t> </a:t>
            </a:r>
            <a:r>
              <a:rPr sz="4000" dirty="0" err="1"/>
              <a:t>Principales</a:t>
            </a:r>
            <a:r>
              <a:rPr sz="4000" dirty="0"/>
              <a:t>” de la OSHA</a:t>
            </a:r>
          </a:p>
          <a:p>
            <a:pPr>
              <a:spcBef>
                <a:spcPts val="0"/>
              </a:spcBef>
              <a:buNone/>
            </a:pPr>
            <a:endParaRPr lang="en-US" sz="4000" dirty="0"/>
          </a:p>
          <a:p>
            <a:pPr>
              <a:spcBef>
                <a:spcPts val="0"/>
              </a:spcBef>
              <a:buNone/>
            </a:pPr>
            <a:endParaRPr lang="en-US" sz="4000" dirty="0"/>
          </a:p>
          <a:p>
            <a:pPr>
              <a:spcBef>
                <a:spcPts val="0"/>
              </a:spcBef>
              <a:buNone/>
            </a:pPr>
            <a:endParaRPr lang="en-US" sz="4000" dirty="0"/>
          </a:p>
          <a:p>
            <a:pPr algn="r">
              <a:spcBef>
                <a:spcPts val="0"/>
              </a:spcBef>
              <a:buNone/>
            </a:pPr>
            <a:endParaRPr lang="en-US" sz="4000" dirty="0"/>
          </a:p>
          <a:p>
            <a:pPr algn="r">
              <a:spcBef>
                <a:spcPts val="0"/>
              </a:spcBef>
              <a:buNone/>
            </a:pPr>
            <a:endParaRPr lang="en-US" sz="4000" dirty="0"/>
          </a:p>
          <a:p>
            <a:pPr algn="r">
              <a:spcBef>
                <a:spcPts val="0"/>
              </a:spcBef>
              <a:buNone/>
            </a:pPr>
            <a:endParaRPr lang="en-US" sz="4000" dirty="0"/>
          </a:p>
          <a:p>
            <a:pPr algn="ctr" rtl="0">
              <a:spcBef>
                <a:spcPts val="0"/>
              </a:spcBef>
              <a:buNone/>
            </a:pPr>
            <a:r>
              <a:rPr sz="4000" dirty="0"/>
              <a:t>¿Ha </a:t>
            </a:r>
            <a:r>
              <a:rPr sz="4000" dirty="0" err="1"/>
              <a:t>recibido</a:t>
            </a:r>
            <a:r>
              <a:rPr sz="4000" dirty="0"/>
              <a:t> </a:t>
            </a:r>
            <a:r>
              <a:rPr sz="4000" dirty="0" err="1"/>
              <a:t>capacitación</a:t>
            </a:r>
            <a:r>
              <a:rPr sz="40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8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focusfour.png" title="enfocar cuatro peligro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2743200"/>
            <a:ext cx="3733800" cy="2658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spc="-200" dirty="0" err="1"/>
              <a:t>Peligros</a:t>
            </a:r>
            <a:r>
              <a:rPr spc="-200" dirty="0"/>
              <a:t> </a:t>
            </a:r>
            <a:r>
              <a:rPr spc="-200" dirty="0" err="1"/>
              <a:t>relacionados</a:t>
            </a:r>
            <a:r>
              <a:rPr spc="-200" dirty="0"/>
              <a:t> con la </a:t>
            </a:r>
            <a:r>
              <a:rPr spc="-200" dirty="0" err="1"/>
              <a:t>puesta</a:t>
            </a:r>
            <a:r>
              <a:rPr spc="-200" dirty="0"/>
              <a:t> a </a:t>
            </a:r>
            <a:r>
              <a:rPr spc="-200" dirty="0" err="1"/>
              <a:t>tierra</a:t>
            </a:r>
            <a:endParaRPr spc="-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t>Revisión rápida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2438400" cy="3951288"/>
          </a:xfrm>
        </p:spPr>
        <p:txBody>
          <a:bodyPr/>
          <a:lstStyle/>
          <a:p>
            <a:pPr rtl="0"/>
            <a:r>
              <a:rPr dirty="0" err="1"/>
              <a:t>Puesta</a:t>
            </a:r>
            <a:r>
              <a:rPr dirty="0"/>
              <a:t> a </a:t>
            </a:r>
            <a:r>
              <a:rPr dirty="0" err="1"/>
              <a:t>tierra</a:t>
            </a:r>
            <a:endParaRPr dirty="0"/>
          </a:p>
          <a:p>
            <a:pPr>
              <a:buNone/>
            </a:pPr>
            <a:endParaRPr lang="en-US" dirty="0"/>
          </a:p>
          <a:p>
            <a:pPr rtl="0"/>
            <a:r>
              <a:rPr dirty="0"/>
              <a:t>Cable de </a:t>
            </a:r>
            <a:r>
              <a:rPr dirty="0" err="1"/>
              <a:t>tierra</a:t>
            </a:r>
            <a:endParaRPr dirty="0"/>
          </a:p>
          <a:p>
            <a:pPr>
              <a:buNone/>
            </a:pPr>
            <a:endParaRPr lang="en-US" dirty="0"/>
          </a:p>
          <a:p>
            <a:pPr rtl="0"/>
            <a:r>
              <a:rPr dirty="0"/>
              <a:t>Resistencia</a:t>
            </a:r>
          </a:p>
          <a:p>
            <a:pPr>
              <a:buNone/>
            </a:pPr>
            <a:endParaRPr lang="en-US" dirty="0"/>
          </a:p>
          <a:p>
            <a:pPr rtl="0"/>
            <a:r>
              <a:rPr dirty="0" err="1"/>
              <a:t>Falla</a:t>
            </a:r>
            <a:r>
              <a:rPr dirty="0"/>
              <a:t> a </a:t>
            </a:r>
            <a:r>
              <a:rPr dirty="0" err="1"/>
              <a:t>tierra</a:t>
            </a:r>
            <a:endParaRPr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2971800" y="2174875"/>
            <a:ext cx="6019800" cy="3692525"/>
          </a:xfrm>
        </p:spPr>
        <p:txBody>
          <a:bodyPr>
            <a:normAutofit fontScale="92500"/>
          </a:bodyPr>
          <a:lstStyle/>
          <a:p>
            <a:pPr rtl="0">
              <a:buNone/>
            </a:pPr>
            <a:r>
              <a:rPr dirty="0" err="1">
                <a:solidFill>
                  <a:srgbClr val="FF0000"/>
                </a:solidFill>
              </a:rPr>
              <a:t>Conexión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eléctrica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física</a:t>
            </a:r>
            <a:r>
              <a:rPr dirty="0">
                <a:solidFill>
                  <a:srgbClr val="FF0000"/>
                </a:solidFill>
              </a:rPr>
              <a:t> a la </a:t>
            </a:r>
            <a:r>
              <a:rPr dirty="0" err="1">
                <a:solidFill>
                  <a:srgbClr val="FF0000"/>
                </a:solidFill>
              </a:rPr>
              <a:t>tierra</a:t>
            </a:r>
            <a:endParaRPr dirty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pPr rtl="0">
              <a:buNone/>
            </a:pPr>
            <a:r>
              <a:rPr dirty="0">
                <a:solidFill>
                  <a:srgbClr val="FF0000"/>
                </a:solidFill>
              </a:rPr>
              <a:t>Conductor que </a:t>
            </a:r>
            <a:r>
              <a:rPr dirty="0" err="1">
                <a:solidFill>
                  <a:srgbClr val="FF0000"/>
                </a:solidFill>
              </a:rPr>
              <a:t>lleva</a:t>
            </a:r>
            <a:r>
              <a:rPr dirty="0">
                <a:solidFill>
                  <a:srgbClr val="FF0000"/>
                </a:solidFill>
              </a:rPr>
              <a:t> la </a:t>
            </a:r>
            <a:r>
              <a:rPr dirty="0" err="1">
                <a:solidFill>
                  <a:srgbClr val="FF0000"/>
                </a:solidFill>
              </a:rPr>
              <a:t>corriente</a:t>
            </a:r>
            <a:r>
              <a:rPr dirty="0">
                <a:solidFill>
                  <a:srgbClr val="FF0000"/>
                </a:solidFill>
              </a:rPr>
              <a:t> de </a:t>
            </a:r>
            <a:r>
              <a:rPr dirty="0" err="1">
                <a:solidFill>
                  <a:srgbClr val="FF0000"/>
                </a:solidFill>
              </a:rPr>
              <a:t>falla</a:t>
            </a:r>
            <a:r>
              <a:rPr dirty="0">
                <a:solidFill>
                  <a:srgbClr val="FF0000"/>
                </a:solidFill>
              </a:rPr>
              <a:t> de forma </a:t>
            </a:r>
            <a:r>
              <a:rPr dirty="0" err="1">
                <a:solidFill>
                  <a:srgbClr val="FF0000"/>
                </a:solidFill>
              </a:rPr>
              <a:t>segura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hasta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la </a:t>
            </a:r>
            <a:r>
              <a:rPr lang="en-US" dirty="0" err="1" smtClean="0">
                <a:solidFill>
                  <a:srgbClr val="FF0000"/>
                </a:solidFill>
              </a:rPr>
              <a:t>tierra</a:t>
            </a:r>
            <a:endParaRPr dirty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pPr rtl="0">
              <a:buNone/>
            </a:pPr>
            <a:r>
              <a:rPr dirty="0" err="1">
                <a:solidFill>
                  <a:srgbClr val="FF0000"/>
                </a:solidFill>
              </a:rPr>
              <a:t>Oposición</a:t>
            </a:r>
            <a:r>
              <a:rPr dirty="0">
                <a:solidFill>
                  <a:srgbClr val="FF0000"/>
                </a:solidFill>
              </a:rPr>
              <a:t> al </a:t>
            </a:r>
            <a:r>
              <a:rPr dirty="0" err="1">
                <a:solidFill>
                  <a:srgbClr val="FF0000"/>
                </a:solidFill>
              </a:rPr>
              <a:t>flujo</a:t>
            </a:r>
            <a:r>
              <a:rPr dirty="0">
                <a:solidFill>
                  <a:srgbClr val="FF0000"/>
                </a:solidFill>
              </a:rPr>
              <a:t> de </a:t>
            </a:r>
            <a:r>
              <a:rPr dirty="0" err="1">
                <a:solidFill>
                  <a:srgbClr val="FF0000"/>
                </a:solidFill>
              </a:rPr>
              <a:t>corriente</a:t>
            </a:r>
            <a:endParaRPr dirty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rtl="0">
              <a:buNone/>
            </a:pPr>
            <a:r>
              <a:rPr dirty="0">
                <a:solidFill>
                  <a:srgbClr val="FF0000"/>
                </a:solidFill>
              </a:rPr>
              <a:t>La </a:t>
            </a:r>
            <a:r>
              <a:rPr dirty="0" err="1">
                <a:solidFill>
                  <a:srgbClr val="FF0000"/>
                </a:solidFill>
              </a:rPr>
              <a:t>corriente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fluye</a:t>
            </a:r>
            <a:r>
              <a:rPr dirty="0">
                <a:solidFill>
                  <a:srgbClr val="FF0000"/>
                </a:solidFill>
              </a:rPr>
              <a:t> a </a:t>
            </a:r>
            <a:r>
              <a:rPr dirty="0" err="1">
                <a:solidFill>
                  <a:srgbClr val="FF0000"/>
                </a:solidFill>
              </a:rPr>
              <a:t>través</a:t>
            </a:r>
            <a:r>
              <a:rPr dirty="0">
                <a:solidFill>
                  <a:srgbClr val="FF0000"/>
                </a:solidFill>
              </a:rPr>
              <a:t> de </a:t>
            </a:r>
            <a:r>
              <a:rPr dirty="0" err="1">
                <a:solidFill>
                  <a:srgbClr val="FF0000"/>
                </a:solidFill>
              </a:rPr>
              <a:t>una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conexión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puesta</a:t>
            </a:r>
            <a:r>
              <a:rPr dirty="0">
                <a:solidFill>
                  <a:srgbClr val="FF0000"/>
                </a:solidFill>
              </a:rPr>
              <a:t> a </a:t>
            </a:r>
            <a:r>
              <a:rPr dirty="0" err="1">
                <a:solidFill>
                  <a:srgbClr val="FF0000"/>
                </a:solidFill>
              </a:rPr>
              <a:t>tierra</a:t>
            </a:r>
            <a:r>
              <a:rPr dirty="0">
                <a:solidFill>
                  <a:srgbClr val="FF0000"/>
                </a:solidFill>
              </a:rPr>
              <a:t>, no a </a:t>
            </a:r>
            <a:r>
              <a:rPr dirty="0" err="1">
                <a:solidFill>
                  <a:srgbClr val="FF0000"/>
                </a:solidFill>
              </a:rPr>
              <a:t>través</a:t>
            </a:r>
            <a:r>
              <a:rPr dirty="0">
                <a:solidFill>
                  <a:srgbClr val="FF0000"/>
                </a:solidFill>
              </a:rPr>
              <a:t> de la </a:t>
            </a:r>
            <a:r>
              <a:rPr dirty="0" err="1">
                <a:solidFill>
                  <a:srgbClr val="FF0000"/>
                </a:solidFill>
              </a:rPr>
              <a:t>carga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planeada</a:t>
            </a:r>
            <a:r>
              <a:rPr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80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43000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Peligro</a:t>
            </a:r>
            <a:r>
              <a:rPr dirty="0"/>
              <a:t> N.º 2</a:t>
            </a:r>
            <a:r>
              <a:rPr lang="en-US" dirty="0"/>
              <a:t/>
            </a:r>
            <a:br>
              <a:rPr lang="en-US" dirty="0"/>
            </a:br>
            <a:r>
              <a:rPr dirty="0" err="1"/>
              <a:t>Falta</a:t>
            </a:r>
            <a:r>
              <a:rPr dirty="0"/>
              <a:t> de </a:t>
            </a:r>
            <a:r>
              <a:rPr dirty="0" err="1"/>
              <a:t>protección</a:t>
            </a:r>
            <a:r>
              <a:rPr dirty="0"/>
              <a:t> de </a:t>
            </a:r>
            <a:r>
              <a:rPr dirty="0" err="1"/>
              <a:t>falla</a:t>
            </a:r>
            <a:r>
              <a:rPr dirty="0"/>
              <a:t> a </a:t>
            </a:r>
            <a:r>
              <a:rPr dirty="0" err="1"/>
              <a:t>tierra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81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2057400"/>
            <a:ext cx="5943600" cy="769441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sz="4400"/>
              <a:t>EQUIPO 3: informar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7758" y="3048000"/>
            <a:ext cx="72118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4000" b="1" dirty="0" err="1"/>
              <a:t>Estudio</a:t>
            </a:r>
            <a:r>
              <a:rPr sz="4000" b="1" dirty="0"/>
              <a:t> de </a:t>
            </a:r>
            <a:r>
              <a:rPr sz="4000" b="1" dirty="0" err="1"/>
              <a:t>caso</a:t>
            </a:r>
            <a:r>
              <a:rPr sz="4000" b="1" dirty="0"/>
              <a:t>: </a:t>
            </a:r>
            <a:r>
              <a:rPr sz="4000" b="1" dirty="0" err="1"/>
              <a:t>muerte</a:t>
            </a:r>
            <a:r>
              <a:rPr sz="4000" b="1" dirty="0"/>
              <a:t> </a:t>
            </a:r>
            <a:r>
              <a:rPr sz="4000" b="1" dirty="0" err="1"/>
              <a:t>por</a:t>
            </a:r>
            <a:r>
              <a:rPr sz="4000" b="1" dirty="0"/>
              <a:t> </a:t>
            </a:r>
            <a:r>
              <a:rPr sz="4000" b="1" dirty="0" err="1"/>
              <a:t>falta</a:t>
            </a:r>
            <a:r>
              <a:rPr sz="4000" b="1" dirty="0"/>
              <a:t> de </a:t>
            </a:r>
            <a:r>
              <a:rPr sz="4000" b="1" dirty="0" err="1"/>
              <a:t>protección</a:t>
            </a:r>
            <a:r>
              <a:rPr sz="4000" b="1" dirty="0"/>
              <a:t> de </a:t>
            </a:r>
            <a:r>
              <a:rPr sz="4000" b="1" dirty="0" err="1"/>
              <a:t>falla</a:t>
            </a:r>
            <a:r>
              <a:rPr sz="4000" b="1" dirty="0"/>
              <a:t> a </a:t>
            </a:r>
            <a:r>
              <a:rPr sz="4000" b="1" dirty="0" err="1"/>
              <a:t>tierra</a:t>
            </a:r>
            <a:r>
              <a:rPr sz="4000" b="1" dirty="0"/>
              <a:t>; </a:t>
            </a:r>
            <a:r>
              <a:rPr sz="4000" b="1" dirty="0" err="1"/>
              <a:t>oficial</a:t>
            </a:r>
            <a:r>
              <a:rPr sz="4000" b="1" dirty="0"/>
              <a:t> de </a:t>
            </a:r>
            <a:r>
              <a:rPr sz="4000" b="1" dirty="0" err="1"/>
              <a:t>sistemas</a:t>
            </a:r>
            <a:r>
              <a:rPr sz="4000" b="1" dirty="0"/>
              <a:t> de </a:t>
            </a:r>
            <a:r>
              <a:rPr sz="4000" b="1" dirty="0" err="1"/>
              <a:t>aire</a:t>
            </a:r>
            <a:r>
              <a:rPr sz="4000" b="1" dirty="0"/>
              <a:t> </a:t>
            </a:r>
            <a:r>
              <a:rPr sz="4000" b="1" dirty="0" err="1"/>
              <a:t>acondicionado</a:t>
            </a:r>
            <a:endParaRPr sz="4000" b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rtl="0"/>
            <a:r>
              <a:rPr sz="3600" spc="-200" dirty="0" err="1"/>
              <a:t>Peligros</a:t>
            </a:r>
            <a:r>
              <a:rPr sz="3600" spc="-200" dirty="0"/>
              <a:t> y </a:t>
            </a:r>
            <a:r>
              <a:rPr sz="3600" spc="-200" dirty="0" err="1"/>
              <a:t>riesgos</a:t>
            </a:r>
            <a:r>
              <a:rPr sz="3600" spc="-200" dirty="0"/>
              <a:t> </a:t>
            </a:r>
            <a:r>
              <a:rPr sz="3600" spc="-200" dirty="0" err="1"/>
              <a:t>relacionados</a:t>
            </a:r>
            <a:r>
              <a:rPr sz="3600" spc="-200" dirty="0"/>
              <a:t> con </a:t>
            </a:r>
            <a:r>
              <a:rPr sz="3600" spc="-200" dirty="0" err="1"/>
              <a:t>fallas</a:t>
            </a:r>
            <a:r>
              <a:rPr sz="3600" spc="-200" dirty="0"/>
              <a:t> a </a:t>
            </a:r>
            <a:r>
              <a:rPr sz="3600" spc="-200" dirty="0" err="1"/>
              <a:t>tierra</a:t>
            </a:r>
            <a:endParaRPr sz="3600" spc="-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876800" cy="4906963"/>
          </a:xfrm>
        </p:spPr>
        <p:txBody>
          <a:bodyPr>
            <a:normAutofit fontScale="77500" lnSpcReduction="20000"/>
          </a:bodyPr>
          <a:lstStyle/>
          <a:p>
            <a:pPr rtl="0"/>
            <a:r>
              <a:rPr sz="2800" dirty="0" err="1"/>
              <a:t>Uso</a:t>
            </a:r>
            <a:r>
              <a:rPr sz="2800" dirty="0"/>
              <a:t> </a:t>
            </a:r>
            <a:r>
              <a:rPr sz="2800" dirty="0" err="1"/>
              <a:t>extendido</a:t>
            </a:r>
            <a:r>
              <a:rPr sz="2800" dirty="0"/>
              <a:t> de </a:t>
            </a:r>
            <a:r>
              <a:rPr sz="2800" dirty="0" err="1"/>
              <a:t>herramientas</a:t>
            </a:r>
            <a:r>
              <a:rPr sz="2800" dirty="0"/>
              <a:t> </a:t>
            </a:r>
            <a:r>
              <a:rPr sz="2800" dirty="0" err="1"/>
              <a:t>eléctricas</a:t>
            </a:r>
            <a:r>
              <a:rPr sz="2800" dirty="0"/>
              <a:t> </a:t>
            </a:r>
            <a:r>
              <a:rPr sz="2800" dirty="0" err="1"/>
              <a:t>portátiles</a:t>
            </a:r>
            <a:r>
              <a:rPr sz="2800" dirty="0"/>
              <a:t>/</a:t>
            </a:r>
            <a:r>
              <a:rPr sz="2800" dirty="0" err="1"/>
              <a:t>extensiones</a:t>
            </a:r>
            <a:r>
              <a:rPr sz="2800" dirty="0"/>
              <a:t> </a:t>
            </a:r>
            <a:r>
              <a:rPr sz="2800" dirty="0" err="1"/>
              <a:t>eléctricas</a:t>
            </a:r>
            <a:r>
              <a:rPr sz="2800" dirty="0"/>
              <a:t>.</a:t>
            </a:r>
          </a:p>
          <a:p>
            <a:pPr>
              <a:buNone/>
            </a:pPr>
            <a:endParaRPr lang="en-US" sz="2800" dirty="0"/>
          </a:p>
          <a:p>
            <a:pPr rtl="0"/>
            <a:r>
              <a:rPr sz="2800" dirty="0"/>
              <a:t>Los </a:t>
            </a:r>
            <a:r>
              <a:rPr sz="2800" dirty="0" err="1"/>
              <a:t>equipos</a:t>
            </a:r>
            <a:r>
              <a:rPr sz="2800" dirty="0"/>
              <a:t> eléctricos, las </a:t>
            </a:r>
            <a:r>
              <a:rPr sz="2800" dirty="0" err="1"/>
              <a:t>herramientas</a:t>
            </a:r>
            <a:r>
              <a:rPr sz="2800" dirty="0"/>
              <a:t> y </a:t>
            </a:r>
            <a:r>
              <a:rPr sz="2800" dirty="0" err="1"/>
              <a:t>los</a:t>
            </a:r>
            <a:r>
              <a:rPr sz="2800" dirty="0"/>
              <a:t> cables se </a:t>
            </a:r>
            <a:r>
              <a:rPr sz="2800" dirty="0" err="1"/>
              <a:t>desgastan</a:t>
            </a:r>
            <a:r>
              <a:rPr sz="2800" dirty="0"/>
              <a:t> </a:t>
            </a:r>
            <a:r>
              <a:rPr sz="2800" dirty="0" err="1"/>
              <a:t>considerablemente</a:t>
            </a:r>
            <a:r>
              <a:rPr sz="2800" dirty="0"/>
              <a:t> </a:t>
            </a:r>
            <a:r>
              <a:rPr sz="2800" dirty="0" err="1"/>
              <a:t>cada</a:t>
            </a:r>
            <a:r>
              <a:rPr sz="2800" dirty="0"/>
              <a:t> </a:t>
            </a:r>
            <a:r>
              <a:rPr sz="2800" dirty="0" err="1"/>
              <a:t>día</a:t>
            </a:r>
            <a:r>
              <a:rPr sz="2800" dirty="0"/>
              <a:t> </a:t>
            </a:r>
            <a:r>
              <a:rPr sz="2800" dirty="0" err="1"/>
              <a:t>en</a:t>
            </a:r>
            <a:r>
              <a:rPr sz="2800" dirty="0"/>
              <a:t> la </a:t>
            </a:r>
            <a:r>
              <a:rPr sz="2800" dirty="0" err="1"/>
              <a:t>construcción</a:t>
            </a:r>
            <a:r>
              <a:rPr sz="2800" dirty="0"/>
              <a:t> y </a:t>
            </a:r>
            <a:r>
              <a:rPr sz="2800" dirty="0" err="1"/>
              <a:t>pueden</a:t>
            </a:r>
            <a:r>
              <a:rPr sz="2800" dirty="0"/>
              <a:t> </a:t>
            </a:r>
            <a:r>
              <a:rPr sz="2800" dirty="0" err="1"/>
              <a:t>dañarse</a:t>
            </a:r>
            <a:r>
              <a:rPr sz="2800" dirty="0"/>
              <a:t>.</a:t>
            </a:r>
          </a:p>
          <a:p>
            <a:pPr>
              <a:buNone/>
            </a:pPr>
            <a:endParaRPr lang="en-US" sz="2800" dirty="0"/>
          </a:p>
          <a:p>
            <a:pPr rtl="0"/>
            <a:r>
              <a:rPr sz="2800" dirty="0"/>
              <a:t>Una </a:t>
            </a:r>
            <a:r>
              <a:rPr sz="2800" dirty="0" err="1"/>
              <a:t>suspensión</a:t>
            </a:r>
            <a:r>
              <a:rPr sz="2800" dirty="0"/>
              <a:t> del </a:t>
            </a:r>
            <a:r>
              <a:rPr sz="2800" dirty="0" err="1"/>
              <a:t>sistema</a:t>
            </a:r>
            <a:r>
              <a:rPr sz="2800" dirty="0"/>
              <a:t> de </a:t>
            </a:r>
            <a:r>
              <a:rPr sz="2800" dirty="0" err="1"/>
              <a:t>puesta</a:t>
            </a:r>
            <a:r>
              <a:rPr sz="2800" dirty="0"/>
              <a:t> a </a:t>
            </a:r>
            <a:r>
              <a:rPr sz="2800" dirty="0" err="1"/>
              <a:t>tierra</a:t>
            </a:r>
            <a:r>
              <a:rPr sz="2800" dirty="0"/>
              <a:t> no </a:t>
            </a:r>
            <a:r>
              <a:rPr sz="2800" dirty="0" err="1"/>
              <a:t>evidente</a:t>
            </a:r>
            <a:r>
              <a:rPr sz="2800" dirty="0"/>
              <a:t> para </a:t>
            </a:r>
            <a:r>
              <a:rPr sz="2800" dirty="0" err="1"/>
              <a:t>los</a:t>
            </a:r>
            <a:r>
              <a:rPr sz="2800" dirty="0"/>
              <a:t> </a:t>
            </a:r>
            <a:r>
              <a:rPr sz="2800" dirty="0" err="1"/>
              <a:t>usuarios</a:t>
            </a:r>
            <a:r>
              <a:rPr sz="2800" dirty="0"/>
              <a:t>.</a:t>
            </a:r>
          </a:p>
          <a:p>
            <a:pPr>
              <a:buNone/>
            </a:pPr>
            <a:endParaRPr lang="en-US" sz="2800" dirty="0"/>
          </a:p>
          <a:p>
            <a:pPr rtl="0"/>
            <a:r>
              <a:rPr sz="2800" dirty="0" err="1"/>
              <a:t>Dispositivos</a:t>
            </a:r>
            <a:r>
              <a:rPr sz="2800" dirty="0"/>
              <a:t> de </a:t>
            </a:r>
            <a:r>
              <a:rPr sz="2800" dirty="0" err="1"/>
              <a:t>seguridad</a:t>
            </a:r>
            <a:r>
              <a:rPr sz="2800" dirty="0"/>
              <a:t> </a:t>
            </a:r>
            <a:r>
              <a:rPr sz="2800" dirty="0" err="1"/>
              <a:t>requeridos</a:t>
            </a:r>
            <a:r>
              <a:rPr sz="2800" dirty="0"/>
              <a:t> no </a:t>
            </a:r>
            <a:r>
              <a:rPr sz="2800" dirty="0" err="1"/>
              <a:t>implementados</a:t>
            </a:r>
            <a:r>
              <a:rPr sz="2800" dirty="0"/>
              <a:t> para </a:t>
            </a:r>
            <a:r>
              <a:rPr sz="2800" dirty="0" err="1"/>
              <a:t>proteger</a:t>
            </a:r>
            <a:r>
              <a:rPr sz="2800" dirty="0"/>
              <a:t> a </a:t>
            </a:r>
            <a:r>
              <a:rPr sz="2800" dirty="0" err="1"/>
              <a:t>los</a:t>
            </a:r>
            <a:r>
              <a:rPr sz="2800" dirty="0"/>
              <a:t> </a:t>
            </a:r>
            <a:r>
              <a:rPr sz="2800" dirty="0" err="1"/>
              <a:t>trabajadores</a:t>
            </a:r>
            <a:r>
              <a:rPr sz="2800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82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1295400"/>
            <a:ext cx="3200400" cy="39703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2800" b="1" dirty="0">
                <a:solidFill>
                  <a:srgbClr val="FF0000"/>
                </a:solidFill>
              </a:rPr>
              <a:t>Las </a:t>
            </a:r>
            <a:r>
              <a:rPr sz="2800" b="1" dirty="0" err="1">
                <a:solidFill>
                  <a:srgbClr val="FF0000"/>
                </a:solidFill>
              </a:rPr>
              <a:t>fallas</a:t>
            </a:r>
            <a:r>
              <a:rPr sz="2800" b="1" dirty="0">
                <a:solidFill>
                  <a:srgbClr val="FF0000"/>
                </a:solidFill>
              </a:rPr>
              <a:t> a </a:t>
            </a:r>
            <a:r>
              <a:rPr sz="2800" b="1" dirty="0" err="1">
                <a:solidFill>
                  <a:srgbClr val="FF0000"/>
                </a:solidFill>
              </a:rPr>
              <a:t>tierra</a:t>
            </a:r>
            <a:r>
              <a:rPr sz="2800" b="1" dirty="0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pueden</a:t>
            </a:r>
            <a:r>
              <a:rPr sz="2800" b="1" dirty="0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ocasionar</a:t>
            </a:r>
            <a:r>
              <a:rPr sz="2800" b="1" dirty="0">
                <a:solidFill>
                  <a:srgbClr val="FF0000"/>
                </a:solidFill>
              </a:rPr>
              <a:t> que la </a:t>
            </a:r>
            <a:r>
              <a:rPr sz="2800" b="1" dirty="0" err="1">
                <a:solidFill>
                  <a:srgbClr val="FF0000"/>
                </a:solidFill>
              </a:rPr>
              <a:t>corriente</a:t>
            </a:r>
            <a:r>
              <a:rPr sz="2800" b="1" dirty="0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circule</a:t>
            </a:r>
            <a:r>
              <a:rPr sz="2800" b="1" dirty="0">
                <a:solidFill>
                  <a:srgbClr val="FF0000"/>
                </a:solidFill>
              </a:rPr>
              <a:t> a </a:t>
            </a:r>
            <a:r>
              <a:rPr sz="2800" b="1" dirty="0" err="1">
                <a:solidFill>
                  <a:srgbClr val="FF0000"/>
                </a:solidFill>
              </a:rPr>
              <a:t>través</a:t>
            </a:r>
            <a:r>
              <a:rPr sz="2800" b="1" dirty="0">
                <a:solidFill>
                  <a:srgbClr val="FF0000"/>
                </a:solidFill>
              </a:rPr>
              <a:t> de un </a:t>
            </a:r>
            <a:r>
              <a:rPr sz="2800" b="1" dirty="0" err="1">
                <a:solidFill>
                  <a:srgbClr val="FF0000"/>
                </a:solidFill>
              </a:rPr>
              <a:t>trabajador</a:t>
            </a:r>
            <a:r>
              <a:rPr sz="2800" b="1" dirty="0">
                <a:solidFill>
                  <a:srgbClr val="FF0000"/>
                </a:solidFill>
              </a:rPr>
              <a:t> hasta la </a:t>
            </a:r>
            <a:r>
              <a:rPr sz="2800" b="1" dirty="0" err="1">
                <a:solidFill>
                  <a:srgbClr val="FF0000"/>
                </a:solidFill>
              </a:rPr>
              <a:t>tierra</a:t>
            </a:r>
            <a:r>
              <a:rPr sz="2800" b="1" dirty="0">
                <a:solidFill>
                  <a:srgbClr val="FF0000"/>
                </a:solidFill>
              </a:rPr>
              <a:t>, lo </a:t>
            </a:r>
            <a:r>
              <a:rPr sz="2800" b="1" dirty="0" err="1">
                <a:solidFill>
                  <a:srgbClr val="FF0000"/>
                </a:solidFill>
              </a:rPr>
              <a:t>cual</a:t>
            </a:r>
            <a:r>
              <a:rPr sz="2800" b="1" dirty="0">
                <a:solidFill>
                  <a:srgbClr val="FF0000"/>
                </a:solidFill>
              </a:rPr>
              <a:t> genera </a:t>
            </a:r>
            <a:r>
              <a:rPr sz="2800" b="1" dirty="0" err="1">
                <a:solidFill>
                  <a:srgbClr val="FF0000"/>
                </a:solidFill>
              </a:rPr>
              <a:t>una</a:t>
            </a:r>
            <a:r>
              <a:rPr sz="2800" b="1" dirty="0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descarga</a:t>
            </a:r>
            <a:r>
              <a:rPr sz="2800" b="1" dirty="0">
                <a:solidFill>
                  <a:srgbClr val="FF0000"/>
                </a:solidFill>
              </a:rPr>
              <a:t> o </a:t>
            </a:r>
            <a:r>
              <a:rPr sz="2800" b="1" dirty="0" err="1">
                <a:solidFill>
                  <a:srgbClr val="FF0000"/>
                </a:solidFill>
              </a:rPr>
              <a:t>electrocución</a:t>
            </a:r>
            <a:r>
              <a:rPr sz="2800" b="1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t>Dispositivos de seguridad requeridos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83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7" descr="circuit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941758" y="1893758"/>
            <a:ext cx="4800599" cy="3451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447801"/>
            <a:ext cx="5029200" cy="3276600"/>
          </a:xfrm>
        </p:spPr>
        <p:txBody>
          <a:bodyPr>
            <a:normAutofit fontScale="92500" lnSpcReduction="10000"/>
          </a:bodyPr>
          <a:lstStyle/>
          <a:p>
            <a:pPr rtl="0"/>
            <a:r>
              <a:rPr dirty="0" err="1"/>
              <a:t>Interruptor</a:t>
            </a:r>
            <a:r>
              <a:rPr dirty="0"/>
              <a:t> de circuito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falla</a:t>
            </a:r>
            <a:r>
              <a:rPr dirty="0"/>
              <a:t> a </a:t>
            </a:r>
            <a:r>
              <a:rPr dirty="0" err="1"/>
              <a:t>tierra</a:t>
            </a:r>
            <a:r>
              <a:rPr dirty="0"/>
              <a:t> (GFCI).</a:t>
            </a:r>
          </a:p>
          <a:p>
            <a:pPr rtl="0"/>
            <a:r>
              <a:rPr dirty="0" err="1"/>
              <a:t>Detecta</a:t>
            </a:r>
            <a:r>
              <a:rPr dirty="0"/>
              <a:t> </a:t>
            </a:r>
            <a:r>
              <a:rPr dirty="0" err="1"/>
              <a:t>pequeñas</a:t>
            </a:r>
            <a:r>
              <a:rPr dirty="0"/>
              <a:t> </a:t>
            </a:r>
            <a:r>
              <a:rPr dirty="0" err="1"/>
              <a:t>inestabilidades</a:t>
            </a:r>
            <a:r>
              <a:rPr dirty="0"/>
              <a:t> de </a:t>
            </a:r>
            <a:r>
              <a:rPr dirty="0" err="1"/>
              <a:t>corriente</a:t>
            </a:r>
            <a:r>
              <a:rPr dirty="0"/>
              <a:t> (5 mA).</a:t>
            </a:r>
          </a:p>
          <a:p>
            <a:pPr rtl="0"/>
            <a:r>
              <a:rPr dirty="0" err="1"/>
              <a:t>Desconecta</a:t>
            </a:r>
            <a:r>
              <a:rPr dirty="0"/>
              <a:t> el circuito </a:t>
            </a:r>
            <a:r>
              <a:rPr dirty="0" err="1"/>
              <a:t>en</a:t>
            </a:r>
            <a:r>
              <a:rPr dirty="0"/>
              <a:t> 1/40 de </a:t>
            </a:r>
            <a:r>
              <a:rPr dirty="0" err="1"/>
              <a:t>segundo</a:t>
            </a:r>
            <a:r>
              <a:rPr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4800601"/>
            <a:ext cx="54864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2800" b="1" spc="-100" dirty="0">
                <a:solidFill>
                  <a:srgbClr val="FF0000"/>
                </a:solidFill>
              </a:rPr>
              <a:t>Los </a:t>
            </a:r>
            <a:r>
              <a:rPr sz="2800" b="1" spc="-100" dirty="0" err="1">
                <a:solidFill>
                  <a:srgbClr val="FF0000"/>
                </a:solidFill>
              </a:rPr>
              <a:t>disyuntores</a:t>
            </a:r>
            <a:r>
              <a:rPr sz="2800" b="1" spc="-100" dirty="0">
                <a:solidFill>
                  <a:srgbClr val="FF0000"/>
                </a:solidFill>
              </a:rPr>
              <a:t> </a:t>
            </a:r>
            <a:r>
              <a:rPr sz="2800" b="1" spc="-100" dirty="0" err="1">
                <a:solidFill>
                  <a:srgbClr val="FF0000"/>
                </a:solidFill>
              </a:rPr>
              <a:t>protegen</a:t>
            </a:r>
            <a:r>
              <a:rPr sz="2800" b="1" spc="-100" dirty="0">
                <a:solidFill>
                  <a:srgbClr val="FF0000"/>
                </a:solidFill>
              </a:rPr>
              <a:t> a </a:t>
            </a:r>
            <a:r>
              <a:rPr sz="2800" b="1" spc="-100" dirty="0" err="1">
                <a:solidFill>
                  <a:srgbClr val="FF0000"/>
                </a:solidFill>
              </a:rPr>
              <a:t>los</a:t>
            </a:r>
            <a:r>
              <a:rPr sz="2800" b="1" spc="-100" dirty="0">
                <a:solidFill>
                  <a:srgbClr val="FF0000"/>
                </a:solidFill>
              </a:rPr>
              <a:t> </a:t>
            </a:r>
            <a:r>
              <a:rPr sz="2800" b="1" spc="-100" dirty="0" err="1">
                <a:solidFill>
                  <a:srgbClr val="FF0000"/>
                </a:solidFill>
              </a:rPr>
              <a:t>equipos</a:t>
            </a:r>
            <a:r>
              <a:rPr sz="2800" b="1" spc="-100" dirty="0">
                <a:solidFill>
                  <a:srgbClr val="FF0000"/>
                </a:solidFill>
              </a:rPr>
              <a:t>, ¡el GFCI lo </a:t>
            </a:r>
            <a:r>
              <a:rPr sz="2800" b="1" spc="-100" dirty="0" err="1">
                <a:solidFill>
                  <a:srgbClr val="FF0000"/>
                </a:solidFill>
              </a:rPr>
              <a:t>protege</a:t>
            </a:r>
            <a:r>
              <a:rPr sz="2800" b="1" spc="-100" dirty="0">
                <a:solidFill>
                  <a:srgbClr val="FF0000"/>
                </a:solidFill>
              </a:rPr>
              <a:t> a USTED!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t>¿Ha visto esto en su lugar de trabajo?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84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Picture 11" descr="spiderboxORosh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4191000"/>
            <a:ext cx="2590800" cy="2005183"/>
          </a:xfrm>
          <a:prstGeom prst="rect">
            <a:avLst/>
          </a:prstGeom>
        </p:spPr>
      </p:pic>
      <p:pic>
        <p:nvPicPr>
          <p:cNvPr id="6" name="Picture 5" descr="gfci_wall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376203"/>
            <a:ext cx="1410433" cy="2271997"/>
          </a:xfrm>
          <a:prstGeom prst="rect">
            <a:avLst/>
          </a:prstGeom>
        </p:spPr>
      </p:pic>
      <p:pic>
        <p:nvPicPr>
          <p:cNvPr id="10" name="Picture 9" descr="gfci_port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3276600"/>
            <a:ext cx="1659606" cy="2514603"/>
          </a:xfrm>
          <a:prstGeom prst="rect">
            <a:avLst/>
          </a:prstGeom>
        </p:spPr>
      </p:pic>
      <p:pic>
        <p:nvPicPr>
          <p:cNvPr id="9" name="Picture 8" descr="gfci_plu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367836">
            <a:off x="2030235" y="1985514"/>
            <a:ext cx="4759562" cy="707341"/>
          </a:xfrm>
          <a:prstGeom prst="rect">
            <a:avLst/>
          </a:prstGeom>
        </p:spPr>
      </p:pic>
      <p:pic>
        <p:nvPicPr>
          <p:cNvPr id="11" name="Picture 10" descr="GFCI breaker in panel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0800" y="1981200"/>
            <a:ext cx="2173231" cy="1653409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rtl="0"/>
            <a:r>
              <a:t>OSHA y Cal/OSHA exigen: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620000" cy="4525963"/>
          </a:xfrm>
        </p:spPr>
        <p:txBody>
          <a:bodyPr>
            <a:normAutofit fontScale="92500" lnSpcReduction="10000"/>
          </a:bodyPr>
          <a:lstStyle/>
          <a:p>
            <a:pPr rtl="0"/>
            <a:r>
              <a:rPr dirty="0"/>
              <a:t>GFCI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obras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construcción</a:t>
            </a:r>
            <a:r>
              <a:rPr dirty="0"/>
              <a:t> para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contactos</a:t>
            </a:r>
            <a:r>
              <a:rPr dirty="0"/>
              <a:t> </a:t>
            </a:r>
            <a:r>
              <a:rPr dirty="0" err="1"/>
              <a:t>monofásicos</a:t>
            </a:r>
            <a:r>
              <a:rPr dirty="0"/>
              <a:t> de 120 </a:t>
            </a:r>
            <a:r>
              <a:rPr dirty="0" err="1"/>
              <a:t>voltios</a:t>
            </a:r>
            <a:r>
              <a:rPr dirty="0"/>
              <a:t> de CA, 15 y 20 </a:t>
            </a:r>
            <a:r>
              <a:rPr dirty="0" err="1"/>
              <a:t>amperios</a:t>
            </a:r>
            <a:r>
              <a:rPr dirty="0"/>
              <a:t> que no </a:t>
            </a:r>
            <a:r>
              <a:rPr dirty="0" err="1"/>
              <a:t>forman</a:t>
            </a:r>
            <a:r>
              <a:rPr dirty="0"/>
              <a:t> parte del </a:t>
            </a:r>
            <a:r>
              <a:rPr dirty="0" err="1"/>
              <a:t>cableado</a:t>
            </a:r>
            <a:r>
              <a:rPr dirty="0"/>
              <a:t> </a:t>
            </a:r>
            <a:r>
              <a:rPr dirty="0" err="1"/>
              <a:t>permanente</a:t>
            </a:r>
            <a:endParaRPr dirty="0"/>
          </a:p>
          <a:p>
            <a:pPr lvl="3" rtl="0">
              <a:buNone/>
            </a:pPr>
            <a:r>
              <a:rPr sz="4000" b="1" u="sng" dirty="0"/>
              <a:t>O</a:t>
            </a:r>
          </a:p>
          <a:p>
            <a:pPr algn="ctr" rtl="0">
              <a:buNone/>
            </a:pPr>
            <a:r>
              <a:rPr spc="-100" dirty="0"/>
              <a:t>Un</a:t>
            </a:r>
          </a:p>
          <a:p>
            <a:pPr algn="ctr" rtl="0">
              <a:buNone/>
            </a:pPr>
            <a:r>
              <a:rPr spc="-100" dirty="0"/>
              <a:t>“</a:t>
            </a:r>
            <a:r>
              <a:rPr spc="-100" dirty="0" err="1"/>
              <a:t>Programa</a:t>
            </a:r>
            <a:r>
              <a:rPr spc="-100" dirty="0"/>
              <a:t> de </a:t>
            </a:r>
            <a:r>
              <a:rPr spc="-100" dirty="0" err="1"/>
              <a:t>conductores</a:t>
            </a:r>
            <a:r>
              <a:rPr spc="-100" dirty="0"/>
              <a:t> de </a:t>
            </a:r>
            <a:r>
              <a:rPr spc="-100" dirty="0" err="1"/>
              <a:t>puesta</a:t>
            </a:r>
            <a:r>
              <a:rPr spc="-100" dirty="0"/>
              <a:t> </a:t>
            </a:r>
          </a:p>
          <a:p>
            <a:pPr algn="ctr" rtl="0">
              <a:buNone/>
            </a:pPr>
            <a:r>
              <a:rPr spc="-100" dirty="0"/>
              <a:t>a </a:t>
            </a:r>
            <a:r>
              <a:rPr spc="-100" dirty="0" err="1"/>
              <a:t>tierra</a:t>
            </a:r>
            <a:r>
              <a:rPr spc="-100" dirty="0"/>
              <a:t> </a:t>
            </a:r>
            <a:r>
              <a:rPr spc="-100" dirty="0" err="1"/>
              <a:t>asegurada</a:t>
            </a:r>
            <a:r>
              <a:rPr spc="-100" dirty="0"/>
              <a:t>"</a:t>
            </a:r>
          </a:p>
          <a:p>
            <a:pPr algn="ctr" rtl="0">
              <a:buNone/>
            </a:pPr>
            <a:r>
              <a:rPr spc="-100" dirty="0"/>
              <a:t>(AEGCP)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85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pPr rtl="0"/>
            <a:r>
              <a:rPr sz="3700" spc="-100" dirty="0" err="1"/>
              <a:t>Prácticas</a:t>
            </a:r>
            <a:r>
              <a:rPr sz="3700" spc="-100" dirty="0"/>
              <a:t> </a:t>
            </a:r>
            <a:r>
              <a:rPr sz="3700" spc="-100" dirty="0" err="1"/>
              <a:t>seguras</a:t>
            </a:r>
            <a:r>
              <a:rPr sz="3700" spc="-100" dirty="0"/>
              <a:t>: </a:t>
            </a:r>
            <a:r>
              <a:rPr sz="3700" spc="-100" dirty="0" err="1"/>
              <a:t>peligros</a:t>
            </a:r>
            <a:r>
              <a:rPr sz="3700" spc="-100" dirty="0"/>
              <a:t> de </a:t>
            </a:r>
            <a:r>
              <a:rPr sz="3700" spc="-100" dirty="0" err="1"/>
              <a:t>falla</a:t>
            </a:r>
            <a:r>
              <a:rPr sz="3700" spc="-100" dirty="0"/>
              <a:t> a </a:t>
            </a:r>
            <a:r>
              <a:rPr sz="3700" spc="-100" dirty="0" err="1"/>
              <a:t>tierra</a:t>
            </a:r>
            <a:endParaRPr sz="3700" spc="-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114800"/>
          </a:xfrm>
        </p:spPr>
        <p:txBody>
          <a:bodyPr>
            <a:normAutofit fontScale="77500" lnSpcReduction="20000"/>
          </a:bodyPr>
          <a:lstStyle/>
          <a:p>
            <a:pPr rtl="0">
              <a:buFont typeface="Wingdings" pitchFamily="2" charset="2"/>
              <a:buChar char="ü"/>
            </a:pPr>
            <a:r>
              <a:rPr sz="2800" dirty="0" err="1"/>
              <a:t>Conozca</a:t>
            </a:r>
            <a:r>
              <a:rPr sz="2800" dirty="0"/>
              <a:t> el </a:t>
            </a:r>
            <a:r>
              <a:rPr sz="2800" dirty="0" err="1"/>
              <a:t>tipo</a:t>
            </a:r>
            <a:r>
              <a:rPr sz="2800" dirty="0"/>
              <a:t> de </a:t>
            </a:r>
            <a:r>
              <a:rPr sz="2800" dirty="0" err="1"/>
              <a:t>protección</a:t>
            </a:r>
            <a:r>
              <a:rPr sz="2800" dirty="0"/>
              <a:t> de </a:t>
            </a:r>
            <a:r>
              <a:rPr sz="2800" dirty="0" err="1"/>
              <a:t>falla</a:t>
            </a:r>
            <a:r>
              <a:rPr sz="2800" dirty="0"/>
              <a:t> a </a:t>
            </a:r>
            <a:r>
              <a:rPr sz="2800" dirty="0" err="1"/>
              <a:t>tierra</a:t>
            </a:r>
            <a:r>
              <a:rPr sz="2800" dirty="0"/>
              <a:t> que se </a:t>
            </a:r>
            <a:r>
              <a:rPr sz="2800" dirty="0" err="1"/>
              <a:t>utiliza</a:t>
            </a:r>
            <a:r>
              <a:rPr sz="2800" dirty="0"/>
              <a:t> </a:t>
            </a:r>
            <a:r>
              <a:rPr sz="2800" dirty="0" err="1"/>
              <a:t>en</a:t>
            </a:r>
            <a:r>
              <a:rPr sz="2800" dirty="0"/>
              <a:t> el </a:t>
            </a:r>
            <a:r>
              <a:rPr sz="2800" dirty="0" err="1"/>
              <a:t>lugar</a:t>
            </a:r>
            <a:r>
              <a:rPr sz="2800" dirty="0"/>
              <a:t> de </a:t>
            </a:r>
            <a:r>
              <a:rPr sz="2800" dirty="0" err="1"/>
              <a:t>trabajo</a:t>
            </a:r>
            <a:r>
              <a:rPr sz="2800" dirty="0"/>
              <a:t>.</a:t>
            </a:r>
          </a:p>
          <a:p>
            <a:pPr>
              <a:buFont typeface="Wingdings" pitchFamily="2" charset="2"/>
              <a:buChar char="ü"/>
            </a:pPr>
            <a:endParaRPr lang="en-US" sz="2800" dirty="0"/>
          </a:p>
          <a:p>
            <a:pPr rtl="0">
              <a:buFont typeface="Wingdings" pitchFamily="2" charset="2"/>
              <a:buChar char="ü"/>
            </a:pPr>
            <a:r>
              <a:rPr sz="2800" dirty="0" err="1"/>
              <a:t>Pregunte</a:t>
            </a:r>
            <a:r>
              <a:rPr sz="2800" dirty="0"/>
              <a:t> </a:t>
            </a:r>
            <a:r>
              <a:rPr sz="2800" dirty="0" err="1"/>
              <a:t>si</a:t>
            </a:r>
            <a:r>
              <a:rPr sz="2800" dirty="0"/>
              <a:t> </a:t>
            </a:r>
            <a:r>
              <a:rPr sz="2800" dirty="0" err="1"/>
              <a:t>los</a:t>
            </a:r>
            <a:r>
              <a:rPr sz="2800" dirty="0"/>
              <a:t> GFCI se </a:t>
            </a:r>
            <a:r>
              <a:rPr sz="2800" dirty="0" err="1"/>
              <a:t>probaron</a:t>
            </a:r>
            <a:r>
              <a:rPr sz="2800" dirty="0"/>
              <a:t> antes de </a:t>
            </a:r>
            <a:r>
              <a:rPr sz="2800" dirty="0" err="1"/>
              <a:t>utilizarlos</a:t>
            </a:r>
            <a:r>
              <a:rPr sz="2800" dirty="0"/>
              <a:t>.</a:t>
            </a:r>
          </a:p>
          <a:p>
            <a:pPr>
              <a:buFont typeface="Wingdings" pitchFamily="2" charset="2"/>
              <a:buChar char="ü"/>
            </a:pPr>
            <a:endParaRPr lang="en-US" sz="2800" dirty="0"/>
          </a:p>
          <a:p>
            <a:pPr rtl="0">
              <a:buFont typeface="Wingdings" pitchFamily="2" charset="2"/>
              <a:buChar char="ü"/>
            </a:pPr>
            <a:r>
              <a:rPr sz="2800" dirty="0" err="1"/>
              <a:t>Identifique</a:t>
            </a:r>
            <a:r>
              <a:rPr sz="2800" dirty="0"/>
              <a:t> a la persona </a:t>
            </a:r>
            <a:r>
              <a:rPr sz="2800" dirty="0" err="1"/>
              <a:t>calificada</a:t>
            </a:r>
            <a:r>
              <a:rPr sz="2800" dirty="0"/>
              <a:t> </a:t>
            </a:r>
            <a:r>
              <a:rPr sz="2800" dirty="0" err="1"/>
              <a:t>asignada</a:t>
            </a:r>
            <a:r>
              <a:rPr sz="2800" dirty="0"/>
              <a:t>.</a:t>
            </a:r>
          </a:p>
          <a:p>
            <a:pPr>
              <a:buFont typeface="Wingdings" pitchFamily="2" charset="2"/>
              <a:buChar char="ü"/>
            </a:pPr>
            <a:endParaRPr lang="en-US" sz="2800" dirty="0"/>
          </a:p>
          <a:p>
            <a:pPr rtl="0">
              <a:buFont typeface="Wingdings" pitchFamily="2" charset="2"/>
              <a:buChar char="ü"/>
            </a:pPr>
            <a:r>
              <a:rPr sz="2800" dirty="0" err="1"/>
              <a:t>Inspeccione</a:t>
            </a:r>
            <a:r>
              <a:rPr sz="2800" dirty="0"/>
              <a:t> </a:t>
            </a:r>
            <a:r>
              <a:rPr sz="2800" dirty="0" err="1"/>
              <a:t>los</a:t>
            </a:r>
            <a:r>
              <a:rPr sz="2800" dirty="0"/>
              <a:t> </a:t>
            </a:r>
            <a:r>
              <a:rPr sz="2800" dirty="0" err="1"/>
              <a:t>equipos</a:t>
            </a:r>
            <a:r>
              <a:rPr sz="2800" dirty="0"/>
              <a:t> </a:t>
            </a:r>
            <a:r>
              <a:rPr sz="2800" dirty="0" err="1"/>
              <a:t>diariamente</a:t>
            </a:r>
            <a:r>
              <a:rPr sz="2800" dirty="0"/>
              <a:t> para </a:t>
            </a:r>
            <a:r>
              <a:rPr sz="2800" dirty="0" err="1"/>
              <a:t>verificar</a:t>
            </a:r>
            <a:r>
              <a:rPr sz="2800" dirty="0"/>
              <a:t> que no </a:t>
            </a:r>
            <a:r>
              <a:rPr sz="2800" dirty="0" err="1"/>
              <a:t>tengan</a:t>
            </a:r>
            <a:r>
              <a:rPr sz="2800" dirty="0"/>
              <a:t> </a:t>
            </a:r>
            <a:r>
              <a:rPr sz="2800" dirty="0" err="1"/>
              <a:t>defectos</a:t>
            </a:r>
            <a:r>
              <a:rPr sz="2800" dirty="0"/>
              <a:t> y </a:t>
            </a:r>
            <a:r>
              <a:rPr sz="2800" dirty="0" err="1"/>
              <a:t>sáquelos</a:t>
            </a:r>
            <a:r>
              <a:rPr sz="2800" dirty="0"/>
              <a:t> de </a:t>
            </a:r>
            <a:r>
              <a:rPr sz="2800" dirty="0" err="1"/>
              <a:t>servicio</a:t>
            </a:r>
            <a:r>
              <a:rPr sz="2800" dirty="0"/>
              <a:t> </a:t>
            </a:r>
            <a:r>
              <a:rPr sz="2800" dirty="0" err="1"/>
              <a:t>si</a:t>
            </a:r>
            <a:r>
              <a:rPr sz="2800" dirty="0"/>
              <a:t> </a:t>
            </a:r>
            <a:r>
              <a:rPr sz="2800" dirty="0" err="1"/>
              <a:t>están</a:t>
            </a:r>
            <a:r>
              <a:rPr sz="2800" dirty="0"/>
              <a:t> </a:t>
            </a:r>
            <a:r>
              <a:rPr sz="2800" dirty="0" err="1"/>
              <a:t>dañados</a:t>
            </a:r>
            <a:r>
              <a:rPr sz="2800" dirty="0"/>
              <a:t>.</a:t>
            </a:r>
          </a:p>
          <a:p>
            <a:pPr>
              <a:buFont typeface="Wingdings" pitchFamily="2" charset="2"/>
              <a:buChar char="ü"/>
            </a:pPr>
            <a:endParaRPr lang="en-US" sz="2800" dirty="0"/>
          </a:p>
          <a:p>
            <a:pPr rtl="0">
              <a:buFont typeface="Wingdings" pitchFamily="2" charset="2"/>
              <a:buChar char="ü"/>
            </a:pPr>
            <a:r>
              <a:rPr sz="2800" dirty="0" err="1"/>
              <a:t>Informe</a:t>
            </a:r>
            <a:r>
              <a:rPr sz="2800" dirty="0"/>
              <a:t> </a:t>
            </a:r>
            <a:r>
              <a:rPr sz="2800" dirty="0" err="1"/>
              <a:t>si</a:t>
            </a:r>
            <a:r>
              <a:rPr sz="2800" dirty="0"/>
              <a:t> nota: </a:t>
            </a:r>
            <a:r>
              <a:rPr sz="2800" dirty="0" err="1"/>
              <a:t>herramientas</a:t>
            </a:r>
            <a:r>
              <a:rPr sz="2800" dirty="0"/>
              <a:t>/cables </a:t>
            </a:r>
            <a:r>
              <a:rPr sz="2800" dirty="0" err="1"/>
              <a:t>sobrecalentados</a:t>
            </a:r>
            <a:r>
              <a:rPr sz="2800" dirty="0"/>
              <a:t>; GFCI que </a:t>
            </a:r>
            <a:r>
              <a:rPr sz="2800" dirty="0" err="1"/>
              <a:t>desconectan</a:t>
            </a:r>
            <a:r>
              <a:rPr sz="2800" dirty="0"/>
              <a:t> circuitos; </a:t>
            </a:r>
            <a:r>
              <a:rPr sz="2800" dirty="0" err="1"/>
              <a:t>aislantes</a:t>
            </a:r>
            <a:r>
              <a:rPr sz="2800" dirty="0"/>
              <a:t> </a:t>
            </a:r>
            <a:r>
              <a:rPr sz="2800" dirty="0" err="1"/>
              <a:t>desgastados</a:t>
            </a:r>
            <a:r>
              <a:rPr sz="2800" dirty="0"/>
              <a:t> o </a:t>
            </a:r>
            <a:r>
              <a:rPr sz="2800" dirty="0" err="1"/>
              <a:t>deshilachados</a:t>
            </a:r>
            <a:r>
              <a:rPr sz="2800" dirty="0"/>
              <a:t> </a:t>
            </a:r>
            <a:r>
              <a:rPr sz="2800" dirty="0" err="1"/>
              <a:t>en</a:t>
            </a:r>
            <a:r>
              <a:rPr sz="2800" dirty="0"/>
              <a:t> </a:t>
            </a:r>
            <a:r>
              <a:rPr sz="2800" dirty="0" err="1"/>
              <a:t>conductores</a:t>
            </a:r>
            <a:r>
              <a:rPr sz="2800" dirty="0"/>
              <a:t>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86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373469"/>
            <a:ext cx="88392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sz="3600" dirty="0">
                <a:solidFill>
                  <a:srgbClr val="FF0000"/>
                </a:solidFill>
              </a:rPr>
              <a:t>EL USO DE UN GFCI PUEDE SALVARLE LA VIDA.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915400" cy="1295400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Peligro</a:t>
            </a:r>
            <a:r>
              <a:rPr dirty="0"/>
              <a:t> N.º 3</a:t>
            </a:r>
            <a:r>
              <a:rPr lang="en-US" dirty="0"/>
              <a:t/>
            </a:r>
            <a:br>
              <a:rPr lang="en-US" dirty="0"/>
            </a:br>
            <a:r>
              <a:rPr dirty="0"/>
              <a:t>Trayectoria a </a:t>
            </a:r>
            <a:r>
              <a:rPr dirty="0" err="1"/>
              <a:t>tierra</a:t>
            </a:r>
            <a:r>
              <a:rPr dirty="0"/>
              <a:t> </a:t>
            </a:r>
            <a:r>
              <a:rPr dirty="0" err="1"/>
              <a:t>faltante</a:t>
            </a:r>
            <a:r>
              <a:rPr dirty="0"/>
              <a:t> o </a:t>
            </a:r>
            <a:r>
              <a:rPr dirty="0" err="1"/>
              <a:t>discontinua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87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2057400"/>
            <a:ext cx="5943600" cy="769441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sz="4400"/>
              <a:t>EQUIPO 4: informar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135" y="3318808"/>
            <a:ext cx="6522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4000" b="1" dirty="0" err="1"/>
              <a:t>Estudio</a:t>
            </a:r>
            <a:r>
              <a:rPr sz="4000" b="1" dirty="0"/>
              <a:t> de </a:t>
            </a:r>
            <a:r>
              <a:rPr sz="4000" b="1" dirty="0" err="1"/>
              <a:t>caso</a:t>
            </a:r>
            <a:r>
              <a:rPr sz="4000" b="1" dirty="0"/>
              <a:t>: </a:t>
            </a:r>
            <a:r>
              <a:rPr sz="4000" b="1" dirty="0" err="1"/>
              <a:t>Cortocircuito</a:t>
            </a:r>
            <a:r>
              <a:rPr sz="4000" b="1" dirty="0"/>
              <a:t> </a:t>
            </a:r>
            <a:r>
              <a:rPr sz="4000" b="1" dirty="0" err="1"/>
              <a:t>en</a:t>
            </a:r>
            <a:r>
              <a:rPr sz="4000" b="1" dirty="0"/>
              <a:t> sierra </a:t>
            </a:r>
            <a:r>
              <a:rPr sz="4000" b="1" dirty="0" err="1"/>
              <a:t>eléctrica</a:t>
            </a:r>
            <a:r>
              <a:rPr sz="4000" b="1" dirty="0"/>
              <a:t>/</a:t>
            </a:r>
            <a:r>
              <a:rPr sz="4000" b="1" dirty="0" err="1"/>
              <a:t>suministro</a:t>
            </a:r>
            <a:r>
              <a:rPr sz="4000" b="1" dirty="0"/>
              <a:t> </a:t>
            </a:r>
            <a:r>
              <a:rPr sz="4000" b="1" dirty="0" err="1"/>
              <a:t>eléctrico</a:t>
            </a:r>
            <a:r>
              <a:rPr sz="4000" b="1" dirty="0"/>
              <a:t> temporal sin </a:t>
            </a:r>
            <a:r>
              <a:rPr sz="4000" b="1" dirty="0" err="1"/>
              <a:t>puesta</a:t>
            </a:r>
            <a:r>
              <a:rPr sz="4000" b="1" dirty="0"/>
              <a:t> a </a:t>
            </a:r>
            <a:r>
              <a:rPr sz="4000" b="1" dirty="0" err="1"/>
              <a:t>tierra</a:t>
            </a:r>
            <a:endParaRPr sz="4000" b="1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t>¿Qué está mal aquí?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88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image22.jpeg" descr="circuito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1447800"/>
            <a:ext cx="411480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dirty="0"/>
              <a:t>¿</a:t>
            </a:r>
            <a:r>
              <a:rPr dirty="0" err="1"/>
              <a:t>Cuáles</a:t>
            </a:r>
            <a:r>
              <a:rPr dirty="0"/>
              <a:t> son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riesgos</a:t>
            </a:r>
            <a:r>
              <a:rPr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48400" cy="4525963"/>
          </a:xfrm>
        </p:spPr>
        <p:txBody>
          <a:bodyPr>
            <a:normAutofit fontScale="92500"/>
          </a:bodyPr>
          <a:lstStyle/>
          <a:p>
            <a:pPr rtl="0"/>
            <a:r>
              <a:rPr dirty="0"/>
              <a:t>El cable no </a:t>
            </a:r>
            <a:r>
              <a:rPr dirty="0" err="1"/>
              <a:t>tiene</a:t>
            </a:r>
            <a:r>
              <a:rPr dirty="0"/>
              <a:t> </a:t>
            </a:r>
            <a:r>
              <a:rPr dirty="0" err="1"/>
              <a:t>varilla</a:t>
            </a:r>
            <a:r>
              <a:rPr dirty="0"/>
              <a:t> de </a:t>
            </a:r>
            <a:r>
              <a:rPr dirty="0" err="1"/>
              <a:t>tierra</a:t>
            </a:r>
            <a:r>
              <a:rPr dirty="0"/>
              <a:t> (</a:t>
            </a:r>
            <a:r>
              <a:rPr dirty="0" err="1"/>
              <a:t>dañada</a:t>
            </a:r>
            <a:r>
              <a:rPr dirty="0"/>
              <a:t> o </a:t>
            </a:r>
            <a:r>
              <a:rPr dirty="0" err="1"/>
              <a:t>retirada</a:t>
            </a:r>
            <a:r>
              <a:rPr dirty="0"/>
              <a:t> </a:t>
            </a:r>
            <a:r>
              <a:rPr dirty="0" err="1"/>
              <a:t>intencionalmente</a:t>
            </a:r>
            <a:r>
              <a:rPr dirty="0"/>
              <a:t>).</a:t>
            </a:r>
          </a:p>
          <a:p>
            <a:pPr rtl="0"/>
            <a:r>
              <a:rPr dirty="0" err="1"/>
              <a:t>Cableado</a:t>
            </a:r>
            <a:r>
              <a:rPr dirty="0"/>
              <a:t> </a:t>
            </a:r>
            <a:r>
              <a:rPr dirty="0" err="1"/>
              <a:t>inadecuado</a:t>
            </a:r>
            <a:r>
              <a:rPr dirty="0"/>
              <a:t>; </a:t>
            </a:r>
            <a:r>
              <a:rPr dirty="0" err="1"/>
              <a:t>conductores</a:t>
            </a:r>
            <a:r>
              <a:rPr dirty="0"/>
              <a:t> </a:t>
            </a:r>
            <a:r>
              <a:rPr lang="es-MX" dirty="0"/>
              <a:t/>
            </a:r>
            <a:br>
              <a:rPr lang="es-MX" dirty="0"/>
            </a:br>
            <a:r>
              <a:rPr dirty="0"/>
              <a:t>o </a:t>
            </a:r>
            <a:r>
              <a:rPr dirty="0" err="1"/>
              <a:t>contactos</a:t>
            </a:r>
            <a:r>
              <a:rPr dirty="0"/>
              <a:t> </a:t>
            </a:r>
            <a:r>
              <a:rPr dirty="0" err="1"/>
              <a:t>alterados</a:t>
            </a:r>
            <a:r>
              <a:rPr dirty="0"/>
              <a:t> o </a:t>
            </a:r>
            <a:r>
              <a:rPr dirty="0" err="1"/>
              <a:t>dañados</a:t>
            </a:r>
            <a:r>
              <a:rPr dirty="0"/>
              <a:t>.</a:t>
            </a:r>
          </a:p>
          <a:p>
            <a:pPr rtl="0"/>
            <a:r>
              <a:rPr dirty="0"/>
              <a:t>Si el circuito no </a:t>
            </a:r>
            <a:r>
              <a:rPr dirty="0" err="1"/>
              <a:t>tiene</a:t>
            </a:r>
            <a:r>
              <a:rPr dirty="0"/>
              <a:t> </a:t>
            </a:r>
            <a:r>
              <a:rPr dirty="0" err="1"/>
              <a:t>tierra</a:t>
            </a:r>
            <a:r>
              <a:rPr dirty="0"/>
              <a:t>, la </a:t>
            </a:r>
            <a:r>
              <a:rPr dirty="0" err="1"/>
              <a:t>trayectoria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rápida</a:t>
            </a:r>
            <a:r>
              <a:rPr dirty="0"/>
              <a:t>/simple para la </a:t>
            </a:r>
            <a:r>
              <a:rPr dirty="0" err="1"/>
              <a:t>corriente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a </a:t>
            </a:r>
            <a:r>
              <a:rPr dirty="0" err="1"/>
              <a:t>través</a:t>
            </a:r>
            <a:r>
              <a:rPr dirty="0"/>
              <a:t> del </a:t>
            </a:r>
            <a:r>
              <a:rPr dirty="0" err="1"/>
              <a:t>cuerpo</a:t>
            </a:r>
            <a:r>
              <a:rPr dirty="0"/>
              <a:t> de un </a:t>
            </a:r>
            <a:r>
              <a:rPr dirty="0" err="1"/>
              <a:t>trabajador</a:t>
            </a:r>
            <a:r>
              <a:rPr dirty="0"/>
              <a:t>.</a:t>
            </a:r>
            <a:r>
              <a:rPr i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89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damagedoutle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4200" y="4114800"/>
            <a:ext cx="1432560" cy="2042160"/>
          </a:xfrm>
          <a:prstGeom prst="rect">
            <a:avLst/>
          </a:prstGeom>
        </p:spPr>
      </p:pic>
      <p:pic>
        <p:nvPicPr>
          <p:cNvPr id="8" name="Picture 7" descr="2NatlSafetyCouncil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2133600"/>
            <a:ext cx="2388824" cy="16429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49362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Objetivos</a:t>
            </a:r>
            <a:r>
              <a:rPr dirty="0"/>
              <a:t> del </a:t>
            </a:r>
            <a:r>
              <a:rPr dirty="0" err="1"/>
              <a:t>curso</a:t>
            </a:r>
            <a:r>
              <a:rPr dirty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sz="2700" dirty="0" err="1"/>
              <a:t>Aumentar</a:t>
            </a:r>
            <a:r>
              <a:rPr sz="2700" dirty="0"/>
              <a:t> la </a:t>
            </a:r>
            <a:r>
              <a:rPr sz="2700" dirty="0" err="1"/>
              <a:t>sensibilidad</a:t>
            </a:r>
            <a:r>
              <a:rPr sz="2700" dirty="0"/>
              <a:t> </a:t>
            </a:r>
            <a:r>
              <a:rPr sz="2700" dirty="0" err="1"/>
              <a:t>sobre</a:t>
            </a:r>
            <a:r>
              <a:rPr sz="2700" dirty="0"/>
              <a:t> </a:t>
            </a:r>
            <a:r>
              <a:rPr sz="2700" dirty="0" err="1"/>
              <a:t>los</a:t>
            </a:r>
            <a:r>
              <a:rPr sz="2700" dirty="0"/>
              <a:t> </a:t>
            </a:r>
            <a:r>
              <a:rPr sz="2700" dirty="0" err="1"/>
              <a:t>riesgos</a:t>
            </a:r>
            <a:r>
              <a:rPr sz="2700" dirty="0"/>
              <a:t> eléctricos entre las personas que no son </a:t>
            </a:r>
            <a:r>
              <a:rPr sz="2700" dirty="0" err="1"/>
              <a:t>especialistas</a:t>
            </a:r>
            <a:r>
              <a:rPr sz="2700" dirty="0"/>
              <a:t> </a:t>
            </a:r>
            <a:r>
              <a:rPr sz="2700" dirty="0" err="1"/>
              <a:t>en</a:t>
            </a:r>
            <a:r>
              <a:rPr sz="2700" dirty="0"/>
              <a:t> electricidad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rtl="0">
              <a:lnSpc>
                <a:spcPct val="160000"/>
              </a:lnSpc>
              <a:buNone/>
            </a:pPr>
            <a:r>
              <a:rPr sz="2800" b="1" dirty="0"/>
              <a:t>Al final de </a:t>
            </a:r>
            <a:r>
              <a:rPr sz="2800" b="1" dirty="0" err="1"/>
              <a:t>esta</a:t>
            </a:r>
            <a:r>
              <a:rPr sz="2800" b="1" dirty="0"/>
              <a:t> </a:t>
            </a:r>
            <a:r>
              <a:rPr sz="2800" b="1" dirty="0" err="1"/>
              <a:t>capacitación</a:t>
            </a:r>
            <a:r>
              <a:rPr sz="2800" b="1" dirty="0"/>
              <a:t>, </a:t>
            </a:r>
            <a:r>
              <a:rPr sz="2800" b="1" dirty="0" err="1"/>
              <a:t>los</a:t>
            </a:r>
            <a:r>
              <a:rPr sz="2800" b="1" dirty="0"/>
              <a:t> </a:t>
            </a:r>
            <a:r>
              <a:rPr sz="2800" b="1" dirty="0" err="1"/>
              <a:t>participantes</a:t>
            </a:r>
            <a:r>
              <a:rPr sz="2800" b="1" dirty="0"/>
              <a:t> </a:t>
            </a:r>
            <a:r>
              <a:rPr sz="2800" b="1" dirty="0" err="1"/>
              <a:t>podrán</a:t>
            </a:r>
            <a:r>
              <a:rPr sz="2800" b="1" dirty="0"/>
              <a:t>:</a:t>
            </a:r>
          </a:p>
          <a:p>
            <a:pPr lvl="0" rtl="0"/>
            <a:r>
              <a:rPr sz="2800" dirty="0" err="1"/>
              <a:t>identificar</a:t>
            </a:r>
            <a:r>
              <a:rPr sz="2800" dirty="0"/>
              <a:t> las </a:t>
            </a:r>
            <a:r>
              <a:rPr sz="2800" dirty="0" err="1"/>
              <a:t>causas</a:t>
            </a:r>
            <a:r>
              <a:rPr sz="2800" dirty="0"/>
              <a:t> de las </a:t>
            </a:r>
            <a:r>
              <a:rPr sz="2800" dirty="0" err="1"/>
              <a:t>muertes</a:t>
            </a:r>
            <a:r>
              <a:rPr sz="2800" dirty="0"/>
              <a:t> </a:t>
            </a:r>
            <a:r>
              <a:rPr sz="2800" dirty="0" err="1"/>
              <a:t>por</a:t>
            </a:r>
            <a:r>
              <a:rPr sz="2800" dirty="0"/>
              <a:t> electricidad</a:t>
            </a:r>
          </a:p>
          <a:p>
            <a:pPr lvl="0" rtl="0"/>
            <a:r>
              <a:rPr sz="2800" dirty="0" err="1"/>
              <a:t>entender</a:t>
            </a:r>
            <a:r>
              <a:rPr sz="2800" dirty="0"/>
              <a:t> </a:t>
            </a:r>
            <a:r>
              <a:rPr sz="2800" dirty="0" err="1"/>
              <a:t>conceptos</a:t>
            </a:r>
            <a:r>
              <a:rPr sz="2800" dirty="0"/>
              <a:t> y </a:t>
            </a:r>
            <a:r>
              <a:rPr sz="2800" dirty="0" err="1"/>
              <a:t>términos</a:t>
            </a:r>
            <a:r>
              <a:rPr sz="2800" dirty="0"/>
              <a:t> </a:t>
            </a:r>
            <a:r>
              <a:rPr sz="2800" dirty="0" err="1"/>
              <a:t>básicos</a:t>
            </a:r>
            <a:r>
              <a:rPr sz="2800" dirty="0"/>
              <a:t> de electricidad</a:t>
            </a:r>
          </a:p>
          <a:p>
            <a:pPr lvl="0" rtl="0"/>
            <a:r>
              <a:rPr sz="2800" dirty="0" err="1"/>
              <a:t>describir</a:t>
            </a:r>
            <a:r>
              <a:rPr sz="2800" dirty="0"/>
              <a:t> la forma </a:t>
            </a:r>
            <a:r>
              <a:rPr sz="2800" dirty="0" err="1"/>
              <a:t>en</a:t>
            </a:r>
            <a:r>
              <a:rPr sz="2800" dirty="0"/>
              <a:t> que la electricidad </a:t>
            </a:r>
            <a:r>
              <a:rPr sz="2800" dirty="0" err="1"/>
              <a:t>puede</a:t>
            </a:r>
            <a:r>
              <a:rPr sz="2800" dirty="0"/>
              <a:t> </a:t>
            </a:r>
            <a:r>
              <a:rPr sz="2800" dirty="0" err="1"/>
              <a:t>dañar</a:t>
            </a:r>
            <a:r>
              <a:rPr sz="2800" dirty="0"/>
              <a:t> el </a:t>
            </a:r>
            <a:r>
              <a:rPr sz="2800" dirty="0" err="1"/>
              <a:t>cuerpo</a:t>
            </a:r>
            <a:endParaRPr sz="2800" dirty="0"/>
          </a:p>
          <a:p>
            <a:pPr lvl="0" rtl="0"/>
            <a:r>
              <a:rPr sz="2800" dirty="0" err="1"/>
              <a:t>reconocer</a:t>
            </a:r>
            <a:r>
              <a:rPr sz="2800" dirty="0"/>
              <a:t> </a:t>
            </a:r>
            <a:r>
              <a:rPr sz="2800" dirty="0" err="1"/>
              <a:t>peligros</a:t>
            </a:r>
            <a:r>
              <a:rPr sz="2800" dirty="0"/>
              <a:t> eléctricos </a:t>
            </a:r>
            <a:r>
              <a:rPr sz="2800" dirty="0" err="1"/>
              <a:t>comunes</a:t>
            </a:r>
            <a:endParaRPr sz="2800" dirty="0"/>
          </a:p>
          <a:p>
            <a:pPr rtl="0"/>
            <a:r>
              <a:rPr sz="2800" dirty="0" err="1"/>
              <a:t>usar</a:t>
            </a:r>
            <a:r>
              <a:rPr sz="2800" dirty="0"/>
              <a:t> las </a:t>
            </a:r>
            <a:r>
              <a:rPr sz="2800" dirty="0" err="1"/>
              <a:t>mejores</a:t>
            </a:r>
            <a:r>
              <a:rPr sz="2800" dirty="0"/>
              <a:t> </a:t>
            </a:r>
            <a:r>
              <a:rPr sz="2800" dirty="0" err="1"/>
              <a:t>prácticas</a:t>
            </a:r>
            <a:r>
              <a:rPr sz="2800" dirty="0"/>
              <a:t> para </a:t>
            </a:r>
            <a:r>
              <a:rPr sz="2800" dirty="0" err="1"/>
              <a:t>trabajar</a:t>
            </a:r>
            <a:r>
              <a:rPr sz="2800" dirty="0"/>
              <a:t> con </a:t>
            </a:r>
            <a:r>
              <a:rPr sz="2800" dirty="0" err="1"/>
              <a:t>seguridad</a:t>
            </a:r>
            <a:r>
              <a:rPr sz="2800" dirty="0"/>
              <a:t> </a:t>
            </a:r>
            <a:r>
              <a:rPr sz="2800" dirty="0" err="1"/>
              <a:t>alrededor</a:t>
            </a:r>
            <a:r>
              <a:rPr sz="2800" dirty="0"/>
              <a:t> de la electricidad</a:t>
            </a:r>
          </a:p>
          <a:p>
            <a:pPr>
              <a:buNone/>
            </a:pPr>
            <a:endParaRPr lang="en-US" sz="2800" dirty="0"/>
          </a:p>
          <a:p>
            <a:pPr algn="ctr" rtl="0">
              <a:buNone/>
            </a:pPr>
            <a:r>
              <a:rPr sz="3600" dirty="0">
                <a:solidFill>
                  <a:srgbClr val="C00000"/>
                </a:solidFill>
                <a:latin typeface="Impact" pitchFamily="34" charset="0"/>
              </a:rPr>
              <a:t>¡</a:t>
            </a:r>
            <a:r>
              <a:rPr sz="3600" u="sng" dirty="0">
                <a:solidFill>
                  <a:srgbClr val="C00000"/>
                </a:solidFill>
                <a:latin typeface="Impact" pitchFamily="34" charset="0"/>
              </a:rPr>
              <a:t>NO</a:t>
            </a:r>
            <a:r>
              <a:rPr sz="3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Impact" pitchFamily="34" charset="0"/>
              </a:rPr>
              <a:t>enseñaremos</a:t>
            </a:r>
            <a:r>
              <a:rPr sz="3600" dirty="0">
                <a:solidFill>
                  <a:srgbClr val="C00000"/>
                </a:solidFill>
                <a:latin typeface="Impact" pitchFamily="34" charset="0"/>
              </a:rPr>
              <a:t> a </a:t>
            </a:r>
            <a:r>
              <a:rPr sz="3600" dirty="0" err="1">
                <a:solidFill>
                  <a:srgbClr val="C00000"/>
                </a:solidFill>
                <a:latin typeface="Impact" pitchFamily="34" charset="0"/>
              </a:rPr>
              <a:t>hacer</a:t>
            </a:r>
            <a:r>
              <a:rPr sz="3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Impact" pitchFamily="34" charset="0"/>
              </a:rPr>
              <a:t>trabajos</a:t>
            </a:r>
            <a:r>
              <a:rPr sz="3600" dirty="0">
                <a:solidFill>
                  <a:srgbClr val="C00000"/>
                </a:solidFill>
                <a:latin typeface="Impact" pitchFamily="34" charset="0"/>
              </a:rPr>
              <a:t> eléctricos!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9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rtl="0"/>
            <a:r>
              <a:t>Prácticas seguras y soluciones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rtl="0">
              <a:buFont typeface="Wingdings" pitchFamily="2" charset="2"/>
              <a:buChar char="ü"/>
            </a:pPr>
            <a:r>
              <a:rPr spc="-100" dirty="0" err="1"/>
              <a:t>Ponga</a:t>
            </a:r>
            <a:r>
              <a:rPr spc="-100" dirty="0"/>
              <a:t> a </a:t>
            </a:r>
            <a:r>
              <a:rPr spc="-100" dirty="0" err="1"/>
              <a:t>tierra</a:t>
            </a:r>
            <a:r>
              <a:rPr spc="-100" dirty="0"/>
              <a:t> </a:t>
            </a:r>
            <a:r>
              <a:rPr spc="-100" dirty="0" err="1"/>
              <a:t>todos</a:t>
            </a:r>
            <a:r>
              <a:rPr spc="-100" dirty="0"/>
              <a:t> </a:t>
            </a:r>
            <a:r>
              <a:rPr spc="-100" dirty="0" err="1"/>
              <a:t>los</a:t>
            </a:r>
            <a:r>
              <a:rPr spc="-100" dirty="0"/>
              <a:t> </a:t>
            </a:r>
            <a:r>
              <a:rPr spc="-100" dirty="0" err="1"/>
              <a:t>sistemas</a:t>
            </a:r>
            <a:r>
              <a:rPr spc="-100" dirty="0"/>
              <a:t>, circuitos y </a:t>
            </a:r>
            <a:r>
              <a:rPr spc="-100" dirty="0" err="1"/>
              <a:t>equipos</a:t>
            </a:r>
            <a:r>
              <a:rPr spc="-100" dirty="0"/>
              <a:t> eléctricos.</a:t>
            </a:r>
          </a:p>
          <a:p>
            <a:pPr rtl="0">
              <a:buFont typeface="Wingdings" pitchFamily="2" charset="2"/>
              <a:buChar char="ü"/>
            </a:pPr>
            <a:r>
              <a:rPr spc="-100" dirty="0" err="1"/>
              <a:t>Inspeccione</a:t>
            </a:r>
            <a:r>
              <a:rPr spc="-100" dirty="0"/>
              <a:t> </a:t>
            </a:r>
            <a:r>
              <a:rPr spc="-100" dirty="0" err="1"/>
              <a:t>los</a:t>
            </a:r>
            <a:r>
              <a:rPr spc="-100" dirty="0"/>
              <a:t> </a:t>
            </a:r>
            <a:r>
              <a:rPr spc="-100" dirty="0" err="1"/>
              <a:t>sistemas</a:t>
            </a:r>
            <a:r>
              <a:rPr spc="-100" dirty="0"/>
              <a:t> eléctricos; </a:t>
            </a:r>
            <a:r>
              <a:rPr spc="-100" dirty="0" err="1"/>
              <a:t>asegúrese</a:t>
            </a:r>
            <a:r>
              <a:rPr spc="-100" dirty="0"/>
              <a:t> de que la </a:t>
            </a:r>
            <a:r>
              <a:rPr spc="-100" dirty="0" err="1"/>
              <a:t>trayectoria</a:t>
            </a:r>
            <a:r>
              <a:rPr spc="-100" dirty="0"/>
              <a:t> a </a:t>
            </a:r>
            <a:r>
              <a:rPr spc="-100" dirty="0" err="1"/>
              <a:t>tierra</a:t>
            </a:r>
            <a:r>
              <a:rPr spc="-100" dirty="0"/>
              <a:t> sea continua.</a:t>
            </a:r>
          </a:p>
          <a:p>
            <a:pPr rtl="0">
              <a:buFont typeface="Wingdings" pitchFamily="2" charset="2"/>
              <a:buChar char="ü"/>
            </a:pPr>
            <a:r>
              <a:rPr spc="-100" dirty="0" err="1"/>
              <a:t>Inspeccione</a:t>
            </a:r>
            <a:r>
              <a:rPr spc="-100" dirty="0"/>
              <a:t> </a:t>
            </a:r>
            <a:r>
              <a:rPr spc="-100" dirty="0" err="1"/>
              <a:t>herramientas</a:t>
            </a:r>
            <a:r>
              <a:rPr spc="-100" dirty="0"/>
              <a:t> y cables; </a:t>
            </a:r>
            <a:r>
              <a:rPr lang="es-MX" spc="-100" dirty="0"/>
              <a:t/>
            </a:r>
            <a:br>
              <a:rPr lang="es-MX" spc="-100" dirty="0"/>
            </a:br>
            <a:r>
              <a:rPr spc="-100" dirty="0"/>
              <a:t>retire de </a:t>
            </a:r>
            <a:r>
              <a:rPr spc="-100" dirty="0" err="1"/>
              <a:t>servicio</a:t>
            </a:r>
            <a:r>
              <a:rPr spc="-100" dirty="0"/>
              <a:t> </a:t>
            </a:r>
            <a:r>
              <a:rPr spc="-100" dirty="0" err="1"/>
              <a:t>los</a:t>
            </a:r>
            <a:r>
              <a:rPr spc="-100" dirty="0"/>
              <a:t> </a:t>
            </a:r>
            <a:r>
              <a:rPr spc="-100" dirty="0" err="1"/>
              <a:t>equipos</a:t>
            </a:r>
            <a:r>
              <a:rPr spc="-100" dirty="0"/>
              <a:t> </a:t>
            </a:r>
            <a:r>
              <a:rPr spc="-100" dirty="0" err="1"/>
              <a:t>dañados</a:t>
            </a:r>
            <a:r>
              <a:rPr spc="-100" dirty="0"/>
              <a:t>.</a:t>
            </a:r>
          </a:p>
          <a:p>
            <a:pPr rtl="0">
              <a:buFont typeface="Wingdings" pitchFamily="2" charset="2"/>
              <a:buChar char="ü"/>
            </a:pPr>
            <a:r>
              <a:rPr b="1" spc="-100" dirty="0">
                <a:solidFill>
                  <a:srgbClr val="FF0000"/>
                </a:solidFill>
              </a:rPr>
              <a:t>NO QUITE las </a:t>
            </a:r>
            <a:r>
              <a:rPr b="1" spc="-100" dirty="0" err="1">
                <a:solidFill>
                  <a:srgbClr val="FF0000"/>
                </a:solidFill>
              </a:rPr>
              <a:t>varillas</a:t>
            </a:r>
            <a:r>
              <a:rPr b="1" spc="-100" dirty="0">
                <a:solidFill>
                  <a:srgbClr val="FF0000"/>
                </a:solidFill>
              </a:rPr>
              <a:t> de </a:t>
            </a:r>
            <a:r>
              <a:rPr b="1" spc="-100" dirty="0" err="1">
                <a:solidFill>
                  <a:srgbClr val="FF0000"/>
                </a:solidFill>
              </a:rPr>
              <a:t>tierra</a:t>
            </a:r>
            <a:r>
              <a:rPr b="1" spc="-100" dirty="0">
                <a:solidFill>
                  <a:srgbClr val="FF0000"/>
                </a:solidFill>
              </a:rPr>
              <a:t>.</a:t>
            </a:r>
          </a:p>
          <a:p>
            <a:pPr rtl="0">
              <a:buFont typeface="Wingdings" pitchFamily="2" charset="2"/>
              <a:buChar char="ü"/>
            </a:pPr>
            <a:r>
              <a:rPr spc="-100" dirty="0"/>
              <a:t>Use </a:t>
            </a:r>
            <a:r>
              <a:rPr spc="-100" dirty="0" err="1"/>
              <a:t>herramientas</a:t>
            </a:r>
            <a:r>
              <a:rPr spc="-100" dirty="0"/>
              <a:t> con </a:t>
            </a:r>
            <a:r>
              <a:rPr spc="-100" dirty="0" err="1"/>
              <a:t>doble</a:t>
            </a:r>
            <a:r>
              <a:rPr spc="-100" dirty="0"/>
              <a:t> </a:t>
            </a:r>
            <a:r>
              <a:rPr spc="-100" dirty="0" err="1"/>
              <a:t>aislante</a:t>
            </a:r>
            <a:r>
              <a:rPr spc="-100" dirty="0"/>
              <a:t>.</a:t>
            </a:r>
          </a:p>
          <a:p>
            <a:endParaRPr lang="en-US" spc="-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90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3pro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58462" y="3352800"/>
            <a:ext cx="2368446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t>¿Qué significa con doble aislante?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>
            <a:normAutofit fontScale="92500" lnSpcReduction="20000"/>
          </a:bodyPr>
          <a:lstStyle/>
          <a:p>
            <a:pPr rtl="0"/>
            <a:r>
              <a:rPr sz="2400" dirty="0"/>
              <a:t>Que </a:t>
            </a:r>
            <a:r>
              <a:rPr sz="2400" dirty="0" err="1"/>
              <a:t>están</a:t>
            </a:r>
            <a:r>
              <a:rPr sz="2400" dirty="0"/>
              <a:t> </a:t>
            </a:r>
            <a:r>
              <a:rPr sz="2400" dirty="0" err="1"/>
              <a:t>fabricadas</a:t>
            </a:r>
            <a:r>
              <a:rPr sz="2400" dirty="0"/>
              <a:t> para </a:t>
            </a:r>
            <a:r>
              <a:rPr sz="2400" dirty="0" err="1"/>
              <a:t>evitar</a:t>
            </a:r>
            <a:r>
              <a:rPr sz="2400" dirty="0"/>
              <a:t> que </a:t>
            </a:r>
            <a:r>
              <a:rPr sz="2400" dirty="0" err="1"/>
              <a:t>los</a:t>
            </a:r>
            <a:r>
              <a:rPr sz="2400" dirty="0"/>
              <a:t> </a:t>
            </a:r>
            <a:r>
              <a:rPr sz="2400" dirty="0" err="1"/>
              <a:t>conductores</a:t>
            </a:r>
            <a:r>
              <a:rPr sz="2400" dirty="0"/>
              <a:t> </a:t>
            </a:r>
            <a:r>
              <a:rPr sz="2400" dirty="0" err="1"/>
              <a:t>cargados</a:t>
            </a:r>
            <a:r>
              <a:rPr sz="2400" dirty="0"/>
              <a:t> </a:t>
            </a:r>
            <a:r>
              <a:rPr sz="2400" dirty="0" err="1"/>
              <a:t>energicen</a:t>
            </a:r>
            <a:r>
              <a:rPr sz="2400" dirty="0"/>
              <a:t> </a:t>
            </a:r>
            <a:r>
              <a:rPr sz="2400" dirty="0" err="1"/>
              <a:t>partes</a:t>
            </a:r>
            <a:r>
              <a:rPr sz="2400" dirty="0"/>
              <a:t> de la </a:t>
            </a:r>
            <a:r>
              <a:rPr sz="2400" dirty="0" err="1"/>
              <a:t>herramienta</a:t>
            </a:r>
            <a:r>
              <a:rPr sz="2400" dirty="0"/>
              <a:t> que </a:t>
            </a:r>
            <a:r>
              <a:rPr sz="2400" dirty="0" err="1"/>
              <a:t>puede</a:t>
            </a:r>
            <a:r>
              <a:rPr sz="2400" dirty="0"/>
              <a:t> </a:t>
            </a:r>
            <a:r>
              <a:rPr sz="2400" dirty="0" err="1"/>
              <a:t>estar</a:t>
            </a:r>
            <a:r>
              <a:rPr sz="2400" dirty="0"/>
              <a:t> </a:t>
            </a:r>
            <a:r>
              <a:rPr sz="2400" dirty="0" err="1"/>
              <a:t>manipulando</a:t>
            </a:r>
            <a:r>
              <a:rPr sz="2400" dirty="0"/>
              <a:t> </a:t>
            </a:r>
            <a:r>
              <a:rPr sz="2400" dirty="0" err="1"/>
              <a:t>usted</a:t>
            </a:r>
            <a:r>
              <a:rPr sz="2400" dirty="0"/>
              <a:t>.</a:t>
            </a:r>
          </a:p>
          <a:p>
            <a:pPr>
              <a:buNone/>
            </a:pPr>
            <a:endParaRPr lang="en-US" sz="2400" dirty="0"/>
          </a:p>
          <a:p>
            <a:pPr rtl="0"/>
            <a:r>
              <a:rPr sz="2400" dirty="0"/>
              <a:t>Las </a:t>
            </a:r>
            <a:r>
              <a:rPr sz="2400" dirty="0" err="1"/>
              <a:t>carcasas</a:t>
            </a:r>
            <a:r>
              <a:rPr sz="2400" dirty="0"/>
              <a:t> no </a:t>
            </a:r>
            <a:r>
              <a:rPr sz="2400" dirty="0" err="1"/>
              <a:t>metálicas</a:t>
            </a:r>
            <a:r>
              <a:rPr sz="2400" dirty="0"/>
              <a:t> de </a:t>
            </a:r>
            <a:r>
              <a:rPr sz="2400" dirty="0" err="1"/>
              <a:t>herramientas</a:t>
            </a:r>
            <a:r>
              <a:rPr sz="2400" dirty="0"/>
              <a:t> (</a:t>
            </a:r>
            <a:r>
              <a:rPr sz="2400" dirty="0" err="1"/>
              <a:t>por</a:t>
            </a:r>
            <a:r>
              <a:rPr sz="2400" dirty="0"/>
              <a:t> lo general, de </a:t>
            </a:r>
            <a:r>
              <a:rPr sz="2400" dirty="0" err="1"/>
              <a:t>plástico</a:t>
            </a:r>
            <a:r>
              <a:rPr sz="2400" dirty="0"/>
              <a:t>) </a:t>
            </a:r>
            <a:r>
              <a:rPr sz="2400" dirty="0" err="1"/>
              <a:t>protegen</a:t>
            </a:r>
            <a:r>
              <a:rPr sz="2400" dirty="0"/>
              <a:t> al </a:t>
            </a:r>
            <a:r>
              <a:rPr sz="2400" dirty="0" err="1"/>
              <a:t>usuario</a:t>
            </a:r>
            <a:r>
              <a:rPr sz="2400" dirty="0"/>
              <a:t> contra </a:t>
            </a:r>
            <a:r>
              <a:rPr sz="2400" dirty="0" err="1"/>
              <a:t>electrocuciones</a:t>
            </a:r>
            <a:r>
              <a:rPr sz="2400" dirty="0"/>
              <a:t>.</a:t>
            </a:r>
          </a:p>
          <a:p>
            <a:pPr>
              <a:buNone/>
            </a:pPr>
            <a:endParaRPr lang="en-US" sz="2400" dirty="0"/>
          </a:p>
          <a:p>
            <a:pPr rtl="0"/>
            <a:r>
              <a:rPr sz="2400" dirty="0"/>
              <a:t>Las </a:t>
            </a:r>
            <a:r>
              <a:rPr sz="2400" dirty="0" err="1"/>
              <a:t>herramientas</a:t>
            </a:r>
            <a:r>
              <a:rPr sz="2400" dirty="0"/>
              <a:t> </a:t>
            </a:r>
            <a:r>
              <a:rPr sz="2400" dirty="0" err="1"/>
              <a:t>aprobadas</a:t>
            </a:r>
            <a:r>
              <a:rPr sz="2400" dirty="0"/>
              <a:t> no </a:t>
            </a:r>
            <a:r>
              <a:rPr sz="2400" dirty="0" err="1"/>
              <a:t>requieren</a:t>
            </a:r>
            <a:r>
              <a:rPr sz="2400" dirty="0"/>
              <a:t> </a:t>
            </a:r>
            <a:r>
              <a:rPr sz="2400" dirty="0" err="1"/>
              <a:t>conexión</a:t>
            </a:r>
            <a:r>
              <a:rPr sz="2400" dirty="0"/>
              <a:t> a </a:t>
            </a:r>
            <a:r>
              <a:rPr sz="2400" dirty="0" err="1"/>
              <a:t>tierra</a:t>
            </a:r>
            <a:r>
              <a:rPr sz="2400" dirty="0"/>
              <a:t>; </a:t>
            </a:r>
            <a:r>
              <a:rPr sz="2400" dirty="0" err="1"/>
              <a:t>tienen</a:t>
            </a:r>
            <a:r>
              <a:rPr sz="2400" dirty="0"/>
              <a:t> </a:t>
            </a:r>
            <a:r>
              <a:rPr sz="2400" dirty="0" err="1"/>
              <a:t>clavijas</a:t>
            </a:r>
            <a:r>
              <a:rPr sz="2400" dirty="0"/>
              <a:t> de 2 </a:t>
            </a:r>
            <a:r>
              <a:rPr sz="2400" dirty="0" err="1"/>
              <a:t>patas</a:t>
            </a:r>
            <a:r>
              <a:rPr sz="2400" dirty="0"/>
              <a:t>.</a:t>
            </a:r>
          </a:p>
        </p:txBody>
      </p:sp>
      <p:pic>
        <p:nvPicPr>
          <p:cNvPr id="6" name="Content Placeholder 5" descr="2labeltool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371600"/>
            <a:ext cx="4038600" cy="271842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91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DoubleInsulatedSymbol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4114800"/>
            <a:ext cx="2057400" cy="2057400"/>
          </a:xfrm>
          <a:prstGeom prst="rect">
            <a:avLst/>
          </a:prstGeom>
        </p:spPr>
      </p:pic>
      <p:cxnSp>
        <p:nvCxnSpPr>
          <p:cNvPr id="9" name="Straight Arrow Connector 8" descr="symbol"/>
          <p:cNvCxnSpPr/>
          <p:nvPr/>
        </p:nvCxnSpPr>
        <p:spPr>
          <a:xfrm flipV="1">
            <a:off x="7391400" y="3429000"/>
            <a:ext cx="8382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7696200" cy="1143000"/>
          </a:xfrm>
        </p:spPr>
        <p:txBody>
          <a:bodyPr>
            <a:normAutofit fontScale="90000"/>
          </a:bodyPr>
          <a:lstStyle/>
          <a:p>
            <a:pPr rtl="0"/>
            <a:r>
              <a:t>Peligro N.º 4</a:t>
            </a:r>
            <a:r>
              <a:rPr lang="en-US" dirty="0"/>
              <a:t/>
            </a:r>
            <a:br>
              <a:rPr lang="en-US" dirty="0"/>
            </a:br>
            <a:r>
              <a:rPr sz="3600"/>
              <a:t>Equipo no usado de la manera indicada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92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2057400"/>
            <a:ext cx="5943600" cy="769441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sz="4400"/>
              <a:t>EQUIPO 5: informar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135" y="3318808"/>
            <a:ext cx="6598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4000" b="1" dirty="0" err="1"/>
              <a:t>Estudio</a:t>
            </a:r>
            <a:r>
              <a:rPr sz="4000" b="1" dirty="0"/>
              <a:t> de </a:t>
            </a:r>
            <a:r>
              <a:rPr sz="4000" b="1" dirty="0" err="1"/>
              <a:t>caso</a:t>
            </a:r>
            <a:r>
              <a:rPr sz="4000" b="1" dirty="0"/>
              <a:t>: </a:t>
            </a:r>
            <a:r>
              <a:rPr sz="4000" b="1" dirty="0" err="1"/>
              <a:t>Equipos</a:t>
            </a:r>
            <a:r>
              <a:rPr sz="4000" b="1" dirty="0"/>
              <a:t> eléctricos </a:t>
            </a:r>
            <a:r>
              <a:rPr sz="4000" b="1" dirty="0" err="1"/>
              <a:t>en</a:t>
            </a:r>
            <a:r>
              <a:rPr sz="4000" b="1" dirty="0"/>
              <a:t> </a:t>
            </a:r>
            <a:r>
              <a:rPr sz="4000" b="1" dirty="0" err="1"/>
              <a:t>condiciones</a:t>
            </a:r>
            <a:r>
              <a:rPr sz="4000" b="1" dirty="0"/>
              <a:t> </a:t>
            </a:r>
            <a:r>
              <a:rPr sz="4000" b="1" dirty="0" err="1"/>
              <a:t>deficientes</a:t>
            </a:r>
            <a:endParaRPr sz="4000" b="1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ircuito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53" y="1004942"/>
            <a:ext cx="3886200" cy="2652787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/>
            </a:outerShdw>
            <a:softEdge rad="112500"/>
          </a:effectLst>
        </p:spPr>
      </p:pic>
      <p:pic>
        <p:nvPicPr>
          <p:cNvPr id="6" name="Picture 5" descr="circuito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4155" y="4136858"/>
            <a:ext cx="2868705" cy="1905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93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322892" cy="868362"/>
          </a:xfrm>
        </p:spPr>
        <p:txBody>
          <a:bodyPr>
            <a:normAutofit fontScale="90000"/>
          </a:bodyPr>
          <a:lstStyle/>
          <a:p>
            <a:pPr rtl="0"/>
            <a:r>
              <a:rPr sz="4000" spc="-100" dirty="0" err="1"/>
              <a:t>Ejemplos</a:t>
            </a:r>
            <a:r>
              <a:rPr sz="4000" spc="-100" dirty="0"/>
              <a:t> de </a:t>
            </a:r>
            <a:r>
              <a:rPr sz="4000" spc="-100" dirty="0" err="1"/>
              <a:t>equipos</a:t>
            </a:r>
            <a:r>
              <a:rPr sz="4000" spc="-100" dirty="0"/>
              <a:t> </a:t>
            </a:r>
            <a:r>
              <a:rPr sz="4000" spc="-100" dirty="0" err="1"/>
              <a:t>usados</a:t>
            </a:r>
            <a:r>
              <a:rPr sz="4000" spc="-100" dirty="0"/>
              <a:t> </a:t>
            </a:r>
            <a:r>
              <a:rPr sz="4000" spc="-100" dirty="0" err="1"/>
              <a:t>incorrectamente</a:t>
            </a:r>
            <a:endParaRPr sz="4000" spc="-100" dirty="0"/>
          </a:p>
        </p:txBody>
      </p:sp>
      <p:pic>
        <p:nvPicPr>
          <p:cNvPr id="9" name="Picture 8" descr="circuito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341112" y="1754605"/>
            <a:ext cx="2702203" cy="1519989"/>
          </a:xfrm>
          <a:prstGeom prst="rect">
            <a:avLst/>
          </a:prstGeom>
        </p:spPr>
      </p:pic>
      <p:pic>
        <p:nvPicPr>
          <p:cNvPr id="11" name="Picture 10" descr="equipmentnotused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3657600"/>
            <a:ext cx="2941053" cy="2514600"/>
          </a:xfrm>
          <a:prstGeom prst="rect">
            <a:avLst/>
          </a:prstGeom>
        </p:spPr>
      </p:pic>
      <p:pic>
        <p:nvPicPr>
          <p:cNvPr id="18" name="Picture 17" descr="circuito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3867150"/>
            <a:ext cx="2971800" cy="2228850"/>
          </a:xfrm>
          <a:prstGeom prst="rect">
            <a:avLst/>
          </a:prstGeom>
        </p:spPr>
      </p:pic>
      <p:pic>
        <p:nvPicPr>
          <p:cNvPr id="3" name="Picture 2" descr="juncboxopen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14" y="1590174"/>
            <a:ext cx="2588079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dirty="0"/>
              <a:t>Y </a:t>
            </a:r>
            <a:r>
              <a:rPr dirty="0" err="1"/>
              <a:t>más</a:t>
            </a:r>
            <a:r>
              <a:rPr dirty="0"/>
              <a:t>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94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circuito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609600"/>
            <a:ext cx="4191000" cy="2798834"/>
          </a:xfrm>
          <a:prstGeom prst="rect">
            <a:avLst/>
          </a:prstGeom>
        </p:spPr>
      </p:pic>
      <p:pic>
        <p:nvPicPr>
          <p:cNvPr id="5" name="Picture 4" descr="circuito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200400"/>
            <a:ext cx="4452763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pPr rtl="0"/>
            <a:r>
              <a:rPr dirty="0" err="1"/>
              <a:t>Actividades</a:t>
            </a:r>
            <a:r>
              <a:rPr dirty="0"/>
              <a:t> que lo </a:t>
            </a:r>
            <a:r>
              <a:rPr dirty="0" err="1"/>
              <a:t>ponen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riesgo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181600" cy="4754563"/>
          </a:xfrm>
        </p:spPr>
        <p:txBody>
          <a:bodyPr>
            <a:normAutofit fontScale="92500" lnSpcReduction="10000"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dirty="0" err="1"/>
              <a:t>ignorar</a:t>
            </a:r>
            <a:r>
              <a:rPr dirty="0"/>
              <a:t> las </a:t>
            </a:r>
            <a:r>
              <a:rPr dirty="0" err="1"/>
              <a:t>especificaciones</a:t>
            </a:r>
            <a:r>
              <a:rPr dirty="0"/>
              <a:t> del </a:t>
            </a:r>
            <a:r>
              <a:rPr dirty="0" err="1"/>
              <a:t>fabricante</a:t>
            </a:r>
            <a:endParaRPr dirty="0"/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dirty="0" err="1"/>
              <a:t>alterar</a:t>
            </a:r>
            <a:r>
              <a:rPr dirty="0"/>
              <a:t> el </a:t>
            </a:r>
            <a:r>
              <a:rPr dirty="0" err="1"/>
              <a:t>equipo</a:t>
            </a:r>
            <a:r>
              <a:rPr dirty="0"/>
              <a:t>/</a:t>
            </a:r>
            <a:r>
              <a:rPr dirty="0" err="1"/>
              <a:t>anular</a:t>
            </a:r>
            <a:r>
              <a:rPr dirty="0"/>
              <a:t> la </a:t>
            </a:r>
            <a:r>
              <a:rPr dirty="0" err="1"/>
              <a:t>tierra</a:t>
            </a:r>
            <a:endParaRPr dirty="0"/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dirty="0" err="1"/>
              <a:t>usar</a:t>
            </a:r>
            <a:r>
              <a:rPr dirty="0"/>
              <a:t> </a:t>
            </a:r>
            <a:r>
              <a:rPr dirty="0" err="1"/>
              <a:t>equipos</a:t>
            </a:r>
            <a:r>
              <a:rPr dirty="0"/>
              <a:t> </a:t>
            </a:r>
            <a:r>
              <a:rPr dirty="0" err="1"/>
              <a:t>dañados</a:t>
            </a:r>
            <a:endParaRPr dirty="0"/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dirty="0" err="1"/>
              <a:t>ignorar</a:t>
            </a:r>
            <a:r>
              <a:rPr dirty="0"/>
              <a:t> </a:t>
            </a:r>
            <a:r>
              <a:rPr dirty="0" err="1"/>
              <a:t>señales</a:t>
            </a:r>
            <a:r>
              <a:rPr dirty="0"/>
              <a:t> de </a:t>
            </a:r>
            <a:r>
              <a:rPr dirty="0" err="1"/>
              <a:t>problemas</a:t>
            </a:r>
            <a:r>
              <a:rPr dirty="0"/>
              <a:t> eléctricos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dirty="0"/>
              <a:t>no </a:t>
            </a:r>
            <a:r>
              <a:rPr dirty="0" err="1"/>
              <a:t>informar</a:t>
            </a:r>
            <a:r>
              <a:rPr dirty="0"/>
              <a:t> </a:t>
            </a:r>
            <a:r>
              <a:rPr dirty="0" err="1"/>
              <a:t>peligros</a:t>
            </a:r>
            <a:r>
              <a:rPr dirty="0"/>
              <a:t> </a:t>
            </a:r>
            <a:r>
              <a:rPr dirty="0" err="1"/>
              <a:t>potenciales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95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6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1066799"/>
            <a:ext cx="2527173" cy="4046165"/>
          </a:xfrm>
          <a:prstGeom prst="rect">
            <a:avLst/>
          </a:prstGeom>
        </p:spPr>
      </p:pic>
      <p:pic>
        <p:nvPicPr>
          <p:cNvPr id="6" name="Picture 5" descr="6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4419600"/>
            <a:ext cx="1689156" cy="1758892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t>Mejores prácticas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7924800" cy="4191000"/>
          </a:xfrm>
        </p:spPr>
        <p:txBody>
          <a:bodyPr>
            <a:normAutofit lnSpcReduction="10000"/>
          </a:bodyPr>
          <a:lstStyle/>
          <a:p>
            <a:pPr rtl="0">
              <a:buFont typeface="Wingdings" pitchFamily="2" charset="2"/>
              <a:buChar char="ü"/>
            </a:pPr>
            <a:r>
              <a:rPr dirty="0"/>
              <a:t>Use </a:t>
            </a:r>
            <a:r>
              <a:rPr dirty="0" err="1"/>
              <a:t>equipos</a:t>
            </a:r>
            <a:r>
              <a:rPr dirty="0"/>
              <a:t> que </a:t>
            </a:r>
            <a:r>
              <a:rPr dirty="0" err="1"/>
              <a:t>cumplan</a:t>
            </a:r>
            <a:r>
              <a:rPr dirty="0"/>
              <a:t> las </a:t>
            </a:r>
            <a:r>
              <a:rPr dirty="0" err="1"/>
              <a:t>normas</a:t>
            </a:r>
            <a:r>
              <a:rPr dirty="0"/>
              <a:t> de la OSHA.</a:t>
            </a:r>
          </a:p>
          <a:p>
            <a:pPr rtl="0">
              <a:buFont typeface="Wingdings" pitchFamily="2" charset="2"/>
              <a:buChar char="ü"/>
            </a:pPr>
            <a:r>
              <a:rPr dirty="0" err="1"/>
              <a:t>Siga</a:t>
            </a:r>
            <a:r>
              <a:rPr dirty="0"/>
              <a:t> las </a:t>
            </a:r>
            <a:r>
              <a:rPr dirty="0" err="1"/>
              <a:t>instrucciones</a:t>
            </a:r>
            <a:r>
              <a:rPr dirty="0"/>
              <a:t> del </a:t>
            </a:r>
            <a:r>
              <a:rPr dirty="0" err="1"/>
              <a:t>fabricante</a:t>
            </a:r>
            <a:r>
              <a:rPr dirty="0"/>
              <a:t>.</a:t>
            </a:r>
          </a:p>
          <a:p>
            <a:pPr rtl="0">
              <a:buFont typeface="Wingdings" pitchFamily="2" charset="2"/>
              <a:buChar char="ü"/>
            </a:pPr>
            <a:r>
              <a:rPr dirty="0"/>
              <a:t>No </a:t>
            </a:r>
            <a:r>
              <a:rPr dirty="0" err="1"/>
              <a:t>altere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equipos</a:t>
            </a:r>
            <a:r>
              <a:rPr dirty="0"/>
              <a:t>.</a:t>
            </a:r>
          </a:p>
          <a:p>
            <a:pPr rtl="0">
              <a:buFont typeface="Wingdings" pitchFamily="2" charset="2"/>
              <a:buChar char="ü"/>
            </a:pPr>
            <a:r>
              <a:rPr dirty="0"/>
              <a:t>Use tapas </a:t>
            </a:r>
            <a:r>
              <a:rPr dirty="0" err="1"/>
              <a:t>aprobadas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paneles</a:t>
            </a:r>
            <a:r>
              <a:rPr dirty="0"/>
              <a:t> y </a:t>
            </a:r>
            <a:r>
              <a:rPr dirty="0" err="1"/>
              <a:t>cajas</a:t>
            </a:r>
            <a:r>
              <a:rPr dirty="0"/>
              <a:t> eléctricos.</a:t>
            </a:r>
          </a:p>
          <a:p>
            <a:pPr rtl="0">
              <a:buFont typeface="Wingdings" pitchFamily="2" charset="2"/>
              <a:buChar char="ü"/>
            </a:pPr>
            <a:r>
              <a:rPr dirty="0" err="1"/>
              <a:t>Cierre</a:t>
            </a:r>
            <a:r>
              <a:rPr dirty="0"/>
              <a:t> las </a:t>
            </a:r>
            <a:r>
              <a:rPr dirty="0" err="1"/>
              <a:t>aberturas</a:t>
            </a:r>
            <a:r>
              <a:rPr dirty="0"/>
              <a:t> sin </a:t>
            </a:r>
            <a:r>
              <a:rPr dirty="0" err="1"/>
              <a:t>utilizar</a:t>
            </a:r>
            <a:r>
              <a:rPr dirty="0"/>
              <a:t> de </a:t>
            </a:r>
            <a:r>
              <a:rPr dirty="0" err="1"/>
              <a:t>gabinetes</a:t>
            </a:r>
            <a:r>
              <a:rPr dirty="0"/>
              <a:t>, </a:t>
            </a:r>
            <a:r>
              <a:rPr dirty="0" err="1"/>
              <a:t>cajas</a:t>
            </a:r>
            <a:r>
              <a:rPr dirty="0"/>
              <a:t> y </a:t>
            </a:r>
            <a:r>
              <a:rPr dirty="0" err="1"/>
              <a:t>accesorios</a:t>
            </a:r>
            <a:r>
              <a:rPr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96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t>Peligro N.º 5 Uso inadecuado de extensiones y cables flexibles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97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2057400"/>
            <a:ext cx="5943600" cy="769441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sz="4400"/>
              <a:t>EQUIPO 6: informar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2848213"/>
            <a:ext cx="7924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sz="4000" b="1" dirty="0" err="1"/>
              <a:t>Estudios</a:t>
            </a:r>
            <a:r>
              <a:rPr sz="4000" b="1" dirty="0"/>
              <a:t> de </a:t>
            </a:r>
            <a:r>
              <a:rPr sz="4000" b="1" dirty="0" err="1"/>
              <a:t>casos</a:t>
            </a:r>
            <a:r>
              <a:rPr sz="4000" b="1" dirty="0"/>
              <a:t>:</a:t>
            </a:r>
          </a:p>
          <a:p>
            <a:pPr marL="457200" indent="-457200" rtl="0">
              <a:spcBef>
                <a:spcPts val="600"/>
              </a:spcBef>
              <a:buFont typeface="Arial" pitchFamily="34" charset="0"/>
              <a:buChar char="•"/>
            </a:pPr>
            <a:r>
              <a:rPr sz="4000" b="1" dirty="0"/>
              <a:t>Cable flexible que no </a:t>
            </a:r>
            <a:r>
              <a:rPr sz="4000" b="1" dirty="0" err="1"/>
              <a:t>es</a:t>
            </a:r>
            <a:r>
              <a:rPr sz="4000" b="1" dirty="0"/>
              <a:t> de 3 </a:t>
            </a:r>
            <a:r>
              <a:rPr lang="es-MX" sz="4000" b="1" dirty="0"/>
              <a:t/>
            </a:r>
            <a:br>
              <a:rPr lang="es-MX" sz="4000" b="1" dirty="0"/>
            </a:br>
            <a:r>
              <a:rPr sz="4000" b="1" dirty="0" err="1"/>
              <a:t>hilos</a:t>
            </a:r>
            <a:r>
              <a:rPr sz="4000" b="1" dirty="0"/>
              <a:t>; </a:t>
            </a:r>
            <a:r>
              <a:rPr sz="4000" b="1" dirty="0" err="1"/>
              <a:t>tipo</a:t>
            </a:r>
            <a:r>
              <a:rPr sz="4000" b="1" dirty="0"/>
              <a:t> de </a:t>
            </a:r>
            <a:r>
              <a:rPr sz="4000" b="1" dirty="0" err="1"/>
              <a:t>mantenimiento</a:t>
            </a:r>
            <a:r>
              <a:rPr sz="4000" b="1" dirty="0"/>
              <a:t> </a:t>
            </a:r>
            <a:r>
              <a:rPr sz="4000" b="1" dirty="0" err="1"/>
              <a:t>difícil</a:t>
            </a:r>
            <a:endParaRPr sz="4000" b="1" dirty="0"/>
          </a:p>
          <a:p>
            <a:pPr marL="457200" indent="-457200" rtl="0">
              <a:spcBef>
                <a:spcPts val="600"/>
              </a:spcBef>
              <a:buFont typeface="Arial" pitchFamily="34" charset="0"/>
              <a:buChar char="•"/>
            </a:pPr>
            <a:r>
              <a:rPr sz="4000" b="1" dirty="0"/>
              <a:t>No hay </a:t>
            </a:r>
            <a:r>
              <a:rPr sz="4000" b="1" dirty="0" err="1"/>
              <a:t>aliviador</a:t>
            </a:r>
            <a:r>
              <a:rPr sz="4000" b="1" dirty="0"/>
              <a:t> de </a:t>
            </a:r>
            <a:r>
              <a:rPr sz="4000" b="1" dirty="0" err="1"/>
              <a:t>tensión</a:t>
            </a:r>
            <a:endParaRPr sz="4000" b="1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944562"/>
          </a:xfrm>
        </p:spPr>
        <p:txBody>
          <a:bodyPr/>
          <a:lstStyle/>
          <a:p>
            <a:pPr rtl="0"/>
            <a:r>
              <a:t>¿Los usaría?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98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2" name="Group 11" descr="circuitos"/>
          <p:cNvGrpSpPr/>
          <p:nvPr/>
        </p:nvGrpSpPr>
        <p:grpSpPr>
          <a:xfrm>
            <a:off x="228600" y="1426467"/>
            <a:ext cx="2057400" cy="4696692"/>
            <a:chOff x="228600" y="1371599"/>
            <a:chExt cx="2057400" cy="4696692"/>
          </a:xfrm>
        </p:grpSpPr>
        <p:pic>
          <p:nvPicPr>
            <p:cNvPr id="7" name="Picture 6" descr="circuito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1371599"/>
              <a:ext cx="2057400" cy="3516719"/>
            </a:xfrm>
            <a:prstGeom prst="rect">
              <a:avLst/>
            </a:prstGeom>
          </p:spPr>
        </p:pic>
        <p:pic>
          <p:nvPicPr>
            <p:cNvPr id="8" name="image12.jpeg" descr="þÿ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747" y="4876800"/>
              <a:ext cx="1554653" cy="1191491"/>
            </a:xfrm>
            <a:prstGeom prst="rect">
              <a:avLst/>
            </a:prstGeom>
          </p:spPr>
        </p:pic>
      </p:grpSp>
      <p:grpSp>
        <p:nvGrpSpPr>
          <p:cNvPr id="11" name="Group 10" descr="circuitos"/>
          <p:cNvGrpSpPr/>
          <p:nvPr/>
        </p:nvGrpSpPr>
        <p:grpSpPr>
          <a:xfrm>
            <a:off x="2362200" y="1498681"/>
            <a:ext cx="3419947" cy="4444919"/>
            <a:chOff x="2362200" y="1790781"/>
            <a:chExt cx="3419947" cy="4444919"/>
          </a:xfrm>
        </p:grpSpPr>
        <p:pic>
          <p:nvPicPr>
            <p:cNvPr id="5" name="Picture 4" descr="worn_insulation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8441" y="4267200"/>
              <a:ext cx="2514600" cy="1968500"/>
            </a:xfrm>
            <a:prstGeom prst="rect">
              <a:avLst/>
            </a:prstGeom>
          </p:spPr>
        </p:pic>
        <p:pic>
          <p:nvPicPr>
            <p:cNvPr id="6" name="Picture 5" descr="strainrelie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2082800" y="2235200"/>
              <a:ext cx="2235200" cy="1676400"/>
            </a:xfrm>
            <a:prstGeom prst="rect">
              <a:avLst/>
            </a:prstGeom>
          </p:spPr>
        </p:pic>
        <p:pic>
          <p:nvPicPr>
            <p:cNvPr id="9" name="image40.jpeg" descr="worn 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3761981" y="2176111"/>
              <a:ext cx="2405495" cy="1634836"/>
            </a:xfrm>
            <a:prstGeom prst="rect">
              <a:avLst/>
            </a:prstGeom>
          </p:spPr>
        </p:pic>
      </p:grpSp>
      <p:pic>
        <p:nvPicPr>
          <p:cNvPr id="10" name="Picture 9" descr="hazard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1524000"/>
            <a:ext cx="3068320" cy="460248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94-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1798320"/>
            <a:ext cx="2204720" cy="3307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066800"/>
          </a:xfrm>
        </p:spPr>
        <p:txBody>
          <a:bodyPr>
            <a:normAutofit fontScale="90000"/>
          </a:bodyPr>
          <a:lstStyle/>
          <a:p>
            <a:pPr rtl="0"/>
            <a:r>
              <a:t>¿Qué tienen de malo estos cables?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17092"/>
            <a:ext cx="576844" cy="365125"/>
          </a:xfrm>
        </p:spPr>
        <p:txBody>
          <a:bodyPr/>
          <a:lstStyle/>
          <a:p>
            <a:pPr rtl="0"/>
            <a:fld id="{A385ADA4-7CA8-7D42-9033-52B4A2259F06}" type="slidenum">
              <a:rPr>
                <a:solidFill>
                  <a:srgbClr val="000000">
                    <a:tint val="75000"/>
                  </a:srgbClr>
                </a:solidFill>
              </a:rPr>
              <a:pPr rtl="0"/>
              <a:t>99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Pictur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657600"/>
            <a:ext cx="3127454" cy="2514600"/>
          </a:xfrm>
          <a:prstGeom prst="rect">
            <a:avLst/>
          </a:prstGeom>
        </p:spPr>
      </p:pic>
      <p:pic>
        <p:nvPicPr>
          <p:cNvPr id="5" name="Picture 4" descr="broke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219200"/>
            <a:ext cx="2133600" cy="2672927"/>
          </a:xfrm>
          <a:prstGeom prst="rect">
            <a:avLst/>
          </a:prstGeom>
        </p:spPr>
      </p:pic>
      <p:pic>
        <p:nvPicPr>
          <p:cNvPr id="6" name="Picture 5" descr="29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962400"/>
            <a:ext cx="3124200" cy="2074664"/>
          </a:xfrm>
          <a:prstGeom prst="rect">
            <a:avLst/>
          </a:prstGeom>
        </p:spPr>
      </p:pic>
      <p:pic>
        <p:nvPicPr>
          <p:cNvPr id="7" name="Picture 6" descr="85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6256834" y="770433"/>
            <a:ext cx="2192933" cy="3276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4925</TotalTime>
  <Words>4023</Words>
  <Application>Microsoft Office PowerPoint</Application>
  <PresentationFormat>On-screen Show (4:3)</PresentationFormat>
  <Paragraphs>652</Paragraphs>
  <Slides>105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Arial</vt:lpstr>
      <vt:lpstr>Calibri</vt:lpstr>
      <vt:lpstr>Impact</vt:lpstr>
      <vt:lpstr>Wingdings</vt:lpstr>
      <vt:lpstr>Default Theme</vt:lpstr>
      <vt:lpstr>Custom Design</vt:lpstr>
      <vt:lpstr>Riesgos eletricos para no eletricistas</vt:lpstr>
      <vt:lpstr>Consejo Estatal de Profesiones de la Construcción de California, AFL-CIO (SBCTC)</vt:lpstr>
      <vt:lpstr>Centro de Salud y Seguridad safety.sbctc.org</vt:lpstr>
      <vt:lpstr>Financiado por la OSHA</vt:lpstr>
      <vt:lpstr>Uso y copia del material</vt:lpstr>
      <vt:lpstr>Agradecimientos</vt:lpstr>
      <vt:lpstr>¿Qué tan seguido usan electricidad?</vt:lpstr>
      <vt:lpstr>Electrocuciones: 3.ra causa principal de muertes en la construcción</vt:lpstr>
      <vt:lpstr>Objetivos del curso: Aumentar la sensibilidad sobre los riesgos eléctricos entre las personas que no son especialistas en electricidad</vt:lpstr>
      <vt:lpstr>Por lo general, los incidentes eléctricos son provocados por:</vt:lpstr>
      <vt:lpstr>Cinco riesgos eléctricos cubiertos</vt:lpstr>
      <vt:lpstr>Sección 1: Tendencias de los fallecimientos por electricidad en la construcción</vt:lpstr>
      <vt:lpstr>Buenas noticias…</vt:lpstr>
      <vt:lpstr>Malas noticias…</vt:lpstr>
      <vt:lpstr>Más fallecimientos de personas que no son especialistas en electricidad</vt:lpstr>
      <vt:lpstr>Por edad: Las personas menores de 25 tienen el índice de electrocución más alta.</vt:lpstr>
      <vt:lpstr>Causas principales de electrocución</vt:lpstr>
      <vt:lpstr>Fuentes de electrocución</vt:lpstr>
      <vt:lpstr>Desglose de “partes eléctricas”</vt:lpstr>
      <vt:lpstr>Sección 2: Comprensión de los conceptos básicos de la electricidad</vt:lpstr>
      <vt:lpstr>La electricidad es...</vt:lpstr>
      <vt:lpstr>Actividad de Conversación Grupal  (5 minutos)</vt:lpstr>
      <vt:lpstr>Algunos términos básicos de electricidad</vt:lpstr>
      <vt:lpstr>Ejemplos de conductores</vt:lpstr>
      <vt:lpstr>Ejemplos de aislantes</vt:lpstr>
      <vt:lpstr>¿Conductor, aislante o ambos?</vt:lpstr>
      <vt:lpstr>Flujo de electricidad— circuitos y trayectorias</vt:lpstr>
      <vt:lpstr>Encuentre los componentes del circuito</vt:lpstr>
      <vt:lpstr>Circuitos y seguridad de los trabajadores</vt:lpstr>
      <vt:lpstr>La puesta a tierra eléctrica salva vidas</vt:lpstr>
      <vt:lpstr>Más términos de electricidad</vt:lpstr>
      <vt:lpstr>Comparación con el agua</vt:lpstr>
      <vt:lpstr>Voltios/amperes/vatios y herramientas eléctricas</vt:lpstr>
      <vt:lpstr>Protección contra sobrecarga</vt:lpstr>
      <vt:lpstr>Revisión y preguntas</vt:lpstr>
      <vt:lpstr>Actividad sobre mapeo de peligros</vt:lpstr>
      <vt:lpstr>Sección 3: Efectos de la electricidad sobre el cuerpo humano</vt:lpstr>
      <vt:lpstr>Contacto peligroso</vt:lpstr>
      <vt:lpstr>Cómo nos volvemos parte de un circuito </vt:lpstr>
      <vt:lpstr>Cuatro lesiones principales relacionadas con la electricidad</vt:lpstr>
      <vt:lpstr>Descarga eléctrica: desde hormigueo hasta la muerte</vt:lpstr>
      <vt:lpstr>Trayectoria a través del cuerpo</vt:lpstr>
      <vt:lpstr>Corriente y tiempo de exposición</vt:lpstr>
      <vt:lpstr>Revisión de amperes y voltios</vt:lpstr>
      <vt:lpstr>No se requiere mucho para hacer daño</vt:lpstr>
      <vt:lpstr>Signos y síntomas de lesión eléctrica</vt:lpstr>
      <vt:lpstr>Duración de la exposición</vt:lpstr>
      <vt:lpstr>Otros factores: voltaje</vt:lpstr>
      <vt:lpstr>Resistencia del cuerpo y humedad</vt:lpstr>
      <vt:lpstr>Quemaduras </vt:lpstr>
      <vt:lpstr>Quemaduras eléctricas</vt:lpstr>
      <vt:lpstr>Quemaduras por arco eléctrico; lo que es la formación de un arco</vt:lpstr>
      <vt:lpstr>Flameo de arco eléctrico y explosión de arco eléctrico</vt:lpstr>
      <vt:lpstr>Quemaduras por contacto térmico</vt:lpstr>
      <vt:lpstr>Caídas. ¿Cómo se relaciona con ellas la electricidad? </vt:lpstr>
      <vt:lpstr>¿Qué hacer si alguien recibe una descarga?</vt:lpstr>
      <vt:lpstr>Riesgos eletricos parano eletricistas</vt:lpstr>
      <vt:lpstr>Sección 4: Peligros eléctricos</vt:lpstr>
      <vt:lpstr>Modelo de evaluación de riesgos</vt:lpstr>
      <vt:lpstr>Actividad en grupos pequeños: Desafío sobre peligros. Usted es el experto</vt:lpstr>
      <vt:lpstr>Peligro N.º 1: Líneas eléctricas aéreas</vt:lpstr>
      <vt:lpstr>Estudio de caso en video de WorkSafe BC</vt:lpstr>
      <vt:lpstr>¿Por qué las líneas eléctricas son peligrosas?</vt:lpstr>
      <vt:lpstr>Video de WorkSafe BC: Un arco brillante</vt:lpstr>
      <vt:lpstr>Las líneas eléctricas están en todos lados</vt:lpstr>
      <vt:lpstr>Trabajadores en riesgo cerca de líneas eléctricas</vt:lpstr>
      <vt:lpstr>Mejores prácticas para emplear cerca de líneas aéreas</vt:lpstr>
      <vt:lpstr>Escaleras cerca de circuitos eléctricos</vt:lpstr>
      <vt:lpstr>Líneas eléctricas subterráneas</vt:lpstr>
      <vt:lpstr>Peligros con líneas subterráneas</vt:lpstr>
      <vt:lpstr>¿Cuál es el riesgo?</vt:lpstr>
      <vt:lpstr>Mejores prácticas cerca de líneas subterráneas </vt:lpstr>
      <vt:lpstr>Excave con cuidado; excave manualmente</vt:lpstr>
      <vt:lpstr>¿Qué debe hacer si toca una línea eléctrica?</vt:lpstr>
      <vt:lpstr>¿Qué sucede si un compañero de trabajo toca una línea eléctrica?</vt:lpstr>
      <vt:lpstr>Peligros eléctricos ocultos</vt:lpstr>
      <vt:lpstr>Los empleados deben evaluar los peligros.</vt:lpstr>
      <vt:lpstr>Mejor práctica: desenergizar los circuitos</vt:lpstr>
      <vt:lpstr>Prueba de revisión</vt:lpstr>
      <vt:lpstr>Peligros relacionados con la puesta a tierra</vt:lpstr>
      <vt:lpstr>Peligro N.º 2 Falta de protección de falla a tierra</vt:lpstr>
      <vt:lpstr>Peligros y riesgos relacionados con fallas a tierra</vt:lpstr>
      <vt:lpstr>Dispositivos de seguridad requeridos</vt:lpstr>
      <vt:lpstr>¿Ha visto esto en su lugar de trabajo?</vt:lpstr>
      <vt:lpstr>OSHA y Cal/OSHA exigen:</vt:lpstr>
      <vt:lpstr>Prácticas seguras: peligros de falla a tierra</vt:lpstr>
      <vt:lpstr>Peligro N.º 3 Trayectoria a tierra faltante o discontinua</vt:lpstr>
      <vt:lpstr>¿Qué está mal aquí?</vt:lpstr>
      <vt:lpstr>¿Cuáles son los riesgos?</vt:lpstr>
      <vt:lpstr>Prácticas seguras y soluciones</vt:lpstr>
      <vt:lpstr>¿Qué significa con doble aislante?</vt:lpstr>
      <vt:lpstr>Peligro N.º 4 Equipo no usado de la manera indicada</vt:lpstr>
      <vt:lpstr>Ejemplos de equipos usados incorrectamente</vt:lpstr>
      <vt:lpstr>Y más…</vt:lpstr>
      <vt:lpstr>Actividades que lo ponen en riesgo</vt:lpstr>
      <vt:lpstr>Mejores prácticas</vt:lpstr>
      <vt:lpstr>Peligro N.º 5 Uso inadecuado de extensiones y cables flexibles</vt:lpstr>
      <vt:lpstr>¿Los usaría?</vt:lpstr>
      <vt:lpstr>¿Qué tienen de malo estos cables?</vt:lpstr>
      <vt:lpstr>Prácticas de trabajo seguras extensiones eléctricas</vt:lpstr>
      <vt:lpstr>¿Dónde encuentro códigos de uso (y otra información útil)?</vt:lpstr>
      <vt:lpstr>Dos requisitos adicionales de seguridad</vt:lpstr>
      <vt:lpstr>¡No abuse de sus cables eléctricos! Cosas que NUNCA debe hacer:</vt:lpstr>
      <vt:lpstr>¡Haga lo correcto!</vt:lpstr>
      <vt:lpstr>Trabaje de manera segura donde haya electricidad y disfrute de una vida profesional saludable en la industria.</vt:lpstr>
    </vt:vector>
  </TitlesOfParts>
  <Company>State Building &amp; Construction Trades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Laura Boatman</dc:creator>
  <cp:lastModifiedBy>Washington, L. Sherea - OSHA</cp:lastModifiedBy>
  <cp:revision>502</cp:revision>
  <dcterms:created xsi:type="dcterms:W3CDTF">2018-02-21T06:56:04Z</dcterms:created>
  <dcterms:modified xsi:type="dcterms:W3CDTF">2020-09-11T12:12:47Z</dcterms:modified>
</cp:coreProperties>
</file>