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87" r:id="rId1"/>
  </p:sldMasterIdLst>
  <p:notesMasterIdLst>
    <p:notesMasterId r:id="rId59"/>
  </p:notesMasterIdLst>
  <p:handoutMasterIdLst>
    <p:handoutMasterId r:id="rId60"/>
  </p:handoutMasterIdLst>
  <p:sldIdLst>
    <p:sldId id="759" r:id="rId2"/>
    <p:sldId id="584" r:id="rId3"/>
    <p:sldId id="758" r:id="rId4"/>
    <p:sldId id="616" r:id="rId5"/>
    <p:sldId id="585" r:id="rId6"/>
    <p:sldId id="586" r:id="rId7"/>
    <p:sldId id="587" r:id="rId8"/>
    <p:sldId id="615" r:id="rId9"/>
    <p:sldId id="617" r:id="rId10"/>
    <p:sldId id="618" r:id="rId11"/>
    <p:sldId id="621" r:id="rId12"/>
    <p:sldId id="588" r:id="rId13"/>
    <p:sldId id="589" r:id="rId14"/>
    <p:sldId id="622" r:id="rId15"/>
    <p:sldId id="590" r:id="rId16"/>
    <p:sldId id="591" r:id="rId17"/>
    <p:sldId id="755" r:id="rId18"/>
    <p:sldId id="595" r:id="rId19"/>
    <p:sldId id="614" r:id="rId20"/>
    <p:sldId id="544" r:id="rId21"/>
    <p:sldId id="545" r:id="rId22"/>
    <p:sldId id="656" r:id="rId23"/>
    <p:sldId id="547" r:id="rId24"/>
    <p:sldId id="597" r:id="rId25"/>
    <p:sldId id="662" r:id="rId26"/>
    <p:sldId id="566" r:id="rId27"/>
    <p:sldId id="608" r:id="rId28"/>
    <p:sldId id="746" r:id="rId29"/>
    <p:sldId id="663" r:id="rId30"/>
    <p:sldId id="549" r:id="rId31"/>
    <p:sldId id="553" r:id="rId32"/>
    <p:sldId id="556" r:id="rId33"/>
    <p:sldId id="557" r:id="rId34"/>
    <p:sldId id="559" r:id="rId35"/>
    <p:sldId id="560" r:id="rId36"/>
    <p:sldId id="563" r:id="rId37"/>
    <p:sldId id="684" r:id="rId38"/>
    <p:sldId id="685" r:id="rId39"/>
    <p:sldId id="686" r:id="rId40"/>
    <p:sldId id="687" r:id="rId41"/>
    <p:sldId id="688" r:id="rId42"/>
    <p:sldId id="689" r:id="rId43"/>
    <p:sldId id="690" r:id="rId44"/>
    <p:sldId id="693" r:id="rId45"/>
    <p:sldId id="695" r:id="rId46"/>
    <p:sldId id="696" r:id="rId47"/>
    <p:sldId id="697" r:id="rId48"/>
    <p:sldId id="698" r:id="rId49"/>
    <p:sldId id="571" r:id="rId50"/>
    <p:sldId id="581" r:id="rId51"/>
    <p:sldId id="572" r:id="rId52"/>
    <p:sldId id="573" r:id="rId53"/>
    <p:sldId id="574" r:id="rId54"/>
    <p:sldId id="624" r:id="rId55"/>
    <p:sldId id="743" r:id="rId56"/>
    <p:sldId id="623" r:id="rId57"/>
    <p:sldId id="732" r:id="rId58"/>
  </p:sldIdLst>
  <p:sldSz cx="9144000" cy="6858000" type="screen4x3"/>
  <p:notesSz cx="6881813" cy="9296400"/>
  <p:custDataLst>
    <p:tags r:id="rId61"/>
  </p:custDataLst>
  <p:defaultTextStyle>
    <a:defPPr>
      <a:defRPr lang="en-US"/>
    </a:defPPr>
    <a:lvl1pPr algn="l" rtl="0" eaLnBrk="0" fontAlgn="base" hangingPunct="0">
      <a:spcBef>
        <a:spcPct val="0"/>
      </a:spcBef>
      <a:spcAft>
        <a:spcPct val="0"/>
      </a:spcAft>
      <a:defRPr sz="2400" kern="1200">
        <a:solidFill>
          <a:schemeClr val="tx1"/>
        </a:solidFill>
        <a:latin typeface="Berlin Sans FB Demi" pitchFamily="34" charset="0"/>
        <a:ea typeface="+mn-ea"/>
        <a:cs typeface="+mn-cs"/>
      </a:defRPr>
    </a:lvl1pPr>
    <a:lvl2pPr marL="457200" algn="l" rtl="0" eaLnBrk="0" fontAlgn="base" hangingPunct="0">
      <a:spcBef>
        <a:spcPct val="0"/>
      </a:spcBef>
      <a:spcAft>
        <a:spcPct val="0"/>
      </a:spcAft>
      <a:defRPr sz="2400" kern="1200">
        <a:solidFill>
          <a:schemeClr val="tx1"/>
        </a:solidFill>
        <a:latin typeface="Berlin Sans FB Demi" pitchFamily="34" charset="0"/>
        <a:ea typeface="+mn-ea"/>
        <a:cs typeface="+mn-cs"/>
      </a:defRPr>
    </a:lvl2pPr>
    <a:lvl3pPr marL="914400" algn="l" rtl="0" eaLnBrk="0" fontAlgn="base" hangingPunct="0">
      <a:spcBef>
        <a:spcPct val="0"/>
      </a:spcBef>
      <a:spcAft>
        <a:spcPct val="0"/>
      </a:spcAft>
      <a:defRPr sz="2400" kern="1200">
        <a:solidFill>
          <a:schemeClr val="tx1"/>
        </a:solidFill>
        <a:latin typeface="Berlin Sans FB Demi"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Berlin Sans FB Demi"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Berlin Sans FB Demi" pitchFamily="34" charset="0"/>
        <a:ea typeface="+mn-ea"/>
        <a:cs typeface="+mn-cs"/>
      </a:defRPr>
    </a:lvl5pPr>
    <a:lvl6pPr marL="2286000" algn="l" defTabSz="914400" rtl="0" eaLnBrk="1" latinLnBrk="0" hangingPunct="1">
      <a:defRPr sz="2400" kern="1200">
        <a:solidFill>
          <a:schemeClr val="tx1"/>
        </a:solidFill>
        <a:latin typeface="Berlin Sans FB Demi" pitchFamily="34" charset="0"/>
        <a:ea typeface="+mn-ea"/>
        <a:cs typeface="+mn-cs"/>
      </a:defRPr>
    </a:lvl6pPr>
    <a:lvl7pPr marL="2743200" algn="l" defTabSz="914400" rtl="0" eaLnBrk="1" latinLnBrk="0" hangingPunct="1">
      <a:defRPr sz="2400" kern="1200">
        <a:solidFill>
          <a:schemeClr val="tx1"/>
        </a:solidFill>
        <a:latin typeface="Berlin Sans FB Demi" pitchFamily="34" charset="0"/>
        <a:ea typeface="+mn-ea"/>
        <a:cs typeface="+mn-cs"/>
      </a:defRPr>
    </a:lvl7pPr>
    <a:lvl8pPr marL="3200400" algn="l" defTabSz="914400" rtl="0" eaLnBrk="1" latinLnBrk="0" hangingPunct="1">
      <a:defRPr sz="2400" kern="1200">
        <a:solidFill>
          <a:schemeClr val="tx1"/>
        </a:solidFill>
        <a:latin typeface="Berlin Sans FB Demi" pitchFamily="34" charset="0"/>
        <a:ea typeface="+mn-ea"/>
        <a:cs typeface="+mn-cs"/>
      </a:defRPr>
    </a:lvl8pPr>
    <a:lvl9pPr marL="3657600" algn="l" defTabSz="914400" rtl="0" eaLnBrk="1" latinLnBrk="0" hangingPunct="1">
      <a:defRPr sz="2400" kern="1200">
        <a:solidFill>
          <a:schemeClr val="tx1"/>
        </a:solidFill>
        <a:latin typeface="Berlin Sans FB Demi" pitchFamily="34" charset="0"/>
        <a:ea typeface="+mn-ea"/>
        <a:cs typeface="+mn-cs"/>
      </a:defRPr>
    </a:lvl9pPr>
  </p:defaultTextStyle>
  <p:extLst>
    <p:ext uri="{EFAFB233-063F-42B5-8137-9DF3F51BA10A}">
      <p15:sldGuideLst xmlns:p15="http://schemas.microsoft.com/office/powerpoint/2012/main">
        <p15:guide id="1" orient="horz" pos="3696">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FFFF00"/>
    <a:srgbClr val="FFFFFF"/>
    <a:srgbClr val="FF9900"/>
    <a:srgbClr val="00FFFF"/>
    <a:srgbClr val="0000FF"/>
    <a:srgbClr val="FFCC00"/>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2" autoAdjust="0"/>
    <p:restoredTop sz="79107" autoAdjust="0"/>
  </p:normalViewPr>
  <p:slideViewPr>
    <p:cSldViewPr snapToGrid="0">
      <p:cViewPr varScale="1">
        <p:scale>
          <a:sx n="56" d="100"/>
          <a:sy n="56" d="100"/>
        </p:scale>
        <p:origin x="1973" y="38"/>
      </p:cViewPr>
      <p:guideLst>
        <p:guide orient="horz" pos="36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63"/>
    </p:cViewPr>
  </p:sorterViewPr>
  <p:notesViewPr>
    <p:cSldViewPr snapToGrid="0">
      <p:cViewPr>
        <p:scale>
          <a:sx n="75" d="100"/>
          <a:sy n="75" d="100"/>
        </p:scale>
        <p:origin x="-2938" y="-86"/>
      </p:cViewPr>
      <p:guideLst>
        <p:guide orient="horz" pos="2927"/>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6"/>
          <p:cNvSpPr>
            <a:spLocks noChangeArrowheads="1"/>
          </p:cNvSpPr>
          <p:nvPr/>
        </p:nvSpPr>
        <p:spPr bwMode="auto">
          <a:xfrm>
            <a:off x="6483350" y="9001125"/>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58" tIns="44778" rIns="89558" bIns="44778" anchor="ctr"/>
          <a:lstStyle>
            <a:lvl1pPr eaLnBrk="0" hangingPunct="0">
              <a:defRPr sz="2400">
                <a:solidFill>
                  <a:schemeClr val="tx1"/>
                </a:solidFill>
                <a:latin typeface="Berlin Sans FB Demi" pitchFamily="34" charset="0"/>
              </a:defRPr>
            </a:lvl1pPr>
            <a:lvl2pPr marL="742950" indent="-285750" eaLnBrk="0" hangingPunct="0">
              <a:defRPr sz="2400">
                <a:solidFill>
                  <a:schemeClr val="tx1"/>
                </a:solidFill>
                <a:latin typeface="Berlin Sans FB Demi" pitchFamily="34" charset="0"/>
              </a:defRPr>
            </a:lvl2pPr>
            <a:lvl3pPr marL="1143000" indent="-228600" eaLnBrk="0" hangingPunct="0">
              <a:defRPr sz="2400">
                <a:solidFill>
                  <a:schemeClr val="tx1"/>
                </a:solidFill>
                <a:latin typeface="Berlin Sans FB Demi" pitchFamily="34" charset="0"/>
              </a:defRPr>
            </a:lvl3pPr>
            <a:lvl4pPr marL="1600200" indent="-228600" eaLnBrk="0" hangingPunct="0">
              <a:defRPr sz="2400">
                <a:solidFill>
                  <a:schemeClr val="tx1"/>
                </a:solidFill>
                <a:latin typeface="Berlin Sans FB Demi" pitchFamily="34" charset="0"/>
              </a:defRPr>
            </a:lvl4pPr>
            <a:lvl5pPr marL="2057400" indent="-228600" eaLnBrk="0" hangingPunct="0">
              <a:defRPr sz="2400">
                <a:solidFill>
                  <a:schemeClr val="tx1"/>
                </a:solidFill>
                <a:latin typeface="Berlin Sans FB Demi" pitchFamily="34" charset="0"/>
              </a:defRPr>
            </a:lvl5pPr>
            <a:lvl6pPr marL="2514600" indent="-228600" eaLnBrk="0" fontAlgn="base" hangingPunct="0">
              <a:spcBef>
                <a:spcPct val="0"/>
              </a:spcBef>
              <a:spcAft>
                <a:spcPct val="0"/>
              </a:spcAft>
              <a:defRPr sz="2400">
                <a:solidFill>
                  <a:schemeClr val="tx1"/>
                </a:solidFill>
                <a:latin typeface="Berlin Sans FB Demi" pitchFamily="34" charset="0"/>
              </a:defRPr>
            </a:lvl6pPr>
            <a:lvl7pPr marL="2971800" indent="-228600" eaLnBrk="0" fontAlgn="base" hangingPunct="0">
              <a:spcBef>
                <a:spcPct val="0"/>
              </a:spcBef>
              <a:spcAft>
                <a:spcPct val="0"/>
              </a:spcAft>
              <a:defRPr sz="2400">
                <a:solidFill>
                  <a:schemeClr val="tx1"/>
                </a:solidFill>
                <a:latin typeface="Berlin Sans FB Demi" pitchFamily="34" charset="0"/>
              </a:defRPr>
            </a:lvl7pPr>
            <a:lvl8pPr marL="3429000" indent="-228600" eaLnBrk="0" fontAlgn="base" hangingPunct="0">
              <a:spcBef>
                <a:spcPct val="0"/>
              </a:spcBef>
              <a:spcAft>
                <a:spcPct val="0"/>
              </a:spcAft>
              <a:defRPr sz="2400">
                <a:solidFill>
                  <a:schemeClr val="tx1"/>
                </a:solidFill>
                <a:latin typeface="Berlin Sans FB Demi" pitchFamily="34" charset="0"/>
              </a:defRPr>
            </a:lvl8pPr>
            <a:lvl9pPr marL="3886200" indent="-228600" eaLnBrk="0" fontAlgn="base" hangingPunct="0">
              <a:spcBef>
                <a:spcPct val="0"/>
              </a:spcBef>
              <a:spcAft>
                <a:spcPct val="0"/>
              </a:spcAft>
              <a:defRPr sz="2400">
                <a:solidFill>
                  <a:schemeClr val="tx1"/>
                </a:solidFill>
                <a:latin typeface="Berlin Sans FB Demi" pitchFamily="34" charset="0"/>
              </a:defRPr>
            </a:lvl9pPr>
          </a:lstStyle>
          <a:p>
            <a:pPr eaLnBrk="1" hangingPunct="1">
              <a:defRPr/>
            </a:pPr>
            <a:endParaRPr lang="en-US" altLang="en-US" smtClean="0"/>
          </a:p>
        </p:txBody>
      </p:sp>
      <p:sp>
        <p:nvSpPr>
          <p:cNvPr id="474114" name="Rectangle 2"/>
          <p:cNvSpPr>
            <a:spLocks noGrp="1" noChangeArrowheads="1"/>
          </p:cNvSpPr>
          <p:nvPr>
            <p:ph type="hdr" sz="quarter"/>
          </p:nvPr>
        </p:nvSpPr>
        <p:spPr bwMode="auto">
          <a:xfrm>
            <a:off x="0" y="0"/>
            <a:ext cx="3759200" cy="465138"/>
          </a:xfrm>
          <a:prstGeom prst="rect">
            <a:avLst/>
          </a:prstGeom>
          <a:noFill/>
          <a:ln w="9525">
            <a:noFill/>
            <a:miter lim="800000"/>
            <a:headEnd/>
            <a:tailEnd/>
          </a:ln>
          <a:effectLst/>
        </p:spPr>
        <p:txBody>
          <a:bodyPr vert="horz" wrap="square" lIns="89558" tIns="44778" rIns="89558" bIns="44778" numCol="1" anchor="t" anchorCtr="0" compatLnSpc="1">
            <a:prstTxWarp prst="textNoShape">
              <a:avLst/>
            </a:prstTxWarp>
          </a:bodyPr>
          <a:lstStyle>
            <a:lvl1pPr eaLnBrk="0" hangingPunct="0">
              <a:defRPr sz="1200" i="1">
                <a:latin typeface="Times New Roman" pitchFamily="18" charset="0"/>
              </a:defRPr>
            </a:lvl1pPr>
          </a:lstStyle>
          <a:p>
            <a:pPr>
              <a:defRPr/>
            </a:pPr>
            <a:r>
              <a:rPr lang="en-US"/>
              <a:t>Roofing Industry Fall Protection from A to Z</a:t>
            </a:r>
          </a:p>
        </p:txBody>
      </p:sp>
      <p:sp>
        <p:nvSpPr>
          <p:cNvPr id="474115" name="Rectangle 3"/>
          <p:cNvSpPr>
            <a:spLocks noGrp="1" noChangeArrowheads="1"/>
          </p:cNvSpPr>
          <p:nvPr>
            <p:ph type="ftr" sz="quarter" idx="2"/>
          </p:nvPr>
        </p:nvSpPr>
        <p:spPr bwMode="auto">
          <a:xfrm>
            <a:off x="0" y="8829675"/>
            <a:ext cx="3609975" cy="465138"/>
          </a:xfrm>
          <a:prstGeom prst="rect">
            <a:avLst/>
          </a:prstGeom>
          <a:noFill/>
          <a:ln w="9525">
            <a:noFill/>
            <a:miter lim="800000"/>
            <a:headEnd/>
            <a:tailEnd/>
          </a:ln>
          <a:effectLst/>
        </p:spPr>
        <p:txBody>
          <a:bodyPr vert="horz" wrap="square" lIns="89558" tIns="44778" rIns="89558" bIns="44778" numCol="1" anchor="b" anchorCtr="0" compatLnSpc="1">
            <a:prstTxWarp prst="textNoShape">
              <a:avLst/>
            </a:prstTxWarp>
          </a:bodyPr>
          <a:lstStyle>
            <a:lvl1pPr eaLnBrk="0" hangingPunct="0">
              <a:defRPr sz="1200">
                <a:latin typeface="Arial" charset="0"/>
              </a:defRPr>
            </a:lvl1pPr>
          </a:lstStyle>
          <a:p>
            <a:pPr>
              <a:defRPr/>
            </a:pPr>
            <a:r>
              <a:rPr lang="en-US"/>
              <a:t>2012 National Roofing Contractors Association       Introduction to Fall Protection</a:t>
            </a:r>
          </a:p>
        </p:txBody>
      </p:sp>
      <p:sp>
        <p:nvSpPr>
          <p:cNvPr id="474116" name="Rectangle 4"/>
          <p:cNvSpPr>
            <a:spLocks noGrp="1" noChangeArrowheads="1"/>
          </p:cNvSpPr>
          <p:nvPr>
            <p:ph type="sldNum" sz="quarter" idx="3"/>
          </p:nvPr>
        </p:nvSpPr>
        <p:spPr bwMode="auto">
          <a:xfrm>
            <a:off x="3898900" y="8829675"/>
            <a:ext cx="2981325" cy="465138"/>
          </a:xfrm>
          <a:prstGeom prst="rect">
            <a:avLst/>
          </a:prstGeom>
          <a:noFill/>
          <a:ln w="9525">
            <a:noFill/>
            <a:miter lim="800000"/>
            <a:headEnd/>
            <a:tailEnd/>
          </a:ln>
          <a:effectLst/>
        </p:spPr>
        <p:txBody>
          <a:bodyPr vert="horz" wrap="square" lIns="89558" tIns="44778" rIns="89558" bIns="44778" numCol="1" anchor="b" anchorCtr="0" compatLnSpc="1">
            <a:prstTxWarp prst="textNoShape">
              <a:avLst/>
            </a:prstTxWarp>
          </a:bodyPr>
          <a:lstStyle>
            <a:lvl1pPr algn="r">
              <a:defRPr sz="1200">
                <a:latin typeface="Arial" charset="0"/>
              </a:defRPr>
            </a:lvl1pPr>
          </a:lstStyle>
          <a:p>
            <a:fld id="{C904F8B8-C751-43C0-AFA3-E4243AC39A29}" type="slidenum">
              <a:rPr lang="en-US" altLang="en-US"/>
              <a:pPr/>
              <a:t>‹#›</a:t>
            </a:fld>
            <a:endParaRPr lang="en-US" altLang="en-US"/>
          </a:p>
        </p:txBody>
      </p:sp>
    </p:spTree>
    <p:extLst>
      <p:ext uri="{BB962C8B-B14F-4D97-AF65-F5344CB8AC3E}">
        <p14:creationId xmlns:p14="http://schemas.microsoft.com/office/powerpoint/2010/main" val="2821071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624263" cy="465138"/>
          </a:xfrm>
          <a:prstGeom prst="rect">
            <a:avLst/>
          </a:prstGeom>
          <a:noFill/>
          <a:ln w="9525">
            <a:noFill/>
            <a:miter lim="800000"/>
            <a:headEnd/>
            <a:tailEnd/>
          </a:ln>
          <a:effectLst/>
        </p:spPr>
        <p:txBody>
          <a:bodyPr vert="horz" wrap="square" lIns="19326" tIns="0" rIns="19326" bIns="0" numCol="1" anchor="t" anchorCtr="0" compatLnSpc="1">
            <a:prstTxWarp prst="textNoShape">
              <a:avLst/>
            </a:prstTxWarp>
          </a:bodyPr>
          <a:lstStyle>
            <a:lvl1pPr defTabSz="923558" eaLnBrk="0" hangingPunct="0">
              <a:defRPr sz="1000" i="1">
                <a:latin typeface="Times New Roman" pitchFamily="18" charset="0"/>
              </a:defRPr>
            </a:lvl1pPr>
          </a:lstStyle>
          <a:p>
            <a:pPr>
              <a:defRPr/>
            </a:pPr>
            <a:r>
              <a:rPr lang="en-US"/>
              <a:t>Roofing Industry Fall Protection from A to Z</a:t>
            </a:r>
          </a:p>
        </p:txBody>
      </p:sp>
      <p:sp>
        <p:nvSpPr>
          <p:cNvPr id="2051" name="Rectangle 3"/>
          <p:cNvSpPr>
            <a:spLocks noGrp="1" noChangeArrowheads="1"/>
          </p:cNvSpPr>
          <p:nvPr>
            <p:ph type="dt" idx="1"/>
          </p:nvPr>
        </p:nvSpPr>
        <p:spPr bwMode="auto">
          <a:xfrm>
            <a:off x="3900488" y="-1588"/>
            <a:ext cx="2982912" cy="465138"/>
          </a:xfrm>
          <a:prstGeom prst="rect">
            <a:avLst/>
          </a:prstGeom>
          <a:noFill/>
          <a:ln w="9525">
            <a:noFill/>
            <a:miter lim="800000"/>
            <a:headEnd/>
            <a:tailEnd/>
          </a:ln>
          <a:effectLst/>
        </p:spPr>
        <p:txBody>
          <a:bodyPr vert="horz" wrap="square" lIns="19326" tIns="0" rIns="19326" bIns="0" numCol="1" anchor="t" anchorCtr="0" compatLnSpc="1">
            <a:prstTxWarp prst="textNoShape">
              <a:avLst/>
            </a:prstTxWarp>
          </a:bodyPr>
          <a:lstStyle>
            <a:lvl1pPr algn="r" defTabSz="923558"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1263"/>
            <a:ext cx="3921125" cy="465137"/>
          </a:xfrm>
          <a:prstGeom prst="rect">
            <a:avLst/>
          </a:prstGeom>
          <a:noFill/>
          <a:ln w="9525">
            <a:noFill/>
            <a:miter lim="800000"/>
            <a:headEnd/>
            <a:tailEnd/>
          </a:ln>
          <a:effectLst/>
        </p:spPr>
        <p:txBody>
          <a:bodyPr vert="horz" wrap="square" lIns="19326" tIns="0" rIns="19326" bIns="0" numCol="1" anchor="b" anchorCtr="0" compatLnSpc="1">
            <a:prstTxWarp prst="textNoShape">
              <a:avLst/>
            </a:prstTxWarp>
          </a:bodyPr>
          <a:lstStyle>
            <a:lvl1pPr defTabSz="923558" eaLnBrk="0" hangingPunct="0">
              <a:defRPr sz="1200">
                <a:latin typeface="Arial" charset="0"/>
              </a:defRPr>
            </a:lvl1pPr>
          </a:lstStyle>
          <a:p>
            <a:pPr>
              <a:defRPr/>
            </a:pPr>
            <a:r>
              <a:rPr lang="en-US"/>
              <a:t>2007 National Roofing Contractors Association       Introduction to Fall Protection</a:t>
            </a:r>
          </a:p>
        </p:txBody>
      </p:sp>
      <p:sp>
        <p:nvSpPr>
          <p:cNvPr id="2053" name="Rectangle 5"/>
          <p:cNvSpPr>
            <a:spLocks noGrp="1" noChangeArrowheads="1"/>
          </p:cNvSpPr>
          <p:nvPr>
            <p:ph type="sldNum" sz="quarter" idx="5"/>
          </p:nvPr>
        </p:nvSpPr>
        <p:spPr bwMode="auto">
          <a:xfrm>
            <a:off x="4640263" y="8831263"/>
            <a:ext cx="2243137" cy="465137"/>
          </a:xfrm>
          <a:prstGeom prst="rect">
            <a:avLst/>
          </a:prstGeom>
          <a:noFill/>
          <a:ln w="9525">
            <a:noFill/>
            <a:miter lim="800000"/>
            <a:headEnd/>
            <a:tailEnd/>
          </a:ln>
          <a:effectLst/>
        </p:spPr>
        <p:txBody>
          <a:bodyPr vert="horz" wrap="square" lIns="19326" tIns="0" rIns="19326" bIns="0" numCol="1" anchor="b" anchorCtr="0" compatLnSpc="1">
            <a:prstTxWarp prst="textNoShape">
              <a:avLst/>
            </a:prstTxWarp>
          </a:bodyPr>
          <a:lstStyle>
            <a:lvl1pPr algn="r" defTabSz="922338">
              <a:defRPr sz="1200">
                <a:latin typeface="Arial" charset="0"/>
              </a:defRPr>
            </a:lvl1pPr>
          </a:lstStyle>
          <a:p>
            <a:fld id="{CDC3822B-062D-48D5-82BD-10E401151655}" type="slidenum">
              <a:rPr lang="en-US" altLang="en-US"/>
              <a:pPr/>
              <a:t>‹#›</a:t>
            </a:fld>
            <a:endParaRPr lang="en-US" altLang="en-US"/>
          </a:p>
        </p:txBody>
      </p:sp>
      <p:sp>
        <p:nvSpPr>
          <p:cNvPr id="2054" name="Rectangle 6"/>
          <p:cNvSpPr>
            <a:spLocks noGrp="1" noChangeArrowheads="1"/>
          </p:cNvSpPr>
          <p:nvPr>
            <p:ph type="body" sz="quarter" idx="3"/>
          </p:nvPr>
        </p:nvSpPr>
        <p:spPr bwMode="auto">
          <a:xfrm>
            <a:off x="917575" y="4414838"/>
            <a:ext cx="5046663" cy="4184650"/>
          </a:xfrm>
          <a:prstGeom prst="rect">
            <a:avLst/>
          </a:prstGeom>
          <a:noFill/>
          <a:ln w="9525">
            <a:noFill/>
            <a:miter lim="800000"/>
            <a:headEnd/>
            <a:tailEnd/>
          </a:ln>
          <a:effectLst/>
        </p:spPr>
        <p:txBody>
          <a:bodyPr vert="horz" wrap="square" lIns="93409" tIns="46704" rIns="93409" bIns="467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1" name="Rectangle 7"/>
          <p:cNvSpPr>
            <a:spLocks noGrp="1" noRot="1" noChangeAspect="1" noChangeArrowheads="1" noTextEdit="1"/>
          </p:cNvSpPr>
          <p:nvPr>
            <p:ph type="sldImg" idx="2"/>
          </p:nvPr>
        </p:nvSpPr>
        <p:spPr bwMode="auto">
          <a:xfrm>
            <a:off x="1176338" y="739775"/>
            <a:ext cx="4533900" cy="3402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10798925"/>
      </p:ext>
    </p:extLst>
  </p:cSld>
  <p:clrMap bg1="lt1" tx1="dk1" bg2="lt2" tx2="dk2" accent1="accent1" accent2="accent2" accent3="accent3" accent4="accent4" accent5="accent5" accent6="accent6" hlink="hlink" folHlink="folHlink"/>
  <p:hf dt="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245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Roofing Industry Fall Protection from A to Z</a:t>
            </a:r>
            <a:endParaRPr lang="en-US"/>
          </a:p>
        </p:txBody>
      </p:sp>
      <p:sp>
        <p:nvSpPr>
          <p:cNvPr id="5" name="Footer Placeholder 4"/>
          <p:cNvSpPr>
            <a:spLocks noGrp="1"/>
          </p:cNvSpPr>
          <p:nvPr>
            <p:ph type="ftr" sz="quarter" idx="11"/>
          </p:nvPr>
        </p:nvSpPr>
        <p:spPr/>
        <p:txBody>
          <a:bodyPr/>
          <a:lstStyle/>
          <a:p>
            <a:pPr>
              <a:defRPr/>
            </a:pPr>
            <a:r>
              <a:rPr lang="en-US" smtClean="0"/>
              <a:t>2007 National Roofing Contractors Association       Introduction to Fall Protection</a:t>
            </a:r>
            <a:endParaRPr lang="en-US"/>
          </a:p>
        </p:txBody>
      </p:sp>
      <p:sp>
        <p:nvSpPr>
          <p:cNvPr id="6" name="Slide Number Placeholder 5"/>
          <p:cNvSpPr>
            <a:spLocks noGrp="1"/>
          </p:cNvSpPr>
          <p:nvPr>
            <p:ph type="sldNum" sz="quarter" idx="12"/>
          </p:nvPr>
        </p:nvSpPr>
        <p:spPr/>
        <p:txBody>
          <a:bodyPr/>
          <a:lstStyle/>
          <a:p>
            <a:fld id="{CDC3822B-062D-48D5-82BD-10E401151655}" type="slidenum">
              <a:rPr lang="en-US" altLang="en-US" smtClean="0"/>
              <a:pPr/>
              <a:t>1</a:t>
            </a:fld>
            <a:endParaRPr lang="en-US" altLang="en-US"/>
          </a:p>
        </p:txBody>
      </p:sp>
    </p:spTree>
    <p:extLst>
      <p:ext uri="{BB962C8B-B14F-4D97-AF65-F5344CB8AC3E}">
        <p14:creationId xmlns:p14="http://schemas.microsoft.com/office/powerpoint/2010/main" val="222388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317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317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869B293-0419-497B-8170-C3D069772FF6}" type="slidenum">
              <a:rPr lang="en-US" altLang="en-US"/>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3379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3379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172946A-96C5-4872-8B30-B8E34AC80756}" type="slidenum">
              <a:rPr lang="en-US" altLang="en-US"/>
              <a:pPr>
                <a:spcBef>
                  <a:spcPct val="0"/>
                </a:spcBef>
              </a:pPr>
              <a:t>12</a:t>
            </a:fld>
            <a:endParaRPr lang="en-US" altLang="en-US"/>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Michigan has incorporated the federal construction standards. Additionally, Michigan OSHA has issued an interpretation that broadly construes the fall protection requirements of 501(b)(4) relating to holes as being subordinate to the low-slope roofing provisions of 501(b)(10). Meaning that warning lines could be used in roofing work to protect skylights.</a:t>
            </a:r>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3584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3584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71E5F78-C34C-400B-A335-8B285EFE97C1}" type="slidenum">
              <a:rPr lang="en-US" altLang="en-US"/>
              <a:pPr>
                <a:spcBef>
                  <a:spcPct val="0"/>
                </a:spcBef>
              </a:pPr>
              <a:t>13</a:t>
            </a:fld>
            <a:endParaRPr lang="en-US" altLang="en-US"/>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means that for fall protection around holes or skylights, in addition to PFAs, covers and guardrails, roofing operations may utilize the warning line systems detailed in (b)(10) to meet fall protection demands of the standards in those instances covered by (b)(4).</a:t>
            </a:r>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Safety monitor is not required if workers are 15 feet from roof edge or other fall hazard like an opening or skylight—uses the logic of the Barry Cole 15-foot Federal LOIs</a:t>
            </a:r>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378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378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19C18EA-ABDD-4E1D-BF6C-B375DB27B3B6}" type="slidenum">
              <a:rPr lang="en-US" altLang="en-US"/>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3993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3994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5740561-7992-4CE9-B0DA-C01AA90328A6}" type="slidenum">
              <a:rPr lang="en-US" altLang="en-US"/>
              <a:pPr>
                <a:spcBef>
                  <a:spcPct val="0"/>
                </a:spcBef>
              </a:pPr>
              <a:t>15</a:t>
            </a:fld>
            <a:endParaRPr lang="en-US" altLang="en-US"/>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General fall protection threshold height is 10 feet. </a:t>
            </a:r>
          </a:p>
          <a:p>
            <a:r>
              <a:rPr lang="en-US" altLang="en-US" smtClean="0"/>
              <a:t>Around holes or skylights, established floors or balconies and walkways, the requirement for fall protection is mandated at 6 feet or greater.</a:t>
            </a:r>
          </a:p>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4198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4198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57487B6-261D-4EB6-B164-ADB79464CD82}" type="slidenum">
              <a:rPr lang="en-US" altLang="en-US"/>
              <a:pPr>
                <a:spcBef>
                  <a:spcPct val="0"/>
                </a:spcBef>
              </a:pPr>
              <a:t>16</a:t>
            </a:fld>
            <a:endParaRPr lang="en-US" altLang="en-US"/>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Warning line system may be used only on roof slopes of 2:12 or less. Use of a safety monitor is restricted similarly.</a:t>
            </a:r>
          </a:p>
          <a:p>
            <a:pPr>
              <a:buFontTx/>
              <a:buChar char="•"/>
            </a:pPr>
            <a:r>
              <a:rPr lang="en-US" altLang="en-US" smtClean="0"/>
              <a:t>Slide guards are allowed on roofs with slopes between 3:12 and 8:12 and the slide guard installed at the eave may be no closer than 6 inches to the eave. Brackets must be no more than 8 feet apart horizontally.</a:t>
            </a:r>
          </a:p>
          <a:p>
            <a:pPr>
              <a:buFontTx/>
              <a:buChar char="•"/>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4403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4403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E497FFB-2603-49D9-94C1-A28429E173B8}" type="slidenum">
              <a:rPr lang="en-US" altLang="en-US"/>
              <a:pPr>
                <a:spcBef>
                  <a:spcPct val="0"/>
                </a:spcBef>
              </a:pPr>
              <a:t>17</a:t>
            </a:fld>
            <a:endParaRPr lang="en-US" alt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Requires a written fall protection plan when fall hazards of 10 feet or more exist.</a:t>
            </a:r>
          </a:p>
          <a:p>
            <a:r>
              <a:rPr lang="en-US" altLang="en-US" smtClean="0"/>
              <a:t>Available systems include guardrails, PFAs and the warning line system.</a:t>
            </a:r>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4608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4608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21699CC-EFFF-4F78-84EA-C3DF69DF5686}" type="slidenum">
              <a:rPr lang="en-US" altLang="en-US"/>
              <a:pPr>
                <a:spcBef>
                  <a:spcPct val="0"/>
                </a:spcBef>
              </a:pPr>
              <a:t>18</a:t>
            </a:fld>
            <a:endParaRPr lang="en-US" altLang="en-US"/>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Warning line system may not be used on roofs over 4:12. Warning line must be between 36 and 42 inches from the roof surface.</a:t>
            </a:r>
          </a:p>
          <a:p>
            <a:r>
              <a:rPr lang="en-US" altLang="en-US" smtClean="0"/>
              <a:t>Safety monitor may be used alone on roofs 50 feet wide or less. Safety monitor can have no other duties and can monitor no more than 8 employees. Safety monitor must wear a vest or other clothing to distinguish him from other members of the crew.</a:t>
            </a:r>
          </a:p>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4813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4813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9EAAF37-8317-44B4-BA79-4DD955F2DA4D}" type="slidenum">
              <a:rPr lang="en-US" altLang="en-US"/>
              <a:pPr>
                <a:spcBef>
                  <a:spcPct val="0"/>
                </a:spcBef>
              </a:pPr>
              <a:t>19</a:t>
            </a:fld>
            <a:endParaRPr lang="en-US" altLang="en-US"/>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rule was approved 4/1/2013 and can be very valuable for repair work in roofing and other service work in other trades.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5017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5018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1221C79-8B5F-4CB5-BF36-E8CE03F4A9B1}" type="slidenum">
              <a:rPr lang="en-US" altLang="en-US"/>
              <a:pPr>
                <a:spcBef>
                  <a:spcPct val="0"/>
                </a:spcBef>
              </a:pPr>
              <a:t>20</a:t>
            </a:fld>
            <a:endParaRPr lang="en-US" altLang="en-US"/>
          </a:p>
        </p:txBody>
      </p:sp>
      <p:sp>
        <p:nvSpPr>
          <p:cNvPr id="50181" name="Rectangle 2"/>
          <p:cNvSpPr>
            <a:spLocks noGrp="1" noRot="1" noChangeAspect="1" noChangeArrowheads="1" noTextEdit="1"/>
          </p:cNvSpPr>
          <p:nvPr>
            <p:ph type="sldImg"/>
          </p:nvPr>
        </p:nvSpPr>
        <p:spPr>
          <a:xfrm>
            <a:off x="1117600" y="696913"/>
            <a:ext cx="4648200" cy="3486150"/>
          </a:xfrm>
          <a:ln/>
        </p:spPr>
      </p:sp>
      <p:sp>
        <p:nvSpPr>
          <p:cNvPr id="501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433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434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AA81063-A77C-4934-B5C5-431A0CCEECA2}" type="slidenum">
              <a:rPr lang="en-US" altLang="en-US"/>
              <a:pPr>
                <a:spcBef>
                  <a:spcPct val="0"/>
                </a:spcBef>
              </a:pPr>
              <a:t>2</a:t>
            </a:fld>
            <a:endParaRPr lang="en-US" altLang="en-US"/>
          </a:p>
        </p:txBody>
      </p:sp>
      <p:sp>
        <p:nvSpPr>
          <p:cNvPr id="14341" name="Rectangle 2"/>
          <p:cNvSpPr>
            <a:spLocks noGrp="1" noRot="1" noChangeAspect="1" noChangeArrowheads="1" noTextEdit="1"/>
          </p:cNvSpPr>
          <p:nvPr>
            <p:ph type="sldImg"/>
          </p:nvPr>
        </p:nvSpPr>
        <p:spPr>
          <a:xfrm>
            <a:off x="1117600" y="696913"/>
            <a:ext cx="4648200" cy="3486150"/>
          </a:xfrm>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5222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5222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0F73AC9-F65B-47BC-88AA-DC1B80CF1637}" type="slidenum">
              <a:rPr lang="en-US" altLang="en-US"/>
              <a:pPr>
                <a:spcBef>
                  <a:spcPct val="0"/>
                </a:spcBef>
              </a:pPr>
              <a:t>21</a:t>
            </a:fld>
            <a:endParaRPr lang="en-US" altLang="en-US"/>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smtClean="0"/>
              <a:t>Material Disposal</a:t>
            </a:r>
            <a:endParaRPr lang="en-US" altLang="en-US" sz="1000" smtClean="0"/>
          </a:p>
          <a:p>
            <a:r>
              <a:rPr lang="en-US" altLang="en-US" sz="1000" smtClean="0"/>
              <a:t>Materials need to be disposed of in a safe manner so that the work site is kept as neat and hazard-free as possible. Anytime materials are dropped more than 20 feet outside an exterior wall, an enclosed chute must be used. </a:t>
            </a:r>
          </a:p>
          <a:p>
            <a:r>
              <a:rPr lang="en-US" altLang="en-US" sz="1000" smtClean="0"/>
              <a:t>Trash chutes provide one of the safer methods for removing trash from the roof:</a:t>
            </a:r>
            <a:endParaRPr lang="en-US" altLang="en-US" sz="1000" smtClean="0">
              <a:sym typeface="Wingdings" pitchFamily="1" charset="2"/>
            </a:endParaRPr>
          </a:p>
          <a:p>
            <a:r>
              <a:rPr lang="en-US" altLang="en-US" sz="1000" smtClean="0">
                <a:sym typeface="Wingdings" pitchFamily="1" charset="2"/>
              </a:rPr>
              <a:t></a:t>
            </a:r>
            <a:r>
              <a:rPr lang="en-US" altLang="en-US" sz="1000" smtClean="0"/>
              <a:t> Trash chutes are required when roofs are more than 20 ft. high.</a:t>
            </a:r>
            <a:endParaRPr lang="en-US" altLang="en-US" sz="1000" smtClean="0">
              <a:sym typeface="Wingdings" pitchFamily="1" charset="2"/>
            </a:endParaRPr>
          </a:p>
          <a:p>
            <a:r>
              <a:rPr lang="en-US" altLang="en-US" sz="1000" smtClean="0">
                <a:sym typeface="Wingdings" pitchFamily="1" charset="2"/>
              </a:rPr>
              <a:t></a:t>
            </a:r>
            <a:r>
              <a:rPr lang="en-US" altLang="en-US" sz="1000" smtClean="0"/>
              <a:t> They must be secured to the building</a:t>
            </a:r>
            <a:endParaRPr lang="en-US" altLang="en-US" sz="1000" smtClean="0">
              <a:sym typeface="Wingdings" pitchFamily="1" charset="2"/>
            </a:endParaRPr>
          </a:p>
          <a:p>
            <a:r>
              <a:rPr lang="en-US" altLang="en-US" sz="1000" smtClean="0">
                <a:sym typeface="Wingdings" pitchFamily="1" charset="2"/>
              </a:rPr>
              <a:t></a:t>
            </a:r>
            <a:r>
              <a:rPr lang="en-US" altLang="en-US" sz="1000" smtClean="0"/>
              <a:t> A guardrail system should be placed around and behind the chute.</a:t>
            </a:r>
            <a:endParaRPr lang="en-US" altLang="en-US" sz="1000" smtClean="0">
              <a:sym typeface="Wingdings" pitchFamily="1" charset="2"/>
            </a:endParaRPr>
          </a:p>
          <a:p>
            <a:r>
              <a:rPr lang="en-US" altLang="en-US" sz="1000" smtClean="0">
                <a:sym typeface="Wingdings" pitchFamily="1" charset="2"/>
              </a:rPr>
              <a:t></a:t>
            </a:r>
            <a:r>
              <a:rPr lang="en-US" altLang="en-US" sz="1000" smtClean="0"/>
              <a:t> Nail a 4” inch thick, 6” high piece of lumber just in front of the opening of the chute to provide a stop for a wheelbarrow.  This will make it easier to tip and dump the load.</a:t>
            </a:r>
            <a:endParaRPr lang="en-US" altLang="en-US" sz="1000" smtClean="0">
              <a:sym typeface="Wingdings" pitchFamily="1" charset="2"/>
            </a:endParaRPr>
          </a:p>
          <a:p>
            <a:r>
              <a:rPr lang="en-US" altLang="en-US" sz="1000" smtClean="0">
                <a:sym typeface="Wingdings" pitchFamily="1" charset="2"/>
              </a:rPr>
              <a:t></a:t>
            </a:r>
            <a:r>
              <a:rPr lang="en-US" altLang="en-US" sz="1000" smtClean="0"/>
              <a:t> A chain should be put across the opening to the trash chute when there is not activity at the chute.</a:t>
            </a:r>
          </a:p>
          <a:p>
            <a:r>
              <a:rPr lang="en-US" altLang="en-US" sz="1000" smtClean="0"/>
              <a:t>If the materials are being dropped inside the building or structure through a hole in the floor, then barricades at least 42 inches high need to be erected a minimum of 6 feet back from the edges of the hole. Signs warning of falling hazards must be posted, and the debris that has been thrown down must remain where it falls until work on the upper level is completely done for that shift. Debris from all other locations must be gathered as the work progresses. If burning is used to dispose of any debris, local fire regulations must be followed. Finally, all solvent waste, oily rags and flammable liq­uids must be kept in fire-resistant covered containers until they are removed from the work site.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5427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2007 National Roofing Contractors Association       Introduction to Fall Protection</a:t>
            </a:r>
          </a:p>
        </p:txBody>
      </p:sp>
      <p:sp>
        <p:nvSpPr>
          <p:cNvPr id="5427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BB2CBCA5-D780-495F-A435-15AF010D5C6F}" type="slidenum">
              <a:rPr lang="en-US" altLang="en-US"/>
              <a:pPr>
                <a:spcBef>
                  <a:spcPct val="0"/>
                </a:spcBef>
              </a:pPr>
              <a:t>22</a:t>
            </a:fld>
            <a:endParaRPr lang="en-US" altLang="en-US"/>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smtClean="0"/>
              <a:t>Material Disposal</a:t>
            </a:r>
            <a:endParaRPr lang="en-US" altLang="en-US" sz="1000" smtClean="0"/>
          </a:p>
          <a:p>
            <a:r>
              <a:rPr lang="en-US" altLang="en-US" sz="1000" smtClean="0"/>
              <a:t>Materials need to be disposed of in a safe manner so that the work site is kept as neat and hazard-free as possible. Anytime materials are dropped more than 20 feet outside an exterior wall, an enclosed chute must be used. </a:t>
            </a:r>
          </a:p>
          <a:p>
            <a:r>
              <a:rPr lang="en-US" altLang="en-US" sz="1000" smtClean="0"/>
              <a:t>Trash chutes provide one of the safer methods for removing trash from the roof:</a:t>
            </a:r>
            <a:endParaRPr lang="en-US" altLang="en-US" sz="1000" smtClean="0">
              <a:sym typeface="Wingdings" pitchFamily="1" charset="2"/>
            </a:endParaRPr>
          </a:p>
          <a:p>
            <a:r>
              <a:rPr lang="en-US" altLang="en-US" sz="1000" smtClean="0">
                <a:sym typeface="Wingdings" pitchFamily="1" charset="2"/>
              </a:rPr>
              <a:t></a:t>
            </a:r>
            <a:r>
              <a:rPr lang="en-US" altLang="en-US" sz="1000" smtClean="0"/>
              <a:t> Trash chutes are required when roofs are more than 20 ft. high.</a:t>
            </a:r>
            <a:endParaRPr lang="en-US" altLang="en-US" sz="1000" smtClean="0">
              <a:sym typeface="Wingdings" pitchFamily="1" charset="2"/>
            </a:endParaRPr>
          </a:p>
          <a:p>
            <a:r>
              <a:rPr lang="en-US" altLang="en-US" sz="1000" smtClean="0">
                <a:sym typeface="Wingdings" pitchFamily="1" charset="2"/>
              </a:rPr>
              <a:t></a:t>
            </a:r>
            <a:r>
              <a:rPr lang="en-US" altLang="en-US" sz="1000" smtClean="0"/>
              <a:t> They must be secured to the building</a:t>
            </a:r>
            <a:endParaRPr lang="en-US" altLang="en-US" sz="1000" smtClean="0">
              <a:sym typeface="Wingdings" pitchFamily="1" charset="2"/>
            </a:endParaRPr>
          </a:p>
          <a:p>
            <a:r>
              <a:rPr lang="en-US" altLang="en-US" sz="1000" smtClean="0">
                <a:sym typeface="Wingdings" pitchFamily="1" charset="2"/>
              </a:rPr>
              <a:t></a:t>
            </a:r>
            <a:r>
              <a:rPr lang="en-US" altLang="en-US" sz="1000" smtClean="0"/>
              <a:t> A guardrail system should be placed around and behind the chute.</a:t>
            </a:r>
            <a:endParaRPr lang="en-US" altLang="en-US" sz="1000" smtClean="0">
              <a:sym typeface="Wingdings" pitchFamily="1" charset="2"/>
            </a:endParaRPr>
          </a:p>
          <a:p>
            <a:r>
              <a:rPr lang="en-US" altLang="en-US" sz="1000" smtClean="0">
                <a:sym typeface="Wingdings" pitchFamily="1" charset="2"/>
              </a:rPr>
              <a:t></a:t>
            </a:r>
            <a:r>
              <a:rPr lang="en-US" altLang="en-US" sz="1000" smtClean="0"/>
              <a:t> Nail a 4” inch thick, 6” high piece of lumber just in front of the opening of the chute to provide a stop for a wheelbarrow.  This will make it easier to tip and dump the load.</a:t>
            </a:r>
            <a:endParaRPr lang="en-US" altLang="en-US" sz="1000" smtClean="0">
              <a:sym typeface="Wingdings" pitchFamily="1" charset="2"/>
            </a:endParaRPr>
          </a:p>
          <a:p>
            <a:r>
              <a:rPr lang="en-US" altLang="en-US" sz="1000" smtClean="0">
                <a:sym typeface="Wingdings" pitchFamily="1" charset="2"/>
              </a:rPr>
              <a:t></a:t>
            </a:r>
            <a:r>
              <a:rPr lang="en-US" altLang="en-US" sz="1000" smtClean="0"/>
              <a:t> A chain should be put across the opening to the trash chute when there is not activity at the chute.</a:t>
            </a:r>
          </a:p>
          <a:p>
            <a:r>
              <a:rPr lang="en-US" altLang="en-US" sz="1000" smtClean="0"/>
              <a:t>If the materials are being dropped inside the building or structure through a hole in the floor, then barricades at least 42 inches high need to be erected a minimum of 6 feet back from the edges of the hole. Signs warning of falling hazards must be posted, and the debris that has been thrown down must remain where it falls until work on the upper level is completely done for that shift. Debris from all other locations must be gathered as the work progresses. If burning is used to dispose of any debris, local fire regulations must be followed. Finally, all solvent waste, oily rags and flammable liq­uids must be kept in fire-resistant covered containers until they are removed from the work site.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5632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5632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389746E-61F1-418B-9D26-D4287C6D4151}" type="slidenum">
              <a:rPr lang="en-US" altLang="en-US"/>
              <a:pPr>
                <a:spcBef>
                  <a:spcPct val="0"/>
                </a:spcBef>
              </a:pPr>
              <a:t>23</a:t>
            </a:fld>
            <a:endParaRPr lang="en-US" altLang="en-US"/>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the requirement, as described on the slide. Ask students to speculate what could happen (the most likely way to fall) for these unprotected workers.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5837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5837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3FFCA06-BE8B-4C4E-8AF9-6BE45F97F126}" type="slidenum">
              <a:rPr lang="en-US" altLang="en-US"/>
              <a:pPr>
                <a:spcBef>
                  <a:spcPct val="0"/>
                </a:spcBef>
              </a:pPr>
              <a:t>24</a:t>
            </a:fld>
            <a:endParaRPr lang="en-US" altLang="en-US"/>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p>
          <a:p>
            <a:endParaRPr lang="en-US" altLang="en-US" b="1" smtClean="0"/>
          </a:p>
          <a:p>
            <a:r>
              <a:rPr lang="en-US" altLang="en-US" smtClean="0"/>
              <a:t>1926.852 (e) Any chute opening, into which workmen dump debris, shall be protected by a substantial guardrail approx. 42” above the floor or other surface on which the men stand to dump the materials. Any space between the chute and the edge of the openings in the floors through which it passes shall be solidly covered over.</a:t>
            </a:r>
          </a:p>
          <a:p>
            <a:endParaRPr lang="en-US" altLang="en-US" smtClean="0"/>
          </a:p>
          <a:p>
            <a:r>
              <a:rPr lang="en-US" altLang="en-US" smtClean="0"/>
              <a:t>1925 (f) When the material is dumped from mechanical equipment or wheelbarrows, a securely attached toe board or bumper, not less than 4” thick and 6” high, shall be provided at each chute opening.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041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042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C3540ED-A252-4750-B093-A6F7FAEC11D9}" type="slidenum">
              <a:rPr lang="en-US" altLang="en-US"/>
              <a:pPr>
                <a:spcBef>
                  <a:spcPct val="0"/>
                </a:spcBef>
              </a:pPr>
              <a:t>25</a:t>
            </a:fld>
            <a:endParaRPr lang="en-US" alt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Answer:	</a:t>
            </a:r>
            <a:r>
              <a:rPr lang="en-US" altLang="en-US" i="1" smtClean="0"/>
              <a:t>If you're driving the ATV to the edge so that you can tip the load into the chute, you're asking for a citation. </a:t>
            </a:r>
          </a:p>
          <a:p>
            <a:r>
              <a:rPr lang="en-US" altLang="en-US" i="1" smtClean="0"/>
              <a:t>Even if guardrails are erected, they're meant to protect people from falling off the edge not those riding vehicles. To be sure, a call to discuss the situation -with your local OSHA office is a good start. </a:t>
            </a:r>
          </a:p>
          <a:p>
            <a:endParaRPr lang="en-US" altLang="en-US" i="1" smtClean="0"/>
          </a:p>
          <a:p>
            <a:r>
              <a:rPr lang="en-US" altLang="en-US" i="1" smtClean="0"/>
              <a:t>Ask students if we discussed anything like this earlier in Subpart M? (Hoist areas)</a:t>
            </a:r>
          </a:p>
          <a:p>
            <a:endParaRPr lang="en-US" altLang="en-US" i="1" smtClean="0"/>
          </a:p>
          <a:p>
            <a:r>
              <a:rPr lang="en-US" altLang="en-US" i="1" smtClean="0"/>
              <a:t>A suggestion is to install warning lines at least 10 feet from the edge and do not let the ATV beyond that point. </a:t>
            </a:r>
          </a:p>
          <a:p>
            <a:endParaRPr lang="en-US" altLang="en-US" i="1" smtClean="0"/>
          </a:p>
          <a:p>
            <a:r>
              <a:rPr lang="en-US" altLang="en-US" i="1" smtClean="0"/>
              <a:t>Although there are no standards specifically for ATVs, ATVs would be considered powered equipment.</a:t>
            </a:r>
          </a:p>
          <a:p>
            <a:endParaRPr lang="en-US" altLang="en-US" i="1" smtClean="0"/>
          </a:p>
          <a:p>
            <a:r>
              <a:rPr lang="en-US" altLang="en-US" i="1" smtClean="0"/>
              <a:t>Guardrails are a must at the chute point and--at the least--more warning lines connecting the guardrails to the other warning lines. ATV use on the roof is not regulated in the fall protection regulations. </a:t>
            </a:r>
          </a:p>
          <a:p>
            <a:r>
              <a:rPr lang="en-US" altLang="en-US" i="1" smtClean="0"/>
              <a:t>However, citations are occurring because of the obvious fall potential and as an employer the roofing contractor has a duty to protect against fall hazards.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246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246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E9FEE4A-DAC4-446A-AC8F-269799DAA278}" type="slidenum">
              <a:rPr lang="en-US" altLang="en-US"/>
              <a:pPr>
                <a:spcBef>
                  <a:spcPct val="0"/>
                </a:spcBef>
              </a:pPr>
              <a:t>26</a:t>
            </a:fld>
            <a:endParaRPr lang="en-US" altLang="en-US"/>
          </a:p>
        </p:txBody>
      </p:sp>
      <p:sp>
        <p:nvSpPr>
          <p:cNvPr id="62469" name="Rectangle 2"/>
          <p:cNvSpPr>
            <a:spLocks noGrp="1" noRot="1" noChangeAspect="1" noChangeArrowheads="1" noTextEdit="1"/>
          </p:cNvSpPr>
          <p:nvPr>
            <p:ph type="sldImg"/>
          </p:nvPr>
        </p:nvSpPr>
        <p:spPr>
          <a:xfrm>
            <a:off x="1117600" y="696913"/>
            <a:ext cx="4648200" cy="3486150"/>
          </a:xfrm>
          <a:ln/>
        </p:spPr>
      </p:sp>
      <p:sp>
        <p:nvSpPr>
          <p:cNvPr id="624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451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451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194ECEF-2A63-4F95-862F-BD0840D2EED8}" type="slidenum">
              <a:rPr lang="en-US" altLang="en-US"/>
              <a:pPr>
                <a:spcBef>
                  <a:spcPct val="0"/>
                </a:spcBef>
              </a:pPr>
              <a:t>27</a:t>
            </a:fld>
            <a:endParaRPr lang="en-US" altLang="en-US"/>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Play this video </a:t>
            </a:r>
            <a:r>
              <a:rPr lang="en-US" altLang="en-US" dirty="0" smtClean="0"/>
              <a:t>(#7): This video is an excerpt from video footage from the TV-shopping channel QVC. It’s meant to be a “funny” –but not funny, introduction to the topic of ladder safety. It illustrates what </a:t>
            </a:r>
            <a:r>
              <a:rPr lang="en-US" altLang="en-US" u="sng" dirty="0" smtClean="0"/>
              <a:t>NOT</a:t>
            </a:r>
            <a:r>
              <a:rPr lang="en-US" altLang="en-US" dirty="0" smtClean="0"/>
              <a:t> to do.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2012 BLS</a:t>
            </a:r>
          </a:p>
        </p:txBody>
      </p:sp>
      <p:sp>
        <p:nvSpPr>
          <p:cNvPr id="665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65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2007 National Roofing Contractors Association       Introduction to Fall Protection</a:t>
            </a:r>
          </a:p>
        </p:txBody>
      </p:sp>
      <p:sp>
        <p:nvSpPr>
          <p:cNvPr id="665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B79F443-20FC-43CB-B8D5-DC400E382048}" type="slidenum">
              <a:rPr lang="en-US" altLang="en-US"/>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861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861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92A380A-A176-4FB4-A93B-FA7E70EF78D3}" type="slidenum">
              <a:rPr lang="en-US" altLang="en-US"/>
              <a:pPr>
                <a:spcBef>
                  <a:spcPct val="0"/>
                </a:spcBef>
              </a:pPr>
              <a:t>29</a:t>
            </a:fld>
            <a:endParaRPr lang="en-US" altLang="en-US"/>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Answer: </a:t>
            </a:r>
            <a:r>
              <a:rPr lang="en-US" altLang="en-US" i="1" smtClean="0"/>
              <a:t>None.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065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066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FB4DAE3-BEB7-4C78-A16D-FCAD886FAB7B}" type="slidenum">
              <a:rPr lang="en-US" altLang="en-US"/>
              <a:pPr>
                <a:spcBef>
                  <a:spcPct val="0"/>
                </a:spcBef>
              </a:pPr>
              <a:t>30</a:t>
            </a:fld>
            <a:endParaRPr lang="en-US" altLang="en-US"/>
          </a:p>
        </p:txBody>
      </p:sp>
      <p:sp>
        <p:nvSpPr>
          <p:cNvPr id="70661" name="Rectangle 2"/>
          <p:cNvSpPr>
            <a:spLocks noGrp="1" noRot="1" noChangeAspect="1" noChangeArrowheads="1" noTextEdit="1"/>
          </p:cNvSpPr>
          <p:nvPr>
            <p:ph type="sldImg"/>
          </p:nvPr>
        </p:nvSpPr>
        <p:spPr>
          <a:xfrm>
            <a:off x="1120775" y="698500"/>
            <a:ext cx="4641850" cy="3482975"/>
          </a:xfrm>
          <a:ln/>
        </p:spPr>
      </p:sp>
      <p:sp>
        <p:nvSpPr>
          <p:cNvPr id="70662"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altLang="en-US" b="1" smtClean="0"/>
              <a:t>Explain:</a:t>
            </a:r>
          </a:p>
          <a:p>
            <a:pPr>
              <a:buFontTx/>
              <a:buChar char="•"/>
            </a:pPr>
            <a:r>
              <a:rPr lang="en-US" altLang="en-US" smtClean="0"/>
              <a:t>Stairways and ladders are a major source of injuries and fatalities among construction workers.</a:t>
            </a:r>
            <a:br>
              <a:rPr lang="en-US" altLang="en-US" smtClean="0"/>
            </a:br>
            <a:endParaRPr lang="en-US" altLang="en-US" smtClean="0"/>
          </a:p>
          <a:p>
            <a:pPr>
              <a:buFontTx/>
              <a:buChar char="•"/>
            </a:pPr>
            <a:r>
              <a:rPr lang="en-US" altLang="en-US" smtClean="0"/>
              <a:t>Most ladder fatalities occur under 10 feet and were due to the ladder tipping or slipping out from an employee. (like the video)</a:t>
            </a:r>
            <a:br>
              <a:rPr lang="en-US" altLang="en-US" smtClean="0"/>
            </a:b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741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741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473550D-7560-4CE0-9932-A68EEEC8EB22}" type="slidenum">
              <a:rPr lang="en-US" altLang="en-US"/>
              <a:pPr>
                <a:spcBef>
                  <a:spcPct val="0"/>
                </a:spcBef>
              </a:pPr>
              <a:t>4</a:t>
            </a:fld>
            <a:endParaRPr lang="en-US" altLang="en-US"/>
          </a:p>
        </p:txBody>
      </p:sp>
      <p:sp>
        <p:nvSpPr>
          <p:cNvPr id="17413" name="Rectangle 2"/>
          <p:cNvSpPr>
            <a:spLocks noGrp="1" noRot="1" noChangeAspect="1" noChangeArrowheads="1" noTextEdit="1"/>
          </p:cNvSpPr>
          <p:nvPr>
            <p:ph type="sldImg"/>
          </p:nvPr>
        </p:nvSpPr>
        <p:spPr>
          <a:xfrm>
            <a:off x="1176338" y="739775"/>
            <a:ext cx="4535487" cy="3402013"/>
          </a:xfrm>
          <a:ln/>
        </p:spPr>
      </p:sp>
      <p:sp>
        <p:nvSpPr>
          <p:cNvPr id="174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the general fall protection height requirement is 7 ½ feet, roofing operations require fall protection at heights greater than 20 feet.</a:t>
            </a:r>
          </a:p>
          <a:p>
            <a:endParaRPr lang="en-US" altLang="en-US" smtClean="0"/>
          </a:p>
          <a:p>
            <a:r>
              <a:rPr lang="en-US" altLang="en-US" smtClean="0"/>
              <a:t>-Slide guard systems (they call them roof jacks) are allowed on shake, shingle, tile and metal roofs up to 7:12 pitches. Safety lines are required at slopes above 7:12. Horizontal intervals between the brackets cannot be more than 10 feet.</a:t>
            </a:r>
          </a:p>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270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270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84A643D-BEB6-49F0-AAFC-44DC5317222E}" type="slidenum">
              <a:rPr lang="en-US" altLang="en-US"/>
              <a:pPr>
                <a:spcBef>
                  <a:spcPct val="0"/>
                </a:spcBef>
              </a:pPr>
              <a:t>31</a:t>
            </a:fld>
            <a:endParaRPr lang="en-US" altLang="en-US"/>
          </a:p>
        </p:txBody>
      </p:sp>
      <p:sp>
        <p:nvSpPr>
          <p:cNvPr id="72709" name="Rectangle 2"/>
          <p:cNvSpPr>
            <a:spLocks noGrp="1" noRot="1" noChangeAspect="1" noChangeArrowheads="1" noTextEdit="1"/>
          </p:cNvSpPr>
          <p:nvPr>
            <p:ph type="sldImg"/>
          </p:nvPr>
        </p:nvSpPr>
        <p:spPr>
          <a:xfrm>
            <a:off x="1081088" y="685800"/>
            <a:ext cx="4641850" cy="3482975"/>
          </a:xfrm>
          <a:ln/>
        </p:spPr>
      </p:sp>
      <p:sp>
        <p:nvSpPr>
          <p:cNvPr id="72710"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altLang="en-US" b="1" smtClean="0"/>
              <a:t>Explain:</a:t>
            </a:r>
          </a:p>
          <a:p>
            <a:r>
              <a:rPr lang="en-US" altLang="en-US" smtClean="0"/>
              <a:t>Ladders placed in areas such as passage-ways, doorways, or driveways, or where they can be displaced by workplace activities or traffic must be secured to prevent accidental movement, or a barricade must be used to keep traffic or activities away from the ladder. </a:t>
            </a:r>
          </a:p>
          <a:p>
            <a:endParaRPr lang="en-US" altLang="en-US" b="1" smtClean="0"/>
          </a:p>
          <a:p>
            <a:r>
              <a:rPr lang="en-US" altLang="en-US" b="1" smtClean="0"/>
              <a:t>Explain further:</a:t>
            </a:r>
          </a:p>
          <a:p>
            <a:r>
              <a:rPr lang="en-US" altLang="en-US" u="sng" smtClean="0"/>
              <a:t>Portable Ladder:</a:t>
            </a:r>
            <a:r>
              <a:rPr lang="en-US" altLang="en-US" b="1" smtClean="0"/>
              <a:t>  </a:t>
            </a:r>
            <a:r>
              <a:rPr lang="en-US" altLang="en-US" smtClean="0"/>
              <a:t>a ladder that can be readily moved or carried.  </a:t>
            </a:r>
          </a:p>
          <a:p>
            <a:pPr>
              <a:buFontTx/>
              <a:buChar char="•"/>
            </a:pPr>
            <a:endParaRPr lang="en-US" altLang="en-US" smtClean="0"/>
          </a:p>
          <a:p>
            <a:pPr>
              <a:buFontTx/>
              <a:buChar char="•"/>
            </a:pPr>
            <a:r>
              <a:rPr lang="en-US" altLang="en-US" smtClean="0"/>
              <a:t>Slip resistant ladder feet are recommended.  </a:t>
            </a:r>
          </a:p>
          <a:p>
            <a:pPr>
              <a:buFontTx/>
              <a:buChar char="•"/>
            </a:pPr>
            <a:r>
              <a:rPr lang="en-US" altLang="en-US" smtClean="0"/>
              <a:t>Use of ladders on soft or slippery surfaces is dangerous and ladders should be tied to the structure to hold them in place.</a:t>
            </a:r>
          </a:p>
          <a:p>
            <a:pPr>
              <a:buFontTx/>
              <a:buChar char="•"/>
            </a:pPr>
            <a:endParaRPr lang="en-US" altLang="en-US" smtClean="0"/>
          </a:p>
          <a:p>
            <a:endParaRPr lang="en-US" altLang="en-US" smtClean="0"/>
          </a:p>
        </p:txBody>
      </p:sp>
      <p:sp>
        <p:nvSpPr>
          <p:cNvPr id="72711" name="Rectangle 4"/>
          <p:cNvSpPr>
            <a:spLocks noChangeArrowheads="1"/>
          </p:cNvSpPr>
          <p:nvPr/>
        </p:nvSpPr>
        <p:spPr bwMode="auto">
          <a:xfrm>
            <a:off x="2446338" y="3810000"/>
            <a:ext cx="2824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r>
              <a:rPr lang="en-US" altLang="en-US" b="1">
                <a:solidFill>
                  <a:schemeClr val="bg1"/>
                </a:solidFill>
                <a:latin typeface="Times New Roman" pitchFamily="18" charset="0"/>
              </a:rPr>
              <a:t>1926.1053(b)(8), (b)(6), (b)(7), and (b)(1)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475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475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59A653D-44BF-44BF-8102-CED19E2CD5CB}" type="slidenum">
              <a:rPr lang="en-US" altLang="en-US"/>
              <a:pPr>
                <a:spcBef>
                  <a:spcPct val="0"/>
                </a:spcBef>
              </a:pPr>
              <a:t>32</a:t>
            </a:fld>
            <a:endParaRPr lang="en-US" altLang="en-US"/>
          </a:p>
        </p:txBody>
      </p:sp>
      <p:sp>
        <p:nvSpPr>
          <p:cNvPr id="74757" name="Rectangle 2"/>
          <p:cNvSpPr>
            <a:spLocks noGrp="1" noRot="1" noChangeAspect="1" noChangeArrowheads="1" noTextEdit="1"/>
          </p:cNvSpPr>
          <p:nvPr>
            <p:ph type="sldImg"/>
          </p:nvPr>
        </p:nvSpPr>
        <p:spPr>
          <a:xfrm>
            <a:off x="1081088" y="685800"/>
            <a:ext cx="4641850" cy="3482975"/>
          </a:xfrm>
          <a:ln/>
        </p:spPr>
      </p:sp>
      <p:sp>
        <p:nvSpPr>
          <p:cNvPr id="74758"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lnSpc>
                <a:spcPct val="90000"/>
              </a:lnSpc>
              <a:spcBef>
                <a:spcPct val="20000"/>
              </a:spcBef>
            </a:pPr>
            <a:r>
              <a:rPr lang="en-US" altLang="en-US" b="1" smtClean="0"/>
              <a:t>Explain:</a:t>
            </a:r>
          </a:p>
          <a:p>
            <a:pPr>
              <a:lnSpc>
                <a:spcPct val="90000"/>
              </a:lnSpc>
              <a:spcBef>
                <a:spcPct val="20000"/>
              </a:spcBef>
            </a:pPr>
            <a:r>
              <a:rPr lang="en-US" altLang="en-US" smtClean="0"/>
              <a:t>The working length of the ladder is the vertical distance between the ground and the top support.  In the picture on the slide the working length is 16ft.</a:t>
            </a:r>
          </a:p>
          <a:p>
            <a:pPr>
              <a:lnSpc>
                <a:spcPct val="90000"/>
              </a:lnSpc>
              <a:spcBef>
                <a:spcPct val="20000"/>
              </a:spcBef>
            </a:pPr>
            <a:endParaRPr lang="en-US" altLang="en-US" b="1" smtClean="0"/>
          </a:p>
          <a:p>
            <a:pPr>
              <a:lnSpc>
                <a:spcPct val="90000"/>
              </a:lnSpc>
              <a:spcBef>
                <a:spcPct val="20000"/>
              </a:spcBef>
            </a:pPr>
            <a:endParaRPr lang="en-US" altLang="en-US" smtClean="0"/>
          </a:p>
        </p:txBody>
      </p:sp>
      <p:sp>
        <p:nvSpPr>
          <p:cNvPr id="74759" name="Text Box 4"/>
          <p:cNvSpPr txBox="1">
            <a:spLocks noChangeArrowheads="1"/>
          </p:cNvSpPr>
          <p:nvPr/>
        </p:nvSpPr>
        <p:spPr bwMode="auto">
          <a:xfrm>
            <a:off x="3287713" y="3810000"/>
            <a:ext cx="19875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spcBef>
                <a:spcPct val="50000"/>
              </a:spcBef>
            </a:pPr>
            <a:endParaRPr lang="en-US" altLang="en-US" sz="2500" b="1">
              <a:latin typeface="Times New Roman" pitchFamily="18" charset="0"/>
            </a:endParaRPr>
          </a:p>
        </p:txBody>
      </p:sp>
      <p:sp>
        <p:nvSpPr>
          <p:cNvPr id="74760" name="Rectangle 5"/>
          <p:cNvSpPr>
            <a:spLocks noChangeArrowheads="1"/>
          </p:cNvSpPr>
          <p:nvPr/>
        </p:nvSpPr>
        <p:spPr bwMode="auto">
          <a:xfrm>
            <a:off x="3822700" y="3810000"/>
            <a:ext cx="1682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lnSpc>
                <a:spcPct val="90000"/>
              </a:lnSpc>
              <a:spcBef>
                <a:spcPct val="50000"/>
              </a:spcBef>
            </a:pPr>
            <a:r>
              <a:rPr lang="en-US" altLang="en-US" b="1">
                <a:solidFill>
                  <a:schemeClr val="bg1"/>
                </a:solidFill>
                <a:latin typeface="Times New Roman" pitchFamily="18" charset="0"/>
              </a:rPr>
              <a:t>1926.1053(b)(5)</a:t>
            </a:r>
          </a:p>
          <a:p>
            <a:pPr>
              <a:lnSpc>
                <a:spcPct val="90000"/>
              </a:lnSpc>
              <a:spcBef>
                <a:spcPct val="50000"/>
              </a:spcBef>
            </a:pPr>
            <a:endParaRPr lang="en-US" altLang="en-US" b="1">
              <a:solidFill>
                <a:schemeClr val="bg1"/>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680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680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AF872AD-1503-4512-8DB3-6348AE89AC8A}" type="slidenum">
              <a:rPr lang="en-US" altLang="en-US"/>
              <a:pPr>
                <a:spcBef>
                  <a:spcPct val="0"/>
                </a:spcBef>
              </a:pPr>
              <a:t>33</a:t>
            </a:fld>
            <a:endParaRPr lang="en-US" altLang="en-US"/>
          </a:p>
        </p:txBody>
      </p:sp>
      <p:sp>
        <p:nvSpPr>
          <p:cNvPr id="76805" name="Rectangle 2"/>
          <p:cNvSpPr>
            <a:spLocks noGrp="1" noRot="1" noChangeAspect="1" noChangeArrowheads="1" noTextEdit="1"/>
          </p:cNvSpPr>
          <p:nvPr>
            <p:ph type="sldImg"/>
          </p:nvPr>
        </p:nvSpPr>
        <p:spPr>
          <a:xfrm>
            <a:off x="1120775" y="698500"/>
            <a:ext cx="4641850" cy="3482975"/>
          </a:xfrm>
          <a:ln/>
        </p:spPr>
      </p:sp>
      <p:sp>
        <p:nvSpPr>
          <p:cNvPr id="76806"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altLang="en-US" b="1" smtClean="0"/>
              <a:t>Explain:</a:t>
            </a:r>
          </a:p>
          <a:p>
            <a:pPr>
              <a:buFontTx/>
              <a:buChar char="•"/>
            </a:pPr>
            <a:r>
              <a:rPr lang="en-US" altLang="en-US" smtClean="0"/>
              <a:t>When portable ladders are used for access to an upper landing surface, the side rails must extend at least 3 feet above the upper landing surface.</a:t>
            </a:r>
            <a:br>
              <a:rPr lang="en-US" altLang="en-US" smtClean="0"/>
            </a:br>
            <a:endParaRPr lang="en-US" altLang="en-US" smtClean="0"/>
          </a:p>
          <a:p>
            <a:pPr>
              <a:buFontTx/>
              <a:buChar char="•"/>
            </a:pPr>
            <a:r>
              <a:rPr lang="en-US" altLang="en-US" smtClean="0"/>
              <a:t> When such an extension is not possible, the ladder must be secured, and a grasping device such as a grab rail must be provided to assist workers in mounting and dismounting the ladder.  </a:t>
            </a:r>
          </a:p>
          <a:p>
            <a:pPr>
              <a:buFontTx/>
              <a:buChar char="•"/>
            </a:pPr>
            <a:endParaRPr lang="en-US" altLang="en-US" smtClean="0"/>
          </a:p>
          <a:p>
            <a:pPr>
              <a:buFontTx/>
              <a:buChar char="•"/>
            </a:pPr>
            <a:r>
              <a:rPr lang="en-US" altLang="en-US" smtClean="0"/>
              <a:t>A ladder extension must not deflect under a load that would cause the ladder to slip off its support. </a:t>
            </a:r>
          </a:p>
          <a:p>
            <a:endParaRPr lang="en-US" altLang="en-US" smtClean="0"/>
          </a:p>
        </p:txBody>
      </p:sp>
      <p:sp>
        <p:nvSpPr>
          <p:cNvPr id="76807" name="Text Box 4"/>
          <p:cNvSpPr txBox="1">
            <a:spLocks noChangeArrowheads="1"/>
          </p:cNvSpPr>
          <p:nvPr/>
        </p:nvSpPr>
        <p:spPr bwMode="auto">
          <a:xfrm>
            <a:off x="3822700" y="3810000"/>
            <a:ext cx="1835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r>
              <a:rPr lang="en-US" altLang="en-US" b="1">
                <a:solidFill>
                  <a:schemeClr val="bg1"/>
                </a:solidFill>
                <a:latin typeface="Times New Roman" pitchFamily="18" charset="0"/>
              </a:rPr>
              <a:t>1926.1053(b)(1)</a:t>
            </a:r>
          </a:p>
          <a:p>
            <a:pPr>
              <a:spcBef>
                <a:spcPct val="50000"/>
              </a:spcBef>
            </a:pPr>
            <a:endParaRPr lang="en-US" altLang="en-US" b="1">
              <a:solidFill>
                <a:schemeClr val="bg1"/>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885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885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E9053E8-2E81-42E4-9381-50389205364D}" type="slidenum">
              <a:rPr lang="en-US" altLang="en-US"/>
              <a:pPr>
                <a:spcBef>
                  <a:spcPct val="0"/>
                </a:spcBef>
              </a:pPr>
              <a:t>34</a:t>
            </a:fld>
            <a:endParaRPr lang="en-US" altLang="en-US"/>
          </a:p>
        </p:txBody>
      </p:sp>
      <p:sp>
        <p:nvSpPr>
          <p:cNvPr id="78853" name="Rectangle 2"/>
          <p:cNvSpPr>
            <a:spLocks noGrp="1" noRot="1" noChangeAspect="1" noChangeArrowheads="1" noTextEdit="1"/>
          </p:cNvSpPr>
          <p:nvPr>
            <p:ph type="sldImg"/>
          </p:nvPr>
        </p:nvSpPr>
        <p:spPr>
          <a:xfrm>
            <a:off x="1081088" y="838200"/>
            <a:ext cx="4641850" cy="3482975"/>
          </a:xfrm>
          <a:ln/>
        </p:spPr>
      </p:sp>
      <p:sp>
        <p:nvSpPr>
          <p:cNvPr id="78854"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altLang="en-US" smtClean="0"/>
              <a:t>Review the points on the slide. Ask students what is unsafe about the photo.</a:t>
            </a:r>
          </a:p>
        </p:txBody>
      </p:sp>
      <p:sp>
        <p:nvSpPr>
          <p:cNvPr id="78855" name="Text Box 4"/>
          <p:cNvSpPr txBox="1">
            <a:spLocks noChangeArrowheads="1"/>
          </p:cNvSpPr>
          <p:nvPr/>
        </p:nvSpPr>
        <p:spPr bwMode="auto">
          <a:xfrm>
            <a:off x="1452563" y="3735388"/>
            <a:ext cx="1606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r>
              <a:rPr lang="en-US" altLang="en-US" b="1">
                <a:solidFill>
                  <a:schemeClr val="bg1"/>
                </a:solidFill>
                <a:latin typeface="Times New Roman" pitchFamily="18" charset="0"/>
              </a:rPr>
              <a:t>1926.1053(b)(12)</a:t>
            </a:r>
          </a:p>
          <a:p>
            <a:pPr>
              <a:spcBef>
                <a:spcPct val="50000"/>
              </a:spcBef>
            </a:pPr>
            <a:endParaRPr lang="en-US" altLang="en-US" b="1">
              <a:solidFill>
                <a:schemeClr val="bg1"/>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089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090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9C3173B-5698-4C7F-B27D-1396F5D9B3E3}" type="slidenum">
              <a:rPr lang="en-US" altLang="en-US"/>
              <a:pPr>
                <a:spcBef>
                  <a:spcPct val="0"/>
                </a:spcBef>
              </a:pPr>
              <a:t>35</a:t>
            </a:fld>
            <a:endParaRPr lang="en-US" altLang="en-US"/>
          </a:p>
        </p:txBody>
      </p:sp>
      <p:sp>
        <p:nvSpPr>
          <p:cNvPr id="80901" name="Rectangle 2"/>
          <p:cNvSpPr>
            <a:spLocks noGrp="1" noRot="1" noChangeAspect="1" noChangeArrowheads="1" noTextEdit="1"/>
          </p:cNvSpPr>
          <p:nvPr>
            <p:ph type="sldImg"/>
          </p:nvPr>
        </p:nvSpPr>
        <p:spPr>
          <a:xfrm>
            <a:off x="1120775" y="698500"/>
            <a:ext cx="4641850" cy="3482975"/>
          </a:xfrm>
          <a:ln/>
        </p:spPr>
      </p:sp>
      <p:sp>
        <p:nvSpPr>
          <p:cNvPr id="80902"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altLang="en-US" smtClean="0"/>
              <a:t>Review the point on the slide. Ask students how many have done such a thing. Point out that they “felt unstable” because they were.</a:t>
            </a:r>
          </a:p>
        </p:txBody>
      </p:sp>
      <p:sp>
        <p:nvSpPr>
          <p:cNvPr id="80903" name="Text Box 4"/>
          <p:cNvSpPr txBox="1">
            <a:spLocks noChangeArrowheads="1"/>
          </p:cNvSpPr>
          <p:nvPr/>
        </p:nvSpPr>
        <p:spPr bwMode="auto">
          <a:xfrm>
            <a:off x="1300163" y="3810000"/>
            <a:ext cx="15287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r>
              <a:rPr lang="en-US" altLang="en-US" b="1">
                <a:solidFill>
                  <a:schemeClr val="bg1"/>
                </a:solidFill>
                <a:latin typeface="Times New Roman" pitchFamily="18" charset="0"/>
              </a:rPr>
              <a:t>1926.1053(b)(13)</a:t>
            </a:r>
          </a:p>
          <a:p>
            <a:pPr>
              <a:spcBef>
                <a:spcPct val="50000"/>
              </a:spcBef>
            </a:pPr>
            <a:endParaRPr lang="en-US" altLang="en-US" b="1">
              <a:solidFill>
                <a:schemeClr val="bg1"/>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294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294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065CD47-FCA9-4309-945B-9FEA2BCEC75A}" type="slidenum">
              <a:rPr lang="en-US" altLang="en-US"/>
              <a:pPr>
                <a:spcBef>
                  <a:spcPct val="0"/>
                </a:spcBef>
              </a:pPr>
              <a:t>36</a:t>
            </a:fld>
            <a:endParaRPr lang="en-US" altLang="en-US"/>
          </a:p>
        </p:txBody>
      </p:sp>
      <p:sp>
        <p:nvSpPr>
          <p:cNvPr id="82949" name="Rectangle 2"/>
          <p:cNvSpPr>
            <a:spLocks noGrp="1" noRot="1" noChangeAspect="1" noChangeArrowheads="1" noTextEdit="1"/>
          </p:cNvSpPr>
          <p:nvPr>
            <p:ph type="sldImg"/>
          </p:nvPr>
        </p:nvSpPr>
        <p:spPr>
          <a:xfrm>
            <a:off x="1120775" y="698500"/>
            <a:ext cx="4641850" cy="3482975"/>
          </a:xfrm>
          <a:ln/>
        </p:spPr>
      </p:sp>
      <p:sp>
        <p:nvSpPr>
          <p:cNvPr id="82950"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r>
              <a:rPr lang="en-US" altLang="en-US" smtClean="0"/>
              <a:t>Review the points on the slide.</a:t>
            </a:r>
          </a:p>
        </p:txBody>
      </p:sp>
      <p:sp>
        <p:nvSpPr>
          <p:cNvPr id="82951" name="Text Box 4"/>
          <p:cNvSpPr txBox="1">
            <a:spLocks noChangeArrowheads="1"/>
          </p:cNvSpPr>
          <p:nvPr/>
        </p:nvSpPr>
        <p:spPr bwMode="auto">
          <a:xfrm>
            <a:off x="3441700" y="3657600"/>
            <a:ext cx="18335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spcBef>
                <a:spcPct val="50000"/>
              </a:spcBef>
            </a:pPr>
            <a:endParaRPr lang="en-US" altLang="en-US" sz="2500" b="1">
              <a:latin typeface="Times New Roman" pitchFamily="18" charset="0"/>
            </a:endParaRPr>
          </a:p>
        </p:txBody>
      </p:sp>
      <p:sp>
        <p:nvSpPr>
          <p:cNvPr id="82952" name="Rectangle 5"/>
          <p:cNvSpPr>
            <a:spLocks noChangeArrowheads="1"/>
          </p:cNvSpPr>
          <p:nvPr/>
        </p:nvSpPr>
        <p:spPr bwMode="auto">
          <a:xfrm>
            <a:off x="3211513" y="3738563"/>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895" tIns="45948" rIns="91895" bIns="45948">
            <a:spAutoFit/>
          </a:bodyPr>
          <a:lstStyle>
            <a:lvl1pPr defTabSz="917575">
              <a:spcBef>
                <a:spcPct val="30000"/>
              </a:spcBef>
              <a:defRPr sz="1200">
                <a:solidFill>
                  <a:schemeClr val="tx1"/>
                </a:solidFill>
                <a:latin typeface="Arial" charset="0"/>
              </a:defRPr>
            </a:lvl1pPr>
            <a:lvl2pPr marL="742950" indent="-285750" defTabSz="917575">
              <a:spcBef>
                <a:spcPct val="30000"/>
              </a:spcBef>
              <a:defRPr sz="1200">
                <a:solidFill>
                  <a:schemeClr val="tx1"/>
                </a:solidFill>
                <a:latin typeface="Arial" charset="0"/>
              </a:defRPr>
            </a:lvl2pPr>
            <a:lvl3pPr marL="1143000" indent="-228600" defTabSz="917575">
              <a:spcBef>
                <a:spcPct val="30000"/>
              </a:spcBef>
              <a:defRPr sz="1200">
                <a:solidFill>
                  <a:schemeClr val="tx1"/>
                </a:solidFill>
                <a:latin typeface="Arial" charset="0"/>
              </a:defRPr>
            </a:lvl3pPr>
            <a:lvl4pPr marL="1600200" indent="-228600" defTabSz="917575">
              <a:spcBef>
                <a:spcPct val="30000"/>
              </a:spcBef>
              <a:defRPr sz="1200">
                <a:solidFill>
                  <a:schemeClr val="tx1"/>
                </a:solidFill>
                <a:latin typeface="Arial" charset="0"/>
              </a:defRPr>
            </a:lvl4pPr>
            <a:lvl5pPr marL="2057400" indent="-228600" defTabSz="917575">
              <a:spcBef>
                <a:spcPct val="30000"/>
              </a:spcBef>
              <a:defRPr sz="1200">
                <a:solidFill>
                  <a:schemeClr val="tx1"/>
                </a:solidFill>
                <a:latin typeface="Arial" charset="0"/>
              </a:defRPr>
            </a:lvl5pPr>
            <a:lvl6pPr marL="2514600" indent="-228600" defTabSz="917575" eaLnBrk="0" fontAlgn="base" hangingPunct="0">
              <a:spcBef>
                <a:spcPct val="30000"/>
              </a:spcBef>
              <a:spcAft>
                <a:spcPct val="0"/>
              </a:spcAft>
              <a:defRPr sz="1200">
                <a:solidFill>
                  <a:schemeClr val="tx1"/>
                </a:solidFill>
                <a:latin typeface="Arial" charset="0"/>
              </a:defRPr>
            </a:lvl6pPr>
            <a:lvl7pPr marL="2971800" indent="-228600" defTabSz="917575" eaLnBrk="0" fontAlgn="base" hangingPunct="0">
              <a:spcBef>
                <a:spcPct val="30000"/>
              </a:spcBef>
              <a:spcAft>
                <a:spcPct val="0"/>
              </a:spcAft>
              <a:defRPr sz="1200">
                <a:solidFill>
                  <a:schemeClr val="tx1"/>
                </a:solidFill>
                <a:latin typeface="Arial" charset="0"/>
              </a:defRPr>
            </a:lvl7pPr>
            <a:lvl8pPr marL="3429000" indent="-228600" defTabSz="917575" eaLnBrk="0" fontAlgn="base" hangingPunct="0">
              <a:spcBef>
                <a:spcPct val="30000"/>
              </a:spcBef>
              <a:spcAft>
                <a:spcPct val="0"/>
              </a:spcAft>
              <a:defRPr sz="1200">
                <a:solidFill>
                  <a:schemeClr val="tx1"/>
                </a:solidFill>
                <a:latin typeface="Arial" charset="0"/>
              </a:defRPr>
            </a:lvl8pPr>
            <a:lvl9pPr marL="3886200" indent="-228600" defTabSz="917575"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b="1">
                <a:solidFill>
                  <a:schemeClr val="bg1"/>
                </a:solidFill>
                <a:latin typeface="Times New Roman" pitchFamily="18" charset="0"/>
              </a:rPr>
              <a:t>1926.1053(b)(20),(21),(22)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499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499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DE997A11-1293-4359-B012-706F33501449}" type="slidenum">
              <a:rPr lang="en-US" altLang="en-US"/>
              <a:pPr>
                <a:spcBef>
                  <a:spcPct val="0"/>
                </a:spcBef>
              </a:pPr>
              <a:t>37</a:t>
            </a:fld>
            <a:endParaRPr lang="en-US" altLang="en-US"/>
          </a:p>
        </p:txBody>
      </p:sp>
      <p:sp>
        <p:nvSpPr>
          <p:cNvPr id="84997" name="Rectangle 2"/>
          <p:cNvSpPr>
            <a:spLocks noGrp="1" noRot="1" noChangeAspect="1" noChangeArrowheads="1" noTextEdit="1"/>
          </p:cNvSpPr>
          <p:nvPr>
            <p:ph type="sldImg"/>
          </p:nvPr>
        </p:nvSpPr>
        <p:spPr>
          <a:xfrm>
            <a:off x="1119188" y="696913"/>
            <a:ext cx="4648200" cy="3486150"/>
          </a:xfrm>
          <a:ln/>
        </p:spPr>
      </p:sp>
      <p:sp>
        <p:nvSpPr>
          <p:cNvPr id="84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3" tIns="46380" rIns="92763" bIns="46380"/>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70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70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546D755-F7DF-48CB-9AA3-3B9FD381AB7C}" type="slidenum">
              <a:rPr lang="en-US" altLang="en-US"/>
              <a:pPr>
                <a:spcBef>
                  <a:spcPct val="0"/>
                </a:spcBef>
              </a:pPr>
              <a:t>38</a:t>
            </a:fld>
            <a:endParaRPr lang="en-US" altLang="en-US"/>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Not intended for flat roofs.</a:t>
            </a:r>
          </a:p>
          <a:p>
            <a:pPr eaLnBrk="1" hangingPunct="1"/>
            <a:r>
              <a:rPr lang="en-US" altLang="en-US" sz="1400" smtClean="0">
                <a:solidFill>
                  <a:schemeClr val="bg1"/>
                </a:solidFill>
              </a:rPr>
              <a:t>Features:</a:t>
            </a:r>
          </a:p>
          <a:p>
            <a:pPr eaLnBrk="1" hangingPunct="1">
              <a:buFontTx/>
              <a:buChar char="•"/>
            </a:pPr>
            <a:r>
              <a:rPr lang="en-US" altLang="en-US" smtClean="0"/>
              <a:t>Removable Horizontal lifeline attachment </a:t>
            </a:r>
          </a:p>
          <a:p>
            <a:pPr eaLnBrk="1" hangingPunct="1">
              <a:buFontTx/>
              <a:buChar char="•"/>
            </a:pPr>
            <a:r>
              <a:rPr lang="en-US" altLang="en-US" smtClean="0"/>
              <a:t>Provides attachment for up to 4 workers in a fall restraint or 1 worker in fall arrest </a:t>
            </a:r>
          </a:p>
          <a:p>
            <a:pPr eaLnBrk="1" hangingPunct="1">
              <a:buFontTx/>
              <a:buChar char="•"/>
            </a:pPr>
            <a:r>
              <a:rPr lang="en-US" altLang="en-US" smtClean="0"/>
              <a:t>Will allow up to 120’ Span</a:t>
            </a:r>
          </a:p>
          <a:p>
            <a:pPr eaLnBrk="1" hangingPunct="1">
              <a:buFontTx/>
              <a:buChar char="•"/>
            </a:pPr>
            <a:r>
              <a:rPr lang="en-US" altLang="en-US" smtClean="0"/>
              <a:t>Pass-thru top allows for cable lifeline or direct attachment</a:t>
            </a:r>
          </a:p>
          <a:p>
            <a:pPr eaLnBrk="1" hangingPunct="1">
              <a:buFontTx/>
              <a:buChar char="•"/>
            </a:pPr>
            <a:r>
              <a:rPr lang="en-US" altLang="en-US" smtClean="0"/>
              <a:t>Permanently attached slider passes easily and hands-free through the pass-thru top</a:t>
            </a:r>
          </a:p>
          <a:p>
            <a:pPr eaLnBrk="1" hangingPunct="1">
              <a:buFontTx/>
              <a:buChar char="•"/>
            </a:pPr>
            <a:r>
              <a:rPr lang="en-US" altLang="en-US" smtClean="0"/>
              <a:t>One worker may attach to each slider</a:t>
            </a:r>
          </a:p>
          <a:p>
            <a:pPr eaLnBrk="1" hangingPunct="1">
              <a:buFontTx/>
              <a:buChar char="•"/>
            </a:pPr>
            <a:r>
              <a:rPr lang="en-US" altLang="en-US" smtClean="0"/>
              <a:t>Permanent or temporary application</a:t>
            </a:r>
          </a:p>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90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90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0ACB3CB-3A8E-46BB-92B3-CF1ED48451CD}" type="slidenum">
              <a:rPr lang="en-US" altLang="en-US"/>
              <a:pPr>
                <a:spcBef>
                  <a:spcPct val="0"/>
                </a:spcBef>
              </a:pPr>
              <a:t>39</a:t>
            </a:fld>
            <a:endParaRPr lang="en-US" altLang="en-US"/>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smtClean="0">
                <a:solidFill>
                  <a:schemeClr val="bg1"/>
                </a:solidFill>
              </a:rPr>
              <a:t>Explain the features prior to showing the video:</a:t>
            </a:r>
          </a:p>
          <a:p>
            <a:pPr eaLnBrk="1" hangingPunct="1">
              <a:buFontTx/>
              <a:buChar char="•"/>
            </a:pPr>
            <a:r>
              <a:rPr lang="en-US" altLang="en-US" smtClean="0"/>
              <a:t>Fall restraint system to provide safe access on roof top for 2 users</a:t>
            </a:r>
          </a:p>
          <a:p>
            <a:pPr eaLnBrk="1" hangingPunct="1">
              <a:buFontTx/>
              <a:buChar char="•"/>
            </a:pPr>
            <a:r>
              <a:rPr lang="en-US" altLang="en-US" smtClean="0"/>
              <a:t>Applicable to all the major forms of standing-seam roofs </a:t>
            </a:r>
          </a:p>
          <a:p>
            <a:pPr eaLnBrk="1" hangingPunct="1">
              <a:buFontTx/>
              <a:buChar char="•"/>
            </a:pPr>
            <a:r>
              <a:rPr lang="en-US" altLang="en-US" smtClean="0"/>
              <a:t>Can be supplied color matched to the roofing sheets.</a:t>
            </a:r>
            <a:br>
              <a:rPr lang="en-US" altLang="en-US" smtClean="0"/>
            </a:br>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11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11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8A159A3A-4AA6-498C-AB5A-D1BDA277882C}" type="slidenum">
              <a:rPr lang="en-US" altLang="en-US"/>
              <a:pPr>
                <a:spcBef>
                  <a:spcPct val="0"/>
                </a:spcBef>
              </a:pPr>
              <a:t>40</a:t>
            </a:fld>
            <a:endParaRPr lang="en-US" altLang="en-US"/>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solidFill>
                  <a:schemeClr val="bg1"/>
                </a:solidFill>
              </a:rPr>
              <a:t>Play the demo video (#8) of Latchways being deployed.</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945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946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B3080032-247E-4F57-AF5B-E64123F5F9B1}" type="slidenum">
              <a:rPr lang="en-US" altLang="en-US"/>
              <a:pPr>
                <a:spcBef>
                  <a:spcPct val="0"/>
                </a:spcBef>
              </a:pPr>
              <a:t>5</a:t>
            </a:fld>
            <a:endParaRPr lang="en-US" altLang="en-US"/>
          </a:p>
        </p:txBody>
      </p:sp>
      <p:sp>
        <p:nvSpPr>
          <p:cNvPr id="19461" name="Rectangle 2"/>
          <p:cNvSpPr>
            <a:spLocks noGrp="1" noRot="1" noChangeAspect="1" noChangeArrowheads="1" noTextEdit="1"/>
          </p:cNvSpPr>
          <p:nvPr>
            <p:ph type="sldImg"/>
          </p:nvPr>
        </p:nvSpPr>
        <p:spPr>
          <a:xfrm>
            <a:off x="1176338" y="739775"/>
            <a:ext cx="4535487" cy="3402013"/>
          </a:xfrm>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the general fall protection height requirement is 7 ½ feet, roofing operations require fall protection at heights greater than 20 feet.</a:t>
            </a:r>
          </a:p>
          <a:p>
            <a:endParaRPr lang="en-US" altLang="en-US" smtClean="0"/>
          </a:p>
          <a:p>
            <a:r>
              <a:rPr lang="en-US" altLang="en-US" smtClean="0"/>
              <a:t>-Slide guard systems (they call them roof jacks) are allowed on shake, shingle, tile and metal roofs up to 7:12 pitches. Safety lines are required at slopes above 7:12. Horizontal intervals between the brackets cannot be more than 10 feet.</a:t>
            </a:r>
          </a:p>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31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31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076305A1-E999-4938-915B-373A58B2A3FF}" type="slidenum">
              <a:rPr lang="en-US" altLang="en-US"/>
              <a:pPr>
                <a:spcBef>
                  <a:spcPct val="0"/>
                </a:spcBef>
              </a:pPr>
              <a:t>41</a:t>
            </a:fld>
            <a:endParaRPr lang="en-US" altLang="en-US"/>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smtClean="0">
                <a:solidFill>
                  <a:schemeClr val="bg1"/>
                </a:solidFill>
              </a:rPr>
              <a:t>Features:</a:t>
            </a:r>
          </a:p>
          <a:p>
            <a:pPr eaLnBrk="1" hangingPunct="1"/>
            <a:endParaRPr lang="en-US" altLang="en-US" smtClean="0"/>
          </a:p>
          <a:p>
            <a:pPr eaLnBrk="1" hangingPunct="1"/>
            <a:r>
              <a:rPr lang="en-US" altLang="en-US" smtClean="0"/>
              <a:t>Non penetrating design does not attach to working surface, reducing the possibility of damage. </a:t>
            </a:r>
          </a:p>
          <a:p>
            <a:pPr eaLnBrk="1" hangingPunct="1"/>
            <a:r>
              <a:rPr lang="en-US" altLang="en-US" smtClean="0"/>
              <a:t>Built-in shock absorbing post provides added safety to user and structure. </a:t>
            </a:r>
          </a:p>
          <a:p>
            <a:pPr eaLnBrk="1" hangingPunct="1"/>
            <a:r>
              <a:rPr lang="en-US" altLang="en-US" smtClean="0"/>
              <a:t>Fall arrest and restraint rated for one worker for jobsite versatility. </a:t>
            </a:r>
          </a:p>
          <a:p>
            <a:pPr eaLnBrk="1" hangingPunct="1"/>
            <a:r>
              <a:rPr lang="en-US" altLang="en-US" smtClean="0"/>
              <a:t>Approved for use on these roof types: concrete, single ply membrane, bitumen membrane, asphalt sanded and asphalt stone chippings. </a:t>
            </a:r>
          </a:p>
          <a:p>
            <a:pPr eaLnBrk="1" hangingPunct="1"/>
            <a:r>
              <a:rPr lang="en-US" altLang="en-US" smtClean="0"/>
              <a:t>Ideal for use on flat surfaces up to a maximum of 5 degrees slope/pitch </a:t>
            </a:r>
          </a:p>
          <a:p>
            <a:pPr eaLnBrk="1" hangingPunct="1"/>
            <a:r>
              <a:rPr lang="en-US" altLang="en-US" smtClean="0"/>
              <a:t>Counterweights are 45 lbs (20.3 kg) and come with an integral carrying handle for easy transport and set up. </a:t>
            </a:r>
          </a:p>
          <a:p>
            <a:pPr eaLnBrk="1" hangingPunct="1">
              <a:buFontTx/>
              <a:buChar char="•"/>
            </a:pPr>
            <a:endParaRPr lang="en-US" altLang="en-US" smtClean="0"/>
          </a:p>
          <a:p>
            <a:pPr eaLnBrk="1" hangingPunct="1"/>
            <a:r>
              <a:rPr lang="en-US" altLang="en-US" smtClean="0"/>
              <a:t>Manufactured by DBI; HyGuard; KeeSafety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52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52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80699E0-8780-4492-BB80-E479DDF56251}" type="slidenum">
              <a:rPr lang="en-US" altLang="en-US"/>
              <a:pPr>
                <a:spcBef>
                  <a:spcPct val="0"/>
                </a:spcBef>
              </a:pPr>
              <a:t>42</a:t>
            </a:fld>
            <a:endParaRPr lang="en-US" altLang="en-US"/>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solidFill>
                  <a:schemeClr val="bg1"/>
                </a:solidFill>
              </a:rPr>
              <a:t>Features:</a:t>
            </a:r>
          </a:p>
          <a:p>
            <a:pPr eaLnBrk="1" hangingPunct="1">
              <a:buFontTx/>
              <a:buChar char="•"/>
            </a:pPr>
            <a:r>
              <a:rPr lang="en-US" altLang="en-US" dirty="0" smtClean="0"/>
              <a:t>Built-in tensioner for horizontal line tension</a:t>
            </a:r>
          </a:p>
          <a:p>
            <a:pPr eaLnBrk="1" hangingPunct="1">
              <a:buFontTx/>
              <a:buChar char="•"/>
            </a:pPr>
            <a:r>
              <a:rPr lang="en-US" altLang="en-US" dirty="0" smtClean="0"/>
              <a:t>Economical system with reusable anchors</a:t>
            </a:r>
          </a:p>
          <a:p>
            <a:pPr eaLnBrk="1" hangingPunct="1">
              <a:buFontTx/>
              <a:buChar char="•"/>
            </a:pPr>
            <a:r>
              <a:rPr lang="en-US" altLang="en-US" dirty="0" smtClean="0"/>
              <a:t>Easily installed with no special tools or equipment</a:t>
            </a:r>
          </a:p>
          <a:p>
            <a:pPr eaLnBrk="1" hangingPunct="1">
              <a:buFontTx/>
              <a:buChar char="•"/>
            </a:pPr>
            <a:r>
              <a:rPr lang="en-US" altLang="en-US" dirty="0" smtClean="0"/>
              <a:t>Lightweight and extremely portable</a:t>
            </a:r>
          </a:p>
          <a:p>
            <a:pPr eaLnBrk="1" hangingPunct="1">
              <a:buFontTx/>
              <a:buChar char="•"/>
            </a:pPr>
            <a:r>
              <a:rPr lang="en-US" altLang="en-US" dirty="0" smtClean="0"/>
              <a:t>Suitable for multi-person use</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72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72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47074A5-ABC6-4F7B-8329-15058FDB46DC}" type="slidenum">
              <a:rPr lang="en-US" altLang="en-US"/>
              <a:pPr>
                <a:spcBef>
                  <a:spcPct val="0"/>
                </a:spcBef>
              </a:pPr>
              <a:t>43</a:t>
            </a:fld>
            <a:endParaRPr lang="en-US" altLang="en-US"/>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Ask students to explain what they see (which they already learned) in the photo.</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Offered through Great Northern Building Products Company</a:t>
            </a:r>
          </a:p>
        </p:txBody>
      </p:sp>
      <p:sp>
        <p:nvSpPr>
          <p:cNvPr id="1034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34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34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DDD0780-CCE3-453F-845C-CE96526DD7AC}" type="slidenum">
              <a:rPr lang="en-US" altLang="en-US"/>
              <a:pPr>
                <a:spcBef>
                  <a:spcPct val="0"/>
                </a:spcBef>
              </a:pPr>
              <a:t>44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54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54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AD0A566-E97E-4BEB-87A2-3261845566FA}" type="slidenum">
              <a:rPr lang="en-US" altLang="en-US"/>
              <a:pPr>
                <a:spcBef>
                  <a:spcPct val="0"/>
                </a:spcBef>
              </a:pPr>
              <a:t>45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75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75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0A9209A-D56D-4FDF-8F37-56D9FA94E616}" type="slidenum">
              <a:rPr lang="en-US" altLang="en-US"/>
              <a:pPr>
                <a:spcBef>
                  <a:spcPct val="0"/>
                </a:spcBef>
              </a:pPr>
              <a:t>46</a:t>
            </a:fld>
            <a:endParaRPr lang="en-US" altLang="en-US"/>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addition to a variety of covers and cages that are on the market, one manufacturer is developing a universal netting system with integral steel pipe supports located at the perimeter that do not allow a worker to fall through a skylight while working on the roof.</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95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95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CC0D647-4A69-45B1-AC7D-C06304E8B356}" type="slidenum">
              <a:rPr lang="en-US" altLang="en-US"/>
              <a:pPr>
                <a:spcBef>
                  <a:spcPct val="0"/>
                </a:spcBef>
              </a:pPr>
              <a:t>47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Clockwise from top left:</a:t>
            </a:r>
          </a:p>
          <a:p>
            <a:pPr eaLnBrk="1" hangingPunct="1"/>
            <a:r>
              <a:rPr lang="en-US" altLang="en-US" dirty="0" err="1" smtClean="0"/>
              <a:t>PermaWater</a:t>
            </a:r>
            <a:r>
              <a:rPr lang="en-US" altLang="en-US" dirty="0" smtClean="0"/>
              <a:t> bag anchor 430 Liters (113 gallons) water by </a:t>
            </a:r>
            <a:r>
              <a:rPr lang="en-US" altLang="en-US" dirty="0" err="1" smtClean="0"/>
              <a:t>EcoAnchor</a:t>
            </a:r>
            <a:r>
              <a:rPr lang="en-US" altLang="en-US" dirty="0" smtClean="0"/>
              <a:t>; Whirlybird type of anchor that allows multiple worker attachment and keeps lifelines off the ground; Door jamb anchor; </a:t>
            </a:r>
            <a:r>
              <a:rPr lang="en-US" altLang="en-US" dirty="0" err="1" smtClean="0"/>
              <a:t>Skyweb</a:t>
            </a:r>
            <a:r>
              <a:rPr lang="en-US" altLang="en-US" dirty="0" smtClean="0"/>
              <a:t> netting installed over steel structure provides interior-in fall protection—no perimeter or unprotected edge FP; SRL attaches to standing seam; Rescue or first man up pole to attach connector remotely; SRL with twin settings, fall arrest and rescue—in rescue mode, it arrests the fall and then automatically lowers the worker to the ground (50 feet of line).</a:t>
            </a:r>
          </a:p>
        </p:txBody>
      </p:sp>
      <p:sp>
        <p:nvSpPr>
          <p:cNvPr id="1116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16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16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83F610B-70BF-4475-A51E-D8B2A80DC469}" type="slidenum">
              <a:rPr lang="en-US" altLang="en-US"/>
              <a:pPr>
                <a:spcBef>
                  <a:spcPct val="0"/>
                </a:spcBef>
              </a:pPr>
              <a:t>48</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366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366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D9BD07A5-F156-4B95-9BBE-7174B11E7CB9}" type="slidenum">
              <a:rPr lang="en-US" altLang="en-US"/>
              <a:pPr>
                <a:spcBef>
                  <a:spcPct val="0"/>
                </a:spcBef>
              </a:pPr>
              <a:t>49</a:t>
            </a:fld>
            <a:endParaRPr lang="en-US" altLang="en-US"/>
          </a:p>
        </p:txBody>
      </p:sp>
      <p:sp>
        <p:nvSpPr>
          <p:cNvPr id="113669" name="Rectangle 2"/>
          <p:cNvSpPr>
            <a:spLocks noGrp="1" noRot="1" noChangeAspect="1" noChangeArrowheads="1" noTextEdit="1"/>
          </p:cNvSpPr>
          <p:nvPr>
            <p:ph type="sldImg"/>
          </p:nvPr>
        </p:nvSpPr>
        <p:spPr>
          <a:xfrm>
            <a:off x="1117600" y="696913"/>
            <a:ext cx="4648200" cy="3486150"/>
          </a:xfrm>
          <a:ln/>
        </p:spPr>
      </p:sp>
      <p:sp>
        <p:nvSpPr>
          <p:cNvPr id="1136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571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571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384AA06-8203-4680-8CEA-B7E9E20D3C31}" type="slidenum">
              <a:rPr lang="en-US" altLang="en-US"/>
              <a:pPr>
                <a:spcBef>
                  <a:spcPct val="0"/>
                </a:spcBef>
              </a:pPr>
              <a:t>50</a:t>
            </a:fld>
            <a:endParaRPr lang="en-US" altLang="en-US"/>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2150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2150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D6392AA-7D04-45FA-968E-A447DEEA9312}" type="slidenum">
              <a:rPr lang="en-US" altLang="en-US"/>
              <a:pPr>
                <a:spcBef>
                  <a:spcPct val="0"/>
                </a:spcBef>
              </a:pPr>
              <a:t>6</a:t>
            </a:fld>
            <a:endParaRPr lang="en-US" altLang="en-US"/>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commercial roofs higher than 20 feet and with up to a 4:12 slope, where any parapet is less than 24 inches, employees must be protected by warning lines and a safety monitor, guardrails or PFAs. When using equipment like a felt layer where the operator moves backward, the parapet must be 36 inches high.</a:t>
            </a:r>
          </a:p>
          <a:p>
            <a:r>
              <a:rPr lang="en-US" altLang="en-US" smtClean="0"/>
              <a:t>Single unit roofing includes built-up roofing either asphalt or coal tar, flat seam metal roofs and most likely single ply roofing and SPF</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776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776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D08AD045-DDDF-4C54-9ED6-ADF61E752152}" type="slidenum">
              <a:rPr lang="en-US" altLang="en-US"/>
              <a:pPr>
                <a:spcBef>
                  <a:spcPct val="0"/>
                </a:spcBef>
              </a:pPr>
              <a:t>51</a:t>
            </a:fld>
            <a:endParaRPr lang="en-US" altLang="en-US"/>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a:r>
              <a:rPr lang="en-US" altLang="en-US" smtClean="0"/>
              <a:t>All employees working more than 10 feet above a lower level or the ground need fall protection.</a:t>
            </a:r>
          </a:p>
          <a:p>
            <a:pPr marL="241300" indent="-241300"/>
            <a:r>
              <a:rPr lang="en-US" altLang="en-US" smtClean="0"/>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981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981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2B99F8C-23A9-447F-A362-13D1F6EF8AFC}" type="slidenum">
              <a:rPr lang="en-US" altLang="en-US"/>
              <a:pPr>
                <a:spcBef>
                  <a:spcPct val="0"/>
                </a:spcBef>
              </a:pPr>
              <a:t>52</a:t>
            </a:fld>
            <a:endParaRPr lang="en-US" altLang="en-US"/>
          </a:p>
        </p:txBody>
      </p:sp>
      <p:sp>
        <p:nvSpPr>
          <p:cNvPr id="119813" name="Rectangle 2"/>
          <p:cNvSpPr>
            <a:spLocks noGrp="1" noRot="1" noChangeAspect="1" noChangeArrowheads="1" noTextEdit="1"/>
          </p:cNvSpPr>
          <p:nvPr>
            <p:ph type="sldImg"/>
          </p:nvPr>
        </p:nvSpPr>
        <p:spPr>
          <a:ln/>
        </p:spPr>
      </p:sp>
      <p:sp>
        <p:nvSpPr>
          <p:cNvPr id="1198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Employees working on ladder-jack scaffolds must be protected by personal fall-arrest systems. </a:t>
            </a:r>
          </a:p>
          <a:p>
            <a:pPr>
              <a:buFontTx/>
              <a:buChar char="•"/>
            </a:pPr>
            <a:r>
              <a:rPr lang="en-US" altLang="en-US" smtClean="0"/>
              <a:t>Employees working on crawling boards must be protected by personal fall-arrest systems; a guardrail system with a 200-pound minimum top rail capacity; or a 3/4 inch-diameter grab line or equivalent handhold fastened along each crawling board.</a:t>
            </a:r>
          </a:p>
          <a:p>
            <a:pPr>
              <a:buFontTx/>
              <a:buChar char="•"/>
            </a:pPr>
            <a:r>
              <a:rPr lang="en-US" altLang="en-US" smtClean="0"/>
              <a:t>Employees working on self-contained adjustable scaffolds, such as pump jacks, must be protected by a guardrail system with a 200-pound minimum top rail capacity.</a:t>
            </a:r>
          </a:p>
          <a:p>
            <a:pPr>
              <a:buFontTx/>
              <a:buChar char="•"/>
            </a:pPr>
            <a:r>
              <a:rPr lang="en-US" altLang="en-US" smtClean="0"/>
              <a:t>Employees on scaffold walkways must be protected by guardrail systems with 200-pound minimum top rail capacities installed along at least one side of walkway.</a:t>
            </a:r>
          </a:p>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185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186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DECFC14-4A70-415A-A008-4B242F28C300}" type="slidenum">
              <a:rPr lang="en-US" altLang="en-US"/>
              <a:pPr>
                <a:spcBef>
                  <a:spcPct val="0"/>
                </a:spcBef>
              </a:pPr>
              <a:t>53</a:t>
            </a:fld>
            <a:endParaRPr lang="en-US" altLang="en-US"/>
          </a:p>
        </p:txBody>
      </p:sp>
      <p:sp>
        <p:nvSpPr>
          <p:cNvPr id="121861" name="Rectangle 2"/>
          <p:cNvSpPr>
            <a:spLocks noGrp="1" noRot="1" noChangeAspect="1" noChangeArrowheads="1" noTextEdit="1"/>
          </p:cNvSpPr>
          <p:nvPr>
            <p:ph type="sldImg"/>
          </p:nvPr>
        </p:nvSpPr>
        <p:spPr>
          <a:ln/>
        </p:spPr>
      </p:sp>
      <p:sp>
        <p:nvSpPr>
          <p:cNvPr id="1218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Guard scaffold platforms that are more than 10 feet above the ground or floor surface with a standard guardrail. </a:t>
            </a:r>
          </a:p>
          <a:p>
            <a:pPr>
              <a:buFontTx/>
              <a:buChar char="•"/>
            </a:pPr>
            <a:r>
              <a:rPr lang="en-US" altLang="en-US" smtClean="0"/>
              <a:t>If guardrails are not practical, use other fall protection devices such as safety harnesses and lanyards. </a:t>
            </a:r>
          </a:p>
          <a:p>
            <a:pPr>
              <a:buFontTx/>
              <a:buChar char="•"/>
            </a:pPr>
            <a:r>
              <a:rPr lang="en-US" altLang="en-US" smtClean="0"/>
              <a:t>Place the top rail approximately 42 inches above the work platform or planking with a mid rail about half that high at 21 inches.</a:t>
            </a:r>
          </a:p>
          <a:p>
            <a:pPr>
              <a:buFontTx/>
              <a:buChar char="•"/>
            </a:pPr>
            <a:r>
              <a:rPr lang="en-US" altLang="en-US" smtClean="0"/>
              <a:t>Install toe boards when other workers are below the scaffold.</a:t>
            </a:r>
            <a:br>
              <a:rPr lang="en-US" altLang="en-US" smtClean="0"/>
            </a:br>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2175"/>
            <a:endParaRPr lang="en-US" altLang="en-US" smtClean="0"/>
          </a:p>
        </p:txBody>
      </p:sp>
      <p:sp>
        <p:nvSpPr>
          <p:cNvPr id="1239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39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39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101A048-35FC-44C2-98D8-51B176A95868}" type="slidenum">
              <a:rPr lang="en-US" altLang="en-US"/>
              <a:pPr>
                <a:spcBef>
                  <a:spcPct val="0"/>
                </a:spcBef>
              </a:pPr>
              <a:t>54</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2175"/>
            <a:r>
              <a:rPr lang="en-US" altLang="en-US" smtClean="0"/>
              <a:t>Remind students of the four objectives that the day. Ask if they think the objectives were met. If they agree, tell them that the real “test” of this is for them to answer the same 20-question assessment they began with today.</a:t>
            </a:r>
          </a:p>
        </p:txBody>
      </p:sp>
      <p:sp>
        <p:nvSpPr>
          <p:cNvPr id="1259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59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59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031BC90F-DED7-4AE6-8BE9-6DC21578B483}" type="slidenum">
              <a:rPr lang="en-US" altLang="en-US"/>
              <a:pPr>
                <a:spcBef>
                  <a:spcPct val="0"/>
                </a:spcBef>
              </a:pPr>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800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800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85975A8-9498-4E15-B86C-86CFED2ADE25}" type="slidenum">
              <a:rPr lang="en-US" altLang="en-US"/>
              <a:pPr>
                <a:spcBef>
                  <a:spcPct val="0"/>
                </a:spcBef>
              </a:pPr>
              <a:t>56</a:t>
            </a:fld>
            <a:endParaRPr lang="en-US" altLang="en-US"/>
          </a:p>
        </p:txBody>
      </p:sp>
      <p:sp>
        <p:nvSpPr>
          <p:cNvPr id="128005" name="Rectangle 2"/>
          <p:cNvSpPr>
            <a:spLocks noGrp="1" noRot="1" noChangeAspect="1" noChangeArrowheads="1" noTextEdit="1"/>
          </p:cNvSpPr>
          <p:nvPr>
            <p:ph type="sldImg"/>
          </p:nvPr>
        </p:nvSpPr>
        <p:spPr>
          <a:ln/>
        </p:spPr>
      </p:sp>
      <p:sp>
        <p:nvSpPr>
          <p:cNvPr id="1280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Remind them there is no grade or score going back to their employer for this.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3005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3005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0D6E151-7B80-414C-99EA-0CB97FCB5D5A}" type="slidenum">
              <a:rPr lang="en-US" altLang="en-US"/>
              <a:pPr>
                <a:spcBef>
                  <a:spcPct val="0"/>
                </a:spcBef>
              </a:pPr>
              <a:t>57</a:t>
            </a:fld>
            <a:endParaRPr lang="en-US" altLang="en-US"/>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Thank attendees for coming and dismiss on time.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2355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2355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18ED29D-5D45-4955-B476-2B4E96DAC585}" type="slidenum">
              <a:rPr lang="en-US" altLang="en-US"/>
              <a:pPr>
                <a:spcBef>
                  <a:spcPct val="0"/>
                </a:spcBef>
              </a:pPr>
              <a:t>7</a:t>
            </a:fld>
            <a:endParaRPr lang="en-US" alt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Warning lines must be placed at 5 and 10 feet with mechanical equipment in use depending on the travel direction of the equipment. Warning line height must be between 34 and 45 inches. Safety monitor alone may be used to warn employees on narrow roofs.</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2560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2560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07547AE1-B02C-4E87-A2A9-469CDC8CBE28}" type="slidenum">
              <a:rPr lang="en-US" altLang="en-US"/>
              <a:pPr>
                <a:spcBef>
                  <a:spcPct val="0"/>
                </a:spcBef>
              </a:pPr>
              <a:t>8</a:t>
            </a:fld>
            <a:endParaRPr lang="en-US" altLang="en-US"/>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commercial roofs higher than 20 feet and with up to a 4:12 slope, where any parapet is less than 24 inches, employees must be protected by warning lines and a safety monitor, guardrails or PFAs. When using equipment like a felt layer where the operator moves backward, the parapet must be 36 inches high.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2765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2765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0671805E-D72E-4453-8098-1CCA53E6ACC7}" type="slidenum">
              <a:rPr lang="en-US" altLang="en-US"/>
              <a:pPr>
                <a:spcBef>
                  <a:spcPct val="0"/>
                </a:spcBef>
              </a:pPr>
              <a:t>9</a:t>
            </a:fld>
            <a:endParaRPr lang="en-US" altLang="en-US"/>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commercial roofs higher than 20 feet and with up to a 4:12 slope, where any parapet is less than 24 inches, employees must be protected by warning lines and a safety monitor, guardrails or PFAs. When using equipment like a felt layer where the operator moves backward, the parapet must be 36 inches high.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2969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2970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AEFAD29-85EC-405F-A419-EEB9136BC2ED}" type="slidenum">
              <a:rPr lang="en-US" altLang="en-US"/>
              <a:pPr>
                <a:spcBef>
                  <a:spcPct val="0"/>
                </a:spcBef>
              </a:pPr>
              <a:t>10</a:t>
            </a:fld>
            <a:endParaRPr lang="en-US" altLang="en-US"/>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commercial roofs higher than 20 feet and with up to a 4:12 slope, where any parapet is less than 24 inches, employees must be protected by warning lines and a safety monitor, guardrails or PFAs. When using equipment like a felt layer where the operator moves backward, the parapet must be 36 inches high.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smtClean="0"/>
              <a:t>Click to edit Master title style</a:t>
            </a:r>
            <a:endParaRPr lang="en-US"/>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smtClean="0"/>
              <a:t>Click to edit Master subtitle style</a:t>
            </a:r>
            <a:endParaRPr lang="en-US"/>
          </a:p>
        </p:txBody>
      </p:sp>
      <p:sp>
        <p:nvSpPr>
          <p:cNvPr id="4" name="Footer Placeholder 4"/>
          <p:cNvSpPr txBox="1">
            <a:spLocks noGrp="1"/>
          </p:cNvSpPr>
          <p:nvPr>
            <p:ph type="ftr" sz="quarter" idx="10"/>
          </p:nvPr>
        </p:nvSpPr>
        <p:spPr/>
        <p:txBody>
          <a:bodyPr/>
          <a:lstStyle>
            <a:lvl1pPr>
              <a:defRPr/>
            </a:lvl1pPr>
          </a:lstStyle>
          <a:p>
            <a:pPr>
              <a:defRPr/>
            </a:pPr>
            <a:r>
              <a:t>OSHA Office of Training and Education</a:t>
            </a:r>
          </a:p>
        </p:txBody>
      </p:sp>
      <p:sp>
        <p:nvSpPr>
          <p:cNvPr id="5" name="Slide Number Placeholder 5"/>
          <p:cNvSpPr txBox="1">
            <a:spLocks noGrp="1"/>
          </p:cNvSpPr>
          <p:nvPr>
            <p:ph type="sldNum" sz="quarter" idx="11"/>
          </p:nvPr>
        </p:nvSpPr>
        <p:spPr/>
        <p:txBody>
          <a:bodyPr/>
          <a:lstStyle>
            <a:lvl1pPr>
              <a:defRPr/>
            </a:lvl1pPr>
          </a:lstStyle>
          <a:p>
            <a:fld id="{B80A551C-5FE7-46BF-A868-0EA6130693F9}" type="slidenum">
              <a:rPr lang="en-US" altLang="en-US"/>
              <a:pPr/>
              <a:t>‹#›</a:t>
            </a:fld>
            <a:endParaRPr lang="en-US" altLang="en-US"/>
          </a:p>
        </p:txBody>
      </p:sp>
    </p:spTree>
    <p:extLst>
      <p:ext uri="{BB962C8B-B14F-4D97-AF65-F5344CB8AC3E}">
        <p14:creationId xmlns:p14="http://schemas.microsoft.com/office/powerpoint/2010/main" val="40508973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3B830313-2EC0-42AE-86A4-612F74D244BD}" type="datetimeFigureOut">
              <a:rPr lang="en-US"/>
              <a:pPr>
                <a:defRPr/>
              </a:pPr>
              <a:t>7/7/2020</a:t>
            </a:fld>
            <a:endParaRPr dirty="0"/>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fld id="{62A6FBD2-BD66-47A9-B709-D3009720049F}" type="slidenum">
              <a:rPr lang="en-US" altLang="en-US"/>
              <a:pPr/>
              <a:t>‹#›</a:t>
            </a:fld>
            <a:endParaRPr lang="en-US" altLang="en-US"/>
          </a:p>
        </p:txBody>
      </p:sp>
    </p:spTree>
    <p:extLst>
      <p:ext uri="{BB962C8B-B14F-4D97-AF65-F5344CB8AC3E}">
        <p14:creationId xmlns:p14="http://schemas.microsoft.com/office/powerpoint/2010/main" val="3058128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753413D5-C8F1-4EB3-94D8-1EFEA2BE6862}" type="datetimeFigureOut">
              <a:rPr lang="en-US"/>
              <a:pPr>
                <a:defRPr/>
              </a:pPr>
              <a:t>7/7/2020</a:t>
            </a:fld>
            <a:endParaRPr dirty="0"/>
          </a:p>
        </p:txBody>
      </p:sp>
      <p:sp>
        <p:nvSpPr>
          <p:cNvPr id="5" name="Footer Placeholder 4"/>
          <p:cNvSpPr txBox="1">
            <a:spLocks noGrp="1"/>
          </p:cNvSpPr>
          <p:nvPr>
            <p:ph type="ftr" sz="quarter" idx="11"/>
          </p:nvPr>
        </p:nvSpPr>
        <p:spPr/>
        <p:txBody>
          <a:bodyPr/>
          <a:lstStyle>
            <a:lvl1pPr>
              <a:defRPr/>
            </a:lvl1pPr>
          </a:lstStyle>
          <a:p>
            <a:pPr>
              <a:defRPr/>
            </a:pPr>
            <a:endParaRPr/>
          </a:p>
        </p:txBody>
      </p:sp>
      <p:sp>
        <p:nvSpPr>
          <p:cNvPr id="6" name="Slide Number Placeholder 5"/>
          <p:cNvSpPr txBox="1">
            <a:spLocks noGrp="1"/>
          </p:cNvSpPr>
          <p:nvPr>
            <p:ph type="sldNum" sz="quarter" idx="12"/>
          </p:nvPr>
        </p:nvSpPr>
        <p:spPr/>
        <p:txBody>
          <a:bodyPr/>
          <a:lstStyle>
            <a:lvl1pPr>
              <a:defRPr/>
            </a:lvl1pPr>
          </a:lstStyle>
          <a:p>
            <a:fld id="{73C0DDC9-021D-4E01-8FD9-428ED6F8B627}" type="slidenum">
              <a:rPr lang="en-US" altLang="en-US"/>
              <a:pPr/>
              <a:t>‹#›</a:t>
            </a:fld>
            <a:endParaRPr lang="en-US" altLang="en-US"/>
          </a:p>
        </p:txBody>
      </p:sp>
    </p:spTree>
    <p:extLst>
      <p:ext uri="{BB962C8B-B14F-4D97-AF65-F5344CB8AC3E}">
        <p14:creationId xmlns:p14="http://schemas.microsoft.com/office/powerpoint/2010/main" val="25783661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fld id="{87BD9131-37B1-4FC9-AD8D-3DF45EC2D94F}" type="slidenum">
              <a:rPr lang="en-US" altLang="en-US"/>
              <a:pPr/>
              <a:t>‹#›</a:t>
            </a:fld>
            <a:endParaRPr lang="en-US" altLang="en-US"/>
          </a:p>
        </p:txBody>
      </p:sp>
    </p:spTree>
    <p:extLst>
      <p:ext uri="{BB962C8B-B14F-4D97-AF65-F5344CB8AC3E}">
        <p14:creationId xmlns:p14="http://schemas.microsoft.com/office/powerpoint/2010/main" val="364661590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524000"/>
            <a:ext cx="3810000" cy="4114800"/>
          </a:xfrm>
        </p:spPr>
        <p:txBody>
          <a:bodyPr/>
          <a:lstStyle/>
          <a:p>
            <a:pPr lvl="0"/>
            <a:r>
              <a:rPr lang="en-US" noProof="0" dirty="0" smtClean="0"/>
              <a:t>Click icon to add media</a:t>
            </a:r>
          </a:p>
        </p:txBody>
      </p:sp>
      <p:sp>
        <p:nvSpPr>
          <p:cNvPr id="5" name="Rectangle 4"/>
          <p:cNvSpPr>
            <a:spLocks noGrp="1" noChangeArrowheads="1"/>
          </p:cNvSpPr>
          <p:nvPr>
            <p:ph type="sldNum" sz="quarter" idx="10"/>
          </p:nvPr>
        </p:nvSpPr>
        <p:spPr/>
        <p:txBody>
          <a:bodyPr/>
          <a:lstStyle>
            <a:lvl1pPr>
              <a:defRPr/>
            </a:lvl1pPr>
          </a:lstStyle>
          <a:p>
            <a:fld id="{1EDE977E-EB5B-459F-9DFB-E29B06B77DC1}" type="slidenum">
              <a:rPr lang="en-US" altLang="en-US"/>
              <a:pPr/>
              <a:t>‹#›</a:t>
            </a:fld>
            <a:endParaRPr lang="en-US" altLang="en-US"/>
          </a:p>
        </p:txBody>
      </p:sp>
    </p:spTree>
    <p:extLst>
      <p:ext uri="{BB962C8B-B14F-4D97-AF65-F5344CB8AC3E}">
        <p14:creationId xmlns:p14="http://schemas.microsoft.com/office/powerpoint/2010/main" val="44625350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txBox="1">
            <a:spLocks noGrp="1"/>
          </p:cNvSpPr>
          <p:nvPr>
            <p:ph type="ftr" sz="quarter" idx="10"/>
          </p:nvPr>
        </p:nvSpPr>
        <p:spPr>
          <a:ln/>
        </p:spPr>
        <p:txBody>
          <a:bodyPr/>
          <a:lstStyle>
            <a:lvl1pPr>
              <a:defRPr/>
            </a:lvl1pPr>
          </a:lstStyle>
          <a:p>
            <a:pPr>
              <a:defRPr/>
            </a:pPr>
            <a:endParaRPr/>
          </a:p>
        </p:txBody>
      </p:sp>
      <p:sp>
        <p:nvSpPr>
          <p:cNvPr id="5" name="Slide Number Placeholder 5"/>
          <p:cNvSpPr txBox="1">
            <a:spLocks noGrp="1"/>
          </p:cNvSpPr>
          <p:nvPr>
            <p:ph type="sldNum" sz="quarter" idx="11"/>
          </p:nvPr>
        </p:nvSpPr>
        <p:spPr>
          <a:ln/>
        </p:spPr>
        <p:txBody>
          <a:bodyPr/>
          <a:lstStyle>
            <a:lvl1pPr>
              <a:defRPr/>
            </a:lvl1pPr>
          </a:lstStyle>
          <a:p>
            <a:fld id="{ECE7DB74-D168-46EB-BE53-DFA1F1285793}" type="slidenum">
              <a:rPr lang="en-US" altLang="en-US"/>
              <a:pPr/>
              <a:t>‹#›</a:t>
            </a:fld>
            <a:endParaRPr lang="en-US" altLang="en-US"/>
          </a:p>
        </p:txBody>
      </p:sp>
    </p:spTree>
    <p:extLst>
      <p:ext uri="{BB962C8B-B14F-4D97-AF65-F5344CB8AC3E}">
        <p14:creationId xmlns:p14="http://schemas.microsoft.com/office/powerpoint/2010/main" val="5577949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smtClean="0"/>
              <a:t>Click to edit Master title style</a:t>
            </a:r>
            <a:endParaRPr lang="en-US"/>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smtClean="0"/>
              <a:t>Click to edit Master text styles</a:t>
            </a:r>
          </a:p>
        </p:txBody>
      </p:sp>
      <p:sp>
        <p:nvSpPr>
          <p:cNvPr id="4" name="Footer Placeholder 4"/>
          <p:cNvSpPr txBox="1">
            <a:spLocks noGrp="1"/>
          </p:cNvSpPr>
          <p:nvPr>
            <p:ph type="ftr" sz="quarter" idx="10"/>
          </p:nvPr>
        </p:nvSpPr>
        <p:spPr>
          <a:ln/>
        </p:spPr>
        <p:txBody>
          <a:bodyPr/>
          <a:lstStyle>
            <a:lvl1pPr>
              <a:defRPr/>
            </a:lvl1pPr>
          </a:lstStyle>
          <a:p>
            <a:pPr>
              <a:defRPr/>
            </a:pPr>
            <a:endParaRPr/>
          </a:p>
        </p:txBody>
      </p:sp>
      <p:sp>
        <p:nvSpPr>
          <p:cNvPr id="5" name="Slide Number Placeholder 5"/>
          <p:cNvSpPr txBox="1">
            <a:spLocks noGrp="1"/>
          </p:cNvSpPr>
          <p:nvPr>
            <p:ph type="sldNum" sz="quarter" idx="11"/>
          </p:nvPr>
        </p:nvSpPr>
        <p:spPr>
          <a:ln/>
        </p:spPr>
        <p:txBody>
          <a:bodyPr/>
          <a:lstStyle>
            <a:lvl1pPr>
              <a:defRPr/>
            </a:lvl1pPr>
          </a:lstStyle>
          <a:p>
            <a:fld id="{D1927F6C-718E-497A-8592-A5BE8DA659D0}" type="slidenum">
              <a:rPr lang="en-US" altLang="en-US"/>
              <a:pPr/>
              <a:t>‹#›</a:t>
            </a:fld>
            <a:endParaRPr lang="en-US" altLang="en-US"/>
          </a:p>
        </p:txBody>
      </p:sp>
    </p:spTree>
    <p:extLst>
      <p:ext uri="{BB962C8B-B14F-4D97-AF65-F5344CB8AC3E}">
        <p14:creationId xmlns:p14="http://schemas.microsoft.com/office/powerpoint/2010/main" val="9212985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txBox="1">
            <a:spLocks noGrp="1"/>
          </p:cNvSpPr>
          <p:nvPr>
            <p:ph type="ftr" sz="quarter" idx="10"/>
          </p:nvPr>
        </p:nvSpPr>
        <p:spPr>
          <a:ln/>
        </p:spPr>
        <p:txBody>
          <a:bodyPr/>
          <a:lstStyle>
            <a:lvl1pPr>
              <a:defRPr/>
            </a:lvl1pPr>
          </a:lstStyle>
          <a:p>
            <a:pPr>
              <a:defRPr/>
            </a:pPr>
            <a:endParaRPr/>
          </a:p>
        </p:txBody>
      </p:sp>
      <p:sp>
        <p:nvSpPr>
          <p:cNvPr id="6" name="Slide Number Placeholder 5"/>
          <p:cNvSpPr txBox="1">
            <a:spLocks noGrp="1"/>
          </p:cNvSpPr>
          <p:nvPr>
            <p:ph type="sldNum" sz="quarter" idx="11"/>
          </p:nvPr>
        </p:nvSpPr>
        <p:spPr>
          <a:ln/>
        </p:spPr>
        <p:txBody>
          <a:bodyPr/>
          <a:lstStyle>
            <a:lvl1pPr>
              <a:defRPr/>
            </a:lvl1pPr>
          </a:lstStyle>
          <a:p>
            <a:fld id="{5EEA804B-4DBC-400F-A5EF-A8CC95339BD4}" type="slidenum">
              <a:rPr lang="en-US" altLang="en-US"/>
              <a:pPr/>
              <a:t>‹#›</a:t>
            </a:fld>
            <a:endParaRPr lang="en-US" altLang="en-US"/>
          </a:p>
        </p:txBody>
      </p:sp>
    </p:spTree>
    <p:extLst>
      <p:ext uri="{BB962C8B-B14F-4D97-AF65-F5344CB8AC3E}">
        <p14:creationId xmlns:p14="http://schemas.microsoft.com/office/powerpoint/2010/main" val="48816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smtClean="0"/>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smtClean="0"/>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noGrp="1"/>
          </p:cNvSpPr>
          <p:nvPr>
            <p:ph type="ftr" sz="quarter" idx="10"/>
          </p:nvPr>
        </p:nvSpPr>
        <p:spPr>
          <a:ln/>
        </p:spPr>
        <p:txBody>
          <a:bodyPr/>
          <a:lstStyle>
            <a:lvl1pPr>
              <a:defRPr/>
            </a:lvl1pPr>
          </a:lstStyle>
          <a:p>
            <a:pPr>
              <a:defRPr/>
            </a:pPr>
            <a:endParaRPr/>
          </a:p>
        </p:txBody>
      </p:sp>
      <p:sp>
        <p:nvSpPr>
          <p:cNvPr id="8" name="Slide Number Placeholder 5"/>
          <p:cNvSpPr txBox="1">
            <a:spLocks noGrp="1"/>
          </p:cNvSpPr>
          <p:nvPr>
            <p:ph type="sldNum" sz="quarter" idx="11"/>
          </p:nvPr>
        </p:nvSpPr>
        <p:spPr>
          <a:ln/>
        </p:spPr>
        <p:txBody>
          <a:bodyPr/>
          <a:lstStyle>
            <a:lvl1pPr>
              <a:defRPr/>
            </a:lvl1pPr>
          </a:lstStyle>
          <a:p>
            <a:fld id="{405A9473-E80C-494B-9F7F-BDF50B2DA1B3}" type="slidenum">
              <a:rPr lang="en-US" altLang="en-US"/>
              <a:pPr/>
              <a:t>‹#›</a:t>
            </a:fld>
            <a:endParaRPr lang="en-US" altLang="en-US"/>
          </a:p>
        </p:txBody>
      </p:sp>
    </p:spTree>
    <p:extLst>
      <p:ext uri="{BB962C8B-B14F-4D97-AF65-F5344CB8AC3E}">
        <p14:creationId xmlns:p14="http://schemas.microsoft.com/office/powerpoint/2010/main" val="7690140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DB3EB39D-24E4-40DA-AD69-BE163E521B57}" type="datetimeFigureOut">
              <a:rPr lang="en-US"/>
              <a:pPr>
                <a:defRPr/>
              </a:pPr>
              <a:t>7/7/2020</a:t>
            </a:fld>
            <a:endParaRPr dirty="0"/>
          </a:p>
        </p:txBody>
      </p:sp>
      <p:sp>
        <p:nvSpPr>
          <p:cNvPr id="4" name="Footer Placeholder 4"/>
          <p:cNvSpPr txBox="1">
            <a:spLocks noGrp="1"/>
          </p:cNvSpPr>
          <p:nvPr>
            <p:ph type="ftr" sz="quarter" idx="11"/>
          </p:nvPr>
        </p:nvSpPr>
        <p:spPr/>
        <p:txBody>
          <a:bodyPr/>
          <a:lstStyle>
            <a:lvl1pPr>
              <a:defRPr/>
            </a:lvl1pPr>
          </a:lstStyle>
          <a:p>
            <a:pPr>
              <a:defRPr/>
            </a:pPr>
            <a:endParaRPr/>
          </a:p>
        </p:txBody>
      </p:sp>
      <p:sp>
        <p:nvSpPr>
          <p:cNvPr id="5" name="Slide Number Placeholder 5"/>
          <p:cNvSpPr txBox="1">
            <a:spLocks noGrp="1"/>
          </p:cNvSpPr>
          <p:nvPr>
            <p:ph type="sldNum" sz="quarter" idx="12"/>
          </p:nvPr>
        </p:nvSpPr>
        <p:spPr/>
        <p:txBody>
          <a:bodyPr/>
          <a:lstStyle>
            <a:lvl1pPr>
              <a:defRPr/>
            </a:lvl1pPr>
          </a:lstStyle>
          <a:p>
            <a:fld id="{CC438929-0422-4072-B8C2-7CD6A9866259}" type="slidenum">
              <a:rPr lang="en-US" altLang="en-US"/>
              <a:pPr/>
              <a:t>‹#›</a:t>
            </a:fld>
            <a:endParaRPr lang="en-US" altLang="en-US"/>
          </a:p>
        </p:txBody>
      </p:sp>
    </p:spTree>
    <p:extLst>
      <p:ext uri="{BB962C8B-B14F-4D97-AF65-F5344CB8AC3E}">
        <p14:creationId xmlns:p14="http://schemas.microsoft.com/office/powerpoint/2010/main" val="33374377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15DB28CD-A0B0-4638-B016-5FB925626459}" type="datetimeFigureOut">
              <a:rPr lang="en-US"/>
              <a:pPr>
                <a:defRPr/>
              </a:pPr>
              <a:t>7/7/2020</a:t>
            </a:fld>
            <a:endParaRPr dirty="0"/>
          </a:p>
        </p:txBody>
      </p:sp>
      <p:sp>
        <p:nvSpPr>
          <p:cNvPr id="3" name="Footer Placeholder 4"/>
          <p:cNvSpPr txBox="1">
            <a:spLocks noGrp="1"/>
          </p:cNvSpPr>
          <p:nvPr>
            <p:ph type="ftr" sz="quarter" idx="11"/>
          </p:nvPr>
        </p:nvSpPr>
        <p:spPr/>
        <p:txBody>
          <a:bodyPr/>
          <a:lstStyle>
            <a:lvl1pPr>
              <a:defRPr/>
            </a:lvl1pPr>
          </a:lstStyle>
          <a:p>
            <a:pPr>
              <a:defRPr/>
            </a:pPr>
            <a:endParaRPr/>
          </a:p>
        </p:txBody>
      </p:sp>
      <p:sp>
        <p:nvSpPr>
          <p:cNvPr id="4" name="Slide Number Placeholder 5"/>
          <p:cNvSpPr txBox="1">
            <a:spLocks noGrp="1"/>
          </p:cNvSpPr>
          <p:nvPr>
            <p:ph type="sldNum" sz="quarter" idx="12"/>
          </p:nvPr>
        </p:nvSpPr>
        <p:spPr/>
        <p:txBody>
          <a:bodyPr/>
          <a:lstStyle>
            <a:lvl1pPr>
              <a:defRPr/>
            </a:lvl1pPr>
          </a:lstStyle>
          <a:p>
            <a:fld id="{11BE8F2E-C730-4238-8ADB-271D305934EB}" type="slidenum">
              <a:rPr lang="en-US" altLang="en-US"/>
              <a:pPr/>
              <a:t>‹#›</a:t>
            </a:fld>
            <a:endParaRPr lang="en-US" altLang="en-US"/>
          </a:p>
        </p:txBody>
      </p:sp>
    </p:spTree>
    <p:extLst>
      <p:ext uri="{BB962C8B-B14F-4D97-AF65-F5344CB8AC3E}">
        <p14:creationId xmlns:p14="http://schemas.microsoft.com/office/powerpoint/2010/main" val="3798045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smtClean="0"/>
              <a:t>Click to edit Master title style</a:t>
            </a:r>
            <a:endParaRPr lang="en-US"/>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smtClean="0"/>
              <a:t>Click to edit Master text styles</a:t>
            </a:r>
          </a:p>
        </p:txBody>
      </p:sp>
      <p:sp>
        <p:nvSpPr>
          <p:cNvPr id="5"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4B97454C-A04A-4A50-AEBD-3E3625615998}" type="datetimeFigureOut">
              <a:rPr lang="en-US"/>
              <a:pPr>
                <a:defRPr/>
              </a:pPr>
              <a:t>7/7/2020</a:t>
            </a:fld>
            <a:endParaRPr dirty="0"/>
          </a:p>
        </p:txBody>
      </p:sp>
      <p:sp>
        <p:nvSpPr>
          <p:cNvPr id="6" name="Footer Placeholder 4"/>
          <p:cNvSpPr txBox="1">
            <a:spLocks noGrp="1"/>
          </p:cNvSpPr>
          <p:nvPr>
            <p:ph type="ftr" sz="quarter" idx="11"/>
          </p:nvPr>
        </p:nvSpPr>
        <p:spPr/>
        <p:txBody>
          <a:bodyPr/>
          <a:lstStyle>
            <a:lvl1pPr>
              <a:defRPr/>
            </a:lvl1pPr>
          </a:lstStyle>
          <a:p>
            <a:pPr>
              <a:defRPr/>
            </a:pPr>
            <a:endParaRPr/>
          </a:p>
        </p:txBody>
      </p:sp>
      <p:sp>
        <p:nvSpPr>
          <p:cNvPr id="7" name="Slide Number Placeholder 5"/>
          <p:cNvSpPr txBox="1">
            <a:spLocks noGrp="1"/>
          </p:cNvSpPr>
          <p:nvPr>
            <p:ph type="sldNum" sz="quarter" idx="12"/>
          </p:nvPr>
        </p:nvSpPr>
        <p:spPr/>
        <p:txBody>
          <a:bodyPr/>
          <a:lstStyle>
            <a:lvl1pPr>
              <a:defRPr/>
            </a:lvl1pPr>
          </a:lstStyle>
          <a:p>
            <a:fld id="{896EA5F2-14A6-493A-928E-0A1E013D4EB2}" type="slidenum">
              <a:rPr lang="en-US" altLang="en-US"/>
              <a:pPr/>
              <a:t>‹#›</a:t>
            </a:fld>
            <a:endParaRPr lang="en-US" altLang="en-US"/>
          </a:p>
        </p:txBody>
      </p:sp>
    </p:spTree>
    <p:extLst>
      <p:ext uri="{BB962C8B-B14F-4D97-AF65-F5344CB8AC3E}">
        <p14:creationId xmlns:p14="http://schemas.microsoft.com/office/powerpoint/2010/main" val="8796035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r>
              <a:rPr lang="en-US" noProof="0" dirty="0" smtClean="0"/>
              <a:t>Click icon to add picture</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smtClean="0"/>
              <a:t>Click to edit Master text styles</a:t>
            </a:r>
          </a:p>
        </p:txBody>
      </p:sp>
      <p:sp>
        <p:nvSpPr>
          <p:cNvPr id="5"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CFFD7762-D162-4980-AEB3-6176EAC5812E}" type="datetimeFigureOut">
              <a:rPr lang="en-US"/>
              <a:pPr>
                <a:defRPr/>
              </a:pPr>
              <a:t>7/7/2020</a:t>
            </a:fld>
            <a:endParaRPr dirty="0"/>
          </a:p>
        </p:txBody>
      </p:sp>
      <p:sp>
        <p:nvSpPr>
          <p:cNvPr id="6" name="Footer Placeholder 4"/>
          <p:cNvSpPr txBox="1">
            <a:spLocks noGrp="1"/>
          </p:cNvSpPr>
          <p:nvPr>
            <p:ph type="ftr" sz="quarter" idx="11"/>
          </p:nvPr>
        </p:nvSpPr>
        <p:spPr/>
        <p:txBody>
          <a:bodyPr/>
          <a:lstStyle>
            <a:lvl1pPr>
              <a:defRPr/>
            </a:lvl1pPr>
          </a:lstStyle>
          <a:p>
            <a:pPr>
              <a:defRPr/>
            </a:pPr>
            <a:endParaRPr/>
          </a:p>
        </p:txBody>
      </p:sp>
      <p:sp>
        <p:nvSpPr>
          <p:cNvPr id="7" name="Slide Number Placeholder 5"/>
          <p:cNvSpPr txBox="1">
            <a:spLocks noGrp="1"/>
          </p:cNvSpPr>
          <p:nvPr>
            <p:ph type="sldNum" sz="quarter" idx="12"/>
          </p:nvPr>
        </p:nvSpPr>
        <p:spPr/>
        <p:txBody>
          <a:bodyPr/>
          <a:lstStyle>
            <a:lvl1pPr>
              <a:defRPr/>
            </a:lvl1pPr>
          </a:lstStyle>
          <a:p>
            <a:fld id="{FA283AAB-1591-4FA9-9EDF-FBD619951712}" type="slidenum">
              <a:rPr lang="en-US" altLang="en-US"/>
              <a:pPr/>
              <a:t>‹#›</a:t>
            </a:fld>
            <a:endParaRPr lang="en-US" altLang="en-US"/>
          </a:p>
        </p:txBody>
      </p:sp>
    </p:spTree>
    <p:extLst>
      <p:ext uri="{BB962C8B-B14F-4D97-AF65-F5344CB8AC3E}">
        <p14:creationId xmlns:p14="http://schemas.microsoft.com/office/powerpoint/2010/main" val="30253348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7.jpe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r:link="rId16"/>
          <a:srcRect/>
          <a:stretch>
            <a:fillRect/>
          </a:stretch>
        </a:blip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027"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cs typeface="+mn-cs"/>
              </a:defRPr>
            </a:lvl1pPr>
          </a:lstStyle>
          <a:p>
            <a:pPr>
              <a:defRPr/>
            </a:pPr>
            <a:endParaRPr/>
          </a:p>
        </p:txBody>
      </p:sp>
      <p:sp>
        <p:nvSpPr>
          <p:cNvPr id="5"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Arial" charset="0"/>
              </a:defRPr>
            </a:lvl1pPr>
          </a:lstStyle>
          <a:p>
            <a:fld id="{3447D93E-AA53-4175-9AFE-A4D8A52D9B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10" r:id="rId1"/>
    <p:sldLayoutId id="2147485106" r:id="rId2"/>
    <p:sldLayoutId id="2147485107" r:id="rId3"/>
    <p:sldLayoutId id="2147485108" r:id="rId4"/>
    <p:sldLayoutId id="2147485109" r:id="rId5"/>
    <p:sldLayoutId id="2147485111" r:id="rId6"/>
    <p:sldLayoutId id="2147485112" r:id="rId7"/>
    <p:sldLayoutId id="2147485113" r:id="rId8"/>
    <p:sldLayoutId id="2147485114" r:id="rId9"/>
    <p:sldLayoutId id="2147485115" r:id="rId10"/>
    <p:sldLayoutId id="2147485116" r:id="rId11"/>
    <p:sldLayoutId id="2147485117" r:id="rId12"/>
    <p:sldLayoutId id="2147485118" r:id="rId13"/>
  </p:sldLayoutIdLst>
  <p:transition/>
  <p:hf hdr="0" ftr="0" dt="0"/>
  <p:txStyles>
    <p:titleStyle>
      <a:lvl1pPr algn="ctr" rtl="0" eaLnBrk="0" fontAlgn="base" hangingPunct="0">
        <a:spcBef>
          <a:spcPct val="0"/>
        </a:spcBef>
        <a:spcAft>
          <a:spcPct val="0"/>
        </a:spcAft>
        <a:defRPr lang="en-US" sz="4400" kern="1200">
          <a:solidFill>
            <a:srgbClr val="FFFFFF"/>
          </a:solidFill>
          <a:latin typeface="Arial"/>
        </a:defRPr>
      </a:lvl1pPr>
      <a:lvl2pPr algn="ctr" rtl="0" eaLnBrk="0" fontAlgn="base" hangingPunct="0">
        <a:spcBef>
          <a:spcPct val="0"/>
        </a:spcBef>
        <a:spcAft>
          <a:spcPct val="0"/>
        </a:spcAft>
        <a:defRPr sz="4400">
          <a:solidFill>
            <a:srgbClr val="FFFFFF"/>
          </a:solidFill>
          <a:latin typeface="Arial" charset="0"/>
        </a:defRPr>
      </a:lvl2pPr>
      <a:lvl3pPr algn="ctr" rtl="0" eaLnBrk="0" fontAlgn="base" hangingPunct="0">
        <a:spcBef>
          <a:spcPct val="0"/>
        </a:spcBef>
        <a:spcAft>
          <a:spcPct val="0"/>
        </a:spcAft>
        <a:defRPr sz="4400">
          <a:solidFill>
            <a:srgbClr val="FFFFFF"/>
          </a:solidFill>
          <a:latin typeface="Arial" charset="0"/>
        </a:defRPr>
      </a:lvl3pPr>
      <a:lvl4pPr algn="ctr" rtl="0" eaLnBrk="0" fontAlgn="base" hangingPunct="0">
        <a:spcBef>
          <a:spcPct val="0"/>
        </a:spcBef>
        <a:spcAft>
          <a:spcPct val="0"/>
        </a:spcAft>
        <a:defRPr sz="4400">
          <a:solidFill>
            <a:srgbClr val="FFFFFF"/>
          </a:solidFill>
          <a:latin typeface="Arial" charset="0"/>
        </a:defRPr>
      </a:lvl4pPr>
      <a:lvl5pPr algn="ctr" rtl="0" eaLnBrk="0" fontAlgn="base" hangingPunct="0">
        <a:spcBef>
          <a:spcPct val="0"/>
        </a:spcBef>
        <a:spcAft>
          <a:spcPct val="0"/>
        </a:spcAft>
        <a:defRPr sz="4400">
          <a:solidFill>
            <a:srgbClr val="FFFFFF"/>
          </a:solidFill>
          <a:latin typeface="Arial" charset="0"/>
        </a:defRPr>
      </a:lvl5pPr>
      <a:lvl6pPr marL="457200" algn="ctr" rtl="0" eaLnBrk="1" fontAlgn="base" hangingPunct="1">
        <a:spcBef>
          <a:spcPct val="0"/>
        </a:spcBef>
        <a:spcAft>
          <a:spcPct val="0"/>
        </a:spcAft>
        <a:defRPr sz="4400">
          <a:solidFill>
            <a:srgbClr val="FFFFFF"/>
          </a:solidFill>
          <a:latin typeface="Arial" charset="0"/>
        </a:defRPr>
      </a:lvl6pPr>
      <a:lvl7pPr marL="914400" algn="ctr" rtl="0" eaLnBrk="1" fontAlgn="base" hangingPunct="1">
        <a:spcBef>
          <a:spcPct val="0"/>
        </a:spcBef>
        <a:spcAft>
          <a:spcPct val="0"/>
        </a:spcAft>
        <a:defRPr sz="4400">
          <a:solidFill>
            <a:srgbClr val="FFFFFF"/>
          </a:solidFill>
          <a:latin typeface="Arial" charset="0"/>
        </a:defRPr>
      </a:lvl7pPr>
      <a:lvl8pPr marL="1371600" algn="ctr" rtl="0" eaLnBrk="1" fontAlgn="base" hangingPunct="1">
        <a:spcBef>
          <a:spcPct val="0"/>
        </a:spcBef>
        <a:spcAft>
          <a:spcPct val="0"/>
        </a:spcAft>
        <a:defRPr sz="4400">
          <a:solidFill>
            <a:srgbClr val="FFFFFF"/>
          </a:solidFill>
          <a:latin typeface="Arial" charset="0"/>
        </a:defRPr>
      </a:lvl8pPr>
      <a:lvl9pPr marL="1828800" algn="ctr" rtl="0" eaLnBrk="1" fontAlgn="base" hangingPunct="1">
        <a:spcBef>
          <a:spcPct val="0"/>
        </a:spcBef>
        <a:spcAft>
          <a:spcPct val="0"/>
        </a:spcAft>
        <a:defRPr sz="4400">
          <a:solidFill>
            <a:srgbClr val="FFFFFF"/>
          </a:solidFill>
          <a:latin typeface="Arial"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Arial"/>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Arial"/>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Arial"/>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Arial"/>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Arial"/>
        </a:defRPr>
      </a:lvl5pPr>
      <a:lvl6pPr marL="25146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6pPr>
      <a:lvl7pPr marL="29718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7pPr>
      <a:lvl8pPr marL="34290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8pPr>
      <a:lvl9pPr marL="38862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8621"/>
            <a:ext cx="7772400" cy="2601828"/>
          </a:xfrm>
        </p:spPr>
        <p:txBody>
          <a:bodyPr/>
          <a:lstStyle/>
          <a:p>
            <a:r>
              <a:rPr lang="en-US" altLang="en-US" sz="4000" dirty="0">
                <a:latin typeface="Arial" charset="0"/>
              </a:rPr>
              <a:t>Roofing Industry Fall Protection</a:t>
            </a:r>
            <a:br>
              <a:rPr lang="en-US" altLang="en-US" sz="4000" dirty="0">
                <a:latin typeface="Arial" charset="0"/>
              </a:rPr>
            </a:br>
            <a:r>
              <a:rPr lang="en-US" altLang="en-US" sz="4000" dirty="0">
                <a:latin typeface="Arial" charset="0"/>
              </a:rPr>
              <a:t>from</a:t>
            </a:r>
            <a:br>
              <a:rPr lang="en-US" altLang="en-US" sz="4000" dirty="0">
                <a:latin typeface="Arial" charset="0"/>
              </a:rPr>
            </a:br>
            <a:r>
              <a:rPr lang="en-US" altLang="en-US" sz="4000" dirty="0">
                <a:latin typeface="Arial" charset="0"/>
              </a:rPr>
              <a:t>A to Z</a:t>
            </a:r>
            <a:endParaRPr lang="en-US" sz="4000" dirty="0"/>
          </a:p>
        </p:txBody>
      </p:sp>
      <p:sp>
        <p:nvSpPr>
          <p:cNvPr id="3" name="Subtitle 2"/>
          <p:cNvSpPr>
            <a:spLocks noGrp="1"/>
          </p:cNvSpPr>
          <p:nvPr>
            <p:ph type="subTitle" idx="1"/>
          </p:nvPr>
        </p:nvSpPr>
        <p:spPr/>
        <p:txBody>
          <a:bodyPr/>
          <a:lstStyle/>
          <a:p>
            <a:pPr lvl="0" algn="l"/>
            <a:r>
              <a:rPr lang="en-US" altLang="en-US" sz="1600" dirty="0">
                <a:solidFill>
                  <a:prstClr val="white"/>
                </a:solidFill>
                <a:latin typeface="Arial" charset="0"/>
              </a:rPr>
              <a:t>This material was produced under grant number </a:t>
            </a:r>
            <a:r>
              <a:rPr lang="en-US" altLang="en-US" sz="1600" b="1" dirty="0">
                <a:latin typeface="Arial" charset="0"/>
              </a:rPr>
              <a:t>SH-26317-SH4</a:t>
            </a:r>
            <a:r>
              <a:rPr lang="en-US" altLang="en-US" sz="1600" dirty="0">
                <a:solidFill>
                  <a:prstClr val="white"/>
                </a:solidFill>
                <a:latin typeface="Arial" charset="0"/>
              </a:rPr>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altLang="en-US" sz="1600" dirty="0">
                <a:solidFill>
                  <a:prstClr val="black"/>
                </a:solidFill>
                <a:latin typeface="Arial" charset="0"/>
              </a:rPr>
              <a:t>.</a:t>
            </a:r>
          </a:p>
          <a:p>
            <a:pPr lvl="0" algn="l">
              <a:lnSpc>
                <a:spcPct val="80000"/>
              </a:lnSpc>
            </a:pPr>
            <a:endParaRPr lang="en-US" altLang="en-US" sz="1600" dirty="0">
              <a:solidFill>
                <a:prstClr val="white"/>
              </a:solidFill>
              <a:latin typeface="Arial" charset="0"/>
            </a:endParaRPr>
          </a:p>
          <a:p>
            <a:endParaRPr lang="en-US" dirty="0"/>
          </a:p>
        </p:txBody>
      </p:sp>
      <p:sp>
        <p:nvSpPr>
          <p:cNvPr id="4" name="Slide Number Placeholder 3"/>
          <p:cNvSpPr>
            <a:spLocks noGrp="1"/>
          </p:cNvSpPr>
          <p:nvPr>
            <p:ph type="sldNum" sz="quarter" idx="11"/>
          </p:nvPr>
        </p:nvSpPr>
        <p:spPr/>
        <p:txBody>
          <a:bodyPr/>
          <a:lstStyle/>
          <a:p>
            <a:fld id="{B80A551C-5FE7-46BF-A868-0EA6130693F9}" type="slidenum">
              <a:rPr lang="en-US" altLang="en-US" smtClean="0"/>
              <a:pPr/>
              <a:t>1</a:t>
            </a:fld>
            <a:endParaRPr lang="en-US" altLang="en-US"/>
          </a:p>
        </p:txBody>
      </p:sp>
    </p:spTree>
    <p:extLst>
      <p:ext uri="{BB962C8B-B14F-4D97-AF65-F5344CB8AC3E}">
        <p14:creationId xmlns:p14="http://schemas.microsoft.com/office/powerpoint/2010/main" val="29836640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22324"/>
          </a:xfrm>
        </p:spPr>
        <p:txBody>
          <a:bodyPr/>
          <a:lstStyle/>
          <a:p>
            <a:r>
              <a:rPr lang="en-US" altLang="en-US" dirty="0" smtClean="0">
                <a:solidFill>
                  <a:schemeClr val="bg1"/>
                </a:solidFill>
              </a:rPr>
              <a:t> California</a:t>
            </a:r>
            <a:endParaRPr lang="en-US" dirty="0"/>
          </a:p>
        </p:txBody>
      </p:sp>
      <p:sp>
        <p:nvSpPr>
          <p:cNvPr id="286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C1A1A27-6326-47B3-9996-7EA2299CBC20}" type="slidenum">
              <a:rPr lang="en-US" altLang="en-US" sz="1200"/>
              <a:pPr>
                <a:spcBef>
                  <a:spcPct val="0"/>
                </a:spcBef>
                <a:buSzTx/>
                <a:buFontTx/>
                <a:buNone/>
              </a:pPr>
              <a:t>10</a:t>
            </a:fld>
            <a:endParaRPr lang="en-US" altLang="en-US" sz="1200"/>
          </a:p>
        </p:txBody>
      </p:sp>
      <p:sp>
        <p:nvSpPr>
          <p:cNvPr id="28676" name="TextBox 6"/>
          <p:cNvSpPr txBox="1">
            <a:spLocks noChangeArrowheads="1"/>
          </p:cNvSpPr>
          <p:nvPr/>
        </p:nvSpPr>
        <p:spPr bwMode="auto">
          <a:xfrm>
            <a:off x="1430338" y="1160463"/>
            <a:ext cx="711835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2400">
                <a:solidFill>
                  <a:schemeClr val="bg1"/>
                </a:solidFill>
                <a:latin typeface="Berlin Sans FB Demi" pitchFamily="34" charset="0"/>
              </a:rPr>
              <a:t>   </a:t>
            </a:r>
            <a:r>
              <a:rPr lang="en-US" altLang="en-US">
                <a:solidFill>
                  <a:schemeClr val="bg1"/>
                </a:solidFill>
              </a:rPr>
              <a:t>Multi-unit roof coverings (shingles); </a:t>
            </a:r>
          </a:p>
          <a:p>
            <a:pPr algn="ctr" eaLnBrk="1" hangingPunct="1">
              <a:spcBef>
                <a:spcPct val="0"/>
              </a:spcBef>
              <a:buSzTx/>
              <a:buFontTx/>
              <a:buNone/>
            </a:pPr>
            <a:r>
              <a:rPr lang="en-US" altLang="en-US">
                <a:solidFill>
                  <a:schemeClr val="bg1"/>
                </a:solidFill>
              </a:rPr>
              <a:t>slopes greater than 5:12; </a:t>
            </a:r>
          </a:p>
          <a:p>
            <a:pPr algn="ctr" eaLnBrk="1" hangingPunct="1">
              <a:spcBef>
                <a:spcPct val="0"/>
              </a:spcBef>
              <a:buSzTx/>
              <a:buFontTx/>
              <a:buNone/>
            </a:pPr>
            <a:r>
              <a:rPr lang="en-US" altLang="en-US">
                <a:solidFill>
                  <a:schemeClr val="bg1"/>
                </a:solidFill>
              </a:rPr>
              <a:t>heights greater than 20 feet</a:t>
            </a:r>
          </a:p>
          <a:p>
            <a:pPr algn="ctr" eaLnBrk="1" hangingPunct="1">
              <a:spcBef>
                <a:spcPct val="0"/>
              </a:spcBef>
              <a:buSzTx/>
              <a:buFontTx/>
              <a:buNone/>
            </a:pPr>
            <a:endParaRPr lang="en-US" altLang="en-US" sz="2800">
              <a:solidFill>
                <a:schemeClr val="bg1"/>
              </a:solidFill>
            </a:endParaRPr>
          </a:p>
          <a:p>
            <a:pPr eaLnBrk="1" hangingPunct="1">
              <a:spcBef>
                <a:spcPct val="0"/>
              </a:spcBef>
              <a:buSzTx/>
            </a:pPr>
            <a:r>
              <a:rPr lang="en-US" altLang="en-US" sz="2800">
                <a:solidFill>
                  <a:schemeClr val="bg1"/>
                </a:solidFill>
                <a:cs typeface="Arial" charset="0"/>
              </a:rPr>
              <a:t>   Roof jacks (slide guards) and safety lines</a:t>
            </a:r>
          </a:p>
          <a:p>
            <a:pPr eaLnBrk="1" hangingPunct="1">
              <a:spcBef>
                <a:spcPct val="0"/>
              </a:spcBef>
              <a:buSzTx/>
              <a:buFontTx/>
              <a:buNone/>
            </a:pPr>
            <a:r>
              <a:rPr lang="en-US" altLang="en-US" sz="2800">
                <a:solidFill>
                  <a:schemeClr val="bg1"/>
                </a:solidFill>
                <a:cs typeface="Arial" charset="0"/>
              </a:rPr>
              <a:t>    when more than 7:12</a:t>
            </a:r>
          </a:p>
          <a:p>
            <a:pPr eaLnBrk="1" hangingPunct="1">
              <a:spcBef>
                <a:spcPct val="0"/>
              </a:spcBef>
              <a:buSzTx/>
            </a:pPr>
            <a:r>
              <a:rPr lang="en-US" altLang="en-US" sz="2800">
                <a:solidFill>
                  <a:schemeClr val="bg1"/>
                </a:solidFill>
                <a:cs typeface="Arial" charset="0"/>
              </a:rPr>
              <a:t>   24-inch-high parapet</a:t>
            </a:r>
          </a:p>
          <a:p>
            <a:pPr eaLnBrk="1" hangingPunct="1">
              <a:spcBef>
                <a:spcPct val="0"/>
              </a:spcBef>
              <a:buSzTx/>
            </a:pPr>
            <a:r>
              <a:rPr lang="en-US" altLang="en-US" sz="2800">
                <a:solidFill>
                  <a:schemeClr val="bg1"/>
                </a:solidFill>
                <a:cs typeface="Arial" charset="0"/>
              </a:rPr>
              <a:t>   PFA system</a:t>
            </a:r>
          </a:p>
          <a:p>
            <a:pPr eaLnBrk="1" hangingPunct="1">
              <a:spcBef>
                <a:spcPct val="0"/>
              </a:spcBef>
              <a:buSzTx/>
            </a:pPr>
            <a:r>
              <a:rPr lang="en-US" altLang="en-US" sz="2800">
                <a:solidFill>
                  <a:schemeClr val="bg1"/>
                </a:solidFill>
                <a:cs typeface="Arial" charset="0"/>
              </a:rPr>
              <a:t>   Scaffold or catch platform</a:t>
            </a:r>
          </a:p>
          <a:p>
            <a:pPr eaLnBrk="1" hangingPunct="1">
              <a:spcBef>
                <a:spcPct val="0"/>
              </a:spcBef>
              <a:buSzTx/>
            </a:pPr>
            <a:r>
              <a:rPr lang="en-US" altLang="en-US" sz="2800">
                <a:solidFill>
                  <a:schemeClr val="bg1"/>
                </a:solidFill>
                <a:cs typeface="Arial" charset="0"/>
              </a:rPr>
              <a:t>   Eave barriers</a:t>
            </a:r>
          </a:p>
        </p:txBody>
      </p:sp>
      <p:pic>
        <p:nvPicPr>
          <p:cNvPr id="28677"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3" y="292100"/>
            <a:ext cx="14557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noGrp="1"/>
          </p:cNvSpPr>
          <p:nvPr>
            <p:ph type="title"/>
          </p:nvPr>
        </p:nvSpPr>
        <p:spPr>
          <a:xfrm>
            <a:off x="457200" y="0"/>
            <a:ext cx="8229600" cy="1143000"/>
          </a:xfrm>
        </p:spPr>
        <p:txBody>
          <a:bodyPr/>
          <a:lstStyle/>
          <a:p>
            <a:r>
              <a:rPr altLang="en-US" smtClean="0">
                <a:latin typeface="Arial" charset="0"/>
              </a:rPr>
              <a:t>Kentucky</a:t>
            </a:r>
          </a:p>
        </p:txBody>
      </p:sp>
      <p:sp>
        <p:nvSpPr>
          <p:cNvPr id="30723" name="Content Placeholder 2"/>
          <p:cNvSpPr txBox="1">
            <a:spLocks noGrp="1"/>
          </p:cNvSpPr>
          <p:nvPr>
            <p:ph idx="1"/>
          </p:nvPr>
        </p:nvSpPr>
        <p:spPr>
          <a:xfrm>
            <a:off x="457200" y="1436688"/>
            <a:ext cx="8483600" cy="4616450"/>
          </a:xfrm>
        </p:spPr>
        <p:txBody>
          <a:bodyPr/>
          <a:lstStyle/>
          <a:p>
            <a:r>
              <a:rPr altLang="en-US" sz="3000" smtClean="0">
                <a:latin typeface="Arial" charset="0"/>
              </a:rPr>
              <a:t>Requires fall protection in construction activities </a:t>
            </a:r>
            <a:r>
              <a:rPr altLang="en-US" sz="3000" b="1" smtClean="0">
                <a:latin typeface="Arial" charset="0"/>
              </a:rPr>
              <a:t>10 feet</a:t>
            </a:r>
            <a:r>
              <a:rPr altLang="en-US" sz="3000" smtClean="0">
                <a:latin typeface="Arial" charset="0"/>
              </a:rPr>
              <a:t> or more above a lower level</a:t>
            </a:r>
          </a:p>
          <a:p>
            <a:endParaRPr altLang="en-US" sz="2800" smtClean="0">
              <a:latin typeface="Arial" charset="0"/>
            </a:endParaRPr>
          </a:p>
          <a:p>
            <a:r>
              <a:rPr altLang="en-US" sz="2800" smtClean="0">
                <a:latin typeface="Arial" charset="0"/>
              </a:rPr>
              <a:t>Allows use of slide guards in residential roofing</a:t>
            </a:r>
          </a:p>
          <a:p>
            <a:pPr lvl="1"/>
            <a:r>
              <a:rPr altLang="en-US" sz="2400" smtClean="0">
                <a:latin typeface="Arial" charset="0"/>
              </a:rPr>
              <a:t>Eave height of 25 feet or less</a:t>
            </a:r>
          </a:p>
          <a:p>
            <a:pPr lvl="1"/>
            <a:r>
              <a:rPr altLang="en-US" sz="2400" smtClean="0">
                <a:latin typeface="Arial" charset="0"/>
              </a:rPr>
              <a:t>Slopes of 4:12 up to 8:12</a:t>
            </a:r>
          </a:p>
          <a:p>
            <a:pPr lvl="1"/>
            <a:r>
              <a:rPr altLang="en-US" sz="2400" smtClean="0">
                <a:latin typeface="Arial" charset="0"/>
              </a:rPr>
              <a:t>Brackets spaced at 8 feet horizontally</a:t>
            </a:r>
          </a:p>
          <a:p>
            <a:pPr lvl="1"/>
            <a:r>
              <a:rPr altLang="en-US" sz="2400" smtClean="0">
                <a:latin typeface="Arial" charset="0"/>
              </a:rPr>
              <a:t>Additional slide guards vertically up the roof at 8 foot intervals</a:t>
            </a:r>
          </a:p>
        </p:txBody>
      </p:sp>
      <p:sp>
        <p:nvSpPr>
          <p:cNvPr id="307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0084196-34E4-4C09-A230-22A8615C6194}" type="slidenum">
              <a:rPr lang="en-US" altLang="en-US" sz="1200"/>
              <a:pPr>
                <a:spcBef>
                  <a:spcPct val="0"/>
                </a:spcBef>
                <a:buSzTx/>
                <a:buFontTx/>
                <a:buNone/>
              </a:pPr>
              <a:t>11</a:t>
            </a:fld>
            <a:endParaRPr lang="en-US" altLang="en-US" sz="1200"/>
          </a:p>
        </p:txBody>
      </p:sp>
      <p:pic>
        <p:nvPicPr>
          <p:cNvPr id="30725" name="Picture 4" descr="Kentucky map.png" title="Kentucky ma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09550"/>
            <a:ext cx="1647825" cy="895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ph type="title"/>
          </p:nvPr>
        </p:nvSpPr>
        <p:spPr>
          <a:xfrm>
            <a:off x="0" y="0"/>
            <a:ext cx="9144000" cy="1287463"/>
          </a:xfrm>
        </p:spPr>
        <p:txBody>
          <a:bodyPr/>
          <a:lstStyle/>
          <a:p>
            <a:pPr eaLnBrk="1" hangingPunct="1"/>
            <a:r>
              <a:rPr altLang="en-US" smtClean="0">
                <a:latin typeface="Arial" charset="0"/>
              </a:rPr>
              <a:t>Michigan </a:t>
            </a:r>
          </a:p>
        </p:txBody>
      </p:sp>
      <p:sp>
        <p:nvSpPr>
          <p:cNvPr id="32771" name="Rectangle 4"/>
          <p:cNvSpPr txBox="1">
            <a:spLocks noGrp="1" noChangeArrowheads="1"/>
          </p:cNvSpPr>
          <p:nvPr>
            <p:ph idx="1"/>
          </p:nvPr>
        </p:nvSpPr>
        <p:spPr>
          <a:xfrm>
            <a:off x="511175" y="1423988"/>
            <a:ext cx="5132388" cy="3879850"/>
          </a:xfrm>
        </p:spPr>
        <p:txBody>
          <a:bodyPr/>
          <a:lstStyle/>
          <a:p>
            <a:pPr eaLnBrk="1" hangingPunct="1"/>
            <a:r>
              <a:rPr altLang="en-US" sz="2800" smtClean="0">
                <a:latin typeface="Arial" charset="0"/>
              </a:rPr>
              <a:t>Incorporated the federal construction standards </a:t>
            </a:r>
            <a:br>
              <a:rPr altLang="en-US" sz="2800" smtClean="0">
                <a:latin typeface="Arial" charset="0"/>
              </a:rPr>
            </a:br>
            <a:endParaRPr altLang="en-US" sz="2800" smtClean="0">
              <a:latin typeface="Arial" charset="0"/>
            </a:endParaRPr>
          </a:p>
          <a:p>
            <a:pPr eaLnBrk="1" hangingPunct="1"/>
            <a:r>
              <a:rPr altLang="en-US" sz="2800" smtClean="0">
                <a:latin typeface="Arial" charset="0"/>
              </a:rPr>
              <a:t>Michigan OSHA has issued an interpretation relating to holes as being subordinate to the low-slope roofing provisions of 501(b)(10)</a:t>
            </a:r>
          </a:p>
          <a:p>
            <a:pPr eaLnBrk="1" hangingPunct="1">
              <a:lnSpc>
                <a:spcPct val="80000"/>
              </a:lnSpc>
              <a:buFontTx/>
              <a:buNone/>
            </a:pPr>
            <a:endParaRPr altLang="en-US" sz="2800" smtClean="0">
              <a:latin typeface="Arial" charset="0"/>
            </a:endParaRPr>
          </a:p>
          <a:p>
            <a:pPr eaLnBrk="1" hangingPunct="1">
              <a:lnSpc>
                <a:spcPct val="80000"/>
              </a:lnSpc>
            </a:pPr>
            <a:endParaRPr altLang="en-US" sz="2800" smtClean="0">
              <a:latin typeface="Arial" charset="0"/>
            </a:endParaRPr>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5697AF6E-DEEC-43AF-8DE5-3D0E7D123B61}" type="slidenum">
              <a:rPr lang="en-US" altLang="en-US" sz="1200"/>
              <a:pPr>
                <a:spcBef>
                  <a:spcPct val="0"/>
                </a:spcBef>
                <a:buSzTx/>
                <a:buFontTx/>
                <a:buNone/>
              </a:pPr>
              <a:t>12</a:t>
            </a:fld>
            <a:endParaRPr lang="en-US" altLang="en-US" sz="1200"/>
          </a:p>
        </p:txBody>
      </p:sp>
      <p:pic>
        <p:nvPicPr>
          <p:cNvPr id="32773" name="Picture 2" descr="MCj040823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88" y="1905000"/>
            <a:ext cx="272573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1"/>
                </a:solidFill>
              </a:rPr>
              <a:t>Michigan</a:t>
            </a:r>
            <a:endParaRPr lang="en-US" dirty="0"/>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A7425DE-39F1-46C6-BA67-BDFE160E93D1}" type="slidenum">
              <a:rPr lang="en-US" altLang="en-US" sz="1200"/>
              <a:pPr>
                <a:spcBef>
                  <a:spcPct val="0"/>
                </a:spcBef>
                <a:buSzTx/>
                <a:buFontTx/>
                <a:buNone/>
              </a:pPr>
              <a:t>13</a:t>
            </a:fld>
            <a:endParaRPr lang="en-US" altLang="en-US" sz="1200"/>
          </a:p>
        </p:txBody>
      </p:sp>
      <p:sp>
        <p:nvSpPr>
          <p:cNvPr id="34818" name="Rectangle 2"/>
          <p:cNvSpPr txBox="1">
            <a:spLocks noGrp="1" noChangeArrowheads="1"/>
          </p:cNvSpPr>
          <p:nvPr>
            <p:ph idx="4294967295"/>
          </p:nvPr>
        </p:nvSpPr>
        <p:spPr>
          <a:xfrm>
            <a:off x="0" y="1552575"/>
            <a:ext cx="4903788" cy="3798888"/>
          </a:xfrm>
        </p:spPr>
        <p:txBody>
          <a:bodyPr/>
          <a:lstStyle/>
          <a:p>
            <a:pPr eaLnBrk="1" hangingPunct="1">
              <a:buFontTx/>
              <a:buNone/>
            </a:pPr>
            <a:r>
              <a:rPr altLang="en-US" sz="2800" smtClean="0">
                <a:latin typeface="Arial" charset="0"/>
              </a:rPr>
              <a:t>	For fall protection around holes or skylights—in addition to PFA systems, covers and guardrails— roofing warning-line systems may be used.</a:t>
            </a:r>
          </a:p>
        </p:txBody>
      </p:sp>
      <p:pic>
        <p:nvPicPr>
          <p:cNvPr id="34821" name="Picture 2" descr="MCj040823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1382713"/>
            <a:ext cx="2725737"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rPr>
              <a:t>North Carolina</a:t>
            </a:r>
            <a:endParaRPr lang="en-US" dirty="0"/>
          </a:p>
        </p:txBody>
      </p:sp>
      <p:sp>
        <p:nvSpPr>
          <p:cNvPr id="3686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1037767-0933-43A0-9ED1-0AAA8BAC9B43}" type="slidenum">
              <a:rPr lang="en-US" altLang="en-US" sz="1200"/>
              <a:pPr>
                <a:spcBef>
                  <a:spcPct val="0"/>
                </a:spcBef>
                <a:buSzTx/>
                <a:buFontTx/>
                <a:buNone/>
              </a:pPr>
              <a:t>14</a:t>
            </a:fld>
            <a:endParaRPr lang="en-US" altLang="en-US" sz="1200"/>
          </a:p>
        </p:txBody>
      </p:sp>
      <p:pic>
        <p:nvPicPr>
          <p:cNvPr id="36867" name="Content Placeholder 4" descr="NorthCarolinaMap.png" title="North Carolina map"/>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0632" y="901951"/>
            <a:ext cx="1766888" cy="700087"/>
          </a:xfrm>
        </p:spPr>
      </p:pic>
      <p:sp>
        <p:nvSpPr>
          <p:cNvPr id="36868" name="Content Placeholder 5"/>
          <p:cNvSpPr txBox="1">
            <a:spLocks noGrp="1"/>
          </p:cNvSpPr>
          <p:nvPr>
            <p:ph idx="4294967295"/>
          </p:nvPr>
        </p:nvSpPr>
        <p:spPr>
          <a:xfrm>
            <a:off x="1125538" y="1674813"/>
            <a:ext cx="8018462" cy="3657600"/>
          </a:xfrm>
        </p:spPr>
        <p:txBody>
          <a:bodyPr/>
          <a:lstStyle/>
          <a:p>
            <a:r>
              <a:rPr altLang="en-US" dirty="0" smtClean="0">
                <a:latin typeface="Arial" charset="0"/>
              </a:rPr>
              <a:t>Follows federal OSHA rules to large extent</a:t>
            </a:r>
          </a:p>
          <a:p>
            <a:r>
              <a:rPr altLang="en-US" dirty="0" smtClean="0">
                <a:latin typeface="Arial" charset="0"/>
              </a:rPr>
              <a:t>When using a warning-line system on low-slope roofs, the safety monitor must be in place at all times—even if no workers are outside the warning line</a:t>
            </a:r>
          </a:p>
          <a:p>
            <a:r>
              <a:rPr altLang="en-US" dirty="0" smtClean="0">
                <a:latin typeface="Arial" charset="0"/>
              </a:rPr>
              <a:t>Slide guards may not be used as the sole fall protection on residential roofing projects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rPr>
              <a:t>Oregon</a:t>
            </a:r>
            <a:endParaRPr lang="en-US" dirty="0"/>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FABD9700-80A4-4609-9884-9773FCB174AD}" type="slidenum">
              <a:rPr lang="en-US" altLang="en-US" sz="1200"/>
              <a:pPr>
                <a:spcBef>
                  <a:spcPct val="0"/>
                </a:spcBef>
                <a:buSzTx/>
                <a:buFontTx/>
                <a:buNone/>
              </a:pPr>
              <a:t>15</a:t>
            </a:fld>
            <a:endParaRPr lang="en-US" altLang="en-US" sz="1200"/>
          </a:p>
        </p:txBody>
      </p:sp>
      <p:sp>
        <p:nvSpPr>
          <p:cNvPr id="38915" name="Rectangle 3"/>
          <p:cNvSpPr txBox="1">
            <a:spLocks noGrp="1" noChangeArrowheads="1"/>
          </p:cNvSpPr>
          <p:nvPr>
            <p:ph idx="4294967295"/>
          </p:nvPr>
        </p:nvSpPr>
        <p:spPr>
          <a:xfrm>
            <a:off x="0" y="1825625"/>
            <a:ext cx="5260975" cy="3435350"/>
          </a:xfrm>
        </p:spPr>
        <p:txBody>
          <a:bodyPr/>
          <a:lstStyle/>
          <a:p>
            <a:pPr eaLnBrk="1" hangingPunct="1"/>
            <a:r>
              <a:rPr altLang="en-US" sz="2800" smtClean="0">
                <a:latin typeface="Arial" charset="0"/>
              </a:rPr>
              <a:t>General fall-protection threshold height—10 feet </a:t>
            </a:r>
            <a:br>
              <a:rPr altLang="en-US" sz="2800" smtClean="0">
                <a:latin typeface="Arial" charset="0"/>
              </a:rPr>
            </a:br>
            <a:endParaRPr altLang="en-US" sz="2800" smtClean="0">
              <a:latin typeface="Arial" charset="0"/>
            </a:endParaRPr>
          </a:p>
          <a:p>
            <a:pPr eaLnBrk="1" hangingPunct="1"/>
            <a:r>
              <a:rPr altLang="en-US" sz="2800" smtClean="0">
                <a:latin typeface="Arial" charset="0"/>
              </a:rPr>
              <a:t>Around holes, skylights, established floors, balconies, walkways—6 feet</a:t>
            </a:r>
          </a:p>
          <a:p>
            <a:pPr eaLnBrk="1" hangingPunct="1"/>
            <a:endParaRPr altLang="en-US" sz="2800" smtClean="0">
              <a:latin typeface="Arial" charset="0"/>
            </a:endParaRPr>
          </a:p>
        </p:txBody>
      </p:sp>
      <p:pic>
        <p:nvPicPr>
          <p:cNvPr id="38917" name="Picture 4" descr="MCj040830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2097088"/>
            <a:ext cx="305911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charset="0"/>
              </a:rPr>
              <a:t>Oregon  </a:t>
            </a:r>
            <a:endParaRPr lang="en-US" dirty="0"/>
          </a:p>
        </p:txBody>
      </p:sp>
      <p:sp>
        <p:nvSpPr>
          <p:cNvPr id="40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70C7E16-9574-42EF-A0D9-EF87C98E978C}" type="slidenum">
              <a:rPr lang="en-US" altLang="en-US" sz="1200"/>
              <a:pPr>
                <a:spcBef>
                  <a:spcPct val="0"/>
                </a:spcBef>
                <a:buSzTx/>
                <a:buFontTx/>
                <a:buNone/>
              </a:pPr>
              <a:t>16</a:t>
            </a:fld>
            <a:endParaRPr lang="en-US" altLang="en-US" sz="1200"/>
          </a:p>
        </p:txBody>
      </p:sp>
      <p:sp>
        <p:nvSpPr>
          <p:cNvPr id="40962" name="Rectangle 2"/>
          <p:cNvSpPr txBox="1">
            <a:spLocks noGrp="1" noChangeArrowheads="1"/>
          </p:cNvSpPr>
          <p:nvPr>
            <p:ph idx="4294967295"/>
          </p:nvPr>
        </p:nvSpPr>
        <p:spPr>
          <a:xfrm>
            <a:off x="0" y="1117600"/>
            <a:ext cx="6473825" cy="4405313"/>
          </a:xfrm>
        </p:spPr>
        <p:txBody>
          <a:bodyPr/>
          <a:lstStyle/>
          <a:p>
            <a:pPr eaLnBrk="1" hangingPunct="1">
              <a:lnSpc>
                <a:spcPct val="90000"/>
              </a:lnSpc>
            </a:pPr>
            <a:endParaRPr altLang="en-US" sz="2400" smtClean="0">
              <a:latin typeface="Arial" charset="0"/>
            </a:endParaRPr>
          </a:p>
          <a:p>
            <a:pPr eaLnBrk="1" hangingPunct="1"/>
            <a:r>
              <a:rPr altLang="en-US" sz="2800" smtClean="0">
                <a:latin typeface="Arial" charset="0"/>
              </a:rPr>
              <a:t>Warning-line systems may be used on roof slopes of 2:12 or less. </a:t>
            </a:r>
          </a:p>
          <a:p>
            <a:pPr eaLnBrk="1" hangingPunct="1"/>
            <a:endParaRPr altLang="en-US" sz="2800" smtClean="0">
              <a:latin typeface="Arial" charset="0"/>
            </a:endParaRPr>
          </a:p>
          <a:p>
            <a:pPr lvl="1" eaLnBrk="1" hangingPunct="1"/>
            <a:r>
              <a:rPr altLang="en-US" smtClean="0">
                <a:latin typeface="Arial" charset="0"/>
              </a:rPr>
              <a:t>Use of a safety monitor is restricted similarly</a:t>
            </a:r>
          </a:p>
        </p:txBody>
      </p:sp>
      <p:pic>
        <p:nvPicPr>
          <p:cNvPr id="40965" name="Picture 4" descr="MCj040830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5" y="2155825"/>
            <a:ext cx="305911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txBox="1">
            <a:spLocks noGrp="1" noChangeArrowheads="1"/>
          </p:cNvSpPr>
          <p:nvPr>
            <p:ph idx="1"/>
          </p:nvPr>
        </p:nvSpPr>
        <p:spPr>
          <a:xfrm>
            <a:off x="657225" y="965200"/>
            <a:ext cx="4840288" cy="4065588"/>
          </a:xfrm>
        </p:spPr>
        <p:txBody>
          <a:bodyPr/>
          <a:lstStyle/>
          <a:p>
            <a:pPr eaLnBrk="1" hangingPunct="1">
              <a:defRPr/>
            </a:pPr>
            <a:r>
              <a:rPr altLang="en-US" sz="2800" dirty="0" smtClean="0">
                <a:latin typeface="Arial" charset="0"/>
              </a:rPr>
              <a:t>Roofing workers on </a:t>
            </a:r>
            <a:r>
              <a:rPr altLang="en-US" sz="2800" b="1" dirty="0" smtClean="0">
                <a:latin typeface="Arial" charset="0"/>
              </a:rPr>
              <a:t>low-slope</a:t>
            </a:r>
            <a:r>
              <a:rPr altLang="en-US" sz="2800" dirty="0" smtClean="0">
                <a:latin typeface="Arial" charset="0"/>
              </a:rPr>
              <a:t> roofs must be protected from falls of </a:t>
            </a:r>
            <a:r>
              <a:rPr altLang="en-US" sz="2800" b="1" dirty="0" smtClean="0">
                <a:latin typeface="Arial" charset="0"/>
              </a:rPr>
              <a:t>10</a:t>
            </a:r>
            <a:r>
              <a:rPr altLang="en-US" sz="2800" dirty="0" smtClean="0">
                <a:latin typeface="Arial" charset="0"/>
              </a:rPr>
              <a:t> feet or greater</a:t>
            </a:r>
          </a:p>
          <a:p>
            <a:pPr eaLnBrk="1" hangingPunct="1">
              <a:defRPr/>
            </a:pPr>
            <a:r>
              <a:rPr altLang="en-US" sz="2800" dirty="0" smtClean="0">
                <a:latin typeface="Arial" charset="0"/>
              </a:rPr>
              <a:t>Protect on </a:t>
            </a:r>
            <a:r>
              <a:rPr altLang="en-US" sz="2800" b="1" dirty="0" smtClean="0">
                <a:latin typeface="Arial" charset="0"/>
              </a:rPr>
              <a:t>steep-slope</a:t>
            </a:r>
            <a:r>
              <a:rPr altLang="en-US" sz="2800" dirty="0" smtClean="0">
                <a:latin typeface="Arial" charset="0"/>
              </a:rPr>
              <a:t> roofs at heights of </a:t>
            </a:r>
            <a:r>
              <a:rPr altLang="en-US" sz="2800" b="1" dirty="0" smtClean="0">
                <a:latin typeface="Arial" charset="0"/>
              </a:rPr>
              <a:t>4</a:t>
            </a:r>
            <a:r>
              <a:rPr altLang="en-US" sz="2800" dirty="0" smtClean="0">
                <a:latin typeface="Arial" charset="0"/>
              </a:rPr>
              <a:t> feet</a:t>
            </a:r>
          </a:p>
          <a:p>
            <a:pPr eaLnBrk="1" hangingPunct="1">
              <a:defRPr/>
            </a:pPr>
            <a:r>
              <a:rPr altLang="en-US" sz="2800" dirty="0">
                <a:latin typeface="Arial" charset="0"/>
              </a:rPr>
              <a:t>Requires a written fall- protection plan when fall hazards of 10 feet or more exist</a:t>
            </a:r>
            <a:br>
              <a:rPr altLang="en-US" sz="2800" dirty="0">
                <a:latin typeface="Arial" charset="0"/>
              </a:rPr>
            </a:br>
            <a:endParaRPr altLang="en-US" sz="2800" dirty="0">
              <a:latin typeface="Arial" charset="0"/>
            </a:endParaRPr>
          </a:p>
          <a:p>
            <a:pPr marL="0" indent="0" eaLnBrk="1" hangingPunct="1">
              <a:buFont typeface="Arial" charset="0"/>
              <a:buNone/>
              <a:defRPr/>
            </a:pPr>
            <a:endParaRPr altLang="en-US" sz="2800" dirty="0" smtClean="0">
              <a:latin typeface="Arial" charset="0"/>
            </a:endParaRPr>
          </a:p>
        </p:txBody>
      </p:sp>
      <p:sp>
        <p:nvSpPr>
          <p:cNvPr id="430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60F2E44-5781-42D9-800B-22E1DBDE55F8}" type="slidenum">
              <a:rPr lang="en-US" altLang="en-US" sz="1200"/>
              <a:pPr>
                <a:spcBef>
                  <a:spcPct val="0"/>
                </a:spcBef>
                <a:buSzTx/>
                <a:buFontTx/>
                <a:buNone/>
              </a:pPr>
              <a:t>17</a:t>
            </a:fld>
            <a:endParaRPr lang="en-US" altLang="en-US" sz="1200"/>
          </a:p>
        </p:txBody>
      </p:sp>
      <p:pic>
        <p:nvPicPr>
          <p:cNvPr id="43013" name="Picture 4" descr="MCj04084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2147888"/>
            <a:ext cx="322738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0316"/>
            <a:ext cx="8229600" cy="866273"/>
          </a:xfrm>
        </p:spPr>
        <p:txBody>
          <a:bodyPr/>
          <a:lstStyle/>
          <a:p>
            <a:r>
              <a:rPr lang="en-US" dirty="0" smtClean="0"/>
              <a:t>Washington</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348"/>
            <a:ext cx="8229600" cy="697832"/>
          </a:xfrm>
        </p:spPr>
        <p:txBody>
          <a:bodyPr/>
          <a:lstStyle/>
          <a:p>
            <a:r>
              <a:rPr lang="en-US" dirty="0" smtClean="0"/>
              <a:t>Washington  </a:t>
            </a:r>
            <a:endParaRPr lang="en-US" dirty="0"/>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BB6EAEE-E743-4DD7-BD25-11A536F1C37B}" type="slidenum">
              <a:rPr lang="en-US" altLang="en-US" sz="1200"/>
              <a:pPr>
                <a:spcBef>
                  <a:spcPct val="0"/>
                </a:spcBef>
                <a:buSzTx/>
                <a:buFontTx/>
                <a:buNone/>
              </a:pPr>
              <a:t>18</a:t>
            </a:fld>
            <a:endParaRPr lang="en-US" altLang="en-US" sz="1200"/>
          </a:p>
        </p:txBody>
      </p:sp>
      <p:sp>
        <p:nvSpPr>
          <p:cNvPr id="45058" name="Rectangle 2"/>
          <p:cNvSpPr txBox="1">
            <a:spLocks noGrp="1" noChangeArrowheads="1"/>
          </p:cNvSpPr>
          <p:nvPr>
            <p:ph idx="4294967295"/>
          </p:nvPr>
        </p:nvSpPr>
        <p:spPr>
          <a:xfrm>
            <a:off x="0" y="747713"/>
            <a:ext cx="9144000" cy="4246562"/>
          </a:xfrm>
        </p:spPr>
        <p:txBody>
          <a:bodyPr/>
          <a:lstStyle/>
          <a:p>
            <a:pPr eaLnBrk="1" hangingPunct="1"/>
            <a:r>
              <a:rPr altLang="en-US" sz="2600" dirty="0" smtClean="0">
                <a:latin typeface="Arial" charset="0"/>
              </a:rPr>
              <a:t>Warning-line system may not be used on slopes greater than 4:12. </a:t>
            </a:r>
          </a:p>
          <a:p>
            <a:pPr lvl="1" eaLnBrk="1" hangingPunct="1"/>
            <a:r>
              <a:rPr altLang="en-US" sz="2600" dirty="0" smtClean="0">
                <a:latin typeface="Arial" charset="0"/>
              </a:rPr>
              <a:t>A warning line must be between 36 and 45 inches from roof surface.</a:t>
            </a:r>
            <a:br>
              <a:rPr altLang="en-US" sz="2600" dirty="0" smtClean="0">
                <a:latin typeface="Arial" charset="0"/>
              </a:rPr>
            </a:br>
            <a:endParaRPr altLang="en-US" sz="2600" dirty="0" smtClean="0">
              <a:latin typeface="Arial" charset="0"/>
            </a:endParaRPr>
          </a:p>
          <a:p>
            <a:pPr eaLnBrk="1" hangingPunct="1"/>
            <a:r>
              <a:rPr altLang="en-US" sz="2600" dirty="0" smtClean="0">
                <a:latin typeface="Arial" charset="0"/>
              </a:rPr>
              <a:t>Safety monitor may be used alone on roofs 50 feet wide or less: </a:t>
            </a:r>
          </a:p>
          <a:p>
            <a:pPr lvl="1" eaLnBrk="1" hangingPunct="1"/>
            <a:r>
              <a:rPr altLang="en-US" sz="2600" dirty="0" smtClean="0">
                <a:latin typeface="Arial" charset="0"/>
              </a:rPr>
              <a:t>Safety monitor can have no other duties.</a:t>
            </a:r>
          </a:p>
          <a:p>
            <a:pPr lvl="1" eaLnBrk="1" hangingPunct="1"/>
            <a:r>
              <a:rPr altLang="en-US" sz="2600" dirty="0" smtClean="0">
                <a:latin typeface="Arial" charset="0"/>
              </a:rPr>
              <a:t>Safety monitor can monitor no more than eight workers. </a:t>
            </a:r>
          </a:p>
          <a:p>
            <a:pPr lvl="1" eaLnBrk="1" hangingPunct="1"/>
            <a:r>
              <a:rPr altLang="en-US" sz="2600" dirty="0" smtClean="0">
                <a:latin typeface="Arial" charset="0"/>
              </a:rPr>
              <a:t>Safety monitor must wear a distinguishing vest or other clothing.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noGrp="1" noChangeArrowheads="1"/>
          </p:cNvSpPr>
          <p:nvPr>
            <p:ph type="title"/>
          </p:nvPr>
        </p:nvSpPr>
        <p:spPr>
          <a:xfrm>
            <a:off x="0" y="0"/>
            <a:ext cx="8751888" cy="1055688"/>
          </a:xfrm>
        </p:spPr>
        <p:txBody>
          <a:bodyPr/>
          <a:lstStyle/>
          <a:p>
            <a:pPr eaLnBrk="1" hangingPunct="1"/>
            <a:r>
              <a:rPr altLang="en-US" dirty="0" smtClean="0">
                <a:latin typeface="Arial" charset="0"/>
              </a:rPr>
              <a:t>Washington   </a:t>
            </a:r>
            <a:endParaRPr altLang="en-US" dirty="0" smtClean="0">
              <a:latin typeface="Arial" charset="0"/>
            </a:endParaRPr>
          </a:p>
        </p:txBody>
      </p:sp>
      <p:sp>
        <p:nvSpPr>
          <p:cNvPr id="47107" name="Content Placeholder 5"/>
          <p:cNvSpPr txBox="1">
            <a:spLocks noGrp="1"/>
          </p:cNvSpPr>
          <p:nvPr>
            <p:ph idx="1"/>
          </p:nvPr>
        </p:nvSpPr>
        <p:spPr>
          <a:xfrm>
            <a:off x="0" y="3590925"/>
            <a:ext cx="8607425" cy="1598613"/>
          </a:xfrm>
        </p:spPr>
        <p:txBody>
          <a:bodyPr/>
          <a:lstStyle/>
          <a:p>
            <a:pPr indent="0" eaLnBrk="1" hangingPunct="1">
              <a:buFont typeface="Arial" charset="0"/>
              <a:buNone/>
            </a:pPr>
            <a:r>
              <a:rPr altLang="en-US" sz="2800" smtClean="0">
                <a:latin typeface="Arial" charset="0"/>
              </a:rPr>
              <a:t>another individual on a low-slope roof without the need for warning lines, PFA system or other forms of fall protection.</a:t>
            </a:r>
          </a:p>
        </p:txBody>
      </p:sp>
      <p:sp>
        <p:nvSpPr>
          <p:cNvPr id="471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1BA39DB0-7AC7-4630-A267-E36B7A7E8B27}" type="slidenum">
              <a:rPr lang="en-US" altLang="en-US" sz="1200"/>
              <a:pPr>
                <a:spcBef>
                  <a:spcPct val="0"/>
                </a:spcBef>
                <a:buSzTx/>
                <a:buFontTx/>
                <a:buNone/>
              </a:pPr>
              <a:t>19</a:t>
            </a:fld>
            <a:endParaRPr lang="en-US" altLang="en-US" sz="1200"/>
          </a:p>
        </p:txBody>
      </p:sp>
      <p:pic>
        <p:nvPicPr>
          <p:cNvPr id="47109" name="Picture 4" descr="MCj04084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1155700"/>
            <a:ext cx="32273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442913" y="1395413"/>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800">
                <a:solidFill>
                  <a:schemeClr val="bg1"/>
                </a:solidFill>
              </a:rPr>
              <a:t>A new rule allows for a “safety watch” system of fall protection in which a competent person monitors repair work of </a:t>
            </a:r>
            <a:endParaRPr lang="en-US" altLang="en-US" sz="2800">
              <a:solidFill>
                <a:schemeClr val="bg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OSHA State  Plan Highlights</a:t>
            </a:r>
            <a:endParaRPr lang="en-US" dirty="0"/>
          </a:p>
        </p:txBody>
      </p:sp>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BB98F91-4A54-4A6C-AD1D-1E322284E917}" type="slidenum">
              <a:rPr lang="en-US" altLang="en-US" sz="1200"/>
              <a:pPr>
                <a:spcBef>
                  <a:spcPct val="0"/>
                </a:spcBef>
                <a:buSzTx/>
                <a:buFontTx/>
                <a:buNone/>
              </a:pPr>
              <a:t>2</a:t>
            </a:fld>
            <a:endParaRPr lang="en-US" altLang="en-US" sz="1200"/>
          </a:p>
        </p:txBody>
      </p:sp>
      <p:sp>
        <p:nvSpPr>
          <p:cNvPr id="13315" name="Rectangle 2" title="Title: OSHA State Plan Highlights"/>
          <p:cNvSpPr>
            <a:spLocks noChangeArrowheads="1"/>
          </p:cNvSpPr>
          <p:nvPr/>
        </p:nvSpPr>
        <p:spPr bwMode="auto">
          <a:xfrm>
            <a:off x="0" y="3976688"/>
            <a:ext cx="9144000"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16" name="Text Box 4"/>
          <p:cNvSpPr txBox="1">
            <a:spLocks noChangeArrowheads="1"/>
          </p:cNvSpPr>
          <p:nvPr/>
        </p:nvSpPr>
        <p:spPr bwMode="auto">
          <a:xfrm>
            <a:off x="152400" y="4194175"/>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OSHA State Plan Highlights</a:t>
            </a:r>
          </a:p>
        </p:txBody>
      </p:sp>
      <p:sp>
        <p:nvSpPr>
          <p:cNvPr id="13317"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18" name="Rectangle 6" title="Red square fp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19"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0"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1"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2"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3"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4"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5"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6"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7"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8"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29"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0"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1"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2"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3"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4"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5"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6"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7"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8"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39"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0"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1"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2"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3"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4"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5"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6"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8" name="Rectangle 36" title="Red square for slide decoration"/>
          <p:cNvSpPr>
            <a:spLocks noChangeArrowheads="1"/>
          </p:cNvSpPr>
          <p:nvPr/>
        </p:nvSpPr>
        <p:spPr bwMode="auto">
          <a:xfrm>
            <a:off x="533400" y="1066800"/>
            <a:ext cx="381000" cy="2921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49"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3350"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Subpart H</a:t>
            </a:r>
            <a:endParaRPr lang="en-US" dirty="0"/>
          </a:p>
        </p:txBody>
      </p:sp>
      <p:sp>
        <p:nvSpPr>
          <p:cNvPr id="491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7BB2F0A-FCBD-4395-8490-1D66B9413BE0}" type="slidenum">
              <a:rPr lang="en-US" altLang="en-US" sz="1200"/>
              <a:pPr>
                <a:spcBef>
                  <a:spcPct val="0"/>
                </a:spcBef>
                <a:buSzTx/>
                <a:buFontTx/>
                <a:buNone/>
              </a:pPr>
              <a:t>20</a:t>
            </a:fld>
            <a:endParaRPr lang="en-US" altLang="en-US" sz="1200"/>
          </a:p>
        </p:txBody>
      </p:sp>
      <p:sp>
        <p:nvSpPr>
          <p:cNvPr id="49155" name="Rectangle 2" title="Title: Subpart H: Material Handling and Subpart T: Demolition"/>
          <p:cNvSpPr>
            <a:spLocks noChangeArrowheads="1"/>
          </p:cNvSpPr>
          <p:nvPr/>
        </p:nvSpPr>
        <p:spPr bwMode="auto">
          <a:xfrm>
            <a:off x="0" y="4267200"/>
            <a:ext cx="9144000" cy="900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56" name="Text Box 4"/>
          <p:cNvSpPr txBox="1">
            <a:spLocks noChangeArrowheads="1"/>
          </p:cNvSpPr>
          <p:nvPr/>
        </p:nvSpPr>
        <p:spPr bwMode="auto">
          <a:xfrm>
            <a:off x="152400" y="4498975"/>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400" b="1">
                <a:solidFill>
                  <a:srgbClr val="2F578D"/>
                </a:solidFill>
              </a:rPr>
              <a:t>Subpart H: Material Handling and Subpart T: Demolition</a:t>
            </a:r>
          </a:p>
        </p:txBody>
      </p:sp>
      <p:sp>
        <p:nvSpPr>
          <p:cNvPr id="49157"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58"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59"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0"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1"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2"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3"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4"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5"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6"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7"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8"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69"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0"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1"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2"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3"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4"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5"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6"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7"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8"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79"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0"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1"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2"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3"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4"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5"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6"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8"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89"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49190"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txBox="1">
            <a:spLocks noGrp="1" noChangeArrowheads="1"/>
          </p:cNvSpPr>
          <p:nvPr>
            <p:ph type="title"/>
          </p:nvPr>
        </p:nvSpPr>
        <p:spPr>
          <a:xfrm>
            <a:off x="0" y="0"/>
            <a:ext cx="9144000" cy="838200"/>
          </a:xfrm>
        </p:spPr>
        <p:txBody>
          <a:bodyPr/>
          <a:lstStyle/>
          <a:p>
            <a:pPr eaLnBrk="1" hangingPunct="1"/>
            <a:r>
              <a:rPr altLang="en-US" smtClean="0">
                <a:latin typeface="Arial" charset="0"/>
              </a:rPr>
              <a:t>Subpart H—Handling and Disposal</a:t>
            </a:r>
          </a:p>
        </p:txBody>
      </p:sp>
      <p:sp>
        <p:nvSpPr>
          <p:cNvPr id="51203" name="Rectangle 3"/>
          <p:cNvSpPr txBox="1">
            <a:spLocks noGrp="1" noChangeArrowheads="1"/>
          </p:cNvSpPr>
          <p:nvPr>
            <p:ph type="body" sz="half" idx="2"/>
          </p:nvPr>
        </p:nvSpPr>
        <p:spPr>
          <a:xfrm>
            <a:off x="203200" y="3381375"/>
            <a:ext cx="8940800" cy="2570163"/>
          </a:xfrm>
        </p:spPr>
        <p:txBody>
          <a:bodyPr/>
          <a:lstStyle/>
          <a:p>
            <a:pPr marL="0" indent="0" eaLnBrk="1" hangingPunct="1">
              <a:lnSpc>
                <a:spcPct val="90000"/>
              </a:lnSpc>
              <a:buFont typeface="Arial" charset="0"/>
              <a:buNone/>
            </a:pPr>
            <a:endParaRPr altLang="en-US" sz="2400" smtClean="0">
              <a:latin typeface="Arial" charset="0"/>
              <a:sym typeface="Wingdings" pitchFamily="1" charset="2"/>
            </a:endParaRPr>
          </a:p>
          <a:p>
            <a:pPr marL="0" indent="0" eaLnBrk="1" hangingPunct="1">
              <a:lnSpc>
                <a:spcPct val="90000"/>
              </a:lnSpc>
              <a:buClr>
                <a:srgbClr val="E80000"/>
              </a:buClr>
            </a:pPr>
            <a:r>
              <a:rPr altLang="en-US" sz="2400" smtClean="0">
                <a:latin typeface="Arial" charset="0"/>
              </a:rPr>
              <a:t> </a:t>
            </a:r>
            <a:r>
              <a:rPr altLang="en-US" sz="2800" smtClean="0">
                <a:latin typeface="Arial" charset="0"/>
              </a:rPr>
              <a:t>Trash chutes required when roofs are more than 20</a:t>
            </a:r>
          </a:p>
          <a:p>
            <a:pPr marL="0" indent="0" eaLnBrk="1" hangingPunct="1">
              <a:lnSpc>
                <a:spcPct val="90000"/>
              </a:lnSpc>
              <a:buClr>
                <a:srgbClr val="E80000"/>
              </a:buClr>
              <a:buFont typeface="Arial" charset="0"/>
              <a:buNone/>
            </a:pPr>
            <a:r>
              <a:rPr altLang="en-US" sz="2800" smtClean="0">
                <a:latin typeface="Arial" charset="0"/>
              </a:rPr>
              <a:t>   feet high</a:t>
            </a:r>
          </a:p>
          <a:p>
            <a:pPr marL="0" indent="0" eaLnBrk="1" hangingPunct="1">
              <a:lnSpc>
                <a:spcPct val="90000"/>
              </a:lnSpc>
              <a:buClr>
                <a:srgbClr val="E80000"/>
              </a:buClr>
            </a:pPr>
            <a:r>
              <a:rPr altLang="en-US" sz="2800" smtClean="0">
                <a:latin typeface="Arial" charset="0"/>
              </a:rPr>
              <a:t>Must be secured to the building</a:t>
            </a:r>
            <a:endParaRPr altLang="en-US" sz="2400" smtClean="0">
              <a:latin typeface="Arial" charset="0"/>
            </a:endParaRPr>
          </a:p>
        </p:txBody>
      </p:sp>
      <p:sp>
        <p:nvSpPr>
          <p:cNvPr id="5120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0553EF7-31CB-44F1-8D82-4F9752FB5FF3}" type="slidenum">
              <a:rPr lang="en-US" altLang="en-US" sz="1200"/>
              <a:pPr>
                <a:spcBef>
                  <a:spcPct val="0"/>
                </a:spcBef>
                <a:buSzTx/>
                <a:buFontTx/>
                <a:buNone/>
              </a:pPr>
              <a:t>21</a:t>
            </a:fld>
            <a:endParaRPr lang="en-US" altLang="en-US" sz="1200"/>
          </a:p>
        </p:txBody>
      </p:sp>
      <p:pic>
        <p:nvPicPr>
          <p:cNvPr id="51205" name="Picture 6" descr="plastic debris chute and scaffolding at construction site Stock Photo - 3751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8" y="1030288"/>
            <a:ext cx="381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5"/>
          <p:cNvSpPr>
            <a:spLocks noChangeArrowheads="1"/>
          </p:cNvSpPr>
          <p:nvPr/>
        </p:nvSpPr>
        <p:spPr bwMode="auto">
          <a:xfrm>
            <a:off x="566738" y="1230313"/>
            <a:ext cx="46005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a:solidFill>
                  <a:schemeClr val="bg1"/>
                </a:solidFill>
              </a:rPr>
              <a:t>Trash chutes provide one of the safer methods for removing trash from the roof:</a:t>
            </a:r>
            <a:endParaRPr lang="en-US" altLang="en-US">
              <a:solidFill>
                <a:schemeClr val="bg1"/>
              </a:solidFill>
              <a:sym typeface="Wingdings" pitchFamily="1" charset="2"/>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txBox="1">
            <a:spLocks noGrp="1" noChangeArrowheads="1"/>
          </p:cNvSpPr>
          <p:nvPr>
            <p:ph type="title"/>
          </p:nvPr>
        </p:nvSpPr>
        <p:spPr>
          <a:xfrm>
            <a:off x="0" y="0"/>
            <a:ext cx="9144000" cy="838200"/>
          </a:xfrm>
        </p:spPr>
        <p:txBody>
          <a:bodyPr/>
          <a:lstStyle/>
          <a:p>
            <a:pPr eaLnBrk="1" hangingPunct="1"/>
            <a:r>
              <a:rPr altLang="en-US" dirty="0" smtClean="0">
                <a:latin typeface="Arial" charset="0"/>
              </a:rPr>
              <a:t>Subpart H—Handling and </a:t>
            </a:r>
            <a:r>
              <a:rPr altLang="en-US" dirty="0" smtClean="0">
                <a:latin typeface="Arial" charset="0"/>
              </a:rPr>
              <a:t>Disposal </a:t>
            </a:r>
            <a:endParaRPr altLang="en-US" dirty="0" smtClean="0">
              <a:latin typeface="Arial" charset="0"/>
            </a:endParaRPr>
          </a:p>
        </p:txBody>
      </p:sp>
      <p:sp>
        <p:nvSpPr>
          <p:cNvPr id="53251" name="Rectangle 3"/>
          <p:cNvSpPr txBox="1">
            <a:spLocks noGrp="1" noChangeArrowheads="1"/>
          </p:cNvSpPr>
          <p:nvPr>
            <p:ph type="body" sz="half" idx="2"/>
          </p:nvPr>
        </p:nvSpPr>
        <p:spPr>
          <a:xfrm>
            <a:off x="141288" y="1160463"/>
            <a:ext cx="9002712" cy="4703762"/>
          </a:xfrm>
        </p:spPr>
        <p:txBody>
          <a:bodyPr/>
          <a:lstStyle/>
          <a:p>
            <a:pPr marL="0" indent="0" eaLnBrk="1" hangingPunct="1">
              <a:lnSpc>
                <a:spcPct val="90000"/>
              </a:lnSpc>
              <a:buClr>
                <a:srgbClr val="E80000"/>
              </a:buClr>
            </a:pPr>
            <a:r>
              <a:rPr altLang="en-US" sz="2400" smtClean="0">
                <a:latin typeface="Arial" charset="0"/>
              </a:rPr>
              <a:t>   </a:t>
            </a:r>
            <a:r>
              <a:rPr altLang="en-US" sz="2800" smtClean="0">
                <a:latin typeface="Arial" charset="0"/>
              </a:rPr>
              <a:t>Guardrail system should be placed around and </a:t>
            </a:r>
          </a:p>
          <a:p>
            <a:pPr marL="0" indent="0" eaLnBrk="1" hangingPunct="1">
              <a:lnSpc>
                <a:spcPct val="90000"/>
              </a:lnSpc>
              <a:buClr>
                <a:srgbClr val="E80000"/>
              </a:buClr>
              <a:buFont typeface="Arial" charset="0"/>
              <a:buNone/>
            </a:pPr>
            <a:r>
              <a:rPr altLang="en-US" sz="2800" smtClean="0">
                <a:latin typeface="Arial" charset="0"/>
              </a:rPr>
              <a:t>    behind the chute.</a:t>
            </a:r>
            <a:br>
              <a:rPr altLang="en-US" sz="2800" smtClean="0">
                <a:latin typeface="Arial" charset="0"/>
              </a:rPr>
            </a:br>
            <a:endParaRPr altLang="en-US" sz="2800" smtClean="0">
              <a:latin typeface="Arial" charset="0"/>
            </a:endParaRPr>
          </a:p>
          <a:p>
            <a:pPr marL="0" indent="0" eaLnBrk="1" hangingPunct="1">
              <a:lnSpc>
                <a:spcPct val="90000"/>
              </a:lnSpc>
              <a:buClr>
                <a:srgbClr val="E80000"/>
              </a:buClr>
            </a:pPr>
            <a:r>
              <a:rPr altLang="en-US" sz="2800" smtClean="0">
                <a:latin typeface="Arial" charset="0"/>
              </a:rPr>
              <a:t>   Nail a 4-inch-thick, 6-inch-high piece of lumber just in</a:t>
            </a:r>
          </a:p>
          <a:p>
            <a:pPr marL="0" indent="0" eaLnBrk="1" hangingPunct="1">
              <a:lnSpc>
                <a:spcPct val="90000"/>
              </a:lnSpc>
              <a:buClr>
                <a:srgbClr val="E80000"/>
              </a:buClr>
              <a:buFont typeface="Arial" charset="0"/>
              <a:buNone/>
            </a:pPr>
            <a:r>
              <a:rPr altLang="en-US" sz="2800" smtClean="0">
                <a:latin typeface="Arial" charset="0"/>
              </a:rPr>
              <a:t>    front of the opening of the chute to provide a stop for </a:t>
            </a:r>
          </a:p>
          <a:p>
            <a:pPr marL="0" indent="0" eaLnBrk="1" hangingPunct="1">
              <a:lnSpc>
                <a:spcPct val="90000"/>
              </a:lnSpc>
              <a:buClr>
                <a:srgbClr val="E80000"/>
              </a:buClr>
              <a:buFont typeface="Arial" charset="0"/>
              <a:buNone/>
            </a:pPr>
            <a:r>
              <a:rPr altLang="en-US" sz="2800" smtClean="0">
                <a:latin typeface="Arial" charset="0"/>
              </a:rPr>
              <a:t>    a wheelbarrow. This will make it easier to tip and</a:t>
            </a:r>
          </a:p>
          <a:p>
            <a:pPr marL="0" indent="0" eaLnBrk="1" hangingPunct="1">
              <a:lnSpc>
                <a:spcPct val="90000"/>
              </a:lnSpc>
              <a:buClr>
                <a:srgbClr val="E80000"/>
              </a:buClr>
              <a:buFont typeface="Arial" charset="0"/>
              <a:buNone/>
            </a:pPr>
            <a:r>
              <a:rPr altLang="en-US" sz="2800" smtClean="0">
                <a:latin typeface="Arial" charset="0"/>
              </a:rPr>
              <a:t>    dump the load.</a:t>
            </a:r>
            <a:br>
              <a:rPr altLang="en-US" sz="2800" smtClean="0">
                <a:latin typeface="Arial" charset="0"/>
              </a:rPr>
            </a:br>
            <a:endParaRPr altLang="en-US" sz="2800" smtClean="0">
              <a:latin typeface="Arial" charset="0"/>
              <a:sym typeface="Wingdings" pitchFamily="1" charset="2"/>
            </a:endParaRPr>
          </a:p>
          <a:p>
            <a:pPr marL="0" indent="0" eaLnBrk="1" hangingPunct="1">
              <a:lnSpc>
                <a:spcPct val="90000"/>
              </a:lnSpc>
              <a:buClr>
                <a:srgbClr val="E80000"/>
              </a:buClr>
            </a:pPr>
            <a:r>
              <a:rPr altLang="en-US" sz="2800" smtClean="0">
                <a:latin typeface="Arial" charset="0"/>
              </a:rPr>
              <a:t>   A chain should be put across the opening to the </a:t>
            </a:r>
          </a:p>
          <a:p>
            <a:pPr marL="0" indent="0" eaLnBrk="1" hangingPunct="1">
              <a:lnSpc>
                <a:spcPct val="90000"/>
              </a:lnSpc>
              <a:buClr>
                <a:srgbClr val="E80000"/>
              </a:buClr>
              <a:buFont typeface="Arial" charset="0"/>
              <a:buNone/>
            </a:pPr>
            <a:r>
              <a:rPr altLang="en-US" sz="2800" smtClean="0">
                <a:latin typeface="Arial" charset="0"/>
              </a:rPr>
              <a:t>     trash chute when there is not activity at the chute.</a:t>
            </a:r>
          </a:p>
        </p:txBody>
      </p:sp>
      <p:sp>
        <p:nvSpPr>
          <p:cNvPr id="5325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33AB74C-7331-4A91-AB51-247736B4932D}" type="slidenum">
              <a:rPr lang="en-US" altLang="en-US" sz="1200"/>
              <a:pPr>
                <a:spcBef>
                  <a:spcPct val="0"/>
                </a:spcBef>
                <a:buSzTx/>
                <a:buFontTx/>
                <a:buNone/>
              </a:pPr>
              <a:t>22</a:t>
            </a:fld>
            <a:endParaRPr lang="en-US" altLang="en-US" sz="1200"/>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Grp="1" noChangeArrowheads="1"/>
          </p:cNvSpPr>
          <p:nvPr>
            <p:ph type="ctrTitle"/>
          </p:nvPr>
        </p:nvSpPr>
        <p:spPr>
          <a:xfrm>
            <a:off x="0" y="0"/>
            <a:ext cx="9390063" cy="1143000"/>
          </a:xfrm>
        </p:spPr>
        <p:txBody>
          <a:bodyPr/>
          <a:lstStyle/>
          <a:p>
            <a:pPr eaLnBrk="1" hangingPunct="1"/>
            <a:r>
              <a:rPr altLang="en-US" sz="4000" smtClean="0">
                <a:latin typeface="Arial" charset="0"/>
              </a:rPr>
              <a:t>Subpart T—Demolition Fall Protection</a:t>
            </a:r>
          </a:p>
        </p:txBody>
      </p:sp>
      <p:sp>
        <p:nvSpPr>
          <p:cNvPr id="55299" name="Rectangle 3"/>
          <p:cNvSpPr txBox="1">
            <a:spLocks noGrp="1" noChangeArrowheads="1"/>
          </p:cNvSpPr>
          <p:nvPr>
            <p:ph type="subTitle" idx="1"/>
          </p:nvPr>
        </p:nvSpPr>
        <p:spPr>
          <a:xfrm>
            <a:off x="280988" y="1063625"/>
            <a:ext cx="8485187" cy="1822450"/>
          </a:xfrm>
        </p:spPr>
        <p:txBody>
          <a:bodyPr/>
          <a:lstStyle/>
          <a:p>
            <a:pPr algn="l" eaLnBrk="1" hangingPunct="1"/>
            <a:r>
              <a:rPr altLang="en-US" sz="2600" smtClean="0">
                <a:latin typeface="Arial" charset="0"/>
              </a:rPr>
              <a:t>Any chute opening into which workers dump debris must be protected by a guardrail 42 inches above the floor or other surface on which workers stand to dump debris. </a:t>
            </a:r>
          </a:p>
        </p:txBody>
      </p:sp>
      <p:sp>
        <p:nvSpPr>
          <p:cNvPr id="55300"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70483EE2-23C9-4AB5-AA8B-28ADB3CCCA9B}" type="slidenum">
              <a:rPr lang="en-US" altLang="en-US" sz="1200"/>
              <a:pPr>
                <a:spcBef>
                  <a:spcPct val="0"/>
                </a:spcBef>
                <a:buSzTx/>
                <a:buFontTx/>
                <a:buNone/>
              </a:pPr>
              <a:t>23</a:t>
            </a:fld>
            <a:endParaRPr lang="en-US" altLang="en-US" sz="1200"/>
          </a:p>
        </p:txBody>
      </p:sp>
      <p:sp>
        <p:nvSpPr>
          <p:cNvPr id="55301" name="Rectangle 5"/>
          <p:cNvSpPr>
            <a:spLocks noChangeArrowheads="1"/>
          </p:cNvSpPr>
          <p:nvPr/>
        </p:nvSpPr>
        <p:spPr bwMode="auto">
          <a:xfrm>
            <a:off x="7140575" y="2701925"/>
            <a:ext cx="17160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lnSpc>
                <a:spcPct val="90000"/>
              </a:lnSpc>
              <a:spcBef>
                <a:spcPct val="20000"/>
              </a:spcBef>
              <a:buSzTx/>
              <a:buFontTx/>
              <a:buNone/>
            </a:pPr>
            <a:r>
              <a:rPr lang="en-US" altLang="en-US" sz="1400" b="1">
                <a:solidFill>
                  <a:schemeClr val="bg1"/>
                </a:solidFill>
              </a:rPr>
              <a:t>29CFR1926.852(e)</a:t>
            </a:r>
          </a:p>
        </p:txBody>
      </p:sp>
      <p:grpSp>
        <p:nvGrpSpPr>
          <p:cNvPr id="55303" name="Group 17" title="Workers dumping debris from a roof  into a chute without any fall protection"/>
          <p:cNvGrpSpPr>
            <a:grpSpLocks/>
          </p:cNvGrpSpPr>
          <p:nvPr/>
        </p:nvGrpSpPr>
        <p:grpSpPr bwMode="auto">
          <a:xfrm>
            <a:off x="2060575" y="2462213"/>
            <a:ext cx="5016500" cy="3275012"/>
            <a:chOff x="1170" y="1731"/>
            <a:chExt cx="3160" cy="2471"/>
          </a:xfrm>
        </p:grpSpPr>
        <p:sp>
          <p:nvSpPr>
            <p:cNvPr id="55304" name="Text Box 12"/>
            <p:cNvSpPr txBox="1">
              <a:spLocks noChangeArrowheads="1"/>
            </p:cNvSpPr>
            <p:nvPr/>
          </p:nvSpPr>
          <p:spPr bwMode="auto">
            <a:xfrm>
              <a:off x="1170" y="3807"/>
              <a:ext cx="3160"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800">
                  <a:solidFill>
                    <a:schemeClr val="bg1"/>
                  </a:solidFill>
                </a:rPr>
                <a:t>Workers </a:t>
              </a:r>
              <a:r>
                <a:rPr lang="en-US" altLang="en-US" sz="2800" u="sng">
                  <a:solidFill>
                    <a:schemeClr val="bg1"/>
                  </a:solidFill>
                </a:rPr>
                <a:t>without</a:t>
              </a:r>
              <a:r>
                <a:rPr lang="en-US" altLang="en-US" sz="2800">
                  <a:solidFill>
                    <a:schemeClr val="bg1"/>
                  </a:solidFill>
                </a:rPr>
                <a:t> fall-protection</a:t>
              </a:r>
            </a:p>
          </p:txBody>
        </p:sp>
        <p:pic>
          <p:nvPicPr>
            <p:cNvPr id="55305" name="Picture 16" descr="G5 tile chute - no fall 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 y="1731"/>
              <a:ext cx="3113" cy="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ph type="ctrTitle"/>
          </p:nvPr>
        </p:nvSpPr>
        <p:spPr>
          <a:xfrm>
            <a:off x="0" y="0"/>
            <a:ext cx="9144000" cy="1247775"/>
          </a:xfrm>
        </p:spPr>
        <p:txBody>
          <a:bodyPr/>
          <a:lstStyle/>
          <a:p>
            <a:pPr eaLnBrk="1" hangingPunct="1"/>
            <a:r>
              <a:rPr altLang="en-US" sz="4000" dirty="0" smtClean="0">
                <a:latin typeface="Arial" charset="0"/>
              </a:rPr>
              <a:t>Subpart T—Demolition Fall </a:t>
            </a:r>
            <a:r>
              <a:rPr altLang="en-US" sz="4000" dirty="0" smtClean="0">
                <a:latin typeface="Arial" charset="0"/>
              </a:rPr>
              <a:t>Protection </a:t>
            </a:r>
            <a:endParaRPr altLang="en-US" sz="4000" dirty="0" smtClean="0">
              <a:latin typeface="Arial" charset="0"/>
            </a:endParaRPr>
          </a:p>
        </p:txBody>
      </p:sp>
      <p:sp>
        <p:nvSpPr>
          <p:cNvPr id="57347"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AF667DB-6C37-4AAE-98B5-C254E2797E20}" type="slidenum">
              <a:rPr lang="en-US" altLang="en-US" sz="1200"/>
              <a:pPr>
                <a:spcBef>
                  <a:spcPct val="0"/>
                </a:spcBef>
                <a:buSzTx/>
                <a:buFontTx/>
                <a:buNone/>
              </a:pPr>
              <a:t>24</a:t>
            </a:fld>
            <a:endParaRPr lang="en-US" altLang="en-US" sz="1200"/>
          </a:p>
        </p:txBody>
      </p:sp>
      <p:grpSp>
        <p:nvGrpSpPr>
          <p:cNvPr id="57349" name="Group 13" title="Picture of a chute opening with guardrail and bumper"/>
          <p:cNvGrpSpPr>
            <a:grpSpLocks/>
          </p:cNvGrpSpPr>
          <p:nvPr/>
        </p:nvGrpSpPr>
        <p:grpSpPr bwMode="auto">
          <a:xfrm>
            <a:off x="1289050" y="1277938"/>
            <a:ext cx="7075488" cy="4516437"/>
            <a:chOff x="803" y="1070"/>
            <a:chExt cx="4457" cy="3117"/>
          </a:xfrm>
        </p:grpSpPr>
        <p:pic>
          <p:nvPicPr>
            <p:cNvPr id="57350" name="Picture 11" descr="G5 chu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 y="1070"/>
              <a:ext cx="4073" cy="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12"/>
            <p:cNvSpPr txBox="1">
              <a:spLocks noChangeArrowheads="1"/>
            </p:cNvSpPr>
            <p:nvPr/>
          </p:nvSpPr>
          <p:spPr bwMode="auto">
            <a:xfrm>
              <a:off x="803" y="3826"/>
              <a:ext cx="4457"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800">
                  <a:solidFill>
                    <a:schemeClr val="bg1"/>
                  </a:solidFill>
                </a:rPr>
                <a:t>Chute opening with guardrail and bumper</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Pop Quiz 1</a:t>
            </a:r>
            <a:endParaRPr lang="en-US" dirty="0"/>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3E73AF9-ABCA-44EC-A965-0EC4CD821E59}" type="slidenum">
              <a:rPr lang="en-US" altLang="en-US" sz="1200"/>
              <a:pPr>
                <a:spcBef>
                  <a:spcPct val="0"/>
                </a:spcBef>
                <a:buSzTx/>
                <a:buFontTx/>
                <a:buNone/>
              </a:pPr>
              <a:t>25</a:t>
            </a:fld>
            <a:endParaRPr lang="en-US" altLang="en-US" sz="1200"/>
          </a:p>
        </p:txBody>
      </p:sp>
      <p:sp>
        <p:nvSpPr>
          <p:cNvPr id="59394" name="Rectangle 3"/>
          <p:cNvSpPr txBox="1">
            <a:spLocks noGrp="1" noChangeArrowheads="1"/>
          </p:cNvSpPr>
          <p:nvPr>
            <p:ph idx="4294967295"/>
          </p:nvPr>
        </p:nvSpPr>
        <p:spPr>
          <a:xfrm>
            <a:off x="0" y="261938"/>
            <a:ext cx="7953375" cy="5964237"/>
          </a:xfrm>
        </p:spPr>
        <p:txBody>
          <a:bodyPr/>
          <a:lstStyle/>
          <a:p>
            <a:pPr eaLnBrk="1" hangingPunct="1">
              <a:buFontTx/>
              <a:buNone/>
            </a:pPr>
            <a:r>
              <a:rPr altLang="en-US" sz="3400" smtClean="0">
                <a:latin typeface="Arial" charset="0"/>
              </a:rPr>
              <a:t>You are reroofing an enormous warehouse and decide to use an ATV. The decision seems like a good one because the disposal of the tear-off material is going quickly. </a:t>
            </a:r>
          </a:p>
          <a:p>
            <a:pPr eaLnBrk="1" hangingPunct="1">
              <a:buFontTx/>
              <a:buNone/>
            </a:pPr>
            <a:endParaRPr altLang="en-US" sz="3400" smtClean="0">
              <a:latin typeface="Arial" charset="0"/>
            </a:endParaRPr>
          </a:p>
          <a:p>
            <a:pPr eaLnBrk="1" hangingPunct="1">
              <a:buFontTx/>
              <a:buNone/>
            </a:pPr>
            <a:r>
              <a:rPr altLang="en-US" sz="3400" smtClean="0">
                <a:latin typeface="Arial" charset="0"/>
              </a:rPr>
              <a:t>What type of fall protection do you need at the point of disposal?</a:t>
            </a:r>
          </a:p>
        </p:txBody>
      </p:sp>
      <p:pic>
        <p:nvPicPr>
          <p:cNvPr id="59396" name="Picture 2" descr="pop_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13" y="5667375"/>
            <a:ext cx="19065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Subpart X</a:t>
            </a:r>
            <a:endParaRPr lang="en-US" dirty="0"/>
          </a:p>
        </p:txBody>
      </p:sp>
      <p:sp>
        <p:nvSpPr>
          <p:cNvPr id="614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5D6C1AFD-19ED-4D8F-B96D-F5817B275ADF}" type="slidenum">
              <a:rPr lang="en-US" altLang="en-US" sz="1200"/>
              <a:pPr>
                <a:spcBef>
                  <a:spcPct val="0"/>
                </a:spcBef>
                <a:buSzTx/>
                <a:buFontTx/>
                <a:buNone/>
              </a:pPr>
              <a:t>26</a:t>
            </a:fld>
            <a:endParaRPr lang="en-US" altLang="en-US" sz="1200"/>
          </a:p>
        </p:txBody>
      </p:sp>
      <p:sp>
        <p:nvSpPr>
          <p:cNvPr id="61443" name="Rectangle 2" title="Title: Subpart X: Ladders and Stairways"/>
          <p:cNvSpPr>
            <a:spLocks noChangeArrowheads="1"/>
          </p:cNvSpPr>
          <p:nvPr/>
        </p:nvSpPr>
        <p:spPr bwMode="auto">
          <a:xfrm>
            <a:off x="0" y="4238625"/>
            <a:ext cx="9144000" cy="754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44" name="Text Box 4"/>
          <p:cNvSpPr txBox="1">
            <a:spLocks noChangeArrowheads="1"/>
          </p:cNvSpPr>
          <p:nvPr/>
        </p:nvSpPr>
        <p:spPr bwMode="auto">
          <a:xfrm>
            <a:off x="152400" y="43688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Subpart X: Ladders and Stairways</a:t>
            </a:r>
          </a:p>
        </p:txBody>
      </p:sp>
      <p:sp>
        <p:nvSpPr>
          <p:cNvPr id="61445" name="Rectangle 5" title="Red square for slide decoration"/>
          <p:cNvSpPr>
            <a:spLocks noChangeArrowheads="1"/>
          </p:cNvSpPr>
          <p:nvPr/>
        </p:nvSpPr>
        <p:spPr bwMode="auto">
          <a:xfrm>
            <a:off x="4267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46"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47"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48"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49"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0"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1"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2"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3"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4"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5"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6"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7"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8"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59"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0"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1"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2"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3"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4"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5"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6"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7"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8"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69"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0"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1"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2"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3"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4"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6"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7"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61478"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txBox="1">
            <a:spLocks noGrp="1" noChangeArrowheads="1"/>
          </p:cNvSpPr>
          <p:nvPr>
            <p:ph type="title"/>
          </p:nvPr>
        </p:nvSpPr>
        <p:spPr>
          <a:xfrm>
            <a:off x="457200" y="0"/>
            <a:ext cx="8229600" cy="1143000"/>
          </a:xfrm>
        </p:spPr>
        <p:txBody>
          <a:bodyPr/>
          <a:lstStyle/>
          <a:p>
            <a:pPr eaLnBrk="1" hangingPunct="1"/>
            <a:r>
              <a:rPr altLang="en-US" smtClean="0">
                <a:latin typeface="Arial" charset="0"/>
              </a:rPr>
              <a:t>Ladder Video</a:t>
            </a:r>
          </a:p>
        </p:txBody>
      </p:sp>
      <p:sp>
        <p:nvSpPr>
          <p:cNvPr id="634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FFE424C-DDA5-4468-B074-9FC8FD1E01A1}" type="slidenum">
              <a:rPr lang="en-US" altLang="en-US" sz="1200"/>
              <a:pPr>
                <a:spcBef>
                  <a:spcPct val="0"/>
                </a:spcBef>
                <a:buSzTx/>
                <a:buFontTx/>
                <a:buNone/>
              </a:pPr>
              <a:t>27</a:t>
            </a:fld>
            <a:endParaRPr lang="en-US" altLang="en-US" sz="1200"/>
          </a:p>
        </p:txBody>
      </p:sp>
      <p:pic>
        <p:nvPicPr>
          <p:cNvPr id="4" name="Content Placeholder 3" title="Image of ladders"/>
          <p:cNvPicPr>
            <a:picLocks noGrp="1" noChangeAspect="1"/>
          </p:cNvPicPr>
          <p:nvPr>
            <p:ph idx="1"/>
          </p:nvPr>
        </p:nvPicPr>
        <p:blipFill rotWithShape="1">
          <a:blip r:embed="rId3">
            <a:extLst>
              <a:ext uri="{28A0092B-C50C-407E-A947-70E740481C1C}">
                <a14:useLocalDpi xmlns:a14="http://schemas.microsoft.com/office/drawing/2010/main" val="0"/>
              </a:ext>
            </a:extLst>
          </a:blip>
          <a:srcRect l="17186" b="23807"/>
          <a:stretch/>
        </p:blipFill>
        <p:spPr>
          <a:xfrm>
            <a:off x="2224585" y="1431969"/>
            <a:ext cx="5328221" cy="3642619"/>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noGrp="1"/>
          </p:cNvSpPr>
          <p:nvPr>
            <p:ph type="title"/>
          </p:nvPr>
        </p:nvSpPr>
        <p:spPr/>
        <p:txBody>
          <a:bodyPr/>
          <a:lstStyle/>
          <a:p>
            <a:r>
              <a:rPr altLang="en-US" smtClean="0">
                <a:latin typeface="Arial" charset="0"/>
              </a:rPr>
              <a:t>BLS Statistics—Ladder Fatalities</a:t>
            </a:r>
          </a:p>
        </p:txBody>
      </p:sp>
      <p:sp>
        <p:nvSpPr>
          <p:cNvPr id="65539" name="Content Placeholder 2"/>
          <p:cNvSpPr txBox="1">
            <a:spLocks noGrp="1"/>
          </p:cNvSpPr>
          <p:nvPr>
            <p:ph idx="1"/>
          </p:nvPr>
        </p:nvSpPr>
        <p:spPr/>
        <p:txBody>
          <a:bodyPr/>
          <a:lstStyle/>
          <a:p>
            <a:r>
              <a:rPr altLang="en-US" smtClean="0">
                <a:latin typeface="Arial" charset="0"/>
              </a:rPr>
              <a:t>I</a:t>
            </a:r>
            <a:r>
              <a:rPr altLang="en-US" b="1" smtClean="0">
                <a:latin typeface="Arial" charset="0"/>
              </a:rPr>
              <a:t>n 2013</a:t>
            </a:r>
            <a:r>
              <a:rPr altLang="en-US" smtClean="0">
                <a:latin typeface="Arial" charset="0"/>
              </a:rPr>
              <a:t>, 73 workers in the construction industry died in falls from ladders</a:t>
            </a:r>
          </a:p>
          <a:p>
            <a:endParaRPr altLang="en-US" smtClean="0">
              <a:latin typeface="Arial" charset="0"/>
            </a:endParaRPr>
          </a:p>
          <a:p>
            <a:r>
              <a:rPr altLang="en-US" smtClean="0">
                <a:latin typeface="Arial" charset="0"/>
              </a:rPr>
              <a:t>46 died in falls from </a:t>
            </a:r>
          </a:p>
          <a:p>
            <a:pPr>
              <a:buFont typeface="Arial" charset="0"/>
              <a:buNone/>
            </a:pPr>
            <a:r>
              <a:rPr altLang="en-US" smtClean="0">
                <a:latin typeface="Arial" charset="0"/>
              </a:rPr>
              <a:t>scaffolds</a:t>
            </a:r>
          </a:p>
        </p:txBody>
      </p:sp>
      <p:sp>
        <p:nvSpPr>
          <p:cNvPr id="655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C7454430-0FD4-4249-8E1B-AAA1B390AD40}" type="slidenum">
              <a:rPr lang="en-US" altLang="en-US" sz="1200"/>
              <a:pPr>
                <a:spcBef>
                  <a:spcPct val="0"/>
                </a:spcBef>
                <a:buSzTx/>
                <a:buFontTx/>
                <a:buNone/>
              </a:pPr>
              <a:t>28</a:t>
            </a:fld>
            <a:endParaRPr lang="en-US" altLang="en-US" sz="1200"/>
          </a:p>
        </p:txBody>
      </p:sp>
      <p:pic>
        <p:nvPicPr>
          <p:cNvPr id="65541" name="Picture 4" descr="Ladder Safety.JPG" title="Picture of a ladder against a buidl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2743200"/>
            <a:ext cx="233997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Pop Quiz 2</a:t>
            </a:r>
            <a:endParaRPr lang="en-US" dirty="0"/>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2F0267C-3B5A-419D-A8CA-6B866AF1FA87}" type="slidenum">
              <a:rPr lang="en-US" altLang="en-US" sz="1200"/>
              <a:pPr>
                <a:spcBef>
                  <a:spcPct val="0"/>
                </a:spcBef>
                <a:buSzTx/>
                <a:buFontTx/>
                <a:buNone/>
              </a:pPr>
              <a:t>29</a:t>
            </a:fld>
            <a:endParaRPr lang="en-US" altLang="en-US" sz="1200"/>
          </a:p>
        </p:txBody>
      </p:sp>
      <p:sp>
        <p:nvSpPr>
          <p:cNvPr id="67586" name="Rectangle 3"/>
          <p:cNvSpPr txBox="1">
            <a:spLocks noGrp="1" noChangeArrowheads="1"/>
          </p:cNvSpPr>
          <p:nvPr>
            <p:ph idx="4294967295"/>
          </p:nvPr>
        </p:nvSpPr>
        <p:spPr>
          <a:xfrm>
            <a:off x="1093788" y="784225"/>
            <a:ext cx="8050212" cy="3765550"/>
          </a:xfrm>
        </p:spPr>
        <p:txBody>
          <a:bodyPr/>
          <a:lstStyle/>
          <a:p>
            <a:pPr marL="0" indent="0" eaLnBrk="1" hangingPunct="1">
              <a:buFontTx/>
              <a:buNone/>
            </a:pPr>
            <a:r>
              <a:rPr altLang="en-US" sz="3400" smtClean="0">
                <a:latin typeface="Arial" charset="0"/>
              </a:rPr>
              <a:t>What type of fall protection does Subpart X require for portable ladders?</a:t>
            </a:r>
          </a:p>
        </p:txBody>
      </p:sp>
      <p:pic>
        <p:nvPicPr>
          <p:cNvPr id="67588" name="Picture 2" descr="pop_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525" y="5356225"/>
            <a:ext cx="24034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MCj029241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863" y="2501900"/>
            <a:ext cx="25955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txBox="1">
            <a:spLocks noGrp="1"/>
          </p:cNvSpPr>
          <p:nvPr>
            <p:ph type="title"/>
          </p:nvPr>
        </p:nvSpPr>
        <p:spPr/>
        <p:txBody>
          <a:bodyPr/>
          <a:lstStyle/>
          <a:p>
            <a:r>
              <a:rPr altLang="en-US" smtClean="0">
                <a:latin typeface="Arial" charset="0"/>
              </a:rPr>
              <a:t>Arizona</a:t>
            </a:r>
          </a:p>
        </p:txBody>
      </p:sp>
      <p:pic>
        <p:nvPicPr>
          <p:cNvPr id="15363" name="Content Placeholder 5" title="Symbol of Arizona"/>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2750" y="331788"/>
            <a:ext cx="1595438" cy="1804987"/>
          </a:xfrm>
        </p:spPr>
      </p:pic>
      <p:sp>
        <p:nvSpPr>
          <p:cNvPr id="15364" name="Text Placeholder 4"/>
          <p:cNvSpPr txBox="1">
            <a:spLocks noGrp="1"/>
          </p:cNvSpPr>
          <p:nvPr>
            <p:ph type="body" sz="half" idx="2"/>
          </p:nvPr>
        </p:nvSpPr>
        <p:spPr>
          <a:xfrm>
            <a:off x="4648200" y="1524000"/>
            <a:ext cx="4383088" cy="4114800"/>
          </a:xfrm>
        </p:spPr>
        <p:txBody>
          <a:bodyPr/>
          <a:lstStyle/>
          <a:p>
            <a:r>
              <a:rPr altLang="en-US" smtClean="0">
                <a:latin typeface="Arial" charset="0"/>
              </a:rPr>
              <a:t>Legislatively revised state’s residential FP rules</a:t>
            </a:r>
          </a:p>
          <a:p>
            <a:r>
              <a:rPr altLang="en-US" smtClean="0">
                <a:latin typeface="Arial" charset="0"/>
              </a:rPr>
              <a:t>Used California rules as basis</a:t>
            </a:r>
          </a:p>
          <a:p>
            <a:r>
              <a:rPr altLang="en-US" smtClean="0">
                <a:latin typeface="Arial" charset="0"/>
              </a:rPr>
              <a:t>Federal OSHA may take over residential enforcement</a:t>
            </a:r>
          </a:p>
        </p:txBody>
      </p:sp>
      <p:sp>
        <p:nvSpPr>
          <p:cNvPr id="1536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7EEA117-106E-44F6-8FCB-4DA1925552D4}" type="slidenum">
              <a:rPr lang="en-US" altLang="en-US" sz="1200"/>
              <a:pPr>
                <a:spcBef>
                  <a:spcPct val="0"/>
                </a:spcBef>
                <a:buSzTx/>
                <a:buFontTx/>
                <a:buNone/>
              </a:pPr>
              <a:t>3</a:t>
            </a:fld>
            <a:endParaRPr lang="en-US" altLang="en-US" sz="1200"/>
          </a:p>
        </p:txBody>
      </p:sp>
    </p:spTree>
    <p:custDataLst>
      <p:tags r:id="rId1"/>
    </p:custData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Grp="1" noChangeArrowheads="1"/>
          </p:cNvSpPr>
          <p:nvPr>
            <p:ph type="title"/>
          </p:nvPr>
        </p:nvSpPr>
        <p:spPr>
          <a:xfrm>
            <a:off x="0" y="0"/>
            <a:ext cx="9144000" cy="1143000"/>
          </a:xfrm>
        </p:spPr>
        <p:txBody>
          <a:bodyPr/>
          <a:lstStyle/>
          <a:p>
            <a:pPr eaLnBrk="1" hangingPunct="1"/>
            <a:r>
              <a:rPr altLang="en-US" smtClean="0">
                <a:latin typeface="Arial" charset="0"/>
              </a:rPr>
              <a:t>Hazards  </a:t>
            </a:r>
          </a:p>
        </p:txBody>
      </p:sp>
      <p:sp>
        <p:nvSpPr>
          <p:cNvPr id="69635" name="Rectangle 2"/>
          <p:cNvSpPr txBox="1">
            <a:spLocks noGrp="1" noChangeArrowheads="1"/>
          </p:cNvSpPr>
          <p:nvPr>
            <p:ph idx="1"/>
          </p:nvPr>
        </p:nvSpPr>
        <p:spPr>
          <a:xfrm>
            <a:off x="373063" y="1030288"/>
            <a:ext cx="3962400" cy="4379912"/>
          </a:xfrm>
        </p:spPr>
        <p:txBody>
          <a:bodyPr/>
          <a:lstStyle/>
          <a:p>
            <a:pPr eaLnBrk="1" hangingPunct="1">
              <a:lnSpc>
                <a:spcPct val="90000"/>
              </a:lnSpc>
              <a:spcBef>
                <a:spcPct val="45000"/>
              </a:spcBef>
              <a:buClr>
                <a:srgbClr val="E80000"/>
              </a:buClr>
            </a:pPr>
            <a:r>
              <a:rPr altLang="en-US" sz="2800" smtClean="0">
                <a:latin typeface="Arial" charset="0"/>
              </a:rPr>
              <a:t>Stairways and ladders cause many  injuries and fatalities among construction workers.</a:t>
            </a:r>
            <a:br>
              <a:rPr altLang="en-US" sz="2800" smtClean="0">
                <a:latin typeface="Arial" charset="0"/>
              </a:rPr>
            </a:br>
            <a:endParaRPr altLang="en-US" sz="2800" smtClean="0">
              <a:latin typeface="Arial" charset="0"/>
            </a:endParaRPr>
          </a:p>
          <a:p>
            <a:pPr eaLnBrk="1" hangingPunct="1">
              <a:lnSpc>
                <a:spcPct val="90000"/>
              </a:lnSpc>
              <a:spcBef>
                <a:spcPct val="45000"/>
              </a:spcBef>
              <a:buClr>
                <a:srgbClr val="E80000"/>
              </a:buClr>
            </a:pPr>
            <a:r>
              <a:rPr altLang="en-US" sz="2800" smtClean="0">
                <a:latin typeface="Arial" charset="0"/>
              </a:rPr>
              <a:t>About half the injuries caused by slips, trips and falls from ladders and stairways require time off the job.</a:t>
            </a:r>
          </a:p>
        </p:txBody>
      </p:sp>
      <p:sp>
        <p:nvSpPr>
          <p:cNvPr id="696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58BAC0AA-5AF2-49F7-87F8-6E7BADDC3793}" type="slidenum">
              <a:rPr lang="en-US" altLang="en-US" sz="1200"/>
              <a:pPr>
                <a:spcBef>
                  <a:spcPct val="0"/>
                </a:spcBef>
                <a:buSzTx/>
                <a:buFontTx/>
                <a:buNone/>
              </a:pPr>
              <a:t>30</a:t>
            </a:fld>
            <a:endParaRPr lang="en-US" altLang="en-US" sz="1200"/>
          </a:p>
        </p:txBody>
      </p:sp>
      <p:pic>
        <p:nvPicPr>
          <p:cNvPr id="69637" name="Picture 6" descr="Slid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1141413"/>
            <a:ext cx="3679825"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Grp="1" noChangeArrowheads="1"/>
          </p:cNvSpPr>
          <p:nvPr>
            <p:ph type="title"/>
          </p:nvPr>
        </p:nvSpPr>
        <p:spPr>
          <a:xfrm>
            <a:off x="304800" y="0"/>
            <a:ext cx="8534400" cy="942975"/>
          </a:xfrm>
        </p:spPr>
        <p:txBody>
          <a:bodyPr/>
          <a:lstStyle/>
          <a:p>
            <a:pPr eaLnBrk="1" hangingPunct="1"/>
            <a:r>
              <a:rPr altLang="en-US" smtClean="0">
                <a:latin typeface="Arial" charset="0"/>
              </a:rPr>
              <a:t>Securing Ladders</a:t>
            </a:r>
            <a:endParaRPr altLang="en-US" sz="6600" smtClean="0">
              <a:latin typeface="Arial" charset="0"/>
            </a:endParaRPr>
          </a:p>
        </p:txBody>
      </p:sp>
      <p:sp>
        <p:nvSpPr>
          <p:cNvPr id="71683" name="Rectangle 3"/>
          <p:cNvSpPr txBox="1">
            <a:spLocks noGrp="1" noChangeArrowheads="1"/>
          </p:cNvSpPr>
          <p:nvPr>
            <p:ph idx="1"/>
          </p:nvPr>
        </p:nvSpPr>
        <p:spPr>
          <a:xfrm>
            <a:off x="174625" y="1155700"/>
            <a:ext cx="4741863" cy="4114800"/>
          </a:xfrm>
        </p:spPr>
        <p:txBody>
          <a:bodyPr/>
          <a:lstStyle/>
          <a:p>
            <a:pPr eaLnBrk="1" hangingPunct="1">
              <a:lnSpc>
                <a:spcPct val="80000"/>
              </a:lnSpc>
              <a:spcBef>
                <a:spcPct val="10000"/>
              </a:spcBef>
              <a:buClr>
                <a:srgbClr val="E80000"/>
              </a:buClr>
            </a:pPr>
            <a:r>
              <a:rPr altLang="en-US" sz="2800" smtClean="0">
                <a:latin typeface="Arial" charset="0"/>
              </a:rPr>
              <a:t>Secure ladders to prevent accidental movement caused by workplace activity.</a:t>
            </a:r>
          </a:p>
          <a:p>
            <a:pPr eaLnBrk="1" hangingPunct="1">
              <a:lnSpc>
                <a:spcPct val="80000"/>
              </a:lnSpc>
              <a:spcBef>
                <a:spcPct val="10000"/>
              </a:spcBef>
              <a:buClr>
                <a:srgbClr val="E80000"/>
              </a:buClr>
              <a:buFontTx/>
              <a:buNone/>
            </a:pPr>
            <a:endParaRPr altLang="en-US" sz="2800" smtClean="0">
              <a:latin typeface="Arial" charset="0"/>
            </a:endParaRPr>
          </a:p>
          <a:p>
            <a:pPr eaLnBrk="1" hangingPunct="1">
              <a:lnSpc>
                <a:spcPct val="80000"/>
              </a:lnSpc>
              <a:spcBef>
                <a:spcPct val="10000"/>
              </a:spcBef>
              <a:buClr>
                <a:srgbClr val="E80000"/>
              </a:buClr>
            </a:pPr>
            <a:r>
              <a:rPr altLang="en-US" sz="2800" smtClean="0">
                <a:latin typeface="Arial" charset="0"/>
              </a:rPr>
              <a:t>Only use ladders on stable and level surfaces unless secured.</a:t>
            </a:r>
          </a:p>
          <a:p>
            <a:pPr eaLnBrk="1" hangingPunct="1">
              <a:lnSpc>
                <a:spcPct val="80000"/>
              </a:lnSpc>
              <a:spcBef>
                <a:spcPct val="10000"/>
              </a:spcBef>
              <a:buClr>
                <a:srgbClr val="E80000"/>
              </a:buClr>
            </a:pPr>
            <a:endParaRPr altLang="en-US" sz="2800" smtClean="0">
              <a:latin typeface="Arial" charset="0"/>
            </a:endParaRPr>
          </a:p>
          <a:p>
            <a:pPr eaLnBrk="1" hangingPunct="1">
              <a:lnSpc>
                <a:spcPct val="80000"/>
              </a:lnSpc>
              <a:spcBef>
                <a:spcPct val="10000"/>
              </a:spcBef>
              <a:buClr>
                <a:srgbClr val="E80000"/>
              </a:buClr>
            </a:pPr>
            <a:r>
              <a:rPr altLang="en-US" sz="2800" smtClean="0">
                <a:latin typeface="Arial" charset="0"/>
              </a:rPr>
              <a:t>Do not use ladders on slippery surfaces unless secured or provided with slip-resistant feet.</a:t>
            </a:r>
          </a:p>
        </p:txBody>
      </p:sp>
      <p:sp>
        <p:nvSpPr>
          <p:cNvPr id="716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17C4F4BC-B8E2-4EA3-83FF-0BD321D3DA3C}" type="slidenum">
              <a:rPr lang="en-US" altLang="en-US" sz="1200"/>
              <a:pPr>
                <a:spcBef>
                  <a:spcPct val="0"/>
                </a:spcBef>
                <a:buSzTx/>
                <a:buFontTx/>
                <a:buNone/>
              </a:pPr>
              <a:t>31</a:t>
            </a:fld>
            <a:endParaRPr lang="en-US" altLang="en-US" sz="1200"/>
          </a:p>
        </p:txBody>
      </p:sp>
      <p:pic>
        <p:nvPicPr>
          <p:cNvPr id="71685" name="Picture 5"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8" y="1185863"/>
            <a:ext cx="39766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 Box 6"/>
          <p:cNvSpPr txBox="1">
            <a:spLocks noChangeArrowheads="1"/>
          </p:cNvSpPr>
          <p:nvPr/>
        </p:nvSpPr>
        <p:spPr bwMode="auto">
          <a:xfrm>
            <a:off x="5014913" y="1190625"/>
            <a:ext cx="3084512" cy="830263"/>
          </a:xfrm>
          <a:prstGeom prst="rect">
            <a:avLst/>
          </a:prstGeom>
          <a:solidFill>
            <a:srgbClr val="FFCC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r>
              <a:rPr lang="en-US" altLang="en-US" sz="2400" b="1">
                <a:solidFill>
                  <a:schemeClr val="tx1"/>
                </a:solidFill>
              </a:rPr>
              <a:t>This ladder is </a:t>
            </a:r>
            <a:r>
              <a:rPr lang="en-US" altLang="en-US" sz="2400" b="1" u="sng">
                <a:solidFill>
                  <a:schemeClr val="tx1"/>
                </a:solidFill>
              </a:rPr>
              <a:t>not</a:t>
            </a:r>
            <a:r>
              <a:rPr lang="en-US" altLang="en-US" sz="2400" b="1">
                <a:solidFill>
                  <a:schemeClr val="tx1"/>
                </a:solidFill>
              </a:rPr>
              <a:t> on a stable surface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txBox="1">
            <a:spLocks noGrp="1" noChangeArrowheads="1"/>
          </p:cNvSpPr>
          <p:nvPr>
            <p:ph type="title"/>
          </p:nvPr>
        </p:nvSpPr>
        <p:spPr>
          <a:xfrm>
            <a:off x="685800" y="0"/>
            <a:ext cx="7772400" cy="1190625"/>
          </a:xfrm>
        </p:spPr>
        <p:txBody>
          <a:bodyPr/>
          <a:lstStyle/>
          <a:p>
            <a:pPr eaLnBrk="1" hangingPunct="1"/>
            <a:r>
              <a:rPr altLang="en-US" smtClean="0">
                <a:latin typeface="Arial" charset="0"/>
              </a:rPr>
              <a:t>Ladder Angle</a:t>
            </a:r>
          </a:p>
        </p:txBody>
      </p:sp>
      <p:sp>
        <p:nvSpPr>
          <p:cNvPr id="73731" name="Rectangle 3"/>
          <p:cNvSpPr txBox="1">
            <a:spLocks noGrp="1" noChangeArrowheads="1"/>
          </p:cNvSpPr>
          <p:nvPr>
            <p:ph idx="1"/>
          </p:nvPr>
        </p:nvSpPr>
        <p:spPr>
          <a:xfrm>
            <a:off x="0" y="1306513"/>
            <a:ext cx="4935538" cy="4332287"/>
          </a:xfrm>
        </p:spPr>
        <p:txBody>
          <a:bodyPr/>
          <a:lstStyle/>
          <a:p>
            <a:pPr eaLnBrk="1" hangingPunct="1">
              <a:spcBef>
                <a:spcPct val="10000"/>
              </a:spcBef>
              <a:buFontTx/>
              <a:buNone/>
            </a:pPr>
            <a:r>
              <a:rPr altLang="en-US" sz="2400" dirty="0" smtClean="0">
                <a:latin typeface="Arial" charset="0"/>
              </a:rPr>
              <a:t>   </a:t>
            </a:r>
            <a:r>
              <a:rPr altLang="en-US" sz="2800" dirty="0" err="1" smtClean="0">
                <a:latin typeface="Arial" charset="0"/>
              </a:rPr>
              <a:t>Nonself</a:t>
            </a:r>
            <a:r>
              <a:rPr altLang="en-US" sz="2800" dirty="0" smtClean="0">
                <a:latin typeface="Arial" charset="0"/>
              </a:rPr>
              <a:t>-supporting ladders</a:t>
            </a:r>
          </a:p>
          <a:p>
            <a:pPr eaLnBrk="1" hangingPunct="1">
              <a:spcBef>
                <a:spcPct val="10000"/>
              </a:spcBef>
              <a:buFontTx/>
              <a:buNone/>
            </a:pPr>
            <a:r>
              <a:rPr altLang="en-US" sz="2800" dirty="0" smtClean="0">
                <a:latin typeface="Arial" charset="0"/>
              </a:rPr>
              <a:t>   (which lean against a wall or other support):</a:t>
            </a:r>
          </a:p>
          <a:p>
            <a:pPr eaLnBrk="1" hangingPunct="1">
              <a:spcBef>
                <a:spcPct val="10000"/>
              </a:spcBef>
              <a:buFontTx/>
              <a:buNone/>
            </a:pPr>
            <a:endParaRPr altLang="en-US" sz="2400" dirty="0" smtClean="0">
              <a:latin typeface="Arial" charset="0"/>
            </a:endParaRPr>
          </a:p>
          <a:p>
            <a:pPr lvl="1" eaLnBrk="1" hangingPunct="1">
              <a:spcBef>
                <a:spcPct val="10000"/>
              </a:spcBef>
              <a:buFontTx/>
              <a:buChar char="•"/>
            </a:pPr>
            <a:r>
              <a:rPr altLang="en-US" dirty="0" smtClean="0">
                <a:latin typeface="Arial" charset="0"/>
              </a:rPr>
              <a:t>Position at an angle where the horizontal distance from the top support to the foot of the ladder is </a:t>
            </a:r>
            <a:r>
              <a:rPr altLang="en-US" dirty="0" smtClean="0">
                <a:solidFill>
                  <a:schemeClr val="bg1"/>
                </a:solidFill>
                <a:latin typeface="Arial" charset="0"/>
              </a:rPr>
              <a:t>1/4 the working length of the ladder</a:t>
            </a:r>
          </a:p>
          <a:p>
            <a:pPr lvl="1" eaLnBrk="1" hangingPunct="1">
              <a:spcBef>
                <a:spcPct val="10000"/>
              </a:spcBef>
            </a:pPr>
            <a:endParaRPr altLang="en-US" sz="2400" dirty="0" smtClean="0">
              <a:solidFill>
                <a:srgbClr val="FFFF00"/>
              </a:solidFill>
              <a:latin typeface="Arial" charset="0"/>
            </a:endParaRPr>
          </a:p>
        </p:txBody>
      </p:sp>
      <p:sp>
        <p:nvSpPr>
          <p:cNvPr id="737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AA6554F-5C01-4EDF-B51F-14CE4610CAA8}" type="slidenum">
              <a:rPr lang="en-US" altLang="en-US" sz="1200"/>
              <a:pPr>
                <a:spcBef>
                  <a:spcPct val="0"/>
                </a:spcBef>
                <a:buSzTx/>
                <a:buFontTx/>
                <a:buNone/>
              </a:pPr>
              <a:t>32</a:t>
            </a:fld>
            <a:endParaRPr lang="en-US" altLang="en-US" sz="1200"/>
          </a:p>
        </p:txBody>
      </p:sp>
      <p:pic>
        <p:nvPicPr>
          <p:cNvPr id="73733" name="Picture 1" title="Illustration of a ladder position at an angle where the horizontal distance from the top support to the foot of the ladder is 1/4 the working length of the ladd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925" y="1612900"/>
            <a:ext cx="4176713"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pPr>
            <a:r>
              <a:rPr lang="en-US" altLang="en-US" dirty="0">
                <a:solidFill>
                  <a:prstClr val="white"/>
                </a:solidFill>
                <a:latin typeface="Berlin Sans FB Demi" pitchFamily="34" charset="0"/>
                <a:ea typeface="+mn-ea"/>
                <a:cs typeface="+mn-cs"/>
              </a:rPr>
              <a:t>Ladder Rail Extension</a:t>
            </a:r>
            <a:br>
              <a:rPr lang="en-US" altLang="en-US" dirty="0">
                <a:solidFill>
                  <a:prstClr val="white"/>
                </a:solidFill>
                <a:latin typeface="Berlin Sans FB Demi" pitchFamily="34" charset="0"/>
                <a:ea typeface="+mn-ea"/>
                <a:cs typeface="+mn-cs"/>
              </a:rPr>
            </a:br>
            <a:endParaRPr lang="en-US" dirty="0"/>
          </a:p>
        </p:txBody>
      </p:sp>
      <p:sp>
        <p:nvSpPr>
          <p:cNvPr id="757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E76C00E-7FF7-4E4B-85DA-61C0C16389C7}" type="slidenum">
              <a:rPr lang="en-US" altLang="en-US" sz="1200"/>
              <a:pPr>
                <a:spcBef>
                  <a:spcPct val="0"/>
                </a:spcBef>
                <a:buSzTx/>
                <a:buFontTx/>
                <a:buNone/>
              </a:pPr>
              <a:t>33</a:t>
            </a:fld>
            <a:endParaRPr lang="en-US" altLang="en-US" sz="1200"/>
          </a:p>
        </p:txBody>
      </p:sp>
      <p:pic>
        <p:nvPicPr>
          <p:cNvPr id="75779" name="Picture 2" descr="Ladde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190625"/>
            <a:ext cx="3689350" cy="45720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75780" name="Rectangle 3"/>
          <p:cNvSpPr>
            <a:spLocks noChangeArrowheads="1"/>
          </p:cNvSpPr>
          <p:nvPr/>
        </p:nvSpPr>
        <p:spPr bwMode="auto">
          <a:xfrm>
            <a:off x="282575" y="1057275"/>
            <a:ext cx="4021138"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r>
              <a:rPr lang="en-US" altLang="en-US" sz="2800">
                <a:solidFill>
                  <a:schemeClr val="bg1"/>
                </a:solidFill>
              </a:rPr>
              <a:t>When using a portable ladder for accessing an upper landing surface, the side rails must extend at least 3 feet above the upper landing surface—the ladder must be tied-off and a grab rail provided if the 3-foot extension cannot be achieved.</a:t>
            </a:r>
          </a:p>
        </p:txBody>
      </p:sp>
      <p:sp>
        <p:nvSpPr>
          <p:cNvPr id="75782" name="Rectangle 5"/>
          <p:cNvSpPr>
            <a:spLocks noChangeArrowheads="1"/>
          </p:cNvSpPr>
          <p:nvPr/>
        </p:nvSpPr>
        <p:spPr bwMode="auto">
          <a:xfrm>
            <a:off x="2798763" y="5545138"/>
            <a:ext cx="2295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400" b="1">
                <a:solidFill>
                  <a:schemeClr val="bg1"/>
                </a:solidFill>
              </a:rPr>
              <a:t>29CFR1926.1053(b)(1)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46" y="122237"/>
            <a:ext cx="3946358" cy="1714501"/>
          </a:xfrm>
        </p:spPr>
        <p:txBody>
          <a:bodyPr/>
          <a:lstStyle/>
          <a:p>
            <a:pPr lvl="0">
              <a:defRPr/>
            </a:pPr>
            <a:r>
              <a:rPr lang="en-US" sz="3600" dirty="0">
                <a:solidFill>
                  <a:prstClr val="white"/>
                </a:solidFill>
                <a:effectLst>
                  <a:outerShdw blurRad="38100" dist="38100" dir="2700000" algn="tl">
                    <a:srgbClr val="000000"/>
                  </a:outerShdw>
                </a:effectLst>
                <a:latin typeface="Arial" charset="0"/>
                <a:ea typeface="+mn-ea"/>
                <a:cs typeface="+mn-cs"/>
              </a:rPr>
              <a:t>Near Energized Electrical Equipment</a:t>
            </a:r>
            <a:r>
              <a:rPr lang="en-US" sz="3600" dirty="0">
                <a:solidFill>
                  <a:srgbClr val="FFFF00"/>
                </a:solidFill>
                <a:effectLst>
                  <a:outerShdw blurRad="38100" dist="38100" dir="2700000" algn="tl">
                    <a:srgbClr val="000000"/>
                  </a:outerShdw>
                </a:effectLst>
                <a:latin typeface="Arial" charset="0"/>
                <a:ea typeface="+mn-ea"/>
                <a:cs typeface="+mn-cs"/>
              </a:rPr>
              <a:t> </a:t>
            </a:r>
            <a:endParaRPr lang="en-US" dirty="0"/>
          </a:p>
        </p:txBody>
      </p:sp>
      <p:sp>
        <p:nvSpPr>
          <p:cNvPr id="77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1829B2ED-F0C2-4F38-97CF-5F12A76D5CD5}" type="slidenum">
              <a:rPr lang="en-US" altLang="en-US" sz="1200"/>
              <a:pPr>
                <a:spcBef>
                  <a:spcPct val="0"/>
                </a:spcBef>
                <a:buSzTx/>
                <a:buFontTx/>
                <a:buNone/>
              </a:pPr>
              <a:t>34</a:t>
            </a:fld>
            <a:endParaRPr lang="en-US" altLang="en-US" sz="1200"/>
          </a:p>
        </p:txBody>
      </p:sp>
      <p:pic>
        <p:nvPicPr>
          <p:cNvPr id="77827" name="Picture 2" descr="Slid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9713"/>
            <a:ext cx="367188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4"/>
          <p:cNvSpPr>
            <a:spLocks noChangeArrowheads="1"/>
          </p:cNvSpPr>
          <p:nvPr/>
        </p:nvSpPr>
        <p:spPr bwMode="auto">
          <a:xfrm>
            <a:off x="366713" y="1989138"/>
            <a:ext cx="42640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r>
              <a:rPr lang="en-US" altLang="en-US" sz="2800" dirty="0">
                <a:solidFill>
                  <a:schemeClr val="bg1"/>
                </a:solidFill>
              </a:rPr>
              <a:t>If using ladders where a worker or ladder could contact exposed energized electrical equipment, the ladders must have nonconductive side rails such as wood or fiberglass.</a:t>
            </a:r>
          </a:p>
        </p:txBody>
      </p:sp>
      <p:sp>
        <p:nvSpPr>
          <p:cNvPr id="617477" name="Text Box 5"/>
          <p:cNvSpPr txBox="1">
            <a:spLocks noChangeArrowheads="1"/>
          </p:cNvSpPr>
          <p:nvPr/>
        </p:nvSpPr>
        <p:spPr bwMode="auto">
          <a:xfrm>
            <a:off x="4876800" y="5789613"/>
            <a:ext cx="4106863" cy="4572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r>
              <a:rPr lang="en-US" altLang="en-US" sz="2400" b="1">
                <a:solidFill>
                  <a:schemeClr val="tx1"/>
                </a:solidFill>
              </a:rPr>
              <a:t>This is an unsafe condition</a:t>
            </a:r>
          </a:p>
        </p:txBody>
      </p:sp>
      <p:sp>
        <p:nvSpPr>
          <p:cNvPr id="617478" name="AutoShape 6" title="Red left arrow"/>
          <p:cNvSpPr>
            <a:spLocks noChangeArrowheads="1"/>
          </p:cNvSpPr>
          <p:nvPr/>
        </p:nvSpPr>
        <p:spPr bwMode="auto">
          <a:xfrm>
            <a:off x="7597775" y="1074738"/>
            <a:ext cx="1371600" cy="762000"/>
          </a:xfrm>
          <a:prstGeom prst="leftArrow">
            <a:avLst>
              <a:gd name="adj1" fmla="val 50000"/>
              <a:gd name="adj2" fmla="val 45000"/>
            </a:avLst>
          </a:prstGeom>
          <a:solidFill>
            <a:srgbClr val="FF0000"/>
          </a:solidFill>
          <a:ln w="12700">
            <a:solidFill>
              <a:schemeClr val="tx1"/>
            </a:solidFill>
            <a:miter lim="800000"/>
            <a:headEnd type="none" w="sm" len="sm"/>
            <a:tailEnd type="none" w="sm" len="sm"/>
          </a:ln>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617477"/>
                                        </p:tgtEl>
                                        <p:attrNameLst>
                                          <p:attrName>style.visibility</p:attrName>
                                        </p:attrNameLst>
                                      </p:cBhvr>
                                      <p:to>
                                        <p:strVal val="visible"/>
                                      </p:to>
                                    </p:set>
                                    <p:animEffect transition="in" filter="box(in)">
                                      <p:cBhvr>
                                        <p:cTn id="7" dur="500"/>
                                        <p:tgtEl>
                                          <p:spTgt spid="617477"/>
                                        </p:tgtEl>
                                      </p:cBhvr>
                                    </p:animEffect>
                                  </p:childTnLst>
                                </p:cTn>
                              </p:par>
                            </p:childTnLst>
                          </p:cTn>
                        </p:par>
                        <p:par>
                          <p:cTn id="8" fill="hold" nodeType="afterGroup">
                            <p:stCondLst>
                              <p:cond delay="1500"/>
                            </p:stCondLst>
                            <p:childTnLst>
                              <p:par>
                                <p:cTn id="9" presetID="2" presetClass="entr" presetSubtype="2" fill="hold" grpId="0" nodeType="afterEffect">
                                  <p:stCondLst>
                                    <p:cond delay="1000"/>
                                  </p:stCondLst>
                                  <p:childTnLst>
                                    <p:set>
                                      <p:cBhvr>
                                        <p:cTn id="10" dur="1" fill="hold">
                                          <p:stCondLst>
                                            <p:cond delay="0"/>
                                          </p:stCondLst>
                                        </p:cTn>
                                        <p:tgtEl>
                                          <p:spTgt spid="617478"/>
                                        </p:tgtEl>
                                        <p:attrNameLst>
                                          <p:attrName>style.visibility</p:attrName>
                                        </p:attrNameLst>
                                      </p:cBhvr>
                                      <p:to>
                                        <p:strVal val="visible"/>
                                      </p:to>
                                    </p:set>
                                    <p:anim calcmode="lin" valueType="num">
                                      <p:cBhvr additive="base">
                                        <p:cTn id="11" dur="500" fill="hold"/>
                                        <p:tgtEl>
                                          <p:spTgt spid="617478"/>
                                        </p:tgtEl>
                                        <p:attrNameLst>
                                          <p:attrName>ppt_x</p:attrName>
                                        </p:attrNameLst>
                                      </p:cBhvr>
                                      <p:tavLst>
                                        <p:tav tm="0">
                                          <p:val>
                                            <p:strVal val="1+#ppt_w/2"/>
                                          </p:val>
                                        </p:tav>
                                        <p:tav tm="100000">
                                          <p:val>
                                            <p:strVal val="#ppt_x"/>
                                          </p:val>
                                        </p:tav>
                                      </p:tavLst>
                                    </p:anim>
                                    <p:anim calcmode="lin" valueType="num">
                                      <p:cBhvr additive="base">
                                        <p:cTn id="12" dur="500" fill="hold"/>
                                        <p:tgtEl>
                                          <p:spTgt spid="6174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7" grpId="0" animBg="1" autoUpdateAnimBg="0"/>
      <p:bldP spid="6174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16713" cy="1143000"/>
          </a:xfrm>
        </p:spPr>
        <p:txBody>
          <a:bodyPr/>
          <a:lstStyle/>
          <a:p>
            <a:pPr lvl="0">
              <a:spcBef>
                <a:spcPct val="50000"/>
              </a:spcBef>
            </a:pPr>
            <a:r>
              <a:rPr lang="en-US" altLang="en-US" dirty="0">
                <a:solidFill>
                  <a:prstClr val="white"/>
                </a:solidFill>
                <a:latin typeface="Berlin Sans FB Demi" pitchFamily="34" charset="0"/>
                <a:ea typeface="+mn-ea"/>
                <a:cs typeface="+mn-cs"/>
              </a:rPr>
              <a:t>Top Step</a:t>
            </a:r>
            <a:br>
              <a:rPr lang="en-US" altLang="en-US" dirty="0">
                <a:solidFill>
                  <a:prstClr val="white"/>
                </a:solidFill>
                <a:latin typeface="Berlin Sans FB Demi" pitchFamily="34" charset="0"/>
                <a:ea typeface="+mn-ea"/>
                <a:cs typeface="+mn-cs"/>
              </a:rPr>
            </a:br>
            <a:endParaRPr lang="en-US" dirty="0"/>
          </a:p>
        </p:txBody>
      </p:sp>
      <p:sp>
        <p:nvSpPr>
          <p:cNvPr id="798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6998C8B-8D1A-4577-B564-AA7377F25DDF}" type="slidenum">
              <a:rPr lang="en-US" altLang="en-US" sz="1200"/>
              <a:pPr>
                <a:spcBef>
                  <a:spcPct val="0"/>
                </a:spcBef>
                <a:buSzTx/>
                <a:buFontTx/>
                <a:buNone/>
              </a:pPr>
              <a:t>35</a:t>
            </a:fld>
            <a:endParaRPr lang="en-US" altLang="en-US" sz="1200"/>
          </a:p>
        </p:txBody>
      </p:sp>
      <p:sp>
        <p:nvSpPr>
          <p:cNvPr id="79875" name="Rectangle 2"/>
          <p:cNvSpPr>
            <a:spLocks noChangeArrowheads="1"/>
          </p:cNvSpPr>
          <p:nvPr/>
        </p:nvSpPr>
        <p:spPr bwMode="auto">
          <a:xfrm>
            <a:off x="471488" y="2009775"/>
            <a:ext cx="38862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a:solidFill>
                  <a:schemeClr val="bg1"/>
                </a:solidFill>
              </a:rPr>
              <a:t>Do not use the top or top step of a ladder as a step.</a:t>
            </a:r>
          </a:p>
          <a:p>
            <a:pPr>
              <a:spcBef>
                <a:spcPct val="0"/>
              </a:spcBef>
              <a:buSzTx/>
              <a:buFontTx/>
              <a:buNone/>
            </a:pPr>
            <a:endParaRPr lang="en-US" altLang="en-US" sz="2800">
              <a:solidFill>
                <a:srgbClr val="FFCC00"/>
              </a:solidFill>
            </a:endParaRPr>
          </a:p>
        </p:txBody>
      </p:sp>
      <p:pic>
        <p:nvPicPr>
          <p:cNvPr id="79877" name="Picture 4" descr="Ladder06" title="Red do not sign - crossed red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892175"/>
            <a:ext cx="3197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AutoShape 5" title="Red do not sign - crossed red circle"/>
          <p:cNvSpPr>
            <a:spLocks noChangeArrowheads="1"/>
          </p:cNvSpPr>
          <p:nvPr/>
        </p:nvSpPr>
        <p:spPr bwMode="auto">
          <a:xfrm>
            <a:off x="7173913" y="2751138"/>
            <a:ext cx="1219200" cy="1143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prstClr val="white"/>
                </a:solidFill>
                <a:latin typeface="Berlin Sans FB Demi" pitchFamily="34" charset="0"/>
                <a:ea typeface="+mn-ea"/>
                <a:cs typeface="+mn-cs"/>
              </a:rPr>
              <a:t>Climbing the Ladder</a:t>
            </a:r>
            <a:br>
              <a:rPr lang="en-US" altLang="en-US" dirty="0">
                <a:solidFill>
                  <a:prstClr val="white"/>
                </a:solidFill>
                <a:latin typeface="Berlin Sans FB Demi" pitchFamily="34" charset="0"/>
                <a:ea typeface="+mn-ea"/>
                <a:cs typeface="+mn-cs"/>
              </a:rPr>
            </a:br>
            <a:endParaRPr lang="en-US" dirty="0"/>
          </a:p>
        </p:txBody>
      </p:sp>
      <p:sp>
        <p:nvSpPr>
          <p:cNvPr id="819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5F84D8A-996D-43FA-8F66-F25B1084F714}" type="slidenum">
              <a:rPr lang="en-US" altLang="en-US" sz="1200"/>
              <a:pPr>
                <a:spcBef>
                  <a:spcPct val="0"/>
                </a:spcBef>
                <a:buSzTx/>
                <a:buFontTx/>
                <a:buNone/>
              </a:pPr>
              <a:t>36</a:t>
            </a:fld>
            <a:endParaRPr lang="en-US" altLang="en-US" sz="1200"/>
          </a:p>
        </p:txBody>
      </p:sp>
      <p:sp>
        <p:nvSpPr>
          <p:cNvPr id="81923" name="Rectangle 2"/>
          <p:cNvSpPr>
            <a:spLocks noChangeArrowheads="1"/>
          </p:cNvSpPr>
          <p:nvPr/>
        </p:nvSpPr>
        <p:spPr bwMode="auto">
          <a:xfrm>
            <a:off x="377825" y="1668463"/>
            <a:ext cx="508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nSpc>
                <a:spcPct val="90000"/>
              </a:lnSpc>
              <a:spcBef>
                <a:spcPct val="0"/>
              </a:spcBef>
              <a:buClr>
                <a:srgbClr val="E80000"/>
              </a:buClr>
              <a:buSzTx/>
              <a:buFontTx/>
              <a:buChar char="•"/>
            </a:pPr>
            <a:r>
              <a:rPr lang="en-US" altLang="en-US" sz="2800" b="1">
                <a:solidFill>
                  <a:schemeClr val="bg1"/>
                </a:solidFill>
              </a:rPr>
              <a:t>    </a:t>
            </a:r>
            <a:r>
              <a:rPr lang="en-US" altLang="en-US" sz="2800">
                <a:solidFill>
                  <a:schemeClr val="bg1"/>
                </a:solidFill>
              </a:rPr>
              <a:t>Face the ladder when</a:t>
            </a:r>
          </a:p>
          <a:p>
            <a:pPr>
              <a:lnSpc>
                <a:spcPct val="90000"/>
              </a:lnSpc>
              <a:spcBef>
                <a:spcPct val="0"/>
              </a:spcBef>
              <a:buClr>
                <a:srgbClr val="E80000"/>
              </a:buClr>
              <a:buSzTx/>
              <a:buFontTx/>
              <a:buNone/>
            </a:pPr>
            <a:r>
              <a:rPr lang="en-US" altLang="en-US" sz="2800">
                <a:solidFill>
                  <a:schemeClr val="bg1"/>
                </a:solidFill>
              </a:rPr>
              <a:t>     going up or down.</a:t>
            </a:r>
          </a:p>
          <a:p>
            <a:pPr>
              <a:lnSpc>
                <a:spcPct val="90000"/>
              </a:lnSpc>
              <a:spcBef>
                <a:spcPct val="0"/>
              </a:spcBef>
              <a:buClr>
                <a:srgbClr val="E80000"/>
              </a:buClr>
              <a:buSzTx/>
              <a:buFontTx/>
              <a:buChar char="•"/>
            </a:pPr>
            <a:endParaRPr lang="en-US" altLang="en-US" sz="2800">
              <a:solidFill>
                <a:schemeClr val="bg1"/>
              </a:solidFill>
            </a:endParaRPr>
          </a:p>
          <a:p>
            <a:pPr>
              <a:lnSpc>
                <a:spcPct val="90000"/>
              </a:lnSpc>
              <a:spcBef>
                <a:spcPct val="0"/>
              </a:spcBef>
              <a:buClr>
                <a:srgbClr val="E80000"/>
              </a:buClr>
              <a:buSzTx/>
              <a:buFontTx/>
              <a:buChar char="•"/>
            </a:pPr>
            <a:r>
              <a:rPr lang="en-US" altLang="en-US" sz="2800">
                <a:solidFill>
                  <a:schemeClr val="bg1"/>
                </a:solidFill>
              </a:rPr>
              <a:t>    Use at least one hand to</a:t>
            </a:r>
          </a:p>
          <a:p>
            <a:pPr>
              <a:lnSpc>
                <a:spcPct val="90000"/>
              </a:lnSpc>
              <a:spcBef>
                <a:spcPct val="0"/>
              </a:spcBef>
              <a:buClr>
                <a:srgbClr val="E80000"/>
              </a:buClr>
              <a:buSzTx/>
              <a:buFontTx/>
              <a:buNone/>
            </a:pPr>
            <a:r>
              <a:rPr lang="en-US" altLang="en-US" sz="2800">
                <a:solidFill>
                  <a:schemeClr val="bg1"/>
                </a:solidFill>
              </a:rPr>
              <a:t>     grab the ladder when going </a:t>
            </a:r>
          </a:p>
          <a:p>
            <a:pPr>
              <a:lnSpc>
                <a:spcPct val="90000"/>
              </a:lnSpc>
              <a:spcBef>
                <a:spcPct val="0"/>
              </a:spcBef>
              <a:buClr>
                <a:srgbClr val="E80000"/>
              </a:buClr>
              <a:buSzTx/>
              <a:buFontTx/>
              <a:buNone/>
            </a:pPr>
            <a:r>
              <a:rPr lang="en-US" altLang="en-US" sz="2800">
                <a:solidFill>
                  <a:schemeClr val="bg1"/>
                </a:solidFill>
              </a:rPr>
              <a:t>     up or down.</a:t>
            </a:r>
          </a:p>
          <a:p>
            <a:pPr>
              <a:lnSpc>
                <a:spcPct val="90000"/>
              </a:lnSpc>
              <a:spcBef>
                <a:spcPct val="0"/>
              </a:spcBef>
              <a:buClr>
                <a:srgbClr val="E80000"/>
              </a:buClr>
              <a:buSzTx/>
              <a:buFontTx/>
              <a:buChar char="•"/>
            </a:pPr>
            <a:endParaRPr lang="en-US" altLang="en-US" sz="2800">
              <a:solidFill>
                <a:schemeClr val="bg1"/>
              </a:solidFill>
            </a:endParaRPr>
          </a:p>
          <a:p>
            <a:pPr>
              <a:lnSpc>
                <a:spcPct val="90000"/>
              </a:lnSpc>
              <a:spcBef>
                <a:spcPct val="0"/>
              </a:spcBef>
              <a:buClr>
                <a:srgbClr val="E80000"/>
              </a:buClr>
              <a:buSzTx/>
              <a:buFontTx/>
              <a:buChar char="•"/>
            </a:pPr>
            <a:r>
              <a:rPr lang="en-US" altLang="en-US" sz="2800">
                <a:solidFill>
                  <a:schemeClr val="bg1"/>
                </a:solidFill>
              </a:rPr>
              <a:t>    Do not carry any object or   </a:t>
            </a:r>
          </a:p>
          <a:p>
            <a:pPr>
              <a:lnSpc>
                <a:spcPct val="90000"/>
              </a:lnSpc>
              <a:spcBef>
                <a:spcPct val="0"/>
              </a:spcBef>
              <a:buClr>
                <a:srgbClr val="E80000"/>
              </a:buClr>
              <a:buSzTx/>
              <a:buFontTx/>
              <a:buNone/>
            </a:pPr>
            <a:r>
              <a:rPr lang="en-US" altLang="en-US" sz="2800">
                <a:solidFill>
                  <a:schemeClr val="bg1"/>
                </a:solidFill>
              </a:rPr>
              <a:t>      load that could cause you  </a:t>
            </a:r>
          </a:p>
          <a:p>
            <a:pPr>
              <a:lnSpc>
                <a:spcPct val="90000"/>
              </a:lnSpc>
              <a:spcBef>
                <a:spcPct val="0"/>
              </a:spcBef>
              <a:buClr>
                <a:srgbClr val="E80000"/>
              </a:buClr>
              <a:buSzTx/>
              <a:buFontTx/>
              <a:buNone/>
            </a:pPr>
            <a:r>
              <a:rPr lang="en-US" altLang="en-US" sz="2800">
                <a:solidFill>
                  <a:schemeClr val="bg1"/>
                </a:solidFill>
              </a:rPr>
              <a:t>      to lose balance.</a:t>
            </a:r>
          </a:p>
        </p:txBody>
      </p:sp>
      <p:pic>
        <p:nvPicPr>
          <p:cNvPr id="81926" name="Picture 8" descr="ladder_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1057275"/>
            <a:ext cx="22701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New Equipment</a:t>
            </a:r>
            <a:endParaRPr lang="en-US" dirty="0"/>
          </a:p>
        </p:txBody>
      </p:sp>
      <p:sp>
        <p:nvSpPr>
          <p:cNvPr id="839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2C16FB2-ACB0-4514-A580-296BA053FA0C}" type="slidenum">
              <a:rPr lang="en-US" altLang="en-US" sz="1200"/>
              <a:pPr>
                <a:spcBef>
                  <a:spcPct val="0"/>
                </a:spcBef>
                <a:buSzTx/>
                <a:buFontTx/>
                <a:buNone/>
              </a:pPr>
              <a:t>37</a:t>
            </a:fld>
            <a:endParaRPr lang="en-US" altLang="en-US" sz="1200"/>
          </a:p>
        </p:txBody>
      </p:sp>
      <p:sp>
        <p:nvSpPr>
          <p:cNvPr id="83971" name="Rectangle 2" title="Title: New Equipment"/>
          <p:cNvSpPr>
            <a:spLocks noChangeArrowheads="1"/>
          </p:cNvSpPr>
          <p:nvPr/>
        </p:nvSpPr>
        <p:spPr bwMode="auto">
          <a:xfrm>
            <a:off x="0" y="4687888"/>
            <a:ext cx="9144000" cy="722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2" name="Text Box 4"/>
          <p:cNvSpPr txBox="1">
            <a:spLocks noChangeArrowheads="1"/>
          </p:cNvSpPr>
          <p:nvPr/>
        </p:nvSpPr>
        <p:spPr bwMode="auto">
          <a:xfrm>
            <a:off x="152400" y="48561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New Equipment</a:t>
            </a:r>
          </a:p>
        </p:txBody>
      </p:sp>
      <p:sp>
        <p:nvSpPr>
          <p:cNvPr id="83973"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4"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5" name="Rectangle 7" title="Red square for slide decoration"/>
          <p:cNvSpPr>
            <a:spLocks noChangeArrowheads="1"/>
          </p:cNvSpPr>
          <p:nvPr/>
        </p:nvSpPr>
        <p:spPr bwMode="auto">
          <a:xfrm>
            <a:off x="5334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6"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7"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8"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79"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0"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1"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2"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3"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4"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5"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6"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7"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8"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89"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0"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1"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2"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3"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4" name="Rectangle 26" title="Red square for slide decoration"/>
          <p:cNvSpPr>
            <a:spLocks noChangeArrowheads="1"/>
          </p:cNvSpPr>
          <p:nvPr/>
        </p:nvSpPr>
        <p:spPr bwMode="auto">
          <a:xfrm>
            <a:off x="32004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5"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6"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7"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8"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3999"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4000"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4001"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4002"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4004"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4005"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84006"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txBox="1">
            <a:spLocks noGrp="1" noChangeArrowheads="1"/>
          </p:cNvSpPr>
          <p:nvPr>
            <p:ph type="title"/>
          </p:nvPr>
        </p:nvSpPr>
        <p:spPr>
          <a:xfrm>
            <a:off x="457200" y="0"/>
            <a:ext cx="8229600" cy="655638"/>
          </a:xfrm>
        </p:spPr>
        <p:txBody>
          <a:bodyPr/>
          <a:lstStyle/>
          <a:p>
            <a:pPr eaLnBrk="1" hangingPunct="1"/>
            <a:r>
              <a:rPr altLang="en-US" sz="3600" smtClean="0">
                <a:latin typeface="Arial" charset="0"/>
              </a:rPr>
              <a:t>Guardian CB Pass-through System</a:t>
            </a:r>
          </a:p>
        </p:txBody>
      </p:sp>
      <p:pic>
        <p:nvPicPr>
          <p:cNvPr id="86019" name="Picture 4" descr="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285875"/>
            <a:ext cx="89757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844550"/>
            <a:ext cx="4014788" cy="3140075"/>
          </a:xfrm>
          <a:prstGeom prst="rect">
            <a:avLst/>
          </a:prstGeom>
          <a:solidFill>
            <a:schemeClr val="tx1">
              <a:lumMod val="95000"/>
              <a:lumOff val="5000"/>
            </a:schemeClr>
          </a:solidFill>
        </p:spPr>
        <p:txBody>
          <a:bodyPr>
            <a:spAutoFit/>
          </a:bodyPr>
          <a:lstStyle/>
          <a:p>
            <a:pPr eaLnBrk="1" hangingPunct="1">
              <a:buFont typeface="Arial" pitchFamily="34" charset="0"/>
              <a:buChar char="•"/>
              <a:defRPr/>
            </a:pPr>
            <a:r>
              <a:rPr lang="en-US" sz="1800" dirty="0">
                <a:solidFill>
                  <a:schemeClr val="bg1"/>
                </a:solidFill>
                <a:latin typeface="Arial Narrow" pitchFamily="34" charset="0"/>
                <a:cs typeface="Arial" pitchFamily="34" charset="0"/>
              </a:rPr>
              <a:t>Bolt on Pass-thru option for CB-12 and 18 modification</a:t>
            </a:r>
          </a:p>
          <a:p>
            <a:pPr eaLnBrk="1" hangingPunct="1">
              <a:buFont typeface="Arial" pitchFamily="34" charset="0"/>
              <a:buChar char="•"/>
              <a:defRPr/>
            </a:pPr>
            <a:r>
              <a:rPr lang="en-US" sz="1800" dirty="0">
                <a:solidFill>
                  <a:schemeClr val="bg1"/>
                </a:solidFill>
                <a:latin typeface="Arial Narrow" pitchFamily="34" charset="0"/>
                <a:cs typeface="Arial" pitchFamily="34" charset="0"/>
              </a:rPr>
              <a:t>Permanent or temporary application</a:t>
            </a:r>
          </a:p>
          <a:p>
            <a:pPr eaLnBrk="1" hangingPunct="1">
              <a:buFont typeface="Arial" pitchFamily="34" charset="0"/>
              <a:buChar char="•"/>
              <a:defRPr/>
            </a:pPr>
            <a:r>
              <a:rPr lang="en-US" sz="1800" dirty="0">
                <a:solidFill>
                  <a:schemeClr val="bg1"/>
                </a:solidFill>
                <a:latin typeface="Arial Narrow" pitchFamily="34" charset="0"/>
                <a:cs typeface="Arial" pitchFamily="34" charset="0"/>
              </a:rPr>
              <a:t>Removable horizontal lifeline attachment</a:t>
            </a:r>
          </a:p>
          <a:p>
            <a:pPr eaLnBrk="1" hangingPunct="1">
              <a:buFont typeface="Arial" pitchFamily="34" charset="0"/>
              <a:buChar char="•"/>
              <a:defRPr/>
            </a:pPr>
            <a:r>
              <a:rPr lang="en-US" sz="1800" dirty="0">
                <a:solidFill>
                  <a:schemeClr val="bg1"/>
                </a:solidFill>
                <a:latin typeface="Arial Narrow" pitchFamily="34" charset="0"/>
                <a:cs typeface="Arial" pitchFamily="34" charset="0"/>
              </a:rPr>
              <a:t>Provides attachment for up to 4 workers in fall restraint</a:t>
            </a:r>
          </a:p>
          <a:p>
            <a:pPr eaLnBrk="1" hangingPunct="1">
              <a:buFont typeface="Arial" pitchFamily="34" charset="0"/>
              <a:buChar char="•"/>
              <a:defRPr/>
            </a:pPr>
            <a:r>
              <a:rPr lang="en-US" sz="1800" dirty="0">
                <a:solidFill>
                  <a:schemeClr val="bg1"/>
                </a:solidFill>
                <a:latin typeface="Arial Narrow" pitchFamily="34" charset="0"/>
                <a:cs typeface="Arial" pitchFamily="34" charset="0"/>
              </a:rPr>
              <a:t>Provides attachment for 1 worker in fall-arrest</a:t>
            </a:r>
          </a:p>
          <a:p>
            <a:pPr eaLnBrk="1" hangingPunct="1">
              <a:buFont typeface="Arial" pitchFamily="34" charset="0"/>
              <a:buChar char="•"/>
              <a:defRPr/>
            </a:pPr>
            <a:r>
              <a:rPr lang="en-US" sz="1800" dirty="0">
                <a:solidFill>
                  <a:schemeClr val="bg1"/>
                </a:solidFill>
                <a:latin typeface="Arial Narrow" pitchFamily="34" charset="0"/>
                <a:cs typeface="Arial" pitchFamily="34" charset="0"/>
              </a:rPr>
              <a:t>Will allow up to 120’ span</a:t>
            </a:r>
          </a:p>
          <a:p>
            <a:pPr eaLnBrk="1" hangingPunct="1">
              <a:buFont typeface="Arial" pitchFamily="34" charset="0"/>
              <a:buChar char="•"/>
              <a:defRPr/>
            </a:pPr>
            <a:r>
              <a:rPr lang="en-US" sz="1800" dirty="0">
                <a:solidFill>
                  <a:schemeClr val="bg1"/>
                </a:solidFill>
                <a:latin typeface="Arial Narrow" pitchFamily="34" charset="0"/>
                <a:cs typeface="Arial" pitchFamily="34" charset="0"/>
              </a:rPr>
              <a:t>Pass-thru top allows for cable lifeline or direct attachment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txBox="1">
            <a:spLocks noGrp="1" noChangeArrowheads="1"/>
          </p:cNvSpPr>
          <p:nvPr>
            <p:ph type="title"/>
          </p:nvPr>
        </p:nvSpPr>
        <p:spPr>
          <a:xfrm>
            <a:off x="457200" y="0"/>
            <a:ext cx="8229600" cy="1143000"/>
          </a:xfrm>
        </p:spPr>
        <p:txBody>
          <a:bodyPr/>
          <a:lstStyle/>
          <a:p>
            <a:pPr eaLnBrk="1" hangingPunct="1"/>
            <a:r>
              <a:rPr altLang="en-US" sz="3600" smtClean="0">
                <a:latin typeface="Arial" charset="0"/>
              </a:rPr>
              <a:t>Latch Ways Pass-through System</a:t>
            </a:r>
          </a:p>
        </p:txBody>
      </p:sp>
      <p:pic>
        <p:nvPicPr>
          <p:cNvPr id="88068" name="Picture 4" descr="latch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4648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a:t>
            </a:r>
            <a:endParaRPr lang="en-US" dirty="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B786F25-458D-4D0D-8941-E50738AC96FC}" type="slidenum">
              <a:rPr lang="en-US" altLang="en-US" sz="1200"/>
              <a:pPr>
                <a:spcBef>
                  <a:spcPct val="0"/>
                </a:spcBef>
                <a:buSzTx/>
                <a:buFontTx/>
                <a:buNone/>
              </a:pPr>
              <a:t>4</a:t>
            </a:fld>
            <a:endParaRPr lang="en-US" altLang="en-US" sz="1200"/>
          </a:p>
        </p:txBody>
      </p:sp>
      <p:sp>
        <p:nvSpPr>
          <p:cNvPr id="16386" name="Rectangle 7"/>
          <p:cNvSpPr txBox="1">
            <a:spLocks noGrp="1" noChangeArrowheads="1"/>
          </p:cNvSpPr>
          <p:nvPr>
            <p:ph idx="4294967295"/>
          </p:nvPr>
        </p:nvSpPr>
        <p:spPr>
          <a:xfrm>
            <a:off x="2641600" y="841375"/>
            <a:ext cx="6502400" cy="4862513"/>
          </a:xfrm>
        </p:spPr>
        <p:txBody>
          <a:bodyPr/>
          <a:lstStyle/>
          <a:p>
            <a:pPr eaLnBrk="1" hangingPunct="1">
              <a:lnSpc>
                <a:spcPct val="80000"/>
              </a:lnSpc>
              <a:buFont typeface="Arial" charset="0"/>
              <a:buNone/>
            </a:pPr>
            <a:endParaRPr altLang="en-US" sz="2800" dirty="0" smtClean="0">
              <a:latin typeface="Arial" charset="0"/>
            </a:endParaRPr>
          </a:p>
          <a:p>
            <a:pPr eaLnBrk="1" hangingPunct="1">
              <a:lnSpc>
                <a:spcPct val="80000"/>
              </a:lnSpc>
              <a:buFont typeface="Arial" charset="0"/>
              <a:buNone/>
            </a:pPr>
            <a:endParaRPr altLang="en-US" sz="2800" dirty="0" smtClean="0">
              <a:latin typeface="Arial" charset="0"/>
            </a:endParaRPr>
          </a:p>
          <a:p>
            <a:pPr eaLnBrk="1" hangingPunct="1">
              <a:buFont typeface="Arial" charset="0"/>
              <a:buNone/>
            </a:pPr>
            <a:r>
              <a:rPr altLang="en-US" sz="2800" dirty="0" smtClean="0">
                <a:latin typeface="Arial" charset="0"/>
              </a:rPr>
              <a:t>“When work is of a short duration and limited exposure, such as minor patching, measuring, roof inspection … these provisions may be temporarily suspended </a:t>
            </a:r>
            <a:r>
              <a:rPr altLang="en-US" sz="2800" u="sng" dirty="0" smtClean="0">
                <a:latin typeface="Arial" charset="0"/>
              </a:rPr>
              <a:t>provided that adequate risk control is recognized and maintained.”</a:t>
            </a:r>
          </a:p>
          <a:p>
            <a:pPr algn="r" eaLnBrk="1" hangingPunct="1">
              <a:lnSpc>
                <a:spcPct val="80000"/>
              </a:lnSpc>
              <a:buFont typeface="Arial" charset="0"/>
              <a:buNone/>
            </a:pPr>
            <a:r>
              <a:rPr altLang="en-US" sz="1600" dirty="0" smtClean="0">
                <a:latin typeface="Arial" charset="0"/>
              </a:rPr>
              <a:t>Article 30, section 1723</a:t>
            </a:r>
          </a:p>
        </p:txBody>
      </p:sp>
      <p:pic>
        <p:nvPicPr>
          <p:cNvPr id="16392"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88" y="365125"/>
            <a:ext cx="16256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title="Latchways Pass-through System"/>
          <p:cNvSpPr txBox="1">
            <a:spLocks noGrp="1" noChangeArrowheads="1"/>
          </p:cNvSpPr>
          <p:nvPr>
            <p:ph type="title"/>
          </p:nvPr>
        </p:nvSpPr>
        <p:spPr>
          <a:xfrm>
            <a:off x="762000" y="0"/>
            <a:ext cx="7772400" cy="925513"/>
          </a:xfrm>
        </p:spPr>
        <p:txBody>
          <a:bodyPr/>
          <a:lstStyle/>
          <a:p>
            <a:pPr eaLnBrk="1" hangingPunct="1"/>
            <a:r>
              <a:rPr altLang="en-US" sz="3600" dirty="0" smtClean="0">
                <a:latin typeface="Arial" charset="0"/>
              </a:rPr>
              <a:t>Latchways Pass-through </a:t>
            </a:r>
            <a:r>
              <a:rPr altLang="en-US" sz="3600" dirty="0" smtClean="0">
                <a:latin typeface="Arial" charset="0"/>
              </a:rPr>
              <a:t>System</a:t>
            </a:r>
            <a:br>
              <a:rPr altLang="en-US" sz="3600" dirty="0" smtClean="0">
                <a:latin typeface="Arial" charset="0"/>
              </a:rPr>
            </a:br>
            <a:r>
              <a:rPr lang="en-US" altLang="en-US" sz="1400" dirty="0" smtClean="0">
                <a:latin typeface="Arial" charset="0"/>
              </a:rPr>
              <a:t>show a demo video</a:t>
            </a:r>
            <a:endParaRPr altLang="en-US" sz="1400" dirty="0" smtClean="0">
              <a:latin typeface="Arial" charset="0"/>
            </a:endParaRPr>
          </a:p>
        </p:txBody>
      </p:sp>
      <p:pic>
        <p:nvPicPr>
          <p:cNvPr id="3" name="Picture 2" title="Image of a Latchways Pass through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692" y="1123950"/>
            <a:ext cx="6154615" cy="4610100"/>
          </a:xfrm>
          <a:prstGeom prst="rect">
            <a:avLst/>
          </a:prstGeom>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txBox="1">
            <a:spLocks noGrp="1" noChangeArrowheads="1"/>
          </p:cNvSpPr>
          <p:nvPr>
            <p:ph type="title"/>
          </p:nvPr>
        </p:nvSpPr>
        <p:spPr>
          <a:xfrm>
            <a:off x="457200" y="0"/>
            <a:ext cx="8229600" cy="1143000"/>
          </a:xfrm>
        </p:spPr>
        <p:txBody>
          <a:bodyPr/>
          <a:lstStyle/>
          <a:p>
            <a:pPr eaLnBrk="1" hangingPunct="1"/>
            <a:r>
              <a:rPr altLang="en-US" sz="3600" smtClean="0">
                <a:latin typeface="Arial" charset="0"/>
              </a:rPr>
              <a:t>Free-standing Counterweight Anchors</a:t>
            </a:r>
          </a:p>
        </p:txBody>
      </p:sp>
      <p:pic>
        <p:nvPicPr>
          <p:cNvPr id="92163" name="Picture 9" descr="DBI Non-penetrating anc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371600"/>
            <a:ext cx="282257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5" descr="KeeSafety Weight Anchor.jpg" title="Picture of a KeeSafety Weight Ancho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43000"/>
            <a:ext cx="41148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gfp-pg12-angelanchor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505200"/>
            <a:ext cx="29591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txBox="1">
            <a:spLocks noGrp="1" noChangeArrowheads="1"/>
          </p:cNvSpPr>
          <p:nvPr>
            <p:ph type="title"/>
          </p:nvPr>
        </p:nvSpPr>
        <p:spPr>
          <a:xfrm>
            <a:off x="533400" y="0"/>
            <a:ext cx="8229600" cy="1143000"/>
          </a:xfrm>
        </p:spPr>
        <p:txBody>
          <a:bodyPr/>
          <a:lstStyle/>
          <a:p>
            <a:pPr eaLnBrk="1" hangingPunct="1"/>
            <a:r>
              <a:rPr altLang="en-US" smtClean="0">
                <a:latin typeface="Arial" charset="0"/>
              </a:rPr>
              <a:t>Horizontal Lifeline System</a:t>
            </a:r>
          </a:p>
        </p:txBody>
      </p:sp>
      <p:pic>
        <p:nvPicPr>
          <p:cNvPr id="94211" name="Picture 4" descr="sayf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32004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3" descr="DBI Evolution.jpg" title="Picture of a DBI Evolu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048000"/>
            <a:ext cx="16668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descr="HorizLifelinewithAnchors.jpg" title="Picture of a Horizontal Lifeline with Anchor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524000"/>
            <a:ext cx="2943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5" descr="KeeRoofPointAnchor.jpg" title="Picture of a KeeRoof Point Ancho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352800"/>
            <a:ext cx="30734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sayfli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876300"/>
            <a:ext cx="6386513"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txBox="1">
            <a:spLocks noGrp="1" noChangeArrowheads="1"/>
          </p:cNvSpPr>
          <p:nvPr>
            <p:ph type="title"/>
          </p:nvPr>
        </p:nvSpPr>
        <p:spPr>
          <a:xfrm>
            <a:off x="533400" y="0"/>
            <a:ext cx="8229600" cy="914400"/>
          </a:xfrm>
        </p:spPr>
        <p:txBody>
          <a:bodyPr/>
          <a:lstStyle/>
          <a:p>
            <a:pPr eaLnBrk="1" hangingPunct="1"/>
            <a:r>
              <a:rPr altLang="en-US" dirty="0" smtClean="0">
                <a:latin typeface="Arial" charset="0"/>
              </a:rPr>
              <a:t>Horizontal Lifeline </a:t>
            </a:r>
            <a:r>
              <a:rPr altLang="en-US" dirty="0" smtClean="0">
                <a:latin typeface="Arial" charset="0"/>
              </a:rPr>
              <a:t>System </a:t>
            </a:r>
            <a:endParaRPr altLang="en-US" dirty="0" smtClean="0">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txBox="1">
            <a:spLocks noGrp="1"/>
          </p:cNvSpPr>
          <p:nvPr>
            <p:ph type="title"/>
          </p:nvPr>
        </p:nvSpPr>
        <p:spPr>
          <a:xfrm>
            <a:off x="457200" y="0"/>
            <a:ext cx="8229600" cy="984250"/>
          </a:xfrm>
        </p:spPr>
        <p:txBody>
          <a:bodyPr/>
          <a:lstStyle/>
          <a:p>
            <a:pPr eaLnBrk="1" hangingPunct="1"/>
            <a:r>
              <a:rPr altLang="en-US" smtClean="0">
                <a:latin typeface="Arial" charset="0"/>
              </a:rPr>
              <a:t>Another Cart System</a:t>
            </a:r>
          </a:p>
        </p:txBody>
      </p:sp>
      <p:pic>
        <p:nvPicPr>
          <p:cNvPr id="102403" name="Content Placeholder 3" descr="Reeves Texas hold em.jpg" title="Reeves Texas hold em cart system"/>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687012" y="1275347"/>
            <a:ext cx="5921375" cy="3600033"/>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txBox="1">
            <a:spLocks noGrp="1" noChangeArrowheads="1"/>
          </p:cNvSpPr>
          <p:nvPr>
            <p:ph type="title"/>
          </p:nvPr>
        </p:nvSpPr>
        <p:spPr>
          <a:xfrm>
            <a:off x="0" y="0"/>
            <a:ext cx="9144000" cy="1143000"/>
          </a:xfrm>
        </p:spPr>
        <p:txBody>
          <a:bodyPr/>
          <a:lstStyle/>
          <a:p>
            <a:pPr eaLnBrk="1" hangingPunct="1"/>
            <a:r>
              <a:rPr altLang="en-US" smtClean="0">
                <a:latin typeface="Arial" charset="0"/>
              </a:rPr>
              <a:t>Guardrail Systems Nonpenetrating</a:t>
            </a:r>
          </a:p>
        </p:txBody>
      </p:sp>
      <p:pic>
        <p:nvPicPr>
          <p:cNvPr id="104451" name="Picture 4" descr="GuardianParapet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200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5" descr="nonpenetrating guardr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192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6" descr="KeeSafetyGuardrailNonP.jpg" title="Picture of Kee Safety Guardrail Nonpenetrat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505200"/>
            <a:ext cx="3175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title="Picture of an exterion skylight protection"/>
          <p:cNvSpPr txBox="1">
            <a:spLocks noGrp="1" noChangeArrowheads="1"/>
          </p:cNvSpPr>
          <p:nvPr>
            <p:ph type="title"/>
          </p:nvPr>
        </p:nvSpPr>
        <p:spPr>
          <a:xfrm>
            <a:off x="457200" y="0"/>
            <a:ext cx="8229600" cy="1219200"/>
          </a:xfrm>
        </p:spPr>
        <p:txBody>
          <a:bodyPr/>
          <a:lstStyle/>
          <a:p>
            <a:pPr eaLnBrk="1" hangingPunct="1"/>
            <a:r>
              <a:rPr altLang="en-US" dirty="0" smtClean="0">
                <a:latin typeface="Arial" charset="0"/>
              </a:rPr>
              <a:t>Skylight Protection—Exterior</a:t>
            </a:r>
          </a:p>
        </p:txBody>
      </p:sp>
      <p:pic>
        <p:nvPicPr>
          <p:cNvPr id="106499" name="Picture 4" descr="saf-T-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8686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8" descr="skylight guardr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7800"/>
            <a:ext cx="38227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5" descr="skynet1.gif" title="Picture of a skyne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28956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descr="GarlockSkydome.png" title="Picture of a Garlock Skydom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267200"/>
            <a:ext cx="26765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txBox="1">
            <a:spLocks noGrp="1" noChangeArrowheads="1"/>
          </p:cNvSpPr>
          <p:nvPr>
            <p:ph type="title"/>
          </p:nvPr>
        </p:nvSpPr>
        <p:spPr>
          <a:xfrm>
            <a:off x="457200" y="0"/>
            <a:ext cx="8229600" cy="1371600"/>
          </a:xfrm>
        </p:spPr>
        <p:txBody>
          <a:bodyPr/>
          <a:lstStyle/>
          <a:p>
            <a:pPr eaLnBrk="1" hangingPunct="1"/>
            <a:r>
              <a:rPr altLang="en-US" smtClean="0">
                <a:latin typeface="Arial" charset="0"/>
              </a:rPr>
              <a:t>Skylight Protection—Interior</a:t>
            </a:r>
          </a:p>
        </p:txBody>
      </p:sp>
      <p:pic>
        <p:nvPicPr>
          <p:cNvPr id="108547" name="Picture 4" descr="skylight-n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2862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5" descr="skylight-nettin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3581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txBox="1">
            <a:spLocks noGrp="1" noChangeArrowheads="1"/>
          </p:cNvSpPr>
          <p:nvPr>
            <p:ph type="title"/>
          </p:nvPr>
        </p:nvSpPr>
        <p:spPr>
          <a:xfrm>
            <a:off x="228600" y="0"/>
            <a:ext cx="7696200" cy="914400"/>
          </a:xfrm>
        </p:spPr>
        <p:txBody>
          <a:bodyPr/>
          <a:lstStyle/>
          <a:p>
            <a:pPr eaLnBrk="1" hangingPunct="1"/>
            <a:r>
              <a:rPr altLang="en-US" smtClean="0">
                <a:latin typeface="Arial" charset="0"/>
              </a:rPr>
              <a:t>Others</a:t>
            </a:r>
          </a:p>
        </p:txBody>
      </p:sp>
      <p:pic>
        <p:nvPicPr>
          <p:cNvPr id="110595" name="Picture 5" descr="DBI 3-man anc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3000"/>
            <a:ext cx="208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6" descr="door jamb anch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1000"/>
            <a:ext cx="2857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7" descr="sky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05200"/>
            <a:ext cx="25908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Standing Seam anch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657600"/>
            <a:ext cx="16668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BI RSQ Self rescue SRL.jpg" title="Picture of DBI RSQ Self rescue SRL"/>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971800"/>
            <a:ext cx="1255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8" descr="WaterAnchor by EcoAnchor.jpg" title="Picture of WaterAnchor by EcoAncho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143000"/>
            <a:ext cx="2857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8" descr="NIOSH Fall Protection Anchors.png" title="Picture of NIOSH Fall Protection Anchor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810000"/>
            <a:ext cx="2327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2" name="Picture 9" descr="RescueClip-pole-02_smal.jpg" title="Picture of a Rescue Clip-pole"/>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371600"/>
            <a:ext cx="762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Subpart L</a:t>
            </a:r>
            <a:endParaRPr lang="en-US" dirty="0"/>
          </a:p>
        </p:txBody>
      </p:sp>
      <p:sp>
        <p:nvSpPr>
          <p:cNvPr id="1126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47D3FBC-0F55-450B-BDC3-F1C8B23212B8}" type="slidenum">
              <a:rPr lang="en-US" altLang="en-US" sz="1200"/>
              <a:pPr>
                <a:spcBef>
                  <a:spcPct val="0"/>
                </a:spcBef>
                <a:buSzTx/>
                <a:buFontTx/>
                <a:buNone/>
              </a:pPr>
              <a:t>49</a:t>
            </a:fld>
            <a:endParaRPr lang="en-US" altLang="en-US" sz="1200"/>
          </a:p>
        </p:txBody>
      </p:sp>
      <p:sp>
        <p:nvSpPr>
          <p:cNvPr id="112643" name="Rectangle 2" title="Title: Subpart L: Scaffolds"/>
          <p:cNvSpPr>
            <a:spLocks noChangeArrowheads="1"/>
          </p:cNvSpPr>
          <p:nvPr/>
        </p:nvSpPr>
        <p:spPr bwMode="auto">
          <a:xfrm>
            <a:off x="0" y="4137025"/>
            <a:ext cx="9144000" cy="62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44" name="Text Box 4"/>
          <p:cNvSpPr txBox="1">
            <a:spLocks noChangeArrowheads="1"/>
          </p:cNvSpPr>
          <p:nvPr/>
        </p:nvSpPr>
        <p:spPr bwMode="auto">
          <a:xfrm>
            <a:off x="152400" y="42084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Subpart L: Scaffolds</a:t>
            </a:r>
          </a:p>
        </p:txBody>
      </p:sp>
      <p:sp>
        <p:nvSpPr>
          <p:cNvPr id="112645"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46"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47"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dirty="0" smtClean="0">
                <a:solidFill>
                  <a:schemeClr val="tx1"/>
                </a:solidFill>
                <a:latin typeface="Berlin Sans FB Demi" pitchFamily="34" charset="0"/>
              </a:rPr>
              <a:t> </a:t>
            </a:r>
            <a:endParaRPr lang="en-US" altLang="en-US" sz="2400" dirty="0">
              <a:solidFill>
                <a:schemeClr val="tx1"/>
              </a:solidFill>
              <a:latin typeface="Berlin Sans FB Demi" pitchFamily="34" charset="0"/>
            </a:endParaRPr>
          </a:p>
        </p:txBody>
      </p:sp>
      <p:sp>
        <p:nvSpPr>
          <p:cNvPr id="112648"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49"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0"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1"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2"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3"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4"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5"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6"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7"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8"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59" name="Rectangle 19" title="Red square for slide decoration"/>
          <p:cNvSpPr>
            <a:spLocks noChangeArrowheads="1"/>
          </p:cNvSpPr>
          <p:nvPr/>
        </p:nvSpPr>
        <p:spPr bwMode="auto">
          <a:xfrm>
            <a:off x="1066800" y="1057275"/>
            <a:ext cx="381000" cy="3143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0"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1"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2"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3"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4"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5"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6"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7"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8"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69"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0"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1"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2"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3"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4"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6"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7"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12678"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200901"/>
            <a:ext cx="8229600" cy="843757"/>
          </a:xfrm>
        </p:spPr>
        <p:txBody>
          <a:bodyPr/>
          <a:lstStyle/>
          <a:p>
            <a:r>
              <a:rPr lang="en-US" dirty="0" smtClean="0"/>
              <a:t>California </a:t>
            </a:r>
            <a:endParaRPr lang="en-US" dirty="0"/>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028DB0A-7211-4859-8CC7-C4B26254CDFF}" type="slidenum">
              <a:rPr lang="en-US" altLang="en-US" sz="1200"/>
              <a:pPr>
                <a:spcBef>
                  <a:spcPct val="0"/>
                </a:spcBef>
                <a:buSzTx/>
                <a:buFontTx/>
                <a:buNone/>
              </a:pPr>
              <a:t>5</a:t>
            </a:fld>
            <a:endParaRPr lang="en-US" altLang="en-US" sz="1200"/>
          </a:p>
        </p:txBody>
      </p:sp>
      <p:sp>
        <p:nvSpPr>
          <p:cNvPr id="18434" name="Rectangle 7"/>
          <p:cNvSpPr txBox="1">
            <a:spLocks noGrp="1" noChangeArrowheads="1"/>
          </p:cNvSpPr>
          <p:nvPr>
            <p:ph idx="4294967295"/>
          </p:nvPr>
        </p:nvSpPr>
        <p:spPr>
          <a:xfrm>
            <a:off x="2816225" y="841375"/>
            <a:ext cx="6327775" cy="4862513"/>
          </a:xfrm>
        </p:spPr>
        <p:txBody>
          <a:bodyPr/>
          <a:lstStyle/>
          <a:p>
            <a:pPr eaLnBrk="1" hangingPunct="1">
              <a:lnSpc>
                <a:spcPct val="80000"/>
              </a:lnSpc>
              <a:buFont typeface="Arial" charset="0"/>
              <a:buNone/>
            </a:pPr>
            <a:endParaRPr altLang="en-US" sz="2800" dirty="0" smtClean="0">
              <a:latin typeface="Arial" charset="0"/>
            </a:endParaRPr>
          </a:p>
          <a:p>
            <a:pPr eaLnBrk="1" hangingPunct="1">
              <a:buFont typeface="Arial" charset="0"/>
              <a:buNone/>
            </a:pPr>
            <a:r>
              <a:rPr altLang="en-US" sz="2800" dirty="0" smtClean="0">
                <a:latin typeface="Arial" charset="0"/>
              </a:rPr>
              <a:t>General fall-protection height requirement for workers is at heights greater than </a:t>
            </a:r>
            <a:r>
              <a:rPr altLang="en-US" sz="2800" b="1" dirty="0" smtClean="0">
                <a:latin typeface="Arial" charset="0"/>
              </a:rPr>
              <a:t>7½ </a:t>
            </a:r>
            <a:r>
              <a:rPr altLang="en-US" sz="2800" dirty="0" smtClean="0">
                <a:latin typeface="Arial" charset="0"/>
              </a:rPr>
              <a:t>feet</a:t>
            </a:r>
          </a:p>
          <a:p>
            <a:pPr eaLnBrk="1" hangingPunct="1">
              <a:lnSpc>
                <a:spcPct val="80000"/>
              </a:lnSpc>
              <a:buFont typeface="Arial" charset="0"/>
              <a:buNone/>
            </a:pPr>
            <a:endParaRPr altLang="en-US" sz="2800" dirty="0" smtClean="0">
              <a:latin typeface="Arial" charset="0"/>
            </a:endParaRPr>
          </a:p>
          <a:p>
            <a:pPr lvl="1" eaLnBrk="1" hangingPunct="1"/>
            <a:r>
              <a:rPr altLang="en-US" dirty="0" smtClean="0">
                <a:latin typeface="Arial" charset="0"/>
              </a:rPr>
              <a:t>Roofing fall-protection height requirement: workers at heights greater than </a:t>
            </a:r>
            <a:r>
              <a:rPr altLang="en-US" b="1" dirty="0" smtClean="0">
                <a:latin typeface="Arial" charset="0"/>
              </a:rPr>
              <a:t>20</a:t>
            </a:r>
            <a:r>
              <a:rPr altLang="en-US" dirty="0" smtClean="0">
                <a:latin typeface="Arial" charset="0"/>
              </a:rPr>
              <a:t> feet (greater than 15 feet on residential tract work)</a:t>
            </a:r>
          </a:p>
          <a:p>
            <a:pPr eaLnBrk="1" hangingPunct="1">
              <a:lnSpc>
                <a:spcPct val="80000"/>
              </a:lnSpc>
            </a:pPr>
            <a:endParaRPr altLang="en-US" sz="2800" dirty="0" smtClean="0">
              <a:latin typeface="Arial" charset="0"/>
            </a:endParaRPr>
          </a:p>
        </p:txBody>
      </p:sp>
      <p:pic>
        <p:nvPicPr>
          <p:cNvPr id="18440"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365125"/>
            <a:ext cx="16256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Example of Hazards</a:t>
            </a:r>
            <a:endParaRPr lang="en-US" dirty="0"/>
          </a:p>
        </p:txBody>
      </p:sp>
      <p:sp>
        <p:nvSpPr>
          <p:cNvPr id="1146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9DC9BAC-4832-4744-A8E9-3400724C7AA3}" type="slidenum">
              <a:rPr lang="en-US" altLang="en-US" sz="1200"/>
              <a:pPr>
                <a:spcBef>
                  <a:spcPct val="0"/>
                </a:spcBef>
                <a:buSzTx/>
                <a:buFontTx/>
                <a:buNone/>
              </a:pPr>
              <a:t>50</a:t>
            </a:fld>
            <a:endParaRPr lang="en-US" altLang="en-US" sz="1200"/>
          </a:p>
        </p:txBody>
      </p:sp>
      <p:pic>
        <p:nvPicPr>
          <p:cNvPr id="114691" name="Picture 4" title="Picture of workers on a scaffold not protected from a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03213"/>
            <a:ext cx="399097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114692" name="Text Box 5"/>
          <p:cNvSpPr txBox="1">
            <a:spLocks noChangeArrowheads="1"/>
          </p:cNvSpPr>
          <p:nvPr/>
        </p:nvSpPr>
        <p:spPr bwMode="auto">
          <a:xfrm>
            <a:off x="203200" y="4948238"/>
            <a:ext cx="8940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2800" b="1">
                <a:solidFill>
                  <a:schemeClr val="bg1"/>
                </a:solidFill>
              </a:rPr>
              <a:t>Workers could have used a harness or guardrail system along with end rails</a:t>
            </a:r>
          </a:p>
        </p:txBody>
      </p:sp>
      <p:pic>
        <p:nvPicPr>
          <p:cNvPr id="114693" name="Picture 6" title="Picture of a ladder used as a scaffo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392113"/>
            <a:ext cx="42608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txBox="1">
            <a:spLocks noGrp="1" noChangeArrowheads="1"/>
          </p:cNvSpPr>
          <p:nvPr>
            <p:ph type="ctrTitle"/>
          </p:nvPr>
        </p:nvSpPr>
        <p:spPr>
          <a:xfrm>
            <a:off x="398463" y="261938"/>
            <a:ext cx="8745537" cy="874712"/>
          </a:xfrm>
        </p:spPr>
        <p:txBody>
          <a:bodyPr/>
          <a:lstStyle/>
          <a:p>
            <a:pPr eaLnBrk="1" hangingPunct="1"/>
            <a:r>
              <a:rPr altLang="en-US" smtClean="0">
                <a:latin typeface="Arial" charset="0"/>
              </a:rPr>
              <a:t>Scaffolds: Fall Protection at Heights &gt; 10 feet</a:t>
            </a:r>
          </a:p>
        </p:txBody>
      </p:sp>
      <p:sp>
        <p:nvSpPr>
          <p:cNvPr id="116739" name="Rectangle 3"/>
          <p:cNvSpPr txBox="1">
            <a:spLocks noGrp="1" noChangeArrowheads="1"/>
          </p:cNvSpPr>
          <p:nvPr>
            <p:ph type="subTitle" idx="1"/>
          </p:nvPr>
        </p:nvSpPr>
        <p:spPr>
          <a:xfrm>
            <a:off x="5143500" y="1755775"/>
            <a:ext cx="3709988" cy="2482850"/>
          </a:xfrm>
        </p:spPr>
        <p:txBody>
          <a:bodyPr/>
          <a:lstStyle/>
          <a:p>
            <a:pPr algn="l" eaLnBrk="1" hangingPunct="1">
              <a:lnSpc>
                <a:spcPct val="90000"/>
              </a:lnSpc>
            </a:pPr>
            <a:r>
              <a:rPr altLang="en-US" sz="2800" smtClean="0">
                <a:latin typeface="Arial" charset="0"/>
              </a:rPr>
              <a:t>At heights greater than 10-feet, the fall- protection requirement for workers on scaffolds compares to the general construction rule of 6 feet or greater. </a:t>
            </a:r>
          </a:p>
        </p:txBody>
      </p:sp>
      <p:sp>
        <p:nvSpPr>
          <p:cNvPr id="116740"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C967370-3997-4590-A71E-9388676078D7}" type="slidenum">
              <a:rPr lang="en-US" altLang="en-US" sz="1200"/>
              <a:pPr>
                <a:spcBef>
                  <a:spcPct val="0"/>
                </a:spcBef>
                <a:buSzTx/>
                <a:buFontTx/>
                <a:buNone/>
              </a:pPr>
              <a:t>51</a:t>
            </a:fld>
            <a:endParaRPr lang="en-US" altLang="en-US" sz="1200"/>
          </a:p>
        </p:txBody>
      </p:sp>
      <p:pic>
        <p:nvPicPr>
          <p:cNvPr id="116741" name="Picture 4" descr="155j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24013"/>
            <a:ext cx="453866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5"/>
          <p:cNvSpPr>
            <a:spLocks noChangeArrowheads="1"/>
          </p:cNvSpPr>
          <p:nvPr/>
        </p:nvSpPr>
        <p:spPr bwMode="auto">
          <a:xfrm>
            <a:off x="7026275" y="5503863"/>
            <a:ext cx="1943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lnSpc>
                <a:spcPct val="90000"/>
              </a:lnSpc>
              <a:spcBef>
                <a:spcPct val="20000"/>
              </a:spcBef>
              <a:buSzTx/>
              <a:buFontTx/>
              <a:buNone/>
            </a:pPr>
            <a:r>
              <a:rPr lang="en-US" altLang="en-US" sz="1400" b="1">
                <a:solidFill>
                  <a:schemeClr val="bg1"/>
                </a:solidFill>
              </a:rPr>
              <a:t>29CFR1926.451(g)(1)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txBox="1">
            <a:spLocks noGrp="1" noChangeArrowheads="1"/>
          </p:cNvSpPr>
          <p:nvPr>
            <p:ph type="title"/>
          </p:nvPr>
        </p:nvSpPr>
        <p:spPr>
          <a:xfrm>
            <a:off x="0" y="0"/>
            <a:ext cx="9144000" cy="1143000"/>
          </a:xfrm>
        </p:spPr>
        <p:txBody>
          <a:bodyPr/>
          <a:lstStyle/>
          <a:p>
            <a:pPr eaLnBrk="1" hangingPunct="1"/>
            <a:r>
              <a:rPr altLang="en-US" sz="4000" smtClean="0">
                <a:latin typeface="Arial" charset="0"/>
              </a:rPr>
              <a:t>Scaffold Fall Protection Rule Applies to:</a:t>
            </a:r>
          </a:p>
        </p:txBody>
      </p:sp>
      <p:sp>
        <p:nvSpPr>
          <p:cNvPr id="118787" name="Rectangle 3"/>
          <p:cNvSpPr txBox="1">
            <a:spLocks noGrp="1" noChangeArrowheads="1"/>
          </p:cNvSpPr>
          <p:nvPr>
            <p:ph idx="1"/>
          </p:nvPr>
        </p:nvSpPr>
        <p:spPr>
          <a:xfrm>
            <a:off x="0" y="1466850"/>
            <a:ext cx="5370513" cy="4114800"/>
          </a:xfrm>
        </p:spPr>
        <p:txBody>
          <a:bodyPr/>
          <a:lstStyle/>
          <a:p>
            <a:pPr eaLnBrk="1" hangingPunct="1">
              <a:buClr>
                <a:srgbClr val="E80000"/>
              </a:buClr>
            </a:pPr>
            <a:r>
              <a:rPr altLang="en-US" smtClean="0">
                <a:latin typeface="Arial" charset="0"/>
              </a:rPr>
              <a:t>Tube and coupler scaffolds</a:t>
            </a:r>
          </a:p>
          <a:p>
            <a:pPr eaLnBrk="1" hangingPunct="1">
              <a:buClr>
                <a:srgbClr val="E80000"/>
              </a:buClr>
            </a:pPr>
            <a:r>
              <a:rPr altLang="en-US" smtClean="0">
                <a:latin typeface="Arial" charset="0"/>
              </a:rPr>
              <a:t>Ladder jack scaffolds</a:t>
            </a:r>
          </a:p>
          <a:p>
            <a:pPr eaLnBrk="1" hangingPunct="1">
              <a:buClr>
                <a:srgbClr val="E80000"/>
              </a:buClr>
            </a:pPr>
            <a:r>
              <a:rPr altLang="en-US" smtClean="0">
                <a:latin typeface="Arial" charset="0"/>
              </a:rPr>
              <a:t>Pump jack scaffolds</a:t>
            </a:r>
          </a:p>
          <a:p>
            <a:pPr eaLnBrk="1" hangingPunct="1">
              <a:buClr>
                <a:srgbClr val="E80000"/>
              </a:buClr>
            </a:pPr>
            <a:r>
              <a:rPr altLang="en-US" smtClean="0">
                <a:latin typeface="Arial" charset="0"/>
              </a:rPr>
              <a:t>Chicken ladder</a:t>
            </a:r>
          </a:p>
        </p:txBody>
      </p:sp>
      <p:sp>
        <p:nvSpPr>
          <p:cNvPr id="1187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C86A7E1-0E82-4EA1-B02C-129BA244EFA0}" type="slidenum">
              <a:rPr lang="en-US" altLang="en-US" sz="1200"/>
              <a:pPr>
                <a:spcBef>
                  <a:spcPct val="0"/>
                </a:spcBef>
                <a:buSzTx/>
                <a:buFontTx/>
                <a:buNone/>
              </a:pPr>
              <a:t>52</a:t>
            </a:fld>
            <a:endParaRPr lang="en-US" altLang="en-US" sz="1200"/>
          </a:p>
        </p:txBody>
      </p:sp>
      <p:grpSp>
        <p:nvGrpSpPr>
          <p:cNvPr id="118789" name="Group 8" title="Illustration of a pump jack scaffold was erected properly with guardrails and roof  brackets for support"/>
          <p:cNvGrpSpPr>
            <a:grpSpLocks/>
          </p:cNvGrpSpPr>
          <p:nvPr/>
        </p:nvGrpSpPr>
        <p:grpSpPr bwMode="auto">
          <a:xfrm>
            <a:off x="4860925" y="1306513"/>
            <a:ext cx="4079875" cy="4486275"/>
            <a:chOff x="3437" y="1101"/>
            <a:chExt cx="2095" cy="2692"/>
          </a:xfrm>
        </p:grpSpPr>
        <p:pic>
          <p:nvPicPr>
            <p:cNvPr id="118790" name="Picture 5" descr="pump jack scaffold" title="Illustration of a pump jack scaffold was erected properly with guardrails and roof  brackets for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 y="1101"/>
              <a:ext cx="1938" cy="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Text Box 6" title="Illustration of a pump jack scaffold was erected properly with guardrails and roof  brackets for support"/>
            <p:cNvSpPr txBox="1">
              <a:spLocks noChangeArrowheads="1"/>
            </p:cNvSpPr>
            <p:nvPr/>
          </p:nvSpPr>
          <p:spPr bwMode="auto">
            <a:xfrm>
              <a:off x="3437" y="2851"/>
              <a:ext cx="2026"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b="1" dirty="0">
                  <a:solidFill>
                    <a:schemeClr val="bg1"/>
                  </a:solidFill>
                </a:rPr>
                <a:t>This pump jack scaffold was erected properly with guardrails and roof  brackets for support.</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txBox="1">
            <a:spLocks noGrp="1" noChangeArrowheads="1"/>
          </p:cNvSpPr>
          <p:nvPr>
            <p:ph type="title"/>
          </p:nvPr>
        </p:nvSpPr>
        <p:spPr>
          <a:xfrm>
            <a:off x="0" y="0"/>
            <a:ext cx="8824913" cy="1417638"/>
          </a:xfrm>
        </p:spPr>
        <p:txBody>
          <a:bodyPr/>
          <a:lstStyle/>
          <a:p>
            <a:pPr eaLnBrk="1" hangingPunct="1"/>
            <a:r>
              <a:rPr altLang="en-US" smtClean="0">
                <a:latin typeface="Arial" charset="0"/>
              </a:rPr>
              <a:t>Scaffold Fall Protection Options:</a:t>
            </a:r>
          </a:p>
        </p:txBody>
      </p:sp>
      <p:sp>
        <p:nvSpPr>
          <p:cNvPr id="120835" name="Rectangle 3"/>
          <p:cNvSpPr txBox="1">
            <a:spLocks noGrp="1" noChangeArrowheads="1"/>
          </p:cNvSpPr>
          <p:nvPr>
            <p:ph idx="1"/>
          </p:nvPr>
        </p:nvSpPr>
        <p:spPr>
          <a:xfrm>
            <a:off x="0" y="1581150"/>
            <a:ext cx="5780088" cy="4325938"/>
          </a:xfrm>
        </p:spPr>
        <p:txBody>
          <a:bodyPr/>
          <a:lstStyle/>
          <a:p>
            <a:pPr eaLnBrk="1" hangingPunct="1">
              <a:buClr>
                <a:srgbClr val="E80000"/>
              </a:buClr>
            </a:pPr>
            <a:r>
              <a:rPr altLang="en-US" sz="2800" smtClean="0">
                <a:latin typeface="Arial" charset="0"/>
              </a:rPr>
              <a:t>Tube and coupler scaffolds: Guardrails or PFA systems</a:t>
            </a:r>
          </a:p>
          <a:p>
            <a:pPr eaLnBrk="1" hangingPunct="1">
              <a:buClr>
                <a:srgbClr val="E80000"/>
              </a:buClr>
            </a:pPr>
            <a:r>
              <a:rPr altLang="en-US" sz="2800" smtClean="0">
                <a:latin typeface="Arial" charset="0"/>
              </a:rPr>
              <a:t>Ladder jack scaffolds: PFA systems only</a:t>
            </a:r>
          </a:p>
          <a:p>
            <a:pPr eaLnBrk="1" hangingPunct="1">
              <a:buClr>
                <a:srgbClr val="E80000"/>
              </a:buClr>
            </a:pPr>
            <a:r>
              <a:rPr altLang="en-US" sz="2800" smtClean="0">
                <a:latin typeface="Arial" charset="0"/>
              </a:rPr>
              <a:t>Pump jack scaffolds: Guardrails or PFA systems</a:t>
            </a:r>
          </a:p>
          <a:p>
            <a:pPr eaLnBrk="1" hangingPunct="1">
              <a:buClr>
                <a:srgbClr val="E80000"/>
              </a:buClr>
            </a:pPr>
            <a:r>
              <a:rPr altLang="en-US" sz="2800" smtClean="0">
                <a:latin typeface="Arial" charset="0"/>
              </a:rPr>
              <a:t>Chicken ladder: Guardrails, PFA systems or ¾-inch grab line or handhold next to chicken ladder</a:t>
            </a:r>
          </a:p>
        </p:txBody>
      </p:sp>
      <p:sp>
        <p:nvSpPr>
          <p:cNvPr id="1208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EB95BFF-2475-4683-9240-4629D551B814}" type="slidenum">
              <a:rPr lang="en-US" altLang="en-US" sz="1200"/>
              <a:pPr>
                <a:spcBef>
                  <a:spcPct val="0"/>
                </a:spcBef>
                <a:buSzTx/>
                <a:buFontTx/>
                <a:buNone/>
              </a:pPr>
              <a:t>53</a:t>
            </a:fld>
            <a:endParaRPr lang="en-US" altLang="en-US" sz="1200"/>
          </a:p>
        </p:txBody>
      </p:sp>
      <p:grpSp>
        <p:nvGrpSpPr>
          <p:cNvPr id="120837" name="Group 6" title="Picture of the tube and coupler scaffolds"/>
          <p:cNvGrpSpPr>
            <a:grpSpLocks/>
          </p:cNvGrpSpPr>
          <p:nvPr/>
        </p:nvGrpSpPr>
        <p:grpSpPr bwMode="auto">
          <a:xfrm>
            <a:off x="5381625" y="1189038"/>
            <a:ext cx="3762375" cy="3149600"/>
            <a:chOff x="3299" y="1051"/>
            <a:chExt cx="2287" cy="1832"/>
          </a:xfrm>
        </p:grpSpPr>
        <p:sp>
          <p:nvSpPr>
            <p:cNvPr id="120838" name="Rectangle 4"/>
            <p:cNvSpPr>
              <a:spLocks noChangeArrowheads="1"/>
            </p:cNvSpPr>
            <p:nvPr/>
          </p:nvSpPr>
          <p:spPr bwMode="auto">
            <a:xfrm>
              <a:off x="3299" y="2686"/>
              <a:ext cx="2287"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nchor="ct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1600" b="1" dirty="0">
                  <a:solidFill>
                    <a:schemeClr val="bg1"/>
                  </a:solidFill>
                  <a:cs typeface="Arial" charset="0"/>
                </a:rPr>
                <a:t>Tube and coupler scaffolds</a:t>
              </a:r>
            </a:p>
          </p:txBody>
        </p:sp>
        <p:pic>
          <p:nvPicPr>
            <p:cNvPr id="120839" name="Picture 5" descr="155j1_3" title="Picture of the tube and coupler scaff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 y="1051"/>
              <a:ext cx="1842"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2"/>
          <p:cNvSpPr txBox="1">
            <a:spLocks noGrp="1"/>
          </p:cNvSpPr>
          <p:nvPr>
            <p:ph type="title"/>
          </p:nvPr>
        </p:nvSpPr>
        <p:spPr/>
        <p:txBody>
          <a:bodyPr/>
          <a:lstStyle/>
          <a:p>
            <a:r>
              <a:rPr altLang="en-US" smtClean="0">
                <a:latin typeface="Arial" charset="0"/>
              </a:rPr>
              <a:t>Class Exercise</a:t>
            </a:r>
          </a:p>
        </p:txBody>
      </p:sp>
      <p:sp>
        <p:nvSpPr>
          <p:cNvPr id="12288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744C976-7C98-41CF-956C-FC1363BD63A1}" type="slidenum">
              <a:rPr lang="en-US" altLang="en-US" sz="1200"/>
              <a:pPr>
                <a:spcBef>
                  <a:spcPct val="0"/>
                </a:spcBef>
                <a:buSzTx/>
                <a:buFontTx/>
                <a:buNone/>
              </a:pPr>
              <a:t>54</a:t>
            </a:fld>
            <a:endParaRPr lang="en-US" altLang="en-US" sz="1200"/>
          </a:p>
        </p:txBody>
      </p:sp>
      <p:sp>
        <p:nvSpPr>
          <p:cNvPr id="122884" name="Content Placeholder 3"/>
          <p:cNvSpPr txBox="1">
            <a:spLocks noGrp="1"/>
          </p:cNvSpPr>
          <p:nvPr>
            <p:ph idx="1"/>
          </p:nvPr>
        </p:nvSpPr>
        <p:spPr/>
        <p:txBody>
          <a:bodyPr/>
          <a:lstStyle/>
          <a:p>
            <a:pPr marL="0" indent="0">
              <a:buFont typeface="Arial" charset="0"/>
              <a:buNone/>
            </a:pPr>
            <a:r>
              <a:rPr altLang="en-US" sz="2800" smtClean="0">
                <a:latin typeface="Arial" charset="0"/>
              </a:rPr>
              <a:t>You will need:</a:t>
            </a:r>
          </a:p>
          <a:p>
            <a:pPr marL="0" indent="0">
              <a:buFont typeface="Arial" charset="0"/>
              <a:buNone/>
            </a:pPr>
            <a:r>
              <a:rPr altLang="en-US" sz="2800" smtClean="0">
                <a:latin typeface="Arial" charset="0"/>
              </a:rPr>
              <a:t>	A set of photos</a:t>
            </a:r>
          </a:p>
          <a:p>
            <a:pPr marL="0" indent="0">
              <a:buFont typeface="Arial" charset="0"/>
              <a:buNone/>
            </a:pPr>
            <a:r>
              <a:rPr altLang="en-US" sz="2800" smtClean="0">
                <a:latin typeface="Arial" charset="0"/>
              </a:rPr>
              <a:t>	Instructions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2"/>
          <p:cNvSpPr txBox="1">
            <a:spLocks noGrp="1"/>
          </p:cNvSpPr>
          <p:nvPr>
            <p:ph type="title"/>
          </p:nvPr>
        </p:nvSpPr>
        <p:spPr>
          <a:xfrm>
            <a:off x="469900" y="0"/>
            <a:ext cx="8229600" cy="1143000"/>
          </a:xfrm>
        </p:spPr>
        <p:txBody>
          <a:bodyPr/>
          <a:lstStyle/>
          <a:p>
            <a:pPr>
              <a:defRPr/>
            </a:pPr>
            <a:r>
              <a:rPr smtClean="0">
                <a:effectLst>
                  <a:outerShdw blurRad="38100" dist="38100" dir="2700000" algn="tl">
                    <a:srgbClr val="000000">
                      <a:alpha val="43137"/>
                    </a:srgbClr>
                  </a:outerShdw>
                </a:effectLst>
                <a:latin typeface="Arial" charset="0"/>
              </a:rPr>
              <a:t>Course Objectives</a:t>
            </a:r>
          </a:p>
        </p:txBody>
      </p:sp>
      <p:sp>
        <p:nvSpPr>
          <p:cNvPr id="12493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30AD640-67CC-4B51-ADBC-0634AD5BAC62}" type="slidenum">
              <a:rPr lang="en-US" altLang="en-US" sz="1200"/>
              <a:pPr>
                <a:spcBef>
                  <a:spcPct val="0"/>
                </a:spcBef>
                <a:buSzTx/>
                <a:buFontTx/>
                <a:buNone/>
              </a:pPr>
              <a:t>55</a:t>
            </a:fld>
            <a:endParaRPr lang="en-US" altLang="en-US" sz="1200"/>
          </a:p>
        </p:txBody>
      </p:sp>
      <p:sp>
        <p:nvSpPr>
          <p:cNvPr id="124932" name="Content Placeholder 3"/>
          <p:cNvSpPr txBox="1">
            <a:spLocks noGrp="1"/>
          </p:cNvSpPr>
          <p:nvPr>
            <p:ph idx="1"/>
          </p:nvPr>
        </p:nvSpPr>
        <p:spPr>
          <a:xfrm>
            <a:off x="457200" y="2681288"/>
            <a:ext cx="8229600" cy="3444875"/>
          </a:xfrm>
        </p:spPr>
        <p:txBody>
          <a:bodyPr/>
          <a:lstStyle/>
          <a:p>
            <a:pPr marL="514350" indent="-514350">
              <a:buFont typeface="Calibri" pitchFamily="34" charset="0"/>
              <a:buAutoNum type="arabicPeriod"/>
            </a:pPr>
            <a:r>
              <a:rPr altLang="en-US" sz="2800" smtClean="0">
                <a:latin typeface="Arial" charset="0"/>
              </a:rPr>
              <a:t>Know where to find applicable citations within the OSHA fall-protection standard</a:t>
            </a:r>
          </a:p>
          <a:p>
            <a:pPr marL="514350" indent="-514350">
              <a:buFont typeface="Calibri" pitchFamily="34" charset="0"/>
              <a:buAutoNum type="arabicPeriod"/>
            </a:pPr>
            <a:r>
              <a:rPr altLang="en-US" sz="2800" smtClean="0">
                <a:latin typeface="Arial" charset="0"/>
              </a:rPr>
              <a:t>Define the regulatory text</a:t>
            </a:r>
          </a:p>
          <a:p>
            <a:pPr marL="514350" indent="-514350">
              <a:buFont typeface="Calibri" pitchFamily="34" charset="0"/>
              <a:buAutoNum type="arabicPeriod"/>
            </a:pPr>
            <a:r>
              <a:rPr altLang="en-US" sz="2800" smtClean="0">
                <a:latin typeface="Arial" charset="0"/>
              </a:rPr>
              <a:t>Apply fall-protection regulations to jobs</a:t>
            </a:r>
          </a:p>
        </p:txBody>
      </p:sp>
      <p:sp>
        <p:nvSpPr>
          <p:cNvPr id="5" name="TextBox 4"/>
          <p:cNvSpPr txBox="1"/>
          <p:nvPr/>
        </p:nvSpPr>
        <p:spPr>
          <a:xfrm>
            <a:off x="804863" y="1276350"/>
            <a:ext cx="7370762" cy="1076325"/>
          </a:xfrm>
          <a:prstGeom prst="rect">
            <a:avLst/>
          </a:prstGeom>
          <a:noFill/>
        </p:spPr>
        <p:txBody>
          <a:bodyPr>
            <a:spAutoFit/>
          </a:bodyPr>
          <a:lstStyle/>
          <a:p>
            <a:pPr algn="ctr" eaLnBrk="1" hangingPunct="1">
              <a:defRPr/>
            </a:pP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By the time you are finished with this class, you should be able to:</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txBox="1">
            <a:spLocks noGrp="1" noChangeArrowheads="1"/>
          </p:cNvSpPr>
          <p:nvPr>
            <p:ph type="ctrTitle"/>
          </p:nvPr>
        </p:nvSpPr>
        <p:spPr>
          <a:xfrm>
            <a:off x="709613" y="311150"/>
            <a:ext cx="7772400" cy="1143000"/>
          </a:xfrm>
        </p:spPr>
        <p:txBody>
          <a:bodyPr/>
          <a:lstStyle/>
          <a:p>
            <a:pPr algn="l" eaLnBrk="1" hangingPunct="1"/>
            <a:r>
              <a:rPr altLang="en-US" sz="3600" smtClean="0">
                <a:latin typeface="Arial" charset="0"/>
              </a:rPr>
              <a:t/>
            </a:r>
            <a:br>
              <a:rPr altLang="en-US" sz="3600" smtClean="0">
                <a:latin typeface="Arial" charset="0"/>
              </a:rPr>
            </a:br>
            <a:r>
              <a:rPr altLang="en-US" sz="5000" smtClean="0">
                <a:latin typeface="Arial" charset="0"/>
              </a:rPr>
              <a:t>Post-test</a:t>
            </a:r>
          </a:p>
        </p:txBody>
      </p:sp>
      <p:sp>
        <p:nvSpPr>
          <p:cNvPr id="126979"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3A0C2F2-1B89-43BA-894F-0BD796FF45E9}" type="slidenum">
              <a:rPr lang="en-US" altLang="en-US" sz="1200"/>
              <a:pPr>
                <a:spcBef>
                  <a:spcPct val="0"/>
                </a:spcBef>
                <a:buSzTx/>
                <a:buFontTx/>
                <a:buNone/>
              </a:pPr>
              <a:t>56</a:t>
            </a:fld>
            <a:endParaRPr lang="en-US" altLang="en-US" sz="1200"/>
          </a:p>
        </p:txBody>
      </p:sp>
      <p:sp>
        <p:nvSpPr>
          <p:cNvPr id="126980" name="Rectangle 2"/>
          <p:cNvSpPr txBox="1">
            <a:spLocks noChangeArrowheads="1"/>
          </p:cNvSpPr>
          <p:nvPr/>
        </p:nvSpPr>
        <p:spPr bwMode="auto">
          <a:xfrm>
            <a:off x="785813" y="21859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3600"/>
              <a:t/>
            </a:r>
            <a:br>
              <a:rPr lang="en-US" altLang="en-US" sz="3600"/>
            </a:br>
            <a:r>
              <a:rPr lang="en-US" altLang="en-US" sz="3600"/>
              <a:t>Once you complete the test, please complete the evaluation form and Student Information Sheet.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txBox="1">
            <a:spLocks noGrp="1" noChangeArrowheads="1"/>
          </p:cNvSpPr>
          <p:nvPr>
            <p:ph type="ctrTitle"/>
          </p:nvPr>
        </p:nvSpPr>
        <p:spPr>
          <a:xfrm>
            <a:off x="722313" y="1034716"/>
            <a:ext cx="7772400" cy="2683041"/>
          </a:xfrm>
        </p:spPr>
        <p:txBody>
          <a:bodyPr/>
          <a:lstStyle/>
          <a:p>
            <a:pPr eaLnBrk="1" hangingPunct="1"/>
            <a:r>
              <a:rPr altLang="en-US" sz="3600" dirty="0" smtClean="0">
                <a:latin typeface="Arial" charset="0"/>
              </a:rPr>
              <a:t/>
            </a:r>
            <a:br>
              <a:rPr altLang="en-US" sz="3600" dirty="0" smtClean="0">
                <a:latin typeface="Arial" charset="0"/>
              </a:rPr>
            </a:br>
            <a:r>
              <a:rPr altLang="en-US" sz="4000" dirty="0" smtClean="0">
                <a:latin typeface="Arial" charset="0"/>
              </a:rPr>
              <a:t>Roofing Industry Fall Protection</a:t>
            </a:r>
            <a:br>
              <a:rPr altLang="en-US" sz="4000" dirty="0" smtClean="0">
                <a:latin typeface="Arial" charset="0"/>
              </a:rPr>
            </a:br>
            <a:r>
              <a:rPr altLang="en-US" sz="3200" dirty="0" smtClean="0">
                <a:latin typeface="Arial" charset="0"/>
              </a:rPr>
              <a:t>from</a:t>
            </a:r>
            <a:r>
              <a:rPr altLang="en-US" sz="4000" dirty="0" smtClean="0">
                <a:latin typeface="Arial" charset="0"/>
              </a:rPr>
              <a:t/>
            </a:r>
            <a:br>
              <a:rPr altLang="en-US" sz="4000" dirty="0" smtClean="0">
                <a:latin typeface="Arial" charset="0"/>
              </a:rPr>
            </a:br>
            <a:r>
              <a:rPr altLang="en-US" sz="4600" dirty="0" smtClean="0">
                <a:latin typeface="Arial" charset="0"/>
              </a:rPr>
              <a:t>A to Z</a:t>
            </a:r>
          </a:p>
        </p:txBody>
      </p:sp>
      <p:sp>
        <p:nvSpPr>
          <p:cNvPr id="129027"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7206550-652F-4422-96B7-EB270DB21AD9}" type="slidenum">
              <a:rPr lang="en-US" altLang="en-US" sz="1200"/>
              <a:pPr>
                <a:spcBef>
                  <a:spcPct val="0"/>
                </a:spcBef>
                <a:buSzTx/>
                <a:buFontTx/>
                <a:buNone/>
              </a:pPr>
              <a:t>57</a:t>
            </a:fld>
            <a:endParaRPr lang="en-US" altLang="en-US" sz="1200"/>
          </a:p>
        </p:txBody>
      </p:sp>
      <p:sp>
        <p:nvSpPr>
          <p:cNvPr id="129029" name="Rectangle 3"/>
          <p:cNvSpPr txBox="1">
            <a:spLocks noGrp="1" noChangeArrowheads="1"/>
          </p:cNvSpPr>
          <p:nvPr>
            <p:ph type="subTitle" idx="1"/>
          </p:nvPr>
        </p:nvSpPr>
        <p:spPr>
          <a:xfrm>
            <a:off x="550863" y="4619625"/>
            <a:ext cx="8205787" cy="1398588"/>
          </a:xfrm>
        </p:spPr>
        <p:txBody>
          <a:bodyPr/>
          <a:lstStyle/>
          <a:p>
            <a:pPr algn="l"/>
            <a:r>
              <a:rPr altLang="en-US" sz="1600" dirty="0" smtClean="0">
                <a:solidFill>
                  <a:schemeClr val="bg1"/>
                </a:solidFill>
                <a:latin typeface="Arial" charset="0"/>
              </a:rPr>
              <a:t>This material was produced under grant number </a:t>
            </a:r>
            <a:r>
              <a:rPr altLang="en-US" sz="1600" b="1" dirty="0" smtClean="0">
                <a:latin typeface="Arial" charset="0"/>
              </a:rPr>
              <a:t>SH-26317-SH4</a:t>
            </a:r>
            <a:r>
              <a:rPr altLang="en-US" sz="1600" dirty="0" smtClean="0">
                <a:solidFill>
                  <a:schemeClr val="bg1"/>
                </a:solidFill>
                <a:latin typeface="Arial" charset="0"/>
              </a:rPr>
              <a:t>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algn="l">
              <a:lnSpc>
                <a:spcPct val="80000"/>
              </a:lnSpc>
            </a:pPr>
            <a:endParaRPr altLang="en-US" sz="1600" dirty="0" smtClean="0">
              <a:solidFill>
                <a:schemeClr val="bg1"/>
              </a:solidFill>
              <a:latin typeface="Arial" charset="0"/>
            </a:endParaRPr>
          </a:p>
          <a:p>
            <a:pPr algn="l">
              <a:lnSpc>
                <a:spcPct val="80000"/>
              </a:lnSpc>
            </a:pPr>
            <a:endParaRPr altLang="en-US" sz="1600" dirty="0" smtClean="0">
              <a:latin typeface="Arial" charset="0"/>
            </a:endParaRPr>
          </a:p>
          <a:p>
            <a:pPr algn="l">
              <a:lnSpc>
                <a:spcPct val="80000"/>
              </a:lnSpc>
            </a:pPr>
            <a:r>
              <a:rPr altLang="en-US" sz="1600" dirty="0" smtClean="0">
                <a:latin typeface="Arial" charset="0"/>
              </a:rPr>
              <a:t/>
            </a:r>
            <a:br>
              <a:rPr altLang="en-US" sz="1600" dirty="0" smtClean="0">
                <a:latin typeface="Arial" charset="0"/>
              </a:rPr>
            </a:br>
            <a:endParaRPr altLang="en-US" sz="1600" dirty="0" smtClean="0">
              <a:latin typeface="Arial"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170114"/>
            <a:ext cx="8229600" cy="615699"/>
          </a:xfrm>
        </p:spPr>
        <p:txBody>
          <a:bodyPr/>
          <a:lstStyle/>
          <a:p>
            <a:pPr lvl="0" eaLnBrk="1" hangingPunct="1"/>
            <a:r>
              <a:rPr lang="en-US" altLang="en-US" dirty="0">
                <a:solidFill>
                  <a:prstClr val="white"/>
                </a:solidFill>
                <a:latin typeface="Berlin Sans FB Demi" pitchFamily="34" charset="0"/>
                <a:ea typeface="+mn-ea"/>
                <a:cs typeface="+mn-cs"/>
              </a:rPr>
              <a:t>California, 0:12 to </a:t>
            </a:r>
            <a:r>
              <a:rPr lang="en-US" altLang="en-US" dirty="0" smtClean="0">
                <a:solidFill>
                  <a:prstClr val="white"/>
                </a:solidFill>
                <a:latin typeface="Berlin Sans FB Demi" pitchFamily="34" charset="0"/>
                <a:ea typeface="+mn-ea"/>
                <a:cs typeface="+mn-cs"/>
              </a:rPr>
              <a:t>4:12</a:t>
            </a:r>
            <a:endParaRPr lang="en-US" dirty="0"/>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1E830A3-4EE2-4C95-AD24-06149D196A14}" type="slidenum">
              <a:rPr lang="en-US" altLang="en-US" sz="1200"/>
              <a:pPr>
                <a:spcBef>
                  <a:spcPct val="0"/>
                </a:spcBef>
                <a:buSzTx/>
                <a:buFontTx/>
                <a:buNone/>
              </a:pPr>
              <a:t>6</a:t>
            </a:fld>
            <a:endParaRPr lang="en-US" altLang="en-US" sz="1200"/>
          </a:p>
        </p:txBody>
      </p:sp>
      <p:sp>
        <p:nvSpPr>
          <p:cNvPr id="20482" name="Rectangle 3"/>
          <p:cNvSpPr txBox="1">
            <a:spLocks noGrp="1" noChangeArrowheads="1"/>
          </p:cNvSpPr>
          <p:nvPr>
            <p:ph idx="4294967295"/>
          </p:nvPr>
        </p:nvSpPr>
        <p:spPr>
          <a:xfrm>
            <a:off x="1698625" y="855663"/>
            <a:ext cx="7445375" cy="4805362"/>
          </a:xfrm>
        </p:spPr>
        <p:txBody>
          <a:bodyPr/>
          <a:lstStyle/>
          <a:p>
            <a:pPr eaLnBrk="1" hangingPunct="1"/>
            <a:r>
              <a:rPr altLang="en-US" sz="2400" smtClean="0">
                <a:latin typeface="Arial" charset="0"/>
              </a:rPr>
              <a:t>At heights more than 20 feet, if there is no parapet or a parapet less than 24 inches, employees must be protected by:</a:t>
            </a:r>
          </a:p>
          <a:p>
            <a:pPr lvl="1" eaLnBrk="1" hangingPunct="1"/>
            <a:r>
              <a:rPr altLang="en-US" sz="2400" smtClean="0">
                <a:latin typeface="Arial" charset="0"/>
              </a:rPr>
              <a:t> Warning lines and a “qualified person” </a:t>
            </a:r>
          </a:p>
          <a:p>
            <a:pPr lvl="1" eaLnBrk="1" hangingPunct="1"/>
            <a:r>
              <a:rPr altLang="en-US" sz="2400" smtClean="0">
                <a:latin typeface="Arial" charset="0"/>
              </a:rPr>
              <a:t>Guardrails </a:t>
            </a:r>
          </a:p>
          <a:p>
            <a:pPr lvl="1" eaLnBrk="1" hangingPunct="1"/>
            <a:r>
              <a:rPr altLang="en-US" sz="2400" smtClean="0">
                <a:latin typeface="Arial" charset="0"/>
              </a:rPr>
              <a:t>PFA systems</a:t>
            </a:r>
          </a:p>
          <a:p>
            <a:pPr lvl="1" eaLnBrk="1" hangingPunct="1"/>
            <a:r>
              <a:rPr altLang="en-US" sz="2400" smtClean="0">
                <a:latin typeface="Arial" charset="0"/>
              </a:rPr>
              <a:t>Eave barriers</a:t>
            </a:r>
          </a:p>
          <a:p>
            <a:pPr lvl="1" eaLnBrk="1" hangingPunct="1"/>
            <a:r>
              <a:rPr altLang="en-US" sz="2400" smtClean="0">
                <a:latin typeface="Arial" charset="0"/>
              </a:rPr>
              <a:t>Scaffold or catch platforms </a:t>
            </a:r>
            <a:br>
              <a:rPr altLang="en-US" sz="2400" smtClean="0">
                <a:latin typeface="Arial" charset="0"/>
              </a:rPr>
            </a:br>
            <a:endParaRPr altLang="en-US" sz="1200" smtClean="0">
              <a:latin typeface="Arial" charset="0"/>
            </a:endParaRPr>
          </a:p>
          <a:p>
            <a:pPr lvl="1" eaLnBrk="1" hangingPunct="1">
              <a:buFont typeface="Arial" charset="0"/>
              <a:buNone/>
            </a:pPr>
            <a:r>
              <a:rPr altLang="en-US" sz="2400" smtClean="0">
                <a:latin typeface="Arial" charset="0"/>
              </a:rPr>
              <a:t>When using backward-moving equipment, the parapet must be 36 inches high </a:t>
            </a:r>
          </a:p>
          <a:p>
            <a:pPr eaLnBrk="1" hangingPunct="1">
              <a:buFont typeface="Arial" charset="0"/>
              <a:buNone/>
            </a:pPr>
            <a:r>
              <a:rPr altLang="en-US" sz="2400" smtClean="0">
                <a:latin typeface="Arial" charset="0"/>
              </a:rPr>
              <a:t>This applies to “single-unit” roofing.</a:t>
            </a:r>
          </a:p>
        </p:txBody>
      </p:sp>
      <p:pic>
        <p:nvPicPr>
          <p:cNvPr id="20485"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88" y="785813"/>
            <a:ext cx="150971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0236"/>
          </a:xfrm>
        </p:spPr>
        <p:txBody>
          <a:bodyPr/>
          <a:lstStyle/>
          <a:p>
            <a:pPr lvl="0" eaLnBrk="1" hangingPunct="1"/>
            <a:r>
              <a:rPr lang="en-US" altLang="en-US" dirty="0" smtClean="0">
                <a:solidFill>
                  <a:prstClr val="white"/>
                </a:solidFill>
                <a:latin typeface="Berlin Sans FB Demi" pitchFamily="34" charset="0"/>
                <a:ea typeface="+mn-ea"/>
                <a:cs typeface="Arial" charset="0"/>
              </a:rPr>
              <a:t>California  </a:t>
            </a:r>
            <a:endParaRPr lang="en-US" dirty="0"/>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78B4DCC-4CA8-4B6A-950B-F421C6FF3AE1}" type="slidenum">
              <a:rPr lang="en-US" altLang="en-US" sz="1200"/>
              <a:pPr>
                <a:spcBef>
                  <a:spcPct val="0"/>
                </a:spcBef>
                <a:buSzTx/>
                <a:buFontTx/>
                <a:buNone/>
              </a:pPr>
              <a:t>7</a:t>
            </a:fld>
            <a:endParaRPr lang="en-US" altLang="en-US" sz="1200"/>
          </a:p>
        </p:txBody>
      </p:sp>
      <p:sp>
        <p:nvSpPr>
          <p:cNvPr id="22530" name="Rectangle 3"/>
          <p:cNvSpPr txBox="1">
            <a:spLocks noGrp="1" noChangeArrowheads="1"/>
          </p:cNvSpPr>
          <p:nvPr>
            <p:ph idx="4294967295"/>
          </p:nvPr>
        </p:nvSpPr>
        <p:spPr>
          <a:xfrm>
            <a:off x="2286000" y="1147763"/>
            <a:ext cx="6858000" cy="3440112"/>
          </a:xfrm>
        </p:spPr>
        <p:txBody>
          <a:bodyPr/>
          <a:lstStyle/>
          <a:p>
            <a:pPr eaLnBrk="1" hangingPunct="1"/>
            <a:r>
              <a:rPr altLang="en-US" sz="2800" smtClean="0">
                <a:latin typeface="Arial" charset="0"/>
              </a:rPr>
              <a:t>Warning lines must be placed at 5 feet and 10 feet from roof edge when mechanical equipment is in use</a:t>
            </a:r>
          </a:p>
          <a:p>
            <a:pPr eaLnBrk="1" hangingPunct="1">
              <a:buFont typeface="Arial" charset="0"/>
              <a:buNone/>
            </a:pPr>
            <a:endParaRPr altLang="en-US" sz="1200" smtClean="0">
              <a:latin typeface="Arial" charset="0"/>
            </a:endParaRPr>
          </a:p>
          <a:p>
            <a:pPr eaLnBrk="1" hangingPunct="1"/>
            <a:r>
              <a:rPr altLang="en-US" sz="2800" smtClean="0">
                <a:latin typeface="Arial" charset="0"/>
              </a:rPr>
              <a:t>Warning-line height ― between 34 and 45 inches </a:t>
            </a:r>
            <a:br>
              <a:rPr altLang="en-US" sz="2800" smtClean="0">
                <a:latin typeface="Arial" charset="0"/>
              </a:rPr>
            </a:br>
            <a:endParaRPr altLang="en-US" sz="1200" smtClean="0">
              <a:latin typeface="Arial" charset="0"/>
            </a:endParaRPr>
          </a:p>
          <a:p>
            <a:pPr eaLnBrk="1" hangingPunct="1"/>
            <a:r>
              <a:rPr altLang="en-US" sz="2800" smtClean="0">
                <a:latin typeface="Arial" charset="0"/>
              </a:rPr>
              <a:t>Qualified person may be used to supervise workers on narrow or irregular-shaped roofs</a:t>
            </a:r>
          </a:p>
          <a:p>
            <a:pPr eaLnBrk="1" hangingPunct="1"/>
            <a:endParaRPr altLang="en-US" sz="2800" smtClean="0">
              <a:latin typeface="Arial" charset="0"/>
            </a:endParaRPr>
          </a:p>
        </p:txBody>
      </p:sp>
      <p:pic>
        <p:nvPicPr>
          <p:cNvPr id="22533"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322263"/>
            <a:ext cx="16256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altLang="en-US" dirty="0">
                <a:solidFill>
                  <a:prstClr val="white"/>
                </a:solidFill>
                <a:latin typeface="Berlin Sans FB Demi" pitchFamily="34" charset="0"/>
                <a:ea typeface="+mn-ea"/>
                <a:cs typeface="+mn-cs"/>
              </a:rPr>
              <a:t>California, slopes greater than 4:12; heights more than 20 </a:t>
            </a:r>
            <a:r>
              <a:rPr lang="en-US" altLang="en-US" dirty="0" smtClean="0">
                <a:solidFill>
                  <a:prstClr val="white"/>
                </a:solidFill>
                <a:latin typeface="Berlin Sans FB Demi" pitchFamily="34" charset="0"/>
                <a:ea typeface="+mn-ea"/>
                <a:cs typeface="+mn-cs"/>
              </a:rPr>
              <a:t>feet</a:t>
            </a:r>
            <a:endParaRPr lang="en-US" dirty="0"/>
          </a:p>
        </p:txBody>
      </p:sp>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2D7C99F-6EC9-477D-AFFF-3F53FFDA43D9}" type="slidenum">
              <a:rPr lang="en-US" altLang="en-US" sz="1200"/>
              <a:pPr>
                <a:spcBef>
                  <a:spcPct val="0"/>
                </a:spcBef>
                <a:buSzTx/>
                <a:buFontTx/>
                <a:buNone/>
              </a:pPr>
              <a:t>8</a:t>
            </a:fld>
            <a:endParaRPr lang="en-US" altLang="en-US" sz="1200"/>
          </a:p>
        </p:txBody>
      </p:sp>
      <p:sp>
        <p:nvSpPr>
          <p:cNvPr id="24580" name="Content Placeholder 5"/>
          <p:cNvSpPr txBox="1">
            <a:spLocks noGrp="1"/>
          </p:cNvSpPr>
          <p:nvPr>
            <p:ph idx="4294967295"/>
          </p:nvPr>
        </p:nvSpPr>
        <p:spPr>
          <a:xfrm>
            <a:off x="3273425" y="1930400"/>
            <a:ext cx="5870575" cy="3919538"/>
          </a:xfrm>
        </p:spPr>
        <p:txBody>
          <a:bodyPr/>
          <a:lstStyle/>
          <a:p>
            <a:pPr eaLnBrk="1" hangingPunct="1"/>
            <a:r>
              <a:rPr altLang="en-US" smtClean="0">
                <a:latin typeface="Arial" charset="0"/>
              </a:rPr>
              <a:t>24-inch parapet</a:t>
            </a:r>
          </a:p>
          <a:p>
            <a:pPr eaLnBrk="1" hangingPunct="1"/>
            <a:r>
              <a:rPr altLang="en-US" smtClean="0">
                <a:latin typeface="Arial" charset="0"/>
              </a:rPr>
              <a:t>PFA systems</a:t>
            </a:r>
          </a:p>
          <a:p>
            <a:pPr eaLnBrk="1" hangingPunct="1"/>
            <a:r>
              <a:rPr altLang="en-US" smtClean="0">
                <a:latin typeface="Arial" charset="0"/>
              </a:rPr>
              <a:t>Scaffold or catch platforms</a:t>
            </a:r>
          </a:p>
          <a:p>
            <a:pPr eaLnBrk="1" hangingPunct="1"/>
            <a:r>
              <a:rPr altLang="en-US" smtClean="0">
                <a:latin typeface="Arial" charset="0"/>
              </a:rPr>
              <a:t>Eave barriers</a:t>
            </a:r>
          </a:p>
          <a:p>
            <a:pPr eaLnBrk="1" hangingPunct="1"/>
            <a:r>
              <a:rPr altLang="en-US" smtClean="0">
                <a:latin typeface="Arial" charset="0"/>
              </a:rPr>
              <a:t>Guardrails</a:t>
            </a:r>
          </a:p>
          <a:p>
            <a:pPr eaLnBrk="1" hangingPunct="1">
              <a:buFont typeface="Arial" charset="0"/>
              <a:buNone/>
            </a:pPr>
            <a:r>
              <a:rPr altLang="en-US" sz="2800" smtClean="0">
                <a:latin typeface="Arial" charset="0"/>
              </a:rPr>
              <a:t>This applies to “single-unit” roofing.</a:t>
            </a:r>
          </a:p>
        </p:txBody>
      </p:sp>
      <p:pic>
        <p:nvPicPr>
          <p:cNvPr id="24581"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13" y="1947863"/>
            <a:ext cx="16256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324"/>
          </a:xfrm>
        </p:spPr>
        <p:txBody>
          <a:bodyPr/>
          <a:lstStyle/>
          <a:p>
            <a:pPr eaLnBrk="1" hangingPunct="1"/>
            <a:r>
              <a:rPr lang="en-US" altLang="en-US" dirty="0" smtClean="0">
                <a:solidFill>
                  <a:schemeClr val="bg1"/>
                </a:solidFill>
              </a:rPr>
              <a:t>California   </a:t>
            </a:r>
            <a:endParaRPr lang="en-US" altLang="en-US" dirty="0">
              <a:solidFill>
                <a:schemeClr val="bg1"/>
              </a:solidFill>
            </a:endParaRPr>
          </a:p>
        </p:txBody>
      </p:sp>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A7E10DF-16BE-4B4C-828F-248581B35655}" type="slidenum">
              <a:rPr lang="en-US" altLang="en-US" sz="1200"/>
              <a:pPr>
                <a:spcBef>
                  <a:spcPct val="0"/>
                </a:spcBef>
                <a:buSzTx/>
                <a:buFontTx/>
                <a:buNone/>
              </a:pPr>
              <a:t>9</a:t>
            </a:fld>
            <a:endParaRPr lang="en-US" altLang="en-US" sz="1200"/>
          </a:p>
        </p:txBody>
      </p:sp>
      <p:sp>
        <p:nvSpPr>
          <p:cNvPr id="26628" name="TextBox 6"/>
          <p:cNvSpPr txBox="1">
            <a:spLocks noChangeArrowheads="1"/>
          </p:cNvSpPr>
          <p:nvPr/>
        </p:nvSpPr>
        <p:spPr bwMode="auto">
          <a:xfrm>
            <a:off x="1270000" y="1368425"/>
            <a:ext cx="77454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a:solidFill>
                  <a:schemeClr val="bg1"/>
                </a:solidFill>
              </a:rPr>
              <a:t>Multi-unit roof coverings (shingles); </a:t>
            </a:r>
          </a:p>
          <a:p>
            <a:pPr algn="ctr" eaLnBrk="1" hangingPunct="1">
              <a:spcBef>
                <a:spcPct val="0"/>
              </a:spcBef>
              <a:buSzTx/>
              <a:buFontTx/>
              <a:buNone/>
            </a:pPr>
            <a:r>
              <a:rPr lang="en-US" altLang="en-US">
                <a:solidFill>
                  <a:schemeClr val="bg1"/>
                </a:solidFill>
              </a:rPr>
              <a:t>slopes 0:12 to 5:12; </a:t>
            </a:r>
          </a:p>
          <a:p>
            <a:pPr algn="ctr" eaLnBrk="1" hangingPunct="1">
              <a:spcBef>
                <a:spcPct val="0"/>
              </a:spcBef>
              <a:buSzTx/>
              <a:buFontTx/>
              <a:buNone/>
            </a:pPr>
            <a:r>
              <a:rPr lang="en-US" altLang="en-US">
                <a:solidFill>
                  <a:schemeClr val="bg1"/>
                </a:solidFill>
              </a:rPr>
              <a:t>heights greater than 20 feet</a:t>
            </a:r>
          </a:p>
          <a:p>
            <a:pPr eaLnBrk="1" hangingPunct="1">
              <a:spcBef>
                <a:spcPct val="0"/>
              </a:spcBef>
              <a:buSzTx/>
              <a:buFontTx/>
              <a:buNone/>
            </a:pPr>
            <a:r>
              <a:rPr lang="en-US" altLang="en-US">
                <a:solidFill>
                  <a:schemeClr val="bg1"/>
                </a:solidFill>
                <a:latin typeface="Berlin Sans FB Demi" pitchFamily="34" charset="0"/>
              </a:rPr>
              <a:t>   </a:t>
            </a:r>
          </a:p>
          <a:p>
            <a:pPr eaLnBrk="1" hangingPunct="1">
              <a:spcBef>
                <a:spcPct val="0"/>
              </a:spcBef>
              <a:buSzTx/>
            </a:pPr>
            <a:r>
              <a:rPr lang="en-US" altLang="en-US">
                <a:solidFill>
                  <a:schemeClr val="bg1"/>
                </a:solidFill>
                <a:cs typeface="Arial" charset="0"/>
              </a:rPr>
              <a:t>   Roof jacks (slide guards)</a:t>
            </a:r>
          </a:p>
          <a:p>
            <a:pPr eaLnBrk="1" hangingPunct="1">
              <a:spcBef>
                <a:spcPct val="0"/>
              </a:spcBef>
              <a:buSzTx/>
            </a:pPr>
            <a:r>
              <a:rPr lang="en-US" altLang="en-US">
                <a:solidFill>
                  <a:schemeClr val="bg1"/>
                </a:solidFill>
                <a:cs typeface="Arial" charset="0"/>
              </a:rPr>
              <a:t>   24-inch-high parapet</a:t>
            </a:r>
          </a:p>
          <a:p>
            <a:pPr eaLnBrk="1" hangingPunct="1">
              <a:spcBef>
                <a:spcPct val="0"/>
              </a:spcBef>
              <a:buSzTx/>
            </a:pPr>
            <a:r>
              <a:rPr lang="en-US" altLang="en-US">
                <a:solidFill>
                  <a:schemeClr val="bg1"/>
                </a:solidFill>
                <a:cs typeface="Arial" charset="0"/>
              </a:rPr>
              <a:t>   Other method of “equivalent protection”</a:t>
            </a:r>
          </a:p>
        </p:txBody>
      </p:sp>
      <p:pic>
        <p:nvPicPr>
          <p:cNvPr id="26629" name="Picture 6" descr="MCj04076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3" y="292100"/>
            <a:ext cx="145573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RCA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IRE OSHA Overview</Template>
  <TotalTime>0</TotalTime>
  <Pages>20</Pages>
  <Words>5835</Words>
  <Application>Microsoft Office PowerPoint</Application>
  <PresentationFormat>On-screen Show (4:3)</PresentationFormat>
  <Paragraphs>575</Paragraphs>
  <Slides>57</Slides>
  <Notes>56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Arial Narrow</vt:lpstr>
      <vt:lpstr>Berlin Sans FB Demi</vt:lpstr>
      <vt:lpstr>Calibri</vt:lpstr>
      <vt:lpstr>Times New Roman</vt:lpstr>
      <vt:lpstr>Wingdings</vt:lpstr>
      <vt:lpstr>NRCABlue</vt:lpstr>
      <vt:lpstr>Roofing Industry Fall Protection from A to Z</vt:lpstr>
      <vt:lpstr>OSHA State  Plan Highlights</vt:lpstr>
      <vt:lpstr>Arizona</vt:lpstr>
      <vt:lpstr>California</vt:lpstr>
      <vt:lpstr>California </vt:lpstr>
      <vt:lpstr>California, 0:12 to 4:12</vt:lpstr>
      <vt:lpstr>California  </vt:lpstr>
      <vt:lpstr>California, slopes greater than 4:12; heights more than 20 feet</vt:lpstr>
      <vt:lpstr>California   </vt:lpstr>
      <vt:lpstr> California</vt:lpstr>
      <vt:lpstr>Kentucky</vt:lpstr>
      <vt:lpstr>Michigan </vt:lpstr>
      <vt:lpstr>Michigan</vt:lpstr>
      <vt:lpstr>North Carolina</vt:lpstr>
      <vt:lpstr>Oregon</vt:lpstr>
      <vt:lpstr>Oregon  </vt:lpstr>
      <vt:lpstr>Washington</vt:lpstr>
      <vt:lpstr>Washington  </vt:lpstr>
      <vt:lpstr>Washington   </vt:lpstr>
      <vt:lpstr>Subpart H</vt:lpstr>
      <vt:lpstr>Subpart H—Handling and Disposal</vt:lpstr>
      <vt:lpstr>Subpart H—Handling and Disposal </vt:lpstr>
      <vt:lpstr>Subpart T—Demolition Fall Protection</vt:lpstr>
      <vt:lpstr>Subpart T—Demolition Fall Protection </vt:lpstr>
      <vt:lpstr>Pop Quiz 1</vt:lpstr>
      <vt:lpstr>Subpart X</vt:lpstr>
      <vt:lpstr>Ladder Video</vt:lpstr>
      <vt:lpstr>BLS Statistics—Ladder Fatalities</vt:lpstr>
      <vt:lpstr>Pop Quiz 2</vt:lpstr>
      <vt:lpstr>Hazards  </vt:lpstr>
      <vt:lpstr>Securing Ladders</vt:lpstr>
      <vt:lpstr>Ladder Angle</vt:lpstr>
      <vt:lpstr>Ladder Rail Extension </vt:lpstr>
      <vt:lpstr>Near Energized Electrical Equipment </vt:lpstr>
      <vt:lpstr>Top Step </vt:lpstr>
      <vt:lpstr>Climbing the Ladder </vt:lpstr>
      <vt:lpstr>New Equipment</vt:lpstr>
      <vt:lpstr>Guardian CB Pass-through System</vt:lpstr>
      <vt:lpstr>Latch Ways Pass-through System</vt:lpstr>
      <vt:lpstr>Latchways Pass-through System show a demo video</vt:lpstr>
      <vt:lpstr>Free-standing Counterweight Anchors</vt:lpstr>
      <vt:lpstr>Horizontal Lifeline System</vt:lpstr>
      <vt:lpstr>Horizontal Lifeline System </vt:lpstr>
      <vt:lpstr>Another Cart System</vt:lpstr>
      <vt:lpstr>Guardrail Systems Nonpenetrating</vt:lpstr>
      <vt:lpstr>Skylight Protection—Exterior</vt:lpstr>
      <vt:lpstr>Skylight Protection—Interior</vt:lpstr>
      <vt:lpstr>Others</vt:lpstr>
      <vt:lpstr>Subpart L</vt:lpstr>
      <vt:lpstr>Example of Hazards</vt:lpstr>
      <vt:lpstr>Scaffolds: Fall Protection at Heights &gt; 10 feet</vt:lpstr>
      <vt:lpstr>Scaffold Fall Protection Rule Applies to:</vt:lpstr>
      <vt:lpstr>Scaffold Fall Protection Options:</vt:lpstr>
      <vt:lpstr>Class Exercise</vt:lpstr>
      <vt:lpstr>Course Objectives</vt:lpstr>
      <vt:lpstr> Post-test</vt:lpstr>
      <vt:lpstr> Roofing Industry Fall Protection from A to 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2020-07-07T13:21:06Z</dcterms:created>
  <dcterms:modified xsi:type="dcterms:W3CDTF">2020-07-07T13:27:25Z</dcterms:modified>
</cp:coreProperties>
</file>