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371" r:id="rId2"/>
  </p:sldMasterIdLst>
  <p:notesMasterIdLst>
    <p:notesMasterId r:id="rId100"/>
  </p:notesMasterIdLst>
  <p:handoutMasterIdLst>
    <p:handoutMasterId r:id="rId101"/>
  </p:handoutMasterIdLst>
  <p:sldIdLst>
    <p:sldId id="640" r:id="rId3"/>
    <p:sldId id="1254" r:id="rId4"/>
    <p:sldId id="887" r:id="rId5"/>
    <p:sldId id="763" r:id="rId6"/>
    <p:sldId id="764" r:id="rId7"/>
    <p:sldId id="1022" r:id="rId8"/>
    <p:sldId id="894" r:id="rId9"/>
    <p:sldId id="1023" r:id="rId10"/>
    <p:sldId id="1024" r:id="rId11"/>
    <p:sldId id="898" r:id="rId12"/>
    <p:sldId id="1025" r:id="rId13"/>
    <p:sldId id="1026" r:id="rId14"/>
    <p:sldId id="1027" r:id="rId15"/>
    <p:sldId id="1060" r:id="rId16"/>
    <p:sldId id="1081" r:id="rId17"/>
    <p:sldId id="1063" r:id="rId18"/>
    <p:sldId id="1077" r:id="rId19"/>
    <p:sldId id="1082" r:id="rId20"/>
    <p:sldId id="1078" r:id="rId21"/>
    <p:sldId id="1079" r:id="rId22"/>
    <p:sldId id="1080" r:id="rId23"/>
    <p:sldId id="1075" r:id="rId24"/>
    <p:sldId id="1083" r:id="rId25"/>
    <p:sldId id="1036" r:id="rId26"/>
    <p:sldId id="903" r:id="rId27"/>
    <p:sldId id="1037" r:id="rId28"/>
    <p:sldId id="1038" r:id="rId29"/>
    <p:sldId id="1039" r:id="rId30"/>
    <p:sldId id="1040" r:id="rId31"/>
    <p:sldId id="1041" r:id="rId32"/>
    <p:sldId id="1042" r:id="rId33"/>
    <p:sldId id="1043" r:id="rId34"/>
    <p:sldId id="1044" r:id="rId35"/>
    <p:sldId id="1061" r:id="rId36"/>
    <p:sldId id="1045" r:id="rId37"/>
    <p:sldId id="1046" r:id="rId38"/>
    <p:sldId id="1047" r:id="rId39"/>
    <p:sldId id="1048" r:id="rId40"/>
    <p:sldId id="1049" r:id="rId41"/>
    <p:sldId id="1050" r:id="rId42"/>
    <p:sldId id="1051" r:id="rId43"/>
    <p:sldId id="1052" r:id="rId44"/>
    <p:sldId id="1053" r:id="rId45"/>
    <p:sldId id="1084" r:id="rId46"/>
    <p:sldId id="1054" r:id="rId47"/>
    <p:sldId id="1055" r:id="rId48"/>
    <p:sldId id="1056" r:id="rId49"/>
    <p:sldId id="1057" r:id="rId50"/>
    <p:sldId id="1058" r:id="rId51"/>
    <p:sldId id="1059" r:id="rId52"/>
    <p:sldId id="1253" r:id="rId53"/>
    <p:sldId id="1085" r:id="rId54"/>
    <p:sldId id="1162" r:id="rId55"/>
    <p:sldId id="1252" r:id="rId56"/>
    <p:sldId id="1242" r:id="rId57"/>
    <p:sldId id="1164" r:id="rId58"/>
    <p:sldId id="1240" r:id="rId59"/>
    <p:sldId id="1241" r:id="rId60"/>
    <p:sldId id="1167" r:id="rId61"/>
    <p:sldId id="1190" r:id="rId62"/>
    <p:sldId id="1188" r:id="rId63"/>
    <p:sldId id="1210" r:id="rId64"/>
    <p:sldId id="1211" r:id="rId65"/>
    <p:sldId id="1212" r:id="rId66"/>
    <p:sldId id="1189" r:id="rId67"/>
    <p:sldId id="1213" r:id="rId68"/>
    <p:sldId id="1214" r:id="rId69"/>
    <p:sldId id="1215" r:id="rId70"/>
    <p:sldId id="1216" r:id="rId71"/>
    <p:sldId id="1191" r:id="rId72"/>
    <p:sldId id="1192" r:id="rId73"/>
    <p:sldId id="1218" r:id="rId74"/>
    <p:sldId id="1197" r:id="rId75"/>
    <p:sldId id="1225" r:id="rId76"/>
    <p:sldId id="1228" r:id="rId77"/>
    <p:sldId id="1227" r:id="rId78"/>
    <p:sldId id="1199" r:id="rId79"/>
    <p:sldId id="1230" r:id="rId80"/>
    <p:sldId id="1231" r:id="rId81"/>
    <p:sldId id="1220" r:id="rId82"/>
    <p:sldId id="1201" r:id="rId83"/>
    <p:sldId id="1232" r:id="rId84"/>
    <p:sldId id="1233" r:id="rId85"/>
    <p:sldId id="1234" r:id="rId86"/>
    <p:sldId id="1236" r:id="rId87"/>
    <p:sldId id="1237" r:id="rId88"/>
    <p:sldId id="1238" r:id="rId89"/>
    <p:sldId id="1239" r:id="rId90"/>
    <p:sldId id="1209" r:id="rId91"/>
    <p:sldId id="1243" r:id="rId92"/>
    <p:sldId id="1244" r:id="rId93"/>
    <p:sldId id="1245" r:id="rId94"/>
    <p:sldId id="1246" r:id="rId95"/>
    <p:sldId id="1247" r:id="rId96"/>
    <p:sldId id="1248" r:id="rId97"/>
    <p:sldId id="1250" r:id="rId98"/>
    <p:sldId id="1251" r:id="rId99"/>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66138" autoAdjust="0"/>
  </p:normalViewPr>
  <p:slideViewPr>
    <p:cSldViewPr>
      <p:cViewPr varScale="1">
        <p:scale>
          <a:sx n="34" d="100"/>
          <a:sy n="34" d="100"/>
        </p:scale>
        <p:origin x="67"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1714"/>
    </p:cViewPr>
  </p:sorterViewPr>
  <p:notesViewPr>
    <p:cSldViewPr>
      <p:cViewPr varScale="1">
        <p:scale>
          <a:sx n="59" d="100"/>
          <a:sy n="59" d="100"/>
        </p:scale>
        <p:origin x="2724"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225" tIns="47112" rIns="94225" bIns="47112"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24313" y="0"/>
            <a:ext cx="3076575" cy="469900"/>
          </a:xfrm>
          <a:prstGeom prst="rect">
            <a:avLst/>
          </a:prstGeom>
          <a:noFill/>
          <a:ln w="9525">
            <a:noFill/>
            <a:miter lim="800000"/>
            <a:headEnd/>
            <a:tailEnd/>
          </a:ln>
          <a:effectLst/>
        </p:spPr>
        <p:txBody>
          <a:bodyPr vert="horz" wrap="square" lIns="94225" tIns="47112" rIns="94225" bIns="47112" numCol="1" anchor="t" anchorCtr="0" compatLnSpc="1">
            <a:prstTxWarp prst="textNoShape">
              <a:avLst/>
            </a:prstTxWarp>
          </a:bodyPr>
          <a:lstStyle>
            <a:lvl1pPr algn="r" eaLnBrk="1" hangingPunct="1">
              <a:defRPr sz="1200">
                <a:latin typeface="Arial" charset="0"/>
              </a:defRPr>
            </a:lvl1pPr>
          </a:lstStyle>
          <a:p>
            <a:pPr>
              <a:defRPr/>
            </a:pPr>
            <a:fld id="{8A8F5E7E-F8A4-4D84-A5B3-739758094B4D}" type="datetimeFigureOut">
              <a:rPr lang="en-US"/>
              <a:pPr>
                <a:defRPr/>
              </a:pPr>
              <a:t>5/6/2020</a:t>
            </a:fld>
            <a:endParaRPr lang="en-US" dirty="0"/>
          </a:p>
        </p:txBody>
      </p:sp>
      <p:sp>
        <p:nvSpPr>
          <p:cNvPr id="76804" name="Rectangle 4"/>
          <p:cNvSpPr>
            <a:spLocks noGrp="1" noChangeArrowheads="1"/>
          </p:cNvSpPr>
          <p:nvPr>
            <p:ph type="ftr" sz="quarter" idx="2"/>
          </p:nvPr>
        </p:nvSpPr>
        <p:spPr bwMode="auto">
          <a:xfrm>
            <a:off x="0"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24313"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algn="r" eaLnBrk="1" hangingPunct="1">
              <a:defRPr sz="1200"/>
            </a:lvl1pPr>
          </a:lstStyle>
          <a:p>
            <a:pPr>
              <a:defRPr/>
            </a:pPr>
            <a:fld id="{583C1099-593A-4C7E-9D76-3CCA6841CC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225" tIns="47112" rIns="94225" bIns="471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24313" y="8916988"/>
            <a:ext cx="3076575" cy="469900"/>
          </a:xfrm>
          <a:prstGeom prst="rect">
            <a:avLst/>
          </a:prstGeom>
          <a:noFill/>
          <a:ln w="9525">
            <a:noFill/>
            <a:miter lim="800000"/>
            <a:headEnd/>
            <a:tailEnd/>
          </a:ln>
          <a:effectLst/>
        </p:spPr>
        <p:txBody>
          <a:bodyPr vert="horz" wrap="square" lIns="94225" tIns="47112" rIns="94225" bIns="47112" numCol="1" anchor="b" anchorCtr="0" compatLnSpc="1">
            <a:prstTxWarp prst="textNoShape">
              <a:avLst/>
            </a:prstTxWarp>
          </a:bodyPr>
          <a:lstStyle>
            <a:lvl1pPr algn="r" eaLnBrk="1" hangingPunct="1">
              <a:defRPr sz="1200"/>
            </a:lvl1pPr>
          </a:lstStyle>
          <a:p>
            <a:pPr>
              <a:defRPr/>
            </a:pPr>
            <a:fld id="{2C619753-D153-4E72-BD77-ED7A9A46DB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96.png"/></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1788" indent="-227013">
              <a:spcBef>
                <a:spcPct val="30000"/>
              </a:spcBef>
              <a:defRPr sz="1200">
                <a:solidFill>
                  <a:schemeClr val="tx1"/>
                </a:solidFill>
                <a:latin typeface="Arial" panose="020B0604020202020204" pitchFamily="34" charset="0"/>
              </a:defRPr>
            </a:lvl4pPr>
            <a:lvl5pPr marL="2058988" indent="-227013">
              <a:spcBef>
                <a:spcPct val="30000"/>
              </a:spcBef>
              <a:defRPr sz="1200">
                <a:solidFill>
                  <a:schemeClr val="tx1"/>
                </a:solidFill>
                <a:latin typeface="Arial" panose="020B0604020202020204" pitchFamily="34" charset="0"/>
              </a:defRPr>
            </a:lvl5pPr>
            <a:lvl6pPr marL="2516188" indent="-227013" eaLnBrk="0" fontAlgn="base" hangingPunct="0">
              <a:spcBef>
                <a:spcPct val="30000"/>
              </a:spcBef>
              <a:spcAft>
                <a:spcPct val="0"/>
              </a:spcAft>
              <a:defRPr sz="1200">
                <a:solidFill>
                  <a:schemeClr val="tx1"/>
                </a:solidFill>
                <a:latin typeface="Arial" panose="020B0604020202020204" pitchFamily="34" charset="0"/>
              </a:defRPr>
            </a:lvl6pPr>
            <a:lvl7pPr marL="2973388" indent="-227013" eaLnBrk="0" fontAlgn="base" hangingPunct="0">
              <a:spcBef>
                <a:spcPct val="30000"/>
              </a:spcBef>
              <a:spcAft>
                <a:spcPct val="0"/>
              </a:spcAft>
              <a:defRPr sz="1200">
                <a:solidFill>
                  <a:schemeClr val="tx1"/>
                </a:solidFill>
                <a:latin typeface="Arial" panose="020B0604020202020204" pitchFamily="34" charset="0"/>
              </a:defRPr>
            </a:lvl7pPr>
            <a:lvl8pPr marL="3430588" indent="-227013" eaLnBrk="0" fontAlgn="base" hangingPunct="0">
              <a:spcBef>
                <a:spcPct val="30000"/>
              </a:spcBef>
              <a:spcAft>
                <a:spcPct val="0"/>
              </a:spcAft>
              <a:defRPr sz="1200">
                <a:solidFill>
                  <a:schemeClr val="tx1"/>
                </a:solidFill>
                <a:latin typeface="Arial" panose="020B0604020202020204" pitchFamily="34" charset="0"/>
              </a:defRPr>
            </a:lvl8pPr>
            <a:lvl9pPr marL="388778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084B2D-32EE-43DF-BCC4-5F6A49C3777B}" type="slidenum">
              <a:rPr lang="en-US" altLang="en-US" smtClean="0"/>
              <a:pPr>
                <a:spcBef>
                  <a:spcPct val="0"/>
                </a:spcBef>
              </a:pPr>
              <a:t>1</a:t>
            </a:fld>
            <a:endParaRPr lang="en-US" altLang="en-US" smtClean="0"/>
          </a:p>
        </p:txBody>
      </p:sp>
      <p:sp>
        <p:nvSpPr>
          <p:cNvPr id="14339" name="Rectangle 7"/>
          <p:cNvSpPr txBox="1">
            <a:spLocks noGrp="1" noChangeArrowheads="1"/>
          </p:cNvSpPr>
          <p:nvPr/>
        </p:nvSpPr>
        <p:spPr bwMode="auto">
          <a:xfrm>
            <a:off x="4024313" y="8916988"/>
            <a:ext cx="307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5" tIns="47112" rIns="94225" bIns="47112"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FC2C05A-4D8C-4C5D-BF4F-AE6B6506BCCF}" type="slidenum">
              <a:rPr lang="en-US" altLang="en-US"/>
              <a:pPr algn="r" eaLnBrk="1" hangingPunct="1">
                <a:spcBef>
                  <a:spcPct val="0"/>
                </a:spcBef>
              </a:pPr>
              <a:t>1</a:t>
            </a:fld>
            <a:endParaRPr lang="en-US" altLang="en-US"/>
          </a:p>
        </p:txBody>
      </p:sp>
      <p:sp>
        <p:nvSpPr>
          <p:cNvPr id="14340" name="Rectangle 2"/>
          <p:cNvSpPr>
            <a:spLocks noGrp="1" noRot="1" noChangeAspect="1" noChangeArrowheads="1" noTextEdit="1"/>
          </p:cNvSpPr>
          <p:nvPr>
            <p:ph type="sldImg"/>
          </p:nvPr>
        </p:nvSpPr>
        <p:spPr>
          <a:xfrm>
            <a:off x="1262063" y="747713"/>
            <a:ext cx="4579937" cy="3433762"/>
          </a:xfrm>
          <a:ln w="12700" cap="flat">
            <a:solidFill>
              <a:schemeClr val="tx1"/>
            </a:solidFill>
          </a:ln>
        </p:spPr>
      </p:sp>
      <p:sp>
        <p:nvSpPr>
          <p:cNvPr id="14341" name="Rectangle 3"/>
          <p:cNvSpPr>
            <a:spLocks noGrp="1" noChangeArrowheads="1"/>
          </p:cNvSpPr>
          <p:nvPr>
            <p:ph type="body" idx="3"/>
          </p:nvPr>
        </p:nvSpPr>
        <p:spPr>
          <a:xfrm>
            <a:off x="709613" y="4459288"/>
            <a:ext cx="568325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Machinery and Power Tool Hazards</a:t>
            </a:r>
          </a:p>
          <a:p>
            <a:pPr eaLnBrk="1" hangingPunct="1">
              <a:buFontTx/>
              <a:buChar char="•"/>
            </a:pPr>
            <a:endParaRPr lang="en-US" altLang="en-US" sz="800" smtClean="0">
              <a:latin typeface="Arial" panose="020B0604020202020204" pitchFamily="34" charset="0"/>
            </a:endParaRPr>
          </a:p>
          <a:p>
            <a:pPr eaLnBrk="1" hangingPunct="1"/>
            <a:r>
              <a:rPr lang="en-US" altLang="en-US" smtClean="0">
                <a:latin typeface="Arial" panose="020B0604020202020204" pitchFamily="34" charset="0"/>
              </a:rPr>
              <a:t>Machinery and machine guarding hazards, including portable power tool hazards, are likely faced by every single ship yard worker who works on ships and/or in the shop.</a:t>
            </a:r>
          </a:p>
          <a:p>
            <a:pPr eaLnBrk="1" hangingPunct="1"/>
            <a:endParaRPr lang="en-US" altLang="en-US" sz="800" smtClean="0">
              <a:latin typeface="Arial" panose="020B0604020202020204" pitchFamily="34" charset="0"/>
            </a:endParaRPr>
          </a:p>
          <a:p>
            <a:pPr eaLnBrk="1" hangingPunct="1"/>
            <a:r>
              <a:rPr lang="en-US" altLang="en-US" smtClean="0">
                <a:latin typeface="Arial" panose="020B0604020202020204" pitchFamily="34" charset="0"/>
              </a:rPr>
              <a:t>These machines are vital when fixing ships, however, the hazards they create can be devastating. Crushed hands and arms, severed fingers, blindness -- the list of possible machinery-related injuries is as long as it is horrifying. There seem to be as many hazards created by moving machine parts as there are types of machines. Safeguards are essential for protecting ship yard workers from needless and preventable injuries.</a:t>
            </a:r>
          </a:p>
          <a:p>
            <a:pPr eaLnBrk="1" hangingPunct="1"/>
            <a:endParaRPr lang="en-US" altLang="en-US" sz="800" smtClean="0">
              <a:latin typeface="Arial" panose="020B0604020202020204" pitchFamily="34" charset="0"/>
            </a:endParaRPr>
          </a:p>
          <a:p>
            <a:pPr eaLnBrk="1" hangingPunct="1"/>
            <a:r>
              <a:rPr lang="en-US" altLang="en-US" b="1" smtClean="0">
                <a:latin typeface="Arial" panose="020B0604020202020204" pitchFamily="34" charset="0"/>
              </a:rPr>
              <a:t>A good rule to remember is: Any machine part, function, or process which may cause injury must be safeguarded</a:t>
            </a:r>
            <a:r>
              <a:rPr lang="en-US" altLang="en-US" smtClean="0">
                <a:latin typeface="Arial" panose="020B0604020202020204" pitchFamily="34" charset="0"/>
              </a:rPr>
              <a:t>. When the operation of a machine, or accidental contact with it, can injure the operator or others in the vicinity, the hazards must be either controlled or eliminated.</a:t>
            </a:r>
            <a:br>
              <a:rPr lang="en-US" altLang="en-US" smtClean="0">
                <a:latin typeface="Arial" panose="020B0604020202020204" pitchFamily="34" charset="0"/>
              </a:rPr>
            </a:br>
            <a:endParaRPr lang="en-US" altLang="en-US" smtClean="0">
              <a:latin typeface="Arial" panose="020B0604020202020204" pitchFamily="34" charset="0"/>
            </a:endParaRPr>
          </a:p>
          <a:p>
            <a:pPr eaLnBrk="1" hangingPunct="1"/>
            <a:r>
              <a:rPr lang="en-US" altLang="en-US" b="1" i="1" smtClean="0">
                <a:latin typeface="Arial" panose="020B0604020202020204" pitchFamily="34" charset="0"/>
              </a:rPr>
              <a:t>At the completion of this workshop it is expected that all trainees will be able to better identify, evaluate and control hazards associated with Machinery and/or Portable Power Tools.</a:t>
            </a:r>
          </a:p>
          <a:p>
            <a:pPr eaLnBrk="1" hangingPunct="1"/>
            <a:endParaRPr lang="en-US" altLang="en-US" sz="800" b="1" i="1" smtClean="0">
              <a:latin typeface="Arial" panose="020B0604020202020204" pitchFamily="34" charset="0"/>
            </a:endParaRPr>
          </a:p>
          <a:p>
            <a:pPr eaLnBrk="1" hangingPunct="1"/>
            <a:r>
              <a:rPr lang="en-US" altLang="en-US" b="1" i="1" smtClean="0">
                <a:latin typeface="Arial" panose="020B0604020202020204" pitchFamily="34" charset="0"/>
              </a:rPr>
              <a:t>Note:  Some photos are graphic in nature, as is in real life.</a:t>
            </a:r>
          </a:p>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9613" y="4459288"/>
            <a:ext cx="5683250" cy="4457700"/>
          </a:xfrm>
        </p:spPr>
        <p:txBody>
          <a:bodyPr/>
          <a:lstStyle/>
          <a:p>
            <a:pPr eaLnBrk="1" hangingPunct="1">
              <a:defRPr/>
            </a:pPr>
            <a:r>
              <a:rPr lang="en-US" b="1" dirty="0" smtClean="0"/>
              <a:t>Rotating Motions</a:t>
            </a:r>
          </a:p>
          <a:p>
            <a:pPr eaLnBrk="1" hangingPunct="1">
              <a:defRPr/>
            </a:pPr>
            <a:endParaRPr lang="en-US" b="1" dirty="0"/>
          </a:p>
          <a:p>
            <a:pPr eaLnBrk="1" hangingPunct="1">
              <a:defRPr/>
            </a:pPr>
            <a:r>
              <a:rPr lang="en-US" dirty="0"/>
              <a:t>Rotating motion can be dangerous; even smooth, slowly rotating shafts can grip clothing, and through mere skin </a:t>
            </a:r>
            <a:r>
              <a:rPr lang="en-US" dirty="0" smtClean="0"/>
              <a:t>contact, force </a:t>
            </a:r>
            <a:r>
              <a:rPr lang="en-US" dirty="0"/>
              <a:t>an arm or hand into a dangerous position. Injuries due to contact with rotating parts can be severe.</a:t>
            </a:r>
            <a:endParaRPr lang="en-US" b="1" dirty="0"/>
          </a:p>
          <a:p>
            <a:pPr eaLnBrk="1" hangingPunct="1">
              <a:defRPr/>
            </a:pPr>
            <a:endParaRPr lang="en-US" sz="800" dirty="0"/>
          </a:p>
          <a:p>
            <a:pPr eaLnBrk="1" hangingPunct="1">
              <a:defRPr/>
            </a:pPr>
            <a:r>
              <a:rPr lang="en-US" b="1" dirty="0" smtClean="0"/>
              <a:t>Reciprocating Motion</a:t>
            </a:r>
            <a:endParaRPr lang="en-US" b="1" dirty="0"/>
          </a:p>
          <a:p>
            <a:pPr eaLnBrk="1" hangingPunct="1">
              <a:defRPr/>
            </a:pPr>
            <a:endParaRPr lang="en-US" b="1" dirty="0"/>
          </a:p>
          <a:p>
            <a:pPr eaLnBrk="1" hangingPunct="1">
              <a:defRPr/>
            </a:pPr>
            <a:r>
              <a:rPr lang="en-US" dirty="0"/>
              <a:t>Reciprocating motion, also called reciprocation, is a repetitive up-and-down or back-and-forth </a:t>
            </a:r>
            <a:r>
              <a:rPr lang="en-US" dirty="0" smtClean="0"/>
              <a:t>linear motion</a:t>
            </a:r>
            <a:r>
              <a:rPr lang="en-US" dirty="0"/>
              <a:t>. It is found in a wide range of mechanisms, including reciprocating </a:t>
            </a:r>
            <a:r>
              <a:rPr lang="en-US" dirty="0" smtClean="0"/>
              <a:t>saws, engines, tables </a:t>
            </a:r>
            <a:r>
              <a:rPr lang="en-US" dirty="0"/>
              <a:t>and pumps.</a:t>
            </a:r>
            <a:endParaRPr lang="en-US" altLang="en-US" sz="800" dirty="0"/>
          </a:p>
          <a:p>
            <a:pPr marL="171913" indent="-171913" eaLnBrk="1" hangingPunct="1">
              <a:buFont typeface="Arial" panose="020B0604020202020204" pitchFamily="34" charset="0"/>
              <a:buChar char="•"/>
              <a:defRPr/>
            </a:pPr>
            <a:endParaRPr lang="en-US" altLang="en-US" dirty="0" smtClean="0">
              <a:latin typeface="Arial" panose="020B0604020202020204" pitchFamily="34" charset="0"/>
            </a:endParaRPr>
          </a:p>
          <a:p>
            <a:pPr eaLnBrk="1" hangingPunct="1">
              <a:defRPr/>
            </a:pPr>
            <a:r>
              <a:rPr lang="en-US" b="1" dirty="0" smtClean="0"/>
              <a:t>Transverse Motion</a:t>
            </a:r>
          </a:p>
          <a:p>
            <a:pPr marL="171913" indent="-171913" eaLnBrk="1" hangingPunct="1">
              <a:buFont typeface="Arial" panose="020B0604020202020204" pitchFamily="34" charset="0"/>
              <a:buChar char="•"/>
              <a:defRPr/>
            </a:pPr>
            <a:endParaRPr lang="en-US" altLang="en-US" dirty="0" smtClean="0">
              <a:latin typeface="Arial" panose="020B0604020202020204" pitchFamily="34" charset="0"/>
            </a:endParaRPr>
          </a:p>
          <a:p>
            <a:pPr>
              <a:defRPr/>
            </a:pPr>
            <a:r>
              <a:rPr lang="en-US" dirty="0"/>
              <a:t>Transverse motion (movement in a straight, continuous line) creates a hazard because a worker may be struck or caught in a pinch or shear point by the moving part.</a:t>
            </a:r>
            <a:endParaRPr lang="en-US" altLang="en-US" dirty="0" smtClean="0">
              <a:latin typeface="Arial" panose="020B0604020202020204" pitchFamily="34" charset="0"/>
            </a:endParaRPr>
          </a:p>
          <a:p>
            <a:pPr algn="ctr" eaLnBrk="1" hangingPunct="1">
              <a:defRPr/>
            </a:pPr>
            <a:endParaRPr lang="en-US" altLang="en-US" dirty="0" smtClean="0"/>
          </a:p>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DB8A95D2-1C5C-4004-9CD8-98158E665923}"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9613" y="4459288"/>
            <a:ext cx="5683250" cy="4457700"/>
          </a:xfrm>
        </p:spPr>
        <p:txBody>
          <a:bodyPr/>
          <a:lstStyle/>
          <a:p>
            <a:pPr eaLnBrk="1" hangingPunct="1">
              <a:defRPr/>
            </a:pPr>
            <a:r>
              <a:rPr lang="en-US" b="1" dirty="0" smtClean="0"/>
              <a:t>In-Running Nip Points</a:t>
            </a:r>
            <a:endParaRPr lang="en-US" b="1" dirty="0"/>
          </a:p>
          <a:p>
            <a:pPr eaLnBrk="1" hangingPunct="1">
              <a:defRPr/>
            </a:pPr>
            <a:endParaRPr lang="en-US" sz="800" dirty="0"/>
          </a:p>
          <a:p>
            <a:pPr eaLnBrk="1" hangingPunct="1">
              <a:defRPr/>
            </a:pPr>
            <a:r>
              <a:rPr lang="en-US" dirty="0" smtClean="0"/>
              <a:t>In-running</a:t>
            </a:r>
            <a:r>
              <a:rPr lang="en-US" dirty="0"/>
              <a:t> </a:t>
            </a:r>
            <a:r>
              <a:rPr lang="en-US" b="1" dirty="0"/>
              <a:t>nip points</a:t>
            </a:r>
            <a:r>
              <a:rPr lang="en-US" dirty="0"/>
              <a:t> (or pinch </a:t>
            </a:r>
            <a:r>
              <a:rPr lang="en-US" b="1" dirty="0"/>
              <a:t>points</a:t>
            </a:r>
            <a:r>
              <a:rPr lang="en-US" dirty="0"/>
              <a:t>) are a special danger arising from rotating or reciprocating parts. They occur whenever machine parts move toward each other or when one part moves past a stationary object</a:t>
            </a:r>
            <a:r>
              <a:rPr lang="en-US" dirty="0" smtClean="0"/>
              <a:t>.  </a:t>
            </a:r>
          </a:p>
          <a:p>
            <a:pPr eaLnBrk="1" hangingPunct="1">
              <a:defRPr/>
            </a:pPr>
            <a:endParaRPr lang="en-US" dirty="0"/>
          </a:p>
          <a:p>
            <a:pPr eaLnBrk="1" hangingPunct="1">
              <a:defRPr/>
            </a:pPr>
            <a:r>
              <a:rPr lang="en-US" dirty="0" smtClean="0"/>
              <a:t>In-Running Nip Points can injure you:</a:t>
            </a:r>
          </a:p>
          <a:p>
            <a:pPr eaLnBrk="1" hangingPunct="1">
              <a:defRPr/>
            </a:pPr>
            <a:endParaRPr lang="en-US" altLang="en-US" sz="800" dirty="0"/>
          </a:p>
          <a:p>
            <a:pPr marL="171913" indent="-171913" eaLnBrk="1" hangingPunct="1">
              <a:buFont typeface="Arial" panose="020B0604020202020204" pitchFamily="34" charset="0"/>
              <a:buChar char="•"/>
              <a:defRPr/>
            </a:pPr>
            <a:r>
              <a:rPr lang="en-US" altLang="en-US" dirty="0" smtClean="0">
                <a:latin typeface="Arial" panose="020B0604020202020204" pitchFamily="34" charset="0"/>
              </a:rPr>
              <a:t>Between 2 rotating parts</a:t>
            </a:r>
          </a:p>
          <a:p>
            <a:pPr marL="171913" indent="-171913" eaLnBrk="1" hangingPunct="1">
              <a:buFont typeface="Arial" panose="020B0604020202020204" pitchFamily="34" charset="0"/>
              <a:buChar char="•"/>
              <a:defRPr/>
            </a:pPr>
            <a:r>
              <a:rPr lang="en-US" altLang="en-US" dirty="0" smtClean="0">
                <a:latin typeface="Arial" panose="020B0604020202020204" pitchFamily="34" charset="0"/>
              </a:rPr>
              <a:t>Between rotating and tangential parts</a:t>
            </a:r>
          </a:p>
          <a:p>
            <a:pPr marL="171913" indent="-171913" eaLnBrk="1" hangingPunct="1">
              <a:buFont typeface="Arial" panose="020B0604020202020204" pitchFamily="34" charset="0"/>
              <a:buChar char="•"/>
              <a:defRPr/>
            </a:pPr>
            <a:r>
              <a:rPr lang="en-US" altLang="en-US" dirty="0" smtClean="0">
                <a:latin typeface="Arial" panose="020B0604020202020204" pitchFamily="34" charset="0"/>
              </a:rPr>
              <a:t>Between rotating and fixed parts which shear, crush, or abrade</a:t>
            </a:r>
          </a:p>
          <a:p>
            <a:pPr algn="ctr" eaLnBrk="1" hangingPunct="1">
              <a:defRPr/>
            </a:pPr>
            <a:endParaRPr lang="en-US" altLang="en-US" b="1" i="1" dirty="0" smtClean="0"/>
          </a:p>
          <a:p>
            <a:pPr algn="ctr" eaLnBrk="1" hangingPunct="1">
              <a:defRPr/>
            </a:pPr>
            <a:r>
              <a:rPr lang="en-US" altLang="en-US" b="1" i="1" dirty="0" smtClean="0"/>
              <a:t>Projecting </a:t>
            </a:r>
            <a:r>
              <a:rPr lang="en-US" altLang="en-US" b="1" i="1" dirty="0"/>
              <a:t>pieces increase risk</a:t>
            </a:r>
          </a:p>
          <a:p>
            <a:pPr marL="171913" indent="-171913" eaLnBrk="1" hangingPunct="1">
              <a:buFont typeface="Arial" panose="020B0604020202020204" pitchFamily="34" charset="0"/>
              <a:buChar char="•"/>
              <a:defRPr/>
            </a:pPr>
            <a:endParaRPr lang="en-US" altLang="en-US" dirty="0" smtClean="0">
              <a:latin typeface="Arial" panose="020B0604020202020204" pitchFamily="34" charset="0"/>
            </a:endParaRPr>
          </a:p>
          <a:p>
            <a:pPr algn="ctr" eaLnBrk="1" hangingPunct="1">
              <a:defRPr/>
            </a:pPr>
            <a:endParaRPr lang="en-US" altLang="en-US" dirty="0" smtClean="0"/>
          </a:p>
          <a:p>
            <a:pPr>
              <a:defRPr/>
            </a:pPr>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246A70A8-187C-442F-B6CB-F2858C365386}"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09613" y="4459288"/>
            <a:ext cx="568325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Cutting</a:t>
            </a:r>
          </a:p>
          <a:p>
            <a:pPr eaLnBrk="1" hangingPunct="1"/>
            <a:r>
              <a:rPr lang="en-US" altLang="en-US" smtClean="0">
                <a:latin typeface="Arial" panose="020B0604020202020204" pitchFamily="34" charset="0"/>
              </a:rPr>
              <a:t>Cutting action may involve rotating, reciprocating, or transverse motion. The danger of cutting action exists at the point of operation where finger, arm and body injuries can occur and where flying chips or scrap material can strike the head, particularly in the area of the eyes or face. Such hazards are present at the point of operation in cutting wood, metal or other materials.</a:t>
            </a:r>
            <a:endParaRPr lang="en-US" altLang="en-US" sz="800" smtClean="0">
              <a:latin typeface="Arial" panose="020B0604020202020204" pitchFamily="34" charset="0"/>
            </a:endParaRPr>
          </a:p>
          <a:p>
            <a:pPr eaLnBrk="1" hangingPunct="1"/>
            <a:r>
              <a:rPr lang="en-US" altLang="en-US" b="1" smtClean="0">
                <a:latin typeface="Arial" panose="020B0604020202020204" pitchFamily="34" charset="0"/>
              </a:rPr>
              <a:t>Punching</a:t>
            </a:r>
          </a:p>
          <a:p>
            <a:pPr eaLnBrk="1" hangingPunct="1"/>
            <a:r>
              <a:rPr lang="en-US" altLang="en-US" smtClean="0">
                <a:latin typeface="Arial" panose="020B0604020202020204" pitchFamily="34" charset="0"/>
              </a:rPr>
              <a:t>Punching action results when power is applied to a slide (ram) for the purpose of blanking, drawing, or stamping metal or other materials. The danger of this type of action occurs at the point of operation where stock is inserted, held and withdrawn by hand. </a:t>
            </a:r>
            <a:endParaRPr lang="en-US" altLang="en-US" sz="800" smtClean="0">
              <a:latin typeface="Arial" panose="020B0604020202020204" pitchFamily="34" charset="0"/>
            </a:endParaRPr>
          </a:p>
          <a:p>
            <a:pPr eaLnBrk="1" hangingPunct="1"/>
            <a:r>
              <a:rPr lang="en-US" altLang="en-US" b="1" smtClean="0">
                <a:latin typeface="Arial" panose="020B0604020202020204" pitchFamily="34" charset="0"/>
              </a:rPr>
              <a:t>Shearing</a:t>
            </a:r>
          </a:p>
          <a:p>
            <a:pPr eaLnBrk="1" hangingPunct="1"/>
            <a:r>
              <a:rPr lang="en-US" altLang="en-US" smtClean="0">
                <a:latin typeface="Arial" panose="020B0604020202020204" pitchFamily="34" charset="0"/>
              </a:rPr>
              <a:t>Shearing action involves applying power to a slide or knife in order to trim or shear metal or other materials. A hazard occurs at the point of operation where stock is actually inserted, held and withdrawn. Shears also commonly have hydraulic hold downs that secure the material before the shearing action occurs.  These devices present a crushing hazard and are contacted more frequently than the shear itself.</a:t>
            </a:r>
            <a:endParaRPr lang="en-US" altLang="en-US" sz="800" smtClean="0">
              <a:latin typeface="Arial" panose="020B0604020202020204" pitchFamily="34" charset="0"/>
            </a:endParaRPr>
          </a:p>
          <a:p>
            <a:pPr eaLnBrk="1" hangingPunct="1"/>
            <a:r>
              <a:rPr lang="en-US" altLang="en-US" b="1" smtClean="0">
                <a:latin typeface="Arial" panose="020B0604020202020204" pitchFamily="34" charset="0"/>
              </a:rPr>
              <a:t>Bending</a:t>
            </a:r>
            <a:endParaRPr lang="en-US" altLang="en-US" smtClean="0">
              <a:latin typeface="Arial" panose="020B0604020202020204" pitchFamily="34" charset="0"/>
            </a:endParaRPr>
          </a:p>
          <a:p>
            <a:r>
              <a:rPr lang="en-US" altLang="en-US" smtClean="0">
                <a:latin typeface="Arial" panose="020B0604020202020204" pitchFamily="34" charset="0"/>
              </a:rPr>
              <a:t>Bending action results when power is applied to a slide in order to draw or stamp metal or other materials. A hazard occurs at the point of operation where stock is inserted, held and withdrawn.</a:t>
            </a:r>
          </a:p>
          <a:p>
            <a:r>
              <a:rPr lang="en-US" altLang="en-US" smtClean="0">
                <a:latin typeface="Arial" panose="020B0604020202020204" pitchFamily="34" charset="0"/>
              </a:rPr>
              <a:t>.</a:t>
            </a:r>
          </a:p>
          <a:p>
            <a:endParaRPr lang="en-US" altLang="en-US" smtClean="0">
              <a:latin typeface="Arial" panose="020B0604020202020204" pitchFamily="34" charset="0"/>
            </a:endParaRPr>
          </a:p>
          <a:p>
            <a:pPr algn="ct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0FDF074-91AF-4612-B02E-90EAF11112D0}"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Each word below is a type of machine hazard (motion or action).  Place each “bullet” under the proper category above.</a:t>
            </a:r>
          </a:p>
          <a:p>
            <a:endParaRPr lang="en-US" altLang="en-US" smtClean="0">
              <a:latin typeface="Arial" panose="020B0604020202020204" pitchFamily="34" charset="0"/>
            </a:endParaRPr>
          </a:p>
          <a:p>
            <a:pPr marL="2005013" lvl="4" indent="-171450">
              <a:buFontTx/>
              <a:buChar char="•"/>
            </a:pPr>
            <a:r>
              <a:rPr lang="en-US" altLang="en-US" smtClean="0">
                <a:latin typeface="Arial" panose="020B0604020202020204" pitchFamily="34" charset="0"/>
              </a:rPr>
              <a:t>Reciprocating</a:t>
            </a:r>
          </a:p>
          <a:p>
            <a:pPr marL="2005013" lvl="4" indent="-171450">
              <a:buFontTx/>
              <a:buChar char="•"/>
            </a:pPr>
            <a:r>
              <a:rPr lang="en-US" altLang="en-US" smtClean="0">
                <a:latin typeface="Arial" panose="020B0604020202020204" pitchFamily="34" charset="0"/>
              </a:rPr>
              <a:t>Punching</a:t>
            </a:r>
          </a:p>
          <a:p>
            <a:pPr marL="2005013" lvl="4" indent="-171450">
              <a:buFontTx/>
              <a:buChar char="•"/>
            </a:pPr>
            <a:r>
              <a:rPr lang="en-US" altLang="en-US" smtClean="0">
                <a:latin typeface="Arial" panose="020B0604020202020204" pitchFamily="34" charset="0"/>
              </a:rPr>
              <a:t>Rotating (including in-running nip points)</a:t>
            </a:r>
          </a:p>
          <a:p>
            <a:pPr marL="2005013" lvl="4" indent="-171450">
              <a:buFontTx/>
              <a:buChar char="•"/>
            </a:pPr>
            <a:r>
              <a:rPr lang="en-US" altLang="en-US" smtClean="0">
                <a:latin typeface="Arial" panose="020B0604020202020204" pitchFamily="34" charset="0"/>
              </a:rPr>
              <a:t>Shearing </a:t>
            </a:r>
          </a:p>
          <a:p>
            <a:pPr marL="2005013" lvl="4" indent="-171450">
              <a:buFontTx/>
              <a:buChar char="•"/>
            </a:pPr>
            <a:r>
              <a:rPr lang="en-US" altLang="en-US" smtClean="0">
                <a:latin typeface="Arial" panose="020B0604020202020204" pitchFamily="34" charset="0"/>
              </a:rPr>
              <a:t>Transverse Motion</a:t>
            </a:r>
          </a:p>
          <a:p>
            <a:pPr marL="2005013" lvl="4" indent="-171450">
              <a:buFontTx/>
              <a:buChar char="•"/>
            </a:pPr>
            <a:r>
              <a:rPr lang="en-US" altLang="en-US" smtClean="0">
                <a:latin typeface="Arial" panose="020B0604020202020204" pitchFamily="34" charset="0"/>
              </a:rPr>
              <a:t>Bending</a:t>
            </a:r>
          </a:p>
          <a:p>
            <a:pPr marL="2005013" lvl="4" indent="-171450">
              <a:buFontTx/>
              <a:buChar char="•"/>
            </a:pPr>
            <a:r>
              <a:rPr lang="en-US" altLang="en-US" smtClean="0">
                <a:latin typeface="Arial" panose="020B0604020202020204" pitchFamily="34" charset="0"/>
              </a:rPr>
              <a:t>Cutting</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ADE43382-1015-4B84-8E0A-69A9BD6EE0C9}"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solidFill>
                  <a:schemeClr val="tx2"/>
                </a:solidFill>
                <a:latin typeface="Arial" panose="020B0604020202020204" pitchFamily="34" charset="0"/>
              </a:rPr>
              <a:t>1910 Subpart O - Machinery and Machine Guarding</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1910.211 - Definitions.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1910.212 - General requirements for all machines.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1910.213 - Woodworking machinery requirements.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1910.214 - Cooperage machinery. [Reserved]</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1910.215 - Abrasive wheel machinery.</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1910.216 - Mills and calendars in the rubber and plastics industries.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1910.217 - Mechanical power presses.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1910.218 - Forging machines.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1910.219 - Mechanical power-transmission apparatus.</a:t>
            </a:r>
          </a:p>
          <a:p>
            <a:pPr lvl="1"/>
            <a:endParaRPr lang="en-US" altLang="en-US" dirty="0" smtClean="0">
              <a:solidFill>
                <a:schemeClr val="tx2"/>
              </a:solidFill>
              <a:latin typeface="Arial" panose="020B0604020202020204" pitchFamily="34" charset="0"/>
            </a:endParaRPr>
          </a:p>
          <a:p>
            <a:r>
              <a:rPr lang="en-US" altLang="en-US" u="sng" dirty="0" smtClean="0">
                <a:solidFill>
                  <a:schemeClr val="tx2"/>
                </a:solidFill>
                <a:latin typeface="Arial" panose="020B0604020202020204" pitchFamily="34" charset="0"/>
              </a:rPr>
              <a:t>1910 Subpart P - Hand and Portable Powered Tools and Other Hand-Held Equipment</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1910.241 - Definitions.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1910.242 - Hand and portable powered tools and equipment, general.</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1910.243 - Guarding of portable powered tools.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1910.244 - Other portable tools and equipment.</a:t>
            </a:r>
            <a:endParaRPr lang="en-US" altLang="en-US" dirty="0" smtClean="0">
              <a:solidFill>
                <a:schemeClr val="tx2"/>
              </a:solidFill>
              <a:latin typeface="Arial" panose="020B0604020202020204" pitchFamily="34" charset="0"/>
            </a:endParaRPr>
          </a:p>
          <a:p>
            <a:endParaRPr lang="en-US" altLang="en-US" dirty="0"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44F7FF0-368E-4649-B17F-B9F192A3799D}"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AD8C23A6-AB05-49C0-8E7D-D01B755FF1B6}" type="slidenum">
              <a:rPr lang="en-US" altLang="en-US" smtClean="0"/>
              <a:pPr/>
              <a:t>15</a:t>
            </a:fld>
            <a:endParaRPr lang="en-US" altLang="en-US" smtClean="0"/>
          </a:p>
        </p:txBody>
      </p:sp>
      <p:graphicFrame>
        <p:nvGraphicFramePr>
          <p:cNvPr id="2" name="Table 1"/>
          <p:cNvGraphicFramePr>
            <a:graphicFrameLocks noGrp="1"/>
          </p:cNvGraphicFramePr>
          <p:nvPr/>
        </p:nvGraphicFramePr>
        <p:xfrm>
          <a:off x="709613" y="4459288"/>
          <a:ext cx="5683250" cy="4337050"/>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20000"/>
                    </a:ext>
                  </a:extLst>
                </a:gridCol>
                <a:gridCol w="2841625">
                  <a:extLst>
                    <a:ext uri="{9D8B030D-6E8A-4147-A177-3AD203B41FA5}">
                      <a16:colId xmlns:a16="http://schemas.microsoft.com/office/drawing/2014/main" val="20001"/>
                    </a:ext>
                  </a:extLst>
                </a:gridCol>
              </a:tblGrid>
              <a:tr h="527972">
                <a:tc>
                  <a:txBody>
                    <a:bodyPr/>
                    <a:lstStyle/>
                    <a:p>
                      <a:pPr algn="ctr"/>
                      <a:r>
                        <a:rPr lang="en-US" sz="1800" dirty="0" smtClean="0"/>
                        <a:t>Guards</a:t>
                      </a:r>
                      <a:endParaRPr lang="en-US" sz="1800" dirty="0"/>
                    </a:p>
                  </a:txBody>
                  <a:tcPr marL="91758" marR="91758" marT="45801" marB="45801">
                    <a:solidFill>
                      <a:schemeClr val="tx1"/>
                    </a:solidFill>
                  </a:tcPr>
                </a:tc>
                <a:tc>
                  <a:txBody>
                    <a:bodyPr/>
                    <a:lstStyle/>
                    <a:p>
                      <a:pPr algn="ctr"/>
                      <a:r>
                        <a:rPr lang="en-US" sz="1800" dirty="0" smtClean="0"/>
                        <a:t>Devices/Methods</a:t>
                      </a:r>
                      <a:endParaRPr lang="en-US" sz="1800" dirty="0"/>
                    </a:p>
                  </a:txBody>
                  <a:tcPr marL="91758" marR="91758" marT="45801" marB="45801">
                    <a:solidFill>
                      <a:schemeClr val="tx1"/>
                    </a:solidFill>
                  </a:tcPr>
                </a:tc>
                <a:extLst>
                  <a:ext uri="{0D108BD9-81ED-4DB2-BD59-A6C34878D82A}">
                    <a16:rowId xmlns:a16="http://schemas.microsoft.com/office/drawing/2014/main" val="10000"/>
                  </a:ext>
                </a:extLst>
              </a:tr>
              <a:tr h="52797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Fixed</a:t>
                      </a:r>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Presence Sensing</a:t>
                      </a:r>
                    </a:p>
                  </a:txBody>
                  <a:tcPr marL="91758" marR="91758" marT="45801" marB="45801"/>
                </a:tc>
                <a:extLst>
                  <a:ext uri="{0D108BD9-81ED-4DB2-BD59-A6C34878D82A}">
                    <a16:rowId xmlns:a16="http://schemas.microsoft.com/office/drawing/2014/main" val="10001"/>
                  </a:ext>
                </a:extLst>
              </a:tr>
              <a:tr h="52797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Interlocked</a:t>
                      </a:r>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Pullback</a:t>
                      </a:r>
                    </a:p>
                  </a:txBody>
                  <a:tcPr marL="91758" marR="91758" marT="45801" marB="45801"/>
                </a:tc>
                <a:extLst>
                  <a:ext uri="{0D108BD9-81ED-4DB2-BD59-A6C34878D82A}">
                    <a16:rowId xmlns:a16="http://schemas.microsoft.com/office/drawing/2014/main" val="10002"/>
                  </a:ext>
                </a:extLst>
              </a:tr>
              <a:tr h="52797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Adjustable</a:t>
                      </a:r>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Restraint</a:t>
                      </a:r>
                    </a:p>
                  </a:txBody>
                  <a:tcPr marL="91758" marR="91758" marT="45801" marB="45801"/>
                </a:tc>
                <a:extLst>
                  <a:ext uri="{0D108BD9-81ED-4DB2-BD59-A6C34878D82A}">
                    <a16:rowId xmlns:a16="http://schemas.microsoft.com/office/drawing/2014/main" val="10003"/>
                  </a:ext>
                </a:extLst>
              </a:tr>
              <a:tr h="52797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Self-Adjusting</a:t>
                      </a:r>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Safety Controls</a:t>
                      </a:r>
                    </a:p>
                  </a:txBody>
                  <a:tcPr marL="91758" marR="91758" marT="45801" marB="45801"/>
                </a:tc>
                <a:extLst>
                  <a:ext uri="{0D108BD9-81ED-4DB2-BD59-A6C34878D82A}">
                    <a16:rowId xmlns:a16="http://schemas.microsoft.com/office/drawing/2014/main" val="10004"/>
                  </a:ext>
                </a:extLst>
              </a:tr>
              <a:tr h="527972">
                <a:tc>
                  <a:txBody>
                    <a:bodyPr/>
                    <a:lstStyle/>
                    <a:p>
                      <a:endParaRPr lang="en-US" sz="1800" dirty="0"/>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Gates</a:t>
                      </a:r>
                    </a:p>
                  </a:txBody>
                  <a:tcPr marL="91758" marR="91758" marT="45801" marB="45801"/>
                </a:tc>
                <a:extLst>
                  <a:ext uri="{0D108BD9-81ED-4DB2-BD59-A6C34878D82A}">
                    <a16:rowId xmlns:a16="http://schemas.microsoft.com/office/drawing/2014/main" val="10005"/>
                  </a:ext>
                </a:extLst>
              </a:tr>
              <a:tr h="527972">
                <a:tc>
                  <a:txBody>
                    <a:bodyPr/>
                    <a:lstStyle/>
                    <a:p>
                      <a:endParaRPr lang="en-US" sz="1800" dirty="0"/>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smtClean="0"/>
                        <a:t>Two-Handed Controls</a:t>
                      </a:r>
                    </a:p>
                  </a:txBody>
                  <a:tcPr marL="91758" marR="91758" marT="45801" marB="45801"/>
                </a:tc>
                <a:extLst>
                  <a:ext uri="{0D108BD9-81ED-4DB2-BD59-A6C34878D82A}">
                    <a16:rowId xmlns:a16="http://schemas.microsoft.com/office/drawing/2014/main" val="10006"/>
                  </a:ext>
                </a:extLst>
              </a:tr>
              <a:tr h="641246">
                <a:tc>
                  <a:txBody>
                    <a:bodyPr/>
                    <a:lstStyle/>
                    <a:p>
                      <a:endParaRPr lang="en-US" sz="1800" dirty="0"/>
                    </a:p>
                  </a:txBody>
                  <a:tcPr marL="91758" marR="91758" marT="45801" marB="45801"/>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b="1" dirty="0" smtClean="0"/>
                        <a:t>Safe Guarding by Location and Distance</a:t>
                      </a:r>
                      <a:endParaRPr lang="en-US" sz="1000" dirty="0" smtClean="0"/>
                    </a:p>
                  </a:txBody>
                  <a:tcPr marL="91758" marR="91758" marT="45801" marB="45801"/>
                </a:tc>
                <a:extLst>
                  <a:ext uri="{0D108BD9-81ED-4DB2-BD59-A6C34878D82A}">
                    <a16:rowId xmlns:a16="http://schemas.microsoft.com/office/drawing/2014/main" val="10007"/>
                  </a:ext>
                </a:extLst>
              </a:tr>
            </a:tbl>
          </a:graphicData>
        </a:graphic>
      </p:graphicFrame>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Fixed and Interlocked Guards</a:t>
            </a:r>
          </a:p>
          <a:p>
            <a:pPr eaLnBrk="1" hangingPunct="1">
              <a:defRPr/>
            </a:pPr>
            <a:endParaRPr lang="en-US" altLang="en-US" dirty="0" smtClean="0"/>
          </a:p>
          <a:p>
            <a:pPr marL="171913" indent="-171913" eaLnBrk="1" hangingPunct="1">
              <a:buFont typeface="Arial" panose="020B0604020202020204" pitchFamily="34" charset="0"/>
              <a:buChar char="•"/>
              <a:defRPr/>
            </a:pPr>
            <a:r>
              <a:rPr lang="en-US" altLang="en-US" b="1" dirty="0" smtClean="0"/>
              <a:t>Fixed</a:t>
            </a:r>
          </a:p>
          <a:p>
            <a:pPr eaLnBrk="1" hangingPunct="1">
              <a:defRPr/>
            </a:pPr>
            <a:r>
              <a:rPr lang="en-US" dirty="0"/>
              <a:t>As its name implies, a fixed guard is a permanent part of the machine. It is not dependent upon moving parts to function. It may be constructed of sheet metal, screen, wire cloth, bars, plastic, or any other material that is substantial enough to withstand whatever impact it may receive and to endure prolonged use. This guard is usually preferable to all other types because of its relative </a:t>
            </a:r>
            <a:r>
              <a:rPr lang="en-US" dirty="0" smtClean="0"/>
              <a:t>simplicity. </a:t>
            </a:r>
            <a:r>
              <a:rPr lang="en-US" dirty="0"/>
              <a:t> </a:t>
            </a:r>
            <a:r>
              <a:rPr lang="en-US" dirty="0" smtClean="0"/>
              <a:t>Fixed </a:t>
            </a:r>
            <a:r>
              <a:rPr lang="en-US" dirty="0"/>
              <a:t>guards themselves must be evaluated to ensure that they do not create additional hazards during the operation of the machine.  I like this example because it shows the mechanism that is being guarded.</a:t>
            </a:r>
            <a:endParaRPr lang="en-US" b="1" dirty="0"/>
          </a:p>
          <a:p>
            <a:pPr eaLnBrk="1" hangingPunct="1">
              <a:defRPr/>
            </a:pPr>
            <a:endParaRPr lang="en-US" altLang="en-US" b="1" dirty="0" smtClean="0"/>
          </a:p>
          <a:p>
            <a:pPr marL="171913" indent="-171913" eaLnBrk="1" hangingPunct="1">
              <a:buFont typeface="Arial" panose="020B0604020202020204" pitchFamily="34" charset="0"/>
              <a:buChar char="•"/>
              <a:defRPr/>
            </a:pPr>
            <a:r>
              <a:rPr lang="en-US" altLang="en-US" b="1" dirty="0" smtClean="0"/>
              <a:t>Interlocked</a:t>
            </a:r>
          </a:p>
          <a:p>
            <a:pPr>
              <a:defRPr/>
            </a:pPr>
            <a:r>
              <a:rPr lang="en-US" dirty="0"/>
              <a:t>When this type of guard is opened or removed, the tripping mechanism and/or power automatically shuts off or disengages, the moving parts of the machine are stopped, and the machine cannot cycle or be started until the guard is back in place. </a:t>
            </a:r>
            <a:r>
              <a:rPr lang="en-US" dirty="0" smtClean="0"/>
              <a:t> An </a:t>
            </a:r>
            <a:r>
              <a:rPr lang="en-US" dirty="0"/>
              <a:t>interlocked guard may use </a:t>
            </a:r>
            <a:r>
              <a:rPr lang="en-US" dirty="0" smtClean="0"/>
              <a:t>electrical, </a:t>
            </a:r>
            <a:r>
              <a:rPr lang="en-US" dirty="0"/>
              <a:t>mechanical, </a:t>
            </a:r>
            <a:r>
              <a:rPr lang="en-US" dirty="0" smtClean="0"/>
              <a:t>hydraulic </a:t>
            </a:r>
            <a:r>
              <a:rPr lang="en-US" dirty="0"/>
              <a:t>or pneumatic </a:t>
            </a:r>
            <a:r>
              <a:rPr lang="en-US" dirty="0" smtClean="0"/>
              <a:t>power, or </a:t>
            </a:r>
            <a:r>
              <a:rPr lang="en-US" dirty="0"/>
              <a:t>any combination of these. Interlocks should not prevent "inching" by remote </a:t>
            </a:r>
            <a:r>
              <a:rPr lang="en-US" dirty="0" smtClean="0"/>
              <a:t>control, </a:t>
            </a:r>
            <a:r>
              <a:rPr lang="en-US" dirty="0"/>
              <a:t>if required. Replacing the guard should not automatically restart the machine. To be effective, all removable guards should be interlocked to prevent occupational hazards.</a:t>
            </a:r>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C4703A27-4C94-4374-B330-32F6CB46C867}"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Adjustable and Self-Adjusting Guards</a:t>
            </a:r>
          </a:p>
          <a:p>
            <a:pPr eaLnBrk="1" hangingPunct="1">
              <a:defRPr/>
            </a:pPr>
            <a:endParaRPr lang="en-US" altLang="en-US" b="1" dirty="0"/>
          </a:p>
          <a:p>
            <a:pPr marL="171913" indent="-171913" eaLnBrk="1" hangingPunct="1">
              <a:buFont typeface="Arial" panose="020B0604020202020204" pitchFamily="34" charset="0"/>
              <a:buChar char="•"/>
              <a:defRPr/>
            </a:pPr>
            <a:r>
              <a:rPr lang="en-US" altLang="en-US" b="1" dirty="0" smtClean="0"/>
              <a:t>Adjustable</a:t>
            </a:r>
          </a:p>
          <a:p>
            <a:pPr eaLnBrk="1" hangingPunct="1">
              <a:defRPr/>
            </a:pPr>
            <a:r>
              <a:rPr lang="en-US" dirty="0"/>
              <a:t>Adjustable guards are useful because they allow flexibility in accommodating various sizes of stock</a:t>
            </a:r>
            <a:r>
              <a:rPr lang="en-US" dirty="0" smtClean="0"/>
              <a:t>. </a:t>
            </a:r>
            <a:r>
              <a:rPr lang="en-US" dirty="0"/>
              <a:t>Avery common example is the blade guard on a band saw.  </a:t>
            </a:r>
            <a:r>
              <a:rPr lang="en-US" dirty="0" smtClean="0"/>
              <a:t>The </a:t>
            </a:r>
            <a:r>
              <a:rPr lang="en-US" dirty="0"/>
              <a:t>trouble with adjustable guards is that they require the operator to adjust them each time the thickness of the stock changes</a:t>
            </a:r>
            <a:r>
              <a:rPr lang="en-US" dirty="0" smtClean="0"/>
              <a:t>.</a:t>
            </a:r>
            <a:endParaRPr lang="en-US" altLang="en-US" b="1" dirty="0" smtClean="0"/>
          </a:p>
          <a:p>
            <a:pPr eaLnBrk="1" hangingPunct="1">
              <a:defRPr/>
            </a:pPr>
            <a:endParaRPr lang="en-US" altLang="en-US" b="1" dirty="0"/>
          </a:p>
          <a:p>
            <a:pPr marL="171913" indent="-171913" eaLnBrk="1" hangingPunct="1">
              <a:buFont typeface="Arial" panose="020B0604020202020204" pitchFamily="34" charset="0"/>
              <a:buChar char="•"/>
              <a:defRPr/>
            </a:pPr>
            <a:r>
              <a:rPr lang="en-US" altLang="en-US" b="1" dirty="0" smtClean="0"/>
              <a:t>Self-Adjusting</a:t>
            </a:r>
          </a:p>
          <a:p>
            <a:pPr eaLnBrk="1" hangingPunct="1">
              <a:defRPr/>
            </a:pPr>
            <a:r>
              <a:rPr lang="en-US" dirty="0"/>
              <a:t>The openings of these barriers are determined by the movement of the stock. </a:t>
            </a:r>
            <a:r>
              <a:rPr lang="en-US" dirty="0" smtClean="0"/>
              <a:t> As </a:t>
            </a:r>
            <a:r>
              <a:rPr lang="en-US" dirty="0"/>
              <a:t>the operator moves the stock into the danger area, the guard is pushed away, providing an opening which is only large enough to admit the stock. </a:t>
            </a:r>
            <a:r>
              <a:rPr lang="en-US" dirty="0" smtClean="0"/>
              <a:t> After </a:t>
            </a:r>
            <a:r>
              <a:rPr lang="en-US" dirty="0"/>
              <a:t>the stock is removed, the guard returns to the rest position. This guard protects the operator by placing a barrier between the danger area and the operator. The guards may be constructed of plastic, metal, or other substantial material. Self-adjusting guards offer different degrees of protection.</a:t>
            </a:r>
            <a:endParaRPr lang="en-US" altLang="en-US" b="1" dirty="0" smtClean="0"/>
          </a:p>
          <a:p>
            <a:pPr lvl="1" eaLnBrk="1" hangingPunct="1">
              <a:defRPr/>
            </a:pPr>
            <a:endParaRPr lang="en-US" altLang="en-US" dirty="0" smtClean="0"/>
          </a:p>
          <a:p>
            <a:pPr>
              <a:defRPr/>
            </a:pPr>
            <a:endParaRPr lang="en-US" altLang="en-US" dirty="0"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168AC38-3F63-4056-B156-882440663DA1}"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dirty="0" smtClean="0">
                <a:latin typeface="Arial" panose="020B0604020202020204" pitchFamily="34" charset="0"/>
              </a:rPr>
              <a:t>               Fixed</a:t>
            </a:r>
            <a:r>
              <a:rPr lang="en-US" altLang="en-US" b="1" dirty="0" smtClean="0">
                <a:latin typeface="Arial" panose="020B0604020202020204" pitchFamily="34" charset="0"/>
              </a:rPr>
              <a:t>		                         </a:t>
            </a:r>
            <a:r>
              <a:rPr lang="en-US" altLang="en-US" sz="1800" b="1" dirty="0" smtClean="0">
                <a:latin typeface="Arial" panose="020B0604020202020204" pitchFamily="34" charset="0"/>
              </a:rPr>
              <a:t>Interlocked</a:t>
            </a:r>
            <a:r>
              <a:rPr lang="en-US" altLang="en-US" b="1" dirty="0" smtClean="0">
                <a:latin typeface="Arial" panose="020B0604020202020204" pitchFamily="34" charset="0"/>
              </a:rPr>
              <a:t>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6BAA5B0-439E-4C3E-BBCC-C9D2D71B3E12}" type="slidenum">
              <a:rPr lang="en-US" altLang="en-US" smtClean="0"/>
              <a:pPr/>
              <a:t>18</a:t>
            </a:fld>
            <a:endParaRPr lang="en-US" altLang="en-US" smtClean="0"/>
          </a:p>
        </p:txBody>
      </p:sp>
      <p:graphicFrame>
        <p:nvGraphicFramePr>
          <p:cNvPr id="5" name="Table 4"/>
          <p:cNvGraphicFramePr>
            <a:graphicFrameLocks noGrp="1"/>
          </p:cNvGraphicFramePr>
          <p:nvPr/>
        </p:nvGraphicFramePr>
        <p:xfrm>
          <a:off x="666750" y="4787900"/>
          <a:ext cx="2792413" cy="1857375"/>
        </p:xfrm>
        <a:graphic>
          <a:graphicData uri="http://schemas.openxmlformats.org/drawingml/2006/table">
            <a:tbl>
              <a:tblPr firstRow="1" bandRow="1">
                <a:tableStyleId>{5C22544A-7EE6-4342-B048-85BDC9FD1C3A}</a:tableStyleId>
              </a:tblPr>
              <a:tblGrid>
                <a:gridCol w="1396207">
                  <a:extLst>
                    <a:ext uri="{9D8B030D-6E8A-4147-A177-3AD203B41FA5}">
                      <a16:colId xmlns:a16="http://schemas.microsoft.com/office/drawing/2014/main" val="20000"/>
                    </a:ext>
                  </a:extLst>
                </a:gridCol>
                <a:gridCol w="1396207">
                  <a:extLst>
                    <a:ext uri="{9D8B030D-6E8A-4147-A177-3AD203B41FA5}">
                      <a16:colId xmlns:a16="http://schemas.microsoft.com/office/drawing/2014/main" val="20001"/>
                    </a:ext>
                  </a:extLst>
                </a:gridCol>
              </a:tblGrid>
              <a:tr h="371475">
                <a:tc>
                  <a:txBody>
                    <a:bodyPr/>
                    <a:lstStyle/>
                    <a:p>
                      <a:pPr algn="ctr"/>
                      <a:r>
                        <a:rPr lang="en-US" sz="1800" dirty="0" smtClean="0"/>
                        <a:t>Pros</a:t>
                      </a:r>
                      <a:endParaRPr lang="en-US" sz="1800" dirty="0"/>
                    </a:p>
                  </a:txBody>
                  <a:tcPr marL="91719" marR="91719" marT="45798" marB="45798">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Cons</a:t>
                      </a:r>
                      <a:endParaRPr lang="en-US" sz="1800" dirty="0"/>
                    </a:p>
                  </a:txBody>
                  <a:tcPr marL="91719" marR="91719" marT="45798" marB="45798">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1475">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475">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475">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475">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19" marR="91719"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nvGraphicFramePr>
        <p:xfrm>
          <a:off x="3668713" y="4792663"/>
          <a:ext cx="2794000" cy="1852612"/>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tblGrid>
              <a:tr h="366451">
                <a:tc>
                  <a:txBody>
                    <a:bodyPr/>
                    <a:lstStyle/>
                    <a:p>
                      <a:pPr algn="ctr"/>
                      <a:r>
                        <a:rPr lang="en-US" sz="1800" dirty="0" smtClean="0"/>
                        <a:t>Pros</a:t>
                      </a:r>
                      <a:endParaRPr lang="en-US" sz="1800" dirty="0"/>
                    </a:p>
                  </a:txBody>
                  <a:tcPr marL="91771" marR="91771" marT="45806" marB="45806">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Cons</a:t>
                      </a:r>
                      <a:endParaRPr lang="en-US" sz="1800" dirty="0"/>
                    </a:p>
                  </a:txBody>
                  <a:tcPr marL="91771" marR="91771" marT="45806" marB="45806">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1540">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540">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540">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540">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806" marB="45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644525" y="6943725"/>
          <a:ext cx="2795588" cy="1857375"/>
        </p:xfrm>
        <a:graphic>
          <a:graphicData uri="http://schemas.openxmlformats.org/drawingml/2006/table">
            <a:tbl>
              <a:tblPr firstRow="1" bandRow="1">
                <a:tableStyleId>{5C22544A-7EE6-4342-B048-85BDC9FD1C3A}</a:tableStyleId>
              </a:tblPr>
              <a:tblGrid>
                <a:gridCol w="1397794">
                  <a:extLst>
                    <a:ext uri="{9D8B030D-6E8A-4147-A177-3AD203B41FA5}">
                      <a16:colId xmlns:a16="http://schemas.microsoft.com/office/drawing/2014/main" val="20000"/>
                    </a:ext>
                  </a:extLst>
                </a:gridCol>
                <a:gridCol w="1397794">
                  <a:extLst>
                    <a:ext uri="{9D8B030D-6E8A-4147-A177-3AD203B41FA5}">
                      <a16:colId xmlns:a16="http://schemas.microsoft.com/office/drawing/2014/main" val="20001"/>
                    </a:ext>
                  </a:extLst>
                </a:gridCol>
              </a:tblGrid>
              <a:tr h="371475">
                <a:tc>
                  <a:txBody>
                    <a:bodyPr/>
                    <a:lstStyle/>
                    <a:p>
                      <a:pPr algn="ctr"/>
                      <a:r>
                        <a:rPr lang="en-US" sz="1800" dirty="0" smtClean="0"/>
                        <a:t>Pros </a:t>
                      </a:r>
                      <a:endParaRPr lang="en-US" sz="1800" dirty="0"/>
                    </a:p>
                  </a:txBody>
                  <a:tcPr marL="91824" marR="91824" marT="45798" marB="45798">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Cons</a:t>
                      </a:r>
                      <a:endParaRPr lang="en-US" sz="1800" dirty="0"/>
                    </a:p>
                  </a:txBody>
                  <a:tcPr marL="91824" marR="91824" marT="45798" marB="45798">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1475">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475">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475">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475">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824" marR="91824"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nvGraphicFramePr>
        <p:xfrm>
          <a:off x="3668713" y="6943725"/>
          <a:ext cx="2794000" cy="1857375"/>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tblGrid>
              <a:tr h="371475">
                <a:tc>
                  <a:txBody>
                    <a:bodyPr/>
                    <a:lstStyle/>
                    <a:p>
                      <a:pPr algn="ctr"/>
                      <a:r>
                        <a:rPr lang="en-US" sz="1800" dirty="0" smtClean="0"/>
                        <a:t>Pros</a:t>
                      </a:r>
                      <a:endParaRPr lang="en-US" sz="1800" dirty="0"/>
                    </a:p>
                  </a:txBody>
                  <a:tcPr marL="91771" marR="91771" marT="45798" marB="45798">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Cons</a:t>
                      </a:r>
                      <a:endParaRPr lang="en-US" sz="1800" dirty="0"/>
                    </a:p>
                  </a:txBody>
                  <a:tcPr marL="91771" marR="91771" marT="45798" marB="45798">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1475">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475">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475">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475">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71" marR="91771"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9249" name="TextBox 8"/>
          <p:cNvSpPr txBox="1">
            <a:spLocks noChangeArrowheads="1"/>
          </p:cNvSpPr>
          <p:nvPr/>
        </p:nvSpPr>
        <p:spPr bwMode="auto">
          <a:xfrm>
            <a:off x="1354138" y="6602413"/>
            <a:ext cx="1370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687" tIns="45843" rIns="91687" bIns="4584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Adjustable</a:t>
            </a:r>
          </a:p>
        </p:txBody>
      </p:sp>
      <p:sp>
        <p:nvSpPr>
          <p:cNvPr id="49250" name="TextBox 9"/>
          <p:cNvSpPr txBox="1">
            <a:spLocks noChangeArrowheads="1"/>
          </p:cNvSpPr>
          <p:nvPr/>
        </p:nvSpPr>
        <p:spPr bwMode="auto">
          <a:xfrm>
            <a:off x="4533900" y="6611938"/>
            <a:ext cx="1733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687" tIns="45843" rIns="91687" bIns="4584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Self Adjusting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Presence Sensing and Pullback Devices</a:t>
            </a:r>
          </a:p>
          <a:p>
            <a:pPr eaLnBrk="1" hangingPunct="1">
              <a:defRPr/>
            </a:pPr>
            <a:endParaRPr lang="en-US" altLang="en-US" sz="800" dirty="0"/>
          </a:p>
          <a:p>
            <a:pPr marL="171913" indent="-171913" eaLnBrk="1" hangingPunct="1">
              <a:buFont typeface="Arial" panose="020B0604020202020204" pitchFamily="34" charset="0"/>
              <a:buChar char="•"/>
              <a:defRPr/>
            </a:pPr>
            <a:r>
              <a:rPr lang="en-US" altLang="en-US" b="1" dirty="0" smtClean="0"/>
              <a:t>Presence Sensing</a:t>
            </a:r>
          </a:p>
          <a:p>
            <a:pPr eaLnBrk="1" hangingPunct="1">
              <a:defRPr/>
            </a:pPr>
            <a:r>
              <a:rPr lang="en-US" dirty="0"/>
              <a:t>Presence Sensing Devices are one of the most common safeguards for automatic feed part revolution clutch presses. They are designed to automatically stop the machine stroke if the sensing field is interrupted. Proper use of presence sensing devices provides protection not only for operators but also for other employees in the area. They also minimize operator resistance to these types of safety devices due to their nonrestrictive design. Presence sensing devices are commonly referred to </a:t>
            </a:r>
            <a:r>
              <a:rPr lang="en-US" dirty="0" smtClean="0"/>
              <a:t>as “light curtains”. </a:t>
            </a:r>
            <a:r>
              <a:rPr lang="en-US" dirty="0"/>
              <a:t>There are many requirements that must be met before light curtains can be installed as point-of-operation safeguards</a:t>
            </a:r>
            <a:r>
              <a:rPr lang="en-US" dirty="0" smtClean="0"/>
              <a:t>.</a:t>
            </a:r>
          </a:p>
          <a:p>
            <a:pPr eaLnBrk="1" hangingPunct="1">
              <a:defRPr/>
            </a:pPr>
            <a:endParaRPr lang="en-US" altLang="en-US" sz="800" b="1" dirty="0"/>
          </a:p>
          <a:p>
            <a:pPr marL="171913" indent="-171913" eaLnBrk="1" hangingPunct="1">
              <a:buFont typeface="Arial" panose="020B0604020202020204" pitchFamily="34" charset="0"/>
              <a:buChar char="•"/>
              <a:defRPr/>
            </a:pPr>
            <a:r>
              <a:rPr lang="en-US" altLang="en-US" b="1" dirty="0" smtClean="0"/>
              <a:t>Pullback</a:t>
            </a:r>
          </a:p>
          <a:p>
            <a:pPr>
              <a:defRPr/>
            </a:pPr>
            <a:r>
              <a:rPr lang="en-US" dirty="0"/>
              <a:t>Pullbacks/pullouts are used as safeguarding devices on both full and part revolution power presses. They are similar to restraints, but pullbacks are designed to pull the operator's hands away from the area of the closing dies (point of operation) during each stroke of the power press.</a:t>
            </a:r>
            <a:r>
              <a:rPr lang="en-US" dirty="0" smtClean="0"/>
              <a:t/>
            </a:r>
            <a:br>
              <a:rPr lang="en-US" dirty="0" smtClean="0"/>
            </a:br>
            <a:r>
              <a:rPr lang="en-US" dirty="0" smtClean="0"/>
              <a:t/>
            </a:r>
            <a:br>
              <a:rPr lang="en-US" dirty="0" smtClean="0"/>
            </a:br>
            <a:r>
              <a:rPr lang="en-US" dirty="0"/>
              <a:t>Wrist bands, are secured around both wrists of the operator, and the pullback is adjusted for the particular operator and the particular die installed within the press. When the press stroke begins the pullback device pulls the wrist bands away from the die located within the press. </a:t>
            </a:r>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AE04CCB7-E401-4B55-91B3-9BE38D9CAFCB}"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87450" y="728663"/>
            <a:ext cx="4695825" cy="3521075"/>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Table of Contents</a:t>
            </a:r>
          </a:p>
          <a:p>
            <a:pPr eaLnBrk="1" hangingPunct="1"/>
            <a:endParaRPr lang="en-US" altLang="en-US" sz="1800" smtClean="0">
              <a:latin typeface="Arial" panose="020B0604020202020204" pitchFamily="34" charset="0"/>
            </a:endParaRPr>
          </a:p>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1788" indent="-227013">
              <a:spcBef>
                <a:spcPct val="30000"/>
              </a:spcBef>
              <a:defRPr sz="1200">
                <a:solidFill>
                  <a:schemeClr val="tx1"/>
                </a:solidFill>
                <a:latin typeface="Arial" panose="020B0604020202020204" pitchFamily="34" charset="0"/>
              </a:defRPr>
            </a:lvl4pPr>
            <a:lvl5pPr marL="2058988" indent="-227013">
              <a:spcBef>
                <a:spcPct val="30000"/>
              </a:spcBef>
              <a:defRPr sz="1200">
                <a:solidFill>
                  <a:schemeClr val="tx1"/>
                </a:solidFill>
                <a:latin typeface="Arial" panose="020B0604020202020204" pitchFamily="34" charset="0"/>
              </a:defRPr>
            </a:lvl5pPr>
            <a:lvl6pPr marL="2516188" indent="-227013" eaLnBrk="0" fontAlgn="base" hangingPunct="0">
              <a:spcBef>
                <a:spcPct val="30000"/>
              </a:spcBef>
              <a:spcAft>
                <a:spcPct val="0"/>
              </a:spcAft>
              <a:defRPr sz="1200">
                <a:solidFill>
                  <a:schemeClr val="tx1"/>
                </a:solidFill>
                <a:latin typeface="Arial" panose="020B0604020202020204" pitchFamily="34" charset="0"/>
              </a:defRPr>
            </a:lvl6pPr>
            <a:lvl7pPr marL="2973388" indent="-227013" eaLnBrk="0" fontAlgn="base" hangingPunct="0">
              <a:spcBef>
                <a:spcPct val="30000"/>
              </a:spcBef>
              <a:spcAft>
                <a:spcPct val="0"/>
              </a:spcAft>
              <a:defRPr sz="1200">
                <a:solidFill>
                  <a:schemeClr val="tx1"/>
                </a:solidFill>
                <a:latin typeface="Arial" panose="020B0604020202020204" pitchFamily="34" charset="0"/>
              </a:defRPr>
            </a:lvl7pPr>
            <a:lvl8pPr marL="3430588" indent="-227013" eaLnBrk="0" fontAlgn="base" hangingPunct="0">
              <a:spcBef>
                <a:spcPct val="30000"/>
              </a:spcBef>
              <a:spcAft>
                <a:spcPct val="0"/>
              </a:spcAft>
              <a:defRPr sz="1200">
                <a:solidFill>
                  <a:schemeClr val="tx1"/>
                </a:solidFill>
                <a:latin typeface="Arial" panose="020B0604020202020204" pitchFamily="34" charset="0"/>
              </a:defRPr>
            </a:lvl8pPr>
            <a:lvl9pPr marL="388778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5C6D6D-715F-4A1C-BDD3-1C486A85E870}" type="slidenum">
              <a:rPr lang="en-US" altLang="en-US" smtClean="0"/>
              <a:pPr>
                <a:spcBef>
                  <a:spcPct val="0"/>
                </a:spcBef>
              </a:pPr>
              <a:t>2</a:t>
            </a:fld>
            <a:endParaRPr lang="en-US" altLang="en-US" smtClean="0"/>
          </a:p>
        </p:txBody>
      </p:sp>
      <p:graphicFrame>
        <p:nvGraphicFramePr>
          <p:cNvPr id="2" name="Table 1"/>
          <p:cNvGraphicFramePr>
            <a:graphicFrameLocks noGrp="1"/>
          </p:cNvGraphicFramePr>
          <p:nvPr/>
        </p:nvGraphicFramePr>
        <p:xfrm>
          <a:off x="693738" y="4902200"/>
          <a:ext cx="5683250" cy="3338513"/>
        </p:xfrm>
        <a:graphic>
          <a:graphicData uri="http://schemas.openxmlformats.org/drawingml/2006/table">
            <a:tbl>
              <a:tblPr firstRow="1" bandRow="1">
                <a:tableStyleId>{5C22544A-7EE6-4342-B048-85BDC9FD1C3A}</a:tableStyleId>
              </a:tblPr>
              <a:tblGrid>
                <a:gridCol w="4853753">
                  <a:extLst>
                    <a:ext uri="{9D8B030D-6E8A-4147-A177-3AD203B41FA5}">
                      <a16:colId xmlns:a16="http://schemas.microsoft.com/office/drawing/2014/main" val="20000"/>
                    </a:ext>
                  </a:extLst>
                </a:gridCol>
                <a:gridCol w="829497">
                  <a:extLst>
                    <a:ext uri="{9D8B030D-6E8A-4147-A177-3AD203B41FA5}">
                      <a16:colId xmlns:a16="http://schemas.microsoft.com/office/drawing/2014/main" val="20001"/>
                    </a:ext>
                  </a:extLst>
                </a:gridCol>
              </a:tblGrid>
              <a:tr h="370946">
                <a:tc>
                  <a:txBody>
                    <a:bodyPr/>
                    <a:lstStyle/>
                    <a:p>
                      <a:pPr algn="ctr"/>
                      <a:r>
                        <a:rPr lang="en-US" sz="1800" dirty="0" smtClean="0">
                          <a:solidFill>
                            <a:schemeClr val="tx1"/>
                          </a:solidFill>
                        </a:rPr>
                        <a:t>Topic</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Pages</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en-US" sz="1800" dirty="0" smtClean="0"/>
                        <a:t>Course Objectives</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2</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en-US" sz="1800" dirty="0" smtClean="0"/>
                        <a:t>OSHA</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3</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946">
                <a:tc>
                  <a:txBody>
                    <a:bodyPr/>
                    <a:lstStyle/>
                    <a:p>
                      <a:r>
                        <a:rPr lang="en-US" sz="1800" smtClean="0"/>
                        <a:t>Machinery</a:t>
                      </a:r>
                      <a:r>
                        <a:rPr lang="en-US" sz="1800" baseline="0" smtClean="0"/>
                        <a:t> Hazards</a:t>
                      </a:r>
                      <a:endParaRPr lang="en-US"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4</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946">
                <a:tc>
                  <a:txBody>
                    <a:bodyPr/>
                    <a:lstStyle/>
                    <a:p>
                      <a:r>
                        <a:rPr lang="en-US" sz="1800" dirty="0" smtClean="0"/>
                        <a:t>Machine Guards and Devices</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14</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946">
                <a:tc>
                  <a:txBody>
                    <a:bodyPr/>
                    <a:lstStyle/>
                    <a:p>
                      <a:r>
                        <a:rPr lang="en-US" sz="1800" dirty="0" smtClean="0"/>
                        <a:t>Specific Machine</a:t>
                      </a:r>
                      <a:r>
                        <a:rPr lang="en-US" sz="1800" baseline="0" dirty="0" smtClean="0"/>
                        <a:t> Hazards and Solutions</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23</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946">
                <a:tc>
                  <a:txBody>
                    <a:bodyPr/>
                    <a:lstStyle/>
                    <a:p>
                      <a:r>
                        <a:rPr lang="en-US" sz="1800" dirty="0" smtClean="0"/>
                        <a:t>Portable Power</a:t>
                      </a:r>
                      <a:r>
                        <a:rPr lang="en-US" sz="1800" baseline="0" dirty="0" smtClean="0"/>
                        <a:t> Tool Hazards</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52</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946">
                <a:tc>
                  <a:txBody>
                    <a:bodyPr/>
                    <a:lstStyle/>
                    <a:p>
                      <a:r>
                        <a:rPr lang="en-US" sz="1800" dirty="0" smtClean="0"/>
                        <a:t>Portable Power Tool Precautions</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55</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946">
                <a:tc>
                  <a:txBody>
                    <a:bodyPr/>
                    <a:lstStyle/>
                    <a:p>
                      <a:r>
                        <a:rPr lang="en-US" sz="1800" dirty="0" smtClean="0"/>
                        <a:t>Specific Portable Power Tool</a:t>
                      </a:r>
                      <a:r>
                        <a:rPr lang="en-US" sz="1800" baseline="0" dirty="0" smtClean="0"/>
                        <a:t> Hazards &amp; Solution</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58</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Restraint and Safety Controls</a:t>
            </a:r>
          </a:p>
          <a:p>
            <a:pPr eaLnBrk="1" hangingPunct="1">
              <a:defRPr/>
            </a:pPr>
            <a:endParaRPr lang="en-US" altLang="en-US" dirty="0" smtClean="0"/>
          </a:p>
          <a:p>
            <a:pPr marL="171913" indent="-171913" eaLnBrk="1" hangingPunct="1">
              <a:buFont typeface="Arial" panose="020B0604020202020204" pitchFamily="34" charset="0"/>
              <a:buChar char="•"/>
              <a:defRPr/>
            </a:pPr>
            <a:r>
              <a:rPr lang="en-US" altLang="en-US" b="1" dirty="0" smtClean="0"/>
              <a:t>Restraint</a:t>
            </a:r>
          </a:p>
          <a:p>
            <a:pPr eaLnBrk="1" hangingPunct="1">
              <a:defRPr/>
            </a:pPr>
            <a:r>
              <a:rPr lang="en-US" dirty="0"/>
              <a:t>Restraints are sometimes referred to as "holdouts." They are similar to pullbacks and are appropriate safeguards for both full and part revolution mechanical power presses. When properly anchored, restraints are adjusted so that the operator can </a:t>
            </a:r>
            <a:r>
              <a:rPr lang="en-US" b="1" dirty="0"/>
              <a:t>never</a:t>
            </a:r>
            <a:r>
              <a:rPr lang="en-US" dirty="0"/>
              <a:t> reach the point of operation. The size and type of restraint depends on the size and type of press.</a:t>
            </a:r>
            <a:r>
              <a:rPr lang="en-US" dirty="0" smtClean="0"/>
              <a:t/>
            </a:r>
            <a:br>
              <a:rPr lang="en-US" dirty="0" smtClean="0"/>
            </a:br>
            <a:r>
              <a:rPr lang="en-US" dirty="0" smtClean="0"/>
              <a:t/>
            </a:r>
            <a:br>
              <a:rPr lang="en-US" dirty="0" smtClean="0"/>
            </a:br>
            <a:r>
              <a:rPr lang="en-US" dirty="0"/>
              <a:t>Restraints are applied on press brakes that perform long-run jobs. The parts being produced are held by the operator, except in the case of small parts in which a hand feeding tool must be used</a:t>
            </a:r>
            <a:r>
              <a:rPr lang="en-US" dirty="0" smtClean="0"/>
              <a:t>.</a:t>
            </a:r>
          </a:p>
          <a:p>
            <a:pPr eaLnBrk="1" hangingPunct="1">
              <a:defRPr/>
            </a:pPr>
            <a:endParaRPr lang="en-US" altLang="en-US" b="1" dirty="0" smtClean="0"/>
          </a:p>
          <a:p>
            <a:pPr marL="171913" indent="-171913" eaLnBrk="1" hangingPunct="1">
              <a:buFont typeface="Arial" panose="020B0604020202020204" pitchFamily="34" charset="0"/>
              <a:buChar char="•"/>
              <a:defRPr/>
            </a:pPr>
            <a:r>
              <a:rPr lang="en-US" altLang="en-US" b="1" dirty="0" smtClean="0"/>
              <a:t>Safety Controls</a:t>
            </a:r>
          </a:p>
          <a:p>
            <a:pPr eaLnBrk="1" hangingPunct="1">
              <a:lnSpc>
                <a:spcPct val="90000"/>
              </a:lnSpc>
              <a:defRPr/>
            </a:pPr>
            <a:r>
              <a:rPr lang="en-US" altLang="en-US" dirty="0" smtClean="0"/>
              <a:t>Device located around the perimeter of or near the danger area.</a:t>
            </a:r>
            <a:r>
              <a:rPr lang="en-US" altLang="en-US" dirty="0"/>
              <a:t> </a:t>
            </a:r>
            <a:r>
              <a:rPr lang="en-US" altLang="en-US" dirty="0" smtClean="0"/>
              <a:t>These devices include, but are not limited to, tripwire cables and two-hand controls.  When using  a safety cable, as shown above, the operator must be able to reach the cable to stop the machine.</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DD6CA534-7022-4C33-980A-2C532BC75359}"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Gates and Two-Handed Controls</a:t>
            </a:r>
          </a:p>
          <a:p>
            <a:pPr eaLnBrk="1" hangingPunct="1">
              <a:defRPr/>
            </a:pPr>
            <a:endParaRPr lang="en-US" altLang="en-US" dirty="0" smtClean="0"/>
          </a:p>
          <a:p>
            <a:pPr marL="171913" indent="-171913" eaLnBrk="1" hangingPunct="1">
              <a:buFont typeface="Arial" panose="020B0604020202020204" pitchFamily="34" charset="0"/>
              <a:buChar char="•"/>
              <a:defRPr/>
            </a:pPr>
            <a:r>
              <a:rPr lang="en-US" altLang="en-US" b="1" dirty="0" smtClean="0"/>
              <a:t>Gates</a:t>
            </a:r>
          </a:p>
          <a:p>
            <a:pPr marL="171913" indent="-171913" eaLnBrk="1" hangingPunct="1">
              <a:buFont typeface="Arial" panose="020B0604020202020204" pitchFamily="34" charset="0"/>
              <a:buChar char="•"/>
              <a:defRPr/>
            </a:pPr>
            <a:endParaRPr lang="en-US" altLang="en-US" b="1" dirty="0" smtClean="0"/>
          </a:p>
          <a:p>
            <a:pPr eaLnBrk="1" hangingPunct="1">
              <a:defRPr/>
            </a:pPr>
            <a:r>
              <a:rPr lang="en-US" b="1" dirty="0"/>
              <a:t>Type "A" Gates</a:t>
            </a:r>
            <a:r>
              <a:rPr lang="en-US" dirty="0"/>
              <a:t> protect the operator during the entire machine stroke. This means the gate will not open until after the crankshaft rotation is complete (360°) and the machine is stopped at top dead center</a:t>
            </a:r>
            <a:r>
              <a:rPr lang="en-US" dirty="0" smtClean="0"/>
              <a:t>. </a:t>
            </a:r>
          </a:p>
          <a:p>
            <a:pPr eaLnBrk="1" hangingPunct="1">
              <a:defRPr/>
            </a:pPr>
            <a:r>
              <a:rPr lang="en-US" b="1" dirty="0"/>
              <a:t>Type "B" Gates </a:t>
            </a:r>
            <a:r>
              <a:rPr lang="en-US" dirty="0"/>
              <a:t>protect the operator during the </a:t>
            </a:r>
            <a:r>
              <a:rPr lang="en-US" dirty="0" smtClean="0"/>
              <a:t>down-stroke </a:t>
            </a:r>
            <a:r>
              <a:rPr lang="en-US" dirty="0"/>
              <a:t>only. The gate starts to open before the crankshaft rotation is complete (generally after 180° crankshaft rotation). The gates must open on the upstroke of the machine cycle before the crankshaft rotation is complete</a:t>
            </a:r>
            <a:r>
              <a:rPr lang="en-US" dirty="0" smtClean="0"/>
              <a:t>.</a:t>
            </a:r>
          </a:p>
          <a:p>
            <a:pPr eaLnBrk="1" hangingPunct="1">
              <a:defRPr/>
            </a:pPr>
            <a:endParaRPr lang="en-US" altLang="en-US" b="1" dirty="0" smtClean="0"/>
          </a:p>
          <a:p>
            <a:pPr marL="171913" indent="-171913" eaLnBrk="1" hangingPunct="1">
              <a:buFont typeface="Arial" panose="020B0604020202020204" pitchFamily="34" charset="0"/>
              <a:buChar char="•"/>
              <a:defRPr/>
            </a:pPr>
            <a:r>
              <a:rPr lang="en-US" altLang="en-US" b="1" dirty="0" smtClean="0"/>
              <a:t>Two-Handed Controls</a:t>
            </a:r>
          </a:p>
          <a:p>
            <a:pPr eaLnBrk="1" hangingPunct="1">
              <a:lnSpc>
                <a:spcPct val="90000"/>
              </a:lnSpc>
              <a:defRPr/>
            </a:pPr>
            <a:r>
              <a:rPr lang="en-US" altLang="en-US" dirty="0" smtClean="0"/>
              <a:t>Requires constant pressure on both pads to activate the machine. Hands on controls at safe distance while machine is in dangerous cycle.</a:t>
            </a:r>
          </a:p>
          <a:p>
            <a:pPr>
              <a:defRPr/>
            </a:pPr>
            <a:r>
              <a:rPr lang="en-US" dirty="0" smtClean="0"/>
              <a:t>Two-Handed Controls can be used as safeguarding devices in the single stoke mode of operation on part revolution clutch presses. Similar to the two-hand trip, this device keeps the operators hands away from the point of operation during the entire machine stroke.</a:t>
            </a:r>
            <a:endParaRPr lang="en-US" altLang="en-US" dirty="0"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D7874C0-D003-4C0C-BEFD-CF4EB7141657}"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Safe Guarding by Location and Distance</a:t>
            </a:r>
            <a:endParaRPr lang="en-US" altLang="en-US" sz="800" dirty="0" smtClean="0">
              <a:latin typeface="Arial" panose="020B0604020202020204" pitchFamily="34" charset="0"/>
            </a:endParaRPr>
          </a:p>
          <a:p>
            <a:r>
              <a:rPr lang="en-US" altLang="en-US" dirty="0" smtClean="0">
                <a:latin typeface="Arial" panose="020B0604020202020204" pitchFamily="34" charset="0"/>
              </a:rPr>
              <a:t>To consider a part of a machine to be safeguarded by location, the dangerous moving part of a machine must be so positioned that those areas are not accessible or do not present a hazard to a worker during the normal operation of the machine. This may be accomplished by locating a machine so that the hazardous parts of the machine are located away from operator work stations or other areas where employees walk or work. This can be accomplished by positioning a machine with its power transmission apparatus against a wall and leaving all routine operations conducted on the other side of the machine. Additionally, enclosure walls or fences can restrict access to machines. Another possible solution is to have dangerous parts located high enough to be out of the normal reach of any worker.</a:t>
            </a:r>
            <a:br>
              <a:rPr lang="en-US" altLang="en-US" dirty="0" smtClean="0">
                <a:latin typeface="Arial" panose="020B0604020202020204" pitchFamily="34" charset="0"/>
              </a:rPr>
            </a:b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The feeding process can be safeguarded by location if a safe distance can be maintained to protect the worker's hands. The dimensions of the stock being worked on may provide adequate safety.</a:t>
            </a:r>
            <a:br>
              <a:rPr lang="en-US" altLang="en-US" dirty="0" smtClean="0">
                <a:latin typeface="Arial" panose="020B0604020202020204" pitchFamily="34" charset="0"/>
              </a:rPr>
            </a:b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For instance, if the stock is several feet long and only one end of the stock is being worked on, the operator may be able to hold the opposite end while the work is being performed. An example would be a single-end punching machine. However, depending upon the machine, protection might still be required for other personnel.</a:t>
            </a:r>
            <a:br>
              <a:rPr lang="en-US" altLang="en-US" dirty="0" smtClean="0">
                <a:latin typeface="Arial" panose="020B0604020202020204" pitchFamily="34" charset="0"/>
              </a:rPr>
            </a:br>
            <a:r>
              <a:rPr lang="en-US" altLang="en-US" dirty="0" smtClean="0">
                <a:latin typeface="Arial" panose="020B0604020202020204" pitchFamily="34" charset="0"/>
              </a:rPr>
              <a:t/>
            </a:r>
            <a:br>
              <a:rPr lang="en-US" altLang="en-US" dirty="0" smtClean="0">
                <a:latin typeface="Arial" panose="020B0604020202020204" pitchFamily="34" charset="0"/>
              </a:rPr>
            </a:br>
            <a:endParaRPr lang="en-US" altLang="en-US" dirty="0"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F0882F21-DDF3-466B-98AD-447F3E7950FE}"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98563" y="704850"/>
            <a:ext cx="4705350" cy="35306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Identify each of the numbered guard/devices above (left column below) and describe how it works in the right column.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434CFF1E-F0AE-4962-ACC8-5FDF1A85B86C}" type="slidenum">
              <a:rPr lang="en-US" altLang="en-US" smtClean="0"/>
              <a:pPr/>
              <a:t>23</a:t>
            </a:fld>
            <a:endParaRPr lang="en-US" altLang="en-US" smtClean="0"/>
          </a:p>
        </p:txBody>
      </p:sp>
      <p:graphicFrame>
        <p:nvGraphicFramePr>
          <p:cNvPr id="2" name="Table 1"/>
          <p:cNvGraphicFramePr>
            <a:graphicFrameLocks noGrp="1"/>
          </p:cNvGraphicFramePr>
          <p:nvPr/>
        </p:nvGraphicFramePr>
        <p:xfrm>
          <a:off x="709613" y="5046663"/>
          <a:ext cx="5683250" cy="3886200"/>
        </p:xfrm>
        <a:graphic>
          <a:graphicData uri="http://schemas.openxmlformats.org/drawingml/2006/table">
            <a:tbl>
              <a:tblPr firstRow="1" bandRow="1">
                <a:tableStyleId>{5C22544A-7EE6-4342-B048-85BDC9FD1C3A}</a:tableStyleId>
              </a:tblPr>
              <a:tblGrid>
                <a:gridCol w="623785">
                  <a:extLst>
                    <a:ext uri="{9D8B030D-6E8A-4147-A177-3AD203B41FA5}">
                      <a16:colId xmlns:a16="http://schemas.microsoft.com/office/drawing/2014/main" val="20000"/>
                    </a:ext>
                  </a:extLst>
                </a:gridCol>
                <a:gridCol w="2293964">
                  <a:extLst>
                    <a:ext uri="{9D8B030D-6E8A-4147-A177-3AD203B41FA5}">
                      <a16:colId xmlns:a16="http://schemas.microsoft.com/office/drawing/2014/main" val="20001"/>
                    </a:ext>
                  </a:extLst>
                </a:gridCol>
                <a:gridCol w="2765502">
                  <a:extLst>
                    <a:ext uri="{9D8B030D-6E8A-4147-A177-3AD203B41FA5}">
                      <a16:colId xmlns:a16="http://schemas.microsoft.com/office/drawing/2014/main" val="20002"/>
                    </a:ext>
                  </a:extLst>
                </a:gridCol>
              </a:tblGrid>
              <a:tr h="366399">
                <a:tc>
                  <a:txBody>
                    <a:bodyPr/>
                    <a:lstStyle/>
                    <a:p>
                      <a:pPr algn="ctr"/>
                      <a:r>
                        <a:rPr lang="en-US" sz="1800" dirty="0" smtClean="0"/>
                        <a:t>#</a:t>
                      </a:r>
                      <a:endParaRPr lang="en-US" sz="1800" dirty="0"/>
                    </a:p>
                  </a:txBody>
                  <a:tcPr marL="91758" marR="91758" marT="45800" marB="45800">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Guards/Device</a:t>
                      </a:r>
                      <a:endParaRPr lang="en-US" sz="1800" dirty="0"/>
                    </a:p>
                  </a:txBody>
                  <a:tcPr marL="91758" marR="91758" marT="45800" marB="45800">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How It</a:t>
                      </a:r>
                      <a:r>
                        <a:rPr lang="en-US" sz="1800" baseline="0" dirty="0" smtClean="0"/>
                        <a:t> Works</a:t>
                      </a:r>
                      <a:endParaRPr lang="en-US" sz="1800" dirty="0"/>
                    </a:p>
                  </a:txBody>
                  <a:tcPr marL="91758" marR="91758" marT="45800" marB="45800">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70396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1</a:t>
                      </a:r>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396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2</a:t>
                      </a:r>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396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3</a:t>
                      </a:r>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396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b="1" dirty="0" smtClean="0"/>
                        <a:t>4</a:t>
                      </a:r>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3960">
                <a:tc>
                  <a:txBody>
                    <a:bodyPr/>
                    <a:lstStyle/>
                    <a:p>
                      <a:pPr algn="ctr"/>
                      <a:r>
                        <a:rPr lang="en-US" sz="1800" b="1" dirty="0" smtClean="0"/>
                        <a:t>5</a:t>
                      </a:r>
                      <a:endParaRPr lang="en-US" sz="1800" b="1" dirty="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b="1" dirty="0" smtClean="0"/>
                    </a:p>
                  </a:txBody>
                  <a:tcPr marL="91758" marR="91758" marT="45800" marB="4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709613" y="4459288"/>
            <a:ext cx="568325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Common Shipyard Shop Machines</a:t>
            </a:r>
          </a:p>
          <a:p>
            <a:pPr eaLnBrk="1" hangingPunct="1"/>
            <a:endParaRPr lang="en-US" altLang="en-US" sz="700"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The following pages discuss specific hazards and hazard solutions for the following shop machines:</a:t>
            </a:r>
            <a:endParaRPr lang="en-US" altLang="en-US" sz="700" dirty="0" smtClean="0">
              <a:latin typeface="Arial" panose="020B0604020202020204" pitchFamily="34" charset="0"/>
            </a:endParaRP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Abrasive Grinders</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Band Saws</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Shop Saws (circular type)</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Drill Presses</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Wood Lathes</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Planers</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Milling Machines</a:t>
            </a:r>
          </a:p>
          <a:p>
            <a:pPr marL="1546225" lvl="3" indent="-171450">
              <a:lnSpc>
                <a:spcPct val="150000"/>
              </a:lnSpc>
              <a:buFont typeface="Wingdings" panose="05000000000000000000" pitchFamily="2" charset="2"/>
              <a:buChar char="q"/>
            </a:pPr>
            <a:r>
              <a:rPr lang="en-US" altLang="en-US" dirty="0" smtClean="0">
                <a:latin typeface="Arial" panose="020B0604020202020204" pitchFamily="34" charset="0"/>
              </a:rPr>
              <a:t>Roll-forming and roll-bending machines </a:t>
            </a:r>
          </a:p>
          <a:p>
            <a:pPr lvl="2"/>
            <a:endParaRPr lang="en-US" altLang="en-US" dirty="0"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6633A603-07CD-488E-8ABD-2E1FB15E215B}"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Abrasive Wheel and Grinder</a:t>
            </a:r>
          </a:p>
          <a:p>
            <a:endParaRPr lang="en-US" altLang="en-US" smtClean="0">
              <a:latin typeface="Arial" panose="020B0604020202020204" pitchFamily="34" charset="0"/>
            </a:endParaRPr>
          </a:p>
          <a:p>
            <a:r>
              <a:rPr lang="en-US" altLang="en-US" smtClean="0">
                <a:latin typeface="Arial" panose="020B0604020202020204" pitchFamily="34" charset="0"/>
              </a:rPr>
              <a:t>What is the Motion Hazard of an abrasive wheel and grinder?</a:t>
            </a:r>
          </a:p>
          <a:p>
            <a:endParaRPr lang="en-US" altLang="en-US" smtClean="0">
              <a:latin typeface="Arial" panose="020B0604020202020204" pitchFamily="34" charset="0"/>
            </a:endParaRPr>
          </a:p>
          <a:p>
            <a:r>
              <a:rPr lang="en-US" altLang="en-US" smtClean="0">
                <a:latin typeface="Arial" panose="020B0604020202020204" pitchFamily="34" charset="0"/>
              </a:rPr>
              <a:t>What is the Action Hazard of an abrasive wheel and grinder?</a:t>
            </a:r>
          </a:p>
          <a:p>
            <a:endParaRPr lang="en-US" altLang="en-US" smtClean="0">
              <a:latin typeface="Arial" panose="020B0604020202020204" pitchFamily="34" charset="0"/>
            </a:endParaRPr>
          </a:p>
          <a:p>
            <a:r>
              <a:rPr lang="en-US" altLang="en-US" smtClean="0">
                <a:latin typeface="Arial" panose="020B0604020202020204" pitchFamily="34" charset="0"/>
              </a:rPr>
              <a:t>Abrasive wheels and grinding machines come in many styles, sizes and designs.</a:t>
            </a:r>
          </a:p>
          <a:p>
            <a:r>
              <a:rPr lang="en-US" altLang="en-US" smtClean="0">
                <a:latin typeface="Arial" panose="020B0604020202020204" pitchFamily="34" charset="0"/>
              </a:rPr>
              <a:t>Both bench-style and pedestal (stand) grinders are commonly found in many</a:t>
            </a:r>
          </a:p>
          <a:p>
            <a:r>
              <a:rPr lang="en-US" altLang="en-US" smtClean="0">
                <a:latin typeface="Arial" panose="020B0604020202020204" pitchFamily="34" charset="0"/>
              </a:rPr>
              <a:t>industries. These grinders often have either two abrasive wheels or one abrasive wheel and one special-purpose wheel such as a wire brush, buffing wheel or sandstone wheel. These types of grinders normally come with the manufacturer’s safety guard covering most of the wheel, including the spindle end, nut and</a:t>
            </a:r>
          </a:p>
          <a:p>
            <a:r>
              <a:rPr lang="en-US" altLang="en-US" smtClean="0">
                <a:latin typeface="Arial" panose="020B0604020202020204" pitchFamily="34" charset="0"/>
              </a:rPr>
              <a:t>flange projection. These guards must be strong enough to withstand the effects of a bursting wheel. In addition, a work rest and transparent shields are often provided.</a:t>
            </a:r>
          </a:p>
          <a:p>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Protective Shields:</a:t>
            </a:r>
          </a:p>
          <a:p>
            <a:pPr eaLnBrk="1" hangingPunct="1"/>
            <a:r>
              <a:rPr lang="en-US" altLang="en-US" smtClean="0">
                <a:latin typeface="Arial" panose="020B0604020202020204" pitchFamily="34" charset="0"/>
              </a:rPr>
              <a:t>Provides protection from flying particles or splashing fluids, however, protection is NOT 100 %.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D9BEF78C-794D-46A0-AC39-FEC1CAD998C3}"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r>
              <a:rPr lang="en-US" altLang="en-US" dirty="0" smtClean="0">
                <a:latin typeface="Arial" panose="020B0604020202020204" pitchFamily="34" charset="0"/>
              </a:rPr>
              <a:t>Bench-style and pedestal grinders create special safety problems due to the potential of the abrasive wheel shattering; exposed rotating wheel, flange and spindle end; and a naturally occurring nip point that is created by the work rest.</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is in addition to such concerns as flying fragments, sparks, air contaminants, etc. Cutting, polishing and wire buffing wheels can create many of the same hazards. Grinding machines are powerful and designed to operate at high speeds. If a grinding wheel shatters while in use, the fragments can travel at more than 300 miles per hour. In addition, the wheels found on these machines (abrasive, polishing, wire, etc.) often rotate at several thousand revolutions per minute. The potential for serious injury from shooting fragments and the rotating wheel assemblies (including the flange, spindle end and nut) is great. To ensure that grinding wheels are safely used in your workplace, know the hazards and how to control them.</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C833D6C-DDB7-424A-8E31-C755B6E49AD7}"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Solutions</a:t>
            </a:r>
          </a:p>
          <a:p>
            <a:r>
              <a:rPr lang="en-US" altLang="en-US" dirty="0" smtClean="0">
                <a:latin typeface="Arial" panose="020B0604020202020204" pitchFamily="34" charset="0"/>
              </a:rPr>
              <a:t>Abrasive wheels used on bench and pedestal grinding machines must be equipped with safety guards. The safety guard encloses most of the wheel – covering the flange, spindle end and nut projection – while allowing maximum exposure of the wheel periphery. The exposure of the wheel should not exceed 90 degrees or one-fourth of the periphery (see diagram above).</a:t>
            </a:r>
          </a:p>
          <a:p>
            <a:endParaRPr lang="en-US" altLang="en-US" dirty="0" smtClean="0">
              <a:latin typeface="Arial" panose="020B0604020202020204" pitchFamily="34" charset="0"/>
            </a:endParaRPr>
          </a:p>
          <a:p>
            <a:r>
              <a:rPr lang="en-US" altLang="en-US" dirty="0" smtClean="0">
                <a:latin typeface="Arial" panose="020B0604020202020204" pitchFamily="34" charset="0"/>
              </a:rPr>
              <a:t>Because the safety guard is designed to restrain the pieces of a shattered grinding wheel, the distance between the safety guard and the top periphery of the wheel must not be more than 1/4 inch. If this distance is greater because of the decreased size of the abrasive wheel, then a “tongue guard” must be installed to protect workers from flying fragments in case of wheel breakage. This “tongue guard” should be adjustable to maintain the maximum 1/4 inch distance between it and the wheel. An adjustable work rest must also be installed and maintained at a maximum clearance of 1/8 inch between it and the face of the wheel. In addition to offering a stable working position, this small clearance must be maintained to prevent the operator’s hands or the work from being jammed between the wheel and the rest, which may cause serious injury or the wheel to break.</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B53E4E9-85FB-472D-8419-5195CC83D061}"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Band Saw</a:t>
            </a:r>
          </a:p>
          <a:p>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What is the Motion Hazard of a band saw?</a:t>
            </a:r>
          </a:p>
          <a:p>
            <a:endParaRPr lang="en-US" altLang="en-US" dirty="0" smtClean="0">
              <a:latin typeface="Arial" panose="020B0604020202020204" pitchFamily="34" charset="0"/>
            </a:endParaRPr>
          </a:p>
          <a:p>
            <a:r>
              <a:rPr lang="en-US" altLang="en-US" dirty="0" smtClean="0">
                <a:latin typeface="Arial" panose="020B0604020202020204" pitchFamily="34" charset="0"/>
              </a:rPr>
              <a:t>What is the Action Hazard of a band saw?</a:t>
            </a:r>
          </a:p>
          <a:p>
            <a:endParaRPr lang="en-US" altLang="en-US" dirty="0" smtClean="0">
              <a:latin typeface="Arial" panose="020B0604020202020204" pitchFamily="34" charset="0"/>
            </a:endParaRPr>
          </a:p>
          <a:p>
            <a:r>
              <a:rPr lang="en-US" altLang="en-US" dirty="0" smtClean="0">
                <a:latin typeface="Arial" panose="020B0604020202020204" pitchFamily="34" charset="0"/>
              </a:rPr>
              <a:t>A vertical band saw uses a thin, flexible, continuous metal band with cutting teeth on one edge. It is a versatile saw used to cut both wood and metal stock and also to cut and trim meat. The blade runs on two pulleys, driver and idler, and through a work table where material is fed manually. In order to cut, the operator is required to hand-feed and manipulate the stock against the blade. The operator must also keep the stock flat on the work table and exert the proper amount of force.</a:t>
            </a:r>
          </a:p>
          <a:p>
            <a:endParaRPr lang="en-US" altLang="en-US" dirty="0"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285D6690-B708-433E-8CEA-C6916FB62E4A}" type="slidenum">
              <a:rPr lang="en-US" altLang="en-US" smtClean="0"/>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endParaRPr lang="en-US" altLang="en-US" b="1" dirty="0" smtClean="0">
              <a:latin typeface="Arial" panose="020B0604020202020204" pitchFamily="34" charset="0"/>
            </a:endParaRPr>
          </a:p>
          <a:p>
            <a:r>
              <a:rPr lang="en-US" altLang="en-US" dirty="0" smtClean="0">
                <a:latin typeface="Arial" panose="020B0604020202020204" pitchFamily="34" charset="0"/>
              </a:rPr>
              <a:t>Serious cuts or amputations can occur if the operator contacts the blade. Extreme caution is necessary because the operator’s hands may come close to the saw blade and a band saw cannot be fully guarded.</a:t>
            </a:r>
          </a:p>
          <a:p>
            <a:endParaRPr lang="en-US" altLang="en-US" dirty="0" smtClean="0">
              <a:latin typeface="Arial" panose="020B0604020202020204" pitchFamily="34" charset="0"/>
            </a:endParaRPr>
          </a:p>
          <a:p>
            <a:r>
              <a:rPr lang="en-US" altLang="en-US" b="1" dirty="0" smtClean="0">
                <a:latin typeface="Arial" panose="020B0604020202020204" pitchFamily="34" charset="0"/>
              </a:rPr>
              <a:t>What hazard do you readily see in the photo?</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6EDDAE43-1597-4B96-83C8-26CB23475F42}"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1788" indent="-227013">
              <a:spcBef>
                <a:spcPct val="30000"/>
              </a:spcBef>
              <a:defRPr sz="1200">
                <a:solidFill>
                  <a:schemeClr val="tx1"/>
                </a:solidFill>
                <a:latin typeface="Arial" panose="020B0604020202020204" pitchFamily="34" charset="0"/>
              </a:defRPr>
            </a:lvl4pPr>
            <a:lvl5pPr marL="2058988" indent="-227013">
              <a:spcBef>
                <a:spcPct val="30000"/>
              </a:spcBef>
              <a:defRPr sz="1200">
                <a:solidFill>
                  <a:schemeClr val="tx1"/>
                </a:solidFill>
                <a:latin typeface="Arial" panose="020B0604020202020204" pitchFamily="34" charset="0"/>
              </a:defRPr>
            </a:lvl5pPr>
            <a:lvl6pPr marL="2516188" indent="-227013" eaLnBrk="0" fontAlgn="base" hangingPunct="0">
              <a:spcBef>
                <a:spcPct val="30000"/>
              </a:spcBef>
              <a:spcAft>
                <a:spcPct val="0"/>
              </a:spcAft>
              <a:defRPr sz="1200">
                <a:solidFill>
                  <a:schemeClr val="tx1"/>
                </a:solidFill>
                <a:latin typeface="Arial" panose="020B0604020202020204" pitchFamily="34" charset="0"/>
              </a:defRPr>
            </a:lvl6pPr>
            <a:lvl7pPr marL="2973388" indent="-227013" eaLnBrk="0" fontAlgn="base" hangingPunct="0">
              <a:spcBef>
                <a:spcPct val="30000"/>
              </a:spcBef>
              <a:spcAft>
                <a:spcPct val="0"/>
              </a:spcAft>
              <a:defRPr sz="1200">
                <a:solidFill>
                  <a:schemeClr val="tx1"/>
                </a:solidFill>
                <a:latin typeface="Arial" panose="020B0604020202020204" pitchFamily="34" charset="0"/>
              </a:defRPr>
            </a:lvl7pPr>
            <a:lvl8pPr marL="3430588" indent="-227013" eaLnBrk="0" fontAlgn="base" hangingPunct="0">
              <a:spcBef>
                <a:spcPct val="30000"/>
              </a:spcBef>
              <a:spcAft>
                <a:spcPct val="0"/>
              </a:spcAft>
              <a:defRPr sz="1200">
                <a:solidFill>
                  <a:schemeClr val="tx1"/>
                </a:solidFill>
                <a:latin typeface="Arial" panose="020B0604020202020204" pitchFamily="34" charset="0"/>
              </a:defRPr>
            </a:lvl8pPr>
            <a:lvl9pPr marL="388778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EA0AF5-83A9-441C-926C-EAA9EC285154}" type="slidenum">
              <a:rPr lang="en-US" altLang="en-US" smtClean="0">
                <a:solidFill>
                  <a:srgbClr val="000000"/>
                </a:solidFill>
              </a:rPr>
              <a:pPr>
                <a:spcBef>
                  <a:spcPct val="0"/>
                </a:spcBef>
              </a:pPr>
              <a:t>3</a:t>
            </a:fld>
            <a:endParaRPr lang="en-US" alt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30238" y="4459288"/>
            <a:ext cx="5683250" cy="42243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Course Objectives</a:t>
            </a:r>
          </a:p>
          <a:p>
            <a:pPr>
              <a:defRPr/>
            </a:pPr>
            <a:endParaRPr lang="en-US" b="1" dirty="0"/>
          </a:p>
          <a:p>
            <a:pPr>
              <a:defRPr/>
            </a:pPr>
            <a:r>
              <a:rPr lang="en-US" b="1" dirty="0" smtClean="0"/>
              <a:t>At course completion it is expected that you will be able to demonstrate:</a:t>
            </a:r>
          </a:p>
          <a:p>
            <a:pPr>
              <a:defRPr/>
            </a:pPr>
            <a:endParaRPr lang="en-US" b="1" dirty="0"/>
          </a:p>
          <a:p>
            <a:pPr marL="171776" indent="-171776">
              <a:lnSpc>
                <a:spcPct val="150000"/>
              </a:lnSpc>
              <a:buFont typeface="Arial" pitchFamily="34" charset="0"/>
              <a:buChar char="•"/>
              <a:defRPr/>
            </a:pPr>
            <a:r>
              <a:rPr lang="en-US" dirty="0" smtClean="0"/>
              <a:t>An understanding of your rights under OSHA including Whistleblower Protection Programs</a:t>
            </a:r>
          </a:p>
          <a:p>
            <a:pPr marL="171776" indent="-171776">
              <a:lnSpc>
                <a:spcPct val="150000"/>
              </a:lnSpc>
              <a:buFont typeface="Arial" pitchFamily="34" charset="0"/>
              <a:buChar char="•"/>
              <a:defRPr/>
            </a:pPr>
            <a:endParaRPr lang="en-US" dirty="0" smtClean="0"/>
          </a:p>
          <a:p>
            <a:pPr marL="171776" indent="-171776">
              <a:lnSpc>
                <a:spcPct val="150000"/>
              </a:lnSpc>
              <a:buFont typeface="Arial" pitchFamily="34" charset="0"/>
              <a:buChar char="•"/>
              <a:defRPr/>
            </a:pPr>
            <a:r>
              <a:rPr lang="en-US" dirty="0" smtClean="0"/>
              <a:t>An understanding of machinery hazards and/or portable power tool hazards</a:t>
            </a:r>
          </a:p>
          <a:p>
            <a:pPr marL="171776" indent="-171776">
              <a:lnSpc>
                <a:spcPct val="150000"/>
              </a:lnSpc>
              <a:buFont typeface="Arial" pitchFamily="34" charset="0"/>
              <a:buChar char="•"/>
              <a:defRPr/>
            </a:pPr>
            <a:endParaRPr lang="en-US" dirty="0" smtClean="0"/>
          </a:p>
          <a:p>
            <a:pPr marL="171776" indent="-171776">
              <a:lnSpc>
                <a:spcPct val="150000"/>
              </a:lnSpc>
              <a:buFont typeface="Arial" pitchFamily="34" charset="0"/>
              <a:buChar char="•"/>
              <a:defRPr/>
            </a:pPr>
            <a:r>
              <a:rPr lang="en-US" dirty="0" smtClean="0"/>
              <a:t>Your knowledge regarding how to protect yourself from machinery hazards and/or portable power tool hazards, including proper guarding</a:t>
            </a:r>
          </a:p>
          <a:p>
            <a:pPr>
              <a:defRPr/>
            </a:pPr>
            <a:endParaRPr lang="en-US" dirty="0" smtClean="0"/>
          </a:p>
          <a:p>
            <a:pPr>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Guard the entire blade except at the point of operation (the working portion of the blade between the bottom of the sliding guide rolls and the table).</a:t>
            </a:r>
          </a:p>
          <a:p>
            <a:r>
              <a:rPr lang="en-US" altLang="en-US" smtClean="0">
                <a:latin typeface="Arial" panose="020B0604020202020204" pitchFamily="34" charset="0"/>
              </a:rPr>
              <a:t>Use an adjustable guard for the portion of the blade above the sliding guide rolls so that it raises and lowers with the guide. Properly adjust the blade guide to fit the thickness of the stock and ensure the guard is as close as possible to the stock.</a:t>
            </a:r>
          </a:p>
          <a:p>
            <a:r>
              <a:rPr lang="en-US" altLang="en-US" smtClean="0">
                <a:latin typeface="Arial" panose="020B0604020202020204" pitchFamily="34" charset="0"/>
              </a:rPr>
              <a:t>Band saw wheels must be fully enclosed.</a:t>
            </a:r>
          </a:p>
          <a:p>
            <a:r>
              <a:rPr lang="en-US" altLang="en-US" smtClean="0">
                <a:latin typeface="Arial" panose="020B0604020202020204" pitchFamily="34" charset="0"/>
              </a:rPr>
              <a:t>Make sure the saw includes a tension control device to indicate proper blade tension.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F72F6C6C-AC11-440E-952A-2E4285E6F478}" type="slidenum">
              <a:rPr lang="en-US" altLang="en-US" smtClean="0"/>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Cut-Off Saw</a:t>
            </a:r>
          </a:p>
          <a:p>
            <a:r>
              <a:rPr lang="en-US" altLang="en-US" smtClean="0">
                <a:latin typeface="Arial" panose="020B0604020202020204" pitchFamily="34" charset="0"/>
              </a:rPr>
              <a:t>Although there are many specific types of cut-off saws, they are all circular saws designed to cross-cut stock at exact lengths and angles. The following are some of the common cut-off saws used today.</a:t>
            </a:r>
          </a:p>
          <a:p>
            <a:endParaRPr lang="en-US" altLang="en-US" smtClean="0">
              <a:latin typeface="Arial" panose="020B0604020202020204" pitchFamily="34" charset="0"/>
            </a:endParaRPr>
          </a:p>
          <a:p>
            <a:r>
              <a:rPr lang="en-US" altLang="en-US" b="1" smtClean="0">
                <a:latin typeface="Arial" panose="020B0604020202020204" pitchFamily="34" charset="0"/>
              </a:rPr>
              <a:t>Miter Saw</a:t>
            </a:r>
          </a:p>
          <a:p>
            <a:r>
              <a:rPr lang="en-US" altLang="en-US" smtClean="0">
                <a:latin typeface="Arial" panose="020B0604020202020204" pitchFamily="34" charset="0"/>
              </a:rPr>
              <a:t>A miter saw is a versatile circular power saw mounted on a hinged frame and designed to make accurate angle cuts. When the blade is lowered in a chopping motion, the blade cuts through the work piece, passing through a slot in the base.</a:t>
            </a:r>
          </a:p>
          <a:p>
            <a:endParaRPr lang="en-US" altLang="en-US" smtClean="0">
              <a:latin typeface="Arial" panose="020B0604020202020204" pitchFamily="34" charset="0"/>
            </a:endParaRPr>
          </a:p>
          <a:p>
            <a:r>
              <a:rPr lang="en-US" altLang="en-US" b="1" smtClean="0">
                <a:latin typeface="Arial" panose="020B0604020202020204" pitchFamily="34" charset="0"/>
              </a:rPr>
              <a:t>Chop Saw</a:t>
            </a:r>
          </a:p>
          <a:p>
            <a:r>
              <a:rPr lang="en-US" altLang="en-US" smtClean="0">
                <a:latin typeface="Arial" panose="020B0604020202020204" pitchFamily="34" charset="0"/>
              </a:rPr>
              <a:t>A chop saw is a lightweight circular saw mounted on a spring loaded pivoting arm and supported by a metal base. The operator clamps the stock to the fence, pulls the blade through the work piece, and guides the saw back to its upright position. Chop saws typically do not have the cutting capacity of miter saws.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575A7A29-0A94-4DB9-B645-E35D708C9021}" type="slidenum">
              <a:rPr lang="en-US" altLang="en-US" smtClean="0"/>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Hazards</a:t>
            </a:r>
          </a:p>
          <a:p>
            <a:r>
              <a:rPr lang="en-US" altLang="en-US" b="1" i="1" smtClean="0">
                <a:latin typeface="Arial" panose="020B0604020202020204" pitchFamily="34" charset="0"/>
              </a:rPr>
              <a:t>What’s wrong with this picture?</a:t>
            </a:r>
          </a:p>
          <a:p>
            <a:endParaRPr lang="en-US" altLang="en-US" smtClean="0">
              <a:latin typeface="Arial" panose="020B0604020202020204" pitchFamily="34" charset="0"/>
            </a:endParaRPr>
          </a:p>
          <a:p>
            <a:r>
              <a:rPr lang="en-US" altLang="en-US" smtClean="0">
                <a:latin typeface="Arial" panose="020B0604020202020204" pitchFamily="34" charset="0"/>
              </a:rPr>
              <a:t>Severe cuts to or amputations of the fingers or hands can occur if they come in contact with the saw blade. If the rotating blade is not properly guarded, exposure can occur during operation or when the saw is idling. Overhead swing saws can pose additional hazards if the return device fails, if the saw bounces forward from a retracted position, or if the saw blade is able to go past the edge of the table, possibly contacting the operator’s body.</a:t>
            </a:r>
          </a:p>
          <a:p>
            <a:r>
              <a:rPr lang="en-US" altLang="en-US" smtClean="0">
                <a:latin typeface="Arial" panose="020B0604020202020204" pitchFamily="34" charset="0"/>
              </a:rPr>
              <a:t>Although not as common as with ripsaws, hazardous kickbacks might also occur.</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B17A192E-8CED-4038-ABC7-2BED838B7093}"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Solutions</a:t>
            </a:r>
          </a:p>
          <a:p>
            <a:endParaRPr lang="en-US" altLang="en-US" b="1" smtClean="0">
              <a:latin typeface="Arial" panose="020B0604020202020204" pitchFamily="34" charset="0"/>
            </a:endParaRPr>
          </a:p>
          <a:p>
            <a:r>
              <a:rPr lang="en-US" altLang="en-US" smtClean="0">
                <a:latin typeface="Arial" panose="020B0604020202020204" pitchFamily="34" charset="0"/>
              </a:rPr>
              <a:t>Over table cut-off saws, including miter and chop saws, must be provided with fixed hood guards that enclose the arbor and top half of the saw. These saws also must be equipped with a self-adjusting lower blade guard that automatically adjusts itself to the thickness of the material being cut and provides continuous protection from the blade. Most guards supplied by manufacturers are designed to move out of the way as the blade nears the cut. If a guard seems slow to return to its normal position, adjust or repair it immediately. If a guard seems slow to return to its normal position, adjust or repair it immediately. </a:t>
            </a:r>
          </a:p>
          <a:p>
            <a:endParaRPr lang="en-US" altLang="en-US" smtClean="0">
              <a:latin typeface="Arial" panose="020B0604020202020204" pitchFamily="34" charset="0"/>
            </a:endParaRPr>
          </a:p>
          <a:p>
            <a:r>
              <a:rPr lang="en-US" altLang="en-US" b="1" i="1" smtClean="0">
                <a:latin typeface="Arial" panose="020B0604020202020204" pitchFamily="34" charset="0"/>
              </a:rPr>
              <a:t>Additional Safety Measures</a:t>
            </a:r>
          </a:p>
          <a:p>
            <a:endParaRPr lang="en-US" altLang="en-US" smtClean="0">
              <a:latin typeface="Arial" panose="020B0604020202020204" pitchFamily="34" charset="0"/>
            </a:endParaRPr>
          </a:p>
          <a:p>
            <a:r>
              <a:rPr lang="en-US" altLang="en-US" smtClean="0">
                <a:latin typeface="Arial" panose="020B0604020202020204" pitchFamily="34" charset="0"/>
              </a:rPr>
              <a:t>Use only recommended size and RPM rated blades.</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Maintain sharp blades.</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Always wear eye and face protection</a:t>
            </a:r>
          </a:p>
          <a:p>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F8FDC6C6-B241-44C2-8048-994CAD397C13}" type="slidenum">
              <a:rPr lang="en-US" altLang="en-US" smtClean="0"/>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What does a circular saw have in common with a grinder that it does not have in common with a band saw? </a:t>
            </a:r>
          </a:p>
          <a:p>
            <a:endParaRPr lang="en-US" altLang="en-US" dirty="0" smtClean="0">
              <a:latin typeface="Arial" panose="020B0604020202020204" pitchFamily="34" charset="0"/>
            </a:endParaRPr>
          </a:p>
          <a:p>
            <a:r>
              <a:rPr lang="en-US" altLang="en-US" dirty="0" smtClean="0">
                <a:latin typeface="Arial" panose="020B0604020202020204" pitchFamily="34" charset="0"/>
              </a:rPr>
              <a:t>Pick a machine previously discussed, preferably from your work area, and identify hazards and solutions.  Do this without referring to your training materials if possible.</a:t>
            </a:r>
          </a:p>
          <a:p>
            <a:endParaRPr lang="en-US" altLang="en-US" sz="800" dirty="0" smtClean="0">
              <a:latin typeface="Arial" panose="020B0604020202020204" pitchFamily="34" charset="0"/>
            </a:endParaRPr>
          </a:p>
          <a:p>
            <a:r>
              <a:rPr lang="en-US" altLang="en-US" sz="800" b="1" dirty="0" smtClean="0">
                <a:latin typeface="Arial" panose="020B0604020202020204" pitchFamily="34" charset="0"/>
              </a:rPr>
              <a:t>  	                  </a:t>
            </a:r>
            <a:r>
              <a:rPr lang="en-US" altLang="en-US" sz="1800" b="1" dirty="0" smtClean="0">
                <a:latin typeface="Arial" panose="020B0604020202020204" pitchFamily="34" charset="0"/>
              </a:rPr>
              <a:t>Machine: _____________________</a:t>
            </a:r>
          </a:p>
          <a:p>
            <a:endParaRPr lang="en-US" altLang="en-US" dirty="0"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22869B6-46AE-4CAD-BBAE-17A8DB5BDB9D}" type="slidenum">
              <a:rPr lang="en-US" altLang="en-US" smtClean="0"/>
              <a:pPr/>
              <a:t>34</a:t>
            </a:fld>
            <a:endParaRPr lang="en-US" altLang="en-US" smtClean="0"/>
          </a:p>
        </p:txBody>
      </p:sp>
      <p:graphicFrame>
        <p:nvGraphicFramePr>
          <p:cNvPr id="5" name="Table 4"/>
          <p:cNvGraphicFramePr>
            <a:graphicFrameLocks noGrp="1"/>
          </p:cNvGraphicFramePr>
          <p:nvPr/>
        </p:nvGraphicFramePr>
        <p:xfrm>
          <a:off x="709613" y="6453188"/>
          <a:ext cx="5683250" cy="2230437"/>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20000"/>
                    </a:ext>
                  </a:extLst>
                </a:gridCol>
                <a:gridCol w="2841625">
                  <a:extLst>
                    <a:ext uri="{9D8B030D-6E8A-4147-A177-3AD203B41FA5}">
                      <a16:colId xmlns:a16="http://schemas.microsoft.com/office/drawing/2014/main" val="20001"/>
                    </a:ext>
                  </a:extLst>
                </a:gridCol>
              </a:tblGrid>
              <a:tr h="371740">
                <a:tc>
                  <a:txBody>
                    <a:bodyPr/>
                    <a:lstStyle/>
                    <a:p>
                      <a:pPr algn="ctr"/>
                      <a:r>
                        <a:rPr lang="en-US" sz="1800" dirty="0" smtClean="0">
                          <a:solidFill>
                            <a:schemeClr val="tx1"/>
                          </a:solidFill>
                        </a:rPr>
                        <a:t>Hazards</a:t>
                      </a:r>
                      <a:endParaRPr lang="en-US" sz="1800" dirty="0">
                        <a:solidFill>
                          <a:schemeClr val="tx1"/>
                        </a:solidFill>
                      </a:endParaRPr>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Solutions</a:t>
                      </a:r>
                      <a:endParaRPr lang="en-US" sz="1800" dirty="0">
                        <a:solidFill>
                          <a:schemeClr val="tx1"/>
                        </a:solidFill>
                      </a:endParaRPr>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1740">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740">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740">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740">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1740">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31" marB="458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Drill Press</a:t>
            </a:r>
          </a:p>
          <a:p>
            <a:endParaRPr lang="en-US" altLang="en-US" b="1" dirty="0" smtClean="0">
              <a:latin typeface="Arial" panose="020B0604020202020204" pitchFamily="34" charset="0"/>
            </a:endParaRPr>
          </a:p>
          <a:p>
            <a:r>
              <a:rPr lang="en-US" altLang="en-US" dirty="0" smtClean="0">
                <a:latin typeface="Arial" panose="020B0604020202020204" pitchFamily="34" charset="0"/>
              </a:rPr>
              <a:t>What is the Motion Hazard of a drill press?</a:t>
            </a:r>
          </a:p>
          <a:p>
            <a:endParaRPr lang="en-US" altLang="en-US" dirty="0" smtClean="0">
              <a:latin typeface="Arial" panose="020B0604020202020204" pitchFamily="34" charset="0"/>
            </a:endParaRPr>
          </a:p>
          <a:p>
            <a:r>
              <a:rPr lang="en-US" altLang="en-US" dirty="0" smtClean="0">
                <a:latin typeface="Arial" panose="020B0604020202020204" pitchFamily="34" charset="0"/>
              </a:rPr>
              <a:t>What is the Action Hazard of a drill press?</a:t>
            </a:r>
          </a:p>
          <a:p>
            <a:endParaRPr lang="en-US" altLang="en-US" dirty="0" smtClean="0">
              <a:latin typeface="Arial" panose="020B0604020202020204" pitchFamily="34" charset="0"/>
            </a:endParaRPr>
          </a:p>
          <a:p>
            <a:r>
              <a:rPr lang="en-US" altLang="en-US" dirty="0" smtClean="0">
                <a:latin typeface="Arial" panose="020B0604020202020204" pitchFamily="34" charset="0"/>
              </a:rPr>
              <a:t>The drill press is a versatile machine that uses a multiple-cutting-edged drill bit secured in a rotating chuck to bore and drill holes, normally into wood stock. Either in floor or bench-top designs, drill presses are usually arranged vertically, requiring the operator to raise and lower an operating handle in order to control the drill bit. These machines also have variable speeds and some have multiple spindles for gang drilling. The most commonly used drill press is a single-spindle, floor-mounted, belt-driven machine for non-production drilling.</a:t>
            </a:r>
          </a:p>
          <a:p>
            <a:r>
              <a:rPr lang="en-US" altLang="en-US" dirty="0" smtClean="0">
                <a:latin typeface="Arial" panose="020B0604020202020204" pitchFamily="34" charset="0"/>
              </a:rPr>
              <a:t>.</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E537376F-6D9D-4932-8598-CF3B484D863D}" type="slidenum">
              <a:rPr lang="en-US" altLang="en-US" smtClean="0"/>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endParaRPr lang="en-US" altLang="en-US" dirty="0" smtClean="0">
              <a:latin typeface="Arial" panose="020B0604020202020204" pitchFamily="34" charset="0"/>
            </a:endParaRPr>
          </a:p>
          <a:p>
            <a:r>
              <a:rPr lang="en-US" altLang="en-US" dirty="0" smtClean="0">
                <a:latin typeface="Arial" panose="020B0604020202020204" pitchFamily="34" charset="0"/>
              </a:rPr>
              <a:t>Serious lacerations and entanglement can occur if operators contact the rotating bit or chuck, or when operators try to hold the stock by hand when drilling. If not adequately secured, the stock can spin violently and contact the operator and others nearby.  Also, injuries can occur from a projected chuck key if it is left in the chuck.</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6F097945-915B-4D5E-8927-ADAE611C181D}" type="slidenum">
              <a:rPr lang="en-US" altLang="en-US" smtClean="0"/>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Solutions</a:t>
            </a:r>
          </a:p>
          <a:p>
            <a:endParaRPr lang="en-US" altLang="en-US" b="1" dirty="0" smtClean="0">
              <a:latin typeface="Arial" panose="020B0604020202020204" pitchFamily="34" charset="0"/>
            </a:endParaRPr>
          </a:p>
          <a:p>
            <a:r>
              <a:rPr lang="en-US" altLang="en-US" dirty="0" smtClean="0">
                <a:latin typeface="Arial" panose="020B0604020202020204" pitchFamily="34" charset="0"/>
              </a:rPr>
              <a:t>Use jigs or fixtures to fasten the stock to the bed and stabilize the work piece. This allows the stock to be secured for drilling and the operator’s free hand to be positioned away from the rotating chuck and drill bit. The drill bit is more likely to grab and twist an unstable work piece. In many repetitive drilling applications, specially designed guards or shields are installed to protect the operator from the potential exposure to rotating drill chucks and drill bits. A fixed universal-type shield can be used on larger gang drills.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504DDC91-C7EB-4923-A1C2-186BF6256B7C}" type="slidenum">
              <a:rPr lang="en-US" altLang="en-US" smtClean="0"/>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Lathe</a:t>
            </a:r>
          </a:p>
          <a:p>
            <a:endParaRPr lang="en-US" altLang="en-US" b="1" dirty="0" smtClean="0">
              <a:latin typeface="Arial" panose="020B0604020202020204" pitchFamily="34" charset="0"/>
            </a:endParaRPr>
          </a:p>
          <a:p>
            <a:r>
              <a:rPr lang="en-US" altLang="en-US" dirty="0" smtClean="0">
                <a:latin typeface="Arial" panose="020B0604020202020204" pitchFamily="34" charset="0"/>
              </a:rPr>
              <a:t>What is the Motion Hazard of a lathe?</a:t>
            </a:r>
          </a:p>
          <a:p>
            <a:endParaRPr lang="en-US" altLang="en-US" dirty="0" smtClean="0">
              <a:latin typeface="Arial" panose="020B0604020202020204" pitchFamily="34" charset="0"/>
            </a:endParaRPr>
          </a:p>
          <a:p>
            <a:r>
              <a:rPr lang="en-US" altLang="en-US" dirty="0" smtClean="0">
                <a:latin typeface="Arial" panose="020B0604020202020204" pitchFamily="34" charset="0"/>
              </a:rPr>
              <a:t>What is the Action Hazard of a drill lathe?</a:t>
            </a:r>
          </a:p>
          <a:p>
            <a:endParaRPr lang="en-US" altLang="en-US" b="1" dirty="0" smtClean="0">
              <a:latin typeface="Arial" panose="020B0604020202020204" pitchFamily="34" charset="0"/>
            </a:endParaRPr>
          </a:p>
          <a:p>
            <a:r>
              <a:rPr lang="en-US" altLang="en-US" dirty="0" smtClean="0">
                <a:latin typeface="Arial" panose="020B0604020202020204" pitchFamily="34" charset="0"/>
              </a:rPr>
              <a:t>While most tools rotate or move a blade or bit to cut, the wood lathe moves the work piece being cut. The wood lathe is used to turn stock into round objects by securing the stock between two centers: the headstock and tailstock (spindle turning), or by securing the work to the headstock only with a faceplate (facing). Spindle turning is used for long objects such as table and chair legs, while facing is used for cups, bowls, and plates. The stock rotates rapidly while the operator applies a single-point tool to the wood. The operator holds the tool on a tool rest and advances it along the length of the tool rest to shape the stock as desired.</a:t>
            </a:r>
          </a:p>
          <a:p>
            <a:r>
              <a:rPr lang="en-US" altLang="en-US" dirty="0" smtClean="0">
                <a:latin typeface="Arial" panose="020B0604020202020204" pitchFamily="34" charset="0"/>
              </a:rPr>
              <a:t>.</a:t>
            </a:r>
          </a:p>
          <a:p>
            <a:r>
              <a:rPr lang="en-US" altLang="en-US" dirty="0" smtClean="0">
                <a:latin typeface="Arial" panose="020B0604020202020204" pitchFamily="34" charset="0"/>
              </a:rPr>
              <a:t>.</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CD76226-ADA4-463B-83C7-C6DD31BF5C6B}"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endParaRPr lang="en-US" altLang="en-US" dirty="0" smtClean="0">
              <a:latin typeface="Arial" panose="020B0604020202020204" pitchFamily="34" charset="0"/>
            </a:endParaRPr>
          </a:p>
          <a:p>
            <a:r>
              <a:rPr lang="en-US" altLang="en-US" dirty="0" smtClean="0">
                <a:latin typeface="Arial" panose="020B0604020202020204" pitchFamily="34" charset="0"/>
              </a:rPr>
              <a:t>Due to its unique operation of rotating the stock being cut, the lathe presents several concerns. The primary hazards arise when using a hand tool against the rotating stock and the close proximity of the operator to the rotating parts. Serious injuries can occur if the tool becomes caught between the rest and the rotating stock, bringing the operator’s hands in with it. Also, hands, arms, clothing, hair, or jewelry may be caught on the rotating parts and pulled into the machine simply because of the close distance the operator is from the machine’s components. Projected or broken work pieces can be another hazard if not secured between the centers or if the work piece is defective. Furthermore, chuck keys can eject if left in the chuck. Flying wood chips from the turning operation also can pose a hazard on wood lathes.</a:t>
            </a:r>
          </a:p>
          <a:p>
            <a:endParaRPr lang="en-US" altLang="en-US" dirty="0" smtClean="0">
              <a:latin typeface="Arial" panose="020B0604020202020204" pitchFamily="34" charset="0"/>
            </a:endParaRPr>
          </a:p>
          <a:p>
            <a:r>
              <a:rPr lang="en-US" altLang="en-US" b="1" dirty="0" smtClean="0">
                <a:latin typeface="Arial" panose="020B0604020202020204" pitchFamily="34" charset="0"/>
              </a:rPr>
              <a:t>What is wrong with this picture?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C6F08537-53ED-478C-8EC3-4FD92853DD99}" type="slidenum">
              <a:rPr lang="en-US" altLang="en-US" smtClean="0"/>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87450" y="728663"/>
            <a:ext cx="4695825" cy="3521075"/>
          </a:xfrm>
          <a:ln/>
        </p:spPr>
      </p:sp>
      <p:sp>
        <p:nvSpPr>
          <p:cNvPr id="3" name="Notes Placeholder 2"/>
          <p:cNvSpPr>
            <a:spLocks noGrp="1"/>
          </p:cNvSpPr>
          <p:nvPr>
            <p:ph type="body" idx="1"/>
          </p:nvPr>
        </p:nvSpPr>
        <p:spPr/>
        <p:txBody>
          <a:bodyPr/>
          <a:lstStyle/>
          <a:p>
            <a:pPr eaLnBrk="1" hangingPunct="1">
              <a:defRPr/>
            </a:pPr>
            <a:r>
              <a:rPr lang="en-US" sz="1800" b="1" dirty="0"/>
              <a:t>OSHA and You!</a:t>
            </a:r>
          </a:p>
          <a:p>
            <a:pPr eaLnBrk="1" hangingPunct="1">
              <a:defRPr/>
            </a:pPr>
            <a:endParaRPr lang="en-US" dirty="0"/>
          </a:p>
          <a:p>
            <a:pPr marL="172267" indent="-172267">
              <a:lnSpc>
                <a:spcPct val="200000"/>
              </a:lnSpc>
              <a:buFont typeface="Arial" pitchFamily="34" charset="0"/>
              <a:buChar char="•"/>
              <a:defRPr/>
            </a:pPr>
            <a:r>
              <a:rPr lang="en-US" sz="1800" dirty="0"/>
              <a:t>You have rights!</a:t>
            </a:r>
          </a:p>
          <a:p>
            <a:pPr marL="172267" indent="-172267">
              <a:lnSpc>
                <a:spcPct val="200000"/>
              </a:lnSpc>
              <a:buFont typeface="Arial" pitchFamily="34" charset="0"/>
              <a:buChar char="•"/>
              <a:defRPr/>
            </a:pPr>
            <a:r>
              <a:rPr lang="en-US" sz="1800" dirty="0"/>
              <a:t>No retribution</a:t>
            </a:r>
          </a:p>
          <a:p>
            <a:pPr marL="172267" indent="-172267">
              <a:lnSpc>
                <a:spcPct val="200000"/>
              </a:lnSpc>
              <a:buFont typeface="Arial" pitchFamily="34" charset="0"/>
              <a:buChar char="•"/>
              <a:defRPr/>
            </a:pPr>
            <a:r>
              <a:rPr lang="en-US" sz="1800" dirty="0"/>
              <a:t>Filing a complaint</a:t>
            </a:r>
          </a:p>
          <a:p>
            <a:pPr algn="ctr">
              <a:lnSpc>
                <a:spcPct val="200000"/>
              </a:lnSpc>
              <a:defRPr/>
            </a:pPr>
            <a:r>
              <a:rPr lang="en-US" sz="1800" b="1" dirty="0"/>
              <a:t>Review Whistleblower Fact Sheet in front pocket</a:t>
            </a:r>
          </a:p>
          <a:p>
            <a:pPr>
              <a:defRPr/>
            </a:pP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1788" indent="-227013">
              <a:spcBef>
                <a:spcPct val="30000"/>
              </a:spcBef>
              <a:defRPr sz="1200">
                <a:solidFill>
                  <a:schemeClr val="tx1"/>
                </a:solidFill>
                <a:latin typeface="Arial" panose="020B0604020202020204" pitchFamily="34" charset="0"/>
              </a:defRPr>
            </a:lvl4pPr>
            <a:lvl5pPr marL="2058988" indent="-227013">
              <a:spcBef>
                <a:spcPct val="30000"/>
              </a:spcBef>
              <a:defRPr sz="1200">
                <a:solidFill>
                  <a:schemeClr val="tx1"/>
                </a:solidFill>
                <a:latin typeface="Arial" panose="020B0604020202020204" pitchFamily="34" charset="0"/>
              </a:defRPr>
            </a:lvl5pPr>
            <a:lvl6pPr marL="2516188" indent="-227013" eaLnBrk="0" fontAlgn="base" hangingPunct="0">
              <a:spcBef>
                <a:spcPct val="30000"/>
              </a:spcBef>
              <a:spcAft>
                <a:spcPct val="0"/>
              </a:spcAft>
              <a:defRPr sz="1200">
                <a:solidFill>
                  <a:schemeClr val="tx1"/>
                </a:solidFill>
                <a:latin typeface="Arial" panose="020B0604020202020204" pitchFamily="34" charset="0"/>
              </a:defRPr>
            </a:lvl6pPr>
            <a:lvl7pPr marL="2973388" indent="-227013" eaLnBrk="0" fontAlgn="base" hangingPunct="0">
              <a:spcBef>
                <a:spcPct val="30000"/>
              </a:spcBef>
              <a:spcAft>
                <a:spcPct val="0"/>
              </a:spcAft>
              <a:defRPr sz="1200">
                <a:solidFill>
                  <a:schemeClr val="tx1"/>
                </a:solidFill>
                <a:latin typeface="Arial" panose="020B0604020202020204" pitchFamily="34" charset="0"/>
              </a:defRPr>
            </a:lvl7pPr>
            <a:lvl8pPr marL="3430588" indent="-227013" eaLnBrk="0" fontAlgn="base" hangingPunct="0">
              <a:spcBef>
                <a:spcPct val="30000"/>
              </a:spcBef>
              <a:spcAft>
                <a:spcPct val="0"/>
              </a:spcAft>
              <a:defRPr sz="1200">
                <a:solidFill>
                  <a:schemeClr val="tx1"/>
                </a:solidFill>
                <a:latin typeface="Arial" panose="020B0604020202020204" pitchFamily="34" charset="0"/>
              </a:defRPr>
            </a:lvl8pPr>
            <a:lvl9pPr marL="388778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47A6B-59F9-4F16-9546-0988AEE95FFD}" type="slidenum">
              <a:rPr lang="en-US" altLang="en-US" smtClean="0"/>
              <a:pPr>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Solutions</a:t>
            </a:r>
          </a:p>
          <a:p>
            <a:endParaRPr lang="en-US" altLang="en-US" b="1" dirty="0" smtClean="0">
              <a:latin typeface="Arial" panose="020B0604020202020204" pitchFamily="34" charset="0"/>
            </a:endParaRPr>
          </a:p>
          <a:p>
            <a:r>
              <a:rPr lang="en-US" altLang="en-US" dirty="0" smtClean="0">
                <a:latin typeface="Arial" panose="020B0604020202020204" pitchFamily="34" charset="0"/>
              </a:rPr>
              <a:t>Cover all rotating parts and points of operation with shields. Cover lathes used for turning long stock with long, curved guards that extend over the top of the lathe. These shields, or guards, must protect the operator if the stock comes loose and is thrown from the machine. Chuck guards are the most common guard on lathes.  They cover the chuck which is the part of the machine in which the stock is inserted and held.</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037FBD5A-EF52-4B34-B135-E30244FA7B6A}" type="slidenum">
              <a:rPr lang="en-US" altLang="en-US" smtClean="0"/>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Planer</a:t>
            </a:r>
          </a:p>
          <a:p>
            <a:endParaRPr lang="en-US" altLang="en-US" b="1" dirty="0" smtClean="0">
              <a:latin typeface="Arial" panose="020B0604020202020204" pitchFamily="34" charset="0"/>
            </a:endParaRPr>
          </a:p>
          <a:p>
            <a:r>
              <a:rPr lang="en-US" altLang="en-US" dirty="0" smtClean="0">
                <a:latin typeface="Arial" panose="020B0604020202020204" pitchFamily="34" charset="0"/>
              </a:rPr>
              <a:t>What is the Motion Hazard of a planer?</a:t>
            </a:r>
          </a:p>
          <a:p>
            <a:endParaRPr lang="en-US" altLang="en-US" dirty="0" smtClean="0">
              <a:latin typeface="Arial" panose="020B0604020202020204" pitchFamily="34" charset="0"/>
            </a:endParaRPr>
          </a:p>
          <a:p>
            <a:r>
              <a:rPr lang="en-US" altLang="en-US" dirty="0" smtClean="0">
                <a:latin typeface="Arial" panose="020B0604020202020204" pitchFamily="34" charset="0"/>
              </a:rPr>
              <a:t>What is the Action Hazard of a planer?</a:t>
            </a:r>
          </a:p>
          <a:p>
            <a:endParaRPr lang="en-US" altLang="en-US" b="1" dirty="0" smtClean="0">
              <a:latin typeface="Arial" panose="020B0604020202020204" pitchFamily="34" charset="0"/>
            </a:endParaRPr>
          </a:p>
          <a:p>
            <a:r>
              <a:rPr lang="en-US" altLang="en-US" dirty="0" smtClean="0">
                <a:latin typeface="Arial" panose="020B0604020202020204" pitchFamily="34" charset="0"/>
              </a:rPr>
              <a:t>Planers are most frequently used to produce smooth faces on boards and to mill them to particular thicknesses. Planers are different from jointers because of their capacity to plane wider surfaces and the capability to control thickness. Planers have automatic feed systems that pull the work through the horizontally rotating blades and out the back.</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EBE2F4C6-7940-4B8E-87A7-3B6DCE45781A}" type="slidenum">
              <a:rPr lang="en-US" altLang="en-US" smtClean="0"/>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endParaRPr lang="en-US" altLang="en-US" dirty="0" smtClean="0">
              <a:latin typeface="Arial" panose="020B0604020202020204" pitchFamily="34" charset="0"/>
            </a:endParaRPr>
          </a:p>
          <a:p>
            <a:r>
              <a:rPr lang="en-US" altLang="en-US" dirty="0" smtClean="0">
                <a:latin typeface="Arial" panose="020B0604020202020204" pitchFamily="34" charset="0"/>
              </a:rPr>
              <a:t>Severe lacerations, amputations, or avulsions (tearing away) can occur if the operator’s hand or arm is fed through the machine and contacts the cutting heads.  Serious injury can also occur from kickback.  A kickback can occur when lowering the table with the power on and the stock still in the machine, feeding stacked boards or </a:t>
            </a:r>
            <a:r>
              <a:rPr lang="en-US" altLang="en-US" dirty="0" err="1" smtClean="0">
                <a:latin typeface="Arial" panose="020B0604020202020204" pitchFamily="34" charset="0"/>
              </a:rPr>
              <a:t>planing</a:t>
            </a:r>
            <a:r>
              <a:rPr lang="en-US" altLang="en-US" dirty="0" smtClean="0">
                <a:latin typeface="Arial" panose="020B0604020202020204" pitchFamily="34" charset="0"/>
              </a:rPr>
              <a:t> boards shorter than the manufacturer’s recommendation.</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944B7A2-6020-4EB9-A1AB-3F9241067189}" type="slidenum">
              <a:rPr lang="en-US" altLang="en-US" smtClean="0"/>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Solutions</a:t>
            </a:r>
          </a:p>
          <a:p>
            <a:pPr>
              <a:defRPr/>
            </a:pPr>
            <a:endParaRPr lang="en-US" sz="800" b="1" dirty="0"/>
          </a:p>
          <a:p>
            <a:pPr>
              <a:defRPr/>
            </a:pPr>
            <a:r>
              <a:rPr lang="en-US" dirty="0"/>
              <a:t>Keep the machine guards in place at all </a:t>
            </a:r>
            <a:r>
              <a:rPr lang="en-US" dirty="0" smtClean="0"/>
              <a:t>times. Keep </a:t>
            </a:r>
            <a:r>
              <a:rPr lang="en-US" dirty="0"/>
              <a:t>your hands out of the machine feeding area and allow the planer </a:t>
            </a:r>
            <a:r>
              <a:rPr lang="en-US" dirty="0" smtClean="0"/>
              <a:t>to pull </a:t>
            </a:r>
            <a:r>
              <a:rPr lang="en-US" dirty="0"/>
              <a:t>the stock </a:t>
            </a:r>
            <a:r>
              <a:rPr lang="en-US" dirty="0" smtClean="0"/>
              <a:t>through.  Never </a:t>
            </a:r>
            <a:r>
              <a:rPr lang="en-US" dirty="0"/>
              <a:t>lower the table </a:t>
            </a:r>
            <a:r>
              <a:rPr lang="en-US" dirty="0" smtClean="0"/>
              <a:t>during operation </a:t>
            </a:r>
            <a:r>
              <a:rPr lang="en-US" dirty="0"/>
              <a:t>and never feed </a:t>
            </a:r>
            <a:r>
              <a:rPr lang="en-US" dirty="0" smtClean="0"/>
              <a:t>stacked boards</a:t>
            </a:r>
            <a:r>
              <a:rPr lang="en-US" dirty="0"/>
              <a:t>. Also, follow </a:t>
            </a:r>
            <a:r>
              <a:rPr lang="en-US" dirty="0" smtClean="0"/>
              <a:t>manufacturer’s recommendations </a:t>
            </a:r>
            <a:r>
              <a:rPr lang="en-US" dirty="0"/>
              <a:t>for </a:t>
            </a:r>
            <a:r>
              <a:rPr lang="en-US" dirty="0" smtClean="0"/>
              <a:t>allowable material dimensions.  Keep </a:t>
            </a:r>
            <a:r>
              <a:rPr lang="en-US" dirty="0"/>
              <a:t>your body to the </a:t>
            </a:r>
            <a:r>
              <a:rPr lang="en-US" dirty="0" smtClean="0"/>
              <a:t>side of </a:t>
            </a:r>
            <a:r>
              <a:rPr lang="en-US" dirty="0"/>
              <a:t>the stock</a:t>
            </a:r>
            <a:r>
              <a:rPr lang="en-US" dirty="0" smtClean="0"/>
              <a:t>.</a:t>
            </a:r>
          </a:p>
          <a:p>
            <a:pPr>
              <a:defRPr/>
            </a:pPr>
            <a:endParaRPr lang="en-US" sz="800" dirty="0"/>
          </a:p>
          <a:p>
            <a:pPr>
              <a:defRPr/>
            </a:pPr>
            <a:r>
              <a:rPr lang="en-US" b="1" i="1" dirty="0" smtClean="0"/>
              <a:t>Additional Safety Measures</a:t>
            </a:r>
          </a:p>
          <a:p>
            <a:pPr>
              <a:defRPr/>
            </a:pPr>
            <a:endParaRPr lang="en-US" sz="800" dirty="0"/>
          </a:p>
          <a:p>
            <a:pPr marL="171913" indent="-171913">
              <a:buFont typeface="Arial" panose="020B0604020202020204" pitchFamily="34" charset="0"/>
              <a:buChar char="•"/>
              <a:defRPr/>
            </a:pPr>
            <a:r>
              <a:rPr lang="en-US" dirty="0"/>
              <a:t>Wear safety glasses or goggles, or a face shield (with safety glasses or goggles), and use the appropriate hearing protection.</a:t>
            </a:r>
          </a:p>
          <a:p>
            <a:pPr marL="171913" indent="-171913">
              <a:buFont typeface="Arial" panose="020B0604020202020204" pitchFamily="34" charset="0"/>
              <a:buChar char="•"/>
              <a:defRPr/>
            </a:pPr>
            <a:r>
              <a:rPr lang="en-US" dirty="0"/>
              <a:t>Disconnect the planer from the power supply before making any adjustments to the cutter head or blades.</a:t>
            </a:r>
          </a:p>
          <a:p>
            <a:pPr marL="171913" indent="-171913">
              <a:buFont typeface="Arial" panose="020B0604020202020204" pitchFamily="34" charset="0"/>
              <a:buChar char="•"/>
              <a:defRPr/>
            </a:pPr>
            <a:r>
              <a:rPr lang="en-US" dirty="0"/>
              <a:t>Ensure switch is in </a:t>
            </a:r>
            <a:r>
              <a:rPr lang="en-US" dirty="0" smtClean="0"/>
              <a:t>“off” </a:t>
            </a:r>
            <a:r>
              <a:rPr lang="en-US" dirty="0"/>
              <a:t>position before plugging in.</a:t>
            </a:r>
          </a:p>
          <a:p>
            <a:pPr marL="171913" indent="-171913">
              <a:buFont typeface="Arial" panose="020B0604020202020204" pitchFamily="34" charset="0"/>
              <a:buChar char="•"/>
              <a:defRPr/>
            </a:pPr>
            <a:r>
              <a:rPr lang="en-US" dirty="0" smtClean="0"/>
              <a:t>Ensure </a:t>
            </a:r>
            <a:r>
              <a:rPr lang="en-US" dirty="0"/>
              <a:t>that the blade-locking screws are tight.</a:t>
            </a:r>
          </a:p>
          <a:p>
            <a:pPr marL="171913" indent="-171913">
              <a:buFont typeface="Arial" panose="020B0604020202020204" pitchFamily="34" charset="0"/>
              <a:buChar char="•"/>
              <a:defRPr/>
            </a:pPr>
            <a:r>
              <a:rPr lang="en-US" dirty="0"/>
              <a:t>Remove adjusting keys and wrenches before turning on power.</a:t>
            </a:r>
          </a:p>
          <a:p>
            <a:pPr marL="171913" indent="-171913">
              <a:buFont typeface="Arial" panose="020B0604020202020204" pitchFamily="34" charset="0"/>
              <a:buChar char="•"/>
              <a:defRPr/>
            </a:pPr>
            <a:r>
              <a:rPr lang="en-US" dirty="0" smtClean="0"/>
              <a:t>Check </a:t>
            </a:r>
            <a:r>
              <a:rPr lang="en-US" dirty="0"/>
              <a:t>stock thoroughly for staples, nails, screws, or other foreign objects before using a planer.</a:t>
            </a:r>
          </a:p>
          <a:p>
            <a:pPr>
              <a:defRPr/>
            </a:pPr>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025CE78-BA52-4A50-BF52-4AC21E1C9A3A}" type="slidenum">
              <a:rPr lang="en-US" altLang="en-US" smtClean="0"/>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3588" indent="-292100">
              <a:spcBef>
                <a:spcPct val="30000"/>
              </a:spcBef>
              <a:defRPr sz="1200">
                <a:solidFill>
                  <a:schemeClr val="tx1"/>
                </a:solidFill>
                <a:latin typeface="Arial" panose="020B0604020202020204" pitchFamily="34" charset="0"/>
              </a:defRPr>
            </a:lvl2pPr>
            <a:lvl3pPr marL="1174750" indent="-233363">
              <a:spcBef>
                <a:spcPct val="30000"/>
              </a:spcBef>
              <a:defRPr sz="1200">
                <a:solidFill>
                  <a:schemeClr val="tx1"/>
                </a:solidFill>
                <a:latin typeface="Arial" panose="020B0604020202020204" pitchFamily="34" charset="0"/>
              </a:defRPr>
            </a:lvl3pPr>
            <a:lvl4pPr marL="1646238" indent="-233363">
              <a:spcBef>
                <a:spcPct val="30000"/>
              </a:spcBef>
              <a:defRPr sz="1200">
                <a:solidFill>
                  <a:schemeClr val="tx1"/>
                </a:solidFill>
                <a:latin typeface="Arial" panose="020B0604020202020204" pitchFamily="34" charset="0"/>
              </a:defRPr>
            </a:lvl4pPr>
            <a:lvl5pPr marL="2117725" indent="-233363">
              <a:spcBef>
                <a:spcPct val="30000"/>
              </a:spcBef>
              <a:defRPr sz="1200">
                <a:solidFill>
                  <a:schemeClr val="tx1"/>
                </a:solidFill>
                <a:latin typeface="Arial" panose="020B0604020202020204" pitchFamily="34" charset="0"/>
              </a:defRPr>
            </a:lvl5pPr>
            <a:lvl6pPr marL="2574925" indent="-233363" eaLnBrk="0" fontAlgn="base" hangingPunct="0">
              <a:spcBef>
                <a:spcPct val="30000"/>
              </a:spcBef>
              <a:spcAft>
                <a:spcPct val="0"/>
              </a:spcAft>
              <a:defRPr sz="1200">
                <a:solidFill>
                  <a:schemeClr val="tx1"/>
                </a:solidFill>
                <a:latin typeface="Arial" panose="020B0604020202020204" pitchFamily="34" charset="0"/>
              </a:defRPr>
            </a:lvl6pPr>
            <a:lvl7pPr marL="3032125" indent="-233363" eaLnBrk="0" fontAlgn="base" hangingPunct="0">
              <a:spcBef>
                <a:spcPct val="30000"/>
              </a:spcBef>
              <a:spcAft>
                <a:spcPct val="0"/>
              </a:spcAft>
              <a:defRPr sz="1200">
                <a:solidFill>
                  <a:schemeClr val="tx1"/>
                </a:solidFill>
                <a:latin typeface="Arial" panose="020B0604020202020204" pitchFamily="34" charset="0"/>
              </a:defRPr>
            </a:lvl7pPr>
            <a:lvl8pPr marL="3489325" indent="-233363" eaLnBrk="0" fontAlgn="base" hangingPunct="0">
              <a:spcBef>
                <a:spcPct val="30000"/>
              </a:spcBef>
              <a:spcAft>
                <a:spcPct val="0"/>
              </a:spcAft>
              <a:defRPr sz="1200">
                <a:solidFill>
                  <a:schemeClr val="tx1"/>
                </a:solidFill>
                <a:latin typeface="Arial" panose="020B0604020202020204" pitchFamily="34" charset="0"/>
              </a:defRPr>
            </a:lvl8pPr>
            <a:lvl9pPr marL="3946525"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2493FE-C1CC-4495-BDE8-E6F8C892C75A}" type="slidenum">
              <a:rPr lang="en-US" altLang="en-US" smtClean="0"/>
              <a:pPr>
                <a:spcBef>
                  <a:spcPct val="0"/>
                </a:spcBef>
              </a:pPr>
              <a:t>44</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711200" y="4459288"/>
            <a:ext cx="5680075"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solidFill>
                  <a:schemeClr val="tx2"/>
                </a:solidFill>
                <a:latin typeface="Arial" panose="020B0604020202020204" pitchFamily="34" charset="0"/>
              </a:rPr>
              <a:t>What  should have been done differently?</a:t>
            </a:r>
          </a:p>
          <a:p>
            <a:pPr>
              <a:lnSpc>
                <a:spcPct val="90000"/>
              </a:lnSpc>
            </a:pPr>
            <a:endParaRPr lang="en-US" altLang="en-US" b="1" dirty="0" smtClean="0">
              <a:solidFill>
                <a:schemeClr val="tx2"/>
              </a:solidFill>
              <a:latin typeface="Arial" panose="020B060402020202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p>
          <a:p>
            <a:pPr>
              <a:lnSpc>
                <a:spcPct val="90000"/>
              </a:lnSpc>
              <a:buFontTx/>
              <a:buChar char="•"/>
            </a:pPr>
            <a:endParaRPr lang="en-US" altLang="en-US" dirty="0" smtClean="0">
              <a:latin typeface="Arial" panose="020B060402020202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endParaRPr lang="en-US" altLang="en-US" i="1" dirty="0" smtClean="0">
              <a:latin typeface="Tahoma" panose="020B0604030504040204" pitchFamily="34" charset="0"/>
            </a:endParaRPr>
          </a:p>
          <a:p>
            <a:pPr>
              <a:lnSpc>
                <a:spcPct val="90000"/>
              </a:lnSpc>
              <a:buFontTx/>
              <a:buChar char="•"/>
            </a:pPr>
            <a:endParaRPr lang="en-US" altLang="en-US" i="1" dirty="0" smtClean="0">
              <a:latin typeface="Tahoma" panose="020B060403050404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endParaRPr lang="en-US" altLang="en-US" i="1" dirty="0" smtClean="0">
              <a:latin typeface="Tahoma" panose="020B0604030504040204" pitchFamily="34" charset="0"/>
            </a:endParaRPr>
          </a:p>
          <a:p>
            <a:pPr>
              <a:lnSpc>
                <a:spcPct val="90000"/>
              </a:lnSpc>
              <a:buFontTx/>
              <a:buChar char="•"/>
            </a:pPr>
            <a:endParaRPr lang="en-US" altLang="en-US" i="1" dirty="0" smtClean="0">
              <a:latin typeface="Tahoma" panose="020B060403050404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endParaRPr lang="en-US" altLang="en-US" i="1" dirty="0" smtClean="0">
              <a:latin typeface="Tahoma" panose="020B0604030504040204" pitchFamily="34" charset="0"/>
            </a:endParaRPr>
          </a:p>
          <a:p>
            <a:pPr>
              <a:lnSpc>
                <a:spcPct val="90000"/>
              </a:lnSpc>
              <a:buFontTx/>
              <a:buChar char="•"/>
            </a:pPr>
            <a:endParaRPr lang="en-US" altLang="en-US" i="1" dirty="0" smtClean="0">
              <a:latin typeface="Tahoma" panose="020B060403050404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endParaRPr lang="en-US" altLang="en-US" i="1" dirty="0" smtClean="0">
              <a:latin typeface="Tahoma" panose="020B0604030504040204" pitchFamily="34" charset="0"/>
            </a:endParaRPr>
          </a:p>
          <a:p>
            <a:pPr>
              <a:lnSpc>
                <a:spcPct val="90000"/>
              </a:lnSpc>
              <a:buFontTx/>
              <a:buChar char="•"/>
            </a:pPr>
            <a:endParaRPr lang="en-US" altLang="en-US" i="1" dirty="0" smtClean="0">
              <a:latin typeface="Tahoma" panose="020B060403050404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endParaRPr lang="en-US" altLang="en-US" i="1" dirty="0" smtClean="0">
              <a:latin typeface="Tahoma" panose="020B0604030504040204" pitchFamily="34" charset="0"/>
            </a:endParaRPr>
          </a:p>
          <a:p>
            <a:pPr>
              <a:lnSpc>
                <a:spcPct val="90000"/>
              </a:lnSpc>
              <a:buFontTx/>
              <a:buChar char="•"/>
            </a:pPr>
            <a:endParaRPr lang="en-US" altLang="en-US" i="1" dirty="0" smtClean="0">
              <a:latin typeface="Tahoma" panose="020B0604030504040204" pitchFamily="34" charset="0"/>
            </a:endParaRPr>
          </a:p>
          <a:p>
            <a:pPr>
              <a:lnSpc>
                <a:spcPct val="90000"/>
              </a:lnSpc>
              <a:buFontTx/>
              <a:buChar char="•"/>
            </a:pPr>
            <a:r>
              <a:rPr lang="en-US" altLang="en-US" dirty="0" smtClean="0">
                <a:latin typeface="Arial" panose="020B0604020202020204" pitchFamily="34" charset="0"/>
              </a:rPr>
              <a:t> ____________________________________________________________</a:t>
            </a:r>
            <a:endParaRPr lang="en-US" altLang="en-US" i="1" dirty="0" smtClean="0">
              <a:latin typeface="Tahoma" panose="020B0604030504040204" pitchFamily="34" charset="0"/>
            </a:endParaRPr>
          </a:p>
          <a:p>
            <a:pPr>
              <a:lnSpc>
                <a:spcPct val="90000"/>
              </a:lnSpc>
              <a:buFontTx/>
              <a:buChar char="•"/>
            </a:pPr>
            <a:endParaRPr lang="en-US" altLang="en-US" i="1" dirty="0" smtClean="0">
              <a:latin typeface="Tahoma" panose="020B0604030504040204" pitchFamily="34" charset="0"/>
            </a:endParaRPr>
          </a:p>
          <a:p>
            <a:pPr>
              <a:lnSpc>
                <a:spcPct val="90000"/>
              </a:lnSpc>
            </a:pPr>
            <a:endParaRPr lang="en-US" altLang="en-US" dirty="0" smtClean="0">
              <a:latin typeface="Arial" panose="020B0604020202020204" pitchFamily="34" charset="0"/>
            </a:endParaRPr>
          </a:p>
          <a:p>
            <a:pPr lvl="1"/>
            <a:endParaRPr lang="en-US" altLang="en-US" i="1" dirty="0" smtClean="0">
              <a:latin typeface="Tahoma" panose="020B0604030504040204" pitchFamily="34" charset="0"/>
            </a:endParaRPr>
          </a:p>
          <a:p>
            <a:pPr lvl="1"/>
            <a:endParaRPr lang="en-US" altLang="en-US" i="1" dirty="0" smtClean="0">
              <a:solidFill>
                <a:srgbClr val="000000"/>
              </a:solidFill>
              <a:latin typeface="Tahom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Milling Machine</a:t>
            </a:r>
          </a:p>
          <a:p>
            <a:endParaRPr lang="en-US" altLang="en-US" b="1" dirty="0" smtClean="0">
              <a:latin typeface="Arial" panose="020B0604020202020204" pitchFamily="34" charset="0"/>
            </a:endParaRPr>
          </a:p>
          <a:p>
            <a:r>
              <a:rPr lang="en-US" altLang="en-US" dirty="0" smtClean="0">
                <a:latin typeface="Arial" panose="020B0604020202020204" pitchFamily="34" charset="0"/>
              </a:rPr>
              <a:t>What is the Motion Hazard of a Milling Machine?</a:t>
            </a:r>
          </a:p>
          <a:p>
            <a:endParaRPr lang="en-US" altLang="en-US" dirty="0" smtClean="0">
              <a:latin typeface="Arial" panose="020B0604020202020204" pitchFamily="34" charset="0"/>
            </a:endParaRPr>
          </a:p>
          <a:p>
            <a:r>
              <a:rPr lang="en-US" altLang="en-US" dirty="0" smtClean="0">
                <a:latin typeface="Arial" panose="020B0604020202020204" pitchFamily="34" charset="0"/>
              </a:rPr>
              <a:t>What is the Action Hazard of a Milling Machine?</a:t>
            </a:r>
          </a:p>
          <a:p>
            <a:endParaRPr lang="en-US" altLang="en-US" dirty="0" smtClean="0">
              <a:latin typeface="Arial" panose="020B0604020202020204" pitchFamily="34" charset="0"/>
            </a:endParaRPr>
          </a:p>
          <a:p>
            <a:r>
              <a:rPr lang="en-US" altLang="en-US" dirty="0" smtClean="0">
                <a:latin typeface="Arial" panose="020B0604020202020204" pitchFamily="34" charset="0"/>
              </a:rPr>
              <a:t>A  milling machine removes material from a work piece by rotating a cutting tool (cutter) and moving it into the work piece. Milling machines, either vertical or horizontal, are usually used to machine flat and irregularly shaped surfaces and can be used to drill, bore and cut gears, threads and slots. The vertical mill, or “column and knee” mill, is the most common milling machine found in machine shops today. The general construction of this mill includes the quill, which moves vertically in the head and contains the spindle and cutting tools. The knee moves up and down by sliding parallel to the column. The column holds the turret, which allows the milling head to be positioned anywhere above the table. Hand wheels move the work table to the left and right (X axis), in and out (Y axis), in addition to moving the knee, saddle and worktable up and down (Z axis).</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6B2FDC3F-5F1C-4A89-94B4-8C01498E78F4}" type="slidenum">
              <a:rPr lang="en-US" altLang="en-US" smtClean="0"/>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endParaRPr lang="en-US" altLang="en-US" dirty="0" smtClean="0">
              <a:latin typeface="Arial" panose="020B0604020202020204" pitchFamily="34" charset="0"/>
            </a:endParaRPr>
          </a:p>
          <a:p>
            <a:r>
              <a:rPr lang="en-US" altLang="en-US" dirty="0" smtClean="0">
                <a:latin typeface="Arial" panose="020B0604020202020204" pitchFamily="34" charset="0"/>
              </a:rPr>
              <a:t>Serious injuries and entanglement can occur if the operator contacts the rotating cutter.  Metal shavings and lubricating/cooling fluids might also present a risk from the point of operation area.  Material might spin and strike an operator if the material is not secured to the table.  Injuries can also occur from a projected wrench if it is left in the spindle.</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2100C97B-3BAE-46AA-AA92-5C6AFD14EC2C}" type="slidenum">
              <a:rPr lang="en-US" altLang="en-US" smtClean="0"/>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Solutions</a:t>
            </a:r>
          </a:p>
          <a:p>
            <a:r>
              <a:rPr lang="en-US" altLang="en-US" dirty="0" smtClean="0">
                <a:latin typeface="Arial" panose="020B0604020202020204" pitchFamily="34" charset="0"/>
              </a:rPr>
              <a:t>Secure the work piece, either by clamping it onto the work table or by clamping it securely in a vise that is clamped tightly to the table.</a:t>
            </a:r>
          </a:p>
          <a:p>
            <a:endParaRPr lang="en-US" altLang="en-US" i="1" dirty="0" smtClean="0">
              <a:latin typeface="Arial" panose="020B0604020202020204" pitchFamily="34" charset="0"/>
            </a:endParaRPr>
          </a:p>
          <a:p>
            <a:r>
              <a:rPr lang="en-US" altLang="en-US" i="1" dirty="0" smtClean="0">
                <a:latin typeface="Arial" panose="020B0604020202020204" pitchFamily="34" charset="0"/>
              </a:rPr>
              <a:t>NOTE: Computer numerical controlled (CNC) mills are rapidly replacing manually fed machines, mainly for versatility and production reasons. The increased automation does not normally require the operator to move the hand wheels (like the traditional machines), so operators must always keep their hands away from the point of operation. A guard or shield that encloses the cutter head or milling bed may be considered to protect the operator from the cutting area, flying metal shavings and lubricating or cooling fluids. </a:t>
            </a:r>
            <a:r>
              <a:rPr lang="en-US" altLang="en-US" dirty="0" smtClean="0">
                <a:latin typeface="Arial" panose="020B0604020202020204" pitchFamily="34" charset="0"/>
              </a:rPr>
              <a:t>Make sure the tightening wrench is removed from the mill.</a:t>
            </a:r>
          </a:p>
          <a:p>
            <a:endParaRPr lang="en-US" altLang="en-US" dirty="0" smtClean="0">
              <a:latin typeface="Arial" panose="020B0604020202020204" pitchFamily="34" charset="0"/>
            </a:endParaRPr>
          </a:p>
          <a:p>
            <a:r>
              <a:rPr lang="en-US" altLang="en-US" dirty="0" smtClean="0">
                <a:latin typeface="ArialMT"/>
              </a:rPr>
              <a:t>In some cases, a shield can provide an operator protection from the cutter, as well as from metal shavings and metal working fluids.  See photo above.</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2A2FA1DA-F67C-457E-9815-8FB0425A9739}" type="slidenum">
              <a:rPr lang="en-US" altLang="en-US" smtClean="0"/>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Roll-Forming &amp; Roll-Bending Machines</a:t>
            </a:r>
          </a:p>
          <a:p>
            <a:endParaRPr lang="en-US" altLang="en-US" b="1" dirty="0" smtClean="0">
              <a:latin typeface="Arial" panose="020B0604020202020204" pitchFamily="34" charset="0"/>
            </a:endParaRPr>
          </a:p>
          <a:p>
            <a:r>
              <a:rPr lang="en-US" altLang="en-US" dirty="0" smtClean="0">
                <a:latin typeface="Arial" panose="020B0604020202020204" pitchFamily="34" charset="0"/>
              </a:rPr>
              <a:t>What is the Motion Hazard of a Roll-Forming and Bending Machines?</a:t>
            </a:r>
          </a:p>
          <a:p>
            <a:endParaRPr lang="en-US" altLang="en-US" dirty="0" smtClean="0">
              <a:latin typeface="Arial" panose="020B0604020202020204" pitchFamily="34" charset="0"/>
            </a:endParaRPr>
          </a:p>
          <a:p>
            <a:r>
              <a:rPr lang="en-US" altLang="en-US" dirty="0" smtClean="0">
                <a:latin typeface="Arial" panose="020B0604020202020204" pitchFamily="34" charset="0"/>
              </a:rPr>
              <a:t>What is the Action Hazard of a Roll-Forming and Bending Machines?</a:t>
            </a:r>
          </a:p>
          <a:p>
            <a:endParaRPr lang="en-US" altLang="en-US" dirty="0" smtClean="0">
              <a:latin typeface="Arial" panose="020B0604020202020204" pitchFamily="34" charset="0"/>
            </a:endParaRPr>
          </a:p>
          <a:p>
            <a:r>
              <a:rPr lang="en-US" altLang="en-US" dirty="0" smtClean="0">
                <a:latin typeface="Arial" panose="020B0604020202020204" pitchFamily="34" charset="0"/>
              </a:rPr>
              <a:t>Conventional metal forming and bending machines, also known as plate bending rolls, produce smooth, circular bends in sheet, strip, or coiled stock. Metal is fed between successive pairs of rolls that progressively bend and form it until the desired shape and cross section is obtained. The radius of the bend can be adjusted by changing the location of the rolls. These machines are normally equipped with instant start, stop  and reverse controls.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30553BA-AB7E-41C0-87E4-5B86D1AAFA30}" type="slidenum">
              <a:rPr lang="en-US" altLang="en-US" smtClean="0"/>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a:t>
            </a:r>
          </a:p>
          <a:p>
            <a:endParaRPr lang="en-US" altLang="en-US" dirty="0" smtClean="0">
              <a:latin typeface="Arial" panose="020B0604020202020204" pitchFamily="34" charset="0"/>
            </a:endParaRPr>
          </a:p>
          <a:p>
            <a:r>
              <a:rPr lang="en-US" altLang="en-US" dirty="0" smtClean="0">
                <a:latin typeface="Arial" panose="020B0604020202020204" pitchFamily="34" charset="0"/>
              </a:rPr>
              <a:t>Severe crushing injuries, amputations and even death can occur if a worker is caught and drawn into the counter-rotating infeed rolls. The risk of injury is high during the initial feeding of the stock. Wearing gloves with fingertips and loose clothing also increase the risk of entanglement. Workers can also be struck by the moving work piece or pinned between it and a fixed structure.</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52DB0D8E-2AAF-46EA-85E5-223436046D72}" type="slidenum">
              <a:rPr lang="en-US" altLang="en-US" smtClean="0"/>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09/27/2017 North Roberts, Idaho</a:t>
            </a:r>
          </a:p>
          <a:p>
            <a:r>
              <a:rPr lang="en-US" altLang="en-US" smtClean="0">
                <a:latin typeface="Arial" panose="020B0604020202020204" pitchFamily="34" charset="0"/>
              </a:rPr>
              <a:t>Worker died when clothing became caught in conveyor belt motor drive shaft.</a:t>
            </a:r>
          </a:p>
          <a:p>
            <a:endParaRPr lang="en-US" altLang="en-US" smtClean="0">
              <a:latin typeface="Arial" panose="020B0604020202020204" pitchFamily="34" charset="0"/>
            </a:endParaRPr>
          </a:p>
          <a:p>
            <a:r>
              <a:rPr lang="en-US" altLang="en-US" smtClean="0">
                <a:latin typeface="Arial" panose="020B0604020202020204" pitchFamily="34" charset="0"/>
              </a:rPr>
              <a:t> 09/01/2017 Columbus, Indiana</a:t>
            </a:r>
          </a:p>
          <a:p>
            <a:r>
              <a:rPr lang="en-US" altLang="en-US" smtClean="0">
                <a:latin typeface="Arial" panose="020B0604020202020204" pitchFamily="34" charset="0"/>
              </a:rPr>
              <a:t>Worker fatally crushed by barrel of degreaser machine.</a:t>
            </a:r>
          </a:p>
          <a:p>
            <a:endParaRPr lang="en-US" altLang="en-US" smtClean="0">
              <a:latin typeface="Arial" panose="020B0604020202020204" pitchFamily="34" charset="0"/>
            </a:endParaRPr>
          </a:p>
          <a:p>
            <a:r>
              <a:rPr lang="en-US" altLang="en-US" smtClean="0">
                <a:latin typeface="Arial" panose="020B0604020202020204" pitchFamily="34" charset="0"/>
              </a:rPr>
              <a:t>08/02/2017 House Springs, Missouri</a:t>
            </a:r>
          </a:p>
          <a:p>
            <a:r>
              <a:rPr lang="en-US" altLang="en-US" smtClean="0">
                <a:latin typeface="Arial" panose="020B0604020202020204" pitchFamily="34" charset="0"/>
              </a:rPr>
              <a:t>Worker died while trying to unclog wood chipper.</a:t>
            </a:r>
          </a:p>
          <a:p>
            <a:endParaRPr lang="en-US" altLang="en-US" smtClean="0">
              <a:latin typeface="Arial" panose="020B0604020202020204" pitchFamily="34" charset="0"/>
            </a:endParaRPr>
          </a:p>
          <a:p>
            <a:r>
              <a:rPr lang="en-US" altLang="en-US" smtClean="0">
                <a:latin typeface="Arial" panose="020B0604020202020204" pitchFamily="34" charset="0"/>
              </a:rPr>
              <a:t>06/19/2017 Waverly, Tennessee</a:t>
            </a:r>
          </a:p>
          <a:p>
            <a:r>
              <a:rPr lang="en-US" altLang="en-US" smtClean="0">
                <a:latin typeface="Arial" panose="020B0604020202020204" pitchFamily="34" charset="0"/>
              </a:rPr>
              <a:t>Worker fatally crushed by machine.</a:t>
            </a:r>
          </a:p>
          <a:p>
            <a:endParaRPr lang="en-US" altLang="en-US" smtClean="0">
              <a:latin typeface="Arial" panose="020B0604020202020204" pitchFamily="34" charset="0"/>
            </a:endParaRPr>
          </a:p>
          <a:p>
            <a:r>
              <a:rPr lang="en-US" altLang="en-US" smtClean="0">
                <a:latin typeface="Arial" panose="020B0604020202020204" pitchFamily="34" charset="0"/>
              </a:rPr>
              <a:t> 05/29/2017 Midland, Texas</a:t>
            </a:r>
          </a:p>
          <a:p>
            <a:r>
              <a:rPr lang="en-US" altLang="en-US" smtClean="0">
                <a:latin typeface="Arial" panose="020B0604020202020204" pitchFamily="34" charset="0"/>
              </a:rPr>
              <a:t>Worker fatally entangled in winch cable. </a:t>
            </a:r>
          </a:p>
          <a:p>
            <a:endParaRPr lang="en-US" altLang="en-US" smtClean="0">
              <a:latin typeface="Arial" panose="020B0604020202020204" pitchFamily="34" charset="0"/>
            </a:endParaRPr>
          </a:p>
          <a:p>
            <a:r>
              <a:rPr lang="en-US" altLang="en-US" smtClean="0">
                <a:latin typeface="Arial" panose="020B0604020202020204" pitchFamily="34" charset="0"/>
              </a:rPr>
              <a:t>05/27/2017 Shiner, Texas </a:t>
            </a:r>
          </a:p>
          <a:p>
            <a:r>
              <a:rPr lang="en-US" altLang="en-US" smtClean="0">
                <a:latin typeface="Arial" panose="020B0604020202020204" pitchFamily="34" charset="0"/>
              </a:rPr>
              <a:t>Worker died when clothes became caught in drill mechanism. </a:t>
            </a:r>
          </a:p>
          <a:p>
            <a:r>
              <a:rPr lang="en-US" altLang="en-US" smtClean="0">
                <a:latin typeface="Arial" panose="020B0604020202020204" pitchFamily="34" charset="0"/>
              </a:rPr>
              <a:t> </a:t>
            </a:r>
          </a:p>
          <a:p>
            <a:r>
              <a:rPr lang="en-US" altLang="en-US" smtClean="0">
                <a:latin typeface="Arial" panose="020B0604020202020204" pitchFamily="34" charset="0"/>
              </a:rPr>
              <a:t> </a:t>
            </a:r>
          </a:p>
          <a:p>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4163">
              <a:spcBef>
                <a:spcPct val="30000"/>
              </a:spcBef>
              <a:defRPr sz="1200">
                <a:solidFill>
                  <a:schemeClr val="tx1"/>
                </a:solidFill>
                <a:latin typeface="Arial" panose="020B0604020202020204" pitchFamily="34" charset="0"/>
              </a:defRPr>
            </a:lvl2pPr>
            <a:lvl3pPr marL="1143000" indent="-227013">
              <a:spcBef>
                <a:spcPct val="30000"/>
              </a:spcBef>
              <a:defRPr sz="1200">
                <a:solidFill>
                  <a:schemeClr val="tx1"/>
                </a:solidFill>
                <a:latin typeface="Arial" panose="020B0604020202020204" pitchFamily="34" charset="0"/>
              </a:defRPr>
            </a:lvl3pPr>
            <a:lvl4pPr marL="1601788" indent="-227013">
              <a:spcBef>
                <a:spcPct val="30000"/>
              </a:spcBef>
              <a:defRPr sz="1200">
                <a:solidFill>
                  <a:schemeClr val="tx1"/>
                </a:solidFill>
                <a:latin typeface="Arial" panose="020B0604020202020204" pitchFamily="34" charset="0"/>
              </a:defRPr>
            </a:lvl4pPr>
            <a:lvl5pPr marL="2058988" indent="-227013">
              <a:spcBef>
                <a:spcPct val="30000"/>
              </a:spcBef>
              <a:defRPr sz="1200">
                <a:solidFill>
                  <a:schemeClr val="tx1"/>
                </a:solidFill>
                <a:latin typeface="Arial" panose="020B0604020202020204" pitchFamily="34" charset="0"/>
              </a:defRPr>
            </a:lvl5pPr>
            <a:lvl6pPr marL="2516188" indent="-227013" eaLnBrk="0" fontAlgn="base" hangingPunct="0">
              <a:spcBef>
                <a:spcPct val="30000"/>
              </a:spcBef>
              <a:spcAft>
                <a:spcPct val="0"/>
              </a:spcAft>
              <a:defRPr sz="1200">
                <a:solidFill>
                  <a:schemeClr val="tx1"/>
                </a:solidFill>
                <a:latin typeface="Arial" panose="020B0604020202020204" pitchFamily="34" charset="0"/>
              </a:defRPr>
            </a:lvl6pPr>
            <a:lvl7pPr marL="2973388" indent="-227013" eaLnBrk="0" fontAlgn="base" hangingPunct="0">
              <a:spcBef>
                <a:spcPct val="30000"/>
              </a:spcBef>
              <a:spcAft>
                <a:spcPct val="0"/>
              </a:spcAft>
              <a:defRPr sz="1200">
                <a:solidFill>
                  <a:schemeClr val="tx1"/>
                </a:solidFill>
                <a:latin typeface="Arial" panose="020B0604020202020204" pitchFamily="34" charset="0"/>
              </a:defRPr>
            </a:lvl7pPr>
            <a:lvl8pPr marL="3430588" indent="-227013" eaLnBrk="0" fontAlgn="base" hangingPunct="0">
              <a:spcBef>
                <a:spcPct val="30000"/>
              </a:spcBef>
              <a:spcAft>
                <a:spcPct val="0"/>
              </a:spcAft>
              <a:defRPr sz="1200">
                <a:solidFill>
                  <a:schemeClr val="tx1"/>
                </a:solidFill>
                <a:latin typeface="Arial" panose="020B0604020202020204" pitchFamily="34" charset="0"/>
              </a:defRPr>
            </a:lvl8pPr>
            <a:lvl9pPr marL="388778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23B61-DB2A-4354-9DE3-D84EBD8D8724}" type="slidenum">
              <a:rPr lang="en-US" altLang="en-US" smtClean="0"/>
              <a:pPr>
                <a:spcBef>
                  <a:spcPct val="0"/>
                </a:spcBef>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Solutions</a:t>
            </a:r>
          </a:p>
          <a:p>
            <a:r>
              <a:rPr lang="en-US" altLang="en-US" dirty="0" smtClean="0">
                <a:latin typeface="Arial" panose="020B0604020202020204" pitchFamily="34" charset="0"/>
              </a:rPr>
              <a:t>Installing fixed or adjustable barrier guarding at the point of operation is usually not practical, primarily due to the flexibility needed to bend various sizes of stock. Some protection for the operator and anyone near the machine can be provided by using devices such as safety trip cables (emergency stop) and hold-down controls; however, these safety devices do not directly prevent entanglement or entrapment. They are intended to help prevent or minimize injury by stopping the machine quickly. Hold-down button or foot controls are designed to actuate roll movement only when held in the run position. The control should automatically return to the stop position when released. A trip device (bar, tensioned wire/cable or kick panel) is interlocked with the machine’s control circuit and positioned so that it may be easily actuated by any person caught or drawn toward the rolls and will stop the machine before serious injury can occur. It should run the entire length of the machine at the front and in the back. Also, ensure the braking system is adequate. In addition to the measures detailed above, an emergency stop button should be provided at the machine control console and at any remote work station. If more than one person is needed to operate the machine, controls should be furnished for each person. Stock should be held sufficiently far back from the edge being fed to prevent close proximity to the point of operation. Whenever practical, use feed or roller tables. Consider wearing gloves without fingertips or palm protection only. Prohibit loose-fitting clothing. Maintain adequate distance from the work piece to prevent being struck by it.</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6845AD02-825B-4272-B461-617061F24699}" type="slidenum">
              <a:rPr lang="en-US" altLang="en-US" smtClean="0"/>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Checklists</a:t>
            </a:r>
          </a:p>
          <a:p>
            <a:pPr>
              <a:defRPr/>
            </a:pPr>
            <a:r>
              <a:rPr lang="en-US" altLang="en-US" dirty="0" smtClean="0">
                <a:latin typeface="Arial" panose="020B0604020202020204" pitchFamily="34" charset="0"/>
              </a:rPr>
              <a:t>Briefly review the Machine Guarding Checklists in the pocket of your training manual.  After reviewing please answer the following questions:</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smtClean="0"/>
              <a:t>Is the checklist valuable?  If so, how?  If not, why not?</a:t>
            </a:r>
          </a:p>
          <a:p>
            <a:pPr marL="171450" indent="-171450">
              <a:buFont typeface="Arial" panose="020B0604020202020204" pitchFamily="34" charset="0"/>
              <a:buChar char="•"/>
              <a:defRPr/>
            </a:pPr>
            <a:endParaRPr lang="en-US" altLang="en-US" dirty="0" smtClean="0"/>
          </a:p>
          <a:p>
            <a:pPr marL="171450" indent="-171450">
              <a:buFont typeface="Arial" panose="020B0604020202020204" pitchFamily="34" charset="0"/>
              <a:buChar char="•"/>
              <a:defRPr/>
            </a:pPr>
            <a:r>
              <a:rPr lang="en-US" altLang="en-US" dirty="0" smtClean="0"/>
              <a:t>How will I (we) use the checklist?</a:t>
            </a:r>
          </a:p>
          <a:p>
            <a:pPr marL="171450" indent="-171450">
              <a:buFont typeface="Arial" panose="020B0604020202020204" pitchFamily="34" charset="0"/>
              <a:buChar char="•"/>
              <a:defRPr/>
            </a:pPr>
            <a:endParaRPr lang="en-US" altLang="en-US" dirty="0" smtClean="0"/>
          </a:p>
          <a:p>
            <a:pPr marL="171450" indent="-171450">
              <a:buFont typeface="Arial" panose="020B0604020202020204" pitchFamily="34" charset="0"/>
              <a:buChar char="•"/>
              <a:defRPr/>
            </a:pPr>
            <a:r>
              <a:rPr lang="en-US" altLang="en-US" dirty="0" smtClean="0"/>
              <a:t>How often will I (we) use the checklist?</a:t>
            </a:r>
          </a:p>
          <a:p>
            <a:pPr>
              <a:defRPr/>
            </a:pPr>
            <a:endParaRPr lang="en-US" altLang="en-US" dirty="0" smtClean="0">
              <a:latin typeface="Arial" panose="020B0604020202020204" pitchFamily="34" charset="0"/>
            </a:endParaRPr>
          </a:p>
          <a:p>
            <a:pPr>
              <a:defRPr/>
            </a:pPr>
            <a:endParaRPr lang="en-US" altLang="en-US" dirty="0">
              <a:latin typeface="Arial" panose="020B0604020202020204" pitchFamily="34" charset="0"/>
            </a:endParaRPr>
          </a:p>
          <a:p>
            <a:pPr>
              <a:defRPr/>
            </a:pPr>
            <a:endParaRPr lang="en-US" altLang="en-US" dirty="0"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C27B3E7-2220-47A3-91BE-39F93C43F4CB}" type="slidenum">
              <a:rPr lang="en-US" altLang="en-US" smtClean="0"/>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Questions/Comments</a:t>
            </a:r>
          </a:p>
          <a:p>
            <a:endParaRPr lang="en-US" altLang="en-US" smtClean="0">
              <a:latin typeface="Arial" panose="020B0604020202020204" pitchFamily="34" charset="0"/>
            </a:endParaRPr>
          </a:p>
          <a:p>
            <a:r>
              <a:rPr lang="en-US" altLang="en-US" sz="1800" smtClean="0">
                <a:latin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800"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E6962C7A-8404-4CB7-AA31-C56F5B9D708F}" type="slidenum">
              <a:rPr lang="en-US" altLang="en-US" smtClean="0"/>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When working with power tools, you can get an electric shock, lose a finger, lose an eye or go deaf.  It's especially dangerous to use a tool that's defective, that's been modified or that's not designed for the job.  Of course, you can also get injured if you use any tool carelessly. </a:t>
            </a:r>
          </a:p>
          <a:p>
            <a:endParaRPr lang="en-US" altLang="en-US" smtClean="0">
              <a:latin typeface="Arial" panose="020B0604020202020204" pitchFamily="34" charset="0"/>
            </a:endParaRPr>
          </a:p>
          <a:p>
            <a:r>
              <a:rPr lang="en-US" altLang="en-US" smtClean="0">
                <a:latin typeface="Arial" panose="020B0604020202020204" pitchFamily="34" charset="0"/>
              </a:rPr>
              <a:t>In this section we will discuss general power tool hazards and hazard solutions as well as the specifics for several portable power tools often used when repairing ships.</a:t>
            </a:r>
          </a:p>
          <a:p>
            <a:endParaRPr lang="en-US" altLang="en-US" smtClean="0">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E838A2DE-4189-4C0F-BC2D-F8EE47CA6519}" type="slidenum">
              <a:rPr lang="en-US" altLang="en-US" smtClean="0"/>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78FCF02-7BB8-4633-A365-39F39BD12B43}" type="slidenum">
              <a:rPr lang="en-US" altLang="en-US" smtClean="0"/>
              <a:pPr/>
              <a:t>54</a:t>
            </a:fld>
            <a:endParaRPr lang="en-US" altLang="en-US" smtClean="0"/>
          </a:p>
        </p:txBody>
      </p:sp>
      <p:sp>
        <p:nvSpPr>
          <p:cNvPr id="122884" name="Notes Placeholder 2"/>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From OSHA’s Website</a:t>
            </a:r>
          </a:p>
          <a:p>
            <a:endParaRPr lang="en-US" altLang="en-US" b="1" smtClean="0">
              <a:latin typeface="Arial" panose="020B0604020202020204" pitchFamily="34" charset="0"/>
            </a:endParaRPr>
          </a:p>
          <a:p>
            <a:r>
              <a:rPr lang="en-US" altLang="en-US" smtClean="0">
                <a:latin typeface="Arial" panose="020B0604020202020204" pitchFamily="34" charset="0"/>
              </a:rPr>
              <a:t>Above are 19 injuries recorded in the first four months of 2017. </a:t>
            </a:r>
          </a:p>
          <a:p>
            <a:r>
              <a:rPr lang="en-US" altLang="en-US" smtClean="0">
                <a:latin typeface="Arial" panose="020B0604020202020204" pitchFamily="34" charset="0"/>
              </a:rPr>
              <a:t> </a:t>
            </a:r>
          </a:p>
          <a:p>
            <a:endParaRPr lang="en-US" altLang="en-US" smtClean="0">
              <a:latin typeface="Arial" panose="020B0604020202020204" pitchFamily="34" charset="0"/>
            </a:endParaRPr>
          </a:p>
          <a:p>
            <a:r>
              <a:rPr lang="en-US" altLang="en-US" smtClean="0">
                <a:latin typeface="Arial" panose="020B0604020202020204" pitchFamily="34" charset="0"/>
              </a:rPr>
              <a:t>How many were caused by power tools?</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What were the power tools?</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Of the above, which are tools you use or work around?</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What were the injuries? </a:t>
            </a:r>
          </a:p>
          <a:p>
            <a:endParaRPr lang="en-US" altLang="en-US" smtClean="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solidFill>
                  <a:schemeClr val="tx2"/>
                </a:solidFill>
                <a:latin typeface="Arial" panose="020B0604020202020204" pitchFamily="34" charset="0"/>
              </a:rPr>
              <a:t>1910 Subpart P - Hand and Portable Powered Tools and Other Hand-Held Equipment</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1910.241 - Definitions.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1910.242 - Hand and portable powered tools and equipment, general.</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1910.243 - Guarding of portable powered tools.</a:t>
            </a:r>
            <a:endParaRPr lang="en-US" altLang="en-US" dirty="0" smtClean="0">
              <a:solidFill>
                <a:schemeClr val="tx2"/>
              </a:solidFill>
              <a:latin typeface="Arial" panose="020B0604020202020204" pitchFamily="34" charset="0"/>
            </a:endParaRPr>
          </a:p>
          <a:p>
            <a:pPr lvl="1"/>
            <a:r>
              <a:rPr lang="en-US" altLang="en-US" u="sng" dirty="0" smtClean="0">
                <a:solidFill>
                  <a:schemeClr val="tx2"/>
                </a:solidFill>
                <a:latin typeface="Arial" panose="020B0604020202020204" pitchFamily="34" charset="0"/>
              </a:rPr>
              <a:t>1910.244 - Other portable tools and equipment.</a:t>
            </a:r>
          </a:p>
          <a:p>
            <a:pPr lvl="1"/>
            <a:endParaRPr lang="en-US" altLang="en-US" u="sng" dirty="0" smtClean="0">
              <a:solidFill>
                <a:schemeClr val="tx2"/>
              </a:solidFill>
              <a:latin typeface="Arial" panose="020B0604020202020204" pitchFamily="34" charset="0"/>
            </a:endParaRPr>
          </a:p>
          <a:p>
            <a:r>
              <a:rPr lang="en-US" altLang="en-US" u="sng" dirty="0" smtClean="0">
                <a:latin typeface="Arial" panose="020B0604020202020204" pitchFamily="34" charset="0"/>
              </a:rPr>
              <a:t>1926 Subpart I - Tools - Hand and Power</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1926.300 - General requirements.</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1926.301 - Hand tools.</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1926.302 - Power-operated hand tools.</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1926.303 - Abrasive wheels and tools.</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1926.304 - Woodworking tools.</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1926.305 - Jacks-lever and ratchet, screw, and hydraulic.</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1926.306 - Air receivers.</a:t>
            </a:r>
            <a:endParaRPr lang="en-US" altLang="en-US" dirty="0" smtClean="0">
              <a:latin typeface="Arial" panose="020B0604020202020204" pitchFamily="34" charset="0"/>
            </a:endParaRPr>
          </a:p>
          <a:p>
            <a:pPr lvl="1"/>
            <a:r>
              <a:rPr lang="en-US" altLang="en-US" u="sng" dirty="0" smtClean="0">
                <a:latin typeface="Arial" panose="020B0604020202020204" pitchFamily="34" charset="0"/>
              </a:rPr>
              <a:t>1926.307 - Mechanical power-transmission apparatus.</a:t>
            </a:r>
            <a:endParaRPr lang="en-US" altLang="en-US" dirty="0" smtClean="0">
              <a:latin typeface="Arial" panose="020B0604020202020204" pitchFamily="34" charset="0"/>
            </a:endParaRPr>
          </a:p>
          <a:p>
            <a:pPr lvl="1"/>
            <a:endParaRPr lang="en-US" altLang="en-US" dirty="0" smtClean="0">
              <a:solidFill>
                <a:schemeClr val="tx2"/>
              </a:solidFill>
              <a:latin typeface="Arial" panose="020B0604020202020204" pitchFamily="34" charset="0"/>
            </a:endParaRPr>
          </a:p>
          <a:p>
            <a:endParaRPr lang="en-US" altLang="en-US" dirty="0" smtClean="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A682B4C2-597A-461C-AE78-743937D29C93}" type="slidenum">
              <a:rPr lang="en-US" altLang="en-US" smtClean="0"/>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xfrm>
            <a:off x="709613" y="4459288"/>
            <a:ext cx="6129337" cy="42243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From OSHA’s Hand and Power Tool Booklet</a:t>
            </a:r>
          </a:p>
          <a:p>
            <a:pPr>
              <a:defRPr/>
            </a:pPr>
            <a:endParaRPr lang="en-US" altLang="en-US" sz="800" b="1" dirty="0">
              <a:latin typeface="Arial" panose="020B0604020202020204" pitchFamily="34" charset="0"/>
            </a:endParaRPr>
          </a:p>
          <a:p>
            <a:pPr>
              <a:defRPr/>
            </a:pPr>
            <a:r>
              <a:rPr lang="en-US" dirty="0"/>
              <a:t>To prevent hazards associated with the use of power tools, workers should observe the following general precautions</a:t>
            </a:r>
            <a:r>
              <a:rPr lang="en-US" dirty="0" smtClean="0"/>
              <a:t>:</a:t>
            </a:r>
          </a:p>
          <a:p>
            <a:pPr marL="171913" indent="-171913">
              <a:buFont typeface="Arial" panose="020B0604020202020204" pitchFamily="34" charset="0"/>
              <a:buChar char="•"/>
              <a:defRPr/>
            </a:pPr>
            <a:r>
              <a:rPr lang="en-US" dirty="0" smtClean="0"/>
              <a:t>Never carry a tool by the cord or hose.</a:t>
            </a:r>
          </a:p>
          <a:p>
            <a:pPr marL="171913" indent="-171913">
              <a:buFont typeface="Arial" panose="020B0604020202020204" pitchFamily="34" charset="0"/>
              <a:buChar char="•"/>
              <a:defRPr/>
            </a:pPr>
            <a:r>
              <a:rPr lang="en-US" dirty="0" smtClean="0"/>
              <a:t>Never yank the cord or the hose to disconnect it from the receptacle.</a:t>
            </a:r>
          </a:p>
          <a:p>
            <a:pPr marL="171913" indent="-171913">
              <a:buFont typeface="Arial" panose="020B0604020202020204" pitchFamily="34" charset="0"/>
              <a:buChar char="•"/>
              <a:defRPr/>
            </a:pPr>
            <a:r>
              <a:rPr lang="en-US" dirty="0" smtClean="0"/>
              <a:t>Keep cords and hoses away from heat, oil and sharp edges.</a:t>
            </a:r>
          </a:p>
          <a:p>
            <a:pPr marL="171913" indent="-171913">
              <a:buFont typeface="Arial" panose="020B0604020202020204" pitchFamily="34" charset="0"/>
              <a:buChar char="•"/>
              <a:defRPr/>
            </a:pPr>
            <a:r>
              <a:rPr lang="en-US" dirty="0" smtClean="0"/>
              <a:t>Disconnect tools when not using them, before servicing and cleaning them, and when changing accessories such as blades, bits and cutters.</a:t>
            </a:r>
          </a:p>
          <a:p>
            <a:pPr marL="171913" indent="-171913">
              <a:buFont typeface="Arial" panose="020B0604020202020204" pitchFamily="34" charset="0"/>
              <a:buChar char="•"/>
              <a:defRPr/>
            </a:pPr>
            <a:r>
              <a:rPr lang="en-US" dirty="0" smtClean="0"/>
              <a:t>Keep all people not involved with the work a safe distance from the work area.</a:t>
            </a:r>
          </a:p>
          <a:p>
            <a:pPr marL="171913" indent="-171913">
              <a:buFont typeface="Arial" panose="020B0604020202020204" pitchFamily="34" charset="0"/>
              <a:buChar char="•"/>
              <a:defRPr/>
            </a:pPr>
            <a:r>
              <a:rPr lang="en-US" dirty="0" smtClean="0"/>
              <a:t>Secure work with clamps or a vise, freeing both hands to operate the tool.</a:t>
            </a:r>
          </a:p>
          <a:p>
            <a:pPr marL="171913" indent="-171913">
              <a:buFont typeface="Arial" panose="020B0604020202020204" pitchFamily="34" charset="0"/>
              <a:buChar char="•"/>
              <a:defRPr/>
            </a:pPr>
            <a:r>
              <a:rPr lang="en-US" dirty="0" smtClean="0"/>
              <a:t>Avoid accidental starting. Do not hold fingers on the switch button while carrying a plugged-in tool.</a:t>
            </a:r>
          </a:p>
          <a:p>
            <a:pPr marL="171913" indent="-171913">
              <a:buFont typeface="Arial" panose="020B0604020202020204" pitchFamily="34" charset="0"/>
              <a:buChar char="•"/>
              <a:defRPr/>
            </a:pPr>
            <a:r>
              <a:rPr lang="en-US" dirty="0" smtClean="0"/>
              <a:t>Maintain tools with care; keep them sharp and clean for best performance.</a:t>
            </a:r>
          </a:p>
          <a:p>
            <a:pPr marL="171913" indent="-171913">
              <a:buFont typeface="Arial" panose="020B0604020202020204" pitchFamily="34" charset="0"/>
              <a:buChar char="•"/>
              <a:defRPr/>
            </a:pPr>
            <a:r>
              <a:rPr lang="en-US" dirty="0" smtClean="0"/>
              <a:t>Follow instructions in the user's manual for lubricating and changing tooling.</a:t>
            </a:r>
          </a:p>
          <a:p>
            <a:pPr marL="171913" indent="-171913">
              <a:buFont typeface="Arial" panose="020B0604020202020204" pitchFamily="34" charset="0"/>
              <a:buChar char="•"/>
              <a:defRPr/>
            </a:pPr>
            <a:r>
              <a:rPr lang="en-US" dirty="0" smtClean="0"/>
              <a:t>Be sure to keep good footing and maintain good balance when operating.</a:t>
            </a:r>
          </a:p>
          <a:p>
            <a:pPr marL="171913" indent="-171913">
              <a:buFont typeface="Arial" panose="020B0604020202020204" pitchFamily="34" charset="0"/>
              <a:buChar char="•"/>
              <a:defRPr/>
            </a:pPr>
            <a:r>
              <a:rPr lang="en-US" dirty="0" smtClean="0"/>
              <a:t>Wear proper apparel for the task. Loose clothing, ties, or jewelry can become caught in moving parts.</a:t>
            </a:r>
          </a:p>
          <a:p>
            <a:pPr marL="171913" indent="-171913">
              <a:buFont typeface="Arial" panose="020B0604020202020204" pitchFamily="34" charset="0"/>
              <a:buChar char="•"/>
              <a:defRPr/>
            </a:pPr>
            <a:r>
              <a:rPr lang="en-US" dirty="0" smtClean="0"/>
              <a:t>Remove all damaged portable electric tools and tag them: "Do Not Use."</a:t>
            </a:r>
          </a:p>
          <a:p>
            <a:pPr>
              <a:defRPr/>
            </a:pPr>
            <a:endParaRPr lang="en-US" altLang="en-US" b="1" dirty="0" smtClean="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DCCB81A3-7F69-4E5A-BD47-BA641B3CFC34}" type="slidenum">
              <a:rPr lang="en-US" altLang="en-US" smtClean="0"/>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More OSHA Precautions</a:t>
            </a:r>
          </a:p>
          <a:p>
            <a:endParaRPr lang="en-US" altLang="en-US" sz="800" b="1" smtClean="0">
              <a:latin typeface="Arial" panose="020B0604020202020204" pitchFamily="34" charset="0"/>
            </a:endParaRPr>
          </a:p>
          <a:p>
            <a:r>
              <a:rPr lang="en-US" altLang="en-US" smtClean="0">
                <a:latin typeface="Arial" panose="020B0604020202020204" pitchFamily="34" charset="0"/>
              </a:rPr>
              <a:t>When using power tools:</a:t>
            </a:r>
          </a:p>
          <a:p>
            <a:pPr marL="1087438" lvl="2" indent="-171450" eaLnBrk="1" hangingPunct="1">
              <a:lnSpc>
                <a:spcPct val="150000"/>
              </a:lnSpc>
              <a:spcBef>
                <a:spcPct val="45000"/>
              </a:spcBef>
              <a:buFontTx/>
              <a:buChar char="•"/>
            </a:pPr>
            <a:r>
              <a:rPr lang="en-US" altLang="en-US" smtClean="0">
                <a:latin typeface="Arial" panose="020B0604020202020204" pitchFamily="34" charset="0"/>
              </a:rPr>
              <a:t>Operate within design limits</a:t>
            </a:r>
          </a:p>
          <a:p>
            <a:pPr marL="1087438" lvl="2" indent="-171450" eaLnBrk="1" hangingPunct="1">
              <a:lnSpc>
                <a:spcPct val="150000"/>
              </a:lnSpc>
              <a:spcBef>
                <a:spcPct val="45000"/>
              </a:spcBef>
              <a:buFontTx/>
              <a:buChar char="•"/>
            </a:pPr>
            <a:r>
              <a:rPr lang="en-US" altLang="en-US" smtClean="0">
                <a:latin typeface="Arial" panose="020B0604020202020204" pitchFamily="34" charset="0"/>
              </a:rPr>
              <a:t>Use gloves and safety shoes</a:t>
            </a:r>
          </a:p>
          <a:p>
            <a:pPr marL="1087438" lvl="2" indent="-171450" eaLnBrk="1" hangingPunct="1">
              <a:lnSpc>
                <a:spcPct val="150000"/>
              </a:lnSpc>
              <a:spcBef>
                <a:spcPct val="45000"/>
              </a:spcBef>
              <a:buFontTx/>
              <a:buChar char="•"/>
            </a:pPr>
            <a:r>
              <a:rPr lang="en-US" altLang="en-US" smtClean="0">
                <a:latin typeface="Arial" panose="020B0604020202020204" pitchFamily="34" charset="0"/>
              </a:rPr>
              <a:t>Store in a dry place</a:t>
            </a:r>
          </a:p>
          <a:p>
            <a:pPr marL="1087438" lvl="2" indent="-171450" eaLnBrk="1" hangingPunct="1">
              <a:lnSpc>
                <a:spcPct val="150000"/>
              </a:lnSpc>
              <a:spcBef>
                <a:spcPct val="45000"/>
              </a:spcBef>
              <a:buFontTx/>
              <a:buChar char="•"/>
            </a:pPr>
            <a:r>
              <a:rPr lang="en-US" altLang="en-US" smtClean="0">
                <a:latin typeface="Arial" panose="020B0604020202020204" pitchFamily="34" charset="0"/>
              </a:rPr>
              <a:t>Don’t use in wet locations unless approved for that (use GFCI)</a:t>
            </a:r>
          </a:p>
          <a:p>
            <a:pPr marL="1087438" lvl="2" indent="-171450" eaLnBrk="1" hangingPunct="1">
              <a:lnSpc>
                <a:spcPct val="150000"/>
              </a:lnSpc>
              <a:spcBef>
                <a:spcPct val="45000"/>
              </a:spcBef>
              <a:buFontTx/>
              <a:buChar char="•"/>
            </a:pPr>
            <a:r>
              <a:rPr lang="en-US" altLang="en-US" smtClean="0">
                <a:latin typeface="Arial" panose="020B0604020202020204" pitchFamily="34" charset="0"/>
              </a:rPr>
              <a:t>Keep work areas well lit </a:t>
            </a:r>
          </a:p>
          <a:p>
            <a:pPr marL="1087438" lvl="2" indent="-171450" eaLnBrk="1" hangingPunct="1">
              <a:lnSpc>
                <a:spcPct val="150000"/>
              </a:lnSpc>
              <a:spcBef>
                <a:spcPct val="45000"/>
              </a:spcBef>
              <a:buFontTx/>
              <a:buChar char="•"/>
            </a:pPr>
            <a:r>
              <a:rPr lang="en-US" altLang="en-US" smtClean="0">
                <a:latin typeface="Arial" panose="020B0604020202020204" pitchFamily="34" charset="0"/>
              </a:rPr>
              <a:t>Ensure cords don’t present a tripping hazard</a:t>
            </a:r>
          </a:p>
          <a:p>
            <a:endParaRPr lang="en-US" altLang="en-US" b="1"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786AD1B-8180-49E3-815C-D8FC5E5B31EC}" type="slidenum">
              <a:rPr lang="en-US" altLang="en-US" smtClean="0"/>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7F2315-EC41-4A8D-BBC6-EEF6C50D2386}" type="slidenum">
              <a:rPr lang="en-US" altLang="en-US" smtClean="0"/>
              <a:pPr>
                <a:spcBef>
                  <a:spcPct val="0"/>
                </a:spcBef>
              </a:pPr>
              <a:t>58</a:t>
            </a:fld>
            <a:endParaRPr lang="en-US" altLang="en-US" smtClean="0"/>
          </a:p>
        </p:txBody>
      </p:sp>
      <p:sp>
        <p:nvSpPr>
          <p:cNvPr id="131075"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131076"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r>
              <a:rPr lang="en-US" altLang="en-US" b="1" dirty="0" smtClean="0">
                <a:latin typeface="Arial" panose="020B0604020202020204" pitchFamily="34" charset="0"/>
              </a:rPr>
              <a:t>Operating Controls and Switches (OSHA Quick Takes)</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The following hand-held power tools must be equipped with a constant-pressure switch or control that shuts off the power when pressure is released: drills; tappers; fastener drivers; horizontal, vertical, and angle grinders with wheels more than 2 inches (5.08 centimeters) in diameter; disc sanders with discs greater than 2 inches (5.08 centimeters); belt sanders; reciprocating saws; saber saws, scroll saws, and jigsaws with blade shanks greater than  1/4-inch (0.63 centimeters) wide; and other similar tools. These tools also may be equipped with a "lock-on" control, if it allows the worker to also shut off the control in a single motion using the same finger or fingers. The following hand-held power tools must be equipped with either a positive "on-off" control switch, a constant pressure switch, or a "lock-on" control: disc sanders with discs 2 inches (5.08 centimeters) or less in diameter; grinders with wheels 2 inches (5.08 centimeters) or less in diameter; platen sanders, routers, planers, laminate trimmers, nibblers, shears, and scroll saws; and jigsaws, saber and scroll saws with blade shanks a nominal 1/4-inch (6.35 millimeters) or less in diameter. It is recommended that the constant-pressure control switch be regarded as the preferred device.</a:t>
            </a:r>
            <a:br>
              <a:rPr lang="en-US" altLang="en-US" dirty="0" smtClean="0">
                <a:latin typeface="Arial" panose="020B0604020202020204" pitchFamily="34" charset="0"/>
              </a:rPr>
            </a:br>
            <a:r>
              <a:rPr lang="en-US" altLang="en-US" dirty="0" smtClean="0">
                <a:latin typeface="Arial" panose="020B0604020202020204" pitchFamily="34" charset="0"/>
              </a:rPr>
              <a:t>Other hand-held power tools such as circular saws having a blade diameter greater than 2 inches (5.08 centimeters), chain saws, and percussion tools with no means of holding accessories securely must be equipped with a constant-pressure switch.</a:t>
            </a:r>
          </a:p>
          <a:p>
            <a:endParaRPr lang="en-US" altLang="en-US" dirty="0" smtClean="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Commonly Used Portable Power Tools Used On Board</a:t>
            </a:r>
          </a:p>
          <a:p>
            <a:pPr eaLnBrk="1" hangingPunct="1"/>
            <a:endParaRPr lang="en-US" altLang="en-US" sz="700"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The following pages discuss specific hazards and hazard solutions for the following portable power tools:</a:t>
            </a:r>
          </a:p>
          <a:p>
            <a:pPr eaLnBrk="1" hangingPunct="1">
              <a:spcBef>
                <a:spcPct val="0"/>
              </a:spcBef>
            </a:pPr>
            <a:endParaRPr lang="en-US" altLang="en-US" sz="700" smtClean="0">
              <a:latin typeface="Arial" panose="020B0604020202020204" pitchFamily="34" charset="0"/>
            </a:endParaRPr>
          </a:p>
          <a:p>
            <a:pPr marL="1087438" lvl="2" indent="-171450">
              <a:lnSpc>
                <a:spcPct val="150000"/>
              </a:lnSpc>
              <a:buFont typeface="Wingdings" panose="05000000000000000000" pitchFamily="2" charset="2"/>
              <a:buChar char="q"/>
            </a:pPr>
            <a:r>
              <a:rPr lang="en-US" altLang="en-US" smtClean="0">
                <a:latin typeface="Arial" panose="020B0604020202020204" pitchFamily="34" charset="0"/>
              </a:rPr>
              <a:t>Abrasive Grinders</a:t>
            </a:r>
          </a:p>
          <a:p>
            <a:pPr marL="1087438" lvl="2" indent="-171450">
              <a:lnSpc>
                <a:spcPct val="150000"/>
              </a:lnSpc>
              <a:buFont typeface="Wingdings" panose="05000000000000000000" pitchFamily="2" charset="2"/>
              <a:buChar char="q"/>
            </a:pPr>
            <a:r>
              <a:rPr lang="en-US" altLang="en-US" smtClean="0">
                <a:latin typeface="Arial" panose="020B0604020202020204" pitchFamily="34" charset="0"/>
              </a:rPr>
              <a:t>Drills</a:t>
            </a:r>
          </a:p>
          <a:p>
            <a:pPr marL="1087438" lvl="2" indent="-171450">
              <a:lnSpc>
                <a:spcPct val="150000"/>
              </a:lnSpc>
              <a:buFont typeface="Wingdings" panose="05000000000000000000" pitchFamily="2" charset="2"/>
              <a:buChar char="q"/>
            </a:pPr>
            <a:r>
              <a:rPr lang="en-US" altLang="en-US" smtClean="0">
                <a:latin typeface="Arial" panose="020B0604020202020204" pitchFamily="34" charset="0"/>
              </a:rPr>
              <a:t>Sawzalls</a:t>
            </a:r>
          </a:p>
          <a:p>
            <a:pPr marL="1087438" lvl="2" indent="-171450">
              <a:lnSpc>
                <a:spcPct val="150000"/>
              </a:lnSpc>
              <a:buFont typeface="Wingdings" panose="05000000000000000000" pitchFamily="2" charset="2"/>
              <a:buChar char="q"/>
            </a:pPr>
            <a:r>
              <a:rPr lang="en-US" altLang="en-US" smtClean="0">
                <a:latin typeface="Arial" panose="020B0604020202020204" pitchFamily="34" charset="0"/>
              </a:rPr>
              <a:t>Needle Guns</a:t>
            </a:r>
          </a:p>
          <a:p>
            <a:endParaRPr lang="en-US" altLang="en-US" smtClean="0">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4AFB043-58FB-4BBB-93DD-FE99C16C91CD}" type="slidenum">
              <a:rPr lang="en-US" altLang="en-US" smtClean="0"/>
              <a:pPr/>
              <a:t>59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9613" y="4459288"/>
            <a:ext cx="5683250" cy="4457700"/>
          </a:xfrm>
        </p:spPr>
        <p:txBody>
          <a:bodyPr/>
          <a:lstStyle/>
          <a:p>
            <a:pPr eaLnBrk="1" hangingPunct="1">
              <a:defRPr/>
            </a:pPr>
            <a:r>
              <a:rPr lang="en-US" altLang="en-US" b="1" dirty="0" smtClean="0">
                <a:latin typeface="Arial" panose="020B0604020202020204" pitchFamily="34" charset="0"/>
              </a:rPr>
              <a:t>Common Shipyard Shop Machines</a:t>
            </a:r>
          </a:p>
          <a:p>
            <a:pPr eaLnBrk="1" hangingPunct="1">
              <a:defRPr/>
            </a:pPr>
            <a:endParaRPr lang="en-US" altLang="en-US" sz="700" dirty="0">
              <a:latin typeface="Arial" panose="020B0604020202020204" pitchFamily="34" charset="0"/>
            </a:endParaRPr>
          </a:p>
          <a:p>
            <a:pPr eaLnBrk="1" hangingPunct="1">
              <a:spcBef>
                <a:spcPct val="0"/>
              </a:spcBef>
              <a:defRPr/>
            </a:pPr>
            <a:r>
              <a:rPr lang="en-US" altLang="en-US" dirty="0" smtClean="0">
                <a:latin typeface="Arial" panose="020B0604020202020204" pitchFamily="34" charset="0"/>
              </a:rPr>
              <a:t>The following machines are found in many ship repair shops.  Check the box next to the machine you use or is used in your immediate work area.</a:t>
            </a:r>
            <a:endParaRPr lang="en-US" altLang="en-US" sz="700" dirty="0">
              <a:latin typeface="Arial" panose="020B0604020202020204" pitchFamily="34" charset="0"/>
            </a:endParaRPr>
          </a:p>
          <a:p>
            <a:pPr marL="171776" indent="-171776">
              <a:lnSpc>
                <a:spcPct val="150000"/>
              </a:lnSpc>
              <a:buFont typeface="Wingdings" panose="05000000000000000000" pitchFamily="2" charset="2"/>
              <a:buChar char="q"/>
              <a:defRPr/>
            </a:pPr>
            <a:r>
              <a:rPr lang="en-US" dirty="0" smtClean="0"/>
              <a:t>Abrasive Grinders</a:t>
            </a:r>
          </a:p>
          <a:p>
            <a:pPr marL="171776" indent="-171776">
              <a:lnSpc>
                <a:spcPct val="150000"/>
              </a:lnSpc>
              <a:buFont typeface="Wingdings" panose="05000000000000000000" pitchFamily="2" charset="2"/>
              <a:buChar char="q"/>
              <a:defRPr/>
            </a:pPr>
            <a:r>
              <a:rPr lang="en-US" dirty="0" smtClean="0"/>
              <a:t>Band Saws</a:t>
            </a:r>
          </a:p>
          <a:p>
            <a:pPr marL="171776" indent="-171776">
              <a:lnSpc>
                <a:spcPct val="150000"/>
              </a:lnSpc>
              <a:buFont typeface="Wingdings" panose="05000000000000000000" pitchFamily="2" charset="2"/>
              <a:buChar char="q"/>
              <a:defRPr/>
            </a:pPr>
            <a:r>
              <a:rPr lang="en-US" dirty="0" smtClean="0"/>
              <a:t>Shop Saws (circular type)</a:t>
            </a:r>
          </a:p>
          <a:p>
            <a:pPr marL="171776" indent="-171776">
              <a:lnSpc>
                <a:spcPct val="150000"/>
              </a:lnSpc>
              <a:buFont typeface="Wingdings" panose="05000000000000000000" pitchFamily="2" charset="2"/>
              <a:buChar char="q"/>
              <a:defRPr/>
            </a:pPr>
            <a:r>
              <a:rPr lang="en-US" dirty="0" smtClean="0"/>
              <a:t>Drill Presses</a:t>
            </a:r>
          </a:p>
          <a:p>
            <a:pPr marL="171776" indent="-171776">
              <a:lnSpc>
                <a:spcPct val="150000"/>
              </a:lnSpc>
              <a:buFont typeface="Wingdings" panose="05000000000000000000" pitchFamily="2" charset="2"/>
              <a:buChar char="q"/>
              <a:defRPr/>
            </a:pPr>
            <a:r>
              <a:rPr lang="en-US" dirty="0" smtClean="0"/>
              <a:t>Wood Lathes</a:t>
            </a:r>
          </a:p>
          <a:p>
            <a:pPr marL="171776" indent="-171776">
              <a:lnSpc>
                <a:spcPct val="150000"/>
              </a:lnSpc>
              <a:buFont typeface="Wingdings" panose="05000000000000000000" pitchFamily="2" charset="2"/>
              <a:buChar char="q"/>
              <a:defRPr/>
            </a:pPr>
            <a:r>
              <a:rPr lang="en-US" dirty="0" smtClean="0"/>
              <a:t>Planers</a:t>
            </a:r>
          </a:p>
          <a:p>
            <a:pPr marL="171776" indent="-171776">
              <a:lnSpc>
                <a:spcPct val="150000"/>
              </a:lnSpc>
              <a:buFont typeface="Wingdings" panose="05000000000000000000" pitchFamily="2" charset="2"/>
              <a:buChar char="q"/>
              <a:defRPr/>
            </a:pPr>
            <a:r>
              <a:rPr lang="en-US" dirty="0" smtClean="0"/>
              <a:t>Milling Machines</a:t>
            </a:r>
          </a:p>
          <a:p>
            <a:pPr marL="171776" indent="-171776">
              <a:lnSpc>
                <a:spcPct val="150000"/>
              </a:lnSpc>
              <a:buFont typeface="Wingdings" panose="05000000000000000000" pitchFamily="2" charset="2"/>
              <a:buChar char="q"/>
              <a:defRPr/>
            </a:pPr>
            <a:r>
              <a:rPr lang="en-US" dirty="0" smtClean="0"/>
              <a:t>Roll-forming and roll-bending machines </a:t>
            </a:r>
          </a:p>
          <a:p>
            <a:pPr>
              <a:defRPr/>
            </a:pPr>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47C1D92F-C452-4672-8E2B-2B8E301FDC37}" type="slidenum">
              <a:rPr lang="en-US" altLang="en-US" smtClean="0"/>
              <a:pPr/>
              <a:t>6</a:t>
            </a:fld>
            <a:endParaRPr lang="en-US" altLang="en-US" smtClean="0"/>
          </a:p>
        </p:txBody>
      </p:sp>
      <p:pic>
        <p:nvPicPr>
          <p:cNvPr id="2458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4313" y="5699125"/>
            <a:ext cx="2252662"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Hand Grinders</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Hand-held grinders are a common tool in the shipyard. They are primarily used to grind down or cut through metals and other materials.</a:t>
            </a:r>
          </a:p>
          <a:p>
            <a:pPr>
              <a:lnSpc>
                <a:spcPct val="150000"/>
              </a:lnSpc>
            </a:pPr>
            <a:endParaRPr lang="en-US" altLang="en-US" dirty="0" smtClean="0">
              <a:latin typeface="Arial" panose="020B0604020202020204" pitchFamily="34" charset="0"/>
            </a:endParaRPr>
          </a:p>
          <a:p>
            <a:pPr>
              <a:lnSpc>
                <a:spcPct val="150000"/>
              </a:lnSpc>
            </a:pPr>
            <a:r>
              <a:rPr lang="en-US" altLang="en-US" dirty="0" smtClean="0">
                <a:latin typeface="Arial" panose="020B0604020202020204" pitchFamily="34" charset="0"/>
              </a:rPr>
              <a:t>They are also one </a:t>
            </a:r>
            <a:r>
              <a:rPr lang="en-US" altLang="en-US" b="1" i="1" dirty="0" smtClean="0">
                <a:latin typeface="Arial" panose="020B0604020202020204" pitchFamily="34" charset="0"/>
              </a:rPr>
              <a:t>of the most abused, or misused tools.</a:t>
            </a:r>
          </a:p>
          <a:p>
            <a:pPr>
              <a:lnSpc>
                <a:spcPct val="150000"/>
              </a:lnSpc>
            </a:pPr>
            <a:r>
              <a:rPr lang="en-US" altLang="en-US" dirty="0" smtClean="0">
                <a:latin typeface="Arial" panose="020B0604020202020204" pitchFamily="34" charset="0"/>
              </a:rPr>
              <a:t>  </a:t>
            </a:r>
          </a:p>
          <a:p>
            <a:r>
              <a:rPr lang="en-US" altLang="en-US" dirty="0" smtClean="0">
                <a:latin typeface="Arial" panose="020B0604020202020204" pitchFamily="34" charset="0"/>
              </a:rPr>
              <a:t>While grinders come in many different shapes and sizes, they require specific handling procedures.</a:t>
            </a:r>
          </a:p>
          <a:p>
            <a:endParaRPr lang="en-US" altLang="en-US" dirty="0" smtClean="0">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654163F5-DC79-4C48-882A-803183A2945E}" type="slidenum">
              <a:rPr lang="en-US" altLang="en-US" smtClean="0"/>
              <a:pPr/>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9F4CEA-D77E-4DCB-B08D-42AF3F522F87}" type="slidenum">
              <a:rPr lang="en-US" altLang="en-US" smtClean="0"/>
              <a:pPr>
                <a:spcBef>
                  <a:spcPct val="0"/>
                </a:spcBef>
              </a:pPr>
              <a:t>61</a:t>
            </a:fld>
            <a:endParaRPr lang="en-US" altLang="en-US" smtClean="0"/>
          </a:p>
        </p:txBody>
      </p:sp>
      <p:graphicFrame>
        <p:nvGraphicFramePr>
          <p:cNvPr id="2" name="Table 1"/>
          <p:cNvGraphicFramePr>
            <a:graphicFrameLocks noGrp="1"/>
          </p:cNvGraphicFramePr>
          <p:nvPr/>
        </p:nvGraphicFramePr>
        <p:xfrm>
          <a:off x="709613" y="4538663"/>
          <a:ext cx="5683250" cy="4613275"/>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20000"/>
                    </a:ext>
                  </a:extLst>
                </a:gridCol>
                <a:gridCol w="2841625">
                  <a:extLst>
                    <a:ext uri="{9D8B030D-6E8A-4147-A177-3AD203B41FA5}">
                      <a16:colId xmlns:a16="http://schemas.microsoft.com/office/drawing/2014/main" val="20001"/>
                    </a:ext>
                  </a:extLst>
                </a:gridCol>
              </a:tblGrid>
              <a:tr h="916290">
                <a:tc>
                  <a:txBody>
                    <a:bodyPr/>
                    <a:lstStyle/>
                    <a:p>
                      <a:r>
                        <a:rPr lang="en-US" sz="1800" dirty="0" smtClean="0"/>
                        <a:t>List below</a:t>
                      </a:r>
                      <a:r>
                        <a:rPr lang="en-US" sz="1800" baseline="0" dirty="0" smtClean="0"/>
                        <a:t> what you believe to be the hazards of using an abrasive grinder</a:t>
                      </a:r>
                      <a:endParaRPr lang="en-US" sz="1800" dirty="0"/>
                    </a:p>
                  </a:txBody>
                  <a:tcPr marL="91747" marR="91747" marT="45815" marB="45815">
                    <a:lnB w="12700" cap="flat" cmpd="sng" algn="ctr">
                      <a:solidFill>
                        <a:schemeClr val="tx1"/>
                      </a:solidFill>
                      <a:prstDash val="solid"/>
                      <a:round/>
                      <a:headEnd type="none" w="med" len="med"/>
                      <a:tailEnd type="none" w="med" len="med"/>
                    </a:lnB>
                    <a:solidFill>
                      <a:schemeClr val="accent2"/>
                    </a:solidFill>
                  </a:tcPr>
                </a:tc>
                <a:tc>
                  <a:txBody>
                    <a:bodyPr/>
                    <a:lstStyle/>
                    <a:p>
                      <a:r>
                        <a:rPr lang="en-US" sz="1800" dirty="0" smtClean="0"/>
                        <a:t>List below what you believe to be solutions to the abrasive grinder hazards</a:t>
                      </a:r>
                      <a:endParaRPr lang="en-US" sz="1800" dirty="0"/>
                    </a:p>
                  </a:txBody>
                  <a:tcPr marL="91747" marR="91747" marT="45815" marB="45815">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28141">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15" marB="45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Abrasive Grinder Hazards</a:t>
            </a:r>
          </a:p>
          <a:p>
            <a:pPr>
              <a:defRPr/>
            </a:pPr>
            <a:endParaRPr lang="en-US" altLang="en-US" dirty="0">
              <a:latin typeface="Arial" panose="020B0604020202020204" pitchFamily="34" charset="0"/>
            </a:endParaRPr>
          </a:p>
          <a:p>
            <a:pPr>
              <a:defRPr/>
            </a:pPr>
            <a:r>
              <a:rPr lang="en-US" dirty="0"/>
              <a:t>When using abrasive wheels, workers can be exposed to serious injuries, such as</a:t>
            </a:r>
            <a:r>
              <a:rPr lang="en-US" dirty="0" smtClean="0"/>
              <a:t>:</a:t>
            </a:r>
          </a:p>
          <a:p>
            <a:pPr>
              <a:defRPr/>
            </a:pPr>
            <a:endParaRPr lang="en-US" dirty="0"/>
          </a:p>
          <a:p>
            <a:pPr marL="171913" indent="-171913">
              <a:buFont typeface="Arial" panose="020B0604020202020204" pitchFamily="34" charset="0"/>
              <a:buChar char="•"/>
              <a:defRPr/>
            </a:pPr>
            <a:r>
              <a:rPr lang="en-US" dirty="0"/>
              <a:t>Bodily injury from being struck by the object being cut or grinded.</a:t>
            </a:r>
          </a:p>
          <a:p>
            <a:pPr marL="171913" indent="-171913">
              <a:buFont typeface="Arial" panose="020B0604020202020204" pitchFamily="34" charset="0"/>
              <a:buChar char="•"/>
              <a:defRPr/>
            </a:pPr>
            <a:r>
              <a:rPr lang="en-US" dirty="0"/>
              <a:t>A body part caught or pulled in by moving parts.</a:t>
            </a:r>
          </a:p>
          <a:p>
            <a:pPr marL="171913" indent="-171913">
              <a:buFont typeface="Arial" panose="020B0604020202020204" pitchFamily="34" charset="0"/>
              <a:buChar char="•"/>
              <a:defRPr/>
            </a:pPr>
            <a:r>
              <a:rPr lang="en-US" dirty="0"/>
              <a:t>Eye injuries from flying debris (for example, chips, metal </a:t>
            </a:r>
            <a:r>
              <a:rPr lang="en-US" dirty="0" smtClean="0"/>
              <a:t>particles or </a:t>
            </a:r>
            <a:r>
              <a:rPr lang="en-US" dirty="0"/>
              <a:t>a wheel that disintegrates).</a:t>
            </a:r>
          </a:p>
          <a:p>
            <a:pPr marL="171913" indent="-171913">
              <a:buFont typeface="Arial" panose="020B0604020202020204" pitchFamily="34" charset="0"/>
              <a:buChar char="•"/>
              <a:defRPr/>
            </a:pPr>
            <a:r>
              <a:rPr lang="en-US" dirty="0"/>
              <a:t>Hearing damage from excessive noise while grinding.</a:t>
            </a:r>
          </a:p>
          <a:p>
            <a:pPr marL="171913" indent="-171913">
              <a:buFont typeface="Arial" panose="020B0604020202020204" pitchFamily="34" charset="0"/>
              <a:buChar char="•"/>
              <a:defRPr/>
            </a:pPr>
            <a:r>
              <a:rPr lang="en-US" dirty="0"/>
              <a:t>Respiratory issues from inhaling dust.</a:t>
            </a:r>
          </a:p>
          <a:p>
            <a:pPr marL="171913" indent="-171913">
              <a:buFont typeface="Arial" panose="020B0604020202020204" pitchFamily="34" charset="0"/>
              <a:buChar char="•"/>
              <a:defRPr/>
            </a:pPr>
            <a:r>
              <a:rPr lang="en-US" dirty="0"/>
              <a:t>These hazards can lead to workers being hospitalized, suffering permanent </a:t>
            </a:r>
            <a:r>
              <a:rPr lang="en-US" dirty="0" smtClean="0"/>
              <a:t>disability  </a:t>
            </a:r>
            <a:r>
              <a:rPr lang="en-US" dirty="0"/>
              <a:t>and in some cases are fatal. Proper guarding, adjustment of tool </a:t>
            </a:r>
            <a:r>
              <a:rPr lang="en-US" dirty="0" smtClean="0"/>
              <a:t>rests </a:t>
            </a:r>
            <a:r>
              <a:rPr lang="en-US" dirty="0"/>
              <a:t>and use of ANSI-approved eyewear and other personal protective equipment helps protect workers from these hazards. Be sure to include these things in your required Accident Prevention Program (APP).</a:t>
            </a:r>
            <a:endParaRPr lang="en-US" altLang="en-US" dirty="0" smtClean="0">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216FAF25-74ED-4BDA-B24D-8BF3318DA27A}" type="slidenum">
              <a:rPr lang="en-US" altLang="en-US" smtClean="0"/>
              <a:pPr/>
              <a:t>62</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Using Portable Grinders Safely</a:t>
            </a:r>
          </a:p>
          <a:p>
            <a:endParaRPr lang="en-US" altLang="en-US" b="1" dirty="0" smtClean="0">
              <a:latin typeface="Arial" panose="020B0604020202020204" pitchFamily="34" charset="0"/>
            </a:endParaRPr>
          </a:p>
          <a:p>
            <a:r>
              <a:rPr lang="en-US" altLang="en-US" dirty="0" smtClean="0">
                <a:latin typeface="Arial" panose="020B0604020202020204" pitchFamily="34" charset="0"/>
              </a:rPr>
              <a:t>Like all power tools, portable grinders can present safety concerns, including flying particles and electrical hazards. This procedure outlines requirements in the Occupational Safety &amp; Health Administration (OSHA) standards regarding abrasive wheels and tools (29 CFR 1926.303).</a:t>
            </a:r>
          </a:p>
          <a:p>
            <a:endParaRPr lang="en-US" altLang="en-US" dirty="0" smtClean="0">
              <a:latin typeface="Arial" panose="020B0604020202020204" pitchFamily="34" charset="0"/>
            </a:endParaRPr>
          </a:p>
          <a:p>
            <a:pPr lvl="2"/>
            <a:r>
              <a:rPr lang="en-US" altLang="en-US" dirty="0" smtClean="0">
                <a:latin typeface="Arial" panose="020B0604020202020204" pitchFamily="34" charset="0"/>
              </a:rPr>
              <a:t>1. Preparation</a:t>
            </a:r>
          </a:p>
          <a:p>
            <a:pPr lvl="2"/>
            <a:r>
              <a:rPr lang="en-US" altLang="en-US" dirty="0" smtClean="0">
                <a:latin typeface="Arial" panose="020B0604020202020204" pitchFamily="34" charset="0"/>
              </a:rPr>
              <a:t>2. Inspection</a:t>
            </a:r>
          </a:p>
          <a:p>
            <a:pPr lvl="2"/>
            <a:r>
              <a:rPr lang="en-US" altLang="en-US" dirty="0" smtClean="0">
                <a:latin typeface="Arial" panose="020B0604020202020204" pitchFamily="34" charset="0"/>
              </a:rPr>
              <a:t>3. Ring Test</a:t>
            </a:r>
          </a:p>
          <a:p>
            <a:pPr lvl="2"/>
            <a:r>
              <a:rPr lang="en-US" altLang="en-US" dirty="0" smtClean="0">
                <a:latin typeface="Arial" panose="020B0604020202020204" pitchFamily="34" charset="0"/>
              </a:rPr>
              <a:t>4. Replacing the Wheel</a:t>
            </a:r>
          </a:p>
          <a:p>
            <a:pPr lvl="2"/>
            <a:r>
              <a:rPr lang="en-US" altLang="en-US" dirty="0" smtClean="0">
                <a:latin typeface="Arial" panose="020B0604020202020204" pitchFamily="34" charset="0"/>
              </a:rPr>
              <a:t>5. Don required Personal Protective Equipment (PPE)</a:t>
            </a:r>
          </a:p>
          <a:p>
            <a:pPr lvl="2"/>
            <a:r>
              <a:rPr lang="en-US" altLang="en-US" dirty="0" smtClean="0">
                <a:latin typeface="Arial" panose="020B0604020202020204" pitchFamily="34" charset="0"/>
              </a:rPr>
              <a:t>6. Switch Grinder “ON”</a:t>
            </a:r>
          </a:p>
          <a:p>
            <a:pPr lvl="2"/>
            <a:r>
              <a:rPr lang="en-US" altLang="en-US" dirty="0" smtClean="0">
                <a:latin typeface="Arial" panose="020B0604020202020204" pitchFamily="34" charset="0"/>
              </a:rPr>
              <a:t>7. Grinding</a:t>
            </a:r>
          </a:p>
          <a:p>
            <a:pPr lvl="2"/>
            <a:r>
              <a:rPr lang="en-US" altLang="en-US" dirty="0" smtClean="0">
                <a:latin typeface="Arial" panose="020B0604020202020204" pitchFamily="34" charset="0"/>
              </a:rPr>
              <a:t>8. Switch Grinder Off</a:t>
            </a:r>
          </a:p>
          <a:p>
            <a:pPr lvl="2"/>
            <a:r>
              <a:rPr lang="en-US" altLang="en-US" dirty="0" smtClean="0">
                <a:latin typeface="Arial" panose="020B0604020202020204" pitchFamily="34" charset="0"/>
              </a:rPr>
              <a:t>9. Other Precautions</a:t>
            </a:r>
          </a:p>
          <a:p>
            <a:pPr lvl="2"/>
            <a:r>
              <a:rPr lang="en-US" altLang="en-US" dirty="0" smtClean="0">
                <a:latin typeface="Arial" panose="020B0604020202020204" pitchFamily="34" charset="0"/>
              </a:rPr>
              <a:t>10. Maintenance and Storage</a:t>
            </a:r>
          </a:p>
          <a:p>
            <a:endParaRPr lang="en-US" altLang="en-US" dirty="0"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969A794-BD61-40F6-A8F4-F0643B7B500B}" type="slidenum">
              <a:rPr lang="en-US" altLang="en-US" smtClean="0"/>
              <a:pPr/>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itchFamily="34" charset="0"/>
              </a:rPr>
              <a:t>Using Portable Grinders Safely</a:t>
            </a:r>
          </a:p>
          <a:p>
            <a:pPr>
              <a:defRPr/>
            </a:pPr>
            <a:r>
              <a:rPr lang="en-US" altLang="en-US" dirty="0" smtClean="0">
                <a:latin typeface="Arial" pitchFamily="34" charset="0"/>
              </a:rPr>
              <a:t>Like all power tools, portable grinders can present safety concerns, including flying particles and electrical hazards. This procedure outlines requirements in the Occupational Safety &amp; Health Administration (OSHA) standards regarding abrasive wheels and tools (29 CFR 1926.303).</a:t>
            </a:r>
          </a:p>
          <a:p>
            <a:pPr>
              <a:defRPr/>
            </a:pPr>
            <a:endParaRPr lang="en-US" altLang="en-US" b="1" dirty="0">
              <a:latin typeface="Arial" pitchFamily="34" charset="0"/>
            </a:endParaRPr>
          </a:p>
          <a:p>
            <a:pPr marL="229217" indent="-229217">
              <a:buFontTx/>
              <a:buAutoNum type="arabicPeriod"/>
              <a:defRPr/>
            </a:pPr>
            <a:r>
              <a:rPr lang="en-US" altLang="en-US" b="1" dirty="0" smtClean="0">
                <a:latin typeface="Arial" pitchFamily="34" charset="0"/>
              </a:rPr>
              <a:t>Preparation</a:t>
            </a:r>
          </a:p>
          <a:p>
            <a:pPr marL="229217" indent="-229217">
              <a:buFontTx/>
              <a:buAutoNum type="arabicPeriod"/>
              <a:defRPr/>
            </a:pPr>
            <a:endParaRPr lang="en-US" altLang="en-US" b="1" dirty="0" smtClean="0">
              <a:latin typeface="Arial" pitchFamily="34" charset="0"/>
            </a:endParaRPr>
          </a:p>
          <a:p>
            <a:pPr lvl="1">
              <a:defRPr/>
            </a:pPr>
            <a:r>
              <a:rPr lang="en-US" altLang="en-US" dirty="0" smtClean="0">
                <a:latin typeface="Arial" pitchFamily="34" charset="0"/>
              </a:rPr>
              <a:t>• Remove flammable materials from the work area.</a:t>
            </a:r>
          </a:p>
          <a:p>
            <a:pPr lvl="1">
              <a:defRPr/>
            </a:pPr>
            <a:r>
              <a:rPr lang="en-US" altLang="en-US" dirty="0" smtClean="0">
                <a:latin typeface="Arial" pitchFamily="34" charset="0"/>
              </a:rPr>
              <a:t>• Ensure work area is clean, free from slip, trip, and fall hazards and well maintained.</a:t>
            </a:r>
          </a:p>
          <a:p>
            <a:pPr lvl="1">
              <a:defRPr/>
            </a:pPr>
            <a:r>
              <a:rPr lang="en-US" altLang="en-US" dirty="0" smtClean="0">
                <a:latin typeface="Arial" pitchFamily="34" charset="0"/>
              </a:rPr>
              <a:t>• Keep the power cord away from the grinding wheel and the material being ground.</a:t>
            </a:r>
          </a:p>
          <a:p>
            <a:pPr lvl="1">
              <a:defRPr/>
            </a:pPr>
            <a:r>
              <a:rPr lang="en-US" altLang="en-US" dirty="0" smtClean="0">
                <a:latin typeface="Arial" pitchFamily="34" charset="0"/>
              </a:rPr>
              <a:t>• Have personnel not involved in the immediate work step away a safe distance from the grinding area.</a:t>
            </a:r>
          </a:p>
          <a:p>
            <a:pPr lvl="1">
              <a:defRPr/>
            </a:pPr>
            <a:r>
              <a:rPr lang="en-US" altLang="en-US" dirty="0" smtClean="0">
                <a:latin typeface="Arial" pitchFamily="34" charset="0"/>
              </a:rPr>
              <a:t>• Secure work with clamps or a vice to free both hands to operate the tool.</a:t>
            </a:r>
          </a:p>
          <a:p>
            <a:pPr lvl="2">
              <a:defRPr/>
            </a:pPr>
            <a:endParaRPr lang="en-US" altLang="en-US" dirty="0" smtClean="0">
              <a:latin typeface="Arial"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CF1E636-CE4D-4AFC-85AB-6FC0E7FFF69A}" type="slidenum">
              <a:rPr lang="en-US" altLang="en-US" smtClean="0"/>
              <a:pPr/>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b="1" smtClean="0">
                <a:latin typeface="Arial" panose="020B0604020202020204" pitchFamily="34" charset="0"/>
              </a:rPr>
              <a:t>2. Inspection</a:t>
            </a:r>
          </a:p>
          <a:p>
            <a:pPr lvl="1"/>
            <a:r>
              <a:rPr lang="en-US" altLang="en-US" smtClean="0">
                <a:latin typeface="Arial" panose="020B0604020202020204" pitchFamily="34" charset="0"/>
              </a:rPr>
              <a:t>• Unplug power cord from power supply before inspecting, adjusting, removing or replacing parts.</a:t>
            </a:r>
          </a:p>
          <a:p>
            <a:pPr lvl="1"/>
            <a:r>
              <a:rPr lang="en-US" altLang="en-US" smtClean="0">
                <a:latin typeface="Arial" panose="020B0604020202020204" pitchFamily="34" charset="0"/>
              </a:rPr>
              <a:t>• Ensure wheel guard is in place*. </a:t>
            </a:r>
            <a:r>
              <a:rPr lang="en-US" altLang="en-US" i="1" smtClean="0">
                <a:latin typeface="Arial" panose="020B0604020202020204" pitchFamily="34" charset="0"/>
              </a:rPr>
              <a:t>see </a:t>
            </a:r>
            <a:r>
              <a:rPr lang="en-US" altLang="en-US" b="1" i="1" smtClean="0">
                <a:latin typeface="Arial" panose="020B0604020202020204" pitchFamily="34" charset="0"/>
              </a:rPr>
              <a:t>OSHA Guard Removal Exception </a:t>
            </a:r>
            <a:r>
              <a:rPr lang="en-US" altLang="en-US" i="1" smtClean="0">
                <a:latin typeface="Arial" panose="020B0604020202020204" pitchFamily="34" charset="0"/>
              </a:rPr>
              <a:t>below</a:t>
            </a:r>
          </a:p>
          <a:p>
            <a:pPr lvl="1"/>
            <a:r>
              <a:rPr lang="en-US" altLang="en-US" smtClean="0">
                <a:latin typeface="Arial" panose="020B0604020202020204" pitchFamily="34" charset="0"/>
              </a:rPr>
              <a:t>• Check abrasive wheel for cracks or flaws – replace if necessary.</a:t>
            </a:r>
          </a:p>
          <a:p>
            <a:pPr lvl="1"/>
            <a:r>
              <a:rPr lang="en-US" altLang="en-US" smtClean="0">
                <a:latin typeface="Arial" panose="020B0604020202020204" pitchFamily="34" charset="0"/>
              </a:rPr>
              <a:t>• Verify the maximum RPM rating of the grinder does not exceed the RPM rating on each abrasive wheel.</a:t>
            </a:r>
          </a:p>
          <a:p>
            <a:pPr lvl="1"/>
            <a:r>
              <a:rPr lang="en-US" altLang="en-US" smtClean="0">
                <a:latin typeface="Arial" panose="020B0604020202020204" pitchFamily="34" charset="0"/>
              </a:rPr>
              <a:t>• When using a grinder that can switch between left-handed and right-handed operation, remember to move the blade guard when you move the handle.</a:t>
            </a:r>
          </a:p>
          <a:p>
            <a:pPr lvl="1"/>
            <a:r>
              <a:rPr lang="en-US" altLang="en-US" smtClean="0">
                <a:latin typeface="Arial" panose="020B0604020202020204" pitchFamily="34" charset="0"/>
              </a:rPr>
              <a:t>• Tag out grinder if a deficiency is found – do not use grinder until the deficiency has been corrected.</a:t>
            </a:r>
          </a:p>
          <a:p>
            <a:endParaRPr lang="en-US" altLang="en-US" smtClean="0">
              <a:latin typeface="Arial" panose="020B0604020202020204" pitchFamily="34" charset="0"/>
            </a:endParaRPr>
          </a:p>
          <a:p>
            <a:r>
              <a:rPr lang="en-US" altLang="en-US" b="1" i="1" smtClean="0">
                <a:latin typeface="Arial" panose="020B0604020202020204" pitchFamily="34" charset="0"/>
              </a:rPr>
              <a:t>*OSHA Guard Removal Exception only allows the guard to be removed for “internal grinding. </a:t>
            </a:r>
            <a:r>
              <a:rPr lang="en-US" altLang="en-US" i="1" smtClean="0">
                <a:latin typeface="Arial" panose="020B0604020202020204" pitchFamily="34" charset="0"/>
              </a:rPr>
              <a:t>The term "internal grinding" is defined as "the precision grinding of the inside surface of the hole in a work piece." This does not include snagging or off hand grinding operations such as grinding the welds inside a box or frame or the concave areas of auto bodies.</a:t>
            </a:r>
            <a:endParaRPr lang="en-US" altLang="en-US" smtClean="0">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1A56196-FE63-4067-93DE-30D5B9EB110E}" type="slidenum">
              <a:rPr lang="en-US" altLang="en-US" smtClean="0"/>
              <a:pPr/>
              <a:t>65</a:t>
            </a:fld>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Using </a:t>
            </a:r>
            <a:r>
              <a:rPr lang="en-US" b="1" dirty="0"/>
              <a:t>Portable Grinders </a:t>
            </a:r>
            <a:r>
              <a:rPr lang="en-US" b="1" dirty="0" smtClean="0"/>
              <a:t>Safely</a:t>
            </a:r>
          </a:p>
          <a:p>
            <a:pPr>
              <a:defRPr/>
            </a:pPr>
            <a:endParaRPr lang="en-US" b="1" dirty="0" smtClean="0"/>
          </a:p>
          <a:p>
            <a:pPr>
              <a:defRPr/>
            </a:pPr>
            <a:r>
              <a:rPr lang="en-US" b="1" dirty="0"/>
              <a:t>3. Ring Test</a:t>
            </a:r>
          </a:p>
          <a:p>
            <a:pPr marL="630347" lvl="1" indent="-171913">
              <a:buFont typeface="Arial" panose="020B0604020202020204" pitchFamily="34" charset="0"/>
              <a:buChar char="•"/>
              <a:defRPr/>
            </a:pPr>
            <a:r>
              <a:rPr lang="en-US" dirty="0" smtClean="0"/>
              <a:t>Before </a:t>
            </a:r>
            <a:r>
              <a:rPr lang="en-US" dirty="0"/>
              <a:t>installing an abrasive wheel, visually inspect it for cracks or flaws and perform a “</a:t>
            </a:r>
            <a:r>
              <a:rPr lang="en-US" b="1" dirty="0"/>
              <a:t>Ring Test</a:t>
            </a:r>
            <a:r>
              <a:rPr lang="en-US" b="1" dirty="0" smtClean="0"/>
              <a:t>”:</a:t>
            </a:r>
          </a:p>
          <a:p>
            <a:pPr marL="630347" lvl="1" indent="-171913">
              <a:buFont typeface="Arial" panose="020B0604020202020204" pitchFamily="34" charset="0"/>
              <a:buChar char="•"/>
              <a:defRPr/>
            </a:pPr>
            <a:r>
              <a:rPr lang="en-US" dirty="0" smtClean="0"/>
              <a:t>Place </a:t>
            </a:r>
            <a:r>
              <a:rPr lang="en-US" dirty="0"/>
              <a:t>your finger through the mounting hole of the new abrasive </a:t>
            </a:r>
            <a:r>
              <a:rPr lang="en-US" dirty="0" smtClean="0"/>
              <a:t>wheel.</a:t>
            </a:r>
          </a:p>
          <a:p>
            <a:pPr marL="630347" lvl="1" indent="-171913">
              <a:buFont typeface="Arial" panose="020B0604020202020204" pitchFamily="34" charset="0"/>
              <a:buChar char="•"/>
              <a:defRPr/>
            </a:pPr>
            <a:r>
              <a:rPr lang="en-US" dirty="0" smtClean="0"/>
              <a:t>Lightly </a:t>
            </a:r>
            <a:r>
              <a:rPr lang="en-US" dirty="0"/>
              <a:t>tap its face with a hammer or metallic object</a:t>
            </a:r>
            <a:r>
              <a:rPr lang="en-US" dirty="0" smtClean="0"/>
              <a:t>.</a:t>
            </a:r>
          </a:p>
          <a:p>
            <a:pPr marL="630347" lvl="1" indent="-171913">
              <a:buFont typeface="Arial" panose="020B0604020202020204" pitchFamily="34" charset="0"/>
              <a:buChar char="•"/>
              <a:defRPr/>
            </a:pPr>
            <a:r>
              <a:rPr lang="en-US" dirty="0" smtClean="0"/>
              <a:t> </a:t>
            </a:r>
            <a:r>
              <a:rPr lang="en-US" dirty="0"/>
              <a:t>A “ring” will sound from a good </a:t>
            </a:r>
            <a:r>
              <a:rPr lang="en-US" dirty="0" smtClean="0"/>
              <a:t>wheel.</a:t>
            </a:r>
          </a:p>
          <a:p>
            <a:pPr marL="630347" lvl="1" indent="-171913">
              <a:buFont typeface="Arial" panose="020B0604020202020204" pitchFamily="34" charset="0"/>
              <a:buChar char="•"/>
              <a:defRPr/>
            </a:pPr>
            <a:r>
              <a:rPr lang="en-US" dirty="0" smtClean="0"/>
              <a:t>A </a:t>
            </a:r>
            <a:r>
              <a:rPr lang="en-US" dirty="0"/>
              <a:t>“dull thud” will sound from a wheel with an internal fracture</a:t>
            </a:r>
            <a:r>
              <a:rPr lang="en-US" dirty="0" smtClean="0"/>
              <a:t>.</a:t>
            </a:r>
          </a:p>
          <a:p>
            <a:pPr marL="171913" indent="-171913">
              <a:buFont typeface="Arial" panose="020B0604020202020204" pitchFamily="34" charset="0"/>
              <a:buChar char="•"/>
              <a:defRPr/>
            </a:pPr>
            <a:endParaRPr lang="en-US" dirty="0"/>
          </a:p>
          <a:p>
            <a:pPr>
              <a:defRPr/>
            </a:pPr>
            <a:r>
              <a:rPr lang="en-US" b="1" dirty="0"/>
              <a:t>4. Replacing the Wheel</a:t>
            </a:r>
          </a:p>
          <a:p>
            <a:pPr marL="630347" lvl="1" indent="-171913">
              <a:buFont typeface="Arial" panose="020B0604020202020204" pitchFamily="34" charset="0"/>
              <a:buChar char="•"/>
              <a:defRPr/>
            </a:pPr>
            <a:r>
              <a:rPr lang="en-US" dirty="0" smtClean="0"/>
              <a:t>The </a:t>
            </a:r>
            <a:r>
              <a:rPr lang="en-US" dirty="0"/>
              <a:t>abrasive wheel should not be forced onto a grinder nor should the mounting hole size be changed.</a:t>
            </a:r>
          </a:p>
          <a:p>
            <a:pPr marL="630347" lvl="1" indent="-171913">
              <a:buFont typeface="Arial" panose="020B0604020202020204" pitchFamily="34" charset="0"/>
              <a:buChar char="•"/>
              <a:defRPr/>
            </a:pPr>
            <a:r>
              <a:rPr lang="en-US" dirty="0"/>
              <a:t>To control cracking of the abrasive wheel, it must fit freely on the spindle and be tightened to hold </a:t>
            </a:r>
            <a:r>
              <a:rPr lang="en-US" dirty="0" smtClean="0"/>
              <a:t>the wheel </a:t>
            </a:r>
            <a:r>
              <a:rPr lang="en-US" dirty="0"/>
              <a:t>in place without distorting the flange.</a:t>
            </a:r>
          </a:p>
          <a:p>
            <a:pPr marL="630347" lvl="1" indent="-171913">
              <a:buFont typeface="Arial" panose="020B0604020202020204" pitchFamily="34" charset="0"/>
              <a:buChar char="•"/>
              <a:defRPr/>
            </a:pPr>
            <a:r>
              <a:rPr lang="en-US" dirty="0" smtClean="0"/>
              <a:t>The </a:t>
            </a:r>
            <a:r>
              <a:rPr lang="en-US" dirty="0"/>
              <a:t>mounting nut should not be tightened excessively.</a:t>
            </a:r>
          </a:p>
          <a:p>
            <a:pPr marL="630347" lvl="1" indent="-171913">
              <a:buFont typeface="Arial" panose="020B0604020202020204" pitchFamily="34" charset="0"/>
              <a:buChar char="•"/>
              <a:defRPr/>
            </a:pPr>
            <a:r>
              <a:rPr lang="en-US" dirty="0" smtClean="0"/>
              <a:t>Run </a:t>
            </a:r>
            <a:r>
              <a:rPr lang="en-US" dirty="0"/>
              <a:t>a newly mounted wheel at operating speed for 1 minute before grinding.</a:t>
            </a:r>
          </a:p>
          <a:p>
            <a:pPr marL="630347" lvl="1" indent="-171913">
              <a:buFont typeface="Arial" panose="020B0604020202020204" pitchFamily="34" charset="0"/>
              <a:buChar char="•"/>
              <a:defRPr/>
            </a:pPr>
            <a:r>
              <a:rPr lang="en-US" dirty="0" smtClean="0"/>
              <a:t>Always </a:t>
            </a:r>
            <a:r>
              <a:rPr lang="en-US" dirty="0"/>
              <a:t>follow the manufacturer's instructions.</a:t>
            </a:r>
            <a:endParaRPr lang="en-US" altLang="en-US" dirty="0" smtClean="0">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47DEA585-7F0A-44D9-82A0-437C34BC53D2}" type="slidenum">
              <a:rPr lang="en-US" altLang="en-US" smtClean="0"/>
              <a:pPr/>
              <a:t>66</a:t>
            </a:fld>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Using Portable Grinders Safely</a:t>
            </a:r>
          </a:p>
          <a:p>
            <a:endParaRPr lang="en-US" altLang="en-US" b="1" smtClean="0">
              <a:latin typeface="Arial" panose="020B0604020202020204" pitchFamily="34" charset="0"/>
            </a:endParaRPr>
          </a:p>
          <a:p>
            <a:r>
              <a:rPr lang="en-US" altLang="en-US" b="1" smtClean="0">
                <a:latin typeface="Arial" panose="020B0604020202020204" pitchFamily="34" charset="0"/>
              </a:rPr>
              <a:t>5. Don required Personal Protective Equipment (PPE)</a:t>
            </a:r>
          </a:p>
          <a:p>
            <a:pPr lvl="1"/>
            <a:r>
              <a:rPr lang="en-US" altLang="en-US" smtClean="0">
                <a:latin typeface="Arial" panose="020B0604020202020204" pitchFamily="34" charset="0"/>
              </a:rPr>
              <a:t>• Wear appropriate PPE - safety glasses or goggles, face protection to protect against flying particles, hearing protection to guard against hearing loss.</a:t>
            </a:r>
          </a:p>
          <a:p>
            <a:pPr lvl="1"/>
            <a:r>
              <a:rPr lang="en-US" altLang="en-US" smtClean="0">
                <a:latin typeface="Arial" panose="020B0604020202020204" pitchFamily="34" charset="0"/>
              </a:rPr>
              <a:t>• Gloves – Caution: Wear snug fitting gloves to avoid snagging on abrasive wheel or wire brush.</a:t>
            </a:r>
          </a:p>
          <a:p>
            <a:pPr lvl="1"/>
            <a:r>
              <a:rPr lang="en-US" altLang="en-US" smtClean="0">
                <a:latin typeface="Arial" panose="020B0604020202020204" pitchFamily="34" charset="0"/>
              </a:rPr>
              <a:t>• Apron, metatarsal safety boots, and respiratory protection may also be required depending on the work being performed.</a:t>
            </a:r>
          </a:p>
          <a:p>
            <a:pPr lvl="1"/>
            <a:r>
              <a:rPr lang="en-US" altLang="en-US" smtClean="0">
                <a:latin typeface="Arial" panose="020B0604020202020204" pitchFamily="34" charset="0"/>
              </a:rPr>
              <a:t>• Do not wear jewelry or other items that could get entangled in moving parts.</a:t>
            </a:r>
          </a:p>
          <a:p>
            <a:pPr lvl="1"/>
            <a:r>
              <a:rPr lang="en-US" altLang="en-US" smtClean="0">
                <a:latin typeface="Arial" panose="020B0604020202020204" pitchFamily="34" charset="0"/>
              </a:rPr>
              <a:t>• Avoid wearing loose clothing or secure loose clothing.</a:t>
            </a:r>
          </a:p>
          <a:p>
            <a:pPr lvl="1"/>
            <a:r>
              <a:rPr lang="en-US" altLang="en-US" smtClean="0">
                <a:latin typeface="Arial" panose="020B0604020202020204" pitchFamily="34" charset="0"/>
              </a:rPr>
              <a:t>• Tuck or secure long hair.</a:t>
            </a:r>
          </a:p>
          <a:p>
            <a:endParaRPr lang="en-US" altLang="en-US" smtClean="0">
              <a:latin typeface="Arial" panose="020B0604020202020204" pitchFamily="34" charset="0"/>
            </a:endParaRPr>
          </a:p>
          <a:p>
            <a:r>
              <a:rPr lang="en-US" altLang="en-US" b="1" smtClean="0">
                <a:latin typeface="Arial" panose="020B0604020202020204" pitchFamily="34" charset="0"/>
              </a:rPr>
              <a:t>6. Switch Grinder “ON”</a:t>
            </a:r>
          </a:p>
          <a:p>
            <a:pPr lvl="1"/>
            <a:r>
              <a:rPr lang="en-US" altLang="en-US" smtClean="0">
                <a:latin typeface="Arial" panose="020B0604020202020204" pitchFamily="34" charset="0"/>
              </a:rPr>
              <a:t>• Stand to one side and switch on grinder.</a:t>
            </a:r>
          </a:p>
          <a:p>
            <a:pPr lvl="1"/>
            <a:r>
              <a:rPr lang="en-US" altLang="en-US" smtClean="0">
                <a:latin typeface="Arial" panose="020B0604020202020204" pitchFamily="34" charset="0"/>
              </a:rPr>
              <a:t>• Ensure the grinder operates smoothly and does not vibrate. If you notice any unusual vibrations or noises, STOP, re-inspect the grinder and fix the problem immediately.</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84F2217-B184-474F-8718-89E6DFF180F8}" type="slidenum">
              <a:rPr lang="en-US" altLang="en-US" smtClean="0"/>
              <a:pPr/>
              <a:t>67</a:t>
            </a:fld>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xfrm>
            <a:off x="722313" y="4465638"/>
            <a:ext cx="5683250" cy="42243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Using Portable Grinders Safely</a:t>
            </a:r>
          </a:p>
          <a:p>
            <a:pPr>
              <a:defRPr/>
            </a:pPr>
            <a:endParaRPr lang="en-US" altLang="en-US" sz="800" b="1" dirty="0" smtClean="0">
              <a:latin typeface="Arial" panose="020B0604020202020204" pitchFamily="34" charset="0"/>
            </a:endParaRPr>
          </a:p>
          <a:p>
            <a:pPr>
              <a:defRPr/>
            </a:pPr>
            <a:r>
              <a:rPr lang="en-US" altLang="en-US" b="1" dirty="0" smtClean="0">
                <a:latin typeface="Arial" panose="020B0604020202020204" pitchFamily="34" charset="0"/>
              </a:rPr>
              <a:t>7. Grinding</a:t>
            </a:r>
          </a:p>
          <a:p>
            <a:pPr lvl="1">
              <a:defRPr/>
            </a:pPr>
            <a:r>
              <a:rPr lang="en-US" altLang="en-US" dirty="0" smtClean="0">
                <a:latin typeface="Arial" panose="020B0604020202020204" pitchFamily="34" charset="0"/>
              </a:rPr>
              <a:t>• Use both hands to maintain hold of the grinder.</a:t>
            </a:r>
          </a:p>
          <a:p>
            <a:pPr marL="628650" lvl="1" indent="-171450">
              <a:buFont typeface="Arial" panose="020B0604020202020204" pitchFamily="34" charset="0"/>
              <a:buChar char="•"/>
              <a:defRPr/>
            </a:pPr>
            <a:r>
              <a:rPr lang="en-US" altLang="en-US" dirty="0" smtClean="0">
                <a:latin typeface="Arial" panose="020B0604020202020204" pitchFamily="34" charset="0"/>
              </a:rPr>
              <a:t>Use the handle provided with the grinder to maintain better control</a:t>
            </a:r>
          </a:p>
          <a:p>
            <a:pPr lvl="1">
              <a:defRPr/>
            </a:pPr>
            <a:r>
              <a:rPr lang="en-US" altLang="en-US" dirty="0" smtClean="0">
                <a:latin typeface="Arial" panose="020B0604020202020204" pitchFamily="34" charset="0"/>
              </a:rPr>
              <a:t>• Allow grinder to reach full rpm before grinding.</a:t>
            </a:r>
          </a:p>
          <a:p>
            <a:pPr lvl="1">
              <a:defRPr/>
            </a:pPr>
            <a:r>
              <a:rPr lang="en-US" altLang="en-US" dirty="0" smtClean="0">
                <a:latin typeface="Arial" panose="020B0604020202020204" pitchFamily="34" charset="0"/>
              </a:rPr>
              <a:t>• Position yourself to avoid overbalancing.</a:t>
            </a:r>
          </a:p>
          <a:p>
            <a:pPr lvl="1">
              <a:defRPr/>
            </a:pPr>
            <a:r>
              <a:rPr lang="en-US" altLang="en-US" dirty="0" smtClean="0">
                <a:latin typeface="Arial" panose="020B0604020202020204" pitchFamily="34" charset="0"/>
              </a:rPr>
              <a:t>• When grinding avoid placing excessive pressure on abrasive wheels.</a:t>
            </a:r>
          </a:p>
          <a:p>
            <a:pPr lvl="1">
              <a:defRPr/>
            </a:pPr>
            <a:r>
              <a:rPr lang="en-US" altLang="en-US" dirty="0" smtClean="0">
                <a:latin typeface="Arial" panose="020B0604020202020204" pitchFamily="34" charset="0"/>
              </a:rPr>
              <a:t>• Do not grind objects on sides of grinding wheels.</a:t>
            </a:r>
          </a:p>
          <a:p>
            <a:pPr lvl="1">
              <a:defRPr/>
            </a:pPr>
            <a:r>
              <a:rPr lang="en-US" altLang="en-US" dirty="0" smtClean="0">
                <a:latin typeface="Arial" panose="020B0604020202020204" pitchFamily="34" charset="0"/>
              </a:rPr>
              <a:t>• Materials may become hot when grinding – use gloves when necessary.</a:t>
            </a:r>
          </a:p>
          <a:p>
            <a:pPr lvl="1">
              <a:defRPr/>
            </a:pPr>
            <a:r>
              <a:rPr lang="en-US" altLang="en-US" dirty="0" smtClean="0">
                <a:latin typeface="Arial" panose="020B0604020202020204" pitchFamily="34" charset="0"/>
              </a:rPr>
              <a:t>• Clean and service grinders according to manufacturers' information </a:t>
            </a:r>
          </a:p>
          <a:p>
            <a:pPr lvl="1">
              <a:defRPr/>
            </a:pPr>
            <a:r>
              <a:rPr lang="en-US" altLang="en-US" dirty="0" smtClean="0">
                <a:latin typeface="Arial" panose="020B0604020202020204" pitchFamily="34" charset="0"/>
              </a:rPr>
              <a:t>• Ensure the floor around the work area is clean and dry.</a:t>
            </a:r>
          </a:p>
          <a:p>
            <a:pPr lvl="1">
              <a:defRPr/>
            </a:pPr>
            <a:r>
              <a:rPr lang="en-US" altLang="en-US" dirty="0" smtClean="0">
                <a:latin typeface="Arial" panose="020B0604020202020204" pitchFamily="34" charset="0"/>
              </a:rPr>
              <a:t>• Do not use wheels that are cracked or those that excessively vibrate.</a:t>
            </a:r>
          </a:p>
          <a:p>
            <a:pPr>
              <a:defRPr/>
            </a:pPr>
            <a:r>
              <a:rPr lang="en-US" altLang="en-US" b="1" dirty="0" smtClean="0">
                <a:latin typeface="Arial" panose="020B0604020202020204" pitchFamily="34" charset="0"/>
              </a:rPr>
              <a:t>8. Switch Grinder “OFF”</a:t>
            </a:r>
          </a:p>
          <a:p>
            <a:pPr lvl="1">
              <a:defRPr/>
            </a:pPr>
            <a:r>
              <a:rPr lang="en-US" altLang="en-US" dirty="0" smtClean="0">
                <a:latin typeface="Arial" panose="020B0604020202020204" pitchFamily="34" charset="0"/>
              </a:rPr>
              <a:t>• Switch off grinder when done.</a:t>
            </a:r>
          </a:p>
          <a:p>
            <a:pPr lvl="1">
              <a:defRPr/>
            </a:pPr>
            <a:r>
              <a:rPr lang="en-US" altLang="en-US" dirty="0" smtClean="0">
                <a:latin typeface="Arial" panose="020B0604020202020204" pitchFamily="34" charset="0"/>
              </a:rPr>
              <a:t>• Wait until the wheel has stopped turning before placing anywhere.</a:t>
            </a:r>
          </a:p>
          <a:p>
            <a:pPr lvl="1">
              <a:defRPr/>
            </a:pPr>
            <a:r>
              <a:rPr lang="en-US" altLang="en-US" dirty="0" smtClean="0">
                <a:latin typeface="Arial" panose="020B0604020202020204" pitchFamily="34" charset="0"/>
              </a:rPr>
              <a:t>• Unplug the power cord from the power supply.</a:t>
            </a:r>
          </a:p>
          <a:p>
            <a:pPr lvl="1">
              <a:defRPr/>
            </a:pPr>
            <a:r>
              <a:rPr lang="en-US" altLang="en-US" dirty="0" smtClean="0">
                <a:latin typeface="Arial" panose="020B0604020202020204" pitchFamily="34" charset="0"/>
              </a:rPr>
              <a:t>• Clean area and dispose of grinder particles.</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1761984C-DF47-4EF2-B584-5C281AF2A786}" type="slidenum">
              <a:rPr lang="en-US" altLang="en-US" smtClean="0"/>
              <a:pPr/>
              <a:t>68</a:t>
            </a:fld>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Using Portable Grinders Safely</a:t>
            </a:r>
          </a:p>
          <a:p>
            <a:pPr>
              <a:defRPr/>
            </a:pPr>
            <a:endParaRPr lang="en-US" altLang="en-US" sz="800" b="1" dirty="0" smtClean="0">
              <a:latin typeface="Arial" panose="020B0604020202020204" pitchFamily="34" charset="0"/>
            </a:endParaRPr>
          </a:p>
          <a:p>
            <a:pPr>
              <a:defRPr/>
            </a:pPr>
            <a:r>
              <a:rPr lang="en-US" altLang="en-US" b="1" dirty="0" smtClean="0">
                <a:latin typeface="Arial" panose="020B0604020202020204" pitchFamily="34" charset="0"/>
              </a:rPr>
              <a:t>9. Other Precautions:</a:t>
            </a:r>
          </a:p>
          <a:p>
            <a:pPr lvl="1">
              <a:defRPr/>
            </a:pPr>
            <a:r>
              <a:rPr lang="en-US" altLang="en-US" dirty="0" smtClean="0">
                <a:latin typeface="Arial" panose="020B0604020202020204" pitchFamily="34" charset="0"/>
              </a:rPr>
              <a:t>• Do not use liquid coolants with grinders as this may cause the metal to shatter.</a:t>
            </a:r>
          </a:p>
          <a:p>
            <a:pPr lvl="1">
              <a:defRPr/>
            </a:pPr>
            <a:r>
              <a:rPr lang="en-US" altLang="en-US" dirty="0" smtClean="0">
                <a:latin typeface="Arial" panose="020B0604020202020204" pitchFamily="34" charset="0"/>
              </a:rPr>
              <a:t>• Do not clamp portable grinders in a vise for grinding hand-held work.</a:t>
            </a:r>
          </a:p>
          <a:p>
            <a:pPr lvl="1">
              <a:defRPr/>
            </a:pPr>
            <a:r>
              <a:rPr lang="en-US" altLang="en-US" dirty="0" smtClean="0">
                <a:latin typeface="Arial" panose="020B0604020202020204" pitchFamily="34" charset="0"/>
              </a:rPr>
              <a:t>• Do not keep any materials close to the grinding wheel when it is not in use.</a:t>
            </a:r>
          </a:p>
          <a:p>
            <a:pPr lvl="1">
              <a:defRPr/>
            </a:pPr>
            <a:r>
              <a:rPr lang="en-US" altLang="en-US" dirty="0" smtClean="0">
                <a:latin typeface="Arial" panose="020B0604020202020204" pitchFamily="34" charset="0"/>
              </a:rPr>
              <a:t>• Do not carry a grinder by the power cord.</a:t>
            </a:r>
          </a:p>
          <a:p>
            <a:pPr lvl="1">
              <a:defRPr/>
            </a:pPr>
            <a:r>
              <a:rPr lang="en-US" altLang="en-US" dirty="0" smtClean="0">
                <a:latin typeface="Arial" panose="020B0604020202020204" pitchFamily="34" charset="0"/>
              </a:rPr>
              <a:t>• Do not pull on the power cord to disconnect it from the power supply.</a:t>
            </a:r>
          </a:p>
          <a:p>
            <a:pPr lvl="1">
              <a:defRPr/>
            </a:pPr>
            <a:r>
              <a:rPr lang="en-US" altLang="en-US" dirty="0" smtClean="0">
                <a:latin typeface="Arial" panose="020B0604020202020204" pitchFamily="34" charset="0"/>
              </a:rPr>
              <a:t>• Keep cords away from heat, oil and sharp objects or edges.</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10. Maintenance &amp; Storage</a:t>
            </a:r>
          </a:p>
          <a:p>
            <a:pPr lvl="1">
              <a:defRPr/>
            </a:pPr>
            <a:r>
              <a:rPr lang="en-US" altLang="en-US" dirty="0" smtClean="0">
                <a:latin typeface="Arial" panose="020B0604020202020204" pitchFamily="34" charset="0"/>
              </a:rPr>
              <a:t>• Store portable grinders on racks or hooks, not on the floor or ground.</a:t>
            </a:r>
          </a:p>
          <a:p>
            <a:pPr lvl="1">
              <a:defRPr/>
            </a:pPr>
            <a:r>
              <a:rPr lang="en-US" altLang="en-US" dirty="0" smtClean="0">
                <a:latin typeface="Arial" panose="020B0604020202020204" pitchFamily="34" charset="0"/>
              </a:rPr>
              <a:t>• Clean and service grinders according to the manufacturer's recommendations, including lubricating and changing accessories.</a:t>
            </a:r>
          </a:p>
          <a:p>
            <a:pPr lvl="1">
              <a:defRPr/>
            </a:pPr>
            <a:r>
              <a:rPr lang="en-US" altLang="en-US" dirty="0" smtClean="0">
                <a:latin typeface="Arial" panose="020B0604020202020204" pitchFamily="34" charset="0"/>
              </a:rPr>
              <a:t>• Keep a written maintenance record on portable grinders.</a:t>
            </a:r>
          </a:p>
          <a:p>
            <a:pPr marL="628650" lvl="1" indent="-171450">
              <a:buFont typeface="Arial" panose="020B0604020202020204" pitchFamily="34" charset="0"/>
              <a:buChar char="•"/>
              <a:defRPr/>
            </a:pPr>
            <a:r>
              <a:rPr lang="en-US" altLang="en-US" dirty="0" smtClean="0">
                <a:latin typeface="Arial" panose="020B0604020202020204" pitchFamily="34" charset="0"/>
              </a:rPr>
              <a:t>Place the grinder in the gang box.  Do not drop or toss it as the wheel could crack.</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A569EC19-BF86-4B3E-B6D5-EEA0F5E4AF12}" type="slidenum">
              <a:rPr lang="en-US" altLang="en-US" smtClean="0"/>
              <a:pPr/>
              <a:t>69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Common (Too Common) Machine Shop Injuries</a:t>
            </a:r>
          </a:p>
          <a:p>
            <a:pPr>
              <a:defRPr/>
            </a:pPr>
            <a:r>
              <a:rPr lang="en-US" dirty="0" smtClean="0"/>
              <a:t>Check the box next to the potential injuries that you could suffer based on the machines you are exposed to from the previous page.</a:t>
            </a:r>
          </a:p>
          <a:p>
            <a:pPr>
              <a:defRPr/>
            </a:pPr>
            <a:endParaRPr lang="en-US" dirty="0"/>
          </a:p>
          <a:p>
            <a:pPr marL="171913" indent="-171913" eaLnBrk="1" hangingPunct="1">
              <a:lnSpc>
                <a:spcPct val="150000"/>
              </a:lnSpc>
              <a:buFont typeface="Wingdings" panose="05000000000000000000" pitchFamily="2" charset="2"/>
              <a:buChar char="q"/>
              <a:defRPr/>
            </a:pPr>
            <a:r>
              <a:rPr lang="en-US" altLang="en-US" dirty="0" smtClean="0"/>
              <a:t>Crushed </a:t>
            </a:r>
          </a:p>
          <a:p>
            <a:pPr marL="171913" indent="-171913" eaLnBrk="1" hangingPunct="1">
              <a:lnSpc>
                <a:spcPct val="150000"/>
              </a:lnSpc>
              <a:buFont typeface="Wingdings" panose="05000000000000000000" pitchFamily="2" charset="2"/>
              <a:buChar char="q"/>
              <a:defRPr/>
            </a:pPr>
            <a:r>
              <a:rPr lang="en-US" altLang="en-US" dirty="0" smtClean="0"/>
              <a:t>Blinded</a:t>
            </a:r>
          </a:p>
          <a:p>
            <a:pPr marL="171913" indent="-171913" eaLnBrk="1" hangingPunct="1">
              <a:lnSpc>
                <a:spcPct val="150000"/>
              </a:lnSpc>
              <a:buFont typeface="Wingdings" panose="05000000000000000000" pitchFamily="2" charset="2"/>
              <a:buChar char="q"/>
              <a:defRPr/>
            </a:pPr>
            <a:r>
              <a:rPr lang="en-US" altLang="en-US" dirty="0" smtClean="0"/>
              <a:t>Amputations</a:t>
            </a:r>
          </a:p>
          <a:p>
            <a:pPr marL="171913" indent="-171913" eaLnBrk="1" hangingPunct="1">
              <a:lnSpc>
                <a:spcPct val="150000"/>
              </a:lnSpc>
              <a:buFont typeface="Wingdings" panose="05000000000000000000" pitchFamily="2" charset="2"/>
              <a:buChar char="q"/>
              <a:defRPr/>
            </a:pPr>
            <a:r>
              <a:rPr lang="en-US" dirty="0" smtClean="0"/>
              <a:t>Asphyxiated</a:t>
            </a:r>
            <a:endParaRPr lang="en-US" altLang="en-US" dirty="0" smtClean="0"/>
          </a:p>
          <a:p>
            <a:pPr marL="171913" indent="-171913" eaLnBrk="1" hangingPunct="1">
              <a:lnSpc>
                <a:spcPct val="150000"/>
              </a:lnSpc>
              <a:buFont typeface="Wingdings" panose="05000000000000000000" pitchFamily="2" charset="2"/>
              <a:buChar char="q"/>
              <a:defRPr/>
            </a:pPr>
            <a:r>
              <a:rPr lang="en-US" altLang="en-US" dirty="0" smtClean="0"/>
              <a:t>Struck</a:t>
            </a:r>
          </a:p>
          <a:p>
            <a:pPr marL="171913" indent="-171913" eaLnBrk="1" hangingPunct="1">
              <a:lnSpc>
                <a:spcPct val="150000"/>
              </a:lnSpc>
              <a:buFont typeface="Wingdings" panose="05000000000000000000" pitchFamily="2" charset="2"/>
              <a:buChar char="q"/>
              <a:defRPr/>
            </a:pPr>
            <a:r>
              <a:rPr lang="en-US" altLang="en-US" dirty="0" smtClean="0"/>
              <a:t>Lacerations</a:t>
            </a:r>
          </a:p>
          <a:p>
            <a:pPr marL="171913" indent="-171913" eaLnBrk="1" hangingPunct="1">
              <a:lnSpc>
                <a:spcPct val="150000"/>
              </a:lnSpc>
              <a:buFont typeface="Wingdings" panose="05000000000000000000" pitchFamily="2" charset="2"/>
              <a:buChar char="q"/>
              <a:defRPr/>
            </a:pPr>
            <a:r>
              <a:rPr lang="en-US" altLang="en-US" dirty="0" smtClean="0"/>
              <a:t>Bones Broken</a:t>
            </a:r>
          </a:p>
          <a:p>
            <a:pPr marL="171913" indent="-171913" eaLnBrk="1" hangingPunct="1">
              <a:lnSpc>
                <a:spcPct val="150000"/>
              </a:lnSpc>
              <a:buFont typeface="Wingdings" panose="05000000000000000000" pitchFamily="2" charset="2"/>
              <a:buChar char="q"/>
              <a:defRPr/>
            </a:pPr>
            <a:r>
              <a:rPr lang="en-US" altLang="en-US" dirty="0" smtClean="0"/>
              <a:t>Torn Ligaments</a:t>
            </a:r>
          </a:p>
          <a:p>
            <a:pPr>
              <a:defRPr/>
            </a:pP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04D585D-5957-4FE1-8BF7-563ED38BBF70}" type="slidenum">
              <a:rPr lang="en-US" altLang="en-US" smtClean="0"/>
              <a:pPr/>
              <a:t>7</a:t>
            </a:fld>
            <a:endParaRPr lang="en-US" altLang="en-US" smtClean="0"/>
          </a:p>
        </p:txBody>
      </p:sp>
      <p:pic>
        <p:nvPicPr>
          <p:cNvPr id="266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0" y="5916613"/>
            <a:ext cx="22733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pic>
        <p:nvPicPr>
          <p:cNvPr id="1556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4492625"/>
            <a:ext cx="28067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6313" y="4452938"/>
            <a:ext cx="28321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72AA2EB-B9AA-445D-BA88-F9ADE7CA6702}" type="slidenum">
              <a:rPr lang="en-US" altLang="en-US" smtClean="0"/>
              <a:pPr/>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anose="020B0604020202020204" pitchFamily="34" charset="0"/>
              </a:rPr>
              <a:t>What May Have Caused This?</a:t>
            </a:r>
          </a:p>
          <a:p>
            <a:pPr>
              <a:spcBef>
                <a:spcPct val="0"/>
              </a:spcBef>
            </a:pPr>
            <a:endParaRPr lang="en-US" altLang="en-US" smtClean="0">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CB4B5C-6202-4526-9D62-C9E9C850D25A}" type="slidenum">
              <a:rPr lang="en-US" altLang="en-US" smtClean="0"/>
              <a:pPr>
                <a:spcBef>
                  <a:spcPct val="0"/>
                </a:spcBef>
              </a:pPr>
              <a:t>71</a:t>
            </a:fld>
            <a:endParaRPr lang="en-US" altLang="en-US" smtClean="0"/>
          </a:p>
        </p:txBody>
      </p:sp>
      <p:graphicFrame>
        <p:nvGraphicFramePr>
          <p:cNvPr id="2" name="Table 1"/>
          <p:cNvGraphicFramePr>
            <a:graphicFrameLocks noGrp="1"/>
          </p:cNvGraphicFramePr>
          <p:nvPr/>
        </p:nvGraphicFramePr>
        <p:xfrm>
          <a:off x="709613" y="5086350"/>
          <a:ext cx="5683250" cy="2970213"/>
        </p:xfrm>
        <a:graphic>
          <a:graphicData uri="http://schemas.openxmlformats.org/drawingml/2006/table">
            <a:tbl>
              <a:tblPr firstRow="1" bandRow="1">
                <a:tableStyleId>{5C22544A-7EE6-4342-B048-85BDC9FD1C3A}</a:tableStyleId>
              </a:tblPr>
              <a:tblGrid>
                <a:gridCol w="5683250">
                  <a:extLst>
                    <a:ext uri="{9D8B030D-6E8A-4147-A177-3AD203B41FA5}">
                      <a16:colId xmlns:a16="http://schemas.microsoft.com/office/drawing/2014/main" val="20000"/>
                    </a:ext>
                  </a:extLst>
                </a:gridCol>
              </a:tblGrid>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1277">
                <a:tc>
                  <a:txBody>
                    <a:bodyPr/>
                    <a:lstStyle/>
                    <a:p>
                      <a:endParaRPr lang="en-US" sz="1800" dirty="0"/>
                    </a:p>
                  </a:txBody>
                  <a:tcPr marL="91747" marR="91747"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xfrm>
            <a:off x="874713" y="4430713"/>
            <a:ext cx="5684837"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709789A-CC4D-4097-9A01-1F0DFB0C69EB}" type="slidenum">
              <a:rPr lang="en-US" altLang="en-US" smtClean="0"/>
              <a:pPr/>
              <a:t>72</a:t>
            </a:fld>
            <a:endParaRPr lang="en-US" altLang="en-US" smtClean="0"/>
          </a:p>
        </p:txBody>
      </p:sp>
      <p:graphicFrame>
        <p:nvGraphicFramePr>
          <p:cNvPr id="2" name="Table 1"/>
          <p:cNvGraphicFramePr>
            <a:graphicFrameLocks noGrp="1"/>
          </p:cNvGraphicFramePr>
          <p:nvPr/>
        </p:nvGraphicFramePr>
        <p:xfrm>
          <a:off x="874713" y="4430713"/>
          <a:ext cx="5684837" cy="4338637"/>
        </p:xfrm>
        <a:graphic>
          <a:graphicData uri="http://schemas.openxmlformats.org/drawingml/2006/table">
            <a:tbl>
              <a:tblPr firstRow="1" bandRow="1">
                <a:tableStyleId>{5C22544A-7EE6-4342-B048-85BDC9FD1C3A}</a:tableStyleId>
              </a:tblPr>
              <a:tblGrid>
                <a:gridCol w="2842419">
                  <a:extLst>
                    <a:ext uri="{9D8B030D-6E8A-4147-A177-3AD203B41FA5}">
                      <a16:colId xmlns:a16="http://schemas.microsoft.com/office/drawing/2014/main" val="20000"/>
                    </a:ext>
                  </a:extLst>
                </a:gridCol>
                <a:gridCol w="2842419">
                  <a:extLst>
                    <a:ext uri="{9D8B030D-6E8A-4147-A177-3AD203B41FA5}">
                      <a16:colId xmlns:a16="http://schemas.microsoft.com/office/drawing/2014/main" val="20001"/>
                    </a:ext>
                  </a:extLst>
                </a:gridCol>
              </a:tblGrid>
              <a:tr h="641375">
                <a:tc>
                  <a:txBody>
                    <a:bodyPr/>
                    <a:lstStyle/>
                    <a:p>
                      <a:pPr algn="ctr"/>
                      <a:r>
                        <a:rPr lang="en-US" sz="1800" dirty="0" smtClean="0"/>
                        <a:t>Solutions</a:t>
                      </a:r>
                      <a:endParaRPr lang="en-US" sz="1800" dirty="0"/>
                    </a:p>
                  </a:txBody>
                  <a:tcPr marL="91773" marR="91773" marT="45817" marB="45817">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Provide</a:t>
                      </a:r>
                      <a:r>
                        <a:rPr lang="en-US" sz="1800" baseline="0" dirty="0" smtClean="0"/>
                        <a:t> one method to implement each </a:t>
                      </a:r>
                      <a:endParaRPr lang="en-US" sz="1800" dirty="0"/>
                    </a:p>
                  </a:txBody>
                  <a:tcPr marL="91773" marR="91773" marT="45817" marB="45817">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6505">
                <a:tc>
                  <a:txBody>
                    <a:bodyPr/>
                    <a:lstStyle/>
                    <a:p>
                      <a:r>
                        <a:rPr lang="en-US" sz="1800" dirty="0" smtClean="0">
                          <a:latin typeface="Arial" panose="020B0604020202020204" pitchFamily="34" charset="0"/>
                          <a:cs typeface="Arial" panose="020B0604020202020204" pitchFamily="34" charset="0"/>
                        </a:rPr>
                        <a:t>1. Preparation</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2. Inspection</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3. Ring Test</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4. Replacing the Wheel</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5.</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Don required PPE</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6. Switch Grinder “ON”</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7. Grinding</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8. Switch Grinder Off</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650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9. Other Precautions</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871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panose="020B0604020202020204" pitchFamily="34" charset="0"/>
                          <a:cs typeface="Arial" panose="020B0604020202020204" pitchFamily="34" charset="0"/>
                        </a:rPr>
                        <a:t>10. Maintenance/Storage</a:t>
                      </a:r>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773" marR="91773" marT="45817" marB="45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8FEE1C-C444-44B8-BA39-6F0BCD432472}" type="slidenum">
              <a:rPr lang="en-US" altLang="en-US" smtClean="0"/>
              <a:pPr>
                <a:spcBef>
                  <a:spcPct val="0"/>
                </a:spcBef>
              </a:pPr>
              <a:t>73</a:t>
            </a:fld>
            <a:endParaRPr lang="en-US" altLang="en-US" smtClean="0"/>
          </a:p>
        </p:txBody>
      </p:sp>
      <p:sp>
        <p:nvSpPr>
          <p:cNvPr id="161795"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161796"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r>
              <a:rPr lang="en-US" altLang="en-US" b="1" dirty="0" smtClean="0">
                <a:latin typeface="Arial" panose="020B0604020202020204" pitchFamily="34" charset="0"/>
              </a:rPr>
              <a:t>Portable Drills</a:t>
            </a:r>
          </a:p>
          <a:p>
            <a:endParaRPr lang="en-US" altLang="en-US" b="1" dirty="0" smtClean="0">
              <a:latin typeface="Arial" panose="020B0604020202020204" pitchFamily="34" charset="0"/>
            </a:endParaRPr>
          </a:p>
          <a:p>
            <a:r>
              <a:rPr lang="en-US" altLang="en-US" dirty="0" smtClean="0">
                <a:latin typeface="Arial" panose="020B0604020202020204" pitchFamily="34" charset="0"/>
              </a:rPr>
              <a:t>Drills can be used as a screwdriver “on steroids” or to create holes in metal, wood, fiberglass and many other materials.  They are an invaluable tool to the shipyard worker.  They are high speed and very powerful.</a:t>
            </a:r>
          </a:p>
          <a:p>
            <a:endParaRPr lang="en-US" altLang="en-US" dirty="0" smtClean="0">
              <a:latin typeface="Arial" panose="020B0604020202020204" pitchFamily="34" charset="0"/>
            </a:endParaRPr>
          </a:p>
          <a:p>
            <a:r>
              <a:rPr lang="en-US" altLang="en-US" dirty="0" smtClean="0">
                <a:latin typeface="Arial" panose="020B0604020202020204" pitchFamily="34" charset="0"/>
              </a:rPr>
              <a:t>A slight error when using a drill can quickly result in an injury.</a:t>
            </a:r>
          </a:p>
          <a:p>
            <a:endParaRPr lang="en-US" altLang="en-US" dirty="0" smtClean="0">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Power Drill Hazards</a:t>
            </a:r>
          </a:p>
          <a:p>
            <a:endParaRPr lang="en-US" altLang="en-US" smtClean="0">
              <a:latin typeface="Arial" panose="020B0604020202020204" pitchFamily="34" charset="0"/>
            </a:endParaRPr>
          </a:p>
          <a:p>
            <a:r>
              <a:rPr lang="en-US" altLang="en-US" smtClean="0">
                <a:latin typeface="Arial" panose="020B0604020202020204" pitchFamily="34" charset="0"/>
              </a:rPr>
              <a:t>Portable power drills are one of the most useful tools in the ship repair industry, but without the proper safety training they can quickly become one of the most dangerous. According to a study released by the U.S. Consumer Product Safety Commission, more than 2,500 people a year receive hospital treatment for drill press injuries. To prevent injuries associated with power drills, OSHA requires employers to train employees on proper maintenance and safe handling of power drills.</a:t>
            </a:r>
          </a:p>
          <a:p>
            <a:endParaRPr lang="en-US" altLang="en-US" smtClean="0">
              <a:latin typeface="Arial" panose="020B0604020202020204" pitchFamily="34" charset="0"/>
            </a:endParaRPr>
          </a:p>
          <a:p>
            <a:r>
              <a:rPr lang="en-US" altLang="en-US" smtClean="0">
                <a:latin typeface="Arial" panose="020B0604020202020204" pitchFamily="34" charset="0"/>
              </a:rPr>
              <a:t>Serious lacerations and entanglement can occur if operators contact the rotating bit or chuck, or when operators try to hold the stock by hand when drilling. If not adequately secured, the stock can spin violently and contact the operator and others nearby.  Also, injuries can occur from a projected chuck key if it is left in the chuck.</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E83B72E-B59A-4E7B-8B21-E30517B8CC1F}" type="slidenum">
              <a:rPr lang="en-US" altLang="en-US" smtClean="0"/>
              <a:pPr/>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9A2277-20E9-4C27-8698-3DE2B0B49B7C}" type="slidenum">
              <a:rPr lang="en-US" altLang="en-US" smtClean="0"/>
              <a:pPr>
                <a:spcBef>
                  <a:spcPct val="0"/>
                </a:spcBef>
              </a:pPr>
              <a:t>75</a:t>
            </a:fld>
            <a:endParaRPr lang="en-US" altLang="en-US" smtClean="0"/>
          </a:p>
        </p:txBody>
      </p:sp>
      <p:sp>
        <p:nvSpPr>
          <p:cNvPr id="165892" name="Text Placeholder 2"/>
          <p:cNvSpPr>
            <a:spLocks noGrp="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en-US" smtClean="0">
              <a:latin typeface="Arial" panose="020B0604020202020204" pitchFamily="34" charset="0"/>
            </a:endParaRPr>
          </a:p>
        </p:txBody>
      </p:sp>
      <p:graphicFrame>
        <p:nvGraphicFramePr>
          <p:cNvPr id="2" name="Table 1"/>
          <p:cNvGraphicFramePr>
            <a:graphicFrameLocks noGrp="1"/>
          </p:cNvGraphicFramePr>
          <p:nvPr/>
        </p:nvGraphicFramePr>
        <p:xfrm>
          <a:off x="709613" y="4459288"/>
          <a:ext cx="5683250" cy="4313237"/>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20000"/>
                    </a:ext>
                  </a:extLst>
                </a:gridCol>
                <a:gridCol w="2841625">
                  <a:extLst>
                    <a:ext uri="{9D8B030D-6E8A-4147-A177-3AD203B41FA5}">
                      <a16:colId xmlns:a16="http://schemas.microsoft.com/office/drawing/2014/main" val="20001"/>
                    </a:ext>
                  </a:extLst>
                </a:gridCol>
              </a:tblGrid>
              <a:tr h="1190909">
                <a:tc>
                  <a:txBody>
                    <a:bodyPr/>
                    <a:lstStyle/>
                    <a:p>
                      <a:r>
                        <a:rPr lang="en-US" sz="1800" dirty="0" smtClean="0"/>
                        <a:t>While drilling, have you</a:t>
                      </a:r>
                      <a:r>
                        <a:rPr lang="en-US" sz="1800" baseline="0" dirty="0" smtClean="0"/>
                        <a:t> been injured or had a near miss or know someone who has?</a:t>
                      </a:r>
                      <a:endParaRPr lang="en-US" sz="1800" dirty="0"/>
                    </a:p>
                  </a:txBody>
                  <a:tcPr marL="91747" marR="91747" marT="45803" marB="45803">
                    <a:lnB w="12700" cap="flat" cmpd="sng" algn="ctr">
                      <a:solidFill>
                        <a:schemeClr val="tx1"/>
                      </a:solidFill>
                      <a:prstDash val="solid"/>
                      <a:round/>
                      <a:headEnd type="none" w="med" len="med"/>
                      <a:tailEnd type="none" w="med" len="med"/>
                    </a:lnB>
                    <a:solidFill>
                      <a:schemeClr val="accent2"/>
                    </a:solidFill>
                  </a:tcPr>
                </a:tc>
                <a:tc>
                  <a:txBody>
                    <a:bodyPr/>
                    <a:lstStyle/>
                    <a:p>
                      <a:r>
                        <a:rPr lang="en-US" sz="1800" dirty="0" smtClean="0"/>
                        <a:t>List below what could have been</a:t>
                      </a:r>
                      <a:r>
                        <a:rPr lang="en-US" sz="1800" baseline="0" dirty="0" smtClean="0"/>
                        <a:t> done to avoid the injury</a:t>
                      </a:r>
                      <a:r>
                        <a:rPr lang="en-US" sz="1800" dirty="0" smtClean="0"/>
                        <a:t>.</a:t>
                      </a:r>
                      <a:endParaRPr lang="en-US" sz="1800" dirty="0"/>
                    </a:p>
                  </a:txBody>
                  <a:tcPr marL="91747" marR="91747" marT="45803" marB="45803">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6047">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7" marR="91747"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Portable Drill Solutions</a:t>
            </a:r>
          </a:p>
          <a:p>
            <a:pPr>
              <a:defRPr/>
            </a:pPr>
            <a:endParaRPr lang="en-US" altLang="en-US" b="1" dirty="0" smtClean="0">
              <a:latin typeface="Arial" panose="020B0604020202020204" pitchFamily="34" charset="0"/>
            </a:endParaRPr>
          </a:p>
          <a:p>
            <a:pPr>
              <a:defRPr/>
            </a:pPr>
            <a:r>
              <a:rPr lang="en-US" dirty="0" smtClean="0"/>
              <a:t>To </a:t>
            </a:r>
            <a:r>
              <a:rPr lang="en-US" dirty="0"/>
              <a:t>prevent hazards associated with the use of </a:t>
            </a:r>
            <a:r>
              <a:rPr lang="en-US" dirty="0" smtClean="0"/>
              <a:t>portable power drills, workers </a:t>
            </a:r>
            <a:r>
              <a:rPr lang="en-US" dirty="0"/>
              <a:t>should observe the following </a:t>
            </a:r>
            <a:r>
              <a:rPr lang="en-US" dirty="0" smtClean="0"/>
              <a:t>precautions</a:t>
            </a:r>
            <a:r>
              <a:rPr lang="en-US" dirty="0"/>
              <a:t> </a:t>
            </a:r>
            <a:r>
              <a:rPr lang="en-US" dirty="0" smtClean="0"/>
              <a:t>discussed under the following categories:</a:t>
            </a:r>
          </a:p>
          <a:p>
            <a:pPr>
              <a:defRPr/>
            </a:pPr>
            <a:endParaRPr lang="en-US" altLang="en-US" dirty="0" smtClean="0">
              <a:latin typeface="Arial" panose="020B0604020202020204" pitchFamily="34" charset="0"/>
            </a:endParaRPr>
          </a:p>
          <a:p>
            <a:pPr marL="1146086" lvl="2" indent="-229217">
              <a:buFontTx/>
              <a:buAutoNum type="arabicPeriod"/>
              <a:defRPr/>
            </a:pPr>
            <a:r>
              <a:rPr lang="en-US" altLang="en-US" dirty="0" smtClean="0">
                <a:latin typeface="Arial" panose="020B0604020202020204" pitchFamily="34" charset="0"/>
              </a:rPr>
              <a:t>Before you pull the trigger</a:t>
            </a:r>
          </a:p>
          <a:p>
            <a:pPr marL="1146086" lvl="2" indent="-229217">
              <a:buFontTx/>
              <a:buAutoNum type="arabicPeriod"/>
              <a:defRPr/>
            </a:pPr>
            <a:endParaRPr lang="en-US" altLang="en-US" dirty="0" smtClean="0">
              <a:latin typeface="Arial" panose="020B0604020202020204" pitchFamily="34" charset="0"/>
            </a:endParaRPr>
          </a:p>
          <a:p>
            <a:pPr lvl="2">
              <a:defRPr/>
            </a:pPr>
            <a:r>
              <a:rPr lang="en-US" altLang="en-US" dirty="0" smtClean="0">
                <a:latin typeface="Arial" panose="020B0604020202020204" pitchFamily="34" charset="0"/>
              </a:rPr>
              <a:t>2.  While drilling</a:t>
            </a:r>
          </a:p>
          <a:p>
            <a:pPr lvl="2">
              <a:defRPr/>
            </a:pPr>
            <a:endParaRPr lang="en-US" altLang="en-US" dirty="0" smtClean="0">
              <a:latin typeface="Arial" panose="020B0604020202020204" pitchFamily="34" charset="0"/>
            </a:endParaRPr>
          </a:p>
          <a:p>
            <a:pPr lvl="2">
              <a:defRPr/>
            </a:pPr>
            <a:r>
              <a:rPr lang="en-US" altLang="en-US" dirty="0" smtClean="0">
                <a:latin typeface="Arial" panose="020B0604020202020204" pitchFamily="34" charset="0"/>
              </a:rPr>
              <a:t>3.  Drilling Don’ts!</a:t>
            </a:r>
          </a:p>
          <a:p>
            <a:pPr>
              <a:defRPr/>
            </a:pPr>
            <a:endParaRPr lang="en-US" altLang="en-US" dirty="0" smtClean="0">
              <a:latin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C45E3BB-5549-4931-BF31-AC82986457BA}" type="slidenum">
              <a:rPr lang="en-US" altLang="en-US" smtClean="0"/>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9DB71B-71F1-4856-BC36-989FBC6A16DF}" type="slidenum">
              <a:rPr lang="en-US" altLang="en-US" smtClean="0"/>
              <a:pPr>
                <a:spcBef>
                  <a:spcPct val="0"/>
                </a:spcBef>
              </a:pPr>
              <a:t>77</a:t>
            </a:fld>
            <a:endParaRPr lang="en-US" altLang="en-US" smtClean="0"/>
          </a:p>
        </p:txBody>
      </p:sp>
      <p:sp>
        <p:nvSpPr>
          <p:cNvPr id="169987"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Before You Pull the Trigger</a:t>
            </a:r>
          </a:p>
          <a:p>
            <a:pPr>
              <a:defRPr/>
            </a:pPr>
            <a:endParaRPr lang="en-US" altLang="en-US" b="1" dirty="0">
              <a:latin typeface="Arial" panose="020B0604020202020204" pitchFamily="34" charset="0"/>
            </a:endParaRPr>
          </a:p>
          <a:p>
            <a:pPr marL="171913" indent="-171913">
              <a:buFont typeface="Arial" panose="020B0604020202020204" pitchFamily="34" charset="0"/>
              <a:buChar char="•"/>
              <a:defRPr/>
            </a:pPr>
            <a:r>
              <a:rPr lang="en-US" dirty="0" smtClean="0"/>
              <a:t>Inspect before use.</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Ensure bits are sharp, true and in good condition.</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Unplug the drill motor </a:t>
            </a:r>
            <a:r>
              <a:rPr lang="en-US" b="1" dirty="0" smtClean="0"/>
              <a:t>before</a:t>
            </a:r>
            <a:r>
              <a:rPr lang="en-US" dirty="0" smtClean="0"/>
              <a:t> changing or removing bits.  The drill motor can turn on with the chuck key in place and cut/rap your hand.</a:t>
            </a:r>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r>
              <a:rPr lang="en-US" dirty="0" smtClean="0"/>
              <a:t>Always mount the chuck key at the end of the power cable just above the plug.</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Grip firmly and hold tightly – especially when using larger bits.</a:t>
            </a:r>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r>
              <a:rPr lang="en-US" dirty="0" smtClean="0"/>
              <a:t>Remove the plug from the outlet. Never disconnect the power by pulling on the cord. Be sure the switch is “OFF”.</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Plan your task and know what’s on the other side of the hole.</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Let the drill bit do the work.  Do not apply extra pressure to gain speed.</a:t>
            </a:r>
          </a:p>
          <a:p>
            <a:pPr>
              <a:defRPr/>
            </a:pPr>
            <a:endParaRPr lang="en-US" altLang="en-US" b="1" dirty="0" smtClean="0">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F7BA84-1E0A-4587-89F2-31ACE4A31902}" type="slidenum">
              <a:rPr lang="en-US" altLang="en-US" smtClean="0"/>
              <a:pPr>
                <a:spcBef>
                  <a:spcPct val="0"/>
                </a:spcBef>
              </a:pPr>
              <a:t>78</a:t>
            </a:fld>
            <a:endParaRPr lang="en-US" altLang="en-US" smtClean="0"/>
          </a:p>
        </p:txBody>
      </p:sp>
      <p:sp>
        <p:nvSpPr>
          <p:cNvPr id="172035"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80025"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While Drilling</a:t>
            </a:r>
          </a:p>
          <a:p>
            <a:pPr>
              <a:defRPr/>
            </a:pPr>
            <a:endParaRPr lang="en-US" altLang="en-US" b="1" dirty="0">
              <a:latin typeface="Arial" panose="020B0604020202020204" pitchFamily="34" charset="0"/>
            </a:endParaRPr>
          </a:p>
          <a:p>
            <a:pPr marL="171913" indent="-171913">
              <a:buFont typeface="Arial" panose="020B0604020202020204" pitchFamily="34" charset="0"/>
              <a:buChar char="•"/>
              <a:defRPr/>
            </a:pPr>
            <a:r>
              <a:rPr lang="en-US" dirty="0" smtClean="0"/>
              <a:t>Maintain your drill and bits (clean and sharp).</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Clamp and secure whatever your working on as a general rule.</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Mark the center of the hole or use a center punch to mark it. Then place the drill in the center of the hole.</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Predrill holes for woodscrews.</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Start slowly and slowly increase speed.</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Vary the pressure and don’t let the drill bind.</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Slower speed for thicker wood and high speed for metals.</a:t>
            </a:r>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r>
              <a:rPr lang="en-US" dirty="0" smtClean="0"/>
              <a:t>Withdraw the bit often while drilling to remove chips.</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dirty="0" smtClean="0"/>
              <a:t>Brush chips away. Don’t blow on them as they could get in your eyes.</a:t>
            </a:r>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15FA68-E009-4AED-AE26-67E61E16CCDB}" type="slidenum">
              <a:rPr lang="en-US" altLang="en-US" smtClean="0"/>
              <a:pPr>
                <a:spcBef>
                  <a:spcPct val="0"/>
                </a:spcBef>
              </a:pPr>
              <a:t>79</a:t>
            </a:fld>
            <a:endParaRPr lang="en-US" altLang="en-US" smtClean="0"/>
          </a:p>
        </p:txBody>
      </p:sp>
      <p:sp>
        <p:nvSpPr>
          <p:cNvPr id="174083"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More While Drilling</a:t>
            </a:r>
          </a:p>
          <a:p>
            <a:pPr>
              <a:defRPr/>
            </a:pPr>
            <a:endParaRPr lang="en-US" altLang="en-US" b="1" dirty="0">
              <a:latin typeface="Arial" panose="020B0604020202020204" pitchFamily="34" charset="0"/>
            </a:endParaRPr>
          </a:p>
          <a:p>
            <a:pPr marL="171913" indent="-171913">
              <a:buFont typeface="Arial" panose="020B0604020202020204" pitchFamily="34" charset="0"/>
              <a:buChar char="•"/>
              <a:defRPr/>
            </a:pPr>
            <a:r>
              <a:rPr lang="en-US" dirty="0" smtClean="0"/>
              <a:t>Use side handle and hold the drill firmly with both hands.</a:t>
            </a:r>
            <a:endParaRPr lang="en-US" sz="800" dirty="0"/>
          </a:p>
          <a:p>
            <a:pPr marL="171913" indent="-171913">
              <a:buFont typeface="Arial" panose="020B0604020202020204" pitchFamily="34" charset="0"/>
              <a:buChar char="•"/>
              <a:defRPr/>
            </a:pPr>
            <a:endParaRPr lang="en-US" sz="800" dirty="0"/>
          </a:p>
          <a:p>
            <a:pPr marL="171913" indent="-171913">
              <a:lnSpc>
                <a:spcPct val="80000"/>
              </a:lnSpc>
              <a:buFont typeface="Arial" panose="020B0604020202020204" pitchFamily="34" charset="0"/>
              <a:buChar char="•"/>
              <a:defRPr/>
            </a:pPr>
            <a:r>
              <a:rPr lang="en-US" altLang="en-US" dirty="0" smtClean="0"/>
              <a:t>Wear appropriate safety glasses.</a:t>
            </a:r>
          </a:p>
          <a:p>
            <a:pPr marL="171913" indent="-171913">
              <a:lnSpc>
                <a:spcPct val="80000"/>
              </a:lnSpc>
              <a:buFont typeface="Arial" panose="020B0604020202020204" pitchFamily="34" charset="0"/>
              <a:buChar char="•"/>
              <a:defRPr/>
            </a:pPr>
            <a:endParaRPr lang="en-US" altLang="en-US" sz="800" dirty="0"/>
          </a:p>
          <a:p>
            <a:pPr marL="171913" indent="-171913">
              <a:lnSpc>
                <a:spcPct val="80000"/>
              </a:lnSpc>
              <a:buFont typeface="Arial" panose="020B0604020202020204" pitchFamily="34" charset="0"/>
              <a:buChar char="•"/>
              <a:defRPr/>
            </a:pPr>
            <a:r>
              <a:rPr lang="en-US" altLang="en-US" dirty="0" smtClean="0"/>
              <a:t>Lubricate drill bit when drilling metal.</a:t>
            </a:r>
          </a:p>
          <a:p>
            <a:pPr marL="171913" indent="-171913">
              <a:lnSpc>
                <a:spcPct val="80000"/>
              </a:lnSpc>
              <a:buFont typeface="Arial" panose="020B0604020202020204" pitchFamily="34" charset="0"/>
              <a:buChar char="•"/>
              <a:defRPr/>
            </a:pPr>
            <a:endParaRPr lang="en-US" altLang="en-US" sz="800" dirty="0"/>
          </a:p>
          <a:p>
            <a:pPr marL="171913" indent="-171913">
              <a:lnSpc>
                <a:spcPct val="80000"/>
              </a:lnSpc>
              <a:buFont typeface="Arial" panose="020B0604020202020204" pitchFamily="34" charset="0"/>
              <a:buChar char="•"/>
              <a:defRPr/>
            </a:pPr>
            <a:r>
              <a:rPr lang="en-US" altLang="en-US" dirty="0" smtClean="0"/>
              <a:t>Reduce the drilling pressure when the drill begins to break through the workpiece. This prevents drill from pulling into the work. </a:t>
            </a:r>
          </a:p>
          <a:p>
            <a:pPr marL="171913" indent="-171913">
              <a:lnSpc>
                <a:spcPct val="80000"/>
              </a:lnSpc>
              <a:buFont typeface="Arial" panose="020B0604020202020204" pitchFamily="34" charset="0"/>
              <a:buChar char="•"/>
              <a:defRPr/>
            </a:pPr>
            <a:endParaRPr lang="en-US" altLang="en-US" sz="800" dirty="0"/>
          </a:p>
          <a:p>
            <a:pPr marL="171913" indent="-171913">
              <a:lnSpc>
                <a:spcPct val="80000"/>
              </a:lnSpc>
              <a:buFont typeface="Arial" panose="020B0604020202020204" pitchFamily="34" charset="0"/>
              <a:buChar char="•"/>
              <a:defRPr/>
            </a:pPr>
            <a:r>
              <a:rPr lang="en-US" altLang="en-US" dirty="0" smtClean="0"/>
              <a:t>Keep all cords clear of the cutting area during use. Inspect for frays or damage before each use.</a:t>
            </a:r>
          </a:p>
          <a:p>
            <a:pPr marL="171913" indent="-171913">
              <a:lnSpc>
                <a:spcPct val="80000"/>
              </a:lnSpc>
              <a:buFont typeface="Arial" panose="020B0604020202020204" pitchFamily="34" charset="0"/>
              <a:buChar char="•"/>
              <a:defRPr/>
            </a:pPr>
            <a:endParaRPr lang="en-US" altLang="en-US" dirty="0"/>
          </a:p>
          <a:p>
            <a:pPr marL="171913" indent="-171913">
              <a:lnSpc>
                <a:spcPct val="80000"/>
              </a:lnSpc>
              <a:buFont typeface="Arial" panose="020B0604020202020204" pitchFamily="34" charset="0"/>
              <a:buChar char="•"/>
              <a:defRPr/>
            </a:pPr>
            <a:r>
              <a:rPr lang="en-US" dirty="0" smtClean="0"/>
              <a:t>Take your time!!!</a:t>
            </a:r>
          </a:p>
          <a:p>
            <a:pPr marL="171913" indent="-171913">
              <a:lnSpc>
                <a:spcPct val="80000"/>
              </a:lnSpc>
              <a:buFont typeface="Arial" panose="020B0604020202020204" pitchFamily="34" charset="0"/>
              <a:buChar char="•"/>
              <a:defRPr/>
            </a:pPr>
            <a:endParaRPr lang="en-US" dirty="0"/>
          </a:p>
          <a:p>
            <a:pPr marL="171913" indent="-171913">
              <a:lnSpc>
                <a:spcPct val="80000"/>
              </a:lnSpc>
              <a:buFont typeface="Arial" panose="020B0604020202020204" pitchFamily="34" charset="0"/>
              <a:buChar char="•"/>
              <a:defRPr/>
            </a:pPr>
            <a:r>
              <a:rPr lang="en-US" dirty="0" smtClean="0"/>
              <a:t>Magnetic base drills are very powerful and can cause wrist injuries including fractures when additional pressure is applied.  </a:t>
            </a:r>
            <a:r>
              <a:rPr lang="en-US" smtClean="0"/>
              <a:t>Let the bit do the work!</a:t>
            </a:r>
            <a:endParaRPr lang="en-US" dirty="0" smtClean="0"/>
          </a:p>
          <a:p>
            <a:pPr marL="171913" indent="-171913">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lnSpc>
                <a:spcPct val="80000"/>
              </a:lnSpc>
              <a:defRPr/>
            </a:pPr>
            <a:endParaRPr lang="en-US" altLang="en-US" dirty="0" smtClean="0"/>
          </a:p>
          <a:p>
            <a:pPr>
              <a:lnSpc>
                <a:spcPct val="80000"/>
              </a:lnSpc>
              <a:defRPr/>
            </a:pPr>
            <a:endParaRPr lang="en-US" altLang="en-US" dirty="0" smtClean="0"/>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Where Mechanical Hazards Occur</a:t>
            </a:r>
          </a:p>
          <a:p>
            <a:endParaRPr lang="en-US" altLang="en-US" dirty="0" smtClean="0">
              <a:latin typeface="Arial" panose="020B0604020202020204" pitchFamily="34" charset="0"/>
            </a:endParaRPr>
          </a:p>
          <a:p>
            <a:r>
              <a:rPr lang="en-US" altLang="en-US" dirty="0" smtClean="0">
                <a:latin typeface="Arial" panose="020B0604020202020204" pitchFamily="34" charset="0"/>
              </a:rPr>
              <a:t>Dangerous moving parts in three basic areas require safeguarding as well as the controls which power and direct the machine.</a:t>
            </a:r>
          </a:p>
          <a:p>
            <a:endParaRPr lang="en-US" altLang="en-US" dirty="0" smtClean="0">
              <a:latin typeface="Arial" panose="020B0604020202020204" pitchFamily="34" charset="0"/>
            </a:endParaRPr>
          </a:p>
          <a:p>
            <a:r>
              <a:rPr lang="en-US" altLang="en-US" b="1" dirty="0" smtClean="0">
                <a:latin typeface="Arial" panose="020B0604020202020204" pitchFamily="34" charset="0"/>
              </a:rPr>
              <a:t>Point of operation</a:t>
            </a:r>
            <a:r>
              <a:rPr lang="en-US" altLang="en-US" dirty="0" smtClean="0">
                <a:latin typeface="Arial" panose="020B0604020202020204" pitchFamily="34" charset="0"/>
              </a:rPr>
              <a:t>: where work is performed on the material, such as cutting, shaping, boring, or  forming of stock. </a:t>
            </a:r>
          </a:p>
          <a:p>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Power Transmission Device:</a:t>
            </a:r>
            <a:r>
              <a:rPr lang="en-US" altLang="en-US" dirty="0" smtClean="0">
                <a:latin typeface="Arial" panose="020B0604020202020204" pitchFamily="34" charset="0"/>
              </a:rPr>
              <a:t> transmits energy to the part of the machine performing the work.  Includes flywheels, pulleys, belts, connecting rods, couplings, cams, spindles, chains, cranks, and gears.</a:t>
            </a:r>
          </a:p>
          <a:p>
            <a:pPr eaLnBrk="1" hangingPunct="1"/>
            <a:endParaRPr lang="en-US" altLang="en-US" b="1" dirty="0" smtClean="0">
              <a:latin typeface="Arial" panose="020B0604020202020204" pitchFamily="34" charset="0"/>
            </a:endParaRPr>
          </a:p>
          <a:p>
            <a:pPr eaLnBrk="1" hangingPunct="1"/>
            <a:r>
              <a:rPr lang="en-US" altLang="en-US" b="1" dirty="0" smtClean="0">
                <a:latin typeface="Arial" panose="020B0604020202020204" pitchFamily="34" charset="0"/>
              </a:rPr>
              <a:t>Other moving parts</a:t>
            </a:r>
            <a:r>
              <a:rPr lang="en-US" altLang="en-US" dirty="0" smtClean="0">
                <a:latin typeface="Arial" panose="020B0604020202020204" pitchFamily="34" charset="0"/>
              </a:rPr>
              <a:t>: can include reciprocating, rotating, and transverse moving parts, feed mechanisms, and auxiliary parts of the machine</a:t>
            </a:r>
          </a:p>
          <a:p>
            <a:pPr eaLnBrk="1" hangingPunct="1"/>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Operation Controls</a:t>
            </a:r>
            <a:r>
              <a:rPr lang="en-US" altLang="en-US" dirty="0" smtClean="0">
                <a:latin typeface="Arial" panose="020B0604020202020204" pitchFamily="34" charset="0"/>
              </a:rPr>
              <a:t>: Control mechanisms</a:t>
            </a:r>
          </a:p>
          <a:p>
            <a:pPr eaLnBrk="1" hangingPunct="1">
              <a:lnSpc>
                <a:spcPct val="200000"/>
              </a:lnSpc>
            </a:pP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FC23D93-32A2-44B3-9C51-320C358A8570}" type="slidenum">
              <a:rPr lang="en-US" altLang="en-US" smtClean="0"/>
              <a:pPr/>
              <a:t>8</a:t>
            </a:fld>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Drilling Don’ts</a:t>
            </a:r>
          </a:p>
          <a:p>
            <a:pPr>
              <a:defRPr/>
            </a:pPr>
            <a:endParaRPr lang="en-US" altLang="en-US" dirty="0">
              <a:latin typeface="Arial" panose="020B0604020202020204" pitchFamily="34" charset="0"/>
            </a:endParaRPr>
          </a:p>
          <a:p>
            <a:pPr marL="171913" indent="-171913">
              <a:lnSpc>
                <a:spcPct val="80000"/>
              </a:lnSpc>
              <a:buFont typeface="Arial" panose="020B0604020202020204" pitchFamily="34" charset="0"/>
              <a:buChar char="•"/>
              <a:defRPr/>
            </a:pPr>
            <a:r>
              <a:rPr lang="en-US" altLang="en-US" dirty="0" smtClean="0"/>
              <a:t>Do not wear loose clothing or ties. Roll sleeves above the elbow to prevent them from being caught in revolving parts. Confine long hair. </a:t>
            </a:r>
          </a:p>
          <a:p>
            <a:pPr marL="171913" indent="-171913">
              <a:lnSpc>
                <a:spcPct val="80000"/>
              </a:lnSpc>
              <a:buFont typeface="Arial" panose="020B0604020202020204" pitchFamily="34" charset="0"/>
              <a:buChar char="•"/>
              <a:defRPr/>
            </a:pPr>
            <a:endParaRPr lang="en-US" altLang="en-US" dirty="0" smtClean="0"/>
          </a:p>
          <a:p>
            <a:pPr marL="171913" indent="-171913">
              <a:lnSpc>
                <a:spcPct val="80000"/>
              </a:lnSpc>
              <a:buFont typeface="Arial" panose="020B0604020202020204" pitchFamily="34" charset="0"/>
              <a:buChar char="•"/>
              <a:defRPr/>
            </a:pPr>
            <a:r>
              <a:rPr lang="en-US" altLang="en-US" dirty="0" smtClean="0"/>
              <a:t>Do not wear rings, watches or bracelets.</a:t>
            </a:r>
          </a:p>
          <a:p>
            <a:pPr marL="171913" indent="-171913">
              <a:lnSpc>
                <a:spcPct val="80000"/>
              </a:lnSpc>
              <a:buFont typeface="Arial" panose="020B0604020202020204" pitchFamily="34" charset="0"/>
              <a:buChar char="•"/>
              <a:defRPr/>
            </a:pPr>
            <a:endParaRPr lang="en-US" altLang="en-US" dirty="0" smtClean="0"/>
          </a:p>
          <a:p>
            <a:pPr marL="171913" indent="-171913">
              <a:lnSpc>
                <a:spcPct val="80000"/>
              </a:lnSpc>
              <a:buFont typeface="Arial" panose="020B0604020202020204" pitchFamily="34" charset="0"/>
              <a:buChar char="•"/>
              <a:defRPr/>
            </a:pPr>
            <a:r>
              <a:rPr lang="en-US" altLang="en-US" dirty="0" smtClean="0"/>
              <a:t>Do not leave chuck key in drill chuck. Make adjustments and remove key immediately. </a:t>
            </a:r>
          </a:p>
          <a:p>
            <a:pPr marL="171913" indent="-171913">
              <a:lnSpc>
                <a:spcPct val="80000"/>
              </a:lnSpc>
              <a:buFont typeface="Arial" panose="020B0604020202020204" pitchFamily="34" charset="0"/>
              <a:buChar char="•"/>
              <a:defRPr/>
            </a:pPr>
            <a:endParaRPr lang="en-US" altLang="en-US" dirty="0" smtClean="0"/>
          </a:p>
          <a:p>
            <a:pPr marL="171913" indent="-171913">
              <a:lnSpc>
                <a:spcPct val="80000"/>
              </a:lnSpc>
              <a:buFont typeface="Arial" panose="020B0604020202020204" pitchFamily="34" charset="0"/>
              <a:buChar char="•"/>
              <a:defRPr/>
            </a:pPr>
            <a:r>
              <a:rPr lang="en-US" altLang="en-US" dirty="0" smtClean="0"/>
              <a:t>Do not place hands under the stock being drilled. </a:t>
            </a:r>
          </a:p>
          <a:p>
            <a:pPr marL="171913" indent="-171913">
              <a:lnSpc>
                <a:spcPct val="80000"/>
              </a:lnSpc>
              <a:buFont typeface="Arial" panose="020B0604020202020204" pitchFamily="34" charset="0"/>
              <a:buChar char="•"/>
              <a:defRPr/>
            </a:pPr>
            <a:endParaRPr lang="en-US" altLang="en-US" dirty="0" smtClean="0"/>
          </a:p>
          <a:p>
            <a:pPr marL="171913" indent="-171913">
              <a:lnSpc>
                <a:spcPct val="80000"/>
              </a:lnSpc>
              <a:buFont typeface="Arial" panose="020B0604020202020204" pitchFamily="34" charset="0"/>
              <a:buChar char="•"/>
              <a:defRPr/>
            </a:pPr>
            <a:r>
              <a:rPr lang="en-US" altLang="en-US" dirty="0" smtClean="0"/>
              <a:t>Do not stop rotation of chuck and spindle with your hand. </a:t>
            </a:r>
          </a:p>
          <a:p>
            <a:pPr>
              <a:defRPr/>
            </a:pPr>
            <a:endParaRPr lang="en-US" altLang="en-US" dirty="0" smtClean="0">
              <a:latin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FF36CD87-D709-4374-852B-70961C93A980}" type="slidenum">
              <a:rPr lang="en-US" altLang="en-US" smtClean="0"/>
              <a:pPr/>
              <a:t>80</a:t>
            </a:fld>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How often should you inspect a drill?</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Regardless of the job, should you predrill all holes?</a:t>
            </a:r>
          </a:p>
          <a:p>
            <a:pPr eaLnBrk="1" hangingPunct="1"/>
            <a:endParaRPr lang="en-US" altLang="en-US" sz="800" smtClean="0">
              <a:latin typeface="Arial" panose="020B0604020202020204" pitchFamily="34" charset="0"/>
            </a:endParaRPr>
          </a:p>
          <a:p>
            <a:pPr eaLnBrk="1" hangingPunct="1"/>
            <a:r>
              <a:rPr lang="en-US" altLang="en-US" smtClean="0">
                <a:latin typeface="Arial" panose="020B0604020202020204" pitchFamily="34" charset="0"/>
              </a:rPr>
              <a:t>Should you always wear gloves that are loose fitting?</a:t>
            </a:r>
          </a:p>
          <a:p>
            <a:pPr eaLnBrk="1" hangingPunct="1"/>
            <a:endParaRPr lang="en-US" altLang="en-US" sz="800" smtClean="0">
              <a:latin typeface="Arial" panose="020B0604020202020204" pitchFamily="34" charset="0"/>
            </a:endParaRPr>
          </a:p>
          <a:p>
            <a:pPr eaLnBrk="1" hangingPunct="1"/>
            <a:r>
              <a:rPr lang="en-US" altLang="en-US" smtClean="0">
                <a:latin typeface="Arial" panose="020B0604020202020204" pitchFamily="34" charset="0"/>
              </a:rPr>
              <a:t>To avoid  binding you should you always keep steady pressure on the bit?</a:t>
            </a:r>
          </a:p>
          <a:p>
            <a:pPr eaLnBrk="1" hangingPunct="1"/>
            <a:endParaRPr lang="en-US" altLang="en-US" sz="800" smtClean="0">
              <a:latin typeface="Arial" panose="020B0604020202020204" pitchFamily="34" charset="0"/>
            </a:endParaRPr>
          </a:p>
          <a:p>
            <a:r>
              <a:rPr lang="en-US" altLang="en-US" smtClean="0">
                <a:latin typeface="Arial" panose="020B0604020202020204" pitchFamily="34" charset="0"/>
              </a:rPr>
              <a:t>Should you use higher speed for thicker wood and slower speed for metals?</a:t>
            </a:r>
          </a:p>
          <a:p>
            <a:endParaRPr lang="en-US" altLang="en-US" sz="800" smtClean="0">
              <a:latin typeface="Arial" panose="020B0604020202020204" pitchFamily="34" charset="0"/>
            </a:endParaRPr>
          </a:p>
          <a:p>
            <a:r>
              <a:rPr lang="en-US" altLang="en-US" smtClean="0">
                <a:latin typeface="Arial" panose="020B0604020202020204" pitchFamily="34" charset="0"/>
              </a:rPr>
              <a:t>Regardless of the material you are drilling should you lubricate the drill bit?</a:t>
            </a:r>
          </a:p>
          <a:p>
            <a:endParaRPr lang="en-US" altLang="en-US" sz="800" smtClean="0">
              <a:latin typeface="Arial" panose="020B0604020202020204" pitchFamily="34" charset="0"/>
            </a:endParaRPr>
          </a:p>
          <a:p>
            <a:r>
              <a:rPr lang="en-US" altLang="en-US" smtClean="0">
                <a:latin typeface="Arial" panose="020B0604020202020204" pitchFamily="34" charset="0"/>
              </a:rPr>
              <a:t>Can a drill motor run with the chuck in place?</a:t>
            </a:r>
          </a:p>
          <a:p>
            <a:endParaRPr lang="en-US" altLang="en-US" sz="800" smtClean="0">
              <a:latin typeface="Arial" panose="020B0604020202020204" pitchFamily="34" charset="0"/>
            </a:endParaRPr>
          </a:p>
          <a:p>
            <a:r>
              <a:rPr lang="en-US" altLang="en-US" smtClean="0">
                <a:latin typeface="Arial" panose="020B0604020202020204" pitchFamily="34" charset="0"/>
              </a:rPr>
              <a:t>Should you always mount the chuck key at the end of the power cable just above the plug?  </a:t>
            </a:r>
          </a:p>
          <a:p>
            <a:endParaRPr lang="en-US" altLang="en-US" sz="800"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DE8AA949-CF15-4356-8ACA-4F8698A817A2}" type="slidenum">
              <a:rPr lang="en-US" altLang="en-US" smtClean="0"/>
              <a:pPr/>
              <a:t>81</a:t>
            </a:fld>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647474-61CE-4045-86CE-1DB7A647A148}" type="slidenum">
              <a:rPr lang="en-US" altLang="en-US" smtClean="0"/>
              <a:pPr>
                <a:spcBef>
                  <a:spcPct val="0"/>
                </a:spcBef>
              </a:pPr>
              <a:t>82</a:t>
            </a:fld>
            <a:endParaRPr lang="en-US" altLang="en-US" smtClean="0"/>
          </a:p>
        </p:txBody>
      </p:sp>
      <p:sp>
        <p:nvSpPr>
          <p:cNvPr id="180227"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180228" name="Rectangle 3"/>
          <p:cNvSpPr>
            <a:spLocks noGrp="1" noChangeArrowheads="1"/>
          </p:cNvSpPr>
          <p:nvPr>
            <p:ph type="body" idx="1"/>
          </p:nvPr>
        </p:nvSpPr>
        <p:spPr>
          <a:xfrm>
            <a:off x="950913" y="4389438"/>
            <a:ext cx="5200650" cy="4514850"/>
          </a:xfrm>
          <a:solidFill>
            <a:srgbClr val="FFFFFF"/>
          </a:solidFill>
          <a:ln>
            <a:solidFill>
              <a:srgbClr val="000000"/>
            </a:solidFill>
          </a:ln>
        </p:spPr>
        <p:txBody>
          <a:bodyPr/>
          <a:lstStyle/>
          <a:p>
            <a:r>
              <a:rPr lang="en-US" altLang="en-US" b="1" dirty="0" err="1" smtClean="0">
                <a:latin typeface="Arial" panose="020B0604020202020204" pitchFamily="34" charset="0"/>
              </a:rPr>
              <a:t>Sawzalls</a:t>
            </a:r>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r>
              <a:rPr lang="en-US" altLang="en-US" dirty="0" smtClean="0">
                <a:latin typeface="Arial" panose="020B0604020202020204" pitchFamily="34" charset="0"/>
              </a:rPr>
              <a:t>A </a:t>
            </a:r>
            <a:r>
              <a:rPr lang="en-US" altLang="en-US" b="1" dirty="0" smtClean="0">
                <a:latin typeface="Arial" panose="020B0604020202020204" pitchFamily="34" charset="0"/>
              </a:rPr>
              <a:t>reciprocating saw</a:t>
            </a:r>
            <a:r>
              <a:rPr lang="en-US" altLang="en-US" dirty="0" smtClean="0">
                <a:latin typeface="Arial" panose="020B0604020202020204" pitchFamily="34" charset="0"/>
              </a:rPr>
              <a:t> is a type of machine-powered saw in which the cutting action is achieved through a push-and-pull ("reciprocating") motion of the blade.</a:t>
            </a:r>
          </a:p>
          <a:p>
            <a:endParaRPr lang="en-US" altLang="en-US" dirty="0" smtClean="0">
              <a:latin typeface="Arial" panose="020B0604020202020204" pitchFamily="34" charset="0"/>
            </a:endParaRPr>
          </a:p>
          <a:p>
            <a:r>
              <a:rPr lang="en-US" altLang="en-US" dirty="0" smtClean="0">
                <a:latin typeface="Arial" panose="020B0604020202020204" pitchFamily="34" charset="0"/>
              </a:rPr>
              <a:t>The term is commonly applied to a type of saw used in construction, ship work and demolition work. This type of saw, also known as a </a:t>
            </a:r>
            <a:r>
              <a:rPr lang="en-US" altLang="en-US" b="1" dirty="0" smtClean="0">
                <a:latin typeface="Arial" panose="020B0604020202020204" pitchFamily="34" charset="0"/>
              </a:rPr>
              <a:t>hognose</a:t>
            </a:r>
            <a:r>
              <a:rPr lang="en-US" altLang="en-US" dirty="0" smtClean="0">
                <a:latin typeface="Arial" panose="020B0604020202020204" pitchFamily="34" charset="0"/>
              </a:rPr>
              <a:t>, </a:t>
            </a:r>
            <a:r>
              <a:rPr lang="en-US" altLang="en-US" b="1" dirty="0" smtClean="0">
                <a:latin typeface="Arial" panose="020B0604020202020204" pitchFamily="34" charset="0"/>
              </a:rPr>
              <a:t>reciprocating saw</a:t>
            </a:r>
            <a:r>
              <a:rPr lang="en-US" altLang="en-US" dirty="0" smtClean="0">
                <a:latin typeface="Arial" panose="020B0604020202020204" pitchFamily="34" charset="0"/>
              </a:rPr>
              <a:t> or </a:t>
            </a:r>
            <a:r>
              <a:rPr lang="en-US" altLang="en-US" b="1" dirty="0" err="1" smtClean="0">
                <a:latin typeface="Arial" panose="020B0604020202020204" pitchFamily="34" charset="0"/>
              </a:rPr>
              <a:t>Sawzall</a:t>
            </a:r>
            <a:r>
              <a:rPr lang="en-US" altLang="en-US" dirty="0" smtClean="0">
                <a:latin typeface="Arial" panose="020B0604020202020204" pitchFamily="34" charset="0"/>
              </a:rPr>
              <a:t> (a trademark of the Milwaukee Electric Tool Company) has a large blade resembling that of a jigsaw and a handle oriented to allow the saw to be used comfortably on vertical surfaces.</a:t>
            </a:r>
          </a:p>
          <a:p>
            <a:endParaRPr lang="en-US" altLang="en-US" dirty="0" smtClean="0">
              <a:latin typeface="Arial" panose="020B0604020202020204" pitchFamily="34" charset="0"/>
            </a:endParaRPr>
          </a:p>
          <a:p>
            <a:r>
              <a:rPr lang="en-US" altLang="en-US" dirty="0" smtClean="0">
                <a:latin typeface="Arial" panose="020B0604020202020204" pitchFamily="34" charset="0"/>
              </a:rPr>
              <a:t>Blades are available for a variety of materials and uses. Common types include metal cutting blades, wood cutting blades, blades for composites, for drywall and other materials. Many of these blade types have a variety of tooth designs intended for special purposes, such as tree-limb cutting, demolition work, clean cutting or contaminated materials. Abrasive coated blades are also available for hard materials like tile and stone.  The versatility of this saw makes it a popular portable power tool among shipyard workers. It is so common that hazards in using it are often overlooked.</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Sawzall Hazards</a:t>
            </a:r>
          </a:p>
          <a:p>
            <a:pPr>
              <a:defRPr/>
            </a:pPr>
            <a:endParaRPr lang="en-US" altLang="en-US" b="1" dirty="0">
              <a:latin typeface="Arial" panose="020B0604020202020204" pitchFamily="34" charset="0"/>
            </a:endParaRPr>
          </a:p>
          <a:p>
            <a:pPr>
              <a:defRPr/>
            </a:pPr>
            <a:r>
              <a:rPr lang="en-US" altLang="en-US" b="1" dirty="0" smtClean="0">
                <a:latin typeface="Arial" panose="020B0604020202020204" pitchFamily="34" charset="0"/>
              </a:rPr>
              <a:t>Below are some of the hazards of using a sawzall:</a:t>
            </a:r>
          </a:p>
          <a:p>
            <a:pPr>
              <a:defRPr/>
            </a:pPr>
            <a:endParaRPr lang="en-US" altLang="en-US" sz="800" dirty="0">
              <a:latin typeface="Arial" panose="020B0604020202020204" pitchFamily="34" charset="0"/>
            </a:endParaRPr>
          </a:p>
          <a:p>
            <a:pPr marL="630347" lvl="1" indent="-171913">
              <a:buFont typeface="Arial" panose="020B0604020202020204" pitchFamily="34" charset="0"/>
              <a:buChar char="•"/>
              <a:defRPr/>
            </a:pPr>
            <a:r>
              <a:rPr lang="en-US" altLang="en-US" dirty="0" smtClean="0"/>
              <a:t>Cut by saw blade.</a:t>
            </a:r>
          </a:p>
          <a:p>
            <a:pPr marL="630347" lvl="1" indent="-171913">
              <a:buFont typeface="Arial" panose="020B0604020202020204" pitchFamily="34" charset="0"/>
              <a:buChar char="•"/>
              <a:defRPr/>
            </a:pPr>
            <a:r>
              <a:rPr lang="en-US" altLang="en-US" dirty="0" smtClean="0"/>
              <a:t>Electric shock or burn.</a:t>
            </a:r>
          </a:p>
          <a:p>
            <a:pPr marL="630347" lvl="1" indent="-171913">
              <a:buFont typeface="Arial" panose="020B0604020202020204" pitchFamily="34" charset="0"/>
              <a:buChar char="•"/>
              <a:defRPr/>
            </a:pPr>
            <a:r>
              <a:rPr lang="en-US" altLang="en-US" dirty="0" smtClean="0"/>
              <a:t>Falls from tripping over extension cord.</a:t>
            </a:r>
          </a:p>
          <a:p>
            <a:pPr marL="630347" lvl="1" indent="-171913">
              <a:buFont typeface="Arial" panose="020B0604020202020204" pitchFamily="34" charset="0"/>
              <a:buChar char="•"/>
              <a:defRPr/>
            </a:pPr>
            <a:r>
              <a:rPr lang="en-US" altLang="en-US" dirty="0" smtClean="0"/>
              <a:t>Flying particles in eye from materials being cut.</a:t>
            </a:r>
          </a:p>
          <a:p>
            <a:pPr marL="630347" lvl="1" indent="-171913">
              <a:buFont typeface="Arial" panose="020B0604020202020204" pitchFamily="34" charset="0"/>
              <a:buChar char="•"/>
              <a:defRPr/>
            </a:pPr>
            <a:r>
              <a:rPr lang="en-US" altLang="en-US" dirty="0" smtClean="0"/>
              <a:t>Hit by saw falling or when dropped while being used or carried.</a:t>
            </a:r>
          </a:p>
          <a:p>
            <a:pPr marL="171913" indent="-171913">
              <a:buFont typeface="Arial" panose="020B0604020202020204" pitchFamily="34" charset="0"/>
              <a:buChar char="•"/>
              <a:defRPr/>
            </a:pPr>
            <a:endParaRPr lang="en-US" altLang="en-US" sz="800" dirty="0"/>
          </a:p>
          <a:p>
            <a:pPr>
              <a:defRPr/>
            </a:pPr>
            <a:r>
              <a:rPr lang="en-US" dirty="0"/>
              <a:t>On September 14, 2005, Employee #1 was working on a new residence under construction. He was working alone on an 8-ft scaffold, sawing a wall with a Milwaukee brand reciprocating saw (Sawzall). The saw's power cord was hanging down the side of the scaffold and was connected to a power source located on the floor. Employee #1 set the Sawzall down on the scaffold and continued working. A short time later, he climbed down to the floor, and as he walked past the scaffold, he stumbled over the Sawzall's power cord, which caused the Sawzall to fall off the scaffold and strike him. The blade penetrated the area above his right buttock. He was transported to the hospital for treatment and remained hospitalized for over 24 hours.</a:t>
            </a:r>
            <a:endParaRPr lang="en-US" altLang="en-US" dirty="0"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41E2A434-7585-480A-9FE6-803D879528B0}" type="slidenum">
              <a:rPr lang="en-US" altLang="en-US" smtClean="0"/>
              <a:pPr/>
              <a:t>83</a:t>
            </a:fld>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Portable Drill Solutions</a:t>
            </a:r>
          </a:p>
          <a:p>
            <a:pPr>
              <a:defRPr/>
            </a:pPr>
            <a:endParaRPr lang="en-US" altLang="en-US" b="1" dirty="0" smtClean="0">
              <a:latin typeface="Arial" panose="020B0604020202020204" pitchFamily="34" charset="0"/>
            </a:endParaRPr>
          </a:p>
          <a:p>
            <a:pPr>
              <a:defRPr/>
            </a:pPr>
            <a:r>
              <a:rPr lang="en-US" dirty="0" smtClean="0"/>
              <a:t>To </a:t>
            </a:r>
            <a:r>
              <a:rPr lang="en-US" dirty="0"/>
              <a:t>prevent hazards associated with the use of </a:t>
            </a:r>
            <a:r>
              <a:rPr lang="en-US" dirty="0" smtClean="0"/>
              <a:t>portable power drills, workers </a:t>
            </a:r>
            <a:r>
              <a:rPr lang="en-US" dirty="0"/>
              <a:t>should observe the following </a:t>
            </a:r>
            <a:r>
              <a:rPr lang="en-US" dirty="0" smtClean="0"/>
              <a:t>precautions</a:t>
            </a:r>
            <a:r>
              <a:rPr lang="en-US" dirty="0"/>
              <a:t> </a:t>
            </a:r>
            <a:r>
              <a:rPr lang="en-US" dirty="0" smtClean="0"/>
              <a:t>discussed under the following categories:</a:t>
            </a:r>
          </a:p>
          <a:p>
            <a:pPr>
              <a:defRPr/>
            </a:pPr>
            <a:endParaRPr lang="en-US" altLang="en-US" dirty="0" smtClean="0">
              <a:latin typeface="Arial" panose="020B0604020202020204" pitchFamily="34" charset="0"/>
            </a:endParaRPr>
          </a:p>
          <a:p>
            <a:pPr marL="687652" lvl="1" indent="-229217">
              <a:buFontTx/>
              <a:buAutoNum type="arabicPeriod"/>
              <a:defRPr/>
            </a:pPr>
            <a:r>
              <a:rPr lang="en-US" altLang="en-US" dirty="0" smtClean="0">
                <a:latin typeface="Arial" panose="020B0604020202020204" pitchFamily="34" charset="0"/>
              </a:rPr>
              <a:t>Before you pull the trigger</a:t>
            </a:r>
          </a:p>
          <a:p>
            <a:pPr marL="687652" lvl="1" indent="-229217">
              <a:buFontTx/>
              <a:buAutoNum type="arabicPeriod"/>
              <a:defRPr/>
            </a:pPr>
            <a:endParaRPr lang="en-US" altLang="en-US" dirty="0" smtClean="0">
              <a:latin typeface="Arial" panose="020B0604020202020204" pitchFamily="34" charset="0"/>
            </a:endParaRPr>
          </a:p>
          <a:p>
            <a:pPr lvl="1">
              <a:defRPr/>
            </a:pPr>
            <a:r>
              <a:rPr lang="en-US" altLang="en-US" dirty="0" smtClean="0">
                <a:latin typeface="Arial" panose="020B0604020202020204" pitchFamily="34" charset="0"/>
              </a:rPr>
              <a:t>2.  While sawing</a:t>
            </a:r>
          </a:p>
          <a:p>
            <a:pPr lvl="1">
              <a:defRPr/>
            </a:pPr>
            <a:endParaRPr lang="en-US" altLang="en-US" dirty="0" smtClean="0">
              <a:latin typeface="Arial" panose="020B0604020202020204" pitchFamily="34" charset="0"/>
            </a:endParaRPr>
          </a:p>
          <a:p>
            <a:pPr lvl="1">
              <a:defRPr/>
            </a:pPr>
            <a:r>
              <a:rPr lang="en-US" altLang="en-US" dirty="0" smtClean="0">
                <a:latin typeface="Arial" panose="020B0604020202020204" pitchFamily="34" charset="0"/>
              </a:rPr>
              <a:t>3.  Sawing Don’ts!</a:t>
            </a:r>
          </a:p>
          <a:p>
            <a:pPr>
              <a:defRPr/>
            </a:pPr>
            <a:endParaRPr lang="en-US" altLang="en-US" dirty="0" smtClean="0">
              <a:latin typeface="Arial" panose="020B0604020202020204"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4CEF8CA-E02D-4A5B-A489-CAFE490C6A65}" type="slidenum">
              <a:rPr lang="en-US" altLang="en-US" smtClean="0"/>
              <a:pPr/>
              <a:t>84</a:t>
            </a:fld>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6F325D-32F8-4A4B-9133-CB906A6C8BC9}" type="slidenum">
              <a:rPr lang="en-US" altLang="en-US" smtClean="0"/>
              <a:pPr>
                <a:spcBef>
                  <a:spcPct val="0"/>
                </a:spcBef>
              </a:pPr>
              <a:t>85</a:t>
            </a:fld>
            <a:endParaRPr lang="en-US" altLang="en-US" smtClean="0"/>
          </a:p>
        </p:txBody>
      </p:sp>
      <p:sp>
        <p:nvSpPr>
          <p:cNvPr id="186371"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Before You Pull the Trigger</a:t>
            </a:r>
          </a:p>
          <a:p>
            <a:pPr>
              <a:defRPr/>
            </a:pPr>
            <a:endParaRPr lang="en-US" altLang="en-US" b="1" dirty="0">
              <a:latin typeface="Arial" panose="020B0604020202020204" pitchFamily="34" charset="0"/>
            </a:endParaRPr>
          </a:p>
          <a:p>
            <a:pPr marL="171913" indent="-171913" eaLnBrk="1" fontAlgn="t" hangingPunct="1">
              <a:buFont typeface="Arial" panose="020B0604020202020204" pitchFamily="34" charset="0"/>
              <a:buChar char="•"/>
              <a:defRPr/>
            </a:pPr>
            <a:r>
              <a:rPr lang="en-US" dirty="0"/>
              <a:t>Wear eye </a:t>
            </a:r>
            <a:r>
              <a:rPr lang="en-US" dirty="0" smtClean="0"/>
              <a:t>protection and gloves.</a:t>
            </a:r>
          </a:p>
          <a:p>
            <a:pPr marL="171913" indent="-171913" eaLnBrk="1" fontAlgn="t" hangingPunct="1">
              <a:buFont typeface="Arial" panose="020B0604020202020204" pitchFamily="34" charset="0"/>
              <a:buChar char="•"/>
              <a:defRPr/>
            </a:pPr>
            <a:endParaRPr lang="en-US" dirty="0"/>
          </a:p>
          <a:p>
            <a:pPr marL="171913" indent="-171913" eaLnBrk="1" fontAlgn="auto" hangingPunct="1">
              <a:buFont typeface="Arial" panose="020B0604020202020204" pitchFamily="34" charset="0"/>
              <a:buChar char="•"/>
              <a:defRPr/>
            </a:pPr>
            <a:r>
              <a:rPr lang="en-US" dirty="0"/>
              <a:t>Ensure guard/shoe is </a:t>
            </a:r>
            <a:r>
              <a:rPr lang="en-US" dirty="0" smtClean="0"/>
              <a:t>working.</a:t>
            </a:r>
          </a:p>
          <a:p>
            <a:pPr marL="171913" indent="-171913" eaLnBrk="1" fontAlgn="auto" hangingPunct="1">
              <a:buFont typeface="Arial" panose="020B0604020202020204" pitchFamily="34" charset="0"/>
              <a:buChar char="•"/>
              <a:defRPr/>
            </a:pPr>
            <a:endParaRPr lang="en-US" dirty="0"/>
          </a:p>
          <a:p>
            <a:pPr marL="171913" indent="-171913" eaLnBrk="1" fontAlgn="auto" hangingPunct="1">
              <a:buFont typeface="Arial" panose="020B0604020202020204" pitchFamily="34" charset="0"/>
              <a:buChar char="•"/>
              <a:defRPr/>
            </a:pPr>
            <a:r>
              <a:rPr lang="en-US" dirty="0"/>
              <a:t>Place material to be cut on a firm </a:t>
            </a:r>
            <a:r>
              <a:rPr lang="en-US" dirty="0" smtClean="0"/>
              <a:t>rest.</a:t>
            </a:r>
          </a:p>
          <a:p>
            <a:pPr marL="171913" indent="-171913" eaLnBrk="1" fontAlgn="auto" hangingPunct="1">
              <a:buFont typeface="Arial" panose="020B0604020202020204" pitchFamily="34" charset="0"/>
              <a:buChar char="•"/>
              <a:defRPr/>
            </a:pPr>
            <a:endParaRPr lang="en-US" dirty="0"/>
          </a:p>
          <a:p>
            <a:pPr marL="171913" indent="-171913" eaLnBrk="1" fontAlgn="t" hangingPunct="1">
              <a:buFont typeface="Arial" panose="020B0604020202020204" pitchFamily="34" charset="0"/>
              <a:buChar char="•"/>
              <a:defRPr/>
            </a:pPr>
            <a:r>
              <a:rPr lang="en-US" dirty="0"/>
              <a:t>Be sure the blade is </a:t>
            </a:r>
            <a:r>
              <a:rPr lang="en-US" dirty="0" smtClean="0"/>
              <a:t>locked.</a:t>
            </a:r>
          </a:p>
          <a:p>
            <a:pPr marL="171913" indent="-171913" eaLnBrk="1" fontAlgn="t" hangingPunct="1">
              <a:buFont typeface="Arial" panose="020B0604020202020204" pitchFamily="34" charset="0"/>
              <a:buChar char="•"/>
              <a:defRPr/>
            </a:pPr>
            <a:endParaRPr lang="en-US" dirty="0"/>
          </a:p>
          <a:p>
            <a:pPr marL="171913" indent="-171913" eaLnBrk="1" fontAlgn="t" hangingPunct="1">
              <a:buFont typeface="Arial" panose="020B0604020202020204" pitchFamily="34" charset="0"/>
              <a:buChar char="•"/>
              <a:defRPr/>
            </a:pPr>
            <a:r>
              <a:rPr lang="en-US" dirty="0"/>
              <a:t>Be sure you have a proper blade (wood vs. metal vs pvc, etc</a:t>
            </a:r>
            <a:r>
              <a:rPr lang="en-US" dirty="0" smtClean="0"/>
              <a:t>).</a:t>
            </a:r>
          </a:p>
          <a:p>
            <a:pPr marL="171913" indent="-171913" eaLnBrk="1" fontAlgn="t" hangingPunct="1">
              <a:buFont typeface="Arial" panose="020B0604020202020204" pitchFamily="34" charset="0"/>
              <a:buChar char="•"/>
              <a:defRPr/>
            </a:pPr>
            <a:endParaRPr lang="en-US" dirty="0"/>
          </a:p>
          <a:p>
            <a:pPr marL="171913" indent="-171913" eaLnBrk="1" fontAlgn="t" hangingPunct="1">
              <a:buFont typeface="Arial" panose="020B0604020202020204" pitchFamily="34" charset="0"/>
              <a:buChar char="•"/>
              <a:defRPr/>
            </a:pPr>
            <a:r>
              <a:rPr lang="en-US" dirty="0"/>
              <a:t>Be sure the blade is </a:t>
            </a:r>
            <a:r>
              <a:rPr lang="en-US" dirty="0" smtClean="0"/>
              <a:t>sharp.</a:t>
            </a:r>
          </a:p>
          <a:p>
            <a:pPr eaLnBrk="1" fontAlgn="t" hangingPunct="1">
              <a:defRPr/>
            </a:pPr>
            <a:endParaRPr lang="en-US" dirty="0"/>
          </a:p>
          <a:p>
            <a:pPr marL="171913" indent="-171913" eaLnBrk="1" fontAlgn="t" hangingPunct="1">
              <a:buFont typeface="Arial" panose="020B0604020202020204" pitchFamily="34" charset="0"/>
              <a:buChar char="•"/>
              <a:defRPr/>
            </a:pPr>
            <a:r>
              <a:rPr lang="en-US" dirty="0"/>
              <a:t>Be sure you have the blade facing the proper way (up or down</a:t>
            </a:r>
            <a:r>
              <a:rPr lang="en-US" dirty="0" smtClean="0"/>
              <a:t>).</a:t>
            </a:r>
            <a:endParaRPr lang="en-US" dirty="0"/>
          </a:p>
          <a:p>
            <a:pPr marL="171913" indent="-171913" eaLnBrk="1" fontAlgn="t" hangingPunct="1">
              <a:buFont typeface="Arial" panose="020B0604020202020204" pitchFamily="34" charset="0"/>
              <a:buChar char="•"/>
              <a:defRPr/>
            </a:pPr>
            <a:endParaRPr lang="en-US" dirty="0"/>
          </a:p>
          <a:p>
            <a:pPr>
              <a:defRPr/>
            </a:pPr>
            <a:endParaRPr lang="en-US" altLang="en-US" b="1" dirty="0" smtClean="0">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D7C098-867B-4141-BB09-6FEA2BCC2FD2}" type="slidenum">
              <a:rPr lang="en-US" altLang="en-US" smtClean="0"/>
              <a:pPr>
                <a:spcBef>
                  <a:spcPct val="0"/>
                </a:spcBef>
              </a:pPr>
              <a:t>86</a:t>
            </a:fld>
            <a:endParaRPr lang="en-US" altLang="en-US" smtClean="0"/>
          </a:p>
        </p:txBody>
      </p:sp>
      <p:sp>
        <p:nvSpPr>
          <p:cNvPr id="188419"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80025"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While Sawing</a:t>
            </a:r>
          </a:p>
          <a:p>
            <a:pPr>
              <a:defRPr/>
            </a:pPr>
            <a:endParaRPr lang="en-US" altLang="en-US" b="1" dirty="0">
              <a:latin typeface="Arial" panose="020B0604020202020204" pitchFamily="34" charset="0"/>
            </a:endParaRPr>
          </a:p>
          <a:p>
            <a:pPr marL="171913" indent="-171913" eaLnBrk="1" fontAlgn="auto" hangingPunct="1">
              <a:buFont typeface="Arial" panose="020B0604020202020204" pitchFamily="34" charset="0"/>
              <a:buChar char="•"/>
              <a:defRPr/>
            </a:pPr>
            <a:r>
              <a:rPr lang="en-US" dirty="0"/>
              <a:t>Avoid damaging the electric </a:t>
            </a:r>
            <a:r>
              <a:rPr lang="en-US" dirty="0" smtClean="0"/>
              <a:t>cord.</a:t>
            </a:r>
          </a:p>
          <a:p>
            <a:pPr marL="171913" indent="-171913" eaLnBrk="1" fontAlgn="auto" hangingPunct="1">
              <a:buFont typeface="Arial" panose="020B0604020202020204" pitchFamily="34" charset="0"/>
              <a:buChar char="•"/>
              <a:defRPr/>
            </a:pPr>
            <a:endParaRPr lang="en-US" dirty="0"/>
          </a:p>
          <a:p>
            <a:pPr marL="171913" indent="-171913" eaLnBrk="1" fontAlgn="auto" hangingPunct="1">
              <a:buFont typeface="Arial" panose="020B0604020202020204" pitchFamily="34" charset="0"/>
              <a:buChar char="•"/>
              <a:defRPr/>
            </a:pPr>
            <a:r>
              <a:rPr lang="en-US" dirty="0"/>
              <a:t>Keep your head away from the path of cut </a:t>
            </a:r>
            <a:r>
              <a:rPr lang="en-US" dirty="0" smtClean="0"/>
              <a:t>particles.</a:t>
            </a:r>
          </a:p>
          <a:p>
            <a:pPr marL="171913" indent="-171913" eaLnBrk="1" fontAlgn="auto" hangingPunct="1">
              <a:buFont typeface="Arial" panose="020B0604020202020204" pitchFamily="34" charset="0"/>
              <a:buChar char="•"/>
              <a:defRPr/>
            </a:pPr>
            <a:endParaRPr lang="en-US" dirty="0"/>
          </a:p>
          <a:p>
            <a:pPr marL="171913" indent="-171913" eaLnBrk="1" fontAlgn="auto" hangingPunct="1">
              <a:buFont typeface="Arial" panose="020B0604020202020204" pitchFamily="34" charset="0"/>
              <a:buChar char="•"/>
              <a:defRPr/>
            </a:pPr>
            <a:r>
              <a:rPr lang="en-US" dirty="0" smtClean="0"/>
              <a:t>Brush sawdust </a:t>
            </a:r>
            <a:r>
              <a:rPr lang="en-US" dirty="0"/>
              <a:t>away from time-to-time…especially from the </a:t>
            </a:r>
            <a:r>
              <a:rPr lang="en-US" dirty="0" smtClean="0"/>
              <a:t>guard.</a:t>
            </a:r>
          </a:p>
          <a:p>
            <a:pPr marL="171913" indent="-171913" eaLnBrk="1" fontAlgn="auto" hangingPunct="1">
              <a:buFont typeface="Arial" panose="020B0604020202020204" pitchFamily="34" charset="0"/>
              <a:buChar char="•"/>
              <a:defRPr/>
            </a:pPr>
            <a:endParaRPr lang="en-US" dirty="0"/>
          </a:p>
          <a:p>
            <a:pPr marL="171913" indent="-171913" eaLnBrk="1" fontAlgn="t" hangingPunct="1">
              <a:buFont typeface="Arial" panose="020B0604020202020204" pitchFamily="34" charset="0"/>
              <a:buChar char="•"/>
              <a:defRPr/>
            </a:pPr>
            <a:r>
              <a:rPr lang="en-US" dirty="0"/>
              <a:t>Start faster with wood and slower with metal (use the variable speed</a:t>
            </a:r>
            <a:r>
              <a:rPr lang="en-US" dirty="0" smtClean="0"/>
              <a:t>).</a:t>
            </a:r>
          </a:p>
          <a:p>
            <a:pPr marL="171913" indent="-171913" eaLnBrk="1" fontAlgn="t" hangingPunct="1">
              <a:buFont typeface="Arial" panose="020B0604020202020204" pitchFamily="34" charset="0"/>
              <a:buChar char="•"/>
              <a:defRPr/>
            </a:pPr>
            <a:endParaRPr lang="en-US" dirty="0"/>
          </a:p>
          <a:p>
            <a:pPr marL="171913" indent="-171913" eaLnBrk="1" fontAlgn="auto" hangingPunct="1">
              <a:buFont typeface="Arial" panose="020B0604020202020204" pitchFamily="34" charset="0"/>
              <a:buChar char="•"/>
              <a:defRPr/>
            </a:pPr>
            <a:r>
              <a:rPr lang="en-US" dirty="0"/>
              <a:t>Wait until the blade stops before lifting</a:t>
            </a:r>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xfrm>
            <a:off x="709613" y="4459288"/>
            <a:ext cx="5683250" cy="43497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err="1" smtClean="0">
                <a:latin typeface="Arial" panose="020B0604020202020204" pitchFamily="34" charset="0"/>
              </a:rPr>
              <a:t>Sawzall</a:t>
            </a:r>
            <a:r>
              <a:rPr lang="en-US" altLang="en-US" b="1" dirty="0">
                <a:latin typeface="Arial" panose="020B0604020202020204" pitchFamily="34" charset="0"/>
              </a:rPr>
              <a:t> </a:t>
            </a:r>
            <a:r>
              <a:rPr lang="en-US" altLang="en-US" b="1" dirty="0" smtClean="0">
                <a:latin typeface="Arial" panose="020B0604020202020204" pitchFamily="34" charset="0"/>
              </a:rPr>
              <a:t> Don’ts</a:t>
            </a:r>
          </a:p>
          <a:p>
            <a:pPr>
              <a:defRPr/>
            </a:pPr>
            <a:endParaRPr lang="en-US" altLang="en-US" b="1" dirty="0" smtClean="0">
              <a:latin typeface="Arial" panose="020B0604020202020204" pitchFamily="34" charset="0"/>
            </a:endParaRPr>
          </a:p>
          <a:p>
            <a:pPr>
              <a:defRPr/>
            </a:pPr>
            <a:r>
              <a:rPr lang="en-US" altLang="en-US" b="1" i="1" dirty="0" smtClean="0">
                <a:latin typeface="Arial" panose="020B0604020202020204" pitchFamily="34" charset="0"/>
              </a:rPr>
              <a:t>DON’T….</a:t>
            </a:r>
            <a:endParaRPr lang="en-US" altLang="en-US" b="1" i="1" dirty="0">
              <a:latin typeface="Arial" panose="020B0604020202020204" pitchFamily="34" charset="0"/>
            </a:endParaRPr>
          </a:p>
          <a:p>
            <a:pPr marL="171913" indent="-171913">
              <a:buFont typeface="Arial" panose="020B0604020202020204" pitchFamily="34" charset="0"/>
              <a:buChar char="•"/>
              <a:defRPr/>
            </a:pPr>
            <a:r>
              <a:rPr lang="en-US" dirty="0" smtClean="0"/>
              <a:t>Remove the shoe/guard.</a:t>
            </a:r>
          </a:p>
          <a:p>
            <a:pPr marL="171913" indent="-171913">
              <a:buFont typeface="Arial" panose="020B0604020202020204" pitchFamily="34" charset="0"/>
              <a:buChar char="•"/>
              <a:defRPr/>
            </a:pPr>
            <a:endParaRPr lang="en-US" sz="800" dirty="0"/>
          </a:p>
          <a:p>
            <a:pPr marL="171913" indent="-171913">
              <a:buFont typeface="Arial" panose="020B0604020202020204" pitchFamily="34" charset="0"/>
              <a:buChar char="•"/>
              <a:defRPr/>
            </a:pPr>
            <a:r>
              <a:rPr lang="en-US" altLang="en-US" dirty="0" smtClean="0"/>
              <a:t>Remove the blade guard with which your unit is equipped.</a:t>
            </a:r>
          </a:p>
          <a:p>
            <a:pPr marL="171913" indent="-171913">
              <a:buFont typeface="Arial" panose="020B0604020202020204" pitchFamily="34" charset="0"/>
              <a:buChar char="•"/>
              <a:defRPr/>
            </a:pPr>
            <a:endParaRPr lang="en-US" altLang="en-US" sz="800" dirty="0"/>
          </a:p>
          <a:p>
            <a:pPr marL="171913" lvl="1" indent="-171913">
              <a:buFont typeface="Arial" panose="020B0604020202020204" pitchFamily="34" charset="0"/>
              <a:buChar char="•"/>
              <a:defRPr/>
            </a:pPr>
            <a:r>
              <a:rPr lang="en-US" altLang="en-US" dirty="0" smtClean="0"/>
              <a:t>Carry by the switch trigger with your finger.</a:t>
            </a:r>
          </a:p>
          <a:p>
            <a:pPr marL="171913" lvl="1" indent="-171913">
              <a:buFont typeface="Arial" panose="020B0604020202020204" pitchFamily="34" charset="0"/>
              <a:buChar char="•"/>
              <a:defRPr/>
            </a:pPr>
            <a:endParaRPr lang="en-US" altLang="en-US" sz="800" dirty="0"/>
          </a:p>
          <a:p>
            <a:pPr marL="171913" lvl="1" indent="-171913">
              <a:buFont typeface="Arial" panose="020B0604020202020204" pitchFamily="34" charset="0"/>
              <a:buChar char="•"/>
              <a:defRPr/>
            </a:pPr>
            <a:r>
              <a:rPr lang="en-US" altLang="en-US" dirty="0" smtClean="0"/>
              <a:t>Place material or equipment on cords.</a:t>
            </a:r>
          </a:p>
          <a:p>
            <a:pPr marL="171913" lvl="1" indent="-171913">
              <a:buFont typeface="Arial" panose="020B0604020202020204" pitchFamily="34" charset="0"/>
              <a:buChar char="•"/>
              <a:defRPr/>
            </a:pPr>
            <a:endParaRPr lang="en-US" altLang="en-US" sz="800" dirty="0"/>
          </a:p>
          <a:p>
            <a:pPr marL="171913" indent="-171913">
              <a:buFont typeface="Arial" panose="020B0604020202020204" pitchFamily="34" charset="0"/>
              <a:buChar char="•"/>
              <a:defRPr/>
            </a:pPr>
            <a:r>
              <a:rPr lang="en-US" altLang="en-US" dirty="0" smtClean="0"/>
              <a:t>Grab the saw by the front metal parts.  This can result in electrical shock if you accidentally cut into live electrical wires when sawing into walls or floors.</a:t>
            </a:r>
          </a:p>
          <a:p>
            <a:pPr marL="171913" indent="-171913">
              <a:buFont typeface="Arial" panose="020B0604020202020204" pitchFamily="34" charset="0"/>
              <a:buChar char="•"/>
              <a:defRPr/>
            </a:pPr>
            <a:endParaRPr lang="en-US" altLang="en-US" sz="800" dirty="0"/>
          </a:p>
          <a:p>
            <a:pPr marL="171913" indent="-171913">
              <a:buFont typeface="Arial" panose="020B0604020202020204" pitchFamily="34" charset="0"/>
              <a:buChar char="•"/>
              <a:defRPr/>
            </a:pPr>
            <a:r>
              <a:rPr lang="en-US" altLang="en-US" dirty="0" smtClean="0"/>
              <a:t>Use the saw if the handle is cracked or broken. Electrical shock could occur if you touched anything metal that is grounded.</a:t>
            </a:r>
            <a:r>
              <a:rPr lang="en-US" altLang="en-US" i="1" u="sng" dirty="0" smtClean="0"/>
              <a:t> </a:t>
            </a:r>
          </a:p>
          <a:p>
            <a:pPr marL="171913" indent="-171913">
              <a:buFont typeface="Arial" panose="020B0604020202020204" pitchFamily="34" charset="0"/>
              <a:buChar char="•"/>
              <a:defRPr/>
            </a:pPr>
            <a:endParaRPr lang="en-US" altLang="en-US" sz="800" i="1" u="sng" dirty="0"/>
          </a:p>
          <a:p>
            <a:pPr marL="171913" indent="-171913">
              <a:buFont typeface="Arial" panose="020B0604020202020204" pitchFamily="34" charset="0"/>
              <a:buChar char="•"/>
              <a:defRPr/>
            </a:pPr>
            <a:r>
              <a:rPr lang="en-US" altLang="en-US" dirty="0" smtClean="0"/>
              <a:t>Place materials on your hand, arm or knee.</a:t>
            </a:r>
          </a:p>
          <a:p>
            <a:pPr marL="171913" indent="-171913">
              <a:buFont typeface="Arial" panose="020B0604020202020204" pitchFamily="34" charset="0"/>
              <a:buChar char="•"/>
              <a:defRPr/>
            </a:pPr>
            <a:endParaRPr lang="en-US" altLang="en-US" sz="800" dirty="0"/>
          </a:p>
          <a:p>
            <a:pPr marL="171913" indent="-171913">
              <a:buFont typeface="Arial" panose="020B0604020202020204" pitchFamily="34" charset="0"/>
              <a:buChar char="•"/>
              <a:defRPr/>
            </a:pPr>
            <a:r>
              <a:rPr lang="en-US" altLang="en-US" dirty="0" smtClean="0"/>
              <a:t>Use the saw if you or the reciprocal saw are wet or while standing on a damp or wet surface</a:t>
            </a:r>
            <a:r>
              <a:rPr lang="en-US" altLang="en-US" sz="1400" dirty="0"/>
              <a:t>.</a:t>
            </a:r>
          </a:p>
          <a:p>
            <a:pPr>
              <a:defRPr/>
            </a:pPr>
            <a:endParaRPr lang="en-US" altLang="en-US" dirty="0" smtClean="0"/>
          </a:p>
          <a:p>
            <a:pPr>
              <a:defRPr/>
            </a:pPr>
            <a:endParaRPr lang="en-US" altLang="en-US" dirty="0" smtClean="0"/>
          </a:p>
          <a:p>
            <a:pPr>
              <a:defRPr/>
            </a:pPr>
            <a:endParaRPr lang="en-US" dirty="0" smtClean="0"/>
          </a:p>
          <a:p>
            <a:pPr marL="171913" indent="-171913">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C0FDA621-EEC0-492C-9CD4-8835010F2974}" type="slidenum">
              <a:rPr lang="en-US" altLang="en-US" smtClean="0"/>
              <a:pPr/>
              <a:t>87</a:t>
            </a:fld>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More </a:t>
            </a:r>
            <a:r>
              <a:rPr lang="en-US" altLang="en-US" b="1" dirty="0" err="1" smtClean="0">
                <a:latin typeface="Arial" panose="020B0604020202020204" pitchFamily="34" charset="0"/>
              </a:rPr>
              <a:t>Sawzall</a:t>
            </a:r>
            <a:r>
              <a:rPr lang="en-US" altLang="en-US" b="1" dirty="0" smtClean="0">
                <a:latin typeface="Arial" panose="020B0604020202020204" pitchFamily="34" charset="0"/>
              </a:rPr>
              <a:t> Don’ts</a:t>
            </a:r>
          </a:p>
          <a:p>
            <a:pPr>
              <a:defRPr/>
            </a:pPr>
            <a:endParaRPr lang="en-US" altLang="en-US" b="1" dirty="0" smtClean="0">
              <a:latin typeface="Arial" panose="020B0604020202020204" pitchFamily="34" charset="0"/>
            </a:endParaRPr>
          </a:p>
          <a:p>
            <a:pPr>
              <a:defRPr/>
            </a:pPr>
            <a:r>
              <a:rPr lang="en-US" altLang="en-US" b="1" i="1" dirty="0" smtClean="0">
                <a:latin typeface="Arial" panose="020B0604020202020204" pitchFamily="34" charset="0"/>
              </a:rPr>
              <a:t>DON’T…..</a:t>
            </a:r>
            <a:endParaRPr lang="en-US" altLang="en-US" b="1" i="1" dirty="0">
              <a:latin typeface="Arial" panose="020B0604020202020204" pitchFamily="34" charset="0"/>
            </a:endParaRPr>
          </a:p>
          <a:p>
            <a:pPr marL="171913" indent="-171913">
              <a:buFont typeface="Arial" panose="020B0604020202020204" pitchFamily="34" charset="0"/>
              <a:buChar char="•"/>
              <a:defRPr/>
            </a:pPr>
            <a:r>
              <a:rPr lang="en-US" altLang="en-US" dirty="0" smtClean="0"/>
              <a:t>Reach under your work while the blade is moving.</a:t>
            </a:r>
          </a:p>
          <a:p>
            <a:pPr marL="171913" indent="-171913">
              <a:buFont typeface="Arial" panose="020B0604020202020204" pitchFamily="34" charset="0"/>
              <a:buChar char="•"/>
              <a:defRPr/>
            </a:pPr>
            <a:endParaRPr lang="en-US" altLang="en-US" dirty="0" smtClean="0"/>
          </a:p>
          <a:p>
            <a:pPr marL="171913" indent="-171913">
              <a:buFont typeface="Arial" panose="020B0604020202020204" pitchFamily="34" charset="0"/>
              <a:buChar char="•"/>
              <a:defRPr/>
            </a:pPr>
            <a:r>
              <a:rPr lang="en-US" altLang="en-US" dirty="0" smtClean="0"/>
              <a:t>Use the unit if the cord shows any sign of damage.</a:t>
            </a:r>
          </a:p>
          <a:p>
            <a:pPr marL="171913" indent="-171913">
              <a:buFont typeface="Arial" panose="020B0604020202020204" pitchFamily="34" charset="0"/>
              <a:buChar char="•"/>
              <a:defRPr/>
            </a:pPr>
            <a:endParaRPr lang="en-US" altLang="en-US" dirty="0" smtClean="0"/>
          </a:p>
          <a:p>
            <a:pPr marL="171913" indent="-171913">
              <a:buFont typeface="Arial" panose="020B0604020202020204" pitchFamily="34" charset="0"/>
              <a:buChar char="•"/>
              <a:defRPr/>
            </a:pPr>
            <a:r>
              <a:rPr lang="en-US" altLang="en-US" dirty="0" smtClean="0"/>
              <a:t>Allow the cord to be too close to the machine.</a:t>
            </a:r>
          </a:p>
          <a:p>
            <a:pPr marL="171913" indent="-171913">
              <a:buFont typeface="Arial" panose="020B0604020202020204" pitchFamily="34" charset="0"/>
              <a:buChar char="•"/>
              <a:defRPr/>
            </a:pPr>
            <a:endParaRPr lang="en-US" altLang="en-US" dirty="0" smtClean="0"/>
          </a:p>
          <a:p>
            <a:pPr marL="171913" indent="-171913">
              <a:buFont typeface="Arial" panose="020B0604020202020204" pitchFamily="34" charset="0"/>
              <a:buChar char="•"/>
              <a:defRPr/>
            </a:pPr>
            <a:r>
              <a:rPr lang="en-US" altLang="en-US" dirty="0" smtClean="0"/>
              <a:t>Use strong solvents, brake fluids, gasoline, or petroleum-based products to clean your reciprocating saw. Using a clean cloth when cleaning will keep the handles dry and avoid a buildup of grease and oil.</a:t>
            </a:r>
          </a:p>
          <a:p>
            <a:pPr>
              <a:defRPr/>
            </a:pPr>
            <a:endParaRPr lang="en-US" altLang="en-US" dirty="0" smtClean="0"/>
          </a:p>
          <a:p>
            <a:pPr>
              <a:defRPr/>
            </a:pPr>
            <a:endParaRPr lang="en-US" altLang="en-US" dirty="0" smtClean="0"/>
          </a:p>
          <a:p>
            <a:pPr>
              <a:defRPr/>
            </a:pPr>
            <a:endParaRPr lang="en-US" altLang="en-US" dirty="0" smtClean="0"/>
          </a:p>
          <a:p>
            <a:pPr>
              <a:defRPr/>
            </a:pPr>
            <a:endParaRPr lang="en-US" dirty="0" smtClean="0"/>
          </a:p>
          <a:p>
            <a:pPr marL="171913" indent="-171913">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9685A97-27F1-4B69-8E1B-14945D5E8D0E}" type="slidenum">
              <a:rPr lang="en-US" altLang="en-US" smtClean="0"/>
              <a:pPr/>
              <a:t>88</a:t>
            </a:fld>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Stump the class!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With your partner, write two questions from this section on sawzalls that you believe the rest of the class will be challenged in answering correctly. (Questions must be reasonable!  If your instructor can’t answer it doesn’t count!)</a:t>
            </a:r>
          </a:p>
          <a:p>
            <a:pPr eaLnBrk="1" hangingPunct="1"/>
            <a:endParaRPr lang="en-US" altLang="en-US" smtClean="0">
              <a:latin typeface="Arial" panose="020B0604020202020204" pitchFamily="34" charset="0"/>
            </a:endParaRPr>
          </a:p>
          <a:p>
            <a:pPr eaLnBrk="1" hangingPunct="1"/>
            <a:r>
              <a:rPr lang="en-US" altLang="en-US" sz="1800" smtClean="0">
                <a:latin typeface="Arial" panose="020B0604020202020204" pitchFamily="34" charset="0"/>
              </a:rPr>
              <a:t>Question  1:  _________________________________________________________________________________________________________________________________</a:t>
            </a:r>
          </a:p>
          <a:p>
            <a:pPr eaLnBrk="1" hangingPunct="1"/>
            <a:endParaRPr lang="en-US" altLang="en-US" sz="1800" smtClean="0">
              <a:latin typeface="Arial" panose="020B0604020202020204" pitchFamily="34" charset="0"/>
            </a:endParaRPr>
          </a:p>
          <a:p>
            <a:pPr eaLnBrk="1" hangingPunct="1"/>
            <a:r>
              <a:rPr lang="en-US" altLang="en-US" sz="1800" smtClean="0">
                <a:latin typeface="Arial" panose="020B0604020202020204" pitchFamily="34" charset="0"/>
              </a:rPr>
              <a:t>Question  2:  _________________________________________________________________________________________________________________________________</a:t>
            </a:r>
          </a:p>
          <a:p>
            <a:pPr eaLnBrk="1" hangingPunct="1"/>
            <a:endParaRPr lang="en-US" altLang="en-US" sz="1800" smtClean="0">
              <a:latin typeface="Arial" panose="020B0604020202020204" pitchFamily="34" charset="0"/>
            </a:endParaRPr>
          </a:p>
          <a:p>
            <a:endParaRPr lang="en-US" altLang="en-US" smtClean="0">
              <a:latin typeface="Arial" panose="020B0604020202020204" pitchFamily="34"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4DA1080C-572B-4063-A675-BE35D653A5BF}" type="slidenum">
              <a:rPr lang="en-US" altLang="en-US" smtClean="0"/>
              <a:pPr/>
              <a:t>89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Hazards to be Guarded</a:t>
            </a:r>
          </a:p>
          <a:p>
            <a:endParaRPr lang="en-US" altLang="en-US" dirty="0" smtClean="0">
              <a:latin typeface="Arial" panose="020B0604020202020204" pitchFamily="34" charset="0"/>
            </a:endParaRPr>
          </a:p>
          <a:p>
            <a:r>
              <a:rPr lang="en-US" altLang="en-US" dirty="0" smtClean="0">
                <a:latin typeface="Arial" panose="020B0604020202020204" pitchFamily="34" charset="0"/>
              </a:rPr>
              <a:t>Below are hazards the must be guarded (not all-inclusive):</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950A7E72-0E4A-4802-BABB-809864084265}" type="slidenum">
              <a:rPr lang="en-US" altLang="en-US" smtClean="0"/>
              <a:pPr/>
              <a:t>9</a:t>
            </a:fld>
            <a:endParaRPr lang="en-US" altLang="en-US" smtClean="0"/>
          </a:p>
        </p:txBody>
      </p:sp>
      <p:graphicFrame>
        <p:nvGraphicFramePr>
          <p:cNvPr id="2" name="Table 1"/>
          <p:cNvGraphicFramePr>
            <a:graphicFrameLocks noGrp="1"/>
          </p:cNvGraphicFramePr>
          <p:nvPr/>
        </p:nvGraphicFramePr>
        <p:xfrm>
          <a:off x="1027113" y="5457825"/>
          <a:ext cx="4735512" cy="2671763"/>
        </p:xfrm>
        <a:graphic>
          <a:graphicData uri="http://schemas.openxmlformats.org/drawingml/2006/table">
            <a:tbl>
              <a:tblPr firstRow="1" bandRow="1">
                <a:tableStyleId>{5C22544A-7EE6-4342-B048-85BDC9FD1C3A}</a:tableStyleId>
              </a:tblPr>
              <a:tblGrid>
                <a:gridCol w="2367756">
                  <a:extLst>
                    <a:ext uri="{9D8B030D-6E8A-4147-A177-3AD203B41FA5}">
                      <a16:colId xmlns:a16="http://schemas.microsoft.com/office/drawing/2014/main" val="20000"/>
                    </a:ext>
                  </a:extLst>
                </a:gridCol>
                <a:gridCol w="2367756">
                  <a:extLst>
                    <a:ext uri="{9D8B030D-6E8A-4147-A177-3AD203B41FA5}">
                      <a16:colId xmlns:a16="http://schemas.microsoft.com/office/drawing/2014/main" val="20001"/>
                    </a:ext>
                  </a:extLst>
                </a:gridCol>
              </a:tblGrid>
              <a:tr h="371502">
                <a:tc>
                  <a:txBody>
                    <a:bodyPr/>
                    <a:lstStyle/>
                    <a:p>
                      <a:pPr algn="ctr"/>
                      <a:r>
                        <a:rPr lang="en-US" sz="1800" dirty="0" smtClean="0"/>
                        <a:t>Motions</a:t>
                      </a:r>
                      <a:endParaRPr lang="en-US" sz="1800" dirty="0"/>
                    </a:p>
                  </a:txBody>
                  <a:tcPr marL="91778" marR="91778" marT="45802" marB="45802">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smtClean="0"/>
                        <a:t>Actions</a:t>
                      </a:r>
                      <a:endParaRPr lang="en-US" sz="1800" dirty="0"/>
                    </a:p>
                  </a:txBody>
                  <a:tcPr marL="91778" marR="91778" marT="45802" marB="45802">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91603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dirty="0" smtClean="0">
                          <a:solidFill>
                            <a:schemeClr val="tx1"/>
                          </a:solidFill>
                        </a:rPr>
                        <a:t>Rotating (including in-running nip points)</a:t>
                      </a:r>
                    </a:p>
                    <a:p>
                      <a:pPr algn="ctr"/>
                      <a:endParaRPr lang="en-US" sz="1800" dirty="0">
                        <a:solidFill>
                          <a:schemeClr val="tx1"/>
                        </a:solidFill>
                      </a:endParaRPr>
                    </a:p>
                  </a:txBody>
                  <a:tcPr marL="91778" marR="91778" marT="45802" marB="4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Cutting</a:t>
                      </a:r>
                      <a:endParaRPr lang="en-US" sz="1800" dirty="0">
                        <a:solidFill>
                          <a:schemeClr val="tx1"/>
                        </a:solidFill>
                      </a:endParaRPr>
                    </a:p>
                  </a:txBody>
                  <a:tcPr marL="91778" marR="91778" marT="45802" marB="4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122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dirty="0" smtClean="0">
                          <a:solidFill>
                            <a:schemeClr val="tx1"/>
                          </a:solidFill>
                        </a:rPr>
                        <a:t>Reciprocating</a:t>
                      </a:r>
                    </a:p>
                    <a:p>
                      <a:pPr algn="ctr"/>
                      <a:endParaRPr lang="en-US" sz="1800" dirty="0">
                        <a:solidFill>
                          <a:schemeClr val="tx1"/>
                        </a:solidFill>
                      </a:endParaRPr>
                    </a:p>
                  </a:txBody>
                  <a:tcPr marL="91778" marR="91778" marT="45802" marB="4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Punching</a:t>
                      </a:r>
                      <a:endParaRPr lang="en-US" sz="1800" dirty="0">
                        <a:solidFill>
                          <a:schemeClr val="tx1"/>
                        </a:solidFill>
                      </a:endParaRPr>
                    </a:p>
                  </a:txBody>
                  <a:tcPr marL="91778" marR="91778" marT="45802" marB="4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502">
                <a:tc>
                  <a:txBody>
                    <a:bodyPr/>
                    <a:lstStyle/>
                    <a:p>
                      <a:pPr algn="ctr"/>
                      <a:r>
                        <a:rPr lang="en-US" sz="1800" dirty="0" smtClean="0">
                          <a:solidFill>
                            <a:schemeClr val="tx1"/>
                          </a:solidFill>
                        </a:rPr>
                        <a:t>Transverse</a:t>
                      </a:r>
                      <a:r>
                        <a:rPr lang="en-US" sz="1800" baseline="0" dirty="0" smtClean="0">
                          <a:solidFill>
                            <a:schemeClr val="tx1"/>
                          </a:solidFill>
                        </a:rPr>
                        <a:t> Motion</a:t>
                      </a:r>
                      <a:endParaRPr lang="en-US" sz="1800" dirty="0">
                        <a:solidFill>
                          <a:schemeClr val="tx1"/>
                        </a:solidFill>
                      </a:endParaRPr>
                    </a:p>
                  </a:txBody>
                  <a:tcPr marL="91778" marR="91778" marT="45802" marB="4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Shearing</a:t>
                      </a:r>
                      <a:r>
                        <a:rPr lang="en-US" sz="1800" baseline="0" dirty="0" smtClean="0">
                          <a:solidFill>
                            <a:schemeClr val="tx1"/>
                          </a:solidFill>
                        </a:rPr>
                        <a:t> </a:t>
                      </a:r>
                      <a:endParaRPr lang="en-US" sz="1800" dirty="0">
                        <a:solidFill>
                          <a:schemeClr val="tx1"/>
                        </a:solidFill>
                      </a:endParaRPr>
                    </a:p>
                  </a:txBody>
                  <a:tcPr marL="91778" marR="91778" marT="45802" marB="458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502">
                <a:tc>
                  <a:txBody>
                    <a:bodyPr/>
                    <a:lstStyle/>
                    <a:p>
                      <a:endParaRPr lang="en-US" sz="1800" dirty="0">
                        <a:solidFill>
                          <a:schemeClr val="bg1"/>
                        </a:solidFill>
                      </a:endParaRPr>
                    </a:p>
                  </a:txBody>
                  <a:tcPr marL="91778" marR="91778" marT="45802" marB="458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smtClean="0">
                          <a:solidFill>
                            <a:schemeClr val="bg1"/>
                          </a:solidFill>
                        </a:rPr>
                        <a:t>Bending</a:t>
                      </a:r>
                      <a:endParaRPr lang="en-US" sz="1800" dirty="0">
                        <a:solidFill>
                          <a:schemeClr val="bg1"/>
                        </a:solidFill>
                      </a:endParaRPr>
                    </a:p>
                  </a:txBody>
                  <a:tcPr marL="91778" marR="91778" marT="45802" marB="458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65C834-8BE0-4C83-8D32-9D6A5BC8D9CB}" type="slidenum">
              <a:rPr lang="en-US" altLang="en-US" smtClean="0"/>
              <a:pPr>
                <a:spcBef>
                  <a:spcPct val="0"/>
                </a:spcBef>
              </a:pPr>
              <a:t>90</a:t>
            </a:fld>
            <a:endParaRPr lang="en-US" altLang="en-US" smtClean="0"/>
          </a:p>
        </p:txBody>
      </p:sp>
      <p:sp>
        <p:nvSpPr>
          <p:cNvPr id="196611"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196612"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r>
              <a:rPr lang="en-US" altLang="en-US" b="1" smtClean="0">
                <a:latin typeface="Arial" panose="020B0604020202020204" pitchFamily="34" charset="0"/>
              </a:rPr>
              <a:t>Needle Gun</a:t>
            </a:r>
          </a:p>
          <a:p>
            <a:endParaRPr lang="en-US" altLang="en-US" b="1" smtClean="0">
              <a:latin typeface="Arial" panose="020B0604020202020204" pitchFamily="34" charset="0"/>
            </a:endParaRPr>
          </a:p>
          <a:p>
            <a:r>
              <a:rPr lang="en-US" altLang="en-US" smtClean="0">
                <a:latin typeface="Arial" panose="020B0604020202020204" pitchFamily="34" charset="0"/>
              </a:rPr>
              <a:t>Surface preparation, paint, and other protective coatings used in shipbuilding and ship repair pose a hazard to workers. Potentially harmful substances can enter the body through inhalation, ingestion and contact with the eyes or skin. Surface preparation requires pre-planning and evaluation of the area for potential hazards before beginning work. </a:t>
            </a:r>
          </a:p>
          <a:p>
            <a:endParaRPr lang="en-US" altLang="en-US" smtClean="0">
              <a:latin typeface="Arial" panose="020B0604020202020204" pitchFamily="34" charset="0"/>
            </a:endParaRPr>
          </a:p>
          <a:p>
            <a:r>
              <a:rPr lang="en-US" altLang="en-US" smtClean="0">
                <a:latin typeface="Arial" panose="020B0604020202020204" pitchFamily="34" charset="0"/>
              </a:rPr>
              <a:t>A </a:t>
            </a:r>
            <a:r>
              <a:rPr lang="en-US" altLang="en-US" b="1" smtClean="0">
                <a:latin typeface="Arial" panose="020B0604020202020204" pitchFamily="34" charset="0"/>
              </a:rPr>
              <a:t>needle gun</a:t>
            </a:r>
            <a:r>
              <a:rPr lang="en-US" altLang="en-US" smtClean="0">
                <a:latin typeface="Arial" panose="020B0604020202020204" pitchFamily="34" charset="0"/>
              </a:rPr>
              <a:t> scaler, </a:t>
            </a:r>
            <a:r>
              <a:rPr lang="en-US" altLang="en-US" b="1" smtClean="0">
                <a:latin typeface="Arial" panose="020B0604020202020204" pitchFamily="34" charset="0"/>
              </a:rPr>
              <a:t>needle</a:t>
            </a:r>
            <a:r>
              <a:rPr lang="en-US" altLang="en-US" smtClean="0">
                <a:latin typeface="Arial" panose="020B0604020202020204" pitchFamily="34" charset="0"/>
              </a:rPr>
              <a:t> scaler, needle hammer gun or </a:t>
            </a:r>
            <a:r>
              <a:rPr lang="en-US" altLang="en-US" b="1" smtClean="0">
                <a:latin typeface="Arial" panose="020B0604020202020204" pitchFamily="34" charset="0"/>
              </a:rPr>
              <a:t>needle</a:t>
            </a:r>
            <a:r>
              <a:rPr lang="en-US" altLang="en-US" smtClean="0">
                <a:latin typeface="Arial" panose="020B0604020202020204" pitchFamily="34" charset="0"/>
              </a:rPr>
              <a:t>-</a:t>
            </a:r>
            <a:r>
              <a:rPr lang="en-US" altLang="en-US" b="1" smtClean="0">
                <a:latin typeface="Arial" panose="020B0604020202020204" pitchFamily="34" charset="0"/>
              </a:rPr>
              <a:t>gun</a:t>
            </a:r>
            <a:r>
              <a:rPr lang="en-US" altLang="en-US" smtClean="0">
                <a:latin typeface="Arial" panose="020B0604020202020204" pitchFamily="34" charset="0"/>
              </a:rPr>
              <a:t> is a tool used to remove rust, mill scale, and old paint from metal surfaces. The tool is used in metalwork applications during shipboard preservation.</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Needle Gun Hazards</a:t>
            </a:r>
          </a:p>
          <a:p>
            <a:pPr>
              <a:defRPr/>
            </a:pPr>
            <a:endParaRPr lang="en-US" altLang="en-US" b="1" dirty="0">
              <a:latin typeface="Arial" panose="020B0604020202020204" pitchFamily="34" charset="0"/>
            </a:endParaRPr>
          </a:p>
          <a:p>
            <a:pPr>
              <a:defRPr/>
            </a:pPr>
            <a:r>
              <a:rPr lang="en-US" dirty="0" smtClean="0"/>
              <a:t>Hazards associated with needle gunning include:</a:t>
            </a:r>
            <a:endParaRPr lang="en-US" dirty="0"/>
          </a:p>
          <a:p>
            <a:pPr marL="630347" lvl="1" indent="-171913">
              <a:lnSpc>
                <a:spcPct val="150000"/>
              </a:lnSpc>
              <a:buFont typeface="Arial" panose="020B0604020202020204" pitchFamily="34" charset="0"/>
              <a:buChar char="•"/>
              <a:defRPr/>
            </a:pPr>
            <a:r>
              <a:rPr lang="en-US" dirty="0" smtClean="0"/>
              <a:t>Impact</a:t>
            </a:r>
          </a:p>
          <a:p>
            <a:pPr marL="630347" lvl="1" indent="-171913">
              <a:lnSpc>
                <a:spcPct val="150000"/>
              </a:lnSpc>
              <a:buFont typeface="Arial" panose="020B0604020202020204" pitchFamily="34" charset="0"/>
              <a:buChar char="•"/>
              <a:defRPr/>
            </a:pPr>
            <a:r>
              <a:rPr lang="en-US" dirty="0" smtClean="0"/>
              <a:t>Respiratory </a:t>
            </a:r>
          </a:p>
          <a:p>
            <a:pPr marL="630347" lvl="1" indent="-171913">
              <a:lnSpc>
                <a:spcPct val="150000"/>
              </a:lnSpc>
              <a:buFont typeface="Arial" panose="020B0604020202020204" pitchFamily="34" charset="0"/>
              <a:buChar char="•"/>
              <a:defRPr/>
            </a:pPr>
            <a:r>
              <a:rPr lang="en-US" dirty="0" smtClean="0"/>
              <a:t>Loss of hearing</a:t>
            </a:r>
          </a:p>
          <a:p>
            <a:pPr marL="630347" lvl="1" indent="-171913">
              <a:lnSpc>
                <a:spcPct val="150000"/>
              </a:lnSpc>
              <a:buFont typeface="Arial" panose="020B0604020202020204" pitchFamily="34" charset="0"/>
              <a:buChar char="•"/>
              <a:defRPr/>
            </a:pPr>
            <a:r>
              <a:rPr lang="en-US" dirty="0" smtClean="0"/>
              <a:t>Shock</a:t>
            </a:r>
          </a:p>
          <a:p>
            <a:pPr marL="630347" lvl="1" indent="-171913">
              <a:lnSpc>
                <a:spcPct val="150000"/>
              </a:lnSpc>
              <a:buFont typeface="Arial" panose="020B0604020202020204" pitchFamily="34" charset="0"/>
              <a:buChar char="•"/>
              <a:defRPr/>
            </a:pPr>
            <a:r>
              <a:rPr lang="en-US" dirty="0" smtClean="0"/>
              <a:t>Hand/arm vibration</a:t>
            </a:r>
          </a:p>
          <a:p>
            <a:pPr>
              <a:lnSpc>
                <a:spcPct val="150000"/>
              </a:lnSpc>
              <a:defRPr/>
            </a:pPr>
            <a:r>
              <a:rPr lang="en-US" dirty="0" smtClean="0"/>
              <a:t>Vibration white finger (VWF), also known as hand-arm vibration syndrome (HAVS) or dead finger, is an industrial injury triggered by continuous use of vibrating hand-held machinery. It is a disorder that affects the blood vessels, nerves, muscles, and joints, of the hand, wrist and arm. Its best known effect is vibration-induced white finger (VWF), a term introduced by the Industrial Injury Advisory Council in 1970. </a:t>
            </a:r>
          </a:p>
          <a:p>
            <a:pPr marL="171913" indent="-171913">
              <a:lnSpc>
                <a:spcPct val="150000"/>
              </a:lnSpc>
              <a:buFont typeface="Arial" panose="020B0604020202020204" pitchFamily="34" charset="0"/>
              <a:buChar char="•"/>
              <a:defRPr/>
            </a:pPr>
            <a:endParaRPr lang="en-US" b="1"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02F7435A-1D97-449B-8047-41F9CA96E2A9}" type="slidenum">
              <a:rPr lang="en-US" altLang="en-US" smtClean="0"/>
              <a:pPr/>
              <a:t>91</a:t>
            </a:fld>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Needle Gun Solutions</a:t>
            </a:r>
          </a:p>
          <a:p>
            <a:pPr>
              <a:defRPr/>
            </a:pPr>
            <a:endParaRPr lang="en-US" altLang="en-US" b="1" dirty="0" smtClean="0">
              <a:latin typeface="Arial" panose="020B0604020202020204" pitchFamily="34" charset="0"/>
            </a:endParaRPr>
          </a:p>
          <a:p>
            <a:pPr>
              <a:defRPr/>
            </a:pPr>
            <a:r>
              <a:rPr lang="en-US" dirty="0" smtClean="0"/>
              <a:t>To </a:t>
            </a:r>
            <a:r>
              <a:rPr lang="en-US" dirty="0"/>
              <a:t>prevent hazards associated with </a:t>
            </a:r>
            <a:r>
              <a:rPr lang="en-US" dirty="0" smtClean="0"/>
              <a:t>operating a needle gun, workers </a:t>
            </a:r>
            <a:r>
              <a:rPr lang="en-US" dirty="0"/>
              <a:t>should observe the following </a:t>
            </a:r>
            <a:r>
              <a:rPr lang="en-US" dirty="0" smtClean="0"/>
              <a:t>precautions</a:t>
            </a:r>
            <a:r>
              <a:rPr lang="en-US" dirty="0"/>
              <a:t> </a:t>
            </a:r>
            <a:r>
              <a:rPr lang="en-US" dirty="0" smtClean="0"/>
              <a:t>discussed under the following categories:</a:t>
            </a:r>
          </a:p>
          <a:p>
            <a:pPr>
              <a:defRPr/>
            </a:pPr>
            <a:endParaRPr lang="en-US" altLang="en-US" dirty="0" smtClean="0">
              <a:latin typeface="Arial" panose="020B0604020202020204" pitchFamily="34" charset="0"/>
            </a:endParaRPr>
          </a:p>
          <a:p>
            <a:pPr marL="687652" lvl="1" indent="-229217">
              <a:buFontTx/>
              <a:buAutoNum type="arabicPeriod"/>
              <a:defRPr/>
            </a:pPr>
            <a:r>
              <a:rPr lang="en-US" altLang="en-US" dirty="0" smtClean="0">
                <a:latin typeface="Arial" panose="020B0604020202020204" pitchFamily="34" charset="0"/>
              </a:rPr>
              <a:t>Before you pull the trigger</a:t>
            </a:r>
          </a:p>
          <a:p>
            <a:pPr marL="687652" lvl="1" indent="-229217">
              <a:buFontTx/>
              <a:buAutoNum type="arabicPeriod"/>
              <a:defRPr/>
            </a:pPr>
            <a:endParaRPr lang="en-US" altLang="en-US" dirty="0" smtClean="0">
              <a:latin typeface="Arial" panose="020B0604020202020204" pitchFamily="34" charset="0"/>
            </a:endParaRPr>
          </a:p>
          <a:p>
            <a:pPr lvl="1">
              <a:defRPr/>
            </a:pPr>
            <a:r>
              <a:rPr lang="en-US" altLang="en-US" dirty="0" smtClean="0">
                <a:latin typeface="Arial" panose="020B0604020202020204" pitchFamily="34" charset="0"/>
              </a:rPr>
              <a:t>2.  While needle gunning</a:t>
            </a:r>
          </a:p>
          <a:p>
            <a:pPr lvl="1">
              <a:defRPr/>
            </a:pPr>
            <a:endParaRPr lang="en-US" altLang="en-US" dirty="0" smtClean="0">
              <a:latin typeface="Arial" panose="020B0604020202020204" pitchFamily="34" charset="0"/>
            </a:endParaRPr>
          </a:p>
          <a:p>
            <a:pPr lvl="1">
              <a:defRPr/>
            </a:pPr>
            <a:r>
              <a:rPr lang="en-US" altLang="en-US" dirty="0" smtClean="0">
                <a:latin typeface="Arial" panose="020B0604020202020204" pitchFamily="34" charset="0"/>
              </a:rPr>
              <a:t>3.  Needle running Don’ts</a:t>
            </a:r>
          </a:p>
          <a:p>
            <a:pPr>
              <a:defRPr/>
            </a:pPr>
            <a:endParaRPr lang="en-US" altLang="en-US" dirty="0" smtClean="0">
              <a:latin typeface="Arial" panose="020B0604020202020204" pitchFamily="34"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365ECF9-112E-4FDF-996E-1967CDEC24D1}" type="slidenum">
              <a:rPr lang="en-US" altLang="en-US" smtClean="0"/>
              <a:pPr/>
              <a:t>92</a:t>
            </a:fld>
            <a:endParaRPr lang="en-US"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92762-FD68-414C-8B21-D6EB19684C32}" type="slidenum">
              <a:rPr lang="en-US" altLang="en-US" smtClean="0"/>
              <a:pPr>
                <a:spcBef>
                  <a:spcPct val="0"/>
                </a:spcBef>
              </a:pPr>
              <a:t>93</a:t>
            </a:fld>
            <a:endParaRPr lang="en-US" altLang="en-US" smtClean="0"/>
          </a:p>
        </p:txBody>
      </p:sp>
      <p:sp>
        <p:nvSpPr>
          <p:cNvPr id="202755"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19700"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Before You Pull the Trigger</a:t>
            </a:r>
          </a:p>
          <a:p>
            <a:pPr>
              <a:defRPr/>
            </a:pPr>
            <a:endParaRPr lang="en-US" altLang="en-US" b="1" dirty="0">
              <a:latin typeface="Arial" panose="020B0604020202020204" pitchFamily="34" charset="0"/>
            </a:endParaRPr>
          </a:p>
          <a:p>
            <a:pPr marL="171913" indent="-171913" eaLnBrk="1" fontAlgn="t" hangingPunct="1">
              <a:buFont typeface="Arial" panose="020B0604020202020204" pitchFamily="34" charset="0"/>
              <a:buChar char="•"/>
              <a:defRPr/>
            </a:pPr>
            <a:r>
              <a:rPr lang="en-US" dirty="0"/>
              <a:t>Wear eye </a:t>
            </a:r>
            <a:r>
              <a:rPr lang="en-US" dirty="0" smtClean="0"/>
              <a:t>protection.</a:t>
            </a:r>
          </a:p>
          <a:p>
            <a:pPr marL="171913" indent="-171913" eaLnBrk="1" fontAlgn="t" hangingPunct="1">
              <a:buFont typeface="Arial" panose="020B0604020202020204" pitchFamily="34" charset="0"/>
              <a:buChar char="•"/>
              <a:defRPr/>
            </a:pPr>
            <a:endParaRPr lang="en-US" sz="800" dirty="0"/>
          </a:p>
          <a:p>
            <a:pPr marL="171913" indent="-171913" eaLnBrk="1" fontAlgn="auto" hangingPunct="1">
              <a:buFont typeface="Arial" panose="020B0604020202020204" pitchFamily="34" charset="0"/>
              <a:buChar char="•"/>
              <a:defRPr/>
            </a:pPr>
            <a:r>
              <a:rPr lang="en-US" dirty="0" smtClean="0"/>
              <a:t>Wear vibration-proof gloves.</a:t>
            </a:r>
          </a:p>
          <a:p>
            <a:pPr marL="171913" indent="-171913" eaLnBrk="1" fontAlgn="auto" hangingPunct="1">
              <a:buFont typeface="Arial" panose="020B0604020202020204" pitchFamily="34" charset="0"/>
              <a:buChar char="•"/>
              <a:defRPr/>
            </a:pPr>
            <a:endParaRPr lang="en-US" sz="800" dirty="0"/>
          </a:p>
          <a:p>
            <a:pPr marL="171913" indent="-171913" eaLnBrk="1" fontAlgn="auto" hangingPunct="1">
              <a:buFont typeface="Arial" panose="020B0604020202020204" pitchFamily="34" charset="0"/>
              <a:buChar char="•"/>
              <a:defRPr/>
            </a:pPr>
            <a:r>
              <a:rPr lang="en-US" dirty="0" smtClean="0"/>
              <a:t>Wear other required PPE.</a:t>
            </a:r>
          </a:p>
          <a:p>
            <a:pPr marL="171913" indent="-171913" eaLnBrk="1" fontAlgn="auto" hangingPunct="1">
              <a:buFont typeface="Arial" panose="020B0604020202020204" pitchFamily="34" charset="0"/>
              <a:buChar char="•"/>
              <a:defRPr/>
            </a:pPr>
            <a:endParaRPr lang="en-US" sz="800" dirty="0"/>
          </a:p>
          <a:p>
            <a:pPr marL="171913" indent="-171913" eaLnBrk="1" fontAlgn="auto" hangingPunct="1">
              <a:buFont typeface="Arial" panose="020B0604020202020204" pitchFamily="34" charset="0"/>
              <a:buChar char="•"/>
              <a:defRPr/>
            </a:pPr>
            <a:r>
              <a:rPr lang="en-US" dirty="0" smtClean="0"/>
              <a:t>Do not wear loose fitting clothing.</a:t>
            </a:r>
            <a:endParaRPr lang="en-US" dirty="0"/>
          </a:p>
          <a:p>
            <a:pPr marL="171913" indent="-171913" eaLnBrk="1" fontAlgn="auto" hangingPunct="1">
              <a:buFont typeface="Arial" panose="020B0604020202020204" pitchFamily="34" charset="0"/>
              <a:buChar char="•"/>
              <a:defRPr/>
            </a:pPr>
            <a:endParaRPr lang="en-US" altLang="en-US" sz="800" dirty="0">
              <a:latin typeface="Arial Rounded MT Bold" pitchFamily="34" charset="0"/>
            </a:endParaRPr>
          </a:p>
          <a:p>
            <a:pPr marL="171913" indent="-171913" eaLnBrk="1" fontAlgn="auto" hangingPunct="1">
              <a:buFont typeface="Arial" panose="020B0604020202020204" pitchFamily="34" charset="0"/>
              <a:buChar char="•"/>
              <a:defRPr/>
            </a:pPr>
            <a:r>
              <a:rPr lang="en-US" altLang="en-US" dirty="0" smtClean="0">
                <a:latin typeface="Arial Rounded MT Bold" pitchFamily="34" charset="0"/>
              </a:rPr>
              <a:t>Keep tools in good condition.</a:t>
            </a:r>
          </a:p>
          <a:p>
            <a:pPr marL="171913" indent="-171913" eaLnBrk="1" fontAlgn="auto" hangingPunct="1">
              <a:buFont typeface="Arial" panose="020B0604020202020204" pitchFamily="34" charset="0"/>
              <a:buChar char="•"/>
              <a:defRPr/>
            </a:pPr>
            <a:endParaRPr lang="en-US" altLang="en-US" sz="800" dirty="0">
              <a:latin typeface="Arial Rounded MT Bold" pitchFamily="34" charset="0"/>
            </a:endParaRPr>
          </a:p>
          <a:p>
            <a:pPr marL="171913" indent="-171913" eaLnBrk="1" fontAlgn="auto" hangingPunct="1">
              <a:buFont typeface="Arial" panose="020B0604020202020204" pitchFamily="34" charset="0"/>
              <a:buChar char="•"/>
              <a:defRPr/>
            </a:pPr>
            <a:r>
              <a:rPr lang="en-US" altLang="en-US" dirty="0" smtClean="0">
                <a:latin typeface="Arial Rounded MT Bold" pitchFamily="34" charset="0"/>
              </a:rPr>
              <a:t>Use the right tool for the job.</a:t>
            </a:r>
          </a:p>
          <a:p>
            <a:pPr marL="171913" indent="-171913" eaLnBrk="1" fontAlgn="auto" hangingPunct="1">
              <a:buFont typeface="Arial" panose="020B0604020202020204" pitchFamily="34" charset="0"/>
              <a:buChar char="•"/>
              <a:defRPr/>
            </a:pPr>
            <a:endParaRPr lang="en-US" altLang="en-US" sz="800" dirty="0">
              <a:latin typeface="Arial Rounded MT Bold" pitchFamily="34" charset="0"/>
            </a:endParaRPr>
          </a:p>
          <a:p>
            <a:pPr marL="171913" indent="-171913" eaLnBrk="1" fontAlgn="auto" hangingPunct="1">
              <a:buFont typeface="Arial" panose="020B0604020202020204" pitchFamily="34" charset="0"/>
              <a:buChar char="•"/>
              <a:defRPr/>
            </a:pPr>
            <a:r>
              <a:rPr lang="en-US" altLang="en-US" dirty="0" smtClean="0">
                <a:latin typeface="Arial Rounded MT Bold" pitchFamily="34" charset="0"/>
              </a:rPr>
              <a:t>Examine each tool for damage prior to use.</a:t>
            </a:r>
          </a:p>
          <a:p>
            <a:pPr marL="171913" indent="-171913" eaLnBrk="1" fontAlgn="auto" hangingPunct="1">
              <a:buFont typeface="Arial" panose="020B0604020202020204" pitchFamily="34" charset="0"/>
              <a:buChar char="•"/>
              <a:defRPr/>
            </a:pPr>
            <a:endParaRPr lang="en-US" altLang="en-US" sz="800" dirty="0">
              <a:latin typeface="Arial Rounded MT Bold" pitchFamily="34" charset="0"/>
            </a:endParaRPr>
          </a:p>
          <a:p>
            <a:pPr marL="171913" indent="-171913" eaLnBrk="1" fontAlgn="auto" hangingPunct="1">
              <a:buFont typeface="Arial" panose="020B0604020202020204" pitchFamily="34" charset="0"/>
              <a:buChar char="•"/>
              <a:defRPr/>
            </a:pPr>
            <a:r>
              <a:rPr lang="en-US" altLang="en-US" dirty="0" smtClean="0">
                <a:latin typeface="Arial Rounded MT Bold" pitchFamily="34" charset="0"/>
              </a:rPr>
              <a:t>Properly maintain the tool.</a:t>
            </a:r>
          </a:p>
          <a:p>
            <a:pPr marL="171913" indent="-171913" eaLnBrk="1" fontAlgn="auto" hangingPunct="1">
              <a:buFont typeface="Arial" panose="020B0604020202020204" pitchFamily="34" charset="0"/>
              <a:buChar char="•"/>
              <a:defRPr/>
            </a:pPr>
            <a:endParaRPr lang="en-US" altLang="en-US" sz="800" dirty="0">
              <a:latin typeface="Arial Rounded MT Bold" pitchFamily="34" charset="0"/>
            </a:endParaRPr>
          </a:p>
          <a:p>
            <a:pPr marL="171913" indent="-171913" eaLnBrk="1" fontAlgn="auto" hangingPunct="1">
              <a:buFont typeface="Arial" panose="020B0604020202020204" pitchFamily="34" charset="0"/>
              <a:buChar char="•"/>
              <a:defRPr/>
            </a:pPr>
            <a:r>
              <a:rPr lang="en-US" altLang="en-US" dirty="0" smtClean="0">
                <a:latin typeface="Arial Rounded MT Bold" pitchFamily="34" charset="0"/>
              </a:rPr>
              <a:t>Operate according to manufacturer’s instructions.</a:t>
            </a:r>
          </a:p>
          <a:p>
            <a:pPr marL="171913" indent="-171913" eaLnBrk="1" fontAlgn="auto" hangingPunct="1">
              <a:buFont typeface="Arial" panose="020B0604020202020204" pitchFamily="34" charset="0"/>
              <a:buChar char="•"/>
              <a:defRPr/>
            </a:pPr>
            <a:endParaRPr lang="en-US" altLang="en-US" dirty="0">
              <a:latin typeface="Arial Rounded MT Bold" pitchFamily="34" charset="0"/>
            </a:endParaRPr>
          </a:p>
          <a:p>
            <a:pPr>
              <a:defRPr/>
            </a:pPr>
            <a:endParaRPr lang="en-US" altLang="en-US" b="1" dirty="0" smtClean="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20900" indent="-234950">
              <a:spcBef>
                <a:spcPct val="30000"/>
              </a:spcBef>
              <a:defRPr sz="1200">
                <a:solidFill>
                  <a:schemeClr val="tx1"/>
                </a:solidFill>
                <a:latin typeface="Arial" panose="020B0604020202020204" pitchFamily="34" charset="0"/>
              </a:defRPr>
            </a:lvl5pPr>
            <a:lvl6pPr marL="2578100" indent="-234950" eaLnBrk="0" fontAlgn="base" hangingPunct="0">
              <a:spcBef>
                <a:spcPct val="30000"/>
              </a:spcBef>
              <a:spcAft>
                <a:spcPct val="0"/>
              </a:spcAft>
              <a:defRPr sz="1200">
                <a:solidFill>
                  <a:schemeClr val="tx1"/>
                </a:solidFill>
                <a:latin typeface="Arial" panose="020B0604020202020204" pitchFamily="34" charset="0"/>
              </a:defRPr>
            </a:lvl6pPr>
            <a:lvl7pPr marL="3035300" indent="-234950" eaLnBrk="0" fontAlgn="base" hangingPunct="0">
              <a:spcBef>
                <a:spcPct val="30000"/>
              </a:spcBef>
              <a:spcAft>
                <a:spcPct val="0"/>
              </a:spcAft>
              <a:defRPr sz="1200">
                <a:solidFill>
                  <a:schemeClr val="tx1"/>
                </a:solidFill>
                <a:latin typeface="Arial" panose="020B0604020202020204" pitchFamily="34" charset="0"/>
              </a:defRPr>
            </a:lvl7pPr>
            <a:lvl8pPr marL="3492500" indent="-234950" eaLnBrk="0" fontAlgn="base" hangingPunct="0">
              <a:spcBef>
                <a:spcPct val="30000"/>
              </a:spcBef>
              <a:spcAft>
                <a:spcPct val="0"/>
              </a:spcAft>
              <a:defRPr sz="1200">
                <a:solidFill>
                  <a:schemeClr val="tx1"/>
                </a:solidFill>
                <a:latin typeface="Arial" panose="020B0604020202020204" pitchFamily="34" charset="0"/>
              </a:defRPr>
            </a:lvl8pPr>
            <a:lvl9pPr marL="3949700"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F6A6CA-3CE7-4DC2-A779-EB68B33824B3}" type="slidenum">
              <a:rPr lang="en-US" altLang="en-US" smtClean="0"/>
              <a:pPr>
                <a:spcBef>
                  <a:spcPct val="0"/>
                </a:spcBef>
              </a:pPr>
              <a:t>94</a:t>
            </a:fld>
            <a:endParaRPr lang="en-US" altLang="en-US" smtClean="0"/>
          </a:p>
        </p:txBody>
      </p:sp>
      <p:sp>
        <p:nvSpPr>
          <p:cNvPr id="204803" name="Rectangle 2"/>
          <p:cNvSpPr>
            <a:spLocks noGrp="1" noRot="1" noChangeAspect="1" noChangeArrowheads="1" noTextEdit="1"/>
          </p:cNvSpPr>
          <p:nvPr>
            <p:ph type="sldImg"/>
          </p:nvPr>
        </p:nvSpPr>
        <p:spPr>
          <a:xfrm>
            <a:off x="1217613" y="700088"/>
            <a:ext cx="4681537" cy="3509962"/>
          </a:xfrm>
          <a:solidFill>
            <a:srgbClr val="FFFFFF"/>
          </a:solidFill>
          <a:ln/>
        </p:spPr>
      </p:sp>
      <p:sp>
        <p:nvSpPr>
          <p:cNvPr id="204806" name="Rectangle 3"/>
          <p:cNvSpPr>
            <a:spLocks noGrp="1" noChangeArrowheads="1"/>
          </p:cNvSpPr>
          <p:nvPr>
            <p:ph type="body" idx="1"/>
          </p:nvPr>
        </p:nvSpPr>
        <p:spPr>
          <a:xfrm>
            <a:off x="947738" y="4440238"/>
            <a:ext cx="5280025" cy="4286250"/>
          </a:xfrm>
          <a:solidFill>
            <a:srgbClr val="FFFFFF"/>
          </a:solidFill>
          <a:ln>
            <a:solidFill>
              <a:srgbClr val="000000"/>
            </a:solidFill>
          </a:ln>
        </p:spPr>
        <p:txBody>
          <a:bodyPr/>
          <a:lstStyle/>
          <a:p>
            <a:pPr>
              <a:defRPr/>
            </a:pPr>
            <a:r>
              <a:rPr lang="en-US" altLang="en-US" b="1" dirty="0" smtClean="0">
                <a:latin typeface="Arial" panose="020B0604020202020204" pitchFamily="34" charset="0"/>
              </a:rPr>
              <a:t>While Needle Gunning</a:t>
            </a:r>
          </a:p>
          <a:p>
            <a:pPr>
              <a:defRPr/>
            </a:pPr>
            <a:endParaRPr lang="en-US" altLang="en-US" sz="800" b="1" dirty="0">
              <a:latin typeface="Arial" panose="020B0604020202020204" pitchFamily="34" charset="0"/>
            </a:endParaRPr>
          </a:p>
          <a:p>
            <a:pPr marL="171913" indent="-171913">
              <a:buFont typeface="Arial" panose="020B0604020202020204" pitchFamily="34" charset="0"/>
              <a:buChar char="•"/>
              <a:defRPr/>
            </a:pPr>
            <a:r>
              <a:rPr lang="en-US" dirty="0" smtClean="0"/>
              <a:t>Ensure </a:t>
            </a:r>
            <a:r>
              <a:rPr lang="en-US" dirty="0"/>
              <a:t>that sparks from the process do not create a hazard to eyes or will ignite the environment.</a:t>
            </a:r>
          </a:p>
          <a:p>
            <a:pPr marL="171913" indent="-171913">
              <a:buFont typeface="Arial" panose="020B0604020202020204" pitchFamily="34" charset="0"/>
              <a:buChar char="•"/>
              <a:defRPr/>
            </a:pPr>
            <a:r>
              <a:rPr lang="en-US" dirty="0" smtClean="0"/>
              <a:t>The </a:t>
            </a:r>
            <a:r>
              <a:rPr lang="en-US" dirty="0"/>
              <a:t>operator must check that no bystanders are in the vicinity.</a:t>
            </a:r>
          </a:p>
          <a:p>
            <a:pPr marL="171913" indent="-171913">
              <a:buFont typeface="Arial" panose="020B0604020202020204" pitchFamily="34" charset="0"/>
              <a:buChar char="•"/>
              <a:defRPr/>
            </a:pPr>
            <a:r>
              <a:rPr lang="en-US" dirty="0" smtClean="0"/>
              <a:t>Disconnect </a:t>
            </a:r>
            <a:r>
              <a:rPr lang="en-US" dirty="0"/>
              <a:t>the power supply before servicing and changing of </a:t>
            </a:r>
            <a:r>
              <a:rPr lang="en-US" dirty="0" smtClean="0"/>
              <a:t>needles.</a:t>
            </a:r>
            <a:endParaRPr lang="en-US" dirty="0"/>
          </a:p>
          <a:p>
            <a:pPr marL="171913" indent="-171913">
              <a:buFont typeface="Arial" panose="020B0604020202020204" pitchFamily="34" charset="0"/>
              <a:buChar char="•"/>
              <a:defRPr/>
            </a:pPr>
            <a:r>
              <a:rPr lang="en-US" dirty="0" smtClean="0"/>
              <a:t>Release </a:t>
            </a:r>
            <a:r>
              <a:rPr lang="en-US" dirty="0"/>
              <a:t>control device in case of interruption of energy supply.</a:t>
            </a:r>
          </a:p>
          <a:p>
            <a:pPr marL="171913" indent="-171913">
              <a:buFont typeface="Arial" panose="020B0604020202020204" pitchFamily="34" charset="0"/>
              <a:buChar char="•"/>
              <a:defRPr/>
            </a:pPr>
            <a:r>
              <a:rPr lang="en-US" dirty="0" smtClean="0"/>
              <a:t>Keep </a:t>
            </a:r>
            <a:r>
              <a:rPr lang="en-US" dirty="0"/>
              <a:t>firm grip on tool during operation</a:t>
            </a:r>
            <a:r>
              <a:rPr lang="en-US" dirty="0" smtClean="0"/>
              <a:t>.</a:t>
            </a:r>
            <a:endParaRPr lang="en-US" dirty="0"/>
          </a:p>
          <a:p>
            <a:pPr marL="171913" indent="-171913">
              <a:buFont typeface="Arial" panose="020B0604020202020204" pitchFamily="34" charset="0"/>
              <a:buChar char="•"/>
              <a:defRPr/>
            </a:pPr>
            <a:r>
              <a:rPr lang="en-US" dirty="0" smtClean="0"/>
              <a:t>Check </a:t>
            </a:r>
            <a:r>
              <a:rPr lang="en-US" dirty="0"/>
              <a:t>to see that tool is securely fastened to air </a:t>
            </a:r>
            <a:r>
              <a:rPr lang="en-US" dirty="0" smtClean="0"/>
              <a:t>hose (pneumatic).</a:t>
            </a:r>
            <a:endParaRPr lang="en-US" dirty="0"/>
          </a:p>
          <a:p>
            <a:pPr marL="171913" indent="-171913">
              <a:buFont typeface="Arial" panose="020B0604020202020204" pitchFamily="34" charset="0"/>
              <a:buChar char="•"/>
              <a:defRPr/>
            </a:pPr>
            <a:r>
              <a:rPr lang="en-US" dirty="0" smtClean="0"/>
              <a:t>In </a:t>
            </a:r>
            <a:r>
              <a:rPr lang="en-US" dirty="0"/>
              <a:t>air hoses larger than </a:t>
            </a:r>
            <a:r>
              <a:rPr lang="en-US" dirty="0" smtClean="0"/>
              <a:t>1/2 inch</a:t>
            </a:r>
            <a:r>
              <a:rPr lang="en-US" dirty="0"/>
              <a:t>, a safety excess flow valve must be installed at the source </a:t>
            </a:r>
            <a:r>
              <a:rPr lang="en-US" dirty="0" smtClean="0"/>
              <a:t>to </a:t>
            </a:r>
            <a:r>
              <a:rPr lang="en-US" dirty="0"/>
              <a:t>reduce pressure in case of hose </a:t>
            </a:r>
            <a:r>
              <a:rPr lang="en-US" dirty="0" smtClean="0"/>
              <a:t>failure (pneumatic).</a:t>
            </a:r>
            <a:endParaRPr lang="en-US" dirty="0"/>
          </a:p>
          <a:p>
            <a:pPr marL="171913" indent="-171913">
              <a:buFont typeface="Arial" panose="020B0604020202020204" pitchFamily="34" charset="0"/>
              <a:buChar char="•"/>
              <a:defRPr/>
            </a:pPr>
            <a:r>
              <a:rPr lang="en-US" dirty="0" smtClean="0"/>
              <a:t>Before </a:t>
            </a:r>
            <a:r>
              <a:rPr lang="en-US" dirty="0"/>
              <a:t>operating the tool, see that a safety clip or retainer is installed and working to </a:t>
            </a:r>
            <a:r>
              <a:rPr lang="en-US" dirty="0" smtClean="0"/>
              <a:t>prevent needles </a:t>
            </a:r>
            <a:r>
              <a:rPr lang="en-US" dirty="0"/>
              <a:t>from being ejected from the </a:t>
            </a:r>
            <a:r>
              <a:rPr lang="en-US" dirty="0" smtClean="0"/>
              <a:t>tool.</a:t>
            </a:r>
          </a:p>
          <a:p>
            <a:pPr marL="171913" indent="-171913">
              <a:buFont typeface="Arial" panose="020B0604020202020204" pitchFamily="34" charset="0"/>
              <a:buChar char="•"/>
              <a:defRPr/>
            </a:pPr>
            <a:r>
              <a:rPr lang="en-US" dirty="0"/>
              <a:t>Always disconnect the tool from the air supply or shut off and drain the air hose prior to </a:t>
            </a:r>
            <a:r>
              <a:rPr lang="en-US" dirty="0" smtClean="0"/>
              <a:t>changing needles (pneumatic).</a:t>
            </a:r>
          </a:p>
          <a:p>
            <a:pPr marL="171913" indent="-171913">
              <a:buFont typeface="Arial" panose="020B0604020202020204" pitchFamily="34" charset="0"/>
              <a:buChar char="•"/>
              <a:defRPr/>
            </a:pPr>
            <a:r>
              <a:rPr lang="en-US" dirty="0"/>
              <a:t>When working in close proximity to other workers, suitable barriers may need to be </a:t>
            </a:r>
            <a:r>
              <a:rPr lang="en-US" dirty="0" smtClean="0"/>
              <a:t>erected around </a:t>
            </a:r>
            <a:r>
              <a:rPr lang="en-US" dirty="0"/>
              <a:t>work areas to protect workers from possible tool ejections or flying pieces from the </a:t>
            </a:r>
            <a:r>
              <a:rPr lang="en-US" dirty="0" smtClean="0"/>
              <a:t>removal process </a:t>
            </a:r>
            <a:r>
              <a:rPr lang="en-US" dirty="0"/>
              <a:t>itself.</a:t>
            </a:r>
            <a:endParaRPr lang="en-US" dirty="0" smtClean="0"/>
          </a:p>
          <a:p>
            <a:pPr>
              <a:defRPr/>
            </a:pPr>
            <a:endParaRPr lang="en-US" dirty="0" smtClean="0"/>
          </a:p>
          <a:p>
            <a:pPr marL="171913" indent="-171913">
              <a:buFont typeface="Arial" panose="020B0604020202020204" pitchFamily="34" charset="0"/>
              <a:buChar char="•"/>
              <a:defRPr/>
            </a:pPr>
            <a:endParaRPr lang="en-US" dirty="0" smtClean="0"/>
          </a:p>
          <a:p>
            <a:pPr>
              <a:defRPr/>
            </a:pPr>
            <a:endParaRPr lang="en-US" altLang="en-US" b="1" dirty="0" smtClean="0">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Needle Gunning Don’ts</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Do not needle gun:</a:t>
            </a:r>
            <a:endParaRPr lang="en-US" altLang="en-US" dirty="0">
              <a:latin typeface="Arial" panose="020B0604020202020204" pitchFamily="34" charset="0"/>
            </a:endParaRPr>
          </a:p>
          <a:p>
            <a:pPr marL="171913" indent="-171913">
              <a:lnSpc>
                <a:spcPct val="150000"/>
              </a:lnSpc>
              <a:buFont typeface="Arial" panose="020B0604020202020204" pitchFamily="34" charset="0"/>
              <a:buChar char="•"/>
              <a:defRPr/>
            </a:pPr>
            <a:r>
              <a:rPr lang="en-US" dirty="0" smtClean="0"/>
              <a:t>In potentially explosive atmospheres.</a:t>
            </a:r>
          </a:p>
          <a:p>
            <a:pPr marL="171913" indent="-171913">
              <a:lnSpc>
                <a:spcPct val="150000"/>
              </a:lnSpc>
              <a:buFont typeface="Arial" panose="020B0604020202020204" pitchFamily="34" charset="0"/>
              <a:buChar char="•"/>
              <a:defRPr/>
            </a:pPr>
            <a:r>
              <a:rPr lang="en-US" dirty="0" smtClean="0"/>
              <a:t>Near wires or other possible current carrying sources.</a:t>
            </a:r>
          </a:p>
          <a:p>
            <a:pPr marL="171913" indent="-171913">
              <a:lnSpc>
                <a:spcPct val="150000"/>
              </a:lnSpc>
              <a:buFont typeface="Arial" panose="020B0604020202020204" pitchFamily="34" charset="0"/>
              <a:buChar char="•"/>
              <a:defRPr/>
            </a:pPr>
            <a:r>
              <a:rPr lang="en-US" dirty="0" smtClean="0"/>
              <a:t>By holding the tool near your body.</a:t>
            </a:r>
          </a:p>
          <a:p>
            <a:pPr marL="171913" indent="-171913">
              <a:lnSpc>
                <a:spcPct val="150000"/>
              </a:lnSpc>
              <a:buFont typeface="Arial" panose="020B0604020202020204" pitchFamily="34" charset="0"/>
              <a:buChar char="•"/>
              <a:defRPr/>
            </a:pPr>
            <a:r>
              <a:rPr lang="en-US" dirty="0" smtClean="0"/>
              <a:t>Toward your body.</a:t>
            </a:r>
          </a:p>
          <a:p>
            <a:pPr>
              <a:lnSpc>
                <a:spcPct val="150000"/>
              </a:lnSpc>
              <a:defRPr/>
            </a:pPr>
            <a:r>
              <a:rPr lang="en-US" b="1" dirty="0" smtClean="0"/>
              <a:t>Never:</a:t>
            </a:r>
          </a:p>
          <a:p>
            <a:pPr marL="171913" indent="-171913">
              <a:lnSpc>
                <a:spcPct val="150000"/>
              </a:lnSpc>
              <a:buFont typeface="Arial" panose="020B0604020202020204" pitchFamily="34" charset="0"/>
              <a:buChar char="•"/>
              <a:defRPr/>
            </a:pPr>
            <a:r>
              <a:rPr lang="en-US" dirty="0" smtClean="0"/>
              <a:t>Carry the tool by the hose.</a:t>
            </a:r>
          </a:p>
          <a:p>
            <a:pPr marL="171913" indent="-171913">
              <a:lnSpc>
                <a:spcPct val="150000"/>
              </a:lnSpc>
              <a:buFont typeface="Arial" panose="020B0604020202020204" pitchFamily="34" charset="0"/>
              <a:buChar char="•"/>
              <a:defRPr/>
            </a:pPr>
            <a:r>
              <a:rPr lang="en-US" dirty="0" smtClean="0"/>
              <a:t>Yank the hose to disconnect it from the air supply.</a:t>
            </a:r>
          </a:p>
          <a:p>
            <a:pPr marL="171913" indent="-171913">
              <a:lnSpc>
                <a:spcPct val="150000"/>
              </a:lnSpc>
              <a:buFont typeface="Arial" panose="020B0604020202020204" pitchFamily="34" charset="0"/>
              <a:buChar char="•"/>
              <a:defRPr/>
            </a:pPr>
            <a:r>
              <a:rPr lang="en-US" dirty="0" smtClean="0"/>
              <a:t>Point </a:t>
            </a:r>
            <a:r>
              <a:rPr lang="en-US" dirty="0"/>
              <a:t>or direct a tool toward another worker or yourself.</a:t>
            </a:r>
            <a:endParaRPr lang="en-US" dirty="0" smtClean="0"/>
          </a:p>
          <a:p>
            <a:pPr marL="171913" indent="-171913">
              <a:buFont typeface="Arial" panose="020B0604020202020204" pitchFamily="34" charset="0"/>
              <a:buChar char="•"/>
              <a:defRPr/>
            </a:pPr>
            <a:endParaRPr lang="en-US" dirty="0" smtClean="0"/>
          </a:p>
          <a:p>
            <a:pPr marL="171913" indent="-171913">
              <a:buFont typeface="Arial" panose="020B0604020202020204" pitchFamily="34" charset="0"/>
              <a:buChar char="•"/>
              <a:defRPr/>
            </a:pPr>
            <a:endParaRPr lang="en-US" dirty="0" smtClean="0"/>
          </a:p>
          <a:p>
            <a:pPr>
              <a:defRPr/>
            </a:pPr>
            <a:endParaRPr lang="en-US" altLang="en-US" dirty="0" smtClean="0"/>
          </a:p>
          <a:p>
            <a:pPr>
              <a:defRPr/>
            </a:pPr>
            <a:endParaRPr lang="en-US" altLang="en-US" dirty="0" smtClean="0"/>
          </a:p>
          <a:p>
            <a:pPr>
              <a:defRPr/>
            </a:pPr>
            <a:endParaRPr lang="en-US" dirty="0" smtClean="0"/>
          </a:p>
          <a:p>
            <a:pPr marL="171913" indent="-171913">
              <a:lnSpc>
                <a:spcPct val="80000"/>
              </a:lnSpc>
              <a:buFont typeface="Arial" panose="020B0604020202020204" pitchFamily="34" charset="0"/>
              <a:buChar char="•"/>
              <a:defRPr/>
            </a:pPr>
            <a:endParaRPr lang="en-US" altLang="en-US" dirty="0" smtClean="0"/>
          </a:p>
          <a:p>
            <a:pPr>
              <a:lnSpc>
                <a:spcPct val="80000"/>
              </a:lnSpc>
              <a:defRPr/>
            </a:pPr>
            <a:endParaRPr lang="en-US" altLang="en-US" dirty="0" smtClean="0"/>
          </a:p>
          <a:p>
            <a:pPr>
              <a:defRPr/>
            </a:pPr>
            <a:endParaRPr lang="en-US" altLang="en-US" dirty="0" smtClean="0">
              <a:latin typeface="Arial" panose="020B0604020202020204" pitchFamily="34" charset="0"/>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215CDB27-3A43-4E4A-9B57-FD4FE7B15345}" type="slidenum">
              <a:rPr lang="en-US" altLang="en-US" smtClean="0"/>
              <a:pPr/>
              <a:t>95</a:t>
            </a:fld>
            <a:endParaRPr lang="en-US"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Review</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With your partner, complete each of the Safety Solutions, by  category,  to the best of your ability.</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z="1800" smtClean="0">
              <a:latin typeface="Arial" panose="020B0604020202020204" pitchFamily="34" charset="0"/>
            </a:endParaRPr>
          </a:p>
          <a:p>
            <a:endParaRPr lang="en-US" altLang="en-US" smtClean="0">
              <a:latin typeface="Arial" panose="020B0604020202020204" pitchFamily="34" charset="0"/>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4D04CBB8-005A-4815-ADED-3E39C77520E6}" type="slidenum">
              <a:rPr lang="en-US" altLang="en-US" smtClean="0"/>
              <a:pPr/>
              <a:t>96</a:t>
            </a:fld>
            <a:endParaRPr lang="en-US" altLang="en-US" smtClean="0"/>
          </a:p>
        </p:txBody>
      </p:sp>
      <p:graphicFrame>
        <p:nvGraphicFramePr>
          <p:cNvPr id="2" name="Table 1"/>
          <p:cNvGraphicFramePr>
            <a:graphicFrameLocks noGrp="1"/>
          </p:cNvGraphicFramePr>
          <p:nvPr/>
        </p:nvGraphicFramePr>
        <p:xfrm>
          <a:off x="823913" y="5534025"/>
          <a:ext cx="5072062" cy="3343275"/>
        </p:xfrm>
        <a:graphic>
          <a:graphicData uri="http://schemas.openxmlformats.org/drawingml/2006/table">
            <a:tbl>
              <a:tblPr firstRow="1" bandRow="1">
                <a:tableStyleId>{5C22544A-7EE6-4342-B048-85BDC9FD1C3A}</a:tableStyleId>
              </a:tblPr>
              <a:tblGrid>
                <a:gridCol w="1690687">
                  <a:extLst>
                    <a:ext uri="{9D8B030D-6E8A-4147-A177-3AD203B41FA5}">
                      <a16:colId xmlns:a16="http://schemas.microsoft.com/office/drawing/2014/main" val="20000"/>
                    </a:ext>
                  </a:extLst>
                </a:gridCol>
                <a:gridCol w="1690687">
                  <a:extLst>
                    <a:ext uri="{9D8B030D-6E8A-4147-A177-3AD203B41FA5}">
                      <a16:colId xmlns:a16="http://schemas.microsoft.com/office/drawing/2014/main" val="20001"/>
                    </a:ext>
                  </a:extLst>
                </a:gridCol>
                <a:gridCol w="1690687">
                  <a:extLst>
                    <a:ext uri="{9D8B030D-6E8A-4147-A177-3AD203B41FA5}">
                      <a16:colId xmlns:a16="http://schemas.microsoft.com/office/drawing/2014/main" val="20002"/>
                    </a:ext>
                  </a:extLst>
                </a:gridCol>
              </a:tblGrid>
              <a:tr h="371475">
                <a:tc>
                  <a:txBody>
                    <a:bodyPr/>
                    <a:lstStyle/>
                    <a:p>
                      <a:pPr algn="ctr"/>
                      <a:r>
                        <a:rPr lang="en-US" sz="1800" dirty="0" smtClean="0">
                          <a:solidFill>
                            <a:schemeClr val="bg1"/>
                          </a:solidFill>
                        </a:rPr>
                        <a:t>Before</a:t>
                      </a:r>
                      <a:endParaRPr lang="en-US" sz="1800" dirty="0">
                        <a:solidFill>
                          <a:schemeClr val="bg1"/>
                        </a:solidFill>
                      </a:endParaRPr>
                    </a:p>
                  </a:txBody>
                  <a:tcPr marL="91742" marR="91742" marT="45798" marB="45798">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solidFill>
                            <a:schemeClr val="bg1"/>
                          </a:solidFill>
                        </a:rPr>
                        <a:t>During</a:t>
                      </a:r>
                      <a:endParaRPr lang="en-US" sz="1800" dirty="0">
                        <a:solidFill>
                          <a:schemeClr val="bg1"/>
                        </a:solidFill>
                      </a:endParaRPr>
                    </a:p>
                  </a:txBody>
                  <a:tcPr marL="91742" marR="91742" marT="45798" marB="45798">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solidFill>
                            <a:schemeClr val="bg1"/>
                          </a:solidFill>
                        </a:rPr>
                        <a:t>Don’ts</a:t>
                      </a:r>
                      <a:endParaRPr lang="en-US" sz="1800" dirty="0">
                        <a:solidFill>
                          <a:schemeClr val="bg1"/>
                        </a:solidFill>
                      </a:endParaRPr>
                    </a:p>
                  </a:txBody>
                  <a:tcPr marL="91742" marR="91742" marT="45798" marB="45798">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1475">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742" marR="91742"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smtClean="0">
                <a:latin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pPr eaLnBrk="1" hangingPunct="1"/>
            <a:endParaRPr lang="en-US" altLang="en-US" sz="1800" smtClean="0">
              <a:latin typeface="Arial" panose="020B0604020202020204" pitchFamily="34" charset="0"/>
            </a:endParaRPr>
          </a:p>
          <a:p>
            <a:endParaRPr lang="en-US" altLang="en-US" sz="1800" smtClean="0">
              <a:latin typeface="Arial" panose="020B0604020202020204" pitchFamily="34" charset="0"/>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11A1728C-36D8-40D7-8B91-033B63A88FCA}" type="slidenum">
              <a:rPr lang="en-US" altLang="en-US" smtClean="0"/>
              <a:pPr/>
              <a:t>97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D076037-DBB3-4088-844C-D880CFCE0B3C}" type="slidenum">
              <a:rPr lang="en-US" altLang="en-US"/>
              <a:pPr>
                <a:defRPr/>
              </a:pPr>
              <a:t>‹#›</a:t>
            </a:fld>
            <a:endParaRPr lang="en-US" altLang="en-US"/>
          </a:p>
        </p:txBody>
      </p:sp>
    </p:spTree>
    <p:extLst>
      <p:ext uri="{BB962C8B-B14F-4D97-AF65-F5344CB8AC3E}">
        <p14:creationId xmlns:p14="http://schemas.microsoft.com/office/powerpoint/2010/main" val="4915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40E9E55B-5165-43E9-A58C-29643543F05A}" type="slidenum">
              <a:rPr lang="en-US" altLang="en-US"/>
              <a:pPr>
                <a:defRPr/>
              </a:pPr>
              <a:t>‹#›</a:t>
            </a:fld>
            <a:endParaRPr lang="en-US" altLang="en-US"/>
          </a:p>
        </p:txBody>
      </p:sp>
    </p:spTree>
    <p:extLst>
      <p:ext uri="{BB962C8B-B14F-4D97-AF65-F5344CB8AC3E}">
        <p14:creationId xmlns:p14="http://schemas.microsoft.com/office/powerpoint/2010/main" val="35156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9798849-8E38-41B8-9F54-29EE760B9DF3}" type="slidenum">
              <a:rPr lang="en-US" altLang="en-US"/>
              <a:pPr>
                <a:defRPr/>
              </a:pPr>
              <a:t>‹#›</a:t>
            </a:fld>
            <a:endParaRPr lang="en-US" altLang="en-US"/>
          </a:p>
        </p:txBody>
      </p:sp>
    </p:spTree>
    <p:extLst>
      <p:ext uri="{BB962C8B-B14F-4D97-AF65-F5344CB8AC3E}">
        <p14:creationId xmlns:p14="http://schemas.microsoft.com/office/powerpoint/2010/main" val="154869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AF9E6B1-5DE1-494F-BE1D-0A72F1B8F26A}" type="slidenum">
              <a:rPr lang="en-US" altLang="en-US"/>
              <a:pPr>
                <a:defRPr/>
              </a:pPr>
              <a:t>‹#›</a:t>
            </a:fld>
            <a:endParaRPr lang="en-US" altLang="en-US"/>
          </a:p>
        </p:txBody>
      </p:sp>
    </p:spTree>
    <p:extLst>
      <p:ext uri="{BB962C8B-B14F-4D97-AF65-F5344CB8AC3E}">
        <p14:creationId xmlns:p14="http://schemas.microsoft.com/office/powerpoint/2010/main" val="409841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Slide Number Placeholder 4"/>
          <p:cNvSpPr>
            <a:spLocks noGrp="1" noChangeArrowheads="1"/>
          </p:cNvSpPr>
          <p:nvPr>
            <p:ph type="sldNum" sz="quarter" idx="10"/>
          </p:nvPr>
        </p:nvSpPr>
        <p:spPr/>
        <p:txBody>
          <a:bodyPr/>
          <a:lstStyle>
            <a:lvl1pPr>
              <a:defRPr/>
            </a:lvl1pPr>
          </a:lstStyle>
          <a:p>
            <a:pPr>
              <a:defRPr/>
            </a:pPr>
            <a:fld id="{AD3E95EE-2540-4586-B495-79A72D3A012C}" type="slidenum">
              <a:rPr lang="en-US" altLang="en-US"/>
              <a:pPr>
                <a:defRPr/>
              </a:pPr>
              <a:t>‹#›</a:t>
            </a:fld>
            <a:endParaRPr lang="en-US" altLang="en-US"/>
          </a:p>
        </p:txBody>
      </p:sp>
    </p:spTree>
    <p:extLst>
      <p:ext uri="{BB962C8B-B14F-4D97-AF65-F5344CB8AC3E}">
        <p14:creationId xmlns:p14="http://schemas.microsoft.com/office/powerpoint/2010/main" val="49583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F14C7FD-8660-4B6E-BF03-CF4B180CFB39}" type="slidenum">
              <a:rPr lang="en-US" altLang="en-US"/>
              <a:pPr>
                <a:defRPr/>
              </a:pPr>
              <a:t>‹#›</a:t>
            </a:fld>
            <a:endParaRPr lang="en-US" altLang="en-US"/>
          </a:p>
        </p:txBody>
      </p:sp>
    </p:spTree>
    <p:extLst>
      <p:ext uri="{BB962C8B-B14F-4D97-AF65-F5344CB8AC3E}">
        <p14:creationId xmlns:p14="http://schemas.microsoft.com/office/powerpoint/2010/main" val="17919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D256A7C-0DB4-4697-AD81-0EE588BA1865}" type="slidenum">
              <a:rPr lang="en-US" altLang="en-US"/>
              <a:pPr>
                <a:defRPr/>
              </a:pPr>
              <a:t>‹#›</a:t>
            </a:fld>
            <a:endParaRPr lang="en-US" altLang="en-US"/>
          </a:p>
        </p:txBody>
      </p:sp>
    </p:spTree>
    <p:extLst>
      <p:ext uri="{BB962C8B-B14F-4D97-AF65-F5344CB8AC3E}">
        <p14:creationId xmlns:p14="http://schemas.microsoft.com/office/powerpoint/2010/main" val="2299241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C5241A6B-7415-481A-9DF3-0AF09C360817}" type="slidenum">
              <a:rPr lang="en-US" altLang="en-US"/>
              <a:pPr>
                <a:defRPr/>
              </a:pPr>
              <a:t>‹#›</a:t>
            </a:fld>
            <a:endParaRPr lang="en-US" altLang="en-US"/>
          </a:p>
        </p:txBody>
      </p:sp>
    </p:spTree>
    <p:extLst>
      <p:ext uri="{BB962C8B-B14F-4D97-AF65-F5344CB8AC3E}">
        <p14:creationId xmlns:p14="http://schemas.microsoft.com/office/powerpoint/2010/main" val="4009297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8FEF508-1E45-45F1-A12C-98AE7108A7D6}" type="slidenum">
              <a:rPr lang="en-US" altLang="en-US"/>
              <a:pPr>
                <a:defRPr/>
              </a:pPr>
              <a:t>‹#›</a:t>
            </a:fld>
            <a:endParaRPr lang="en-US" altLang="en-US"/>
          </a:p>
        </p:txBody>
      </p:sp>
    </p:spTree>
    <p:extLst>
      <p:ext uri="{BB962C8B-B14F-4D97-AF65-F5344CB8AC3E}">
        <p14:creationId xmlns:p14="http://schemas.microsoft.com/office/powerpoint/2010/main" val="2975921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CD01B4B-69C0-45F2-8BE6-B6351A1BA4CA}" type="slidenum">
              <a:rPr lang="en-US" altLang="en-US"/>
              <a:pPr>
                <a:defRPr/>
              </a:pPr>
              <a:t>‹#›</a:t>
            </a:fld>
            <a:endParaRPr lang="en-US" altLang="en-US"/>
          </a:p>
        </p:txBody>
      </p:sp>
    </p:spTree>
    <p:extLst>
      <p:ext uri="{BB962C8B-B14F-4D97-AF65-F5344CB8AC3E}">
        <p14:creationId xmlns:p14="http://schemas.microsoft.com/office/powerpoint/2010/main" val="3910696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0E77B88-B0EF-458A-9A94-E9D92EE8E836}" type="slidenum">
              <a:rPr lang="en-US" altLang="en-US"/>
              <a:pPr>
                <a:defRPr/>
              </a:pPr>
              <a:t>‹#›</a:t>
            </a:fld>
            <a:endParaRPr lang="en-US" altLang="en-US"/>
          </a:p>
        </p:txBody>
      </p:sp>
    </p:spTree>
    <p:extLst>
      <p:ext uri="{BB962C8B-B14F-4D97-AF65-F5344CB8AC3E}">
        <p14:creationId xmlns:p14="http://schemas.microsoft.com/office/powerpoint/2010/main" val="129499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10"/>
          </p:nvPr>
        </p:nvSpPr>
        <p:spPr/>
        <p:txBody>
          <a:bodyPr/>
          <a:lstStyle>
            <a:lvl1pPr>
              <a:defRPr/>
            </a:lvl1pPr>
          </a:lstStyle>
          <a:p>
            <a:pPr>
              <a:defRPr/>
            </a:pPr>
            <a:fld id="{3123D21B-F38D-417F-A58C-B81F6A42E3BC}" type="slidenum">
              <a:rPr lang="en-US" altLang="en-US"/>
              <a:pPr>
                <a:defRPr/>
              </a:pPr>
              <a:t>‹#›</a:t>
            </a:fld>
            <a:endParaRPr lang="en-US" altLang="en-US"/>
          </a:p>
        </p:txBody>
      </p:sp>
    </p:spTree>
    <p:extLst>
      <p:ext uri="{BB962C8B-B14F-4D97-AF65-F5344CB8AC3E}">
        <p14:creationId xmlns:p14="http://schemas.microsoft.com/office/powerpoint/2010/main" val="209777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4AAA825-2D02-4E0E-A4AE-DA891871C763}" type="slidenum">
              <a:rPr lang="en-US" altLang="en-US"/>
              <a:pPr>
                <a:defRPr/>
              </a:pPr>
              <a:t>‹#›</a:t>
            </a:fld>
            <a:endParaRPr lang="en-US" altLang="en-US"/>
          </a:p>
        </p:txBody>
      </p:sp>
    </p:spTree>
    <p:extLst>
      <p:ext uri="{BB962C8B-B14F-4D97-AF65-F5344CB8AC3E}">
        <p14:creationId xmlns:p14="http://schemas.microsoft.com/office/powerpoint/2010/main" val="3836700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AF5F87-C19A-4975-83C8-F3A044F8BE14}" type="slidenum">
              <a:rPr lang="en-US" altLang="en-US"/>
              <a:pPr>
                <a:defRPr/>
              </a:pPr>
              <a:t>‹#›</a:t>
            </a:fld>
            <a:endParaRPr lang="en-US" altLang="en-US"/>
          </a:p>
        </p:txBody>
      </p:sp>
    </p:spTree>
    <p:extLst>
      <p:ext uri="{BB962C8B-B14F-4D97-AF65-F5344CB8AC3E}">
        <p14:creationId xmlns:p14="http://schemas.microsoft.com/office/powerpoint/2010/main" val="2102965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12C4CE0-262E-4A8F-9EDF-B73306908784}" type="slidenum">
              <a:rPr lang="en-US" altLang="en-US"/>
              <a:pPr>
                <a:defRPr/>
              </a:pPr>
              <a:t>‹#›</a:t>
            </a:fld>
            <a:endParaRPr lang="en-US" altLang="en-US"/>
          </a:p>
        </p:txBody>
      </p:sp>
    </p:spTree>
    <p:extLst>
      <p:ext uri="{BB962C8B-B14F-4D97-AF65-F5344CB8AC3E}">
        <p14:creationId xmlns:p14="http://schemas.microsoft.com/office/powerpoint/2010/main" val="2373759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B1F19C-691D-4F61-983B-EA5A65B6EDE7}" type="slidenum">
              <a:rPr lang="en-US" altLang="en-US"/>
              <a:pPr>
                <a:defRPr/>
              </a:pPr>
              <a:t>‹#›</a:t>
            </a:fld>
            <a:endParaRPr lang="en-US" altLang="en-US"/>
          </a:p>
        </p:txBody>
      </p:sp>
    </p:spTree>
    <p:extLst>
      <p:ext uri="{BB962C8B-B14F-4D97-AF65-F5344CB8AC3E}">
        <p14:creationId xmlns:p14="http://schemas.microsoft.com/office/powerpoint/2010/main" val="392934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44906CD-2158-43F3-B8D1-8D68DAD7E156}" type="slidenum">
              <a:rPr lang="en-US" altLang="en-US"/>
              <a:pPr>
                <a:defRPr/>
              </a:pPr>
              <a:t>‹#›</a:t>
            </a:fld>
            <a:endParaRPr lang="en-US" altLang="en-US"/>
          </a:p>
        </p:txBody>
      </p:sp>
    </p:spTree>
    <p:extLst>
      <p:ext uri="{BB962C8B-B14F-4D97-AF65-F5344CB8AC3E}">
        <p14:creationId xmlns:p14="http://schemas.microsoft.com/office/powerpoint/2010/main" val="4218680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9CFC37B-DCC7-45ED-A8E7-7804E626C0EC}" type="slidenum">
              <a:rPr lang="en-US" altLang="en-US"/>
              <a:pPr>
                <a:defRPr/>
              </a:pPr>
              <a:t>‹#›</a:t>
            </a:fld>
            <a:endParaRPr lang="en-US" altLang="en-US"/>
          </a:p>
        </p:txBody>
      </p:sp>
    </p:spTree>
    <p:extLst>
      <p:ext uri="{BB962C8B-B14F-4D97-AF65-F5344CB8AC3E}">
        <p14:creationId xmlns:p14="http://schemas.microsoft.com/office/powerpoint/2010/main" val="4015978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AE2F3D30-F2A5-4393-B134-6E136C7D271C}" type="slidenum">
              <a:rPr lang="en-US" altLang="en-US"/>
              <a:pPr>
                <a:defRPr/>
              </a:pPr>
              <a:t>‹#›</a:t>
            </a:fld>
            <a:endParaRPr lang="en-US" altLang="en-US"/>
          </a:p>
        </p:txBody>
      </p:sp>
    </p:spTree>
    <p:extLst>
      <p:ext uri="{BB962C8B-B14F-4D97-AF65-F5344CB8AC3E}">
        <p14:creationId xmlns:p14="http://schemas.microsoft.com/office/powerpoint/2010/main" val="26574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8D890E5-0CE0-4402-8DFA-CDFCEFE1B8BC}" type="slidenum">
              <a:rPr lang="en-US" altLang="en-US"/>
              <a:pPr>
                <a:defRPr/>
              </a:pPr>
              <a:t>‹#›</a:t>
            </a:fld>
            <a:endParaRPr lang="en-US" altLang="en-US"/>
          </a:p>
        </p:txBody>
      </p:sp>
    </p:spTree>
    <p:extLst>
      <p:ext uri="{BB962C8B-B14F-4D97-AF65-F5344CB8AC3E}">
        <p14:creationId xmlns:p14="http://schemas.microsoft.com/office/powerpoint/2010/main" val="334417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FD9B2FE-D8FD-4612-849E-56A679CDB925}" type="slidenum">
              <a:rPr lang="en-US" altLang="en-US"/>
              <a:pPr>
                <a:defRPr/>
              </a:pPr>
              <a:t>‹#›</a:t>
            </a:fld>
            <a:endParaRPr lang="en-US" altLang="en-US"/>
          </a:p>
        </p:txBody>
      </p:sp>
    </p:spTree>
    <p:extLst>
      <p:ext uri="{BB962C8B-B14F-4D97-AF65-F5344CB8AC3E}">
        <p14:creationId xmlns:p14="http://schemas.microsoft.com/office/powerpoint/2010/main" val="161453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67DED076-BADE-498A-80C6-D3A961F054AD}" type="slidenum">
              <a:rPr lang="en-US" altLang="en-US"/>
              <a:pPr>
                <a:defRPr/>
              </a:pPr>
              <a:t>‹#›</a:t>
            </a:fld>
            <a:endParaRPr lang="en-US" altLang="en-US"/>
          </a:p>
        </p:txBody>
      </p:sp>
    </p:spTree>
    <p:extLst>
      <p:ext uri="{BB962C8B-B14F-4D97-AF65-F5344CB8AC3E}">
        <p14:creationId xmlns:p14="http://schemas.microsoft.com/office/powerpoint/2010/main" val="213528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788A3EC-51DC-4B3E-8467-92C082848A53}" type="slidenum">
              <a:rPr lang="en-US" altLang="en-US"/>
              <a:pPr>
                <a:defRPr/>
              </a:pPr>
              <a:t>‹#›</a:t>
            </a:fld>
            <a:endParaRPr lang="en-US" altLang="en-US"/>
          </a:p>
        </p:txBody>
      </p:sp>
    </p:spTree>
    <p:extLst>
      <p:ext uri="{BB962C8B-B14F-4D97-AF65-F5344CB8AC3E}">
        <p14:creationId xmlns:p14="http://schemas.microsoft.com/office/powerpoint/2010/main" val="94355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10"/>
          </p:nvPr>
        </p:nvSpPr>
        <p:spPr/>
        <p:txBody>
          <a:bodyPr/>
          <a:lstStyle>
            <a:lvl1pPr>
              <a:defRPr/>
            </a:lvl1pPr>
          </a:lstStyle>
          <a:p>
            <a:pPr>
              <a:defRPr/>
            </a:pPr>
            <a:fld id="{8A0D29A8-792A-48D0-8CC9-BD643976C54F}" type="slidenum">
              <a:rPr lang="en-US" altLang="en-US"/>
              <a:pPr>
                <a:defRPr/>
              </a:pPr>
              <a:t>‹#›</a:t>
            </a:fld>
            <a:endParaRPr lang="en-US" altLang="en-US"/>
          </a:p>
        </p:txBody>
      </p:sp>
    </p:spTree>
    <p:extLst>
      <p:ext uri="{BB962C8B-B14F-4D97-AF65-F5344CB8AC3E}">
        <p14:creationId xmlns:p14="http://schemas.microsoft.com/office/powerpoint/2010/main" val="415568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121BD350-60F4-497C-A1E4-4D077D2CA46B}" type="slidenum">
              <a:rPr lang="en-US" altLang="en-US"/>
              <a:pPr>
                <a:defRPr/>
              </a:pPr>
              <a:t>‹#›</a:t>
            </a:fld>
            <a:endParaRPr lang="en-US" altLang="en-US"/>
          </a:p>
        </p:txBody>
      </p:sp>
    </p:spTree>
    <p:extLst>
      <p:ext uri="{BB962C8B-B14F-4D97-AF65-F5344CB8AC3E}">
        <p14:creationId xmlns:p14="http://schemas.microsoft.com/office/powerpoint/2010/main" val="347957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E212692-F836-4E4A-B737-05CDF79C8327}" type="slidenum">
              <a:rPr lang="en-US" altLang="en-US"/>
              <a:pPr>
                <a:defRPr/>
              </a:pPr>
              <a:t>‹#›</a:t>
            </a:fld>
            <a:endParaRPr lang="en-US" altLang="en-US"/>
          </a:p>
        </p:txBody>
      </p:sp>
    </p:spTree>
    <p:extLst>
      <p:ext uri="{BB962C8B-B14F-4D97-AF65-F5344CB8AC3E}">
        <p14:creationId xmlns:p14="http://schemas.microsoft.com/office/powerpoint/2010/main" val="145529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52087A2-8DF2-4F74-A7C7-F33EC4BB80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25" r:id="rId1"/>
    <p:sldLayoutId id="2147486243" r:id="rId2"/>
    <p:sldLayoutId id="2147486226" r:id="rId3"/>
    <p:sldLayoutId id="2147486227" r:id="rId4"/>
    <p:sldLayoutId id="2147486228" r:id="rId5"/>
    <p:sldLayoutId id="2147486229" r:id="rId6"/>
    <p:sldLayoutId id="2147486244" r:id="rId7"/>
    <p:sldLayoutId id="2147486245" r:id="rId8"/>
    <p:sldLayoutId id="2147486246" r:id="rId9"/>
    <p:sldLayoutId id="2147486247" r:id="rId10"/>
    <p:sldLayoutId id="2147486248" r:id="rId11"/>
    <p:sldLayoutId id="2147486230" r:id="rId12"/>
    <p:sldLayoutId id="2147486249"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40FD4F6-4D24-4FF5-B26F-9F974E6534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31" r:id="rId1"/>
    <p:sldLayoutId id="2147486232" r:id="rId2"/>
    <p:sldLayoutId id="2147486250" r:id="rId3"/>
    <p:sldLayoutId id="2147486233" r:id="rId4"/>
    <p:sldLayoutId id="2147486234" r:id="rId5"/>
    <p:sldLayoutId id="2147486235" r:id="rId6"/>
    <p:sldLayoutId id="2147486236" r:id="rId7"/>
    <p:sldLayoutId id="2147486237" r:id="rId8"/>
    <p:sldLayoutId id="2147486238" r:id="rId9"/>
    <p:sldLayoutId id="2147486239" r:id="rId10"/>
    <p:sldLayoutId id="2147486240" r:id="rId11"/>
    <p:sldLayoutId id="2147486241" r:id="rId12"/>
    <p:sldLayoutId id="2147486242"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5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eg"/><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14.jpg"/></Relationships>
</file>

<file path=ppt/slides/_rels/slide9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2B4E6C5-5E7F-4478-A33E-C3550332D624}" type="slidenum">
              <a:rPr lang="en-US" altLang="en-US" sz="1400"/>
              <a:pPr algn="r" eaLnBrk="1" hangingPunct="1">
                <a:spcBef>
                  <a:spcPct val="0"/>
                </a:spcBef>
                <a:buFontTx/>
                <a:buNone/>
              </a:pPr>
              <a:t>1</a:t>
            </a:fld>
            <a:endParaRPr lang="en-US" altLang="en-US" sz="1400"/>
          </a:p>
        </p:txBody>
      </p:sp>
      <p:sp>
        <p:nvSpPr>
          <p:cNvPr id="13318" name="Rectangle 8"/>
          <p:cNvSpPr>
            <a:spLocks noChangeArrowheads="1"/>
          </p:cNvSpPr>
          <p:nvPr/>
        </p:nvSpPr>
        <p:spPr bwMode="auto">
          <a:xfrm>
            <a:off x="582613" y="5688013"/>
            <a:ext cx="800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900">
                <a:ea typeface="MS PGothic" panose="020B0600070205080204" pitchFamily="34" charset="-128"/>
              </a:rPr>
              <a:t>This material was produced under grant </a:t>
            </a:r>
            <a:r>
              <a:rPr lang="en-US" altLang="en-US" sz="900">
                <a:ea typeface="MS PGothic" panose="020B0600070205080204" pitchFamily="34" charset="-128"/>
              </a:rPr>
              <a:t>SH-31243-SH7 </a:t>
            </a:r>
            <a:r>
              <a:rPr lang="en-US" altLang="ja-JP" sz="900">
                <a:ea typeface="MS PGothic" panose="020B0600070205080204" pitchFamily="34" charset="-128"/>
              </a:rPr>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900"/>
          </a:p>
        </p:txBody>
      </p:sp>
      <p:sp>
        <p:nvSpPr>
          <p:cNvPr id="3" name="Title 2" hidden="1"/>
          <p:cNvSpPr>
            <a:spLocks noGrp="1"/>
          </p:cNvSpPr>
          <p:nvPr>
            <p:ph type="title"/>
          </p:nvPr>
        </p:nvSpPr>
        <p:spPr/>
        <p:txBody>
          <a:bodyPr/>
          <a:lstStyle/>
          <a:p>
            <a:r>
              <a:rPr lang="en-US" dirty="0" smtClean="0"/>
              <a:t>Shipyard Machinery and Power Toll Safety</a:t>
            </a:r>
            <a:endParaRPr lang="en-US" dirty="0"/>
          </a:p>
        </p:txBody>
      </p:sp>
      <p:sp>
        <p:nvSpPr>
          <p:cNvPr id="13319" name="Slide Number Placeholder 2"/>
          <p:cNvSpPr>
            <a:spLocks noGrp="1"/>
          </p:cNvSpPr>
          <p:nvPr>
            <p:ph type="sldNum" sz="quarter" idx="4294967295"/>
          </p:nvPr>
        </p:nvSpPr>
        <p:spPr>
          <a:xfrm>
            <a:off x="7162800" y="62452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9D2338-6A4B-446B-849B-861DE4CA3EC2}" type="slidenum">
              <a:rPr lang="en-US" altLang="en-US" sz="1400" smtClean="0"/>
              <a:pPr>
                <a:spcBef>
                  <a:spcPct val="0"/>
                </a:spcBef>
                <a:buFontTx/>
                <a:buNone/>
              </a:pPr>
              <a:t>1</a:t>
            </a:fld>
            <a:endParaRPr lang="en-US" altLang="en-US" sz="1400" smtClean="0"/>
          </a:p>
        </p:txBody>
      </p:sp>
      <p:pic>
        <p:nvPicPr>
          <p:cNvPr id="5" name="Picture 4" descr="Title page"/>
          <p:cNvPicPr>
            <a:picLocks noChangeAspect="1"/>
          </p:cNvPicPr>
          <p:nvPr/>
        </p:nvPicPr>
        <p:blipFill rotWithShape="1">
          <a:blip r:embed="rId3" cstate="email">
            <a:extLst>
              <a:ext uri="{28A0092B-C50C-407E-A947-70E740481C1C}">
                <a14:useLocalDpi xmlns:a14="http://schemas.microsoft.com/office/drawing/2010/main"/>
              </a:ext>
            </a:extLst>
          </a:blip>
          <a:srcRect t="-12195" r="-229"/>
          <a:stretch/>
        </p:blipFill>
        <p:spPr>
          <a:xfrm>
            <a:off x="781050" y="405607"/>
            <a:ext cx="7981950" cy="3505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58812"/>
          </a:xfrm>
        </p:spPr>
        <p:txBody>
          <a:bodyPr/>
          <a:lstStyle/>
          <a:p>
            <a:pPr algn="l" eaLnBrk="1" hangingPunct="1"/>
            <a:r>
              <a:rPr lang="en-US" altLang="en-US" smtClean="0"/>
              <a:t>Motions</a:t>
            </a:r>
          </a:p>
        </p:txBody>
      </p:sp>
      <p:sp>
        <p:nvSpPr>
          <p:cNvPr id="31748" name="Rectangle 1"/>
          <p:cNvSpPr>
            <a:spLocks noChangeArrowheads="1"/>
          </p:cNvSpPr>
          <p:nvPr/>
        </p:nvSpPr>
        <p:spPr bwMode="auto">
          <a:xfrm>
            <a:off x="1600200" y="3557588"/>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Rotating - Gears</a:t>
            </a:r>
          </a:p>
        </p:txBody>
      </p:sp>
      <p:sp>
        <p:nvSpPr>
          <p:cNvPr id="31750" name="Rectangle 6"/>
          <p:cNvSpPr>
            <a:spLocks noChangeArrowheads="1"/>
          </p:cNvSpPr>
          <p:nvPr/>
        </p:nvSpPr>
        <p:spPr bwMode="auto">
          <a:xfrm>
            <a:off x="1508125" y="4802188"/>
            <a:ext cx="299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Transverse Motion - Belts</a:t>
            </a:r>
            <a:endParaRPr lang="en-US" altLang="en-US" sz="1800"/>
          </a:p>
        </p:txBody>
      </p:sp>
      <p:sp>
        <p:nvSpPr>
          <p:cNvPr id="31752" name="Rectangle 10"/>
          <p:cNvSpPr>
            <a:spLocks noChangeArrowheads="1"/>
          </p:cNvSpPr>
          <p:nvPr/>
        </p:nvSpPr>
        <p:spPr bwMode="auto">
          <a:xfrm>
            <a:off x="4895850" y="3557588"/>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Reciprocating - Table</a:t>
            </a:r>
          </a:p>
        </p:txBody>
      </p:sp>
      <p:pic>
        <p:nvPicPr>
          <p:cNvPr id="2" name="Picture 1" descr="table 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678" y="1250409"/>
            <a:ext cx="3295650" cy="2220686"/>
          </a:xfrm>
          <a:prstGeom prst="rect">
            <a:avLst/>
          </a:prstGeom>
        </p:spPr>
      </p:pic>
      <p:pic>
        <p:nvPicPr>
          <p:cNvPr id="3" name="Picture 2" descr="table injury"/>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5830" y="1218067"/>
            <a:ext cx="3291840" cy="2269671"/>
          </a:xfrm>
          <a:prstGeom prst="rect">
            <a:avLst/>
          </a:prstGeom>
        </p:spPr>
      </p:pic>
      <p:pic>
        <p:nvPicPr>
          <p:cNvPr id="4" name="Picture 3" descr="belts on a machine in  motio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32020" y="4267200"/>
            <a:ext cx="3295650" cy="2209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658812"/>
          </a:xfrm>
        </p:spPr>
        <p:txBody>
          <a:bodyPr/>
          <a:lstStyle/>
          <a:p>
            <a:pPr algn="l" eaLnBrk="1" hangingPunct="1"/>
            <a:r>
              <a:rPr lang="en-US" altLang="en-US" smtClean="0"/>
              <a:t>In-Running Nip Points</a:t>
            </a:r>
          </a:p>
        </p:txBody>
      </p:sp>
      <p:sp>
        <p:nvSpPr>
          <p:cNvPr id="33796" name="Rectangle 1"/>
          <p:cNvSpPr>
            <a:spLocks noChangeArrowheads="1"/>
          </p:cNvSpPr>
          <p:nvPr/>
        </p:nvSpPr>
        <p:spPr bwMode="auto">
          <a:xfrm>
            <a:off x="1600200" y="40386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Rotating - Gears</a:t>
            </a:r>
          </a:p>
        </p:txBody>
      </p:sp>
      <p:sp>
        <p:nvSpPr>
          <p:cNvPr id="33798" name="Rectangle 10"/>
          <p:cNvSpPr>
            <a:spLocks noChangeArrowheads="1"/>
          </p:cNvSpPr>
          <p:nvPr/>
        </p:nvSpPr>
        <p:spPr bwMode="auto">
          <a:xfrm>
            <a:off x="4891088" y="40386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Reciprocating - Table</a:t>
            </a:r>
          </a:p>
        </p:txBody>
      </p:sp>
      <p:pic>
        <p:nvPicPr>
          <p:cNvPr id="2" name="Picture 1" descr="gea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595533"/>
            <a:ext cx="3295650" cy="2220686"/>
          </a:xfrm>
          <a:prstGeom prst="rect">
            <a:avLst/>
          </a:prstGeom>
        </p:spPr>
      </p:pic>
      <p:pic>
        <p:nvPicPr>
          <p:cNvPr id="3" name="Picture 2" descr="tabl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1088" y="1620114"/>
            <a:ext cx="3291840" cy="226967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58812"/>
          </a:xfrm>
        </p:spPr>
        <p:txBody>
          <a:bodyPr/>
          <a:lstStyle/>
          <a:p>
            <a:pPr algn="l" eaLnBrk="1" hangingPunct="1"/>
            <a:r>
              <a:rPr lang="en-US" altLang="en-US" smtClean="0"/>
              <a:t>Action</a:t>
            </a:r>
          </a:p>
        </p:txBody>
      </p:sp>
      <p:sp>
        <p:nvSpPr>
          <p:cNvPr id="35843" name="Rectangle 1"/>
          <p:cNvSpPr>
            <a:spLocks noChangeArrowheads="1"/>
          </p:cNvSpPr>
          <p:nvPr/>
        </p:nvSpPr>
        <p:spPr bwMode="auto">
          <a:xfrm>
            <a:off x="971550" y="3557588"/>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Cutting – Band Saw</a:t>
            </a:r>
          </a:p>
        </p:txBody>
      </p:sp>
      <p:sp>
        <p:nvSpPr>
          <p:cNvPr id="35844" name="Rectangle 6"/>
          <p:cNvSpPr>
            <a:spLocks noChangeArrowheads="1"/>
          </p:cNvSpPr>
          <p:nvPr/>
        </p:nvSpPr>
        <p:spPr bwMode="auto">
          <a:xfrm>
            <a:off x="458788" y="4832350"/>
            <a:ext cx="333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Bending – Bending Machine </a:t>
            </a:r>
            <a:endParaRPr lang="en-US" altLang="en-US" sz="1800"/>
          </a:p>
        </p:txBody>
      </p:sp>
      <p:sp>
        <p:nvSpPr>
          <p:cNvPr id="35845" name="Rectangle 10"/>
          <p:cNvSpPr>
            <a:spLocks noChangeArrowheads="1"/>
          </p:cNvSpPr>
          <p:nvPr/>
        </p:nvSpPr>
        <p:spPr bwMode="auto">
          <a:xfrm>
            <a:off x="3676650" y="3457575"/>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t>Punching – Metal Punch </a:t>
            </a:r>
          </a:p>
        </p:txBody>
      </p:sp>
      <p:sp>
        <p:nvSpPr>
          <p:cNvPr id="35850" name="Rectangle 13"/>
          <p:cNvSpPr>
            <a:spLocks noChangeArrowheads="1"/>
          </p:cNvSpPr>
          <p:nvPr/>
        </p:nvSpPr>
        <p:spPr bwMode="auto">
          <a:xfrm>
            <a:off x="6353175" y="3457575"/>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Shearing – Shearing Machine  </a:t>
            </a:r>
          </a:p>
        </p:txBody>
      </p:sp>
      <p:pic>
        <p:nvPicPr>
          <p:cNvPr id="2" name="Picture 1" descr="band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550" y="1124744"/>
            <a:ext cx="2247900" cy="2247900"/>
          </a:xfrm>
          <a:prstGeom prst="rect">
            <a:avLst/>
          </a:prstGeom>
        </p:spPr>
      </p:pic>
      <p:pic>
        <p:nvPicPr>
          <p:cNvPr id="3" name="Picture 2" descr="punch machin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21177" y="1062037"/>
            <a:ext cx="2276475" cy="2266950"/>
          </a:xfrm>
          <a:prstGeom prst="rect">
            <a:avLst/>
          </a:prstGeom>
        </p:spPr>
      </p:pic>
      <p:pic>
        <p:nvPicPr>
          <p:cNvPr id="4" name="Picture 3" descr="shearing machin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14128" y="1011238"/>
            <a:ext cx="2247900" cy="2257425"/>
          </a:xfrm>
          <a:prstGeom prst="rect">
            <a:avLst/>
          </a:prstGeom>
        </p:spPr>
      </p:pic>
      <p:pic>
        <p:nvPicPr>
          <p:cNvPr id="5" name="Picture 4" descr="band saw"/>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19600" y="4362399"/>
            <a:ext cx="2609850" cy="19907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altLang="en-US" smtClean="0"/>
              <a:t>Exercise</a:t>
            </a:r>
          </a:p>
        </p:txBody>
      </p:sp>
      <p:sp>
        <p:nvSpPr>
          <p:cNvPr id="378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057EC3-20E1-44E5-8C7C-489A0AAEA19D}" type="slidenum">
              <a:rPr lang="en-US" altLang="en-US" sz="1400" smtClean="0"/>
              <a:pPr>
                <a:spcBef>
                  <a:spcPct val="0"/>
                </a:spcBef>
                <a:buFontTx/>
                <a:buNone/>
              </a:pPr>
              <a:t>13</a:t>
            </a:fld>
            <a:endParaRPr lang="en-US" altLang="en-US" sz="1400" smtClean="0"/>
          </a:p>
        </p:txBody>
      </p:sp>
      <p:pic>
        <p:nvPicPr>
          <p:cNvPr id="2" name="Picture 1" descr="ta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775" y="1981200"/>
            <a:ext cx="7410450" cy="2971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HA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8800" y="1371600"/>
            <a:ext cx="3165373" cy="1295400"/>
          </a:xfrm>
          <a:prstGeom prst="rect">
            <a:avLst/>
          </a:prstGeom>
        </p:spPr>
      </p:pic>
      <p:sp>
        <p:nvSpPr>
          <p:cNvPr id="39938" name="Title 1"/>
          <p:cNvSpPr>
            <a:spLocks noGrp="1"/>
          </p:cNvSpPr>
          <p:nvPr>
            <p:ph type="title"/>
          </p:nvPr>
        </p:nvSpPr>
        <p:spPr>
          <a:xfrm>
            <a:off x="304800" y="36022"/>
            <a:ext cx="8229600" cy="1143000"/>
          </a:xfrm>
        </p:spPr>
        <p:txBody>
          <a:bodyPr/>
          <a:lstStyle/>
          <a:p>
            <a:pPr algn="l"/>
            <a:r>
              <a:rPr lang="en-US" altLang="en-US" dirty="0" smtClean="0"/>
              <a:t>Applicable Regulations</a:t>
            </a:r>
          </a:p>
        </p:txBody>
      </p:sp>
      <p:sp>
        <p:nvSpPr>
          <p:cNvPr id="3" name="Content Placeholder 2"/>
          <p:cNvSpPr>
            <a:spLocks noGrp="1"/>
          </p:cNvSpPr>
          <p:nvPr>
            <p:ph idx="1"/>
          </p:nvPr>
        </p:nvSpPr>
        <p:spPr>
          <a:xfrm>
            <a:off x="228600" y="1066800"/>
            <a:ext cx="7543800" cy="5562600"/>
          </a:xfrm>
        </p:spPr>
        <p:txBody>
          <a:bodyPr/>
          <a:lstStyle/>
          <a:p>
            <a:pPr marL="0" lvl="0" indent="0">
              <a:spcBef>
                <a:spcPct val="30000"/>
              </a:spcBef>
              <a:buNone/>
            </a:pPr>
            <a:r>
              <a:rPr lang="en-US" altLang="en-US" sz="1600" u="sng" kern="1200" dirty="0">
                <a:solidFill>
                  <a:srgbClr val="000000"/>
                </a:solidFill>
                <a:latin typeface="Arial" panose="020B0604020202020204" pitchFamily="34" charset="0"/>
              </a:rPr>
              <a:t>1910 Subpart O - Machinery and Machine Guarding</a:t>
            </a:r>
            <a:endParaRPr lang="en-US" altLang="en-US" sz="1600" kern="1200" dirty="0">
              <a:solidFill>
                <a:srgbClr val="000000"/>
              </a:solidFill>
              <a:latin typeface="Arial" panose="020B0604020202020204" pitchFamily="34" charset="0"/>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1910.211 - Definitions.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1910.212 - General requirements for all machines.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1910.213 - Woodworking machinery requirements.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1910.214 - Cooperage machinery. [Reserved]</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1910.215 - Abrasive wheel machinery.</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1910.216 - Mills and calendars in the rubber and plastics industries.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1910.217 - Mechanical power presses.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1910.218 - Forging machines.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1910.219 - Mechanical power-transmission apparatus.</a:t>
            </a:r>
          </a:p>
          <a:p>
            <a:pPr marL="457200" lvl="1" indent="0">
              <a:spcBef>
                <a:spcPct val="30000"/>
              </a:spcBef>
              <a:buNone/>
            </a:pPr>
            <a:endParaRPr lang="en-US" altLang="en-US" sz="1600" kern="1200" dirty="0">
              <a:solidFill>
                <a:srgbClr val="000000"/>
              </a:solidFill>
              <a:latin typeface="Arial" panose="020B0604020202020204" pitchFamily="34" charset="0"/>
              <a:ea typeface="+mn-ea"/>
              <a:cs typeface="+mn-cs"/>
            </a:endParaRPr>
          </a:p>
          <a:p>
            <a:pPr marL="0" lvl="0" indent="0">
              <a:spcBef>
                <a:spcPct val="30000"/>
              </a:spcBef>
              <a:buNone/>
            </a:pPr>
            <a:r>
              <a:rPr lang="en-US" altLang="en-US" sz="1600" u="sng" kern="1200" dirty="0">
                <a:solidFill>
                  <a:srgbClr val="000000"/>
                </a:solidFill>
                <a:latin typeface="Arial" panose="020B0604020202020204" pitchFamily="34" charset="0"/>
              </a:rPr>
              <a:t>1910 Subpart P - Hand and Portable Powered Tools and Other Hand-Held Equipment</a:t>
            </a:r>
            <a:endParaRPr lang="en-US" altLang="en-US" sz="1600" kern="1200" dirty="0">
              <a:solidFill>
                <a:srgbClr val="000000"/>
              </a:solidFill>
              <a:latin typeface="Arial" panose="020B0604020202020204" pitchFamily="34" charset="0"/>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1910.241 - Definitions.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1910.242 - Hand and portable powered tools and equipment, general.</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1910.243 - Guarding of portable powered tools.</a:t>
            </a:r>
            <a:endParaRPr lang="en-US" altLang="en-US" sz="1600" kern="1200" dirty="0">
              <a:solidFill>
                <a:srgbClr val="000000"/>
              </a:solidFill>
              <a:latin typeface="Arial" panose="020B0604020202020204" pitchFamily="34" charset="0"/>
              <a:ea typeface="+mn-ea"/>
              <a:cs typeface="+mn-cs"/>
            </a:endParaRPr>
          </a:p>
          <a:p>
            <a:pPr marL="457200" lvl="1" indent="0">
              <a:spcBef>
                <a:spcPct val="30000"/>
              </a:spcBef>
              <a:buNone/>
            </a:pPr>
            <a:r>
              <a:rPr lang="en-US" altLang="en-US" sz="1600" u="sng" kern="1200" dirty="0">
                <a:solidFill>
                  <a:srgbClr val="000000"/>
                </a:solidFill>
                <a:latin typeface="Arial" panose="020B0604020202020204" pitchFamily="34" charset="0"/>
                <a:ea typeface="+mn-ea"/>
                <a:cs typeface="+mn-cs"/>
              </a:rPr>
              <a:t>1910.244 - Other portable tools and equipment.</a:t>
            </a:r>
            <a:endParaRPr lang="en-US" altLang="en-US" sz="1600" kern="1200" dirty="0">
              <a:solidFill>
                <a:srgbClr val="000000"/>
              </a:solidFill>
              <a:latin typeface="Arial" panose="020B0604020202020204" pitchFamily="34" charset="0"/>
              <a:ea typeface="+mn-ea"/>
              <a:cs typeface="+mn-cs"/>
            </a:endParaRPr>
          </a:p>
          <a:p>
            <a:pPr marL="0" lvl="0" indent="0">
              <a:spcBef>
                <a:spcPct val="30000"/>
              </a:spcBef>
              <a:buNone/>
            </a:pPr>
            <a:endParaRPr lang="en-US" altLang="en-US" sz="1200" kern="1200" dirty="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2069"/>
            <a:ext cx="8229600" cy="1143000"/>
          </a:xfrm>
        </p:spPr>
        <p:txBody>
          <a:bodyPr/>
          <a:lstStyle/>
          <a:p>
            <a:pPr algn="l" eaLnBrk="1" hangingPunct="1"/>
            <a:r>
              <a:rPr lang="en-US" altLang="en-US" dirty="0" smtClean="0"/>
              <a:t>Machine Guards and Devices</a:t>
            </a:r>
          </a:p>
        </p:txBody>
      </p:sp>
      <p:pic>
        <p:nvPicPr>
          <p:cNvPr id="2" name="Picture 1" descr="mach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608" y="1371600"/>
            <a:ext cx="7796784" cy="441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altLang="en-US" smtClean="0"/>
              <a:t>Machine Guards –                  Fixed and Interlocked</a:t>
            </a:r>
          </a:p>
        </p:txBody>
      </p:sp>
      <p:sp>
        <p:nvSpPr>
          <p:cNvPr id="44035" name="TextBox 3"/>
          <p:cNvSpPr txBox="1">
            <a:spLocks noChangeArrowheads="1"/>
          </p:cNvSpPr>
          <p:nvPr/>
        </p:nvSpPr>
        <p:spPr bwMode="auto">
          <a:xfrm>
            <a:off x="1676400" y="4891088"/>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Fixed</a:t>
            </a:r>
          </a:p>
        </p:txBody>
      </p:sp>
      <p:sp>
        <p:nvSpPr>
          <p:cNvPr id="44036" name="TextBox 8"/>
          <p:cNvSpPr txBox="1">
            <a:spLocks noChangeArrowheads="1"/>
          </p:cNvSpPr>
          <p:nvPr/>
        </p:nvSpPr>
        <p:spPr bwMode="auto">
          <a:xfrm>
            <a:off x="5486400" y="5427663"/>
            <a:ext cx="1312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Interlocked</a:t>
            </a:r>
          </a:p>
        </p:txBody>
      </p:sp>
      <p:pic>
        <p:nvPicPr>
          <p:cNvPr id="2" name="Picture 1" descr="machine fixe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989" y="2031815"/>
            <a:ext cx="3436374" cy="2708031"/>
          </a:xfrm>
          <a:prstGeom prst="rect">
            <a:avLst/>
          </a:prstGeom>
        </p:spPr>
      </p:pic>
      <p:pic>
        <p:nvPicPr>
          <p:cNvPr id="3" name="Picture 2" descr="machin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43400" y="1628469"/>
            <a:ext cx="4486275" cy="35147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en-US" smtClean="0"/>
              <a:t>Machine Guards –         Adjustable and Self-Adjusting</a:t>
            </a:r>
          </a:p>
        </p:txBody>
      </p:sp>
      <p:sp>
        <p:nvSpPr>
          <p:cNvPr id="46084" name="TextBox 4"/>
          <p:cNvSpPr txBox="1">
            <a:spLocks noChangeArrowheads="1"/>
          </p:cNvSpPr>
          <p:nvPr/>
        </p:nvSpPr>
        <p:spPr bwMode="auto">
          <a:xfrm>
            <a:off x="1547813" y="5438775"/>
            <a:ext cx="126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Adjustable</a:t>
            </a:r>
          </a:p>
        </p:txBody>
      </p:sp>
      <p:pic>
        <p:nvPicPr>
          <p:cNvPr id="46085" name="Picture 4" title="Machine guards - circular table saw - self-adjusti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5499" y="1720850"/>
            <a:ext cx="3276600" cy="3413125"/>
          </a:xfrm>
          <a:prstGeom prst="rect">
            <a:avLst/>
          </a:prstGeom>
          <a:noFill/>
          <a:ln w="127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TextBox 6"/>
          <p:cNvSpPr txBox="1">
            <a:spLocks noChangeArrowheads="1"/>
          </p:cNvSpPr>
          <p:nvPr/>
        </p:nvSpPr>
        <p:spPr bwMode="auto">
          <a:xfrm>
            <a:off x="5257800" y="5462588"/>
            <a:ext cx="160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Self-Adjusting</a:t>
            </a:r>
          </a:p>
        </p:txBody>
      </p:sp>
      <p:sp>
        <p:nvSpPr>
          <p:cNvPr id="46087" name="Text Box 6"/>
          <p:cNvSpPr txBox="1">
            <a:spLocks noChangeArrowheads="1"/>
          </p:cNvSpPr>
          <p:nvPr/>
        </p:nvSpPr>
        <p:spPr bwMode="auto">
          <a:xfrm>
            <a:off x="761206" y="5919507"/>
            <a:ext cx="2835275" cy="461963"/>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a:t>Bandsaw blade</a:t>
            </a:r>
          </a:p>
        </p:txBody>
      </p:sp>
      <p:sp>
        <p:nvSpPr>
          <p:cNvPr id="46089" name="Text Box 6"/>
          <p:cNvSpPr txBox="1">
            <a:spLocks noChangeArrowheads="1"/>
          </p:cNvSpPr>
          <p:nvPr/>
        </p:nvSpPr>
        <p:spPr bwMode="auto">
          <a:xfrm>
            <a:off x="4625975" y="4343400"/>
            <a:ext cx="2870200" cy="461963"/>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t>Circular table saw</a:t>
            </a:r>
          </a:p>
        </p:txBody>
      </p:sp>
      <p:sp>
        <p:nvSpPr>
          <p:cNvPr id="46090" name="AutoShape 5" title="red up arrow"/>
          <p:cNvSpPr>
            <a:spLocks noChangeArrowheads="1"/>
          </p:cNvSpPr>
          <p:nvPr/>
        </p:nvSpPr>
        <p:spPr bwMode="auto">
          <a:xfrm rot="5400000">
            <a:off x="4761872" y="3713163"/>
            <a:ext cx="1084262" cy="176213"/>
          </a:xfrm>
          <a:prstGeom prst="leftArrow">
            <a:avLst>
              <a:gd name="adj1" fmla="val 50000"/>
              <a:gd name="adj2" fmla="val 153828"/>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1" descr="bandsaw blad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06" y="1881969"/>
            <a:ext cx="2857500" cy="34480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a:r>
              <a:rPr lang="en-US" altLang="en-US" dirty="0" smtClean="0"/>
              <a:t>Exercise </a:t>
            </a:r>
          </a:p>
        </p:txBody>
      </p:sp>
      <p:sp>
        <p:nvSpPr>
          <p:cNvPr id="48131" name="Content Placeholder 2"/>
          <p:cNvSpPr>
            <a:spLocks noGrp="1"/>
          </p:cNvSpPr>
          <p:nvPr>
            <p:ph idx="1"/>
          </p:nvPr>
        </p:nvSpPr>
        <p:spPr>
          <a:xfrm>
            <a:off x="533400" y="1092200"/>
            <a:ext cx="8229600" cy="4906963"/>
          </a:xfrm>
        </p:spPr>
        <p:txBody>
          <a:bodyPr/>
          <a:lstStyle/>
          <a:p>
            <a:pPr marL="0" indent="0">
              <a:buFontTx/>
              <a:buNone/>
            </a:pPr>
            <a:r>
              <a:rPr lang="en-US" altLang="en-US" sz="2400" smtClean="0"/>
              <a:t>From a safety perspective identify the pros and cons of each type of guard below.</a:t>
            </a:r>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210D3C-3BFF-4257-8641-66E9172EDF08}" type="slidenum">
              <a:rPr lang="en-US" altLang="en-US" sz="1400" smtClean="0"/>
              <a:pPr>
                <a:spcBef>
                  <a:spcPct val="0"/>
                </a:spcBef>
                <a:buFontTx/>
                <a:buNone/>
              </a:pPr>
              <a:t>18</a:t>
            </a:fld>
            <a:endParaRPr lang="en-US" altLang="en-US" sz="1400" smtClean="0"/>
          </a:p>
        </p:txBody>
      </p:sp>
      <p:pic>
        <p:nvPicPr>
          <p:cNvPr id="2" name="Picture 1" descr="machine gu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245" y="2516632"/>
            <a:ext cx="8272272" cy="23835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altLang="en-US" smtClean="0"/>
              <a:t>Guarding Devices –          Presence Sensing and Pullback</a:t>
            </a:r>
          </a:p>
        </p:txBody>
      </p:sp>
      <p:sp>
        <p:nvSpPr>
          <p:cNvPr id="50179" name="TextBox 8"/>
          <p:cNvSpPr txBox="1">
            <a:spLocks noChangeArrowheads="1"/>
          </p:cNvSpPr>
          <p:nvPr/>
        </p:nvSpPr>
        <p:spPr bwMode="auto">
          <a:xfrm>
            <a:off x="5486400" y="5915025"/>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Pullback</a:t>
            </a:r>
          </a:p>
        </p:txBody>
      </p:sp>
      <p:sp>
        <p:nvSpPr>
          <p:cNvPr id="50180" name="Rectangle 5"/>
          <p:cNvSpPr>
            <a:spLocks noChangeArrowheads="1"/>
          </p:cNvSpPr>
          <p:nvPr/>
        </p:nvSpPr>
        <p:spPr bwMode="auto">
          <a:xfrm>
            <a:off x="1189038" y="2233613"/>
            <a:ext cx="291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Tahoma" panose="020B0604030504040204" pitchFamily="34" charset="0"/>
              </a:rPr>
              <a:t>Presence sensing device </a:t>
            </a:r>
          </a:p>
        </p:txBody>
      </p:sp>
      <p:sp>
        <p:nvSpPr>
          <p:cNvPr id="50182" name="Rectangle 7"/>
          <p:cNvSpPr>
            <a:spLocks noChangeArrowheads="1"/>
          </p:cNvSpPr>
          <p:nvPr/>
        </p:nvSpPr>
        <p:spPr bwMode="auto">
          <a:xfrm>
            <a:off x="7294563" y="2111375"/>
            <a:ext cx="13922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Cables attached to operator’s hands or wrists</a:t>
            </a:r>
          </a:p>
          <a:p>
            <a:pPr eaLnBrk="1" hangingPunct="1">
              <a:spcBef>
                <a:spcPct val="0"/>
              </a:spcBef>
              <a:buFontTx/>
              <a:buNone/>
            </a:pPr>
            <a:endParaRPr lang="en-US" altLang="en-US" sz="1800"/>
          </a:p>
          <a:p>
            <a:pPr eaLnBrk="1" hangingPunct="1">
              <a:spcBef>
                <a:spcPct val="0"/>
              </a:spcBef>
              <a:buFontTx/>
              <a:buNone/>
            </a:pPr>
            <a:r>
              <a:rPr lang="en-US" altLang="en-US" sz="1800"/>
              <a:t>Removes hands from point of operation during danger period</a:t>
            </a:r>
          </a:p>
        </p:txBody>
      </p:sp>
      <p:pic>
        <p:nvPicPr>
          <p:cNvPr id="2" name="Picture 1" descr="sens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1264" y="2819400"/>
            <a:ext cx="3314700" cy="2825372"/>
          </a:xfrm>
          <a:prstGeom prst="rect">
            <a:avLst/>
          </a:prstGeom>
        </p:spPr>
      </p:pic>
      <p:pic>
        <p:nvPicPr>
          <p:cNvPr id="3" name="Picture 2" descr="worker and machin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6413" y="1615072"/>
            <a:ext cx="2522136" cy="40536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4763"/>
            <a:ext cx="8229600" cy="1143000"/>
          </a:xfrm>
        </p:spPr>
        <p:txBody>
          <a:bodyPr/>
          <a:lstStyle/>
          <a:p>
            <a:pPr algn="l"/>
            <a:r>
              <a:rPr lang="en-US" altLang="en-US" smtClean="0"/>
              <a:t>Table of Contents</a:t>
            </a:r>
          </a:p>
        </p:txBody>
      </p:sp>
      <p:sp>
        <p:nvSpPr>
          <p:cNvPr id="1536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36DD68-208A-4F2D-AC27-5D9E2C924BE9}" type="slidenum">
              <a:rPr lang="en-US" altLang="en-US" sz="1400" smtClean="0"/>
              <a:pPr>
                <a:spcBef>
                  <a:spcPct val="0"/>
                </a:spcBef>
                <a:buFontTx/>
                <a:buNone/>
              </a:pPr>
              <a:t>2</a:t>
            </a:fld>
            <a:endParaRPr lang="en-US" altLang="en-US" sz="1400" smtClean="0"/>
          </a:p>
        </p:txBody>
      </p:sp>
      <p:pic>
        <p:nvPicPr>
          <p:cNvPr id="3" name="Picture 2" descr="bulle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6871" y="1583871"/>
            <a:ext cx="3690257" cy="369025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guarding device-restrai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3600"/>
            <a:ext cx="4086225" cy="3124200"/>
          </a:xfrm>
          <a:prstGeom prst="rect">
            <a:avLst/>
          </a:prstGeom>
        </p:spPr>
      </p:pic>
      <p:sp>
        <p:nvSpPr>
          <p:cNvPr id="52226" name="Rectangle 2"/>
          <p:cNvSpPr>
            <a:spLocks noGrp="1" noChangeArrowheads="1"/>
          </p:cNvSpPr>
          <p:nvPr>
            <p:ph type="title"/>
          </p:nvPr>
        </p:nvSpPr>
        <p:spPr/>
        <p:txBody>
          <a:bodyPr/>
          <a:lstStyle/>
          <a:p>
            <a:pPr algn="l" eaLnBrk="1" hangingPunct="1"/>
            <a:r>
              <a:rPr lang="en-US" altLang="en-US" smtClean="0"/>
              <a:t>Guarding Devices –         Restraint and Safety Controls</a:t>
            </a:r>
          </a:p>
        </p:txBody>
      </p:sp>
      <p:sp>
        <p:nvSpPr>
          <p:cNvPr id="52227" name="TextBox 3"/>
          <p:cNvSpPr txBox="1">
            <a:spLocks noChangeArrowheads="1"/>
          </p:cNvSpPr>
          <p:nvPr/>
        </p:nvSpPr>
        <p:spPr bwMode="auto">
          <a:xfrm>
            <a:off x="1752600" y="55213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Restraint</a:t>
            </a:r>
          </a:p>
        </p:txBody>
      </p:sp>
      <p:sp>
        <p:nvSpPr>
          <p:cNvPr id="52228" name="TextBox 8"/>
          <p:cNvSpPr txBox="1">
            <a:spLocks noChangeArrowheads="1"/>
          </p:cNvSpPr>
          <p:nvPr/>
        </p:nvSpPr>
        <p:spPr bwMode="auto">
          <a:xfrm>
            <a:off x="6002338" y="5915025"/>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Safety Controls</a:t>
            </a:r>
          </a:p>
        </p:txBody>
      </p:sp>
      <p:pic>
        <p:nvPicPr>
          <p:cNvPr id="52230" name="Picture 5" title="photo - guarding device - safety control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73663" y="1801813"/>
            <a:ext cx="3421062" cy="409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1" name="Picture 5" title="orange up arrow"/>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5363" y="4154488"/>
            <a:ext cx="10493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1" title="orange up arrow"/>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9475" y="3657600"/>
            <a:ext cx="10493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7"/>
          <p:cNvSpPr txBox="1">
            <a:spLocks noChangeArrowheads="1"/>
          </p:cNvSpPr>
          <p:nvPr/>
        </p:nvSpPr>
        <p:spPr bwMode="auto">
          <a:xfrm>
            <a:off x="6002338" y="2286000"/>
            <a:ext cx="1506537" cy="369888"/>
          </a:xfrm>
          <a:prstGeom prst="rect">
            <a:avLst/>
          </a:prstGeom>
          <a:solidFill>
            <a:schemeClr val="tx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Safety Cable</a:t>
            </a:r>
          </a:p>
        </p:txBody>
      </p:sp>
      <p:pic>
        <p:nvPicPr>
          <p:cNvPr id="52234" name="Picture 13" title="orange down arrow"/>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30938" y="2671763"/>
            <a:ext cx="104933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en-US" smtClean="0"/>
              <a:t>Guarding Devices –               Gates and Two-Handed Controls</a:t>
            </a:r>
          </a:p>
        </p:txBody>
      </p:sp>
      <p:sp>
        <p:nvSpPr>
          <p:cNvPr id="54275" name="TextBox 3"/>
          <p:cNvSpPr txBox="1">
            <a:spLocks noChangeArrowheads="1"/>
          </p:cNvSpPr>
          <p:nvPr/>
        </p:nvSpPr>
        <p:spPr bwMode="auto">
          <a:xfrm>
            <a:off x="1676400" y="53340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Gates</a:t>
            </a:r>
          </a:p>
        </p:txBody>
      </p:sp>
      <p:sp>
        <p:nvSpPr>
          <p:cNvPr id="54276" name="TextBox 8"/>
          <p:cNvSpPr txBox="1">
            <a:spLocks noChangeArrowheads="1"/>
          </p:cNvSpPr>
          <p:nvPr/>
        </p:nvSpPr>
        <p:spPr bwMode="auto">
          <a:xfrm>
            <a:off x="5181600" y="5378450"/>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Two-Handed Controls</a:t>
            </a:r>
          </a:p>
        </p:txBody>
      </p:sp>
      <p:pic>
        <p:nvPicPr>
          <p:cNvPr id="4" name="Picture 3" descr="machine ga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3450" y="1981200"/>
            <a:ext cx="3086100" cy="3116687"/>
          </a:xfrm>
          <a:prstGeom prst="rect">
            <a:avLst/>
          </a:prstGeom>
        </p:spPr>
      </p:pic>
      <p:pic>
        <p:nvPicPr>
          <p:cNvPr id="5" name="Picture 4" descr="two hand machin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6637" y="1994079"/>
            <a:ext cx="3086100" cy="31038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en-US" smtClean="0"/>
              <a:t>Safeguarding by Location and Distance</a:t>
            </a:r>
          </a:p>
        </p:txBody>
      </p:sp>
      <p:pic>
        <p:nvPicPr>
          <p:cNvPr id="2" name="Picture 1" descr="worker and mach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5148" y="1676400"/>
            <a:ext cx="4585252" cy="464893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eaLnBrk="1" hangingPunct="1"/>
            <a:r>
              <a:rPr lang="en-US" altLang="en-US" dirty="0" smtClean="0"/>
              <a:t>Exercise  </a:t>
            </a:r>
          </a:p>
        </p:txBody>
      </p:sp>
      <p:pic>
        <p:nvPicPr>
          <p:cNvPr id="2" name="Picture 1" descr="guard devi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944" y="1600200"/>
            <a:ext cx="7991856" cy="44317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58738"/>
            <a:ext cx="8229600" cy="1143000"/>
          </a:xfrm>
        </p:spPr>
        <p:txBody>
          <a:bodyPr/>
          <a:lstStyle/>
          <a:p>
            <a:pPr algn="l"/>
            <a:r>
              <a:rPr lang="en-US" altLang="en-US" smtClean="0"/>
              <a:t>Specific Machines              Hazards and Solutions</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84A27E-F2E6-491A-8624-C35FDA4F7134}" type="slidenum">
              <a:rPr lang="en-US" altLang="en-US" sz="1400" smtClean="0"/>
              <a:pPr>
                <a:spcBef>
                  <a:spcPct val="0"/>
                </a:spcBef>
                <a:buFontTx/>
                <a:buNone/>
              </a:pPr>
              <a:t>24</a:t>
            </a:fld>
            <a:endParaRPr lang="en-US" altLang="en-US" sz="1400" smtClean="0"/>
          </a:p>
        </p:txBody>
      </p:sp>
      <p:pic>
        <p:nvPicPr>
          <p:cNvPr id="2" name="Picture 1" descr="mach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64" y="1231235"/>
            <a:ext cx="8174736" cy="48341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abrasive wheel and grin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590800"/>
            <a:ext cx="4429125" cy="2724150"/>
          </a:xfrm>
          <a:prstGeom prst="rect">
            <a:avLst/>
          </a:prstGeom>
        </p:spPr>
      </p:pic>
      <p:sp>
        <p:nvSpPr>
          <p:cNvPr id="62466" name="Rectangle 2"/>
          <p:cNvSpPr>
            <a:spLocks noGrp="1" noChangeArrowheads="1"/>
          </p:cNvSpPr>
          <p:nvPr>
            <p:ph type="title"/>
          </p:nvPr>
        </p:nvSpPr>
        <p:spPr/>
        <p:txBody>
          <a:bodyPr/>
          <a:lstStyle/>
          <a:p>
            <a:pPr algn="l" eaLnBrk="1" hangingPunct="1"/>
            <a:r>
              <a:rPr lang="en-US" altLang="en-US" smtClean="0"/>
              <a:t>Abrasive Wheel and Grinder</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Rotating</a:t>
            </a:r>
          </a:p>
          <a:p>
            <a:pPr marL="0" indent="0">
              <a:buFontTx/>
              <a:buNone/>
              <a:defRPr/>
            </a:pPr>
            <a:r>
              <a:rPr lang="en-US" altLang="en-US" dirty="0" smtClean="0"/>
              <a:t>   (Motion)</a:t>
            </a:r>
          </a:p>
          <a:p>
            <a:pPr marL="0" indent="0">
              <a:buFontTx/>
              <a:buNone/>
              <a:defRPr/>
            </a:pPr>
            <a:endParaRPr lang="en-US" altLang="en-US" dirty="0"/>
          </a:p>
          <a:p>
            <a:pPr>
              <a:buFont typeface="Arial" panose="020B0604020202020204" pitchFamily="34" charset="0"/>
              <a:buChar char="•"/>
              <a:defRPr/>
            </a:pPr>
            <a:r>
              <a:rPr lang="en-US" altLang="en-US" dirty="0" smtClean="0"/>
              <a:t>Cutting</a:t>
            </a:r>
          </a:p>
          <a:p>
            <a:pPr marL="0" indent="0">
              <a:buFontTx/>
              <a:buNone/>
              <a:defRPr/>
            </a:pPr>
            <a:r>
              <a:rPr lang="en-US" altLang="en-US" dirty="0"/>
              <a:t> </a:t>
            </a:r>
            <a:r>
              <a:rPr lang="en-US" altLang="en-US" dirty="0" smtClean="0"/>
              <a:t>  (Action)</a:t>
            </a:r>
          </a:p>
        </p:txBody>
      </p:sp>
      <p:sp>
        <p:nvSpPr>
          <p:cNvPr id="62469" name="TextBox 1"/>
          <p:cNvSpPr txBox="1">
            <a:spLocks noChangeArrowheads="1"/>
          </p:cNvSpPr>
          <p:nvPr/>
        </p:nvSpPr>
        <p:spPr bwMode="auto">
          <a:xfrm>
            <a:off x="5870575" y="5189538"/>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Protective Shields</a:t>
            </a:r>
          </a:p>
        </p:txBody>
      </p:sp>
      <p:pic>
        <p:nvPicPr>
          <p:cNvPr id="62470" name="Picture 2" title="Red up arrow"/>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3733800"/>
            <a:ext cx="2603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eaLnBrk="1" hangingPunct="1"/>
            <a:r>
              <a:rPr lang="en-US" altLang="en-US" smtClean="0"/>
              <a:t>Abrasive Wheel and Grinder Hazards</a:t>
            </a:r>
          </a:p>
        </p:txBody>
      </p:sp>
      <p:pic>
        <p:nvPicPr>
          <p:cNvPr id="2" name="Picture 1" descr="work rest&#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75" y="1828800"/>
            <a:ext cx="7258050" cy="39814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eaLnBrk="1" hangingPunct="1"/>
            <a:r>
              <a:rPr lang="en-US" altLang="en-US" smtClean="0"/>
              <a:t>Abrasive Wheel and Grinder Solutions</a:t>
            </a:r>
          </a:p>
        </p:txBody>
      </p:sp>
      <p:pic>
        <p:nvPicPr>
          <p:cNvPr id="2" name="Picture 1" descr="wheels and grind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08" y="1442219"/>
            <a:ext cx="7491984" cy="489508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mtClean="0"/>
              <a:t>Band Saw</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a:p>
          <a:p>
            <a:pPr>
              <a:buFont typeface="Arial" panose="020B0604020202020204" pitchFamily="34" charset="0"/>
              <a:buChar char="•"/>
              <a:defRPr/>
            </a:pPr>
            <a:r>
              <a:rPr lang="en-US" altLang="en-US" dirty="0" smtClean="0"/>
              <a:t>??????</a:t>
            </a:r>
          </a:p>
          <a:p>
            <a:pPr marL="0" indent="0">
              <a:buFontTx/>
              <a:buNone/>
              <a:defRPr/>
            </a:pPr>
            <a:r>
              <a:rPr lang="en-US" altLang="en-US" dirty="0"/>
              <a:t> </a:t>
            </a:r>
            <a:r>
              <a:rPr lang="en-US" altLang="en-US" dirty="0" smtClean="0"/>
              <a:t>  (Action)</a:t>
            </a:r>
          </a:p>
        </p:txBody>
      </p:sp>
      <p:pic>
        <p:nvPicPr>
          <p:cNvPr id="2" name="Picture 1" descr="band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1345689"/>
            <a:ext cx="4314825" cy="43148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eaLnBrk="1" hangingPunct="1"/>
            <a:r>
              <a:rPr lang="en-US" altLang="en-US" smtClean="0"/>
              <a:t>Band Saw</a:t>
            </a:r>
            <a:br>
              <a:rPr lang="en-US" altLang="en-US" smtClean="0"/>
            </a:br>
            <a:r>
              <a:rPr lang="en-US" altLang="en-US" smtClean="0"/>
              <a:t>Hazards</a:t>
            </a:r>
          </a:p>
        </p:txBody>
      </p:sp>
      <p:pic>
        <p:nvPicPr>
          <p:cNvPr id="2" name="Picture 1" descr="haz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2057400"/>
            <a:ext cx="6589486" cy="36363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altLang="en-US" smtClean="0"/>
              <a:t>Course Objectives</a:t>
            </a:r>
          </a:p>
        </p:txBody>
      </p:sp>
      <p:sp>
        <p:nvSpPr>
          <p:cNvPr id="1741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E7EED5-C8C3-4A97-B35B-DA1BD6A9422D}" type="slidenum">
              <a:rPr lang="en-US" altLang="en-US" sz="1400" smtClean="0">
                <a:solidFill>
                  <a:srgbClr val="000000"/>
                </a:solidFill>
              </a:rPr>
              <a:pPr>
                <a:spcBef>
                  <a:spcPct val="0"/>
                </a:spcBef>
                <a:buFontTx/>
                <a:buNone/>
              </a:pPr>
              <a:t>3</a:t>
            </a:fld>
            <a:endParaRPr lang="en-US" altLang="en-US" sz="1400" smtClean="0">
              <a:solidFill>
                <a:srgbClr val="000000"/>
              </a:solidFill>
            </a:endParaRPr>
          </a:p>
        </p:txBody>
      </p:sp>
      <p:pic>
        <p:nvPicPr>
          <p:cNvPr id="4" name="Picture 3" descr="worker using a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931194"/>
            <a:ext cx="4933950" cy="38004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 Properly adjust the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3657600"/>
            <a:ext cx="3816991" cy="2113005"/>
          </a:xfrm>
          <a:prstGeom prst="rect">
            <a:avLst/>
          </a:prstGeom>
        </p:spPr>
      </p:pic>
      <p:sp>
        <p:nvSpPr>
          <p:cNvPr id="72706"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Band Saw</a:t>
            </a:r>
            <a:br>
              <a:rPr lang="en-US" altLang="en-US" smtClean="0"/>
            </a:br>
            <a:r>
              <a:rPr lang="en-US" altLang="en-US" smtClean="0"/>
              <a:t>Solutions</a:t>
            </a:r>
          </a:p>
        </p:txBody>
      </p:sp>
      <p:sp>
        <p:nvSpPr>
          <p:cNvPr id="72709" name="Rectangle 6"/>
          <p:cNvSpPr>
            <a:spLocks noChangeArrowheads="1"/>
          </p:cNvSpPr>
          <p:nvPr/>
        </p:nvSpPr>
        <p:spPr bwMode="auto">
          <a:xfrm>
            <a:off x="1165225" y="2200275"/>
            <a:ext cx="3430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ArialMT"/>
              </a:rPr>
              <a:t>Properly adjust the blade guide to fit the thickness of the stock and ensure the guard is as close as possible to the stock.</a:t>
            </a:r>
          </a:p>
        </p:txBody>
      </p:sp>
      <p:cxnSp>
        <p:nvCxnSpPr>
          <p:cNvPr id="9" name="Straight Arrow Connector 8" title="red down arrow"/>
          <p:cNvCxnSpPr/>
          <p:nvPr/>
        </p:nvCxnSpPr>
        <p:spPr>
          <a:xfrm>
            <a:off x="2438400" y="3425825"/>
            <a:ext cx="228600" cy="8413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verticle band saw"/>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38096" y="1910556"/>
            <a:ext cx="2362200" cy="39814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mtClean="0"/>
              <a:t>Shop Saw  (Cut-Off Saws)</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Rotating</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Cutting		</a:t>
            </a:r>
            <a:r>
              <a:rPr lang="en-US" altLang="en-US" sz="2400" dirty="0" smtClean="0"/>
              <a:t>Miter Saw		Chop Saw</a:t>
            </a:r>
          </a:p>
          <a:p>
            <a:pPr marL="0" indent="0">
              <a:buFontTx/>
              <a:buNone/>
              <a:defRPr/>
            </a:pPr>
            <a:r>
              <a:rPr lang="en-US" altLang="en-US" dirty="0" smtClean="0"/>
              <a:t>   (Action)</a:t>
            </a:r>
          </a:p>
        </p:txBody>
      </p:sp>
      <p:pic>
        <p:nvPicPr>
          <p:cNvPr id="2" name="Picture 1" descr="chop saw"/>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0595" y="1958181"/>
            <a:ext cx="2671011" cy="1956816"/>
          </a:xfrm>
          <a:prstGeom prst="rect">
            <a:avLst/>
          </a:prstGeom>
        </p:spPr>
      </p:pic>
      <p:pic>
        <p:nvPicPr>
          <p:cNvPr id="4" name="Picture 3" descr="miter saw"/>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62301" y="1958181"/>
            <a:ext cx="1943100" cy="19431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l" eaLnBrk="1" hangingPunct="1"/>
            <a:r>
              <a:rPr lang="en-US" altLang="en-US" smtClean="0"/>
              <a:t>Shop Saw</a:t>
            </a:r>
            <a:br>
              <a:rPr lang="en-US" altLang="en-US" smtClean="0"/>
            </a:br>
            <a:r>
              <a:rPr lang="en-US" altLang="en-US" smtClean="0"/>
              <a:t>Hazards</a:t>
            </a:r>
          </a:p>
        </p:txBody>
      </p:sp>
      <p:pic>
        <p:nvPicPr>
          <p:cNvPr id="4" name="Picture 3" descr="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0302" y="1752600"/>
            <a:ext cx="6643396" cy="435363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Shop Saw </a:t>
            </a:r>
            <a:br>
              <a:rPr lang="en-US" altLang="en-US" smtClean="0"/>
            </a:br>
            <a:r>
              <a:rPr lang="en-US" altLang="en-US" smtClean="0"/>
              <a:t>Solutions</a:t>
            </a:r>
          </a:p>
        </p:txBody>
      </p:sp>
      <p:pic>
        <p:nvPicPr>
          <p:cNvPr id="2" name="Picture 1" descr="circular table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8489" y="1981200"/>
            <a:ext cx="5667022" cy="401910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l"/>
            <a:r>
              <a:rPr lang="en-US" altLang="en-US" smtClean="0">
                <a:solidFill>
                  <a:schemeClr val="tx1"/>
                </a:solidFill>
              </a:rPr>
              <a:t>EXCERCISE</a:t>
            </a:r>
          </a:p>
        </p:txBody>
      </p:sp>
      <p:sp>
        <p:nvSpPr>
          <p:cNvPr id="809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5BD130-B9DA-4608-B6E9-DA37A421EABC}" type="slidenum">
              <a:rPr lang="en-US" altLang="en-US" sz="1400" smtClean="0"/>
              <a:pPr>
                <a:spcBef>
                  <a:spcPct val="0"/>
                </a:spcBef>
                <a:buFontTx/>
                <a:buNone/>
              </a:pPr>
              <a:t>34</a:t>
            </a:fld>
            <a:endParaRPr lang="en-US" altLang="en-US" sz="1400" smtClean="0"/>
          </a:p>
        </p:txBody>
      </p:sp>
      <p:pic>
        <p:nvPicPr>
          <p:cNvPr id="2" name="Picture 1" descr="circular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675" y="2217404"/>
            <a:ext cx="7486650" cy="30670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eaLnBrk="1" hangingPunct="1"/>
            <a:r>
              <a:rPr lang="en-US" altLang="en-US" smtClean="0"/>
              <a:t>Drill Press</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drill pr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452051"/>
            <a:ext cx="3686783" cy="390763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eaLnBrk="1" hangingPunct="1"/>
            <a:r>
              <a:rPr lang="en-US" altLang="en-US" smtClean="0"/>
              <a:t>Drill Press</a:t>
            </a:r>
            <a:br>
              <a:rPr lang="en-US" altLang="en-US" smtClean="0"/>
            </a:br>
            <a:r>
              <a:rPr lang="en-US" altLang="en-US" smtClean="0"/>
              <a:t>Hazards</a:t>
            </a:r>
          </a:p>
        </p:txBody>
      </p:sp>
      <p:pic>
        <p:nvPicPr>
          <p:cNvPr id="2" name="Picture 1" descr="chuck key lacer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5963" y="1752600"/>
            <a:ext cx="4692073" cy="4470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Drill Press</a:t>
            </a:r>
            <a:br>
              <a:rPr lang="en-US" altLang="en-US" smtClean="0"/>
            </a:br>
            <a:r>
              <a:rPr lang="en-US" altLang="en-US" smtClean="0"/>
              <a:t>Solutions</a:t>
            </a:r>
          </a:p>
        </p:txBody>
      </p:sp>
      <p:pic>
        <p:nvPicPr>
          <p:cNvPr id="2" name="Picture 1" descr="drill pr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1981200"/>
            <a:ext cx="4170218" cy="417021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eaLnBrk="1" hangingPunct="1"/>
            <a:r>
              <a:rPr lang="en-US" altLang="en-US" smtClean="0"/>
              <a:t>Wood Lathe</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lath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1828800"/>
            <a:ext cx="4720281" cy="376624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eaLnBrk="1" hangingPunct="1"/>
            <a:r>
              <a:rPr lang="en-US" altLang="en-US" smtClean="0"/>
              <a:t>Wood Lathe</a:t>
            </a:r>
            <a:br>
              <a:rPr lang="en-US" altLang="en-US" smtClean="0"/>
            </a:br>
            <a:r>
              <a:rPr lang="en-US" altLang="en-US" smtClean="0"/>
              <a:t>Hazards</a:t>
            </a:r>
          </a:p>
        </p:txBody>
      </p:sp>
      <p:pic>
        <p:nvPicPr>
          <p:cNvPr id="2" name="Picture 1" descr="lath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4131" y="1752600"/>
            <a:ext cx="5955738" cy="44668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4763"/>
            <a:ext cx="8229600" cy="1143000"/>
          </a:xfrm>
        </p:spPr>
        <p:txBody>
          <a:bodyPr/>
          <a:lstStyle/>
          <a:p>
            <a:pPr algn="l"/>
            <a:r>
              <a:rPr lang="en-US" altLang="en-US" smtClean="0"/>
              <a:t>OSHA</a:t>
            </a:r>
          </a:p>
        </p:txBody>
      </p:sp>
      <p:sp>
        <p:nvSpPr>
          <p:cNvPr id="1945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5F400D-4C04-463B-A6DB-F042BA08EFD6}" type="slidenum">
              <a:rPr lang="en-US" altLang="en-US" sz="1400" smtClean="0"/>
              <a:pPr>
                <a:spcBef>
                  <a:spcPct val="0"/>
                </a:spcBef>
                <a:buFontTx/>
                <a:buNone/>
              </a:pPr>
              <a:t>4</a:t>
            </a:fld>
            <a:endParaRPr lang="en-US" altLang="en-US" sz="1400" smtClean="0"/>
          </a:p>
        </p:txBody>
      </p:sp>
      <p:pic>
        <p:nvPicPr>
          <p:cNvPr id="3" name="Picture 2" descr="fact shee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4857" y="2788920"/>
            <a:ext cx="4354286" cy="128016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Wood Lathe</a:t>
            </a:r>
            <a:br>
              <a:rPr lang="en-US" altLang="en-US" smtClean="0"/>
            </a:br>
            <a:r>
              <a:rPr lang="en-US" altLang="en-US" smtClean="0"/>
              <a:t>Solutions</a:t>
            </a:r>
          </a:p>
        </p:txBody>
      </p:sp>
      <p:pic>
        <p:nvPicPr>
          <p:cNvPr id="2" name="Picture 1" descr="sheil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2314575"/>
            <a:ext cx="2876550" cy="2876550"/>
          </a:xfrm>
          <a:prstGeom prst="rect">
            <a:avLst/>
          </a:prstGeom>
        </p:spPr>
      </p:pic>
      <p:pic>
        <p:nvPicPr>
          <p:cNvPr id="3" name="Picture 2" descr="lathe cov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0" y="2733675"/>
            <a:ext cx="4133850" cy="245745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r>
              <a:rPr lang="en-US" altLang="en-US" smtClean="0"/>
              <a:t>Planer</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pla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200" y="1360437"/>
            <a:ext cx="3756752" cy="409827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l" eaLnBrk="1" hangingPunct="1"/>
            <a:r>
              <a:rPr lang="en-US" altLang="en-US" smtClean="0"/>
              <a:t>Planer</a:t>
            </a:r>
            <a:br>
              <a:rPr lang="en-US" altLang="en-US" smtClean="0"/>
            </a:br>
            <a:r>
              <a:rPr lang="en-US" altLang="en-US" smtClean="0"/>
              <a:t>Hazards</a:t>
            </a:r>
          </a:p>
        </p:txBody>
      </p:sp>
      <p:pic>
        <p:nvPicPr>
          <p:cNvPr id="2" name="Picture 1" descr="amputated fing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3393" y="1828800"/>
            <a:ext cx="5297214" cy="397291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Planer</a:t>
            </a:r>
            <a:br>
              <a:rPr lang="en-US" altLang="en-US" smtClean="0"/>
            </a:br>
            <a:r>
              <a:rPr lang="en-US" altLang="en-US" smtClean="0"/>
              <a:t>Solutions</a:t>
            </a:r>
          </a:p>
        </p:txBody>
      </p:sp>
      <p:pic>
        <p:nvPicPr>
          <p:cNvPr id="2" name="Picture 1" descr="stock pla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762" y="2286000"/>
            <a:ext cx="7610475" cy="36385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304800" y="274638"/>
            <a:ext cx="8839200" cy="1143000"/>
          </a:xfrm>
        </p:spPr>
        <p:txBody>
          <a:bodyPr anchor="b"/>
          <a:lstStyle/>
          <a:p>
            <a:pPr algn="l"/>
            <a:r>
              <a:rPr lang="en-US" altLang="en-US" dirty="0" smtClean="0"/>
              <a:t>What Should Have Been Done Differently?  </a:t>
            </a:r>
            <a:r>
              <a:rPr lang="en-US" altLang="en-US" sz="1800" dirty="0" smtClean="0"/>
              <a:t>Show appropriate video</a:t>
            </a:r>
            <a:endParaRPr lang="en-US" altLang="en-US" dirty="0" smtClean="0"/>
          </a:p>
        </p:txBody>
      </p:sp>
      <p:sp>
        <p:nvSpPr>
          <p:cNvPr id="1013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50633C-3539-4AB9-9097-42DEBCC4577D}" type="slidenum">
              <a:rPr lang="en-US" altLang="en-US" sz="1400" smtClean="0"/>
              <a:pPr>
                <a:spcBef>
                  <a:spcPct val="0"/>
                </a:spcBef>
                <a:buFontTx/>
                <a:buNone/>
              </a:pPr>
              <a:t>44</a:t>
            </a:fld>
            <a:endParaRPr lang="en-US" altLang="en-US" sz="1400" smtClean="0"/>
          </a:p>
        </p:txBody>
      </p:sp>
      <p:pic>
        <p:nvPicPr>
          <p:cNvPr id="2" name="Picture 1" descr="man with camer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720696"/>
            <a:ext cx="6724650" cy="448627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l" eaLnBrk="1" hangingPunct="1"/>
            <a:r>
              <a:rPr lang="en-US" altLang="en-US" smtClean="0"/>
              <a:t>Milling Machine</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milling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1524000"/>
            <a:ext cx="4083485" cy="407095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l" eaLnBrk="1" hangingPunct="1"/>
            <a:r>
              <a:rPr lang="en-US" altLang="en-US" smtClean="0"/>
              <a:t>Milling Machine</a:t>
            </a:r>
            <a:br>
              <a:rPr lang="en-US" altLang="en-US" smtClean="0"/>
            </a:br>
            <a:r>
              <a:rPr lang="en-US" altLang="en-US" smtClean="0"/>
              <a:t>Hazards</a:t>
            </a:r>
          </a:p>
        </p:txBody>
      </p:sp>
      <p:pic>
        <p:nvPicPr>
          <p:cNvPr id="2" name="Picture 1" descr="mill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3550" y="1905000"/>
            <a:ext cx="5676900" cy="41243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l" eaLnBrk="1" hangingPunct="1"/>
            <a:r>
              <a:rPr lang="en-US" altLang="en-US" smtClean="0"/>
              <a:t/>
            </a:r>
            <a:br>
              <a:rPr lang="en-US" altLang="en-US" smtClean="0"/>
            </a:br>
            <a:r>
              <a:rPr lang="en-US" altLang="en-US" smtClean="0"/>
              <a:t>Milling Machine</a:t>
            </a:r>
            <a:br>
              <a:rPr lang="en-US" altLang="en-US" smtClean="0"/>
            </a:br>
            <a:r>
              <a:rPr lang="en-US" altLang="en-US" smtClean="0"/>
              <a:t>Solutions</a:t>
            </a:r>
          </a:p>
        </p:txBody>
      </p:sp>
      <p:pic>
        <p:nvPicPr>
          <p:cNvPr id="2" name="Picture 1" descr="milling gu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2209800"/>
            <a:ext cx="6705600" cy="370063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eaLnBrk="1" hangingPunct="1"/>
            <a:r>
              <a:rPr lang="en-US" altLang="en-US" smtClean="0"/>
              <a:t>Roll-Forming &amp; Roll-Bending</a:t>
            </a:r>
          </a:p>
        </p:txBody>
      </p:sp>
      <p:sp>
        <p:nvSpPr>
          <p:cNvPr id="5" name="Content Placeholder 2"/>
          <p:cNvSpPr>
            <a:spLocks noGrp="1"/>
          </p:cNvSpPr>
          <p:nvPr>
            <p:ph idx="1"/>
          </p:nvPr>
        </p:nvSpPr>
        <p:spPr/>
        <p:txBody>
          <a:bodyPr/>
          <a:lstStyle/>
          <a:p>
            <a:pPr>
              <a:defRPr/>
            </a:pPr>
            <a:endParaRPr lang="en-US" altLang="en-US" dirty="0" smtClean="0"/>
          </a:p>
          <a:p>
            <a:pPr>
              <a:defRPr/>
            </a:pPr>
            <a:r>
              <a:rPr lang="en-US" altLang="en-US" dirty="0" smtClean="0"/>
              <a:t>???????</a:t>
            </a:r>
          </a:p>
          <a:p>
            <a:pPr marL="0" indent="0">
              <a:buFontTx/>
              <a:buNone/>
              <a:defRPr/>
            </a:pPr>
            <a:r>
              <a:rPr lang="en-US" altLang="en-US" dirty="0" smtClean="0"/>
              <a:t>   (Motion)</a:t>
            </a:r>
          </a:p>
          <a:p>
            <a:pPr marL="0" indent="0">
              <a:buFontTx/>
              <a:buNone/>
              <a:defRPr/>
            </a:pPr>
            <a:endParaRPr lang="en-US" altLang="en-US" dirty="0" smtClean="0"/>
          </a:p>
          <a:p>
            <a:pPr>
              <a:buFont typeface="Arial" panose="020B0604020202020204" pitchFamily="34" charset="0"/>
              <a:buChar char="•"/>
              <a:defRPr/>
            </a:pPr>
            <a:r>
              <a:rPr lang="en-US" altLang="en-US" dirty="0" smtClean="0"/>
              <a:t>???????		</a:t>
            </a:r>
            <a:endParaRPr lang="en-US" altLang="en-US" sz="2400" dirty="0" smtClean="0"/>
          </a:p>
          <a:p>
            <a:pPr marL="0" indent="0">
              <a:buFontTx/>
              <a:buNone/>
              <a:defRPr/>
            </a:pPr>
            <a:r>
              <a:rPr lang="en-US" altLang="en-US" dirty="0" smtClean="0"/>
              <a:t>   (Action)</a:t>
            </a:r>
          </a:p>
        </p:txBody>
      </p:sp>
      <p:pic>
        <p:nvPicPr>
          <p:cNvPr id="2" name="Picture 1" descr="roll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1676400"/>
            <a:ext cx="4095750" cy="441007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l" eaLnBrk="1" hangingPunct="1"/>
            <a:r>
              <a:rPr lang="en-US" altLang="en-US" smtClean="0"/>
              <a:t>Roll-Forming &amp; Roll-Bending</a:t>
            </a:r>
            <a:br>
              <a:rPr lang="en-US" altLang="en-US" smtClean="0"/>
            </a:br>
            <a:r>
              <a:rPr lang="en-US" altLang="en-US" smtClean="0"/>
              <a:t>Hazards</a:t>
            </a:r>
          </a:p>
        </p:txBody>
      </p:sp>
      <p:pic>
        <p:nvPicPr>
          <p:cNvPr id="2" name="Picture 1" descr="roll bend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8670" y="1981200"/>
            <a:ext cx="6326659" cy="40777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altLang="en-US" smtClean="0"/>
              <a:t> Recent and Real Machinery Hazards</a:t>
            </a:r>
          </a:p>
        </p:txBody>
      </p:sp>
      <p:pic>
        <p:nvPicPr>
          <p:cNvPr id="21507" name="Picture 10" descr="DSCF0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905000"/>
            <a:ext cx="7032625"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4D2A3E-3406-44DA-8752-D28F8845DB47}" type="slidenum">
              <a:rPr lang="en-US" altLang="en-US" sz="1400" smtClean="0"/>
              <a:pPr>
                <a:spcBef>
                  <a:spcPct val="0"/>
                </a:spcBef>
                <a:buFontTx/>
                <a:buNone/>
              </a:pPr>
              <a:t>5</a:t>
            </a:fld>
            <a:endParaRPr lang="en-US" alt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l" eaLnBrk="1" hangingPunct="1"/>
            <a:r>
              <a:rPr lang="en-US" altLang="en-US" dirty="0" smtClean="0"/>
              <a:t/>
            </a:r>
            <a:br>
              <a:rPr lang="en-US" altLang="en-US" dirty="0" smtClean="0"/>
            </a:br>
            <a:r>
              <a:rPr lang="en-US" altLang="en-US" dirty="0" smtClean="0"/>
              <a:t>Roll-Forming &amp; Roll-Bending</a:t>
            </a:r>
            <a:br>
              <a:rPr lang="en-US" altLang="en-US" dirty="0" smtClean="0"/>
            </a:br>
            <a:r>
              <a:rPr lang="en-US" altLang="en-US" dirty="0" smtClean="0"/>
              <a:t>Solutions</a:t>
            </a:r>
          </a:p>
        </p:txBody>
      </p:sp>
      <p:pic>
        <p:nvPicPr>
          <p:cNvPr id="2" name="Picture 1" descr="safety on roll bender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2714" y="2209800"/>
            <a:ext cx="4898571" cy="3559629"/>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52400"/>
            <a:ext cx="8229600" cy="1143000"/>
          </a:xfrm>
        </p:spPr>
        <p:txBody>
          <a:bodyPr/>
          <a:lstStyle/>
          <a:p>
            <a:pPr algn="l" eaLnBrk="1" hangingPunct="1"/>
            <a:r>
              <a:rPr lang="en-US" altLang="en-US" smtClean="0"/>
              <a:t/>
            </a:r>
            <a:br>
              <a:rPr lang="en-US" altLang="en-US" smtClean="0"/>
            </a:br>
            <a:r>
              <a:rPr lang="en-US" altLang="en-US" smtClean="0"/>
              <a:t>Machine Guarding Checklists</a:t>
            </a:r>
          </a:p>
        </p:txBody>
      </p:sp>
      <p:pic>
        <p:nvPicPr>
          <p:cNvPr id="2" name="Picture 1" descr="checkli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752600"/>
            <a:ext cx="7143750" cy="37433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lgn="l"/>
            <a:r>
              <a:rPr lang="en-US" altLang="en-US" smtClean="0"/>
              <a:t>Questions/Comments</a:t>
            </a:r>
          </a:p>
        </p:txBody>
      </p:sp>
      <p:sp>
        <p:nvSpPr>
          <p:cNvPr id="1177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3896FC-8FE2-483A-B1CC-122C21D976C3}" type="slidenum">
              <a:rPr lang="en-US" altLang="en-US" sz="1400" smtClean="0"/>
              <a:pPr>
                <a:spcBef>
                  <a:spcPct val="0"/>
                </a:spcBef>
                <a:buFontTx/>
                <a:buNone/>
              </a:pPr>
              <a:t>52</a:t>
            </a:fld>
            <a:endParaRPr lang="en-US" altLang="en-US" sz="1400" smtClean="0"/>
          </a:p>
        </p:txBody>
      </p:sp>
      <p:pic>
        <p:nvPicPr>
          <p:cNvPr id="2" name="Picture 1" descr="questio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600200"/>
            <a:ext cx="4754880" cy="398032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l"/>
            <a:r>
              <a:rPr lang="en-US" altLang="en-US" smtClean="0">
                <a:solidFill>
                  <a:schemeClr val="tx1"/>
                </a:solidFill>
              </a:rPr>
              <a:t>Portable Power Tools</a:t>
            </a:r>
          </a:p>
        </p:txBody>
      </p:sp>
      <p:sp>
        <p:nvSpPr>
          <p:cNvPr id="1198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750587-F505-4C37-A5C7-F1DF5F9A0E16}" type="slidenum">
              <a:rPr lang="en-US" altLang="en-US" sz="1400" smtClean="0"/>
              <a:pPr>
                <a:spcBef>
                  <a:spcPct val="0"/>
                </a:spcBef>
                <a:buFontTx/>
                <a:buNone/>
              </a:pPr>
              <a:t>53</a:t>
            </a:fld>
            <a:endParaRPr lang="en-US" altLang="en-US" sz="1400" smtClean="0"/>
          </a:p>
        </p:txBody>
      </p:sp>
      <p:pic>
        <p:nvPicPr>
          <p:cNvPr id="2" name="Picture 1" descr="power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1439760"/>
            <a:ext cx="5289884" cy="492685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gn="l"/>
            <a:r>
              <a:rPr lang="en-US" altLang="en-US" smtClean="0">
                <a:solidFill>
                  <a:schemeClr val="tx1"/>
                </a:solidFill>
              </a:rPr>
              <a:t>Power Tool Hazards - Exercise</a:t>
            </a:r>
          </a:p>
        </p:txBody>
      </p:sp>
      <p:sp>
        <p:nvSpPr>
          <p:cNvPr id="1218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24319C-12CE-46B8-BE0B-ABDBBC07D5DC}" type="slidenum">
              <a:rPr lang="en-US" altLang="en-US" sz="1400" smtClean="0"/>
              <a:pPr>
                <a:spcBef>
                  <a:spcPct val="0"/>
                </a:spcBef>
                <a:buFontTx/>
                <a:buNone/>
              </a:pPr>
              <a:t>54</a:t>
            </a:fld>
            <a:endParaRPr lang="en-US" altLang="en-US" sz="1400" smtClean="0"/>
          </a:p>
        </p:txBody>
      </p:sp>
      <p:pic>
        <p:nvPicPr>
          <p:cNvPr id="2" name="Picture 1" title="table - injuries recorde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295400"/>
            <a:ext cx="8075852" cy="5014127"/>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List of applicable regulati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 y="1295400"/>
            <a:ext cx="7697853" cy="4724400"/>
          </a:xfrm>
          <a:prstGeom prst="rect">
            <a:avLst/>
          </a:prstGeom>
        </p:spPr>
      </p:pic>
      <p:sp>
        <p:nvSpPr>
          <p:cNvPr id="123906" name="Title 1"/>
          <p:cNvSpPr>
            <a:spLocks noGrp="1"/>
          </p:cNvSpPr>
          <p:nvPr>
            <p:ph type="title"/>
          </p:nvPr>
        </p:nvSpPr>
        <p:spPr>
          <a:xfrm>
            <a:off x="457200" y="58738"/>
            <a:ext cx="8229600" cy="1143000"/>
          </a:xfrm>
        </p:spPr>
        <p:txBody>
          <a:bodyPr/>
          <a:lstStyle/>
          <a:p>
            <a:pPr algn="l"/>
            <a:r>
              <a:rPr lang="en-US" altLang="en-US" dirty="0" smtClean="0">
                <a:solidFill>
                  <a:schemeClr val="tx1"/>
                </a:solidFill>
              </a:rPr>
              <a:t>Applicable Regulations </a:t>
            </a:r>
          </a:p>
        </p:txBody>
      </p:sp>
      <p:pic>
        <p:nvPicPr>
          <p:cNvPr id="2" name="Picture 1" descr="OSH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2600" y="2971800"/>
            <a:ext cx="2938462" cy="12001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algn="l"/>
            <a:r>
              <a:rPr lang="en-US" altLang="en-US" smtClean="0">
                <a:solidFill>
                  <a:schemeClr val="tx1"/>
                </a:solidFill>
              </a:rPr>
              <a:t>OSHA Precautions</a:t>
            </a:r>
          </a:p>
        </p:txBody>
      </p:sp>
      <p:sp>
        <p:nvSpPr>
          <p:cNvPr id="1259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086876-E934-4A85-89F4-2A28D651DC49}" type="slidenum">
              <a:rPr lang="en-US" altLang="en-US" sz="1400" smtClean="0"/>
              <a:pPr>
                <a:spcBef>
                  <a:spcPct val="0"/>
                </a:spcBef>
                <a:buFontTx/>
                <a:buNone/>
              </a:pPr>
              <a:t>56</a:t>
            </a:fld>
            <a:endParaRPr lang="en-US" altLang="en-US" sz="1400" smtClean="0"/>
          </a:p>
        </p:txBody>
      </p:sp>
      <p:pic>
        <p:nvPicPr>
          <p:cNvPr id="2" name="Picture 1" descr="Condition of tools" title="CFR 1926.300 General Requireme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1676400"/>
            <a:ext cx="5991225" cy="450532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algn="l"/>
            <a:r>
              <a:rPr lang="en-US" altLang="en-US" smtClean="0">
                <a:solidFill>
                  <a:schemeClr val="tx1"/>
                </a:solidFill>
              </a:rPr>
              <a:t>More OSHA Precautions</a:t>
            </a:r>
          </a:p>
        </p:txBody>
      </p:sp>
      <p:sp>
        <p:nvSpPr>
          <p:cNvPr id="1280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001AF0-A082-4468-A584-35FD76DE3FEF}" type="slidenum">
              <a:rPr lang="en-US" altLang="en-US" sz="1400" smtClean="0"/>
              <a:pPr>
                <a:spcBef>
                  <a:spcPct val="0"/>
                </a:spcBef>
                <a:buFontTx/>
                <a:buNone/>
              </a:pPr>
              <a:t>57</a:t>
            </a:fld>
            <a:endParaRPr lang="en-US" altLang="en-US" sz="1400" smtClean="0"/>
          </a:p>
        </p:txBody>
      </p:sp>
      <p:pic>
        <p:nvPicPr>
          <p:cNvPr id="2" name="Picture 1" title="Decorative element grinder spark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2057400"/>
            <a:ext cx="8096250" cy="1219200"/>
          </a:xfrm>
          <a:prstGeom prst="rect">
            <a:avLst/>
          </a:prstGeom>
        </p:spPr>
      </p:pic>
      <p:pic>
        <p:nvPicPr>
          <p:cNvPr id="3" name="Picture 2" title="OSHA Bann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3581400"/>
            <a:ext cx="8096250" cy="127635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0"/>
            <a:ext cx="8229600" cy="1143000"/>
          </a:xfrm>
        </p:spPr>
        <p:txBody>
          <a:bodyPr/>
          <a:lstStyle/>
          <a:p>
            <a:pPr algn="l"/>
            <a:r>
              <a:rPr lang="en-US" altLang="en-US" sz="3600" smtClean="0"/>
              <a:t>Controls and Switches</a:t>
            </a:r>
          </a:p>
        </p:txBody>
      </p:sp>
      <p:sp>
        <p:nvSpPr>
          <p:cNvPr id="13005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003957-3BFB-43B9-92DC-74987185F29A}" type="slidenum">
              <a:rPr lang="en-US" altLang="en-US" sz="1400" smtClean="0"/>
              <a:pPr>
                <a:spcBef>
                  <a:spcPct val="0"/>
                </a:spcBef>
                <a:buFontTx/>
                <a:buNone/>
              </a:pPr>
              <a:t>58</a:t>
            </a:fld>
            <a:endParaRPr lang="en-US" altLang="en-US" sz="1400" smtClean="0"/>
          </a:p>
        </p:txBody>
      </p:sp>
      <p:sp>
        <p:nvSpPr>
          <p:cNvPr id="13316" name="Content Placeholder 1" title="photo - Controls and switches -  The following hand-held power tools must be equipped with a constant-pressure switch or control that shuts off the power when pressure is released: drills; tappers; fastener drivers; horizontal, vertical, and angle grinders with wheels more than 2 inches (5.08 centimeters) in diameter; disc sanders with discs greater than 2 inches (5.08 centimeters); belt sanders; reciprocating saws; saber saws, scroll saws, and jigsaws with blade shanks greater than  1/4-inch (0.63 centimeters) wide; and other similar tools. These tools also may be equipped with a &quot;lock-on&quot; control, if it allows the worker to also shut off the control in a single motion using the same finger or fingers. The following hand-held power tools must be equipped with either a positive &quot;on-off&quot; control switch, a constant pressure switch, or a &quot;lock-on&quot; control: disc sanders with discs 2 inches (5.08 centimeters) or less in diameter; grinders with wheels 2 inches (5.08 centimeters) or less in diameter; platen sanders, routers, planers, laminate trimmers, nibblers, shears, and scroll saws; and jigsaws, saber and scroll saws with blade shanks a nominal 1/4-inch (6.35 millimeters) or less in diameter. It is recommended that the constant-pressure control switch be regarded as the preferred device."/>
          <p:cNvSpPr>
            <a:spLocks noGrp="1"/>
          </p:cNvSpPr>
          <p:nvPr>
            <p:ph idx="1"/>
          </p:nvPr>
        </p:nvSpPr>
        <p:spPr>
          <a:xfrm>
            <a:off x="457200" y="1143000"/>
            <a:ext cx="8229600" cy="4983163"/>
          </a:xfrm>
        </p:spPr>
        <p:txBody>
          <a:bodyPr/>
          <a:lstStyle/>
          <a:p>
            <a:pPr>
              <a:defRPr/>
            </a:pPr>
            <a:endParaRPr lang="en-US" dirty="0" smtClean="0"/>
          </a:p>
          <a:p>
            <a:pPr marL="0" indent="0">
              <a:buFontTx/>
              <a:buNone/>
              <a:defRPr/>
            </a:pPr>
            <a:endParaRPr lang="en-US" dirty="0" smtClean="0"/>
          </a:p>
          <a:p>
            <a:pPr>
              <a:defRPr/>
            </a:pPr>
            <a:endParaRPr lang="en-US" dirty="0" smtClean="0"/>
          </a:p>
        </p:txBody>
      </p:sp>
      <p:pic>
        <p:nvPicPr>
          <p:cNvPr id="2" name="Picture 1" title="photo - controls and swiitche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1447800"/>
            <a:ext cx="4305300" cy="4305300"/>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gn="l"/>
            <a:r>
              <a:rPr lang="en-US" altLang="en-US" smtClean="0">
                <a:solidFill>
                  <a:schemeClr val="tx1"/>
                </a:solidFill>
              </a:rPr>
              <a:t>Specific Tool                     Hazards and Solutions</a:t>
            </a:r>
          </a:p>
        </p:txBody>
      </p:sp>
      <p:sp>
        <p:nvSpPr>
          <p:cNvPr id="132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D8F50-03DC-4A12-BFC8-79B8D9929B8F}" type="slidenum">
              <a:rPr lang="en-US" altLang="en-US" sz="1400" smtClean="0"/>
              <a:pPr>
                <a:spcBef>
                  <a:spcPct val="0"/>
                </a:spcBef>
                <a:buFontTx/>
                <a:buNone/>
              </a:pPr>
              <a:t>59</a:t>
            </a:fld>
            <a:endParaRPr lang="en-US" altLang="en-US" sz="1400" smtClean="0"/>
          </a:p>
        </p:txBody>
      </p:sp>
      <p:pic>
        <p:nvPicPr>
          <p:cNvPr id="3" name="Content Placeholder 2" title="Photo - angle grinde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624298"/>
            <a:ext cx="3753860" cy="2566702"/>
          </a:xfrm>
        </p:spPr>
      </p:pic>
      <p:pic>
        <p:nvPicPr>
          <p:cNvPr id="4" name="Picture 3" title="Image of a power dril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1600200"/>
            <a:ext cx="3200400" cy="2617150"/>
          </a:xfrm>
          <a:prstGeom prst="rect">
            <a:avLst/>
          </a:prstGeom>
        </p:spPr>
      </p:pic>
      <p:pic>
        <p:nvPicPr>
          <p:cNvPr id="5" name="Picture 4" title="Image of a saws al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4495800"/>
            <a:ext cx="4239787" cy="1905000"/>
          </a:xfrm>
          <a:prstGeom prst="rect">
            <a:avLst/>
          </a:prstGeom>
        </p:spPr>
      </p:pic>
      <p:pic>
        <p:nvPicPr>
          <p:cNvPr id="6" name="Picture 5" title="Image of a nail gun"/>
          <p:cNvPicPr>
            <a:picLocks noChangeAspect="1"/>
          </p:cNvPicPr>
          <p:nvPr/>
        </p:nvPicPr>
        <p:blipFill rotWithShape="1">
          <a:blip r:embed="rId6">
            <a:extLst>
              <a:ext uri="{28A0092B-C50C-407E-A947-70E740481C1C}">
                <a14:useLocalDpi xmlns:a14="http://schemas.microsoft.com/office/drawing/2010/main"/>
              </a:ext>
            </a:extLst>
          </a:blip>
          <a:srcRect b="22377"/>
          <a:stretch/>
        </p:blipFill>
        <p:spPr>
          <a:xfrm>
            <a:off x="4800600" y="4419600"/>
            <a:ext cx="3962400" cy="17350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altLang="en-US" smtClean="0"/>
              <a:t>Machinery Hazards Exercise</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00BE24-3360-41DC-99A1-6ECF1C556252}" type="slidenum">
              <a:rPr lang="en-US" altLang="en-US" sz="1400" smtClean="0"/>
              <a:pPr>
                <a:spcBef>
                  <a:spcPct val="0"/>
                </a:spcBef>
                <a:buFontTx/>
                <a:buNone/>
              </a:pPr>
              <a:t>6</a:t>
            </a:fld>
            <a:endParaRPr lang="en-US" altLang="en-US" sz="1400" smtClean="0"/>
          </a:p>
        </p:txBody>
      </p:sp>
      <p:pic>
        <p:nvPicPr>
          <p:cNvPr id="23556" name="Picture 2" descr="https://upload.wikimedia.org/wikipedia/commons/thumb/6/68/HwacheonCentreLathe_460x1000.jpg/300px-HwacheonCentreLathe_460x1000.jpg" title="photo - a lath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28800"/>
            <a:ext cx="472440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Rectangle 6"/>
          <p:cNvSpPr>
            <a:spLocks noChangeArrowheads="1"/>
          </p:cNvSpPr>
          <p:nvPr/>
        </p:nvSpPr>
        <p:spPr bwMode="auto">
          <a:xfrm>
            <a:off x="5194300" y="2216150"/>
            <a:ext cx="3276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222222"/>
                </a:solidFill>
              </a:rPr>
              <a:t>A </a:t>
            </a:r>
            <a:r>
              <a:rPr lang="en-US" altLang="en-US" sz="1800" b="1">
                <a:solidFill>
                  <a:srgbClr val="222222"/>
                </a:solidFill>
              </a:rPr>
              <a:t>lathe</a:t>
            </a:r>
            <a:r>
              <a:rPr lang="en-US" altLang="en-US" sz="1800">
                <a:solidFill>
                  <a:srgbClr val="222222"/>
                </a:solidFill>
              </a:rPr>
              <a:t> is a machine that rotates the workpiece about an </a:t>
            </a:r>
            <a:r>
              <a:rPr lang="en-US" altLang="en-US" sz="1800"/>
              <a:t>axis of rotation </a:t>
            </a:r>
            <a:r>
              <a:rPr lang="en-US" altLang="en-US" sz="1800">
                <a:solidFill>
                  <a:srgbClr val="222222"/>
                </a:solidFill>
              </a:rPr>
              <a:t>to perform various operations such as </a:t>
            </a:r>
            <a:r>
              <a:rPr lang="en-US" altLang="en-US" sz="1800"/>
              <a:t>cutting, sanding, knurling,  drilling, </a:t>
            </a:r>
            <a:r>
              <a:rPr lang="en-US" altLang="en-US" sz="1800" u="sng"/>
              <a:t>deformation</a:t>
            </a:r>
            <a:r>
              <a:rPr lang="en-US" altLang="en-US" sz="1800"/>
              <a:t>, facing,    turning </a:t>
            </a:r>
            <a:r>
              <a:rPr lang="en-US" altLang="en-US" sz="1800">
                <a:solidFill>
                  <a:srgbClr val="222222"/>
                </a:solidFill>
              </a:rPr>
              <a:t>with tools that are applied to the workpiece to create an object with symmetry about that axis.</a:t>
            </a:r>
            <a:endParaRPr lang="en-US" altLang="en-US" sz="18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lgn="l"/>
            <a:r>
              <a:rPr lang="en-US" altLang="en-US" smtClean="0"/>
              <a:t>Abrasive Grinders</a:t>
            </a:r>
          </a:p>
        </p:txBody>
      </p:sp>
      <p:sp>
        <p:nvSpPr>
          <p:cNvPr id="134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BDC480-CBDF-4DF8-84CC-B428A6241228}" type="slidenum">
              <a:rPr lang="en-US" altLang="en-US" sz="1400" smtClean="0"/>
              <a:pPr>
                <a:spcBef>
                  <a:spcPct val="0"/>
                </a:spcBef>
                <a:buFontTx/>
                <a:buNone/>
              </a:pPr>
              <a:t>60</a:t>
            </a:fld>
            <a:endParaRPr lang="en-US" altLang="en-US" sz="1400" smtClean="0"/>
          </a:p>
        </p:txBody>
      </p:sp>
      <p:pic>
        <p:nvPicPr>
          <p:cNvPr id="2" name="Picture 1" descr="persons grind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3025" y="1597819"/>
            <a:ext cx="6457950" cy="446722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lgn="l"/>
            <a:r>
              <a:rPr lang="en-US" altLang="en-US" dirty="0" smtClean="0"/>
              <a:t>Exercise   </a:t>
            </a:r>
          </a:p>
        </p:txBody>
      </p:sp>
      <p:sp>
        <p:nvSpPr>
          <p:cNvPr id="136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F32917-4F5E-4E16-9D1C-E77C064C2BDF}" type="slidenum">
              <a:rPr lang="en-US" altLang="en-US" sz="1400" smtClean="0"/>
              <a:pPr>
                <a:spcBef>
                  <a:spcPct val="0"/>
                </a:spcBef>
                <a:buFontTx/>
                <a:buNone/>
              </a:pPr>
              <a:t>61</a:t>
            </a:fld>
            <a:endParaRPr lang="en-US" altLang="en-US" sz="1400" smtClean="0"/>
          </a:p>
        </p:txBody>
      </p:sp>
      <p:pic>
        <p:nvPicPr>
          <p:cNvPr id="2" name="Picture 1" title="photo of inured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1524000"/>
            <a:ext cx="5657850" cy="43053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lgn="l"/>
            <a:r>
              <a:rPr lang="en-US" altLang="en-US" smtClean="0"/>
              <a:t>Abrasive Grinder Hazards</a:t>
            </a:r>
          </a:p>
        </p:txBody>
      </p:sp>
      <p:sp>
        <p:nvSpPr>
          <p:cNvPr id="138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E21D53-2CF7-4205-928F-5A901F5A1614}" type="slidenum">
              <a:rPr lang="en-US" altLang="en-US" sz="1400" smtClean="0"/>
              <a:pPr>
                <a:spcBef>
                  <a:spcPct val="0"/>
                </a:spcBef>
                <a:buFontTx/>
                <a:buNone/>
              </a:pPr>
              <a:t>62</a:t>
            </a:fld>
            <a:endParaRPr lang="en-US" altLang="en-US" sz="1400" smtClean="0"/>
          </a:p>
        </p:txBody>
      </p:sp>
      <p:pic>
        <p:nvPicPr>
          <p:cNvPr id="3" name="Content Placeholder 2" title="photo of injured fing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96893" y="1732013"/>
            <a:ext cx="5350213" cy="4338536"/>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76200"/>
            <a:ext cx="8229600" cy="1143000"/>
          </a:xfrm>
        </p:spPr>
        <p:txBody>
          <a:bodyPr/>
          <a:lstStyle/>
          <a:p>
            <a:pPr algn="l"/>
            <a:r>
              <a:rPr lang="en-US" altLang="en-US" smtClean="0"/>
              <a:t>Abrasive Grinder                Hazard Solutions</a:t>
            </a:r>
          </a:p>
        </p:txBody>
      </p:sp>
      <p:sp>
        <p:nvSpPr>
          <p:cNvPr id="1402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AC8FD0-4A00-4F38-B2D6-13C7A6FE5412}" type="slidenum">
              <a:rPr lang="en-US" altLang="en-US" sz="1400" smtClean="0"/>
              <a:pPr>
                <a:spcBef>
                  <a:spcPct val="0"/>
                </a:spcBef>
                <a:buFontTx/>
                <a:buNone/>
              </a:pPr>
              <a:t>63</a:t>
            </a:fld>
            <a:endParaRPr lang="en-US" altLang="en-US" sz="1400" smtClean="0"/>
          </a:p>
        </p:txBody>
      </p:sp>
      <p:pic>
        <p:nvPicPr>
          <p:cNvPr id="2" name="Picture 1" title="photo - abrasive grinder hazar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524000"/>
            <a:ext cx="6416842" cy="438751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457200" y="76200"/>
            <a:ext cx="8229600" cy="1143000"/>
          </a:xfrm>
        </p:spPr>
        <p:txBody>
          <a:bodyPr/>
          <a:lstStyle/>
          <a:p>
            <a:pPr algn="l"/>
            <a:r>
              <a:rPr lang="en-US" altLang="en-US" smtClean="0"/>
              <a:t>Hazard Solutions - Preparation</a:t>
            </a:r>
          </a:p>
        </p:txBody>
      </p:sp>
      <p:sp>
        <p:nvSpPr>
          <p:cNvPr id="142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AB7CCC-F5C6-426D-8EA1-B1D455173110}" type="slidenum">
              <a:rPr lang="en-US" altLang="en-US" sz="1400" smtClean="0"/>
              <a:pPr>
                <a:spcBef>
                  <a:spcPct val="0"/>
                </a:spcBef>
                <a:buFontTx/>
                <a:buNone/>
              </a:pPr>
              <a:t>64</a:t>
            </a:fld>
            <a:endParaRPr lang="en-US" altLang="en-US" sz="1400" smtClean="0"/>
          </a:p>
        </p:txBody>
      </p:sp>
      <p:pic>
        <p:nvPicPr>
          <p:cNvPr id="2" name="Picture 1" descr="haz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0650" y="1712912"/>
            <a:ext cx="6362700" cy="40386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81000" y="52388"/>
            <a:ext cx="8229600" cy="1143000"/>
          </a:xfrm>
        </p:spPr>
        <p:txBody>
          <a:bodyPr/>
          <a:lstStyle/>
          <a:p>
            <a:pPr algn="l"/>
            <a:r>
              <a:rPr lang="en-US" altLang="en-US" smtClean="0"/>
              <a:t>Hazard Solutions - Inspection</a:t>
            </a:r>
          </a:p>
        </p:txBody>
      </p:sp>
      <p:sp>
        <p:nvSpPr>
          <p:cNvPr id="144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C61EDF-1E3E-44C4-ACA1-91BB01005A34}" type="slidenum">
              <a:rPr lang="en-US" altLang="en-US" sz="1400" smtClean="0"/>
              <a:pPr>
                <a:spcBef>
                  <a:spcPct val="0"/>
                </a:spcBef>
                <a:buFontTx/>
                <a:buNone/>
              </a:pPr>
              <a:t>65</a:t>
            </a:fld>
            <a:endParaRPr lang="en-US" altLang="en-US" sz="1400" smtClean="0"/>
          </a:p>
        </p:txBody>
      </p:sp>
      <p:pic>
        <p:nvPicPr>
          <p:cNvPr id="144388" name="Picture 3" title="Photo - using portable grinder safely - Ensure the spindle speed doesn't exceed the maximum speed marked on the whee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371600"/>
            <a:ext cx="5638800" cy="440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4389" name="Picture 4" title="Text box: ensure the spindle speed doesn't exceed the maximum speed marked on the wheel"/>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4724400"/>
            <a:ext cx="33591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81000" y="52388"/>
            <a:ext cx="8229600" cy="1143000"/>
          </a:xfrm>
        </p:spPr>
        <p:txBody>
          <a:bodyPr/>
          <a:lstStyle/>
          <a:p>
            <a:pPr algn="l"/>
            <a:r>
              <a:rPr lang="en-US" altLang="en-US" smtClean="0"/>
              <a:t>Hazard Solutions – Ring Test – Replacing the Wheel</a:t>
            </a:r>
          </a:p>
        </p:txBody>
      </p:sp>
      <p:sp>
        <p:nvSpPr>
          <p:cNvPr id="146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6E64C0-4E58-4EB3-A589-74172E9C8207}" type="slidenum">
              <a:rPr lang="en-US" altLang="en-US" sz="1400" smtClean="0"/>
              <a:pPr>
                <a:spcBef>
                  <a:spcPct val="0"/>
                </a:spcBef>
                <a:buFontTx/>
                <a:buNone/>
              </a:pPr>
              <a:t>66</a:t>
            </a:fld>
            <a:endParaRPr lang="en-US" altLang="en-US" sz="1400" smtClean="0"/>
          </a:p>
        </p:txBody>
      </p:sp>
      <p:pic>
        <p:nvPicPr>
          <p:cNvPr id="2" name="Picture 1" descr="ring te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629569"/>
            <a:ext cx="7410450" cy="418147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81000" y="52388"/>
            <a:ext cx="8229600" cy="1143000"/>
          </a:xfrm>
        </p:spPr>
        <p:txBody>
          <a:bodyPr/>
          <a:lstStyle/>
          <a:p>
            <a:pPr algn="l"/>
            <a:r>
              <a:rPr lang="en-US" altLang="en-US" smtClean="0"/>
              <a:t>Hazard Solutions – PPE – Switch the Grinder On</a:t>
            </a:r>
          </a:p>
        </p:txBody>
      </p:sp>
      <p:sp>
        <p:nvSpPr>
          <p:cNvPr id="148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6BF35A-7C4A-4076-8A54-365FD08F054B}" type="slidenum">
              <a:rPr lang="en-US" altLang="en-US" sz="1400" smtClean="0"/>
              <a:pPr>
                <a:spcBef>
                  <a:spcPct val="0"/>
                </a:spcBef>
                <a:buFontTx/>
                <a:buNone/>
              </a:pPr>
              <a:t>67</a:t>
            </a:fld>
            <a:endParaRPr lang="en-US" altLang="en-US" sz="1400" smtClean="0"/>
          </a:p>
        </p:txBody>
      </p:sp>
      <p:pic>
        <p:nvPicPr>
          <p:cNvPr id="2" name="Picture 1" descr="person using gri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1982" y="1542372"/>
            <a:ext cx="4987636" cy="4355869"/>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381000" y="52388"/>
            <a:ext cx="8229600" cy="1143000"/>
          </a:xfrm>
        </p:spPr>
        <p:txBody>
          <a:bodyPr/>
          <a:lstStyle/>
          <a:p>
            <a:pPr algn="l"/>
            <a:r>
              <a:rPr lang="en-US" altLang="en-US" smtClean="0"/>
              <a:t>Hazard Solutions – Grinding – Switch the Grinder Off</a:t>
            </a:r>
          </a:p>
        </p:txBody>
      </p:sp>
      <p:sp>
        <p:nvSpPr>
          <p:cNvPr id="150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AE80B4-C304-4455-A054-1FF10DC281CF}" type="slidenum">
              <a:rPr lang="en-US" altLang="en-US" sz="1400" smtClean="0"/>
              <a:pPr>
                <a:spcBef>
                  <a:spcPct val="0"/>
                </a:spcBef>
                <a:buFontTx/>
                <a:buNone/>
              </a:pPr>
              <a:t>68</a:t>
            </a:fld>
            <a:endParaRPr lang="en-US" altLang="en-US" sz="1400" smtClean="0"/>
          </a:p>
        </p:txBody>
      </p:sp>
      <p:pic>
        <p:nvPicPr>
          <p:cNvPr id="2" name="Picture 1" descr="grin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752600"/>
            <a:ext cx="6323682" cy="4285561"/>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0" y="52388"/>
            <a:ext cx="9144000" cy="1143000"/>
          </a:xfrm>
        </p:spPr>
        <p:txBody>
          <a:bodyPr/>
          <a:lstStyle/>
          <a:p>
            <a:pPr algn="l"/>
            <a:r>
              <a:rPr lang="en-US" altLang="en-US" smtClean="0"/>
              <a:t>Hazard Solutions–Other Precautions – Maintenance/Storage</a:t>
            </a:r>
          </a:p>
        </p:txBody>
      </p:sp>
      <p:sp>
        <p:nvSpPr>
          <p:cNvPr id="152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F5D969-D0AD-423C-9740-C644D5EA4437}" type="slidenum">
              <a:rPr lang="en-US" altLang="en-US" sz="1400" smtClean="0"/>
              <a:pPr>
                <a:spcBef>
                  <a:spcPct val="0"/>
                </a:spcBef>
                <a:buFontTx/>
                <a:buNone/>
              </a:pPr>
              <a:t>69</a:t>
            </a:fld>
            <a:endParaRPr lang="en-US" altLang="en-US" sz="1400" smtClean="0"/>
          </a:p>
        </p:txBody>
      </p:sp>
      <p:pic>
        <p:nvPicPr>
          <p:cNvPr id="3" name="Content Placeholder 2" title="photo - Angle Grinder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886364"/>
            <a:ext cx="8229600" cy="402983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4500" y="152400"/>
            <a:ext cx="8229600" cy="1143000"/>
          </a:xfrm>
        </p:spPr>
        <p:txBody>
          <a:bodyPr/>
          <a:lstStyle/>
          <a:p>
            <a:pPr algn="l" eaLnBrk="1" hangingPunct="1"/>
            <a:r>
              <a:rPr lang="en-US" altLang="en-US" smtClean="0"/>
              <a:t>Your Risk Exercise</a:t>
            </a:r>
          </a:p>
        </p:txBody>
      </p:sp>
      <p:pic>
        <p:nvPicPr>
          <p:cNvPr id="3" name="Picture 2" descr="three fingers cut o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524000"/>
            <a:ext cx="6583680" cy="437388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0" y="152400"/>
            <a:ext cx="9144000" cy="1143000"/>
          </a:xfrm>
        </p:spPr>
        <p:txBody>
          <a:bodyPr/>
          <a:lstStyle/>
          <a:p>
            <a:pPr algn="l"/>
            <a:r>
              <a:rPr lang="en-US" altLang="en-US" smtClean="0"/>
              <a:t>Hand Grinder Do's and Don’ts</a:t>
            </a:r>
          </a:p>
        </p:txBody>
      </p:sp>
      <p:sp>
        <p:nvSpPr>
          <p:cNvPr id="1546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4C8AA92-30AF-4D15-B850-FFDE243CE10F}" type="slidenum">
              <a:rPr lang="en-US" altLang="en-US" sz="1400" smtClean="0"/>
              <a:pPr>
                <a:spcBef>
                  <a:spcPct val="0"/>
                </a:spcBef>
                <a:buFontTx/>
                <a:buNone/>
              </a:pPr>
              <a:t>70</a:t>
            </a:fld>
            <a:endParaRPr lang="en-US" altLang="en-US" sz="1400" smtClean="0"/>
          </a:p>
        </p:txBody>
      </p:sp>
      <p:pic>
        <p:nvPicPr>
          <p:cNvPr id="2" name="Picture 1" title="picture - thimb up (do'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752600"/>
            <a:ext cx="6800850" cy="408622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title"/>
          </p:nvPr>
        </p:nvSpPr>
        <p:spPr/>
        <p:txBody>
          <a:bodyPr/>
          <a:lstStyle/>
          <a:p>
            <a:pPr algn="l" eaLnBrk="1" hangingPunct="1"/>
            <a:r>
              <a:rPr lang="en-US" altLang="en-US" smtClean="0"/>
              <a:t>What Happened?</a:t>
            </a:r>
          </a:p>
        </p:txBody>
      </p:sp>
      <p:pic>
        <p:nvPicPr>
          <p:cNvPr id="156675" name="Picture 4" descr="DSC0001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54163" y="1600200"/>
            <a:ext cx="6034087" cy="4525963"/>
          </a:xfrm>
          <a:ln w="28575">
            <a:solidFill>
              <a:schemeClr val="tx1"/>
            </a:solidFill>
            <a:miter lim="800000"/>
            <a:headEnd/>
            <a:tailEnd/>
          </a:ln>
        </p:spPr>
      </p:pic>
      <p:sp>
        <p:nvSpPr>
          <p:cNvPr id="1566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E9F350-3CC5-4DB3-B263-A4F4DDBE7CC1}" type="slidenum">
              <a:rPr lang="en-US" altLang="en-US" sz="1400" smtClean="0"/>
              <a:pPr>
                <a:spcBef>
                  <a:spcPct val="0"/>
                </a:spcBef>
                <a:buFontTx/>
                <a:buNone/>
              </a:pPr>
              <a:t>71</a:t>
            </a:fld>
            <a:endParaRPr lang="en-US" alt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457200" y="76200"/>
            <a:ext cx="8229600" cy="1143000"/>
          </a:xfrm>
        </p:spPr>
        <p:txBody>
          <a:bodyPr/>
          <a:lstStyle/>
          <a:p>
            <a:pPr algn="l"/>
            <a:r>
              <a:rPr lang="en-US" altLang="en-US" dirty="0" smtClean="0"/>
              <a:t> Exercise</a:t>
            </a:r>
          </a:p>
        </p:txBody>
      </p:sp>
      <p:sp>
        <p:nvSpPr>
          <p:cNvPr id="1587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FB969B-EAE6-4829-94E9-238151E5F25F}" type="slidenum">
              <a:rPr lang="en-US" altLang="en-US" sz="1400" smtClean="0"/>
              <a:pPr>
                <a:spcBef>
                  <a:spcPct val="0"/>
                </a:spcBef>
                <a:buFontTx/>
                <a:buNone/>
              </a:pPr>
              <a:t>72</a:t>
            </a:fld>
            <a:endParaRPr lang="en-US" altLang="en-US" sz="1400" smtClean="0"/>
          </a:p>
        </p:txBody>
      </p:sp>
      <p:pic>
        <p:nvPicPr>
          <p:cNvPr id="2" name="Picture 1" descr="picture - correct orientation &#10;for putting down angle grinder" title="angle grin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3579" y="1235242"/>
            <a:ext cx="6416842" cy="438751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gn="l"/>
            <a:r>
              <a:rPr lang="en-US" altLang="en-US" smtClean="0"/>
              <a:t>Portable Power Drills</a:t>
            </a:r>
          </a:p>
        </p:txBody>
      </p:sp>
      <p:sp>
        <p:nvSpPr>
          <p:cNvPr id="16077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4CB6BF-32EE-4CE4-9BEB-C01C2A0E08A5}" type="slidenum">
              <a:rPr lang="en-US" altLang="en-US" sz="1400" smtClean="0"/>
              <a:pPr>
                <a:spcBef>
                  <a:spcPct val="0"/>
                </a:spcBef>
                <a:buFontTx/>
                <a:buNone/>
              </a:pPr>
              <a:t>73</a:t>
            </a:fld>
            <a:endParaRPr lang="en-US" altLang="en-US" sz="1400" smtClean="0"/>
          </a:p>
        </p:txBody>
      </p:sp>
      <p:pic>
        <p:nvPicPr>
          <p:cNvPr id="2" name="Picture 1" title="photo - portable power dri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4247" y="1191638"/>
            <a:ext cx="5875506" cy="4474723"/>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algn="l"/>
            <a:r>
              <a:rPr lang="en-US" altLang="en-US" smtClean="0"/>
              <a:t>Portable Power Drill Hazards</a:t>
            </a:r>
          </a:p>
        </p:txBody>
      </p:sp>
      <p:sp>
        <p:nvSpPr>
          <p:cNvPr id="1628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BCC79B-60B9-4B2B-A96A-1571F11AB502}" type="slidenum">
              <a:rPr lang="en-US" altLang="en-US" sz="1400" smtClean="0"/>
              <a:pPr>
                <a:spcBef>
                  <a:spcPct val="0"/>
                </a:spcBef>
                <a:buFontTx/>
                <a:buNone/>
              </a:pPr>
              <a:t>74</a:t>
            </a:fld>
            <a:endParaRPr lang="en-US" altLang="en-US" sz="1400" smtClean="0"/>
          </a:p>
        </p:txBody>
      </p:sp>
      <p:pic>
        <p:nvPicPr>
          <p:cNvPr id="3" name="Content Placeholder 2" title="photo of an injured fing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07073" y="1676400"/>
            <a:ext cx="5929854" cy="4449763"/>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algn="l"/>
            <a:r>
              <a:rPr lang="en-US" altLang="en-US" dirty="0" smtClean="0"/>
              <a:t>  Exercise</a:t>
            </a:r>
          </a:p>
        </p:txBody>
      </p:sp>
      <p:sp>
        <p:nvSpPr>
          <p:cNvPr id="164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EFB66D-3DED-4B2B-83FF-C438BD0D6EC6}" type="slidenum">
              <a:rPr lang="en-US" altLang="en-US" sz="1400" smtClean="0"/>
              <a:pPr>
                <a:spcBef>
                  <a:spcPct val="0"/>
                </a:spcBef>
                <a:buFontTx/>
                <a:buNone/>
              </a:pPr>
              <a:t>75</a:t>
            </a:fld>
            <a:endParaRPr lang="en-US" altLang="en-US" sz="1400" smtClean="0"/>
          </a:p>
        </p:txBody>
      </p:sp>
      <p:pic>
        <p:nvPicPr>
          <p:cNvPr id="2" name="Picture 1" title="photo - power drill b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371600"/>
            <a:ext cx="6011056" cy="4167266"/>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57200" y="76200"/>
            <a:ext cx="8229600" cy="1143000"/>
          </a:xfrm>
        </p:spPr>
        <p:txBody>
          <a:bodyPr/>
          <a:lstStyle/>
          <a:p>
            <a:pPr algn="l"/>
            <a:r>
              <a:rPr lang="en-US" altLang="en-US" smtClean="0"/>
              <a:t>Portable Power Drill Solutions</a:t>
            </a:r>
          </a:p>
        </p:txBody>
      </p:sp>
      <p:sp>
        <p:nvSpPr>
          <p:cNvPr id="16691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09F86B-4A11-42B4-B485-2FDDDC2570FD}" type="slidenum">
              <a:rPr lang="en-US" altLang="en-US" sz="1400" smtClean="0"/>
              <a:pPr>
                <a:spcBef>
                  <a:spcPct val="0"/>
                </a:spcBef>
                <a:buFontTx/>
                <a:buNone/>
              </a:pPr>
              <a:t>76</a:t>
            </a:fld>
            <a:endParaRPr lang="en-US" altLang="en-US" sz="1400" smtClean="0"/>
          </a:p>
        </p:txBody>
      </p:sp>
      <p:pic>
        <p:nvPicPr>
          <p:cNvPr id="2" name="Picture 1" title="picture - the parts of a powerdri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295400"/>
            <a:ext cx="6115050" cy="5000625"/>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Title 1"/>
          <p:cNvSpPr>
            <a:spLocks noGrp="1"/>
          </p:cNvSpPr>
          <p:nvPr>
            <p:ph type="title"/>
          </p:nvPr>
        </p:nvSpPr>
        <p:spPr>
          <a:xfrm>
            <a:off x="457200" y="-11113"/>
            <a:ext cx="8229600" cy="1143001"/>
          </a:xfrm>
        </p:spPr>
        <p:txBody>
          <a:bodyPr/>
          <a:lstStyle/>
          <a:p>
            <a:pPr algn="l"/>
            <a:r>
              <a:rPr lang="en-US" altLang="en-US" smtClean="0"/>
              <a:t>Before You Pull The Trigger!</a:t>
            </a:r>
          </a:p>
        </p:txBody>
      </p:sp>
      <p:sp>
        <p:nvSpPr>
          <p:cNvPr id="16896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C970CE-25E0-49F7-AD8E-3D78DEE2486E}" type="slidenum">
              <a:rPr lang="en-US" altLang="en-US" sz="1400" smtClean="0"/>
              <a:pPr>
                <a:spcBef>
                  <a:spcPct val="0"/>
                </a:spcBef>
                <a:buFontTx/>
                <a:buNone/>
              </a:pPr>
              <a:t>77</a:t>
            </a:fld>
            <a:endParaRPr lang="en-US" altLang="en-US" sz="1400" smtClean="0"/>
          </a:p>
        </p:txBody>
      </p:sp>
      <p:pic>
        <p:nvPicPr>
          <p:cNvPr id="3" name="Picture 2" title="person using a dri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600200"/>
            <a:ext cx="6190492" cy="4133850"/>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11113"/>
            <a:ext cx="8229600" cy="1143001"/>
          </a:xfrm>
        </p:spPr>
        <p:txBody>
          <a:bodyPr/>
          <a:lstStyle/>
          <a:p>
            <a:pPr algn="l"/>
            <a:r>
              <a:rPr lang="en-US" altLang="en-US" smtClean="0"/>
              <a:t>While Drilling!</a:t>
            </a:r>
          </a:p>
        </p:txBody>
      </p:sp>
      <p:sp>
        <p:nvSpPr>
          <p:cNvPr id="17101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588A90-CAB8-4614-918A-B6200A45635D}" type="slidenum">
              <a:rPr lang="en-US" altLang="en-US" sz="1400" smtClean="0"/>
              <a:pPr>
                <a:spcBef>
                  <a:spcPct val="0"/>
                </a:spcBef>
                <a:buFontTx/>
                <a:buNone/>
              </a:pPr>
              <a:t>78</a:t>
            </a:fld>
            <a:endParaRPr lang="en-US" altLang="en-US" sz="1400" smtClean="0"/>
          </a:p>
        </p:txBody>
      </p:sp>
      <p:pic>
        <p:nvPicPr>
          <p:cNvPr id="3" name="Picture 2" title="Image drilling into woo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4875" y="1752600"/>
            <a:ext cx="7334250" cy="3352800"/>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57200" y="-11113"/>
            <a:ext cx="8229600" cy="1143001"/>
          </a:xfrm>
        </p:spPr>
        <p:txBody>
          <a:bodyPr/>
          <a:lstStyle/>
          <a:p>
            <a:pPr algn="l"/>
            <a:r>
              <a:rPr lang="en-US" altLang="en-US" smtClean="0"/>
              <a:t>More While Drilling!</a:t>
            </a:r>
          </a:p>
        </p:txBody>
      </p:sp>
      <p:sp>
        <p:nvSpPr>
          <p:cNvPr id="17305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A6322C-62E9-4B26-84AE-F47D7D37E6CB}" type="slidenum">
              <a:rPr lang="en-US" altLang="en-US" sz="1400" smtClean="0"/>
              <a:pPr>
                <a:spcBef>
                  <a:spcPct val="0"/>
                </a:spcBef>
                <a:buFontTx/>
                <a:buNone/>
              </a:pPr>
              <a:t>79</a:t>
            </a:fld>
            <a:endParaRPr lang="en-US" altLang="en-US" sz="1400" smtClean="0"/>
          </a:p>
        </p:txBody>
      </p:sp>
      <p:pic>
        <p:nvPicPr>
          <p:cNvPr id="3" name="Picture 2" title="Banner saying take your tim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8250" y="2333625"/>
            <a:ext cx="6667500" cy="219075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en-US" smtClean="0"/>
              <a:t>Where Mechanical Hazards Occur</a:t>
            </a:r>
          </a:p>
        </p:txBody>
      </p:sp>
      <p:sp>
        <p:nvSpPr>
          <p:cNvPr id="27653" name="TextBox 7"/>
          <p:cNvSpPr txBox="1">
            <a:spLocks noChangeArrowheads="1"/>
          </p:cNvSpPr>
          <p:nvPr/>
        </p:nvSpPr>
        <p:spPr bwMode="auto">
          <a:xfrm>
            <a:off x="3919538" y="40640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Point of Operation</a:t>
            </a:r>
          </a:p>
        </p:txBody>
      </p:sp>
      <p:sp>
        <p:nvSpPr>
          <p:cNvPr id="27657" name="TextBox 13"/>
          <p:cNvSpPr txBox="1">
            <a:spLocks noChangeArrowheads="1"/>
          </p:cNvSpPr>
          <p:nvPr/>
        </p:nvSpPr>
        <p:spPr bwMode="auto">
          <a:xfrm>
            <a:off x="2927350" y="3090863"/>
            <a:ext cx="3082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     </a:t>
            </a:r>
            <a:r>
              <a:rPr lang="en-US" altLang="en-US" sz="1800" dirty="0" smtClean="0"/>
              <a:t>           </a:t>
            </a:r>
            <a:r>
              <a:rPr lang="en-US" altLang="en-US" sz="1800" dirty="0">
                <a:solidFill>
                  <a:schemeClr val="bg1"/>
                </a:solidFill>
              </a:rPr>
              <a:t>Other Moving </a:t>
            </a:r>
            <a:r>
              <a:rPr lang="en-US" altLang="en-US" sz="1800" dirty="0" smtClean="0">
                <a:solidFill>
                  <a:schemeClr val="bg1"/>
                </a:solidFill>
              </a:rPr>
              <a:t>Part</a:t>
            </a:r>
            <a:endParaRPr lang="en-US" altLang="en-US" sz="1800" dirty="0">
              <a:solidFill>
                <a:schemeClr val="bg1"/>
              </a:solidFill>
            </a:endParaRPr>
          </a:p>
        </p:txBody>
      </p:sp>
      <p:sp>
        <p:nvSpPr>
          <p:cNvPr id="27659" name="TextBox 15"/>
          <p:cNvSpPr txBox="1">
            <a:spLocks noChangeArrowheads="1"/>
          </p:cNvSpPr>
          <p:nvPr/>
        </p:nvSpPr>
        <p:spPr bwMode="auto">
          <a:xfrm>
            <a:off x="2341563" y="4454525"/>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                         </a:t>
            </a:r>
            <a:r>
              <a:rPr lang="en-US" altLang="en-US" sz="1800">
                <a:solidFill>
                  <a:schemeClr val="bg1"/>
                </a:solidFill>
              </a:rPr>
              <a:t>Controls</a:t>
            </a:r>
          </a:p>
        </p:txBody>
      </p:sp>
      <p:pic>
        <p:nvPicPr>
          <p:cNvPr id="3" name="Picture 2" descr="hazards illustr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981200"/>
            <a:ext cx="5907024" cy="375513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l"/>
            <a:r>
              <a:rPr lang="en-US" altLang="en-US" smtClean="0"/>
              <a:t>Drilling Don’ts</a:t>
            </a:r>
          </a:p>
        </p:txBody>
      </p:sp>
      <p:pic>
        <p:nvPicPr>
          <p:cNvPr id="2" name="Picture 1" title="Imag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828800"/>
            <a:ext cx="5753100" cy="37909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81000" y="609600"/>
            <a:ext cx="8229600" cy="1143000"/>
          </a:xfrm>
        </p:spPr>
        <p:txBody>
          <a:bodyPr/>
          <a:lstStyle/>
          <a:p>
            <a:pPr algn="l" eaLnBrk="1" hangingPunct="1"/>
            <a:r>
              <a:rPr lang="en-US" altLang="en-US" smtClean="0"/>
              <a:t>Portable Power Drill Exercise</a:t>
            </a:r>
            <a:br>
              <a:rPr lang="en-US" altLang="en-US" smtClean="0"/>
            </a:br>
            <a:endParaRPr lang="en-US" altLang="en-US" smtClean="0"/>
          </a:p>
        </p:txBody>
      </p:sp>
      <p:sp>
        <p:nvSpPr>
          <p:cNvPr id="1771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CD1F28-7A81-4B36-AC69-53DAAD4A6D30}" type="slidenum">
              <a:rPr lang="en-US" altLang="en-US" sz="1400" smtClean="0"/>
              <a:pPr>
                <a:spcBef>
                  <a:spcPct val="0"/>
                </a:spcBef>
                <a:buFontTx/>
                <a:buNone/>
              </a:pPr>
              <a:t>81</a:t>
            </a:fld>
            <a:endParaRPr lang="en-US" altLang="en-US" sz="1400" smtClean="0"/>
          </a:p>
        </p:txBody>
      </p:sp>
      <p:pic>
        <p:nvPicPr>
          <p:cNvPr id="2" name="Picture 1" title="Imag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1905000"/>
            <a:ext cx="5753100" cy="379095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pPr algn="l"/>
            <a:r>
              <a:rPr lang="en-US" altLang="en-US" smtClean="0"/>
              <a:t>Sawzalls</a:t>
            </a:r>
          </a:p>
        </p:txBody>
      </p:sp>
      <p:sp>
        <p:nvSpPr>
          <p:cNvPr id="17920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9DFFEC-8F9E-4D3F-BC5B-6F931E5CF4E4}" type="slidenum">
              <a:rPr lang="en-US" altLang="en-US" sz="1400" smtClean="0"/>
              <a:pPr>
                <a:spcBef>
                  <a:spcPct val="0"/>
                </a:spcBef>
                <a:buFontTx/>
                <a:buNone/>
              </a:pPr>
              <a:t>82</a:t>
            </a:fld>
            <a:endParaRPr lang="en-US" altLang="en-US" sz="1400" smtClean="0"/>
          </a:p>
        </p:txBody>
      </p:sp>
      <p:pic>
        <p:nvPicPr>
          <p:cNvPr id="2" name="Picture 1" descr="person saw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71330" y="1057939"/>
            <a:ext cx="5401340" cy="4742121"/>
          </a:xfrm>
          <a:prstGeom prst="rect">
            <a:avLst/>
          </a:prstGeo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algn="l"/>
            <a:r>
              <a:rPr lang="en-US" altLang="en-US" smtClean="0"/>
              <a:t>Sawzall Hazards</a:t>
            </a:r>
          </a:p>
        </p:txBody>
      </p:sp>
      <p:sp>
        <p:nvSpPr>
          <p:cNvPr id="1812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6CBFA1-3162-405C-A4AC-BC3EF6AE4EAB}" type="slidenum">
              <a:rPr lang="en-US" altLang="en-US" sz="1400" smtClean="0"/>
              <a:pPr>
                <a:spcBef>
                  <a:spcPct val="0"/>
                </a:spcBef>
                <a:buFontTx/>
                <a:buNone/>
              </a:pPr>
              <a:t>83</a:t>
            </a:fld>
            <a:endParaRPr lang="en-US" altLang="en-US" sz="1400" smtClean="0"/>
          </a:p>
        </p:txBody>
      </p:sp>
      <p:pic>
        <p:nvPicPr>
          <p:cNvPr id="3" name="Picture 2" title="Image of a thumb with saw blade through 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447800"/>
            <a:ext cx="5676900" cy="4257675"/>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457200" y="76200"/>
            <a:ext cx="8229600" cy="1143000"/>
          </a:xfrm>
        </p:spPr>
        <p:txBody>
          <a:bodyPr/>
          <a:lstStyle/>
          <a:p>
            <a:pPr algn="l"/>
            <a:r>
              <a:rPr lang="en-US" altLang="en-US" smtClean="0"/>
              <a:t>Sawzall Solutions</a:t>
            </a:r>
          </a:p>
        </p:txBody>
      </p:sp>
      <p:sp>
        <p:nvSpPr>
          <p:cNvPr id="1832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DAFA45-C8D9-4BEE-BF23-EADD131D627B}" type="slidenum">
              <a:rPr lang="en-US" altLang="en-US" sz="1400" smtClean="0"/>
              <a:pPr>
                <a:spcBef>
                  <a:spcPct val="0"/>
                </a:spcBef>
                <a:buFontTx/>
                <a:buNone/>
              </a:pPr>
              <a:t>84</a:t>
            </a:fld>
            <a:endParaRPr lang="en-US" altLang="en-US" sz="1400" smtClean="0"/>
          </a:p>
        </p:txBody>
      </p:sp>
      <p:pic>
        <p:nvPicPr>
          <p:cNvPr id="3" name="Picture 2" title="Image shows parts of a sa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1676400"/>
            <a:ext cx="8309982" cy="37338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57200" y="-11113"/>
            <a:ext cx="8229600" cy="1143001"/>
          </a:xfrm>
        </p:spPr>
        <p:txBody>
          <a:bodyPr/>
          <a:lstStyle/>
          <a:p>
            <a:pPr algn="l"/>
            <a:r>
              <a:rPr lang="en-US" altLang="en-US" dirty="0" smtClean="0"/>
              <a:t>Before You Pull The Trigger! </a:t>
            </a:r>
          </a:p>
        </p:txBody>
      </p:sp>
      <p:sp>
        <p:nvSpPr>
          <p:cNvPr id="1853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FCEA32-E11D-4276-9889-163B15E01B60}" type="slidenum">
              <a:rPr lang="en-US" altLang="en-US" sz="1400" smtClean="0"/>
              <a:pPr>
                <a:spcBef>
                  <a:spcPct val="0"/>
                </a:spcBef>
                <a:buFontTx/>
                <a:buNone/>
              </a:pPr>
              <a:t>85</a:t>
            </a:fld>
            <a:endParaRPr lang="en-US" altLang="en-US" sz="1400" smtClean="0"/>
          </a:p>
        </p:txBody>
      </p:sp>
      <p:pic>
        <p:nvPicPr>
          <p:cNvPr id="185348" name="Picture 2" descr="Image result for sawzall in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6375" y="1524000"/>
            <a:ext cx="6191250" cy="361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11113"/>
            <a:ext cx="8229600" cy="1143001"/>
          </a:xfrm>
        </p:spPr>
        <p:txBody>
          <a:bodyPr/>
          <a:lstStyle/>
          <a:p>
            <a:pPr algn="l"/>
            <a:r>
              <a:rPr lang="en-US" altLang="en-US" smtClean="0"/>
              <a:t>While Sawing!</a:t>
            </a:r>
          </a:p>
        </p:txBody>
      </p:sp>
      <p:sp>
        <p:nvSpPr>
          <p:cNvPr id="18739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4E3521-F65F-4E96-99DF-9939DC98A9BB}" type="slidenum">
              <a:rPr lang="en-US" altLang="en-US" sz="1400" smtClean="0"/>
              <a:pPr>
                <a:spcBef>
                  <a:spcPct val="0"/>
                </a:spcBef>
                <a:buFontTx/>
                <a:buNone/>
              </a:pPr>
              <a:t>86</a:t>
            </a:fld>
            <a:endParaRPr lang="en-US" altLang="en-US" sz="1400" smtClean="0"/>
          </a:p>
        </p:txBody>
      </p:sp>
      <p:pic>
        <p:nvPicPr>
          <p:cNvPr id="2" name="Picture 1" descr="person saw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6950" y="1295400"/>
            <a:ext cx="4286250" cy="4300538"/>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l"/>
            <a:r>
              <a:rPr lang="en-US" altLang="en-US" smtClean="0"/>
              <a:t>Sawzall Don’ts</a:t>
            </a:r>
          </a:p>
        </p:txBody>
      </p:sp>
      <p:pic>
        <p:nvPicPr>
          <p:cNvPr id="2" name="Picture 1" title="don't symbo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600200"/>
            <a:ext cx="4572000" cy="45720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l"/>
            <a:r>
              <a:rPr lang="en-US" altLang="en-US" smtClean="0"/>
              <a:t>More Sawzall Don’ts</a:t>
            </a:r>
          </a:p>
        </p:txBody>
      </p:sp>
      <p:pic>
        <p:nvPicPr>
          <p:cNvPr id="2" name="Picture 1" title="do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1600200"/>
            <a:ext cx="4572000" cy="45720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1000" y="609600"/>
            <a:ext cx="8229600" cy="1143000"/>
          </a:xfrm>
        </p:spPr>
        <p:txBody>
          <a:bodyPr/>
          <a:lstStyle/>
          <a:p>
            <a:pPr algn="l" eaLnBrk="1" hangingPunct="1"/>
            <a:r>
              <a:rPr lang="en-US" altLang="en-US" smtClean="0"/>
              <a:t>Sawzall Exercise</a:t>
            </a:r>
            <a:br>
              <a:rPr lang="en-US" altLang="en-US" smtClean="0"/>
            </a:br>
            <a:endParaRPr lang="en-US" altLang="en-US" smtClean="0"/>
          </a:p>
        </p:txBody>
      </p:sp>
      <p:sp>
        <p:nvSpPr>
          <p:cNvPr id="1935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8CC1B7-6696-4A64-9FCA-B759E3D02663}" type="slidenum">
              <a:rPr lang="en-US" altLang="en-US" sz="1400" smtClean="0"/>
              <a:pPr>
                <a:spcBef>
                  <a:spcPct val="0"/>
                </a:spcBef>
                <a:buFontTx/>
                <a:buNone/>
              </a:pPr>
              <a:t>89</a:t>
            </a:fld>
            <a:endParaRPr lang="en-US" altLang="en-US" sz="1400" smtClean="0"/>
          </a:p>
        </p:txBody>
      </p:sp>
      <p:pic>
        <p:nvPicPr>
          <p:cNvPr id="2" name="Picture 1" title="Pictur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5450" y="1533525"/>
            <a:ext cx="5753100" cy="3790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altLang="en-US" smtClean="0"/>
              <a:t>Hazards to be Guarded</a:t>
            </a:r>
          </a:p>
        </p:txBody>
      </p:sp>
      <p:pic>
        <p:nvPicPr>
          <p:cNvPr id="2" name="Picture 1" descr="haz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524000"/>
            <a:ext cx="5696262" cy="4242216"/>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algn="l"/>
            <a:r>
              <a:rPr lang="en-US" altLang="en-US" smtClean="0">
                <a:solidFill>
                  <a:schemeClr val="tx1"/>
                </a:solidFill>
              </a:rPr>
              <a:t>Needle Gun</a:t>
            </a:r>
          </a:p>
        </p:txBody>
      </p:sp>
      <p:sp>
        <p:nvSpPr>
          <p:cNvPr id="19558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01F0A-0811-4E0E-8ACE-B0F4D818CF5E}" type="slidenum">
              <a:rPr lang="en-US" altLang="en-US" sz="1400" smtClean="0"/>
              <a:pPr>
                <a:spcBef>
                  <a:spcPct val="0"/>
                </a:spcBef>
                <a:buFontTx/>
                <a:buNone/>
              </a:pPr>
              <a:t>90</a:t>
            </a:fld>
            <a:endParaRPr lang="en-US" altLang="en-US" sz="1400" smtClean="0"/>
          </a:p>
        </p:txBody>
      </p:sp>
      <p:pic>
        <p:nvPicPr>
          <p:cNvPr id="2" name="Picture 1" descr="person working a needle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0850" y="1143000"/>
            <a:ext cx="3162300" cy="4819650"/>
          </a:xfrm>
          <a:prstGeom prst="rect">
            <a:avLst/>
          </a:prstGeom>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algn="l"/>
            <a:r>
              <a:rPr lang="en-US" altLang="en-US" smtClean="0">
                <a:solidFill>
                  <a:schemeClr val="tx1"/>
                </a:solidFill>
              </a:rPr>
              <a:t>Needle Gun Hazards</a:t>
            </a:r>
          </a:p>
        </p:txBody>
      </p:sp>
      <p:sp>
        <p:nvSpPr>
          <p:cNvPr id="1976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FBADF1-22AE-40D3-AE69-823FD6ECE6A1}" type="slidenum">
              <a:rPr lang="en-US" altLang="en-US" sz="1400" smtClean="0"/>
              <a:pPr>
                <a:spcBef>
                  <a:spcPct val="0"/>
                </a:spcBef>
                <a:buFontTx/>
                <a:buNone/>
              </a:pPr>
              <a:t>91</a:t>
            </a:fld>
            <a:endParaRPr lang="en-US" altLang="en-US" sz="1400" smtClean="0"/>
          </a:p>
        </p:txBody>
      </p:sp>
      <p:pic>
        <p:nvPicPr>
          <p:cNvPr id="4" name="Picture 3" title="nail in ey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2209547"/>
            <a:ext cx="3324225" cy="2772029"/>
          </a:xfrm>
          <a:prstGeom prst="rect">
            <a:avLst/>
          </a:prstGeom>
        </p:spPr>
      </p:pic>
      <p:pic>
        <p:nvPicPr>
          <p:cNvPr id="5" name="Picture 4" title="dead fingers or vibration finger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43400" y="2209800"/>
            <a:ext cx="4201670" cy="2596662"/>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76200"/>
            <a:ext cx="8229600" cy="1143000"/>
          </a:xfrm>
        </p:spPr>
        <p:txBody>
          <a:bodyPr/>
          <a:lstStyle/>
          <a:p>
            <a:pPr algn="l"/>
            <a:r>
              <a:rPr lang="en-US" altLang="en-US" smtClean="0">
                <a:solidFill>
                  <a:schemeClr val="tx1"/>
                </a:solidFill>
              </a:rPr>
              <a:t>Needle Gun Solutions</a:t>
            </a:r>
          </a:p>
        </p:txBody>
      </p:sp>
      <p:sp>
        <p:nvSpPr>
          <p:cNvPr id="1996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3009DA-528D-4740-B7D2-50AA3FA8719C}" type="slidenum">
              <a:rPr lang="en-US" altLang="en-US" sz="1400" smtClean="0"/>
              <a:pPr>
                <a:spcBef>
                  <a:spcPct val="0"/>
                </a:spcBef>
                <a:buFontTx/>
                <a:buNone/>
              </a:pPr>
              <a:t>92</a:t>
            </a:fld>
            <a:endParaRPr lang="en-US" altLang="en-US" sz="1400" smtClean="0"/>
          </a:p>
        </p:txBody>
      </p:sp>
      <p:pic>
        <p:nvPicPr>
          <p:cNvPr id="3" name="Picture 2" title="hammer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494692"/>
            <a:ext cx="6858000" cy="3868615"/>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Title 1"/>
          <p:cNvSpPr>
            <a:spLocks noGrp="1"/>
          </p:cNvSpPr>
          <p:nvPr>
            <p:ph type="title"/>
          </p:nvPr>
        </p:nvSpPr>
        <p:spPr>
          <a:xfrm>
            <a:off x="457200" y="-11113"/>
            <a:ext cx="8229600" cy="1143001"/>
          </a:xfrm>
        </p:spPr>
        <p:txBody>
          <a:bodyPr/>
          <a:lstStyle/>
          <a:p>
            <a:pPr algn="l"/>
            <a:r>
              <a:rPr lang="en-US" altLang="en-US" dirty="0" smtClean="0">
                <a:solidFill>
                  <a:schemeClr val="tx1"/>
                </a:solidFill>
              </a:rPr>
              <a:t>Before You Pull The Trigger</a:t>
            </a:r>
            <a:r>
              <a:rPr lang="en-US" altLang="en-US" dirty="0" smtClean="0"/>
              <a:t>!  </a:t>
            </a:r>
          </a:p>
        </p:txBody>
      </p:sp>
      <p:sp>
        <p:nvSpPr>
          <p:cNvPr id="20173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C60D97-0CB7-4F3A-B3DA-8D95D96F7FC3}" type="slidenum">
              <a:rPr lang="en-US" altLang="en-US" sz="1400" smtClean="0"/>
              <a:pPr>
                <a:spcBef>
                  <a:spcPct val="0"/>
                </a:spcBef>
                <a:buFontTx/>
                <a:buNone/>
              </a:pPr>
              <a:t>93</a:t>
            </a:fld>
            <a:endParaRPr lang="en-US" altLang="en-US" sz="1400" smtClean="0"/>
          </a:p>
        </p:txBody>
      </p:sp>
      <p:pic>
        <p:nvPicPr>
          <p:cNvPr id="3" name="Picture 2" title="Nail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7015" y="1354015"/>
            <a:ext cx="4149969" cy="4149969"/>
          </a:xfrm>
          <a:prstGeom prst="rect">
            <a:avLst/>
          </a:prstGeom>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11113"/>
            <a:ext cx="8229600" cy="1143001"/>
          </a:xfrm>
        </p:spPr>
        <p:txBody>
          <a:bodyPr/>
          <a:lstStyle/>
          <a:p>
            <a:pPr algn="l"/>
            <a:r>
              <a:rPr lang="en-US" altLang="en-US" smtClean="0">
                <a:solidFill>
                  <a:schemeClr val="tx1"/>
                </a:solidFill>
              </a:rPr>
              <a:t>While Needle Gunning!</a:t>
            </a:r>
          </a:p>
        </p:txBody>
      </p:sp>
      <p:sp>
        <p:nvSpPr>
          <p:cNvPr id="20377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40B9ED1-5E46-4D28-A901-15739B4B5CA1}" type="slidenum">
              <a:rPr lang="en-US" altLang="en-US" sz="1400" smtClean="0"/>
              <a:pPr>
                <a:spcBef>
                  <a:spcPct val="0"/>
                </a:spcBef>
                <a:buFontTx/>
                <a:buNone/>
              </a:pPr>
              <a:t>94</a:t>
            </a:fld>
            <a:endParaRPr lang="en-US" altLang="en-US" sz="1400" smtClean="0"/>
          </a:p>
        </p:txBody>
      </p:sp>
      <p:pic>
        <p:nvPicPr>
          <p:cNvPr id="3" name="Picture 2" title="needle gu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799" y="1752600"/>
            <a:ext cx="7069441" cy="3067050"/>
          </a:xfrm>
          <a:prstGeom prst="rect">
            <a:avLst/>
          </a:prstGeo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l"/>
            <a:r>
              <a:rPr lang="en-US" altLang="en-US" smtClean="0">
                <a:solidFill>
                  <a:schemeClr val="tx1"/>
                </a:solidFill>
              </a:rPr>
              <a:t>Needle Gunning Don’ts</a:t>
            </a:r>
          </a:p>
        </p:txBody>
      </p:sp>
      <p:pic>
        <p:nvPicPr>
          <p:cNvPr id="2" name="Picture 1" title="Do not do symbo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447800"/>
            <a:ext cx="4572000" cy="45720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81000" y="609600"/>
            <a:ext cx="8229600" cy="1143000"/>
          </a:xfrm>
        </p:spPr>
        <p:txBody>
          <a:bodyPr/>
          <a:lstStyle/>
          <a:p>
            <a:pPr algn="l" eaLnBrk="1" hangingPunct="1"/>
            <a:r>
              <a:rPr lang="en-US" altLang="en-US" smtClean="0">
                <a:solidFill>
                  <a:schemeClr val="tx1"/>
                </a:solidFill>
              </a:rPr>
              <a:t>Needle Gunning Exercise</a:t>
            </a:r>
            <a:r>
              <a:rPr lang="en-US" altLang="en-US" smtClean="0"/>
              <a:t/>
            </a:r>
            <a:br>
              <a:rPr lang="en-US" altLang="en-US" smtClean="0"/>
            </a:br>
            <a:endParaRPr lang="en-US" altLang="en-US" smtClean="0"/>
          </a:p>
        </p:txBody>
      </p:sp>
      <p:sp>
        <p:nvSpPr>
          <p:cNvPr id="20787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CACDFA-64DC-4582-A3C2-63A8E5280EAE}" type="slidenum">
              <a:rPr lang="en-US" altLang="en-US" sz="1400" smtClean="0"/>
              <a:pPr>
                <a:spcBef>
                  <a:spcPct val="0"/>
                </a:spcBef>
                <a:buFontTx/>
                <a:buNone/>
              </a:pPr>
              <a:t>96</a:t>
            </a:fld>
            <a:endParaRPr lang="en-US" altLang="en-US" sz="1400" smtClean="0"/>
          </a:p>
        </p:txBody>
      </p:sp>
      <p:pic>
        <p:nvPicPr>
          <p:cNvPr id="2" name="Picture 1" title="picture of Einste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676400"/>
            <a:ext cx="5753100" cy="3790950"/>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Q &amp; A</a:t>
            </a:r>
            <a:endParaRPr lang="en-US" dirty="0"/>
          </a:p>
        </p:txBody>
      </p:sp>
      <p:sp>
        <p:nvSpPr>
          <p:cNvPr id="209922" name="Slide Number Placeholder 1"/>
          <p:cNvSpPr>
            <a:spLocks noGrp="1"/>
          </p:cNvSpPr>
          <p:nvPr>
            <p:ph type="sldNum" sz="quarter" idx="4294967295"/>
          </p:nvPr>
        </p:nvSpPr>
        <p:spPr>
          <a:xfrm>
            <a:off x="7162800" y="62452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F423A4-F68A-4DBA-8732-D489436BED2A}" type="slidenum">
              <a:rPr lang="en-US" altLang="en-US" sz="1400" smtClean="0"/>
              <a:pPr>
                <a:spcBef>
                  <a:spcPct val="0"/>
                </a:spcBef>
                <a:buFontTx/>
                <a:buNone/>
              </a:pPr>
              <a:t>97</a:t>
            </a:fld>
            <a:endParaRPr lang="en-US" altLang="en-US" sz="1400" smtClean="0"/>
          </a:p>
        </p:txBody>
      </p:sp>
      <p:pic>
        <p:nvPicPr>
          <p:cNvPr id="3" name="Picture 2" title="questions comments 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546" y="835269"/>
            <a:ext cx="6734908" cy="51874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11361</Words>
  <Application>Microsoft Office PowerPoint</Application>
  <PresentationFormat>On-screen Show (4:3)</PresentationFormat>
  <Paragraphs>1270</Paragraphs>
  <Slides>97</Slides>
  <Notes>97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97</vt:i4>
      </vt:variant>
    </vt:vector>
  </HeadingPairs>
  <TitlesOfParts>
    <vt:vector size="105" baseType="lpstr">
      <vt:lpstr>MS PGothic</vt:lpstr>
      <vt:lpstr>Arial</vt:lpstr>
      <vt:lpstr>Arial Rounded MT Bold</vt:lpstr>
      <vt:lpstr>ArialMT</vt:lpstr>
      <vt:lpstr>Tahoma</vt:lpstr>
      <vt:lpstr>Wingdings</vt:lpstr>
      <vt:lpstr>Default Design</vt:lpstr>
      <vt:lpstr>4_Default Design</vt:lpstr>
      <vt:lpstr>Shipyard Machinery and Power Toll Safety</vt:lpstr>
      <vt:lpstr>Table of Contents</vt:lpstr>
      <vt:lpstr>Course Objectives</vt:lpstr>
      <vt:lpstr>OSHA</vt:lpstr>
      <vt:lpstr> Recent and Real Machinery Hazards</vt:lpstr>
      <vt:lpstr>Machinery Hazards Exercise</vt:lpstr>
      <vt:lpstr>Your Risk Exercise</vt:lpstr>
      <vt:lpstr>Where Mechanical Hazards Occur</vt:lpstr>
      <vt:lpstr>Hazards to be Guarded</vt:lpstr>
      <vt:lpstr>Motions</vt:lpstr>
      <vt:lpstr>In-Running Nip Points</vt:lpstr>
      <vt:lpstr>Action</vt:lpstr>
      <vt:lpstr>Exercise</vt:lpstr>
      <vt:lpstr>Applicable Regulations</vt:lpstr>
      <vt:lpstr>Machine Guards and Devices</vt:lpstr>
      <vt:lpstr>Machine Guards –                  Fixed and Interlocked</vt:lpstr>
      <vt:lpstr>Machine Guards –         Adjustable and Self-Adjusting</vt:lpstr>
      <vt:lpstr>Exercise </vt:lpstr>
      <vt:lpstr>Guarding Devices –          Presence Sensing and Pullback</vt:lpstr>
      <vt:lpstr>Guarding Devices –         Restraint and Safety Controls</vt:lpstr>
      <vt:lpstr>Guarding Devices –               Gates and Two-Handed Controls</vt:lpstr>
      <vt:lpstr>Safeguarding by Location and Distance</vt:lpstr>
      <vt:lpstr>Exercise  </vt:lpstr>
      <vt:lpstr>Specific Machines              Hazards and Solutions</vt:lpstr>
      <vt:lpstr>Abrasive Wheel and Grinder</vt:lpstr>
      <vt:lpstr>Abrasive Wheel and Grinder Hazards</vt:lpstr>
      <vt:lpstr>Abrasive Wheel and Grinder Solutions</vt:lpstr>
      <vt:lpstr>Band Saw</vt:lpstr>
      <vt:lpstr>Band Saw Hazards</vt:lpstr>
      <vt:lpstr> Band Saw Solutions</vt:lpstr>
      <vt:lpstr>Shop Saw  (Cut-Off Saws)</vt:lpstr>
      <vt:lpstr>Shop Saw Hazards</vt:lpstr>
      <vt:lpstr> Shop Saw  Solutions</vt:lpstr>
      <vt:lpstr>EXCERCISE</vt:lpstr>
      <vt:lpstr>Drill Press</vt:lpstr>
      <vt:lpstr>Drill Press Hazards</vt:lpstr>
      <vt:lpstr> Drill Press Solutions</vt:lpstr>
      <vt:lpstr>Wood Lathe</vt:lpstr>
      <vt:lpstr>Wood Lathe Hazards</vt:lpstr>
      <vt:lpstr> Wood Lathe Solutions</vt:lpstr>
      <vt:lpstr>Planer</vt:lpstr>
      <vt:lpstr>Planer Hazards</vt:lpstr>
      <vt:lpstr> Planer Solutions</vt:lpstr>
      <vt:lpstr>What Should Have Been Done Differently?  Show appropriate video</vt:lpstr>
      <vt:lpstr>Milling Machine</vt:lpstr>
      <vt:lpstr>Milling Machine Hazards</vt:lpstr>
      <vt:lpstr> Milling Machine Solutions</vt:lpstr>
      <vt:lpstr>Roll-Forming &amp; Roll-Bending</vt:lpstr>
      <vt:lpstr>Roll-Forming &amp; Roll-Bending Hazards</vt:lpstr>
      <vt:lpstr> Roll-Forming &amp; Roll-Bending Solutions</vt:lpstr>
      <vt:lpstr> Machine Guarding Checklists</vt:lpstr>
      <vt:lpstr>Questions/Comments</vt:lpstr>
      <vt:lpstr>Portable Power Tools</vt:lpstr>
      <vt:lpstr>Power Tool Hazards - Exercise</vt:lpstr>
      <vt:lpstr>Applicable Regulations </vt:lpstr>
      <vt:lpstr>OSHA Precautions</vt:lpstr>
      <vt:lpstr>More OSHA Precautions</vt:lpstr>
      <vt:lpstr>Controls and Switches</vt:lpstr>
      <vt:lpstr>Specific Tool                     Hazards and Solutions</vt:lpstr>
      <vt:lpstr>Abrasive Grinders</vt:lpstr>
      <vt:lpstr>Exercise   </vt:lpstr>
      <vt:lpstr>Abrasive Grinder Hazards</vt:lpstr>
      <vt:lpstr>Abrasive Grinder                Hazard Solutions</vt:lpstr>
      <vt:lpstr>Hazard Solutions - Preparation</vt:lpstr>
      <vt:lpstr>Hazard Solutions - Inspection</vt:lpstr>
      <vt:lpstr>Hazard Solutions – Ring Test – Replacing the Wheel</vt:lpstr>
      <vt:lpstr>Hazard Solutions – PPE – Switch the Grinder On</vt:lpstr>
      <vt:lpstr>Hazard Solutions – Grinding – Switch the Grinder Off</vt:lpstr>
      <vt:lpstr>Hazard Solutions–Other Precautions – Maintenance/Storage</vt:lpstr>
      <vt:lpstr>Hand Grinder Do's and Don’ts</vt:lpstr>
      <vt:lpstr>What Happened?</vt:lpstr>
      <vt:lpstr> Exercise</vt:lpstr>
      <vt:lpstr>Portable Power Drills</vt:lpstr>
      <vt:lpstr>Portable Power Drill Hazards</vt:lpstr>
      <vt:lpstr>  Exercise</vt:lpstr>
      <vt:lpstr>Portable Power Drill Solutions</vt:lpstr>
      <vt:lpstr>Before You Pull The Trigger!</vt:lpstr>
      <vt:lpstr>While Drilling!</vt:lpstr>
      <vt:lpstr>More While Drilling!</vt:lpstr>
      <vt:lpstr>Drilling Don’ts</vt:lpstr>
      <vt:lpstr>Portable Power Drill Exercise </vt:lpstr>
      <vt:lpstr>Sawzalls</vt:lpstr>
      <vt:lpstr>Sawzall Hazards</vt:lpstr>
      <vt:lpstr>Sawzall Solutions</vt:lpstr>
      <vt:lpstr>Before You Pull The Trigger! </vt:lpstr>
      <vt:lpstr>While Sawing!</vt:lpstr>
      <vt:lpstr>Sawzall Don’ts</vt:lpstr>
      <vt:lpstr>More Sawzall Don’ts</vt:lpstr>
      <vt:lpstr>Sawzall Exercise </vt:lpstr>
      <vt:lpstr>Needle Gun</vt:lpstr>
      <vt:lpstr>Needle Gun Hazards</vt:lpstr>
      <vt:lpstr>Needle Gun Solutions</vt:lpstr>
      <vt:lpstr>Before You Pull The Trigger!  </vt:lpstr>
      <vt:lpstr>While Needle Gunning!</vt:lpstr>
      <vt:lpstr>Needle Gunning Don’ts</vt:lpstr>
      <vt:lpstr>Needle Gunning Exercise </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2020-05-06T17:34:33Z</dcterms:created>
  <dcterms:modified xsi:type="dcterms:W3CDTF">2020-05-06T20:28:26Z</dcterms:modified>
</cp:coreProperties>
</file>