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308" r:id="rId2"/>
    <p:sldId id="310" r:id="rId3"/>
    <p:sldId id="257" r:id="rId4"/>
    <p:sldId id="258" r:id="rId5"/>
    <p:sldId id="259" r:id="rId6"/>
    <p:sldId id="260" r:id="rId7"/>
    <p:sldId id="262" r:id="rId8"/>
    <p:sldId id="263" r:id="rId9"/>
    <p:sldId id="267" r:id="rId10"/>
    <p:sldId id="265" r:id="rId11"/>
    <p:sldId id="266" r:id="rId12"/>
    <p:sldId id="269" r:id="rId13"/>
    <p:sldId id="268" r:id="rId14"/>
    <p:sldId id="270" r:id="rId15"/>
    <p:sldId id="271" r:id="rId16"/>
    <p:sldId id="272" r:id="rId17"/>
    <p:sldId id="273" r:id="rId18"/>
    <p:sldId id="274" r:id="rId19"/>
    <p:sldId id="275" r:id="rId20"/>
    <p:sldId id="277" r:id="rId21"/>
    <p:sldId id="278" r:id="rId22"/>
    <p:sldId id="279" r:id="rId23"/>
    <p:sldId id="285" r:id="rId24"/>
    <p:sldId id="303" r:id="rId25"/>
    <p:sldId id="309" r:id="rId26"/>
    <p:sldId id="297" r:id="rId27"/>
    <p:sldId id="287" r:id="rId28"/>
    <p:sldId id="313" r:id="rId29"/>
    <p:sldId id="288" r:id="rId30"/>
    <p:sldId id="289" r:id="rId31"/>
    <p:sldId id="290" r:id="rId32"/>
    <p:sldId id="292" r:id="rId33"/>
    <p:sldId id="304" r:id="rId34"/>
    <p:sldId id="312" r:id="rId35"/>
    <p:sldId id="311" r:id="rId36"/>
    <p:sldId id="307" r:id="rId37"/>
    <p:sldId id="306" r:id="rId38"/>
    <p:sldId id="302" r:id="rId39"/>
    <p:sldId id="301" r:id="rId40"/>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76705" autoAdjust="0"/>
  </p:normalViewPr>
  <p:slideViewPr>
    <p:cSldViewPr snapToGrid="0">
      <p:cViewPr varScale="1">
        <p:scale>
          <a:sx n="54" d="100"/>
          <a:sy n="54" d="100"/>
        </p:scale>
        <p:origin x="1608"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D516A3-3BDD-4034-901E-FBB71A55D178}" type="datetimeFigureOut">
              <a:rPr lang="es-PR" smtClean="0"/>
              <a:t>05/27/2020</a:t>
            </a:fld>
            <a:endParaRPr lang="es-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180A8F-E38F-4AA6-A186-96B966438006}" type="slidenum">
              <a:rPr lang="es-PR" smtClean="0"/>
              <a:t>‹#›</a:t>
            </a:fld>
            <a:endParaRPr lang="es-PR"/>
          </a:p>
        </p:txBody>
      </p:sp>
    </p:spTree>
    <p:extLst>
      <p:ext uri="{BB962C8B-B14F-4D97-AF65-F5344CB8AC3E}">
        <p14:creationId xmlns:p14="http://schemas.microsoft.com/office/powerpoint/2010/main" val="195699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30E1AC-2FF2-43AD-9A06-D4E417013EC3}" type="datetimeFigureOut">
              <a:rPr lang="en-US" smtClean="0"/>
              <a:t>5/27/2020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7EF5F5-9B69-4C22-8B8D-D303CEBF3010}" type="slidenum">
              <a:rPr lang="en-US" smtClean="0"/>
              <a:t>‹#›</a:t>
            </a:fld>
            <a:endParaRPr lang="en-US" dirty="0"/>
          </a:p>
        </p:txBody>
      </p:sp>
    </p:spTree>
    <p:extLst>
      <p:ext uri="{BB962C8B-B14F-4D97-AF65-F5344CB8AC3E}">
        <p14:creationId xmlns:p14="http://schemas.microsoft.com/office/powerpoint/2010/main" val="347610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Rot="1" noChangeAspect="1" noChangeArrowheads="1" noTextEdit="1"/>
          </p:cNvSpPr>
          <p:nvPr>
            <p:ph type="sldImg"/>
          </p:nvPr>
        </p:nvSpPr>
        <p:spPr bwMode="auto">
          <a:xfrm>
            <a:off x="1133475" y="687388"/>
            <a:ext cx="4681538" cy="3511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4" name="Text Box 2"/>
          <p:cNvSpPr txBox="1">
            <a:spLocks noGrp="1" noChangeArrowheads="1"/>
          </p:cNvSpPr>
          <p:nvPr>
            <p:ph type="body" idx="1"/>
          </p:nvPr>
        </p:nvSpPr>
        <p:spPr bwMode="auto">
          <a:xfrm>
            <a:off x="917575" y="4427539"/>
            <a:ext cx="5194300" cy="47665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0" tIns="46409" rIns="92820" bIns="46409">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nSpc>
                <a:spcPct val="80000"/>
              </a:lnSpc>
              <a:spcBef>
                <a:spcPts val="450"/>
              </a:spcBef>
            </a:pPr>
            <a:r>
              <a:rPr lang="en-GB" sz="1100" b="1" u="sng" dirty="0" smtClean="0">
                <a:cs typeface="Lucida Sans Unicode" pitchFamily="34" charset="0"/>
              </a:rPr>
              <a:t>TRAINERS NOTES:</a:t>
            </a:r>
            <a:endParaRPr lang="en-GB" sz="1100" b="1" u="sng" dirty="0">
              <a:cs typeface="Lucida Sans Unicode" pitchFamily="34" charset="0"/>
            </a:endParaRPr>
          </a:p>
          <a:p>
            <a:pPr>
              <a:lnSpc>
                <a:spcPct val="123000"/>
              </a:lnSpc>
              <a:spcBef>
                <a:spcPts val="500"/>
              </a:spcBef>
              <a:spcAft>
                <a:spcPts val="500"/>
              </a:spcAft>
            </a:pPr>
            <a:endParaRPr lang="en-GB" sz="1100" dirty="0">
              <a:cs typeface="Lucida Sans Unicode" pitchFamily="34" charset="0"/>
            </a:endParaRPr>
          </a:p>
          <a:p>
            <a:pPr>
              <a:lnSpc>
                <a:spcPct val="123000"/>
              </a:lnSpc>
              <a:spcBef>
                <a:spcPts val="500"/>
              </a:spcBef>
              <a:spcAft>
                <a:spcPts val="500"/>
              </a:spcAft>
              <a:buFont typeface="Arial" charset="0"/>
              <a:buChar char="•"/>
            </a:pPr>
            <a:r>
              <a:rPr lang="en-US" sz="1100" dirty="0" smtClean="0">
                <a:cs typeface="Lucida Sans Unicode" pitchFamily="34" charset="0"/>
              </a:rPr>
              <a:t>An effective safety program for workers mobilized in a disaster area must have provisions for the systematic identification, evaluation and the prevention or control of General hazards in the workplace, of specific hazards for a particular task and for potential hazards that may be caused by predictable conditions.</a:t>
            </a:r>
          </a:p>
          <a:p>
            <a:pPr>
              <a:lnSpc>
                <a:spcPct val="123000"/>
              </a:lnSpc>
              <a:spcBef>
                <a:spcPts val="500"/>
              </a:spcBef>
              <a:spcAft>
                <a:spcPts val="500"/>
              </a:spcAft>
              <a:buFont typeface="Arial" charset="0"/>
              <a:buChar char="•"/>
            </a:pPr>
            <a:endParaRPr lang="en-GB" sz="1100" dirty="0">
              <a:cs typeface="Lucida Sans Unicode" pitchFamily="34" charset="0"/>
            </a:endParaRPr>
          </a:p>
          <a:p>
            <a:pPr>
              <a:lnSpc>
                <a:spcPct val="123000"/>
              </a:lnSpc>
              <a:spcBef>
                <a:spcPts val="500"/>
              </a:spcBef>
              <a:spcAft>
                <a:spcPts val="500"/>
              </a:spcAft>
              <a:buFont typeface="Arial" charset="0"/>
              <a:buChar char="•"/>
            </a:pPr>
            <a:r>
              <a:rPr lang="en-GB" sz="1100" dirty="0" smtClean="0">
                <a:cs typeface="Lucida Sans Unicode" pitchFamily="34" charset="0"/>
              </a:rPr>
              <a:t>A good safety program will be</a:t>
            </a:r>
            <a:r>
              <a:rPr lang="en-GB" sz="1100" baseline="0" dirty="0" smtClean="0">
                <a:cs typeface="Lucida Sans Unicode" pitchFamily="34" charset="0"/>
              </a:rPr>
              <a:t> distinguished more by its  practical effectiveness than for its technical depth.  None the less it must have the capability of being adaptable to complex situations. Therefore the document must be coherent, clear and based on sound safety practices.  It must include at least the basics of a good management system such as management leadership, employee participation, identification , control and prevention of hazards, training, and clear communication between all parties affected.</a:t>
            </a:r>
          </a:p>
          <a:p>
            <a:pPr>
              <a:lnSpc>
                <a:spcPct val="123000"/>
              </a:lnSpc>
              <a:spcBef>
                <a:spcPts val="500"/>
              </a:spcBef>
              <a:spcAft>
                <a:spcPts val="500"/>
              </a:spcAft>
              <a:buFont typeface="Arial" charset="0"/>
              <a:buChar char="•"/>
            </a:pPr>
            <a:endParaRPr lang="en-GB" sz="1100" dirty="0">
              <a:cs typeface="Lucida Sans Unicode" pitchFamily="34" charset="0"/>
            </a:endParaRPr>
          </a:p>
          <a:p>
            <a:pPr>
              <a:lnSpc>
                <a:spcPct val="80000"/>
              </a:lnSpc>
              <a:spcBef>
                <a:spcPts val="450"/>
              </a:spcBef>
            </a:pPr>
            <a:endParaRPr lang="en-GB" sz="1100" dirty="0">
              <a:latin typeface="Arial" charset="0"/>
              <a:cs typeface="Lucida Sans Unicode" pitchFamily="34" charset="0"/>
            </a:endParaRPr>
          </a:p>
          <a:p>
            <a:pPr>
              <a:lnSpc>
                <a:spcPct val="80000"/>
              </a:lnSpc>
              <a:spcBef>
                <a:spcPts val="450"/>
              </a:spcBef>
            </a:pPr>
            <a:endParaRPr lang="en-GB" sz="1100" dirty="0">
              <a:latin typeface="Arial" charset="0"/>
              <a:cs typeface="Lucida Sans Unicode" pitchFamily="34" charset="0"/>
            </a:endParaRPr>
          </a:p>
        </p:txBody>
      </p:sp>
    </p:spTree>
    <p:extLst>
      <p:ext uri="{BB962C8B-B14F-4D97-AF65-F5344CB8AC3E}">
        <p14:creationId xmlns:p14="http://schemas.microsoft.com/office/powerpoint/2010/main" val="2763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a:spLocks noGrp="1" noRot="1" noChangeAspect="1" noChangeArrowheads="1" noTextEdit="1"/>
          </p:cNvSpPr>
          <p:nvPr>
            <p:ph type="sldImg"/>
          </p:nvPr>
        </p:nvSpPr>
        <p:spPr bwMode="auto">
          <a:xfrm>
            <a:off x="1246188" y="720725"/>
            <a:ext cx="4919662" cy="36893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0" name="Text Box 2"/>
          <p:cNvSpPr txBox="1">
            <a:spLocks noGrp="1" noChangeArrowheads="1"/>
          </p:cNvSpPr>
          <p:nvPr>
            <p:ph type="body" idx="1"/>
          </p:nvPr>
        </p:nvSpPr>
        <p:spPr bwMode="auto">
          <a:xfrm>
            <a:off x="978747" y="4648916"/>
            <a:ext cx="5540587" cy="43276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0" tIns="49060" rIns="98120" bIns="490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nSpc>
                <a:spcPct val="95000"/>
              </a:lnSpc>
              <a:spcBef>
                <a:spcPts val="476"/>
              </a:spcBef>
            </a:pPr>
            <a:r>
              <a:rPr lang="en-US" sz="1200" b="1" dirty="0" smtClean="0">
                <a:latin typeface="+mn-lt"/>
                <a:cs typeface="Lucida Sans Unicode" pitchFamily="34" charset="0"/>
              </a:rPr>
              <a:t>TRAINER NOTES:</a:t>
            </a:r>
          </a:p>
          <a:p>
            <a:pPr>
              <a:spcBef>
                <a:spcPts val="455"/>
              </a:spcBef>
            </a:pPr>
            <a:r>
              <a:rPr lang="en-GB" sz="1200" b="1" u="sng" dirty="0" smtClean="0">
                <a:cs typeface="Lucida Sans Unicode" pitchFamily="34" charset="0"/>
              </a:rPr>
              <a:t>Photos from </a:t>
            </a:r>
            <a:r>
              <a:rPr lang="en-GB" sz="1200" b="1" u="sng" baseline="0" dirty="0" smtClean="0">
                <a:cs typeface="Lucida Sans Unicode" pitchFamily="34" charset="0"/>
              </a:rPr>
              <a:t>Lowes.com and 3M.com </a:t>
            </a:r>
          </a:p>
          <a:p>
            <a:pPr>
              <a:spcBef>
                <a:spcPts val="455"/>
              </a:spcBef>
            </a:pPr>
            <a:endParaRPr lang="en-GB" sz="1200" b="1" u="sng" baseline="0" dirty="0" smtClean="0">
              <a:cs typeface="Lucida Sans Unicode" pitchFamily="34" charset="0"/>
            </a:endParaRPr>
          </a:p>
          <a:p>
            <a:pPr>
              <a:lnSpc>
                <a:spcPct val="95000"/>
              </a:lnSpc>
              <a:spcBef>
                <a:spcPts val="476"/>
              </a:spcBef>
            </a:pPr>
            <a:r>
              <a:rPr lang="en-US" sz="1200" b="1" dirty="0" smtClean="0">
                <a:latin typeface="+mn-lt"/>
                <a:cs typeface="Lucida Sans Unicode" pitchFamily="34" charset="0"/>
              </a:rPr>
              <a:t>Other Personal Protection</a:t>
            </a:r>
            <a:r>
              <a:rPr lang="en-US" sz="1200" b="1" baseline="0" dirty="0" smtClean="0">
                <a:latin typeface="+mn-lt"/>
                <a:cs typeface="Lucida Sans Unicode" pitchFamily="34" charset="0"/>
              </a:rPr>
              <a:t> Equipment </a:t>
            </a:r>
            <a:r>
              <a:rPr lang="en-US" sz="1200" dirty="0" smtClean="0">
                <a:latin typeface="+mn-lt"/>
                <a:cs typeface="Lucida Sans Unicode" pitchFamily="34" charset="0"/>
              </a:rPr>
              <a:t>: consider the use safety shoes/boots, gloves, eye and face protection and protective clothing depending upon</a:t>
            </a:r>
            <a:r>
              <a:rPr lang="en-US" sz="1200" baseline="0" dirty="0" smtClean="0">
                <a:latin typeface="+mn-lt"/>
                <a:cs typeface="Lucida Sans Unicode" pitchFamily="34" charset="0"/>
              </a:rPr>
              <a:t> the task at hand.  Safety shoes and gloves may vary depending on which chemical is present at the site.</a:t>
            </a:r>
            <a:endParaRPr lang="en-US" sz="1200" dirty="0" smtClean="0">
              <a:latin typeface="+mn-lt"/>
              <a:cs typeface="Lucida Sans Unicode" pitchFamily="34" charset="0"/>
            </a:endParaRPr>
          </a:p>
          <a:p>
            <a:pPr>
              <a:lnSpc>
                <a:spcPct val="95000"/>
              </a:lnSpc>
              <a:spcBef>
                <a:spcPts val="476"/>
              </a:spcBef>
            </a:pPr>
            <a:endParaRPr lang="en-GB" sz="1200" dirty="0" smtClean="0">
              <a:latin typeface="+mn-lt"/>
              <a:cs typeface="Lucida Sans Unicode" pitchFamily="34" charset="0"/>
            </a:endParaRPr>
          </a:p>
          <a:p>
            <a:pPr>
              <a:lnSpc>
                <a:spcPct val="95000"/>
              </a:lnSpc>
              <a:spcBef>
                <a:spcPts val="476"/>
              </a:spcBef>
            </a:pPr>
            <a:r>
              <a:rPr lang="es-ES" sz="1200" dirty="0" smtClean="0">
                <a:latin typeface="+mn-lt"/>
                <a:cs typeface="Lucida Sans Unicode" pitchFamily="34" charset="0"/>
              </a:rPr>
              <a:t> To </a:t>
            </a:r>
            <a:r>
              <a:rPr lang="es-ES" sz="1200" dirty="0" err="1" smtClean="0">
                <a:latin typeface="+mn-lt"/>
                <a:cs typeface="Lucida Sans Unicode" pitchFamily="34" charset="0"/>
              </a:rPr>
              <a:t>obtain</a:t>
            </a:r>
            <a:r>
              <a:rPr lang="es-ES" sz="1200" dirty="0" smtClean="0">
                <a:latin typeface="+mn-lt"/>
                <a:cs typeface="Lucida Sans Unicode" pitchFamily="34" charset="0"/>
              </a:rPr>
              <a:t> more </a:t>
            </a:r>
            <a:r>
              <a:rPr lang="es-ES" sz="1200" dirty="0" err="1" smtClean="0">
                <a:latin typeface="+mn-lt"/>
                <a:cs typeface="Lucida Sans Unicode" pitchFamily="34" charset="0"/>
              </a:rPr>
              <a:t>information</a:t>
            </a:r>
            <a:r>
              <a:rPr lang="es-ES" sz="1200" dirty="0" smtClean="0">
                <a:latin typeface="+mn-lt"/>
                <a:cs typeface="Lucida Sans Unicode" pitchFamily="34" charset="0"/>
              </a:rPr>
              <a:t> </a:t>
            </a:r>
            <a:r>
              <a:rPr lang="es-ES" sz="1200" dirty="0" err="1" smtClean="0">
                <a:latin typeface="+mn-lt"/>
                <a:cs typeface="Lucida Sans Unicode" pitchFamily="34" charset="0"/>
              </a:rPr>
              <a:t>on</a:t>
            </a:r>
            <a:r>
              <a:rPr lang="es-ES" sz="1200" baseline="0" dirty="0" smtClean="0">
                <a:latin typeface="+mn-lt"/>
                <a:cs typeface="Lucida Sans Unicode" pitchFamily="34" charset="0"/>
              </a:rPr>
              <a:t> </a:t>
            </a:r>
            <a:r>
              <a:rPr lang="es-ES" sz="1200" baseline="0" dirty="0" err="1" smtClean="0">
                <a:latin typeface="+mn-lt"/>
                <a:cs typeface="Lucida Sans Unicode" pitchFamily="34" charset="0"/>
              </a:rPr>
              <a:t>required</a:t>
            </a:r>
            <a:r>
              <a:rPr lang="es-ES" sz="1200" baseline="0" dirty="0" smtClean="0">
                <a:latin typeface="+mn-lt"/>
                <a:cs typeface="Lucida Sans Unicode" pitchFamily="34" charset="0"/>
              </a:rPr>
              <a:t> </a:t>
            </a:r>
            <a:r>
              <a:rPr lang="es-ES" sz="1200" baseline="0" dirty="0" err="1" smtClean="0">
                <a:latin typeface="+mn-lt"/>
                <a:cs typeface="Lucida Sans Unicode" pitchFamily="34" charset="0"/>
              </a:rPr>
              <a:t>equipment</a:t>
            </a:r>
            <a:r>
              <a:rPr lang="es-ES" sz="1200" dirty="0" smtClean="0">
                <a:latin typeface="+mn-lt"/>
                <a:cs typeface="Lucida Sans Unicode" pitchFamily="34" charset="0"/>
              </a:rPr>
              <a:t>, </a:t>
            </a:r>
            <a:r>
              <a:rPr lang="es-ES" sz="1200" dirty="0" err="1" smtClean="0">
                <a:latin typeface="+mn-lt"/>
                <a:cs typeface="Lucida Sans Unicode" pitchFamily="34" charset="0"/>
              </a:rPr>
              <a:t>contact</a:t>
            </a:r>
            <a:r>
              <a:rPr lang="es-ES" sz="1200" baseline="0" dirty="0" smtClean="0">
                <a:latin typeface="+mn-lt"/>
                <a:cs typeface="Lucida Sans Unicode" pitchFamily="34" charset="0"/>
              </a:rPr>
              <a:t> </a:t>
            </a:r>
            <a:r>
              <a:rPr lang="es-ES" sz="1200" baseline="0" dirty="0" err="1" smtClean="0">
                <a:latin typeface="+mn-lt"/>
                <a:cs typeface="Lucida Sans Unicode" pitchFamily="34" charset="0"/>
              </a:rPr>
              <a:t>the</a:t>
            </a:r>
            <a:r>
              <a:rPr lang="es-ES" sz="1200" baseline="0" dirty="0" smtClean="0">
                <a:latin typeface="+mn-lt"/>
                <a:cs typeface="Lucida Sans Unicode" pitchFamily="34" charset="0"/>
              </a:rPr>
              <a:t> </a:t>
            </a:r>
            <a:r>
              <a:rPr lang="es-ES" sz="1200" baseline="0" dirty="0" err="1" smtClean="0">
                <a:latin typeface="+mn-lt"/>
                <a:cs typeface="Lucida Sans Unicode" pitchFamily="34" charset="0"/>
              </a:rPr>
              <a:t>nearest</a:t>
            </a:r>
            <a:r>
              <a:rPr lang="es-ES" sz="1200" baseline="0" dirty="0" smtClean="0">
                <a:latin typeface="+mn-lt"/>
                <a:cs typeface="Lucida Sans Unicode" pitchFamily="34" charset="0"/>
              </a:rPr>
              <a:t> </a:t>
            </a:r>
            <a:r>
              <a:rPr lang="es-ES" sz="1200" dirty="0" smtClean="0">
                <a:latin typeface="+mn-lt"/>
                <a:cs typeface="Lucida Sans Unicode" pitchFamily="34" charset="0"/>
              </a:rPr>
              <a:t>OSHA </a:t>
            </a:r>
            <a:r>
              <a:rPr lang="es-ES" sz="1200" dirty="0" err="1" smtClean="0">
                <a:latin typeface="+mn-lt"/>
                <a:cs typeface="Lucida Sans Unicode" pitchFamily="34" charset="0"/>
              </a:rPr>
              <a:t>or</a:t>
            </a:r>
            <a:r>
              <a:rPr lang="es-ES" sz="1200" dirty="0" smtClean="0">
                <a:latin typeface="+mn-lt"/>
                <a:cs typeface="Lucida Sans Unicode" pitchFamily="34" charset="0"/>
              </a:rPr>
              <a:t> NIOSH office</a:t>
            </a:r>
          </a:p>
        </p:txBody>
      </p:sp>
    </p:spTree>
    <p:extLst>
      <p:ext uri="{BB962C8B-B14F-4D97-AF65-F5344CB8AC3E}">
        <p14:creationId xmlns:p14="http://schemas.microsoft.com/office/powerpoint/2010/main" val="65070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a:spLocks noGrp="1" noRot="1" noChangeAspect="1" noChangeArrowheads="1" noTextEdit="1"/>
          </p:cNvSpPr>
          <p:nvPr>
            <p:ph type="sldImg"/>
          </p:nvPr>
        </p:nvSpPr>
        <p:spPr bwMode="auto">
          <a:xfrm>
            <a:off x="1246188" y="720725"/>
            <a:ext cx="4919662" cy="36893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0" name="Text Box 2"/>
          <p:cNvSpPr txBox="1">
            <a:spLocks noGrp="1" noChangeArrowheads="1"/>
          </p:cNvSpPr>
          <p:nvPr>
            <p:ph type="body" idx="1"/>
          </p:nvPr>
        </p:nvSpPr>
        <p:spPr bwMode="auto">
          <a:xfrm>
            <a:off x="978747" y="4648916"/>
            <a:ext cx="5540587" cy="43276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20" tIns="49060" rIns="98120" bIns="4906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nSpc>
                <a:spcPct val="95000"/>
              </a:lnSpc>
              <a:spcBef>
                <a:spcPts val="476"/>
              </a:spcBef>
            </a:pPr>
            <a:r>
              <a:rPr lang="en-US" sz="1200" b="1" dirty="0" smtClean="0">
                <a:latin typeface="+mn-lt"/>
                <a:cs typeface="Lucida Sans Unicode" pitchFamily="34" charset="0"/>
              </a:rPr>
              <a:t>TRAINER NOTES:</a:t>
            </a:r>
          </a:p>
          <a:p>
            <a:pPr>
              <a:lnSpc>
                <a:spcPct val="95000"/>
              </a:lnSpc>
              <a:spcBef>
                <a:spcPts val="476"/>
              </a:spcBef>
            </a:pPr>
            <a:endParaRPr lang="en-US" sz="1200" dirty="0" smtClean="0">
              <a:latin typeface="+mn-lt"/>
              <a:cs typeface="Lucida Sans Unicode" pitchFamily="34" charset="0"/>
            </a:endParaRPr>
          </a:p>
          <a:p>
            <a:pPr>
              <a:lnSpc>
                <a:spcPct val="95000"/>
              </a:lnSpc>
              <a:spcBef>
                <a:spcPts val="476"/>
              </a:spcBef>
            </a:pPr>
            <a:r>
              <a:rPr lang="en-US" sz="1200" b="1" dirty="0" smtClean="0">
                <a:latin typeface="+mn-lt"/>
                <a:cs typeface="Lucida Sans Unicode" pitchFamily="34" charset="0"/>
              </a:rPr>
              <a:t>Chemical exposure </a:t>
            </a:r>
            <a:r>
              <a:rPr lang="en-US" sz="1200" dirty="0" smtClean="0">
                <a:latin typeface="+mn-lt"/>
                <a:cs typeface="Lucida Sans Unicode" pitchFamily="34" charset="0"/>
              </a:rPr>
              <a:t>: always read the labels</a:t>
            </a:r>
            <a:r>
              <a:rPr lang="en-US" sz="1200" baseline="0" dirty="0" smtClean="0">
                <a:latin typeface="+mn-lt"/>
                <a:cs typeface="Lucida Sans Unicode" pitchFamily="34" charset="0"/>
              </a:rPr>
              <a:t> and SDS of chemical products such as cleaners, disinfectants, pesticides and others to properly identify safety measures when handling using and disposing of such materials </a:t>
            </a:r>
            <a:endParaRPr lang="en-GB" sz="1200" dirty="0" smtClean="0">
              <a:latin typeface="+mn-lt"/>
              <a:cs typeface="Lucida Sans Unicode" pitchFamily="34" charset="0"/>
            </a:endParaRPr>
          </a:p>
          <a:p>
            <a:pPr>
              <a:lnSpc>
                <a:spcPct val="95000"/>
              </a:lnSpc>
              <a:spcBef>
                <a:spcPts val="476"/>
              </a:spcBef>
            </a:pPr>
            <a:endParaRPr lang="en-GB" sz="1200" dirty="0" smtClean="0">
              <a:latin typeface="+mn-lt"/>
              <a:cs typeface="Lucida Sans Unicode" pitchFamily="34" charset="0"/>
            </a:endParaRPr>
          </a:p>
          <a:p>
            <a:pPr>
              <a:lnSpc>
                <a:spcPct val="95000"/>
              </a:lnSpc>
              <a:spcBef>
                <a:spcPts val="476"/>
              </a:spcBef>
            </a:pPr>
            <a:r>
              <a:rPr lang="en-US" sz="1200" dirty="0" smtClean="0">
                <a:latin typeface="+mn-lt"/>
                <a:cs typeface="Lucida Sans Unicode" pitchFamily="34" charset="0"/>
              </a:rPr>
              <a:t>Workers must be made aware of the potential hazards, personal hygiene, and personal protective measures required when handling chemical materials.</a:t>
            </a:r>
          </a:p>
          <a:p>
            <a:pPr>
              <a:lnSpc>
                <a:spcPct val="95000"/>
              </a:lnSpc>
              <a:spcBef>
                <a:spcPts val="476"/>
              </a:spcBef>
            </a:pPr>
            <a:endParaRPr lang="en-US" sz="1200" dirty="0" smtClean="0">
              <a:latin typeface="+mn-lt"/>
              <a:cs typeface="Lucida Sans Unicode" pitchFamily="34" charset="0"/>
            </a:endParaRPr>
          </a:p>
          <a:p>
            <a:pPr>
              <a:lnSpc>
                <a:spcPct val="95000"/>
              </a:lnSpc>
              <a:spcBef>
                <a:spcPts val="476"/>
              </a:spcBef>
            </a:pPr>
            <a:r>
              <a:rPr lang="en-US" sz="1200" dirty="0" smtClean="0">
                <a:latin typeface="+mn-lt"/>
                <a:cs typeface="Lucida Sans Unicode" pitchFamily="34" charset="0"/>
              </a:rPr>
              <a:t>Each agency and contractor will establish a hazard communication program in conformance with 29 CFR 1910.1200.  Safety data sheets (SDS) will be maintained by the individual employers, and will be shared upon request with employees, other agencies, and other contractors.  Employees shall be informed of the existence and location of SDSs.  Containers of chemicals shall be labeled with the contents, hazards, and target organs.</a:t>
            </a:r>
          </a:p>
          <a:p>
            <a:pPr>
              <a:lnSpc>
                <a:spcPct val="95000"/>
              </a:lnSpc>
              <a:spcBef>
                <a:spcPts val="476"/>
              </a:spcBef>
            </a:pPr>
            <a:endParaRPr lang="en-GB" sz="1200" dirty="0">
              <a:latin typeface="+mn-lt"/>
              <a:cs typeface="Lucida Sans Unicode" pitchFamily="34" charset="0"/>
            </a:endParaRPr>
          </a:p>
        </p:txBody>
      </p:sp>
    </p:spTree>
    <p:extLst>
      <p:ext uri="{BB962C8B-B14F-4D97-AF65-F5344CB8AC3E}">
        <p14:creationId xmlns:p14="http://schemas.microsoft.com/office/powerpoint/2010/main" val="123841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1B04A7-3710-4EFE-8C58-242D996A75DB}" type="slidenum">
              <a:rPr lang="en-US"/>
              <a:pPr/>
              <a:t>12</a:t>
            </a:fld>
            <a:endParaRPr lang="en-US"/>
          </a:p>
        </p:txBody>
      </p:sp>
      <p:sp>
        <p:nvSpPr>
          <p:cNvPr id="126978" name="Rectangle 2"/>
          <p:cNvSpPr>
            <a:spLocks noGrp="1" noRot="1" noChangeAspect="1" noChangeArrowheads="1" noTextEdit="1"/>
          </p:cNvSpPr>
          <p:nvPr>
            <p:ph type="sldImg"/>
          </p:nvPr>
        </p:nvSpPr>
        <p:spPr>
          <a:xfrm>
            <a:off x="1414463" y="1162050"/>
            <a:ext cx="4181475" cy="3136900"/>
          </a:xfrm>
          <a:ln/>
        </p:spPr>
      </p:sp>
      <p:sp>
        <p:nvSpPr>
          <p:cNvPr id="126979" name="Rectangle 3"/>
          <p:cNvSpPr>
            <a:spLocks noGrp="1" noChangeArrowheads="1"/>
          </p:cNvSpPr>
          <p:nvPr>
            <p:ph type="body" idx="1"/>
          </p:nvPr>
        </p:nvSpPr>
        <p:spPr/>
        <p:txBody>
          <a:bodyPr/>
          <a:lstStyle/>
          <a:p>
            <a:pPr>
              <a:buFont typeface="Symbol" pitchFamily="18" charset="2"/>
              <a:buNone/>
            </a:pPr>
            <a:r>
              <a:rPr lang="en-US" sz="1100" b="1" u="sng" dirty="0"/>
              <a:t>TRAINER NOTES:</a:t>
            </a:r>
          </a:p>
          <a:p>
            <a:pPr>
              <a:buFont typeface="Symbol" pitchFamily="18" charset="2"/>
              <a:buNone/>
            </a:pPr>
            <a:endParaRPr lang="en-US" sz="1100" b="1" u="sng" dirty="0"/>
          </a:p>
          <a:p>
            <a:pPr>
              <a:buFontTx/>
              <a:buNone/>
            </a:pPr>
            <a:r>
              <a:rPr lang="en-US" sz="1100" dirty="0" smtClean="0">
                <a:cs typeface="Tahoma" pitchFamily="34" charset="0"/>
              </a:rPr>
              <a:t>Avoid </a:t>
            </a:r>
            <a:r>
              <a:rPr lang="en-US" sz="1100" dirty="0">
                <a:cs typeface="Tahoma" pitchFamily="34" charset="0"/>
              </a:rPr>
              <a:t>breathing dust (fungal spores) generated by wet building materials</a:t>
            </a:r>
            <a:r>
              <a:rPr lang="en-US" sz="1100" dirty="0" smtClean="0">
                <a:cs typeface="Tahoma" pitchFamily="34" charset="0"/>
              </a:rPr>
              <a:t>.   </a:t>
            </a:r>
            <a:r>
              <a:rPr lang="en-US" sz="1100" dirty="0">
                <a:cs typeface="Tahoma" pitchFamily="34" charset="0"/>
              </a:rPr>
              <a:t>Use an N-95 NIOSH-approved disposable respirator as a minimum when working with moldy or damp materials.</a:t>
            </a:r>
          </a:p>
          <a:p>
            <a:pPr>
              <a:buFontTx/>
              <a:buChar char="•"/>
            </a:pPr>
            <a:endParaRPr lang="en-US" sz="1100" dirty="0">
              <a:cs typeface="Tahoma" pitchFamily="34" charset="0"/>
            </a:endParaRPr>
          </a:p>
          <a:p>
            <a:pPr>
              <a:buFontTx/>
              <a:buChar char="•"/>
            </a:pPr>
            <a:r>
              <a:rPr lang="en-US" sz="1100" dirty="0">
                <a:cs typeface="Tahoma" pitchFamily="34" charset="0"/>
              </a:rPr>
              <a:t> Wear long gloves that reach the middle of your forearm.  </a:t>
            </a:r>
            <a:r>
              <a:rPr lang="en-US" sz="1100" dirty="0">
                <a:cs typeface="Arial" charset="0"/>
              </a:rPr>
              <a:t>If you are using a disinfectant, a biocide such as chlorine bleach, or a strong cleaning solution, you should select gloves made from natural rubber, neoprene, nitrile, polyurethane, or PVC.  Avoid touching mold or moldy items with your bare hands. Wash exposed skin immediately after contact with spores.</a:t>
            </a:r>
          </a:p>
          <a:p>
            <a:pPr>
              <a:buFontTx/>
              <a:buChar char="•"/>
            </a:pPr>
            <a:endParaRPr lang="en-US" sz="1100" dirty="0">
              <a:cs typeface="Arial" charset="0"/>
            </a:endParaRPr>
          </a:p>
          <a:p>
            <a:pPr>
              <a:buFontTx/>
              <a:buChar char="•"/>
            </a:pPr>
            <a:r>
              <a:rPr lang="en-US" sz="1200" dirty="0" smtClean="0"/>
              <a:t>Consider </a:t>
            </a:r>
            <a:r>
              <a:rPr lang="en-US" sz="1200" dirty="0"/>
              <a:t>discarding all water-damaged materials. </a:t>
            </a:r>
            <a:endParaRPr lang="en-US" sz="1100" dirty="0"/>
          </a:p>
        </p:txBody>
      </p:sp>
    </p:spTree>
    <p:extLst>
      <p:ext uri="{BB962C8B-B14F-4D97-AF65-F5344CB8AC3E}">
        <p14:creationId xmlns:p14="http://schemas.microsoft.com/office/powerpoint/2010/main" val="384381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FA481C-8507-41DD-BD4F-DECA93E8C9AE}" type="slidenum">
              <a:rPr lang="en-US"/>
              <a:pPr/>
              <a:t>13</a:t>
            </a:fld>
            <a:endParaRPr lang="en-US"/>
          </a:p>
        </p:txBody>
      </p:sp>
      <p:sp>
        <p:nvSpPr>
          <p:cNvPr id="107522" name="Rectangle 2"/>
          <p:cNvSpPr>
            <a:spLocks noGrp="1" noRot="1" noChangeAspect="1" noChangeArrowheads="1" noTextEdit="1"/>
          </p:cNvSpPr>
          <p:nvPr>
            <p:ph type="sldImg"/>
          </p:nvPr>
        </p:nvSpPr>
        <p:spPr>
          <a:xfrm>
            <a:off x="1414463" y="1162050"/>
            <a:ext cx="4181475" cy="3136900"/>
          </a:xfrm>
          <a:ln/>
        </p:spPr>
      </p:sp>
      <p:sp>
        <p:nvSpPr>
          <p:cNvPr id="107523" name="Rectangle 3"/>
          <p:cNvSpPr>
            <a:spLocks noGrp="1" noChangeArrowheads="1"/>
          </p:cNvSpPr>
          <p:nvPr>
            <p:ph type="body" idx="1"/>
          </p:nvPr>
        </p:nvSpPr>
        <p:spPr/>
        <p:txBody>
          <a:bodyPr/>
          <a:lstStyle/>
          <a:p>
            <a:r>
              <a:rPr lang="en-US" b="1" u="sng" dirty="0"/>
              <a:t>TRAINER NOTES:</a:t>
            </a:r>
          </a:p>
          <a:p>
            <a:r>
              <a:rPr lang="en-US" dirty="0" smtClean="0"/>
              <a:t>General </a:t>
            </a:r>
            <a:r>
              <a:rPr lang="en-US" dirty="0"/>
              <a:t>Recommendations: </a:t>
            </a:r>
          </a:p>
          <a:p>
            <a:pPr marL="123634" lvl="1"/>
            <a:r>
              <a:rPr lang="en-US" dirty="0"/>
              <a:t>Use CO warning sensors when using or working around combustion sources. </a:t>
            </a:r>
          </a:p>
          <a:p>
            <a:pPr marL="123634" lvl="1"/>
            <a:r>
              <a:rPr lang="en-US" dirty="0"/>
              <a:t>Shut off engine immediately if symptoms of exposure appear.</a:t>
            </a:r>
            <a:r>
              <a:rPr lang="en-US" b="1" dirty="0"/>
              <a:t> </a:t>
            </a:r>
          </a:p>
          <a:p>
            <a:endParaRPr kumimoji="1" lang="en-US" b="1" u="sng" dirty="0">
              <a:solidFill>
                <a:srgbClr val="CC3300"/>
              </a:solidFill>
            </a:endParaRPr>
          </a:p>
          <a:p>
            <a:r>
              <a:rPr kumimoji="1" lang="en-US" b="1" u="sng" dirty="0">
                <a:solidFill>
                  <a:srgbClr val="CC3300"/>
                </a:solidFill>
              </a:rPr>
              <a:t>Warning!</a:t>
            </a:r>
            <a:r>
              <a:rPr kumimoji="1" lang="en-US" dirty="0">
                <a:solidFill>
                  <a:srgbClr val="CC3300"/>
                </a:solidFill>
              </a:rPr>
              <a:t> Do not use gasoline generators or portable fuel driven tools in confined spaces or poorly ventilated areas. </a:t>
            </a:r>
          </a:p>
          <a:p>
            <a:endParaRPr kumimoji="1" lang="en-US" dirty="0">
              <a:solidFill>
                <a:srgbClr val="CC3300"/>
              </a:solidFill>
            </a:endParaRPr>
          </a:p>
          <a:p>
            <a:r>
              <a:rPr kumimoji="1" lang="en-US" b="1" u="sng" dirty="0">
                <a:solidFill>
                  <a:srgbClr val="CC3300"/>
                </a:solidFill>
              </a:rPr>
              <a:t>Warning!</a:t>
            </a:r>
            <a:r>
              <a:rPr kumimoji="1" lang="en-US" dirty="0">
                <a:solidFill>
                  <a:srgbClr val="CC3300"/>
                </a:solidFill>
              </a:rPr>
              <a:t> Do not work in areas near </a:t>
            </a:r>
            <a:r>
              <a:rPr kumimoji="1" lang="en-US" dirty="0" smtClean="0">
                <a:solidFill>
                  <a:srgbClr val="CC3300"/>
                </a:solidFill>
              </a:rPr>
              <a:t>the generator exhaust </a:t>
            </a:r>
            <a:r>
              <a:rPr kumimoji="1" lang="en-US" dirty="0">
                <a:solidFill>
                  <a:srgbClr val="CC3300"/>
                </a:solidFill>
              </a:rPr>
              <a:t>(CO poisoning occurs even outdoors if engines generate high concentrations of CO and worker is in the area of the exhaust gases). </a:t>
            </a:r>
            <a:r>
              <a:rPr kumimoji="1" lang="en-US" dirty="0" smtClean="0">
                <a:solidFill>
                  <a:srgbClr val="CC3300"/>
                </a:solidFill>
              </a:rPr>
              <a:t>If </a:t>
            </a:r>
            <a:r>
              <a:rPr kumimoji="1" lang="en-US" dirty="0">
                <a:solidFill>
                  <a:srgbClr val="CC3300"/>
                </a:solidFill>
              </a:rPr>
              <a:t>symptoms of </a:t>
            </a:r>
            <a:r>
              <a:rPr kumimoji="1" lang="en-US" dirty="0" smtClean="0">
                <a:solidFill>
                  <a:srgbClr val="CC3300"/>
                </a:solidFill>
              </a:rPr>
              <a:t>exposure appear,  </a:t>
            </a:r>
            <a:r>
              <a:rPr kumimoji="1" lang="en-US" dirty="0">
                <a:solidFill>
                  <a:srgbClr val="CC3300"/>
                </a:solidFill>
              </a:rPr>
              <a:t>shut off the engine. </a:t>
            </a:r>
          </a:p>
          <a:p>
            <a:endParaRPr lang="en-US" dirty="0"/>
          </a:p>
          <a:p>
            <a:r>
              <a:rPr lang="en-US" i="1" u="sng" dirty="0"/>
              <a:t>OSHA 1926.302(c</a:t>
            </a:r>
            <a:r>
              <a:rPr lang="en-US" i="1" u="sng" dirty="0" smtClean="0"/>
              <a:t>)</a:t>
            </a:r>
            <a:endParaRPr lang="en-US" i="1" u="sng" dirty="0"/>
          </a:p>
          <a:p>
            <a:r>
              <a:rPr lang="en-US" i="1" u="sng" dirty="0">
                <a:cs typeface="Times New Roman" pitchFamily="18" charset="0"/>
              </a:rPr>
              <a:t>If using a fuel powered tool in an enclosed area such as a trench, be aware that carbon monoxide generated can displace or deplete oxygen.  Mechanical ventilation and testing needs to be done.</a:t>
            </a:r>
          </a:p>
          <a:p>
            <a:endParaRPr lang="en-US" dirty="0"/>
          </a:p>
        </p:txBody>
      </p:sp>
    </p:spTree>
    <p:extLst>
      <p:ext uri="{BB962C8B-B14F-4D97-AF65-F5344CB8AC3E}">
        <p14:creationId xmlns:p14="http://schemas.microsoft.com/office/powerpoint/2010/main" val="63844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7DEF149-0F02-433F-B821-0E1B46B75327}" type="slidenum">
              <a:rPr lang="en-US"/>
              <a:pPr/>
              <a:t>14</a:t>
            </a:fld>
            <a:endParaRPr lang="en-US"/>
          </a:p>
        </p:txBody>
      </p:sp>
      <p:sp>
        <p:nvSpPr>
          <p:cNvPr id="285698" name="Rectangle 2"/>
          <p:cNvSpPr>
            <a:spLocks noGrp="1" noRot="1" noChangeAspect="1" noChangeArrowheads="1" noTextEdit="1"/>
          </p:cNvSpPr>
          <p:nvPr>
            <p:ph type="sldImg"/>
          </p:nvPr>
        </p:nvSpPr>
        <p:spPr>
          <a:xfrm>
            <a:off x="1414463" y="1162050"/>
            <a:ext cx="4181475" cy="3136900"/>
          </a:xfrm>
          <a:ln/>
        </p:spPr>
      </p:sp>
      <p:sp>
        <p:nvSpPr>
          <p:cNvPr id="285699" name="Rectangle 3"/>
          <p:cNvSpPr>
            <a:spLocks noGrp="1" noChangeArrowheads="1"/>
          </p:cNvSpPr>
          <p:nvPr>
            <p:ph type="body" idx="1"/>
          </p:nvPr>
        </p:nvSpPr>
        <p:spPr/>
        <p:txBody>
          <a:bodyPr/>
          <a:lstStyle/>
          <a:p>
            <a:pPr>
              <a:lnSpc>
                <a:spcPct val="90000"/>
              </a:lnSpc>
              <a:buFont typeface="Symbol" pitchFamily="18" charset="2"/>
              <a:buNone/>
            </a:pPr>
            <a:r>
              <a:rPr lang="en-US" b="1" u="sng" dirty="0"/>
              <a:t>TRAINER NOTES:</a:t>
            </a:r>
          </a:p>
          <a:p>
            <a:pPr marL="0" marR="0" indent="0" algn="l" defTabSz="914400" rtl="0" eaLnBrk="1" fontAlgn="auto" latinLnBrk="0" hangingPunct="1">
              <a:lnSpc>
                <a:spcPct val="90000"/>
              </a:lnSpc>
              <a:spcBef>
                <a:spcPts val="0"/>
              </a:spcBef>
              <a:spcAft>
                <a:spcPts val="0"/>
              </a:spcAft>
              <a:buClrTx/>
              <a:buSzTx/>
              <a:buFontTx/>
              <a:buNone/>
              <a:tabLst/>
              <a:defRPr/>
            </a:pPr>
            <a:r>
              <a:rPr lang="en-US" sz="1200" dirty="0" smtClean="0"/>
              <a:t>Photo:  Tony </a:t>
            </a:r>
            <a:r>
              <a:rPr lang="en-US" sz="1200" dirty="0" err="1" smtClean="0"/>
              <a:t>Emmolo</a:t>
            </a:r>
            <a:endParaRPr lang="en-US" sz="1200" dirty="0" smtClean="0"/>
          </a:p>
          <a:p>
            <a:pPr marL="0" marR="0" indent="0" algn="l" defTabSz="914400" rtl="0" eaLnBrk="1" fontAlgn="auto" latinLnBrk="0" hangingPunct="1">
              <a:lnSpc>
                <a:spcPct val="90000"/>
              </a:lnSpc>
              <a:spcBef>
                <a:spcPts val="0"/>
              </a:spcBef>
              <a:spcAft>
                <a:spcPts val="0"/>
              </a:spcAft>
              <a:buClrTx/>
              <a:buSzTx/>
              <a:buFontTx/>
              <a:buNone/>
              <a:tabLst/>
              <a:defRPr/>
            </a:pPr>
            <a:endParaRPr lang="en-US" dirty="0"/>
          </a:p>
          <a:p>
            <a:pPr>
              <a:lnSpc>
                <a:spcPct val="90000"/>
              </a:lnSpc>
              <a:buFontTx/>
              <a:buChar char="•"/>
            </a:pPr>
            <a:r>
              <a:rPr lang="en-US" dirty="0"/>
              <a:t> Know the signs of heat-related </a:t>
            </a:r>
            <a:r>
              <a:rPr lang="en-US" dirty="0" smtClean="0"/>
              <a:t>illnesses.   </a:t>
            </a:r>
            <a:r>
              <a:rPr lang="en-US" dirty="0"/>
              <a:t>Monitor yourself and </a:t>
            </a:r>
            <a:r>
              <a:rPr lang="en-US" dirty="0" smtClean="0"/>
              <a:t>coworkers and use </a:t>
            </a:r>
            <a:r>
              <a:rPr lang="en-US" dirty="0"/>
              <a:t>the buddy-system</a:t>
            </a:r>
          </a:p>
          <a:p>
            <a:pPr>
              <a:lnSpc>
                <a:spcPct val="90000"/>
              </a:lnSpc>
              <a:spcBef>
                <a:spcPct val="50000"/>
              </a:spcBef>
              <a:buFontTx/>
              <a:buChar char="•"/>
            </a:pPr>
            <a:r>
              <a:rPr lang="en-US" dirty="0"/>
              <a:t> Block out direct sun or other heat </a:t>
            </a:r>
            <a:r>
              <a:rPr lang="en-US" dirty="0" smtClean="0"/>
              <a:t>sources.  Work under</a:t>
            </a:r>
            <a:r>
              <a:rPr lang="en-US" baseline="0" dirty="0" smtClean="0"/>
              <a:t> a shade if possible and  w</a:t>
            </a:r>
            <a:r>
              <a:rPr lang="en-US" dirty="0" smtClean="0"/>
              <a:t>ear lightweight, light-colored, loose-fitting clothes</a:t>
            </a:r>
            <a:endParaRPr lang="en-US" dirty="0"/>
          </a:p>
          <a:p>
            <a:pPr>
              <a:lnSpc>
                <a:spcPct val="90000"/>
              </a:lnSpc>
              <a:spcBef>
                <a:spcPct val="50000"/>
              </a:spcBef>
              <a:buFontTx/>
              <a:buChar char="•"/>
            </a:pPr>
            <a:r>
              <a:rPr lang="en-US" dirty="0"/>
              <a:t> Use cooling fans/air-conditioning and rest </a:t>
            </a:r>
            <a:r>
              <a:rPr lang="en-US" dirty="0" smtClean="0"/>
              <a:t>regularly.   </a:t>
            </a:r>
            <a:r>
              <a:rPr lang="en-US" dirty="0"/>
              <a:t>Drink lots of water, about 1 cup every 15 minutes</a:t>
            </a:r>
          </a:p>
          <a:p>
            <a:pPr>
              <a:lnSpc>
                <a:spcPct val="90000"/>
              </a:lnSpc>
              <a:spcBef>
                <a:spcPct val="50000"/>
              </a:spcBef>
              <a:buFontTx/>
              <a:buChar char="•"/>
            </a:pPr>
            <a:r>
              <a:rPr lang="en-US" dirty="0"/>
              <a:t> </a:t>
            </a:r>
            <a:r>
              <a:rPr lang="en-US" dirty="0" smtClean="0"/>
              <a:t>Avoid </a:t>
            </a:r>
            <a:r>
              <a:rPr lang="en-US" dirty="0"/>
              <a:t>alcohol, caffeinated drinks, or heavy meals</a:t>
            </a:r>
          </a:p>
          <a:p>
            <a:pPr>
              <a:lnSpc>
                <a:spcPct val="90000"/>
              </a:lnSpc>
              <a:spcBef>
                <a:spcPct val="50000"/>
              </a:spcBef>
              <a:buFontTx/>
              <a:buChar char="•"/>
            </a:pPr>
            <a:r>
              <a:rPr lang="en-US" dirty="0"/>
              <a:t> Get medical help for symptoms such as altered vital signs, confusion, profuse sweating, excessive </a:t>
            </a:r>
            <a:r>
              <a:rPr lang="en-US" dirty="0" smtClean="0"/>
              <a:t>fatigue</a:t>
            </a:r>
          </a:p>
          <a:p>
            <a:pPr>
              <a:lnSpc>
                <a:spcPct val="90000"/>
              </a:lnSpc>
              <a:spcBef>
                <a:spcPct val="50000"/>
              </a:spcBef>
              <a:buFontTx/>
              <a:buChar char="•"/>
            </a:pPr>
            <a:r>
              <a:rPr lang="en-US" dirty="0" smtClean="0"/>
              <a:t> </a:t>
            </a:r>
            <a:r>
              <a:rPr lang="en-US" dirty="0"/>
              <a:t>Take shelter in shaded areas and, for firemen, unbutton and remove bunker gear. </a:t>
            </a:r>
          </a:p>
        </p:txBody>
      </p:sp>
    </p:spTree>
    <p:extLst>
      <p:ext uri="{BB962C8B-B14F-4D97-AF65-F5344CB8AC3E}">
        <p14:creationId xmlns:p14="http://schemas.microsoft.com/office/powerpoint/2010/main" val="93351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E0C7CF-728F-4B95-B1D1-28F304D43F20}" type="slidenum">
              <a:rPr lang="en-US"/>
              <a:pPr/>
              <a:t>15</a:t>
            </a:fld>
            <a:endParaRPr lang="en-US"/>
          </a:p>
        </p:txBody>
      </p:sp>
      <p:sp>
        <p:nvSpPr>
          <p:cNvPr id="308226" name="Rectangle 2"/>
          <p:cNvSpPr>
            <a:spLocks noGrp="1" noRot="1" noChangeAspect="1" noChangeArrowheads="1" noTextEdit="1"/>
          </p:cNvSpPr>
          <p:nvPr>
            <p:ph type="sldImg"/>
          </p:nvPr>
        </p:nvSpPr>
        <p:spPr>
          <a:xfrm>
            <a:off x="1414463" y="1162050"/>
            <a:ext cx="4181475" cy="3136900"/>
          </a:xfrm>
          <a:ln/>
        </p:spPr>
      </p:sp>
      <p:sp>
        <p:nvSpPr>
          <p:cNvPr id="308227" name="Rectangle 3"/>
          <p:cNvSpPr>
            <a:spLocks noGrp="1" noChangeArrowheads="1"/>
          </p:cNvSpPr>
          <p:nvPr>
            <p:ph type="body" idx="1"/>
          </p:nvPr>
        </p:nvSpPr>
        <p:spPr/>
        <p:txBody>
          <a:bodyPr/>
          <a:lstStyle/>
          <a:p>
            <a:pPr>
              <a:buFont typeface="Symbol" pitchFamily="18" charset="2"/>
              <a:buNone/>
            </a:pPr>
            <a:r>
              <a:rPr lang="en-US" sz="1100" b="1" u="sng" dirty="0"/>
              <a:t>TRAINER NOTES:</a:t>
            </a:r>
          </a:p>
          <a:p>
            <a:endParaRPr lang="en-US" sz="1100" dirty="0"/>
          </a:p>
          <a:p>
            <a:r>
              <a:rPr lang="en-US" sz="1100" dirty="0" smtClean="0"/>
              <a:t>Excessive </a:t>
            </a:r>
            <a:r>
              <a:rPr lang="en-US" sz="1100" dirty="0"/>
              <a:t>heat presents a serious hazard for employees.  When the body is unable to cool itself by sweating, several heat-induced illnesses such as heat stress or heat exhaustion and the more severe heat stroke can occur, and can result in death.  High temperature and humidity, direct sun or heat, limited air movement, physical exertion, poor physical condition, some medicines, and inadequate tolerance for hot environments are all factors that can lead to heat stress.</a:t>
            </a:r>
          </a:p>
          <a:p>
            <a:endParaRPr lang="en-US" sz="1100" dirty="0"/>
          </a:p>
          <a:p>
            <a:r>
              <a:rPr lang="en-US" sz="1100" dirty="0"/>
              <a:t>To help prevent heat stress, workers and supervisors should be familiar with the signs and symptoms of heat-related illnesses, and should be monitored for same.  Direct sun or other heat sources should be blocked, if possible.  Cooling fans, air conditioning, or misting should be provided when possible.  Regular rest periods should be permitted.  Workers should drink when they are thirsty.  Drink sports drinks, instead of water, if possible; avoid alcohol, caffeinated drinks, or heavy meals.  Workers should wear lightweight, light-colored, loose-fitting clothes.</a:t>
            </a:r>
          </a:p>
          <a:p>
            <a:endParaRPr lang="en-US" sz="1100" dirty="0"/>
          </a:p>
          <a:p>
            <a:endParaRPr lang="en-US" sz="1100" dirty="0"/>
          </a:p>
        </p:txBody>
      </p:sp>
    </p:spTree>
    <p:extLst>
      <p:ext uri="{BB962C8B-B14F-4D97-AF65-F5344CB8AC3E}">
        <p14:creationId xmlns:p14="http://schemas.microsoft.com/office/powerpoint/2010/main" val="3471494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DB43585-402A-4C1A-BF3E-C9E7FCE1D39A}" type="slidenum">
              <a:rPr lang="en-US"/>
              <a:pPr/>
              <a:t>16</a:t>
            </a:fld>
            <a:endParaRPr lang="en-US"/>
          </a:p>
        </p:txBody>
      </p:sp>
      <p:sp>
        <p:nvSpPr>
          <p:cNvPr id="286722" name="Rectangle 2"/>
          <p:cNvSpPr>
            <a:spLocks noGrp="1" noRot="1" noChangeAspect="1" noChangeArrowheads="1" noTextEdit="1"/>
          </p:cNvSpPr>
          <p:nvPr>
            <p:ph type="sldImg"/>
          </p:nvPr>
        </p:nvSpPr>
        <p:spPr>
          <a:xfrm>
            <a:off x="1414463" y="1162050"/>
            <a:ext cx="4181475" cy="3136900"/>
          </a:xfrm>
          <a:ln/>
        </p:spPr>
      </p:sp>
      <p:sp>
        <p:nvSpPr>
          <p:cNvPr id="286723" name="Rectangle 3"/>
          <p:cNvSpPr>
            <a:spLocks noGrp="1" noChangeArrowheads="1"/>
          </p:cNvSpPr>
          <p:nvPr>
            <p:ph type="body" idx="1"/>
          </p:nvPr>
        </p:nvSpPr>
        <p:spPr/>
        <p:txBody>
          <a:bodyPr/>
          <a:lstStyle/>
          <a:p>
            <a:r>
              <a:rPr lang="en-US" b="1" u="sng" dirty="0"/>
              <a:t>TRAINER NOTES:</a:t>
            </a:r>
          </a:p>
          <a:p>
            <a:endParaRPr lang="en-US" dirty="0"/>
          </a:p>
          <a:p>
            <a:r>
              <a:rPr lang="en-US" dirty="0"/>
              <a:t>Listen to and follow public announcements.</a:t>
            </a:r>
          </a:p>
          <a:p>
            <a:r>
              <a:rPr lang="en-US" dirty="0"/>
              <a:t>Local authorities will tell you if tap water is safe to drink or to use for cooking or bathing.</a:t>
            </a:r>
          </a:p>
          <a:p>
            <a:r>
              <a:rPr lang="en-US" dirty="0"/>
              <a:t>If the water is not safe to use, follow local instructions to use bottled water or to boil or disinfect water for cooking, cleaning, or bathing. </a:t>
            </a:r>
          </a:p>
          <a:p>
            <a:pPr defTabSz="989078">
              <a:defRPr/>
            </a:pPr>
            <a:r>
              <a:rPr lang="en-US" sz="1300" dirty="0">
                <a:solidFill>
                  <a:srgbClr val="CC3300"/>
                </a:solidFill>
              </a:rPr>
              <a:t>Wash Your Hands often.</a:t>
            </a:r>
          </a:p>
          <a:p>
            <a:endParaRPr lang="en-US" sz="1300" dirty="0"/>
          </a:p>
          <a:p>
            <a:r>
              <a:rPr lang="en-US" sz="1300" dirty="0" smtClean="0"/>
              <a:t>If </a:t>
            </a:r>
            <a:r>
              <a:rPr lang="en-US" sz="1300" dirty="0"/>
              <a:t>you develop a high fever OR, nausea, vomiting, diarrhea, jaundice or flu-like symptoms, seek medical attention immediately!</a:t>
            </a:r>
            <a:endParaRPr lang="en-US" dirty="0"/>
          </a:p>
          <a:p>
            <a:endParaRPr lang="en-US" dirty="0"/>
          </a:p>
        </p:txBody>
      </p:sp>
    </p:spTree>
    <p:extLst>
      <p:ext uri="{BB962C8B-B14F-4D97-AF65-F5344CB8AC3E}">
        <p14:creationId xmlns:p14="http://schemas.microsoft.com/office/powerpoint/2010/main" val="66803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B1250E-DD45-4118-A0DE-9C9CF2BDFD9F}" type="slidenum">
              <a:rPr lang="en-US"/>
              <a:pPr/>
              <a:t>17</a:t>
            </a:fld>
            <a:endParaRPr lang="en-US"/>
          </a:p>
        </p:txBody>
      </p:sp>
      <p:sp>
        <p:nvSpPr>
          <p:cNvPr id="114690" name="Rectangle 2"/>
          <p:cNvSpPr>
            <a:spLocks noGrp="1" noRot="1" noChangeAspect="1" noChangeArrowheads="1" noTextEdit="1"/>
          </p:cNvSpPr>
          <p:nvPr>
            <p:ph type="sldImg"/>
          </p:nvPr>
        </p:nvSpPr>
        <p:spPr>
          <a:xfrm>
            <a:off x="1414463" y="1162050"/>
            <a:ext cx="4181475" cy="3136900"/>
          </a:xfrm>
          <a:ln/>
        </p:spPr>
      </p:sp>
      <p:sp>
        <p:nvSpPr>
          <p:cNvPr id="114691" name="Rectangle 3"/>
          <p:cNvSpPr>
            <a:spLocks noGrp="1" noChangeArrowheads="1"/>
          </p:cNvSpPr>
          <p:nvPr>
            <p:ph type="body" idx="1"/>
          </p:nvPr>
        </p:nvSpPr>
        <p:spPr/>
        <p:txBody>
          <a:bodyPr/>
          <a:lstStyle/>
          <a:p>
            <a:pPr>
              <a:buFont typeface="Symbol" pitchFamily="18" charset="2"/>
              <a:buNone/>
            </a:pPr>
            <a:r>
              <a:rPr lang="en-US" sz="1100" b="1" u="sng" dirty="0"/>
              <a:t>TRAINER NOTES:</a:t>
            </a:r>
          </a:p>
          <a:p>
            <a:r>
              <a:rPr lang="en-US" sz="1100" dirty="0"/>
              <a:t>Picture </a:t>
            </a:r>
            <a:r>
              <a:rPr lang="en-US" sz="1100" dirty="0" smtClean="0"/>
              <a:t>from https://www.gograph.com/vector-clip-art/mosquito.html  (free clipart)</a:t>
            </a:r>
          </a:p>
          <a:p>
            <a:endParaRPr lang="en-US" sz="1100" b="1" dirty="0"/>
          </a:p>
          <a:p>
            <a:r>
              <a:rPr lang="en-US" sz="1100" b="1" dirty="0"/>
              <a:t>To control mosquito populations</a:t>
            </a:r>
            <a:r>
              <a:rPr lang="en-US" sz="1100" dirty="0"/>
              <a:t>, drain all standing water left in open containers, such as flower pots, tires, pet dishes, or buckets, outside your home. </a:t>
            </a:r>
          </a:p>
          <a:p>
            <a:endParaRPr lang="en-US" sz="1100" dirty="0"/>
          </a:p>
          <a:p>
            <a:r>
              <a:rPr lang="en-US" sz="1100" dirty="0" smtClean="0"/>
              <a:t>To </a:t>
            </a:r>
            <a:r>
              <a:rPr lang="en-US" sz="1100" dirty="0"/>
              <a:t>help avoid insect and snake bites, observe areas before beginning work to locate nests or creatures.  Try to avoid working in standing water.  Use caution before reaching into voids or other spaces.  If possible, map likely problem areas and warn workers.  Workers should use insect repellent containing DEET; repellent should be used and reapplied according to the manufacturer’s instructions.  Workers should be encouraged to wear long pants and sleeves, if practical (balanced with heat stress concerns).  Identify persons with allergies and either administratively control exposure or coordinate with medical authorities for first aid supplies (including auto-injector medications, if </a:t>
            </a:r>
            <a:r>
              <a:rPr lang="en-US" sz="1100" dirty="0" smtClean="0"/>
              <a:t>indicated)</a:t>
            </a:r>
            <a:endParaRPr lang="en-US" sz="1100" dirty="0"/>
          </a:p>
          <a:p>
            <a:endParaRPr lang="en-US" sz="1100" dirty="0"/>
          </a:p>
          <a:p>
            <a:pPr marL="171450" indent="-171450">
              <a:buFont typeface="Arial" pitchFamily="34" charset="0"/>
              <a:buChar char="•"/>
            </a:pPr>
            <a:r>
              <a:rPr lang="en-US" sz="1100" b="1" dirty="0"/>
              <a:t>Mosquitoes </a:t>
            </a:r>
            <a:r>
              <a:rPr lang="en-US" sz="1100" dirty="0"/>
              <a:t>– Mosquitoes can carry diseases such as West Nile virus or dengue fever. Use screens on dwellings, and wear long pants, socks, and long-sleeved shirts. Use insect repellents that contain DEET or </a:t>
            </a:r>
            <a:r>
              <a:rPr lang="en-US" sz="1100" dirty="0" err="1"/>
              <a:t>Picaridin</a:t>
            </a:r>
            <a:r>
              <a:rPr lang="en-US" sz="1100" dirty="0"/>
              <a:t>. </a:t>
            </a:r>
            <a:r>
              <a:rPr lang="en-US" sz="1100" i="1" dirty="0" smtClean="0"/>
              <a:t>(</a:t>
            </a:r>
            <a:r>
              <a:rPr lang="en-US" sz="1100" i="1" dirty="0"/>
              <a:t>Make sure you follow the directions written on the label.) </a:t>
            </a:r>
            <a:endParaRPr lang="en-US" sz="1100" dirty="0"/>
          </a:p>
          <a:p>
            <a:r>
              <a:rPr lang="en-US" sz="1100" b="1" dirty="0"/>
              <a:t>• Fire Ants – </a:t>
            </a:r>
            <a:r>
              <a:rPr lang="en-US" sz="1100" dirty="0"/>
              <a:t>Flood water will often destroy fire ant mounds and the fire ants will look for a new place to live (this can be indoors or outdoors). Fire ant bites are painful and cause blisters and/or severe allergic reactions in some people. To avoid being bitten, stay alert for fire ants and stay away from them. Wear long pants, socks, and long-sleeved shirts to protect your skin. Treat stings with over-the-counter products that relieve pain and prevent infection. If chest pain, nausea, severe sweating, shortness of breath, swelling or slurred speech occurs following a sting, the person should be immediately taken to an emergency medical facility. </a:t>
            </a:r>
          </a:p>
          <a:p>
            <a:r>
              <a:rPr lang="en-US" sz="1100" b="1" dirty="0"/>
              <a:t>• Spiders – </a:t>
            </a:r>
            <a:r>
              <a:rPr lang="en-US" sz="1100" dirty="0"/>
              <a:t>Depending on the area of the country black widow and brown recluse spiders maybe present. If you suspect being bitten by a venomous spider seek medical attention and bring in the spider if available for identification.</a:t>
            </a:r>
          </a:p>
          <a:p>
            <a:endParaRPr lang="en-US" sz="1100" dirty="0"/>
          </a:p>
          <a:p>
            <a:endParaRPr lang="en-US" sz="1100" dirty="0"/>
          </a:p>
        </p:txBody>
      </p:sp>
    </p:spTree>
    <p:extLst>
      <p:ext uri="{BB962C8B-B14F-4D97-AF65-F5344CB8AC3E}">
        <p14:creationId xmlns:p14="http://schemas.microsoft.com/office/powerpoint/2010/main" val="2968643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4B1250E-DD45-4118-A0DE-9C9CF2BDFD9F}" type="slidenum">
              <a:rPr lang="en-US"/>
              <a:pPr/>
              <a:t>18</a:t>
            </a:fld>
            <a:endParaRPr lang="en-US"/>
          </a:p>
        </p:txBody>
      </p:sp>
      <p:sp>
        <p:nvSpPr>
          <p:cNvPr id="114690" name="Rectangle 2"/>
          <p:cNvSpPr>
            <a:spLocks noGrp="1" noRot="1" noChangeAspect="1" noChangeArrowheads="1" noTextEdit="1"/>
          </p:cNvSpPr>
          <p:nvPr>
            <p:ph type="sldImg"/>
          </p:nvPr>
        </p:nvSpPr>
        <p:spPr>
          <a:xfrm>
            <a:off x="1414463" y="1162050"/>
            <a:ext cx="4181475" cy="3136900"/>
          </a:xfrm>
          <a:ln/>
        </p:spPr>
      </p:sp>
      <p:sp>
        <p:nvSpPr>
          <p:cNvPr id="114691" name="Rectangle 3"/>
          <p:cNvSpPr>
            <a:spLocks noGrp="1" noChangeArrowheads="1"/>
          </p:cNvSpPr>
          <p:nvPr>
            <p:ph type="body" idx="1"/>
          </p:nvPr>
        </p:nvSpPr>
        <p:spPr/>
        <p:txBody>
          <a:bodyPr/>
          <a:lstStyle/>
          <a:p>
            <a:pPr>
              <a:buFont typeface="Symbol" pitchFamily="18" charset="2"/>
              <a:buNone/>
            </a:pPr>
            <a:r>
              <a:rPr lang="en-US" b="1" u="sng" dirty="0"/>
              <a:t>TRAINER NOTES:</a:t>
            </a:r>
          </a:p>
          <a:p>
            <a:r>
              <a:rPr lang="en-US" dirty="0"/>
              <a:t>Picture from </a:t>
            </a:r>
            <a:r>
              <a:rPr lang="en-US" dirty="0" err="1" smtClean="0"/>
              <a:t>pestcontrol</a:t>
            </a:r>
            <a:r>
              <a:rPr lang="en-US" dirty="0" smtClean="0"/>
              <a:t>.  </a:t>
            </a:r>
          </a:p>
          <a:p>
            <a:endParaRPr lang="en-US" b="1" dirty="0" smtClean="0"/>
          </a:p>
          <a:p>
            <a:r>
              <a:rPr lang="en-US" b="1" dirty="0" smtClean="0"/>
              <a:t>To </a:t>
            </a:r>
            <a:r>
              <a:rPr lang="en-US" b="1" dirty="0"/>
              <a:t>control </a:t>
            </a:r>
            <a:r>
              <a:rPr lang="en-US" b="1" dirty="0" smtClean="0"/>
              <a:t>animal </a:t>
            </a:r>
            <a:r>
              <a:rPr lang="en-US" b="1" dirty="0"/>
              <a:t>populations</a:t>
            </a:r>
            <a:r>
              <a:rPr lang="en-US" dirty="0"/>
              <a:t>, </a:t>
            </a:r>
            <a:endParaRPr lang="en-US" sz="1300" dirty="0"/>
          </a:p>
          <a:p>
            <a:endParaRPr lang="en-US" sz="1300" dirty="0"/>
          </a:p>
          <a:p>
            <a:r>
              <a:rPr lang="en-US" sz="1300" dirty="0"/>
              <a:t>Flood waters may have displaced wild and domestic animals. It will therefore not be uncommon to come into contact with animals you usually wouldn’t under normal circumstances. Dead and live animals can spread diseases such as Rat-Bite Fever and Rabies. </a:t>
            </a:r>
          </a:p>
          <a:p>
            <a:r>
              <a:rPr lang="en-US" sz="1300" dirty="0"/>
              <a:t>• Beware of wild or stray animals. Avoid wild or stray animals. Call local authorities to handle animals. Get rid of dead animals according to local guidelines. Wear proper protective clothing when handling carcasses. </a:t>
            </a:r>
          </a:p>
          <a:p>
            <a:r>
              <a:rPr lang="en-US" sz="1300" dirty="0"/>
              <a:t>• Avoid contact with rats or rat-contaminated dwellings. In addition to Rat bite fever, contact with rodents, rodent droppings, and dead rodents may result in other infectious diseases. If you cannot avoid contact with rats, wear protective gloves, practice regular hand washing. </a:t>
            </a:r>
          </a:p>
          <a:p>
            <a:r>
              <a:rPr lang="en-US" sz="1300" dirty="0"/>
              <a:t>• If you do get bitten or scratched by an animal, seek medical attention immediately, even if it is a domestic animal.</a:t>
            </a:r>
            <a:endParaRPr lang="en-US" dirty="0"/>
          </a:p>
        </p:txBody>
      </p:sp>
    </p:spTree>
    <p:extLst>
      <p:ext uri="{BB962C8B-B14F-4D97-AF65-F5344CB8AC3E}">
        <p14:creationId xmlns:p14="http://schemas.microsoft.com/office/powerpoint/2010/main" val="2774841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FFB61E-E987-4486-8CB5-2BC61AAF58A6}" type="slidenum">
              <a:rPr lang="en-US"/>
              <a:pPr/>
              <a:t>19</a:t>
            </a:fld>
            <a:endParaRPr lang="en-US"/>
          </a:p>
        </p:txBody>
      </p:sp>
      <p:sp>
        <p:nvSpPr>
          <p:cNvPr id="119810" name="Rectangle 2"/>
          <p:cNvSpPr>
            <a:spLocks noGrp="1" noRot="1" noChangeAspect="1" noChangeArrowheads="1" noTextEdit="1"/>
          </p:cNvSpPr>
          <p:nvPr>
            <p:ph type="sldImg"/>
          </p:nvPr>
        </p:nvSpPr>
        <p:spPr>
          <a:xfrm>
            <a:off x="1414463" y="1162050"/>
            <a:ext cx="4181475" cy="3136900"/>
          </a:xfrm>
          <a:ln/>
        </p:spPr>
      </p:sp>
      <p:sp>
        <p:nvSpPr>
          <p:cNvPr id="119811" name="Rectangle 3"/>
          <p:cNvSpPr>
            <a:spLocks noGrp="1" noChangeArrowheads="1"/>
          </p:cNvSpPr>
          <p:nvPr>
            <p:ph type="body" idx="1"/>
          </p:nvPr>
        </p:nvSpPr>
        <p:spPr/>
        <p:txBody>
          <a:bodyPr/>
          <a:lstStyle/>
          <a:p>
            <a:pPr>
              <a:buFont typeface="Symbol" pitchFamily="18" charset="2"/>
              <a:buNone/>
            </a:pPr>
            <a:r>
              <a:rPr lang="en-US" sz="1100" b="1" u="sng" dirty="0"/>
              <a:t>TRAINER NOTES</a:t>
            </a:r>
            <a:r>
              <a:rPr lang="en-US" sz="1100" b="1" u="sng" dirty="0" smtClean="0"/>
              <a:t>:</a:t>
            </a:r>
            <a:endParaRPr lang="en-US" sz="1100" b="1" dirty="0"/>
          </a:p>
          <a:p>
            <a:endParaRPr lang="en-US" sz="1100" dirty="0" smtClean="0"/>
          </a:p>
          <a:p>
            <a:r>
              <a:rPr lang="en-US" sz="1100" dirty="0" smtClean="0"/>
              <a:t>Other equipment: </a:t>
            </a:r>
          </a:p>
          <a:p>
            <a:pPr marL="171450" indent="-171450">
              <a:buFont typeface="Arial" panose="020B0604020202020204" pitchFamily="34" charset="0"/>
              <a:buChar char="•"/>
            </a:pPr>
            <a:r>
              <a:rPr lang="en-US" sz="1100" dirty="0" smtClean="0"/>
              <a:t>Lifejacket </a:t>
            </a:r>
          </a:p>
          <a:p>
            <a:pPr marL="171450" indent="-171450">
              <a:buFont typeface="Arial" panose="020B0604020202020204" pitchFamily="34" charset="0"/>
              <a:buChar char="•"/>
            </a:pPr>
            <a:r>
              <a:rPr lang="en-US" sz="1100" dirty="0" smtClean="0"/>
              <a:t>Earplugs</a:t>
            </a:r>
            <a:r>
              <a:rPr lang="en-US" sz="1100" baseline="0" dirty="0" smtClean="0"/>
              <a:t> </a:t>
            </a:r>
            <a:endParaRPr lang="en-US" sz="1100" dirty="0" smtClean="0"/>
          </a:p>
          <a:p>
            <a:pPr marL="171450" indent="-171450">
              <a:buFont typeface="Arial" panose="020B0604020202020204" pitchFamily="34" charset="0"/>
              <a:buChar char="•"/>
            </a:pPr>
            <a:r>
              <a:rPr lang="en-US" sz="1100" dirty="0" smtClean="0"/>
              <a:t>Bottled water </a:t>
            </a:r>
          </a:p>
          <a:p>
            <a:pPr marL="171450" indent="-171450">
              <a:buFont typeface="Arial" panose="020B0604020202020204" pitchFamily="34" charset="0"/>
              <a:buChar char="•"/>
            </a:pPr>
            <a:r>
              <a:rPr lang="en-US" sz="1100" dirty="0" smtClean="0"/>
              <a:t>Anti-sunburn lotion</a:t>
            </a:r>
          </a:p>
          <a:p>
            <a:pPr marL="171450" indent="-171450">
              <a:buFont typeface="Arial" panose="020B0604020202020204" pitchFamily="34" charset="0"/>
              <a:buChar char="•"/>
            </a:pPr>
            <a:r>
              <a:rPr lang="en-US" sz="1100" dirty="0" smtClean="0"/>
              <a:t>Waterproof clothing</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sz="1100" dirty="0" smtClean="0"/>
              <a:t>See fact sheet on the personal protective equipment which can also be found in Spanish at the address:-www.osha.gov/OshDoc/toc_fact.html</a:t>
            </a:r>
          </a:p>
          <a:p>
            <a:pPr marL="0" indent="0">
              <a:buFont typeface="Arial" panose="020B0604020202020204" pitchFamily="34" charset="0"/>
              <a:buNone/>
            </a:pPr>
            <a:endParaRPr lang="en-US" sz="1100" dirty="0" smtClean="0"/>
          </a:p>
          <a:p>
            <a:pPr marL="0" indent="0">
              <a:buFont typeface="Arial" panose="020B0604020202020204" pitchFamily="34" charset="0"/>
              <a:buNone/>
            </a:pPr>
            <a:r>
              <a:rPr lang="en-US" sz="1100" dirty="0" smtClean="0"/>
              <a:t>See the publications: - OSHA 3077, Personal Protective Equipment (Personal protective equipment) </a:t>
            </a:r>
          </a:p>
          <a:p>
            <a:pPr marL="0" indent="0">
              <a:buFont typeface="Arial" panose="020B0604020202020204" pitchFamily="34" charset="0"/>
              <a:buNone/>
            </a:pPr>
            <a:r>
              <a:rPr lang="en-US" sz="1100" dirty="0" smtClean="0"/>
              <a:t>- OSHA 3151, Assessing the Need for Personal Protective Equipment: A Guide for Small Business Employers (assessment of the need for protective equipment (staff: Guide for employers of small businesses)</a:t>
            </a:r>
            <a:endParaRPr lang="en-US" sz="1100" dirty="0"/>
          </a:p>
        </p:txBody>
      </p:sp>
    </p:spTree>
    <p:extLst>
      <p:ext uri="{BB962C8B-B14F-4D97-AF65-F5344CB8AC3E}">
        <p14:creationId xmlns:p14="http://schemas.microsoft.com/office/powerpoint/2010/main" val="140088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197EF5F5-9B69-4C22-8B8D-D303CEBF3010}" type="slidenum">
              <a:rPr lang="en-US" smtClean="0"/>
              <a:t>2</a:t>
            </a:fld>
            <a:endParaRPr lang="en-US" dirty="0"/>
          </a:p>
        </p:txBody>
      </p:sp>
    </p:spTree>
    <p:extLst>
      <p:ext uri="{BB962C8B-B14F-4D97-AF65-F5344CB8AC3E}">
        <p14:creationId xmlns:p14="http://schemas.microsoft.com/office/powerpoint/2010/main" val="221387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A47763-E4A9-462D-AA83-A93428E7A298}" type="slidenum">
              <a:rPr lang="en-US"/>
              <a:pPr/>
              <a:t>20</a:t>
            </a:fld>
            <a:endParaRPr lang="en-US"/>
          </a:p>
        </p:txBody>
      </p:sp>
      <p:sp>
        <p:nvSpPr>
          <p:cNvPr id="302082" name="Rectangle 2"/>
          <p:cNvSpPr>
            <a:spLocks noGrp="1" noRot="1" noChangeAspect="1" noChangeArrowheads="1" noTextEdit="1"/>
          </p:cNvSpPr>
          <p:nvPr>
            <p:ph type="sldImg"/>
          </p:nvPr>
        </p:nvSpPr>
        <p:spPr>
          <a:xfrm>
            <a:off x="1414463" y="1162050"/>
            <a:ext cx="4181475" cy="3136900"/>
          </a:xfrm>
          <a:ln/>
        </p:spPr>
      </p:sp>
      <p:sp>
        <p:nvSpPr>
          <p:cNvPr id="302083"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b="1" i="1" dirty="0" smtClean="0"/>
          </a:p>
          <a:p>
            <a:r>
              <a:rPr lang="en-US" b="1" i="1" dirty="0" smtClean="0"/>
              <a:t>Physical hazards include electrical, road hazards, fall hazards and tool handling among others</a:t>
            </a:r>
            <a:endParaRPr lang="en-US" b="1" i="1" dirty="0"/>
          </a:p>
          <a:p>
            <a:endParaRPr lang="en-US" dirty="0"/>
          </a:p>
        </p:txBody>
      </p:sp>
    </p:spTree>
    <p:extLst>
      <p:ext uri="{BB962C8B-B14F-4D97-AF65-F5344CB8AC3E}">
        <p14:creationId xmlns:p14="http://schemas.microsoft.com/office/powerpoint/2010/main" val="604723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1E2950-8D64-42B0-BC5A-F866752935A1}" type="slidenum">
              <a:rPr lang="en-US"/>
              <a:pPr/>
              <a:t>21</a:t>
            </a:fld>
            <a:endParaRPr lang="en-US"/>
          </a:p>
        </p:txBody>
      </p:sp>
      <p:sp>
        <p:nvSpPr>
          <p:cNvPr id="259074" name="Rectangle 2"/>
          <p:cNvSpPr>
            <a:spLocks noGrp="1" noRot="1" noChangeAspect="1" noChangeArrowheads="1" noTextEdit="1"/>
          </p:cNvSpPr>
          <p:nvPr>
            <p:ph type="sldImg"/>
          </p:nvPr>
        </p:nvSpPr>
        <p:spPr>
          <a:xfrm>
            <a:off x="1414463" y="1162050"/>
            <a:ext cx="4181475" cy="3136900"/>
          </a:xfrm>
          <a:ln/>
        </p:spPr>
      </p:sp>
      <p:sp>
        <p:nvSpPr>
          <p:cNvPr id="259075" name="Rectangle 3"/>
          <p:cNvSpPr>
            <a:spLocks noGrp="1" noChangeArrowheads="1"/>
          </p:cNvSpPr>
          <p:nvPr>
            <p:ph type="body" idx="1"/>
          </p:nvPr>
        </p:nvSpPr>
        <p:spPr/>
        <p:txBody>
          <a:bodyPr/>
          <a:lstStyle/>
          <a:p>
            <a:pPr>
              <a:buFont typeface="Symbol" pitchFamily="18" charset="2"/>
              <a:buNone/>
            </a:pPr>
            <a:r>
              <a:rPr lang="en-US" u="sng" dirty="0"/>
              <a:t>TRAINER NOTES:</a:t>
            </a:r>
          </a:p>
          <a:p>
            <a:pPr>
              <a:buFontTx/>
              <a:buChar char="•"/>
            </a:pPr>
            <a:r>
              <a:rPr lang="en-US" dirty="0"/>
              <a:t> Employees shall be protected from falls greater than six feet to a lower level.  Fall protection such as guardrails, coverings over floor holes, or personal fall arrest systems </a:t>
            </a:r>
            <a:r>
              <a:rPr lang="en-US" dirty="0" smtClean="0"/>
              <a:t>can be used.</a:t>
            </a:r>
          </a:p>
          <a:p>
            <a:pPr>
              <a:buFontTx/>
              <a:buChar char="•"/>
            </a:pPr>
            <a:r>
              <a:rPr lang="en-US" dirty="0" smtClean="0"/>
              <a:t>A </a:t>
            </a:r>
            <a:r>
              <a:rPr lang="en-US" dirty="0"/>
              <a:t>qualified person must determine if the walking / working surface is adequate to support the weight of workers, tools, and materials.  This is especially important in areas that have been compromised by floodwaters or suffered structural damage from high winds.</a:t>
            </a:r>
          </a:p>
          <a:p>
            <a:pPr>
              <a:buFontTx/>
              <a:buChar char="•"/>
            </a:pPr>
            <a:r>
              <a:rPr lang="en-US" dirty="0"/>
              <a:t> Use of scaffolds shall conform to 29 CFR 1926 Subpart L.  Use of ladders shall conform to 29 CFR 1926 Subpart X.  The use of aerial lifts and scissor lifts shall conform to the applicable portions of 29 CFR 1926 as well as relevant ANSI standards.</a:t>
            </a:r>
          </a:p>
          <a:p>
            <a:pPr>
              <a:buFontTx/>
              <a:buChar char="•"/>
            </a:pPr>
            <a:r>
              <a:rPr lang="en-US" dirty="0"/>
              <a:t> Workers shall pay extra attention to the walking / working surfaces to minimize slip/trip/fall hazards.  Extra care should be exercised when stepping into areas that are unstable or uneven, such as debris field, or where the surface cannot be visualized (i.e., if covered by water).</a:t>
            </a:r>
          </a:p>
          <a:p>
            <a:pPr>
              <a:buFontTx/>
              <a:buChar char="•"/>
            </a:pPr>
            <a:r>
              <a:rPr lang="en-US" dirty="0"/>
              <a:t> Objects that may dislodge and fall, especially broken glass, present a serious hazard to employees.  Whenever possible, such objects or glass should be removed before employees work beneath them.  If objects cannot be removed, then controls such as debris netting, sidewalk sheds, canopies, or catch platforms shall be installed.</a:t>
            </a:r>
            <a:endParaRPr lang="en-US" u="sng" dirty="0"/>
          </a:p>
          <a:p>
            <a:endParaRPr lang="en-US" dirty="0">
              <a:latin typeface="Arial" charset="0"/>
            </a:endParaRPr>
          </a:p>
        </p:txBody>
      </p:sp>
    </p:spTree>
    <p:extLst>
      <p:ext uri="{BB962C8B-B14F-4D97-AF65-F5344CB8AC3E}">
        <p14:creationId xmlns:p14="http://schemas.microsoft.com/office/powerpoint/2010/main" val="886422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300" b="1" u="sng" dirty="0"/>
              <a:t>TRAINER NOTES:</a:t>
            </a:r>
          </a:p>
          <a:p>
            <a:endParaRPr lang="en-US" sz="1300" b="1" u="sng" dirty="0"/>
          </a:p>
          <a:p>
            <a:r>
              <a:rPr lang="en-US" sz="1300" dirty="0"/>
              <a:t>You risk falling if portable ladders are not safely positioned each time they are used. While you are on a ladder, it may move and slip from its supports.  You can also lose your balance while getting on or off an unsteady ladder. Falls from ladders can cause injuries ranging from sprains to death.</a:t>
            </a:r>
          </a:p>
          <a:p>
            <a:endParaRPr lang="en-US" sz="1300" dirty="0"/>
          </a:p>
          <a:p>
            <a:r>
              <a:rPr lang="en-US" sz="1300" dirty="0"/>
              <a:t>• Position portable ladders so the side rails extend at least 3 feet above the landing</a:t>
            </a:r>
          </a:p>
          <a:p>
            <a:r>
              <a:rPr lang="en-US" sz="1300" dirty="0"/>
              <a:t>• Secure side rails at the top to a rigid support and use a grab device when 3 foot extension is not possible.</a:t>
            </a:r>
          </a:p>
          <a:p>
            <a:r>
              <a:rPr lang="en-US" sz="1300" dirty="0"/>
              <a:t>• Make sure that the weight on the ladder will not cause it to slip off its support.</a:t>
            </a:r>
          </a:p>
          <a:p>
            <a:r>
              <a:rPr lang="en-US" sz="1300" dirty="0"/>
              <a:t>• Before each use, inspect ladders for cracked, broken, or defective parts.</a:t>
            </a:r>
          </a:p>
          <a:p>
            <a:r>
              <a:rPr lang="en-US" sz="1300" dirty="0"/>
              <a:t>• Do not apply more weight on the ladder than it is designed to support.</a:t>
            </a:r>
          </a:p>
          <a:p>
            <a:r>
              <a:rPr lang="en-US" sz="1300" dirty="0"/>
              <a:t>• Use only ladders that comply with OSHA standards. </a:t>
            </a:r>
          </a:p>
          <a:p>
            <a:endParaRPr lang="en-US" sz="1300" dirty="0"/>
          </a:p>
          <a:p>
            <a:endParaRPr lang="en-US" dirty="0"/>
          </a:p>
        </p:txBody>
      </p:sp>
      <p:sp>
        <p:nvSpPr>
          <p:cNvPr id="4" name="Slide Number Placeholder 3"/>
          <p:cNvSpPr>
            <a:spLocks noGrp="1"/>
          </p:cNvSpPr>
          <p:nvPr>
            <p:ph type="sldNum" sz="quarter" idx="10"/>
          </p:nvPr>
        </p:nvSpPr>
        <p:spPr/>
        <p:txBody>
          <a:bodyPr/>
          <a:lstStyle/>
          <a:p>
            <a:fld id="{5B128A01-192F-4D58-BCBE-4720EB2AC660}" type="slidenum">
              <a:rPr lang="en-US" smtClean="0"/>
              <a:pPr/>
              <a:t>22</a:t>
            </a:fld>
            <a:endParaRPr lang="en-US"/>
          </a:p>
        </p:txBody>
      </p:sp>
    </p:spTree>
    <p:extLst>
      <p:ext uri="{BB962C8B-B14F-4D97-AF65-F5344CB8AC3E}">
        <p14:creationId xmlns:p14="http://schemas.microsoft.com/office/powerpoint/2010/main" val="2464747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6AD395-9223-4AF1-A576-819A2DCE20A7}" type="slidenum">
              <a:rPr lang="en-US"/>
              <a:pPr/>
              <a:t>23</a:t>
            </a:fld>
            <a:endParaRPr lang="en-US"/>
          </a:p>
        </p:txBody>
      </p:sp>
      <p:sp>
        <p:nvSpPr>
          <p:cNvPr id="300034" name="Rectangle 2"/>
          <p:cNvSpPr>
            <a:spLocks noGrp="1" noRot="1" noChangeAspect="1" noChangeArrowheads="1" noTextEdit="1"/>
          </p:cNvSpPr>
          <p:nvPr>
            <p:ph type="sldImg"/>
          </p:nvPr>
        </p:nvSpPr>
        <p:spPr>
          <a:xfrm>
            <a:off x="1414463" y="1162050"/>
            <a:ext cx="4181475" cy="3136900"/>
          </a:xfrm>
          <a:ln/>
        </p:spPr>
      </p:sp>
      <p:sp>
        <p:nvSpPr>
          <p:cNvPr id="300035"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b="1" i="1" dirty="0"/>
          </a:p>
          <a:p>
            <a:r>
              <a:rPr lang="en-US" b="1" i="1" dirty="0"/>
              <a:t>§1926.201 Signaling</a:t>
            </a:r>
          </a:p>
          <a:p>
            <a:r>
              <a:rPr lang="en-US" dirty="0"/>
              <a:t>Flagmen</a:t>
            </a:r>
          </a:p>
          <a:p>
            <a:r>
              <a:rPr lang="en-US" dirty="0"/>
              <a:t>When operations are such that signs, signals, and barricades do not provide the necessary protection on or adjacent to a highway or street, flagmen or other appropriate traffic controls shall be provided.</a:t>
            </a:r>
          </a:p>
          <a:p>
            <a:endParaRPr lang="en-US" dirty="0"/>
          </a:p>
          <a:p>
            <a:r>
              <a:rPr lang="en-US" dirty="0"/>
              <a:t>Signaling directions by flagmen shall conform to American National Standards Institute D6.1-1971, </a:t>
            </a:r>
            <a:r>
              <a:rPr lang="en-US" i="1" dirty="0"/>
              <a:t>Manual on Uniform Traffic Control Devices for Streets and Highways</a:t>
            </a:r>
            <a:r>
              <a:rPr lang="en-US" dirty="0"/>
              <a:t>.</a:t>
            </a:r>
          </a:p>
          <a:p>
            <a:endParaRPr lang="en-US" dirty="0"/>
          </a:p>
          <a:p>
            <a:r>
              <a:rPr lang="en-US" dirty="0"/>
              <a:t>Hand signaling by flagmen shall be by use of red flags at least 18 inches square or sign paddles, and in periods of darkness, red lights.</a:t>
            </a:r>
          </a:p>
          <a:p>
            <a:endParaRPr lang="en-US" dirty="0"/>
          </a:p>
          <a:p>
            <a:r>
              <a:rPr lang="en-US" dirty="0"/>
              <a:t>Flagmen shall be provided with and shall wear a yellow or orange warning garment while flagging.  Warning garments worn at night shall be of reflectorized material. </a:t>
            </a:r>
          </a:p>
        </p:txBody>
      </p:sp>
    </p:spTree>
    <p:extLst>
      <p:ext uri="{BB962C8B-B14F-4D97-AF65-F5344CB8AC3E}">
        <p14:creationId xmlns:p14="http://schemas.microsoft.com/office/powerpoint/2010/main" val="173842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Notas</a:t>
            </a:r>
            <a:r>
              <a:rPr lang="en-US" dirty="0" smtClean="0"/>
              <a:t> para el </a:t>
            </a:r>
            <a:r>
              <a:rPr lang="en-US" dirty="0" err="1" smtClean="0"/>
              <a:t>capacitador</a:t>
            </a:r>
            <a:r>
              <a:rPr lang="en-US" dirty="0" smtClean="0"/>
              <a:t>;</a:t>
            </a:r>
          </a:p>
          <a:p>
            <a:r>
              <a:rPr lang="en-US" dirty="0" err="1" smtClean="0"/>
              <a:t>Foto</a:t>
            </a:r>
            <a:r>
              <a:rPr lang="en-US" dirty="0" smtClean="0"/>
              <a:t>: Toa Baja, PR  Vox.com</a:t>
            </a:r>
          </a:p>
          <a:p>
            <a:endParaRPr lang="en-US" dirty="0" smtClean="0"/>
          </a:p>
          <a:p>
            <a:r>
              <a:rPr lang="en-US" dirty="0" err="1" smtClean="0"/>
              <a:t>Lluvias</a:t>
            </a:r>
            <a:r>
              <a:rPr lang="en-US" dirty="0" smtClean="0"/>
              <a:t> </a:t>
            </a:r>
            <a:r>
              <a:rPr lang="en-US" dirty="0" err="1" smtClean="0"/>
              <a:t>intensas</a:t>
            </a:r>
            <a:r>
              <a:rPr lang="en-US" dirty="0" smtClean="0"/>
              <a:t> e </a:t>
            </a:r>
            <a:r>
              <a:rPr lang="en-US" dirty="0" err="1" smtClean="0"/>
              <a:t>inundaciones</a:t>
            </a:r>
            <a:r>
              <a:rPr lang="en-US" dirty="0" smtClean="0"/>
              <a:t> </a:t>
            </a:r>
            <a:r>
              <a:rPr lang="en-US" dirty="0" err="1" smtClean="0"/>
              <a:t>pueden</a:t>
            </a:r>
            <a:r>
              <a:rPr lang="en-US" dirty="0" smtClean="0"/>
              <a:t> </a:t>
            </a:r>
            <a:r>
              <a:rPr lang="en-US" dirty="0" err="1" smtClean="0"/>
              <a:t>destrozar</a:t>
            </a:r>
            <a:r>
              <a:rPr lang="en-US" dirty="0" smtClean="0"/>
              <a:t> las </a:t>
            </a:r>
            <a:r>
              <a:rPr lang="en-US" dirty="0" err="1" smtClean="0"/>
              <a:t>vias</a:t>
            </a:r>
            <a:r>
              <a:rPr lang="en-US" dirty="0" smtClean="0"/>
              <a:t> de </a:t>
            </a:r>
            <a:r>
              <a:rPr lang="en-US" dirty="0" err="1" smtClean="0"/>
              <a:t>rodaje</a:t>
            </a:r>
            <a:r>
              <a:rPr lang="en-US" dirty="0" smtClean="0"/>
              <a:t>, </a:t>
            </a:r>
            <a:r>
              <a:rPr lang="en-US" dirty="0" err="1" smtClean="0"/>
              <a:t>ya</a:t>
            </a:r>
            <a:r>
              <a:rPr lang="en-US" dirty="0" smtClean="0"/>
              <a:t> sea </a:t>
            </a:r>
            <a:r>
              <a:rPr lang="en-US" dirty="0" err="1" smtClean="0"/>
              <a:t>por</a:t>
            </a:r>
            <a:r>
              <a:rPr lang="en-US" dirty="0" smtClean="0"/>
              <a:t> </a:t>
            </a:r>
            <a:r>
              <a:rPr lang="en-US" dirty="0" err="1" smtClean="0"/>
              <a:t>deslizamientos</a:t>
            </a:r>
            <a:r>
              <a:rPr lang="en-US" dirty="0" smtClean="0"/>
              <a:t> o </a:t>
            </a:r>
            <a:r>
              <a:rPr lang="en-US" dirty="0" err="1" smtClean="0"/>
              <a:t>por</a:t>
            </a:r>
            <a:r>
              <a:rPr lang="en-US" dirty="0" smtClean="0"/>
              <a:t> </a:t>
            </a:r>
            <a:r>
              <a:rPr lang="en-US" dirty="0" err="1" smtClean="0"/>
              <a:t>alterar</a:t>
            </a:r>
            <a:r>
              <a:rPr lang="en-US" dirty="0" smtClean="0"/>
              <a:t> la </a:t>
            </a:r>
            <a:r>
              <a:rPr lang="en-US" dirty="0" err="1" smtClean="0"/>
              <a:t>superficie</a:t>
            </a:r>
            <a:r>
              <a:rPr lang="en-US" dirty="0" smtClean="0"/>
              <a:t> de las </a:t>
            </a:r>
            <a:r>
              <a:rPr lang="en-US" dirty="0" err="1" smtClean="0"/>
              <a:t>vias</a:t>
            </a:r>
            <a:r>
              <a:rPr lang="en-US" dirty="0" smtClean="0"/>
              <a:t>.</a:t>
            </a:r>
          </a:p>
          <a:p>
            <a:endParaRPr lang="es-PR" dirty="0"/>
          </a:p>
        </p:txBody>
      </p:sp>
      <p:sp>
        <p:nvSpPr>
          <p:cNvPr id="4" name="Slide Number Placeholder 3"/>
          <p:cNvSpPr>
            <a:spLocks noGrp="1"/>
          </p:cNvSpPr>
          <p:nvPr>
            <p:ph type="sldNum" sz="quarter" idx="10"/>
          </p:nvPr>
        </p:nvSpPr>
        <p:spPr/>
        <p:txBody>
          <a:bodyPr/>
          <a:lstStyle/>
          <a:p>
            <a:fld id="{197EF5F5-9B69-4C22-8B8D-D303CEBF3010}" type="slidenum">
              <a:rPr lang="en-US" smtClean="0"/>
              <a:t>24</a:t>
            </a:fld>
            <a:endParaRPr lang="en-US" dirty="0"/>
          </a:p>
        </p:txBody>
      </p:sp>
    </p:spTree>
    <p:extLst>
      <p:ext uri="{BB962C8B-B14F-4D97-AF65-F5344CB8AC3E}">
        <p14:creationId xmlns:p14="http://schemas.microsoft.com/office/powerpoint/2010/main" val="3928627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err="1" smtClean="0"/>
              <a:t>Notas</a:t>
            </a:r>
            <a:r>
              <a:rPr lang="en-US" dirty="0" smtClean="0"/>
              <a:t> para el </a:t>
            </a:r>
            <a:r>
              <a:rPr lang="en-US" dirty="0" err="1" smtClean="0"/>
              <a:t>capacitador</a:t>
            </a:r>
            <a:r>
              <a:rPr lang="en-US" dirty="0" smtClean="0"/>
              <a:t>:</a:t>
            </a:r>
          </a:p>
          <a:p>
            <a:r>
              <a:rPr lang="en-US" dirty="0" err="1" smtClean="0"/>
              <a:t>Foto</a:t>
            </a:r>
            <a:r>
              <a:rPr lang="en-US" dirty="0" smtClean="0"/>
              <a:t>: San Juan, Reuters news</a:t>
            </a:r>
          </a:p>
          <a:p>
            <a:endParaRPr lang="en-US" dirty="0" smtClean="0"/>
          </a:p>
          <a:p>
            <a:r>
              <a:rPr lang="en-US" dirty="0" smtClean="0"/>
              <a:t>Los </a:t>
            </a:r>
            <a:r>
              <a:rPr lang="en-US" dirty="0" err="1" smtClean="0"/>
              <a:t>peligros</a:t>
            </a:r>
            <a:r>
              <a:rPr lang="en-US" dirty="0" smtClean="0"/>
              <a:t> </a:t>
            </a:r>
            <a:r>
              <a:rPr lang="en-US" dirty="0" err="1" smtClean="0"/>
              <a:t>en</a:t>
            </a:r>
            <a:r>
              <a:rPr lang="en-US" dirty="0" smtClean="0"/>
              <a:t> la </a:t>
            </a:r>
            <a:r>
              <a:rPr lang="en-US" dirty="0" err="1" smtClean="0"/>
              <a:t>carretera</a:t>
            </a:r>
            <a:r>
              <a:rPr lang="en-US" dirty="0" smtClean="0"/>
              <a:t> </a:t>
            </a:r>
            <a:r>
              <a:rPr lang="en-US" dirty="0" err="1" smtClean="0"/>
              <a:t>pueden</a:t>
            </a:r>
            <a:r>
              <a:rPr lang="en-US" dirty="0" smtClean="0"/>
              <a:t> </a:t>
            </a:r>
            <a:r>
              <a:rPr lang="en-US" dirty="0" err="1" smtClean="0"/>
              <a:t>surgir</a:t>
            </a:r>
            <a:r>
              <a:rPr lang="en-US" dirty="0" smtClean="0"/>
              <a:t> de </a:t>
            </a:r>
            <a:r>
              <a:rPr lang="en-US" dirty="0" err="1" smtClean="0"/>
              <a:t>estructuras</a:t>
            </a:r>
            <a:r>
              <a:rPr lang="en-US" baseline="0" dirty="0" smtClean="0"/>
              <a:t> </a:t>
            </a:r>
            <a:r>
              <a:rPr lang="en-US" baseline="0" dirty="0" err="1" smtClean="0"/>
              <a:t>cercanas</a:t>
            </a:r>
            <a:r>
              <a:rPr lang="en-US" baseline="0" dirty="0" smtClean="0"/>
              <a:t> </a:t>
            </a:r>
            <a:r>
              <a:rPr lang="en-US" baseline="0" dirty="0" err="1" smtClean="0"/>
              <a:t>donde</a:t>
            </a:r>
            <a:r>
              <a:rPr lang="en-US" baseline="0" dirty="0" smtClean="0"/>
              <a:t> el </a:t>
            </a:r>
            <a:r>
              <a:rPr lang="en-US" baseline="0" dirty="0" err="1" smtClean="0"/>
              <a:t>efecto</a:t>
            </a:r>
            <a:r>
              <a:rPr lang="en-US" baseline="0" dirty="0" smtClean="0"/>
              <a:t> de </a:t>
            </a:r>
            <a:r>
              <a:rPr lang="en-US" baseline="0" dirty="0" err="1" smtClean="0"/>
              <a:t>los</a:t>
            </a:r>
            <a:r>
              <a:rPr lang="en-US" baseline="0" dirty="0" smtClean="0"/>
              <a:t> </a:t>
            </a:r>
            <a:r>
              <a:rPr lang="en-US" baseline="0" dirty="0" err="1" smtClean="0"/>
              <a:t>vientos</a:t>
            </a:r>
            <a:r>
              <a:rPr lang="en-US" baseline="0" dirty="0" smtClean="0"/>
              <a:t> </a:t>
            </a:r>
            <a:r>
              <a:rPr lang="en-US" baseline="0" dirty="0" err="1" smtClean="0"/>
              <a:t>afecte</a:t>
            </a:r>
            <a:r>
              <a:rPr lang="en-US" baseline="0" dirty="0" smtClean="0"/>
              <a:t> </a:t>
            </a:r>
            <a:r>
              <a:rPr lang="en-US" baseline="0" dirty="0" err="1" smtClean="0"/>
              <a:t>esructuras</a:t>
            </a:r>
            <a:r>
              <a:rPr lang="en-US" baseline="0" dirty="0" smtClean="0"/>
              <a:t> </a:t>
            </a:r>
            <a:r>
              <a:rPr lang="en-US" baseline="0" dirty="0" err="1" smtClean="0"/>
              <a:t>creando</a:t>
            </a:r>
            <a:r>
              <a:rPr lang="en-US" baseline="0" dirty="0" smtClean="0"/>
              <a:t> </a:t>
            </a:r>
            <a:r>
              <a:rPr lang="en-US" baseline="0" dirty="0" err="1" smtClean="0"/>
              <a:t>escombros</a:t>
            </a:r>
            <a:r>
              <a:rPr lang="en-US" baseline="0" dirty="0" smtClean="0"/>
              <a:t> de </a:t>
            </a:r>
            <a:r>
              <a:rPr lang="en-US" baseline="0" dirty="0" err="1" smtClean="0"/>
              <a:t>todo</a:t>
            </a:r>
            <a:r>
              <a:rPr lang="en-US" baseline="0" dirty="0" smtClean="0"/>
              <a:t> </a:t>
            </a:r>
            <a:r>
              <a:rPr lang="en-US" baseline="0" dirty="0" err="1" smtClean="0"/>
              <a:t>tipo</a:t>
            </a:r>
            <a:endParaRPr lang="en-US" dirty="0" smtClean="0"/>
          </a:p>
          <a:p>
            <a:endParaRPr lang="en-US" dirty="0"/>
          </a:p>
        </p:txBody>
      </p:sp>
    </p:spTree>
    <p:extLst>
      <p:ext uri="{BB962C8B-B14F-4D97-AF65-F5344CB8AC3E}">
        <p14:creationId xmlns:p14="http://schemas.microsoft.com/office/powerpoint/2010/main" val="3154321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0DE613-B96A-4EE6-A84C-61C492CCF263}" type="slidenum">
              <a:rPr lang="en-US"/>
              <a:pPr/>
              <a:t>26</a:t>
            </a:fld>
            <a:endParaRPr lang="en-US"/>
          </a:p>
        </p:txBody>
      </p:sp>
      <p:sp>
        <p:nvSpPr>
          <p:cNvPr id="110594" name="Rectangle 2"/>
          <p:cNvSpPr>
            <a:spLocks noGrp="1" noRot="1" noChangeAspect="1" noChangeArrowheads="1" noTextEdit="1"/>
          </p:cNvSpPr>
          <p:nvPr>
            <p:ph type="sldImg"/>
          </p:nvPr>
        </p:nvSpPr>
        <p:spPr>
          <a:xfrm>
            <a:off x="1414463" y="1162050"/>
            <a:ext cx="4181475" cy="3136900"/>
          </a:xfrm>
          <a:ln/>
        </p:spPr>
      </p:sp>
      <p:sp>
        <p:nvSpPr>
          <p:cNvPr id="110595" name="Rectangle 3"/>
          <p:cNvSpPr>
            <a:spLocks noGrp="1" noChangeArrowheads="1"/>
          </p:cNvSpPr>
          <p:nvPr>
            <p:ph type="body" idx="1"/>
          </p:nvPr>
        </p:nvSpPr>
        <p:spPr/>
        <p:txBody>
          <a:bodyPr/>
          <a:lstStyle/>
          <a:p>
            <a:pPr>
              <a:buFont typeface="Symbol" pitchFamily="18" charset="2"/>
              <a:buNone/>
            </a:pPr>
            <a:r>
              <a:rPr lang="en-US" b="1" u="sng" dirty="0"/>
              <a:t>TRAINER NOTES:</a:t>
            </a:r>
          </a:p>
          <a:p>
            <a:r>
              <a:rPr lang="en-US" dirty="0" smtClean="0"/>
              <a:t>Photo NIH</a:t>
            </a:r>
          </a:p>
          <a:p>
            <a:endParaRPr lang="en-US" dirty="0"/>
          </a:p>
          <a:p>
            <a:r>
              <a:rPr lang="en-US" dirty="0"/>
              <a:t>Operate equipment correctly and safely.</a:t>
            </a:r>
          </a:p>
          <a:p>
            <a:r>
              <a:rPr lang="en-US" dirty="0" smtClean="0"/>
              <a:t>  Inspect by a qualified</a:t>
            </a:r>
            <a:r>
              <a:rPr lang="en-US" baseline="0" dirty="0" smtClean="0"/>
              <a:t> worker before each use</a:t>
            </a:r>
            <a:endParaRPr lang="en-US" dirty="0"/>
          </a:p>
        </p:txBody>
      </p:sp>
    </p:spTree>
    <p:extLst>
      <p:ext uri="{BB962C8B-B14F-4D97-AF65-F5344CB8AC3E}">
        <p14:creationId xmlns:p14="http://schemas.microsoft.com/office/powerpoint/2010/main" val="10048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0888D1-7DD9-4245-A3E0-D6FA09035055}" type="slidenum">
              <a:rPr lang="en-US"/>
              <a:pPr/>
              <a:t>27</a:t>
            </a:fld>
            <a:endParaRPr lang="en-US"/>
          </a:p>
        </p:txBody>
      </p:sp>
      <p:sp>
        <p:nvSpPr>
          <p:cNvPr id="106498" name="Rectangle 2"/>
          <p:cNvSpPr>
            <a:spLocks noGrp="1" noRot="1" noChangeAspect="1" noChangeArrowheads="1" noTextEdit="1"/>
          </p:cNvSpPr>
          <p:nvPr>
            <p:ph type="sldImg"/>
          </p:nvPr>
        </p:nvSpPr>
        <p:spPr>
          <a:xfrm>
            <a:off x="1414463" y="1162050"/>
            <a:ext cx="4181475" cy="3136900"/>
          </a:xfrm>
          <a:ln/>
        </p:spPr>
      </p:sp>
      <p:sp>
        <p:nvSpPr>
          <p:cNvPr id="106499" name="Rectangle 3"/>
          <p:cNvSpPr>
            <a:spLocks noGrp="1" noChangeArrowheads="1"/>
          </p:cNvSpPr>
          <p:nvPr>
            <p:ph type="body" idx="1"/>
          </p:nvPr>
        </p:nvSpPr>
        <p:spPr>
          <a:xfrm>
            <a:off x="166172" y="4650152"/>
            <a:ext cx="7311588" cy="4407742"/>
          </a:xfrm>
        </p:spPr>
        <p:txBody>
          <a:bodyPr/>
          <a:lstStyle/>
          <a:p>
            <a:pPr>
              <a:buFont typeface="Symbol" pitchFamily="18" charset="2"/>
              <a:buNone/>
            </a:pPr>
            <a:r>
              <a:rPr lang="en-US" b="1" u="sng" dirty="0"/>
              <a:t>TRAINER NOTES:</a:t>
            </a:r>
          </a:p>
          <a:p>
            <a:pPr>
              <a:buFontTx/>
              <a:buChar char="•"/>
            </a:pPr>
            <a:r>
              <a:rPr lang="en-US" sz="1100" dirty="0"/>
              <a:t> Treat all power lines and cables as energized until proven otherwise. Workers most at risk are removing debris from roadsides and in the process of pruning trees.</a:t>
            </a:r>
          </a:p>
          <a:p>
            <a:pPr marL="185452" indent="-185452">
              <a:buFont typeface="Arial" pitchFamily="34" charset="0"/>
              <a:buChar char="•"/>
            </a:pPr>
            <a:r>
              <a:rPr lang="en-US" sz="1300" dirty="0"/>
              <a:t>Verifying that a line is not energized may not ensure your safety. Lines on both the load and supply side of the work area must be grounded. Grounding is necessary to protect you from the hazards of feedback electrical energy from a secondary power source, such as a portable generator. </a:t>
            </a:r>
            <a:r>
              <a:rPr lang="en-US" sz="1100" dirty="0"/>
              <a:t> </a:t>
            </a:r>
          </a:p>
          <a:p>
            <a:pPr>
              <a:buFontTx/>
              <a:buChar char="•"/>
            </a:pPr>
            <a:r>
              <a:rPr lang="en-US" sz="1100" dirty="0"/>
              <a:t>When an electrical shock enters the body it may produce different types of injuries.  Electrocution results in internal and external injury to body parts or the entire body – often resulting in death.  After receiving a “jolt” of electricity all or part of the body may be temporarily paralyzed and this may cause loss of grip or stability.  A person may also involuntarily move as a result of receiving an electrical shock, resulting in a fall.  Internal or external burns may result from contact with electricity.</a:t>
            </a:r>
          </a:p>
          <a:p>
            <a:pPr>
              <a:buFontTx/>
              <a:buChar char="•"/>
            </a:pPr>
            <a:r>
              <a:rPr lang="en-US" sz="1100" dirty="0"/>
              <a:t> Electricity travels in closed circuits, and its normal route is through a conductor. Electric shock occurs when the body becomes a part of the  circuit. </a:t>
            </a:r>
          </a:p>
          <a:p>
            <a:pPr>
              <a:buFontTx/>
              <a:buChar char="•"/>
            </a:pPr>
            <a:r>
              <a:rPr lang="en-US" sz="1100" b="1" dirty="0"/>
              <a:t> Grounding</a:t>
            </a:r>
            <a:r>
              <a:rPr lang="en-US" sz="1100" dirty="0"/>
              <a:t> is a physical connection to the earth, which is at zero volts.</a:t>
            </a:r>
          </a:p>
          <a:p>
            <a:pPr>
              <a:buFontTx/>
              <a:buChar char="•"/>
            </a:pPr>
            <a:r>
              <a:rPr lang="en-US" sz="1100" b="1" dirty="0"/>
              <a:t> The metal parts of electric tools and machines may become energized</a:t>
            </a:r>
            <a:r>
              <a:rPr lang="en-US" sz="1100" dirty="0"/>
              <a:t> if there is a break in the insulation of the tool or machine wiring.  A worker using these tools and machines is made less vulnerable to electric shock when there is a low-resistance path from the metallic case of the tool or machine to the ground.  This is done through the use of an equipment grounding conductor—a low-resistance wire that causes the unwanted current to pass directly to the ground, thereby greatly reducing the amount of current passing through the body of the person in contact with the tool or machine.  </a:t>
            </a:r>
          </a:p>
          <a:p>
            <a:pPr>
              <a:buFontTx/>
              <a:buChar char="•"/>
            </a:pPr>
            <a:r>
              <a:rPr lang="en-US" sz="1100" b="1" dirty="0"/>
              <a:t> OSHA 1926 Subpart K ‑ Electrical </a:t>
            </a:r>
            <a:r>
              <a:rPr lang="en-US" sz="1100" dirty="0"/>
              <a:t>1926.416, 1926.417</a:t>
            </a:r>
          </a:p>
          <a:p>
            <a:r>
              <a:rPr lang="en-US" sz="1100" dirty="0"/>
              <a:t>Employees must not work near any part of an electric power circuit that the employee could contact in the course of work, unless the employee is protected against electric shock by de-energizing the circuit and grounding it or by guarding it effectively by insulation or other means.</a:t>
            </a:r>
          </a:p>
          <a:p>
            <a:r>
              <a:rPr lang="en-US" sz="1100" dirty="0"/>
              <a:t>*  </a:t>
            </a:r>
            <a:r>
              <a:rPr lang="en-US" sz="1100" b="1" dirty="0"/>
              <a:t>In work areas where the exact location of underground electric power lines is unknown</a:t>
            </a:r>
            <a:r>
              <a:rPr lang="en-US" sz="1100" dirty="0"/>
              <a:t>, employees using jack‑hammers, bars, or other hand tools which may contact a line shall be provided with insulated protective gloves.</a:t>
            </a:r>
          </a:p>
          <a:p>
            <a:r>
              <a:rPr lang="en-US" sz="1100" dirty="0"/>
              <a:t>*  </a:t>
            </a:r>
            <a:r>
              <a:rPr lang="en-US" sz="1100" b="1" dirty="0"/>
              <a:t>Before work is begun</a:t>
            </a:r>
            <a:r>
              <a:rPr lang="en-US" sz="1100" dirty="0"/>
              <a:t>, inquire or observe by instruments whether any part of an energized electric power circuit is so located that the performance of the work may bring any person, tool, or machine into physical or electrical contact with the electric power circuit. Post and maintain proper warning signs where such a circuit exists. The employer shall advise employees of the location of such lines, the hazards involved, and the protective measures to be taken.</a:t>
            </a:r>
          </a:p>
          <a:p>
            <a:endParaRPr lang="en-US" sz="1100" dirty="0"/>
          </a:p>
          <a:p>
            <a:endParaRPr lang="en-US" dirty="0"/>
          </a:p>
        </p:txBody>
      </p:sp>
    </p:spTree>
    <p:extLst>
      <p:ext uri="{BB962C8B-B14F-4D97-AF65-F5344CB8AC3E}">
        <p14:creationId xmlns:p14="http://schemas.microsoft.com/office/powerpoint/2010/main" val="3905950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TRAINERS NOTES :</a:t>
            </a:r>
          </a:p>
          <a:p>
            <a:endParaRPr lang="en-US" dirty="0" smtClean="0"/>
          </a:p>
          <a:p>
            <a:r>
              <a:rPr lang="en-US" dirty="0" smtClean="0"/>
              <a:t>Pretend that all cables and electrical wires are electrically energized until proven otherwise. Workers who are more exposed to risks are those who removed debris from roads or highways and the prune trees.</a:t>
            </a:r>
          </a:p>
          <a:p>
            <a:endParaRPr lang="en-US" dirty="0" smtClean="0"/>
          </a:p>
          <a:p>
            <a:r>
              <a:rPr lang="en-US" dirty="0" smtClean="0"/>
              <a:t>The employee may not work near any part of an electric circuit which could enter into contact during their work, unless the employee has already protected against electric shock it by cutting off power to the circuit and grounding it, or protecting it effectively by insulation or other means.</a:t>
            </a:r>
            <a:endParaRPr lang="en-US" dirty="0"/>
          </a:p>
        </p:txBody>
      </p:sp>
      <p:sp>
        <p:nvSpPr>
          <p:cNvPr id="4" name="Slide Number Placeholder 3"/>
          <p:cNvSpPr>
            <a:spLocks noGrp="1"/>
          </p:cNvSpPr>
          <p:nvPr>
            <p:ph type="sldNum" sz="quarter" idx="10"/>
          </p:nvPr>
        </p:nvSpPr>
        <p:spPr/>
        <p:txBody>
          <a:bodyPr/>
          <a:lstStyle/>
          <a:p>
            <a:fld id="{197EF5F5-9B69-4C22-8B8D-D303CEBF3010}" type="slidenum">
              <a:rPr lang="en-US" smtClean="0"/>
              <a:t>28</a:t>
            </a:fld>
            <a:endParaRPr lang="en-US" dirty="0"/>
          </a:p>
        </p:txBody>
      </p:sp>
    </p:spTree>
    <p:extLst>
      <p:ext uri="{BB962C8B-B14F-4D97-AF65-F5344CB8AC3E}">
        <p14:creationId xmlns:p14="http://schemas.microsoft.com/office/powerpoint/2010/main" val="178207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A3F7E2-E94C-4255-9032-C4540C9809D1}" type="slidenum">
              <a:rPr lang="en-US"/>
              <a:pPr/>
              <a:t>29</a:t>
            </a:fld>
            <a:endParaRPr lang="en-US"/>
          </a:p>
        </p:txBody>
      </p:sp>
      <p:sp>
        <p:nvSpPr>
          <p:cNvPr id="274434" name="Rectangle 2"/>
          <p:cNvSpPr>
            <a:spLocks noGrp="1" noRot="1" noChangeAspect="1" noChangeArrowheads="1" noTextEdit="1"/>
          </p:cNvSpPr>
          <p:nvPr>
            <p:ph type="sldImg"/>
          </p:nvPr>
        </p:nvSpPr>
        <p:spPr>
          <a:xfrm>
            <a:off x="1414463" y="1162050"/>
            <a:ext cx="4181475" cy="3136900"/>
          </a:xfrm>
          <a:ln/>
        </p:spPr>
      </p:sp>
      <p:sp>
        <p:nvSpPr>
          <p:cNvPr id="274435" name="Rectangle 3"/>
          <p:cNvSpPr>
            <a:spLocks noGrp="1" noChangeArrowheads="1"/>
          </p:cNvSpPr>
          <p:nvPr>
            <p:ph type="body" idx="1"/>
          </p:nvPr>
        </p:nvSpPr>
        <p:spPr/>
        <p:txBody>
          <a:bodyPr/>
          <a:lstStyle/>
          <a:p>
            <a:pPr>
              <a:buFont typeface="Symbol" pitchFamily="18" charset="2"/>
              <a:buNone/>
            </a:pPr>
            <a:r>
              <a:rPr lang="en-US" sz="1100" b="1" u="sng" dirty="0"/>
              <a:t>TRAINER NOTES:</a:t>
            </a:r>
          </a:p>
          <a:p>
            <a:pPr>
              <a:buFontTx/>
              <a:buChar char="•"/>
            </a:pPr>
            <a:r>
              <a:rPr lang="en-US" sz="1100" dirty="0" smtClean="0"/>
              <a:t> </a:t>
            </a:r>
            <a:r>
              <a:rPr lang="en-US" sz="1100" dirty="0"/>
              <a:t>This is an example of damaged and exposed power lines and cables.  </a:t>
            </a:r>
          </a:p>
          <a:p>
            <a:pPr>
              <a:buFontTx/>
              <a:buChar char="•"/>
            </a:pPr>
            <a:r>
              <a:rPr lang="en-US" sz="1100" dirty="0">
                <a:solidFill>
                  <a:srgbClr val="000000"/>
                </a:solidFill>
              </a:rPr>
              <a:t> Whenever you work with power tools or electrical circuits there is a risk of electrical hazards, especially electrical shock.  Risks are increased at construction sites because many jobs involve electric power tools.  </a:t>
            </a:r>
          </a:p>
          <a:p>
            <a:pPr>
              <a:buFontTx/>
              <a:buChar char="•"/>
            </a:pPr>
            <a:r>
              <a:rPr lang="en-US" sz="1100" dirty="0">
                <a:solidFill>
                  <a:srgbClr val="000000"/>
                </a:solidFill>
              </a:rPr>
              <a:t> Electrical trades workers must pay special attention to electrical hazards because they work on electrical circuits.  Coming in contact with an electrical voltage can cause current to flow through the body, resulting in electrical shock and burns.  Serious </a:t>
            </a:r>
            <a:r>
              <a:rPr lang="en-US" sz="1100" dirty="0"/>
              <a:t>injury </a:t>
            </a:r>
            <a:r>
              <a:rPr lang="en-US" sz="1100" i="1" dirty="0"/>
              <a:t>or even death </a:t>
            </a:r>
            <a:r>
              <a:rPr lang="en-US" sz="1100" dirty="0">
                <a:solidFill>
                  <a:srgbClr val="000000"/>
                </a:solidFill>
              </a:rPr>
              <a:t>may occur. </a:t>
            </a:r>
          </a:p>
          <a:p>
            <a:r>
              <a:rPr lang="en-US" sz="1100" b="1" u="sng" dirty="0"/>
              <a:t>Avoid Hazards</a:t>
            </a:r>
          </a:p>
          <a:p>
            <a:pPr>
              <a:buFontTx/>
              <a:buChar char="•"/>
            </a:pPr>
            <a:r>
              <a:rPr lang="en-US" sz="1100" dirty="0"/>
              <a:t> Look for overhead power lines and buried power line indicators.  Post warning signs. </a:t>
            </a:r>
          </a:p>
          <a:p>
            <a:pPr>
              <a:buFontTx/>
              <a:buChar char="•"/>
            </a:pPr>
            <a:r>
              <a:rPr lang="en-US" sz="1100" dirty="0"/>
              <a:t> Contact utilities for buried power line locations. </a:t>
            </a:r>
          </a:p>
          <a:p>
            <a:pPr>
              <a:buFontTx/>
              <a:buChar char="•"/>
            </a:pPr>
            <a:r>
              <a:rPr lang="en-US" sz="1100" dirty="0"/>
              <a:t> Stay at least 10 feet away from overhead power lines.  </a:t>
            </a:r>
          </a:p>
          <a:p>
            <a:pPr>
              <a:buFontTx/>
              <a:buChar char="•"/>
            </a:pPr>
            <a:r>
              <a:rPr lang="en-US" sz="1100" dirty="0"/>
              <a:t> Unless you know otherwise, assume that overhead lines are energized. </a:t>
            </a:r>
          </a:p>
          <a:p>
            <a:pPr>
              <a:buFontTx/>
              <a:buChar char="•"/>
            </a:pPr>
            <a:r>
              <a:rPr lang="en-US" sz="1100" dirty="0"/>
              <a:t> Get the owner or operator of the lines to de-energize and ground lines when working near them.</a:t>
            </a:r>
          </a:p>
          <a:p>
            <a:pPr>
              <a:buFontTx/>
              <a:buChar char="•"/>
            </a:pPr>
            <a:r>
              <a:rPr lang="en-US" sz="1100" dirty="0"/>
              <a:t> Other protective measures include guarding or insulating the lines. </a:t>
            </a:r>
          </a:p>
          <a:p>
            <a:pPr>
              <a:buFontTx/>
              <a:buChar char="•"/>
            </a:pPr>
            <a:r>
              <a:rPr lang="en-US" sz="1100" dirty="0"/>
              <a:t> Use non-conductive wood or fiberglass ladders when working near power lines. </a:t>
            </a:r>
          </a:p>
          <a:p>
            <a:r>
              <a:rPr lang="en-US" sz="1100" dirty="0"/>
              <a:t>All electrical equipment, including generators, extension cords, lighting, and power tools, shall meet applicable OSHA, NFPA, and NEC standards.  Ground fault circuit interrupters (GFCI) shall be installed on all 15A and 20A temporary wiring circuits.</a:t>
            </a:r>
          </a:p>
        </p:txBody>
      </p:sp>
    </p:spTree>
    <p:extLst>
      <p:ext uri="{BB962C8B-B14F-4D97-AF65-F5344CB8AC3E}">
        <p14:creationId xmlns:p14="http://schemas.microsoft.com/office/powerpoint/2010/main" val="207800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96B4B7B-9B4B-4425-8C15-FD2AC0F01420}" type="slidenum">
              <a:rPr lang="en-US"/>
              <a:pPr/>
              <a:t>3</a:t>
            </a:fld>
            <a:endParaRPr lang="en-US" dirty="0"/>
          </a:p>
        </p:txBody>
      </p:sp>
      <p:sp>
        <p:nvSpPr>
          <p:cNvPr id="97282" name="Rectangle 2"/>
          <p:cNvSpPr>
            <a:spLocks noGrp="1" noRot="1" noChangeAspect="1" noChangeArrowheads="1" noTextEdit="1"/>
          </p:cNvSpPr>
          <p:nvPr>
            <p:ph type="sldImg"/>
          </p:nvPr>
        </p:nvSpPr>
        <p:spPr>
          <a:xfrm>
            <a:off x="1414463" y="1162050"/>
            <a:ext cx="4181475" cy="3136900"/>
          </a:xfrm>
          <a:ln/>
        </p:spPr>
      </p:sp>
      <p:sp>
        <p:nvSpPr>
          <p:cNvPr id="97283" name="Rectangle 3"/>
          <p:cNvSpPr>
            <a:spLocks noGrp="1" noChangeArrowheads="1"/>
          </p:cNvSpPr>
          <p:nvPr>
            <p:ph type="body" idx="1"/>
          </p:nvPr>
        </p:nvSpPr>
        <p:spPr/>
        <p:txBody>
          <a:bodyPr/>
          <a:lstStyle/>
          <a:p>
            <a:pPr>
              <a:tabLst>
                <a:tab pos="494539" algn="l"/>
              </a:tabLst>
            </a:pPr>
            <a:r>
              <a:rPr lang="en-US" b="1" u="sng" dirty="0"/>
              <a:t>TRAINER NOTES:</a:t>
            </a:r>
          </a:p>
          <a:p>
            <a:pPr>
              <a:tabLst>
                <a:tab pos="494539" algn="l"/>
              </a:tabLst>
            </a:pPr>
            <a:endParaRPr lang="en-US" dirty="0"/>
          </a:p>
          <a:p>
            <a:pPr>
              <a:buFontTx/>
              <a:buChar char="•"/>
              <a:tabLst>
                <a:tab pos="494539" algn="l"/>
              </a:tabLst>
            </a:pPr>
            <a:r>
              <a:rPr lang="en-US" dirty="0"/>
              <a:t> State and federal agencies </a:t>
            </a:r>
            <a:r>
              <a:rPr lang="en-US" dirty="0" smtClean="0"/>
              <a:t>deploy </a:t>
            </a:r>
            <a:r>
              <a:rPr lang="en-US" dirty="0"/>
              <a:t>in support of hurricane relief efforts</a:t>
            </a:r>
          </a:p>
          <a:p>
            <a:pPr>
              <a:buFontTx/>
              <a:buChar char="•"/>
              <a:tabLst>
                <a:tab pos="494539" algn="l"/>
              </a:tabLst>
            </a:pPr>
            <a:r>
              <a:rPr lang="en-US" dirty="0"/>
              <a:t> Environmental and occupational health hazards are a potential threat to deployed  personnel</a:t>
            </a:r>
          </a:p>
          <a:p>
            <a:pPr>
              <a:buFontTx/>
              <a:buChar char="•"/>
              <a:tabLst>
                <a:tab pos="494539" algn="l"/>
              </a:tabLst>
            </a:pPr>
            <a:r>
              <a:rPr lang="en-US" sz="1300" dirty="0" smtClean="0"/>
              <a:t> Hurricane at or above category 4 can</a:t>
            </a:r>
            <a:r>
              <a:rPr lang="en-US" sz="1300" baseline="0" dirty="0" smtClean="0"/>
              <a:t> create devastation on their path</a:t>
            </a:r>
            <a:r>
              <a:rPr lang="en-US" dirty="0" smtClean="0"/>
              <a:t>. It is extremely important to heighten the safety awareness of these</a:t>
            </a:r>
            <a:r>
              <a:rPr lang="en-US" baseline="0" dirty="0" smtClean="0"/>
              <a:t> workers.</a:t>
            </a:r>
            <a:endParaRPr lang="en-US" dirty="0"/>
          </a:p>
          <a:p>
            <a:pPr>
              <a:buFontTx/>
              <a:buNone/>
              <a:tabLst>
                <a:tab pos="494539" algn="l"/>
              </a:tabLst>
            </a:pPr>
            <a:endParaRPr lang="en-US" dirty="0"/>
          </a:p>
        </p:txBody>
      </p:sp>
    </p:spTree>
    <p:extLst>
      <p:ext uri="{BB962C8B-B14F-4D97-AF65-F5344CB8AC3E}">
        <p14:creationId xmlns:p14="http://schemas.microsoft.com/office/powerpoint/2010/main" val="4109365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53D2FAF-EACA-4A3B-99B8-7703115805D0}" type="slidenum">
              <a:rPr lang="en-US"/>
              <a:pPr/>
              <a:t>30</a:t>
            </a:fld>
            <a:endParaRPr lang="en-US"/>
          </a:p>
        </p:txBody>
      </p:sp>
      <p:sp>
        <p:nvSpPr>
          <p:cNvPr id="90114" name="Rectangle 2"/>
          <p:cNvSpPr>
            <a:spLocks noGrp="1" noRot="1" noChangeAspect="1" noChangeArrowheads="1" noTextEdit="1"/>
          </p:cNvSpPr>
          <p:nvPr>
            <p:ph type="sldImg"/>
          </p:nvPr>
        </p:nvSpPr>
        <p:spPr>
          <a:xfrm>
            <a:off x="1303338" y="733425"/>
            <a:ext cx="4876800" cy="3657600"/>
          </a:xfrm>
          <a:ln/>
        </p:spPr>
      </p:sp>
      <p:sp>
        <p:nvSpPr>
          <p:cNvPr id="90115" name="Rectangle 3"/>
          <p:cNvSpPr>
            <a:spLocks noGrp="1" noChangeArrowheads="1"/>
          </p:cNvSpPr>
          <p:nvPr>
            <p:ph type="body" idx="1"/>
          </p:nvPr>
        </p:nvSpPr>
        <p:spPr>
          <a:xfrm>
            <a:off x="413702" y="4636495"/>
            <a:ext cx="6565542" cy="4392379"/>
          </a:xfrm>
        </p:spPr>
        <p:txBody>
          <a:bodyPr/>
          <a:lstStyle/>
          <a:p>
            <a:pPr>
              <a:buFont typeface="Symbol" pitchFamily="18" charset="2"/>
              <a:buNone/>
            </a:pPr>
            <a:r>
              <a:rPr lang="en-US" b="1" u="sng" dirty="0"/>
              <a:t>TRAINER NOTES:</a:t>
            </a:r>
          </a:p>
          <a:p>
            <a:r>
              <a:rPr lang="en-US" b="1" dirty="0" smtClean="0"/>
              <a:t>Photo NIH</a:t>
            </a:r>
            <a:endParaRPr lang="en-US" b="1" dirty="0"/>
          </a:p>
          <a:p>
            <a:r>
              <a:rPr lang="en-US" b="1" dirty="0"/>
              <a:t>OSHA 1926 Subpart I - Tools – Hand and Power</a:t>
            </a:r>
          </a:p>
          <a:p>
            <a:endParaRPr lang="en-US" b="1" dirty="0"/>
          </a:p>
          <a:p>
            <a:r>
              <a:rPr lang="en-US" b="1" dirty="0"/>
              <a:t>Operate, adjust, and maintain the saw according to manufacturer’s instructions</a:t>
            </a:r>
            <a:r>
              <a:rPr lang="en-US" dirty="0"/>
              <a:t> provided in the manual accompanying the chain saw. </a:t>
            </a:r>
          </a:p>
          <a:p>
            <a:endParaRPr lang="en-US" dirty="0"/>
          </a:p>
          <a:p>
            <a:r>
              <a:rPr lang="en-US" b="1" dirty="0"/>
              <a:t>Ensure the chain is sharpened and lubricated.  </a:t>
            </a:r>
            <a:r>
              <a:rPr lang="en-US" dirty="0"/>
              <a:t>If you notice that the saw is cutting crooked, or the cut shows fine sawdust instead of chips, or you find yourself pressing down hard to keep cutting, or smell burnt wood, your saw needs sharpening. Follow the instructions outlined in the owner's manual when sharpening the chain.  Use</a:t>
            </a:r>
            <a:r>
              <a:rPr lang="en-US" b="1" dirty="0"/>
              <a:t> </a:t>
            </a:r>
            <a:r>
              <a:rPr lang="en-US" dirty="0"/>
              <a:t>bar and chain oil to lubricate. Additionally, the operator should periodically check and adjust the chain tension to ensure good cutting action.</a:t>
            </a:r>
          </a:p>
          <a:p>
            <a:r>
              <a:rPr lang="en-US" dirty="0"/>
              <a:t> </a:t>
            </a:r>
          </a:p>
          <a:p>
            <a:r>
              <a:rPr lang="en-US" b="1" dirty="0"/>
              <a:t>Choose the proper size of chain saw to match the job.</a:t>
            </a:r>
            <a:r>
              <a:rPr lang="en-US" dirty="0"/>
              <a:t>  Choose a chain saw that includes safety features such as a chain brake, front and rear hand guards, stop switch, chain catcher and a spark arrester. </a:t>
            </a:r>
          </a:p>
          <a:p>
            <a:endParaRPr lang="en-US" dirty="0"/>
          </a:p>
        </p:txBody>
      </p:sp>
    </p:spTree>
    <p:extLst>
      <p:ext uri="{BB962C8B-B14F-4D97-AF65-F5344CB8AC3E}">
        <p14:creationId xmlns:p14="http://schemas.microsoft.com/office/powerpoint/2010/main" val="1462340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3CEEAB-6990-44CC-84DD-681D43EA2E3D}" type="slidenum">
              <a:rPr lang="en-US"/>
              <a:pPr/>
              <a:t>31</a:t>
            </a:fld>
            <a:endParaRPr lang="en-US"/>
          </a:p>
        </p:txBody>
      </p:sp>
      <p:sp>
        <p:nvSpPr>
          <p:cNvPr id="306178" name="Rectangle 2"/>
          <p:cNvSpPr>
            <a:spLocks noGrp="1" noRot="1" noChangeAspect="1" noChangeArrowheads="1" noTextEdit="1"/>
          </p:cNvSpPr>
          <p:nvPr>
            <p:ph type="sldImg"/>
          </p:nvPr>
        </p:nvSpPr>
        <p:spPr>
          <a:xfrm>
            <a:off x="1414463" y="1162050"/>
            <a:ext cx="4181475" cy="3136900"/>
          </a:xfrm>
          <a:ln/>
        </p:spPr>
      </p:sp>
      <p:sp>
        <p:nvSpPr>
          <p:cNvPr id="306179" name="Rectangle 3"/>
          <p:cNvSpPr>
            <a:spLocks noGrp="1" noChangeArrowheads="1"/>
          </p:cNvSpPr>
          <p:nvPr>
            <p:ph type="body" idx="1"/>
          </p:nvPr>
        </p:nvSpPr>
        <p:spPr/>
        <p:txBody>
          <a:bodyPr/>
          <a:lstStyle/>
          <a:p>
            <a:pPr>
              <a:buFont typeface="Symbol" pitchFamily="18" charset="2"/>
              <a:buNone/>
            </a:pPr>
            <a:r>
              <a:rPr lang="en-US" b="1" u="sng" dirty="0"/>
              <a:t>TRAINER NOTES:</a:t>
            </a:r>
          </a:p>
          <a:p>
            <a:r>
              <a:rPr lang="en-US" b="1" dirty="0" smtClean="0"/>
              <a:t>Photo from NIH</a:t>
            </a:r>
          </a:p>
          <a:p>
            <a:endParaRPr lang="en-US" b="1" dirty="0"/>
          </a:p>
          <a:p>
            <a:r>
              <a:rPr lang="en-US" b="1" dirty="0"/>
              <a:t>Wear the appropriate protective equipment: </a:t>
            </a:r>
          </a:p>
          <a:p>
            <a:pPr>
              <a:buFontTx/>
              <a:buChar char="•"/>
            </a:pPr>
            <a:r>
              <a:rPr lang="en-US" dirty="0"/>
              <a:t> Hard hat </a:t>
            </a:r>
          </a:p>
          <a:p>
            <a:pPr>
              <a:buFontTx/>
              <a:buChar char="•"/>
            </a:pPr>
            <a:r>
              <a:rPr lang="en-US" dirty="0"/>
              <a:t> Safety glasses </a:t>
            </a:r>
          </a:p>
          <a:p>
            <a:pPr>
              <a:buFontTx/>
              <a:buChar char="•"/>
            </a:pPr>
            <a:r>
              <a:rPr lang="en-US" dirty="0"/>
              <a:t> Hearing protection </a:t>
            </a:r>
          </a:p>
          <a:p>
            <a:pPr>
              <a:buFontTx/>
              <a:buChar char="•"/>
            </a:pPr>
            <a:r>
              <a:rPr lang="en-US" dirty="0"/>
              <a:t> Heavy work gloves </a:t>
            </a:r>
          </a:p>
          <a:p>
            <a:pPr>
              <a:buFontTx/>
              <a:buChar char="•"/>
            </a:pPr>
            <a:r>
              <a:rPr lang="en-US" dirty="0"/>
              <a:t> Cut-resistant legwear (chain saw chaps) that extend from the waist to the top of the foot, and boots which cover the ankle. </a:t>
            </a:r>
          </a:p>
          <a:p>
            <a:endParaRPr lang="en-US" b="1" dirty="0"/>
          </a:p>
          <a:p>
            <a:r>
              <a:rPr lang="en-US" b="1" dirty="0"/>
              <a:t>Avoid contact with power lines </a:t>
            </a:r>
            <a:r>
              <a:rPr lang="en-US" dirty="0"/>
              <a:t>until the lines are verified as being de-energized. </a:t>
            </a:r>
          </a:p>
          <a:p>
            <a:endParaRPr lang="en-US" b="1" dirty="0"/>
          </a:p>
          <a:p>
            <a:r>
              <a:rPr lang="en-US" b="1" dirty="0"/>
              <a:t>Always cut at waist level or below</a:t>
            </a:r>
            <a:r>
              <a:rPr lang="en-US" dirty="0"/>
              <a:t> to ensure that you maintain secure control over the chain saw. </a:t>
            </a:r>
          </a:p>
          <a:p>
            <a:endParaRPr lang="en-US" b="1" dirty="0"/>
          </a:p>
          <a:p>
            <a:r>
              <a:rPr lang="en-US" b="1" dirty="0"/>
              <a:t>Bystanders or coworkers should remain at least 2 tree lengths (at least 150 feet) away</a:t>
            </a:r>
            <a:r>
              <a:rPr lang="en-US" dirty="0"/>
              <a:t> from anyone felling a tree and at least 30 feet from anyone operating a chain saw to remove limbs or cut a fallen tree </a:t>
            </a:r>
          </a:p>
          <a:p>
            <a:endParaRPr lang="en-US" dirty="0"/>
          </a:p>
        </p:txBody>
      </p:sp>
    </p:spTree>
    <p:extLst>
      <p:ext uri="{BB962C8B-B14F-4D97-AF65-F5344CB8AC3E}">
        <p14:creationId xmlns:p14="http://schemas.microsoft.com/office/powerpoint/2010/main" val="3138246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B742C0-5185-4ED4-9B93-0D0556691307}" type="slidenum">
              <a:rPr lang="en-US"/>
              <a:pPr/>
              <a:t>32</a:t>
            </a:fld>
            <a:endParaRPr lang="en-US"/>
          </a:p>
        </p:txBody>
      </p:sp>
      <p:sp>
        <p:nvSpPr>
          <p:cNvPr id="109570" name="Rectangle 2"/>
          <p:cNvSpPr>
            <a:spLocks noGrp="1" noRot="1" noChangeAspect="1" noChangeArrowheads="1" noTextEdit="1"/>
          </p:cNvSpPr>
          <p:nvPr>
            <p:ph type="sldImg"/>
          </p:nvPr>
        </p:nvSpPr>
        <p:spPr>
          <a:xfrm>
            <a:off x="1414463" y="1162050"/>
            <a:ext cx="4181475" cy="3136900"/>
          </a:xfrm>
          <a:ln/>
        </p:spPr>
      </p:sp>
      <p:sp>
        <p:nvSpPr>
          <p:cNvPr id="109571"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smtClean="0"/>
          </a:p>
          <a:p>
            <a:r>
              <a:rPr lang="en-US" dirty="0" smtClean="0"/>
              <a:t>Always be</a:t>
            </a:r>
            <a:r>
              <a:rPr lang="en-US" baseline="0" dirty="0" smtClean="0"/>
              <a:t> aware of uneven surfaces and hidden hazards such as metals, glass, or puncture/ cut hazards when removing debris</a:t>
            </a:r>
          </a:p>
          <a:p>
            <a:endParaRPr lang="en-US" baseline="0" dirty="0" smtClean="0"/>
          </a:p>
          <a:p>
            <a:r>
              <a:rPr lang="en-US" baseline="0" dirty="0" smtClean="0"/>
              <a:t>Keep your tetanus vaccine up to date</a:t>
            </a:r>
            <a:endParaRPr lang="en-US" dirty="0"/>
          </a:p>
        </p:txBody>
      </p:sp>
    </p:spTree>
    <p:extLst>
      <p:ext uri="{BB962C8B-B14F-4D97-AF65-F5344CB8AC3E}">
        <p14:creationId xmlns:p14="http://schemas.microsoft.com/office/powerpoint/2010/main" val="1713857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197EF5F5-9B69-4C22-8B8D-D303CEBF3010}" type="slidenum">
              <a:rPr lang="en-US" smtClean="0"/>
              <a:t>33</a:t>
            </a:fld>
            <a:endParaRPr lang="en-US" dirty="0"/>
          </a:p>
        </p:txBody>
      </p:sp>
    </p:spTree>
    <p:extLst>
      <p:ext uri="{BB962C8B-B14F-4D97-AF65-F5344CB8AC3E}">
        <p14:creationId xmlns:p14="http://schemas.microsoft.com/office/powerpoint/2010/main" val="769591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197EF5F5-9B69-4C22-8B8D-D303CEBF3010}" type="slidenum">
              <a:rPr lang="en-US" smtClean="0"/>
              <a:t>34</a:t>
            </a:fld>
            <a:endParaRPr lang="en-US" dirty="0"/>
          </a:p>
        </p:txBody>
      </p:sp>
    </p:spTree>
    <p:extLst>
      <p:ext uri="{BB962C8B-B14F-4D97-AF65-F5344CB8AC3E}">
        <p14:creationId xmlns:p14="http://schemas.microsoft.com/office/powerpoint/2010/main" val="98019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a:spLocks noGrp="1" noRot="1" noChangeAspect="1" noChangeArrowheads="1" noTextEdit="1"/>
          </p:cNvSpPr>
          <p:nvPr>
            <p:ph type="sldImg"/>
          </p:nvPr>
        </p:nvSpPr>
        <p:spPr bwMode="auto">
          <a:xfrm>
            <a:off x="1096963" y="676275"/>
            <a:ext cx="4603750" cy="34544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0" name="Text Box 2"/>
          <p:cNvSpPr txBox="1">
            <a:spLocks noGrp="1" noChangeArrowheads="1"/>
          </p:cNvSpPr>
          <p:nvPr>
            <p:ph type="body" idx="1"/>
          </p:nvPr>
        </p:nvSpPr>
        <p:spPr bwMode="auto">
          <a:xfrm>
            <a:off x="897628" y="4354956"/>
            <a:ext cx="5081380" cy="23002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89" tIns="45544" rIns="91089" bIns="45544">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nSpc>
                <a:spcPct val="80000"/>
              </a:lnSpc>
              <a:spcBef>
                <a:spcPts val="442"/>
              </a:spcBef>
            </a:pPr>
            <a:r>
              <a:rPr lang="en-GB" sz="1000" b="1" u="sng" dirty="0" smtClean="0">
                <a:cs typeface="Lucida Sans Unicode" pitchFamily="34" charset="0"/>
              </a:rPr>
              <a:t>TRAINERS NOTES:</a:t>
            </a:r>
            <a:endParaRPr lang="en-GB" sz="1000" b="1" u="sng" dirty="0">
              <a:cs typeface="Lucida Sans Unicode" pitchFamily="34" charset="0"/>
            </a:endParaRPr>
          </a:p>
          <a:p>
            <a:pPr>
              <a:lnSpc>
                <a:spcPct val="85000"/>
              </a:lnSpc>
              <a:spcBef>
                <a:spcPts val="294"/>
              </a:spcBef>
            </a:pPr>
            <a:endParaRPr lang="en-GB" sz="1000" dirty="0">
              <a:cs typeface="Lucida Sans Unicode" pitchFamily="34" charset="0"/>
            </a:endParaRPr>
          </a:p>
          <a:p>
            <a:pPr>
              <a:lnSpc>
                <a:spcPct val="85000"/>
              </a:lnSpc>
              <a:spcBef>
                <a:spcPts val="294"/>
              </a:spcBef>
            </a:pPr>
            <a:r>
              <a:rPr lang="en-GB" sz="1000" dirty="0">
                <a:cs typeface="Lucida Sans Unicode" pitchFamily="34" charset="0"/>
              </a:rPr>
              <a:t>1926.101 </a:t>
            </a:r>
            <a:r>
              <a:rPr lang="en-GB" sz="1000" dirty="0" smtClean="0">
                <a:cs typeface="Lucida Sans Unicode" pitchFamily="34" charset="0"/>
              </a:rPr>
              <a:t>and </a:t>
            </a:r>
            <a:r>
              <a:rPr lang="en-GB" sz="1000" dirty="0" smtClean="0">
                <a:cs typeface="Times New Roman" pitchFamily="18" charset="0"/>
              </a:rPr>
              <a:t>1926.52</a:t>
            </a:r>
            <a:endParaRPr lang="en-GB" sz="1000" dirty="0">
              <a:cs typeface="Times New Roman" pitchFamily="18" charset="0"/>
            </a:endParaRPr>
          </a:p>
          <a:p>
            <a:pPr>
              <a:lnSpc>
                <a:spcPct val="85000"/>
              </a:lnSpc>
              <a:spcBef>
                <a:spcPts val="294"/>
              </a:spcBef>
            </a:pPr>
            <a:r>
              <a:rPr lang="en-GB" sz="1000" dirty="0" smtClean="0">
                <a:cs typeface="Lucida Sans Unicode" pitchFamily="34" charset="0"/>
              </a:rPr>
              <a:t>Employee exposure to excessive noise varies upon certain conditions:</a:t>
            </a:r>
            <a:endParaRPr lang="en-GB" sz="1000" dirty="0">
              <a:cs typeface="Lucida Sans Unicode" pitchFamily="34" charset="0"/>
            </a:endParaRPr>
          </a:p>
          <a:p>
            <a:pPr>
              <a:lnSpc>
                <a:spcPct val="85000"/>
              </a:lnSpc>
              <a:spcBef>
                <a:spcPts val="294"/>
              </a:spcBef>
            </a:pPr>
            <a:r>
              <a:rPr lang="en-GB" sz="1000" dirty="0">
                <a:cs typeface="Lucida Sans Unicode" pitchFamily="34" charset="0"/>
              </a:rPr>
              <a:t>- </a:t>
            </a:r>
            <a:r>
              <a:rPr lang="en-GB" sz="1000" dirty="0" smtClean="0">
                <a:cs typeface="Lucida Sans Unicode" pitchFamily="34" charset="0"/>
              </a:rPr>
              <a:t>How loud is the noise?  Do you have to shout to be heard?</a:t>
            </a:r>
            <a:endParaRPr lang="en-GB" sz="1000" dirty="0">
              <a:cs typeface="Lucida Sans Unicode" pitchFamily="34" charset="0"/>
            </a:endParaRPr>
          </a:p>
          <a:p>
            <a:pPr>
              <a:lnSpc>
                <a:spcPct val="85000"/>
              </a:lnSpc>
              <a:spcBef>
                <a:spcPts val="294"/>
              </a:spcBef>
            </a:pPr>
            <a:r>
              <a:rPr lang="en-GB" sz="1000" dirty="0">
                <a:cs typeface="Lucida Sans Unicode" pitchFamily="34" charset="0"/>
              </a:rPr>
              <a:t>- </a:t>
            </a:r>
            <a:r>
              <a:rPr lang="en-GB" sz="1000" dirty="0" smtClean="0">
                <a:cs typeface="Lucida Sans Unicode" pitchFamily="34" charset="0"/>
              </a:rPr>
              <a:t>How long is</a:t>
            </a:r>
            <a:r>
              <a:rPr lang="en-GB" sz="1000" baseline="0" dirty="0" smtClean="0">
                <a:cs typeface="Lucida Sans Unicode" pitchFamily="34" charset="0"/>
              </a:rPr>
              <a:t> the employee exposed to that noise</a:t>
            </a:r>
            <a:r>
              <a:rPr lang="en-GB" sz="1000" dirty="0" smtClean="0">
                <a:cs typeface="Lucida Sans Unicode" pitchFamily="34" charset="0"/>
              </a:rPr>
              <a:t>?</a:t>
            </a:r>
            <a:endParaRPr lang="en-GB" sz="1000" dirty="0">
              <a:cs typeface="Lucida Sans Unicode" pitchFamily="34" charset="0"/>
            </a:endParaRPr>
          </a:p>
          <a:p>
            <a:pPr>
              <a:lnSpc>
                <a:spcPct val="85000"/>
              </a:lnSpc>
              <a:spcBef>
                <a:spcPts val="294"/>
              </a:spcBef>
            </a:pPr>
            <a:r>
              <a:rPr lang="en-GB" sz="1000" dirty="0">
                <a:cs typeface="Lucida Sans Unicode" pitchFamily="34" charset="0"/>
              </a:rPr>
              <a:t>- </a:t>
            </a:r>
            <a:r>
              <a:rPr lang="en-GB" sz="1000" dirty="0" smtClean="0">
                <a:cs typeface="Lucida Sans Unicode" pitchFamily="34" charset="0"/>
              </a:rPr>
              <a:t>Do employees move around so that the are exposed to different noise levels?</a:t>
            </a:r>
            <a:endParaRPr lang="en-GB" sz="1000" dirty="0">
              <a:cs typeface="Lucida Sans Unicode" pitchFamily="34" charset="0"/>
            </a:endParaRPr>
          </a:p>
          <a:p>
            <a:pPr>
              <a:lnSpc>
                <a:spcPct val="85000"/>
              </a:lnSpc>
              <a:spcBef>
                <a:spcPts val="294"/>
              </a:spcBef>
            </a:pPr>
            <a:r>
              <a:rPr lang="en-GB" sz="1000" dirty="0">
                <a:cs typeface="Lucida Sans Unicode" pitchFamily="34" charset="0"/>
              </a:rPr>
              <a:t>- </a:t>
            </a:r>
            <a:r>
              <a:rPr lang="en-GB" sz="1000" dirty="0" smtClean="0">
                <a:cs typeface="Lucida Sans Unicode" pitchFamily="34" charset="0"/>
              </a:rPr>
              <a:t>Is the noise coming from only one source or different sources?</a:t>
            </a:r>
            <a:endParaRPr lang="en-GB" sz="1000" dirty="0">
              <a:cs typeface="Lucida Sans Unicode" pitchFamily="34" charset="0"/>
            </a:endParaRPr>
          </a:p>
          <a:p>
            <a:pPr>
              <a:lnSpc>
                <a:spcPct val="80000"/>
              </a:lnSpc>
              <a:spcBef>
                <a:spcPts val="442"/>
              </a:spcBef>
            </a:pPr>
            <a:endParaRPr lang="en-GB" sz="1000" dirty="0">
              <a:cs typeface="Lucida Sans Unicode" pitchFamily="34" charset="0"/>
            </a:endParaRPr>
          </a:p>
          <a:p>
            <a:pPr>
              <a:lnSpc>
                <a:spcPct val="80000"/>
              </a:lnSpc>
              <a:spcBef>
                <a:spcPts val="442"/>
              </a:spcBef>
              <a:buFont typeface="Symbol" pitchFamily="18" charset="2"/>
              <a:buChar char=""/>
            </a:pPr>
            <a:r>
              <a:rPr lang="en-GB" sz="1000" dirty="0" smtClean="0">
                <a:cs typeface="Lucida Sans Unicode" pitchFamily="34" charset="0"/>
              </a:rPr>
              <a:t> Hearing protection: use earplugs, ear muffs or</a:t>
            </a:r>
            <a:r>
              <a:rPr lang="en-GB" sz="1000" baseline="0" dirty="0" smtClean="0">
                <a:cs typeface="Lucida Sans Unicode" pitchFamily="34" charset="0"/>
              </a:rPr>
              <a:t> a </a:t>
            </a:r>
            <a:r>
              <a:rPr lang="en-GB" sz="1000" dirty="0" smtClean="0">
                <a:cs typeface="Lucida Sans Unicode" pitchFamily="34" charset="0"/>
              </a:rPr>
              <a:t>combination of</a:t>
            </a:r>
            <a:r>
              <a:rPr lang="en-GB" sz="1000" baseline="0" dirty="0" smtClean="0">
                <a:cs typeface="Lucida Sans Unicode" pitchFamily="34" charset="0"/>
              </a:rPr>
              <a:t> both when working above the permitted noise levels</a:t>
            </a:r>
            <a:r>
              <a:rPr lang="en-GB" sz="1000" dirty="0" smtClean="0">
                <a:cs typeface="Lucida Sans Unicode" pitchFamily="34" charset="0"/>
              </a:rPr>
              <a:t>. Refer to  </a:t>
            </a:r>
            <a:r>
              <a:rPr lang="en-GB" sz="1000" dirty="0">
                <a:cs typeface="Lucida Sans Unicode" pitchFamily="34" charset="0"/>
              </a:rPr>
              <a:t>OSHA CFR 29, 1910.95.</a:t>
            </a:r>
          </a:p>
          <a:p>
            <a:pPr>
              <a:lnSpc>
                <a:spcPct val="80000"/>
              </a:lnSpc>
              <a:spcBef>
                <a:spcPts val="442"/>
              </a:spcBef>
            </a:pPr>
            <a:endParaRPr lang="en-GB" sz="1000" dirty="0">
              <a:cs typeface="Lucida Sans Unicode" pitchFamily="34" charset="0"/>
            </a:endParaRPr>
          </a:p>
        </p:txBody>
      </p:sp>
    </p:spTree>
    <p:extLst>
      <p:ext uri="{BB962C8B-B14F-4D97-AF65-F5344CB8AC3E}">
        <p14:creationId xmlns:p14="http://schemas.microsoft.com/office/powerpoint/2010/main" val="115383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bwMode="auto">
          <a:xfrm>
            <a:off x="1133475" y="687388"/>
            <a:ext cx="4681538" cy="3511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6" name="Text Box 2"/>
          <p:cNvSpPr txBox="1">
            <a:spLocks noGrp="1" noChangeArrowheads="1"/>
          </p:cNvSpPr>
          <p:nvPr>
            <p:ph type="body" idx="1"/>
          </p:nvPr>
        </p:nvSpPr>
        <p:spPr bwMode="auto">
          <a:xfrm>
            <a:off x="917575" y="4427538"/>
            <a:ext cx="5194300" cy="43593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0" tIns="46409" rIns="92820" bIns="46409">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marL="701675" indent="-2444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nSpc>
                <a:spcPct val="80000"/>
              </a:lnSpc>
              <a:spcBef>
                <a:spcPts val="300"/>
              </a:spcBef>
            </a:pPr>
            <a:endParaRPr lang="en-GB" sz="1000" dirty="0">
              <a:cs typeface="Lucida Sans Unicode" pitchFamily="34" charset="0"/>
            </a:endParaRPr>
          </a:p>
        </p:txBody>
      </p:sp>
    </p:spTree>
    <p:extLst>
      <p:ext uri="{BB962C8B-B14F-4D97-AF65-F5344CB8AC3E}">
        <p14:creationId xmlns:p14="http://schemas.microsoft.com/office/powerpoint/2010/main" val="531050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Grp="1" noRot="1" noChangeAspect="1" noChangeArrowheads="1" noTextEdit="1"/>
          </p:cNvSpPr>
          <p:nvPr>
            <p:ph type="sldImg"/>
          </p:nvPr>
        </p:nvSpPr>
        <p:spPr bwMode="auto">
          <a:xfrm>
            <a:off x="1133475" y="687388"/>
            <a:ext cx="4681538" cy="35115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6" name="Text Box 2"/>
          <p:cNvSpPr txBox="1">
            <a:spLocks noGrp="1" noChangeArrowheads="1"/>
          </p:cNvSpPr>
          <p:nvPr>
            <p:ph type="body" idx="1"/>
          </p:nvPr>
        </p:nvSpPr>
        <p:spPr bwMode="auto">
          <a:xfrm>
            <a:off x="917575" y="4427538"/>
            <a:ext cx="5194300" cy="43593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0" tIns="46409" rIns="92820" bIns="46409">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marL="701675" indent="-24447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nSpc>
                <a:spcPct val="80000"/>
              </a:lnSpc>
              <a:spcBef>
                <a:spcPts val="300"/>
              </a:spcBef>
            </a:pPr>
            <a:r>
              <a:rPr lang="en-GB" sz="900" b="1" u="sng" dirty="0">
                <a:cs typeface="Lucida Sans Unicode" pitchFamily="34" charset="0"/>
              </a:rPr>
              <a:t>Notas para el capacitador:</a:t>
            </a:r>
          </a:p>
          <a:p>
            <a:pPr>
              <a:lnSpc>
                <a:spcPct val="80000"/>
              </a:lnSpc>
              <a:spcBef>
                <a:spcPts val="450"/>
              </a:spcBef>
              <a:spcAft>
                <a:spcPts val="300"/>
              </a:spcAft>
            </a:pPr>
            <a:r>
              <a:rPr lang="en-GB" sz="900" b="1" u="sng" dirty="0">
                <a:cs typeface="Lucida Sans Unicode" pitchFamily="34" charset="0"/>
              </a:rPr>
              <a:t> </a:t>
            </a:r>
            <a:endParaRPr lang="en-GB" sz="900" b="1" u="sng" dirty="0" smtClean="0">
              <a:cs typeface="Lucida Sans Unicode" pitchFamily="34" charset="0"/>
            </a:endParaRPr>
          </a:p>
          <a:p>
            <a:pPr>
              <a:lnSpc>
                <a:spcPct val="80000"/>
              </a:lnSpc>
              <a:spcBef>
                <a:spcPts val="450"/>
              </a:spcBef>
              <a:spcAft>
                <a:spcPts val="300"/>
              </a:spcAft>
            </a:pPr>
            <a:r>
              <a:rPr lang="en-GB" sz="900" b="1" u="sng" dirty="0" smtClean="0">
                <a:cs typeface="Lucida Sans Unicode" pitchFamily="34" charset="0"/>
              </a:rPr>
              <a:t>Always inform your supervisor about any observed</a:t>
            </a:r>
            <a:r>
              <a:rPr lang="en-GB" sz="900" b="1" u="sng" baseline="0" dirty="0" smtClean="0">
                <a:cs typeface="Lucida Sans Unicode" pitchFamily="34" charset="0"/>
              </a:rPr>
              <a:t> hazards  and immediately notify of any accidents or injuries while performing the task at hand.</a:t>
            </a:r>
            <a:endParaRPr lang="en-GB" sz="900" dirty="0">
              <a:cs typeface="Lucida Sans Unicode" pitchFamily="34" charset="0"/>
            </a:endParaRPr>
          </a:p>
        </p:txBody>
      </p:sp>
    </p:spTree>
    <p:extLst>
      <p:ext uri="{BB962C8B-B14F-4D97-AF65-F5344CB8AC3E}">
        <p14:creationId xmlns:p14="http://schemas.microsoft.com/office/powerpoint/2010/main" val="39638002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643A03-D9F2-45DC-BA1E-45D34F3A375D}" type="slidenum">
              <a:rPr lang="en-US"/>
              <a:pPr/>
              <a:t>38</a:t>
            </a:fld>
            <a:endParaRPr lang="en-US"/>
          </a:p>
        </p:txBody>
      </p:sp>
      <p:sp>
        <p:nvSpPr>
          <p:cNvPr id="311298" name="Rectangle 2"/>
          <p:cNvSpPr>
            <a:spLocks noGrp="1" noRot="1" noChangeAspect="1" noChangeArrowheads="1" noTextEdit="1"/>
          </p:cNvSpPr>
          <p:nvPr>
            <p:ph type="sldImg"/>
          </p:nvPr>
        </p:nvSpPr>
        <p:spPr>
          <a:xfrm>
            <a:off x="1414463" y="1162050"/>
            <a:ext cx="4181475" cy="3136900"/>
          </a:xfrm>
          <a:ln/>
        </p:spPr>
      </p:sp>
      <p:sp>
        <p:nvSpPr>
          <p:cNvPr id="311299" name="Rectangle 3"/>
          <p:cNvSpPr>
            <a:spLocks noGrp="1" noChangeArrowheads="1"/>
          </p:cNvSpPr>
          <p:nvPr>
            <p:ph type="body" idx="1"/>
          </p:nvPr>
        </p:nvSpPr>
        <p:spPr/>
        <p:txBody>
          <a:bodyPr/>
          <a:lstStyle/>
          <a:p>
            <a:pPr>
              <a:buFont typeface="Symbol" pitchFamily="18" charset="2"/>
              <a:buNone/>
            </a:pPr>
            <a:r>
              <a:rPr lang="en-US" b="1" u="sng" dirty="0"/>
              <a:t>TRAINER NOTES:</a:t>
            </a:r>
          </a:p>
          <a:p>
            <a:endParaRPr lang="en-US" dirty="0"/>
          </a:p>
          <a:p>
            <a:r>
              <a:rPr lang="en-US" dirty="0"/>
              <a:t>All workers must adhere to the following work rules:</a:t>
            </a:r>
          </a:p>
          <a:p>
            <a:pPr>
              <a:buFontTx/>
              <a:buChar char="•"/>
            </a:pPr>
            <a:r>
              <a:rPr lang="en-US" dirty="0"/>
              <a:t> Follow their employer’s safety &amp; health policies at all times.  </a:t>
            </a:r>
          </a:p>
          <a:p>
            <a:pPr>
              <a:buFontTx/>
              <a:buChar char="•"/>
            </a:pPr>
            <a:r>
              <a:rPr lang="en-US" dirty="0"/>
              <a:t> Follow supervisors’ instructions and adhere to the chain of command.  </a:t>
            </a:r>
          </a:p>
          <a:p>
            <a:pPr>
              <a:buFontTx/>
              <a:buChar char="•"/>
            </a:pPr>
            <a:r>
              <a:rPr lang="en-US" dirty="0"/>
              <a:t> Follow personnel accountability instructions; check-in and check-out.</a:t>
            </a:r>
          </a:p>
          <a:p>
            <a:pPr>
              <a:buFontTx/>
              <a:buChar char="•"/>
            </a:pPr>
            <a:r>
              <a:rPr lang="en-US" dirty="0"/>
              <a:t> Obtain vaccinations in conformance with the employer’s medical direction.  </a:t>
            </a:r>
          </a:p>
          <a:p>
            <a:pPr>
              <a:buFontTx/>
              <a:buChar char="•"/>
            </a:pPr>
            <a:r>
              <a:rPr lang="en-US" dirty="0"/>
              <a:t> Promptly report all injuries, accidents, and near misses.  Seek medical attention as needed.</a:t>
            </a:r>
          </a:p>
          <a:p>
            <a:pPr>
              <a:buFontTx/>
              <a:buChar char="•"/>
            </a:pPr>
            <a:r>
              <a:rPr lang="en-US" dirty="0"/>
              <a:t> Report all unsafe conditions.  Do not perform tasks until proper safety &amp; health controls have been put into place.  Employees may refuse to perform tasks that expose them to an imminent danger.</a:t>
            </a:r>
          </a:p>
          <a:p>
            <a:pPr>
              <a:buFontTx/>
              <a:buChar char="•"/>
            </a:pPr>
            <a:r>
              <a:rPr lang="en-US" dirty="0"/>
              <a:t> Wear all personal protective equipment (PPE) needed for the task.</a:t>
            </a:r>
          </a:p>
          <a:p>
            <a:pPr>
              <a:buFontTx/>
              <a:buChar char="•"/>
            </a:pPr>
            <a:r>
              <a:rPr lang="en-US" dirty="0"/>
              <a:t> Maintain constant awareness of your surroundings.  </a:t>
            </a:r>
          </a:p>
          <a:p>
            <a:endParaRPr lang="en-US" dirty="0"/>
          </a:p>
        </p:txBody>
      </p:sp>
    </p:spTree>
    <p:extLst>
      <p:ext uri="{BB962C8B-B14F-4D97-AF65-F5344CB8AC3E}">
        <p14:creationId xmlns:p14="http://schemas.microsoft.com/office/powerpoint/2010/main" val="1933540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586FF1-97EF-46F7-91D0-E2CF982923E8}" type="slidenum">
              <a:rPr lang="en-US"/>
              <a:pPr/>
              <a:t>39</a:t>
            </a:fld>
            <a:endParaRPr lang="en-US" dirty="0"/>
          </a:p>
        </p:txBody>
      </p:sp>
      <p:sp>
        <p:nvSpPr>
          <p:cNvPr id="98306" name="Rectangle 2"/>
          <p:cNvSpPr>
            <a:spLocks noGrp="1" noRot="1" noChangeAspect="1" noChangeArrowheads="1" noTextEdit="1"/>
          </p:cNvSpPr>
          <p:nvPr>
            <p:ph type="sldImg"/>
          </p:nvPr>
        </p:nvSpPr>
        <p:spPr>
          <a:xfrm>
            <a:off x="1414463" y="1162050"/>
            <a:ext cx="4181475" cy="3136900"/>
          </a:xfrm>
          <a:ln/>
        </p:spPr>
      </p:sp>
      <p:sp>
        <p:nvSpPr>
          <p:cNvPr id="98307" name="Rectangle 3"/>
          <p:cNvSpPr>
            <a:spLocks noGrp="1" noChangeArrowheads="1"/>
          </p:cNvSpPr>
          <p:nvPr>
            <p:ph type="body" idx="1"/>
          </p:nvPr>
        </p:nvSpPr>
        <p:spPr/>
        <p:txBody>
          <a:bodyPr/>
          <a:lstStyle/>
          <a:p>
            <a:pPr>
              <a:buFont typeface="Symbol" pitchFamily="18" charset="2"/>
              <a:buNone/>
            </a:pPr>
            <a:r>
              <a:rPr lang="en-US" sz="1100" b="1" u="sng" dirty="0"/>
              <a:t>TRAINER NOTES:</a:t>
            </a:r>
          </a:p>
          <a:p>
            <a:r>
              <a:rPr lang="en-US" sz="1100" dirty="0"/>
              <a:t>All agency and contractor personnel engaged in response operations must be trained to recognize and avoid hazards.  This training is composed of several elements:</a:t>
            </a:r>
          </a:p>
          <a:p>
            <a:pPr>
              <a:buFontTx/>
              <a:buChar char="•"/>
            </a:pPr>
            <a:r>
              <a:rPr lang="en-US" sz="1100" dirty="0"/>
              <a:t> General </a:t>
            </a:r>
            <a:r>
              <a:rPr lang="en-US" sz="1100" dirty="0" smtClean="0"/>
              <a:t> and Site –specific training </a:t>
            </a:r>
            <a:r>
              <a:rPr lang="en-US" sz="1100" dirty="0"/>
              <a:t>for disaster site </a:t>
            </a:r>
            <a:r>
              <a:rPr lang="en-US" sz="1100" dirty="0" smtClean="0"/>
              <a:t>workers.  Site-specific training includes an overview of conditions specific to the locales where the employee will be deployed</a:t>
            </a:r>
            <a:endParaRPr lang="en-US" sz="1100" dirty="0"/>
          </a:p>
          <a:p>
            <a:pPr>
              <a:buFontTx/>
              <a:buChar char="•"/>
            </a:pPr>
            <a:r>
              <a:rPr lang="en-US" sz="1100" dirty="0" smtClean="0"/>
              <a:t> Pre-deployment and pre-job briefings. These briefings are conducted on a daily basis by the worker’s immediate supervisor to cover the day’s work plan. </a:t>
            </a:r>
          </a:p>
          <a:p>
            <a:pPr>
              <a:buFontTx/>
              <a:buChar char="•"/>
            </a:pPr>
            <a:r>
              <a:rPr lang="en-US" sz="1100" dirty="0" smtClean="0"/>
              <a:t>Task </a:t>
            </a:r>
            <a:r>
              <a:rPr lang="en-US" sz="1100" dirty="0"/>
              <a:t>specific training, including any mandated training </a:t>
            </a:r>
            <a:r>
              <a:rPr lang="en-US" sz="1100" dirty="0" smtClean="0"/>
              <a:t>requirements.  Task-specific </a:t>
            </a:r>
            <a:r>
              <a:rPr lang="en-US" sz="1100" dirty="0"/>
              <a:t>training includes items such as hazard communication, PPE, use of tools, safety at elevations, etc.  Training that is mandated by various agencies, such as OSHA, EPA, USCG, DOT, etc., shall be provided in accordance with those agencies’ guidelines</a:t>
            </a:r>
            <a:r>
              <a:rPr lang="en-US" sz="1100" dirty="0" smtClean="0"/>
              <a:t>.</a:t>
            </a:r>
          </a:p>
          <a:p>
            <a:pPr>
              <a:buFontTx/>
              <a:buChar char="•"/>
            </a:pPr>
            <a:endParaRPr lang="en-US" sz="1100" dirty="0"/>
          </a:p>
          <a:p>
            <a:r>
              <a:rPr lang="en-US" sz="1100" dirty="0"/>
              <a:t>Employers (agencies and contractors) shall maintain records of employee training available for inspection by agencies having jurisdiction.  Training records include documentation such as, but not limited to, training certificates, attendance rosters, course curriculum matrices, etc.  Employers shall provide competent and qualified persons as required by various standards</a:t>
            </a:r>
            <a:r>
              <a:rPr lang="en-US" sz="1100" dirty="0" smtClean="0"/>
              <a:t>.  Training </a:t>
            </a:r>
            <a:r>
              <a:rPr lang="en-US" sz="1100" dirty="0"/>
              <a:t>activities will be coordinated with the National Institute of Environmental Health Sciences (NIEHS),  OSHA’s Office of Training and Education, and OSHA’s Ed Centers.</a:t>
            </a:r>
          </a:p>
        </p:txBody>
      </p:sp>
    </p:spTree>
    <p:extLst>
      <p:ext uri="{BB962C8B-B14F-4D97-AF65-F5344CB8AC3E}">
        <p14:creationId xmlns:p14="http://schemas.microsoft.com/office/powerpoint/2010/main" val="205837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3DB481-3D54-496E-84BC-29CB4DEA6413}" type="slidenum">
              <a:rPr lang="en-US"/>
              <a:pPr/>
              <a:t>4</a:t>
            </a:fld>
            <a:endParaRPr lang="en-US" dirty="0"/>
          </a:p>
        </p:txBody>
      </p:sp>
      <p:sp>
        <p:nvSpPr>
          <p:cNvPr id="345090" name="Rectangle 2"/>
          <p:cNvSpPr>
            <a:spLocks noGrp="1" noRot="1" noChangeAspect="1" noChangeArrowheads="1" noTextEdit="1"/>
          </p:cNvSpPr>
          <p:nvPr>
            <p:ph type="sldImg"/>
          </p:nvPr>
        </p:nvSpPr>
        <p:spPr>
          <a:xfrm>
            <a:off x="1414463" y="1162050"/>
            <a:ext cx="4181475" cy="3136900"/>
          </a:xfrm>
          <a:ln/>
        </p:spPr>
      </p:sp>
      <p:sp>
        <p:nvSpPr>
          <p:cNvPr id="345091" name="Rectangle 3"/>
          <p:cNvSpPr>
            <a:spLocks noGrp="1" noChangeArrowheads="1"/>
          </p:cNvSpPr>
          <p:nvPr>
            <p:ph type="body" idx="1"/>
          </p:nvPr>
        </p:nvSpPr>
        <p:spPr/>
        <p:txBody>
          <a:bodyPr/>
          <a:lstStyle/>
          <a:p>
            <a:r>
              <a:rPr lang="en-US" b="1" u="sng" dirty="0"/>
              <a:t>TRAINER NOTES:</a:t>
            </a:r>
          </a:p>
        </p:txBody>
      </p:sp>
    </p:spTree>
    <p:extLst>
      <p:ext uri="{BB962C8B-B14F-4D97-AF65-F5344CB8AC3E}">
        <p14:creationId xmlns:p14="http://schemas.microsoft.com/office/powerpoint/2010/main" val="296546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EEF4D72-35B3-4A27-9493-BA4D23E72DD9}" type="slidenum">
              <a:rPr lang="en-US"/>
              <a:pPr/>
              <a:t>5</a:t>
            </a:fld>
            <a:endParaRPr lang="en-US" dirty="0"/>
          </a:p>
        </p:txBody>
      </p:sp>
      <p:sp>
        <p:nvSpPr>
          <p:cNvPr id="346114" name="Rectangle 2"/>
          <p:cNvSpPr>
            <a:spLocks noGrp="1" noRot="1" noChangeAspect="1" noChangeArrowheads="1" noTextEdit="1"/>
          </p:cNvSpPr>
          <p:nvPr>
            <p:ph type="sldImg"/>
          </p:nvPr>
        </p:nvSpPr>
        <p:spPr>
          <a:xfrm>
            <a:off x="1414463" y="1162050"/>
            <a:ext cx="4181475" cy="3136900"/>
          </a:xfrm>
          <a:ln/>
        </p:spPr>
      </p:sp>
      <p:sp>
        <p:nvSpPr>
          <p:cNvPr id="346115" name="Rectangle 3"/>
          <p:cNvSpPr>
            <a:spLocks noGrp="1" noChangeArrowheads="1"/>
          </p:cNvSpPr>
          <p:nvPr>
            <p:ph type="body" idx="1"/>
          </p:nvPr>
        </p:nvSpPr>
        <p:spPr/>
        <p:txBody>
          <a:bodyPr/>
          <a:lstStyle/>
          <a:p>
            <a:r>
              <a:rPr lang="en-US" b="1" u="sng" dirty="0" smtClean="0"/>
              <a:t>TRAINER </a:t>
            </a:r>
            <a:r>
              <a:rPr lang="en-US" b="1" u="sng" dirty="0"/>
              <a:t>NOTES</a:t>
            </a:r>
            <a:r>
              <a:rPr lang="en-US" b="1" u="sng" dirty="0" smtClean="0"/>
              <a:t>:</a:t>
            </a:r>
          </a:p>
          <a:p>
            <a:endParaRPr lang="en-US" b="1" u="sng" dirty="0" smtClean="0"/>
          </a:p>
          <a:p>
            <a:r>
              <a:rPr lang="en-US" b="0" u="none" dirty="0" smtClean="0"/>
              <a:t>For compliance with local laws</a:t>
            </a:r>
            <a:r>
              <a:rPr lang="en-US" b="0" u="none" baseline="0" dirty="0" smtClean="0"/>
              <a:t> and responsibilities please refer to your state or territory applicable safety law</a:t>
            </a:r>
            <a:endParaRPr lang="en-US" b="0" u="none" dirty="0"/>
          </a:p>
        </p:txBody>
      </p:sp>
    </p:spTree>
    <p:extLst>
      <p:ext uri="{BB962C8B-B14F-4D97-AF65-F5344CB8AC3E}">
        <p14:creationId xmlns:p14="http://schemas.microsoft.com/office/powerpoint/2010/main" val="359604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CDBEA3-477C-48AF-BB70-3B6F837B765A}" type="slidenum">
              <a:rPr lang="en-US"/>
              <a:pPr/>
              <a:t>6</a:t>
            </a:fld>
            <a:endParaRPr lang="en-US" dirty="0"/>
          </a:p>
        </p:txBody>
      </p:sp>
      <p:sp>
        <p:nvSpPr>
          <p:cNvPr id="303106" name="Rectangle 2"/>
          <p:cNvSpPr>
            <a:spLocks noGrp="1" noRot="1" noChangeAspect="1" noChangeArrowheads="1" noTextEdit="1"/>
          </p:cNvSpPr>
          <p:nvPr>
            <p:ph type="sldImg"/>
          </p:nvPr>
        </p:nvSpPr>
        <p:spPr>
          <a:xfrm>
            <a:off x="1414463" y="1162050"/>
            <a:ext cx="4181475" cy="3136900"/>
          </a:xfrm>
          <a:ln/>
        </p:spPr>
      </p:sp>
      <p:sp>
        <p:nvSpPr>
          <p:cNvPr id="303107" name="Rectangle 3"/>
          <p:cNvSpPr>
            <a:spLocks noGrp="1" noChangeArrowheads="1"/>
          </p:cNvSpPr>
          <p:nvPr>
            <p:ph type="body" idx="1"/>
          </p:nvPr>
        </p:nvSpPr>
        <p:spPr/>
        <p:txBody>
          <a:bodyPr/>
          <a:lstStyle/>
          <a:p>
            <a:pPr>
              <a:lnSpc>
                <a:spcPct val="80000"/>
              </a:lnSpc>
              <a:buFont typeface="Symbol" pitchFamily="18" charset="2"/>
              <a:buNone/>
            </a:pPr>
            <a:r>
              <a:rPr lang="en-US" b="1" u="sng" dirty="0"/>
              <a:t>TRAINER NOTES:</a:t>
            </a:r>
          </a:p>
          <a:p>
            <a:pPr>
              <a:lnSpc>
                <a:spcPct val="80000"/>
              </a:lnSpc>
              <a:buFont typeface="Symbol" pitchFamily="18" charset="2"/>
              <a:buNone/>
            </a:pPr>
            <a:endParaRPr lang="en-US" b="1" u="sng" dirty="0"/>
          </a:p>
          <a:p>
            <a:pPr>
              <a:lnSpc>
                <a:spcPct val="120000"/>
              </a:lnSpc>
              <a:spcBef>
                <a:spcPts val="541"/>
              </a:spcBef>
              <a:spcAft>
                <a:spcPts val="541"/>
              </a:spcAft>
            </a:pPr>
            <a:r>
              <a:rPr lang="es-ES" dirty="0" err="1" smtClean="0"/>
              <a:t>Identification</a:t>
            </a:r>
            <a:r>
              <a:rPr lang="es-ES" dirty="0" smtClean="0"/>
              <a:t> of</a:t>
            </a:r>
            <a:r>
              <a:rPr lang="es-ES" baseline="0" dirty="0" smtClean="0"/>
              <a:t> </a:t>
            </a:r>
            <a:r>
              <a:rPr lang="es-ES" baseline="0" dirty="0" err="1" smtClean="0"/>
              <a:t>potential</a:t>
            </a:r>
            <a:r>
              <a:rPr lang="es-ES" baseline="0" dirty="0" smtClean="0"/>
              <a:t> </a:t>
            </a:r>
            <a:r>
              <a:rPr lang="es-ES" baseline="0" dirty="0" err="1" smtClean="0"/>
              <a:t>hazards</a:t>
            </a:r>
            <a:r>
              <a:rPr lang="es-ES" baseline="0" dirty="0" smtClean="0"/>
              <a:t> </a:t>
            </a:r>
            <a:r>
              <a:rPr lang="es-ES" baseline="0" dirty="0" err="1" smtClean="0"/>
              <a:t>wthin</a:t>
            </a:r>
            <a:r>
              <a:rPr lang="es-ES" baseline="0" dirty="0" smtClean="0"/>
              <a:t> a </a:t>
            </a:r>
            <a:r>
              <a:rPr lang="es-ES" baseline="0" dirty="0" err="1" smtClean="0"/>
              <a:t>disaster</a:t>
            </a:r>
            <a:r>
              <a:rPr lang="es-ES" baseline="0" dirty="0" smtClean="0"/>
              <a:t> </a:t>
            </a:r>
            <a:r>
              <a:rPr lang="es-ES" baseline="0" dirty="0" err="1" smtClean="0"/>
              <a:t>area</a:t>
            </a:r>
            <a:endParaRPr lang="es-ES" dirty="0" smtClean="0"/>
          </a:p>
          <a:p>
            <a:pPr>
              <a:lnSpc>
                <a:spcPct val="120000"/>
              </a:lnSpc>
              <a:spcBef>
                <a:spcPts val="541"/>
              </a:spcBef>
              <a:spcAft>
                <a:spcPts val="541"/>
              </a:spcAft>
            </a:pPr>
            <a:r>
              <a:rPr lang="en-US" dirty="0" smtClean="0"/>
              <a:t>Start by recognition. Note the work environment. Ask employees how they carry out their work. Look for potential sources of injuries such as:</a:t>
            </a:r>
          </a:p>
          <a:p>
            <a:pPr>
              <a:lnSpc>
                <a:spcPct val="120000"/>
              </a:lnSpc>
              <a:spcBef>
                <a:spcPts val="541"/>
              </a:spcBef>
              <a:spcAft>
                <a:spcPts val="541"/>
              </a:spcAft>
            </a:pPr>
            <a:r>
              <a:rPr lang="es-ES" dirty="0" smtClean="0"/>
              <a:t>• </a:t>
            </a:r>
            <a:r>
              <a:rPr lang="en-US" dirty="0" smtClean="0"/>
              <a:t>Objects that can fall. </a:t>
            </a:r>
          </a:p>
          <a:p>
            <a:pPr>
              <a:lnSpc>
                <a:spcPct val="120000"/>
              </a:lnSpc>
              <a:spcBef>
                <a:spcPts val="541"/>
              </a:spcBef>
              <a:spcAft>
                <a:spcPts val="541"/>
              </a:spcAft>
            </a:pPr>
            <a:r>
              <a:rPr lang="en-US" dirty="0" smtClean="0"/>
              <a:t>• Pipelines or exposed</a:t>
            </a:r>
            <a:r>
              <a:rPr lang="en-US" baseline="0" dirty="0" smtClean="0"/>
              <a:t> </a:t>
            </a:r>
            <a:r>
              <a:rPr lang="en-US" dirty="0" smtClean="0"/>
              <a:t>beams at the working level.</a:t>
            </a:r>
          </a:p>
          <a:p>
            <a:pPr>
              <a:lnSpc>
                <a:spcPct val="120000"/>
              </a:lnSpc>
              <a:spcBef>
                <a:spcPts val="541"/>
              </a:spcBef>
              <a:spcAft>
                <a:spcPts val="541"/>
              </a:spcAft>
            </a:pPr>
            <a:r>
              <a:rPr lang="en-US" dirty="0" smtClean="0"/>
              <a:t>• Exposed liquid chemicals. </a:t>
            </a:r>
          </a:p>
          <a:p>
            <a:pPr>
              <a:lnSpc>
                <a:spcPct val="120000"/>
              </a:lnSpc>
              <a:spcBef>
                <a:spcPts val="541"/>
              </a:spcBef>
              <a:spcAft>
                <a:spcPts val="541"/>
              </a:spcAft>
            </a:pPr>
            <a:r>
              <a:rPr lang="en-US" dirty="0" smtClean="0"/>
              <a:t>• Sources of heat, bright light, noise or dust. </a:t>
            </a:r>
          </a:p>
          <a:p>
            <a:pPr>
              <a:lnSpc>
                <a:spcPct val="120000"/>
              </a:lnSpc>
              <a:spcBef>
                <a:spcPts val="541"/>
              </a:spcBef>
              <a:spcAft>
                <a:spcPts val="541"/>
              </a:spcAft>
            </a:pPr>
            <a:r>
              <a:rPr lang="en-US" dirty="0" smtClean="0"/>
              <a:t>• Equipment or materials that could release particles into the air.</a:t>
            </a:r>
          </a:p>
          <a:p>
            <a:pPr>
              <a:lnSpc>
                <a:spcPct val="120000"/>
              </a:lnSpc>
              <a:spcBef>
                <a:spcPts val="541"/>
              </a:spcBef>
              <a:spcAft>
                <a:spcPts val="541"/>
              </a:spcAft>
            </a:pPr>
            <a:endParaRPr lang="es-ES" dirty="0" smtClean="0"/>
          </a:p>
          <a:p>
            <a:pPr>
              <a:lnSpc>
                <a:spcPct val="120000"/>
              </a:lnSpc>
              <a:spcBef>
                <a:spcPts val="541"/>
              </a:spcBef>
              <a:spcAft>
                <a:spcPts val="541"/>
              </a:spcAft>
            </a:pPr>
            <a:r>
              <a:rPr lang="en-US" dirty="0" smtClean="0"/>
              <a:t>A good way to measure the noise: If you need to raise the voice so people can hear you, means that it is necessary to wear ear protection.</a:t>
            </a:r>
          </a:p>
          <a:p>
            <a:pPr>
              <a:lnSpc>
                <a:spcPct val="120000"/>
              </a:lnSpc>
              <a:spcBef>
                <a:spcPts val="541"/>
              </a:spcBef>
              <a:spcAft>
                <a:spcPts val="541"/>
              </a:spcAft>
            </a:pPr>
            <a:r>
              <a:rPr lang="en-US" dirty="0" smtClean="0"/>
              <a:t>The permissible exposure to noise for the construction industry is currently 90 DB for a duration of 8 hours.</a:t>
            </a:r>
          </a:p>
          <a:p>
            <a:pPr>
              <a:lnSpc>
                <a:spcPct val="120000"/>
              </a:lnSpc>
              <a:spcBef>
                <a:spcPts val="541"/>
              </a:spcBef>
              <a:spcAft>
                <a:spcPts val="541"/>
              </a:spcAft>
            </a:pPr>
            <a:endParaRPr lang="es-ES" dirty="0" smtClean="0"/>
          </a:p>
          <a:p>
            <a:pPr>
              <a:lnSpc>
                <a:spcPct val="120000"/>
              </a:lnSpc>
              <a:spcBef>
                <a:spcPts val="541"/>
              </a:spcBef>
              <a:spcAft>
                <a:spcPts val="541"/>
              </a:spcAft>
            </a:pPr>
            <a:r>
              <a:rPr lang="es-ES" dirty="0" err="1" smtClean="0"/>
              <a:t>Consult</a:t>
            </a:r>
            <a:r>
              <a:rPr lang="es-ES" baseline="0" dirty="0" smtClean="0"/>
              <a:t> </a:t>
            </a:r>
            <a:r>
              <a:rPr lang="es-ES" baseline="0" dirty="0" err="1" smtClean="0"/>
              <a:t>the</a:t>
            </a:r>
            <a:r>
              <a:rPr lang="es-ES" baseline="0" dirty="0" smtClean="0"/>
              <a:t> </a:t>
            </a:r>
            <a:r>
              <a:rPr lang="es-ES" dirty="0" err="1" smtClean="0"/>
              <a:t>thecnical</a:t>
            </a:r>
            <a:r>
              <a:rPr lang="es-ES" dirty="0" smtClean="0"/>
              <a:t> links </a:t>
            </a:r>
            <a:r>
              <a:rPr lang="es-ES" dirty="0" err="1" smtClean="0"/>
              <a:t>from</a:t>
            </a:r>
            <a:r>
              <a:rPr lang="es-ES" dirty="0" smtClean="0"/>
              <a:t> OSHA </a:t>
            </a:r>
            <a:r>
              <a:rPr lang="es-ES" dirty="0" err="1" smtClean="0"/>
              <a:t>reegarding</a:t>
            </a:r>
            <a:r>
              <a:rPr lang="es-ES" dirty="0" smtClean="0"/>
              <a:t> </a:t>
            </a:r>
            <a:r>
              <a:rPr lang="es-ES" dirty="0" err="1" smtClean="0"/>
              <a:t>noise</a:t>
            </a:r>
            <a:r>
              <a:rPr lang="es-ES" dirty="0" smtClean="0"/>
              <a:t> and </a:t>
            </a:r>
            <a:r>
              <a:rPr lang="es-ES" dirty="0" err="1" smtClean="0"/>
              <a:t>hearing</a:t>
            </a:r>
            <a:r>
              <a:rPr lang="es-ES" dirty="0" smtClean="0"/>
              <a:t> </a:t>
            </a:r>
            <a:r>
              <a:rPr lang="es-ES" dirty="0" err="1" smtClean="0"/>
              <a:t>protection</a:t>
            </a:r>
            <a:endParaRPr lang="es-ES" dirty="0" smtClean="0"/>
          </a:p>
          <a:p>
            <a:pPr>
              <a:lnSpc>
                <a:spcPct val="120000"/>
              </a:lnSpc>
              <a:spcBef>
                <a:spcPts val="541"/>
              </a:spcBef>
              <a:spcAft>
                <a:spcPts val="541"/>
              </a:spcAft>
            </a:pPr>
            <a:r>
              <a:rPr lang="es-ES" dirty="0" smtClean="0"/>
              <a:t>-- www.osha-slc.gov/SLTC </a:t>
            </a:r>
          </a:p>
          <a:p>
            <a:pPr>
              <a:lnSpc>
                <a:spcPct val="120000"/>
              </a:lnSpc>
              <a:spcBef>
                <a:spcPts val="541"/>
              </a:spcBef>
              <a:spcAft>
                <a:spcPts val="541"/>
              </a:spcAft>
            </a:pPr>
            <a:r>
              <a:rPr lang="es-ES" dirty="0" smtClean="0"/>
              <a:t>-- www.osha.gov/SLTC/constructionnoise/index.html</a:t>
            </a:r>
          </a:p>
          <a:p>
            <a:pPr>
              <a:lnSpc>
                <a:spcPct val="120000"/>
              </a:lnSpc>
              <a:spcBef>
                <a:spcPts val="541"/>
              </a:spcBef>
              <a:spcAft>
                <a:spcPts val="541"/>
              </a:spcAft>
            </a:pPr>
            <a:endParaRPr lang="es-ES" dirty="0" smtClean="0"/>
          </a:p>
        </p:txBody>
      </p:sp>
    </p:spTree>
    <p:extLst>
      <p:ext uri="{BB962C8B-B14F-4D97-AF65-F5344CB8AC3E}">
        <p14:creationId xmlns:p14="http://schemas.microsoft.com/office/powerpoint/2010/main" val="183571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197EF5F5-9B69-4C22-8B8D-D303CEBF3010}" type="slidenum">
              <a:rPr lang="en-US" smtClean="0"/>
              <a:t>7</a:t>
            </a:fld>
            <a:endParaRPr lang="en-US" dirty="0"/>
          </a:p>
        </p:txBody>
      </p:sp>
    </p:spTree>
    <p:extLst>
      <p:ext uri="{BB962C8B-B14F-4D97-AF65-F5344CB8AC3E}">
        <p14:creationId xmlns:p14="http://schemas.microsoft.com/office/powerpoint/2010/main" val="400235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1BDE2D-7C26-413D-8220-25B5346900F2}" type="slidenum">
              <a:rPr lang="en-US"/>
              <a:pPr/>
              <a:t>8</a:t>
            </a:fld>
            <a:endParaRPr lang="en-US" dirty="0"/>
          </a:p>
        </p:txBody>
      </p:sp>
      <p:sp>
        <p:nvSpPr>
          <p:cNvPr id="105474" name="Rectangle 2"/>
          <p:cNvSpPr>
            <a:spLocks noGrp="1" noRot="1" noChangeAspect="1" noChangeArrowheads="1" noTextEdit="1"/>
          </p:cNvSpPr>
          <p:nvPr>
            <p:ph type="sldImg"/>
          </p:nvPr>
        </p:nvSpPr>
        <p:spPr>
          <a:xfrm>
            <a:off x="1414463" y="1162050"/>
            <a:ext cx="4181475" cy="3136900"/>
          </a:xfrm>
          <a:ln/>
        </p:spPr>
      </p:sp>
      <p:sp>
        <p:nvSpPr>
          <p:cNvPr id="105475" name="Rectangle 3"/>
          <p:cNvSpPr>
            <a:spLocks noGrp="1" noChangeArrowheads="1"/>
          </p:cNvSpPr>
          <p:nvPr>
            <p:ph type="body" idx="1"/>
          </p:nvPr>
        </p:nvSpPr>
        <p:spPr/>
        <p:txBody>
          <a:bodyPr/>
          <a:lstStyle/>
          <a:p>
            <a:pPr>
              <a:buFont typeface="Symbol" pitchFamily="18" charset="2"/>
              <a:buNone/>
            </a:pPr>
            <a:r>
              <a:rPr lang="en-US" b="1" u="sng" dirty="0"/>
              <a:t>TRAINER NOTES:</a:t>
            </a:r>
          </a:p>
          <a:p>
            <a:r>
              <a:rPr lang="pt-BR" b="1" dirty="0" smtClean="0"/>
              <a:t>Photos from 3M.com, http://www.clker.com/  (free clipart)</a:t>
            </a:r>
          </a:p>
          <a:p>
            <a:endParaRPr lang="en-US" b="1" dirty="0"/>
          </a:p>
          <a:p>
            <a:r>
              <a:rPr lang="en-US" sz="1100" b="1" dirty="0"/>
              <a:t>Fire </a:t>
            </a:r>
            <a:r>
              <a:rPr lang="en-US" sz="1100" b="1" dirty="0" smtClean="0"/>
              <a:t>Fighting or Entry into unknown concentration:</a:t>
            </a:r>
            <a:r>
              <a:rPr lang="en-US" sz="1100" dirty="0" smtClean="0"/>
              <a:t> </a:t>
            </a:r>
            <a:r>
              <a:rPr lang="en-US" sz="1100" dirty="0"/>
              <a:t>Use Self Contained Breathing Apparatus (SCBA) with full face piece in pressure demand or other positive pressure mode.</a:t>
            </a:r>
            <a:br>
              <a:rPr lang="en-US" sz="1100" dirty="0"/>
            </a:br>
            <a:endParaRPr lang="en-US" sz="1100" dirty="0"/>
          </a:p>
          <a:p>
            <a:r>
              <a:rPr lang="en-US" sz="1100" b="1" dirty="0" smtClean="0"/>
              <a:t>Rescue </a:t>
            </a:r>
            <a:r>
              <a:rPr lang="en-US" sz="1100" b="1" dirty="0"/>
              <a:t>operations with vapors present:</a:t>
            </a:r>
            <a:r>
              <a:rPr lang="en-US" sz="1100" dirty="0"/>
              <a:t> Use gas mask with front mounted organic vapor canister (OVC) or </a:t>
            </a:r>
            <a:r>
              <a:rPr lang="en-US" sz="1100" dirty="0" smtClean="0"/>
              <a:t>chemical </a:t>
            </a:r>
            <a:r>
              <a:rPr lang="en-US" sz="1100" dirty="0"/>
              <a:t>cartridge respirator with an organic vapor cartridge</a:t>
            </a:r>
          </a:p>
          <a:p>
            <a:endParaRPr lang="en-US" sz="1100" dirty="0"/>
          </a:p>
          <a:p>
            <a:r>
              <a:rPr lang="en-US" sz="1100" b="1" dirty="0"/>
              <a:t>Dusty environments:</a:t>
            </a:r>
            <a:r>
              <a:rPr lang="en-US" sz="1100" dirty="0"/>
              <a:t> Use combination HEPA/Organic Vapor Cartridge</a:t>
            </a:r>
            <a:r>
              <a:rPr lang="en-US" sz="1100" dirty="0" smtClean="0"/>
              <a:t>.</a:t>
            </a:r>
          </a:p>
          <a:p>
            <a:endParaRPr lang="en-US" sz="1100" dirty="0" smtClean="0"/>
          </a:p>
          <a:p>
            <a:r>
              <a:rPr lang="en-US" sz="1100" b="1" dirty="0" smtClean="0"/>
              <a:t>General cleaning</a:t>
            </a:r>
            <a:r>
              <a:rPr lang="en-US" sz="1100" dirty="0" smtClean="0"/>
              <a:t>:</a:t>
            </a:r>
            <a:r>
              <a:rPr lang="en-US" sz="1100" baseline="0" dirty="0" smtClean="0"/>
              <a:t> Use at least a particulate respirator (N95) if mold or dust is present</a:t>
            </a:r>
            <a:r>
              <a:rPr lang="en-US" sz="1100" dirty="0"/>
              <a:t/>
            </a:r>
            <a:br>
              <a:rPr lang="en-US" sz="1100" dirty="0"/>
            </a:br>
            <a:r>
              <a:rPr lang="en-US" sz="1100" b="1" i="1" dirty="0" smtClean="0"/>
              <a:t>Hazardous </a:t>
            </a:r>
            <a:r>
              <a:rPr lang="en-US" sz="1100" b="1" i="1" dirty="0"/>
              <a:t>materials spills, leaks, and releases (including oil</a:t>
            </a:r>
            <a:r>
              <a:rPr lang="en-US" sz="1100" i="1" dirty="0"/>
              <a:t>)</a:t>
            </a:r>
            <a:endParaRPr lang="en-US" sz="1100" dirty="0"/>
          </a:p>
          <a:p>
            <a:r>
              <a:rPr lang="en-US" sz="1100" dirty="0"/>
              <a:t>The release, spill, or leak of any hazardous material (including oil) shall be reported to U.S. EPA and/or USCG for appropriate handling. The cleanup of hazardous materials releases will be handled by properly trained and protected individuals in accordance with the requirements of 29 CFR 1910.120.</a:t>
            </a:r>
          </a:p>
          <a:p>
            <a:r>
              <a:rPr lang="en-US" sz="1100" dirty="0"/>
              <a:t>In case of unanticipated discoveries, such as tanks, drums, or cylinders of hazardous materials, or unexploded ammunitions, all work shall cease in the vicinity, the area shall be cordoned off, and appropriate public safety agencies shall be summoned.</a:t>
            </a:r>
          </a:p>
        </p:txBody>
      </p:sp>
    </p:spTree>
    <p:extLst>
      <p:ext uri="{BB962C8B-B14F-4D97-AF65-F5344CB8AC3E}">
        <p14:creationId xmlns:p14="http://schemas.microsoft.com/office/powerpoint/2010/main" val="310837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D5FA28-DF81-44E0-BEB9-F39A7DE54F9D}" type="slidenum">
              <a:rPr lang="en-US"/>
              <a:pPr/>
              <a:t>9</a:t>
            </a:fld>
            <a:endParaRPr lang="en-US"/>
          </a:p>
        </p:txBody>
      </p:sp>
      <p:sp>
        <p:nvSpPr>
          <p:cNvPr id="103426" name="Rectangle 2"/>
          <p:cNvSpPr>
            <a:spLocks noGrp="1" noRot="1" noChangeAspect="1" noChangeArrowheads="1" noTextEdit="1"/>
          </p:cNvSpPr>
          <p:nvPr>
            <p:ph type="sldImg"/>
          </p:nvPr>
        </p:nvSpPr>
        <p:spPr>
          <a:xfrm>
            <a:off x="1414463" y="1162050"/>
            <a:ext cx="4181475" cy="3136900"/>
          </a:xfrm>
          <a:ln/>
        </p:spPr>
      </p:sp>
      <p:sp>
        <p:nvSpPr>
          <p:cNvPr id="103427" name="Rectangle 3"/>
          <p:cNvSpPr>
            <a:spLocks noGrp="1" noChangeArrowheads="1"/>
          </p:cNvSpPr>
          <p:nvPr>
            <p:ph type="body" idx="1"/>
          </p:nvPr>
        </p:nvSpPr>
        <p:spPr/>
        <p:txBody>
          <a:bodyPr/>
          <a:lstStyle/>
          <a:p>
            <a:pPr>
              <a:lnSpc>
                <a:spcPct val="80000"/>
              </a:lnSpc>
              <a:buFont typeface="Symbol" pitchFamily="18" charset="2"/>
              <a:buNone/>
            </a:pPr>
            <a:r>
              <a:rPr lang="en-US" sz="1200" b="1" u="sng" dirty="0"/>
              <a:t>TRAINER NOTES:</a:t>
            </a:r>
          </a:p>
          <a:p>
            <a:pPr>
              <a:lnSpc>
                <a:spcPct val="80000"/>
              </a:lnSpc>
              <a:buFont typeface="Symbol" pitchFamily="18" charset="2"/>
              <a:buNone/>
            </a:pPr>
            <a:endParaRPr lang="en-US" sz="1200" b="1" u="sng" dirty="0"/>
          </a:p>
          <a:p>
            <a:pPr>
              <a:spcBef>
                <a:spcPct val="0"/>
              </a:spcBef>
            </a:pPr>
            <a:r>
              <a:rPr lang="en-US" sz="1200" dirty="0"/>
              <a:t>A medical evaluation is required prior to using a respirator other than a nuisance dust mask. </a:t>
            </a:r>
            <a:r>
              <a:rPr lang="en-US" sz="1200" dirty="0" smtClean="0"/>
              <a:t>  Protect </a:t>
            </a:r>
            <a:r>
              <a:rPr lang="en-US" sz="1200" dirty="0"/>
              <a:t>yourself from breathing dust, it can contain toxic material</a:t>
            </a:r>
            <a:r>
              <a:rPr lang="en-US" sz="1200" dirty="0" smtClean="0"/>
              <a:t>. </a:t>
            </a:r>
          </a:p>
          <a:p>
            <a:pPr>
              <a:spcBef>
                <a:spcPct val="0"/>
              </a:spcBef>
            </a:pPr>
            <a:r>
              <a:rPr lang="en-US" sz="1200" dirty="0" smtClean="0"/>
              <a:t>Make sure you are fit-tested for a respirator, it must fit properly to protect you.</a:t>
            </a:r>
          </a:p>
          <a:p>
            <a:pPr>
              <a:spcBef>
                <a:spcPct val="0"/>
              </a:spcBef>
            </a:pPr>
            <a:r>
              <a:rPr lang="en-US" sz="1200" dirty="0" smtClean="0"/>
              <a:t>Surgical masks should </a:t>
            </a:r>
            <a:r>
              <a:rPr lang="en-US" sz="1200" b="1" dirty="0" smtClean="0"/>
              <a:t>not</a:t>
            </a:r>
            <a:r>
              <a:rPr lang="en-US" sz="1200" dirty="0" smtClean="0"/>
              <a:t> be used because </a:t>
            </a:r>
            <a:r>
              <a:rPr lang="en-US" sz="1200" b="1" dirty="0" smtClean="0"/>
              <a:t>they do not provide </a:t>
            </a:r>
            <a:r>
              <a:rPr lang="en-US" sz="1200" dirty="0" smtClean="0"/>
              <a:t>adequate protection.</a:t>
            </a:r>
            <a:br>
              <a:rPr lang="en-US" sz="1200" dirty="0" smtClean="0"/>
            </a:br>
            <a:endParaRPr lang="en-US" sz="1200" dirty="0"/>
          </a:p>
          <a:p>
            <a:pPr>
              <a:spcBef>
                <a:spcPct val="0"/>
              </a:spcBef>
            </a:pPr>
            <a:r>
              <a:rPr lang="en-US" sz="1200" b="1" dirty="0"/>
              <a:t>If in doubt about respirators, see your supervisor.</a:t>
            </a:r>
          </a:p>
          <a:p>
            <a:pPr>
              <a:spcBef>
                <a:spcPct val="0"/>
              </a:spcBef>
            </a:pPr>
            <a:r>
              <a:rPr lang="en-US" sz="1200" dirty="0" smtClean="0"/>
              <a:t>An N-95 or greater respirator is acceptable for most activities, including silica and </a:t>
            </a:r>
            <a:r>
              <a:rPr lang="en-US" sz="1200" dirty="0" err="1" smtClean="0"/>
              <a:t>portland</a:t>
            </a:r>
            <a:r>
              <a:rPr lang="en-US" sz="1200" dirty="0" smtClean="0"/>
              <a:t> cement dust. </a:t>
            </a:r>
          </a:p>
          <a:p>
            <a:pPr>
              <a:spcBef>
                <a:spcPct val="0"/>
              </a:spcBef>
            </a:pPr>
            <a:r>
              <a:rPr lang="en-US" sz="1200" dirty="0" smtClean="0"/>
              <a:t>If asbestos is present, use a half-mask elastomeric respirator with N,R, or P-100 series filters.</a:t>
            </a:r>
          </a:p>
          <a:p>
            <a:pPr>
              <a:spcBef>
                <a:spcPct val="0"/>
              </a:spcBef>
            </a:pPr>
            <a:endParaRPr lang="en-US" sz="1200" dirty="0" smtClean="0"/>
          </a:p>
          <a:p>
            <a:pPr>
              <a:spcBef>
                <a:spcPct val="0"/>
              </a:spcBef>
            </a:pPr>
            <a:r>
              <a:rPr lang="en-US" sz="1200" dirty="0" smtClean="0"/>
              <a:t>If airborne contaminants are causing eye irritation, full-face respirators with P-100 OV/AG combination cartridges should be used.  Do a positive and negative seal check every time you wear your respirator and wash it at least once a day. </a:t>
            </a:r>
          </a:p>
          <a:p>
            <a:pPr>
              <a:spcBef>
                <a:spcPct val="0"/>
              </a:spcBef>
            </a:pPr>
            <a:endParaRPr lang="en-US" sz="1200" dirty="0"/>
          </a:p>
        </p:txBody>
      </p:sp>
    </p:spTree>
    <p:extLst>
      <p:ext uri="{BB962C8B-B14F-4D97-AF65-F5344CB8AC3E}">
        <p14:creationId xmlns:p14="http://schemas.microsoft.com/office/powerpoint/2010/main" val="408685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101513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15693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276570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88699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147137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7119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12981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131460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248974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75868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08A3B-398E-488E-9FED-2202A8951872}" type="datetimeFigureOut">
              <a:rPr lang="en-US" smtClean="0"/>
              <a:t>5/27/2020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B0164C-EDB6-41CE-B1E8-FF2E15D67230}" type="slidenum">
              <a:rPr lang="en-US" smtClean="0"/>
              <a:t>‹#›</a:t>
            </a:fld>
            <a:endParaRPr lang="en-US" dirty="0"/>
          </a:p>
        </p:txBody>
      </p:sp>
    </p:spTree>
    <p:extLst>
      <p:ext uri="{BB962C8B-B14F-4D97-AF65-F5344CB8AC3E}">
        <p14:creationId xmlns:p14="http://schemas.microsoft.com/office/powerpoint/2010/main" val="3100363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08A3B-398E-488E-9FED-2202A8951872}" type="datetimeFigureOut">
              <a:rPr lang="en-US" smtClean="0"/>
              <a:t>5/27/2020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0164C-EDB6-41CE-B1E8-FF2E15D67230}" type="slidenum">
              <a:rPr lang="en-US" smtClean="0"/>
              <a:t>‹#›</a:t>
            </a:fld>
            <a:endParaRPr lang="en-US" dirty="0"/>
          </a:p>
        </p:txBody>
      </p:sp>
    </p:spTree>
    <p:extLst>
      <p:ext uri="{BB962C8B-B14F-4D97-AF65-F5344CB8AC3E}">
        <p14:creationId xmlns:p14="http://schemas.microsoft.com/office/powerpoint/2010/main" val="117852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8"/>
          <p:cNvSpPr txBox="1">
            <a:spLocks noChangeArrowheads="1"/>
          </p:cNvSpPr>
          <p:nvPr/>
        </p:nvSpPr>
        <p:spPr bwMode="auto">
          <a:xfrm>
            <a:off x="1600200" y="5486402"/>
            <a:ext cx="5943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a:lnSpc>
                <a:spcPct val="100000"/>
              </a:lnSpc>
              <a:spcBef>
                <a:spcPct val="0"/>
              </a:spcBef>
              <a:buClrTx/>
              <a:buSzTx/>
              <a:buFontTx/>
              <a:buNone/>
            </a:pPr>
            <a:r>
              <a:rPr lang="en-US" sz="2000" dirty="0" smtClean="0">
                <a:solidFill>
                  <a:srgbClr val="FF0000"/>
                </a:solidFill>
                <a:cs typeface="Times New Roman" pitchFamily="18" charset="0"/>
              </a:rPr>
              <a:t>"Keeping workers safe from chemicals, electric, fall hazards, caught or struck by  and dangers on the road during reconstruction, after a hurricane"</a:t>
            </a:r>
            <a:endParaRPr lang="es-PR" sz="2000" dirty="0">
              <a:solidFill>
                <a:srgbClr val="FF0000"/>
              </a:solidFill>
              <a:cs typeface="Times New Roman" pitchFamily="18" charset="0"/>
            </a:endParaRPr>
          </a:p>
        </p:txBody>
      </p:sp>
      <p:pic>
        <p:nvPicPr>
          <p:cNvPr id="2" name="Picture 1" descr="hurrica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94" y="1236666"/>
            <a:ext cx="6419850" cy="4114800"/>
          </a:xfrm>
          <a:prstGeom prst="rect">
            <a:avLst/>
          </a:prstGeom>
        </p:spPr>
      </p:pic>
      <p:sp>
        <p:nvSpPr>
          <p:cNvPr id="8198" name="Rectangle 6"/>
          <p:cNvSpPr>
            <a:spLocks noGrp="1" noChangeArrowheads="1"/>
          </p:cNvSpPr>
          <p:nvPr>
            <p:ph type="title"/>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a:buClr>
                <a:srgbClr val="000000"/>
              </a:buClr>
              <a:buFont typeface="Times New Roman" pitchFamily="18" charset="0"/>
              <a:buNone/>
            </a:pPr>
            <a:r>
              <a:rPr lang="es-PR" sz="3200" dirty="0" smtClean="0">
                <a:solidFill>
                  <a:srgbClr val="CC3300"/>
                </a:solidFill>
                <a:latin typeface="Arial" charset="0"/>
                <a:cs typeface="Times New Roman" pitchFamily="18" charset="0"/>
              </a:rPr>
              <a:t>Safety measures after a hurricane:</a:t>
            </a:r>
            <a:endParaRPr lang="es-PR" sz="3200" dirty="0">
              <a:solidFill>
                <a:srgbClr val="CC3300"/>
              </a:solidFill>
              <a:latin typeface="Arial" charset="0"/>
              <a:cs typeface="Times New Roman" pitchFamily="18" charset="0"/>
            </a:endParaRPr>
          </a:p>
        </p:txBody>
      </p:sp>
    </p:spTree>
    <p:extLst>
      <p:ext uri="{BB962C8B-B14F-4D97-AF65-F5344CB8AC3E}">
        <p14:creationId xmlns:p14="http://schemas.microsoft.com/office/powerpoint/2010/main" val="12965023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r>
              <a:rPr lang="en-GB" dirty="0" smtClean="0">
                <a:solidFill>
                  <a:schemeClr val="tx1"/>
                </a:solidFill>
              </a:rPr>
              <a:t>Chemical Exposure(cont.)</a:t>
            </a:r>
            <a:endParaRPr lang="en-GB" dirty="0">
              <a:solidFill>
                <a:schemeClr val="tx1"/>
              </a:solidFill>
            </a:endParaRPr>
          </a:p>
        </p:txBody>
      </p:sp>
      <p:sp>
        <p:nvSpPr>
          <p:cNvPr id="43010" name="Rectangle 2"/>
          <p:cNvSpPr>
            <a:spLocks noGrp="1" noChangeArrowheads="1"/>
          </p:cNvSpPr>
          <p:nvPr>
            <p:ph sz="half" idx="1"/>
          </p:nvPr>
        </p:nvSpPr>
        <p:spPr>
          <a:xfrm>
            <a:off x="628649" y="1825625"/>
            <a:ext cx="5484283" cy="4351338"/>
          </a:xfrm>
        </p:spPr>
        <p:txBody>
          <a:bodyPr>
            <a:noAutofit/>
          </a:bodyPr>
          <a:lstStyle/>
          <a:p>
            <a:pPr marL="0" indent="0">
              <a:buNone/>
            </a:pPr>
            <a:r>
              <a:rPr lang="es-PR" sz="2400" b="1" dirty="0" smtClean="0"/>
              <a:t>Protection</a:t>
            </a:r>
            <a:endParaRPr lang="es-PR" sz="2400" b="1" dirty="0"/>
          </a:p>
          <a:p>
            <a:r>
              <a:rPr lang="es-PR" sz="2400" dirty="0" smtClean="0"/>
              <a:t>After the  hazard identification, the use of personal protective equipment may be required:</a:t>
            </a:r>
            <a:endParaRPr lang="es-PR" sz="2400" dirty="0"/>
          </a:p>
          <a:p>
            <a:endParaRPr lang="es-PR" sz="2400" dirty="0"/>
          </a:p>
          <a:p>
            <a:r>
              <a:rPr lang="en-US" sz="2400" dirty="0" smtClean="0"/>
              <a:t>Goggles, face shields</a:t>
            </a:r>
          </a:p>
          <a:p>
            <a:r>
              <a:rPr lang="en-US" sz="2400" dirty="0" smtClean="0"/>
              <a:t>Safety gloves (nitrile, neoprene, butyl) </a:t>
            </a:r>
          </a:p>
          <a:p>
            <a:r>
              <a:rPr lang="en-US" sz="2400" dirty="0" smtClean="0"/>
              <a:t>Safety shoes </a:t>
            </a:r>
          </a:p>
          <a:p>
            <a:r>
              <a:rPr lang="en-US" sz="2400" dirty="0"/>
              <a:t>A</a:t>
            </a:r>
            <a:r>
              <a:rPr lang="en-US" sz="2400" dirty="0" smtClean="0"/>
              <a:t>pron or coverall for the body</a:t>
            </a:r>
            <a:endParaRPr lang="es-PR" sz="2400" dirty="0"/>
          </a:p>
        </p:txBody>
      </p:sp>
      <p:pic>
        <p:nvPicPr>
          <p:cNvPr id="2" name="Picture 1" descr="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996" y="623532"/>
            <a:ext cx="2371725" cy="5829300"/>
          </a:xfrm>
          <a:prstGeom prst="rect">
            <a:avLst/>
          </a:prstGeom>
        </p:spPr>
      </p:pic>
    </p:spTree>
    <p:extLst>
      <p:ext uri="{BB962C8B-B14F-4D97-AF65-F5344CB8AC3E}">
        <p14:creationId xmlns:p14="http://schemas.microsoft.com/office/powerpoint/2010/main" val="301822447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r>
              <a:rPr lang="en-GB" dirty="0" smtClean="0">
                <a:solidFill>
                  <a:schemeClr val="tx1"/>
                </a:solidFill>
              </a:rPr>
              <a:t>Chemical Exposure (cont.)</a:t>
            </a:r>
            <a:endParaRPr lang="en-GB" dirty="0">
              <a:solidFill>
                <a:schemeClr val="tx1"/>
              </a:solidFill>
            </a:endParaRPr>
          </a:p>
        </p:txBody>
      </p:sp>
      <p:sp>
        <p:nvSpPr>
          <p:cNvPr id="43010" name="Rectangle 2"/>
          <p:cNvSpPr>
            <a:spLocks noGrp="1" noChangeArrowheads="1"/>
          </p:cNvSpPr>
          <p:nvPr>
            <p:ph sz="half" idx="1"/>
          </p:nvPr>
        </p:nvSpPr>
        <p:spPr/>
        <p:txBody>
          <a:bodyPr>
            <a:normAutofit fontScale="92500" lnSpcReduction="20000"/>
          </a:bodyPr>
          <a:lstStyle/>
          <a:p>
            <a:pPr marL="0" indent="0">
              <a:buNone/>
            </a:pPr>
            <a:r>
              <a:rPr lang="es-PR" sz="2400" b="1" dirty="0" smtClean="0"/>
              <a:t>Protection</a:t>
            </a:r>
            <a:endParaRPr lang="es-PR" sz="2400" b="1" dirty="0"/>
          </a:p>
          <a:p>
            <a:r>
              <a:rPr lang="en-US" sz="2400" b="1" dirty="0" smtClean="0"/>
              <a:t>Identify the hazards of the material according to the pictograms on the label on the container</a:t>
            </a:r>
            <a:r>
              <a:rPr lang="es-PR" sz="2400" b="1" dirty="0" smtClean="0"/>
              <a:t>.</a:t>
            </a:r>
            <a:endParaRPr lang="es-PR" sz="2400" b="1" dirty="0"/>
          </a:p>
          <a:p>
            <a:endParaRPr lang="es-PR" sz="2400" b="1" dirty="0"/>
          </a:p>
          <a:p>
            <a:endParaRPr lang="es-PR" sz="2400" b="1" dirty="0"/>
          </a:p>
          <a:p>
            <a:r>
              <a:rPr lang="en-US" sz="2400" b="1" dirty="0" smtClean="0"/>
              <a:t>Use of cleaners, disinfectants and pesticides, among others, will require the  Safety Data Sheet (SDS) to determine the danger and appropriate protections when handling the product.</a:t>
            </a:r>
            <a:endParaRPr lang="es-PR" sz="2400" b="1" dirty="0"/>
          </a:p>
        </p:txBody>
      </p:sp>
      <p:pic>
        <p:nvPicPr>
          <p:cNvPr id="2" name="Picture 1" descr="chemical sig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426" y="2607291"/>
            <a:ext cx="3419475" cy="1752600"/>
          </a:xfrm>
          <a:prstGeom prst="rect">
            <a:avLst/>
          </a:prstGeom>
        </p:spPr>
      </p:pic>
    </p:spTree>
    <p:extLst>
      <p:ext uri="{BB962C8B-B14F-4D97-AF65-F5344CB8AC3E}">
        <p14:creationId xmlns:p14="http://schemas.microsoft.com/office/powerpoint/2010/main" val="6718061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a:t>Hazard: Mold</a:t>
            </a:r>
          </a:p>
        </p:txBody>
      </p:sp>
      <p:sp>
        <p:nvSpPr>
          <p:cNvPr id="10" name="Content Placeholder 9"/>
          <p:cNvSpPr>
            <a:spLocks noGrp="1"/>
          </p:cNvSpPr>
          <p:nvPr>
            <p:ph sz="half" idx="1"/>
          </p:nvPr>
        </p:nvSpPr>
        <p:spPr>
          <a:xfrm>
            <a:off x="628650" y="1557867"/>
            <a:ext cx="5213350" cy="4619096"/>
          </a:xfrm>
        </p:spPr>
        <p:txBody>
          <a:bodyPr>
            <a:normAutofit fontScale="85000" lnSpcReduction="10000"/>
          </a:bodyPr>
          <a:lstStyle/>
          <a:p>
            <a:r>
              <a:rPr lang="en-US" dirty="0"/>
              <a:t>Symptoms: sneezing, severe nasal irritation, and possibly accompanied by eye and skin irritation.</a:t>
            </a:r>
          </a:p>
          <a:p>
            <a:r>
              <a:rPr lang="en-US" dirty="0"/>
              <a:t>At a minimum, use a N-95 disposable respirator approved by NIOSH for working with wet or moldy materials. </a:t>
            </a:r>
          </a:p>
          <a:p>
            <a:r>
              <a:rPr lang="en-US" dirty="0"/>
              <a:t>Wear long gloves that reach you until the forearm. If you use a disinfectant, a biocide such as chlorine or a strong cleaning solution, you must choose neoprene, nitrile, polyurethane or PVC gloves. </a:t>
            </a:r>
          </a:p>
          <a:p>
            <a:r>
              <a:rPr lang="en-US" dirty="0"/>
              <a:t>Avoid touching mold or moldy things with unprotected hands.</a:t>
            </a:r>
          </a:p>
          <a:p>
            <a:endParaRPr lang="en-US" dirty="0"/>
          </a:p>
        </p:txBody>
      </p:sp>
      <p:pic>
        <p:nvPicPr>
          <p:cNvPr id="2" name="Picture 1" descr="mold haz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0" y="1557867"/>
            <a:ext cx="2743200" cy="4352925"/>
          </a:xfrm>
          <a:prstGeom prst="rect">
            <a:avLst/>
          </a:prstGeom>
        </p:spPr>
      </p:pic>
    </p:spTree>
    <p:extLst>
      <p:ext uri="{BB962C8B-B14F-4D97-AF65-F5344CB8AC3E}">
        <p14:creationId xmlns:p14="http://schemas.microsoft.com/office/powerpoint/2010/main" val="101225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a:lnSpc>
                <a:spcPct val="70000"/>
              </a:lnSpc>
            </a:pPr>
            <a:r>
              <a:rPr lang="en-US" sz="3200" dirty="0"/>
              <a:t>Hazard: Carbon Monoxide Inhalation</a:t>
            </a:r>
          </a:p>
        </p:txBody>
      </p:sp>
      <p:sp>
        <p:nvSpPr>
          <p:cNvPr id="3" name="Content Placeholder 2"/>
          <p:cNvSpPr>
            <a:spLocks noGrp="1"/>
          </p:cNvSpPr>
          <p:nvPr>
            <p:ph sz="half" idx="1"/>
          </p:nvPr>
        </p:nvSpPr>
        <p:spPr>
          <a:xfrm>
            <a:off x="628650" y="1825625"/>
            <a:ext cx="7397750" cy="4351338"/>
          </a:xfrm>
        </p:spPr>
        <p:txBody>
          <a:bodyPr>
            <a:normAutofit fontScale="92500"/>
          </a:bodyPr>
          <a:lstStyle/>
          <a:p>
            <a:pPr marL="0" indent="0">
              <a:lnSpc>
                <a:spcPct val="100000"/>
              </a:lnSpc>
              <a:spcBef>
                <a:spcPct val="50000"/>
              </a:spcBef>
              <a:buNone/>
            </a:pPr>
            <a:r>
              <a:rPr lang="en-US" sz="2400" b="1" dirty="0">
                <a:solidFill>
                  <a:srgbClr val="FF0000"/>
                </a:solidFill>
              </a:rPr>
              <a:t>Symptoms:</a:t>
            </a:r>
            <a:r>
              <a:rPr lang="en-US" sz="2400" dirty="0">
                <a:solidFill>
                  <a:srgbClr val="FF0000"/>
                </a:solidFill>
              </a:rPr>
              <a:t> Headache, dizziness, drowsiness, or nausea; progressing to vomiting, loss of consciousness, and collapse, coma or death under prolonged or high exposures.</a:t>
            </a:r>
            <a:endParaRPr lang="en-US" sz="3200" dirty="0">
              <a:solidFill>
                <a:srgbClr val="FF0000"/>
              </a:solidFill>
            </a:endParaRPr>
          </a:p>
          <a:p>
            <a:pPr marL="0" indent="0">
              <a:buNone/>
            </a:pPr>
            <a:r>
              <a:rPr lang="en-US" sz="2400" b="1" i="1" dirty="0">
                <a:solidFill>
                  <a:srgbClr val="000099"/>
                </a:solidFill>
              </a:rPr>
              <a:t>Carbon Monoxide has no warning properties; </a:t>
            </a:r>
            <a:br>
              <a:rPr lang="en-US" sz="2400" b="1" i="1" dirty="0">
                <a:solidFill>
                  <a:srgbClr val="000099"/>
                </a:solidFill>
              </a:rPr>
            </a:br>
            <a:r>
              <a:rPr lang="en-US" sz="2400" b="1" i="1" dirty="0">
                <a:solidFill>
                  <a:srgbClr val="000099"/>
                </a:solidFill>
              </a:rPr>
              <a:t>it is a colorless, odorless gas! </a:t>
            </a:r>
            <a:endParaRPr lang="en-US" sz="2400" dirty="0">
              <a:solidFill>
                <a:srgbClr val="000099"/>
              </a:solidFill>
            </a:endParaRPr>
          </a:p>
          <a:p>
            <a:pPr marL="0" indent="0">
              <a:lnSpc>
                <a:spcPct val="100000"/>
              </a:lnSpc>
              <a:spcBef>
                <a:spcPct val="50000"/>
              </a:spcBef>
              <a:buNone/>
            </a:pPr>
            <a:r>
              <a:rPr lang="en-US" sz="2000" dirty="0"/>
              <a:t>Areas affected from</a:t>
            </a:r>
            <a:r>
              <a:rPr lang="en-US" sz="2000" dirty="0">
                <a:solidFill>
                  <a:srgbClr val="000099"/>
                </a:solidFill>
              </a:rPr>
              <a:t> </a:t>
            </a:r>
            <a:r>
              <a:rPr lang="en-US" sz="2000" dirty="0"/>
              <a:t>gasoline- or propane-powered generators or heavy machinery:</a:t>
            </a:r>
          </a:p>
          <a:p>
            <a:pPr lvl="1">
              <a:lnSpc>
                <a:spcPct val="65000"/>
              </a:lnSpc>
              <a:spcBef>
                <a:spcPct val="50000"/>
              </a:spcBef>
            </a:pPr>
            <a:r>
              <a:rPr lang="en-US" sz="1800" dirty="0"/>
              <a:t> </a:t>
            </a:r>
            <a:r>
              <a:rPr lang="en-US" sz="2000" dirty="0"/>
              <a:t>Near operating equipment</a:t>
            </a:r>
          </a:p>
          <a:p>
            <a:pPr lvl="1">
              <a:lnSpc>
                <a:spcPct val="65000"/>
              </a:lnSpc>
              <a:spcBef>
                <a:spcPct val="50000"/>
              </a:spcBef>
            </a:pPr>
            <a:r>
              <a:rPr lang="en-US" sz="2000" dirty="0"/>
              <a:t> Near </a:t>
            </a:r>
            <a:r>
              <a:rPr lang="en-US" sz="2000" dirty="0" smtClean="0"/>
              <a:t>generators</a:t>
            </a:r>
            <a:endParaRPr lang="en-US" sz="2000" dirty="0"/>
          </a:p>
          <a:p>
            <a:pPr lvl="1">
              <a:lnSpc>
                <a:spcPct val="65000"/>
              </a:lnSpc>
              <a:spcBef>
                <a:spcPct val="50000"/>
              </a:spcBef>
            </a:pPr>
            <a:r>
              <a:rPr lang="en-US" sz="2000" dirty="0"/>
              <a:t> Fire pits</a:t>
            </a:r>
          </a:p>
          <a:p>
            <a:pPr lvl="1">
              <a:lnSpc>
                <a:spcPct val="65000"/>
              </a:lnSpc>
              <a:spcBef>
                <a:spcPct val="50000"/>
              </a:spcBef>
            </a:pPr>
            <a:r>
              <a:rPr lang="en-US" sz="2000" dirty="0"/>
              <a:t> Debris reduction sites</a:t>
            </a:r>
          </a:p>
          <a:p>
            <a:pPr lvl="1">
              <a:lnSpc>
                <a:spcPct val="65000"/>
              </a:lnSpc>
              <a:spcBef>
                <a:spcPct val="50000"/>
              </a:spcBef>
            </a:pPr>
            <a:r>
              <a:rPr lang="en-US" sz="2000" dirty="0"/>
              <a:t> Burning and compacting</a:t>
            </a:r>
          </a:p>
          <a:p>
            <a:endParaRPr lang="en-US" dirty="0"/>
          </a:p>
        </p:txBody>
      </p:sp>
      <p:pic>
        <p:nvPicPr>
          <p:cNvPr id="2" name="Picture 1" descr="co mach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4252841"/>
            <a:ext cx="2819400" cy="2419350"/>
          </a:xfrm>
          <a:prstGeom prst="rect">
            <a:avLst/>
          </a:prstGeom>
        </p:spPr>
      </p:pic>
    </p:spTree>
    <p:extLst>
      <p:ext uri="{BB962C8B-B14F-4D97-AF65-F5344CB8AC3E}">
        <p14:creationId xmlns:p14="http://schemas.microsoft.com/office/powerpoint/2010/main" val="142048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dirty="0"/>
              <a:t>Hazard: Heat Related Illness</a:t>
            </a:r>
          </a:p>
        </p:txBody>
      </p:sp>
      <p:pic>
        <p:nvPicPr>
          <p:cNvPr id="12291" name="Picture 3" descr="description of heat illnesses" title="heat related illness"/>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971656" y="1405467"/>
            <a:ext cx="7257944" cy="500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thermometer and person drinking wa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30" y="4725898"/>
            <a:ext cx="2219325" cy="1685925"/>
          </a:xfrm>
          <a:prstGeom prst="rect">
            <a:avLst/>
          </a:prstGeom>
        </p:spPr>
      </p:pic>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269151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381002"/>
            <a:ext cx="5829300" cy="915987"/>
          </a:xfrm>
        </p:spPr>
        <p:txBody>
          <a:bodyPr>
            <a:normAutofit fontScale="90000"/>
          </a:bodyPr>
          <a:lstStyle/>
          <a:p>
            <a:r>
              <a:rPr lang="en-US" dirty="0" smtClean="0"/>
              <a:t>Heat Stress and Heat Stroke</a:t>
            </a:r>
            <a:endParaRPr lang="en-US" dirty="0"/>
          </a:p>
        </p:txBody>
      </p:sp>
      <p:sp>
        <p:nvSpPr>
          <p:cNvPr id="3" name="Content Placeholder 2"/>
          <p:cNvSpPr>
            <a:spLocks noGrp="1"/>
          </p:cNvSpPr>
          <p:nvPr>
            <p:ph idx="1"/>
          </p:nvPr>
        </p:nvSpPr>
        <p:spPr>
          <a:xfrm>
            <a:off x="528481" y="1486387"/>
            <a:ext cx="7119013" cy="5105400"/>
          </a:xfrm>
        </p:spPr>
        <p:txBody>
          <a:bodyPr>
            <a:normAutofit/>
          </a:bodyPr>
          <a:lstStyle/>
          <a:p>
            <a:r>
              <a:rPr lang="en-US" sz="2400" b="1" dirty="0">
                <a:solidFill>
                  <a:srgbClr val="FF0000"/>
                </a:solidFill>
              </a:rPr>
              <a:t>Drink plenty of fluids. Hydration is Critical!! </a:t>
            </a:r>
          </a:p>
          <a:p>
            <a:r>
              <a:rPr lang="en-US" sz="2400" dirty="0"/>
              <a:t>Take regular rest </a:t>
            </a:r>
            <a:r>
              <a:rPr lang="en-US" sz="2400" dirty="0" smtClean="0"/>
              <a:t>periods, </a:t>
            </a:r>
            <a:r>
              <a:rPr lang="en-US" sz="2400" dirty="0"/>
              <a:t>and protect yourself in the shade</a:t>
            </a:r>
          </a:p>
          <a:p>
            <a:r>
              <a:rPr lang="en-US" sz="2400" dirty="0"/>
              <a:t>Know the symptoms of heat </a:t>
            </a:r>
            <a:r>
              <a:rPr lang="en-US" sz="2400" dirty="0" smtClean="0"/>
              <a:t>related illness</a:t>
            </a:r>
            <a:endParaRPr lang="en-US" sz="2400" dirty="0"/>
          </a:p>
          <a:p>
            <a:r>
              <a:rPr lang="en-US" sz="2400" dirty="0"/>
              <a:t>Be watchful of  yourself and others</a:t>
            </a:r>
          </a:p>
          <a:p>
            <a:r>
              <a:rPr lang="en-US" sz="2400" dirty="0"/>
              <a:t>Block direct sunlight or other heat </a:t>
            </a:r>
            <a:r>
              <a:rPr lang="en-US" sz="2400" dirty="0" smtClean="0"/>
              <a:t>sources, </a:t>
            </a:r>
            <a:r>
              <a:rPr lang="en-US" sz="2400" dirty="0"/>
              <a:t>if possible</a:t>
            </a:r>
          </a:p>
          <a:p>
            <a:r>
              <a:rPr lang="en-US" sz="2400" dirty="0"/>
              <a:t>Use light colored clothes, that fit loosely</a:t>
            </a:r>
          </a:p>
          <a:p>
            <a:r>
              <a:rPr lang="en-US" sz="2400" dirty="0"/>
              <a:t>Avoid alcohol, caffeine beverages or heavy meals </a:t>
            </a:r>
          </a:p>
          <a:p>
            <a:r>
              <a:rPr lang="en-US" sz="2400" dirty="0"/>
              <a:t>Get medical help if your vital signs are altered, if you feel confused, if you are sweating heavily or if you feel excessively tired while working </a:t>
            </a:r>
          </a:p>
          <a:p>
            <a:endParaRPr lang="en-US" sz="2400" dirty="0"/>
          </a:p>
        </p:txBody>
      </p:sp>
    </p:spTree>
    <p:extLst>
      <p:ext uri="{BB962C8B-B14F-4D97-AF65-F5344CB8AC3E}">
        <p14:creationId xmlns:p14="http://schemas.microsoft.com/office/powerpoint/2010/main" val="400141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Hazard: Water-borne Disease</a:t>
            </a:r>
          </a:p>
        </p:txBody>
      </p:sp>
      <p:sp>
        <p:nvSpPr>
          <p:cNvPr id="142339" name="Rectangle 3"/>
          <p:cNvSpPr>
            <a:spLocks noGrp="1" noChangeArrowheads="1"/>
          </p:cNvSpPr>
          <p:nvPr>
            <p:ph sz="half" idx="1"/>
          </p:nvPr>
        </p:nvSpPr>
        <p:spPr/>
        <p:txBody>
          <a:bodyPr/>
          <a:lstStyle/>
          <a:p>
            <a:pPr>
              <a:lnSpc>
                <a:spcPct val="80000"/>
              </a:lnSpc>
              <a:buFontTx/>
              <a:buNone/>
            </a:pPr>
            <a:r>
              <a:rPr lang="en-US" sz="2400" dirty="0"/>
              <a:t>	Communicable disease outbreaks of diarrhea and respiratory illness can occur when water and sewage systems are not working and personal hygiene is hard to maintain as a result of a disaster.</a:t>
            </a:r>
            <a:endParaRPr lang="en-US" sz="2400" dirty="0">
              <a:solidFill>
                <a:srgbClr val="CC3300"/>
              </a:solidFill>
            </a:endParaRPr>
          </a:p>
          <a:p>
            <a:pPr>
              <a:lnSpc>
                <a:spcPct val="80000"/>
              </a:lnSpc>
              <a:buFontTx/>
              <a:buNone/>
            </a:pPr>
            <a:endParaRPr lang="en-US" sz="2400" dirty="0"/>
          </a:p>
        </p:txBody>
      </p:sp>
      <p:sp>
        <p:nvSpPr>
          <p:cNvPr id="142343" name="Text Box 7"/>
          <p:cNvSpPr txBox="1">
            <a:spLocks noChangeArrowheads="1"/>
          </p:cNvSpPr>
          <p:nvPr/>
        </p:nvSpPr>
        <p:spPr bwMode="auto">
          <a:xfrm>
            <a:off x="2228850" y="5105402"/>
            <a:ext cx="457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0"/>
              </a:spcBef>
              <a:buNone/>
            </a:pPr>
            <a:r>
              <a:rPr lang="en-US" sz="2800" b="1" i="1" dirty="0">
                <a:solidFill>
                  <a:srgbClr val="FF0000"/>
                </a:solidFill>
              </a:rPr>
              <a:t>Wash Your Hands Often With Soap and Use Water-Free Sanitizers!!</a:t>
            </a:r>
          </a:p>
        </p:txBody>
      </p:sp>
      <p:pic>
        <p:nvPicPr>
          <p:cNvPr id="2" name="Picture 1" descr="hazard loc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2007395"/>
            <a:ext cx="3886200" cy="2781300"/>
          </a:xfrm>
          <a:prstGeom prst="rect">
            <a:avLst/>
          </a:prstGeom>
        </p:spPr>
      </p:pic>
    </p:spTree>
    <p:extLst>
      <p:ext uri="{BB962C8B-B14F-4D97-AF65-F5344CB8AC3E}">
        <p14:creationId xmlns:p14="http://schemas.microsoft.com/office/powerpoint/2010/main" val="194629113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Hazard: Animals and Insects</a:t>
            </a:r>
          </a:p>
        </p:txBody>
      </p:sp>
      <p:sp>
        <p:nvSpPr>
          <p:cNvPr id="67587" name="Rectangle 3"/>
          <p:cNvSpPr>
            <a:spLocks noGrp="1" noChangeArrowheads="1"/>
          </p:cNvSpPr>
          <p:nvPr>
            <p:ph sz="half" idx="1"/>
          </p:nvPr>
        </p:nvSpPr>
        <p:spPr>
          <a:xfrm>
            <a:off x="628649" y="1825625"/>
            <a:ext cx="5806017" cy="4351338"/>
          </a:xfrm>
        </p:spPr>
        <p:txBody>
          <a:bodyPr>
            <a:noAutofit/>
          </a:bodyPr>
          <a:lstStyle/>
          <a:p>
            <a:pPr>
              <a:lnSpc>
                <a:spcPct val="80000"/>
              </a:lnSpc>
            </a:pPr>
            <a:r>
              <a:rPr lang="en-US" b="1" dirty="0"/>
              <a:t>Fire ants and spiders</a:t>
            </a:r>
          </a:p>
          <a:p>
            <a:pPr>
              <a:lnSpc>
                <a:spcPct val="80000"/>
              </a:lnSpc>
            </a:pPr>
            <a:r>
              <a:rPr lang="en-US" b="1" dirty="0"/>
              <a:t>Protect yourself from mosquitoes:</a:t>
            </a:r>
            <a:endParaRPr lang="en-US" dirty="0"/>
          </a:p>
          <a:p>
            <a:pPr lvl="1">
              <a:lnSpc>
                <a:spcPct val="80000"/>
              </a:lnSpc>
            </a:pPr>
            <a:r>
              <a:rPr lang="en-US" dirty="0"/>
              <a:t>Use screens on </a:t>
            </a:r>
            <a:r>
              <a:rPr lang="en-US" dirty="0" smtClean="0"/>
              <a:t>dwellings.</a:t>
            </a:r>
            <a:endParaRPr lang="en-US" dirty="0"/>
          </a:p>
          <a:p>
            <a:pPr lvl="1">
              <a:lnSpc>
                <a:spcPct val="80000"/>
              </a:lnSpc>
            </a:pPr>
            <a:r>
              <a:rPr lang="en-US" dirty="0"/>
              <a:t>Wear long pants, socks, and long-sleeved </a:t>
            </a:r>
            <a:r>
              <a:rPr lang="en-US" dirty="0" smtClean="0"/>
              <a:t>shirts.</a:t>
            </a:r>
            <a:endParaRPr lang="en-US" dirty="0"/>
          </a:p>
          <a:p>
            <a:pPr lvl="1">
              <a:lnSpc>
                <a:spcPct val="80000"/>
              </a:lnSpc>
            </a:pPr>
            <a:r>
              <a:rPr lang="en-US" dirty="0"/>
              <a:t>Use insect repellents that contain </a:t>
            </a:r>
            <a:r>
              <a:rPr lang="en-US" dirty="0" err="1" smtClean="0"/>
              <a:t>Deet</a:t>
            </a:r>
            <a:r>
              <a:rPr lang="en-US" dirty="0" smtClean="0"/>
              <a:t> or </a:t>
            </a:r>
            <a:r>
              <a:rPr lang="en-US" dirty="0" err="1" smtClean="0"/>
              <a:t>Picaridin</a:t>
            </a:r>
            <a:r>
              <a:rPr lang="en-US" dirty="0" smtClean="0"/>
              <a:t>.</a:t>
            </a:r>
            <a:endParaRPr lang="en-US" dirty="0"/>
          </a:p>
          <a:p>
            <a:pPr lvl="1">
              <a:lnSpc>
                <a:spcPct val="80000"/>
              </a:lnSpc>
            </a:pPr>
            <a:r>
              <a:rPr lang="en-US" dirty="0"/>
              <a:t>Eliminate mosquito harvesting </a:t>
            </a:r>
            <a:r>
              <a:rPr lang="en-US" dirty="0" smtClean="0"/>
              <a:t>areas.</a:t>
            </a:r>
            <a:endParaRPr lang="en-US" dirty="0"/>
          </a:p>
          <a:p>
            <a:pPr lvl="1">
              <a:lnSpc>
                <a:spcPct val="80000"/>
              </a:lnSpc>
            </a:pPr>
            <a:r>
              <a:rPr lang="en-US" dirty="0"/>
              <a:t>It might be necessary to apply pesticides such as larvae poison to control  insect </a:t>
            </a:r>
            <a:r>
              <a:rPr lang="en-US" dirty="0" smtClean="0"/>
              <a:t>population.</a:t>
            </a:r>
            <a:endParaRPr lang="en-US" sz="1050" dirty="0"/>
          </a:p>
          <a:p>
            <a:pPr>
              <a:lnSpc>
                <a:spcPct val="80000"/>
              </a:lnSpc>
            </a:pPr>
            <a:endParaRPr lang="en-US" sz="2400" dirty="0"/>
          </a:p>
          <a:p>
            <a:pPr>
              <a:lnSpc>
                <a:spcPct val="80000"/>
              </a:lnSpc>
            </a:pPr>
            <a:endParaRPr lang="en-US" sz="2400" dirty="0"/>
          </a:p>
          <a:p>
            <a:pPr>
              <a:lnSpc>
                <a:spcPct val="80000"/>
              </a:lnSpc>
            </a:pPr>
            <a:endParaRPr lang="en-US" sz="2400" dirty="0"/>
          </a:p>
        </p:txBody>
      </p:sp>
      <p:pic>
        <p:nvPicPr>
          <p:cNvPr id="2" name="Picture 1" descr="incect repela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199" y="1457253"/>
            <a:ext cx="1438275" cy="4352925"/>
          </a:xfrm>
          <a:prstGeom prst="rect">
            <a:avLst/>
          </a:prstGeom>
        </p:spPr>
      </p:pic>
    </p:spTree>
    <p:extLst>
      <p:ext uri="{BB962C8B-B14F-4D97-AF65-F5344CB8AC3E}">
        <p14:creationId xmlns:p14="http://schemas.microsoft.com/office/powerpoint/2010/main" val="233188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Hazard: </a:t>
            </a:r>
            <a:r>
              <a:rPr lang="en-US" dirty="0" smtClean="0"/>
              <a:t>Animals</a:t>
            </a:r>
            <a:endParaRPr lang="en-US" dirty="0"/>
          </a:p>
        </p:txBody>
      </p:sp>
      <p:sp>
        <p:nvSpPr>
          <p:cNvPr id="67587" name="Rectangle 3"/>
          <p:cNvSpPr>
            <a:spLocks noGrp="1" noChangeArrowheads="1"/>
          </p:cNvSpPr>
          <p:nvPr>
            <p:ph sz="half" idx="1"/>
          </p:nvPr>
        </p:nvSpPr>
        <p:spPr>
          <a:xfrm>
            <a:off x="662515" y="1707091"/>
            <a:ext cx="5247217" cy="4659842"/>
          </a:xfrm>
        </p:spPr>
        <p:txBody>
          <a:bodyPr>
            <a:normAutofit fontScale="92500" lnSpcReduction="10000"/>
          </a:bodyPr>
          <a:lstStyle/>
          <a:p>
            <a:pPr>
              <a:lnSpc>
                <a:spcPct val="80000"/>
              </a:lnSpc>
            </a:pPr>
            <a:r>
              <a:rPr lang="en-US" b="1" dirty="0"/>
              <a:t>Be aware of rodents:</a:t>
            </a:r>
          </a:p>
          <a:p>
            <a:pPr lvl="1">
              <a:lnSpc>
                <a:spcPct val="80000"/>
              </a:lnSpc>
            </a:pPr>
            <a:r>
              <a:rPr lang="en-US" dirty="0"/>
              <a:t>Avoid touching </a:t>
            </a:r>
            <a:r>
              <a:rPr lang="en-US" dirty="0" smtClean="0"/>
              <a:t>surfaces, </a:t>
            </a:r>
            <a:r>
              <a:rPr lang="en-US" dirty="0"/>
              <a:t>without glove </a:t>
            </a:r>
            <a:r>
              <a:rPr lang="en-US" dirty="0" smtClean="0"/>
              <a:t>protection, where </a:t>
            </a:r>
            <a:r>
              <a:rPr lang="en-US" dirty="0"/>
              <a:t>there is evidence of rodents.  You could be at risk of contracting </a:t>
            </a:r>
            <a:r>
              <a:rPr lang="en-US" dirty="0" smtClean="0"/>
              <a:t>Leptospirosis.</a:t>
            </a:r>
            <a:endParaRPr lang="en-US" dirty="0"/>
          </a:p>
          <a:p>
            <a:pPr lvl="2">
              <a:lnSpc>
                <a:spcPct val="80000"/>
              </a:lnSpc>
            </a:pPr>
            <a:r>
              <a:rPr lang="en-US" sz="2400" dirty="0"/>
              <a:t>Symptoms – fever, headaches, shivers, vomit, strong leg discomfort or pain</a:t>
            </a:r>
          </a:p>
          <a:p>
            <a:pPr lvl="2">
              <a:lnSpc>
                <a:spcPct val="80000"/>
              </a:lnSpc>
            </a:pPr>
            <a:endParaRPr lang="en-US" sz="1800" dirty="0"/>
          </a:p>
          <a:p>
            <a:pPr lvl="1">
              <a:lnSpc>
                <a:spcPct val="80000"/>
              </a:lnSpc>
            </a:pPr>
            <a:r>
              <a:rPr lang="en-US" dirty="0"/>
              <a:t>If you show any symptoms and suspect  contact with rodent contaminated surfaces, seek medical help immediately.</a:t>
            </a:r>
          </a:p>
          <a:p>
            <a:pPr lvl="1">
              <a:lnSpc>
                <a:spcPct val="80000"/>
              </a:lnSpc>
            </a:pPr>
            <a:endParaRPr lang="en-US" dirty="0"/>
          </a:p>
          <a:p>
            <a:pPr lvl="1">
              <a:lnSpc>
                <a:spcPct val="80000"/>
              </a:lnSpc>
            </a:pPr>
            <a:r>
              <a:rPr lang="en-US" dirty="0"/>
              <a:t>Do not manipulate dead animals .  Report this situation  to local authorities</a:t>
            </a:r>
          </a:p>
          <a:p>
            <a:pPr>
              <a:lnSpc>
                <a:spcPct val="80000"/>
              </a:lnSpc>
            </a:pPr>
            <a:endParaRPr lang="en-US" sz="2400" dirty="0"/>
          </a:p>
          <a:p>
            <a:pPr>
              <a:lnSpc>
                <a:spcPct val="80000"/>
              </a:lnSpc>
            </a:pPr>
            <a:endParaRPr lang="en-US" sz="2400" dirty="0"/>
          </a:p>
        </p:txBody>
      </p:sp>
      <p:pic>
        <p:nvPicPr>
          <p:cNvPr id="2" name="Picture 1" descr="rod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27907"/>
            <a:ext cx="2495550" cy="4981575"/>
          </a:xfrm>
          <a:prstGeom prst="rect">
            <a:avLst/>
          </a:prstGeom>
        </p:spPr>
      </p:pic>
    </p:spTree>
    <p:extLst>
      <p:ext uri="{BB962C8B-B14F-4D97-AF65-F5344CB8AC3E}">
        <p14:creationId xmlns:p14="http://schemas.microsoft.com/office/powerpoint/2010/main" val="406576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r>
              <a:rPr lang="en-US" dirty="0" smtClean="0"/>
              <a:t>Additional </a:t>
            </a:r>
            <a:r>
              <a:rPr lang="en-US" dirty="0"/>
              <a:t>Protective Measures</a:t>
            </a:r>
            <a:endParaRPr lang="en-US" sz="3200" dirty="0"/>
          </a:p>
        </p:txBody>
      </p:sp>
      <p:sp>
        <p:nvSpPr>
          <p:cNvPr id="69635" name="Rectangle 3"/>
          <p:cNvSpPr>
            <a:spLocks noGrp="1" noChangeArrowheads="1"/>
          </p:cNvSpPr>
          <p:nvPr>
            <p:ph idx="1"/>
          </p:nvPr>
        </p:nvSpPr>
        <p:spPr>
          <a:noFill/>
        </p:spPr>
        <p:txBody>
          <a:bodyPr/>
          <a:lstStyle/>
          <a:p>
            <a:pPr marL="0" indent="0">
              <a:buNone/>
            </a:pPr>
            <a:r>
              <a:rPr lang="en-US" sz="2400" b="1" dirty="0"/>
              <a:t>Key items to have:</a:t>
            </a:r>
          </a:p>
          <a:p>
            <a:r>
              <a:rPr lang="en-US" sz="2200" dirty="0" smtClean="0"/>
              <a:t>Personal </a:t>
            </a:r>
            <a:r>
              <a:rPr lang="en-US" sz="2200" dirty="0"/>
              <a:t>floatation </a:t>
            </a:r>
            <a:r>
              <a:rPr lang="en-US" sz="2200" dirty="0" smtClean="0"/>
              <a:t>device (life vest)</a:t>
            </a:r>
            <a:endParaRPr lang="en-US" sz="2200" dirty="0"/>
          </a:p>
          <a:p>
            <a:r>
              <a:rPr lang="en-US" sz="2200" dirty="0" smtClean="0"/>
              <a:t>Earmuffs</a:t>
            </a:r>
            <a:endParaRPr lang="en-US" sz="2200" dirty="0"/>
          </a:p>
          <a:p>
            <a:r>
              <a:rPr lang="en-US" sz="2200" dirty="0"/>
              <a:t>Bottled water</a:t>
            </a:r>
          </a:p>
          <a:p>
            <a:r>
              <a:rPr lang="en-US" sz="2200" dirty="0" smtClean="0"/>
              <a:t>Sunscreen</a:t>
            </a:r>
            <a:endParaRPr lang="en-US" sz="2200" dirty="0"/>
          </a:p>
          <a:p>
            <a:r>
              <a:rPr lang="en-US" sz="2200" dirty="0" smtClean="0"/>
              <a:t>Rain gear</a:t>
            </a:r>
            <a:endParaRPr lang="en-US" sz="2200" dirty="0"/>
          </a:p>
          <a:p>
            <a:r>
              <a:rPr lang="en-US" sz="2200" dirty="0" smtClean="0"/>
              <a:t>First aid kit  with alcohol, or iodine for disinfecting cut and scrapes </a:t>
            </a:r>
            <a:endParaRPr lang="en-US" sz="2200" i="1" dirty="0"/>
          </a:p>
        </p:txBody>
      </p:sp>
    </p:spTree>
    <p:extLst>
      <p:ext uri="{BB962C8B-B14F-4D97-AF65-F5344CB8AC3E}">
        <p14:creationId xmlns:p14="http://schemas.microsoft.com/office/powerpoint/2010/main" val="17202834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Disclaimer</a:t>
            </a:r>
            <a:endParaRPr lang="en-US" dirty="0"/>
          </a:p>
        </p:txBody>
      </p:sp>
      <p:sp>
        <p:nvSpPr>
          <p:cNvPr id="4" name="Footer Placeholder 1"/>
          <p:cNvSpPr>
            <a:spLocks noGrp="1"/>
          </p:cNvSpPr>
          <p:nvPr>
            <p:ph idx="1"/>
          </p:nvPr>
        </p:nvSpPr>
        <p:spPr/>
        <p:txBody>
          <a:bodyPr>
            <a:normAutofit/>
          </a:bodyPr>
          <a:lstStyle/>
          <a:p>
            <a:r>
              <a:rPr lang="en-US" sz="2800" dirty="0"/>
              <a:t>This material was produced under Susan Harwood grant number </a:t>
            </a:r>
            <a:r>
              <a:rPr lang="en-US" sz="2800" dirty="0" smtClean="0"/>
              <a:t>SH31182-SH7 </a:t>
            </a:r>
            <a:r>
              <a:rPr lang="en-US" sz="2800" dirty="0"/>
              <a:t>Occupational Safety and Health Administration, U.S. Department of </a:t>
            </a:r>
            <a:r>
              <a:rPr lang="en-US" sz="2800" dirty="0" smtClean="0"/>
              <a:t>Labor and previously </a:t>
            </a:r>
            <a:r>
              <a:rPr lang="en-US" sz="2800" smtClean="0"/>
              <a:t>prepared material by NIH. </a:t>
            </a:r>
            <a:r>
              <a:rPr lang="en-US" sz="2800" dirty="0"/>
              <a:t>The contents in this presentation do not necessarily reflect the views or policies of the U.S. Department of Labor, nor does the mention of trade names, commercial products, or organizations imply endorsement by the U.S. Government</a:t>
            </a:r>
            <a:r>
              <a:rPr lang="en-US" sz="800" dirty="0" smtClean="0"/>
              <a:t>..</a:t>
            </a:r>
            <a:endParaRPr lang="en-US" sz="800" dirty="0"/>
          </a:p>
          <a:p>
            <a:endParaRPr lang="en-US" sz="800" dirty="0"/>
          </a:p>
        </p:txBody>
      </p:sp>
    </p:spTree>
    <p:extLst>
      <p:ext uri="{BB962C8B-B14F-4D97-AF65-F5344CB8AC3E}">
        <p14:creationId xmlns:p14="http://schemas.microsoft.com/office/powerpoint/2010/main" val="97287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descr="title" title="physical hazards"/>
          <p:cNvSpPr>
            <a:spLocks noGrp="1" noChangeArrowheads="1"/>
          </p:cNvSpPr>
          <p:nvPr>
            <p:ph type="title"/>
          </p:nvPr>
        </p:nvSpPr>
        <p:spPr>
          <a:xfrm>
            <a:off x="968508" y="3928534"/>
            <a:ext cx="2949178" cy="1600200"/>
          </a:xfrm>
        </p:spPr>
        <p:txBody>
          <a:bodyPr>
            <a:normAutofit/>
          </a:bodyPr>
          <a:lstStyle/>
          <a:p>
            <a:r>
              <a:rPr lang="en-US" sz="4000" b="1" dirty="0" smtClean="0"/>
              <a:t>Physical hazards</a:t>
            </a:r>
            <a:endParaRPr lang="en-US" sz="4000" b="1" dirty="0"/>
          </a:p>
        </p:txBody>
      </p:sp>
      <p:pic>
        <p:nvPicPr>
          <p:cNvPr id="2" name="Picture 1" descr="hazard z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531" y="1063601"/>
            <a:ext cx="3200400" cy="4867275"/>
          </a:xfrm>
          <a:prstGeom prst="rect">
            <a:avLst/>
          </a:prstGeom>
        </p:spPr>
      </p:pic>
    </p:spTree>
    <p:extLst>
      <p:ext uri="{BB962C8B-B14F-4D97-AF65-F5344CB8AC3E}">
        <p14:creationId xmlns:p14="http://schemas.microsoft.com/office/powerpoint/2010/main" val="47555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a:noFill/>
        </p:spPr>
        <p:txBody>
          <a:bodyPr/>
          <a:lstStyle/>
          <a:p>
            <a:r>
              <a:rPr lang="en-US" dirty="0"/>
              <a:t>Hazard: Falls</a:t>
            </a:r>
          </a:p>
        </p:txBody>
      </p:sp>
      <p:sp>
        <p:nvSpPr>
          <p:cNvPr id="3" name="Content Placeholder 2"/>
          <p:cNvSpPr>
            <a:spLocks noGrp="1"/>
          </p:cNvSpPr>
          <p:nvPr>
            <p:ph sz="half" idx="1"/>
          </p:nvPr>
        </p:nvSpPr>
        <p:spPr/>
        <p:txBody>
          <a:bodyPr>
            <a:normAutofit fontScale="85000" lnSpcReduction="20000"/>
          </a:bodyPr>
          <a:lstStyle/>
          <a:p>
            <a:r>
              <a:rPr lang="en-US" dirty="0"/>
              <a:t>To protect from falls</a:t>
            </a:r>
          </a:p>
          <a:p>
            <a:r>
              <a:rPr lang="en-US" dirty="0"/>
              <a:t>Use railings or safety nets</a:t>
            </a:r>
          </a:p>
          <a:p>
            <a:r>
              <a:rPr lang="en-US" dirty="0"/>
              <a:t>Cover all openings or holes as soon as they produced.</a:t>
            </a:r>
          </a:p>
          <a:p>
            <a:r>
              <a:rPr lang="en-US" dirty="0"/>
              <a:t>Make sure that covers to protect openings in the floor can withstand twice the weight of workers, equipment and materials.  </a:t>
            </a:r>
          </a:p>
          <a:p>
            <a:r>
              <a:rPr lang="en-US" dirty="0"/>
              <a:t>Workers must be careful that  tools do not fall to a lower level where there might be people below</a:t>
            </a:r>
          </a:p>
        </p:txBody>
      </p:sp>
      <p:pic>
        <p:nvPicPr>
          <p:cNvPr id="2" name="Picture 1" descr="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49746"/>
            <a:ext cx="3886200" cy="3657600"/>
          </a:xfrm>
          <a:prstGeom prst="rect">
            <a:avLst/>
          </a:prstGeom>
        </p:spPr>
      </p:pic>
    </p:spTree>
    <p:extLst>
      <p:ext uri="{BB962C8B-B14F-4D97-AF65-F5344CB8AC3E}">
        <p14:creationId xmlns:p14="http://schemas.microsoft.com/office/powerpoint/2010/main" val="355145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a:t>
            </a:r>
            <a:r>
              <a:rPr lang="en-US" dirty="0" smtClean="0"/>
              <a:t>Falls from Ladders</a:t>
            </a:r>
            <a:endParaRPr lang="en-US" dirty="0"/>
          </a:p>
        </p:txBody>
      </p:sp>
      <p:sp>
        <p:nvSpPr>
          <p:cNvPr id="3" name="Content Placeholder 2"/>
          <p:cNvSpPr>
            <a:spLocks noGrp="1"/>
          </p:cNvSpPr>
          <p:nvPr>
            <p:ph sz="half" idx="1"/>
          </p:nvPr>
        </p:nvSpPr>
        <p:spPr>
          <a:xfrm>
            <a:off x="338667" y="1520825"/>
            <a:ext cx="6807200" cy="4351338"/>
          </a:xfrm>
        </p:spPr>
        <p:txBody>
          <a:bodyPr>
            <a:noAutofit/>
          </a:bodyPr>
          <a:lstStyle/>
          <a:p>
            <a:r>
              <a:rPr lang="en-US" dirty="0">
                <a:solidFill>
                  <a:srgbClr val="FF0000"/>
                </a:solidFill>
              </a:rPr>
              <a:t>Ladders can create a falling hazard.  Make sure your ladder is </a:t>
            </a:r>
            <a:r>
              <a:rPr lang="en-US" dirty="0" smtClean="0">
                <a:solidFill>
                  <a:srgbClr val="FF0000"/>
                </a:solidFill>
              </a:rPr>
              <a:t>secured:</a:t>
            </a:r>
            <a:endParaRPr lang="en-US" dirty="0">
              <a:solidFill>
                <a:srgbClr val="FF0000"/>
              </a:solidFill>
            </a:endParaRPr>
          </a:p>
          <a:p>
            <a:pPr lvl="1">
              <a:spcBef>
                <a:spcPct val="50000"/>
              </a:spcBef>
            </a:pPr>
            <a:r>
              <a:rPr lang="en-US" sz="2000" dirty="0">
                <a:cs typeface="Times New Roman" pitchFamily="18" charset="0"/>
              </a:rPr>
              <a:t>Position portable ladders so the side rails extend at least 3 feet above the landing</a:t>
            </a:r>
            <a:r>
              <a:rPr lang="en-US" sz="2000" dirty="0"/>
              <a:t>.</a:t>
            </a:r>
          </a:p>
          <a:p>
            <a:pPr lvl="1">
              <a:spcBef>
                <a:spcPct val="50000"/>
              </a:spcBef>
            </a:pPr>
            <a:r>
              <a:rPr lang="en-US" sz="2000" dirty="0">
                <a:cs typeface="Times New Roman" pitchFamily="18" charset="0"/>
              </a:rPr>
              <a:t>Secure side rails at the top to a rigid support and use a grab device when 3 foot extension is not possible.</a:t>
            </a:r>
            <a:r>
              <a:rPr lang="en-US" sz="2000" dirty="0"/>
              <a:t> </a:t>
            </a:r>
          </a:p>
          <a:p>
            <a:pPr lvl="1">
              <a:spcBef>
                <a:spcPct val="50000"/>
              </a:spcBef>
            </a:pPr>
            <a:r>
              <a:rPr lang="en-US" sz="2000" dirty="0">
                <a:cs typeface="Times New Roman" pitchFamily="18" charset="0"/>
              </a:rPr>
              <a:t>Do not apply more weight on the ladder than it is designed to support and make sure that the weight on the ladder will not cause it to slip off its support.</a:t>
            </a:r>
            <a:r>
              <a:rPr lang="en-US" sz="2000" dirty="0"/>
              <a:t> </a:t>
            </a:r>
          </a:p>
          <a:p>
            <a:pPr lvl="1">
              <a:spcBef>
                <a:spcPct val="50000"/>
              </a:spcBef>
            </a:pPr>
            <a:r>
              <a:rPr lang="en-US" sz="2000" dirty="0">
                <a:cs typeface="Times New Roman" pitchFamily="18" charset="0"/>
              </a:rPr>
              <a:t>Before each use, inspect ladders for cracked, broken, or defective parts.</a:t>
            </a:r>
            <a:r>
              <a:rPr lang="en-US" sz="2000" dirty="0"/>
              <a:t> </a:t>
            </a:r>
          </a:p>
          <a:p>
            <a:pPr lvl="1">
              <a:spcBef>
                <a:spcPct val="50000"/>
              </a:spcBef>
            </a:pPr>
            <a:r>
              <a:rPr lang="en-US" sz="2000" dirty="0">
                <a:cs typeface="Times New Roman" pitchFamily="18" charset="0"/>
              </a:rPr>
              <a:t>Use only ladders that comply with OSHA standards.</a:t>
            </a:r>
            <a:r>
              <a:rPr lang="en-US" sz="2000" dirty="0"/>
              <a:t> </a:t>
            </a:r>
            <a:endParaRPr lang="en-US" sz="2000" dirty="0">
              <a:solidFill>
                <a:srgbClr val="A50021"/>
              </a:solidFill>
            </a:endParaRPr>
          </a:p>
          <a:p>
            <a:endParaRPr lang="en-US" sz="1800" dirty="0"/>
          </a:p>
        </p:txBody>
      </p:sp>
      <p:pic>
        <p:nvPicPr>
          <p:cNvPr id="4" name="Picture 3" descr="porable lad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037" y="1893981"/>
            <a:ext cx="1924050" cy="4352925"/>
          </a:xfrm>
          <a:prstGeom prst="rect">
            <a:avLst/>
          </a:prstGeom>
        </p:spPr>
      </p:pic>
    </p:spTree>
    <p:extLst>
      <p:ext uri="{BB962C8B-B14F-4D97-AF65-F5344CB8AC3E}">
        <p14:creationId xmlns:p14="http://schemas.microsoft.com/office/powerpoint/2010/main" val="134692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sz="3600" dirty="0" smtClean="0"/>
              <a:t>Road  Zone Hazards</a:t>
            </a:r>
            <a:endParaRPr lang="en-US" sz="3600" dirty="0"/>
          </a:p>
        </p:txBody>
      </p:sp>
      <p:sp>
        <p:nvSpPr>
          <p:cNvPr id="5" name="Content Placeholder 4"/>
          <p:cNvSpPr>
            <a:spLocks noGrp="1"/>
          </p:cNvSpPr>
          <p:nvPr>
            <p:ph sz="half" idx="1"/>
          </p:nvPr>
        </p:nvSpPr>
        <p:spPr>
          <a:xfrm>
            <a:off x="628650" y="1477098"/>
            <a:ext cx="7656127" cy="4351338"/>
          </a:xfrm>
        </p:spPr>
        <p:txBody>
          <a:bodyPr>
            <a:normAutofit/>
          </a:bodyPr>
          <a:lstStyle/>
          <a:p>
            <a:r>
              <a:rPr lang="en-US" sz="2400" dirty="0"/>
              <a:t>Check the condition of the road; slopes, landslides or debris.</a:t>
            </a:r>
          </a:p>
          <a:p>
            <a:r>
              <a:rPr lang="en-US" sz="2400" dirty="0"/>
              <a:t>There has to be a traffic control plan for the movement of vehicles, with legible traffic signs. </a:t>
            </a:r>
          </a:p>
          <a:p>
            <a:r>
              <a:rPr lang="en-US" sz="2400" dirty="0"/>
              <a:t>When signs and barricades may not offer adequate protection to the worker, there must be properly trained persons to give warning signs.  </a:t>
            </a:r>
          </a:p>
          <a:p>
            <a:r>
              <a:rPr lang="en-US" sz="2400" dirty="0"/>
              <a:t>Watch for drivers and possible passers.</a:t>
            </a:r>
          </a:p>
          <a:p>
            <a:endParaRPr lang="en-US" sz="2400" dirty="0"/>
          </a:p>
        </p:txBody>
      </p:sp>
      <p:pic>
        <p:nvPicPr>
          <p:cNvPr id="2" name="Picture 1" descr="road z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4897983"/>
            <a:ext cx="3886200" cy="1238250"/>
          </a:xfrm>
          <a:prstGeom prst="rect">
            <a:avLst/>
          </a:prstGeom>
        </p:spPr>
      </p:pic>
    </p:spTree>
    <p:extLst>
      <p:ext uri="{BB962C8B-B14F-4D97-AF65-F5344CB8AC3E}">
        <p14:creationId xmlns:p14="http://schemas.microsoft.com/office/powerpoint/2010/main" val="72472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hazards – Landslides</a:t>
            </a:r>
            <a:endParaRPr lang="en-US" dirty="0"/>
          </a:p>
        </p:txBody>
      </p:sp>
      <p:pic>
        <p:nvPicPr>
          <p:cNvPr id="3" name="Picture 2" descr="road haz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828" y="1620817"/>
            <a:ext cx="7027817" cy="4572000"/>
          </a:xfrm>
          <a:prstGeom prst="rect">
            <a:avLst/>
          </a:prstGeom>
        </p:spPr>
      </p:pic>
    </p:spTree>
    <p:extLst>
      <p:ext uri="{BB962C8B-B14F-4D97-AF65-F5344CB8AC3E}">
        <p14:creationId xmlns:p14="http://schemas.microsoft.com/office/powerpoint/2010/main" val="1372819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Hazard - Debris</a:t>
            </a:r>
            <a:endParaRPr lang="en-US" dirty="0"/>
          </a:p>
        </p:txBody>
      </p:sp>
      <p:pic>
        <p:nvPicPr>
          <p:cNvPr id="3" name="Picture 2" descr="ded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575" y="1430850"/>
            <a:ext cx="6846849" cy="5263376"/>
          </a:xfrm>
          <a:prstGeom prst="rect">
            <a:avLst/>
          </a:prstGeom>
        </p:spPr>
      </p:pic>
    </p:spTree>
    <p:extLst>
      <p:ext uri="{BB962C8B-B14F-4D97-AF65-F5344CB8AC3E}">
        <p14:creationId xmlns:p14="http://schemas.microsoft.com/office/powerpoint/2010/main" val="2542041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70000"/>
              </a:lnSpc>
            </a:pPr>
            <a:r>
              <a:rPr lang="en-US" dirty="0"/>
              <a:t>Hazard: </a:t>
            </a:r>
            <a:r>
              <a:rPr lang="en-US" dirty="0" smtClean="0"/>
              <a:t>Struck/Caught by Heavy </a:t>
            </a:r>
            <a:r>
              <a:rPr lang="en-US" dirty="0"/>
              <a:t>Equipment</a:t>
            </a:r>
          </a:p>
        </p:txBody>
      </p:sp>
      <p:sp>
        <p:nvSpPr>
          <p:cNvPr id="2" name="Content Placeholder 1"/>
          <p:cNvSpPr>
            <a:spLocks noGrp="1"/>
          </p:cNvSpPr>
          <p:nvPr>
            <p:ph sz="half" idx="1"/>
          </p:nvPr>
        </p:nvSpPr>
        <p:spPr>
          <a:xfrm>
            <a:off x="628649" y="1825625"/>
            <a:ext cx="4485217" cy="4351338"/>
          </a:xfrm>
        </p:spPr>
        <p:txBody>
          <a:bodyPr>
            <a:noAutofit/>
          </a:bodyPr>
          <a:lstStyle/>
          <a:p>
            <a:pPr>
              <a:lnSpc>
                <a:spcPct val="80000"/>
              </a:lnSpc>
            </a:pPr>
            <a:r>
              <a:rPr lang="en-US" sz="2200" dirty="0" smtClean="0"/>
              <a:t>OSHA requires all machinery be inspected by the worker prior to use </a:t>
            </a:r>
            <a:endParaRPr lang="en-US" sz="2200" dirty="0"/>
          </a:p>
          <a:p>
            <a:pPr>
              <a:lnSpc>
                <a:spcPct val="80000"/>
              </a:lnSpc>
            </a:pPr>
            <a:r>
              <a:rPr lang="en-US" sz="2200" dirty="0" smtClean="0"/>
              <a:t>Be alert of all activities in the area.</a:t>
            </a:r>
          </a:p>
          <a:p>
            <a:pPr>
              <a:lnSpc>
                <a:spcPct val="80000"/>
              </a:lnSpc>
            </a:pPr>
            <a:r>
              <a:rPr lang="en-US" sz="2200" dirty="0" smtClean="0"/>
              <a:t>Do </a:t>
            </a:r>
            <a:r>
              <a:rPr lang="en-US" sz="2200" dirty="0"/>
              <a:t>not exceed the load capacity of cranes and other lifting </a:t>
            </a:r>
            <a:r>
              <a:rPr lang="en-US" sz="2200" dirty="0" smtClean="0"/>
              <a:t>equipment.</a:t>
            </a:r>
            <a:endParaRPr lang="en-US" sz="2200" dirty="0"/>
          </a:p>
          <a:p>
            <a:pPr>
              <a:lnSpc>
                <a:spcPct val="80000"/>
              </a:lnSpc>
            </a:pPr>
            <a:r>
              <a:rPr lang="en-US" sz="2200" dirty="0"/>
              <a:t>Do not walk under or through areas where cranes and other heavy equipment are lifting </a:t>
            </a:r>
            <a:r>
              <a:rPr lang="en-US" sz="2200" dirty="0" smtClean="0"/>
              <a:t>objects.</a:t>
            </a:r>
            <a:endParaRPr lang="en-US" sz="2200" dirty="0"/>
          </a:p>
          <a:p>
            <a:pPr>
              <a:lnSpc>
                <a:spcPct val="80000"/>
              </a:lnSpc>
            </a:pPr>
            <a:r>
              <a:rPr lang="en-US" sz="2200" dirty="0"/>
              <a:t>Do not climb onto or ride loads being lifted or </a:t>
            </a:r>
            <a:r>
              <a:rPr lang="en-US" sz="2200" dirty="0" smtClean="0"/>
              <a:t>moved.</a:t>
            </a:r>
            <a:r>
              <a:rPr lang="en-US" sz="2200" dirty="0"/>
              <a:t> </a:t>
            </a:r>
            <a:r>
              <a:rPr lang="en-US" sz="2200" dirty="0" smtClean="0"/>
              <a:t>Do </a:t>
            </a:r>
            <a:r>
              <a:rPr lang="en-US" sz="2200" dirty="0"/>
              <a:t>not ride in or on buckets, forks or blades of heavy </a:t>
            </a:r>
            <a:r>
              <a:rPr lang="en-US" sz="2200" dirty="0" smtClean="0"/>
              <a:t>equipment.</a:t>
            </a:r>
            <a:endParaRPr lang="en-US" sz="2200" dirty="0"/>
          </a:p>
          <a:p>
            <a:pPr>
              <a:lnSpc>
                <a:spcPct val="80000"/>
              </a:lnSpc>
            </a:pPr>
            <a:endParaRPr lang="en-US" sz="2200" dirty="0"/>
          </a:p>
          <a:p>
            <a:endParaRPr lang="en-US" sz="2200" dirty="0"/>
          </a:p>
        </p:txBody>
      </p:sp>
      <p:pic>
        <p:nvPicPr>
          <p:cNvPr id="3" name="Picture 2" descr="heavy equip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011" y="2171629"/>
            <a:ext cx="3571875" cy="2924175"/>
          </a:xfrm>
          <a:prstGeom prst="rect">
            <a:avLst/>
          </a:prstGeom>
        </p:spPr>
      </p:pic>
    </p:spTree>
    <p:extLst>
      <p:ext uri="{BB962C8B-B14F-4D97-AF65-F5344CB8AC3E}">
        <p14:creationId xmlns:p14="http://schemas.microsoft.com/office/powerpoint/2010/main" val="81266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p:spPr>
        <p:txBody>
          <a:bodyPr>
            <a:normAutofit fontScale="90000"/>
          </a:bodyPr>
          <a:lstStyle/>
          <a:p>
            <a:pPr>
              <a:lnSpc>
                <a:spcPct val="80000"/>
              </a:lnSpc>
            </a:pPr>
            <a:r>
              <a:rPr lang="en-US" sz="4000" dirty="0">
                <a:latin typeface="+mn-lt"/>
              </a:rPr>
              <a:t>Hazard: Electrical, Overhead Power Lines, Downed Electrical Wires, Cables</a:t>
            </a:r>
          </a:p>
        </p:txBody>
      </p:sp>
      <p:sp>
        <p:nvSpPr>
          <p:cNvPr id="55299" name="Rectangle 3"/>
          <p:cNvSpPr>
            <a:spLocks noGrp="1" noChangeArrowheads="1"/>
          </p:cNvSpPr>
          <p:nvPr>
            <p:ph idx="1"/>
          </p:nvPr>
        </p:nvSpPr>
        <p:spPr>
          <a:xfrm>
            <a:off x="514349" y="1747839"/>
            <a:ext cx="7444317" cy="4572000"/>
          </a:xfrm>
          <a:noFill/>
        </p:spPr>
        <p:txBody>
          <a:bodyPr>
            <a:normAutofit/>
          </a:bodyPr>
          <a:lstStyle/>
          <a:p>
            <a:pPr>
              <a:lnSpc>
                <a:spcPct val="80000"/>
              </a:lnSpc>
              <a:buFontTx/>
              <a:buNone/>
            </a:pPr>
            <a:r>
              <a:rPr lang="en-US" u="sng" dirty="0"/>
              <a:t>Hazard Control</a:t>
            </a:r>
          </a:p>
          <a:p>
            <a:pPr>
              <a:lnSpc>
                <a:spcPct val="80000"/>
              </a:lnSpc>
            </a:pPr>
            <a:r>
              <a:rPr lang="en-US" dirty="0"/>
              <a:t>Stay clear of downed electrical lines</a:t>
            </a:r>
            <a:r>
              <a:rPr lang="en-US" dirty="0" smtClean="0"/>
              <a:t>.  Assume all powerlines are  energized</a:t>
            </a:r>
            <a:endParaRPr lang="en-US" dirty="0"/>
          </a:p>
          <a:p>
            <a:pPr>
              <a:lnSpc>
                <a:spcPct val="80000"/>
              </a:lnSpc>
            </a:pPr>
            <a:r>
              <a:rPr lang="en-US" dirty="0" smtClean="0"/>
              <a:t>Use </a:t>
            </a:r>
            <a:r>
              <a:rPr lang="en-US" dirty="0"/>
              <a:t>appropriately grounded low-voltage equipment</a:t>
            </a:r>
            <a:r>
              <a:rPr lang="en-US" dirty="0" smtClean="0"/>
              <a:t>.</a:t>
            </a:r>
            <a:endParaRPr lang="en-US" dirty="0"/>
          </a:p>
          <a:p>
            <a:pPr>
              <a:lnSpc>
                <a:spcPct val="80000"/>
              </a:lnSpc>
            </a:pPr>
            <a:r>
              <a:rPr lang="en-US" dirty="0"/>
              <a:t>Use ground fault circuit interrupters (GFCI</a:t>
            </a:r>
            <a:r>
              <a:rPr lang="en-US" dirty="0" smtClean="0"/>
              <a:t>).</a:t>
            </a:r>
          </a:p>
          <a:p>
            <a:pPr>
              <a:lnSpc>
                <a:spcPct val="80000"/>
              </a:lnSpc>
            </a:pPr>
            <a:endParaRPr lang="en-US" dirty="0"/>
          </a:p>
          <a:p>
            <a:pPr algn="ctr">
              <a:lnSpc>
                <a:spcPct val="80000"/>
              </a:lnSpc>
              <a:buFontTx/>
              <a:buNone/>
            </a:pPr>
            <a:r>
              <a:rPr lang="en-US" u="sng" dirty="0" smtClean="0"/>
              <a:t>Jobs </a:t>
            </a:r>
            <a:r>
              <a:rPr lang="en-US" u="sng" dirty="0"/>
              <a:t>Affected</a:t>
            </a:r>
          </a:p>
          <a:p>
            <a:pPr algn="ctr">
              <a:lnSpc>
                <a:spcPct val="80000"/>
              </a:lnSpc>
            </a:pPr>
            <a:r>
              <a:rPr lang="en-US" sz="2000" dirty="0"/>
              <a:t>Debris removal</a:t>
            </a:r>
          </a:p>
          <a:p>
            <a:pPr algn="ctr">
              <a:lnSpc>
                <a:spcPct val="80000"/>
              </a:lnSpc>
            </a:pPr>
            <a:r>
              <a:rPr lang="en-US" sz="2000" dirty="0"/>
              <a:t>Tree pruning</a:t>
            </a:r>
          </a:p>
          <a:p>
            <a:pPr>
              <a:lnSpc>
                <a:spcPct val="80000"/>
              </a:lnSpc>
              <a:buFontTx/>
              <a:buNone/>
            </a:pPr>
            <a:endParaRPr lang="en-US" sz="1800" u="sng" dirty="0"/>
          </a:p>
          <a:p>
            <a:pPr>
              <a:lnSpc>
                <a:spcPct val="80000"/>
              </a:lnSpc>
            </a:pPr>
            <a:endParaRPr lang="en-US" sz="1600" dirty="0"/>
          </a:p>
          <a:p>
            <a:pPr>
              <a:lnSpc>
                <a:spcPct val="80000"/>
              </a:lnSpc>
              <a:buFontTx/>
              <a:buNone/>
            </a:pPr>
            <a:endParaRPr lang="en-US" sz="1600" dirty="0"/>
          </a:p>
        </p:txBody>
      </p:sp>
    </p:spTree>
    <p:extLst>
      <p:ext uri="{BB962C8B-B14F-4D97-AF65-F5344CB8AC3E}">
        <p14:creationId xmlns:p14="http://schemas.microsoft.com/office/powerpoint/2010/main" val="112499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lines, high voltage</a:t>
            </a:r>
            <a:endParaRPr lang="en-US" dirty="0"/>
          </a:p>
        </p:txBody>
      </p:sp>
      <p:pic>
        <p:nvPicPr>
          <p:cNvPr id="3" name="Picture 2" descr="voltage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87" y="1445029"/>
            <a:ext cx="6601767" cy="4963886"/>
          </a:xfrm>
          <a:prstGeom prst="rect">
            <a:avLst/>
          </a:prstGeom>
        </p:spPr>
      </p:pic>
    </p:spTree>
    <p:extLst>
      <p:ext uri="{BB962C8B-B14F-4D97-AF65-F5344CB8AC3E}">
        <p14:creationId xmlns:p14="http://schemas.microsoft.com/office/powerpoint/2010/main" val="1794156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Rectangle 4"/>
          <p:cNvSpPr>
            <a:spLocks noGrp="1" noChangeArrowheads="1"/>
          </p:cNvSpPr>
          <p:nvPr>
            <p:ph type="title"/>
          </p:nvPr>
        </p:nvSpPr>
        <p:spPr/>
        <p:txBody>
          <a:bodyPr>
            <a:normAutofit/>
          </a:bodyPr>
          <a:lstStyle/>
          <a:p>
            <a:pPr>
              <a:lnSpc>
                <a:spcPts val="3600"/>
              </a:lnSpc>
            </a:pPr>
            <a:r>
              <a:rPr lang="en-US" dirty="0" smtClean="0"/>
              <a:t>Hazard: Exposed </a:t>
            </a:r>
            <a:br>
              <a:rPr lang="en-US" dirty="0" smtClean="0"/>
            </a:br>
            <a:r>
              <a:rPr lang="en-US" dirty="0" smtClean="0"/>
              <a:t>Underground Power </a:t>
            </a:r>
            <a:r>
              <a:rPr lang="en-US" dirty="0"/>
              <a:t>Lines</a:t>
            </a:r>
          </a:p>
        </p:txBody>
      </p:sp>
      <p:sp>
        <p:nvSpPr>
          <p:cNvPr id="4" name="Content Placeholder 3"/>
          <p:cNvSpPr>
            <a:spLocks noGrp="1"/>
          </p:cNvSpPr>
          <p:nvPr>
            <p:ph sz="half" idx="1"/>
          </p:nvPr>
        </p:nvSpPr>
        <p:spPr>
          <a:xfrm>
            <a:off x="628649" y="1825624"/>
            <a:ext cx="8014608" cy="4270375"/>
          </a:xfrm>
        </p:spPr>
        <p:txBody>
          <a:bodyPr>
            <a:noAutofit/>
          </a:bodyPr>
          <a:lstStyle/>
          <a:p>
            <a:pPr marL="0" indent="0">
              <a:buNone/>
            </a:pPr>
            <a:r>
              <a:rPr lang="en-US" sz="2400" b="1" dirty="0"/>
              <a:t>Avoid dangers  </a:t>
            </a:r>
            <a:r>
              <a:rPr lang="en-US" sz="2400" b="1" dirty="0" smtClean="0"/>
              <a:t>by</a:t>
            </a:r>
            <a:endParaRPr lang="en-US" sz="2400" b="1" dirty="0"/>
          </a:p>
          <a:p>
            <a:r>
              <a:rPr lang="en-US" sz="2400" dirty="0"/>
              <a:t>Locating aerial high-voltage cables and indicators pointing to where there are buried electrical cables. Put warning signs. </a:t>
            </a:r>
          </a:p>
          <a:p>
            <a:r>
              <a:rPr lang="en-US" sz="2400" dirty="0"/>
              <a:t>Contacting the utilities companies to know where are the buried electrical cables.</a:t>
            </a:r>
          </a:p>
          <a:p>
            <a:r>
              <a:rPr lang="en-US" sz="2400" dirty="0"/>
              <a:t>Staying at least 10 feet away from high voltage conductors.   </a:t>
            </a:r>
          </a:p>
          <a:p>
            <a:r>
              <a:rPr lang="en-US" sz="2400" dirty="0"/>
              <a:t>Making the owner or operator of the wires cut electricity and put ground wires when working near them. </a:t>
            </a:r>
          </a:p>
          <a:p>
            <a:r>
              <a:rPr lang="en-US" sz="2400" dirty="0"/>
              <a:t>Other measures of protection include protecting or insulating wires.  </a:t>
            </a:r>
          </a:p>
          <a:p>
            <a:r>
              <a:rPr lang="en-US" sz="2400" dirty="0"/>
              <a:t>Use nonconductive wood or fiberglass ladders when working near electrical wires.</a:t>
            </a:r>
          </a:p>
          <a:p>
            <a:endParaRPr lang="en-US" sz="2400" dirty="0"/>
          </a:p>
        </p:txBody>
      </p:sp>
      <p:pic>
        <p:nvPicPr>
          <p:cNvPr id="2" name="Picture 1" descr="power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75" y="365126"/>
            <a:ext cx="1819275" cy="1619250"/>
          </a:xfrm>
          <a:prstGeom prst="rect">
            <a:avLst/>
          </a:prstGeom>
        </p:spPr>
      </p:pic>
    </p:spTree>
    <p:extLst>
      <p:ext uri="{BB962C8B-B14F-4D97-AF65-F5344CB8AC3E}">
        <p14:creationId xmlns:p14="http://schemas.microsoft.com/office/powerpoint/2010/main" val="243871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dirty="0"/>
              <a:t>Training Objectives</a:t>
            </a:r>
          </a:p>
        </p:txBody>
      </p:sp>
      <p:sp>
        <p:nvSpPr>
          <p:cNvPr id="39939" name="Rectangle 3"/>
          <p:cNvSpPr>
            <a:spLocks noGrp="1" noChangeArrowheads="1"/>
          </p:cNvSpPr>
          <p:nvPr>
            <p:ph sz="half" idx="1"/>
          </p:nvPr>
        </p:nvSpPr>
        <p:spPr/>
        <p:txBody>
          <a:bodyPr/>
          <a:lstStyle/>
          <a:p>
            <a:pPr marL="609600" indent="-609600"/>
            <a:r>
              <a:rPr lang="en-US" dirty="0"/>
              <a:t>Identify the hazards in the field</a:t>
            </a:r>
          </a:p>
          <a:p>
            <a:pPr marL="609600" indent="-609600"/>
            <a:r>
              <a:rPr lang="en-US" dirty="0"/>
              <a:t>Explain how to protect yourself from these hazards</a:t>
            </a:r>
          </a:p>
          <a:p>
            <a:pPr marL="609600" indent="-609600"/>
            <a:r>
              <a:rPr lang="en-US" dirty="0"/>
              <a:t>Increase safety and health awareness </a:t>
            </a:r>
          </a:p>
          <a:p>
            <a:pPr marL="609600" indent="-609600">
              <a:buNone/>
            </a:pPr>
            <a:endParaRPr lang="en-US" dirty="0"/>
          </a:p>
          <a:p>
            <a:pPr marL="609600" indent="-609600"/>
            <a:endParaRPr lang="en-US" dirty="0"/>
          </a:p>
        </p:txBody>
      </p:sp>
      <p:pic>
        <p:nvPicPr>
          <p:cNvPr id="2" name="Picture 1" descr="field haza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25" y="1825625"/>
            <a:ext cx="3476625" cy="3067050"/>
          </a:xfrm>
          <a:prstGeom prst="rect">
            <a:avLst/>
          </a:prstGeom>
        </p:spPr>
      </p:pic>
    </p:spTree>
    <p:extLst>
      <p:ext uri="{BB962C8B-B14F-4D97-AF65-F5344CB8AC3E}">
        <p14:creationId xmlns:p14="http://schemas.microsoft.com/office/powerpoint/2010/main" val="33869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n-US" sz="4000" dirty="0" smtClean="0"/>
              <a:t>Hazard: Struck by while </a:t>
            </a:r>
            <a:r>
              <a:rPr lang="en-US" sz="4000" dirty="0"/>
              <a:t>Operating a Chain Saw</a:t>
            </a:r>
          </a:p>
        </p:txBody>
      </p:sp>
      <p:sp>
        <p:nvSpPr>
          <p:cNvPr id="3" name="Content Placeholder 2"/>
          <p:cNvSpPr>
            <a:spLocks noGrp="1"/>
          </p:cNvSpPr>
          <p:nvPr>
            <p:ph sz="half" idx="1"/>
          </p:nvPr>
        </p:nvSpPr>
        <p:spPr>
          <a:xfrm>
            <a:off x="328399" y="1766312"/>
            <a:ext cx="6161617" cy="4351338"/>
          </a:xfrm>
        </p:spPr>
        <p:txBody>
          <a:bodyPr>
            <a:noAutofit/>
          </a:bodyPr>
          <a:lstStyle/>
          <a:p>
            <a:pPr marL="342900" indent="-342900"/>
            <a:r>
              <a:rPr lang="en-US" sz="2400" dirty="0"/>
              <a:t>Operate, adjust and provide maintenance to the saw according to the manufacturer's instructions.  </a:t>
            </a:r>
          </a:p>
          <a:p>
            <a:pPr marL="342900" indent="-342900"/>
            <a:r>
              <a:rPr lang="en-US" sz="2400" dirty="0"/>
              <a:t>Sharpen and lubricate  correctly the blade with special lubricant ("bar and chain oil"). </a:t>
            </a:r>
          </a:p>
          <a:p>
            <a:pPr marL="342900" indent="-342900"/>
            <a:r>
              <a:rPr lang="en-US" sz="2400" dirty="0"/>
              <a:t> The operator must review and periodically adjust blade tension to ensure a good cut.  </a:t>
            </a:r>
          </a:p>
          <a:p>
            <a:pPr marL="342900" indent="-342900"/>
            <a:r>
              <a:rPr lang="en-US" sz="2400" dirty="0"/>
              <a:t>Choose the correct size of saw according to the work.</a:t>
            </a:r>
          </a:p>
          <a:p>
            <a:pPr marL="342900" indent="-342900"/>
            <a:r>
              <a:rPr lang="en-US" sz="2400" dirty="0"/>
              <a:t>Include safety considerations like  brake chain, front and rear hand guards, stop switch, ratchet chain and the spark arrestor.</a:t>
            </a:r>
            <a:endParaRPr lang="es-ES" sz="2400" dirty="0"/>
          </a:p>
          <a:p>
            <a:endParaRPr lang="en-US" sz="2400" dirty="0"/>
          </a:p>
        </p:txBody>
      </p:sp>
      <p:pic>
        <p:nvPicPr>
          <p:cNvPr id="2" name="Picture 1" descr="chain s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108" y="2170331"/>
            <a:ext cx="2581275" cy="3543300"/>
          </a:xfrm>
          <a:prstGeom prst="rect">
            <a:avLst/>
          </a:prstGeom>
        </p:spPr>
      </p:pic>
    </p:spTree>
    <p:extLst>
      <p:ext uri="{BB962C8B-B14F-4D97-AF65-F5344CB8AC3E}">
        <p14:creationId xmlns:p14="http://schemas.microsoft.com/office/powerpoint/2010/main" val="165042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r>
              <a:rPr lang="en-US" sz="4000" dirty="0" smtClean="0"/>
              <a:t>Hazard: Struck by While </a:t>
            </a:r>
            <a:r>
              <a:rPr lang="en-US" sz="4000" dirty="0"/>
              <a:t>Operating a Chain </a:t>
            </a:r>
            <a:r>
              <a:rPr lang="en-US" sz="4000" dirty="0" smtClean="0"/>
              <a:t>Saw </a:t>
            </a:r>
            <a:r>
              <a:rPr lang="en-US" sz="2400" dirty="0" smtClean="0"/>
              <a:t>(cont.)</a:t>
            </a:r>
            <a:endParaRPr lang="en-US" sz="2400" dirty="0"/>
          </a:p>
        </p:txBody>
      </p:sp>
      <p:sp>
        <p:nvSpPr>
          <p:cNvPr id="2" name="Content Placeholder 1"/>
          <p:cNvSpPr>
            <a:spLocks noGrp="1"/>
          </p:cNvSpPr>
          <p:nvPr>
            <p:ph sz="half" idx="1"/>
          </p:nvPr>
        </p:nvSpPr>
        <p:spPr>
          <a:xfrm>
            <a:off x="628650" y="1825625"/>
            <a:ext cx="5721350" cy="4351338"/>
          </a:xfrm>
        </p:spPr>
        <p:txBody>
          <a:bodyPr>
            <a:normAutofit fontScale="92500" lnSpcReduction="10000"/>
          </a:bodyPr>
          <a:lstStyle/>
          <a:p>
            <a:pPr>
              <a:lnSpc>
                <a:spcPct val="80000"/>
              </a:lnSpc>
            </a:pPr>
            <a:r>
              <a:rPr lang="en-US" dirty="0"/>
              <a:t>Wear the appropriate protective equipment </a:t>
            </a:r>
            <a:endParaRPr lang="en-US" dirty="0" smtClean="0"/>
          </a:p>
          <a:p>
            <a:pPr lvl="1">
              <a:lnSpc>
                <a:spcPct val="80000"/>
              </a:lnSpc>
            </a:pPr>
            <a:r>
              <a:rPr lang="en-US" dirty="0" smtClean="0"/>
              <a:t>Hard hat and safety glasses</a:t>
            </a:r>
          </a:p>
          <a:p>
            <a:pPr lvl="1">
              <a:lnSpc>
                <a:spcPct val="80000"/>
              </a:lnSpc>
            </a:pPr>
            <a:r>
              <a:rPr lang="en-US" dirty="0" smtClean="0"/>
              <a:t>Ear protectors</a:t>
            </a:r>
          </a:p>
          <a:p>
            <a:pPr lvl="1">
              <a:lnSpc>
                <a:spcPct val="80000"/>
              </a:lnSpc>
            </a:pPr>
            <a:r>
              <a:rPr lang="en-US" dirty="0" smtClean="0"/>
              <a:t>Gloves for heavy work</a:t>
            </a:r>
          </a:p>
          <a:p>
            <a:pPr lvl="1">
              <a:lnSpc>
                <a:spcPct val="80000"/>
              </a:lnSpc>
            </a:pPr>
            <a:r>
              <a:rPr lang="en-US" dirty="0" smtClean="0"/>
              <a:t>Protection for legs (cuts)</a:t>
            </a:r>
            <a:endParaRPr lang="en-US" dirty="0"/>
          </a:p>
          <a:p>
            <a:pPr>
              <a:lnSpc>
                <a:spcPct val="80000"/>
              </a:lnSpc>
            </a:pPr>
            <a:r>
              <a:rPr lang="en-US" dirty="0"/>
              <a:t>Always cut at waist level or below</a:t>
            </a:r>
          </a:p>
          <a:p>
            <a:pPr>
              <a:lnSpc>
                <a:spcPct val="80000"/>
              </a:lnSpc>
            </a:pPr>
            <a:r>
              <a:rPr lang="en-US" dirty="0"/>
              <a:t>Avoid contact with power lines </a:t>
            </a:r>
          </a:p>
          <a:p>
            <a:pPr>
              <a:lnSpc>
                <a:spcPct val="80000"/>
              </a:lnSpc>
            </a:pPr>
            <a:r>
              <a:rPr lang="en-US" dirty="0"/>
              <a:t>Bystanders or coworkers should remain at least:</a:t>
            </a:r>
          </a:p>
          <a:p>
            <a:pPr lvl="1">
              <a:lnSpc>
                <a:spcPct val="80000"/>
              </a:lnSpc>
            </a:pPr>
            <a:r>
              <a:rPr lang="en-US" sz="2000" dirty="0"/>
              <a:t>2 tree lengths (at least 150 feet) away from anyone felling a tree. </a:t>
            </a:r>
          </a:p>
          <a:p>
            <a:pPr lvl="1">
              <a:lnSpc>
                <a:spcPct val="80000"/>
              </a:lnSpc>
            </a:pPr>
            <a:r>
              <a:rPr lang="en-US" sz="2000" dirty="0"/>
              <a:t>30 feet from anyone operating a chain saw to remove limbs or cut a fallen tree. </a:t>
            </a:r>
          </a:p>
          <a:p>
            <a:pPr>
              <a:lnSpc>
                <a:spcPct val="80000"/>
              </a:lnSpc>
            </a:pPr>
            <a:endParaRPr lang="en-US" sz="4000" dirty="0"/>
          </a:p>
          <a:p>
            <a:endParaRPr lang="en-US" dirty="0"/>
          </a:p>
        </p:txBody>
      </p:sp>
      <p:pic>
        <p:nvPicPr>
          <p:cNvPr id="3" name="Picture 2" descr="worker using a chain s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0" y="1943668"/>
            <a:ext cx="2381250" cy="3352800"/>
          </a:xfrm>
          <a:prstGeom prst="rect">
            <a:avLst/>
          </a:prstGeom>
        </p:spPr>
      </p:pic>
    </p:spTree>
    <p:extLst>
      <p:ext uri="{BB962C8B-B14F-4D97-AF65-F5344CB8AC3E}">
        <p14:creationId xmlns:p14="http://schemas.microsoft.com/office/powerpoint/2010/main" val="344015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lnSpc>
                <a:spcPct val="70000"/>
              </a:lnSpc>
            </a:pPr>
            <a:r>
              <a:rPr lang="en-US" dirty="0" smtClean="0"/>
              <a:t>Hazards from Flying </a:t>
            </a:r>
            <a:r>
              <a:rPr lang="en-US" dirty="0"/>
              <a:t>Debris/</a:t>
            </a:r>
            <a:br>
              <a:rPr lang="en-US" dirty="0"/>
            </a:br>
            <a:r>
              <a:rPr lang="en-US" dirty="0"/>
              <a:t>Material Handling</a:t>
            </a:r>
          </a:p>
        </p:txBody>
      </p:sp>
      <p:sp>
        <p:nvSpPr>
          <p:cNvPr id="58371" name="Rectangle 3"/>
          <p:cNvSpPr>
            <a:spLocks noGrp="1" noChangeArrowheads="1"/>
          </p:cNvSpPr>
          <p:nvPr>
            <p:ph sz="half" idx="1"/>
          </p:nvPr>
        </p:nvSpPr>
        <p:spPr>
          <a:noFill/>
          <a:extLst>
            <a:ext uri="{AF507438-7753-43E0-B8FC-AC1667EBCBE1}">
              <a14:hiddenEffects xmlns:a14="http://schemas.microsoft.com/office/drawing/2010/main">
                <a:effectLst>
                  <a:outerShdw dist="35921" dir="2700000" algn="ctr" rotWithShape="0">
                    <a:schemeClr val="tx1"/>
                  </a:outerShdw>
                </a:effectLst>
              </a14:hiddenEffects>
            </a:ext>
          </a:extLst>
        </p:spPr>
        <p:txBody>
          <a:bodyPr>
            <a:normAutofit fontScale="92500" lnSpcReduction="10000"/>
          </a:bodyPr>
          <a:lstStyle/>
          <a:p>
            <a:pPr>
              <a:lnSpc>
                <a:spcPct val="90000"/>
              </a:lnSpc>
            </a:pPr>
            <a:r>
              <a:rPr lang="en-US" dirty="0" smtClean="0"/>
              <a:t>Flying Debris</a:t>
            </a:r>
          </a:p>
          <a:p>
            <a:pPr lvl="1"/>
            <a:r>
              <a:rPr lang="en-US" dirty="0" smtClean="0"/>
              <a:t>Wear </a:t>
            </a:r>
            <a:r>
              <a:rPr lang="en-US" dirty="0"/>
              <a:t>personal protective equipment, including hard hats, safety shoes, eye glasses, and work gloves </a:t>
            </a:r>
            <a:r>
              <a:rPr lang="en-US" dirty="0" smtClean="0"/>
              <a:t>to avoid injury</a:t>
            </a:r>
          </a:p>
          <a:p>
            <a:pPr lvl="1"/>
            <a:endParaRPr lang="en-US" sz="2200" dirty="0"/>
          </a:p>
          <a:p>
            <a:pPr>
              <a:lnSpc>
                <a:spcPct val="90000"/>
              </a:lnSpc>
            </a:pPr>
            <a:r>
              <a:rPr lang="en-US" dirty="0" smtClean="0"/>
              <a:t>Material Handling</a:t>
            </a:r>
          </a:p>
          <a:p>
            <a:pPr lvl="1"/>
            <a:r>
              <a:rPr lang="en-US" dirty="0" smtClean="0"/>
              <a:t>Do </a:t>
            </a:r>
            <a:r>
              <a:rPr lang="en-US" dirty="0"/>
              <a:t>not walk under or through areas where cranes and other heavy equipment are being used to lift </a:t>
            </a:r>
            <a:r>
              <a:rPr lang="en-US" dirty="0" smtClean="0"/>
              <a:t>objects</a:t>
            </a:r>
            <a:endParaRPr lang="en-US" dirty="0"/>
          </a:p>
        </p:txBody>
      </p:sp>
      <p:pic>
        <p:nvPicPr>
          <p:cNvPr id="2" name="Picture 1" descr="deb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050" y="2364617"/>
            <a:ext cx="3543300" cy="2838450"/>
          </a:xfrm>
          <a:prstGeom prst="rect">
            <a:avLst/>
          </a:prstGeom>
        </p:spPr>
      </p:pic>
    </p:spTree>
    <p:extLst>
      <p:ext uri="{BB962C8B-B14F-4D97-AF65-F5344CB8AC3E}">
        <p14:creationId xmlns:p14="http://schemas.microsoft.com/office/powerpoint/2010/main" val="924965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Fall and Tripping  Hazards:</a:t>
            </a:r>
            <a:br>
              <a:rPr lang="en-GB" dirty="0"/>
            </a:br>
            <a:r>
              <a:rPr lang="en-GB" dirty="0"/>
              <a:t>Debris and unstable </a:t>
            </a:r>
            <a:r>
              <a:rPr lang="en-GB" dirty="0" smtClean="0"/>
              <a:t>surfaces</a:t>
            </a:r>
            <a:endParaRPr lang="es-PR" dirty="0"/>
          </a:p>
        </p:txBody>
      </p:sp>
      <p:pic>
        <p:nvPicPr>
          <p:cNvPr id="3" name="Picture 2" descr="deb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07" y="1690689"/>
            <a:ext cx="6724650" cy="4972050"/>
          </a:xfrm>
          <a:prstGeom prst="rect">
            <a:avLst/>
          </a:prstGeom>
        </p:spPr>
      </p:pic>
    </p:spTree>
    <p:extLst>
      <p:ext uri="{BB962C8B-B14F-4D97-AF65-F5344CB8AC3E}">
        <p14:creationId xmlns:p14="http://schemas.microsoft.com/office/powerpoint/2010/main" val="34119212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Fall and Tripping  </a:t>
            </a:r>
            <a:r>
              <a:rPr lang="en-GB" dirty="0" smtClean="0"/>
              <a:t>Hazards</a:t>
            </a:r>
            <a:endParaRPr lang="es-PR" dirty="0"/>
          </a:p>
        </p:txBody>
      </p:sp>
      <p:pic>
        <p:nvPicPr>
          <p:cNvPr id="3" name="Picture 2" descr="unstable surf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07" y="1232137"/>
            <a:ext cx="7000875" cy="4857750"/>
          </a:xfrm>
          <a:prstGeom prst="rect">
            <a:avLst/>
          </a:prstGeom>
        </p:spPr>
      </p:pic>
    </p:spTree>
    <p:extLst>
      <p:ext uri="{BB962C8B-B14F-4D97-AF65-F5344CB8AC3E}">
        <p14:creationId xmlns:p14="http://schemas.microsoft.com/office/powerpoint/2010/main" val="1847248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r>
              <a:rPr lang="es-PR" dirty="0" err="1" smtClean="0"/>
              <a:t>Hazard</a:t>
            </a:r>
            <a:r>
              <a:rPr lang="es-PR" dirty="0" smtClean="0"/>
              <a:t>: </a:t>
            </a:r>
            <a:r>
              <a:rPr lang="es-PR" dirty="0" err="1" smtClean="0"/>
              <a:t>Noise</a:t>
            </a:r>
            <a:endParaRPr lang="es-PR" dirty="0"/>
          </a:p>
        </p:txBody>
      </p:sp>
      <p:sp>
        <p:nvSpPr>
          <p:cNvPr id="37890" name="Rectangle 2"/>
          <p:cNvSpPr>
            <a:spLocks noGrp="1" noChangeArrowheads="1"/>
          </p:cNvSpPr>
          <p:nvPr>
            <p:ph sz="half" idx="1"/>
          </p:nvPr>
        </p:nvSpPr>
        <p:spPr/>
        <p:txBody>
          <a:bodyPr>
            <a:normAutofit lnSpcReduction="10000"/>
          </a:bodyPr>
          <a:lstStyle/>
          <a:p>
            <a:r>
              <a:rPr lang="es-PR" sz="2600" dirty="0" smtClean="0"/>
              <a:t>Use </a:t>
            </a:r>
            <a:r>
              <a:rPr lang="es-PR" sz="2600" dirty="0" err="1" smtClean="0"/>
              <a:t>appropiate</a:t>
            </a:r>
            <a:r>
              <a:rPr lang="es-PR" sz="2600" dirty="0" smtClean="0"/>
              <a:t> </a:t>
            </a:r>
            <a:r>
              <a:rPr lang="es-PR" sz="2600" dirty="0" err="1" smtClean="0"/>
              <a:t>protection</a:t>
            </a:r>
            <a:r>
              <a:rPr lang="es-PR" sz="2600" dirty="0" smtClean="0"/>
              <a:t> </a:t>
            </a:r>
            <a:r>
              <a:rPr lang="es-PR" sz="2600" dirty="0" err="1" smtClean="0"/>
              <a:t>for</a:t>
            </a:r>
            <a:r>
              <a:rPr lang="es-PR" sz="2600" dirty="0" smtClean="0"/>
              <a:t> </a:t>
            </a:r>
            <a:r>
              <a:rPr lang="es-PR" sz="2600" dirty="0" err="1" smtClean="0"/>
              <a:t>your</a:t>
            </a:r>
            <a:r>
              <a:rPr lang="es-PR" sz="2600" dirty="0" smtClean="0"/>
              <a:t> </a:t>
            </a:r>
            <a:r>
              <a:rPr lang="es-PR" sz="2600" dirty="0" err="1" smtClean="0"/>
              <a:t>ears</a:t>
            </a:r>
            <a:r>
              <a:rPr lang="es-PR" sz="2600" dirty="0" smtClean="0"/>
              <a:t> </a:t>
            </a:r>
            <a:r>
              <a:rPr lang="es-PR" sz="2600" dirty="0" err="1" smtClean="0"/>
              <a:t>when</a:t>
            </a:r>
            <a:r>
              <a:rPr lang="es-PR" sz="2600" dirty="0" smtClean="0"/>
              <a:t> </a:t>
            </a:r>
            <a:r>
              <a:rPr lang="es-PR" sz="2600" dirty="0" err="1" smtClean="0"/>
              <a:t>the</a:t>
            </a:r>
            <a:r>
              <a:rPr lang="es-PR" sz="2600" dirty="0" smtClean="0"/>
              <a:t> </a:t>
            </a:r>
            <a:r>
              <a:rPr lang="es-PR" sz="2600" dirty="0" err="1" smtClean="0"/>
              <a:t>work</a:t>
            </a:r>
            <a:r>
              <a:rPr lang="es-PR" sz="2600" dirty="0" smtClean="0"/>
              <a:t> </a:t>
            </a:r>
            <a:r>
              <a:rPr lang="es-PR" sz="2600" dirty="0" err="1" smtClean="0"/>
              <a:t>area</a:t>
            </a:r>
            <a:r>
              <a:rPr lang="es-PR" sz="2600" dirty="0" smtClean="0"/>
              <a:t> </a:t>
            </a:r>
            <a:r>
              <a:rPr lang="es-PR" sz="2600" dirty="0" err="1" smtClean="0"/>
              <a:t>is</a:t>
            </a:r>
            <a:r>
              <a:rPr lang="es-PR" sz="2600" dirty="0" smtClean="0"/>
              <a:t> </a:t>
            </a:r>
            <a:r>
              <a:rPr lang="es-PR" sz="2600" dirty="0" err="1" smtClean="0"/>
              <a:t>too</a:t>
            </a:r>
            <a:r>
              <a:rPr lang="es-PR" sz="2600" dirty="0" smtClean="0"/>
              <a:t> </a:t>
            </a:r>
            <a:r>
              <a:rPr lang="es-PR" sz="2600" dirty="0" err="1" smtClean="0"/>
              <a:t>noisy</a:t>
            </a:r>
            <a:r>
              <a:rPr lang="es-PR" sz="2600" dirty="0" smtClean="0"/>
              <a:t>.</a:t>
            </a:r>
          </a:p>
          <a:p>
            <a:pPr lvl="1"/>
            <a:r>
              <a:rPr lang="es-PR" sz="2200" dirty="0" err="1" smtClean="0"/>
              <a:t>Examples</a:t>
            </a:r>
            <a:r>
              <a:rPr lang="es-PR" sz="2200" dirty="0" smtClean="0"/>
              <a:t>: </a:t>
            </a:r>
            <a:r>
              <a:rPr lang="es-PR" sz="2200" dirty="0" err="1" smtClean="0"/>
              <a:t>chainsaws</a:t>
            </a:r>
            <a:r>
              <a:rPr lang="es-PR" sz="2200" dirty="0" smtClean="0"/>
              <a:t>, </a:t>
            </a:r>
            <a:r>
              <a:rPr lang="es-PR" sz="2200" dirty="0" err="1" smtClean="0"/>
              <a:t>dirt</a:t>
            </a:r>
            <a:r>
              <a:rPr lang="es-PR" sz="2200" dirty="0" smtClean="0"/>
              <a:t> </a:t>
            </a:r>
            <a:r>
              <a:rPr lang="es-PR" sz="2200" dirty="0" err="1" smtClean="0"/>
              <a:t>moving</a:t>
            </a:r>
            <a:r>
              <a:rPr lang="es-PR" sz="2200" dirty="0" smtClean="0"/>
              <a:t> </a:t>
            </a:r>
            <a:r>
              <a:rPr lang="es-PR" sz="2200" dirty="0" err="1" smtClean="0"/>
              <a:t>equipment</a:t>
            </a:r>
            <a:r>
              <a:rPr lang="es-PR" sz="2200" dirty="0" smtClean="0"/>
              <a:t>, </a:t>
            </a:r>
            <a:r>
              <a:rPr lang="es-PR" sz="2200" dirty="0" err="1" smtClean="0"/>
              <a:t>pneumatic</a:t>
            </a:r>
            <a:r>
              <a:rPr lang="es-PR" sz="2200" dirty="0" smtClean="0"/>
              <a:t> </a:t>
            </a:r>
            <a:r>
              <a:rPr lang="es-PR" sz="2200" dirty="0" err="1" smtClean="0"/>
              <a:t>tools</a:t>
            </a:r>
            <a:r>
              <a:rPr lang="es-PR" sz="2200" dirty="0" smtClean="0"/>
              <a:t>, heavy </a:t>
            </a:r>
            <a:r>
              <a:rPr lang="es-PR" sz="2200" dirty="0" err="1" smtClean="0"/>
              <a:t>equipment</a:t>
            </a:r>
            <a:r>
              <a:rPr lang="es-PR" sz="2200" dirty="0" smtClean="0"/>
              <a:t>. </a:t>
            </a:r>
          </a:p>
          <a:p>
            <a:r>
              <a:rPr lang="es-PR" sz="2600" dirty="0" smtClean="0"/>
              <a:t>A </a:t>
            </a:r>
            <a:r>
              <a:rPr lang="es-PR" sz="2600" dirty="0" err="1" smtClean="0"/>
              <a:t>worksite</a:t>
            </a:r>
            <a:r>
              <a:rPr lang="es-PR" sz="2600" dirty="0" smtClean="0"/>
              <a:t> </a:t>
            </a:r>
            <a:r>
              <a:rPr lang="es-PR" sz="2600" dirty="0" err="1" smtClean="0"/>
              <a:t>is</a:t>
            </a:r>
            <a:r>
              <a:rPr lang="es-PR" sz="2600" dirty="0" smtClean="0"/>
              <a:t> </a:t>
            </a:r>
            <a:r>
              <a:rPr lang="es-PR" sz="2600" dirty="0" err="1" smtClean="0"/>
              <a:t>considered</a:t>
            </a:r>
            <a:r>
              <a:rPr lang="es-PR" sz="2600" dirty="0" smtClean="0"/>
              <a:t> </a:t>
            </a:r>
            <a:r>
              <a:rPr lang="es-PR" sz="2600" dirty="0" err="1" smtClean="0"/>
              <a:t>noisy</a:t>
            </a:r>
            <a:r>
              <a:rPr lang="es-PR" sz="2600" dirty="0" smtClean="0"/>
              <a:t> </a:t>
            </a:r>
            <a:r>
              <a:rPr lang="es-PR" sz="2600" dirty="0" err="1" smtClean="0"/>
              <a:t>if</a:t>
            </a:r>
            <a:r>
              <a:rPr lang="es-PR" sz="2600" dirty="0" smtClean="0"/>
              <a:t> </a:t>
            </a:r>
            <a:r>
              <a:rPr lang="es-PR" sz="2600" dirty="0" err="1" smtClean="0"/>
              <a:t>you</a:t>
            </a:r>
            <a:r>
              <a:rPr lang="es-PR" sz="2600" dirty="0" smtClean="0"/>
              <a:t> </a:t>
            </a:r>
            <a:r>
              <a:rPr lang="es-PR" sz="2600" dirty="0" err="1" smtClean="0"/>
              <a:t>have</a:t>
            </a:r>
            <a:r>
              <a:rPr lang="es-PR" sz="2600" dirty="0" smtClean="0"/>
              <a:t> </a:t>
            </a:r>
            <a:r>
              <a:rPr lang="es-PR" sz="2600" dirty="0" err="1" smtClean="0"/>
              <a:t>to</a:t>
            </a:r>
            <a:r>
              <a:rPr lang="es-PR" sz="2600" dirty="0" smtClean="0"/>
              <a:t> </a:t>
            </a:r>
            <a:r>
              <a:rPr lang="es-PR" sz="2600" dirty="0" err="1" smtClean="0"/>
              <a:t>scream</a:t>
            </a:r>
            <a:r>
              <a:rPr lang="es-PR" sz="2600" dirty="0" smtClean="0"/>
              <a:t> </a:t>
            </a:r>
            <a:r>
              <a:rPr lang="es-PR" sz="2600" dirty="0" err="1" smtClean="0"/>
              <a:t>to</a:t>
            </a:r>
            <a:r>
              <a:rPr lang="es-PR" sz="2600" dirty="0" smtClean="0"/>
              <a:t> be </a:t>
            </a:r>
            <a:r>
              <a:rPr lang="es-PR" sz="2600" dirty="0" err="1" smtClean="0"/>
              <a:t>heard</a:t>
            </a:r>
            <a:r>
              <a:rPr lang="es-PR" sz="2600" dirty="0" smtClean="0"/>
              <a:t> at a </a:t>
            </a:r>
            <a:r>
              <a:rPr lang="es-PR" sz="2600" dirty="0" err="1" smtClean="0"/>
              <a:t>distance</a:t>
            </a:r>
            <a:r>
              <a:rPr lang="es-PR" sz="2600" dirty="0" smtClean="0"/>
              <a:t> of </a:t>
            </a:r>
            <a:r>
              <a:rPr lang="es-PR" sz="2600" dirty="0" err="1" smtClean="0"/>
              <a:t>only</a:t>
            </a:r>
            <a:r>
              <a:rPr lang="es-PR" sz="2600" dirty="0" smtClean="0"/>
              <a:t> </a:t>
            </a:r>
            <a:r>
              <a:rPr lang="es-PR" sz="2600" dirty="0" err="1" smtClean="0"/>
              <a:t>three</a:t>
            </a:r>
            <a:r>
              <a:rPr lang="es-PR" sz="2600" dirty="0" smtClean="0"/>
              <a:t> (3) </a:t>
            </a:r>
            <a:r>
              <a:rPr lang="es-PR" sz="2600" dirty="0" err="1" smtClean="0"/>
              <a:t>feet</a:t>
            </a:r>
            <a:r>
              <a:rPr lang="es-PR" sz="2600" dirty="0" smtClean="0"/>
              <a:t>.</a:t>
            </a:r>
            <a:endParaRPr lang="es-PR" sz="2600" dirty="0"/>
          </a:p>
        </p:txBody>
      </p:sp>
      <p:pic>
        <p:nvPicPr>
          <p:cNvPr id="2" name="Picture 1" descr="loud mach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220" y="1825625"/>
            <a:ext cx="3333750" cy="3390900"/>
          </a:xfrm>
          <a:prstGeom prst="rect">
            <a:avLst/>
          </a:prstGeom>
        </p:spPr>
      </p:pic>
    </p:spTree>
    <p:extLst>
      <p:ext uri="{BB962C8B-B14F-4D97-AF65-F5344CB8AC3E}">
        <p14:creationId xmlns:p14="http://schemas.microsoft.com/office/powerpoint/2010/main" val="267342999"/>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GB" dirty="0" smtClean="0"/>
              <a:t>Protect yourself</a:t>
            </a:r>
            <a:endParaRPr lang="en-GB" dirty="0"/>
          </a:p>
        </p:txBody>
      </p:sp>
      <p:sp>
        <p:nvSpPr>
          <p:cNvPr id="11270" name="Rectangle 6"/>
          <p:cNvSpPr>
            <a:spLocks noGrp="1" noChangeArrowheads="1"/>
          </p:cNvSpPr>
          <p:nvPr>
            <p:ph idx="1"/>
          </p:nvPr>
        </p:nvSpPr>
        <p:spPr>
          <a:xfrm>
            <a:off x="1371600" y="1371600"/>
            <a:ext cx="6515100" cy="4572000"/>
          </a:xfrm>
          <a:noFill/>
        </p:spPr>
        <p:txBody>
          <a:bodyPr>
            <a:noAutofit/>
          </a:bodyPr>
          <a:lstStyle/>
          <a:p>
            <a:r>
              <a:rPr lang="en-US" dirty="0" smtClean="0"/>
              <a:t>Consider using  non-slip industrial boots with steel parts that protect you fingers and feet.</a:t>
            </a:r>
            <a:r>
              <a:rPr lang="en-US" strike="sngStrike" dirty="0" smtClean="0"/>
              <a:t> </a:t>
            </a:r>
          </a:p>
          <a:p>
            <a:r>
              <a:rPr lang="en-US" dirty="0" smtClean="0"/>
              <a:t>Use working gloves when handling debris </a:t>
            </a:r>
          </a:p>
          <a:p>
            <a:r>
              <a:rPr lang="en-US" dirty="0" smtClean="0"/>
              <a:t>Use earmuffs if there is noise </a:t>
            </a:r>
          </a:p>
          <a:p>
            <a:endParaRPr lang="en-US" b="1" dirty="0" smtClean="0">
              <a:solidFill>
                <a:srgbClr val="FF0000"/>
              </a:solidFill>
            </a:endParaRPr>
          </a:p>
          <a:p>
            <a:endParaRPr lang="en-US" b="1" dirty="0">
              <a:solidFill>
                <a:srgbClr val="FF0000"/>
              </a:solidFill>
            </a:endParaRPr>
          </a:p>
          <a:p>
            <a:r>
              <a:rPr lang="en-US" b="1" dirty="0" smtClean="0">
                <a:solidFill>
                  <a:srgbClr val="FF0000"/>
                </a:solidFill>
              </a:rPr>
              <a:t>If you have any questions, talk to your supervisor!</a:t>
            </a:r>
            <a:endParaRPr lang="en-GB" b="1" dirty="0">
              <a:solidFill>
                <a:srgbClr val="FF0000"/>
              </a:solidFill>
            </a:endParaRPr>
          </a:p>
        </p:txBody>
      </p:sp>
    </p:spTree>
    <p:extLst>
      <p:ext uri="{BB962C8B-B14F-4D97-AF65-F5344CB8AC3E}">
        <p14:creationId xmlns:p14="http://schemas.microsoft.com/office/powerpoint/2010/main" val="386815365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GB" dirty="0" smtClean="0"/>
              <a:t>Protect yourself when…</a:t>
            </a:r>
            <a:endParaRPr lang="en-GB" dirty="0"/>
          </a:p>
        </p:txBody>
      </p:sp>
      <p:sp>
        <p:nvSpPr>
          <p:cNvPr id="11270" name="Rectangle 6"/>
          <p:cNvSpPr>
            <a:spLocks noGrp="1" noChangeArrowheads="1"/>
          </p:cNvSpPr>
          <p:nvPr>
            <p:ph idx="1"/>
          </p:nvPr>
        </p:nvSpPr>
        <p:spPr>
          <a:xfrm>
            <a:off x="409435" y="1521728"/>
            <a:ext cx="8366079" cy="4572000"/>
          </a:xfrm>
          <a:noFill/>
        </p:spPr>
        <p:txBody>
          <a:bodyPr>
            <a:noAutofit/>
          </a:bodyPr>
          <a:lstStyle/>
          <a:p>
            <a:pPr>
              <a:lnSpc>
                <a:spcPct val="90000"/>
              </a:lnSpc>
            </a:pPr>
            <a:r>
              <a:rPr lang="en-US" dirty="0" smtClean="0"/>
              <a:t>Walking on top of unstable debris and handling them can result in wounds, scratches, bruises, or sprains. </a:t>
            </a:r>
          </a:p>
          <a:p>
            <a:pPr lvl="1"/>
            <a:r>
              <a:rPr lang="en-US" dirty="0" smtClean="0"/>
              <a:t>Keep up to date your tetanus vaccination</a:t>
            </a:r>
          </a:p>
          <a:p>
            <a:pPr lvl="1"/>
            <a:r>
              <a:rPr lang="en-US" dirty="0" smtClean="0"/>
              <a:t>If you are injured and the wound gets dirty, and your tetanus has more than 5 years, return to get vaccinated </a:t>
            </a:r>
          </a:p>
          <a:p>
            <a:pPr lvl="1"/>
            <a:r>
              <a:rPr lang="en-US" dirty="0" smtClean="0"/>
              <a:t>if taking care of patients or if in contact with the body fluids of victims, get  vaccinated against Hepatitis B </a:t>
            </a:r>
          </a:p>
          <a:p>
            <a:pPr lvl="1"/>
            <a:endParaRPr lang="en-US" dirty="0" smtClean="0"/>
          </a:p>
          <a:p>
            <a:r>
              <a:rPr lang="en-US" sz="3200" dirty="0" smtClean="0"/>
              <a:t>Avoid coming into contact with standing water</a:t>
            </a:r>
          </a:p>
          <a:p>
            <a:pPr lvl="1"/>
            <a:r>
              <a:rPr lang="en-US" dirty="0" smtClean="0"/>
              <a:t>Standing water is unhealthy and can be contaminated. Wash and clean immediately with clean water if you touch it.</a:t>
            </a:r>
            <a:endParaRPr lang="en-GB" dirty="0"/>
          </a:p>
        </p:txBody>
      </p:sp>
    </p:spTree>
    <p:extLst>
      <p:ext uri="{BB962C8B-B14F-4D97-AF65-F5344CB8AC3E}">
        <p14:creationId xmlns:p14="http://schemas.microsoft.com/office/powerpoint/2010/main" val="392536114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noFill/>
        </p:spPr>
        <p:txBody>
          <a:bodyPr/>
          <a:lstStyle/>
          <a:p>
            <a:r>
              <a:rPr lang="en-US"/>
              <a:t>Summary</a:t>
            </a:r>
          </a:p>
        </p:txBody>
      </p:sp>
      <p:sp>
        <p:nvSpPr>
          <p:cNvPr id="235523" name="Rectangle 3"/>
          <p:cNvSpPr>
            <a:spLocks noGrp="1" noChangeArrowheads="1"/>
          </p:cNvSpPr>
          <p:nvPr>
            <p:ph idx="1"/>
          </p:nvPr>
        </p:nvSpPr>
        <p:spPr>
          <a:noFill/>
        </p:spPr>
        <p:txBody>
          <a:bodyPr>
            <a:normAutofit lnSpcReduction="10000"/>
          </a:bodyPr>
          <a:lstStyle/>
          <a:p>
            <a:pPr>
              <a:lnSpc>
                <a:spcPct val="90000"/>
              </a:lnSpc>
              <a:spcBef>
                <a:spcPct val="25000"/>
              </a:spcBef>
              <a:spcAft>
                <a:spcPct val="25000"/>
              </a:spcAft>
            </a:pPr>
            <a:r>
              <a:rPr lang="en-US" dirty="0"/>
              <a:t>The hazards and </a:t>
            </a:r>
            <a:r>
              <a:rPr lang="en-US" dirty="0" smtClean="0"/>
              <a:t>issues after a hurricane are </a:t>
            </a:r>
            <a:r>
              <a:rPr lang="en-US" dirty="0"/>
              <a:t>dynamic and require vigilance and </a:t>
            </a:r>
            <a:r>
              <a:rPr lang="en-US" dirty="0" smtClean="0"/>
              <a:t>flexibility, especially during the recovery/ reconstruction phase.</a:t>
            </a:r>
            <a:endParaRPr lang="en-US" dirty="0"/>
          </a:p>
          <a:p>
            <a:pPr>
              <a:lnSpc>
                <a:spcPct val="90000"/>
              </a:lnSpc>
              <a:spcBef>
                <a:spcPct val="25000"/>
              </a:spcBef>
              <a:spcAft>
                <a:spcPct val="25000"/>
              </a:spcAft>
            </a:pPr>
            <a:r>
              <a:rPr lang="en-US" dirty="0"/>
              <a:t>The key to a safe response is attention to the safety issues of your work </a:t>
            </a:r>
            <a:r>
              <a:rPr lang="en-US" dirty="0" smtClean="0"/>
              <a:t>environment.</a:t>
            </a:r>
            <a:endParaRPr lang="en-US" dirty="0"/>
          </a:p>
          <a:p>
            <a:pPr lvl="1">
              <a:lnSpc>
                <a:spcPct val="90000"/>
              </a:lnSpc>
              <a:spcBef>
                <a:spcPct val="25000"/>
              </a:spcBef>
              <a:spcAft>
                <a:spcPct val="25000"/>
              </a:spcAft>
            </a:pPr>
            <a:r>
              <a:rPr lang="en-US" dirty="0"/>
              <a:t>The physical hazards are similar to </a:t>
            </a:r>
            <a:r>
              <a:rPr lang="en-US" dirty="0" smtClean="0"/>
              <a:t>those present in any </a:t>
            </a:r>
            <a:r>
              <a:rPr lang="en-US" dirty="0"/>
              <a:t>construction or demolition </a:t>
            </a:r>
            <a:r>
              <a:rPr lang="en-US" dirty="0" smtClean="0"/>
              <a:t>site.</a:t>
            </a:r>
            <a:endParaRPr lang="en-US" dirty="0"/>
          </a:p>
          <a:p>
            <a:pPr lvl="1">
              <a:lnSpc>
                <a:spcPct val="90000"/>
              </a:lnSpc>
              <a:spcBef>
                <a:spcPct val="25000"/>
              </a:spcBef>
              <a:spcAft>
                <a:spcPct val="25000"/>
              </a:spcAft>
            </a:pPr>
            <a:r>
              <a:rPr lang="en-US" dirty="0"/>
              <a:t>The health hazards include the hazards associated with the </a:t>
            </a:r>
            <a:r>
              <a:rPr lang="en-US" dirty="0" smtClean="0"/>
              <a:t>environment such as presence of dusts, mold, or airborne contaminants.</a:t>
            </a:r>
            <a:endParaRPr lang="en-US" dirty="0"/>
          </a:p>
          <a:p>
            <a:pPr>
              <a:lnSpc>
                <a:spcPct val="90000"/>
              </a:lnSpc>
              <a:spcBef>
                <a:spcPct val="25000"/>
              </a:spcBef>
              <a:spcAft>
                <a:spcPct val="25000"/>
              </a:spcAft>
              <a:buFontTx/>
              <a:buNone/>
            </a:pPr>
            <a:endParaRPr lang="en-US" dirty="0">
              <a:solidFill>
                <a:srgbClr val="FF0000"/>
              </a:solidFill>
            </a:endParaRPr>
          </a:p>
        </p:txBody>
      </p:sp>
    </p:spTree>
    <p:extLst>
      <p:ext uri="{BB962C8B-B14F-4D97-AF65-F5344CB8AC3E}">
        <p14:creationId xmlns:p14="http://schemas.microsoft.com/office/powerpoint/2010/main" val="98821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dirty="0"/>
              <a:t>Additional Information</a:t>
            </a:r>
          </a:p>
        </p:txBody>
      </p:sp>
      <p:sp>
        <p:nvSpPr>
          <p:cNvPr id="40963" name="Rectangle 3"/>
          <p:cNvSpPr>
            <a:spLocks noGrp="1" noChangeArrowheads="1"/>
          </p:cNvSpPr>
          <p:nvPr>
            <p:ph idx="1"/>
          </p:nvPr>
        </p:nvSpPr>
        <p:spPr>
          <a:xfrm>
            <a:off x="628650" y="1689147"/>
            <a:ext cx="8227483" cy="4861777"/>
          </a:xfrm>
          <a:noFill/>
        </p:spPr>
        <p:txBody>
          <a:bodyPr>
            <a:normAutofit fontScale="92500"/>
          </a:bodyPr>
          <a:lstStyle/>
          <a:p>
            <a:pPr>
              <a:spcBef>
                <a:spcPct val="25000"/>
              </a:spcBef>
              <a:spcAft>
                <a:spcPct val="25000"/>
              </a:spcAft>
            </a:pPr>
            <a:r>
              <a:rPr lang="en-US" sz="2400" dirty="0" smtClean="0"/>
              <a:t>This training program is based on recommendations from FEMA, NIEHS, NIOSH, OSHA, CDC, USACE and the Graduate School of Industrial Hygiene, University of Puerto Rico</a:t>
            </a:r>
          </a:p>
          <a:p>
            <a:pPr lvl="1">
              <a:spcBef>
                <a:spcPct val="25000"/>
              </a:spcBef>
              <a:spcAft>
                <a:spcPct val="25000"/>
              </a:spcAft>
            </a:pPr>
            <a:r>
              <a:rPr lang="en-US" sz="2000" dirty="0"/>
              <a:t>You can find a link to their fact sheets and other important information at the National Clearinghouse for Worker Safety and Health Training website, http://tools.niehs.nih.gov/wetp/ </a:t>
            </a:r>
          </a:p>
          <a:p>
            <a:pPr lvl="1">
              <a:spcBef>
                <a:spcPct val="25000"/>
              </a:spcBef>
              <a:spcAft>
                <a:spcPct val="25000"/>
              </a:spcAft>
            </a:pPr>
            <a:r>
              <a:rPr lang="en-US" sz="2000" dirty="0" smtClean="0"/>
              <a:t>More  information on the OSHA  website and these links:   </a:t>
            </a:r>
          </a:p>
          <a:p>
            <a:pPr lvl="1">
              <a:spcBef>
                <a:spcPct val="25000"/>
              </a:spcBef>
              <a:spcAft>
                <a:spcPct val="25000"/>
              </a:spcAft>
            </a:pPr>
            <a:r>
              <a:rPr lang="en-US" sz="2000" dirty="0"/>
              <a:t>https://www.osha.gov/OshDoc/data_Hurricane_Facts/mold_fact.pdf</a:t>
            </a:r>
          </a:p>
          <a:p>
            <a:pPr lvl="1">
              <a:spcBef>
                <a:spcPct val="25000"/>
              </a:spcBef>
              <a:spcAft>
                <a:spcPct val="25000"/>
              </a:spcAft>
            </a:pPr>
            <a:r>
              <a:rPr lang="en-US" sz="2000" dirty="0"/>
              <a:t>https://www.osha.gov/SLTC/etools/hurricane/recommendations.html#ppe</a:t>
            </a:r>
          </a:p>
          <a:p>
            <a:pPr lvl="1">
              <a:spcBef>
                <a:spcPct val="25000"/>
              </a:spcBef>
              <a:spcAft>
                <a:spcPct val="25000"/>
              </a:spcAft>
            </a:pPr>
            <a:r>
              <a:rPr lang="en-US" sz="2000" dirty="0"/>
              <a:t>https://www.osha.gov/Publications/OSHA3698.pdf</a:t>
            </a:r>
          </a:p>
          <a:p>
            <a:pPr lvl="1">
              <a:spcBef>
                <a:spcPct val="25000"/>
              </a:spcBef>
              <a:spcAft>
                <a:spcPct val="25000"/>
              </a:spcAft>
            </a:pPr>
            <a:r>
              <a:rPr lang="en-US" sz="2000" dirty="0"/>
              <a:t>https://www.osha.gov/Publications/OSHA3713.pdf</a:t>
            </a:r>
          </a:p>
          <a:p>
            <a:pPr lvl="1">
              <a:spcBef>
                <a:spcPct val="25000"/>
              </a:spcBef>
              <a:spcAft>
                <a:spcPct val="25000"/>
              </a:spcAft>
            </a:pPr>
            <a:r>
              <a:rPr lang="en-US" sz="2000" dirty="0"/>
              <a:t>https://www.osha.gov/OshDoc/data_Hurricane_Facts/elect_safety.pdf</a:t>
            </a:r>
          </a:p>
          <a:p>
            <a:pPr lvl="1">
              <a:spcBef>
                <a:spcPct val="25000"/>
              </a:spcBef>
              <a:spcAft>
                <a:spcPct val="25000"/>
              </a:spcAft>
            </a:pPr>
            <a:r>
              <a:rPr lang="en-US" sz="2000" dirty="0"/>
              <a:t>https://www.osha.gov/OshDoc/data_Hurricane_Facts/floodcleanup.pdf</a:t>
            </a:r>
          </a:p>
          <a:p>
            <a:pPr lvl="1">
              <a:spcBef>
                <a:spcPct val="25000"/>
              </a:spcBef>
              <a:spcAft>
                <a:spcPct val="25000"/>
              </a:spcAft>
            </a:pPr>
            <a:endParaRPr lang="en-US" sz="2000" dirty="0" smtClean="0"/>
          </a:p>
          <a:p>
            <a:pPr lvl="1">
              <a:spcBef>
                <a:spcPct val="25000"/>
              </a:spcBef>
              <a:spcAft>
                <a:spcPct val="25000"/>
              </a:spcAft>
            </a:pPr>
            <a:endParaRPr lang="en-US" sz="2000" dirty="0" smtClean="0"/>
          </a:p>
          <a:p>
            <a:pPr lvl="1">
              <a:spcBef>
                <a:spcPct val="25000"/>
              </a:spcBef>
              <a:spcAft>
                <a:spcPct val="25000"/>
              </a:spcAft>
            </a:pPr>
            <a:endParaRPr lang="en-US" sz="2000" dirty="0" smtClean="0"/>
          </a:p>
          <a:p>
            <a:pPr lvl="1">
              <a:spcBef>
                <a:spcPct val="25000"/>
              </a:spcBef>
              <a:spcAft>
                <a:spcPct val="25000"/>
              </a:spcAft>
            </a:pPr>
            <a:endParaRPr lang="en-US" sz="2000" dirty="0" smtClean="0"/>
          </a:p>
          <a:p>
            <a:pPr lvl="1">
              <a:spcBef>
                <a:spcPct val="25000"/>
              </a:spcBef>
              <a:spcAft>
                <a:spcPct val="25000"/>
              </a:spcAft>
            </a:pPr>
            <a:endParaRPr lang="en-US" sz="2000" dirty="0" smtClean="0"/>
          </a:p>
          <a:p>
            <a:pPr lvl="1">
              <a:spcBef>
                <a:spcPct val="25000"/>
              </a:spcBef>
              <a:spcAft>
                <a:spcPct val="25000"/>
              </a:spcAft>
            </a:pPr>
            <a:endParaRPr lang="en-US" sz="2000" dirty="0" smtClean="0"/>
          </a:p>
          <a:p>
            <a:pPr>
              <a:spcBef>
                <a:spcPct val="25000"/>
              </a:spcBef>
              <a:spcAft>
                <a:spcPct val="25000"/>
              </a:spcAft>
            </a:pPr>
            <a:endParaRPr lang="en-US" sz="2400" dirty="0"/>
          </a:p>
        </p:txBody>
      </p:sp>
    </p:spTree>
    <p:extLst>
      <p:ext uri="{BB962C8B-B14F-4D97-AF65-F5344CB8AC3E}">
        <p14:creationId xmlns:p14="http://schemas.microsoft.com/office/powerpoint/2010/main" val="27636618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dirty="0"/>
              <a:t>Workers’ Rights</a:t>
            </a:r>
          </a:p>
        </p:txBody>
      </p:sp>
      <p:sp>
        <p:nvSpPr>
          <p:cNvPr id="343043" name="Rectangle 3"/>
          <p:cNvSpPr>
            <a:spLocks noGrp="1" noChangeArrowheads="1"/>
          </p:cNvSpPr>
          <p:nvPr>
            <p:ph idx="1"/>
          </p:nvPr>
        </p:nvSpPr>
        <p:spPr/>
        <p:txBody>
          <a:bodyPr/>
          <a:lstStyle/>
          <a:p>
            <a:pPr marL="447675" indent="-44450">
              <a:lnSpc>
                <a:spcPct val="80000"/>
              </a:lnSpc>
              <a:buNone/>
            </a:pPr>
            <a:r>
              <a:rPr lang="en-US" b="1" dirty="0">
                <a:solidFill>
                  <a:srgbClr val="FF0000"/>
                </a:solidFill>
              </a:rPr>
              <a:t>What are employers' responsibilities?</a:t>
            </a:r>
          </a:p>
          <a:p>
            <a:pPr marL="746125">
              <a:spcBef>
                <a:spcPct val="0"/>
              </a:spcBef>
            </a:pPr>
            <a:r>
              <a:rPr lang="en-US" sz="2400" dirty="0"/>
              <a:t>The Occupational Safety and Health Act requires employers to provide a safe and healthful workplace free of recognized hazards and to follow OSHA standards. Employers' responsibilities also include providing training, </a:t>
            </a:r>
            <a:r>
              <a:rPr lang="en-US" sz="2400" dirty="0" smtClean="0"/>
              <a:t>paying for medical </a:t>
            </a:r>
            <a:r>
              <a:rPr lang="en-US" sz="2400" dirty="0"/>
              <a:t>examinations </a:t>
            </a:r>
            <a:r>
              <a:rPr lang="en-US" sz="2400" dirty="0" smtClean="0"/>
              <a:t>when required by a standard and maintaining injury and illness records.</a:t>
            </a:r>
            <a:endParaRPr lang="en-US" sz="2400" dirty="0"/>
          </a:p>
          <a:p>
            <a:pPr marL="447675" indent="-44450">
              <a:spcBef>
                <a:spcPct val="0"/>
              </a:spcBef>
              <a:buNone/>
            </a:pPr>
            <a:endParaRPr lang="en-US" sz="2400" dirty="0"/>
          </a:p>
          <a:p>
            <a:pPr marL="447675" indent="-44450">
              <a:lnSpc>
                <a:spcPct val="80000"/>
              </a:lnSpc>
              <a:buNone/>
            </a:pPr>
            <a:r>
              <a:rPr lang="en-US" sz="2400" dirty="0"/>
              <a:t>For more information about OSHA, go to </a:t>
            </a:r>
            <a:r>
              <a:rPr lang="en-US" sz="2400" dirty="0">
                <a:hlinkClick r:id="rId3" tooltip="OSHA Website"/>
              </a:rPr>
              <a:t>http://www.osha.gov</a:t>
            </a:r>
            <a:r>
              <a:rPr lang="en-US" sz="2400" dirty="0"/>
              <a:t> or call 1-800-321-OSHA (6742)</a:t>
            </a:r>
          </a:p>
          <a:p>
            <a:pPr marL="447675" indent="-44450"/>
            <a:endParaRPr lang="en-US" sz="2600" dirty="0"/>
          </a:p>
        </p:txBody>
      </p:sp>
    </p:spTree>
    <p:extLst>
      <p:ext uri="{BB962C8B-B14F-4D97-AF65-F5344CB8AC3E}">
        <p14:creationId xmlns:p14="http://schemas.microsoft.com/office/powerpoint/2010/main" val="90044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dirty="0"/>
              <a:t>Workers’ Rights </a:t>
            </a:r>
            <a:r>
              <a:rPr lang="en-US" sz="2800" i="1" dirty="0"/>
              <a:t>(continued)</a:t>
            </a:r>
          </a:p>
        </p:txBody>
      </p:sp>
      <p:sp>
        <p:nvSpPr>
          <p:cNvPr id="344067" name="Rectangle 3"/>
          <p:cNvSpPr>
            <a:spLocks noGrp="1" noChangeArrowheads="1"/>
          </p:cNvSpPr>
          <p:nvPr>
            <p:ph idx="1"/>
          </p:nvPr>
        </p:nvSpPr>
        <p:spPr/>
        <p:txBody>
          <a:bodyPr/>
          <a:lstStyle/>
          <a:p>
            <a:pPr>
              <a:lnSpc>
                <a:spcPct val="90000"/>
              </a:lnSpc>
              <a:buFontTx/>
              <a:buNone/>
            </a:pPr>
            <a:r>
              <a:rPr lang="en-US" b="1" dirty="0">
                <a:solidFill>
                  <a:srgbClr val="FF0000"/>
                </a:solidFill>
              </a:rPr>
              <a:t>What are workers' responsibilities?</a:t>
            </a:r>
            <a:r>
              <a:rPr lang="en-US" dirty="0">
                <a:solidFill>
                  <a:srgbClr val="FF0000"/>
                </a:solidFill>
              </a:rPr>
              <a:t> </a:t>
            </a:r>
          </a:p>
          <a:p>
            <a:pPr>
              <a:lnSpc>
                <a:spcPct val="90000"/>
              </a:lnSpc>
            </a:pPr>
            <a:r>
              <a:rPr lang="en-US" dirty="0"/>
              <a:t>Follow the employer's safety and health rules and wear or use all required gear and </a:t>
            </a:r>
            <a:r>
              <a:rPr lang="en-US" dirty="0" smtClean="0"/>
              <a:t>equipment.</a:t>
            </a:r>
            <a:endParaRPr lang="en-US" dirty="0"/>
          </a:p>
          <a:p>
            <a:pPr>
              <a:lnSpc>
                <a:spcPct val="90000"/>
              </a:lnSpc>
            </a:pPr>
            <a:r>
              <a:rPr lang="en-US" dirty="0"/>
              <a:t>Follow safe work practices for your job, as directed by your </a:t>
            </a:r>
            <a:r>
              <a:rPr lang="en-US" dirty="0" smtClean="0"/>
              <a:t>employer.</a:t>
            </a:r>
            <a:endParaRPr lang="en-US" dirty="0"/>
          </a:p>
          <a:p>
            <a:pPr>
              <a:lnSpc>
                <a:spcPct val="90000"/>
              </a:lnSpc>
            </a:pPr>
            <a:r>
              <a:rPr lang="en-US" dirty="0"/>
              <a:t>Report hazardous conditions to a supervisor. </a:t>
            </a:r>
          </a:p>
          <a:p>
            <a:pPr>
              <a:lnSpc>
                <a:spcPct val="90000"/>
              </a:lnSpc>
            </a:pPr>
            <a:r>
              <a:rPr lang="en-US" dirty="0"/>
              <a:t>Report hazardous conditions to OSHA, if employers do not fix </a:t>
            </a:r>
            <a:r>
              <a:rPr lang="en-US" dirty="0" smtClean="0"/>
              <a:t>them.</a:t>
            </a:r>
            <a:endParaRPr lang="en-US" dirty="0"/>
          </a:p>
        </p:txBody>
      </p:sp>
    </p:spTree>
    <p:extLst>
      <p:ext uri="{BB962C8B-B14F-4D97-AF65-F5344CB8AC3E}">
        <p14:creationId xmlns:p14="http://schemas.microsoft.com/office/powerpoint/2010/main" val="525023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noFill/>
        </p:spPr>
        <p:txBody>
          <a:bodyPr/>
          <a:lstStyle/>
          <a:p>
            <a:r>
              <a:rPr lang="en-US" dirty="0" smtClean="0"/>
              <a:t>Hazard Analysis</a:t>
            </a:r>
            <a:endParaRPr lang="en-US" dirty="0"/>
          </a:p>
        </p:txBody>
      </p:sp>
      <p:sp>
        <p:nvSpPr>
          <p:cNvPr id="5" name="Content Placeholder 4"/>
          <p:cNvSpPr>
            <a:spLocks noGrp="1"/>
          </p:cNvSpPr>
          <p:nvPr>
            <p:ph sz="half" idx="2"/>
          </p:nvPr>
        </p:nvSpPr>
        <p:spPr>
          <a:xfrm>
            <a:off x="6248399" y="1913467"/>
            <a:ext cx="2658534" cy="4263496"/>
          </a:xfrm>
        </p:spPr>
        <p:txBody>
          <a:bodyPr>
            <a:normAutofit/>
          </a:bodyPr>
          <a:lstStyle/>
          <a:p>
            <a:r>
              <a:rPr lang="en-US" sz="2000" dirty="0"/>
              <a:t>Personnel from the US Coast Guard examine the damage done to a petroleum port after hurricane </a:t>
            </a:r>
            <a:r>
              <a:rPr lang="en-US" sz="2000" dirty="0" err="1"/>
              <a:t>María</a:t>
            </a:r>
            <a:r>
              <a:rPr lang="en-US" sz="2000" dirty="0"/>
              <a:t> passed through this area on September 20, 2017 in San Juan, Puerto Rico. (Photo: Joe </a:t>
            </a:r>
            <a:r>
              <a:rPr lang="en-US" sz="2000" dirty="0" err="1"/>
              <a:t>Raedle</a:t>
            </a:r>
            <a:r>
              <a:rPr lang="en-US" sz="2000" dirty="0"/>
              <a:t> / Getty Images</a:t>
            </a:r>
          </a:p>
        </p:txBody>
      </p:sp>
      <p:pic>
        <p:nvPicPr>
          <p:cNvPr id="2" name="Picture 1" descr="deb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571837"/>
            <a:ext cx="5381625" cy="4314825"/>
          </a:xfrm>
          <a:prstGeom prst="rect">
            <a:avLst/>
          </a:prstGeom>
        </p:spPr>
      </p:pic>
    </p:spTree>
    <p:extLst>
      <p:ext uri="{BB962C8B-B14F-4D97-AF65-F5344CB8AC3E}">
        <p14:creationId xmlns:p14="http://schemas.microsoft.com/office/powerpoint/2010/main" val="1044106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3974" y="3914704"/>
            <a:ext cx="2949178" cy="1600200"/>
          </a:xfrm>
        </p:spPr>
        <p:txBody>
          <a:bodyPr>
            <a:normAutofit/>
          </a:bodyPr>
          <a:lstStyle/>
          <a:p>
            <a:r>
              <a:rPr lang="en-US" sz="4000" b="1" dirty="0" smtClean="0"/>
              <a:t>Health Hazards</a:t>
            </a:r>
            <a:endParaRPr lang="en-US" sz="4000" b="1" dirty="0"/>
          </a:p>
        </p:txBody>
      </p:sp>
      <p:pic>
        <p:nvPicPr>
          <p:cNvPr id="2" name="Picture 1" descr="hazard z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166" y="547687"/>
            <a:ext cx="3686175" cy="5762625"/>
          </a:xfrm>
          <a:prstGeom prst="rect">
            <a:avLst/>
          </a:prstGeom>
        </p:spPr>
      </p:pic>
    </p:spTree>
    <p:extLst>
      <p:ext uri="{BB962C8B-B14F-4D97-AF65-F5344CB8AC3E}">
        <p14:creationId xmlns:p14="http://schemas.microsoft.com/office/powerpoint/2010/main" val="1923553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60000"/>
              </a:lnSpc>
            </a:pPr>
            <a:r>
              <a:rPr lang="en-US" dirty="0"/>
              <a:t>Potential Chemical Exposures</a:t>
            </a:r>
            <a:endParaRPr lang="en-US" sz="3200" dirty="0"/>
          </a:p>
        </p:txBody>
      </p:sp>
      <p:sp>
        <p:nvSpPr>
          <p:cNvPr id="2" name="Content Placeholder 1"/>
          <p:cNvSpPr>
            <a:spLocks noGrp="1"/>
          </p:cNvSpPr>
          <p:nvPr>
            <p:ph sz="half" idx="1"/>
          </p:nvPr>
        </p:nvSpPr>
        <p:spPr>
          <a:xfrm>
            <a:off x="628649" y="1825625"/>
            <a:ext cx="6347883" cy="4351338"/>
          </a:xfrm>
        </p:spPr>
        <p:txBody>
          <a:bodyPr>
            <a:noAutofit/>
          </a:bodyPr>
          <a:lstStyle/>
          <a:p>
            <a:pPr marL="0" indent="0">
              <a:lnSpc>
                <a:spcPct val="120000"/>
              </a:lnSpc>
              <a:spcBef>
                <a:spcPts val="600"/>
              </a:spcBef>
              <a:buNone/>
            </a:pPr>
            <a:r>
              <a:rPr lang="en-US" sz="2000" u="sng" dirty="0">
                <a:solidFill>
                  <a:srgbClr val="FF0000"/>
                </a:solidFill>
                <a:cs typeface="Times New Roman" pitchFamily="18" charset="0"/>
              </a:rPr>
              <a:t>Symptoms</a:t>
            </a:r>
            <a:r>
              <a:rPr lang="en-US" sz="2000" dirty="0">
                <a:solidFill>
                  <a:srgbClr val="FF0000"/>
                </a:solidFill>
                <a:cs typeface="Times New Roman" pitchFamily="18" charset="0"/>
              </a:rPr>
              <a:t>: Eye, nose, throat, upper respiratory tract, and skin irritation; flu like symptoms; central nervous system depression, fatigue, loss of coordination, memory difficulties, sleeplessness, mental confusion. Chronic effects depend on the extent and the duration of exposure.</a:t>
            </a:r>
          </a:p>
          <a:p>
            <a:pPr marL="0" indent="0">
              <a:lnSpc>
                <a:spcPct val="80000"/>
              </a:lnSpc>
              <a:buNone/>
            </a:pPr>
            <a:r>
              <a:rPr lang="en-US" sz="1400" dirty="0">
                <a:solidFill>
                  <a:srgbClr val="FF0000"/>
                </a:solidFill>
              </a:rPr>
              <a:t> </a:t>
            </a:r>
            <a:endParaRPr lang="en-US" sz="900" b="1" dirty="0">
              <a:solidFill>
                <a:srgbClr val="FF0000"/>
              </a:solidFill>
            </a:endParaRPr>
          </a:p>
          <a:p>
            <a:pPr marL="0" indent="0">
              <a:lnSpc>
                <a:spcPct val="80000"/>
              </a:lnSpc>
              <a:buNone/>
            </a:pPr>
            <a:r>
              <a:rPr lang="en-US" sz="2000" u="sng" dirty="0" smtClean="0"/>
              <a:t>Works affected</a:t>
            </a:r>
          </a:p>
          <a:p>
            <a:pPr>
              <a:lnSpc>
                <a:spcPct val="80000"/>
              </a:lnSpc>
            </a:pPr>
            <a:r>
              <a:rPr lang="en-US" sz="2000" u="sng" dirty="0" smtClean="0"/>
              <a:t>Debris  removal  - there may be paint, solvents, corrosive, among others. </a:t>
            </a:r>
          </a:p>
          <a:p>
            <a:pPr>
              <a:lnSpc>
                <a:spcPct val="80000"/>
              </a:lnSpc>
            </a:pPr>
            <a:r>
              <a:rPr lang="en-US" sz="2000" u="sng" dirty="0" smtClean="0"/>
              <a:t>Cleaning of a place - requires use of detergents, bleach or disinfectant. </a:t>
            </a:r>
          </a:p>
          <a:p>
            <a:pPr>
              <a:lnSpc>
                <a:spcPct val="80000"/>
              </a:lnSpc>
            </a:pPr>
            <a:r>
              <a:rPr lang="en-US" sz="2000" u="sng" dirty="0" smtClean="0"/>
              <a:t>Spraying for pests such as rodents or mosquitoes, or spraying for mold removal by  use of biocides. </a:t>
            </a:r>
          </a:p>
          <a:p>
            <a:pPr>
              <a:lnSpc>
                <a:spcPct val="80000"/>
              </a:lnSpc>
            </a:pPr>
            <a:r>
              <a:rPr lang="en-US" sz="2000" u="sng" dirty="0" smtClean="0"/>
              <a:t>Filling up  fuel, oil in equipment and machinery.</a:t>
            </a:r>
            <a:endParaRPr lang="en-US" sz="2000" dirty="0"/>
          </a:p>
        </p:txBody>
      </p:sp>
      <p:pic>
        <p:nvPicPr>
          <p:cNvPr id="3" name="Picture 2" descr="chemical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025" y="1257300"/>
            <a:ext cx="1457325" cy="4343400"/>
          </a:xfrm>
          <a:prstGeom prst="rect">
            <a:avLst/>
          </a:prstGeom>
        </p:spPr>
      </p:pic>
    </p:spTree>
    <p:extLst>
      <p:ext uri="{BB962C8B-B14F-4D97-AF65-F5344CB8AC3E}">
        <p14:creationId xmlns:p14="http://schemas.microsoft.com/office/powerpoint/2010/main" val="324501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200"/>
              <a:t>Hazard: Inhalation of Dust Containing Asbestos, Silica and Other Toxins</a:t>
            </a:r>
          </a:p>
        </p:txBody>
      </p:sp>
      <p:sp>
        <p:nvSpPr>
          <p:cNvPr id="44036" name="Rectangle 4"/>
          <p:cNvSpPr>
            <a:spLocks noGrp="1" noChangeArrowheads="1"/>
          </p:cNvSpPr>
          <p:nvPr>
            <p:ph sz="half" idx="1"/>
          </p:nvPr>
        </p:nvSpPr>
        <p:spPr>
          <a:xfrm>
            <a:off x="628650" y="1825625"/>
            <a:ext cx="6534150" cy="4351338"/>
          </a:xfrm>
        </p:spPr>
        <p:txBody>
          <a:bodyPr>
            <a:noAutofit/>
          </a:bodyPr>
          <a:lstStyle/>
          <a:p>
            <a:r>
              <a:rPr lang="en-US" sz="2200" dirty="0" smtClean="0"/>
              <a:t>Present on removal and disposal of debris, while loading trucks and during demolition work.</a:t>
            </a:r>
          </a:p>
          <a:p>
            <a:r>
              <a:rPr lang="en-US" sz="2200" dirty="0" smtClean="0"/>
              <a:t>Use only NIOSH approved respirators. </a:t>
            </a:r>
          </a:p>
          <a:p>
            <a:r>
              <a:rPr lang="en-US" sz="2200" dirty="0" smtClean="0"/>
              <a:t>A N-95 respirator is acceptable for the majority of the activities, including silica and Portland cement dust.</a:t>
            </a:r>
          </a:p>
          <a:p>
            <a:r>
              <a:rPr lang="en-US" sz="2200" dirty="0" smtClean="0"/>
              <a:t> If there is asbestos, use a half-face  elastomeric respirator with filter N, R, or P-100 series. </a:t>
            </a:r>
          </a:p>
          <a:p>
            <a:r>
              <a:rPr lang="en-US" sz="2200" dirty="0" smtClean="0"/>
              <a:t>The use of respirators must comply with the requirements of the OSHA respiratory protection standard.</a:t>
            </a:r>
          </a:p>
          <a:p>
            <a:pPr marL="57150" indent="0">
              <a:buNone/>
            </a:pPr>
            <a:r>
              <a:rPr lang="en-US" sz="2200" b="1" i="1" dirty="0"/>
              <a:t>If in doubt about respirators, </a:t>
            </a:r>
            <a:r>
              <a:rPr lang="en-US" sz="2200" b="1" i="1" dirty="0" smtClean="0"/>
              <a:t>ask </a:t>
            </a:r>
            <a:r>
              <a:rPr lang="en-US" sz="2200" b="1" i="1" dirty="0"/>
              <a:t>your </a:t>
            </a:r>
            <a:r>
              <a:rPr lang="en-US" sz="2200" b="1" i="1" dirty="0" smtClean="0"/>
              <a:t>supervisor or competent person.</a:t>
            </a:r>
            <a:endParaRPr lang="en-US" sz="2200" b="1" i="1" dirty="0"/>
          </a:p>
        </p:txBody>
      </p:sp>
      <p:pic>
        <p:nvPicPr>
          <p:cNvPr id="2" name="Picture 1" descr="respir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248" y="1411335"/>
            <a:ext cx="1609725" cy="3762375"/>
          </a:xfrm>
          <a:prstGeom prst="rect">
            <a:avLst/>
          </a:prstGeom>
        </p:spPr>
      </p:pic>
    </p:spTree>
    <p:extLst>
      <p:ext uri="{BB962C8B-B14F-4D97-AF65-F5344CB8AC3E}">
        <p14:creationId xmlns:p14="http://schemas.microsoft.com/office/powerpoint/2010/main" val="187686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6738</Words>
  <Application>Microsoft Office PowerPoint</Application>
  <PresentationFormat>Letter Paper (8.5x11 in)</PresentationFormat>
  <Paragraphs>514</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Lucida Sans Unicode</vt:lpstr>
      <vt:lpstr>Symbol</vt:lpstr>
      <vt:lpstr>Tahoma</vt:lpstr>
      <vt:lpstr>Times New Roman</vt:lpstr>
      <vt:lpstr>Office Theme</vt:lpstr>
      <vt:lpstr>Safety measures after a hurricane:</vt:lpstr>
      <vt:lpstr>Disclaimer</vt:lpstr>
      <vt:lpstr>Training Objectives</vt:lpstr>
      <vt:lpstr>Workers’ Rights</vt:lpstr>
      <vt:lpstr>Workers’ Rights (continued)</vt:lpstr>
      <vt:lpstr>Hazard Analysis</vt:lpstr>
      <vt:lpstr>Health Hazards</vt:lpstr>
      <vt:lpstr>Potential Chemical Exposures</vt:lpstr>
      <vt:lpstr>Hazard: Inhalation of Dust Containing Asbestos, Silica and Other Toxins</vt:lpstr>
      <vt:lpstr>Chemical Exposure(cont.)</vt:lpstr>
      <vt:lpstr>Chemical Exposure (cont.)</vt:lpstr>
      <vt:lpstr>Hazard: Mold</vt:lpstr>
      <vt:lpstr>Hazard: Carbon Monoxide Inhalation</vt:lpstr>
      <vt:lpstr>Hazard: Heat Related Illness</vt:lpstr>
      <vt:lpstr>Heat Stress and Heat Stroke</vt:lpstr>
      <vt:lpstr>Hazard: Water-borne Disease</vt:lpstr>
      <vt:lpstr>Hazard: Animals and Insects</vt:lpstr>
      <vt:lpstr>Hazard: Animals</vt:lpstr>
      <vt:lpstr>Additional Protective Measures</vt:lpstr>
      <vt:lpstr>Physical hazards</vt:lpstr>
      <vt:lpstr>Hazard: Falls</vt:lpstr>
      <vt:lpstr>Hazard: Falls from Ladders</vt:lpstr>
      <vt:lpstr>Road  Zone Hazards</vt:lpstr>
      <vt:lpstr>Road hazards – Landslides</vt:lpstr>
      <vt:lpstr>Road Hazard - Debris</vt:lpstr>
      <vt:lpstr>Hazard: Struck/Caught by Heavy Equipment</vt:lpstr>
      <vt:lpstr>Hazard: Electrical, Overhead Power Lines, Downed Electrical Wires, Cables</vt:lpstr>
      <vt:lpstr>Overhead lines, high voltage</vt:lpstr>
      <vt:lpstr>Hazard: Exposed  Underground Power Lines</vt:lpstr>
      <vt:lpstr>Hazard: Struck by while Operating a Chain Saw</vt:lpstr>
      <vt:lpstr>Hazard: Struck by While Operating a Chain Saw (cont.)</vt:lpstr>
      <vt:lpstr>Hazards from Flying Debris/ Material Handling</vt:lpstr>
      <vt:lpstr>Fall and Tripping  Hazards: Debris and unstable surfaces</vt:lpstr>
      <vt:lpstr>Fall and Tripping  Hazards</vt:lpstr>
      <vt:lpstr>Hazard: Noise</vt:lpstr>
      <vt:lpstr>Protect yourself</vt:lpstr>
      <vt:lpstr>Protect yourself when…</vt:lpstr>
      <vt:lpstr>Summary</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2020-05-27T18:42:00Z</dcterms:created>
  <dcterms:modified xsi:type="dcterms:W3CDTF">2020-05-27T18:42:58Z</dcterms:modified>
</cp:coreProperties>
</file>