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6" r:id="rId1"/>
    <p:sldMasterId id="2147483812" r:id="rId2"/>
    <p:sldMasterId id="2147483800" r:id="rId3"/>
    <p:sldMasterId id="2147483788" r:id="rId4"/>
  </p:sldMasterIdLst>
  <p:notesMasterIdLst>
    <p:notesMasterId r:id="rId41"/>
  </p:notesMasterIdLst>
  <p:handoutMasterIdLst>
    <p:handoutMasterId r:id="rId42"/>
  </p:handoutMasterIdLst>
  <p:sldIdLst>
    <p:sldId id="282" r:id="rId5"/>
    <p:sldId id="327" r:id="rId6"/>
    <p:sldId id="326" r:id="rId7"/>
    <p:sldId id="328" r:id="rId8"/>
    <p:sldId id="295" r:id="rId9"/>
    <p:sldId id="301" r:id="rId10"/>
    <p:sldId id="297" r:id="rId11"/>
    <p:sldId id="332" r:id="rId12"/>
    <p:sldId id="299" r:id="rId13"/>
    <p:sldId id="313" r:id="rId14"/>
    <p:sldId id="333" r:id="rId15"/>
    <p:sldId id="296" r:id="rId16"/>
    <p:sldId id="302" r:id="rId17"/>
    <p:sldId id="291" r:id="rId18"/>
    <p:sldId id="300" r:id="rId19"/>
    <p:sldId id="334" r:id="rId20"/>
    <p:sldId id="289" r:id="rId21"/>
    <p:sldId id="311" r:id="rId22"/>
    <p:sldId id="284" r:id="rId23"/>
    <p:sldId id="310" r:id="rId24"/>
    <p:sldId id="288" r:id="rId25"/>
    <p:sldId id="290" r:id="rId26"/>
    <p:sldId id="335" r:id="rId27"/>
    <p:sldId id="306" r:id="rId28"/>
    <p:sldId id="303" r:id="rId29"/>
    <p:sldId id="305" r:id="rId30"/>
    <p:sldId id="308" r:id="rId31"/>
    <p:sldId id="309" r:id="rId32"/>
    <p:sldId id="307" r:id="rId33"/>
    <p:sldId id="336" r:id="rId34"/>
    <p:sldId id="323" r:id="rId35"/>
    <p:sldId id="324" r:id="rId36"/>
    <p:sldId id="329" r:id="rId37"/>
    <p:sldId id="330" r:id="rId38"/>
    <p:sldId id="331" r:id="rId39"/>
    <p:sldId id="294" r:id="rId40"/>
  </p:sldIdLst>
  <p:sldSz cx="9144000" cy="5715000" type="screen16x10"/>
  <p:notesSz cx="6858000" cy="9144000"/>
  <p:custDataLst>
    <p:tags r:id="rId43"/>
  </p:custDataLst>
  <p:defaultTextStyle>
    <a:defPPr>
      <a:defRPr lang="en-US"/>
    </a:defPPr>
    <a:lvl1pPr marL="0" algn="l" defTabSz="746873" rtl="0" eaLnBrk="1" latinLnBrk="0" hangingPunct="1">
      <a:defRPr sz="1500" kern="1200">
        <a:solidFill>
          <a:schemeClr val="tx1"/>
        </a:solidFill>
        <a:latin typeface="+mn-lt"/>
        <a:ea typeface="+mn-ea"/>
        <a:cs typeface="+mn-cs"/>
      </a:defRPr>
    </a:lvl1pPr>
    <a:lvl2pPr marL="373436" algn="l" defTabSz="746873" rtl="0" eaLnBrk="1" latinLnBrk="0" hangingPunct="1">
      <a:defRPr sz="1500" kern="1200">
        <a:solidFill>
          <a:schemeClr val="tx1"/>
        </a:solidFill>
        <a:latin typeface="+mn-lt"/>
        <a:ea typeface="+mn-ea"/>
        <a:cs typeface="+mn-cs"/>
      </a:defRPr>
    </a:lvl2pPr>
    <a:lvl3pPr marL="746873" algn="l" defTabSz="746873" rtl="0" eaLnBrk="1" latinLnBrk="0" hangingPunct="1">
      <a:defRPr sz="1500" kern="1200">
        <a:solidFill>
          <a:schemeClr val="tx1"/>
        </a:solidFill>
        <a:latin typeface="+mn-lt"/>
        <a:ea typeface="+mn-ea"/>
        <a:cs typeface="+mn-cs"/>
      </a:defRPr>
    </a:lvl3pPr>
    <a:lvl4pPr marL="1120310" algn="l" defTabSz="746873" rtl="0" eaLnBrk="1" latinLnBrk="0" hangingPunct="1">
      <a:defRPr sz="1500" kern="1200">
        <a:solidFill>
          <a:schemeClr val="tx1"/>
        </a:solidFill>
        <a:latin typeface="+mn-lt"/>
        <a:ea typeface="+mn-ea"/>
        <a:cs typeface="+mn-cs"/>
      </a:defRPr>
    </a:lvl4pPr>
    <a:lvl5pPr marL="1493746" algn="l" defTabSz="746873" rtl="0" eaLnBrk="1" latinLnBrk="0" hangingPunct="1">
      <a:defRPr sz="1500" kern="1200">
        <a:solidFill>
          <a:schemeClr val="tx1"/>
        </a:solidFill>
        <a:latin typeface="+mn-lt"/>
        <a:ea typeface="+mn-ea"/>
        <a:cs typeface="+mn-cs"/>
      </a:defRPr>
    </a:lvl5pPr>
    <a:lvl6pPr marL="1867183" algn="l" defTabSz="746873" rtl="0" eaLnBrk="1" latinLnBrk="0" hangingPunct="1">
      <a:defRPr sz="1500" kern="1200">
        <a:solidFill>
          <a:schemeClr val="tx1"/>
        </a:solidFill>
        <a:latin typeface="+mn-lt"/>
        <a:ea typeface="+mn-ea"/>
        <a:cs typeface="+mn-cs"/>
      </a:defRPr>
    </a:lvl6pPr>
    <a:lvl7pPr marL="2240619" algn="l" defTabSz="746873" rtl="0" eaLnBrk="1" latinLnBrk="0" hangingPunct="1">
      <a:defRPr sz="1500" kern="1200">
        <a:solidFill>
          <a:schemeClr val="tx1"/>
        </a:solidFill>
        <a:latin typeface="+mn-lt"/>
        <a:ea typeface="+mn-ea"/>
        <a:cs typeface="+mn-cs"/>
      </a:defRPr>
    </a:lvl7pPr>
    <a:lvl8pPr marL="2614056" algn="l" defTabSz="746873" rtl="0" eaLnBrk="1" latinLnBrk="0" hangingPunct="1">
      <a:defRPr sz="1500" kern="1200">
        <a:solidFill>
          <a:schemeClr val="tx1"/>
        </a:solidFill>
        <a:latin typeface="+mn-lt"/>
        <a:ea typeface="+mn-ea"/>
        <a:cs typeface="+mn-cs"/>
      </a:defRPr>
    </a:lvl8pPr>
    <a:lvl9pPr marL="2987493" algn="l" defTabSz="746873"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921691-4833-4529-8D48-DB88B1130CD5}">
          <p14:sldIdLst>
            <p14:sldId id="282"/>
            <p14:sldId id="327"/>
            <p14:sldId id="326"/>
            <p14:sldId id="328"/>
            <p14:sldId id="295"/>
            <p14:sldId id="301"/>
            <p14:sldId id="297"/>
            <p14:sldId id="332"/>
            <p14:sldId id="299"/>
            <p14:sldId id="313"/>
            <p14:sldId id="333"/>
            <p14:sldId id="296"/>
            <p14:sldId id="302"/>
            <p14:sldId id="291"/>
            <p14:sldId id="300"/>
            <p14:sldId id="334"/>
            <p14:sldId id="289"/>
            <p14:sldId id="311"/>
            <p14:sldId id="284"/>
            <p14:sldId id="310"/>
            <p14:sldId id="288"/>
            <p14:sldId id="290"/>
            <p14:sldId id="335"/>
            <p14:sldId id="306"/>
            <p14:sldId id="303"/>
            <p14:sldId id="305"/>
            <p14:sldId id="308"/>
            <p14:sldId id="309"/>
            <p14:sldId id="307"/>
            <p14:sldId id="336"/>
            <p14:sldId id="323"/>
            <p14:sldId id="324"/>
            <p14:sldId id="329"/>
            <p14:sldId id="330"/>
            <p14:sldId id="331"/>
            <p14:sldId id="294"/>
          </p14:sldIdLst>
        </p14:section>
        <p14:section name="Untitled Section" id="{20A5E4A2-A2A3-4CCE-8FC2-7D56F2CC8B74}">
          <p14:sldIdLst/>
        </p14:section>
      </p14:sectionLst>
    </p:ext>
    <p:ext uri="{EFAFB233-063F-42B5-8137-9DF3F51BA10A}">
      <p15:sldGuideLst xmlns:p15="http://schemas.microsoft.com/office/powerpoint/2012/main">
        <p15:guide id="9" pos="3840" userDrawn="1">
          <p15:clr>
            <a:srgbClr val="A4A3A4"/>
          </p15:clr>
        </p15:guide>
        <p15:guide id="10" orient="horz" pos="2160" userDrawn="1">
          <p15:clr>
            <a:srgbClr val="A4A3A4"/>
          </p15:clr>
        </p15:guide>
        <p15:guide id="11" orient="horz" pos="1800">
          <p15:clr>
            <a:srgbClr val="A4A3A4"/>
          </p15:clr>
        </p15:guide>
        <p15:guide id="1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83047" autoAdjust="0"/>
  </p:normalViewPr>
  <p:slideViewPr>
    <p:cSldViewPr showGuides="1">
      <p:cViewPr varScale="1">
        <p:scale>
          <a:sx n="70" d="100"/>
          <a:sy n="70" d="100"/>
        </p:scale>
        <p:origin x="730" y="48"/>
      </p:cViewPr>
      <p:guideLst>
        <p:guide pos="3840"/>
        <p:guide orient="horz" pos="2160"/>
        <p:guide orient="horz" pos="1800"/>
        <p:guide pos="2880"/>
      </p:guideLst>
    </p:cSldViewPr>
  </p:slideViewPr>
  <p:outlineViewPr>
    <p:cViewPr>
      <p:scale>
        <a:sx n="33" d="100"/>
        <a:sy n="33" d="100"/>
      </p:scale>
      <p:origin x="0" y="3876"/>
    </p:cViewPr>
  </p:outlin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fpmsa\AppData\Local\Temp\kpiTmp\212210~1\Keypoint%20Interactive%20Chart%20in%20Microsoft%20Office%20PowerPoint%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fpmsa\AppData\Local\Temp\kpiTmp\212210~1\Keypoint%20Interactive%20Chart%20in%20Microsoft%20Office%20PowerPoint%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fpmsa\AppData\Local\Temp\kpiTmp\212210~1\Keypoint%20Interactive%20Chart%20in%20Microsoft%20Office%20PowerPoint%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fpmsa\AppData\Local\Temp\kpiTmp\212210~1\Keypoint%20Interactive%20Chart%20in%20Microsoft%20Office%20PowerPoint%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fpmsa\AppData\Local\Temp\kpiTmp\212210~1\Keypoint%20Interactive%20Chart%20in%20Microsoft%20Office%20PowerPoint%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1730452298113"/>
          <c:y val="5.9754698332169835E-2"/>
          <c:w val="0.65795246291887932"/>
          <c:h val="0.45736941781461027"/>
        </c:manualLayout>
      </c:layout>
      <c:barChart>
        <c:barDir val="col"/>
        <c:grouping val="clustered"/>
        <c:varyColors val="0"/>
        <c:ser>
          <c:idx val="0"/>
          <c:order val="0"/>
          <c:tx>
            <c:strRef>
              <c:f>'001'!$B$1</c:f>
              <c:strCache>
                <c:ptCount val="1"/>
                <c:pt idx="0">
                  <c:v>001-005</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'001'!$A$2:$A$5</c:f>
              <c:strCache>
                <c:ptCount val="4"/>
                <c:pt idx="0">
                  <c:v>Falls from height</c:v>
                </c:pt>
                <c:pt idx="1">
                  <c:v>Falls at the same level</c:v>
                </c:pt>
                <c:pt idx="2">
                  <c:v>Slips or trips without a fall</c:v>
                </c:pt>
                <c:pt idx="3">
                  <c:v>None of the above</c:v>
                </c:pt>
              </c:strCache>
            </c:strRef>
          </c:cat>
          <c:val>
            <c:numRef>
              <c:f>'001'!$B$2:$B$5</c:f>
              <c:numCache>
                <c:formatCode>0%</c:formatCode>
                <c:ptCount val="4"/>
                <c:pt idx="0">
                  <c:v>0</c:v>
                </c:pt>
                <c:pt idx="1">
                  <c:v>0</c:v>
                </c:pt>
                <c:pt idx="2">
                  <c:v>0</c:v>
                </c:pt>
                <c:pt idx="3">
                  <c:v>0</c:v>
                </c:pt>
              </c:numCache>
            </c:numRef>
          </c:val>
          <c:extLst>
            <c:ext xmlns:c16="http://schemas.microsoft.com/office/drawing/2014/chart" uri="{C3380CC4-5D6E-409C-BE32-E72D297353CC}">
              <c16:uniqueId val="{00000000-F5DF-459B-8449-D2C8CD225C0C}"/>
            </c:ext>
          </c:extLst>
        </c:ser>
        <c:dLbls>
          <c:showLegendKey val="0"/>
          <c:showVal val="0"/>
          <c:showCatName val="0"/>
          <c:showSerName val="0"/>
          <c:showPercent val="0"/>
          <c:showBubbleSize val="0"/>
        </c:dLbls>
        <c:gapWidth val="164"/>
        <c:overlap val="-22"/>
        <c:axId val="396846256"/>
        <c:axId val="396847920"/>
      </c:barChart>
      <c:catAx>
        <c:axId val="3968462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847920"/>
        <c:crosses val="autoZero"/>
        <c:auto val="1"/>
        <c:lblAlgn val="ctr"/>
        <c:lblOffset val="100"/>
        <c:noMultiLvlLbl val="0"/>
      </c:catAx>
      <c:valAx>
        <c:axId val="3968479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846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1730452298113"/>
          <c:y val="5.9754698332169835E-2"/>
          <c:w val="0.65795246291887932"/>
          <c:h val="0.37779675422634168"/>
        </c:manualLayout>
      </c:layout>
      <c:barChart>
        <c:barDir val="col"/>
        <c:grouping val="clustered"/>
        <c:varyColors val="0"/>
        <c:ser>
          <c:idx val="0"/>
          <c:order val="0"/>
          <c:tx>
            <c:strRef>
              <c:f>'002'!$B$1</c:f>
              <c:strCache>
                <c:ptCount val="1"/>
                <c:pt idx="0">
                  <c:v>001-001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'002'!$A$2:$A$6</c:f>
              <c:strCache>
                <c:ptCount val="5"/>
                <c:pt idx="0">
                  <c:v>Falling on the same level</c:v>
                </c:pt>
                <c:pt idx="1">
                  <c:v>Working as a drilling contractor</c:v>
                </c:pt>
                <c:pt idx="2">
                  <c:v>Falling to a lower level</c:v>
                </c:pt>
                <c:pt idx="3">
                  <c:v>Wearing fall protection</c:v>
                </c:pt>
                <c:pt idx="4">
                  <c:v>Requiring fall protection</c:v>
                </c:pt>
              </c:strCache>
            </c:strRef>
          </c:cat>
          <c:val>
            <c:numRef>
              <c:f>'002'!$B$2:$B$6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0-7F2A-4612-95ED-72DD56476449}"/>
            </c:ext>
          </c:extLst>
        </c:ser>
        <c:dLbls>
          <c:dLblPos val="outEnd"/>
          <c:showLegendKey val="0"/>
          <c:showVal val="1"/>
          <c:showCatName val="0"/>
          <c:showSerName val="0"/>
          <c:showPercent val="0"/>
          <c:showBubbleSize val="0"/>
        </c:dLbls>
        <c:gapWidth val="219"/>
        <c:overlap val="-27"/>
        <c:axId val="396846256"/>
        <c:axId val="396847920"/>
      </c:barChart>
      <c:catAx>
        <c:axId val="39684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847920"/>
        <c:crosses val="autoZero"/>
        <c:auto val="1"/>
        <c:lblAlgn val="ctr"/>
        <c:lblOffset val="100"/>
        <c:noMultiLvlLbl val="0"/>
      </c:catAx>
      <c:valAx>
        <c:axId val="396847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846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1730452298113"/>
          <c:y val="5.9754698332169835E-2"/>
          <c:w val="0.65795246291887932"/>
          <c:h val="0.51674871824255908"/>
        </c:manualLayout>
      </c:layout>
      <c:barChart>
        <c:barDir val="col"/>
        <c:grouping val="clustered"/>
        <c:varyColors val="0"/>
        <c:ser>
          <c:idx val="0"/>
          <c:order val="0"/>
          <c:tx>
            <c:strRef>
              <c:f>'003'!$B$1</c:f>
              <c:strCache>
                <c:ptCount val="1"/>
                <c:pt idx="0">
                  <c:v>001-002</c:v>
                </c:pt>
              </c:strCache>
            </c:strRef>
          </c:tx>
          <c:spPr>
            <a:gradFill rotWithShape="1">
              <a:gsLst>
                <a:gs pos="0">
                  <a:schemeClr val="accent1"/>
                </a:gs>
                <a:gs pos="90000">
                  <a:schemeClr val="accent1">
                    <a:shade val="100000"/>
                  </a:schemeClr>
                </a:gs>
                <a:gs pos="100000">
                  <a:schemeClr val="accent1">
                    <a:shade val="85000"/>
                  </a:schemeClr>
                </a:gs>
              </a:gsLst>
              <a:path path="circle">
                <a:fillToRect l="100000" t="100000" r="100000" b="100000"/>
              </a:path>
            </a:gradFill>
            <a:ln>
              <a:noFill/>
            </a:ln>
            <a:effectLst>
              <a:outerShdw blurRad="31750" dist="25400" dir="5400000" rotWithShape="0">
                <a:srgbClr val="000000">
                  <a:alpha val="5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'003'!$A$2:$A$5</c:f>
              <c:strCache>
                <c:ptCount val="4"/>
                <c:pt idx="0">
                  <c:v>Less than 15</c:v>
                </c:pt>
                <c:pt idx="1">
                  <c:v>16-30</c:v>
                </c:pt>
                <c:pt idx="2">
                  <c:v>&gt;30</c:v>
                </c:pt>
                <c:pt idx="3">
                  <c:v>Unspecified</c:v>
                </c:pt>
              </c:strCache>
            </c:strRef>
          </c:cat>
          <c:val>
            <c:numRef>
              <c:f>'003'!$B$2:$B$5</c:f>
              <c:numCache>
                <c:formatCode>0%</c:formatCode>
                <c:ptCount val="4"/>
                <c:pt idx="0">
                  <c:v>0</c:v>
                </c:pt>
                <c:pt idx="1">
                  <c:v>0</c:v>
                </c:pt>
                <c:pt idx="2">
                  <c:v>0</c:v>
                </c:pt>
                <c:pt idx="3">
                  <c:v>0</c:v>
                </c:pt>
              </c:numCache>
            </c:numRef>
          </c:val>
          <c:extLst>
            <c:ext xmlns:c16="http://schemas.microsoft.com/office/drawing/2014/chart" uri="{C3380CC4-5D6E-409C-BE32-E72D297353CC}">
              <c16:uniqueId val="{00000000-2E7F-487E-920A-E4C0F7C1EDA4}"/>
            </c:ext>
          </c:extLst>
        </c:ser>
        <c:dLbls>
          <c:showLegendKey val="0"/>
          <c:showVal val="0"/>
          <c:showCatName val="0"/>
          <c:showSerName val="0"/>
          <c:showPercent val="0"/>
          <c:showBubbleSize val="0"/>
        </c:dLbls>
        <c:gapWidth val="100"/>
        <c:overlap val="-24"/>
        <c:axId val="396846256"/>
        <c:axId val="396847920"/>
      </c:barChart>
      <c:catAx>
        <c:axId val="3968462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96847920"/>
        <c:crosses val="autoZero"/>
        <c:auto val="1"/>
        <c:lblAlgn val="ctr"/>
        <c:lblOffset val="100"/>
        <c:noMultiLvlLbl val="0"/>
      </c:catAx>
      <c:valAx>
        <c:axId val="39684792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96846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93868108691923"/>
          <c:y val="9.5858442069419583E-2"/>
          <c:w val="0.65795246291887932"/>
          <c:h val="0.33750350678366103"/>
        </c:manualLayout>
      </c:layout>
      <c:barChart>
        <c:barDir val="col"/>
        <c:grouping val="clustered"/>
        <c:varyColors val="0"/>
        <c:ser>
          <c:idx val="0"/>
          <c:order val="0"/>
          <c:tx>
            <c:strRef>
              <c:f>'004'!$B$1</c:f>
              <c:strCache>
                <c:ptCount val="1"/>
                <c:pt idx="0">
                  <c:v>001-003</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'004'!$A$2:$A$6</c:f>
              <c:strCache>
                <c:ptCount val="5"/>
                <c:pt idx="0">
                  <c:v>Eliminate the hazard</c:v>
                </c:pt>
                <c:pt idx="1">
                  <c:v>Train workers</c:v>
                </c:pt>
                <c:pt idx="2">
                  <c:v>As a company develop, implement and commit to a fall protection program</c:v>
                </c:pt>
                <c:pt idx="3">
                  <c:v>Position portable ladders so the side rails extend at least 3 feet above the landing</c:v>
                </c:pt>
                <c:pt idx="4">
                  <c:v>Use fall protection</c:v>
                </c:pt>
              </c:strCache>
            </c:strRef>
          </c:cat>
          <c:val>
            <c:numRef>
              <c:f>'004'!$B$2:$B$6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0-22E9-466B-881F-AB34020CA84E}"/>
            </c:ext>
          </c:extLst>
        </c:ser>
        <c:dLbls>
          <c:dLblPos val="outEnd"/>
          <c:showLegendKey val="0"/>
          <c:showVal val="1"/>
          <c:showCatName val="0"/>
          <c:showSerName val="0"/>
          <c:showPercent val="0"/>
          <c:showBubbleSize val="0"/>
        </c:dLbls>
        <c:gapWidth val="444"/>
        <c:overlap val="-90"/>
        <c:axId val="396846256"/>
        <c:axId val="396847920"/>
      </c:barChart>
      <c:catAx>
        <c:axId val="396846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96847920"/>
        <c:crosses val="autoZero"/>
        <c:auto val="1"/>
        <c:lblAlgn val="ctr"/>
        <c:lblOffset val="100"/>
        <c:noMultiLvlLbl val="0"/>
      </c:catAx>
      <c:valAx>
        <c:axId val="396847920"/>
        <c:scaling>
          <c:orientation val="minMax"/>
        </c:scaling>
        <c:delete val="1"/>
        <c:axPos val="l"/>
        <c:numFmt formatCode="0%" sourceLinked="1"/>
        <c:majorTickMark val="none"/>
        <c:minorTickMark val="none"/>
        <c:tickLblPos val="nextTo"/>
        <c:crossAx val="396846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1739929479903"/>
          <c:y val="0.1808483001814305"/>
          <c:w val="0.65795246291887932"/>
          <c:h val="0.35008212541223022"/>
        </c:manualLayout>
      </c:layout>
      <c:barChart>
        <c:barDir val="col"/>
        <c:grouping val="clustered"/>
        <c:varyColors val="0"/>
        <c:ser>
          <c:idx val="0"/>
          <c:order val="0"/>
          <c:tx>
            <c:strRef>
              <c:f>'005'!$B$1</c:f>
              <c:strCache>
                <c:ptCount val="1"/>
                <c:pt idx="0">
                  <c:v>001-004</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'005'!$A$2:$A$6</c:f>
              <c:strCache>
                <c:ptCount val="5"/>
                <c:pt idx="0">
                  <c:v>Avoid rushing and time pressures</c:v>
                </c:pt>
                <c:pt idx="1">
                  <c:v>Provide slip resistant flooring</c:v>
                </c:pt>
                <c:pt idx="2">
                  <c:v>Mark trip hazards</c:v>
                </c:pt>
                <c:pt idx="3">
                  <c:v>Install adequate lighting</c:v>
                </c:pt>
                <c:pt idx="4">
                  <c:v>All of the above</c:v>
                </c:pt>
              </c:strCache>
            </c:strRef>
          </c:cat>
          <c:val>
            <c:numRef>
              <c:f>'005'!$B$2:$B$6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0-A460-46B3-A479-AAEA923B2CB3}"/>
            </c:ext>
          </c:extLst>
        </c:ser>
        <c:dLbls>
          <c:showLegendKey val="0"/>
          <c:showVal val="0"/>
          <c:showCatName val="0"/>
          <c:showSerName val="0"/>
          <c:showPercent val="0"/>
          <c:showBubbleSize val="0"/>
        </c:dLbls>
        <c:gapWidth val="164"/>
        <c:overlap val="-22"/>
        <c:axId val="396846256"/>
        <c:axId val="396847920"/>
      </c:barChart>
      <c:catAx>
        <c:axId val="3968462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847920"/>
        <c:crosses val="autoZero"/>
        <c:auto val="1"/>
        <c:lblAlgn val="ctr"/>
        <c:lblOffset val="100"/>
        <c:noMultiLvlLbl val="0"/>
      </c:catAx>
      <c:valAx>
        <c:axId val="3968479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6846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4/14/2020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4/14/2020</a:t>
            </a:fld>
            <a:endParaRPr/>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746873" rtl="0" eaLnBrk="1" latinLnBrk="0" hangingPunct="1">
      <a:defRPr sz="1000" kern="1200">
        <a:solidFill>
          <a:schemeClr val="tx2"/>
        </a:solidFill>
        <a:latin typeface="+mn-lt"/>
        <a:ea typeface="+mn-ea"/>
        <a:cs typeface="+mn-cs"/>
      </a:defRPr>
    </a:lvl1pPr>
    <a:lvl2pPr marL="373436" algn="l" defTabSz="746873" rtl="0" eaLnBrk="1" latinLnBrk="0" hangingPunct="1">
      <a:defRPr sz="1000" kern="1200">
        <a:solidFill>
          <a:schemeClr val="tx2"/>
        </a:solidFill>
        <a:latin typeface="+mn-lt"/>
        <a:ea typeface="+mn-ea"/>
        <a:cs typeface="+mn-cs"/>
      </a:defRPr>
    </a:lvl2pPr>
    <a:lvl3pPr marL="746873" algn="l" defTabSz="746873" rtl="0" eaLnBrk="1" latinLnBrk="0" hangingPunct="1">
      <a:defRPr sz="1000" kern="1200">
        <a:solidFill>
          <a:schemeClr val="tx2"/>
        </a:solidFill>
        <a:latin typeface="+mn-lt"/>
        <a:ea typeface="+mn-ea"/>
        <a:cs typeface="+mn-cs"/>
      </a:defRPr>
    </a:lvl3pPr>
    <a:lvl4pPr marL="1120310" algn="l" defTabSz="746873" rtl="0" eaLnBrk="1" latinLnBrk="0" hangingPunct="1">
      <a:defRPr sz="1000" kern="1200">
        <a:solidFill>
          <a:schemeClr val="tx2"/>
        </a:solidFill>
        <a:latin typeface="+mn-lt"/>
        <a:ea typeface="+mn-ea"/>
        <a:cs typeface="+mn-cs"/>
      </a:defRPr>
    </a:lvl4pPr>
    <a:lvl5pPr marL="1493746" algn="l" defTabSz="746873" rtl="0" eaLnBrk="1" latinLnBrk="0" hangingPunct="1">
      <a:defRPr sz="1000" kern="1200">
        <a:solidFill>
          <a:schemeClr val="tx2"/>
        </a:solidFill>
        <a:latin typeface="+mn-lt"/>
        <a:ea typeface="+mn-ea"/>
        <a:cs typeface="+mn-cs"/>
      </a:defRPr>
    </a:lvl5pPr>
    <a:lvl6pPr marL="1867183" algn="l" defTabSz="746873" rtl="0" eaLnBrk="1" latinLnBrk="0" hangingPunct="1">
      <a:defRPr sz="1000" kern="1200">
        <a:solidFill>
          <a:schemeClr val="tx1"/>
        </a:solidFill>
        <a:latin typeface="+mn-lt"/>
        <a:ea typeface="+mn-ea"/>
        <a:cs typeface="+mn-cs"/>
      </a:defRPr>
    </a:lvl6pPr>
    <a:lvl7pPr marL="2240619" algn="l" defTabSz="746873" rtl="0" eaLnBrk="1" latinLnBrk="0" hangingPunct="1">
      <a:defRPr sz="1000" kern="1200">
        <a:solidFill>
          <a:schemeClr val="tx1"/>
        </a:solidFill>
        <a:latin typeface="+mn-lt"/>
        <a:ea typeface="+mn-ea"/>
        <a:cs typeface="+mn-cs"/>
      </a:defRPr>
    </a:lvl7pPr>
    <a:lvl8pPr marL="2614056" algn="l" defTabSz="746873" rtl="0" eaLnBrk="1" latinLnBrk="0" hangingPunct="1">
      <a:defRPr sz="1000" kern="1200">
        <a:solidFill>
          <a:schemeClr val="tx1"/>
        </a:solidFill>
        <a:latin typeface="+mn-lt"/>
        <a:ea typeface="+mn-ea"/>
        <a:cs typeface="+mn-cs"/>
      </a:defRPr>
    </a:lvl8pPr>
    <a:lvl9pPr marL="2987493" algn="l" defTabSz="74687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7648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177518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3788103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26999"/>
            <a:ext cx="1981200" cy="5463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28269"/>
            <a:ext cx="6705600" cy="546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1710800"/>
            <a:ext cx="1981200" cy="15240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E2E8455-1DE6-4860-80D6-AA565D89E366}" type="datetime1">
              <a:rPr lang="en-US" smtClean="0"/>
              <a:t>4/14/2020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0DEFA9C-FDE7-4967-BC8A-B9ED2A919FA7}"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1710800"/>
            <a:ext cx="6324600" cy="1524000"/>
          </a:xfrm>
        </p:spPr>
        <p:txBody>
          <a:bodyPr/>
          <a:lstStyle>
            <a:lvl1pPr algn="r">
              <a:defRPr sz="4200" spc="150" baseline="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50ED82-8542-4D7F-877A-A8F6B07A7D21}"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22766"/>
            <a:ext cx="6705600" cy="54635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22766"/>
            <a:ext cx="1956046" cy="546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28866"/>
            <a:ext cx="1676400" cy="487627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3C384-C62B-40F3-9D4D-38555AD06E11}"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91C5AD9-787D-40FA-8A4D-16A055B9AF8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DE3B38-0E5A-4A4A-AE94-91B1DC73EA47}" type="slidenum">
              <a:rPr lang="en-US"/>
              <a:pPr>
                <a:defRPr/>
              </a:pPr>
              <a:t>‹#›</a:t>
            </a:fld>
            <a:endParaRPr lang="en-US"/>
          </a:p>
        </p:txBody>
      </p:sp>
    </p:spTree>
    <p:extLst>
      <p:ext uri="{BB962C8B-B14F-4D97-AF65-F5344CB8AC3E}">
        <p14:creationId xmlns:p14="http://schemas.microsoft.com/office/powerpoint/2010/main" val="1158533796"/>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5000"/>
          </a:xfrm>
        </p:spPr>
        <p:txBody>
          <a:bodyPr/>
          <a:lstStyle/>
          <a:p>
            <a:r>
              <a:rPr lang="en-US"/>
              <a:t>Click to edit Master title style</a:t>
            </a:r>
          </a:p>
        </p:txBody>
      </p:sp>
      <p:sp>
        <p:nvSpPr>
          <p:cNvPr id="3" name="Text Placeholder 2"/>
          <p:cNvSpPr>
            <a:spLocks noGrp="1"/>
          </p:cNvSpPr>
          <p:nvPr>
            <p:ph type="body" sz="half" idx="1"/>
          </p:nvPr>
        </p:nvSpPr>
        <p:spPr>
          <a:xfrm>
            <a:off x="228600" y="1079500"/>
            <a:ext cx="4381500"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62500" y="1079500"/>
            <a:ext cx="4381500" cy="43815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3C0737-4902-469D-9020-5840F21F8934}" type="slidenum">
              <a:rPr lang="en-US"/>
              <a:pPr>
                <a:defRPr/>
              </a:pPr>
              <a:t>‹#›</a:t>
            </a:fld>
            <a:endParaRPr lang="en-US"/>
          </a:p>
        </p:txBody>
      </p:sp>
    </p:spTree>
    <p:extLst>
      <p:ext uri="{BB962C8B-B14F-4D97-AF65-F5344CB8AC3E}">
        <p14:creationId xmlns:p14="http://schemas.microsoft.com/office/powerpoint/2010/main" val="2552981444"/>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08000"/>
            <a:ext cx="7772400" cy="952500"/>
          </a:xfrm>
        </p:spPr>
        <p:txBody>
          <a:bodyPr/>
          <a:lstStyle/>
          <a:p>
            <a:r>
              <a:rPr lang="en-US"/>
              <a:t>Click to edit Master title style</a:t>
            </a:r>
          </a:p>
        </p:txBody>
      </p:sp>
      <p:sp>
        <p:nvSpPr>
          <p:cNvPr id="3" name="Chart Placeholder 2"/>
          <p:cNvSpPr>
            <a:spLocks noGrp="1"/>
          </p:cNvSpPr>
          <p:nvPr>
            <p:ph type="chart" idx="1"/>
          </p:nvPr>
        </p:nvSpPr>
        <p:spPr>
          <a:xfrm>
            <a:off x="685800" y="1651000"/>
            <a:ext cx="7772400" cy="3429000"/>
          </a:xfrm>
        </p:spPr>
        <p:txBody>
          <a:bodyPr/>
          <a:lstStyle/>
          <a:p>
            <a:pPr lvl="0"/>
            <a:endParaRPr lang="en-US" noProof="0"/>
          </a:p>
        </p:txBody>
      </p:sp>
      <p:sp>
        <p:nvSpPr>
          <p:cNvPr id="4" name="Date Placeholder 3"/>
          <p:cNvSpPr>
            <a:spLocks noGrp="1"/>
          </p:cNvSpPr>
          <p:nvPr>
            <p:ph type="dt" sz="half" idx="10"/>
          </p:nvPr>
        </p:nvSpPr>
        <p:spPr>
          <a:xfrm>
            <a:off x="685800" y="5207000"/>
            <a:ext cx="1905000" cy="3810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5207000"/>
            <a:ext cx="2895600" cy="3810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5207000"/>
            <a:ext cx="1905000" cy="381000"/>
          </a:xfrm>
        </p:spPr>
        <p:txBody>
          <a:bodyPr/>
          <a:lstStyle>
            <a:lvl1pPr>
              <a:defRPr/>
            </a:lvl1pPr>
          </a:lstStyle>
          <a:p>
            <a:pPr>
              <a:defRPr/>
            </a:pPr>
            <a:fld id="{B3C6DC20-429F-4614-A0DB-4E6EE1C2CC8D}" type="slidenum">
              <a:rPr lang="en-US"/>
              <a:pPr>
                <a:defRPr/>
              </a:pPr>
              <a:t>‹#›</a:t>
            </a:fld>
            <a:endParaRPr lang="en-US"/>
          </a:p>
        </p:txBody>
      </p:sp>
    </p:spTree>
    <p:extLst>
      <p:ext uri="{BB962C8B-B14F-4D97-AF65-F5344CB8AC3E}">
        <p14:creationId xmlns:p14="http://schemas.microsoft.com/office/powerpoint/2010/main" val="116993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889000"/>
          </a:xfrm>
        </p:spPr>
        <p:txBody>
          <a:bodyPr/>
          <a:lstStyle/>
          <a:p>
            <a:r>
              <a:rPr lang="en-US"/>
              <a:t>Click to edit Master title style</a:t>
            </a:r>
          </a:p>
        </p:txBody>
      </p:sp>
      <p:sp>
        <p:nvSpPr>
          <p:cNvPr id="3" name="Text Placeholder 2"/>
          <p:cNvSpPr>
            <a:spLocks noGrp="1"/>
          </p:cNvSpPr>
          <p:nvPr>
            <p:ph type="body" sz="half" idx="1"/>
          </p:nvPr>
        </p:nvSpPr>
        <p:spPr>
          <a:xfrm>
            <a:off x="685800" y="2095500"/>
            <a:ext cx="3810000" cy="298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95500"/>
            <a:ext cx="3810000" cy="298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67350B3A-2915-43B5-887F-47AD8C400CE4}" type="slidenum">
              <a:rPr lang="en-US" altLang="en-US"/>
              <a:pPr/>
              <a:t>‹#›</a:t>
            </a:fld>
            <a:endParaRPr lang="en-US" altLang="en-US"/>
          </a:p>
        </p:txBody>
      </p:sp>
    </p:spTree>
    <p:extLst>
      <p:ext uri="{BB962C8B-B14F-4D97-AF65-F5344CB8AC3E}">
        <p14:creationId xmlns:p14="http://schemas.microsoft.com/office/powerpoint/2010/main" val="2358692360"/>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889000"/>
          </a:xfrm>
        </p:spPr>
        <p:txBody>
          <a:bodyPr/>
          <a:lstStyle/>
          <a:p>
            <a:r>
              <a:rPr lang="en-US"/>
              <a:t>Click to edit Master title style</a:t>
            </a:r>
          </a:p>
        </p:txBody>
      </p:sp>
      <p:sp>
        <p:nvSpPr>
          <p:cNvPr id="3" name="Text Placeholder 2"/>
          <p:cNvSpPr>
            <a:spLocks noGrp="1"/>
          </p:cNvSpPr>
          <p:nvPr>
            <p:ph type="body" sz="half" idx="1"/>
          </p:nvPr>
        </p:nvSpPr>
        <p:spPr>
          <a:xfrm>
            <a:off x="685800" y="2095500"/>
            <a:ext cx="3810000" cy="298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095500"/>
            <a:ext cx="3810000" cy="142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51250"/>
            <a:ext cx="3810000" cy="142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5207000"/>
            <a:ext cx="1905000" cy="3810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5207000"/>
            <a:ext cx="2895600" cy="3810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5207000"/>
            <a:ext cx="1905000" cy="381000"/>
          </a:xfrm>
        </p:spPr>
        <p:txBody>
          <a:bodyPr/>
          <a:lstStyle>
            <a:lvl1pPr>
              <a:defRPr/>
            </a:lvl1pPr>
          </a:lstStyle>
          <a:p>
            <a:fld id="{C9E6173A-01E5-4E34-85D0-AA8272EB2460}" type="slidenum">
              <a:rPr lang="en-US" altLang="en-US"/>
              <a:pPr/>
              <a:t>‹#›</a:t>
            </a:fld>
            <a:endParaRPr lang="en-US" altLang="en-US"/>
          </a:p>
        </p:txBody>
      </p:sp>
    </p:spTree>
    <p:extLst>
      <p:ext uri="{BB962C8B-B14F-4D97-AF65-F5344CB8AC3E}">
        <p14:creationId xmlns:p14="http://schemas.microsoft.com/office/powerpoint/2010/main" val="1872451018"/>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cSld name="Interactive Voting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858B52-F41C-460A-B5FF-49717FA58126}"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
        <p:nvSpPr>
          <p:cNvPr id="6" name="question"/>
          <p:cNvSpPr>
            <a:spLocks noGrp="1"/>
          </p:cNvSpPr>
          <p:nvPr>
            <p:ph type="body" idx="13" hasCustomPrompt="1"/>
          </p:nvPr>
        </p:nvSpPr>
        <p:spPr>
          <a:xfrm>
            <a:off x="381000" y="1327601"/>
            <a:ext cx="8382000" cy="685800"/>
          </a:xfrm>
        </p:spPr>
        <p:txBody>
          <a:bodyPr/>
          <a:lstStyle>
            <a:lvl1pPr marL="0" indent="0" algn="l" defTabSz="761970" rtl="0" eaLnBrk="1" latinLnBrk="0" hangingPunct="1">
              <a:spcBef>
                <a:spcPct val="20000"/>
              </a:spcBef>
              <a:buFontTx/>
              <a:buNone/>
              <a:defRPr/>
            </a:lvl1pPr>
            <a:lvl2pPr marL="304788" indent="0" algn="l" defTabSz="761970" rtl="0" eaLnBrk="1" latinLnBrk="0" hangingPunct="1">
              <a:spcBef>
                <a:spcPct val="20000"/>
              </a:spcBef>
              <a:buFontTx/>
              <a:buNone/>
              <a:defRPr/>
            </a:lvl2pPr>
            <a:lvl3pPr marL="533379" indent="0" algn="l" defTabSz="761970" rtl="0" eaLnBrk="1" latinLnBrk="0" hangingPunct="1">
              <a:spcBef>
                <a:spcPct val="20000"/>
              </a:spcBef>
              <a:buFontTx/>
              <a:buNone/>
              <a:defRPr/>
            </a:lvl3pPr>
            <a:lvl4pPr marL="761970" indent="0" algn="l" defTabSz="761970" rtl="0" eaLnBrk="1" latinLnBrk="0" hangingPunct="1">
              <a:spcBef>
                <a:spcPct val="20000"/>
              </a:spcBef>
              <a:buFontTx/>
              <a:buNone/>
              <a:defRPr/>
            </a:lvl4pPr>
            <a:lvl5pPr marL="914363" indent="0" algn="l" defTabSz="761970" rtl="0" eaLnBrk="1" latinLnBrk="0" hangingPunct="1">
              <a:spcBef>
                <a:spcPct val="20000"/>
              </a:spcBef>
              <a:buFontTx/>
              <a:buNone/>
              <a:defRPr/>
            </a:lvl5pPr>
          </a:lstStyle>
          <a:p>
            <a:pPr lvl="0"/>
            <a:r>
              <a:rPr lang="en-US"/>
              <a:t>Click to add question here</a:t>
            </a:r>
          </a:p>
        </p:txBody>
      </p:sp>
      <p:sp>
        <p:nvSpPr>
          <p:cNvPr id="7" name="choices"/>
          <p:cNvSpPr>
            <a:spLocks noGrp="1"/>
          </p:cNvSpPr>
          <p:nvPr>
            <p:ph type="body" sz="quarter" idx="14" hasCustomPrompt="1"/>
          </p:nvPr>
        </p:nvSpPr>
        <p:spPr>
          <a:xfrm>
            <a:off x="381000" y="2165803"/>
            <a:ext cx="4095750" cy="2939599"/>
          </a:xfrm>
          <a:prstGeom prst="rect">
            <a:avLst/>
          </a:prstGeom>
        </p:spPr>
        <p:txBody>
          <a:bodyPr>
            <a:normAutofit/>
          </a:bodyPr>
          <a:lstStyle>
            <a:lvl1pPr marL="419083" indent="-380985" algn="l" defTabSz="761970" rtl="0" eaLnBrk="1" latinLnBrk="0" hangingPunct="1">
              <a:spcBef>
                <a:spcPct val="20000"/>
              </a:spcBef>
              <a:buAutoNum type="arabicPeriod"/>
              <a:defRPr/>
            </a:lvl1pPr>
            <a:lvl2pPr marL="590526" indent="-285739" algn="l" defTabSz="761970" rtl="0" eaLnBrk="1" latinLnBrk="0" hangingPunct="1">
              <a:spcBef>
                <a:spcPct val="20000"/>
              </a:spcBef>
              <a:buAutoNum type="arabicPeriod"/>
              <a:defRPr/>
            </a:lvl2pPr>
            <a:lvl3pPr marL="819117" indent="-285739" algn="l" defTabSz="761970" rtl="0" eaLnBrk="1" latinLnBrk="0" hangingPunct="1">
              <a:spcBef>
                <a:spcPct val="20000"/>
              </a:spcBef>
              <a:buAutoNum type="arabicPeriod"/>
              <a:defRPr/>
            </a:lvl3pPr>
            <a:lvl4pPr marL="1047708" indent="-285739" algn="l" defTabSz="761970" rtl="0" eaLnBrk="1" latinLnBrk="0" hangingPunct="1">
              <a:spcBef>
                <a:spcPct val="20000"/>
              </a:spcBef>
              <a:buAutoNum type="arabicPeriod"/>
              <a:defRPr/>
            </a:lvl4pPr>
            <a:lvl5pPr marL="1200102" indent="-285739" algn="l" defTabSz="761970" rtl="0" eaLnBrk="1" latinLnBrk="0" hangingPunct="1">
              <a:spcBef>
                <a:spcPct val="20000"/>
              </a:spcBef>
              <a:buAutoNum type="arabicPeriod"/>
              <a:defRPr/>
            </a:lvl5pPr>
          </a:lstStyle>
          <a:p>
            <a:pPr lvl="0"/>
            <a:r>
              <a:rPr lang="en-US"/>
              <a:t>Click to add choices here</a:t>
            </a:r>
          </a:p>
        </p:txBody>
      </p:sp>
      <p:sp>
        <p:nvSpPr>
          <p:cNvPr id="8" name="chartPosition"/>
          <p:cNvSpPr>
            <a:spLocks noGrp="1"/>
          </p:cNvSpPr>
          <p:nvPr>
            <p:ph type="chart" sz="quarter" idx="15"/>
          </p:nvPr>
        </p:nvSpPr>
        <p:spPr>
          <a:xfrm>
            <a:off x="4667250" y="2165803"/>
            <a:ext cx="4095750" cy="2939599"/>
          </a:xfrm>
          <a:prstGeom prst="rect">
            <a:avLst/>
          </a:prstGeom>
        </p:spPr>
        <p:txBody>
          <a:bodyPr/>
          <a:lstStyle/>
          <a:p>
            <a:endParaRPr lang="en-US"/>
          </a:p>
        </p:txBody>
      </p:sp>
    </p:spTree>
    <p:extLst>
      <p:ext uri="{BB962C8B-B14F-4D97-AF65-F5344CB8AC3E}">
        <p14:creationId xmlns:p14="http://schemas.microsoft.com/office/powerpoint/2010/main" val="400938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53ADF-D1AB-4BDF-A591-48D2B7AAAC4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54794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53ADF-D1AB-4BDF-A591-48D2B7AAAC4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195860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13" descr="Bullet point 1&#10;Bullet point 2&#10;bullet point 3&#10;"/>
          <p:cNvSpPr>
            <a:spLocks noGrp="1"/>
          </p:cNvSpPr>
          <p:nvPr>
            <p:ph idx="1"/>
          </p:nvPr>
        </p:nvSpPr>
        <p:spPr>
          <a:xfrm>
            <a:off x="3657600" y="1333500"/>
            <a:ext cx="5334000" cy="4191000"/>
          </a:xfrm>
        </p:spPr>
        <p:txBody>
          <a:bodyPr>
            <a:noAutofit/>
          </a:bodyPr>
          <a:lstStyle/>
          <a:p>
            <a:pPr>
              <a:spcBef>
                <a:spcPts val="0"/>
              </a:spcBef>
              <a:spcAft>
                <a:spcPts val="600"/>
              </a:spcAft>
            </a:pPr>
            <a:endParaRPr lang="en-US" b="1" dirty="0"/>
          </a:p>
        </p:txBody>
      </p:sp>
      <p:sp>
        <p:nvSpPr>
          <p:cNvPr id="9" name="Slide Number Placeholder 2"/>
          <p:cNvSpPr>
            <a:spLocks noGrp="1"/>
          </p:cNvSpPr>
          <p:nvPr>
            <p:ph type="sldNum" sz="quarter" idx="12"/>
          </p:nvPr>
        </p:nvSpPr>
        <p:spPr>
          <a:xfrm>
            <a:off x="165719" y="5455636"/>
            <a:ext cx="596281" cy="181747"/>
          </a:xfrm>
        </p:spPr>
        <p:txBody>
          <a:bodyPr/>
          <a:lstStyle/>
          <a:p>
            <a:fld id="{DA60BA0E-20D0-4E7C-B286-26C960A6788F}" type="slidenum">
              <a:rPr lang="en-US" smtClean="0"/>
              <a:t>‹#›</a:t>
            </a:fld>
            <a:endParaRPr lang="en-US" dirty="0"/>
          </a:p>
        </p:txBody>
      </p:sp>
      <p:sp>
        <p:nvSpPr>
          <p:cNvPr id="10" name="Title 12"/>
          <p:cNvSpPr>
            <a:spLocks noGrp="1"/>
          </p:cNvSpPr>
          <p:nvPr>
            <p:ph type="title"/>
          </p:nvPr>
        </p:nvSpPr>
        <p:spPr>
          <a:xfrm>
            <a:off x="152400" y="63502"/>
            <a:ext cx="8763000" cy="1164167"/>
          </a:xfrm>
        </p:spPr>
        <p:txBody>
          <a:body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15300" y="5270503"/>
            <a:ext cx="1028700" cy="370267"/>
          </a:xfrm>
          <a:prstGeom prst="rect">
            <a:avLst/>
          </a:prstGeom>
        </p:spPr>
      </p:pic>
      <p:sp>
        <p:nvSpPr>
          <p:cNvPr id="12" name="Rectangle 11"/>
          <p:cNvSpPr/>
          <p:nvPr userDrawn="1"/>
        </p:nvSpPr>
        <p:spPr>
          <a:xfrm>
            <a:off x="228600" y="1418168"/>
            <a:ext cx="3486150" cy="2209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025" tIns="28013" rIns="56025" bIns="28013" numCol="1" spcCol="0" rtlCol="0" fromWordArt="0" anchor="ctr" anchorCtr="0" forceAA="0" compatLnSpc="1">
            <a:prstTxWarp prst="textNoShape">
              <a:avLst/>
            </a:prstTxWarp>
            <a:noAutofit/>
          </a:bodyPr>
          <a:lstStyle/>
          <a:p>
            <a:pPr algn="ctr"/>
            <a:endParaRPr lang="en-US"/>
          </a:p>
        </p:txBody>
      </p:sp>
      <p:sp>
        <p:nvSpPr>
          <p:cNvPr id="13" name="Content Placeholder 13"/>
          <p:cNvSpPr txBox="1">
            <a:spLocks/>
          </p:cNvSpPr>
          <p:nvPr userDrawn="1"/>
        </p:nvSpPr>
        <p:spPr>
          <a:xfrm>
            <a:off x="228600" y="1418168"/>
            <a:ext cx="4191000" cy="804332"/>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en-US" dirty="0"/>
          </a:p>
        </p:txBody>
      </p:sp>
      <p:sp>
        <p:nvSpPr>
          <p:cNvPr id="15" name="Content Placeholder 13" descr="Bullet point 1&#10;Bullet point 2&#10;bullet point 3&#10;"/>
          <p:cNvSpPr txBox="1">
            <a:spLocks/>
          </p:cNvSpPr>
          <p:nvPr userDrawn="1"/>
        </p:nvSpPr>
        <p:spPr>
          <a:xfrm>
            <a:off x="213360" y="3658448"/>
            <a:ext cx="3486150" cy="1978936"/>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defRPr/>
            </a:pPr>
            <a:endParaRPr lang="en-US" b="1" dirty="0"/>
          </a:p>
        </p:txBody>
      </p:sp>
      <p:sp>
        <p:nvSpPr>
          <p:cNvPr id="16" name="Content Placeholder 13" descr="Bullet point 1&#10;Bullet point 2&#10;bullet point 3&#10;"/>
          <p:cNvSpPr>
            <a:spLocks noGrp="1"/>
          </p:cNvSpPr>
          <p:nvPr>
            <p:ph idx="13"/>
          </p:nvPr>
        </p:nvSpPr>
        <p:spPr>
          <a:xfrm>
            <a:off x="220980" y="3664936"/>
            <a:ext cx="3493770" cy="1859564"/>
          </a:xfrm>
        </p:spPr>
        <p:txBody>
          <a:bodyPr>
            <a:noAutofit/>
          </a:bodyPr>
          <a:lstStyle/>
          <a:p>
            <a:pPr>
              <a:spcBef>
                <a:spcPts val="0"/>
              </a:spcBef>
              <a:spcAft>
                <a:spcPts val="600"/>
              </a:spcAft>
            </a:pP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53ADF-D1AB-4BDF-A591-48D2B7AAAC4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3146375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53ADF-D1AB-4BDF-A591-48D2B7AAAC4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415806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53ADF-D1AB-4BDF-A591-48D2B7AAAC4C}"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3515892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53ADF-D1AB-4BDF-A591-48D2B7AAAC4C}"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1965003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53ADF-D1AB-4BDF-A591-48D2B7AAAC4C}"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2264252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53ADF-D1AB-4BDF-A591-48D2B7AAAC4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888727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53ADF-D1AB-4BDF-A591-48D2B7AAAC4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2646071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53ADF-D1AB-4BDF-A591-48D2B7AAAC4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72817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53ADF-D1AB-4BDF-A591-48D2B7AAAC4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B8C5E-CEA2-47ED-94BC-DC7C66987B40}" type="slidenum">
              <a:rPr lang="en-US" smtClean="0"/>
              <a:t>‹#›</a:t>
            </a:fld>
            <a:endParaRPr lang="en-US"/>
          </a:p>
        </p:txBody>
      </p:sp>
    </p:spTree>
    <p:extLst>
      <p:ext uri="{BB962C8B-B14F-4D97-AF65-F5344CB8AC3E}">
        <p14:creationId xmlns:p14="http://schemas.microsoft.com/office/powerpoint/2010/main" val="625364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4310E-CBD9-4D1C-8A36-5B8272B0F12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2047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26999"/>
            <a:ext cx="1981200" cy="546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28269"/>
            <a:ext cx="6705600" cy="546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2" y="2410231"/>
            <a:ext cx="1600201" cy="137160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06E7219-2CE9-40DC-8B2C-FF46ED1B13CF}" type="datetime1">
              <a:rPr lang="en-US" smtClean="0"/>
              <a:t>4/14/2020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0DEFA9C-FDE7-4967-BC8A-B9ED2A919FA7}"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410231"/>
            <a:ext cx="6324600" cy="1371600"/>
          </a:xfrm>
        </p:spPr>
        <p:txBody>
          <a:bodyPr/>
          <a:lstStyle>
            <a:lvl1pPr algn="r">
              <a:defRPr sz="4200" spc="150" baseline="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4310E-CBD9-4D1C-8A36-5B8272B0F12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4182054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4310E-CBD9-4D1C-8A36-5B8272B0F12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86182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4310E-CBD9-4D1C-8A36-5B8272B0F12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877314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4310E-CBD9-4D1C-8A36-5B8272B0F12E}"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3450429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4310E-CBD9-4D1C-8A36-5B8272B0F12E}"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2725685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4310E-CBD9-4D1C-8A36-5B8272B0F12E}"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241752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4310E-CBD9-4D1C-8A36-5B8272B0F12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497360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4310E-CBD9-4D1C-8A36-5B8272B0F12E}"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528957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4310E-CBD9-4D1C-8A36-5B8272B0F12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56943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4310E-CBD9-4D1C-8A36-5B8272B0F12E}"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585B-93A8-4266-AEB0-0F2E21B05D6E}" type="slidenum">
              <a:rPr lang="en-US" smtClean="0"/>
              <a:t>‹#›</a:t>
            </a:fld>
            <a:endParaRPr lang="en-US"/>
          </a:p>
        </p:txBody>
      </p:sp>
    </p:spTree>
    <p:extLst>
      <p:ext uri="{BB962C8B-B14F-4D97-AF65-F5344CB8AC3E}">
        <p14:creationId xmlns:p14="http://schemas.microsoft.com/office/powerpoint/2010/main" val="35799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32560"/>
            <a:ext cx="4038600" cy="3672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32560"/>
            <a:ext cx="4038600" cy="3672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B851C9-A918-4C42-BB7A-62189DEA2541}"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719AA3-04E5-4A2A-8142-FB59131A262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2033948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719AA3-04E5-4A2A-8142-FB59131A262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2282560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19AA3-04E5-4A2A-8142-FB59131A262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1109895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719AA3-04E5-4A2A-8142-FB59131A2624}"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417824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719AA3-04E5-4A2A-8142-FB59131A2624}"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2627035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719AA3-04E5-4A2A-8142-FB59131A2624}"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2627341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19AA3-04E5-4A2A-8142-FB59131A2624}"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12312641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719AA3-04E5-4A2A-8142-FB59131A2624}"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3624863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719AA3-04E5-4A2A-8142-FB59131A2624}"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2703883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719AA3-04E5-4A2A-8142-FB59131A262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191875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35365"/>
            <a:ext cx="4040188" cy="53313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32000"/>
            <a:ext cx="4040188" cy="30731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35365"/>
            <a:ext cx="4041775" cy="53313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032000"/>
            <a:ext cx="4041775" cy="30731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53A64B-04CF-4E5C-8758-B9970C93F650}" type="datetime1">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719AA3-04E5-4A2A-8142-FB59131A2624}"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060FE-82EB-4235-9062-7B0167BB43DC}" type="slidenum">
              <a:rPr lang="en-US" smtClean="0"/>
              <a:t>‹#›</a:t>
            </a:fld>
            <a:endParaRPr lang="en-US"/>
          </a:p>
        </p:txBody>
      </p:sp>
    </p:spTree>
    <p:extLst>
      <p:ext uri="{BB962C8B-B14F-4D97-AF65-F5344CB8AC3E}">
        <p14:creationId xmlns:p14="http://schemas.microsoft.com/office/powerpoint/2010/main" val="7904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E88947-1AE1-4179-8B88-7DD57144CB2C}"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25766"/>
            <a:ext cx="8831802" cy="54635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16B14BF-0688-4324-B3F7-3222BB972B5F}" type="datetime1">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5715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25730"/>
            <a:ext cx="1981200" cy="5463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27000"/>
            <a:ext cx="6705600" cy="546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254002"/>
            <a:ext cx="586740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1775460"/>
            <a:ext cx="1673352" cy="2346960"/>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CE816-E1C1-4E5E-8D19-A9A7DB915EAB}"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DFBB78A-01B4-41F2-96B0-677A4A282832}" type="slidenum">
              <a:rPr lang="en-US" smtClean="0"/>
              <a:t>‹#›</a:t>
            </a:fld>
            <a:endParaRPr lang="en-US"/>
          </a:p>
        </p:txBody>
      </p:sp>
      <p:sp>
        <p:nvSpPr>
          <p:cNvPr id="11" name="Title 10"/>
          <p:cNvSpPr>
            <a:spLocks noGrp="1"/>
          </p:cNvSpPr>
          <p:nvPr>
            <p:ph type="title"/>
          </p:nvPr>
        </p:nvSpPr>
        <p:spPr>
          <a:xfrm>
            <a:off x="7159752" y="381000"/>
            <a:ext cx="1675660" cy="1394460"/>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5715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25730"/>
            <a:ext cx="1981200" cy="54635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27000"/>
            <a:ext cx="6705600" cy="5461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1778000"/>
            <a:ext cx="1676400" cy="24765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3D6D3-3DA0-4DE8-932E-6D66E289B79A}"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
        <p:nvSpPr>
          <p:cNvPr id="10" name="Title 9"/>
          <p:cNvSpPr>
            <a:spLocks noGrp="1"/>
          </p:cNvSpPr>
          <p:nvPr>
            <p:ph type="title"/>
          </p:nvPr>
        </p:nvSpPr>
        <p:spPr>
          <a:xfrm>
            <a:off x="7162800" y="383540"/>
            <a:ext cx="1676400" cy="1394460"/>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362477"/>
            <a:ext cx="8831802" cy="4204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2" y="127002"/>
            <a:ext cx="8814047" cy="11220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96539"/>
            <a:ext cx="8381260" cy="8786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1002" y="1432559"/>
            <a:ext cx="8407893" cy="36728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5296958"/>
            <a:ext cx="2133600" cy="228600"/>
          </a:xfrm>
          <a:prstGeom prst="rect">
            <a:avLst/>
          </a:prstGeom>
        </p:spPr>
        <p:txBody>
          <a:bodyPr vert="horz" lIns="91440" tIns="45720" rIns="91440" bIns="45720" rtlCol="0" anchor="ctr"/>
          <a:lstStyle>
            <a:lvl1pPr algn="l">
              <a:defRPr sz="1100">
                <a:solidFill>
                  <a:schemeClr val="tx2"/>
                </a:solidFill>
              </a:defRPr>
            </a:lvl1pPr>
          </a:lstStyle>
          <a:p>
            <a:fld id="{D5858B52-F41C-460A-B5FF-49717FA58126}" type="datetime1">
              <a:rPr lang="en-US" smtClean="0"/>
              <a:t>4/14/2020</a:t>
            </a:fld>
            <a:endParaRPr lang="en-US"/>
          </a:p>
        </p:txBody>
      </p:sp>
      <p:sp>
        <p:nvSpPr>
          <p:cNvPr id="5" name="Footer Placeholder 4"/>
          <p:cNvSpPr>
            <a:spLocks noGrp="1"/>
          </p:cNvSpPr>
          <p:nvPr>
            <p:ph type="ftr" sz="quarter" idx="3"/>
          </p:nvPr>
        </p:nvSpPr>
        <p:spPr>
          <a:xfrm>
            <a:off x="3048000" y="5296958"/>
            <a:ext cx="3352800" cy="22860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5295900"/>
            <a:ext cx="582966" cy="228600"/>
          </a:xfrm>
          <a:prstGeom prst="rect">
            <a:avLst/>
          </a:prstGeom>
          <a:ln w="19050">
            <a:noFill/>
          </a:ln>
        </p:spPr>
        <p:txBody>
          <a:bodyPr vert="horz" lIns="91440" tIns="45720" rIns="91440" bIns="45720" rtlCol="0" anchor="ctr"/>
          <a:lstStyle>
            <a:lvl1pPr algn="ctr">
              <a:defRPr sz="1100">
                <a:solidFill>
                  <a:schemeClr val="tx2"/>
                </a:solidFill>
              </a:defRPr>
            </a:lvl1pPr>
          </a:lstStyle>
          <a:p>
            <a:fld id="{EB37DED6-D4C7-42EE-AB49-D2E39E64FD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824" r:id="rId12"/>
    <p:sldLayoutId id="2147483825" r:id="rId13"/>
    <p:sldLayoutId id="2147483826" r:id="rId14"/>
    <p:sldLayoutId id="2147483827" r:id="rId15"/>
    <p:sldLayoutId id="2147483828" r:id="rId16"/>
    <p:sldLayoutId id="214748382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9F853ADF-D1AB-4BDF-A591-48D2B7AAAC4C}" type="datetimeFigureOut">
              <a:rPr lang="en-US" smtClean="0"/>
              <a:t>4/14/2020</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4F6B8C5E-CEA2-47ED-94BC-DC7C66987B40}" type="slidenum">
              <a:rPr lang="en-US" smtClean="0"/>
              <a:t>‹#›</a:t>
            </a:fld>
            <a:endParaRPr lang="en-US"/>
          </a:p>
        </p:txBody>
      </p:sp>
    </p:spTree>
    <p:extLst>
      <p:ext uri="{BB962C8B-B14F-4D97-AF65-F5344CB8AC3E}">
        <p14:creationId xmlns:p14="http://schemas.microsoft.com/office/powerpoint/2010/main" val="130136551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4A94310E-CBD9-4D1C-8A36-5B8272B0F12E}" type="datetimeFigureOut">
              <a:rPr lang="en-US" smtClean="0"/>
              <a:t>4/14/2020</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21D7585B-93A8-4266-AEB0-0F2E21B05D6E}" type="slidenum">
              <a:rPr lang="en-US" smtClean="0"/>
              <a:t>‹#›</a:t>
            </a:fld>
            <a:endParaRPr lang="en-US"/>
          </a:p>
        </p:txBody>
      </p:sp>
    </p:spTree>
    <p:extLst>
      <p:ext uri="{BB962C8B-B14F-4D97-AF65-F5344CB8AC3E}">
        <p14:creationId xmlns:p14="http://schemas.microsoft.com/office/powerpoint/2010/main" val="222825802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6E719AA3-04E5-4A2A-8142-FB59131A2624}" type="datetimeFigureOut">
              <a:rPr lang="en-US" smtClean="0"/>
              <a:t>4/14/2020</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A82060FE-82EB-4235-9062-7B0167BB43DC}" type="slidenum">
              <a:rPr lang="en-US" smtClean="0"/>
              <a:t>‹#›</a:t>
            </a:fld>
            <a:endParaRPr lang="en-US"/>
          </a:p>
        </p:txBody>
      </p:sp>
    </p:spTree>
    <p:extLst>
      <p:ext uri="{BB962C8B-B14F-4D97-AF65-F5344CB8AC3E}">
        <p14:creationId xmlns:p14="http://schemas.microsoft.com/office/powerpoint/2010/main" val="156656819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hyperlink" Target="http://dx.doi.org/10.15585/mmwr.mm6616a2" TargetMode="External"/></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chart" Target="../charts/char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7.xml"/><Relationship Id="rId5" Type="http://schemas.openxmlformats.org/officeDocument/2006/relationships/tags" Target="../tags/tag20.xml"/><Relationship Id="rId4"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chart" Target="../charts/chart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17.xml"/><Relationship Id="rId5" Type="http://schemas.openxmlformats.org/officeDocument/2006/relationships/tags" Target="../tags/tag29.xml"/><Relationship Id="rId4" Type="http://schemas.openxmlformats.org/officeDocument/2006/relationships/tags" Target="../tags/tag2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34.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2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chart" Target="../charts/chart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17.xml"/><Relationship Id="rId5" Type="http://schemas.openxmlformats.org/officeDocument/2006/relationships/tags" Target="../tags/tag40.xml"/><Relationship Id="rId4" Type="http://schemas.openxmlformats.org/officeDocument/2006/relationships/tags" Target="../tags/tag39.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4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chart" Target="../charts/chart5.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17.xml"/><Relationship Id="rId5" Type="http://schemas.openxmlformats.org/officeDocument/2006/relationships/tags" Target="../tags/tag51.xml"/><Relationship Id="rId4" Type="http://schemas.openxmlformats.org/officeDocument/2006/relationships/tags" Target="../tags/tag50.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xml"/><Relationship Id="rId7" Type="http://schemas.openxmlformats.org/officeDocument/2006/relationships/chart" Target="../charts/char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17.xml"/><Relationship Id="rId5" Type="http://schemas.openxmlformats.org/officeDocument/2006/relationships/tags" Target="../tags/tag13.xml"/><Relationship Id="rId4"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4.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00200" y="4457700"/>
            <a:ext cx="5143500" cy="964022"/>
          </a:xfrm>
        </p:spPr>
        <p:txBody>
          <a:bodyPr>
            <a:normAutofit fontScale="55000" lnSpcReduction="20000"/>
          </a:bodyPr>
          <a:lstStyle/>
          <a:p>
            <a:pPr algn="just">
              <a:lnSpc>
                <a:spcPct val="90000"/>
              </a:lnSpc>
              <a:defRPr/>
            </a:pPr>
            <a:r>
              <a:rPr lang="en-US" sz="2000" cap="small" dirty="0">
                <a:solidFill>
                  <a:schemeClr val="bg1"/>
                </a:solidFill>
              </a:rPr>
              <a:t>This material was produced under grant number SH-31238-SH7 from the Occupational Safety and Health Administration, US Department of labor. It does not necessarily reflect the views or policies of the US Department labor, nor does mention of trade names, commercial products, or organizations imply endorsement by the US Government</a:t>
            </a:r>
            <a:endParaRPr lang="en-US" sz="2000" dirty="0">
              <a:solidFill>
                <a:schemeClr val="bg1">
                  <a:lumMod val="95000"/>
                </a:schemeClr>
              </a:solidFill>
            </a:endParaRPr>
          </a:p>
        </p:txBody>
      </p:sp>
      <p:sp>
        <p:nvSpPr>
          <p:cNvPr id="3" name="Slide Number Placeholder 2"/>
          <p:cNvSpPr>
            <a:spLocks noGrp="1"/>
          </p:cNvSpPr>
          <p:nvPr>
            <p:ph type="sldNum" sz="quarter" idx="11"/>
          </p:nvPr>
        </p:nvSpPr>
        <p:spPr/>
        <p:txBody>
          <a:bodyPr/>
          <a:lstStyle/>
          <a:p>
            <a:fld id="{90DEFA9C-FDE7-4967-BC8A-B9ED2A919FA7}" type="slidenum">
              <a:rPr lang="en-US" smtClean="0"/>
              <a:t>1</a:t>
            </a:fld>
            <a:endParaRPr lang="en-US"/>
          </a:p>
        </p:txBody>
      </p:sp>
      <p:sp>
        <p:nvSpPr>
          <p:cNvPr id="4" name="Title 3"/>
          <p:cNvSpPr>
            <a:spLocks noGrp="1"/>
          </p:cNvSpPr>
          <p:nvPr>
            <p:ph type="title"/>
          </p:nvPr>
        </p:nvSpPr>
        <p:spPr>
          <a:xfrm>
            <a:off x="419100" y="800100"/>
            <a:ext cx="6324600" cy="1524000"/>
          </a:xfrm>
        </p:spPr>
        <p:txBody>
          <a:bodyPr/>
          <a:lstStyle/>
          <a:p>
            <a:r>
              <a:rPr lang="en-US" sz="4200" kern="1200" cap="all" spc="150" baseline="0" dirty="0">
                <a:ln>
                  <a:noFill/>
                </a:ln>
                <a:solidFill>
                  <a:schemeClr val="bg1"/>
                </a:solidFill>
                <a:effectLst>
                  <a:outerShdw blurRad="38100" dist="38100" dir="2700000" algn="tl" rotWithShape="0">
                    <a:srgbClr val="000000"/>
                  </a:outerShdw>
                </a:effectLst>
                <a:latin typeface="+mj-lt"/>
                <a:ea typeface="+mj-ea"/>
                <a:cs typeface="+mj-cs"/>
              </a:rPr>
              <a:t>Preventing slips</a:t>
            </a:r>
            <a:r>
              <a:rPr lang="en-US" dirty="0">
                <a:effectLst>
                  <a:outerShdw blurRad="38100" dist="38100" dir="2700000" algn="tl" rotWithShape="0">
                    <a:srgbClr val="000000"/>
                  </a:outerShdw>
                </a:effectLst>
              </a:rPr>
              <a:t>, trips, and </a:t>
            </a:r>
            <a:r>
              <a:rPr lang="en-US" sz="4200" kern="1200" cap="all" spc="150" baseline="0" dirty="0">
                <a:ln>
                  <a:noFill/>
                </a:ln>
                <a:solidFill>
                  <a:schemeClr val="bg1"/>
                </a:solidFill>
                <a:effectLst>
                  <a:outerShdw blurRad="38100" dist="38100" dir="2700000" algn="tl" rotWithShape="0">
                    <a:srgbClr val="000000"/>
                  </a:outerShdw>
                </a:effectLst>
                <a:latin typeface="+mj-lt"/>
                <a:ea typeface="+mj-ea"/>
                <a:cs typeface="+mj-cs"/>
              </a:rPr>
              <a:t>Falls in the </a:t>
            </a:r>
            <a:r>
              <a:rPr lang="en-US" sz="4200" kern="1200" cap="all" spc="150" dirty="0">
                <a:ln>
                  <a:noFill/>
                </a:ln>
                <a:solidFill>
                  <a:schemeClr val="bg1"/>
                </a:solidFill>
                <a:effectLst>
                  <a:outerShdw blurRad="38100" dist="38100" dir="2700000" algn="tl" rotWithShape="0">
                    <a:srgbClr val="000000"/>
                  </a:outerShdw>
                </a:effectLst>
                <a:latin typeface="+mj-lt"/>
                <a:ea typeface="+mj-ea"/>
                <a:cs typeface="+mj-cs"/>
              </a:rPr>
              <a:t>oil and gas industry</a:t>
            </a:r>
            <a:endParaRPr lang="en-US" dirty="0"/>
          </a:p>
        </p:txBody>
      </p:sp>
      <p:sp>
        <p:nvSpPr>
          <p:cNvPr id="5" name="Rectangle 4"/>
          <p:cNvSpPr/>
          <p:nvPr/>
        </p:nvSpPr>
        <p:spPr>
          <a:xfrm>
            <a:off x="228600" y="5309056"/>
            <a:ext cx="6705600" cy="215444"/>
          </a:xfrm>
          <a:prstGeom prst="rect">
            <a:avLst/>
          </a:prstGeom>
        </p:spPr>
        <p:txBody>
          <a:bodyPr wrap="square">
            <a:spAutoFit/>
          </a:bodyPr>
          <a:lstStyle/>
          <a:p>
            <a:r>
              <a:rPr lang="en-US" sz="800" dirty="0">
                <a:solidFill>
                  <a:schemeClr val="bg1">
                    <a:lumMod val="95000"/>
                  </a:schemeClr>
                </a:solidFill>
              </a:rPr>
              <a:t>Source: https://www.reuters.com/article/us-venezuela-oil-insight/venezuela-falls-behind-on-oil-for-loan-deals-with-china-russia-idUSKBN15O2BC</a:t>
            </a:r>
          </a:p>
        </p:txBody>
      </p:sp>
      <p:pic>
        <p:nvPicPr>
          <p:cNvPr id="6" name="Picture 5" title="photo - Workers around pip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2292550"/>
            <a:ext cx="3048000" cy="2033808"/>
          </a:xfrm>
          <a:prstGeom prst="rect">
            <a:avLst/>
          </a:prstGeom>
        </p:spPr>
      </p:pic>
    </p:spTree>
    <p:custDataLst>
      <p:tags r:id="rId1"/>
    </p:custDataLst>
    <p:extLst>
      <p:ext uri="{BB962C8B-B14F-4D97-AF65-F5344CB8AC3E}">
        <p14:creationId xmlns:p14="http://schemas.microsoft.com/office/powerpoint/2010/main" val="92088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380024"/>
            <a:ext cx="4495800" cy="4091940"/>
          </a:xfrm>
        </p:spPr>
        <p:txBody>
          <a:bodyPr>
            <a:normAutofit fontScale="70000" lnSpcReduction="20000"/>
          </a:bodyPr>
          <a:lstStyle/>
          <a:p>
            <a:r>
              <a:rPr lang="en-US" b="1" dirty="0"/>
              <a:t>63</a:t>
            </a:r>
            <a:r>
              <a:rPr lang="en-US" dirty="0"/>
              <a:t> oil and gas extraction workers died from a fall during 2005-2014</a:t>
            </a:r>
          </a:p>
          <a:p>
            <a:pPr>
              <a:spcBef>
                <a:spcPts val="1200"/>
              </a:spcBef>
            </a:pPr>
            <a:r>
              <a:rPr lang="en-US" dirty="0"/>
              <a:t>Most (</a:t>
            </a:r>
            <a:r>
              <a:rPr lang="en-US" b="1" dirty="0"/>
              <a:t>52</a:t>
            </a:r>
            <a:r>
              <a:rPr lang="en-US" dirty="0"/>
              <a:t>%) fell from a height of 30 feet</a:t>
            </a:r>
          </a:p>
          <a:p>
            <a:pPr>
              <a:spcBef>
                <a:spcPts val="1200"/>
              </a:spcBef>
            </a:pPr>
            <a:r>
              <a:rPr lang="en-US" dirty="0"/>
              <a:t>Occupations most commonly involved in a fatal fall were </a:t>
            </a:r>
            <a:r>
              <a:rPr lang="en-US" dirty="0" err="1"/>
              <a:t>derrickmen</a:t>
            </a:r>
            <a:r>
              <a:rPr lang="en-US" dirty="0"/>
              <a:t>, working &gt;90 feet</a:t>
            </a:r>
          </a:p>
          <a:p>
            <a:pPr>
              <a:spcBef>
                <a:spcPts val="1200"/>
              </a:spcBef>
            </a:pPr>
            <a:r>
              <a:rPr lang="en-US" dirty="0"/>
              <a:t>Drilling contractor workers </a:t>
            </a:r>
          </a:p>
          <a:p>
            <a:pPr lvl="1"/>
            <a:r>
              <a:rPr lang="en-US" dirty="0"/>
              <a:t>The largest proportion of fatal fall injuries (</a:t>
            </a:r>
            <a:r>
              <a:rPr lang="en-US" b="1" dirty="0"/>
              <a:t>38</a:t>
            </a:r>
            <a:r>
              <a:rPr lang="en-US" dirty="0"/>
              <a:t>; 60%) </a:t>
            </a:r>
          </a:p>
          <a:p>
            <a:pPr lvl="1"/>
            <a:r>
              <a:rPr lang="en-US" dirty="0"/>
              <a:t>The highest fall-associated fatality rate (</a:t>
            </a:r>
            <a:r>
              <a:rPr lang="en-US" b="1" dirty="0"/>
              <a:t>4.5</a:t>
            </a:r>
            <a:r>
              <a:rPr lang="en-US" dirty="0"/>
              <a:t> deaths per 100,000 workers) </a:t>
            </a:r>
          </a:p>
          <a:p>
            <a:endParaRPr lang="en-US" dirty="0"/>
          </a:p>
        </p:txBody>
      </p:sp>
      <p:sp>
        <p:nvSpPr>
          <p:cNvPr id="3" name="Content Placeholder 2"/>
          <p:cNvSpPr>
            <a:spLocks noGrp="1"/>
          </p:cNvSpPr>
          <p:nvPr>
            <p:ph sz="half" idx="2"/>
          </p:nvPr>
        </p:nvSpPr>
        <p:spPr>
          <a:xfrm>
            <a:off x="4648200" y="1432560"/>
            <a:ext cx="4343030" cy="3672840"/>
          </a:xfrm>
        </p:spPr>
        <p:txBody>
          <a:bodyPr>
            <a:normAutofit fontScale="70000" lnSpcReduction="20000"/>
          </a:bodyPr>
          <a:lstStyle/>
          <a:p>
            <a:r>
              <a:rPr lang="en-US" dirty="0"/>
              <a:t>Fall protection was required for </a:t>
            </a:r>
            <a:r>
              <a:rPr lang="en-US" b="1" dirty="0"/>
              <a:t>54</a:t>
            </a:r>
            <a:r>
              <a:rPr lang="en-US" dirty="0"/>
              <a:t> (86%) of the 63 workers, but most (56%) were </a:t>
            </a:r>
            <a:r>
              <a:rPr lang="en-US" b="1" dirty="0"/>
              <a:t>not</a:t>
            </a:r>
            <a:r>
              <a:rPr lang="en-US" dirty="0"/>
              <a:t> wearing it </a:t>
            </a:r>
          </a:p>
          <a:p>
            <a:pPr>
              <a:spcBef>
                <a:spcPts val="1200"/>
              </a:spcBef>
            </a:pPr>
            <a:r>
              <a:rPr lang="en-US" dirty="0"/>
              <a:t>Among the </a:t>
            </a:r>
            <a:r>
              <a:rPr lang="en-US" b="1" dirty="0"/>
              <a:t>24</a:t>
            </a:r>
            <a:r>
              <a:rPr lang="en-US" dirty="0"/>
              <a:t> fatally injured workers who were wearing personal fall protection equipment, </a:t>
            </a:r>
          </a:p>
          <a:p>
            <a:pPr lvl="1"/>
            <a:r>
              <a:rPr lang="en-US" b="1" dirty="0"/>
              <a:t>15</a:t>
            </a:r>
            <a:r>
              <a:rPr lang="en-US" dirty="0"/>
              <a:t> (63%) were not attached to an anchor </a:t>
            </a:r>
          </a:p>
          <a:p>
            <a:pPr lvl="1"/>
            <a:r>
              <a:rPr lang="en-US" b="1" dirty="0"/>
              <a:t>2</a:t>
            </a:r>
            <a:r>
              <a:rPr lang="en-US" dirty="0"/>
              <a:t> (8%) were not wearing a properly fitted harness</a:t>
            </a:r>
          </a:p>
          <a:p>
            <a:pPr lvl="1"/>
            <a:r>
              <a:rPr lang="en-US" dirty="0"/>
              <a:t>Remaining </a:t>
            </a:r>
            <a:r>
              <a:rPr lang="en-US" b="1" dirty="0"/>
              <a:t>7</a:t>
            </a:r>
            <a:r>
              <a:rPr lang="en-US" dirty="0"/>
              <a:t> (29%) had equipment failure</a:t>
            </a:r>
          </a:p>
          <a:p>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t>10</a:t>
            </a:fld>
            <a:endParaRPr lang="en-US"/>
          </a:p>
        </p:txBody>
      </p:sp>
      <p:sp>
        <p:nvSpPr>
          <p:cNvPr id="5" name="Title 4"/>
          <p:cNvSpPr>
            <a:spLocks noGrp="1"/>
          </p:cNvSpPr>
          <p:nvPr>
            <p:ph type="title"/>
          </p:nvPr>
        </p:nvSpPr>
        <p:spPr/>
        <p:txBody>
          <a:bodyPr/>
          <a:lstStyle/>
          <a:p>
            <a:r>
              <a:rPr lang="en-US" dirty="0"/>
              <a:t>Fall Injuries in Oil and Gas</a:t>
            </a:r>
          </a:p>
        </p:txBody>
      </p:sp>
      <p:sp>
        <p:nvSpPr>
          <p:cNvPr id="6" name="Rectangle 5"/>
          <p:cNvSpPr/>
          <p:nvPr/>
        </p:nvSpPr>
        <p:spPr>
          <a:xfrm>
            <a:off x="152030" y="5228660"/>
            <a:ext cx="8839200" cy="338554"/>
          </a:xfrm>
          <a:prstGeom prst="rect">
            <a:avLst/>
          </a:prstGeom>
        </p:spPr>
        <p:txBody>
          <a:bodyPr wrap="square">
            <a:spAutoFit/>
          </a:bodyPr>
          <a:lstStyle/>
          <a:p>
            <a:r>
              <a:rPr lang="en-US" sz="800" dirty="0"/>
              <a:t>Source: Mason KL</a:t>
            </a:r>
            <a:r>
              <a:rPr lang="en-US" sz="800" dirty="0" smtClean="0"/>
              <a:t>,. </a:t>
            </a:r>
            <a:r>
              <a:rPr lang="en-US" sz="800" dirty="0" err="1"/>
              <a:t>Retzer</a:t>
            </a:r>
            <a:r>
              <a:rPr lang="en-US" sz="800" dirty="0"/>
              <a:t> KD, Hill R, Lincoln JM. Occupational fatalities resulting from falls in the oil and gas extraction industry, United States, 2005–2014. </a:t>
            </a:r>
            <a:r>
              <a:rPr lang="en-US" sz="800" i="1" dirty="0"/>
              <a:t>MMWR </a:t>
            </a:r>
            <a:r>
              <a:rPr lang="en-US" sz="800" i="1" dirty="0" err="1"/>
              <a:t>Morb</a:t>
            </a:r>
            <a:r>
              <a:rPr lang="en-US" sz="800" i="1" dirty="0"/>
              <a:t> Mortal </a:t>
            </a:r>
            <a:r>
              <a:rPr lang="en-US" sz="800" i="1" dirty="0" err="1"/>
              <a:t>Wkly</a:t>
            </a:r>
            <a:r>
              <a:rPr lang="en-US" sz="800" i="1" dirty="0"/>
              <a:t> Rep </a:t>
            </a:r>
            <a:r>
              <a:rPr lang="en-US" sz="800" dirty="0"/>
              <a:t>2017;66:417–421. DOI: </a:t>
            </a:r>
            <a:r>
              <a:rPr lang="en-US" sz="800" dirty="0" smtClean="0">
                <a:hlinkClick r:id="rId4"/>
              </a:rPr>
              <a:t>Link to Morbidity and Mortality Weekly Report</a:t>
            </a:r>
            <a:endParaRPr lang="en-US" sz="800" dirty="0"/>
          </a:p>
        </p:txBody>
      </p:sp>
    </p:spTree>
    <p:custDataLst>
      <p:tags r:id="rId1"/>
    </p:custDataLst>
    <p:extLst>
      <p:ext uri="{BB962C8B-B14F-4D97-AF65-F5344CB8AC3E}">
        <p14:creationId xmlns:p14="http://schemas.microsoft.com/office/powerpoint/2010/main" val="228668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 </a:t>
            </a:r>
            <a:r>
              <a:rPr lang="en-US" b="1" dirty="0" smtClean="0"/>
              <a:t>Response </a:t>
            </a:r>
            <a:endParaRPr lang="en-US" b="1" dirty="0"/>
          </a:p>
        </p:txBody>
      </p:sp>
      <p:sp>
        <p:nvSpPr>
          <p:cNvPr id="3" name="Slide Number Placeholder 2"/>
          <p:cNvSpPr>
            <a:spLocks noGrp="1"/>
          </p:cNvSpPr>
          <p:nvPr>
            <p:ph type="sldNum" sz="quarter" idx="12"/>
          </p:nvPr>
        </p:nvSpPr>
        <p:spPr/>
        <p:txBody>
          <a:bodyPr/>
          <a:lstStyle/>
          <a:p>
            <a:fld id="{EB37DED6-D4C7-42EE-AB49-D2E39E64FDE4}" type="slidenum">
              <a:rPr lang="en-US" smtClean="0"/>
              <a:pPr/>
              <a:t>11</a:t>
            </a:fld>
            <a:endParaRPr lang="en-US"/>
          </a:p>
        </p:txBody>
      </p:sp>
      <p:sp>
        <p:nvSpPr>
          <p:cNvPr id="4" name="Text Placeholder 3"/>
          <p:cNvSpPr>
            <a:spLocks noGrp="1"/>
          </p:cNvSpPr>
          <p:nvPr>
            <p:ph type="body" idx="13"/>
            <p:custDataLst>
              <p:tags r:id="rId2"/>
            </p:custDataLst>
          </p:nvPr>
        </p:nvSpPr>
        <p:spPr/>
        <p:txBody>
          <a:bodyPr>
            <a:normAutofit lnSpcReduction="10000"/>
          </a:bodyPr>
          <a:lstStyle/>
          <a:p>
            <a:pPr marL="45720"/>
            <a:r>
              <a:rPr lang="en-US" dirty="0"/>
              <a:t>What is the most common characteristic of fatal falls in the oil and gas industry between 2005 and 2014?</a:t>
            </a:r>
          </a:p>
        </p:txBody>
      </p:sp>
      <p:sp>
        <p:nvSpPr>
          <p:cNvPr id="5" name="Text Placeholder 4"/>
          <p:cNvSpPr>
            <a:spLocks noGrp="1"/>
          </p:cNvSpPr>
          <p:nvPr>
            <p:ph type="body" sz="quarter" idx="14"/>
            <p:custDataLst>
              <p:tags r:id="rId3"/>
            </p:custDataLst>
          </p:nvPr>
        </p:nvSpPr>
        <p:spPr>
          <a:xfrm>
            <a:off x="381000" y="2202171"/>
            <a:ext cx="4572000" cy="1950729"/>
          </a:xfrm>
        </p:spPr>
        <p:txBody>
          <a:bodyPr>
            <a:normAutofit fontScale="92500"/>
          </a:bodyPr>
          <a:lstStyle/>
          <a:p>
            <a:r>
              <a:rPr lang="en-US" dirty="0"/>
              <a:t>Falling on the same level</a:t>
            </a:r>
          </a:p>
          <a:p>
            <a:r>
              <a:rPr lang="en-US" dirty="0"/>
              <a:t>Working as a drilling contractor</a:t>
            </a:r>
          </a:p>
          <a:p>
            <a:r>
              <a:rPr lang="en-US" dirty="0"/>
              <a:t>Falling to a lower level</a:t>
            </a:r>
          </a:p>
          <a:p>
            <a:r>
              <a:rPr lang="en-US" dirty="0"/>
              <a:t>Wearing fall protection</a:t>
            </a:r>
          </a:p>
          <a:p>
            <a:r>
              <a:rPr lang="en-US" dirty="0"/>
              <a:t>Requiring fall protection</a:t>
            </a:r>
          </a:p>
          <a:p>
            <a:endParaRPr lang="en-US" dirty="0"/>
          </a:p>
          <a:p>
            <a:endParaRPr lang="en-US" dirty="0"/>
          </a:p>
          <a:p>
            <a:endParaRPr lang="en-US" dirty="0"/>
          </a:p>
          <a:p>
            <a:endParaRPr lang="en-US" dirty="0"/>
          </a:p>
        </p:txBody>
      </p:sp>
      <p:graphicFrame>
        <p:nvGraphicFramePr>
          <p:cNvPr id="15" name="Chart 14" title="chart"/>
          <p:cNvGraphicFramePr>
            <a:graphicFrameLocks/>
          </p:cNvGraphicFramePr>
          <p:nvPr>
            <p:custDataLst>
              <p:tags r:id="rId4"/>
            </p:custDataLst>
            <p:extLst>
              <p:ext uri="{D42A27DB-BD31-4B8C-83A1-F6EECF244321}">
                <p14:modId xmlns:p14="http://schemas.microsoft.com/office/powerpoint/2010/main" val="3753469783"/>
              </p:ext>
            </p:extLst>
          </p:nvPr>
        </p:nvGraphicFramePr>
        <p:xfrm>
          <a:off x="4484007" y="2324101"/>
          <a:ext cx="4110885" cy="3124200"/>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251236" y="4612684"/>
            <a:ext cx="529167" cy="529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50" dirty="0"/>
              <a:t>10</a:t>
            </a:r>
          </a:p>
        </p:txBody>
      </p:sp>
    </p:spTree>
    <p:custDataLst>
      <p:tags r:id="rId1"/>
    </p:custDataLst>
    <p:extLst>
      <p:ext uri="{BB962C8B-B14F-4D97-AF65-F5344CB8AC3E}">
        <p14:creationId xmlns:p14="http://schemas.microsoft.com/office/powerpoint/2010/main" val="419641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7046" y="1420633"/>
            <a:ext cx="4038600" cy="4091940"/>
          </a:xfrm>
        </p:spPr>
        <p:txBody>
          <a:bodyPr>
            <a:normAutofit fontScale="70000" lnSpcReduction="20000"/>
          </a:bodyPr>
          <a:lstStyle/>
          <a:p>
            <a:r>
              <a:rPr lang="en-US" dirty="0"/>
              <a:t>Occupations at elevated heights </a:t>
            </a:r>
          </a:p>
          <a:p>
            <a:pPr>
              <a:spcBef>
                <a:spcPts val="1200"/>
              </a:spcBef>
            </a:pPr>
            <a:r>
              <a:rPr lang="en-US" dirty="0"/>
              <a:t>Hazardous working conditions</a:t>
            </a:r>
          </a:p>
          <a:p>
            <a:pPr>
              <a:spcBef>
                <a:spcPts val="1200"/>
              </a:spcBef>
            </a:pPr>
            <a:r>
              <a:rPr lang="en-US" dirty="0"/>
              <a:t>Time constraints/demands </a:t>
            </a:r>
          </a:p>
          <a:p>
            <a:pPr>
              <a:spcBef>
                <a:spcPts val="1200"/>
              </a:spcBef>
            </a:pPr>
            <a:r>
              <a:rPr lang="en-US" dirty="0"/>
              <a:t>Fatigue</a:t>
            </a:r>
          </a:p>
          <a:p>
            <a:pPr>
              <a:spcBef>
                <a:spcPts val="1200"/>
              </a:spcBef>
            </a:pPr>
            <a:r>
              <a:rPr lang="en-US" dirty="0"/>
              <a:t>Poor lighting</a:t>
            </a:r>
          </a:p>
          <a:p>
            <a:pPr>
              <a:spcBef>
                <a:spcPts val="1200"/>
              </a:spcBef>
            </a:pPr>
            <a:r>
              <a:rPr lang="en-US" dirty="0"/>
              <a:t>Alcohol or substance use </a:t>
            </a:r>
          </a:p>
          <a:p>
            <a:r>
              <a:rPr lang="en-US" dirty="0"/>
              <a:t>Side effects of medication </a:t>
            </a:r>
          </a:p>
          <a:p>
            <a:pPr>
              <a:spcBef>
                <a:spcPts val="1200"/>
              </a:spcBef>
            </a:pPr>
            <a:r>
              <a:rPr lang="en-US" dirty="0"/>
              <a:t>Physical inactivity </a:t>
            </a:r>
          </a:p>
          <a:p>
            <a:pPr marL="45720" indent="0">
              <a:spcBef>
                <a:spcPts val="1200"/>
              </a:spcBef>
              <a:buNone/>
            </a:pPr>
            <a:endParaRPr lang="en-US" dirty="0"/>
          </a:p>
        </p:txBody>
      </p:sp>
      <p:sp>
        <p:nvSpPr>
          <p:cNvPr id="3" name="Content Placeholder 2"/>
          <p:cNvSpPr>
            <a:spLocks noGrp="1"/>
          </p:cNvSpPr>
          <p:nvPr>
            <p:ph sz="half" idx="2"/>
          </p:nvPr>
        </p:nvSpPr>
        <p:spPr>
          <a:xfrm>
            <a:off x="4343400" y="1420633"/>
            <a:ext cx="4572000" cy="3939540"/>
          </a:xfrm>
        </p:spPr>
        <p:txBody>
          <a:bodyPr>
            <a:normAutofit fontScale="70000" lnSpcReduction="20000"/>
          </a:bodyPr>
          <a:lstStyle/>
          <a:p>
            <a:pPr>
              <a:spcBef>
                <a:spcPts val="1200"/>
              </a:spcBef>
            </a:pPr>
            <a:r>
              <a:rPr lang="en-US" dirty="0"/>
              <a:t>Loss of balance, (esp. older people) </a:t>
            </a:r>
          </a:p>
          <a:p>
            <a:pPr>
              <a:spcBef>
                <a:spcPts val="1200"/>
              </a:spcBef>
            </a:pPr>
            <a:r>
              <a:rPr lang="en-US" dirty="0"/>
              <a:t>Poor mobility </a:t>
            </a:r>
          </a:p>
          <a:p>
            <a:pPr>
              <a:spcBef>
                <a:spcPts val="1200"/>
              </a:spcBef>
            </a:pPr>
            <a:r>
              <a:rPr lang="en-US" dirty="0"/>
              <a:t>Poor cognition and/or vision</a:t>
            </a:r>
          </a:p>
          <a:p>
            <a:pPr>
              <a:spcBef>
                <a:spcPts val="1200"/>
              </a:spcBef>
            </a:pPr>
            <a:r>
              <a:rPr lang="en-US" dirty="0"/>
              <a:t>Unsafe environments</a:t>
            </a:r>
          </a:p>
          <a:p>
            <a:pPr>
              <a:spcBef>
                <a:spcPts val="1200"/>
              </a:spcBef>
            </a:pPr>
            <a:r>
              <a:rPr lang="en-US" dirty="0"/>
              <a:t>Underlying medical conditions</a:t>
            </a:r>
          </a:p>
          <a:p>
            <a:pPr lvl="1"/>
            <a:r>
              <a:rPr lang="en-US" dirty="0"/>
              <a:t>Neurological </a:t>
            </a:r>
          </a:p>
          <a:p>
            <a:pPr lvl="1"/>
            <a:r>
              <a:rPr lang="en-US" dirty="0"/>
              <a:t>Cardiac </a:t>
            </a:r>
          </a:p>
          <a:p>
            <a:pPr lvl="1"/>
            <a:r>
              <a:rPr lang="en-US" dirty="0"/>
              <a:t>Other disabling conditions</a:t>
            </a:r>
          </a:p>
          <a:p>
            <a:pPr>
              <a:spcBef>
                <a:spcPts val="1200"/>
              </a:spcBef>
            </a:pPr>
            <a:r>
              <a:rPr lang="en-US" dirty="0"/>
              <a:t>Unsafe acts by worker(s)</a:t>
            </a:r>
          </a:p>
          <a:p>
            <a:pPr>
              <a:spcBef>
                <a:spcPts val="1200"/>
              </a:spcBef>
            </a:pPr>
            <a:r>
              <a:rPr lang="en-US" dirty="0"/>
              <a:t>Combinations of these factors</a:t>
            </a:r>
          </a:p>
        </p:txBody>
      </p:sp>
      <p:sp>
        <p:nvSpPr>
          <p:cNvPr id="4" name="Slide Number Placeholder 3"/>
          <p:cNvSpPr>
            <a:spLocks noGrp="1"/>
          </p:cNvSpPr>
          <p:nvPr>
            <p:ph type="sldNum" sz="quarter" idx="12"/>
          </p:nvPr>
        </p:nvSpPr>
        <p:spPr/>
        <p:txBody>
          <a:bodyPr/>
          <a:lstStyle/>
          <a:p>
            <a:fld id="{EB37DED6-D4C7-42EE-AB49-D2E39E64FDE4}" type="slidenum">
              <a:rPr lang="en-US" smtClean="0"/>
              <a:t>12</a:t>
            </a:fld>
            <a:endParaRPr lang="en-US"/>
          </a:p>
        </p:txBody>
      </p:sp>
      <p:sp>
        <p:nvSpPr>
          <p:cNvPr id="5" name="Title 4"/>
          <p:cNvSpPr>
            <a:spLocks noGrp="1"/>
          </p:cNvSpPr>
          <p:nvPr>
            <p:ph type="title"/>
          </p:nvPr>
        </p:nvSpPr>
        <p:spPr/>
        <p:txBody>
          <a:bodyPr/>
          <a:lstStyle/>
          <a:p>
            <a:r>
              <a:rPr lang="en-US" dirty="0"/>
              <a:t>Risk Factors for a fall</a:t>
            </a:r>
          </a:p>
        </p:txBody>
      </p:sp>
    </p:spTree>
    <p:custDataLst>
      <p:tags r:id="rId1"/>
    </p:custDataLst>
    <p:extLst>
      <p:ext uri="{BB962C8B-B14F-4D97-AF65-F5344CB8AC3E}">
        <p14:creationId xmlns:p14="http://schemas.microsoft.com/office/powerpoint/2010/main" val="373545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Falls from height</a:t>
            </a:r>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13</a:t>
            </a:fld>
            <a:endParaRPr lang="en-US"/>
          </a:p>
        </p:txBody>
      </p:sp>
      <p:sp>
        <p:nvSpPr>
          <p:cNvPr id="8" name="Rectangle 7"/>
          <p:cNvSpPr/>
          <p:nvPr/>
        </p:nvSpPr>
        <p:spPr>
          <a:xfrm>
            <a:off x="153806" y="5220107"/>
            <a:ext cx="8839200" cy="338554"/>
          </a:xfrm>
          <a:prstGeom prst="rect">
            <a:avLst/>
          </a:prstGeom>
        </p:spPr>
        <p:txBody>
          <a:bodyPr wrap="square" anchor="t">
            <a:spAutoFit/>
          </a:bodyPr>
          <a:lstStyle/>
          <a:p>
            <a:r>
              <a:rPr lang="en-US" sz="800" dirty="0"/>
              <a:t>Source: https://www.ntsafety.com/product/work-zone-safety-system/ https://fall-arrest.com/fall-protection-systems/oil-gas-chemical/  </a:t>
            </a:r>
            <a:endParaRPr lang="en-US" dirty="0"/>
          </a:p>
          <a:p>
            <a:r>
              <a:rPr lang="en-US" sz="800" dirty="0"/>
              <a:t>https://cdn2.webdamdb.com/310th_sm_JMyRxL2dIL.jpg?1382726796     http://metroforensics.blogspot.com/2017/04/63-oil-and-gas-extraction-workers-died.html</a:t>
            </a:r>
            <a:endParaRPr lang="en-US" dirty="0"/>
          </a:p>
        </p:txBody>
      </p:sp>
      <p:pic>
        <p:nvPicPr>
          <p:cNvPr id="9" name="Picture 8" title="photos - workers on ladde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8599" y="1502218"/>
            <a:ext cx="4737993" cy="1896280"/>
          </a:xfrm>
          <a:prstGeom prst="rect">
            <a:avLst/>
          </a:prstGeom>
        </p:spPr>
      </p:pic>
      <p:pic>
        <p:nvPicPr>
          <p:cNvPr id="10" name="Picture 9" title="photo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7682" y="3483010"/>
            <a:ext cx="2206064" cy="1633538"/>
          </a:xfrm>
          <a:prstGeom prst="rect">
            <a:avLst/>
          </a:prstGeom>
          <a:ln w="12700">
            <a:solidFill>
              <a:schemeClr val="accent2">
                <a:lumMod val="50000"/>
              </a:schemeClr>
            </a:solidFill>
          </a:ln>
        </p:spPr>
      </p:pic>
      <p:pic>
        <p:nvPicPr>
          <p:cNvPr id="11" name="Picture 11" descr="A large ship in a body of water&#10;&#10;Description generated with high confidence">
            <a:extLst>
              <a:ext uri="{FF2B5EF4-FFF2-40B4-BE49-F238E27FC236}">
                <a16:creationId xmlns:a16="http://schemas.microsoft.com/office/drawing/2014/main" id="{CB243CB0-0D20-4633-A17A-89787F02BF47}"/>
              </a:ext>
            </a:extLst>
          </p:cNvPr>
          <p:cNvPicPr>
            <a:picLocks noGrp="1" noChangeAspect="1"/>
          </p:cNvPicPr>
          <p:nvPr>
            <p:ph idx="1"/>
          </p:nvPr>
        </p:nvPicPr>
        <p:blipFill>
          <a:blip r:embed="rId5"/>
          <a:stretch>
            <a:fillRect/>
          </a:stretch>
        </p:blipFill>
        <p:spPr>
          <a:xfrm>
            <a:off x="225088" y="1439794"/>
            <a:ext cx="3017589" cy="3653159"/>
          </a:xfrm>
          <a:prstGeom prst="rect">
            <a:avLst/>
          </a:prstGeom>
        </p:spPr>
      </p:pic>
      <p:pic>
        <p:nvPicPr>
          <p:cNvPr id="13" name="Picture 13" descr="A picture containing sky, outdoor&#10;&#10;Description generated with very high confidence">
            <a:extLst>
              <a:ext uri="{FF2B5EF4-FFF2-40B4-BE49-F238E27FC236}">
                <a16:creationId xmlns:a16="http://schemas.microsoft.com/office/drawing/2014/main" id="{022904A2-C01F-4F3A-8C1B-37E292C4ED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05660" y="3466778"/>
            <a:ext cx="2981175" cy="1664714"/>
          </a:xfrm>
          <a:prstGeom prst="rect">
            <a:avLst/>
          </a:prstGeom>
        </p:spPr>
      </p:pic>
    </p:spTree>
    <p:custDataLst>
      <p:tags r:id="rId1"/>
    </p:custDataLst>
    <p:extLst>
      <p:ext uri="{BB962C8B-B14F-4D97-AF65-F5344CB8AC3E}">
        <p14:creationId xmlns:p14="http://schemas.microsoft.com/office/powerpoint/2010/main" val="2474314472"/>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do falls from Height happen?</a:t>
            </a:r>
          </a:p>
        </p:txBody>
      </p:sp>
      <p:sp>
        <p:nvSpPr>
          <p:cNvPr id="2" name="Content Placeholder 1"/>
          <p:cNvSpPr>
            <a:spLocks noGrp="1"/>
          </p:cNvSpPr>
          <p:nvPr>
            <p:ph idx="1"/>
          </p:nvPr>
        </p:nvSpPr>
        <p:spPr/>
        <p:txBody>
          <a:bodyPr>
            <a:normAutofit lnSpcReduction="10000"/>
          </a:bodyPr>
          <a:lstStyle/>
          <a:p>
            <a:pPr>
              <a:spcBef>
                <a:spcPts val="1200"/>
              </a:spcBef>
            </a:pPr>
            <a:r>
              <a:rPr lang="en-US" dirty="0"/>
              <a:t>Ladders</a:t>
            </a:r>
          </a:p>
          <a:p>
            <a:pPr>
              <a:spcBef>
                <a:spcPts val="1200"/>
              </a:spcBef>
            </a:pPr>
            <a:r>
              <a:rPr lang="en-US" dirty="0"/>
              <a:t>Scaffolding</a:t>
            </a:r>
          </a:p>
          <a:p>
            <a:pPr>
              <a:spcBef>
                <a:spcPts val="1200"/>
              </a:spcBef>
            </a:pPr>
            <a:r>
              <a:rPr lang="en-US" dirty="0"/>
              <a:t>Elevated walkways</a:t>
            </a:r>
          </a:p>
          <a:p>
            <a:pPr>
              <a:spcBef>
                <a:spcPts val="1200"/>
              </a:spcBef>
            </a:pPr>
            <a:r>
              <a:rPr lang="en-US" dirty="0"/>
              <a:t>Aerial lifts and mobile platforms</a:t>
            </a:r>
          </a:p>
          <a:p>
            <a:pPr>
              <a:spcBef>
                <a:spcPts val="1200"/>
              </a:spcBef>
            </a:pPr>
            <a:r>
              <a:rPr lang="en-US" dirty="0"/>
              <a:t>Fixed platforms and areas</a:t>
            </a:r>
          </a:p>
          <a:p>
            <a:pPr>
              <a:spcBef>
                <a:spcPts val="1200"/>
              </a:spcBef>
            </a:pPr>
            <a:r>
              <a:rPr lang="en-US" dirty="0"/>
              <a:t>Climbing on trucks or trailers</a:t>
            </a:r>
          </a:p>
          <a:p>
            <a:pPr>
              <a:spcBef>
                <a:spcPts val="1200"/>
              </a:spcBef>
            </a:pPr>
            <a:r>
              <a:rPr lang="en-US" dirty="0"/>
              <a:t>Unprotected areas such as piping, equipment, or tanks</a:t>
            </a:r>
          </a:p>
          <a:p>
            <a:pPr>
              <a:spcBef>
                <a:spcPts val="1200"/>
              </a:spcBef>
            </a:pPr>
            <a:r>
              <a:rPr lang="en-US" dirty="0"/>
              <a:t>Anywhere workers are more than 4 feet off the ground or above openings that are more than 4 feet deep</a:t>
            </a:r>
          </a:p>
          <a:p>
            <a:pPr>
              <a:spcBef>
                <a:spcPts val="1200"/>
              </a:spcBef>
            </a:pP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14</a:t>
            </a:fld>
            <a:endParaRPr lang="en-US" dirty="0"/>
          </a:p>
        </p:txBody>
      </p:sp>
    </p:spTree>
    <p:custDataLst>
      <p:tags r:id="rId1"/>
    </p:custDataLst>
    <p:extLst>
      <p:ext uri="{BB962C8B-B14F-4D97-AF65-F5344CB8AC3E}">
        <p14:creationId xmlns:p14="http://schemas.microsoft.com/office/powerpoint/2010/main" val="2350418966"/>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37DED6-D4C7-42EE-AB49-D2E39E64FDE4}" type="slidenum">
              <a:rPr lang="en-US" smtClean="0"/>
              <a:t>15</a:t>
            </a:fld>
            <a:endParaRPr lang="en-US"/>
          </a:p>
        </p:txBody>
      </p:sp>
      <p:sp>
        <p:nvSpPr>
          <p:cNvPr id="5" name="Title 4"/>
          <p:cNvSpPr>
            <a:spLocks noGrp="1"/>
          </p:cNvSpPr>
          <p:nvPr>
            <p:ph type="title"/>
          </p:nvPr>
        </p:nvSpPr>
        <p:spPr/>
        <p:txBody>
          <a:bodyPr/>
          <a:lstStyle/>
          <a:p>
            <a:r>
              <a:rPr lang="en-US" dirty="0"/>
              <a:t>Fatal Falls from height</a:t>
            </a:r>
          </a:p>
        </p:txBody>
      </p:sp>
      <p:pic>
        <p:nvPicPr>
          <p:cNvPr id="6" name="Picture 5" title="Chart - percent of fatal falls to lower level by height of fall, 20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165" y="1432560"/>
            <a:ext cx="7017270" cy="4089196"/>
          </a:xfrm>
          <a:prstGeom prst="rect">
            <a:avLst/>
          </a:prstGeom>
        </p:spPr>
      </p:pic>
      <p:sp>
        <p:nvSpPr>
          <p:cNvPr id="7" name="Rectangle 6"/>
          <p:cNvSpPr/>
          <p:nvPr/>
        </p:nvSpPr>
        <p:spPr>
          <a:xfrm>
            <a:off x="914400" y="5327847"/>
            <a:ext cx="8077200" cy="215444"/>
          </a:xfrm>
          <a:prstGeom prst="rect">
            <a:avLst/>
          </a:prstGeom>
        </p:spPr>
        <p:txBody>
          <a:bodyPr wrap="square">
            <a:spAutoFit/>
          </a:bodyPr>
          <a:lstStyle/>
          <a:p>
            <a:r>
              <a:rPr lang="en-US" sz="800" dirty="0"/>
              <a:t>Source: U.S. Bureau of Labor Statistics 2016</a:t>
            </a:r>
          </a:p>
        </p:txBody>
      </p:sp>
    </p:spTree>
    <p:custDataLst>
      <p:tags r:id="rId1"/>
    </p:custDataLst>
    <p:extLst>
      <p:ext uri="{BB962C8B-B14F-4D97-AF65-F5344CB8AC3E}">
        <p14:creationId xmlns:p14="http://schemas.microsoft.com/office/powerpoint/2010/main" val="337474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 </a:t>
            </a:r>
            <a:r>
              <a:rPr lang="en-US" b="1" dirty="0" smtClean="0"/>
              <a:t>Response  </a:t>
            </a:r>
            <a:endParaRPr lang="en-US" b="1" dirty="0"/>
          </a:p>
        </p:txBody>
      </p:sp>
      <p:sp>
        <p:nvSpPr>
          <p:cNvPr id="3" name="Slide Number Placeholder 2"/>
          <p:cNvSpPr>
            <a:spLocks noGrp="1"/>
          </p:cNvSpPr>
          <p:nvPr>
            <p:ph type="sldNum" sz="quarter" idx="12"/>
          </p:nvPr>
        </p:nvSpPr>
        <p:spPr/>
        <p:txBody>
          <a:bodyPr/>
          <a:lstStyle/>
          <a:p>
            <a:fld id="{EB37DED6-D4C7-42EE-AB49-D2E39E64FDE4}" type="slidenum">
              <a:rPr lang="en-US" smtClean="0"/>
              <a:pPr/>
              <a:t>16</a:t>
            </a:fld>
            <a:endParaRPr lang="en-US"/>
          </a:p>
        </p:txBody>
      </p:sp>
      <p:sp>
        <p:nvSpPr>
          <p:cNvPr id="4" name="Text Placeholder 3"/>
          <p:cNvSpPr>
            <a:spLocks noGrp="1"/>
          </p:cNvSpPr>
          <p:nvPr>
            <p:ph type="body" idx="13"/>
            <p:custDataLst>
              <p:tags r:id="rId2"/>
            </p:custDataLst>
          </p:nvPr>
        </p:nvSpPr>
        <p:spPr/>
        <p:txBody>
          <a:bodyPr>
            <a:normAutofit/>
          </a:bodyPr>
          <a:lstStyle/>
          <a:p>
            <a:pPr marL="45720"/>
            <a:r>
              <a:rPr lang="en-US" dirty="0"/>
              <a:t>At what height did most fatal falls occur in 2015?</a:t>
            </a:r>
          </a:p>
        </p:txBody>
      </p:sp>
      <p:sp>
        <p:nvSpPr>
          <p:cNvPr id="5" name="Text Placeholder 4"/>
          <p:cNvSpPr>
            <a:spLocks noGrp="1"/>
          </p:cNvSpPr>
          <p:nvPr>
            <p:ph type="body" sz="quarter" idx="14"/>
            <p:custDataLst>
              <p:tags r:id="rId3"/>
            </p:custDataLst>
          </p:nvPr>
        </p:nvSpPr>
        <p:spPr>
          <a:xfrm>
            <a:off x="381000" y="2202171"/>
            <a:ext cx="4095750" cy="1645929"/>
          </a:xfrm>
        </p:spPr>
        <p:txBody>
          <a:bodyPr>
            <a:normAutofit/>
          </a:bodyPr>
          <a:lstStyle/>
          <a:p>
            <a:r>
              <a:rPr lang="en-US" dirty="0"/>
              <a:t>Less than 15</a:t>
            </a:r>
          </a:p>
          <a:p>
            <a:r>
              <a:rPr lang="en-US" dirty="0"/>
              <a:t>16-30</a:t>
            </a:r>
          </a:p>
          <a:p>
            <a:r>
              <a:rPr lang="en-US" dirty="0"/>
              <a:t>&gt;30</a:t>
            </a:r>
          </a:p>
          <a:p>
            <a:r>
              <a:rPr lang="en-US" dirty="0"/>
              <a:t>Unspecified</a:t>
            </a:r>
          </a:p>
          <a:p>
            <a:pPr marL="38098" indent="0">
              <a:buNone/>
            </a:pPr>
            <a:endParaRPr lang="en-US" dirty="0"/>
          </a:p>
          <a:p>
            <a:endParaRPr lang="en-US" dirty="0"/>
          </a:p>
          <a:p>
            <a:pPr marL="38098" indent="0">
              <a:buNone/>
            </a:pPr>
            <a:endParaRPr lang="en-US" dirty="0"/>
          </a:p>
          <a:p>
            <a:endParaRPr lang="en-US" dirty="0"/>
          </a:p>
        </p:txBody>
      </p:sp>
      <p:graphicFrame>
        <p:nvGraphicFramePr>
          <p:cNvPr id="10" name="Chart 9" title="photo "/>
          <p:cNvGraphicFramePr>
            <a:graphicFrameLocks/>
          </p:cNvGraphicFramePr>
          <p:nvPr>
            <p:custDataLst>
              <p:tags r:id="rId4"/>
            </p:custDataLst>
            <p:extLst>
              <p:ext uri="{D42A27DB-BD31-4B8C-83A1-F6EECF244321}">
                <p14:modId xmlns:p14="http://schemas.microsoft.com/office/powerpoint/2010/main" val="3601938776"/>
              </p:ext>
            </p:extLst>
          </p:nvPr>
        </p:nvGraphicFramePr>
        <p:xfrm>
          <a:off x="4513036" y="2202171"/>
          <a:ext cx="4110885" cy="3246129"/>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251236" y="4612684"/>
            <a:ext cx="529167" cy="529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50" dirty="0"/>
              <a:t>10</a:t>
            </a:r>
          </a:p>
        </p:txBody>
      </p:sp>
    </p:spTree>
    <p:custDataLst>
      <p:tags r:id="rId1"/>
    </p:custDataLst>
    <p:extLst>
      <p:ext uri="{BB962C8B-B14F-4D97-AF65-F5344CB8AC3E}">
        <p14:creationId xmlns:p14="http://schemas.microsoft.com/office/powerpoint/2010/main" val="17213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Distance Rules — </a:t>
            </a:r>
            <a:br>
              <a:rPr lang="en-US" dirty="0"/>
            </a:br>
            <a:r>
              <a:rPr lang="en-US" dirty="0"/>
              <a:t>Fall Protection Requirements</a:t>
            </a:r>
          </a:p>
        </p:txBody>
      </p:sp>
      <p:sp>
        <p:nvSpPr>
          <p:cNvPr id="2" name="Content Placeholder 1"/>
          <p:cNvSpPr>
            <a:spLocks noGrp="1"/>
          </p:cNvSpPr>
          <p:nvPr>
            <p:ph idx="1"/>
          </p:nvPr>
        </p:nvSpPr>
        <p:spPr>
          <a:xfrm>
            <a:off x="152400" y="1333500"/>
            <a:ext cx="8636495" cy="4190999"/>
          </a:xfrm>
        </p:spPr>
        <p:txBody>
          <a:bodyPr vert="horz" lIns="91440" tIns="45720" rIns="91440" bIns="45720" rtlCol="0" anchor="t">
            <a:normAutofit lnSpcReduction="10000"/>
          </a:bodyPr>
          <a:lstStyle/>
          <a:p>
            <a:pPr>
              <a:spcBef>
                <a:spcPts val="0"/>
              </a:spcBef>
              <a:spcAft>
                <a:spcPts val="600"/>
              </a:spcAft>
            </a:pPr>
            <a:r>
              <a:rPr lang="en-GB" altLang="en-US" dirty="0">
                <a:latin typeface="Verdana" panose="020B0604030504040204" pitchFamily="34" charset="0"/>
                <a:ea typeface="Arial Unicode MS" panose="020B0604020202020204" pitchFamily="34" charset="-128"/>
                <a:cs typeface="Arial Unicode MS" panose="020B0604020202020204" pitchFamily="34" charset="-128"/>
              </a:rPr>
              <a:t>Under OSHA regulations, fall protection is required when working:</a:t>
            </a:r>
          </a:p>
          <a:p>
            <a:pPr lvl="1">
              <a:spcBef>
                <a:spcPts val="0"/>
              </a:spcBef>
              <a:spcAft>
                <a:spcPts val="600"/>
              </a:spcAft>
            </a:pPr>
            <a:r>
              <a:rPr lang="en-GB" altLang="en-US" sz="2000" b="1" u="sng" dirty="0">
                <a:latin typeface="Verdana" panose="020B0604030504040204" pitchFamily="34" charset="0"/>
                <a:ea typeface="Arial Unicode MS" panose="020B0604020202020204" pitchFamily="34" charset="-128"/>
                <a:cs typeface="Arial Unicode MS" panose="020B0604020202020204" pitchFamily="34" charset="-128"/>
              </a:rPr>
              <a:t>4 feet</a:t>
            </a:r>
            <a:r>
              <a:rPr lang="en-GB" altLang="en-US" sz="2000" dirty="0">
                <a:latin typeface="Verdana" panose="020B0604030504040204" pitchFamily="34" charset="0"/>
                <a:ea typeface="Arial Unicode MS" panose="020B0604020202020204" pitchFamily="34" charset="-128"/>
                <a:cs typeface="Arial Unicode MS" panose="020B0604020202020204" pitchFamily="34" charset="-128"/>
              </a:rPr>
              <a:t> off the ground with no standard hand rails present (General Industry Standard, applies to "site preparation" of oil and gas sites)</a:t>
            </a:r>
            <a:endParaRPr lang="en-GB" altLang="en-US" sz="2000" dirty="0">
              <a:latin typeface="Verdana" panose="020B0604030504040204" pitchFamily="34" charset="0"/>
              <a:ea typeface="Verdana"/>
              <a:cs typeface="Verdana"/>
            </a:endParaRPr>
          </a:p>
          <a:p>
            <a:pPr lvl="1">
              <a:spcAft>
                <a:spcPct val="50000"/>
              </a:spcAft>
            </a:pPr>
            <a:r>
              <a:rPr lang="en-GB" altLang="en-US" sz="2000" b="1" u="sng" dirty="0">
                <a:latin typeface="Verdana" panose="020B0604030504040204" pitchFamily="34" charset="0"/>
                <a:ea typeface="Arial Unicode MS" panose="020B0604020202020204" pitchFamily="34" charset="-128"/>
                <a:cs typeface="Arial Unicode MS" panose="020B0604020202020204" pitchFamily="34" charset="-128"/>
              </a:rPr>
              <a:t>6 feet</a:t>
            </a:r>
            <a:r>
              <a:rPr lang="en-GB" altLang="en-US" sz="2000" dirty="0">
                <a:latin typeface="Verdana" panose="020B0604030504040204" pitchFamily="34" charset="0"/>
                <a:ea typeface="Arial Unicode MS" panose="020B0604020202020204" pitchFamily="34" charset="-128"/>
                <a:cs typeface="Arial Unicode MS" panose="020B0604020202020204" pitchFamily="34" charset="-128"/>
              </a:rPr>
              <a:t> off the ground with no standard hand rails present (Construction Standard)</a:t>
            </a:r>
          </a:p>
          <a:p>
            <a:pPr>
              <a:spcAft>
                <a:spcPct val="50000"/>
              </a:spcAft>
            </a:pPr>
            <a:r>
              <a:rPr lang="en-GB" altLang="en-US" dirty="0">
                <a:latin typeface="Verdana" panose="020B0604030504040204" pitchFamily="34" charset="0"/>
                <a:ea typeface="Arial Unicode MS" panose="020B0604020202020204" pitchFamily="34" charset="-128"/>
                <a:cs typeface="Arial Unicode MS" panose="020B0604020202020204" pitchFamily="34" charset="-128"/>
              </a:rPr>
              <a:t>Oil and gas drilling fall under the General Industry and/or Construction Standard</a:t>
            </a:r>
          </a:p>
          <a:p>
            <a:pPr>
              <a:spcBef>
                <a:spcPts val="1200"/>
              </a:spcBef>
            </a:pPr>
            <a:r>
              <a:rPr lang="en-GB" altLang="en-US" dirty="0">
                <a:latin typeface="Verdana" panose="020B0604030504040204" pitchFamily="34" charset="0"/>
                <a:ea typeface="Arial Unicode MS" panose="020B0604020202020204" pitchFamily="34" charset="-128"/>
                <a:cs typeface="Arial Unicode MS" panose="020B0604020202020204" pitchFamily="34" charset="-128"/>
              </a:rPr>
              <a:t>Fall Protection should be used as a last choice </a:t>
            </a:r>
          </a:p>
          <a:p>
            <a:pPr>
              <a:spcBef>
                <a:spcPts val="1200"/>
              </a:spcBef>
            </a:pPr>
            <a:r>
              <a:rPr lang="en-GB" altLang="en-US" dirty="0">
                <a:latin typeface="Verdana" panose="020B0604030504040204" pitchFamily="34" charset="0"/>
                <a:ea typeface="Arial Unicode MS" panose="020B0604020202020204" pitchFamily="34" charset="-128"/>
                <a:cs typeface="Arial Unicode MS" panose="020B0604020202020204" pitchFamily="34" charset="-128"/>
              </a:rPr>
              <a:t>Other options are safer</a:t>
            </a:r>
          </a:p>
          <a:p>
            <a:pPr>
              <a:spcAft>
                <a:spcPct val="50000"/>
              </a:spcAft>
            </a:pP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17</a:t>
            </a:fld>
            <a:endParaRPr lang="en-US" dirty="0"/>
          </a:p>
        </p:txBody>
      </p:sp>
    </p:spTree>
    <p:custDataLst>
      <p:tags r:id="rId1"/>
    </p:custDataLst>
    <p:extLst>
      <p:ext uri="{BB962C8B-B14F-4D97-AF65-F5344CB8AC3E}">
        <p14:creationId xmlns:p14="http://schemas.microsoft.com/office/powerpoint/2010/main" val="1259017333"/>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Company-wide Fall Prevention</a:t>
            </a:r>
          </a:p>
        </p:txBody>
      </p:sp>
      <p:sp>
        <p:nvSpPr>
          <p:cNvPr id="3" name="Content Placeholder 2"/>
          <p:cNvSpPr>
            <a:spLocks noGrp="1"/>
          </p:cNvSpPr>
          <p:nvPr>
            <p:ph idx="1"/>
          </p:nvPr>
        </p:nvSpPr>
        <p:spPr>
          <a:xfrm>
            <a:off x="381002" y="1409700"/>
            <a:ext cx="8407893" cy="4282442"/>
          </a:xfrm>
        </p:spPr>
        <p:txBody>
          <a:bodyPr>
            <a:normAutofit fontScale="92500" lnSpcReduction="20000"/>
          </a:bodyPr>
          <a:lstStyle/>
          <a:p>
            <a:r>
              <a:rPr lang="en-US" dirty="0"/>
              <a:t>Develop, implement, and commit to a fall protection program</a:t>
            </a:r>
          </a:p>
          <a:p>
            <a:pPr>
              <a:spcBef>
                <a:spcPts val="1200"/>
              </a:spcBef>
            </a:pPr>
            <a:r>
              <a:rPr lang="en-US" dirty="0"/>
              <a:t>Provide training on the fall protection program</a:t>
            </a:r>
          </a:p>
          <a:p>
            <a:pPr>
              <a:spcBef>
                <a:spcPts val="1200"/>
              </a:spcBef>
            </a:pPr>
            <a:r>
              <a:rPr lang="en-US" dirty="0"/>
              <a:t>Evaluate the program on a regular basis </a:t>
            </a:r>
          </a:p>
          <a:p>
            <a:pPr lvl="1"/>
            <a:r>
              <a:rPr lang="en-US" dirty="0"/>
              <a:t>Ensure the program’s effectiveness </a:t>
            </a:r>
          </a:p>
          <a:p>
            <a:pPr lvl="1"/>
            <a:r>
              <a:rPr lang="en-US" dirty="0"/>
              <a:t>Determine whether changes or updates are needed</a:t>
            </a:r>
          </a:p>
          <a:p>
            <a:pPr>
              <a:spcBef>
                <a:spcPts val="1200"/>
              </a:spcBef>
            </a:pPr>
            <a:r>
              <a:rPr lang="en-US" dirty="0"/>
              <a:t>Where protection is required, select fall protection systems appropriate for given situations</a:t>
            </a:r>
          </a:p>
          <a:p>
            <a:pPr>
              <a:spcBef>
                <a:spcPts val="1200"/>
              </a:spcBef>
            </a:pPr>
            <a:r>
              <a:rPr lang="en-US" dirty="0"/>
              <a:t>Use proper construction and installation of safety systems</a:t>
            </a:r>
          </a:p>
          <a:p>
            <a:pPr>
              <a:spcBef>
                <a:spcPts val="1200"/>
              </a:spcBef>
            </a:pPr>
            <a:r>
              <a:rPr lang="en-US" dirty="0"/>
              <a:t>Train workers in the proper selection, use, and maintenance of fall protection systems</a:t>
            </a:r>
          </a:p>
          <a:p>
            <a:pPr>
              <a:spcBef>
                <a:spcPts val="1200"/>
              </a:spcBef>
            </a:pPr>
            <a:r>
              <a:rPr lang="en-US" dirty="0"/>
              <a:t>Supervise employees properly, using a fall protection competent person in fall protection</a:t>
            </a:r>
          </a:p>
          <a:p>
            <a:pPr>
              <a:spcBef>
                <a:spcPts val="1200"/>
              </a:spcBef>
            </a:pPr>
            <a:r>
              <a:rPr lang="en-US" dirty="0"/>
              <a:t>Rescue Plan</a:t>
            </a:r>
          </a:p>
          <a:p>
            <a:pPr marL="45720" indent="0">
              <a:spcBef>
                <a:spcPts val="1200"/>
              </a:spcBef>
              <a:buNone/>
            </a:pPr>
            <a:endParaRPr lang="en-US" dirty="0"/>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18</a:t>
            </a:fld>
            <a:endParaRPr lang="en-US"/>
          </a:p>
        </p:txBody>
      </p:sp>
    </p:spTree>
    <p:custDataLst>
      <p:tags r:id="rId1"/>
    </p:custDataLst>
    <p:extLst>
      <p:ext uri="{BB962C8B-B14F-4D97-AF65-F5344CB8AC3E}">
        <p14:creationId xmlns:p14="http://schemas.microsoft.com/office/powerpoint/2010/main" val="1351525730"/>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Preventing Falls from Height</a:t>
            </a:r>
          </a:p>
        </p:txBody>
      </p:sp>
      <p:sp>
        <p:nvSpPr>
          <p:cNvPr id="2" name="Content Placeholder 1"/>
          <p:cNvSpPr>
            <a:spLocks noGrp="1"/>
          </p:cNvSpPr>
          <p:nvPr>
            <p:ph idx="1"/>
          </p:nvPr>
        </p:nvSpPr>
        <p:spPr>
          <a:xfrm>
            <a:off x="381002" y="1457323"/>
            <a:ext cx="8407893" cy="3838577"/>
          </a:xfrm>
        </p:spPr>
        <p:txBody>
          <a:bodyPr vert="horz" lIns="91440" tIns="45720" rIns="91440" bIns="45720" rtlCol="0" anchor="t">
            <a:normAutofit fontScale="85000" lnSpcReduction="10000"/>
          </a:bodyPr>
          <a:lstStyle/>
          <a:p>
            <a:r>
              <a:rPr lang="en-US" dirty="0"/>
              <a:t>Guard or cover any openings or holes as soon as they are created</a:t>
            </a:r>
          </a:p>
          <a:p>
            <a:pPr>
              <a:spcBef>
                <a:spcPts val="1200"/>
              </a:spcBef>
            </a:pPr>
            <a:r>
              <a:rPr lang="en-US" dirty="0"/>
              <a:t>Construct all floor hole covers so they will effectively support two times the weight of employees, equipment, and materials that may be imposed on the cover at any one time</a:t>
            </a:r>
          </a:p>
          <a:p>
            <a:pPr>
              <a:spcBef>
                <a:spcPts val="1200"/>
              </a:spcBef>
            </a:pPr>
            <a:r>
              <a:rPr lang="en-US" dirty="0"/>
              <a:t>Guardrail systems (200 # side impact — top rail only)</a:t>
            </a:r>
          </a:p>
          <a:p>
            <a:pPr>
              <a:spcBef>
                <a:spcPts val="1200"/>
              </a:spcBef>
            </a:pPr>
            <a:r>
              <a:rPr lang="en-US" dirty="0"/>
              <a:t>Safety net systems</a:t>
            </a:r>
          </a:p>
          <a:p>
            <a:pPr>
              <a:spcBef>
                <a:spcPts val="1200"/>
              </a:spcBef>
            </a:pPr>
            <a:r>
              <a:rPr lang="en-US" dirty="0"/>
              <a:t>Fall arrest systems</a:t>
            </a:r>
          </a:p>
          <a:p>
            <a:pPr>
              <a:spcBef>
                <a:spcPts val="1200"/>
              </a:spcBef>
            </a:pPr>
            <a:r>
              <a:rPr lang="en-US" dirty="0"/>
              <a:t>Use of aerial lifts (e.g. JLG aerial lifts) instead </a:t>
            </a:r>
            <a:br>
              <a:rPr lang="en-US" dirty="0"/>
            </a:br>
            <a:r>
              <a:rPr lang="en-US" dirty="0"/>
              <a:t>of ladders or scaffolding</a:t>
            </a:r>
          </a:p>
          <a:p>
            <a:endParaRPr lang="en-US" dirty="0"/>
          </a:p>
          <a:p>
            <a:r>
              <a:rPr lang="en-US" dirty="0"/>
              <a:t>In general, it is better to use fall prevention systems (e.g.,  guardrails) than fall protection systems (e.g., safety nets or fall arrest devices)</a:t>
            </a:r>
          </a:p>
        </p:txBody>
      </p:sp>
      <p:sp>
        <p:nvSpPr>
          <p:cNvPr id="3" name="Slide Number Placeholder 2"/>
          <p:cNvSpPr>
            <a:spLocks noGrp="1"/>
          </p:cNvSpPr>
          <p:nvPr>
            <p:ph type="sldNum" sz="quarter" idx="12"/>
          </p:nvPr>
        </p:nvSpPr>
        <p:spPr/>
        <p:txBody>
          <a:bodyPr/>
          <a:lstStyle/>
          <a:p>
            <a:fld id="{DA60BA0E-20D0-4E7C-B286-26C960A6788F}" type="slidenum">
              <a:rPr lang="en-US" smtClean="0"/>
              <a:t>19</a:t>
            </a:fld>
            <a:endParaRPr lang="en-US" dirty="0"/>
          </a:p>
        </p:txBody>
      </p:sp>
      <p:sp>
        <p:nvSpPr>
          <p:cNvPr id="5" name="Rectangle 4"/>
          <p:cNvSpPr/>
          <p:nvPr/>
        </p:nvSpPr>
        <p:spPr>
          <a:xfrm>
            <a:off x="228600" y="5248617"/>
            <a:ext cx="8006080" cy="215444"/>
          </a:xfrm>
          <a:prstGeom prst="rect">
            <a:avLst/>
          </a:prstGeom>
        </p:spPr>
        <p:txBody>
          <a:bodyPr wrap="square">
            <a:spAutoFit/>
          </a:bodyPr>
          <a:lstStyle/>
          <a:p>
            <a:r>
              <a:rPr lang="en-US" sz="800" dirty="0"/>
              <a:t>Sources: http://smallbusiness.chron.com/government-agency-osha-fall-under-64161.html and https://www.osha.gov/OshDoc/data_Hurricane_Facts/fall.pdf</a:t>
            </a:r>
          </a:p>
        </p:txBody>
      </p:sp>
      <p:pic>
        <p:nvPicPr>
          <p:cNvPr id="6" name="Picture 5" title="pho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3086100"/>
            <a:ext cx="1978643" cy="1286969"/>
          </a:xfrm>
          <a:prstGeom prst="rect">
            <a:avLst/>
          </a:prstGeom>
        </p:spPr>
      </p:pic>
    </p:spTree>
    <p:custDataLst>
      <p:tags r:id="rId1"/>
    </p:custDataLst>
    <p:extLst>
      <p:ext uri="{BB962C8B-B14F-4D97-AF65-F5344CB8AC3E}">
        <p14:creationId xmlns:p14="http://schemas.microsoft.com/office/powerpoint/2010/main" val="3554440248"/>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3BEE71-E4AD-4516-B679-F8E36B7AEC0C}"/>
              </a:ext>
            </a:extLst>
          </p:cNvPr>
          <p:cNvSpPr>
            <a:spLocks noGrp="1"/>
          </p:cNvSpPr>
          <p:nvPr>
            <p:ph type="sldNum" sz="quarter" idx="12"/>
          </p:nvPr>
        </p:nvSpPr>
        <p:spPr/>
        <p:txBody>
          <a:bodyPr/>
          <a:lstStyle/>
          <a:p>
            <a:fld id="{EB37DED6-D4C7-42EE-AB49-D2E39E64FDE4}" type="slidenum">
              <a:rPr lang="en-US" smtClean="0"/>
              <a:t>2</a:t>
            </a:fld>
            <a:endParaRPr lang="en-US"/>
          </a:p>
        </p:txBody>
      </p:sp>
      <p:sp>
        <p:nvSpPr>
          <p:cNvPr id="5" name="Title 4">
            <a:extLst>
              <a:ext uri="{FF2B5EF4-FFF2-40B4-BE49-F238E27FC236}">
                <a16:creationId xmlns:a16="http://schemas.microsoft.com/office/drawing/2014/main" id="{AC071379-034E-4094-82BF-784A45EED6A2}"/>
              </a:ext>
            </a:extLst>
          </p:cNvPr>
          <p:cNvSpPr>
            <a:spLocks noGrp="1"/>
          </p:cNvSpPr>
          <p:nvPr>
            <p:ph type="title"/>
          </p:nvPr>
        </p:nvSpPr>
        <p:spPr/>
        <p:txBody>
          <a:bodyPr/>
          <a:lstStyle/>
          <a:p>
            <a:r>
              <a:rPr lang="en-US" dirty="0"/>
              <a:t>Pre-course Assessment Question 1</a:t>
            </a:r>
          </a:p>
        </p:txBody>
      </p:sp>
      <p:sp>
        <p:nvSpPr>
          <p:cNvPr id="7" name="Content Placeholder 1">
            <a:extLst>
              <a:ext uri="{FF2B5EF4-FFF2-40B4-BE49-F238E27FC236}">
                <a16:creationId xmlns:a16="http://schemas.microsoft.com/office/drawing/2014/main" id="{B1E81669-A715-491E-A91D-72FBF2B7AACE}"/>
              </a:ext>
            </a:extLst>
          </p:cNvPr>
          <p:cNvSpPr>
            <a:spLocks noGrp="1"/>
          </p:cNvSpPr>
          <p:nvPr>
            <p:ph sz="half" idx="1"/>
          </p:nvPr>
        </p:nvSpPr>
        <p:spPr>
          <a:xfrm>
            <a:off x="459530" y="1430368"/>
            <a:ext cx="8181506" cy="3673475"/>
          </a:xfrm>
        </p:spPr>
        <p:txBody>
          <a:bodyPr vert="horz" lIns="91440" tIns="45720" rIns="91440" bIns="45720" rtlCol="0" anchor="t">
            <a:normAutofit/>
          </a:bodyPr>
          <a:lstStyle/>
          <a:p>
            <a:pPr marL="45720" indent="0">
              <a:buNone/>
            </a:pPr>
            <a:r>
              <a:rPr lang="en-US" dirty="0"/>
              <a:t>1. What are the 3 types of fall injuries?</a:t>
            </a:r>
          </a:p>
          <a:p>
            <a:pPr marL="822960" lvl="1" indent="-457200">
              <a:buAutoNum type="alphaLcPeriod"/>
            </a:pPr>
            <a:r>
              <a:rPr lang="en-US" dirty="0"/>
              <a:t>Fall from height, fall at the same level, objects falling on workers</a:t>
            </a:r>
          </a:p>
          <a:p>
            <a:pPr marL="822960" lvl="1" indent="-457200">
              <a:buAutoNum type="alphaLcPeriod"/>
            </a:pPr>
            <a:r>
              <a:rPr lang="en-US" dirty="0"/>
              <a:t>Fall from height, Fall at the same level, Slips without a fall</a:t>
            </a:r>
          </a:p>
          <a:p>
            <a:pPr marL="822960" lvl="1" indent="-457200">
              <a:buAutoNum type="alphaLcPeriod"/>
            </a:pPr>
            <a:r>
              <a:rPr lang="en-US" dirty="0"/>
              <a:t>Falls above 30 feet, Falls between 5 and 30 feet, falls below 5 feet</a:t>
            </a:r>
          </a:p>
          <a:p>
            <a:pPr marL="822960" lvl="1" indent="-457200">
              <a:buAutoNum type="alphaLcPeriod"/>
            </a:pPr>
            <a:r>
              <a:rPr lang="en-US" dirty="0"/>
              <a:t>None of the above</a:t>
            </a:r>
          </a:p>
          <a:p>
            <a:pPr marL="822960" lvl="1" indent="-457200">
              <a:buAutoNum type="alphaLcPeriod"/>
            </a:pPr>
            <a:endParaRPr lang="en-US" dirty="0"/>
          </a:p>
        </p:txBody>
      </p:sp>
    </p:spTree>
    <p:custDataLst>
      <p:tags r:id="rId1"/>
    </p:custDataLst>
    <p:extLst>
      <p:ext uri="{BB962C8B-B14F-4D97-AF65-F5344CB8AC3E}">
        <p14:creationId xmlns:p14="http://schemas.microsoft.com/office/powerpoint/2010/main" val="207105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Ladder Specific Prevention</a:t>
            </a:r>
          </a:p>
        </p:txBody>
      </p:sp>
      <p:sp>
        <p:nvSpPr>
          <p:cNvPr id="3" name="Content Placeholder 2"/>
          <p:cNvSpPr>
            <a:spLocks noGrp="1"/>
          </p:cNvSpPr>
          <p:nvPr>
            <p:ph idx="1"/>
          </p:nvPr>
        </p:nvSpPr>
        <p:spPr>
          <a:xfrm>
            <a:off x="228600" y="1432558"/>
            <a:ext cx="8560295" cy="3863341"/>
          </a:xfrm>
        </p:spPr>
        <p:txBody>
          <a:bodyPr>
            <a:normAutofit fontScale="85000" lnSpcReduction="10000"/>
          </a:bodyPr>
          <a:lstStyle/>
          <a:p>
            <a:r>
              <a:rPr lang="en-US" dirty="0"/>
              <a:t>Position portable ladders so the side rails extend at least 3 feet above the landing</a:t>
            </a:r>
          </a:p>
          <a:p>
            <a:pPr>
              <a:spcBef>
                <a:spcPts val="1200"/>
              </a:spcBef>
            </a:pPr>
            <a:r>
              <a:rPr lang="en-US" dirty="0"/>
              <a:t>Secure side rails at the top to a rigid support and use a grab device when 3 foot extension is not possible</a:t>
            </a:r>
          </a:p>
          <a:p>
            <a:pPr>
              <a:spcBef>
                <a:spcPts val="1200"/>
              </a:spcBef>
            </a:pPr>
            <a:r>
              <a:rPr lang="en-US" dirty="0"/>
              <a:t>Make sure that the weight on the ladder will not cause it to slip off its support</a:t>
            </a:r>
          </a:p>
          <a:p>
            <a:pPr>
              <a:spcBef>
                <a:spcPts val="1200"/>
              </a:spcBef>
            </a:pPr>
            <a:r>
              <a:rPr lang="en-US" dirty="0"/>
              <a:t>Before each use, inspect ladders for cracked, broken, or defective parts</a:t>
            </a:r>
          </a:p>
          <a:p>
            <a:pPr>
              <a:spcBef>
                <a:spcPts val="1200"/>
              </a:spcBef>
            </a:pPr>
            <a:r>
              <a:rPr lang="en-US" dirty="0"/>
              <a:t>For portable ladders, use a 4:1 ratio, height to horizontal distance from object that ladder is secured to (i.e., 12 foot climb, set ladder out 3 feet)</a:t>
            </a:r>
          </a:p>
          <a:p>
            <a:pPr>
              <a:spcBef>
                <a:spcPts val="1200"/>
              </a:spcBef>
            </a:pPr>
            <a:r>
              <a:rPr lang="en-US" dirty="0"/>
              <a:t>Do not apply more weight on the ladder than it is designed to support</a:t>
            </a:r>
          </a:p>
          <a:p>
            <a:pPr>
              <a:spcBef>
                <a:spcPts val="1200"/>
              </a:spcBef>
            </a:pPr>
            <a:r>
              <a:rPr lang="en-US" dirty="0"/>
              <a:t>Use only ladders that comply with OSHA and ANSI standards</a:t>
            </a:r>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20</a:t>
            </a:fld>
            <a:endParaRPr lang="en-US"/>
          </a:p>
        </p:txBody>
      </p:sp>
      <p:sp>
        <p:nvSpPr>
          <p:cNvPr id="5" name="Rectangle 4"/>
          <p:cNvSpPr/>
          <p:nvPr/>
        </p:nvSpPr>
        <p:spPr>
          <a:xfrm>
            <a:off x="152400" y="5347848"/>
            <a:ext cx="7010400" cy="215444"/>
          </a:xfrm>
          <a:prstGeom prst="rect">
            <a:avLst/>
          </a:prstGeom>
        </p:spPr>
        <p:txBody>
          <a:bodyPr wrap="square">
            <a:spAutoFit/>
          </a:bodyPr>
          <a:lstStyle/>
          <a:p>
            <a:r>
              <a:rPr lang="en-US" sz="800" dirty="0"/>
              <a:t>Source: https://www.osha.gov/OshDoc/data_Hurricane_Facts/fall.pdf</a:t>
            </a:r>
          </a:p>
        </p:txBody>
      </p:sp>
    </p:spTree>
    <p:custDataLst>
      <p:tags r:id="rId1"/>
    </p:custDataLst>
    <p:extLst>
      <p:ext uri="{BB962C8B-B14F-4D97-AF65-F5344CB8AC3E}">
        <p14:creationId xmlns:p14="http://schemas.microsoft.com/office/powerpoint/2010/main" val="3247705048"/>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Options for Controlling the Hazard</a:t>
            </a:r>
          </a:p>
        </p:txBody>
      </p:sp>
      <p:sp>
        <p:nvSpPr>
          <p:cNvPr id="2" name="Content Placeholder 1"/>
          <p:cNvSpPr>
            <a:spLocks noGrp="1"/>
          </p:cNvSpPr>
          <p:nvPr>
            <p:ph idx="1"/>
          </p:nvPr>
        </p:nvSpPr>
        <p:spPr/>
        <p:txBody>
          <a:bodyPr/>
          <a:lstStyle/>
          <a:p>
            <a:pPr>
              <a:spcBef>
                <a:spcPts val="1200"/>
              </a:spcBef>
            </a:pPr>
            <a:r>
              <a:rPr lang="en-US" dirty="0"/>
              <a:t>Eliminate the need to climb where possible</a:t>
            </a:r>
          </a:p>
          <a:p>
            <a:pPr>
              <a:spcBef>
                <a:spcPts val="1200"/>
              </a:spcBef>
            </a:pPr>
            <a:r>
              <a:rPr lang="en-US" dirty="0"/>
              <a:t>Use control measures (Fall Protection or Prevention)</a:t>
            </a:r>
          </a:p>
          <a:p>
            <a:pPr>
              <a:spcBef>
                <a:spcPts val="1200"/>
              </a:spcBef>
            </a:pPr>
            <a:r>
              <a:rPr lang="en-US" dirty="0"/>
              <a:t>Protect </a:t>
            </a:r>
            <a:r>
              <a:rPr lang="en-US" b="1" dirty="0"/>
              <a:t>all</a:t>
            </a:r>
            <a:r>
              <a:rPr lang="en-US" dirty="0"/>
              <a:t> those exposed to the hazard</a:t>
            </a:r>
          </a:p>
        </p:txBody>
      </p:sp>
      <p:sp>
        <p:nvSpPr>
          <p:cNvPr id="3" name="Slide Number Placeholder 2"/>
          <p:cNvSpPr>
            <a:spLocks noGrp="1"/>
          </p:cNvSpPr>
          <p:nvPr>
            <p:ph type="sldNum" sz="quarter" idx="12"/>
          </p:nvPr>
        </p:nvSpPr>
        <p:spPr/>
        <p:txBody>
          <a:bodyPr/>
          <a:lstStyle/>
          <a:p>
            <a:fld id="{DA60BA0E-20D0-4E7C-B286-26C960A6788F}" type="slidenum">
              <a:rPr lang="en-US" smtClean="0"/>
              <a:t>21</a:t>
            </a:fld>
            <a:endParaRPr lang="en-US" dirty="0"/>
          </a:p>
        </p:txBody>
      </p:sp>
      <p:pic>
        <p:nvPicPr>
          <p:cNvPr id="5" name="Picture 4" title="phot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611880"/>
            <a:ext cx="1674559" cy="2103120"/>
          </a:xfrm>
          <a:prstGeom prst="rect">
            <a:avLst/>
          </a:prstGeom>
        </p:spPr>
      </p:pic>
      <p:pic>
        <p:nvPicPr>
          <p:cNvPr id="6" name="Picture 5" title="photo"/>
          <p:cNvPicPr>
            <a:picLocks noChangeAspect="1"/>
          </p:cNvPicPr>
          <p:nvPr/>
        </p:nvPicPr>
        <p:blipFill rotWithShape="1">
          <a:blip r:embed="rId4" cstate="email">
            <a:extLst>
              <a:ext uri="{28A0092B-C50C-407E-A947-70E740481C1C}">
                <a14:useLocalDpi xmlns:a14="http://schemas.microsoft.com/office/drawing/2010/main"/>
              </a:ext>
            </a:extLst>
          </a:blip>
          <a:srcRect b="49310"/>
          <a:stretch/>
        </p:blipFill>
        <p:spPr>
          <a:xfrm>
            <a:off x="3276600" y="3660416"/>
            <a:ext cx="1775173" cy="1761329"/>
          </a:xfrm>
          <a:prstGeom prst="rect">
            <a:avLst/>
          </a:prstGeom>
        </p:spPr>
      </p:pic>
      <p:pic>
        <p:nvPicPr>
          <p:cNvPr id="7" name="Picture 6" title="photo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1200" y="2514600"/>
            <a:ext cx="2528129" cy="3200400"/>
          </a:xfrm>
          <a:prstGeom prst="rect">
            <a:avLst/>
          </a:prstGeom>
        </p:spPr>
      </p:pic>
    </p:spTree>
    <p:custDataLst>
      <p:tags r:id="rId1"/>
    </p:custDataLst>
    <p:extLst>
      <p:ext uri="{BB962C8B-B14F-4D97-AF65-F5344CB8AC3E}">
        <p14:creationId xmlns:p14="http://schemas.microsoft.com/office/powerpoint/2010/main" val="1767639240"/>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2" y="260636"/>
            <a:ext cx="8381260" cy="878662"/>
          </a:xfrm>
        </p:spPr>
        <p:txBody>
          <a:bodyPr/>
          <a:lstStyle/>
          <a:p>
            <a:r>
              <a:rPr lang="en-US" dirty="0"/>
              <a:t>WORKING AT HEIGHTS MAY BE UNAVOIDABLE</a:t>
            </a:r>
          </a:p>
        </p:txBody>
      </p:sp>
      <p:sp>
        <p:nvSpPr>
          <p:cNvPr id="2" name="Content Placeholder 1"/>
          <p:cNvSpPr>
            <a:spLocks noGrp="1"/>
          </p:cNvSpPr>
          <p:nvPr>
            <p:ph idx="1"/>
          </p:nvPr>
        </p:nvSpPr>
        <p:spPr>
          <a:xfrm>
            <a:off x="381002" y="1432558"/>
            <a:ext cx="8407893" cy="3972671"/>
          </a:xfrm>
        </p:spPr>
        <p:txBody>
          <a:bodyPr>
            <a:normAutofit lnSpcReduction="10000"/>
          </a:bodyPr>
          <a:lstStyle/>
          <a:p>
            <a:pPr marL="45720" indent="0">
              <a:buNone/>
            </a:pPr>
            <a:r>
              <a:rPr lang="en-US" dirty="0"/>
              <a:t>Unfortunately, working at height is a necessity in the oil and gas industry.</a:t>
            </a:r>
          </a:p>
          <a:p>
            <a:pPr marL="45720" indent="0">
              <a:buNone/>
            </a:pPr>
            <a:r>
              <a:rPr lang="en-US" dirty="0"/>
              <a:t>Some options to eliminate or reduce these hazards:</a:t>
            </a:r>
          </a:p>
          <a:p>
            <a:pPr lvl="1"/>
            <a:r>
              <a:rPr lang="en-US" dirty="0"/>
              <a:t>Installation of equipment</a:t>
            </a:r>
          </a:p>
          <a:p>
            <a:pPr lvl="2"/>
            <a:r>
              <a:rPr lang="en-US" sz="1800" dirty="0"/>
              <a:t>Hand rails</a:t>
            </a:r>
          </a:p>
          <a:p>
            <a:pPr lvl="2"/>
            <a:r>
              <a:rPr lang="en-US" sz="1800" dirty="0"/>
              <a:t>Scaffolding</a:t>
            </a:r>
          </a:p>
          <a:p>
            <a:pPr lvl="2"/>
            <a:r>
              <a:rPr lang="en-US" sz="1800" dirty="0"/>
              <a:t>Covers for openings</a:t>
            </a:r>
          </a:p>
          <a:p>
            <a:pPr lvl="1">
              <a:spcBef>
                <a:spcPts val="600"/>
              </a:spcBef>
            </a:pPr>
            <a:r>
              <a:rPr lang="en-US" dirty="0"/>
              <a:t>Ladder safety training</a:t>
            </a:r>
          </a:p>
          <a:p>
            <a:pPr lvl="1">
              <a:spcBef>
                <a:spcPts val="600"/>
              </a:spcBef>
            </a:pPr>
            <a:r>
              <a:rPr lang="en-US" dirty="0"/>
              <a:t>Fall protection equipment</a:t>
            </a:r>
          </a:p>
          <a:p>
            <a:pPr lvl="2"/>
            <a:r>
              <a:rPr lang="en-US" sz="1800" dirty="0"/>
              <a:t>Fall arrester</a:t>
            </a:r>
          </a:p>
          <a:p>
            <a:pPr lvl="2"/>
            <a:r>
              <a:rPr lang="en-US" sz="1800" dirty="0"/>
              <a:t>Full body harness</a:t>
            </a:r>
          </a:p>
          <a:p>
            <a:pPr lvl="2"/>
            <a:r>
              <a:rPr lang="en-US" sz="1800" dirty="0"/>
              <a:t>Other equipment</a:t>
            </a:r>
          </a:p>
        </p:txBody>
      </p:sp>
      <p:sp>
        <p:nvSpPr>
          <p:cNvPr id="3" name="Slide Number Placeholder 2"/>
          <p:cNvSpPr>
            <a:spLocks noGrp="1"/>
          </p:cNvSpPr>
          <p:nvPr>
            <p:ph type="sldNum" sz="quarter" idx="12"/>
          </p:nvPr>
        </p:nvSpPr>
        <p:spPr/>
        <p:txBody>
          <a:bodyPr/>
          <a:lstStyle/>
          <a:p>
            <a:fld id="{DA60BA0E-20D0-4E7C-B286-26C960A6788F}" type="slidenum">
              <a:rPr lang="en-US" smtClean="0"/>
              <a:t>22</a:t>
            </a:fld>
            <a:endParaRPr lang="en-US" dirty="0"/>
          </a:p>
        </p:txBody>
      </p:sp>
      <p:pic>
        <p:nvPicPr>
          <p:cNvPr id="4" name="Picture 3" title="photo - looking down from heigh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2611024"/>
            <a:ext cx="4572396" cy="2286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3983284" y="4897222"/>
            <a:ext cx="3276599" cy="246221"/>
          </a:xfrm>
          <a:prstGeom prst="rect">
            <a:avLst/>
          </a:prstGeom>
          <a:noFill/>
        </p:spPr>
        <p:txBody>
          <a:bodyPr wrap="square" rtlCol="0">
            <a:spAutoFit/>
          </a:bodyPr>
          <a:lstStyle/>
          <a:p>
            <a:r>
              <a:rPr lang="en-US" sz="1000" dirty="0"/>
              <a:t>Source: Photos used with kind permission of Don Linville </a:t>
            </a:r>
          </a:p>
        </p:txBody>
      </p:sp>
    </p:spTree>
    <p:custDataLst>
      <p:tags r:id="rId1"/>
    </p:custDataLst>
    <p:extLst>
      <p:ext uri="{BB962C8B-B14F-4D97-AF65-F5344CB8AC3E}">
        <p14:creationId xmlns:p14="http://schemas.microsoft.com/office/powerpoint/2010/main" val="36780557"/>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Question </a:t>
            </a:r>
            <a:r>
              <a:rPr lang="en-US" b="1" dirty="0"/>
              <a:t>/ Response</a:t>
            </a:r>
          </a:p>
        </p:txBody>
      </p:sp>
      <p:sp>
        <p:nvSpPr>
          <p:cNvPr id="3" name="Slide Number Placeholder 2"/>
          <p:cNvSpPr>
            <a:spLocks noGrp="1"/>
          </p:cNvSpPr>
          <p:nvPr>
            <p:ph type="sldNum" sz="quarter" idx="12"/>
          </p:nvPr>
        </p:nvSpPr>
        <p:spPr/>
        <p:txBody>
          <a:bodyPr/>
          <a:lstStyle/>
          <a:p>
            <a:fld id="{EB37DED6-D4C7-42EE-AB49-D2E39E64FDE4}" type="slidenum">
              <a:rPr lang="en-US" smtClean="0"/>
              <a:pPr/>
              <a:t>23</a:t>
            </a:fld>
            <a:endParaRPr lang="en-US"/>
          </a:p>
        </p:txBody>
      </p:sp>
      <p:sp>
        <p:nvSpPr>
          <p:cNvPr id="4" name="Text Placeholder 3"/>
          <p:cNvSpPr>
            <a:spLocks noGrp="1"/>
          </p:cNvSpPr>
          <p:nvPr>
            <p:ph type="body" idx="13"/>
            <p:custDataLst>
              <p:tags r:id="rId2"/>
            </p:custDataLst>
          </p:nvPr>
        </p:nvSpPr>
        <p:spPr/>
        <p:txBody>
          <a:bodyPr>
            <a:normAutofit fontScale="92500" lnSpcReduction="10000"/>
          </a:bodyPr>
          <a:lstStyle/>
          <a:p>
            <a:pPr marL="45720"/>
            <a:r>
              <a:rPr lang="en-US" dirty="0"/>
              <a:t>What is the best measure to</a:t>
            </a:r>
          </a:p>
          <a:p>
            <a:pPr marL="45720"/>
            <a:r>
              <a:rPr lang="en-US" dirty="0"/>
              <a:t> prevent falls from height?</a:t>
            </a:r>
          </a:p>
          <a:p>
            <a:pPr marL="45720"/>
            <a:endParaRPr lang="en-US" dirty="0"/>
          </a:p>
        </p:txBody>
      </p:sp>
      <p:sp>
        <p:nvSpPr>
          <p:cNvPr id="5" name="Text Placeholder 4"/>
          <p:cNvSpPr>
            <a:spLocks noGrp="1"/>
          </p:cNvSpPr>
          <p:nvPr>
            <p:ph type="body" sz="quarter" idx="14"/>
            <p:custDataLst>
              <p:tags r:id="rId3"/>
            </p:custDataLst>
          </p:nvPr>
        </p:nvSpPr>
        <p:spPr>
          <a:xfrm>
            <a:off x="381000" y="2202171"/>
            <a:ext cx="4095750" cy="2580117"/>
          </a:xfrm>
        </p:spPr>
        <p:txBody>
          <a:bodyPr>
            <a:normAutofit fontScale="92500" lnSpcReduction="20000"/>
          </a:bodyPr>
          <a:lstStyle/>
          <a:p>
            <a:r>
              <a:rPr lang="en-US" dirty="0"/>
              <a:t>Eliminate the hazard</a:t>
            </a:r>
          </a:p>
          <a:p>
            <a:r>
              <a:rPr lang="en-US" dirty="0"/>
              <a:t>Train workers</a:t>
            </a:r>
          </a:p>
          <a:p>
            <a:r>
              <a:rPr lang="en-US" dirty="0"/>
              <a:t>As a company develop, implement and commit to a fall protection program</a:t>
            </a:r>
          </a:p>
          <a:p>
            <a:r>
              <a:rPr lang="en-US" dirty="0"/>
              <a:t>Position portable ladders so the side rails extend at least 3 feet above the landing</a:t>
            </a:r>
          </a:p>
          <a:p>
            <a:r>
              <a:rPr lang="en-US" dirty="0"/>
              <a:t>Use fall protection</a:t>
            </a:r>
          </a:p>
          <a:p>
            <a:endParaRPr lang="en-US" dirty="0"/>
          </a:p>
          <a:p>
            <a:pPr marL="38098" indent="0">
              <a:buNone/>
            </a:pPr>
            <a:endParaRPr lang="en-US" dirty="0"/>
          </a:p>
          <a:p>
            <a:endParaRPr lang="en-US" dirty="0"/>
          </a:p>
          <a:p>
            <a:pPr marL="38098" indent="0">
              <a:buNone/>
            </a:pPr>
            <a:endParaRPr lang="en-US" dirty="0"/>
          </a:p>
          <a:p>
            <a:endParaRPr lang="en-US" dirty="0"/>
          </a:p>
        </p:txBody>
      </p:sp>
      <p:graphicFrame>
        <p:nvGraphicFramePr>
          <p:cNvPr id="11" name="Chart 10" title="chart"/>
          <p:cNvGraphicFramePr>
            <a:graphicFrameLocks/>
          </p:cNvGraphicFramePr>
          <p:nvPr>
            <p:custDataLst>
              <p:tags r:id="rId4"/>
            </p:custDataLst>
            <p:extLst>
              <p:ext uri="{D42A27DB-BD31-4B8C-83A1-F6EECF244321}">
                <p14:modId xmlns:p14="http://schemas.microsoft.com/office/powerpoint/2010/main" val="2761202334"/>
              </p:ext>
            </p:extLst>
          </p:nvPr>
        </p:nvGraphicFramePr>
        <p:xfrm>
          <a:off x="4476750" y="1327601"/>
          <a:ext cx="4110885" cy="3454687"/>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251236" y="4612684"/>
            <a:ext cx="529167" cy="529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50" dirty="0"/>
              <a:t>10</a:t>
            </a:r>
          </a:p>
        </p:txBody>
      </p:sp>
    </p:spTree>
    <p:custDataLst>
      <p:tags r:id="rId1"/>
    </p:custDataLst>
    <p:extLst>
      <p:ext uri="{BB962C8B-B14F-4D97-AF65-F5344CB8AC3E}">
        <p14:creationId xmlns:p14="http://schemas.microsoft.com/office/powerpoint/2010/main" val="83846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Falls from the same level</a:t>
            </a:r>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24</a:t>
            </a:fld>
            <a:endParaRPr lang="en-US"/>
          </a:p>
        </p:txBody>
      </p:sp>
      <p:sp>
        <p:nvSpPr>
          <p:cNvPr id="7" name="Rectangle 6"/>
          <p:cNvSpPr/>
          <p:nvPr/>
        </p:nvSpPr>
        <p:spPr>
          <a:xfrm>
            <a:off x="152400" y="5320652"/>
            <a:ext cx="1880643" cy="215444"/>
          </a:xfrm>
          <a:prstGeom prst="rect">
            <a:avLst/>
          </a:prstGeom>
        </p:spPr>
        <p:txBody>
          <a:bodyPr wrap="none">
            <a:spAutoFit/>
          </a:bodyPr>
          <a:lstStyle/>
          <a:p>
            <a:r>
              <a:rPr lang="en-US" sz="800" dirty="0"/>
              <a:t>Source: https://nfsi.org/nfsi-research/</a:t>
            </a:r>
          </a:p>
        </p:txBody>
      </p:sp>
      <p:sp>
        <p:nvSpPr>
          <p:cNvPr id="9" name="Rectangle 8"/>
          <p:cNvSpPr/>
          <p:nvPr/>
        </p:nvSpPr>
        <p:spPr>
          <a:xfrm>
            <a:off x="152400" y="1485900"/>
            <a:ext cx="5943600" cy="1938992"/>
          </a:xfrm>
          <a:prstGeom prst="rect">
            <a:avLst/>
          </a:prstGeom>
        </p:spPr>
        <p:txBody>
          <a:bodyPr wrap="square">
            <a:spAutoFit/>
          </a:bodyPr>
          <a:lstStyle/>
          <a:p>
            <a:r>
              <a:rPr lang="en-US" sz="2400" dirty="0">
                <a:solidFill>
                  <a:schemeClr val="tx2"/>
                </a:solidFill>
                <a:latin typeface="+mj-lt"/>
              </a:rPr>
              <a:t>A fall from the same level is a slip, trip, or a fall in which the worker impacts </a:t>
            </a:r>
          </a:p>
          <a:p>
            <a:r>
              <a:rPr lang="en-US" sz="2400" dirty="0">
                <a:solidFill>
                  <a:schemeClr val="tx2"/>
                </a:solidFill>
                <a:latin typeface="+mj-lt"/>
              </a:rPr>
              <a:t>either the surface or an object </a:t>
            </a:r>
          </a:p>
          <a:p>
            <a:r>
              <a:rPr lang="en-US" sz="2400" dirty="0">
                <a:solidFill>
                  <a:schemeClr val="tx2"/>
                </a:solidFill>
                <a:latin typeface="+mj-lt"/>
              </a:rPr>
              <a:t>at the same level or above the </a:t>
            </a:r>
          </a:p>
          <a:p>
            <a:r>
              <a:rPr lang="en-US" sz="2400" dirty="0">
                <a:solidFill>
                  <a:schemeClr val="tx2"/>
                </a:solidFill>
                <a:latin typeface="+mj-lt"/>
              </a:rPr>
              <a:t>surface on which he/she is standing.</a:t>
            </a:r>
            <a:endParaRPr lang="en-US" sz="2000" dirty="0">
              <a:solidFill>
                <a:schemeClr val="tx2"/>
              </a:solidFill>
              <a:latin typeface="+mj-lt"/>
            </a:endParaRPr>
          </a:p>
        </p:txBody>
      </p:sp>
      <p:pic>
        <p:nvPicPr>
          <p:cNvPr id="1026" name="Picture 2" title="photo - person on a ground"/>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181600" y="1931709"/>
            <a:ext cx="3704543" cy="31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400" y="5122185"/>
            <a:ext cx="3656860" cy="246221"/>
          </a:xfrm>
          <a:prstGeom prst="rect">
            <a:avLst/>
          </a:prstGeom>
          <a:noFill/>
        </p:spPr>
        <p:txBody>
          <a:bodyPr wrap="square" rtlCol="0">
            <a:spAutoFit/>
          </a:bodyPr>
          <a:lstStyle/>
          <a:p>
            <a:r>
              <a:rPr lang="en-US" sz="1000" dirty="0"/>
              <a:t>Source: Photo used with kind permission of Don Linville </a:t>
            </a:r>
          </a:p>
        </p:txBody>
      </p:sp>
    </p:spTree>
    <p:custDataLst>
      <p:tags r:id="rId1"/>
    </p:custDataLst>
    <p:extLst>
      <p:ext uri="{BB962C8B-B14F-4D97-AF65-F5344CB8AC3E}">
        <p14:creationId xmlns:p14="http://schemas.microsoft.com/office/powerpoint/2010/main" val="2843213823"/>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Falls from the same level in 2010</a:t>
            </a:r>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25</a:t>
            </a:fld>
            <a:endParaRPr lang="en-US"/>
          </a:p>
        </p:txBody>
      </p:sp>
      <p:sp>
        <p:nvSpPr>
          <p:cNvPr id="10" name="Rectangle 9"/>
          <p:cNvSpPr/>
          <p:nvPr/>
        </p:nvSpPr>
        <p:spPr>
          <a:xfrm>
            <a:off x="101171" y="5349903"/>
            <a:ext cx="8411740" cy="215444"/>
          </a:xfrm>
          <a:prstGeom prst="rect">
            <a:avLst/>
          </a:prstGeom>
        </p:spPr>
        <p:txBody>
          <a:bodyPr wrap="square">
            <a:spAutoFit/>
          </a:bodyPr>
          <a:lstStyle/>
          <a:p>
            <a:r>
              <a:rPr lang="en-US" sz="800" dirty="0"/>
              <a:t>Source: </a:t>
            </a:r>
            <a:r>
              <a:rPr lang="en-US" sz="800" dirty="0" err="1"/>
              <a:t>Yeoh</a:t>
            </a:r>
            <a:r>
              <a:rPr lang="en-US" sz="800" dirty="0"/>
              <a:t>, H. T., Lockhart, T. E., &amp; Wu, X. (2013). Non-Fatal Occupational Falls on the Same Level. </a:t>
            </a:r>
            <a:r>
              <a:rPr lang="en-US" sz="800" i="1" dirty="0"/>
              <a:t>Ergonomics</a:t>
            </a:r>
            <a:r>
              <a:rPr lang="en-US" sz="800" dirty="0"/>
              <a:t>, </a:t>
            </a:r>
            <a:r>
              <a:rPr lang="en-US" sz="800" i="1" dirty="0"/>
              <a:t>56</a:t>
            </a:r>
            <a:r>
              <a:rPr lang="en-US" sz="800" dirty="0"/>
              <a:t>(2), 153–165. http://doi.org/10.1080/00140139.2012.746739</a:t>
            </a:r>
          </a:p>
        </p:txBody>
      </p:sp>
      <p:pic>
        <p:nvPicPr>
          <p:cNvPr id="5" name="Content Placeholder 4" title="table - consequences of falls - part of body injured"/>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2607" y="1480927"/>
            <a:ext cx="4682134" cy="1896020"/>
          </a:xfrm>
          <a:prstGeom prst="rect">
            <a:avLst/>
          </a:prstGeom>
        </p:spPr>
      </p:pic>
      <p:pic>
        <p:nvPicPr>
          <p:cNvPr id="6" name="Picture 5" title="table - consequences of falls - source of injur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6844" y="1509265"/>
            <a:ext cx="3298222" cy="1591194"/>
          </a:xfrm>
          <a:prstGeom prst="rect">
            <a:avLst/>
          </a:prstGeom>
        </p:spPr>
      </p:pic>
      <p:pic>
        <p:nvPicPr>
          <p:cNvPr id="11" name="Picture 10" title="Table - consequences of falls - number of days away from work"/>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1800" y="3435122"/>
            <a:ext cx="2975106" cy="1896020"/>
          </a:xfrm>
          <a:prstGeom prst="rect">
            <a:avLst/>
          </a:prstGeom>
        </p:spPr>
      </p:pic>
    </p:spTree>
    <p:custDataLst>
      <p:tags r:id="rId1"/>
    </p:custDataLst>
    <p:extLst>
      <p:ext uri="{BB962C8B-B14F-4D97-AF65-F5344CB8AC3E}">
        <p14:creationId xmlns:p14="http://schemas.microsoft.com/office/powerpoint/2010/main" val="1772079813"/>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slippery floors</a:t>
            </a:r>
          </a:p>
        </p:txBody>
      </p:sp>
      <p:sp>
        <p:nvSpPr>
          <p:cNvPr id="3" name="Content Placeholder 2"/>
          <p:cNvSpPr>
            <a:spLocks noGrp="1"/>
          </p:cNvSpPr>
          <p:nvPr>
            <p:ph idx="1"/>
          </p:nvPr>
        </p:nvSpPr>
        <p:spPr/>
        <p:txBody>
          <a:bodyPr/>
          <a:lstStyle/>
          <a:p>
            <a:r>
              <a:rPr lang="en-US" b="1" dirty="0"/>
              <a:t>Test Method for Measuring Wet Static Coefficient of Friction of Common Hard-Surface Floor Materials (ANSI/NFSI B101.1-2009)</a:t>
            </a:r>
          </a:p>
          <a:p>
            <a:pPr>
              <a:spcBef>
                <a:spcPts val="1800"/>
              </a:spcBef>
            </a:pPr>
            <a:r>
              <a:rPr lang="en-US" dirty="0"/>
              <a:t>“. . .address the common hard-surfaced flooring materials such as ceramic tile, vinyl floor coverings, and wood laminates, as well as coatings, polishes, etc.”</a:t>
            </a:r>
            <a:endParaRPr lang="en-US" b="1" dirty="0"/>
          </a:p>
          <a:p>
            <a:endParaRPr lang="en-US" dirty="0"/>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26</a:t>
            </a:fld>
            <a:endParaRPr lang="en-US"/>
          </a:p>
        </p:txBody>
      </p:sp>
      <p:sp>
        <p:nvSpPr>
          <p:cNvPr id="5" name="Rectangle 4"/>
          <p:cNvSpPr/>
          <p:nvPr/>
        </p:nvSpPr>
        <p:spPr>
          <a:xfrm>
            <a:off x="111773" y="5357787"/>
            <a:ext cx="8381260" cy="215444"/>
          </a:xfrm>
          <a:prstGeom prst="rect">
            <a:avLst/>
          </a:prstGeom>
        </p:spPr>
        <p:txBody>
          <a:bodyPr wrap="square">
            <a:spAutoFit/>
          </a:bodyPr>
          <a:lstStyle/>
          <a:p>
            <a:r>
              <a:rPr lang="en-US" sz="800" dirty="0"/>
              <a:t>Source: https://webstore.ansi.org/RecordDetail.aspx?sku=ANSI%2fNFSI+B101.1-2009</a:t>
            </a:r>
          </a:p>
        </p:txBody>
      </p:sp>
    </p:spTree>
    <p:custDataLst>
      <p:tags r:id="rId1"/>
    </p:custDataLst>
    <p:extLst>
      <p:ext uri="{BB962C8B-B14F-4D97-AF65-F5344CB8AC3E}">
        <p14:creationId xmlns:p14="http://schemas.microsoft.com/office/powerpoint/2010/main" val="798471207"/>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Reduction</a:t>
            </a:r>
          </a:p>
        </p:txBody>
      </p:sp>
      <p:sp>
        <p:nvSpPr>
          <p:cNvPr id="3" name="Content Placeholder 2"/>
          <p:cNvSpPr>
            <a:spLocks noGrp="1"/>
          </p:cNvSpPr>
          <p:nvPr>
            <p:ph idx="1"/>
          </p:nvPr>
        </p:nvSpPr>
        <p:spPr>
          <a:xfrm>
            <a:off x="224221" y="1508759"/>
            <a:ext cx="8560295" cy="4015741"/>
          </a:xfrm>
        </p:spPr>
        <p:txBody>
          <a:bodyPr>
            <a:normAutofit fontScale="85000" lnSpcReduction="20000"/>
          </a:bodyPr>
          <a:lstStyle/>
          <a:p>
            <a:pPr>
              <a:spcBef>
                <a:spcPts val="600"/>
              </a:spcBef>
            </a:pPr>
            <a:r>
              <a:rPr lang="en-US" dirty="0"/>
              <a:t>Provide education and increase awareness </a:t>
            </a:r>
          </a:p>
          <a:p>
            <a:pPr>
              <a:spcBef>
                <a:spcPts val="600"/>
              </a:spcBef>
            </a:pPr>
            <a:r>
              <a:rPr lang="en-US" dirty="0"/>
              <a:t>Perform fall risk assessments and implement controls</a:t>
            </a:r>
          </a:p>
          <a:p>
            <a:pPr>
              <a:spcBef>
                <a:spcPts val="600"/>
              </a:spcBef>
            </a:pPr>
            <a:r>
              <a:rPr lang="en-US" dirty="0"/>
              <a:t>Organize sustainable housekeeping procedures for inspection, cleaning, and maintenance</a:t>
            </a:r>
          </a:p>
          <a:p>
            <a:pPr>
              <a:spcBef>
                <a:spcPts val="600"/>
              </a:spcBef>
            </a:pPr>
            <a:r>
              <a:rPr lang="en-US" dirty="0"/>
              <a:t>Eliminate or minimize the hazards</a:t>
            </a:r>
          </a:p>
          <a:p>
            <a:pPr>
              <a:spcBef>
                <a:spcPts val="600"/>
              </a:spcBef>
            </a:pPr>
            <a:r>
              <a:rPr lang="en-US" dirty="0"/>
              <a:t>Provide warning signs for slip hazards</a:t>
            </a:r>
          </a:p>
          <a:p>
            <a:pPr>
              <a:spcBef>
                <a:spcPts val="600"/>
              </a:spcBef>
            </a:pPr>
            <a:r>
              <a:rPr lang="en-US" dirty="0"/>
              <a:t>Mark trip hazards</a:t>
            </a:r>
          </a:p>
          <a:p>
            <a:pPr>
              <a:spcBef>
                <a:spcPts val="600"/>
              </a:spcBef>
            </a:pPr>
            <a:r>
              <a:rPr lang="en-US" dirty="0"/>
              <a:t>Improve and encourage use of lighting</a:t>
            </a:r>
          </a:p>
          <a:p>
            <a:pPr>
              <a:spcBef>
                <a:spcPts val="600"/>
              </a:spcBef>
            </a:pPr>
            <a:r>
              <a:rPr lang="en-US" dirty="0"/>
              <a:t>Discourage carrying of awkward, heavy loads</a:t>
            </a:r>
          </a:p>
          <a:p>
            <a:pPr>
              <a:spcBef>
                <a:spcPts val="600"/>
              </a:spcBef>
            </a:pPr>
            <a:r>
              <a:rPr lang="en-US" dirty="0"/>
              <a:t>Avoid rushing and time pressures</a:t>
            </a:r>
          </a:p>
          <a:p>
            <a:pPr>
              <a:spcBef>
                <a:spcPts val="600"/>
              </a:spcBef>
            </a:pPr>
            <a:r>
              <a:rPr lang="en-US" dirty="0"/>
              <a:t>Implement risk management protocols for inclement weather (i.e., ice grips for boots, etc.)</a:t>
            </a:r>
          </a:p>
          <a:p>
            <a:pPr>
              <a:spcBef>
                <a:spcPts val="600"/>
              </a:spcBef>
            </a:pPr>
            <a:r>
              <a:rPr lang="en-US" dirty="0"/>
              <a:t>Implement risk management protocols for individuals at increased risk of falling</a:t>
            </a:r>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27</a:t>
            </a:fld>
            <a:endParaRPr lang="en-US"/>
          </a:p>
        </p:txBody>
      </p:sp>
      <p:sp>
        <p:nvSpPr>
          <p:cNvPr id="5" name="Rectangle 4"/>
          <p:cNvSpPr/>
          <p:nvPr/>
        </p:nvSpPr>
        <p:spPr>
          <a:xfrm>
            <a:off x="117211" y="5354173"/>
            <a:ext cx="8381260" cy="215444"/>
          </a:xfrm>
          <a:prstGeom prst="rect">
            <a:avLst/>
          </a:prstGeom>
        </p:spPr>
        <p:txBody>
          <a:bodyPr wrap="square">
            <a:spAutoFit/>
          </a:bodyPr>
          <a:lstStyle/>
          <a:p>
            <a:r>
              <a:rPr lang="en-US" sz="800" dirty="0"/>
              <a:t>Source: Chang, W.-R., </a:t>
            </a:r>
            <a:r>
              <a:rPr lang="en-US" sz="800" dirty="0" err="1"/>
              <a:t>Leclercq</a:t>
            </a:r>
            <a:r>
              <a:rPr lang="en-US" sz="800" dirty="0"/>
              <a:t>, S., Lockhart, T. E., &amp; Haslam, R. (2016). State of science: occupational slips, trips and falls on the same level . </a:t>
            </a:r>
            <a:r>
              <a:rPr lang="en-US" sz="800" i="1" dirty="0"/>
              <a:t>Ergonomics</a:t>
            </a:r>
            <a:r>
              <a:rPr lang="en-US" sz="800" dirty="0"/>
              <a:t>, </a:t>
            </a:r>
            <a:r>
              <a:rPr lang="en-US" sz="800" i="1" dirty="0"/>
              <a:t>59</a:t>
            </a:r>
            <a:r>
              <a:rPr lang="en-US" sz="800" dirty="0"/>
              <a:t>(7), 861–883. </a:t>
            </a:r>
          </a:p>
        </p:txBody>
      </p:sp>
    </p:spTree>
    <p:custDataLst>
      <p:tags r:id="rId1"/>
    </p:custDataLst>
    <p:extLst>
      <p:ext uri="{BB962C8B-B14F-4D97-AF65-F5344CB8AC3E}">
        <p14:creationId xmlns:p14="http://schemas.microsoft.com/office/powerpoint/2010/main" val="782079267"/>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Factors</a:t>
            </a:r>
          </a:p>
        </p:txBody>
      </p:sp>
      <p:sp>
        <p:nvSpPr>
          <p:cNvPr id="3" name="Content Placeholder 2"/>
          <p:cNvSpPr>
            <a:spLocks noGrp="1"/>
          </p:cNvSpPr>
          <p:nvPr>
            <p:ph idx="1"/>
          </p:nvPr>
        </p:nvSpPr>
        <p:spPr>
          <a:xfrm>
            <a:off x="304800" y="1569359"/>
            <a:ext cx="8407893" cy="3672840"/>
          </a:xfrm>
        </p:spPr>
        <p:txBody>
          <a:bodyPr>
            <a:normAutofit lnSpcReduction="10000"/>
          </a:bodyPr>
          <a:lstStyle/>
          <a:p>
            <a:r>
              <a:rPr lang="en-US" dirty="0"/>
              <a:t>Require use of suitable footwear</a:t>
            </a:r>
          </a:p>
          <a:p>
            <a:pPr>
              <a:spcBef>
                <a:spcPts val="1200"/>
              </a:spcBef>
            </a:pPr>
            <a:r>
              <a:rPr lang="en-US" dirty="0"/>
              <a:t>Require use of suitable clothing, including personal protective equipment (PPE)</a:t>
            </a:r>
          </a:p>
          <a:p>
            <a:pPr>
              <a:spcBef>
                <a:spcPts val="1200"/>
              </a:spcBef>
            </a:pPr>
            <a:r>
              <a:rPr lang="en-US" dirty="0"/>
              <a:t>Implement eye tests and require appropriate use of spectacles</a:t>
            </a:r>
          </a:p>
          <a:p>
            <a:pPr>
              <a:spcBef>
                <a:spcPts val="1200"/>
              </a:spcBef>
            </a:pPr>
            <a:r>
              <a:rPr lang="en-US" dirty="0"/>
              <a:t>Encourage exercise for strength, coordination, and balance</a:t>
            </a:r>
          </a:p>
          <a:p>
            <a:pPr>
              <a:spcBef>
                <a:spcPts val="1200"/>
              </a:spcBef>
            </a:pPr>
            <a:r>
              <a:rPr lang="en-US" dirty="0"/>
              <a:t>Adopt occupational health protocols to eliminate or minimize fall risk from prescribed medication</a:t>
            </a:r>
          </a:p>
          <a:p>
            <a:pPr>
              <a:spcBef>
                <a:spcPts val="1200"/>
              </a:spcBef>
            </a:pPr>
            <a:r>
              <a:rPr lang="en-US" dirty="0"/>
              <a:t>Consider fall risk arising from shift work or unusual work schedules</a:t>
            </a:r>
          </a:p>
          <a:p>
            <a:endParaRPr lang="en-US" dirty="0"/>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28</a:t>
            </a:fld>
            <a:endParaRPr lang="en-US"/>
          </a:p>
        </p:txBody>
      </p:sp>
      <p:sp>
        <p:nvSpPr>
          <p:cNvPr id="5" name="Rectangle 4"/>
          <p:cNvSpPr/>
          <p:nvPr/>
        </p:nvSpPr>
        <p:spPr>
          <a:xfrm>
            <a:off x="138277" y="5362757"/>
            <a:ext cx="8381260" cy="215444"/>
          </a:xfrm>
          <a:prstGeom prst="rect">
            <a:avLst/>
          </a:prstGeom>
        </p:spPr>
        <p:txBody>
          <a:bodyPr wrap="square">
            <a:spAutoFit/>
          </a:bodyPr>
          <a:lstStyle/>
          <a:p>
            <a:r>
              <a:rPr lang="en-US" sz="800" dirty="0"/>
              <a:t>Source: Chang, W.-R., </a:t>
            </a:r>
            <a:r>
              <a:rPr lang="en-US" sz="800" dirty="0" err="1"/>
              <a:t>Leclercq</a:t>
            </a:r>
            <a:r>
              <a:rPr lang="en-US" sz="800" dirty="0"/>
              <a:t>, S., Lockhart, T. E., &amp; Haslam, R. (2016). State of science: occupational slips, trips and falls on the same level . </a:t>
            </a:r>
            <a:r>
              <a:rPr lang="en-US" sz="800" i="1" dirty="0"/>
              <a:t>Ergonomics</a:t>
            </a:r>
            <a:r>
              <a:rPr lang="en-US" sz="800" dirty="0"/>
              <a:t>, </a:t>
            </a:r>
            <a:r>
              <a:rPr lang="en-US" sz="800" i="1" dirty="0"/>
              <a:t>59</a:t>
            </a:r>
            <a:r>
              <a:rPr lang="en-US" sz="800" dirty="0"/>
              <a:t>(7), 861–883. </a:t>
            </a:r>
          </a:p>
        </p:txBody>
      </p:sp>
    </p:spTree>
    <p:custDataLst>
      <p:tags r:id="rId1"/>
    </p:custDataLst>
    <p:extLst>
      <p:ext uri="{BB962C8B-B14F-4D97-AF65-F5344CB8AC3E}">
        <p14:creationId xmlns:p14="http://schemas.microsoft.com/office/powerpoint/2010/main" val="3008266284"/>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Prevention</a:t>
            </a:r>
          </a:p>
        </p:txBody>
      </p:sp>
      <p:sp>
        <p:nvSpPr>
          <p:cNvPr id="3" name="Content Placeholder 2"/>
          <p:cNvSpPr>
            <a:spLocks noGrp="1"/>
          </p:cNvSpPr>
          <p:nvPr>
            <p:ph idx="1"/>
          </p:nvPr>
        </p:nvSpPr>
        <p:spPr>
          <a:xfrm>
            <a:off x="228600" y="1432559"/>
            <a:ext cx="8407893" cy="3879700"/>
          </a:xfrm>
        </p:spPr>
        <p:txBody>
          <a:bodyPr>
            <a:noAutofit/>
          </a:bodyPr>
          <a:lstStyle/>
          <a:p>
            <a:pPr>
              <a:spcBef>
                <a:spcPts val="600"/>
              </a:spcBef>
            </a:pPr>
            <a:r>
              <a:rPr lang="en-US" sz="1600" dirty="0"/>
              <a:t>Provide slip resistant flooring and surfaces where possible</a:t>
            </a:r>
          </a:p>
          <a:p>
            <a:pPr>
              <a:spcBef>
                <a:spcPts val="600"/>
              </a:spcBef>
            </a:pPr>
            <a:r>
              <a:rPr lang="en-US" sz="1600" dirty="0"/>
              <a:t>Design work/activity systems to avoid presence of fall risks (attention to environments, equipment, layouts, tasks, and people)</a:t>
            </a:r>
          </a:p>
          <a:p>
            <a:pPr>
              <a:spcBef>
                <a:spcPts val="600"/>
              </a:spcBef>
            </a:pPr>
            <a:r>
              <a:rPr lang="en-US" sz="1600" dirty="0"/>
              <a:t>Cover outside walkways to keep off rain, snow, ice, leaves</a:t>
            </a:r>
          </a:p>
          <a:p>
            <a:pPr>
              <a:spcBef>
                <a:spcPts val="600"/>
              </a:spcBef>
            </a:pPr>
            <a:r>
              <a:rPr lang="en-US" sz="1600" dirty="0"/>
              <a:t>Design walkways to exclude trip hazards</a:t>
            </a:r>
          </a:p>
          <a:p>
            <a:pPr>
              <a:spcBef>
                <a:spcPts val="600"/>
              </a:spcBef>
            </a:pPr>
            <a:r>
              <a:rPr lang="en-US" sz="1600" dirty="0"/>
              <a:t>Plan pedestrian routes to allow sufficient space between individuals</a:t>
            </a:r>
          </a:p>
          <a:p>
            <a:pPr>
              <a:spcBef>
                <a:spcPts val="600"/>
              </a:spcBef>
            </a:pPr>
            <a:r>
              <a:rPr lang="en-US" sz="1600" dirty="0"/>
              <a:t>Separate pedestrians from moving machinery and vehicles</a:t>
            </a:r>
          </a:p>
          <a:p>
            <a:pPr>
              <a:spcBef>
                <a:spcPts val="600"/>
              </a:spcBef>
            </a:pPr>
            <a:r>
              <a:rPr lang="en-US" sz="1600" dirty="0"/>
              <a:t>Provide sufficient, convenient space for storage</a:t>
            </a:r>
          </a:p>
          <a:p>
            <a:pPr>
              <a:spcBef>
                <a:spcPts val="600"/>
              </a:spcBef>
            </a:pPr>
            <a:r>
              <a:rPr lang="en-US" sz="1600" dirty="0"/>
              <a:t>Avoid need for walking/standing on surfaces that move unpredictably</a:t>
            </a:r>
          </a:p>
          <a:p>
            <a:pPr>
              <a:spcBef>
                <a:spcPts val="600"/>
              </a:spcBef>
            </a:pPr>
            <a:r>
              <a:rPr lang="en-US" sz="1600" dirty="0"/>
              <a:t>Install adequate lighting</a:t>
            </a:r>
          </a:p>
          <a:p>
            <a:pPr>
              <a:spcBef>
                <a:spcPts val="600"/>
              </a:spcBef>
            </a:pPr>
            <a:r>
              <a:rPr lang="en-US" sz="1600" dirty="0"/>
              <a:t>Design and select environment features to facilitate cleaning and maintenance</a:t>
            </a:r>
          </a:p>
          <a:p>
            <a:pPr>
              <a:spcBef>
                <a:spcPts val="0"/>
              </a:spcBef>
            </a:pPr>
            <a:r>
              <a:rPr lang="en-US" sz="1600" dirty="0"/>
              <a:t>Design and select environment features for durability and resistance to damage</a:t>
            </a:r>
          </a:p>
          <a:p>
            <a:pPr>
              <a:spcBef>
                <a:spcPts val="1200"/>
              </a:spcBef>
            </a:pPr>
            <a:endParaRPr lang="en-US" sz="1600" dirty="0"/>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29</a:t>
            </a:fld>
            <a:endParaRPr lang="en-US"/>
          </a:p>
        </p:txBody>
      </p:sp>
      <p:sp>
        <p:nvSpPr>
          <p:cNvPr id="5" name="Rectangle 4"/>
          <p:cNvSpPr/>
          <p:nvPr/>
        </p:nvSpPr>
        <p:spPr>
          <a:xfrm>
            <a:off x="1447800" y="5405230"/>
            <a:ext cx="8381260" cy="215444"/>
          </a:xfrm>
          <a:prstGeom prst="rect">
            <a:avLst/>
          </a:prstGeom>
        </p:spPr>
        <p:txBody>
          <a:bodyPr wrap="square">
            <a:spAutoFit/>
          </a:bodyPr>
          <a:lstStyle/>
          <a:p>
            <a:r>
              <a:rPr lang="en-US" sz="800" dirty="0"/>
              <a:t>Chang, W.-R., </a:t>
            </a:r>
            <a:r>
              <a:rPr lang="en-US" sz="800" dirty="0" err="1"/>
              <a:t>Leclercq</a:t>
            </a:r>
            <a:r>
              <a:rPr lang="en-US" sz="800" dirty="0"/>
              <a:t>, S., Lockhart, T. E., &amp; Haslam, R. (2016). State of science: occupational slips, trips and falls on the same level . </a:t>
            </a:r>
            <a:r>
              <a:rPr lang="en-US" sz="800" i="1" dirty="0"/>
              <a:t>Ergonomics</a:t>
            </a:r>
            <a:r>
              <a:rPr lang="en-US" sz="800" dirty="0"/>
              <a:t>, </a:t>
            </a:r>
            <a:r>
              <a:rPr lang="en-US" sz="800" i="1" dirty="0"/>
              <a:t>59</a:t>
            </a:r>
            <a:r>
              <a:rPr lang="en-US" sz="800" dirty="0"/>
              <a:t>(7), 861–883. </a:t>
            </a:r>
          </a:p>
        </p:txBody>
      </p:sp>
    </p:spTree>
    <p:custDataLst>
      <p:tags r:id="rId1"/>
    </p:custDataLst>
    <p:extLst>
      <p:ext uri="{BB962C8B-B14F-4D97-AF65-F5344CB8AC3E}">
        <p14:creationId xmlns:p14="http://schemas.microsoft.com/office/powerpoint/2010/main" val="3155483791"/>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1C832-616C-48A9-A527-5A3D80E3B37B}"/>
              </a:ext>
            </a:extLst>
          </p:cNvPr>
          <p:cNvSpPr>
            <a:spLocks noGrp="1"/>
          </p:cNvSpPr>
          <p:nvPr>
            <p:ph sz="half" idx="1"/>
          </p:nvPr>
        </p:nvSpPr>
        <p:spPr>
          <a:xfrm>
            <a:off x="457200" y="1431925"/>
            <a:ext cx="8181506" cy="3673475"/>
          </a:xfrm>
        </p:spPr>
        <p:txBody>
          <a:bodyPr vert="horz" lIns="91440" tIns="45720" rIns="91440" bIns="45720" rtlCol="0" anchor="t">
            <a:normAutofit/>
          </a:bodyPr>
          <a:lstStyle/>
          <a:p>
            <a:pPr marL="45720" indent="0">
              <a:buNone/>
            </a:pPr>
            <a:r>
              <a:rPr lang="en-US" dirty="0"/>
              <a:t>2. What is the best way to prevent fall injuries?</a:t>
            </a:r>
          </a:p>
          <a:p>
            <a:pPr marL="822960" lvl="1" indent="-457200">
              <a:buAutoNum type="alphaLcPeriod"/>
            </a:pPr>
            <a:r>
              <a:rPr lang="en-US" dirty="0"/>
              <a:t>Require tie off practices for all work above 10 feet</a:t>
            </a:r>
          </a:p>
          <a:p>
            <a:pPr marL="822960" lvl="1" indent="-457200">
              <a:buAutoNum type="alphaLcPeriod"/>
            </a:pPr>
            <a:r>
              <a:rPr lang="en-US" dirty="0"/>
              <a:t>Develop, implement, and commit to a fall protection program</a:t>
            </a:r>
          </a:p>
          <a:p>
            <a:pPr marL="822960" lvl="1" indent="-457200">
              <a:buAutoNum type="alphaLcPeriod"/>
            </a:pPr>
            <a:r>
              <a:rPr lang="en-US" dirty="0"/>
              <a:t>Train all workers about fall hazards</a:t>
            </a:r>
          </a:p>
          <a:p>
            <a:pPr marL="822960" lvl="1" indent="-457200">
              <a:buAutoNum type="alphaLcPeriod"/>
            </a:pPr>
            <a:r>
              <a:rPr lang="en-US" dirty="0"/>
              <a:t>Not allow workers to work above 10 feet</a:t>
            </a:r>
          </a:p>
          <a:p>
            <a:pPr marL="822960" lvl="1" indent="-457200">
              <a:buAutoNum type="alphaLcPeriod"/>
            </a:pPr>
            <a:endParaRPr lang="en-US" dirty="0"/>
          </a:p>
          <a:p>
            <a:pPr marL="822960" lvl="1" indent="-457200">
              <a:buAutoNum type="alphaLcPeriod"/>
            </a:pPr>
            <a:endParaRPr lang="en-US" dirty="0"/>
          </a:p>
        </p:txBody>
      </p:sp>
      <p:sp>
        <p:nvSpPr>
          <p:cNvPr id="4" name="Slide Number Placeholder 3">
            <a:extLst>
              <a:ext uri="{FF2B5EF4-FFF2-40B4-BE49-F238E27FC236}">
                <a16:creationId xmlns:a16="http://schemas.microsoft.com/office/drawing/2014/main" id="{910AB2BB-221D-451B-935C-D98CAB1D7E36}"/>
              </a:ext>
            </a:extLst>
          </p:cNvPr>
          <p:cNvSpPr>
            <a:spLocks noGrp="1"/>
          </p:cNvSpPr>
          <p:nvPr>
            <p:ph type="sldNum" sz="quarter" idx="12"/>
          </p:nvPr>
        </p:nvSpPr>
        <p:spPr/>
        <p:txBody>
          <a:bodyPr/>
          <a:lstStyle/>
          <a:p>
            <a:fld id="{EB37DED6-D4C7-42EE-AB49-D2E39E64FDE4}" type="slidenum">
              <a:rPr lang="en-US" smtClean="0"/>
              <a:t>3</a:t>
            </a:fld>
            <a:endParaRPr lang="en-US"/>
          </a:p>
        </p:txBody>
      </p:sp>
      <p:sp>
        <p:nvSpPr>
          <p:cNvPr id="5" name="Title 4">
            <a:extLst>
              <a:ext uri="{FF2B5EF4-FFF2-40B4-BE49-F238E27FC236}">
                <a16:creationId xmlns:a16="http://schemas.microsoft.com/office/drawing/2014/main" id="{9B16B9FD-4692-4E7F-8199-F387104F4AE0}"/>
              </a:ext>
            </a:extLst>
          </p:cNvPr>
          <p:cNvSpPr>
            <a:spLocks noGrp="1"/>
          </p:cNvSpPr>
          <p:nvPr>
            <p:ph type="title"/>
          </p:nvPr>
        </p:nvSpPr>
        <p:spPr/>
        <p:txBody>
          <a:bodyPr/>
          <a:lstStyle/>
          <a:p>
            <a:r>
              <a:rPr lang="en-US" dirty="0"/>
              <a:t>Pre-Course Assessment Question 2</a:t>
            </a:r>
          </a:p>
        </p:txBody>
      </p:sp>
    </p:spTree>
    <p:custDataLst>
      <p:tags r:id="rId1"/>
    </p:custDataLst>
    <p:extLst>
      <p:ext uri="{BB962C8B-B14F-4D97-AF65-F5344CB8AC3E}">
        <p14:creationId xmlns:p14="http://schemas.microsoft.com/office/powerpoint/2010/main" val="389204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Question </a:t>
            </a:r>
            <a:r>
              <a:rPr lang="en-US" b="1" dirty="0"/>
              <a:t>/ Response</a:t>
            </a:r>
          </a:p>
        </p:txBody>
      </p:sp>
      <p:sp>
        <p:nvSpPr>
          <p:cNvPr id="3" name="Slide Number Placeholder 2"/>
          <p:cNvSpPr>
            <a:spLocks noGrp="1"/>
          </p:cNvSpPr>
          <p:nvPr>
            <p:ph type="sldNum" sz="quarter" idx="12"/>
          </p:nvPr>
        </p:nvSpPr>
        <p:spPr/>
        <p:txBody>
          <a:bodyPr/>
          <a:lstStyle/>
          <a:p>
            <a:fld id="{EB37DED6-D4C7-42EE-AB49-D2E39E64FDE4}" type="slidenum">
              <a:rPr lang="en-US" smtClean="0"/>
              <a:pPr/>
              <a:t>30</a:t>
            </a:fld>
            <a:endParaRPr lang="en-US"/>
          </a:p>
        </p:txBody>
      </p:sp>
      <p:sp>
        <p:nvSpPr>
          <p:cNvPr id="4" name="Text Placeholder 3"/>
          <p:cNvSpPr>
            <a:spLocks noGrp="1"/>
          </p:cNvSpPr>
          <p:nvPr>
            <p:ph type="body" idx="13"/>
            <p:custDataLst>
              <p:tags r:id="rId2"/>
            </p:custDataLst>
          </p:nvPr>
        </p:nvSpPr>
        <p:spPr/>
        <p:txBody>
          <a:bodyPr>
            <a:normAutofit/>
          </a:bodyPr>
          <a:lstStyle/>
          <a:p>
            <a:pPr marL="45720"/>
            <a:r>
              <a:rPr lang="en-US" dirty="0"/>
              <a:t>What can companies do to reduce falls at the same level?</a:t>
            </a:r>
          </a:p>
        </p:txBody>
      </p:sp>
      <p:sp>
        <p:nvSpPr>
          <p:cNvPr id="5" name="Text Placeholder 4"/>
          <p:cNvSpPr>
            <a:spLocks noGrp="1"/>
          </p:cNvSpPr>
          <p:nvPr>
            <p:ph type="body" sz="quarter" idx="14"/>
            <p:custDataLst>
              <p:tags r:id="rId3"/>
            </p:custDataLst>
          </p:nvPr>
        </p:nvSpPr>
        <p:spPr>
          <a:xfrm>
            <a:off x="381000" y="2202171"/>
            <a:ext cx="4095750" cy="2103129"/>
          </a:xfrm>
        </p:spPr>
        <p:txBody>
          <a:bodyPr>
            <a:normAutofit fontScale="92500" lnSpcReduction="20000"/>
          </a:bodyPr>
          <a:lstStyle/>
          <a:p>
            <a:r>
              <a:rPr lang="en-US" dirty="0"/>
              <a:t>Avoid rushing and time pressures</a:t>
            </a:r>
          </a:p>
          <a:p>
            <a:r>
              <a:rPr lang="en-US" dirty="0"/>
              <a:t>Provide slip resistant flooring</a:t>
            </a:r>
          </a:p>
          <a:p>
            <a:r>
              <a:rPr lang="en-US" dirty="0"/>
              <a:t>Mark trip hazards</a:t>
            </a:r>
          </a:p>
          <a:p>
            <a:r>
              <a:rPr lang="en-US" dirty="0"/>
              <a:t>Install adequate lighting</a:t>
            </a:r>
          </a:p>
          <a:p>
            <a:r>
              <a:rPr lang="en-US" dirty="0"/>
              <a:t>All of the above</a:t>
            </a:r>
          </a:p>
          <a:p>
            <a:pPr marL="38098" indent="0">
              <a:buNone/>
            </a:pPr>
            <a:endParaRPr lang="en-US" dirty="0"/>
          </a:p>
          <a:p>
            <a:endParaRPr lang="en-US" dirty="0"/>
          </a:p>
          <a:p>
            <a:endParaRPr lang="en-US" dirty="0"/>
          </a:p>
          <a:p>
            <a:endParaRPr lang="en-US" dirty="0"/>
          </a:p>
          <a:p>
            <a:pPr marL="38098" indent="0">
              <a:buNone/>
            </a:pPr>
            <a:endParaRPr lang="en-US" dirty="0"/>
          </a:p>
          <a:p>
            <a:endParaRPr lang="en-US" dirty="0"/>
          </a:p>
          <a:p>
            <a:pPr marL="38098" indent="0">
              <a:buNone/>
            </a:pPr>
            <a:endParaRPr lang="en-US" dirty="0"/>
          </a:p>
          <a:p>
            <a:endParaRPr lang="en-US" dirty="0"/>
          </a:p>
        </p:txBody>
      </p:sp>
      <p:graphicFrame>
        <p:nvGraphicFramePr>
          <p:cNvPr id="11" name="Chart 10" title="chart"/>
          <p:cNvGraphicFramePr>
            <a:graphicFrameLocks/>
          </p:cNvGraphicFramePr>
          <p:nvPr>
            <p:custDataLst>
              <p:tags r:id="rId4"/>
            </p:custDataLst>
            <p:extLst>
              <p:ext uri="{D42A27DB-BD31-4B8C-83A1-F6EECF244321}">
                <p14:modId xmlns:p14="http://schemas.microsoft.com/office/powerpoint/2010/main" val="6544464"/>
              </p:ext>
            </p:extLst>
          </p:nvPr>
        </p:nvGraphicFramePr>
        <p:xfrm>
          <a:off x="4571630" y="1866901"/>
          <a:ext cx="4110885" cy="3352799"/>
        </p:xfrm>
        <a:graphic>
          <a:graphicData uri="http://schemas.openxmlformats.org/drawingml/2006/chart">
            <c:chart xmlns:c="http://schemas.openxmlformats.org/drawingml/2006/chart" xmlns:r="http://schemas.openxmlformats.org/officeDocument/2006/relationships" r:id="rId7"/>
          </a:graphicData>
        </a:graphic>
      </p:graphicFrame>
      <p:sp>
        <p:nvSpPr>
          <p:cNvPr id="7" name="Oval 6"/>
          <p:cNvSpPr/>
          <p:nvPr>
            <p:custDataLst>
              <p:tags r:id="rId5"/>
            </p:custDataLst>
          </p:nvPr>
        </p:nvSpPr>
        <p:spPr>
          <a:xfrm>
            <a:off x="8251236" y="4612684"/>
            <a:ext cx="529167" cy="529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50" dirty="0"/>
              <a:t>10</a:t>
            </a:r>
          </a:p>
        </p:txBody>
      </p:sp>
    </p:spTree>
    <p:custDataLst>
      <p:tags r:id="rId1"/>
    </p:custDataLst>
    <p:extLst>
      <p:ext uri="{BB962C8B-B14F-4D97-AF65-F5344CB8AC3E}">
        <p14:creationId xmlns:p14="http://schemas.microsoft.com/office/powerpoint/2010/main" val="183250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Slips without a fall</a:t>
            </a:r>
          </a:p>
        </p:txBody>
      </p:sp>
      <p:sp>
        <p:nvSpPr>
          <p:cNvPr id="3" name="Content Placeholder 2"/>
          <p:cNvSpPr>
            <a:spLocks noGrp="1"/>
          </p:cNvSpPr>
          <p:nvPr>
            <p:ph idx="1"/>
          </p:nvPr>
        </p:nvSpPr>
        <p:spPr>
          <a:xfrm>
            <a:off x="381002" y="1432558"/>
            <a:ext cx="8407893" cy="4015741"/>
          </a:xfrm>
        </p:spPr>
        <p:txBody>
          <a:bodyPr>
            <a:normAutofit/>
          </a:bodyPr>
          <a:lstStyle/>
          <a:p>
            <a:r>
              <a:rPr lang="en-US" dirty="0"/>
              <a:t>Little is known about this cause of injury</a:t>
            </a:r>
          </a:p>
          <a:p>
            <a:pPr>
              <a:spcBef>
                <a:spcPts val="1200"/>
              </a:spcBef>
            </a:pPr>
            <a:r>
              <a:rPr lang="en-US" dirty="0"/>
              <a:t>Highly litigated</a:t>
            </a:r>
          </a:p>
          <a:p>
            <a:pPr>
              <a:spcBef>
                <a:spcPts val="1200"/>
              </a:spcBef>
            </a:pPr>
            <a:r>
              <a:rPr lang="en-US" dirty="0"/>
              <a:t>Not well reported or tracked</a:t>
            </a:r>
          </a:p>
          <a:p>
            <a:pPr>
              <a:spcBef>
                <a:spcPts val="1200"/>
              </a:spcBef>
            </a:pPr>
            <a:r>
              <a:rPr lang="en-US" dirty="0"/>
              <a:t>Presumed to be related to falls at the same level</a:t>
            </a:r>
          </a:p>
          <a:p>
            <a:pPr>
              <a:spcBef>
                <a:spcPts val="1200"/>
              </a:spcBef>
            </a:pPr>
            <a:r>
              <a:rPr lang="en-US" dirty="0"/>
              <a:t>Prevention measures also presumed to be the same as for falls at the same level</a:t>
            </a:r>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31</a:t>
            </a:fld>
            <a:endParaRPr lang="en-US"/>
          </a:p>
        </p:txBody>
      </p:sp>
      <p:pic>
        <p:nvPicPr>
          <p:cNvPr id="6" name="Picture 5" title="photo - people slipping on icy sidewal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5784" y="3695700"/>
            <a:ext cx="3192087"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52400" y="5340577"/>
            <a:ext cx="4572000" cy="215444"/>
          </a:xfrm>
          <a:prstGeom prst="rect">
            <a:avLst/>
          </a:prstGeom>
        </p:spPr>
        <p:txBody>
          <a:bodyPr>
            <a:spAutoFit/>
          </a:bodyPr>
          <a:lstStyle/>
          <a:p>
            <a:r>
              <a:rPr lang="en-US" sz="800" dirty="0"/>
              <a:t>Source: https://yle.fi/uutiset/osasto/news/slip_fall_break_a_leg_-_who_pays/7753944</a:t>
            </a:r>
          </a:p>
        </p:txBody>
      </p:sp>
    </p:spTree>
    <p:custDataLst>
      <p:tags r:id="rId1"/>
    </p:custDataLst>
    <p:extLst>
      <p:ext uri="{BB962C8B-B14F-4D97-AF65-F5344CB8AC3E}">
        <p14:creationId xmlns:p14="http://schemas.microsoft.com/office/powerpoint/2010/main" val="166181476"/>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Slips without a fall (Cont.)</a:t>
            </a:r>
          </a:p>
        </p:txBody>
      </p:sp>
      <p:sp>
        <p:nvSpPr>
          <p:cNvPr id="3" name="Content Placeholder 2"/>
          <p:cNvSpPr>
            <a:spLocks noGrp="1"/>
          </p:cNvSpPr>
          <p:nvPr>
            <p:ph idx="1"/>
          </p:nvPr>
        </p:nvSpPr>
        <p:spPr>
          <a:xfrm>
            <a:off x="381002" y="1432558"/>
            <a:ext cx="8407893" cy="4091941"/>
          </a:xfrm>
        </p:spPr>
        <p:txBody>
          <a:bodyPr>
            <a:normAutofit lnSpcReduction="10000"/>
          </a:bodyPr>
          <a:lstStyle/>
          <a:p>
            <a:r>
              <a:rPr lang="en-US" dirty="0"/>
              <a:t>Injury types include</a:t>
            </a:r>
          </a:p>
          <a:p>
            <a:pPr lvl="1"/>
            <a:r>
              <a:rPr lang="en-US" dirty="0"/>
              <a:t>Sprains and strains</a:t>
            </a:r>
          </a:p>
          <a:p>
            <a:pPr lvl="1"/>
            <a:r>
              <a:rPr lang="en-US" dirty="0"/>
              <a:t>“Overexertion” type of injuries</a:t>
            </a:r>
          </a:p>
          <a:p>
            <a:pPr>
              <a:spcBef>
                <a:spcPts val="1200"/>
              </a:spcBef>
            </a:pPr>
            <a:r>
              <a:rPr lang="en-US" dirty="0"/>
              <a:t>Body parts include</a:t>
            </a:r>
          </a:p>
          <a:p>
            <a:pPr lvl="1"/>
            <a:r>
              <a:rPr lang="en-US" dirty="0"/>
              <a:t>Low back</a:t>
            </a:r>
          </a:p>
          <a:p>
            <a:pPr lvl="1"/>
            <a:r>
              <a:rPr lang="en-US" dirty="0"/>
              <a:t>Shoulder</a:t>
            </a:r>
          </a:p>
          <a:p>
            <a:pPr lvl="1"/>
            <a:r>
              <a:rPr lang="en-US" dirty="0"/>
              <a:t>Knee</a:t>
            </a:r>
          </a:p>
          <a:p>
            <a:pPr>
              <a:spcBef>
                <a:spcPts val="1200"/>
              </a:spcBef>
            </a:pPr>
            <a:r>
              <a:rPr lang="en-US" dirty="0"/>
              <a:t>Other factors include</a:t>
            </a:r>
          </a:p>
          <a:p>
            <a:pPr lvl="1"/>
            <a:r>
              <a:rPr lang="en-US" dirty="0"/>
              <a:t>Carrying objects </a:t>
            </a:r>
          </a:p>
          <a:p>
            <a:pPr lvl="1"/>
            <a:r>
              <a:rPr lang="en-US" dirty="0"/>
              <a:t>Rushing</a:t>
            </a:r>
          </a:p>
          <a:p>
            <a:pPr lvl="1"/>
            <a:r>
              <a:rPr lang="en-US" dirty="0"/>
              <a:t>Environmental factors (wet surface, poor lighting, etc.)</a:t>
            </a:r>
          </a:p>
          <a:p>
            <a:pPr lvl="1"/>
            <a:r>
              <a:rPr lang="en-US" dirty="0"/>
              <a:t>Carelessness or unsafe acts</a:t>
            </a:r>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32</a:t>
            </a:fld>
            <a:endParaRPr lang="en-US"/>
          </a:p>
        </p:txBody>
      </p:sp>
      <p:pic>
        <p:nvPicPr>
          <p:cNvPr id="5" name="Picture 4" title="photo - a person slipping on a wet floo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638300"/>
            <a:ext cx="3857149" cy="2971800"/>
          </a:xfrm>
          <a:prstGeom prst="rect">
            <a:avLst/>
          </a:prstGeom>
        </p:spPr>
      </p:pic>
      <p:sp>
        <p:nvSpPr>
          <p:cNvPr id="6" name="Rectangle 5"/>
          <p:cNvSpPr/>
          <p:nvPr/>
        </p:nvSpPr>
        <p:spPr>
          <a:xfrm>
            <a:off x="4767470" y="4595047"/>
            <a:ext cx="2212465" cy="215444"/>
          </a:xfrm>
          <a:prstGeom prst="rect">
            <a:avLst/>
          </a:prstGeom>
        </p:spPr>
        <p:txBody>
          <a:bodyPr wrap="none">
            <a:spAutoFit/>
          </a:bodyPr>
          <a:lstStyle/>
          <a:p>
            <a:r>
              <a:rPr lang="en-US" sz="800" dirty="0"/>
              <a:t>Source: http://greenshieldfloors.com/uvcoat/</a:t>
            </a:r>
          </a:p>
        </p:txBody>
      </p:sp>
    </p:spTree>
    <p:custDataLst>
      <p:tags r:id="rId1"/>
    </p:custDataLst>
    <p:extLst>
      <p:ext uri="{BB962C8B-B14F-4D97-AF65-F5344CB8AC3E}">
        <p14:creationId xmlns:p14="http://schemas.microsoft.com/office/powerpoint/2010/main" val="3982543113"/>
      </p:ext>
    </p:extLst>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3BEE71-E4AD-4516-B679-F8E36B7AEC0C}"/>
              </a:ext>
            </a:extLst>
          </p:cNvPr>
          <p:cNvSpPr>
            <a:spLocks noGrp="1"/>
          </p:cNvSpPr>
          <p:nvPr>
            <p:ph type="sldNum" sz="quarter" idx="12"/>
          </p:nvPr>
        </p:nvSpPr>
        <p:spPr/>
        <p:txBody>
          <a:bodyPr/>
          <a:lstStyle/>
          <a:p>
            <a:fld id="{EB37DED6-D4C7-42EE-AB49-D2E39E64FDE4}" type="slidenum">
              <a:rPr lang="en-US" smtClean="0"/>
              <a:t>33</a:t>
            </a:fld>
            <a:endParaRPr lang="en-US"/>
          </a:p>
        </p:txBody>
      </p:sp>
      <p:sp>
        <p:nvSpPr>
          <p:cNvPr id="5" name="Title 4">
            <a:extLst>
              <a:ext uri="{FF2B5EF4-FFF2-40B4-BE49-F238E27FC236}">
                <a16:creationId xmlns:a16="http://schemas.microsoft.com/office/drawing/2014/main" id="{AC071379-034E-4094-82BF-784A45EED6A2}"/>
              </a:ext>
            </a:extLst>
          </p:cNvPr>
          <p:cNvSpPr>
            <a:spLocks noGrp="1"/>
          </p:cNvSpPr>
          <p:nvPr>
            <p:ph type="title"/>
          </p:nvPr>
        </p:nvSpPr>
        <p:spPr/>
        <p:txBody>
          <a:bodyPr/>
          <a:lstStyle/>
          <a:p>
            <a:r>
              <a:rPr lang="en-US" dirty="0"/>
              <a:t>Post-course Assessment Question 1</a:t>
            </a:r>
            <a:endParaRPr lang="en-US" dirty="0">
              <a:solidFill>
                <a:schemeClr val="tx1"/>
              </a:solidFill>
            </a:endParaRPr>
          </a:p>
        </p:txBody>
      </p:sp>
      <p:sp>
        <p:nvSpPr>
          <p:cNvPr id="7" name="Content Placeholder 1">
            <a:extLst>
              <a:ext uri="{FF2B5EF4-FFF2-40B4-BE49-F238E27FC236}">
                <a16:creationId xmlns:a16="http://schemas.microsoft.com/office/drawing/2014/main" id="{B1E81669-A715-491E-A91D-72FBF2B7AACE}"/>
              </a:ext>
            </a:extLst>
          </p:cNvPr>
          <p:cNvSpPr>
            <a:spLocks noGrp="1"/>
          </p:cNvSpPr>
          <p:nvPr>
            <p:ph sz="half" idx="1"/>
          </p:nvPr>
        </p:nvSpPr>
        <p:spPr>
          <a:xfrm>
            <a:off x="459530" y="1430368"/>
            <a:ext cx="8181506" cy="3673475"/>
          </a:xfrm>
        </p:spPr>
        <p:txBody>
          <a:bodyPr vert="horz" lIns="91440" tIns="45720" rIns="91440" bIns="45720" rtlCol="0" anchor="t">
            <a:normAutofit/>
          </a:bodyPr>
          <a:lstStyle/>
          <a:p>
            <a:pPr marL="45720" indent="0">
              <a:buNone/>
            </a:pPr>
            <a:r>
              <a:rPr lang="en-US" dirty="0"/>
              <a:t>1. What are the 3 types of fall injuries?</a:t>
            </a:r>
          </a:p>
          <a:p>
            <a:pPr marL="822960" lvl="1" indent="-457200">
              <a:buAutoNum type="alphaLcPeriod"/>
            </a:pPr>
            <a:r>
              <a:rPr lang="en-US" dirty="0"/>
              <a:t>Fall from height, fall at the same level, objects falling on workers</a:t>
            </a:r>
          </a:p>
          <a:p>
            <a:pPr marL="822960" lvl="1" indent="-457200">
              <a:buAutoNum type="alphaLcPeriod"/>
            </a:pPr>
            <a:r>
              <a:rPr lang="en-US" dirty="0"/>
              <a:t>Fall from height, Fall at the same level, Slips without a fall</a:t>
            </a:r>
          </a:p>
          <a:p>
            <a:pPr marL="822960" lvl="1" indent="-457200">
              <a:buAutoNum type="alphaLcPeriod"/>
            </a:pPr>
            <a:r>
              <a:rPr lang="en-US" dirty="0"/>
              <a:t>Falls above 30 feet, Falls between 5 and 30 feet, falls below 5 feet</a:t>
            </a:r>
          </a:p>
          <a:p>
            <a:pPr marL="822960" lvl="1" indent="-457200">
              <a:buAutoNum type="alphaLcPeriod"/>
            </a:pPr>
            <a:r>
              <a:rPr lang="en-US" dirty="0"/>
              <a:t>None of the above</a:t>
            </a:r>
          </a:p>
          <a:p>
            <a:pPr marL="822960" lvl="1" indent="-457200">
              <a:buAutoNum type="alphaLcPeriod"/>
            </a:pPr>
            <a:endParaRPr lang="en-US" dirty="0"/>
          </a:p>
        </p:txBody>
      </p:sp>
    </p:spTree>
    <p:custDataLst>
      <p:tags r:id="rId1"/>
    </p:custDataLst>
    <p:extLst>
      <p:ext uri="{BB962C8B-B14F-4D97-AF65-F5344CB8AC3E}">
        <p14:creationId xmlns:p14="http://schemas.microsoft.com/office/powerpoint/2010/main" val="92586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1C832-616C-48A9-A527-5A3D80E3B37B}"/>
              </a:ext>
            </a:extLst>
          </p:cNvPr>
          <p:cNvSpPr>
            <a:spLocks noGrp="1"/>
          </p:cNvSpPr>
          <p:nvPr>
            <p:ph sz="half" idx="1"/>
          </p:nvPr>
        </p:nvSpPr>
        <p:spPr>
          <a:xfrm>
            <a:off x="457200" y="1431925"/>
            <a:ext cx="8181506" cy="3673475"/>
          </a:xfrm>
        </p:spPr>
        <p:txBody>
          <a:bodyPr vert="horz" lIns="91440" tIns="45720" rIns="91440" bIns="45720" rtlCol="0" anchor="t">
            <a:normAutofit/>
          </a:bodyPr>
          <a:lstStyle/>
          <a:p>
            <a:pPr marL="45720" indent="0">
              <a:buNone/>
            </a:pPr>
            <a:r>
              <a:rPr lang="en-US" dirty="0"/>
              <a:t>2. What is the best way to prevent fall injuries?</a:t>
            </a:r>
          </a:p>
          <a:p>
            <a:pPr marL="822960" lvl="1" indent="-457200">
              <a:buAutoNum type="alphaLcPeriod"/>
            </a:pPr>
            <a:r>
              <a:rPr lang="en-US" dirty="0"/>
              <a:t>Require tie off practices for all work above 10 feet</a:t>
            </a:r>
          </a:p>
          <a:p>
            <a:pPr marL="822960" lvl="1" indent="-457200">
              <a:buAutoNum type="alphaLcPeriod"/>
            </a:pPr>
            <a:r>
              <a:rPr lang="en-US" dirty="0"/>
              <a:t>Develop, implement, and commit to a fall protection program</a:t>
            </a:r>
          </a:p>
          <a:p>
            <a:pPr marL="822960" lvl="1" indent="-457200">
              <a:buAutoNum type="alphaLcPeriod"/>
            </a:pPr>
            <a:r>
              <a:rPr lang="en-US" dirty="0"/>
              <a:t>Train all workers about fall hazards</a:t>
            </a:r>
          </a:p>
          <a:p>
            <a:pPr marL="822960" lvl="1" indent="-457200">
              <a:buAutoNum type="alphaLcPeriod"/>
            </a:pPr>
            <a:r>
              <a:rPr lang="en-US" dirty="0"/>
              <a:t>Not allow workers to work above 10 feet</a:t>
            </a:r>
          </a:p>
          <a:p>
            <a:pPr marL="822960" lvl="1" indent="-457200">
              <a:buAutoNum type="alphaLcPeriod"/>
            </a:pPr>
            <a:endParaRPr lang="en-US" dirty="0"/>
          </a:p>
          <a:p>
            <a:pPr marL="822960" lvl="1" indent="-457200">
              <a:buAutoNum type="alphaLcPeriod"/>
            </a:pPr>
            <a:endParaRPr lang="en-US" dirty="0"/>
          </a:p>
        </p:txBody>
      </p:sp>
      <p:sp>
        <p:nvSpPr>
          <p:cNvPr id="4" name="Slide Number Placeholder 3">
            <a:extLst>
              <a:ext uri="{FF2B5EF4-FFF2-40B4-BE49-F238E27FC236}">
                <a16:creationId xmlns:a16="http://schemas.microsoft.com/office/drawing/2014/main" id="{910AB2BB-221D-451B-935C-D98CAB1D7E36}"/>
              </a:ext>
            </a:extLst>
          </p:cNvPr>
          <p:cNvSpPr>
            <a:spLocks noGrp="1"/>
          </p:cNvSpPr>
          <p:nvPr>
            <p:ph type="sldNum" sz="quarter" idx="12"/>
          </p:nvPr>
        </p:nvSpPr>
        <p:spPr/>
        <p:txBody>
          <a:bodyPr/>
          <a:lstStyle/>
          <a:p>
            <a:fld id="{EB37DED6-D4C7-42EE-AB49-D2E39E64FDE4}" type="slidenum">
              <a:rPr lang="en-US" smtClean="0"/>
              <a:t>34</a:t>
            </a:fld>
            <a:endParaRPr lang="en-US"/>
          </a:p>
        </p:txBody>
      </p:sp>
      <p:sp>
        <p:nvSpPr>
          <p:cNvPr id="5" name="Title 4">
            <a:extLst>
              <a:ext uri="{FF2B5EF4-FFF2-40B4-BE49-F238E27FC236}">
                <a16:creationId xmlns:a16="http://schemas.microsoft.com/office/drawing/2014/main" id="{9B16B9FD-4692-4E7F-8199-F387104F4AE0}"/>
              </a:ext>
            </a:extLst>
          </p:cNvPr>
          <p:cNvSpPr>
            <a:spLocks noGrp="1"/>
          </p:cNvSpPr>
          <p:nvPr>
            <p:ph type="title"/>
          </p:nvPr>
        </p:nvSpPr>
        <p:spPr/>
        <p:txBody>
          <a:bodyPr/>
          <a:lstStyle/>
          <a:p>
            <a:r>
              <a:rPr lang="en-US" dirty="0"/>
              <a:t>Post-Course Assessment Question 2</a:t>
            </a:r>
            <a:endParaRPr lang="en-US" dirty="0">
              <a:solidFill>
                <a:schemeClr val="tx1"/>
              </a:solidFill>
            </a:endParaRPr>
          </a:p>
        </p:txBody>
      </p:sp>
    </p:spTree>
    <p:custDataLst>
      <p:tags r:id="rId1"/>
    </p:custDataLst>
    <p:extLst>
      <p:ext uri="{BB962C8B-B14F-4D97-AF65-F5344CB8AC3E}">
        <p14:creationId xmlns:p14="http://schemas.microsoft.com/office/powerpoint/2010/main" val="329929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1C832-616C-48A9-A527-5A3D80E3B37B}"/>
              </a:ext>
            </a:extLst>
          </p:cNvPr>
          <p:cNvSpPr>
            <a:spLocks noGrp="1"/>
          </p:cNvSpPr>
          <p:nvPr>
            <p:ph sz="half" idx="1"/>
          </p:nvPr>
        </p:nvSpPr>
        <p:spPr>
          <a:xfrm>
            <a:off x="457200" y="1431925"/>
            <a:ext cx="8181506" cy="3673475"/>
          </a:xfrm>
        </p:spPr>
        <p:txBody>
          <a:bodyPr vert="horz" lIns="91440" tIns="45720" rIns="91440" bIns="45720" rtlCol="0" anchor="t">
            <a:normAutofit/>
          </a:bodyPr>
          <a:lstStyle/>
          <a:p>
            <a:pPr marL="45720" indent="0">
              <a:buNone/>
            </a:pPr>
            <a:r>
              <a:rPr lang="en-US" dirty="0"/>
              <a:t>3. How many fatalities from falls were reported in the oil and gas industry between 2005 and 2014?</a:t>
            </a:r>
          </a:p>
          <a:p>
            <a:pPr marL="822960" lvl="1" indent="-457200">
              <a:buAutoNum type="alphaLcPeriod"/>
            </a:pPr>
            <a:r>
              <a:rPr lang="en-US" dirty="0"/>
              <a:t>2</a:t>
            </a:r>
          </a:p>
          <a:p>
            <a:pPr marL="822960" lvl="1" indent="-457200">
              <a:buAutoNum type="alphaLcPeriod"/>
            </a:pPr>
            <a:r>
              <a:rPr lang="en-US" dirty="0"/>
              <a:t>28</a:t>
            </a:r>
          </a:p>
          <a:p>
            <a:pPr marL="822960" lvl="1" indent="-457200">
              <a:buAutoNum type="alphaLcPeriod"/>
            </a:pPr>
            <a:r>
              <a:rPr lang="en-US" dirty="0"/>
              <a:t>63</a:t>
            </a:r>
          </a:p>
          <a:p>
            <a:pPr marL="822960" lvl="1" indent="-457200">
              <a:buAutoNum type="alphaLcPeriod"/>
            </a:pPr>
            <a:r>
              <a:rPr lang="en-US" dirty="0"/>
              <a:t>188</a:t>
            </a:r>
          </a:p>
          <a:p>
            <a:pPr marL="822960" lvl="1" indent="-457200">
              <a:buAutoNum type="alphaLcPeriod"/>
            </a:pPr>
            <a:endParaRPr lang="en-US" dirty="0"/>
          </a:p>
        </p:txBody>
      </p:sp>
      <p:sp>
        <p:nvSpPr>
          <p:cNvPr id="4" name="Slide Number Placeholder 3">
            <a:extLst>
              <a:ext uri="{FF2B5EF4-FFF2-40B4-BE49-F238E27FC236}">
                <a16:creationId xmlns:a16="http://schemas.microsoft.com/office/drawing/2014/main" id="{910AB2BB-221D-451B-935C-D98CAB1D7E36}"/>
              </a:ext>
            </a:extLst>
          </p:cNvPr>
          <p:cNvSpPr>
            <a:spLocks noGrp="1"/>
          </p:cNvSpPr>
          <p:nvPr>
            <p:ph type="sldNum" sz="quarter" idx="12"/>
          </p:nvPr>
        </p:nvSpPr>
        <p:spPr/>
        <p:txBody>
          <a:bodyPr/>
          <a:lstStyle/>
          <a:p>
            <a:fld id="{EB37DED6-D4C7-42EE-AB49-D2E39E64FDE4}" type="slidenum">
              <a:rPr lang="en-US" smtClean="0"/>
              <a:t>35</a:t>
            </a:fld>
            <a:endParaRPr lang="en-US"/>
          </a:p>
        </p:txBody>
      </p:sp>
      <p:sp>
        <p:nvSpPr>
          <p:cNvPr id="5" name="Title 4">
            <a:extLst>
              <a:ext uri="{FF2B5EF4-FFF2-40B4-BE49-F238E27FC236}">
                <a16:creationId xmlns:a16="http://schemas.microsoft.com/office/drawing/2014/main" id="{9B16B9FD-4692-4E7F-8199-F387104F4AE0}"/>
              </a:ext>
            </a:extLst>
          </p:cNvPr>
          <p:cNvSpPr>
            <a:spLocks noGrp="1"/>
          </p:cNvSpPr>
          <p:nvPr>
            <p:ph type="title"/>
          </p:nvPr>
        </p:nvSpPr>
        <p:spPr/>
        <p:txBody>
          <a:bodyPr/>
          <a:lstStyle/>
          <a:p>
            <a:r>
              <a:rPr lang="en-US" dirty="0"/>
              <a:t>Post-Course Assessment Question 3</a:t>
            </a:r>
          </a:p>
        </p:txBody>
      </p:sp>
    </p:spTree>
    <p:custDataLst>
      <p:tags r:id="rId1"/>
    </p:custDataLst>
    <p:extLst>
      <p:ext uri="{BB962C8B-B14F-4D97-AF65-F5344CB8AC3E}">
        <p14:creationId xmlns:p14="http://schemas.microsoft.com/office/powerpoint/2010/main" val="51459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sp>
        <p:nvSpPr>
          <p:cNvPr id="4" name="Slide Number Placeholder 3"/>
          <p:cNvSpPr>
            <a:spLocks noGrp="1"/>
          </p:cNvSpPr>
          <p:nvPr>
            <p:ph type="sldNum" sz="quarter" idx="12"/>
          </p:nvPr>
        </p:nvSpPr>
        <p:spPr/>
        <p:txBody>
          <a:bodyPr/>
          <a:lstStyle/>
          <a:p>
            <a:pPr>
              <a:defRPr/>
            </a:pPr>
            <a:fld id="{07DE3B38-0E5A-4A4A-AE94-91B1DC73EA47}" type="slidenum">
              <a:rPr lang="en-US" smtClean="0"/>
              <a:pPr>
                <a:defRPr/>
              </a:pPr>
              <a:t>36</a:t>
            </a:fld>
            <a:endParaRPr lang="en-US"/>
          </a:p>
        </p:txBody>
      </p:sp>
    </p:spTree>
    <p:custDataLst>
      <p:tags r:id="rId1"/>
    </p:custDataLst>
    <p:extLst>
      <p:ext uri="{BB962C8B-B14F-4D97-AF65-F5344CB8AC3E}">
        <p14:creationId xmlns:p14="http://schemas.microsoft.com/office/powerpoint/2010/main" val="2104341229"/>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1C832-616C-48A9-A527-5A3D80E3B37B}"/>
              </a:ext>
            </a:extLst>
          </p:cNvPr>
          <p:cNvSpPr>
            <a:spLocks noGrp="1"/>
          </p:cNvSpPr>
          <p:nvPr>
            <p:ph sz="half" idx="1"/>
          </p:nvPr>
        </p:nvSpPr>
        <p:spPr>
          <a:xfrm>
            <a:off x="457200" y="1431925"/>
            <a:ext cx="8181506" cy="3673475"/>
          </a:xfrm>
        </p:spPr>
        <p:txBody>
          <a:bodyPr vert="horz" lIns="91440" tIns="45720" rIns="91440" bIns="45720" rtlCol="0" anchor="t">
            <a:normAutofit/>
          </a:bodyPr>
          <a:lstStyle/>
          <a:p>
            <a:pPr marL="45720" indent="0">
              <a:buNone/>
            </a:pPr>
            <a:r>
              <a:rPr lang="en-US" dirty="0"/>
              <a:t>3. How many fatalities from falls were reported in the oil and gas industry between 2005 and 2014?</a:t>
            </a:r>
          </a:p>
          <a:p>
            <a:pPr marL="822960" lvl="1" indent="-457200">
              <a:buAutoNum type="alphaLcPeriod"/>
            </a:pPr>
            <a:r>
              <a:rPr lang="en-US" dirty="0"/>
              <a:t>2</a:t>
            </a:r>
          </a:p>
          <a:p>
            <a:pPr marL="822960" lvl="1" indent="-457200">
              <a:buAutoNum type="alphaLcPeriod"/>
            </a:pPr>
            <a:r>
              <a:rPr lang="en-US" dirty="0"/>
              <a:t>28</a:t>
            </a:r>
          </a:p>
          <a:p>
            <a:pPr marL="822960" lvl="1" indent="-457200">
              <a:buAutoNum type="alphaLcPeriod"/>
            </a:pPr>
            <a:r>
              <a:rPr lang="en-US" dirty="0"/>
              <a:t>63</a:t>
            </a:r>
          </a:p>
          <a:p>
            <a:pPr marL="822960" lvl="1" indent="-457200">
              <a:buAutoNum type="alphaLcPeriod"/>
            </a:pPr>
            <a:r>
              <a:rPr lang="en-US" dirty="0"/>
              <a:t>188</a:t>
            </a:r>
          </a:p>
          <a:p>
            <a:pPr marL="822960" lvl="1" indent="-457200">
              <a:buAutoNum type="alphaLcPeriod"/>
            </a:pPr>
            <a:endParaRPr lang="en-US" dirty="0"/>
          </a:p>
        </p:txBody>
      </p:sp>
      <p:sp>
        <p:nvSpPr>
          <p:cNvPr id="4" name="Slide Number Placeholder 3">
            <a:extLst>
              <a:ext uri="{FF2B5EF4-FFF2-40B4-BE49-F238E27FC236}">
                <a16:creationId xmlns:a16="http://schemas.microsoft.com/office/drawing/2014/main" id="{910AB2BB-221D-451B-935C-D98CAB1D7E36}"/>
              </a:ext>
            </a:extLst>
          </p:cNvPr>
          <p:cNvSpPr>
            <a:spLocks noGrp="1"/>
          </p:cNvSpPr>
          <p:nvPr>
            <p:ph type="sldNum" sz="quarter" idx="12"/>
          </p:nvPr>
        </p:nvSpPr>
        <p:spPr/>
        <p:txBody>
          <a:bodyPr/>
          <a:lstStyle/>
          <a:p>
            <a:fld id="{EB37DED6-D4C7-42EE-AB49-D2E39E64FDE4}" type="slidenum">
              <a:rPr lang="en-US" smtClean="0"/>
              <a:t>4</a:t>
            </a:fld>
            <a:endParaRPr lang="en-US"/>
          </a:p>
        </p:txBody>
      </p:sp>
      <p:sp>
        <p:nvSpPr>
          <p:cNvPr id="5" name="Title 4">
            <a:extLst>
              <a:ext uri="{FF2B5EF4-FFF2-40B4-BE49-F238E27FC236}">
                <a16:creationId xmlns:a16="http://schemas.microsoft.com/office/drawing/2014/main" id="{9B16B9FD-4692-4E7F-8199-F387104F4AE0}"/>
              </a:ext>
            </a:extLst>
          </p:cNvPr>
          <p:cNvSpPr>
            <a:spLocks noGrp="1"/>
          </p:cNvSpPr>
          <p:nvPr>
            <p:ph type="title"/>
          </p:nvPr>
        </p:nvSpPr>
        <p:spPr/>
        <p:txBody>
          <a:bodyPr/>
          <a:lstStyle/>
          <a:p>
            <a:r>
              <a:rPr lang="en-US" dirty="0"/>
              <a:t>Pre-Course Assessment Question 3</a:t>
            </a:r>
          </a:p>
        </p:txBody>
      </p:sp>
    </p:spTree>
    <p:custDataLst>
      <p:tags r:id="rId1"/>
    </p:custDataLst>
    <p:extLst>
      <p:ext uri="{BB962C8B-B14F-4D97-AF65-F5344CB8AC3E}">
        <p14:creationId xmlns:p14="http://schemas.microsoft.com/office/powerpoint/2010/main" val="318302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54496" y="1432560"/>
            <a:ext cx="4038600" cy="3672840"/>
          </a:xfrm>
        </p:spPr>
        <p:txBody>
          <a:bodyPr>
            <a:normAutofit/>
          </a:bodyPr>
          <a:lstStyle/>
          <a:p>
            <a:pPr marL="45720" indent="0">
              <a:buNone/>
            </a:pPr>
            <a:r>
              <a:rPr lang="en-US" dirty="0"/>
              <a:t>A fall is defined as an event which results in a person coming to rest inadvertently on the ground or floor or other lower level.</a:t>
            </a:r>
          </a:p>
        </p:txBody>
      </p:sp>
      <p:sp>
        <p:nvSpPr>
          <p:cNvPr id="8" name="Content Placeholder 7"/>
          <p:cNvSpPr>
            <a:spLocks noGrp="1"/>
          </p:cNvSpPr>
          <p:nvPr>
            <p:ph sz="half" idx="2"/>
          </p:nvPr>
        </p:nvSpPr>
        <p:spPr>
          <a:xfrm>
            <a:off x="4800600" y="1432560"/>
            <a:ext cx="4038600" cy="3672840"/>
          </a:xfrm>
        </p:spPr>
        <p:txBody>
          <a:bodyPr>
            <a:normAutofit/>
          </a:bodyPr>
          <a:lstStyle/>
          <a:p>
            <a:pPr marL="45720" indent="0">
              <a:buNone/>
            </a:pPr>
            <a:r>
              <a:rPr lang="en-US" dirty="0"/>
              <a:t>Falls are the second leading cause of accidental or unintentional injury deaths worldwide.</a:t>
            </a:r>
          </a:p>
        </p:txBody>
      </p:sp>
      <p:sp>
        <p:nvSpPr>
          <p:cNvPr id="3" name="Slide Number Placeholder 2"/>
          <p:cNvSpPr>
            <a:spLocks noGrp="1"/>
          </p:cNvSpPr>
          <p:nvPr>
            <p:ph type="sldNum" sz="quarter" idx="12"/>
          </p:nvPr>
        </p:nvSpPr>
        <p:spPr/>
        <p:txBody>
          <a:bodyPr/>
          <a:lstStyle/>
          <a:p>
            <a:fld id="{DA60BA0E-20D0-4E7C-B286-26C960A6788F}" type="slidenum">
              <a:rPr lang="en-US" smtClean="0"/>
              <a:t>5</a:t>
            </a:fld>
            <a:endParaRPr lang="en-US" dirty="0"/>
          </a:p>
        </p:txBody>
      </p:sp>
      <p:sp>
        <p:nvSpPr>
          <p:cNvPr id="6" name="Title 5"/>
          <p:cNvSpPr>
            <a:spLocks noGrp="1"/>
          </p:cNvSpPr>
          <p:nvPr>
            <p:ph type="title"/>
          </p:nvPr>
        </p:nvSpPr>
        <p:spPr/>
        <p:txBody>
          <a:bodyPr/>
          <a:lstStyle/>
          <a:p>
            <a:r>
              <a:rPr lang="en-US" dirty="0"/>
              <a:t>Falls</a:t>
            </a:r>
          </a:p>
        </p:txBody>
      </p:sp>
      <p:sp>
        <p:nvSpPr>
          <p:cNvPr id="11" name="Rectangle 10"/>
          <p:cNvSpPr/>
          <p:nvPr/>
        </p:nvSpPr>
        <p:spPr>
          <a:xfrm>
            <a:off x="152400" y="5343843"/>
            <a:ext cx="6019800" cy="215444"/>
          </a:xfrm>
          <a:prstGeom prst="rect">
            <a:avLst/>
          </a:prstGeom>
        </p:spPr>
        <p:txBody>
          <a:bodyPr wrap="square">
            <a:spAutoFit/>
          </a:bodyPr>
          <a:lstStyle/>
          <a:p>
            <a:r>
              <a:rPr lang="en-US" sz="800" dirty="0"/>
              <a:t>Source: http://www.who.int/mediacentre/factsheets/fs344/en/</a:t>
            </a:r>
          </a:p>
        </p:txBody>
      </p:sp>
    </p:spTree>
    <p:custDataLst>
      <p:tags r:id="rId1"/>
    </p:custDataLst>
    <p:extLst>
      <p:ext uri="{BB962C8B-B14F-4D97-AF65-F5344CB8AC3E}">
        <p14:creationId xmlns:p14="http://schemas.microsoft.com/office/powerpoint/2010/main" val="40284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32560"/>
            <a:ext cx="4648200" cy="2948939"/>
          </a:xfrm>
        </p:spPr>
        <p:txBody>
          <a:bodyPr/>
          <a:lstStyle/>
          <a:p>
            <a:pPr marL="45720" indent="0">
              <a:buNone/>
            </a:pPr>
            <a:r>
              <a:rPr lang="en-US" dirty="0"/>
              <a:t>There are 3 main categories of falls:</a:t>
            </a:r>
          </a:p>
          <a:p>
            <a:pPr lvl="1"/>
            <a:r>
              <a:rPr lang="en-US" dirty="0"/>
              <a:t>Falls from height</a:t>
            </a:r>
          </a:p>
          <a:p>
            <a:pPr lvl="1"/>
            <a:r>
              <a:rPr lang="en-US" dirty="0"/>
              <a:t>Falls at the same level</a:t>
            </a:r>
          </a:p>
          <a:p>
            <a:pPr lvl="1"/>
            <a:r>
              <a:rPr lang="en-US" dirty="0"/>
              <a:t>Slips or trips without a fall </a:t>
            </a:r>
          </a:p>
          <a:p>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t>6</a:t>
            </a:fld>
            <a:endParaRPr lang="en-US"/>
          </a:p>
        </p:txBody>
      </p:sp>
      <p:sp>
        <p:nvSpPr>
          <p:cNvPr id="5" name="Title 4"/>
          <p:cNvSpPr>
            <a:spLocks noGrp="1"/>
          </p:cNvSpPr>
          <p:nvPr>
            <p:ph type="title"/>
          </p:nvPr>
        </p:nvSpPr>
        <p:spPr/>
        <p:txBody>
          <a:bodyPr/>
          <a:lstStyle/>
          <a:p>
            <a:r>
              <a:rPr lang="en-US" dirty="0"/>
              <a:t>CATEGORIES OF FALLS</a:t>
            </a:r>
          </a:p>
        </p:txBody>
      </p:sp>
      <p:pic>
        <p:nvPicPr>
          <p:cNvPr id="10" name="Picture 9" title="photo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4800" y="1410451"/>
            <a:ext cx="2501586" cy="1893265"/>
          </a:xfrm>
          <a:prstGeom prst="rect">
            <a:avLst/>
          </a:prstGeom>
        </p:spPr>
      </p:pic>
      <p:pic>
        <p:nvPicPr>
          <p:cNvPr id="11" name="Picture 10" title="photo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0200" y="3507816"/>
            <a:ext cx="2398418" cy="1788084"/>
          </a:xfrm>
          <a:prstGeom prst="rect">
            <a:avLst/>
          </a:prstGeom>
        </p:spPr>
      </p:pic>
      <p:sp>
        <p:nvSpPr>
          <p:cNvPr id="12" name="TextBox 11"/>
          <p:cNvSpPr txBox="1"/>
          <p:nvPr/>
        </p:nvSpPr>
        <p:spPr>
          <a:xfrm>
            <a:off x="4817424" y="5341620"/>
            <a:ext cx="3768999" cy="246221"/>
          </a:xfrm>
          <a:prstGeom prst="rect">
            <a:avLst/>
          </a:prstGeom>
          <a:noFill/>
        </p:spPr>
        <p:txBody>
          <a:bodyPr wrap="square" rtlCol="0">
            <a:spAutoFit/>
          </a:bodyPr>
          <a:lstStyle/>
          <a:p>
            <a:r>
              <a:rPr lang="en-US" sz="1000" dirty="0"/>
              <a:t>Source: Photos used with kind permission of Don Linville </a:t>
            </a:r>
          </a:p>
        </p:txBody>
      </p:sp>
      <p:pic>
        <p:nvPicPr>
          <p:cNvPr id="14" name="Picture 13" title="photo "/>
          <p:cNvPicPr>
            <a:picLocks noChangeAspect="1"/>
          </p:cNvPicPr>
          <p:nvPr/>
        </p:nvPicPr>
        <p:blipFill rotWithShape="1">
          <a:blip r:embed="rId6" cstate="email">
            <a:extLst>
              <a:ext uri="{28A0092B-C50C-407E-A947-70E740481C1C}">
                <a14:useLocalDpi xmlns:a14="http://schemas.microsoft.com/office/drawing/2010/main"/>
              </a:ext>
            </a:extLst>
          </a:blip>
          <a:srcRect b="51116"/>
          <a:stretch/>
        </p:blipFill>
        <p:spPr>
          <a:xfrm>
            <a:off x="914400" y="3695700"/>
            <a:ext cx="2895725" cy="1642918"/>
          </a:xfrm>
          <a:prstGeom prst="rect">
            <a:avLst/>
          </a:prstGeom>
        </p:spPr>
      </p:pic>
      <p:sp>
        <p:nvSpPr>
          <p:cNvPr id="15" name="Rectangle 14"/>
          <p:cNvSpPr/>
          <p:nvPr/>
        </p:nvSpPr>
        <p:spPr>
          <a:xfrm>
            <a:off x="509223" y="5341620"/>
            <a:ext cx="8077200" cy="215444"/>
          </a:xfrm>
          <a:prstGeom prst="rect">
            <a:avLst/>
          </a:prstGeom>
        </p:spPr>
        <p:txBody>
          <a:bodyPr wrap="square">
            <a:spAutoFit/>
          </a:bodyPr>
          <a:lstStyle/>
          <a:p>
            <a:r>
              <a:rPr lang="en-US" sz="800" dirty="0"/>
              <a:t>Source: http://sunnewsreport.com/fall-fatalities-among-oil-gas-extraction-workers/</a:t>
            </a:r>
          </a:p>
        </p:txBody>
      </p:sp>
    </p:spTree>
    <p:custDataLst>
      <p:tags r:id="rId1"/>
    </p:custDataLst>
    <p:extLst>
      <p:ext uri="{BB962C8B-B14F-4D97-AF65-F5344CB8AC3E}">
        <p14:creationId xmlns:p14="http://schemas.microsoft.com/office/powerpoint/2010/main" val="403384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32560"/>
            <a:ext cx="4038600" cy="3863340"/>
          </a:xfrm>
        </p:spPr>
        <p:txBody>
          <a:bodyPr>
            <a:normAutofit fontScale="85000" lnSpcReduction="10000"/>
          </a:bodyPr>
          <a:lstStyle/>
          <a:p>
            <a:r>
              <a:rPr lang="en-US" dirty="0"/>
              <a:t>Falls are the No. 1 cause of death in the construction industry</a:t>
            </a:r>
          </a:p>
          <a:p>
            <a:pPr>
              <a:spcBef>
                <a:spcPts val="1200"/>
              </a:spcBef>
            </a:pPr>
            <a:r>
              <a:rPr lang="en-US" dirty="0"/>
              <a:t>Falls are the </a:t>
            </a:r>
            <a:r>
              <a:rPr lang="en-US" b="1" dirty="0"/>
              <a:t>No. 2 </a:t>
            </a:r>
            <a:r>
              <a:rPr lang="en-US" dirty="0"/>
              <a:t>cause of death on the job</a:t>
            </a:r>
          </a:p>
          <a:p>
            <a:pPr>
              <a:spcBef>
                <a:spcPts val="1200"/>
              </a:spcBef>
            </a:pPr>
            <a:r>
              <a:rPr lang="en-US" b="1" dirty="0"/>
              <a:t>$70 billion </a:t>
            </a:r>
            <a:r>
              <a:rPr lang="en-US" dirty="0"/>
              <a:t>annually in workers’ compensation and medical costs in the United States</a:t>
            </a:r>
          </a:p>
        </p:txBody>
      </p:sp>
      <p:sp>
        <p:nvSpPr>
          <p:cNvPr id="3" name="Content Placeholder 2"/>
          <p:cNvSpPr>
            <a:spLocks noGrp="1"/>
          </p:cNvSpPr>
          <p:nvPr>
            <p:ph sz="half" idx="2"/>
          </p:nvPr>
        </p:nvSpPr>
        <p:spPr>
          <a:xfrm>
            <a:off x="4648200" y="1432560"/>
            <a:ext cx="4267200" cy="3863340"/>
          </a:xfrm>
        </p:spPr>
        <p:txBody>
          <a:bodyPr>
            <a:normAutofit fontScale="85000" lnSpcReduction="10000"/>
          </a:bodyPr>
          <a:lstStyle/>
          <a:p>
            <a:r>
              <a:rPr lang="en-US" b="1" dirty="0"/>
              <a:t>$61 billion </a:t>
            </a:r>
            <a:r>
              <a:rPr lang="en-US" dirty="0"/>
              <a:t>per year is spent on disability claims in America </a:t>
            </a:r>
          </a:p>
          <a:p>
            <a:pPr lvl="1"/>
            <a:r>
              <a:rPr lang="en-US" dirty="0"/>
              <a:t> </a:t>
            </a:r>
            <a:r>
              <a:rPr lang="en-US" b="1" dirty="0"/>
              <a:t>$15.57 billion</a:t>
            </a:r>
            <a:r>
              <a:rPr lang="en-US" dirty="0"/>
              <a:t>, or </a:t>
            </a:r>
            <a:r>
              <a:rPr lang="en-US" b="1" dirty="0"/>
              <a:t>25.1%</a:t>
            </a:r>
            <a:r>
              <a:rPr lang="en-US" dirty="0"/>
              <a:t>, from falls </a:t>
            </a:r>
          </a:p>
          <a:p>
            <a:pPr lvl="2"/>
            <a:r>
              <a:rPr lang="en-US" b="1" dirty="0"/>
              <a:t>$10.17 billion, or 65.3% </a:t>
            </a:r>
            <a:r>
              <a:rPr lang="en-US" dirty="0"/>
              <a:t>were falls to same level</a:t>
            </a:r>
          </a:p>
          <a:p>
            <a:pPr lvl="2"/>
            <a:r>
              <a:rPr lang="en-US" b="1" dirty="0"/>
              <a:t>$5.4 billion, or 34.7% were </a:t>
            </a:r>
            <a:r>
              <a:rPr lang="en-US" dirty="0"/>
              <a:t>falls to a lower level</a:t>
            </a:r>
          </a:p>
          <a:p>
            <a:pPr lvl="1"/>
            <a:r>
              <a:rPr lang="en-US" dirty="0"/>
              <a:t>Slips and trips without a fall cost another </a:t>
            </a:r>
            <a:r>
              <a:rPr lang="en-US" b="1" dirty="0"/>
              <a:t>$2.35 billion</a:t>
            </a:r>
            <a:r>
              <a:rPr lang="en-US" dirty="0"/>
              <a:t>, or </a:t>
            </a:r>
            <a:r>
              <a:rPr lang="en-US" b="1" dirty="0"/>
              <a:t>3.8</a:t>
            </a:r>
            <a:r>
              <a:rPr lang="en-US" dirty="0"/>
              <a:t>%</a:t>
            </a:r>
          </a:p>
        </p:txBody>
      </p:sp>
      <p:sp>
        <p:nvSpPr>
          <p:cNvPr id="4" name="Slide Number Placeholder 3"/>
          <p:cNvSpPr>
            <a:spLocks noGrp="1"/>
          </p:cNvSpPr>
          <p:nvPr>
            <p:ph type="sldNum" sz="quarter" idx="12"/>
          </p:nvPr>
        </p:nvSpPr>
        <p:spPr/>
        <p:txBody>
          <a:bodyPr/>
          <a:lstStyle/>
          <a:p>
            <a:fld id="{EB37DED6-D4C7-42EE-AB49-D2E39E64FDE4}" type="slidenum">
              <a:rPr lang="en-US" smtClean="0"/>
              <a:t>7</a:t>
            </a:fld>
            <a:endParaRPr lang="en-US"/>
          </a:p>
        </p:txBody>
      </p:sp>
      <p:sp>
        <p:nvSpPr>
          <p:cNvPr id="5" name="Title 4"/>
          <p:cNvSpPr>
            <a:spLocks noGrp="1"/>
          </p:cNvSpPr>
          <p:nvPr>
            <p:ph type="title"/>
          </p:nvPr>
        </p:nvSpPr>
        <p:spPr/>
        <p:txBody>
          <a:bodyPr/>
          <a:lstStyle/>
          <a:p>
            <a:r>
              <a:rPr lang="en-US" dirty="0"/>
              <a:t>How Big of a problem are falls?</a:t>
            </a:r>
          </a:p>
        </p:txBody>
      </p:sp>
      <p:sp>
        <p:nvSpPr>
          <p:cNvPr id="7" name="Rectangle 6"/>
          <p:cNvSpPr/>
          <p:nvPr/>
        </p:nvSpPr>
        <p:spPr>
          <a:xfrm>
            <a:off x="157480" y="5337815"/>
            <a:ext cx="8077200" cy="215444"/>
          </a:xfrm>
          <a:prstGeom prst="rect">
            <a:avLst/>
          </a:prstGeom>
        </p:spPr>
        <p:txBody>
          <a:bodyPr wrap="square">
            <a:spAutoFit/>
          </a:bodyPr>
          <a:lstStyle/>
          <a:p>
            <a:r>
              <a:rPr lang="en-US" sz="800" dirty="0"/>
              <a:t>Source: U.S. Bureau of Labor Statistics 2016</a:t>
            </a:r>
          </a:p>
        </p:txBody>
      </p:sp>
    </p:spTree>
    <p:custDataLst>
      <p:tags r:id="rId1"/>
    </p:custDataLst>
    <p:extLst>
      <p:ext uri="{BB962C8B-B14F-4D97-AF65-F5344CB8AC3E}">
        <p14:creationId xmlns:p14="http://schemas.microsoft.com/office/powerpoint/2010/main" val="404837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 Response</a:t>
            </a:r>
          </a:p>
        </p:txBody>
      </p:sp>
      <p:sp>
        <p:nvSpPr>
          <p:cNvPr id="3" name="Slide Number Placeholder 2"/>
          <p:cNvSpPr>
            <a:spLocks noGrp="1"/>
          </p:cNvSpPr>
          <p:nvPr>
            <p:ph type="sldNum" sz="quarter" idx="12"/>
          </p:nvPr>
        </p:nvSpPr>
        <p:spPr/>
        <p:txBody>
          <a:bodyPr/>
          <a:lstStyle/>
          <a:p>
            <a:fld id="{EB37DED6-D4C7-42EE-AB49-D2E39E64FDE4}" type="slidenum">
              <a:rPr lang="en-US" smtClean="0"/>
              <a:pPr/>
              <a:t>8</a:t>
            </a:fld>
            <a:endParaRPr lang="en-US"/>
          </a:p>
        </p:txBody>
      </p:sp>
      <p:sp>
        <p:nvSpPr>
          <p:cNvPr id="4" name="Text Placeholder 3"/>
          <p:cNvSpPr>
            <a:spLocks noGrp="1"/>
          </p:cNvSpPr>
          <p:nvPr>
            <p:ph type="body" idx="13"/>
            <p:custDataLst>
              <p:tags r:id="rId2"/>
            </p:custDataLst>
          </p:nvPr>
        </p:nvSpPr>
        <p:spPr/>
        <p:txBody>
          <a:bodyPr>
            <a:normAutofit/>
          </a:bodyPr>
          <a:lstStyle/>
          <a:p>
            <a:pPr marL="45720"/>
            <a:r>
              <a:rPr lang="en-US" dirty="0"/>
              <a:t>What category of falls cost the most money?</a:t>
            </a:r>
          </a:p>
        </p:txBody>
      </p:sp>
      <p:sp>
        <p:nvSpPr>
          <p:cNvPr id="5" name="Text Placeholder 4"/>
          <p:cNvSpPr>
            <a:spLocks noGrp="1"/>
          </p:cNvSpPr>
          <p:nvPr>
            <p:ph type="body" sz="quarter" idx="14"/>
            <p:custDataLst>
              <p:tags r:id="rId3"/>
            </p:custDataLst>
          </p:nvPr>
        </p:nvSpPr>
        <p:spPr>
          <a:xfrm>
            <a:off x="356416" y="1896341"/>
            <a:ext cx="4095750" cy="1606097"/>
          </a:xfrm>
        </p:spPr>
        <p:txBody>
          <a:bodyPr/>
          <a:lstStyle/>
          <a:p>
            <a:r>
              <a:rPr lang="en-US" dirty="0"/>
              <a:t>Falls from height</a:t>
            </a:r>
          </a:p>
          <a:p>
            <a:r>
              <a:rPr lang="en-US" dirty="0"/>
              <a:t>Falls at the same level</a:t>
            </a:r>
          </a:p>
          <a:p>
            <a:r>
              <a:rPr lang="en-US" dirty="0"/>
              <a:t>Slips or trips without a fall</a:t>
            </a:r>
          </a:p>
          <a:p>
            <a:r>
              <a:rPr lang="en-US" dirty="0"/>
              <a:t>None of the above</a:t>
            </a:r>
          </a:p>
          <a:p>
            <a:endParaRPr lang="en-US" dirty="0"/>
          </a:p>
        </p:txBody>
      </p:sp>
      <p:graphicFrame>
        <p:nvGraphicFramePr>
          <p:cNvPr id="12" name="Chart 11" title="chart"/>
          <p:cNvGraphicFramePr>
            <a:graphicFrameLocks/>
          </p:cNvGraphicFramePr>
          <p:nvPr>
            <p:custDataLst>
              <p:tags r:id="rId4"/>
            </p:custDataLst>
            <p:extLst>
              <p:ext uri="{D42A27DB-BD31-4B8C-83A1-F6EECF244321}">
                <p14:modId xmlns:p14="http://schemas.microsoft.com/office/powerpoint/2010/main" val="1509386541"/>
              </p:ext>
            </p:extLst>
          </p:nvPr>
        </p:nvGraphicFramePr>
        <p:xfrm>
          <a:off x="4651375" y="1790700"/>
          <a:ext cx="4110885" cy="3577937"/>
        </p:xfrm>
        <a:graphic>
          <a:graphicData uri="http://schemas.openxmlformats.org/drawingml/2006/chart">
            <c:chart xmlns:c="http://schemas.openxmlformats.org/drawingml/2006/chart" xmlns:r="http://schemas.openxmlformats.org/officeDocument/2006/relationships" r:id="rId7"/>
          </a:graphicData>
        </a:graphic>
      </p:graphicFrame>
      <p:pic>
        <p:nvPicPr>
          <p:cNvPr id="13" name="Picture 12" title="photo of a danger sig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1633" y="3431420"/>
            <a:ext cx="2278767" cy="1709836"/>
          </a:xfrm>
          <a:prstGeom prst="rect">
            <a:avLst/>
          </a:prstGeom>
        </p:spPr>
      </p:pic>
      <p:sp>
        <p:nvSpPr>
          <p:cNvPr id="14" name="TextBox 13"/>
          <p:cNvSpPr txBox="1"/>
          <p:nvPr/>
        </p:nvSpPr>
        <p:spPr>
          <a:xfrm>
            <a:off x="816362" y="5231368"/>
            <a:ext cx="2278767" cy="369332"/>
          </a:xfrm>
          <a:prstGeom prst="rect">
            <a:avLst/>
          </a:prstGeom>
          <a:noFill/>
          <a:ln>
            <a:noFill/>
          </a:ln>
        </p:spPr>
        <p:txBody>
          <a:bodyPr wrap="square" rtlCol="0">
            <a:spAutoFit/>
          </a:bodyPr>
          <a:lstStyle/>
          <a:p>
            <a:r>
              <a:rPr lang="en-US" sz="900" dirty="0"/>
              <a:t>Source: Photos used with kind permission of Don Linville </a:t>
            </a:r>
          </a:p>
        </p:txBody>
      </p:sp>
      <p:sp>
        <p:nvSpPr>
          <p:cNvPr id="7" name="Oval 6"/>
          <p:cNvSpPr/>
          <p:nvPr>
            <p:custDataLst>
              <p:tags r:id="rId5"/>
            </p:custDataLst>
          </p:nvPr>
        </p:nvSpPr>
        <p:spPr>
          <a:xfrm>
            <a:off x="8251236" y="4612684"/>
            <a:ext cx="529167" cy="529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50" dirty="0"/>
              <a:t>10</a:t>
            </a:r>
          </a:p>
        </p:txBody>
      </p:sp>
    </p:spTree>
    <p:custDataLst>
      <p:tags r:id="rId1"/>
    </p:custDataLst>
    <p:extLst>
      <p:ext uri="{BB962C8B-B14F-4D97-AF65-F5344CB8AC3E}">
        <p14:creationId xmlns:p14="http://schemas.microsoft.com/office/powerpoint/2010/main" val="125440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37DED6-D4C7-42EE-AB49-D2E39E64FDE4}" type="slidenum">
              <a:rPr lang="en-US" smtClean="0"/>
              <a:t>9</a:t>
            </a:fld>
            <a:endParaRPr lang="en-US"/>
          </a:p>
        </p:txBody>
      </p:sp>
      <p:sp>
        <p:nvSpPr>
          <p:cNvPr id="5" name="Title 4"/>
          <p:cNvSpPr>
            <a:spLocks noGrp="1"/>
          </p:cNvSpPr>
          <p:nvPr>
            <p:ph type="title"/>
          </p:nvPr>
        </p:nvSpPr>
        <p:spPr/>
        <p:txBody>
          <a:bodyPr/>
          <a:lstStyle/>
          <a:p>
            <a:r>
              <a:rPr lang="en-US" dirty="0"/>
              <a:t>Occupational Fatalities by major event</a:t>
            </a:r>
          </a:p>
        </p:txBody>
      </p:sp>
      <p:pic>
        <p:nvPicPr>
          <p:cNvPr id="6" name="Picture 5" title="Fatal occupational injuries by major event, 2018 ch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3630" y="1440180"/>
            <a:ext cx="6096000" cy="3991752"/>
          </a:xfrm>
          <a:prstGeom prst="rect">
            <a:avLst/>
          </a:prstGeom>
        </p:spPr>
      </p:pic>
      <p:sp>
        <p:nvSpPr>
          <p:cNvPr id="7" name="Rectangle 6"/>
          <p:cNvSpPr/>
          <p:nvPr/>
        </p:nvSpPr>
        <p:spPr>
          <a:xfrm>
            <a:off x="157480" y="5410200"/>
            <a:ext cx="8077200" cy="215444"/>
          </a:xfrm>
          <a:prstGeom prst="rect">
            <a:avLst/>
          </a:prstGeom>
        </p:spPr>
        <p:txBody>
          <a:bodyPr wrap="square">
            <a:spAutoFit/>
          </a:bodyPr>
          <a:lstStyle/>
          <a:p>
            <a:r>
              <a:rPr lang="en-US" sz="800" dirty="0"/>
              <a:t>Source: U.S. Bureau of Labor Statistics 2016</a:t>
            </a:r>
          </a:p>
        </p:txBody>
      </p:sp>
    </p:spTree>
    <p:custDataLst>
      <p:tags r:id="rId1"/>
    </p:custDataLst>
    <p:extLst>
      <p:ext uri="{BB962C8B-B14F-4D97-AF65-F5344CB8AC3E}">
        <p14:creationId xmlns:p14="http://schemas.microsoft.com/office/powerpoint/2010/main" val="221958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PID" val="212210b0-b7c5-41e1-9c8c-db495bc0a9ef"/>
  <p:tag name="KPI_SLIDE_COUNT" val="39"/>
  <p:tag name="KPI_VERSION" val="2.5.17188.1"/>
  <p:tag name="KPIRECOVERYID" val="3bc1f665-52e8-4d09-ae12-68e677cdc472"/>
  <p:tag name="KPI_STORAGE" val="&lt;keypoint&quot;&quot;&lt;roster&quot;&quot;&gt;&lt;data&quot;&quot;&gt;&lt;transceivers&quot;&quot;&lt;t(@id:1@tt:KeypointMiniBase@n:Transceiver 1)&quot;&quot;&lt;f(@id:c)&quot;1&quot;&gt;&lt;f(@id:comType)&quot;Usb&quot;&gt;&lt;f(@id:com)&quot;7B04D1&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QUESTION" val="true"/>
</p:tagLst>
</file>

<file path=ppt/tags/tag11.xml><?xml version="1.0" encoding="utf-8"?>
<p:tagLst xmlns:a="http://schemas.openxmlformats.org/drawingml/2006/main" xmlns:r="http://schemas.openxmlformats.org/officeDocument/2006/relationships" xmlns:p="http://schemas.openxmlformats.org/presentationml/2006/main">
  <p:tag name="CHOICE" val="true"/>
</p:tagLst>
</file>

<file path=ppt/tags/tag12.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1&quot;&gt;&lt;questionIds&quot;&quot;&gt;&lt;update&quot;true&quot;&gt;&lt;ut&quot;0&quot;&gt;&lt;dp&quot;0&quot;&gt;&lt;groupsType&quot;0&quot;&gt;&lt;vt&quot;Percentage&quot;&gt;&lt;uvw&quot;true&quot;&gt;&lt;needsNewChart&quot;false&quot;&gt;&gt;&gt;"/>
</p:tagLst>
</file>

<file path=ppt/tags/tag13.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001&quot;&gt;&lt;nocMode&quot;Auto&quot;&gt;&gt;&gt;"/>
  <p:tag name="KPI_HAS_CHART" val="true"/>
</p:tagLst>
</file>

<file path=ppt/tags/tag17.xml><?xml version="1.0" encoding="utf-8"?>
<p:tagLst xmlns:a="http://schemas.openxmlformats.org/drawingml/2006/main" xmlns:r="http://schemas.openxmlformats.org/officeDocument/2006/relationships" xmlns:p="http://schemas.openxmlformats.org/presentationml/2006/main">
  <p:tag name="QUESTION" val="true"/>
</p:tagLst>
</file>

<file path=ppt/tags/tag18.xml><?xml version="1.0" encoding="utf-8"?>
<p:tagLst xmlns:a="http://schemas.openxmlformats.org/drawingml/2006/main" xmlns:r="http://schemas.openxmlformats.org/officeDocument/2006/relationships" xmlns:p="http://schemas.openxmlformats.org/presentationml/2006/main">
  <p:tag name="CHOICE" val="true"/>
</p:tagLst>
</file>

<file path=ppt/tags/tag19.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2&quot;&gt;&lt;questionIds&quot;&quot;&gt;&lt;update&quot;true&quot;&gt;&lt;ut&quot;0&quot;&gt;&lt;dp&quot;0&quot;&gt;&lt;groupsType&quot;0&quot;&gt;&lt;vt&quot;Percentage&quot;&gt;&lt;uvw&quot;true&quot;&gt;&lt;needsNewChart&quot;false&quo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20.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21.xml><?xml version="1.0" encoding="utf-8"?>
<p:tagLst xmlns:a="http://schemas.openxmlformats.org/drawingml/2006/main" xmlns:r="http://schemas.openxmlformats.org/officeDocument/2006/relationships" xmlns:p="http://schemas.openxmlformats.org/presentationml/2006/main">
  <p:tag name="KPI_HAS_CHART" val="false"/>
</p:tagLst>
</file>

<file path=ppt/tags/tag22.xml><?xml version="1.0" encoding="utf-8"?>
<p:tagLst xmlns:a="http://schemas.openxmlformats.org/drawingml/2006/main" xmlns:r="http://schemas.openxmlformats.org/officeDocument/2006/relationships" xmlns:p="http://schemas.openxmlformats.org/presentationml/2006/main">
  <p:tag name="KPI_HAS_CHART" val="false"/>
</p:tagLst>
</file>

<file path=ppt/tags/tag23.xml><?xml version="1.0" encoding="utf-8"?>
<p:tagLst xmlns:a="http://schemas.openxmlformats.org/drawingml/2006/main" xmlns:r="http://schemas.openxmlformats.org/officeDocument/2006/relationships" xmlns:p="http://schemas.openxmlformats.org/presentationml/2006/main">
  <p:tag name="KPI_HAS_CHART" val="false"/>
</p:tagLst>
</file>

<file path=ppt/tags/tag24.xml><?xml version="1.0" encoding="utf-8"?>
<p:tagLst xmlns:a="http://schemas.openxmlformats.org/drawingml/2006/main" xmlns:r="http://schemas.openxmlformats.org/officeDocument/2006/relationships" xmlns:p="http://schemas.openxmlformats.org/presentationml/2006/main">
  <p:tag name="KPI_HAS_CHART" val="false"/>
</p:tagLst>
</file>

<file path=ppt/tags/tag2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002&quot;&gt;&lt;nocMode&quot;Auto&quot;&gt;&gt;&gt;"/>
  <p:tag name="KPI_HAS_CHART" val="true"/>
</p:tagLst>
</file>

<file path=ppt/tags/tag26.xml><?xml version="1.0" encoding="utf-8"?>
<p:tagLst xmlns:a="http://schemas.openxmlformats.org/drawingml/2006/main" xmlns:r="http://schemas.openxmlformats.org/officeDocument/2006/relationships" xmlns:p="http://schemas.openxmlformats.org/presentationml/2006/main">
  <p:tag name="QUESTION" val="true"/>
</p:tagLst>
</file>

<file path=ppt/tags/tag27.xml><?xml version="1.0" encoding="utf-8"?>
<p:tagLst xmlns:a="http://schemas.openxmlformats.org/drawingml/2006/main" xmlns:r="http://schemas.openxmlformats.org/officeDocument/2006/relationships" xmlns:p="http://schemas.openxmlformats.org/presentationml/2006/main">
  <p:tag name="CHOICE" val="true"/>
</p:tagLst>
</file>

<file path=ppt/tags/tag28.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3&quot;&gt;&lt;questionIds&quot;&quot;&gt;&lt;update&quot;true&quot;&gt;&lt;ut&quot;0&quot;&gt;&lt;dp&quot;0&quot;&gt;&lt;groupsType&quot;0&quot;&gt;&lt;vt&quot;Percentage&quot;&gt;&lt;uvw&quot;true&quot;&gt;&lt;needsNewChart&quot;false&quot;&gt;&gt;&gt;"/>
</p:tagLst>
</file>

<file path=ppt/tags/tag29.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KPI_HAS_CHART" val="false"/>
</p:tagLst>
</file>

<file path=ppt/tags/tag31.xml><?xml version="1.0" encoding="utf-8"?>
<p:tagLst xmlns:a="http://schemas.openxmlformats.org/drawingml/2006/main" xmlns:r="http://schemas.openxmlformats.org/officeDocument/2006/relationships" xmlns:p="http://schemas.openxmlformats.org/presentationml/2006/main">
  <p:tag name="KPI_HAS_CHART" val="false"/>
</p:tagLst>
</file>

<file path=ppt/tags/tag32.xml><?xml version="1.0" encoding="utf-8"?>
<p:tagLst xmlns:a="http://schemas.openxmlformats.org/drawingml/2006/main" xmlns:r="http://schemas.openxmlformats.org/officeDocument/2006/relationships" xmlns:p="http://schemas.openxmlformats.org/presentationml/2006/main">
  <p:tag name="KPI_HAS_CHART" val="false"/>
</p:tagLst>
</file>

<file path=ppt/tags/tag33.xml><?xml version="1.0" encoding="utf-8"?>
<p:tagLst xmlns:a="http://schemas.openxmlformats.org/drawingml/2006/main" xmlns:r="http://schemas.openxmlformats.org/officeDocument/2006/relationships" xmlns:p="http://schemas.openxmlformats.org/presentationml/2006/main">
  <p:tag name="KPI_HAS_CHART" val="false"/>
</p:tagLst>
</file>

<file path=ppt/tags/tag34.xml><?xml version="1.0" encoding="utf-8"?>
<p:tagLst xmlns:a="http://schemas.openxmlformats.org/drawingml/2006/main" xmlns:r="http://schemas.openxmlformats.org/officeDocument/2006/relationships" xmlns:p="http://schemas.openxmlformats.org/presentationml/2006/main">
  <p:tag name="KPI_HAS_CHART" val="false"/>
</p:tagLst>
</file>

<file path=ppt/tags/tag35.xml><?xml version="1.0" encoding="utf-8"?>
<p:tagLst xmlns:a="http://schemas.openxmlformats.org/drawingml/2006/main" xmlns:r="http://schemas.openxmlformats.org/officeDocument/2006/relationships" xmlns:p="http://schemas.openxmlformats.org/presentationml/2006/main">
  <p:tag name="KPI_HAS_CHART" val="false"/>
</p:tagLst>
</file>

<file path=ppt/tags/tag36.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003&quot;&gt;&lt;nocMode&quot;Auto&quot;&gt;&gt;&gt;"/>
  <p:tag name="KPI_HAS_CHART" val="true"/>
</p:tagLst>
</file>

<file path=ppt/tags/tag37.xml><?xml version="1.0" encoding="utf-8"?>
<p:tagLst xmlns:a="http://schemas.openxmlformats.org/drawingml/2006/main" xmlns:r="http://schemas.openxmlformats.org/officeDocument/2006/relationships" xmlns:p="http://schemas.openxmlformats.org/presentationml/2006/main">
  <p:tag name="QUESTION" val="true"/>
</p:tagLst>
</file>

<file path=ppt/tags/tag38.xml><?xml version="1.0" encoding="utf-8"?>
<p:tagLst xmlns:a="http://schemas.openxmlformats.org/drawingml/2006/main" xmlns:r="http://schemas.openxmlformats.org/officeDocument/2006/relationships" xmlns:p="http://schemas.openxmlformats.org/presentationml/2006/main">
  <p:tag name="CHOICE" val="true"/>
</p:tagLst>
</file>

<file path=ppt/tags/tag39.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4&quot;&gt;&lt;questionIds&quot;&quot;&gt;&lt;update&quot;true&quot;&gt;&lt;ut&quot;0&quot;&gt;&lt;dp&quot;0&quot;&gt;&lt;groupsType&quot;0&quot;&gt;&lt;vt&quot;Percentage&quot;&gt;&lt;uvw&quot;true&quot;&gt;&lt;needsNewChart&quot;false&quot;&gt;&gt;&gt;"/>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41.xml><?xml version="1.0" encoding="utf-8"?>
<p:tagLst xmlns:a="http://schemas.openxmlformats.org/drawingml/2006/main" xmlns:r="http://schemas.openxmlformats.org/officeDocument/2006/relationships" xmlns:p="http://schemas.openxmlformats.org/presentationml/2006/main">
  <p:tag name="KPI_HAS_CHART" val="false"/>
</p:tagLst>
</file>

<file path=ppt/tags/tag42.xml><?xml version="1.0" encoding="utf-8"?>
<p:tagLst xmlns:a="http://schemas.openxmlformats.org/drawingml/2006/main" xmlns:r="http://schemas.openxmlformats.org/officeDocument/2006/relationships" xmlns:p="http://schemas.openxmlformats.org/presentationml/2006/main">
  <p:tag name="KPI_HAS_CHART" val="false"/>
</p:tagLst>
</file>

<file path=ppt/tags/tag43.xml><?xml version="1.0" encoding="utf-8"?>
<p:tagLst xmlns:a="http://schemas.openxmlformats.org/drawingml/2006/main" xmlns:r="http://schemas.openxmlformats.org/officeDocument/2006/relationships" xmlns:p="http://schemas.openxmlformats.org/presentationml/2006/main">
  <p:tag name="KPI_HAS_CHART" val="false"/>
</p:tagLst>
</file>

<file path=ppt/tags/tag44.xml><?xml version="1.0" encoding="utf-8"?>
<p:tagLst xmlns:a="http://schemas.openxmlformats.org/drawingml/2006/main" xmlns:r="http://schemas.openxmlformats.org/officeDocument/2006/relationships" xmlns:p="http://schemas.openxmlformats.org/presentationml/2006/main">
  <p:tag name="KPI_HAS_CHART" val="false"/>
</p:tagLst>
</file>

<file path=ppt/tags/tag45.xml><?xml version="1.0" encoding="utf-8"?>
<p:tagLst xmlns:a="http://schemas.openxmlformats.org/drawingml/2006/main" xmlns:r="http://schemas.openxmlformats.org/officeDocument/2006/relationships" xmlns:p="http://schemas.openxmlformats.org/presentationml/2006/main">
  <p:tag name="KPI_HAS_CHART" val="false"/>
</p:tagLst>
</file>

<file path=ppt/tags/tag46.xml><?xml version="1.0" encoding="utf-8"?>
<p:tagLst xmlns:a="http://schemas.openxmlformats.org/drawingml/2006/main" xmlns:r="http://schemas.openxmlformats.org/officeDocument/2006/relationships" xmlns:p="http://schemas.openxmlformats.org/presentationml/2006/main">
  <p:tag name="KPI_HAS_CHART" val="false"/>
</p:tagLst>
</file>

<file path=ppt/tags/tag4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004&quot;&gt;&lt;nocMode&quot;Auto&quot;&gt;&gt;&gt;"/>
  <p:tag name="KPI_HAS_CHART" val="true"/>
</p:tagLst>
</file>

<file path=ppt/tags/tag48.xml><?xml version="1.0" encoding="utf-8"?>
<p:tagLst xmlns:a="http://schemas.openxmlformats.org/drawingml/2006/main" xmlns:r="http://schemas.openxmlformats.org/officeDocument/2006/relationships" xmlns:p="http://schemas.openxmlformats.org/presentationml/2006/main">
  <p:tag name="QUESTION" val="true"/>
</p:tagLst>
</file>

<file path=ppt/tags/tag49.xml><?xml version="1.0" encoding="utf-8"?>
<p:tagLst xmlns:a="http://schemas.openxmlformats.org/drawingml/2006/main" xmlns:r="http://schemas.openxmlformats.org/officeDocument/2006/relationships" xmlns:p="http://schemas.openxmlformats.org/presentationml/2006/main">
  <p:tag name="CHOICE" val="tru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50.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5&quot;&gt;&lt;questionIds&quot;&quot;&gt;&lt;update&quot;true&quot;&gt;&lt;ut&quot;0&quot;&gt;&lt;dp&quot;0&quot;&gt;&lt;groupsType&quot;0&quot;&gt;&lt;vt&quot;Percentage&quot;&gt;&lt;uvw&quot;true&quot;&gt;&lt;needsNewChart&quot;false&quot;&gt;&gt;&gt;"/>
</p:tagLst>
</file>

<file path=ppt/tags/tag51.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52.xml><?xml version="1.0" encoding="utf-8"?>
<p:tagLst xmlns:a="http://schemas.openxmlformats.org/drawingml/2006/main" xmlns:r="http://schemas.openxmlformats.org/officeDocument/2006/relationships" xmlns:p="http://schemas.openxmlformats.org/presentationml/2006/main">
  <p:tag name="KPI_HAS_CHART" val="false"/>
</p:tagLst>
</file>

<file path=ppt/tags/tag53.xml><?xml version="1.0" encoding="utf-8"?>
<p:tagLst xmlns:a="http://schemas.openxmlformats.org/drawingml/2006/main" xmlns:r="http://schemas.openxmlformats.org/officeDocument/2006/relationships" xmlns:p="http://schemas.openxmlformats.org/presentationml/2006/main">
  <p:tag name="KPI_HAS_CHART" val="false"/>
</p:tagLst>
</file>

<file path=ppt/tags/tag54.xml><?xml version="1.0" encoding="utf-8"?>
<p:tagLst xmlns:a="http://schemas.openxmlformats.org/drawingml/2006/main" xmlns:r="http://schemas.openxmlformats.org/officeDocument/2006/relationships" xmlns:p="http://schemas.openxmlformats.org/presentationml/2006/main">
  <p:tag name="KPI_HAS_CHART" val="false"/>
</p:tagLst>
</file>

<file path=ppt/tags/tag55.xml><?xml version="1.0" encoding="utf-8"?>
<p:tagLst xmlns:a="http://schemas.openxmlformats.org/drawingml/2006/main" xmlns:r="http://schemas.openxmlformats.org/officeDocument/2006/relationships" xmlns:p="http://schemas.openxmlformats.org/presentationml/2006/main">
  <p:tag name="KPI_HAS_CHART" val="false"/>
</p:tagLst>
</file>

<file path=ppt/tags/tag56.xml><?xml version="1.0" encoding="utf-8"?>
<p:tagLst xmlns:a="http://schemas.openxmlformats.org/drawingml/2006/main" xmlns:r="http://schemas.openxmlformats.org/officeDocument/2006/relationships" xmlns:p="http://schemas.openxmlformats.org/presentationml/2006/main">
  <p:tag name="KPI_HAS_CHART" val="false"/>
</p:tagLst>
</file>

<file path=ppt/tags/tag57.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005&quot;&gt;&lt;nocMode&quot;Auto&quot;&gt;&gt;&gt;"/>
  <p:tag name="KPI_HAS_CHART"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ysClr val="windowText" lastClr="000000"/>
      </a:dk1>
      <a:lt1>
        <a:sysClr val="window" lastClr="FFFFFF"/>
      </a:lt1>
      <a:dk2>
        <a:srgbClr val="5B4141"/>
      </a:dk2>
      <a:lt2>
        <a:srgbClr val="DADECC"/>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6.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0</TotalTime>
  <Words>2341</Words>
  <Application>Microsoft Office PowerPoint</Application>
  <PresentationFormat>On-screen Show (16:10)</PresentationFormat>
  <Paragraphs>323</Paragraphs>
  <Slides>36</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Arial</vt:lpstr>
      <vt:lpstr>Arial Unicode MS</vt:lpstr>
      <vt:lpstr>Calibri</vt:lpstr>
      <vt:lpstr>Century Gothic</vt:lpstr>
      <vt:lpstr>Franklin Gothic Medium</vt:lpstr>
      <vt:lpstr>Verdana</vt:lpstr>
      <vt:lpstr>Wingdings</vt:lpstr>
      <vt:lpstr>Wingdings 2</vt:lpstr>
      <vt:lpstr>Grid</vt:lpstr>
      <vt:lpstr>2_Custom Design</vt:lpstr>
      <vt:lpstr>1_Custom Design</vt:lpstr>
      <vt:lpstr>Custom Design</vt:lpstr>
      <vt:lpstr>Preventing slips, trips, and Falls in the oil and gas industry</vt:lpstr>
      <vt:lpstr>Pre-course Assessment Question 1</vt:lpstr>
      <vt:lpstr>Pre-Course Assessment Question 2</vt:lpstr>
      <vt:lpstr>Pre-Course Assessment Question 3</vt:lpstr>
      <vt:lpstr>Falls</vt:lpstr>
      <vt:lpstr>CATEGORIES OF FALLS</vt:lpstr>
      <vt:lpstr>How Big of a problem are falls?</vt:lpstr>
      <vt:lpstr>Question / Response</vt:lpstr>
      <vt:lpstr>Occupational Fatalities by major event</vt:lpstr>
      <vt:lpstr>Fall Injuries in Oil and Gas</vt:lpstr>
      <vt:lpstr>Question / Response </vt:lpstr>
      <vt:lpstr>Risk Factors for a fall</vt:lpstr>
      <vt:lpstr>Falls from height</vt:lpstr>
      <vt:lpstr>Where do falls from Height happen?</vt:lpstr>
      <vt:lpstr>Fatal Falls from height</vt:lpstr>
      <vt:lpstr>Question / Response  </vt:lpstr>
      <vt:lpstr>Distance Rules —  Fall Protection Requirements</vt:lpstr>
      <vt:lpstr>Company-wide Fall Prevention</vt:lpstr>
      <vt:lpstr>Preventing Falls from Height</vt:lpstr>
      <vt:lpstr>Ladder Specific Prevention</vt:lpstr>
      <vt:lpstr>Options for Controlling the Hazard</vt:lpstr>
      <vt:lpstr>WORKING AT HEIGHTS MAY BE UNAVOIDABLE</vt:lpstr>
      <vt:lpstr> Question / Response</vt:lpstr>
      <vt:lpstr>Falls from the same level</vt:lpstr>
      <vt:lpstr>Falls from the same level in 2010</vt:lpstr>
      <vt:lpstr>Standards for slippery floors</vt:lpstr>
      <vt:lpstr>Risk Reduction</vt:lpstr>
      <vt:lpstr>Organizational Factors</vt:lpstr>
      <vt:lpstr>Primary Prevention</vt:lpstr>
      <vt:lpstr>  Question / Response</vt:lpstr>
      <vt:lpstr>Slips without a fall</vt:lpstr>
      <vt:lpstr>Slips without a fall (Cont.)</vt:lpstr>
      <vt:lpstr>Post-course Assessment Question 1</vt:lpstr>
      <vt:lpstr>Post-Course Assessment Question 2</vt:lpstr>
      <vt:lpstr>Post-Course Assessment Question 3</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2020-04-14T14:07:10Z</dcterms:created>
  <dcterms:modified xsi:type="dcterms:W3CDTF">2020-04-14T16:03:44Z</dcterms:modified>
  <cp:version/>
</cp:coreProperties>
</file>