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256" r:id="rId2"/>
    <p:sldId id="635" r:id="rId3"/>
    <p:sldId id="621" r:id="rId4"/>
    <p:sldId id="673" r:id="rId5"/>
    <p:sldId id="675" r:id="rId6"/>
    <p:sldId id="672" r:id="rId7"/>
    <p:sldId id="674" r:id="rId8"/>
    <p:sldId id="668" r:id="rId9"/>
    <p:sldId id="671" r:id="rId10"/>
    <p:sldId id="670" r:id="rId11"/>
    <p:sldId id="669" r:id="rId12"/>
    <p:sldId id="665" r:id="rId13"/>
    <p:sldId id="666" r:id="rId14"/>
    <p:sldId id="661" r:id="rId15"/>
    <p:sldId id="667" r:id="rId16"/>
    <p:sldId id="664" r:id="rId17"/>
    <p:sldId id="663" r:id="rId18"/>
    <p:sldId id="662" r:id="rId19"/>
    <p:sldId id="638" r:id="rId20"/>
    <p:sldId id="660" r:id="rId21"/>
    <p:sldId id="639" r:id="rId22"/>
    <p:sldId id="657" r:id="rId23"/>
    <p:sldId id="659" r:id="rId24"/>
    <p:sldId id="658" r:id="rId25"/>
    <p:sldId id="655" r:id="rId26"/>
    <p:sldId id="645" r:id="rId27"/>
    <p:sldId id="656" r:id="rId28"/>
    <p:sldId id="646" r:id="rId29"/>
    <p:sldId id="647" r:id="rId30"/>
    <p:sldId id="653" r:id="rId31"/>
    <p:sldId id="650" r:id="rId32"/>
    <p:sldId id="654" r:id="rId33"/>
    <p:sldId id="651" r:id="rId34"/>
    <p:sldId id="652" r:id="rId3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409"/>
    <a:srgbClr val="7D140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52" autoAdjust="0"/>
    <p:restoredTop sz="94249" autoAdjust="0"/>
  </p:normalViewPr>
  <p:slideViewPr>
    <p:cSldViewPr>
      <p:cViewPr varScale="1">
        <p:scale>
          <a:sx n="71" d="100"/>
          <a:sy n="71" d="100"/>
        </p:scale>
        <p:origin x="302"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1986" tIns="45993" rIns="91986" bIns="45993" rtlCol="0"/>
          <a:lstStyle>
            <a:lvl1pPr algn="l">
              <a:defRPr sz="1200"/>
            </a:lvl1pPr>
          </a:lstStyle>
          <a:p>
            <a:endParaRPr lang="en-US"/>
          </a:p>
        </p:txBody>
      </p:sp>
      <p:sp>
        <p:nvSpPr>
          <p:cNvPr id="3" name="Date Placeholder 2"/>
          <p:cNvSpPr>
            <a:spLocks noGrp="1"/>
          </p:cNvSpPr>
          <p:nvPr>
            <p:ph type="dt" sz="quarter" idx="1"/>
          </p:nvPr>
        </p:nvSpPr>
        <p:spPr>
          <a:xfrm>
            <a:off x="3884614" y="1"/>
            <a:ext cx="2971800" cy="465693"/>
          </a:xfrm>
          <a:prstGeom prst="rect">
            <a:avLst/>
          </a:prstGeom>
        </p:spPr>
        <p:txBody>
          <a:bodyPr vert="horz" lIns="91986" tIns="45993" rIns="91986" bIns="45993" rtlCol="0"/>
          <a:lstStyle>
            <a:lvl1pPr algn="r">
              <a:defRPr sz="1200"/>
            </a:lvl1pPr>
          </a:lstStyle>
          <a:p>
            <a:fld id="{DA8E9BB4-44F7-4DEA-9B8E-3D8371D93B38}" type="datetimeFigureOut">
              <a:rPr lang="en-US" smtClean="0"/>
              <a:pPr/>
              <a:t>4/22/2020</a:t>
            </a:fld>
            <a:endParaRPr lang="en-US"/>
          </a:p>
        </p:txBody>
      </p:sp>
      <p:sp>
        <p:nvSpPr>
          <p:cNvPr id="4" name="Footer Placeholder 3"/>
          <p:cNvSpPr>
            <a:spLocks noGrp="1"/>
          </p:cNvSpPr>
          <p:nvPr>
            <p:ph type="ftr" sz="quarter" idx="2"/>
          </p:nvPr>
        </p:nvSpPr>
        <p:spPr>
          <a:xfrm>
            <a:off x="0" y="8846554"/>
            <a:ext cx="2971800" cy="465693"/>
          </a:xfrm>
          <a:prstGeom prst="rect">
            <a:avLst/>
          </a:prstGeom>
        </p:spPr>
        <p:txBody>
          <a:bodyPr vert="horz" lIns="91986" tIns="45993" rIns="91986" bIns="4599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4"/>
            <a:ext cx="2971800" cy="465693"/>
          </a:xfrm>
          <a:prstGeom prst="rect">
            <a:avLst/>
          </a:prstGeom>
        </p:spPr>
        <p:txBody>
          <a:bodyPr vert="horz" lIns="91986" tIns="45993" rIns="91986" bIns="45993" rtlCol="0" anchor="b"/>
          <a:lstStyle>
            <a:lvl1pPr algn="r">
              <a:defRPr sz="1200"/>
            </a:lvl1pPr>
          </a:lstStyle>
          <a:p>
            <a:fld id="{883ABEF7-02BA-4D96-BCE2-31D88BF85EF8}" type="slidenum">
              <a:rPr lang="en-US" smtClean="0"/>
              <a:pPr/>
              <a:t>‹#›</a:t>
            </a:fld>
            <a:endParaRPr lang="en-US"/>
          </a:p>
        </p:txBody>
      </p:sp>
    </p:spTree>
    <p:extLst>
      <p:ext uri="{BB962C8B-B14F-4D97-AF65-F5344CB8AC3E}">
        <p14:creationId xmlns:p14="http://schemas.microsoft.com/office/powerpoint/2010/main" val="2294501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1986" tIns="45993" rIns="91986" bIns="45993" rtlCol="0"/>
          <a:lstStyle>
            <a:lvl1pPr algn="l">
              <a:defRPr sz="1200"/>
            </a:lvl1pPr>
          </a:lstStyle>
          <a:p>
            <a:endParaRPr lang="en-US"/>
          </a:p>
        </p:txBody>
      </p:sp>
      <p:sp>
        <p:nvSpPr>
          <p:cNvPr id="3" name="Date Placeholder 2"/>
          <p:cNvSpPr>
            <a:spLocks noGrp="1"/>
          </p:cNvSpPr>
          <p:nvPr>
            <p:ph type="dt" idx="1"/>
          </p:nvPr>
        </p:nvSpPr>
        <p:spPr>
          <a:xfrm>
            <a:off x="3884614" y="1"/>
            <a:ext cx="2971800" cy="465693"/>
          </a:xfrm>
          <a:prstGeom prst="rect">
            <a:avLst/>
          </a:prstGeom>
        </p:spPr>
        <p:txBody>
          <a:bodyPr vert="horz" lIns="91986" tIns="45993" rIns="91986" bIns="45993" rtlCol="0"/>
          <a:lstStyle>
            <a:lvl1pPr algn="r">
              <a:defRPr sz="1200"/>
            </a:lvl1pPr>
          </a:lstStyle>
          <a:p>
            <a:fld id="{C89F33DF-AE1D-4581-8A33-D99E1F38685F}" type="datetimeFigureOut">
              <a:rPr lang="en-US" smtClean="0"/>
              <a:pPr/>
              <a:t>4/22/2020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986" tIns="45993" rIns="91986" bIns="45993" rtlCol="0" anchor="ctr"/>
          <a:lstStyle/>
          <a:p>
            <a:endParaRPr lang="en-US"/>
          </a:p>
        </p:txBody>
      </p:sp>
      <p:sp>
        <p:nvSpPr>
          <p:cNvPr id="5" name="Notes Placeholder 4"/>
          <p:cNvSpPr>
            <a:spLocks noGrp="1"/>
          </p:cNvSpPr>
          <p:nvPr>
            <p:ph type="body" sz="quarter" idx="3"/>
          </p:nvPr>
        </p:nvSpPr>
        <p:spPr>
          <a:xfrm>
            <a:off x="685800" y="4424087"/>
            <a:ext cx="5486400" cy="4191238"/>
          </a:xfrm>
          <a:prstGeom prst="rect">
            <a:avLst/>
          </a:prstGeom>
        </p:spPr>
        <p:txBody>
          <a:bodyPr vert="horz" lIns="91986" tIns="45993" rIns="91986" bIns="459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1986" tIns="45993" rIns="91986" bIns="4599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46554"/>
            <a:ext cx="2971800" cy="465693"/>
          </a:xfrm>
          <a:prstGeom prst="rect">
            <a:avLst/>
          </a:prstGeom>
        </p:spPr>
        <p:txBody>
          <a:bodyPr vert="horz" lIns="91986" tIns="45993" rIns="91986" bIns="45993" rtlCol="0" anchor="b"/>
          <a:lstStyle>
            <a:lvl1pPr algn="r">
              <a:defRPr sz="1200"/>
            </a:lvl1pPr>
          </a:lstStyle>
          <a:p>
            <a:fld id="{39EA3A77-DB7B-407D-927D-D23288866A6D}" type="slidenum">
              <a:rPr lang="en-US" smtClean="0"/>
              <a:pPr/>
              <a:t>‹#›</a:t>
            </a:fld>
            <a:endParaRPr lang="en-US"/>
          </a:p>
        </p:txBody>
      </p:sp>
    </p:spTree>
    <p:extLst>
      <p:ext uri="{BB962C8B-B14F-4D97-AF65-F5344CB8AC3E}">
        <p14:creationId xmlns:p14="http://schemas.microsoft.com/office/powerpoint/2010/main" val="322273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A3A77-DB7B-407D-927D-D23288866A6D}" type="slidenum">
              <a:rPr lang="en-US" smtClean="0"/>
              <a:pPr/>
              <a:t>1</a:t>
            </a:fld>
            <a:endParaRPr lang="en-US"/>
          </a:p>
        </p:txBody>
      </p:sp>
    </p:spTree>
    <p:extLst>
      <p:ext uri="{BB962C8B-B14F-4D97-AF65-F5344CB8AC3E}">
        <p14:creationId xmlns:p14="http://schemas.microsoft.com/office/powerpoint/2010/main" val="134843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10- Jackhammers and handheld powered chipping tools </a:t>
            </a:r>
            <a:r>
              <a:rPr lang="en-US" sz="1200" b="1" i="1" u="none" strike="noStrike" kern="1200" baseline="0" dirty="0">
                <a:solidFill>
                  <a:schemeClr val="tx1"/>
                </a:solidFill>
                <a:latin typeface="+mn-lt"/>
                <a:ea typeface="+mn-ea"/>
                <a:cs typeface="+mn-cs"/>
              </a:rPr>
              <a:t>(Table 1) </a:t>
            </a:r>
          </a:p>
          <a:p>
            <a:r>
              <a:rPr lang="en-US" sz="1200" b="1" i="0" u="none" strike="noStrike" kern="1200" baseline="0" dirty="0">
                <a:solidFill>
                  <a:schemeClr val="tx1"/>
                </a:solidFill>
                <a:latin typeface="+mn-lt"/>
                <a:ea typeface="+mn-ea"/>
                <a:cs typeface="+mn-cs"/>
              </a:rPr>
              <a:t>17 -</a:t>
            </a:r>
            <a:r>
              <a:rPr lang="en-US" b="1" i="0" dirty="0"/>
              <a:t>Heavy equipment and utility vehicles used to abrade or fracture silica containing materials (e.g., hoe-ramming, rock ripping) or used during demolition activities involving silica-containing materials </a:t>
            </a:r>
            <a:r>
              <a:rPr lang="en-US" b="1" i="1" dirty="0"/>
              <a:t>(Table 1)</a:t>
            </a:r>
            <a:endParaRPr lang="en-US" sz="1200" b="1" i="1"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Concrete breaking is also a construction activity that releases respirable silica particles. </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The use of a jackhammer or handheld power chipping tools to break concrete, stone, masonry or other silica-containing materials can generate respirable crystalline silica dust. When inhaled over time, the small particles of silica can irreversibly damage the lungs. Therefore, whenever using tools such (1) jackhammers, (2) pneumatic hammers, or (3) excavators for concrete breaking special measurements identified by OSHA  shall be followed to minimize the amount of airborne dust. </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60350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dirty="0"/>
              <a:t>11- Handheld grinders for mortar removal (i.e., tuckpointing) </a:t>
            </a:r>
            <a:r>
              <a:rPr lang="en-US" altLang="en-US" b="1" i="1" dirty="0"/>
              <a:t>(Table 1)</a:t>
            </a:r>
          </a:p>
          <a:p>
            <a:r>
              <a:rPr lang="en-US" altLang="en-US" b="1" dirty="0"/>
              <a:t>12- Handheld grinders for uses other than mortar removal </a:t>
            </a:r>
            <a:r>
              <a:rPr lang="en-US" altLang="en-US" b="1" i="1" dirty="0"/>
              <a:t>(Table 1)</a:t>
            </a:r>
          </a:p>
          <a:p>
            <a:r>
              <a:rPr lang="en-US" altLang="en-US" b="1" dirty="0"/>
              <a:t>ASK: </a:t>
            </a:r>
            <a:r>
              <a:rPr lang="en-US" altLang="en-US" dirty="0"/>
              <a:t>Who can tell  if chipping may have harmful impact on our health and why?</a:t>
            </a:r>
          </a:p>
          <a:p>
            <a:endParaRPr lang="en-US" altLang="en-US" dirty="0"/>
          </a:p>
          <a:p>
            <a:r>
              <a:rPr lang="en-US" altLang="en-US" b="1" dirty="0"/>
              <a:t>ANSWER: </a:t>
            </a:r>
            <a:r>
              <a:rPr lang="en-US" altLang="en-US" dirty="0"/>
              <a:t>Chipping consists in breaking and grinding concrete or masonry particles. As already explained, concrete or masonry contain silica and when these materials are grinded, chipped, broken using tools such as (1) Common hand tools (hammer, chisel), (2) Handheld drills, (3) Chisel Guns, (4) Jackhammers, they release very small harmful crystalline silica particles which can easily be respired in our lungs.</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70102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dirty="0"/>
              <a:t>13- Walk-behind milling machines and floor grinders </a:t>
            </a:r>
            <a:r>
              <a:rPr lang="en-US" altLang="en-US" b="1" i="1" dirty="0"/>
              <a:t>(Table 1)</a:t>
            </a:r>
          </a:p>
          <a:p>
            <a:r>
              <a:rPr lang="en-US" altLang="en-US" dirty="0"/>
              <a:t>All the activities that involve smoothing of concrete, asphalt surfaces are a source of silica dust. These activities can be performed manually or by machinery as shown in these pictures and the silica dust will be present in both cases unless being controlled.</a:t>
            </a:r>
          </a:p>
          <a:p>
            <a:endParaRPr lang="en-US" altLang="en-US" dirty="0"/>
          </a:p>
          <a:p>
            <a:r>
              <a:rPr lang="en-US" altLang="en-US" dirty="0"/>
              <a:t>Therefore, extreme care shall be shown during milling activities or whenever you are using equipment such (1) Walk-behind milling machines, (2) Polishers, (3) Floor grinders, (4) Milling machinery</a:t>
            </a:r>
          </a:p>
          <a:p>
            <a:endParaRPr lang="en-US" altLang="en-US" dirty="0"/>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395996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dirty="0"/>
              <a:t>14- </a:t>
            </a:r>
            <a:r>
              <a:rPr lang="en-US" b="1" dirty="0"/>
              <a:t>Small drivable milling machines (less than half-lane) </a:t>
            </a:r>
            <a:r>
              <a:rPr lang="en-US" b="1" i="1" dirty="0"/>
              <a:t>(Table 1)</a:t>
            </a:r>
          </a:p>
          <a:p>
            <a:r>
              <a:rPr lang="en-US" altLang="en-US" b="1" dirty="0"/>
              <a:t>15- Large drivable milling machines (half-lane and larger) </a:t>
            </a:r>
            <a:r>
              <a:rPr lang="en-US" altLang="en-US" b="1" i="1" dirty="0"/>
              <a:t>(Table 1)</a:t>
            </a:r>
          </a:p>
          <a:p>
            <a:r>
              <a:rPr lang="en-US" altLang="en-US" b="1" dirty="0"/>
              <a:t>ASK:</a:t>
            </a:r>
            <a:r>
              <a:rPr lang="en-US" altLang="en-US" dirty="0"/>
              <a:t> Are you familiar with pavement milling or roadway profiling processes?</a:t>
            </a:r>
          </a:p>
          <a:p>
            <a:endParaRPr lang="en-US" altLang="en-US" dirty="0"/>
          </a:p>
          <a:p>
            <a:r>
              <a:rPr lang="en-US" altLang="en-US" b="1" dirty="0"/>
              <a:t>ANSWER:</a:t>
            </a:r>
            <a:r>
              <a:rPr lang="en-US" altLang="en-US" dirty="0"/>
              <a:t> Pavement milling or roadway profiling is the process of removing at least part of the surface of a paved area such as a road, bridge, or parking lot. </a:t>
            </a:r>
          </a:p>
          <a:p>
            <a:endParaRPr lang="en-US" altLang="en-US" dirty="0"/>
          </a:p>
          <a:p>
            <a:r>
              <a:rPr lang="en-US" altLang="en-US" dirty="0"/>
              <a:t>Asphalt pavement milling machines use a rotating cutter drum to remove the deteriorated road surface for recycling. Consequently, the removal of the road surface has the potential to release respirable crystalline silica, to which workers can be exposed. </a:t>
            </a:r>
          </a:p>
          <a:p>
            <a:endParaRPr lang="en-US" altLang="en-US" dirty="0"/>
          </a:p>
          <a:p>
            <a:r>
              <a:rPr lang="en-US" altLang="en-US" dirty="0"/>
              <a:t>A variety of machinery are employed in asphalt pavement recycling, including cold-planers, heater-planers, cold-millers, and heater-</a:t>
            </a:r>
            <a:r>
              <a:rPr lang="en-US" altLang="en-US" dirty="0" err="1"/>
              <a:t>scarifiers</a:t>
            </a:r>
            <a:r>
              <a:rPr lang="en-US" altLang="en-US" dirty="0"/>
              <a:t> which are categorized as Small or Large drivable milling machines. Approximately 251,000 U.S. workers are employed in highway, street, and bridge construction. A number of these workers use cold-milling machines or work in close proximity to the machine. Dust generated from the machines often contains respirable crystalline silica. This respirable dust can be transported by air currents to worker breathing zones near the milling machine. </a:t>
            </a:r>
          </a:p>
          <a:p>
            <a:endParaRPr lang="en-US" altLang="en-US" dirty="0"/>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26150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dirty="0"/>
              <a:t>16- Crushing Machines </a:t>
            </a:r>
            <a:r>
              <a:rPr lang="en-US" altLang="en-US" b="1" i="1" dirty="0"/>
              <a:t>(Table 1) </a:t>
            </a:r>
          </a:p>
          <a:p>
            <a:r>
              <a:rPr lang="en-US" altLang="en-US" dirty="0"/>
              <a:t>Using crushing machines at construction sites to reduce the size of large rocks or other materials can generate respirable crystalline silica dust. Respirable Silica Crystalline is created during the crushing process of crystalline silica-containing materials, such as sand, gravel, lime. </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427864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dirty="0"/>
              <a:t>18- </a:t>
            </a:r>
            <a:r>
              <a:rPr lang="en-US" b="1" dirty="0"/>
              <a:t>Heavy equipment and utility vehicles for tasks such as grading and excavating but not including: demolishing, abrading, or fracturing silica- containing materials </a:t>
            </a:r>
            <a:r>
              <a:rPr lang="en-US" b="1" i="1" dirty="0"/>
              <a:t>(Table 1)</a:t>
            </a:r>
          </a:p>
          <a:p>
            <a:r>
              <a:rPr lang="en-US" altLang="en-US" dirty="0"/>
              <a:t>As mentioned earlier, silica is the dominant component of the solid material of many soils, and dissolved silica is commonly a major solute of soil solutions.</a:t>
            </a:r>
          </a:p>
          <a:p>
            <a:r>
              <a:rPr lang="en-US" altLang="en-US" sz="1200" b="0" i="0" u="none" strike="noStrike" kern="1200" baseline="0" dirty="0">
                <a:solidFill>
                  <a:schemeClr val="tx1"/>
                </a:solidFill>
                <a:latin typeface="+mn-lt"/>
                <a:ea typeface="+mn-ea"/>
                <a:cs typeface="+mn-cs"/>
              </a:rPr>
              <a:t>Therefore, any interreference in the soil by means of excavation, digging, or scarifying results in dust which contains respirable silica particles.</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As shown in the pictures, the impact was much greater when these activities are performed by machineries, especially excavating or earth moving in dry soil. The operators of these machineries (excavators, backhoe loaders, earthmovers, </a:t>
            </a:r>
            <a:r>
              <a:rPr lang="en-US" altLang="en-US" sz="1200" b="0" i="0" u="none" strike="noStrike" kern="1200" baseline="0" dirty="0" err="1">
                <a:solidFill>
                  <a:schemeClr val="tx1"/>
                </a:solidFill>
                <a:latin typeface="+mn-lt"/>
                <a:ea typeface="+mn-ea"/>
                <a:cs typeface="+mn-cs"/>
              </a:rPr>
              <a:t>etc</a:t>
            </a:r>
            <a:r>
              <a:rPr lang="en-US" altLang="en-US" sz="1200" b="0" i="0" u="none" strike="noStrike" kern="1200" baseline="0" dirty="0">
                <a:solidFill>
                  <a:schemeClr val="tx1"/>
                </a:solidFill>
                <a:latin typeface="+mn-lt"/>
                <a:ea typeface="+mn-ea"/>
                <a:cs typeface="+mn-cs"/>
              </a:rPr>
              <a:t>) are the most exposed ones.</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2777087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i="1" dirty="0"/>
              <a:t>Task NOT in Table 1</a:t>
            </a:r>
          </a:p>
          <a:p>
            <a:r>
              <a:rPr lang="en-US" altLang="en-US" b="0" dirty="0"/>
              <a:t>Another process that might result harmful for the workers performing these task is the shotcrete application. </a:t>
            </a:r>
          </a:p>
          <a:p>
            <a:endParaRPr lang="en-US" altLang="en-US" b="1" dirty="0"/>
          </a:p>
          <a:p>
            <a:r>
              <a:rPr lang="en-US" altLang="en-US" b="1" dirty="0"/>
              <a:t>ASK: </a:t>
            </a:r>
            <a:r>
              <a:rPr lang="en-US" altLang="en-US" dirty="0"/>
              <a:t>How many of you have done shotcrete applications before?</a:t>
            </a:r>
          </a:p>
          <a:p>
            <a:endParaRPr lang="en-US" altLang="en-US" dirty="0"/>
          </a:p>
          <a:p>
            <a:r>
              <a:rPr lang="en-US" altLang="en-US" dirty="0"/>
              <a:t>Shotcrete is applied mainly during tunneling works, where sprayed concrete lining is applied to the surfaces of the tunnel to provide reinforcement of the excavated area and is usually repeated a number of times to apply various layers. </a:t>
            </a:r>
          </a:p>
          <a:p>
            <a:r>
              <a:rPr lang="en-US" altLang="en-US" dirty="0"/>
              <a:t>This process can generate a large quantity of airborne dust which, if inhaled, exposes workers to respiratory health risks. The highest risk to a concrete sprayer's health is likely to be from breathing in dust, and in particular, silica dust.</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195549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i="1" dirty="0"/>
              <a:t>Task NOT in Table 1</a:t>
            </a:r>
          </a:p>
          <a:p>
            <a:r>
              <a:rPr lang="en-US" altLang="en-US" dirty="0"/>
              <a:t>Concrete can contain large amounts of crystalline silica. While mixing different components found in concrete, depending on how the powder is handled, airborne crystalline silica might be released. Therefore, these activities performed on site or in batching plant can be harmful to the workers found in the vicinity of production.</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Workplaces that use Portland Cement and other cement products must now comply with OSHA’s new Respirable Crystalline Silica exposure standards.</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229396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1" dirty="0"/>
              <a:t>Task NOT in Table 1</a:t>
            </a:r>
          </a:p>
          <a:p>
            <a:r>
              <a:rPr lang="en-US" altLang="en-US" dirty="0"/>
              <a:t>Materials like sand or stone, concrete contain crystalline silica. Hence, screening activities of these materials might result in airborne silica particles. Whenever a dust is created while these materials are being screened manually or by machinery, respirable silica particles are present.</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56416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1" dirty="0"/>
              <a:t>Task NOT in Table 1</a:t>
            </a:r>
          </a:p>
          <a:p>
            <a:r>
              <a:rPr lang="en-US" altLang="en-US" b="1" dirty="0"/>
              <a:t>ASK: </a:t>
            </a:r>
            <a:r>
              <a:rPr lang="en-US" altLang="en-US" dirty="0"/>
              <a:t>Are you familiar with Abrasive blasting?</a:t>
            </a:r>
          </a:p>
          <a:p>
            <a:endParaRPr lang="en-US" altLang="en-US" dirty="0"/>
          </a:p>
          <a:p>
            <a:r>
              <a:rPr lang="en-US" altLang="en-US" b="1" dirty="0"/>
              <a:t>ANSWER: </a:t>
            </a:r>
            <a:r>
              <a:rPr lang="en-US" altLang="en-US" dirty="0"/>
              <a:t>Abrasive blasting is the operation of forcibly propelling a stream of abrasive material against a surface under high pressure to smooth a rough surface.</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There are several variants of the process, using various media; some are highly abrasive, whereas others are milder. The most abrasive are shot blasting (with metal shot) and </a:t>
            </a:r>
            <a:r>
              <a:rPr lang="en-US" altLang="en-US" sz="1200" b="1" i="0" u="none" strike="noStrike" kern="1200" baseline="0" dirty="0">
                <a:solidFill>
                  <a:schemeClr val="tx1"/>
                </a:solidFill>
                <a:latin typeface="+mn-lt"/>
                <a:ea typeface="+mn-ea"/>
                <a:cs typeface="+mn-cs"/>
              </a:rPr>
              <a:t>sandblasting (with sand). </a:t>
            </a:r>
            <a:r>
              <a:rPr lang="en-US" altLang="en-US" sz="1200" b="0" i="0" u="none" strike="noStrike" kern="1200" baseline="0" dirty="0">
                <a:solidFill>
                  <a:schemeClr val="tx1"/>
                </a:solidFill>
                <a:latin typeface="+mn-lt"/>
                <a:ea typeface="+mn-ea"/>
                <a:cs typeface="+mn-cs"/>
              </a:rPr>
              <a:t>Sandblasting is a generic term for the process of smoothing, shaping and cleaning a hard surface by forcing solid particles across that surface at high speeds; the effect is similar to that of using sandpaper, but provides a more even finish with no problems at corners.</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In 1974, NIOSH recommended that silica sand </a:t>
            </a:r>
            <a:r>
              <a:rPr lang="en-US" altLang="en-US" sz="1200" b="0" i="1" u="none" strike="noStrike" kern="1200" baseline="0" dirty="0">
                <a:solidFill>
                  <a:schemeClr val="tx1"/>
                </a:solidFill>
                <a:latin typeface="+mn-lt"/>
                <a:ea typeface="+mn-ea"/>
                <a:cs typeface="+mn-cs"/>
              </a:rPr>
              <a:t>(or other substances containing more than 1% free silica) </a:t>
            </a:r>
            <a:r>
              <a:rPr lang="en-US" altLang="en-US" sz="1200" b="0" i="0" u="none" strike="noStrike" kern="1200" baseline="0" dirty="0">
                <a:solidFill>
                  <a:schemeClr val="tx1"/>
                </a:solidFill>
                <a:latin typeface="+mn-lt"/>
                <a:ea typeface="+mn-ea"/>
                <a:cs typeface="+mn-cs"/>
              </a:rPr>
              <a:t>be prohibited as abrasive blasting material and that less hazardous materials be used in blasting operations.</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12831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Crystalline silica is a basic component of soil, sand, granite, and many other minerals. </a:t>
            </a:r>
            <a:r>
              <a:rPr lang="en-US" sz="1200" kern="1200" dirty="0">
                <a:solidFill>
                  <a:schemeClr val="tx1"/>
                </a:solidFill>
                <a:effectLst/>
                <a:latin typeface="+mn-lt"/>
                <a:ea typeface="+mn-ea"/>
                <a:cs typeface="+mn-cs"/>
              </a:rPr>
              <a:t>For example, sandstone contains more than 70% silica, whereas granite might contain 15-30%.</a:t>
            </a:r>
            <a:endParaRPr lang="en-US" sz="1200" b="0" i="0" u="none" strike="noStrike" kern="1200" baseline="0" dirty="0">
              <a:solidFill>
                <a:schemeClr val="tx1"/>
              </a:solidFill>
              <a:latin typeface="+mn-lt"/>
              <a:ea typeface="+mn-ea"/>
              <a:cs typeface="+mn-cs"/>
            </a:endParaRPr>
          </a:p>
          <a:p>
            <a:endParaRPr lang="en-US" altLang="en-US" dirty="0"/>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Does anyone know what we mean by "mineral?"</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A mineral is a naturally occurring chemical compound, usually of crystalline form and not produced by life processes.</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a:t>
            </a:r>
            <a:r>
              <a:rPr lang="en-US" altLang="en-US" sz="1200" b="0" i="0" u="none" strike="noStrike" kern="1200" baseline="0" dirty="0">
                <a:solidFill>
                  <a:schemeClr val="tx1"/>
                </a:solidFill>
                <a:latin typeface="+mn-lt"/>
                <a:ea typeface="+mn-ea"/>
                <a:cs typeface="+mn-cs"/>
              </a:rPr>
              <a:t>In which products do we use </a:t>
            </a:r>
            <a:r>
              <a:rPr lang="en-US" sz="1200" b="0" i="0" u="none" strike="noStrike" kern="1200" baseline="0" dirty="0">
                <a:solidFill>
                  <a:schemeClr val="tx1"/>
                </a:solidFill>
                <a:latin typeface="+mn-lt"/>
                <a:ea typeface="+mn-ea"/>
                <a:cs typeface="+mn-cs"/>
              </a:rPr>
              <a:t>mineral? </a:t>
            </a:r>
          </a:p>
          <a:p>
            <a:endParaRPr lang="en-US" altLang="en-US" dirty="0"/>
          </a:p>
          <a:p>
            <a:r>
              <a:rPr lang="en-US" sz="1200" b="0" i="0" u="none" strike="noStrike" kern="1200" baseline="0" dirty="0">
                <a:solidFill>
                  <a:schemeClr val="tx1"/>
                </a:solidFill>
                <a:latin typeface="+mn-lt"/>
                <a:ea typeface="+mn-ea"/>
                <a:cs typeface="+mn-cs"/>
              </a:rPr>
              <a:t>The construction industry is the largest consumer of mineral commodities.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Crushed stone is used for foundations, road base, concrete, and drainage.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Sand and gravel are used in concrete and foundations.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Clays are used to make cement, bricks, and tile.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Iron ore is used to make reinforcing rods, steel beams, nails, and wire.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Gypsum is used to make drywall.</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Dimension stone is used for facing, curbing, flooring, stair treads, and other architectural work.</a:t>
            </a:r>
          </a:p>
          <a:p>
            <a:pPr marL="0" indent="0">
              <a:buFont typeface="Arial" panose="020B0604020202020204" pitchFamily="34" charset="0"/>
              <a:buNone/>
            </a:pPr>
            <a:endParaRPr lang="en-US" alt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 term “silica” broadly refers to the mineral compound silicon dioxide (SiO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p>
          <a:p>
            <a:pPr marL="0" indent="0">
              <a:buFont typeface="Arial" panose="020B0604020202020204" pitchFamily="34" charset="0"/>
              <a:buNone/>
            </a:pPr>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884613" y="8755447"/>
            <a:ext cx="2971800" cy="4592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1897965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1" dirty="0"/>
              <a:t>Task NOT in Table 1</a:t>
            </a:r>
          </a:p>
          <a:p>
            <a:r>
              <a:rPr lang="en-US" altLang="en-US" dirty="0"/>
              <a:t>Certain cleaning methods can increase employee exposures to silica by releasing dust into the air. Cleaning methods such as dry sweeping, dry brushing, and using compressed air can cause silica dust to become airborne and inhaled. </a:t>
            </a:r>
          </a:p>
          <a:p>
            <a:endParaRPr lang="en-US" altLang="en-US" dirty="0"/>
          </a:p>
          <a:p>
            <a:r>
              <a:rPr lang="en-US" altLang="en-US" dirty="0"/>
              <a:t>Therefore, the silica standard requires employers to avoid cleaning methods that release dust into the air and use cleaning methods that reduce the likelihood of exposures. </a:t>
            </a:r>
          </a:p>
          <a:p>
            <a:endParaRPr lang="en-US" altLang="en-US" dirty="0"/>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2682344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1" i="0" u="none" strike="noStrike" kern="1200" baseline="0" dirty="0">
                <a:solidFill>
                  <a:schemeClr val="tx1"/>
                </a:solidFill>
                <a:latin typeface="+mn-lt"/>
                <a:ea typeface="+mn-ea"/>
                <a:cs typeface="+mn-cs"/>
              </a:rPr>
              <a:t>Tip: </a:t>
            </a:r>
            <a:r>
              <a:rPr lang="en-US" altLang="en-US" sz="1200" b="0" i="0" u="none" strike="noStrike" kern="1200" baseline="0" dirty="0">
                <a:solidFill>
                  <a:schemeClr val="tx1"/>
                </a:solidFill>
                <a:latin typeface="+mn-lt"/>
                <a:ea typeface="+mn-ea"/>
                <a:cs typeface="+mn-cs"/>
              </a:rPr>
              <a:t>Follow the content in the slide.</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671063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As mentioned in previous slides, cutting of bricks, CMU blocks, stones results in airborne silica particles. Using a stationary masonry saw to cut bricks, concrete blocks, pavers, or other silica-containing materials can generate respirable crystalline silica dust. The most common types of saws used in these tasks are (1) brick/block saws, (2) table saws, and (3) ceramic tile saws.</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Based on OSHA new regulations, when using a stationary masonry saw, wet cutting with an integrated water delivery system that continuously feeds water to the blade is an</a:t>
            </a:r>
          </a:p>
          <a:p>
            <a:r>
              <a:rPr lang="en-US" altLang="en-US" sz="1200" b="0" i="0" u="none" strike="noStrike" kern="1200" baseline="0" dirty="0">
                <a:solidFill>
                  <a:schemeClr val="tx1"/>
                </a:solidFill>
                <a:latin typeface="+mn-lt"/>
                <a:ea typeface="+mn-ea"/>
                <a:cs typeface="+mn-cs"/>
              </a:rPr>
              <a:t>effective way to reduce exposure to silica dust. Many stationary masonry saws come equipped with a water basin that holds several gallons of water. A pump recirculates the water through a nozzle that directs a continuous stream onto the blade where it wets the material being cut and reduces the amount of dust generated.  </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2129000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Handheld power saws generate similar results as stationary masonry saws mentioned in the previous slide. Using a handheld power saw (also called a cut-off saw) to cut masonry, concrete, stone, or other silica-containing materials can create respirable crystalline silica dust.</a:t>
            </a:r>
          </a:p>
          <a:p>
            <a:endParaRPr lang="en-US" altLang="en-US" dirty="0"/>
          </a:p>
          <a:p>
            <a:r>
              <a:rPr lang="en-US" altLang="en-US" dirty="0"/>
              <a:t>Many handheld power saws come equipped with an integrated water delivery system designed to cool the blade by directing a continuous stream of water onto the blade where it wets the material being cut and reduces the amount of dust generated when cutting.</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306627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dirty="0"/>
              <a:t>ASK: </a:t>
            </a:r>
            <a:r>
              <a:rPr lang="en-US" altLang="en-US" dirty="0"/>
              <a:t>Can you name some common power tools that you are using in your daily activities?</a:t>
            </a:r>
          </a:p>
          <a:p>
            <a:endParaRPr lang="en-US" altLang="en-US" dirty="0"/>
          </a:p>
          <a:p>
            <a:r>
              <a:rPr lang="en-US" altLang="en-US" dirty="0"/>
              <a:t>Power tools are among the most used equipment in construction. They are very handy in a wide range of activities, such as drilling, chipping, coring, mixing, etc. Since these materials are used on silica containing materials, after the before mentioned activities, they become source of releasing crystalline silica in the air. Therefore, to keep a safe environment, special controls shall be applied in order to minimize the airborne silica exposure within the identified OSHA exposures.</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619401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Smoothing activities on different surfaces such as concrete, marble, or stone work require certain types of grinders or polishers. As already mentioned, these are silica containing materials and any activity on them such as polishing would produce airborne crystalline silica. Therefore, in order to keep the silica exposure within the OSHA requirements, water is recommended to be applied while these tasks are performed. This will reduce the amount of dust and silica particles in the air.</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505298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Jackhammers are very common in construction industry used in several tasks such demolition, chipping, drilling, etc. They are used to perform tasks on silica containing materials such as concrete, masonry, stonework which generate airborne silica particles. </a:t>
            </a:r>
          </a:p>
          <a:p>
            <a:endParaRPr lang="en-US" altLang="en-US" dirty="0"/>
          </a:p>
          <a:p>
            <a:r>
              <a:rPr lang="en-US" altLang="en-US" dirty="0"/>
              <a:t>Based on new safety regulations, jackhammers now require dust suppression controls. Engineering controls is always a good idea to be used to reduce the level of potential hazards. If the engineering controls have been determined to be non-effective (say too many jackhammers at one time), the respiratory protection is required in addition to the use of the non-effective engineering controls. </a:t>
            </a:r>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3400590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Due to the amount of dust and airborne silica particles, excavator operators are among the most exposed workers in construction.</a:t>
            </a:r>
          </a:p>
          <a:p>
            <a:r>
              <a:rPr lang="en-US" altLang="en-US" sz="1200" b="0" i="0" u="none" strike="noStrike" kern="1200" baseline="0" dirty="0">
                <a:solidFill>
                  <a:schemeClr val="tx1"/>
                </a:solidFill>
                <a:latin typeface="+mn-lt"/>
                <a:ea typeface="+mn-ea"/>
                <a:cs typeface="+mn-cs"/>
              </a:rPr>
              <a:t>The use of an enclosed cab when operating heavy equipment and utility vehicles during demolition activities, or when fracturing and abrading silica-containing materials, can reduce operator exposures to silica dust. Otherwise dust control methods are required.  Currently manufacturers have started making enclosed cabs positive pressure with ventilation systems equipped with HEPA filtration to provide clean air to the inside of the cab.</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399417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0" u="none" strike="noStrike" kern="1200" baseline="0" dirty="0">
                <a:solidFill>
                  <a:schemeClr val="tx1"/>
                </a:solidFill>
                <a:latin typeface="+mn-lt"/>
                <a:ea typeface="+mn-ea"/>
                <a:cs typeface="+mn-cs"/>
              </a:rPr>
              <a:t>Tip: </a:t>
            </a:r>
            <a:r>
              <a:rPr lang="en-US" altLang="en-US" sz="1200" b="0" i="0" u="none" strike="noStrike" kern="1200" baseline="0" dirty="0">
                <a:solidFill>
                  <a:schemeClr val="tx1"/>
                </a:solidFill>
                <a:latin typeface="+mn-lt"/>
                <a:ea typeface="+mn-ea"/>
                <a:cs typeface="+mn-cs"/>
              </a:rPr>
              <a:t>Follow the content in the slide.</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676C05F-C3B4-474D-82B1-0C9FBCDC972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64573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Crystalline silica is found in many materials used in construction.</a:t>
            </a:r>
          </a:p>
          <a:p>
            <a:r>
              <a:rPr lang="en-US" altLang="en-US" sz="1200" b="0" i="0" u="none" strike="noStrike" kern="1200" baseline="0" dirty="0">
                <a:solidFill>
                  <a:schemeClr val="tx1"/>
                </a:solidFill>
                <a:latin typeface="+mn-lt"/>
                <a:ea typeface="+mn-ea"/>
                <a:cs typeface="+mn-cs"/>
              </a:rPr>
              <a:t>This includes natural materials such as sand, rock, and stone.</a:t>
            </a:r>
          </a:p>
          <a:p>
            <a:r>
              <a:rPr lang="en-US" altLang="en-US" sz="1200" b="0" i="0" u="none" strike="noStrike" kern="1200" baseline="0" dirty="0">
                <a:solidFill>
                  <a:schemeClr val="tx1"/>
                </a:solidFill>
                <a:latin typeface="+mn-lt"/>
                <a:ea typeface="+mn-ea"/>
                <a:cs typeface="+mn-cs"/>
              </a:rPr>
              <a:t>It also includes man-made materials such as concrete, brick, block, mortar, tile, and artificial stone.</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259870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Does anyone know what silica is?</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Silica is a naturally occurring chemical compound and not produced by life processes. Silica, also known as silicon dioxide or SiO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is a colorless, white, chemical compound. Silica is made of the most common elements on earth, silicon (Si) and oxygen (O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It’s also the most abundant compound in the earth's crust, where it makes up 59% of the total composition.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You’ll find silica in a lot of places — food, rocks, plants, medicine, cosmetics, and of course in construction materials. There’s even silica in your body. The most common form of silica is quartz, a component of stone, concrete, and sand. Simply put, silica is everywhere. If you’ve touched a rock or been to the beach, you’ve handled silica. Don’t worry— it’s mostly harmless and can even be beneficial.</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a:t>
            </a:r>
            <a:r>
              <a:rPr lang="en-US" altLang="en-US" sz="1200" b="0" i="0" u="none" strike="noStrike" kern="1200" baseline="0" dirty="0">
                <a:solidFill>
                  <a:schemeClr val="tx1"/>
                </a:solidFill>
                <a:latin typeface="+mn-lt"/>
                <a:ea typeface="+mn-ea"/>
                <a:cs typeface="+mn-cs"/>
              </a:rPr>
              <a:t>Why do we consider silica as a harmful substance</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Because crystalline silica </a:t>
            </a:r>
            <a:r>
              <a:rPr lang="en-US" sz="1200" b="0" i="1" u="none" strike="noStrike" kern="1200" baseline="0" dirty="0">
                <a:solidFill>
                  <a:schemeClr val="tx1"/>
                </a:solidFill>
                <a:latin typeface="+mn-lt"/>
                <a:ea typeface="+mn-ea"/>
                <a:cs typeface="+mn-cs"/>
              </a:rPr>
              <a:t>(one of the 2 forms of silica) </a:t>
            </a:r>
            <a:r>
              <a:rPr lang="en-US" sz="1200" b="0" i="0" u="none" strike="noStrike" kern="1200" baseline="0" dirty="0">
                <a:solidFill>
                  <a:schemeClr val="tx1"/>
                </a:solidFill>
                <a:latin typeface="+mn-lt"/>
                <a:ea typeface="+mn-ea"/>
                <a:cs typeface="+mn-cs"/>
              </a:rPr>
              <a:t>has been classified as a human lung carcinogen, and can cause serious lung disease and lung cancer. It only takes a very small amount of respirable silica dust to create a health hazard. Respirable silica dust is created when the tasks mentioned in this slide are performed.</a:t>
            </a:r>
          </a:p>
          <a:p>
            <a:endParaRPr lang="en-US" altLang="en-US" dirty="0"/>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1224117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0" dirty="0"/>
              <a:t>1- </a:t>
            </a:r>
            <a:r>
              <a:rPr lang="en-US" altLang="en-US" b="1" dirty="0"/>
              <a:t>Concrete</a:t>
            </a:r>
            <a:r>
              <a:rPr lang="en-US" altLang="en-US" dirty="0"/>
              <a:t> produces respirable silica particles during: (1) sawing, (2) cutting, (3) breaking, (4) production, (5) drilling, (6) chipping, (7) surface smoothing, (8) demolition</a:t>
            </a:r>
          </a:p>
          <a:p>
            <a:r>
              <a:rPr lang="en-US" altLang="en-US" dirty="0"/>
              <a:t>2- The most common constituent of </a:t>
            </a:r>
            <a:r>
              <a:rPr lang="en-US" altLang="en-US" b="1" dirty="0"/>
              <a:t>sand</a:t>
            </a:r>
            <a:r>
              <a:rPr lang="en-US" altLang="en-US" dirty="0"/>
              <a:t> is silica (silicon dioxide, or SiO2), therefore </a:t>
            </a:r>
            <a:r>
              <a:rPr lang="en-US" sz="1200" b="0" i="0" kern="1200" dirty="0">
                <a:solidFill>
                  <a:schemeClr val="tx1"/>
                </a:solidFill>
                <a:effectLst/>
                <a:latin typeface="+mn-lt"/>
                <a:ea typeface="+mn-ea"/>
                <a:cs typeface="+mn-cs"/>
              </a:rPr>
              <a:t>activities such as abrasive blasting with sand will result in release of silica dust.</a:t>
            </a:r>
            <a:endParaRPr lang="en-US" altLang="en-US" dirty="0"/>
          </a:p>
          <a:p>
            <a:r>
              <a:rPr lang="en-US" altLang="en-US" b="0" dirty="0"/>
              <a:t>3- </a:t>
            </a:r>
            <a:r>
              <a:rPr lang="en-US" altLang="en-US" b="1" dirty="0"/>
              <a:t>Mortar</a:t>
            </a:r>
            <a:r>
              <a:rPr lang="en-US" altLang="en-US" dirty="0"/>
              <a:t> releases </a:t>
            </a:r>
            <a:r>
              <a:rPr lang="en-US" sz="1200" b="0" i="0" kern="1200" dirty="0">
                <a:solidFill>
                  <a:schemeClr val="tx1"/>
                </a:solidFill>
                <a:effectLst/>
                <a:latin typeface="+mn-lt"/>
                <a:ea typeface="+mn-ea"/>
                <a:cs typeface="+mn-cs"/>
              </a:rPr>
              <a:t>cement dust during mixing which contains crystalline silica. Ready mixed mortar creates silica dust while being stirred up during preparation.</a:t>
            </a:r>
          </a:p>
          <a:p>
            <a:r>
              <a:rPr lang="en-US" altLang="en-US" sz="1200" b="0" i="0" kern="1200" dirty="0">
                <a:solidFill>
                  <a:schemeClr val="tx1"/>
                </a:solidFill>
                <a:effectLst/>
                <a:latin typeface="+mn-lt"/>
                <a:ea typeface="+mn-ea"/>
                <a:cs typeface="+mn-cs"/>
              </a:rPr>
              <a:t>4- </a:t>
            </a:r>
            <a:r>
              <a:rPr lang="en-US" altLang="en-US" b="1" dirty="0"/>
              <a:t>CMU Blocks</a:t>
            </a:r>
            <a:r>
              <a:rPr lang="en-US" altLang="en-US" dirty="0"/>
              <a:t> release respirable silica particles during: (1) sawing, (2) cutting, (3) breaking, (4) drilling, (5) chipping, (6) demolition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kern="1200" dirty="0">
                <a:solidFill>
                  <a:schemeClr val="tx1"/>
                </a:solidFill>
                <a:effectLst/>
                <a:latin typeface="+mn-lt"/>
                <a:ea typeface="+mn-ea"/>
                <a:cs typeface="+mn-cs"/>
              </a:rPr>
              <a:t>5- </a:t>
            </a:r>
            <a:r>
              <a:rPr lang="en-US" altLang="en-US" b="1" dirty="0"/>
              <a:t>Bricks</a:t>
            </a:r>
            <a:r>
              <a:rPr lang="en-US" altLang="en-US" dirty="0"/>
              <a:t> release respirable silica particles during: (1) sawing, (2) cutting, (3) breaking, (4) drilling, (5) chipping, (6) demolition</a:t>
            </a:r>
          </a:p>
          <a:p>
            <a:r>
              <a:rPr lang="en-US" altLang="en-US" sz="1200" b="0" i="0" u="none" strike="noStrike" kern="1200" baseline="0" dirty="0">
                <a:solidFill>
                  <a:schemeClr val="tx1"/>
                </a:solidFill>
                <a:latin typeface="+mn-lt"/>
                <a:ea typeface="+mn-ea"/>
                <a:cs typeface="+mn-cs"/>
              </a:rPr>
              <a:t>6- </a:t>
            </a:r>
            <a:r>
              <a:rPr lang="en-US" sz="1200" b="0" i="0" kern="1200" dirty="0">
                <a:solidFill>
                  <a:schemeClr val="tx1"/>
                </a:solidFill>
                <a:effectLst/>
                <a:latin typeface="+mn-lt"/>
                <a:ea typeface="+mn-ea"/>
                <a:cs typeface="+mn-cs"/>
              </a:rPr>
              <a:t>Silica in free and combined forms is a dominant component of the solid material of many </a:t>
            </a:r>
            <a:r>
              <a:rPr lang="en-US" sz="1200" b="1" i="0" kern="1200" dirty="0">
                <a:solidFill>
                  <a:schemeClr val="tx1"/>
                </a:solidFill>
                <a:effectLst/>
                <a:latin typeface="+mn-lt"/>
                <a:ea typeface="+mn-ea"/>
                <a:cs typeface="+mn-cs"/>
              </a:rPr>
              <a:t>soils, </a:t>
            </a:r>
            <a:r>
              <a:rPr lang="en-US" sz="1200" b="0" i="0" kern="1200" dirty="0">
                <a:solidFill>
                  <a:schemeClr val="tx1"/>
                </a:solidFill>
                <a:effectLst/>
                <a:latin typeface="+mn-lt"/>
                <a:ea typeface="+mn-ea"/>
                <a:cs typeface="+mn-cs"/>
              </a:rPr>
              <a:t>therefore activities such as excavation, earth moving, soil dumping,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will produce silica dust.</a:t>
            </a:r>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4117862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kern="1200" dirty="0">
                <a:solidFill>
                  <a:schemeClr val="tx1"/>
                </a:solidFill>
                <a:effectLst/>
                <a:latin typeface="+mn-lt"/>
                <a:ea typeface="+mn-ea"/>
                <a:cs typeface="+mn-cs"/>
              </a:rPr>
              <a:t>1- </a:t>
            </a:r>
            <a:r>
              <a:rPr lang="en-US" sz="1200" b="1" i="0" kern="1200" dirty="0">
                <a:solidFill>
                  <a:schemeClr val="tx1"/>
                </a:solidFill>
                <a:effectLst/>
                <a:latin typeface="+mn-lt"/>
                <a:ea typeface="+mn-ea"/>
                <a:cs typeface="+mn-cs"/>
              </a:rPr>
              <a:t>Sandstone</a:t>
            </a:r>
            <a:r>
              <a:rPr lang="en-US" sz="1200" b="0" i="0" kern="1200" dirty="0">
                <a:solidFill>
                  <a:schemeClr val="tx1"/>
                </a:solidFill>
                <a:effectLst/>
                <a:latin typeface="+mn-lt"/>
                <a:ea typeface="+mn-ea"/>
                <a:cs typeface="+mn-cs"/>
              </a:rPr>
              <a:t> is practically pure silica, therefore any action taken to this material </a:t>
            </a:r>
            <a:r>
              <a:rPr lang="en-US" sz="1200" b="0" i="1" kern="1200" dirty="0">
                <a:solidFill>
                  <a:schemeClr val="tx1"/>
                </a:solidFill>
                <a:effectLst/>
                <a:latin typeface="+mn-lt"/>
                <a:ea typeface="+mn-ea"/>
                <a:cs typeface="+mn-cs"/>
              </a:rPr>
              <a:t>(cutting, smoothing, grinding, </a:t>
            </a:r>
            <a:r>
              <a:rPr lang="en-US" sz="1200" b="0" i="1" kern="1200" dirty="0" err="1">
                <a:solidFill>
                  <a:schemeClr val="tx1"/>
                </a:solidFill>
                <a:effectLst/>
                <a:latin typeface="+mn-lt"/>
                <a:ea typeface="+mn-ea"/>
                <a:cs typeface="+mn-cs"/>
              </a:rPr>
              <a:t>etc</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will result in silica dust.</a:t>
            </a:r>
          </a:p>
          <a:p>
            <a:r>
              <a:rPr lang="en-US" sz="1200" b="0" i="0" kern="1200" dirty="0">
                <a:solidFill>
                  <a:schemeClr val="tx1"/>
                </a:solidFill>
                <a:effectLst/>
                <a:latin typeface="+mn-lt"/>
                <a:ea typeface="+mn-ea"/>
                <a:cs typeface="+mn-cs"/>
              </a:rPr>
              <a:t>2- Roof </a:t>
            </a:r>
            <a:r>
              <a:rPr lang="en-US" sz="1200" b="1" i="0" kern="1200" dirty="0">
                <a:solidFill>
                  <a:schemeClr val="tx1"/>
                </a:solidFill>
                <a:effectLst/>
                <a:latin typeface="+mn-lt"/>
                <a:ea typeface="+mn-ea"/>
                <a:cs typeface="+mn-cs"/>
              </a:rPr>
              <a:t>shingle</a:t>
            </a:r>
            <a:r>
              <a:rPr lang="en-US" sz="1200" b="0" i="0" kern="1200" dirty="0">
                <a:solidFill>
                  <a:schemeClr val="tx1"/>
                </a:solidFill>
                <a:effectLst/>
                <a:latin typeface="+mn-lt"/>
                <a:ea typeface="+mn-ea"/>
                <a:cs typeface="+mn-cs"/>
              </a:rPr>
              <a:t> that uses asphalt for waterproofing contain silica and activities such as cutting, and sawing will produce respirable silica particles.</a:t>
            </a:r>
          </a:p>
          <a:p>
            <a:r>
              <a:rPr lang="en-US" sz="1200" b="0" i="0" kern="1200" dirty="0">
                <a:solidFill>
                  <a:schemeClr val="tx1"/>
                </a:solidFill>
                <a:effectLst/>
                <a:latin typeface="+mn-lt"/>
                <a:ea typeface="+mn-ea"/>
                <a:cs typeface="+mn-cs"/>
              </a:rPr>
              <a:t>3- </a:t>
            </a:r>
            <a:r>
              <a:rPr lang="en-US" sz="1200" b="1" i="0" kern="1200" dirty="0">
                <a:solidFill>
                  <a:schemeClr val="tx1"/>
                </a:solidFill>
                <a:effectLst/>
                <a:latin typeface="+mn-lt"/>
                <a:ea typeface="+mn-ea"/>
                <a:cs typeface="+mn-cs"/>
              </a:rPr>
              <a:t>Drywall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joint compounds </a:t>
            </a:r>
            <a:r>
              <a:rPr lang="en-US" sz="1200" b="0" i="0" kern="1200" dirty="0">
                <a:solidFill>
                  <a:schemeClr val="tx1"/>
                </a:solidFill>
                <a:effectLst/>
                <a:latin typeface="+mn-lt"/>
                <a:ea typeface="+mn-ea"/>
                <a:cs typeface="+mn-cs"/>
              </a:rPr>
              <a:t>are made from many ingredients </a:t>
            </a:r>
            <a:r>
              <a:rPr lang="en-US" sz="1200" b="0" i="1" kern="1200" dirty="0">
                <a:solidFill>
                  <a:schemeClr val="tx1"/>
                </a:solidFill>
                <a:effectLst/>
                <a:latin typeface="+mn-lt"/>
                <a:ea typeface="+mn-ea"/>
                <a:cs typeface="+mn-cs"/>
              </a:rPr>
              <a:t>(among them silica). </a:t>
            </a:r>
            <a:r>
              <a:rPr lang="en-US" sz="1200" b="0" i="0" kern="1200" dirty="0">
                <a:solidFill>
                  <a:schemeClr val="tx1"/>
                </a:solidFill>
                <a:effectLst/>
                <a:latin typeface="+mn-lt"/>
                <a:ea typeface="+mn-ea"/>
                <a:cs typeface="+mn-cs"/>
              </a:rPr>
              <a:t>Mixing of the dry powder used as drywall finishing is one of the most silica dust releasing activities.</a:t>
            </a:r>
          </a:p>
          <a:p>
            <a:r>
              <a:rPr lang="en-US" sz="1200" b="0" i="0" kern="1200" dirty="0">
                <a:solidFill>
                  <a:schemeClr val="tx1"/>
                </a:solidFill>
                <a:effectLst/>
                <a:latin typeface="+mn-lt"/>
                <a:ea typeface="+mn-ea"/>
                <a:cs typeface="+mn-cs"/>
              </a:rPr>
              <a:t>4, 5 – Dry cutting and dry grinding of </a:t>
            </a:r>
            <a:r>
              <a:rPr lang="en-US" sz="1200" b="1" i="0" kern="1200" dirty="0">
                <a:solidFill>
                  <a:schemeClr val="tx1"/>
                </a:solidFill>
                <a:effectLst/>
                <a:latin typeface="+mn-lt"/>
                <a:ea typeface="+mn-ea"/>
                <a:cs typeface="+mn-cs"/>
              </a:rPr>
              <a:t>Porcelain &amp; Terrazzo tiles </a:t>
            </a:r>
            <a:r>
              <a:rPr lang="en-US" sz="1200" b="0" i="0" kern="1200" dirty="0">
                <a:solidFill>
                  <a:schemeClr val="tx1"/>
                </a:solidFill>
                <a:effectLst/>
                <a:latin typeface="+mn-lt"/>
                <a:ea typeface="+mn-ea"/>
                <a:cs typeface="+mn-cs"/>
              </a:rPr>
              <a:t>lead to silica dust which exposes the construction works to respirable silica particles.</a:t>
            </a:r>
          </a:p>
          <a:p>
            <a:r>
              <a:rPr lang="en-US" sz="1200" b="0" i="0" kern="1200" dirty="0">
                <a:solidFill>
                  <a:schemeClr val="tx1"/>
                </a:solidFill>
                <a:effectLst/>
                <a:latin typeface="+mn-lt"/>
                <a:ea typeface="+mn-ea"/>
                <a:cs typeface="+mn-cs"/>
              </a:rPr>
              <a:t>6- </a:t>
            </a:r>
            <a:r>
              <a:rPr lang="en-US" sz="1200" b="1" i="0" kern="1200" dirty="0">
                <a:solidFill>
                  <a:schemeClr val="tx1"/>
                </a:solidFill>
                <a:effectLst/>
                <a:latin typeface="+mn-lt"/>
                <a:ea typeface="+mn-ea"/>
                <a:cs typeface="+mn-cs"/>
              </a:rPr>
              <a:t>Granite and other natural stones </a:t>
            </a:r>
            <a:r>
              <a:rPr lang="en-US" sz="1200" b="0" i="0" kern="1200" dirty="0">
                <a:solidFill>
                  <a:schemeClr val="tx1"/>
                </a:solidFill>
                <a:effectLst/>
                <a:latin typeface="+mn-lt"/>
                <a:ea typeface="+mn-ea"/>
                <a:cs typeface="+mn-cs"/>
              </a:rPr>
              <a:t>are quarried and cut into large stone slabs where exposure to crystalline silica dust is very likely. These materials will expose the construction workers to silica dust during cutting, grinding, drilling, chipping and polishing these stones.</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2556173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1, 2, 3- Mixing of </a:t>
            </a:r>
            <a:r>
              <a:rPr lang="en-US" altLang="en-US" sz="1200" b="1" i="0" u="none" strike="noStrike" kern="1200" baseline="0" dirty="0" err="1">
                <a:solidFill>
                  <a:schemeClr val="tx1"/>
                </a:solidFill>
                <a:latin typeface="+mn-lt"/>
                <a:ea typeface="+mn-ea"/>
                <a:cs typeface="+mn-cs"/>
              </a:rPr>
              <a:t>thinset</a:t>
            </a:r>
            <a:r>
              <a:rPr lang="en-US" altLang="en-US" sz="1200" b="1" i="0" u="none" strike="noStrike" kern="1200" baseline="0" dirty="0">
                <a:solidFill>
                  <a:schemeClr val="tx1"/>
                </a:solidFill>
                <a:latin typeface="+mn-lt"/>
                <a:ea typeface="+mn-ea"/>
                <a:cs typeface="+mn-cs"/>
              </a:rPr>
              <a:t>, grout, and stucco </a:t>
            </a:r>
            <a:r>
              <a:rPr lang="en-US" altLang="en-US" sz="1200" b="0" i="0" u="none" strike="noStrike" kern="1200" baseline="0" dirty="0">
                <a:solidFill>
                  <a:schemeClr val="tx1"/>
                </a:solidFill>
                <a:latin typeface="+mn-lt"/>
                <a:ea typeface="+mn-ea"/>
                <a:cs typeface="+mn-cs"/>
              </a:rPr>
              <a:t>dry powder creates silica dust associated with the risk of respirable silica particles. </a:t>
            </a:r>
          </a:p>
          <a:p>
            <a:r>
              <a:rPr lang="en-US" altLang="en-US" sz="1200" b="0" i="0" u="none" strike="noStrike" kern="1200" baseline="0" dirty="0">
                <a:solidFill>
                  <a:schemeClr val="tx1"/>
                </a:solidFill>
                <a:latin typeface="+mn-lt"/>
                <a:ea typeface="+mn-ea"/>
                <a:cs typeface="+mn-cs"/>
              </a:rPr>
              <a:t>4- Milling, cutting, or otherwise disturbing </a:t>
            </a:r>
            <a:r>
              <a:rPr lang="en-US" altLang="en-US" sz="1200" b="1" i="0" u="none" strike="noStrike" kern="1200" baseline="0" dirty="0">
                <a:solidFill>
                  <a:schemeClr val="tx1"/>
                </a:solidFill>
                <a:latin typeface="+mn-lt"/>
                <a:ea typeface="+mn-ea"/>
                <a:cs typeface="+mn-cs"/>
              </a:rPr>
              <a:t>asphalt</a:t>
            </a:r>
            <a:r>
              <a:rPr lang="en-US" altLang="en-US" sz="1200" b="0" i="0" u="none" strike="noStrike" kern="1200" baseline="0" dirty="0">
                <a:solidFill>
                  <a:schemeClr val="tx1"/>
                </a:solidFill>
                <a:latin typeface="+mn-lt"/>
                <a:ea typeface="+mn-ea"/>
                <a:cs typeface="+mn-cs"/>
              </a:rPr>
              <a:t> pavement can create airborne dust containing silica.</a:t>
            </a:r>
          </a:p>
          <a:p>
            <a:r>
              <a:rPr lang="en-US" altLang="en-US" sz="1200" b="0" i="0" u="none" strike="noStrike" kern="1200" baseline="0" dirty="0">
                <a:solidFill>
                  <a:schemeClr val="tx1"/>
                </a:solidFill>
                <a:latin typeface="+mn-lt"/>
                <a:ea typeface="+mn-ea"/>
                <a:cs typeface="+mn-cs"/>
              </a:rPr>
              <a:t>5- The main respiratory hazard associated with </a:t>
            </a:r>
            <a:r>
              <a:rPr lang="en-US" altLang="en-US" sz="1200" b="1" i="0" u="none" strike="noStrike" kern="1200" baseline="0" dirty="0">
                <a:solidFill>
                  <a:schemeClr val="tx1"/>
                </a:solidFill>
                <a:latin typeface="+mn-lt"/>
                <a:ea typeface="+mn-ea"/>
                <a:cs typeface="+mn-cs"/>
              </a:rPr>
              <a:t>plastering</a:t>
            </a:r>
            <a:r>
              <a:rPr lang="en-US" altLang="en-US" sz="1200" b="0" i="0" u="none" strike="noStrike" kern="1200" baseline="0" dirty="0">
                <a:solidFill>
                  <a:schemeClr val="tx1"/>
                </a:solidFill>
                <a:latin typeface="+mn-lt"/>
                <a:ea typeface="+mn-ea"/>
                <a:cs typeface="+mn-cs"/>
              </a:rPr>
              <a:t> activities is exposure to airborne plaster dust when mixing the material from a dry state to wet in preparation for use, and during sanding down of dried materials.</a:t>
            </a:r>
          </a:p>
          <a:p>
            <a:r>
              <a:rPr lang="en-US" altLang="en-US" sz="1200" b="0" i="0" u="none" strike="noStrike" kern="1200" baseline="0" dirty="0">
                <a:solidFill>
                  <a:schemeClr val="tx1"/>
                </a:solidFill>
                <a:latin typeface="+mn-lt"/>
                <a:ea typeface="+mn-ea"/>
                <a:cs typeface="+mn-cs"/>
              </a:rPr>
              <a:t>6- </a:t>
            </a:r>
            <a:r>
              <a:rPr lang="en-US" sz="1200" b="0" i="0" kern="1200" dirty="0">
                <a:solidFill>
                  <a:schemeClr val="tx1"/>
                </a:solidFill>
                <a:effectLst/>
                <a:latin typeface="+mn-lt"/>
                <a:ea typeface="+mn-ea"/>
                <a:cs typeface="+mn-cs"/>
              </a:rPr>
              <a:t>Latex </a:t>
            </a:r>
            <a:r>
              <a:rPr lang="en-US" sz="1200" b="1" i="0" kern="1200" dirty="0">
                <a:solidFill>
                  <a:schemeClr val="tx1"/>
                </a:solidFill>
                <a:effectLst/>
                <a:latin typeface="+mn-lt"/>
                <a:ea typeface="+mn-ea"/>
                <a:cs typeface="+mn-cs"/>
              </a:rPr>
              <a:t>paints</a:t>
            </a:r>
            <a:r>
              <a:rPr lang="en-US" sz="1200" b="0" i="0" kern="1200" dirty="0">
                <a:solidFill>
                  <a:schemeClr val="tx1"/>
                </a:solidFill>
                <a:effectLst/>
                <a:latin typeface="+mn-lt"/>
                <a:ea typeface="+mn-ea"/>
                <a:cs typeface="+mn-cs"/>
              </a:rPr>
              <a:t> contain crystalline silica, which when inhaled causes lung disease. </a:t>
            </a:r>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2389136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1" i="0" u="none" strike="noStrike" kern="1200" baseline="0" dirty="0">
                <a:solidFill>
                  <a:schemeClr val="tx1"/>
                </a:solidFill>
                <a:latin typeface="+mn-lt"/>
                <a:ea typeface="+mn-ea"/>
                <a:cs typeface="+mn-cs"/>
              </a:rPr>
              <a:t>Tip: </a:t>
            </a:r>
            <a:r>
              <a:rPr lang="en-US" altLang="en-US" sz="1200" b="0" i="0" u="none" strike="noStrike" kern="1200" baseline="0" dirty="0">
                <a:solidFill>
                  <a:schemeClr val="tx1"/>
                </a:solidFill>
                <a:latin typeface="+mn-lt"/>
                <a:ea typeface="+mn-ea"/>
                <a:cs typeface="+mn-cs"/>
              </a:rPr>
              <a:t>Follow the content in the slide.</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extLst>
      <p:ext uri="{BB962C8B-B14F-4D97-AF65-F5344CB8AC3E}">
        <p14:creationId xmlns:p14="http://schemas.microsoft.com/office/powerpoint/2010/main" val="2745286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xfrm>
            <a:off x="3884613" y="8755447"/>
            <a:ext cx="2971800" cy="4592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extLst>
      <p:ext uri="{BB962C8B-B14F-4D97-AF65-F5344CB8AC3E}">
        <p14:creationId xmlns:p14="http://schemas.microsoft.com/office/powerpoint/2010/main" val="383199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1" i="0" u="none" strike="noStrike" kern="1200" baseline="0" dirty="0">
                <a:solidFill>
                  <a:srgbClr val="FF0000"/>
                </a:solidFill>
                <a:latin typeface="+mn-lt"/>
                <a:ea typeface="+mn-ea"/>
                <a:cs typeface="+mn-cs"/>
              </a:rPr>
              <a:t>1-  Stationary masonry saws</a:t>
            </a:r>
            <a:r>
              <a:rPr lang="en-US" altLang="en-US" sz="1200" b="1" i="1" u="none" strike="noStrike" kern="1200" baseline="0" dirty="0">
                <a:solidFill>
                  <a:srgbClr val="FF0000"/>
                </a:solidFill>
                <a:latin typeface="+mn-lt"/>
                <a:ea typeface="+mn-ea"/>
                <a:cs typeface="+mn-cs"/>
              </a:rPr>
              <a:t> (Table 1)</a:t>
            </a:r>
          </a:p>
          <a:p>
            <a:r>
              <a:rPr lang="en-US" altLang="en-US" sz="1200" b="0" i="0" u="none" strike="noStrike" kern="1200" baseline="0" dirty="0">
                <a:solidFill>
                  <a:schemeClr val="tx1"/>
                </a:solidFill>
                <a:latin typeface="+mn-lt"/>
                <a:ea typeface="+mn-ea"/>
                <a:cs typeface="+mn-cs"/>
              </a:rPr>
              <a:t>Crystalline silica is a common mineral that is found in construction materials such as sand, stone, concrete, brick, and mortar. ... According to OSHA statistics, about 2.3 million construction workers are exposed to respirable crystalline silica in over 600,000 workplaces. </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Respirable crystalline silica – very small particles at least 100 times smaller than ordinary sand you might find on beaches – is created when cutting and sawing concrete, brick, CMU block, and mortar. Such activities result in creating silica dust which makes construction workers being exposed to respirable crystalline silica. </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What kind of tools come to your mind when we talk about silica dust created by concrete or masonry sawing?</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All different kind of saws used in construction for </a:t>
            </a:r>
            <a:r>
              <a:rPr lang="en-US" sz="1200" b="0" i="0" u="none" strike="noStrike" kern="1200" baseline="0" dirty="0">
                <a:solidFill>
                  <a:schemeClr val="tx1"/>
                </a:solidFill>
                <a:latin typeface="+mn-lt"/>
                <a:ea typeface="+mn-ea"/>
                <a:cs typeface="+mn-cs"/>
              </a:rPr>
              <a:t>concrete or masonry sawing. More specifically, we do have (1) Stationary Masonry Saws, (2) Handheld power saws that most of you use almost every day, (3) Walk-behind Saws, used especially in concrete slabs jointing, and (4) Drivable Saws.</a:t>
            </a:r>
            <a:endParaRPr lang="en-US" sz="1200" kern="1200" dirty="0">
              <a:solidFill>
                <a:schemeClr val="tx1"/>
              </a:solidFill>
              <a:effectLst/>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72620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1" i="0" u="none" strike="noStrike" kern="1200" baseline="0" dirty="0">
                <a:solidFill>
                  <a:schemeClr val="tx1"/>
                </a:solidFill>
                <a:latin typeface="+mn-lt"/>
                <a:ea typeface="+mn-ea"/>
                <a:cs typeface="+mn-cs"/>
              </a:rPr>
              <a:t>2-  Handheld power saws </a:t>
            </a:r>
            <a:r>
              <a:rPr lang="en-US" altLang="en-US" sz="1200" b="1" i="1" u="none" strike="noStrike" kern="1200" baseline="0" dirty="0">
                <a:solidFill>
                  <a:schemeClr val="tx1"/>
                </a:solidFill>
                <a:latin typeface="+mn-lt"/>
                <a:ea typeface="+mn-ea"/>
                <a:cs typeface="+mn-cs"/>
              </a:rPr>
              <a:t>(Table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0" u="none" strike="noStrike" kern="1200" baseline="0" dirty="0">
                <a:solidFill>
                  <a:schemeClr val="tx1"/>
                </a:solidFill>
                <a:latin typeface="+mn-lt"/>
                <a:ea typeface="+mn-ea"/>
                <a:cs typeface="+mn-cs"/>
              </a:rPr>
              <a:t>3-  Handheld power saws for cutting fiber-cement board (with blade diameter of 8 inches or less) </a:t>
            </a:r>
            <a:r>
              <a:rPr lang="en-US" altLang="en-US" sz="1200" b="1" i="1" u="none" strike="noStrike" kern="1200" baseline="0" dirty="0">
                <a:solidFill>
                  <a:schemeClr val="tx1"/>
                </a:solidFill>
                <a:latin typeface="+mn-lt"/>
                <a:ea typeface="+mn-ea"/>
                <a:cs typeface="+mn-cs"/>
              </a:rPr>
              <a:t>(Table 1)</a:t>
            </a:r>
          </a:p>
          <a:p>
            <a:r>
              <a:rPr lang="en-US" altLang="en-US" sz="1200" b="0" i="0" u="none" strike="noStrike" kern="1200" baseline="0" dirty="0">
                <a:solidFill>
                  <a:schemeClr val="tx1"/>
                </a:solidFill>
                <a:latin typeface="+mn-lt"/>
                <a:ea typeface="+mn-ea"/>
                <a:cs typeface="+mn-cs"/>
              </a:rPr>
              <a:t>The same results as in Sawing are obtained from cutting of stone work or concrete. Again, crystalline silica is produced from the tasks performed while cutting stone work or concrete. </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Who can identify the tools that create silica dust during this task?</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The main tools used in cutting of silica containing materials that contribute to respirable silica particles and to potential lung diseases later on are grinders and handheld Power Saws. I believe that everyone is very familiar with these tools and their performance. </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330983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1" i="0" u="none" strike="noStrike" kern="1200" baseline="0" dirty="0">
                <a:solidFill>
                  <a:srgbClr val="FF0000"/>
                </a:solidFill>
                <a:latin typeface="+mn-lt"/>
                <a:ea typeface="+mn-ea"/>
                <a:cs typeface="+mn-cs"/>
              </a:rPr>
              <a:t>4- Walk-behind saws</a:t>
            </a:r>
            <a:r>
              <a:rPr lang="en-US" altLang="en-US" sz="1200" b="1" i="1" u="none" strike="noStrike" kern="1200" baseline="0" dirty="0">
                <a:solidFill>
                  <a:srgbClr val="FF0000"/>
                </a:solidFill>
                <a:latin typeface="+mn-lt"/>
                <a:ea typeface="+mn-ea"/>
                <a:cs typeface="+mn-cs"/>
              </a:rPr>
              <a:t> (Table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0" u="none" strike="noStrike" kern="1200" baseline="0" dirty="0">
                <a:solidFill>
                  <a:srgbClr val="FF0000"/>
                </a:solidFill>
                <a:latin typeface="+mn-lt"/>
                <a:ea typeface="+mn-ea"/>
                <a:cs typeface="+mn-cs"/>
              </a:rPr>
              <a:t>5- Drivable saws</a:t>
            </a:r>
            <a:r>
              <a:rPr lang="en-US" altLang="en-US" sz="1200" b="1" i="1" u="none" strike="noStrike" kern="1200" baseline="0" dirty="0">
                <a:solidFill>
                  <a:srgbClr val="FF0000"/>
                </a:solidFill>
                <a:latin typeface="+mn-lt"/>
                <a:ea typeface="+mn-ea"/>
                <a:cs typeface="+mn-cs"/>
              </a:rPr>
              <a:t> (Table 1)</a:t>
            </a:r>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What kind of tools come to your mind when we talk about silica dust created by concrete joint sawing in big size projects?</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Walk-behind Saws and Drivable Saws are especially used in concrete slabs jointing in big size projects.</a:t>
            </a:r>
            <a:endParaRPr lang="en-US" sz="1200" kern="1200" dirty="0">
              <a:solidFill>
                <a:schemeClr val="tx1"/>
              </a:solidFill>
              <a:effectLst/>
              <a:latin typeface="+mn-lt"/>
              <a:ea typeface="+mn-ea"/>
              <a:cs typeface="+mn-cs"/>
            </a:endParaRP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60038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dirty="0"/>
              <a:t>6- Rig-mounted core saws or drills </a:t>
            </a:r>
            <a:r>
              <a:rPr lang="en-US" altLang="en-US" b="1" i="1" dirty="0"/>
              <a:t>(Table 1)</a:t>
            </a:r>
          </a:p>
          <a:p>
            <a:r>
              <a:rPr lang="en-US" altLang="en-US" b="1" dirty="0"/>
              <a:t>7- Handheld and stand-mounted drills (including impact and rotary hammer drills) </a:t>
            </a:r>
            <a:r>
              <a:rPr lang="en-US" altLang="en-US" b="1" i="1" dirty="0"/>
              <a:t>(Table 1)</a:t>
            </a:r>
          </a:p>
          <a:p>
            <a:r>
              <a:rPr lang="en-US" altLang="en-US" sz="1200" b="0" i="0" u="none" strike="noStrike" kern="1200" baseline="0" dirty="0">
                <a:solidFill>
                  <a:schemeClr val="tx1"/>
                </a:solidFill>
                <a:latin typeface="+mn-lt"/>
                <a:ea typeface="+mn-ea"/>
                <a:cs typeface="+mn-cs"/>
              </a:rPr>
              <a:t>The use of handheld and stand-mounted drills, impact and rotary hammer drills, and similar tools used to drill holes in concrete, masonry, or other silica-containing materials can generate respirable crystalline silica dust. </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2337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dirty="0"/>
              <a:t>8- Dowel drilling rigs for concrete </a:t>
            </a:r>
            <a:r>
              <a:rPr lang="en-US" altLang="en-US" b="1" i="1" dirty="0"/>
              <a:t>(Table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9- Vehicle-mounted drilling rigs for rock and concrete </a:t>
            </a:r>
            <a:r>
              <a:rPr lang="en-US" altLang="en-US" b="1" i="1" dirty="0"/>
              <a:t>(Table 1)</a:t>
            </a:r>
          </a:p>
          <a:p>
            <a:endParaRPr lang="en-US" altLang="en-US" b="1" i="1" dirty="0"/>
          </a:p>
          <a:p>
            <a:r>
              <a:rPr lang="en-US" altLang="en-US" sz="1200" b="0" i="0" u="none" strike="noStrike" kern="1200" baseline="0" dirty="0">
                <a:solidFill>
                  <a:schemeClr val="tx1"/>
                </a:solidFill>
                <a:latin typeface="+mn-lt"/>
                <a:ea typeface="+mn-ea"/>
                <a:cs typeface="+mn-cs"/>
              </a:rPr>
              <a:t>The use of Dowel Drilling Rigs and Vehicle-Mounted Core Drills used to drill holes in concrete or rock (silica containing materials) can generate respirable crystalline silica dust. </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422147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10- Jackhammers and handheld powered chipping tools </a:t>
            </a:r>
            <a:r>
              <a:rPr lang="en-US" sz="1200" b="1" i="1" u="none" strike="noStrike" kern="1200" baseline="0" dirty="0">
                <a:solidFill>
                  <a:schemeClr val="tx1"/>
                </a:solidFill>
                <a:latin typeface="+mn-lt"/>
                <a:ea typeface="+mn-ea"/>
                <a:cs typeface="+mn-cs"/>
              </a:rPr>
              <a:t>(Table 1) </a:t>
            </a:r>
          </a:p>
          <a:p>
            <a:r>
              <a:rPr lang="en-US" sz="1200" b="1" i="0" u="none" strike="noStrike" kern="1200" baseline="0" dirty="0">
                <a:solidFill>
                  <a:schemeClr val="tx1"/>
                </a:solidFill>
                <a:latin typeface="+mn-lt"/>
                <a:ea typeface="+mn-ea"/>
                <a:cs typeface="+mn-cs"/>
              </a:rPr>
              <a:t>17 -</a:t>
            </a:r>
            <a:r>
              <a:rPr lang="en-US" b="1" i="0" dirty="0"/>
              <a:t>Heavy equipment and utility vehicles used to abrade or fracture silica containing materials (e.g., hoe-ramming, rock ripping) or used during demolition activities involving silica-containing materials </a:t>
            </a:r>
            <a:r>
              <a:rPr lang="en-US" b="1" i="1" dirty="0"/>
              <a:t>(Table 1)</a:t>
            </a:r>
            <a:endParaRPr lang="en-US" sz="1200" b="1" i="1"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Who can tell me which is the first construction task that comes into your mind when silica dust is mentioned?</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Demolition is one of the primary construction tasks that contributes the most at creating dust, and therefore respirable silica dust.</a:t>
            </a:r>
          </a:p>
          <a:p>
            <a:endParaRPr lang="en-US" sz="1200" kern="1200" dirty="0">
              <a:solidFill>
                <a:schemeClr val="tx1"/>
              </a:solidFill>
              <a:effectLst/>
              <a:latin typeface="+mn-lt"/>
              <a:ea typeface="+mn-ea"/>
              <a:cs typeface="+mn-cs"/>
            </a:endParaRPr>
          </a:p>
          <a:p>
            <a:r>
              <a:rPr lang="en-US" altLang="en-US" sz="1200" b="0" i="0" u="none" strike="noStrike" kern="1200" baseline="0" dirty="0">
                <a:solidFill>
                  <a:schemeClr val="tx1"/>
                </a:solidFill>
                <a:latin typeface="+mn-lt"/>
                <a:ea typeface="+mn-ea"/>
                <a:cs typeface="+mn-cs"/>
              </a:rPr>
              <a:t>Demolition, performed manually or by machinery, involves a lot of concrete, masonry, brick grinding and breaking which release silica particle in the air that can be respirated by the construction workers being in the vicinity of the demolition activities.</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Among the tool and equipment used in these activities, the main ones are (1) jackhammers, (2) excavators, backhoe loaders, (3) wrecking balls. </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199631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714C18-34D2-451C-B8F9-060760643A4A}"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BA026-F954-4785-9CDB-3C2926662280}"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417CE-5A7A-479E-B7DB-24E96A761E22}"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50200-78D2-411F-A069-549F52698C86}" type="datetime1">
              <a:rPr lang="en-US" smtClean="0"/>
              <a:t>4/22/2020</a:t>
            </a:fld>
            <a:endParaRPr lang="en-US"/>
          </a:p>
        </p:txBody>
      </p:sp>
      <p:sp>
        <p:nvSpPr>
          <p:cNvPr id="6" name="Slide Number Placeholder 5"/>
          <p:cNvSpPr>
            <a:spLocks noGrp="1"/>
          </p:cNvSpPr>
          <p:nvPr>
            <p:ph type="sldNum" sz="quarter" idx="12"/>
          </p:nvPr>
        </p:nvSpPr>
        <p:spPr>
          <a:xfrm>
            <a:off x="6400800" y="6356350"/>
            <a:ext cx="2133600" cy="365125"/>
          </a:xfrm>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7B93FF-5029-4434-BE7C-4CF7EB8AA4B8}"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5B51F-2E3B-462C-8CE9-C4819DFBBE63}" type="datetime1">
              <a:rPr lang="en-US" smtClean="0"/>
              <a:t>4/22/2020</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
        <p:nvSpPr>
          <p:cNvPr id="8"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C13104-E011-49B5-B0ED-3231CBCB320E}" type="datetime1">
              <a:rPr lang="en-US" smtClean="0"/>
              <a:t>4/22/2020</a:t>
            </a:fld>
            <a:endParaRPr lang="en-US"/>
          </a:p>
        </p:txBody>
      </p:sp>
      <p:sp>
        <p:nvSpPr>
          <p:cNvPr id="9" name="Slide Number Placeholder 8"/>
          <p:cNvSpPr>
            <a:spLocks noGrp="1"/>
          </p:cNvSpPr>
          <p:nvPr>
            <p:ph type="sldNum" sz="quarter" idx="12"/>
          </p:nvPr>
        </p:nvSpPr>
        <p:spPr/>
        <p:txBody>
          <a:bodyPr/>
          <a:lstStyle/>
          <a:p>
            <a:fld id="{52110876-1A90-47DF-8CC1-92F5C1F8B346}" type="slidenum">
              <a:rPr lang="en-US" smtClean="0"/>
              <a:pPr/>
              <a:t>‹#›</a:t>
            </a:fld>
            <a:endParaRPr lang="en-US"/>
          </a:p>
        </p:txBody>
      </p:sp>
      <p:sp>
        <p:nvSpPr>
          <p:cNvPr id="10" name="Footer Placeholder 4"/>
          <p:cNvSpPr>
            <a:spLocks noGrp="1"/>
          </p:cNvSpPr>
          <p:nvPr>
            <p:ph type="ftr" sz="quarter" idx="1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32727B-1345-4E19-9879-3B79FEE61846}" type="datetime1">
              <a:rPr lang="en-US" smtClean="0"/>
              <a:t>4/22/2020</a:t>
            </a:fld>
            <a:endParaRPr lang="en-US"/>
          </a:p>
        </p:txBody>
      </p:sp>
      <p:sp>
        <p:nvSpPr>
          <p:cNvPr id="5" name="Slide Number Placeholder 4"/>
          <p:cNvSpPr>
            <a:spLocks noGrp="1"/>
          </p:cNvSpPr>
          <p:nvPr>
            <p:ph type="sldNum" sz="quarter" idx="12"/>
          </p:nvPr>
        </p:nvSpPr>
        <p:spPr/>
        <p:txBody>
          <a:bodyPr/>
          <a:lstStyle/>
          <a:p>
            <a:fld id="{52110876-1A90-47DF-8CC1-92F5C1F8B346}" type="slidenum">
              <a:rPr lang="en-US" smtClean="0"/>
              <a:pPr/>
              <a:t>‹#›</a:t>
            </a:fld>
            <a:endParaRPr lang="en-US"/>
          </a:p>
        </p:txBody>
      </p:sp>
      <p:sp>
        <p:nvSpPr>
          <p:cNvPr id="6"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843F8-4448-42E6-8583-B0AD3505E28D}" type="datetime1">
              <a:rPr lang="en-US" smtClean="0"/>
              <a:t>4/22/2020</a:t>
            </a:fld>
            <a:endParaRPr lang="en-US"/>
          </a:p>
        </p:txBody>
      </p:sp>
      <p:sp>
        <p:nvSpPr>
          <p:cNvPr id="4" name="Slide Number Placeholder 3"/>
          <p:cNvSpPr>
            <a:spLocks noGrp="1"/>
          </p:cNvSpPr>
          <p:nvPr>
            <p:ph type="sldNum" sz="quarter" idx="12"/>
          </p:nvPr>
        </p:nvSpPr>
        <p:spPr/>
        <p:txBody>
          <a:bodyPr/>
          <a:lstStyle/>
          <a:p>
            <a:fld id="{52110876-1A90-47DF-8CC1-92F5C1F8B346}" type="slidenum">
              <a:rPr lang="en-US" smtClean="0"/>
              <a:pPr/>
              <a:t>‹#›</a:t>
            </a:fld>
            <a:endParaRPr lang="en-US"/>
          </a:p>
        </p:txBody>
      </p:sp>
      <p:sp>
        <p:nvSpPr>
          <p:cNvPr id="5"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86C9B7-DFC4-4778-A411-F099A50B16E9}" type="datetime1">
              <a:rPr lang="en-US" smtClean="0"/>
              <a:t>4/22/2020</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
        <p:nvSpPr>
          <p:cNvPr id="8"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EF0A2-C87F-4FA5-A998-600560EAC84C}" type="datetime1">
              <a:rPr lang="en-US" smtClean="0"/>
              <a:t>4/22/2020</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5B386-3451-4258-9747-21F34039D5AB}" type="datetime1">
              <a:rPr lang="en-US" smtClean="0"/>
              <a:t>4/22/2020</a:t>
            </a:fld>
            <a:endParaRPr lang="en-US"/>
          </a:p>
        </p:txBody>
      </p:sp>
      <p:sp>
        <p:nvSpPr>
          <p:cNvPr id="6" name="Slide Number Placeholder 5"/>
          <p:cNvSpPr>
            <a:spLocks noGrp="1"/>
          </p:cNvSpPr>
          <p:nvPr>
            <p:ph type="sldNum" sz="quarter" idx="4"/>
          </p:nvPr>
        </p:nvSpPr>
        <p:spPr>
          <a:xfrm>
            <a:off x="6400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10876-1A90-47DF-8CC1-92F5C1F8B3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7.jpg"/><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0.jp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3.jp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6.jp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9.jpg"/><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31.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jpg"/><Relationship Id="rId7" Type="http://schemas.openxmlformats.org/officeDocument/2006/relationships/image" Target="../media/image63.jp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jpg"/></Relationships>
</file>

<file path=ppt/slides/_rels/slide32.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65.jpeg"/><Relationship Id="rId7" Type="http://schemas.openxmlformats.org/officeDocument/2006/relationships/image" Target="../media/image69.jp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0" y="2971800"/>
            <a:ext cx="9144000" cy="1066800"/>
          </a:xfrm>
          <a:solidFill>
            <a:schemeClr val="tx2">
              <a:lumMod val="75000"/>
            </a:schemeClr>
          </a:solidFill>
        </p:spPr>
        <p:txBody>
          <a:bodyPr>
            <a:noAutofit/>
          </a:bodyPr>
          <a:lstStyle/>
          <a:p>
            <a:r>
              <a:rPr lang="en-US" sz="4000" dirty="0">
                <a:solidFill>
                  <a:schemeClr val="bg1"/>
                </a:solidFill>
              </a:rPr>
              <a:t>Tasks and Tools that Create Silica Dust</a:t>
            </a:r>
          </a:p>
        </p:txBody>
      </p:sp>
      <p:sp>
        <p:nvSpPr>
          <p:cNvPr id="3" name="Rectangle 2"/>
          <p:cNvSpPr/>
          <p:nvPr/>
        </p:nvSpPr>
        <p:spPr>
          <a:xfrm>
            <a:off x="6927" y="311150"/>
            <a:ext cx="20574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dirty="0"/>
              <a:t>Module # 3</a:t>
            </a:r>
          </a:p>
        </p:txBody>
      </p:sp>
      <p:sp>
        <p:nvSpPr>
          <p:cNvPr id="7" name="Slide Number Placeholder 6"/>
          <p:cNvSpPr>
            <a:spLocks noGrp="1"/>
          </p:cNvSpPr>
          <p:nvPr>
            <p:ph type="sldNum" sz="quarter" idx="12"/>
          </p:nvPr>
        </p:nvSpPr>
        <p:spPr/>
        <p:txBody>
          <a:bodyPr/>
          <a:lstStyle/>
          <a:p>
            <a:fld id="{52110876-1A90-47DF-8CC1-92F5C1F8B346}"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191000"/>
            <a:ext cx="5372100" cy="2371725"/>
          </a:xfrm>
          <a:prstGeom prst="rect">
            <a:avLst/>
          </a:prstGeom>
        </p:spPr>
      </p:pic>
      <p:pic>
        <p:nvPicPr>
          <p:cNvPr id="4" name="Picture 3" title="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676400"/>
            <a:ext cx="4114800" cy="2362200"/>
          </a:xfrm>
          <a:prstGeom prst="rect">
            <a:avLst/>
          </a:prstGeom>
        </p:spPr>
      </p:pic>
      <p:sp>
        <p:nvSpPr>
          <p:cNvPr id="10" name="Content Placeholder 1"/>
          <p:cNvSpPr txBox="1">
            <a:spLocks/>
          </p:cNvSpPr>
          <p:nvPr/>
        </p:nvSpPr>
        <p:spPr>
          <a:xfrm>
            <a:off x="-380999" y="2276858"/>
            <a:ext cx="5105399" cy="420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n-US" dirty="0" err="1"/>
              <a:t>Rompiendo</a:t>
            </a:r>
            <a:r>
              <a:rPr lang="en-US" dirty="0"/>
              <a:t> </a:t>
            </a:r>
            <a:r>
              <a:rPr lang="en-US" dirty="0" err="1"/>
              <a:t>concreto</a:t>
            </a:r>
            <a:r>
              <a:rPr lang="en-US" dirty="0"/>
              <a:t/>
            </a:r>
            <a:br>
              <a:rPr lang="en-US" dirty="0"/>
            </a:br>
            <a:r>
              <a:rPr lang="en-US" dirty="0"/>
              <a:t>- </a:t>
            </a:r>
            <a:r>
              <a:rPr lang="en-US" dirty="0" err="1"/>
              <a:t>Maquinaria</a:t>
            </a:r>
            <a:endParaRPr lang="en-US" dirty="0"/>
          </a:p>
          <a:p>
            <a:pPr marL="741363" lvl="1" indent="0">
              <a:lnSpc>
                <a:spcPct val="90000"/>
              </a:lnSpc>
              <a:buNone/>
            </a:pPr>
            <a:r>
              <a:rPr lang="en-US" dirty="0"/>
              <a:t>- Manual </a:t>
            </a:r>
          </a:p>
          <a:p>
            <a:pPr marL="741363" lvl="1" indent="0">
              <a:lnSpc>
                <a:spcPct val="90000"/>
              </a:lnSpc>
              <a:buNone/>
            </a:pPr>
            <a:r>
              <a:rPr lang="en-US" dirty="0"/>
              <a:t/>
            </a:r>
            <a:br>
              <a:rPr lang="en-US" dirty="0"/>
            </a:br>
            <a:r>
              <a:rPr lang="en-US" dirty="0"/>
              <a:t/>
            </a:r>
            <a:br>
              <a:rPr lang="en-US" dirty="0"/>
            </a:br>
            <a:r>
              <a:rPr lang="en-US" dirty="0" err="1"/>
              <a:t>Herramientas</a:t>
            </a:r>
            <a:r>
              <a:rPr lang="en-US" dirty="0"/>
              <a:t>:</a:t>
            </a:r>
            <a:br>
              <a:rPr lang="en-US" dirty="0"/>
            </a:br>
            <a:r>
              <a:rPr lang="en-US" dirty="0"/>
              <a:t>- </a:t>
            </a:r>
            <a:r>
              <a:rPr lang="en-US" dirty="0" err="1"/>
              <a:t>Martillos</a:t>
            </a:r>
            <a:r>
              <a:rPr lang="en-US" dirty="0"/>
              <a:t> manual </a:t>
            </a:r>
            <a:br>
              <a:rPr lang="en-US" dirty="0"/>
            </a:br>
            <a:r>
              <a:rPr lang="en-US" dirty="0"/>
              <a:t>- </a:t>
            </a:r>
            <a:r>
              <a:rPr lang="en-US" dirty="0" err="1"/>
              <a:t>Excavadoras</a:t>
            </a:r>
            <a:r>
              <a:rPr lang="en-US" dirty="0"/>
              <a:t/>
            </a:r>
            <a:br>
              <a:rPr lang="en-US" dirty="0"/>
            </a:br>
            <a:r>
              <a:rPr lang="en-US" dirty="0"/>
              <a:t>- </a:t>
            </a:r>
            <a:r>
              <a:rPr lang="en-US" dirty="0" err="1"/>
              <a:t>Martillo</a:t>
            </a:r>
            <a:r>
              <a:rPr lang="en-US" dirty="0"/>
              <a:t> </a:t>
            </a:r>
            <a:r>
              <a:rPr lang="en-US" dirty="0" err="1"/>
              <a:t>electrico</a:t>
            </a:r>
            <a:r>
              <a:rPr lang="en-US" dirty="0"/>
              <a:t> </a:t>
            </a:r>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r>
              <a:rPr lang="en-US" dirty="0"/>
              <a:t>:</a:t>
            </a:r>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734291" y="266700"/>
            <a:ext cx="8229600" cy="1143000"/>
          </a:xfrm>
        </p:spPr>
        <p:txBody>
          <a:bodyPr>
            <a:normAutofit fontScale="90000"/>
          </a:bodyPr>
          <a:lstStyle/>
          <a:p>
            <a:r>
              <a:rPr lang="es-ES" dirty="0"/>
              <a:t>Actividades</a:t>
            </a:r>
            <a:r>
              <a:rPr lang="en-US" dirty="0"/>
              <a:t> </a:t>
            </a:r>
            <a:r>
              <a:rPr lang="es-ES" dirty="0"/>
              <a:t>y herramientas que crean polvo de sílice</a:t>
            </a:r>
            <a:r>
              <a:rPr lang="en-US" dirty="0"/>
              <a:t>(8)</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10</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(8)</a:t>
            </a:r>
          </a:p>
        </p:txBody>
      </p:sp>
    </p:spTree>
    <p:extLst>
      <p:ext uri="{BB962C8B-B14F-4D97-AF65-F5344CB8AC3E}">
        <p14:creationId xmlns:p14="http://schemas.microsoft.com/office/powerpoint/2010/main" val="232072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343400"/>
            <a:ext cx="5486400" cy="2371725"/>
          </a:xfrm>
          <a:prstGeom prst="rect">
            <a:avLst/>
          </a:prstGeom>
        </p:spPr>
      </p:pic>
      <p:pic>
        <p:nvPicPr>
          <p:cNvPr id="4" name="Picture 3" title="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676400"/>
            <a:ext cx="4267200" cy="2362200"/>
          </a:xfrm>
          <a:prstGeom prst="rect">
            <a:avLst/>
          </a:prstGeom>
        </p:spPr>
      </p:pic>
      <p:sp>
        <p:nvSpPr>
          <p:cNvPr id="10" name="Content Placeholder 1"/>
          <p:cNvSpPr txBox="1">
            <a:spLocks/>
          </p:cNvSpPr>
          <p:nvPr/>
        </p:nvSpPr>
        <p:spPr>
          <a:xfrm>
            <a:off x="-380999" y="2271346"/>
            <a:ext cx="5105399" cy="4200141"/>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Astillado / Picado</a:t>
            </a:r>
            <a:r>
              <a:rPr lang="es-ES" sz="2400" dirty="0"/>
              <a:t/>
            </a:r>
            <a:br>
              <a:rPr lang="es-ES" sz="2400" dirty="0"/>
            </a:br>
            <a:r>
              <a:rPr lang="es-ES" sz="2400" dirty="0"/>
              <a:t>- </a:t>
            </a:r>
            <a:r>
              <a:rPr lang="es-ES" dirty="0"/>
              <a:t>Concreto</a:t>
            </a:r>
            <a:r>
              <a:rPr lang="es-ES" sz="2400" dirty="0"/>
              <a:t/>
            </a:r>
            <a:br>
              <a:rPr lang="es-ES" sz="2400" dirty="0"/>
            </a:br>
            <a:r>
              <a:rPr lang="es-ES" sz="2400" dirty="0"/>
              <a:t>- </a:t>
            </a:r>
            <a:r>
              <a:rPr lang="es-ES" dirty="0"/>
              <a:t>Albañilería</a:t>
            </a:r>
            <a:r>
              <a:rPr lang="es-ES" sz="2400" dirty="0"/>
              <a:t/>
            </a:r>
            <a:br>
              <a:rPr lang="es-ES" sz="2400" dirty="0"/>
            </a:br>
            <a:r>
              <a:rPr lang="es-ES" sz="2400" dirty="0"/>
              <a:t>- </a:t>
            </a:r>
            <a:r>
              <a:rPr lang="es-ES" dirty="0"/>
              <a:t>Mortero</a:t>
            </a:r>
            <a:r>
              <a:rPr lang="es-ES" sz="2400" dirty="0"/>
              <a:t/>
            </a:r>
            <a:br>
              <a:rPr lang="es-ES" sz="2400" dirty="0"/>
            </a:br>
            <a:r>
              <a:rPr lang="es-ES" sz="2400" dirty="0"/>
              <a:t/>
            </a:r>
            <a:br>
              <a:rPr lang="es-ES" sz="2400" dirty="0"/>
            </a:br>
            <a:r>
              <a:rPr lang="es-ES" dirty="0"/>
              <a:t>Herramientas:</a:t>
            </a:r>
            <a:r>
              <a:rPr lang="es-ES" sz="2400" dirty="0"/>
              <a:t/>
            </a:r>
            <a:br>
              <a:rPr lang="es-ES" sz="2400" dirty="0"/>
            </a:br>
            <a:r>
              <a:rPr lang="es-ES" sz="2400" dirty="0"/>
              <a:t>- </a:t>
            </a:r>
            <a:r>
              <a:rPr lang="es-ES" dirty="0"/>
              <a:t>Herramientas de mano (martillo, cincel)</a:t>
            </a:r>
            <a:r>
              <a:rPr lang="es-ES" sz="2400" dirty="0"/>
              <a:t/>
            </a:r>
            <a:br>
              <a:rPr lang="es-ES" sz="2400" dirty="0"/>
            </a:br>
            <a:r>
              <a:rPr lang="es-ES" sz="2400" dirty="0"/>
              <a:t>- </a:t>
            </a:r>
            <a:r>
              <a:rPr lang="es-ES" dirty="0"/>
              <a:t>Taladros de mano</a:t>
            </a:r>
            <a:r>
              <a:rPr lang="es-ES" sz="2400" dirty="0"/>
              <a:t/>
            </a:r>
            <a:br>
              <a:rPr lang="es-ES" sz="2400" dirty="0"/>
            </a:br>
            <a:r>
              <a:rPr lang="es-ES" sz="2400" dirty="0"/>
              <a:t>- </a:t>
            </a:r>
            <a:r>
              <a:rPr lang="es-ES" dirty="0"/>
              <a:t>Pistolas de cincel</a:t>
            </a:r>
            <a:r>
              <a:rPr lang="es-ES" sz="2400" dirty="0"/>
              <a:t/>
            </a:r>
            <a:br>
              <a:rPr lang="es-ES" sz="2400" dirty="0"/>
            </a:br>
            <a:r>
              <a:rPr lang="es-ES" sz="2400" dirty="0"/>
              <a:t>- </a:t>
            </a:r>
            <a:r>
              <a:rPr lang="es-ES" dirty="0"/>
              <a:t>Martillos manual o eléctrico </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endParaRPr lang="en-US" dirty="0"/>
          </a:p>
        </p:txBody>
      </p:sp>
      <p:sp>
        <p:nvSpPr>
          <p:cNvPr id="3" name="Title 2" hidden="1"/>
          <p:cNvSpPr>
            <a:spLocks noGrp="1"/>
          </p:cNvSpPr>
          <p:nvPr>
            <p:ph type="title"/>
          </p:nvPr>
        </p:nvSpPr>
        <p:spPr>
          <a:xfrm>
            <a:off x="457200" y="349439"/>
            <a:ext cx="8229600" cy="1143000"/>
          </a:xfrm>
        </p:spPr>
        <p:txBody>
          <a:bodyPr>
            <a:normAutofit fontScale="90000"/>
          </a:bodyPr>
          <a:lstStyle/>
          <a:p>
            <a:r>
              <a:rPr lang="es-ES" dirty="0"/>
              <a:t>Actividades</a:t>
            </a:r>
            <a:r>
              <a:rPr lang="en-US" dirty="0"/>
              <a:t> </a:t>
            </a:r>
            <a:r>
              <a:rPr lang="es-ES" dirty="0"/>
              <a:t>y herramientas que crean polvo de sílice</a:t>
            </a:r>
            <a:r>
              <a:rPr lang="en-US" dirty="0"/>
              <a:t>(9)</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11</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(9)</a:t>
            </a:r>
          </a:p>
        </p:txBody>
      </p:sp>
    </p:spTree>
    <p:extLst>
      <p:ext uri="{BB962C8B-B14F-4D97-AF65-F5344CB8AC3E}">
        <p14:creationId xmlns:p14="http://schemas.microsoft.com/office/powerpoint/2010/main" val="392704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114800"/>
            <a:ext cx="5562600" cy="2371725"/>
          </a:xfrm>
          <a:prstGeom prst="rect">
            <a:avLst/>
          </a:prstGeom>
        </p:spPr>
      </p:pic>
      <p:pic>
        <p:nvPicPr>
          <p:cNvPr id="4" name="Picture 3" title="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600200"/>
            <a:ext cx="4191000" cy="2343150"/>
          </a:xfrm>
          <a:prstGeom prst="rect">
            <a:avLst/>
          </a:prstGeom>
        </p:spPr>
      </p:pic>
      <p:sp>
        <p:nvSpPr>
          <p:cNvPr id="10" name="Content Placeholder 1"/>
          <p:cNvSpPr txBox="1">
            <a:spLocks/>
          </p:cNvSpPr>
          <p:nvPr/>
        </p:nvSpPr>
        <p:spPr>
          <a:xfrm>
            <a:off x="-380999" y="2140333"/>
            <a:ext cx="5181599" cy="458114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n-US" dirty="0" err="1"/>
              <a:t>Fresado</a:t>
            </a:r>
            <a:r>
              <a:rPr lang="en-US" dirty="0"/>
              <a:t> - </a:t>
            </a:r>
            <a:r>
              <a:rPr lang="en-US" dirty="0" err="1"/>
              <a:t>Suavizante</a:t>
            </a:r>
            <a:r>
              <a:rPr lang="en-US" dirty="0"/>
              <a:t> superficies de </a:t>
            </a:r>
            <a:r>
              <a:rPr lang="en-US" dirty="0" err="1"/>
              <a:t>concreto</a:t>
            </a:r>
            <a:r>
              <a:rPr lang="en-US" sz="2400" dirty="0"/>
              <a:t/>
            </a:r>
            <a:br>
              <a:rPr lang="en-US" sz="2400" dirty="0"/>
            </a:br>
            <a:r>
              <a:rPr lang="en-US" sz="2400" dirty="0"/>
              <a:t>- Manual </a:t>
            </a:r>
            <a:br>
              <a:rPr lang="en-US" sz="2400" dirty="0"/>
            </a:br>
            <a:r>
              <a:rPr lang="en-US" sz="2400" dirty="0"/>
              <a:t>- </a:t>
            </a:r>
            <a:r>
              <a:rPr lang="en-US" sz="2400" dirty="0" err="1"/>
              <a:t>M</a:t>
            </a:r>
            <a:r>
              <a:rPr lang="en-US" dirty="0" err="1"/>
              <a:t>aquinaria</a:t>
            </a:r>
            <a:r>
              <a:rPr lang="en-US" sz="2400" dirty="0"/>
              <a:t/>
            </a:r>
            <a:br>
              <a:rPr lang="en-US" sz="2400" dirty="0"/>
            </a:br>
            <a:r>
              <a:rPr lang="en-US" sz="2400" dirty="0"/>
              <a:t/>
            </a:r>
            <a:br>
              <a:rPr lang="en-US" sz="2400" dirty="0"/>
            </a:br>
            <a:r>
              <a:rPr lang="en-US" dirty="0" err="1"/>
              <a:t>Herramientas</a:t>
            </a:r>
            <a:r>
              <a:rPr lang="en-US" dirty="0"/>
              <a:t>:</a:t>
            </a:r>
            <a:r>
              <a:rPr lang="en-US" sz="2400" dirty="0"/>
              <a:t/>
            </a:r>
            <a:br>
              <a:rPr lang="en-US" sz="2400" dirty="0"/>
            </a:br>
            <a:r>
              <a:rPr lang="en-US" sz="2400" dirty="0"/>
              <a:t>- </a:t>
            </a:r>
            <a:r>
              <a:rPr lang="en-US" dirty="0" err="1"/>
              <a:t>Máquinas</a:t>
            </a:r>
            <a:r>
              <a:rPr lang="en-US" dirty="0"/>
              <a:t> de </a:t>
            </a:r>
            <a:r>
              <a:rPr lang="en-US" dirty="0" err="1"/>
              <a:t>fresado</a:t>
            </a:r>
            <a:r>
              <a:rPr lang="en-US" dirty="0"/>
              <a:t> a pie</a:t>
            </a:r>
            <a:r>
              <a:rPr lang="en-US" sz="2400" dirty="0"/>
              <a:t/>
            </a:r>
            <a:br>
              <a:rPr lang="en-US" sz="2400" dirty="0"/>
            </a:br>
            <a:r>
              <a:rPr lang="en-US" sz="2400" dirty="0"/>
              <a:t>- </a:t>
            </a:r>
            <a:r>
              <a:rPr lang="en-US" dirty="0" err="1"/>
              <a:t>Pulidores</a:t>
            </a:r>
            <a:r>
              <a:rPr lang="en-US" sz="2400" dirty="0"/>
              <a:t/>
            </a:r>
            <a:br>
              <a:rPr lang="en-US" sz="2400" dirty="0"/>
            </a:br>
            <a:r>
              <a:rPr lang="en-US" sz="2400" dirty="0"/>
              <a:t>- </a:t>
            </a:r>
            <a:r>
              <a:rPr lang="en-US" dirty="0" err="1"/>
              <a:t>Amoladoras</a:t>
            </a:r>
            <a:r>
              <a:rPr lang="en-US" dirty="0"/>
              <a:t> de </a:t>
            </a:r>
            <a:r>
              <a:rPr lang="en-US" dirty="0" err="1"/>
              <a:t>piso</a:t>
            </a:r>
            <a:r>
              <a:rPr lang="en-US" sz="2400" dirty="0"/>
              <a:t/>
            </a:r>
            <a:br>
              <a:rPr lang="en-US" sz="2400" dirty="0"/>
            </a:br>
            <a:r>
              <a:rPr lang="en-US" sz="2400" dirty="0"/>
              <a:t>- </a:t>
            </a:r>
            <a:r>
              <a:rPr lang="en-US" dirty="0" err="1"/>
              <a:t>Maquinaria</a:t>
            </a:r>
            <a:r>
              <a:rPr lang="en-US" dirty="0"/>
              <a:t> de </a:t>
            </a:r>
            <a:r>
              <a:rPr lang="en-US" dirty="0" err="1"/>
              <a:t>fresado</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r>
              <a:rPr lang="en-US" dirty="0"/>
              <a:t>:</a:t>
            </a:r>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457200" y="340593"/>
            <a:ext cx="8229600" cy="1143000"/>
          </a:xfrm>
        </p:spPr>
        <p:txBody>
          <a:bodyPr>
            <a:normAutofit fontScale="90000"/>
          </a:bodyPr>
          <a:lstStyle/>
          <a:p>
            <a:r>
              <a:rPr lang="es-ES" dirty="0"/>
              <a:t>Actividades</a:t>
            </a:r>
            <a:r>
              <a:rPr lang="en-US" dirty="0"/>
              <a:t> </a:t>
            </a:r>
            <a:r>
              <a:rPr lang="es-ES" dirty="0"/>
              <a:t>y herramientas que crean polvo de sílice</a:t>
            </a:r>
            <a:r>
              <a:rPr lang="en-US" dirty="0"/>
              <a:t>(10)</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12</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(10)</a:t>
            </a:r>
          </a:p>
        </p:txBody>
      </p:sp>
    </p:spTree>
    <p:extLst>
      <p:ext uri="{BB962C8B-B14F-4D97-AF65-F5344CB8AC3E}">
        <p14:creationId xmlns:p14="http://schemas.microsoft.com/office/powerpoint/2010/main" val="131238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962400"/>
            <a:ext cx="5486400" cy="2371725"/>
          </a:xfrm>
          <a:prstGeom prst="rect">
            <a:avLst/>
          </a:prstGeom>
        </p:spPr>
      </p:pic>
      <p:pic>
        <p:nvPicPr>
          <p:cNvPr id="4" name="Picture 3" title="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447800"/>
            <a:ext cx="4267200" cy="2362200"/>
          </a:xfrm>
          <a:prstGeom prst="rect">
            <a:avLst/>
          </a:prstGeom>
        </p:spPr>
      </p:pic>
      <p:sp>
        <p:nvSpPr>
          <p:cNvPr id="10" name="Content Placeholder 1"/>
          <p:cNvSpPr txBox="1">
            <a:spLocks/>
          </p:cNvSpPr>
          <p:nvPr/>
        </p:nvSpPr>
        <p:spPr>
          <a:xfrm>
            <a:off x="-380999" y="2048739"/>
            <a:ext cx="5105399" cy="5266942"/>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Molienda de pavimento</a:t>
            </a:r>
            <a:r>
              <a:rPr lang="es-ES" sz="2400" dirty="0"/>
              <a:t> / </a:t>
            </a:r>
            <a:r>
              <a:rPr lang="es-ES" dirty="0"/>
              <a:t>Perfilado de carreteras</a:t>
            </a:r>
            <a:r>
              <a:rPr lang="es-ES" sz="2400" dirty="0"/>
              <a:t/>
            </a:r>
            <a:br>
              <a:rPr lang="es-ES" sz="2400" dirty="0"/>
            </a:br>
            <a:r>
              <a:rPr lang="es-ES" dirty="0"/>
              <a:t>el proceso de remover al menos parte de la superficie de un área pavimentada como una carretera, un puente o un estacionamiento.</a:t>
            </a:r>
            <a:r>
              <a:rPr lang="es-ES" sz="2400" dirty="0"/>
              <a:t/>
            </a:r>
            <a:br>
              <a:rPr lang="es-ES" sz="2400" dirty="0"/>
            </a:br>
            <a:r>
              <a:rPr lang="es-ES" sz="2400" dirty="0"/>
              <a:t/>
            </a:r>
            <a:br>
              <a:rPr lang="es-ES" sz="2400" dirty="0"/>
            </a:br>
            <a:r>
              <a:rPr lang="es-ES" dirty="0"/>
              <a:t>Equipo:</a:t>
            </a:r>
            <a:r>
              <a:rPr lang="es-ES" sz="2400" dirty="0"/>
              <a:t/>
            </a:r>
            <a:br>
              <a:rPr lang="es-ES" sz="2400" dirty="0"/>
            </a:br>
            <a:r>
              <a:rPr lang="es-ES" sz="2400" dirty="0"/>
              <a:t>- </a:t>
            </a:r>
            <a:r>
              <a:rPr lang="es-ES" dirty="0"/>
              <a:t>Pequeñas fresadoras accionables</a:t>
            </a:r>
            <a:r>
              <a:rPr lang="es-ES" sz="2400" dirty="0"/>
              <a:t/>
            </a:r>
            <a:br>
              <a:rPr lang="es-ES" sz="2400" dirty="0"/>
            </a:br>
            <a:r>
              <a:rPr lang="es-ES" sz="2400" dirty="0"/>
              <a:t>- </a:t>
            </a:r>
            <a:r>
              <a:rPr lang="es-ES" dirty="0"/>
              <a:t>Grandes fresadoras accionables</a:t>
            </a:r>
            <a:endParaRPr lang="en-US" sz="24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r>
              <a:rPr lang="en-US" dirty="0"/>
              <a:t>:</a:t>
            </a:r>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339436" y="289120"/>
            <a:ext cx="8229600" cy="1143000"/>
          </a:xfrm>
        </p:spPr>
        <p:txBody>
          <a:bodyPr>
            <a:normAutofit fontScale="90000"/>
          </a:bodyPr>
          <a:lstStyle/>
          <a:p>
            <a:r>
              <a:rPr lang="es-ES" dirty="0"/>
              <a:t>Actividades</a:t>
            </a:r>
            <a:r>
              <a:rPr lang="en-US" dirty="0"/>
              <a:t> </a:t>
            </a:r>
            <a:r>
              <a:rPr lang="es-ES" dirty="0"/>
              <a:t>y herramientas que crean polvo de sílice</a:t>
            </a:r>
            <a:r>
              <a:rPr lang="en-US" dirty="0"/>
              <a:t>(11)</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13</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(11)</a:t>
            </a:r>
          </a:p>
        </p:txBody>
      </p:sp>
    </p:spTree>
    <p:extLst>
      <p:ext uri="{BB962C8B-B14F-4D97-AF65-F5344CB8AC3E}">
        <p14:creationId xmlns:p14="http://schemas.microsoft.com/office/powerpoint/2010/main" val="182213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447800"/>
            <a:ext cx="4191000" cy="2362200"/>
          </a:xfrm>
          <a:prstGeom prst="rect">
            <a:avLst/>
          </a:prstGeom>
        </p:spPr>
      </p:pic>
      <p:pic>
        <p:nvPicPr>
          <p:cNvPr id="5" name="Picture 4" title="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4038600"/>
            <a:ext cx="5486400" cy="2371725"/>
          </a:xfrm>
          <a:prstGeom prst="rect">
            <a:avLst/>
          </a:prstGeom>
        </p:spPr>
      </p:pic>
      <p:sp>
        <p:nvSpPr>
          <p:cNvPr id="10" name="Content Placeholder 1"/>
          <p:cNvSpPr txBox="1">
            <a:spLocks/>
          </p:cNvSpPr>
          <p:nvPr/>
        </p:nvSpPr>
        <p:spPr>
          <a:xfrm>
            <a:off x="-380999" y="2276858"/>
            <a:ext cx="5105399" cy="420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n-US" dirty="0" err="1"/>
              <a:t>Trituración</a:t>
            </a:r>
            <a:r>
              <a:rPr lang="en-US" dirty="0"/>
              <a:t> de material</a:t>
            </a:r>
            <a:br>
              <a:rPr lang="en-US" dirty="0"/>
            </a:br>
            <a:r>
              <a:rPr lang="en-US" dirty="0"/>
              <a:t>- Arena</a:t>
            </a:r>
            <a:br>
              <a:rPr lang="en-US" dirty="0"/>
            </a:br>
            <a:r>
              <a:rPr lang="en-US" dirty="0"/>
              <a:t>- </a:t>
            </a:r>
            <a:r>
              <a:rPr lang="en-US" dirty="0" err="1"/>
              <a:t>Gravalla</a:t>
            </a:r>
            <a:r>
              <a:rPr lang="en-US" dirty="0"/>
              <a:t> </a:t>
            </a:r>
          </a:p>
          <a:p>
            <a:pPr marL="741363" lvl="1" indent="0">
              <a:lnSpc>
                <a:spcPct val="90000"/>
              </a:lnSpc>
              <a:buNone/>
            </a:pPr>
            <a:r>
              <a:rPr lang="en-US" dirty="0"/>
              <a:t>- Cal</a:t>
            </a:r>
            <a:br>
              <a:rPr lang="en-US" dirty="0"/>
            </a:br>
            <a:r>
              <a:rPr lang="en-US" dirty="0"/>
              <a:t/>
            </a:r>
            <a:br>
              <a:rPr lang="en-US" dirty="0"/>
            </a:br>
            <a:r>
              <a:rPr lang="en-US" dirty="0" err="1"/>
              <a:t>Equipo</a:t>
            </a:r>
            <a:r>
              <a:rPr lang="en-US" dirty="0"/>
              <a:t>:</a:t>
            </a:r>
            <a:br>
              <a:rPr lang="en-US" dirty="0"/>
            </a:br>
            <a:r>
              <a:rPr lang="en-US" dirty="0"/>
              <a:t>- </a:t>
            </a:r>
            <a:r>
              <a:rPr lang="en-US" dirty="0" err="1"/>
              <a:t>Maquinas</a:t>
            </a:r>
            <a:r>
              <a:rPr lang="en-US" dirty="0"/>
              <a:t> </a:t>
            </a:r>
            <a:r>
              <a:rPr lang="en-US" dirty="0" err="1"/>
              <a:t>trituradoras</a:t>
            </a:r>
            <a:r>
              <a:rPr lang="en-US" dirty="0"/>
              <a:t/>
            </a:r>
            <a:br>
              <a:rPr lang="en-US" dirty="0"/>
            </a:br>
            <a:r>
              <a:rPr lang="en-US" dirty="0"/>
              <a:t>- </a:t>
            </a:r>
            <a:r>
              <a:rPr lang="en-US" dirty="0" err="1"/>
              <a:t>Cargadoras</a:t>
            </a:r>
            <a:r>
              <a:rPr lang="en-US" dirty="0"/>
              <a:t/>
            </a:r>
            <a:br>
              <a:rPr lang="en-US" dirty="0"/>
            </a:br>
            <a:r>
              <a:rPr lang="en-US" dirty="0"/>
              <a:t>- </a:t>
            </a:r>
            <a:r>
              <a:rPr lang="en-US" dirty="0" err="1"/>
              <a:t>Plantas</a:t>
            </a:r>
            <a:r>
              <a:rPr lang="en-US" dirty="0"/>
              <a:t> </a:t>
            </a:r>
            <a:r>
              <a:rPr lang="en-US" dirty="0" err="1"/>
              <a:t>trituradoras</a:t>
            </a:r>
            <a:r>
              <a:rPr lang="en-US" dirty="0"/>
              <a:t> de material</a:t>
            </a:r>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r>
              <a:rPr lang="en-US" dirty="0"/>
              <a:t>:</a:t>
            </a:r>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609600" y="358141"/>
            <a:ext cx="8229600" cy="1143000"/>
          </a:xfrm>
        </p:spPr>
        <p:txBody>
          <a:bodyPr>
            <a:normAutofit fontScale="90000"/>
          </a:bodyPr>
          <a:lstStyle/>
          <a:p>
            <a:r>
              <a:rPr lang="es-ES" dirty="0"/>
              <a:t>Actividades</a:t>
            </a:r>
            <a:r>
              <a:rPr lang="en-US" dirty="0"/>
              <a:t> </a:t>
            </a:r>
            <a:r>
              <a:rPr lang="es-ES" dirty="0"/>
              <a:t>y herramientas que crean polvo de sílice</a:t>
            </a:r>
            <a:r>
              <a:rPr lang="en-US" dirty="0"/>
              <a:t>(12)</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14</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(12)</a:t>
            </a:r>
          </a:p>
        </p:txBody>
      </p:sp>
    </p:spTree>
    <p:extLst>
      <p:ext uri="{BB962C8B-B14F-4D97-AF65-F5344CB8AC3E}">
        <p14:creationId xmlns:p14="http://schemas.microsoft.com/office/powerpoint/2010/main" val="127511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114800"/>
            <a:ext cx="5486400" cy="2371725"/>
          </a:xfrm>
          <a:prstGeom prst="rect">
            <a:avLst/>
          </a:prstGeom>
        </p:spPr>
      </p:pic>
      <p:pic>
        <p:nvPicPr>
          <p:cNvPr id="4" name="Picture 3" title="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600200"/>
            <a:ext cx="4191000" cy="2362200"/>
          </a:xfrm>
          <a:prstGeom prst="rect">
            <a:avLst/>
          </a:prstGeom>
        </p:spPr>
      </p:pic>
      <p:sp>
        <p:nvSpPr>
          <p:cNvPr id="10" name="Content Placeholder 1"/>
          <p:cNvSpPr txBox="1">
            <a:spLocks/>
          </p:cNvSpPr>
          <p:nvPr/>
        </p:nvSpPr>
        <p:spPr>
          <a:xfrm>
            <a:off x="-380999" y="2276858"/>
            <a:ext cx="5105399" cy="420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Excavación </a:t>
            </a:r>
            <a:r>
              <a:rPr lang="es-ES" sz="2400" dirty="0"/>
              <a:t/>
            </a:r>
            <a:br>
              <a:rPr lang="es-ES" sz="2400" dirty="0"/>
            </a:br>
            <a:r>
              <a:rPr lang="es-ES" sz="2400" dirty="0"/>
              <a:t>- A</a:t>
            </a:r>
            <a:r>
              <a:rPr lang="es-ES" dirty="0"/>
              <a:t> mano</a:t>
            </a:r>
            <a:r>
              <a:rPr lang="es-ES" sz="2400" dirty="0"/>
              <a:t/>
            </a:r>
            <a:br>
              <a:rPr lang="es-ES" sz="2400" dirty="0"/>
            </a:br>
            <a:r>
              <a:rPr lang="es-ES" sz="2400" dirty="0"/>
              <a:t>- M</a:t>
            </a:r>
            <a:r>
              <a:rPr lang="es-ES" dirty="0"/>
              <a:t>aquinaria</a:t>
            </a:r>
            <a:r>
              <a:rPr lang="es-ES" sz="2400" dirty="0"/>
              <a:t/>
            </a:r>
            <a:br>
              <a:rPr lang="es-ES" sz="2400" dirty="0"/>
            </a:br>
            <a:r>
              <a:rPr lang="es-ES" sz="2400" dirty="0"/>
              <a:t/>
            </a:r>
            <a:br>
              <a:rPr lang="es-ES" sz="2400" dirty="0"/>
            </a:br>
            <a:r>
              <a:rPr lang="es-ES" dirty="0"/>
              <a:t>Herramientas:</a:t>
            </a:r>
            <a:r>
              <a:rPr lang="es-ES" sz="2400" dirty="0"/>
              <a:t/>
            </a:r>
            <a:br>
              <a:rPr lang="es-ES" sz="2400" dirty="0"/>
            </a:br>
            <a:r>
              <a:rPr lang="es-ES" sz="2400" dirty="0"/>
              <a:t>- </a:t>
            </a:r>
            <a:r>
              <a:rPr lang="es-ES" dirty="0"/>
              <a:t>Herramientas de mano (palas, colchonetas)</a:t>
            </a:r>
            <a:r>
              <a:rPr lang="es-ES" sz="2400" dirty="0"/>
              <a:t/>
            </a:r>
            <a:br>
              <a:rPr lang="es-ES" sz="2400" dirty="0"/>
            </a:br>
            <a:r>
              <a:rPr lang="es-ES" sz="2400" dirty="0"/>
              <a:t>- </a:t>
            </a:r>
            <a:r>
              <a:rPr lang="es-ES" dirty="0"/>
              <a:t>Excavadoras</a:t>
            </a:r>
            <a:r>
              <a:rPr lang="es-ES" sz="2400" dirty="0"/>
              <a:t/>
            </a:r>
            <a:br>
              <a:rPr lang="es-ES" sz="2400" dirty="0"/>
            </a:br>
            <a:r>
              <a:rPr lang="es-ES" sz="2400" dirty="0"/>
              <a:t>- </a:t>
            </a:r>
            <a:r>
              <a:rPr lang="es-ES" dirty="0"/>
              <a:t>Retroexcavadoras</a:t>
            </a:r>
            <a:r>
              <a:rPr lang="es-ES" sz="2400" dirty="0"/>
              <a:t/>
            </a:r>
            <a:br>
              <a:rPr lang="es-ES" sz="2400" dirty="0"/>
            </a:br>
            <a:r>
              <a:rPr lang="es-ES" dirty="0"/>
              <a:t>movedoras de tierras</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r>
              <a:rPr lang="en-US" dirty="0"/>
              <a:t>:</a:t>
            </a:r>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457200" y="289120"/>
            <a:ext cx="8229600" cy="1143000"/>
          </a:xfrm>
        </p:spPr>
        <p:txBody>
          <a:bodyPr>
            <a:normAutofit fontScale="90000"/>
          </a:bodyPr>
          <a:lstStyle/>
          <a:p>
            <a:r>
              <a:rPr lang="es-ES" dirty="0"/>
              <a:t>Actividades</a:t>
            </a:r>
            <a:r>
              <a:rPr lang="en-US" dirty="0"/>
              <a:t> </a:t>
            </a:r>
            <a:r>
              <a:rPr lang="es-ES" dirty="0"/>
              <a:t>y herramientas que crean polvo de sílice</a:t>
            </a:r>
            <a:r>
              <a:rPr lang="en-US" dirty="0"/>
              <a:t>(13)</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15</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(13)</a:t>
            </a:r>
          </a:p>
        </p:txBody>
      </p:sp>
    </p:spTree>
    <p:extLst>
      <p:ext uri="{BB962C8B-B14F-4D97-AF65-F5344CB8AC3E}">
        <p14:creationId xmlns:p14="http://schemas.microsoft.com/office/powerpoint/2010/main" val="2395577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191000"/>
            <a:ext cx="5562600" cy="2371725"/>
          </a:xfrm>
          <a:prstGeom prst="rect">
            <a:avLst/>
          </a:prstGeom>
        </p:spPr>
      </p:pic>
      <p:pic>
        <p:nvPicPr>
          <p:cNvPr id="4" name="Picture 3" title="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524000"/>
            <a:ext cx="4191000" cy="2362200"/>
          </a:xfrm>
          <a:prstGeom prst="rect">
            <a:avLst/>
          </a:prstGeom>
        </p:spPr>
      </p:pic>
      <p:sp>
        <p:nvSpPr>
          <p:cNvPr id="10" name="Content Placeholder 1"/>
          <p:cNvSpPr txBox="1">
            <a:spLocks/>
          </p:cNvSpPr>
          <p:nvPr/>
        </p:nvSpPr>
        <p:spPr>
          <a:xfrm>
            <a:off x="-380999" y="2276858"/>
            <a:ext cx="5181600" cy="420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Las aplicaciones de concreto proyectado</a:t>
            </a:r>
            <a:r>
              <a:rPr lang="es-ES" sz="2400" dirty="0"/>
              <a:t/>
            </a:r>
            <a:br>
              <a:rPr lang="es-ES" sz="2400" dirty="0"/>
            </a:br>
            <a:r>
              <a:rPr lang="es-ES" dirty="0"/>
              <a:t>manual, maquinaria</a:t>
            </a:r>
            <a:r>
              <a:rPr lang="es-ES" sz="2400" dirty="0"/>
              <a:t/>
            </a:r>
            <a:br>
              <a:rPr lang="es-ES" sz="2400" dirty="0"/>
            </a:br>
            <a:r>
              <a:rPr lang="es-ES" dirty="0"/>
              <a:t>subterránea, espacio abierto</a:t>
            </a:r>
            <a:r>
              <a:rPr lang="es-ES" sz="2400" dirty="0"/>
              <a:t/>
            </a:r>
            <a:br>
              <a:rPr lang="es-ES" sz="2400" dirty="0"/>
            </a:br>
            <a:r>
              <a:rPr lang="es-ES" sz="2400" dirty="0"/>
              <a:t/>
            </a:r>
            <a:br>
              <a:rPr lang="es-ES" sz="2400" dirty="0"/>
            </a:br>
            <a:r>
              <a:rPr lang="es-ES" sz="2400" dirty="0"/>
              <a:t/>
            </a:r>
            <a:br>
              <a:rPr lang="es-ES" sz="2400" dirty="0"/>
            </a:br>
            <a:r>
              <a:rPr lang="es-ES" dirty="0"/>
              <a:t>Herramientas:</a:t>
            </a:r>
            <a:r>
              <a:rPr lang="es-ES" sz="2400" dirty="0"/>
              <a:t/>
            </a:r>
            <a:br>
              <a:rPr lang="es-ES" sz="2400" dirty="0"/>
            </a:br>
            <a:r>
              <a:rPr lang="es-ES" dirty="0"/>
              <a:t>Maquinas y Bombas de concreto de alta presión</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r>
              <a:rPr lang="en-US" dirty="0"/>
              <a:t>:</a:t>
            </a:r>
          </a:p>
          <a:p>
            <a:pPr marL="457200" lvl="1" indent="-228600">
              <a:lnSpc>
                <a:spcPct val="90000"/>
              </a:lnSpc>
              <a:buFont typeface="Arial" panose="020B0604020202020204" pitchFamily="34" charset="0"/>
              <a:buChar char="•"/>
            </a:pPr>
            <a:endParaRPr lang="en-US" dirty="0"/>
          </a:p>
          <a:p>
            <a:pPr marL="228600" lvl="1" indent="0">
              <a:lnSpc>
                <a:spcPct val="90000"/>
              </a:lnSpc>
              <a:buNone/>
            </a:pPr>
            <a:endParaRPr lang="en-US" dirty="0"/>
          </a:p>
          <a:p>
            <a:pPr marL="228600" lvl="1" indent="0">
              <a:lnSpc>
                <a:spcPct val="90000"/>
              </a:lnSpc>
              <a:buNone/>
            </a:pPr>
            <a:endParaRPr lang="en-US" dirty="0"/>
          </a:p>
        </p:txBody>
      </p:sp>
      <p:sp>
        <p:nvSpPr>
          <p:cNvPr id="3" name="Title 2" hidden="1"/>
          <p:cNvSpPr>
            <a:spLocks noGrp="1"/>
          </p:cNvSpPr>
          <p:nvPr>
            <p:ph type="title"/>
          </p:nvPr>
        </p:nvSpPr>
        <p:spPr>
          <a:xfrm>
            <a:off x="304800" y="215006"/>
            <a:ext cx="8229600" cy="1143000"/>
          </a:xfrm>
        </p:spPr>
        <p:txBody>
          <a:bodyPr>
            <a:normAutofit fontScale="90000"/>
          </a:bodyPr>
          <a:lstStyle/>
          <a:p>
            <a:r>
              <a:rPr lang="es-ES" dirty="0"/>
              <a:t>Actividades</a:t>
            </a:r>
            <a:r>
              <a:rPr lang="en-US" dirty="0"/>
              <a:t> </a:t>
            </a:r>
            <a:r>
              <a:rPr lang="es-ES" dirty="0"/>
              <a:t>y herramientas que crean polvo de sílice</a:t>
            </a:r>
            <a:r>
              <a:rPr lang="en-US" dirty="0"/>
              <a:t>(14)</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16</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152400" y="41003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(14)</a:t>
            </a:r>
          </a:p>
        </p:txBody>
      </p:sp>
    </p:spTree>
    <p:extLst>
      <p:ext uri="{BB962C8B-B14F-4D97-AF65-F5344CB8AC3E}">
        <p14:creationId xmlns:p14="http://schemas.microsoft.com/office/powerpoint/2010/main" val="260956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419600"/>
            <a:ext cx="4476750" cy="1924050"/>
          </a:xfrm>
          <a:prstGeom prst="rect">
            <a:avLst/>
          </a:prstGeom>
        </p:spPr>
      </p:pic>
      <p:pic>
        <p:nvPicPr>
          <p:cNvPr id="4" name="Picture 3" title="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2057400"/>
            <a:ext cx="3600450" cy="2028825"/>
          </a:xfrm>
          <a:prstGeom prst="rect">
            <a:avLst/>
          </a:prstGeom>
        </p:spPr>
      </p:pic>
      <p:sp>
        <p:nvSpPr>
          <p:cNvPr id="10" name="Content Placeholder 1"/>
          <p:cNvSpPr txBox="1">
            <a:spLocks/>
          </p:cNvSpPr>
          <p:nvPr/>
        </p:nvSpPr>
        <p:spPr>
          <a:xfrm>
            <a:off x="-381000" y="2276858"/>
            <a:ext cx="5638801" cy="4200141"/>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Producción de concreto y mortero</a:t>
            </a:r>
            <a:r>
              <a:rPr lang="es-ES" sz="2400" dirty="0"/>
              <a:t/>
            </a:r>
            <a:br>
              <a:rPr lang="es-ES" sz="2400" dirty="0"/>
            </a:br>
            <a:r>
              <a:rPr lang="es-ES" sz="2400" dirty="0"/>
              <a:t>- </a:t>
            </a:r>
            <a:r>
              <a:rPr lang="es-ES" dirty="0"/>
              <a:t>Planta de procesamiento por lotes en el sitio</a:t>
            </a:r>
            <a:r>
              <a:rPr lang="es-ES" sz="2400" dirty="0"/>
              <a:t/>
            </a:r>
            <a:br>
              <a:rPr lang="es-ES" sz="2400" dirty="0"/>
            </a:br>
            <a:r>
              <a:rPr lang="es-ES" sz="2400" dirty="0"/>
              <a:t/>
            </a:r>
            <a:br>
              <a:rPr lang="es-ES" sz="2400" dirty="0"/>
            </a:br>
            <a:r>
              <a:rPr lang="es-ES" sz="2400" dirty="0"/>
              <a:t/>
            </a:r>
            <a:br>
              <a:rPr lang="es-ES" sz="2400" dirty="0"/>
            </a:br>
            <a:r>
              <a:rPr lang="es-ES" dirty="0"/>
              <a:t>Herramientas:</a:t>
            </a:r>
            <a:r>
              <a:rPr lang="es-ES" sz="2400" dirty="0"/>
              <a:t/>
            </a:r>
            <a:br>
              <a:rPr lang="es-ES" sz="2400" dirty="0"/>
            </a:br>
            <a:r>
              <a:rPr lang="es-ES" sz="2400" dirty="0"/>
              <a:t>- </a:t>
            </a:r>
            <a:r>
              <a:rPr lang="es-ES" dirty="0"/>
              <a:t>Planta dosificadora de concreto</a:t>
            </a:r>
            <a:r>
              <a:rPr lang="es-ES" sz="2400" dirty="0"/>
              <a:t/>
            </a:r>
            <a:br>
              <a:rPr lang="es-ES" sz="2400" dirty="0"/>
            </a:br>
            <a:r>
              <a:rPr lang="es-ES" sz="2400" dirty="0"/>
              <a:t>- </a:t>
            </a:r>
            <a:r>
              <a:rPr lang="es-ES" dirty="0" err="1"/>
              <a:t>Transmixers</a:t>
            </a:r>
            <a:r>
              <a:rPr lang="es-ES" dirty="0"/>
              <a:t> de concreto</a:t>
            </a:r>
            <a:r>
              <a:rPr lang="es-ES" sz="2400" dirty="0"/>
              <a:t/>
            </a:r>
            <a:br>
              <a:rPr lang="es-ES" sz="2400" dirty="0"/>
            </a:br>
            <a:r>
              <a:rPr lang="es-ES" sz="2400" dirty="0"/>
              <a:t>- </a:t>
            </a:r>
            <a:r>
              <a:rPr lang="es-ES" dirty="0"/>
              <a:t>Tambor mezclador de concreto</a:t>
            </a:r>
            <a:r>
              <a:rPr lang="es-ES" sz="2400" dirty="0"/>
              <a:t/>
            </a:r>
            <a:br>
              <a:rPr lang="es-ES" sz="2400" dirty="0"/>
            </a:br>
            <a:r>
              <a:rPr lang="es-ES" sz="2400" dirty="0"/>
              <a:t>- </a:t>
            </a:r>
            <a:r>
              <a:rPr lang="es-ES" dirty="0"/>
              <a:t>Herramientas manuales</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endParaRPr lang="en-US" dirty="0"/>
          </a:p>
        </p:txBody>
      </p:sp>
      <p:sp>
        <p:nvSpPr>
          <p:cNvPr id="3" name="Title 2" hidden="1"/>
          <p:cNvSpPr>
            <a:spLocks noGrp="1"/>
          </p:cNvSpPr>
          <p:nvPr>
            <p:ph type="title"/>
          </p:nvPr>
        </p:nvSpPr>
        <p:spPr>
          <a:xfrm>
            <a:off x="400017" y="312772"/>
            <a:ext cx="8229600" cy="1143000"/>
          </a:xfrm>
        </p:spPr>
        <p:txBody>
          <a:bodyPr>
            <a:normAutofit fontScale="90000"/>
          </a:bodyPr>
          <a:lstStyle/>
          <a:p>
            <a:r>
              <a:rPr lang="es-ES" dirty="0"/>
              <a:t>Actividades</a:t>
            </a:r>
            <a:r>
              <a:rPr lang="en-US" dirty="0"/>
              <a:t> </a:t>
            </a:r>
            <a:r>
              <a:rPr lang="es-ES" dirty="0"/>
              <a:t>y herramientas que crean polvo de sílice</a:t>
            </a:r>
            <a:r>
              <a:rPr lang="en-US" dirty="0"/>
              <a:t>(15)</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17</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(15)</a:t>
            </a:r>
          </a:p>
        </p:txBody>
      </p:sp>
    </p:spTree>
    <p:extLst>
      <p:ext uri="{BB962C8B-B14F-4D97-AF65-F5344CB8AC3E}">
        <p14:creationId xmlns:p14="http://schemas.microsoft.com/office/powerpoint/2010/main" val="183790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038600"/>
            <a:ext cx="5562600" cy="2371725"/>
          </a:xfrm>
          <a:prstGeom prst="rect">
            <a:avLst/>
          </a:prstGeom>
        </p:spPr>
      </p:pic>
      <p:pic>
        <p:nvPicPr>
          <p:cNvPr id="4" name="Picture 3" title="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600200"/>
            <a:ext cx="4191000" cy="2362200"/>
          </a:xfrm>
          <a:prstGeom prst="rect">
            <a:avLst/>
          </a:prstGeom>
        </p:spPr>
      </p:pic>
      <p:sp>
        <p:nvSpPr>
          <p:cNvPr id="10" name="Content Placeholder 1"/>
          <p:cNvSpPr txBox="1">
            <a:spLocks/>
          </p:cNvSpPr>
          <p:nvPr/>
        </p:nvSpPr>
        <p:spPr>
          <a:xfrm>
            <a:off x="-420914" y="2276858"/>
            <a:ext cx="5678715" cy="4200141"/>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Proyección de arena y grava</a:t>
            </a:r>
            <a:r>
              <a:rPr lang="es-ES" sz="2400" dirty="0"/>
              <a:t/>
            </a:r>
            <a:br>
              <a:rPr lang="es-ES" sz="2400" dirty="0"/>
            </a:br>
            <a:r>
              <a:rPr lang="es-ES" sz="2400" dirty="0"/>
              <a:t>- A</a:t>
            </a:r>
            <a:r>
              <a:rPr lang="es-ES" dirty="0"/>
              <a:t> mano</a:t>
            </a:r>
            <a:r>
              <a:rPr lang="es-ES" sz="2400" dirty="0"/>
              <a:t/>
            </a:r>
            <a:br>
              <a:rPr lang="es-ES" sz="2400" dirty="0"/>
            </a:br>
            <a:r>
              <a:rPr lang="es-ES" sz="2400" dirty="0"/>
              <a:t>- M</a:t>
            </a:r>
            <a:r>
              <a:rPr lang="es-ES" dirty="0"/>
              <a:t>aquinaria</a:t>
            </a:r>
            <a:r>
              <a:rPr lang="es-ES" sz="2400" dirty="0"/>
              <a:t/>
            </a:r>
            <a:br>
              <a:rPr lang="es-ES" sz="2400" dirty="0"/>
            </a:br>
            <a:r>
              <a:rPr lang="es-ES" sz="2400" dirty="0"/>
              <a:t/>
            </a:r>
            <a:br>
              <a:rPr lang="es-ES" sz="2400" dirty="0"/>
            </a:br>
            <a:r>
              <a:rPr lang="es-ES" sz="2400" dirty="0"/>
              <a:t/>
            </a:r>
            <a:br>
              <a:rPr lang="es-ES" sz="2400" dirty="0"/>
            </a:br>
            <a:r>
              <a:rPr lang="es-ES" dirty="0"/>
              <a:t>Herramientas:</a:t>
            </a:r>
            <a:r>
              <a:rPr lang="es-ES" sz="2400" dirty="0"/>
              <a:t/>
            </a:r>
            <a:br>
              <a:rPr lang="es-ES" sz="2400" dirty="0"/>
            </a:br>
            <a:r>
              <a:rPr lang="es-ES" sz="2400" dirty="0"/>
              <a:t>- </a:t>
            </a:r>
            <a:r>
              <a:rPr lang="es-ES" dirty="0"/>
              <a:t>Tamices</a:t>
            </a:r>
            <a:r>
              <a:rPr lang="es-ES" sz="2400" dirty="0"/>
              <a:t/>
            </a:r>
            <a:br>
              <a:rPr lang="es-ES" sz="2400" dirty="0"/>
            </a:br>
            <a:r>
              <a:rPr lang="es-ES" sz="2400" dirty="0"/>
              <a:t>- </a:t>
            </a:r>
            <a:r>
              <a:rPr lang="es-ES" dirty="0"/>
              <a:t>Plantas de cribado</a:t>
            </a:r>
            <a:r>
              <a:rPr lang="es-ES" sz="2400" dirty="0"/>
              <a:t/>
            </a:r>
            <a:br>
              <a:rPr lang="es-ES" sz="2400" dirty="0"/>
            </a:br>
            <a:r>
              <a:rPr lang="es-ES" sz="2400" dirty="0"/>
              <a:t>- </a:t>
            </a:r>
            <a:r>
              <a:rPr lang="es-ES" dirty="0"/>
              <a:t>Máquinas de tamizado manual</a:t>
            </a:r>
            <a:r>
              <a:rPr lang="es-ES" sz="2400" dirty="0"/>
              <a:t/>
            </a:r>
            <a:br>
              <a:rPr lang="es-ES" sz="2400" dirty="0"/>
            </a:br>
            <a:r>
              <a:rPr lang="es-ES" sz="2400" dirty="0"/>
              <a:t>- </a:t>
            </a:r>
            <a:r>
              <a:rPr lang="es-ES" dirty="0"/>
              <a:t>Herramientas de mano y pantallas</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457200" y="318818"/>
            <a:ext cx="8229600" cy="1143000"/>
          </a:xfrm>
        </p:spPr>
        <p:txBody>
          <a:bodyPr>
            <a:normAutofit fontScale="90000"/>
          </a:bodyPr>
          <a:lstStyle/>
          <a:p>
            <a:r>
              <a:rPr lang="es-ES" dirty="0"/>
              <a:t>Actividades</a:t>
            </a:r>
            <a:r>
              <a:rPr lang="en-US" dirty="0"/>
              <a:t> </a:t>
            </a:r>
            <a:r>
              <a:rPr lang="es-ES" dirty="0"/>
              <a:t>y herramientas que crean polvo de sílice</a:t>
            </a:r>
            <a:r>
              <a:rPr lang="en-US" dirty="0"/>
              <a:t>(16)</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18</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(16)</a:t>
            </a:r>
          </a:p>
        </p:txBody>
      </p:sp>
    </p:spTree>
    <p:extLst>
      <p:ext uri="{BB962C8B-B14F-4D97-AF65-F5344CB8AC3E}">
        <p14:creationId xmlns:p14="http://schemas.microsoft.com/office/powerpoint/2010/main" val="276562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267200"/>
            <a:ext cx="5486400" cy="2371725"/>
          </a:xfrm>
          <a:prstGeom prst="rect">
            <a:avLst/>
          </a:prstGeom>
        </p:spPr>
      </p:pic>
      <p:pic>
        <p:nvPicPr>
          <p:cNvPr id="3" name="Picture 2" title="foto de un trabaja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676400"/>
            <a:ext cx="4191000" cy="2362200"/>
          </a:xfrm>
          <a:prstGeom prst="rect">
            <a:avLst/>
          </a:prstGeom>
        </p:spPr>
      </p:pic>
      <p:sp>
        <p:nvSpPr>
          <p:cNvPr id="10" name="Content Placeholder 1"/>
          <p:cNvSpPr txBox="1">
            <a:spLocks/>
          </p:cNvSpPr>
          <p:nvPr/>
        </p:nvSpPr>
        <p:spPr>
          <a:xfrm>
            <a:off x="-471237" y="2276859"/>
            <a:ext cx="5486401" cy="4200141"/>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Chorro abrasivo (arenado)</a:t>
            </a:r>
            <a:r>
              <a:rPr lang="es-ES" sz="2400" dirty="0"/>
              <a:t/>
            </a:r>
            <a:br>
              <a:rPr lang="es-ES" sz="2400" dirty="0"/>
            </a:br>
            <a:r>
              <a:rPr lang="es-ES" sz="2400" dirty="0"/>
              <a:t>- </a:t>
            </a:r>
            <a:r>
              <a:rPr lang="es-ES" dirty="0"/>
              <a:t>Proceso de tratamiento de superficie mediante el cual un medio abrasivo se acelera a través de una boquilla de chorreado de alta presión.</a:t>
            </a:r>
            <a:r>
              <a:rPr lang="es-ES" sz="2400" dirty="0"/>
              <a:t/>
            </a:r>
            <a:br>
              <a:rPr lang="es-ES" sz="2400" dirty="0"/>
            </a:br>
            <a:r>
              <a:rPr lang="es-ES" sz="2400" dirty="0"/>
              <a:t/>
            </a:r>
            <a:br>
              <a:rPr lang="es-ES" sz="2400" dirty="0"/>
            </a:br>
            <a:r>
              <a:rPr lang="es-ES" dirty="0"/>
              <a:t>Herramientas:</a:t>
            </a:r>
            <a:r>
              <a:rPr lang="es-ES" sz="2400" dirty="0"/>
              <a:t/>
            </a:r>
            <a:br>
              <a:rPr lang="es-ES" sz="2400" dirty="0"/>
            </a:br>
            <a:r>
              <a:rPr lang="es-ES" sz="2400" dirty="0"/>
              <a:t>- </a:t>
            </a:r>
            <a:r>
              <a:rPr lang="es-ES" dirty="0"/>
              <a:t>Sistemas de chorro abrasivo húmedo y de vapor.</a:t>
            </a:r>
            <a:r>
              <a:rPr lang="es-ES" sz="2400" dirty="0"/>
              <a:t/>
            </a:r>
            <a:br>
              <a:rPr lang="es-ES" sz="2400" dirty="0"/>
            </a:br>
            <a:r>
              <a:rPr lang="es-ES" sz="2400" dirty="0"/>
              <a:t>- </a:t>
            </a:r>
            <a:r>
              <a:rPr lang="es-ES" dirty="0"/>
              <a:t>Sistemas de explosión abrasiva</a:t>
            </a:r>
            <a:r>
              <a:rPr lang="es-ES" sz="2400" dirty="0"/>
              <a:t/>
            </a:r>
            <a:br>
              <a:rPr lang="es-ES" sz="2400" dirty="0"/>
            </a:br>
            <a:r>
              <a:rPr lang="es-ES" sz="2400" dirty="0"/>
              <a:t>- </a:t>
            </a:r>
            <a:r>
              <a:rPr lang="es-ES" dirty="0"/>
              <a:t>Secadores de aire</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endParaRPr lang="en-US" dirty="0"/>
          </a:p>
          <a:p>
            <a:pPr marL="457200" lvl="1" indent="-228600">
              <a:lnSpc>
                <a:spcPct val="90000"/>
              </a:lnSpc>
              <a:buFont typeface="Arial" panose="020B0604020202020204" pitchFamily="34" charset="0"/>
              <a:buChar char="•"/>
            </a:pPr>
            <a:endParaRPr lang="en-US" dirty="0"/>
          </a:p>
        </p:txBody>
      </p:sp>
      <p:sp>
        <p:nvSpPr>
          <p:cNvPr id="4" name="Title 3" hidden="1"/>
          <p:cNvSpPr>
            <a:spLocks noGrp="1"/>
          </p:cNvSpPr>
          <p:nvPr>
            <p:ph type="title"/>
          </p:nvPr>
        </p:nvSpPr>
        <p:spPr>
          <a:xfrm>
            <a:off x="609600" y="327019"/>
            <a:ext cx="8229600" cy="1143000"/>
          </a:xfrm>
        </p:spPr>
        <p:txBody>
          <a:bodyPr>
            <a:normAutofit fontScale="90000"/>
          </a:bodyPr>
          <a:lstStyle/>
          <a:p>
            <a:r>
              <a:rPr lang="es-ES" dirty="0"/>
              <a:t>Actividades</a:t>
            </a:r>
            <a:r>
              <a:rPr lang="en-US" dirty="0"/>
              <a:t> </a:t>
            </a:r>
            <a:r>
              <a:rPr lang="es-ES" dirty="0"/>
              <a:t>y herramientas que crean polvo de sílice</a:t>
            </a:r>
            <a:r>
              <a:rPr lang="en-US" dirty="0"/>
              <a:t>(17)</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19</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(17)</a:t>
            </a:r>
          </a:p>
        </p:txBody>
      </p:sp>
    </p:spTree>
    <p:extLst>
      <p:ext uri="{BB962C8B-B14F-4D97-AF65-F5344CB8AC3E}">
        <p14:creationId xmlns:p14="http://schemas.microsoft.com/office/powerpoint/2010/main" val="99131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latin typeface="+mn-lt"/>
            </a:endParaRPr>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latin typeface="+mn-lt"/>
            </a:endParaRPr>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latin typeface="+mn-lt"/>
            </a:endParaRPr>
          </a:p>
        </p:txBody>
      </p:sp>
      <p:sp>
        <p:nvSpPr>
          <p:cNvPr id="8"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p>
            <a:pPr algn="ctr">
              <a:defRPr/>
            </a:pPr>
            <a:r>
              <a:rPr lang="es-ES" altLang="en-US" sz="2800" dirty="0">
                <a:solidFill>
                  <a:schemeClr val="bg1"/>
                </a:solidFill>
                <a:latin typeface="inherit"/>
              </a:rPr>
              <a:t>Aviso de exención de responsabilidad</a:t>
            </a:r>
            <a:endParaRPr lang="es-ES_tradnl" sz="2800" dirty="0">
              <a:solidFill>
                <a:schemeClr val="bg1"/>
              </a:solidFill>
              <a:ea typeface="+mj-ea"/>
              <a:cs typeface="+mj-cs"/>
            </a:endParaRPr>
          </a:p>
        </p:txBody>
      </p:sp>
      <p:sp>
        <p:nvSpPr>
          <p:cNvPr id="10" name="Content Placeholder 1"/>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eaLnBrk="0" fontAlgn="base" hangingPunct="0">
              <a:lnSpc>
                <a:spcPct val="100000"/>
              </a:lnSpc>
              <a:spcBef>
                <a:spcPct val="0"/>
              </a:spcBef>
              <a:spcAft>
                <a:spcPct val="0"/>
              </a:spcAft>
              <a:buNone/>
            </a:pPr>
            <a:r>
              <a:rPr lang="es-ES" altLang="en-US" sz="2800" dirty="0">
                <a:solidFill>
                  <a:srgbClr val="222222"/>
                </a:solidFill>
                <a:latin typeface="inherit"/>
              </a:rPr>
              <a:t>Este material fue producido bajo la subvención de la propuesta número SH-05053-SH8 de la Administración de Seguridad y Salud Ocupacional, del Departamento de Trabajo de los Estados Unidos. </a:t>
            </a:r>
          </a:p>
          <a:p>
            <a:pPr marL="0" lvl="0" indent="0" algn="just" eaLnBrk="0" fontAlgn="base" hangingPunct="0">
              <a:lnSpc>
                <a:spcPct val="100000"/>
              </a:lnSpc>
              <a:spcBef>
                <a:spcPct val="0"/>
              </a:spcBef>
              <a:spcAft>
                <a:spcPct val="0"/>
              </a:spcAft>
              <a:buNone/>
            </a:pPr>
            <a:r>
              <a:rPr lang="es-ES" altLang="en-US" sz="2800" dirty="0">
                <a:solidFill>
                  <a:srgbClr val="222222"/>
                </a:solidFill>
                <a:latin typeface="inherit"/>
              </a:rPr>
              <a:t>No refleja necesariamente las opiniones o políticas del Departamento de Trabajo de los EE. UU. La mención de nombres comerciales, productos comerciales u </a:t>
            </a:r>
            <a:r>
              <a:rPr lang="es-ES" altLang="en-US" sz="2800" dirty="0" err="1">
                <a:solidFill>
                  <a:srgbClr val="222222"/>
                </a:solidFill>
                <a:latin typeface="inherit"/>
              </a:rPr>
              <a:t>oganizaciones</a:t>
            </a:r>
            <a:r>
              <a:rPr lang="es-ES" altLang="en-US" sz="2800" dirty="0">
                <a:solidFill>
                  <a:srgbClr val="222222"/>
                </a:solidFill>
                <a:latin typeface="inherit"/>
              </a:rPr>
              <a:t> NO implica el respaldo del Gobierno de los EE. UU.</a:t>
            </a:r>
            <a:endParaRPr lang="en-US" sz="2800" dirty="0"/>
          </a:p>
          <a:p>
            <a:endParaRPr lang="es-ES_tradnl" sz="2800" dirty="0"/>
          </a:p>
        </p:txBody>
      </p:sp>
      <p:sp>
        <p:nvSpPr>
          <p:cNvPr id="2" name="Title 1" hidden="1"/>
          <p:cNvSpPr>
            <a:spLocks noGrp="1"/>
          </p:cNvSpPr>
          <p:nvPr>
            <p:ph type="title"/>
          </p:nvPr>
        </p:nvSpPr>
        <p:spPr/>
        <p:txBody>
          <a:bodyPr>
            <a:normAutofit fontScale="90000"/>
          </a:bodyPr>
          <a:lstStyle/>
          <a:p>
            <a:r>
              <a:rPr lang="es-ES" altLang="en-US" dirty="0">
                <a:solidFill>
                  <a:schemeClr val="bg1"/>
                </a:solidFill>
                <a:latin typeface="inherit"/>
              </a:rPr>
              <a:t>Aviso de exención de responsabilidad</a:t>
            </a:r>
            <a:r>
              <a:rPr lang="es-ES_tradnl" dirty="0">
                <a:solidFill>
                  <a:schemeClr val="bg1"/>
                </a:solidFill>
              </a:rPr>
              <a:t/>
            </a:r>
            <a:br>
              <a:rPr lang="es-ES_tradnl" dirty="0">
                <a:solidFill>
                  <a:schemeClr val="bg1"/>
                </a:solidFill>
              </a:rPr>
            </a:br>
            <a:endParaRPr lang="en-US" dirty="0"/>
          </a:p>
        </p:txBody>
      </p:sp>
      <p:sp>
        <p:nvSpPr>
          <p:cNvPr id="5" name="Slide Number Placeholder 4">
            <a:extLst>
              <a:ext uri="{FF2B5EF4-FFF2-40B4-BE49-F238E27FC236}">
                <a16:creationId xmlns:a16="http://schemas.microsoft.com/office/drawing/2014/main" id="{D335E1B3-F7E6-4E58-A815-3801FE413A48}"/>
              </a:ext>
            </a:extLst>
          </p:cNvPr>
          <p:cNvSpPr>
            <a:spLocks noGrp="1"/>
          </p:cNvSpPr>
          <p:nvPr>
            <p:ph type="sldNum" sz="quarter" idx="12"/>
          </p:nvPr>
        </p:nvSpPr>
        <p:spPr/>
        <p:txBody>
          <a:bodyPr/>
          <a:lstStyle/>
          <a:p>
            <a:fld id="{52110876-1A90-47DF-8CC1-92F5C1F8B346}" type="slidenum">
              <a:rPr lang="es-ES_tradnl" smtClean="0"/>
              <a:pPr/>
              <a:t>2</a:t>
            </a:fld>
            <a:endParaRPr lang="es-ES_tradnl" dirty="0"/>
          </a:p>
        </p:txBody>
      </p:sp>
    </p:spTree>
    <p:extLst>
      <p:ext uri="{BB962C8B-B14F-4D97-AF65-F5344CB8AC3E}">
        <p14:creationId xmlns:p14="http://schemas.microsoft.com/office/powerpoint/2010/main" val="194306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448623"/>
            <a:ext cx="5486400" cy="2371725"/>
          </a:xfrm>
          <a:prstGeom prst="rect">
            <a:avLst/>
          </a:prstGeom>
        </p:spPr>
      </p:pic>
      <p:pic>
        <p:nvPicPr>
          <p:cNvPr id="6146" name="Picture 2" descr="sweeping">
            <a:extLst>
              <a:ext uri="{FF2B5EF4-FFF2-40B4-BE49-F238E27FC236}">
                <a16:creationId xmlns:a16="http://schemas.microsoft.com/office/drawing/2014/main" id="{41BA93FE-5168-4851-85C3-D885DA9257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800600" y="1856132"/>
            <a:ext cx="4191000" cy="2364358"/>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381000" y="2276858"/>
            <a:ext cx="5638801" cy="420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Gestión interna / Limpieza</a:t>
            </a:r>
            <a:r>
              <a:rPr lang="es-ES" sz="2400" dirty="0"/>
              <a:t/>
            </a:r>
            <a:br>
              <a:rPr lang="es-ES" sz="2400" dirty="0"/>
            </a:br>
            <a:r>
              <a:rPr lang="es-ES" dirty="0"/>
              <a:t>El barrido en seco y el cepillado en seco pueden contribuir a la exposición a la sílice.</a:t>
            </a:r>
            <a:r>
              <a:rPr lang="es-ES" sz="2400" dirty="0"/>
              <a:t/>
            </a:r>
            <a:br>
              <a:rPr lang="es-ES" sz="2400" dirty="0"/>
            </a:br>
            <a:r>
              <a:rPr lang="es-ES" sz="2400" dirty="0"/>
              <a:t/>
            </a:r>
            <a:br>
              <a:rPr lang="es-ES" sz="2400" dirty="0"/>
            </a:br>
            <a:r>
              <a:rPr lang="es-ES" dirty="0"/>
              <a:t>Herramientas:</a:t>
            </a:r>
            <a:r>
              <a:rPr lang="es-ES" sz="2400" dirty="0"/>
              <a:t/>
            </a:r>
            <a:br>
              <a:rPr lang="es-ES" sz="2400" dirty="0"/>
            </a:br>
            <a:r>
              <a:rPr lang="es-ES" sz="2400" dirty="0"/>
              <a:t>- </a:t>
            </a:r>
            <a:r>
              <a:rPr lang="es-ES" dirty="0"/>
              <a:t>Cepillos y escobas</a:t>
            </a:r>
            <a:r>
              <a:rPr lang="es-ES" sz="2400" dirty="0"/>
              <a:t/>
            </a:r>
            <a:br>
              <a:rPr lang="es-ES" sz="2400" dirty="0"/>
            </a:br>
            <a:r>
              <a:rPr lang="es-ES" sz="2400" dirty="0"/>
              <a:t>- </a:t>
            </a:r>
            <a:r>
              <a:rPr lang="es-ES" dirty="0"/>
              <a:t>Compresores de aire</a:t>
            </a:r>
            <a:r>
              <a:rPr lang="es-ES" sz="2400" dirty="0"/>
              <a:t/>
            </a:r>
            <a:br>
              <a:rPr lang="es-ES" sz="2400" dirty="0"/>
            </a:br>
            <a:r>
              <a:rPr lang="es-ES" sz="2400" dirty="0"/>
              <a:t>- </a:t>
            </a:r>
            <a:r>
              <a:rPr lang="es-ES" dirty="0"/>
              <a:t>Dejar los sopladores</a:t>
            </a:r>
            <a:r>
              <a:rPr lang="es-ES" sz="2400" dirty="0"/>
              <a:t/>
            </a:r>
            <a:br>
              <a:rPr lang="es-ES" sz="2400" dirty="0"/>
            </a:br>
            <a:r>
              <a:rPr lang="es-ES" sz="2400" dirty="0"/>
              <a:t>- </a:t>
            </a:r>
            <a:r>
              <a:rPr lang="es-ES" dirty="0"/>
              <a:t>Aspiradoras</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endParaRPr lang="en-US" dirty="0"/>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457200" y="402655"/>
            <a:ext cx="8229600" cy="1143000"/>
          </a:xfrm>
        </p:spPr>
        <p:txBody>
          <a:bodyPr>
            <a:normAutofit fontScale="90000"/>
          </a:bodyPr>
          <a:lstStyle/>
          <a:p>
            <a:r>
              <a:rPr lang="es-ES" dirty="0"/>
              <a:t>Actividades</a:t>
            </a:r>
            <a:r>
              <a:rPr lang="en-US" dirty="0"/>
              <a:t> </a:t>
            </a:r>
            <a:r>
              <a:rPr lang="es-ES" dirty="0"/>
              <a:t>y herramientas que crean polvo de sílice</a:t>
            </a:r>
            <a:r>
              <a:rPr lang="en-US" dirty="0"/>
              <a:t>(18)</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20</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(18)</a:t>
            </a:r>
          </a:p>
        </p:txBody>
      </p:sp>
    </p:spTree>
    <p:extLst>
      <p:ext uri="{BB962C8B-B14F-4D97-AF65-F5344CB8AC3E}">
        <p14:creationId xmlns:p14="http://schemas.microsoft.com/office/powerpoint/2010/main" val="77759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213312" y="1143000"/>
            <a:ext cx="8713206" cy="1532066"/>
          </a:xfrm>
          <a:prstGeom prst="rect">
            <a:avLst/>
          </a:prstGeom>
        </p:spPr>
        <p:txBody>
          <a:bodyPr vert="horz" lIns="91440" tIns="45720" rIns="91440" bIns="45720" rtlCol="0" anchor="t">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nSpc>
                <a:spcPct val="90000"/>
              </a:lnSpc>
              <a:buNone/>
            </a:pPr>
            <a:endParaRPr lang="en-US" sz="2500" b="1" i="1" dirty="0"/>
          </a:p>
          <a:p>
            <a:pPr marL="514350" lvl="1" indent="0">
              <a:lnSpc>
                <a:spcPct val="90000"/>
              </a:lnSpc>
              <a:buNone/>
            </a:pPr>
            <a:r>
              <a:rPr lang="es-ES" dirty="0">
                <a:solidFill>
                  <a:srgbClr val="FF0000"/>
                </a:solidFill>
              </a:rPr>
              <a:t>¿Estás en peligro?</a:t>
            </a:r>
            <a:r>
              <a:rPr lang="es-ES" sz="3200" dirty="0"/>
              <a:t/>
            </a:r>
            <a:br>
              <a:rPr lang="es-ES" sz="3200" dirty="0"/>
            </a:br>
            <a:r>
              <a:rPr lang="es-ES" sz="3200" dirty="0"/>
              <a:t/>
            </a:r>
            <a:br>
              <a:rPr lang="es-ES" sz="3200" dirty="0"/>
            </a:br>
            <a:r>
              <a:rPr lang="es-ES" dirty="0"/>
              <a:t>Si realiza las siguientes tareas a los materiales que contienen sílice:</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 name="Rectangle 1">
            <a:extLst>
              <a:ext uri="{FF2B5EF4-FFF2-40B4-BE49-F238E27FC236}">
                <a16:creationId xmlns:a16="http://schemas.microsoft.com/office/drawing/2014/main" id="{35BED711-0FDE-4568-9B8E-ACF427297E84}"/>
              </a:ext>
            </a:extLst>
          </p:cNvPr>
          <p:cNvSpPr/>
          <p:nvPr/>
        </p:nvSpPr>
        <p:spPr>
          <a:xfrm>
            <a:off x="304800" y="2722112"/>
            <a:ext cx="3657600" cy="2323713"/>
          </a:xfrm>
          <a:prstGeom prst="rect">
            <a:avLst/>
          </a:prstGeom>
        </p:spPr>
        <p:txBody>
          <a:bodyPr wrap="square" numCol="1">
            <a:spAutoFit/>
          </a:bodyPr>
          <a:lstStyle/>
          <a:p>
            <a:pPr marL="285750" indent="-285750">
              <a:buFont typeface="Arial" panose="020B0604020202020204" pitchFamily="34" charset="0"/>
              <a:buChar char="•"/>
            </a:pPr>
            <a:r>
              <a:rPr lang="pt-BR" sz="2400" dirty="0"/>
              <a:t>Corte o sierra</a:t>
            </a:r>
          </a:p>
          <a:p>
            <a:pPr marL="285750" indent="-285750">
              <a:buFont typeface="Arial" panose="020B0604020202020204" pitchFamily="34" charset="0"/>
              <a:buChar char="•"/>
            </a:pPr>
            <a:r>
              <a:rPr lang="pt-BR" sz="2400" dirty="0"/>
              <a:t>Aplastar o demoler</a:t>
            </a:r>
          </a:p>
          <a:p>
            <a:pPr marL="285750" indent="-285750">
              <a:buFont typeface="Arial" panose="020B0604020202020204" pitchFamily="34" charset="0"/>
              <a:buChar char="•"/>
            </a:pPr>
            <a:r>
              <a:rPr lang="pt-BR" sz="2400" dirty="0"/>
              <a:t>Moler o pulir</a:t>
            </a:r>
          </a:p>
          <a:p>
            <a:pPr marL="285750" indent="-285750">
              <a:buFont typeface="Arial" panose="020B0604020202020204" pitchFamily="34" charset="0"/>
              <a:buChar char="•"/>
            </a:pPr>
            <a:r>
              <a:rPr lang="pt-BR" sz="2400" dirty="0"/>
              <a:t>Taladro </a:t>
            </a:r>
          </a:p>
          <a:p>
            <a:pPr marL="285750" indent="-285750">
              <a:buFont typeface="Arial" panose="020B0604020202020204" pitchFamily="34" charset="0"/>
              <a:buChar char="•"/>
            </a:pPr>
            <a:r>
              <a:rPr lang="pt-BR" sz="2400" dirty="0"/>
              <a:t>Astillado</a:t>
            </a:r>
            <a:endParaRPr lang="en-US" sz="2400" dirty="0"/>
          </a:p>
          <a:p>
            <a:pPr marL="342900" indent="-342900">
              <a:buFont typeface="Wingdings" panose="05000000000000000000" pitchFamily="2" charset="2"/>
              <a:buChar char="§"/>
            </a:pPr>
            <a:endParaRPr lang="en-US" sz="2500" dirty="0"/>
          </a:p>
        </p:txBody>
      </p:sp>
      <p:sp>
        <p:nvSpPr>
          <p:cNvPr id="12" name="Rectangle 11">
            <a:extLst>
              <a:ext uri="{FF2B5EF4-FFF2-40B4-BE49-F238E27FC236}">
                <a16:creationId xmlns:a16="http://schemas.microsoft.com/office/drawing/2014/main" id="{3C427647-6199-4187-88BE-D8C03820CA9C}"/>
              </a:ext>
            </a:extLst>
          </p:cNvPr>
          <p:cNvSpPr/>
          <p:nvPr/>
        </p:nvSpPr>
        <p:spPr>
          <a:xfrm>
            <a:off x="3880757" y="2698589"/>
            <a:ext cx="3657600" cy="3062377"/>
          </a:xfrm>
          <a:prstGeom prst="rect">
            <a:avLst/>
          </a:prstGeom>
        </p:spPr>
        <p:txBody>
          <a:bodyPr wrap="square" numCol="1">
            <a:spAutoFit/>
          </a:bodyPr>
          <a:lstStyle/>
          <a:p>
            <a:pPr marL="342900" indent="-342900">
              <a:buFont typeface="Wingdings" panose="05000000000000000000" pitchFamily="2" charset="2"/>
              <a:buChar char="§"/>
            </a:pPr>
            <a:r>
              <a:rPr lang="es-GT" sz="2400" dirty="0"/>
              <a:t>Abrasivo o chorro de arena</a:t>
            </a:r>
          </a:p>
          <a:p>
            <a:pPr marL="342900" indent="-342900">
              <a:buFont typeface="Wingdings" panose="05000000000000000000" pitchFamily="2" charset="2"/>
              <a:buChar char="§"/>
            </a:pPr>
            <a:r>
              <a:rPr lang="es-GT" sz="2400" dirty="0"/>
              <a:t>Limpieza en seco</a:t>
            </a:r>
          </a:p>
          <a:p>
            <a:pPr marL="342900" indent="-342900">
              <a:buFont typeface="Wingdings" panose="05000000000000000000" pitchFamily="2" charset="2"/>
              <a:buChar char="§"/>
            </a:pPr>
            <a:r>
              <a:rPr lang="es-GT" sz="2400" dirty="0"/>
              <a:t>proyección de concreto </a:t>
            </a:r>
          </a:p>
          <a:p>
            <a:pPr marL="342900" indent="-342900">
              <a:buFont typeface="Wingdings" panose="05000000000000000000" pitchFamily="2" charset="2"/>
              <a:buChar char="§"/>
            </a:pPr>
            <a:r>
              <a:rPr lang="es-GT" sz="2400" dirty="0"/>
              <a:t>Excavando o escarificando</a:t>
            </a:r>
          </a:p>
          <a:p>
            <a:pPr marL="342900" indent="-342900">
              <a:buFont typeface="Wingdings" panose="05000000000000000000" pitchFamily="2" charset="2"/>
              <a:buChar char="§"/>
            </a:pPr>
            <a:r>
              <a:rPr lang="es-GT" sz="2400" dirty="0"/>
              <a:t>Molienda de pavimento</a:t>
            </a:r>
          </a:p>
          <a:p>
            <a:pPr marL="342900" indent="-342900">
              <a:buFont typeface="Wingdings" panose="05000000000000000000" pitchFamily="2" charset="2"/>
              <a:buChar char="§"/>
            </a:pPr>
            <a:endParaRPr lang="en-US" sz="2500" dirty="0"/>
          </a:p>
        </p:txBody>
      </p:sp>
      <p:sp>
        <p:nvSpPr>
          <p:cNvPr id="14" name="Content Placeholder 1">
            <a:extLst>
              <a:ext uri="{FF2B5EF4-FFF2-40B4-BE49-F238E27FC236}">
                <a16:creationId xmlns:a16="http://schemas.microsoft.com/office/drawing/2014/main" id="{BDE7C8F8-89A7-48C2-B932-7BF36331E5A0}"/>
              </a:ext>
            </a:extLst>
          </p:cNvPr>
          <p:cNvSpPr txBox="1">
            <a:spLocks/>
          </p:cNvSpPr>
          <p:nvPr/>
        </p:nvSpPr>
        <p:spPr>
          <a:xfrm>
            <a:off x="-29029" y="4709043"/>
            <a:ext cx="9144000" cy="1861829"/>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nSpc>
                <a:spcPct val="90000"/>
              </a:lnSpc>
              <a:buNone/>
            </a:pPr>
            <a:r>
              <a:rPr lang="es-ES" dirty="0"/>
              <a:t>Entonces la respuesta </a:t>
            </a:r>
          </a:p>
          <a:p>
            <a:pPr marL="514350" lvl="1" indent="0">
              <a:lnSpc>
                <a:spcPct val="90000"/>
              </a:lnSpc>
              <a:buNone/>
            </a:pPr>
            <a:r>
              <a:rPr lang="es-ES" dirty="0"/>
              <a:t>es </a:t>
            </a:r>
            <a:r>
              <a:rPr lang="es-ES" dirty="0">
                <a:solidFill>
                  <a:srgbClr val="FF0000"/>
                </a:solidFill>
              </a:rPr>
              <a:t>Sí.</a:t>
            </a:r>
            <a:r>
              <a:rPr lang="es-ES" sz="2400" dirty="0"/>
              <a:t/>
            </a:r>
            <a:br>
              <a:rPr lang="es-ES" sz="2400" dirty="0"/>
            </a:br>
            <a:r>
              <a:rPr lang="es-ES" sz="2400" dirty="0"/>
              <a:t/>
            </a:r>
            <a:br>
              <a:rPr lang="es-ES" sz="2400" dirty="0"/>
            </a:br>
            <a:r>
              <a:rPr lang="es-ES" dirty="0"/>
              <a:t>El polvo a su alrededor contiene partículas de sílice respirables, y respirarlas puede ser mortal.</a:t>
            </a:r>
            <a:endParaRPr lang="en-US" sz="2400" dirty="0"/>
          </a:p>
        </p:txBody>
      </p:sp>
      <p:sp>
        <p:nvSpPr>
          <p:cNvPr id="4" name="Title 3" hidden="1"/>
          <p:cNvSpPr>
            <a:spLocks noGrp="1"/>
          </p:cNvSpPr>
          <p:nvPr>
            <p:ph type="title"/>
          </p:nvPr>
        </p:nvSpPr>
        <p:spPr>
          <a:xfrm>
            <a:off x="609600" y="296200"/>
            <a:ext cx="8229600" cy="1143000"/>
          </a:xfrm>
        </p:spPr>
        <p:txBody>
          <a:bodyPr>
            <a:normAutofit fontScale="90000"/>
          </a:bodyPr>
          <a:lstStyle/>
          <a:p>
            <a:r>
              <a:rPr lang="es-ES" dirty="0"/>
              <a:t>Actividades</a:t>
            </a:r>
            <a:r>
              <a:rPr lang="en-US" dirty="0"/>
              <a:t> </a:t>
            </a:r>
            <a:r>
              <a:rPr lang="es-ES" dirty="0"/>
              <a:t>y herramientas que crean polvo de sílice</a:t>
            </a:r>
            <a:r>
              <a:rPr lang="en-US" dirty="0"/>
              <a:t>(19)</a:t>
            </a:r>
            <a:br>
              <a:rPr lang="en-US" dirty="0"/>
            </a:br>
            <a:endParaRPr lang="en-US" dirty="0"/>
          </a:p>
        </p:txBody>
      </p:sp>
      <p:sp>
        <p:nvSpPr>
          <p:cNvPr id="3" name="Slide Number Placeholder 2">
            <a:extLst>
              <a:ext uri="{FF2B5EF4-FFF2-40B4-BE49-F238E27FC236}">
                <a16:creationId xmlns:a16="http://schemas.microsoft.com/office/drawing/2014/main" id="{B5B1AA19-4DAD-410B-85F4-7688843D4586}"/>
              </a:ext>
            </a:extLst>
          </p:cNvPr>
          <p:cNvSpPr>
            <a:spLocks noGrp="1"/>
          </p:cNvSpPr>
          <p:nvPr>
            <p:ph type="sldNum" sz="quarter" idx="12"/>
          </p:nvPr>
        </p:nvSpPr>
        <p:spPr/>
        <p:txBody>
          <a:bodyPr/>
          <a:lstStyle/>
          <a:p>
            <a:fld id="{52110876-1A90-47DF-8CC1-92F5C1F8B346}" type="slidenum">
              <a:rPr lang="en-US" smtClean="0">
                <a:solidFill>
                  <a:schemeClr val="tx1"/>
                </a:solidFill>
              </a:rPr>
              <a:pPr/>
              <a:t>21</a:t>
            </a:fld>
            <a:endParaRPr lang="en-US">
              <a:solidFill>
                <a:schemeClr val="tx1"/>
              </a:solidFill>
            </a:endParaRPr>
          </a:p>
        </p:txBody>
      </p:sp>
      <p:sp>
        <p:nvSpPr>
          <p:cNvPr id="13" name="Title 1">
            <a:extLst>
              <a:ext uri="{FF2B5EF4-FFF2-40B4-BE49-F238E27FC236}">
                <a16:creationId xmlns:a16="http://schemas.microsoft.com/office/drawing/2014/main" id="{769F3F74-4120-4D16-828B-D275654602CC}"/>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(19)</a:t>
            </a:r>
          </a:p>
        </p:txBody>
      </p:sp>
    </p:spTree>
    <p:extLst>
      <p:ext uri="{BB962C8B-B14F-4D97-AF65-F5344CB8AC3E}">
        <p14:creationId xmlns:p14="http://schemas.microsoft.com/office/powerpoint/2010/main" val="296823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419600"/>
            <a:ext cx="4057650" cy="2276475"/>
          </a:xfrm>
          <a:prstGeom prst="rect">
            <a:avLst/>
          </a:prstGeom>
        </p:spPr>
      </p:pic>
      <p:sp>
        <p:nvSpPr>
          <p:cNvPr id="10" name="Content Placeholder 1"/>
          <p:cNvSpPr txBox="1">
            <a:spLocks/>
          </p:cNvSpPr>
          <p:nvPr/>
        </p:nvSpPr>
        <p:spPr>
          <a:xfrm>
            <a:off x="-152400" y="2049499"/>
            <a:ext cx="4953000" cy="25084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nSpc>
                <a:spcPct val="90000"/>
              </a:lnSpc>
              <a:buNone/>
            </a:pPr>
            <a:r>
              <a:rPr lang="es-ES" dirty="0"/>
              <a:t>Sierras estacionarias:</a:t>
            </a:r>
            <a:r>
              <a:rPr lang="es-ES" sz="2400" dirty="0"/>
              <a:t/>
            </a:r>
            <a:br>
              <a:rPr lang="es-ES" sz="2400" dirty="0"/>
            </a:br>
            <a:r>
              <a:rPr lang="es-ES" sz="2400" dirty="0"/>
              <a:t>- </a:t>
            </a:r>
            <a:r>
              <a:rPr lang="es-ES" dirty="0"/>
              <a:t>Sierras de ladrillo / bloque</a:t>
            </a:r>
            <a:r>
              <a:rPr lang="es-ES" sz="2400" dirty="0"/>
              <a:t/>
            </a:r>
            <a:br>
              <a:rPr lang="es-ES" sz="2400" dirty="0"/>
            </a:br>
            <a:r>
              <a:rPr lang="es-ES" sz="2400" dirty="0"/>
              <a:t>- </a:t>
            </a:r>
            <a:r>
              <a:rPr lang="es-ES" dirty="0"/>
              <a:t>Sierras de mesa</a:t>
            </a:r>
            <a:r>
              <a:rPr lang="es-ES" sz="2400" dirty="0"/>
              <a:t/>
            </a:r>
            <a:br>
              <a:rPr lang="es-ES" sz="2400" dirty="0"/>
            </a:br>
            <a:r>
              <a:rPr lang="es-ES" sz="2400" dirty="0"/>
              <a:t>- </a:t>
            </a:r>
            <a:r>
              <a:rPr lang="es-ES" dirty="0"/>
              <a:t>Sierras para azulejos de cerámica</a:t>
            </a:r>
            <a:endParaRPr lang="en-US" sz="2500" dirty="0"/>
          </a:p>
          <a:p>
            <a:pPr marL="457200" lvl="1" indent="-228600">
              <a:lnSpc>
                <a:spcPct val="90000"/>
              </a:lnSpc>
              <a:buFont typeface="Arial" panose="020B0604020202020204" pitchFamily="34" charset="0"/>
              <a:buChar char="•"/>
            </a:pPr>
            <a:endParaRPr lang="en-US" sz="17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43022" y="1387462"/>
            <a:ext cx="89916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Equipos que generan exposición al polvo de sílice</a:t>
            </a:r>
            <a:r>
              <a:rPr lang="en-US" dirty="0"/>
              <a:t>:</a:t>
            </a:r>
          </a:p>
          <a:p>
            <a:pPr marL="457200" lvl="1" indent="-228600">
              <a:lnSpc>
                <a:spcPct val="90000"/>
              </a:lnSpc>
              <a:buFont typeface="Arial" panose="020B0604020202020204" pitchFamily="34" charset="0"/>
              <a:buChar char="•"/>
            </a:pPr>
            <a:endParaRPr lang="en-US" dirty="0"/>
          </a:p>
          <a:p>
            <a:pPr marL="228600" lvl="1" indent="0">
              <a:lnSpc>
                <a:spcPct val="90000"/>
              </a:lnSpc>
              <a:buNone/>
            </a:pPr>
            <a:endParaRPr lang="en-US" dirty="0"/>
          </a:p>
        </p:txBody>
      </p:sp>
      <p:sp>
        <p:nvSpPr>
          <p:cNvPr id="5" name="Title 4" hidden="1"/>
          <p:cNvSpPr>
            <a:spLocks noGrp="1"/>
          </p:cNvSpPr>
          <p:nvPr>
            <p:ph type="title"/>
          </p:nvPr>
        </p:nvSpPr>
        <p:spPr>
          <a:xfrm>
            <a:off x="486228" y="356040"/>
            <a:ext cx="8229600" cy="1143000"/>
          </a:xfrm>
        </p:spPr>
        <p:txBody>
          <a:bodyPr>
            <a:normAutofit fontScale="90000"/>
          </a:bodyPr>
          <a:lstStyle/>
          <a:p>
            <a:r>
              <a:rPr lang="es-ES" dirty="0"/>
              <a:t>Actividades</a:t>
            </a:r>
            <a:r>
              <a:rPr lang="en-US" dirty="0"/>
              <a:t> </a:t>
            </a:r>
            <a:r>
              <a:rPr lang="es-ES" dirty="0"/>
              <a:t>y herramientas que crean polvo de sílice</a:t>
            </a:r>
            <a:r>
              <a:rPr lang="en-US" dirty="0"/>
              <a:t>(20)</a:t>
            </a:r>
          </a:p>
        </p:txBody>
      </p:sp>
      <p:sp>
        <p:nvSpPr>
          <p:cNvPr id="4" name="Slide Number Placeholder 3">
            <a:extLst>
              <a:ext uri="{FF2B5EF4-FFF2-40B4-BE49-F238E27FC236}">
                <a16:creationId xmlns:a16="http://schemas.microsoft.com/office/drawing/2014/main" id="{39CC3550-C7C9-4E3F-8868-2C341AEC33B7}"/>
              </a:ext>
            </a:extLst>
          </p:cNvPr>
          <p:cNvSpPr>
            <a:spLocks noGrp="1"/>
          </p:cNvSpPr>
          <p:nvPr>
            <p:ph type="sldNum" sz="quarter" idx="12"/>
          </p:nvPr>
        </p:nvSpPr>
        <p:spPr/>
        <p:txBody>
          <a:bodyPr/>
          <a:lstStyle/>
          <a:p>
            <a:fld id="{52110876-1A90-47DF-8CC1-92F5C1F8B346}" type="slidenum">
              <a:rPr lang="en-US" smtClean="0">
                <a:solidFill>
                  <a:schemeClr val="tx1"/>
                </a:solidFill>
              </a:rPr>
              <a:pPr/>
              <a:t>22</a:t>
            </a:fld>
            <a:endParaRPr lang="en-US">
              <a:solidFill>
                <a:schemeClr val="tx1"/>
              </a:solidFill>
            </a:endParaRPr>
          </a:p>
        </p:txBody>
      </p:sp>
      <p:sp>
        <p:nvSpPr>
          <p:cNvPr id="12" name="Title 1">
            <a:extLst>
              <a:ext uri="{FF2B5EF4-FFF2-40B4-BE49-F238E27FC236}">
                <a16:creationId xmlns:a16="http://schemas.microsoft.com/office/drawing/2014/main" id="{FC80F60D-3453-452B-A657-3450E787300B}"/>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(20)</a:t>
            </a:r>
          </a:p>
        </p:txBody>
      </p:sp>
      <p:pic>
        <p:nvPicPr>
          <p:cNvPr id="6" name="Picture 5" title="foto de un trabaja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905000"/>
            <a:ext cx="4057650" cy="2276475"/>
          </a:xfrm>
          <a:prstGeom prst="rect">
            <a:avLst/>
          </a:prstGeom>
        </p:spPr>
      </p:pic>
      <p:pic>
        <p:nvPicPr>
          <p:cNvPr id="7" name="Picture 6" title="foto de un trabajado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267200"/>
            <a:ext cx="4314825" cy="2276475"/>
          </a:xfrm>
          <a:prstGeom prst="rect">
            <a:avLst/>
          </a:prstGeom>
        </p:spPr>
      </p:pic>
    </p:spTree>
    <p:extLst>
      <p:ext uri="{BB962C8B-B14F-4D97-AF65-F5344CB8AC3E}">
        <p14:creationId xmlns:p14="http://schemas.microsoft.com/office/powerpoint/2010/main" val="2937180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19600"/>
            <a:ext cx="4286250" cy="2276475"/>
          </a:xfrm>
          <a:prstGeom prst="rect">
            <a:avLst/>
          </a:prstGeom>
        </p:spPr>
      </p:pic>
      <p:sp>
        <p:nvSpPr>
          <p:cNvPr id="10" name="Content Placeholder 1"/>
          <p:cNvSpPr txBox="1">
            <a:spLocks/>
          </p:cNvSpPr>
          <p:nvPr/>
        </p:nvSpPr>
        <p:spPr>
          <a:xfrm>
            <a:off x="-152400" y="2049499"/>
            <a:ext cx="4953000" cy="25084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nSpc>
                <a:spcPct val="90000"/>
              </a:lnSpc>
              <a:buNone/>
            </a:pPr>
            <a:r>
              <a:rPr lang="en-US" dirty="0"/>
              <a:t>Sierras </a:t>
            </a:r>
            <a:r>
              <a:rPr lang="en-US" dirty="0" err="1"/>
              <a:t>eléctricas</a:t>
            </a:r>
            <a:r>
              <a:rPr lang="en-US" dirty="0"/>
              <a:t> de mano:</a:t>
            </a:r>
            <a:r>
              <a:rPr lang="en-US" sz="2400" dirty="0"/>
              <a:t/>
            </a:r>
            <a:br>
              <a:rPr lang="en-US" sz="2400" dirty="0"/>
            </a:br>
            <a:r>
              <a:rPr lang="en-US" dirty="0"/>
              <a:t>Sierra de </a:t>
            </a:r>
            <a:r>
              <a:rPr lang="en-US" dirty="0" err="1"/>
              <a:t>cortar</a:t>
            </a:r>
            <a:r>
              <a:rPr lang="en-US" sz="2400" dirty="0"/>
              <a:t/>
            </a:r>
            <a:br>
              <a:rPr lang="en-US" sz="2400" dirty="0"/>
            </a:br>
            <a:r>
              <a:rPr lang="en-US" dirty="0"/>
              <a:t>Sierra </a:t>
            </a:r>
            <a:r>
              <a:rPr lang="en-US" dirty="0" err="1"/>
              <a:t>mojada</a:t>
            </a:r>
            <a:r>
              <a:rPr lang="en-US" sz="2400" dirty="0"/>
              <a:t/>
            </a:r>
            <a:br>
              <a:rPr lang="en-US" sz="2400" dirty="0"/>
            </a:br>
            <a:endParaRPr lang="en-US" sz="2500" dirty="0"/>
          </a:p>
          <a:p>
            <a:pPr marL="457200" lvl="1" indent="-228600">
              <a:lnSpc>
                <a:spcPct val="90000"/>
              </a:lnSpc>
              <a:buFont typeface="Arial" panose="020B0604020202020204" pitchFamily="34" charset="0"/>
              <a:buChar char="•"/>
            </a:pPr>
            <a:endParaRPr lang="en-US" sz="17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43022" y="1387462"/>
            <a:ext cx="89916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Equipos que generan exposición al polvo de sílice</a:t>
            </a:r>
            <a:r>
              <a:rPr lang="en-US" dirty="0"/>
              <a:t>:</a:t>
            </a:r>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5" name="Title 4" hidden="1"/>
          <p:cNvSpPr>
            <a:spLocks noGrp="1"/>
          </p:cNvSpPr>
          <p:nvPr>
            <p:ph type="title"/>
          </p:nvPr>
        </p:nvSpPr>
        <p:spPr>
          <a:xfrm>
            <a:off x="457200" y="328377"/>
            <a:ext cx="8229600" cy="1143000"/>
          </a:xfrm>
        </p:spPr>
        <p:txBody>
          <a:bodyPr>
            <a:normAutofit fontScale="90000"/>
          </a:bodyPr>
          <a:lstStyle/>
          <a:p>
            <a:r>
              <a:rPr lang="es-ES" dirty="0"/>
              <a:t>Actividades</a:t>
            </a:r>
            <a:r>
              <a:rPr lang="en-US" dirty="0"/>
              <a:t> </a:t>
            </a:r>
            <a:r>
              <a:rPr lang="es-ES" dirty="0"/>
              <a:t>y herramientas que crean polvo de sílice</a:t>
            </a:r>
            <a:r>
              <a:rPr lang="en-US" dirty="0"/>
              <a:t>(21)</a:t>
            </a:r>
            <a:br>
              <a:rPr lang="en-US" dirty="0"/>
            </a:br>
            <a:endParaRPr lang="en-US" dirty="0"/>
          </a:p>
        </p:txBody>
      </p:sp>
      <p:sp>
        <p:nvSpPr>
          <p:cNvPr id="4" name="Slide Number Placeholder 3">
            <a:extLst>
              <a:ext uri="{FF2B5EF4-FFF2-40B4-BE49-F238E27FC236}">
                <a16:creationId xmlns:a16="http://schemas.microsoft.com/office/drawing/2014/main" id="{39CC3550-C7C9-4E3F-8868-2C341AEC33B7}"/>
              </a:ext>
            </a:extLst>
          </p:cNvPr>
          <p:cNvSpPr>
            <a:spLocks noGrp="1"/>
          </p:cNvSpPr>
          <p:nvPr>
            <p:ph type="sldNum" sz="quarter" idx="12"/>
          </p:nvPr>
        </p:nvSpPr>
        <p:spPr/>
        <p:txBody>
          <a:bodyPr/>
          <a:lstStyle/>
          <a:p>
            <a:fld id="{52110876-1A90-47DF-8CC1-92F5C1F8B346}" type="slidenum">
              <a:rPr lang="en-US" smtClean="0">
                <a:solidFill>
                  <a:schemeClr val="tx1"/>
                </a:solidFill>
              </a:rPr>
              <a:pPr/>
              <a:t>23</a:t>
            </a:fld>
            <a:endParaRPr lang="en-US">
              <a:solidFill>
                <a:schemeClr val="tx1"/>
              </a:solidFill>
            </a:endParaRPr>
          </a:p>
        </p:txBody>
      </p:sp>
      <p:sp>
        <p:nvSpPr>
          <p:cNvPr id="12" name="Title 1">
            <a:extLst>
              <a:ext uri="{FF2B5EF4-FFF2-40B4-BE49-F238E27FC236}">
                <a16:creationId xmlns:a16="http://schemas.microsoft.com/office/drawing/2014/main" id="{FC80F60D-3453-452B-A657-3450E787300B}"/>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(21)</a:t>
            </a:r>
          </a:p>
        </p:txBody>
      </p:sp>
      <p:pic>
        <p:nvPicPr>
          <p:cNvPr id="6" name="Picture 5" title="foto de un trabaja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828800"/>
            <a:ext cx="4095750" cy="2276475"/>
          </a:xfrm>
          <a:prstGeom prst="rect">
            <a:avLst/>
          </a:prstGeom>
        </p:spPr>
      </p:pic>
      <p:pic>
        <p:nvPicPr>
          <p:cNvPr id="7" name="Picture 6" title="foto de un trabajado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267200"/>
            <a:ext cx="4029075" cy="2276475"/>
          </a:xfrm>
          <a:prstGeom prst="rect">
            <a:avLst/>
          </a:prstGeom>
        </p:spPr>
      </p:pic>
    </p:spTree>
    <p:extLst>
      <p:ext uri="{BB962C8B-B14F-4D97-AF65-F5344CB8AC3E}">
        <p14:creationId xmlns:p14="http://schemas.microsoft.com/office/powerpoint/2010/main" val="123950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43400"/>
            <a:ext cx="4162425" cy="2276475"/>
          </a:xfrm>
          <a:prstGeom prst="rect">
            <a:avLst/>
          </a:prstGeom>
        </p:spPr>
      </p:pic>
      <p:sp>
        <p:nvSpPr>
          <p:cNvPr id="10" name="Content Placeholder 1"/>
          <p:cNvSpPr txBox="1">
            <a:spLocks/>
          </p:cNvSpPr>
          <p:nvPr/>
        </p:nvSpPr>
        <p:spPr>
          <a:xfrm>
            <a:off x="-152400" y="2049499"/>
            <a:ext cx="4953000" cy="25084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nSpc>
                <a:spcPct val="90000"/>
              </a:lnSpc>
              <a:buNone/>
            </a:pPr>
            <a:r>
              <a:rPr lang="es-ES" dirty="0"/>
              <a:t>Herramientas eléctricas:</a:t>
            </a:r>
            <a:r>
              <a:rPr lang="es-ES" sz="2400" dirty="0"/>
              <a:t/>
            </a:r>
            <a:br>
              <a:rPr lang="es-ES" sz="2400" dirty="0"/>
            </a:br>
            <a:r>
              <a:rPr lang="es-ES" sz="2400" dirty="0"/>
              <a:t>- </a:t>
            </a:r>
            <a:r>
              <a:rPr lang="es-ES" dirty="0"/>
              <a:t>Taladros</a:t>
            </a:r>
            <a:r>
              <a:rPr lang="es-ES" sz="2400" dirty="0"/>
              <a:t/>
            </a:r>
            <a:br>
              <a:rPr lang="es-ES" sz="2400" dirty="0"/>
            </a:br>
            <a:r>
              <a:rPr lang="es-ES" sz="2400" dirty="0"/>
              <a:t>- M</a:t>
            </a:r>
            <a:r>
              <a:rPr lang="es-ES" dirty="0"/>
              <a:t>áquinas de perforación      con coronas</a:t>
            </a:r>
            <a:r>
              <a:rPr lang="es-ES" sz="2400" dirty="0"/>
              <a:t/>
            </a:r>
            <a:br>
              <a:rPr lang="es-ES" sz="2400" dirty="0"/>
            </a:br>
            <a:r>
              <a:rPr lang="es-ES" sz="2400" dirty="0"/>
              <a:t>- </a:t>
            </a:r>
            <a:r>
              <a:rPr lang="es-ES" dirty="0"/>
              <a:t>Maquinas mezcladoras</a:t>
            </a:r>
            <a:endParaRPr lang="en-US" sz="2500" dirty="0"/>
          </a:p>
          <a:p>
            <a:pPr marL="457200" lvl="1" indent="-228600">
              <a:lnSpc>
                <a:spcPct val="90000"/>
              </a:lnSpc>
              <a:buFont typeface="Arial" panose="020B0604020202020204" pitchFamily="34" charset="0"/>
              <a:buChar char="•"/>
            </a:pPr>
            <a:endParaRPr lang="en-US" sz="17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43022" y="1387462"/>
            <a:ext cx="89916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Equipos que generan exposición al polvo de sílice</a:t>
            </a:r>
            <a:r>
              <a:rPr lang="en-US" dirty="0"/>
              <a:t>:</a:t>
            </a:r>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5" name="Title 4" hidden="1"/>
          <p:cNvSpPr>
            <a:spLocks noGrp="1"/>
          </p:cNvSpPr>
          <p:nvPr>
            <p:ph type="title"/>
          </p:nvPr>
        </p:nvSpPr>
        <p:spPr>
          <a:xfrm>
            <a:off x="457200" y="419511"/>
            <a:ext cx="8229600" cy="1143000"/>
          </a:xfrm>
        </p:spPr>
        <p:txBody>
          <a:bodyPr>
            <a:normAutofit fontScale="90000"/>
          </a:bodyPr>
          <a:lstStyle/>
          <a:p>
            <a:r>
              <a:rPr lang="es-ES" dirty="0"/>
              <a:t>Actividades</a:t>
            </a:r>
            <a:r>
              <a:rPr lang="en-US" dirty="0"/>
              <a:t> </a:t>
            </a:r>
            <a:r>
              <a:rPr lang="es-ES" dirty="0"/>
              <a:t>y herramientas que crean polvo de sílice</a:t>
            </a:r>
            <a:r>
              <a:rPr lang="en-US" dirty="0"/>
              <a:t>(22)</a:t>
            </a:r>
            <a:br>
              <a:rPr lang="en-US" dirty="0"/>
            </a:br>
            <a:endParaRPr lang="en-US" dirty="0"/>
          </a:p>
        </p:txBody>
      </p:sp>
      <p:sp>
        <p:nvSpPr>
          <p:cNvPr id="4" name="Slide Number Placeholder 3">
            <a:extLst>
              <a:ext uri="{FF2B5EF4-FFF2-40B4-BE49-F238E27FC236}">
                <a16:creationId xmlns:a16="http://schemas.microsoft.com/office/drawing/2014/main" id="{39CC3550-C7C9-4E3F-8868-2C341AEC33B7}"/>
              </a:ext>
            </a:extLst>
          </p:cNvPr>
          <p:cNvSpPr>
            <a:spLocks noGrp="1"/>
          </p:cNvSpPr>
          <p:nvPr>
            <p:ph type="sldNum" sz="quarter" idx="12"/>
          </p:nvPr>
        </p:nvSpPr>
        <p:spPr/>
        <p:txBody>
          <a:bodyPr/>
          <a:lstStyle/>
          <a:p>
            <a:fld id="{52110876-1A90-47DF-8CC1-92F5C1F8B346}" type="slidenum">
              <a:rPr lang="en-US" smtClean="0">
                <a:solidFill>
                  <a:schemeClr val="tx1"/>
                </a:solidFill>
              </a:rPr>
              <a:pPr/>
              <a:t>24</a:t>
            </a:fld>
            <a:endParaRPr lang="en-US">
              <a:solidFill>
                <a:schemeClr val="tx1"/>
              </a:solidFill>
            </a:endParaRPr>
          </a:p>
        </p:txBody>
      </p:sp>
      <p:sp>
        <p:nvSpPr>
          <p:cNvPr id="12" name="Title 1">
            <a:extLst>
              <a:ext uri="{FF2B5EF4-FFF2-40B4-BE49-F238E27FC236}">
                <a16:creationId xmlns:a16="http://schemas.microsoft.com/office/drawing/2014/main" id="{FC80F60D-3453-452B-A657-3450E787300B}"/>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(22)</a:t>
            </a:r>
          </a:p>
        </p:txBody>
      </p:sp>
      <p:pic>
        <p:nvPicPr>
          <p:cNvPr id="6" name="Picture 5" title="foto de un trabaja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828800"/>
            <a:ext cx="4171950" cy="2276475"/>
          </a:xfrm>
          <a:prstGeom prst="rect">
            <a:avLst/>
          </a:prstGeom>
        </p:spPr>
      </p:pic>
      <p:pic>
        <p:nvPicPr>
          <p:cNvPr id="7" name="Picture 6" title="foto de un trabajado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419600"/>
            <a:ext cx="4314825" cy="2276475"/>
          </a:xfrm>
          <a:prstGeom prst="rect">
            <a:avLst/>
          </a:prstGeom>
        </p:spPr>
      </p:pic>
    </p:spTree>
    <p:extLst>
      <p:ext uri="{BB962C8B-B14F-4D97-AF65-F5344CB8AC3E}">
        <p14:creationId xmlns:p14="http://schemas.microsoft.com/office/powerpoint/2010/main" val="428026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343400"/>
            <a:ext cx="4124325" cy="2276475"/>
          </a:xfrm>
          <a:prstGeom prst="rect">
            <a:avLst/>
          </a:prstGeom>
        </p:spPr>
      </p:pic>
      <p:sp>
        <p:nvSpPr>
          <p:cNvPr id="10" name="Content Placeholder 1"/>
          <p:cNvSpPr txBox="1">
            <a:spLocks/>
          </p:cNvSpPr>
          <p:nvPr/>
        </p:nvSpPr>
        <p:spPr>
          <a:xfrm>
            <a:off x="-152400" y="2049499"/>
            <a:ext cx="4953000" cy="25084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nSpc>
                <a:spcPct val="90000"/>
              </a:lnSpc>
              <a:buNone/>
            </a:pPr>
            <a:r>
              <a:rPr lang="en-US" dirty="0" err="1"/>
              <a:t>Rectificadoras</a:t>
            </a:r>
            <a:r>
              <a:rPr lang="en-US" dirty="0"/>
              <a:t> / </a:t>
            </a:r>
            <a:r>
              <a:rPr lang="en-US" dirty="0" err="1"/>
              <a:t>Pulidoras</a:t>
            </a:r>
            <a:r>
              <a:rPr lang="en-US" dirty="0"/>
              <a:t>:</a:t>
            </a:r>
            <a:r>
              <a:rPr lang="en-US" sz="2400" dirty="0"/>
              <a:t/>
            </a:r>
            <a:br>
              <a:rPr lang="en-US" sz="2400" dirty="0"/>
            </a:br>
            <a:r>
              <a:rPr lang="en-US" sz="2400" dirty="0"/>
              <a:t>- </a:t>
            </a:r>
            <a:r>
              <a:rPr lang="en-US" dirty="0" err="1"/>
              <a:t>Amoladora</a:t>
            </a:r>
            <a:r>
              <a:rPr lang="en-US" dirty="0"/>
              <a:t> de </a:t>
            </a:r>
            <a:r>
              <a:rPr lang="en-US" dirty="0" err="1"/>
              <a:t>concreto</a:t>
            </a:r>
            <a:r>
              <a:rPr lang="en-US" sz="2400" dirty="0"/>
              <a:t/>
            </a:r>
            <a:br>
              <a:rPr lang="en-US" sz="2400" dirty="0"/>
            </a:br>
            <a:r>
              <a:rPr lang="en-US" sz="2400" dirty="0"/>
              <a:t>- </a:t>
            </a:r>
            <a:r>
              <a:rPr lang="en-US" dirty="0" err="1"/>
              <a:t>Pulidores</a:t>
            </a:r>
            <a:r>
              <a:rPr lang="en-US" dirty="0"/>
              <a:t> de </a:t>
            </a:r>
            <a:r>
              <a:rPr lang="en-US" dirty="0" err="1"/>
              <a:t>encimera</a:t>
            </a:r>
            <a:r>
              <a:rPr lang="en-US" sz="2400" dirty="0"/>
              <a:t/>
            </a:r>
            <a:br>
              <a:rPr lang="en-US" sz="2400" dirty="0"/>
            </a:br>
            <a:r>
              <a:rPr lang="en-US" sz="2400" dirty="0"/>
              <a:t>- </a:t>
            </a:r>
            <a:r>
              <a:rPr lang="en-US" dirty="0" err="1"/>
              <a:t>Pulidores</a:t>
            </a:r>
            <a:r>
              <a:rPr lang="en-US" dirty="0"/>
              <a:t> de </a:t>
            </a:r>
            <a:r>
              <a:rPr lang="en-US" dirty="0" err="1"/>
              <a:t>mármol</a:t>
            </a:r>
            <a:endParaRPr lang="en-US" sz="2500" dirty="0"/>
          </a:p>
          <a:p>
            <a:pPr marL="457200" lvl="1" indent="-228600">
              <a:lnSpc>
                <a:spcPct val="90000"/>
              </a:lnSpc>
              <a:buFont typeface="Arial" panose="020B0604020202020204" pitchFamily="34" charset="0"/>
              <a:buChar char="•"/>
            </a:pPr>
            <a:endParaRPr lang="en-US" sz="17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43022" y="1387462"/>
            <a:ext cx="89916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Equipos que generan exposición al polvo de sílice:</a:t>
            </a:r>
            <a:endParaRPr lang="en-US" dirty="0"/>
          </a:p>
        </p:txBody>
      </p:sp>
      <p:sp>
        <p:nvSpPr>
          <p:cNvPr id="5" name="Title 4" hidden="1"/>
          <p:cNvSpPr>
            <a:spLocks noGrp="1"/>
          </p:cNvSpPr>
          <p:nvPr>
            <p:ph type="title"/>
          </p:nvPr>
        </p:nvSpPr>
        <p:spPr/>
        <p:txBody>
          <a:bodyPr>
            <a:normAutofit fontScale="90000"/>
          </a:bodyPr>
          <a:lstStyle/>
          <a:p>
            <a:r>
              <a:rPr lang="es-ES" dirty="0"/>
              <a:t>Actividades</a:t>
            </a:r>
            <a:r>
              <a:rPr lang="en-US" dirty="0"/>
              <a:t> </a:t>
            </a:r>
            <a:r>
              <a:rPr lang="es-ES" dirty="0"/>
              <a:t>y herramientas que crean polvo de sílice</a:t>
            </a:r>
            <a:r>
              <a:rPr lang="en-US" dirty="0"/>
              <a:t>(23)</a:t>
            </a:r>
            <a:br>
              <a:rPr lang="en-US" dirty="0"/>
            </a:br>
            <a:endParaRPr lang="en-US" dirty="0"/>
          </a:p>
        </p:txBody>
      </p:sp>
      <p:sp>
        <p:nvSpPr>
          <p:cNvPr id="4" name="Slide Number Placeholder 3">
            <a:extLst>
              <a:ext uri="{FF2B5EF4-FFF2-40B4-BE49-F238E27FC236}">
                <a16:creationId xmlns:a16="http://schemas.microsoft.com/office/drawing/2014/main" id="{39CC3550-C7C9-4E3F-8868-2C341AEC33B7}"/>
              </a:ext>
            </a:extLst>
          </p:cNvPr>
          <p:cNvSpPr>
            <a:spLocks noGrp="1"/>
          </p:cNvSpPr>
          <p:nvPr>
            <p:ph type="sldNum" sz="quarter" idx="12"/>
          </p:nvPr>
        </p:nvSpPr>
        <p:spPr/>
        <p:txBody>
          <a:bodyPr/>
          <a:lstStyle/>
          <a:p>
            <a:fld id="{52110876-1A90-47DF-8CC1-92F5C1F8B346}" type="slidenum">
              <a:rPr lang="en-US" smtClean="0">
                <a:solidFill>
                  <a:schemeClr val="tx1"/>
                </a:solidFill>
              </a:rPr>
              <a:pPr/>
              <a:t>25</a:t>
            </a:fld>
            <a:endParaRPr lang="en-US">
              <a:solidFill>
                <a:schemeClr val="tx1"/>
              </a:solidFill>
            </a:endParaRPr>
          </a:p>
        </p:txBody>
      </p:sp>
      <p:sp>
        <p:nvSpPr>
          <p:cNvPr id="12" name="Title 1">
            <a:extLst>
              <a:ext uri="{FF2B5EF4-FFF2-40B4-BE49-F238E27FC236}">
                <a16:creationId xmlns:a16="http://schemas.microsoft.com/office/drawing/2014/main" id="{FC80F60D-3453-452B-A657-3450E787300B}"/>
              </a:ext>
            </a:extLst>
          </p:cNvPr>
          <p:cNvSpPr txBox="1">
            <a:spLocks/>
          </p:cNvSpPr>
          <p:nvPr/>
        </p:nvSpPr>
        <p:spPr bwMode="auto">
          <a:xfrm>
            <a:off x="0" y="367373"/>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(23)</a:t>
            </a:r>
          </a:p>
        </p:txBody>
      </p:sp>
      <p:pic>
        <p:nvPicPr>
          <p:cNvPr id="6" name="Picture 5" title="foto de un trabaja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28800"/>
            <a:ext cx="4162425" cy="2257425"/>
          </a:xfrm>
          <a:prstGeom prst="rect">
            <a:avLst/>
          </a:prstGeom>
        </p:spPr>
      </p:pic>
      <p:pic>
        <p:nvPicPr>
          <p:cNvPr id="7" name="Picture 6" title="foto de un trabajado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343400"/>
            <a:ext cx="4314825" cy="2257425"/>
          </a:xfrm>
          <a:prstGeom prst="rect">
            <a:avLst/>
          </a:prstGeom>
        </p:spPr>
      </p:pic>
    </p:spTree>
    <p:extLst>
      <p:ext uri="{BB962C8B-B14F-4D97-AF65-F5344CB8AC3E}">
        <p14:creationId xmlns:p14="http://schemas.microsoft.com/office/powerpoint/2010/main" val="208413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267200"/>
            <a:ext cx="4162425" cy="2276475"/>
          </a:xfrm>
          <a:prstGeom prst="rect">
            <a:avLst/>
          </a:prstGeom>
        </p:spPr>
      </p:pic>
      <p:sp>
        <p:nvSpPr>
          <p:cNvPr id="10" name="Content Placeholder 1"/>
          <p:cNvSpPr txBox="1">
            <a:spLocks/>
          </p:cNvSpPr>
          <p:nvPr/>
        </p:nvSpPr>
        <p:spPr>
          <a:xfrm>
            <a:off x="-140092" y="1905821"/>
            <a:ext cx="4953000" cy="25084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nSpc>
                <a:spcPct val="90000"/>
              </a:lnSpc>
              <a:buNone/>
            </a:pPr>
            <a:r>
              <a:rPr lang="es-ES" dirty="0"/>
              <a:t>Martillos y herramientas de astillado de mano:</a:t>
            </a:r>
            <a:r>
              <a:rPr lang="es-ES" sz="2400" dirty="0"/>
              <a:t/>
            </a:r>
            <a:br>
              <a:rPr lang="es-ES" sz="2400" dirty="0"/>
            </a:br>
            <a:r>
              <a:rPr lang="es-ES" sz="2400" dirty="0"/>
              <a:t>- </a:t>
            </a:r>
            <a:r>
              <a:rPr lang="es-ES" dirty="0"/>
              <a:t>Martillo neumático</a:t>
            </a:r>
            <a:r>
              <a:rPr lang="es-ES" sz="2400" dirty="0"/>
              <a:t/>
            </a:r>
            <a:br>
              <a:rPr lang="es-ES" sz="2400" dirty="0"/>
            </a:br>
            <a:r>
              <a:rPr lang="es-ES" sz="2400" dirty="0"/>
              <a:t>- M</a:t>
            </a:r>
            <a:r>
              <a:rPr lang="es-ES" dirty="0"/>
              <a:t>artillo perforador</a:t>
            </a:r>
            <a:r>
              <a:rPr lang="es-ES" sz="2400" dirty="0"/>
              <a:t/>
            </a:r>
            <a:br>
              <a:rPr lang="es-ES" sz="2400" dirty="0"/>
            </a:br>
            <a:r>
              <a:rPr lang="es-ES" sz="2400" dirty="0"/>
              <a:t>- </a:t>
            </a:r>
            <a:r>
              <a:rPr lang="es-ES" dirty="0"/>
              <a:t>Martillo picador</a:t>
            </a:r>
            <a:r>
              <a:rPr lang="es-ES" sz="2400" dirty="0"/>
              <a:t/>
            </a:r>
            <a:br>
              <a:rPr lang="es-ES" sz="2400" dirty="0"/>
            </a:br>
            <a:r>
              <a:rPr lang="es-ES" sz="2400" dirty="0"/>
              <a:t>- </a:t>
            </a:r>
            <a:r>
              <a:rPr lang="es-ES" dirty="0"/>
              <a:t>Pistola de cincel</a:t>
            </a:r>
            <a:endParaRPr lang="en-US" sz="2500" dirty="0"/>
          </a:p>
          <a:p>
            <a:pPr marL="457200" lvl="1" indent="-228600">
              <a:lnSpc>
                <a:spcPct val="90000"/>
              </a:lnSpc>
              <a:buFont typeface="Arial" panose="020B0604020202020204" pitchFamily="34" charset="0"/>
              <a:buChar char="•"/>
            </a:pPr>
            <a:endParaRPr lang="en-US" sz="17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43022" y="1387462"/>
            <a:ext cx="89916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Equipos que generan exposición al polvo de sílice:</a:t>
            </a:r>
            <a:endParaRPr lang="en-US" dirty="0"/>
          </a:p>
          <a:p>
            <a:pPr marL="457200" lvl="1" indent="-228600">
              <a:lnSpc>
                <a:spcPct val="90000"/>
              </a:lnSpc>
              <a:buFont typeface="Arial" panose="020B0604020202020204" pitchFamily="34" charset="0"/>
              <a:buChar char="•"/>
            </a:pPr>
            <a:endParaRPr lang="en-US" dirty="0"/>
          </a:p>
        </p:txBody>
      </p:sp>
      <p:sp>
        <p:nvSpPr>
          <p:cNvPr id="5" name="Title 4" hidden="1"/>
          <p:cNvSpPr>
            <a:spLocks noGrp="1"/>
          </p:cNvSpPr>
          <p:nvPr>
            <p:ph type="title"/>
          </p:nvPr>
        </p:nvSpPr>
        <p:spPr>
          <a:xfrm>
            <a:off x="634218" y="334704"/>
            <a:ext cx="8229600" cy="1143000"/>
          </a:xfrm>
        </p:spPr>
        <p:txBody>
          <a:bodyPr>
            <a:normAutofit fontScale="90000"/>
          </a:bodyPr>
          <a:lstStyle/>
          <a:p>
            <a:r>
              <a:rPr lang="es-ES" dirty="0"/>
              <a:t>Actividades</a:t>
            </a:r>
            <a:r>
              <a:rPr lang="en-US" dirty="0"/>
              <a:t> </a:t>
            </a:r>
            <a:r>
              <a:rPr lang="es-ES" dirty="0"/>
              <a:t>y herramientas que crean polvo de sílice</a:t>
            </a:r>
            <a:r>
              <a:rPr lang="en-US" dirty="0"/>
              <a:t>(24)</a:t>
            </a:r>
            <a:br>
              <a:rPr lang="en-US" dirty="0"/>
            </a:br>
            <a:endParaRPr lang="en-US" dirty="0"/>
          </a:p>
        </p:txBody>
      </p:sp>
      <p:sp>
        <p:nvSpPr>
          <p:cNvPr id="4" name="Slide Number Placeholder 3">
            <a:extLst>
              <a:ext uri="{FF2B5EF4-FFF2-40B4-BE49-F238E27FC236}">
                <a16:creationId xmlns:a16="http://schemas.microsoft.com/office/drawing/2014/main" id="{39CC3550-C7C9-4E3F-8868-2C341AEC33B7}"/>
              </a:ext>
            </a:extLst>
          </p:cNvPr>
          <p:cNvSpPr>
            <a:spLocks noGrp="1"/>
          </p:cNvSpPr>
          <p:nvPr>
            <p:ph type="sldNum" sz="quarter" idx="12"/>
          </p:nvPr>
        </p:nvSpPr>
        <p:spPr/>
        <p:txBody>
          <a:bodyPr/>
          <a:lstStyle/>
          <a:p>
            <a:fld id="{52110876-1A90-47DF-8CC1-92F5C1F8B346}" type="slidenum">
              <a:rPr lang="en-US" smtClean="0">
                <a:solidFill>
                  <a:schemeClr val="tx1"/>
                </a:solidFill>
              </a:rPr>
              <a:pPr/>
              <a:t>26</a:t>
            </a:fld>
            <a:endParaRPr lang="en-US">
              <a:solidFill>
                <a:schemeClr val="tx1"/>
              </a:solidFill>
            </a:endParaRPr>
          </a:p>
        </p:txBody>
      </p:sp>
      <p:sp>
        <p:nvSpPr>
          <p:cNvPr id="12" name="Title 1">
            <a:extLst>
              <a:ext uri="{FF2B5EF4-FFF2-40B4-BE49-F238E27FC236}">
                <a16:creationId xmlns:a16="http://schemas.microsoft.com/office/drawing/2014/main" id="{FC80F60D-3453-452B-A657-3450E787300B}"/>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(24)</a:t>
            </a:r>
          </a:p>
        </p:txBody>
      </p:sp>
      <p:pic>
        <p:nvPicPr>
          <p:cNvPr id="6" name="Picture 5" title="foto de un trabaja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676400"/>
            <a:ext cx="4162425" cy="2276475"/>
          </a:xfrm>
          <a:prstGeom prst="rect">
            <a:avLst/>
          </a:prstGeom>
        </p:spPr>
      </p:pic>
      <p:pic>
        <p:nvPicPr>
          <p:cNvPr id="7" name="Picture 6" title="foto de un trabajado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343400"/>
            <a:ext cx="4162425" cy="2276475"/>
          </a:xfrm>
          <a:prstGeom prst="rect">
            <a:avLst/>
          </a:prstGeom>
        </p:spPr>
      </p:pic>
    </p:spTree>
    <p:extLst>
      <p:ext uri="{BB962C8B-B14F-4D97-AF65-F5344CB8AC3E}">
        <p14:creationId xmlns:p14="http://schemas.microsoft.com/office/powerpoint/2010/main" val="425710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152400" y="2049499"/>
            <a:ext cx="4953000" cy="25084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nSpc>
                <a:spcPct val="90000"/>
              </a:lnSpc>
              <a:buNone/>
            </a:pPr>
            <a:r>
              <a:rPr lang="es-ES" dirty="0"/>
              <a:t>Excavadoras:</a:t>
            </a:r>
            <a:r>
              <a:rPr lang="es-ES" sz="2400" dirty="0"/>
              <a:t/>
            </a:r>
            <a:br>
              <a:rPr lang="es-ES" sz="2400" dirty="0"/>
            </a:br>
            <a:r>
              <a:rPr lang="es-ES" sz="2400" dirty="0"/>
              <a:t>- </a:t>
            </a:r>
            <a:r>
              <a:rPr lang="es-ES" dirty="0"/>
              <a:t>Excavación</a:t>
            </a:r>
            <a:r>
              <a:rPr lang="es-ES" sz="2400" dirty="0"/>
              <a:t/>
            </a:r>
            <a:br>
              <a:rPr lang="es-ES" sz="2400" dirty="0"/>
            </a:br>
            <a:r>
              <a:rPr lang="es-ES" sz="2400" dirty="0"/>
              <a:t>- </a:t>
            </a:r>
            <a:r>
              <a:rPr lang="es-ES" dirty="0"/>
              <a:t>Demolición</a:t>
            </a:r>
            <a:r>
              <a:rPr lang="es-ES" sz="2400" dirty="0"/>
              <a:t/>
            </a:r>
            <a:br>
              <a:rPr lang="es-ES" sz="2400" dirty="0"/>
            </a:br>
            <a:r>
              <a:rPr lang="es-ES" sz="2400" dirty="0"/>
              <a:t>- </a:t>
            </a:r>
            <a:r>
              <a:rPr lang="es-ES" dirty="0"/>
              <a:t>Rotura de concreto </a:t>
            </a:r>
            <a:r>
              <a:rPr lang="es-ES" sz="2400" dirty="0"/>
              <a:t/>
            </a:r>
            <a:br>
              <a:rPr lang="es-ES" sz="2400" dirty="0"/>
            </a:br>
            <a:r>
              <a:rPr lang="es-ES" sz="2400" dirty="0"/>
              <a:t>- </a:t>
            </a:r>
            <a:r>
              <a:rPr lang="es-ES" dirty="0"/>
              <a:t>Carga de suelo</a:t>
            </a:r>
            <a:endParaRPr lang="en-US" sz="2500" dirty="0"/>
          </a:p>
          <a:p>
            <a:pPr marL="457200" lvl="1" indent="-228600">
              <a:lnSpc>
                <a:spcPct val="90000"/>
              </a:lnSpc>
              <a:buFont typeface="Arial" panose="020B0604020202020204" pitchFamily="34" charset="0"/>
              <a:buChar char="•"/>
            </a:pPr>
            <a:endParaRPr lang="en-US" sz="17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43022" y="1387462"/>
            <a:ext cx="89916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Equipos que generan exposición al polvo de sílice:</a:t>
            </a:r>
            <a:endParaRPr lang="en-US" dirty="0"/>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pic>
        <p:nvPicPr>
          <p:cNvPr id="7170" name="Picture 2" descr="excavator">
            <a:extLst>
              <a:ext uri="{FF2B5EF4-FFF2-40B4-BE49-F238E27FC236}">
                <a16:creationId xmlns:a16="http://schemas.microsoft.com/office/drawing/2014/main" id="{17E6B46D-9DA0-402F-AA6F-2F4D7AC6B0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53217" y="4357117"/>
            <a:ext cx="4318783" cy="22722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xcavator">
            <a:extLst>
              <a:ext uri="{FF2B5EF4-FFF2-40B4-BE49-F238E27FC236}">
                <a16:creationId xmlns:a16="http://schemas.microsoft.com/office/drawing/2014/main" id="{9E700EA8-F226-4A0D-BF3B-B3A87AB04C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4357116"/>
            <a:ext cx="4166383" cy="2272284"/>
          </a:xfrm>
          <a:prstGeom prst="rect">
            <a:avLst/>
          </a:prstGeom>
        </p:spPr>
      </p:pic>
      <p:pic>
        <p:nvPicPr>
          <p:cNvPr id="2" name="Picture 1" descr="excavator">
            <a:extLst>
              <a:ext uri="{FF2B5EF4-FFF2-40B4-BE49-F238E27FC236}">
                <a16:creationId xmlns:a16="http://schemas.microsoft.com/office/drawing/2014/main" id="{A2A6BC6E-1B03-41E0-B758-CDBEEDCE4D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4400" y="1905821"/>
            <a:ext cx="4166383" cy="2272284"/>
          </a:xfrm>
          <a:prstGeom prst="rect">
            <a:avLst/>
          </a:prstGeom>
        </p:spPr>
      </p:pic>
      <p:sp>
        <p:nvSpPr>
          <p:cNvPr id="5" name="Title 4" hidden="1"/>
          <p:cNvSpPr>
            <a:spLocks noGrp="1"/>
          </p:cNvSpPr>
          <p:nvPr>
            <p:ph type="title"/>
          </p:nvPr>
        </p:nvSpPr>
        <p:spPr/>
        <p:txBody>
          <a:bodyPr>
            <a:normAutofit fontScale="90000"/>
          </a:bodyPr>
          <a:lstStyle/>
          <a:p>
            <a:r>
              <a:rPr lang="es-ES"/>
              <a:t>Actividades</a:t>
            </a:r>
            <a:r>
              <a:rPr lang="en-US"/>
              <a:t> </a:t>
            </a:r>
            <a:r>
              <a:rPr lang="es-ES"/>
              <a:t>y herramientas que crean polvo de sílice</a:t>
            </a:r>
            <a:r>
              <a:rPr lang="en-US"/>
              <a:t>((25)</a:t>
            </a:r>
            <a:endParaRPr lang="en-US" dirty="0"/>
          </a:p>
        </p:txBody>
      </p:sp>
      <p:sp>
        <p:nvSpPr>
          <p:cNvPr id="4" name="Slide Number Placeholder 3">
            <a:extLst>
              <a:ext uri="{FF2B5EF4-FFF2-40B4-BE49-F238E27FC236}">
                <a16:creationId xmlns:a16="http://schemas.microsoft.com/office/drawing/2014/main" id="{39CC3550-C7C9-4E3F-8868-2C341AEC33B7}"/>
              </a:ext>
            </a:extLst>
          </p:cNvPr>
          <p:cNvSpPr>
            <a:spLocks noGrp="1"/>
          </p:cNvSpPr>
          <p:nvPr>
            <p:ph type="sldNum" sz="quarter" idx="12"/>
          </p:nvPr>
        </p:nvSpPr>
        <p:spPr/>
        <p:txBody>
          <a:bodyPr/>
          <a:lstStyle/>
          <a:p>
            <a:fld id="{52110876-1A90-47DF-8CC1-92F5C1F8B346}" type="slidenum">
              <a:rPr lang="en-US" smtClean="0">
                <a:solidFill>
                  <a:schemeClr val="tx1"/>
                </a:solidFill>
              </a:rPr>
              <a:pPr/>
              <a:t>27</a:t>
            </a:fld>
            <a:endParaRPr lang="en-US">
              <a:solidFill>
                <a:schemeClr val="tx1"/>
              </a:solidFill>
            </a:endParaRPr>
          </a:p>
        </p:txBody>
      </p:sp>
      <p:sp>
        <p:nvSpPr>
          <p:cNvPr id="12" name="Title 1">
            <a:extLst>
              <a:ext uri="{FF2B5EF4-FFF2-40B4-BE49-F238E27FC236}">
                <a16:creationId xmlns:a16="http://schemas.microsoft.com/office/drawing/2014/main" id="{FC80F60D-3453-452B-A657-3450E787300B}"/>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dirty="0"/>
              <a:t>(</a:t>
            </a:r>
            <a:r>
              <a:rPr lang="en-US" sz="1800" dirty="0"/>
              <a:t>(25)</a:t>
            </a:r>
          </a:p>
        </p:txBody>
      </p:sp>
    </p:spTree>
    <p:extLst>
      <p:ext uri="{BB962C8B-B14F-4D97-AF65-F5344CB8AC3E}">
        <p14:creationId xmlns:p14="http://schemas.microsoft.com/office/powerpoint/2010/main" val="1667165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105030" y="1369372"/>
            <a:ext cx="8260641" cy="1494129"/>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nSpc>
                <a:spcPct val="90000"/>
              </a:lnSpc>
              <a:buNone/>
              <a:defRPr/>
            </a:pPr>
            <a:r>
              <a:rPr lang="es-ES" dirty="0">
                <a:solidFill>
                  <a:srgbClr val="FF0000"/>
                </a:solidFill>
              </a:rPr>
              <a:t>¿Estás en peligro?</a:t>
            </a:r>
            <a:r>
              <a:rPr lang="es-ES" sz="3200" dirty="0"/>
              <a:t/>
            </a:r>
            <a:br>
              <a:rPr lang="es-ES" sz="3200" dirty="0"/>
            </a:br>
            <a:r>
              <a:rPr lang="es-ES" sz="3200" dirty="0"/>
              <a:t/>
            </a:r>
            <a:br>
              <a:rPr lang="es-ES" sz="3200" dirty="0"/>
            </a:br>
            <a:r>
              <a:rPr lang="es-ES" dirty="0"/>
              <a:t>Si utiliza las siguientes herramientas para materiales que contienen sílice:</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35BED711-0FDE-4568-9B8E-ACF427297E84}"/>
              </a:ext>
            </a:extLst>
          </p:cNvPr>
          <p:cNvSpPr/>
          <p:nvPr/>
        </p:nvSpPr>
        <p:spPr>
          <a:xfrm>
            <a:off x="609600" y="2722112"/>
            <a:ext cx="3962400" cy="2246769"/>
          </a:xfrm>
          <a:prstGeom prst="rect">
            <a:avLst/>
          </a:prstGeom>
        </p:spPr>
        <p:txBody>
          <a:bodyPr wrap="square" numCol="1">
            <a:spAutoFit/>
          </a:bodyPr>
          <a:lstStyle/>
          <a:p>
            <a:pPr marL="342900" lvl="0" indent="-342900">
              <a:buFont typeface="Wingdings" panose="05000000000000000000" pitchFamily="2" charset="2"/>
              <a:buChar char="§"/>
            </a:pPr>
            <a:r>
              <a:rPr lang="es-ES" sz="2000" dirty="0"/>
              <a:t>Sierras estacionarias de albañilería.</a:t>
            </a:r>
          </a:p>
          <a:p>
            <a:pPr marL="342900" lvl="0" indent="-342900">
              <a:buFont typeface="Wingdings" panose="05000000000000000000" pitchFamily="2" charset="2"/>
              <a:buChar char="§"/>
            </a:pPr>
            <a:r>
              <a:rPr lang="es-ES" sz="2000" dirty="0"/>
              <a:t>Sierras de mano</a:t>
            </a:r>
          </a:p>
          <a:p>
            <a:pPr marL="342900" lvl="0" indent="-342900">
              <a:buFont typeface="Wingdings" panose="05000000000000000000" pitchFamily="2" charset="2"/>
              <a:buChar char="§"/>
            </a:pPr>
            <a:r>
              <a:rPr lang="es-ES" sz="2000" dirty="0"/>
              <a:t>Sierras de paso</a:t>
            </a:r>
          </a:p>
          <a:p>
            <a:pPr marL="342900" lvl="0" indent="-342900">
              <a:buFont typeface="Wingdings" panose="05000000000000000000" pitchFamily="2" charset="2"/>
              <a:buChar char="§"/>
            </a:pPr>
            <a:r>
              <a:rPr lang="es-ES" sz="2000" dirty="0"/>
              <a:t>Sierras transportables</a:t>
            </a:r>
          </a:p>
          <a:p>
            <a:pPr marL="342900" lvl="0" indent="-342900">
              <a:buFont typeface="Wingdings" panose="05000000000000000000" pitchFamily="2" charset="2"/>
              <a:buChar char="§"/>
            </a:pPr>
            <a:r>
              <a:rPr lang="es-ES" sz="2000" dirty="0"/>
              <a:t>Molinillos</a:t>
            </a:r>
          </a:p>
          <a:p>
            <a:pPr marL="342900" lvl="0" indent="-342900">
              <a:buFont typeface="Wingdings" panose="05000000000000000000" pitchFamily="2" charset="2"/>
              <a:buChar char="§"/>
            </a:pPr>
            <a:r>
              <a:rPr lang="es-ES" sz="2000" dirty="0"/>
              <a:t>Pulidores</a:t>
            </a:r>
            <a:endParaRPr kumimoji="0" lang="en-US" sz="2000" b="0" i="0" u="none" strike="noStrike" kern="1200" cap="none" spc="0" normalizeH="0" baseline="0" noProof="0" dirty="0">
              <a:ln>
                <a:noFill/>
              </a:ln>
              <a:solidFill>
                <a:prstClr val="black"/>
              </a:solidFill>
              <a:effectLst/>
              <a:uLnTx/>
              <a:uFillTx/>
              <a:latin typeface="Calibri" panose="020F0502020204030204"/>
            </a:endParaRPr>
          </a:p>
        </p:txBody>
      </p:sp>
      <p:sp>
        <p:nvSpPr>
          <p:cNvPr id="12" name="Rectangle 11">
            <a:extLst>
              <a:ext uri="{FF2B5EF4-FFF2-40B4-BE49-F238E27FC236}">
                <a16:creationId xmlns:a16="http://schemas.microsoft.com/office/drawing/2014/main" id="{3C427647-6199-4187-88BE-D8C03820CA9C}"/>
              </a:ext>
            </a:extLst>
          </p:cNvPr>
          <p:cNvSpPr/>
          <p:nvPr/>
        </p:nvSpPr>
        <p:spPr>
          <a:xfrm>
            <a:off x="4419599" y="2743200"/>
            <a:ext cx="3451579" cy="2708434"/>
          </a:xfrm>
          <a:prstGeom prst="rect">
            <a:avLst/>
          </a:prstGeom>
        </p:spPr>
        <p:txBody>
          <a:bodyPr wrap="square" numCol="1">
            <a:spAutoFit/>
          </a:bodyPr>
          <a:lstStyle/>
          <a:p>
            <a:pPr marL="342900" lvl="0" indent="-342900" defTabSz="457200">
              <a:buFont typeface="Wingdings" panose="05000000000000000000" pitchFamily="2" charset="2"/>
              <a:buChar char="§"/>
              <a:defRPr/>
            </a:pPr>
            <a:r>
              <a:rPr lang="es-GT" sz="2000" dirty="0"/>
              <a:t>Martillos</a:t>
            </a:r>
          </a:p>
          <a:p>
            <a:pPr marL="342900" lvl="0" indent="-342900" defTabSz="457200">
              <a:buFont typeface="Wingdings" panose="05000000000000000000" pitchFamily="2" charset="2"/>
              <a:buChar char="§"/>
              <a:defRPr/>
            </a:pPr>
            <a:r>
              <a:rPr lang="es-GT" sz="2000" dirty="0"/>
              <a:t>Taladros</a:t>
            </a:r>
          </a:p>
          <a:p>
            <a:pPr marL="342900" lvl="0" indent="-342900" defTabSz="457200">
              <a:buFont typeface="Wingdings" panose="05000000000000000000" pitchFamily="2" charset="2"/>
              <a:buChar char="§"/>
              <a:defRPr/>
            </a:pPr>
            <a:r>
              <a:rPr lang="es-GT" sz="2000" dirty="0"/>
              <a:t>Máquinas de granallado</a:t>
            </a:r>
          </a:p>
          <a:p>
            <a:pPr marL="342900" lvl="0" indent="-342900" defTabSz="457200">
              <a:buFont typeface="Wingdings" panose="05000000000000000000" pitchFamily="2" charset="2"/>
              <a:buChar char="§"/>
              <a:defRPr/>
            </a:pPr>
            <a:r>
              <a:rPr lang="es-GT" sz="2000" dirty="0"/>
              <a:t>Excavador</a:t>
            </a:r>
          </a:p>
          <a:p>
            <a:pPr marL="342900" lvl="0" indent="-342900" defTabSz="457200">
              <a:buFont typeface="Wingdings" panose="05000000000000000000" pitchFamily="2" charset="2"/>
              <a:buChar char="§"/>
              <a:defRPr/>
            </a:pPr>
            <a:r>
              <a:rPr lang="es-GT" sz="2000" dirty="0"/>
              <a:t>Fresadoras</a:t>
            </a:r>
          </a:p>
          <a:p>
            <a:pPr marL="342900" lvl="0" indent="-342900" defTabSz="457200">
              <a:buFont typeface="Wingdings" panose="05000000000000000000" pitchFamily="2" charset="2"/>
              <a:buChar char="§"/>
              <a:defRPr/>
            </a:pPr>
            <a:r>
              <a:rPr lang="es-GT" sz="2000" dirty="0"/>
              <a:t>Maquinas trituradoras</a:t>
            </a:r>
            <a:endParaRPr kumimoji="0" lang="es-GT" sz="2000" b="0" i="0" u="none" strike="noStrike" kern="1200" cap="none" spc="0" normalizeH="0" baseline="0" noProof="0" dirty="0">
              <a:ln>
                <a:noFill/>
              </a:ln>
              <a:solidFill>
                <a:prstClr val="black"/>
              </a:solidFill>
              <a:effectLst/>
              <a:uLnTx/>
              <a:uFillTx/>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1">
            <a:extLst>
              <a:ext uri="{FF2B5EF4-FFF2-40B4-BE49-F238E27FC236}">
                <a16:creationId xmlns:a16="http://schemas.microsoft.com/office/drawing/2014/main" id="{BDE7C8F8-89A7-48C2-B932-7BF36331E5A0}"/>
              </a:ext>
            </a:extLst>
          </p:cNvPr>
          <p:cNvSpPr txBox="1">
            <a:spLocks/>
          </p:cNvSpPr>
          <p:nvPr/>
        </p:nvSpPr>
        <p:spPr>
          <a:xfrm>
            <a:off x="105030" y="4759038"/>
            <a:ext cx="8713206" cy="186182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1"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5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lvl="1" indent="0">
              <a:lnSpc>
                <a:spcPct val="90000"/>
              </a:lnSpc>
              <a:buNone/>
              <a:defRPr/>
            </a:pPr>
            <a:r>
              <a:rPr lang="es-ES" dirty="0"/>
              <a:t>Entonces la respuesta es </a:t>
            </a:r>
            <a:r>
              <a:rPr lang="es-ES" dirty="0">
                <a:solidFill>
                  <a:srgbClr val="FF0000"/>
                </a:solidFill>
              </a:rPr>
              <a:t>Sí.</a:t>
            </a:r>
            <a:r>
              <a:rPr lang="es-ES" sz="2400" dirty="0"/>
              <a:t/>
            </a:r>
            <a:br>
              <a:rPr lang="es-ES" sz="2400" dirty="0"/>
            </a:br>
            <a:r>
              <a:rPr lang="es-ES" dirty="0"/>
              <a:t>El polvo a su alrededor contiene partículas de sílice respirables, y respirar puede ser mortal.</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hidden="1"/>
          <p:cNvSpPr>
            <a:spLocks noGrp="1"/>
          </p:cNvSpPr>
          <p:nvPr>
            <p:ph type="title"/>
          </p:nvPr>
        </p:nvSpPr>
        <p:spPr>
          <a:xfrm>
            <a:off x="457200" y="543685"/>
            <a:ext cx="8229600" cy="1143000"/>
          </a:xfrm>
        </p:spPr>
        <p:txBody>
          <a:bodyPr>
            <a:normAutofit fontScale="90000"/>
          </a:bodyPr>
          <a:lstStyle/>
          <a:p>
            <a:r>
              <a:rPr lang="es-ES" dirty="0"/>
              <a:t>Actividades</a:t>
            </a:r>
            <a:r>
              <a:rPr lang="en-US" dirty="0"/>
              <a:t> </a:t>
            </a:r>
            <a:r>
              <a:rPr lang="es-ES" dirty="0"/>
              <a:t>y herramientas que crean polvo de sílice</a:t>
            </a:r>
            <a:r>
              <a:rPr lang="en-US" dirty="0"/>
              <a:t>(26)</a:t>
            </a:r>
            <a:br>
              <a:rPr lang="en-US" dirty="0"/>
            </a:br>
            <a:endParaRPr lang="en-US" dirty="0"/>
          </a:p>
        </p:txBody>
      </p:sp>
      <p:sp>
        <p:nvSpPr>
          <p:cNvPr id="3" name="Slide Number Placeholder 2">
            <a:extLst>
              <a:ext uri="{FF2B5EF4-FFF2-40B4-BE49-F238E27FC236}">
                <a16:creationId xmlns:a16="http://schemas.microsoft.com/office/drawing/2014/main" id="{7F7AF606-A4D7-40B4-ADF1-08234EC1FA5C}"/>
              </a:ext>
            </a:extLst>
          </p:cNvPr>
          <p:cNvSpPr>
            <a:spLocks noGrp="1"/>
          </p:cNvSpPr>
          <p:nvPr>
            <p:ph type="sldNum" sz="quarter" idx="12"/>
          </p:nvPr>
        </p:nvSpPr>
        <p:spPr/>
        <p:txBody>
          <a:bodyPr/>
          <a:lstStyle/>
          <a:p>
            <a:fld id="{52110876-1A90-47DF-8CC1-92F5C1F8B346}" type="slidenum">
              <a:rPr lang="en-US" smtClean="0"/>
              <a:pPr/>
              <a:t>28</a:t>
            </a:fld>
            <a:endParaRPr lang="en-US"/>
          </a:p>
        </p:txBody>
      </p:sp>
      <p:sp>
        <p:nvSpPr>
          <p:cNvPr id="13" name="Title 1">
            <a:extLst>
              <a:ext uri="{FF2B5EF4-FFF2-40B4-BE49-F238E27FC236}">
                <a16:creationId xmlns:a16="http://schemas.microsoft.com/office/drawing/2014/main" id="{9201FBB5-461A-4EC8-91E3-3A164BCB17A0}"/>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(26)</a:t>
            </a:r>
          </a:p>
        </p:txBody>
      </p:sp>
    </p:spTree>
    <p:extLst>
      <p:ext uri="{BB962C8B-B14F-4D97-AF65-F5344CB8AC3E}">
        <p14:creationId xmlns:p14="http://schemas.microsoft.com/office/powerpoint/2010/main" val="319643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104638" y="2787092"/>
            <a:ext cx="8629923" cy="410626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lnSpc>
                <a:spcPct val="90000"/>
              </a:lnSpc>
              <a:buNone/>
            </a:pPr>
            <a:r>
              <a:rPr lang="es-ES" dirty="0"/>
              <a:t>La sílice cristalina se usa ampliamente en una variedad de aplicaciones en la construcción:</a:t>
            </a:r>
          </a:p>
          <a:p>
            <a:pPr marL="457200" lvl="1" indent="-228600">
              <a:lnSpc>
                <a:spcPct val="90000"/>
              </a:lnSpc>
              <a:buFont typeface="Arial" panose="020B0604020202020204" pitchFamily="34" charset="0"/>
              <a:buChar char="•"/>
            </a:pPr>
            <a:r>
              <a:rPr lang="es-GT" dirty="0"/>
              <a:t>Las pinturas</a:t>
            </a:r>
            <a:endParaRPr lang="es-GT" sz="1800" dirty="0"/>
          </a:p>
          <a:p>
            <a:pPr marL="457200" lvl="1" indent="-228600">
              <a:lnSpc>
                <a:spcPct val="90000"/>
              </a:lnSpc>
              <a:buFont typeface="Arial" panose="020B0604020202020204" pitchFamily="34" charset="0"/>
              <a:buChar char="•"/>
            </a:pPr>
            <a:r>
              <a:rPr lang="es-GT" dirty="0"/>
              <a:t>Piedras decorativas / rocas</a:t>
            </a:r>
            <a:endParaRPr lang="es-GT" sz="1800" dirty="0"/>
          </a:p>
          <a:p>
            <a:pPr marL="457200" lvl="1" indent="-228600">
              <a:lnSpc>
                <a:spcPct val="90000"/>
              </a:lnSpc>
              <a:buFont typeface="Arial" panose="020B0604020202020204" pitchFamily="34" charset="0"/>
              <a:buChar char="•"/>
            </a:pPr>
            <a:r>
              <a:rPr lang="es-GT" dirty="0"/>
              <a:t>Cemento</a:t>
            </a:r>
            <a:endParaRPr lang="es-GT" sz="1800" dirty="0"/>
          </a:p>
          <a:p>
            <a:pPr marL="457200" lvl="1" indent="-228600">
              <a:lnSpc>
                <a:spcPct val="90000"/>
              </a:lnSpc>
              <a:buFont typeface="Arial" panose="020B0604020202020204" pitchFamily="34" charset="0"/>
              <a:buChar char="•"/>
            </a:pPr>
            <a:r>
              <a:rPr lang="es-GT" dirty="0"/>
              <a:t>Productos </a:t>
            </a:r>
            <a:r>
              <a:rPr lang="es-GT" dirty="0" err="1"/>
              <a:t>quimicos</a:t>
            </a:r>
            <a:endParaRPr lang="es-GT" sz="17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7034" y="1524000"/>
            <a:ext cx="89916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Materiales de construcción que contienen sílice cristalina</a:t>
            </a:r>
            <a:r>
              <a:rPr lang="en-US" sz="2600" dirty="0"/>
              <a:t>:</a:t>
            </a:r>
          </a:p>
          <a:p>
            <a:pPr marL="228600" lvl="1" indent="0">
              <a:lnSpc>
                <a:spcPct val="90000"/>
              </a:lnSpc>
              <a:buNone/>
            </a:pPr>
            <a:endParaRPr lang="en-US" dirty="0"/>
          </a:p>
        </p:txBody>
      </p:sp>
      <p:sp>
        <p:nvSpPr>
          <p:cNvPr id="3" name="Title 2" hidden="1"/>
          <p:cNvSpPr>
            <a:spLocks noGrp="1"/>
          </p:cNvSpPr>
          <p:nvPr>
            <p:ph type="title"/>
          </p:nvPr>
        </p:nvSpPr>
        <p:spPr>
          <a:xfrm>
            <a:off x="504961" y="266700"/>
            <a:ext cx="8229600" cy="1143000"/>
          </a:xfrm>
        </p:spPr>
        <p:txBody>
          <a:bodyPr>
            <a:normAutofit fontScale="90000"/>
          </a:bodyPr>
          <a:lstStyle/>
          <a:p>
            <a:r>
              <a:rPr lang="es-ES" dirty="0"/>
              <a:t>Actividades</a:t>
            </a:r>
            <a:r>
              <a:rPr lang="en-US" dirty="0"/>
              <a:t> </a:t>
            </a:r>
            <a:r>
              <a:rPr lang="es-ES" dirty="0"/>
              <a:t>y herramientas que crean polvo de sílice</a:t>
            </a:r>
            <a:r>
              <a:rPr lang="en-US" dirty="0"/>
              <a:t>(27)</a:t>
            </a:r>
            <a:br>
              <a:rPr lang="en-US" dirty="0"/>
            </a:br>
            <a:endParaRPr lang="en-US" dirty="0"/>
          </a:p>
        </p:txBody>
      </p:sp>
      <p:sp>
        <p:nvSpPr>
          <p:cNvPr id="2" name="Slide Number Placeholder 1">
            <a:extLst>
              <a:ext uri="{FF2B5EF4-FFF2-40B4-BE49-F238E27FC236}">
                <a16:creationId xmlns:a16="http://schemas.microsoft.com/office/drawing/2014/main" id="{551CB0AE-79C4-43C1-8654-045B523F55EB}"/>
              </a:ext>
            </a:extLst>
          </p:cNvPr>
          <p:cNvSpPr>
            <a:spLocks noGrp="1"/>
          </p:cNvSpPr>
          <p:nvPr>
            <p:ph type="sldNum" sz="quarter" idx="12"/>
          </p:nvPr>
        </p:nvSpPr>
        <p:spPr/>
        <p:txBody>
          <a:bodyPr/>
          <a:lstStyle/>
          <a:p>
            <a:fld id="{52110876-1A90-47DF-8CC1-92F5C1F8B346}" type="slidenum">
              <a:rPr lang="en-US" smtClean="0">
                <a:solidFill>
                  <a:schemeClr val="tx1"/>
                </a:solidFill>
              </a:rPr>
              <a:pPr/>
              <a:t>29</a:t>
            </a:fld>
            <a:endParaRPr lang="en-US">
              <a:solidFill>
                <a:schemeClr val="tx1"/>
              </a:solidFill>
            </a:endParaRPr>
          </a:p>
        </p:txBody>
      </p:sp>
      <p:sp>
        <p:nvSpPr>
          <p:cNvPr id="9" name="Title 1">
            <a:extLst>
              <a:ext uri="{FF2B5EF4-FFF2-40B4-BE49-F238E27FC236}">
                <a16:creationId xmlns:a16="http://schemas.microsoft.com/office/drawing/2014/main" id="{E27A55CB-055D-403E-9D57-FB25C32BEACD}"/>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(27)</a:t>
            </a:r>
          </a:p>
        </p:txBody>
      </p:sp>
    </p:spTree>
    <p:extLst>
      <p:ext uri="{BB962C8B-B14F-4D97-AF65-F5344CB8AC3E}">
        <p14:creationId xmlns:p14="http://schemas.microsoft.com/office/powerpoint/2010/main" val="34761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 name="Content Placeholder 1"/>
          <p:cNvSpPr txBox="1">
            <a:spLocks/>
          </p:cNvSpPr>
          <p:nvPr/>
        </p:nvSpPr>
        <p:spPr>
          <a:xfrm>
            <a:off x="381000" y="1531784"/>
            <a:ext cx="86868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buFont typeface="Wingdings" panose="05000000000000000000" pitchFamily="2" charset="2"/>
              <a:buChar char="§"/>
            </a:pPr>
            <a:r>
              <a:rPr lang="es-ES" dirty="0"/>
              <a:t>La sílice es un mineral natural que se encuentra en cualquier lugar. </a:t>
            </a:r>
          </a:p>
          <a:p>
            <a:pPr marL="285750" lvl="1">
              <a:buFont typeface="Wingdings" panose="05000000000000000000" pitchFamily="2" charset="2"/>
              <a:buChar char="§"/>
            </a:pPr>
            <a:r>
              <a:rPr lang="es-ES" dirty="0"/>
              <a:t>La sílice cristalina es del tipo peligroso que causa enfermedades pulmonares entre los trabajadores de la construcción.</a:t>
            </a:r>
          </a:p>
          <a:p>
            <a:pPr marL="285750" lvl="1">
              <a:buFont typeface="Wingdings" panose="05000000000000000000" pitchFamily="2" charset="2"/>
              <a:buChar char="§"/>
            </a:pPr>
            <a:r>
              <a:rPr lang="es-ES" dirty="0"/>
              <a:t>Varios materiales de construcción con los que puede trabajar contienen sílice cristalina.</a:t>
            </a:r>
          </a:p>
          <a:p>
            <a:pPr marL="285750" lvl="1">
              <a:buFont typeface="Wingdings" panose="05000000000000000000" pitchFamily="2" charset="2"/>
              <a:buChar char="§"/>
            </a:pPr>
            <a:r>
              <a:rPr lang="es-ES" dirty="0"/>
              <a:t>El peligro ocurre cuando se realizan tareas como: el corte, taladrado, desgaste, rectificado, lijado, arenado, pulido, mezclado en seco, limpieza en material que contiene sílice.</a:t>
            </a:r>
            <a:endParaRPr lang="en-US" dirty="0"/>
          </a:p>
        </p:txBody>
      </p:sp>
      <p:sp>
        <p:nvSpPr>
          <p:cNvPr id="3" name="Title 2" hidden="1"/>
          <p:cNvSpPr>
            <a:spLocks noGrp="1"/>
          </p:cNvSpPr>
          <p:nvPr>
            <p:ph type="title"/>
          </p:nvPr>
        </p:nvSpPr>
        <p:spPr>
          <a:xfrm>
            <a:off x="457200" y="-412903"/>
            <a:ext cx="8229600" cy="1143000"/>
          </a:xfrm>
        </p:spPr>
        <p:txBody>
          <a:bodyPr>
            <a:normAutofit fontScale="90000"/>
          </a:bodyPr>
          <a:lstStyle/>
          <a:p>
            <a:r>
              <a:rPr lang="es-ES" dirty="0"/>
              <a:t>Actividades</a:t>
            </a:r>
            <a:r>
              <a:rPr lang="en-US" dirty="0"/>
              <a:t> </a:t>
            </a:r>
            <a:r>
              <a:rPr lang="es-ES" dirty="0"/>
              <a:t>y herramientas que crean polvo de sílice</a:t>
            </a:r>
            <a:r>
              <a:rPr lang="en-US" dirty="0"/>
              <a:t>(1)</a:t>
            </a:r>
            <a:br>
              <a:rPr lang="en-US" dirty="0"/>
            </a:br>
            <a:endParaRPr lang="en-US" dirty="0"/>
          </a:p>
        </p:txBody>
      </p:sp>
      <p:sp>
        <p:nvSpPr>
          <p:cNvPr id="2" name="Slide Number Placeholder 1">
            <a:extLst>
              <a:ext uri="{FF2B5EF4-FFF2-40B4-BE49-F238E27FC236}">
                <a16:creationId xmlns:a16="http://schemas.microsoft.com/office/drawing/2014/main" id="{5C5E56BC-43D8-4EA3-8508-68F4B7DAB75B}"/>
              </a:ext>
            </a:extLst>
          </p:cNvPr>
          <p:cNvSpPr>
            <a:spLocks noGrp="1"/>
          </p:cNvSpPr>
          <p:nvPr>
            <p:ph type="sldNum" sz="quarter" idx="12"/>
          </p:nvPr>
        </p:nvSpPr>
        <p:spPr/>
        <p:txBody>
          <a:bodyPr/>
          <a:lstStyle/>
          <a:p>
            <a:fld id="{52110876-1A90-47DF-8CC1-92F5C1F8B346}" type="slidenum">
              <a:rPr lang="en-US" smtClean="0"/>
              <a:pPr/>
              <a:t>3</a:t>
            </a:fld>
            <a:endParaRPr lang="en-US"/>
          </a:p>
        </p:txBody>
      </p:sp>
      <p:sp>
        <p:nvSpPr>
          <p:cNvPr id="11" name="Title 1">
            <a:extLst>
              <a:ext uri="{FF2B5EF4-FFF2-40B4-BE49-F238E27FC236}">
                <a16:creationId xmlns:a16="http://schemas.microsoft.com/office/drawing/2014/main" id="{230E121E-F70C-440E-81D8-27E9489537A6}"/>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(1)</a:t>
            </a:r>
          </a:p>
        </p:txBody>
      </p:sp>
    </p:spTree>
    <p:extLst>
      <p:ext uri="{BB962C8B-B14F-4D97-AF65-F5344CB8AC3E}">
        <p14:creationId xmlns:p14="http://schemas.microsoft.com/office/powerpoint/2010/main" val="3241843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title="foto de suel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724400"/>
            <a:ext cx="2705100" cy="1971675"/>
          </a:xfrm>
          <a:prstGeom prst="rect">
            <a:avLst/>
          </a:prstGeom>
        </p:spPr>
      </p:pic>
      <p:sp>
        <p:nvSpPr>
          <p:cNvPr id="10" name="Content Placeholder 1"/>
          <p:cNvSpPr txBox="1">
            <a:spLocks/>
          </p:cNvSpPr>
          <p:nvPr/>
        </p:nvSpPr>
        <p:spPr>
          <a:xfrm>
            <a:off x="187777" y="1832535"/>
            <a:ext cx="2302048"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s-GT" sz="2500" dirty="0"/>
              <a:t>Concreto</a:t>
            </a:r>
            <a:r>
              <a:rPr lang="en-US" sz="2500" dirty="0"/>
              <a:t>			:</a:t>
            </a:r>
          </a:p>
          <a:p>
            <a:pPr marL="228600" lvl="1" indent="0">
              <a:lnSpc>
                <a:spcPct val="90000"/>
              </a:lnSpc>
              <a:buNone/>
            </a:pPr>
            <a:endParaRPr lang="en-US" sz="17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Content Placeholder 1">
            <a:extLst>
              <a:ext uri="{FF2B5EF4-FFF2-40B4-BE49-F238E27FC236}">
                <a16:creationId xmlns:a16="http://schemas.microsoft.com/office/drawing/2014/main" id="{FFE7C26F-416C-4474-8EC8-F9F3C43CC6B0}"/>
              </a:ext>
            </a:extLst>
          </p:cNvPr>
          <p:cNvSpPr txBox="1">
            <a:spLocks/>
          </p:cNvSpPr>
          <p:nvPr/>
        </p:nvSpPr>
        <p:spPr>
          <a:xfrm>
            <a:off x="3336927" y="1838165"/>
            <a:ext cx="1828800"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sz="2500" dirty="0"/>
              <a:t>Arena:</a:t>
            </a:r>
          </a:p>
          <a:p>
            <a:pPr marL="457200" lvl="1" indent="-228600">
              <a:lnSpc>
                <a:spcPct val="90000"/>
              </a:lnSpc>
              <a:buFont typeface="Arial" panose="020B0604020202020204" pitchFamily="34" charset="0"/>
              <a:buChar char="•"/>
            </a:pPr>
            <a:endParaRPr lang="en-US" sz="1700" dirty="0"/>
          </a:p>
        </p:txBody>
      </p:sp>
      <p:sp>
        <p:nvSpPr>
          <p:cNvPr id="9" name="Content Placeholder 1">
            <a:extLst>
              <a:ext uri="{FF2B5EF4-FFF2-40B4-BE49-F238E27FC236}">
                <a16:creationId xmlns:a16="http://schemas.microsoft.com/office/drawing/2014/main" id="{94D3DD15-CBFA-41A4-B0D8-D226D3826287}"/>
              </a:ext>
            </a:extLst>
          </p:cNvPr>
          <p:cNvSpPr txBox="1">
            <a:spLocks/>
          </p:cNvSpPr>
          <p:nvPr/>
        </p:nvSpPr>
        <p:spPr>
          <a:xfrm>
            <a:off x="6235272" y="1832535"/>
            <a:ext cx="1828800"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sz="2500" dirty="0"/>
              <a:t>Mortar:</a:t>
            </a:r>
          </a:p>
          <a:p>
            <a:pPr marL="457200" lvl="1" indent="-228600">
              <a:lnSpc>
                <a:spcPct val="90000"/>
              </a:lnSpc>
              <a:buFont typeface="Arial" panose="020B0604020202020204" pitchFamily="34" charset="0"/>
              <a:buChar char="•"/>
            </a:pPr>
            <a:endParaRPr lang="en-US" sz="1700" dirty="0"/>
          </a:p>
        </p:txBody>
      </p:sp>
      <p:sp>
        <p:nvSpPr>
          <p:cNvPr id="3" name="Title 2" hidden="1"/>
          <p:cNvSpPr>
            <a:spLocks noGrp="1"/>
          </p:cNvSpPr>
          <p:nvPr>
            <p:ph type="title"/>
          </p:nvPr>
        </p:nvSpPr>
        <p:spPr>
          <a:xfrm>
            <a:off x="457200" y="457200"/>
            <a:ext cx="8229600" cy="1143000"/>
          </a:xfrm>
        </p:spPr>
        <p:txBody>
          <a:bodyPr>
            <a:normAutofit fontScale="90000"/>
          </a:bodyPr>
          <a:lstStyle/>
          <a:p>
            <a:r>
              <a:rPr lang="es-ES" dirty="0"/>
              <a:t>Actividades</a:t>
            </a:r>
            <a:r>
              <a:rPr lang="en-US" dirty="0"/>
              <a:t> </a:t>
            </a:r>
            <a:r>
              <a:rPr lang="es-ES" dirty="0"/>
              <a:t>y herramientas que crean polvo de sílice</a:t>
            </a:r>
            <a:r>
              <a:rPr lang="en-US" dirty="0"/>
              <a:t>(28)</a:t>
            </a:r>
            <a:br>
              <a:rPr lang="en-US" dirty="0"/>
            </a:br>
            <a:endParaRPr lang="en-US" dirty="0"/>
          </a:p>
        </p:txBody>
      </p:sp>
      <p:sp>
        <p:nvSpPr>
          <p:cNvPr id="2" name="Slide Number Placeholder 1">
            <a:extLst>
              <a:ext uri="{FF2B5EF4-FFF2-40B4-BE49-F238E27FC236}">
                <a16:creationId xmlns:a16="http://schemas.microsoft.com/office/drawing/2014/main" id="{DBA3690D-FF34-4764-B2C1-52B277BD0112}"/>
              </a:ext>
            </a:extLst>
          </p:cNvPr>
          <p:cNvSpPr>
            <a:spLocks noGrp="1"/>
          </p:cNvSpPr>
          <p:nvPr>
            <p:ph type="sldNum" sz="quarter" idx="12"/>
          </p:nvPr>
        </p:nvSpPr>
        <p:spPr/>
        <p:txBody>
          <a:bodyPr/>
          <a:lstStyle/>
          <a:p>
            <a:fld id="{52110876-1A90-47DF-8CC1-92F5C1F8B346}" type="slidenum">
              <a:rPr lang="en-US" smtClean="0">
                <a:solidFill>
                  <a:schemeClr val="tx1"/>
                </a:solidFill>
              </a:rPr>
              <a:pPr/>
              <a:t>30</a:t>
            </a:fld>
            <a:endParaRPr lang="en-US">
              <a:solidFill>
                <a:schemeClr val="tx1"/>
              </a:solidFill>
            </a:endParaRPr>
          </a:p>
        </p:txBody>
      </p:sp>
      <p:sp>
        <p:nvSpPr>
          <p:cNvPr id="23" name="Title 1">
            <a:extLst>
              <a:ext uri="{FF2B5EF4-FFF2-40B4-BE49-F238E27FC236}">
                <a16:creationId xmlns:a16="http://schemas.microsoft.com/office/drawing/2014/main" id="{F4B88049-5EB2-4B29-BE2B-02C19232338C}"/>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(28)</a:t>
            </a:r>
          </a:p>
        </p:txBody>
      </p:sp>
      <p:sp>
        <p:nvSpPr>
          <p:cNvPr id="24" name="Content Placeholder 1">
            <a:extLst>
              <a:ext uri="{FF2B5EF4-FFF2-40B4-BE49-F238E27FC236}">
                <a16:creationId xmlns:a16="http://schemas.microsoft.com/office/drawing/2014/main" id="{84CB413E-18EB-4265-9F1D-78AD7E490CB1}"/>
              </a:ext>
            </a:extLst>
          </p:cNvPr>
          <p:cNvSpPr txBox="1">
            <a:spLocks/>
          </p:cNvSpPr>
          <p:nvPr/>
        </p:nvSpPr>
        <p:spPr>
          <a:xfrm>
            <a:off x="162377" y="4320623"/>
            <a:ext cx="2302048"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sz="2500" dirty="0"/>
              <a:t>Block (CMU):</a:t>
            </a:r>
          </a:p>
          <a:p>
            <a:pPr marL="228600" lvl="1" indent="0">
              <a:lnSpc>
                <a:spcPct val="90000"/>
              </a:lnSpc>
              <a:buNone/>
            </a:pPr>
            <a:endParaRPr lang="en-US" sz="1700" dirty="0"/>
          </a:p>
        </p:txBody>
      </p:sp>
      <p:sp>
        <p:nvSpPr>
          <p:cNvPr id="25" name="Content Placeholder 1">
            <a:extLst>
              <a:ext uri="{FF2B5EF4-FFF2-40B4-BE49-F238E27FC236}">
                <a16:creationId xmlns:a16="http://schemas.microsoft.com/office/drawing/2014/main" id="{BCBEF1EB-4849-4892-8F21-AF8D29C299C5}"/>
              </a:ext>
            </a:extLst>
          </p:cNvPr>
          <p:cNvSpPr txBox="1">
            <a:spLocks/>
          </p:cNvSpPr>
          <p:nvPr/>
        </p:nvSpPr>
        <p:spPr>
          <a:xfrm>
            <a:off x="3311527" y="4326253"/>
            <a:ext cx="1828800"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sz="2500" dirty="0" err="1"/>
              <a:t>Ladrillo</a:t>
            </a:r>
            <a:r>
              <a:rPr lang="en-US" sz="2500" dirty="0"/>
              <a:t>:</a:t>
            </a:r>
          </a:p>
          <a:p>
            <a:pPr marL="457200" lvl="1" indent="-228600">
              <a:lnSpc>
                <a:spcPct val="90000"/>
              </a:lnSpc>
              <a:buFont typeface="Arial" panose="020B0604020202020204" pitchFamily="34" charset="0"/>
              <a:buChar char="•"/>
            </a:pPr>
            <a:endParaRPr lang="en-US" sz="1700" dirty="0"/>
          </a:p>
        </p:txBody>
      </p:sp>
      <p:sp>
        <p:nvSpPr>
          <p:cNvPr id="26" name="Content Placeholder 1">
            <a:extLst>
              <a:ext uri="{FF2B5EF4-FFF2-40B4-BE49-F238E27FC236}">
                <a16:creationId xmlns:a16="http://schemas.microsoft.com/office/drawing/2014/main" id="{23DB59C6-E9BC-4688-B52B-E87C58F416D4}"/>
              </a:ext>
            </a:extLst>
          </p:cNvPr>
          <p:cNvSpPr txBox="1">
            <a:spLocks/>
          </p:cNvSpPr>
          <p:nvPr/>
        </p:nvSpPr>
        <p:spPr>
          <a:xfrm>
            <a:off x="6209872" y="4320623"/>
            <a:ext cx="1828800"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s-GT" sz="2500" dirty="0"/>
              <a:t>Suelo</a:t>
            </a:r>
            <a:r>
              <a:rPr lang="en-US" sz="2500" dirty="0"/>
              <a:t> :</a:t>
            </a:r>
          </a:p>
          <a:p>
            <a:pPr marL="457200" lvl="1" indent="-228600">
              <a:lnSpc>
                <a:spcPct val="90000"/>
              </a:lnSpc>
              <a:buFont typeface="Arial" panose="020B0604020202020204" pitchFamily="34" charset="0"/>
              <a:buChar char="•"/>
            </a:pPr>
            <a:endParaRPr lang="en-US" sz="1700" dirty="0"/>
          </a:p>
        </p:txBody>
      </p:sp>
      <p:sp>
        <p:nvSpPr>
          <p:cNvPr id="21" name="Content Placeholder 1">
            <a:extLst>
              <a:ext uri="{FF2B5EF4-FFF2-40B4-BE49-F238E27FC236}">
                <a16:creationId xmlns:a16="http://schemas.microsoft.com/office/drawing/2014/main" id="{3B4418CE-2BD5-4074-8C04-35226DC0DDAD}"/>
              </a:ext>
            </a:extLst>
          </p:cNvPr>
          <p:cNvSpPr txBox="1">
            <a:spLocks/>
          </p:cNvSpPr>
          <p:nvPr/>
        </p:nvSpPr>
        <p:spPr>
          <a:xfrm>
            <a:off x="-76200" y="1130921"/>
            <a:ext cx="8991600" cy="393552"/>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sz="2400" dirty="0"/>
              <a:t>Materiales de construcción que contienen sílice cristalina</a:t>
            </a:r>
            <a:r>
              <a:rPr lang="en-US" sz="4000" dirty="0"/>
              <a:t>:</a:t>
            </a:r>
          </a:p>
          <a:p>
            <a:pPr marL="228600" lvl="1" indent="0">
              <a:lnSpc>
                <a:spcPct val="90000"/>
              </a:lnSpc>
              <a:buNone/>
            </a:pPr>
            <a:endParaRPr lang="en-US" sz="2400" dirty="0"/>
          </a:p>
        </p:txBody>
      </p:sp>
      <p:pic>
        <p:nvPicPr>
          <p:cNvPr id="4" name="Picture 3" title="foto de concre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86000"/>
            <a:ext cx="3028950" cy="1914525"/>
          </a:xfrm>
          <a:prstGeom prst="rect">
            <a:avLst/>
          </a:prstGeom>
        </p:spPr>
      </p:pic>
      <p:pic>
        <p:nvPicPr>
          <p:cNvPr id="5" name="Picture 4" title="foto de aren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2286000"/>
            <a:ext cx="2733675" cy="1952625"/>
          </a:xfrm>
          <a:prstGeom prst="rect">
            <a:avLst/>
          </a:prstGeom>
        </p:spPr>
      </p:pic>
      <p:pic>
        <p:nvPicPr>
          <p:cNvPr id="6" name="Picture 5" title="foto de mota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2209800"/>
            <a:ext cx="2733675" cy="1914525"/>
          </a:xfrm>
          <a:prstGeom prst="rect">
            <a:avLst/>
          </a:prstGeom>
        </p:spPr>
      </p:pic>
      <p:pic>
        <p:nvPicPr>
          <p:cNvPr id="7" name="Picture 6" title="foto de bloc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4800600"/>
            <a:ext cx="3038475" cy="1933575"/>
          </a:xfrm>
          <a:prstGeom prst="rect">
            <a:avLst/>
          </a:prstGeom>
        </p:spPr>
      </p:pic>
      <p:pic>
        <p:nvPicPr>
          <p:cNvPr id="13" name="Picture 12" title="foto de ladrill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4800600"/>
            <a:ext cx="2686050" cy="1952625"/>
          </a:xfrm>
          <a:prstGeom prst="rect">
            <a:avLst/>
          </a:prstGeom>
        </p:spPr>
      </p:pic>
    </p:spTree>
    <p:extLst>
      <p:ext uri="{BB962C8B-B14F-4D97-AF65-F5344CB8AC3E}">
        <p14:creationId xmlns:p14="http://schemas.microsoft.com/office/powerpoint/2010/main" val="753542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title="foto de pied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724400"/>
            <a:ext cx="2752725" cy="1981200"/>
          </a:xfrm>
          <a:prstGeom prst="rect">
            <a:avLst/>
          </a:prstGeom>
        </p:spPr>
      </p:pic>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Content Placeholder 1">
            <a:extLst>
              <a:ext uri="{FF2B5EF4-FFF2-40B4-BE49-F238E27FC236}">
                <a16:creationId xmlns:a16="http://schemas.microsoft.com/office/drawing/2014/main" id="{FFE7C26F-416C-4474-8EC8-F9F3C43CC6B0}"/>
              </a:ext>
            </a:extLst>
          </p:cNvPr>
          <p:cNvSpPr txBox="1">
            <a:spLocks/>
          </p:cNvSpPr>
          <p:nvPr/>
        </p:nvSpPr>
        <p:spPr>
          <a:xfrm>
            <a:off x="3336927" y="1838165"/>
            <a:ext cx="1828800"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dirty="0" err="1"/>
              <a:t>Tablilla</a:t>
            </a:r>
            <a:r>
              <a:rPr lang="en-US" dirty="0"/>
              <a:t> </a:t>
            </a:r>
            <a:r>
              <a:rPr lang="en-US" sz="2500" dirty="0"/>
              <a:t>:</a:t>
            </a:r>
          </a:p>
          <a:p>
            <a:pPr marL="457200" lvl="1" indent="-228600">
              <a:lnSpc>
                <a:spcPct val="90000"/>
              </a:lnSpc>
              <a:buFont typeface="Arial" panose="020B0604020202020204" pitchFamily="34" charset="0"/>
              <a:buChar char="•"/>
            </a:pPr>
            <a:endParaRPr lang="en-US" sz="1700" dirty="0"/>
          </a:p>
        </p:txBody>
      </p:sp>
      <p:sp>
        <p:nvSpPr>
          <p:cNvPr id="9" name="Content Placeholder 1">
            <a:extLst>
              <a:ext uri="{FF2B5EF4-FFF2-40B4-BE49-F238E27FC236}">
                <a16:creationId xmlns:a16="http://schemas.microsoft.com/office/drawing/2014/main" id="{94D3DD15-CBFA-41A4-B0D8-D226D3826287}"/>
              </a:ext>
            </a:extLst>
          </p:cNvPr>
          <p:cNvSpPr txBox="1">
            <a:spLocks/>
          </p:cNvSpPr>
          <p:nvPr/>
        </p:nvSpPr>
        <p:spPr>
          <a:xfrm>
            <a:off x="6019800" y="1828800"/>
            <a:ext cx="2908728"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dirty="0" err="1"/>
              <a:t>Paneles</a:t>
            </a:r>
            <a:r>
              <a:rPr lang="en-US" dirty="0"/>
              <a:t> de </a:t>
            </a:r>
            <a:r>
              <a:rPr lang="en-US" dirty="0" err="1"/>
              <a:t>yeso</a:t>
            </a:r>
            <a:endParaRPr lang="en-US" sz="1700" dirty="0"/>
          </a:p>
        </p:txBody>
      </p:sp>
      <p:sp>
        <p:nvSpPr>
          <p:cNvPr id="3" name="Title 2" hidden="1"/>
          <p:cNvSpPr>
            <a:spLocks noGrp="1"/>
          </p:cNvSpPr>
          <p:nvPr>
            <p:ph type="title"/>
          </p:nvPr>
        </p:nvSpPr>
        <p:spPr>
          <a:xfrm>
            <a:off x="537121" y="427967"/>
            <a:ext cx="8229600" cy="1143000"/>
          </a:xfrm>
        </p:spPr>
        <p:txBody>
          <a:bodyPr>
            <a:normAutofit fontScale="90000"/>
          </a:bodyPr>
          <a:lstStyle/>
          <a:p>
            <a:r>
              <a:rPr lang="es-ES" dirty="0"/>
              <a:t>Actividades</a:t>
            </a:r>
            <a:r>
              <a:rPr lang="en-US" dirty="0"/>
              <a:t> </a:t>
            </a:r>
            <a:r>
              <a:rPr lang="es-ES" dirty="0"/>
              <a:t>y herramientas que crean polvo de sílice</a:t>
            </a:r>
            <a:r>
              <a:rPr lang="en-US" dirty="0"/>
              <a:t>(29)</a:t>
            </a:r>
            <a:br>
              <a:rPr lang="en-US" dirty="0"/>
            </a:br>
            <a:endParaRPr lang="en-US" dirty="0"/>
          </a:p>
        </p:txBody>
      </p:sp>
      <p:sp>
        <p:nvSpPr>
          <p:cNvPr id="2" name="Slide Number Placeholder 1">
            <a:extLst>
              <a:ext uri="{FF2B5EF4-FFF2-40B4-BE49-F238E27FC236}">
                <a16:creationId xmlns:a16="http://schemas.microsoft.com/office/drawing/2014/main" id="{DBA3690D-FF34-4764-B2C1-52B277BD0112}"/>
              </a:ext>
            </a:extLst>
          </p:cNvPr>
          <p:cNvSpPr>
            <a:spLocks noGrp="1"/>
          </p:cNvSpPr>
          <p:nvPr>
            <p:ph type="sldNum" sz="quarter" idx="12"/>
          </p:nvPr>
        </p:nvSpPr>
        <p:spPr/>
        <p:txBody>
          <a:bodyPr/>
          <a:lstStyle/>
          <a:p>
            <a:fld id="{52110876-1A90-47DF-8CC1-92F5C1F8B346}" type="slidenum">
              <a:rPr lang="en-US" smtClean="0">
                <a:solidFill>
                  <a:schemeClr val="tx1"/>
                </a:solidFill>
              </a:rPr>
              <a:pPr/>
              <a:t>31</a:t>
            </a:fld>
            <a:endParaRPr lang="en-US">
              <a:solidFill>
                <a:schemeClr val="tx1"/>
              </a:solidFill>
            </a:endParaRPr>
          </a:p>
        </p:txBody>
      </p:sp>
      <p:sp>
        <p:nvSpPr>
          <p:cNvPr id="23" name="Title 1">
            <a:extLst>
              <a:ext uri="{FF2B5EF4-FFF2-40B4-BE49-F238E27FC236}">
                <a16:creationId xmlns:a16="http://schemas.microsoft.com/office/drawing/2014/main" id="{F4B88049-5EB2-4B29-BE2B-02C19232338C}"/>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(29)</a:t>
            </a:r>
          </a:p>
        </p:txBody>
      </p:sp>
      <p:sp>
        <p:nvSpPr>
          <p:cNvPr id="24" name="Content Placeholder 1">
            <a:extLst>
              <a:ext uri="{FF2B5EF4-FFF2-40B4-BE49-F238E27FC236}">
                <a16:creationId xmlns:a16="http://schemas.microsoft.com/office/drawing/2014/main" id="{84CB413E-18EB-4265-9F1D-78AD7E490CB1}"/>
              </a:ext>
            </a:extLst>
          </p:cNvPr>
          <p:cNvSpPr txBox="1">
            <a:spLocks/>
          </p:cNvSpPr>
          <p:nvPr/>
        </p:nvSpPr>
        <p:spPr>
          <a:xfrm>
            <a:off x="162377" y="4320623"/>
            <a:ext cx="2302048"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sz="2500" dirty="0" err="1"/>
              <a:t>Porcelana</a:t>
            </a:r>
            <a:r>
              <a:rPr lang="en-US" sz="2500" dirty="0"/>
              <a:t>:</a:t>
            </a:r>
          </a:p>
          <a:p>
            <a:pPr marL="228600" lvl="1" indent="0">
              <a:lnSpc>
                <a:spcPct val="90000"/>
              </a:lnSpc>
              <a:buNone/>
            </a:pPr>
            <a:endParaRPr lang="en-US" sz="1700" dirty="0"/>
          </a:p>
        </p:txBody>
      </p:sp>
      <p:sp>
        <p:nvSpPr>
          <p:cNvPr id="25" name="Content Placeholder 1">
            <a:extLst>
              <a:ext uri="{FF2B5EF4-FFF2-40B4-BE49-F238E27FC236}">
                <a16:creationId xmlns:a16="http://schemas.microsoft.com/office/drawing/2014/main" id="{BCBEF1EB-4849-4892-8F21-AF8D29C299C5}"/>
              </a:ext>
            </a:extLst>
          </p:cNvPr>
          <p:cNvSpPr txBox="1">
            <a:spLocks/>
          </p:cNvSpPr>
          <p:nvPr/>
        </p:nvSpPr>
        <p:spPr>
          <a:xfrm>
            <a:off x="3311527" y="4326253"/>
            <a:ext cx="1828800"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dirty="0" err="1"/>
              <a:t>Terrazo</a:t>
            </a:r>
            <a:r>
              <a:rPr lang="en-US" dirty="0"/>
              <a:t> </a:t>
            </a:r>
            <a:r>
              <a:rPr lang="en-US" sz="2500" dirty="0"/>
              <a:t>:</a:t>
            </a:r>
          </a:p>
          <a:p>
            <a:pPr marL="457200" lvl="1" indent="-228600">
              <a:lnSpc>
                <a:spcPct val="90000"/>
              </a:lnSpc>
              <a:buFont typeface="Arial" panose="020B0604020202020204" pitchFamily="34" charset="0"/>
              <a:buChar char="•"/>
            </a:pPr>
            <a:endParaRPr lang="en-US" sz="1700" dirty="0"/>
          </a:p>
        </p:txBody>
      </p:sp>
      <p:sp>
        <p:nvSpPr>
          <p:cNvPr id="26" name="Content Placeholder 1">
            <a:extLst>
              <a:ext uri="{FF2B5EF4-FFF2-40B4-BE49-F238E27FC236}">
                <a16:creationId xmlns:a16="http://schemas.microsoft.com/office/drawing/2014/main" id="{23DB59C6-E9BC-4688-B52B-E87C58F416D4}"/>
              </a:ext>
            </a:extLst>
          </p:cNvPr>
          <p:cNvSpPr txBox="1">
            <a:spLocks/>
          </p:cNvSpPr>
          <p:nvPr/>
        </p:nvSpPr>
        <p:spPr>
          <a:xfrm>
            <a:off x="6019800" y="4267200"/>
            <a:ext cx="3315128" cy="632377"/>
          </a:xfrm>
          <a:prstGeom prst="rect">
            <a:avLst/>
          </a:prstGeom>
        </p:spPr>
        <p:txBody>
          <a:bodyPr vert="horz" lIns="91440" tIns="45720" rIns="91440" bIns="45720" rtlCol="0" anchor="t">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dirty="0"/>
              <a:t>Piedra </a:t>
            </a:r>
            <a:r>
              <a:rPr lang="en-US" sz="2400" dirty="0"/>
              <a:t>(</a:t>
            </a:r>
            <a:r>
              <a:rPr lang="en-US" sz="2400" dirty="0" err="1"/>
              <a:t>granito</a:t>
            </a:r>
            <a:r>
              <a:rPr lang="en-US" sz="2400" dirty="0"/>
              <a:t>, </a:t>
            </a:r>
            <a:r>
              <a:rPr lang="en-US" sz="2400" dirty="0" err="1"/>
              <a:t>cuarzo</a:t>
            </a:r>
            <a:r>
              <a:rPr lang="en-US" dirty="0"/>
              <a:t>)</a:t>
            </a:r>
            <a:endParaRPr lang="en-US" sz="1700" dirty="0"/>
          </a:p>
        </p:txBody>
      </p:sp>
      <p:sp>
        <p:nvSpPr>
          <p:cNvPr id="10" name="Content Placeholder 1"/>
          <p:cNvSpPr txBox="1">
            <a:spLocks/>
          </p:cNvSpPr>
          <p:nvPr/>
        </p:nvSpPr>
        <p:spPr>
          <a:xfrm>
            <a:off x="187777" y="1832535"/>
            <a:ext cx="2302048"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dirty="0" err="1"/>
              <a:t>Arenisca</a:t>
            </a:r>
            <a:endParaRPr lang="en-US" sz="1700" dirty="0"/>
          </a:p>
        </p:txBody>
      </p:sp>
      <p:sp>
        <p:nvSpPr>
          <p:cNvPr id="31" name="Content Placeholder 1">
            <a:extLst>
              <a:ext uri="{FF2B5EF4-FFF2-40B4-BE49-F238E27FC236}">
                <a16:creationId xmlns:a16="http://schemas.microsoft.com/office/drawing/2014/main" id="{04C2D366-614B-4A7D-8165-27FDEEA527FF}"/>
              </a:ext>
            </a:extLst>
          </p:cNvPr>
          <p:cNvSpPr txBox="1">
            <a:spLocks/>
          </p:cNvSpPr>
          <p:nvPr/>
        </p:nvSpPr>
        <p:spPr>
          <a:xfrm>
            <a:off x="-244473" y="1302203"/>
            <a:ext cx="8991600" cy="393552"/>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sz="2400" dirty="0"/>
              <a:t>Materiales de construcción que contienen sílice cristalina</a:t>
            </a:r>
            <a:r>
              <a:rPr lang="en-US" sz="2400" dirty="0"/>
              <a:t>:</a:t>
            </a:r>
          </a:p>
          <a:p>
            <a:pPr marL="228600" lvl="1" indent="0">
              <a:lnSpc>
                <a:spcPct val="90000"/>
              </a:lnSpc>
              <a:buNone/>
            </a:pPr>
            <a:endParaRPr lang="en-US" dirty="0"/>
          </a:p>
        </p:txBody>
      </p:sp>
      <p:pic>
        <p:nvPicPr>
          <p:cNvPr id="4" name="Picture 3" title="foto de arenisc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86000"/>
            <a:ext cx="3038475" cy="1914525"/>
          </a:xfrm>
          <a:prstGeom prst="rect">
            <a:avLst/>
          </a:prstGeom>
        </p:spPr>
      </p:pic>
      <p:pic>
        <p:nvPicPr>
          <p:cNvPr id="5" name="Picture 4" title="foto de tabli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2286000"/>
            <a:ext cx="2657475" cy="1952625"/>
          </a:xfrm>
          <a:prstGeom prst="rect">
            <a:avLst/>
          </a:prstGeom>
        </p:spPr>
      </p:pic>
      <p:pic>
        <p:nvPicPr>
          <p:cNvPr id="7" name="Picture 6" title="foto de paneles de yes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2286000"/>
            <a:ext cx="2762250" cy="1924050"/>
          </a:xfrm>
          <a:prstGeom prst="rect">
            <a:avLst/>
          </a:prstGeom>
        </p:spPr>
      </p:pic>
      <p:pic>
        <p:nvPicPr>
          <p:cNvPr id="13" name="Picture 12" title="foto de pordelan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4800600"/>
            <a:ext cx="3038475" cy="1933575"/>
          </a:xfrm>
          <a:prstGeom prst="rect">
            <a:avLst/>
          </a:prstGeom>
        </p:spPr>
      </p:pic>
      <p:pic>
        <p:nvPicPr>
          <p:cNvPr id="15" name="Picture 14" title="foto de terraz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4724400"/>
            <a:ext cx="2638425" cy="1952625"/>
          </a:xfrm>
          <a:prstGeom prst="rect">
            <a:avLst/>
          </a:prstGeom>
        </p:spPr>
      </p:pic>
    </p:spTree>
    <p:extLst>
      <p:ext uri="{BB962C8B-B14F-4D97-AF65-F5344CB8AC3E}">
        <p14:creationId xmlns:p14="http://schemas.microsoft.com/office/powerpoint/2010/main" val="2305122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title="foto de pintur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4600" y="4724400"/>
            <a:ext cx="2668841" cy="1905000"/>
          </a:xfrm>
          <a:prstGeom prst="rect">
            <a:avLst/>
          </a:prstGeom>
        </p:spPr>
      </p:pic>
      <p:sp>
        <p:nvSpPr>
          <p:cNvPr id="10" name="Content Placeholder 1"/>
          <p:cNvSpPr txBox="1">
            <a:spLocks/>
          </p:cNvSpPr>
          <p:nvPr/>
        </p:nvSpPr>
        <p:spPr>
          <a:xfrm>
            <a:off x="187777" y="1832535"/>
            <a:ext cx="2302048"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sz="2500" dirty="0" err="1"/>
              <a:t>Thinset</a:t>
            </a:r>
            <a:r>
              <a:rPr lang="en-US" sz="2500" dirty="0"/>
              <a:t>:</a:t>
            </a:r>
          </a:p>
          <a:p>
            <a:pPr marL="228600" lvl="1" indent="0">
              <a:lnSpc>
                <a:spcPct val="90000"/>
              </a:lnSpc>
              <a:buNone/>
            </a:pPr>
            <a:endParaRPr lang="en-US" sz="17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76200" y="1363311"/>
            <a:ext cx="8991600" cy="393552"/>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sz="2400" dirty="0"/>
              <a:t>Materiales de construcción que contienen sílice cristalina</a:t>
            </a:r>
            <a:r>
              <a:rPr lang="en-US" sz="2400" dirty="0"/>
              <a:t>:</a:t>
            </a:r>
          </a:p>
          <a:p>
            <a:pPr marL="228600" lvl="1" indent="0">
              <a:lnSpc>
                <a:spcPct val="90000"/>
              </a:lnSpc>
              <a:buNone/>
            </a:pPr>
            <a:endParaRPr lang="en-US" dirty="0"/>
          </a:p>
        </p:txBody>
      </p:sp>
      <p:sp>
        <p:nvSpPr>
          <p:cNvPr id="8" name="Content Placeholder 1">
            <a:extLst>
              <a:ext uri="{FF2B5EF4-FFF2-40B4-BE49-F238E27FC236}">
                <a16:creationId xmlns:a16="http://schemas.microsoft.com/office/drawing/2014/main" id="{FFE7C26F-416C-4474-8EC8-F9F3C43CC6B0}"/>
              </a:ext>
            </a:extLst>
          </p:cNvPr>
          <p:cNvSpPr txBox="1">
            <a:spLocks/>
          </p:cNvSpPr>
          <p:nvPr/>
        </p:nvSpPr>
        <p:spPr>
          <a:xfrm>
            <a:off x="3336927" y="1838165"/>
            <a:ext cx="1828800"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dirty="0" err="1"/>
              <a:t>Enlechar</a:t>
            </a:r>
            <a:r>
              <a:rPr lang="en-US" dirty="0"/>
              <a:t>:</a:t>
            </a:r>
            <a:r>
              <a:rPr lang="en-US" sz="2500" dirty="0"/>
              <a:t>:</a:t>
            </a:r>
          </a:p>
          <a:p>
            <a:pPr marL="457200" lvl="1" indent="-228600">
              <a:lnSpc>
                <a:spcPct val="90000"/>
              </a:lnSpc>
              <a:buFont typeface="Arial" panose="020B0604020202020204" pitchFamily="34" charset="0"/>
              <a:buChar char="•"/>
            </a:pPr>
            <a:endParaRPr lang="en-US" sz="1700" dirty="0"/>
          </a:p>
        </p:txBody>
      </p:sp>
      <p:sp>
        <p:nvSpPr>
          <p:cNvPr id="9" name="Content Placeholder 1">
            <a:extLst>
              <a:ext uri="{FF2B5EF4-FFF2-40B4-BE49-F238E27FC236}">
                <a16:creationId xmlns:a16="http://schemas.microsoft.com/office/drawing/2014/main" id="{94D3DD15-CBFA-41A4-B0D8-D226D3826287}"/>
              </a:ext>
            </a:extLst>
          </p:cNvPr>
          <p:cNvSpPr txBox="1">
            <a:spLocks/>
          </p:cNvSpPr>
          <p:nvPr/>
        </p:nvSpPr>
        <p:spPr>
          <a:xfrm>
            <a:off x="6235272" y="1832535"/>
            <a:ext cx="1828800"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dirty="0" err="1"/>
              <a:t>Estuco</a:t>
            </a:r>
            <a:r>
              <a:rPr lang="en-US" dirty="0"/>
              <a:t>:</a:t>
            </a:r>
            <a:endParaRPr lang="en-US" sz="1700" dirty="0"/>
          </a:p>
        </p:txBody>
      </p:sp>
      <p:sp>
        <p:nvSpPr>
          <p:cNvPr id="3" name="Title 2" hidden="1"/>
          <p:cNvSpPr>
            <a:spLocks noGrp="1"/>
          </p:cNvSpPr>
          <p:nvPr>
            <p:ph type="title"/>
          </p:nvPr>
        </p:nvSpPr>
        <p:spPr>
          <a:xfrm>
            <a:off x="457200" y="471248"/>
            <a:ext cx="8229600" cy="1143000"/>
          </a:xfrm>
        </p:spPr>
        <p:txBody>
          <a:bodyPr>
            <a:normAutofit fontScale="90000"/>
          </a:bodyPr>
          <a:lstStyle/>
          <a:p>
            <a:r>
              <a:rPr lang="es-ES" dirty="0"/>
              <a:t>Actividades</a:t>
            </a:r>
            <a:r>
              <a:rPr lang="en-US" dirty="0"/>
              <a:t> </a:t>
            </a:r>
            <a:r>
              <a:rPr lang="es-ES" dirty="0"/>
              <a:t>y herramientas que crean polvo de sílice</a:t>
            </a:r>
            <a:r>
              <a:rPr lang="en-US" dirty="0"/>
              <a:t>(30)</a:t>
            </a:r>
            <a:br>
              <a:rPr lang="en-US" dirty="0"/>
            </a:br>
            <a:endParaRPr lang="en-US" dirty="0"/>
          </a:p>
        </p:txBody>
      </p:sp>
      <p:sp>
        <p:nvSpPr>
          <p:cNvPr id="2" name="Slide Number Placeholder 1">
            <a:extLst>
              <a:ext uri="{FF2B5EF4-FFF2-40B4-BE49-F238E27FC236}">
                <a16:creationId xmlns:a16="http://schemas.microsoft.com/office/drawing/2014/main" id="{DBA3690D-FF34-4764-B2C1-52B277BD0112}"/>
              </a:ext>
            </a:extLst>
          </p:cNvPr>
          <p:cNvSpPr>
            <a:spLocks noGrp="1"/>
          </p:cNvSpPr>
          <p:nvPr>
            <p:ph type="sldNum" sz="quarter" idx="12"/>
          </p:nvPr>
        </p:nvSpPr>
        <p:spPr/>
        <p:txBody>
          <a:bodyPr/>
          <a:lstStyle/>
          <a:p>
            <a:fld id="{52110876-1A90-47DF-8CC1-92F5C1F8B346}" type="slidenum">
              <a:rPr lang="en-US" smtClean="0">
                <a:solidFill>
                  <a:schemeClr val="tx1"/>
                </a:solidFill>
              </a:rPr>
              <a:pPr/>
              <a:t>32</a:t>
            </a:fld>
            <a:endParaRPr lang="en-US">
              <a:solidFill>
                <a:schemeClr val="tx1"/>
              </a:solidFill>
            </a:endParaRPr>
          </a:p>
        </p:txBody>
      </p:sp>
      <p:sp>
        <p:nvSpPr>
          <p:cNvPr id="23" name="Title 1">
            <a:extLst>
              <a:ext uri="{FF2B5EF4-FFF2-40B4-BE49-F238E27FC236}">
                <a16:creationId xmlns:a16="http://schemas.microsoft.com/office/drawing/2014/main" id="{F4B88049-5EB2-4B29-BE2B-02C19232338C}"/>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(30)</a:t>
            </a:r>
          </a:p>
        </p:txBody>
      </p:sp>
      <p:sp>
        <p:nvSpPr>
          <p:cNvPr id="24" name="Content Placeholder 1">
            <a:extLst>
              <a:ext uri="{FF2B5EF4-FFF2-40B4-BE49-F238E27FC236}">
                <a16:creationId xmlns:a16="http://schemas.microsoft.com/office/drawing/2014/main" id="{84CB413E-18EB-4265-9F1D-78AD7E490CB1}"/>
              </a:ext>
            </a:extLst>
          </p:cNvPr>
          <p:cNvSpPr txBox="1">
            <a:spLocks/>
          </p:cNvSpPr>
          <p:nvPr/>
        </p:nvSpPr>
        <p:spPr>
          <a:xfrm>
            <a:off x="162377" y="4320623"/>
            <a:ext cx="2302048"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sz="2500" dirty="0" err="1" smtClean="0"/>
              <a:t>Asfalto</a:t>
            </a:r>
            <a:r>
              <a:rPr lang="en-US" sz="2500" dirty="0" smtClean="0"/>
              <a:t>:</a:t>
            </a:r>
            <a:endParaRPr lang="en-US" sz="2500" dirty="0"/>
          </a:p>
          <a:p>
            <a:pPr marL="228600" lvl="1" indent="0">
              <a:lnSpc>
                <a:spcPct val="90000"/>
              </a:lnSpc>
              <a:buNone/>
            </a:pPr>
            <a:endParaRPr lang="en-US" sz="1700" dirty="0"/>
          </a:p>
        </p:txBody>
      </p:sp>
      <p:sp>
        <p:nvSpPr>
          <p:cNvPr id="25" name="Content Placeholder 1">
            <a:extLst>
              <a:ext uri="{FF2B5EF4-FFF2-40B4-BE49-F238E27FC236}">
                <a16:creationId xmlns:a16="http://schemas.microsoft.com/office/drawing/2014/main" id="{BCBEF1EB-4849-4892-8F21-AF8D29C299C5}"/>
              </a:ext>
            </a:extLst>
          </p:cNvPr>
          <p:cNvSpPr txBox="1">
            <a:spLocks/>
          </p:cNvSpPr>
          <p:nvPr/>
        </p:nvSpPr>
        <p:spPr>
          <a:xfrm>
            <a:off x="3311527" y="4326253"/>
            <a:ext cx="1828800"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sz="2500" dirty="0" err="1"/>
              <a:t>Yeso</a:t>
            </a:r>
            <a:r>
              <a:rPr lang="en-US" sz="2500" dirty="0"/>
              <a:t>:</a:t>
            </a:r>
          </a:p>
          <a:p>
            <a:pPr marL="457200" lvl="1" indent="-228600">
              <a:lnSpc>
                <a:spcPct val="90000"/>
              </a:lnSpc>
              <a:buFont typeface="Arial" panose="020B0604020202020204" pitchFamily="34" charset="0"/>
              <a:buChar char="•"/>
            </a:pPr>
            <a:endParaRPr lang="en-US" sz="1700" dirty="0"/>
          </a:p>
        </p:txBody>
      </p:sp>
      <p:sp>
        <p:nvSpPr>
          <p:cNvPr id="26" name="Content Placeholder 1">
            <a:extLst>
              <a:ext uri="{FF2B5EF4-FFF2-40B4-BE49-F238E27FC236}">
                <a16:creationId xmlns:a16="http://schemas.microsoft.com/office/drawing/2014/main" id="{23DB59C6-E9BC-4688-B52B-E87C58F416D4}"/>
              </a:ext>
            </a:extLst>
          </p:cNvPr>
          <p:cNvSpPr txBox="1">
            <a:spLocks/>
          </p:cNvSpPr>
          <p:nvPr/>
        </p:nvSpPr>
        <p:spPr>
          <a:xfrm>
            <a:off x="6209872" y="4320623"/>
            <a:ext cx="1828800" cy="99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nSpc>
                <a:spcPct val="90000"/>
              </a:lnSpc>
              <a:buFont typeface="Wingdings" panose="05000000000000000000" pitchFamily="2" charset="2"/>
              <a:buChar char="§"/>
            </a:pPr>
            <a:r>
              <a:rPr lang="en-US" sz="2500" dirty="0"/>
              <a:t>Pintura:</a:t>
            </a:r>
          </a:p>
          <a:p>
            <a:pPr marL="457200" lvl="1" indent="-228600">
              <a:lnSpc>
                <a:spcPct val="90000"/>
              </a:lnSpc>
              <a:buFont typeface="Arial" panose="020B0604020202020204" pitchFamily="34" charset="0"/>
              <a:buChar char="•"/>
            </a:pPr>
            <a:endParaRPr lang="en-US" sz="1700" dirty="0"/>
          </a:p>
        </p:txBody>
      </p:sp>
      <p:pic>
        <p:nvPicPr>
          <p:cNvPr id="4" name="Picture 3" title="foto de thins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09800"/>
            <a:ext cx="3048000" cy="1918252"/>
          </a:xfrm>
          <a:prstGeom prst="rect">
            <a:avLst/>
          </a:prstGeom>
        </p:spPr>
      </p:pic>
      <p:pic>
        <p:nvPicPr>
          <p:cNvPr id="5" name="Picture 4" title="foto de enlecha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209800"/>
            <a:ext cx="2775473" cy="1958009"/>
          </a:xfrm>
          <a:prstGeom prst="rect">
            <a:avLst/>
          </a:prstGeom>
        </p:spPr>
      </p:pic>
      <p:pic>
        <p:nvPicPr>
          <p:cNvPr id="6" name="Picture 5" title="foto de estuc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600" y="2209800"/>
            <a:ext cx="2733675" cy="1975556"/>
          </a:xfrm>
          <a:prstGeom prst="rect">
            <a:avLst/>
          </a:prstGeom>
        </p:spPr>
      </p:pic>
      <p:pic>
        <p:nvPicPr>
          <p:cNvPr id="7" name="Picture 6" title="foto de asfalt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4724400"/>
            <a:ext cx="3048000" cy="1933575"/>
          </a:xfrm>
          <a:prstGeom prst="rect">
            <a:avLst/>
          </a:prstGeom>
        </p:spPr>
      </p:pic>
      <p:pic>
        <p:nvPicPr>
          <p:cNvPr id="13" name="Picture 12" title="foto de yes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4724400"/>
            <a:ext cx="2714625" cy="1952625"/>
          </a:xfrm>
          <a:prstGeom prst="rect">
            <a:avLst/>
          </a:prstGeom>
        </p:spPr>
      </p:pic>
    </p:spTree>
    <p:extLst>
      <p:ext uri="{BB962C8B-B14F-4D97-AF65-F5344CB8AC3E}">
        <p14:creationId xmlns:p14="http://schemas.microsoft.com/office/powerpoint/2010/main" val="1065244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304800" y="2751732"/>
            <a:ext cx="4515124" cy="4258668"/>
          </a:xfrm>
          <a:prstGeom prst="rect">
            <a:avLst/>
          </a:prstGeom>
        </p:spPr>
        <p:txBody>
          <a:bodyPr vert="horz" lIns="91440" tIns="45720" rIns="91440" bIns="45720" numCol="1"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6538" lvl="1" indent="-236538">
              <a:lnSpc>
                <a:spcPct val="90000"/>
              </a:lnSpc>
              <a:buFont typeface="Wingdings" panose="05000000000000000000" pitchFamily="2" charset="2"/>
              <a:buChar char="§"/>
            </a:pPr>
            <a:r>
              <a:rPr lang="es-GT" sz="2100" dirty="0"/>
              <a:t>Explosivos abrasivos</a:t>
            </a:r>
          </a:p>
          <a:p>
            <a:pPr marL="236538" lvl="1" indent="-236538">
              <a:lnSpc>
                <a:spcPct val="90000"/>
              </a:lnSpc>
              <a:buFont typeface="Wingdings" panose="05000000000000000000" pitchFamily="2" charset="2"/>
              <a:buChar char="§"/>
            </a:pPr>
            <a:r>
              <a:rPr lang="es-GT" sz="2100" dirty="0"/>
              <a:t>Acabadores de paneles de yeso</a:t>
            </a:r>
          </a:p>
          <a:p>
            <a:pPr marL="236538" lvl="1" indent="-236538">
              <a:lnSpc>
                <a:spcPct val="90000"/>
              </a:lnSpc>
              <a:buFont typeface="Wingdings" panose="05000000000000000000" pitchFamily="2" charset="2"/>
              <a:buChar char="§"/>
            </a:pPr>
            <a:r>
              <a:rPr lang="es-GT" sz="2100" dirty="0"/>
              <a:t>Operadores de equipos pesados</a:t>
            </a:r>
          </a:p>
          <a:p>
            <a:pPr marL="236538" lvl="1" indent="-236538">
              <a:lnSpc>
                <a:spcPct val="90000"/>
              </a:lnSpc>
              <a:buFont typeface="Wingdings" panose="05000000000000000000" pitchFamily="2" charset="2"/>
              <a:buChar char="§"/>
            </a:pPr>
            <a:r>
              <a:rPr lang="es-GT" sz="2100" dirty="0"/>
              <a:t>Taladros de orificio utilizando taladros de mano</a:t>
            </a:r>
          </a:p>
          <a:p>
            <a:pPr marL="236538" lvl="1" indent="-236538">
              <a:lnSpc>
                <a:spcPct val="90000"/>
              </a:lnSpc>
              <a:buFont typeface="Wingdings" panose="05000000000000000000" pitchFamily="2" charset="2"/>
              <a:buChar char="§"/>
            </a:pPr>
            <a:r>
              <a:rPr lang="es-GT" sz="2100" dirty="0"/>
              <a:t>Martillo perforador y taladradoras de impacto</a:t>
            </a:r>
          </a:p>
          <a:p>
            <a:pPr marL="236538" lvl="1" indent="-236538">
              <a:lnSpc>
                <a:spcPct val="90000"/>
              </a:lnSpc>
              <a:buFont typeface="Wingdings" panose="05000000000000000000" pitchFamily="2" charset="2"/>
              <a:buChar char="§"/>
            </a:pPr>
            <a:r>
              <a:rPr lang="es-GT" sz="2100" dirty="0"/>
              <a:t>Cortadoras de albañilería con sierras portátiles.</a:t>
            </a:r>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78591" y="2028062"/>
            <a:ext cx="89916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GT" dirty="0"/>
              <a:t>Constructoras más afectados por la sílice cristalina:</a:t>
            </a:r>
          </a:p>
        </p:txBody>
      </p:sp>
      <p:sp>
        <p:nvSpPr>
          <p:cNvPr id="9" name="Content Placeholder 1">
            <a:extLst>
              <a:ext uri="{FF2B5EF4-FFF2-40B4-BE49-F238E27FC236}">
                <a16:creationId xmlns:a16="http://schemas.microsoft.com/office/drawing/2014/main" id="{FC708B32-7D72-4280-80AA-5E110BF4199A}"/>
              </a:ext>
            </a:extLst>
          </p:cNvPr>
          <p:cNvSpPr txBox="1">
            <a:spLocks/>
          </p:cNvSpPr>
          <p:nvPr/>
        </p:nvSpPr>
        <p:spPr>
          <a:xfrm>
            <a:off x="-152400" y="874279"/>
            <a:ext cx="4572000" cy="1153783"/>
          </a:xfrm>
          <a:prstGeom prst="rect">
            <a:avLst/>
          </a:prstGeom>
        </p:spPr>
        <p:txBody>
          <a:bodyPr vert="horz" lIns="91440" tIns="45720" rIns="91440" bIns="45720" rtlCol="0" anchor="t">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1"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500" b="1"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s-GT" sz="4000" b="1" i="0" u="none" strike="noStrike" kern="1200" cap="none" spc="0" normalizeH="0" baseline="0" dirty="0">
                <a:ln>
                  <a:noFill/>
                </a:ln>
                <a:solidFill>
                  <a:srgbClr val="FF0000"/>
                </a:solidFill>
                <a:effectLst/>
                <a:uLnTx/>
                <a:uFillTx/>
                <a:latin typeface="Calibri" panose="020F0502020204030204"/>
                <a:ea typeface="+mn-ea"/>
                <a:cs typeface="+mn-cs"/>
              </a:rPr>
              <a:t>Quien esta en riesgo?</a:t>
            </a:r>
            <a:endParaRPr kumimoji="0" lang="es-GT" sz="3200" b="1" i="0" u="none" strike="noStrike" kern="1200" cap="none" spc="0" normalizeH="0" baseline="0" dirty="0">
              <a:ln>
                <a:noFill/>
              </a:ln>
              <a:solidFill>
                <a:srgbClr val="FF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Content Placeholder 1">
            <a:extLst>
              <a:ext uri="{FF2B5EF4-FFF2-40B4-BE49-F238E27FC236}">
                <a16:creationId xmlns:a16="http://schemas.microsoft.com/office/drawing/2014/main" id="{622B84B0-0CCE-4EFF-BD9E-56CEB7624F8F}"/>
              </a:ext>
            </a:extLst>
          </p:cNvPr>
          <p:cNvSpPr txBox="1">
            <a:spLocks/>
          </p:cNvSpPr>
          <p:nvPr/>
        </p:nvSpPr>
        <p:spPr>
          <a:xfrm>
            <a:off x="4628876" y="2674237"/>
            <a:ext cx="4515124" cy="4258668"/>
          </a:xfrm>
          <a:prstGeom prst="rect">
            <a:avLst/>
          </a:prstGeom>
        </p:spPr>
        <p:txBody>
          <a:bodyPr vert="horz" lIns="91440" tIns="45720" rIns="91440" bIns="45720" numCol="1"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0513" lvl="1" indent="-290513">
              <a:lnSpc>
                <a:spcPct val="90000"/>
              </a:lnSpc>
              <a:buFont typeface="Wingdings" panose="05000000000000000000" pitchFamily="2" charset="2"/>
              <a:buChar char="§"/>
            </a:pPr>
            <a:r>
              <a:rPr lang="es-ES" sz="2000" dirty="0"/>
              <a:t>Cortadoras de albañilería con sierras estacionarias.</a:t>
            </a:r>
          </a:p>
          <a:p>
            <a:pPr marL="290513" lvl="1" indent="-290513">
              <a:lnSpc>
                <a:spcPct val="90000"/>
              </a:lnSpc>
              <a:buFont typeface="Wingdings" panose="05000000000000000000" pitchFamily="2" charset="2"/>
              <a:buChar char="§"/>
            </a:pPr>
            <a:r>
              <a:rPr lang="es-ES" sz="2000" dirty="0"/>
              <a:t>Fresadoras que utilizan máquinas portátiles o móviles.</a:t>
            </a:r>
          </a:p>
          <a:p>
            <a:pPr marL="290513" lvl="1" indent="-290513">
              <a:lnSpc>
                <a:spcPct val="90000"/>
              </a:lnSpc>
              <a:buFont typeface="Wingdings" panose="05000000000000000000" pitchFamily="2" charset="2"/>
              <a:buChar char="§"/>
            </a:pPr>
            <a:r>
              <a:rPr lang="es-ES" sz="2000" dirty="0"/>
              <a:t>Perforadoras de roca y hormigón</a:t>
            </a:r>
          </a:p>
          <a:p>
            <a:pPr marL="290513" lvl="1" indent="-290513">
              <a:lnSpc>
                <a:spcPct val="90000"/>
              </a:lnSpc>
              <a:buFont typeface="Wingdings" panose="05000000000000000000" pitchFamily="2" charset="2"/>
              <a:buChar char="§"/>
            </a:pPr>
            <a:r>
              <a:rPr lang="es-ES" sz="2000" dirty="0"/>
              <a:t>Operadores y licitadores de máquinas trituradoras de rocas.</a:t>
            </a:r>
          </a:p>
          <a:p>
            <a:pPr marL="290513" lvl="1" indent="-290513">
              <a:lnSpc>
                <a:spcPct val="90000"/>
              </a:lnSpc>
              <a:buFont typeface="Wingdings" panose="05000000000000000000" pitchFamily="2" charset="2"/>
              <a:buChar char="§"/>
            </a:pPr>
            <a:r>
              <a:rPr lang="es-ES" sz="2000" dirty="0"/>
              <a:t>Picadores y molinillos</a:t>
            </a:r>
          </a:p>
          <a:p>
            <a:pPr marL="290513" lvl="1" indent="-290513">
              <a:lnSpc>
                <a:spcPct val="90000"/>
              </a:lnSpc>
              <a:buFont typeface="Wingdings" panose="05000000000000000000" pitchFamily="2" charset="2"/>
              <a:buChar char="§"/>
            </a:pPr>
            <a:r>
              <a:rPr lang="es-ES" sz="2000" dirty="0"/>
              <a:t>Trabajadores de la construcción subterránea</a:t>
            </a:r>
            <a:endParaRPr lang="en-US" sz="2000" dirty="0"/>
          </a:p>
        </p:txBody>
      </p:sp>
      <p:sp>
        <p:nvSpPr>
          <p:cNvPr id="13" name="Title 1">
            <a:extLst>
              <a:ext uri="{FF2B5EF4-FFF2-40B4-BE49-F238E27FC236}">
                <a16:creationId xmlns:a16="http://schemas.microsoft.com/office/drawing/2014/main" id="{B33DAC29-8491-403B-9B6E-BB7D540753AF}"/>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n-US" dirty="0"/>
              <a:t>Tasks and Tools that Create Silica Dust </a:t>
            </a:r>
            <a:r>
              <a:rPr lang="en-US" sz="1800" dirty="0"/>
              <a:t>(31)</a:t>
            </a:r>
          </a:p>
        </p:txBody>
      </p:sp>
      <p:sp>
        <p:nvSpPr>
          <p:cNvPr id="2" name="Title 1" hidden="1"/>
          <p:cNvSpPr>
            <a:spLocks noGrp="1"/>
          </p:cNvSpPr>
          <p:nvPr>
            <p:ph type="title"/>
          </p:nvPr>
        </p:nvSpPr>
        <p:spPr>
          <a:xfrm>
            <a:off x="457200" y="381908"/>
            <a:ext cx="8229600" cy="1143000"/>
          </a:xfrm>
        </p:spPr>
        <p:txBody>
          <a:bodyPr>
            <a:normAutofit fontScale="90000"/>
          </a:bodyPr>
          <a:lstStyle/>
          <a:p>
            <a:r>
              <a:rPr lang="en-US" dirty="0"/>
              <a:t>Tasks and Tools that Create Silica Dust (31)</a:t>
            </a:r>
            <a:br>
              <a:rPr lang="en-US" dirty="0"/>
            </a:br>
            <a:endParaRPr lang="en-US" dirty="0"/>
          </a:p>
        </p:txBody>
      </p:sp>
    </p:spTree>
    <p:extLst>
      <p:ext uri="{BB962C8B-B14F-4D97-AF65-F5344CB8AC3E}">
        <p14:creationId xmlns:p14="http://schemas.microsoft.com/office/powerpoint/2010/main" val="3238227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itle 1"/>
          <p:cNvSpPr txBox="1">
            <a:spLocks/>
          </p:cNvSpPr>
          <p:nvPr/>
        </p:nvSpPr>
        <p:spPr bwMode="auto">
          <a:xfrm>
            <a:off x="0" y="438615"/>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GT" dirty="0"/>
              <a:t>Preguntas y comentarios  </a:t>
            </a:r>
          </a:p>
        </p:txBody>
      </p:sp>
      <p:sp>
        <p:nvSpPr>
          <p:cNvPr id="10" name="Content Placeholder 1"/>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Nombra tres cosas importantes que aprendiste en esta sección</a:t>
            </a:r>
            <a:r>
              <a:rPr lang="en-US" dirty="0"/>
              <a:t>. </a:t>
            </a:r>
          </a:p>
        </p:txBody>
      </p:sp>
      <p:sp>
        <p:nvSpPr>
          <p:cNvPr id="3" name="Title 2" hidden="1"/>
          <p:cNvSpPr>
            <a:spLocks noGrp="1"/>
          </p:cNvSpPr>
          <p:nvPr>
            <p:ph type="title"/>
          </p:nvPr>
        </p:nvSpPr>
        <p:spPr>
          <a:xfrm>
            <a:off x="457200" y="457200"/>
            <a:ext cx="8229600" cy="1143000"/>
          </a:xfrm>
        </p:spPr>
        <p:txBody>
          <a:bodyPr>
            <a:normAutofit fontScale="90000"/>
          </a:bodyPr>
          <a:lstStyle/>
          <a:p>
            <a:r>
              <a:rPr lang="es-GT" dirty="0"/>
              <a:t>Preguntas y comentarios  </a:t>
            </a:r>
            <a:br>
              <a:rPr lang="es-GT" dirty="0"/>
            </a:br>
            <a:endParaRPr lang="en-US" dirty="0"/>
          </a:p>
        </p:txBody>
      </p:sp>
      <p:sp>
        <p:nvSpPr>
          <p:cNvPr id="2" name="Slide Number Placeholder 1">
            <a:extLst>
              <a:ext uri="{FF2B5EF4-FFF2-40B4-BE49-F238E27FC236}">
                <a16:creationId xmlns:a16="http://schemas.microsoft.com/office/drawing/2014/main" id="{D475F3DA-56B1-4E9D-90A0-BB1CE74D1259}"/>
              </a:ext>
            </a:extLst>
          </p:cNvPr>
          <p:cNvSpPr>
            <a:spLocks noGrp="1"/>
          </p:cNvSpPr>
          <p:nvPr>
            <p:ph type="sldNum" sz="quarter" idx="12"/>
          </p:nvPr>
        </p:nvSpPr>
        <p:spPr/>
        <p:txBody>
          <a:bodyPr/>
          <a:lstStyle/>
          <a:p>
            <a:fld id="{52110876-1A90-47DF-8CC1-92F5C1F8B346}" type="slidenum">
              <a:rPr lang="en-US" smtClean="0"/>
              <a:pPr/>
              <a:t>34</a:t>
            </a:fld>
            <a:endParaRPr lang="en-US" dirty="0"/>
          </a:p>
        </p:txBody>
      </p:sp>
      <p:pic>
        <p:nvPicPr>
          <p:cNvPr id="9" name="Picture 8" descr="C:\Users\Behzad\Desktop\Delivery method\question-mark.jpg" title="signo de interrogación"/>
          <p:cNvPicPr>
            <a:picLocks noChangeAspect="1" noChangeArrowheads="1"/>
          </p:cNvPicPr>
          <p:nvPr/>
        </p:nvPicPr>
        <p:blipFill>
          <a:blip r:embed="rId3" cstate="print"/>
          <a:srcRect/>
          <a:stretch>
            <a:fillRect/>
          </a:stretch>
        </p:blipFill>
        <p:spPr bwMode="auto">
          <a:xfrm>
            <a:off x="3295650" y="3313771"/>
            <a:ext cx="2857500" cy="2857500"/>
          </a:xfrm>
          <a:prstGeom prst="rect">
            <a:avLst/>
          </a:prstGeom>
          <a:noFill/>
        </p:spPr>
      </p:pic>
    </p:spTree>
    <p:extLst>
      <p:ext uri="{BB962C8B-B14F-4D97-AF65-F5344CB8AC3E}">
        <p14:creationId xmlns:p14="http://schemas.microsoft.com/office/powerpoint/2010/main" val="292784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380999" y="2276858"/>
            <a:ext cx="5105399" cy="420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b="1" dirty="0"/>
              <a:t>Aserraduras</a:t>
            </a:r>
            <a:r>
              <a:rPr lang="es-ES" sz="2400" dirty="0"/>
              <a:t/>
            </a:r>
            <a:br>
              <a:rPr lang="es-ES" sz="2400" dirty="0"/>
            </a:br>
            <a:r>
              <a:rPr lang="es-ES" sz="2400" dirty="0"/>
              <a:t>- </a:t>
            </a:r>
            <a:r>
              <a:rPr lang="es-ES" dirty="0"/>
              <a:t>Concreto</a:t>
            </a:r>
            <a:r>
              <a:rPr lang="es-ES" sz="2400" dirty="0"/>
              <a:t/>
            </a:r>
            <a:br>
              <a:rPr lang="es-ES" sz="2400" dirty="0"/>
            </a:br>
            <a:r>
              <a:rPr lang="es-ES" sz="2400" dirty="0"/>
              <a:t>- </a:t>
            </a:r>
            <a:r>
              <a:rPr lang="es-ES" dirty="0"/>
              <a:t>Albañilería</a:t>
            </a:r>
            <a:r>
              <a:rPr lang="es-ES" sz="2400" dirty="0"/>
              <a:t/>
            </a:r>
            <a:br>
              <a:rPr lang="es-ES" sz="2400" dirty="0"/>
            </a:br>
            <a:r>
              <a:rPr lang="es-ES" sz="2400" b="1" dirty="0"/>
              <a:t/>
            </a:r>
            <a:br>
              <a:rPr lang="es-ES" sz="2400" b="1" dirty="0"/>
            </a:br>
            <a:r>
              <a:rPr lang="es-ES" b="1" dirty="0"/>
              <a:t>Herramientas:</a:t>
            </a:r>
            <a:r>
              <a:rPr lang="es-ES" sz="2400" dirty="0"/>
              <a:t/>
            </a:r>
            <a:br>
              <a:rPr lang="es-ES" sz="2400" dirty="0"/>
            </a:br>
            <a:r>
              <a:rPr lang="es-ES" dirty="0"/>
              <a:t>Sierras estacionarias de albañilería.</a:t>
            </a:r>
            <a:r>
              <a:rPr lang="es-ES" sz="2400" dirty="0"/>
              <a:t/>
            </a:r>
            <a:br>
              <a:rPr lang="es-ES" sz="2400" dirty="0"/>
            </a:br>
            <a:r>
              <a:rPr lang="es-ES" dirty="0"/>
              <a:t>Sierras de mano</a:t>
            </a:r>
            <a:r>
              <a:rPr lang="es-ES" sz="2400" dirty="0"/>
              <a:t/>
            </a:r>
            <a:br>
              <a:rPr lang="es-ES" sz="2400" dirty="0"/>
            </a:br>
            <a:r>
              <a:rPr lang="es-ES" dirty="0"/>
              <a:t>Sierras de paso</a:t>
            </a:r>
            <a:r>
              <a:rPr lang="es-ES" sz="2400" dirty="0"/>
              <a:t/>
            </a:r>
            <a:br>
              <a:rPr lang="es-ES" sz="2400" dirty="0"/>
            </a:br>
            <a:r>
              <a:rPr lang="es-ES" dirty="0"/>
              <a:t>Sierras transportables</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609600" y="-456120"/>
            <a:ext cx="8229600" cy="1143000"/>
          </a:xfrm>
        </p:spPr>
        <p:txBody>
          <a:bodyPr>
            <a:normAutofit fontScale="90000"/>
          </a:bodyPr>
          <a:lstStyle/>
          <a:p>
            <a:r>
              <a:rPr lang="es-ES" dirty="0"/>
              <a:t>Actividades</a:t>
            </a:r>
            <a:r>
              <a:rPr lang="en-US" dirty="0"/>
              <a:t> </a:t>
            </a:r>
            <a:r>
              <a:rPr lang="es-ES" dirty="0"/>
              <a:t>y herramientas que crean polvo de sílice</a:t>
            </a:r>
            <a:r>
              <a:rPr lang="en-US" dirty="0"/>
              <a:t>(2)</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4</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(2)</a:t>
            </a:r>
          </a:p>
        </p:txBody>
      </p:sp>
      <p:pic>
        <p:nvPicPr>
          <p:cNvPr id="4" name="Picture 3"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905000"/>
            <a:ext cx="4000500" cy="2305050"/>
          </a:xfrm>
          <a:prstGeom prst="rect">
            <a:avLst/>
          </a:prstGeom>
        </p:spPr>
      </p:pic>
      <p:pic>
        <p:nvPicPr>
          <p:cNvPr id="5" name="Picture 4" title="foto de un trabaja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4267200"/>
            <a:ext cx="5286375" cy="2371725"/>
          </a:xfrm>
          <a:prstGeom prst="rect">
            <a:avLst/>
          </a:prstGeom>
        </p:spPr>
      </p:pic>
    </p:spTree>
    <p:extLst>
      <p:ext uri="{BB962C8B-B14F-4D97-AF65-F5344CB8AC3E}">
        <p14:creationId xmlns:p14="http://schemas.microsoft.com/office/powerpoint/2010/main" val="387797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380999" y="2276858"/>
            <a:ext cx="5105399" cy="420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n-US" b="1" dirty="0"/>
              <a:t>Corte:</a:t>
            </a:r>
            <a:r>
              <a:rPr lang="en-US" sz="2400" dirty="0"/>
              <a:t/>
            </a:r>
            <a:br>
              <a:rPr lang="en-US" sz="2400" dirty="0"/>
            </a:br>
            <a:r>
              <a:rPr lang="en-US" sz="2400" dirty="0"/>
              <a:t>- </a:t>
            </a:r>
            <a:r>
              <a:rPr lang="en-US" dirty="0" err="1"/>
              <a:t>Trabajo</a:t>
            </a:r>
            <a:r>
              <a:rPr lang="en-US" dirty="0"/>
              <a:t> </a:t>
            </a:r>
            <a:r>
              <a:rPr lang="en-US" dirty="0" err="1"/>
              <a:t>en</a:t>
            </a:r>
            <a:r>
              <a:rPr lang="en-US" dirty="0"/>
              <a:t> Piedra</a:t>
            </a:r>
          </a:p>
          <a:p>
            <a:pPr marL="741363" lvl="1" indent="0">
              <a:lnSpc>
                <a:spcPct val="90000"/>
              </a:lnSpc>
              <a:buNone/>
            </a:pPr>
            <a:r>
              <a:rPr lang="en-US" dirty="0"/>
              <a:t>- </a:t>
            </a:r>
            <a:r>
              <a:rPr lang="en-US" dirty="0" err="1"/>
              <a:t>Concreto</a:t>
            </a:r>
            <a:r>
              <a:rPr lang="en-US" sz="2400" dirty="0"/>
              <a:t/>
            </a:r>
            <a:br>
              <a:rPr lang="en-US" sz="2400" dirty="0"/>
            </a:br>
            <a:r>
              <a:rPr lang="en-US" sz="2400" dirty="0"/>
              <a:t>- </a:t>
            </a:r>
            <a:r>
              <a:rPr lang="en-US" dirty="0" err="1"/>
              <a:t>Placa</a:t>
            </a:r>
            <a:r>
              <a:rPr lang="en-US" dirty="0"/>
              <a:t> de </a:t>
            </a:r>
            <a:r>
              <a:rPr lang="en-US" dirty="0" err="1"/>
              <a:t>cemento</a:t>
            </a:r>
            <a:endParaRPr lang="en-US" sz="2500" dirty="0"/>
          </a:p>
          <a:p>
            <a:pPr lvl="1" indent="-228600">
              <a:lnSpc>
                <a:spcPct val="90000"/>
              </a:lnSpc>
              <a:buFont typeface="Arial" panose="020B0604020202020204" pitchFamily="34" charset="0"/>
              <a:buChar char="•"/>
            </a:pPr>
            <a:endParaRPr lang="en-US" sz="2500" dirty="0"/>
          </a:p>
          <a:p>
            <a:pPr marL="746125" lvl="1" indent="0">
              <a:lnSpc>
                <a:spcPct val="90000"/>
              </a:lnSpc>
              <a:buNone/>
            </a:pPr>
            <a:r>
              <a:rPr lang="es-ES" b="1" dirty="0"/>
              <a:t>Herramientas:</a:t>
            </a:r>
            <a:endParaRPr lang="es-ES" sz="2400" b="1" dirty="0"/>
          </a:p>
          <a:p>
            <a:pPr marL="746125" lvl="1" indent="0">
              <a:lnSpc>
                <a:spcPct val="90000"/>
              </a:lnSpc>
              <a:buNone/>
            </a:pPr>
            <a:r>
              <a:rPr lang="es-ES" sz="2400" dirty="0"/>
              <a:t>- </a:t>
            </a:r>
            <a:r>
              <a:rPr lang="es-ES" dirty="0"/>
              <a:t>Amoladora</a:t>
            </a:r>
            <a:r>
              <a:rPr lang="es-ES" sz="2400" dirty="0"/>
              <a:t/>
            </a:r>
            <a:br>
              <a:rPr lang="es-ES" sz="2400" dirty="0"/>
            </a:br>
            <a:r>
              <a:rPr lang="es-ES" sz="2400" dirty="0"/>
              <a:t>- </a:t>
            </a:r>
            <a:r>
              <a:rPr lang="es-ES" dirty="0"/>
              <a:t>Sierras de mano</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endParaRPr lang="en-US" dirty="0"/>
          </a:p>
        </p:txBody>
      </p:sp>
      <p:sp>
        <p:nvSpPr>
          <p:cNvPr id="3" name="Title 2" hidden="1"/>
          <p:cNvSpPr>
            <a:spLocks noGrp="1"/>
          </p:cNvSpPr>
          <p:nvPr>
            <p:ph type="title"/>
          </p:nvPr>
        </p:nvSpPr>
        <p:spPr>
          <a:xfrm>
            <a:off x="457200" y="272742"/>
            <a:ext cx="8229600" cy="1143000"/>
          </a:xfrm>
        </p:spPr>
        <p:txBody>
          <a:bodyPr>
            <a:normAutofit fontScale="90000"/>
          </a:bodyPr>
          <a:lstStyle/>
          <a:p>
            <a:r>
              <a:rPr lang="es-ES" dirty="0"/>
              <a:t>Actividades</a:t>
            </a:r>
            <a:r>
              <a:rPr lang="en-US" dirty="0"/>
              <a:t> </a:t>
            </a:r>
            <a:r>
              <a:rPr lang="es-ES" dirty="0"/>
              <a:t>y herramientas que crean polvo de sílice</a:t>
            </a:r>
            <a:r>
              <a:rPr lang="en-US" dirty="0"/>
              <a:t>(3)</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5</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(3)</a:t>
            </a:r>
          </a:p>
        </p:txBody>
      </p:sp>
      <p:pic>
        <p:nvPicPr>
          <p:cNvPr id="4" name="Picture 3"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905000"/>
            <a:ext cx="4114800" cy="2305050"/>
          </a:xfrm>
          <a:prstGeom prst="rect">
            <a:avLst/>
          </a:prstGeom>
        </p:spPr>
      </p:pic>
      <p:pic>
        <p:nvPicPr>
          <p:cNvPr id="5" name="Picture 4" title="foto de un trabaja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4267200"/>
            <a:ext cx="5314950" cy="2371725"/>
          </a:xfrm>
          <a:prstGeom prst="rect">
            <a:avLst/>
          </a:prstGeom>
        </p:spPr>
      </p:pic>
    </p:spTree>
    <p:extLst>
      <p:ext uri="{BB962C8B-B14F-4D97-AF65-F5344CB8AC3E}">
        <p14:creationId xmlns:p14="http://schemas.microsoft.com/office/powerpoint/2010/main" val="320903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380999" y="2276858"/>
            <a:ext cx="5105399" cy="420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Aserradura</a:t>
            </a:r>
            <a:r>
              <a:rPr lang="es-ES" sz="2400" dirty="0"/>
              <a:t/>
            </a:r>
            <a:br>
              <a:rPr lang="es-ES" sz="2400" dirty="0"/>
            </a:br>
            <a:r>
              <a:rPr lang="es-ES" sz="2400" dirty="0"/>
              <a:t>- </a:t>
            </a:r>
            <a:r>
              <a:rPr lang="es-ES" dirty="0"/>
              <a:t>Concreto</a:t>
            </a:r>
            <a:r>
              <a:rPr lang="es-ES" sz="2400" dirty="0"/>
              <a:t/>
            </a:r>
            <a:br>
              <a:rPr lang="es-ES" sz="2400" dirty="0"/>
            </a:br>
            <a:r>
              <a:rPr lang="es-ES" sz="2400" dirty="0"/>
              <a:t>- </a:t>
            </a:r>
            <a:r>
              <a:rPr lang="es-ES" dirty="0"/>
              <a:t>Asfalto</a:t>
            </a:r>
            <a:r>
              <a:rPr lang="es-ES" sz="2400" dirty="0"/>
              <a:t/>
            </a:r>
            <a:br>
              <a:rPr lang="es-ES" sz="2400" dirty="0"/>
            </a:br>
            <a:r>
              <a:rPr lang="es-ES" sz="2400" dirty="0"/>
              <a:t/>
            </a:r>
            <a:br>
              <a:rPr lang="es-ES" sz="2400" dirty="0"/>
            </a:br>
            <a:r>
              <a:rPr lang="es-ES" sz="2400" dirty="0"/>
              <a:t/>
            </a:r>
            <a:br>
              <a:rPr lang="es-ES" sz="2400" dirty="0"/>
            </a:br>
            <a:r>
              <a:rPr lang="es-ES" b="1" dirty="0"/>
              <a:t>Herramientas:</a:t>
            </a:r>
            <a:r>
              <a:rPr lang="es-ES" sz="2400" dirty="0"/>
              <a:t/>
            </a:r>
            <a:br>
              <a:rPr lang="es-ES" sz="2400" dirty="0"/>
            </a:br>
            <a:r>
              <a:rPr lang="es-ES" sz="2400" dirty="0"/>
              <a:t>- </a:t>
            </a:r>
            <a:r>
              <a:rPr lang="es-ES" dirty="0"/>
              <a:t>Sierras de paso</a:t>
            </a:r>
            <a:r>
              <a:rPr lang="es-ES" sz="2400" dirty="0"/>
              <a:t/>
            </a:r>
            <a:br>
              <a:rPr lang="es-ES" sz="2400" dirty="0"/>
            </a:br>
            <a:r>
              <a:rPr lang="es-ES" sz="2400" dirty="0"/>
              <a:t>- </a:t>
            </a:r>
            <a:r>
              <a:rPr lang="es-ES" dirty="0"/>
              <a:t>Sierras transportables</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57978" y="1530100"/>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r>
              <a:rPr lang="en-US" dirty="0"/>
              <a:t>:</a:t>
            </a:r>
          </a:p>
          <a:p>
            <a:pPr marL="457200" lvl="1" indent="-228600">
              <a:lnSpc>
                <a:spcPct val="90000"/>
              </a:lnSpc>
              <a:buFont typeface="Arial" panose="020B0604020202020204" pitchFamily="34" charset="0"/>
              <a:buChar char="•"/>
            </a:pPr>
            <a:endParaRPr lang="en-US" dirty="0"/>
          </a:p>
          <a:p>
            <a:pPr marL="228600" lvl="1" indent="0">
              <a:lnSpc>
                <a:spcPct val="90000"/>
              </a:lnSpc>
              <a:buNone/>
            </a:pPr>
            <a:endParaRPr lang="en-US" b="1" dirty="0"/>
          </a:p>
        </p:txBody>
      </p:sp>
      <p:sp>
        <p:nvSpPr>
          <p:cNvPr id="3" name="Title 2" hidden="1"/>
          <p:cNvSpPr>
            <a:spLocks noGrp="1"/>
          </p:cNvSpPr>
          <p:nvPr>
            <p:ph type="title"/>
          </p:nvPr>
        </p:nvSpPr>
        <p:spPr>
          <a:xfrm>
            <a:off x="309167" y="20782"/>
            <a:ext cx="8229600" cy="1143000"/>
          </a:xfrm>
        </p:spPr>
        <p:txBody>
          <a:bodyPr>
            <a:normAutofit fontScale="90000"/>
          </a:bodyPr>
          <a:lstStyle/>
          <a:p>
            <a:r>
              <a:rPr lang="es-ES" dirty="0"/>
              <a:t>Actividades</a:t>
            </a:r>
            <a:r>
              <a:rPr lang="en-US" dirty="0"/>
              <a:t> </a:t>
            </a:r>
            <a:r>
              <a:rPr lang="es-ES" dirty="0"/>
              <a:t>y herramientas que crean polvo de sílice</a:t>
            </a:r>
            <a:r>
              <a:rPr lang="en-US" dirty="0"/>
              <a:t>(4)</a:t>
            </a:r>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6</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(4)</a:t>
            </a:r>
          </a:p>
        </p:txBody>
      </p:sp>
      <p:pic>
        <p:nvPicPr>
          <p:cNvPr id="4" name="Picture 3"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905000"/>
            <a:ext cx="4114800" cy="2362200"/>
          </a:xfrm>
          <a:prstGeom prst="rect">
            <a:avLst/>
          </a:prstGeom>
        </p:spPr>
      </p:pic>
      <p:pic>
        <p:nvPicPr>
          <p:cNvPr id="5" name="Picture 4" title="foto de un equipo"/>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954545" y="4343400"/>
            <a:ext cx="5154201" cy="2133600"/>
          </a:xfrm>
          <a:prstGeom prst="rect">
            <a:avLst/>
          </a:prstGeom>
        </p:spPr>
      </p:pic>
    </p:spTree>
    <p:extLst>
      <p:ext uri="{BB962C8B-B14F-4D97-AF65-F5344CB8AC3E}">
        <p14:creationId xmlns:p14="http://schemas.microsoft.com/office/powerpoint/2010/main" val="418585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380999" y="2276858"/>
            <a:ext cx="5105399" cy="4200141"/>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Perforación</a:t>
            </a:r>
            <a:r>
              <a:rPr lang="es-ES" sz="2400" dirty="0"/>
              <a:t/>
            </a:r>
            <a:br>
              <a:rPr lang="es-ES" sz="2400" dirty="0"/>
            </a:br>
            <a:r>
              <a:rPr lang="es-ES" sz="2400" dirty="0"/>
              <a:t>- </a:t>
            </a:r>
            <a:r>
              <a:rPr lang="es-ES" dirty="0"/>
              <a:t>Hormigón</a:t>
            </a:r>
            <a:r>
              <a:rPr lang="es-ES" sz="2400" dirty="0"/>
              <a:t/>
            </a:r>
            <a:br>
              <a:rPr lang="es-ES" sz="2400" dirty="0"/>
            </a:br>
            <a:r>
              <a:rPr lang="es-ES" sz="2400" dirty="0"/>
              <a:t>- </a:t>
            </a:r>
            <a:r>
              <a:rPr lang="es-ES" dirty="0"/>
              <a:t>Albañilería</a:t>
            </a:r>
            <a:r>
              <a:rPr lang="es-ES" sz="2400" dirty="0"/>
              <a:t/>
            </a:r>
            <a:br>
              <a:rPr lang="es-ES" sz="2400" dirty="0"/>
            </a:br>
            <a:r>
              <a:rPr lang="es-ES" sz="2400" dirty="0"/>
              <a:t>- </a:t>
            </a:r>
            <a:r>
              <a:rPr lang="es-ES" dirty="0"/>
              <a:t>Taladrar el núcleo</a:t>
            </a:r>
            <a:r>
              <a:rPr lang="es-ES" sz="2400" dirty="0"/>
              <a:t/>
            </a:r>
            <a:br>
              <a:rPr lang="es-ES" sz="2400" dirty="0"/>
            </a:br>
            <a:r>
              <a:rPr lang="es-ES" sz="2400" dirty="0"/>
              <a:t/>
            </a:r>
            <a:br>
              <a:rPr lang="es-ES" sz="2400" dirty="0"/>
            </a:br>
            <a:r>
              <a:rPr lang="es-ES" sz="2400" dirty="0"/>
              <a:t/>
            </a:r>
            <a:br>
              <a:rPr lang="es-ES" sz="2400" dirty="0"/>
            </a:br>
            <a:r>
              <a:rPr lang="es-ES" dirty="0"/>
              <a:t>Herramientas:</a:t>
            </a:r>
            <a:r>
              <a:rPr lang="es-ES" sz="2400" dirty="0"/>
              <a:t/>
            </a:r>
            <a:br>
              <a:rPr lang="es-ES" sz="2400" dirty="0"/>
            </a:br>
            <a:r>
              <a:rPr lang="es-ES" sz="2400" dirty="0"/>
              <a:t>- </a:t>
            </a:r>
            <a:r>
              <a:rPr lang="es-ES" dirty="0"/>
              <a:t>Brocas helicoidales montadas en plataforma</a:t>
            </a:r>
            <a:r>
              <a:rPr lang="es-ES" sz="2400" dirty="0"/>
              <a:t/>
            </a:r>
            <a:br>
              <a:rPr lang="es-ES" sz="2400" dirty="0"/>
            </a:br>
            <a:r>
              <a:rPr lang="es-ES" sz="2400" dirty="0"/>
              <a:t>- </a:t>
            </a:r>
            <a:r>
              <a:rPr lang="es-ES" dirty="0"/>
              <a:t>Taladros de mano y </a:t>
            </a:r>
          </a:p>
          <a:p>
            <a:pPr marL="741363" lvl="1" indent="0">
              <a:lnSpc>
                <a:spcPct val="90000"/>
              </a:lnSpc>
              <a:buNone/>
            </a:pPr>
            <a:r>
              <a:rPr lang="es-ES" dirty="0"/>
              <a:t> de pie</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219200"/>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r>
              <a:rPr lang="en-US" dirty="0"/>
              <a:t>:</a:t>
            </a:r>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457200" y="286946"/>
            <a:ext cx="8229600" cy="1143000"/>
          </a:xfrm>
        </p:spPr>
        <p:txBody>
          <a:bodyPr>
            <a:normAutofit fontScale="90000"/>
          </a:bodyPr>
          <a:lstStyle/>
          <a:p>
            <a:r>
              <a:rPr lang="es-ES" dirty="0"/>
              <a:t>Actividades</a:t>
            </a:r>
            <a:r>
              <a:rPr lang="en-US" dirty="0"/>
              <a:t> </a:t>
            </a:r>
            <a:r>
              <a:rPr lang="es-ES" dirty="0"/>
              <a:t>y herramientas que crean polvo de sílice</a:t>
            </a:r>
            <a:r>
              <a:rPr lang="en-US" dirty="0"/>
              <a:t>(5)</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7</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(5)</a:t>
            </a:r>
          </a:p>
        </p:txBody>
      </p:sp>
      <p:pic>
        <p:nvPicPr>
          <p:cNvPr id="4" name="Picture 3"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676400"/>
            <a:ext cx="4114800" cy="2305050"/>
          </a:xfrm>
          <a:prstGeom prst="rect">
            <a:avLst/>
          </a:prstGeom>
        </p:spPr>
      </p:pic>
      <p:pic>
        <p:nvPicPr>
          <p:cNvPr id="5" name="Picture 4" descr="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4038600"/>
            <a:ext cx="5372100" cy="2371725"/>
          </a:xfrm>
          <a:prstGeom prst="rect">
            <a:avLst/>
          </a:prstGeom>
        </p:spPr>
      </p:pic>
    </p:spTree>
    <p:extLst>
      <p:ext uri="{BB962C8B-B14F-4D97-AF65-F5344CB8AC3E}">
        <p14:creationId xmlns:p14="http://schemas.microsoft.com/office/powerpoint/2010/main" val="94699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038600"/>
            <a:ext cx="5410200" cy="2371725"/>
          </a:xfrm>
          <a:prstGeom prst="rect">
            <a:avLst/>
          </a:prstGeom>
        </p:spPr>
      </p:pic>
      <p:pic>
        <p:nvPicPr>
          <p:cNvPr id="4" name="Picture 3" title="foto de un trabaja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524000"/>
            <a:ext cx="4114800" cy="2362200"/>
          </a:xfrm>
          <a:prstGeom prst="rect">
            <a:avLst/>
          </a:prstGeom>
        </p:spPr>
      </p:pic>
      <p:sp>
        <p:nvSpPr>
          <p:cNvPr id="10" name="Content Placeholder 1"/>
          <p:cNvSpPr txBox="1">
            <a:spLocks/>
          </p:cNvSpPr>
          <p:nvPr/>
        </p:nvSpPr>
        <p:spPr>
          <a:xfrm>
            <a:off x="-380999" y="2276858"/>
            <a:ext cx="5105399" cy="420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Perforación</a:t>
            </a:r>
            <a:r>
              <a:rPr lang="es-ES" sz="2400" dirty="0"/>
              <a:t/>
            </a:r>
            <a:br>
              <a:rPr lang="es-ES" sz="2400" dirty="0"/>
            </a:br>
            <a:r>
              <a:rPr lang="es-ES" sz="2400" dirty="0"/>
              <a:t>- </a:t>
            </a:r>
            <a:r>
              <a:rPr lang="es-ES" dirty="0"/>
              <a:t>Concreto</a:t>
            </a:r>
            <a:r>
              <a:rPr lang="es-ES" sz="2400" dirty="0"/>
              <a:t/>
            </a:r>
            <a:br>
              <a:rPr lang="es-ES" sz="2400" dirty="0"/>
            </a:br>
            <a:r>
              <a:rPr lang="es-ES" sz="2400" dirty="0"/>
              <a:t>- </a:t>
            </a:r>
            <a:r>
              <a:rPr lang="es-ES" dirty="0"/>
              <a:t>Piedra/piedrín </a:t>
            </a:r>
            <a:r>
              <a:rPr lang="es-ES" sz="2400" dirty="0"/>
              <a:t/>
            </a:r>
            <a:br>
              <a:rPr lang="es-ES" sz="2400" dirty="0"/>
            </a:br>
            <a:r>
              <a:rPr lang="es-ES" sz="2400" dirty="0"/>
              <a:t/>
            </a:r>
            <a:br>
              <a:rPr lang="es-ES" sz="2400" dirty="0"/>
            </a:br>
            <a:r>
              <a:rPr lang="es-ES" sz="2400" dirty="0"/>
              <a:t/>
            </a:r>
            <a:br>
              <a:rPr lang="es-ES" sz="2400" dirty="0"/>
            </a:br>
            <a:r>
              <a:rPr lang="es-ES" dirty="0"/>
              <a:t>Herramientas:</a:t>
            </a:r>
            <a:r>
              <a:rPr lang="es-ES" sz="2400" dirty="0"/>
              <a:t/>
            </a:r>
            <a:br>
              <a:rPr lang="es-ES" sz="2400" dirty="0"/>
            </a:br>
            <a:r>
              <a:rPr lang="es-ES" sz="2400" dirty="0"/>
              <a:t>- </a:t>
            </a:r>
            <a:r>
              <a:rPr lang="es-ES" dirty="0"/>
              <a:t>Plataformas de perforación de pasadores</a:t>
            </a:r>
            <a:r>
              <a:rPr lang="es-ES" sz="2400" dirty="0"/>
              <a:t/>
            </a:r>
            <a:br>
              <a:rPr lang="es-ES" sz="2400" dirty="0"/>
            </a:br>
            <a:r>
              <a:rPr lang="es-ES" sz="2400" dirty="0"/>
              <a:t>- </a:t>
            </a:r>
            <a:r>
              <a:rPr lang="es-ES" dirty="0"/>
              <a:t>Taladros montados en vehículos / </a:t>
            </a:r>
            <a:r>
              <a:rPr lang="es-ES" dirty="0" err="1"/>
              <a:t>grua</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r>
              <a:rPr lang="en-US" dirty="0"/>
              <a:t>:</a:t>
            </a:r>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761999" y="289768"/>
            <a:ext cx="8229600" cy="1143000"/>
          </a:xfrm>
        </p:spPr>
        <p:txBody>
          <a:bodyPr>
            <a:normAutofit fontScale="90000"/>
          </a:bodyPr>
          <a:lstStyle/>
          <a:p>
            <a:r>
              <a:rPr lang="es-ES" dirty="0"/>
              <a:t>Actividades</a:t>
            </a:r>
            <a:r>
              <a:rPr lang="en-US" dirty="0"/>
              <a:t> </a:t>
            </a:r>
            <a:r>
              <a:rPr lang="es-ES" dirty="0"/>
              <a:t>y herramientas que crean polvo de sílice</a:t>
            </a:r>
            <a:r>
              <a:rPr lang="en-US" dirty="0"/>
              <a:t>(6)</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8</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sz="1800" dirty="0"/>
              <a:t>(6)</a:t>
            </a:r>
          </a:p>
        </p:txBody>
      </p:sp>
    </p:spTree>
    <p:extLst>
      <p:ext uri="{BB962C8B-B14F-4D97-AF65-F5344CB8AC3E}">
        <p14:creationId xmlns:p14="http://schemas.microsoft.com/office/powerpoint/2010/main" val="94622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de un equip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267200"/>
            <a:ext cx="5410200" cy="2371725"/>
          </a:xfrm>
          <a:prstGeom prst="rect">
            <a:avLst/>
          </a:prstGeom>
        </p:spPr>
      </p:pic>
      <p:pic>
        <p:nvPicPr>
          <p:cNvPr id="4" name="Picture 3" title="foto de un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752600"/>
            <a:ext cx="4114800" cy="2362200"/>
          </a:xfrm>
          <a:prstGeom prst="rect">
            <a:avLst/>
          </a:prstGeom>
        </p:spPr>
      </p:pic>
      <p:sp>
        <p:nvSpPr>
          <p:cNvPr id="10" name="Content Placeholder 1"/>
          <p:cNvSpPr txBox="1">
            <a:spLocks/>
          </p:cNvSpPr>
          <p:nvPr/>
        </p:nvSpPr>
        <p:spPr>
          <a:xfrm>
            <a:off x="-380999" y="2276858"/>
            <a:ext cx="5105399" cy="420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lvl="1" indent="0">
              <a:lnSpc>
                <a:spcPct val="90000"/>
              </a:lnSpc>
              <a:buNone/>
            </a:pPr>
            <a:r>
              <a:rPr lang="es-ES" dirty="0"/>
              <a:t>Demolición</a:t>
            </a:r>
            <a:r>
              <a:rPr lang="es-ES" sz="2400" dirty="0"/>
              <a:t/>
            </a:r>
            <a:br>
              <a:rPr lang="es-ES" sz="2400" dirty="0"/>
            </a:br>
            <a:r>
              <a:rPr lang="es-ES" sz="2400" dirty="0"/>
              <a:t>- M</a:t>
            </a:r>
            <a:r>
              <a:rPr lang="es-ES" dirty="0"/>
              <a:t>aquinaria</a:t>
            </a:r>
            <a:r>
              <a:rPr lang="es-ES" sz="2400" dirty="0"/>
              <a:t/>
            </a:r>
            <a:br>
              <a:rPr lang="es-ES" sz="2400" dirty="0"/>
            </a:br>
            <a:r>
              <a:rPr lang="es-ES" sz="2400" dirty="0"/>
              <a:t>- Manual </a:t>
            </a:r>
            <a:br>
              <a:rPr lang="es-ES" sz="2400" dirty="0"/>
            </a:br>
            <a:r>
              <a:rPr lang="es-ES" sz="2400" dirty="0"/>
              <a:t/>
            </a:r>
            <a:br>
              <a:rPr lang="es-ES" sz="2400" dirty="0"/>
            </a:br>
            <a:r>
              <a:rPr lang="es-ES" sz="2400" dirty="0"/>
              <a:t/>
            </a:r>
            <a:br>
              <a:rPr lang="es-ES" sz="2400" dirty="0"/>
            </a:br>
            <a:r>
              <a:rPr lang="es-ES" dirty="0"/>
              <a:t>Herramientas:</a:t>
            </a:r>
            <a:r>
              <a:rPr lang="es-ES" sz="2400" dirty="0"/>
              <a:t/>
            </a:r>
            <a:br>
              <a:rPr lang="es-ES" sz="2400" dirty="0"/>
            </a:br>
            <a:r>
              <a:rPr lang="es-ES" sz="2400" dirty="0"/>
              <a:t>- </a:t>
            </a:r>
            <a:r>
              <a:rPr lang="es-ES" dirty="0"/>
              <a:t>Martillos </a:t>
            </a:r>
            <a:r>
              <a:rPr lang="es-ES" sz="2400" dirty="0"/>
              <a:t/>
            </a:r>
            <a:br>
              <a:rPr lang="es-ES" sz="2400" dirty="0"/>
            </a:br>
            <a:r>
              <a:rPr lang="es-ES" sz="2400" dirty="0"/>
              <a:t>- </a:t>
            </a:r>
            <a:r>
              <a:rPr lang="es-ES" dirty="0"/>
              <a:t>Excavadoras</a:t>
            </a:r>
            <a:r>
              <a:rPr lang="es-ES" sz="2400" dirty="0"/>
              <a:t/>
            </a:r>
            <a:br>
              <a:rPr lang="es-ES" sz="2400" dirty="0"/>
            </a:br>
            <a:r>
              <a:rPr lang="es-ES" sz="2400" dirty="0"/>
              <a:t>- </a:t>
            </a:r>
            <a:r>
              <a:rPr lang="es-ES" dirty="0"/>
              <a:t>Bolas de demolición</a:t>
            </a:r>
            <a:endParaRPr lang="en-US" sz="2500" dirty="0"/>
          </a:p>
        </p:txBody>
      </p:sp>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ontent Placeholder 1">
            <a:extLst>
              <a:ext uri="{FF2B5EF4-FFF2-40B4-BE49-F238E27FC236}">
                <a16:creationId xmlns:a16="http://schemas.microsoft.com/office/drawing/2014/main" id="{9368F8E2-6281-4E37-B29F-0B64BAD12E09}"/>
              </a:ext>
            </a:extLst>
          </p:cNvPr>
          <p:cNvSpPr txBox="1">
            <a:spLocks/>
          </p:cNvSpPr>
          <p:nvPr/>
        </p:nvSpPr>
        <p:spPr>
          <a:xfrm>
            <a:off x="-152400" y="1501142"/>
            <a:ext cx="5715000" cy="493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457200">
              <a:lnSpc>
                <a:spcPct val="90000"/>
              </a:lnSpc>
              <a:buFont typeface="Wingdings" panose="05000000000000000000" pitchFamily="2" charset="2"/>
              <a:buChar char="q"/>
            </a:pPr>
            <a:r>
              <a:rPr lang="es-ES" dirty="0"/>
              <a:t>Tareas que crean sílice respirable</a:t>
            </a:r>
            <a:r>
              <a:rPr lang="en-US" dirty="0"/>
              <a:t>:</a:t>
            </a:r>
          </a:p>
          <a:p>
            <a:pPr marL="457200" lvl="1" indent="-228600">
              <a:lnSpc>
                <a:spcPct val="90000"/>
              </a:lnSpc>
              <a:buFont typeface="Arial" panose="020B0604020202020204" pitchFamily="34" charset="0"/>
              <a:buChar char="•"/>
            </a:pPr>
            <a:endParaRPr lang="en-US" dirty="0"/>
          </a:p>
          <a:p>
            <a:pPr marL="457200" lvl="1" indent="-228600">
              <a:lnSpc>
                <a:spcPct val="90000"/>
              </a:lnSpc>
              <a:buFont typeface="Arial" panose="020B0604020202020204" pitchFamily="34" charset="0"/>
              <a:buChar char="•"/>
            </a:pPr>
            <a:endParaRPr lang="en-US" dirty="0"/>
          </a:p>
        </p:txBody>
      </p:sp>
      <p:sp>
        <p:nvSpPr>
          <p:cNvPr id="3" name="Title 2" hidden="1"/>
          <p:cNvSpPr>
            <a:spLocks noGrp="1"/>
          </p:cNvSpPr>
          <p:nvPr>
            <p:ph type="title"/>
          </p:nvPr>
        </p:nvSpPr>
        <p:spPr>
          <a:xfrm>
            <a:off x="609600" y="266700"/>
            <a:ext cx="8229600" cy="1143000"/>
          </a:xfrm>
        </p:spPr>
        <p:txBody>
          <a:bodyPr>
            <a:normAutofit fontScale="90000"/>
          </a:bodyPr>
          <a:lstStyle/>
          <a:p>
            <a:r>
              <a:rPr lang="es-ES" dirty="0"/>
              <a:t>Actividades</a:t>
            </a:r>
            <a:r>
              <a:rPr lang="en-US" dirty="0"/>
              <a:t> </a:t>
            </a:r>
            <a:r>
              <a:rPr lang="es-ES" dirty="0"/>
              <a:t>y herramientas que crean polvo de sílice</a:t>
            </a:r>
            <a:r>
              <a:rPr lang="en-US" dirty="0"/>
              <a:t>((7)</a:t>
            </a:r>
            <a:br>
              <a:rPr lang="en-US" dirty="0"/>
            </a:br>
            <a:endParaRPr lang="en-US" dirty="0"/>
          </a:p>
        </p:txBody>
      </p:sp>
      <p:sp>
        <p:nvSpPr>
          <p:cNvPr id="2" name="Slide Number Placeholder 1">
            <a:extLst>
              <a:ext uri="{FF2B5EF4-FFF2-40B4-BE49-F238E27FC236}">
                <a16:creationId xmlns:a16="http://schemas.microsoft.com/office/drawing/2014/main" id="{38884566-9001-4B56-BC37-7E3697B1C4AA}"/>
              </a:ext>
            </a:extLst>
          </p:cNvPr>
          <p:cNvSpPr>
            <a:spLocks noGrp="1"/>
          </p:cNvSpPr>
          <p:nvPr>
            <p:ph type="sldNum" sz="quarter" idx="12"/>
          </p:nvPr>
        </p:nvSpPr>
        <p:spPr/>
        <p:txBody>
          <a:bodyPr/>
          <a:lstStyle/>
          <a:p>
            <a:fld id="{52110876-1A90-47DF-8CC1-92F5C1F8B346}" type="slidenum">
              <a:rPr lang="en-US" smtClean="0">
                <a:solidFill>
                  <a:schemeClr val="tx1"/>
                </a:solidFill>
              </a:rPr>
              <a:pPr/>
              <a:t>9</a:t>
            </a:fld>
            <a:endParaRPr lang="en-US">
              <a:solidFill>
                <a:schemeClr val="tx1"/>
              </a:solidFill>
            </a:endParaRPr>
          </a:p>
        </p:txBody>
      </p:sp>
      <p:sp>
        <p:nvSpPr>
          <p:cNvPr id="12" name="Title 1">
            <a:extLst>
              <a:ext uri="{FF2B5EF4-FFF2-40B4-BE49-F238E27FC236}">
                <a16:creationId xmlns:a16="http://schemas.microsoft.com/office/drawing/2014/main" id="{DB5F3475-665D-484A-923D-13A1AB67FC1E}"/>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Actividades</a:t>
            </a:r>
            <a:r>
              <a:rPr lang="en-US" dirty="0"/>
              <a:t> </a:t>
            </a:r>
            <a:r>
              <a:rPr lang="es-ES" dirty="0"/>
              <a:t>y herramientas que crean polvo de sílice</a:t>
            </a:r>
            <a:r>
              <a:rPr lang="en-US" dirty="0"/>
              <a:t>(</a:t>
            </a:r>
            <a:r>
              <a:rPr lang="en-US" sz="1800" dirty="0"/>
              <a:t>(7)</a:t>
            </a:r>
          </a:p>
        </p:txBody>
      </p:sp>
    </p:spTree>
    <p:extLst>
      <p:ext uri="{BB962C8B-B14F-4D97-AF65-F5344CB8AC3E}">
        <p14:creationId xmlns:p14="http://schemas.microsoft.com/office/powerpoint/2010/main" val="473198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5628</Words>
  <Application>Microsoft Office PowerPoint</Application>
  <PresentationFormat>On-screen Show (4:3)</PresentationFormat>
  <Paragraphs>422</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inherit</vt:lpstr>
      <vt:lpstr>Wingdings</vt:lpstr>
      <vt:lpstr>Office Theme</vt:lpstr>
      <vt:lpstr>Tasks and Tools that Create Silica Dust</vt:lpstr>
      <vt:lpstr>Aviso de exención de responsabilidad </vt:lpstr>
      <vt:lpstr>Actividades y herramientas que crean polvo de sílice(1) </vt:lpstr>
      <vt:lpstr>Actividades y herramientas que crean polvo de sílice(2) </vt:lpstr>
      <vt:lpstr>Actividades y herramientas que crean polvo de sílice(3) </vt:lpstr>
      <vt:lpstr>Actividades y herramientas que crean polvo de sílice(4)</vt:lpstr>
      <vt:lpstr>Actividades y herramientas que crean polvo de sílice(5) </vt:lpstr>
      <vt:lpstr>Actividades y herramientas que crean polvo de sílice(6) </vt:lpstr>
      <vt:lpstr>Actividades y herramientas que crean polvo de sílice((7) </vt:lpstr>
      <vt:lpstr>Actividades y herramientas que crean polvo de sílice(8) </vt:lpstr>
      <vt:lpstr>Actividades y herramientas que crean polvo de sílice(9) </vt:lpstr>
      <vt:lpstr>Actividades y herramientas que crean polvo de sílice(10) </vt:lpstr>
      <vt:lpstr>Actividades y herramientas que crean polvo de sílice(11) </vt:lpstr>
      <vt:lpstr>Actividades y herramientas que crean polvo de sílice(12) </vt:lpstr>
      <vt:lpstr>Actividades y herramientas que crean polvo de sílice(13) </vt:lpstr>
      <vt:lpstr>Actividades y herramientas que crean polvo de sílice(14) </vt:lpstr>
      <vt:lpstr>Actividades y herramientas que crean polvo de sílice(15) </vt:lpstr>
      <vt:lpstr>Actividades y herramientas que crean polvo de sílice(16) </vt:lpstr>
      <vt:lpstr>Actividades y herramientas que crean polvo de sílice(17) </vt:lpstr>
      <vt:lpstr>Actividades y herramientas que crean polvo de sílice(18) </vt:lpstr>
      <vt:lpstr>Actividades y herramientas que crean polvo de sílice(19) </vt:lpstr>
      <vt:lpstr>Actividades y herramientas que crean polvo de sílice(20)</vt:lpstr>
      <vt:lpstr>Actividades y herramientas que crean polvo de sílice(21) </vt:lpstr>
      <vt:lpstr>Actividades y herramientas que crean polvo de sílice(22) </vt:lpstr>
      <vt:lpstr>Actividades y herramientas que crean polvo de sílice(23) </vt:lpstr>
      <vt:lpstr>Actividades y herramientas que crean polvo de sílice(24) </vt:lpstr>
      <vt:lpstr>Actividades y herramientas que crean polvo de sílice((25)</vt:lpstr>
      <vt:lpstr>Actividades y herramientas que crean polvo de sílice(26) </vt:lpstr>
      <vt:lpstr>Actividades y herramientas que crean polvo de sílice(27) </vt:lpstr>
      <vt:lpstr>Actividades y herramientas que crean polvo de sílice(28) </vt:lpstr>
      <vt:lpstr>Actividades y herramientas que crean polvo de sílice(29) </vt:lpstr>
      <vt:lpstr>Actividades y herramientas que crean polvo de sílice(30) </vt:lpstr>
      <vt:lpstr>Tasks and Tools that Create Silica Dust (31) </vt:lpstr>
      <vt:lpstr>Preguntas y comentarios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2020-04-22T19:30:07Z</dcterms:created>
  <dcterms:modified xsi:type="dcterms:W3CDTF">2020-04-22T20:30:48Z</dcterms:modified>
</cp:coreProperties>
</file>