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635" r:id="rId3"/>
    <p:sldId id="653" r:id="rId4"/>
    <p:sldId id="654" r:id="rId5"/>
    <p:sldId id="655" r:id="rId6"/>
    <p:sldId id="659" r:id="rId7"/>
    <p:sldId id="657" r:id="rId8"/>
    <p:sldId id="652" r:id="rId9"/>
    <p:sldId id="660" r:id="rId10"/>
    <p:sldId id="661" r:id="rId11"/>
    <p:sldId id="658" r:id="rId12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3409"/>
    <a:srgbClr val="7D1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6437" autoAdjust="0"/>
  </p:normalViewPr>
  <p:slideViewPr>
    <p:cSldViewPr>
      <p:cViewPr varScale="1">
        <p:scale>
          <a:sx n="61" d="100"/>
          <a:sy n="61" d="100"/>
        </p:scale>
        <p:origin x="96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5693"/>
          </a:xfrm>
          <a:prstGeom prst="rect">
            <a:avLst/>
          </a:prstGeom>
        </p:spPr>
        <p:txBody>
          <a:bodyPr vert="horz" lIns="91986" tIns="45993" rIns="91986" bIns="4599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1"/>
            <a:ext cx="2971800" cy="465693"/>
          </a:xfrm>
          <a:prstGeom prst="rect">
            <a:avLst/>
          </a:prstGeom>
        </p:spPr>
        <p:txBody>
          <a:bodyPr vert="horz" lIns="91986" tIns="45993" rIns="91986" bIns="45993" rtlCol="0"/>
          <a:lstStyle>
            <a:lvl1pPr algn="r">
              <a:defRPr sz="1200"/>
            </a:lvl1pPr>
          </a:lstStyle>
          <a:p>
            <a:fld id="{DA8E9BB4-44F7-4DEA-9B8E-3D8371D93B38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1986" tIns="45993" rIns="91986" bIns="4599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846554"/>
            <a:ext cx="2971800" cy="465693"/>
          </a:xfrm>
          <a:prstGeom prst="rect">
            <a:avLst/>
          </a:prstGeom>
        </p:spPr>
        <p:txBody>
          <a:bodyPr vert="horz" lIns="91986" tIns="45993" rIns="91986" bIns="45993" rtlCol="0" anchor="b"/>
          <a:lstStyle>
            <a:lvl1pPr algn="r">
              <a:defRPr sz="1200"/>
            </a:lvl1pPr>
          </a:lstStyle>
          <a:p>
            <a:fld id="{883ABEF7-02BA-4D96-BCE2-31D88BF85E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01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5693"/>
          </a:xfrm>
          <a:prstGeom prst="rect">
            <a:avLst/>
          </a:prstGeom>
        </p:spPr>
        <p:txBody>
          <a:bodyPr vert="horz" lIns="91986" tIns="45993" rIns="91986" bIns="4599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65693"/>
          </a:xfrm>
          <a:prstGeom prst="rect">
            <a:avLst/>
          </a:prstGeom>
        </p:spPr>
        <p:txBody>
          <a:bodyPr vert="horz" lIns="91986" tIns="45993" rIns="91986" bIns="45993" rtlCol="0"/>
          <a:lstStyle>
            <a:lvl1pPr algn="r">
              <a:defRPr sz="1200"/>
            </a:lvl1pPr>
          </a:lstStyle>
          <a:p>
            <a:fld id="{C89F33DF-AE1D-4581-8A33-D99E1F38685F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86" tIns="45993" rIns="91986" bIns="4599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9"/>
          </a:xfrm>
          <a:prstGeom prst="rect">
            <a:avLst/>
          </a:prstGeom>
        </p:spPr>
        <p:txBody>
          <a:bodyPr vert="horz" lIns="91986" tIns="45993" rIns="91986" bIns="4599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1986" tIns="45993" rIns="91986" bIns="4599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846554"/>
            <a:ext cx="2971800" cy="465693"/>
          </a:xfrm>
          <a:prstGeom prst="rect">
            <a:avLst/>
          </a:prstGeom>
        </p:spPr>
        <p:txBody>
          <a:bodyPr vert="horz" lIns="91986" tIns="45993" rIns="91986" bIns="45993" rtlCol="0" anchor="b"/>
          <a:lstStyle>
            <a:lvl1pPr algn="r">
              <a:defRPr sz="1200"/>
            </a:lvl1pPr>
          </a:lstStyle>
          <a:p>
            <a:fld id="{39EA3A77-DB7B-407D-927D-D23288866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30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lica-safe.com/know-the-hazard/body/1-Crystalline-Silica-Primer.pdf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lica-safe.com/know-the-hazard/body/1-Crystalline-Silica-Primer.pdf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22529751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dsg/etools/silica/compare_to_limit/pel/pel.html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dsg/etools/silica/compare_to_limit/pel/pel.html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A3A77-DB7B-407D-927D-D23288866A6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31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00165" y="8759963"/>
            <a:ext cx="2907196" cy="459450"/>
          </a:xfrm>
          <a:ln>
            <a:miter lim="800000"/>
            <a:headEnd/>
            <a:tailEnd/>
          </a:ln>
        </p:spPr>
        <p:txBody>
          <a:bodyPr lIns="86482" tIns="43240" rIns="86482" bIns="4324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76C05F-C3B4-474D-82B1-0C9FBCDC972B}" type="slidenum">
              <a:rPr lang="en-US" altLang="en-US"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377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Crystalline silica is a basic component of soil, sand, granite, and many other minerals.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example, sandstone contains more than 70% silica, whereas granite might contain 15-30%.</a:t>
            </a: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en-US" dirty="0"/>
          </a:p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ASK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Does anyone know what we mean by "mineral?"</a:t>
            </a:r>
            <a:endParaRPr lang="en-US" alt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A mineral is a naturally occurring chemical compound, usually of crystalline form and not produced by life processes.</a:t>
            </a:r>
          </a:p>
          <a:p>
            <a:endParaRPr lang="en-US" alt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ASK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which products do we use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mineral? </a:t>
            </a:r>
          </a:p>
          <a:p>
            <a:endParaRPr lang="en-US" altLang="en-US" dirty="0"/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construction industry is the largest consumer of mineral commodities.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Crushed stone is used for foundations, road base, concrete, and drainage.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Sand and gravel are used in concrete and foundations.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Clays are used to make cement, bricks, and tile.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Iron ore is used to make reinforcing rods, steel beams, nails, and wire.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Gypsum is used to make drywall.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Dimension stone is used for facing, curbing, flooring, stair treads, and other architectural work.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term “silica” broadly refers to the mineral compound silicon dioxide (SiO</a:t>
            </a:r>
            <a:r>
              <a:rPr lang="en-US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755447"/>
            <a:ext cx="2971800" cy="459213"/>
          </a:xfrm>
          <a:ln>
            <a:miter lim="800000"/>
            <a:headEnd/>
            <a:tailEnd/>
          </a:ln>
        </p:spPr>
        <p:txBody>
          <a:bodyPr lIns="86482" tIns="43240" rIns="86482" bIns="4324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76C05F-C3B4-474D-82B1-0C9FBCDC972B}" type="slidenum">
              <a:rPr lang="en-US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965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Crystalline Silica Primer"/>
              </a:rPr>
              <a:t>“Crystalline Silica Primer,” 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U.S. Department of the Interior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https://www.silica-safe.org/know-the-hazard/body/1-Crystalline-Silica-Primer.pdf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https://www.silica-safe.org/know-the-hazard/why-is-silica-hazardous</a:t>
            </a:r>
          </a:p>
          <a:p>
            <a:endParaRPr lang="en-US" alt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755447"/>
            <a:ext cx="2971800" cy="459213"/>
          </a:xfrm>
          <a:ln>
            <a:miter lim="800000"/>
            <a:headEnd/>
            <a:tailEnd/>
          </a:ln>
        </p:spPr>
        <p:txBody>
          <a:bodyPr lIns="86482" tIns="43240" rIns="86482" bIns="4324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76C05F-C3B4-474D-82B1-0C9FBCDC972B}" type="slidenum">
              <a:rPr lang="en-US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007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Crystalline Silica Primer"/>
              </a:rPr>
              <a:t>“Crystalline Silica Primer,” 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U.S. Department of the Interior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https://www.silica-safe.org/know-the-hazard/body/1-Crystalline-Silica-Primer.pdf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https://www.silica-safe.org/know-the-hazard/why-is-silica-hazardous</a:t>
            </a:r>
          </a:p>
          <a:p>
            <a:endParaRPr lang="en-US" alt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755447"/>
            <a:ext cx="2971800" cy="459213"/>
          </a:xfrm>
          <a:ln>
            <a:miter lim="800000"/>
            <a:headEnd/>
            <a:tailEnd/>
          </a:ln>
        </p:spPr>
        <p:txBody>
          <a:bodyPr lIns="86482" tIns="43240" rIns="86482" bIns="4324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76C05F-C3B4-474D-82B1-0C9FBCDC972B}" type="slidenum">
              <a:rPr lang="en-US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44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Long-Term Exposure to Silica Dust and Risk of Total and Cause-Specific Mortality in Chinese Workers: A Cohort Study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Chen W, Liu Y, Wang H, 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Hnizdo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E, Sun Y, et al. (2012)*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https://www.silica-safe.org/know-the-hazard/whats-the-risk</a:t>
            </a: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755447"/>
            <a:ext cx="2971800" cy="459213"/>
          </a:xfrm>
          <a:ln>
            <a:miter lim="800000"/>
            <a:headEnd/>
            <a:tailEnd/>
          </a:ln>
        </p:spPr>
        <p:txBody>
          <a:bodyPr lIns="86482" tIns="43240" rIns="86482" bIns="4324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76C05F-C3B4-474D-82B1-0C9FBCDC972B}" type="slidenum">
              <a:rPr lang="en-US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91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Z*https://www.osha.gov/laws-regs/standardinterpretations/1995-10-06-3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TWA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the employee's average airborne exposure in any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hour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work shift of a 40-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hour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work week which shall not be exceeded." The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hour TWA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PEL is the level of exposure established as the highest level of exposure an employee may be exposed to without incurring the risk of adverse health effects.</a:t>
            </a:r>
            <a:endParaRPr lang="en-US" alt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755447"/>
            <a:ext cx="2971800" cy="459213"/>
          </a:xfrm>
          <a:ln>
            <a:miter lim="800000"/>
            <a:headEnd/>
            <a:tailEnd/>
          </a:ln>
        </p:spPr>
        <p:txBody>
          <a:bodyPr lIns="86482" tIns="43240" rIns="86482" bIns="4324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76C05F-C3B4-474D-82B1-0C9FBCDC972B}" type="slidenum">
              <a:rPr lang="en-US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945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755447"/>
            <a:ext cx="2971800" cy="459213"/>
          </a:xfrm>
          <a:ln>
            <a:miter lim="800000"/>
            <a:headEnd/>
            <a:tailEnd/>
          </a:ln>
        </p:spPr>
        <p:txBody>
          <a:bodyPr lIns="86482" tIns="43240" rIns="86482" bIns="4324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76C05F-C3B4-474D-82B1-0C9FBCDC972B}" type="slidenum">
              <a:rPr lang="en-US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7805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further information, please look at: </a:t>
            </a:r>
            <a:r>
              <a:rPr lang="en-US" dirty="0">
                <a:hlinkClick r:id="rId3"/>
              </a:rPr>
              <a:t>https://www.osha.gov/dsg/etools/silica/compare_to_limit/pel/pel.html</a:t>
            </a: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0938" y="8682323"/>
            <a:ext cx="3037840" cy="455378"/>
          </a:xfrm>
          <a:ln>
            <a:miter lim="800000"/>
            <a:headEnd/>
            <a:tailEnd/>
          </a:ln>
        </p:spPr>
        <p:txBody>
          <a:bodyPr lIns="86482" tIns="43240" rIns="86482" bIns="4324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76C05F-C3B4-474D-82B1-0C9FBCDC972B}" type="slidenum">
              <a:rPr lang="en-US" altLang="en-US"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042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further information, please look at: </a:t>
            </a:r>
            <a:r>
              <a:rPr lang="en-US" dirty="0">
                <a:hlinkClick r:id="rId3"/>
              </a:rPr>
              <a:t>https://www.osha.gov/dsg/etools/silica/compare_to_limit/pel/pel.html</a:t>
            </a: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0938" y="8682323"/>
            <a:ext cx="3037840" cy="455378"/>
          </a:xfrm>
          <a:ln>
            <a:miter lim="800000"/>
            <a:headEnd/>
            <a:tailEnd/>
          </a:ln>
        </p:spPr>
        <p:txBody>
          <a:bodyPr lIns="86482" tIns="43240" rIns="86482" bIns="4324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76C05F-C3B4-474D-82B1-0C9FBCDC972B}" type="slidenum">
              <a:rPr lang="en-US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002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0C47-B23C-48B1-BB50-9F0FF743DFEC}" type="datetime1">
              <a:rPr lang="en-US" smtClean="0"/>
              <a:t>4/22/2020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A7AE-E332-4F0B-8FA1-1D1AF0B430B8}" type="datetime1">
              <a:rPr lang="en-US" smtClean="0"/>
              <a:t>4/22/2020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D316-F8CD-48CC-B575-62214D321701}" type="datetime1">
              <a:rPr lang="en-US" smtClean="0"/>
              <a:t>4/22/2020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C892-09C4-45A9-8A50-851CB785D1E1}" type="datetime1">
              <a:rPr lang="en-US" smtClean="0"/>
              <a:t>4/22/2020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00800" y="6356350"/>
            <a:ext cx="2133600" cy="365125"/>
          </a:xfrm>
        </p:spPr>
        <p:txBody>
          <a:bodyPr/>
          <a:lstStyle/>
          <a:p>
            <a:fld id="{52110876-1A90-47DF-8CC1-92F5C1F8B3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1C2C5-5C46-4CD5-AAF0-B369098DFDF8}" type="datetime1">
              <a:rPr lang="en-US" smtClean="0"/>
              <a:t>4/22/2020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B8B9-914F-4E45-855B-2B79A5366CDE}" type="datetime1">
              <a:rPr lang="en-US" smtClean="0"/>
              <a:t>4/22/2020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5E2A-99DC-4A41-B36A-54A8C67B85B1}" type="datetime1">
              <a:rPr lang="en-US" smtClean="0"/>
              <a:t>4/22/2020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3048000" y="6356350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F880-CF5B-42CD-AD6C-F535D7A3294C}" type="datetime1">
              <a:rPr lang="en-US" smtClean="0"/>
              <a:t>4/22/2020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6DC7-EC50-4A1B-BF7C-A80A259A9BAE}" type="datetime1">
              <a:rPr lang="en-US" smtClean="0"/>
              <a:t>4/22/2020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1F2E-21E8-4651-BF1F-8B1C88C7CF62}" type="datetime1">
              <a:rPr lang="en-US" smtClean="0"/>
              <a:t>4/22/2020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03DF-58B8-4F6E-AD39-72F226C469B2}" type="datetime1">
              <a:rPr lang="en-US" smtClean="0"/>
              <a:t>4/22/2020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EF66C-04F0-4A06-9C2D-EB3E01226E4F}" type="datetime1">
              <a:rPr lang="en-US" smtClean="0"/>
              <a:t>4/22/2020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00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10876-1A90-47DF-8CC1-92F5C1F8B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idx="4294967295"/>
          </p:nvPr>
        </p:nvSpPr>
        <p:spPr>
          <a:xfrm>
            <a:off x="0" y="2971800"/>
            <a:ext cx="9144000" cy="1066800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s-CO" sz="4000" dirty="0">
                <a:solidFill>
                  <a:schemeClr val="bg1"/>
                </a:solidFill>
              </a:rPr>
              <a:t>La sílice como material peligroso</a:t>
            </a:r>
            <a:endParaRPr lang="es-CO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27" y="311150"/>
            <a:ext cx="2057400" cy="685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200" b="1" dirty="0"/>
              <a:t>Modulo #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s-CO" smtClean="0"/>
              <a:pPr/>
              <a:t>1</a:t>
            </a:fld>
            <a:endParaRPr lang="es-C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5" descr="ThreeMenAndAPlank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8" name="AutoShape 7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9" name="AutoShape 9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419253"/>
            <a:ext cx="9144000" cy="762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2800" dirty="0">
                <a:solidFill>
                  <a:schemeClr val="bg1"/>
                </a:solidFill>
              </a:rPr>
              <a:t>Ejemplo de </a:t>
            </a:r>
            <a:r>
              <a:rPr lang="en-US" sz="2800" dirty="0" err="1">
                <a:solidFill>
                  <a:schemeClr val="bg1"/>
                </a:solidFill>
              </a:rPr>
              <a:t>tiempo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promedio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ponderado</a:t>
            </a:r>
            <a:r>
              <a:rPr lang="en-US" sz="2800" dirty="0">
                <a:solidFill>
                  <a:schemeClr val="bg1"/>
                </a:solidFill>
              </a:rPr>
              <a:t> (TWA)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279184" y="800253"/>
            <a:ext cx="8814232" cy="22477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  <a:p>
            <a:r>
              <a:rPr lang="en-US" sz="2800" dirty="0" err="1"/>
              <a:t>Considere</a:t>
            </a:r>
            <a:r>
              <a:rPr lang="en-US" sz="2800" dirty="0"/>
              <a:t> la </a:t>
            </a:r>
            <a:r>
              <a:rPr lang="en-US" sz="2800" dirty="0" err="1"/>
              <a:t>siguiente</a:t>
            </a:r>
            <a:r>
              <a:rPr lang="en-US" sz="2800" dirty="0"/>
              <a:t> </a:t>
            </a:r>
            <a:r>
              <a:rPr lang="en-US" sz="2800" dirty="0" err="1"/>
              <a:t>informacion</a:t>
            </a:r>
            <a:r>
              <a:rPr lang="en-US" sz="2800" dirty="0"/>
              <a:t>, </a:t>
            </a:r>
            <a:r>
              <a:rPr lang="en-US" sz="2800" dirty="0" err="1"/>
              <a:t>calculale</a:t>
            </a:r>
            <a:r>
              <a:rPr lang="en-US" sz="2800" dirty="0"/>
              <a:t> la </a:t>
            </a:r>
            <a:r>
              <a:rPr lang="en-US" sz="2800" dirty="0" err="1"/>
              <a:t>exposicion</a:t>
            </a:r>
            <a:r>
              <a:rPr lang="en-US" sz="2800" dirty="0"/>
              <a:t> del </a:t>
            </a:r>
            <a:r>
              <a:rPr lang="en-US" sz="2800" dirty="0" err="1"/>
              <a:t>empleado</a:t>
            </a:r>
            <a:r>
              <a:rPr lang="en-US" sz="2800" dirty="0"/>
              <a:t> (8 horas TWA).</a:t>
            </a:r>
            <a:endParaRPr lang="en-US" dirty="0"/>
          </a:p>
        </p:txBody>
      </p:sp>
      <p:sp>
        <p:nvSpPr>
          <p:cNvPr id="3" name="Title 2" hidden="1"/>
          <p:cNvSpPr>
            <a:spLocks noGrp="1"/>
          </p:cNvSpPr>
          <p:nvPr>
            <p:ph type="title"/>
          </p:nvPr>
        </p:nvSpPr>
        <p:spPr>
          <a:xfrm>
            <a:off x="571500" y="-63738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Ejemplo de </a:t>
            </a:r>
            <a:r>
              <a:rPr lang="en-US" dirty="0" err="1">
                <a:solidFill>
                  <a:schemeClr val="bg1"/>
                </a:solidFill>
              </a:rPr>
              <a:t>tiempo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promedio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ponderado</a:t>
            </a:r>
            <a:r>
              <a:rPr lang="en-US" dirty="0">
                <a:solidFill>
                  <a:schemeClr val="bg1"/>
                </a:solidFill>
              </a:rPr>
              <a:t> (TWA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768CD9-F442-433D-836C-12F87089E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12" name="Table 11" title="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736267"/>
              </p:ext>
            </p:extLst>
          </p:nvPr>
        </p:nvGraphicFramePr>
        <p:xfrm>
          <a:off x="1524000" y="2583180"/>
          <a:ext cx="6096000" cy="2054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226">
                  <a:extLst>
                    <a:ext uri="{9D8B030D-6E8A-4147-A177-3AD203B41FA5}">
                      <a16:colId xmlns:a16="http://schemas.microsoft.com/office/drawing/2014/main" val="3571709807"/>
                    </a:ext>
                  </a:extLst>
                </a:gridCol>
                <a:gridCol w="1455174">
                  <a:extLst>
                    <a:ext uri="{9D8B030D-6E8A-4147-A177-3AD203B41FA5}">
                      <a16:colId xmlns:a16="http://schemas.microsoft.com/office/drawing/2014/main" val="59712918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89212246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69089790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9622568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Muestra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Periodo de Muestreo (minutos)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Volumen Total </a:t>
                      </a:r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en-US" sz="1800" b="1" i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Peso del</a:t>
                      </a:r>
                      <a:r>
                        <a:rPr lang="en-US" sz="1800" b="1" i="0" kern="1200" baseline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polvo</a:t>
                      </a:r>
                      <a:r>
                        <a:rPr lang="en-US" sz="18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Concentracion </a:t>
                      </a:r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(mg/m</a:t>
                      </a:r>
                      <a:r>
                        <a:rPr lang="en-US" sz="1800" b="1" i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903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0.855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399379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1.9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870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1.474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615448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279184" y="4953000"/>
            <a:ext cx="84076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u="sng">
                <a:solidFill>
                  <a:srgbClr val="333333"/>
                </a:solidFill>
                <a:latin typeface="Helvetica Neue"/>
              </a:rPr>
              <a:t>Exposicion</a:t>
            </a:r>
            <a:r>
              <a:rPr lang="en-US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= </a:t>
            </a:r>
          </a:p>
          <a:p>
            <a:endParaRPr lang="en-US" dirty="0">
              <a:solidFill>
                <a:srgbClr val="333333"/>
              </a:solidFill>
              <a:latin typeface="Helvetica Neue"/>
            </a:endParaRPr>
          </a:p>
          <a:p>
            <a:r>
              <a:rPr lang="en-US"/>
              <a:t>= [(2.1 × 238) + (1.9 × 192)] ÷ 480 = 1.8 mg/m</a:t>
            </a:r>
            <a:r>
              <a:rPr lang="en-US" baseline="30000"/>
              <a:t>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691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5" descr="ThreeMenAndAPlank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O" altLang="en-US" dirty="0"/>
          </a:p>
        </p:txBody>
      </p:sp>
      <p:sp>
        <p:nvSpPr>
          <p:cNvPr id="16388" name="AutoShape 7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O" altLang="en-US" dirty="0"/>
          </a:p>
        </p:txBody>
      </p:sp>
      <p:sp>
        <p:nvSpPr>
          <p:cNvPr id="16389" name="AutoShape 9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O" alt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457200"/>
            <a:ext cx="9144000" cy="762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Preguntas de revisión – evaluación 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/>
              <a:t>Indique tres aspectos importantes que aprendió en esta sección. </a:t>
            </a:r>
          </a:p>
        </p:txBody>
      </p:sp>
      <p:sp>
        <p:nvSpPr>
          <p:cNvPr id="3" name="Title 2" hidden="1"/>
          <p:cNvSpPr>
            <a:spLocks noGrp="1"/>
          </p:cNvSpPr>
          <p:nvPr>
            <p:ph type="title"/>
          </p:nvPr>
        </p:nvSpPr>
        <p:spPr>
          <a:xfrm>
            <a:off x="609600" y="-2795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O" dirty="0"/>
              <a:t>Preguntas de revisión – evaluación </a:t>
            </a:r>
            <a:br>
              <a:rPr lang="es-CO" dirty="0"/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75F3DA-56B1-4E9D-90A0-BB1CE74D1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s-CO" smtClean="0"/>
              <a:pPr/>
              <a:t>11</a:t>
            </a:fld>
            <a:endParaRPr lang="es-CO" dirty="0"/>
          </a:p>
        </p:txBody>
      </p:sp>
      <p:pic>
        <p:nvPicPr>
          <p:cNvPr id="9" name="Picture 8" descr="C:\Users\Behzad\Desktop\Delivery method\question-mark.jpg" title="signo de interrogació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95650" y="3313771"/>
            <a:ext cx="2857500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6340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5" descr="ThreeMenAndAPlank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ES_tradnl" altLang="en-US" dirty="0">
              <a:latin typeface="+mn-lt"/>
            </a:endParaRPr>
          </a:p>
        </p:txBody>
      </p:sp>
      <p:sp>
        <p:nvSpPr>
          <p:cNvPr id="16388" name="AutoShape 7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ES_tradnl" altLang="en-US" dirty="0">
              <a:latin typeface="+mn-lt"/>
            </a:endParaRPr>
          </a:p>
        </p:txBody>
      </p:sp>
      <p:sp>
        <p:nvSpPr>
          <p:cNvPr id="16389" name="AutoShape 9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ES_tradnl" altLang="en-US" dirty="0">
              <a:latin typeface="+mn-lt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457200"/>
            <a:ext cx="9144000" cy="762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s-ES" altLang="en-US" sz="2800" dirty="0">
                <a:solidFill>
                  <a:schemeClr val="bg1"/>
                </a:solidFill>
                <a:latin typeface="inherit"/>
              </a:rPr>
              <a:t>Aviso de exención de responsabilidad</a:t>
            </a:r>
            <a:endParaRPr lang="es-ES_tradnl" sz="2800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en-US" sz="2800" dirty="0">
                <a:solidFill>
                  <a:srgbClr val="222222"/>
                </a:solidFill>
                <a:latin typeface="inherit"/>
              </a:rPr>
              <a:t>Este material fue producido bajo la subvención de la propuesta número SH-05053-SH8 de la Administración de Seguridad y Salud Ocupacional, del Departamento de Trabajo de los Estados Unidos. 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en-US" sz="2800" dirty="0">
                <a:solidFill>
                  <a:srgbClr val="222222"/>
                </a:solidFill>
                <a:latin typeface="inherit"/>
              </a:rPr>
              <a:t>No refleja necesariamente las opiniones o políticas del Departamento de Trabajo de los EE. UU. La mención de nombres comerciales, productos comerciales u </a:t>
            </a:r>
            <a:r>
              <a:rPr lang="es-ES" altLang="en-US" sz="2800" dirty="0" err="1">
                <a:solidFill>
                  <a:srgbClr val="222222"/>
                </a:solidFill>
                <a:latin typeface="inherit"/>
              </a:rPr>
              <a:t>oganizaciones</a:t>
            </a:r>
            <a:r>
              <a:rPr lang="es-ES" altLang="en-US" sz="2800" dirty="0">
                <a:solidFill>
                  <a:srgbClr val="222222"/>
                </a:solidFill>
                <a:latin typeface="inherit"/>
              </a:rPr>
              <a:t> NO implica el respaldo del Gobierno de los EE. UU.</a:t>
            </a:r>
            <a:endParaRPr lang="en-US" sz="2800" dirty="0"/>
          </a:p>
          <a:p>
            <a:endParaRPr lang="es-ES_tradnl" sz="2800" dirty="0"/>
          </a:p>
        </p:txBody>
      </p: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altLang="en-US" dirty="0">
                <a:solidFill>
                  <a:schemeClr val="bg1"/>
                </a:solidFill>
                <a:latin typeface="inherit"/>
              </a:rPr>
              <a:t>Aviso de exención de responsabilidad</a:t>
            </a:r>
            <a:r>
              <a:rPr lang="es-ES_tradnl" dirty="0">
                <a:solidFill>
                  <a:schemeClr val="bg1"/>
                </a:solidFill>
              </a:rPr>
              <a:t/>
            </a:r>
            <a:br>
              <a:rPr lang="es-ES_tradnl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35E1B3-F7E6-4E58-A815-3801FE413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s-ES_tradnl" smtClean="0"/>
              <a:pPr/>
              <a:t>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43060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5" descr="ThreeMenAndAPlank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8" name="AutoShape 7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9" name="AutoShape 9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419253"/>
            <a:ext cx="9144000" cy="762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s-CO" sz="2800" dirty="0">
                <a:solidFill>
                  <a:schemeClr val="bg1"/>
                </a:solidFill>
              </a:rPr>
              <a:t>La sílice como material peligroso</a:t>
            </a:r>
            <a:r>
              <a:rPr lang="en-US" dirty="0">
                <a:solidFill>
                  <a:schemeClr val="bg1"/>
                </a:solidFill>
              </a:rPr>
              <a:t>(1)</a:t>
            </a:r>
            <a:endParaRPr lang="en-US" dirty="0">
              <a:solidFill>
                <a:schemeClr val="bg1"/>
              </a:solidFill>
              <a:latin typeface="Corbel" pitchFamily="34" charset="0"/>
              <a:ea typeface="+mj-ea"/>
              <a:cs typeface="+mj-cs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81000" y="1318418"/>
            <a:ext cx="86868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dirty="0"/>
              <a:t>La sílice se encuentra en muchos materiales de construcción, como hormigón, piedra de dimensión, suelo y materiales de jardinería.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Aproximadamente 2.3 millones de trabajadores están expuestos al polvo de la sílice presente en el aire y que se genera al cortar, moler o perforar estos materiales.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>
                <a:solidFill>
                  <a:schemeClr val="bg1"/>
                </a:solidFill>
              </a:rPr>
              <a:t>La sílice como material peligroso</a:t>
            </a:r>
            <a:r>
              <a:rPr lang="en-US" dirty="0">
                <a:solidFill>
                  <a:schemeClr val="bg1"/>
                </a:solidFill>
              </a:rPr>
              <a:t>(1)</a:t>
            </a:r>
            <a:r>
              <a:rPr lang="en-US" dirty="0">
                <a:solidFill>
                  <a:schemeClr val="bg1"/>
                </a:solidFill>
                <a:latin typeface="Corbel" pitchFamily="34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Corbel" pitchFamily="34" charset="0"/>
              </a:rPr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1354B6-34E2-4626-AB68-CA9303884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64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5" descr="ThreeMenAndAPlank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8" name="AutoShape 7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9" name="AutoShape 9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152400"/>
            <a:ext cx="9144000" cy="762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s-CO" sz="2800" dirty="0">
                <a:solidFill>
                  <a:schemeClr val="bg1"/>
                </a:solidFill>
              </a:rPr>
              <a:t>La sílice como material peligroso</a:t>
            </a:r>
            <a:r>
              <a:rPr lang="en-US" dirty="0">
                <a:solidFill>
                  <a:schemeClr val="bg1"/>
                </a:solidFill>
              </a:rPr>
              <a:t>(2)</a:t>
            </a:r>
            <a:endParaRPr lang="en-US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228600" y="826605"/>
            <a:ext cx="8686800" cy="58027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dirty="0"/>
              <a:t>El polvo de sílice en el aire es peligroso porque:</a:t>
            </a:r>
          </a:p>
          <a:p>
            <a:r>
              <a:rPr lang="es-ES" dirty="0"/>
              <a:t>El polvo de sílice causa y aumenta la probabilidad de una variedad de enfermedades pulmonares.</a:t>
            </a:r>
          </a:p>
          <a:p>
            <a:r>
              <a:rPr lang="es-ES" dirty="0"/>
              <a:t>Las partículas de polvo de sílice son muy pequeñas (no se pueden ver)</a:t>
            </a:r>
          </a:p>
          <a:p>
            <a:r>
              <a:rPr lang="es-ES" dirty="0"/>
              <a:t>La exposición temprana puede pasar desapercibida</a:t>
            </a:r>
          </a:p>
          <a:p>
            <a:r>
              <a:rPr lang="es-ES" dirty="0"/>
              <a:t>La probabilidad de enfermarse por exposición a la sílice depende de la cantidad de polvo a la que se exponga una persona y de la frecuencia de la exposición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>
                <a:solidFill>
                  <a:schemeClr val="bg1"/>
                </a:solidFill>
              </a:rPr>
              <a:t>La sílice como material peligroso</a:t>
            </a:r>
            <a:r>
              <a:rPr lang="en-US" dirty="0">
                <a:solidFill>
                  <a:schemeClr val="bg1"/>
                </a:solidFill>
              </a:rPr>
              <a:t>(2)</a:t>
            </a:r>
            <a:r>
              <a:rPr lang="en-US" dirty="0">
                <a:solidFill>
                  <a:schemeClr val="bg1"/>
                </a:solidFill>
                <a:latin typeface="Corbel" pitchFamily="34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Corbel" pitchFamily="34" charset="0"/>
              </a:rPr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DCF397-FA89-461E-B866-C67A72496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97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5" descr="ThreeMenAndAPlank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8" name="AutoShape 7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9" name="AutoShape 9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381000"/>
            <a:ext cx="9144000" cy="762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s-CO" sz="2800" dirty="0">
                <a:solidFill>
                  <a:schemeClr val="bg1"/>
                </a:solidFill>
              </a:rPr>
              <a:t>La sílice como material peligroso</a:t>
            </a:r>
            <a:r>
              <a:rPr lang="en-US" dirty="0">
                <a:solidFill>
                  <a:schemeClr val="bg1"/>
                </a:solidFill>
              </a:rPr>
              <a:t>(3)</a:t>
            </a:r>
            <a:endParaRPr lang="en-US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152400" y="1303810"/>
            <a:ext cx="8839200" cy="492998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O" dirty="0"/>
              <a:t>El riesgo de enfermedad por el polvo de sílice aumenta a medida que aumenta la exposición a él.* </a:t>
            </a:r>
          </a:p>
          <a:p>
            <a:pPr marL="857250" lvl="1" indent="-457200">
              <a:buFont typeface="Calibri" panose="020F0502020204030204" pitchFamily="34" charset="0"/>
              <a:buChar char="‒"/>
            </a:pPr>
            <a:r>
              <a:rPr lang="es-CO" dirty="0"/>
              <a:t>El límite de exposición permisible (PEL por sus siglas en inglés) es 50 microgramos de sílice cristalina respirable por metro cúbico (µg/m</a:t>
            </a:r>
            <a:r>
              <a:rPr lang="es-CO" baseline="30000" dirty="0"/>
              <a:t>3</a:t>
            </a:r>
            <a:r>
              <a:rPr lang="es-CO" dirty="0"/>
              <a:t>) durante un día laboral de 8 horas (TWA, tiempo promedio ponderado, por sus siglas en inglés)</a:t>
            </a:r>
          </a:p>
          <a:p>
            <a:pPr marL="857250" lvl="1" indent="-457200">
              <a:buFont typeface="Calibri" panose="020F0502020204030204" pitchFamily="34" charset="0"/>
              <a:buChar char="‒"/>
            </a:pPr>
            <a:r>
              <a:rPr lang="es-CO" dirty="0"/>
              <a:t>El nivel de acción es de 25 µg/m</a:t>
            </a:r>
            <a:r>
              <a:rPr lang="es-CO" baseline="30000" dirty="0"/>
              <a:t>3</a:t>
            </a:r>
            <a:r>
              <a:rPr lang="es-CO" dirty="0"/>
              <a:t>, que inicia ciertas actividades requeridas, como el monitoreo de la exposición y la vigilancia médica. </a:t>
            </a:r>
          </a:p>
          <a:p>
            <a:pPr lvl="1"/>
            <a:endParaRPr lang="es-CO" dirty="0"/>
          </a:p>
          <a:p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sp>
        <p:nvSpPr>
          <p:cNvPr id="3" name="Title 2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>
                <a:solidFill>
                  <a:schemeClr val="bg1"/>
                </a:solidFill>
              </a:rPr>
              <a:t>La sílice como material peligroso</a:t>
            </a:r>
            <a:r>
              <a:rPr lang="en-US" dirty="0">
                <a:solidFill>
                  <a:schemeClr val="bg1"/>
                </a:solidFill>
              </a:rPr>
              <a:t>(3)</a:t>
            </a:r>
            <a:r>
              <a:rPr lang="en-US" dirty="0">
                <a:solidFill>
                  <a:schemeClr val="bg1"/>
                </a:solidFill>
                <a:latin typeface="Corbel" pitchFamily="34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Corbel" pitchFamily="34" charset="0"/>
              </a:rPr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4D399E-F894-464C-8F52-686D475B2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551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 hidden="1"/>
          <p:cNvSpPr>
            <a:spLocks noGrp="1"/>
          </p:cNvSpPr>
          <p:nvPr>
            <p:ph type="title"/>
          </p:nvPr>
        </p:nvSpPr>
        <p:spPr>
          <a:xfrm>
            <a:off x="457200" y="-7001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PR" dirty="0">
                <a:solidFill>
                  <a:schemeClr val="bg1"/>
                </a:solidFill>
              </a:rPr>
              <a:t>La sílice como material peligroso(4)</a:t>
            </a:r>
            <a:r>
              <a:rPr lang="es-PR" dirty="0">
                <a:solidFill>
                  <a:schemeClr val="bg1"/>
                </a:solidFill>
                <a:latin typeface="Corbel" pitchFamily="34" charset="0"/>
              </a:rPr>
              <a:t/>
            </a:r>
            <a:br>
              <a:rPr lang="es-PR" dirty="0">
                <a:solidFill>
                  <a:schemeClr val="bg1"/>
                </a:solidFill>
                <a:latin typeface="Corbel" pitchFamily="34" charset="0"/>
              </a:rPr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s-PR" smtClean="0"/>
              <a:pPr/>
              <a:t>6</a:t>
            </a:fld>
            <a:endParaRPr lang="es-PR"/>
          </a:p>
        </p:txBody>
      </p:sp>
      <p:sp>
        <p:nvSpPr>
          <p:cNvPr id="3" name="AutoShape 5" descr="ThreeMenAndAPlank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PR" altLang="en-US"/>
          </a:p>
        </p:txBody>
      </p:sp>
      <p:sp>
        <p:nvSpPr>
          <p:cNvPr id="4" name="AutoShape 7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PR" altLang="en-US"/>
          </a:p>
        </p:txBody>
      </p:sp>
      <p:sp>
        <p:nvSpPr>
          <p:cNvPr id="5" name="AutoShape 9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PR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419253"/>
            <a:ext cx="9144000" cy="762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s-PR" sz="2800" dirty="0" smtClean="0">
                <a:solidFill>
                  <a:schemeClr val="bg1"/>
                </a:solidFill>
              </a:rPr>
              <a:t>La sílice como material peligroso</a:t>
            </a:r>
            <a:r>
              <a:rPr lang="es-PR" dirty="0" smtClean="0">
                <a:solidFill>
                  <a:schemeClr val="bg1"/>
                </a:solidFill>
              </a:rPr>
              <a:t>(4)</a:t>
            </a:r>
            <a:endParaRPr lang="es-PR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964675"/>
            <a:ext cx="8686800" cy="17045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s-PR" dirty="0" smtClean="0"/>
          </a:p>
          <a:p>
            <a:r>
              <a:rPr lang="es-PR" dirty="0" smtClean="0"/>
              <a:t>PEL </a:t>
            </a:r>
            <a:r>
              <a:rPr lang="es-PR" dirty="0"/>
              <a:t>en perspectiva</a:t>
            </a:r>
          </a:p>
          <a:p>
            <a:pPr lvl="1"/>
            <a:r>
              <a:rPr lang="es-PR" dirty="0"/>
              <a:t>50 (µg/m</a:t>
            </a:r>
            <a:r>
              <a:rPr lang="es-PR" baseline="30000" dirty="0"/>
              <a:t>3</a:t>
            </a:r>
            <a:r>
              <a:rPr lang="es-PR" dirty="0"/>
              <a:t>) = 1.41 (µg/ft</a:t>
            </a:r>
            <a:r>
              <a:rPr lang="es-PR" baseline="30000" dirty="0"/>
              <a:t>3</a:t>
            </a:r>
            <a:r>
              <a:rPr lang="es-PR" dirty="0"/>
              <a:t>) =</a:t>
            </a:r>
          </a:p>
          <a:p>
            <a:pPr lvl="1"/>
            <a:endParaRPr lang="es-PR" dirty="0"/>
          </a:p>
          <a:p>
            <a:pPr marL="0" indent="0">
              <a:buNone/>
            </a:pPr>
            <a:endParaRPr lang="es-PR" dirty="0"/>
          </a:p>
        </p:txBody>
      </p:sp>
      <p:pic>
        <p:nvPicPr>
          <p:cNvPr id="8" name="Picture 7" descr="Image of office space that is 700 cubic feet in size.">
            <a:extLst>
              <a:ext uri="{FF2B5EF4-FFF2-40B4-BE49-F238E27FC236}">
                <a16:creationId xmlns:a16="http://schemas.microsoft.com/office/drawing/2014/main" id="{1CE2BB93-F8C1-4771-986C-6E53AFF320A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230612" y="3249415"/>
            <a:ext cx="2797573" cy="38100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2BDD8B4-6996-4940-87AB-A6E39AA92DDE}"/>
              </a:ext>
            </a:extLst>
          </p:cNvPr>
          <p:cNvSpPr txBox="1"/>
          <p:nvPr/>
        </p:nvSpPr>
        <p:spPr>
          <a:xfrm>
            <a:off x="1447800" y="323579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sz="3200" b="1"/>
              <a:t>1000 µg*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EF271B-383D-48E8-84E1-82513026C148}"/>
              </a:ext>
            </a:extLst>
          </p:cNvPr>
          <p:cNvSpPr txBox="1"/>
          <p:nvPr/>
        </p:nvSpPr>
        <p:spPr>
          <a:xfrm>
            <a:off x="5486400" y="3156701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sz="3200" b="1"/>
              <a:t>700 ft</a:t>
            </a:r>
            <a:r>
              <a:rPr lang="es-PR" sz="3200" b="1" baseline="30000"/>
              <a:t>3</a:t>
            </a:r>
            <a:r>
              <a:rPr lang="es-PR" sz="3200" b="1"/>
              <a:t> </a:t>
            </a:r>
          </a:p>
        </p:txBody>
      </p: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3E570E16-16B0-4C3C-B7FA-7DC7DC18D631}"/>
              </a:ext>
            </a:extLst>
          </p:cNvPr>
          <p:cNvSpPr txBox="1">
            <a:spLocks/>
          </p:cNvSpPr>
          <p:nvPr/>
        </p:nvSpPr>
        <p:spPr>
          <a:xfrm>
            <a:off x="6400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2110876-1A90-47DF-8CC1-92F5C1F8B346}" type="slidenum">
              <a:rPr lang="es-PR" smtClean="0"/>
              <a:pPr/>
              <a:t>6</a:t>
            </a:fld>
            <a:endParaRPr lang="es-PR"/>
          </a:p>
        </p:txBody>
      </p:sp>
      <p:pic>
        <p:nvPicPr>
          <p:cNvPr id="12" name="Picture 11" descr="Image of 1000 micrograms of silica compared to a coin.">
            <a:extLst>
              <a:ext uri="{FF2B5EF4-FFF2-40B4-BE49-F238E27FC236}">
                <a16:creationId xmlns:a16="http://schemas.microsoft.com/office/drawing/2014/main" id="{23076780-4EEC-4F57-85F6-0898E934859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1911" y="3755628"/>
            <a:ext cx="3212027" cy="2797572"/>
          </a:xfrm>
          <a:prstGeom prst="rect">
            <a:avLst/>
          </a:prstGeom>
        </p:spPr>
      </p:pic>
      <p:grpSp>
        <p:nvGrpSpPr>
          <p:cNvPr id="13" name="Group 12" title="fórmula"/>
          <p:cNvGrpSpPr/>
          <p:nvPr/>
        </p:nvGrpSpPr>
        <p:grpSpPr>
          <a:xfrm>
            <a:off x="5171440" y="1909907"/>
            <a:ext cx="1371600" cy="838200"/>
            <a:chOff x="3886200" y="4419600"/>
            <a:chExt cx="1371600" cy="8382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3913347" y="4845695"/>
              <a:ext cx="1192053" cy="261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894926" y="4419600"/>
              <a:ext cx="13628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R" sz="2800"/>
                <a:t>1000 µg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86200" y="4734580"/>
              <a:ext cx="1165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R" sz="2800"/>
                <a:t>700 ft</a:t>
              </a:r>
              <a:r>
                <a:rPr lang="es-PR" sz="2800" baseline="30000"/>
                <a:t>3</a:t>
              </a:r>
              <a:endParaRPr lang="es-PR" sz="2800"/>
            </a:p>
          </p:txBody>
        </p:sp>
      </p:grpSp>
    </p:spTree>
    <p:extLst>
      <p:ext uri="{BB962C8B-B14F-4D97-AF65-F5344CB8AC3E}">
        <p14:creationId xmlns:p14="http://schemas.microsoft.com/office/powerpoint/2010/main" val="3386344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5" descr="ThreeMenAndAPlank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8" name="AutoShape 7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9" name="AutoShape 9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152400"/>
            <a:ext cx="9144000" cy="762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s-CO" sz="2800" smtClean="0">
                <a:solidFill>
                  <a:schemeClr val="bg1"/>
                </a:solidFill>
              </a:rPr>
              <a:t>La sílice como material peligroso</a:t>
            </a:r>
            <a:r>
              <a:rPr lang="en-US" smtClean="0">
                <a:solidFill>
                  <a:schemeClr val="bg1"/>
                </a:solidFill>
              </a:rPr>
              <a:t>(5)</a:t>
            </a:r>
            <a:endParaRPr lang="en-US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164884" y="838200"/>
            <a:ext cx="8814232" cy="6019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Perspectiva del tiempo promedio ponderado </a:t>
            </a:r>
            <a:r>
              <a:rPr lang="en-US" dirty="0"/>
              <a:t>(TWA – </a:t>
            </a:r>
            <a:r>
              <a:rPr lang="en-US" dirty="0" err="1"/>
              <a:t>siglas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ingles )</a:t>
            </a:r>
          </a:p>
          <a:p>
            <a:pPr lvl="1"/>
            <a:r>
              <a:rPr lang="es-ES" sz="2600" dirty="0"/>
              <a:t>TWA es el nivel más alto de exposición al que puede estar expuesto un empleado sin incurrir en el riesgo de efectos adversos para la salud</a:t>
            </a:r>
            <a:r>
              <a:rPr lang="en-US" sz="2600" dirty="0"/>
              <a:t>*.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600" dirty="0"/>
              <a:t>50 (µg/m</a:t>
            </a:r>
            <a:r>
              <a:rPr lang="en-US" sz="2600" baseline="30000" dirty="0"/>
              <a:t>3</a:t>
            </a:r>
            <a:r>
              <a:rPr lang="en-US" sz="2600" dirty="0"/>
              <a:t>) </a:t>
            </a:r>
            <a:r>
              <a:rPr lang="es-ES" sz="2600" dirty="0"/>
              <a:t>durante un día laboral de 8 horas.</a:t>
            </a:r>
            <a:endParaRPr lang="en-US" sz="2600" dirty="0"/>
          </a:p>
          <a:p>
            <a:pPr lvl="1">
              <a:tabLst>
                <a:tab pos="235572" algn="l"/>
              </a:tabLst>
            </a:pPr>
            <a:r>
              <a:rPr lang="es-ES" sz="2600" dirty="0"/>
              <a:t>Sus exposiciones pueden aumentar y disminuir a lo largo de un día laboral de 8 horas. Usted puede estar expuesto mientras realiza una tarea de generación de sílice a más de 50 (µg / m3) y luego no recibir exposiciones adicionales</a:t>
            </a:r>
            <a:r>
              <a:rPr lang="en-US" sz="2600" dirty="0"/>
              <a:t>.</a:t>
            </a:r>
          </a:p>
          <a:p>
            <a:pPr lvl="1">
              <a:tabLst>
                <a:tab pos="235572" algn="l"/>
              </a:tabLst>
            </a:pPr>
            <a:r>
              <a:rPr lang="es-ES" sz="2600" dirty="0"/>
              <a:t>TWA indica su exposición promedio, que puede ser inferior o superior a 50 µg / m3 por cada turno de trabajo de 8 horas</a:t>
            </a:r>
            <a:r>
              <a:rPr lang="en-US" sz="2600" dirty="0"/>
              <a:t>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 hidden="1"/>
          <p:cNvSpPr>
            <a:spLocks noGrp="1"/>
          </p:cNvSpPr>
          <p:nvPr>
            <p:ph type="title"/>
          </p:nvPr>
        </p:nvSpPr>
        <p:spPr>
          <a:xfrm>
            <a:off x="457200" y="2667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O" dirty="0">
                <a:solidFill>
                  <a:schemeClr val="bg1"/>
                </a:solidFill>
              </a:rPr>
              <a:t>La sílice como material peligroso</a:t>
            </a:r>
            <a:r>
              <a:rPr lang="en-US" dirty="0">
                <a:solidFill>
                  <a:schemeClr val="bg1"/>
                </a:solidFill>
              </a:rPr>
              <a:t>(5)</a:t>
            </a:r>
            <a:r>
              <a:rPr lang="en-US" dirty="0">
                <a:solidFill>
                  <a:schemeClr val="bg1"/>
                </a:solidFill>
                <a:latin typeface="Corbel" pitchFamily="34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Corbel" pitchFamily="34" charset="0"/>
              </a:rPr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768CD9-F442-433D-836C-12F87089E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823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5" descr="ThreeMenAndAPlank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8" name="AutoShape 7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9" name="AutoShape 9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419253"/>
            <a:ext cx="9144000" cy="762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s-CO" sz="2800" dirty="0">
                <a:solidFill>
                  <a:schemeClr val="bg1"/>
                </a:solidFill>
              </a:rPr>
              <a:t>La sílice como material peligroso</a:t>
            </a:r>
            <a:r>
              <a:rPr lang="en-US" dirty="0">
                <a:solidFill>
                  <a:schemeClr val="bg1"/>
                </a:solidFill>
              </a:rPr>
              <a:t>(6)</a:t>
            </a:r>
            <a:endParaRPr lang="en-US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10" name="Content Placeholder 1" title="Recuerde: La exposición temprana puede pasar desapercibida, lo que hace que la sílice sea un peligro difícil de identificar.  "/>
          <p:cNvSpPr txBox="1">
            <a:spLocks/>
          </p:cNvSpPr>
          <p:nvPr/>
        </p:nvSpPr>
        <p:spPr>
          <a:xfrm>
            <a:off x="228600" y="1181253"/>
            <a:ext cx="8686800" cy="186216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    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 descr="Image of office space that is 700 cubic feet in size.">
            <a:extLst>
              <a:ext uri="{FF2B5EF4-FFF2-40B4-BE49-F238E27FC236}">
                <a16:creationId xmlns:a16="http://schemas.microsoft.com/office/drawing/2014/main" id="{8589AC10-8047-4F5D-9848-9AA4E66E27D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340119" y="3206048"/>
            <a:ext cx="3035762" cy="3352800"/>
          </a:xfrm>
          <a:prstGeom prst="rect">
            <a:avLst/>
          </a:prstGeom>
        </p:spPr>
      </p:pic>
      <p:sp>
        <p:nvSpPr>
          <p:cNvPr id="11" name="Content Placeholder 1" title="Recuerde: La exposición temprana puede pasar desapercibida, lo que hace que la sílice sea un peligro difícil de identificar.  ">
            <a:extLst>
              <a:ext uri="{FF2B5EF4-FFF2-40B4-BE49-F238E27FC236}">
                <a16:creationId xmlns:a16="http://schemas.microsoft.com/office/drawing/2014/main" id="{1E4E9D2C-EEEA-4354-BCDB-66EED2250392}"/>
              </a:ext>
            </a:extLst>
          </p:cNvPr>
          <p:cNvSpPr txBox="1">
            <a:spLocks/>
          </p:cNvSpPr>
          <p:nvPr/>
        </p:nvSpPr>
        <p:spPr>
          <a:xfrm>
            <a:off x="228600" y="1289204"/>
            <a:ext cx="8814232" cy="175421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dirty="0"/>
              <a:t>Recuerde: La exposición temprana puede pasar desapercibida, lo que hace que la sílice sea un peligro difícil de identificar.</a:t>
            </a:r>
            <a:r>
              <a:rPr lang="en-US" dirty="0"/>
              <a:t> 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 hidden="1"/>
          <p:cNvSpPr>
            <a:spLocks noGrp="1"/>
          </p:cNvSpPr>
          <p:nvPr>
            <p:ph type="title"/>
          </p:nvPr>
        </p:nvSpPr>
        <p:spPr>
          <a:xfrm>
            <a:off x="457200" y="173865"/>
            <a:ext cx="8229600" cy="1143000"/>
          </a:xfrm>
        </p:spPr>
        <p:txBody>
          <a:bodyPr/>
          <a:lstStyle/>
          <a:p>
            <a:pPr lvl="0">
              <a:defRPr/>
            </a:pPr>
            <a:r>
              <a:rPr lang="es-CO" dirty="0">
                <a:solidFill>
                  <a:schemeClr val="bg1"/>
                </a:solidFill>
              </a:rPr>
              <a:t>La sílice como material peligroso</a:t>
            </a:r>
            <a:r>
              <a:rPr lang="en-US" dirty="0">
                <a:solidFill>
                  <a:schemeClr val="bg1"/>
                </a:solidFill>
              </a:rPr>
              <a:t>(6)</a:t>
            </a:r>
            <a:endParaRPr lang="en-US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C73A11-A0E3-42E0-B64E-DA9F3BA9D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4" name="Picture 3" descr="Image of 1000 micrograms of silica compared to a coin.">
            <a:extLst>
              <a:ext uri="{FF2B5EF4-FFF2-40B4-BE49-F238E27FC236}">
                <a16:creationId xmlns:a16="http://schemas.microsoft.com/office/drawing/2014/main" id="{12DB121E-6944-42D5-9D5A-D7640121F95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" y="3364567"/>
            <a:ext cx="3485504" cy="303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493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5" descr="ThreeMenAndAPlank0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8" name="AutoShape 7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9" name="AutoShape 9" descr="SafetyHelm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419253"/>
            <a:ext cx="9144000" cy="762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2800" dirty="0">
                <a:solidFill>
                  <a:schemeClr val="bg1"/>
                </a:solidFill>
              </a:rPr>
              <a:t>Ejemplo de </a:t>
            </a:r>
            <a:r>
              <a:rPr lang="en-US" sz="2800" dirty="0" err="1">
                <a:solidFill>
                  <a:schemeClr val="bg1"/>
                </a:solidFill>
              </a:rPr>
              <a:t>tiempo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promedio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ponderado</a:t>
            </a:r>
            <a:r>
              <a:rPr lang="en-US" sz="2800" dirty="0">
                <a:solidFill>
                  <a:schemeClr val="bg1"/>
                </a:solidFill>
              </a:rPr>
              <a:t> (TWA)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279184" y="800253"/>
            <a:ext cx="8814232" cy="22477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  <a:p>
            <a:r>
              <a:rPr lang="en-US" sz="2800"/>
              <a:t>Considere la siguiente informacion, calculale la exposicion del empleado </a:t>
            </a:r>
            <a:r>
              <a:rPr lang="en-US" sz="2800" dirty="0"/>
              <a:t>(</a:t>
            </a:r>
            <a:r>
              <a:rPr lang="en-US" sz="2800"/>
              <a:t>8 horas TWA).</a:t>
            </a:r>
            <a:endParaRPr lang="en-US" dirty="0"/>
          </a:p>
        </p:txBody>
      </p:sp>
      <p:sp>
        <p:nvSpPr>
          <p:cNvPr id="3" name="Title 2" hidden="1"/>
          <p:cNvSpPr>
            <a:spLocks noGrp="1"/>
          </p:cNvSpPr>
          <p:nvPr>
            <p:ph type="title"/>
          </p:nvPr>
        </p:nvSpPr>
        <p:spPr>
          <a:xfrm>
            <a:off x="609600" y="-3896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Ejemplo de </a:t>
            </a:r>
            <a:r>
              <a:rPr lang="en-US" dirty="0" err="1">
                <a:solidFill>
                  <a:schemeClr val="bg1"/>
                </a:solidFill>
              </a:rPr>
              <a:t>tiempo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promedio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ponderado</a:t>
            </a:r>
            <a:r>
              <a:rPr lang="en-US" dirty="0">
                <a:solidFill>
                  <a:schemeClr val="bg1"/>
                </a:solidFill>
              </a:rPr>
              <a:t> (TWA)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768CD9-F442-433D-836C-12F87089E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0876-1A90-47DF-8CC1-92F5C1F8B346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12" name="Table 11" title="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156444"/>
              </p:ext>
            </p:extLst>
          </p:nvPr>
        </p:nvGraphicFramePr>
        <p:xfrm>
          <a:off x="1524000" y="2583180"/>
          <a:ext cx="6096000" cy="2054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226">
                  <a:extLst>
                    <a:ext uri="{9D8B030D-6E8A-4147-A177-3AD203B41FA5}">
                      <a16:colId xmlns:a16="http://schemas.microsoft.com/office/drawing/2014/main" val="3571709807"/>
                    </a:ext>
                  </a:extLst>
                </a:gridCol>
                <a:gridCol w="1455174">
                  <a:extLst>
                    <a:ext uri="{9D8B030D-6E8A-4147-A177-3AD203B41FA5}">
                      <a16:colId xmlns:a16="http://schemas.microsoft.com/office/drawing/2014/main" val="59712918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89212246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69089790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9622568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Muestrata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Periodo de Muestreo (minutos)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Volumen Total </a:t>
                      </a:r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</a:t>
                      </a:r>
                      <a:r>
                        <a:rPr lang="en-US" sz="1800" b="1" i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Peso del</a:t>
                      </a:r>
                      <a:r>
                        <a:rPr lang="en-US" sz="1800" b="1" i="0" kern="1200" baseline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polvo</a:t>
                      </a:r>
                      <a:r>
                        <a:rPr lang="en-US" sz="18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Concentracion </a:t>
                      </a:r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(mg/m</a:t>
                      </a:r>
                      <a:r>
                        <a:rPr lang="en-US" sz="1800" b="1" i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903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0.855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399379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1.9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870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1.474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615448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279184" y="4953000"/>
            <a:ext cx="84076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u="sng">
                <a:solidFill>
                  <a:srgbClr val="333333"/>
                </a:solidFill>
                <a:latin typeface="Helvetica Neue"/>
              </a:rPr>
              <a:t>Exposicion</a:t>
            </a:r>
            <a:r>
              <a:rPr lang="en-US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= </a:t>
            </a:r>
          </a:p>
          <a:p>
            <a:endParaRPr lang="en-US" dirty="0">
              <a:solidFill>
                <a:srgbClr val="333333"/>
              </a:solidFill>
              <a:latin typeface="Helvetica Neue"/>
            </a:endParaRPr>
          </a:p>
          <a:p>
            <a:r>
              <a:rPr lang="en-US" dirty="0">
                <a:solidFill>
                  <a:srgbClr val="333333"/>
                </a:solidFill>
                <a:latin typeface="Helvetica Neue"/>
              </a:rPr>
              <a:t>[(mg/m</a:t>
            </a:r>
            <a:r>
              <a:rPr lang="en-US" baseline="30000" dirty="0">
                <a:solidFill>
                  <a:srgbClr val="333333"/>
                </a:solidFill>
                <a:latin typeface="Helvetica Neue"/>
              </a:rPr>
              <a:t>3</a:t>
            </a:r>
            <a:r>
              <a:rPr lang="en-US" baseline="-25000" dirty="0">
                <a:solidFill>
                  <a:srgbClr val="333333"/>
                </a:solidFill>
                <a:latin typeface="Helvetica Neue"/>
              </a:rPr>
              <a:t>(1)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 </a:t>
            </a:r>
            <a:r>
              <a:rPr lang="en-US">
                <a:solidFill>
                  <a:srgbClr val="333333"/>
                </a:solidFill>
                <a:latin typeface="Helvetica Neue"/>
              </a:rPr>
              <a:t>× tiempo</a:t>
            </a:r>
            <a:r>
              <a:rPr lang="en-US" baseline="-25000">
                <a:solidFill>
                  <a:srgbClr val="333333"/>
                </a:solidFill>
                <a:latin typeface="Helvetica Neue"/>
              </a:rPr>
              <a:t>(</a:t>
            </a:r>
            <a:r>
              <a:rPr lang="en-US" baseline="-25000" dirty="0">
                <a:solidFill>
                  <a:srgbClr val="333333"/>
                </a:solidFill>
                <a:latin typeface="Helvetica Neue"/>
              </a:rPr>
              <a:t>1)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) + (mg/m</a:t>
            </a:r>
            <a:r>
              <a:rPr lang="en-US" baseline="30000" dirty="0">
                <a:solidFill>
                  <a:srgbClr val="333333"/>
                </a:solidFill>
                <a:latin typeface="Helvetica Neue"/>
              </a:rPr>
              <a:t>3</a:t>
            </a:r>
            <a:r>
              <a:rPr lang="en-US" baseline="-25000" dirty="0">
                <a:solidFill>
                  <a:srgbClr val="333333"/>
                </a:solidFill>
                <a:latin typeface="Helvetica Neue"/>
              </a:rPr>
              <a:t>(2)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 </a:t>
            </a:r>
            <a:r>
              <a:rPr lang="en-US">
                <a:solidFill>
                  <a:srgbClr val="333333"/>
                </a:solidFill>
                <a:latin typeface="Helvetica Neue"/>
              </a:rPr>
              <a:t>× tiempo</a:t>
            </a:r>
            <a:r>
              <a:rPr lang="en-US" baseline="-25000">
                <a:solidFill>
                  <a:srgbClr val="333333"/>
                </a:solidFill>
                <a:latin typeface="Helvetica Neue"/>
              </a:rPr>
              <a:t>(</a:t>
            </a:r>
            <a:r>
              <a:rPr lang="en-US" baseline="-25000" dirty="0">
                <a:solidFill>
                  <a:srgbClr val="333333"/>
                </a:solidFill>
                <a:latin typeface="Helvetica Neue"/>
              </a:rPr>
              <a:t>2)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) + ... + (mg/m</a:t>
            </a:r>
            <a:r>
              <a:rPr lang="en-US" baseline="30000" dirty="0">
                <a:solidFill>
                  <a:srgbClr val="333333"/>
                </a:solidFill>
                <a:latin typeface="Helvetica Neue"/>
              </a:rPr>
              <a:t>3</a:t>
            </a:r>
            <a:r>
              <a:rPr lang="en-US" baseline="-25000" dirty="0">
                <a:solidFill>
                  <a:srgbClr val="333333"/>
                </a:solidFill>
                <a:latin typeface="Helvetica Neue"/>
              </a:rPr>
              <a:t>(n)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 </a:t>
            </a:r>
            <a:r>
              <a:rPr lang="en-US">
                <a:solidFill>
                  <a:srgbClr val="333333"/>
                </a:solidFill>
                <a:latin typeface="Helvetica Neue"/>
              </a:rPr>
              <a:t>× tiempo</a:t>
            </a:r>
            <a:r>
              <a:rPr lang="en-US" baseline="-25000">
                <a:solidFill>
                  <a:srgbClr val="333333"/>
                </a:solidFill>
                <a:latin typeface="Helvetica Neue"/>
              </a:rPr>
              <a:t>(</a:t>
            </a:r>
            <a:r>
              <a:rPr lang="en-US" baseline="-25000" dirty="0">
                <a:solidFill>
                  <a:srgbClr val="333333"/>
                </a:solidFill>
                <a:latin typeface="Helvetica Neue"/>
              </a:rPr>
              <a:t>n)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)] ÷ </a:t>
            </a:r>
            <a:r>
              <a:rPr lang="en-US">
                <a:solidFill>
                  <a:srgbClr val="333333"/>
                </a:solidFill>
                <a:latin typeface="Helvetica Neue"/>
              </a:rPr>
              <a:t>480 minutos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871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1155</Words>
  <Application>Microsoft Office PowerPoint</Application>
  <PresentationFormat>On-screen Show (4:3)</PresentationFormat>
  <Paragraphs>159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Corbel</vt:lpstr>
      <vt:lpstr>Helvetica Neue</vt:lpstr>
      <vt:lpstr>inherit</vt:lpstr>
      <vt:lpstr>Times New Roman</vt:lpstr>
      <vt:lpstr>Wingdings</vt:lpstr>
      <vt:lpstr>Office Theme</vt:lpstr>
      <vt:lpstr>La sílice como material peligroso</vt:lpstr>
      <vt:lpstr>Aviso de exención de responsabilidad </vt:lpstr>
      <vt:lpstr>La sílice como material peligroso(1) </vt:lpstr>
      <vt:lpstr>La sílice como material peligroso(2) </vt:lpstr>
      <vt:lpstr>La sílice como material peligroso(3) </vt:lpstr>
      <vt:lpstr>La sílice como material peligroso(4) </vt:lpstr>
      <vt:lpstr>La sílice como material peligroso(5) </vt:lpstr>
      <vt:lpstr>La sílice como material peligroso(6)</vt:lpstr>
      <vt:lpstr>Ejemplo de tiempo promedio ponderado (TWA) </vt:lpstr>
      <vt:lpstr>Ejemplo de tiempo promedio ponderado (TWA</vt:lpstr>
      <vt:lpstr>Preguntas de revisión – evaluación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2020-04-22T19:23:24Z</dcterms:created>
  <dcterms:modified xsi:type="dcterms:W3CDTF">2020-04-22T19:23:27Z</dcterms:modified>
</cp:coreProperties>
</file>