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handoutMasterIdLst>
    <p:handoutMasterId r:id="rId18"/>
  </p:handoutMasterIdLst>
  <p:sldIdLst>
    <p:sldId id="256" r:id="rId2"/>
    <p:sldId id="620" r:id="rId3"/>
    <p:sldId id="635" r:id="rId4"/>
    <p:sldId id="621" r:id="rId5"/>
    <p:sldId id="622" r:id="rId6"/>
    <p:sldId id="623" r:id="rId7"/>
    <p:sldId id="626" r:id="rId8"/>
    <p:sldId id="631" r:id="rId9"/>
    <p:sldId id="633" r:id="rId10"/>
    <p:sldId id="632" r:id="rId11"/>
    <p:sldId id="634" r:id="rId12"/>
    <p:sldId id="629" r:id="rId13"/>
    <p:sldId id="630" r:id="rId14"/>
    <p:sldId id="627" r:id="rId15"/>
    <p:sldId id="628" r:id="rId16"/>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7375E"/>
    <a:srgbClr val="D13409"/>
    <a:srgbClr val="7D140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6897" autoAdjust="0"/>
  </p:normalViewPr>
  <p:slideViewPr>
    <p:cSldViewPr>
      <p:cViewPr varScale="1">
        <p:scale>
          <a:sx n="54" d="100"/>
          <a:sy n="54" d="100"/>
        </p:scale>
        <p:origin x="1608"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5693"/>
          </a:xfrm>
          <a:prstGeom prst="rect">
            <a:avLst/>
          </a:prstGeom>
        </p:spPr>
        <p:txBody>
          <a:bodyPr vert="horz" lIns="91986" tIns="45993" rIns="91986" bIns="45993" rtlCol="0"/>
          <a:lstStyle>
            <a:lvl1pPr algn="l">
              <a:defRPr sz="1200"/>
            </a:lvl1pPr>
          </a:lstStyle>
          <a:p>
            <a:endParaRPr lang="en-US"/>
          </a:p>
        </p:txBody>
      </p:sp>
      <p:sp>
        <p:nvSpPr>
          <p:cNvPr id="3" name="Date Placeholder 2"/>
          <p:cNvSpPr>
            <a:spLocks noGrp="1"/>
          </p:cNvSpPr>
          <p:nvPr>
            <p:ph type="dt" sz="quarter" idx="1"/>
          </p:nvPr>
        </p:nvSpPr>
        <p:spPr>
          <a:xfrm>
            <a:off x="3884614" y="1"/>
            <a:ext cx="2971800" cy="465693"/>
          </a:xfrm>
          <a:prstGeom prst="rect">
            <a:avLst/>
          </a:prstGeom>
        </p:spPr>
        <p:txBody>
          <a:bodyPr vert="horz" lIns="91986" tIns="45993" rIns="91986" bIns="45993" rtlCol="0"/>
          <a:lstStyle>
            <a:lvl1pPr algn="r">
              <a:defRPr sz="1200"/>
            </a:lvl1pPr>
          </a:lstStyle>
          <a:p>
            <a:fld id="{DA8E9BB4-44F7-4DEA-9B8E-3D8371D93B38}" type="datetimeFigureOut">
              <a:rPr lang="en-US" smtClean="0"/>
              <a:pPr/>
              <a:t>4/22/2020</a:t>
            </a:fld>
            <a:endParaRPr lang="en-US"/>
          </a:p>
        </p:txBody>
      </p:sp>
      <p:sp>
        <p:nvSpPr>
          <p:cNvPr id="4" name="Footer Placeholder 3"/>
          <p:cNvSpPr>
            <a:spLocks noGrp="1"/>
          </p:cNvSpPr>
          <p:nvPr>
            <p:ph type="ftr" sz="quarter" idx="2"/>
          </p:nvPr>
        </p:nvSpPr>
        <p:spPr>
          <a:xfrm>
            <a:off x="0" y="8846554"/>
            <a:ext cx="2971800" cy="465693"/>
          </a:xfrm>
          <a:prstGeom prst="rect">
            <a:avLst/>
          </a:prstGeom>
        </p:spPr>
        <p:txBody>
          <a:bodyPr vert="horz" lIns="91986" tIns="45993" rIns="91986" bIns="45993"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846554"/>
            <a:ext cx="2971800" cy="465693"/>
          </a:xfrm>
          <a:prstGeom prst="rect">
            <a:avLst/>
          </a:prstGeom>
        </p:spPr>
        <p:txBody>
          <a:bodyPr vert="horz" lIns="91986" tIns="45993" rIns="91986" bIns="45993" rtlCol="0" anchor="b"/>
          <a:lstStyle>
            <a:lvl1pPr algn="r">
              <a:defRPr sz="1200"/>
            </a:lvl1pPr>
          </a:lstStyle>
          <a:p>
            <a:fld id="{883ABEF7-02BA-4D96-BCE2-31D88BF85EF8}" type="slidenum">
              <a:rPr lang="en-US" smtClean="0"/>
              <a:pPr/>
              <a:t>‹#›</a:t>
            </a:fld>
            <a:endParaRPr lang="en-US"/>
          </a:p>
        </p:txBody>
      </p:sp>
    </p:spTree>
    <p:extLst>
      <p:ext uri="{BB962C8B-B14F-4D97-AF65-F5344CB8AC3E}">
        <p14:creationId xmlns:p14="http://schemas.microsoft.com/office/powerpoint/2010/main" val="2294501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5693"/>
          </a:xfrm>
          <a:prstGeom prst="rect">
            <a:avLst/>
          </a:prstGeom>
        </p:spPr>
        <p:txBody>
          <a:bodyPr vert="horz" lIns="91986" tIns="45993" rIns="91986" bIns="45993" rtlCol="0"/>
          <a:lstStyle>
            <a:lvl1pPr algn="l">
              <a:defRPr sz="1200"/>
            </a:lvl1pPr>
          </a:lstStyle>
          <a:p>
            <a:endParaRPr lang="en-US"/>
          </a:p>
        </p:txBody>
      </p:sp>
      <p:sp>
        <p:nvSpPr>
          <p:cNvPr id="3" name="Date Placeholder 2"/>
          <p:cNvSpPr>
            <a:spLocks noGrp="1"/>
          </p:cNvSpPr>
          <p:nvPr>
            <p:ph type="dt" idx="1"/>
          </p:nvPr>
        </p:nvSpPr>
        <p:spPr>
          <a:xfrm>
            <a:off x="3884614" y="1"/>
            <a:ext cx="2971800" cy="465693"/>
          </a:xfrm>
          <a:prstGeom prst="rect">
            <a:avLst/>
          </a:prstGeom>
        </p:spPr>
        <p:txBody>
          <a:bodyPr vert="horz" lIns="91986" tIns="45993" rIns="91986" bIns="45993" rtlCol="0"/>
          <a:lstStyle>
            <a:lvl1pPr algn="r">
              <a:defRPr sz="1200"/>
            </a:lvl1pPr>
          </a:lstStyle>
          <a:p>
            <a:fld id="{C89F33DF-AE1D-4581-8A33-D99E1F38685F}" type="datetimeFigureOut">
              <a:rPr lang="en-US" smtClean="0"/>
              <a:pPr/>
              <a:t>4/22/2020</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986" tIns="45993" rIns="91986" bIns="45993" rtlCol="0" anchor="ctr"/>
          <a:lstStyle/>
          <a:p>
            <a:endParaRPr lang="en-US"/>
          </a:p>
        </p:txBody>
      </p:sp>
      <p:sp>
        <p:nvSpPr>
          <p:cNvPr id="5" name="Notes Placeholder 4"/>
          <p:cNvSpPr>
            <a:spLocks noGrp="1"/>
          </p:cNvSpPr>
          <p:nvPr>
            <p:ph type="body" sz="quarter" idx="3"/>
          </p:nvPr>
        </p:nvSpPr>
        <p:spPr>
          <a:xfrm>
            <a:off x="685800" y="4424087"/>
            <a:ext cx="5486400" cy="4191238"/>
          </a:xfrm>
          <a:prstGeom prst="rect">
            <a:avLst/>
          </a:prstGeom>
        </p:spPr>
        <p:txBody>
          <a:bodyPr vert="horz" lIns="91986" tIns="45993" rIns="91986" bIns="4599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5693"/>
          </a:xfrm>
          <a:prstGeom prst="rect">
            <a:avLst/>
          </a:prstGeom>
        </p:spPr>
        <p:txBody>
          <a:bodyPr vert="horz" lIns="91986" tIns="45993" rIns="91986" bIns="45993"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46554"/>
            <a:ext cx="2971800" cy="465693"/>
          </a:xfrm>
          <a:prstGeom prst="rect">
            <a:avLst/>
          </a:prstGeom>
        </p:spPr>
        <p:txBody>
          <a:bodyPr vert="horz" lIns="91986" tIns="45993" rIns="91986" bIns="45993" rtlCol="0" anchor="b"/>
          <a:lstStyle>
            <a:lvl1pPr algn="r">
              <a:defRPr sz="1200"/>
            </a:lvl1pPr>
          </a:lstStyle>
          <a:p>
            <a:fld id="{39EA3A77-DB7B-407D-927D-D23288866A6D}" type="slidenum">
              <a:rPr lang="en-US" smtClean="0"/>
              <a:pPr/>
              <a:t>‹#›</a:t>
            </a:fld>
            <a:endParaRPr lang="en-US"/>
          </a:p>
        </p:txBody>
      </p:sp>
    </p:spTree>
    <p:extLst>
      <p:ext uri="{BB962C8B-B14F-4D97-AF65-F5344CB8AC3E}">
        <p14:creationId xmlns:p14="http://schemas.microsoft.com/office/powerpoint/2010/main" val="3222730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osha.gov/SLTC/disclaimer.htm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A3A77-DB7B-407D-927D-D23288866A6D}" type="slidenum">
              <a:rPr lang="en-US" smtClean="0"/>
              <a:pPr/>
              <a:t>1</a:t>
            </a:fld>
            <a:endParaRPr lang="en-US"/>
          </a:p>
        </p:txBody>
      </p:sp>
    </p:spTree>
    <p:extLst>
      <p:ext uri="{BB962C8B-B14F-4D97-AF65-F5344CB8AC3E}">
        <p14:creationId xmlns:p14="http://schemas.microsoft.com/office/powerpoint/2010/main" val="1348431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0" i="0" kern="1200" dirty="0">
                <a:solidFill>
                  <a:schemeClr val="tx1"/>
                </a:solidFill>
                <a:effectLst/>
                <a:latin typeface="+mn-lt"/>
                <a:ea typeface="+mn-ea"/>
                <a:cs typeface="+mn-cs"/>
              </a:rPr>
              <a:t>Are you one of these?</a:t>
            </a:r>
          </a:p>
          <a:p>
            <a:endParaRPr lang="en-US" alt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you can answer YES to any of these, then it is likely that Silica is used at your work and that it is airborne.</a:t>
            </a: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r>
            <a:br>
              <a:rPr lang="en-US" dirty="0"/>
            </a:br>
            <a:r>
              <a:rPr lang="en-US" sz="1200" b="1" i="0" u="none" strike="noStrike" kern="1200" baseline="0" dirty="0">
                <a:solidFill>
                  <a:schemeClr val="tx1"/>
                </a:solidFill>
                <a:latin typeface="+mn-lt"/>
                <a:ea typeface="+mn-ea"/>
                <a:cs typeface="+mn-cs"/>
              </a:rPr>
              <a:t>ASK</a:t>
            </a:r>
            <a:r>
              <a:rPr lang="en-US" sz="1200" b="0" i="0" u="none" strike="noStrike" kern="1200" baseline="0" dirty="0">
                <a:solidFill>
                  <a:schemeClr val="tx1"/>
                </a:solidFill>
                <a:latin typeface="+mn-lt"/>
                <a:ea typeface="+mn-ea"/>
                <a:cs typeface="+mn-cs"/>
              </a:rPr>
              <a:t>: Do any surprise you? Discuss the list with the class.</a:t>
            </a:r>
            <a:endParaRPr lang="en-US" altLang="en-US" dirty="0"/>
          </a:p>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3708790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0" i="0" kern="1200" dirty="0">
                <a:solidFill>
                  <a:schemeClr val="tx1"/>
                </a:solidFill>
                <a:effectLst/>
                <a:latin typeface="+mn-lt"/>
                <a:ea typeface="+mn-ea"/>
                <a:cs typeface="+mn-cs"/>
              </a:rPr>
              <a:t>Are any of these materials involved in your activity?</a:t>
            </a:r>
          </a:p>
          <a:p>
            <a:endParaRPr lang="en-US" alt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you can answer YES to any of these, then it is likely that Silica is used at your work and that it is airborne.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r>
            <a:br>
              <a:rPr lang="en-US" dirty="0"/>
            </a:br>
            <a:r>
              <a:rPr lang="en-US" sz="1200" b="1" i="0" u="none" strike="noStrike" kern="1200" baseline="0" dirty="0">
                <a:solidFill>
                  <a:schemeClr val="tx1"/>
                </a:solidFill>
                <a:latin typeface="+mn-lt"/>
                <a:ea typeface="+mn-ea"/>
                <a:cs typeface="+mn-cs"/>
              </a:rPr>
              <a:t>ASK</a:t>
            </a:r>
            <a:r>
              <a:rPr lang="en-US" sz="1200" b="0" i="0" u="none" strike="noStrike" kern="1200" baseline="0" dirty="0">
                <a:solidFill>
                  <a:schemeClr val="tx1"/>
                </a:solidFill>
                <a:latin typeface="+mn-lt"/>
                <a:ea typeface="+mn-ea"/>
                <a:cs typeface="+mn-cs"/>
              </a:rPr>
              <a:t>: Do any surprise you? Discuss the list with the class.</a:t>
            </a:r>
            <a:endParaRPr lang="en-US" altLang="en-US" dirty="0"/>
          </a:p>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1757082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Check the product label for immediate information.</a:t>
            </a:r>
          </a:p>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3757656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These sheets contain data for all materials or products containing hazardous substances that are used at a business in quantities greater than what a consumer would use.</a:t>
            </a:r>
          </a:p>
          <a:p>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Read the product Safety Data Sheet (SDS) which is required by law under Hazard Communication standards. Discuss where this might be found at job sites. A worker may need to ask their employer where their company keeps this information. Also SDS can often be found online through the manufacturer's website. Note: naturally occurring materials will not have an SDS.</a:t>
            </a:r>
          </a:p>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19824978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Provide resources that workers can rely upon for help.</a:t>
            </a:r>
            <a:endParaRPr lang="en-US" altLang="en-US" dirty="0"/>
          </a:p>
          <a:p>
            <a:endParaRPr lang="en-US" altLang="en-US" dirty="0"/>
          </a:p>
          <a:p>
            <a:r>
              <a:rPr lang="en-US" sz="1200" b="0" i="0" kern="1200" dirty="0">
                <a:solidFill>
                  <a:schemeClr val="tx1"/>
                </a:solidFill>
                <a:effectLst/>
                <a:latin typeface="+mn-lt"/>
                <a:ea typeface="+mn-ea"/>
                <a:cs typeface="+mn-cs"/>
              </a:rPr>
              <a:t>CPWR — The Center for Construction Research and Training is an international leader in applied research and training for the construction industry, and serves as the National Construction Center for the National Institute for Occupational Safety and Health (NIOSH).</a:t>
            </a:r>
          </a:p>
          <a:p>
            <a:r>
              <a:rPr lang="en-US" sz="1200" b="0" i="0" kern="1200" dirty="0">
                <a:solidFill>
                  <a:schemeClr val="tx1"/>
                </a:solidFill>
                <a:effectLst/>
                <a:latin typeface="+mn-lt"/>
                <a:ea typeface="+mn-ea"/>
                <a:cs typeface="+mn-cs"/>
              </a:rPr>
              <a:t>CPWR conducts research to identify the causes of and solutions for safety and health risks on construction jobs that can lead to injuries, illnesses and fatalities, publicizes the results, encourages the use of solutions, and trains instructors in general and specialized safety and health topics.</a:t>
            </a:r>
          </a:p>
          <a:p>
            <a:endParaRPr lang="en-US" altLang="en-US" dirty="0"/>
          </a:p>
          <a:p>
            <a:r>
              <a:rPr lang="en-US" i="1" u="sng" dirty="0"/>
              <a:t>Work Safely with Silica</a:t>
            </a:r>
            <a:r>
              <a:rPr lang="en-US" sz="1200" b="0" i="0" kern="1200" dirty="0">
                <a:solidFill>
                  <a:schemeClr val="tx1"/>
                </a:solidFill>
                <a:effectLst/>
                <a:latin typeface="+mn-lt"/>
                <a:ea typeface="+mn-ea"/>
                <a:cs typeface="+mn-cs"/>
              </a:rPr>
              <a:t> is a one-stop source of information to help contractors, workers, and other stakeholders prevent silica-related illnesses. This site includes the tools and information needed to identify silica hazards, understand the health risk, and find equipment and methods to control the dust. Users will also find information on regulatory and voluntary efforts to minimize silica exposures as well as a central place to share successes and challenges.</a:t>
            </a:r>
          </a:p>
          <a:p>
            <a:endParaRPr lang="en-US" sz="1200" b="0" i="0" kern="1200" dirty="0">
              <a:solidFill>
                <a:schemeClr val="tx1"/>
              </a:solidFill>
              <a:effectLst/>
              <a:latin typeface="+mn-lt"/>
              <a:ea typeface="+mn-ea"/>
              <a:cs typeface="+mn-cs"/>
            </a:endParaRPr>
          </a:p>
          <a:p>
            <a:r>
              <a:rPr lang="en-US" sz="1200" b="0" i="1" u="sng" kern="1200" dirty="0">
                <a:solidFill>
                  <a:schemeClr val="tx1"/>
                </a:solidFill>
                <a:effectLst/>
                <a:latin typeface="+mn-lt"/>
                <a:ea typeface="+mn-ea"/>
                <a:cs typeface="+mn-cs"/>
              </a:rPr>
              <a:t>CPWR's Exposure Control Database </a:t>
            </a:r>
            <a:r>
              <a:rPr lang="en-US" sz="1200" b="0" i="0" kern="1200" dirty="0">
                <a:solidFill>
                  <a:schemeClr val="tx1"/>
                </a:solidFill>
                <a:effectLst/>
                <a:latin typeface="+mn-lt"/>
                <a:ea typeface="+mn-ea"/>
                <a:cs typeface="+mn-cs"/>
              </a:rPr>
              <a:t>is an interactive tool for the construction industry that helps you predict exposure to workplace hazards.</a:t>
            </a:r>
          </a:p>
          <a:p>
            <a:endParaRPr lang="en-US" dirty="0"/>
          </a:p>
          <a:p>
            <a:r>
              <a:rPr lang="en-US" sz="1200" b="0" i="1" u="sng" kern="1200" dirty="0" err="1">
                <a:solidFill>
                  <a:schemeClr val="tx1"/>
                </a:solidFill>
                <a:effectLst/>
                <a:latin typeface="+mn-lt"/>
                <a:ea typeface="+mn-ea"/>
                <a:cs typeface="+mn-cs"/>
              </a:rPr>
              <a:t>eTools</a:t>
            </a:r>
            <a:r>
              <a:rPr lang="en-US" sz="1200" b="0" i="0" kern="1200" dirty="0">
                <a:solidFill>
                  <a:schemeClr val="tx1"/>
                </a:solidFill>
                <a:effectLst/>
                <a:latin typeface="+mn-lt"/>
                <a:ea typeface="+mn-ea"/>
                <a:cs typeface="+mn-cs"/>
              </a:rPr>
              <a:t> are "stand-alone," illustrated, Web-based training tools on occupational safety and health topics. As indicated in the </a:t>
            </a:r>
            <a:r>
              <a:rPr lang="en-US" sz="1200" b="0" i="0" u="none" strike="noStrike" kern="1200" dirty="0">
                <a:solidFill>
                  <a:schemeClr val="tx1"/>
                </a:solidFill>
                <a:effectLst/>
                <a:latin typeface="+mn-lt"/>
                <a:ea typeface="+mn-ea"/>
                <a:cs typeface="+mn-cs"/>
                <a:hlinkClick r:id="rId3" tooltip="disclaimer"/>
              </a:rPr>
              <a:t>disclaimer</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eTools</a:t>
            </a:r>
            <a:r>
              <a:rPr lang="en-US" sz="1200" b="0" i="0" kern="1200" dirty="0">
                <a:solidFill>
                  <a:schemeClr val="tx1"/>
                </a:solidFill>
                <a:effectLst/>
                <a:latin typeface="+mn-lt"/>
                <a:ea typeface="+mn-ea"/>
                <a:cs typeface="+mn-cs"/>
              </a:rPr>
              <a:t> do not create new OSHA requirements.</a:t>
            </a:r>
            <a:r>
              <a:rPr lang="en-US" i="0" dirty="0"/>
              <a:t/>
            </a:r>
            <a:br>
              <a:rPr lang="en-US" i="0" dirty="0"/>
            </a:br>
            <a:endParaRPr lang="en-US" i="0" dirty="0"/>
          </a:p>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539659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2750576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0" i="0" u="none" strike="noStrike" kern="1200" baseline="0" dirty="0">
                <a:solidFill>
                  <a:schemeClr val="tx1"/>
                </a:solidFill>
                <a:latin typeface="+mn-lt"/>
                <a:ea typeface="+mn-ea"/>
                <a:cs typeface="+mn-cs"/>
              </a:rPr>
              <a:t>Crystalline silica is a basic component of soil, sand, granite, and many other minerals. </a:t>
            </a:r>
            <a:r>
              <a:rPr lang="en-US" sz="1200" kern="1200" dirty="0">
                <a:solidFill>
                  <a:schemeClr val="tx1"/>
                </a:solidFill>
                <a:effectLst/>
                <a:latin typeface="+mn-lt"/>
                <a:ea typeface="+mn-ea"/>
                <a:cs typeface="+mn-cs"/>
              </a:rPr>
              <a:t>For example, sandstone contains more than 70% silica, whereas granite might contain 15-30%.</a:t>
            </a:r>
            <a:endParaRPr lang="en-US" sz="1200" b="0" i="0" u="none" strike="noStrike" kern="1200" baseline="0" dirty="0">
              <a:solidFill>
                <a:schemeClr val="tx1"/>
              </a:solidFill>
              <a:latin typeface="+mn-lt"/>
              <a:ea typeface="+mn-ea"/>
              <a:cs typeface="+mn-cs"/>
            </a:endParaRPr>
          </a:p>
          <a:p>
            <a:endParaRPr lang="en-US" altLang="en-US" dirty="0"/>
          </a:p>
          <a:p>
            <a:r>
              <a:rPr lang="en-US" sz="1200" b="1" i="0" u="none" strike="noStrike" kern="1200" baseline="0" dirty="0">
                <a:solidFill>
                  <a:schemeClr val="tx1"/>
                </a:solidFill>
                <a:latin typeface="+mn-lt"/>
                <a:ea typeface="+mn-ea"/>
                <a:cs typeface="+mn-cs"/>
              </a:rPr>
              <a:t>ASK</a:t>
            </a:r>
            <a:r>
              <a:rPr lang="en-US" sz="1200" b="0" i="0" u="none" strike="noStrike" kern="1200" baseline="0" dirty="0">
                <a:solidFill>
                  <a:schemeClr val="tx1"/>
                </a:solidFill>
                <a:latin typeface="+mn-lt"/>
                <a:ea typeface="+mn-ea"/>
                <a:cs typeface="+mn-cs"/>
              </a:rPr>
              <a:t>: Does anyone know what we mean by "mineral?"</a:t>
            </a:r>
            <a:endParaRPr lang="en-US" altLang="en-US" sz="1200" b="0" i="0" u="none" strike="noStrike" kern="1200" baseline="0" dirty="0">
              <a:solidFill>
                <a:schemeClr val="tx1"/>
              </a:solidFill>
              <a:latin typeface="+mn-lt"/>
              <a:ea typeface="+mn-ea"/>
              <a:cs typeface="+mn-cs"/>
            </a:endParaRPr>
          </a:p>
          <a:p>
            <a:endParaRPr lang="en-US" altLang="en-US" sz="1200" b="0" i="0" u="none" strike="noStrike" kern="1200" baseline="0" dirty="0">
              <a:solidFill>
                <a:schemeClr val="tx1"/>
              </a:solidFill>
              <a:latin typeface="+mn-lt"/>
              <a:ea typeface="+mn-ea"/>
              <a:cs typeface="+mn-cs"/>
            </a:endParaRPr>
          </a:p>
          <a:p>
            <a:r>
              <a:rPr lang="en-US" sz="1200" b="1" kern="1200" dirty="0">
                <a:solidFill>
                  <a:schemeClr val="tx1"/>
                </a:solidFill>
                <a:effectLst/>
                <a:latin typeface="+mn-lt"/>
                <a:ea typeface="+mn-ea"/>
                <a:cs typeface="+mn-cs"/>
              </a:rPr>
              <a:t>ANSWER</a:t>
            </a:r>
            <a:r>
              <a:rPr lang="en-US" sz="1200" kern="1200" dirty="0">
                <a:solidFill>
                  <a:schemeClr val="tx1"/>
                </a:solidFill>
                <a:effectLst/>
                <a:latin typeface="+mn-lt"/>
                <a:ea typeface="+mn-ea"/>
                <a:cs typeface="+mn-cs"/>
              </a:rPr>
              <a:t>: A mineral is a naturally occurring chemical compound, usually of crystalline form and not produced by life processes.</a:t>
            </a:r>
          </a:p>
          <a:p>
            <a:endParaRPr lang="en-US" alt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ASK</a:t>
            </a:r>
            <a:r>
              <a:rPr lang="en-US" sz="1200" b="0" i="0" u="none" strike="noStrike" kern="1200" baseline="0" dirty="0">
                <a:solidFill>
                  <a:schemeClr val="tx1"/>
                </a:solidFill>
                <a:latin typeface="+mn-lt"/>
                <a:ea typeface="+mn-ea"/>
                <a:cs typeface="+mn-cs"/>
              </a:rPr>
              <a:t>: </a:t>
            </a:r>
            <a:r>
              <a:rPr lang="en-US" altLang="en-US" sz="1200" b="0" i="0" u="none" strike="noStrike" kern="1200" baseline="0" dirty="0">
                <a:solidFill>
                  <a:schemeClr val="tx1"/>
                </a:solidFill>
                <a:latin typeface="+mn-lt"/>
                <a:ea typeface="+mn-ea"/>
                <a:cs typeface="+mn-cs"/>
              </a:rPr>
              <a:t>In which products do we use </a:t>
            </a:r>
            <a:r>
              <a:rPr lang="en-US" sz="1200" b="0" i="0" u="none" strike="noStrike" kern="1200" baseline="0" dirty="0">
                <a:solidFill>
                  <a:schemeClr val="tx1"/>
                </a:solidFill>
                <a:latin typeface="+mn-lt"/>
                <a:ea typeface="+mn-ea"/>
                <a:cs typeface="+mn-cs"/>
              </a:rPr>
              <a:t>mineral? </a:t>
            </a:r>
          </a:p>
          <a:p>
            <a:endParaRPr lang="en-US" altLang="en-US" dirty="0"/>
          </a:p>
          <a:p>
            <a:r>
              <a:rPr lang="en-US" sz="1200" b="0" i="0" u="none" strike="noStrike" kern="1200" baseline="0" dirty="0">
                <a:solidFill>
                  <a:schemeClr val="tx1"/>
                </a:solidFill>
                <a:latin typeface="+mn-lt"/>
                <a:ea typeface="+mn-ea"/>
                <a:cs typeface="+mn-cs"/>
              </a:rPr>
              <a:t>The construction industry is the largest consumer of mineral commodities.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Crushed stone is used for foundations, road base, concrete, and drainage.</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Sand and gravel are used in concrete and foundations.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Clays are used to make cement, bricks, and tile.</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Iron ore is used to make reinforcing rods, steel beams, nails, and wire.</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Gypsum is used to make drywall.</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Dimension stone is used for facing, curbing, flooring, stair treads, and other architectural work.</a:t>
            </a:r>
          </a:p>
          <a:p>
            <a:pPr marL="0" indent="0">
              <a:buFont typeface="Arial" panose="020B0604020202020204" pitchFamily="34" charset="0"/>
              <a:buNone/>
            </a:pPr>
            <a:endParaRPr lang="en-US" altLang="en-US" sz="1200" b="0" i="0" u="none" strike="noStrike" kern="1200" baseline="0" dirty="0">
              <a:solidFill>
                <a:schemeClr val="tx1"/>
              </a:solidFill>
              <a:latin typeface="+mn-lt"/>
              <a:ea typeface="+mn-ea"/>
              <a:cs typeface="+mn-cs"/>
            </a:endParaRPr>
          </a:p>
          <a:p>
            <a:r>
              <a:rPr lang="en-US" sz="1200" kern="1200" dirty="0">
                <a:solidFill>
                  <a:schemeClr val="tx1"/>
                </a:solidFill>
                <a:effectLst/>
                <a:latin typeface="+mn-lt"/>
                <a:ea typeface="+mn-ea"/>
                <a:cs typeface="+mn-cs"/>
              </a:rPr>
              <a:t>The term “silica” broadly refers to the mineral compound silicon dioxide (SiO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a:t>
            </a:r>
          </a:p>
          <a:p>
            <a:pPr marL="0" indent="0">
              <a:buFont typeface="Arial" panose="020B0604020202020204" pitchFamily="34" charset="0"/>
              <a:buNone/>
            </a:pPr>
            <a:endParaRPr lang="en-US" altLang="en-US" sz="1200" b="0" i="0" u="none" strike="noStrike" kern="1200" baseline="0" dirty="0">
              <a:solidFill>
                <a:schemeClr val="tx1"/>
              </a:solidFill>
              <a:latin typeface="+mn-lt"/>
              <a:ea typeface="+mn-ea"/>
              <a:cs typeface="+mn-cs"/>
            </a:endParaRPr>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3195744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0" i="0" u="none" strike="noStrike" kern="1200" baseline="0" dirty="0">
                <a:solidFill>
                  <a:schemeClr val="tx1"/>
                </a:solidFill>
                <a:latin typeface="+mn-lt"/>
                <a:ea typeface="+mn-ea"/>
                <a:cs typeface="+mn-cs"/>
              </a:rPr>
              <a:t>Crystalline silica is a basic component of soil, sand, granite, and many other minerals. </a:t>
            </a:r>
            <a:r>
              <a:rPr lang="en-US" sz="1200" kern="1200" dirty="0">
                <a:solidFill>
                  <a:schemeClr val="tx1"/>
                </a:solidFill>
                <a:effectLst/>
                <a:latin typeface="+mn-lt"/>
                <a:ea typeface="+mn-ea"/>
                <a:cs typeface="+mn-cs"/>
              </a:rPr>
              <a:t>For example, sandstone contains more than 70% silica, whereas granite might contain 15-30%.</a:t>
            </a:r>
            <a:endParaRPr lang="en-US" sz="1200" b="0" i="0" u="none" strike="noStrike" kern="1200" baseline="0" dirty="0">
              <a:solidFill>
                <a:schemeClr val="tx1"/>
              </a:solidFill>
              <a:latin typeface="+mn-lt"/>
              <a:ea typeface="+mn-ea"/>
              <a:cs typeface="+mn-cs"/>
            </a:endParaRPr>
          </a:p>
          <a:p>
            <a:endParaRPr lang="en-US" altLang="en-US" dirty="0"/>
          </a:p>
          <a:p>
            <a:r>
              <a:rPr lang="en-US" sz="1200" b="1" i="0" u="none" strike="noStrike" kern="1200" baseline="0" dirty="0">
                <a:solidFill>
                  <a:schemeClr val="tx1"/>
                </a:solidFill>
                <a:latin typeface="+mn-lt"/>
                <a:ea typeface="+mn-ea"/>
                <a:cs typeface="+mn-cs"/>
              </a:rPr>
              <a:t>ASK</a:t>
            </a:r>
            <a:r>
              <a:rPr lang="en-US" sz="1200" b="0" i="0" u="none" strike="noStrike" kern="1200" baseline="0" dirty="0">
                <a:solidFill>
                  <a:schemeClr val="tx1"/>
                </a:solidFill>
                <a:latin typeface="+mn-lt"/>
                <a:ea typeface="+mn-ea"/>
                <a:cs typeface="+mn-cs"/>
              </a:rPr>
              <a:t>: Does anyone know what we mean by "mineral?"</a:t>
            </a:r>
            <a:endParaRPr lang="en-US" altLang="en-US" sz="1200" b="0" i="0" u="none" strike="noStrike" kern="1200" baseline="0" dirty="0">
              <a:solidFill>
                <a:schemeClr val="tx1"/>
              </a:solidFill>
              <a:latin typeface="+mn-lt"/>
              <a:ea typeface="+mn-ea"/>
              <a:cs typeface="+mn-cs"/>
            </a:endParaRPr>
          </a:p>
          <a:p>
            <a:endParaRPr lang="en-US" altLang="en-US" sz="1200" b="0" i="0" u="none" strike="noStrike" kern="1200" baseline="0" dirty="0">
              <a:solidFill>
                <a:schemeClr val="tx1"/>
              </a:solidFill>
              <a:latin typeface="+mn-lt"/>
              <a:ea typeface="+mn-ea"/>
              <a:cs typeface="+mn-cs"/>
            </a:endParaRPr>
          </a:p>
          <a:p>
            <a:r>
              <a:rPr lang="en-US" sz="1200" b="1" kern="1200" dirty="0">
                <a:solidFill>
                  <a:schemeClr val="tx1"/>
                </a:solidFill>
                <a:effectLst/>
                <a:latin typeface="+mn-lt"/>
                <a:ea typeface="+mn-ea"/>
                <a:cs typeface="+mn-cs"/>
              </a:rPr>
              <a:t>ANSWER</a:t>
            </a:r>
            <a:r>
              <a:rPr lang="en-US" sz="1200" kern="1200" dirty="0">
                <a:solidFill>
                  <a:schemeClr val="tx1"/>
                </a:solidFill>
                <a:effectLst/>
                <a:latin typeface="+mn-lt"/>
                <a:ea typeface="+mn-ea"/>
                <a:cs typeface="+mn-cs"/>
              </a:rPr>
              <a:t>: A mineral is a naturally occurring chemical compound, usually of crystalline form and not produced by life processes.</a:t>
            </a:r>
          </a:p>
          <a:p>
            <a:endParaRPr lang="en-US" alt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ASK</a:t>
            </a:r>
            <a:r>
              <a:rPr lang="en-US" sz="1200" b="0" i="0" u="none" strike="noStrike" kern="1200" baseline="0" dirty="0">
                <a:solidFill>
                  <a:schemeClr val="tx1"/>
                </a:solidFill>
                <a:latin typeface="+mn-lt"/>
                <a:ea typeface="+mn-ea"/>
                <a:cs typeface="+mn-cs"/>
              </a:rPr>
              <a:t>: </a:t>
            </a:r>
            <a:r>
              <a:rPr lang="en-US" altLang="en-US" sz="1200" b="0" i="0" u="none" strike="noStrike" kern="1200" baseline="0" dirty="0">
                <a:solidFill>
                  <a:schemeClr val="tx1"/>
                </a:solidFill>
                <a:latin typeface="+mn-lt"/>
                <a:ea typeface="+mn-ea"/>
                <a:cs typeface="+mn-cs"/>
              </a:rPr>
              <a:t>In which products do we use </a:t>
            </a:r>
            <a:r>
              <a:rPr lang="en-US" sz="1200" b="0" i="0" u="none" strike="noStrike" kern="1200" baseline="0" dirty="0">
                <a:solidFill>
                  <a:schemeClr val="tx1"/>
                </a:solidFill>
                <a:latin typeface="+mn-lt"/>
                <a:ea typeface="+mn-ea"/>
                <a:cs typeface="+mn-cs"/>
              </a:rPr>
              <a:t>mineral? </a:t>
            </a:r>
          </a:p>
          <a:p>
            <a:endParaRPr lang="en-US" altLang="en-US" dirty="0"/>
          </a:p>
          <a:p>
            <a:r>
              <a:rPr lang="en-US" sz="1200" b="0" i="0" u="none" strike="noStrike" kern="1200" baseline="0" dirty="0">
                <a:solidFill>
                  <a:schemeClr val="tx1"/>
                </a:solidFill>
                <a:latin typeface="+mn-lt"/>
                <a:ea typeface="+mn-ea"/>
                <a:cs typeface="+mn-cs"/>
              </a:rPr>
              <a:t>The construction industry is the largest consumer of mineral commodities.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Crushed stone is used for foundations, road base, concrete, and drainage.</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Sand and gravel are used in concrete and foundations.</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Clays are used to make cement, bricks, and tile.</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Iron ore is used to make reinforcing rods, steel beams, nails, and wire.</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Gypsum is used to make drywall.</a:t>
            </a: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Dimension stone is used for facing, curbing, flooring, stair treads, and other architectural work.</a:t>
            </a:r>
          </a:p>
          <a:p>
            <a:pPr marL="0" indent="0">
              <a:buFont typeface="Arial" panose="020B0604020202020204" pitchFamily="34" charset="0"/>
              <a:buNone/>
            </a:pPr>
            <a:endParaRPr lang="en-US" altLang="en-US" sz="1200" b="0" i="0" u="none" strike="noStrike" kern="1200" baseline="0" dirty="0">
              <a:solidFill>
                <a:schemeClr val="tx1"/>
              </a:solidFill>
              <a:latin typeface="+mn-lt"/>
              <a:ea typeface="+mn-ea"/>
              <a:cs typeface="+mn-cs"/>
            </a:endParaRPr>
          </a:p>
          <a:p>
            <a:r>
              <a:rPr lang="en-US" sz="1200" kern="1200" dirty="0">
                <a:solidFill>
                  <a:schemeClr val="tx1"/>
                </a:solidFill>
                <a:effectLst/>
                <a:latin typeface="+mn-lt"/>
                <a:ea typeface="+mn-ea"/>
                <a:cs typeface="+mn-cs"/>
              </a:rPr>
              <a:t>The term “silica” broadly refers to the mineral compound silicon dioxide (SiO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a:t>
            </a:r>
          </a:p>
          <a:p>
            <a:pPr marL="0" indent="0">
              <a:buFont typeface="Arial" panose="020B0604020202020204" pitchFamily="34" charset="0"/>
              <a:buNone/>
            </a:pPr>
            <a:endParaRPr lang="en-US" altLang="en-US" sz="1200" b="0" i="0" u="none" strike="noStrike" kern="1200" baseline="0" dirty="0">
              <a:solidFill>
                <a:schemeClr val="tx1"/>
              </a:solidFill>
              <a:latin typeface="+mn-lt"/>
              <a:ea typeface="+mn-ea"/>
              <a:cs typeface="+mn-cs"/>
            </a:endParaRPr>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189796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Although silica can be crystalline or amorphous in form, crystalline silica is more hazardous to employees and is the focus of this training.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Amorphous describes a type that has no regular form. If you were to look at a piece of amorphous silica, it would be hard to find a defined, repeating pattern. Crystalline silica has a three-dimensional repeating pattern with a well-defined arrangement, a regular crystal form like what's shown in the photo on this slide.</a:t>
            </a:r>
          </a:p>
          <a:p>
            <a:endParaRPr lang="en-US" sz="1200" kern="120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There is a type of amorphous silica called "diatomaceous earth" that is produced by tiny organisms that extract silica from water. It is an effective filtering agent, and is used as a filler and as a mild abrasive. You may use it in construction and have to follow appropriate protections, but it is not considered crystalline silica.</a:t>
            </a:r>
          </a:p>
          <a:p>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Crystalline silica is so abundant that it makes up over 12% of the earth’s crust, making it the second-most common mineral on the planet.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Breathing crystalline silica dust poses an occupational health hazard and can lead to severe health problems and even death.</a:t>
            </a:r>
          </a:p>
          <a:p>
            <a:endParaRPr lang="en-US" altLang="en-US" sz="1200" kern="1200" dirty="0">
              <a:solidFill>
                <a:schemeClr val="tx1"/>
              </a:solidFill>
              <a:effectLst/>
              <a:latin typeface="+mn-lt"/>
              <a:ea typeface="+mn-ea"/>
              <a:cs typeface="+mn-cs"/>
            </a:endParaRPr>
          </a:p>
          <a:p>
            <a:endParaRPr lang="en-US" altLang="en-US" sz="1200" kern="1200" dirty="0">
              <a:solidFill>
                <a:schemeClr val="tx1"/>
              </a:solidFill>
              <a:effectLst/>
              <a:latin typeface="+mn-lt"/>
              <a:ea typeface="+mn-ea"/>
              <a:cs typeface="+mn-cs"/>
            </a:endParaRPr>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3370859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u="none" strike="noStrike" kern="1200" baseline="0" dirty="0">
                <a:solidFill>
                  <a:schemeClr val="tx1"/>
                </a:solidFill>
                <a:latin typeface="+mn-lt"/>
                <a:ea typeface="+mn-ea"/>
                <a:cs typeface="+mn-cs"/>
              </a:rPr>
              <a:t>There are three forms of crystalline silica that are known to cause occupational disease and even death.</a:t>
            </a:r>
          </a:p>
          <a:p>
            <a:endParaRPr lang="en-US" altLang="en-US" sz="1200" b="0" i="0" u="none" strike="noStrike" kern="1200" baseline="0" dirty="0">
              <a:solidFill>
                <a:schemeClr val="tx1"/>
              </a:solidFill>
              <a:latin typeface="+mn-lt"/>
              <a:ea typeface="+mn-ea"/>
              <a:cs typeface="+mn-cs"/>
            </a:endParaRPr>
          </a:p>
          <a:p>
            <a:r>
              <a:rPr lang="en-US" sz="1200" b="0" i="0" u="none" strike="noStrike" kern="1200" baseline="0" dirty="0" err="1">
                <a:solidFill>
                  <a:schemeClr val="tx1"/>
                </a:solidFill>
                <a:latin typeface="+mn-lt"/>
                <a:ea typeface="+mn-ea"/>
                <a:cs typeface="+mn-cs"/>
              </a:rPr>
              <a:t>Cristobalite</a:t>
            </a:r>
            <a:r>
              <a:rPr lang="en-US" sz="1200" b="0" i="0" u="none" strike="noStrike" kern="1200" baseline="0" dirty="0">
                <a:solidFill>
                  <a:schemeClr val="tx1"/>
                </a:solidFill>
                <a:latin typeface="+mn-lt"/>
                <a:ea typeface="+mn-ea"/>
                <a:cs typeface="+mn-cs"/>
              </a:rPr>
              <a:t> and </a:t>
            </a:r>
            <a:r>
              <a:rPr lang="en-US" sz="1200" b="0" i="0" u="none" strike="noStrike" kern="1200" baseline="0" dirty="0" err="1">
                <a:solidFill>
                  <a:schemeClr val="tx1"/>
                </a:solidFill>
                <a:latin typeface="+mn-lt"/>
                <a:ea typeface="+mn-ea"/>
                <a:cs typeface="+mn-cs"/>
              </a:rPr>
              <a:t>Tridymite</a:t>
            </a:r>
            <a:r>
              <a:rPr lang="en-US" sz="1200" b="0" i="0" u="none" strike="noStrike" kern="1200" baseline="0" dirty="0">
                <a:solidFill>
                  <a:schemeClr val="tx1"/>
                </a:solidFill>
                <a:latin typeface="+mn-lt"/>
                <a:ea typeface="+mn-ea"/>
                <a:cs typeface="+mn-cs"/>
              </a:rPr>
              <a:t>—are less common forms found in volcanic rocks and soil. Because these are very stable at high temperatures, they are also produced in some industrial operations that heat quartz or amorphous silica to extremely high temperatures, such as foundry processes, calcining of diatomaceous earth, brick and ceramics manufacturing. While more rare, these forms are believed to be more toxic.</a:t>
            </a:r>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155050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2990821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kern="1200" dirty="0">
                <a:solidFill>
                  <a:schemeClr val="tx1"/>
                </a:solidFill>
                <a:effectLst/>
                <a:latin typeface="+mn-lt"/>
                <a:ea typeface="+mn-ea"/>
                <a:cs typeface="+mn-cs"/>
              </a:rPr>
              <a:t>If the employer suspects that silica is a hazard at the workplace, even though it is not known for sure, he/she is still required by OSHA to communicate this potential hazard to all employees.</a:t>
            </a:r>
            <a:r>
              <a:rPr lang="en-US" dirty="0"/>
              <a:t/>
            </a:r>
            <a:br>
              <a:rPr lang="en-US" dirty="0"/>
            </a:br>
            <a:endParaRPr lang="en-US" dirty="0"/>
          </a:p>
          <a:p>
            <a:r>
              <a:rPr lang="en-US" sz="1200" b="0" i="0" kern="1200" dirty="0">
                <a:solidFill>
                  <a:schemeClr val="tx1"/>
                </a:solidFill>
                <a:effectLst/>
                <a:latin typeface="+mn-lt"/>
                <a:ea typeface="+mn-ea"/>
                <a:cs typeface="+mn-cs"/>
              </a:rPr>
              <a:t>Because Silica is so abundant in our natural resources, it's possible that you use Silica and don't even know it!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There is potential for danger ONLY when crystalline silica particles are in the air. There may be materials that contain silica but if the operations on those materials do not generate dust, there is little chance of inhaling the silica. Likewise, there may be silica particles in the air even though you don't see any dust. </a:t>
            </a:r>
          </a:p>
          <a:p>
            <a:endParaRPr lang="en-US" altLang="en-US" dirty="0"/>
          </a:p>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2787574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Activity: </a:t>
            </a:r>
            <a:r>
              <a:rPr lang="en-US" sz="1200" kern="1200" dirty="0">
                <a:solidFill>
                  <a:schemeClr val="tx1"/>
                </a:solidFill>
                <a:effectLst/>
                <a:latin typeface="+mn-lt"/>
                <a:ea typeface="+mn-ea"/>
                <a:cs typeface="+mn-cs"/>
              </a:rPr>
              <a:t>the purpose of this activity is to get the class to apply the information they just learned in a practical way by connecting it to the construction activities/occupation/trades in which workers are exposed to silica or materials that may contain silica.</a:t>
            </a:r>
          </a:p>
          <a:p>
            <a:r>
              <a:rPr lang="en-US" sz="1200" kern="1200" dirty="0">
                <a:solidFill>
                  <a:schemeClr val="tx1"/>
                </a:solidFill>
                <a:effectLst/>
                <a:latin typeface="+mn-lt"/>
                <a:ea typeface="+mn-ea"/>
                <a:cs typeface="+mn-cs"/>
              </a:rPr>
              <a:t> </a:t>
            </a:r>
          </a:p>
          <a:p>
            <a:r>
              <a:rPr lang="en-US" sz="1200" i="1" u="sng" kern="1200" dirty="0">
                <a:solidFill>
                  <a:schemeClr val="tx1"/>
                </a:solidFill>
                <a:effectLst/>
                <a:latin typeface="+mn-lt"/>
                <a:ea typeface="+mn-ea"/>
                <a:cs typeface="+mn-cs"/>
              </a:rPr>
              <a:t>Preparation</a:t>
            </a:r>
            <a:r>
              <a:rPr lang="en-US" sz="1200" kern="1200" dirty="0">
                <a:solidFill>
                  <a:schemeClr val="tx1"/>
                </a:solidFill>
                <a:effectLst/>
                <a:latin typeface="+mn-lt"/>
                <a:ea typeface="+mn-ea"/>
                <a:cs typeface="+mn-cs"/>
              </a:rPr>
              <a:t>: familiarize yourself with the list on the next three slides that follow.</a:t>
            </a:r>
          </a:p>
          <a:p>
            <a:r>
              <a:rPr lang="en-US" sz="1200" i="1" u="sng" kern="1200" dirty="0">
                <a:solidFill>
                  <a:schemeClr val="tx1"/>
                </a:solidFill>
                <a:effectLst/>
                <a:latin typeface="+mn-lt"/>
                <a:ea typeface="+mn-ea"/>
                <a:cs typeface="+mn-cs"/>
              </a:rPr>
              <a:t>Materials</a:t>
            </a:r>
            <a:r>
              <a:rPr lang="en-US" sz="1200" kern="1200" dirty="0">
                <a:solidFill>
                  <a:schemeClr val="tx1"/>
                </a:solidFill>
                <a:effectLst/>
                <a:latin typeface="+mn-lt"/>
                <a:ea typeface="+mn-ea"/>
                <a:cs typeface="+mn-cs"/>
              </a:rPr>
              <a:t>: flip chart or white board, multicolor pens, tape</a:t>
            </a:r>
          </a:p>
          <a:p>
            <a:pPr lvl="0"/>
            <a:r>
              <a:rPr lang="en-US" sz="1200" kern="1200" dirty="0">
                <a:solidFill>
                  <a:schemeClr val="tx1"/>
                </a:solidFill>
                <a:effectLst/>
                <a:latin typeface="+mn-lt"/>
                <a:ea typeface="+mn-ea"/>
                <a:cs typeface="+mn-cs"/>
              </a:rPr>
              <a:t>Record the group's answers where everyone can see.</a:t>
            </a:r>
          </a:p>
          <a:p>
            <a:pPr lvl="0"/>
            <a:r>
              <a:rPr lang="en-US" sz="1200" kern="1200" dirty="0">
                <a:solidFill>
                  <a:schemeClr val="tx1"/>
                </a:solidFill>
                <a:effectLst/>
                <a:latin typeface="+mn-lt"/>
                <a:ea typeface="+mn-ea"/>
                <a:cs typeface="+mn-cs"/>
              </a:rPr>
              <a:t>Give everyone a chance to give an answer. Try to engage the whole class.</a:t>
            </a:r>
          </a:p>
          <a:p>
            <a:pPr lvl="0"/>
            <a:r>
              <a:rPr lang="en-US" sz="1200" kern="1200" dirty="0">
                <a:solidFill>
                  <a:schemeClr val="tx1"/>
                </a:solidFill>
                <a:effectLst/>
                <a:latin typeface="+mn-lt"/>
                <a:ea typeface="+mn-ea"/>
                <a:cs typeface="+mn-cs"/>
              </a:rPr>
              <a:t>If any items are listed that may be incorrect, discuss this with the class and clarify why they don't fit with the correct examples. Review previous information if necessary.</a:t>
            </a:r>
          </a:p>
          <a:p>
            <a:pPr lvl="0"/>
            <a:r>
              <a:rPr lang="en-US" sz="1200" kern="1200" dirty="0">
                <a:solidFill>
                  <a:schemeClr val="tx1"/>
                </a:solidFill>
                <a:effectLst/>
                <a:latin typeface="+mn-lt"/>
                <a:ea typeface="+mn-ea"/>
                <a:cs typeface="+mn-cs"/>
              </a:rPr>
              <a:t>When finished, go on to the next slide.</a:t>
            </a:r>
          </a:p>
          <a:p>
            <a:r>
              <a:rPr lang="en-US" sz="1200" kern="1200" dirty="0">
                <a:solidFill>
                  <a:schemeClr val="tx1"/>
                </a:solidFill>
                <a:effectLst/>
                <a:latin typeface="+mn-lt"/>
                <a:ea typeface="+mn-ea"/>
                <a:cs typeface="+mn-cs"/>
              </a:rPr>
              <a:t> </a:t>
            </a:r>
          </a:p>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1890902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kern="1200" dirty="0">
                <a:solidFill>
                  <a:schemeClr val="tx1"/>
                </a:solidFill>
                <a:effectLst/>
                <a:latin typeface="+mn-lt"/>
                <a:ea typeface="+mn-ea"/>
                <a:cs typeface="+mn-cs"/>
              </a:rPr>
              <a:t>Do you work in any of these?</a:t>
            </a:r>
          </a:p>
          <a:p>
            <a:endParaRPr lang="en-US" alt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you can answer YES to any of these, then it is likely that Silica is used at your work and that it is airborne.</a:t>
            </a:r>
            <a:endParaRPr lang="en-US" altLang="en-US" dirty="0"/>
          </a:p>
          <a:p>
            <a:r>
              <a:rPr lang="en-US" dirty="0"/>
              <a:t/>
            </a:r>
            <a:br>
              <a:rPr lang="en-US" dirty="0"/>
            </a:br>
            <a:r>
              <a:rPr lang="en-US" sz="1200" b="1" i="0" u="none" strike="noStrike" kern="1200" baseline="0" dirty="0">
                <a:solidFill>
                  <a:schemeClr val="tx1"/>
                </a:solidFill>
                <a:latin typeface="+mn-lt"/>
                <a:ea typeface="+mn-ea"/>
                <a:cs typeface="+mn-cs"/>
              </a:rPr>
              <a:t>ASK</a:t>
            </a:r>
            <a:r>
              <a:rPr lang="en-US" sz="1200" b="0" i="0" u="none" strike="noStrike" kern="1200" baseline="0" dirty="0">
                <a:solidFill>
                  <a:schemeClr val="tx1"/>
                </a:solidFill>
                <a:latin typeface="+mn-lt"/>
                <a:ea typeface="+mn-ea"/>
                <a:cs typeface="+mn-cs"/>
              </a:rPr>
              <a:t>: Do any surprise you? Discuss the list with the class.</a:t>
            </a:r>
            <a:endParaRPr lang="en-US" altLang="en-US" dirty="0"/>
          </a:p>
          <a:p>
            <a:endParaRPr lang="en-US" altLang="en-US" dirty="0"/>
          </a:p>
        </p:txBody>
      </p:sp>
      <p:sp>
        <p:nvSpPr>
          <p:cNvPr id="82948" name="Slide Number Placeholder 3"/>
          <p:cNvSpPr>
            <a:spLocks noGrp="1"/>
          </p:cNvSpPr>
          <p:nvPr>
            <p:ph type="sldNum" sz="quarter" idx="5"/>
          </p:nvPr>
        </p:nvSpPr>
        <p:spPr bwMode="auto">
          <a:xfrm>
            <a:off x="3884613" y="8755447"/>
            <a:ext cx="2971800" cy="459213"/>
          </a:xfrm>
          <a:ln>
            <a:miter lim="800000"/>
            <a:headEnd/>
            <a:tailEnd/>
          </a:ln>
        </p:spPr>
        <p:txBody>
          <a:bodyPr lIns="86482" tIns="43240" rIns="86482" bIns="4324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76C05F-C3B4-474D-82B1-0C9FBCDC972B}"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1331286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714C18-34D2-451C-B8F9-060760643A4A}" type="datetime1">
              <a:rPr lang="en-US" smtClean="0"/>
              <a:t>4/22/2020</a:t>
            </a:fld>
            <a:endParaRPr lang="en-US"/>
          </a:p>
        </p:txBody>
      </p:sp>
      <p:sp>
        <p:nvSpPr>
          <p:cNvPr id="6" name="Slide Number Placeholder 5"/>
          <p:cNvSpPr>
            <a:spLocks noGrp="1"/>
          </p:cNvSpPr>
          <p:nvPr>
            <p:ph type="sldNum" sz="quarter" idx="12"/>
          </p:nvPr>
        </p:nvSpPr>
        <p:spPr/>
        <p:txBody>
          <a:bodyPr/>
          <a:lstStyle/>
          <a:p>
            <a:fld id="{52110876-1A90-47DF-8CC1-92F5C1F8B34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BA026-F954-4785-9CDB-3C2926662280}" type="datetime1">
              <a:rPr lang="en-US" smtClean="0"/>
              <a:t>4/22/2020</a:t>
            </a:fld>
            <a:endParaRPr lang="en-US"/>
          </a:p>
        </p:txBody>
      </p:sp>
      <p:sp>
        <p:nvSpPr>
          <p:cNvPr id="6" name="Slide Number Placeholder 5"/>
          <p:cNvSpPr>
            <a:spLocks noGrp="1"/>
          </p:cNvSpPr>
          <p:nvPr>
            <p:ph type="sldNum" sz="quarter" idx="12"/>
          </p:nvPr>
        </p:nvSpPr>
        <p:spPr/>
        <p:txBody>
          <a:bodyPr/>
          <a:lstStyle/>
          <a:p>
            <a:fld id="{52110876-1A90-47DF-8CC1-92F5C1F8B346}" type="slidenum">
              <a:rPr lang="en-US" smtClean="0"/>
              <a:pPr/>
              <a:t>‹#›</a:t>
            </a:fld>
            <a:endParaRPr lang="en-US"/>
          </a:p>
        </p:txBody>
      </p:sp>
      <p:sp>
        <p:nvSpPr>
          <p:cNvPr id="7" name="Footer Placeholder 4"/>
          <p:cNvSpPr>
            <a:spLocks noGrp="1"/>
          </p:cNvSpPr>
          <p:nvPr>
            <p:ph type="ftr" sz="quarter" idx="3"/>
          </p:nvPr>
        </p:nvSpPr>
        <p:spPr>
          <a:xfrm>
            <a:off x="30480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7417CE-5A7A-479E-B7DB-24E96A761E22}" type="datetime1">
              <a:rPr lang="en-US" smtClean="0"/>
              <a:t>4/22/2020</a:t>
            </a:fld>
            <a:endParaRPr lang="en-US"/>
          </a:p>
        </p:txBody>
      </p:sp>
      <p:sp>
        <p:nvSpPr>
          <p:cNvPr id="6" name="Slide Number Placeholder 5"/>
          <p:cNvSpPr>
            <a:spLocks noGrp="1"/>
          </p:cNvSpPr>
          <p:nvPr>
            <p:ph type="sldNum" sz="quarter" idx="12"/>
          </p:nvPr>
        </p:nvSpPr>
        <p:spPr/>
        <p:txBody>
          <a:bodyPr/>
          <a:lstStyle/>
          <a:p>
            <a:fld id="{52110876-1A90-47DF-8CC1-92F5C1F8B346}" type="slidenum">
              <a:rPr lang="en-US" smtClean="0"/>
              <a:pPr/>
              <a:t>‹#›</a:t>
            </a:fld>
            <a:endParaRPr lang="en-US"/>
          </a:p>
        </p:txBody>
      </p:sp>
      <p:sp>
        <p:nvSpPr>
          <p:cNvPr id="7" name="Footer Placeholder 4"/>
          <p:cNvSpPr>
            <a:spLocks noGrp="1"/>
          </p:cNvSpPr>
          <p:nvPr>
            <p:ph type="ftr" sz="quarter" idx="3"/>
          </p:nvPr>
        </p:nvSpPr>
        <p:spPr>
          <a:xfrm>
            <a:off x="30480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450200-78D2-411F-A069-549F52698C86}" type="datetime1">
              <a:rPr lang="en-US" smtClean="0"/>
              <a:t>4/22/2020</a:t>
            </a:fld>
            <a:endParaRPr lang="en-US"/>
          </a:p>
        </p:txBody>
      </p:sp>
      <p:sp>
        <p:nvSpPr>
          <p:cNvPr id="6" name="Slide Number Placeholder 5"/>
          <p:cNvSpPr>
            <a:spLocks noGrp="1"/>
          </p:cNvSpPr>
          <p:nvPr>
            <p:ph type="sldNum" sz="quarter" idx="12"/>
          </p:nvPr>
        </p:nvSpPr>
        <p:spPr>
          <a:xfrm>
            <a:off x="6400800" y="6356350"/>
            <a:ext cx="2133600" cy="365125"/>
          </a:xfrm>
        </p:spPr>
        <p:txBody>
          <a:bodyPr/>
          <a:lstStyle/>
          <a:p>
            <a:fld id="{52110876-1A90-47DF-8CC1-92F5C1F8B346}" type="slidenum">
              <a:rPr lang="en-US" smtClean="0"/>
              <a:pPr/>
              <a:t>‹#›</a:t>
            </a:fld>
            <a:endParaRPr lang="en-US"/>
          </a:p>
        </p:txBody>
      </p:sp>
      <p:sp>
        <p:nvSpPr>
          <p:cNvPr id="7" name="Footer Placeholder 4"/>
          <p:cNvSpPr>
            <a:spLocks noGrp="1"/>
          </p:cNvSpPr>
          <p:nvPr>
            <p:ph type="ftr" sz="quarter" idx="3"/>
          </p:nvPr>
        </p:nvSpPr>
        <p:spPr>
          <a:xfrm>
            <a:off x="30480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7B93FF-5029-4434-BE7C-4CF7EB8AA4B8}" type="datetime1">
              <a:rPr lang="en-US" smtClean="0"/>
              <a:t>4/22/2020</a:t>
            </a:fld>
            <a:endParaRPr lang="en-US"/>
          </a:p>
        </p:txBody>
      </p:sp>
      <p:sp>
        <p:nvSpPr>
          <p:cNvPr id="6" name="Slide Number Placeholder 5"/>
          <p:cNvSpPr>
            <a:spLocks noGrp="1"/>
          </p:cNvSpPr>
          <p:nvPr>
            <p:ph type="sldNum" sz="quarter" idx="12"/>
          </p:nvPr>
        </p:nvSpPr>
        <p:spPr/>
        <p:txBody>
          <a:bodyPr/>
          <a:lstStyle/>
          <a:p>
            <a:fld id="{52110876-1A90-47DF-8CC1-92F5C1F8B346}" type="slidenum">
              <a:rPr lang="en-US" smtClean="0"/>
              <a:pPr/>
              <a:t>‹#›</a:t>
            </a:fld>
            <a:endParaRPr lang="en-US"/>
          </a:p>
        </p:txBody>
      </p:sp>
      <p:sp>
        <p:nvSpPr>
          <p:cNvPr id="7" name="Footer Placeholder 4"/>
          <p:cNvSpPr>
            <a:spLocks noGrp="1"/>
          </p:cNvSpPr>
          <p:nvPr>
            <p:ph type="ftr" sz="quarter" idx="3"/>
          </p:nvPr>
        </p:nvSpPr>
        <p:spPr>
          <a:xfrm>
            <a:off x="30480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35B51F-2E3B-462C-8CE9-C4819DFBBE63}" type="datetime1">
              <a:rPr lang="en-US" smtClean="0"/>
              <a:t>4/22/2020</a:t>
            </a:fld>
            <a:endParaRPr lang="en-US"/>
          </a:p>
        </p:txBody>
      </p:sp>
      <p:sp>
        <p:nvSpPr>
          <p:cNvPr id="7" name="Slide Number Placeholder 6"/>
          <p:cNvSpPr>
            <a:spLocks noGrp="1"/>
          </p:cNvSpPr>
          <p:nvPr>
            <p:ph type="sldNum" sz="quarter" idx="12"/>
          </p:nvPr>
        </p:nvSpPr>
        <p:spPr/>
        <p:txBody>
          <a:bodyPr/>
          <a:lstStyle/>
          <a:p>
            <a:fld id="{52110876-1A90-47DF-8CC1-92F5C1F8B346}" type="slidenum">
              <a:rPr lang="en-US" smtClean="0"/>
              <a:pPr/>
              <a:t>‹#›</a:t>
            </a:fld>
            <a:endParaRPr lang="en-US"/>
          </a:p>
        </p:txBody>
      </p:sp>
      <p:sp>
        <p:nvSpPr>
          <p:cNvPr id="8" name="Footer Placeholder 4"/>
          <p:cNvSpPr>
            <a:spLocks noGrp="1"/>
          </p:cNvSpPr>
          <p:nvPr>
            <p:ph type="ftr" sz="quarter" idx="3"/>
          </p:nvPr>
        </p:nvSpPr>
        <p:spPr>
          <a:xfrm>
            <a:off x="30480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C13104-E011-49B5-B0ED-3231CBCB320E}" type="datetime1">
              <a:rPr lang="en-US" smtClean="0"/>
              <a:t>4/22/2020</a:t>
            </a:fld>
            <a:endParaRPr lang="en-US"/>
          </a:p>
        </p:txBody>
      </p:sp>
      <p:sp>
        <p:nvSpPr>
          <p:cNvPr id="9" name="Slide Number Placeholder 8"/>
          <p:cNvSpPr>
            <a:spLocks noGrp="1"/>
          </p:cNvSpPr>
          <p:nvPr>
            <p:ph type="sldNum" sz="quarter" idx="12"/>
          </p:nvPr>
        </p:nvSpPr>
        <p:spPr/>
        <p:txBody>
          <a:bodyPr/>
          <a:lstStyle/>
          <a:p>
            <a:fld id="{52110876-1A90-47DF-8CC1-92F5C1F8B346}" type="slidenum">
              <a:rPr lang="en-US" smtClean="0"/>
              <a:pPr/>
              <a:t>‹#›</a:t>
            </a:fld>
            <a:endParaRPr lang="en-US"/>
          </a:p>
        </p:txBody>
      </p:sp>
      <p:sp>
        <p:nvSpPr>
          <p:cNvPr id="10" name="Footer Placeholder 4"/>
          <p:cNvSpPr>
            <a:spLocks noGrp="1"/>
          </p:cNvSpPr>
          <p:nvPr>
            <p:ph type="ftr" sz="quarter" idx="13"/>
          </p:nvPr>
        </p:nvSpPr>
        <p:spPr>
          <a:xfrm>
            <a:off x="30480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32727B-1345-4E19-9879-3B79FEE61846}" type="datetime1">
              <a:rPr lang="en-US" smtClean="0"/>
              <a:t>4/22/2020</a:t>
            </a:fld>
            <a:endParaRPr lang="en-US"/>
          </a:p>
        </p:txBody>
      </p:sp>
      <p:sp>
        <p:nvSpPr>
          <p:cNvPr id="5" name="Slide Number Placeholder 4"/>
          <p:cNvSpPr>
            <a:spLocks noGrp="1"/>
          </p:cNvSpPr>
          <p:nvPr>
            <p:ph type="sldNum" sz="quarter" idx="12"/>
          </p:nvPr>
        </p:nvSpPr>
        <p:spPr/>
        <p:txBody>
          <a:bodyPr/>
          <a:lstStyle/>
          <a:p>
            <a:fld id="{52110876-1A90-47DF-8CC1-92F5C1F8B346}" type="slidenum">
              <a:rPr lang="en-US" smtClean="0"/>
              <a:pPr/>
              <a:t>‹#›</a:t>
            </a:fld>
            <a:endParaRPr lang="en-US"/>
          </a:p>
        </p:txBody>
      </p:sp>
      <p:sp>
        <p:nvSpPr>
          <p:cNvPr id="6" name="Footer Placeholder 4"/>
          <p:cNvSpPr>
            <a:spLocks noGrp="1"/>
          </p:cNvSpPr>
          <p:nvPr>
            <p:ph type="ftr" sz="quarter" idx="3"/>
          </p:nvPr>
        </p:nvSpPr>
        <p:spPr>
          <a:xfrm>
            <a:off x="30480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7843F8-4448-42E6-8583-B0AD3505E28D}" type="datetime1">
              <a:rPr lang="en-US" smtClean="0"/>
              <a:t>4/22/2020</a:t>
            </a:fld>
            <a:endParaRPr lang="en-US"/>
          </a:p>
        </p:txBody>
      </p:sp>
      <p:sp>
        <p:nvSpPr>
          <p:cNvPr id="4" name="Slide Number Placeholder 3"/>
          <p:cNvSpPr>
            <a:spLocks noGrp="1"/>
          </p:cNvSpPr>
          <p:nvPr>
            <p:ph type="sldNum" sz="quarter" idx="12"/>
          </p:nvPr>
        </p:nvSpPr>
        <p:spPr/>
        <p:txBody>
          <a:bodyPr/>
          <a:lstStyle/>
          <a:p>
            <a:fld id="{52110876-1A90-47DF-8CC1-92F5C1F8B346}" type="slidenum">
              <a:rPr lang="en-US" smtClean="0"/>
              <a:pPr/>
              <a:t>‹#›</a:t>
            </a:fld>
            <a:endParaRPr lang="en-US"/>
          </a:p>
        </p:txBody>
      </p:sp>
      <p:sp>
        <p:nvSpPr>
          <p:cNvPr id="5" name="Footer Placeholder 4"/>
          <p:cNvSpPr>
            <a:spLocks noGrp="1"/>
          </p:cNvSpPr>
          <p:nvPr>
            <p:ph type="ftr" sz="quarter" idx="3"/>
          </p:nvPr>
        </p:nvSpPr>
        <p:spPr>
          <a:xfrm>
            <a:off x="30480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6C9B7-DFC4-4778-A411-F099A50B16E9}" type="datetime1">
              <a:rPr lang="en-US" smtClean="0"/>
              <a:t>4/22/2020</a:t>
            </a:fld>
            <a:endParaRPr lang="en-US"/>
          </a:p>
        </p:txBody>
      </p:sp>
      <p:sp>
        <p:nvSpPr>
          <p:cNvPr id="7" name="Slide Number Placeholder 6"/>
          <p:cNvSpPr>
            <a:spLocks noGrp="1"/>
          </p:cNvSpPr>
          <p:nvPr>
            <p:ph type="sldNum" sz="quarter" idx="12"/>
          </p:nvPr>
        </p:nvSpPr>
        <p:spPr/>
        <p:txBody>
          <a:bodyPr/>
          <a:lstStyle/>
          <a:p>
            <a:fld id="{52110876-1A90-47DF-8CC1-92F5C1F8B346}" type="slidenum">
              <a:rPr lang="en-US" smtClean="0"/>
              <a:pPr/>
              <a:t>‹#›</a:t>
            </a:fld>
            <a:endParaRPr lang="en-US"/>
          </a:p>
        </p:txBody>
      </p:sp>
      <p:sp>
        <p:nvSpPr>
          <p:cNvPr id="8" name="Footer Placeholder 4"/>
          <p:cNvSpPr>
            <a:spLocks noGrp="1"/>
          </p:cNvSpPr>
          <p:nvPr>
            <p:ph type="ftr" sz="quarter" idx="3"/>
          </p:nvPr>
        </p:nvSpPr>
        <p:spPr>
          <a:xfrm>
            <a:off x="3048000" y="6356350"/>
            <a:ext cx="3048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7EF0A2-C87F-4FA5-A998-600560EAC84C}" type="datetime1">
              <a:rPr lang="en-US" smtClean="0"/>
              <a:t>4/22/2020</a:t>
            </a:fld>
            <a:endParaRPr lang="en-US"/>
          </a:p>
        </p:txBody>
      </p:sp>
      <p:sp>
        <p:nvSpPr>
          <p:cNvPr id="7" name="Slide Number Placeholder 6"/>
          <p:cNvSpPr>
            <a:spLocks noGrp="1"/>
          </p:cNvSpPr>
          <p:nvPr>
            <p:ph type="sldNum" sz="quarter" idx="12"/>
          </p:nvPr>
        </p:nvSpPr>
        <p:spPr/>
        <p:txBody>
          <a:bodyPr/>
          <a:lstStyle/>
          <a:p>
            <a:fld id="{52110876-1A90-47DF-8CC1-92F5C1F8B3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5B386-3451-4258-9747-21F34039D5AB}" type="datetime1">
              <a:rPr lang="en-US" smtClean="0"/>
              <a:t>4/22/2020</a:t>
            </a:fld>
            <a:endParaRPr lang="en-US"/>
          </a:p>
        </p:txBody>
      </p:sp>
      <p:sp>
        <p:nvSpPr>
          <p:cNvPr id="6" name="Slide Number Placeholder 5"/>
          <p:cNvSpPr>
            <a:spLocks noGrp="1"/>
          </p:cNvSpPr>
          <p:nvPr>
            <p:ph type="sldNum" sz="quarter" idx="4"/>
          </p:nvPr>
        </p:nvSpPr>
        <p:spPr>
          <a:xfrm>
            <a:off x="64008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10876-1A90-47DF-8CC1-92F5C1F8B3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image" Target="../media/image14.jpeg"/><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silica-safe.org/"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openxmlformats.org/officeDocument/2006/relationships/hyperlink" Target="https://www.osha.gov/dsg/etools/silica/index.html" TargetMode="External"/><Relationship Id="rId4" Type="http://schemas.openxmlformats.org/officeDocument/2006/relationships/hyperlink" Target="http://ecd.cpwrconstructionsolutions.or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idx="4294967295"/>
          </p:nvPr>
        </p:nvSpPr>
        <p:spPr>
          <a:xfrm>
            <a:off x="0" y="2971800"/>
            <a:ext cx="9144000" cy="1066800"/>
          </a:xfrm>
          <a:solidFill>
            <a:schemeClr val="tx2">
              <a:lumMod val="75000"/>
            </a:schemeClr>
          </a:solidFill>
        </p:spPr>
        <p:txBody>
          <a:bodyPr>
            <a:noAutofit/>
          </a:bodyPr>
          <a:lstStyle/>
          <a:p>
            <a:r>
              <a:rPr lang="es-ES_tradnl" sz="4000" dirty="0">
                <a:solidFill>
                  <a:schemeClr val="bg1"/>
                </a:solidFill>
              </a:rPr>
              <a:t>La Sílice - Introducción </a:t>
            </a:r>
          </a:p>
        </p:txBody>
      </p:sp>
      <p:sp>
        <p:nvSpPr>
          <p:cNvPr id="3" name="Rectangle 2"/>
          <p:cNvSpPr/>
          <p:nvPr/>
        </p:nvSpPr>
        <p:spPr>
          <a:xfrm>
            <a:off x="6927" y="311150"/>
            <a:ext cx="2057400" cy="685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ES_tradnl" sz="2200" b="1" dirty="0"/>
              <a:t>Modulo # 1</a:t>
            </a:r>
          </a:p>
        </p:txBody>
      </p:sp>
      <p:sp>
        <p:nvSpPr>
          <p:cNvPr id="7" name="Slide Number Placeholder 6"/>
          <p:cNvSpPr>
            <a:spLocks noGrp="1"/>
          </p:cNvSpPr>
          <p:nvPr>
            <p:ph type="sldNum" sz="quarter" idx="12"/>
          </p:nvPr>
        </p:nvSpPr>
        <p:spPr/>
        <p:txBody>
          <a:bodyPr/>
          <a:lstStyle/>
          <a:p>
            <a:fld id="{52110876-1A90-47DF-8CC1-92F5C1F8B346}" type="slidenum">
              <a:rPr lang="es-ES_tradnl" smtClean="0"/>
              <a:pPr/>
              <a:t>1</a:t>
            </a:fld>
            <a:endParaRPr lang="es-ES_trad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124199"/>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indent="-285750" eaLnBrk="1" hangingPunct="1">
              <a:buFont typeface="Wingdings" panose="05000000000000000000" pitchFamily="2" charset="2"/>
              <a:buChar char="ü"/>
            </a:pPr>
            <a:endParaRPr lang="es-CO" altLang="en-US" dirty="0"/>
          </a:p>
        </p:txBody>
      </p:sp>
      <p:sp>
        <p:nvSpPr>
          <p:cNvPr id="16388" name="AutoShape 7" descr="SafetyHelmet"/>
          <p:cNvSpPr>
            <a:spLocks noChangeAspect="1" noChangeArrowheads="1"/>
          </p:cNvSpPr>
          <p:nvPr/>
        </p:nvSpPr>
        <p:spPr bwMode="auto">
          <a:xfrm>
            <a:off x="4419600" y="3124199"/>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indent="-285750" eaLnBrk="1" hangingPunct="1">
              <a:buFont typeface="Wingdings" panose="05000000000000000000" pitchFamily="2" charset="2"/>
              <a:buChar char="ü"/>
            </a:pPr>
            <a:endParaRPr lang="es-CO" altLang="en-US" dirty="0"/>
          </a:p>
        </p:txBody>
      </p:sp>
      <p:sp>
        <p:nvSpPr>
          <p:cNvPr id="16389" name="AutoShape 9" descr="SafetyHelmet"/>
          <p:cNvSpPr>
            <a:spLocks noChangeAspect="1" noChangeArrowheads="1"/>
          </p:cNvSpPr>
          <p:nvPr/>
        </p:nvSpPr>
        <p:spPr bwMode="auto">
          <a:xfrm>
            <a:off x="4419600" y="3124199"/>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indent="-285750" eaLnBrk="1" hangingPunct="1">
              <a:buFont typeface="Wingdings" panose="05000000000000000000" pitchFamily="2" charset="2"/>
              <a:buChar char="ü"/>
            </a:pPr>
            <a:endParaRPr lang="es-CO" altLang="en-US" dirty="0"/>
          </a:p>
        </p:txBody>
      </p:sp>
      <p:sp>
        <p:nvSpPr>
          <p:cNvPr id="8" name="Title 1" title="¿Dónde se encuentra la sílice en actividades de la construcción?((4)"/>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¿Dónde se encuentra la sílice en actividades de la construcción?(</a:t>
            </a:r>
            <a:r>
              <a:rPr lang="es-CO" sz="1800" dirty="0"/>
              <a:t>(4)</a:t>
            </a:r>
          </a:p>
        </p:txBody>
      </p:sp>
      <p:sp>
        <p:nvSpPr>
          <p:cNvPr id="10" name="Content Placeholder 1"/>
          <p:cNvSpPr txBox="1">
            <a:spLocks/>
          </p:cNvSpPr>
          <p:nvPr/>
        </p:nvSpPr>
        <p:spPr>
          <a:xfrm>
            <a:off x="457200" y="1447800"/>
            <a:ext cx="8229600" cy="6857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v"/>
            </a:pPr>
            <a:r>
              <a:rPr lang="es-CO" altLang="en-US" b="1" dirty="0">
                <a:solidFill>
                  <a:srgbClr val="212121"/>
                </a:solidFill>
                <a:latin typeface="inherit"/>
              </a:rPr>
              <a:t>Ocupaciones</a:t>
            </a:r>
            <a:r>
              <a:rPr lang="es-CO" altLang="en-US" dirty="0">
                <a:solidFill>
                  <a:srgbClr val="212121"/>
                </a:solidFill>
                <a:latin typeface="inherit"/>
              </a:rPr>
              <a:t> </a:t>
            </a:r>
            <a:r>
              <a:rPr lang="es-CO" dirty="0"/>
              <a:t>:</a:t>
            </a:r>
          </a:p>
        </p:txBody>
      </p:sp>
      <p:sp>
        <p:nvSpPr>
          <p:cNvPr id="7" name="Content Placeholder 1"/>
          <p:cNvSpPr txBox="1">
            <a:spLocks/>
          </p:cNvSpPr>
          <p:nvPr/>
        </p:nvSpPr>
        <p:spPr>
          <a:xfrm>
            <a:off x="457200" y="2133599"/>
            <a:ext cx="4267200" cy="4267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s-CO" sz="2000" dirty="0"/>
              <a:t>Albañil / constructor</a:t>
            </a:r>
          </a:p>
          <a:p>
            <a:pPr>
              <a:buFont typeface="Wingdings" panose="05000000000000000000" pitchFamily="2" charset="2"/>
              <a:buChar char="ü"/>
            </a:pPr>
            <a:r>
              <a:rPr lang="es-CO" sz="2000" dirty="0"/>
              <a:t>Obrero de construcción</a:t>
            </a:r>
          </a:p>
          <a:p>
            <a:pPr>
              <a:buFont typeface="Wingdings" panose="05000000000000000000" pitchFamily="2" charset="2"/>
              <a:buChar char="ü"/>
            </a:pPr>
            <a:r>
              <a:rPr lang="es-CO" sz="2000" dirty="0"/>
              <a:t>Operador de grúa y torre.</a:t>
            </a:r>
          </a:p>
          <a:p>
            <a:pPr>
              <a:buFont typeface="Wingdings" panose="05000000000000000000" pitchFamily="2" charset="2"/>
              <a:buChar char="ü"/>
            </a:pPr>
            <a:r>
              <a:rPr lang="es-CO" sz="2000" dirty="0"/>
              <a:t>Operador de máquinas aplanadoras y trituradoras.</a:t>
            </a:r>
          </a:p>
          <a:p>
            <a:pPr>
              <a:buFont typeface="Wingdings" panose="05000000000000000000" pitchFamily="2" charset="2"/>
              <a:buChar char="ü"/>
            </a:pPr>
            <a:r>
              <a:rPr lang="es-CO" sz="2000" dirty="0"/>
              <a:t>Operador de máquinas de esmerilado, desgaste y pulido.</a:t>
            </a:r>
          </a:p>
          <a:p>
            <a:pPr>
              <a:buFont typeface="Wingdings" panose="05000000000000000000" pitchFamily="2" charset="2"/>
              <a:buChar char="ü"/>
            </a:pPr>
            <a:r>
              <a:rPr lang="es-CO" sz="2000" dirty="0"/>
              <a:t>Mecánico de maquinaria pesada</a:t>
            </a:r>
          </a:p>
          <a:p>
            <a:pPr>
              <a:buFont typeface="Wingdings" panose="05000000000000000000" pitchFamily="2" charset="2"/>
              <a:buChar char="ü"/>
            </a:pPr>
            <a:endParaRPr lang="es-CO" sz="2000" dirty="0"/>
          </a:p>
        </p:txBody>
      </p:sp>
      <p:sp>
        <p:nvSpPr>
          <p:cNvPr id="9" name="Content Placeholder 1"/>
          <p:cNvSpPr txBox="1">
            <a:spLocks/>
          </p:cNvSpPr>
          <p:nvPr/>
        </p:nvSpPr>
        <p:spPr>
          <a:xfrm>
            <a:off x="4724400" y="2133599"/>
            <a:ext cx="4267200" cy="6857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s-CO" sz="2000" dirty="0"/>
              <a:t>Ingeniero de operaciones</a:t>
            </a:r>
          </a:p>
          <a:p>
            <a:pPr>
              <a:buFont typeface="Wingdings" panose="05000000000000000000" pitchFamily="2" charset="2"/>
              <a:buChar char="ü"/>
            </a:pPr>
            <a:r>
              <a:rPr lang="es-CO" sz="2000" dirty="0"/>
              <a:t>Pintor de chorro de arena (alto riesgo).</a:t>
            </a:r>
          </a:p>
          <a:p>
            <a:pPr>
              <a:buFont typeface="Wingdings" panose="05000000000000000000" pitchFamily="2" charset="2"/>
              <a:buChar char="ü"/>
            </a:pPr>
            <a:r>
              <a:rPr lang="es-CO" sz="2000" dirty="0"/>
              <a:t>Perforador de rocas (alto riesgo)</a:t>
            </a:r>
          </a:p>
          <a:p>
            <a:pPr>
              <a:buFont typeface="Wingdings" panose="05000000000000000000" pitchFamily="2" charset="2"/>
              <a:buChar char="ü"/>
            </a:pPr>
            <a:r>
              <a:rPr lang="es-CO" sz="2000" dirty="0"/>
              <a:t>Techador (alto riesgo)</a:t>
            </a:r>
          </a:p>
          <a:p>
            <a:pPr>
              <a:buFont typeface="Wingdings" panose="05000000000000000000" pitchFamily="2" charset="2"/>
              <a:buChar char="ü"/>
            </a:pPr>
            <a:r>
              <a:rPr lang="es-CO" sz="2000" dirty="0"/>
              <a:t>Chorro de arena (alto riesgo)</a:t>
            </a:r>
          </a:p>
          <a:p>
            <a:pPr>
              <a:buFont typeface="Wingdings" panose="05000000000000000000" pitchFamily="2" charset="2"/>
              <a:buChar char="ü"/>
            </a:pPr>
            <a:r>
              <a:rPr lang="es-CO" sz="2000" dirty="0"/>
              <a:t>Trabajador siderúrgico</a:t>
            </a:r>
          </a:p>
          <a:p>
            <a:pPr>
              <a:buFont typeface="Wingdings" panose="05000000000000000000" pitchFamily="2" charset="2"/>
              <a:buChar char="ü"/>
            </a:pPr>
            <a:r>
              <a:rPr lang="es-CO" sz="2000" dirty="0"/>
              <a:t>Soldador / cortador</a:t>
            </a:r>
          </a:p>
          <a:p>
            <a:pPr>
              <a:buFont typeface="Wingdings" panose="05000000000000000000" pitchFamily="2" charset="2"/>
              <a:buChar char="ü"/>
            </a:pPr>
            <a:r>
              <a:rPr lang="es-CO" sz="2000" dirty="0"/>
              <a:t>Operador de equipo para movilizar diverso materiales</a:t>
            </a:r>
            <a:endParaRPr lang="es-CO" altLang="en-US" sz="2000" dirty="0"/>
          </a:p>
          <a:p>
            <a:pPr>
              <a:buFont typeface="Wingdings" panose="05000000000000000000" pitchFamily="2" charset="2"/>
              <a:buChar char="ü"/>
            </a:pPr>
            <a:endParaRPr lang="es-CO" sz="2000" dirty="0"/>
          </a:p>
        </p:txBody>
      </p:sp>
      <p:sp>
        <p:nvSpPr>
          <p:cNvPr id="3" name="Title 2" hidden="1"/>
          <p:cNvSpPr>
            <a:spLocks noGrp="1"/>
          </p:cNvSpPr>
          <p:nvPr>
            <p:ph type="title"/>
          </p:nvPr>
        </p:nvSpPr>
        <p:spPr/>
        <p:txBody>
          <a:bodyPr>
            <a:normAutofit fontScale="90000"/>
          </a:bodyPr>
          <a:lstStyle/>
          <a:p>
            <a:r>
              <a:rPr lang="es-CO" dirty="0"/>
              <a:t>¿Dónde se encuentra la sílice en actividades de la construcción?((4)</a:t>
            </a:r>
            <a:br>
              <a:rPr lang="es-CO" dirty="0"/>
            </a:br>
            <a:endParaRPr lang="en-US" dirty="0"/>
          </a:p>
        </p:txBody>
      </p:sp>
      <p:sp>
        <p:nvSpPr>
          <p:cNvPr id="2" name="Slide Number Placeholder 1">
            <a:extLst>
              <a:ext uri="{FF2B5EF4-FFF2-40B4-BE49-F238E27FC236}">
                <a16:creationId xmlns:a16="http://schemas.microsoft.com/office/drawing/2014/main" id="{AFA65E5A-F74C-45EE-AFF9-1B8AD41735AE}"/>
              </a:ext>
            </a:extLst>
          </p:cNvPr>
          <p:cNvSpPr>
            <a:spLocks noGrp="1"/>
          </p:cNvSpPr>
          <p:nvPr>
            <p:ph type="sldNum" sz="quarter" idx="12"/>
          </p:nvPr>
        </p:nvSpPr>
        <p:spPr/>
        <p:txBody>
          <a:bodyPr/>
          <a:lstStyle/>
          <a:p>
            <a:fld id="{52110876-1A90-47DF-8CC1-92F5C1F8B346}" type="slidenum">
              <a:rPr lang="es-CO" smtClean="0"/>
              <a:pPr/>
              <a:t>10</a:t>
            </a:fld>
            <a:endParaRPr lang="es-CO" dirty="0"/>
          </a:p>
        </p:txBody>
      </p:sp>
    </p:spTree>
    <p:extLst>
      <p:ext uri="{BB962C8B-B14F-4D97-AF65-F5344CB8AC3E}">
        <p14:creationId xmlns:p14="http://schemas.microsoft.com/office/powerpoint/2010/main" val="1922291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124199"/>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8" name="AutoShape 7" descr="SafetyHelmet"/>
          <p:cNvSpPr>
            <a:spLocks noChangeAspect="1" noChangeArrowheads="1"/>
          </p:cNvSpPr>
          <p:nvPr/>
        </p:nvSpPr>
        <p:spPr bwMode="auto">
          <a:xfrm>
            <a:off x="4419600" y="3124199"/>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9" name="AutoShape 9" descr="SafetyHelmet"/>
          <p:cNvSpPr>
            <a:spLocks noChangeAspect="1" noChangeArrowheads="1"/>
          </p:cNvSpPr>
          <p:nvPr/>
        </p:nvSpPr>
        <p:spPr bwMode="auto">
          <a:xfrm>
            <a:off x="4419600" y="3124199"/>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¿Dónde se encuentra la sílice en actividades de la construcción?</a:t>
            </a:r>
            <a:r>
              <a:rPr lang="es-CO" sz="1800" dirty="0"/>
              <a:t>(5)</a:t>
            </a:r>
          </a:p>
        </p:txBody>
      </p:sp>
      <p:sp>
        <p:nvSpPr>
          <p:cNvPr id="10" name="Content Placeholder 1"/>
          <p:cNvSpPr txBox="1">
            <a:spLocks/>
          </p:cNvSpPr>
          <p:nvPr/>
        </p:nvSpPr>
        <p:spPr>
          <a:xfrm>
            <a:off x="457200" y="1447800"/>
            <a:ext cx="8229600" cy="6857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v"/>
            </a:pPr>
            <a:r>
              <a:rPr lang="es-CO" b="1" dirty="0"/>
              <a:t>Materiales</a:t>
            </a:r>
            <a:r>
              <a:rPr lang="es-CO" dirty="0"/>
              <a:t>:</a:t>
            </a:r>
          </a:p>
        </p:txBody>
      </p:sp>
      <p:sp>
        <p:nvSpPr>
          <p:cNvPr id="7" name="Content Placeholder 1"/>
          <p:cNvSpPr txBox="1">
            <a:spLocks/>
          </p:cNvSpPr>
          <p:nvPr/>
        </p:nvSpPr>
        <p:spPr>
          <a:xfrm>
            <a:off x="457200" y="2133599"/>
            <a:ext cx="4267200" cy="4267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s-CO" sz="2000" dirty="0"/>
              <a:t>Abrasivos</a:t>
            </a:r>
          </a:p>
          <a:p>
            <a:pPr>
              <a:buFont typeface="Wingdings" panose="05000000000000000000" pitchFamily="2" charset="2"/>
              <a:buChar char="ü"/>
            </a:pPr>
            <a:r>
              <a:rPr lang="es-CO" sz="2000" dirty="0"/>
              <a:t>Carbón en polvo</a:t>
            </a:r>
          </a:p>
          <a:p>
            <a:pPr>
              <a:buFont typeface="Wingdings" panose="05000000000000000000" pitchFamily="2" charset="2"/>
              <a:buChar char="ü"/>
            </a:pPr>
            <a:r>
              <a:rPr lang="es-CO" sz="2000" dirty="0"/>
              <a:t>Hormigón</a:t>
            </a:r>
          </a:p>
          <a:p>
            <a:pPr>
              <a:buFont typeface="Wingdings" panose="05000000000000000000" pitchFamily="2" charset="2"/>
              <a:buChar char="ü"/>
            </a:pPr>
            <a:r>
              <a:rPr lang="es-CO" sz="2000" dirty="0"/>
              <a:t>Suciedad</a:t>
            </a:r>
          </a:p>
          <a:p>
            <a:pPr>
              <a:buFont typeface="Wingdings" panose="05000000000000000000" pitchFamily="2" charset="2"/>
              <a:buChar char="ü"/>
            </a:pPr>
            <a:r>
              <a:rPr lang="es-CO" sz="2000" dirty="0"/>
              <a:t>Materiales para filtración</a:t>
            </a:r>
          </a:p>
          <a:p>
            <a:pPr>
              <a:buFont typeface="Wingdings" panose="05000000000000000000" pitchFamily="2" charset="2"/>
              <a:buChar char="ü"/>
            </a:pPr>
            <a:r>
              <a:rPr lang="es-CO" sz="2000" dirty="0"/>
              <a:t>Grafito, natural</a:t>
            </a:r>
          </a:p>
          <a:p>
            <a:pPr>
              <a:buFont typeface="Wingdings" panose="05000000000000000000" pitchFamily="2" charset="2"/>
              <a:buChar char="ü"/>
            </a:pPr>
            <a:r>
              <a:rPr lang="es-CO" sz="2000" dirty="0"/>
              <a:t>Mica</a:t>
            </a:r>
          </a:p>
          <a:p>
            <a:pPr>
              <a:buFont typeface="Wingdings" panose="05000000000000000000" pitchFamily="2" charset="2"/>
              <a:buChar char="ü"/>
            </a:pPr>
            <a:r>
              <a:rPr lang="es-CO" sz="2000" dirty="0"/>
              <a:t>Productos minerales</a:t>
            </a:r>
          </a:p>
          <a:p>
            <a:pPr>
              <a:buFont typeface="Wingdings" panose="05000000000000000000" pitchFamily="2" charset="2"/>
              <a:buChar char="ü"/>
            </a:pPr>
            <a:r>
              <a:rPr lang="es-CO" sz="2000" dirty="0"/>
              <a:t>Pinturas</a:t>
            </a:r>
          </a:p>
          <a:p>
            <a:pPr>
              <a:buFont typeface="Wingdings" panose="05000000000000000000" pitchFamily="2" charset="2"/>
              <a:buChar char="ü"/>
            </a:pPr>
            <a:r>
              <a:rPr lang="es-CO" sz="2000" dirty="0"/>
              <a:t>Pavimento</a:t>
            </a:r>
          </a:p>
          <a:p>
            <a:pPr>
              <a:buFont typeface="Wingdings" panose="05000000000000000000" pitchFamily="2" charset="2"/>
              <a:buChar char="ü"/>
            </a:pPr>
            <a:endParaRPr lang="es-CO" altLang="en-US" sz="2000" dirty="0"/>
          </a:p>
          <a:p>
            <a:pPr>
              <a:buFont typeface="Wingdings" panose="05000000000000000000" pitchFamily="2" charset="2"/>
              <a:buChar char="ü"/>
            </a:pPr>
            <a:endParaRPr lang="es-CO" sz="2000" dirty="0"/>
          </a:p>
          <a:p>
            <a:pPr>
              <a:buFont typeface="Wingdings" panose="05000000000000000000" pitchFamily="2" charset="2"/>
              <a:buChar char="ü"/>
            </a:pPr>
            <a:endParaRPr lang="es-CO" sz="2000" dirty="0"/>
          </a:p>
        </p:txBody>
      </p:sp>
      <p:sp>
        <p:nvSpPr>
          <p:cNvPr id="9" name="Content Placeholder 1"/>
          <p:cNvSpPr txBox="1">
            <a:spLocks/>
          </p:cNvSpPr>
          <p:nvPr/>
        </p:nvSpPr>
        <p:spPr>
          <a:xfrm>
            <a:off x="4724400" y="2133599"/>
            <a:ext cx="4267200" cy="381000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s-CO" sz="2000" dirty="0"/>
              <a:t>Perlita</a:t>
            </a:r>
          </a:p>
          <a:p>
            <a:pPr>
              <a:buFont typeface="Wingdings" panose="05000000000000000000" pitchFamily="2" charset="2"/>
              <a:buChar char="ü"/>
            </a:pPr>
            <a:r>
              <a:rPr lang="es-CO" sz="2000" dirty="0"/>
              <a:t>Materiales vegetales</a:t>
            </a:r>
          </a:p>
          <a:p>
            <a:pPr>
              <a:buFont typeface="Wingdings" panose="05000000000000000000" pitchFamily="2" charset="2"/>
              <a:buChar char="ü"/>
            </a:pPr>
            <a:r>
              <a:rPr lang="es-CO" sz="2000" dirty="0"/>
              <a:t>Rellenos de plástico</a:t>
            </a:r>
          </a:p>
          <a:p>
            <a:pPr>
              <a:buFont typeface="Wingdings" panose="05000000000000000000" pitchFamily="2" charset="2"/>
              <a:buChar char="ü"/>
            </a:pPr>
            <a:r>
              <a:rPr lang="es-CO" sz="2000" dirty="0"/>
              <a:t>Compuestos de pulido</a:t>
            </a:r>
          </a:p>
          <a:p>
            <a:pPr>
              <a:buFont typeface="Wingdings" panose="05000000000000000000" pitchFamily="2" charset="2"/>
              <a:buChar char="ü"/>
            </a:pPr>
            <a:r>
              <a:rPr lang="es-CO" sz="2000" dirty="0"/>
              <a:t>Cemento Portland</a:t>
            </a:r>
          </a:p>
          <a:p>
            <a:pPr>
              <a:buFont typeface="Wingdings" panose="05000000000000000000" pitchFamily="2" charset="2"/>
              <a:buChar char="ü"/>
            </a:pPr>
            <a:r>
              <a:rPr lang="es-CO" sz="2000" dirty="0"/>
              <a:t>Arena</a:t>
            </a:r>
          </a:p>
          <a:p>
            <a:pPr>
              <a:buFont typeface="Wingdings" panose="05000000000000000000" pitchFamily="2" charset="2"/>
              <a:buChar char="ü"/>
            </a:pPr>
            <a:r>
              <a:rPr lang="es-CO" sz="2000" dirty="0"/>
              <a:t>Silicatos</a:t>
            </a:r>
          </a:p>
          <a:p>
            <a:pPr>
              <a:buFont typeface="Wingdings" panose="05000000000000000000" pitchFamily="2" charset="2"/>
              <a:buChar char="ü"/>
            </a:pPr>
            <a:r>
              <a:rPr lang="es-CO" sz="2000" dirty="0"/>
              <a:t>Escoria</a:t>
            </a:r>
          </a:p>
          <a:p>
            <a:pPr>
              <a:buFont typeface="Wingdings" panose="05000000000000000000" pitchFamily="2" charset="2"/>
              <a:buChar char="ü"/>
            </a:pPr>
            <a:r>
              <a:rPr lang="es-CO" sz="2000" dirty="0"/>
              <a:t>Esteatita (piedra o roca de jabón)</a:t>
            </a:r>
          </a:p>
          <a:p>
            <a:pPr>
              <a:buFont typeface="Wingdings" panose="05000000000000000000" pitchFamily="2" charset="2"/>
              <a:buChar char="ü"/>
            </a:pPr>
            <a:r>
              <a:rPr lang="es-CO" sz="2000" dirty="0"/>
              <a:t>Suelo</a:t>
            </a:r>
          </a:p>
          <a:p>
            <a:pPr>
              <a:buFont typeface="Wingdings" panose="05000000000000000000" pitchFamily="2" charset="2"/>
              <a:buChar char="ü"/>
            </a:pPr>
            <a:endParaRPr lang="es-CO" sz="2000" dirty="0"/>
          </a:p>
          <a:p>
            <a:pPr>
              <a:buFont typeface="Wingdings" panose="05000000000000000000" pitchFamily="2" charset="2"/>
              <a:buChar char="ü"/>
            </a:pPr>
            <a:endParaRPr lang="es-CO" altLang="en-US" sz="2000" dirty="0"/>
          </a:p>
          <a:p>
            <a:pPr>
              <a:buFont typeface="Wingdings" panose="05000000000000000000" pitchFamily="2" charset="2"/>
              <a:buChar char="ü"/>
            </a:pPr>
            <a:endParaRPr lang="es-CO" sz="2000" dirty="0"/>
          </a:p>
        </p:txBody>
      </p:sp>
      <p:sp>
        <p:nvSpPr>
          <p:cNvPr id="3" name="Title 2" hidden="1"/>
          <p:cNvSpPr>
            <a:spLocks noGrp="1"/>
          </p:cNvSpPr>
          <p:nvPr>
            <p:ph type="title"/>
          </p:nvPr>
        </p:nvSpPr>
        <p:spPr/>
        <p:txBody>
          <a:bodyPr>
            <a:normAutofit fontScale="90000"/>
          </a:bodyPr>
          <a:lstStyle/>
          <a:p>
            <a:r>
              <a:rPr lang="es-CO" dirty="0"/>
              <a:t>¿Dónde se encuentra la sílice en actividades de la construcción?(5)</a:t>
            </a:r>
            <a:br>
              <a:rPr lang="es-CO" dirty="0"/>
            </a:br>
            <a:endParaRPr lang="en-US" dirty="0"/>
          </a:p>
        </p:txBody>
      </p:sp>
      <p:sp>
        <p:nvSpPr>
          <p:cNvPr id="2" name="Slide Number Placeholder 1">
            <a:extLst>
              <a:ext uri="{FF2B5EF4-FFF2-40B4-BE49-F238E27FC236}">
                <a16:creationId xmlns:a16="http://schemas.microsoft.com/office/drawing/2014/main" id="{3AE0169D-F0D6-422E-A2AB-8F6E5A12FE82}"/>
              </a:ext>
            </a:extLst>
          </p:cNvPr>
          <p:cNvSpPr>
            <a:spLocks noGrp="1"/>
          </p:cNvSpPr>
          <p:nvPr>
            <p:ph type="sldNum" sz="quarter" idx="12"/>
          </p:nvPr>
        </p:nvSpPr>
        <p:spPr/>
        <p:txBody>
          <a:bodyPr/>
          <a:lstStyle/>
          <a:p>
            <a:fld id="{52110876-1A90-47DF-8CC1-92F5C1F8B346}" type="slidenum">
              <a:rPr lang="es-CO" smtClean="0"/>
              <a:pPr/>
              <a:t>11</a:t>
            </a:fld>
            <a:endParaRPr lang="es-CO" dirty="0"/>
          </a:p>
        </p:txBody>
      </p:sp>
    </p:spTree>
    <p:extLst>
      <p:ext uri="{BB962C8B-B14F-4D97-AF65-F5344CB8AC3E}">
        <p14:creationId xmlns:p14="http://schemas.microsoft.com/office/powerpoint/2010/main" val="2255930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 name="Title 1"/>
          <p:cNvSpPr txBox="1">
            <a:spLocks/>
          </p:cNvSpPr>
          <p:nvPr/>
        </p:nvSpPr>
        <p:spPr bwMode="auto">
          <a:xfrm>
            <a:off x="0" y="385195"/>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¿Cómo saber si un material contiene sílice?</a:t>
            </a:r>
            <a:r>
              <a:rPr lang="en-US" sz="1800" dirty="0"/>
              <a:t>(1)</a:t>
            </a:r>
          </a:p>
        </p:txBody>
      </p:sp>
      <p:pic>
        <p:nvPicPr>
          <p:cNvPr id="2" name="Picture 1" descr="Warning label for silica dust hazar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57775" y="5277985"/>
            <a:ext cx="1897853" cy="1358863"/>
          </a:xfrm>
          <a:prstGeom prst="rect">
            <a:avLst/>
          </a:prstGeom>
        </p:spPr>
      </p:pic>
      <p:pic>
        <p:nvPicPr>
          <p:cNvPr id="3" name="Picture 2" descr="Warning label for silica dust hazard."/>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126605" y="2905125"/>
            <a:ext cx="1560195" cy="2228850"/>
          </a:xfrm>
          <a:prstGeom prst="rect">
            <a:avLst/>
          </a:prstGeom>
        </p:spPr>
      </p:pic>
      <p:pic>
        <p:nvPicPr>
          <p:cNvPr id="4" name="Picture 3" descr="Warning label for silica dust hazard."/>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724650" y="1378085"/>
            <a:ext cx="2305050" cy="1383030"/>
          </a:xfrm>
          <a:prstGeom prst="rect">
            <a:avLst/>
          </a:prstGeom>
        </p:spPr>
      </p:pic>
      <p:sp>
        <p:nvSpPr>
          <p:cNvPr id="6" name="Title 5" hidden="1"/>
          <p:cNvSpPr>
            <a:spLocks noGrp="1"/>
          </p:cNvSpPr>
          <p:nvPr>
            <p:ph type="title"/>
          </p:nvPr>
        </p:nvSpPr>
        <p:spPr/>
        <p:txBody>
          <a:bodyPr>
            <a:normAutofit fontScale="90000"/>
          </a:bodyPr>
          <a:lstStyle/>
          <a:p>
            <a:r>
              <a:rPr lang="es-CO" dirty="0"/>
              <a:t>¿Cómo saber si un material contiene sílice?</a:t>
            </a:r>
            <a:r>
              <a:rPr lang="en-US" dirty="0"/>
              <a:t>(1)</a:t>
            </a:r>
            <a:br>
              <a:rPr lang="en-US" dirty="0"/>
            </a:br>
            <a:endParaRPr lang="en-US" dirty="0"/>
          </a:p>
        </p:txBody>
      </p:sp>
      <p:sp>
        <p:nvSpPr>
          <p:cNvPr id="5" name="Slide Number Placeholder 4">
            <a:extLst>
              <a:ext uri="{FF2B5EF4-FFF2-40B4-BE49-F238E27FC236}">
                <a16:creationId xmlns:a16="http://schemas.microsoft.com/office/drawing/2014/main" id="{D9E0E4BC-BAD3-44B9-B0A9-41CAF478034C}"/>
              </a:ext>
            </a:extLst>
          </p:cNvPr>
          <p:cNvSpPr>
            <a:spLocks noGrp="1"/>
          </p:cNvSpPr>
          <p:nvPr>
            <p:ph type="sldNum" sz="quarter" idx="12"/>
          </p:nvPr>
        </p:nvSpPr>
        <p:spPr/>
        <p:txBody>
          <a:bodyPr/>
          <a:lstStyle/>
          <a:p>
            <a:fld id="{52110876-1A90-47DF-8CC1-92F5C1F8B346}" type="slidenum">
              <a:rPr lang="en-US" smtClean="0"/>
              <a:pPr/>
              <a:t>12</a:t>
            </a:fld>
            <a:endParaRPr lang="en-US"/>
          </a:p>
        </p:txBody>
      </p:sp>
      <p:sp>
        <p:nvSpPr>
          <p:cNvPr id="12" name="Content Placeholder 1"/>
          <p:cNvSpPr txBox="1">
            <a:spLocks/>
          </p:cNvSpPr>
          <p:nvPr/>
        </p:nvSpPr>
        <p:spPr>
          <a:xfrm>
            <a:off x="252177" y="1060132"/>
            <a:ext cx="6553200" cy="557671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s-CO" dirty="0"/>
              <a:t>Etiquetas:</a:t>
            </a:r>
          </a:p>
          <a:p>
            <a:pPr lvl="1">
              <a:buFont typeface="Wingdings" panose="05000000000000000000" pitchFamily="2" charset="2"/>
              <a:buChar char="Ø"/>
            </a:pPr>
            <a:r>
              <a:rPr lang="es-CO" sz="2400" dirty="0"/>
              <a:t>Un producto que contiene sílice debe tener una etiqueta que lo diga.</a:t>
            </a:r>
          </a:p>
          <a:p>
            <a:pPr lvl="1">
              <a:buFont typeface="Wingdings" panose="05000000000000000000" pitchFamily="2" charset="2"/>
              <a:buChar char="Ø"/>
            </a:pPr>
            <a:r>
              <a:rPr lang="es-CO" sz="2400" dirty="0"/>
              <a:t>Las máquinas utilizadas en las operaciones también pueden estar etiquetadas con señales de advertencia que indiquen que se está utilizando sílice..</a:t>
            </a:r>
          </a:p>
          <a:p>
            <a:pPr lvl="1">
              <a:buFont typeface="Wingdings" panose="05000000000000000000" pitchFamily="2" charset="2"/>
              <a:buChar char="Ø"/>
            </a:pPr>
            <a:r>
              <a:rPr lang="es-CO" sz="2400" i="1" dirty="0"/>
              <a:t>Responsabilidad del fabricante: pegar una etiqueta a todos los productos que contengan más de 0.1% de sílice indicando que pueden ser peligrosos cuando se usan</a:t>
            </a:r>
            <a:r>
              <a:rPr lang="es-CO" sz="2400" dirty="0"/>
              <a:t>.</a:t>
            </a:r>
          </a:p>
          <a:p>
            <a:pPr lvl="1">
              <a:buFont typeface="Wingdings" panose="05000000000000000000" pitchFamily="2" charset="2"/>
              <a:buChar char="Ø"/>
            </a:pPr>
            <a:r>
              <a:rPr lang="es-CO" sz="2400" i="1" dirty="0"/>
              <a:t>Responsabilidad del empleador: asegurarse de que la etiqueta no se haya eliminado, removido o deteriorado.</a:t>
            </a:r>
            <a:endParaRPr lang="es-CO" dirty="0"/>
          </a:p>
          <a:p>
            <a:endParaRPr lang="es-CO" dirty="0"/>
          </a:p>
        </p:txBody>
      </p:sp>
    </p:spTree>
    <p:extLst>
      <p:ext uri="{BB962C8B-B14F-4D97-AF65-F5344CB8AC3E}">
        <p14:creationId xmlns:p14="http://schemas.microsoft.com/office/powerpoint/2010/main" val="1510915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 name="Title 1"/>
          <p:cNvSpPr txBox="1">
            <a:spLocks/>
          </p:cNvSpPr>
          <p:nvPr/>
        </p:nvSpPr>
        <p:spPr bwMode="auto">
          <a:xfrm>
            <a:off x="0" y="2286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¿Cómo saber si un material contiene sílice?</a:t>
            </a:r>
            <a:r>
              <a:rPr lang="en-US" sz="1800" dirty="0"/>
              <a:t>(2)</a:t>
            </a:r>
          </a:p>
        </p:txBody>
      </p:sp>
      <p:sp>
        <p:nvSpPr>
          <p:cNvPr id="10" name="Content Placeholder 1"/>
          <p:cNvSpPr txBox="1">
            <a:spLocks/>
          </p:cNvSpPr>
          <p:nvPr/>
        </p:nvSpPr>
        <p:spPr>
          <a:xfrm>
            <a:off x="228600" y="999330"/>
            <a:ext cx="6870970" cy="553958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s-ES" dirty="0"/>
              <a:t>Hojas de datos de seguridad </a:t>
            </a:r>
            <a:r>
              <a:rPr lang="en-US" dirty="0"/>
              <a:t>(</a:t>
            </a:r>
            <a:r>
              <a:rPr lang="es-ES" dirty="0"/>
              <a:t>SDS) del material.</a:t>
            </a:r>
            <a:endParaRPr lang="en-US" dirty="0"/>
          </a:p>
          <a:p>
            <a:pPr lvl="1">
              <a:buFont typeface="Wingdings" panose="05000000000000000000" pitchFamily="2" charset="2"/>
              <a:buChar char="Ø"/>
            </a:pPr>
            <a:r>
              <a:rPr lang="es-ES" sz="2400" dirty="0"/>
              <a:t>Si un material o producto contiene sílice cristalina en cantidades superiores al 0.1%, debe haber una hoja de datos de seguridad para el mismo.</a:t>
            </a:r>
          </a:p>
          <a:p>
            <a:pPr lvl="1">
              <a:buFont typeface="Wingdings" panose="05000000000000000000" pitchFamily="2" charset="2"/>
              <a:buChar char="Ø"/>
            </a:pPr>
            <a:r>
              <a:rPr lang="es-ES" sz="2400" i="1" dirty="0"/>
              <a:t>Responsabilidad del fabricante: </a:t>
            </a:r>
            <a:r>
              <a:rPr lang="es-ES" sz="2400" dirty="0"/>
              <a:t>debe obtener o desarrollar una hoja de datos de seguridad para cada producto químico peligroso que produce o importa</a:t>
            </a:r>
            <a:r>
              <a:rPr lang="en-US" sz="2400" dirty="0"/>
              <a:t>.</a:t>
            </a:r>
          </a:p>
          <a:p>
            <a:pPr lvl="1">
              <a:buFont typeface="Wingdings" panose="05000000000000000000" pitchFamily="2" charset="2"/>
              <a:buChar char="Ø"/>
            </a:pPr>
            <a:r>
              <a:rPr lang="es-ES" sz="2400" i="1" dirty="0"/>
              <a:t>Responsabilidad del empleador: </a:t>
            </a:r>
            <a:r>
              <a:rPr lang="es-ES" sz="2400" dirty="0"/>
              <a:t>garantizar el acceso a las hojas de datos de seguridad para todos los materiales peligrosos en el lugar de trabajo</a:t>
            </a:r>
            <a:r>
              <a:rPr lang="en-US" sz="2400" dirty="0"/>
              <a:t>.</a:t>
            </a:r>
          </a:p>
          <a:p>
            <a:endParaRPr lang="en-US" dirty="0"/>
          </a:p>
          <a:p>
            <a:endParaRPr lang="en-US" dirty="0"/>
          </a:p>
          <a:p>
            <a:endParaRPr lang="en-US" dirty="0"/>
          </a:p>
        </p:txBody>
      </p:sp>
      <p:pic>
        <p:nvPicPr>
          <p:cNvPr id="5" name="Picture 4" descr="HAZCOM diamon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88645" y="1549830"/>
            <a:ext cx="1890600" cy="1890600"/>
          </a:xfrm>
          <a:prstGeom prst="rect">
            <a:avLst/>
          </a:prstGeom>
        </p:spPr>
      </p:pic>
      <p:sp>
        <p:nvSpPr>
          <p:cNvPr id="3" name="Title 2" hidden="1"/>
          <p:cNvSpPr>
            <a:spLocks noGrp="1"/>
          </p:cNvSpPr>
          <p:nvPr>
            <p:ph type="title"/>
          </p:nvPr>
        </p:nvSpPr>
        <p:spPr/>
        <p:txBody>
          <a:bodyPr>
            <a:normAutofit fontScale="90000"/>
          </a:bodyPr>
          <a:lstStyle/>
          <a:p>
            <a:r>
              <a:rPr lang="es-CO" dirty="0"/>
              <a:t>¿Cómo saber si un material contiene sílice?</a:t>
            </a:r>
            <a:r>
              <a:rPr lang="en-US" dirty="0"/>
              <a:t>(2)</a:t>
            </a:r>
            <a:br>
              <a:rPr lang="en-US" dirty="0"/>
            </a:br>
            <a:endParaRPr lang="en-US" dirty="0"/>
          </a:p>
        </p:txBody>
      </p:sp>
      <p:sp>
        <p:nvSpPr>
          <p:cNvPr id="2" name="Slide Number Placeholder 1">
            <a:extLst>
              <a:ext uri="{FF2B5EF4-FFF2-40B4-BE49-F238E27FC236}">
                <a16:creationId xmlns:a16="http://schemas.microsoft.com/office/drawing/2014/main" id="{97B6FEB7-F4AE-4E06-A5F5-A919459EE769}"/>
              </a:ext>
            </a:extLst>
          </p:cNvPr>
          <p:cNvSpPr>
            <a:spLocks noGrp="1"/>
          </p:cNvSpPr>
          <p:nvPr>
            <p:ph type="sldNum" sz="quarter" idx="12"/>
          </p:nvPr>
        </p:nvSpPr>
        <p:spPr/>
        <p:txBody>
          <a:bodyPr/>
          <a:lstStyle/>
          <a:p>
            <a:fld id="{52110876-1A90-47DF-8CC1-92F5C1F8B346}" type="slidenum">
              <a:rPr lang="en-US" smtClean="0"/>
              <a:pPr/>
              <a:t>13</a:t>
            </a:fld>
            <a:endParaRPr lang="en-US"/>
          </a:p>
        </p:txBody>
      </p:sp>
    </p:spTree>
    <p:extLst>
      <p:ext uri="{BB962C8B-B14F-4D97-AF65-F5344CB8AC3E}">
        <p14:creationId xmlns:p14="http://schemas.microsoft.com/office/powerpoint/2010/main" val="196712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Recursos útiles</a:t>
            </a:r>
          </a:p>
        </p:txBody>
      </p:sp>
      <p:sp>
        <p:nvSpPr>
          <p:cNvPr id="10" name="Content Placeholder 1"/>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
            </a:pPr>
            <a:r>
              <a:rPr lang="es-CO" b="1" dirty="0"/>
              <a:t>CPWR</a:t>
            </a:r>
            <a:r>
              <a:rPr lang="es-CO" dirty="0"/>
              <a:t> (</a:t>
            </a:r>
            <a:r>
              <a:rPr lang="es-CO" dirty="0" err="1"/>
              <a:t>The</a:t>
            </a:r>
            <a:r>
              <a:rPr lang="es-CO" dirty="0"/>
              <a:t> Center </a:t>
            </a:r>
            <a:r>
              <a:rPr lang="es-CO" dirty="0" err="1"/>
              <a:t>for</a:t>
            </a:r>
            <a:r>
              <a:rPr lang="es-CO" dirty="0"/>
              <a:t> </a:t>
            </a:r>
            <a:r>
              <a:rPr lang="es-CO" dirty="0" err="1"/>
              <a:t>Construction</a:t>
            </a:r>
            <a:r>
              <a:rPr lang="es-CO" dirty="0"/>
              <a:t> </a:t>
            </a:r>
            <a:r>
              <a:rPr lang="es-CO" dirty="0" err="1"/>
              <a:t>Research</a:t>
            </a:r>
            <a:r>
              <a:rPr lang="es-CO" dirty="0"/>
              <a:t> and Training) -  </a:t>
            </a:r>
            <a:r>
              <a:rPr lang="es-CO" i="1" dirty="0" err="1"/>
              <a:t>Work</a:t>
            </a:r>
            <a:r>
              <a:rPr lang="es-CO" i="1" dirty="0"/>
              <a:t> </a:t>
            </a:r>
            <a:r>
              <a:rPr lang="es-CO" i="1" dirty="0" err="1"/>
              <a:t>Safely</a:t>
            </a:r>
            <a:r>
              <a:rPr lang="es-CO" i="1" dirty="0"/>
              <a:t> </a:t>
            </a:r>
            <a:r>
              <a:rPr lang="es-CO" i="1" dirty="0" err="1"/>
              <a:t>with</a:t>
            </a:r>
            <a:r>
              <a:rPr lang="es-CO" i="1" dirty="0"/>
              <a:t> </a:t>
            </a:r>
            <a:r>
              <a:rPr lang="es-CO" i="1" dirty="0" err="1"/>
              <a:t>Silica</a:t>
            </a:r>
            <a:r>
              <a:rPr lang="es-CO" dirty="0"/>
              <a:t>: </a:t>
            </a:r>
            <a:r>
              <a:rPr lang="es-CO" dirty="0" err="1">
                <a:hlinkClick r:id="rId3"/>
              </a:rPr>
              <a:t>Silica</a:t>
            </a:r>
            <a:r>
              <a:rPr lang="es-CO" dirty="0">
                <a:hlinkClick r:id="rId3"/>
              </a:rPr>
              <a:t> safety</a:t>
            </a:r>
            <a:endParaRPr lang="es-CO" dirty="0"/>
          </a:p>
          <a:p>
            <a:pPr>
              <a:buFont typeface="Wingdings" panose="05000000000000000000" pitchFamily="2" charset="2"/>
              <a:buChar char="§"/>
            </a:pPr>
            <a:r>
              <a:rPr lang="es-CO" b="1" dirty="0" err="1"/>
              <a:t>CPWR</a:t>
            </a:r>
            <a:r>
              <a:rPr lang="es-CO" dirty="0" err="1"/>
              <a:t>'s</a:t>
            </a:r>
            <a:r>
              <a:rPr lang="es-CO" dirty="0"/>
              <a:t> </a:t>
            </a:r>
            <a:r>
              <a:rPr lang="es-CO" i="1" dirty="0" err="1"/>
              <a:t>Exposure</a:t>
            </a:r>
            <a:r>
              <a:rPr lang="es-CO" i="1" dirty="0"/>
              <a:t> Control </a:t>
            </a:r>
            <a:r>
              <a:rPr lang="es-CO" i="1" dirty="0" err="1"/>
              <a:t>Database</a:t>
            </a:r>
            <a:r>
              <a:rPr lang="es-CO" i="1" dirty="0"/>
              <a:t>: </a:t>
            </a:r>
            <a:r>
              <a:rPr lang="es-CO" i="1" u="sng" dirty="0" err="1">
                <a:hlinkClick r:id="rId4"/>
              </a:rPr>
              <a:t>Exposure</a:t>
            </a:r>
            <a:r>
              <a:rPr lang="es-CO" i="1" u="sng" dirty="0">
                <a:hlinkClick r:id="rId4"/>
              </a:rPr>
              <a:t> Control</a:t>
            </a:r>
            <a:endParaRPr lang="es-CO" i="1" u="sng" dirty="0"/>
          </a:p>
          <a:p>
            <a:pPr>
              <a:buFont typeface="Wingdings" panose="05000000000000000000" pitchFamily="2" charset="2"/>
              <a:buChar char="§"/>
            </a:pPr>
            <a:r>
              <a:rPr lang="es-CO" b="1" dirty="0"/>
              <a:t>OSHA</a:t>
            </a:r>
            <a:r>
              <a:rPr lang="es-CO" dirty="0"/>
              <a:t> </a:t>
            </a:r>
            <a:r>
              <a:rPr lang="es-CO" dirty="0" err="1"/>
              <a:t>Silica</a:t>
            </a:r>
            <a:r>
              <a:rPr lang="es-CO" dirty="0"/>
              <a:t> </a:t>
            </a:r>
            <a:r>
              <a:rPr lang="es-CO" i="1" dirty="0" err="1"/>
              <a:t>eTools</a:t>
            </a:r>
            <a:r>
              <a:rPr lang="es-CO" dirty="0"/>
              <a:t>: </a:t>
            </a:r>
            <a:r>
              <a:rPr lang="es-CO" dirty="0" err="1">
                <a:hlinkClick r:id="rId5"/>
              </a:rPr>
              <a:t>Silica</a:t>
            </a:r>
            <a:r>
              <a:rPr lang="es-CO" dirty="0">
                <a:hlinkClick r:id="rId5"/>
              </a:rPr>
              <a:t> </a:t>
            </a:r>
            <a:r>
              <a:rPr lang="es-CO" dirty="0" err="1">
                <a:hlinkClick r:id="rId5"/>
              </a:rPr>
              <a:t>eTools</a:t>
            </a:r>
            <a:endParaRPr lang="es-CO" dirty="0"/>
          </a:p>
          <a:p>
            <a:endParaRPr lang="es-CO" dirty="0"/>
          </a:p>
        </p:txBody>
      </p:sp>
      <p:sp>
        <p:nvSpPr>
          <p:cNvPr id="3" name="Title 2" hidden="1"/>
          <p:cNvSpPr>
            <a:spLocks noGrp="1"/>
          </p:cNvSpPr>
          <p:nvPr>
            <p:ph type="title"/>
          </p:nvPr>
        </p:nvSpPr>
        <p:spPr/>
        <p:txBody>
          <a:bodyPr>
            <a:normAutofit fontScale="90000"/>
          </a:bodyPr>
          <a:lstStyle/>
          <a:p>
            <a:r>
              <a:rPr lang="es-CO" dirty="0"/>
              <a:t>Recursos útiles</a:t>
            </a:r>
            <a:br>
              <a:rPr lang="es-CO" dirty="0"/>
            </a:br>
            <a:endParaRPr lang="en-US" dirty="0"/>
          </a:p>
        </p:txBody>
      </p:sp>
      <p:sp>
        <p:nvSpPr>
          <p:cNvPr id="2" name="Slide Number Placeholder 1">
            <a:extLst>
              <a:ext uri="{FF2B5EF4-FFF2-40B4-BE49-F238E27FC236}">
                <a16:creationId xmlns:a16="http://schemas.microsoft.com/office/drawing/2014/main" id="{BACAF83F-473A-4335-9FBB-4D3AF2D19929}"/>
              </a:ext>
            </a:extLst>
          </p:cNvPr>
          <p:cNvSpPr>
            <a:spLocks noGrp="1"/>
          </p:cNvSpPr>
          <p:nvPr>
            <p:ph type="sldNum" sz="quarter" idx="12"/>
          </p:nvPr>
        </p:nvSpPr>
        <p:spPr/>
        <p:txBody>
          <a:bodyPr/>
          <a:lstStyle/>
          <a:p>
            <a:fld id="{52110876-1A90-47DF-8CC1-92F5C1F8B346}" type="slidenum">
              <a:rPr lang="es-CO" smtClean="0"/>
              <a:pPr/>
              <a:t>14</a:t>
            </a:fld>
            <a:endParaRPr lang="es-CO" dirty="0"/>
          </a:p>
        </p:txBody>
      </p:sp>
    </p:spTree>
    <p:extLst>
      <p:ext uri="{BB962C8B-B14F-4D97-AF65-F5344CB8AC3E}">
        <p14:creationId xmlns:p14="http://schemas.microsoft.com/office/powerpoint/2010/main" val="604034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Preguntas de revisión y </a:t>
            </a:r>
            <a:r>
              <a:rPr lang="es-CO" dirty="0" err="1"/>
              <a:t>avaluacion</a:t>
            </a:r>
            <a:r>
              <a:rPr lang="es-CO" dirty="0"/>
              <a:t> </a:t>
            </a:r>
          </a:p>
        </p:txBody>
      </p:sp>
      <p:sp>
        <p:nvSpPr>
          <p:cNvPr id="10" name="Content Placeholder 1"/>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dirty="0"/>
              <a:t>Nombre tres aspectos importantes que aprendió en esta sección.</a:t>
            </a:r>
            <a:r>
              <a:rPr lang="es-CO" dirty="0"/>
              <a:t>. </a:t>
            </a:r>
          </a:p>
        </p:txBody>
      </p:sp>
      <p:sp>
        <p:nvSpPr>
          <p:cNvPr id="3" name="Title 2" hidden="1"/>
          <p:cNvSpPr>
            <a:spLocks noGrp="1"/>
          </p:cNvSpPr>
          <p:nvPr>
            <p:ph type="title"/>
          </p:nvPr>
        </p:nvSpPr>
        <p:spPr/>
        <p:txBody>
          <a:bodyPr>
            <a:normAutofit fontScale="90000"/>
          </a:bodyPr>
          <a:lstStyle/>
          <a:p>
            <a:r>
              <a:rPr lang="es-CO" dirty="0"/>
              <a:t>Preguntas de revisión y </a:t>
            </a:r>
            <a:r>
              <a:rPr lang="es-CO" dirty="0" err="1"/>
              <a:t>avaluacion</a:t>
            </a:r>
            <a:r>
              <a:rPr lang="es-CO" dirty="0"/>
              <a:t> </a:t>
            </a:r>
            <a:br>
              <a:rPr lang="es-CO" dirty="0"/>
            </a:br>
            <a:endParaRPr lang="en-US" dirty="0"/>
          </a:p>
        </p:txBody>
      </p:sp>
      <p:sp>
        <p:nvSpPr>
          <p:cNvPr id="2" name="Slide Number Placeholder 1">
            <a:extLst>
              <a:ext uri="{FF2B5EF4-FFF2-40B4-BE49-F238E27FC236}">
                <a16:creationId xmlns:a16="http://schemas.microsoft.com/office/drawing/2014/main" id="{D475F3DA-56B1-4E9D-90A0-BB1CE74D1259}"/>
              </a:ext>
            </a:extLst>
          </p:cNvPr>
          <p:cNvSpPr>
            <a:spLocks noGrp="1"/>
          </p:cNvSpPr>
          <p:nvPr>
            <p:ph type="sldNum" sz="quarter" idx="12"/>
          </p:nvPr>
        </p:nvSpPr>
        <p:spPr/>
        <p:txBody>
          <a:bodyPr/>
          <a:lstStyle/>
          <a:p>
            <a:fld id="{52110876-1A90-47DF-8CC1-92F5C1F8B346}" type="slidenum">
              <a:rPr lang="es-CO" smtClean="0"/>
              <a:pPr/>
              <a:t>15</a:t>
            </a:fld>
            <a:endParaRPr lang="es-CO" dirty="0"/>
          </a:p>
        </p:txBody>
      </p:sp>
      <p:pic>
        <p:nvPicPr>
          <p:cNvPr id="9" name="Picture 8" descr="C:\Users\Behzad\Desktop\Delivery method\question-mark.jpg" title="foto - signo de interrogación"/>
          <p:cNvPicPr>
            <a:picLocks noChangeAspect="1" noChangeArrowheads="1"/>
          </p:cNvPicPr>
          <p:nvPr/>
        </p:nvPicPr>
        <p:blipFill>
          <a:blip r:embed="rId3" cstate="print"/>
          <a:srcRect/>
          <a:stretch>
            <a:fillRect/>
          </a:stretch>
        </p:blipFill>
        <p:spPr bwMode="auto">
          <a:xfrm>
            <a:off x="3295650" y="3313771"/>
            <a:ext cx="2857500" cy="2857500"/>
          </a:xfrm>
          <a:prstGeom prst="rect">
            <a:avLst/>
          </a:prstGeom>
          <a:noFill/>
        </p:spPr>
      </p:pic>
    </p:spTree>
    <p:extLst>
      <p:ext uri="{BB962C8B-B14F-4D97-AF65-F5344CB8AC3E}">
        <p14:creationId xmlns:p14="http://schemas.microsoft.com/office/powerpoint/2010/main" val="2564232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_tradnl" altLang="en-US" dirty="0">
              <a:latin typeface="+mn-lt"/>
            </a:endParaRPr>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_tradnl" altLang="en-US" dirty="0">
              <a:latin typeface="+mn-lt"/>
            </a:endParaRPr>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_tradnl" altLang="en-US" dirty="0">
              <a:latin typeface="+mn-lt"/>
            </a:endParaRPr>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p>
            <a:pPr lvl="0" algn="ctr">
              <a:defRPr/>
            </a:pPr>
            <a:r>
              <a:rPr lang="es-ES_tradnl" sz="2800" dirty="0">
                <a:solidFill>
                  <a:schemeClr val="bg1"/>
                </a:solidFill>
                <a:ea typeface="+mj-ea"/>
                <a:cs typeface="+mj-cs"/>
              </a:rPr>
              <a:t>¿Qué es la Sílice?</a:t>
            </a:r>
            <a:r>
              <a:rPr lang="es-ES_tradnl" altLang="en-US" sz="2800" dirty="0">
                <a:solidFill>
                  <a:schemeClr val="bg1"/>
                </a:solidFill>
                <a:ea typeface="+mj-ea"/>
                <a:cs typeface="+mj-cs"/>
              </a:rPr>
              <a:t> </a:t>
            </a:r>
            <a:endParaRPr lang="es-ES_tradnl" sz="2800" dirty="0">
              <a:solidFill>
                <a:schemeClr val="bg1"/>
              </a:solidFill>
              <a:ea typeface="+mj-ea"/>
              <a:cs typeface="+mj-cs"/>
            </a:endParaRPr>
          </a:p>
        </p:txBody>
      </p:sp>
      <p:sp>
        <p:nvSpPr>
          <p:cNvPr id="10" name="Content Placeholder 1"/>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s-ES_tradnl" dirty="0"/>
              <a:t>Uno de los minerales más comunes en la corteza terrestre. </a:t>
            </a:r>
          </a:p>
          <a:p>
            <a:pPr lvl="0"/>
            <a:r>
              <a:rPr lang="es-ES_tradnl" dirty="0"/>
              <a:t>Sílice es un compuesto químico: </a:t>
            </a:r>
          </a:p>
          <a:p>
            <a:pPr lvl="1"/>
            <a:r>
              <a:rPr lang="es-ES_tradnl" dirty="0"/>
              <a:t>Dióxido de silicio (SiO</a:t>
            </a:r>
            <a:r>
              <a:rPr lang="es-ES_tradnl" baseline="-25000" dirty="0"/>
              <a:t>²</a:t>
            </a:r>
            <a:r>
              <a:rPr lang="es-ES_tradnl" dirty="0"/>
              <a:t>).</a:t>
            </a:r>
            <a:r>
              <a:rPr lang="es-ES_tradnl" baseline="-25000" dirty="0"/>
              <a:t>  </a:t>
            </a:r>
            <a:endParaRPr lang="es-ES_tradnl" dirty="0"/>
          </a:p>
          <a:p>
            <a:endParaRPr lang="es-ES_tradnl" dirty="0"/>
          </a:p>
        </p:txBody>
      </p:sp>
      <p:pic>
        <p:nvPicPr>
          <p:cNvPr id="2" name="Picture 1" descr="Silicon dioxide in natural form."/>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05600" y="3152741"/>
            <a:ext cx="1981200" cy="2971800"/>
          </a:xfrm>
          <a:prstGeom prst="rect">
            <a:avLst/>
          </a:prstGeom>
        </p:spPr>
      </p:pic>
      <p:pic>
        <p:nvPicPr>
          <p:cNvPr id="3" name="Picture 2" descr="Powerded or crushed silicon dioxide."/>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267200" y="4133613"/>
            <a:ext cx="1990928" cy="1990928"/>
          </a:xfrm>
          <a:prstGeom prst="rect">
            <a:avLst/>
          </a:prstGeom>
        </p:spPr>
      </p:pic>
      <p:pic>
        <p:nvPicPr>
          <p:cNvPr id="4" name="Picture 3" descr="Packet of silica gel. (open)">
            <a:extLst>
              <a:ext uri="{C183D7F6-B498-43B3-948B-1728B52AA6E4}">
                <adec:decorative xmlns:adec="http://schemas.microsoft.com/office/drawing/2017/decorative" xmlns="" val="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57200" y="4200406"/>
            <a:ext cx="3301940" cy="1857341"/>
          </a:xfrm>
          <a:prstGeom prst="rect">
            <a:avLst/>
          </a:prstGeom>
        </p:spPr>
      </p:pic>
      <p:sp>
        <p:nvSpPr>
          <p:cNvPr id="6" name="Title 5" hidden="1"/>
          <p:cNvSpPr>
            <a:spLocks noGrp="1"/>
          </p:cNvSpPr>
          <p:nvPr>
            <p:ph type="title"/>
          </p:nvPr>
        </p:nvSpPr>
        <p:spPr/>
        <p:txBody>
          <a:bodyPr>
            <a:normAutofit fontScale="90000"/>
          </a:bodyPr>
          <a:lstStyle/>
          <a:p>
            <a:r>
              <a:rPr lang="es-ES_tradnl" dirty="0">
                <a:solidFill>
                  <a:schemeClr val="bg1"/>
                </a:solidFill>
              </a:rPr>
              <a:t>¿Qué es la Sílice?</a:t>
            </a:r>
            <a:r>
              <a:rPr lang="es-ES_tradnl" altLang="en-US" dirty="0">
                <a:solidFill>
                  <a:schemeClr val="bg1"/>
                </a:solidFill>
              </a:rPr>
              <a:t> </a:t>
            </a:r>
            <a:r>
              <a:rPr lang="es-ES_tradnl" dirty="0">
                <a:solidFill>
                  <a:schemeClr val="bg1"/>
                </a:solidFill>
              </a:rPr>
              <a:t/>
            </a:r>
            <a:br>
              <a:rPr lang="es-ES_tradnl" dirty="0">
                <a:solidFill>
                  <a:schemeClr val="bg1"/>
                </a:solidFill>
              </a:rPr>
            </a:br>
            <a:endParaRPr lang="en-US" dirty="0"/>
          </a:p>
        </p:txBody>
      </p:sp>
      <p:sp>
        <p:nvSpPr>
          <p:cNvPr id="5" name="Slide Number Placeholder 4">
            <a:extLst>
              <a:ext uri="{FF2B5EF4-FFF2-40B4-BE49-F238E27FC236}">
                <a16:creationId xmlns:a16="http://schemas.microsoft.com/office/drawing/2014/main" id="{D335E1B3-F7E6-4E58-A815-3801FE413A48}"/>
              </a:ext>
            </a:extLst>
          </p:cNvPr>
          <p:cNvSpPr>
            <a:spLocks noGrp="1"/>
          </p:cNvSpPr>
          <p:nvPr>
            <p:ph type="sldNum" sz="quarter" idx="12"/>
          </p:nvPr>
        </p:nvSpPr>
        <p:spPr/>
        <p:txBody>
          <a:bodyPr/>
          <a:lstStyle/>
          <a:p>
            <a:fld id="{52110876-1A90-47DF-8CC1-92F5C1F8B346}" type="slidenum">
              <a:rPr lang="es-ES_tradnl" smtClean="0"/>
              <a:pPr/>
              <a:t>2</a:t>
            </a:fld>
            <a:endParaRPr lang="es-ES_tradnl" dirty="0"/>
          </a:p>
        </p:txBody>
      </p:sp>
    </p:spTree>
    <p:extLst>
      <p:ext uri="{BB962C8B-B14F-4D97-AF65-F5344CB8AC3E}">
        <p14:creationId xmlns:p14="http://schemas.microsoft.com/office/powerpoint/2010/main" val="3223992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_tradnl" altLang="en-US" dirty="0">
              <a:latin typeface="+mn-lt"/>
            </a:endParaRPr>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_tradnl" altLang="en-US" dirty="0">
              <a:latin typeface="+mn-lt"/>
            </a:endParaRPr>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_tradnl" altLang="en-US" dirty="0">
              <a:latin typeface="+mn-lt"/>
            </a:endParaRPr>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p>
            <a:pPr algn="ctr">
              <a:defRPr/>
            </a:pPr>
            <a:r>
              <a:rPr lang="es-ES" altLang="en-US" sz="2800" dirty="0">
                <a:solidFill>
                  <a:schemeClr val="bg1"/>
                </a:solidFill>
                <a:latin typeface="inherit"/>
              </a:rPr>
              <a:t>Aviso de exención de responsabilidad</a:t>
            </a:r>
            <a:endParaRPr lang="es-ES_tradnl" sz="2800" dirty="0">
              <a:solidFill>
                <a:schemeClr val="bg1"/>
              </a:solidFill>
              <a:ea typeface="+mj-ea"/>
              <a:cs typeface="+mj-cs"/>
            </a:endParaRPr>
          </a:p>
        </p:txBody>
      </p:sp>
      <p:sp>
        <p:nvSpPr>
          <p:cNvPr id="10" name="Content Placeholder 1"/>
          <p:cNvSpPr txBox="1">
            <a:spLocks/>
          </p:cNvSpPr>
          <p:nvPr/>
        </p:nvSpPr>
        <p:spPr>
          <a:xfrm>
            <a:off x="457200" y="12954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eaLnBrk="0" fontAlgn="base" hangingPunct="0">
              <a:lnSpc>
                <a:spcPct val="100000"/>
              </a:lnSpc>
              <a:spcBef>
                <a:spcPct val="0"/>
              </a:spcBef>
              <a:spcAft>
                <a:spcPct val="0"/>
              </a:spcAft>
              <a:buNone/>
            </a:pPr>
            <a:r>
              <a:rPr lang="es-ES" altLang="en-US" sz="2800" dirty="0">
                <a:solidFill>
                  <a:srgbClr val="222222"/>
                </a:solidFill>
                <a:latin typeface="inherit"/>
              </a:rPr>
              <a:t>Este material fue producido bajo la subvención de la propuesta número SH-05053-SH8 de la Administración de Seguridad y Salud Ocupacional, del Departamento de Trabajo de los Estados Unidos. </a:t>
            </a:r>
          </a:p>
          <a:p>
            <a:pPr marL="0" lvl="0" indent="0" algn="just" eaLnBrk="0" fontAlgn="base" hangingPunct="0">
              <a:lnSpc>
                <a:spcPct val="100000"/>
              </a:lnSpc>
              <a:spcBef>
                <a:spcPct val="0"/>
              </a:spcBef>
              <a:spcAft>
                <a:spcPct val="0"/>
              </a:spcAft>
              <a:buNone/>
            </a:pPr>
            <a:r>
              <a:rPr lang="es-ES" altLang="en-US" sz="2800" dirty="0">
                <a:solidFill>
                  <a:srgbClr val="222222"/>
                </a:solidFill>
                <a:latin typeface="inherit"/>
              </a:rPr>
              <a:t>No refleja necesariamente las opiniones o políticas del Departamento de Trabajo de los EE. UU. La mención de nombres comerciales, productos comerciales u </a:t>
            </a:r>
            <a:r>
              <a:rPr lang="es-ES" altLang="en-US" sz="2800" dirty="0" err="1">
                <a:solidFill>
                  <a:srgbClr val="222222"/>
                </a:solidFill>
                <a:latin typeface="inherit"/>
              </a:rPr>
              <a:t>oganizaciones</a:t>
            </a:r>
            <a:r>
              <a:rPr lang="es-ES" altLang="en-US" sz="2800" dirty="0">
                <a:solidFill>
                  <a:srgbClr val="222222"/>
                </a:solidFill>
                <a:latin typeface="inherit"/>
              </a:rPr>
              <a:t> NO implica el respaldo del Gobierno de los EE. UU.</a:t>
            </a:r>
            <a:endParaRPr lang="en-US" sz="2800" dirty="0"/>
          </a:p>
          <a:p>
            <a:endParaRPr lang="es-ES_tradnl" sz="2800" dirty="0"/>
          </a:p>
        </p:txBody>
      </p:sp>
      <p:sp>
        <p:nvSpPr>
          <p:cNvPr id="2" name="Title 1" hidden="1"/>
          <p:cNvSpPr>
            <a:spLocks noGrp="1"/>
          </p:cNvSpPr>
          <p:nvPr>
            <p:ph type="title"/>
          </p:nvPr>
        </p:nvSpPr>
        <p:spPr/>
        <p:txBody>
          <a:bodyPr>
            <a:normAutofit fontScale="90000"/>
          </a:bodyPr>
          <a:lstStyle/>
          <a:p>
            <a:r>
              <a:rPr lang="es-ES" altLang="en-US" dirty="0">
                <a:solidFill>
                  <a:schemeClr val="bg1"/>
                </a:solidFill>
                <a:latin typeface="inherit"/>
              </a:rPr>
              <a:t>Aviso de exención de responsabilidad</a:t>
            </a:r>
            <a:r>
              <a:rPr lang="es-ES_tradnl" dirty="0">
                <a:solidFill>
                  <a:schemeClr val="bg1"/>
                </a:solidFill>
              </a:rPr>
              <a:t/>
            </a:r>
            <a:br>
              <a:rPr lang="es-ES_tradnl" dirty="0">
                <a:solidFill>
                  <a:schemeClr val="bg1"/>
                </a:solidFill>
              </a:rPr>
            </a:br>
            <a:endParaRPr lang="en-US" dirty="0"/>
          </a:p>
        </p:txBody>
      </p:sp>
      <p:sp>
        <p:nvSpPr>
          <p:cNvPr id="5" name="Slide Number Placeholder 4">
            <a:extLst>
              <a:ext uri="{FF2B5EF4-FFF2-40B4-BE49-F238E27FC236}">
                <a16:creationId xmlns:a16="http://schemas.microsoft.com/office/drawing/2014/main" id="{D335E1B3-F7E6-4E58-A815-3801FE413A48}"/>
              </a:ext>
            </a:extLst>
          </p:cNvPr>
          <p:cNvSpPr>
            <a:spLocks noGrp="1"/>
          </p:cNvSpPr>
          <p:nvPr>
            <p:ph type="sldNum" sz="quarter" idx="12"/>
          </p:nvPr>
        </p:nvSpPr>
        <p:spPr/>
        <p:txBody>
          <a:bodyPr/>
          <a:lstStyle/>
          <a:p>
            <a:fld id="{52110876-1A90-47DF-8CC1-92F5C1F8B346}" type="slidenum">
              <a:rPr lang="es-ES_tradnl" smtClean="0"/>
              <a:pPr/>
              <a:t>3</a:t>
            </a:fld>
            <a:endParaRPr lang="es-ES_tradnl" dirty="0"/>
          </a:p>
        </p:txBody>
      </p:sp>
    </p:spTree>
    <p:extLst>
      <p:ext uri="{BB962C8B-B14F-4D97-AF65-F5344CB8AC3E}">
        <p14:creationId xmlns:p14="http://schemas.microsoft.com/office/powerpoint/2010/main" val="194306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_tradnl" altLang="en-US" dirty="0"/>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_tradnl" altLang="en-US" dirty="0"/>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_tradnl" altLang="en-US" dirty="0"/>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p>
            <a:pPr algn="ctr">
              <a:defRPr/>
            </a:pPr>
            <a:r>
              <a:rPr lang="es-ES_tradnl" sz="2800" dirty="0">
                <a:solidFill>
                  <a:schemeClr val="bg1"/>
                </a:solidFill>
                <a:latin typeface="+mj-lt"/>
                <a:ea typeface="+mj-ea"/>
                <a:cs typeface="+mj-cs"/>
              </a:rPr>
              <a:t>Tipos de sílice</a:t>
            </a:r>
            <a:r>
              <a:rPr lang="es-ES_tradnl" altLang="en-US" sz="2800" dirty="0">
                <a:solidFill>
                  <a:schemeClr val="bg1"/>
                </a:solidFill>
                <a:latin typeface="+mj-lt"/>
                <a:ea typeface="+mj-ea"/>
                <a:cs typeface="+mj-cs"/>
              </a:rPr>
              <a:t> </a:t>
            </a:r>
            <a:endParaRPr lang="es-ES_tradnl" sz="2800" dirty="0">
              <a:solidFill>
                <a:schemeClr val="bg1"/>
              </a:solidFill>
              <a:latin typeface="+mj-lt"/>
              <a:ea typeface="+mj-ea"/>
              <a:cs typeface="+mj-cs"/>
            </a:endParaRPr>
          </a:p>
        </p:txBody>
      </p:sp>
      <p:sp>
        <p:nvSpPr>
          <p:cNvPr id="10" name="Content Placeholder 1"/>
          <p:cNvSpPr txBox="1">
            <a:spLocks/>
          </p:cNvSpPr>
          <p:nvPr/>
        </p:nvSpPr>
        <p:spPr>
          <a:xfrm>
            <a:off x="457200" y="1219199"/>
            <a:ext cx="5194300" cy="5502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s-ES_tradnl" dirty="0"/>
              <a:t>Sílice cristalina </a:t>
            </a:r>
          </a:p>
          <a:p>
            <a:pPr lvl="1"/>
            <a:r>
              <a:rPr lang="es-ES_tradnl" dirty="0"/>
              <a:t>Estructura de red cristalina Cristales con forma regular (ordenada)</a:t>
            </a:r>
          </a:p>
          <a:p>
            <a:pPr lvl="1"/>
            <a:r>
              <a:rPr lang="es-ES_tradnl" dirty="0"/>
              <a:t> “Sílice libre”</a:t>
            </a:r>
          </a:p>
          <a:p>
            <a:pPr lvl="0">
              <a:spcBef>
                <a:spcPts val="1200"/>
              </a:spcBef>
            </a:pPr>
            <a:r>
              <a:rPr lang="es-ES_tradnl" dirty="0"/>
              <a:t>Sílice amorfa</a:t>
            </a:r>
          </a:p>
          <a:p>
            <a:pPr lvl="1"/>
            <a:r>
              <a:rPr lang="es-ES_tradnl" dirty="0"/>
              <a:t>Estructura de sólido vidrioso  </a:t>
            </a:r>
          </a:p>
          <a:p>
            <a:pPr lvl="1"/>
            <a:r>
              <a:rPr lang="es-ES_tradnl" dirty="0"/>
              <a:t>Forma irregular </a:t>
            </a:r>
          </a:p>
          <a:p>
            <a:pPr lvl="1"/>
            <a:r>
              <a:rPr lang="es-ES_tradnl" dirty="0"/>
              <a:t>“</a:t>
            </a:r>
            <a:r>
              <a:rPr lang="pt-BR" dirty="0"/>
              <a:t>Aditivo fluido o antiaglomerante” para pinturas y </a:t>
            </a:r>
            <a:r>
              <a:rPr lang="es-ES_tradnl" dirty="0"/>
              <a:t>polvos</a:t>
            </a:r>
          </a:p>
          <a:p>
            <a:endParaRPr lang="es-ES_tradnl" dirty="0"/>
          </a:p>
        </p:txBody>
      </p:sp>
      <p:pic>
        <p:nvPicPr>
          <p:cNvPr id="2" name="Picture 1" descr="Crystalline silica in natural state."/>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43600" y="1447800"/>
            <a:ext cx="2540000" cy="2679700"/>
          </a:xfrm>
          <a:prstGeom prst="rect">
            <a:avLst/>
          </a:prstGeom>
        </p:spPr>
      </p:pic>
      <p:pic>
        <p:nvPicPr>
          <p:cNvPr id="3" name="Picture 2" descr="Amorphous silica in natural state."/>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651500" y="4356100"/>
            <a:ext cx="3124200" cy="1909722"/>
          </a:xfrm>
          <a:prstGeom prst="rect">
            <a:avLst/>
          </a:prstGeom>
        </p:spPr>
      </p:pic>
      <p:sp>
        <p:nvSpPr>
          <p:cNvPr id="5" name="Title 4" hidden="1"/>
          <p:cNvSpPr>
            <a:spLocks noGrp="1"/>
          </p:cNvSpPr>
          <p:nvPr>
            <p:ph type="title"/>
          </p:nvPr>
        </p:nvSpPr>
        <p:spPr/>
        <p:txBody>
          <a:bodyPr>
            <a:normAutofit fontScale="90000"/>
          </a:bodyPr>
          <a:lstStyle/>
          <a:p>
            <a:r>
              <a:rPr lang="es-ES_tradnl" dirty="0">
                <a:solidFill>
                  <a:schemeClr val="bg1"/>
                </a:solidFill>
              </a:rPr>
              <a:t>Tipos de sílice</a:t>
            </a:r>
            <a:r>
              <a:rPr lang="es-ES_tradnl" altLang="en-US" dirty="0">
                <a:solidFill>
                  <a:schemeClr val="bg1"/>
                </a:solidFill>
              </a:rPr>
              <a:t> </a:t>
            </a:r>
            <a:r>
              <a:rPr lang="es-ES_tradnl" dirty="0">
                <a:solidFill>
                  <a:schemeClr val="bg1"/>
                </a:solidFill>
              </a:rPr>
              <a:t/>
            </a:r>
            <a:br>
              <a:rPr lang="es-ES_tradnl" dirty="0">
                <a:solidFill>
                  <a:schemeClr val="bg1"/>
                </a:solidFill>
              </a:rPr>
            </a:br>
            <a:endParaRPr lang="en-US" dirty="0"/>
          </a:p>
        </p:txBody>
      </p:sp>
      <p:sp>
        <p:nvSpPr>
          <p:cNvPr id="4" name="Slide Number Placeholder 3">
            <a:extLst>
              <a:ext uri="{FF2B5EF4-FFF2-40B4-BE49-F238E27FC236}">
                <a16:creationId xmlns:a16="http://schemas.microsoft.com/office/drawing/2014/main" id="{284933C9-EBE6-4C3F-97A7-D0E490FA7B91}"/>
              </a:ext>
            </a:extLst>
          </p:cNvPr>
          <p:cNvSpPr>
            <a:spLocks noGrp="1"/>
          </p:cNvSpPr>
          <p:nvPr>
            <p:ph type="sldNum" sz="quarter" idx="12"/>
          </p:nvPr>
        </p:nvSpPr>
        <p:spPr/>
        <p:txBody>
          <a:bodyPr/>
          <a:lstStyle/>
          <a:p>
            <a:fld id="{52110876-1A90-47DF-8CC1-92F5C1F8B346}" type="slidenum">
              <a:rPr lang="es-ES_tradnl" smtClean="0"/>
              <a:pPr/>
              <a:t>4</a:t>
            </a:fld>
            <a:endParaRPr lang="es-ES_tradnl" dirty="0"/>
          </a:p>
        </p:txBody>
      </p:sp>
    </p:spTree>
    <p:extLst>
      <p:ext uri="{BB962C8B-B14F-4D97-AF65-F5344CB8AC3E}">
        <p14:creationId xmlns:p14="http://schemas.microsoft.com/office/powerpoint/2010/main" val="1124202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651065" y="336446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8" name="AutoShape 7" descr="SafetyHelmet"/>
          <p:cNvSpPr>
            <a:spLocks noChangeAspect="1" noChangeArrowheads="1"/>
          </p:cNvSpPr>
          <p:nvPr/>
        </p:nvSpPr>
        <p:spPr bwMode="auto">
          <a:xfrm>
            <a:off x="4651065" y="336446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9" name="AutoShape 9" descr="SafetyHelmet"/>
          <p:cNvSpPr>
            <a:spLocks noChangeAspect="1" noChangeArrowheads="1"/>
          </p:cNvSpPr>
          <p:nvPr/>
        </p:nvSpPr>
        <p:spPr bwMode="auto">
          <a:xfrm>
            <a:off x="4651065" y="336446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¿Qué es la sílice cristalina?</a:t>
            </a:r>
          </a:p>
        </p:txBody>
      </p:sp>
      <p:sp>
        <p:nvSpPr>
          <p:cNvPr id="10" name="Content Placeholder 1"/>
          <p:cNvSpPr txBox="1">
            <a:spLocks/>
          </p:cNvSpPr>
          <p:nvPr/>
        </p:nvSpPr>
        <p:spPr>
          <a:xfrm>
            <a:off x="457200" y="1600201"/>
            <a:ext cx="8229600" cy="6857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s-CO" dirty="0"/>
              <a:t>Existe tres formas de sílice: </a:t>
            </a:r>
          </a:p>
        </p:txBody>
      </p:sp>
      <p:sp>
        <p:nvSpPr>
          <p:cNvPr id="2" name="Rectangle 1"/>
          <p:cNvSpPr/>
          <p:nvPr/>
        </p:nvSpPr>
        <p:spPr>
          <a:xfrm>
            <a:off x="1450665" y="3516868"/>
            <a:ext cx="1252972" cy="369332"/>
          </a:xfrm>
          <a:prstGeom prst="rect">
            <a:avLst/>
          </a:prstGeom>
        </p:spPr>
        <p:txBody>
          <a:bodyPr wrap="none">
            <a:spAutoFit/>
          </a:bodyPr>
          <a:lstStyle/>
          <a:p>
            <a:r>
              <a:rPr lang="es-CO" dirty="0"/>
              <a:t>Cristobalita</a:t>
            </a:r>
          </a:p>
        </p:txBody>
      </p:sp>
      <p:sp>
        <p:nvSpPr>
          <p:cNvPr id="3" name="Rectangle 2"/>
          <p:cNvSpPr/>
          <p:nvPr/>
        </p:nvSpPr>
        <p:spPr>
          <a:xfrm>
            <a:off x="4269088" y="3516868"/>
            <a:ext cx="1017458" cy="369332"/>
          </a:xfrm>
          <a:prstGeom prst="rect">
            <a:avLst/>
          </a:prstGeom>
        </p:spPr>
        <p:txBody>
          <a:bodyPr wrap="none">
            <a:spAutoFit/>
          </a:bodyPr>
          <a:lstStyle/>
          <a:p>
            <a:r>
              <a:rPr lang="es-CO" dirty="0" err="1">
                <a:solidFill>
                  <a:prstClr val="black"/>
                </a:solidFill>
              </a:rPr>
              <a:t>Tridimita</a:t>
            </a:r>
            <a:endParaRPr lang="es-CO" dirty="0"/>
          </a:p>
        </p:txBody>
      </p:sp>
      <p:sp>
        <p:nvSpPr>
          <p:cNvPr id="9" name="Rectangle 8"/>
          <p:cNvSpPr/>
          <p:nvPr/>
        </p:nvSpPr>
        <p:spPr>
          <a:xfrm>
            <a:off x="6689155" y="3516868"/>
            <a:ext cx="881716" cy="369332"/>
          </a:xfrm>
          <a:prstGeom prst="rect">
            <a:avLst/>
          </a:prstGeom>
        </p:spPr>
        <p:txBody>
          <a:bodyPr wrap="none">
            <a:spAutoFit/>
          </a:bodyPr>
          <a:lstStyle/>
          <a:p>
            <a:r>
              <a:rPr lang="es-CO" dirty="0">
                <a:solidFill>
                  <a:prstClr val="black"/>
                </a:solidFill>
              </a:rPr>
              <a:t>Cuarzo </a:t>
            </a:r>
            <a:endParaRPr lang="es-CO" dirty="0"/>
          </a:p>
        </p:txBody>
      </p:sp>
      <p:pic>
        <p:nvPicPr>
          <p:cNvPr id="4" name="Picture 3" descr="Quartz in natural stat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6065" y="2373868"/>
            <a:ext cx="1140135" cy="1143000"/>
          </a:xfrm>
          <a:prstGeom prst="rect">
            <a:avLst/>
          </a:prstGeom>
        </p:spPr>
      </p:pic>
      <p:pic>
        <p:nvPicPr>
          <p:cNvPr id="5" name="Picture 4" descr="Tridymite in natural state."/>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3957431" y="2362738"/>
            <a:ext cx="1692068" cy="1123106"/>
          </a:xfrm>
          <a:prstGeom prst="rect">
            <a:avLst/>
          </a:prstGeom>
        </p:spPr>
      </p:pic>
      <p:pic>
        <p:nvPicPr>
          <p:cNvPr id="6" name="Picture 5" descr="Cristobalite in natural state."/>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206675" y="2373868"/>
            <a:ext cx="1974915" cy="1111976"/>
          </a:xfrm>
          <a:prstGeom prst="rect">
            <a:avLst/>
          </a:prstGeom>
        </p:spPr>
      </p:pic>
      <p:sp>
        <p:nvSpPr>
          <p:cNvPr id="13" name="Content Placeholder 1"/>
          <p:cNvSpPr txBox="1">
            <a:spLocks/>
          </p:cNvSpPr>
          <p:nvPr/>
        </p:nvSpPr>
        <p:spPr>
          <a:xfrm>
            <a:off x="457200" y="4191000"/>
            <a:ext cx="8229600" cy="231775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spcAft>
                <a:spcPts val="600"/>
              </a:spcAft>
            </a:pPr>
            <a:r>
              <a:rPr lang="es-CO" sz="2800" dirty="0"/>
              <a:t>El cuarzo es la forma mas común de sílice cristalina. </a:t>
            </a:r>
          </a:p>
          <a:p>
            <a:pPr lvl="0">
              <a:spcAft>
                <a:spcPts val="600"/>
              </a:spcAft>
            </a:pPr>
            <a:r>
              <a:rPr lang="es-ES" sz="2800" dirty="0"/>
              <a:t>Las tres formas pueden convertirse en partículas de tamaño respirable cuando los trabajadores astillan, cortan, perforan o muelen objetos que contienen sílice cristalina.</a:t>
            </a:r>
            <a:endParaRPr lang="es-CO" sz="2800" dirty="0"/>
          </a:p>
        </p:txBody>
      </p:sp>
      <p:sp>
        <p:nvSpPr>
          <p:cNvPr id="11" name="Title 10" hidden="1"/>
          <p:cNvSpPr>
            <a:spLocks noGrp="1"/>
          </p:cNvSpPr>
          <p:nvPr>
            <p:ph type="title"/>
          </p:nvPr>
        </p:nvSpPr>
        <p:spPr/>
        <p:txBody>
          <a:bodyPr>
            <a:normAutofit fontScale="90000"/>
          </a:bodyPr>
          <a:lstStyle/>
          <a:p>
            <a:r>
              <a:rPr lang="es-CO" dirty="0"/>
              <a:t>¿Qué es la sílice cristalina?</a:t>
            </a:r>
            <a:br>
              <a:rPr lang="es-CO" dirty="0"/>
            </a:br>
            <a:endParaRPr lang="en-US" dirty="0"/>
          </a:p>
        </p:txBody>
      </p:sp>
      <p:sp>
        <p:nvSpPr>
          <p:cNvPr id="7" name="Slide Number Placeholder 6">
            <a:extLst>
              <a:ext uri="{FF2B5EF4-FFF2-40B4-BE49-F238E27FC236}">
                <a16:creationId xmlns:a16="http://schemas.microsoft.com/office/drawing/2014/main" id="{EF67A0C6-AD03-4DDC-B5BD-4584B357116A}"/>
              </a:ext>
            </a:extLst>
          </p:cNvPr>
          <p:cNvSpPr>
            <a:spLocks noGrp="1"/>
          </p:cNvSpPr>
          <p:nvPr>
            <p:ph type="sldNum" sz="quarter" idx="12"/>
          </p:nvPr>
        </p:nvSpPr>
        <p:spPr/>
        <p:txBody>
          <a:bodyPr/>
          <a:lstStyle/>
          <a:p>
            <a:fld id="{52110876-1A90-47DF-8CC1-92F5C1F8B346}" type="slidenum">
              <a:rPr lang="es-CO" smtClean="0"/>
              <a:pPr/>
              <a:t>5</a:t>
            </a:fld>
            <a:endParaRPr lang="es-CO" dirty="0"/>
          </a:p>
        </p:txBody>
      </p:sp>
    </p:spTree>
    <p:extLst>
      <p:ext uri="{BB962C8B-B14F-4D97-AF65-F5344CB8AC3E}">
        <p14:creationId xmlns:p14="http://schemas.microsoft.com/office/powerpoint/2010/main" val="819314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¿Donde podemos encontrar sílice cristalina?</a:t>
            </a:r>
          </a:p>
        </p:txBody>
      </p:sp>
      <p:sp>
        <p:nvSpPr>
          <p:cNvPr id="10" name="Content Placeholder 1"/>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CO" dirty="0"/>
              <a:t>“No es solo polvo”</a:t>
            </a:r>
          </a:p>
          <a:p>
            <a:pPr lvl="1"/>
            <a:r>
              <a:rPr lang="es-CO" dirty="0"/>
              <a:t>Partículas reactivas</a:t>
            </a:r>
          </a:p>
        </p:txBody>
      </p:sp>
      <p:pic>
        <p:nvPicPr>
          <p:cNvPr id="2" name="Picture 1" descr="Cartoon of a living room and bathroom and their typical contents that can contain silica. "/>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67524" y="3657600"/>
            <a:ext cx="4167348" cy="2849563"/>
          </a:xfrm>
          <a:prstGeom prst="rect">
            <a:avLst/>
          </a:prstGeom>
        </p:spPr>
      </p:pic>
      <p:pic>
        <p:nvPicPr>
          <p:cNvPr id="3" name="Picture 2" descr="Cartoon of a busy roadway and its typical contents that can contain silica. "/>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445877" y="1786480"/>
            <a:ext cx="4530599" cy="4720683"/>
          </a:xfrm>
          <a:prstGeom prst="rect">
            <a:avLst/>
          </a:prstGeom>
        </p:spPr>
      </p:pic>
      <p:sp>
        <p:nvSpPr>
          <p:cNvPr id="5" name="Title 4" hidden="1"/>
          <p:cNvSpPr>
            <a:spLocks noGrp="1"/>
          </p:cNvSpPr>
          <p:nvPr>
            <p:ph type="title"/>
          </p:nvPr>
        </p:nvSpPr>
        <p:spPr/>
        <p:txBody>
          <a:bodyPr>
            <a:normAutofit fontScale="90000"/>
          </a:bodyPr>
          <a:lstStyle/>
          <a:p>
            <a:r>
              <a:rPr lang="es-CO" dirty="0"/>
              <a:t>¿Donde podemos encontrar sílice cristalina?</a:t>
            </a:r>
            <a:br>
              <a:rPr lang="es-CO" dirty="0"/>
            </a:br>
            <a:endParaRPr lang="en-US" dirty="0"/>
          </a:p>
        </p:txBody>
      </p:sp>
      <p:sp>
        <p:nvSpPr>
          <p:cNvPr id="4" name="Slide Number Placeholder 3">
            <a:extLst>
              <a:ext uri="{FF2B5EF4-FFF2-40B4-BE49-F238E27FC236}">
                <a16:creationId xmlns:a16="http://schemas.microsoft.com/office/drawing/2014/main" id="{24F66221-515E-495E-B5D7-F3A87BB9EB7B}"/>
              </a:ext>
            </a:extLst>
          </p:cNvPr>
          <p:cNvSpPr>
            <a:spLocks noGrp="1"/>
          </p:cNvSpPr>
          <p:nvPr>
            <p:ph type="sldNum" sz="quarter" idx="12"/>
          </p:nvPr>
        </p:nvSpPr>
        <p:spPr/>
        <p:txBody>
          <a:bodyPr/>
          <a:lstStyle/>
          <a:p>
            <a:fld id="{52110876-1A90-47DF-8CC1-92F5C1F8B346}" type="slidenum">
              <a:rPr lang="es-CO" smtClean="0"/>
              <a:pPr/>
              <a:t>6</a:t>
            </a:fld>
            <a:endParaRPr lang="es-CO" dirty="0"/>
          </a:p>
        </p:txBody>
      </p:sp>
    </p:spTree>
    <p:extLst>
      <p:ext uri="{BB962C8B-B14F-4D97-AF65-F5344CB8AC3E}">
        <p14:creationId xmlns:p14="http://schemas.microsoft.com/office/powerpoint/2010/main" val="406155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ES" dirty="0"/>
              <a:t>¿Dónde se encuentra la sílice en actividades de la construcción?</a:t>
            </a:r>
            <a:r>
              <a:rPr lang="en-US" dirty="0"/>
              <a:t> </a:t>
            </a:r>
            <a:r>
              <a:rPr lang="en-US" sz="1800" dirty="0"/>
              <a:t>(1)</a:t>
            </a:r>
          </a:p>
        </p:txBody>
      </p:sp>
      <p:sp>
        <p:nvSpPr>
          <p:cNvPr id="10" name="Content Placeholder 1"/>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dirty="0"/>
              <a:t>Para determinar la presencia de sílice en su lugar de trabajo usted debe</a:t>
            </a:r>
            <a:r>
              <a:rPr lang="en-US" dirty="0"/>
              <a:t>:</a:t>
            </a:r>
          </a:p>
          <a:p>
            <a:pPr lvl="1"/>
            <a:r>
              <a:rPr lang="es-ES" dirty="0"/>
              <a:t>Identificar factores que indiquen el uso probable de sílice.</a:t>
            </a:r>
          </a:p>
          <a:p>
            <a:pPr lvl="1"/>
            <a:r>
              <a:rPr lang="es-ES" dirty="0"/>
              <a:t>Revisar las etiquetas de los productos.</a:t>
            </a:r>
          </a:p>
          <a:p>
            <a:pPr lvl="1"/>
            <a:r>
              <a:rPr lang="es-ES" dirty="0"/>
              <a:t>Revisar las hojas de datos de seguridad </a:t>
            </a:r>
            <a:r>
              <a:rPr lang="en-US" dirty="0"/>
              <a:t>(</a:t>
            </a:r>
            <a:r>
              <a:rPr lang="es-ES" dirty="0"/>
              <a:t>SDS) del material.</a:t>
            </a:r>
            <a:endParaRPr lang="en-US" dirty="0"/>
          </a:p>
        </p:txBody>
      </p:sp>
      <p:pic>
        <p:nvPicPr>
          <p:cNvPr id="2" name="Picture 1" descr="Cartoon brain with illuminated lightbulbs above it. "/>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72100" y="4635436"/>
            <a:ext cx="2304600" cy="2195132"/>
          </a:xfrm>
          <a:prstGeom prst="rect">
            <a:avLst/>
          </a:prstGeom>
        </p:spPr>
      </p:pic>
      <p:sp>
        <p:nvSpPr>
          <p:cNvPr id="4" name="Title 3" hidden="1"/>
          <p:cNvSpPr>
            <a:spLocks noGrp="1"/>
          </p:cNvSpPr>
          <p:nvPr>
            <p:ph type="title"/>
          </p:nvPr>
        </p:nvSpPr>
        <p:spPr/>
        <p:txBody>
          <a:bodyPr>
            <a:normAutofit fontScale="90000"/>
          </a:bodyPr>
          <a:lstStyle/>
          <a:p>
            <a:r>
              <a:rPr lang="es-ES" dirty="0"/>
              <a:t>¿Dónde se encuentra la sílice en actividades de la construcción?</a:t>
            </a:r>
            <a:r>
              <a:rPr lang="en-US" dirty="0"/>
              <a:t> (1)</a:t>
            </a:r>
            <a:br>
              <a:rPr lang="en-US" dirty="0"/>
            </a:br>
            <a:endParaRPr lang="en-US" dirty="0"/>
          </a:p>
        </p:txBody>
      </p:sp>
      <p:sp>
        <p:nvSpPr>
          <p:cNvPr id="3" name="Slide Number Placeholder 2">
            <a:extLst>
              <a:ext uri="{FF2B5EF4-FFF2-40B4-BE49-F238E27FC236}">
                <a16:creationId xmlns:a16="http://schemas.microsoft.com/office/drawing/2014/main" id="{DF0C55B4-9E68-49C2-A16D-EB91F71DA7A2}"/>
              </a:ext>
            </a:extLst>
          </p:cNvPr>
          <p:cNvSpPr>
            <a:spLocks noGrp="1"/>
          </p:cNvSpPr>
          <p:nvPr>
            <p:ph type="sldNum" sz="quarter" idx="12"/>
          </p:nvPr>
        </p:nvSpPr>
        <p:spPr/>
        <p:txBody>
          <a:bodyPr/>
          <a:lstStyle/>
          <a:p>
            <a:fld id="{52110876-1A90-47DF-8CC1-92F5C1F8B346}" type="slidenum">
              <a:rPr lang="en-US" smtClean="0"/>
              <a:pPr/>
              <a:t>7</a:t>
            </a:fld>
            <a:endParaRPr lang="en-US"/>
          </a:p>
        </p:txBody>
      </p:sp>
    </p:spTree>
    <p:extLst>
      <p:ext uri="{BB962C8B-B14F-4D97-AF65-F5344CB8AC3E}">
        <p14:creationId xmlns:p14="http://schemas.microsoft.com/office/powerpoint/2010/main" val="3733689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CO" altLang="en-US" dirty="0"/>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¿Dónde se encuentra la sílice en actividades de la construcción?</a:t>
            </a:r>
            <a:r>
              <a:rPr lang="es-CO" sz="1800" dirty="0"/>
              <a:t>(2)</a:t>
            </a:r>
          </a:p>
        </p:txBody>
      </p:sp>
      <p:sp>
        <p:nvSpPr>
          <p:cNvPr id="10" name="Content Placeholder 1"/>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CO" b="1" dirty="0"/>
              <a:t>ACTIVIDAD – TORMENTA DE IDEAS</a:t>
            </a:r>
          </a:p>
          <a:p>
            <a:r>
              <a:rPr lang="es-CO" dirty="0"/>
              <a:t>Con base en lo que acaba de aprender acerca de dónde se encuentra  la sílice de forma natural, haga una lista de:</a:t>
            </a:r>
          </a:p>
          <a:p>
            <a:pPr lvl="1"/>
            <a:r>
              <a:rPr lang="es-CO" dirty="0"/>
              <a:t>Las actividades de construcción en las que los trabajadores están expuestos a la sílice.</a:t>
            </a:r>
          </a:p>
          <a:p>
            <a:pPr lvl="1"/>
            <a:r>
              <a:rPr lang="es-CO" dirty="0"/>
              <a:t>Los oficios relacionados a la construcción donde los trabajadores están expuestos a sílice.</a:t>
            </a:r>
          </a:p>
          <a:p>
            <a:pPr lvl="1"/>
            <a:r>
              <a:rPr lang="es-CO" dirty="0"/>
              <a:t>Los materiales que pueden contener sílice.</a:t>
            </a:r>
          </a:p>
          <a:p>
            <a:endParaRPr lang="es-CO" dirty="0"/>
          </a:p>
        </p:txBody>
      </p:sp>
      <p:sp>
        <p:nvSpPr>
          <p:cNvPr id="3" name="Title 2" hidden="1"/>
          <p:cNvSpPr>
            <a:spLocks noGrp="1"/>
          </p:cNvSpPr>
          <p:nvPr>
            <p:ph type="title"/>
          </p:nvPr>
        </p:nvSpPr>
        <p:spPr/>
        <p:txBody>
          <a:bodyPr>
            <a:normAutofit fontScale="90000"/>
          </a:bodyPr>
          <a:lstStyle/>
          <a:p>
            <a:r>
              <a:rPr lang="es-CO" dirty="0"/>
              <a:t>¿Dónde se encuentra la sílice en actividades de la construcción?(2)</a:t>
            </a:r>
            <a:br>
              <a:rPr lang="es-CO" dirty="0"/>
            </a:br>
            <a:endParaRPr lang="en-US" dirty="0"/>
          </a:p>
        </p:txBody>
      </p:sp>
      <p:sp>
        <p:nvSpPr>
          <p:cNvPr id="2" name="Slide Number Placeholder 1">
            <a:extLst>
              <a:ext uri="{FF2B5EF4-FFF2-40B4-BE49-F238E27FC236}">
                <a16:creationId xmlns:a16="http://schemas.microsoft.com/office/drawing/2014/main" id="{0CEB23FD-CA01-4C42-AA93-921129810807}"/>
              </a:ext>
            </a:extLst>
          </p:cNvPr>
          <p:cNvSpPr>
            <a:spLocks noGrp="1"/>
          </p:cNvSpPr>
          <p:nvPr>
            <p:ph type="sldNum" sz="quarter" idx="12"/>
          </p:nvPr>
        </p:nvSpPr>
        <p:spPr/>
        <p:txBody>
          <a:bodyPr/>
          <a:lstStyle/>
          <a:p>
            <a:fld id="{52110876-1A90-47DF-8CC1-92F5C1F8B346}" type="slidenum">
              <a:rPr lang="es-CO" smtClean="0"/>
              <a:pPr/>
              <a:t>8</a:t>
            </a:fld>
            <a:endParaRPr lang="es-CO" dirty="0"/>
          </a:p>
        </p:txBody>
      </p:sp>
    </p:spTree>
    <p:extLst>
      <p:ext uri="{BB962C8B-B14F-4D97-AF65-F5344CB8AC3E}">
        <p14:creationId xmlns:p14="http://schemas.microsoft.com/office/powerpoint/2010/main" val="2305883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AutoShape 5" descr="ThreeMenAndAPlank01"/>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indent="-285750" eaLnBrk="1" hangingPunct="1">
              <a:buFont typeface="Wingdings" panose="05000000000000000000" pitchFamily="2" charset="2"/>
              <a:buChar char="ü"/>
            </a:pPr>
            <a:endParaRPr lang="es-CO" altLang="en-US" dirty="0"/>
          </a:p>
        </p:txBody>
      </p:sp>
      <p:sp>
        <p:nvSpPr>
          <p:cNvPr id="16388" name="AutoShape 7"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indent="-285750" eaLnBrk="1" hangingPunct="1">
              <a:buFont typeface="Wingdings" panose="05000000000000000000" pitchFamily="2" charset="2"/>
              <a:buChar char="ü"/>
            </a:pPr>
            <a:endParaRPr lang="es-CO" altLang="en-US" dirty="0"/>
          </a:p>
        </p:txBody>
      </p:sp>
      <p:sp>
        <p:nvSpPr>
          <p:cNvPr id="16389" name="AutoShape 9" descr="SafetyHelmet"/>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indent="-285750" eaLnBrk="1" hangingPunct="1">
              <a:buFont typeface="Wingdings" panose="05000000000000000000" pitchFamily="2" charset="2"/>
              <a:buChar char="ü"/>
            </a:pPr>
            <a:endParaRPr lang="es-CO" altLang="en-US" dirty="0"/>
          </a:p>
        </p:txBody>
      </p:sp>
      <p:sp>
        <p:nvSpPr>
          <p:cNvPr id="8" name="Title 1"/>
          <p:cNvSpPr txBox="1">
            <a:spLocks/>
          </p:cNvSpPr>
          <p:nvPr/>
        </p:nvSpPr>
        <p:spPr bwMode="auto">
          <a:xfrm>
            <a:off x="0" y="457200"/>
            <a:ext cx="9144000" cy="762000"/>
          </a:xfrm>
          <a:prstGeom prst="rect">
            <a:avLst/>
          </a:prstGeom>
          <a:solidFill>
            <a:schemeClr val="tx2">
              <a:lumMod val="75000"/>
            </a:schemeClr>
          </a:solidFill>
          <a:ln w="9525">
            <a:solidFill>
              <a:schemeClr val="tx2">
                <a:lumMod val="75000"/>
              </a:schemeClr>
            </a:solidFill>
            <a:miter lim="800000"/>
            <a:headEnd/>
            <a:tailEnd/>
          </a:ln>
        </p:spPr>
        <p:txBody>
          <a:bodyPr vert="horz" wrap="square" lIns="91440" tIns="45720" rIns="91440" bIns="45720" numCol="1" anchor="ctr" anchorCtr="0" compatLnSpc="1">
            <a:prstTxWarp prst="textNoShape">
              <a:avLst/>
            </a:prstTxWarp>
          </a:bodyPr>
          <a:lstStyle>
            <a:defPPr>
              <a:defRPr lang="en-US"/>
            </a:defPPr>
            <a:lvl1pPr algn="ctr">
              <a:defRPr sz="2800">
                <a:solidFill>
                  <a:schemeClr val="bg1"/>
                </a:solidFill>
                <a:latin typeface="+mj-lt"/>
                <a:ea typeface="+mj-ea"/>
                <a:cs typeface="+mj-cs"/>
              </a:defRPr>
            </a:lvl1pPr>
          </a:lstStyle>
          <a:p>
            <a:r>
              <a:rPr lang="es-CO" dirty="0"/>
              <a:t>¿Dónde se encuentra la sílice en actividades de la construcción?</a:t>
            </a:r>
            <a:r>
              <a:rPr lang="es-CO" sz="1800" dirty="0"/>
              <a:t>(3)</a:t>
            </a:r>
          </a:p>
        </p:txBody>
      </p:sp>
      <p:sp>
        <p:nvSpPr>
          <p:cNvPr id="10" name="Content Placeholder 1"/>
          <p:cNvSpPr txBox="1">
            <a:spLocks/>
          </p:cNvSpPr>
          <p:nvPr/>
        </p:nvSpPr>
        <p:spPr>
          <a:xfrm>
            <a:off x="457200" y="1447800"/>
            <a:ext cx="8229600" cy="6857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v"/>
            </a:pPr>
            <a:r>
              <a:rPr lang="es-CO" b="1" dirty="0"/>
              <a:t>Actividades de construcción</a:t>
            </a:r>
            <a:r>
              <a:rPr lang="es-CO" dirty="0"/>
              <a:t>:</a:t>
            </a:r>
          </a:p>
        </p:txBody>
      </p:sp>
      <p:sp>
        <p:nvSpPr>
          <p:cNvPr id="7" name="Content Placeholder 1"/>
          <p:cNvSpPr txBox="1">
            <a:spLocks/>
          </p:cNvSpPr>
          <p:nvPr/>
        </p:nvSpPr>
        <p:spPr>
          <a:xfrm>
            <a:off x="457200" y="2133600"/>
            <a:ext cx="4267200" cy="4267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s-ES" sz="2000" dirty="0"/>
              <a:t>Limpieza abrasiva</a:t>
            </a:r>
          </a:p>
          <a:p>
            <a:pPr>
              <a:buFont typeface="Wingdings" panose="05000000000000000000" pitchFamily="2" charset="2"/>
              <a:buChar char="ü"/>
            </a:pPr>
            <a:r>
              <a:rPr lang="es-ES" sz="2000" dirty="0"/>
              <a:t>Fabricación de pavimento asfáltico.</a:t>
            </a:r>
          </a:p>
          <a:p>
            <a:pPr>
              <a:buFont typeface="Wingdings" panose="05000000000000000000" pitchFamily="2" charset="2"/>
              <a:buChar char="ü"/>
            </a:pPr>
            <a:r>
              <a:rPr lang="es-ES" sz="2000" dirty="0"/>
              <a:t>Hornos altos.</a:t>
            </a:r>
          </a:p>
          <a:p>
            <a:pPr>
              <a:buFont typeface="Wingdings" panose="05000000000000000000" pitchFamily="2" charset="2"/>
              <a:buChar char="ü"/>
            </a:pPr>
            <a:r>
              <a:rPr lang="es-ES" sz="2000" dirty="0"/>
              <a:t>Fabricación de cemento</a:t>
            </a:r>
          </a:p>
          <a:p>
            <a:pPr>
              <a:buFont typeface="Wingdings" panose="05000000000000000000" pitchFamily="2" charset="2"/>
              <a:buChar char="ü"/>
            </a:pPr>
            <a:r>
              <a:rPr lang="es-ES" sz="2000" dirty="0"/>
              <a:t>Cerámica, arcilla y alfarería.</a:t>
            </a:r>
          </a:p>
          <a:p>
            <a:pPr>
              <a:buFont typeface="Wingdings" panose="05000000000000000000" pitchFamily="2" charset="2"/>
              <a:buChar char="ü"/>
            </a:pPr>
            <a:r>
              <a:rPr lang="es-ES" sz="2000" dirty="0"/>
              <a:t>Mezcla de concreto</a:t>
            </a:r>
          </a:p>
          <a:p>
            <a:pPr>
              <a:buFont typeface="Wingdings" panose="05000000000000000000" pitchFamily="2" charset="2"/>
              <a:buChar char="ü"/>
            </a:pPr>
            <a:r>
              <a:rPr lang="es-ES" sz="2000" dirty="0"/>
              <a:t>Túneles de hormigón</a:t>
            </a:r>
          </a:p>
          <a:p>
            <a:pPr>
              <a:buFont typeface="Wingdings" panose="05000000000000000000" pitchFamily="2" charset="2"/>
              <a:buChar char="ü"/>
            </a:pPr>
            <a:r>
              <a:rPr lang="es-ES" sz="2000" dirty="0"/>
              <a:t>Demolición</a:t>
            </a:r>
          </a:p>
          <a:p>
            <a:pPr>
              <a:buFont typeface="Wingdings" panose="05000000000000000000" pitchFamily="2" charset="2"/>
              <a:buChar char="ü"/>
            </a:pPr>
            <a:r>
              <a:rPr lang="es-ES" sz="2000" dirty="0"/>
              <a:t>Industria de fundición: rectificado, moldeado, agitación, sala de núcleo (alto riesgo)</a:t>
            </a:r>
          </a:p>
          <a:p>
            <a:pPr>
              <a:buFont typeface="Wingdings" panose="05000000000000000000" pitchFamily="2" charset="2"/>
              <a:buChar char="ü"/>
            </a:pPr>
            <a:r>
              <a:rPr lang="es-ES" sz="2000" dirty="0"/>
              <a:t>Moldeado a mano, fundición y conformado.</a:t>
            </a:r>
            <a:endParaRPr lang="en-US" sz="2000" dirty="0"/>
          </a:p>
        </p:txBody>
      </p:sp>
      <p:sp>
        <p:nvSpPr>
          <p:cNvPr id="9" name="Content Placeholder 1"/>
          <p:cNvSpPr txBox="1">
            <a:spLocks/>
          </p:cNvSpPr>
          <p:nvPr/>
        </p:nvSpPr>
        <p:spPr>
          <a:xfrm>
            <a:off x="4724400" y="2133600"/>
            <a:ext cx="4267200" cy="6857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s-ES" sz="2000" dirty="0"/>
              <a:t>Operaciones de martillado</a:t>
            </a:r>
          </a:p>
          <a:p>
            <a:pPr>
              <a:buFont typeface="Wingdings" panose="05000000000000000000" pitchFamily="2" charset="2"/>
              <a:buChar char="ü"/>
            </a:pPr>
            <a:r>
              <a:rPr lang="es-ES" sz="2000" dirty="0"/>
              <a:t>Reparación o reemplazo de revestimientos de hornos rotativos y hornos de cúpula.</a:t>
            </a:r>
          </a:p>
          <a:p>
            <a:pPr>
              <a:buFont typeface="Wingdings" panose="05000000000000000000" pitchFamily="2" charset="2"/>
              <a:buChar char="ü"/>
            </a:pPr>
            <a:r>
              <a:rPr lang="es-ES" sz="2000" dirty="0"/>
              <a:t>Fábricas de laminación y acabado.</a:t>
            </a:r>
          </a:p>
          <a:p>
            <a:pPr>
              <a:buFont typeface="Wingdings" panose="05000000000000000000" pitchFamily="2" charset="2"/>
              <a:buChar char="ü"/>
            </a:pPr>
            <a:r>
              <a:rPr lang="es-ES" sz="2000" dirty="0"/>
              <a:t>Arenado (Alto Riesgo)</a:t>
            </a:r>
          </a:p>
          <a:p>
            <a:pPr>
              <a:buFont typeface="Wingdings" panose="05000000000000000000" pitchFamily="2" charset="2"/>
              <a:buChar char="ü"/>
            </a:pPr>
            <a:r>
              <a:rPr lang="es-ES" sz="2000" dirty="0"/>
              <a:t>Colocación, tendido y reparación de vías férreas.</a:t>
            </a:r>
          </a:p>
          <a:p>
            <a:pPr>
              <a:buFont typeface="Wingdings" panose="05000000000000000000" pitchFamily="2" charset="2"/>
              <a:buChar char="ü"/>
            </a:pPr>
            <a:r>
              <a:rPr lang="es-ES" sz="2000" dirty="0"/>
              <a:t>Acería</a:t>
            </a:r>
          </a:p>
          <a:p>
            <a:pPr>
              <a:buFont typeface="Wingdings" panose="05000000000000000000" pitchFamily="2" charset="2"/>
              <a:buChar char="ü"/>
            </a:pPr>
            <a:r>
              <a:rPr lang="es-ES" sz="2000" dirty="0"/>
              <a:t>Corte, voladura, astillado, trituración y aserrado de bloques de piedra, ladrillo y hormigón</a:t>
            </a:r>
          </a:p>
          <a:p>
            <a:pPr>
              <a:buFont typeface="Wingdings" panose="05000000000000000000" pitchFamily="2" charset="2"/>
              <a:buChar char="ü"/>
            </a:pPr>
            <a:r>
              <a:rPr lang="es-ES" sz="2000" dirty="0"/>
              <a:t>Operaciones de tunelización</a:t>
            </a:r>
            <a:endParaRPr lang="es-CO" altLang="en-US" sz="2000" dirty="0"/>
          </a:p>
          <a:p>
            <a:pPr>
              <a:buFont typeface="Wingdings" panose="05000000000000000000" pitchFamily="2" charset="2"/>
              <a:buChar char="ü"/>
            </a:pPr>
            <a:endParaRPr lang="es-CO" sz="2000" dirty="0"/>
          </a:p>
        </p:txBody>
      </p:sp>
      <p:sp>
        <p:nvSpPr>
          <p:cNvPr id="3" name="Title 2" hidden="1"/>
          <p:cNvSpPr>
            <a:spLocks noGrp="1"/>
          </p:cNvSpPr>
          <p:nvPr>
            <p:ph type="title"/>
          </p:nvPr>
        </p:nvSpPr>
        <p:spPr/>
        <p:txBody>
          <a:bodyPr>
            <a:normAutofit fontScale="90000"/>
          </a:bodyPr>
          <a:lstStyle/>
          <a:p>
            <a:r>
              <a:rPr lang="es-CO" dirty="0"/>
              <a:t>¿Dónde se encuentra la sílice en actividades de la construcción?(3)</a:t>
            </a:r>
            <a:br>
              <a:rPr lang="es-CO" dirty="0"/>
            </a:br>
            <a:endParaRPr lang="en-US" dirty="0"/>
          </a:p>
        </p:txBody>
      </p:sp>
      <p:sp>
        <p:nvSpPr>
          <p:cNvPr id="2" name="Slide Number Placeholder 1">
            <a:extLst>
              <a:ext uri="{FF2B5EF4-FFF2-40B4-BE49-F238E27FC236}">
                <a16:creationId xmlns:a16="http://schemas.microsoft.com/office/drawing/2014/main" id="{631C62AB-68DA-488B-AE56-D07ADC72048C}"/>
              </a:ext>
            </a:extLst>
          </p:cNvPr>
          <p:cNvSpPr>
            <a:spLocks noGrp="1"/>
          </p:cNvSpPr>
          <p:nvPr>
            <p:ph type="sldNum" sz="quarter" idx="12"/>
          </p:nvPr>
        </p:nvSpPr>
        <p:spPr/>
        <p:txBody>
          <a:bodyPr/>
          <a:lstStyle/>
          <a:p>
            <a:fld id="{52110876-1A90-47DF-8CC1-92F5C1F8B346}" type="slidenum">
              <a:rPr lang="es-CO" smtClean="0"/>
              <a:pPr/>
              <a:t>9</a:t>
            </a:fld>
            <a:endParaRPr lang="es-CO" dirty="0"/>
          </a:p>
        </p:txBody>
      </p:sp>
    </p:spTree>
    <p:extLst>
      <p:ext uri="{BB962C8B-B14F-4D97-AF65-F5344CB8AC3E}">
        <p14:creationId xmlns:p14="http://schemas.microsoft.com/office/powerpoint/2010/main" val="2575717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2467</Words>
  <Application>Microsoft Office PowerPoint</Application>
  <PresentationFormat>On-screen Show (4:3)</PresentationFormat>
  <Paragraphs>245</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inherit</vt:lpstr>
      <vt:lpstr>Wingdings</vt:lpstr>
      <vt:lpstr>Office Theme</vt:lpstr>
      <vt:lpstr>La Sílice - Introducción </vt:lpstr>
      <vt:lpstr>¿Qué es la Sílice?  </vt:lpstr>
      <vt:lpstr>Aviso de exención de responsabilidad </vt:lpstr>
      <vt:lpstr>Tipos de sílice  </vt:lpstr>
      <vt:lpstr>¿Qué es la sílice cristalina? </vt:lpstr>
      <vt:lpstr>¿Donde podemos encontrar sílice cristalina? </vt:lpstr>
      <vt:lpstr>¿Dónde se encuentra la sílice en actividades de la construcción? (1) </vt:lpstr>
      <vt:lpstr>¿Dónde se encuentra la sílice en actividades de la construcción?(2) </vt:lpstr>
      <vt:lpstr>¿Dónde se encuentra la sílice en actividades de la construcción?(3) </vt:lpstr>
      <vt:lpstr>¿Dónde se encuentra la sílice en actividades de la construcción?((4) </vt:lpstr>
      <vt:lpstr>¿Dónde se encuentra la sílice en actividades de la construcción?(5) </vt:lpstr>
      <vt:lpstr>¿Cómo saber si un material contiene sílice?(1) </vt:lpstr>
      <vt:lpstr>¿Cómo saber si un material contiene sílice?(2) </vt:lpstr>
      <vt:lpstr>Recursos útiles </vt:lpstr>
      <vt:lpstr>Preguntas de revisión y avaluacion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2020-04-22T19:25:23Z</dcterms:created>
  <dcterms:modified xsi:type="dcterms:W3CDTF">2020-04-22T19:26:07Z</dcterms:modified>
</cp:coreProperties>
</file>