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2.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3.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4.xml" ContentType="application/vnd.openxmlformats-officedocument.drawingml.chart+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5.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6.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7.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6" r:id="rId1"/>
    <p:sldMasterId id="2147483812" r:id="rId2"/>
    <p:sldMasterId id="2147483800" r:id="rId3"/>
    <p:sldMasterId id="2147483788" r:id="rId4"/>
  </p:sldMasterIdLst>
  <p:notesMasterIdLst>
    <p:notesMasterId r:id="rId44"/>
  </p:notesMasterIdLst>
  <p:handoutMasterIdLst>
    <p:handoutMasterId r:id="rId45"/>
  </p:handoutMasterIdLst>
  <p:sldIdLst>
    <p:sldId id="282" r:id="rId5"/>
    <p:sldId id="283" r:id="rId6"/>
    <p:sldId id="338" r:id="rId7"/>
    <p:sldId id="295" r:id="rId8"/>
    <p:sldId id="291" r:id="rId9"/>
    <p:sldId id="289" r:id="rId10"/>
    <p:sldId id="296" r:id="rId11"/>
    <p:sldId id="326" r:id="rId12"/>
    <p:sldId id="297" r:id="rId13"/>
    <p:sldId id="284" r:id="rId14"/>
    <p:sldId id="314" r:id="rId15"/>
    <p:sldId id="315" r:id="rId16"/>
    <p:sldId id="337" r:id="rId17"/>
    <p:sldId id="327" r:id="rId18"/>
    <p:sldId id="316" r:id="rId19"/>
    <p:sldId id="298" r:id="rId20"/>
    <p:sldId id="299" r:id="rId21"/>
    <p:sldId id="300" r:id="rId22"/>
    <p:sldId id="328" r:id="rId23"/>
    <p:sldId id="301" r:id="rId24"/>
    <p:sldId id="302" r:id="rId25"/>
    <p:sldId id="303" r:id="rId26"/>
    <p:sldId id="334" r:id="rId27"/>
    <p:sldId id="304" r:id="rId28"/>
    <p:sldId id="306" r:id="rId29"/>
    <p:sldId id="307" r:id="rId30"/>
    <p:sldId id="330" r:id="rId31"/>
    <p:sldId id="308" r:id="rId32"/>
    <p:sldId id="309" r:id="rId33"/>
    <p:sldId id="310" r:id="rId34"/>
    <p:sldId id="331" r:id="rId35"/>
    <p:sldId id="311" r:id="rId36"/>
    <p:sldId id="313" r:id="rId37"/>
    <p:sldId id="288" r:id="rId38"/>
    <p:sldId id="290" r:id="rId39"/>
    <p:sldId id="332" r:id="rId40"/>
    <p:sldId id="325" r:id="rId41"/>
    <p:sldId id="294" r:id="rId42"/>
    <p:sldId id="339" r:id="rId43"/>
  </p:sldIdLst>
  <p:sldSz cx="9144000" cy="5715000" type="screen16x10"/>
  <p:notesSz cx="6858000" cy="9144000"/>
  <p:custDataLst>
    <p:tags r:id="rId46"/>
  </p:custDataLst>
  <p:defaultTextStyle>
    <a:defPPr>
      <a:defRPr lang="en-US"/>
    </a:defPPr>
    <a:lvl1pPr marL="0" algn="l" defTabSz="746873" rtl="0" eaLnBrk="1" latinLnBrk="0" hangingPunct="1">
      <a:defRPr sz="1500" kern="1200">
        <a:solidFill>
          <a:schemeClr val="tx1"/>
        </a:solidFill>
        <a:latin typeface="+mn-lt"/>
        <a:ea typeface="+mn-ea"/>
        <a:cs typeface="+mn-cs"/>
      </a:defRPr>
    </a:lvl1pPr>
    <a:lvl2pPr marL="373436" algn="l" defTabSz="746873" rtl="0" eaLnBrk="1" latinLnBrk="0" hangingPunct="1">
      <a:defRPr sz="1500" kern="1200">
        <a:solidFill>
          <a:schemeClr val="tx1"/>
        </a:solidFill>
        <a:latin typeface="+mn-lt"/>
        <a:ea typeface="+mn-ea"/>
        <a:cs typeface="+mn-cs"/>
      </a:defRPr>
    </a:lvl2pPr>
    <a:lvl3pPr marL="746873" algn="l" defTabSz="746873" rtl="0" eaLnBrk="1" latinLnBrk="0" hangingPunct="1">
      <a:defRPr sz="1500" kern="1200">
        <a:solidFill>
          <a:schemeClr val="tx1"/>
        </a:solidFill>
        <a:latin typeface="+mn-lt"/>
        <a:ea typeface="+mn-ea"/>
        <a:cs typeface="+mn-cs"/>
      </a:defRPr>
    </a:lvl3pPr>
    <a:lvl4pPr marL="1120310" algn="l" defTabSz="746873" rtl="0" eaLnBrk="1" latinLnBrk="0" hangingPunct="1">
      <a:defRPr sz="1500" kern="1200">
        <a:solidFill>
          <a:schemeClr val="tx1"/>
        </a:solidFill>
        <a:latin typeface="+mn-lt"/>
        <a:ea typeface="+mn-ea"/>
        <a:cs typeface="+mn-cs"/>
      </a:defRPr>
    </a:lvl4pPr>
    <a:lvl5pPr marL="1493746" algn="l" defTabSz="746873" rtl="0" eaLnBrk="1" latinLnBrk="0" hangingPunct="1">
      <a:defRPr sz="1500" kern="1200">
        <a:solidFill>
          <a:schemeClr val="tx1"/>
        </a:solidFill>
        <a:latin typeface="+mn-lt"/>
        <a:ea typeface="+mn-ea"/>
        <a:cs typeface="+mn-cs"/>
      </a:defRPr>
    </a:lvl5pPr>
    <a:lvl6pPr marL="1867183" algn="l" defTabSz="746873" rtl="0" eaLnBrk="1" latinLnBrk="0" hangingPunct="1">
      <a:defRPr sz="1500" kern="1200">
        <a:solidFill>
          <a:schemeClr val="tx1"/>
        </a:solidFill>
        <a:latin typeface="+mn-lt"/>
        <a:ea typeface="+mn-ea"/>
        <a:cs typeface="+mn-cs"/>
      </a:defRPr>
    </a:lvl6pPr>
    <a:lvl7pPr marL="2240619" algn="l" defTabSz="746873" rtl="0" eaLnBrk="1" latinLnBrk="0" hangingPunct="1">
      <a:defRPr sz="1500" kern="1200">
        <a:solidFill>
          <a:schemeClr val="tx1"/>
        </a:solidFill>
        <a:latin typeface="+mn-lt"/>
        <a:ea typeface="+mn-ea"/>
        <a:cs typeface="+mn-cs"/>
      </a:defRPr>
    </a:lvl7pPr>
    <a:lvl8pPr marL="2614056" algn="l" defTabSz="746873" rtl="0" eaLnBrk="1" latinLnBrk="0" hangingPunct="1">
      <a:defRPr sz="1500" kern="1200">
        <a:solidFill>
          <a:schemeClr val="tx1"/>
        </a:solidFill>
        <a:latin typeface="+mn-lt"/>
        <a:ea typeface="+mn-ea"/>
        <a:cs typeface="+mn-cs"/>
      </a:defRPr>
    </a:lvl8pPr>
    <a:lvl9pPr marL="2987493" algn="l" defTabSz="74687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921691-4833-4529-8D48-DB88B1130CD5}">
          <p14:sldIdLst>
            <p14:sldId id="282"/>
            <p14:sldId id="283"/>
            <p14:sldId id="338"/>
            <p14:sldId id="295"/>
            <p14:sldId id="291"/>
            <p14:sldId id="289"/>
            <p14:sldId id="296"/>
            <p14:sldId id="326"/>
            <p14:sldId id="297"/>
            <p14:sldId id="284"/>
            <p14:sldId id="314"/>
            <p14:sldId id="315"/>
            <p14:sldId id="337"/>
            <p14:sldId id="327"/>
            <p14:sldId id="316"/>
            <p14:sldId id="298"/>
            <p14:sldId id="299"/>
            <p14:sldId id="300"/>
            <p14:sldId id="328"/>
            <p14:sldId id="301"/>
            <p14:sldId id="302"/>
            <p14:sldId id="303"/>
            <p14:sldId id="334"/>
            <p14:sldId id="304"/>
            <p14:sldId id="306"/>
            <p14:sldId id="307"/>
            <p14:sldId id="330"/>
            <p14:sldId id="308"/>
            <p14:sldId id="309"/>
            <p14:sldId id="310"/>
            <p14:sldId id="331"/>
            <p14:sldId id="311"/>
            <p14:sldId id="313"/>
            <p14:sldId id="288"/>
            <p14:sldId id="290"/>
            <p14:sldId id="332"/>
            <p14:sldId id="325"/>
            <p14:sldId id="294"/>
            <p14:sldId id="339"/>
          </p14:sldIdLst>
        </p14:section>
        <p14:section name="Untitled Section" id="{20A5E4A2-A2A3-4CCE-8FC2-7D56F2CC8B74}">
          <p14:sldIdLst/>
        </p14:section>
      </p14:sectionLst>
    </p:ext>
    <p:ext uri="{EFAFB233-063F-42B5-8137-9DF3F51BA10A}">
      <p15:sldGuideLst xmlns:p15="http://schemas.microsoft.com/office/powerpoint/2012/main">
        <p15:guide id="9" pos="3840" userDrawn="1">
          <p15:clr>
            <a:srgbClr val="A4A3A4"/>
          </p15:clr>
        </p15:guide>
        <p15:guide id="10" orient="horz" pos="2160" userDrawn="1">
          <p15:clr>
            <a:srgbClr val="A4A3A4"/>
          </p15:clr>
        </p15:guide>
        <p15:guide id="11" orient="horz" pos="1800">
          <p15:clr>
            <a:srgbClr val="A4A3A4"/>
          </p15:clr>
        </p15:guide>
        <p15:guide id="1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ECC"/>
    <a:srgbClr val="C66951"/>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86400" autoAdjust="0"/>
  </p:normalViewPr>
  <p:slideViewPr>
    <p:cSldViewPr showGuides="1">
      <p:cViewPr varScale="1">
        <p:scale>
          <a:sx n="73" d="100"/>
          <a:sy n="73" d="100"/>
        </p:scale>
        <p:origin x="768" y="62"/>
      </p:cViewPr>
      <p:guideLst>
        <p:guide pos="3840"/>
        <p:guide orient="horz" pos="2160"/>
        <p:guide orient="horz" pos="1800"/>
        <p:guide pos="2880"/>
      </p:guideLst>
    </p:cSldViewPr>
  </p:slideViewPr>
  <p:outlineViewPr>
    <p:cViewPr>
      <p:scale>
        <a:sx n="33" d="100"/>
        <a:sy n="33" d="100"/>
      </p:scale>
      <p:origin x="0" y="-321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fpmsa\AppData\Local\Temp\kpiTmp\995DC3~1\Keypoint%20Interactive%20Chart%20in%20Microsoft%20Office%20PowerPoin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'001'!$B$1</c:f>
              <c:strCache>
                <c:ptCount val="1"/>
                <c:pt idx="0">
                  <c:v>001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'001'!$A$2:$A$5</c:f>
              <c:strCache>
                <c:ptCount val="4"/>
                <c:pt idx="0">
                  <c:v>Conduction</c:v>
                </c:pt>
                <c:pt idx="1">
                  <c:v>Convection </c:v>
                </c:pt>
                <c:pt idx="2">
                  <c:v>Radiation</c:v>
                </c:pt>
                <c:pt idx="3">
                  <c:v>Evaporation</c:v>
                </c:pt>
              </c:strCache>
            </c:strRef>
          </c:cat>
          <c:val>
            <c:numRef>
              <c:f>'001'!$B$2:$B$5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42A8-4043-8E98-3597B12633CD}"/>
            </c:ext>
          </c:extLst>
        </c:ser>
        <c:dLbls>
          <c:showLegendKey val="0"/>
          <c:showVal val="0"/>
          <c:showCatName val="0"/>
          <c:showSerName val="0"/>
          <c:showPercent val="0"/>
          <c:showBubbleSize val="0"/>
        </c:dLbls>
        <c:gapWidth val="150"/>
        <c:axId val="128372048"/>
        <c:axId val="272237888"/>
      </c:barChart>
      <c:catAx>
        <c:axId val="128372048"/>
        <c:scaling>
          <c:orientation val="minMax"/>
        </c:scaling>
        <c:delete val="0"/>
        <c:axPos val="b"/>
        <c:numFmt formatCode="General" sourceLinked="1"/>
        <c:majorTickMark val="out"/>
        <c:minorTickMark val="none"/>
        <c:tickLblPos val="nextTo"/>
        <c:crossAx val="272237888"/>
        <c:crosses val="autoZero"/>
        <c:auto val="1"/>
        <c:lblAlgn val="ctr"/>
        <c:lblOffset val="100"/>
        <c:noMultiLvlLbl val="0"/>
      </c:catAx>
      <c:valAx>
        <c:axId val="272237888"/>
        <c:scaling>
          <c:orientation val="minMax"/>
        </c:scaling>
        <c:delete val="0"/>
        <c:axPos val="l"/>
        <c:majorGridlines/>
        <c:numFmt formatCode="0%" sourceLinked="1"/>
        <c:majorTickMark val="out"/>
        <c:minorTickMark val="none"/>
        <c:tickLblPos val="nextTo"/>
        <c:crossAx val="12837204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09510749358579"/>
          <c:y val="3.9196129005914015E-2"/>
          <c:w val="0.73467447964353294"/>
          <c:h val="0.45644048729095366"/>
        </c:manualLayout>
      </c:layout>
      <c:barChart>
        <c:barDir val="col"/>
        <c:grouping val="clustered"/>
        <c:varyColors val="0"/>
        <c:ser>
          <c:idx val="0"/>
          <c:order val="0"/>
          <c:tx>
            <c:strRef>
              <c:f>'002'!$B$1</c:f>
              <c:strCache>
                <c:ptCount val="1"/>
                <c:pt idx="0">
                  <c:v>002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'002'!$A$2:$A$5</c:f>
              <c:strCache>
                <c:ptCount val="4"/>
                <c:pt idx="0">
                  <c:v>Heat rash</c:v>
                </c:pt>
                <c:pt idx="1">
                  <c:v>Heat fatigue</c:v>
                </c:pt>
                <c:pt idx="2">
                  <c:v>Heat exhaustion</c:v>
                </c:pt>
                <c:pt idx="3">
                  <c:v>Heat stroke</c:v>
                </c:pt>
              </c:strCache>
            </c:strRef>
          </c:cat>
          <c:val>
            <c:numRef>
              <c:f>'002'!$B$2:$B$5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69E5-453A-A035-4C78679029DB}"/>
            </c:ext>
          </c:extLst>
        </c:ser>
        <c:dLbls>
          <c:showLegendKey val="0"/>
          <c:showVal val="0"/>
          <c:showCatName val="0"/>
          <c:showSerName val="0"/>
          <c:showPercent val="0"/>
          <c:showBubbleSize val="0"/>
        </c:dLbls>
        <c:gapWidth val="150"/>
        <c:axId val="272240128"/>
        <c:axId val="272240688"/>
      </c:barChart>
      <c:catAx>
        <c:axId val="272240128"/>
        <c:scaling>
          <c:orientation val="minMax"/>
        </c:scaling>
        <c:delete val="0"/>
        <c:axPos val="b"/>
        <c:numFmt formatCode="General" sourceLinked="1"/>
        <c:majorTickMark val="out"/>
        <c:minorTickMark val="none"/>
        <c:tickLblPos val="nextTo"/>
        <c:crossAx val="272240688"/>
        <c:crosses val="autoZero"/>
        <c:auto val="1"/>
        <c:lblAlgn val="ctr"/>
        <c:lblOffset val="100"/>
        <c:noMultiLvlLbl val="0"/>
      </c:catAx>
      <c:valAx>
        <c:axId val="272240688"/>
        <c:scaling>
          <c:orientation val="minMax"/>
        </c:scaling>
        <c:delete val="0"/>
        <c:axPos val="l"/>
        <c:majorGridlines/>
        <c:numFmt formatCode="0%" sourceLinked="1"/>
        <c:majorTickMark val="out"/>
        <c:minorTickMark val="none"/>
        <c:tickLblPos val="nextTo"/>
        <c:crossAx val="2722401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'003'!$B$1</c:f>
              <c:strCache>
                <c:ptCount val="1"/>
                <c:pt idx="0">
                  <c:v>003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'003'!$A$2:$A$5</c:f>
              <c:strCache>
                <c:ptCount val="4"/>
                <c:pt idx="0">
                  <c:v>Thermal Stress Postulate</c:v>
                </c:pt>
                <c:pt idx="1">
                  <c:v>General Duty Clause</c:v>
                </c:pt>
                <c:pt idx="2">
                  <c:v>Ergonomics &amp; Safety Clause</c:v>
                </c:pt>
                <c:pt idx="3">
                  <c:v>Whistleblower provision </c:v>
                </c:pt>
              </c:strCache>
            </c:strRef>
          </c:cat>
          <c:val>
            <c:numRef>
              <c:f>'003'!$B$2:$B$5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D983-49CB-9F19-21699C77722A}"/>
            </c:ext>
          </c:extLst>
        </c:ser>
        <c:dLbls>
          <c:showLegendKey val="0"/>
          <c:showVal val="0"/>
          <c:showCatName val="0"/>
          <c:showSerName val="0"/>
          <c:showPercent val="0"/>
          <c:showBubbleSize val="0"/>
        </c:dLbls>
        <c:gapWidth val="150"/>
        <c:axId val="272493408"/>
        <c:axId val="272493968"/>
      </c:barChart>
      <c:catAx>
        <c:axId val="272493408"/>
        <c:scaling>
          <c:orientation val="minMax"/>
        </c:scaling>
        <c:delete val="0"/>
        <c:axPos val="b"/>
        <c:numFmt formatCode="General" sourceLinked="1"/>
        <c:majorTickMark val="out"/>
        <c:minorTickMark val="none"/>
        <c:tickLblPos val="nextTo"/>
        <c:crossAx val="272493968"/>
        <c:crosses val="autoZero"/>
        <c:auto val="1"/>
        <c:lblAlgn val="ctr"/>
        <c:lblOffset val="100"/>
        <c:noMultiLvlLbl val="0"/>
      </c:catAx>
      <c:valAx>
        <c:axId val="272493968"/>
        <c:scaling>
          <c:orientation val="minMax"/>
        </c:scaling>
        <c:delete val="0"/>
        <c:axPos val="l"/>
        <c:majorGridlines/>
        <c:numFmt formatCode="0%" sourceLinked="1"/>
        <c:majorTickMark val="out"/>
        <c:minorTickMark val="none"/>
        <c:tickLblPos val="nextTo"/>
        <c:crossAx val="27249340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592392843027"/>
          <c:y val="5.3868871913556E-2"/>
          <c:w val="0.69538098855478592"/>
          <c:h val="0.54266453112179458"/>
        </c:manualLayout>
      </c:layout>
      <c:barChart>
        <c:barDir val="col"/>
        <c:grouping val="clustered"/>
        <c:varyColors val="0"/>
        <c:ser>
          <c:idx val="0"/>
          <c:order val="0"/>
          <c:tx>
            <c:strRef>
              <c:f>'004'!$B$1</c:f>
              <c:strCache>
                <c:ptCount val="1"/>
                <c:pt idx="0">
                  <c:v>004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'004'!$A$2:$A$5</c:f>
              <c:strCache>
                <c:ptCount val="4"/>
                <c:pt idx="0">
                  <c:v>37 degrees C</c:v>
                </c:pt>
                <c:pt idx="1">
                  <c:v>38 degrees C</c:v>
                </c:pt>
                <c:pt idx="2">
                  <c:v>39 degrees C</c:v>
                </c:pt>
                <c:pt idx="3">
                  <c:v>45 degrees C</c:v>
                </c:pt>
              </c:strCache>
            </c:strRef>
          </c:cat>
          <c:val>
            <c:numRef>
              <c:f>'004'!$B$2:$B$5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B858-4B0D-927A-E9F58CD11D33}"/>
            </c:ext>
          </c:extLst>
        </c:ser>
        <c:dLbls>
          <c:showLegendKey val="0"/>
          <c:showVal val="0"/>
          <c:showCatName val="0"/>
          <c:showSerName val="0"/>
          <c:showPercent val="0"/>
          <c:showBubbleSize val="0"/>
        </c:dLbls>
        <c:gapWidth val="150"/>
        <c:axId val="126850400"/>
        <c:axId val="126850960"/>
      </c:barChart>
      <c:catAx>
        <c:axId val="126850400"/>
        <c:scaling>
          <c:orientation val="minMax"/>
        </c:scaling>
        <c:delete val="0"/>
        <c:axPos val="b"/>
        <c:numFmt formatCode="General" sourceLinked="1"/>
        <c:majorTickMark val="out"/>
        <c:minorTickMark val="none"/>
        <c:tickLblPos val="nextTo"/>
        <c:crossAx val="126850960"/>
        <c:crosses val="autoZero"/>
        <c:auto val="1"/>
        <c:lblAlgn val="ctr"/>
        <c:lblOffset val="100"/>
        <c:noMultiLvlLbl val="0"/>
      </c:catAx>
      <c:valAx>
        <c:axId val="126850960"/>
        <c:scaling>
          <c:orientation val="minMax"/>
        </c:scaling>
        <c:delete val="0"/>
        <c:axPos val="l"/>
        <c:majorGridlines/>
        <c:numFmt formatCode="0%" sourceLinked="1"/>
        <c:majorTickMark val="out"/>
        <c:minorTickMark val="none"/>
        <c:tickLblPos val="nextTo"/>
        <c:crossAx val="12685040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'005'!$B$1</c:f>
              <c:strCache>
                <c:ptCount val="1"/>
                <c:pt idx="0">
                  <c:v>005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'005'!$A$2:$A$5</c:f>
              <c:strCache>
                <c:ptCount val="4"/>
                <c:pt idx="0">
                  <c:v>Dry bulb temperature</c:v>
                </c:pt>
                <c:pt idx="1">
                  <c:v>Wet bulb temperature</c:v>
                </c:pt>
                <c:pt idx="2">
                  <c:v>Dew point temperature</c:v>
                </c:pt>
                <c:pt idx="3">
                  <c:v>Globe temperature</c:v>
                </c:pt>
              </c:strCache>
            </c:strRef>
          </c:cat>
          <c:val>
            <c:numRef>
              <c:f>'005'!$B$2:$B$5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C903-4480-A1D3-287B3F759389}"/>
            </c:ext>
          </c:extLst>
        </c:ser>
        <c:dLbls>
          <c:showLegendKey val="0"/>
          <c:showVal val="0"/>
          <c:showCatName val="0"/>
          <c:showSerName val="0"/>
          <c:showPercent val="0"/>
          <c:showBubbleSize val="0"/>
        </c:dLbls>
        <c:gapWidth val="150"/>
        <c:axId val="126853200"/>
        <c:axId val="126853760"/>
      </c:barChart>
      <c:catAx>
        <c:axId val="126853200"/>
        <c:scaling>
          <c:orientation val="minMax"/>
        </c:scaling>
        <c:delete val="0"/>
        <c:axPos val="b"/>
        <c:numFmt formatCode="General" sourceLinked="1"/>
        <c:majorTickMark val="out"/>
        <c:minorTickMark val="none"/>
        <c:tickLblPos val="nextTo"/>
        <c:crossAx val="126853760"/>
        <c:crosses val="autoZero"/>
        <c:auto val="1"/>
        <c:lblAlgn val="ctr"/>
        <c:lblOffset val="100"/>
        <c:noMultiLvlLbl val="0"/>
      </c:catAx>
      <c:valAx>
        <c:axId val="126853760"/>
        <c:scaling>
          <c:orientation val="minMax"/>
        </c:scaling>
        <c:delete val="0"/>
        <c:axPos val="l"/>
        <c:majorGridlines/>
        <c:numFmt formatCode="0%" sourceLinked="1"/>
        <c:majorTickMark val="out"/>
        <c:minorTickMark val="none"/>
        <c:tickLblPos val="nextTo"/>
        <c:crossAx val="12685320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'006'!$B$1</c:f>
              <c:strCache>
                <c:ptCount val="1"/>
                <c:pt idx="0">
                  <c:v>006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'006'!$A$2:$A$5</c:f>
              <c:strCache>
                <c:ptCount val="4"/>
                <c:pt idx="0">
                  <c:v>Engineering</c:v>
                </c:pt>
                <c:pt idx="1">
                  <c:v>Administrative</c:v>
                </c:pt>
                <c:pt idx="2">
                  <c:v>Personal protective equipment</c:v>
                </c:pt>
                <c:pt idx="3">
                  <c:v>Financial</c:v>
                </c:pt>
              </c:strCache>
            </c:strRef>
          </c:cat>
          <c:val>
            <c:numRef>
              <c:f>'006'!$B$2:$B$5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3E5D-4FD4-869D-FC86ED82F06E}"/>
            </c:ext>
          </c:extLst>
        </c:ser>
        <c:dLbls>
          <c:showLegendKey val="0"/>
          <c:showVal val="0"/>
          <c:showCatName val="0"/>
          <c:showSerName val="0"/>
          <c:showPercent val="0"/>
          <c:showBubbleSize val="0"/>
        </c:dLbls>
        <c:gapWidth val="150"/>
        <c:axId val="126876656"/>
        <c:axId val="126877216"/>
      </c:barChart>
      <c:catAx>
        <c:axId val="126876656"/>
        <c:scaling>
          <c:orientation val="minMax"/>
        </c:scaling>
        <c:delete val="0"/>
        <c:axPos val="b"/>
        <c:numFmt formatCode="General" sourceLinked="1"/>
        <c:majorTickMark val="out"/>
        <c:minorTickMark val="none"/>
        <c:tickLblPos val="nextTo"/>
        <c:crossAx val="126877216"/>
        <c:crosses val="autoZero"/>
        <c:auto val="1"/>
        <c:lblAlgn val="ctr"/>
        <c:lblOffset val="100"/>
        <c:noMultiLvlLbl val="0"/>
      </c:catAx>
      <c:valAx>
        <c:axId val="126877216"/>
        <c:scaling>
          <c:orientation val="minMax"/>
        </c:scaling>
        <c:delete val="0"/>
        <c:axPos val="l"/>
        <c:majorGridlines/>
        <c:numFmt formatCode="0%" sourceLinked="1"/>
        <c:majorTickMark val="out"/>
        <c:minorTickMark val="none"/>
        <c:tickLblPos val="nextTo"/>
        <c:crossAx val="12687665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'007'!$B$1</c:f>
              <c:strCache>
                <c:ptCount val="1"/>
                <c:pt idx="0">
                  <c:v>007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'007'!$A$2:$A$3</c:f>
              <c:strCache>
                <c:ptCount val="2"/>
                <c:pt idx="0">
                  <c:v>True</c:v>
                </c:pt>
                <c:pt idx="1">
                  <c:v>False</c:v>
                </c:pt>
              </c:strCache>
            </c:strRef>
          </c:cat>
          <c:val>
            <c:numRef>
              <c:f>'007'!$B$2:$B$3</c:f>
              <c:numCache>
                <c:formatCode>0%</c:formatCode>
                <c:ptCount val="2"/>
                <c:pt idx="0">
                  <c:v>0</c:v>
                </c:pt>
                <c:pt idx="1">
                  <c:v>0</c:v>
                </c:pt>
              </c:numCache>
            </c:numRef>
          </c:val>
          <c:extLst>
            <c:ext xmlns:c16="http://schemas.microsoft.com/office/drawing/2014/chart" uri="{C3380CC4-5D6E-409C-BE32-E72D297353CC}">
              <c16:uniqueId val="{00000000-9893-4B1C-B442-4F6C03E5FAA2}"/>
            </c:ext>
          </c:extLst>
        </c:ser>
        <c:dLbls>
          <c:showLegendKey val="0"/>
          <c:showVal val="0"/>
          <c:showCatName val="0"/>
          <c:showSerName val="0"/>
          <c:showPercent val="0"/>
          <c:showBubbleSize val="0"/>
        </c:dLbls>
        <c:gapWidth val="150"/>
        <c:axId val="272809776"/>
        <c:axId val="272810336"/>
      </c:barChart>
      <c:catAx>
        <c:axId val="272809776"/>
        <c:scaling>
          <c:orientation val="minMax"/>
        </c:scaling>
        <c:delete val="0"/>
        <c:axPos val="b"/>
        <c:numFmt formatCode="General" sourceLinked="1"/>
        <c:majorTickMark val="out"/>
        <c:minorTickMark val="none"/>
        <c:tickLblPos val="nextTo"/>
        <c:crossAx val="272810336"/>
        <c:crosses val="autoZero"/>
        <c:auto val="1"/>
        <c:lblAlgn val="ctr"/>
        <c:lblOffset val="100"/>
        <c:noMultiLvlLbl val="0"/>
      </c:catAx>
      <c:valAx>
        <c:axId val="272810336"/>
        <c:scaling>
          <c:orientation val="minMax"/>
        </c:scaling>
        <c:delete val="0"/>
        <c:axPos val="l"/>
        <c:majorGridlines/>
        <c:numFmt formatCode="0%" sourceLinked="1"/>
        <c:majorTickMark val="out"/>
        <c:minorTickMark val="none"/>
        <c:tickLblPos val="nextTo"/>
        <c:crossAx val="27280977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4/14/2020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4/14/2020</a:t>
            </a:fld>
            <a:endParaRPr/>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746873" rtl="0" eaLnBrk="1" latinLnBrk="0" hangingPunct="1">
      <a:defRPr sz="1000" kern="1200">
        <a:solidFill>
          <a:schemeClr val="tx2"/>
        </a:solidFill>
        <a:latin typeface="+mn-lt"/>
        <a:ea typeface="+mn-ea"/>
        <a:cs typeface="+mn-cs"/>
      </a:defRPr>
    </a:lvl1pPr>
    <a:lvl2pPr marL="373436" algn="l" defTabSz="746873" rtl="0" eaLnBrk="1" latinLnBrk="0" hangingPunct="1">
      <a:defRPr sz="1000" kern="1200">
        <a:solidFill>
          <a:schemeClr val="tx2"/>
        </a:solidFill>
        <a:latin typeface="+mn-lt"/>
        <a:ea typeface="+mn-ea"/>
        <a:cs typeface="+mn-cs"/>
      </a:defRPr>
    </a:lvl2pPr>
    <a:lvl3pPr marL="746873" algn="l" defTabSz="746873" rtl="0" eaLnBrk="1" latinLnBrk="0" hangingPunct="1">
      <a:defRPr sz="1000" kern="1200">
        <a:solidFill>
          <a:schemeClr val="tx2"/>
        </a:solidFill>
        <a:latin typeface="+mn-lt"/>
        <a:ea typeface="+mn-ea"/>
        <a:cs typeface="+mn-cs"/>
      </a:defRPr>
    </a:lvl3pPr>
    <a:lvl4pPr marL="1120310" algn="l" defTabSz="746873" rtl="0" eaLnBrk="1" latinLnBrk="0" hangingPunct="1">
      <a:defRPr sz="1000" kern="1200">
        <a:solidFill>
          <a:schemeClr val="tx2"/>
        </a:solidFill>
        <a:latin typeface="+mn-lt"/>
        <a:ea typeface="+mn-ea"/>
        <a:cs typeface="+mn-cs"/>
      </a:defRPr>
    </a:lvl4pPr>
    <a:lvl5pPr marL="1493746" algn="l" defTabSz="746873" rtl="0" eaLnBrk="1" latinLnBrk="0" hangingPunct="1">
      <a:defRPr sz="1000" kern="1200">
        <a:solidFill>
          <a:schemeClr val="tx2"/>
        </a:solidFill>
        <a:latin typeface="+mn-lt"/>
        <a:ea typeface="+mn-ea"/>
        <a:cs typeface="+mn-cs"/>
      </a:defRPr>
    </a:lvl5pPr>
    <a:lvl6pPr marL="1867183" algn="l" defTabSz="746873" rtl="0" eaLnBrk="1" latinLnBrk="0" hangingPunct="1">
      <a:defRPr sz="1000" kern="1200">
        <a:solidFill>
          <a:schemeClr val="tx1"/>
        </a:solidFill>
        <a:latin typeface="+mn-lt"/>
        <a:ea typeface="+mn-ea"/>
        <a:cs typeface="+mn-cs"/>
      </a:defRPr>
    </a:lvl6pPr>
    <a:lvl7pPr marL="2240619" algn="l" defTabSz="746873" rtl="0" eaLnBrk="1" latinLnBrk="0" hangingPunct="1">
      <a:defRPr sz="1000" kern="1200">
        <a:solidFill>
          <a:schemeClr val="tx1"/>
        </a:solidFill>
        <a:latin typeface="+mn-lt"/>
        <a:ea typeface="+mn-ea"/>
        <a:cs typeface="+mn-cs"/>
      </a:defRPr>
    </a:lvl7pPr>
    <a:lvl8pPr marL="2614056" algn="l" defTabSz="746873" rtl="0" eaLnBrk="1" latinLnBrk="0" hangingPunct="1">
      <a:defRPr sz="1000" kern="1200">
        <a:solidFill>
          <a:schemeClr val="tx1"/>
        </a:solidFill>
        <a:latin typeface="+mn-lt"/>
        <a:ea typeface="+mn-ea"/>
        <a:cs typeface="+mn-cs"/>
      </a:defRPr>
    </a:lvl8pPr>
    <a:lvl9pPr marL="2987493" algn="l" defTabSz="74687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oil and gas industry requires outdoor work, this includes Fracking. The hours are typically long, and work days may run 2-3 weeks straight before days off.</a:t>
            </a:r>
          </a:p>
          <a:p>
            <a:r>
              <a:rPr lang="en-US" dirty="0" smtClean="0"/>
              <a:t>Some of the work is strenuous, but much is not, however, there is a lot of moderate exertion throughout the day, such as walking, standing, light lifting, etc.</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66576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oil and gas industry requires outdoor work, this includes Fracking. The hours are typically long, and work days may run 2-3 weeks straight before days off.</a:t>
            </a:r>
          </a:p>
          <a:p>
            <a:r>
              <a:rPr lang="en-US" dirty="0" smtClean="0"/>
              <a:t>Some of the work is strenuous, but much is not, however, there is a lot of moderate exertion throughout the day, such as walking, standing, light lifting, etc.</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42341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Acclimitization is simply “getting used to the temperature”. It works well</a:t>
            </a:r>
            <a:r>
              <a:rPr lang="en-US" baseline="0" dirty="0" smtClean="0"/>
              <a:t> for hot environments, but not too much for cold.</a:t>
            </a:r>
          </a:p>
          <a:p>
            <a:r>
              <a:rPr lang="en-US" baseline="0" dirty="0" smtClean="0"/>
              <a:t>Acclimitization may require a day or two at the beginning of a work cycle. However, it may be lost in one day of work out of the temperature extreme.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13621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Conduction- transfer by touch</a:t>
            </a:r>
          </a:p>
          <a:p>
            <a:r>
              <a:rPr lang="en-US" dirty="0" smtClean="0"/>
              <a:t>Convection- transfer by air movement over a surface</a:t>
            </a:r>
          </a:p>
          <a:p>
            <a:r>
              <a:rPr lang="en-US" dirty="0" smtClean="0"/>
              <a:t>Radiation- transfer by heat waves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95584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Clothing- Oil and gas work typically requires the employee to wear FR (fire retardant) clothing. FR is heavy. It can be loose woven and breathable, but the denim</a:t>
            </a:r>
            <a:r>
              <a:rPr lang="en-US" baseline="0" dirty="0" smtClean="0"/>
              <a:t> fabrics that most coveralls used in Fracking operations are heavy and not cool.</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20032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176626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exposure to sunlight will be common for day shift work. The </a:t>
            </a:r>
            <a:r>
              <a:rPr lang="en-US" dirty="0" err="1" smtClean="0"/>
              <a:t>workshift</a:t>
            </a:r>
            <a:r>
              <a:rPr lang="en-US" dirty="0" smtClean="0"/>
              <a:t> may be 12 hours or more. This will also effect the </a:t>
            </a:r>
            <a:r>
              <a:rPr lang="en-US" dirty="0" err="1" smtClean="0"/>
              <a:t>acceptible</a:t>
            </a:r>
            <a:r>
              <a:rPr lang="en-US" dirty="0" smtClean="0"/>
              <a:t> exposure.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388721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oil and gas industry requires outdoor work, this includes Fracking. The hours are typically long, and work days may run 2-3 weeks straight before days off.</a:t>
            </a:r>
          </a:p>
          <a:p>
            <a:r>
              <a:rPr lang="en-US" dirty="0" smtClean="0"/>
              <a:t>Some of the work is strenuous, but much is not, however, there is a lot of moderate exertion throughout the day, such as walking, standing, light lifting, etc.</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96392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26999"/>
            <a:ext cx="1981200" cy="5463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28269"/>
            <a:ext cx="6705600" cy="546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710800"/>
            <a:ext cx="1981200" cy="15240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E2E8455-1DE6-4860-80D6-AA565D89E366}" type="datetime1">
              <a:rPr lang="en-US" smtClean="0"/>
              <a:t>4/14/2020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0DEFA9C-FDE7-4967-BC8A-B9ED2A919FA7}"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1710800"/>
            <a:ext cx="6324600" cy="15240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0ED82-8542-4D7F-877A-A8F6B07A7D21}"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22766"/>
            <a:ext cx="6705600" cy="5463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22766"/>
            <a:ext cx="1956046" cy="546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28866"/>
            <a:ext cx="1676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53C384-C62B-40F3-9D4D-38555AD06E11}"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91C5AD9-787D-40FA-8A4D-16A055B9AF8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DE3B38-0E5A-4A4A-AE94-91B1DC73EA47}" type="slidenum">
              <a:rPr lang="en-US"/>
              <a:pPr>
                <a:defRPr/>
              </a:pPr>
              <a:t>‹#›</a:t>
            </a:fld>
            <a:endParaRPr lang="en-US"/>
          </a:p>
        </p:txBody>
      </p:sp>
    </p:spTree>
    <p:extLst>
      <p:ext uri="{BB962C8B-B14F-4D97-AF65-F5344CB8AC3E}">
        <p14:creationId xmlns:p14="http://schemas.microsoft.com/office/powerpoint/2010/main" val="1158533796"/>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5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79500"/>
            <a:ext cx="438150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2500" y="1079500"/>
            <a:ext cx="4381500" cy="43815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C0737-4902-469D-9020-5840F21F8934}" type="slidenum">
              <a:rPr lang="en-US"/>
              <a:pPr>
                <a:defRPr/>
              </a:pPr>
              <a:t>‹#›</a:t>
            </a:fld>
            <a:endParaRPr lang="en-US"/>
          </a:p>
        </p:txBody>
      </p:sp>
    </p:spTree>
    <p:extLst>
      <p:ext uri="{BB962C8B-B14F-4D97-AF65-F5344CB8AC3E}">
        <p14:creationId xmlns:p14="http://schemas.microsoft.com/office/powerpoint/2010/main" val="255298144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08000"/>
            <a:ext cx="7772400" cy="952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51000"/>
            <a:ext cx="7772400" cy="3429000"/>
          </a:xfrm>
        </p:spPr>
        <p:txBody>
          <a:bodyPr/>
          <a:lstStyle/>
          <a:p>
            <a:pPr lvl="0"/>
            <a:endParaRPr lang="en-US" noProof="0"/>
          </a:p>
        </p:txBody>
      </p:sp>
      <p:sp>
        <p:nvSpPr>
          <p:cNvPr id="4" name="Date Placeholder 3"/>
          <p:cNvSpPr>
            <a:spLocks noGrp="1"/>
          </p:cNvSpPr>
          <p:nvPr>
            <p:ph type="dt" sz="half" idx="10"/>
          </p:nvPr>
        </p:nvSpPr>
        <p:spPr>
          <a:xfrm>
            <a:off x="685800" y="5207000"/>
            <a:ext cx="1905000" cy="3810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5207000"/>
            <a:ext cx="2895600" cy="3810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07000"/>
            <a:ext cx="1905000" cy="381000"/>
          </a:xfrm>
        </p:spPr>
        <p:txBody>
          <a:bodyPr/>
          <a:lstStyle>
            <a:lvl1pPr>
              <a:defRPr/>
            </a:lvl1pPr>
          </a:lstStyle>
          <a:p>
            <a:pPr>
              <a:defRPr/>
            </a:pPr>
            <a:fld id="{B3C6DC20-429F-4614-A0DB-4E6EE1C2CC8D}" type="slidenum">
              <a:rPr lang="en-US"/>
              <a:pPr>
                <a:defRPr/>
              </a:pPr>
              <a:t>‹#›</a:t>
            </a:fld>
            <a:endParaRPr lang="en-US"/>
          </a:p>
        </p:txBody>
      </p:sp>
    </p:spTree>
    <p:extLst>
      <p:ext uri="{BB962C8B-B14F-4D97-AF65-F5344CB8AC3E}">
        <p14:creationId xmlns:p14="http://schemas.microsoft.com/office/powerpoint/2010/main" val="116993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2095500"/>
            <a:ext cx="3810000" cy="298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95500"/>
            <a:ext cx="3810000" cy="298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67350B3A-2915-43B5-887F-47AD8C400CE4}" type="slidenum">
              <a:rPr lang="en-US" altLang="en-US"/>
              <a:pPr/>
              <a:t>‹#›</a:t>
            </a:fld>
            <a:endParaRPr lang="en-US" altLang="en-US"/>
          </a:p>
        </p:txBody>
      </p:sp>
    </p:spTree>
    <p:extLst>
      <p:ext uri="{BB962C8B-B14F-4D97-AF65-F5344CB8AC3E}">
        <p14:creationId xmlns:p14="http://schemas.microsoft.com/office/powerpoint/2010/main" val="235869236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58B52-F41C-460A-B5FF-49717FA58126}"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
        <p:nvSpPr>
          <p:cNvPr id="6" name="question"/>
          <p:cNvSpPr>
            <a:spLocks noGrp="1"/>
          </p:cNvSpPr>
          <p:nvPr>
            <p:ph type="body" idx="13" hasCustomPrompt="1"/>
          </p:nvPr>
        </p:nvSpPr>
        <p:spPr>
          <a:xfrm>
            <a:off x="381000" y="1327601"/>
            <a:ext cx="8382000" cy="685800"/>
          </a:xfrm>
        </p:spPr>
        <p:txBody>
          <a:bodyPr/>
          <a:lstStyle>
            <a:lvl1pPr marL="0" indent="0" algn="l" defTabSz="914400" rtl="0" eaLnBrk="1" latinLnBrk="0" hangingPunct="1">
              <a:spcBef>
                <a:spcPct val="20000"/>
              </a:spcBef>
              <a:buFontTx/>
              <a:buNone/>
              <a:defRPr/>
            </a:lvl1pPr>
            <a:lvl2pPr marL="365760" indent="0" algn="l" defTabSz="914400" rtl="0" eaLnBrk="1" latinLnBrk="0" hangingPunct="1">
              <a:spcBef>
                <a:spcPct val="20000"/>
              </a:spcBef>
              <a:buFontTx/>
              <a:buNone/>
              <a:defRPr/>
            </a:lvl2pPr>
            <a:lvl3pPr marL="640080" indent="0" algn="l" defTabSz="914400" rtl="0" eaLnBrk="1" latinLnBrk="0" hangingPunct="1">
              <a:spcBef>
                <a:spcPct val="20000"/>
              </a:spcBef>
              <a:buFontTx/>
              <a:buNone/>
              <a:defRPr/>
            </a:lvl3pPr>
            <a:lvl4pPr marL="914400" indent="0" algn="l" defTabSz="914400" rtl="0" eaLnBrk="1" latinLnBrk="0" hangingPunct="1">
              <a:spcBef>
                <a:spcPct val="20000"/>
              </a:spcBef>
              <a:buFontTx/>
              <a:buNone/>
              <a:defRPr/>
            </a:lvl4pPr>
            <a:lvl5pPr marL="1097280" indent="0" algn="l" defTabSz="914400" rtl="0" eaLnBrk="1" latinLnBrk="0" hangingPunct="1">
              <a:spcBef>
                <a:spcPct val="20000"/>
              </a:spcBef>
              <a:buFontTx/>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165802"/>
            <a:ext cx="4095750" cy="2939599"/>
          </a:xfrm>
          <a:prstGeom prst="rect">
            <a:avLst/>
          </a:prstGeom>
        </p:spPr>
        <p:txBody>
          <a:bodyPr>
            <a:normAutofit/>
          </a:bodyPr>
          <a:lstStyle>
            <a:lvl1pPr marL="502920" indent="-457200" algn="l" defTabSz="914400" rtl="0" eaLnBrk="1" latinLnBrk="0" hangingPunct="1">
              <a:spcBef>
                <a:spcPct val="20000"/>
              </a:spcBef>
              <a:buAutoNum type="arabicPeriod"/>
              <a:defRPr/>
            </a:lvl1pPr>
            <a:lvl2pPr marL="708660" indent="-342900" algn="l" defTabSz="914400" rtl="0" eaLnBrk="1" latinLnBrk="0" hangingPunct="1">
              <a:spcBef>
                <a:spcPct val="20000"/>
              </a:spcBef>
              <a:buAutoNum type="arabicPeriod"/>
              <a:defRPr/>
            </a:lvl2pPr>
            <a:lvl3pPr marL="982980" indent="-342900" algn="l" defTabSz="914400" rtl="0" eaLnBrk="1" latinLnBrk="0" hangingPunct="1">
              <a:spcBef>
                <a:spcPct val="20000"/>
              </a:spcBef>
              <a:buAutoNum type="arabicPeriod"/>
              <a:defRPr/>
            </a:lvl3pPr>
            <a:lvl4pPr marL="1257300" indent="-342900" algn="l" defTabSz="914400" rtl="0" eaLnBrk="1" latinLnBrk="0" hangingPunct="1">
              <a:spcBef>
                <a:spcPct val="20000"/>
              </a:spcBef>
              <a:buAutoNum type="arabicPeriod"/>
              <a:defRPr/>
            </a:lvl4pPr>
            <a:lvl5pPr marL="1440180" indent="-342900" algn="l" defTabSz="914400" rtl="0" eaLnBrk="1" latinLnBrk="0" hangingPunct="1">
              <a:spcBef>
                <a:spcPct val="20000"/>
              </a:spcBef>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165802"/>
            <a:ext cx="4095750" cy="2939599"/>
          </a:xfrm>
          <a:prstGeom prst="rect">
            <a:avLst/>
          </a:prstGeom>
        </p:spPr>
        <p:txBody>
          <a:bodyPr/>
          <a:lstStyle/>
          <a:p>
            <a:endParaRPr lang="en-US"/>
          </a:p>
        </p:txBody>
      </p:sp>
    </p:spTree>
    <p:extLst>
      <p:ext uri="{BB962C8B-B14F-4D97-AF65-F5344CB8AC3E}">
        <p14:creationId xmlns:p14="http://schemas.microsoft.com/office/powerpoint/2010/main" val="7246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58B52-F41C-460A-B5FF-49717FA58126}"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
        <p:nvSpPr>
          <p:cNvPr id="6" name="Oval 5" hidden="1"/>
          <p:cNvSpPr/>
          <p:nvPr userDrawn="1">
            <p:custDataLst>
              <p:tags r:id="rId1"/>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extLst>
      <p:ext uri="{BB962C8B-B14F-4D97-AF65-F5344CB8AC3E}">
        <p14:creationId xmlns:p14="http://schemas.microsoft.com/office/powerpoint/2010/main" val="339425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2095500"/>
            <a:ext cx="3810000" cy="298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095500"/>
            <a:ext cx="3810000" cy="142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1250"/>
            <a:ext cx="3810000" cy="142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5207000"/>
            <a:ext cx="1905000" cy="3810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5207000"/>
            <a:ext cx="2895600" cy="3810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5207000"/>
            <a:ext cx="1905000" cy="381000"/>
          </a:xfrm>
        </p:spPr>
        <p:txBody>
          <a:bodyPr/>
          <a:lstStyle>
            <a:lvl1pPr>
              <a:defRPr/>
            </a:lvl1pPr>
          </a:lstStyle>
          <a:p>
            <a:fld id="{C9E6173A-01E5-4E34-85D0-AA8272EB2460}" type="slidenum">
              <a:rPr lang="en-US" altLang="en-US"/>
              <a:pPr/>
              <a:t>‹#›</a:t>
            </a:fld>
            <a:endParaRPr lang="en-US" altLang="en-US"/>
          </a:p>
        </p:txBody>
      </p:sp>
    </p:spTree>
    <p:extLst>
      <p:ext uri="{BB962C8B-B14F-4D97-AF65-F5344CB8AC3E}">
        <p14:creationId xmlns:p14="http://schemas.microsoft.com/office/powerpoint/2010/main" val="1872451018"/>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54794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13" descr="Bullet point 1&#10;Bullet point 2&#10;bullet point 3&#10;"/>
          <p:cNvSpPr>
            <a:spLocks noGrp="1"/>
          </p:cNvSpPr>
          <p:nvPr>
            <p:ph idx="1"/>
          </p:nvPr>
        </p:nvSpPr>
        <p:spPr>
          <a:xfrm>
            <a:off x="3657600" y="1333500"/>
            <a:ext cx="5334000" cy="4191000"/>
          </a:xfrm>
        </p:spPr>
        <p:txBody>
          <a:bodyPr>
            <a:noAutofit/>
          </a:bodyPr>
          <a:lstStyle/>
          <a:p>
            <a:pPr>
              <a:spcBef>
                <a:spcPts val="0"/>
              </a:spcBef>
              <a:spcAft>
                <a:spcPts val="600"/>
              </a:spcAft>
            </a:pPr>
            <a:endParaRPr lang="en-US" b="1" dirty="0"/>
          </a:p>
        </p:txBody>
      </p:sp>
      <p:sp>
        <p:nvSpPr>
          <p:cNvPr id="9" name="Slide Number Placeholder 2"/>
          <p:cNvSpPr>
            <a:spLocks noGrp="1"/>
          </p:cNvSpPr>
          <p:nvPr>
            <p:ph type="sldNum" sz="quarter" idx="12"/>
          </p:nvPr>
        </p:nvSpPr>
        <p:spPr>
          <a:xfrm>
            <a:off x="165719" y="5455636"/>
            <a:ext cx="596281" cy="181747"/>
          </a:xfrm>
        </p:spPr>
        <p:txBody>
          <a:bodyPr/>
          <a:lstStyle/>
          <a:p>
            <a:fld id="{DA60BA0E-20D0-4E7C-B286-26C960A6788F}" type="slidenum">
              <a:rPr lang="en-US" smtClean="0"/>
              <a:t>‹#›</a:t>
            </a:fld>
            <a:endParaRPr lang="en-US" dirty="0"/>
          </a:p>
        </p:txBody>
      </p:sp>
      <p:sp>
        <p:nvSpPr>
          <p:cNvPr id="10" name="Title 12"/>
          <p:cNvSpPr>
            <a:spLocks noGrp="1"/>
          </p:cNvSpPr>
          <p:nvPr>
            <p:ph type="title"/>
          </p:nvPr>
        </p:nvSpPr>
        <p:spPr>
          <a:xfrm>
            <a:off x="152400" y="63502"/>
            <a:ext cx="8763000" cy="1164167"/>
          </a:xfrm>
        </p:spPr>
        <p:txBody>
          <a:body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5300" y="5270503"/>
            <a:ext cx="1028700" cy="370267"/>
          </a:xfrm>
          <a:prstGeom prst="rect">
            <a:avLst/>
          </a:prstGeom>
        </p:spPr>
      </p:pic>
      <p:sp>
        <p:nvSpPr>
          <p:cNvPr id="12" name="Rectangle 11"/>
          <p:cNvSpPr/>
          <p:nvPr userDrawn="1"/>
        </p:nvSpPr>
        <p:spPr>
          <a:xfrm>
            <a:off x="228600" y="1418168"/>
            <a:ext cx="3486150" cy="2209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025" tIns="28013" rIns="56025" bIns="28013" numCol="1" spcCol="0" rtlCol="0" fromWordArt="0" anchor="ctr" anchorCtr="0" forceAA="0" compatLnSpc="1">
            <a:prstTxWarp prst="textNoShape">
              <a:avLst/>
            </a:prstTxWarp>
            <a:noAutofit/>
          </a:bodyPr>
          <a:lstStyle/>
          <a:p>
            <a:pPr algn="ctr"/>
            <a:endParaRPr lang="en-US"/>
          </a:p>
        </p:txBody>
      </p:sp>
      <p:sp>
        <p:nvSpPr>
          <p:cNvPr id="13" name="Content Placeholder 13"/>
          <p:cNvSpPr txBox="1">
            <a:spLocks/>
          </p:cNvSpPr>
          <p:nvPr userDrawn="1"/>
        </p:nvSpPr>
        <p:spPr>
          <a:xfrm>
            <a:off x="228600" y="1418168"/>
            <a:ext cx="4191000" cy="80433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a:p>
        </p:txBody>
      </p:sp>
      <p:sp>
        <p:nvSpPr>
          <p:cNvPr id="15" name="Content Placeholder 13" descr="Bullet point 1&#10;Bullet point 2&#10;bullet point 3&#10;"/>
          <p:cNvSpPr txBox="1">
            <a:spLocks/>
          </p:cNvSpPr>
          <p:nvPr userDrawn="1"/>
        </p:nvSpPr>
        <p:spPr>
          <a:xfrm>
            <a:off x="213360" y="3658448"/>
            <a:ext cx="3486150" cy="197893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defRPr/>
            </a:pPr>
            <a:endParaRPr lang="en-US" b="1" dirty="0" smtClean="0"/>
          </a:p>
        </p:txBody>
      </p:sp>
      <p:sp>
        <p:nvSpPr>
          <p:cNvPr id="16" name="Content Placeholder 13" descr="Bullet point 1&#10;Bullet point 2&#10;bullet point 3&#10;"/>
          <p:cNvSpPr>
            <a:spLocks noGrp="1"/>
          </p:cNvSpPr>
          <p:nvPr>
            <p:ph idx="13"/>
          </p:nvPr>
        </p:nvSpPr>
        <p:spPr>
          <a:xfrm>
            <a:off x="220980" y="3664936"/>
            <a:ext cx="3493770" cy="1859564"/>
          </a:xfrm>
        </p:spPr>
        <p:txBody>
          <a:bodyPr>
            <a:noAutofit/>
          </a:bodyPr>
          <a:lstStyle/>
          <a:p>
            <a:pPr>
              <a:spcBef>
                <a:spcPts val="0"/>
              </a:spcBef>
              <a:spcAft>
                <a:spcPts val="600"/>
              </a:spcAft>
            </a:pP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195860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314637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53ADF-D1AB-4BDF-A591-48D2B7AAAC4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415806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53ADF-D1AB-4BDF-A591-48D2B7AAAC4C}"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3515892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53ADF-D1AB-4BDF-A591-48D2B7AAAC4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1965003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53ADF-D1AB-4BDF-A591-48D2B7AAAC4C}"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2264252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53ADF-D1AB-4BDF-A591-48D2B7AAAC4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888727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53ADF-D1AB-4BDF-A591-48D2B7AAAC4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2646071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72817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62536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26999"/>
            <a:ext cx="1981200" cy="546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28269"/>
            <a:ext cx="6705600" cy="546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2" y="2410231"/>
            <a:ext cx="1600201" cy="137160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06E7219-2CE9-40DC-8B2C-FF46ED1B13CF}" type="datetime1">
              <a:rPr lang="en-US" smtClean="0"/>
              <a:t>4/14/2020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0DEFA9C-FDE7-4967-BC8A-B9ED2A919FA7}"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410231"/>
            <a:ext cx="6324600" cy="13716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204775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4182054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86182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4310E-CBD9-4D1C-8A36-5B8272B0F12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877314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4310E-CBD9-4D1C-8A36-5B8272B0F12E}"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3450429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4310E-CBD9-4D1C-8A36-5B8272B0F12E}"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2725685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4310E-CBD9-4D1C-8A36-5B8272B0F12E}"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241752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4310E-CBD9-4D1C-8A36-5B8272B0F12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497360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4310E-CBD9-4D1C-8A36-5B8272B0F12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528957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56943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32560"/>
            <a:ext cx="4038600" cy="3672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32560"/>
            <a:ext cx="4038600" cy="3672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B851C9-A918-4C42-BB7A-62189DEA2541}"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357993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033948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282560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1109895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719AA3-04E5-4A2A-8142-FB59131A262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417824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719AA3-04E5-4A2A-8142-FB59131A2624}"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627035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719AA3-04E5-4A2A-8142-FB59131A2624}"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627341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19AA3-04E5-4A2A-8142-FB59131A2624}"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1231264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19AA3-04E5-4A2A-8142-FB59131A262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3624863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19AA3-04E5-4A2A-8142-FB59131A262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70388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35365"/>
            <a:ext cx="4040188" cy="53313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32000"/>
            <a:ext cx="4040188" cy="30731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435365"/>
            <a:ext cx="4041775" cy="53313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032000"/>
            <a:ext cx="4041775" cy="30731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53A64B-04CF-4E5C-8758-B9970C93F650}" type="datetime1">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1918754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7904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E88947-1AE1-4179-8B88-7DD57144CB2C}"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25766"/>
            <a:ext cx="8831802" cy="5463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16B14BF-0688-4324-B3F7-3222BB972B5F}" type="datetime1">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71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25730"/>
            <a:ext cx="1981200" cy="5463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27000"/>
            <a:ext cx="6705600" cy="546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54002"/>
            <a:ext cx="586740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1775460"/>
            <a:ext cx="1673352" cy="2346960"/>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CE816-E1C1-4E5E-8D19-A9A7DB915EAB}"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DFBB78A-01B4-41F2-96B0-677A4A282832}" type="slidenum">
              <a:rPr lang="en-US" smtClean="0"/>
              <a:t>‹#›</a:t>
            </a:fld>
            <a:endParaRPr lang="en-US"/>
          </a:p>
        </p:txBody>
      </p:sp>
      <p:sp>
        <p:nvSpPr>
          <p:cNvPr id="11" name="Title 10"/>
          <p:cNvSpPr>
            <a:spLocks noGrp="1"/>
          </p:cNvSpPr>
          <p:nvPr>
            <p:ph type="title"/>
          </p:nvPr>
        </p:nvSpPr>
        <p:spPr>
          <a:xfrm>
            <a:off x="7159752" y="381000"/>
            <a:ext cx="1675660" cy="1394460"/>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71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25730"/>
            <a:ext cx="1981200" cy="5463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27000"/>
            <a:ext cx="6705600" cy="5461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1778000"/>
            <a:ext cx="1676400" cy="24765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3D6D3-3DA0-4DE8-932E-6D66E289B79A}"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
        <p:nvSpPr>
          <p:cNvPr id="10" name="Title 9"/>
          <p:cNvSpPr>
            <a:spLocks noGrp="1"/>
          </p:cNvSpPr>
          <p:nvPr>
            <p:ph type="title"/>
          </p:nvPr>
        </p:nvSpPr>
        <p:spPr>
          <a:xfrm>
            <a:off x="7162800" y="383540"/>
            <a:ext cx="1676400" cy="1394460"/>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362477"/>
            <a:ext cx="8831802" cy="4204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2" y="127002"/>
            <a:ext cx="8814047" cy="11220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96539"/>
            <a:ext cx="8381260" cy="8786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2" y="1432559"/>
            <a:ext cx="8407893" cy="36728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5296958"/>
            <a:ext cx="2133600" cy="228600"/>
          </a:xfrm>
          <a:prstGeom prst="rect">
            <a:avLst/>
          </a:prstGeom>
        </p:spPr>
        <p:txBody>
          <a:bodyPr vert="horz" lIns="91440" tIns="45720" rIns="91440" bIns="45720" rtlCol="0" anchor="ctr"/>
          <a:lstStyle>
            <a:lvl1pPr algn="l">
              <a:defRPr sz="1100">
                <a:solidFill>
                  <a:schemeClr val="tx2"/>
                </a:solidFill>
              </a:defRPr>
            </a:lvl1pPr>
          </a:lstStyle>
          <a:p>
            <a:fld id="{D5858B52-F41C-460A-B5FF-49717FA58126}" type="datetime1">
              <a:rPr lang="en-US" smtClean="0"/>
              <a:t>4/14/2020</a:t>
            </a:fld>
            <a:endParaRPr lang="en-US"/>
          </a:p>
        </p:txBody>
      </p:sp>
      <p:sp>
        <p:nvSpPr>
          <p:cNvPr id="5" name="Footer Placeholder 4"/>
          <p:cNvSpPr>
            <a:spLocks noGrp="1"/>
          </p:cNvSpPr>
          <p:nvPr>
            <p:ph type="ftr" sz="quarter" idx="3"/>
          </p:nvPr>
        </p:nvSpPr>
        <p:spPr>
          <a:xfrm>
            <a:off x="3048000" y="5296958"/>
            <a:ext cx="3352800" cy="22860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5295900"/>
            <a:ext cx="582966" cy="228600"/>
          </a:xfrm>
          <a:prstGeom prst="rect">
            <a:avLst/>
          </a:prstGeom>
          <a:ln w="19050">
            <a:noFill/>
          </a:ln>
        </p:spPr>
        <p:txBody>
          <a:bodyPr vert="horz" lIns="91440" tIns="45720" rIns="91440" bIns="45720" rtlCol="0" anchor="ctr"/>
          <a:lstStyle>
            <a:lvl1pPr algn="ctr">
              <a:defRPr sz="1100">
                <a:solidFill>
                  <a:schemeClr val="tx2"/>
                </a:solidFill>
              </a:defRPr>
            </a:lvl1pPr>
          </a:lstStyle>
          <a:p>
            <a:fld id="{EB37DED6-D4C7-42EE-AB49-D2E39E64F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824" r:id="rId12"/>
    <p:sldLayoutId id="2147483825" r:id="rId13"/>
    <p:sldLayoutId id="2147483826" r:id="rId14"/>
    <p:sldLayoutId id="2147483827" r:id="rId15"/>
    <p:sldLayoutId id="2147483829" r:id="rId16"/>
    <p:sldLayoutId id="2147483830" r:id="rId17"/>
    <p:sldLayoutId id="214748382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9F853ADF-D1AB-4BDF-A591-48D2B7AAAC4C}" type="datetimeFigureOut">
              <a:rPr lang="en-US" smtClean="0"/>
              <a:t>4/14/2020</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4F6B8C5E-CEA2-47ED-94BC-DC7C66987B40}" type="slidenum">
              <a:rPr lang="en-US" smtClean="0"/>
              <a:t>‹#›</a:t>
            </a:fld>
            <a:endParaRPr lang="en-US"/>
          </a:p>
        </p:txBody>
      </p:sp>
    </p:spTree>
    <p:extLst>
      <p:ext uri="{BB962C8B-B14F-4D97-AF65-F5344CB8AC3E}">
        <p14:creationId xmlns:p14="http://schemas.microsoft.com/office/powerpoint/2010/main" val="130136551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4A94310E-CBD9-4D1C-8A36-5B8272B0F12E}" type="datetimeFigureOut">
              <a:rPr lang="en-US" smtClean="0"/>
              <a:t>4/14/2020</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21D7585B-93A8-4266-AEB0-0F2E21B05D6E}" type="slidenum">
              <a:rPr lang="en-US" smtClean="0"/>
              <a:t>‹#›</a:t>
            </a:fld>
            <a:endParaRPr lang="en-US"/>
          </a:p>
        </p:txBody>
      </p:sp>
    </p:spTree>
    <p:extLst>
      <p:ext uri="{BB962C8B-B14F-4D97-AF65-F5344CB8AC3E}">
        <p14:creationId xmlns:p14="http://schemas.microsoft.com/office/powerpoint/2010/main" val="222825802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6E719AA3-04E5-4A2A-8142-FB59131A2624}" type="datetimeFigureOut">
              <a:rPr lang="en-US" smtClean="0"/>
              <a:t>4/14/2020</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A82060FE-82EB-4235-9062-7B0167BB43DC}" type="slidenum">
              <a:rPr lang="en-US" smtClean="0"/>
              <a:t>‹#›</a:t>
            </a:fld>
            <a:endParaRPr lang="en-US"/>
          </a:p>
        </p:txBody>
      </p:sp>
    </p:spTree>
    <p:extLst>
      <p:ext uri="{BB962C8B-B14F-4D97-AF65-F5344CB8AC3E}">
        <p14:creationId xmlns:p14="http://schemas.microsoft.com/office/powerpoint/2010/main" val="156656819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heatstressrelief.com/graphics/heatstressdude.jpg&amp;imgrefurl=http://www.heatstressrelief.com/&amp;h=170&amp;w=150&amp;sz=7&amp;hl=en&amp;start=7&amp;usg=__775CjeNvL_4ormq54RewEsExZ2k=&amp;tbnid=dB_hsEASQ2SX2M:&amp;tbnh=99&amp;tbnw=87&amp;prev=/images?q%3Dheat%2Bstress%26gbv%3D2%26hl%3Den%26sa%3DG" TargetMode="Externa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chart" Target="../charts/char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6.xml"/><Relationship Id="rId5" Type="http://schemas.openxmlformats.org/officeDocument/2006/relationships/tags" Target="../tags/tag24.xml"/><Relationship Id="rId4"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chart" Target="../charts/chart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6.xml"/><Relationship Id="rId5" Type="http://schemas.openxmlformats.org/officeDocument/2006/relationships/tags" Target="../tags/tag33.xml"/><Relationship Id="rId4"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chart" Target="../charts/chart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6.xml"/><Relationship Id="rId5" Type="http://schemas.openxmlformats.org/officeDocument/2006/relationships/tags" Target="../tags/tag41.xml"/><Relationship Id="rId4"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27.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chart" Target="../charts/chart5.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6.xml"/><Relationship Id="rId5" Type="http://schemas.openxmlformats.org/officeDocument/2006/relationships/tags" Target="../tags/tag49.xml"/><Relationship Id="rId4" Type="http://schemas.openxmlformats.org/officeDocument/2006/relationships/tags" Target="../tags/tag4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3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chart" Target="../charts/chart6.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6.xml"/><Relationship Id="rId5" Type="http://schemas.openxmlformats.org/officeDocument/2006/relationships/tags" Target="../tags/tag57.xml"/><Relationship Id="rId4" Type="http://schemas.openxmlformats.org/officeDocument/2006/relationships/tags" Target="../tags/tag5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2.xml"/><Relationship Id="rId1" Type="http://schemas.openxmlformats.org/officeDocument/2006/relationships/tags" Target="../tags/tag60.xml"/><Relationship Id="rId5" Type="http://schemas.openxmlformats.org/officeDocument/2006/relationships/image" Target="../media/image20.jpeg"/><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3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chart" Target="../charts/chart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16.xml"/><Relationship Id="rId5" Type="http://schemas.openxmlformats.org/officeDocument/2006/relationships/tags" Target="../tags/tag66.xml"/><Relationship Id="rId4" Type="http://schemas.openxmlformats.org/officeDocument/2006/relationships/tags" Target="../tags/tag65.xml"/></Relationships>
</file>

<file path=ppt/slides/_rels/slide37.xml.rels><?xml version="1.0" encoding="UTF-8" standalone="yes"?>
<Relationships xmlns="http://schemas.openxmlformats.org/package/2006/relationships"><Relationship Id="rId3" Type="http://schemas.openxmlformats.org/officeDocument/2006/relationships/hyperlink" Target="https://www.osha.gov/Publications/osha3154.pdf" TargetMode="External"/><Relationship Id="rId2" Type="http://schemas.openxmlformats.org/officeDocument/2006/relationships/slideLayout" Target="../slideLayouts/slideLayout12.xml"/><Relationship Id="rId1" Type="http://schemas.openxmlformats.org/officeDocument/2006/relationships/tags" Target="../tags/tag67.xml"/><Relationship Id="rId5" Type="http://schemas.openxmlformats.org/officeDocument/2006/relationships/hyperlink" Target="https://www.osha.gov/SLTC/heatstress/standards.html" TargetMode="External"/><Relationship Id="rId4" Type="http://schemas.openxmlformats.org/officeDocument/2006/relationships/hyperlink" Target="https://www.osha.gov/SLTC/heatstress/heat_illnesses.html"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chart" Target="../charts/char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6.xml"/><Relationship Id="rId5" Type="http://schemas.openxmlformats.org/officeDocument/2006/relationships/tags" Target="../tags/tag14.xml"/><Relationship Id="rId4"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4381500"/>
            <a:ext cx="5638800" cy="1143000"/>
          </a:xfrm>
        </p:spPr>
        <p:txBody>
          <a:bodyPr>
            <a:normAutofit fontScale="70000" lnSpcReduction="20000"/>
          </a:bodyPr>
          <a:lstStyle/>
          <a:p>
            <a:r>
              <a:rPr lang="en-US" cap="small" dirty="0">
                <a:solidFill>
                  <a:schemeClr val="bg1"/>
                </a:solidFill>
              </a:rPr>
              <a:t>This material was produced under grant number SH-31238-SH7 from the Occupational Safety and Health Administration, US Department of labor. It does not necessarily reflect the views or policies of the US Department labor, nor does mention of trade names, commercial products, or organizations imply endorsement by the US Government</a:t>
            </a:r>
            <a:endParaRPr lang="en-US" dirty="0"/>
          </a:p>
        </p:txBody>
      </p:sp>
      <p:sp>
        <p:nvSpPr>
          <p:cNvPr id="3" name="Slide Number Placeholder 2"/>
          <p:cNvSpPr>
            <a:spLocks noGrp="1"/>
          </p:cNvSpPr>
          <p:nvPr>
            <p:ph type="sldNum" sz="quarter" idx="11"/>
          </p:nvPr>
        </p:nvSpPr>
        <p:spPr/>
        <p:txBody>
          <a:bodyPr/>
          <a:lstStyle/>
          <a:p>
            <a:fld id="{90DEFA9C-FDE7-4967-BC8A-B9ED2A919FA7}" type="slidenum">
              <a:rPr lang="en-US" smtClean="0"/>
              <a:t>1</a:t>
            </a:fld>
            <a:endParaRPr lang="en-US"/>
          </a:p>
        </p:txBody>
      </p:sp>
      <p:sp>
        <p:nvSpPr>
          <p:cNvPr id="4" name="Title 3"/>
          <p:cNvSpPr>
            <a:spLocks noGrp="1"/>
          </p:cNvSpPr>
          <p:nvPr>
            <p:ph type="title"/>
          </p:nvPr>
        </p:nvSpPr>
        <p:spPr>
          <a:xfrm>
            <a:off x="533400" y="723900"/>
            <a:ext cx="6324600" cy="1524000"/>
          </a:xfrm>
        </p:spPr>
        <p:txBody>
          <a:bodyPr/>
          <a:lstStyle/>
          <a:p>
            <a:r>
              <a:rPr lang="en-US" dirty="0" smtClean="0">
                <a:effectLst>
                  <a:outerShdw blurRad="38100" dist="38100" dir="2700000" algn="tl" rotWithShape="0">
                    <a:srgbClr val="000000"/>
                  </a:outerShdw>
                </a:effectLst>
              </a:rPr>
              <a:t>Heat Stress Considerations for workers in the</a:t>
            </a:r>
            <a:r>
              <a:rPr lang="en-US" sz="4200" kern="1200" cap="all" spc="150" dirty="0" smtClean="0">
                <a:ln>
                  <a:noFill/>
                </a:ln>
                <a:solidFill>
                  <a:schemeClr val="bg1"/>
                </a:solidFill>
                <a:effectLst>
                  <a:outerShdw blurRad="38100" dist="38100" dir="2700000" algn="tl" rotWithShape="0">
                    <a:srgbClr val="000000"/>
                  </a:outerShdw>
                </a:effectLst>
                <a:latin typeface="+mj-lt"/>
                <a:ea typeface="+mj-ea"/>
                <a:cs typeface="+mj-cs"/>
              </a:rPr>
              <a:t> oil and gas industry</a:t>
            </a:r>
            <a:endParaRPr lang="en-US" dirty="0"/>
          </a:p>
        </p:txBody>
      </p:sp>
      <p:pic>
        <p:nvPicPr>
          <p:cNvPr id="1027" name="Picture 3" title="photo - workers in the su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781300"/>
            <a:ext cx="304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2088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2" y="266700"/>
            <a:ext cx="8381260" cy="878662"/>
          </a:xfrm>
        </p:spPr>
        <p:txBody>
          <a:bodyPr/>
          <a:lstStyle/>
          <a:p>
            <a:r>
              <a:rPr lang="en-US" dirty="0" smtClean="0"/>
              <a:t>Preventing heat stress conditions in the oil/gas industry</a:t>
            </a:r>
            <a:endParaRPr lang="en-US" dirty="0"/>
          </a:p>
        </p:txBody>
      </p:sp>
      <p:sp>
        <p:nvSpPr>
          <p:cNvPr id="2" name="Content Placeholder 1"/>
          <p:cNvSpPr>
            <a:spLocks noGrp="1"/>
          </p:cNvSpPr>
          <p:nvPr>
            <p:ph idx="1"/>
          </p:nvPr>
        </p:nvSpPr>
        <p:spPr>
          <a:xfrm>
            <a:off x="381002" y="1432558"/>
            <a:ext cx="8407893" cy="3939541"/>
          </a:xfrm>
        </p:spPr>
        <p:txBody>
          <a:bodyPr/>
          <a:lstStyle/>
          <a:p>
            <a:pPr>
              <a:buFontTx/>
              <a:buNone/>
            </a:pPr>
            <a:r>
              <a:rPr lang="en-US" altLang="en-US" b="1" dirty="0"/>
              <a:t>Examples of </a:t>
            </a:r>
            <a:r>
              <a:rPr lang="en-US" altLang="en-US" b="1" dirty="0" smtClean="0"/>
              <a:t>what to avoid:</a:t>
            </a:r>
            <a:endParaRPr lang="en-US" altLang="en-US" b="1" dirty="0"/>
          </a:p>
          <a:p>
            <a:pPr>
              <a:buFontTx/>
              <a:buNone/>
            </a:pPr>
            <a:endParaRPr lang="en-US" altLang="en-US" sz="1400" dirty="0"/>
          </a:p>
          <a:p>
            <a:pPr marL="457200">
              <a:spcBef>
                <a:spcPts val="600"/>
              </a:spcBef>
            </a:pPr>
            <a:r>
              <a:rPr lang="en-US" altLang="en-US" dirty="0" smtClean="0"/>
              <a:t>Heavy and “non-breathable” clothing (if possible)</a:t>
            </a:r>
            <a:endParaRPr lang="en-US" altLang="en-US" dirty="0"/>
          </a:p>
          <a:p>
            <a:pPr marL="457200">
              <a:spcBef>
                <a:spcPts val="600"/>
              </a:spcBef>
            </a:pPr>
            <a:r>
              <a:rPr lang="en-US" altLang="en-US" dirty="0" smtClean="0"/>
              <a:t>Working too hard (always work at the rate fit to the task)</a:t>
            </a:r>
            <a:endParaRPr lang="en-US" altLang="en-US" dirty="0"/>
          </a:p>
          <a:p>
            <a:pPr marL="457200">
              <a:spcBef>
                <a:spcPts val="600"/>
              </a:spcBef>
            </a:pPr>
            <a:r>
              <a:rPr lang="en-US" altLang="en-US" dirty="0" smtClean="0"/>
              <a:t>Using non-standard work procedures</a:t>
            </a:r>
            <a:endParaRPr lang="en-US" altLang="en-US" dirty="0"/>
          </a:p>
          <a:p>
            <a:pPr marL="457200">
              <a:spcBef>
                <a:spcPts val="600"/>
              </a:spcBef>
            </a:pPr>
            <a:r>
              <a:rPr lang="en-US" altLang="en-US" dirty="0" smtClean="0"/>
              <a:t>Not reporting any conditions that could lead to worker heat stress overburden</a:t>
            </a:r>
          </a:p>
          <a:p>
            <a:pPr marL="457200">
              <a:spcBef>
                <a:spcPts val="600"/>
              </a:spcBef>
            </a:pPr>
            <a:r>
              <a:rPr lang="en-US" altLang="en-US" dirty="0" smtClean="0"/>
              <a:t>Improper work-rest regimens</a:t>
            </a:r>
          </a:p>
          <a:p>
            <a:pPr marL="457200">
              <a:spcBef>
                <a:spcPts val="600"/>
              </a:spcBef>
            </a:pPr>
            <a:r>
              <a:rPr lang="en-US" altLang="en-US" dirty="0" smtClean="0"/>
              <a:t>Inappropriate rehydration schedules</a:t>
            </a:r>
          </a:p>
          <a:p>
            <a:pPr marL="457200">
              <a:spcBef>
                <a:spcPts val="600"/>
              </a:spcBef>
            </a:pPr>
            <a:r>
              <a:rPr lang="en-US" altLang="en-US" dirty="0" smtClean="0"/>
              <a:t>WATCH OUT FOR ENERGY DRINKS!</a:t>
            </a:r>
            <a:endParaRPr lang="en-US" altLang="en-US" dirty="0"/>
          </a:p>
          <a:p>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10</a:t>
            </a:fld>
            <a:endParaRPr lang="en-US" dirty="0"/>
          </a:p>
        </p:txBody>
      </p:sp>
    </p:spTree>
    <p:custDataLst>
      <p:tags r:id="rId1"/>
    </p:custDataLst>
    <p:extLst>
      <p:ext uri="{BB962C8B-B14F-4D97-AF65-F5344CB8AC3E}">
        <p14:creationId xmlns:p14="http://schemas.microsoft.com/office/powerpoint/2010/main" val="3554440248"/>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heat exposure</a:t>
            </a:r>
            <a:endParaRPr lang="en-US" dirty="0"/>
          </a:p>
        </p:txBody>
      </p:sp>
      <p:sp>
        <p:nvSpPr>
          <p:cNvPr id="2" name="Content Placeholder 1"/>
          <p:cNvSpPr>
            <a:spLocks noGrp="1"/>
          </p:cNvSpPr>
          <p:nvPr>
            <p:ph idx="1"/>
          </p:nvPr>
        </p:nvSpPr>
        <p:spPr>
          <a:xfrm>
            <a:off x="381002" y="1432558"/>
            <a:ext cx="8407893" cy="3939541"/>
          </a:xfrm>
        </p:spPr>
        <p:txBody>
          <a:bodyPr/>
          <a:lstStyle/>
          <a:p>
            <a:r>
              <a:rPr lang="en-US" altLang="en-US" sz="2400" dirty="0"/>
              <a:t>Sweating, dehydration, salt loss</a:t>
            </a:r>
          </a:p>
          <a:p>
            <a:r>
              <a:rPr lang="en-US" altLang="en-US" sz="2400" dirty="0"/>
              <a:t>Loss of ability to work intensively</a:t>
            </a:r>
          </a:p>
          <a:p>
            <a:r>
              <a:rPr lang="en-US" altLang="en-US" sz="2400" dirty="0"/>
              <a:t>Loss of </a:t>
            </a:r>
            <a:r>
              <a:rPr lang="en-US" altLang="en-US" sz="2400" dirty="0" smtClean="0"/>
              <a:t>hand eye coordination </a:t>
            </a:r>
            <a:endParaRPr lang="en-US" altLang="en-US" sz="2400" dirty="0"/>
          </a:p>
          <a:p>
            <a:r>
              <a:rPr lang="en-US" altLang="en-US" sz="2400" dirty="0"/>
              <a:t>Increased accident risk</a:t>
            </a:r>
          </a:p>
          <a:p>
            <a:r>
              <a:rPr lang="en-US" altLang="en-US" sz="2400" dirty="0"/>
              <a:t>Increased body temperature </a:t>
            </a:r>
            <a:r>
              <a:rPr lang="en-US" altLang="en-US" sz="2400" dirty="0" smtClean="0"/>
              <a:t>(&gt;100.4 </a:t>
            </a:r>
            <a:r>
              <a:rPr lang="en-US" altLang="en-US" sz="2400" dirty="0"/>
              <a:t>degrees </a:t>
            </a:r>
            <a:r>
              <a:rPr lang="en-US" altLang="en-US" sz="2400" dirty="0" smtClean="0"/>
              <a:t>F)</a:t>
            </a:r>
            <a:endParaRPr lang="en-US" altLang="en-US" sz="2400" dirty="0"/>
          </a:p>
          <a:p>
            <a:r>
              <a:rPr lang="en-US" altLang="en-US" sz="2400" dirty="0"/>
              <a:t>Heat stroke</a:t>
            </a:r>
          </a:p>
          <a:p>
            <a:r>
              <a:rPr lang="en-US" altLang="en-US" sz="2400" dirty="0"/>
              <a:t>Unconsciousness</a:t>
            </a:r>
          </a:p>
          <a:p>
            <a:r>
              <a:rPr lang="en-US" altLang="en-US" sz="2400" dirty="0"/>
              <a:t>Death</a:t>
            </a:r>
          </a:p>
          <a:p>
            <a:pPr marL="45720" indent="0">
              <a:buNone/>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11</a:t>
            </a:fld>
            <a:endParaRPr lang="en-US" dirty="0"/>
          </a:p>
        </p:txBody>
      </p:sp>
    </p:spTree>
    <p:custDataLst>
      <p:tags r:id="rId1"/>
    </p:custDataLst>
    <p:extLst>
      <p:ext uri="{BB962C8B-B14F-4D97-AF65-F5344CB8AC3E}">
        <p14:creationId xmlns:p14="http://schemas.microsoft.com/office/powerpoint/2010/main" val="102731334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386" y="222644"/>
            <a:ext cx="8381260" cy="878662"/>
          </a:xfrm>
        </p:spPr>
        <p:txBody>
          <a:bodyPr/>
          <a:lstStyle/>
          <a:p>
            <a:r>
              <a:rPr lang="en-US" dirty="0" smtClean="0"/>
              <a:t>Warning signs of over-exposure</a:t>
            </a:r>
            <a:br>
              <a:rPr lang="en-US" dirty="0" smtClean="0"/>
            </a:br>
            <a:r>
              <a:rPr lang="en-US" sz="2800" dirty="0" smtClean="0"/>
              <a:t>(Common Signs/Symptoms)</a:t>
            </a:r>
            <a:endParaRPr lang="en-US" sz="2800" dirty="0"/>
          </a:p>
        </p:txBody>
      </p:sp>
      <p:sp>
        <p:nvSpPr>
          <p:cNvPr id="3" name="Slide Number Placeholder 2"/>
          <p:cNvSpPr>
            <a:spLocks noGrp="1"/>
          </p:cNvSpPr>
          <p:nvPr>
            <p:ph type="sldNum" sz="quarter" idx="12"/>
          </p:nvPr>
        </p:nvSpPr>
        <p:spPr/>
        <p:txBody>
          <a:bodyPr/>
          <a:lstStyle/>
          <a:p>
            <a:fld id="{DA60BA0E-20D0-4E7C-B286-26C960A6788F}" type="slidenum">
              <a:rPr lang="en-US" smtClean="0"/>
              <a:t>12</a:t>
            </a:fld>
            <a:endParaRPr lang="en-US" dirty="0"/>
          </a:p>
        </p:txBody>
      </p:sp>
      <p:pic>
        <p:nvPicPr>
          <p:cNvPr id="6" name="Picture 8" descr="heatstressdud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0400" y="2555545"/>
            <a:ext cx="1285700" cy="146304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10121" y="1432559"/>
            <a:ext cx="4614278" cy="3710942"/>
          </a:xfrm>
        </p:spPr>
        <p:txBody>
          <a:bodyPr>
            <a:normAutofit/>
          </a:bodyPr>
          <a:lstStyle/>
          <a:p>
            <a:pPr marL="45720" indent="0">
              <a:buNone/>
            </a:pPr>
            <a:r>
              <a:rPr lang="en-US" dirty="0" smtClean="0"/>
              <a:t>*More Common Signs/Symptoms:</a:t>
            </a:r>
          </a:p>
          <a:p>
            <a:r>
              <a:rPr lang="en-US" dirty="0" smtClean="0"/>
              <a:t>Dizziness </a:t>
            </a:r>
          </a:p>
          <a:p>
            <a:r>
              <a:rPr lang="en-US" dirty="0" smtClean="0"/>
              <a:t>Headache</a:t>
            </a:r>
          </a:p>
          <a:p>
            <a:r>
              <a:rPr lang="en-US" dirty="0" smtClean="0"/>
              <a:t>Nausea  </a:t>
            </a:r>
          </a:p>
          <a:p>
            <a:pPr marL="45720" indent="0">
              <a:buNone/>
            </a:pPr>
            <a:endParaRPr lang="en-US" dirty="0"/>
          </a:p>
          <a:p>
            <a:r>
              <a:rPr lang="en-US" dirty="0" smtClean="0"/>
              <a:t>Unsteady walk</a:t>
            </a:r>
          </a:p>
          <a:p>
            <a:r>
              <a:rPr lang="en-US" dirty="0" smtClean="0"/>
              <a:t>Weakness</a:t>
            </a:r>
          </a:p>
          <a:p>
            <a:r>
              <a:rPr lang="en-US" dirty="0" smtClean="0"/>
              <a:t>Muscle cramps </a:t>
            </a:r>
          </a:p>
          <a:p>
            <a:r>
              <a:rPr lang="en-US" dirty="0" smtClean="0"/>
              <a:t>Fatigue </a:t>
            </a:r>
          </a:p>
          <a:p>
            <a:r>
              <a:rPr lang="en-US" dirty="0" smtClean="0"/>
              <a:t>Chills</a:t>
            </a:r>
            <a:endParaRPr lang="en-US" dirty="0"/>
          </a:p>
        </p:txBody>
      </p:sp>
      <p:sp>
        <p:nvSpPr>
          <p:cNvPr id="7" name="Content Placeholder 1"/>
          <p:cNvSpPr txBox="1">
            <a:spLocks/>
          </p:cNvSpPr>
          <p:nvPr/>
        </p:nvSpPr>
        <p:spPr>
          <a:xfrm>
            <a:off x="4724399" y="1432559"/>
            <a:ext cx="4363519" cy="4015741"/>
          </a:xfrm>
          <a:prstGeom prst="rect">
            <a:avLst/>
          </a:prstGeom>
        </p:spPr>
        <p:txBody>
          <a:bodyPr vert="horz" lIns="91440" tIns="45720" rIns="91440" bIns="45720" rtlCol="0">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US" dirty="0" smtClean="0"/>
              <a:t>Immediate Actions:</a:t>
            </a:r>
          </a:p>
          <a:p>
            <a:r>
              <a:rPr lang="en-US" dirty="0" smtClean="0"/>
              <a:t>Remove from heat environment </a:t>
            </a:r>
          </a:p>
          <a:p>
            <a:r>
              <a:rPr lang="en-US" dirty="0" smtClean="0"/>
              <a:t>Allow to rest in shade; fan and spray with water</a:t>
            </a:r>
          </a:p>
          <a:p>
            <a:r>
              <a:rPr lang="en-US" dirty="0" smtClean="0"/>
              <a:t>Loosen clothing</a:t>
            </a:r>
          </a:p>
          <a:p>
            <a:r>
              <a:rPr lang="en-US" dirty="0" smtClean="0"/>
              <a:t>Take sips of water</a:t>
            </a:r>
          </a:p>
          <a:p>
            <a:r>
              <a:rPr lang="en-US" dirty="0" smtClean="0"/>
              <a:t>While doing the above, call for first aid/medic (Medic will monitor temperature and evaluate for mental confusion) </a:t>
            </a:r>
          </a:p>
          <a:p>
            <a:r>
              <a:rPr lang="en-US" dirty="0" smtClean="0"/>
              <a:t>If no medic available, call for ambulance/medical evacuation</a:t>
            </a:r>
          </a:p>
          <a:p>
            <a:endParaRPr lang="en-US" dirty="0"/>
          </a:p>
        </p:txBody>
      </p:sp>
      <p:sp>
        <p:nvSpPr>
          <p:cNvPr id="8" name="TextBox 7"/>
          <p:cNvSpPr txBox="1"/>
          <p:nvPr/>
        </p:nvSpPr>
        <p:spPr>
          <a:xfrm>
            <a:off x="228600" y="5219700"/>
            <a:ext cx="4876800" cy="323165"/>
          </a:xfrm>
          <a:prstGeom prst="rect">
            <a:avLst/>
          </a:prstGeom>
          <a:noFill/>
        </p:spPr>
        <p:txBody>
          <a:bodyPr wrap="square" rtlCol="0">
            <a:spAutoFit/>
          </a:bodyPr>
          <a:lstStyle/>
          <a:p>
            <a:r>
              <a:rPr lang="en-US" dirty="0" smtClean="0"/>
              <a:t>*With any signs/symptoms, call for medical evaluation. </a:t>
            </a:r>
            <a:endParaRPr lang="en-US" dirty="0"/>
          </a:p>
        </p:txBody>
      </p:sp>
    </p:spTree>
    <p:custDataLst>
      <p:tags r:id="rId1"/>
    </p:custDataLst>
    <p:extLst>
      <p:ext uri="{BB962C8B-B14F-4D97-AF65-F5344CB8AC3E}">
        <p14:creationId xmlns:p14="http://schemas.microsoft.com/office/powerpoint/2010/main" val="284454401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983" y="266700"/>
            <a:ext cx="8381260" cy="878662"/>
          </a:xfrm>
        </p:spPr>
        <p:txBody>
          <a:bodyPr/>
          <a:lstStyle/>
          <a:p>
            <a:r>
              <a:rPr lang="en-US" dirty="0" smtClean="0"/>
              <a:t>Warning signs of over-exposure</a:t>
            </a:r>
            <a:br>
              <a:rPr lang="en-US" dirty="0" smtClean="0"/>
            </a:br>
            <a:r>
              <a:rPr lang="en-US" sz="2800" dirty="0" smtClean="0"/>
              <a:t>(Serious signs/symptoms)</a:t>
            </a:r>
            <a:endParaRPr lang="en-US" sz="2800" dirty="0"/>
          </a:p>
        </p:txBody>
      </p:sp>
      <p:sp>
        <p:nvSpPr>
          <p:cNvPr id="3" name="Slide Number Placeholder 2"/>
          <p:cNvSpPr>
            <a:spLocks noGrp="1"/>
          </p:cNvSpPr>
          <p:nvPr>
            <p:ph type="sldNum" sz="quarter" idx="12"/>
          </p:nvPr>
        </p:nvSpPr>
        <p:spPr/>
        <p:txBody>
          <a:bodyPr/>
          <a:lstStyle/>
          <a:p>
            <a:fld id="{DA60BA0E-20D0-4E7C-B286-26C960A6788F}" type="slidenum">
              <a:rPr lang="en-US" smtClean="0"/>
              <a:t>13</a:t>
            </a:fld>
            <a:endParaRPr lang="en-US" dirty="0"/>
          </a:p>
        </p:txBody>
      </p:sp>
      <p:sp>
        <p:nvSpPr>
          <p:cNvPr id="2" name="Content Placeholder 1"/>
          <p:cNvSpPr>
            <a:spLocks noGrp="1"/>
          </p:cNvSpPr>
          <p:nvPr>
            <p:ph idx="1"/>
          </p:nvPr>
        </p:nvSpPr>
        <p:spPr>
          <a:xfrm>
            <a:off x="262521" y="1431594"/>
            <a:ext cx="4080880" cy="3710942"/>
          </a:xfrm>
        </p:spPr>
        <p:txBody>
          <a:bodyPr>
            <a:normAutofit/>
          </a:bodyPr>
          <a:lstStyle/>
          <a:p>
            <a:pPr marL="45720" indent="0">
              <a:buNone/>
            </a:pPr>
            <a:r>
              <a:rPr lang="en-US" dirty="0" smtClean="0"/>
              <a:t>Serious Signs/Symptoms:</a:t>
            </a:r>
          </a:p>
          <a:p>
            <a:r>
              <a:rPr lang="en-US" dirty="0" smtClean="0"/>
              <a:t>Hot body, High temperature</a:t>
            </a:r>
          </a:p>
          <a:p>
            <a:r>
              <a:rPr lang="en-US" dirty="0" smtClean="0"/>
              <a:t>Confusion/Disorientation (mental status assessment) </a:t>
            </a:r>
          </a:p>
          <a:p>
            <a:r>
              <a:rPr lang="en-US" dirty="0" smtClean="0"/>
              <a:t>Vomiting </a:t>
            </a:r>
          </a:p>
          <a:p>
            <a:r>
              <a:rPr lang="en-US" dirty="0" smtClean="0"/>
              <a:t>Involuntary bowl movement</a:t>
            </a:r>
          </a:p>
          <a:p>
            <a:r>
              <a:rPr lang="en-US" dirty="0" smtClean="0"/>
              <a:t>Convulsion</a:t>
            </a:r>
          </a:p>
          <a:p>
            <a:r>
              <a:rPr lang="en-US" dirty="0" smtClean="0"/>
              <a:t>Agitation  </a:t>
            </a:r>
          </a:p>
          <a:p>
            <a:r>
              <a:rPr lang="en-US" dirty="0" smtClean="0"/>
              <a:t>Unresponsiveness/Coma </a:t>
            </a:r>
            <a:endParaRPr lang="en-US" dirty="0"/>
          </a:p>
        </p:txBody>
      </p:sp>
      <p:sp>
        <p:nvSpPr>
          <p:cNvPr id="7" name="Content Placeholder 1"/>
          <p:cNvSpPr txBox="1">
            <a:spLocks/>
          </p:cNvSpPr>
          <p:nvPr/>
        </p:nvSpPr>
        <p:spPr>
          <a:xfrm>
            <a:off x="4724399" y="1432559"/>
            <a:ext cx="4363519" cy="4015741"/>
          </a:xfrm>
          <a:prstGeom prst="rect">
            <a:avLst/>
          </a:prstGeom>
        </p:spPr>
        <p:txBody>
          <a:bodyPr vert="horz" lIns="91440" tIns="45720" rIns="91440" bIns="45720" rtlCol="0">
            <a:normAutofit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US" dirty="0" smtClean="0"/>
              <a:t>Immediately Call for Medical Evacuation and Perform the Following Actions:</a:t>
            </a:r>
          </a:p>
          <a:p>
            <a:r>
              <a:rPr lang="en-US" dirty="0" smtClean="0"/>
              <a:t>Lay down in shade with feet elevated until medics arrive</a:t>
            </a:r>
          </a:p>
          <a:p>
            <a:r>
              <a:rPr lang="en-US" dirty="0" smtClean="0"/>
              <a:t>Undress as much as possible</a:t>
            </a:r>
          </a:p>
          <a:p>
            <a:r>
              <a:rPr lang="en-US" dirty="0" smtClean="0"/>
              <a:t>Pour cool water over and fan</a:t>
            </a:r>
          </a:p>
          <a:p>
            <a:r>
              <a:rPr lang="en-US" dirty="0" smtClean="0"/>
              <a:t>Cool by best means possible (submerge in water or place on ice packs/sheets)</a:t>
            </a:r>
          </a:p>
          <a:p>
            <a:r>
              <a:rPr lang="en-US" dirty="0" smtClean="0"/>
              <a:t>Give </a:t>
            </a:r>
            <a:r>
              <a:rPr lang="en-US" i="1" u="sng" dirty="0" smtClean="0"/>
              <a:t>sips</a:t>
            </a:r>
            <a:r>
              <a:rPr lang="en-US" i="1" dirty="0" smtClean="0"/>
              <a:t> </a:t>
            </a:r>
            <a:r>
              <a:rPr lang="en-US" dirty="0" smtClean="0"/>
              <a:t>of water if conscious</a:t>
            </a:r>
          </a:p>
          <a:p>
            <a:r>
              <a:rPr lang="en-US" dirty="0" smtClean="0"/>
              <a:t>Monitor airways and breathing</a:t>
            </a:r>
          </a:p>
          <a:p>
            <a:endParaRPr lang="en-US" dirty="0"/>
          </a:p>
        </p:txBody>
      </p:sp>
    </p:spTree>
    <p:custDataLst>
      <p:tags r:id="rId1"/>
    </p:custDataLst>
    <p:extLst>
      <p:ext uri="{BB962C8B-B14F-4D97-AF65-F5344CB8AC3E}">
        <p14:creationId xmlns:p14="http://schemas.microsoft.com/office/powerpoint/2010/main" val="1320851045"/>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a:t>
            </a:r>
            <a:r>
              <a:rPr lang="en-US" b="1" dirty="0"/>
              <a:t>/ </a:t>
            </a:r>
            <a:r>
              <a:rPr lang="en-US" b="1" dirty="0" smtClean="0"/>
              <a:t>Response </a:t>
            </a:r>
            <a:endParaRPr lang="en-US"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14</a:t>
            </a:fld>
            <a:endParaRPr lang="en-US"/>
          </a:p>
        </p:txBody>
      </p:sp>
      <p:sp>
        <p:nvSpPr>
          <p:cNvPr id="4" name="Text Placeholder 3"/>
          <p:cNvSpPr>
            <a:spLocks noGrp="1"/>
          </p:cNvSpPr>
          <p:nvPr>
            <p:ph type="body" idx="13"/>
            <p:custDataLst>
              <p:tags r:id="rId2"/>
            </p:custDataLst>
          </p:nvPr>
        </p:nvSpPr>
        <p:spPr/>
        <p:txBody>
          <a:bodyPr>
            <a:normAutofit lnSpcReduction="10000"/>
          </a:bodyPr>
          <a:lstStyle/>
          <a:p>
            <a:pPr lvl="0"/>
            <a:r>
              <a:rPr lang="en-US" dirty="0"/>
              <a:t>Which of the following is typically the most serious form of heat stress?</a:t>
            </a:r>
          </a:p>
          <a:p>
            <a:endParaRPr lang="en-US" dirty="0"/>
          </a:p>
        </p:txBody>
      </p:sp>
      <p:sp>
        <p:nvSpPr>
          <p:cNvPr id="5" name="Text Placeholder 4"/>
          <p:cNvSpPr>
            <a:spLocks noGrp="1"/>
          </p:cNvSpPr>
          <p:nvPr>
            <p:ph type="body" sz="quarter" idx="14"/>
            <p:custDataLst>
              <p:tags r:id="rId3"/>
            </p:custDataLst>
          </p:nvPr>
        </p:nvSpPr>
        <p:spPr/>
        <p:txBody>
          <a:bodyPr/>
          <a:lstStyle/>
          <a:p>
            <a:r>
              <a:rPr lang="en-US" dirty="0" smtClean="0"/>
              <a:t>Heat rash</a:t>
            </a:r>
          </a:p>
          <a:p>
            <a:r>
              <a:rPr lang="en-US" dirty="0" smtClean="0"/>
              <a:t>Heat fatigue</a:t>
            </a:r>
          </a:p>
          <a:p>
            <a:r>
              <a:rPr lang="en-US" dirty="0" smtClean="0"/>
              <a:t>Heat exhaustion</a:t>
            </a:r>
          </a:p>
          <a:p>
            <a:r>
              <a:rPr lang="en-US" dirty="0" smtClean="0"/>
              <a:t>Heat stroke</a:t>
            </a:r>
            <a:endParaRPr lang="en-US" dirty="0"/>
          </a:p>
        </p:txBody>
      </p:sp>
      <p:graphicFrame>
        <p:nvGraphicFramePr>
          <p:cNvPr id="99" name="Content Placeholder 8" title="chart"/>
          <p:cNvGraphicFramePr>
            <a:graphicFrameLocks/>
          </p:cNvGraphicFramePr>
          <p:nvPr>
            <p:custDataLst>
              <p:tags r:id="rId4"/>
            </p:custDataLst>
            <p:extLst>
              <p:ext uri="{D42A27DB-BD31-4B8C-83A1-F6EECF244321}">
                <p14:modId xmlns:p14="http://schemas.microsoft.com/office/powerpoint/2010/main" val="1787968513"/>
              </p:ext>
            </p:extLst>
          </p:nvPr>
        </p:nvGraphicFramePr>
        <p:xfrm>
          <a:off x="4267200" y="1851025"/>
          <a:ext cx="4521200" cy="3673475"/>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220003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9" grpId="0">
        <p:bldAsOne/>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Vulnerability dependent on age</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15</a:t>
            </a:fld>
            <a:endParaRPr lang="en-US" dirty="0"/>
          </a:p>
        </p:txBody>
      </p:sp>
      <p:sp>
        <p:nvSpPr>
          <p:cNvPr id="7" name="Content Placeholder 6"/>
          <p:cNvSpPr>
            <a:spLocks noGrp="1"/>
          </p:cNvSpPr>
          <p:nvPr>
            <p:ph idx="1"/>
          </p:nvPr>
        </p:nvSpPr>
        <p:spPr>
          <a:xfrm>
            <a:off x="381002" y="1432558"/>
            <a:ext cx="8407893" cy="3939541"/>
          </a:xfrm>
        </p:spPr>
        <p:txBody>
          <a:bodyPr/>
          <a:lstStyle/>
          <a:p>
            <a:pPr>
              <a:lnSpc>
                <a:spcPct val="90000"/>
              </a:lnSpc>
            </a:pPr>
            <a:r>
              <a:rPr lang="en-GB" altLang="en-US" sz="2400" u="sng" dirty="0">
                <a:solidFill>
                  <a:srgbClr val="5C0000"/>
                </a:solidFill>
              </a:rPr>
              <a:t>Elderly people and infants</a:t>
            </a:r>
            <a:r>
              <a:rPr lang="en-GB" altLang="en-US" sz="2400" dirty="0">
                <a:solidFill>
                  <a:srgbClr val="5C0000"/>
                </a:solidFill>
              </a:rPr>
              <a:t> </a:t>
            </a:r>
            <a:r>
              <a:rPr lang="en-GB" altLang="en-US" sz="2400" dirty="0" smtClean="0">
                <a:solidFill>
                  <a:srgbClr val="5C0000"/>
                </a:solidFill>
              </a:rPr>
              <a:t>are affected </a:t>
            </a:r>
            <a:r>
              <a:rPr lang="en-GB" altLang="en-US" sz="2400" dirty="0">
                <a:solidFill>
                  <a:srgbClr val="5C0000"/>
                </a:solidFill>
              </a:rPr>
              <a:t>more </a:t>
            </a:r>
            <a:r>
              <a:rPr lang="en-GB" altLang="en-US" sz="2400" dirty="0" smtClean="0">
                <a:solidFill>
                  <a:srgbClr val="5C0000"/>
                </a:solidFill>
              </a:rPr>
              <a:t>quickly and </a:t>
            </a:r>
            <a:r>
              <a:rPr lang="en-GB" altLang="en-US" sz="2400" dirty="0">
                <a:solidFill>
                  <a:srgbClr val="5C0000"/>
                </a:solidFill>
              </a:rPr>
              <a:t>are the main victims of heat stroke and death</a:t>
            </a:r>
          </a:p>
          <a:p>
            <a:pPr lvl="1">
              <a:lnSpc>
                <a:spcPct val="90000"/>
              </a:lnSpc>
            </a:pPr>
            <a:r>
              <a:rPr lang="en-GB" altLang="en-US" sz="2000" dirty="0">
                <a:solidFill>
                  <a:srgbClr val="5C0000"/>
                </a:solidFill>
              </a:rPr>
              <a:t>Focus on mortality in the elderly</a:t>
            </a:r>
          </a:p>
          <a:p>
            <a:pPr>
              <a:lnSpc>
                <a:spcPct val="90000"/>
              </a:lnSpc>
            </a:pPr>
            <a:r>
              <a:rPr lang="en-GB" altLang="en-US" sz="2400" u="sng" dirty="0" smtClean="0">
                <a:solidFill>
                  <a:srgbClr val="5C0000"/>
                </a:solidFill>
              </a:rPr>
              <a:t>Adults</a:t>
            </a:r>
            <a:r>
              <a:rPr lang="en-GB" altLang="en-US" sz="2400" dirty="0" smtClean="0">
                <a:solidFill>
                  <a:srgbClr val="5C0000"/>
                </a:solidFill>
              </a:rPr>
              <a:t> working in certain environments are </a:t>
            </a:r>
            <a:r>
              <a:rPr lang="en-GB" altLang="en-US" sz="2400" dirty="0">
                <a:solidFill>
                  <a:srgbClr val="5C0000"/>
                </a:solidFill>
              </a:rPr>
              <a:t>affected: their ability to do work is reduced and their accident risk is increased</a:t>
            </a:r>
          </a:p>
          <a:p>
            <a:pPr lvl="1">
              <a:lnSpc>
                <a:spcPct val="90000"/>
              </a:lnSpc>
            </a:pPr>
            <a:r>
              <a:rPr lang="en-GB" altLang="en-US" sz="2000" dirty="0">
                <a:solidFill>
                  <a:srgbClr val="5C0000"/>
                </a:solidFill>
              </a:rPr>
              <a:t>Focus on productivity and economic cost</a:t>
            </a:r>
          </a:p>
          <a:p>
            <a:pPr>
              <a:lnSpc>
                <a:spcPct val="90000"/>
              </a:lnSpc>
            </a:pPr>
            <a:r>
              <a:rPr lang="en-GB" altLang="en-US" sz="2400" u="sng" dirty="0">
                <a:solidFill>
                  <a:srgbClr val="5C0000"/>
                </a:solidFill>
              </a:rPr>
              <a:t>All ages </a:t>
            </a:r>
            <a:r>
              <a:rPr lang="en-GB" altLang="en-US" sz="2400" dirty="0">
                <a:solidFill>
                  <a:srgbClr val="5C0000"/>
                </a:solidFill>
              </a:rPr>
              <a:t>are affected in their daily </a:t>
            </a:r>
            <a:r>
              <a:rPr lang="en-GB" altLang="en-US" sz="2400" dirty="0" smtClean="0">
                <a:solidFill>
                  <a:srgbClr val="5C0000"/>
                </a:solidFill>
              </a:rPr>
              <a:t>activities (e.g., </a:t>
            </a:r>
            <a:r>
              <a:rPr lang="en-GB" altLang="en-US" sz="2400" dirty="0">
                <a:solidFill>
                  <a:srgbClr val="5C0000"/>
                </a:solidFill>
              </a:rPr>
              <a:t>exercise, </a:t>
            </a:r>
            <a:r>
              <a:rPr lang="en-GB" altLang="en-US" sz="2400" dirty="0" smtClean="0">
                <a:solidFill>
                  <a:srgbClr val="5C0000"/>
                </a:solidFill>
              </a:rPr>
              <a:t>ability to walk and bicycle)</a:t>
            </a:r>
            <a:endParaRPr lang="en-GB" altLang="en-US" sz="2400" dirty="0">
              <a:solidFill>
                <a:srgbClr val="5C0000"/>
              </a:solidFill>
            </a:endParaRPr>
          </a:p>
          <a:p>
            <a:pPr lvl="1">
              <a:lnSpc>
                <a:spcPct val="90000"/>
              </a:lnSpc>
            </a:pPr>
            <a:r>
              <a:rPr lang="en-GB" altLang="en-US" sz="2000" dirty="0">
                <a:solidFill>
                  <a:srgbClr val="5C0000"/>
                </a:solidFill>
              </a:rPr>
              <a:t>Focus on “</a:t>
            </a:r>
            <a:r>
              <a:rPr lang="en-GB" altLang="en-US" sz="2000" dirty="0" smtClean="0">
                <a:solidFill>
                  <a:srgbClr val="5C0000"/>
                </a:solidFill>
              </a:rPr>
              <a:t>wellbeing”; </a:t>
            </a:r>
            <a:r>
              <a:rPr lang="en-GB" altLang="en-US" sz="2000" dirty="0">
                <a:solidFill>
                  <a:srgbClr val="5C0000"/>
                </a:solidFill>
              </a:rPr>
              <a:t>interference with daily activities</a:t>
            </a:r>
          </a:p>
          <a:p>
            <a:pPr marL="45720" indent="0">
              <a:buNone/>
            </a:pPr>
            <a:endParaRPr lang="en-US" dirty="0"/>
          </a:p>
        </p:txBody>
      </p:sp>
    </p:spTree>
    <p:custDataLst>
      <p:tags r:id="rId1"/>
    </p:custDataLst>
    <p:extLst>
      <p:ext uri="{BB962C8B-B14F-4D97-AF65-F5344CB8AC3E}">
        <p14:creationId xmlns:p14="http://schemas.microsoft.com/office/powerpoint/2010/main" val="3685688545"/>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Recognition of heat stroke</a:t>
            </a:r>
            <a:endParaRPr lang="en-US" dirty="0"/>
          </a:p>
        </p:txBody>
      </p:sp>
      <p:sp>
        <p:nvSpPr>
          <p:cNvPr id="2" name="Content Placeholder 1"/>
          <p:cNvSpPr>
            <a:spLocks noGrp="1"/>
          </p:cNvSpPr>
          <p:nvPr>
            <p:ph idx="1"/>
          </p:nvPr>
        </p:nvSpPr>
        <p:spPr>
          <a:xfrm>
            <a:off x="381002" y="1432558"/>
            <a:ext cx="8407893" cy="4091941"/>
          </a:xfrm>
        </p:spPr>
        <p:txBody>
          <a:bodyPr>
            <a:normAutofit lnSpcReduction="10000"/>
          </a:bodyPr>
          <a:lstStyle/>
          <a:p>
            <a:pPr marL="58738" indent="-58738">
              <a:lnSpc>
                <a:spcPct val="80000"/>
              </a:lnSpc>
              <a:buNone/>
              <a:defRPr/>
            </a:pPr>
            <a:r>
              <a:rPr lang="en-US" altLang="en-US" sz="2800" dirty="0"/>
              <a:t>The partial or complete failure of the sweating </a:t>
            </a:r>
            <a:r>
              <a:rPr lang="en-US" altLang="en-US" sz="2800" dirty="0" smtClean="0"/>
              <a:t>mechanism — the </a:t>
            </a:r>
            <a:r>
              <a:rPr lang="en-US" altLang="en-US" sz="2800" dirty="0"/>
              <a:t>body cannot get rid of excess heat, so the </a:t>
            </a:r>
            <a:r>
              <a:rPr lang="en-US" altLang="en-US" sz="2800" dirty="0" smtClean="0"/>
              <a:t>body’s </a:t>
            </a:r>
            <a:r>
              <a:rPr lang="en-US" altLang="en-US" sz="2800" dirty="0"/>
              <a:t>core temperature continues to rise……….</a:t>
            </a:r>
          </a:p>
          <a:p>
            <a:pPr marL="58738" indent="-58738">
              <a:lnSpc>
                <a:spcPct val="80000"/>
              </a:lnSpc>
              <a:spcBef>
                <a:spcPts val="1200"/>
              </a:spcBef>
              <a:buNone/>
              <a:defRPr/>
            </a:pPr>
            <a:r>
              <a:rPr lang="en-US" altLang="en-US" u="sng" dirty="0"/>
              <a:t>Early Symptoms</a:t>
            </a:r>
          </a:p>
          <a:p>
            <a:pPr marL="58738" indent="-58738">
              <a:lnSpc>
                <a:spcPct val="80000"/>
              </a:lnSpc>
              <a:defRPr/>
            </a:pPr>
            <a:r>
              <a:rPr lang="en-US" altLang="en-US" dirty="0"/>
              <a:t> High body temperature</a:t>
            </a:r>
          </a:p>
          <a:p>
            <a:pPr marL="58738" indent="-58738">
              <a:lnSpc>
                <a:spcPct val="80000"/>
              </a:lnSpc>
              <a:defRPr/>
            </a:pPr>
            <a:r>
              <a:rPr lang="en-US" altLang="en-US" dirty="0"/>
              <a:t> Hot, red or flushed, dry skin</a:t>
            </a:r>
          </a:p>
          <a:p>
            <a:pPr marL="58738" indent="-58738">
              <a:lnSpc>
                <a:spcPct val="80000"/>
              </a:lnSpc>
              <a:defRPr/>
            </a:pPr>
            <a:r>
              <a:rPr lang="en-US" altLang="en-US" dirty="0"/>
              <a:t> Headache or dizziness</a:t>
            </a:r>
          </a:p>
          <a:p>
            <a:pPr marL="58738" indent="-58738">
              <a:lnSpc>
                <a:spcPct val="80000"/>
              </a:lnSpc>
              <a:defRPr/>
            </a:pPr>
            <a:r>
              <a:rPr lang="en-US" altLang="en-US" dirty="0"/>
              <a:t> Confusion or </a:t>
            </a:r>
            <a:r>
              <a:rPr lang="en-US" altLang="en-US" dirty="0" smtClean="0"/>
              <a:t>deliriousness </a:t>
            </a:r>
            <a:endParaRPr lang="en-US" altLang="en-US" dirty="0"/>
          </a:p>
          <a:p>
            <a:pPr marL="58738" indent="-58738">
              <a:lnSpc>
                <a:spcPct val="80000"/>
              </a:lnSpc>
              <a:spcBef>
                <a:spcPts val="1200"/>
              </a:spcBef>
              <a:buNone/>
              <a:defRPr/>
            </a:pPr>
            <a:r>
              <a:rPr lang="en-US" altLang="en-US" u="sng" dirty="0"/>
              <a:t>Advanced Symptoms</a:t>
            </a:r>
          </a:p>
          <a:p>
            <a:pPr marL="58738" indent="-58738">
              <a:lnSpc>
                <a:spcPct val="80000"/>
              </a:lnSpc>
              <a:defRPr/>
            </a:pPr>
            <a:r>
              <a:rPr lang="en-US" altLang="en-US" dirty="0"/>
              <a:t> Seizure or convulsions</a:t>
            </a:r>
          </a:p>
          <a:p>
            <a:pPr marL="58738" indent="-58738">
              <a:lnSpc>
                <a:spcPct val="80000"/>
              </a:lnSpc>
              <a:defRPr/>
            </a:pPr>
            <a:r>
              <a:rPr lang="en-US" altLang="en-US" dirty="0"/>
              <a:t> Loss of consciousness</a:t>
            </a:r>
          </a:p>
          <a:p>
            <a:pPr marL="58738" indent="-58738">
              <a:lnSpc>
                <a:spcPct val="80000"/>
              </a:lnSpc>
              <a:defRPr/>
            </a:pPr>
            <a:r>
              <a:rPr lang="en-US" altLang="en-US" dirty="0"/>
              <a:t> No detectable pulse</a:t>
            </a:r>
          </a:p>
          <a:p>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16</a:t>
            </a:fld>
            <a:endParaRPr lang="en-US" dirty="0"/>
          </a:p>
        </p:txBody>
      </p:sp>
      <p:pic>
        <p:nvPicPr>
          <p:cNvPr id="5" name="Picture 14" descr="H:\WPShare\Laurac\HEAT STRESS-PPT\FINALS\HEART.jpg" title="photo - an illustration of a heat strok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628900"/>
            <a:ext cx="34290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35742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 disorders – risk factors</a:t>
            </a:r>
            <a:endParaRPr lang="en-US" dirty="0"/>
          </a:p>
        </p:txBody>
      </p:sp>
      <p:sp>
        <p:nvSpPr>
          <p:cNvPr id="2" name="Content Placeholder 1"/>
          <p:cNvSpPr>
            <a:spLocks noGrp="1"/>
          </p:cNvSpPr>
          <p:nvPr>
            <p:ph idx="1"/>
          </p:nvPr>
        </p:nvSpPr>
        <p:spPr>
          <a:xfrm>
            <a:off x="377227" y="1380940"/>
            <a:ext cx="8407893" cy="3672840"/>
          </a:xfrm>
        </p:spPr>
        <p:txBody>
          <a:bodyPr>
            <a:normAutofit/>
          </a:bodyPr>
          <a:lstStyle/>
          <a:p>
            <a:pPr marL="45720" indent="0">
              <a:buNone/>
            </a:pPr>
            <a:r>
              <a:rPr lang="en-US" altLang="en-US" dirty="0"/>
              <a:t>The following can increase the possibility of heat </a:t>
            </a:r>
            <a:r>
              <a:rPr lang="en-US" altLang="en-US" dirty="0" smtClean="0"/>
              <a:t>disorders:</a:t>
            </a:r>
            <a:endParaRPr lang="en-US" altLang="en-US" dirty="0"/>
          </a:p>
          <a:p>
            <a:pPr marL="45720" indent="0">
              <a:buNone/>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17</a:t>
            </a:fld>
            <a:endParaRPr lang="en-US" dirty="0"/>
          </a:p>
        </p:txBody>
      </p:sp>
      <p:sp>
        <p:nvSpPr>
          <p:cNvPr id="6" name="TextBox 5"/>
          <p:cNvSpPr txBox="1"/>
          <p:nvPr/>
        </p:nvSpPr>
        <p:spPr>
          <a:xfrm>
            <a:off x="514350" y="2434445"/>
            <a:ext cx="4057650" cy="30162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en-US" sz="1900" dirty="0"/>
              <a:t>•Age</a:t>
            </a:r>
          </a:p>
          <a:p>
            <a:pPr eaLnBrk="1" fontAlgn="auto" hangingPunct="1">
              <a:spcBef>
                <a:spcPts val="0"/>
              </a:spcBef>
              <a:spcAft>
                <a:spcPts val="0"/>
              </a:spcAft>
              <a:defRPr/>
            </a:pPr>
            <a:r>
              <a:rPr lang="en-US" sz="1900" dirty="0"/>
              <a:t>•Degree of acclimatization</a:t>
            </a:r>
          </a:p>
          <a:p>
            <a:pPr marL="117475" indent="-274320" eaLnBrk="1" fontAlgn="auto" hangingPunct="1">
              <a:spcBef>
                <a:spcPts val="0"/>
              </a:spcBef>
              <a:spcAft>
                <a:spcPts val="0"/>
              </a:spcAft>
              <a:defRPr/>
            </a:pPr>
            <a:r>
              <a:rPr lang="en-US" sz="1900" dirty="0"/>
              <a:t>•Medical conditions such </a:t>
            </a:r>
            <a:r>
              <a:rPr lang="en-US" sz="1900" dirty="0" smtClean="0"/>
              <a:t>as hypertension</a:t>
            </a:r>
            <a:endParaRPr lang="en-US" sz="1900" dirty="0"/>
          </a:p>
          <a:p>
            <a:pPr eaLnBrk="1" fontAlgn="auto" hangingPunct="1">
              <a:spcBef>
                <a:spcPts val="0"/>
              </a:spcBef>
              <a:spcAft>
                <a:spcPts val="0"/>
              </a:spcAft>
              <a:defRPr/>
            </a:pPr>
            <a:r>
              <a:rPr lang="en-US" sz="1900" dirty="0"/>
              <a:t>•Weight</a:t>
            </a:r>
          </a:p>
          <a:p>
            <a:pPr eaLnBrk="1" fontAlgn="auto" hangingPunct="1">
              <a:spcBef>
                <a:spcPts val="0"/>
              </a:spcBef>
              <a:spcAft>
                <a:spcPts val="0"/>
              </a:spcAft>
              <a:defRPr/>
            </a:pPr>
            <a:r>
              <a:rPr lang="en-US" sz="1900" dirty="0"/>
              <a:t>•Metabolism</a:t>
            </a:r>
          </a:p>
          <a:p>
            <a:pPr eaLnBrk="1" fontAlgn="auto" hangingPunct="1">
              <a:spcBef>
                <a:spcPts val="0"/>
              </a:spcBef>
              <a:spcAft>
                <a:spcPts val="0"/>
              </a:spcAft>
              <a:defRPr/>
            </a:pPr>
            <a:r>
              <a:rPr lang="en-US" sz="1900" dirty="0"/>
              <a:t>•Type of clothing worn</a:t>
            </a:r>
          </a:p>
          <a:p>
            <a:pPr eaLnBrk="1" fontAlgn="auto" hangingPunct="1">
              <a:spcBef>
                <a:spcPts val="0"/>
              </a:spcBef>
              <a:spcAft>
                <a:spcPts val="0"/>
              </a:spcAft>
              <a:defRPr/>
            </a:pPr>
            <a:r>
              <a:rPr lang="en-US" sz="1900" dirty="0"/>
              <a:t>•Degree of physical fitness</a:t>
            </a:r>
          </a:p>
          <a:p>
            <a:pPr eaLnBrk="1" fontAlgn="auto" hangingPunct="1">
              <a:spcBef>
                <a:spcPts val="0"/>
              </a:spcBef>
              <a:spcAft>
                <a:spcPts val="0"/>
              </a:spcAft>
              <a:defRPr/>
            </a:pPr>
            <a:r>
              <a:rPr lang="en-US" sz="1900" dirty="0"/>
              <a:t>•Use of alcohol or drugs</a:t>
            </a:r>
          </a:p>
          <a:p>
            <a:pPr eaLnBrk="1" fontAlgn="auto" hangingPunct="1">
              <a:spcBef>
                <a:spcPts val="0"/>
              </a:spcBef>
              <a:spcAft>
                <a:spcPts val="0"/>
              </a:spcAft>
              <a:defRPr/>
            </a:pPr>
            <a:r>
              <a:rPr lang="en-US" sz="1900" dirty="0"/>
              <a:t>•Prior heat injury</a:t>
            </a:r>
          </a:p>
        </p:txBody>
      </p:sp>
      <p:sp>
        <p:nvSpPr>
          <p:cNvPr id="7" name="TextBox 6"/>
          <p:cNvSpPr txBox="1"/>
          <p:nvPr/>
        </p:nvSpPr>
        <p:spPr>
          <a:xfrm>
            <a:off x="4892040" y="2469742"/>
            <a:ext cx="3017520" cy="1562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en-US" sz="1900" dirty="0" smtClean="0"/>
              <a:t>•Surrounding </a:t>
            </a:r>
            <a:r>
              <a:rPr lang="en-US" sz="1900" dirty="0"/>
              <a:t>temperature</a:t>
            </a:r>
          </a:p>
          <a:p>
            <a:pPr eaLnBrk="1" fontAlgn="auto" hangingPunct="1">
              <a:spcBef>
                <a:spcPts val="0"/>
              </a:spcBef>
              <a:spcAft>
                <a:spcPts val="0"/>
              </a:spcAft>
              <a:defRPr/>
            </a:pPr>
            <a:r>
              <a:rPr lang="en-US" sz="1900" dirty="0"/>
              <a:t>•Air movement</a:t>
            </a:r>
          </a:p>
          <a:p>
            <a:pPr eaLnBrk="1" fontAlgn="auto" hangingPunct="1">
              <a:spcBef>
                <a:spcPts val="0"/>
              </a:spcBef>
              <a:spcAft>
                <a:spcPts val="0"/>
              </a:spcAft>
              <a:defRPr/>
            </a:pPr>
            <a:r>
              <a:rPr lang="en-US" sz="1900" dirty="0"/>
              <a:t>•Relative </a:t>
            </a:r>
            <a:r>
              <a:rPr lang="en-US" sz="1900" dirty="0" smtClean="0"/>
              <a:t>humidity</a:t>
            </a:r>
            <a:endParaRPr lang="en-US" sz="1900" dirty="0"/>
          </a:p>
          <a:p>
            <a:pPr eaLnBrk="1" fontAlgn="auto" hangingPunct="1">
              <a:spcBef>
                <a:spcPts val="0"/>
              </a:spcBef>
              <a:spcAft>
                <a:spcPts val="0"/>
              </a:spcAft>
              <a:defRPr/>
            </a:pPr>
            <a:r>
              <a:rPr lang="en-US" sz="1900" dirty="0"/>
              <a:t>•Radiant heat</a:t>
            </a:r>
          </a:p>
          <a:p>
            <a:pPr eaLnBrk="1" fontAlgn="auto" hangingPunct="1">
              <a:spcBef>
                <a:spcPts val="0"/>
              </a:spcBef>
              <a:spcAft>
                <a:spcPts val="0"/>
              </a:spcAft>
              <a:defRPr/>
            </a:pPr>
            <a:r>
              <a:rPr lang="en-US" sz="1900" dirty="0"/>
              <a:t>•Conduction</a:t>
            </a:r>
          </a:p>
        </p:txBody>
      </p:sp>
      <p:sp>
        <p:nvSpPr>
          <p:cNvPr id="8" name="TextBox 5"/>
          <p:cNvSpPr txBox="1">
            <a:spLocks noChangeArrowheads="1"/>
          </p:cNvSpPr>
          <p:nvPr/>
        </p:nvSpPr>
        <p:spPr bwMode="auto">
          <a:xfrm>
            <a:off x="1333500" y="203757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latin typeface="Calibri" panose="020F0502020204030204" pitchFamily="34" charset="0"/>
              </a:rPr>
              <a:t>Physical Factors</a:t>
            </a:r>
          </a:p>
        </p:txBody>
      </p:sp>
      <p:sp>
        <p:nvSpPr>
          <p:cNvPr id="9" name="TextBox 6"/>
          <p:cNvSpPr txBox="1">
            <a:spLocks noChangeArrowheads="1"/>
          </p:cNvSpPr>
          <p:nvPr/>
        </p:nvSpPr>
        <p:spPr bwMode="auto">
          <a:xfrm>
            <a:off x="5105400" y="203757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latin typeface="Calibri" panose="020F0502020204030204" pitchFamily="34" charset="0"/>
              </a:rPr>
              <a:t>Environmental Factors</a:t>
            </a:r>
          </a:p>
        </p:txBody>
      </p:sp>
    </p:spTree>
    <p:custDataLst>
      <p:tags r:id="rId1"/>
    </p:custDataLst>
    <p:extLst>
      <p:ext uri="{BB962C8B-B14F-4D97-AF65-F5344CB8AC3E}">
        <p14:creationId xmlns:p14="http://schemas.microsoft.com/office/powerpoint/2010/main" val="48675001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osha standards</a:t>
            </a:r>
            <a:endParaRPr lang="en-US" dirty="0"/>
          </a:p>
        </p:txBody>
      </p:sp>
      <p:sp>
        <p:nvSpPr>
          <p:cNvPr id="2" name="Content Placeholder 1"/>
          <p:cNvSpPr>
            <a:spLocks noGrp="1"/>
          </p:cNvSpPr>
          <p:nvPr>
            <p:ph idx="1"/>
          </p:nvPr>
        </p:nvSpPr>
        <p:spPr>
          <a:xfrm>
            <a:off x="367683" y="1485900"/>
            <a:ext cx="8407893" cy="3672840"/>
          </a:xfrm>
        </p:spPr>
        <p:txBody>
          <a:bodyPr>
            <a:normAutofit/>
          </a:bodyPr>
          <a:lstStyle/>
          <a:p>
            <a:pPr marL="45720" indent="0">
              <a:buNone/>
            </a:pPr>
            <a:r>
              <a:rPr lang="en-US" altLang="en-US" sz="2800" dirty="0"/>
              <a:t>There ARE enforceable recommendations under provisions of Section 5 of the </a:t>
            </a:r>
            <a:r>
              <a:rPr lang="en-US" altLang="en-US" sz="2800" dirty="0" err="1" smtClean="0"/>
              <a:t>OSHAct</a:t>
            </a:r>
            <a:r>
              <a:rPr lang="en-US" altLang="en-US" sz="2800" dirty="0"/>
              <a:t>, or the “General Duty </a:t>
            </a:r>
            <a:r>
              <a:rPr lang="en-US" altLang="en-US" sz="2800" dirty="0" smtClean="0"/>
              <a:t>Clause,” </a:t>
            </a:r>
            <a:r>
              <a:rPr lang="en-US" altLang="en-US" sz="2800" dirty="0"/>
              <a:t>which states that each employer:</a:t>
            </a:r>
          </a:p>
          <a:p>
            <a:pPr>
              <a:buNone/>
            </a:pPr>
            <a:r>
              <a:rPr lang="en-US" altLang="en-US" dirty="0"/>
              <a:t>    </a:t>
            </a:r>
            <a:r>
              <a:rPr lang="en-US" altLang="en-US" dirty="0" smtClean="0"/>
              <a:t>“...</a:t>
            </a:r>
            <a:r>
              <a:rPr lang="en-US" altLang="en-US" i="1" dirty="0" smtClean="0"/>
              <a:t>shall </a:t>
            </a:r>
            <a:r>
              <a:rPr lang="en-US" altLang="en-US" i="1" dirty="0"/>
              <a:t>furnish to each of his employees employment and a place of employment which are free from recognized hazards that are causing or likely to cause death or serious physical harm to his </a:t>
            </a:r>
            <a:r>
              <a:rPr lang="en-US" altLang="en-US" i="1" dirty="0" smtClean="0"/>
              <a:t>employees.</a:t>
            </a:r>
            <a:r>
              <a:rPr lang="en-US" altLang="en-US" dirty="0" smtClean="0"/>
              <a:t>”</a:t>
            </a:r>
            <a:endParaRPr lang="en-US" altLang="en-US" dirty="0"/>
          </a:p>
          <a:p>
            <a:pPr marL="45720" indent="0">
              <a:buNone/>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18</a:t>
            </a:fld>
            <a:endParaRPr lang="en-US" dirty="0"/>
          </a:p>
        </p:txBody>
      </p:sp>
    </p:spTree>
    <p:custDataLst>
      <p:tags r:id="rId1"/>
    </p:custDataLst>
    <p:extLst>
      <p:ext uri="{BB962C8B-B14F-4D97-AF65-F5344CB8AC3E}">
        <p14:creationId xmlns:p14="http://schemas.microsoft.com/office/powerpoint/2010/main" val="322948763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19</a:t>
            </a:fld>
            <a:endParaRPr lang="en-US"/>
          </a:p>
        </p:txBody>
      </p:sp>
      <p:sp>
        <p:nvSpPr>
          <p:cNvPr id="4" name="Text Placeholder 3"/>
          <p:cNvSpPr>
            <a:spLocks noGrp="1"/>
          </p:cNvSpPr>
          <p:nvPr>
            <p:ph type="body" idx="13"/>
            <p:custDataLst>
              <p:tags r:id="rId2"/>
            </p:custDataLst>
          </p:nvPr>
        </p:nvSpPr>
        <p:spPr/>
        <p:txBody>
          <a:bodyPr>
            <a:normAutofit lnSpcReduction="10000"/>
          </a:bodyPr>
          <a:lstStyle/>
          <a:p>
            <a:pPr lvl="0"/>
            <a:r>
              <a:rPr lang="en-US" dirty="0"/>
              <a:t>What OSHA standard is used to enforce heat stress issues in the workplace?</a:t>
            </a:r>
          </a:p>
          <a:p>
            <a:endParaRPr lang="en-US" dirty="0"/>
          </a:p>
        </p:txBody>
      </p:sp>
      <p:sp>
        <p:nvSpPr>
          <p:cNvPr id="5" name="Text Placeholder 4"/>
          <p:cNvSpPr>
            <a:spLocks noGrp="1"/>
          </p:cNvSpPr>
          <p:nvPr>
            <p:ph type="body" sz="quarter" idx="14"/>
            <p:custDataLst>
              <p:tags r:id="rId3"/>
            </p:custDataLst>
          </p:nvPr>
        </p:nvSpPr>
        <p:spPr/>
        <p:txBody>
          <a:bodyPr/>
          <a:lstStyle/>
          <a:p>
            <a:r>
              <a:rPr lang="en-US" dirty="0" smtClean="0"/>
              <a:t>Thermal Stress Postulate</a:t>
            </a:r>
          </a:p>
          <a:p>
            <a:r>
              <a:rPr lang="en-US" dirty="0" smtClean="0"/>
              <a:t>General Duty Clause</a:t>
            </a:r>
          </a:p>
          <a:p>
            <a:r>
              <a:rPr lang="en-US" dirty="0" smtClean="0"/>
              <a:t>Ergonomics &amp; Safety Clause</a:t>
            </a:r>
          </a:p>
          <a:p>
            <a:r>
              <a:rPr lang="en-US" dirty="0" smtClean="0"/>
              <a:t>Whistleblower Provision </a:t>
            </a:r>
            <a:endParaRPr lang="en-US" dirty="0"/>
          </a:p>
        </p:txBody>
      </p:sp>
      <p:graphicFrame>
        <p:nvGraphicFramePr>
          <p:cNvPr id="11" name="Chart 10" title="chart"/>
          <p:cNvGraphicFramePr>
            <a:graphicFrameLocks/>
          </p:cNvGraphicFramePr>
          <p:nvPr>
            <p:custDataLst>
              <p:tags r:id="rId4"/>
            </p:custDataLst>
            <p:extLst>
              <p:ext uri="{D42A27DB-BD31-4B8C-83A1-F6EECF244321}">
                <p14:modId xmlns:p14="http://schemas.microsoft.com/office/powerpoint/2010/main" val="3794859791"/>
              </p:ext>
            </p:extLst>
          </p:nvPr>
        </p:nvGraphicFramePr>
        <p:xfrm>
          <a:off x="4667250" y="1708601"/>
          <a:ext cx="4095750" cy="3396801"/>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343081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pre-assessment</a:t>
            </a:r>
            <a:endParaRPr lang="en-US" dirty="0"/>
          </a:p>
        </p:txBody>
      </p:sp>
      <p:sp>
        <p:nvSpPr>
          <p:cNvPr id="2" name="Content Placeholder 1"/>
          <p:cNvSpPr>
            <a:spLocks noGrp="1"/>
          </p:cNvSpPr>
          <p:nvPr>
            <p:ph idx="1"/>
          </p:nvPr>
        </p:nvSpPr>
        <p:spPr/>
        <p:txBody>
          <a:bodyPr/>
          <a:lstStyle/>
          <a:p>
            <a:pPr>
              <a:lnSpc>
                <a:spcPct val="90000"/>
              </a:lnSpc>
              <a:buFontTx/>
              <a:buNone/>
            </a:pPr>
            <a:r>
              <a:rPr lang="en-US" altLang="en-US" dirty="0" smtClean="0"/>
              <a:t>To begin our training on heat stress, let’s consider a few related questions….</a:t>
            </a:r>
            <a:endParaRPr lang="en-US" altLang="en-US" dirty="0"/>
          </a:p>
          <a:p>
            <a:pPr>
              <a:lnSpc>
                <a:spcPct val="90000"/>
              </a:lnSpc>
              <a:buFontTx/>
              <a:buNone/>
            </a:pPr>
            <a:endParaRPr lang="en-US" altLang="en-US" sz="1400" dirty="0"/>
          </a:p>
          <a:p>
            <a:pPr>
              <a:lnSpc>
                <a:spcPct val="90000"/>
              </a:lnSpc>
            </a:pPr>
            <a:r>
              <a:rPr lang="en-US" altLang="en-US" dirty="0" smtClean="0"/>
              <a:t>True or False? </a:t>
            </a:r>
          </a:p>
          <a:p>
            <a:pPr lvl="1">
              <a:lnSpc>
                <a:spcPct val="90000"/>
              </a:lnSpc>
            </a:pPr>
            <a:r>
              <a:rPr lang="en-US" altLang="en-US" dirty="0" smtClean="0"/>
              <a:t>Energy drinks are great for avoiding heat stress.</a:t>
            </a:r>
          </a:p>
          <a:p>
            <a:pPr lvl="1">
              <a:lnSpc>
                <a:spcPct val="90000"/>
              </a:lnSpc>
            </a:pPr>
            <a:r>
              <a:rPr lang="en-US" altLang="en-US" dirty="0" smtClean="0"/>
              <a:t>Conductive heat transfer is usually a site worker’s biggest concern.</a:t>
            </a:r>
          </a:p>
          <a:p>
            <a:pPr lvl="1">
              <a:lnSpc>
                <a:spcPct val="90000"/>
              </a:lnSpc>
            </a:pPr>
            <a:r>
              <a:rPr lang="en-US" altLang="en-US" dirty="0" smtClean="0"/>
              <a:t>Evaporative cooling rates are never important.</a:t>
            </a:r>
          </a:p>
          <a:p>
            <a:pPr lvl="1">
              <a:lnSpc>
                <a:spcPct val="90000"/>
              </a:lnSpc>
            </a:pPr>
            <a:r>
              <a:rPr lang="en-US" altLang="en-US" dirty="0" smtClean="0"/>
              <a:t>There is a recommended work-rest regimen.</a:t>
            </a:r>
          </a:p>
          <a:p>
            <a:pPr lvl="1">
              <a:lnSpc>
                <a:spcPct val="90000"/>
              </a:lnSpc>
            </a:pPr>
            <a:r>
              <a:rPr lang="en-US" altLang="en-US" dirty="0" smtClean="0"/>
              <a:t>Breathable clothing can help reduce heat strain.  </a:t>
            </a:r>
            <a:endParaRPr lang="en-US" altLang="en-US" dirty="0"/>
          </a:p>
          <a:p>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a:t>
            </a:fld>
            <a:endParaRPr lang="en-US" dirty="0"/>
          </a:p>
        </p:txBody>
      </p:sp>
      <p:pic>
        <p:nvPicPr>
          <p:cNvPr id="6" name="Picture 2" title="photo - Much of the oil and gas industry requires outdoor work, this includes Fracking. The hours are typically long, and work days may run 2-3 weeks straight before days of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488237"/>
            <a:ext cx="2009759" cy="18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754405"/>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 Stress guidelines</a:t>
            </a:r>
            <a:endParaRPr lang="en-US" dirty="0"/>
          </a:p>
        </p:txBody>
      </p:sp>
      <p:sp>
        <p:nvSpPr>
          <p:cNvPr id="2" name="Content Placeholder 1"/>
          <p:cNvSpPr>
            <a:spLocks noGrp="1"/>
          </p:cNvSpPr>
          <p:nvPr>
            <p:ph idx="1"/>
          </p:nvPr>
        </p:nvSpPr>
        <p:spPr>
          <a:xfrm>
            <a:off x="367683" y="1485900"/>
            <a:ext cx="8407893" cy="3672840"/>
          </a:xfrm>
        </p:spPr>
        <p:txBody>
          <a:bodyPr>
            <a:normAutofit/>
          </a:bodyPr>
          <a:lstStyle/>
          <a:p>
            <a:r>
              <a:rPr lang="en-US" altLang="en-US" dirty="0" smtClean="0"/>
              <a:t>American Conference of Governmental Industrial Hygienists (ACGIH) Threshold Limit Value (TLV) </a:t>
            </a:r>
            <a:r>
              <a:rPr lang="en-US" altLang="en-US" dirty="0"/>
              <a:t>for Heat Stress and Heat Strain</a:t>
            </a:r>
          </a:p>
          <a:p>
            <a:pPr>
              <a:spcBef>
                <a:spcPts val="1200"/>
              </a:spcBef>
            </a:pPr>
            <a:r>
              <a:rPr lang="en-US" altLang="en-US" dirty="0"/>
              <a:t>Section 2 (screening </a:t>
            </a:r>
            <a:r>
              <a:rPr lang="en-US" altLang="en-US" dirty="0" smtClean="0"/>
              <a:t>criteria) — Screening </a:t>
            </a:r>
            <a:r>
              <a:rPr lang="en-US" altLang="en-US" dirty="0"/>
              <a:t>threshold based on Wet Bulb Globe Temperature (WBGT) and </a:t>
            </a:r>
            <a:r>
              <a:rPr lang="en-US" altLang="en-US" dirty="0" smtClean="0"/>
              <a:t>work-rest </a:t>
            </a:r>
            <a:r>
              <a:rPr lang="en-US" altLang="en-US" dirty="0"/>
              <a:t>regimen:</a:t>
            </a:r>
          </a:p>
          <a:p>
            <a:pPr lvl="1"/>
            <a:r>
              <a:rPr lang="en-US" altLang="en-US" sz="2000" dirty="0"/>
              <a:t>The goal is to never exceed a deep body </a:t>
            </a:r>
            <a:endParaRPr lang="en-US" altLang="en-US" sz="2000" dirty="0" smtClean="0"/>
          </a:p>
          <a:p>
            <a:pPr marL="365760" lvl="1" indent="0">
              <a:spcBef>
                <a:spcPts val="0"/>
              </a:spcBef>
              <a:buNone/>
            </a:pPr>
            <a:r>
              <a:rPr lang="en-US" altLang="en-US" sz="2000" dirty="0" smtClean="0"/>
              <a:t>   temperature </a:t>
            </a:r>
            <a:r>
              <a:rPr lang="en-US" altLang="en-US" sz="2000" dirty="0"/>
              <a:t>of 38</a:t>
            </a:r>
            <a:r>
              <a:rPr lang="en-US" altLang="en-US" sz="2000" dirty="0">
                <a:cs typeface="Arial" panose="020B0604020202020204" pitchFamily="34" charset="0"/>
              </a:rPr>
              <a:t>˚C (100.4˚F)</a:t>
            </a:r>
            <a:endParaRPr lang="en-US" altLang="en-US" sz="2000" dirty="0"/>
          </a:p>
          <a:p>
            <a:pPr>
              <a:spcBef>
                <a:spcPts val="1200"/>
              </a:spcBef>
            </a:pPr>
            <a:r>
              <a:rPr lang="en-US" altLang="en-US" dirty="0"/>
              <a:t>Section 3 (metabolic rate)</a:t>
            </a:r>
          </a:p>
          <a:p>
            <a:pPr marL="45720" indent="0">
              <a:spcBef>
                <a:spcPts val="1200"/>
              </a:spcBef>
              <a:buNone/>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20</a:t>
            </a:fld>
            <a:endParaRPr lang="en-US" dirty="0"/>
          </a:p>
        </p:txBody>
      </p:sp>
      <p:pic>
        <p:nvPicPr>
          <p:cNvPr id="6" name="Picture 5" title="2017 edition heat stress guide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3430657"/>
            <a:ext cx="1929374" cy="2011680"/>
          </a:xfrm>
          <a:prstGeom prst="rect">
            <a:avLst/>
          </a:prstGeom>
        </p:spPr>
      </p:pic>
    </p:spTree>
    <p:custDataLst>
      <p:tags r:id="rId1"/>
    </p:custDataLst>
    <p:extLst>
      <p:ext uri="{BB962C8B-B14F-4D97-AF65-F5344CB8AC3E}">
        <p14:creationId xmlns:p14="http://schemas.microsoft.com/office/powerpoint/2010/main" val="3224759292"/>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
            <a:ext cx="8381260" cy="984701"/>
          </a:xfrm>
        </p:spPr>
        <p:txBody>
          <a:bodyPr/>
          <a:lstStyle/>
          <a:p>
            <a:r>
              <a:rPr lang="en-US" sz="2600" dirty="0" err="1" smtClean="0"/>
              <a:t>Acgih</a:t>
            </a:r>
            <a:r>
              <a:rPr lang="en-US" sz="2600" dirty="0" smtClean="0"/>
              <a:t> </a:t>
            </a:r>
            <a:r>
              <a:rPr lang="en-US" sz="2600" dirty="0" err="1" smtClean="0"/>
              <a:t>tlv</a:t>
            </a:r>
            <a:r>
              <a:rPr lang="en-US" sz="2600" dirty="0" smtClean="0"/>
              <a:t> &amp; action limit for </a:t>
            </a:r>
            <a:br>
              <a:rPr lang="en-US" sz="2600" dirty="0" smtClean="0"/>
            </a:br>
            <a:r>
              <a:rPr lang="en-US" sz="2600" dirty="0" smtClean="0"/>
              <a:t>heat stress exposure </a:t>
            </a:r>
            <a:br>
              <a:rPr lang="en-US" sz="2600" dirty="0" smtClean="0"/>
            </a:br>
            <a:r>
              <a:rPr lang="en-US" sz="2000" dirty="0" smtClean="0"/>
              <a:t>(Work-rest regimen)</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21</a:t>
            </a:fld>
            <a:endParaRPr lang="en-US" dirty="0"/>
          </a:p>
        </p:txBody>
      </p:sp>
      <p:pic>
        <p:nvPicPr>
          <p:cNvPr id="6" name="Picture 2" title="photo of a copy of ACGIH TLV &amp; Action limit for heat stress exposure (work-rest regimen)"/>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62000" y="1562100"/>
            <a:ext cx="6934200" cy="321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4780469"/>
            <a:ext cx="7086600" cy="400110"/>
          </a:xfrm>
          <a:prstGeom prst="rect">
            <a:avLst/>
          </a:prstGeom>
          <a:noFill/>
        </p:spPr>
        <p:txBody>
          <a:bodyPr wrap="square" rtlCol="0">
            <a:spAutoFit/>
          </a:bodyPr>
          <a:lstStyle/>
          <a:p>
            <a:r>
              <a:rPr lang="en-US" sz="2000" dirty="0" smtClean="0"/>
              <a:t>A proper work-rest regimen ensures some time for recovery</a:t>
            </a:r>
            <a:endParaRPr lang="en-US" sz="2000" dirty="0"/>
          </a:p>
        </p:txBody>
      </p:sp>
    </p:spTree>
    <p:custDataLst>
      <p:tags r:id="rId1"/>
    </p:custDataLst>
    <p:extLst>
      <p:ext uri="{BB962C8B-B14F-4D97-AF65-F5344CB8AC3E}">
        <p14:creationId xmlns:p14="http://schemas.microsoft.com/office/powerpoint/2010/main" val="1967167477"/>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Wbgt</a:t>
            </a:r>
            <a:r>
              <a:rPr lang="en-US" dirty="0" smtClean="0"/>
              <a:t> heat stress monitor</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22</a:t>
            </a:fld>
            <a:endParaRPr lang="en-US" dirty="0"/>
          </a:p>
        </p:txBody>
      </p:sp>
      <p:sp>
        <p:nvSpPr>
          <p:cNvPr id="2" name="Content Placeholder 1"/>
          <p:cNvSpPr>
            <a:spLocks noGrp="1"/>
          </p:cNvSpPr>
          <p:nvPr>
            <p:ph idx="1"/>
          </p:nvPr>
        </p:nvSpPr>
        <p:spPr/>
        <p:txBody>
          <a:bodyPr/>
          <a:lstStyle/>
          <a:p>
            <a:pPr>
              <a:lnSpc>
                <a:spcPct val="90000"/>
              </a:lnSpc>
              <a:buNone/>
            </a:pPr>
            <a:r>
              <a:rPr lang="en-US" altLang="en-US" sz="2400" dirty="0"/>
              <a:t>Digital read-out of:</a:t>
            </a:r>
          </a:p>
          <a:p>
            <a:pPr>
              <a:lnSpc>
                <a:spcPct val="90000"/>
              </a:lnSpc>
            </a:pPr>
            <a:r>
              <a:rPr lang="en-US" altLang="en-US" sz="2400" dirty="0"/>
              <a:t>Dry bulb temperature (</a:t>
            </a:r>
            <a:r>
              <a:rPr lang="en-US" altLang="en-US" sz="2400" dirty="0" err="1"/>
              <a:t>T</a:t>
            </a:r>
            <a:r>
              <a:rPr lang="en-US" altLang="en-US" sz="2400" baseline="-25000" dirty="0" err="1"/>
              <a:t>db</a:t>
            </a:r>
            <a:r>
              <a:rPr lang="en-US" altLang="en-US" sz="2400" dirty="0"/>
              <a:t>)</a:t>
            </a:r>
          </a:p>
          <a:p>
            <a:pPr>
              <a:lnSpc>
                <a:spcPct val="90000"/>
              </a:lnSpc>
            </a:pPr>
            <a:r>
              <a:rPr lang="en-US" altLang="en-US" sz="2400" dirty="0"/>
              <a:t>Globe temperature (</a:t>
            </a:r>
            <a:r>
              <a:rPr lang="en-US" altLang="en-US" sz="2400" dirty="0" err="1"/>
              <a:t>T</a:t>
            </a:r>
            <a:r>
              <a:rPr lang="en-US" altLang="en-US" sz="2400" baseline="-25000" dirty="0" err="1"/>
              <a:t>g</a:t>
            </a:r>
            <a:r>
              <a:rPr lang="en-US" altLang="en-US" sz="2400" dirty="0"/>
              <a:t>)</a:t>
            </a:r>
          </a:p>
          <a:p>
            <a:pPr>
              <a:lnSpc>
                <a:spcPct val="90000"/>
              </a:lnSpc>
            </a:pPr>
            <a:r>
              <a:rPr lang="en-US" altLang="en-US" sz="2400" dirty="0"/>
              <a:t>Natural wet bulb temperature (</a:t>
            </a:r>
            <a:r>
              <a:rPr lang="en-US" altLang="en-US" sz="2400" dirty="0" err="1"/>
              <a:t>T</a:t>
            </a:r>
            <a:r>
              <a:rPr lang="en-US" altLang="en-US" sz="2400" baseline="-25000" dirty="0" err="1"/>
              <a:t>nwb</a:t>
            </a:r>
            <a:r>
              <a:rPr lang="en-US" altLang="en-US" sz="2400" dirty="0"/>
              <a:t>)</a:t>
            </a:r>
          </a:p>
          <a:p>
            <a:pPr>
              <a:lnSpc>
                <a:spcPct val="90000"/>
              </a:lnSpc>
            </a:pPr>
            <a:r>
              <a:rPr lang="en-US" altLang="en-US" sz="2400" dirty="0"/>
              <a:t>Automatically calculates </a:t>
            </a:r>
            <a:endParaRPr lang="en-US" altLang="en-US" sz="2400" dirty="0" smtClean="0"/>
          </a:p>
          <a:p>
            <a:pPr lvl="1">
              <a:lnSpc>
                <a:spcPct val="90000"/>
              </a:lnSpc>
            </a:pPr>
            <a:r>
              <a:rPr lang="en-US" altLang="en-US" sz="2200" dirty="0" err="1" smtClean="0"/>
              <a:t>WBGT</a:t>
            </a:r>
            <a:r>
              <a:rPr lang="en-US" altLang="en-US" sz="2200" baseline="-25000" dirty="0" err="1" smtClean="0"/>
              <a:t>in</a:t>
            </a:r>
            <a:r>
              <a:rPr lang="en-US" altLang="en-US" sz="2200" dirty="0" smtClean="0"/>
              <a:t> </a:t>
            </a:r>
            <a:r>
              <a:rPr lang="en-US" altLang="en-US" sz="2200" dirty="0"/>
              <a:t>or </a:t>
            </a:r>
            <a:r>
              <a:rPr lang="en-US" altLang="en-US" sz="2200" dirty="0" err="1"/>
              <a:t>WBGT</a:t>
            </a:r>
            <a:r>
              <a:rPr lang="en-US" altLang="en-US" sz="2200" baseline="-25000" dirty="0" err="1"/>
              <a:t>out</a:t>
            </a:r>
            <a:r>
              <a:rPr lang="en-US" altLang="en-US" sz="2200" baseline="-25000" dirty="0"/>
              <a:t> </a:t>
            </a:r>
            <a:endParaRPr lang="en-US" altLang="en-US" sz="2200" baseline="-25000" dirty="0" smtClean="0"/>
          </a:p>
          <a:p>
            <a:pPr lvl="1">
              <a:lnSpc>
                <a:spcPct val="90000"/>
              </a:lnSpc>
            </a:pPr>
            <a:r>
              <a:rPr lang="en-US" altLang="en-US" sz="2200" dirty="0"/>
              <a:t>B</a:t>
            </a:r>
            <a:r>
              <a:rPr lang="en-US" altLang="en-US" sz="2200" dirty="0" smtClean="0"/>
              <a:t>ased </a:t>
            </a:r>
            <a:r>
              <a:rPr lang="en-US" altLang="en-US" sz="2200" dirty="0"/>
              <a:t>upon dial selection</a:t>
            </a:r>
          </a:p>
          <a:p>
            <a:endParaRPr lang="en-US" dirty="0"/>
          </a:p>
        </p:txBody>
      </p:sp>
      <p:pic>
        <p:nvPicPr>
          <p:cNvPr id="8" name="Picture 2" descr="http://www.collhealth.com/images/quest_images/qt32.jpg" title="photo - wbgt heat stress moni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67635" y="2590570"/>
            <a:ext cx="2259806"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title="arrows - Tg, Tnwb and Tdb"/>
          <p:cNvGrpSpPr/>
          <p:nvPr/>
        </p:nvGrpSpPr>
        <p:grpSpPr>
          <a:xfrm>
            <a:off x="6197906" y="1727197"/>
            <a:ext cx="1999263" cy="734694"/>
            <a:chOff x="6048610" y="1787276"/>
            <a:chExt cx="1999263" cy="734694"/>
          </a:xfrm>
        </p:grpSpPr>
        <p:sp>
          <p:nvSpPr>
            <p:cNvPr id="10" name="Down Arrow 9"/>
            <p:cNvSpPr/>
            <p:nvPr/>
          </p:nvSpPr>
          <p:spPr>
            <a:xfrm>
              <a:off x="6048610" y="1836669"/>
              <a:ext cx="578326" cy="685301"/>
            </a:xfrm>
            <a:prstGeom prst="downArrow">
              <a:avLst>
                <a:gd name="adj1" fmla="val 50000"/>
                <a:gd name="adj2" fmla="val 324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Down Arrow 10"/>
            <p:cNvSpPr/>
            <p:nvPr/>
          </p:nvSpPr>
          <p:spPr>
            <a:xfrm>
              <a:off x="6687190" y="1787276"/>
              <a:ext cx="700824" cy="724987"/>
            </a:xfrm>
            <a:prstGeom prst="downArrow">
              <a:avLst>
                <a:gd name="adj1" fmla="val 50000"/>
                <a:gd name="adj2" fmla="val 324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wn Arrow 11"/>
            <p:cNvSpPr/>
            <p:nvPr/>
          </p:nvSpPr>
          <p:spPr>
            <a:xfrm>
              <a:off x="7425842" y="1836669"/>
              <a:ext cx="575158" cy="675594"/>
            </a:xfrm>
            <a:prstGeom prst="downArrow">
              <a:avLst>
                <a:gd name="adj1" fmla="val 50000"/>
                <a:gd name="adj2" fmla="val 324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1"/>
            <p:cNvSpPr>
              <a:spLocks noChangeArrowheads="1"/>
            </p:cNvSpPr>
            <p:nvPr/>
          </p:nvSpPr>
          <p:spPr bwMode="auto">
            <a:xfrm>
              <a:off x="6187642" y="1947953"/>
              <a:ext cx="335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err="1" smtClean="0">
                  <a:latin typeface="Calibri" panose="020F0502020204030204" pitchFamily="34" charset="0"/>
                </a:rPr>
                <a:t>T</a:t>
              </a:r>
              <a:r>
                <a:rPr lang="en-US" altLang="en-US" sz="1600" b="1" baseline="-25000" dirty="0" err="1" smtClean="0">
                  <a:latin typeface="Calibri" panose="020F0502020204030204" pitchFamily="34" charset="0"/>
                </a:rPr>
                <a:t>g</a:t>
              </a:r>
              <a:endParaRPr lang="en-US" altLang="en-US" sz="1600" b="1" baseline="-25000" dirty="0">
                <a:latin typeface="Calibri" panose="020F0502020204030204" pitchFamily="34" charset="0"/>
              </a:endParaRPr>
            </a:p>
          </p:txBody>
        </p:sp>
        <p:sp>
          <p:nvSpPr>
            <p:cNvPr id="14" name="Rectangle 12"/>
            <p:cNvSpPr>
              <a:spLocks noChangeArrowheads="1"/>
            </p:cNvSpPr>
            <p:nvPr/>
          </p:nvSpPr>
          <p:spPr bwMode="auto">
            <a:xfrm>
              <a:off x="6789632" y="1923913"/>
              <a:ext cx="560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err="1">
                  <a:latin typeface="Calibri" panose="020F0502020204030204" pitchFamily="34" charset="0"/>
                </a:rPr>
                <a:t>T</a:t>
              </a:r>
              <a:r>
                <a:rPr lang="en-US" altLang="en-US" sz="1600" b="1" baseline="-25000" dirty="0" err="1">
                  <a:latin typeface="Calibri" panose="020F0502020204030204" pitchFamily="34" charset="0"/>
                </a:rPr>
                <a:t>nwb</a:t>
              </a:r>
              <a:endParaRPr lang="en-US" altLang="en-US" sz="1600" b="1" baseline="-25000" dirty="0">
                <a:latin typeface="Calibri" panose="020F0502020204030204" pitchFamily="34" charset="0"/>
              </a:endParaRPr>
            </a:p>
          </p:txBody>
        </p:sp>
        <p:sp>
          <p:nvSpPr>
            <p:cNvPr id="15" name="Rectangle 8"/>
            <p:cNvSpPr>
              <a:spLocks noChangeArrowheads="1"/>
            </p:cNvSpPr>
            <p:nvPr/>
          </p:nvSpPr>
          <p:spPr bwMode="auto">
            <a:xfrm>
              <a:off x="7504948" y="1923913"/>
              <a:ext cx="542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err="1">
                  <a:latin typeface="Calibri" panose="020F0502020204030204" pitchFamily="34" charset="0"/>
                </a:rPr>
                <a:t>T</a:t>
              </a:r>
              <a:r>
                <a:rPr lang="en-US" altLang="en-US" sz="1600" b="1" baseline="-25000" dirty="0" err="1">
                  <a:latin typeface="Calibri" panose="020F0502020204030204" pitchFamily="34" charset="0"/>
                </a:rPr>
                <a:t>db</a:t>
              </a:r>
              <a:r>
                <a:rPr lang="en-US" altLang="en-US" dirty="0">
                  <a:latin typeface="Calibri" panose="020F0502020204030204" pitchFamily="34" charset="0"/>
                </a:rPr>
                <a:t> </a:t>
              </a:r>
            </a:p>
          </p:txBody>
        </p:sp>
      </p:grpSp>
    </p:spTree>
    <p:custDataLst>
      <p:tags r:id="rId1"/>
    </p:custDataLst>
    <p:extLst>
      <p:ext uri="{BB962C8B-B14F-4D97-AF65-F5344CB8AC3E}">
        <p14:creationId xmlns:p14="http://schemas.microsoft.com/office/powerpoint/2010/main" val="992612313"/>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23</a:t>
            </a:fld>
            <a:endParaRPr lang="en-US"/>
          </a:p>
        </p:txBody>
      </p:sp>
      <p:sp>
        <p:nvSpPr>
          <p:cNvPr id="4" name="Text Placeholder 3"/>
          <p:cNvSpPr>
            <a:spLocks noGrp="1"/>
          </p:cNvSpPr>
          <p:nvPr>
            <p:ph type="body" idx="13"/>
            <p:custDataLst>
              <p:tags r:id="rId2"/>
            </p:custDataLst>
          </p:nvPr>
        </p:nvSpPr>
        <p:spPr/>
        <p:txBody>
          <a:bodyPr>
            <a:normAutofit lnSpcReduction="10000"/>
          </a:bodyPr>
          <a:lstStyle/>
          <a:p>
            <a:pPr lvl="0"/>
            <a:r>
              <a:rPr lang="en-US" dirty="0"/>
              <a:t>What is the deep body temperature that should never be exceeded?</a:t>
            </a:r>
          </a:p>
          <a:p>
            <a:endParaRPr lang="en-US" dirty="0"/>
          </a:p>
        </p:txBody>
      </p:sp>
      <p:sp>
        <p:nvSpPr>
          <p:cNvPr id="5" name="Text Placeholder 4"/>
          <p:cNvSpPr>
            <a:spLocks noGrp="1"/>
          </p:cNvSpPr>
          <p:nvPr>
            <p:ph type="body" sz="quarter" idx="14"/>
            <p:custDataLst>
              <p:tags r:id="rId3"/>
            </p:custDataLst>
          </p:nvPr>
        </p:nvSpPr>
        <p:spPr/>
        <p:txBody>
          <a:bodyPr/>
          <a:lstStyle/>
          <a:p>
            <a:pPr marL="502920" lvl="1" indent="-457200">
              <a:buClr>
                <a:schemeClr val="accent1"/>
              </a:buClr>
              <a:buFont typeface="Wingdings 2" pitchFamily="18" charset="2"/>
              <a:buAutoNum type="arabicPeriod"/>
            </a:pPr>
            <a:r>
              <a:rPr lang="en-US" dirty="0"/>
              <a:t>37 degrees C</a:t>
            </a:r>
          </a:p>
          <a:p>
            <a:pPr marL="502920" lvl="1" indent="-457200">
              <a:buClr>
                <a:schemeClr val="accent1"/>
              </a:buClr>
              <a:buFont typeface="Wingdings 2" pitchFamily="18" charset="2"/>
              <a:buAutoNum type="arabicPeriod"/>
            </a:pPr>
            <a:r>
              <a:rPr lang="en-US" dirty="0" smtClean="0"/>
              <a:t>38 degrees C</a:t>
            </a:r>
          </a:p>
          <a:p>
            <a:pPr marL="502920" lvl="1" indent="-457200">
              <a:buClr>
                <a:schemeClr val="accent1"/>
              </a:buClr>
              <a:buFont typeface="Wingdings 2" pitchFamily="18" charset="2"/>
              <a:buAutoNum type="arabicPeriod"/>
            </a:pPr>
            <a:r>
              <a:rPr lang="en-US" dirty="0"/>
              <a:t>39 degrees C</a:t>
            </a:r>
          </a:p>
          <a:p>
            <a:pPr marL="502920" lvl="1" indent="-457200">
              <a:buClr>
                <a:schemeClr val="accent1"/>
              </a:buClr>
              <a:buFont typeface="Wingdings 2" pitchFamily="18" charset="2"/>
              <a:buAutoNum type="arabicPeriod"/>
            </a:pPr>
            <a:r>
              <a:rPr lang="en-US" dirty="0"/>
              <a:t>45 degrees C</a:t>
            </a:r>
          </a:p>
          <a:p>
            <a:pPr marL="45720" lvl="1" indent="0">
              <a:buClr>
                <a:schemeClr val="accent1"/>
              </a:buClr>
              <a:buNone/>
            </a:pPr>
            <a:endParaRPr lang="en-US" dirty="0"/>
          </a:p>
        </p:txBody>
      </p:sp>
      <p:graphicFrame>
        <p:nvGraphicFramePr>
          <p:cNvPr id="21" name="Chart 20" title="chart"/>
          <p:cNvGraphicFramePr>
            <a:graphicFrameLocks/>
          </p:cNvGraphicFramePr>
          <p:nvPr>
            <p:custDataLst>
              <p:tags r:id="rId4"/>
            </p:custDataLst>
            <p:extLst>
              <p:ext uri="{D42A27DB-BD31-4B8C-83A1-F6EECF244321}">
                <p14:modId xmlns:p14="http://schemas.microsoft.com/office/powerpoint/2010/main" val="467101021"/>
              </p:ext>
            </p:extLst>
          </p:nvPr>
        </p:nvGraphicFramePr>
        <p:xfrm>
          <a:off x="3657600" y="1714500"/>
          <a:ext cx="3810000" cy="3682999"/>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411163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Wet bulb globe temperature (</a:t>
            </a:r>
            <a:r>
              <a:rPr lang="en-US" dirty="0" err="1" smtClean="0"/>
              <a:t>wbgt</a:t>
            </a:r>
            <a:r>
              <a:rPr lang="en-US" dirty="0" smtClean="0"/>
              <a:t>)</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24</a:t>
            </a:fld>
            <a:endParaRPr lang="en-US" dirty="0"/>
          </a:p>
        </p:txBody>
      </p:sp>
      <p:sp>
        <p:nvSpPr>
          <p:cNvPr id="2" name="Content Placeholder 1"/>
          <p:cNvSpPr>
            <a:spLocks noGrp="1"/>
          </p:cNvSpPr>
          <p:nvPr>
            <p:ph idx="1"/>
          </p:nvPr>
        </p:nvSpPr>
        <p:spPr>
          <a:xfrm>
            <a:off x="228600" y="2115991"/>
            <a:ext cx="8763000" cy="3276600"/>
          </a:xfrm>
        </p:spPr>
        <p:txBody>
          <a:bodyPr>
            <a:normAutofit/>
          </a:bodyPr>
          <a:lstStyle/>
          <a:p>
            <a:pPr>
              <a:lnSpc>
                <a:spcPct val="90000"/>
              </a:lnSpc>
            </a:pPr>
            <a:r>
              <a:rPr lang="en-US" altLang="en-US" dirty="0"/>
              <a:t>With direct exposure to sunlight:</a:t>
            </a:r>
          </a:p>
          <a:p>
            <a:pPr>
              <a:lnSpc>
                <a:spcPct val="90000"/>
              </a:lnSpc>
              <a:buNone/>
            </a:pPr>
            <a:r>
              <a:rPr lang="en-US" altLang="en-US" dirty="0"/>
              <a:t>     </a:t>
            </a:r>
            <a:r>
              <a:rPr lang="en-US" altLang="en-US" i="1" dirty="0" smtClean="0"/>
              <a:t>Your monitored heat stress value is 70% based upon the temperature with humidity considered, 20% based upon the radiating temperature, and 10% based upon the regular air temperature</a:t>
            </a:r>
            <a:endParaRPr lang="en-US" altLang="en-US" i="1" baseline="-25000" dirty="0" smtClean="0"/>
          </a:p>
          <a:p>
            <a:pPr>
              <a:lnSpc>
                <a:spcPct val="90000"/>
              </a:lnSpc>
              <a:buNone/>
            </a:pPr>
            <a:endParaRPr lang="en-US" altLang="en-US" i="1" baseline="-25000" dirty="0"/>
          </a:p>
          <a:p>
            <a:pPr>
              <a:lnSpc>
                <a:spcPct val="90000"/>
              </a:lnSpc>
            </a:pPr>
            <a:r>
              <a:rPr lang="en-US" altLang="en-US" dirty="0"/>
              <a:t>Without direct exposure to the sun:</a:t>
            </a:r>
          </a:p>
          <a:p>
            <a:pPr lvl="0">
              <a:lnSpc>
                <a:spcPct val="90000"/>
              </a:lnSpc>
              <a:buClr>
                <a:srgbClr val="C66951"/>
              </a:buClr>
              <a:buNone/>
            </a:pPr>
            <a:r>
              <a:rPr lang="en-US" altLang="en-US" dirty="0"/>
              <a:t>     </a:t>
            </a:r>
            <a:r>
              <a:rPr lang="en-US" altLang="en-US" i="1" dirty="0">
                <a:solidFill>
                  <a:srgbClr val="5B4141"/>
                </a:solidFill>
              </a:rPr>
              <a:t>Your monitored heat stress value is 70% based upon the </a:t>
            </a:r>
            <a:r>
              <a:rPr lang="en-US" altLang="en-US" i="1" dirty="0" smtClean="0">
                <a:solidFill>
                  <a:srgbClr val="5B4141"/>
                </a:solidFill>
              </a:rPr>
              <a:t>temperature with humidity considered and 30</a:t>
            </a:r>
            <a:r>
              <a:rPr lang="en-US" altLang="en-US" i="1" dirty="0">
                <a:solidFill>
                  <a:srgbClr val="5B4141"/>
                </a:solidFill>
              </a:rPr>
              <a:t>% based upon the </a:t>
            </a:r>
            <a:r>
              <a:rPr lang="en-US" altLang="en-US" i="1" dirty="0" smtClean="0">
                <a:solidFill>
                  <a:srgbClr val="5B4141"/>
                </a:solidFill>
              </a:rPr>
              <a:t>radiating heat temperature</a:t>
            </a:r>
            <a:endParaRPr lang="en-US" altLang="en-US" i="1" baseline="-25000" dirty="0">
              <a:solidFill>
                <a:srgbClr val="5B4141"/>
              </a:solidFill>
            </a:endParaRPr>
          </a:p>
          <a:p>
            <a:pPr>
              <a:lnSpc>
                <a:spcPct val="90000"/>
              </a:lnSpc>
              <a:buNone/>
            </a:pPr>
            <a:endParaRPr lang="en-US" altLang="en-US" sz="2400" dirty="0"/>
          </a:p>
          <a:p>
            <a:pPr marL="45720" indent="0">
              <a:buNone/>
            </a:pPr>
            <a:endParaRPr lang="en-US" sz="2400" dirty="0"/>
          </a:p>
        </p:txBody>
      </p:sp>
      <p:sp>
        <p:nvSpPr>
          <p:cNvPr id="5" name="Content Placeholder 4"/>
          <p:cNvSpPr txBox="1">
            <a:spLocks/>
          </p:cNvSpPr>
          <p:nvPr/>
        </p:nvSpPr>
        <p:spPr>
          <a:xfrm>
            <a:off x="76200" y="1333500"/>
            <a:ext cx="8839200" cy="6858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dirty="0" smtClean="0"/>
              <a:t>Accounts for dry bulb (regular temperature), wet bulb (humidity considered), and radiating heat (globe) temperatures</a:t>
            </a:r>
            <a:endParaRPr lang="en-US" dirty="0"/>
          </a:p>
        </p:txBody>
      </p:sp>
    </p:spTree>
    <p:custDataLst>
      <p:tags r:id="rId1"/>
    </p:custDataLst>
    <p:extLst>
      <p:ext uri="{BB962C8B-B14F-4D97-AF65-F5344CB8AC3E}">
        <p14:creationId xmlns:p14="http://schemas.microsoft.com/office/powerpoint/2010/main" val="3543832364"/>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0500"/>
            <a:ext cx="8610600" cy="984701"/>
          </a:xfrm>
        </p:spPr>
        <p:txBody>
          <a:bodyPr/>
          <a:lstStyle/>
          <a:p>
            <a:r>
              <a:rPr lang="en-US" sz="2800" dirty="0" err="1" smtClean="0"/>
              <a:t>Acgih</a:t>
            </a:r>
            <a:r>
              <a:rPr lang="en-US" sz="2800" dirty="0" smtClean="0"/>
              <a:t> </a:t>
            </a:r>
            <a:r>
              <a:rPr lang="en-US" sz="2800" dirty="0" err="1" smtClean="0"/>
              <a:t>tlv</a:t>
            </a:r>
            <a:r>
              <a:rPr lang="en-US" sz="2800" dirty="0" smtClean="0"/>
              <a:t> for heat stress and heat Strain </a:t>
            </a:r>
            <a:r>
              <a:rPr lang="en-US" dirty="0" smtClean="0"/>
              <a:t/>
            </a:r>
            <a:br>
              <a:rPr lang="en-US" dirty="0" smtClean="0"/>
            </a:br>
            <a:r>
              <a:rPr lang="en-US" sz="2400" dirty="0" smtClean="0"/>
              <a:t>(Metabolic rate)</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25</a:t>
            </a:fld>
            <a:endParaRPr lang="en-US" dirty="0"/>
          </a:p>
        </p:txBody>
      </p:sp>
      <p:sp>
        <p:nvSpPr>
          <p:cNvPr id="6" name="Content Placeholder 4"/>
          <p:cNvSpPr txBox="1">
            <a:spLocks/>
          </p:cNvSpPr>
          <p:nvPr/>
        </p:nvSpPr>
        <p:spPr>
          <a:xfrm>
            <a:off x="6019800" y="2019300"/>
            <a:ext cx="2598420" cy="16764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2400" dirty="0" smtClean="0"/>
              <a:t>NOTE: Metabolic rate considerations and calories burned based on activity</a:t>
            </a:r>
            <a:endParaRPr lang="en-US" sz="2400" dirty="0"/>
          </a:p>
        </p:txBody>
      </p:sp>
      <p:sp>
        <p:nvSpPr>
          <p:cNvPr id="2" name="Content Placeholder 1"/>
          <p:cNvSpPr>
            <a:spLocks noGrp="1"/>
          </p:cNvSpPr>
          <p:nvPr>
            <p:ph idx="1"/>
          </p:nvPr>
        </p:nvSpPr>
        <p:spPr>
          <a:xfrm>
            <a:off x="329953" y="1562100"/>
            <a:ext cx="5385047" cy="3666941"/>
          </a:xfrm>
        </p:spPr>
        <p:txBody>
          <a:bodyPr>
            <a:normAutofit/>
          </a:bodyPr>
          <a:lstStyle/>
          <a:p>
            <a:r>
              <a:rPr lang="en-US" dirty="0" smtClean="0"/>
              <a:t>Rest, light work, moderate work, heavy work, and very heavy work activities all have different levels of calories burned and overall metabolic rates</a:t>
            </a:r>
          </a:p>
          <a:p>
            <a:pPr>
              <a:spcBef>
                <a:spcPts val="1200"/>
              </a:spcBef>
            </a:pPr>
            <a:r>
              <a:rPr lang="en-US" dirty="0" smtClean="0"/>
              <a:t>Thus, the allowable heat stress and strain a worker can experience before resting is considered in the calculation </a:t>
            </a:r>
          </a:p>
          <a:p>
            <a:pPr>
              <a:spcBef>
                <a:spcPts val="1200"/>
              </a:spcBef>
            </a:pPr>
            <a:r>
              <a:rPr lang="en-US" dirty="0" smtClean="0"/>
              <a:t>This is how the TLV is established</a:t>
            </a:r>
          </a:p>
        </p:txBody>
      </p:sp>
    </p:spTree>
    <p:custDataLst>
      <p:tags r:id="rId1"/>
    </p:custDataLst>
    <p:extLst>
      <p:ext uri="{BB962C8B-B14F-4D97-AF65-F5344CB8AC3E}">
        <p14:creationId xmlns:p14="http://schemas.microsoft.com/office/powerpoint/2010/main" val="665494920"/>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heat stress guidelines</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26</a:t>
            </a:fld>
            <a:endParaRPr lang="en-US" dirty="0"/>
          </a:p>
        </p:txBody>
      </p:sp>
      <p:sp>
        <p:nvSpPr>
          <p:cNvPr id="2" name="Content Placeholder 1"/>
          <p:cNvSpPr>
            <a:spLocks noGrp="1"/>
          </p:cNvSpPr>
          <p:nvPr>
            <p:ph idx="1"/>
          </p:nvPr>
        </p:nvSpPr>
        <p:spPr>
          <a:xfrm>
            <a:off x="365760" y="1409700"/>
            <a:ext cx="8407893" cy="4114800"/>
          </a:xfrm>
        </p:spPr>
        <p:txBody>
          <a:bodyPr>
            <a:normAutofit/>
          </a:bodyPr>
          <a:lstStyle/>
          <a:p>
            <a:pPr>
              <a:lnSpc>
                <a:spcPct val="90000"/>
              </a:lnSpc>
              <a:defRPr/>
            </a:pPr>
            <a:r>
              <a:rPr lang="en-US" altLang="en-US" b="1" i="1" dirty="0" smtClean="0"/>
              <a:t>While the WBGT, work-rest regimens, and established TLVs will be the measure used to determine your exposure to heat stress and strain in our industry, there are other less widely used measures that provide a more individualized assessment of what a worker is experiencing</a:t>
            </a:r>
          </a:p>
          <a:p>
            <a:pPr marL="45720" indent="0">
              <a:lnSpc>
                <a:spcPct val="90000"/>
              </a:lnSpc>
              <a:buNone/>
              <a:defRPr/>
            </a:pPr>
            <a:endParaRPr lang="en-US" altLang="en-US" b="1" i="1" dirty="0" smtClean="0"/>
          </a:p>
          <a:p>
            <a:pPr>
              <a:lnSpc>
                <a:spcPct val="90000"/>
              </a:lnSpc>
              <a:defRPr/>
            </a:pPr>
            <a:r>
              <a:rPr lang="en-US" altLang="en-US" b="1" i="1" dirty="0" smtClean="0"/>
              <a:t>These are based on additional factors:</a:t>
            </a:r>
          </a:p>
          <a:p>
            <a:pPr lvl="1">
              <a:lnSpc>
                <a:spcPct val="90000"/>
              </a:lnSpc>
              <a:defRPr/>
            </a:pPr>
            <a:r>
              <a:rPr lang="en-US" altLang="en-US" b="1" i="1" dirty="0" smtClean="0"/>
              <a:t>Acclimation</a:t>
            </a:r>
          </a:p>
          <a:p>
            <a:pPr lvl="1">
              <a:lnSpc>
                <a:spcPct val="90000"/>
              </a:lnSpc>
              <a:defRPr/>
            </a:pPr>
            <a:r>
              <a:rPr lang="en-US" altLang="en-US" b="1" i="1" dirty="0" smtClean="0"/>
              <a:t>Sweat</a:t>
            </a:r>
          </a:p>
          <a:p>
            <a:pPr lvl="1">
              <a:lnSpc>
                <a:spcPct val="90000"/>
              </a:lnSpc>
              <a:defRPr/>
            </a:pPr>
            <a:r>
              <a:rPr lang="en-US" altLang="en-US" b="1" i="1" dirty="0" smtClean="0"/>
              <a:t>Physical fitness</a:t>
            </a:r>
          </a:p>
          <a:p>
            <a:pPr lvl="1">
              <a:lnSpc>
                <a:spcPct val="90000"/>
              </a:lnSpc>
              <a:defRPr/>
            </a:pPr>
            <a:r>
              <a:rPr lang="en-US" altLang="en-US" b="1" i="1" dirty="0" smtClean="0"/>
              <a:t>Vital signs</a:t>
            </a:r>
          </a:p>
          <a:p>
            <a:pPr lvl="1">
              <a:lnSpc>
                <a:spcPct val="90000"/>
              </a:lnSpc>
              <a:defRPr/>
            </a:pPr>
            <a:r>
              <a:rPr lang="en-US" altLang="en-US" b="1" i="1" dirty="0" smtClean="0"/>
              <a:t>Hydration</a:t>
            </a:r>
            <a:endParaRPr lang="en-US" altLang="en-US" dirty="0"/>
          </a:p>
          <a:p>
            <a:pPr marL="45720" indent="0">
              <a:buNone/>
            </a:pPr>
            <a:endParaRPr lang="en-US" dirty="0"/>
          </a:p>
        </p:txBody>
      </p:sp>
    </p:spTree>
    <p:custDataLst>
      <p:tags r:id="rId1"/>
    </p:custDataLst>
    <p:extLst>
      <p:ext uri="{BB962C8B-B14F-4D97-AF65-F5344CB8AC3E}">
        <p14:creationId xmlns:p14="http://schemas.microsoft.com/office/powerpoint/2010/main" val="180225438"/>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Question </a:t>
            </a:r>
            <a:r>
              <a:rPr lang="en-US" b="1" dirty="0"/>
              <a:t>/ Response</a:t>
            </a:r>
            <a:endParaRPr lang="en-US"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27</a:t>
            </a:fld>
            <a:endParaRPr lang="en-US"/>
          </a:p>
        </p:txBody>
      </p:sp>
      <p:sp>
        <p:nvSpPr>
          <p:cNvPr id="4" name="Text Placeholder 3"/>
          <p:cNvSpPr>
            <a:spLocks noGrp="1"/>
          </p:cNvSpPr>
          <p:nvPr>
            <p:ph type="body" idx="13"/>
            <p:custDataLst>
              <p:tags r:id="rId2"/>
            </p:custDataLst>
          </p:nvPr>
        </p:nvSpPr>
        <p:spPr/>
        <p:txBody>
          <a:bodyPr/>
          <a:lstStyle/>
          <a:p>
            <a:r>
              <a:rPr lang="en-US" dirty="0" smtClean="0"/>
              <a:t>The </a:t>
            </a:r>
            <a:r>
              <a:rPr lang="en-US" dirty="0"/>
              <a:t>WBGT </a:t>
            </a:r>
            <a:r>
              <a:rPr lang="en-US" dirty="0" smtClean="0"/>
              <a:t>monitor measures </a:t>
            </a:r>
            <a:r>
              <a:rPr lang="en-US" dirty="0"/>
              <a:t>all of the following </a:t>
            </a:r>
            <a:r>
              <a:rPr lang="en-US" dirty="0" smtClean="0"/>
              <a:t>except for:</a:t>
            </a:r>
            <a:endParaRPr lang="en-US" dirty="0"/>
          </a:p>
        </p:txBody>
      </p:sp>
      <p:sp>
        <p:nvSpPr>
          <p:cNvPr id="5" name="Text Placeholder 4"/>
          <p:cNvSpPr>
            <a:spLocks noGrp="1"/>
          </p:cNvSpPr>
          <p:nvPr>
            <p:ph type="body" sz="quarter" idx="14"/>
            <p:custDataLst>
              <p:tags r:id="rId3"/>
            </p:custDataLst>
          </p:nvPr>
        </p:nvSpPr>
        <p:spPr/>
        <p:txBody>
          <a:bodyPr/>
          <a:lstStyle/>
          <a:p>
            <a:pPr lvl="1"/>
            <a:r>
              <a:rPr lang="en-US" dirty="0"/>
              <a:t>Dry bulb </a:t>
            </a:r>
            <a:r>
              <a:rPr lang="en-US" dirty="0" smtClean="0"/>
              <a:t>temperature</a:t>
            </a:r>
          </a:p>
          <a:p>
            <a:pPr lvl="1"/>
            <a:r>
              <a:rPr lang="en-US" dirty="0"/>
              <a:t>Wet bulb temperature</a:t>
            </a:r>
          </a:p>
          <a:p>
            <a:pPr lvl="1"/>
            <a:r>
              <a:rPr lang="en-US" dirty="0"/>
              <a:t>Dew point temperature</a:t>
            </a:r>
          </a:p>
          <a:p>
            <a:pPr lvl="1"/>
            <a:r>
              <a:rPr lang="en-US" dirty="0"/>
              <a:t>Globe temperature</a:t>
            </a:r>
          </a:p>
          <a:p>
            <a:pPr marL="365760" lvl="1" indent="0">
              <a:buNone/>
            </a:pPr>
            <a:endParaRPr lang="en-US" dirty="0" smtClean="0"/>
          </a:p>
        </p:txBody>
      </p:sp>
      <p:graphicFrame>
        <p:nvGraphicFramePr>
          <p:cNvPr id="10" name="Chart 9" title="chart"/>
          <p:cNvGraphicFramePr>
            <a:graphicFrameLocks/>
          </p:cNvGraphicFramePr>
          <p:nvPr>
            <p:custDataLst>
              <p:tags r:id="rId4"/>
            </p:custDataLst>
            <p:extLst>
              <p:ext uri="{D42A27DB-BD31-4B8C-83A1-F6EECF244321}">
                <p14:modId xmlns:p14="http://schemas.microsoft.com/office/powerpoint/2010/main" val="3683637073"/>
              </p:ext>
            </p:extLst>
          </p:nvPr>
        </p:nvGraphicFramePr>
        <p:xfrm>
          <a:off x="4343400" y="1790700"/>
          <a:ext cx="4286250" cy="3733800"/>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2196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Engineering controls</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28</a:t>
            </a:fld>
            <a:endParaRPr lang="en-US" dirty="0"/>
          </a:p>
        </p:txBody>
      </p:sp>
      <p:sp>
        <p:nvSpPr>
          <p:cNvPr id="2" name="Content Placeholder 1"/>
          <p:cNvSpPr>
            <a:spLocks noGrp="1"/>
          </p:cNvSpPr>
          <p:nvPr>
            <p:ph idx="1"/>
          </p:nvPr>
        </p:nvSpPr>
        <p:spPr>
          <a:xfrm>
            <a:off x="365760" y="1485900"/>
            <a:ext cx="8407893" cy="3962400"/>
          </a:xfrm>
        </p:spPr>
        <p:txBody>
          <a:bodyPr>
            <a:normAutofit fontScale="85000" lnSpcReduction="10000"/>
          </a:bodyPr>
          <a:lstStyle/>
          <a:p>
            <a:r>
              <a:rPr lang="en-US" altLang="en-US" i="1" u="sng" dirty="0"/>
              <a:t>General ventilation</a:t>
            </a:r>
            <a:r>
              <a:rPr lang="en-US" altLang="en-US" dirty="0"/>
              <a:t> is used to </a:t>
            </a:r>
            <a:r>
              <a:rPr lang="en-US" altLang="en-US" dirty="0" smtClean="0"/>
              <a:t>cool hot air with water (generally </a:t>
            </a:r>
            <a:r>
              <a:rPr lang="en-US" altLang="en-US" dirty="0"/>
              <a:t>cooler air </a:t>
            </a:r>
            <a:r>
              <a:rPr lang="en-US" altLang="en-US" dirty="0" smtClean="0"/>
              <a:t>is </a:t>
            </a:r>
            <a:r>
              <a:rPr lang="en-US" altLang="en-US" dirty="0"/>
              <a:t>brought in from the outside) </a:t>
            </a:r>
          </a:p>
          <a:p>
            <a:pPr>
              <a:spcBef>
                <a:spcPts val="1200"/>
              </a:spcBef>
            </a:pPr>
            <a:r>
              <a:rPr lang="en-US" altLang="en-US" i="1" u="sng" dirty="0"/>
              <a:t>Air treatment/air cooling</a:t>
            </a:r>
            <a:r>
              <a:rPr lang="en-US" altLang="en-US" dirty="0"/>
              <a:t> differs from ventilation because it reduces the temperature of the air by removing heat (and sometimes humidity) from the air</a:t>
            </a:r>
          </a:p>
          <a:p>
            <a:pPr>
              <a:spcBef>
                <a:spcPts val="1200"/>
              </a:spcBef>
            </a:pPr>
            <a:r>
              <a:rPr lang="en-US" altLang="en-US" i="1" u="sng" dirty="0"/>
              <a:t>Air conditioning</a:t>
            </a:r>
            <a:r>
              <a:rPr lang="en-US" altLang="en-US" dirty="0"/>
              <a:t> is a method of air cooling, but it is expensive to install and </a:t>
            </a:r>
            <a:r>
              <a:rPr lang="en-US" altLang="en-US" dirty="0" smtClean="0"/>
              <a:t>operate — an </a:t>
            </a:r>
            <a:r>
              <a:rPr lang="en-US" altLang="en-US" dirty="0"/>
              <a:t>alternative is a chiller</a:t>
            </a:r>
          </a:p>
          <a:p>
            <a:pPr>
              <a:spcBef>
                <a:spcPts val="1200"/>
              </a:spcBef>
            </a:pPr>
            <a:r>
              <a:rPr lang="en-US" altLang="en-US" i="1" u="sng" dirty="0"/>
              <a:t>Local air cooling</a:t>
            </a:r>
            <a:r>
              <a:rPr lang="en-US" altLang="en-US" dirty="0"/>
              <a:t> can be effective in reducing air temperature in specific areas (e.g., cool rooms, portable blower with built-in air chiller)</a:t>
            </a:r>
          </a:p>
          <a:p>
            <a:pPr>
              <a:spcBef>
                <a:spcPts val="1200"/>
              </a:spcBef>
            </a:pPr>
            <a:r>
              <a:rPr lang="en-US" altLang="en-US" i="1" u="sng" dirty="0"/>
              <a:t>Radiant shielding</a:t>
            </a:r>
            <a:r>
              <a:rPr lang="en-US" altLang="en-US" dirty="0"/>
              <a:t> can be cost-effective in many situations because of the resulting increase in worker productivity</a:t>
            </a:r>
          </a:p>
          <a:p>
            <a:pPr>
              <a:spcBef>
                <a:spcPts val="1200"/>
              </a:spcBef>
            </a:pPr>
            <a:r>
              <a:rPr lang="en-US" altLang="en-US" i="1" u="sng" dirty="0"/>
              <a:t>Job redesign</a:t>
            </a:r>
            <a:r>
              <a:rPr lang="en-US" altLang="en-US" dirty="0"/>
              <a:t> to lower worker metabolic rates to reduce heat strain</a:t>
            </a:r>
          </a:p>
          <a:p>
            <a:pPr marL="45720" indent="0">
              <a:buNone/>
            </a:pPr>
            <a:endParaRPr lang="en-US" dirty="0"/>
          </a:p>
        </p:txBody>
      </p:sp>
    </p:spTree>
    <p:custDataLst>
      <p:tags r:id="rId1"/>
    </p:custDataLst>
    <p:extLst>
      <p:ext uri="{BB962C8B-B14F-4D97-AF65-F5344CB8AC3E}">
        <p14:creationId xmlns:p14="http://schemas.microsoft.com/office/powerpoint/2010/main" val="2952209324"/>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administrative controls</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29</a:t>
            </a:fld>
            <a:endParaRPr lang="en-US" dirty="0"/>
          </a:p>
        </p:txBody>
      </p:sp>
      <p:sp>
        <p:nvSpPr>
          <p:cNvPr id="2" name="Content Placeholder 1"/>
          <p:cNvSpPr>
            <a:spLocks noGrp="1"/>
          </p:cNvSpPr>
          <p:nvPr>
            <p:ph idx="1"/>
          </p:nvPr>
        </p:nvSpPr>
        <p:spPr>
          <a:xfrm>
            <a:off x="365760" y="1485900"/>
            <a:ext cx="8407893" cy="4038600"/>
          </a:xfrm>
        </p:spPr>
        <p:txBody>
          <a:bodyPr>
            <a:normAutofit lnSpcReduction="10000"/>
          </a:bodyPr>
          <a:lstStyle/>
          <a:p>
            <a:pPr>
              <a:lnSpc>
                <a:spcPct val="80000"/>
              </a:lnSpc>
              <a:defRPr/>
            </a:pPr>
            <a:r>
              <a:rPr lang="en-US" altLang="en-US" sz="2400" dirty="0"/>
              <a:t>Alter employee </a:t>
            </a:r>
            <a:r>
              <a:rPr lang="en-US" altLang="en-US" sz="2400" dirty="0" smtClean="0"/>
              <a:t>work-rest </a:t>
            </a:r>
            <a:r>
              <a:rPr lang="en-US" altLang="en-US" sz="2400" dirty="0"/>
              <a:t>schedules</a:t>
            </a:r>
          </a:p>
          <a:p>
            <a:pPr>
              <a:lnSpc>
                <a:spcPct val="80000"/>
              </a:lnSpc>
              <a:spcBef>
                <a:spcPts val="1200"/>
              </a:spcBef>
              <a:defRPr/>
            </a:pPr>
            <a:r>
              <a:rPr lang="en-US" altLang="en-US" sz="2400" dirty="0"/>
              <a:t>Reduce </a:t>
            </a:r>
            <a:r>
              <a:rPr lang="en-US" altLang="en-US" sz="2400" dirty="0" smtClean="0"/>
              <a:t>physical </a:t>
            </a:r>
            <a:r>
              <a:rPr lang="en-US" altLang="en-US" sz="2400" dirty="0"/>
              <a:t>activity levels to reduce the amount of metabolic heat internally generated by a worker</a:t>
            </a:r>
          </a:p>
          <a:p>
            <a:pPr>
              <a:lnSpc>
                <a:spcPct val="80000"/>
              </a:lnSpc>
              <a:spcBef>
                <a:spcPts val="1200"/>
              </a:spcBef>
              <a:defRPr/>
            </a:pPr>
            <a:r>
              <a:rPr lang="en-US" altLang="en-US" sz="2400" dirty="0"/>
              <a:t>Start work shifts earlier (or later) and end work shifts earlier (or later) in the day to avoid work during the hottest part of day</a:t>
            </a:r>
          </a:p>
          <a:p>
            <a:pPr>
              <a:lnSpc>
                <a:spcPct val="80000"/>
              </a:lnSpc>
              <a:spcBef>
                <a:spcPts val="1200"/>
              </a:spcBef>
              <a:defRPr/>
            </a:pPr>
            <a:r>
              <a:rPr lang="en-US" altLang="en-US" sz="2400" dirty="0"/>
              <a:t>Acclimatize workers</a:t>
            </a:r>
          </a:p>
          <a:p>
            <a:pPr>
              <a:lnSpc>
                <a:spcPct val="80000"/>
              </a:lnSpc>
              <a:spcBef>
                <a:spcPts val="1200"/>
              </a:spcBef>
              <a:defRPr/>
            </a:pPr>
            <a:r>
              <a:rPr lang="en-US" altLang="en-US" sz="2400" dirty="0"/>
              <a:t>Provide and encourage affected workers to drink fluids to avoid dehydration and encourage them to wear loose-fitting, breathable clothing</a:t>
            </a:r>
          </a:p>
          <a:p>
            <a:pPr>
              <a:lnSpc>
                <a:spcPct val="80000"/>
              </a:lnSpc>
              <a:spcBef>
                <a:spcPts val="1200"/>
              </a:spcBef>
              <a:defRPr/>
            </a:pPr>
            <a:r>
              <a:rPr lang="en-US" altLang="en-US" sz="2400" dirty="0"/>
              <a:t>Consider shutdown to avoid exposures</a:t>
            </a:r>
          </a:p>
          <a:p>
            <a:pPr marL="45720" indent="0">
              <a:buNone/>
            </a:pPr>
            <a:endParaRPr lang="en-US" dirty="0"/>
          </a:p>
        </p:txBody>
      </p:sp>
    </p:spTree>
    <p:custDataLst>
      <p:tags r:id="rId1"/>
    </p:custDataLst>
    <p:extLst>
      <p:ext uri="{BB962C8B-B14F-4D97-AF65-F5344CB8AC3E}">
        <p14:creationId xmlns:p14="http://schemas.microsoft.com/office/powerpoint/2010/main" val="266163829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do heat stress conditions prevail?</a:t>
            </a:r>
            <a:endParaRPr lang="en-US" dirty="0"/>
          </a:p>
        </p:txBody>
      </p:sp>
      <p:sp>
        <p:nvSpPr>
          <p:cNvPr id="2" name="Content Placeholder 1"/>
          <p:cNvSpPr>
            <a:spLocks noGrp="1"/>
          </p:cNvSpPr>
          <p:nvPr>
            <p:ph idx="1"/>
          </p:nvPr>
        </p:nvSpPr>
        <p:spPr/>
        <p:txBody>
          <a:bodyPr/>
          <a:lstStyle/>
          <a:p>
            <a:pPr>
              <a:lnSpc>
                <a:spcPct val="90000"/>
              </a:lnSpc>
              <a:buFontTx/>
              <a:buNone/>
            </a:pPr>
            <a:r>
              <a:rPr lang="en-US" altLang="en-US" dirty="0" smtClean="0"/>
              <a:t>Workers experience heat stress when working too hard physically and certain thermal conditions exist — use </a:t>
            </a:r>
            <a:r>
              <a:rPr lang="en-US" altLang="en-US" dirty="0"/>
              <a:t>the right </a:t>
            </a:r>
            <a:r>
              <a:rPr lang="en-US" altLang="en-US" dirty="0" smtClean="0"/>
              <a:t>amount of effort for the task at hand. </a:t>
            </a:r>
            <a:endParaRPr lang="en-US" altLang="en-US" dirty="0"/>
          </a:p>
          <a:p>
            <a:pPr>
              <a:lnSpc>
                <a:spcPct val="90000"/>
              </a:lnSpc>
              <a:buFontTx/>
              <a:buNone/>
            </a:pPr>
            <a:endParaRPr lang="en-US" altLang="en-US" sz="1400" dirty="0"/>
          </a:p>
          <a:p>
            <a:pPr>
              <a:lnSpc>
                <a:spcPct val="90000"/>
              </a:lnSpc>
            </a:pPr>
            <a:r>
              <a:rPr lang="en-US" altLang="en-US" dirty="0"/>
              <a:t>Find out </a:t>
            </a:r>
            <a:r>
              <a:rPr lang="en-US" altLang="en-US" dirty="0" smtClean="0"/>
              <a:t>what thermal conditions exist beforehand</a:t>
            </a:r>
            <a:endParaRPr lang="en-US" altLang="en-US" dirty="0"/>
          </a:p>
          <a:p>
            <a:pPr>
              <a:lnSpc>
                <a:spcPct val="90000"/>
              </a:lnSpc>
            </a:pPr>
            <a:r>
              <a:rPr lang="en-US" altLang="en-US" dirty="0" smtClean="0"/>
              <a:t>Wear the appropriate personal protective clothing</a:t>
            </a:r>
            <a:endParaRPr lang="en-US" altLang="en-US" dirty="0"/>
          </a:p>
          <a:p>
            <a:pPr>
              <a:lnSpc>
                <a:spcPct val="90000"/>
              </a:lnSpc>
            </a:pPr>
            <a:r>
              <a:rPr lang="en-US" altLang="en-US" dirty="0" smtClean="0"/>
              <a:t>Keep properly hydrated</a:t>
            </a:r>
            <a:endParaRPr lang="en-US" altLang="en-US" dirty="0"/>
          </a:p>
          <a:p>
            <a:pPr>
              <a:lnSpc>
                <a:spcPct val="90000"/>
              </a:lnSpc>
            </a:pPr>
            <a:r>
              <a:rPr lang="en-US" altLang="en-US" dirty="0" smtClean="0"/>
              <a:t>Work at the right pace for the job</a:t>
            </a:r>
            <a:endParaRPr lang="en-US" altLang="en-US" dirty="0"/>
          </a:p>
          <a:p>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3</a:t>
            </a:fld>
            <a:endParaRPr lang="en-US" dirty="0"/>
          </a:p>
        </p:txBody>
      </p:sp>
      <p:pic>
        <p:nvPicPr>
          <p:cNvPr id="2050"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594917"/>
            <a:ext cx="2971800" cy="17830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49429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protective equipment/clothing (PPE/PPC)</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30</a:t>
            </a:fld>
            <a:endParaRPr lang="en-US" dirty="0"/>
          </a:p>
        </p:txBody>
      </p:sp>
      <p:sp>
        <p:nvSpPr>
          <p:cNvPr id="2" name="Content Placeholder 1"/>
          <p:cNvSpPr>
            <a:spLocks noGrp="1"/>
          </p:cNvSpPr>
          <p:nvPr>
            <p:ph idx="1"/>
          </p:nvPr>
        </p:nvSpPr>
        <p:spPr>
          <a:xfrm>
            <a:off x="365760" y="1562100"/>
            <a:ext cx="8407893" cy="3672840"/>
          </a:xfrm>
        </p:spPr>
        <p:txBody>
          <a:bodyPr>
            <a:normAutofit/>
          </a:bodyPr>
          <a:lstStyle/>
          <a:p>
            <a:pPr marL="45720" indent="0">
              <a:lnSpc>
                <a:spcPct val="80000"/>
              </a:lnSpc>
              <a:buNone/>
            </a:pPr>
            <a:endParaRPr lang="en-US" altLang="en-US" sz="2000" dirty="0"/>
          </a:p>
          <a:p>
            <a:pPr>
              <a:lnSpc>
                <a:spcPct val="80000"/>
              </a:lnSpc>
            </a:pPr>
            <a:r>
              <a:rPr lang="en-US" altLang="en-US" dirty="0" smtClean="0"/>
              <a:t>If possible, wear </a:t>
            </a:r>
            <a:r>
              <a:rPr lang="en-US" altLang="en-US" dirty="0"/>
              <a:t>loose-fitting, breathable </a:t>
            </a:r>
            <a:r>
              <a:rPr lang="en-US" altLang="en-US" dirty="0" smtClean="0"/>
              <a:t>clothing </a:t>
            </a:r>
          </a:p>
          <a:p>
            <a:pPr>
              <a:lnSpc>
                <a:spcPct val="80000"/>
              </a:lnSpc>
              <a:spcBef>
                <a:spcPts val="1200"/>
              </a:spcBef>
            </a:pPr>
            <a:r>
              <a:rPr lang="en-US" altLang="en-US" dirty="0" smtClean="0"/>
              <a:t>The clothing will typically be determined by your supervisor to fit the job and environment</a:t>
            </a:r>
          </a:p>
          <a:p>
            <a:pPr>
              <a:lnSpc>
                <a:spcPct val="80000"/>
              </a:lnSpc>
              <a:spcBef>
                <a:spcPts val="1200"/>
              </a:spcBef>
            </a:pPr>
            <a:r>
              <a:rPr lang="en-US" altLang="en-US" dirty="0" smtClean="0"/>
              <a:t>This is normally the traditional fire retardant clothing (FRC) used in the industry </a:t>
            </a:r>
          </a:p>
          <a:p>
            <a:pPr>
              <a:lnSpc>
                <a:spcPct val="80000"/>
              </a:lnSpc>
              <a:spcBef>
                <a:spcPts val="1200"/>
              </a:spcBef>
            </a:pPr>
            <a:r>
              <a:rPr lang="en-US" altLang="en-US" dirty="0" smtClean="0"/>
              <a:t>In all cases, make sure that you always wear all PPE/PPC required for the job! </a:t>
            </a:r>
          </a:p>
          <a:p>
            <a:pPr>
              <a:lnSpc>
                <a:spcPct val="80000"/>
              </a:lnSpc>
            </a:pPr>
            <a:endParaRPr lang="en-US" altLang="en-US" dirty="0" smtClean="0"/>
          </a:p>
          <a:p>
            <a:pPr>
              <a:lnSpc>
                <a:spcPct val="80000"/>
              </a:lnSpc>
            </a:pPr>
            <a:endParaRPr lang="en-US" altLang="en-US" dirty="0"/>
          </a:p>
          <a:p>
            <a:pPr marL="45720" indent="0">
              <a:buNone/>
            </a:pPr>
            <a:endParaRPr lang="en-US" dirty="0"/>
          </a:p>
        </p:txBody>
      </p:sp>
      <p:pic>
        <p:nvPicPr>
          <p:cNvPr id="6" name="Picture 5" title="picture - Personal Protective cloth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65695" y="3924300"/>
            <a:ext cx="1237609" cy="1600200"/>
          </a:xfrm>
          <a:prstGeom prst="rect">
            <a:avLst/>
          </a:prstGeom>
        </p:spPr>
      </p:pic>
    </p:spTree>
    <p:custDataLst>
      <p:tags r:id="rId1"/>
    </p:custDataLst>
    <p:extLst>
      <p:ext uri="{BB962C8B-B14F-4D97-AF65-F5344CB8AC3E}">
        <p14:creationId xmlns:p14="http://schemas.microsoft.com/office/powerpoint/2010/main" val="2159162404"/>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Question </a:t>
            </a:r>
            <a:r>
              <a:rPr lang="en-US" b="1" dirty="0"/>
              <a:t>/ Response</a:t>
            </a:r>
            <a:endParaRPr lang="en-US"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31</a:t>
            </a:fld>
            <a:endParaRPr lang="en-US"/>
          </a:p>
        </p:txBody>
      </p:sp>
      <p:sp>
        <p:nvSpPr>
          <p:cNvPr id="4" name="Text Placeholder 3"/>
          <p:cNvSpPr>
            <a:spLocks noGrp="1"/>
          </p:cNvSpPr>
          <p:nvPr>
            <p:ph type="body" idx="13"/>
            <p:custDataLst>
              <p:tags r:id="rId2"/>
            </p:custDataLst>
          </p:nvPr>
        </p:nvSpPr>
        <p:spPr/>
        <p:txBody>
          <a:bodyPr>
            <a:normAutofit lnSpcReduction="10000"/>
          </a:bodyPr>
          <a:lstStyle/>
          <a:p>
            <a:pPr lvl="0"/>
            <a:r>
              <a:rPr lang="en-US" dirty="0"/>
              <a:t>The use of general ventilation is an example of which type of control?</a:t>
            </a:r>
          </a:p>
          <a:p>
            <a:endParaRPr lang="en-US" dirty="0"/>
          </a:p>
        </p:txBody>
      </p:sp>
      <p:sp>
        <p:nvSpPr>
          <p:cNvPr id="5" name="Text Placeholder 4"/>
          <p:cNvSpPr>
            <a:spLocks noGrp="1"/>
          </p:cNvSpPr>
          <p:nvPr>
            <p:ph type="body" sz="quarter" idx="14"/>
            <p:custDataLst>
              <p:tags r:id="rId3"/>
            </p:custDataLst>
          </p:nvPr>
        </p:nvSpPr>
        <p:spPr>
          <a:xfrm>
            <a:off x="381000" y="2165803"/>
            <a:ext cx="4095750" cy="1910898"/>
          </a:xfrm>
        </p:spPr>
        <p:txBody>
          <a:bodyPr/>
          <a:lstStyle/>
          <a:p>
            <a:pPr lvl="1"/>
            <a:r>
              <a:rPr lang="en-US" dirty="0"/>
              <a:t>Engineering</a:t>
            </a:r>
          </a:p>
          <a:p>
            <a:pPr lvl="1"/>
            <a:r>
              <a:rPr lang="en-US" dirty="0"/>
              <a:t>Administrative</a:t>
            </a:r>
          </a:p>
          <a:p>
            <a:pPr lvl="1"/>
            <a:r>
              <a:rPr lang="en-US" dirty="0"/>
              <a:t>Personal protective equipment</a:t>
            </a:r>
          </a:p>
          <a:p>
            <a:pPr lvl="1"/>
            <a:r>
              <a:rPr lang="en-US" dirty="0" smtClean="0"/>
              <a:t>Financial</a:t>
            </a:r>
            <a:endParaRPr lang="en-US" dirty="0"/>
          </a:p>
        </p:txBody>
      </p:sp>
      <p:graphicFrame>
        <p:nvGraphicFramePr>
          <p:cNvPr id="10" name="Chart 9" title="chart"/>
          <p:cNvGraphicFramePr>
            <a:graphicFrameLocks/>
          </p:cNvGraphicFramePr>
          <p:nvPr>
            <p:custDataLst>
              <p:tags r:id="rId4"/>
            </p:custDataLst>
            <p:extLst>
              <p:ext uri="{D42A27DB-BD31-4B8C-83A1-F6EECF244321}">
                <p14:modId xmlns:p14="http://schemas.microsoft.com/office/powerpoint/2010/main" val="2133600193"/>
              </p:ext>
            </p:extLst>
          </p:nvPr>
        </p:nvGraphicFramePr>
        <p:xfrm>
          <a:off x="4667250" y="2165802"/>
          <a:ext cx="4095750" cy="2939599"/>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31560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400" dirty="0"/>
              <a:t>A Comparison Between Traditional </a:t>
            </a:r>
            <a:r>
              <a:rPr lang="en-US" altLang="en-US" sz="2400" dirty="0" smtClean="0"/>
              <a:t/>
            </a:r>
            <a:br>
              <a:rPr lang="en-US" altLang="en-US" sz="2400" dirty="0" smtClean="0"/>
            </a:br>
            <a:r>
              <a:rPr lang="en-US" altLang="en-US" sz="2400" dirty="0" smtClean="0"/>
              <a:t>Heat </a:t>
            </a:r>
            <a:r>
              <a:rPr lang="en-US" altLang="en-US" sz="2400" dirty="0"/>
              <a:t>Stress Characterization and </a:t>
            </a:r>
            <a:r>
              <a:rPr lang="en-US" altLang="en-US" sz="2400" dirty="0" smtClean="0"/>
              <a:t/>
            </a:r>
            <a:br>
              <a:rPr lang="en-US" altLang="en-US" sz="2400" dirty="0" smtClean="0"/>
            </a:br>
            <a:r>
              <a:rPr lang="en-US" altLang="en-US" sz="2400" dirty="0" smtClean="0"/>
              <a:t>a </a:t>
            </a:r>
            <a:r>
              <a:rPr lang="en-US" altLang="en-US" sz="2400" dirty="0"/>
              <a:t>Novel Approach</a:t>
            </a:r>
            <a:endParaRPr lang="en-US" sz="2400" dirty="0"/>
          </a:p>
        </p:txBody>
      </p:sp>
      <p:sp>
        <p:nvSpPr>
          <p:cNvPr id="3" name="Slide Number Placeholder 2"/>
          <p:cNvSpPr>
            <a:spLocks noGrp="1"/>
          </p:cNvSpPr>
          <p:nvPr>
            <p:ph type="sldNum" sz="quarter" idx="12"/>
          </p:nvPr>
        </p:nvSpPr>
        <p:spPr/>
        <p:txBody>
          <a:bodyPr/>
          <a:lstStyle/>
          <a:p>
            <a:fld id="{DA60BA0E-20D0-4E7C-B286-26C960A6788F}" type="slidenum">
              <a:rPr lang="en-US" smtClean="0"/>
              <a:t>32</a:t>
            </a:fld>
            <a:endParaRPr lang="en-US" dirty="0"/>
          </a:p>
        </p:txBody>
      </p:sp>
      <p:sp>
        <p:nvSpPr>
          <p:cNvPr id="2" name="Content Placeholder 1"/>
          <p:cNvSpPr>
            <a:spLocks noGrp="1"/>
          </p:cNvSpPr>
          <p:nvPr>
            <p:ph idx="1"/>
          </p:nvPr>
        </p:nvSpPr>
        <p:spPr>
          <a:xfrm>
            <a:off x="76200" y="1661160"/>
            <a:ext cx="9372970" cy="3749040"/>
          </a:xfrm>
        </p:spPr>
        <p:txBody>
          <a:bodyPr>
            <a:normAutofit/>
          </a:bodyPr>
          <a:lstStyle/>
          <a:p>
            <a:pPr>
              <a:spcBef>
                <a:spcPts val="0"/>
              </a:spcBef>
            </a:pPr>
            <a:r>
              <a:rPr lang="en-US" altLang="en-US" sz="2400" b="1" i="1" dirty="0"/>
              <a:t>Problem</a:t>
            </a:r>
            <a:r>
              <a:rPr lang="en-US" altLang="en-US" sz="2400" dirty="0"/>
              <a:t>: </a:t>
            </a:r>
            <a:endParaRPr lang="en-US" altLang="en-US" sz="2400" dirty="0" smtClean="0"/>
          </a:p>
          <a:p>
            <a:pPr marL="45720" indent="-457200">
              <a:spcBef>
                <a:spcPts val="0"/>
              </a:spcBef>
              <a:buNone/>
            </a:pPr>
            <a:r>
              <a:rPr lang="en-US" altLang="en-US" sz="2400" dirty="0"/>
              <a:t> </a:t>
            </a:r>
            <a:r>
              <a:rPr lang="en-US" altLang="en-US" sz="2400" dirty="0" smtClean="0"/>
              <a:t>   The need for individual-specific </a:t>
            </a:r>
            <a:r>
              <a:rPr lang="en-US" altLang="en-US" sz="2400" dirty="0"/>
              <a:t>heat </a:t>
            </a:r>
            <a:r>
              <a:rPr lang="en-US" altLang="en-US" sz="2400" dirty="0" smtClean="0"/>
              <a:t>stress assessments</a:t>
            </a:r>
          </a:p>
          <a:p>
            <a:pPr>
              <a:spcBef>
                <a:spcPts val="1200"/>
              </a:spcBef>
            </a:pPr>
            <a:r>
              <a:rPr lang="en-US" altLang="en-US" sz="2400" b="1" i="1" dirty="0" smtClean="0"/>
              <a:t>Current </a:t>
            </a:r>
            <a:r>
              <a:rPr lang="en-US" altLang="en-US" sz="2400" b="1" i="1" dirty="0"/>
              <a:t>Method of Detection</a:t>
            </a:r>
            <a:r>
              <a:rPr lang="en-US" altLang="en-US" sz="2400" dirty="0" smtClean="0"/>
              <a:t>: </a:t>
            </a:r>
          </a:p>
          <a:p>
            <a:pPr marL="45720" indent="0">
              <a:spcBef>
                <a:spcPts val="0"/>
              </a:spcBef>
              <a:buNone/>
            </a:pPr>
            <a:r>
              <a:rPr lang="en-US" altLang="en-US" sz="2400" dirty="0"/>
              <a:t> </a:t>
            </a:r>
            <a:r>
              <a:rPr lang="en-US" altLang="en-US" sz="2400" dirty="0" smtClean="0"/>
              <a:t>    Primarily</a:t>
            </a:r>
            <a:r>
              <a:rPr lang="en-US" altLang="en-US" sz="2400" dirty="0"/>
              <a:t>, the Wet Bulb Globe Temperature (WBGT)</a:t>
            </a:r>
          </a:p>
          <a:p>
            <a:pPr>
              <a:spcBef>
                <a:spcPts val="1200"/>
              </a:spcBef>
            </a:pPr>
            <a:r>
              <a:rPr lang="en-US" altLang="en-US" sz="2400" b="1" i="1" dirty="0"/>
              <a:t>Problems with WBGT</a:t>
            </a:r>
            <a:r>
              <a:rPr lang="en-US" altLang="en-US" sz="2400" i="1" dirty="0"/>
              <a:t>:</a:t>
            </a:r>
          </a:p>
          <a:p>
            <a:pPr marL="45720" indent="0" defTabSz="731520">
              <a:buNone/>
            </a:pPr>
            <a:r>
              <a:rPr lang="en-US" altLang="en-US" sz="2400" dirty="0" smtClean="0"/>
              <a:t>     -- Only </a:t>
            </a:r>
            <a:r>
              <a:rPr lang="en-US" altLang="en-US" sz="2400" dirty="0"/>
              <a:t>takes surrounding conditions into account</a:t>
            </a:r>
          </a:p>
          <a:p>
            <a:pPr marL="45720" indent="0" defTabSz="731520">
              <a:buNone/>
            </a:pPr>
            <a:r>
              <a:rPr lang="en-US" altLang="en-US" sz="2400" dirty="0"/>
              <a:t> </a:t>
            </a:r>
            <a:r>
              <a:rPr lang="en-US" altLang="en-US" sz="2400" dirty="0" smtClean="0"/>
              <a:t>    -- Does </a:t>
            </a:r>
            <a:r>
              <a:rPr lang="en-US" altLang="en-US" sz="2400" dirty="0"/>
              <a:t>not take individual characteristics </a:t>
            </a:r>
            <a:r>
              <a:rPr lang="en-US" altLang="en-US" sz="2400" dirty="0" smtClean="0"/>
              <a:t>into account</a:t>
            </a:r>
            <a:endParaRPr lang="en-US" dirty="0"/>
          </a:p>
        </p:txBody>
      </p:sp>
    </p:spTree>
    <p:custDataLst>
      <p:tags r:id="rId1"/>
    </p:custDataLst>
    <p:extLst>
      <p:ext uri="{BB962C8B-B14F-4D97-AF65-F5344CB8AC3E}">
        <p14:creationId xmlns:p14="http://schemas.microsoft.com/office/powerpoint/2010/main" val="4155264858"/>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989" y="266700"/>
            <a:ext cx="8381260" cy="878662"/>
          </a:xfrm>
        </p:spPr>
        <p:txBody>
          <a:bodyPr/>
          <a:lstStyle/>
          <a:p>
            <a:r>
              <a:rPr lang="en-US" dirty="0" smtClean="0"/>
              <a:t>Importance of individual-specific characterizations</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33</a:t>
            </a:fld>
            <a:endParaRPr lang="en-US" dirty="0"/>
          </a:p>
        </p:txBody>
      </p:sp>
      <p:sp>
        <p:nvSpPr>
          <p:cNvPr id="5" name="Content Placeholder 2"/>
          <p:cNvSpPr>
            <a:spLocks noGrp="1"/>
          </p:cNvSpPr>
          <p:nvPr>
            <p:ph idx="1"/>
          </p:nvPr>
        </p:nvSpPr>
        <p:spPr>
          <a:xfrm>
            <a:off x="365125" y="1562100"/>
            <a:ext cx="8408988" cy="3810000"/>
          </a:xfrm>
        </p:spPr>
        <p:txBody>
          <a:bodyPr/>
          <a:lstStyle/>
          <a:p>
            <a:pPr eaLnBrk="1" hangingPunct="1"/>
            <a:r>
              <a:rPr lang="en-US" altLang="en-US" sz="2400" dirty="0" smtClean="0"/>
              <a:t>Heat stroke casualties:</a:t>
            </a:r>
          </a:p>
          <a:p>
            <a:pPr lvl="1" eaLnBrk="1" hangingPunct="1"/>
            <a:r>
              <a:rPr lang="en-US" altLang="en-US" sz="2200" dirty="0" smtClean="0"/>
              <a:t>Many people die from heat stroke every year</a:t>
            </a:r>
          </a:p>
          <a:p>
            <a:pPr lvl="1" eaLnBrk="1" hangingPunct="1"/>
            <a:r>
              <a:rPr lang="en-US" altLang="en-US" sz="2200" dirty="0" smtClean="0"/>
              <a:t>Cause of 1,224 deaths in a 7-day period in Chicago, July 1995</a:t>
            </a:r>
          </a:p>
          <a:p>
            <a:pPr lvl="1" eaLnBrk="1" hangingPunct="1"/>
            <a:r>
              <a:rPr lang="en-US" altLang="en-US" sz="2200" dirty="0" smtClean="0"/>
              <a:t>Results in hundreds of emergency room events and hospitalizations per year in the oil and gas industry</a:t>
            </a:r>
          </a:p>
          <a:p>
            <a:pPr eaLnBrk="1" hangingPunct="1">
              <a:spcBef>
                <a:spcPts val="1200"/>
              </a:spcBef>
            </a:pPr>
            <a:r>
              <a:rPr lang="en-US" altLang="en-US" sz="2400" dirty="0" smtClean="0"/>
              <a:t>Individuals react to thermal stress differently</a:t>
            </a:r>
          </a:p>
          <a:p>
            <a:pPr eaLnBrk="1" hangingPunct="1">
              <a:spcBef>
                <a:spcPts val="1200"/>
              </a:spcBef>
            </a:pPr>
            <a:r>
              <a:rPr lang="en-US" altLang="en-US" sz="2400" dirty="0" smtClean="0"/>
              <a:t>This impacts everyone (and almost every type of workplace)</a:t>
            </a:r>
          </a:p>
        </p:txBody>
      </p:sp>
    </p:spTree>
    <p:custDataLst>
      <p:tags r:id="rId1"/>
    </p:custDataLst>
    <p:extLst>
      <p:ext uri="{BB962C8B-B14F-4D97-AF65-F5344CB8AC3E}">
        <p14:creationId xmlns:p14="http://schemas.microsoft.com/office/powerpoint/2010/main" val="2429220565"/>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for Controlling the Hazard</a:t>
            </a:r>
            <a:endParaRPr lang="en-US" dirty="0"/>
          </a:p>
        </p:txBody>
      </p:sp>
      <p:sp>
        <p:nvSpPr>
          <p:cNvPr id="2" name="Content Placeholder 1"/>
          <p:cNvSpPr>
            <a:spLocks noGrp="1"/>
          </p:cNvSpPr>
          <p:nvPr>
            <p:ph idx="1"/>
          </p:nvPr>
        </p:nvSpPr>
        <p:spPr/>
        <p:txBody>
          <a:bodyPr>
            <a:normAutofit/>
          </a:bodyPr>
          <a:lstStyle/>
          <a:p>
            <a:r>
              <a:rPr lang="en-US" sz="2400" dirty="0" smtClean="0"/>
              <a:t>Eliminate where possible</a:t>
            </a:r>
          </a:p>
          <a:p>
            <a:r>
              <a:rPr lang="en-US" sz="2400" dirty="0" smtClean="0"/>
              <a:t>Use control measures</a:t>
            </a:r>
          </a:p>
          <a:p>
            <a:r>
              <a:rPr lang="en-US" sz="2400" dirty="0" smtClean="0"/>
              <a:t>Protect all those exposed to the hazard</a:t>
            </a:r>
            <a:endParaRPr lang="en-US" sz="2400" dirty="0"/>
          </a:p>
        </p:txBody>
      </p:sp>
      <p:sp>
        <p:nvSpPr>
          <p:cNvPr id="3" name="Slide Number Placeholder 2"/>
          <p:cNvSpPr>
            <a:spLocks noGrp="1"/>
          </p:cNvSpPr>
          <p:nvPr>
            <p:ph type="sldNum" sz="quarter" idx="12"/>
          </p:nvPr>
        </p:nvSpPr>
        <p:spPr/>
        <p:txBody>
          <a:bodyPr/>
          <a:lstStyle/>
          <a:p>
            <a:fld id="{DA60BA0E-20D0-4E7C-B286-26C960A6788F}" type="slidenum">
              <a:rPr lang="en-US" smtClean="0"/>
              <a:t>34</a:t>
            </a:fld>
            <a:endParaRPr lang="en-US" dirty="0"/>
          </a:p>
        </p:txBody>
      </p:sp>
      <p:pic>
        <p:nvPicPr>
          <p:cNvPr id="5" name="Picture 4" title="photo - man drinking wat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389" y="3009900"/>
            <a:ext cx="2619375" cy="1743075"/>
          </a:xfrm>
          <a:prstGeom prst="rect">
            <a:avLst/>
          </a:prstGeom>
        </p:spPr>
      </p:pic>
      <p:pic>
        <p:nvPicPr>
          <p:cNvPr id="6" name="Picture 5" title="photo - man wiping his forehea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0307" y="2735344"/>
            <a:ext cx="2628900" cy="1733550"/>
          </a:xfrm>
          <a:prstGeom prst="rect">
            <a:avLst/>
          </a:prstGeom>
        </p:spPr>
      </p:pic>
      <p:pic>
        <p:nvPicPr>
          <p:cNvPr id="7" name="Picture 6" title="carto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1391" y="3992344"/>
            <a:ext cx="2317432" cy="1303556"/>
          </a:xfrm>
          <a:prstGeom prst="rect">
            <a:avLst/>
          </a:prstGeom>
        </p:spPr>
      </p:pic>
      <p:sp>
        <p:nvSpPr>
          <p:cNvPr id="8" name="TextBox 7" title="black box covering man's eyes"/>
          <p:cNvSpPr txBox="1"/>
          <p:nvPr/>
        </p:nvSpPr>
        <p:spPr>
          <a:xfrm rot="-1320000">
            <a:off x="7375644" y="3677891"/>
            <a:ext cx="422314" cy="91440"/>
          </a:xfrm>
          <a:prstGeom prst="rect">
            <a:avLst/>
          </a:prstGeom>
          <a:solidFill>
            <a:schemeClr val="tx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767639240"/>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2" name="Content Placeholder 1"/>
          <p:cNvSpPr>
            <a:spLocks noGrp="1"/>
          </p:cNvSpPr>
          <p:nvPr>
            <p:ph idx="1"/>
          </p:nvPr>
        </p:nvSpPr>
        <p:spPr/>
        <p:txBody>
          <a:bodyPr/>
          <a:lstStyle/>
          <a:p>
            <a:pPr marL="45720" indent="0">
              <a:buNone/>
            </a:pPr>
            <a:r>
              <a:rPr lang="en-US" dirty="0" smtClean="0"/>
              <a:t>Unfortunately, working under thermally stressed conditions is a necessity in the oil and gas industry.</a:t>
            </a:r>
          </a:p>
          <a:p>
            <a:pPr marL="45720" indent="0">
              <a:spcBef>
                <a:spcPts val="1200"/>
              </a:spcBef>
              <a:buNone/>
            </a:pPr>
            <a:r>
              <a:rPr lang="en-US" dirty="0" smtClean="0"/>
              <a:t>Some options to eliminate or reduce these hazards:</a:t>
            </a:r>
          </a:p>
          <a:p>
            <a:pPr lvl="1"/>
            <a:r>
              <a:rPr lang="en-US" dirty="0" smtClean="0"/>
              <a:t>Standard operating procedures</a:t>
            </a:r>
          </a:p>
          <a:p>
            <a:pPr lvl="1"/>
            <a:r>
              <a:rPr lang="en-US" dirty="0" smtClean="0"/>
              <a:t>Proper personal protective clothing</a:t>
            </a:r>
          </a:p>
          <a:p>
            <a:pPr lvl="1"/>
            <a:r>
              <a:rPr lang="en-US" dirty="0" smtClean="0"/>
              <a:t>Appropriate work-rest regimen</a:t>
            </a:r>
          </a:p>
          <a:p>
            <a:pPr lvl="1"/>
            <a:r>
              <a:rPr lang="en-US" dirty="0" smtClean="0"/>
              <a:t>Always stay hydrated</a:t>
            </a:r>
          </a:p>
          <a:p>
            <a:pPr lvl="1"/>
            <a:r>
              <a:rPr lang="en-US" dirty="0" smtClean="0"/>
              <a:t>“Exert for the task….”</a:t>
            </a:r>
          </a:p>
          <a:p>
            <a:pPr lvl="1"/>
            <a:r>
              <a:rPr lang="en-US" dirty="0" smtClean="0"/>
              <a:t>Stay physically fit</a:t>
            </a:r>
          </a:p>
          <a:p>
            <a:pPr lvl="1"/>
            <a:endParaRPr lang="en-US" dirty="0" smtClean="0"/>
          </a:p>
          <a:p>
            <a:pPr marL="365760" lvl="1" indent="0">
              <a:buNone/>
            </a:pPr>
            <a:endParaRPr lang="en-US" dirty="0" smtClean="0"/>
          </a:p>
        </p:txBody>
      </p:sp>
      <p:sp>
        <p:nvSpPr>
          <p:cNvPr id="3" name="Slide Number Placeholder 2"/>
          <p:cNvSpPr>
            <a:spLocks noGrp="1"/>
          </p:cNvSpPr>
          <p:nvPr>
            <p:ph type="sldNum" sz="quarter" idx="12"/>
          </p:nvPr>
        </p:nvSpPr>
        <p:spPr/>
        <p:txBody>
          <a:bodyPr/>
          <a:lstStyle/>
          <a:p>
            <a:fld id="{DA60BA0E-20D0-4E7C-B286-26C960A6788F}" type="slidenum">
              <a:rPr lang="en-US" smtClean="0"/>
              <a:t>35</a:t>
            </a:fld>
            <a:endParaRPr lang="en-US" dirty="0"/>
          </a:p>
        </p:txBody>
      </p:sp>
      <p:pic>
        <p:nvPicPr>
          <p:cNvPr id="4098"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1800" y="2673000"/>
            <a:ext cx="3657600" cy="285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title="black box covering man's eyes"/>
          <p:cNvSpPr txBox="1"/>
          <p:nvPr/>
        </p:nvSpPr>
        <p:spPr>
          <a:xfrm rot="-2520000">
            <a:off x="6758200" y="3252532"/>
            <a:ext cx="304800" cy="91440"/>
          </a:xfrm>
          <a:prstGeom prst="rect">
            <a:avLst/>
          </a:prstGeom>
          <a:solidFill>
            <a:schemeClr val="tx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6780557"/>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36</a:t>
            </a:fld>
            <a:endParaRPr lang="en-US"/>
          </a:p>
        </p:txBody>
      </p:sp>
      <p:sp>
        <p:nvSpPr>
          <p:cNvPr id="4" name="Text Placeholder 3"/>
          <p:cNvSpPr>
            <a:spLocks noGrp="1"/>
          </p:cNvSpPr>
          <p:nvPr>
            <p:ph type="body" idx="13"/>
            <p:custDataLst>
              <p:tags r:id="rId2"/>
            </p:custDataLst>
          </p:nvPr>
        </p:nvSpPr>
        <p:spPr/>
        <p:txBody>
          <a:bodyPr/>
          <a:lstStyle/>
          <a:p>
            <a:pPr lvl="0"/>
            <a:r>
              <a:rPr lang="en-US" dirty="0"/>
              <a:t>All people react </a:t>
            </a:r>
            <a:r>
              <a:rPr lang="en-US" dirty="0" smtClean="0"/>
              <a:t>similarly </a:t>
            </a:r>
            <a:r>
              <a:rPr lang="en-US" dirty="0"/>
              <a:t>to the same level of heat </a:t>
            </a:r>
            <a:r>
              <a:rPr lang="en-US" dirty="0" smtClean="0"/>
              <a:t>stress.</a:t>
            </a:r>
            <a:endParaRPr lang="en-US" dirty="0"/>
          </a:p>
          <a:p>
            <a:endParaRPr lang="en-US" dirty="0"/>
          </a:p>
        </p:txBody>
      </p:sp>
      <p:sp>
        <p:nvSpPr>
          <p:cNvPr id="5" name="Text Placeholder 4"/>
          <p:cNvSpPr>
            <a:spLocks noGrp="1"/>
          </p:cNvSpPr>
          <p:nvPr>
            <p:ph type="body" sz="quarter" idx="14"/>
            <p:custDataLst>
              <p:tags r:id="rId3"/>
            </p:custDataLst>
          </p:nvPr>
        </p:nvSpPr>
        <p:spPr/>
        <p:txBody>
          <a:bodyPr/>
          <a:lstStyle/>
          <a:p>
            <a:r>
              <a:rPr lang="en-US" dirty="0" smtClean="0"/>
              <a:t>True</a:t>
            </a:r>
          </a:p>
          <a:p>
            <a:r>
              <a:rPr lang="en-US" dirty="0" smtClean="0"/>
              <a:t>False</a:t>
            </a:r>
            <a:endParaRPr lang="en-US" dirty="0"/>
          </a:p>
        </p:txBody>
      </p:sp>
      <p:graphicFrame>
        <p:nvGraphicFramePr>
          <p:cNvPr id="10" name="Chart 9" title="chart"/>
          <p:cNvGraphicFramePr>
            <a:graphicFrameLocks/>
          </p:cNvGraphicFramePr>
          <p:nvPr>
            <p:custDataLst>
              <p:tags r:id="rId4"/>
            </p:custDataLst>
            <p:extLst>
              <p:ext uri="{D42A27DB-BD31-4B8C-83A1-F6EECF244321}">
                <p14:modId xmlns:p14="http://schemas.microsoft.com/office/powerpoint/2010/main" val="2277041889"/>
              </p:ext>
            </p:extLst>
          </p:nvPr>
        </p:nvGraphicFramePr>
        <p:xfrm>
          <a:off x="4667250" y="2165802"/>
          <a:ext cx="4095750" cy="2939599"/>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288838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2" name="Content Placeholder 1"/>
          <p:cNvSpPr>
            <a:spLocks noGrp="1"/>
          </p:cNvSpPr>
          <p:nvPr>
            <p:ph idx="1"/>
          </p:nvPr>
        </p:nvSpPr>
        <p:spPr/>
        <p:txBody>
          <a:bodyPr/>
          <a:lstStyle/>
          <a:p>
            <a:r>
              <a:rPr lang="en-US" dirty="0" smtClean="0"/>
              <a:t>ACGIH. (2017).  2017 TLVs and BEIs.  TLV/BEI Publications.</a:t>
            </a:r>
          </a:p>
          <a:p>
            <a:pPr>
              <a:spcBef>
                <a:spcPts val="1200"/>
              </a:spcBef>
            </a:pPr>
            <a:r>
              <a:rPr lang="en-US" dirty="0" smtClean="0"/>
              <a:t>OSHA.  Occupational Heat Exposure: Standards.  Available at:                    </a:t>
            </a:r>
          </a:p>
          <a:p>
            <a:pPr>
              <a:spcBef>
                <a:spcPts val="3000"/>
              </a:spcBef>
            </a:pPr>
            <a:r>
              <a:rPr lang="en-US" dirty="0" smtClean="0"/>
              <a:t>OSHA. (2017).  Quick Card: Protecting Workers from Heat Stress.  Available at: </a:t>
            </a:r>
            <a:r>
              <a:rPr lang="en-US" dirty="0" smtClean="0">
                <a:hlinkClick r:id="rId3"/>
              </a:rPr>
              <a:t>Link to OSHA Quick Card - Protecting Workers from Heat Stress</a:t>
            </a:r>
            <a:r>
              <a:rPr lang="en-US" dirty="0" smtClean="0"/>
              <a:t>.</a:t>
            </a:r>
          </a:p>
          <a:p>
            <a:pPr>
              <a:spcBef>
                <a:spcPts val="1200"/>
              </a:spcBef>
            </a:pPr>
            <a:r>
              <a:rPr lang="en-US" dirty="0" smtClean="0"/>
              <a:t>OSHA.  Occupational Heat Exposure: Heat-related Illnesses and First Aid.  Available at: </a:t>
            </a:r>
            <a:r>
              <a:rPr lang="en-US" dirty="0" smtClean="0">
                <a:hlinkClick r:id="rId4"/>
              </a:rPr>
              <a:t>Link to heat-related illnesses and first aid</a:t>
            </a:r>
            <a:r>
              <a:rPr lang="en-US" dirty="0" smtClean="0"/>
              <a:t>.</a:t>
            </a:r>
          </a:p>
          <a:p>
            <a:pPr marL="45720" indent="0">
              <a:buNone/>
            </a:pPr>
            <a:endParaRPr lang="en-US" dirty="0" smtClean="0"/>
          </a:p>
        </p:txBody>
      </p:sp>
      <p:sp>
        <p:nvSpPr>
          <p:cNvPr id="3" name="Slide Number Placeholder 2"/>
          <p:cNvSpPr>
            <a:spLocks noGrp="1"/>
          </p:cNvSpPr>
          <p:nvPr>
            <p:ph type="sldNum" sz="quarter" idx="12"/>
          </p:nvPr>
        </p:nvSpPr>
        <p:spPr/>
        <p:txBody>
          <a:bodyPr/>
          <a:lstStyle/>
          <a:p>
            <a:fld id="{DA60BA0E-20D0-4E7C-B286-26C960A6788F}" type="slidenum">
              <a:rPr lang="en-US" smtClean="0"/>
              <a:t>37</a:t>
            </a:fld>
            <a:endParaRPr lang="en-US" dirty="0"/>
          </a:p>
        </p:txBody>
      </p:sp>
      <p:sp>
        <p:nvSpPr>
          <p:cNvPr id="5" name="TextBox 4"/>
          <p:cNvSpPr txBox="1"/>
          <p:nvPr/>
        </p:nvSpPr>
        <p:spPr>
          <a:xfrm>
            <a:off x="609600" y="2171700"/>
            <a:ext cx="7467600" cy="400110"/>
          </a:xfrm>
          <a:prstGeom prst="rect">
            <a:avLst/>
          </a:prstGeom>
          <a:noFill/>
          <a:ln>
            <a:noFill/>
          </a:ln>
        </p:spPr>
        <p:txBody>
          <a:bodyPr wrap="square" rtlCol="0">
            <a:spAutoFit/>
          </a:bodyPr>
          <a:lstStyle/>
          <a:p>
            <a:pPr marL="45720">
              <a:spcBef>
                <a:spcPts val="0"/>
              </a:spcBef>
              <a:buNone/>
            </a:pPr>
            <a:r>
              <a:rPr lang="en-US" sz="2000" dirty="0" smtClean="0">
                <a:hlinkClick r:id="rId5"/>
              </a:rPr>
              <a:t>link to heat standards</a:t>
            </a:r>
            <a:r>
              <a:rPr lang="en-US" sz="2000" dirty="0" smtClean="0"/>
              <a:t>.</a:t>
            </a:r>
            <a:endParaRPr lang="en-US" sz="2000" dirty="0"/>
          </a:p>
        </p:txBody>
      </p:sp>
    </p:spTree>
    <p:custDataLst>
      <p:tags r:id="rId1"/>
    </p:custDataLst>
    <p:extLst>
      <p:ext uri="{BB962C8B-B14F-4D97-AF65-F5344CB8AC3E}">
        <p14:creationId xmlns:p14="http://schemas.microsoft.com/office/powerpoint/2010/main" val="2821118273"/>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38</a:t>
            </a:fld>
            <a:endParaRPr lang="en-US"/>
          </a:p>
        </p:txBody>
      </p:sp>
    </p:spTree>
    <p:custDataLst>
      <p:tags r:id="rId1"/>
    </p:custDataLst>
    <p:extLst>
      <p:ext uri="{BB962C8B-B14F-4D97-AF65-F5344CB8AC3E}">
        <p14:creationId xmlns:p14="http://schemas.microsoft.com/office/powerpoint/2010/main" val="2104341229"/>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post-assessment</a:t>
            </a:r>
            <a:endParaRPr lang="en-US" dirty="0"/>
          </a:p>
        </p:txBody>
      </p:sp>
      <p:sp>
        <p:nvSpPr>
          <p:cNvPr id="2" name="Content Placeholder 1"/>
          <p:cNvSpPr>
            <a:spLocks noGrp="1"/>
          </p:cNvSpPr>
          <p:nvPr>
            <p:ph idx="1"/>
          </p:nvPr>
        </p:nvSpPr>
        <p:spPr/>
        <p:txBody>
          <a:bodyPr/>
          <a:lstStyle/>
          <a:p>
            <a:pPr>
              <a:lnSpc>
                <a:spcPct val="90000"/>
              </a:lnSpc>
              <a:buFontTx/>
              <a:buNone/>
            </a:pPr>
            <a:r>
              <a:rPr lang="en-US" altLang="en-US" dirty="0" smtClean="0"/>
              <a:t>Now, at the end of our training on heat stress, let’s again consider a few related questions….</a:t>
            </a:r>
            <a:endParaRPr lang="en-US" altLang="en-US" dirty="0"/>
          </a:p>
          <a:p>
            <a:pPr>
              <a:lnSpc>
                <a:spcPct val="90000"/>
              </a:lnSpc>
              <a:buFontTx/>
              <a:buNone/>
            </a:pPr>
            <a:endParaRPr lang="en-US" altLang="en-US" sz="1400" dirty="0"/>
          </a:p>
          <a:p>
            <a:pPr>
              <a:lnSpc>
                <a:spcPct val="90000"/>
              </a:lnSpc>
            </a:pPr>
            <a:r>
              <a:rPr lang="en-US" altLang="en-US" dirty="0" smtClean="0"/>
              <a:t>True or False? </a:t>
            </a:r>
          </a:p>
          <a:p>
            <a:pPr lvl="1">
              <a:lnSpc>
                <a:spcPct val="90000"/>
              </a:lnSpc>
            </a:pPr>
            <a:r>
              <a:rPr lang="en-US" altLang="en-US" dirty="0" smtClean="0"/>
              <a:t>Energy drinks are great for avoiding heat stress.</a:t>
            </a:r>
          </a:p>
          <a:p>
            <a:pPr lvl="1">
              <a:lnSpc>
                <a:spcPct val="90000"/>
              </a:lnSpc>
            </a:pPr>
            <a:r>
              <a:rPr lang="en-US" altLang="en-US" dirty="0" smtClean="0"/>
              <a:t>Conductive heat transfer is usually a site worker’s biggest concern.</a:t>
            </a:r>
          </a:p>
          <a:p>
            <a:pPr lvl="1">
              <a:lnSpc>
                <a:spcPct val="90000"/>
              </a:lnSpc>
            </a:pPr>
            <a:r>
              <a:rPr lang="en-US" altLang="en-US" dirty="0" smtClean="0"/>
              <a:t>Evaporative cooling rates are never important.</a:t>
            </a:r>
          </a:p>
          <a:p>
            <a:pPr lvl="1">
              <a:lnSpc>
                <a:spcPct val="90000"/>
              </a:lnSpc>
            </a:pPr>
            <a:r>
              <a:rPr lang="en-US" altLang="en-US" dirty="0" smtClean="0"/>
              <a:t>There is a recommended work-rest regimen.</a:t>
            </a:r>
          </a:p>
          <a:p>
            <a:pPr lvl="1">
              <a:lnSpc>
                <a:spcPct val="90000"/>
              </a:lnSpc>
            </a:pPr>
            <a:r>
              <a:rPr lang="en-US" altLang="en-US" dirty="0" smtClean="0"/>
              <a:t>Breathable clothing can help reduce heat strain.  </a:t>
            </a:r>
            <a:endParaRPr lang="en-US" altLang="en-US" dirty="0"/>
          </a:p>
          <a:p>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39</a:t>
            </a:fld>
            <a:endParaRPr lang="en-US" dirty="0"/>
          </a:p>
        </p:txBody>
      </p:sp>
      <p:pic>
        <p:nvPicPr>
          <p:cNvPr id="6" name="Picture 2" title="photo - Much of the oil and gas industry requires outdoor work, this includes Fracking. The hours are typically long, and work days may run 2-3 weeks straight before days of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488237"/>
            <a:ext cx="2009759" cy="187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7782281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stress versus heat strain</a:t>
            </a:r>
            <a:endParaRPr lang="en-US" dirty="0"/>
          </a:p>
        </p:txBody>
      </p:sp>
      <p:sp>
        <p:nvSpPr>
          <p:cNvPr id="3" name="Content Placeholder 2"/>
          <p:cNvSpPr>
            <a:spLocks noGrp="1"/>
          </p:cNvSpPr>
          <p:nvPr>
            <p:ph idx="1"/>
          </p:nvPr>
        </p:nvSpPr>
        <p:spPr/>
        <p:txBody>
          <a:bodyPr>
            <a:normAutofit lnSpcReduction="10000"/>
          </a:bodyPr>
          <a:lstStyle/>
          <a:p>
            <a:pPr marL="45720" indent="0">
              <a:buNone/>
            </a:pPr>
            <a:r>
              <a:rPr lang="en-US" dirty="0" smtClean="0"/>
              <a:t>Heat stress is the net heat load to which a worker may be exposed from the combined contributions of:</a:t>
            </a:r>
          </a:p>
          <a:p>
            <a:pPr lvl="1">
              <a:spcBef>
                <a:spcPts val="600"/>
              </a:spcBef>
            </a:pPr>
            <a:r>
              <a:rPr lang="en-US" dirty="0" smtClean="0"/>
              <a:t>Environmental factors</a:t>
            </a:r>
          </a:p>
          <a:p>
            <a:pPr lvl="1"/>
            <a:r>
              <a:rPr lang="en-US" dirty="0" smtClean="0"/>
              <a:t>Metabolic cost of work</a:t>
            </a:r>
          </a:p>
          <a:p>
            <a:pPr lvl="1"/>
            <a:r>
              <a:rPr lang="en-US" dirty="0" smtClean="0"/>
              <a:t>Clothing requirements</a:t>
            </a:r>
          </a:p>
          <a:p>
            <a:pPr lvl="1"/>
            <a:r>
              <a:rPr lang="en-US" dirty="0" smtClean="0"/>
              <a:t>Level of acclimatization</a:t>
            </a:r>
          </a:p>
          <a:p>
            <a:pPr lvl="1"/>
            <a:r>
              <a:rPr lang="en-US" dirty="0" smtClean="0"/>
              <a:t>Overall condition of the worker</a:t>
            </a:r>
            <a:endParaRPr lang="en-US" dirty="0"/>
          </a:p>
          <a:p>
            <a:pPr marL="365760" lvl="1" indent="0">
              <a:buNone/>
            </a:pPr>
            <a:endParaRPr lang="en-US" dirty="0" smtClean="0"/>
          </a:p>
          <a:p>
            <a:pPr marL="365760" lvl="1" indent="0">
              <a:buNone/>
            </a:pPr>
            <a:endParaRPr lang="en-US" dirty="0" smtClean="0"/>
          </a:p>
          <a:p>
            <a:pPr marL="45720" indent="0">
              <a:buNone/>
            </a:pPr>
            <a:r>
              <a:rPr lang="en-US" dirty="0" smtClean="0"/>
              <a:t>Heat strain is the body’s overall response to heat stress, and attempts to dissipate excess heat from the body.</a:t>
            </a:r>
            <a:endParaRPr lang="en-US" dirty="0"/>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4</a:t>
            </a:fld>
            <a:endParaRPr lang="en-US"/>
          </a:p>
        </p:txBody>
      </p:sp>
      <p:pic>
        <p:nvPicPr>
          <p:cNvPr id="5" name="Picture 3" title="picture - environmental heat and metabolic heat - Acclimitization is simply “getting used to the temperature”. It works well for hot environments, but not too much for col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2400300"/>
            <a:ext cx="2465683"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9470971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 transfer</a:t>
            </a:r>
            <a:endParaRPr lang="en-US" dirty="0"/>
          </a:p>
        </p:txBody>
      </p:sp>
      <p:sp>
        <p:nvSpPr>
          <p:cNvPr id="2" name="Content Placeholder 1"/>
          <p:cNvSpPr>
            <a:spLocks noGrp="1"/>
          </p:cNvSpPr>
          <p:nvPr>
            <p:ph idx="1"/>
          </p:nvPr>
        </p:nvSpPr>
        <p:spPr/>
        <p:txBody>
          <a:bodyPr/>
          <a:lstStyle/>
          <a:p>
            <a:pPr marL="45720" indent="0">
              <a:buNone/>
            </a:pPr>
            <a:r>
              <a:rPr lang="en-US" dirty="0" smtClean="0"/>
              <a:t>Heat is always transferred from the object with the higher temperature to the object(s) with the lower temperature, and travels by one or more of three means:</a:t>
            </a:r>
          </a:p>
          <a:p>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5</a:t>
            </a:fld>
            <a:endParaRPr lang="en-US" dirty="0"/>
          </a:p>
        </p:txBody>
      </p:sp>
      <p:pic>
        <p:nvPicPr>
          <p:cNvPr id="5" name="Picture 3" title="picture - heat conduction (transfer by tou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814762"/>
            <a:ext cx="25431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title="picture - heat convection (transfer by air movement over a surf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5809" y="2996086"/>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title="picture - heat radiation - transfer by heat wav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42043" y="3786187"/>
            <a:ext cx="251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title="black arrow"/>
          <p:cNvSpPr>
            <a:spLocks noChangeShapeType="1"/>
          </p:cNvSpPr>
          <p:nvPr/>
        </p:nvSpPr>
        <p:spPr bwMode="auto">
          <a:xfrm flipH="1">
            <a:off x="1987191" y="2536980"/>
            <a:ext cx="1447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title="black arrrow"/>
          <p:cNvSpPr>
            <a:spLocks noChangeShapeType="1"/>
          </p:cNvSpPr>
          <p:nvPr/>
        </p:nvSpPr>
        <p:spPr bwMode="auto">
          <a:xfrm>
            <a:off x="4419600" y="2398874"/>
            <a:ext cx="0" cy="53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title="black arrow"/>
          <p:cNvSpPr>
            <a:spLocks noChangeShapeType="1"/>
          </p:cNvSpPr>
          <p:nvPr/>
        </p:nvSpPr>
        <p:spPr bwMode="auto">
          <a:xfrm>
            <a:off x="5130436" y="2489834"/>
            <a:ext cx="2057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2350418966"/>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Heat stress factors</a:t>
            </a:r>
            <a:endParaRPr lang="en-US" dirty="0"/>
          </a:p>
        </p:txBody>
      </p:sp>
      <p:sp>
        <p:nvSpPr>
          <p:cNvPr id="2" name="Content Placeholder 1"/>
          <p:cNvSpPr>
            <a:spLocks noGrp="1"/>
          </p:cNvSpPr>
          <p:nvPr>
            <p:ph idx="1"/>
          </p:nvPr>
        </p:nvSpPr>
        <p:spPr>
          <a:xfrm>
            <a:off x="354367" y="1409700"/>
            <a:ext cx="8407893" cy="4038600"/>
          </a:xfrm>
        </p:spPr>
        <p:txBody>
          <a:bodyPr>
            <a:normAutofit lnSpcReduction="10000"/>
          </a:bodyPr>
          <a:lstStyle/>
          <a:p>
            <a:pPr>
              <a:lnSpc>
                <a:spcPct val="80000"/>
              </a:lnSpc>
              <a:buNone/>
            </a:pPr>
            <a:r>
              <a:rPr lang="en-US" altLang="en-US" b="1" u="sng" dirty="0"/>
              <a:t>Environmental factors</a:t>
            </a:r>
            <a:r>
              <a:rPr lang="en-US" altLang="en-US" b="1" dirty="0"/>
              <a:t> (</a:t>
            </a:r>
            <a:r>
              <a:rPr lang="en-US" altLang="en-US" b="1" dirty="0" smtClean="0"/>
              <a:t>external factors</a:t>
            </a:r>
            <a:r>
              <a:rPr lang="en-US" altLang="en-US" b="1" dirty="0"/>
              <a:t>):</a:t>
            </a:r>
          </a:p>
          <a:p>
            <a:pPr marL="457200">
              <a:lnSpc>
                <a:spcPct val="80000"/>
              </a:lnSpc>
            </a:pPr>
            <a:r>
              <a:rPr lang="en-US" altLang="en-US" b="1" dirty="0"/>
              <a:t>Temperature: </a:t>
            </a:r>
            <a:r>
              <a:rPr lang="en-US" altLang="en-US" dirty="0"/>
              <a:t>the higher the </a:t>
            </a:r>
            <a:r>
              <a:rPr lang="en-US" altLang="en-US" dirty="0" smtClean="0"/>
              <a:t>surrounding </a:t>
            </a:r>
            <a:r>
              <a:rPr lang="en-US" altLang="en-US" dirty="0"/>
              <a:t>temperature, the greater the heat load placed on the body</a:t>
            </a:r>
          </a:p>
          <a:p>
            <a:pPr marL="457200">
              <a:lnSpc>
                <a:spcPct val="80000"/>
              </a:lnSpc>
            </a:pPr>
            <a:r>
              <a:rPr lang="en-US" altLang="en-US" b="1" dirty="0"/>
              <a:t>Humidity:</a:t>
            </a:r>
            <a:r>
              <a:rPr lang="en-US" altLang="en-US" dirty="0"/>
              <a:t> the higher the humidity, the </a:t>
            </a:r>
            <a:r>
              <a:rPr lang="en-US" altLang="en-US" dirty="0" smtClean="0"/>
              <a:t>less effective sweat evaporation </a:t>
            </a:r>
            <a:endParaRPr lang="en-US" altLang="en-US" dirty="0"/>
          </a:p>
          <a:p>
            <a:pPr marL="457200">
              <a:lnSpc>
                <a:spcPct val="80000"/>
              </a:lnSpc>
            </a:pPr>
            <a:r>
              <a:rPr lang="en-US" altLang="en-US" b="1" dirty="0"/>
              <a:t>Air</a:t>
            </a:r>
            <a:r>
              <a:rPr lang="en-US" altLang="en-US" dirty="0"/>
              <a:t> </a:t>
            </a:r>
            <a:r>
              <a:rPr lang="en-US" altLang="en-US" b="1" dirty="0"/>
              <a:t>movement:</a:t>
            </a:r>
            <a:r>
              <a:rPr lang="en-US" altLang="en-US" dirty="0"/>
              <a:t> air movement promotes the evaporation of sweat and convection of heat to the </a:t>
            </a:r>
            <a:r>
              <a:rPr lang="en-US" altLang="en-US" dirty="0" smtClean="0"/>
              <a:t>surrounding </a:t>
            </a:r>
            <a:r>
              <a:rPr lang="en-US" altLang="en-US" dirty="0"/>
              <a:t>air</a:t>
            </a:r>
          </a:p>
          <a:p>
            <a:pPr marL="457200">
              <a:lnSpc>
                <a:spcPct val="80000"/>
              </a:lnSpc>
            </a:pPr>
            <a:r>
              <a:rPr lang="en-US" altLang="en-US" b="1" dirty="0"/>
              <a:t>Radiant heat: </a:t>
            </a:r>
            <a:r>
              <a:rPr lang="en-US" altLang="en-US" dirty="0"/>
              <a:t>radiant sources, including the sun, can place additional heat load on the body</a:t>
            </a:r>
          </a:p>
          <a:p>
            <a:pPr>
              <a:lnSpc>
                <a:spcPct val="80000"/>
              </a:lnSpc>
              <a:spcBef>
                <a:spcPts val="600"/>
              </a:spcBef>
              <a:buNone/>
            </a:pPr>
            <a:r>
              <a:rPr lang="en-US" altLang="en-US" b="1" u="sng" dirty="0"/>
              <a:t>Metabolic heat factor</a:t>
            </a:r>
            <a:r>
              <a:rPr lang="en-US" altLang="en-US" b="1" dirty="0"/>
              <a:t> (internally generated factor):</a:t>
            </a:r>
          </a:p>
          <a:p>
            <a:pPr marL="457200">
              <a:lnSpc>
                <a:spcPct val="80000"/>
              </a:lnSpc>
            </a:pPr>
            <a:r>
              <a:rPr lang="en-US" altLang="en-US" dirty="0"/>
              <a:t>Proportional to the intensity of the work performed</a:t>
            </a:r>
          </a:p>
          <a:p>
            <a:pPr>
              <a:lnSpc>
                <a:spcPct val="80000"/>
              </a:lnSpc>
              <a:spcBef>
                <a:spcPts val="600"/>
              </a:spcBef>
              <a:buNone/>
            </a:pPr>
            <a:r>
              <a:rPr lang="en-US" altLang="en-US" b="1" u="sng" dirty="0"/>
              <a:t>Clothing factor</a:t>
            </a:r>
            <a:r>
              <a:rPr lang="en-US" altLang="en-US" b="1" dirty="0"/>
              <a:t>:</a:t>
            </a:r>
          </a:p>
          <a:p>
            <a:pPr marL="457200">
              <a:lnSpc>
                <a:spcPct val="80000"/>
              </a:lnSpc>
            </a:pPr>
            <a:r>
              <a:rPr lang="en-US" altLang="en-US" dirty="0"/>
              <a:t>Different types of clothing can </a:t>
            </a:r>
            <a:r>
              <a:rPr lang="en-US" altLang="en-US" dirty="0" smtClean="0"/>
              <a:t>reduce, </a:t>
            </a:r>
            <a:r>
              <a:rPr lang="en-US" altLang="en-US" dirty="0"/>
              <a:t>to varying degrees, the movement of air over the skin’s surface, which impacts heat removal as well as the effects of convection and evaporation</a:t>
            </a:r>
          </a:p>
          <a:p>
            <a:pPr>
              <a:spcAft>
                <a:spcPct val="50000"/>
              </a:spcAft>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6</a:t>
            </a:fld>
            <a:endParaRPr lang="en-US" dirty="0"/>
          </a:p>
        </p:txBody>
      </p:sp>
    </p:spTree>
    <p:custDataLst>
      <p:tags r:id="rId1"/>
    </p:custDataLst>
    <p:extLst>
      <p:ext uri="{BB962C8B-B14F-4D97-AF65-F5344CB8AC3E}">
        <p14:creationId xmlns:p14="http://schemas.microsoft.com/office/powerpoint/2010/main" val="125901733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Physiological cooling</a:t>
            </a:r>
            <a:endParaRPr lang="en-US" dirty="0"/>
          </a:p>
        </p:txBody>
      </p:sp>
      <p:sp>
        <p:nvSpPr>
          <p:cNvPr id="2" name="Content Placeholder 1"/>
          <p:cNvSpPr>
            <a:spLocks noGrp="1"/>
          </p:cNvSpPr>
          <p:nvPr>
            <p:ph idx="1"/>
          </p:nvPr>
        </p:nvSpPr>
        <p:spPr>
          <a:xfrm>
            <a:off x="354367" y="1714500"/>
            <a:ext cx="8407893" cy="3672840"/>
          </a:xfrm>
        </p:spPr>
        <p:txBody>
          <a:bodyPr>
            <a:normAutofit/>
          </a:bodyPr>
          <a:lstStyle/>
          <a:p>
            <a:r>
              <a:rPr lang="en-US" altLang="en-US" sz="2800" dirty="0"/>
              <a:t>Conduction</a:t>
            </a:r>
          </a:p>
          <a:p>
            <a:r>
              <a:rPr lang="en-US" altLang="en-US" sz="2800" dirty="0"/>
              <a:t>Convection</a:t>
            </a:r>
          </a:p>
          <a:p>
            <a:r>
              <a:rPr lang="en-US" altLang="en-US" sz="2800" dirty="0"/>
              <a:t>Radiation</a:t>
            </a:r>
          </a:p>
          <a:p>
            <a:r>
              <a:rPr lang="en-US" altLang="en-US" sz="2800" dirty="0"/>
              <a:t>Evaporation</a:t>
            </a:r>
          </a:p>
          <a:p>
            <a:pPr>
              <a:spcAft>
                <a:spcPct val="50000"/>
              </a:spcAft>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7</a:t>
            </a:fld>
            <a:endParaRPr lang="en-US" dirty="0"/>
          </a:p>
        </p:txBody>
      </p:sp>
      <p:pic>
        <p:nvPicPr>
          <p:cNvPr id="5" name="Picture 9" title="photo - man pouring water over another 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22479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title="black box covering the eyes"/>
          <p:cNvSpPr txBox="1"/>
          <p:nvPr/>
        </p:nvSpPr>
        <p:spPr>
          <a:xfrm flipH="1">
            <a:off x="7239000" y="4381500"/>
            <a:ext cx="152400" cy="381000"/>
          </a:xfrm>
          <a:prstGeom prst="rect">
            <a:avLst/>
          </a:prstGeom>
          <a:solidFill>
            <a:schemeClr val="tx1"/>
          </a:solidFill>
        </p:spPr>
        <p:txBody>
          <a:bodyPr wrap="square" rtlCol="0">
            <a:spAutoFit/>
          </a:bodyPr>
          <a:lstStyle/>
          <a:p>
            <a:endParaRPr lang="en-US" dirty="0"/>
          </a:p>
        </p:txBody>
      </p:sp>
      <p:sp>
        <p:nvSpPr>
          <p:cNvPr id="7" name="TextBox 6" title="back box covering the eyes"/>
          <p:cNvSpPr txBox="1"/>
          <p:nvPr/>
        </p:nvSpPr>
        <p:spPr>
          <a:xfrm rot="1080000">
            <a:off x="5943600" y="2521356"/>
            <a:ext cx="304800" cy="91440"/>
          </a:xfrm>
          <a:prstGeom prst="rect">
            <a:avLst/>
          </a:prstGeom>
          <a:solidFill>
            <a:schemeClr val="tx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603791466"/>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Response</a:t>
            </a:r>
          </a:p>
        </p:txBody>
      </p:sp>
      <p:sp>
        <p:nvSpPr>
          <p:cNvPr id="3" name="Slide Number Placeholder 2"/>
          <p:cNvSpPr>
            <a:spLocks noGrp="1"/>
          </p:cNvSpPr>
          <p:nvPr>
            <p:ph type="sldNum" sz="quarter" idx="12"/>
          </p:nvPr>
        </p:nvSpPr>
        <p:spPr/>
        <p:txBody>
          <a:bodyPr/>
          <a:lstStyle/>
          <a:p>
            <a:fld id="{EB37DED6-D4C7-42EE-AB49-D2E39E64FDE4}" type="slidenum">
              <a:rPr lang="en-US" smtClean="0"/>
              <a:pPr/>
              <a:t>8</a:t>
            </a:fld>
            <a:endParaRPr lang="en-US"/>
          </a:p>
        </p:txBody>
      </p:sp>
      <p:sp>
        <p:nvSpPr>
          <p:cNvPr id="4" name="Text Placeholder 3"/>
          <p:cNvSpPr>
            <a:spLocks noGrp="1"/>
          </p:cNvSpPr>
          <p:nvPr>
            <p:ph type="body" idx="13"/>
            <p:custDataLst>
              <p:tags r:id="rId2"/>
            </p:custDataLst>
          </p:nvPr>
        </p:nvSpPr>
        <p:spPr/>
        <p:txBody>
          <a:bodyPr/>
          <a:lstStyle/>
          <a:p>
            <a:r>
              <a:rPr lang="en-US" dirty="0"/>
              <a:t>The transfer of heat by </a:t>
            </a:r>
            <a:r>
              <a:rPr lang="en-US" u="sng" dirty="0"/>
              <a:t>touch</a:t>
            </a:r>
            <a:r>
              <a:rPr lang="en-US" dirty="0"/>
              <a:t> is </a:t>
            </a:r>
            <a:r>
              <a:rPr lang="en-US" dirty="0" smtClean="0"/>
              <a:t>called:</a:t>
            </a:r>
            <a:endParaRPr lang="en-US" dirty="0"/>
          </a:p>
        </p:txBody>
      </p:sp>
      <p:sp>
        <p:nvSpPr>
          <p:cNvPr id="5" name="Text Placeholder 4"/>
          <p:cNvSpPr>
            <a:spLocks noGrp="1"/>
          </p:cNvSpPr>
          <p:nvPr>
            <p:ph type="body" sz="quarter" idx="14"/>
            <p:custDataLst>
              <p:tags r:id="rId3"/>
            </p:custDataLst>
          </p:nvPr>
        </p:nvSpPr>
        <p:spPr/>
        <p:txBody>
          <a:bodyPr/>
          <a:lstStyle/>
          <a:p>
            <a:r>
              <a:rPr lang="en-US" dirty="0" smtClean="0"/>
              <a:t>Conduction</a:t>
            </a:r>
          </a:p>
          <a:p>
            <a:r>
              <a:rPr lang="en-US" dirty="0" smtClean="0"/>
              <a:t>Convection	</a:t>
            </a:r>
          </a:p>
          <a:p>
            <a:r>
              <a:rPr lang="en-US" dirty="0" smtClean="0"/>
              <a:t>Radiation</a:t>
            </a:r>
            <a:endParaRPr lang="en-US" dirty="0"/>
          </a:p>
          <a:p>
            <a:r>
              <a:rPr lang="en-US" dirty="0" smtClean="0"/>
              <a:t>Evaporation</a:t>
            </a:r>
          </a:p>
        </p:txBody>
      </p:sp>
      <p:graphicFrame>
        <p:nvGraphicFramePr>
          <p:cNvPr id="10" name="Chart 9" title="chart"/>
          <p:cNvGraphicFramePr>
            <a:graphicFrameLocks/>
          </p:cNvGraphicFramePr>
          <p:nvPr>
            <p:custDataLst>
              <p:tags r:id="rId4"/>
            </p:custDataLst>
            <p:extLst>
              <p:ext uri="{D42A27DB-BD31-4B8C-83A1-F6EECF244321}">
                <p14:modId xmlns:p14="http://schemas.microsoft.com/office/powerpoint/2010/main" val="3191638601"/>
              </p:ext>
            </p:extLst>
          </p:nvPr>
        </p:nvGraphicFramePr>
        <p:xfrm>
          <a:off x="4667250" y="2165802"/>
          <a:ext cx="4095750" cy="2939599"/>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191500" y="4762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310939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Progression of heat stress issues</a:t>
            </a:r>
            <a:endParaRPr lang="en-US" dirty="0"/>
          </a:p>
        </p:txBody>
      </p:sp>
      <p:sp>
        <p:nvSpPr>
          <p:cNvPr id="2" name="Content Placeholder 1"/>
          <p:cNvSpPr>
            <a:spLocks noGrp="1"/>
          </p:cNvSpPr>
          <p:nvPr>
            <p:ph idx="1"/>
          </p:nvPr>
        </p:nvSpPr>
        <p:spPr>
          <a:xfrm>
            <a:off x="354367" y="1714500"/>
            <a:ext cx="8407893" cy="3672840"/>
          </a:xfrm>
        </p:spPr>
        <p:txBody>
          <a:bodyPr>
            <a:normAutofit/>
          </a:bodyPr>
          <a:lstStyle/>
          <a:p>
            <a:r>
              <a:rPr lang="en-US" altLang="en-US" sz="2400" dirty="0"/>
              <a:t>Transient heat fatigue</a:t>
            </a:r>
          </a:p>
          <a:p>
            <a:r>
              <a:rPr lang="en-US" altLang="en-US" sz="2400" dirty="0"/>
              <a:t>Heat rash</a:t>
            </a:r>
          </a:p>
          <a:p>
            <a:r>
              <a:rPr lang="en-US" altLang="en-US" sz="2400" dirty="0"/>
              <a:t>Heat cramps</a:t>
            </a:r>
          </a:p>
          <a:p>
            <a:r>
              <a:rPr lang="en-US" altLang="en-US" sz="2400" dirty="0"/>
              <a:t>Heat </a:t>
            </a:r>
            <a:r>
              <a:rPr lang="en-US" altLang="en-US" sz="2400" dirty="0" smtClean="0"/>
              <a:t>syncope (fainting)</a:t>
            </a:r>
            <a:endParaRPr lang="en-US" altLang="en-US" sz="2400" dirty="0"/>
          </a:p>
          <a:p>
            <a:r>
              <a:rPr lang="en-US" altLang="en-US" sz="2400" dirty="0"/>
              <a:t>Heat exhaustion</a:t>
            </a:r>
          </a:p>
          <a:p>
            <a:r>
              <a:rPr lang="en-US" altLang="en-US" sz="2400" dirty="0"/>
              <a:t>Heat stroke</a:t>
            </a:r>
          </a:p>
          <a:p>
            <a:pPr marL="45720" indent="0">
              <a:buNone/>
            </a:pPr>
            <a:endParaRPr lang="en-US" altLang="en-US" sz="2400" dirty="0" smtClean="0"/>
          </a:p>
          <a:p>
            <a:pPr marL="45720" indent="0">
              <a:spcAft>
                <a:spcPct val="50000"/>
              </a:spcAft>
              <a:buNone/>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9</a:t>
            </a:fld>
            <a:endParaRPr lang="en-US" dirty="0"/>
          </a:p>
        </p:txBody>
      </p:sp>
      <p:pic>
        <p:nvPicPr>
          <p:cNvPr id="6" name="Picture 2" title="adjusting to hot environment ch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630" y="2019300"/>
            <a:ext cx="33528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11274221"/>
      </p:ext>
    </p:extLst>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PID" val="995dc39f-642a-4107-837a-791f5e2e6ef1"/>
  <p:tag name="KPI_CFG_REPOLL" val="True"/>
  <p:tag name="KPI_CFG_RPCLEARS" val="True"/>
  <p:tag name="KPI_CFG_RESPONSEOVERWRITING" val="True"/>
  <p:tag name="KPI_CFG_FB_TYPE" val="Participant Counter"/>
  <p:tag name="KPI_CFG_FB_MONITOR" val="Slide Show Monitor"/>
  <p:tag name="KPI_CFG_FB_POSITION" val="Bottom Right"/>
  <p:tag name="KPI_CFG_FB_TEXT_SIZE" val="1"/>
  <p:tag name="KPI_CFG_QAA_FB_MONITOR" val="Slide Show Monitor"/>
  <p:tag name="KPI_CFG_INS_CLK" val="True"/>
  <p:tag name="KPI_CFG_PRERENDER_CLOCKS" val="True"/>
  <p:tag name="KPI_CFG_UNITS" val="1"/>
  <p:tag name="KPI_CFG_SPEED" val="False"/>
  <p:tag name="KPI_SLIDE_COUNT" val="38"/>
  <p:tag name="KPI_VERSION" val="2.5.17188.1"/>
  <p:tag name="KPIRECOVERYID" val="6aed1e88-8b5b-4293-b6ad-89bd7de7f8c8"/>
  <p:tag name="KPI_STORAGE" val="&lt;keypoint&quot;&quot;&lt;roster&quot;&quot;&gt;&lt;data&quot;&quot;&gt;&lt;transceivers&quot;&quot;&lt;t(@id:1@tt:KeypointMiniBase@n:Transceiver 1)&quot;&quot;&lt;f(@id:c)&quot;1&quot;&gt;&lt;f(@id:comType)&quot;Usb&quot;&gt;&lt;f(@id:com)&quot;7B04D1&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quot;&gt;&lt;nocMode&quot;Auto&quot;&gt;&gt;&gt;"/>
  <p:tag name="KPI_HAS_CHART" val="true"/>
</p:tagLst>
</file>

<file path=ppt/tags/tag11.xml><?xml version="1.0" encoding="utf-8"?>
<p:tagLst xmlns:a="http://schemas.openxmlformats.org/drawingml/2006/main" xmlns:r="http://schemas.openxmlformats.org/officeDocument/2006/relationships" xmlns:p="http://schemas.openxmlformats.org/presentationml/2006/main">
  <p:tag name="QUESTION" val="true"/>
</p:tagLst>
</file>

<file path=ppt/tags/tag12.xml><?xml version="1.0" encoding="utf-8"?>
<p:tagLst xmlns:a="http://schemas.openxmlformats.org/drawingml/2006/main" xmlns:r="http://schemas.openxmlformats.org/officeDocument/2006/relationships" xmlns:p="http://schemas.openxmlformats.org/presentationml/2006/main">
  <p:tag name="CHOICE" val="true"/>
</p:tagLst>
</file>

<file path=ppt/tags/tag13.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1&quot;&gt;&lt;questionIds&quot;&quot;&gt;&lt;update&quot;true&quot;&gt;&lt;ut&quot;-8586896983276267257&quot;&gt;&lt;dp&quot;0&quot;&gt;&lt;groupsType&quot;0&quot;&gt;&lt;vt&quot;Percentage&quot;&gt;&lt;uvw&quot;true&quot;&gt;&lt;needsNewChart&quot;false&quot;&gt;&lt;state&quot;001&quot;&gt;&gt;&gt;"/>
</p:tagLst>
</file>

<file path=ppt/tags/tag14.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quot;&gt;&lt;nocMode&quot;Auto&quot;&gt;&gt;&gt;"/>
  <p:tag name="KPI_HAS_CHART" val="true"/>
</p:tagLst>
</file>

<file path=ppt/tags/tag21.xml><?xml version="1.0" encoding="utf-8"?>
<p:tagLst xmlns:a="http://schemas.openxmlformats.org/drawingml/2006/main" xmlns:r="http://schemas.openxmlformats.org/officeDocument/2006/relationships" xmlns:p="http://schemas.openxmlformats.org/presentationml/2006/main">
  <p:tag name="QUESTION" val="true"/>
</p:tagLst>
</file>

<file path=ppt/tags/tag22.xml><?xml version="1.0" encoding="utf-8"?>
<p:tagLst xmlns:a="http://schemas.openxmlformats.org/drawingml/2006/main" xmlns:r="http://schemas.openxmlformats.org/officeDocument/2006/relationships" xmlns:p="http://schemas.openxmlformats.org/presentationml/2006/main">
  <p:tag name="CHOICE" val="true"/>
</p:tagLst>
</file>

<file path=ppt/tags/tag23.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2&quot;&gt;&lt;questionIds&quot;&quot;&gt;&lt;update&quot;true&quot;&gt;&lt;ut&quot;-8586896983274703084&quot;&gt;&lt;dp&quot;0&quot;&gt;&lt;groupsType&quot;0&quot;&gt;&lt;vt&quot;Percentage&quot;&gt;&lt;uvw&quot;true&quot;&gt;&lt;needsNewChart&quot;false&quot;&gt;&lt;state&quot;002&quot;&gt;&gt;&gt;"/>
</p:tagLst>
</file>

<file path=ppt/tags/tag24.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quot;&gt;&lt;nocMode&quot;Auto&quot;&gt;&gt;&gt;"/>
  <p:tag name="KPI_HAS_CHART" val="tru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QUESTION" val="true"/>
</p:tagLst>
</file>

<file path=ppt/tags/tag31.xml><?xml version="1.0" encoding="utf-8"?>
<p:tagLst xmlns:a="http://schemas.openxmlformats.org/drawingml/2006/main" xmlns:r="http://schemas.openxmlformats.org/officeDocument/2006/relationships" xmlns:p="http://schemas.openxmlformats.org/presentationml/2006/main">
  <p:tag name="CHOICE" val="true"/>
</p:tagLst>
</file>

<file path=ppt/tags/tag32.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3&quot;&gt;&lt;questionIds&quot;&quot;&gt;&lt;update&quot;true&quot;&gt;&lt;ut&quot;-8586896983273539995&quot;&gt;&lt;dp&quot;0&quot;&gt;&lt;groupsType&quot;0&quot;&gt;&lt;vt&quot;Percentage&quot;&gt;&lt;uvw&quot;true&quot;&gt;&lt;needsNewChart&quot;false&quot;&gt;&lt;state&quot;003&quot;&gt;&gt;&gt;"/>
</p:tagLst>
</file>

<file path=ppt/tags/tag33.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4&quot;&gt;&lt;nocMode&quot;Auto&quot;&gt;&gt;&gt;"/>
  <p:tag name="KPI_HAS_CHART" val="true"/>
</p:tagLst>
</file>

<file path=ppt/tags/tag38.xml><?xml version="1.0" encoding="utf-8"?>
<p:tagLst xmlns:a="http://schemas.openxmlformats.org/drawingml/2006/main" xmlns:r="http://schemas.openxmlformats.org/officeDocument/2006/relationships" xmlns:p="http://schemas.openxmlformats.org/presentationml/2006/main">
  <p:tag name="QUESTION" val="true"/>
</p:tagLst>
</file>

<file path=ppt/tags/tag39.xml><?xml version="1.0" encoding="utf-8"?>
<p:tagLst xmlns:a="http://schemas.openxmlformats.org/drawingml/2006/main" xmlns:r="http://schemas.openxmlformats.org/officeDocument/2006/relationships" xmlns:p="http://schemas.openxmlformats.org/presentationml/2006/main">
  <p:tag name="CHOICE" val="tru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4&quot;&gt;&lt;questionIds&quot;&quot;&gt;&lt;update&quot;true&quot;&gt;&lt;ut&quot;-8586896983272256301&quot;&gt;&lt;dp&quot;0&quot;&gt;&lt;groupsType&quot;0&quot;&gt;&lt;vt&quot;Percentage&quot;&gt;&lt;uvw&quot;true&quot;&gt;&lt;needsNewChart&quot;false&quot;&gt;&lt;state&quot;004&quot;&gt;&gt;&gt;"/>
</p:tagLst>
</file>

<file path=ppt/tags/tag41.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5&quot;&gt;&lt;nocMode&quot;Auto&quot;&gt;&gt;&gt;"/>
  <p:tag name="KPI_HAS_CHART" val="true"/>
</p:tagLst>
</file>

<file path=ppt/tags/tag46.xml><?xml version="1.0" encoding="utf-8"?>
<p:tagLst xmlns:a="http://schemas.openxmlformats.org/drawingml/2006/main" xmlns:r="http://schemas.openxmlformats.org/officeDocument/2006/relationships" xmlns:p="http://schemas.openxmlformats.org/presentationml/2006/main">
  <p:tag name="QUESTION" val="true"/>
</p:tagLst>
</file>

<file path=ppt/tags/tag47.xml><?xml version="1.0" encoding="utf-8"?>
<p:tagLst xmlns:a="http://schemas.openxmlformats.org/drawingml/2006/main" xmlns:r="http://schemas.openxmlformats.org/officeDocument/2006/relationships" xmlns:p="http://schemas.openxmlformats.org/presentationml/2006/main">
  <p:tag name="CHOICE" val="true"/>
</p:tagLst>
</file>

<file path=ppt/tags/tag48.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5&quot;&gt;&lt;questionIds&quot;&quot;&gt;&lt;update&quot;true&quot;&gt;&lt;ut&quot;-8586896981590334702&quot;&gt;&lt;dp&quot;0&quot;&gt;&lt;groupsType&quot;0&quot;&gt;&lt;vt&quot;Percentage&quot;&gt;&lt;uvw&quot;true&quot;&gt;&lt;needsNewChart&quot;false&quot;&gt;&lt;state&quot;005&quot;&gt;&gt;&gt;"/>
</p:tagLst>
</file>

<file path=ppt/tags/tag49.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6&quot;&gt;&lt;nocMode&quot;Auto&quot;&gt;&gt;&gt;"/>
  <p:tag name="KPI_HAS_CHART" val="true"/>
</p:tagLst>
</file>

<file path=ppt/tags/tag54.xml><?xml version="1.0" encoding="utf-8"?>
<p:tagLst xmlns:a="http://schemas.openxmlformats.org/drawingml/2006/main" xmlns:r="http://schemas.openxmlformats.org/officeDocument/2006/relationships" xmlns:p="http://schemas.openxmlformats.org/presentationml/2006/main">
  <p:tag name="QUESTION" val="true"/>
</p:tagLst>
</file>

<file path=ppt/tags/tag55.xml><?xml version="1.0" encoding="utf-8"?>
<p:tagLst xmlns:a="http://schemas.openxmlformats.org/drawingml/2006/main" xmlns:r="http://schemas.openxmlformats.org/officeDocument/2006/relationships" xmlns:p="http://schemas.openxmlformats.org/presentationml/2006/main">
  <p:tag name="CHOICE" val="true"/>
</p:tagLst>
</file>

<file path=ppt/tags/tag56.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6&quot;&gt;&lt;questionIds&quot;&quot;&gt;&lt;update&quot;true&quot;&gt;&lt;ut&quot;-8586896981017707809&quot;&gt;&lt;dp&quot;0&quot;&gt;&lt;groupsType&quot;0&quot;&gt;&lt;vt&quot;Percentage&quot;&gt;&lt;uvw&quot;true&quot;&gt;&lt;needsNewChart&quot;false&quot;&gt;&lt;state&quot;006&quot;&gt;&gt;&gt;"/>
</p:tagLst>
</file>

<file path=ppt/tags/tag57.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7&quot;&gt;&lt;nocMode&quot;Auto&quot;&gt;&gt;&gt;"/>
  <p:tag name="KPI_HAS_CHART" val="true"/>
</p:tagLst>
</file>

<file path=ppt/tags/tag63.xml><?xml version="1.0" encoding="utf-8"?>
<p:tagLst xmlns:a="http://schemas.openxmlformats.org/drawingml/2006/main" xmlns:r="http://schemas.openxmlformats.org/officeDocument/2006/relationships" xmlns:p="http://schemas.openxmlformats.org/presentationml/2006/main">
  <p:tag name="QUESTION" val="true"/>
</p:tagLst>
</file>

<file path=ppt/tags/tag64.xml><?xml version="1.0" encoding="utf-8"?>
<p:tagLst xmlns:a="http://schemas.openxmlformats.org/drawingml/2006/main" xmlns:r="http://schemas.openxmlformats.org/officeDocument/2006/relationships" xmlns:p="http://schemas.openxmlformats.org/presentationml/2006/main">
  <p:tag name="CHOICE" val="true"/>
</p:tagLst>
</file>

<file path=ppt/tags/tag65.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7&quot;&gt;&lt;questionIds&quot;&quot;&gt;&lt;update&quot;true&quot;&gt;&lt;ut&quot;-8586896980982343789&quot;&gt;&lt;dp&quot;0&quot;&gt;&lt;groupsType&quot;0&quot;&gt;&lt;vt&quot;Percentage&quot;&gt;&lt;uvw&quot;true&quot;&gt;&lt;needsNewChart&quot;false&quot;&gt;&lt;state&quot;007&quot;&gt;&gt;&gt;"/>
</p:tagLst>
</file>

<file path=ppt/tags/tag66.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67.xml><?xml version="1.0" encoding="utf-8"?>
<p:tagLst xmlns:a="http://schemas.openxmlformats.org/drawingml/2006/main" xmlns:r="http://schemas.openxmlformats.org/officeDocument/2006/relationships" xmlns:p="http://schemas.openxmlformats.org/presentationml/2006/main">
  <p:tag name="KPI_HAS_CHART" val="false"/>
</p:tagLst>
</file>

<file path=ppt/tags/tag68.xml><?xml version="1.0" encoding="utf-8"?>
<p:tagLst xmlns:a="http://schemas.openxmlformats.org/drawingml/2006/main" xmlns:r="http://schemas.openxmlformats.org/officeDocument/2006/relationships" xmlns:p="http://schemas.openxmlformats.org/presentationml/2006/main">
  <p:tag name="KPI_HAS_CHART" val="false"/>
</p:tagLst>
</file>

<file path=ppt/tags/tag69.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5B4141"/>
      </a:dk2>
      <a:lt2>
        <a:srgbClr val="DADECC"/>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6.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2553</Words>
  <Application>Microsoft Office PowerPoint</Application>
  <PresentationFormat>On-screen Show (16:10)</PresentationFormat>
  <Paragraphs>357</Paragraphs>
  <Slides>39</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39</vt:i4>
      </vt:variant>
    </vt:vector>
  </HeadingPairs>
  <TitlesOfParts>
    <vt:vector size="49" baseType="lpstr">
      <vt:lpstr>Arial</vt:lpstr>
      <vt:lpstr>Calibri</vt:lpstr>
      <vt:lpstr>Century Gothic</vt:lpstr>
      <vt:lpstr>Franklin Gothic Medium</vt:lpstr>
      <vt:lpstr>Wingdings</vt:lpstr>
      <vt:lpstr>Wingdings 2</vt:lpstr>
      <vt:lpstr>Grid</vt:lpstr>
      <vt:lpstr>2_Custom Design</vt:lpstr>
      <vt:lpstr>1_Custom Design</vt:lpstr>
      <vt:lpstr>Custom Design</vt:lpstr>
      <vt:lpstr>Heat Stress Considerations for workers in the oil and gas industry</vt:lpstr>
      <vt:lpstr>Training pre-assessment</vt:lpstr>
      <vt:lpstr>When do heat stress conditions prevail?</vt:lpstr>
      <vt:lpstr>Heat stress versus heat strain</vt:lpstr>
      <vt:lpstr>Heat transfer</vt:lpstr>
      <vt:lpstr>Heat stress factors</vt:lpstr>
      <vt:lpstr>Physiological cooling</vt:lpstr>
      <vt:lpstr>Question / Response</vt:lpstr>
      <vt:lpstr>Progression of heat stress issues</vt:lpstr>
      <vt:lpstr>Preventing heat stress conditions in the oil/gas industry</vt:lpstr>
      <vt:lpstr>Effects of heat exposure</vt:lpstr>
      <vt:lpstr>Warning signs of over-exposure (Common Signs/Symptoms)</vt:lpstr>
      <vt:lpstr>Warning signs of over-exposure (Serious signs/symptoms)</vt:lpstr>
      <vt:lpstr>Question / Response </vt:lpstr>
      <vt:lpstr>Vulnerability dependent on age</vt:lpstr>
      <vt:lpstr>Recognition of heat stroke</vt:lpstr>
      <vt:lpstr>Heat disorders – risk factors</vt:lpstr>
      <vt:lpstr>Federal osha standards</vt:lpstr>
      <vt:lpstr>Question / Response  </vt:lpstr>
      <vt:lpstr>Heat Stress guidelines</vt:lpstr>
      <vt:lpstr>Acgih tlv &amp; action limit for  heat stress exposure  (Work-rest regimen)</vt:lpstr>
      <vt:lpstr>Wbgt heat stress monitor</vt:lpstr>
      <vt:lpstr>Question / Response   </vt:lpstr>
      <vt:lpstr>Wet bulb globe temperature (wbgt)</vt:lpstr>
      <vt:lpstr>Acgih tlv for heat stress and heat Strain  (Metabolic rate)</vt:lpstr>
      <vt:lpstr>Other heat stress guidelines</vt:lpstr>
      <vt:lpstr> Question / Response</vt:lpstr>
      <vt:lpstr>Engineering controls</vt:lpstr>
      <vt:lpstr>administrative controls</vt:lpstr>
      <vt:lpstr>Personal protective equipment/clothing (PPE/PPC)</vt:lpstr>
      <vt:lpstr>  Question / Response</vt:lpstr>
      <vt:lpstr>A Comparison Between Traditional  Heat Stress Characterization and  a Novel Approach</vt:lpstr>
      <vt:lpstr>Importance of individual-specific characterizations</vt:lpstr>
      <vt:lpstr>Options for Controlling the Hazard</vt:lpstr>
      <vt:lpstr>Summary</vt:lpstr>
      <vt:lpstr>Question / Response    </vt:lpstr>
      <vt:lpstr>references</vt:lpstr>
      <vt:lpstr>Any Questions?</vt:lpstr>
      <vt:lpstr>Training post-assessment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2020-04-14T16:02:39Z</dcterms:created>
  <dcterms:modified xsi:type="dcterms:W3CDTF">2020-04-14T16:53:02Z</dcterms:modified>
  <cp:version/>
</cp:coreProperties>
</file>