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notesSlides/notesSlide18.xml" ContentType="application/vnd.openxmlformats-officedocument.presentationml.notesSlide+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ppt/notesSlides/notesSlide2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charts/chart4.xml" ContentType="application/vnd.openxmlformats-officedocument.drawingml.chart+xml"/>
  <Override PartName="/ppt/tags/tag48.xml" ContentType="application/vnd.openxmlformats-officedocument.presentationml.tags+xml"/>
  <Override PartName="/ppt/tags/tag49.xml" ContentType="application/vnd.openxmlformats-officedocument.presentationml.tags+xml"/>
  <Override PartName="/ppt/notesSlides/notesSlide21.xml" ContentType="application/vnd.openxmlformats-officedocument.presentationml.notesSlide+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notesSlides/notesSlide23.xml" ContentType="application/vnd.openxmlformats-officedocument.presentationml.notesSlide+xml"/>
  <Override PartName="/ppt/tags/tag52.xml" ContentType="application/vnd.openxmlformats-officedocument.presentationml.tags+xml"/>
  <Override PartName="/ppt/notesSlides/notesSlide2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rts/chart5.xml" ContentType="application/vnd.openxmlformats-officedocument.drawingml.chart+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4"/>
  </p:notesMasterIdLst>
  <p:handoutMasterIdLst>
    <p:handoutMasterId r:id="rId45"/>
  </p:handoutMasterIdLst>
  <p:sldIdLst>
    <p:sldId id="256" r:id="rId2"/>
    <p:sldId id="319" r:id="rId3"/>
    <p:sldId id="257" r:id="rId4"/>
    <p:sldId id="321" r:id="rId5"/>
    <p:sldId id="284" r:id="rId6"/>
    <p:sldId id="258" r:id="rId7"/>
    <p:sldId id="322" r:id="rId8"/>
    <p:sldId id="285" r:id="rId9"/>
    <p:sldId id="301" r:id="rId10"/>
    <p:sldId id="323" r:id="rId11"/>
    <p:sldId id="286" r:id="rId12"/>
    <p:sldId id="280" r:id="rId13"/>
    <p:sldId id="291" r:id="rId14"/>
    <p:sldId id="306" r:id="rId15"/>
    <p:sldId id="314" r:id="rId16"/>
    <p:sldId id="292" r:id="rId17"/>
    <p:sldId id="307" r:id="rId18"/>
    <p:sldId id="315" r:id="rId19"/>
    <p:sldId id="293" r:id="rId20"/>
    <p:sldId id="308" r:id="rId21"/>
    <p:sldId id="302" r:id="rId22"/>
    <p:sldId id="309" r:id="rId23"/>
    <p:sldId id="316" r:id="rId24"/>
    <p:sldId id="295" r:id="rId25"/>
    <p:sldId id="310" r:id="rId26"/>
    <p:sldId id="317" r:id="rId27"/>
    <p:sldId id="298" r:id="rId28"/>
    <p:sldId id="311" r:id="rId29"/>
    <p:sldId id="318" r:id="rId30"/>
    <p:sldId id="324" r:id="rId31"/>
    <p:sldId id="287" r:id="rId32"/>
    <p:sldId id="303" r:id="rId33"/>
    <p:sldId id="313" r:id="rId34"/>
    <p:sldId id="304" r:id="rId35"/>
    <p:sldId id="305" r:id="rId36"/>
    <p:sldId id="325" r:id="rId37"/>
    <p:sldId id="288" r:id="rId38"/>
    <p:sldId id="266" r:id="rId39"/>
    <p:sldId id="320" r:id="rId40"/>
    <p:sldId id="268" r:id="rId41"/>
    <p:sldId id="269" r:id="rId42"/>
    <p:sldId id="265" r:id="rId43"/>
  </p:sldIdLst>
  <p:sldSz cx="9144000" cy="6858000" type="screen4x3"/>
  <p:notesSz cx="6950075" cy="9236075"/>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7" autoAdjust="0"/>
    <p:restoredTop sz="84211" autoAdjust="0"/>
  </p:normalViewPr>
  <p:slideViewPr>
    <p:cSldViewPr snapToGrid="0" snapToObjects="1">
      <p:cViewPr varScale="1">
        <p:scale>
          <a:sx n="71" d="100"/>
          <a:sy n="71" d="100"/>
        </p:scale>
        <p:origin x="121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fpmsa\AppData\Local\Temp\kpiTmp\F75589~1\Keypoint%20Interactive%20Chart%20in%20Microsoft%20Office%20PowerPoint%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fpmsa\AppData\Local\Temp\kpiTmp\F75589~1\Keypoint%20Interactive%20Chart%20in%20Microsoft%20Office%20PowerPoint%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fpmsa\AppData\Local\Temp\kpiTmp\F75589~1\Keypoint%20Interactive%20Chart%20in%20Microsoft%20Office%20PowerPoint%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dfpmsa\AppData\Local\Temp\kpiTmp\F75589~1\Keypoint%20Interactive%20Chart%20in%20Microsoft%20Office%20PowerPoint%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fpmsa\AppData\Local\Temp\kpiTmp\F75589~1\Keypoint%20Interactive%20Chart%20in%20Microsoft%20Office%20PowerPoint%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'001'!$B$1</c:f>
              <c:strCache>
                <c:ptCount val="1"/>
                <c:pt idx="0">
                  <c:v>001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'001'!$A$2:$A$5</c:f>
              <c:strCache>
                <c:ptCount val="4"/>
                <c:pt idx="0">
                  <c:v>Vehicle accidents</c:v>
                </c:pt>
                <c:pt idx="1">
                  <c:v>Falls </c:v>
                </c:pt>
                <c:pt idx="2">
                  <c:v>Overtime pay rates</c:v>
                </c:pt>
                <c:pt idx="3">
                  <c:v>Electrical hazards</c:v>
                </c:pt>
              </c:strCache>
            </c:strRef>
          </c:cat>
          <c:val>
            <c:numRef>
              <c:f>'001'!$B$2:$B$5</c:f>
              <c:numCache>
                <c:formatCode>0%</c:formatCode>
                <c:ptCount val="4"/>
                <c:pt idx="0">
                  <c:v>0</c:v>
                </c:pt>
                <c:pt idx="1">
                  <c:v>0</c:v>
                </c:pt>
                <c:pt idx="2">
                  <c:v>0</c:v>
                </c:pt>
                <c:pt idx="3">
                  <c:v>0</c:v>
                </c:pt>
              </c:numCache>
            </c:numRef>
          </c:val>
          <c:extLst>
            <c:ext xmlns:c16="http://schemas.microsoft.com/office/drawing/2014/chart" uri="{C3380CC4-5D6E-409C-BE32-E72D297353CC}">
              <c16:uniqueId val="{00000000-42A8-4043-8E98-3597B12633CD}"/>
            </c:ext>
          </c:extLst>
        </c:ser>
        <c:dLbls>
          <c:showLegendKey val="0"/>
          <c:showVal val="0"/>
          <c:showCatName val="0"/>
          <c:showSerName val="0"/>
          <c:showPercent val="0"/>
          <c:showBubbleSize val="0"/>
        </c:dLbls>
        <c:gapWidth val="219"/>
        <c:overlap val="-27"/>
        <c:axId val="277090464"/>
        <c:axId val="277091584"/>
      </c:barChart>
      <c:catAx>
        <c:axId val="27709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7091584"/>
        <c:crosses val="autoZero"/>
        <c:auto val="1"/>
        <c:lblAlgn val="ctr"/>
        <c:lblOffset val="100"/>
        <c:noMultiLvlLbl val="0"/>
      </c:catAx>
      <c:valAx>
        <c:axId val="277091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7090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'002'!$B$1</c:f>
              <c:strCache>
                <c:ptCount val="1"/>
                <c:pt idx="0">
                  <c:v>001-001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'002'!$A$2:$A$3</c:f>
              <c:strCache>
                <c:ptCount val="2"/>
                <c:pt idx="0">
                  <c:v>True</c:v>
                </c:pt>
                <c:pt idx="1">
                  <c:v>False </c:v>
                </c:pt>
              </c:strCache>
            </c:strRef>
          </c:cat>
          <c:val>
            <c:numRef>
              <c:f>'002'!$B$2:$B$3</c:f>
              <c:numCache>
                <c:formatCode>0%</c:formatCode>
                <c:ptCount val="2"/>
                <c:pt idx="0">
                  <c:v>0</c:v>
                </c:pt>
                <c:pt idx="1">
                  <c:v>0</c:v>
                </c:pt>
              </c:numCache>
            </c:numRef>
          </c:val>
          <c:extLst>
            <c:ext xmlns:c16="http://schemas.microsoft.com/office/drawing/2014/chart" uri="{C3380CC4-5D6E-409C-BE32-E72D297353CC}">
              <c16:uniqueId val="{00000000-3171-44EC-A7E6-34258ED4C4B2}"/>
            </c:ext>
          </c:extLst>
        </c:ser>
        <c:dLbls>
          <c:showLegendKey val="0"/>
          <c:showVal val="0"/>
          <c:showCatName val="0"/>
          <c:showSerName val="0"/>
          <c:showPercent val="0"/>
          <c:showBubbleSize val="0"/>
        </c:dLbls>
        <c:gapWidth val="219"/>
        <c:overlap val="-27"/>
        <c:axId val="275005104"/>
        <c:axId val="275005664"/>
      </c:barChart>
      <c:catAx>
        <c:axId val="27500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005664"/>
        <c:crosses val="autoZero"/>
        <c:auto val="1"/>
        <c:lblAlgn val="ctr"/>
        <c:lblOffset val="100"/>
        <c:noMultiLvlLbl val="0"/>
      </c:catAx>
      <c:valAx>
        <c:axId val="275005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005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'003'!$B$1</c:f>
              <c:strCache>
                <c:ptCount val="1"/>
                <c:pt idx="0">
                  <c:v>001-002</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'003'!$A$2:$A$6</c:f>
              <c:strCache>
                <c:ptCount val="5"/>
                <c:pt idx="0">
                  <c:v>Responsible persons</c:v>
                </c:pt>
                <c:pt idx="1">
                  <c:v>Recordkeeping</c:v>
                </c:pt>
                <c:pt idx="2">
                  <c:v>Hazard controls and safe practices</c:v>
                </c:pt>
                <c:pt idx="3">
                  <c:v>Hazard identification</c:v>
                </c:pt>
                <c:pt idx="4">
                  <c:v>Supply order forms</c:v>
                </c:pt>
              </c:strCache>
            </c:strRef>
          </c:cat>
          <c:val>
            <c:numRef>
              <c:f>'003'!$B$2:$B$6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0-9A59-468D-BCAF-4EF33A05AF40}"/>
            </c:ext>
          </c:extLst>
        </c:ser>
        <c:dLbls>
          <c:dLblPos val="outEnd"/>
          <c:showLegendKey val="0"/>
          <c:showVal val="1"/>
          <c:showCatName val="0"/>
          <c:showSerName val="0"/>
          <c:showPercent val="0"/>
          <c:showBubbleSize val="0"/>
        </c:dLbls>
        <c:gapWidth val="164"/>
        <c:overlap val="-22"/>
        <c:axId val="275938224"/>
        <c:axId val="197726656"/>
      </c:barChart>
      <c:catAx>
        <c:axId val="27593822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726656"/>
        <c:crosses val="autoZero"/>
        <c:auto val="1"/>
        <c:lblAlgn val="ctr"/>
        <c:lblOffset val="100"/>
        <c:noMultiLvlLbl val="0"/>
      </c:catAx>
      <c:valAx>
        <c:axId val="1977266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938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'004'!$B$1</c:f>
              <c:strCache>
                <c:ptCount val="1"/>
                <c:pt idx="0">
                  <c:v>001-003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'004'!$A$2:$A$3</c:f>
              <c:strCache>
                <c:ptCount val="2"/>
                <c:pt idx="0">
                  <c:v>True</c:v>
                </c:pt>
                <c:pt idx="1">
                  <c:v>False </c:v>
                </c:pt>
              </c:strCache>
            </c:strRef>
          </c:cat>
          <c:val>
            <c:numRef>
              <c:f>'004'!$B$2:$B$3</c:f>
              <c:numCache>
                <c:formatCode>0%</c:formatCode>
                <c:ptCount val="2"/>
                <c:pt idx="0">
                  <c:v>0</c:v>
                </c:pt>
                <c:pt idx="1">
                  <c:v>0</c:v>
                </c:pt>
              </c:numCache>
            </c:numRef>
          </c:val>
          <c:extLst>
            <c:ext xmlns:c16="http://schemas.microsoft.com/office/drawing/2014/chart" uri="{C3380CC4-5D6E-409C-BE32-E72D297353CC}">
              <c16:uniqueId val="{00000000-188E-420A-8600-02A9DBC9B7E6}"/>
            </c:ext>
          </c:extLst>
        </c:ser>
        <c:dLbls>
          <c:showLegendKey val="0"/>
          <c:showVal val="0"/>
          <c:showCatName val="0"/>
          <c:showSerName val="0"/>
          <c:showPercent val="0"/>
          <c:showBubbleSize val="0"/>
        </c:dLbls>
        <c:gapWidth val="150"/>
        <c:axId val="192754064"/>
        <c:axId val="137325568"/>
      </c:barChart>
      <c:catAx>
        <c:axId val="192754064"/>
        <c:scaling>
          <c:orientation val="minMax"/>
        </c:scaling>
        <c:delete val="0"/>
        <c:axPos val="b"/>
        <c:numFmt formatCode="General" sourceLinked="1"/>
        <c:majorTickMark val="out"/>
        <c:minorTickMark val="none"/>
        <c:tickLblPos val="nextTo"/>
        <c:crossAx val="137325568"/>
        <c:crosses val="autoZero"/>
        <c:auto val="1"/>
        <c:lblAlgn val="ctr"/>
        <c:lblOffset val="100"/>
        <c:noMultiLvlLbl val="0"/>
      </c:catAx>
      <c:valAx>
        <c:axId val="137325568"/>
        <c:scaling>
          <c:orientation val="minMax"/>
        </c:scaling>
        <c:delete val="0"/>
        <c:axPos val="l"/>
        <c:majorGridlines/>
        <c:numFmt formatCode="0%" sourceLinked="1"/>
        <c:majorTickMark val="out"/>
        <c:minorTickMark val="none"/>
        <c:tickLblPos val="nextTo"/>
        <c:crossAx val="192754064"/>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'005'!$B$1</c:f>
              <c:strCache>
                <c:ptCount val="1"/>
                <c:pt idx="0">
                  <c:v>001-004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'005'!$A$2:$A$3</c:f>
              <c:strCache>
                <c:ptCount val="2"/>
                <c:pt idx="0">
                  <c:v>True</c:v>
                </c:pt>
                <c:pt idx="1">
                  <c:v>False </c:v>
                </c:pt>
              </c:strCache>
            </c:strRef>
          </c:cat>
          <c:val>
            <c:numRef>
              <c:f>'005'!$B$2:$B$3</c:f>
              <c:numCache>
                <c:formatCode>0%</c:formatCode>
                <c:ptCount val="2"/>
                <c:pt idx="0">
                  <c:v>0</c:v>
                </c:pt>
                <c:pt idx="1">
                  <c:v>0</c:v>
                </c:pt>
              </c:numCache>
            </c:numRef>
          </c:val>
          <c:extLst>
            <c:ext xmlns:c16="http://schemas.microsoft.com/office/drawing/2014/chart" uri="{C3380CC4-5D6E-409C-BE32-E72D297353CC}">
              <c16:uniqueId val="{00000000-7FFA-4781-AFD5-EC1180535B82}"/>
            </c:ext>
          </c:extLst>
        </c:ser>
        <c:dLbls>
          <c:showLegendKey val="0"/>
          <c:showVal val="0"/>
          <c:showCatName val="0"/>
          <c:showSerName val="0"/>
          <c:showPercent val="0"/>
          <c:showBubbleSize val="0"/>
        </c:dLbls>
        <c:gapWidth val="150"/>
        <c:axId val="278988288"/>
        <c:axId val="278988848"/>
      </c:barChart>
      <c:catAx>
        <c:axId val="278988288"/>
        <c:scaling>
          <c:orientation val="minMax"/>
        </c:scaling>
        <c:delete val="0"/>
        <c:axPos val="b"/>
        <c:numFmt formatCode="General" sourceLinked="1"/>
        <c:majorTickMark val="out"/>
        <c:minorTickMark val="none"/>
        <c:tickLblPos val="nextTo"/>
        <c:crossAx val="278988848"/>
        <c:crosses val="autoZero"/>
        <c:auto val="1"/>
        <c:lblAlgn val="ctr"/>
        <c:lblOffset val="100"/>
        <c:noMultiLvlLbl val="0"/>
      </c:catAx>
      <c:valAx>
        <c:axId val="278988848"/>
        <c:scaling>
          <c:orientation val="minMax"/>
        </c:scaling>
        <c:delete val="0"/>
        <c:axPos val="l"/>
        <c:majorGridlines/>
        <c:numFmt formatCode="0%" sourceLinked="1"/>
        <c:majorTickMark val="out"/>
        <c:minorTickMark val="none"/>
        <c:tickLblPos val="nextTo"/>
        <c:crossAx val="27898828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D90695BA-53DB-497C-8100-6235A5FEB8B2}" type="datetimeFigureOut">
              <a:rPr lang="en-US" smtClean="0"/>
              <a:t>4/14/2020</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E2A3C4F-AE67-4F4B-9411-A8F20D7A1ED1}" type="slidenum">
              <a:rPr lang="en-US" smtClean="0"/>
              <a:t>‹#›</a:t>
            </a:fld>
            <a:endParaRPr lang="en-US"/>
          </a:p>
        </p:txBody>
      </p:sp>
    </p:spTree>
    <p:extLst>
      <p:ext uri="{BB962C8B-B14F-4D97-AF65-F5344CB8AC3E}">
        <p14:creationId xmlns:p14="http://schemas.microsoft.com/office/powerpoint/2010/main" val="3253618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6D0409D-98AE-5F49-9287-E8F86C864D42}" type="datetimeFigureOut">
              <a:rPr lang="en-US" smtClean="0"/>
              <a:t>4/14/2020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28E9F33-62FE-6340-9A78-45C215913815}" type="slidenum">
              <a:rPr lang="en-US" smtClean="0"/>
              <a:t>‹#›</a:t>
            </a:fld>
            <a:endParaRPr lang="en-US"/>
          </a:p>
        </p:txBody>
      </p:sp>
    </p:spTree>
    <p:extLst>
      <p:ext uri="{BB962C8B-B14F-4D97-AF65-F5344CB8AC3E}">
        <p14:creationId xmlns:p14="http://schemas.microsoft.com/office/powerpoint/2010/main" val="12342352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1</a:t>
            </a:fld>
            <a:endParaRPr lang="en-US"/>
          </a:p>
        </p:txBody>
      </p:sp>
    </p:spTree>
    <p:extLst>
      <p:ext uri="{BB962C8B-B14F-4D97-AF65-F5344CB8AC3E}">
        <p14:creationId xmlns:p14="http://schemas.microsoft.com/office/powerpoint/2010/main" val="1804661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16</a:t>
            </a:fld>
            <a:endParaRPr lang="en-US"/>
          </a:p>
        </p:txBody>
      </p:sp>
    </p:spTree>
    <p:extLst>
      <p:ext uri="{BB962C8B-B14F-4D97-AF65-F5344CB8AC3E}">
        <p14:creationId xmlns:p14="http://schemas.microsoft.com/office/powerpoint/2010/main" val="108594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Calibri" charset="0"/>
              </a:rPr>
              <a:t>Damaged extension cords</a:t>
            </a:r>
          </a:p>
          <a:p>
            <a:pPr eaLnBrk="1" hangingPunct="1"/>
            <a:r>
              <a:rPr lang="en-US" dirty="0">
                <a:latin typeface="Calibri" charset="0"/>
              </a:rPr>
              <a:t>Extension cords without grounding prongs</a:t>
            </a:r>
          </a:p>
          <a:p>
            <a:pPr eaLnBrk="1" hangingPunct="1"/>
            <a:r>
              <a:rPr lang="en-US" dirty="0">
                <a:latin typeface="Calibri" charset="0"/>
              </a:rPr>
              <a:t>Extension cords not GFCI-protected</a:t>
            </a:r>
          </a:p>
          <a:p>
            <a:pPr eaLnBrk="1" hangingPunct="1"/>
            <a:endParaRPr lang="en-US" dirty="0">
              <a:latin typeface="Calibri" charset="0"/>
            </a:endParaRPr>
          </a:p>
          <a:p>
            <a:pPr eaLnBrk="1" hangingPunct="1"/>
            <a:r>
              <a:rPr lang="en-US" dirty="0">
                <a:latin typeface="Calibri" charset="0"/>
              </a:rPr>
              <a:t>REPAIR OR DISPOSE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17</a:t>
            </a:fld>
            <a:endParaRPr lang="en-US"/>
          </a:p>
        </p:txBody>
      </p:sp>
    </p:spTree>
    <p:extLst>
      <p:ext uri="{BB962C8B-B14F-4D97-AF65-F5344CB8AC3E}">
        <p14:creationId xmlns:p14="http://schemas.microsoft.com/office/powerpoint/2010/main" val="165324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Calibri" charset="0"/>
              </a:rPr>
              <a:t>Accidental re-</a:t>
            </a:r>
            <a:r>
              <a:rPr lang="en-US" dirty="0" err="1">
                <a:latin typeface="Calibri" charset="0"/>
              </a:rPr>
              <a:t>energization</a:t>
            </a:r>
            <a:r>
              <a:rPr lang="en-US" dirty="0">
                <a:latin typeface="Calibri" charset="0"/>
              </a:rPr>
              <a:t> of equipment</a:t>
            </a:r>
          </a:p>
          <a:p>
            <a:pPr eaLnBrk="1" hangingPunct="1"/>
            <a:r>
              <a:rPr lang="en-US" dirty="0">
                <a:latin typeface="Calibri" charset="0"/>
              </a:rPr>
              <a:t>Not controlling the key for your own lock</a:t>
            </a:r>
            <a:endParaRPr lang="en-US" dirty="0" smtClean="0"/>
          </a:p>
          <a:p>
            <a:endParaRPr lang="en-US" dirty="0" smtClean="0"/>
          </a:p>
          <a:p>
            <a:r>
              <a:rPr lang="en-US" dirty="0">
                <a:latin typeface="Calibri" charset="0"/>
              </a:rPr>
              <a:t>Overhead powerlines – numerous fatalities are related to servicing rigs near power lines</a:t>
            </a:r>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18</a:t>
            </a:fld>
            <a:endParaRPr lang="en-US"/>
          </a:p>
        </p:txBody>
      </p:sp>
    </p:spTree>
    <p:extLst>
      <p:ext uri="{BB962C8B-B14F-4D97-AF65-F5344CB8AC3E}">
        <p14:creationId xmlns:p14="http://schemas.microsoft.com/office/powerpoint/2010/main" val="165324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Fracking operations are typically in rural settings, many quite remote. The local roads are seldom designed for heavy traffic, specifically heavy truck traffic.</a:t>
            </a:r>
          </a:p>
          <a:p>
            <a:r>
              <a:rPr lang="en-US" dirty="0" smtClean="0"/>
              <a:t>A fracking operation brings a LOT of daily traffic to an area. The roads are many times the same roads that school buses and daily commuters use.</a:t>
            </a:r>
            <a:r>
              <a:rPr lang="en-US" baseline="0" dirty="0" smtClean="0"/>
              <a:t> The traffic patterns are “new” to the areas and to the traditional users of the roads. </a:t>
            </a:r>
          </a:p>
          <a:p>
            <a:r>
              <a:rPr lang="en-US" baseline="0" dirty="0" smtClean="0"/>
              <a:t>Many of the associated trucking operations are paid by the load. This could increase the speed of the vehicles.</a:t>
            </a:r>
          </a:p>
          <a:p>
            <a:r>
              <a:rPr lang="en-US" baseline="0" dirty="0" smtClean="0"/>
              <a:t>Some health and safety researchers have commented that the change in the local traffic is actually the most hazardous condition associated with fracking.</a:t>
            </a:r>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19</a:t>
            </a:fld>
            <a:endParaRPr lang="en-US"/>
          </a:p>
        </p:txBody>
      </p:sp>
    </p:spTree>
    <p:extLst>
      <p:ext uri="{BB962C8B-B14F-4D97-AF65-F5344CB8AC3E}">
        <p14:creationId xmlns:p14="http://schemas.microsoft.com/office/powerpoint/2010/main" val="2168910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21</a:t>
            </a:fld>
            <a:endParaRPr lang="en-US"/>
          </a:p>
        </p:txBody>
      </p:sp>
    </p:spTree>
    <p:extLst>
      <p:ext uri="{BB962C8B-B14F-4D97-AF65-F5344CB8AC3E}">
        <p14:creationId xmlns:p14="http://schemas.microsoft.com/office/powerpoint/2010/main" val="355891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smtClean="0"/>
              <a:t>OHSA definition</a:t>
            </a:r>
            <a:r>
              <a:rPr lang="en-US" baseline="0" dirty="0" smtClean="0"/>
              <a:t> in slide</a:t>
            </a:r>
            <a:endParaRPr lang="en-US" dirty="0" smtClean="0"/>
          </a:p>
          <a:p>
            <a:pPr defTabSz="462458">
              <a:defRPr/>
            </a:pPr>
            <a:endParaRPr lang="en-US" dirty="0" smtClean="0"/>
          </a:p>
        </p:txBody>
      </p:sp>
      <p:sp>
        <p:nvSpPr>
          <p:cNvPr id="4" name="Slide Number Placeholder 3"/>
          <p:cNvSpPr>
            <a:spLocks noGrp="1"/>
          </p:cNvSpPr>
          <p:nvPr>
            <p:ph type="sldNum" sz="quarter" idx="10"/>
          </p:nvPr>
        </p:nvSpPr>
        <p:spPr/>
        <p:txBody>
          <a:bodyPr/>
          <a:lstStyle/>
          <a:p>
            <a:fld id="{A28E9F33-62FE-6340-9A78-45C215913815}" type="slidenum">
              <a:rPr lang="en-US" smtClean="0"/>
              <a:t>24</a:t>
            </a:fld>
            <a:endParaRPr lang="en-US"/>
          </a:p>
        </p:txBody>
      </p:sp>
    </p:spTree>
    <p:extLst>
      <p:ext uri="{BB962C8B-B14F-4D97-AF65-F5344CB8AC3E}">
        <p14:creationId xmlns:p14="http://schemas.microsoft.com/office/powerpoint/2010/main" val="3176983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smtClean="0"/>
              <a:t>Oil and gas workers may</a:t>
            </a:r>
            <a:r>
              <a:rPr lang="en-US" baseline="0" dirty="0" smtClean="0"/>
              <a:t> have to</a:t>
            </a:r>
            <a:r>
              <a:rPr lang="en-US" dirty="0" smtClean="0"/>
              <a:t> enter a confined space such as petroleum and other storage tanks, and other confined spaces around a wellhead.</a:t>
            </a:r>
          </a:p>
          <a:p>
            <a:pPr defTabSz="46245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25</a:t>
            </a:fld>
            <a:endParaRPr lang="en-US"/>
          </a:p>
        </p:txBody>
      </p:sp>
    </p:spTree>
    <p:extLst>
      <p:ext uri="{BB962C8B-B14F-4D97-AF65-F5344CB8AC3E}">
        <p14:creationId xmlns:p14="http://schemas.microsoft.com/office/powerpoint/2010/main" val="3402198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smtClean="0"/>
              <a:t>Ignition of flammable vapors or gases is a safety concern. </a:t>
            </a:r>
          </a:p>
          <a:p>
            <a:pPr defTabSz="462458">
              <a:defRPr/>
            </a:pPr>
            <a:r>
              <a:rPr lang="en-US" dirty="0" smtClean="0"/>
              <a:t>Health hazards may</a:t>
            </a:r>
            <a:r>
              <a:rPr lang="en-US" baseline="0" dirty="0" smtClean="0"/>
              <a:t> exist, such as</a:t>
            </a:r>
            <a:r>
              <a:rPr lang="en-US" dirty="0" smtClean="0"/>
              <a:t> asphyxiation or exposure to hazardous chemicals. </a:t>
            </a:r>
          </a:p>
        </p:txBody>
      </p:sp>
      <p:sp>
        <p:nvSpPr>
          <p:cNvPr id="4" name="Slide Number Placeholder 3"/>
          <p:cNvSpPr>
            <a:spLocks noGrp="1"/>
          </p:cNvSpPr>
          <p:nvPr>
            <p:ph type="sldNum" sz="quarter" idx="10"/>
          </p:nvPr>
        </p:nvSpPr>
        <p:spPr/>
        <p:txBody>
          <a:bodyPr/>
          <a:lstStyle/>
          <a:p>
            <a:fld id="{A28E9F33-62FE-6340-9A78-45C215913815}" type="slidenum">
              <a:rPr lang="en-US" smtClean="0"/>
              <a:t>26</a:t>
            </a:fld>
            <a:endParaRPr lang="en-US"/>
          </a:p>
        </p:txBody>
      </p:sp>
    </p:spTree>
    <p:extLst>
      <p:ext uri="{BB962C8B-B14F-4D97-AF65-F5344CB8AC3E}">
        <p14:creationId xmlns:p14="http://schemas.microsoft.com/office/powerpoint/2010/main" val="3402198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27</a:t>
            </a:fld>
            <a:endParaRPr lang="en-US"/>
          </a:p>
        </p:txBody>
      </p:sp>
    </p:spTree>
    <p:extLst>
      <p:ext uri="{BB962C8B-B14F-4D97-AF65-F5344CB8AC3E}">
        <p14:creationId xmlns:p14="http://schemas.microsoft.com/office/powerpoint/2010/main" val="1070029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28E9F33-62FE-6340-9A78-45C215913815}" type="slidenum">
              <a:rPr lang="en-US" smtClean="0"/>
              <a:t>28</a:t>
            </a:fld>
            <a:endParaRPr lang="en-US"/>
          </a:p>
        </p:txBody>
      </p:sp>
    </p:spTree>
    <p:extLst>
      <p:ext uri="{BB962C8B-B14F-4D97-AF65-F5344CB8AC3E}">
        <p14:creationId xmlns:p14="http://schemas.microsoft.com/office/powerpoint/2010/main" val="97447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3</a:t>
            </a:fld>
            <a:endParaRPr lang="en-US"/>
          </a:p>
        </p:txBody>
      </p:sp>
    </p:spTree>
    <p:extLst>
      <p:ext uri="{BB962C8B-B14F-4D97-AF65-F5344CB8AC3E}">
        <p14:creationId xmlns:p14="http://schemas.microsoft.com/office/powerpoint/2010/main" val="2536822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Chemical burns and lacerations to the hand</a:t>
            </a:r>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29</a:t>
            </a:fld>
            <a:endParaRPr lang="en-US"/>
          </a:p>
        </p:txBody>
      </p:sp>
    </p:spTree>
    <p:extLst>
      <p:ext uri="{BB962C8B-B14F-4D97-AF65-F5344CB8AC3E}">
        <p14:creationId xmlns:p14="http://schemas.microsoft.com/office/powerpoint/2010/main" val="974475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5000"/>
              </a:lnSpc>
              <a:defRPr/>
            </a:pPr>
            <a:endParaRPr lang="en-US" dirty="0" smtClean="0">
              <a:ea typeface="+mn-ea"/>
              <a:cs typeface="Times New Roman" pitchFamily="18" charset="0"/>
            </a:endParaRPr>
          </a:p>
        </p:txBody>
      </p:sp>
      <p:sp>
        <p:nvSpPr>
          <p:cNvPr id="4" name="Slide Number Placeholder 3"/>
          <p:cNvSpPr>
            <a:spLocks noGrp="1"/>
          </p:cNvSpPr>
          <p:nvPr>
            <p:ph type="sldNum" sz="quarter" idx="10"/>
          </p:nvPr>
        </p:nvSpPr>
        <p:spPr/>
        <p:txBody>
          <a:bodyPr/>
          <a:lstStyle/>
          <a:p>
            <a:fld id="{A28E9F33-62FE-6340-9A78-45C215913815}" type="slidenum">
              <a:rPr lang="en-US" smtClean="0"/>
              <a:t>32</a:t>
            </a:fld>
            <a:endParaRPr lang="en-US"/>
          </a:p>
        </p:txBody>
      </p:sp>
    </p:spTree>
    <p:extLst>
      <p:ext uri="{BB962C8B-B14F-4D97-AF65-F5344CB8AC3E}">
        <p14:creationId xmlns:p14="http://schemas.microsoft.com/office/powerpoint/2010/main" val="864038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33</a:t>
            </a:fld>
            <a:endParaRPr lang="en-US"/>
          </a:p>
        </p:txBody>
      </p:sp>
    </p:spTree>
    <p:extLst>
      <p:ext uri="{BB962C8B-B14F-4D97-AF65-F5344CB8AC3E}">
        <p14:creationId xmlns:p14="http://schemas.microsoft.com/office/powerpoint/2010/main" val="1499193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 particle</a:t>
            </a:r>
            <a:r>
              <a:rPr lang="en-US" baseline="0" dirty="0" smtClean="0"/>
              <a:t> monitor and 4 gas meter</a:t>
            </a:r>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34</a:t>
            </a:fld>
            <a:endParaRPr lang="en-US"/>
          </a:p>
        </p:txBody>
      </p:sp>
    </p:spTree>
    <p:extLst>
      <p:ext uri="{BB962C8B-B14F-4D97-AF65-F5344CB8AC3E}">
        <p14:creationId xmlns:p14="http://schemas.microsoft.com/office/powerpoint/2010/main" val="155460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Familiarize</a:t>
            </a:r>
            <a:r>
              <a:rPr lang="en-US" baseline="0" dirty="0" smtClean="0"/>
              <a:t> yourself with where and/or who to go to for first aid</a:t>
            </a:r>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35</a:t>
            </a:fld>
            <a:endParaRPr lang="en-US"/>
          </a:p>
        </p:txBody>
      </p:sp>
    </p:spTree>
    <p:extLst>
      <p:ext uri="{BB962C8B-B14F-4D97-AF65-F5344CB8AC3E}">
        <p14:creationId xmlns:p14="http://schemas.microsoft.com/office/powerpoint/2010/main" val="3993119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40</a:t>
            </a:fld>
            <a:endParaRPr lang="en-US"/>
          </a:p>
        </p:txBody>
      </p:sp>
    </p:spTree>
    <p:extLst>
      <p:ext uri="{BB962C8B-B14F-4D97-AF65-F5344CB8AC3E}">
        <p14:creationId xmlns:p14="http://schemas.microsoft.com/office/powerpoint/2010/main" val="2928055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a:t>
            </a:r>
          </a:p>
          <a:p>
            <a:endParaRPr lang="en-US" dirty="0" smtClean="0"/>
          </a:p>
          <a:p>
            <a:r>
              <a:rPr lang="en-US" dirty="0" smtClean="0"/>
              <a:t>Employers must protect the safety and health of workers involved in oil and gas operations according to</a:t>
            </a:r>
            <a:r>
              <a:rPr lang="en-US" baseline="0" dirty="0" smtClean="0"/>
              <a:t> these guidelines</a:t>
            </a:r>
          </a:p>
          <a:p>
            <a:endParaRPr lang="en-US" dirty="0" smtClean="0"/>
          </a:p>
        </p:txBody>
      </p:sp>
      <p:sp>
        <p:nvSpPr>
          <p:cNvPr id="4" name="Slide Number Placeholder 3"/>
          <p:cNvSpPr>
            <a:spLocks noGrp="1"/>
          </p:cNvSpPr>
          <p:nvPr>
            <p:ph type="sldNum" sz="quarter" idx="10"/>
          </p:nvPr>
        </p:nvSpPr>
        <p:spPr/>
        <p:txBody>
          <a:bodyPr/>
          <a:lstStyle/>
          <a:p>
            <a:fld id="{A28E9F33-62FE-6340-9A78-45C215913815}" type="slidenum">
              <a:rPr lang="en-US" smtClean="0"/>
              <a:t>42</a:t>
            </a:fld>
            <a:endParaRPr lang="en-US"/>
          </a:p>
        </p:txBody>
      </p:sp>
    </p:spTree>
    <p:extLst>
      <p:ext uri="{BB962C8B-B14F-4D97-AF65-F5344CB8AC3E}">
        <p14:creationId xmlns:p14="http://schemas.microsoft.com/office/powerpoint/2010/main" val="122828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6</a:t>
            </a:fld>
            <a:endParaRPr lang="en-US"/>
          </a:p>
        </p:txBody>
      </p:sp>
    </p:spTree>
    <p:extLst>
      <p:ext uri="{BB962C8B-B14F-4D97-AF65-F5344CB8AC3E}">
        <p14:creationId xmlns:p14="http://schemas.microsoft.com/office/powerpoint/2010/main" val="90415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9</a:t>
            </a:fld>
            <a:endParaRPr lang="en-US"/>
          </a:p>
        </p:txBody>
      </p:sp>
    </p:spTree>
    <p:extLst>
      <p:ext uri="{BB962C8B-B14F-4D97-AF65-F5344CB8AC3E}">
        <p14:creationId xmlns:p14="http://schemas.microsoft.com/office/powerpoint/2010/main" val="10929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10</a:t>
            </a:fld>
            <a:endParaRPr lang="en-US"/>
          </a:p>
        </p:txBody>
      </p:sp>
    </p:spTree>
    <p:extLst>
      <p:ext uri="{BB962C8B-B14F-4D97-AF65-F5344CB8AC3E}">
        <p14:creationId xmlns:p14="http://schemas.microsoft.com/office/powerpoint/2010/main" val="205410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a:t>The first 3 topics will be covered by Andria, </a:t>
            </a:r>
            <a:r>
              <a:rPr lang="en-US" dirty="0" err="1"/>
              <a:t>Joemy</a:t>
            </a:r>
            <a:r>
              <a:rPr lang="en-US" dirty="0"/>
              <a:t> and Matt </a:t>
            </a:r>
          </a:p>
          <a:p>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12</a:t>
            </a:fld>
            <a:endParaRPr lang="en-US"/>
          </a:p>
        </p:txBody>
      </p:sp>
    </p:spTree>
    <p:extLst>
      <p:ext uri="{BB962C8B-B14F-4D97-AF65-F5344CB8AC3E}">
        <p14:creationId xmlns:p14="http://schemas.microsoft.com/office/powerpoint/2010/main" val="1972436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E9F33-62FE-6340-9A78-45C215913815}" type="slidenum">
              <a:rPr lang="en-US" smtClean="0"/>
              <a:t>13</a:t>
            </a:fld>
            <a:endParaRPr lang="en-US"/>
          </a:p>
        </p:txBody>
      </p:sp>
    </p:spTree>
    <p:extLst>
      <p:ext uri="{BB962C8B-B14F-4D97-AF65-F5344CB8AC3E}">
        <p14:creationId xmlns:p14="http://schemas.microsoft.com/office/powerpoint/2010/main" val="402299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a:t>“A 19-year old wireline operator trainee died on January 12, 2000 from head and neck trauma received at an oil well when he was struck by a bull plug, needle valve and pressure gauge assembly that had been blown out of a wellhead connection. At the time of the incident, the victim was standing approximately 15 feet away from the wellhead near the wireline truck where he and the wireline operator were changing wireline tools while the well operator and an oilfield chemical service representative were attempting to gauge the well pressure. When the well operator opened the wellhead gate valve, the bull plug, needle valve and gauge assembly blew out of the connection and struck the victim in the head and neck inflicting fatal injuries”</a:t>
            </a:r>
          </a:p>
        </p:txBody>
      </p:sp>
      <p:sp>
        <p:nvSpPr>
          <p:cNvPr id="4" name="Slide Number Placeholder 3"/>
          <p:cNvSpPr>
            <a:spLocks noGrp="1"/>
          </p:cNvSpPr>
          <p:nvPr>
            <p:ph type="sldNum" sz="quarter" idx="10"/>
          </p:nvPr>
        </p:nvSpPr>
        <p:spPr/>
        <p:txBody>
          <a:bodyPr/>
          <a:lstStyle/>
          <a:p>
            <a:fld id="{A28E9F33-62FE-6340-9A78-45C215913815}" type="slidenum">
              <a:rPr lang="en-US" smtClean="0"/>
              <a:t>14</a:t>
            </a:fld>
            <a:endParaRPr lang="en-US"/>
          </a:p>
        </p:txBody>
      </p:sp>
    </p:spTree>
    <p:extLst>
      <p:ext uri="{BB962C8B-B14F-4D97-AF65-F5344CB8AC3E}">
        <p14:creationId xmlns:p14="http://schemas.microsoft.com/office/powerpoint/2010/main" val="399072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a:t>Falling equipment and high-pressure lines</a:t>
            </a:r>
          </a:p>
          <a:p>
            <a:pPr defTabSz="462458">
              <a:defRPr/>
            </a:pPr>
            <a:endParaRPr lang="en-US" dirty="0" smtClean="0"/>
          </a:p>
          <a:p>
            <a:pPr defTabSz="462458">
              <a:defRPr/>
            </a:pPr>
            <a:endParaRPr lang="en-US" dirty="0" smtClean="0"/>
          </a:p>
        </p:txBody>
      </p:sp>
      <p:sp>
        <p:nvSpPr>
          <p:cNvPr id="4" name="Slide Number Placeholder 3"/>
          <p:cNvSpPr>
            <a:spLocks noGrp="1"/>
          </p:cNvSpPr>
          <p:nvPr>
            <p:ph type="sldNum" sz="quarter" idx="10"/>
          </p:nvPr>
        </p:nvSpPr>
        <p:spPr/>
        <p:txBody>
          <a:bodyPr/>
          <a:lstStyle/>
          <a:p>
            <a:fld id="{A28E9F33-62FE-6340-9A78-45C215913815}" type="slidenum">
              <a:rPr lang="en-US" smtClean="0"/>
              <a:t>15</a:t>
            </a:fld>
            <a:endParaRPr lang="en-US"/>
          </a:p>
        </p:txBody>
      </p:sp>
    </p:spTree>
    <p:extLst>
      <p:ext uri="{BB962C8B-B14F-4D97-AF65-F5344CB8AC3E}">
        <p14:creationId xmlns:p14="http://schemas.microsoft.com/office/powerpoint/2010/main" val="399072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50663C7-EA99-5C4C-B648-7831E8ACA0F1}" type="datetimeFigureOut">
              <a:rPr lang="en-US" smtClean="0"/>
              <a:t>4/14/2020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8997AD3-28E4-3648-AFEB-A6D6124E9FA1}"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0663C7-EA99-5C4C-B648-7831E8ACA0F1}"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7AD3-28E4-3648-AFEB-A6D6124E9F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0663C7-EA99-5C4C-B648-7831E8ACA0F1}"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8997AD3-28E4-3648-AFEB-A6D6124E9FA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eractive Voting Question And Chart" type="titleOnly">
  <p:cSld name="Interactive Voting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858B52-F41C-460A-B5FF-49717FA58126}" type="datetime1">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
        <p:nvSpPr>
          <p:cNvPr id="6" name="question"/>
          <p:cNvSpPr>
            <a:spLocks noGrp="1"/>
          </p:cNvSpPr>
          <p:nvPr>
            <p:ph type="body" idx="13" hasCustomPrompt="1"/>
          </p:nvPr>
        </p:nvSpPr>
        <p:spPr>
          <a:xfrm>
            <a:off x="381000" y="1593121"/>
            <a:ext cx="8382000" cy="822960"/>
          </a:xfrm>
        </p:spPr>
        <p:txBody>
          <a:bodyPr/>
          <a:lstStyle>
            <a:lvl1pPr marL="0" indent="0" algn="l" defTabSz="914400" rtl="0" eaLnBrk="1" latinLnBrk="0" hangingPunct="1">
              <a:spcBef>
                <a:spcPct val="20000"/>
              </a:spcBef>
              <a:buFontTx/>
              <a:buNone/>
              <a:defRPr/>
            </a:lvl1pPr>
            <a:lvl2pPr marL="365760" indent="0" algn="l" defTabSz="914400" rtl="0" eaLnBrk="1" latinLnBrk="0" hangingPunct="1">
              <a:spcBef>
                <a:spcPct val="20000"/>
              </a:spcBef>
              <a:buFontTx/>
              <a:buNone/>
              <a:defRPr/>
            </a:lvl2pPr>
            <a:lvl3pPr marL="640080" indent="0" algn="l" defTabSz="914400" rtl="0" eaLnBrk="1" latinLnBrk="0" hangingPunct="1">
              <a:spcBef>
                <a:spcPct val="20000"/>
              </a:spcBef>
              <a:buFontTx/>
              <a:buNone/>
              <a:defRPr/>
            </a:lvl3pPr>
            <a:lvl4pPr marL="914400" indent="0" algn="l" defTabSz="914400" rtl="0" eaLnBrk="1" latinLnBrk="0" hangingPunct="1">
              <a:spcBef>
                <a:spcPct val="20000"/>
              </a:spcBef>
              <a:buFontTx/>
              <a:buNone/>
              <a:defRPr/>
            </a:lvl4pPr>
            <a:lvl5pPr marL="1097280" indent="0" algn="l" defTabSz="914400" rtl="0" eaLnBrk="1" latinLnBrk="0" hangingPunct="1">
              <a:spcBef>
                <a:spcPct val="20000"/>
              </a:spcBef>
              <a:buFontTx/>
              <a:buNone/>
              <a:defRPr/>
            </a:lvl5pPr>
          </a:lstStyle>
          <a:p>
            <a:pPr lvl="0"/>
            <a:r>
              <a:rPr lang="en-US" smtClean="0"/>
              <a:t>Click to add question here</a:t>
            </a:r>
            <a:endParaRPr lang="en-US"/>
          </a:p>
        </p:txBody>
      </p:sp>
      <p:sp>
        <p:nvSpPr>
          <p:cNvPr id="7" name="choices"/>
          <p:cNvSpPr>
            <a:spLocks noGrp="1"/>
          </p:cNvSpPr>
          <p:nvPr>
            <p:ph type="body" sz="quarter" idx="14" hasCustomPrompt="1"/>
          </p:nvPr>
        </p:nvSpPr>
        <p:spPr>
          <a:xfrm>
            <a:off x="381000" y="2598963"/>
            <a:ext cx="4095750" cy="3527519"/>
          </a:xfrm>
          <a:prstGeom prst="rect">
            <a:avLst/>
          </a:prstGeom>
        </p:spPr>
        <p:txBody>
          <a:bodyPr>
            <a:normAutofit/>
          </a:bodyPr>
          <a:lstStyle>
            <a:lvl1pPr marL="502920" indent="-457200" algn="l" defTabSz="914400" rtl="0" eaLnBrk="1" latinLnBrk="0" hangingPunct="1">
              <a:spcBef>
                <a:spcPct val="20000"/>
              </a:spcBef>
              <a:buAutoNum type="arabicPeriod"/>
              <a:defRPr/>
            </a:lvl1pPr>
            <a:lvl2pPr marL="708660" indent="-342900" algn="l" defTabSz="914400" rtl="0" eaLnBrk="1" latinLnBrk="0" hangingPunct="1">
              <a:spcBef>
                <a:spcPct val="20000"/>
              </a:spcBef>
              <a:buAutoNum type="arabicPeriod"/>
              <a:defRPr/>
            </a:lvl2pPr>
            <a:lvl3pPr marL="982980" indent="-342900" algn="l" defTabSz="914400" rtl="0" eaLnBrk="1" latinLnBrk="0" hangingPunct="1">
              <a:spcBef>
                <a:spcPct val="20000"/>
              </a:spcBef>
              <a:buAutoNum type="arabicPeriod"/>
              <a:defRPr/>
            </a:lvl3pPr>
            <a:lvl4pPr marL="1257300" indent="-342900" algn="l" defTabSz="914400" rtl="0" eaLnBrk="1" latinLnBrk="0" hangingPunct="1">
              <a:spcBef>
                <a:spcPct val="20000"/>
              </a:spcBef>
              <a:buAutoNum type="arabicPeriod"/>
              <a:defRPr/>
            </a:lvl4pPr>
            <a:lvl5pPr marL="1440180" indent="-342900" algn="l" defTabSz="914400" rtl="0" eaLnBrk="1" latinLnBrk="0" hangingPunct="1">
              <a:spcBef>
                <a:spcPct val="20000"/>
              </a:spcBef>
              <a:buAutoNum type="arabicPeriod"/>
              <a:defRPr/>
            </a:lvl5pPr>
          </a:lstStyle>
          <a:p>
            <a:pPr lvl="0"/>
            <a:r>
              <a:rPr lang="en-US" smtClean="0"/>
              <a:t>Click to add choices here</a:t>
            </a:r>
            <a:endParaRPr lang="en-US"/>
          </a:p>
        </p:txBody>
      </p:sp>
      <p:sp>
        <p:nvSpPr>
          <p:cNvPr id="8" name="chartPosition"/>
          <p:cNvSpPr>
            <a:spLocks noGrp="1"/>
          </p:cNvSpPr>
          <p:nvPr>
            <p:ph type="chart" sz="quarter" idx="15"/>
          </p:nvPr>
        </p:nvSpPr>
        <p:spPr>
          <a:xfrm>
            <a:off x="4667250" y="2598963"/>
            <a:ext cx="4095750" cy="3527519"/>
          </a:xfrm>
          <a:prstGeom prst="rect">
            <a:avLst/>
          </a:prstGeom>
        </p:spPr>
        <p:txBody>
          <a:bodyPr/>
          <a:lstStyle/>
          <a:p>
            <a:endParaRPr lang="en-US"/>
          </a:p>
        </p:txBody>
      </p:sp>
    </p:spTree>
    <p:extLst>
      <p:ext uri="{BB962C8B-B14F-4D97-AF65-F5344CB8AC3E}">
        <p14:creationId xmlns:p14="http://schemas.microsoft.com/office/powerpoint/2010/main" val="418737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0663C7-EA99-5C4C-B648-7831E8ACA0F1}"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7AD3-28E4-3648-AFEB-A6D6124E9FA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50663C7-EA99-5C4C-B648-7831E8ACA0F1}" type="datetimeFigureOut">
              <a:rPr lang="en-US" smtClean="0"/>
              <a:t>4/14/2020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8997AD3-28E4-3648-AFEB-A6D6124E9FA1}"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0663C7-EA99-5C4C-B648-7831E8ACA0F1}"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7AD3-28E4-3648-AFEB-A6D6124E9FA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0663C7-EA99-5C4C-B648-7831E8ACA0F1}"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97AD3-28E4-3648-AFEB-A6D6124E9FA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0663C7-EA99-5C4C-B648-7831E8ACA0F1}"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97AD3-28E4-3648-AFEB-A6D6124E9FA1}"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50663C7-EA99-5C4C-B648-7831E8ACA0F1}"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97AD3-28E4-3648-AFEB-A6D6124E9F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663C7-EA99-5C4C-B648-7831E8ACA0F1}"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8997AD3-28E4-3648-AFEB-A6D6124E9FA1}"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663C7-EA99-5C4C-B648-7831E8ACA0F1}"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7AD3-28E4-3648-AFEB-A6D6124E9FA1}"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50663C7-EA99-5C4C-B648-7831E8ACA0F1}" type="datetimeFigureOut">
              <a:rPr lang="en-US" smtClean="0"/>
              <a:t>4/14/2020</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8997AD3-28E4-3648-AFEB-A6D6124E9F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21.xml"/><Relationship Id="rId7" Type="http://schemas.openxmlformats.org/officeDocument/2006/relationships/notesSlide" Target="../notesSlides/notesSlide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12.xml"/><Relationship Id="rId5" Type="http://schemas.openxmlformats.org/officeDocument/2006/relationships/tags" Target="../tags/tag23.xml"/><Relationship Id="rId4" Type="http://schemas.openxmlformats.org/officeDocument/2006/relationships/tags" Target="../tags/tag2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36.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31.jpe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4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45.xml"/><Relationship Id="rId7" Type="http://schemas.openxmlformats.org/officeDocument/2006/relationships/chart" Target="../charts/chart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12.xml"/><Relationship Id="rId5" Type="http://schemas.openxmlformats.org/officeDocument/2006/relationships/tags" Target="../tags/tag47.xml"/><Relationship Id="rId4" Type="http://schemas.openxmlformats.org/officeDocument/2006/relationships/tags" Target="../tags/tag46.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5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5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tags" Target="../tags/tag55.xml"/><Relationship Id="rId7" Type="http://schemas.openxmlformats.org/officeDocument/2006/relationships/chart" Target="../charts/chart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12.xml"/><Relationship Id="rId5" Type="http://schemas.openxmlformats.org/officeDocument/2006/relationships/tags" Target="../tags/tag57.xml"/><Relationship Id="rId4" Type="http://schemas.openxmlformats.org/officeDocument/2006/relationships/tags" Target="../tags/tag5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chart" Target="../charts/chart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2.xml"/><Relationship Id="rId5" Type="http://schemas.openxmlformats.org/officeDocument/2006/relationships/tags" Target="../tags/tag9.xml"/><Relationship Id="rId4"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hyperlink" Target="https://www.bls.gov/iif/oshcfoi1.htm#2015" TargetMode="Externa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hyperlink" Target="https://www.osha.gov/laws-regs/oshact/completeoshact" TargetMode="External"/><Relationship Id="rId4" Type="http://schemas.openxmlformats.org/officeDocument/2006/relationships/hyperlink" Target="https://www.osha.gov/laws-regs/regulations/industry"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chart" Target="../charts/char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2.xml"/><Relationship Id="rId5" Type="http://schemas.openxmlformats.org/officeDocument/2006/relationships/tags" Target="../tags/tag16.xml"/><Relationship Id="rId4"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52896" y="4941168"/>
            <a:ext cx="4628905" cy="1548955"/>
          </a:xfrm>
        </p:spPr>
        <p:txBody>
          <a:bodyPr>
            <a:normAutofit fontScale="70000" lnSpcReduction="20000"/>
          </a:bodyPr>
          <a:lstStyle/>
          <a:p>
            <a:r>
              <a:rPr lang="en-US" cap="small" dirty="0">
                <a:solidFill>
                  <a:schemeClr val="bg1"/>
                </a:solidFill>
              </a:rPr>
              <a:t>This material was produced under grant number SH-31238-SH7 from the Occupational Safety and Health Administration, US Department of labor. </a:t>
            </a:r>
            <a:r>
              <a:rPr lang="en-US" cap="small">
                <a:solidFill>
                  <a:schemeClr val="bg1"/>
                </a:solidFill>
              </a:rPr>
              <a:t>It does not necessarily reflect the views or policies of the US Department labor, nor does mention of trade names, commercial products, or organizations imply endorsement by the US Government</a:t>
            </a:r>
            <a:endParaRPr lang="en-US" dirty="0"/>
          </a:p>
        </p:txBody>
      </p:sp>
      <p:sp>
        <p:nvSpPr>
          <p:cNvPr id="2" name="Title 1"/>
          <p:cNvSpPr>
            <a:spLocks noGrp="1"/>
          </p:cNvSpPr>
          <p:nvPr>
            <p:ph type="title"/>
          </p:nvPr>
        </p:nvSpPr>
        <p:spPr>
          <a:xfrm>
            <a:off x="457201" y="1108097"/>
            <a:ext cx="6324600" cy="1828800"/>
          </a:xfrm>
        </p:spPr>
        <p:txBody>
          <a:bodyPr/>
          <a:lstStyle/>
          <a:p>
            <a:r>
              <a:rPr lang="en-US" dirty="0" smtClean="0">
                <a:effectLst>
                  <a:outerShdw blurRad="38100" dist="38100" dir="2700000" algn="tl" rotWithShape="0">
                    <a:srgbClr val="000000"/>
                  </a:outerShdw>
                </a:effectLst>
              </a:rPr>
              <a:t>Safety for </a:t>
            </a:r>
            <a:r>
              <a:rPr lang="en-US" dirty="0">
                <a:effectLst>
                  <a:outerShdw blurRad="38100" dist="38100" dir="2700000" algn="tl" rotWithShape="0">
                    <a:srgbClr val="000000"/>
                  </a:outerShdw>
                </a:effectLst>
              </a:rPr>
              <a:t>workers in the oil and gas industry</a:t>
            </a:r>
            <a:endParaRPr lang="en-US" dirty="0"/>
          </a:p>
        </p:txBody>
      </p:sp>
    </p:spTree>
    <p:custDataLst>
      <p:tags r:id="rId1"/>
    </p:custDataLst>
    <p:extLst>
      <p:ext uri="{BB962C8B-B14F-4D97-AF65-F5344CB8AC3E}">
        <p14:creationId xmlns:p14="http://schemas.microsoft.com/office/powerpoint/2010/main" val="1804371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 </a:t>
            </a:r>
            <a:r>
              <a:rPr lang="en-US" b="1" dirty="0" smtClean="0"/>
              <a:t>Response  </a:t>
            </a:r>
            <a:endParaRPr lang="en-US" b="1" dirty="0"/>
          </a:p>
        </p:txBody>
      </p:sp>
      <p:sp>
        <p:nvSpPr>
          <p:cNvPr id="3" name="Slide Number Placeholder 2"/>
          <p:cNvSpPr>
            <a:spLocks noGrp="1"/>
          </p:cNvSpPr>
          <p:nvPr>
            <p:ph type="sldNum" sz="quarter" idx="12"/>
          </p:nvPr>
        </p:nvSpPr>
        <p:spPr/>
        <p:txBody>
          <a:bodyPr/>
          <a:lstStyle/>
          <a:p>
            <a:fld id="{EB37DED6-D4C7-42EE-AB49-D2E39E64FDE4}" type="slidenum">
              <a:rPr lang="en-US" smtClean="0"/>
              <a:pPr/>
              <a:t>10</a:t>
            </a:fld>
            <a:endParaRPr lang="en-US"/>
          </a:p>
        </p:txBody>
      </p:sp>
      <p:sp>
        <p:nvSpPr>
          <p:cNvPr id="4" name="Text Placeholder 3"/>
          <p:cNvSpPr>
            <a:spLocks noGrp="1"/>
          </p:cNvSpPr>
          <p:nvPr>
            <p:ph type="body" idx="13"/>
            <p:custDataLst>
              <p:tags r:id="rId2"/>
            </p:custDataLst>
          </p:nvPr>
        </p:nvSpPr>
        <p:spPr/>
        <p:txBody>
          <a:bodyPr/>
          <a:lstStyle/>
          <a:p>
            <a:pPr marL="45720"/>
            <a:r>
              <a:rPr lang="en-US" dirty="0"/>
              <a:t>Which of the following is not a recommendation for a written safety plan?</a:t>
            </a:r>
          </a:p>
        </p:txBody>
      </p:sp>
      <p:sp>
        <p:nvSpPr>
          <p:cNvPr id="5" name="Text Placeholder 4"/>
          <p:cNvSpPr>
            <a:spLocks noGrp="1"/>
          </p:cNvSpPr>
          <p:nvPr>
            <p:ph type="body" sz="quarter" idx="14"/>
            <p:custDataLst>
              <p:tags r:id="rId3"/>
            </p:custDataLst>
          </p:nvPr>
        </p:nvSpPr>
        <p:spPr>
          <a:xfrm>
            <a:off x="381000" y="2598963"/>
            <a:ext cx="2871355" cy="3527519"/>
          </a:xfrm>
        </p:spPr>
        <p:txBody>
          <a:bodyPr/>
          <a:lstStyle/>
          <a:p>
            <a:r>
              <a:rPr lang="en-US" dirty="0"/>
              <a:t>Responsible persons</a:t>
            </a:r>
          </a:p>
          <a:p>
            <a:r>
              <a:rPr lang="en-US" dirty="0" smtClean="0"/>
              <a:t>Recordkeeping</a:t>
            </a:r>
          </a:p>
          <a:p>
            <a:pPr marL="502920" lvl="1" indent="-457200">
              <a:buClr>
                <a:schemeClr val="accent1"/>
              </a:buClr>
              <a:buAutoNum type="arabicPeriod" startAt="3"/>
            </a:pPr>
            <a:r>
              <a:rPr lang="en-US" sz="2000" dirty="0" smtClean="0">
                <a:cs typeface="Franklin Gothic Medium (Body)"/>
              </a:rPr>
              <a:t>Hazard </a:t>
            </a:r>
            <a:r>
              <a:rPr lang="en-US" sz="2000" dirty="0">
                <a:cs typeface="Franklin Gothic Medium (Body)"/>
              </a:rPr>
              <a:t>controls and safe </a:t>
            </a:r>
            <a:r>
              <a:rPr lang="en-US" sz="2000" dirty="0" smtClean="0">
                <a:cs typeface="Franklin Gothic Medium (Body)"/>
              </a:rPr>
              <a:t>practices</a:t>
            </a:r>
          </a:p>
          <a:p>
            <a:pPr marL="502920" lvl="1" indent="-457200">
              <a:buClr>
                <a:schemeClr val="accent1"/>
              </a:buClr>
              <a:buFont typeface="Wingdings" pitchFamily="2" charset="2"/>
              <a:buAutoNum type="arabicPeriod" startAt="3"/>
            </a:pPr>
            <a:r>
              <a:rPr lang="en-US" sz="2000" dirty="0">
                <a:cs typeface="Franklin Gothic Medium (Body)"/>
              </a:rPr>
              <a:t>Hazard </a:t>
            </a:r>
            <a:r>
              <a:rPr lang="en-US" sz="2000" dirty="0" smtClean="0">
                <a:cs typeface="Franklin Gothic Medium (Body)"/>
              </a:rPr>
              <a:t>identification</a:t>
            </a:r>
          </a:p>
          <a:p>
            <a:pPr marL="502920" lvl="1" indent="-457200">
              <a:buClr>
                <a:schemeClr val="accent1"/>
              </a:buClr>
              <a:buFont typeface="Wingdings" pitchFamily="2" charset="2"/>
              <a:buAutoNum type="arabicPeriod" startAt="3"/>
            </a:pPr>
            <a:r>
              <a:rPr lang="en-US" sz="2000" dirty="0">
                <a:cs typeface="Franklin Gothic Medium (Body)"/>
              </a:rPr>
              <a:t>Supply order forms</a:t>
            </a:r>
          </a:p>
          <a:p>
            <a:pPr marL="502920" lvl="1" indent="-457200">
              <a:buClr>
                <a:schemeClr val="accent1"/>
              </a:buClr>
              <a:buFont typeface="Wingdings" pitchFamily="2" charset="2"/>
              <a:buAutoNum type="arabicPeriod" startAt="3"/>
            </a:pPr>
            <a:endParaRPr lang="en-US" sz="2000" dirty="0">
              <a:cs typeface="Franklin Gothic Medium (Body)"/>
            </a:endParaRPr>
          </a:p>
          <a:p>
            <a:pPr marL="502920" lvl="1" indent="-457200">
              <a:buClr>
                <a:schemeClr val="accent1"/>
              </a:buClr>
              <a:buAutoNum type="arabicPeriod" startAt="3"/>
            </a:pPr>
            <a:endParaRPr lang="en-US" sz="2000" dirty="0">
              <a:cs typeface="Franklin Gothic Medium (Body)"/>
            </a:endParaRPr>
          </a:p>
          <a:p>
            <a:endParaRPr lang="en-US" dirty="0" smtClean="0"/>
          </a:p>
          <a:p>
            <a:endParaRPr lang="en-US" dirty="0"/>
          </a:p>
        </p:txBody>
      </p:sp>
      <p:graphicFrame>
        <p:nvGraphicFramePr>
          <p:cNvPr id="14" name="Chart 13" title="chart"/>
          <p:cNvGraphicFramePr>
            <a:graphicFrameLocks/>
          </p:cNvGraphicFramePr>
          <p:nvPr>
            <p:custDataLst>
              <p:tags r:id="rId4"/>
            </p:custDataLst>
            <p:extLst>
              <p:ext uri="{D42A27DB-BD31-4B8C-83A1-F6EECF244321}">
                <p14:modId xmlns:p14="http://schemas.microsoft.com/office/powerpoint/2010/main" val="2998063912"/>
              </p:ext>
            </p:extLst>
          </p:nvPr>
        </p:nvGraphicFramePr>
        <p:xfrm>
          <a:off x="3470564" y="2275609"/>
          <a:ext cx="5355936" cy="4166755"/>
        </p:xfrm>
        <a:graphic>
          <a:graphicData uri="http://schemas.openxmlformats.org/drawingml/2006/chart">
            <c:chart xmlns:c="http://schemas.openxmlformats.org/drawingml/2006/chart" xmlns:r="http://schemas.openxmlformats.org/officeDocument/2006/relationships" r:id="rId8"/>
          </a:graphicData>
        </a:graphic>
      </p:graphicFrame>
      <p:sp>
        <p:nvSpPr>
          <p:cNvPr id="7" name="Oval 6"/>
          <p:cNvSpPr/>
          <p:nvPr>
            <p:custDataLst>
              <p:tags r:id="rId5"/>
            </p:custDataLst>
          </p:nvPr>
        </p:nvSpPr>
        <p:spPr>
          <a:xfrm>
            <a:off x="8191500" y="53340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t>10</a:t>
            </a:r>
          </a:p>
        </p:txBody>
      </p:sp>
    </p:spTree>
    <p:custDataLst>
      <p:tags r:id="rId1"/>
    </p:custDataLst>
    <p:extLst>
      <p:ext uri="{BB962C8B-B14F-4D97-AF65-F5344CB8AC3E}">
        <p14:creationId xmlns:p14="http://schemas.microsoft.com/office/powerpoint/2010/main" val="248018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cs typeface="Franklin Gothic Medium (Body)"/>
            </a:endParaRPr>
          </a:p>
          <a:p>
            <a:endParaRPr lang="en-US" dirty="0">
              <a:cs typeface="Franklin Gothic Medium (Body)"/>
            </a:endParaRPr>
          </a:p>
          <a:p>
            <a:r>
              <a:rPr lang="en-US" dirty="0" smtClean="0">
                <a:cs typeface="Franklin Gothic Medium (Body)"/>
              </a:rPr>
              <a:t>E</a:t>
            </a:r>
            <a:r>
              <a:rPr lang="en-US" dirty="0">
                <a:cs typeface="Franklin Gothic Medium (Body)"/>
              </a:rPr>
              <a:t>. Supply order forms</a:t>
            </a:r>
          </a:p>
        </p:txBody>
      </p:sp>
      <p:sp>
        <p:nvSpPr>
          <p:cNvPr id="3" name="Title 2"/>
          <p:cNvSpPr>
            <a:spLocks noGrp="1"/>
          </p:cNvSpPr>
          <p:nvPr>
            <p:ph type="title"/>
          </p:nvPr>
        </p:nvSpPr>
        <p:spPr/>
        <p:txBody>
          <a:bodyPr/>
          <a:lstStyle/>
          <a:p>
            <a:r>
              <a:rPr lang="en-US" dirty="0" smtClean="0"/>
              <a:t>ANSWER 3</a:t>
            </a:r>
            <a:endParaRPr lang="en-US" dirty="0"/>
          </a:p>
        </p:txBody>
      </p:sp>
    </p:spTree>
    <p:custDataLst>
      <p:tags r:id="rId1"/>
    </p:custDataLst>
    <p:extLst>
      <p:ext uri="{BB962C8B-B14F-4D97-AF65-F5344CB8AC3E}">
        <p14:creationId xmlns:p14="http://schemas.microsoft.com/office/powerpoint/2010/main" val="1854994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9549" y="1719071"/>
            <a:ext cx="5534025" cy="4767453"/>
          </a:xfrm>
        </p:spPr>
        <p:txBody>
          <a:bodyPr>
            <a:normAutofit fontScale="85000" lnSpcReduction="10000"/>
          </a:bodyPr>
          <a:lstStyle/>
          <a:p>
            <a:pPr marL="45720" indent="0">
              <a:buNone/>
            </a:pPr>
            <a:r>
              <a:rPr lang="en-US" dirty="0" smtClean="0"/>
              <a:t>Safety and health </a:t>
            </a:r>
            <a:r>
              <a:rPr lang="en-US" dirty="0"/>
              <a:t>hazards and dangerous conditions that can result in fatalities for oil and gas workers include:</a:t>
            </a:r>
          </a:p>
          <a:p>
            <a:pPr lvl="1"/>
            <a:r>
              <a:rPr lang="en-US" dirty="0"/>
              <a:t>Falls </a:t>
            </a:r>
            <a:endParaRPr lang="en-US" dirty="0" smtClean="0"/>
          </a:p>
          <a:p>
            <a:pPr lvl="1"/>
            <a:r>
              <a:rPr lang="en-US" dirty="0"/>
              <a:t>Chemical </a:t>
            </a:r>
            <a:r>
              <a:rPr lang="en-US" dirty="0" smtClean="0"/>
              <a:t>exposures</a:t>
            </a:r>
          </a:p>
          <a:p>
            <a:pPr lvl="1"/>
            <a:r>
              <a:rPr lang="en-US" dirty="0" smtClean="0"/>
              <a:t>Ergonomic hazards</a:t>
            </a:r>
            <a:endParaRPr lang="en-US" dirty="0"/>
          </a:p>
          <a:p>
            <a:pPr lvl="1"/>
            <a:r>
              <a:rPr lang="en-US" dirty="0" smtClean="0"/>
              <a:t>Struck-by/Caught in </a:t>
            </a:r>
            <a:r>
              <a:rPr lang="en-US" dirty="0"/>
              <a:t>or </a:t>
            </a:r>
            <a:r>
              <a:rPr lang="en-US" dirty="0" smtClean="0"/>
              <a:t>between </a:t>
            </a:r>
            <a:endParaRPr lang="en-US" dirty="0"/>
          </a:p>
          <a:p>
            <a:pPr lvl="1"/>
            <a:r>
              <a:rPr lang="en-US" dirty="0"/>
              <a:t>Electrical </a:t>
            </a:r>
            <a:r>
              <a:rPr lang="en-US" dirty="0" smtClean="0"/>
              <a:t>hazards</a:t>
            </a:r>
            <a:endParaRPr lang="en-US" dirty="0"/>
          </a:p>
          <a:p>
            <a:pPr lvl="1"/>
            <a:r>
              <a:rPr lang="en-US" dirty="0"/>
              <a:t>Vehicle </a:t>
            </a:r>
            <a:r>
              <a:rPr lang="en-US" dirty="0" smtClean="0"/>
              <a:t>collisions</a:t>
            </a:r>
            <a:endParaRPr lang="en-US" dirty="0"/>
          </a:p>
          <a:p>
            <a:pPr lvl="1"/>
            <a:r>
              <a:rPr lang="en-US" dirty="0"/>
              <a:t>Explosions and </a:t>
            </a:r>
            <a:r>
              <a:rPr lang="en-US" dirty="0" smtClean="0"/>
              <a:t>fires</a:t>
            </a:r>
            <a:endParaRPr lang="en-US" dirty="0"/>
          </a:p>
          <a:p>
            <a:pPr lvl="1"/>
            <a:r>
              <a:rPr lang="en-US" dirty="0"/>
              <a:t>Confined </a:t>
            </a:r>
            <a:r>
              <a:rPr lang="en-US" dirty="0" smtClean="0"/>
              <a:t>spaces</a:t>
            </a:r>
            <a:endParaRPr lang="en-US" dirty="0"/>
          </a:p>
          <a:p>
            <a:pPr lvl="1"/>
            <a:r>
              <a:rPr lang="en-US" dirty="0" smtClean="0"/>
              <a:t>High pressure lines </a:t>
            </a:r>
            <a:r>
              <a:rPr lang="en-US" dirty="0"/>
              <a:t>and </a:t>
            </a:r>
            <a:r>
              <a:rPr lang="en-US" dirty="0" smtClean="0"/>
              <a:t>equipment</a:t>
            </a:r>
            <a:endParaRPr lang="en-US" dirty="0"/>
          </a:p>
          <a:p>
            <a:pPr lvl="1"/>
            <a:r>
              <a:rPr lang="en-US" dirty="0"/>
              <a:t>Electrical and </a:t>
            </a:r>
            <a:r>
              <a:rPr lang="en-US" dirty="0" smtClean="0"/>
              <a:t>other hazardous energy</a:t>
            </a:r>
            <a:endParaRPr lang="en-US" dirty="0"/>
          </a:p>
        </p:txBody>
      </p:sp>
      <p:pic>
        <p:nvPicPr>
          <p:cNvPr id="5" name="Content Placeholder 4" title="cartoon of a worker with one leg"/>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5400675" y="2519173"/>
            <a:ext cx="3256174" cy="3553530"/>
          </a:xfrm>
        </p:spPr>
      </p:pic>
      <p:sp>
        <p:nvSpPr>
          <p:cNvPr id="3" name="Title 2"/>
          <p:cNvSpPr>
            <a:spLocks noGrp="1"/>
          </p:cNvSpPr>
          <p:nvPr>
            <p:ph type="title"/>
          </p:nvPr>
        </p:nvSpPr>
        <p:spPr/>
        <p:txBody>
          <a:bodyPr/>
          <a:lstStyle/>
          <a:p>
            <a:r>
              <a:rPr lang="en-US" dirty="0" smtClean="0"/>
              <a:t>Major workplace Hazards</a:t>
            </a:r>
            <a:endParaRPr lang="en-US" dirty="0"/>
          </a:p>
        </p:txBody>
      </p:sp>
    </p:spTree>
    <p:custDataLst>
      <p:tags r:id="rId1"/>
    </p:custDataLst>
    <p:extLst>
      <p:ext uri="{BB962C8B-B14F-4D97-AF65-F5344CB8AC3E}">
        <p14:creationId xmlns:p14="http://schemas.microsoft.com/office/powerpoint/2010/main" val="2181021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174" y="1761742"/>
            <a:ext cx="8407893" cy="4407408"/>
          </a:xfrm>
        </p:spPr>
        <p:txBody>
          <a:bodyPr>
            <a:normAutofit/>
          </a:bodyPr>
          <a:lstStyle/>
          <a:p>
            <a:r>
              <a:rPr lang="en-US" b="1" dirty="0" smtClean="0"/>
              <a:t>Struck-by</a:t>
            </a:r>
            <a:r>
              <a:rPr lang="en-US" dirty="0" smtClean="0"/>
              <a:t> is an accident where the worker is struck by an object.</a:t>
            </a:r>
          </a:p>
          <a:p>
            <a:pPr>
              <a:spcBef>
                <a:spcPts val="1200"/>
              </a:spcBef>
            </a:pPr>
            <a:r>
              <a:rPr lang="en-US" b="1" dirty="0" smtClean="0"/>
              <a:t>Caught in or between </a:t>
            </a:r>
            <a:r>
              <a:rPr lang="en-US" dirty="0" smtClean="0"/>
              <a:t>is an accident where the worker or part of the worker is caught between an object(s).</a:t>
            </a:r>
          </a:p>
          <a:p>
            <a:pPr>
              <a:spcBef>
                <a:spcPts val="1200"/>
              </a:spcBef>
            </a:pPr>
            <a:r>
              <a:rPr lang="en-US" b="1" dirty="0" smtClean="0"/>
              <a:t>Struck-by/caught-in/caught-between</a:t>
            </a:r>
            <a:r>
              <a:rPr lang="en-US" dirty="0" smtClean="0"/>
              <a:t> hazards are the cause of </a:t>
            </a:r>
            <a:r>
              <a:rPr lang="en-US" b="1" dirty="0" smtClean="0"/>
              <a:t>3 </a:t>
            </a:r>
            <a:r>
              <a:rPr lang="en-US" b="1" dirty="0"/>
              <a:t>of every </a:t>
            </a:r>
            <a:r>
              <a:rPr lang="en-US" b="1" dirty="0" smtClean="0"/>
              <a:t>5 </a:t>
            </a:r>
            <a:r>
              <a:rPr lang="en-US" dirty="0"/>
              <a:t>on-site fatalities in the oil and gas extraction </a:t>
            </a:r>
            <a:r>
              <a:rPr lang="en-US" dirty="0" smtClean="0"/>
              <a:t>industry. </a:t>
            </a:r>
          </a:p>
          <a:p>
            <a:pPr>
              <a:spcBef>
                <a:spcPts val="1200"/>
              </a:spcBef>
            </a:pPr>
            <a:r>
              <a:rPr lang="en-US" dirty="0" smtClean="0"/>
              <a:t>Examples of struck</a:t>
            </a:r>
            <a:r>
              <a:rPr lang="en-US" dirty="0"/>
              <a:t>-by/caught-in/caught-between </a:t>
            </a:r>
            <a:r>
              <a:rPr lang="en-US" dirty="0" smtClean="0"/>
              <a:t>hazards are</a:t>
            </a:r>
            <a:r>
              <a:rPr lang="mr-IN" dirty="0" smtClean="0"/>
              <a:t>…</a:t>
            </a:r>
            <a:endParaRPr lang="en-US" dirty="0"/>
          </a:p>
        </p:txBody>
      </p:sp>
      <p:sp>
        <p:nvSpPr>
          <p:cNvPr id="3" name="Title 2"/>
          <p:cNvSpPr>
            <a:spLocks noGrp="1"/>
          </p:cNvSpPr>
          <p:nvPr>
            <p:ph type="title"/>
          </p:nvPr>
        </p:nvSpPr>
        <p:spPr/>
        <p:txBody>
          <a:bodyPr/>
          <a:lstStyle/>
          <a:p>
            <a:r>
              <a:rPr lang="en-US" dirty="0" smtClean="0"/>
              <a:t>Struck-by/caught in or between</a:t>
            </a:r>
            <a:endParaRPr lang="en-US" dirty="0"/>
          </a:p>
        </p:txBody>
      </p:sp>
      <p:pic>
        <p:nvPicPr>
          <p:cNvPr id="4" name="Picture 2" descr="Pinch Point Keep Hands Clear Lab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5248" y="5197599"/>
            <a:ext cx="1905000" cy="9715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85248" y="6169150"/>
            <a:ext cx="1787236" cy="461665"/>
          </a:xfrm>
          <a:prstGeom prst="rect">
            <a:avLst/>
          </a:prstGeom>
        </p:spPr>
        <p:txBody>
          <a:bodyPr wrap="square">
            <a:spAutoFit/>
          </a:bodyPr>
          <a:lstStyle/>
          <a:p>
            <a:r>
              <a:rPr lang="en-US" sz="800" dirty="0"/>
              <a:t>https://www.mysafetylabels.com/MSL/Caution-Pinch-Point-Safety-Label/SKU-LB-0141.aspx</a:t>
            </a:r>
          </a:p>
        </p:txBody>
      </p:sp>
      <p:pic>
        <p:nvPicPr>
          <p:cNvPr id="1028" name="Picture 4" descr="Equipment Starts Automatically Lockout And Tagout Labe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86948" y="5349998"/>
            <a:ext cx="1905000" cy="6667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90174" y="12506950"/>
            <a:ext cx="557535" cy="1938992"/>
          </a:xfrm>
          <a:prstGeom prst="rect">
            <a:avLst/>
          </a:prstGeom>
        </p:spPr>
        <p:txBody>
          <a:bodyPr wrap="square">
            <a:spAutoFit/>
          </a:bodyPr>
          <a:lstStyle/>
          <a:p>
            <a:r>
              <a:rPr lang="en-US" sz="800" dirty="0"/>
              <a:t>https://www.mysafetylabels.com/equipment-starts-automatically-lockout-and-tagout-label/sku-lb-2409</a:t>
            </a:r>
          </a:p>
        </p:txBody>
      </p:sp>
      <p:pic>
        <p:nvPicPr>
          <p:cNvPr id="1030" name="Picture 6" descr="Image result for struck by hazar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86897" y="5171767"/>
            <a:ext cx="2152624" cy="99738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61723" y="6064251"/>
            <a:ext cx="2453698" cy="461665"/>
          </a:xfrm>
          <a:prstGeom prst="rect">
            <a:avLst/>
          </a:prstGeom>
        </p:spPr>
        <p:txBody>
          <a:bodyPr wrap="square">
            <a:spAutoFit/>
          </a:bodyPr>
          <a:lstStyle/>
          <a:p>
            <a:r>
              <a:rPr lang="en-US" sz="800" dirty="0"/>
              <a:t>https://www.mysafetylabels.com/equipment-starts-automatically-lockout-and-tagout-label/sku-lb-2409</a:t>
            </a:r>
          </a:p>
        </p:txBody>
      </p:sp>
      <p:sp>
        <p:nvSpPr>
          <p:cNvPr id="7" name="Rectangle 6"/>
          <p:cNvSpPr/>
          <p:nvPr/>
        </p:nvSpPr>
        <p:spPr>
          <a:xfrm>
            <a:off x="5868582" y="6169150"/>
            <a:ext cx="2333625" cy="461665"/>
          </a:xfrm>
          <a:prstGeom prst="rect">
            <a:avLst/>
          </a:prstGeom>
        </p:spPr>
        <p:txBody>
          <a:bodyPr wrap="square">
            <a:spAutoFit/>
          </a:bodyPr>
          <a:lstStyle/>
          <a:p>
            <a:r>
              <a:rPr lang="en-US" sz="800" dirty="0"/>
              <a:t>http://www.safetysign.com/products/6143/danger-impact-hazard-label?s=st1zsk1fyszsp2hjzbp108</a:t>
            </a:r>
          </a:p>
        </p:txBody>
      </p:sp>
    </p:spTree>
    <p:custDataLst>
      <p:tags r:id="rId1"/>
    </p:custDataLst>
    <p:extLst>
      <p:ext uri="{BB962C8B-B14F-4D97-AF65-F5344CB8AC3E}">
        <p14:creationId xmlns:p14="http://schemas.microsoft.com/office/powerpoint/2010/main" val="3087464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4315" y="279647"/>
            <a:ext cx="8381260" cy="1054394"/>
          </a:xfrm>
        </p:spPr>
        <p:txBody>
          <a:bodyPr/>
          <a:lstStyle/>
          <a:p>
            <a:r>
              <a:rPr lang="en-US" dirty="0" smtClean="0"/>
              <a:t>Struck-by/caught </a:t>
            </a:r>
            <a:r>
              <a:rPr lang="en-US" dirty="0"/>
              <a:t>in or </a:t>
            </a:r>
            <a:r>
              <a:rPr lang="en-US" dirty="0" smtClean="0"/>
              <a:t>between </a:t>
            </a:r>
            <a:endParaRPr lang="en-US" dirty="0"/>
          </a:p>
        </p:txBody>
      </p:sp>
      <p:pic>
        <p:nvPicPr>
          <p:cNvPr id="2050" name="Picture 2" descr="Position of victim in relation to the wellhead and location of bull plug after it flew out of the wellhead and struck the victim"/>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2679700" y="2508250"/>
            <a:ext cx="3810000" cy="2828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89564" y="5599653"/>
            <a:ext cx="4572000" cy="215444"/>
          </a:xfrm>
          <a:prstGeom prst="rect">
            <a:avLst/>
          </a:prstGeom>
        </p:spPr>
        <p:txBody>
          <a:bodyPr>
            <a:spAutoFit/>
          </a:bodyPr>
          <a:lstStyle/>
          <a:p>
            <a:r>
              <a:rPr lang="en-US" sz="800" dirty="0"/>
              <a:t>https://www.cdc.gov/niosh/face/stateface/ok/00ok004.html</a:t>
            </a:r>
          </a:p>
        </p:txBody>
      </p:sp>
    </p:spTree>
    <p:custDataLst>
      <p:tags r:id="rId1"/>
    </p:custDataLst>
    <p:extLst>
      <p:ext uri="{BB962C8B-B14F-4D97-AF65-F5344CB8AC3E}">
        <p14:creationId xmlns:p14="http://schemas.microsoft.com/office/powerpoint/2010/main" val="1514243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Struck-by/caught in </a:t>
            </a:r>
            <a:r>
              <a:rPr lang="en-US" dirty="0"/>
              <a:t>or </a:t>
            </a:r>
            <a:r>
              <a:rPr lang="en-US" dirty="0" smtClean="0"/>
              <a:t>between  </a:t>
            </a:r>
            <a:endParaRPr lang="en-US" dirty="0"/>
          </a:p>
        </p:txBody>
      </p:sp>
      <p:pic>
        <p:nvPicPr>
          <p:cNvPr id="2050" name="Picture 2" title="sign - Caution.Overhead Hazard _ days since last acciden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6169" y="4596544"/>
            <a:ext cx="1685925" cy="136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ontent Placeholder 1"/>
          <p:cNvSpPr>
            <a:spLocks noGrp="1"/>
          </p:cNvSpPr>
          <p:nvPr>
            <p:ph sz="half" idx="2"/>
          </p:nvPr>
        </p:nvSpPr>
        <p:spPr/>
        <p:txBody>
          <a:bodyPr>
            <a:normAutofit/>
          </a:bodyPr>
          <a:lstStyle/>
          <a:p>
            <a:pPr marL="45720" indent="0">
              <a:buNone/>
            </a:pPr>
            <a:r>
              <a:rPr lang="en-US" sz="800" dirty="0"/>
              <a:t>https://www.cnbc.com/2014/04/11/ohio-links-fracking-to-tremors.html</a:t>
            </a:r>
          </a:p>
        </p:txBody>
      </p:sp>
      <p:pic>
        <p:nvPicPr>
          <p:cNvPr id="3074" name="Picture 2" descr="A high pressure gas line crosses over a canal in an oil field over the Monterey Shale formation where gas and oil extraction using hydraulic fracturing, or fracking, is on the verge of a boom on March 23, 2014 near Lost Hills, Cal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34919" y="2025027"/>
            <a:ext cx="3955335" cy="22239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oil and gas falling object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4724" y="2004050"/>
            <a:ext cx="3797589" cy="22658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5185" y="4589770"/>
            <a:ext cx="3535833" cy="338554"/>
          </a:xfrm>
          <a:prstGeom prst="rect">
            <a:avLst/>
          </a:prstGeom>
        </p:spPr>
        <p:txBody>
          <a:bodyPr wrap="square">
            <a:spAutoFit/>
          </a:bodyPr>
          <a:lstStyle/>
          <a:p>
            <a:r>
              <a:rPr lang="en-US" sz="800" dirty="0"/>
              <a:t>https://www.oilandgaspeople.com/news/11560/new-website-promotes-safety-to-prevent-dropped-object-accidents/</a:t>
            </a:r>
          </a:p>
        </p:txBody>
      </p:sp>
    </p:spTree>
    <p:custDataLst>
      <p:tags r:id="rId1"/>
    </p:custDataLst>
    <p:extLst>
      <p:ext uri="{BB962C8B-B14F-4D97-AF65-F5344CB8AC3E}">
        <p14:creationId xmlns:p14="http://schemas.microsoft.com/office/powerpoint/2010/main" val="1995354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dirty="0" smtClean="0"/>
              <a:t>Things that shock you!</a:t>
            </a:r>
          </a:p>
          <a:p>
            <a:endParaRPr lang="en-US" dirty="0"/>
          </a:p>
          <a:p>
            <a:pPr marL="45720" indent="0">
              <a:buNone/>
            </a:pPr>
            <a:r>
              <a:rPr lang="en-US" dirty="0" smtClean="0"/>
              <a:t>For example</a:t>
            </a:r>
            <a:r>
              <a:rPr lang="mr-IN" dirty="0" smtClean="0"/>
              <a:t>…</a:t>
            </a:r>
            <a:endParaRPr lang="en-US" dirty="0" smtClean="0"/>
          </a:p>
        </p:txBody>
      </p:sp>
      <p:sp>
        <p:nvSpPr>
          <p:cNvPr id="3" name="Title 2"/>
          <p:cNvSpPr>
            <a:spLocks noGrp="1"/>
          </p:cNvSpPr>
          <p:nvPr>
            <p:ph type="title"/>
          </p:nvPr>
        </p:nvSpPr>
        <p:spPr/>
        <p:txBody>
          <a:bodyPr/>
          <a:lstStyle/>
          <a:p>
            <a:r>
              <a:rPr lang="en-US" dirty="0" smtClean="0"/>
              <a:t>Electrical hazards</a:t>
            </a:r>
            <a:endParaRPr lang="en-US" dirty="0"/>
          </a:p>
        </p:txBody>
      </p:sp>
    </p:spTree>
    <p:custDataLst>
      <p:tags r:id="rId1"/>
    </p:custDataLst>
    <p:extLst>
      <p:ext uri="{BB962C8B-B14F-4D97-AF65-F5344CB8AC3E}">
        <p14:creationId xmlns:p14="http://schemas.microsoft.com/office/powerpoint/2010/main" val="1091895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Electrical </a:t>
            </a:r>
            <a:r>
              <a:rPr lang="en-US" dirty="0" smtClean="0"/>
              <a:t>hazards </a:t>
            </a:r>
            <a:endParaRPr lang="en-US" dirty="0"/>
          </a:p>
        </p:txBody>
      </p:sp>
      <p:pic>
        <p:nvPicPr>
          <p:cNvPr id="7170" name="Picture 2" title="photo - electrical hazar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41455" y="4276466"/>
            <a:ext cx="3820805" cy="21396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descr="Image result for frayed electrical cor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3501" y="1751012"/>
            <a:ext cx="4721225" cy="44031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27857" y="1753429"/>
            <a:ext cx="1685636" cy="461665"/>
          </a:xfrm>
          <a:prstGeom prst="rect">
            <a:avLst/>
          </a:prstGeom>
        </p:spPr>
        <p:txBody>
          <a:bodyPr wrap="square">
            <a:spAutoFit/>
          </a:bodyPr>
          <a:lstStyle/>
          <a:p>
            <a:r>
              <a:rPr lang="en-US" sz="800" dirty="0"/>
              <a:t>http://environmentalhealth.buffalostate.edu/commonsafetyhazards</a:t>
            </a:r>
          </a:p>
        </p:txBody>
      </p:sp>
    </p:spTree>
    <p:custDataLst>
      <p:tags r:id="rId1"/>
    </p:custDataLst>
    <p:extLst>
      <p:ext uri="{BB962C8B-B14F-4D97-AF65-F5344CB8AC3E}">
        <p14:creationId xmlns:p14="http://schemas.microsoft.com/office/powerpoint/2010/main" val="2658321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Electrical </a:t>
            </a:r>
            <a:r>
              <a:rPr lang="en-US" dirty="0" smtClean="0"/>
              <a:t>hazards  </a:t>
            </a:r>
            <a:endParaRPr lang="en-US" dirty="0"/>
          </a:p>
        </p:txBody>
      </p:sp>
      <p:pic>
        <p:nvPicPr>
          <p:cNvPr id="8" name="Content Placeholder 7" title="LO/TO label - DANGER. DO NOT OPERATE"/>
          <p:cNvPicPr>
            <a:picLocks noGrp="1" noChangeAspect="1"/>
          </p:cNvPicPr>
          <p:nvPr>
            <p:ph sz="half" idx="1"/>
          </p:nvPr>
        </p:nvPicPr>
        <p:blipFill>
          <a:blip r:embed="rId4" cstate="email">
            <a:extLst>
              <a:ext uri="{28A0092B-C50C-407E-A947-70E740481C1C}">
                <a14:useLocalDpi xmlns:a14="http://schemas.microsoft.com/office/drawing/2010/main"/>
              </a:ext>
            </a:extLst>
          </a:blip>
          <a:srcRect/>
          <a:stretch>
            <a:fillRect/>
          </a:stretch>
        </p:blipFill>
        <p:spPr>
          <a:xfrm>
            <a:off x="381000" y="1886862"/>
            <a:ext cx="3494399" cy="3813510"/>
          </a:xfrm>
        </p:spPr>
      </p:pic>
      <p:pic>
        <p:nvPicPr>
          <p:cNvPr id="6147" name="Picture 3" title="Sign - DANGER. Keep clear! Death or serious injury will result from contract with overhead power line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2814" y="5095187"/>
            <a:ext cx="2990850" cy="1467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title="Warning. Lockout/Tagout required before enteri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98993" y="4972638"/>
            <a:ext cx="1152812" cy="15900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Content Placeholder 3" title="photo - electrical hazards"/>
          <p:cNvPicPr>
            <a:picLocks noGrp="1" noChangeAspect="1"/>
          </p:cNvPicPr>
          <p:nvPr>
            <p:ph sz="half" idx="2"/>
          </p:nvPr>
        </p:nvPicPr>
        <p:blipFill>
          <a:blip r:embed="rId7" cstate="email">
            <a:extLst>
              <a:ext uri="{28A0092B-C50C-407E-A947-70E740481C1C}">
                <a14:useLocalDpi xmlns:a14="http://schemas.microsoft.com/office/drawing/2010/main"/>
              </a:ext>
            </a:extLst>
          </a:blip>
          <a:stretch>
            <a:fillRect/>
          </a:stretch>
        </p:blipFill>
        <p:spPr>
          <a:xfrm>
            <a:off x="4204854" y="1906906"/>
            <a:ext cx="4326771" cy="2886767"/>
          </a:xfrm>
          <a:prstGeom prst="rect">
            <a:avLst/>
          </a:prstGeom>
        </p:spPr>
      </p:pic>
      <p:sp>
        <p:nvSpPr>
          <p:cNvPr id="5" name="Rectangle 4"/>
          <p:cNvSpPr/>
          <p:nvPr/>
        </p:nvSpPr>
        <p:spPr>
          <a:xfrm>
            <a:off x="4451805" y="4756633"/>
            <a:ext cx="4572000" cy="338554"/>
          </a:xfrm>
          <a:prstGeom prst="rect">
            <a:avLst/>
          </a:prstGeom>
        </p:spPr>
        <p:txBody>
          <a:bodyPr>
            <a:spAutoFit/>
          </a:bodyPr>
          <a:lstStyle/>
          <a:p>
            <a:r>
              <a:rPr lang="en-US" sz="800" dirty="0"/>
              <a:t>https://seekingalpha.com/article/4133443-chevron-looks-like-bitcoin-oil-cash-flow-dividend-accelerate</a:t>
            </a:r>
          </a:p>
        </p:txBody>
      </p:sp>
      <p:sp>
        <p:nvSpPr>
          <p:cNvPr id="11" name="Rectangle 10"/>
          <p:cNvSpPr/>
          <p:nvPr/>
        </p:nvSpPr>
        <p:spPr>
          <a:xfrm>
            <a:off x="381000" y="5839535"/>
            <a:ext cx="2101174" cy="461665"/>
          </a:xfrm>
          <a:prstGeom prst="rect">
            <a:avLst/>
          </a:prstGeom>
        </p:spPr>
        <p:txBody>
          <a:bodyPr wrap="square">
            <a:spAutoFit/>
          </a:bodyPr>
          <a:lstStyle/>
          <a:p>
            <a:r>
              <a:rPr lang="en-US" sz="800" dirty="0"/>
              <a:t>http://www.safetyandhealthmagazine.com/articles/12332-lockouttagout-responsibility</a:t>
            </a:r>
          </a:p>
        </p:txBody>
      </p:sp>
    </p:spTree>
    <p:custDataLst>
      <p:tags r:id="rId1"/>
    </p:custDataLst>
    <p:extLst>
      <p:ext uri="{BB962C8B-B14F-4D97-AF65-F5344CB8AC3E}">
        <p14:creationId xmlns:p14="http://schemas.microsoft.com/office/powerpoint/2010/main" val="3234640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dirty="0" smtClean="0"/>
              <a:t>Workers are often required to drive vehicles on highways and roads as part of their job. </a:t>
            </a:r>
          </a:p>
          <a:p>
            <a:pPr marL="45720" indent="0">
              <a:buNone/>
            </a:pPr>
            <a:endParaRPr lang="en-US" dirty="0" smtClean="0"/>
          </a:p>
          <a:p>
            <a:pPr marL="45720" indent="0">
              <a:buNone/>
            </a:pPr>
            <a:r>
              <a:rPr lang="en-US" dirty="0" smtClean="0"/>
              <a:t>Highway </a:t>
            </a:r>
            <a:r>
              <a:rPr lang="en-US" dirty="0"/>
              <a:t>vehicle crashes </a:t>
            </a:r>
            <a:r>
              <a:rPr lang="en-US" dirty="0" smtClean="0"/>
              <a:t>are the </a:t>
            </a:r>
            <a:r>
              <a:rPr lang="en-US" dirty="0"/>
              <a:t>leading </a:t>
            </a:r>
            <a:r>
              <a:rPr lang="en-US" dirty="0" smtClean="0"/>
              <a:t>cause </a:t>
            </a:r>
            <a:r>
              <a:rPr lang="en-US" dirty="0"/>
              <a:t>of </a:t>
            </a:r>
            <a:r>
              <a:rPr lang="en-US" dirty="0" smtClean="0"/>
              <a:t>death among oil </a:t>
            </a:r>
            <a:r>
              <a:rPr lang="en-US" dirty="0"/>
              <a:t>and gas extraction </a:t>
            </a:r>
            <a:r>
              <a:rPr lang="en-US" dirty="0" smtClean="0"/>
              <a:t>workers.</a:t>
            </a:r>
            <a:endParaRPr lang="en-US" dirty="0"/>
          </a:p>
        </p:txBody>
      </p:sp>
      <p:sp>
        <p:nvSpPr>
          <p:cNvPr id="3" name="Title 2"/>
          <p:cNvSpPr>
            <a:spLocks noGrp="1"/>
          </p:cNvSpPr>
          <p:nvPr>
            <p:ph type="title"/>
          </p:nvPr>
        </p:nvSpPr>
        <p:spPr/>
        <p:txBody>
          <a:bodyPr/>
          <a:lstStyle/>
          <a:p>
            <a:r>
              <a:rPr lang="en-US" dirty="0" smtClean="0"/>
              <a:t>Vehicle collisions</a:t>
            </a:r>
            <a:endParaRPr lang="en-US" dirty="0"/>
          </a:p>
        </p:txBody>
      </p:sp>
      <p:pic>
        <p:nvPicPr>
          <p:cNvPr id="6146" name="Picture 2" descr="Image result for drive safel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38557" y="3568284"/>
            <a:ext cx="3810000" cy="2867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14655" y="3844789"/>
            <a:ext cx="1390073" cy="584775"/>
          </a:xfrm>
          <a:prstGeom prst="rect">
            <a:avLst/>
          </a:prstGeom>
        </p:spPr>
        <p:txBody>
          <a:bodyPr wrap="square">
            <a:spAutoFit/>
          </a:bodyPr>
          <a:lstStyle/>
          <a:p>
            <a:r>
              <a:rPr lang="en-US" sz="800" dirty="0"/>
              <a:t>https://www.safetysupplywarehouse.com/NOTICE_PLEASE_DRIVE_SAFELY_SIGN_p/30274.htm</a:t>
            </a:r>
          </a:p>
        </p:txBody>
      </p:sp>
    </p:spTree>
    <p:custDataLst>
      <p:tags r:id="rId1"/>
    </p:custDataLst>
    <p:extLst>
      <p:ext uri="{BB962C8B-B14F-4D97-AF65-F5344CB8AC3E}">
        <p14:creationId xmlns:p14="http://schemas.microsoft.com/office/powerpoint/2010/main" val="364967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begin our training on safety, lets consider a few questions</a:t>
            </a:r>
            <a:r>
              <a:rPr lang="mr-IN" dirty="0" smtClean="0"/>
              <a:t>…</a:t>
            </a:r>
            <a:endParaRPr lang="en-US" dirty="0" smtClean="0"/>
          </a:p>
          <a:p>
            <a:endParaRPr lang="en-US" dirty="0" smtClean="0"/>
          </a:p>
          <a:p>
            <a:r>
              <a:rPr lang="en-US" dirty="0" smtClean="0"/>
              <a:t>True or False?</a:t>
            </a:r>
          </a:p>
          <a:p>
            <a:pPr lvl="1"/>
            <a:r>
              <a:rPr lang="en-US" dirty="0" smtClean="0"/>
              <a:t>A safety plan is a document that records all work-related injuries?</a:t>
            </a:r>
          </a:p>
          <a:p>
            <a:pPr lvl="1"/>
            <a:r>
              <a:rPr lang="en-US" dirty="0" smtClean="0"/>
              <a:t>Electrocution is a major workplace hazard?</a:t>
            </a:r>
          </a:p>
          <a:p>
            <a:pPr lvl="1"/>
            <a:r>
              <a:rPr lang="en-US" dirty="0" smtClean="0"/>
              <a:t>A major workplace hazard is to be struck by a moving instrument?</a:t>
            </a:r>
          </a:p>
          <a:p>
            <a:pPr lvl="1"/>
            <a:r>
              <a:rPr lang="en-US" dirty="0" smtClean="0"/>
              <a:t>A permit is not needed for all confined spaces?</a:t>
            </a:r>
          </a:p>
          <a:p>
            <a:pPr lvl="1"/>
            <a:r>
              <a:rPr lang="en-US" dirty="0" smtClean="0"/>
              <a:t>The employer is responsible for providing all PPE?</a:t>
            </a:r>
            <a:endParaRPr lang="en-US" dirty="0"/>
          </a:p>
        </p:txBody>
      </p:sp>
      <p:sp>
        <p:nvSpPr>
          <p:cNvPr id="3" name="Title 2"/>
          <p:cNvSpPr>
            <a:spLocks noGrp="1"/>
          </p:cNvSpPr>
          <p:nvPr>
            <p:ph type="title"/>
          </p:nvPr>
        </p:nvSpPr>
        <p:spPr/>
        <p:txBody>
          <a:bodyPr/>
          <a:lstStyle/>
          <a:p>
            <a:r>
              <a:rPr lang="en-US" dirty="0" smtClean="0"/>
              <a:t>Training Pre-assessment</a:t>
            </a:r>
            <a:endParaRPr lang="en-US" dirty="0"/>
          </a:p>
        </p:txBody>
      </p:sp>
    </p:spTree>
    <p:custDataLst>
      <p:tags r:id="rId1"/>
    </p:custDataLst>
    <p:extLst>
      <p:ext uri="{BB962C8B-B14F-4D97-AF65-F5344CB8AC3E}">
        <p14:creationId xmlns:p14="http://schemas.microsoft.com/office/powerpoint/2010/main" val="4045885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Vehicle </a:t>
            </a:r>
            <a:r>
              <a:rPr lang="en-US" dirty="0" smtClean="0"/>
              <a:t>collisions </a:t>
            </a:r>
            <a:endParaRPr lang="en-US" dirty="0"/>
          </a:p>
        </p:txBody>
      </p:sp>
      <p:pic>
        <p:nvPicPr>
          <p:cNvPr id="1026" name="Picture 2" title="photo - vehicle colli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887646"/>
            <a:ext cx="3664527" cy="2470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descr="Image result for oil and gas vehicle accid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887646"/>
            <a:ext cx="3677773" cy="24502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1416" y="4440297"/>
            <a:ext cx="2071401" cy="215444"/>
          </a:xfrm>
          <a:prstGeom prst="rect">
            <a:avLst/>
          </a:prstGeom>
        </p:spPr>
        <p:txBody>
          <a:bodyPr wrap="none">
            <a:spAutoFit/>
          </a:bodyPr>
          <a:lstStyle/>
          <a:p>
            <a:r>
              <a:rPr lang="en-US" sz="800" dirty="0"/>
              <a:t>https://pixabay.com/en/photos/accident/</a:t>
            </a:r>
          </a:p>
        </p:txBody>
      </p:sp>
      <p:sp>
        <p:nvSpPr>
          <p:cNvPr id="2" name="Rectangle 1"/>
          <p:cNvSpPr/>
          <p:nvPr/>
        </p:nvSpPr>
        <p:spPr>
          <a:xfrm>
            <a:off x="5440218" y="4440296"/>
            <a:ext cx="2650837" cy="338554"/>
          </a:xfrm>
          <a:prstGeom prst="rect">
            <a:avLst/>
          </a:prstGeom>
        </p:spPr>
        <p:txBody>
          <a:bodyPr wrap="square">
            <a:spAutoFit/>
          </a:bodyPr>
          <a:lstStyle/>
          <a:p>
            <a:r>
              <a:rPr lang="en-US" sz="800" dirty="0"/>
              <a:t>https://www.wsj.com/articles/how-to-transport-oil-more-safely-1442197722</a:t>
            </a:r>
          </a:p>
        </p:txBody>
      </p:sp>
      <p:pic>
        <p:nvPicPr>
          <p:cNvPr id="8" name="Picture 6" descr="Image result for traffic sig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02817" y="4032549"/>
            <a:ext cx="2535867" cy="25390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40218" y="6109925"/>
            <a:ext cx="2332275" cy="461665"/>
          </a:xfrm>
          <a:prstGeom prst="rect">
            <a:avLst/>
          </a:prstGeom>
        </p:spPr>
        <p:txBody>
          <a:bodyPr wrap="square">
            <a:spAutoFit/>
          </a:bodyPr>
          <a:lstStyle/>
          <a:p>
            <a:r>
              <a:rPr lang="en-US" sz="800" dirty="0"/>
              <a:t>https://www.wayfair.com/decor-pillows/pdp/wallpops-wall-art-kit-road-signs-wall-decal-wpp1266.html</a:t>
            </a:r>
          </a:p>
        </p:txBody>
      </p:sp>
    </p:spTree>
    <p:custDataLst>
      <p:tags r:id="rId1"/>
    </p:custDataLst>
    <p:extLst>
      <p:ext uri="{BB962C8B-B14F-4D97-AF65-F5344CB8AC3E}">
        <p14:creationId xmlns:p14="http://schemas.microsoft.com/office/powerpoint/2010/main" val="407411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94165"/>
          </a:xfrm>
        </p:spPr>
        <p:txBody>
          <a:bodyPr>
            <a:normAutofit/>
          </a:bodyPr>
          <a:lstStyle/>
          <a:p>
            <a:pPr marL="45720" indent="0">
              <a:buNone/>
            </a:pPr>
            <a:r>
              <a:rPr lang="en-US" dirty="0" smtClean="0"/>
              <a:t>Explosions and fires are a higher risk for those working in oil and gas industry due to the presence of flammable gasses.</a:t>
            </a:r>
          </a:p>
          <a:p>
            <a:endParaRPr lang="en-US" dirty="0"/>
          </a:p>
          <a:p>
            <a:pPr marL="45720" indent="0">
              <a:buNone/>
            </a:pPr>
            <a:r>
              <a:rPr lang="en-US" dirty="0" smtClean="0"/>
              <a:t>Ignition can occur from many sources:</a:t>
            </a:r>
          </a:p>
          <a:p>
            <a:pPr lvl="1"/>
            <a:r>
              <a:rPr lang="en-US" dirty="0" smtClean="0"/>
              <a:t>Open flames</a:t>
            </a:r>
          </a:p>
          <a:p>
            <a:pPr lvl="1"/>
            <a:r>
              <a:rPr lang="en-US" dirty="0" smtClean="0"/>
              <a:t>Welding </a:t>
            </a:r>
          </a:p>
          <a:p>
            <a:pPr lvl="1"/>
            <a:r>
              <a:rPr lang="en-US" dirty="0" smtClean="0"/>
              <a:t>Cigarettes</a:t>
            </a:r>
          </a:p>
          <a:p>
            <a:pPr lvl="1"/>
            <a:r>
              <a:rPr lang="en-US" dirty="0" smtClean="0"/>
              <a:t>Lightening</a:t>
            </a:r>
          </a:p>
          <a:p>
            <a:pPr lvl="1"/>
            <a:r>
              <a:rPr lang="en-US" dirty="0" smtClean="0"/>
              <a:t>Static electricity</a:t>
            </a:r>
          </a:p>
          <a:p>
            <a:pPr lvl="1"/>
            <a:r>
              <a:rPr lang="en-US" dirty="0" smtClean="0"/>
              <a:t>Friction sparks</a:t>
            </a:r>
          </a:p>
          <a:p>
            <a:pPr lvl="1"/>
            <a:r>
              <a:rPr lang="en-US" dirty="0" smtClean="0"/>
              <a:t>Use of explosives</a:t>
            </a:r>
          </a:p>
          <a:p>
            <a:pPr lvl="1"/>
            <a:r>
              <a:rPr lang="en-US" dirty="0" smtClean="0"/>
              <a:t>Internal combustion engines</a:t>
            </a:r>
          </a:p>
          <a:p>
            <a:pPr lvl="1"/>
            <a:r>
              <a:rPr lang="en-US" dirty="0" smtClean="0"/>
              <a:t>Pumps</a:t>
            </a:r>
          </a:p>
          <a:p>
            <a:pPr lvl="1"/>
            <a:r>
              <a:rPr lang="en-US" dirty="0" smtClean="0"/>
              <a:t>Motors</a:t>
            </a:r>
          </a:p>
          <a:p>
            <a:pPr lvl="1"/>
            <a:endParaRPr lang="en-US" dirty="0"/>
          </a:p>
        </p:txBody>
      </p:sp>
      <p:sp>
        <p:nvSpPr>
          <p:cNvPr id="3" name="Title 2"/>
          <p:cNvSpPr>
            <a:spLocks noGrp="1"/>
          </p:cNvSpPr>
          <p:nvPr>
            <p:ph type="title"/>
          </p:nvPr>
        </p:nvSpPr>
        <p:spPr/>
        <p:txBody>
          <a:bodyPr/>
          <a:lstStyle/>
          <a:p>
            <a:r>
              <a:rPr lang="en-US" dirty="0"/>
              <a:t>Explosions and fires</a:t>
            </a:r>
          </a:p>
        </p:txBody>
      </p:sp>
      <p:pic>
        <p:nvPicPr>
          <p:cNvPr id="2050" name="Picture 2" title="photo of a wel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48605" y="3241963"/>
            <a:ext cx="4255298" cy="2792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33169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Explosions and </a:t>
            </a:r>
            <a:r>
              <a:rPr lang="en-US" dirty="0" smtClean="0"/>
              <a:t>fires </a:t>
            </a:r>
            <a:endParaRPr lang="en-US" dirty="0"/>
          </a:p>
        </p:txBody>
      </p:sp>
      <p:pic>
        <p:nvPicPr>
          <p:cNvPr id="3074" name="Picture 2" title="photo of an explosion/fi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768" y="3288145"/>
            <a:ext cx="5405377" cy="3037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Content Placeholder 7" title="photo of an explosion/fire"/>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728195" y="1785026"/>
            <a:ext cx="5034065" cy="3020439"/>
          </a:xfrm>
          <a:prstGeom prst="rect">
            <a:avLst/>
          </a:prstGeom>
        </p:spPr>
      </p:pic>
      <p:sp>
        <p:nvSpPr>
          <p:cNvPr id="6" name="Rectangle 5"/>
          <p:cNvSpPr/>
          <p:nvPr/>
        </p:nvSpPr>
        <p:spPr>
          <a:xfrm>
            <a:off x="6039024" y="4859533"/>
            <a:ext cx="2570356" cy="338554"/>
          </a:xfrm>
          <a:prstGeom prst="rect">
            <a:avLst/>
          </a:prstGeom>
        </p:spPr>
        <p:txBody>
          <a:bodyPr wrap="square">
            <a:spAutoFit/>
          </a:bodyPr>
          <a:lstStyle/>
          <a:p>
            <a:r>
              <a:rPr lang="en-US" sz="800" dirty="0"/>
              <a:t>http://miradikwanza.blogspot.com/2014/08/oil-and-gas-production-managing-oil.html</a:t>
            </a:r>
          </a:p>
        </p:txBody>
      </p:sp>
    </p:spTree>
    <p:custDataLst>
      <p:tags r:id="rId1"/>
    </p:custDataLst>
    <p:extLst>
      <p:ext uri="{BB962C8B-B14F-4D97-AF65-F5344CB8AC3E}">
        <p14:creationId xmlns:p14="http://schemas.microsoft.com/office/powerpoint/2010/main" val="3225890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Explosions and </a:t>
            </a:r>
            <a:r>
              <a:rPr lang="en-US" dirty="0" smtClean="0"/>
              <a:t>fires  </a:t>
            </a:r>
            <a:endParaRPr lang="en-US" dirty="0"/>
          </a:p>
        </p:txBody>
      </p:sp>
      <p:pic>
        <p:nvPicPr>
          <p:cNvPr id="10245" name="Picture 5" title="Flammable pictogra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4028" y="4969478"/>
            <a:ext cx="1544344" cy="15340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title="photo of an explosion/fir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11144" y="1773195"/>
            <a:ext cx="4047131" cy="3827249"/>
          </a:xfrm>
          <a:prstGeom prst="rect">
            <a:avLst/>
          </a:prstGeom>
        </p:spPr>
      </p:pic>
      <p:pic>
        <p:nvPicPr>
          <p:cNvPr id="9" name="Picture 8" title="photo of a tank with warning labels and NO OPEN Flames sign"/>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1381" y="1773195"/>
            <a:ext cx="3154219" cy="3137228"/>
          </a:xfrm>
          <a:prstGeom prst="rect">
            <a:avLst/>
          </a:prstGeom>
        </p:spPr>
      </p:pic>
      <p:sp>
        <p:nvSpPr>
          <p:cNvPr id="10" name="Rectangle 9"/>
          <p:cNvSpPr/>
          <p:nvPr/>
        </p:nvSpPr>
        <p:spPr>
          <a:xfrm>
            <a:off x="921755" y="4910423"/>
            <a:ext cx="1810887" cy="584775"/>
          </a:xfrm>
          <a:prstGeom prst="rect">
            <a:avLst/>
          </a:prstGeom>
        </p:spPr>
        <p:txBody>
          <a:bodyPr wrap="square">
            <a:spAutoFit/>
          </a:bodyPr>
          <a:lstStyle/>
          <a:p>
            <a:r>
              <a:rPr lang="en-US" sz="800" dirty="0"/>
              <a:t>https://www.bizbuysell.com/Business-Opportunity/Fuel-and-Oil-Tank-Installations-Removal-and-Remediation/1418661/</a:t>
            </a:r>
          </a:p>
        </p:txBody>
      </p:sp>
      <p:sp>
        <p:nvSpPr>
          <p:cNvPr id="11" name="Rectangle 10"/>
          <p:cNvSpPr/>
          <p:nvPr/>
        </p:nvSpPr>
        <p:spPr>
          <a:xfrm>
            <a:off x="6299317" y="5600444"/>
            <a:ext cx="2358958" cy="461665"/>
          </a:xfrm>
          <a:prstGeom prst="rect">
            <a:avLst/>
          </a:prstGeom>
        </p:spPr>
        <p:txBody>
          <a:bodyPr wrap="square">
            <a:spAutoFit/>
          </a:bodyPr>
          <a:lstStyle/>
          <a:p>
            <a:r>
              <a:rPr lang="en-US" sz="800" dirty="0"/>
              <a:t>https://oilprice.com/Latest-Energy-News/World-News/Fire-Breaks-Out-At-Eni-Refinery-In-Northern-Italy-No-Injuries-Reported.html</a:t>
            </a:r>
          </a:p>
        </p:txBody>
      </p:sp>
    </p:spTree>
    <p:custDataLst>
      <p:tags r:id="rId1"/>
    </p:custDataLst>
    <p:extLst>
      <p:ext uri="{BB962C8B-B14F-4D97-AF65-F5344CB8AC3E}">
        <p14:creationId xmlns:p14="http://schemas.microsoft.com/office/powerpoint/2010/main" val="18321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dirty="0" smtClean="0"/>
              <a:t>“A </a:t>
            </a:r>
            <a:r>
              <a:rPr lang="en-US" b="1" dirty="0"/>
              <a:t>confined space</a:t>
            </a:r>
            <a:r>
              <a:rPr lang="en-US" dirty="0"/>
              <a:t> </a:t>
            </a:r>
            <a:r>
              <a:rPr lang="en-US" dirty="0" smtClean="0"/>
              <a:t>has </a:t>
            </a:r>
            <a:r>
              <a:rPr lang="en-US" b="1" dirty="0"/>
              <a:t>limited or restricted means for entry or </a:t>
            </a:r>
            <a:r>
              <a:rPr lang="en-US" b="1" dirty="0" smtClean="0"/>
              <a:t>exit</a:t>
            </a:r>
            <a:r>
              <a:rPr lang="en-US" dirty="0" smtClean="0"/>
              <a:t>, </a:t>
            </a:r>
            <a:r>
              <a:rPr lang="en-US" b="1" dirty="0" smtClean="0"/>
              <a:t>large enough for bodily entry</a:t>
            </a:r>
            <a:r>
              <a:rPr lang="en-US" dirty="0" smtClean="0"/>
              <a:t>, and </a:t>
            </a:r>
            <a:r>
              <a:rPr lang="en-US" dirty="0"/>
              <a:t>is </a:t>
            </a:r>
            <a:r>
              <a:rPr lang="en-US" b="1" dirty="0"/>
              <a:t>not designed for continuous occupancy</a:t>
            </a:r>
            <a:r>
              <a:rPr lang="en-US" dirty="0"/>
              <a:t>. Confined spaces include, but are not limited to, tanks, vessels, silos, storage bins, hoppers, vaults, pits, manholes, tunnels, equipment housings, ductwork, </a:t>
            </a:r>
            <a:r>
              <a:rPr lang="en-US" dirty="0" smtClean="0"/>
              <a:t>pipelines</a:t>
            </a:r>
            <a:r>
              <a:rPr lang="en-US" dirty="0"/>
              <a:t>, etc</a:t>
            </a:r>
            <a:r>
              <a:rPr lang="en-US" dirty="0" smtClean="0"/>
              <a:t>.”	   </a:t>
            </a:r>
          </a:p>
          <a:p>
            <a:pPr marL="45720" indent="0">
              <a:buNone/>
            </a:pPr>
            <a:r>
              <a:rPr lang="en-US" dirty="0"/>
              <a:t> </a:t>
            </a:r>
            <a:r>
              <a:rPr lang="en-US" dirty="0" smtClean="0"/>
              <a:t>        -- OSHA, Confined Spaces</a:t>
            </a:r>
            <a:endParaRPr lang="en-US" dirty="0"/>
          </a:p>
        </p:txBody>
      </p:sp>
      <p:sp>
        <p:nvSpPr>
          <p:cNvPr id="3" name="Title 2"/>
          <p:cNvSpPr>
            <a:spLocks noGrp="1"/>
          </p:cNvSpPr>
          <p:nvPr>
            <p:ph type="title"/>
          </p:nvPr>
        </p:nvSpPr>
        <p:spPr/>
        <p:txBody>
          <a:bodyPr/>
          <a:lstStyle/>
          <a:p>
            <a:r>
              <a:rPr lang="en-US" dirty="0" smtClean="0"/>
              <a:t>Confined spaces</a:t>
            </a:r>
            <a:endParaRPr lang="en-US" dirty="0"/>
          </a:p>
        </p:txBody>
      </p:sp>
      <p:pic>
        <p:nvPicPr>
          <p:cNvPr id="11266" name="Picture 2" title="sign - danger. confined space. authorized personnel onl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6458" y="4058730"/>
            <a:ext cx="3048000" cy="2190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title="photo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39870" y="3808430"/>
            <a:ext cx="3040938" cy="2823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41563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Confined spaces </a:t>
            </a:r>
            <a:endParaRPr lang="en-US" dirty="0"/>
          </a:p>
        </p:txBody>
      </p:sp>
      <p:sp>
        <p:nvSpPr>
          <p:cNvPr id="5" name="Rectangle 4"/>
          <p:cNvSpPr/>
          <p:nvPr/>
        </p:nvSpPr>
        <p:spPr>
          <a:xfrm>
            <a:off x="2715984" y="6350801"/>
            <a:ext cx="4572000" cy="215444"/>
          </a:xfrm>
          <a:prstGeom prst="rect">
            <a:avLst/>
          </a:prstGeom>
        </p:spPr>
        <p:txBody>
          <a:bodyPr>
            <a:spAutoFit/>
          </a:bodyPr>
          <a:lstStyle/>
          <a:p>
            <a:r>
              <a:rPr lang="en-US" sz="800" dirty="0"/>
              <a:t>http://www.elcosh.org/document/3706/d001243/Confined%2BSpaces.html</a:t>
            </a:r>
          </a:p>
        </p:txBody>
      </p:sp>
      <p:pic>
        <p:nvPicPr>
          <p:cNvPr id="6" name="Content Placeholder 1" title="cartoon of a worker entering a confined spac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39695" y="1719070"/>
            <a:ext cx="4663870" cy="4691923"/>
          </a:xfrm>
          <a:prstGeom prst="rect">
            <a:avLst/>
          </a:prstGeom>
        </p:spPr>
      </p:pic>
    </p:spTree>
    <p:custDataLst>
      <p:tags r:id="rId1"/>
    </p:custDataLst>
    <p:extLst>
      <p:ext uri="{BB962C8B-B14F-4D97-AF65-F5344CB8AC3E}">
        <p14:creationId xmlns:p14="http://schemas.microsoft.com/office/powerpoint/2010/main" val="2097411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Confined spaces  </a:t>
            </a:r>
            <a:endParaRPr lang="en-US" dirty="0"/>
          </a:p>
        </p:txBody>
      </p:sp>
      <p:pic>
        <p:nvPicPr>
          <p:cNvPr id="5122" name="Picture 2" title="photo of confined spaces"/>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6257396" y="1719073"/>
            <a:ext cx="2572473" cy="2548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3120683" y="6219867"/>
            <a:ext cx="4572000" cy="215444"/>
          </a:xfrm>
          <a:prstGeom prst="rect">
            <a:avLst/>
          </a:prstGeom>
        </p:spPr>
        <p:txBody>
          <a:bodyPr>
            <a:spAutoFit/>
          </a:bodyPr>
          <a:lstStyle/>
          <a:p>
            <a:r>
              <a:rPr lang="en-US" sz="800" dirty="0"/>
              <a:t>http://www.powermag.com/safe-work-practices-in-confined-spaces-at-power-plants/</a:t>
            </a:r>
          </a:p>
        </p:txBody>
      </p:sp>
      <p:pic>
        <p:nvPicPr>
          <p:cNvPr id="9" name="Content Placeholder 4" title="photo of a worker in protective clothing entering a confined space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21800" y="2566963"/>
            <a:ext cx="4095259" cy="2716349"/>
          </a:xfrm>
          <a:prstGeom prst="rect">
            <a:avLst/>
          </a:prstGeom>
        </p:spPr>
      </p:pic>
      <p:sp>
        <p:nvSpPr>
          <p:cNvPr id="10" name="Rectangle 9"/>
          <p:cNvSpPr/>
          <p:nvPr/>
        </p:nvSpPr>
        <p:spPr>
          <a:xfrm>
            <a:off x="6360400" y="5074084"/>
            <a:ext cx="2401860" cy="215444"/>
          </a:xfrm>
          <a:prstGeom prst="rect">
            <a:avLst/>
          </a:prstGeom>
        </p:spPr>
        <p:txBody>
          <a:bodyPr wrap="square">
            <a:spAutoFit/>
          </a:bodyPr>
          <a:lstStyle/>
          <a:p>
            <a:r>
              <a:rPr lang="en-US" sz="800" dirty="0"/>
              <a:t>http://blog.rmiwyoming.com/tag/oil-and-gas</a:t>
            </a:r>
          </a:p>
        </p:txBody>
      </p:sp>
      <p:pic>
        <p:nvPicPr>
          <p:cNvPr id="6" name="Picture 5" title="sign - Danger. Permit required confined space. Do not ent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550" y="4538417"/>
            <a:ext cx="2859639" cy="1896894"/>
          </a:xfrm>
          <a:prstGeom prst="rect">
            <a:avLst/>
          </a:prstGeom>
        </p:spPr>
      </p:pic>
    </p:spTree>
    <p:custDataLst>
      <p:tags r:id="rId1"/>
    </p:custDataLst>
    <p:extLst>
      <p:ext uri="{BB962C8B-B14F-4D97-AF65-F5344CB8AC3E}">
        <p14:creationId xmlns:p14="http://schemas.microsoft.com/office/powerpoint/2010/main" val="1166535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61946"/>
            <a:ext cx="8407893" cy="4407408"/>
          </a:xfrm>
        </p:spPr>
        <p:txBody>
          <a:bodyPr>
            <a:normAutofit/>
          </a:bodyPr>
          <a:lstStyle/>
          <a:p>
            <a:pPr marL="45720" indent="0">
              <a:buNone/>
            </a:pPr>
            <a:r>
              <a:rPr lang="en-US" sz="2800" dirty="0" smtClean="0"/>
              <a:t>High pressure lines and equipment, such as hydraulic lines or compressed gases, pose several risks.</a:t>
            </a:r>
          </a:p>
          <a:p>
            <a:pPr lvl="1">
              <a:spcBef>
                <a:spcPts val="1200"/>
              </a:spcBef>
            </a:pPr>
            <a:r>
              <a:rPr lang="en-US" sz="2800" dirty="0" smtClean="0"/>
              <a:t>Lines can leak or burst, causing struck by fatalities.</a:t>
            </a:r>
          </a:p>
          <a:p>
            <a:pPr lvl="1">
              <a:spcBef>
                <a:spcPts val="1200"/>
              </a:spcBef>
            </a:pPr>
            <a:r>
              <a:rPr lang="en-US" sz="2800" dirty="0" smtClean="0"/>
              <a:t>Unsecure high pressure lines and hoses can also be a hazard.</a:t>
            </a:r>
          </a:p>
          <a:p>
            <a:pPr lvl="1"/>
            <a:r>
              <a:rPr lang="en-US" sz="2800" dirty="0" smtClean="0"/>
              <a:t>Proper handling and management of lines is important!</a:t>
            </a:r>
          </a:p>
        </p:txBody>
      </p:sp>
      <p:sp>
        <p:nvSpPr>
          <p:cNvPr id="3" name="Title 2"/>
          <p:cNvSpPr>
            <a:spLocks noGrp="1"/>
          </p:cNvSpPr>
          <p:nvPr>
            <p:ph type="title"/>
          </p:nvPr>
        </p:nvSpPr>
        <p:spPr/>
        <p:txBody>
          <a:bodyPr/>
          <a:lstStyle/>
          <a:p>
            <a:r>
              <a:rPr lang="en-US" dirty="0" smtClean="0"/>
              <a:t>High pressure lines and equipment</a:t>
            </a:r>
            <a:endParaRPr lang="en-US" dirty="0"/>
          </a:p>
        </p:txBody>
      </p:sp>
    </p:spTree>
    <p:custDataLst>
      <p:tags r:id="rId1"/>
    </p:custDataLst>
    <p:extLst>
      <p:ext uri="{BB962C8B-B14F-4D97-AF65-F5344CB8AC3E}">
        <p14:creationId xmlns:p14="http://schemas.microsoft.com/office/powerpoint/2010/main" val="67337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21169"/>
            <a:ext cx="8381260" cy="1054394"/>
          </a:xfrm>
        </p:spPr>
        <p:txBody>
          <a:bodyPr/>
          <a:lstStyle/>
          <a:p>
            <a:r>
              <a:rPr lang="en-US" dirty="0"/>
              <a:t>High pressure lines and </a:t>
            </a:r>
            <a:r>
              <a:rPr lang="en-US" dirty="0" smtClean="0"/>
              <a:t>equipment </a:t>
            </a:r>
            <a:endParaRPr lang="en-US" dirty="0"/>
          </a:p>
        </p:txBody>
      </p:sp>
      <p:pic>
        <p:nvPicPr>
          <p:cNvPr id="5" name="Content Placeholder 3" title="sign - Danger. High Pressure Gas Lin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96215" y="1920573"/>
            <a:ext cx="4605452" cy="3611094"/>
          </a:xfrm>
          <a:prstGeom prst="rect">
            <a:avLst/>
          </a:prstGeom>
        </p:spPr>
      </p:pic>
      <p:sp>
        <p:nvSpPr>
          <p:cNvPr id="6" name="Rectangle 5"/>
          <p:cNvSpPr/>
          <p:nvPr/>
        </p:nvSpPr>
        <p:spPr>
          <a:xfrm>
            <a:off x="2851816" y="5670624"/>
            <a:ext cx="3438148" cy="215444"/>
          </a:xfrm>
          <a:prstGeom prst="rect">
            <a:avLst/>
          </a:prstGeom>
        </p:spPr>
        <p:txBody>
          <a:bodyPr wrap="square">
            <a:spAutoFit/>
          </a:bodyPr>
          <a:lstStyle/>
          <a:p>
            <a:r>
              <a:rPr lang="en-US" sz="800" dirty="0"/>
              <a:t>http://www.emedco.com/danger-high-pressure-gas-line-sign-40372.html</a:t>
            </a:r>
          </a:p>
        </p:txBody>
      </p:sp>
    </p:spTree>
    <p:custDataLst>
      <p:tags r:id="rId1"/>
    </p:custDataLst>
    <p:extLst>
      <p:ext uri="{BB962C8B-B14F-4D97-AF65-F5344CB8AC3E}">
        <p14:creationId xmlns:p14="http://schemas.microsoft.com/office/powerpoint/2010/main" val="2996770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title="pictogram - burn hazard"/>
          <p:cNvPicPr>
            <a:picLocks noGrp="1" noChangeAspect="1"/>
          </p:cNvPicPr>
          <p:nvPr>
            <p:ph sz="half" idx="1"/>
          </p:nvPr>
        </p:nvPicPr>
        <p:blipFill>
          <a:blip r:embed="rId4" cstate="email">
            <a:extLst>
              <a:ext uri="{28A0092B-C50C-407E-A947-70E740481C1C}">
                <a14:useLocalDpi xmlns:a14="http://schemas.microsoft.com/office/drawing/2010/main"/>
              </a:ext>
            </a:extLst>
          </a:blip>
          <a:srcRect t="-10714" b="-10714"/>
          <a:stretch>
            <a:fillRect/>
          </a:stretch>
        </p:blipFill>
        <p:spPr>
          <a:xfrm>
            <a:off x="470178" y="1852999"/>
            <a:ext cx="4038600" cy="4407408"/>
          </a:xfrm>
        </p:spPr>
      </p:pic>
      <p:sp>
        <p:nvSpPr>
          <p:cNvPr id="3" name="Title 2"/>
          <p:cNvSpPr>
            <a:spLocks noGrp="1"/>
          </p:cNvSpPr>
          <p:nvPr>
            <p:ph type="title"/>
          </p:nvPr>
        </p:nvSpPr>
        <p:spPr>
          <a:xfrm>
            <a:off x="381000" y="279647"/>
            <a:ext cx="8381260" cy="1054394"/>
          </a:xfrm>
        </p:spPr>
        <p:txBody>
          <a:bodyPr/>
          <a:lstStyle/>
          <a:p>
            <a:r>
              <a:rPr lang="en-US" dirty="0"/>
              <a:t>High pressure lines and </a:t>
            </a:r>
            <a:r>
              <a:rPr lang="en-US" dirty="0" smtClean="0"/>
              <a:t>equipment  </a:t>
            </a:r>
            <a:endParaRPr lang="en-US" dirty="0"/>
          </a:p>
        </p:txBody>
      </p:sp>
      <p:pic>
        <p:nvPicPr>
          <p:cNvPr id="6" name="Picture 5" title="picture - laceration and skin "/>
          <p:cNvPicPr>
            <a:picLocks noChangeAspect="1"/>
          </p:cNvPicPr>
          <p:nvPr/>
        </p:nvPicPr>
        <p:blipFill>
          <a:blip r:embed="rId5"/>
          <a:stretch>
            <a:fillRect/>
          </a:stretch>
        </p:blipFill>
        <p:spPr>
          <a:xfrm>
            <a:off x="4927044" y="1719072"/>
            <a:ext cx="3759756" cy="3609366"/>
          </a:xfrm>
          <a:prstGeom prst="rect">
            <a:avLst/>
          </a:prstGeom>
        </p:spPr>
      </p:pic>
      <p:sp>
        <p:nvSpPr>
          <p:cNvPr id="9" name="Rectangle 8"/>
          <p:cNvSpPr/>
          <p:nvPr/>
        </p:nvSpPr>
        <p:spPr>
          <a:xfrm>
            <a:off x="5702033" y="5388905"/>
            <a:ext cx="2368684" cy="338554"/>
          </a:xfrm>
          <a:prstGeom prst="rect">
            <a:avLst/>
          </a:prstGeom>
        </p:spPr>
        <p:txBody>
          <a:bodyPr wrap="square">
            <a:spAutoFit/>
          </a:bodyPr>
          <a:lstStyle/>
          <a:p>
            <a:r>
              <a:rPr lang="en-US" sz="800" dirty="0"/>
              <a:t>https://www.mountnittany.org/articles/healthsheets/37164</a:t>
            </a:r>
          </a:p>
        </p:txBody>
      </p:sp>
      <p:sp>
        <p:nvSpPr>
          <p:cNvPr id="10" name="Rectangle 9" title="pictogram - burn hazard"/>
          <p:cNvSpPr/>
          <p:nvPr/>
        </p:nvSpPr>
        <p:spPr>
          <a:xfrm>
            <a:off x="1110137" y="6091130"/>
            <a:ext cx="2758681" cy="338554"/>
          </a:xfrm>
          <a:prstGeom prst="rect">
            <a:avLst/>
          </a:prstGeom>
        </p:spPr>
        <p:txBody>
          <a:bodyPr wrap="square">
            <a:spAutoFit/>
          </a:bodyPr>
          <a:lstStyle/>
          <a:p>
            <a:r>
              <a:rPr lang="en-US" sz="800" dirty="0"/>
              <a:t>https://www.jimdodsonlaw.com/library/justice-for-florida-burn-victims.cfm</a:t>
            </a:r>
          </a:p>
        </p:txBody>
      </p:sp>
    </p:spTree>
    <p:custDataLst>
      <p:tags r:id="rId1"/>
    </p:custDataLst>
    <p:extLst>
      <p:ext uri="{BB962C8B-B14F-4D97-AF65-F5344CB8AC3E}">
        <p14:creationId xmlns:p14="http://schemas.microsoft.com/office/powerpoint/2010/main" val="3582658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 2016, there were </a:t>
            </a:r>
            <a:r>
              <a:rPr lang="en-US" b="1" dirty="0" smtClean="0"/>
              <a:t>422,593</a:t>
            </a:r>
            <a:r>
              <a:rPr lang="en-US" dirty="0" smtClean="0"/>
              <a:t> employees in the oil and gas extraction industry in the United States.</a:t>
            </a:r>
            <a:endParaRPr lang="en-US" baseline="30000" dirty="0" smtClean="0"/>
          </a:p>
          <a:p>
            <a:pPr>
              <a:spcBef>
                <a:spcPts val="1200"/>
              </a:spcBef>
            </a:pPr>
            <a:r>
              <a:rPr lang="en-US" b="1" u="sng" dirty="0" smtClean="0"/>
              <a:t>89</a:t>
            </a:r>
            <a:r>
              <a:rPr lang="en-US" dirty="0" smtClean="0"/>
              <a:t> fatalities were cited in 2015 in this industry.</a:t>
            </a:r>
            <a:endParaRPr lang="en-US" baseline="30000" dirty="0" smtClean="0"/>
          </a:p>
          <a:p>
            <a:pPr>
              <a:spcBef>
                <a:spcPts val="1200"/>
              </a:spcBef>
            </a:pPr>
            <a:r>
              <a:rPr lang="en-US" dirty="0" smtClean="0"/>
              <a:t>Examples of safety, </a:t>
            </a:r>
            <a:r>
              <a:rPr lang="en-US" dirty="0"/>
              <a:t>health hazards and dangerous conditions that can result in fatalities for oil and gas workers include:</a:t>
            </a:r>
          </a:p>
          <a:p>
            <a:pPr lvl="1"/>
            <a:r>
              <a:rPr lang="en-US" dirty="0" smtClean="0"/>
              <a:t>Falls </a:t>
            </a:r>
          </a:p>
          <a:p>
            <a:pPr lvl="1"/>
            <a:r>
              <a:rPr lang="en-US" dirty="0" smtClean="0"/>
              <a:t>Struck-by/Caught in or between </a:t>
            </a:r>
          </a:p>
          <a:p>
            <a:pPr lvl="1"/>
            <a:r>
              <a:rPr lang="en-US" dirty="0" smtClean="0"/>
              <a:t>Electrical hazards</a:t>
            </a:r>
          </a:p>
          <a:p>
            <a:pPr lvl="1"/>
            <a:r>
              <a:rPr lang="en-US" dirty="0" smtClean="0"/>
              <a:t>Vehicle collisions</a:t>
            </a:r>
            <a:endParaRPr lang="en-US" dirty="0"/>
          </a:p>
          <a:p>
            <a:pPr lvl="1"/>
            <a:r>
              <a:rPr lang="en-US" dirty="0" smtClean="0"/>
              <a:t>Explosions </a:t>
            </a:r>
            <a:r>
              <a:rPr lang="en-US" dirty="0"/>
              <a:t>and </a:t>
            </a:r>
            <a:r>
              <a:rPr lang="en-US" dirty="0" smtClean="0"/>
              <a:t>fires</a:t>
            </a:r>
          </a:p>
          <a:p>
            <a:pPr lvl="1"/>
            <a:r>
              <a:rPr lang="en-US" dirty="0" smtClean="0"/>
              <a:t>Chemical exposures</a:t>
            </a:r>
            <a:endParaRPr lang="en-US" dirty="0"/>
          </a:p>
          <a:p>
            <a:pPr>
              <a:spcBef>
                <a:spcPts val="1200"/>
              </a:spcBef>
            </a:pPr>
            <a:r>
              <a:rPr lang="en-US" dirty="0" smtClean="0"/>
              <a:t>Safety plans are essential to recognizing and </a:t>
            </a:r>
          </a:p>
          <a:p>
            <a:pPr marL="45720" indent="0">
              <a:spcBef>
                <a:spcPts val="0"/>
              </a:spcBef>
              <a:buNone/>
            </a:pPr>
            <a:r>
              <a:rPr lang="en-US" dirty="0" smtClean="0"/>
              <a:t>   reducing potential hazards.</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overview</a:t>
            </a:r>
            <a:endParaRPr lang="en-US" dirty="0"/>
          </a:p>
        </p:txBody>
      </p:sp>
      <p:pic>
        <p:nvPicPr>
          <p:cNvPr id="22530" name="Picture 2" title="picture of a book - Site Safety &amp; Health Pla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60042" y="3649979"/>
            <a:ext cx="2228850" cy="2476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84724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 </a:t>
            </a:r>
            <a:r>
              <a:rPr lang="en-US" b="1" dirty="0" smtClean="0"/>
              <a:t>Response   </a:t>
            </a:r>
            <a:endParaRPr lang="en-US" b="1" dirty="0"/>
          </a:p>
        </p:txBody>
      </p:sp>
      <p:sp>
        <p:nvSpPr>
          <p:cNvPr id="3" name="Slide Number Placeholder 2"/>
          <p:cNvSpPr>
            <a:spLocks noGrp="1"/>
          </p:cNvSpPr>
          <p:nvPr>
            <p:ph type="sldNum" sz="quarter" idx="12"/>
          </p:nvPr>
        </p:nvSpPr>
        <p:spPr/>
        <p:txBody>
          <a:bodyPr/>
          <a:lstStyle/>
          <a:p>
            <a:fld id="{EB37DED6-D4C7-42EE-AB49-D2E39E64FDE4}" type="slidenum">
              <a:rPr lang="en-US" smtClean="0"/>
              <a:pPr/>
              <a:t>30</a:t>
            </a:fld>
            <a:endParaRPr lang="en-US"/>
          </a:p>
        </p:txBody>
      </p:sp>
      <p:sp>
        <p:nvSpPr>
          <p:cNvPr id="4" name="Text Placeholder 3"/>
          <p:cNvSpPr>
            <a:spLocks noGrp="1"/>
          </p:cNvSpPr>
          <p:nvPr>
            <p:ph type="body" idx="13"/>
            <p:custDataLst>
              <p:tags r:id="rId2"/>
            </p:custDataLst>
          </p:nvPr>
        </p:nvSpPr>
        <p:spPr/>
        <p:txBody>
          <a:bodyPr/>
          <a:lstStyle/>
          <a:p>
            <a:pPr marL="45720"/>
            <a:r>
              <a:rPr lang="en-US" dirty="0"/>
              <a:t>Using tape to cover a damaged electrical cord is safe</a:t>
            </a:r>
          </a:p>
        </p:txBody>
      </p:sp>
      <p:sp>
        <p:nvSpPr>
          <p:cNvPr id="5" name="Text Placeholder 4"/>
          <p:cNvSpPr>
            <a:spLocks noGrp="1"/>
          </p:cNvSpPr>
          <p:nvPr>
            <p:ph type="body" sz="quarter" idx="14"/>
            <p:custDataLst>
              <p:tags r:id="rId3"/>
            </p:custDataLst>
          </p:nvPr>
        </p:nvSpPr>
        <p:spPr>
          <a:xfrm>
            <a:off x="381000" y="2571536"/>
            <a:ext cx="4095750" cy="3527519"/>
          </a:xfrm>
        </p:spPr>
        <p:txBody>
          <a:bodyPr/>
          <a:lstStyle/>
          <a:p>
            <a:r>
              <a:rPr lang="en-US" dirty="0" smtClean="0"/>
              <a:t>True</a:t>
            </a:r>
            <a:endParaRPr lang="en-US" dirty="0"/>
          </a:p>
          <a:p>
            <a:r>
              <a:rPr lang="en-US" dirty="0" smtClean="0"/>
              <a:t>False	</a:t>
            </a:r>
          </a:p>
        </p:txBody>
      </p:sp>
      <p:graphicFrame>
        <p:nvGraphicFramePr>
          <p:cNvPr id="11" name="Chart 10" title="chart"/>
          <p:cNvGraphicFramePr>
            <a:graphicFrameLocks/>
          </p:cNvGraphicFramePr>
          <p:nvPr>
            <p:custDataLst>
              <p:tags r:id="rId4"/>
            </p:custDataLst>
            <p:extLst>
              <p:ext uri="{D42A27DB-BD31-4B8C-83A1-F6EECF244321}">
                <p14:modId xmlns:p14="http://schemas.microsoft.com/office/powerpoint/2010/main" val="3752675711"/>
              </p:ext>
            </p:extLst>
          </p:nvPr>
        </p:nvGraphicFramePr>
        <p:xfrm>
          <a:off x="5995554" y="2275609"/>
          <a:ext cx="2767445" cy="4166755"/>
        </p:xfrm>
        <a:graphic>
          <a:graphicData uri="http://schemas.openxmlformats.org/drawingml/2006/chart">
            <c:chart xmlns:c="http://schemas.openxmlformats.org/drawingml/2006/chart" xmlns:r="http://schemas.openxmlformats.org/officeDocument/2006/relationships" r:id="rId7"/>
          </a:graphicData>
        </a:graphic>
      </p:graphicFrame>
      <p:pic>
        <p:nvPicPr>
          <p:cNvPr id="12" name="Picture 2" title="photo - demaged electrical cord coverd with tape"/>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30065" y="3620916"/>
            <a:ext cx="5136410" cy="25055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Oval 6"/>
          <p:cNvSpPr/>
          <p:nvPr>
            <p:custDataLst>
              <p:tags r:id="rId5"/>
            </p:custDataLst>
          </p:nvPr>
        </p:nvSpPr>
        <p:spPr>
          <a:xfrm>
            <a:off x="8191500" y="53340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t>10</a:t>
            </a:r>
          </a:p>
        </p:txBody>
      </p:sp>
    </p:spTree>
    <p:custDataLst>
      <p:tags r:id="rId1"/>
    </p:custDataLst>
    <p:extLst>
      <p:ext uri="{BB962C8B-B14F-4D97-AF65-F5344CB8AC3E}">
        <p14:creationId xmlns:p14="http://schemas.microsoft.com/office/powerpoint/2010/main" val="297753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False</a:t>
            </a:r>
          </a:p>
          <a:p>
            <a:endParaRPr lang="en-US" dirty="0"/>
          </a:p>
          <a:p>
            <a:pPr marL="45720" indent="0">
              <a:buNone/>
            </a:pPr>
            <a:r>
              <a:rPr lang="en-US" dirty="0" smtClean="0"/>
              <a:t>You should no longer use a power cord once it has been damaged.</a:t>
            </a:r>
            <a:endParaRPr lang="en-US" dirty="0"/>
          </a:p>
        </p:txBody>
      </p:sp>
      <p:sp>
        <p:nvSpPr>
          <p:cNvPr id="3" name="Title 2"/>
          <p:cNvSpPr>
            <a:spLocks noGrp="1"/>
          </p:cNvSpPr>
          <p:nvPr>
            <p:ph type="title"/>
          </p:nvPr>
        </p:nvSpPr>
        <p:spPr/>
        <p:txBody>
          <a:bodyPr/>
          <a:lstStyle/>
          <a:p>
            <a:r>
              <a:rPr lang="en-US" dirty="0" smtClean="0"/>
              <a:t>Answer 4</a:t>
            </a:r>
            <a:endParaRPr lang="en-US" dirty="0"/>
          </a:p>
        </p:txBody>
      </p:sp>
      <p:pic>
        <p:nvPicPr>
          <p:cNvPr id="16386" name="Picture 2" title="photo - a bundle of demaged cords in a bo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2403" y="3066499"/>
            <a:ext cx="4065083" cy="30599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78915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Personal Protective Equipment (PPE)</a:t>
            </a:r>
          </a:p>
          <a:p>
            <a:endParaRPr lang="en-US" dirty="0"/>
          </a:p>
          <a:p>
            <a:r>
              <a:rPr lang="en-US" dirty="0" smtClean="0"/>
              <a:t>When all feasible engineering and administrative work practice controls have been implemented to eliminate and reduce hazards but additional hazards still exist, PPE can be used.</a:t>
            </a:r>
          </a:p>
          <a:p>
            <a:pPr marL="0" indent="0">
              <a:buNone/>
            </a:pPr>
            <a:endParaRPr lang="en-US" dirty="0" smtClean="0"/>
          </a:p>
          <a:p>
            <a:pPr marL="895350" lvl="1" indent="-438150">
              <a:buSzPct val="65000"/>
            </a:pPr>
            <a:endParaRPr lang="en-US" sz="2000" dirty="0"/>
          </a:p>
        </p:txBody>
      </p:sp>
      <p:sp>
        <p:nvSpPr>
          <p:cNvPr id="3" name="Title 2"/>
          <p:cNvSpPr>
            <a:spLocks noGrp="1"/>
          </p:cNvSpPr>
          <p:nvPr>
            <p:ph type="title"/>
          </p:nvPr>
        </p:nvSpPr>
        <p:spPr/>
        <p:txBody>
          <a:bodyPr/>
          <a:lstStyle/>
          <a:p>
            <a:r>
              <a:rPr lang="en-US" dirty="0" smtClean="0"/>
              <a:t>Personal protective equipment</a:t>
            </a:r>
            <a:endParaRPr lang="en-US" dirty="0"/>
          </a:p>
        </p:txBody>
      </p:sp>
      <p:pic>
        <p:nvPicPr>
          <p:cNvPr id="17410" name="Picture 2" title="photo of workers wearing personal protective equipm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85630" y="3576382"/>
            <a:ext cx="3919462" cy="2939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55969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Select the right PPE for the job:</a:t>
            </a:r>
          </a:p>
          <a:p>
            <a:endParaRPr lang="en-US" dirty="0"/>
          </a:p>
        </p:txBody>
      </p:sp>
      <p:sp>
        <p:nvSpPr>
          <p:cNvPr id="3" name="Title 2"/>
          <p:cNvSpPr>
            <a:spLocks noGrp="1"/>
          </p:cNvSpPr>
          <p:nvPr>
            <p:ph type="title"/>
          </p:nvPr>
        </p:nvSpPr>
        <p:spPr/>
        <p:txBody>
          <a:bodyPr/>
          <a:lstStyle/>
          <a:p>
            <a:r>
              <a:rPr lang="en-US" dirty="0" smtClean="0"/>
              <a:t>PPE</a:t>
            </a:r>
            <a:endParaRPr lang="en-US" dirty="0"/>
          </a:p>
        </p:txBody>
      </p:sp>
      <p:graphicFrame>
        <p:nvGraphicFramePr>
          <p:cNvPr id="5" name="Table 4" title="table - body part / ppe"/>
          <p:cNvGraphicFramePr>
            <a:graphicFrameLocks noGrp="1"/>
          </p:cNvGraphicFramePr>
          <p:nvPr>
            <p:extLst>
              <p:ext uri="{D42A27DB-BD31-4B8C-83A1-F6EECF244321}">
                <p14:modId xmlns:p14="http://schemas.microsoft.com/office/powerpoint/2010/main" val="21911404"/>
              </p:ext>
            </p:extLst>
          </p:nvPr>
        </p:nvGraphicFramePr>
        <p:xfrm>
          <a:off x="1860352" y="2351582"/>
          <a:ext cx="5422556" cy="3937644"/>
        </p:xfrm>
        <a:graphic>
          <a:graphicData uri="http://schemas.openxmlformats.org/drawingml/2006/table">
            <a:tbl>
              <a:tblPr firstRow="1" bandRow="1">
                <a:tableStyleId>{16D9F66E-5EB9-4882-86FB-DCBF35E3C3E4}</a:tableStyleId>
              </a:tblPr>
              <a:tblGrid>
                <a:gridCol w="2711278">
                  <a:extLst>
                    <a:ext uri="{9D8B030D-6E8A-4147-A177-3AD203B41FA5}">
                      <a16:colId xmlns:a16="http://schemas.microsoft.com/office/drawing/2014/main" val="20000"/>
                    </a:ext>
                  </a:extLst>
                </a:gridCol>
                <a:gridCol w="2711278">
                  <a:extLst>
                    <a:ext uri="{9D8B030D-6E8A-4147-A177-3AD203B41FA5}">
                      <a16:colId xmlns:a16="http://schemas.microsoft.com/office/drawing/2014/main" val="20001"/>
                    </a:ext>
                  </a:extLst>
                </a:gridCol>
              </a:tblGrid>
              <a:tr h="431892">
                <a:tc>
                  <a:txBody>
                    <a:bodyPr/>
                    <a:lstStyle/>
                    <a:p>
                      <a:r>
                        <a:rPr lang="en-US" dirty="0" smtClean="0"/>
                        <a:t>Body</a:t>
                      </a:r>
                      <a:r>
                        <a:rPr lang="en-US" baseline="0" dirty="0" smtClean="0"/>
                        <a:t> part</a:t>
                      </a:r>
                      <a:endParaRPr lang="en-US" dirty="0"/>
                    </a:p>
                  </a:txBody>
                  <a:tcPr/>
                </a:tc>
                <a:tc>
                  <a:txBody>
                    <a:bodyPr/>
                    <a:lstStyle/>
                    <a:p>
                      <a:r>
                        <a:rPr lang="en-US" dirty="0" smtClean="0"/>
                        <a:t>PPE</a:t>
                      </a:r>
                      <a:endParaRPr lang="en-US" dirty="0"/>
                    </a:p>
                  </a:txBody>
                  <a:tcPr/>
                </a:tc>
                <a:extLst>
                  <a:ext uri="{0D108BD9-81ED-4DB2-BD59-A6C34878D82A}">
                    <a16:rowId xmlns:a16="http://schemas.microsoft.com/office/drawing/2014/main" val="10000"/>
                  </a:ext>
                </a:extLst>
              </a:tr>
              <a:tr h="431892">
                <a:tc>
                  <a:txBody>
                    <a:bodyPr/>
                    <a:lstStyle/>
                    <a:p>
                      <a:r>
                        <a:rPr lang="en-US" dirty="0" smtClean="0"/>
                        <a:t>Head</a:t>
                      </a:r>
                      <a:endParaRPr lang="en-US" dirty="0"/>
                    </a:p>
                  </a:txBody>
                  <a:tcPr/>
                </a:tc>
                <a:tc>
                  <a:txBody>
                    <a:bodyPr/>
                    <a:lstStyle/>
                    <a:p>
                      <a:r>
                        <a:rPr lang="en-US" dirty="0" smtClean="0"/>
                        <a:t>Hard</a:t>
                      </a:r>
                      <a:r>
                        <a:rPr lang="en-US" baseline="0" dirty="0" smtClean="0"/>
                        <a:t> hats</a:t>
                      </a:r>
                      <a:endParaRPr lang="en-US" dirty="0"/>
                    </a:p>
                  </a:txBody>
                  <a:tcPr/>
                </a:tc>
                <a:extLst>
                  <a:ext uri="{0D108BD9-81ED-4DB2-BD59-A6C34878D82A}">
                    <a16:rowId xmlns:a16="http://schemas.microsoft.com/office/drawing/2014/main" val="10001"/>
                  </a:ext>
                </a:extLst>
              </a:tr>
              <a:tr h="431892">
                <a:tc>
                  <a:txBody>
                    <a:bodyPr/>
                    <a:lstStyle/>
                    <a:p>
                      <a:r>
                        <a:rPr lang="en-US" dirty="0" smtClean="0"/>
                        <a:t>Eye</a:t>
                      </a:r>
                      <a:endParaRPr lang="en-US" dirty="0"/>
                    </a:p>
                  </a:txBody>
                  <a:tcPr/>
                </a:tc>
                <a:tc>
                  <a:txBody>
                    <a:bodyPr/>
                    <a:lstStyle/>
                    <a:p>
                      <a:r>
                        <a:rPr lang="en-US" dirty="0" smtClean="0"/>
                        <a:t>Safety</a:t>
                      </a:r>
                      <a:r>
                        <a:rPr lang="en-US" baseline="0" dirty="0" smtClean="0"/>
                        <a:t> glasses/goggles</a:t>
                      </a:r>
                      <a:endParaRPr lang="en-US" dirty="0"/>
                    </a:p>
                  </a:txBody>
                  <a:tcPr/>
                </a:tc>
                <a:extLst>
                  <a:ext uri="{0D108BD9-81ED-4DB2-BD59-A6C34878D82A}">
                    <a16:rowId xmlns:a16="http://schemas.microsoft.com/office/drawing/2014/main" val="10002"/>
                  </a:ext>
                </a:extLst>
              </a:tr>
              <a:tr h="431892">
                <a:tc>
                  <a:txBody>
                    <a:bodyPr/>
                    <a:lstStyle/>
                    <a:p>
                      <a:r>
                        <a:rPr lang="en-US" dirty="0" smtClean="0"/>
                        <a:t>Hands</a:t>
                      </a:r>
                      <a:endParaRPr lang="en-US" dirty="0"/>
                    </a:p>
                  </a:txBody>
                  <a:tcPr/>
                </a:tc>
                <a:tc>
                  <a:txBody>
                    <a:bodyPr/>
                    <a:lstStyle/>
                    <a:p>
                      <a:r>
                        <a:rPr lang="en-US" dirty="0" smtClean="0"/>
                        <a:t>Gloves</a:t>
                      </a:r>
                      <a:endParaRPr lang="en-US" dirty="0"/>
                    </a:p>
                  </a:txBody>
                  <a:tcPr/>
                </a:tc>
                <a:extLst>
                  <a:ext uri="{0D108BD9-81ED-4DB2-BD59-A6C34878D82A}">
                    <a16:rowId xmlns:a16="http://schemas.microsoft.com/office/drawing/2014/main" val="10003"/>
                  </a:ext>
                </a:extLst>
              </a:tr>
              <a:tr h="431892">
                <a:tc>
                  <a:txBody>
                    <a:bodyPr/>
                    <a:lstStyle/>
                    <a:p>
                      <a:r>
                        <a:rPr lang="en-US" dirty="0" smtClean="0"/>
                        <a:t>Feet</a:t>
                      </a:r>
                      <a:endParaRPr lang="en-US" dirty="0"/>
                    </a:p>
                  </a:txBody>
                  <a:tcPr/>
                </a:tc>
                <a:tc>
                  <a:txBody>
                    <a:bodyPr/>
                    <a:lstStyle/>
                    <a:p>
                      <a:r>
                        <a:rPr lang="en-US" dirty="0" smtClean="0"/>
                        <a:t>Steel toe</a:t>
                      </a:r>
                      <a:r>
                        <a:rPr lang="en-US" baseline="0" dirty="0" smtClean="0"/>
                        <a:t> boots</a:t>
                      </a:r>
                      <a:endParaRPr lang="en-US" dirty="0"/>
                    </a:p>
                  </a:txBody>
                  <a:tcPr/>
                </a:tc>
                <a:extLst>
                  <a:ext uri="{0D108BD9-81ED-4DB2-BD59-A6C34878D82A}">
                    <a16:rowId xmlns:a16="http://schemas.microsoft.com/office/drawing/2014/main" val="10004"/>
                  </a:ext>
                </a:extLst>
              </a:tr>
              <a:tr h="431892">
                <a:tc>
                  <a:txBody>
                    <a:bodyPr/>
                    <a:lstStyle/>
                    <a:p>
                      <a:r>
                        <a:rPr lang="en-US" dirty="0" smtClean="0"/>
                        <a:t>Ears</a:t>
                      </a:r>
                      <a:endParaRPr lang="en-US" dirty="0"/>
                    </a:p>
                  </a:txBody>
                  <a:tcPr/>
                </a:tc>
                <a:tc>
                  <a:txBody>
                    <a:bodyPr/>
                    <a:lstStyle/>
                    <a:p>
                      <a:r>
                        <a:rPr lang="en-US" dirty="0" smtClean="0"/>
                        <a:t>Earplugs, earmuffs</a:t>
                      </a:r>
                      <a:endParaRPr lang="en-US" dirty="0"/>
                    </a:p>
                  </a:txBody>
                  <a:tcPr/>
                </a:tc>
                <a:extLst>
                  <a:ext uri="{0D108BD9-81ED-4DB2-BD59-A6C34878D82A}">
                    <a16:rowId xmlns:a16="http://schemas.microsoft.com/office/drawing/2014/main" val="10005"/>
                  </a:ext>
                </a:extLst>
              </a:tr>
              <a:tr h="431892">
                <a:tc>
                  <a:txBody>
                    <a:bodyPr/>
                    <a:lstStyle/>
                    <a:p>
                      <a:r>
                        <a:rPr lang="en-US" dirty="0" smtClean="0"/>
                        <a:t>Whole body</a:t>
                      </a:r>
                      <a:endParaRPr lang="en-US" dirty="0"/>
                    </a:p>
                  </a:txBody>
                  <a:tcPr/>
                </a:tc>
                <a:tc>
                  <a:txBody>
                    <a:bodyPr/>
                    <a:lstStyle/>
                    <a:p>
                      <a:r>
                        <a:rPr lang="en-US" dirty="0" smtClean="0"/>
                        <a:t>Chemical resistant suits</a:t>
                      </a:r>
                    </a:p>
                  </a:txBody>
                  <a:tcPr/>
                </a:tc>
                <a:extLst>
                  <a:ext uri="{0D108BD9-81ED-4DB2-BD59-A6C34878D82A}">
                    <a16:rowId xmlns:a16="http://schemas.microsoft.com/office/drawing/2014/main" val="10006"/>
                  </a:ext>
                </a:extLst>
              </a:tr>
              <a:tr h="431892">
                <a:tc>
                  <a:txBody>
                    <a:bodyPr/>
                    <a:lstStyle/>
                    <a:p>
                      <a:r>
                        <a:rPr lang="en-US" dirty="0" smtClean="0"/>
                        <a:t>Whole body</a:t>
                      </a:r>
                      <a:endParaRPr lang="en-US" dirty="0"/>
                    </a:p>
                  </a:txBody>
                  <a:tcPr/>
                </a:tc>
                <a:tc>
                  <a:txBody>
                    <a:bodyPr/>
                    <a:lstStyle/>
                    <a:p>
                      <a:r>
                        <a:rPr lang="en-US" dirty="0" smtClean="0"/>
                        <a:t>Flame resistant/retardant clothing</a:t>
                      </a:r>
                    </a:p>
                  </a:txBody>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3417175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8305060" cy="4407408"/>
          </a:xfrm>
        </p:spPr>
        <p:txBody>
          <a:bodyPr/>
          <a:lstStyle/>
          <a:p>
            <a:pPr marL="45720" indent="0">
              <a:buNone/>
            </a:pPr>
            <a:r>
              <a:rPr lang="en-US" dirty="0" smtClean="0"/>
              <a:t>Monitoring for hazardous dust, gas and vapors</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Monitoring</a:t>
            </a:r>
            <a:endParaRPr lang="en-US" dirty="0"/>
          </a:p>
        </p:txBody>
      </p:sp>
      <p:pic>
        <p:nvPicPr>
          <p:cNvPr id="18434" name="Picture 2" title="photo - monotor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4795" y="2632363"/>
            <a:ext cx="2635201" cy="2955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title="photo - monitoring equipment"/>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65091" y="2374073"/>
            <a:ext cx="2734404" cy="3752407"/>
          </a:xfrm>
          <a:prstGeom prst="rect">
            <a:avLst/>
          </a:prstGeom>
        </p:spPr>
      </p:pic>
      <p:sp>
        <p:nvSpPr>
          <p:cNvPr id="9" name="Rectangle 8"/>
          <p:cNvSpPr/>
          <p:nvPr/>
        </p:nvSpPr>
        <p:spPr>
          <a:xfrm>
            <a:off x="5938982" y="6126480"/>
            <a:ext cx="2747818" cy="584775"/>
          </a:xfrm>
          <a:prstGeom prst="rect">
            <a:avLst/>
          </a:prstGeom>
        </p:spPr>
        <p:txBody>
          <a:bodyPr wrap="square">
            <a:spAutoFit/>
          </a:bodyPr>
          <a:lstStyle/>
          <a:p>
            <a:r>
              <a:rPr lang="en-US" sz="800" dirty="0"/>
              <a:t>https://www.aliexpress.com/store/product/Smart-Sensor-AS8900-Portable-Multi-Gas-Detection-Monitor-Tester-For-Oxygen-Carbon-Monoxide-Hydrothion-Combustible/237042_32337075900.html</a:t>
            </a:r>
          </a:p>
        </p:txBody>
      </p:sp>
      <p:pic>
        <p:nvPicPr>
          <p:cNvPr id="10" name="Picture 9" title="photo - monitoring equipment"/>
          <p:cNvPicPr>
            <a:picLocks noChangeAspect="1"/>
          </p:cNvPicPr>
          <p:nvPr/>
        </p:nvPicPr>
        <p:blipFill>
          <a:blip r:embed="rId6"/>
          <a:stretch>
            <a:fillRect/>
          </a:stretch>
        </p:blipFill>
        <p:spPr>
          <a:xfrm>
            <a:off x="457200" y="2374072"/>
            <a:ext cx="1939714" cy="3993529"/>
          </a:xfrm>
          <a:prstGeom prst="rect">
            <a:avLst/>
          </a:prstGeom>
        </p:spPr>
      </p:pic>
      <p:sp>
        <p:nvSpPr>
          <p:cNvPr id="11" name="Rectangle 10"/>
          <p:cNvSpPr/>
          <p:nvPr/>
        </p:nvSpPr>
        <p:spPr>
          <a:xfrm>
            <a:off x="434404" y="6328564"/>
            <a:ext cx="1885453" cy="215444"/>
          </a:xfrm>
          <a:prstGeom prst="rect">
            <a:avLst/>
          </a:prstGeom>
        </p:spPr>
        <p:txBody>
          <a:bodyPr wrap="none">
            <a:spAutoFit/>
          </a:bodyPr>
          <a:lstStyle/>
          <a:p>
            <a:r>
              <a:rPr lang="en-US" sz="800" dirty="0"/>
              <a:t>https://woodgears.ca/dust/dylos.html</a:t>
            </a:r>
          </a:p>
        </p:txBody>
      </p:sp>
    </p:spTree>
    <p:custDataLst>
      <p:tags r:id="rId1"/>
    </p:custDataLst>
    <p:extLst>
      <p:ext uri="{BB962C8B-B14F-4D97-AF65-F5344CB8AC3E}">
        <p14:creationId xmlns:p14="http://schemas.microsoft.com/office/powerpoint/2010/main" val="2298069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1630" y="1764357"/>
            <a:ext cx="4362450" cy="4407408"/>
          </a:xfrm>
        </p:spPr>
        <p:txBody>
          <a:bodyPr>
            <a:normAutofit/>
          </a:bodyPr>
          <a:lstStyle/>
          <a:p>
            <a:pPr>
              <a:spcBef>
                <a:spcPts val="1200"/>
              </a:spcBef>
            </a:pPr>
            <a:r>
              <a:rPr lang="en-US" sz="2000" dirty="0"/>
              <a:t>Where are the hospitals?</a:t>
            </a:r>
          </a:p>
          <a:p>
            <a:pPr>
              <a:spcBef>
                <a:spcPts val="1200"/>
              </a:spcBef>
            </a:pPr>
            <a:r>
              <a:rPr lang="en-US" sz="2000" dirty="0"/>
              <a:t>Where are the AEDs?</a:t>
            </a:r>
          </a:p>
          <a:p>
            <a:pPr>
              <a:spcBef>
                <a:spcPts val="1200"/>
              </a:spcBef>
            </a:pPr>
            <a:r>
              <a:rPr lang="en-US" sz="2000" dirty="0"/>
              <a:t>Where are the first aid kits?</a:t>
            </a:r>
          </a:p>
          <a:p>
            <a:pPr>
              <a:spcBef>
                <a:spcPts val="1200"/>
              </a:spcBef>
            </a:pPr>
            <a:r>
              <a:rPr lang="en-US" sz="2000" dirty="0"/>
              <a:t>Who is trained in first aid and CPR?</a:t>
            </a:r>
          </a:p>
          <a:p>
            <a:pPr>
              <a:spcBef>
                <a:spcPts val="1200"/>
              </a:spcBef>
            </a:pPr>
            <a:r>
              <a:rPr lang="en-US" sz="2000" dirty="0" smtClean="0"/>
              <a:t>Whom </a:t>
            </a:r>
            <a:r>
              <a:rPr lang="en-US" sz="2000" dirty="0"/>
              <a:t>do you report accidents to?</a:t>
            </a:r>
          </a:p>
          <a:p>
            <a:endParaRPr lang="en-US" dirty="0"/>
          </a:p>
        </p:txBody>
      </p:sp>
      <p:sp>
        <p:nvSpPr>
          <p:cNvPr id="3" name="Title 2"/>
          <p:cNvSpPr>
            <a:spLocks noGrp="1"/>
          </p:cNvSpPr>
          <p:nvPr>
            <p:ph type="title"/>
          </p:nvPr>
        </p:nvSpPr>
        <p:spPr/>
        <p:txBody>
          <a:bodyPr/>
          <a:lstStyle/>
          <a:p>
            <a:r>
              <a:rPr lang="en-US" dirty="0" smtClean="0"/>
              <a:t>Emergencies</a:t>
            </a:r>
            <a:endParaRPr lang="en-US" dirty="0"/>
          </a:p>
        </p:txBody>
      </p:sp>
      <p:sp>
        <p:nvSpPr>
          <p:cNvPr id="2" name="Content Placeholder 1"/>
          <p:cNvSpPr>
            <a:spLocks noGrp="1"/>
          </p:cNvSpPr>
          <p:nvPr>
            <p:ph sz="half" idx="1"/>
          </p:nvPr>
        </p:nvSpPr>
        <p:spPr/>
        <p:txBody>
          <a:bodyPr/>
          <a:lstStyle/>
          <a:p>
            <a:endParaRPr lang="en-US"/>
          </a:p>
        </p:txBody>
      </p:sp>
      <p:pic>
        <p:nvPicPr>
          <p:cNvPr id="6" name="Picture 5" title="first aid sig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982" y="1719071"/>
            <a:ext cx="4229817" cy="4229817"/>
          </a:xfrm>
          <a:prstGeom prst="rect">
            <a:avLst/>
          </a:prstGeom>
        </p:spPr>
      </p:pic>
      <p:sp>
        <p:nvSpPr>
          <p:cNvPr id="7" name="Rectangle 6"/>
          <p:cNvSpPr/>
          <p:nvPr/>
        </p:nvSpPr>
        <p:spPr>
          <a:xfrm>
            <a:off x="265982" y="6195282"/>
            <a:ext cx="4572000" cy="215444"/>
          </a:xfrm>
          <a:prstGeom prst="rect">
            <a:avLst/>
          </a:prstGeom>
        </p:spPr>
        <p:txBody>
          <a:bodyPr>
            <a:spAutoFit/>
          </a:bodyPr>
          <a:lstStyle/>
          <a:p>
            <a:r>
              <a:rPr lang="en-US" sz="800" dirty="0"/>
              <a:t>http://www.safetysign.com/products/1542/first-aid-sign</a:t>
            </a:r>
          </a:p>
        </p:txBody>
      </p:sp>
    </p:spTree>
    <p:custDataLst>
      <p:tags r:id="rId1"/>
    </p:custDataLst>
    <p:extLst>
      <p:ext uri="{BB962C8B-B14F-4D97-AF65-F5344CB8AC3E}">
        <p14:creationId xmlns:p14="http://schemas.microsoft.com/office/powerpoint/2010/main" val="4096006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Question </a:t>
            </a:r>
            <a:r>
              <a:rPr lang="en-US" b="1" dirty="0"/>
              <a:t>/ Response</a:t>
            </a:r>
          </a:p>
        </p:txBody>
      </p:sp>
      <p:sp>
        <p:nvSpPr>
          <p:cNvPr id="3" name="Slide Number Placeholder 2"/>
          <p:cNvSpPr>
            <a:spLocks noGrp="1"/>
          </p:cNvSpPr>
          <p:nvPr>
            <p:ph type="sldNum" sz="quarter" idx="12"/>
          </p:nvPr>
        </p:nvSpPr>
        <p:spPr/>
        <p:txBody>
          <a:bodyPr/>
          <a:lstStyle/>
          <a:p>
            <a:fld id="{EB37DED6-D4C7-42EE-AB49-D2E39E64FDE4}" type="slidenum">
              <a:rPr lang="en-US" smtClean="0"/>
              <a:pPr/>
              <a:t>36</a:t>
            </a:fld>
            <a:endParaRPr lang="en-US"/>
          </a:p>
        </p:txBody>
      </p:sp>
      <p:sp>
        <p:nvSpPr>
          <p:cNvPr id="4" name="Text Placeholder 3"/>
          <p:cNvSpPr>
            <a:spLocks noGrp="1"/>
          </p:cNvSpPr>
          <p:nvPr>
            <p:ph type="body" idx="13"/>
            <p:custDataLst>
              <p:tags r:id="rId2"/>
            </p:custDataLst>
          </p:nvPr>
        </p:nvSpPr>
        <p:spPr/>
        <p:txBody>
          <a:bodyPr/>
          <a:lstStyle/>
          <a:p>
            <a:pPr marL="45720"/>
            <a:r>
              <a:rPr lang="en-US" dirty="0"/>
              <a:t>Your employer is responsible for providing you with PPE required for the job.</a:t>
            </a:r>
          </a:p>
        </p:txBody>
      </p:sp>
      <p:sp>
        <p:nvSpPr>
          <p:cNvPr id="5" name="Text Placeholder 4"/>
          <p:cNvSpPr>
            <a:spLocks noGrp="1"/>
          </p:cNvSpPr>
          <p:nvPr>
            <p:ph type="body" sz="quarter" idx="14"/>
            <p:custDataLst>
              <p:tags r:id="rId3"/>
            </p:custDataLst>
          </p:nvPr>
        </p:nvSpPr>
        <p:spPr>
          <a:xfrm>
            <a:off x="381000" y="2571536"/>
            <a:ext cx="4095750" cy="3527519"/>
          </a:xfrm>
        </p:spPr>
        <p:txBody>
          <a:bodyPr/>
          <a:lstStyle/>
          <a:p>
            <a:r>
              <a:rPr lang="en-US" dirty="0" smtClean="0"/>
              <a:t>True</a:t>
            </a:r>
            <a:endParaRPr lang="en-US" dirty="0"/>
          </a:p>
          <a:p>
            <a:r>
              <a:rPr lang="en-US" dirty="0" smtClean="0"/>
              <a:t>False	</a:t>
            </a:r>
          </a:p>
        </p:txBody>
      </p:sp>
      <p:graphicFrame>
        <p:nvGraphicFramePr>
          <p:cNvPr id="10" name="Chart 9" title="chart"/>
          <p:cNvGraphicFramePr>
            <a:graphicFrameLocks/>
          </p:cNvGraphicFramePr>
          <p:nvPr>
            <p:custDataLst>
              <p:tags r:id="rId4"/>
            </p:custDataLst>
            <p:extLst>
              <p:ext uri="{D42A27DB-BD31-4B8C-83A1-F6EECF244321}">
                <p14:modId xmlns:p14="http://schemas.microsoft.com/office/powerpoint/2010/main" val="142612238"/>
              </p:ext>
            </p:extLst>
          </p:nvPr>
        </p:nvGraphicFramePr>
        <p:xfrm>
          <a:off x="5995554" y="2275609"/>
          <a:ext cx="2767445" cy="4166755"/>
        </p:xfrm>
        <a:graphic>
          <a:graphicData uri="http://schemas.openxmlformats.org/drawingml/2006/chart">
            <c:chart xmlns:c="http://schemas.openxmlformats.org/drawingml/2006/chart" xmlns:r="http://schemas.openxmlformats.org/officeDocument/2006/relationships" r:id="rId7"/>
          </a:graphicData>
        </a:graphic>
      </p:graphicFrame>
      <p:pic>
        <p:nvPicPr>
          <p:cNvPr id="13" name="Picture 2" title="photo - workers wearing pp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3899" y="3512128"/>
            <a:ext cx="3982851" cy="298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val 6"/>
          <p:cNvSpPr/>
          <p:nvPr>
            <p:custDataLst>
              <p:tags r:id="rId5"/>
            </p:custDataLst>
          </p:nvPr>
        </p:nvSpPr>
        <p:spPr>
          <a:xfrm>
            <a:off x="8191500" y="53340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t>10</a:t>
            </a:r>
          </a:p>
        </p:txBody>
      </p:sp>
    </p:spTree>
    <p:custDataLst>
      <p:tags r:id="rId1"/>
    </p:custDataLst>
    <p:extLst>
      <p:ext uri="{BB962C8B-B14F-4D97-AF65-F5344CB8AC3E}">
        <p14:creationId xmlns:p14="http://schemas.microsoft.com/office/powerpoint/2010/main" val="32844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True.</a:t>
            </a:r>
          </a:p>
          <a:p>
            <a:endParaRPr lang="en-US" dirty="0"/>
          </a:p>
        </p:txBody>
      </p:sp>
      <p:sp>
        <p:nvSpPr>
          <p:cNvPr id="3" name="Title 2"/>
          <p:cNvSpPr>
            <a:spLocks noGrp="1"/>
          </p:cNvSpPr>
          <p:nvPr>
            <p:ph type="title"/>
          </p:nvPr>
        </p:nvSpPr>
        <p:spPr/>
        <p:txBody>
          <a:bodyPr/>
          <a:lstStyle/>
          <a:p>
            <a:r>
              <a:rPr lang="en-US" dirty="0" smtClean="0"/>
              <a:t>Answer 5</a:t>
            </a:r>
            <a:endParaRPr lang="en-US" dirty="0"/>
          </a:p>
        </p:txBody>
      </p:sp>
    </p:spTree>
    <p:custDataLst>
      <p:tags r:id="rId1"/>
    </p:custDataLst>
    <p:extLst>
      <p:ext uri="{BB962C8B-B14F-4D97-AF65-F5344CB8AC3E}">
        <p14:creationId xmlns:p14="http://schemas.microsoft.com/office/powerpoint/2010/main" val="4222603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dirty="0" smtClean="0"/>
              <a:t>A safety plan helps guide workers and maintain an environment that is as safe as possible.</a:t>
            </a:r>
          </a:p>
          <a:p>
            <a:pPr marL="45720" indent="0">
              <a:spcBef>
                <a:spcPts val="1200"/>
              </a:spcBef>
              <a:buNone/>
            </a:pPr>
            <a:r>
              <a:rPr lang="en-US" dirty="0" smtClean="0"/>
              <a:t>Many workplace hazards exist that you should be aware of:</a:t>
            </a:r>
          </a:p>
          <a:p>
            <a:pPr lvl="1"/>
            <a:r>
              <a:rPr lang="en-US" dirty="0" smtClean="0"/>
              <a:t>Struck-by/Caught in or between</a:t>
            </a:r>
          </a:p>
          <a:p>
            <a:pPr lvl="1"/>
            <a:r>
              <a:rPr lang="en-US" dirty="0" smtClean="0"/>
              <a:t>Falls</a:t>
            </a:r>
          </a:p>
          <a:p>
            <a:pPr lvl="1"/>
            <a:r>
              <a:rPr lang="en-US" dirty="0" smtClean="0"/>
              <a:t>Electrical/Explosion and fire</a:t>
            </a:r>
          </a:p>
          <a:p>
            <a:pPr lvl="1"/>
            <a:r>
              <a:rPr lang="en-US" dirty="0" smtClean="0"/>
              <a:t>Vehicle accidents</a:t>
            </a:r>
          </a:p>
          <a:p>
            <a:pPr lvl="1"/>
            <a:r>
              <a:rPr lang="en-US" dirty="0" smtClean="0"/>
              <a:t>Confined spaces</a:t>
            </a:r>
          </a:p>
          <a:p>
            <a:pPr lvl="1"/>
            <a:r>
              <a:rPr lang="en-US" dirty="0" smtClean="0"/>
              <a:t>High pressure lines</a:t>
            </a:r>
          </a:p>
          <a:p>
            <a:pPr lvl="1"/>
            <a:r>
              <a:rPr lang="en-US" dirty="0" smtClean="0"/>
              <a:t>Chemical exposure</a:t>
            </a:r>
            <a:endParaRPr lang="en-US" dirty="0"/>
          </a:p>
          <a:p>
            <a:pPr>
              <a:spcBef>
                <a:spcPts val="1200"/>
              </a:spcBef>
            </a:pPr>
            <a:r>
              <a:rPr lang="en-US" dirty="0" smtClean="0"/>
              <a:t>Know what PPE is right for your job and use it!</a:t>
            </a:r>
          </a:p>
          <a:p>
            <a:pPr>
              <a:spcBef>
                <a:spcPts val="1200"/>
              </a:spcBef>
            </a:pPr>
            <a:r>
              <a:rPr lang="en-US" dirty="0" smtClean="0"/>
              <a:t>Know what equipment you need to monitor your environment.</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custDataLst>
      <p:tags r:id="rId1"/>
    </p:custDataLst>
    <p:extLst>
      <p:ext uri="{BB962C8B-B14F-4D97-AF65-F5344CB8AC3E}">
        <p14:creationId xmlns:p14="http://schemas.microsoft.com/office/powerpoint/2010/main" val="12086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begin our training on safety, lets consider a few questions</a:t>
            </a:r>
            <a:r>
              <a:rPr lang="mr-IN" dirty="0" smtClean="0"/>
              <a:t>…</a:t>
            </a:r>
            <a:endParaRPr lang="en-US" dirty="0" smtClean="0"/>
          </a:p>
          <a:p>
            <a:endParaRPr lang="en-US" dirty="0" smtClean="0"/>
          </a:p>
          <a:p>
            <a:r>
              <a:rPr lang="en-US" dirty="0" smtClean="0"/>
              <a:t>True or False?</a:t>
            </a:r>
          </a:p>
          <a:p>
            <a:pPr lvl="1"/>
            <a:r>
              <a:rPr lang="en-US" dirty="0" smtClean="0"/>
              <a:t>A safety plan is a document that records all work-related injuries?</a:t>
            </a:r>
          </a:p>
          <a:p>
            <a:pPr lvl="1"/>
            <a:r>
              <a:rPr lang="en-US" dirty="0" smtClean="0"/>
              <a:t>Electrocution is a major workplace hazard?</a:t>
            </a:r>
          </a:p>
          <a:p>
            <a:pPr lvl="1"/>
            <a:r>
              <a:rPr lang="en-US" dirty="0" smtClean="0"/>
              <a:t>A major workplace hazard is to be struck by a moving instrument?</a:t>
            </a:r>
          </a:p>
          <a:p>
            <a:pPr lvl="1"/>
            <a:r>
              <a:rPr lang="en-US" dirty="0" smtClean="0"/>
              <a:t>A permit is not needed for all confined spaces?</a:t>
            </a:r>
          </a:p>
          <a:p>
            <a:pPr lvl="1"/>
            <a:r>
              <a:rPr lang="en-US" dirty="0" smtClean="0"/>
              <a:t>The employer is responsible for providing all PPE?</a:t>
            </a:r>
            <a:endParaRPr lang="en-US" dirty="0"/>
          </a:p>
        </p:txBody>
      </p:sp>
      <p:sp>
        <p:nvSpPr>
          <p:cNvPr id="3" name="Title 2"/>
          <p:cNvSpPr>
            <a:spLocks noGrp="1"/>
          </p:cNvSpPr>
          <p:nvPr>
            <p:ph type="title"/>
          </p:nvPr>
        </p:nvSpPr>
        <p:spPr/>
        <p:txBody>
          <a:bodyPr/>
          <a:lstStyle/>
          <a:p>
            <a:r>
              <a:rPr lang="en-US" smtClean="0"/>
              <a:t>Training Post-</a:t>
            </a:r>
            <a:r>
              <a:rPr lang="en-US" dirty="0" smtClean="0"/>
              <a:t>assessment</a:t>
            </a:r>
            <a:endParaRPr lang="en-US" dirty="0"/>
          </a:p>
        </p:txBody>
      </p:sp>
    </p:spTree>
    <p:custDataLst>
      <p:tags r:id="rId1"/>
    </p:custDataLst>
    <p:extLst>
      <p:ext uri="{BB962C8B-B14F-4D97-AF65-F5344CB8AC3E}">
        <p14:creationId xmlns:p14="http://schemas.microsoft.com/office/powerpoint/2010/main" val="3985740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 Response</a:t>
            </a:r>
          </a:p>
        </p:txBody>
      </p:sp>
      <p:sp>
        <p:nvSpPr>
          <p:cNvPr id="3" name="Slide Number Placeholder 2"/>
          <p:cNvSpPr>
            <a:spLocks noGrp="1"/>
          </p:cNvSpPr>
          <p:nvPr>
            <p:ph type="sldNum" sz="quarter" idx="12"/>
          </p:nvPr>
        </p:nvSpPr>
        <p:spPr/>
        <p:txBody>
          <a:bodyPr/>
          <a:lstStyle/>
          <a:p>
            <a:fld id="{EB37DED6-D4C7-42EE-AB49-D2E39E64FDE4}" type="slidenum">
              <a:rPr lang="en-US" smtClean="0"/>
              <a:pPr/>
              <a:t>4</a:t>
            </a:fld>
            <a:endParaRPr lang="en-US"/>
          </a:p>
        </p:txBody>
      </p:sp>
      <p:sp>
        <p:nvSpPr>
          <p:cNvPr id="4" name="Text Placeholder 3"/>
          <p:cNvSpPr>
            <a:spLocks noGrp="1"/>
          </p:cNvSpPr>
          <p:nvPr>
            <p:ph type="body" idx="13"/>
            <p:custDataLst>
              <p:tags r:id="rId2"/>
            </p:custDataLst>
          </p:nvPr>
        </p:nvSpPr>
        <p:spPr/>
        <p:txBody>
          <a:bodyPr/>
          <a:lstStyle/>
          <a:p>
            <a:pPr marL="45720"/>
            <a:r>
              <a:rPr lang="en-US" dirty="0"/>
              <a:t>Which of the following is not a health or safety concern in your workplace?</a:t>
            </a:r>
          </a:p>
        </p:txBody>
      </p:sp>
      <p:sp>
        <p:nvSpPr>
          <p:cNvPr id="5" name="Text Placeholder 4"/>
          <p:cNvSpPr>
            <a:spLocks noGrp="1"/>
          </p:cNvSpPr>
          <p:nvPr>
            <p:ph type="body" sz="quarter" idx="14"/>
            <p:custDataLst>
              <p:tags r:id="rId3"/>
            </p:custDataLst>
          </p:nvPr>
        </p:nvSpPr>
        <p:spPr/>
        <p:txBody>
          <a:bodyPr/>
          <a:lstStyle/>
          <a:p>
            <a:r>
              <a:rPr lang="en-US" dirty="0"/>
              <a:t>Vehicle accidents</a:t>
            </a:r>
          </a:p>
          <a:p>
            <a:r>
              <a:rPr lang="en-US" dirty="0" smtClean="0"/>
              <a:t>Falls	</a:t>
            </a:r>
          </a:p>
          <a:p>
            <a:r>
              <a:rPr lang="en-US" dirty="0"/>
              <a:t>Overtime pay rates</a:t>
            </a:r>
          </a:p>
          <a:p>
            <a:r>
              <a:rPr lang="en-US" dirty="0"/>
              <a:t>Electrical hazards</a:t>
            </a:r>
          </a:p>
        </p:txBody>
      </p:sp>
      <p:graphicFrame>
        <p:nvGraphicFramePr>
          <p:cNvPr id="10" name="Chart 9" title="chart"/>
          <p:cNvGraphicFramePr>
            <a:graphicFrameLocks/>
          </p:cNvGraphicFramePr>
          <p:nvPr>
            <p:custDataLst>
              <p:tags r:id="rId4"/>
            </p:custDataLst>
            <p:extLst>
              <p:ext uri="{D42A27DB-BD31-4B8C-83A1-F6EECF244321}">
                <p14:modId xmlns:p14="http://schemas.microsoft.com/office/powerpoint/2010/main" val="2595280810"/>
              </p:ext>
            </p:extLst>
          </p:nvPr>
        </p:nvGraphicFramePr>
        <p:xfrm>
          <a:off x="4667250" y="2275609"/>
          <a:ext cx="4095750" cy="4166755"/>
        </p:xfrm>
        <a:graphic>
          <a:graphicData uri="http://schemas.openxmlformats.org/drawingml/2006/chart">
            <c:chart xmlns:c="http://schemas.openxmlformats.org/drawingml/2006/chart" xmlns:r="http://schemas.openxmlformats.org/officeDocument/2006/relationships" r:id="rId7"/>
          </a:graphicData>
        </a:graphic>
      </p:graphicFrame>
      <p:sp>
        <p:nvSpPr>
          <p:cNvPr id="7" name="Oval 6"/>
          <p:cNvSpPr/>
          <p:nvPr>
            <p:custDataLst>
              <p:tags r:id="rId5"/>
            </p:custDataLst>
          </p:nvPr>
        </p:nvSpPr>
        <p:spPr>
          <a:xfrm>
            <a:off x="8191500" y="53340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t>10</a:t>
            </a:r>
          </a:p>
        </p:txBody>
      </p:sp>
    </p:spTree>
    <p:custDataLst>
      <p:tags r:id="rId1"/>
    </p:custDataLst>
    <p:extLst>
      <p:ext uri="{BB962C8B-B14F-4D97-AF65-F5344CB8AC3E}">
        <p14:creationId xmlns:p14="http://schemas.microsoft.com/office/powerpoint/2010/main" val="193533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pic>
        <p:nvPicPr>
          <p:cNvPr id="3" name="Content Placeholder 2" descr="j0315598.jpg" title="photo - question mark"/>
          <p:cNvPicPr>
            <a:picLocks noGrp="1" noChangeAspect="1"/>
          </p:cNvPicPr>
          <p:nvPr>
            <p:ph idx="1"/>
          </p:nvPr>
        </p:nvPicPr>
        <p:blipFill>
          <a:blip r:embed="rId4" cstate="email">
            <a:extLst>
              <a:ext uri="{28A0092B-C50C-407E-A947-70E740481C1C}">
                <a14:useLocalDpi xmlns:a14="http://schemas.microsoft.com/office/drawing/2010/main"/>
              </a:ext>
            </a:extLst>
          </a:blip>
          <a:srcRect l="-18040" r="-18040"/>
          <a:stretch>
            <a:fillRect/>
          </a:stretch>
        </p:blipFill>
        <p:spPr/>
      </p:pic>
    </p:spTree>
    <p:custDataLst>
      <p:tags r:id="rId1"/>
    </p:custDataLst>
    <p:extLst>
      <p:ext uri="{BB962C8B-B14F-4D97-AF65-F5344CB8AC3E}">
        <p14:creationId xmlns:p14="http://schemas.microsoft.com/office/powerpoint/2010/main" val="4074111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1" y="1719070"/>
            <a:ext cx="8829674" cy="4757929"/>
          </a:xfrm>
        </p:spPr>
        <p:txBody>
          <a:bodyPr>
            <a:normAutofit/>
          </a:bodyPr>
          <a:lstStyle/>
          <a:p>
            <a:pPr marL="45720" indent="0">
              <a:buNone/>
            </a:pPr>
            <a:endParaRPr lang="en-US" dirty="0" smtClean="0"/>
          </a:p>
          <a:p>
            <a:r>
              <a:rPr lang="en-US" dirty="0" smtClean="0"/>
              <a:t>BLS.  United States Bureau of Labor statistics. </a:t>
            </a:r>
            <a:r>
              <a:rPr lang="en-US" dirty="0" smtClean="0">
                <a:hlinkClick r:id="rId3" tooltip="Link to census of Fatal Occupational Injuries - BLS Statistics"/>
              </a:rPr>
              <a:t>https://www.bls.gov/iif/oshcfoi1.htm#2015</a:t>
            </a:r>
            <a:endParaRPr lang="en-US" dirty="0" smtClean="0"/>
          </a:p>
          <a:p>
            <a:pPr marL="45720" indent="0">
              <a:buNone/>
            </a:pPr>
            <a:endParaRPr lang="en-US" dirty="0" smtClean="0"/>
          </a:p>
          <a:p>
            <a:pPr>
              <a:spcBef>
                <a:spcPts val="1200"/>
              </a:spcBef>
            </a:pPr>
            <a:r>
              <a:rPr lang="en-US" dirty="0" smtClean="0"/>
              <a:t>OSHA.  Occupational Safety and Health Administration Regulations (Standards - 29 CFR). </a:t>
            </a:r>
            <a:r>
              <a:rPr lang="en-US" dirty="0" smtClean="0">
                <a:hlinkClick r:id="rId4" tooltip="Link to OSHA Standards searchable by industry"/>
              </a:rPr>
              <a:t>https://www.osha.gov/laws-regs/regulations/industry</a:t>
            </a:r>
            <a:endParaRPr lang="en-US" dirty="0" smtClean="0"/>
          </a:p>
          <a:p>
            <a:pPr marL="45720" indent="0">
              <a:spcBef>
                <a:spcPts val="1200"/>
              </a:spcBef>
              <a:buNone/>
            </a:pPr>
            <a:endParaRPr lang="en-US" dirty="0" smtClean="0">
              <a:solidFill>
                <a:srgbClr val="FFC000"/>
              </a:solidFill>
            </a:endParaRPr>
          </a:p>
          <a:p>
            <a:pPr>
              <a:spcBef>
                <a:spcPts val="1200"/>
              </a:spcBef>
            </a:pPr>
            <a:r>
              <a:rPr lang="en-US" dirty="0" smtClean="0"/>
              <a:t>OSHA.  Occupational </a:t>
            </a:r>
            <a:r>
              <a:rPr lang="en-US" dirty="0"/>
              <a:t>Safety and Health Administration </a:t>
            </a:r>
            <a:r>
              <a:rPr lang="en-US" dirty="0" smtClean="0"/>
              <a:t>OSH ACT of 1970. </a:t>
            </a:r>
            <a:r>
              <a:rPr lang="en-US" sz="1800" dirty="0" smtClean="0">
                <a:hlinkClick r:id="rId5" tooltip="Link to the OSHA website for the OSH Act of 1970"/>
              </a:rPr>
              <a:t>https://www.osha.gov/laws-regs/oshact/completeoshact</a:t>
            </a:r>
            <a:endParaRPr lang="en-US" sz="1800" dirty="0">
              <a:solidFill>
                <a:srgbClr val="FFC000"/>
              </a:solidFill>
            </a:endParaRPr>
          </a:p>
        </p:txBody>
      </p:sp>
      <p:sp>
        <p:nvSpPr>
          <p:cNvPr id="3" name="Title 2"/>
          <p:cNvSpPr>
            <a:spLocks noGrp="1"/>
          </p:cNvSpPr>
          <p:nvPr>
            <p:ph type="title"/>
          </p:nvPr>
        </p:nvSpPr>
        <p:spPr/>
        <p:txBody>
          <a:bodyPr/>
          <a:lstStyle/>
          <a:p>
            <a:r>
              <a:rPr lang="en-US" dirty="0" smtClean="0"/>
              <a:t>references</a:t>
            </a:r>
            <a:endParaRPr lang="en-US" dirty="0"/>
          </a:p>
        </p:txBody>
      </p:sp>
    </p:spTree>
    <p:custDataLst>
      <p:tags r:id="rId1"/>
    </p:custDataLst>
    <p:extLst>
      <p:ext uri="{BB962C8B-B14F-4D97-AF65-F5344CB8AC3E}">
        <p14:creationId xmlns:p14="http://schemas.microsoft.com/office/powerpoint/2010/main" val="3353479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399" y="1900046"/>
            <a:ext cx="9229724" cy="4407408"/>
          </a:xfrm>
        </p:spPr>
        <p:txBody>
          <a:bodyPr>
            <a:normAutofit/>
          </a:bodyPr>
          <a:lstStyle/>
          <a:p>
            <a:pPr lvl="1"/>
            <a:r>
              <a:rPr lang="en-US" sz="2000" dirty="0">
                <a:solidFill>
                  <a:srgbClr val="494638"/>
                </a:solidFill>
              </a:rPr>
              <a:t>OSH Act of 1970, Section 5 - General Duty Clause</a:t>
            </a:r>
          </a:p>
          <a:p>
            <a:pPr lvl="1">
              <a:spcBef>
                <a:spcPts val="1200"/>
              </a:spcBef>
            </a:pPr>
            <a:r>
              <a:rPr lang="en-US" sz="2000" dirty="0" smtClean="0">
                <a:solidFill>
                  <a:srgbClr val="494638"/>
                </a:solidFill>
              </a:rPr>
              <a:t>OSHA - General Industry Standards (29 CFR 1910)</a:t>
            </a:r>
          </a:p>
          <a:p>
            <a:pPr lvl="2"/>
            <a:r>
              <a:rPr lang="en-US" sz="2000" dirty="0">
                <a:solidFill>
                  <a:srgbClr val="494638"/>
                </a:solidFill>
              </a:rPr>
              <a:t>Hazard Communication (29 CFR 1910.1200(e)) </a:t>
            </a:r>
            <a:r>
              <a:rPr lang="en-US" sz="2000" dirty="0" smtClean="0">
                <a:solidFill>
                  <a:srgbClr val="494638"/>
                </a:solidFill>
              </a:rPr>
              <a:t> </a:t>
            </a:r>
          </a:p>
          <a:p>
            <a:pPr lvl="3"/>
            <a:r>
              <a:rPr lang="en-US" sz="1800" dirty="0">
                <a:solidFill>
                  <a:srgbClr val="494638"/>
                </a:solidFill>
              </a:rPr>
              <a:t>R</a:t>
            </a:r>
            <a:r>
              <a:rPr lang="en-US" sz="1800" dirty="0" smtClean="0">
                <a:solidFill>
                  <a:srgbClr val="494638"/>
                </a:solidFill>
              </a:rPr>
              <a:t>equires </a:t>
            </a:r>
            <a:r>
              <a:rPr lang="en-US" sz="1800" dirty="0">
                <a:solidFill>
                  <a:srgbClr val="494638"/>
                </a:solidFill>
              </a:rPr>
              <a:t>a written chemical worker right-to-know safety plan</a:t>
            </a:r>
          </a:p>
          <a:p>
            <a:pPr lvl="2"/>
            <a:r>
              <a:rPr lang="en-US" sz="2000" dirty="0">
                <a:solidFill>
                  <a:srgbClr val="494638"/>
                </a:solidFill>
              </a:rPr>
              <a:t>HAZWOPER Safety and Health Plan (29 CFR  1910.120(b)) </a:t>
            </a:r>
          </a:p>
          <a:p>
            <a:pPr lvl="2"/>
            <a:r>
              <a:rPr lang="en-US" sz="2000" dirty="0">
                <a:solidFill>
                  <a:srgbClr val="494638"/>
                </a:solidFill>
              </a:rPr>
              <a:t>Emergency Action Plan and Fire Prevention Plan  (29 CFR 1910.38 and 29 CFR 1910.39)</a:t>
            </a:r>
          </a:p>
          <a:p>
            <a:pPr lvl="2"/>
            <a:r>
              <a:rPr lang="en-US" sz="2000" dirty="0" smtClean="0">
                <a:solidFill>
                  <a:srgbClr val="494638"/>
                </a:solidFill>
              </a:rPr>
              <a:t>Blood borne </a:t>
            </a:r>
            <a:r>
              <a:rPr lang="en-US" sz="2000" dirty="0">
                <a:solidFill>
                  <a:srgbClr val="494638"/>
                </a:solidFill>
              </a:rPr>
              <a:t>Pathogens Exposure Control Plan (29  CFR 1910.1030(c)</a:t>
            </a:r>
            <a:r>
              <a:rPr lang="en-US" sz="2000" dirty="0" smtClean="0">
                <a:solidFill>
                  <a:srgbClr val="494638"/>
                </a:solidFill>
              </a:rPr>
              <a:t>)</a:t>
            </a:r>
          </a:p>
          <a:p>
            <a:pPr lvl="1">
              <a:spcBef>
                <a:spcPts val="1200"/>
              </a:spcBef>
            </a:pPr>
            <a:r>
              <a:rPr lang="en-US" sz="2000" dirty="0" smtClean="0">
                <a:solidFill>
                  <a:srgbClr val="494638"/>
                </a:solidFill>
              </a:rPr>
              <a:t>OSHA - Construction Standards (29 CFR 1926)</a:t>
            </a:r>
          </a:p>
        </p:txBody>
      </p:sp>
      <p:sp>
        <p:nvSpPr>
          <p:cNvPr id="3" name="Title 2"/>
          <p:cNvSpPr>
            <a:spLocks noGrp="1"/>
          </p:cNvSpPr>
          <p:nvPr>
            <p:ph type="title"/>
          </p:nvPr>
        </p:nvSpPr>
        <p:spPr/>
        <p:txBody>
          <a:bodyPr/>
          <a:lstStyle/>
          <a:p>
            <a:r>
              <a:rPr lang="en-US" dirty="0" smtClean="0"/>
              <a:t>Safety guidelines</a:t>
            </a:r>
            <a:endParaRPr lang="en-US" dirty="0"/>
          </a:p>
        </p:txBody>
      </p:sp>
    </p:spTree>
    <p:custDataLst>
      <p:tags r:id="rId1"/>
    </p:custDataLst>
    <p:extLst>
      <p:ext uri="{BB962C8B-B14F-4D97-AF65-F5344CB8AC3E}">
        <p14:creationId xmlns:p14="http://schemas.microsoft.com/office/powerpoint/2010/main" val="2714144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C</a:t>
            </a:r>
            <a:r>
              <a:rPr lang="en-US" dirty="0"/>
              <a:t>. </a:t>
            </a:r>
            <a:r>
              <a:rPr lang="en-US" dirty="0" smtClean="0"/>
              <a:t>Overtime pay rates</a:t>
            </a:r>
            <a:endParaRPr lang="en-US" dirty="0"/>
          </a:p>
          <a:p>
            <a:endParaRPr lang="en-US" dirty="0"/>
          </a:p>
        </p:txBody>
      </p:sp>
      <p:sp>
        <p:nvSpPr>
          <p:cNvPr id="3" name="Title 2"/>
          <p:cNvSpPr>
            <a:spLocks noGrp="1"/>
          </p:cNvSpPr>
          <p:nvPr>
            <p:ph type="title"/>
          </p:nvPr>
        </p:nvSpPr>
        <p:spPr/>
        <p:txBody>
          <a:bodyPr/>
          <a:lstStyle/>
          <a:p>
            <a:r>
              <a:rPr lang="en-US" dirty="0" smtClean="0"/>
              <a:t>ANSWER 1</a:t>
            </a:r>
            <a:endParaRPr lang="en-US" dirty="0"/>
          </a:p>
        </p:txBody>
      </p:sp>
    </p:spTree>
    <p:custDataLst>
      <p:tags r:id="rId1"/>
    </p:custDataLst>
    <p:extLst>
      <p:ext uri="{BB962C8B-B14F-4D97-AF65-F5344CB8AC3E}">
        <p14:creationId xmlns:p14="http://schemas.microsoft.com/office/powerpoint/2010/main" val="1628083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3526"/>
            <a:ext cx="8705849" cy="4870727"/>
          </a:xfrm>
        </p:spPr>
        <p:txBody>
          <a:bodyPr>
            <a:normAutofit/>
          </a:bodyPr>
          <a:lstStyle/>
          <a:p>
            <a:pPr marL="45720" indent="0">
              <a:buNone/>
            </a:pPr>
            <a:endParaRPr lang="en-US" dirty="0" smtClean="0"/>
          </a:p>
          <a:p>
            <a:pPr marL="45720" indent="0">
              <a:buNone/>
            </a:pPr>
            <a:r>
              <a:rPr lang="en-US" sz="2800" dirty="0" smtClean="0"/>
              <a:t>A safety and health plan </a:t>
            </a:r>
            <a:r>
              <a:rPr lang="en-US" sz="2800" dirty="0"/>
              <a:t>is a written document that describes </a:t>
            </a:r>
            <a:r>
              <a:rPr lang="en-US" sz="2800" dirty="0" smtClean="0"/>
              <a:t>potential workplace hazards, methods for </a:t>
            </a:r>
            <a:r>
              <a:rPr lang="en-US" sz="2800" dirty="0"/>
              <a:t>identifying </a:t>
            </a:r>
            <a:r>
              <a:rPr lang="en-US" sz="2800" dirty="0" smtClean="0"/>
              <a:t>and minimizing those hazards, as well as procedures, policies, and controls </a:t>
            </a:r>
            <a:r>
              <a:rPr lang="en-US" sz="2800" dirty="0"/>
              <a:t>to prevent </a:t>
            </a:r>
            <a:r>
              <a:rPr lang="en-US" sz="2800" dirty="0" smtClean="0"/>
              <a:t>accidents. </a:t>
            </a:r>
          </a:p>
          <a:p>
            <a:pPr marL="45720" indent="0">
              <a:buNone/>
            </a:pPr>
            <a:r>
              <a:rPr lang="en-US" sz="2800" dirty="0" smtClean="0"/>
              <a:t>In addition, a safety plan should outline </a:t>
            </a:r>
            <a:r>
              <a:rPr lang="en-US" sz="2800" dirty="0"/>
              <a:t>steps to take when accidents occur. </a:t>
            </a:r>
            <a:endParaRPr lang="en-US" dirty="0"/>
          </a:p>
        </p:txBody>
      </p:sp>
      <p:sp>
        <p:nvSpPr>
          <p:cNvPr id="3" name="Title 2"/>
          <p:cNvSpPr>
            <a:spLocks noGrp="1"/>
          </p:cNvSpPr>
          <p:nvPr>
            <p:ph type="title"/>
          </p:nvPr>
        </p:nvSpPr>
        <p:spPr/>
        <p:txBody>
          <a:bodyPr/>
          <a:lstStyle/>
          <a:p>
            <a:r>
              <a:rPr lang="en-US" dirty="0" smtClean="0"/>
              <a:t>What is a Safety and Health plan?</a:t>
            </a:r>
            <a:endParaRPr lang="en-US" dirty="0"/>
          </a:p>
        </p:txBody>
      </p:sp>
      <p:pic>
        <p:nvPicPr>
          <p:cNvPr id="25602" name="Picture 2" title="picture of a book &quot;Safety and Health Manual&qu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42581" y="4767606"/>
            <a:ext cx="2262433" cy="1766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16872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 </a:t>
            </a:r>
            <a:r>
              <a:rPr lang="en-US" b="1" dirty="0" smtClean="0"/>
              <a:t>Response </a:t>
            </a:r>
            <a:endParaRPr lang="en-US" b="1" dirty="0"/>
          </a:p>
        </p:txBody>
      </p:sp>
      <p:sp>
        <p:nvSpPr>
          <p:cNvPr id="3" name="Slide Number Placeholder 2"/>
          <p:cNvSpPr>
            <a:spLocks noGrp="1"/>
          </p:cNvSpPr>
          <p:nvPr>
            <p:ph type="sldNum" sz="quarter" idx="12"/>
          </p:nvPr>
        </p:nvSpPr>
        <p:spPr/>
        <p:txBody>
          <a:bodyPr/>
          <a:lstStyle/>
          <a:p>
            <a:fld id="{EB37DED6-D4C7-42EE-AB49-D2E39E64FDE4}" type="slidenum">
              <a:rPr lang="en-US" smtClean="0"/>
              <a:pPr/>
              <a:t>7</a:t>
            </a:fld>
            <a:endParaRPr lang="en-US"/>
          </a:p>
        </p:txBody>
      </p:sp>
      <p:sp>
        <p:nvSpPr>
          <p:cNvPr id="4" name="Text Placeholder 3"/>
          <p:cNvSpPr>
            <a:spLocks noGrp="1"/>
          </p:cNvSpPr>
          <p:nvPr>
            <p:ph type="body" idx="13"/>
            <p:custDataLst>
              <p:tags r:id="rId2"/>
            </p:custDataLst>
          </p:nvPr>
        </p:nvSpPr>
        <p:spPr/>
        <p:txBody>
          <a:bodyPr/>
          <a:lstStyle/>
          <a:p>
            <a:pPr marL="45720"/>
            <a:r>
              <a:rPr lang="en-US" dirty="0"/>
              <a:t>The purpose of a safety plan is to make sure your company is not held liable when someone gets injured.</a:t>
            </a:r>
          </a:p>
        </p:txBody>
      </p:sp>
      <p:sp>
        <p:nvSpPr>
          <p:cNvPr id="5" name="Text Placeholder 4"/>
          <p:cNvSpPr>
            <a:spLocks noGrp="1"/>
          </p:cNvSpPr>
          <p:nvPr>
            <p:ph type="body" sz="quarter" idx="14"/>
            <p:custDataLst>
              <p:tags r:id="rId3"/>
            </p:custDataLst>
          </p:nvPr>
        </p:nvSpPr>
        <p:spPr/>
        <p:txBody>
          <a:bodyPr/>
          <a:lstStyle/>
          <a:p>
            <a:r>
              <a:rPr lang="en-US" dirty="0" smtClean="0"/>
              <a:t>True</a:t>
            </a:r>
            <a:endParaRPr lang="en-US" dirty="0"/>
          </a:p>
          <a:p>
            <a:r>
              <a:rPr lang="en-US" dirty="0" smtClean="0"/>
              <a:t>False	</a:t>
            </a:r>
          </a:p>
        </p:txBody>
      </p:sp>
      <p:graphicFrame>
        <p:nvGraphicFramePr>
          <p:cNvPr id="11" name="Chart 10" title="chart"/>
          <p:cNvGraphicFramePr>
            <a:graphicFrameLocks/>
          </p:cNvGraphicFramePr>
          <p:nvPr>
            <p:custDataLst>
              <p:tags r:id="rId4"/>
            </p:custDataLst>
            <p:extLst>
              <p:ext uri="{D42A27DB-BD31-4B8C-83A1-F6EECF244321}">
                <p14:modId xmlns:p14="http://schemas.microsoft.com/office/powerpoint/2010/main" val="3006178674"/>
              </p:ext>
            </p:extLst>
          </p:nvPr>
        </p:nvGraphicFramePr>
        <p:xfrm>
          <a:off x="4667250" y="2275609"/>
          <a:ext cx="4095750" cy="4166755"/>
        </p:xfrm>
        <a:graphic>
          <a:graphicData uri="http://schemas.openxmlformats.org/drawingml/2006/chart">
            <c:chart xmlns:c="http://schemas.openxmlformats.org/drawingml/2006/chart" xmlns:r="http://schemas.openxmlformats.org/officeDocument/2006/relationships" r:id="rId7"/>
          </a:graphicData>
        </a:graphic>
      </p:graphicFrame>
      <p:sp>
        <p:nvSpPr>
          <p:cNvPr id="7" name="Oval 6"/>
          <p:cNvSpPr/>
          <p:nvPr>
            <p:custDataLst>
              <p:tags r:id="rId5"/>
            </p:custDataLst>
          </p:nvPr>
        </p:nvSpPr>
        <p:spPr>
          <a:xfrm>
            <a:off x="8191500" y="53340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t>10</a:t>
            </a:r>
          </a:p>
        </p:txBody>
      </p:sp>
    </p:spTree>
    <p:custDataLst>
      <p:tags r:id="rId1"/>
    </p:custDataLst>
    <p:extLst>
      <p:ext uri="{BB962C8B-B14F-4D97-AF65-F5344CB8AC3E}">
        <p14:creationId xmlns:p14="http://schemas.microsoft.com/office/powerpoint/2010/main" val="80919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False</a:t>
            </a:r>
          </a:p>
          <a:p>
            <a:endParaRPr lang="en-US" dirty="0" smtClean="0"/>
          </a:p>
          <a:p>
            <a:pPr marL="45720" indent="0">
              <a:buNone/>
            </a:pPr>
            <a:r>
              <a:rPr lang="en-US" dirty="0" smtClean="0"/>
              <a:t>The purpose of a safety plan is to minimize hazards in the work environment and to provide direction for appropriately handling accidents when they do occur.</a:t>
            </a:r>
            <a:endParaRPr lang="en-US" dirty="0"/>
          </a:p>
        </p:txBody>
      </p:sp>
      <p:sp>
        <p:nvSpPr>
          <p:cNvPr id="3" name="Title 2"/>
          <p:cNvSpPr>
            <a:spLocks noGrp="1"/>
          </p:cNvSpPr>
          <p:nvPr>
            <p:ph type="title"/>
          </p:nvPr>
        </p:nvSpPr>
        <p:spPr/>
        <p:txBody>
          <a:bodyPr/>
          <a:lstStyle/>
          <a:p>
            <a:r>
              <a:rPr lang="en-US" dirty="0" smtClean="0"/>
              <a:t>ANSWER 2</a:t>
            </a:r>
            <a:endParaRPr lang="en-US" dirty="0"/>
          </a:p>
        </p:txBody>
      </p:sp>
      <p:pic>
        <p:nvPicPr>
          <p:cNvPr id="26626" name="Picture 2" title="picture of a a reversed triangle - hierarchy of contr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39212" y="3532851"/>
            <a:ext cx="3900536" cy="29024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557412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k19918boj.png" title="picture of a hard hat"/>
          <p:cNvPicPr>
            <a:picLocks noGrp="1" noChangeAspect="1"/>
          </p:cNvPicPr>
          <p:nvPr>
            <p:ph sz="half" idx="1"/>
          </p:nvPr>
        </p:nvPicPr>
        <p:blipFill>
          <a:blip r:embed="rId4" cstate="email">
            <a:extLst>
              <a:ext uri="{28A0092B-C50C-407E-A947-70E740481C1C}">
                <a14:useLocalDpi xmlns:a14="http://schemas.microsoft.com/office/drawing/2010/main"/>
              </a:ext>
            </a:extLst>
          </a:blip>
          <a:srcRect t="-14132" b="-14132"/>
          <a:stretch>
            <a:fillRect/>
          </a:stretch>
        </p:blipFill>
        <p:spPr>
          <a:xfrm>
            <a:off x="266700" y="1614297"/>
            <a:ext cx="3661509" cy="3995881"/>
          </a:xfrm>
        </p:spPr>
      </p:pic>
      <p:sp>
        <p:nvSpPr>
          <p:cNvPr id="3" name="Content Placeholder 2"/>
          <p:cNvSpPr>
            <a:spLocks noGrp="1"/>
          </p:cNvSpPr>
          <p:nvPr>
            <p:ph sz="half" idx="2"/>
          </p:nvPr>
        </p:nvSpPr>
        <p:spPr>
          <a:xfrm>
            <a:off x="3928209" y="1767872"/>
            <a:ext cx="4705350" cy="4407408"/>
          </a:xfrm>
        </p:spPr>
        <p:txBody>
          <a:bodyPr>
            <a:normAutofit fontScale="92500"/>
          </a:bodyPr>
          <a:lstStyle/>
          <a:p>
            <a:pPr marL="45720" indent="0">
              <a:buNone/>
            </a:pPr>
            <a:r>
              <a:rPr lang="en-US" sz="2400" dirty="0" smtClean="0"/>
              <a:t>Recommendations </a:t>
            </a:r>
            <a:r>
              <a:rPr lang="en-US" sz="2400" dirty="0"/>
              <a:t>for a safety plan:</a:t>
            </a:r>
          </a:p>
          <a:p>
            <a:pPr lvl="1"/>
            <a:r>
              <a:rPr lang="en-US" sz="2200" dirty="0"/>
              <a:t>Policy or </a:t>
            </a:r>
            <a:r>
              <a:rPr lang="en-US" sz="2200" dirty="0" smtClean="0"/>
              <a:t>goals</a:t>
            </a:r>
            <a:endParaRPr lang="en-US" sz="2200" dirty="0"/>
          </a:p>
          <a:p>
            <a:pPr lvl="1"/>
            <a:r>
              <a:rPr lang="en-US" sz="2200" dirty="0" smtClean="0"/>
              <a:t>Hazard identification and control</a:t>
            </a:r>
          </a:p>
          <a:p>
            <a:pPr lvl="1"/>
            <a:r>
              <a:rPr lang="en-US" sz="2200" dirty="0"/>
              <a:t>S</a:t>
            </a:r>
            <a:r>
              <a:rPr lang="en-US" sz="2200" dirty="0" smtClean="0"/>
              <a:t>afe </a:t>
            </a:r>
            <a:r>
              <a:rPr lang="en-US" sz="2200" dirty="0"/>
              <a:t>practices</a:t>
            </a:r>
          </a:p>
          <a:p>
            <a:pPr lvl="1"/>
            <a:r>
              <a:rPr lang="en-US" sz="2200" dirty="0"/>
              <a:t>Emergency and accident </a:t>
            </a:r>
            <a:r>
              <a:rPr lang="en-US" sz="2200" dirty="0" smtClean="0"/>
              <a:t>response</a:t>
            </a:r>
          </a:p>
          <a:p>
            <a:pPr lvl="1"/>
            <a:r>
              <a:rPr lang="en-US" sz="2200" dirty="0" smtClean="0"/>
              <a:t>Designate responsible person(s)</a:t>
            </a:r>
            <a:endParaRPr lang="en-US" sz="2200" dirty="0"/>
          </a:p>
          <a:p>
            <a:pPr lvl="1"/>
            <a:r>
              <a:rPr lang="en-US" sz="2200" dirty="0"/>
              <a:t>Employee </a:t>
            </a:r>
            <a:endParaRPr lang="en-US" sz="2200" dirty="0" smtClean="0"/>
          </a:p>
          <a:p>
            <a:pPr lvl="1"/>
            <a:r>
              <a:rPr lang="en-US" sz="2200" dirty="0" smtClean="0"/>
              <a:t>Training</a:t>
            </a:r>
            <a:endParaRPr lang="en-US" sz="2200" dirty="0"/>
          </a:p>
          <a:p>
            <a:pPr lvl="1"/>
            <a:r>
              <a:rPr lang="en-US" sz="2200" dirty="0" smtClean="0"/>
              <a:t>Keep records</a:t>
            </a:r>
            <a:endParaRPr lang="en-US" sz="2200" dirty="0"/>
          </a:p>
        </p:txBody>
      </p:sp>
      <p:sp>
        <p:nvSpPr>
          <p:cNvPr id="4" name="Title 3"/>
          <p:cNvSpPr>
            <a:spLocks noGrp="1"/>
          </p:cNvSpPr>
          <p:nvPr>
            <p:ph type="title"/>
          </p:nvPr>
        </p:nvSpPr>
        <p:spPr/>
        <p:txBody>
          <a:bodyPr/>
          <a:lstStyle/>
          <a:p>
            <a:r>
              <a:rPr lang="en-US" dirty="0"/>
              <a:t>Basic elements of a safety plan</a:t>
            </a:r>
          </a:p>
        </p:txBody>
      </p:sp>
    </p:spTree>
    <p:custDataLst>
      <p:tags r:id="rId1"/>
    </p:custDataLst>
    <p:extLst>
      <p:ext uri="{BB962C8B-B14F-4D97-AF65-F5344CB8AC3E}">
        <p14:creationId xmlns:p14="http://schemas.microsoft.com/office/powerpoint/2010/main" val="35285414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PI_PID" val="f75589ee-4dc6-4bd3-adf8-906ec1715f42"/>
  <p:tag name="KPI_SLIDE_COUNT" val="45"/>
  <p:tag name="KPI_VERSION" val="2.5.17188.1"/>
  <p:tag name="KPIRECOVERYID" val="79f5abda-067b-42f8-ba4b-4d0286fab254"/>
  <p:tag name="KPI_STORAGE" val="&lt;keypoint&quot;&quot;&lt;roster&quot;&quot;&gt;&lt;data&quot;&quot;&gt;&lt;transceivers&quot;&quot;&lt;t(@id:1@tt:KeypointMiniBase@n:Transceiver 1)&quot;&quot;&lt;f(@id:c)&quot;1&quot;&gt;&lt;f(@id:comType)&quot;Usb&quot;&gt;&lt;f(@id:com)&quot;7B04D1&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1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001&quot;&gt;&lt;nocMode&quot;Auto&quot;&gt;&gt;&gt;"/>
  <p:tag name="KPI_HAS_CHART" val="true"/>
</p:tagLst>
</file>

<file path=ppt/tags/tag13.xml><?xml version="1.0" encoding="utf-8"?>
<p:tagLst xmlns:a="http://schemas.openxmlformats.org/drawingml/2006/main" xmlns:r="http://schemas.openxmlformats.org/officeDocument/2006/relationships" xmlns:p="http://schemas.openxmlformats.org/presentationml/2006/main">
  <p:tag name="QUESTION" val="true"/>
</p:tagLst>
</file>

<file path=ppt/tags/tag14.xml><?xml version="1.0" encoding="utf-8"?>
<p:tagLst xmlns:a="http://schemas.openxmlformats.org/drawingml/2006/main" xmlns:r="http://schemas.openxmlformats.org/officeDocument/2006/relationships" xmlns:p="http://schemas.openxmlformats.org/presentationml/2006/main">
  <p:tag name="CHOICE" val="true"/>
</p:tagLst>
</file>

<file path=ppt/tags/tag15.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2&quot;&gt;&lt;questionIds&quot;&quot;&gt;&lt;update&quot;true&quot;&gt;&lt;ut&quot;-8586854863265700220&quot;&gt;&lt;dp&quot;0&quot;&gt;&lt;groupsType&quot;0&quot;&gt;&lt;vt&quot;Percentage&quot;&gt;&lt;uvw&quot;true&quot;&gt;&lt;needsNewChart&quot;false&quot;&gt;&lt;state&quot;001-001&quot;&gt;&gt;&gt;"/>
</p:tagLst>
</file>

<file path=ppt/tags/tag16.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17.xml><?xml version="1.0" encoding="utf-8"?>
<p:tagLst xmlns:a="http://schemas.openxmlformats.org/drawingml/2006/main" xmlns:r="http://schemas.openxmlformats.org/officeDocument/2006/relationships" xmlns:p="http://schemas.openxmlformats.org/presentationml/2006/main">
  <p:tag name="KPI_HAS_CHART" val="false"/>
</p:tagLst>
</file>

<file path=ppt/tags/tag18.xml><?xml version="1.0" encoding="utf-8"?>
<p:tagLst xmlns:a="http://schemas.openxmlformats.org/drawingml/2006/main" xmlns:r="http://schemas.openxmlformats.org/officeDocument/2006/relationships" xmlns:p="http://schemas.openxmlformats.org/presentationml/2006/main">
  <p:tag name="KPI_HAS_CHART" val="false"/>
</p:tagLst>
</file>

<file path=ppt/tags/tag19.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002&quot;&gt;&lt;nocMode&quot;Auto&quot;&gt;&gt;&gt;"/>
  <p:tag name="KPI_HAS_CHART" val="tru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20.xml><?xml version="1.0" encoding="utf-8"?>
<p:tagLst xmlns:a="http://schemas.openxmlformats.org/drawingml/2006/main" xmlns:r="http://schemas.openxmlformats.org/officeDocument/2006/relationships" xmlns:p="http://schemas.openxmlformats.org/presentationml/2006/main">
  <p:tag name="QUESTION" val="true"/>
</p:tagLst>
</file>

<file path=ppt/tags/tag21.xml><?xml version="1.0" encoding="utf-8"?>
<p:tagLst xmlns:a="http://schemas.openxmlformats.org/drawingml/2006/main" xmlns:r="http://schemas.openxmlformats.org/officeDocument/2006/relationships" xmlns:p="http://schemas.openxmlformats.org/presentationml/2006/main">
  <p:tag name="CHOICE" val="true"/>
</p:tagLst>
</file>

<file path=ppt/tags/tag22.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3&quot;&gt;&lt;questionIds&quot;&quot;&gt;&lt;update&quot;true&quot;&gt;&lt;ut&quot;-8586854863108033222&quot;&gt;&lt;dp&quot;0&quot;&gt;&lt;groupsType&quot;0&quot;&gt;&lt;vt&quot;Percentage&quot;&gt;&lt;uvw&quot;true&quot;&gt;&lt;needsNewChart&quot;false&quot;&gt;&lt;state&quot;001-002&quot;&gt;&gt;&gt;"/>
</p:tagLst>
</file>

<file path=ppt/tags/tag23.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24.xml><?xml version="1.0" encoding="utf-8"?>
<p:tagLst xmlns:a="http://schemas.openxmlformats.org/drawingml/2006/main" xmlns:r="http://schemas.openxmlformats.org/officeDocument/2006/relationships" xmlns:p="http://schemas.openxmlformats.org/presentationml/2006/main">
  <p:tag name="KPI_HAS_CHART" val="false"/>
</p:tagLst>
</file>

<file path=ppt/tags/tag25.xml><?xml version="1.0" encoding="utf-8"?>
<p:tagLst xmlns:a="http://schemas.openxmlformats.org/drawingml/2006/main" xmlns:r="http://schemas.openxmlformats.org/officeDocument/2006/relationships" xmlns:p="http://schemas.openxmlformats.org/presentationml/2006/main">
  <p:tag name="KPI_HAS_CHART" val="false"/>
</p:tagLst>
</file>

<file path=ppt/tags/tag26.xml><?xml version="1.0" encoding="utf-8"?>
<p:tagLst xmlns:a="http://schemas.openxmlformats.org/drawingml/2006/main" xmlns:r="http://schemas.openxmlformats.org/officeDocument/2006/relationships" xmlns:p="http://schemas.openxmlformats.org/presentationml/2006/main">
  <p:tag name="KPI_HAS_CHART" val="false"/>
</p:tagLst>
</file>

<file path=ppt/tags/tag27.xml><?xml version="1.0" encoding="utf-8"?>
<p:tagLst xmlns:a="http://schemas.openxmlformats.org/drawingml/2006/main" xmlns:r="http://schemas.openxmlformats.org/officeDocument/2006/relationships" xmlns:p="http://schemas.openxmlformats.org/presentationml/2006/main">
  <p:tag name="KPI_HAS_CHART" val="false"/>
</p:tagLst>
</file>

<file path=ppt/tags/tag28.xml><?xml version="1.0" encoding="utf-8"?>
<p:tagLst xmlns:a="http://schemas.openxmlformats.org/drawingml/2006/main" xmlns:r="http://schemas.openxmlformats.org/officeDocument/2006/relationships" xmlns:p="http://schemas.openxmlformats.org/presentationml/2006/main">
  <p:tag name="KPI_HAS_CHART" val="false"/>
</p:tagLst>
</file>

<file path=ppt/tags/tag29.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30.xml><?xml version="1.0" encoding="utf-8"?>
<p:tagLst xmlns:a="http://schemas.openxmlformats.org/drawingml/2006/main" xmlns:r="http://schemas.openxmlformats.org/officeDocument/2006/relationships" xmlns:p="http://schemas.openxmlformats.org/presentationml/2006/main">
  <p:tag name="KPI_HAS_CHART" val="false"/>
</p:tagLst>
</file>

<file path=ppt/tags/tag31.xml><?xml version="1.0" encoding="utf-8"?>
<p:tagLst xmlns:a="http://schemas.openxmlformats.org/drawingml/2006/main" xmlns:r="http://schemas.openxmlformats.org/officeDocument/2006/relationships" xmlns:p="http://schemas.openxmlformats.org/presentationml/2006/main">
  <p:tag name="KPI_HAS_CHART" val="false"/>
</p:tagLst>
</file>

<file path=ppt/tags/tag32.xml><?xml version="1.0" encoding="utf-8"?>
<p:tagLst xmlns:a="http://schemas.openxmlformats.org/drawingml/2006/main" xmlns:r="http://schemas.openxmlformats.org/officeDocument/2006/relationships" xmlns:p="http://schemas.openxmlformats.org/presentationml/2006/main">
  <p:tag name="KPI_HAS_CHART" val="false"/>
</p:tagLst>
</file>

<file path=ppt/tags/tag33.xml><?xml version="1.0" encoding="utf-8"?>
<p:tagLst xmlns:a="http://schemas.openxmlformats.org/drawingml/2006/main" xmlns:r="http://schemas.openxmlformats.org/officeDocument/2006/relationships" xmlns:p="http://schemas.openxmlformats.org/presentationml/2006/main">
  <p:tag name="KPI_HAS_CHART" val="false"/>
</p:tagLst>
</file>

<file path=ppt/tags/tag34.xml><?xml version="1.0" encoding="utf-8"?>
<p:tagLst xmlns:a="http://schemas.openxmlformats.org/drawingml/2006/main" xmlns:r="http://schemas.openxmlformats.org/officeDocument/2006/relationships" xmlns:p="http://schemas.openxmlformats.org/presentationml/2006/main">
  <p:tag name="KPI_HAS_CHART" val="false"/>
</p:tagLst>
</file>

<file path=ppt/tags/tag35.xml><?xml version="1.0" encoding="utf-8"?>
<p:tagLst xmlns:a="http://schemas.openxmlformats.org/drawingml/2006/main" xmlns:r="http://schemas.openxmlformats.org/officeDocument/2006/relationships" xmlns:p="http://schemas.openxmlformats.org/presentationml/2006/main">
  <p:tag name="KPI_HAS_CHART" val="false"/>
</p:tagLst>
</file>

<file path=ppt/tags/tag36.xml><?xml version="1.0" encoding="utf-8"?>
<p:tagLst xmlns:a="http://schemas.openxmlformats.org/drawingml/2006/main" xmlns:r="http://schemas.openxmlformats.org/officeDocument/2006/relationships" xmlns:p="http://schemas.openxmlformats.org/presentationml/2006/main">
  <p:tag name="KPI_HAS_CHART" val="false"/>
</p:tagLst>
</file>

<file path=ppt/tags/tag37.xml><?xml version="1.0" encoding="utf-8"?>
<p:tagLst xmlns:a="http://schemas.openxmlformats.org/drawingml/2006/main" xmlns:r="http://schemas.openxmlformats.org/officeDocument/2006/relationships" xmlns:p="http://schemas.openxmlformats.org/presentationml/2006/main">
  <p:tag name="KPI_HAS_CHART" val="false"/>
</p:tagLst>
</file>

<file path=ppt/tags/tag38.xml><?xml version="1.0" encoding="utf-8"?>
<p:tagLst xmlns:a="http://schemas.openxmlformats.org/drawingml/2006/main" xmlns:r="http://schemas.openxmlformats.org/officeDocument/2006/relationships" xmlns:p="http://schemas.openxmlformats.org/presentationml/2006/main">
  <p:tag name="KPI_HAS_CHART" val="false"/>
</p:tagLst>
</file>

<file path=ppt/tags/tag39.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40.xml><?xml version="1.0" encoding="utf-8"?>
<p:tagLst xmlns:a="http://schemas.openxmlformats.org/drawingml/2006/main" xmlns:r="http://schemas.openxmlformats.org/officeDocument/2006/relationships" xmlns:p="http://schemas.openxmlformats.org/presentationml/2006/main">
  <p:tag name="KPI_HAS_CHART" val="false"/>
</p:tagLst>
</file>

<file path=ppt/tags/tag41.xml><?xml version="1.0" encoding="utf-8"?>
<p:tagLst xmlns:a="http://schemas.openxmlformats.org/drawingml/2006/main" xmlns:r="http://schemas.openxmlformats.org/officeDocument/2006/relationships" xmlns:p="http://schemas.openxmlformats.org/presentationml/2006/main">
  <p:tag name="KPI_HAS_CHART" val="false"/>
</p:tagLst>
</file>

<file path=ppt/tags/tag42.xml><?xml version="1.0" encoding="utf-8"?>
<p:tagLst xmlns:a="http://schemas.openxmlformats.org/drawingml/2006/main" xmlns:r="http://schemas.openxmlformats.org/officeDocument/2006/relationships" xmlns:p="http://schemas.openxmlformats.org/presentationml/2006/main">
  <p:tag name="KPI_HAS_CHART" val="false"/>
</p:tagLst>
</file>

<file path=ppt/tags/tag43.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003&quot;&gt;&lt;nocMode&quot;Auto&quot;&gt;&gt;&gt;"/>
  <p:tag name="KPI_HAS_CHART" val="true"/>
</p:tagLst>
</file>

<file path=ppt/tags/tag44.xml><?xml version="1.0" encoding="utf-8"?>
<p:tagLst xmlns:a="http://schemas.openxmlformats.org/drawingml/2006/main" xmlns:r="http://schemas.openxmlformats.org/officeDocument/2006/relationships" xmlns:p="http://schemas.openxmlformats.org/presentationml/2006/main">
  <p:tag name="QUESTION" val="true"/>
</p:tagLst>
</file>

<file path=ppt/tags/tag45.xml><?xml version="1.0" encoding="utf-8"?>
<p:tagLst xmlns:a="http://schemas.openxmlformats.org/drawingml/2006/main" xmlns:r="http://schemas.openxmlformats.org/officeDocument/2006/relationships" xmlns:p="http://schemas.openxmlformats.org/presentationml/2006/main">
  <p:tag name="CHOICE" val="true"/>
</p:tagLst>
</file>

<file path=ppt/tags/tag46.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4&quot;&gt;&lt;questionIds&quot;&quot;&gt;&lt;update&quot;true&quot;&gt;&lt;ut&quot;-8586854862688543529&quot;&gt;&lt;dp&quot;0&quot;&gt;&lt;groupsType&quot;0&quot;&gt;&lt;vt&quot;Percentage&quot;&gt;&lt;uvw&quot;true&quot;&gt;&lt;needsNewChart&quot;false&quot;&gt;&lt;state&quot;001-003&quot;&gt;&gt;&gt;"/>
</p:tagLst>
</file>

<file path=ppt/tags/tag47.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48.xml><?xml version="1.0" encoding="utf-8"?>
<p:tagLst xmlns:a="http://schemas.openxmlformats.org/drawingml/2006/main" xmlns:r="http://schemas.openxmlformats.org/officeDocument/2006/relationships" xmlns:p="http://schemas.openxmlformats.org/presentationml/2006/main">
  <p:tag name="KPI_HAS_CHART" val="false"/>
</p:tagLst>
</file>

<file path=ppt/tags/tag49.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quot;&gt;&lt;nocMode&quot;Auto&quot;&gt;&gt;&gt;"/>
  <p:tag name="KPI_HAS_CHART" val="true"/>
</p:tagLst>
</file>

<file path=ppt/tags/tag50.xml><?xml version="1.0" encoding="utf-8"?>
<p:tagLst xmlns:a="http://schemas.openxmlformats.org/drawingml/2006/main" xmlns:r="http://schemas.openxmlformats.org/officeDocument/2006/relationships" xmlns:p="http://schemas.openxmlformats.org/presentationml/2006/main">
  <p:tag name="KPI_HAS_CHART" val="false"/>
</p:tagLst>
</file>

<file path=ppt/tags/tag51.xml><?xml version="1.0" encoding="utf-8"?>
<p:tagLst xmlns:a="http://schemas.openxmlformats.org/drawingml/2006/main" xmlns:r="http://schemas.openxmlformats.org/officeDocument/2006/relationships" xmlns:p="http://schemas.openxmlformats.org/presentationml/2006/main">
  <p:tag name="KPI_HAS_CHART" val="false"/>
</p:tagLst>
</file>

<file path=ppt/tags/tag52.xml><?xml version="1.0" encoding="utf-8"?>
<p:tagLst xmlns:a="http://schemas.openxmlformats.org/drawingml/2006/main" xmlns:r="http://schemas.openxmlformats.org/officeDocument/2006/relationships" xmlns:p="http://schemas.openxmlformats.org/presentationml/2006/main">
  <p:tag name="KPI_HAS_CHART" val="false"/>
</p:tagLst>
</file>

<file path=ppt/tags/tag53.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004&quot;&gt;&lt;nocMode&quot;Auto&quot;&gt;&gt;&gt;"/>
  <p:tag name="KPI_HAS_CHART" val="true"/>
</p:tagLst>
</file>

<file path=ppt/tags/tag54.xml><?xml version="1.0" encoding="utf-8"?>
<p:tagLst xmlns:a="http://schemas.openxmlformats.org/drawingml/2006/main" xmlns:r="http://schemas.openxmlformats.org/officeDocument/2006/relationships" xmlns:p="http://schemas.openxmlformats.org/presentationml/2006/main">
  <p:tag name="QUESTION" val="true"/>
</p:tagLst>
</file>

<file path=ppt/tags/tag55.xml><?xml version="1.0" encoding="utf-8"?>
<p:tagLst xmlns:a="http://schemas.openxmlformats.org/drawingml/2006/main" xmlns:r="http://schemas.openxmlformats.org/officeDocument/2006/relationships" xmlns:p="http://schemas.openxmlformats.org/presentationml/2006/main">
  <p:tag name="CHOICE" val="true"/>
</p:tagLst>
</file>

<file path=ppt/tags/tag56.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5&quot;&gt;&lt;questionIds&quot;&quot;&gt;&lt;update&quot;true&quot;&gt;&lt;ut&quot;-8586854862648226622&quot;&gt;&lt;dp&quot;0&quot;&gt;&lt;groupsType&quot;0&quot;&gt;&lt;vt&quot;Percentage&quot;&gt;&lt;uvw&quot;true&quot;&gt;&lt;needsNewChart&quot;false&quot;&gt;&lt;state&quot;001-004&quot;&gt;&gt;&gt;"/>
</p:tagLst>
</file>

<file path=ppt/tags/tag57.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58.xml><?xml version="1.0" encoding="utf-8"?>
<p:tagLst xmlns:a="http://schemas.openxmlformats.org/drawingml/2006/main" xmlns:r="http://schemas.openxmlformats.org/officeDocument/2006/relationships" xmlns:p="http://schemas.openxmlformats.org/presentationml/2006/main">
  <p:tag name="KPI_HAS_CHART" val="false"/>
</p:tagLst>
</file>

<file path=ppt/tags/tag59.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QUESTION" val="true"/>
</p:tagLst>
</file>

<file path=ppt/tags/tag60.xml><?xml version="1.0" encoding="utf-8"?>
<p:tagLst xmlns:a="http://schemas.openxmlformats.org/drawingml/2006/main" xmlns:r="http://schemas.openxmlformats.org/officeDocument/2006/relationships" xmlns:p="http://schemas.openxmlformats.org/presentationml/2006/main">
  <p:tag name="KPI_HAS_CHART" val="false"/>
</p:tagLst>
</file>

<file path=ppt/tags/tag61.xml><?xml version="1.0" encoding="utf-8"?>
<p:tagLst xmlns:a="http://schemas.openxmlformats.org/drawingml/2006/main" xmlns:r="http://schemas.openxmlformats.org/officeDocument/2006/relationships" xmlns:p="http://schemas.openxmlformats.org/presentationml/2006/main">
  <p:tag name="KPI_HAS_CHART" val="false"/>
</p:tagLst>
</file>

<file path=ppt/tags/tag62.xml><?xml version="1.0" encoding="utf-8"?>
<p:tagLst xmlns:a="http://schemas.openxmlformats.org/drawingml/2006/main" xmlns:r="http://schemas.openxmlformats.org/officeDocument/2006/relationships" xmlns:p="http://schemas.openxmlformats.org/presentationml/2006/main">
  <p:tag name="KPI_HAS_CHART" val="false"/>
</p:tagLst>
</file>

<file path=ppt/tags/tag63.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CHOICE" val="true"/>
</p:tagLst>
</file>

<file path=ppt/tags/tag8.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1&quot;&gt;&lt;questionIds&quot;&quot;&gt;&lt;update&quot;true&quot;&gt;&lt;ut&quot;-8586854863444934449&quot;&gt;&lt;dp&quot;0&quot;&gt;&lt;groupsType&quot;0&quot;&gt;&lt;vt&quot;Percentage&quot;&gt;&lt;uvw&quot;true&quot;&gt;&lt;needsNewChart&quot;false&quot;&gt;&lt;state&quot;001&quot;&gt;&gt;&gt;"/>
</p:tagLst>
</file>

<file path=ppt/tags/tag9.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Grid.thmx</Template>
  <TotalTime>0</TotalTime>
  <Words>1788</Words>
  <Application>Microsoft Office PowerPoint</Application>
  <PresentationFormat>On-screen Show (4:3)</PresentationFormat>
  <Paragraphs>298</Paragraphs>
  <Slides>42</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Calibri</vt:lpstr>
      <vt:lpstr>Franklin Gothic Medium</vt:lpstr>
      <vt:lpstr>Franklin Gothic Medium (Body)</vt:lpstr>
      <vt:lpstr>Mangal</vt:lpstr>
      <vt:lpstr>Times New Roman</vt:lpstr>
      <vt:lpstr>Wingdings</vt:lpstr>
      <vt:lpstr>Wingdings 2</vt:lpstr>
      <vt:lpstr>Grid</vt:lpstr>
      <vt:lpstr>Safety for workers in the oil and gas industry</vt:lpstr>
      <vt:lpstr>Training Pre-assessment</vt:lpstr>
      <vt:lpstr>overview</vt:lpstr>
      <vt:lpstr>Question / Response</vt:lpstr>
      <vt:lpstr>ANSWER 1</vt:lpstr>
      <vt:lpstr>What is a Safety and Health plan?</vt:lpstr>
      <vt:lpstr>Question / Response </vt:lpstr>
      <vt:lpstr>ANSWER 2</vt:lpstr>
      <vt:lpstr>Basic elements of a safety plan</vt:lpstr>
      <vt:lpstr>Question / Response  </vt:lpstr>
      <vt:lpstr>ANSWER 3</vt:lpstr>
      <vt:lpstr>Major workplace Hazards</vt:lpstr>
      <vt:lpstr>Struck-by/caught in or between</vt:lpstr>
      <vt:lpstr>Struck-by/caught in or between </vt:lpstr>
      <vt:lpstr>Struck-by/caught in or between  </vt:lpstr>
      <vt:lpstr>Electrical hazards</vt:lpstr>
      <vt:lpstr>Electrical hazards </vt:lpstr>
      <vt:lpstr>Electrical hazards  </vt:lpstr>
      <vt:lpstr>Vehicle collisions</vt:lpstr>
      <vt:lpstr>Vehicle collisions </vt:lpstr>
      <vt:lpstr>Explosions and fires</vt:lpstr>
      <vt:lpstr>Explosions and fires </vt:lpstr>
      <vt:lpstr>Explosions and fires  </vt:lpstr>
      <vt:lpstr>Confined spaces</vt:lpstr>
      <vt:lpstr>Confined spaces </vt:lpstr>
      <vt:lpstr>Confined spaces  </vt:lpstr>
      <vt:lpstr>High pressure lines and equipment</vt:lpstr>
      <vt:lpstr>High pressure lines and equipment </vt:lpstr>
      <vt:lpstr>High pressure lines and equipment  </vt:lpstr>
      <vt:lpstr>Question / Response   </vt:lpstr>
      <vt:lpstr>Answer 4</vt:lpstr>
      <vt:lpstr>Personal protective equipment</vt:lpstr>
      <vt:lpstr>PPE</vt:lpstr>
      <vt:lpstr>Monitoring</vt:lpstr>
      <vt:lpstr>Emergencies</vt:lpstr>
      <vt:lpstr> Question / Response</vt:lpstr>
      <vt:lpstr>Answer 5</vt:lpstr>
      <vt:lpstr>summary</vt:lpstr>
      <vt:lpstr>Training Post-assessment</vt:lpstr>
      <vt:lpstr>Any Questions?</vt:lpstr>
      <vt:lpstr>references</vt:lpstr>
      <vt:lpstr>Safety 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2020-04-14T16:05:37Z</dcterms:created>
  <dcterms:modified xsi:type="dcterms:W3CDTF">2020-04-14T16:08:44Z</dcterms:modified>
</cp:coreProperties>
</file>