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5"/>
  </p:notesMasterIdLst>
  <p:handoutMasterIdLst>
    <p:handoutMasterId r:id="rId86"/>
  </p:handoutMasterIdLst>
  <p:sldIdLst>
    <p:sldId id="371" r:id="rId2"/>
    <p:sldId id="400" r:id="rId3"/>
    <p:sldId id="361" r:id="rId4"/>
    <p:sldId id="362" r:id="rId5"/>
    <p:sldId id="363" r:id="rId6"/>
    <p:sldId id="364" r:id="rId7"/>
    <p:sldId id="365" r:id="rId8"/>
    <p:sldId id="366" r:id="rId9"/>
    <p:sldId id="367" r:id="rId10"/>
    <p:sldId id="368" r:id="rId11"/>
    <p:sldId id="369" r:id="rId12"/>
    <p:sldId id="370" r:id="rId13"/>
    <p:sldId id="373" r:id="rId14"/>
    <p:sldId id="258" r:id="rId15"/>
    <p:sldId id="259" r:id="rId16"/>
    <p:sldId id="374" r:id="rId17"/>
    <p:sldId id="377" r:id="rId18"/>
    <p:sldId id="378" r:id="rId19"/>
    <p:sldId id="260" r:id="rId20"/>
    <p:sldId id="375" r:id="rId21"/>
    <p:sldId id="261" r:id="rId22"/>
    <p:sldId id="376" r:id="rId23"/>
    <p:sldId id="263" r:id="rId24"/>
    <p:sldId id="264" r:id="rId25"/>
    <p:sldId id="265" r:id="rId26"/>
    <p:sldId id="268" r:id="rId27"/>
    <p:sldId id="266" r:id="rId28"/>
    <p:sldId id="267" r:id="rId29"/>
    <p:sldId id="269" r:id="rId30"/>
    <p:sldId id="270" r:id="rId31"/>
    <p:sldId id="271" r:id="rId32"/>
    <p:sldId id="272" r:id="rId33"/>
    <p:sldId id="273" r:id="rId34"/>
    <p:sldId id="274" r:id="rId35"/>
    <p:sldId id="275" r:id="rId36"/>
    <p:sldId id="277" r:id="rId37"/>
    <p:sldId id="279" r:id="rId38"/>
    <p:sldId id="281" r:id="rId39"/>
    <p:sldId id="282" r:id="rId40"/>
    <p:sldId id="283" r:id="rId41"/>
    <p:sldId id="286" r:id="rId42"/>
    <p:sldId id="379" r:id="rId43"/>
    <p:sldId id="384" r:id="rId44"/>
    <p:sldId id="380" r:id="rId45"/>
    <p:sldId id="385" r:id="rId46"/>
    <p:sldId id="381" r:id="rId47"/>
    <p:sldId id="382" r:id="rId48"/>
    <p:sldId id="383" r:id="rId49"/>
    <p:sldId id="291" r:id="rId50"/>
    <p:sldId id="386" r:id="rId51"/>
    <p:sldId id="388" r:id="rId52"/>
    <p:sldId id="387" r:id="rId53"/>
    <p:sldId id="293" r:id="rId54"/>
    <p:sldId id="294" r:id="rId55"/>
    <p:sldId id="295" r:id="rId56"/>
    <p:sldId id="296" r:id="rId57"/>
    <p:sldId id="297" r:id="rId58"/>
    <p:sldId id="298" r:id="rId59"/>
    <p:sldId id="389" r:id="rId60"/>
    <p:sldId id="308" r:id="rId61"/>
    <p:sldId id="315" r:id="rId62"/>
    <p:sldId id="317" r:id="rId63"/>
    <p:sldId id="392" r:id="rId64"/>
    <p:sldId id="390" r:id="rId65"/>
    <p:sldId id="391" r:id="rId66"/>
    <p:sldId id="393" r:id="rId67"/>
    <p:sldId id="394" r:id="rId68"/>
    <p:sldId id="395" r:id="rId69"/>
    <p:sldId id="396" r:id="rId70"/>
    <p:sldId id="397" r:id="rId71"/>
    <p:sldId id="398" r:id="rId72"/>
    <p:sldId id="356" r:id="rId73"/>
    <p:sldId id="357" r:id="rId74"/>
    <p:sldId id="358" r:id="rId75"/>
    <p:sldId id="399" r:id="rId76"/>
    <p:sldId id="354" r:id="rId77"/>
    <p:sldId id="401" r:id="rId78"/>
    <p:sldId id="402" r:id="rId79"/>
    <p:sldId id="403" r:id="rId80"/>
    <p:sldId id="404" r:id="rId81"/>
    <p:sldId id="405" r:id="rId82"/>
    <p:sldId id="407" r:id="rId83"/>
    <p:sldId id="406" r:id="rId8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29" autoAdjust="0"/>
  </p:normalViewPr>
  <p:slideViewPr>
    <p:cSldViewPr showGuides="1">
      <p:cViewPr varScale="1">
        <p:scale>
          <a:sx n="59" d="100"/>
          <a:sy n="59" d="100"/>
        </p:scale>
        <p:origin x="1627" y="58"/>
      </p:cViewPr>
      <p:guideLst>
        <p:guide orient="horz" pos="2160"/>
        <p:guide pos="2880"/>
      </p:guideLst>
    </p:cSldViewPr>
  </p:slideViewPr>
  <p:notesTextViewPr>
    <p:cViewPr>
      <p:scale>
        <a:sx n="1" d="1"/>
        <a:sy n="1" d="1"/>
      </p:scale>
      <p:origin x="0" y="0"/>
    </p:cViewPr>
  </p:notesTextViewPr>
  <p:sorterViewPr>
    <p:cViewPr>
      <p:scale>
        <a:sx n="100" d="100"/>
        <a:sy n="100" d="100"/>
      </p:scale>
      <p:origin x="0" y="118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A6F569F1-81D4-473E-96EC-AF32142EF9AE}" type="datetimeFigureOut">
              <a:rPr lang="en-US" smtClean="0"/>
              <a:t>4/14/2020</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C6773FB6-EAD7-4EC1-A85D-CD8CDB1FBAB7}" type="slidenum">
              <a:rPr lang="en-US" smtClean="0"/>
              <a:t>‹#›</a:t>
            </a:fld>
            <a:endParaRPr lang="en-US"/>
          </a:p>
        </p:txBody>
      </p:sp>
    </p:spTree>
    <p:extLst>
      <p:ext uri="{BB962C8B-B14F-4D97-AF65-F5344CB8AC3E}">
        <p14:creationId xmlns:p14="http://schemas.microsoft.com/office/powerpoint/2010/main" val="276258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EAC6357-2E98-4D66-B81C-2D7CE375F022}" type="datetimeFigureOut">
              <a:rPr lang="en-US" smtClean="0"/>
              <a:t>4/14/2020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26EED49-FCC6-4327-80AC-DB5C71B2FE32}" type="slidenum">
              <a:rPr lang="en-US" smtClean="0"/>
              <a:t>‹#›</a:t>
            </a:fld>
            <a:endParaRPr lang="en-US"/>
          </a:p>
        </p:txBody>
      </p:sp>
    </p:spTree>
    <p:extLst>
      <p:ext uri="{BB962C8B-B14F-4D97-AF65-F5344CB8AC3E}">
        <p14:creationId xmlns:p14="http://schemas.microsoft.com/office/powerpoint/2010/main" val="6113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74750" y="700088"/>
            <a:ext cx="4600575" cy="3449637"/>
          </a:xfrm>
          <a:ln cap="flat"/>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cs typeface="Times New Roman" pitchFamily="18" charset="0"/>
              </a:rPr>
              <a:t>Height of the scaffold should not be more than four times its minimum base dimension unless guys, ties, or braces are used. </a:t>
            </a:r>
          </a:p>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cs typeface="Times New Roman" pitchFamily="18" charset="0"/>
              </a:rPr>
              <a:t>Height of the scaffold should not be more than four times its minimum base dimension unless guys, ties, or braces are used. </a:t>
            </a:r>
          </a:p>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Day 2-Slide26: Scaffolding Falling Off Building Downtown Portland, Oregon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https://www.youtube.com/watch?v=okS-hXB3jGg </a:t>
            </a:r>
            <a:endParaRPr lang="en-US" sz="1200" b="0" i="0" u="none" strike="noStrike" kern="1200" baseline="0" dirty="0" smtClean="0">
              <a:solidFill>
                <a:schemeClr val="tx1"/>
              </a:solidFill>
              <a:latin typeface="+mn-lt"/>
              <a:ea typeface="+mn-ea"/>
              <a:cs typeface="+mn-cs"/>
            </a:endParaRPr>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scaffold is not erected on an even base.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Toe board is the board used at the bottom side edge of the scaffold. If the material is stacked above it, there is a possibility that the materials will fall below and can hurt the workers worker below the scaffold.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cs typeface="Times New Roman" pitchFamily="18" charset="0"/>
              </a:rPr>
              <a:t>Planks must be at least 18 inches wide.</a:t>
            </a:r>
          </a:p>
          <a:p>
            <a:pPr marL="0" lvl="1"/>
            <a:r>
              <a:rPr lang="en-US" altLang="en-US" smtClean="0">
                <a:cs typeface="Times New Roman" pitchFamily="18" charset="0"/>
              </a:rPr>
              <a:t>Each abutted end of plank must rest on a separate support surface</a:t>
            </a:r>
          </a:p>
          <a:p>
            <a:pPr marL="0" lvl="1"/>
            <a:r>
              <a:rPr lang="en-US" altLang="en-US" smtClean="0">
                <a:cs typeface="Times New Roman" pitchFamily="18" charset="0"/>
              </a:rPr>
              <a:t>Overlap platforms at least 12 inches over supports, unless restrained to prevent movement. </a:t>
            </a:r>
          </a:p>
          <a:p>
            <a:pPr marL="0" lvl="1"/>
            <a:r>
              <a:rPr lang="en-US" altLang="en-US" smtClean="0">
                <a:cs typeface="Times New Roman" pitchFamily="18" charset="0"/>
              </a:rPr>
              <a:t>Only scaffold grade wood is to be used</a:t>
            </a:r>
          </a:p>
          <a:p>
            <a:pPr marL="0" lvl="1"/>
            <a:r>
              <a:rPr lang="en-US" altLang="en-US" smtClean="0">
                <a:cs typeface="Times New Roman" pitchFamily="18" charset="0"/>
              </a:rPr>
              <a:t>Each end of a platform, unless cleated or otherwise restrained by hooks, must extend over its support by at least 6 inches.</a:t>
            </a:r>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2 feet above or below a point of access made clear from the next slides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Adequate, safe access must be provided when elevation changes more than 2 </a:t>
            </a:r>
            <a:r>
              <a:rPr lang="en-US" altLang="en-US" dirty="0" err="1" smtClean="0"/>
              <a:t>ft</a:t>
            </a:r>
            <a:r>
              <a:rPr lang="en-US" altLang="en-US" dirty="0" smtClean="0"/>
              <a:t> on scaffolds. Climbing cross braces is specifically disallowed, and can be very dangerous. The photo on the left shows wrong way of accessing the scaffolds. The photo on right shows the correct way of accessing the scaffold, when the they are above 2 </a:t>
            </a:r>
            <a:r>
              <a:rPr lang="en-US" altLang="en-US" dirty="0" err="1" smtClean="0"/>
              <a:t>ft</a:t>
            </a:r>
            <a:r>
              <a:rPr lang="en-US" altLang="en-US" dirty="0" smtClean="0"/>
              <a:t> above the access point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Day 2-Slide 36: HAKI Universal Suspended Scaffold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https://www.youtube.com/watch?v=FyD5mpovxaw </a:t>
            </a: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mn-lt"/>
                <a:ea typeface="+mn-ea"/>
                <a:cs typeface="+mn-cs"/>
              </a:rPr>
              <a:t>Day 2-Slide 37: Energy absorbing fall arrest lanyard on scaffolding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https://www.youtube.com/watch?v=w3Pb_FC9AfU </a:t>
            </a: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Day 2-Slide 45: Ladder Safety-How To Use An Extension Ladder Safely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https://www.youtube.com/watch?v=GKNG_Ymf_dk </a:t>
            </a:r>
            <a:endParaRPr lang="en-US" dirty="0"/>
          </a:p>
        </p:txBody>
      </p:sp>
      <p:sp>
        <p:nvSpPr>
          <p:cNvPr id="4" name="Slide Number Placeholder 3"/>
          <p:cNvSpPr>
            <a:spLocks noGrp="1"/>
          </p:cNvSpPr>
          <p:nvPr>
            <p:ph type="sldNum" sz="quarter" idx="10"/>
          </p:nvPr>
        </p:nvSpPr>
        <p:spPr/>
        <p:txBody>
          <a:bodyPr/>
          <a:lstStyle/>
          <a:p>
            <a:fld id="{B26EED49-FCC6-4327-80AC-DB5C71B2FE32}" type="slidenum">
              <a:rPr lang="en-US" smtClean="0"/>
              <a:t>45</a:t>
            </a:fld>
            <a:endParaRPr lang="en-US"/>
          </a:p>
        </p:txBody>
      </p:sp>
    </p:spTree>
    <p:extLst>
      <p:ext uri="{BB962C8B-B14F-4D97-AF65-F5344CB8AC3E}">
        <p14:creationId xmlns:p14="http://schemas.microsoft.com/office/powerpoint/2010/main" val="1443450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Slide 63: People Falling Off Ladders Compilation (Possibly Funny)   - Not really</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https://www.youtube.com/watch?v=Tbr_jjNUAfI </a:t>
            </a:r>
            <a:endParaRPr lang="en-US" dirty="0"/>
          </a:p>
        </p:txBody>
      </p:sp>
      <p:sp>
        <p:nvSpPr>
          <p:cNvPr id="4" name="Slide Number Placeholder 3"/>
          <p:cNvSpPr>
            <a:spLocks noGrp="1"/>
          </p:cNvSpPr>
          <p:nvPr>
            <p:ph type="sldNum" sz="quarter" idx="10"/>
          </p:nvPr>
        </p:nvSpPr>
        <p:spPr/>
        <p:txBody>
          <a:bodyPr/>
          <a:lstStyle/>
          <a:p>
            <a:fld id="{B26EED49-FCC6-4327-80AC-DB5C71B2FE32}" type="slidenum">
              <a:rPr lang="en-US" smtClean="0"/>
              <a:t>63</a:t>
            </a:fld>
            <a:endParaRPr lang="en-US"/>
          </a:p>
        </p:txBody>
      </p:sp>
    </p:spTree>
    <p:extLst>
      <p:ext uri="{BB962C8B-B14F-4D97-AF65-F5344CB8AC3E}">
        <p14:creationId xmlns:p14="http://schemas.microsoft.com/office/powerpoint/2010/main" val="2859425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Show a Harness Self Rescue after fall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6EED49-FCC6-4327-80AC-DB5C71B2FE32}" type="slidenum">
              <a:rPr lang="en-US" smtClean="0"/>
              <a:t>71</a:t>
            </a:fld>
            <a:endParaRPr lang="en-US"/>
          </a:p>
        </p:txBody>
      </p:sp>
    </p:spTree>
    <p:extLst>
      <p:ext uri="{BB962C8B-B14F-4D97-AF65-F5344CB8AC3E}">
        <p14:creationId xmlns:p14="http://schemas.microsoft.com/office/powerpoint/2010/main" val="213298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166813" y="692150"/>
            <a:ext cx="4618037" cy="3463925"/>
          </a:xfrm>
          <a:ln/>
        </p:spPr>
      </p:sp>
      <p:sp>
        <p:nvSpPr>
          <p:cNvPr id="361475" name="Rectangle 3"/>
          <p:cNvSpPr>
            <a:spLocks noGrp="1" noChangeArrowheads="1"/>
          </p:cNvSpPr>
          <p:nvPr>
            <p:ph type="body" idx="1"/>
          </p:nvPr>
        </p:nvSpPr>
        <p:spPr>
          <a:xfrm>
            <a:off x="849313" y="4311650"/>
            <a:ext cx="5715000" cy="43862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6" indent="-227006"/>
            <a:endParaRPr lang="en-US" altLang="en-US" sz="10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Day 2-Slide 18: Fixed Scaffolds-Safety Hazards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Video: https://www.youtube.com/watch?v=hJeUbaBdME0 </a:t>
            </a:r>
            <a:endParaRPr lang="en-US" dirty="0"/>
          </a:p>
        </p:txBody>
      </p:sp>
      <p:sp>
        <p:nvSpPr>
          <p:cNvPr id="4" name="Slide Number Placeholder 3"/>
          <p:cNvSpPr>
            <a:spLocks noGrp="1"/>
          </p:cNvSpPr>
          <p:nvPr>
            <p:ph type="sldNum" sz="quarter" idx="10"/>
          </p:nvPr>
        </p:nvSpPr>
        <p:spPr/>
        <p:txBody>
          <a:bodyPr/>
          <a:lstStyle/>
          <a:p>
            <a:fld id="{B26EED49-FCC6-4327-80AC-DB5C71B2FE32}" type="slidenum">
              <a:rPr lang="en-US" smtClean="0"/>
              <a:t>18</a:t>
            </a:fld>
            <a:endParaRPr lang="en-US"/>
          </a:p>
        </p:txBody>
      </p:sp>
    </p:spTree>
    <p:extLst>
      <p:ext uri="{BB962C8B-B14F-4D97-AF65-F5344CB8AC3E}">
        <p14:creationId xmlns:p14="http://schemas.microsoft.com/office/powerpoint/2010/main" val="59583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solidFill>
                <a:srgbClr val="676A55">
                  <a:tint val="60000"/>
                  <a:satMod val="155000"/>
                </a:srgbClr>
              </a:solidFill>
            </a:endParaRPr>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01BCBA72-8E2E-45E3-BC77-831BEB8C5930}" type="slidenum">
              <a:rPr lang="en-US">
                <a:solidFill>
                  <a:srgbClr val="EAEBDE">
                    <a:shade val="90000"/>
                  </a:srgbClr>
                </a:solidFill>
              </a:rPr>
              <a:pPr>
                <a:defRPr/>
              </a:pPr>
              <a:t>‹#›</a:t>
            </a:fld>
            <a:endParaRPr lang="en-US">
              <a:solidFill>
                <a:srgbClr val="EAEBDE">
                  <a:shade val="90000"/>
                </a:srgbClr>
              </a:solidFill>
            </a:endParaRPr>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solidFill>
                <a:srgbClr val="676A55">
                  <a:tint val="60000"/>
                  <a:satMod val="155000"/>
                </a:srgbClr>
              </a:solidFill>
            </a:endParaRPr>
          </a:p>
        </p:txBody>
      </p:sp>
    </p:spTree>
    <p:extLst>
      <p:ext uri="{BB962C8B-B14F-4D97-AF65-F5344CB8AC3E}">
        <p14:creationId xmlns:p14="http://schemas.microsoft.com/office/powerpoint/2010/main" val="276097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solidFill>
                <a:srgbClr val="676A55">
                  <a:tint val="60000"/>
                  <a:satMod val="155000"/>
                </a:srgbClr>
              </a:solidFill>
            </a:endParaRPr>
          </a:p>
        </p:txBody>
      </p:sp>
      <p:sp>
        <p:nvSpPr>
          <p:cNvPr id="5" name="Date Placeholder 13"/>
          <p:cNvSpPr>
            <a:spLocks noGrp="1"/>
          </p:cNvSpPr>
          <p:nvPr>
            <p:ph type="dt" sz="half" idx="11"/>
          </p:nvPr>
        </p:nvSpPr>
        <p:spPr/>
        <p:txBody>
          <a:bodyPr/>
          <a:lstStyle>
            <a:lvl1pPr>
              <a:defRPr/>
            </a:lvl1pPr>
          </a:lstStyle>
          <a:p>
            <a:pPr>
              <a:defRPr/>
            </a:pPr>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15F7CAE0-3197-49F1-A6DF-912DD1FF7363}"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269432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solidFill>
                <a:srgbClr val="676A55">
                  <a:tint val="60000"/>
                  <a:satMod val="155000"/>
                </a:srgbClr>
              </a:solidFill>
            </a:endParaRPr>
          </a:p>
        </p:txBody>
      </p:sp>
      <p:sp>
        <p:nvSpPr>
          <p:cNvPr id="5" name="Date Placeholder 13"/>
          <p:cNvSpPr>
            <a:spLocks noGrp="1"/>
          </p:cNvSpPr>
          <p:nvPr>
            <p:ph type="dt" sz="half" idx="11"/>
          </p:nvPr>
        </p:nvSpPr>
        <p:spPr/>
        <p:txBody>
          <a:bodyPr/>
          <a:lstStyle>
            <a:lvl1pPr>
              <a:defRPr/>
            </a:lvl1pPr>
          </a:lstStyle>
          <a:p>
            <a:pPr>
              <a:defRPr/>
            </a:pPr>
            <a:endParaRPr lang="en-US">
              <a:solidFill>
                <a:srgbClr val="676A55">
                  <a:tint val="60000"/>
                  <a:satMod val="155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BAC09BA4-23B5-405C-9D0E-5273ADD3F30E}"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275429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solidFill>
                <a:srgbClr val="676A55">
                  <a:tint val="60000"/>
                  <a:satMod val="155000"/>
                </a:srgbClr>
              </a:solidFill>
            </a:endParaRPr>
          </a:p>
        </p:txBody>
      </p:sp>
      <p:sp>
        <p:nvSpPr>
          <p:cNvPr id="6" name="Footer Placeholder 4"/>
          <p:cNvSpPr>
            <a:spLocks noGrp="1"/>
          </p:cNvSpPr>
          <p:nvPr>
            <p:ph type="ftr" sz="quarter" idx="11"/>
          </p:nvPr>
        </p:nvSpPr>
        <p:spPr/>
        <p:txBody>
          <a:bodyPr/>
          <a:lstStyle>
            <a:lvl1pPr>
              <a:defRPr/>
            </a:lvl1pPr>
            <a:extLst/>
          </a:lstStyle>
          <a:p>
            <a:pPr>
              <a:defRPr/>
            </a:pPr>
            <a:endParaRPr lang="en-US">
              <a:solidFill>
                <a:srgbClr val="676A55">
                  <a:tint val="60000"/>
                  <a:satMod val="155000"/>
                </a:srgbClr>
              </a:solidFill>
            </a:endParaRPr>
          </a:p>
        </p:txBody>
      </p:sp>
      <p:sp>
        <p:nvSpPr>
          <p:cNvPr id="7" name="Slide Number Placeholder 5"/>
          <p:cNvSpPr>
            <a:spLocks noGrp="1"/>
          </p:cNvSpPr>
          <p:nvPr>
            <p:ph type="sldNum" sz="quarter" idx="12"/>
          </p:nvPr>
        </p:nvSpPr>
        <p:spPr/>
        <p:txBody>
          <a:bodyPr/>
          <a:lstStyle>
            <a:lvl1pPr>
              <a:defRPr/>
            </a:lvl1pPr>
            <a:extLst/>
          </a:lstStyle>
          <a:p>
            <a:pPr>
              <a:defRPr/>
            </a:pPr>
            <a:fld id="{AC9BA8EB-81B2-4073-826B-0CEC64A4B621}"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167270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solidFill>
                <a:srgbClr val="676A55">
                  <a:tint val="60000"/>
                  <a:satMod val="155000"/>
                </a:srgbClr>
              </a:solidFill>
            </a:endParaRPr>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EBBBBAF-52CE-421F-92CE-7AE9C3171C9D}" type="slidenum">
              <a:rPr lang="en-US">
                <a:solidFill>
                  <a:srgbClr val="EAEBDE">
                    <a:shade val="90000"/>
                  </a:srgbClr>
                </a:solidFill>
              </a:rPr>
              <a:pPr>
                <a:defRPr/>
              </a:pPr>
              <a:t>‹#›</a:t>
            </a:fld>
            <a:endParaRPr lang="en-US">
              <a:solidFill>
                <a:srgbClr val="EAEBDE">
                  <a:shade val="90000"/>
                </a:srgbClr>
              </a:solidFill>
            </a:endParaRPr>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solidFill>
                <a:srgbClr val="676A55">
                  <a:tint val="60000"/>
                  <a:satMod val="155000"/>
                </a:srgbClr>
              </a:solidFill>
            </a:endParaRPr>
          </a:p>
        </p:txBody>
      </p:sp>
    </p:spTree>
    <p:extLst>
      <p:ext uri="{BB962C8B-B14F-4D97-AF65-F5344CB8AC3E}">
        <p14:creationId xmlns:p14="http://schemas.microsoft.com/office/powerpoint/2010/main" val="156649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solidFill>
                <a:srgbClr val="676A55">
                  <a:tint val="60000"/>
                  <a:satMod val="155000"/>
                </a:srgbClr>
              </a:solidFill>
            </a:endParaRPr>
          </a:p>
        </p:txBody>
      </p:sp>
      <p:sp>
        <p:nvSpPr>
          <p:cNvPr id="7" name="Footer Placeholder 5"/>
          <p:cNvSpPr>
            <a:spLocks noGrp="1"/>
          </p:cNvSpPr>
          <p:nvPr>
            <p:ph type="ftr" sz="quarter" idx="11"/>
          </p:nvPr>
        </p:nvSpPr>
        <p:spPr/>
        <p:txBody>
          <a:bodyPr/>
          <a:lstStyle>
            <a:lvl1pPr>
              <a:defRPr/>
            </a:lvl1pPr>
            <a:extLst/>
          </a:lstStyle>
          <a:p>
            <a:pPr>
              <a:defRPr/>
            </a:pPr>
            <a:endParaRPr lang="en-US">
              <a:solidFill>
                <a:srgbClr val="676A55">
                  <a:tint val="60000"/>
                  <a:satMod val="155000"/>
                </a:srgbClr>
              </a:solidFill>
            </a:endParaRPr>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6256B49-16AD-4391-9BCF-77CB2A6A4FCC}"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123342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base">
              <a:spcBef>
                <a:spcPct val="0"/>
              </a:spcBef>
              <a:spcAft>
                <a:spcPct val="0"/>
              </a:spcAft>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solidFill>
                <a:srgbClr val="676A55">
                  <a:tint val="60000"/>
                  <a:satMod val="155000"/>
                </a:srgbClr>
              </a:solidFill>
            </a:endParaRPr>
          </a:p>
        </p:txBody>
      </p:sp>
      <p:sp>
        <p:nvSpPr>
          <p:cNvPr id="10" name="Footer Placeholder 7"/>
          <p:cNvSpPr>
            <a:spLocks noGrp="1"/>
          </p:cNvSpPr>
          <p:nvPr>
            <p:ph type="ftr" sz="quarter" idx="11"/>
          </p:nvPr>
        </p:nvSpPr>
        <p:spPr/>
        <p:txBody>
          <a:bodyPr/>
          <a:lstStyle>
            <a:lvl1pPr>
              <a:defRPr/>
            </a:lvl1pPr>
            <a:extLst/>
          </a:lstStyle>
          <a:p>
            <a:pPr>
              <a:defRPr/>
            </a:pPr>
            <a:endParaRPr lang="en-US">
              <a:solidFill>
                <a:srgbClr val="676A55">
                  <a:tint val="60000"/>
                  <a:satMod val="155000"/>
                </a:srgbClr>
              </a:solidFill>
            </a:endParaRPr>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01E3627F-3608-42B6-A67D-9E175C804B67}"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109706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solidFill>
                <a:srgbClr val="676A55">
                  <a:tint val="60000"/>
                  <a:satMod val="155000"/>
                </a:srgbClr>
              </a:solidFill>
            </a:endParaRPr>
          </a:p>
        </p:txBody>
      </p:sp>
      <p:sp>
        <p:nvSpPr>
          <p:cNvPr id="5" name="Footer Placeholder 3"/>
          <p:cNvSpPr>
            <a:spLocks noGrp="1"/>
          </p:cNvSpPr>
          <p:nvPr>
            <p:ph type="ftr" sz="quarter" idx="11"/>
          </p:nvPr>
        </p:nvSpPr>
        <p:spPr/>
        <p:txBody>
          <a:bodyPr/>
          <a:lstStyle>
            <a:lvl1pPr>
              <a:defRPr/>
            </a:lvl1pPr>
            <a:extLst/>
          </a:lstStyle>
          <a:p>
            <a:pPr>
              <a:defRPr/>
            </a:pPr>
            <a:endParaRPr lang="en-US">
              <a:solidFill>
                <a:srgbClr val="676A55">
                  <a:tint val="60000"/>
                  <a:satMod val="155000"/>
                </a:srgbClr>
              </a:solidFill>
            </a:endParaRPr>
          </a:p>
        </p:txBody>
      </p:sp>
      <p:sp>
        <p:nvSpPr>
          <p:cNvPr id="6" name="Slide Number Placeholder 4"/>
          <p:cNvSpPr>
            <a:spLocks noGrp="1"/>
          </p:cNvSpPr>
          <p:nvPr>
            <p:ph type="sldNum" sz="quarter" idx="12"/>
          </p:nvPr>
        </p:nvSpPr>
        <p:spPr/>
        <p:txBody>
          <a:bodyPr/>
          <a:lstStyle>
            <a:lvl1pPr>
              <a:defRPr/>
            </a:lvl1pPr>
            <a:extLst/>
          </a:lstStyle>
          <a:p>
            <a:pPr>
              <a:defRPr/>
            </a:pPr>
            <a:fld id="{AA1B3FB3-3142-4076-9BB8-854AB5BB6BCA}"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14721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solidFill>
                <a:srgbClr val="676A55">
                  <a:tint val="60000"/>
                  <a:satMod val="155000"/>
                </a:srgbClr>
              </a:solidFill>
            </a:endParaRPr>
          </a:p>
        </p:txBody>
      </p:sp>
      <p:sp>
        <p:nvSpPr>
          <p:cNvPr id="3" name="Date Placeholder 13"/>
          <p:cNvSpPr>
            <a:spLocks noGrp="1"/>
          </p:cNvSpPr>
          <p:nvPr>
            <p:ph type="dt" sz="half" idx="11"/>
          </p:nvPr>
        </p:nvSpPr>
        <p:spPr/>
        <p:txBody>
          <a:bodyPr/>
          <a:lstStyle>
            <a:lvl1pPr>
              <a:defRPr/>
            </a:lvl1pPr>
          </a:lstStyle>
          <a:p>
            <a:pPr>
              <a:defRPr/>
            </a:pPr>
            <a:endParaRPr lang="en-US">
              <a:solidFill>
                <a:srgbClr val="676A55">
                  <a:tint val="60000"/>
                  <a:satMod val="155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758AC17C-61E6-40F0-8233-D2D1A985D21A}" type="slidenum">
              <a:rPr lang="en-US">
                <a:solidFill>
                  <a:srgbClr val="EAEBDE">
                    <a:shade val="90000"/>
                  </a:srgbClr>
                </a:solidFill>
              </a:rPr>
              <a:pPr>
                <a:defRPr/>
              </a:pPr>
              <a:t>‹#›</a:t>
            </a:fld>
            <a:endParaRPr lang="en-US">
              <a:solidFill>
                <a:srgbClr val="EAEBDE">
                  <a:shade val="90000"/>
                </a:srgbClr>
              </a:solidFill>
            </a:endParaRPr>
          </a:p>
        </p:txBody>
      </p:sp>
    </p:spTree>
    <p:extLst>
      <p:ext uri="{BB962C8B-B14F-4D97-AF65-F5344CB8AC3E}">
        <p14:creationId xmlns:p14="http://schemas.microsoft.com/office/powerpoint/2010/main" val="236232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solidFill>
                <a:srgbClr val="676A55">
                  <a:tint val="60000"/>
                  <a:satMod val="155000"/>
                </a:srgbClr>
              </a:solidFill>
            </a:endParaRPr>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91AD5E78-BA9A-47E5-817B-F0DD2B89FC0E}" type="slidenum">
              <a:rPr lang="en-US">
                <a:solidFill>
                  <a:srgbClr val="EAEBDE">
                    <a:shade val="90000"/>
                  </a:srgbClr>
                </a:solidFill>
              </a:rPr>
              <a:pPr>
                <a:defRPr/>
              </a:pPr>
              <a:t>‹#›</a:t>
            </a:fld>
            <a:endParaRPr lang="en-US">
              <a:solidFill>
                <a:srgbClr val="EAEBDE">
                  <a:shade val="90000"/>
                </a:srgbClr>
              </a:solidFill>
            </a:endParaRPr>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solidFill>
                <a:srgbClr val="676A55">
                  <a:tint val="60000"/>
                  <a:satMod val="155000"/>
                </a:srgbClr>
              </a:solidFill>
            </a:endParaRPr>
          </a:p>
        </p:txBody>
      </p:sp>
    </p:spTree>
    <p:extLst>
      <p:ext uri="{BB962C8B-B14F-4D97-AF65-F5344CB8AC3E}">
        <p14:creationId xmlns:p14="http://schemas.microsoft.com/office/powerpoint/2010/main" val="24193014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solidFill>
                <a:srgbClr val="676A55">
                  <a:tint val="60000"/>
                  <a:satMod val="155000"/>
                </a:srgbClr>
              </a:solidFill>
            </a:endParaRPr>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E908F5C-3AB9-4149-B4F0-BB90571E415D}" type="slidenum">
              <a:rPr lang="en-US">
                <a:solidFill>
                  <a:srgbClr val="EAEBDE">
                    <a:shade val="90000"/>
                  </a:srgbClr>
                </a:solidFill>
              </a:rPr>
              <a:pPr>
                <a:defRPr/>
              </a:pPr>
              <a:t>‹#›</a:t>
            </a:fld>
            <a:endParaRPr lang="en-US">
              <a:solidFill>
                <a:srgbClr val="EAEBDE">
                  <a:shade val="90000"/>
                </a:srgbClr>
              </a:solidFill>
            </a:endParaRPr>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solidFill>
                <a:srgbClr val="676A55">
                  <a:tint val="60000"/>
                  <a:satMod val="155000"/>
                </a:srgbClr>
              </a:solidFill>
            </a:endParaRPr>
          </a:p>
        </p:txBody>
      </p:sp>
    </p:spTree>
    <p:extLst>
      <p:ext uri="{BB962C8B-B14F-4D97-AF65-F5344CB8AC3E}">
        <p14:creationId xmlns:p14="http://schemas.microsoft.com/office/powerpoint/2010/main" val="160867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base">
              <a:spcBef>
                <a:spcPct val="0"/>
              </a:spcBef>
              <a:spcAft>
                <a:spcPct val="0"/>
              </a:spcAft>
              <a:defRPr/>
            </a:pPr>
            <a:endParaRPr lang="en-US">
              <a:solidFill>
                <a:srgbClr val="676A55">
                  <a:tint val="60000"/>
                  <a:satMod val="155000"/>
                </a:srgbClr>
              </a:solidFill>
              <a:latin typeface="Tahoma" charset="0"/>
            </a:endParaRPr>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fontAlgn="base">
              <a:spcBef>
                <a:spcPct val="0"/>
              </a:spcBef>
              <a:spcAft>
                <a:spcPct val="0"/>
              </a:spcAft>
              <a:defRPr/>
            </a:pPr>
            <a:endParaRPr lang="en-US">
              <a:solidFill>
                <a:srgbClr val="676A55">
                  <a:tint val="60000"/>
                  <a:satMod val="155000"/>
                </a:srgbClr>
              </a:solidFill>
              <a:latin typeface="Tahoma" charset="0"/>
            </a:endParaRPr>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base">
              <a:spcBef>
                <a:spcPct val="0"/>
              </a:spcBef>
              <a:spcAft>
                <a:spcPct val="0"/>
              </a:spcAft>
              <a:defRPr/>
            </a:pPr>
            <a:fld id="{4DDCA979-587D-45D8-98CA-CC64C4529756}" type="slidenum">
              <a:rPr lang="en-US">
                <a:solidFill>
                  <a:srgbClr val="EAEBDE">
                    <a:shade val="90000"/>
                  </a:srgbClr>
                </a:solidFill>
                <a:latin typeface="Tahoma" charset="0"/>
              </a:rPr>
              <a:pPr fontAlgn="base">
                <a:spcBef>
                  <a:spcPct val="0"/>
                </a:spcBef>
                <a:spcAft>
                  <a:spcPct val="0"/>
                </a:spcAft>
                <a:defRPr/>
              </a:pPr>
              <a:t>‹#›</a:t>
            </a:fld>
            <a:endParaRPr lang="en-US">
              <a:solidFill>
                <a:srgbClr val="EAEBDE">
                  <a:shade val="90000"/>
                </a:srgbClr>
              </a:solidFill>
              <a:latin typeface="Tahoma" charset="0"/>
            </a:endParaRPr>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99234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Rockwell" pitchFamily="18" charset="0"/>
        </a:defRPr>
      </a:lvl2pPr>
      <a:lvl3pPr marL="53975" algn="r" rtl="0" eaLnBrk="0" fontAlgn="base" hangingPunct="0">
        <a:spcBef>
          <a:spcPct val="0"/>
        </a:spcBef>
        <a:spcAft>
          <a:spcPct val="0"/>
        </a:spcAft>
        <a:defRPr sz="4600">
          <a:solidFill>
            <a:srgbClr val="E7EACB"/>
          </a:solidFill>
          <a:latin typeface="Rockwell" pitchFamily="18" charset="0"/>
        </a:defRPr>
      </a:lvl3pPr>
      <a:lvl4pPr marL="53975" algn="r" rtl="0" eaLnBrk="0" fontAlgn="base" hangingPunct="0">
        <a:spcBef>
          <a:spcPct val="0"/>
        </a:spcBef>
        <a:spcAft>
          <a:spcPct val="0"/>
        </a:spcAft>
        <a:defRPr sz="4600">
          <a:solidFill>
            <a:srgbClr val="E7EACB"/>
          </a:solidFill>
          <a:latin typeface="Rockwell" pitchFamily="18" charset="0"/>
        </a:defRPr>
      </a:lvl4pPr>
      <a:lvl5pPr marL="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JeUbaBdME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tube.com/watch?v=hJeUbaBdME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okS-hXB3jG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FyD5mpovxa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w3Pb_FC9Af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akeinc.com/wp-content/uploads/2013/10/ladder2.jpg"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akeinc.com/wp-content/uploads/2013/10/ladder3.jp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GKNG_Ymf_d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Tbr_jjNUAfI"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611646"/>
            <a:ext cx="8839200" cy="1524000"/>
          </a:xfrm>
        </p:spPr>
        <p:txBody>
          <a:bodyPr lIns="90488" tIns="44450" rIns="90488" bIns="44450">
            <a:normAutofit fontScale="90000"/>
          </a:bodyPr>
          <a:lstStyle/>
          <a:p>
            <a:pPr eaLnBrk="1" fontAlgn="auto" hangingPunct="1">
              <a:spcAft>
                <a:spcPts val="0"/>
              </a:spcAft>
              <a:defRPr/>
            </a:pPr>
            <a:r>
              <a:rPr lang="en-US" altLang="en-US" b="1" dirty="0" smtClean="0">
                <a:solidFill>
                  <a:schemeClr val="tx2">
                    <a:tint val="100000"/>
                    <a:shade val="90000"/>
                    <a:satMod val="250000"/>
                    <a:alpha val="100000"/>
                  </a:schemeClr>
                </a:solidFill>
                <a:latin typeface="Times New Roman" pitchFamily="18" charset="0"/>
                <a:cs typeface="Times New Roman" pitchFamily="18" charset="0"/>
              </a:rPr>
              <a:t>Fall </a:t>
            </a:r>
            <a:r>
              <a:rPr lang="en-US" altLang="en-US" b="1" dirty="0" smtClean="0">
                <a:solidFill>
                  <a:schemeClr val="tx2">
                    <a:tint val="100000"/>
                    <a:shade val="90000"/>
                    <a:satMod val="250000"/>
                    <a:alpha val="100000"/>
                  </a:schemeClr>
                </a:solidFill>
                <a:latin typeface="Times New Roman" pitchFamily="18" charset="0"/>
                <a:cs typeface="Times New Roman" pitchFamily="18" charset="0"/>
              </a:rPr>
              <a:t>Prevention</a:t>
            </a: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
            </a:r>
            <a:b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b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Susan Harwood Training </a:t>
            </a: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Grant</a:t>
            </a:r>
            <a:b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br>
            <a:r>
              <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rPr>
              <a:t>Day 2</a:t>
            </a:r>
            <a:endParaRPr lang="en-US" altLang="en-US" sz="3300" b="1" i="1" dirty="0" smtClean="0">
              <a:solidFill>
                <a:schemeClr val="tx2">
                  <a:tint val="100000"/>
                  <a:shade val="90000"/>
                  <a:satMod val="250000"/>
                  <a:alpha val="100000"/>
                </a:schemeClr>
              </a:solidFill>
              <a:latin typeface="Times New Roman" pitchFamily="18" charset="0"/>
              <a:cs typeface="Times New Roman" pitchFamily="18" charset="0"/>
            </a:endParaRPr>
          </a:p>
        </p:txBody>
      </p:sp>
      <p:pic>
        <p:nvPicPr>
          <p:cNvPr id="10244" name="Picture 10" descr="Man falling" title="Title P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048000"/>
            <a:ext cx="3949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60815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Review-8</a:t>
            </a:r>
            <a:endParaRPr lang="en-US" dirty="0"/>
          </a:p>
        </p:txBody>
      </p:sp>
      <p:sp>
        <p:nvSpPr>
          <p:cNvPr id="3" name="Content Placeholder 2"/>
          <p:cNvSpPr>
            <a:spLocks noGrp="1"/>
          </p:cNvSpPr>
          <p:nvPr>
            <p:ph idx="1"/>
          </p:nvPr>
        </p:nvSpPr>
        <p:spPr/>
        <p:txBody>
          <a:bodyPr/>
          <a:lstStyle/>
          <a:p>
            <a:pPr lvl="0"/>
            <a:r>
              <a:rPr lang="en-US" b="1" dirty="0"/>
              <a:t>An anchorage point for a Fall RESTRAINT system must be capable of supporting?</a:t>
            </a:r>
            <a:endParaRPr lang="en-US" dirty="0"/>
          </a:p>
          <a:p>
            <a:pPr marL="925513" lvl="1" indent="-514350">
              <a:buFont typeface="+mj-lt"/>
              <a:buAutoNum type="alphaUcPeriod"/>
            </a:pPr>
            <a:r>
              <a:rPr lang="en-US" sz="2800" dirty="0"/>
              <a:t>5,000 pounds</a:t>
            </a:r>
          </a:p>
          <a:p>
            <a:pPr marL="925513" lvl="1" indent="-514350">
              <a:buFont typeface="+mj-lt"/>
              <a:buAutoNum type="alphaUcPeriod"/>
            </a:pPr>
            <a:r>
              <a:rPr lang="en-US" sz="2800" dirty="0"/>
              <a:t>1,500 pounds</a:t>
            </a:r>
          </a:p>
          <a:p>
            <a:pPr marL="925513" lvl="1" indent="-514350">
              <a:buFont typeface="+mj-lt"/>
              <a:buAutoNum type="alphaUcPeriod"/>
            </a:pPr>
            <a:r>
              <a:rPr lang="en-US" sz="2800" dirty="0"/>
              <a:t>12,000 pounds</a:t>
            </a:r>
          </a:p>
          <a:p>
            <a:pPr marL="925513" lvl="1" indent="-514350">
              <a:buFont typeface="+mj-lt"/>
              <a:buAutoNum type="alphaUcPeriod"/>
            </a:pPr>
            <a:r>
              <a:rPr lang="en-US" sz="2800" dirty="0"/>
              <a:t>3,000 pounds</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10</a:t>
            </a:fld>
            <a:endParaRPr lang="en-US"/>
          </a:p>
        </p:txBody>
      </p:sp>
    </p:spTree>
    <p:extLst>
      <p:ext uri="{BB962C8B-B14F-4D97-AF65-F5344CB8AC3E}">
        <p14:creationId xmlns:p14="http://schemas.microsoft.com/office/powerpoint/2010/main" val="37501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Review-9</a:t>
            </a:r>
            <a:endParaRPr lang="en-US" dirty="0"/>
          </a:p>
        </p:txBody>
      </p:sp>
      <p:sp>
        <p:nvSpPr>
          <p:cNvPr id="3" name="Content Placeholder 2"/>
          <p:cNvSpPr>
            <a:spLocks noGrp="1"/>
          </p:cNvSpPr>
          <p:nvPr>
            <p:ph idx="1"/>
          </p:nvPr>
        </p:nvSpPr>
        <p:spPr/>
        <p:txBody>
          <a:bodyPr/>
          <a:lstStyle/>
          <a:p>
            <a:pPr lvl="0"/>
            <a:r>
              <a:rPr lang="en-US" b="1" dirty="0"/>
              <a:t>When fall arrest equipment is used, employers must assure that _________. </a:t>
            </a:r>
            <a:endParaRPr lang="en-US" dirty="0"/>
          </a:p>
          <a:p>
            <a:pPr marL="925513" lvl="1" indent="-514350">
              <a:buFont typeface="+mj-lt"/>
              <a:buAutoNum type="alphaUcPeriod"/>
            </a:pPr>
            <a:r>
              <a:rPr lang="en-US" sz="2800" dirty="0"/>
              <a:t>All equipment is properly inspected before each use</a:t>
            </a:r>
          </a:p>
          <a:p>
            <a:pPr marL="925513" lvl="1" indent="-514350">
              <a:buFont typeface="+mj-lt"/>
              <a:buAutoNum type="alphaUcPeriod"/>
            </a:pPr>
            <a:r>
              <a:rPr lang="en-US" sz="2800" dirty="0"/>
              <a:t>Users have calculated total fall distance</a:t>
            </a:r>
          </a:p>
          <a:p>
            <a:pPr marL="925513" lvl="1" indent="-514350">
              <a:buFont typeface="+mj-lt"/>
              <a:buAutoNum type="alphaUcPeriod"/>
            </a:pPr>
            <a:r>
              <a:rPr lang="en-US" sz="2800" dirty="0"/>
              <a:t>A rescue plan is in place to rescue a fallen employee</a:t>
            </a:r>
          </a:p>
          <a:p>
            <a:pPr marL="925513" lvl="1" indent="-514350">
              <a:buFont typeface="+mj-lt"/>
              <a:buAutoNum type="alphaUcPeriod"/>
            </a:pPr>
            <a:r>
              <a:rPr lang="en-US" sz="2800" dirty="0"/>
              <a:t>All of the above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11</a:t>
            </a:fld>
            <a:endParaRPr lang="en-US"/>
          </a:p>
        </p:txBody>
      </p:sp>
    </p:spTree>
    <p:extLst>
      <p:ext uri="{BB962C8B-B14F-4D97-AF65-F5344CB8AC3E}">
        <p14:creationId xmlns:p14="http://schemas.microsoft.com/office/powerpoint/2010/main" val="24683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Review-10</a:t>
            </a:r>
            <a:endParaRPr lang="en-US" dirty="0"/>
          </a:p>
        </p:txBody>
      </p:sp>
      <p:sp>
        <p:nvSpPr>
          <p:cNvPr id="3" name="Content Placeholder 2"/>
          <p:cNvSpPr>
            <a:spLocks noGrp="1"/>
          </p:cNvSpPr>
          <p:nvPr>
            <p:ph idx="1"/>
          </p:nvPr>
        </p:nvSpPr>
        <p:spPr/>
        <p:txBody>
          <a:bodyPr/>
          <a:lstStyle/>
          <a:p>
            <a:pPr lvl="0"/>
            <a:r>
              <a:rPr lang="en-US" b="1" dirty="0"/>
              <a:t>What items and/or elements and/or approaches can be legally and safely used to help prevent falls during roof construction activities:</a:t>
            </a:r>
            <a:endParaRPr lang="en-US" dirty="0"/>
          </a:p>
          <a:p>
            <a:pPr marL="925513" lvl="1" indent="-514350">
              <a:buFont typeface="+mj-lt"/>
              <a:buAutoNum type="alphaUcPeriod"/>
            </a:pPr>
            <a:r>
              <a:rPr lang="en-US" sz="2800" dirty="0"/>
              <a:t>Guardrails</a:t>
            </a:r>
          </a:p>
          <a:p>
            <a:pPr marL="925513" lvl="1" indent="-514350">
              <a:buFont typeface="+mj-lt"/>
              <a:buAutoNum type="alphaUcPeriod"/>
            </a:pPr>
            <a:r>
              <a:rPr lang="en-US" sz="2800" dirty="0"/>
              <a:t>Covering holes and openings with sheathing</a:t>
            </a:r>
          </a:p>
          <a:p>
            <a:pPr marL="925513" lvl="1" indent="-514350">
              <a:buFont typeface="+mj-lt"/>
              <a:buAutoNum type="alphaUcPeriod"/>
            </a:pPr>
            <a:r>
              <a:rPr lang="en-US" sz="2800" dirty="0"/>
              <a:t>Ensuring workers are properly and adequately trained</a:t>
            </a:r>
          </a:p>
          <a:p>
            <a:pPr marL="925513" lvl="1" indent="-514350">
              <a:buFont typeface="+mj-lt"/>
              <a:buAutoNum type="alphaUcPeriod"/>
            </a:pPr>
            <a:r>
              <a:rPr lang="en-US" sz="2800" dirty="0"/>
              <a:t>All of the above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12</a:t>
            </a:fld>
            <a:endParaRPr lang="en-US"/>
          </a:p>
        </p:txBody>
      </p:sp>
    </p:spTree>
    <p:extLst>
      <p:ext uri="{BB962C8B-B14F-4D97-AF65-F5344CB8AC3E}">
        <p14:creationId xmlns:p14="http://schemas.microsoft.com/office/powerpoint/2010/main" val="21765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Lesson Objectives</a:t>
            </a:r>
            <a:endParaRPr lang="en-US" dirty="0"/>
          </a:p>
        </p:txBody>
      </p:sp>
      <p:sp>
        <p:nvSpPr>
          <p:cNvPr id="17411" name="Content Placeholder 2"/>
          <p:cNvSpPr>
            <a:spLocks noGrp="1"/>
          </p:cNvSpPr>
          <p:nvPr>
            <p:ph idx="1"/>
          </p:nvPr>
        </p:nvSpPr>
        <p:spPr>
          <a:xfrm>
            <a:off x="457200" y="1646238"/>
            <a:ext cx="8229600" cy="3154362"/>
          </a:xfrm>
        </p:spPr>
        <p:txBody>
          <a:bodyPr/>
          <a:lstStyle/>
          <a:p>
            <a:pPr eaLnBrk="1" hangingPunct="1"/>
            <a:r>
              <a:rPr lang="en-US" altLang="en-US" dirty="0" smtClean="0"/>
              <a:t>Fall prevention with scaffolding</a:t>
            </a:r>
          </a:p>
          <a:p>
            <a:pPr eaLnBrk="1" hangingPunct="1"/>
            <a:r>
              <a:rPr lang="en-US" altLang="en-US" dirty="0" smtClean="0"/>
              <a:t>Fall prevention with ladders</a:t>
            </a:r>
          </a:p>
          <a:p>
            <a:pPr eaLnBrk="1" hangingPunct="1"/>
            <a:r>
              <a:rPr lang="en-US" altLang="en-US" dirty="0" smtClean="0"/>
              <a:t>General review</a:t>
            </a:r>
          </a:p>
          <a:p>
            <a:pPr eaLnBrk="1" hangingPunct="1"/>
            <a:r>
              <a:rPr lang="en-US" altLang="en-US" dirty="0" smtClean="0"/>
              <a:t>Rescue planning</a:t>
            </a:r>
          </a:p>
          <a:p>
            <a:pPr eaLnBrk="1" hangingPunct="1"/>
            <a:r>
              <a:rPr lang="en-US" altLang="en-US" dirty="0" smtClean="0"/>
              <a:t>Post Test</a:t>
            </a:r>
          </a:p>
        </p:txBody>
      </p:sp>
      <p:sp>
        <p:nvSpPr>
          <p:cNvPr id="9" name="Slide Number Placeholder 8"/>
          <p:cNvSpPr>
            <a:spLocks noGrp="1"/>
          </p:cNvSpPr>
          <p:nvPr>
            <p:ph type="sldNum" sz="quarter" idx="12"/>
          </p:nvPr>
        </p:nvSpPr>
        <p:spPr/>
        <p:txBody>
          <a:bodyPr/>
          <a:lstStyle/>
          <a:p>
            <a:pPr>
              <a:defRPr/>
            </a:pPr>
            <a:fld id="{5FF9DB18-D52C-4D54-9978-7A31EE8E1964}" type="slidenum">
              <a:rPr lang="en-US"/>
              <a:pPr>
                <a:defRPr/>
              </a:pPr>
              <a:t>13</a:t>
            </a:fld>
            <a:endParaRPr lang="en-US"/>
          </a:p>
        </p:txBody>
      </p:sp>
      <p:pic>
        <p:nvPicPr>
          <p:cNvPr id="5122" name="Picture 2" descr="Clip Board with bulleted list" title="Lesson Objectiv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3733800"/>
            <a:ext cx="2171700" cy="2105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1775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a:t>
            </a:r>
            <a:endParaRPr lang="en-US" dirty="0"/>
          </a:p>
        </p:txBody>
      </p:sp>
      <p:sp>
        <p:nvSpPr>
          <p:cNvPr id="87043" name="Content Placeholder 2"/>
          <p:cNvSpPr>
            <a:spLocks noGrp="1"/>
          </p:cNvSpPr>
          <p:nvPr>
            <p:ph idx="1"/>
          </p:nvPr>
        </p:nvSpPr>
        <p:spPr/>
        <p:txBody>
          <a:bodyPr/>
          <a:lstStyle/>
          <a:p>
            <a:pPr eaLnBrk="1" hangingPunct="1"/>
            <a:r>
              <a:rPr lang="en-US" altLang="en-US" sz="3500" dirty="0" smtClean="0">
                <a:cs typeface="Times New Roman" pitchFamily="18" charset="0"/>
              </a:rPr>
              <a:t>An elevated, temporary work platform</a:t>
            </a:r>
          </a:p>
          <a:p>
            <a:pPr eaLnBrk="1" hangingPunct="1"/>
            <a:r>
              <a:rPr lang="en-US" altLang="en-US" sz="3500" dirty="0" smtClean="0">
                <a:cs typeface="Times New Roman" pitchFamily="18" charset="0"/>
              </a:rPr>
              <a:t>3 types of scaffolds</a:t>
            </a:r>
          </a:p>
          <a:p>
            <a:pPr lvl="1" eaLnBrk="1" hangingPunct="1"/>
            <a:r>
              <a:rPr lang="en-US" altLang="en-US" sz="2400" b="1" dirty="0" smtClean="0">
                <a:cs typeface="Times New Roman" pitchFamily="18" charset="0"/>
              </a:rPr>
              <a:t>Supported scaffold </a:t>
            </a:r>
            <a:r>
              <a:rPr lang="en-US" altLang="en-US" sz="2400" dirty="0" smtClean="0">
                <a:cs typeface="Times New Roman" pitchFamily="18" charset="0"/>
              </a:rPr>
              <a:t>: Rigid, load bearing parts, such as poles, legs, frames, and outriggers. </a:t>
            </a:r>
          </a:p>
          <a:p>
            <a:pPr lvl="1" eaLnBrk="1" hangingPunct="1"/>
            <a:endParaRPr lang="en-US" altLang="en-US" sz="2400" dirty="0" smtClean="0">
              <a:cs typeface="Times New Roman" pitchFamily="18" charset="0"/>
            </a:endParaRPr>
          </a:p>
          <a:p>
            <a:pPr lvl="1" eaLnBrk="1" hangingPunct="1"/>
            <a:r>
              <a:rPr lang="en-US" altLang="en-US" sz="2400" b="1" dirty="0" smtClean="0">
                <a:cs typeface="Times New Roman" pitchFamily="18" charset="0"/>
              </a:rPr>
              <a:t>Suspended scaffold: </a:t>
            </a:r>
            <a:r>
              <a:rPr lang="en-US" altLang="en-US" sz="2400" dirty="0" smtClean="0">
                <a:cs typeface="Times New Roman" pitchFamily="18" charset="0"/>
              </a:rPr>
              <a:t>Suspended by ropes or other non-rigid overhead support.</a:t>
            </a:r>
          </a:p>
          <a:p>
            <a:pPr lvl="1" eaLnBrk="1" hangingPunct="1"/>
            <a:endParaRPr lang="en-US" altLang="en-US" sz="2400" dirty="0" smtClean="0">
              <a:cs typeface="Times New Roman" pitchFamily="18" charset="0"/>
            </a:endParaRPr>
          </a:p>
          <a:p>
            <a:pPr lvl="1" eaLnBrk="1" hangingPunct="1"/>
            <a:r>
              <a:rPr lang="en-US" altLang="en-US" sz="2400" b="1" dirty="0" smtClean="0">
                <a:cs typeface="Times New Roman" pitchFamily="18" charset="0"/>
              </a:rPr>
              <a:t>Aerial lifts </a:t>
            </a:r>
            <a:r>
              <a:rPr lang="en-US" altLang="en-US" sz="2400" dirty="0" smtClean="0">
                <a:cs typeface="Times New Roman" pitchFamily="18" charset="0"/>
              </a:rPr>
              <a:t>such as “cherry pickers” or “boom trucks”</a:t>
            </a:r>
            <a:endParaRPr lang="en-US" altLang="en-US" sz="1800" dirty="0" smtClean="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5092CF8-D3D9-4188-AAED-6CFEAEC6DFDE}" type="slidenum">
              <a:rPr lang="en-US">
                <a:solidFill>
                  <a:srgbClr val="EAEBDE">
                    <a:shade val="90000"/>
                  </a:srgbClr>
                </a:solidFill>
              </a:rPr>
              <a:pPr>
                <a:defRPr/>
              </a:pPr>
              <a:t>14</a:t>
            </a:fld>
            <a:endParaRPr lang="en-US">
              <a:solidFill>
                <a:srgbClr val="EAEBDE">
                  <a:shade val="90000"/>
                </a:srgbClr>
              </a:solidFill>
            </a:endParaRPr>
          </a:p>
        </p:txBody>
      </p:sp>
    </p:spTree>
    <p:extLst>
      <p:ext uri="{BB962C8B-B14F-4D97-AF65-F5344CB8AC3E}">
        <p14:creationId xmlns:p14="http://schemas.microsoft.com/office/powerpoint/2010/main" val="39498194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Scaffolding</a:t>
            </a:r>
            <a:endParaRPr lang="en-US" dirty="0"/>
          </a:p>
        </p:txBody>
      </p:sp>
      <p:pic>
        <p:nvPicPr>
          <p:cNvPr id="2050" name="Picture 2" descr="Examples of Frame scaffolding, ladder jack scaffolding, mast climbers, and mobile scaffolds" title="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473" y="1752600"/>
            <a:ext cx="7620000" cy="441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A41AE4A-2CF7-4662-A020-72C696185A46}" type="slidenum">
              <a:rPr lang="en-US">
                <a:solidFill>
                  <a:srgbClr val="EAEBDE">
                    <a:shade val="90000"/>
                  </a:srgbClr>
                </a:solidFill>
              </a:rPr>
              <a:pPr>
                <a:defRPr/>
              </a:pPr>
              <a:t>15</a:t>
            </a:fld>
            <a:endParaRPr lang="en-US">
              <a:solidFill>
                <a:srgbClr val="EAEBDE">
                  <a:shade val="90000"/>
                </a:srgbClr>
              </a:solidFill>
            </a:endParaRPr>
          </a:p>
        </p:txBody>
      </p:sp>
    </p:spTree>
    <p:extLst>
      <p:ext uri="{BB962C8B-B14F-4D97-AF65-F5344CB8AC3E}">
        <p14:creationId xmlns:p14="http://schemas.microsoft.com/office/powerpoint/2010/main" val="281304204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Scaffolding Cont.</a:t>
            </a:r>
            <a:endParaRPr lang="en-US" dirty="0"/>
          </a:p>
        </p:txBody>
      </p:sp>
      <p:pic>
        <p:nvPicPr>
          <p:cNvPr id="3074" name="Picture 2" descr="examples of pole or wood pole scaffolding, pump jack scaffolds, speciality scaffolds, and tube and coupler scaffolds" title="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0480" y="1828800"/>
            <a:ext cx="7427612" cy="4305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A41AE4A-2CF7-4662-A020-72C696185A46}" type="slidenum">
              <a:rPr lang="en-US">
                <a:solidFill>
                  <a:srgbClr val="EAEBDE">
                    <a:shade val="90000"/>
                  </a:srgbClr>
                </a:solidFill>
              </a:rPr>
              <a:pPr>
                <a:defRPr/>
              </a:pPr>
              <a:t>16</a:t>
            </a:fld>
            <a:endParaRPr lang="en-US">
              <a:solidFill>
                <a:srgbClr val="EAEBDE">
                  <a:shade val="90000"/>
                </a:srgbClr>
              </a:solidFill>
            </a:endParaRPr>
          </a:p>
        </p:txBody>
      </p:sp>
    </p:spTree>
    <p:extLst>
      <p:ext uri="{BB962C8B-B14F-4D97-AF65-F5344CB8AC3E}">
        <p14:creationId xmlns:p14="http://schemas.microsoft.com/office/powerpoint/2010/main" val="249754608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Supported Scaffolding Example</a:t>
            </a:r>
            <a:endParaRPr lang="en-US" dirty="0"/>
          </a:p>
        </p:txBody>
      </p:sp>
      <p:pic>
        <p:nvPicPr>
          <p:cNvPr id="6148" name="Picture 4" descr="Scaffolding on existing construction" title="Supported Scaffold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607127"/>
            <a:ext cx="3581400" cy="4775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Scaffolding on new construction" title="Supported Scaffo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607128"/>
            <a:ext cx="3581400" cy="477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17</a:t>
            </a:fld>
            <a:endParaRPr lang="en-US">
              <a:solidFill>
                <a:srgbClr val="EAEBDE">
                  <a:shade val="90000"/>
                </a:srgbClr>
              </a:solidFill>
            </a:endParaRPr>
          </a:p>
        </p:txBody>
      </p:sp>
    </p:spTree>
    <p:extLst>
      <p:ext uri="{BB962C8B-B14F-4D97-AF65-F5344CB8AC3E}">
        <p14:creationId xmlns:p14="http://schemas.microsoft.com/office/powerpoint/2010/main" val="394933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 Safety Hazards</a:t>
            </a: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18</a:t>
            </a:fld>
            <a:endParaRPr lang="en-US">
              <a:solidFill>
                <a:srgbClr val="EAEBDE">
                  <a:shade val="90000"/>
                </a:srgbClr>
              </a:solidFill>
            </a:endParaRPr>
          </a:p>
        </p:txBody>
      </p:sp>
      <p:sp>
        <p:nvSpPr>
          <p:cNvPr id="3" name="Rectangle 2"/>
          <p:cNvSpPr/>
          <p:nvPr/>
        </p:nvSpPr>
        <p:spPr>
          <a:xfrm>
            <a:off x="914400" y="3105835"/>
            <a:ext cx="7239000" cy="369332"/>
          </a:xfrm>
          <a:prstGeom prst="rect">
            <a:avLst/>
          </a:prstGeom>
        </p:spPr>
        <p:txBody>
          <a:bodyPr wrap="square">
            <a:spAutoFit/>
          </a:bodyPr>
          <a:lstStyle/>
          <a:p>
            <a:r>
              <a:rPr lang="en-US" b="1" dirty="0" smtClean="0">
                <a:latin typeface="Tahoma" panose="020B0604030504040204" pitchFamily="34" charset="0"/>
              </a:rPr>
              <a:t>https:</a:t>
            </a:r>
            <a:r>
              <a:rPr lang="en-US" b="1" dirty="0" smtClean="0">
                <a:latin typeface="Tahoma" panose="020B0604030504040204" pitchFamily="34" charset="0"/>
                <a:hlinkClick r:id="rId3" tooltip="Link to Fixed Scaffolds - Safety Hazards"/>
              </a:rPr>
              <a:t>www.youtube.com/watch?v=hJeUbaBdME0</a:t>
            </a:r>
            <a:endParaRPr lang="en-US" b="1" dirty="0">
              <a:latin typeface="Tahoma" panose="020B0604030504040204" pitchFamily="34" charset="0"/>
              <a:hlinkClick r:id="rId4"/>
            </a:endParaRPr>
          </a:p>
        </p:txBody>
      </p:sp>
    </p:spTree>
    <p:extLst>
      <p:ext uri="{BB962C8B-B14F-4D97-AF65-F5344CB8AC3E}">
        <p14:creationId xmlns:p14="http://schemas.microsoft.com/office/powerpoint/2010/main" val="250942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Suspended Scaffolding</a:t>
            </a:r>
            <a:endParaRPr lang="en-US" dirty="0"/>
          </a:p>
        </p:txBody>
      </p:sp>
      <p:pic>
        <p:nvPicPr>
          <p:cNvPr id="4098" name="Picture 2" descr="Examples of catenary, float ship, interior hung, and multi level scaffolding" title="Suspended 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9150" y="1752600"/>
            <a:ext cx="7505700" cy="421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6D502DE7-2CD4-46AE-9711-898DF46B577E}" type="slidenum">
              <a:rPr lang="en-US">
                <a:solidFill>
                  <a:srgbClr val="EAEBDE">
                    <a:shade val="90000"/>
                  </a:srgbClr>
                </a:solidFill>
              </a:rPr>
              <a:pPr>
                <a:defRPr/>
              </a:pPr>
              <a:t>19</a:t>
            </a:fld>
            <a:endParaRPr lang="en-US">
              <a:solidFill>
                <a:srgbClr val="EAEBDE">
                  <a:shade val="90000"/>
                </a:srgbClr>
              </a:solidFill>
            </a:endParaRPr>
          </a:p>
        </p:txBody>
      </p:sp>
    </p:spTree>
    <p:extLst>
      <p:ext uri="{BB962C8B-B14F-4D97-AF65-F5344CB8AC3E}">
        <p14:creationId xmlns:p14="http://schemas.microsoft.com/office/powerpoint/2010/main" val="315215983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altLang="en-US" dirty="0" smtClean="0">
                <a:solidFill>
                  <a:schemeClr val="tx2">
                    <a:tint val="100000"/>
                    <a:shade val="90000"/>
                    <a:satMod val="250000"/>
                    <a:alpha val="100000"/>
                  </a:schemeClr>
                </a:solidFill>
                <a:latin typeface="Times New Roman" pitchFamily="18" charset="0"/>
                <a:cs typeface="Times New Roman" pitchFamily="18" charset="0"/>
              </a:rPr>
              <a:t>Disclaimer</a:t>
            </a:r>
          </a:p>
        </p:txBody>
      </p:sp>
      <p:sp>
        <p:nvSpPr>
          <p:cNvPr id="11267" name="Content Placeholder 3"/>
          <p:cNvSpPr>
            <a:spLocks noGrp="1"/>
          </p:cNvSpPr>
          <p:nvPr>
            <p:ph idx="1"/>
          </p:nvPr>
        </p:nvSpPr>
        <p:spPr/>
        <p:txBody>
          <a:bodyPr/>
          <a:lstStyle/>
          <a:p>
            <a:pPr eaLnBrk="1" hangingPunct="1"/>
            <a:r>
              <a:rPr lang="en-US" altLang="en-US" sz="2400" dirty="0" smtClean="0">
                <a:latin typeface="Times New Roman" pitchFamily="18" charset="0"/>
                <a:cs typeface="Times New Roman" pitchFamily="18" charset="0"/>
              </a:rPr>
              <a:t>This material was produced under grant SH-19506-09-60-F-32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altLang="en-US" sz="2400" dirty="0" smtClean="0">
              <a:latin typeface="Times New Roman" pitchFamily="18" charset="0"/>
              <a:cs typeface="Times New Roman" pitchFamily="18" charset="0"/>
            </a:endParaRPr>
          </a:p>
          <a:p>
            <a:pPr eaLnBrk="1" hangingPunct="1"/>
            <a:r>
              <a:rPr lang="en-US" altLang="en-US" sz="2400" dirty="0" smtClean="0">
                <a:latin typeface="Times New Roman" pitchFamily="18" charset="0"/>
                <a:cs typeface="Times New Roman" pitchFamily="18" charset="0"/>
              </a:rPr>
              <a:t>Revisions were made to this material under grant number </a:t>
            </a:r>
            <a:r>
              <a:rPr lang="en-US" altLang="en-US" sz="2400" smtClean="0">
                <a:latin typeface="Times New Roman" pitchFamily="18" charset="0"/>
                <a:cs typeface="Times New Roman" pitchFamily="18" charset="0"/>
              </a:rPr>
              <a:t>SH- 31240-SH7 </a:t>
            </a:r>
            <a:r>
              <a:rPr lang="en-US" altLang="en-US" sz="2400" dirty="0" smtClean="0">
                <a:latin typeface="Times New Roman" pitchFamily="18" charset="0"/>
                <a:cs typeface="Times New Roman" pitchFamily="18" charset="0"/>
              </a:rPr>
              <a:t>from the Occupational Safety and Health Administration, U.S. Department of Labor.</a:t>
            </a:r>
          </a:p>
          <a:p>
            <a:pPr eaLnBrk="1" hangingPunct="1">
              <a:buFont typeface="Arial" charset="0"/>
              <a:buNone/>
            </a:pPr>
            <a:endParaRPr lang="en-US" altLang="en-US" sz="2400" dirty="0" smtClean="0"/>
          </a:p>
        </p:txBody>
      </p:sp>
      <p:sp>
        <p:nvSpPr>
          <p:cNvPr id="5" name="Slide Number Placeholder 4"/>
          <p:cNvSpPr>
            <a:spLocks noGrp="1"/>
          </p:cNvSpPr>
          <p:nvPr>
            <p:ph type="sldNum" sz="quarter" idx="12"/>
          </p:nvPr>
        </p:nvSpPr>
        <p:spPr/>
        <p:txBody>
          <a:bodyPr/>
          <a:lstStyle/>
          <a:p>
            <a:pPr>
              <a:defRPr/>
            </a:pPr>
            <a:fld id="{329E292B-7452-4EBD-96D9-B5AE8BBFA4CC}" type="slidenum">
              <a:rPr lang="en-US"/>
              <a:pPr>
                <a:defRPr/>
              </a:pPr>
              <a:t>2</a:t>
            </a:fld>
            <a:endParaRPr lang="en-US" dirty="0"/>
          </a:p>
        </p:txBody>
      </p:sp>
    </p:spTree>
    <p:extLst>
      <p:ext uri="{BB962C8B-B14F-4D97-AF65-F5344CB8AC3E}">
        <p14:creationId xmlns:p14="http://schemas.microsoft.com/office/powerpoint/2010/main" val="34594124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Suspended Scaffolding Cont.</a:t>
            </a:r>
            <a:endParaRPr lang="en-US" dirty="0"/>
          </a:p>
        </p:txBody>
      </p:sp>
      <p:pic>
        <p:nvPicPr>
          <p:cNvPr id="5122" name="Picture 2" descr="examples of multi point adjustable, needle beam, single point adjustable, and two point swing stage scaffolding." title="Suspended 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1538" y="1876425"/>
            <a:ext cx="74009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6D502DE7-2CD4-46AE-9711-898DF46B577E}" type="slidenum">
              <a:rPr lang="en-US">
                <a:solidFill>
                  <a:srgbClr val="EAEBDE">
                    <a:shade val="90000"/>
                  </a:srgbClr>
                </a:solidFill>
              </a:rPr>
              <a:pPr>
                <a:defRPr/>
              </a:pPr>
              <a:t>20</a:t>
            </a:fld>
            <a:endParaRPr lang="en-US">
              <a:solidFill>
                <a:srgbClr val="EAEBDE">
                  <a:shade val="90000"/>
                </a:srgbClr>
              </a:solidFill>
            </a:endParaRPr>
          </a:p>
        </p:txBody>
      </p:sp>
    </p:spTree>
    <p:extLst>
      <p:ext uri="{BB962C8B-B14F-4D97-AF65-F5344CB8AC3E}">
        <p14:creationId xmlns:p14="http://schemas.microsoft.com/office/powerpoint/2010/main" val="323085549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53536"/>
            <a:ext cx="8229600" cy="1143000"/>
          </a:xfrm>
        </p:spPr>
        <p:txBody>
          <a:bodyPr>
            <a:normAutofit/>
          </a:bodyPr>
          <a:lstStyle/>
          <a:p>
            <a:pPr marL="54864" algn="ctr" eaLnBrk="1" fontAlgn="auto" hangingPunct="1">
              <a:spcAft>
                <a:spcPts val="0"/>
              </a:spcAft>
              <a:defRPr/>
            </a:pPr>
            <a:r>
              <a:rPr lang="en-US" altLang="en-US" sz="3500" b="1" dirty="0" smtClean="0">
                <a:solidFill>
                  <a:schemeClr val="tx2">
                    <a:tint val="100000"/>
                    <a:shade val="90000"/>
                    <a:satMod val="250000"/>
                    <a:alpha val="100000"/>
                  </a:schemeClr>
                </a:solidFill>
                <a:latin typeface="Times New Roman" pitchFamily="18" charset="0"/>
                <a:cs typeface="Times New Roman" pitchFamily="18" charset="0"/>
              </a:rPr>
              <a:t>Suspended Scaffold Example-Unsafe</a:t>
            </a:r>
          </a:p>
        </p:txBody>
      </p:sp>
      <p:pic>
        <p:nvPicPr>
          <p:cNvPr id="90115" name="Picture 2" descr="unsafe example of suspended scaffold" title="Suspended scaffold exampl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295400" y="1600200"/>
            <a:ext cx="6553200" cy="450104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255600BB-51CF-42DB-A8C1-BBAAF27C1C15}" type="slidenum">
              <a:rPr lang="en-US">
                <a:solidFill>
                  <a:srgbClr val="EAEBDE">
                    <a:shade val="90000"/>
                  </a:srgbClr>
                </a:solidFill>
              </a:rPr>
              <a:pPr>
                <a:defRPr/>
              </a:pPr>
              <a:t>21</a:t>
            </a:fld>
            <a:endParaRPr lang="en-US">
              <a:solidFill>
                <a:srgbClr val="EAEBDE">
                  <a:shade val="90000"/>
                </a:srgbClr>
              </a:solidFill>
            </a:endParaRPr>
          </a:p>
        </p:txBody>
      </p:sp>
    </p:spTree>
    <p:extLst>
      <p:ext uri="{BB962C8B-B14F-4D97-AF65-F5344CB8AC3E}">
        <p14:creationId xmlns:p14="http://schemas.microsoft.com/office/powerpoint/2010/main" val="122609388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altLang="en-US" b="1" dirty="0" smtClean="0">
                <a:solidFill>
                  <a:schemeClr val="tx2">
                    <a:tint val="100000"/>
                    <a:shade val="90000"/>
                    <a:satMod val="250000"/>
                    <a:alpha val="100000"/>
                  </a:schemeClr>
                </a:solidFill>
                <a:latin typeface="Times New Roman" pitchFamily="18" charset="0"/>
                <a:cs typeface="Times New Roman" pitchFamily="18" charset="0"/>
              </a:rPr>
              <a:t>Suspended Scaffold Safe Example</a:t>
            </a:r>
          </a:p>
        </p:txBody>
      </p:sp>
      <p:pic>
        <p:nvPicPr>
          <p:cNvPr id="6" name="Picture 4" descr="Proper example of employees on a suspended scaffold with guardrails, and personal fall arrest systems&#10;" title="Suspended scaffo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752600"/>
            <a:ext cx="6096000" cy="4571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55600BB-51CF-42DB-A8C1-BBAAF27C1C15}" type="slidenum">
              <a:rPr lang="en-US">
                <a:solidFill>
                  <a:srgbClr val="EAEBDE">
                    <a:shade val="90000"/>
                  </a:srgbClr>
                </a:solidFill>
              </a:rPr>
              <a:pPr>
                <a:defRPr/>
              </a:pPr>
              <a:t>22</a:t>
            </a:fld>
            <a:endParaRPr lang="en-US">
              <a:solidFill>
                <a:srgbClr val="EAEBDE">
                  <a:shade val="90000"/>
                </a:srgbClr>
              </a:solidFill>
            </a:endParaRPr>
          </a:p>
        </p:txBody>
      </p:sp>
    </p:spTree>
    <p:extLst>
      <p:ext uri="{BB962C8B-B14F-4D97-AF65-F5344CB8AC3E}">
        <p14:creationId xmlns:p14="http://schemas.microsoft.com/office/powerpoint/2010/main" val="42831794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Lifts</a:t>
            </a:r>
            <a:endParaRPr lang="en-US" dirty="0"/>
          </a:p>
        </p:txBody>
      </p:sp>
      <p:sp>
        <p:nvSpPr>
          <p:cNvPr id="4" name="Content Placeholder 3"/>
          <p:cNvSpPr>
            <a:spLocks noGrp="1"/>
          </p:cNvSpPr>
          <p:nvPr>
            <p:ph sz="half" idx="1"/>
          </p:nvPr>
        </p:nvSpPr>
        <p:spPr/>
        <p:txBody>
          <a:bodyPr/>
          <a:lstStyle/>
          <a:p>
            <a:r>
              <a:rPr lang="en-US" dirty="0"/>
              <a:t>Extendable boom platforms,</a:t>
            </a:r>
          </a:p>
          <a:p>
            <a:r>
              <a:rPr lang="en-US" dirty="0"/>
              <a:t>Aerial ladders,</a:t>
            </a:r>
          </a:p>
          <a:p>
            <a:r>
              <a:rPr lang="en-US" dirty="0"/>
              <a:t>Articulating (jointed) boom platforms,</a:t>
            </a:r>
          </a:p>
          <a:p>
            <a:r>
              <a:rPr lang="en-US" smtClean="0"/>
              <a:t>Any </a:t>
            </a:r>
            <a:r>
              <a:rPr lang="en-US" dirty="0"/>
              <a:t>combination of the above.</a:t>
            </a:r>
          </a:p>
          <a:p>
            <a:endParaRPr lang="en-US" dirty="0"/>
          </a:p>
        </p:txBody>
      </p:sp>
      <p:pic>
        <p:nvPicPr>
          <p:cNvPr id="10" name="Picture 2" descr="Employees in yard on an aerial lift" title="Aerial lift"/>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70264" y="1646238"/>
            <a:ext cx="3394471" cy="452596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1C30AB98-EDBF-4CCC-AC8B-9610256AFF33}" type="slidenum">
              <a:rPr lang="en-US">
                <a:solidFill>
                  <a:srgbClr val="EAEBDE">
                    <a:shade val="90000"/>
                  </a:srgbClr>
                </a:solidFill>
              </a:rPr>
              <a:pPr>
                <a:defRPr/>
              </a:pPr>
              <a:t>23</a:t>
            </a:fld>
            <a:endParaRPr lang="en-US">
              <a:solidFill>
                <a:srgbClr val="EAEBDE">
                  <a:shade val="90000"/>
                </a:srgbClr>
              </a:solidFill>
            </a:endParaRPr>
          </a:p>
        </p:txBody>
      </p:sp>
    </p:spTree>
    <p:extLst>
      <p:ext uri="{BB962C8B-B14F-4D97-AF65-F5344CB8AC3E}">
        <p14:creationId xmlns:p14="http://schemas.microsoft.com/office/powerpoint/2010/main" val="65598347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Risks</a:t>
            </a:r>
            <a:endParaRPr lang="en-US" dirty="0"/>
          </a:p>
        </p:txBody>
      </p:sp>
      <p:sp>
        <p:nvSpPr>
          <p:cNvPr id="93187" name="Content Placeholder 2"/>
          <p:cNvSpPr>
            <a:spLocks noGrp="1"/>
          </p:cNvSpPr>
          <p:nvPr>
            <p:ph idx="1"/>
          </p:nvPr>
        </p:nvSpPr>
        <p:spPr>
          <a:xfrm>
            <a:off x="304800" y="1371600"/>
            <a:ext cx="4191000" cy="5334000"/>
          </a:xfrm>
        </p:spPr>
        <p:txBody>
          <a:bodyPr/>
          <a:lstStyle/>
          <a:p>
            <a:pPr lvl="1" eaLnBrk="1" hangingPunct="1"/>
            <a:r>
              <a:rPr lang="en-US" altLang="en-US" dirty="0" smtClean="0">
                <a:cs typeface="Times New Roman" pitchFamily="18" charset="0"/>
              </a:rPr>
              <a:t>Always follow manufacturer's instructions</a:t>
            </a:r>
          </a:p>
          <a:p>
            <a:pPr lvl="1" eaLnBrk="1" hangingPunct="1"/>
            <a:r>
              <a:rPr lang="en-US" altLang="en-US" dirty="0" smtClean="0">
                <a:cs typeface="Times New Roman" pitchFamily="18" charset="0"/>
              </a:rPr>
              <a:t>Install guardrail systems along all open sides and ends of platforms</a:t>
            </a:r>
          </a:p>
          <a:p>
            <a:pPr lvl="1" eaLnBrk="1" hangingPunct="1"/>
            <a:r>
              <a:rPr lang="en-US" altLang="en-US" dirty="0" smtClean="0">
                <a:cs typeface="Times New Roman" pitchFamily="18" charset="0"/>
              </a:rPr>
              <a:t>Personal fall arrest systems should be used on scaffolds higher than 10 feet</a:t>
            </a:r>
          </a:p>
        </p:txBody>
      </p:sp>
      <p:pic>
        <p:nvPicPr>
          <p:cNvPr id="93189" name="Picture 2" descr="Scaffolding on new construction" title="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524000"/>
            <a:ext cx="416560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EF0285A3-FE54-4DB4-A1FB-38F9A0BC1B8B}" type="slidenum">
              <a:rPr lang="en-US">
                <a:solidFill>
                  <a:srgbClr val="EAEBDE">
                    <a:shade val="90000"/>
                  </a:srgbClr>
                </a:solidFill>
              </a:rPr>
              <a:pPr>
                <a:defRPr/>
              </a:pPr>
              <a:t>24</a:t>
            </a:fld>
            <a:endParaRPr lang="en-US">
              <a:solidFill>
                <a:srgbClr val="EAEBDE">
                  <a:shade val="90000"/>
                </a:srgbClr>
              </a:solidFill>
            </a:endParaRPr>
          </a:p>
        </p:txBody>
      </p:sp>
    </p:spTree>
    <p:extLst>
      <p:ext uri="{BB962C8B-B14F-4D97-AF65-F5344CB8AC3E}">
        <p14:creationId xmlns:p14="http://schemas.microsoft.com/office/powerpoint/2010/main" val="247017428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Risks Weather</a:t>
            </a:r>
            <a:endParaRPr lang="en-US" dirty="0"/>
          </a:p>
        </p:txBody>
      </p:sp>
      <p:sp>
        <p:nvSpPr>
          <p:cNvPr id="3" name="Content Placeholder 2"/>
          <p:cNvSpPr>
            <a:spLocks noGrp="1"/>
          </p:cNvSpPr>
          <p:nvPr>
            <p:ph idx="1"/>
          </p:nvPr>
        </p:nvSpPr>
        <p:spPr>
          <a:xfrm>
            <a:off x="304800" y="2209800"/>
            <a:ext cx="4267200" cy="4114800"/>
          </a:xfrm>
        </p:spPr>
        <p:txBody>
          <a:bodyPr rtlCol="0">
            <a:normAutofit/>
          </a:bodyPr>
          <a:lstStyle/>
          <a:p>
            <a:pPr eaLnBrk="1" fontAlgn="auto" hangingPunct="1">
              <a:spcBef>
                <a:spcPts val="0"/>
              </a:spcBef>
              <a:spcAft>
                <a:spcPts val="0"/>
              </a:spcAft>
              <a:buFont typeface="Arial" pitchFamily="34" charset="0"/>
              <a:buChar char="•"/>
              <a:defRPr/>
            </a:pPr>
            <a:r>
              <a:rPr lang="en-US" dirty="0" smtClean="0">
                <a:latin typeface="Times New Roman" pitchFamily="18" charset="0"/>
                <a:cs typeface="Times New Roman" pitchFamily="18" charset="0"/>
              </a:rPr>
              <a:t>Do not work on snow or ice covered platforms during storms or high winds</a:t>
            </a:r>
          </a:p>
          <a:p>
            <a:pPr marL="400050" indent="-400050" eaLnBrk="1" fontAlgn="auto" hangingPunct="1">
              <a:spcBef>
                <a:spcPts val="0"/>
              </a:spcBef>
              <a:spcAft>
                <a:spcPts val="0"/>
              </a:spcAft>
              <a:buFont typeface="+mj-lt"/>
              <a:buAutoNum type="romanUcPeriod"/>
              <a:defRPr/>
            </a:pPr>
            <a:endParaRPr lang="es-ES" sz="1800" dirty="0" smtClean="0"/>
          </a:p>
        </p:txBody>
      </p:sp>
      <p:pic>
        <p:nvPicPr>
          <p:cNvPr id="2050" name="Picture 2" descr="Man working on scaffolding in snow" title="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2176462"/>
            <a:ext cx="4100638" cy="308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17296508-44C1-43C1-96A8-B068725044F4}" type="slidenum">
              <a:rPr lang="en-US">
                <a:solidFill>
                  <a:srgbClr val="EAEBDE">
                    <a:shade val="90000"/>
                  </a:srgbClr>
                </a:solidFill>
              </a:rPr>
              <a:pPr>
                <a:defRPr/>
              </a:pPr>
              <a:t>25</a:t>
            </a:fld>
            <a:endParaRPr lang="en-US">
              <a:solidFill>
                <a:srgbClr val="EAEBDE">
                  <a:shade val="90000"/>
                </a:srgbClr>
              </a:solidFill>
            </a:endParaRPr>
          </a:p>
        </p:txBody>
      </p:sp>
    </p:spTree>
    <p:extLst>
      <p:ext uri="{BB962C8B-B14F-4D97-AF65-F5344CB8AC3E}">
        <p14:creationId xmlns:p14="http://schemas.microsoft.com/office/powerpoint/2010/main" val="213055167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Risks</a:t>
            </a:r>
            <a:endParaRPr lang="en-US" dirty="0"/>
          </a:p>
        </p:txBody>
      </p:sp>
      <p:sp>
        <p:nvSpPr>
          <p:cNvPr id="6" name="Rectangle 5"/>
          <p:cNvSpPr/>
          <p:nvPr/>
        </p:nvSpPr>
        <p:spPr>
          <a:xfrm>
            <a:off x="994684" y="5542002"/>
            <a:ext cx="7154651"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Warning: Video includes inappropriate language </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pPr>
              <a:defRPr/>
            </a:pPr>
            <a:fld id="{63746997-208D-40E9-95B3-160550433F2D}" type="slidenum">
              <a:rPr lang="en-US">
                <a:solidFill>
                  <a:srgbClr val="EAEBDE">
                    <a:shade val="90000"/>
                  </a:srgbClr>
                </a:solidFill>
              </a:rPr>
              <a:pPr>
                <a:defRPr/>
              </a:pPr>
              <a:t>26</a:t>
            </a:fld>
            <a:endParaRPr lang="en-US">
              <a:solidFill>
                <a:srgbClr val="EAEBDE">
                  <a:shade val="90000"/>
                </a:srgbClr>
              </a:solidFill>
            </a:endParaRPr>
          </a:p>
        </p:txBody>
      </p:sp>
      <p:sp>
        <p:nvSpPr>
          <p:cNvPr id="3" name="Rectangle 2"/>
          <p:cNvSpPr/>
          <p:nvPr/>
        </p:nvSpPr>
        <p:spPr>
          <a:xfrm>
            <a:off x="304800" y="3105835"/>
            <a:ext cx="8458200" cy="461665"/>
          </a:xfrm>
          <a:prstGeom prst="rect">
            <a:avLst/>
          </a:prstGeom>
        </p:spPr>
        <p:txBody>
          <a:bodyPr wrap="square">
            <a:spAutoFit/>
          </a:bodyPr>
          <a:lstStyle/>
          <a:p>
            <a:r>
              <a:rPr lang="en-US" sz="2400" b="1" dirty="0">
                <a:hlinkClick r:id="rId3" tooltip="Video of a scaffolding falling off a building in Portland Oregon"/>
              </a:rPr>
              <a:t>https://www.youtube.com/watch?v=okS-hXB3jGg </a:t>
            </a:r>
            <a:endParaRPr lang="en-US" sz="2400" dirty="0"/>
          </a:p>
        </p:txBody>
      </p:sp>
    </p:spTree>
    <p:extLst>
      <p:ext uri="{BB962C8B-B14F-4D97-AF65-F5344CB8AC3E}">
        <p14:creationId xmlns:p14="http://schemas.microsoft.com/office/powerpoint/2010/main" val="149354738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Construction</a:t>
            </a:r>
            <a:endParaRPr lang="en-US" dirty="0"/>
          </a:p>
        </p:txBody>
      </p:sp>
      <p:sp>
        <p:nvSpPr>
          <p:cNvPr id="95235" name="Content Placeholder 2"/>
          <p:cNvSpPr>
            <a:spLocks noGrp="1"/>
          </p:cNvSpPr>
          <p:nvPr>
            <p:ph idx="1"/>
          </p:nvPr>
        </p:nvSpPr>
        <p:spPr>
          <a:xfrm>
            <a:off x="304800" y="2386445"/>
            <a:ext cx="3962400" cy="2743200"/>
          </a:xfrm>
        </p:spPr>
        <p:txBody>
          <a:bodyPr/>
          <a:lstStyle/>
          <a:p>
            <a:pPr eaLnBrk="1" hangingPunct="1"/>
            <a:r>
              <a:rPr lang="en-US" altLang="en-US" dirty="0" smtClean="0">
                <a:cs typeface="Times New Roman" pitchFamily="18" charset="0"/>
              </a:rPr>
              <a:t>Proper scaffold with a guard rail and a personal fall arrest system </a:t>
            </a:r>
            <a:endParaRPr lang="es-ES" altLang="en-US" sz="1800" dirty="0" smtClean="0">
              <a:cs typeface="Times New Roman" pitchFamily="18" charset="0"/>
            </a:endParaRPr>
          </a:p>
        </p:txBody>
      </p:sp>
      <p:pic>
        <p:nvPicPr>
          <p:cNvPr id="3076" name="Picture 4" descr="Man using personal fall arrest system to construct scaffolding" title="Scaffolding Construc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95800" y="1676400"/>
            <a:ext cx="4312390" cy="4163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4C071CFD-9C98-46E1-A275-3631FC846DF7}" type="slidenum">
              <a:rPr lang="en-US">
                <a:solidFill>
                  <a:srgbClr val="EAEBDE">
                    <a:shade val="90000"/>
                  </a:srgbClr>
                </a:solidFill>
              </a:rPr>
              <a:pPr>
                <a:defRPr/>
              </a:pPr>
              <a:t>27</a:t>
            </a:fld>
            <a:endParaRPr lang="en-US">
              <a:solidFill>
                <a:srgbClr val="EAEBDE">
                  <a:shade val="90000"/>
                </a:srgbClr>
              </a:solidFill>
            </a:endParaRPr>
          </a:p>
        </p:txBody>
      </p:sp>
    </p:spTree>
    <p:extLst>
      <p:ext uri="{BB962C8B-B14F-4D97-AF65-F5344CB8AC3E}">
        <p14:creationId xmlns:p14="http://schemas.microsoft.com/office/powerpoint/2010/main" val="27682095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and Power Lines</a:t>
            </a:r>
            <a:endParaRPr lang="en-US" dirty="0"/>
          </a:p>
        </p:txBody>
      </p:sp>
      <p:sp>
        <p:nvSpPr>
          <p:cNvPr id="96259" name="Content Placeholder 2"/>
          <p:cNvSpPr>
            <a:spLocks noGrp="1"/>
          </p:cNvSpPr>
          <p:nvPr>
            <p:ph idx="1"/>
          </p:nvPr>
        </p:nvSpPr>
        <p:spPr>
          <a:xfrm>
            <a:off x="609600" y="2890837"/>
            <a:ext cx="3657600" cy="2133600"/>
          </a:xfrm>
        </p:spPr>
        <p:txBody>
          <a:bodyPr/>
          <a:lstStyle/>
          <a:p>
            <a:pPr eaLnBrk="1" hangingPunct="1"/>
            <a:r>
              <a:rPr lang="en-US" altLang="en-US" dirty="0" smtClean="0">
                <a:cs typeface="Times New Roman" pitchFamily="18" charset="0"/>
              </a:rPr>
              <a:t>Improper scaffold: Too close to the power lines </a:t>
            </a:r>
            <a:endParaRPr lang="es-ES" altLang="en-US" sz="1800" dirty="0" smtClean="0">
              <a:cs typeface="Times New Roman" pitchFamily="18" charset="0"/>
            </a:endParaRPr>
          </a:p>
        </p:txBody>
      </p:sp>
      <p:pic>
        <p:nvPicPr>
          <p:cNvPr id="4100" name="Picture 4" descr="photo demonstrating keeping scaffolding away from powerlines" title="Scaffolding and Power lin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666875"/>
            <a:ext cx="3324225" cy="4581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A770B56-EABD-4753-AB68-8E43DBAB147C}" type="slidenum">
              <a:rPr lang="en-US">
                <a:solidFill>
                  <a:srgbClr val="EAEBDE">
                    <a:shade val="90000"/>
                  </a:srgbClr>
                </a:solidFill>
              </a:rPr>
              <a:pPr>
                <a:defRPr/>
              </a:pPr>
              <a:t>28</a:t>
            </a:fld>
            <a:endParaRPr lang="en-US">
              <a:solidFill>
                <a:srgbClr val="EAEBDE">
                  <a:shade val="90000"/>
                </a:srgbClr>
              </a:solidFill>
            </a:endParaRPr>
          </a:p>
        </p:txBody>
      </p:sp>
    </p:spTree>
    <p:extLst>
      <p:ext uri="{BB962C8B-B14F-4D97-AF65-F5344CB8AC3E}">
        <p14:creationId xmlns:p14="http://schemas.microsoft.com/office/powerpoint/2010/main" val="359801877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Accidents Waiting To Happen</a:t>
            </a:r>
            <a:endParaRPr lang="en-US" dirty="0"/>
          </a:p>
        </p:txBody>
      </p:sp>
      <p:sp>
        <p:nvSpPr>
          <p:cNvPr id="98307" name="Content Placeholder 2"/>
          <p:cNvSpPr>
            <a:spLocks noGrp="1"/>
          </p:cNvSpPr>
          <p:nvPr>
            <p:ph idx="1"/>
          </p:nvPr>
        </p:nvSpPr>
        <p:spPr>
          <a:xfrm>
            <a:off x="457200" y="1600200"/>
            <a:ext cx="8229600" cy="2362200"/>
          </a:xfrm>
        </p:spPr>
        <p:txBody>
          <a:bodyPr/>
          <a:lstStyle/>
          <a:p>
            <a:pPr eaLnBrk="1" hangingPunct="1"/>
            <a:r>
              <a:rPr lang="en-US" altLang="en-US" sz="2400" dirty="0" smtClean="0">
                <a:cs typeface="Times New Roman" pitchFamily="18" charset="0"/>
              </a:rPr>
              <a:t>Inappropriate climbing on or off the scaffold</a:t>
            </a:r>
          </a:p>
          <a:p>
            <a:pPr eaLnBrk="1" hangingPunct="1"/>
            <a:r>
              <a:rPr lang="en-US" altLang="en-US" sz="2400" dirty="0" smtClean="0">
                <a:cs typeface="Times New Roman" pitchFamily="18" charset="0"/>
              </a:rPr>
              <a:t>When working on unguarded scaffold platforms</a:t>
            </a:r>
          </a:p>
          <a:p>
            <a:pPr eaLnBrk="1" hangingPunct="1"/>
            <a:r>
              <a:rPr lang="en-US" altLang="en-US" sz="2400" dirty="0" smtClean="0">
                <a:cs typeface="Times New Roman" pitchFamily="18" charset="0"/>
              </a:rPr>
              <a:t>Not checking platforms or planks for safety</a:t>
            </a:r>
            <a:endParaRPr lang="en-US" altLang="en-US" dirty="0" smtClean="0">
              <a:cs typeface="Times New Roman" pitchFamily="18" charset="0"/>
            </a:endParaRPr>
          </a:p>
        </p:txBody>
      </p:sp>
      <p:pic>
        <p:nvPicPr>
          <p:cNvPr id="5122" name="Picture 2" descr="example of too much weight on planked platform" title="Weighted pla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7863" y="3113822"/>
            <a:ext cx="4668273" cy="3191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B39E548-0BAB-4B41-A5FC-87A2E0B5D690}" type="slidenum">
              <a:rPr lang="en-US">
                <a:solidFill>
                  <a:srgbClr val="EAEBDE">
                    <a:shade val="90000"/>
                  </a:srgbClr>
                </a:solidFill>
              </a:rPr>
              <a:pPr>
                <a:defRPr/>
              </a:pPr>
              <a:t>29</a:t>
            </a:fld>
            <a:endParaRPr lang="en-US">
              <a:solidFill>
                <a:srgbClr val="EAEBDE">
                  <a:shade val="90000"/>
                </a:srgbClr>
              </a:solidFill>
            </a:endParaRPr>
          </a:p>
        </p:txBody>
      </p:sp>
    </p:spTree>
    <p:extLst>
      <p:ext uri="{BB962C8B-B14F-4D97-AF65-F5344CB8AC3E}">
        <p14:creationId xmlns:p14="http://schemas.microsoft.com/office/powerpoint/2010/main" val="24349961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a:t>
            </a:r>
            <a:endParaRPr lang="en-US" dirty="0"/>
          </a:p>
        </p:txBody>
      </p:sp>
      <p:sp>
        <p:nvSpPr>
          <p:cNvPr id="3" name="Content Placeholder 2"/>
          <p:cNvSpPr>
            <a:spLocks noGrp="1"/>
          </p:cNvSpPr>
          <p:nvPr>
            <p:ph idx="1"/>
          </p:nvPr>
        </p:nvSpPr>
        <p:spPr/>
        <p:txBody>
          <a:bodyPr/>
          <a:lstStyle/>
          <a:p>
            <a:pPr lvl="0"/>
            <a:r>
              <a:rPr lang="en-US" b="1" dirty="0"/>
              <a:t>Who is primarily responsible for providing employees with a fall protection system?</a:t>
            </a:r>
            <a:endParaRPr lang="en-US" dirty="0"/>
          </a:p>
          <a:p>
            <a:pPr marL="925513" lvl="1" indent="-514350">
              <a:buFont typeface="+mj-lt"/>
              <a:buAutoNum type="alphaUcPeriod"/>
            </a:pPr>
            <a:r>
              <a:rPr lang="en-US" sz="2800" dirty="0"/>
              <a:t>The manufacturer of the fall protection system</a:t>
            </a:r>
          </a:p>
          <a:p>
            <a:pPr marL="925513" lvl="1" indent="-514350">
              <a:buFont typeface="+mj-lt"/>
              <a:buAutoNum type="alphaUcPeriod"/>
            </a:pPr>
            <a:r>
              <a:rPr lang="en-US" sz="2800" dirty="0"/>
              <a:t>The employer</a:t>
            </a:r>
          </a:p>
          <a:p>
            <a:pPr marL="925513" lvl="1" indent="-514350">
              <a:buFont typeface="+mj-lt"/>
              <a:buAutoNum type="alphaUcPeriod"/>
            </a:pPr>
            <a:r>
              <a:rPr lang="en-US" sz="2800" dirty="0"/>
              <a:t>The employee</a:t>
            </a:r>
          </a:p>
          <a:p>
            <a:pPr marL="925513" lvl="1" indent="-514350">
              <a:buFont typeface="+mj-lt"/>
              <a:buAutoNum type="alphaUcPeriod"/>
            </a:pPr>
            <a:r>
              <a:rPr lang="en-US" sz="2800" dirty="0"/>
              <a:t>The insurer</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3</a:t>
            </a:fld>
            <a:endParaRPr lang="en-US"/>
          </a:p>
        </p:txBody>
      </p:sp>
    </p:spTree>
    <p:extLst>
      <p:ext uri="{BB962C8B-B14F-4D97-AF65-F5344CB8AC3E}">
        <p14:creationId xmlns:p14="http://schemas.microsoft.com/office/powerpoint/2010/main" val="35471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Scaffolding!</a:t>
            </a:r>
            <a:endParaRPr lang="en-US" dirty="0"/>
          </a:p>
        </p:txBody>
      </p:sp>
      <p:sp>
        <p:nvSpPr>
          <p:cNvPr id="99331" name="Content Placeholder 2"/>
          <p:cNvSpPr>
            <a:spLocks noGrp="1"/>
          </p:cNvSpPr>
          <p:nvPr>
            <p:ph idx="1"/>
          </p:nvPr>
        </p:nvSpPr>
        <p:spPr>
          <a:xfrm>
            <a:off x="457200" y="1600200"/>
            <a:ext cx="3581400" cy="4800600"/>
          </a:xfrm>
        </p:spPr>
        <p:txBody>
          <a:bodyPr/>
          <a:lstStyle/>
          <a:p>
            <a:pPr eaLnBrk="1" hangingPunct="1"/>
            <a:r>
              <a:rPr lang="en-US" altLang="en-US" sz="4000" smtClean="0">
                <a:latin typeface="Times New Roman" pitchFamily="18" charset="0"/>
                <a:cs typeface="Times New Roman" pitchFamily="18" charset="0"/>
              </a:rPr>
              <a:t>Should be erected on an even and stable surface</a:t>
            </a:r>
          </a:p>
        </p:txBody>
      </p:sp>
      <p:pic>
        <p:nvPicPr>
          <p:cNvPr id="99333" name="Picture 2" descr="Scaffold leaning due to weight and improper construction" title="Leaning Scaffol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650039"/>
            <a:ext cx="3048000" cy="472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3B2C379C-2044-4146-95D3-9FB0D314C734}" type="slidenum">
              <a:rPr lang="en-US">
                <a:solidFill>
                  <a:srgbClr val="EAEBDE">
                    <a:shade val="90000"/>
                  </a:srgbClr>
                </a:solidFill>
              </a:rPr>
              <a:pPr>
                <a:defRPr/>
              </a:pPr>
              <a:t>30</a:t>
            </a:fld>
            <a:endParaRPr lang="en-US">
              <a:solidFill>
                <a:srgbClr val="EAEBDE">
                  <a:shade val="90000"/>
                </a:srgbClr>
              </a:solidFill>
            </a:endParaRPr>
          </a:p>
        </p:txBody>
      </p:sp>
    </p:spTree>
    <p:extLst>
      <p:ext uri="{BB962C8B-B14F-4D97-AF65-F5344CB8AC3E}">
        <p14:creationId xmlns:p14="http://schemas.microsoft.com/office/powerpoint/2010/main" val="305544807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s-ES" altLang="en-US" b="1" dirty="0" err="1" smtClean="0">
                <a:solidFill>
                  <a:schemeClr val="tx2">
                    <a:tint val="100000"/>
                    <a:shade val="90000"/>
                    <a:satMod val="250000"/>
                    <a:alpha val="100000"/>
                  </a:schemeClr>
                </a:solidFill>
                <a:latin typeface="Times New Roman" pitchFamily="18" charset="0"/>
                <a:cs typeface="Times New Roman" pitchFamily="18" charset="0"/>
              </a:rPr>
              <a:t>Falling</a:t>
            </a:r>
            <a:r>
              <a:rPr lang="es-ES" altLang="en-US" b="1" dirty="0" smtClean="0">
                <a:solidFill>
                  <a:schemeClr val="tx2">
                    <a:tint val="100000"/>
                    <a:shade val="90000"/>
                    <a:satMod val="250000"/>
                    <a:alpha val="100000"/>
                  </a:schemeClr>
                </a:solidFill>
                <a:latin typeface="Times New Roman" pitchFamily="18" charset="0"/>
                <a:cs typeface="Times New Roman" pitchFamily="18" charset="0"/>
              </a:rPr>
              <a:t> </a:t>
            </a:r>
            <a:r>
              <a:rPr lang="es-ES" altLang="en-US" b="1" dirty="0" err="1" smtClean="0">
                <a:solidFill>
                  <a:schemeClr val="tx2">
                    <a:tint val="100000"/>
                    <a:shade val="90000"/>
                    <a:satMod val="250000"/>
                    <a:alpha val="100000"/>
                  </a:schemeClr>
                </a:solidFill>
                <a:latin typeface="Times New Roman" pitchFamily="18" charset="0"/>
                <a:cs typeface="Times New Roman" pitchFamily="18" charset="0"/>
              </a:rPr>
              <a:t>Objects</a:t>
            </a:r>
            <a:endParaRPr lang="es-ES" altLang="en-US" b="1" dirty="0" smtClean="0">
              <a:solidFill>
                <a:schemeClr val="tx2">
                  <a:tint val="100000"/>
                  <a:shade val="90000"/>
                  <a:satMod val="250000"/>
                  <a:alpha val="10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54163"/>
            <a:ext cx="4267200" cy="4837113"/>
          </a:xfrm>
        </p:spPr>
        <p:txBody>
          <a:bodyPr rtlCol="0">
            <a:normAutofit/>
          </a:bodyPr>
          <a:lstStyle/>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Wear hardhats</a:t>
            </a: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Barricade area below scaffold </a:t>
            </a: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Use panels or screens if material is stacked higher than the toe board. </a:t>
            </a:r>
          </a:p>
          <a:p>
            <a:pPr eaLnBrk="1" fontAlgn="auto" hangingPunct="1">
              <a:spcBef>
                <a:spcPts val="0"/>
              </a:spcBef>
              <a:spcAft>
                <a:spcPts val="0"/>
              </a:spcAft>
              <a:defRPr/>
            </a:pPr>
            <a:endParaRPr lang="es-ES" sz="2600" dirty="0"/>
          </a:p>
        </p:txBody>
      </p:sp>
      <p:pic>
        <p:nvPicPr>
          <p:cNvPr id="6146" name="Picture 2" descr="Falling object on construction worker with caption &quot;Falling objects can be brutal if you dont protect your noodle&quot;" title="Falling Obje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1524000"/>
            <a:ext cx="3857625" cy="4867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7FF2554-6383-4ECB-9BC0-C112A6DC7CE4}" type="slidenum">
              <a:rPr lang="en-US">
                <a:solidFill>
                  <a:srgbClr val="EAEBDE">
                    <a:shade val="90000"/>
                  </a:srgbClr>
                </a:solidFill>
              </a:rPr>
              <a:pPr>
                <a:defRPr/>
              </a:pPr>
              <a:t>31</a:t>
            </a:fld>
            <a:endParaRPr lang="en-US">
              <a:solidFill>
                <a:srgbClr val="EAEBDE">
                  <a:shade val="90000"/>
                </a:srgbClr>
              </a:solidFill>
            </a:endParaRPr>
          </a:p>
        </p:txBody>
      </p:sp>
    </p:spTree>
    <p:extLst>
      <p:ext uri="{BB962C8B-B14F-4D97-AF65-F5344CB8AC3E}">
        <p14:creationId xmlns:p14="http://schemas.microsoft.com/office/powerpoint/2010/main" val="314054844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and Planks</a:t>
            </a:r>
            <a:endParaRPr lang="en-US" dirty="0"/>
          </a:p>
        </p:txBody>
      </p:sp>
      <p:sp>
        <p:nvSpPr>
          <p:cNvPr id="3" name="Content Placeholder 2"/>
          <p:cNvSpPr>
            <a:spLocks noGrp="1"/>
          </p:cNvSpPr>
          <p:nvPr>
            <p:ph idx="1"/>
          </p:nvPr>
        </p:nvSpPr>
        <p:spPr>
          <a:xfrm>
            <a:off x="304800" y="1554163"/>
            <a:ext cx="5181600" cy="4999037"/>
          </a:xfrm>
        </p:spPr>
        <p:txBody>
          <a:bodyPr rtlCol="0">
            <a:normAutofit/>
          </a:bodyPr>
          <a:lstStyle/>
          <a:p>
            <a:pPr marL="292100" lvl="1" indent="-292100" eaLnBrk="1" hangingPunct="1">
              <a:spcBef>
                <a:spcPct val="0"/>
              </a:spcBef>
              <a:buClr>
                <a:schemeClr val="accent1"/>
              </a:buClr>
              <a:buSzPct val="70000"/>
              <a:buFont typeface="Wingdings 2" pitchFamily="18" charset="2"/>
              <a:buChar char=""/>
              <a:defRPr/>
            </a:pPr>
            <a:r>
              <a:rPr lang="en-US" sz="2400" dirty="0" smtClean="0">
                <a:cs typeface="Times New Roman" pitchFamily="18" charset="0"/>
              </a:rPr>
              <a:t>There </a:t>
            </a:r>
            <a:r>
              <a:rPr lang="en-US" sz="2400" dirty="0">
                <a:cs typeface="Times New Roman" pitchFamily="18" charset="0"/>
              </a:rPr>
              <a:t>are many requirements for construction of a scaffold to reduce your risk of </a:t>
            </a:r>
            <a:r>
              <a:rPr lang="en-US" sz="2400" dirty="0" smtClean="0">
                <a:cs typeface="Times New Roman" pitchFamily="18" charset="0"/>
              </a:rPr>
              <a:t>falling</a:t>
            </a:r>
          </a:p>
          <a:p>
            <a:pPr marL="292100" lvl="1" indent="-292100" eaLnBrk="1" hangingPunct="1">
              <a:spcBef>
                <a:spcPct val="0"/>
              </a:spcBef>
              <a:buClr>
                <a:schemeClr val="accent1"/>
              </a:buClr>
              <a:buSzPct val="70000"/>
              <a:buFont typeface="Wingdings 2" pitchFamily="18" charset="2"/>
              <a:buChar char=""/>
              <a:defRPr/>
            </a:pPr>
            <a:endParaRPr lang="en-US" sz="2400" dirty="0">
              <a:cs typeface="Times New Roman" pitchFamily="18" charset="0"/>
            </a:endParaRPr>
          </a:p>
          <a:p>
            <a:pPr marL="292100" lvl="1" indent="-292100" eaLnBrk="1" hangingPunct="1">
              <a:spcBef>
                <a:spcPct val="0"/>
              </a:spcBef>
              <a:buClr>
                <a:schemeClr val="accent1"/>
              </a:buClr>
              <a:buSzPct val="70000"/>
              <a:buFont typeface="Wingdings 2" pitchFamily="18" charset="2"/>
              <a:buChar char=""/>
              <a:defRPr/>
            </a:pPr>
            <a:r>
              <a:rPr lang="en-US" sz="2400" dirty="0" smtClean="0">
                <a:cs typeface="Times New Roman" pitchFamily="18" charset="0"/>
              </a:rPr>
              <a:t>Planks must </a:t>
            </a:r>
            <a:r>
              <a:rPr lang="en-US" sz="2400" dirty="0">
                <a:cs typeface="Times New Roman" pitchFamily="18" charset="0"/>
              </a:rPr>
              <a:t>be at least 18 inches </a:t>
            </a:r>
            <a:r>
              <a:rPr lang="en-US" sz="2400" dirty="0" smtClean="0">
                <a:cs typeface="Times New Roman" pitchFamily="18" charset="0"/>
              </a:rPr>
              <a:t>wide</a:t>
            </a:r>
            <a:endParaRPr lang="en-US" sz="2400" dirty="0">
              <a:cs typeface="Times New Roman" pitchFamily="18" charset="0"/>
            </a:endParaRPr>
          </a:p>
          <a:p>
            <a:pPr marL="292100" lvl="1" indent="-292100" eaLnBrk="1" hangingPunct="1">
              <a:spcBef>
                <a:spcPct val="0"/>
              </a:spcBef>
              <a:buClr>
                <a:schemeClr val="accent1"/>
              </a:buClr>
              <a:buSzPct val="70000"/>
              <a:buFont typeface="Wingdings 2" pitchFamily="18" charset="2"/>
              <a:buChar char=""/>
              <a:defRPr/>
            </a:pPr>
            <a:endParaRPr lang="en-US" sz="2400" dirty="0">
              <a:cs typeface="Times New Roman" pitchFamily="18" charset="0"/>
            </a:endParaRP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Each plank end that abuts another must rest on a separate support </a:t>
            </a:r>
            <a:r>
              <a:rPr lang="en-US" sz="2400" dirty="0" smtClean="0">
                <a:cs typeface="Times New Roman" pitchFamily="18" charset="0"/>
              </a:rPr>
              <a:t>surface</a:t>
            </a:r>
          </a:p>
          <a:p>
            <a:pPr marL="292100" lvl="1" indent="-292100" eaLnBrk="1" hangingPunct="1">
              <a:spcBef>
                <a:spcPct val="0"/>
              </a:spcBef>
              <a:buClr>
                <a:schemeClr val="accent1"/>
              </a:buClr>
              <a:buSzPct val="70000"/>
              <a:buFont typeface="Wingdings 2" pitchFamily="18" charset="2"/>
              <a:buChar char=""/>
              <a:defRPr/>
            </a:pPr>
            <a:endParaRPr lang="en-US" sz="2400" dirty="0">
              <a:cs typeface="Times New Roman" pitchFamily="18" charset="0"/>
            </a:endParaRP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Planks must be made of scaffold grade wood</a:t>
            </a:r>
          </a:p>
          <a:p>
            <a:pPr marL="400050" indent="-400050" eaLnBrk="1" fontAlgn="auto" hangingPunct="1">
              <a:spcBef>
                <a:spcPts val="0"/>
              </a:spcBef>
              <a:spcAft>
                <a:spcPts val="0"/>
              </a:spcAft>
              <a:buFont typeface="+mj-lt"/>
              <a:buAutoNum type="romanUcPeriod"/>
              <a:defRPr/>
            </a:pPr>
            <a:endParaRPr lang="en-US" sz="1800" dirty="0" smtClean="0"/>
          </a:p>
        </p:txBody>
      </p:sp>
      <p:pic>
        <p:nvPicPr>
          <p:cNvPr id="101381" name="Picture 2" descr="Planks on scaffolding used on  new construction" title="Scaffo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1" y="2057400"/>
            <a:ext cx="2400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501D584-09C5-49DB-BDF2-5A4E1AB44DBD}" type="slidenum">
              <a:rPr lang="en-US">
                <a:solidFill>
                  <a:srgbClr val="EAEBDE">
                    <a:shade val="90000"/>
                  </a:srgbClr>
                </a:solidFill>
              </a:rPr>
              <a:pPr>
                <a:defRPr/>
              </a:pPr>
              <a:t>32</a:t>
            </a:fld>
            <a:endParaRPr lang="en-US">
              <a:solidFill>
                <a:srgbClr val="EAEBDE">
                  <a:shade val="90000"/>
                </a:srgbClr>
              </a:solidFill>
            </a:endParaRPr>
          </a:p>
        </p:txBody>
      </p:sp>
    </p:spTree>
    <p:extLst>
      <p:ext uri="{BB962C8B-B14F-4D97-AF65-F5344CB8AC3E}">
        <p14:creationId xmlns:p14="http://schemas.microsoft.com/office/powerpoint/2010/main" val="155355481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Access</a:t>
            </a:r>
            <a:endParaRPr lang="en-US" dirty="0"/>
          </a:p>
        </p:txBody>
      </p:sp>
      <p:sp>
        <p:nvSpPr>
          <p:cNvPr id="3" name="Content Placeholder 2"/>
          <p:cNvSpPr>
            <a:spLocks noGrp="1"/>
          </p:cNvSpPr>
          <p:nvPr>
            <p:ph idx="1"/>
          </p:nvPr>
        </p:nvSpPr>
        <p:spPr>
          <a:xfrm>
            <a:off x="304800" y="1554163"/>
            <a:ext cx="4648200" cy="4389437"/>
          </a:xfrm>
        </p:spPr>
        <p:txBody>
          <a:bodyPr rtlCol="0">
            <a:normAutofit fontScale="92500"/>
          </a:bodyPr>
          <a:lstStyle/>
          <a:p>
            <a:pPr eaLnBrk="1" fontAlgn="auto" hangingPunct="1">
              <a:spcBef>
                <a:spcPts val="0"/>
              </a:spcBef>
              <a:spcAft>
                <a:spcPts val="0"/>
              </a:spcAft>
              <a:buFont typeface="Arial" pitchFamily="34" charset="0"/>
              <a:buChar char="•"/>
              <a:defRPr/>
            </a:pPr>
            <a:r>
              <a:rPr lang="en-US" dirty="0" smtClean="0">
                <a:latin typeface="Times New Roman" pitchFamily="18" charset="0"/>
                <a:cs typeface="Times New Roman" pitchFamily="18" charset="0"/>
              </a:rPr>
              <a:t>Proper access</a:t>
            </a: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Special ways to get on and off  must be provided when scaffold platforms are more than 2 feet above or below a point of access. </a:t>
            </a: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No access by cross braces</a:t>
            </a:r>
          </a:p>
          <a:p>
            <a:pPr marL="292100" lvl="1" indent="-292100" eaLnBrk="1" hangingPunct="1">
              <a:spcBef>
                <a:spcPct val="0"/>
              </a:spcBef>
              <a:buClr>
                <a:schemeClr val="accent1"/>
              </a:buClr>
              <a:buSzPct val="70000"/>
              <a:buFont typeface="Wingdings 2" pitchFamily="18" charset="2"/>
              <a:buChar char=""/>
              <a:defRPr/>
            </a:pPr>
            <a:r>
              <a:rPr lang="en-US" sz="2400" dirty="0">
                <a:cs typeface="Times New Roman" pitchFamily="18" charset="0"/>
              </a:rPr>
              <a:t>Types of access permitted are:</a:t>
            </a:r>
          </a:p>
          <a:p>
            <a:pPr marL="474662" lvl="2" indent="-292100" eaLnBrk="1" hangingPunct="1">
              <a:spcBef>
                <a:spcPct val="0"/>
              </a:spcBef>
              <a:buClr>
                <a:schemeClr val="accent1"/>
              </a:buClr>
              <a:buSzPct val="70000"/>
              <a:buFont typeface="Wingdings 2" pitchFamily="18" charset="2"/>
              <a:buChar char=""/>
              <a:defRPr/>
            </a:pPr>
            <a:r>
              <a:rPr lang="en-US" sz="2100" dirty="0">
                <a:cs typeface="Times New Roman" pitchFamily="18" charset="0"/>
              </a:rPr>
              <a:t>Ladders, such as portable, hook-on,           attachable, stairway type, and built-ins</a:t>
            </a:r>
          </a:p>
          <a:p>
            <a:pPr marL="474662" lvl="2" indent="-292100" eaLnBrk="1" hangingPunct="1">
              <a:spcBef>
                <a:spcPct val="0"/>
              </a:spcBef>
              <a:buClr>
                <a:schemeClr val="accent1"/>
              </a:buClr>
              <a:buSzPct val="70000"/>
              <a:buFont typeface="Wingdings 2" pitchFamily="18" charset="2"/>
              <a:buChar char=""/>
              <a:defRPr/>
            </a:pPr>
            <a:r>
              <a:rPr lang="en-US" sz="2100" dirty="0">
                <a:cs typeface="Times New Roman" pitchFamily="18" charset="0"/>
              </a:rPr>
              <a:t>Stair towers</a:t>
            </a:r>
          </a:p>
          <a:p>
            <a:pPr marL="474662" lvl="2" indent="-292100" eaLnBrk="1" hangingPunct="1">
              <a:spcBef>
                <a:spcPct val="0"/>
              </a:spcBef>
              <a:buClr>
                <a:schemeClr val="accent1"/>
              </a:buClr>
              <a:buSzPct val="70000"/>
              <a:buFont typeface="Wingdings 2" pitchFamily="18" charset="2"/>
              <a:buChar char=""/>
              <a:defRPr/>
            </a:pPr>
            <a:r>
              <a:rPr lang="en-US" sz="2100" dirty="0">
                <a:cs typeface="Times New Roman" pitchFamily="18" charset="0"/>
              </a:rPr>
              <a:t>Ramps and walkways</a:t>
            </a:r>
          </a:p>
          <a:p>
            <a:pPr marL="400050" indent="-400050" eaLnBrk="1" fontAlgn="auto" hangingPunct="1">
              <a:spcBef>
                <a:spcPts val="0"/>
              </a:spcBef>
              <a:spcAft>
                <a:spcPts val="0"/>
              </a:spcAft>
              <a:buFont typeface="Arial" pitchFamily="34" charset="0"/>
              <a:buNone/>
              <a:defRPr/>
            </a:pPr>
            <a:endParaRPr lang="en-US" sz="1800" dirty="0" smtClean="0"/>
          </a:p>
          <a:p>
            <a:pPr marL="400050" indent="-400050" eaLnBrk="1" fontAlgn="auto" hangingPunct="1">
              <a:spcBef>
                <a:spcPts val="0"/>
              </a:spcBef>
              <a:spcAft>
                <a:spcPts val="0"/>
              </a:spcAft>
              <a:buFont typeface="+mj-lt"/>
              <a:buAutoNum type="romanUcPeriod"/>
              <a:defRPr/>
            </a:pPr>
            <a:endParaRPr lang="en-US" sz="1800" dirty="0" smtClean="0"/>
          </a:p>
          <a:p>
            <a:pPr marL="400050" indent="-400050" eaLnBrk="1" fontAlgn="auto" hangingPunct="1">
              <a:spcBef>
                <a:spcPts val="0"/>
              </a:spcBef>
              <a:spcAft>
                <a:spcPts val="0"/>
              </a:spcAft>
              <a:buFont typeface="+mj-lt"/>
              <a:buAutoNum type="romanUcPeriod"/>
              <a:defRPr/>
            </a:pPr>
            <a:endParaRPr lang="en-US" sz="1800" dirty="0" smtClean="0"/>
          </a:p>
          <a:p>
            <a:pPr marL="400050" indent="-400050" eaLnBrk="1" fontAlgn="auto" hangingPunct="1">
              <a:spcBef>
                <a:spcPts val="0"/>
              </a:spcBef>
              <a:spcAft>
                <a:spcPts val="0"/>
              </a:spcAft>
              <a:buFont typeface="+mj-lt"/>
              <a:buAutoNum type="romanUcPeriod"/>
              <a:defRPr/>
            </a:pPr>
            <a:endParaRPr lang="en-US" sz="1800" dirty="0" smtClean="0"/>
          </a:p>
          <a:p>
            <a:pPr marL="400050" indent="-400050" eaLnBrk="1" fontAlgn="auto" hangingPunct="1">
              <a:spcBef>
                <a:spcPts val="0"/>
              </a:spcBef>
              <a:spcAft>
                <a:spcPts val="0"/>
              </a:spcAft>
              <a:buFont typeface="+mj-lt"/>
              <a:buAutoNum type="romanUcPeriod"/>
              <a:defRPr/>
            </a:pPr>
            <a:endParaRPr lang="en-US" sz="1800" dirty="0"/>
          </a:p>
        </p:txBody>
      </p:sp>
      <p:pic>
        <p:nvPicPr>
          <p:cNvPr id="102405" name="Picture 2" descr="Ladder access to scaffolding " title="Proper Acces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7526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764F4CB-9550-46CF-AA77-C0E879120689}" type="slidenum">
              <a:rPr lang="en-US">
                <a:solidFill>
                  <a:srgbClr val="EAEBDE">
                    <a:shade val="90000"/>
                  </a:srgbClr>
                </a:solidFill>
              </a:rPr>
              <a:pPr>
                <a:defRPr/>
              </a:pPr>
              <a:t>33</a:t>
            </a:fld>
            <a:endParaRPr lang="en-US">
              <a:solidFill>
                <a:srgbClr val="EAEBDE">
                  <a:shade val="90000"/>
                </a:srgbClr>
              </a:solidFill>
            </a:endParaRPr>
          </a:p>
        </p:txBody>
      </p:sp>
    </p:spTree>
    <p:extLst>
      <p:ext uri="{BB962C8B-B14F-4D97-AF65-F5344CB8AC3E}">
        <p14:creationId xmlns:p14="http://schemas.microsoft.com/office/powerpoint/2010/main" val="356972038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Access</a:t>
            </a:r>
            <a:endParaRPr lang="en-US" dirty="0"/>
          </a:p>
        </p:txBody>
      </p:sp>
      <p:sp>
        <p:nvSpPr>
          <p:cNvPr id="103430" name="Text Box 6"/>
          <p:cNvSpPr txBox="1">
            <a:spLocks noChangeArrowheads="1"/>
          </p:cNvSpPr>
          <p:nvPr/>
        </p:nvSpPr>
        <p:spPr bwMode="auto">
          <a:xfrm>
            <a:off x="1581150" y="151953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fontAlgn="base">
              <a:spcBef>
                <a:spcPct val="50000"/>
              </a:spcBef>
              <a:spcAft>
                <a:spcPct val="0"/>
              </a:spcAft>
              <a:buClrTx/>
              <a:buSzTx/>
              <a:buFontTx/>
              <a:buNone/>
            </a:pPr>
            <a:r>
              <a:rPr lang="en-US" altLang="en-US" sz="2400" dirty="0">
                <a:solidFill>
                  <a:srgbClr val="EAEBDE"/>
                </a:solidFill>
                <a:latin typeface="Tahoma" charset="0"/>
              </a:rPr>
              <a:t>Bad</a:t>
            </a:r>
          </a:p>
        </p:txBody>
      </p:sp>
      <p:pic>
        <p:nvPicPr>
          <p:cNvPr id="103427" name="Picture 4" descr="Worker accessing scaffolding in unsafe manner" title="Bad"/>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2057400"/>
            <a:ext cx="3314700" cy="4419600"/>
          </a:xfrm>
          <a:prstGeom prst="rect">
            <a:avLst/>
          </a:prstGeom>
          <a:ln>
            <a:noFill/>
          </a:ln>
          <a:effectLst>
            <a:outerShdw blurRad="292100" dist="139700" dir="2700000" algn="tl" rotWithShape="0">
              <a:srgbClr val="333333">
                <a:alpha val="65000"/>
              </a:srgbClr>
            </a:outerShdw>
          </a:effectLst>
        </p:spPr>
      </p:pic>
      <p:sp>
        <p:nvSpPr>
          <p:cNvPr id="103431" name="Text Box 7"/>
          <p:cNvSpPr txBox="1">
            <a:spLocks noChangeArrowheads="1"/>
          </p:cNvSpPr>
          <p:nvPr/>
        </p:nvSpPr>
        <p:spPr bwMode="auto">
          <a:xfrm>
            <a:off x="5988418" y="151953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algn="ctr" fontAlgn="base">
              <a:spcBef>
                <a:spcPct val="50000"/>
              </a:spcBef>
              <a:spcAft>
                <a:spcPct val="0"/>
              </a:spcAft>
              <a:buClrTx/>
              <a:buSzTx/>
              <a:buFontTx/>
              <a:buNone/>
            </a:pPr>
            <a:r>
              <a:rPr lang="en-US" altLang="en-US" sz="2400" dirty="0">
                <a:solidFill>
                  <a:srgbClr val="EAEBDE"/>
                </a:solidFill>
                <a:latin typeface="Tahoma" charset="0"/>
              </a:rPr>
              <a:t>Better</a:t>
            </a:r>
          </a:p>
        </p:txBody>
      </p:sp>
      <p:pic>
        <p:nvPicPr>
          <p:cNvPr id="103428" name="Picture 14" descr="Proper access way to scaffolding via stairs" title="Better"/>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090162" y="2057400"/>
            <a:ext cx="3320513" cy="44196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pPr>
              <a:defRPr/>
            </a:pPr>
            <a:fld id="{2E5C453B-4C49-4234-AA87-E5454EB5E8EC}" type="slidenum">
              <a:rPr lang="en-US">
                <a:solidFill>
                  <a:srgbClr val="EAEBDE">
                    <a:shade val="90000"/>
                  </a:srgbClr>
                </a:solidFill>
              </a:rPr>
              <a:pPr>
                <a:defRPr/>
              </a:pPr>
              <a:t>34</a:t>
            </a:fld>
            <a:endParaRPr lang="en-US">
              <a:solidFill>
                <a:srgbClr val="EAEBDE">
                  <a:shade val="90000"/>
                </a:srgbClr>
              </a:solidFill>
            </a:endParaRPr>
          </a:p>
        </p:txBody>
      </p:sp>
    </p:spTree>
    <p:extLst>
      <p:ext uri="{BB962C8B-B14F-4D97-AF65-F5344CB8AC3E}">
        <p14:creationId xmlns:p14="http://schemas.microsoft.com/office/powerpoint/2010/main" val="12220806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wrong with this picture?</a:t>
            </a:r>
            <a:endParaRPr lang="en-US" dirty="0"/>
          </a:p>
        </p:txBody>
      </p:sp>
      <p:pic>
        <p:nvPicPr>
          <p:cNvPr id="104453" name="Picture 2" descr="Picture showing worker using unsafe ladder scaffolding, improper fall prevention harness, standing on leading edge with no PFAS on, and ladders not properly angled" title="Unsafe scaffo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90850" y="1596660"/>
            <a:ext cx="3162300" cy="4951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27420C-4369-44CC-8588-061F025EAE50}" type="slidenum">
              <a:rPr lang="en-US">
                <a:solidFill>
                  <a:srgbClr val="EAEBDE">
                    <a:shade val="90000"/>
                  </a:srgbClr>
                </a:solidFill>
              </a:rPr>
              <a:pPr>
                <a:defRPr/>
              </a:pPr>
              <a:t>35</a:t>
            </a:fld>
            <a:endParaRPr lang="en-US">
              <a:solidFill>
                <a:srgbClr val="EAEBDE">
                  <a:shade val="90000"/>
                </a:srgbClr>
              </a:solidFill>
            </a:endParaRPr>
          </a:p>
        </p:txBody>
      </p:sp>
    </p:spTree>
    <p:extLst>
      <p:ext uri="{BB962C8B-B14F-4D97-AF65-F5344CB8AC3E}">
        <p14:creationId xmlns:p14="http://schemas.microsoft.com/office/powerpoint/2010/main" val="25065324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Scaffolding and</a:t>
            </a:r>
            <a:br>
              <a:rPr lang="en-US" dirty="0" smtClean="0"/>
            </a:br>
            <a:r>
              <a:rPr lang="en-US" dirty="0" smtClean="0"/>
              <a:t>Fall Prevention Measures</a:t>
            </a:r>
            <a:endParaRPr lang="en-US" dirty="0"/>
          </a:p>
        </p:txBody>
      </p:sp>
      <p:sp>
        <p:nvSpPr>
          <p:cNvPr id="5" name="Slide Number Placeholder 4"/>
          <p:cNvSpPr>
            <a:spLocks noGrp="1"/>
          </p:cNvSpPr>
          <p:nvPr>
            <p:ph type="sldNum" sz="quarter" idx="12"/>
          </p:nvPr>
        </p:nvSpPr>
        <p:spPr/>
        <p:txBody>
          <a:bodyPr/>
          <a:lstStyle/>
          <a:p>
            <a:pPr>
              <a:defRPr/>
            </a:pPr>
            <a:fld id="{14C119ED-CD91-4B3F-A1CA-A6D1A3F0FF85}" type="slidenum">
              <a:rPr lang="en-US">
                <a:solidFill>
                  <a:srgbClr val="EAEBDE">
                    <a:shade val="90000"/>
                  </a:srgbClr>
                </a:solidFill>
              </a:rPr>
              <a:pPr>
                <a:defRPr/>
              </a:pPr>
              <a:t>36</a:t>
            </a:fld>
            <a:endParaRPr lang="en-US">
              <a:solidFill>
                <a:srgbClr val="EAEBDE">
                  <a:shade val="90000"/>
                </a:srgbClr>
              </a:solidFill>
            </a:endParaRPr>
          </a:p>
        </p:txBody>
      </p:sp>
      <p:sp>
        <p:nvSpPr>
          <p:cNvPr id="3" name="Rectangle 2"/>
          <p:cNvSpPr/>
          <p:nvPr/>
        </p:nvSpPr>
        <p:spPr>
          <a:xfrm>
            <a:off x="1066800" y="2690336"/>
            <a:ext cx="7086600" cy="646331"/>
          </a:xfrm>
          <a:prstGeom prst="rect">
            <a:avLst/>
          </a:prstGeom>
        </p:spPr>
        <p:txBody>
          <a:bodyPr wrap="square">
            <a:spAutoFit/>
          </a:bodyPr>
          <a:lstStyle/>
          <a:p>
            <a:r>
              <a:rPr lang="en-US" b="1" dirty="0" smtClean="0">
                <a:solidFill>
                  <a:srgbClr val="000000"/>
                </a:solidFill>
                <a:latin typeface="Tahoma" panose="020B0604030504040204" pitchFamily="34" charset="0"/>
              </a:rPr>
              <a:t>No Sound Video </a:t>
            </a:r>
            <a:r>
              <a:rPr lang="en-US" b="1" dirty="0">
                <a:solidFill>
                  <a:srgbClr val="000000"/>
                </a:solidFill>
                <a:latin typeface="Tahoma" panose="020B0604030504040204" pitchFamily="34" charset="0"/>
                <a:hlinkClick r:id="rId3" tooltip="Day 2-Slide 36: HAKI Universal Suspended Scaffold"/>
              </a:rPr>
              <a:t>https://www.youtube.com/watch?v=FyD5mpovxaw </a:t>
            </a:r>
            <a:endParaRPr lang="en-US" dirty="0"/>
          </a:p>
        </p:txBody>
      </p:sp>
    </p:spTree>
    <p:extLst>
      <p:ext uri="{BB962C8B-B14F-4D97-AF65-F5344CB8AC3E}">
        <p14:creationId xmlns:p14="http://schemas.microsoft.com/office/powerpoint/2010/main" val="103962839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and PFAS Demo</a:t>
            </a:r>
            <a:endParaRPr lang="en-US" dirty="0"/>
          </a:p>
        </p:txBody>
      </p:sp>
      <p:sp>
        <p:nvSpPr>
          <p:cNvPr id="4" name="Slide Number Placeholder 3"/>
          <p:cNvSpPr>
            <a:spLocks noGrp="1"/>
          </p:cNvSpPr>
          <p:nvPr>
            <p:ph type="sldNum" sz="quarter" idx="12"/>
          </p:nvPr>
        </p:nvSpPr>
        <p:spPr/>
        <p:txBody>
          <a:bodyPr/>
          <a:lstStyle/>
          <a:p>
            <a:pPr>
              <a:defRPr/>
            </a:pPr>
            <a:fld id="{B9B257F9-CF3A-4495-A6AA-4476DAF088A9}" type="slidenum">
              <a:rPr lang="en-US">
                <a:solidFill>
                  <a:srgbClr val="EAEBDE">
                    <a:shade val="90000"/>
                  </a:srgbClr>
                </a:solidFill>
              </a:rPr>
              <a:pPr>
                <a:defRPr/>
              </a:pPr>
              <a:t>37</a:t>
            </a:fld>
            <a:endParaRPr lang="en-US">
              <a:solidFill>
                <a:srgbClr val="EAEBDE">
                  <a:shade val="90000"/>
                </a:srgbClr>
              </a:solidFill>
            </a:endParaRPr>
          </a:p>
        </p:txBody>
      </p:sp>
      <p:sp>
        <p:nvSpPr>
          <p:cNvPr id="3" name="Rectangle 2"/>
          <p:cNvSpPr/>
          <p:nvPr/>
        </p:nvSpPr>
        <p:spPr>
          <a:xfrm>
            <a:off x="1447800" y="3105835"/>
            <a:ext cx="6172200" cy="646331"/>
          </a:xfrm>
          <a:prstGeom prst="rect">
            <a:avLst/>
          </a:prstGeom>
        </p:spPr>
        <p:txBody>
          <a:bodyPr wrap="square">
            <a:spAutoFit/>
          </a:bodyPr>
          <a:lstStyle/>
          <a:p>
            <a:endParaRPr lang="en-US" b="1" dirty="0" smtClean="0">
              <a:hlinkClick r:id="rId3" tooltip="Video of Energy Absorbing Fall arrest lanyard on scaffolding"/>
            </a:endParaRPr>
          </a:p>
          <a:p>
            <a:r>
              <a:rPr lang="en-US" b="1" dirty="0" smtClean="0">
                <a:hlinkClick r:id="rId3" tooltip="Video of Energy Absorbing Fall arrest lanyard on scaffolding"/>
              </a:rPr>
              <a:t>https</a:t>
            </a:r>
            <a:r>
              <a:rPr lang="en-US" b="1" dirty="0">
                <a:hlinkClick r:id="rId3" tooltip="Video of Energy Absorbing Fall arrest lanyard on scaffolding"/>
              </a:rPr>
              <a:t>://www.youtube.com/watch?v=w3Pb_FC9AfU </a:t>
            </a:r>
            <a:endParaRPr lang="en-US" altLang="en-US" dirty="0"/>
          </a:p>
        </p:txBody>
      </p:sp>
      <p:sp>
        <p:nvSpPr>
          <p:cNvPr id="6" name="Rectangle 5"/>
          <p:cNvSpPr/>
          <p:nvPr/>
        </p:nvSpPr>
        <p:spPr>
          <a:xfrm>
            <a:off x="1828800" y="2362200"/>
            <a:ext cx="4572000" cy="369332"/>
          </a:xfrm>
          <a:prstGeom prst="rect">
            <a:avLst/>
          </a:prstGeom>
        </p:spPr>
        <p:txBody>
          <a:bodyPr>
            <a:spAutoFit/>
          </a:bodyPr>
          <a:lstStyle/>
          <a:p>
            <a:r>
              <a:rPr lang="en-US" b="1" dirty="0" smtClean="0"/>
              <a:t>Video – no sound</a:t>
            </a:r>
            <a:endParaRPr lang="en-US" altLang="en-US" dirty="0"/>
          </a:p>
        </p:txBody>
      </p:sp>
    </p:spTree>
    <p:extLst>
      <p:ext uri="{BB962C8B-B14F-4D97-AF65-F5344CB8AC3E}">
        <p14:creationId xmlns:p14="http://schemas.microsoft.com/office/powerpoint/2010/main" val="366841482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Ladders</a:t>
            </a:r>
            <a:endParaRPr lang="en-US" dirty="0"/>
          </a:p>
        </p:txBody>
      </p:sp>
      <p:sp>
        <p:nvSpPr>
          <p:cNvPr id="110596" name="Text Box 3"/>
          <p:cNvSpPr txBox="1">
            <a:spLocks noChangeArrowheads="1"/>
          </p:cNvSpPr>
          <p:nvPr/>
        </p:nvSpPr>
        <p:spPr bwMode="auto">
          <a:xfrm>
            <a:off x="381000" y="1583085"/>
            <a:ext cx="7620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marL="292100" indent="-292100" eaLnBrk="1" fontAlgn="base" hangingPunct="1">
              <a:spcBef>
                <a:spcPct val="0"/>
              </a:spcBef>
              <a:spcAft>
                <a:spcPct val="0"/>
              </a:spcAft>
              <a:defRPr/>
            </a:pPr>
            <a:r>
              <a:rPr lang="en-US" altLang="en-US" sz="2800" dirty="0" smtClean="0">
                <a:latin typeface="+mn-lt"/>
                <a:cs typeface="Times New Roman" pitchFamily="18" charset="0"/>
              </a:rPr>
              <a:t>360 </a:t>
            </a:r>
            <a:r>
              <a:rPr lang="en-US" altLang="en-US" sz="2800" dirty="0">
                <a:latin typeface="+mn-lt"/>
                <a:cs typeface="Times New Roman" pitchFamily="18" charset="0"/>
              </a:rPr>
              <a:t>deaths every </a:t>
            </a:r>
            <a:r>
              <a:rPr lang="en-US" altLang="en-US" sz="2800" dirty="0" smtClean="0">
                <a:latin typeface="+mn-lt"/>
                <a:cs typeface="Times New Roman" pitchFamily="18" charset="0"/>
              </a:rPr>
              <a:t>year</a:t>
            </a:r>
          </a:p>
          <a:p>
            <a:pPr marL="292100" indent="-292100" eaLnBrk="1" fontAlgn="base" hangingPunct="1">
              <a:spcBef>
                <a:spcPct val="0"/>
              </a:spcBef>
              <a:spcAft>
                <a:spcPct val="0"/>
              </a:spcAft>
              <a:defRPr/>
            </a:pPr>
            <a:endParaRPr lang="en-US" altLang="en-US" sz="2800" dirty="0">
              <a:latin typeface="+mn-lt"/>
              <a:cs typeface="Times New Roman" pitchFamily="18" charset="0"/>
            </a:endParaRPr>
          </a:p>
          <a:p>
            <a:pPr marL="292100" indent="-292100" eaLnBrk="1" fontAlgn="base" hangingPunct="1">
              <a:spcBef>
                <a:spcPct val="0"/>
              </a:spcBef>
              <a:spcAft>
                <a:spcPct val="0"/>
              </a:spcAft>
              <a:defRPr/>
            </a:pPr>
            <a:r>
              <a:rPr lang="en-US" altLang="en-US" sz="2800" dirty="0" smtClean="0">
                <a:latin typeface="+mn-lt"/>
                <a:cs typeface="Times New Roman" pitchFamily="18" charset="0"/>
              </a:rPr>
              <a:t>151,327 </a:t>
            </a:r>
            <a:r>
              <a:rPr lang="en-US" altLang="en-US" sz="2800" dirty="0">
                <a:latin typeface="+mn-lt"/>
                <a:cs typeface="Times New Roman" pitchFamily="18" charset="0"/>
              </a:rPr>
              <a:t>reported injuries per year </a:t>
            </a:r>
            <a:r>
              <a:rPr lang="en-US" altLang="en-US" sz="2800" dirty="0" smtClean="0">
                <a:latin typeface="+mn-lt"/>
                <a:cs typeface="Times New Roman" pitchFamily="18" charset="0"/>
              </a:rPr>
              <a:t>caused by </a:t>
            </a:r>
            <a:r>
              <a:rPr lang="en-US" altLang="en-US" sz="2800" dirty="0">
                <a:latin typeface="+mn-lt"/>
                <a:cs typeface="Times New Roman" pitchFamily="18" charset="0"/>
              </a:rPr>
              <a:t>falls from </a:t>
            </a:r>
            <a:r>
              <a:rPr lang="en-US" altLang="en-US" sz="2800" dirty="0" smtClean="0">
                <a:latin typeface="+mn-lt"/>
                <a:cs typeface="Times New Roman" pitchFamily="18" charset="0"/>
              </a:rPr>
              <a:t>ladders</a:t>
            </a:r>
          </a:p>
          <a:p>
            <a:pPr marL="292100" indent="-292100" eaLnBrk="1" fontAlgn="base" hangingPunct="1">
              <a:spcBef>
                <a:spcPct val="0"/>
              </a:spcBef>
              <a:spcAft>
                <a:spcPct val="0"/>
              </a:spcAft>
              <a:defRPr/>
            </a:pPr>
            <a:endParaRPr lang="en-US" altLang="en-US" sz="2800" dirty="0">
              <a:latin typeface="+mn-lt"/>
              <a:cs typeface="Times New Roman" pitchFamily="18" charset="0"/>
            </a:endParaRPr>
          </a:p>
          <a:p>
            <a:pPr marL="292100" indent="-292100" eaLnBrk="1" fontAlgn="base" hangingPunct="1">
              <a:spcBef>
                <a:spcPct val="0"/>
              </a:spcBef>
              <a:spcAft>
                <a:spcPct val="0"/>
              </a:spcAft>
              <a:defRPr/>
            </a:pPr>
            <a:r>
              <a:rPr lang="en-US" altLang="en-US" sz="2800" dirty="0" smtClean="0">
                <a:latin typeface="+mn-lt"/>
                <a:cs typeface="Times New Roman" pitchFamily="18" charset="0"/>
              </a:rPr>
              <a:t>Result </a:t>
            </a:r>
            <a:r>
              <a:rPr lang="en-US" altLang="en-US" sz="2800" dirty="0">
                <a:latin typeface="+mn-lt"/>
                <a:cs typeface="Times New Roman" pitchFamily="18" charset="0"/>
              </a:rPr>
              <a:t>of careless or improper ladder </a:t>
            </a:r>
            <a:r>
              <a:rPr lang="en-US" altLang="en-US" sz="2800" dirty="0" smtClean="0">
                <a:latin typeface="+mn-lt"/>
                <a:cs typeface="Times New Roman" pitchFamily="18" charset="0"/>
              </a:rPr>
              <a:t>use</a:t>
            </a:r>
          </a:p>
          <a:p>
            <a:pPr marL="292100" indent="-292100" eaLnBrk="1" fontAlgn="base" hangingPunct="1">
              <a:spcBef>
                <a:spcPct val="0"/>
              </a:spcBef>
              <a:spcAft>
                <a:spcPct val="0"/>
              </a:spcAft>
              <a:defRPr/>
            </a:pPr>
            <a:endParaRPr lang="en-US" altLang="en-US" sz="2800" dirty="0">
              <a:latin typeface="+mn-lt"/>
              <a:cs typeface="Times New Roman" pitchFamily="18" charset="0"/>
            </a:endParaRPr>
          </a:p>
          <a:p>
            <a:pPr marL="292100" indent="-292100" eaLnBrk="1" fontAlgn="base" hangingPunct="1">
              <a:spcBef>
                <a:spcPct val="0"/>
              </a:spcBef>
              <a:spcAft>
                <a:spcPct val="0"/>
              </a:spcAft>
              <a:defRPr/>
            </a:pPr>
            <a:r>
              <a:rPr lang="en-US" altLang="en-US" sz="2800" dirty="0" smtClean="0">
                <a:latin typeface="+mn-lt"/>
                <a:cs typeface="Times New Roman" pitchFamily="18" charset="0"/>
              </a:rPr>
              <a:t>Follow </a:t>
            </a:r>
            <a:r>
              <a:rPr lang="en-US" altLang="en-US" sz="2800" dirty="0">
                <a:latin typeface="+mn-lt"/>
                <a:cs typeface="Times New Roman" pitchFamily="18" charset="0"/>
              </a:rPr>
              <a:t>safe practices to work </a:t>
            </a:r>
            <a:r>
              <a:rPr lang="en-US" altLang="en-US" sz="2800" dirty="0" smtClean="0">
                <a:latin typeface="+mn-lt"/>
                <a:cs typeface="Times New Roman" pitchFamily="18" charset="0"/>
              </a:rPr>
              <a:t>safely</a:t>
            </a:r>
            <a:endParaRPr lang="en-US" altLang="en-US" sz="2800" dirty="0">
              <a:latin typeface="+mn-lt"/>
              <a:cs typeface="Times New Roman" pitchFamily="18" charset="0"/>
            </a:endParaRPr>
          </a:p>
        </p:txBody>
      </p:sp>
      <p:pic>
        <p:nvPicPr>
          <p:cNvPr id="110597" name="Picture 1" descr="Couple moving object on ladder" title="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4267200"/>
            <a:ext cx="13716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4A83B8E-E77C-469A-B8A0-7AEFA9680401}" type="slidenum">
              <a:rPr lang="en-US">
                <a:solidFill>
                  <a:srgbClr val="EAEBDE">
                    <a:shade val="90000"/>
                  </a:srgbClr>
                </a:solidFill>
              </a:rPr>
              <a:pPr>
                <a:defRPr/>
              </a:pPr>
              <a:t>38</a:t>
            </a:fld>
            <a:endParaRPr lang="en-US">
              <a:solidFill>
                <a:srgbClr val="EAEBDE">
                  <a:shade val="90000"/>
                </a:srgbClr>
              </a:solidFill>
            </a:endParaRPr>
          </a:p>
        </p:txBody>
      </p:sp>
    </p:spTree>
    <p:extLst>
      <p:ext uri="{BB962C8B-B14F-4D97-AF65-F5344CB8AC3E}">
        <p14:creationId xmlns:p14="http://schemas.microsoft.com/office/powerpoint/2010/main" val="357680505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safe enough? Do’s!</a:t>
            </a:r>
            <a:endParaRPr lang="en-US" dirty="0"/>
          </a:p>
        </p:txBody>
      </p:sp>
      <p:sp>
        <p:nvSpPr>
          <p:cNvPr id="111620" name="Text Box 4"/>
          <p:cNvSpPr txBox="1">
            <a:spLocks noChangeArrowheads="1"/>
          </p:cNvSpPr>
          <p:nvPr/>
        </p:nvSpPr>
        <p:spPr bwMode="auto">
          <a:xfrm>
            <a:off x="457200" y="1492508"/>
            <a:ext cx="388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70000"/>
              <a:buFont typeface="Wingdings 2" pitchFamily="18" charset="2"/>
              <a:buChar char=""/>
              <a:defRPr sz="3200">
                <a:solidFill>
                  <a:schemeClr val="tx1"/>
                </a:solidFill>
                <a:latin typeface="Rockwell" pitchFamily="18" charset="0"/>
              </a:defRPr>
            </a:lvl1pPr>
            <a:lvl2pPr marL="742950" indent="-285750" eaLnBrk="0" hangingPunct="0">
              <a:spcBef>
                <a:spcPts val="400"/>
              </a:spcBef>
              <a:buClr>
                <a:schemeClr val="accent2"/>
              </a:buClr>
              <a:buSzPct val="90000"/>
              <a:buChar char="•"/>
              <a:defRPr sz="2600">
                <a:solidFill>
                  <a:schemeClr val="tx1"/>
                </a:solidFill>
                <a:latin typeface="Rockwell" pitchFamily="18" charset="0"/>
              </a:defRPr>
            </a:lvl2pPr>
            <a:lvl3pPr marL="1143000" indent="-228600" eaLnBrk="0" hangingPunct="0">
              <a:spcBef>
                <a:spcPts val="400"/>
              </a:spcBef>
              <a:buClr>
                <a:srgbClr val="A8CDD7"/>
              </a:buClr>
              <a:buSzPct val="100000"/>
              <a:buFont typeface="Wingdings 2" pitchFamily="18" charset="2"/>
              <a:buChar char=""/>
              <a:defRPr sz="2300">
                <a:solidFill>
                  <a:schemeClr val="tx1"/>
                </a:solidFill>
                <a:latin typeface="Rockwell" pitchFamily="18" charset="0"/>
              </a:defRPr>
            </a:lvl3pPr>
            <a:lvl4pPr marL="1600200" indent="-228600" eaLnBrk="0" hangingPunct="0">
              <a:spcBef>
                <a:spcPts val="400"/>
              </a:spcBef>
              <a:buClr>
                <a:srgbClr val="A8CDD7"/>
              </a:buClr>
              <a:buSzPct val="100000"/>
              <a:buFont typeface="Wingdings 2" pitchFamily="18" charset="2"/>
              <a:buChar char=""/>
              <a:defRPr sz="2000">
                <a:solidFill>
                  <a:schemeClr val="tx1"/>
                </a:solidFill>
                <a:latin typeface="Rockwell" pitchFamily="18" charset="0"/>
              </a:defRPr>
            </a:lvl4pPr>
            <a:lvl5pPr marL="2057400" indent="-228600" eaLnBrk="0" hangingPunct="0">
              <a:spcBef>
                <a:spcPts val="400"/>
              </a:spcBef>
              <a:buClr>
                <a:srgbClr val="A8CDD7"/>
              </a:buClr>
              <a:buSzPct val="100000"/>
              <a:buFont typeface="Wingdings 2"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itchFamily="18" charset="2"/>
              <a:buChar char=""/>
              <a:defRPr sz="1900">
                <a:solidFill>
                  <a:schemeClr val="tx1"/>
                </a:solidFill>
                <a:latin typeface="Rockwell" pitchFamily="18" charset="0"/>
              </a:defRPr>
            </a:lvl9pPr>
          </a:lstStyle>
          <a:p>
            <a:pPr fontAlgn="base">
              <a:spcBef>
                <a:spcPct val="0"/>
              </a:spcBef>
              <a:spcAft>
                <a:spcPct val="0"/>
              </a:spcAft>
              <a:buClrTx/>
              <a:buSzTx/>
              <a:buFontTx/>
              <a:buNone/>
            </a:pPr>
            <a:r>
              <a:rPr lang="en-US" altLang="en-US" sz="2800" b="1" dirty="0" smtClean="0">
                <a:solidFill>
                  <a:prstClr val="white"/>
                </a:solidFill>
                <a:latin typeface="+mn-lt"/>
              </a:rPr>
              <a:t>Run </a:t>
            </a:r>
            <a:r>
              <a:rPr lang="en-US" altLang="en-US" sz="2800" b="1" dirty="0">
                <a:solidFill>
                  <a:prstClr val="white"/>
                </a:solidFill>
                <a:latin typeface="+mn-lt"/>
              </a:rPr>
              <a:t>this quick check on any ladder </a:t>
            </a:r>
            <a:r>
              <a:rPr lang="en-US" altLang="en-US" sz="2800" b="1" dirty="0" smtClean="0">
                <a:solidFill>
                  <a:prstClr val="white"/>
                </a:solidFill>
                <a:latin typeface="+mn-lt"/>
              </a:rPr>
              <a:t>you are </a:t>
            </a:r>
            <a:r>
              <a:rPr lang="en-US" altLang="en-US" sz="2800" b="1" dirty="0">
                <a:solidFill>
                  <a:prstClr val="white"/>
                </a:solidFill>
                <a:latin typeface="+mn-lt"/>
              </a:rPr>
              <a:t>thinking of buying, </a:t>
            </a:r>
            <a:r>
              <a:rPr lang="en-US" altLang="en-US" sz="2800" b="1" dirty="0" smtClean="0">
                <a:solidFill>
                  <a:prstClr val="white"/>
                </a:solidFill>
                <a:latin typeface="+mn-lt"/>
              </a:rPr>
              <a:t>or using:</a:t>
            </a:r>
          </a:p>
          <a:p>
            <a:pPr fontAlgn="base">
              <a:spcBef>
                <a:spcPct val="0"/>
              </a:spcBef>
              <a:spcAft>
                <a:spcPct val="0"/>
              </a:spcAft>
              <a:buClrTx/>
              <a:buSzTx/>
              <a:buFontTx/>
              <a:buNone/>
            </a:pPr>
            <a:endParaRPr lang="en-US" altLang="en-US" sz="2800" b="1" dirty="0">
              <a:solidFill>
                <a:prstClr val="white"/>
              </a:solidFill>
              <a:latin typeface="+mn-lt"/>
            </a:endParaRPr>
          </a:p>
          <a:p>
            <a:pPr marL="292100" lvl="1" indent="-292100" eaLnBrk="1" fontAlgn="base" hangingPunct="1">
              <a:spcBef>
                <a:spcPct val="0"/>
              </a:spcBef>
              <a:spcAft>
                <a:spcPct val="0"/>
              </a:spcAft>
              <a:buClr>
                <a:schemeClr val="accent1"/>
              </a:buClr>
              <a:buSzPct val="70000"/>
              <a:buFont typeface="Wingdings 2" pitchFamily="18" charset="2"/>
              <a:buChar char=""/>
              <a:defRPr/>
            </a:pPr>
            <a:r>
              <a:rPr lang="en-US" altLang="en-US" sz="2400" dirty="0" smtClean="0">
                <a:latin typeface="+mn-lt"/>
                <a:cs typeface="Times New Roman" pitchFamily="18" charset="0"/>
              </a:rPr>
              <a:t>Is it sound</a:t>
            </a:r>
            <a:r>
              <a:rPr lang="en-US" altLang="en-US" sz="2400" dirty="0">
                <a:latin typeface="+mn-lt"/>
                <a:cs typeface="Times New Roman" pitchFamily="18" charset="0"/>
              </a:rPr>
              <a:t>? (</a:t>
            </a:r>
            <a:r>
              <a:rPr lang="en-US" altLang="en-US" sz="2400" dirty="0" smtClean="0">
                <a:latin typeface="+mn-lt"/>
                <a:cs typeface="Times New Roman" pitchFamily="18" charset="0"/>
              </a:rPr>
              <a:t>clean, dry</a:t>
            </a:r>
            <a:r>
              <a:rPr lang="en-US" altLang="en-US" sz="2400" dirty="0">
                <a:latin typeface="+mn-lt"/>
                <a:cs typeface="Times New Roman" pitchFamily="18" charset="0"/>
              </a:rPr>
              <a:t>, free from wet paint, oil, mud, </a:t>
            </a:r>
            <a:r>
              <a:rPr lang="en-US" altLang="en-US" sz="2400" dirty="0" err="1">
                <a:latin typeface="+mn-lt"/>
                <a:cs typeface="Times New Roman" pitchFamily="18" charset="0"/>
              </a:rPr>
              <a:t>etc</a:t>
            </a:r>
            <a:r>
              <a:rPr lang="en-US" altLang="en-US" sz="2400" dirty="0">
                <a:latin typeface="+mn-lt"/>
                <a:cs typeface="Times New Roman" pitchFamily="18" charset="0"/>
              </a:rPr>
              <a:t>). </a:t>
            </a:r>
          </a:p>
          <a:p>
            <a:pPr marL="292100" lvl="1" indent="-292100" eaLnBrk="1" fontAlgn="base" hangingPunct="1">
              <a:spcBef>
                <a:spcPct val="0"/>
              </a:spcBef>
              <a:spcAft>
                <a:spcPct val="0"/>
              </a:spcAft>
              <a:buClr>
                <a:schemeClr val="accent1"/>
              </a:buClr>
              <a:buSzPct val="70000"/>
              <a:buFont typeface="Wingdings 2" pitchFamily="18" charset="2"/>
              <a:buChar char=""/>
              <a:defRPr/>
            </a:pPr>
            <a:r>
              <a:rPr lang="en-US" altLang="en-US" sz="2400" dirty="0" smtClean="0">
                <a:latin typeface="+mn-lt"/>
                <a:cs typeface="Times New Roman" pitchFamily="18" charset="0"/>
              </a:rPr>
              <a:t>Are there cracks</a:t>
            </a:r>
            <a:r>
              <a:rPr lang="en-US" altLang="en-US" sz="2400" dirty="0">
                <a:latin typeface="+mn-lt"/>
                <a:cs typeface="Times New Roman" pitchFamily="18" charset="0"/>
              </a:rPr>
              <a:t>? </a:t>
            </a:r>
          </a:p>
          <a:p>
            <a:pPr marL="292100" lvl="1" indent="-292100" eaLnBrk="1" fontAlgn="base" hangingPunct="1">
              <a:spcBef>
                <a:spcPct val="0"/>
              </a:spcBef>
              <a:spcAft>
                <a:spcPct val="0"/>
              </a:spcAft>
              <a:buClr>
                <a:schemeClr val="accent1"/>
              </a:buClr>
              <a:buSzPct val="70000"/>
              <a:buFont typeface="Wingdings 2" pitchFamily="18" charset="2"/>
              <a:buChar char=""/>
              <a:defRPr/>
            </a:pPr>
            <a:r>
              <a:rPr lang="en-US" altLang="en-US" sz="2400" dirty="0" smtClean="0">
                <a:latin typeface="+mn-lt"/>
                <a:cs typeface="Times New Roman" pitchFamily="18" charset="0"/>
              </a:rPr>
              <a:t>Are there rungs </a:t>
            </a:r>
            <a:r>
              <a:rPr lang="en-US" altLang="en-US" sz="2400" dirty="0">
                <a:latin typeface="+mn-lt"/>
                <a:cs typeface="Times New Roman" pitchFamily="18" charset="0"/>
              </a:rPr>
              <a:t>missing or loose? </a:t>
            </a:r>
          </a:p>
          <a:p>
            <a:pPr marL="292100" lvl="1" indent="-292100" eaLnBrk="1" fontAlgn="base" hangingPunct="1">
              <a:spcBef>
                <a:spcPct val="0"/>
              </a:spcBef>
              <a:spcAft>
                <a:spcPct val="0"/>
              </a:spcAft>
              <a:buClr>
                <a:schemeClr val="accent1"/>
              </a:buClr>
              <a:buSzPct val="70000"/>
              <a:buFont typeface="Wingdings 2" pitchFamily="18" charset="2"/>
              <a:buChar char=""/>
              <a:defRPr/>
            </a:pPr>
            <a:r>
              <a:rPr lang="en-US" altLang="en-US" sz="2400" dirty="0" smtClean="0">
                <a:latin typeface="+mn-lt"/>
                <a:cs typeface="Times New Roman" pitchFamily="18" charset="0"/>
              </a:rPr>
              <a:t>Is it painted</a:t>
            </a:r>
            <a:r>
              <a:rPr lang="en-US" altLang="en-US" sz="2400" dirty="0">
                <a:latin typeface="+mn-lt"/>
                <a:cs typeface="Times New Roman" pitchFamily="18" charset="0"/>
              </a:rPr>
              <a:t>? </a:t>
            </a:r>
          </a:p>
        </p:txBody>
      </p:sp>
      <p:pic>
        <p:nvPicPr>
          <p:cNvPr id="111621" name="Picture 1" descr="Ensure ladder is undamaged.  Find right height for the job, no overreaching.  Get good grip, wear flat shoes.  Clean steps." title="The right way to climb a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981200"/>
            <a:ext cx="3276600" cy="4136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6553200" y="6324600"/>
            <a:ext cx="2133600" cy="365125"/>
          </a:xfrm>
        </p:spPr>
        <p:txBody>
          <a:bodyPr/>
          <a:lstStyle/>
          <a:p>
            <a:pPr>
              <a:defRPr/>
            </a:pPr>
            <a:fld id="{5CF61827-D1C2-45D1-B7A6-C27D9C91A845}" type="slidenum">
              <a:rPr lang="en-US">
                <a:solidFill>
                  <a:srgbClr val="EAEBDE">
                    <a:shade val="90000"/>
                  </a:srgbClr>
                </a:solidFill>
              </a:rPr>
              <a:pPr>
                <a:defRPr/>
              </a:pPr>
              <a:t>39</a:t>
            </a:fld>
            <a:endParaRPr lang="en-US">
              <a:solidFill>
                <a:srgbClr val="EAEBDE">
                  <a:shade val="90000"/>
                </a:srgbClr>
              </a:solidFill>
            </a:endParaRPr>
          </a:p>
        </p:txBody>
      </p:sp>
    </p:spTree>
    <p:extLst>
      <p:ext uri="{BB962C8B-B14F-4D97-AF65-F5344CB8AC3E}">
        <p14:creationId xmlns:p14="http://schemas.microsoft.com/office/powerpoint/2010/main" val="182202782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Review-2</a:t>
            </a:r>
            <a:endParaRPr lang="en-US" dirty="0"/>
          </a:p>
        </p:txBody>
      </p:sp>
      <p:sp>
        <p:nvSpPr>
          <p:cNvPr id="3" name="Content Placeholder 2"/>
          <p:cNvSpPr>
            <a:spLocks noGrp="1"/>
          </p:cNvSpPr>
          <p:nvPr>
            <p:ph idx="1"/>
          </p:nvPr>
        </p:nvSpPr>
        <p:spPr/>
        <p:txBody>
          <a:bodyPr/>
          <a:lstStyle/>
          <a:p>
            <a:pPr lvl="0"/>
            <a:r>
              <a:rPr lang="en-US" b="1" dirty="0"/>
              <a:t>You should report an accident immediately after it occurs so that____</a:t>
            </a:r>
            <a:endParaRPr lang="en-US" dirty="0"/>
          </a:p>
          <a:p>
            <a:pPr marL="925513" lvl="1" indent="-514350">
              <a:buFont typeface="+mj-lt"/>
              <a:buAutoNum type="alphaUcPeriod"/>
            </a:pPr>
            <a:r>
              <a:rPr lang="en-US" sz="2800" dirty="0"/>
              <a:t>Someone else can use the machine</a:t>
            </a:r>
          </a:p>
          <a:p>
            <a:pPr marL="925513" lvl="1" indent="-514350">
              <a:buFont typeface="+mj-lt"/>
              <a:buAutoNum type="alphaUcPeriod"/>
            </a:pPr>
            <a:r>
              <a:rPr lang="en-US" sz="2800" dirty="0"/>
              <a:t>First-aid can be applied if necessary</a:t>
            </a:r>
          </a:p>
          <a:p>
            <a:pPr marL="925513" lvl="1" indent="-514350">
              <a:buFont typeface="+mj-lt"/>
              <a:buAutoNum type="alphaUcPeriod"/>
            </a:pPr>
            <a:r>
              <a:rPr lang="en-US" sz="2800" dirty="0"/>
              <a:t>Everyone else can see what's going on</a:t>
            </a:r>
          </a:p>
          <a:p>
            <a:pPr marL="925513" lvl="1" indent="-514350">
              <a:buFont typeface="+mj-lt"/>
              <a:buAutoNum type="alphaUcPeriod"/>
            </a:pPr>
            <a:r>
              <a:rPr lang="en-US" sz="2800" dirty="0"/>
              <a:t>Your supervisor can hide the evidence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4</a:t>
            </a:fld>
            <a:endParaRPr lang="en-US"/>
          </a:p>
        </p:txBody>
      </p:sp>
    </p:spTree>
    <p:extLst>
      <p:ext uri="{BB962C8B-B14F-4D97-AF65-F5344CB8AC3E}">
        <p14:creationId xmlns:p14="http://schemas.microsoft.com/office/powerpoint/2010/main" val="8161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safe enough? Don'ts!</a:t>
            </a:r>
            <a:endParaRPr lang="en-US" dirty="0"/>
          </a:p>
        </p:txBody>
      </p:sp>
      <p:pic>
        <p:nvPicPr>
          <p:cNvPr id="112645" name="Picture 1" descr="Watch for overhead hazards, wrong height for job, no grip, standing on the top handrail, slippery steps." title="Wrong way to climb ladder"/>
          <p:cNvPicPr>
            <a:picLocks noChangeAspect="1" noChangeArrowheads="1"/>
          </p:cNvPicPr>
          <p:nvPr/>
        </p:nvPicPr>
        <p:blipFill>
          <a:blip r:embed="rId3" cstate="email">
            <a:extLst>
              <a:ext uri="{28A0092B-C50C-407E-A947-70E740481C1C}">
                <a14:useLocalDpi xmlns:a14="http://schemas.microsoft.com/office/drawing/2010/main"/>
              </a:ext>
            </a:extLst>
          </a:blip>
          <a:srcRect l="1840" t="1299" r="2492" b="1245"/>
          <a:stretch>
            <a:fillRect/>
          </a:stretch>
        </p:blipFill>
        <p:spPr bwMode="auto">
          <a:xfrm>
            <a:off x="2514600" y="1524000"/>
            <a:ext cx="4114800" cy="4835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A966E4CD-0966-49F1-935F-FA034B2F3952}" type="slidenum">
              <a:rPr lang="en-US">
                <a:solidFill>
                  <a:srgbClr val="EAEBDE">
                    <a:shade val="90000"/>
                  </a:srgbClr>
                </a:solidFill>
              </a:rPr>
              <a:pPr>
                <a:defRPr/>
              </a:pPr>
              <a:t>40</a:t>
            </a:fld>
            <a:endParaRPr lang="en-US">
              <a:solidFill>
                <a:srgbClr val="EAEBDE">
                  <a:shade val="90000"/>
                </a:srgbClr>
              </a:solidFill>
            </a:endParaRPr>
          </a:p>
        </p:txBody>
      </p:sp>
    </p:spTree>
    <p:extLst>
      <p:ext uri="{BB962C8B-B14F-4D97-AF65-F5344CB8AC3E}">
        <p14:creationId xmlns:p14="http://schemas.microsoft.com/office/powerpoint/2010/main" val="311021644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up to the job?</a:t>
            </a:r>
            <a:endParaRPr lang="en-US" dirty="0"/>
          </a:p>
        </p:txBody>
      </p:sp>
      <p:sp>
        <p:nvSpPr>
          <p:cNvPr id="4" name="Content Placeholder 3"/>
          <p:cNvSpPr>
            <a:spLocks noGrp="1"/>
          </p:cNvSpPr>
          <p:nvPr>
            <p:ph sz="half" idx="1"/>
          </p:nvPr>
        </p:nvSpPr>
        <p:spPr>
          <a:xfrm>
            <a:off x="457200" y="1645920"/>
            <a:ext cx="8229600" cy="716280"/>
          </a:xfrm>
        </p:spPr>
        <p:txBody>
          <a:bodyPr/>
          <a:lstStyle/>
          <a:p>
            <a:r>
              <a:rPr lang="en-US" dirty="0" smtClean="0"/>
              <a:t>Do not overestimate your physical abilities!</a:t>
            </a:r>
          </a:p>
          <a:p>
            <a:endParaRPr lang="en-US" dirty="0"/>
          </a:p>
        </p:txBody>
      </p:sp>
      <p:pic>
        <p:nvPicPr>
          <p:cNvPr id="3074" name="Picture 2" descr="Child lifting heavy weights" title="Physical abilit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2667000"/>
            <a:ext cx="4572000" cy="3429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C2DF6D6-664B-438D-8A8A-7C877D9CCCBF}" type="slidenum">
              <a:rPr lang="en-US">
                <a:solidFill>
                  <a:srgbClr val="EAEBDE">
                    <a:shade val="90000"/>
                  </a:srgbClr>
                </a:solidFill>
              </a:rPr>
              <a:pPr>
                <a:defRPr/>
              </a:pPr>
              <a:t>41</a:t>
            </a:fld>
            <a:endParaRPr lang="en-US">
              <a:solidFill>
                <a:srgbClr val="EAEBDE">
                  <a:shade val="90000"/>
                </a:srgbClr>
              </a:solidFill>
            </a:endParaRPr>
          </a:p>
        </p:txBody>
      </p:sp>
    </p:spTree>
    <p:extLst>
      <p:ext uri="{BB962C8B-B14F-4D97-AF65-F5344CB8AC3E}">
        <p14:creationId xmlns:p14="http://schemas.microsoft.com/office/powerpoint/2010/main" val="225689895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Loads</a:t>
            </a:r>
            <a:endParaRPr lang="en-US" dirty="0"/>
          </a:p>
        </p:txBody>
      </p:sp>
      <p:sp>
        <p:nvSpPr>
          <p:cNvPr id="7" name="Content Placeholder 6"/>
          <p:cNvSpPr>
            <a:spLocks noGrp="1"/>
          </p:cNvSpPr>
          <p:nvPr>
            <p:ph idx="1"/>
          </p:nvPr>
        </p:nvSpPr>
        <p:spPr>
          <a:xfrm>
            <a:off x="457200" y="1646238"/>
            <a:ext cx="4114800" cy="4525962"/>
          </a:xfrm>
        </p:spPr>
        <p:txBody>
          <a:bodyPr/>
          <a:lstStyle/>
          <a:p>
            <a:r>
              <a:rPr lang="en-US" sz="3000" dirty="0" smtClean="0"/>
              <a:t>Foldout and Leaning Ladders:</a:t>
            </a:r>
          </a:p>
          <a:p>
            <a:pPr lvl="1"/>
            <a:r>
              <a:rPr lang="en-US" sz="2400" dirty="0" smtClean="0"/>
              <a:t>Must be able to withstand 4 times the maximum intended load</a:t>
            </a:r>
          </a:p>
          <a:p>
            <a:r>
              <a:rPr lang="en-US" sz="3000" dirty="0" smtClean="0"/>
              <a:t>Extra Heavy Duty or Plastic Ladders:</a:t>
            </a:r>
          </a:p>
          <a:p>
            <a:pPr lvl="1"/>
            <a:r>
              <a:rPr lang="en-US" sz="2400" dirty="0" smtClean="0"/>
              <a:t>Must be able to sustain 3.3 times the maximum intended load</a:t>
            </a:r>
            <a:endParaRPr lang="en-US" sz="2400" dirty="0"/>
          </a:p>
        </p:txBody>
      </p:sp>
      <p:pic>
        <p:nvPicPr>
          <p:cNvPr id="4098" name="Picture 2" descr="Standard aluminum step ladder" title="Lad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22098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06256B49-16AD-4391-9BCF-77CB2A6A4FCC}" type="slidenum">
              <a:rPr lang="en-US" smtClean="0">
                <a:solidFill>
                  <a:srgbClr val="EAEBDE">
                    <a:shade val="90000"/>
                  </a:srgbClr>
                </a:solidFill>
              </a:rPr>
              <a:pPr>
                <a:defRPr/>
              </a:pPr>
              <a:t>42</a:t>
            </a:fld>
            <a:endParaRPr lang="en-US">
              <a:solidFill>
                <a:srgbClr val="EAEBDE">
                  <a:shade val="90000"/>
                </a:srgbClr>
              </a:solidFill>
            </a:endParaRPr>
          </a:p>
        </p:txBody>
      </p:sp>
    </p:spTree>
    <p:extLst>
      <p:ext uri="{BB962C8B-B14F-4D97-AF65-F5344CB8AC3E}">
        <p14:creationId xmlns:p14="http://schemas.microsoft.com/office/powerpoint/2010/main" val="619397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Labels</a:t>
            </a:r>
            <a:endParaRPr lang="en-US" dirty="0"/>
          </a:p>
        </p:txBody>
      </p:sp>
      <p:pic>
        <p:nvPicPr>
          <p:cNvPr id="10" name="Picture 6" descr="Required label examples" title="Labels">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0163" y="1828800"/>
            <a:ext cx="15335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Required label examples" title="Labels">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5400" y="1828800"/>
            <a:ext cx="16764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43</a:t>
            </a:fld>
            <a:endParaRPr lang="en-US">
              <a:solidFill>
                <a:srgbClr val="EAEBDE">
                  <a:shade val="90000"/>
                </a:srgbClr>
              </a:solidFill>
            </a:endParaRPr>
          </a:p>
        </p:txBody>
      </p:sp>
    </p:spTree>
    <p:extLst>
      <p:ext uri="{BB962C8B-B14F-4D97-AF65-F5344CB8AC3E}">
        <p14:creationId xmlns:p14="http://schemas.microsoft.com/office/powerpoint/2010/main" val="3347438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Angles</a:t>
            </a:r>
            <a:endParaRPr lang="en-US" dirty="0"/>
          </a:p>
        </p:txBody>
      </p:sp>
      <p:sp>
        <p:nvSpPr>
          <p:cNvPr id="3" name="Content Placeholder 2"/>
          <p:cNvSpPr>
            <a:spLocks noGrp="1"/>
          </p:cNvSpPr>
          <p:nvPr>
            <p:ph idx="1"/>
          </p:nvPr>
        </p:nvSpPr>
        <p:spPr/>
        <p:txBody>
          <a:bodyPr/>
          <a:lstStyle/>
          <a:p>
            <a:r>
              <a:rPr lang="en-US" dirty="0" smtClean="0"/>
              <a:t>Non Self Supporting Ladders</a:t>
            </a:r>
          </a:p>
          <a:p>
            <a:pPr lvl="1"/>
            <a:r>
              <a:rPr lang="en-US" dirty="0" smtClean="0"/>
              <a:t>Must lean against a wall or other support</a:t>
            </a:r>
          </a:p>
          <a:p>
            <a:pPr lvl="1"/>
            <a:r>
              <a:rPr lang="en-US" dirty="0" smtClean="0"/>
              <a:t>No more than ¼ of the working length of a  horizontal distance at the base</a:t>
            </a:r>
          </a:p>
          <a:p>
            <a:r>
              <a:rPr lang="en-US" dirty="0" smtClean="0"/>
              <a:t>Job Made Wooden Ladders</a:t>
            </a:r>
          </a:p>
          <a:p>
            <a:pPr lvl="1"/>
            <a:r>
              <a:rPr lang="en-US" dirty="0" smtClean="0"/>
              <a:t>Angle should equal about ½ of the working length</a:t>
            </a: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44</a:t>
            </a:fld>
            <a:endParaRPr lang="en-US">
              <a:solidFill>
                <a:srgbClr val="EAEBDE">
                  <a:shade val="90000"/>
                </a:srgbClr>
              </a:solidFill>
            </a:endParaRPr>
          </a:p>
        </p:txBody>
      </p:sp>
    </p:spTree>
    <p:extLst>
      <p:ext uri="{BB962C8B-B14F-4D97-AF65-F5344CB8AC3E}">
        <p14:creationId xmlns:p14="http://schemas.microsoft.com/office/powerpoint/2010/main" val="2919801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Demonstration</a:t>
            </a: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45</a:t>
            </a:fld>
            <a:endParaRPr lang="en-US">
              <a:solidFill>
                <a:srgbClr val="EAEBDE">
                  <a:shade val="90000"/>
                </a:srgbClr>
              </a:solidFill>
            </a:endParaRPr>
          </a:p>
        </p:txBody>
      </p:sp>
      <p:sp>
        <p:nvSpPr>
          <p:cNvPr id="3" name="Rectangle 2"/>
          <p:cNvSpPr/>
          <p:nvPr/>
        </p:nvSpPr>
        <p:spPr>
          <a:xfrm>
            <a:off x="2286000" y="2690336"/>
            <a:ext cx="4572000" cy="1477328"/>
          </a:xfrm>
          <a:prstGeom prst="rect">
            <a:avLst/>
          </a:prstGeom>
        </p:spPr>
        <p:txBody>
          <a:bodyPr>
            <a:spAutoFit/>
          </a:bodyPr>
          <a:lstStyle/>
          <a:p>
            <a:r>
              <a:rPr lang="en-US" b="1" dirty="0">
                <a:solidFill>
                  <a:srgbClr val="000000"/>
                </a:solidFill>
                <a:latin typeface="Tahoma" panose="020B0604030504040204" pitchFamily="34" charset="0"/>
              </a:rPr>
              <a:t>Day 2-Slide 45: Ladder Safety-How To Use An Extension Ladder Safely </a:t>
            </a:r>
            <a:endParaRPr lang="en-US" dirty="0">
              <a:solidFill>
                <a:srgbClr val="000000"/>
              </a:solidFill>
              <a:latin typeface="Tahoma" panose="020B0604030504040204" pitchFamily="34" charset="0"/>
            </a:endParaRPr>
          </a:p>
          <a:p>
            <a:r>
              <a:rPr lang="en-US" b="1" dirty="0">
                <a:solidFill>
                  <a:srgbClr val="000000"/>
                </a:solidFill>
                <a:latin typeface="Tahoma" panose="020B0604030504040204" pitchFamily="34" charset="0"/>
              </a:rPr>
              <a:t>Video: </a:t>
            </a:r>
            <a:r>
              <a:rPr lang="en-US" b="1" dirty="0">
                <a:solidFill>
                  <a:srgbClr val="000000"/>
                </a:solidFill>
                <a:latin typeface="Tahoma" panose="020B0604030504040204" pitchFamily="34" charset="0"/>
                <a:hlinkClick r:id="rId3" tooltip="Ladder Safety Video, How to use an extension ladder safely"/>
              </a:rPr>
              <a:t>https://www.youtube.com/watch?v=GKNG_Ymf_dk </a:t>
            </a:r>
            <a:endParaRPr lang="en-US" dirty="0"/>
          </a:p>
        </p:txBody>
      </p:sp>
    </p:spTree>
    <p:extLst>
      <p:ext uri="{BB962C8B-B14F-4D97-AF65-F5344CB8AC3E}">
        <p14:creationId xmlns:p14="http://schemas.microsoft.com/office/powerpoint/2010/main" val="3876103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Rungs, Cleats, or Steps</a:t>
            </a:r>
            <a:endParaRPr lang="en-US" dirty="0"/>
          </a:p>
        </p:txBody>
      </p:sp>
      <p:sp>
        <p:nvSpPr>
          <p:cNvPr id="3" name="Content Placeholder 2"/>
          <p:cNvSpPr>
            <a:spLocks noGrp="1"/>
          </p:cNvSpPr>
          <p:nvPr>
            <p:ph idx="1"/>
          </p:nvPr>
        </p:nvSpPr>
        <p:spPr/>
        <p:txBody>
          <a:bodyPr/>
          <a:lstStyle/>
          <a:p>
            <a:r>
              <a:rPr lang="en-US" dirty="0" smtClean="0"/>
              <a:t>Must be parallel, level, and uniformly spaced</a:t>
            </a:r>
          </a:p>
          <a:p>
            <a:r>
              <a:rPr lang="en-US" dirty="0" smtClean="0"/>
              <a:t>Rungs Spacing:</a:t>
            </a:r>
          </a:p>
          <a:p>
            <a:pPr lvl="1"/>
            <a:r>
              <a:rPr lang="en-US" dirty="0" smtClean="0"/>
              <a:t>Must be 10”-14” apart</a:t>
            </a:r>
          </a:p>
          <a:p>
            <a:pPr lvl="1"/>
            <a:r>
              <a:rPr lang="en-US" dirty="0" smtClean="0"/>
              <a:t>Trestle ladders must be 8”-18” for the base and 6”-12” inches on the extension </a:t>
            </a:r>
          </a:p>
          <a:p>
            <a:r>
              <a:rPr lang="en-US" dirty="0" smtClean="0"/>
              <a:t>Rungs should be shaped so foot does not slide and be slip resistant</a:t>
            </a:r>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46</a:t>
            </a:fld>
            <a:endParaRPr lang="en-US">
              <a:solidFill>
                <a:srgbClr val="EAEBDE">
                  <a:shade val="90000"/>
                </a:srgbClr>
              </a:solidFill>
            </a:endParaRPr>
          </a:p>
        </p:txBody>
      </p:sp>
    </p:spTree>
    <p:extLst>
      <p:ext uri="{BB962C8B-B14F-4D97-AF65-F5344CB8AC3E}">
        <p14:creationId xmlns:p14="http://schemas.microsoft.com/office/powerpoint/2010/main" val="189492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Slipping</a:t>
            </a:r>
            <a:endParaRPr lang="en-US" dirty="0"/>
          </a:p>
        </p:txBody>
      </p:sp>
      <p:sp>
        <p:nvSpPr>
          <p:cNvPr id="3" name="Content Placeholder 2"/>
          <p:cNvSpPr>
            <a:spLocks noGrp="1"/>
          </p:cNvSpPr>
          <p:nvPr>
            <p:ph idx="1"/>
          </p:nvPr>
        </p:nvSpPr>
        <p:spPr>
          <a:xfrm>
            <a:off x="457200" y="1646238"/>
            <a:ext cx="4191000" cy="4525962"/>
          </a:xfrm>
        </p:spPr>
        <p:txBody>
          <a:bodyPr/>
          <a:lstStyle/>
          <a:p>
            <a:r>
              <a:rPr lang="en-US" dirty="0" smtClean="0"/>
              <a:t>Kept free of oil, grease, wet paint, </a:t>
            </a:r>
            <a:r>
              <a:rPr lang="en-US" dirty="0" err="1" smtClean="0"/>
              <a:t>etc</a:t>
            </a:r>
            <a:endParaRPr lang="en-US" dirty="0" smtClean="0"/>
          </a:p>
          <a:p>
            <a:pPr marL="0" indent="0">
              <a:buNone/>
            </a:pPr>
            <a:endParaRPr lang="en-US" dirty="0" smtClean="0"/>
          </a:p>
          <a:p>
            <a:r>
              <a:rPr lang="en-US" dirty="0" smtClean="0"/>
              <a:t>Wood ladders must not be coated with opaque covering</a:t>
            </a:r>
          </a:p>
          <a:p>
            <a:pPr lvl="1"/>
            <a:r>
              <a:rPr lang="en-US" dirty="0" smtClean="0"/>
              <a:t>Except for warning labels on one side</a:t>
            </a:r>
            <a:endParaRPr lang="en-US" dirty="0"/>
          </a:p>
        </p:txBody>
      </p:sp>
      <p:pic>
        <p:nvPicPr>
          <p:cNvPr id="6148" name="Picture 4" descr="Unsafe old wooden ladder with hazards" title="Unsafe ladd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60711" y="1600200"/>
            <a:ext cx="2892689"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47</a:t>
            </a:fld>
            <a:endParaRPr lang="en-US">
              <a:solidFill>
                <a:srgbClr val="EAEBDE">
                  <a:shade val="90000"/>
                </a:srgbClr>
              </a:solidFill>
            </a:endParaRPr>
          </a:p>
        </p:txBody>
      </p:sp>
    </p:spTree>
    <p:extLst>
      <p:ext uri="{BB962C8B-B14F-4D97-AF65-F5344CB8AC3E}">
        <p14:creationId xmlns:p14="http://schemas.microsoft.com/office/powerpoint/2010/main" val="1523392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dirty="0"/>
          </a:p>
        </p:txBody>
      </p:sp>
      <p:sp>
        <p:nvSpPr>
          <p:cNvPr id="3" name="Content Placeholder 2"/>
          <p:cNvSpPr>
            <a:spLocks noGrp="1"/>
          </p:cNvSpPr>
          <p:nvPr>
            <p:ph idx="1"/>
          </p:nvPr>
        </p:nvSpPr>
        <p:spPr/>
        <p:txBody>
          <a:bodyPr/>
          <a:lstStyle/>
          <a:p>
            <a:r>
              <a:rPr lang="en-US" dirty="0" smtClean="0"/>
              <a:t>Fold out or step ladders must have metal spreader or locking device</a:t>
            </a:r>
          </a:p>
          <a:p>
            <a:r>
              <a:rPr lang="en-US" dirty="0" smtClean="0"/>
              <a:t>When using two or more ladders to reach a work area, they must be offset with a landing or platform between ladders</a:t>
            </a:r>
          </a:p>
          <a:p>
            <a:r>
              <a:rPr lang="en-US" dirty="0" smtClean="0"/>
              <a:t>Area around top and bottom of ladders must be kept clear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48</a:t>
            </a:fld>
            <a:endParaRPr lang="en-US">
              <a:solidFill>
                <a:srgbClr val="EAEBDE">
                  <a:shade val="90000"/>
                </a:srgbClr>
              </a:solidFill>
            </a:endParaRPr>
          </a:p>
        </p:txBody>
      </p:sp>
    </p:spTree>
    <p:extLst>
      <p:ext uri="{BB962C8B-B14F-4D97-AF65-F5344CB8AC3E}">
        <p14:creationId xmlns:p14="http://schemas.microsoft.com/office/powerpoint/2010/main" val="2882650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Ladder Grades</a:t>
            </a:r>
            <a:endParaRPr lang="en-US" dirty="0"/>
          </a:p>
        </p:txBody>
      </p:sp>
      <p:sp>
        <p:nvSpPr>
          <p:cNvPr id="120835" name="Content Placeholder 2"/>
          <p:cNvSpPr>
            <a:spLocks noGrp="1"/>
          </p:cNvSpPr>
          <p:nvPr>
            <p:ph idx="1"/>
          </p:nvPr>
        </p:nvSpPr>
        <p:spPr/>
        <p:txBody>
          <a:bodyPr/>
          <a:lstStyle/>
          <a:p>
            <a:pPr eaLnBrk="1" hangingPunct="1"/>
            <a:r>
              <a:rPr lang="en-US" altLang="en-US" sz="4000" dirty="0" smtClean="0">
                <a:cs typeface="Times New Roman" pitchFamily="18" charset="0"/>
              </a:rPr>
              <a:t>There are 3 grades of portable ladders</a:t>
            </a:r>
            <a:r>
              <a:rPr lang="en-US" altLang="en-US" dirty="0" smtClean="0">
                <a:cs typeface="Times New Roman" pitchFamily="18" charset="0"/>
              </a:rPr>
              <a:t>:</a:t>
            </a:r>
          </a:p>
          <a:p>
            <a:pPr lvl="1" eaLnBrk="1" hangingPunct="1"/>
            <a:r>
              <a:rPr lang="en-US" altLang="en-US" sz="3200" dirty="0" smtClean="0">
                <a:cs typeface="Times New Roman" pitchFamily="18" charset="0"/>
              </a:rPr>
              <a:t>Type 1 - Heavy-duty construction use</a:t>
            </a:r>
          </a:p>
          <a:p>
            <a:pPr lvl="1" eaLnBrk="1" hangingPunct="1"/>
            <a:r>
              <a:rPr lang="en-US" altLang="en-US" sz="3200" dirty="0" smtClean="0">
                <a:cs typeface="Times New Roman" pitchFamily="18" charset="0"/>
              </a:rPr>
              <a:t>Type 2 - Medium duty</a:t>
            </a:r>
          </a:p>
          <a:p>
            <a:pPr lvl="1" eaLnBrk="1" hangingPunct="1"/>
            <a:r>
              <a:rPr lang="en-US" altLang="en-US" sz="3200" dirty="0" smtClean="0">
                <a:cs typeface="Times New Roman" pitchFamily="18" charset="0"/>
              </a:rPr>
              <a:t>Type 3 - Home use, not for construction but contractors like to use them.</a:t>
            </a:r>
            <a:endParaRPr lang="en-US" altLang="en-US" sz="4400" dirty="0" smtClean="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E532AA2-A90C-444A-A1DE-F9CDF3EF5A36}" type="slidenum">
              <a:rPr lang="en-US">
                <a:solidFill>
                  <a:srgbClr val="EAEBDE">
                    <a:shade val="90000"/>
                  </a:srgbClr>
                </a:solidFill>
              </a:rPr>
              <a:pPr>
                <a:defRPr/>
              </a:pPr>
              <a:t>49</a:t>
            </a:fld>
            <a:endParaRPr lang="en-US">
              <a:solidFill>
                <a:srgbClr val="EAEBDE">
                  <a:shade val="90000"/>
                </a:srgbClr>
              </a:solidFill>
            </a:endParaRPr>
          </a:p>
        </p:txBody>
      </p:sp>
    </p:spTree>
    <p:extLst>
      <p:ext uri="{BB962C8B-B14F-4D97-AF65-F5344CB8AC3E}">
        <p14:creationId xmlns:p14="http://schemas.microsoft.com/office/powerpoint/2010/main" val="33998880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Review-3</a:t>
            </a:r>
            <a:endParaRPr lang="en-US" dirty="0"/>
          </a:p>
        </p:txBody>
      </p:sp>
      <p:sp>
        <p:nvSpPr>
          <p:cNvPr id="3" name="Content Placeholder 2"/>
          <p:cNvSpPr>
            <a:spLocks noGrp="1"/>
          </p:cNvSpPr>
          <p:nvPr>
            <p:ph idx="1"/>
          </p:nvPr>
        </p:nvSpPr>
        <p:spPr/>
        <p:txBody>
          <a:bodyPr/>
          <a:lstStyle/>
          <a:p>
            <a:pPr lvl="0"/>
            <a:r>
              <a:rPr lang="en-US" b="1" dirty="0"/>
              <a:t>The ultimate responsibility for on-the-job safety rests with______</a:t>
            </a:r>
            <a:endParaRPr lang="en-US" dirty="0"/>
          </a:p>
          <a:p>
            <a:pPr marL="925513" lvl="1" indent="-514350">
              <a:buFont typeface="+mj-lt"/>
              <a:buAutoNum type="alphaUcPeriod"/>
            </a:pPr>
            <a:r>
              <a:rPr lang="en-US" sz="2800" dirty="0"/>
              <a:t>You</a:t>
            </a:r>
          </a:p>
          <a:p>
            <a:pPr marL="925513" lvl="1" indent="-514350">
              <a:buFont typeface="+mj-lt"/>
              <a:buAutoNum type="alphaUcPeriod"/>
            </a:pPr>
            <a:r>
              <a:rPr lang="en-US" sz="2800" dirty="0"/>
              <a:t>Your supervisor</a:t>
            </a:r>
          </a:p>
          <a:p>
            <a:pPr marL="925513" lvl="1" indent="-514350">
              <a:buFont typeface="+mj-lt"/>
              <a:buAutoNum type="alphaUcPeriod"/>
            </a:pPr>
            <a:r>
              <a:rPr lang="en-US" sz="2800" dirty="0"/>
              <a:t>Human resources</a:t>
            </a:r>
          </a:p>
          <a:p>
            <a:pPr marL="925513" lvl="1" indent="-514350">
              <a:buFont typeface="+mj-lt"/>
              <a:buAutoNum type="alphaUcPeriod"/>
            </a:pPr>
            <a:r>
              <a:rPr lang="en-US" sz="2800" dirty="0"/>
              <a:t>OSHA</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5</a:t>
            </a:fld>
            <a:endParaRPr lang="en-US"/>
          </a:p>
        </p:txBody>
      </p:sp>
    </p:spTree>
    <p:extLst>
      <p:ext uri="{BB962C8B-B14F-4D97-AF65-F5344CB8AC3E}">
        <p14:creationId xmlns:p14="http://schemas.microsoft.com/office/powerpoint/2010/main" val="21866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Ladder Type 1</a:t>
            </a:r>
            <a:endParaRPr lang="en-US" dirty="0"/>
          </a:p>
        </p:txBody>
      </p:sp>
      <p:sp>
        <p:nvSpPr>
          <p:cNvPr id="3" name="Content Placeholder 2"/>
          <p:cNvSpPr>
            <a:spLocks noGrp="1"/>
          </p:cNvSpPr>
          <p:nvPr>
            <p:ph idx="1"/>
          </p:nvPr>
        </p:nvSpPr>
        <p:spPr/>
        <p:txBody>
          <a:bodyPr/>
          <a:lstStyle/>
          <a:p>
            <a:r>
              <a:rPr lang="en-US" dirty="0" smtClean="0"/>
              <a:t>Used for professional services: contractors, public utilities, and construction workers</a:t>
            </a:r>
          </a:p>
          <a:p>
            <a:r>
              <a:rPr lang="en-US" dirty="0" smtClean="0"/>
              <a:t>Lengths of 3 to 20 feet</a:t>
            </a:r>
          </a:p>
          <a:p>
            <a:r>
              <a:rPr lang="en-US" dirty="0" smtClean="0"/>
              <a:t>Has 3 subcategories:</a:t>
            </a:r>
          </a:p>
          <a:p>
            <a:pPr lvl="1"/>
            <a:r>
              <a:rPr lang="en-US" dirty="0" smtClean="0"/>
              <a:t>Type 1-Loads up to 250 </a:t>
            </a:r>
            <a:r>
              <a:rPr lang="en-US" dirty="0" err="1" smtClean="0"/>
              <a:t>lbs</a:t>
            </a:r>
            <a:endParaRPr lang="en-US" dirty="0" smtClean="0"/>
          </a:p>
          <a:p>
            <a:pPr lvl="1"/>
            <a:r>
              <a:rPr lang="en-US" dirty="0" smtClean="0"/>
              <a:t>Type 1A-Loads up to 300 </a:t>
            </a:r>
            <a:r>
              <a:rPr lang="en-US" dirty="0" err="1" smtClean="0"/>
              <a:t>lbs</a:t>
            </a:r>
            <a:endParaRPr lang="en-US" dirty="0" smtClean="0"/>
          </a:p>
          <a:p>
            <a:pPr lvl="1"/>
            <a:r>
              <a:rPr lang="en-US" dirty="0" smtClean="0"/>
              <a:t>Type 1AA-Loads up to 375 </a:t>
            </a:r>
            <a:r>
              <a:rPr lang="en-US" dirty="0" err="1" smtClean="0"/>
              <a:t>lbs</a:t>
            </a:r>
            <a:endParaRPr lang="en-US" dirty="0" smtClean="0"/>
          </a:p>
          <a:p>
            <a:r>
              <a:rPr lang="en-US" dirty="0" smtClean="0"/>
              <a:t>Heavy duty use</a:t>
            </a:r>
            <a:endParaRPr lang="en-US" dirty="0"/>
          </a:p>
        </p:txBody>
      </p:sp>
      <p:pic>
        <p:nvPicPr>
          <p:cNvPr id="8194" name="Picture 2" descr="Label showing ladder type 1A information" title="Type 1A Lab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4355" y="2800350"/>
            <a:ext cx="1905000" cy="3752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50</a:t>
            </a:fld>
            <a:endParaRPr lang="en-US">
              <a:solidFill>
                <a:srgbClr val="EAEBDE">
                  <a:shade val="90000"/>
                </a:srgbClr>
              </a:solidFill>
            </a:endParaRPr>
          </a:p>
        </p:txBody>
      </p:sp>
    </p:spTree>
    <p:extLst>
      <p:ext uri="{BB962C8B-B14F-4D97-AF65-F5344CB8AC3E}">
        <p14:creationId xmlns:p14="http://schemas.microsoft.com/office/powerpoint/2010/main" val="133782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Ladder Type </a:t>
            </a:r>
            <a:r>
              <a:rPr lang="en-US" dirty="0" smtClean="0"/>
              <a:t>2</a:t>
            </a:r>
            <a:endParaRPr lang="en-US" dirty="0"/>
          </a:p>
        </p:txBody>
      </p:sp>
      <p:sp>
        <p:nvSpPr>
          <p:cNvPr id="3" name="Content Placeholder 2"/>
          <p:cNvSpPr>
            <a:spLocks noGrp="1"/>
          </p:cNvSpPr>
          <p:nvPr>
            <p:ph idx="1"/>
          </p:nvPr>
        </p:nvSpPr>
        <p:spPr/>
        <p:txBody>
          <a:bodyPr/>
          <a:lstStyle/>
          <a:p>
            <a:r>
              <a:rPr lang="en-US" dirty="0" smtClean="0"/>
              <a:t>Used for commercial services: painters, interior decorators, maintenance workers, electricians.</a:t>
            </a:r>
          </a:p>
          <a:p>
            <a:r>
              <a:rPr lang="en-US" dirty="0" smtClean="0"/>
              <a:t>Lengths of 3 to 20 feet</a:t>
            </a:r>
          </a:p>
          <a:p>
            <a:r>
              <a:rPr lang="en-US" dirty="0" smtClean="0"/>
              <a:t>Loads capacity to 225 </a:t>
            </a:r>
            <a:r>
              <a:rPr lang="en-US" dirty="0" err="1" smtClean="0"/>
              <a:t>lbs</a:t>
            </a:r>
            <a:endParaRPr lang="en-US" dirty="0" smtClean="0"/>
          </a:p>
          <a:p>
            <a:r>
              <a:rPr lang="en-US" dirty="0" smtClean="0"/>
              <a:t>Medium duty type use</a:t>
            </a:r>
            <a:endParaRPr lang="en-US" dirty="0"/>
          </a:p>
        </p:txBody>
      </p:sp>
      <p:pic>
        <p:nvPicPr>
          <p:cNvPr id="9218" name="Picture 2" descr="Label for type II ladder" title="Type II lad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3642" y="4267200"/>
            <a:ext cx="3160804" cy="211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51</a:t>
            </a:fld>
            <a:endParaRPr lang="en-US">
              <a:solidFill>
                <a:srgbClr val="EAEBDE">
                  <a:shade val="90000"/>
                </a:srgbClr>
              </a:solidFill>
            </a:endParaRPr>
          </a:p>
        </p:txBody>
      </p:sp>
    </p:spTree>
    <p:extLst>
      <p:ext uri="{BB962C8B-B14F-4D97-AF65-F5344CB8AC3E}">
        <p14:creationId xmlns:p14="http://schemas.microsoft.com/office/powerpoint/2010/main" val="3249851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Ladder Type </a:t>
            </a:r>
            <a:r>
              <a:rPr lang="en-US" dirty="0" smtClean="0"/>
              <a:t>3</a:t>
            </a:r>
            <a:endParaRPr lang="en-US" dirty="0"/>
          </a:p>
        </p:txBody>
      </p:sp>
      <p:sp>
        <p:nvSpPr>
          <p:cNvPr id="3" name="Content Placeholder 2"/>
          <p:cNvSpPr>
            <a:spLocks noGrp="1"/>
          </p:cNvSpPr>
          <p:nvPr>
            <p:ph idx="1"/>
          </p:nvPr>
        </p:nvSpPr>
        <p:spPr/>
        <p:txBody>
          <a:bodyPr/>
          <a:lstStyle/>
          <a:p>
            <a:r>
              <a:rPr lang="en-US" dirty="0" smtClean="0"/>
              <a:t>Used for household purposes</a:t>
            </a:r>
          </a:p>
          <a:p>
            <a:r>
              <a:rPr lang="en-US" dirty="0" smtClean="0"/>
              <a:t>Lengths of 3 to 6 feet</a:t>
            </a:r>
          </a:p>
          <a:p>
            <a:r>
              <a:rPr lang="en-US" dirty="0" smtClean="0"/>
              <a:t>Load capacity of 200 </a:t>
            </a:r>
            <a:r>
              <a:rPr lang="en-US" dirty="0" err="1" smtClean="0"/>
              <a:t>lbs</a:t>
            </a:r>
            <a:endParaRPr lang="en-US" dirty="0" smtClean="0"/>
          </a:p>
          <a:p>
            <a:r>
              <a:rPr lang="en-US" dirty="0" smtClean="0"/>
              <a:t>Light duty use</a:t>
            </a:r>
            <a:endParaRPr lang="en-US" dirty="0"/>
          </a:p>
        </p:txBody>
      </p:sp>
      <p:pic>
        <p:nvPicPr>
          <p:cNvPr id="10242" name="Picture 2" descr="Label for type III ladder" title="Lab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3581400"/>
            <a:ext cx="4100513" cy="273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52</a:t>
            </a:fld>
            <a:endParaRPr lang="en-US">
              <a:solidFill>
                <a:srgbClr val="EAEBDE">
                  <a:shade val="90000"/>
                </a:srgbClr>
              </a:solidFill>
            </a:endParaRPr>
          </a:p>
        </p:txBody>
      </p:sp>
    </p:spTree>
    <p:extLst>
      <p:ext uri="{BB962C8B-B14F-4D97-AF65-F5344CB8AC3E}">
        <p14:creationId xmlns:p14="http://schemas.microsoft.com/office/powerpoint/2010/main" val="309499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Ladders</a:t>
            </a:r>
            <a:endParaRPr lang="en-US" dirty="0"/>
          </a:p>
        </p:txBody>
      </p:sp>
      <p:sp>
        <p:nvSpPr>
          <p:cNvPr id="3" name="Content Placeholder 2"/>
          <p:cNvSpPr>
            <a:spLocks noGrp="1"/>
          </p:cNvSpPr>
          <p:nvPr>
            <p:ph idx="1"/>
          </p:nvPr>
        </p:nvSpPr>
        <p:spPr>
          <a:xfrm>
            <a:off x="457200" y="1646238"/>
            <a:ext cx="8229600" cy="715962"/>
          </a:xfrm>
        </p:spPr>
        <p:txBody>
          <a:bodyPr/>
          <a:lstStyle/>
          <a:p>
            <a:r>
              <a:rPr lang="en-US" dirty="0" smtClean="0"/>
              <a:t>Self supporting, portable, A-frame</a:t>
            </a:r>
            <a:endParaRPr lang="en-US" dirty="0"/>
          </a:p>
        </p:txBody>
      </p:sp>
      <p:pic>
        <p:nvPicPr>
          <p:cNvPr id="11266" name="Picture 2" descr="Portable A Frame step ladder" title="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2488096"/>
            <a:ext cx="3352800" cy="3319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824A1BC8-922A-48A1-A6AA-47AA10A00F27}" type="slidenum">
              <a:rPr lang="en-US">
                <a:solidFill>
                  <a:srgbClr val="EAEBDE">
                    <a:shade val="90000"/>
                  </a:srgbClr>
                </a:solidFill>
              </a:rPr>
              <a:pPr>
                <a:defRPr/>
              </a:pPr>
              <a:t>53</a:t>
            </a:fld>
            <a:endParaRPr lang="en-US">
              <a:solidFill>
                <a:srgbClr val="EAEBDE">
                  <a:shade val="90000"/>
                </a:srgbClr>
              </a:solidFill>
            </a:endParaRPr>
          </a:p>
        </p:txBody>
      </p:sp>
    </p:spTree>
    <p:extLst>
      <p:ext uri="{BB962C8B-B14F-4D97-AF65-F5344CB8AC3E}">
        <p14:creationId xmlns:p14="http://schemas.microsoft.com/office/powerpoint/2010/main" val="231900628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Ladders</a:t>
            </a:r>
            <a:endParaRPr lang="en-US" dirty="0"/>
          </a:p>
        </p:txBody>
      </p:sp>
      <p:sp>
        <p:nvSpPr>
          <p:cNvPr id="3" name="Content Placeholder 2"/>
          <p:cNvSpPr>
            <a:spLocks noGrp="1"/>
          </p:cNvSpPr>
          <p:nvPr>
            <p:ph idx="1"/>
          </p:nvPr>
        </p:nvSpPr>
        <p:spPr>
          <a:xfrm>
            <a:off x="457200" y="1646238"/>
            <a:ext cx="8229600" cy="1630362"/>
          </a:xfrm>
        </p:spPr>
        <p:txBody>
          <a:bodyPr/>
          <a:lstStyle/>
          <a:p>
            <a:r>
              <a:rPr lang="en-US" altLang="en-US" dirty="0" smtClean="0">
                <a:solidFill>
                  <a:prstClr val="white"/>
                </a:solidFill>
                <a:cs typeface="Times New Roman" pitchFamily="18" charset="0"/>
              </a:rPr>
              <a:t>Used for Special purposes</a:t>
            </a:r>
          </a:p>
          <a:p>
            <a:r>
              <a:rPr lang="en-US" altLang="en-US" dirty="0" smtClean="0">
                <a:solidFill>
                  <a:prstClr val="white"/>
                </a:solidFill>
                <a:cs typeface="Times New Roman" pitchFamily="18" charset="0"/>
              </a:rPr>
              <a:t>Has </a:t>
            </a:r>
            <a:r>
              <a:rPr lang="en-US" altLang="en-US" dirty="0">
                <a:solidFill>
                  <a:prstClr val="white"/>
                </a:solidFill>
                <a:cs typeface="Times New Roman" pitchFamily="18" charset="0"/>
              </a:rPr>
              <a:t>a large stable platform from which you can work while standing.</a:t>
            </a:r>
            <a:endParaRPr lang="en-US" dirty="0"/>
          </a:p>
        </p:txBody>
      </p:sp>
      <p:pic>
        <p:nvPicPr>
          <p:cNvPr id="12290" name="Picture 2" descr="Platform ladder" title="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3429000"/>
            <a:ext cx="27432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45B3B1CF-85C7-4C3C-B825-D51F74462E24}" type="slidenum">
              <a:rPr lang="en-US">
                <a:solidFill>
                  <a:srgbClr val="EAEBDE">
                    <a:shade val="90000"/>
                  </a:srgbClr>
                </a:solidFill>
              </a:rPr>
              <a:pPr>
                <a:defRPr/>
              </a:pPr>
              <a:t>54</a:t>
            </a:fld>
            <a:endParaRPr lang="en-US">
              <a:solidFill>
                <a:srgbClr val="EAEBDE">
                  <a:shade val="90000"/>
                </a:srgbClr>
              </a:solidFill>
            </a:endParaRPr>
          </a:p>
        </p:txBody>
      </p:sp>
    </p:spTree>
    <p:extLst>
      <p:ext uri="{BB962C8B-B14F-4D97-AF65-F5344CB8AC3E}">
        <p14:creationId xmlns:p14="http://schemas.microsoft.com/office/powerpoint/2010/main" val="128273603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Ladder</a:t>
            </a:r>
            <a:endParaRPr lang="en-US" dirty="0"/>
          </a:p>
        </p:txBody>
      </p:sp>
      <p:sp>
        <p:nvSpPr>
          <p:cNvPr id="3" name="Content Placeholder 2"/>
          <p:cNvSpPr>
            <a:spLocks noGrp="1"/>
          </p:cNvSpPr>
          <p:nvPr>
            <p:ph idx="1"/>
          </p:nvPr>
        </p:nvSpPr>
        <p:spPr>
          <a:xfrm>
            <a:off x="457200" y="1646238"/>
            <a:ext cx="3886200" cy="3230562"/>
          </a:xfrm>
        </p:spPr>
        <p:txBody>
          <a:bodyPr/>
          <a:lstStyle/>
          <a:p>
            <a:r>
              <a:rPr lang="en-US" altLang="en-US" dirty="0">
                <a:solidFill>
                  <a:prstClr val="white"/>
                </a:solidFill>
                <a:cs typeface="Times New Roman" pitchFamily="18" charset="0"/>
              </a:rPr>
              <a:t>Extension ladders are not self-supporting and are adjustable in length.</a:t>
            </a:r>
            <a:endParaRPr lang="en-US" dirty="0"/>
          </a:p>
        </p:txBody>
      </p:sp>
      <p:pic>
        <p:nvPicPr>
          <p:cNvPr id="13314" name="Picture 2" descr="Extension ladder" title="Ladd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7800" y="1555805"/>
            <a:ext cx="2349175" cy="5024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93F73392-1561-4347-BCEA-4021136D7A67}" type="slidenum">
              <a:rPr lang="en-US">
                <a:solidFill>
                  <a:srgbClr val="EAEBDE">
                    <a:shade val="90000"/>
                  </a:srgbClr>
                </a:solidFill>
              </a:rPr>
              <a:pPr>
                <a:defRPr/>
              </a:pPr>
              <a:t>55</a:t>
            </a:fld>
            <a:endParaRPr lang="en-US">
              <a:solidFill>
                <a:srgbClr val="EAEBDE">
                  <a:shade val="90000"/>
                </a:srgbClr>
              </a:solidFill>
            </a:endParaRPr>
          </a:p>
        </p:txBody>
      </p:sp>
    </p:spTree>
    <p:extLst>
      <p:ext uri="{BB962C8B-B14F-4D97-AF65-F5344CB8AC3E}">
        <p14:creationId xmlns:p14="http://schemas.microsoft.com/office/powerpoint/2010/main" val="315495478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Trestle Ladders</a:t>
            </a:r>
            <a:endParaRPr lang="en-US" dirty="0"/>
          </a:p>
        </p:txBody>
      </p:sp>
      <p:sp>
        <p:nvSpPr>
          <p:cNvPr id="3" name="Content Placeholder 2"/>
          <p:cNvSpPr>
            <a:spLocks noGrp="1"/>
          </p:cNvSpPr>
          <p:nvPr>
            <p:ph idx="1"/>
          </p:nvPr>
        </p:nvSpPr>
        <p:spPr>
          <a:xfrm>
            <a:off x="457200" y="1646238"/>
            <a:ext cx="3962400" cy="2087562"/>
          </a:xfrm>
        </p:spPr>
        <p:txBody>
          <a:bodyPr/>
          <a:lstStyle/>
          <a:p>
            <a:r>
              <a:rPr lang="en-US" altLang="en-US" dirty="0">
                <a:solidFill>
                  <a:prstClr val="white"/>
                </a:solidFill>
                <a:cs typeface="Times New Roman" pitchFamily="18" charset="0"/>
              </a:rPr>
              <a:t> </a:t>
            </a:r>
            <a:r>
              <a:rPr lang="en-US" altLang="en-US" dirty="0" smtClean="0">
                <a:solidFill>
                  <a:prstClr val="white"/>
                </a:solidFill>
                <a:cs typeface="Times New Roman" pitchFamily="18" charset="0"/>
              </a:rPr>
              <a:t>Self-supporting </a:t>
            </a:r>
            <a:r>
              <a:rPr lang="en-US" altLang="en-US" dirty="0">
                <a:solidFill>
                  <a:prstClr val="white"/>
                </a:solidFill>
                <a:cs typeface="Times New Roman" pitchFamily="18" charset="0"/>
              </a:rPr>
              <a:t>ladders that are not adjustable in length and have two hinged sections at the top so the legs form equal angles at the ladder’s </a:t>
            </a:r>
            <a:r>
              <a:rPr lang="en-US" altLang="en-US" dirty="0" smtClean="0">
                <a:solidFill>
                  <a:prstClr val="white"/>
                </a:solidFill>
                <a:cs typeface="Times New Roman" pitchFamily="18" charset="0"/>
              </a:rPr>
              <a:t>base</a:t>
            </a:r>
            <a:endParaRPr lang="en-US" dirty="0"/>
          </a:p>
        </p:txBody>
      </p:sp>
      <p:pic>
        <p:nvPicPr>
          <p:cNvPr id="14340" name="Picture 4" descr="Trestle ladder" title="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524000"/>
            <a:ext cx="3212402"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9501640-59C8-434D-B06D-143464A3FA43}" type="slidenum">
              <a:rPr lang="en-US">
                <a:solidFill>
                  <a:srgbClr val="EAEBDE">
                    <a:shade val="90000"/>
                  </a:srgbClr>
                </a:solidFill>
              </a:rPr>
              <a:pPr>
                <a:defRPr/>
              </a:pPr>
              <a:t>56</a:t>
            </a:fld>
            <a:endParaRPr lang="en-US">
              <a:solidFill>
                <a:srgbClr val="EAEBDE">
                  <a:shade val="90000"/>
                </a:srgbClr>
              </a:solidFill>
            </a:endParaRPr>
          </a:p>
        </p:txBody>
      </p:sp>
    </p:spTree>
    <p:extLst>
      <p:ext uri="{BB962C8B-B14F-4D97-AF65-F5344CB8AC3E}">
        <p14:creationId xmlns:p14="http://schemas.microsoft.com/office/powerpoint/2010/main" val="347326960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Up and Down Ladders</a:t>
            </a:r>
            <a:endParaRPr lang="en-US" dirty="0"/>
          </a:p>
        </p:txBody>
      </p:sp>
      <p:sp>
        <p:nvSpPr>
          <p:cNvPr id="4" name="Content Placeholder 3"/>
          <p:cNvSpPr>
            <a:spLocks noGrp="1"/>
          </p:cNvSpPr>
          <p:nvPr>
            <p:ph idx="1"/>
          </p:nvPr>
        </p:nvSpPr>
        <p:spPr>
          <a:xfrm>
            <a:off x="457200" y="1646238"/>
            <a:ext cx="4191000" cy="4525962"/>
          </a:xfrm>
        </p:spPr>
        <p:txBody>
          <a:bodyPr/>
          <a:lstStyle/>
          <a:p>
            <a:r>
              <a:rPr lang="en-US" dirty="0" smtClean="0"/>
              <a:t>Face ladder at all times</a:t>
            </a:r>
          </a:p>
          <a:p>
            <a:r>
              <a:rPr lang="en-US" dirty="0" smtClean="0"/>
              <a:t>Grasp side rails with both hands</a:t>
            </a:r>
          </a:p>
          <a:p>
            <a:r>
              <a:rPr lang="en-US" dirty="0" smtClean="0"/>
              <a:t>Keep body between side rails</a:t>
            </a:r>
          </a:p>
          <a:p>
            <a:r>
              <a:rPr lang="en-US" dirty="0" smtClean="0"/>
              <a:t>Never climb higher than 3</a:t>
            </a:r>
            <a:r>
              <a:rPr lang="en-US" baseline="30000" dirty="0" smtClean="0"/>
              <a:t>rd</a:t>
            </a:r>
            <a:r>
              <a:rPr lang="en-US" dirty="0" smtClean="0"/>
              <a:t> rung from the top</a:t>
            </a:r>
            <a:endParaRPr lang="en-US" dirty="0"/>
          </a:p>
        </p:txBody>
      </p:sp>
      <p:pic>
        <p:nvPicPr>
          <p:cNvPr id="15362" name="Picture 2" descr="Man going up ladder safely" title="Going up lad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904999"/>
            <a:ext cx="3352800" cy="4128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pPr>
              <a:defRPr/>
            </a:pPr>
            <a:fld id="{A993CE40-9688-4959-83F6-CC344B26EA67}" type="slidenum">
              <a:rPr lang="en-US">
                <a:solidFill>
                  <a:srgbClr val="EAEBDE">
                    <a:shade val="90000"/>
                  </a:srgbClr>
                </a:solidFill>
              </a:rPr>
              <a:pPr>
                <a:defRPr/>
              </a:pPr>
              <a:t>57</a:t>
            </a:fld>
            <a:endParaRPr lang="en-US">
              <a:solidFill>
                <a:srgbClr val="EAEBDE">
                  <a:shade val="90000"/>
                </a:srgbClr>
              </a:solidFill>
            </a:endParaRPr>
          </a:p>
        </p:txBody>
      </p:sp>
    </p:spTree>
    <p:extLst>
      <p:ext uri="{BB962C8B-B14F-4D97-AF65-F5344CB8AC3E}">
        <p14:creationId xmlns:p14="http://schemas.microsoft.com/office/powerpoint/2010/main" val="354229711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Going Up and Down Ladders Cont.</a:t>
            </a:r>
            <a:endParaRPr lang="en-US" sz="3800" dirty="0"/>
          </a:p>
        </p:txBody>
      </p:sp>
      <p:sp>
        <p:nvSpPr>
          <p:cNvPr id="3" name="Content Placeholder 2"/>
          <p:cNvSpPr>
            <a:spLocks noGrp="1"/>
          </p:cNvSpPr>
          <p:nvPr>
            <p:ph idx="1"/>
          </p:nvPr>
        </p:nvSpPr>
        <p:spPr>
          <a:xfrm>
            <a:off x="457200" y="1646238"/>
            <a:ext cx="4114800" cy="4525962"/>
          </a:xfrm>
        </p:spPr>
        <p:txBody>
          <a:bodyPr/>
          <a:lstStyle/>
          <a:p>
            <a:r>
              <a:rPr lang="en-US" sz="3000" dirty="0" smtClean="0"/>
              <a:t>Raise and lower heavy, awkward loads with a hand line or hoist</a:t>
            </a:r>
          </a:p>
          <a:p>
            <a:r>
              <a:rPr lang="en-US" sz="3000" dirty="0" smtClean="0"/>
              <a:t>Attach light, compact tools or materials to the ladder or to yourself</a:t>
            </a:r>
          </a:p>
          <a:p>
            <a:r>
              <a:rPr lang="en-US" sz="3000" dirty="0" smtClean="0"/>
              <a:t>Use the 3 point rule</a:t>
            </a:r>
            <a:endParaRPr lang="en-US" sz="3000" dirty="0"/>
          </a:p>
        </p:txBody>
      </p:sp>
      <p:pic>
        <p:nvPicPr>
          <p:cNvPr id="16386" name="Picture 2" descr="Label demonstrating 3 point ladder rule" title="3 point ru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3703" y="1524000"/>
            <a:ext cx="2628900" cy="5104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pPr>
              <a:defRPr/>
            </a:pPr>
            <a:fld id="{E2FD005E-97D3-43D3-A90E-9AD3D4393A9E}" type="slidenum">
              <a:rPr lang="en-US">
                <a:solidFill>
                  <a:srgbClr val="EAEBDE">
                    <a:shade val="90000"/>
                  </a:srgbClr>
                </a:solidFill>
              </a:rPr>
              <a:pPr>
                <a:defRPr/>
              </a:pPr>
              <a:t>58</a:t>
            </a:fld>
            <a:endParaRPr lang="en-US">
              <a:solidFill>
                <a:srgbClr val="EAEBDE">
                  <a:shade val="90000"/>
                </a:srgbClr>
              </a:solidFill>
            </a:endParaRPr>
          </a:p>
        </p:txBody>
      </p:sp>
    </p:spTree>
    <p:extLst>
      <p:ext uri="{BB962C8B-B14F-4D97-AF65-F5344CB8AC3E}">
        <p14:creationId xmlns:p14="http://schemas.microsoft.com/office/powerpoint/2010/main" val="252775846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Ladder Safety</a:t>
            </a:r>
            <a:endParaRPr lang="en-US" dirty="0"/>
          </a:p>
        </p:txBody>
      </p:sp>
      <p:sp>
        <p:nvSpPr>
          <p:cNvPr id="3" name="Content Placeholder 2"/>
          <p:cNvSpPr>
            <a:spLocks noGrp="1"/>
          </p:cNvSpPr>
          <p:nvPr>
            <p:ph idx="1"/>
          </p:nvPr>
        </p:nvSpPr>
        <p:spPr>
          <a:xfrm>
            <a:off x="457200" y="1646238"/>
            <a:ext cx="5029200" cy="4754562"/>
          </a:xfrm>
        </p:spPr>
        <p:txBody>
          <a:bodyPr/>
          <a:lstStyle/>
          <a:p>
            <a:r>
              <a:rPr lang="en-US" sz="3000" dirty="0" smtClean="0"/>
              <a:t>Use nonconductive side rails such as wood or fiberglass when working near energized electrical lines</a:t>
            </a:r>
          </a:p>
          <a:p>
            <a:r>
              <a:rPr lang="en-US" sz="3000" dirty="0" smtClean="0"/>
              <a:t>Avoid setting ladder near exit doors</a:t>
            </a:r>
          </a:p>
          <a:p>
            <a:r>
              <a:rPr lang="en-US" sz="3000" dirty="0" smtClean="0"/>
              <a:t>Avoid using ladder near the path of pedestrian or vehicular traffic</a:t>
            </a:r>
            <a:endParaRPr lang="en-US" sz="3000" dirty="0"/>
          </a:p>
        </p:txBody>
      </p:sp>
      <p:pic>
        <p:nvPicPr>
          <p:cNvPr id="17410" name="Picture 2" descr="Label showing electrocution hazard-dangerous" title="Ladder label"/>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62600" y="2286000"/>
            <a:ext cx="303492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59</a:t>
            </a:fld>
            <a:endParaRPr lang="en-US">
              <a:solidFill>
                <a:srgbClr val="EAEBDE">
                  <a:shade val="90000"/>
                </a:srgbClr>
              </a:solidFill>
            </a:endParaRPr>
          </a:p>
        </p:txBody>
      </p:sp>
    </p:spTree>
    <p:extLst>
      <p:ext uri="{BB962C8B-B14F-4D97-AF65-F5344CB8AC3E}">
        <p14:creationId xmlns:p14="http://schemas.microsoft.com/office/powerpoint/2010/main" val="376963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Review-4</a:t>
            </a:r>
            <a:endParaRPr lang="en-US" dirty="0"/>
          </a:p>
        </p:txBody>
      </p:sp>
      <p:sp>
        <p:nvSpPr>
          <p:cNvPr id="3" name="Content Placeholder 2"/>
          <p:cNvSpPr>
            <a:spLocks noGrp="1"/>
          </p:cNvSpPr>
          <p:nvPr>
            <p:ph idx="1"/>
          </p:nvPr>
        </p:nvSpPr>
        <p:spPr/>
        <p:txBody>
          <a:bodyPr/>
          <a:lstStyle/>
          <a:p>
            <a:pPr lvl="0"/>
            <a:r>
              <a:rPr lang="en-US" b="1" dirty="0"/>
              <a:t>The most common causes of injury on a construction site are _____</a:t>
            </a:r>
            <a:endParaRPr lang="en-US" dirty="0"/>
          </a:p>
          <a:p>
            <a:pPr marL="925513" lvl="1" indent="-514350">
              <a:buFont typeface="+mj-lt"/>
              <a:buAutoNum type="alphaUcPeriod"/>
            </a:pPr>
            <a:r>
              <a:rPr lang="en-US" sz="2800" dirty="0"/>
              <a:t>Fires</a:t>
            </a:r>
          </a:p>
          <a:p>
            <a:pPr marL="925513" lvl="1" indent="-514350">
              <a:buFont typeface="+mj-lt"/>
              <a:buAutoNum type="alphaUcPeriod"/>
            </a:pPr>
            <a:r>
              <a:rPr lang="en-US" sz="2800" dirty="0"/>
              <a:t>Choking</a:t>
            </a:r>
          </a:p>
          <a:p>
            <a:pPr marL="925513" lvl="1" indent="-514350">
              <a:buFont typeface="+mj-lt"/>
              <a:buAutoNum type="alphaUcPeriod"/>
            </a:pPr>
            <a:r>
              <a:rPr lang="en-US" sz="2800" dirty="0"/>
              <a:t>Falls</a:t>
            </a:r>
          </a:p>
          <a:p>
            <a:pPr marL="925513" lvl="1" indent="-514350">
              <a:buFont typeface="+mj-lt"/>
              <a:buAutoNum type="alphaUcPeriod"/>
            </a:pPr>
            <a:r>
              <a:rPr lang="en-US" sz="2800" dirty="0"/>
              <a:t>Faulty equipment</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6</a:t>
            </a:fld>
            <a:endParaRPr lang="en-US"/>
          </a:p>
        </p:txBody>
      </p:sp>
    </p:spTree>
    <p:extLst>
      <p:ext uri="{BB962C8B-B14F-4D97-AF65-F5344CB8AC3E}">
        <p14:creationId xmlns:p14="http://schemas.microsoft.com/office/powerpoint/2010/main" val="195410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Don’t</a:t>
            </a:r>
            <a:endParaRPr lang="en-US" dirty="0"/>
          </a:p>
        </p:txBody>
      </p:sp>
      <p:pic>
        <p:nvPicPr>
          <p:cNvPr id="138244" name="Picture 3" descr="Picture showing unsagfe use of extension ladder.  Guys holding up in the air while another climbs to tree limb" title="Ladder Do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676400"/>
            <a:ext cx="3505200" cy="4728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6BFA853-5CA3-41FA-827B-6E54FA08CC32}" type="slidenum">
              <a:rPr lang="en-US">
                <a:solidFill>
                  <a:srgbClr val="EAEBDE">
                    <a:shade val="90000"/>
                  </a:srgbClr>
                </a:solidFill>
              </a:rPr>
              <a:pPr>
                <a:defRPr/>
              </a:pPr>
              <a:t>60</a:t>
            </a:fld>
            <a:endParaRPr lang="en-US">
              <a:solidFill>
                <a:srgbClr val="EAEBDE">
                  <a:shade val="90000"/>
                </a:srgbClr>
              </a:solidFill>
            </a:endParaRPr>
          </a:p>
        </p:txBody>
      </p:sp>
    </p:spTree>
    <p:extLst>
      <p:ext uri="{BB962C8B-B14F-4D97-AF65-F5344CB8AC3E}">
        <p14:creationId xmlns:p14="http://schemas.microsoft.com/office/powerpoint/2010/main" val="386008570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Ladder Don’t Cont.</a:t>
            </a:r>
            <a:endParaRPr lang="en-US" dirty="0"/>
          </a:p>
        </p:txBody>
      </p:sp>
      <p:pic>
        <p:nvPicPr>
          <p:cNvPr id="19458" name="Picture 2" descr="Guy standing on top rung of A frame ladder" title="Ladder Do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591586"/>
            <a:ext cx="5029200" cy="4925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8B7869A0-0597-4B70-A168-0DD0A9AABFDB}" type="slidenum">
              <a:rPr lang="en-US">
                <a:solidFill>
                  <a:srgbClr val="EAEBDE">
                    <a:shade val="90000"/>
                  </a:srgbClr>
                </a:solidFill>
              </a:rPr>
              <a:pPr>
                <a:defRPr/>
              </a:pPr>
              <a:t>61</a:t>
            </a:fld>
            <a:endParaRPr lang="en-US">
              <a:solidFill>
                <a:srgbClr val="EAEBDE">
                  <a:shade val="90000"/>
                </a:srgbClr>
              </a:solidFill>
            </a:endParaRPr>
          </a:p>
        </p:txBody>
      </p:sp>
    </p:spTree>
    <p:extLst>
      <p:ext uri="{BB962C8B-B14F-4D97-AF65-F5344CB8AC3E}">
        <p14:creationId xmlns:p14="http://schemas.microsoft.com/office/powerpoint/2010/main" val="164449986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Don’t Ever</a:t>
            </a:r>
            <a:endParaRPr lang="en-US" dirty="0"/>
          </a:p>
        </p:txBody>
      </p:sp>
      <p:pic>
        <p:nvPicPr>
          <p:cNvPr id="147459" name="Picture 4" descr="Home made ladder scaffold  tied together with rope" title="Ladder Don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662113" y="1728788"/>
            <a:ext cx="5819775" cy="436086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50B930D5-4DC9-49DF-B01F-C5CD8333E6B3}" type="slidenum">
              <a:rPr lang="en-US">
                <a:solidFill>
                  <a:srgbClr val="EAEBDE">
                    <a:shade val="90000"/>
                  </a:srgbClr>
                </a:solidFill>
              </a:rPr>
              <a:pPr>
                <a:defRPr/>
              </a:pPr>
              <a:t>62</a:t>
            </a:fld>
            <a:endParaRPr lang="en-US">
              <a:solidFill>
                <a:srgbClr val="EAEBDE">
                  <a:shade val="90000"/>
                </a:srgbClr>
              </a:solidFill>
            </a:endParaRPr>
          </a:p>
        </p:txBody>
      </p:sp>
    </p:spTree>
    <p:extLst>
      <p:ext uri="{BB962C8B-B14F-4D97-AF65-F5344CB8AC3E}">
        <p14:creationId xmlns:p14="http://schemas.microsoft.com/office/powerpoint/2010/main" val="114651491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Safety, Know Pain</a:t>
            </a: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63</a:t>
            </a:fld>
            <a:endParaRPr lang="en-US">
              <a:solidFill>
                <a:srgbClr val="EAEBDE">
                  <a:shade val="90000"/>
                </a:srgbClr>
              </a:solidFill>
            </a:endParaRPr>
          </a:p>
        </p:txBody>
      </p:sp>
      <p:sp>
        <p:nvSpPr>
          <p:cNvPr id="3" name="Rectangle 2"/>
          <p:cNvSpPr/>
          <p:nvPr/>
        </p:nvSpPr>
        <p:spPr>
          <a:xfrm>
            <a:off x="1524000" y="3105835"/>
            <a:ext cx="6781800" cy="369332"/>
          </a:xfrm>
          <a:prstGeom prst="rect">
            <a:avLst/>
          </a:prstGeom>
        </p:spPr>
        <p:txBody>
          <a:bodyPr wrap="square">
            <a:spAutoFit/>
          </a:bodyPr>
          <a:lstStyle/>
          <a:p>
            <a:r>
              <a:rPr lang="en-US" b="1" dirty="0">
                <a:hlinkClick r:id="rId3" tooltip="People falling off ladders "/>
              </a:rPr>
              <a:t>https://www.youtube.com/watch?v=Tbr_jjNUAfI </a:t>
            </a:r>
            <a:endParaRPr lang="en-US" dirty="0"/>
          </a:p>
        </p:txBody>
      </p:sp>
    </p:spTree>
    <p:extLst>
      <p:ext uri="{BB962C8B-B14F-4D97-AF65-F5344CB8AC3E}">
        <p14:creationId xmlns:p14="http://schemas.microsoft.com/office/powerpoint/2010/main" val="2141822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Prevention Planning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Assess fall hazards in the work area</a:t>
            </a:r>
          </a:p>
          <a:p>
            <a:pPr marL="514350" indent="-514350">
              <a:buFont typeface="+mj-lt"/>
              <a:buAutoNum type="arabicPeriod"/>
            </a:pPr>
            <a:r>
              <a:rPr lang="en-US" sz="2400" dirty="0" smtClean="0"/>
              <a:t>Fall protection applications employees will use</a:t>
            </a:r>
          </a:p>
          <a:p>
            <a:pPr marL="514350" indent="-514350">
              <a:buFont typeface="+mj-lt"/>
              <a:buAutoNum type="arabicPeriod"/>
            </a:pPr>
            <a:r>
              <a:rPr lang="en-US" sz="2400" dirty="0" smtClean="0"/>
              <a:t>Correct procedures for use of PFAS</a:t>
            </a:r>
          </a:p>
          <a:p>
            <a:pPr marL="514350" indent="-514350">
              <a:buFont typeface="+mj-lt"/>
              <a:buAutoNum type="arabicPeriod"/>
            </a:pPr>
            <a:r>
              <a:rPr lang="en-US" sz="2400" dirty="0" smtClean="0"/>
              <a:t>Correct procedures for handling, storage, and securing of tools and materials</a:t>
            </a:r>
          </a:p>
          <a:p>
            <a:pPr marL="514350" indent="-514350">
              <a:buFont typeface="+mj-lt"/>
              <a:buAutoNum type="arabicPeriod"/>
            </a:pPr>
            <a:r>
              <a:rPr lang="en-US" sz="2400" dirty="0" smtClean="0"/>
              <a:t>Training methods for employees</a:t>
            </a:r>
          </a:p>
          <a:p>
            <a:pPr marL="514350" indent="-514350">
              <a:buFont typeface="+mj-lt"/>
              <a:buAutoNum type="arabicPeriod"/>
            </a:pPr>
            <a:r>
              <a:rPr lang="en-US" sz="2400" dirty="0" smtClean="0"/>
              <a:t>Rescue plan</a:t>
            </a:r>
          </a:p>
          <a:p>
            <a:pPr marL="514350" indent="-514350">
              <a:buFont typeface="+mj-lt"/>
              <a:buAutoNum type="arabicPeriod"/>
            </a:pPr>
            <a:r>
              <a:rPr lang="en-US" sz="2400" dirty="0" smtClean="0"/>
              <a:t>Plan must be jobsite specific</a:t>
            </a:r>
          </a:p>
          <a:p>
            <a:pPr marL="514350" indent="-514350">
              <a:buFont typeface="+mj-lt"/>
              <a:buAutoNum type="arabicPeriod"/>
            </a:pPr>
            <a:r>
              <a:rPr lang="en-US" sz="2400" dirty="0" smtClean="0"/>
              <a:t>Fall protection plan must be available to all employees</a:t>
            </a:r>
          </a:p>
          <a:p>
            <a:pPr marL="514350" indent="-514350">
              <a:buFont typeface="+mj-lt"/>
              <a:buAutoNum type="arabicPeriod"/>
            </a:pP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a:p>
        </p:txBody>
      </p:sp>
      <p:pic>
        <p:nvPicPr>
          <p:cNvPr id="20483" name="Picture 3" descr="Clipboard with notes and pencil" title="Clip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5241235"/>
            <a:ext cx="1192912" cy="10906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64</a:t>
            </a:fld>
            <a:endParaRPr lang="en-US">
              <a:solidFill>
                <a:srgbClr val="EAEBDE">
                  <a:shade val="90000"/>
                </a:srgbClr>
              </a:solidFill>
            </a:endParaRPr>
          </a:p>
        </p:txBody>
      </p:sp>
    </p:spTree>
    <p:extLst>
      <p:ext uri="{BB962C8B-B14F-4D97-AF65-F5344CB8AC3E}">
        <p14:creationId xmlns:p14="http://schemas.microsoft.com/office/powerpoint/2010/main" val="1405693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Prevention Training</a:t>
            </a:r>
            <a:endParaRPr lang="en-US" dirty="0"/>
          </a:p>
        </p:txBody>
      </p:sp>
      <p:sp>
        <p:nvSpPr>
          <p:cNvPr id="3" name="Content Placeholder 2"/>
          <p:cNvSpPr>
            <a:spLocks noGrp="1"/>
          </p:cNvSpPr>
          <p:nvPr>
            <p:ph idx="1"/>
          </p:nvPr>
        </p:nvSpPr>
        <p:spPr/>
        <p:txBody>
          <a:bodyPr/>
          <a:lstStyle/>
          <a:p>
            <a:r>
              <a:rPr lang="en-US" dirty="0" smtClean="0"/>
              <a:t>Employers shall provide training for each employee exposed to fall hazards</a:t>
            </a:r>
          </a:p>
          <a:p>
            <a:r>
              <a:rPr lang="en-US" dirty="0" smtClean="0"/>
              <a:t>Each employee shall be trained by a competent person</a:t>
            </a:r>
          </a:p>
          <a:p>
            <a:pPr lvl="1"/>
            <a:r>
              <a:rPr lang="en-US" dirty="0" smtClean="0"/>
              <a:t>Nature of all fall hazards in the work area</a:t>
            </a:r>
          </a:p>
          <a:p>
            <a:pPr lvl="1"/>
            <a:r>
              <a:rPr lang="en-US" dirty="0" smtClean="0"/>
              <a:t>Correct procedures for erecting, maintaining, disassembling, and inspecting FPS</a:t>
            </a:r>
          </a:p>
          <a:p>
            <a:pPr lvl="1"/>
            <a:r>
              <a:rPr lang="en-US" dirty="0" smtClean="0"/>
              <a:t>Use of all fall protection systems</a:t>
            </a:r>
          </a:p>
          <a:p>
            <a:pPr lvl="1"/>
            <a:r>
              <a:rPr lang="en-US" dirty="0" smtClean="0"/>
              <a:t>Role of each employee when systems are being used</a:t>
            </a: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65</a:t>
            </a:fld>
            <a:endParaRPr lang="en-US">
              <a:solidFill>
                <a:srgbClr val="EAEBDE">
                  <a:shade val="90000"/>
                </a:srgbClr>
              </a:solidFill>
            </a:endParaRPr>
          </a:p>
        </p:txBody>
      </p:sp>
    </p:spTree>
    <p:extLst>
      <p:ext uri="{BB962C8B-B14F-4D97-AF65-F5344CB8AC3E}">
        <p14:creationId xmlns:p14="http://schemas.microsoft.com/office/powerpoint/2010/main" val="4125912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Rescue Planning</a:t>
            </a:r>
            <a:endParaRPr lang="en-US" dirty="0"/>
          </a:p>
        </p:txBody>
      </p:sp>
      <p:sp>
        <p:nvSpPr>
          <p:cNvPr id="3" name="Content Placeholder 2"/>
          <p:cNvSpPr>
            <a:spLocks noGrp="1"/>
          </p:cNvSpPr>
          <p:nvPr>
            <p:ph idx="1"/>
          </p:nvPr>
        </p:nvSpPr>
        <p:spPr>
          <a:xfrm>
            <a:off x="457200" y="1905000"/>
            <a:ext cx="3886200" cy="3459162"/>
          </a:xfrm>
        </p:spPr>
        <p:txBody>
          <a:bodyPr/>
          <a:lstStyle/>
          <a:p>
            <a:r>
              <a:rPr lang="en-US" dirty="0" smtClean="0"/>
              <a:t>Addresses the procedures, equipment, and personnel needed to rescue when a fall occurs</a:t>
            </a:r>
            <a:endParaRPr lang="en-US" dirty="0"/>
          </a:p>
        </p:txBody>
      </p:sp>
      <p:pic>
        <p:nvPicPr>
          <p:cNvPr id="22530" name="Picture 2" descr="Person hanging in a personal fall arrest system that has deployed" title="Person in PF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594362"/>
            <a:ext cx="3657600" cy="45965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66</a:t>
            </a:fld>
            <a:endParaRPr lang="en-US">
              <a:solidFill>
                <a:srgbClr val="EAEBDE">
                  <a:shade val="90000"/>
                </a:srgbClr>
              </a:solidFill>
            </a:endParaRPr>
          </a:p>
        </p:txBody>
      </p:sp>
    </p:spTree>
    <p:extLst>
      <p:ext uri="{BB962C8B-B14F-4D97-AF65-F5344CB8AC3E}">
        <p14:creationId xmlns:p14="http://schemas.microsoft.com/office/powerpoint/2010/main" val="4203325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Trauma</a:t>
            </a:r>
            <a:endParaRPr lang="en-US" dirty="0"/>
          </a:p>
        </p:txBody>
      </p:sp>
      <p:sp>
        <p:nvSpPr>
          <p:cNvPr id="3" name="Content Placeholder 2"/>
          <p:cNvSpPr>
            <a:spLocks noGrp="1"/>
          </p:cNvSpPr>
          <p:nvPr>
            <p:ph idx="1"/>
          </p:nvPr>
        </p:nvSpPr>
        <p:spPr>
          <a:xfrm>
            <a:off x="457200" y="1646238"/>
            <a:ext cx="3733800" cy="4525962"/>
          </a:xfrm>
        </p:spPr>
        <p:txBody>
          <a:bodyPr/>
          <a:lstStyle/>
          <a:p>
            <a:r>
              <a:rPr lang="en-US" dirty="0" smtClean="0"/>
              <a:t>Body weight causes pressure against harness</a:t>
            </a:r>
          </a:p>
          <a:p>
            <a:r>
              <a:rPr lang="en-US" dirty="0" smtClean="0"/>
              <a:t>Reduces blood flow to heart</a:t>
            </a:r>
          </a:p>
          <a:p>
            <a:r>
              <a:rPr lang="en-US" dirty="0" smtClean="0"/>
              <a:t>Worker can lose consciousness within minutes</a:t>
            </a:r>
            <a:endParaRPr lang="en-US" dirty="0"/>
          </a:p>
        </p:txBody>
      </p:sp>
      <p:pic>
        <p:nvPicPr>
          <p:cNvPr id="21506" name="Picture 2" descr="Harness suspension trauma and how body malfuncions after a fall arrest" title="Suspension traum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1676400"/>
            <a:ext cx="440321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67</a:t>
            </a:fld>
            <a:endParaRPr lang="en-US">
              <a:solidFill>
                <a:srgbClr val="EAEBDE">
                  <a:shade val="90000"/>
                </a:srgbClr>
              </a:solidFill>
            </a:endParaRPr>
          </a:p>
        </p:txBody>
      </p:sp>
    </p:spTree>
    <p:extLst>
      <p:ext uri="{BB962C8B-B14F-4D97-AF65-F5344CB8AC3E}">
        <p14:creationId xmlns:p14="http://schemas.microsoft.com/office/powerpoint/2010/main" val="1770197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Techniques</a:t>
            </a:r>
            <a:endParaRPr lang="en-US" dirty="0"/>
          </a:p>
        </p:txBody>
      </p:sp>
      <p:sp>
        <p:nvSpPr>
          <p:cNvPr id="3" name="Content Placeholder 2"/>
          <p:cNvSpPr>
            <a:spLocks noGrp="1"/>
          </p:cNvSpPr>
          <p:nvPr>
            <p:ph idx="1"/>
          </p:nvPr>
        </p:nvSpPr>
        <p:spPr>
          <a:xfrm>
            <a:off x="457200" y="3042462"/>
            <a:ext cx="3886200" cy="1782762"/>
          </a:xfrm>
        </p:spPr>
        <p:txBody>
          <a:bodyPr/>
          <a:lstStyle/>
          <a:p>
            <a:r>
              <a:rPr lang="en-US" dirty="0" smtClean="0"/>
              <a:t>Aided Rescue</a:t>
            </a:r>
          </a:p>
          <a:p>
            <a:pPr marL="0" indent="0">
              <a:buNone/>
            </a:pPr>
            <a:endParaRPr lang="en-US" dirty="0" smtClean="0"/>
          </a:p>
          <a:p>
            <a:r>
              <a:rPr lang="en-US" dirty="0" smtClean="0"/>
              <a:t>Self-Rescue</a:t>
            </a:r>
            <a:endParaRPr lang="en-US" dirty="0"/>
          </a:p>
        </p:txBody>
      </p:sp>
      <p:pic>
        <p:nvPicPr>
          <p:cNvPr id="23554" name="Picture 2" descr="Man hanging in pfas" title="Rescue techniqu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706708"/>
            <a:ext cx="1928256" cy="4454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68</a:t>
            </a:fld>
            <a:endParaRPr lang="en-US">
              <a:solidFill>
                <a:srgbClr val="EAEBDE">
                  <a:shade val="90000"/>
                </a:srgbClr>
              </a:solidFill>
            </a:endParaRPr>
          </a:p>
        </p:txBody>
      </p:sp>
    </p:spTree>
    <p:extLst>
      <p:ext uri="{BB962C8B-B14F-4D97-AF65-F5344CB8AC3E}">
        <p14:creationId xmlns:p14="http://schemas.microsoft.com/office/powerpoint/2010/main" val="1770197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Aided Rescue</a:t>
            </a:r>
            <a:endParaRPr lang="en-US" dirty="0"/>
          </a:p>
        </p:txBody>
      </p:sp>
      <p:sp>
        <p:nvSpPr>
          <p:cNvPr id="3" name="Content Placeholder 2"/>
          <p:cNvSpPr>
            <a:spLocks noGrp="1"/>
          </p:cNvSpPr>
          <p:nvPr>
            <p:ph idx="1"/>
          </p:nvPr>
        </p:nvSpPr>
        <p:spPr>
          <a:xfrm>
            <a:off x="457200" y="1646238"/>
            <a:ext cx="4038600" cy="4221162"/>
          </a:xfrm>
        </p:spPr>
        <p:txBody>
          <a:bodyPr/>
          <a:lstStyle/>
          <a:p>
            <a:r>
              <a:rPr lang="en-US" dirty="0" smtClean="0"/>
              <a:t>Suspended from a lifeline</a:t>
            </a:r>
          </a:p>
          <a:p>
            <a:r>
              <a:rPr lang="en-US" dirty="0" smtClean="0"/>
              <a:t>Will need help from trained rescuers</a:t>
            </a:r>
          </a:p>
          <a:p>
            <a:r>
              <a:rPr lang="en-US" dirty="0" smtClean="0"/>
              <a:t>May need medical attention</a:t>
            </a:r>
            <a:endParaRPr lang="en-US" dirty="0"/>
          </a:p>
        </p:txBody>
      </p:sp>
      <p:pic>
        <p:nvPicPr>
          <p:cNvPr id="24578" name="Picture 2" descr="Aided fall rescue.  Persons aiding unconscience worker." title="Aided fall rescu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3536" y="1676400"/>
            <a:ext cx="3583898"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69</a:t>
            </a:fld>
            <a:endParaRPr lang="en-US">
              <a:solidFill>
                <a:srgbClr val="EAEBDE">
                  <a:shade val="90000"/>
                </a:srgbClr>
              </a:solidFill>
            </a:endParaRPr>
          </a:p>
        </p:txBody>
      </p:sp>
    </p:spTree>
    <p:extLst>
      <p:ext uri="{BB962C8B-B14F-4D97-AF65-F5344CB8AC3E}">
        <p14:creationId xmlns:p14="http://schemas.microsoft.com/office/powerpoint/2010/main" val="177019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Review-5</a:t>
            </a:r>
            <a:endParaRPr lang="en-US" dirty="0"/>
          </a:p>
        </p:txBody>
      </p:sp>
      <p:sp>
        <p:nvSpPr>
          <p:cNvPr id="3" name="Content Placeholder 2"/>
          <p:cNvSpPr>
            <a:spLocks noGrp="1"/>
          </p:cNvSpPr>
          <p:nvPr>
            <p:ph idx="1"/>
          </p:nvPr>
        </p:nvSpPr>
        <p:spPr/>
        <p:txBody>
          <a:bodyPr/>
          <a:lstStyle/>
          <a:p>
            <a:pPr lvl="0"/>
            <a:r>
              <a:rPr lang="en-US" b="1" dirty="0"/>
              <a:t>A floor hole wider than ______ must be protected. </a:t>
            </a:r>
            <a:endParaRPr lang="en-US" dirty="0"/>
          </a:p>
          <a:p>
            <a:pPr marL="925513" lvl="1" indent="-514350">
              <a:buFont typeface="+mj-lt"/>
              <a:buAutoNum type="alphaUcPeriod"/>
            </a:pPr>
            <a:r>
              <a:rPr lang="en-US" sz="2800" dirty="0"/>
              <a:t>12 inches</a:t>
            </a:r>
          </a:p>
          <a:p>
            <a:pPr marL="925513" lvl="1" indent="-514350">
              <a:buFont typeface="+mj-lt"/>
              <a:buAutoNum type="alphaUcPeriod"/>
            </a:pPr>
            <a:r>
              <a:rPr lang="en-US" sz="2800" dirty="0"/>
              <a:t>24 inches</a:t>
            </a:r>
          </a:p>
          <a:p>
            <a:pPr marL="925513" lvl="1" indent="-514350">
              <a:buFont typeface="+mj-lt"/>
              <a:buAutoNum type="alphaUcPeriod"/>
            </a:pPr>
            <a:r>
              <a:rPr lang="en-US" sz="2800" dirty="0"/>
              <a:t>2 inches</a:t>
            </a:r>
          </a:p>
          <a:p>
            <a:pPr marL="925513" lvl="1" indent="-514350">
              <a:buFont typeface="+mj-lt"/>
              <a:buAutoNum type="alphaUcPeriod"/>
            </a:pPr>
            <a:r>
              <a:rPr lang="en-US" sz="2800" dirty="0"/>
              <a:t>19 inches</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a:t>
            </a:fld>
            <a:endParaRPr lang="en-US"/>
          </a:p>
        </p:txBody>
      </p:sp>
    </p:spTree>
    <p:extLst>
      <p:ext uri="{BB962C8B-B14F-4D97-AF65-F5344CB8AC3E}">
        <p14:creationId xmlns:p14="http://schemas.microsoft.com/office/powerpoint/2010/main" val="3018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Rescue</a:t>
            </a:r>
            <a:endParaRPr lang="en-US" dirty="0"/>
          </a:p>
        </p:txBody>
      </p:sp>
      <p:sp>
        <p:nvSpPr>
          <p:cNvPr id="3" name="Content Placeholder 2"/>
          <p:cNvSpPr>
            <a:spLocks noGrp="1"/>
          </p:cNvSpPr>
          <p:nvPr>
            <p:ph idx="1"/>
          </p:nvPr>
        </p:nvSpPr>
        <p:spPr>
          <a:xfrm>
            <a:off x="457200" y="1722438"/>
            <a:ext cx="3962400" cy="4525962"/>
          </a:xfrm>
        </p:spPr>
        <p:txBody>
          <a:bodyPr/>
          <a:lstStyle/>
          <a:p>
            <a:r>
              <a:rPr lang="en-US" sz="3000" dirty="0" smtClean="0"/>
              <a:t>Worker can take steps to minimize trauma</a:t>
            </a:r>
          </a:p>
          <a:p>
            <a:r>
              <a:rPr lang="en-US" sz="3000" dirty="0" smtClean="0"/>
              <a:t>Temporarily relieve pressure on legs</a:t>
            </a:r>
          </a:p>
          <a:p>
            <a:r>
              <a:rPr lang="en-US" sz="3000" dirty="0" smtClean="0"/>
              <a:t>May attempt to lower themselves to lower level</a:t>
            </a:r>
            <a:endParaRPr lang="en-US" sz="3000" dirty="0"/>
          </a:p>
        </p:txBody>
      </p:sp>
      <p:pic>
        <p:nvPicPr>
          <p:cNvPr id="25602" name="Picture 2" descr="Man in personal fall arrest system with self rescue attachment" title="Self resc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9812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70</a:t>
            </a:fld>
            <a:endParaRPr lang="en-US">
              <a:solidFill>
                <a:srgbClr val="EAEBDE">
                  <a:shade val="90000"/>
                </a:srgbClr>
              </a:solidFill>
            </a:endParaRPr>
          </a:p>
        </p:txBody>
      </p:sp>
    </p:spTree>
    <p:extLst>
      <p:ext uri="{BB962C8B-B14F-4D97-AF65-F5344CB8AC3E}">
        <p14:creationId xmlns:p14="http://schemas.microsoft.com/office/powerpoint/2010/main" val="17701976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Rescue Demo</a:t>
            </a:r>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71</a:t>
            </a:fld>
            <a:endParaRPr lang="en-US">
              <a:solidFill>
                <a:srgbClr val="EAEBDE">
                  <a:shade val="90000"/>
                </a:srgbClr>
              </a:solidFill>
            </a:endParaRPr>
          </a:p>
        </p:txBody>
      </p:sp>
      <p:sp>
        <p:nvSpPr>
          <p:cNvPr id="3" name="Rectangle 2"/>
          <p:cNvSpPr/>
          <p:nvPr/>
        </p:nvSpPr>
        <p:spPr>
          <a:xfrm>
            <a:off x="1524000" y="3105835"/>
            <a:ext cx="6553200" cy="584775"/>
          </a:xfrm>
          <a:prstGeom prst="rect">
            <a:avLst/>
          </a:prstGeom>
        </p:spPr>
        <p:txBody>
          <a:bodyPr wrap="square">
            <a:spAutoFit/>
          </a:bodyPr>
          <a:lstStyle/>
          <a:p>
            <a:r>
              <a:rPr lang="en-US" sz="3200" b="1" dirty="0" smtClean="0"/>
              <a:t>Show a self rescue video</a:t>
            </a:r>
            <a:endParaRPr lang="en-US" sz="3200" dirty="0"/>
          </a:p>
        </p:txBody>
      </p:sp>
    </p:spTree>
    <p:extLst>
      <p:ext uri="{BB962C8B-B14F-4D97-AF65-F5344CB8AC3E}">
        <p14:creationId xmlns:p14="http://schemas.microsoft.com/office/powerpoint/2010/main" val="9299646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Styles</a:t>
            </a:r>
            <a:endParaRPr lang="en-US" dirty="0"/>
          </a:p>
        </p:txBody>
      </p:sp>
      <p:sp>
        <p:nvSpPr>
          <p:cNvPr id="187395" name="Content Placeholder 4"/>
          <p:cNvSpPr>
            <a:spLocks noGrp="1"/>
          </p:cNvSpPr>
          <p:nvPr>
            <p:ph idx="1"/>
          </p:nvPr>
        </p:nvSpPr>
        <p:spPr>
          <a:xfrm>
            <a:off x="457200" y="1646238"/>
            <a:ext cx="8229600" cy="1630362"/>
          </a:xfrm>
        </p:spPr>
        <p:txBody>
          <a:bodyPr/>
          <a:lstStyle/>
          <a:p>
            <a:pPr marL="292100" lvl="1" indent="-292100" eaLnBrk="1" hangingPunct="1">
              <a:spcBef>
                <a:spcPct val="0"/>
              </a:spcBef>
              <a:buClr>
                <a:schemeClr val="accent1"/>
              </a:buClr>
              <a:buSzPct val="70000"/>
              <a:buFont typeface="Wingdings 2" pitchFamily="18" charset="2"/>
              <a:buChar char=""/>
            </a:pPr>
            <a:r>
              <a:rPr lang="en-US" altLang="en-US" sz="3200" dirty="0">
                <a:cs typeface="Times New Roman" pitchFamily="18" charset="0"/>
              </a:rPr>
              <a:t>Aggressive: </a:t>
            </a:r>
            <a:r>
              <a:rPr lang="en-US" altLang="en-US" sz="3200" dirty="0" smtClean="0">
                <a:cs typeface="Times New Roman" pitchFamily="18" charset="0"/>
              </a:rPr>
              <a:t>Dominating </a:t>
            </a:r>
            <a:endParaRPr lang="en-US" altLang="en-US" sz="3200" dirty="0">
              <a:cs typeface="Times New Roman" pitchFamily="18" charset="0"/>
            </a:endParaRPr>
          </a:p>
          <a:p>
            <a:pPr marL="292100" lvl="1" indent="-292100" eaLnBrk="1" hangingPunct="1">
              <a:spcBef>
                <a:spcPct val="0"/>
              </a:spcBef>
              <a:buClr>
                <a:schemeClr val="accent1"/>
              </a:buClr>
              <a:buSzPct val="70000"/>
              <a:buFont typeface="Wingdings 2" pitchFamily="18" charset="2"/>
              <a:buChar char=""/>
            </a:pPr>
            <a:r>
              <a:rPr lang="en-US" altLang="en-US" sz="3200" dirty="0" smtClean="0">
                <a:cs typeface="Times New Roman" pitchFamily="18" charset="0"/>
              </a:rPr>
              <a:t>Passive</a:t>
            </a:r>
            <a:r>
              <a:rPr lang="en-US" altLang="en-US" sz="3200" dirty="0">
                <a:cs typeface="Times New Roman" pitchFamily="18" charset="0"/>
              </a:rPr>
              <a:t>: S</a:t>
            </a:r>
            <a:r>
              <a:rPr lang="en-US" altLang="en-US" sz="3200" dirty="0" smtClean="0">
                <a:cs typeface="Times New Roman" pitchFamily="18" charset="0"/>
              </a:rPr>
              <a:t>ubmissive</a:t>
            </a:r>
            <a:endParaRPr lang="en-US" altLang="en-US" sz="3200" dirty="0">
              <a:cs typeface="Times New Roman" pitchFamily="18" charset="0"/>
            </a:endParaRPr>
          </a:p>
          <a:p>
            <a:pPr marL="292100" lvl="1" indent="-292100" eaLnBrk="1" hangingPunct="1">
              <a:spcBef>
                <a:spcPct val="0"/>
              </a:spcBef>
              <a:buClr>
                <a:schemeClr val="accent1"/>
              </a:buClr>
              <a:buSzPct val="70000"/>
              <a:buFont typeface="Wingdings 2" pitchFamily="18" charset="2"/>
              <a:buChar char=""/>
            </a:pPr>
            <a:r>
              <a:rPr lang="en-US" altLang="en-US" sz="3200" dirty="0" smtClean="0">
                <a:cs typeface="Times New Roman" pitchFamily="18" charset="0"/>
              </a:rPr>
              <a:t>Assertive</a:t>
            </a:r>
            <a:r>
              <a:rPr lang="en-US" altLang="en-US" sz="3200" dirty="0">
                <a:cs typeface="Times New Roman" pitchFamily="18" charset="0"/>
              </a:rPr>
              <a:t>: </a:t>
            </a:r>
            <a:r>
              <a:rPr lang="en-US" altLang="en-US" sz="3200" dirty="0" smtClean="0">
                <a:cs typeface="Times New Roman" pitchFamily="18" charset="0"/>
              </a:rPr>
              <a:t>Respectful</a:t>
            </a:r>
            <a:endParaRPr lang="en-US" altLang="en-US" sz="3200" dirty="0">
              <a:cs typeface="Times New Roman" pitchFamily="18" charset="0"/>
            </a:endParaRPr>
          </a:p>
          <a:p>
            <a:pPr eaLnBrk="1" hangingPunct="1"/>
            <a:endParaRPr lang="en-US" altLang="en-US" dirty="0">
              <a:cs typeface="Times New Roman" pitchFamily="18" charset="0"/>
            </a:endParaRPr>
          </a:p>
          <a:p>
            <a:pPr marL="0" indent="0" eaLnBrk="1" hangingPunct="1">
              <a:buNone/>
            </a:pPr>
            <a:endParaRPr lang="en-US" altLang="en-US" dirty="0" smtClean="0"/>
          </a:p>
        </p:txBody>
      </p:sp>
      <p:pic>
        <p:nvPicPr>
          <p:cNvPr id="2050" name="Picture 2" descr="Agressive fist, passive face, and assetive stance" title="Communication sty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7204" y="3531206"/>
            <a:ext cx="6477000" cy="2468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FB441B18-A961-4348-A0C9-4558CD107E22}" type="slidenum">
              <a:rPr lang="en-US">
                <a:solidFill>
                  <a:srgbClr val="EAEBDE">
                    <a:shade val="90000"/>
                  </a:srgbClr>
                </a:solidFill>
              </a:rPr>
              <a:pPr>
                <a:defRPr/>
              </a:pPr>
              <a:t>72</a:t>
            </a:fld>
            <a:endParaRPr lang="en-US">
              <a:solidFill>
                <a:srgbClr val="EAEBDE">
                  <a:shade val="90000"/>
                </a:srgbClr>
              </a:solidFill>
            </a:endParaRPr>
          </a:p>
        </p:txBody>
      </p:sp>
    </p:spTree>
    <p:extLst>
      <p:ext uri="{BB962C8B-B14F-4D97-AF65-F5344CB8AC3E}">
        <p14:creationId xmlns:p14="http://schemas.microsoft.com/office/powerpoint/2010/main" val="197626719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Assertive Communication</a:t>
            </a:r>
            <a:endParaRPr lang="en-US" dirty="0"/>
          </a:p>
        </p:txBody>
      </p:sp>
      <p:sp>
        <p:nvSpPr>
          <p:cNvPr id="188419" name="Content Placeholder 4"/>
          <p:cNvSpPr>
            <a:spLocks noGrp="1"/>
          </p:cNvSpPr>
          <p:nvPr>
            <p:ph idx="1"/>
          </p:nvPr>
        </p:nvSpPr>
        <p:spPr/>
        <p:txBody>
          <a:bodyPr/>
          <a:lstStyle/>
          <a:p>
            <a:pPr eaLnBrk="1" hangingPunct="1"/>
            <a:r>
              <a:rPr lang="en-US" altLang="en-US" dirty="0" smtClean="0">
                <a:cs typeface="Times New Roman" pitchFamily="18" charset="0"/>
              </a:rPr>
              <a:t>Clearly states opinions and feelings</a:t>
            </a:r>
          </a:p>
          <a:p>
            <a:pPr eaLnBrk="1" hangingPunct="1"/>
            <a:r>
              <a:rPr lang="en-US" altLang="en-US" dirty="0" smtClean="0">
                <a:cs typeface="Times New Roman" pitchFamily="18" charset="0"/>
              </a:rPr>
              <a:t>Values and respects themselves and others</a:t>
            </a:r>
          </a:p>
          <a:p>
            <a:pPr eaLnBrk="1" hangingPunct="1">
              <a:buFont typeface="Arial" charset="0"/>
              <a:buNone/>
            </a:pPr>
            <a:endParaRPr lang="en-US" altLang="en-US" dirty="0" smtClean="0">
              <a:latin typeface="Times New Roman" pitchFamily="18" charset="0"/>
              <a:cs typeface="Times New Roman" pitchFamily="18" charset="0"/>
            </a:endParaRPr>
          </a:p>
          <a:p>
            <a:pPr eaLnBrk="1" hangingPunct="1"/>
            <a:endParaRPr lang="en-US" altLang="en-US" dirty="0" smtClean="0"/>
          </a:p>
          <a:p>
            <a:pPr eaLnBrk="1" hangingPunct="1"/>
            <a:endParaRPr lang="en-US" altLang="en-US" dirty="0" smtClean="0"/>
          </a:p>
        </p:txBody>
      </p:sp>
      <p:pic>
        <p:nvPicPr>
          <p:cNvPr id="3074" name="Picture 2" descr="Intersecting circles demonstrating your needs, other's needs, and how both come together for assertive communication." title="Assess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1955" y="3505200"/>
            <a:ext cx="4333875" cy="2676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D1076669-5125-4DD1-97C3-D70CF4353D2F}" type="slidenum">
              <a:rPr lang="en-US">
                <a:solidFill>
                  <a:srgbClr val="EAEBDE">
                    <a:shade val="90000"/>
                  </a:srgbClr>
                </a:solidFill>
              </a:rPr>
              <a:pPr>
                <a:defRPr/>
              </a:pPr>
              <a:t>73</a:t>
            </a:fld>
            <a:endParaRPr lang="en-US">
              <a:solidFill>
                <a:srgbClr val="EAEBDE">
                  <a:shade val="90000"/>
                </a:srgbClr>
              </a:solidFill>
            </a:endParaRPr>
          </a:p>
        </p:txBody>
      </p:sp>
    </p:spTree>
    <p:extLst>
      <p:ext uri="{BB962C8B-B14F-4D97-AF65-F5344CB8AC3E}">
        <p14:creationId xmlns:p14="http://schemas.microsoft.com/office/powerpoint/2010/main" val="2877890445"/>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Assertive Communication Cont.</a:t>
            </a:r>
            <a:endParaRPr lang="en-US" dirty="0"/>
          </a:p>
        </p:txBody>
      </p:sp>
      <p:sp>
        <p:nvSpPr>
          <p:cNvPr id="189443" name="Content Placeholder 2"/>
          <p:cNvSpPr>
            <a:spLocks noGrp="1"/>
          </p:cNvSpPr>
          <p:nvPr>
            <p:ph idx="1"/>
          </p:nvPr>
        </p:nvSpPr>
        <p:spPr>
          <a:xfrm>
            <a:off x="457200" y="1646238"/>
            <a:ext cx="4114800" cy="3078162"/>
          </a:xfrm>
        </p:spPr>
        <p:txBody>
          <a:bodyPr/>
          <a:lstStyle/>
          <a:p>
            <a:pPr eaLnBrk="1" hangingPunct="1"/>
            <a:r>
              <a:rPr lang="en-US" altLang="en-US" sz="3000" dirty="0" smtClean="0">
                <a:cs typeface="Times New Roman" pitchFamily="18" charset="0"/>
              </a:rPr>
              <a:t>Don’t get angry; stay calm</a:t>
            </a:r>
          </a:p>
          <a:p>
            <a:pPr eaLnBrk="1" hangingPunct="1"/>
            <a:r>
              <a:rPr lang="en-US" altLang="en-US" sz="3000" dirty="0" smtClean="0">
                <a:cs typeface="Times New Roman" pitchFamily="18" charset="0"/>
              </a:rPr>
              <a:t>Stick to the facts. (“That task is a fall risk.”)</a:t>
            </a:r>
          </a:p>
          <a:p>
            <a:pPr eaLnBrk="1" hangingPunct="1"/>
            <a:r>
              <a:rPr lang="en-US" altLang="en-US" sz="3000" dirty="0" smtClean="0">
                <a:cs typeface="Times New Roman" pitchFamily="18" charset="0"/>
              </a:rPr>
              <a:t>State your position clearly without raising your voice</a:t>
            </a:r>
          </a:p>
          <a:p>
            <a:pPr eaLnBrk="1" hangingPunct="1"/>
            <a:r>
              <a:rPr lang="en-US" altLang="en-US" sz="3000" dirty="0" smtClean="0">
                <a:cs typeface="Times New Roman" pitchFamily="18" charset="0"/>
              </a:rPr>
              <a:t>Seek compromise if possible</a:t>
            </a:r>
          </a:p>
        </p:txBody>
      </p:sp>
      <p:pic>
        <p:nvPicPr>
          <p:cNvPr id="4098" name="Picture 2" descr="Say how you feel, say what you see, say what you'd like." title="Assertive statemen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1981200"/>
            <a:ext cx="2800350" cy="3638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F2D2C20-B402-4DBB-AFAB-14F34739A3EC}" type="slidenum">
              <a:rPr lang="en-US">
                <a:solidFill>
                  <a:srgbClr val="EAEBDE">
                    <a:shade val="90000"/>
                  </a:srgbClr>
                </a:solidFill>
              </a:rPr>
              <a:pPr>
                <a:defRPr/>
              </a:pPr>
              <a:t>74</a:t>
            </a:fld>
            <a:endParaRPr lang="en-US">
              <a:solidFill>
                <a:srgbClr val="EAEBDE">
                  <a:shade val="90000"/>
                </a:srgbClr>
              </a:solidFill>
            </a:endParaRPr>
          </a:p>
        </p:txBody>
      </p:sp>
    </p:spTree>
    <p:extLst>
      <p:ext uri="{BB962C8B-B14F-4D97-AF65-F5344CB8AC3E}">
        <p14:creationId xmlns:p14="http://schemas.microsoft.com/office/powerpoint/2010/main" val="904285024"/>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Assertiveness</a:t>
            </a:r>
            <a:endParaRPr lang="en-US" dirty="0"/>
          </a:p>
        </p:txBody>
      </p:sp>
      <p:pic>
        <p:nvPicPr>
          <p:cNvPr id="5" name="Picture 2" descr="Say how you feel, say what you see, say what you'd like." title="Assertive stateme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11396" y="1600200"/>
            <a:ext cx="3721283" cy="483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75</a:t>
            </a:fld>
            <a:endParaRPr lang="en-US">
              <a:solidFill>
                <a:srgbClr val="EAEBDE">
                  <a:shade val="90000"/>
                </a:srgbClr>
              </a:solidFill>
            </a:endParaRPr>
          </a:p>
        </p:txBody>
      </p:sp>
    </p:spTree>
    <p:extLst>
      <p:ext uri="{BB962C8B-B14F-4D97-AF65-F5344CB8AC3E}">
        <p14:creationId xmlns:p14="http://schemas.microsoft.com/office/powerpoint/2010/main" val="26329235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Prevention Review</a:t>
            </a:r>
            <a:endParaRPr lang="en-US" dirty="0"/>
          </a:p>
        </p:txBody>
      </p:sp>
      <p:sp>
        <p:nvSpPr>
          <p:cNvPr id="185347" name="Rectangle 3"/>
          <p:cNvSpPr>
            <a:spLocks noGrp="1" noChangeArrowheads="1"/>
          </p:cNvSpPr>
          <p:nvPr>
            <p:ph idx="1"/>
          </p:nvPr>
        </p:nvSpPr>
        <p:spPr>
          <a:xfrm>
            <a:off x="685800" y="1524000"/>
            <a:ext cx="7772400" cy="4114800"/>
          </a:xfrm>
        </p:spPr>
        <p:txBody>
          <a:bodyPr/>
          <a:lstStyle/>
          <a:p>
            <a:pPr eaLnBrk="1" hangingPunct="1">
              <a:lnSpc>
                <a:spcPct val="90000"/>
              </a:lnSpc>
            </a:pPr>
            <a:r>
              <a:rPr lang="en-US" altLang="en-US" dirty="0">
                <a:cs typeface="Times New Roman" pitchFamily="18" charset="0"/>
              </a:rPr>
              <a:t>If you can fall more than 6 feet, you must be protected. </a:t>
            </a:r>
          </a:p>
          <a:p>
            <a:pPr eaLnBrk="1" hangingPunct="1">
              <a:lnSpc>
                <a:spcPct val="90000"/>
              </a:lnSpc>
            </a:pPr>
            <a:r>
              <a:rPr lang="en-US" altLang="en-US" dirty="0">
                <a:cs typeface="Times New Roman" pitchFamily="18" charset="0"/>
              </a:rPr>
              <a:t>Use fall prevention </a:t>
            </a:r>
            <a:r>
              <a:rPr lang="en-US" altLang="en-US" dirty="0" smtClean="0">
                <a:cs typeface="Times New Roman" pitchFamily="18" charset="0"/>
              </a:rPr>
              <a:t>on:</a:t>
            </a:r>
          </a:p>
          <a:p>
            <a:pPr lvl="1" eaLnBrk="1" hangingPunct="1">
              <a:lnSpc>
                <a:spcPct val="90000"/>
              </a:lnSpc>
            </a:pPr>
            <a:r>
              <a:rPr lang="en-US" altLang="en-US" sz="2300" dirty="0">
                <a:cs typeface="Times New Roman" pitchFamily="18" charset="0"/>
              </a:rPr>
              <a:t>W</a:t>
            </a:r>
            <a:r>
              <a:rPr lang="en-US" altLang="en-US" sz="2300" dirty="0" smtClean="0">
                <a:cs typeface="Times New Roman" pitchFamily="18" charset="0"/>
              </a:rPr>
              <a:t>alkways </a:t>
            </a:r>
            <a:r>
              <a:rPr lang="en-US" altLang="en-US" sz="2300" dirty="0">
                <a:cs typeface="Times New Roman" pitchFamily="18" charset="0"/>
              </a:rPr>
              <a:t>&amp; ramps, open sides &amp; edges, holes, concrete forms &amp; rebar, excavations, roofs, wall openings, bricklaying, residential construction</a:t>
            </a:r>
          </a:p>
          <a:p>
            <a:pPr eaLnBrk="1" hangingPunct="1">
              <a:lnSpc>
                <a:spcPct val="90000"/>
              </a:lnSpc>
            </a:pPr>
            <a:r>
              <a:rPr lang="en-US" altLang="en-US" dirty="0">
                <a:cs typeface="Times New Roman" pitchFamily="18" charset="0"/>
              </a:rPr>
              <a:t>Protective measures </a:t>
            </a:r>
            <a:r>
              <a:rPr lang="en-US" altLang="en-US" dirty="0" smtClean="0">
                <a:cs typeface="Times New Roman" pitchFamily="18" charset="0"/>
              </a:rPr>
              <a:t>include:</a:t>
            </a:r>
          </a:p>
          <a:p>
            <a:pPr lvl="1" eaLnBrk="1" hangingPunct="1">
              <a:lnSpc>
                <a:spcPct val="90000"/>
              </a:lnSpc>
            </a:pPr>
            <a:r>
              <a:rPr lang="en-US" altLang="en-US" dirty="0" smtClean="0">
                <a:cs typeface="Times New Roman" pitchFamily="18" charset="0"/>
              </a:rPr>
              <a:t>Guardrails</a:t>
            </a:r>
            <a:r>
              <a:rPr lang="en-US" altLang="en-US" dirty="0">
                <a:cs typeface="Times New Roman" pitchFamily="18" charset="0"/>
              </a:rPr>
              <a:t>, covers, safety nets, and Personal Fall Arrest Systems</a:t>
            </a:r>
          </a:p>
        </p:txBody>
      </p:sp>
      <p:sp>
        <p:nvSpPr>
          <p:cNvPr id="4" name="Slide Number Placeholder 3"/>
          <p:cNvSpPr>
            <a:spLocks noGrp="1"/>
          </p:cNvSpPr>
          <p:nvPr>
            <p:ph type="sldNum" sz="quarter" idx="12"/>
          </p:nvPr>
        </p:nvSpPr>
        <p:spPr/>
        <p:txBody>
          <a:bodyPr/>
          <a:lstStyle/>
          <a:p>
            <a:pPr>
              <a:defRPr/>
            </a:pPr>
            <a:fld id="{D4D1DF63-2199-4673-8386-6A0C4A5D2A64}" type="slidenum">
              <a:rPr lang="en-US">
                <a:solidFill>
                  <a:srgbClr val="EAEBDE">
                    <a:shade val="90000"/>
                  </a:srgbClr>
                </a:solidFill>
              </a:rPr>
              <a:pPr>
                <a:defRPr/>
              </a:pPr>
              <a:t>76</a:t>
            </a:fld>
            <a:endParaRPr lang="en-US">
              <a:solidFill>
                <a:srgbClr val="EAEBDE">
                  <a:shade val="90000"/>
                </a:srgbClr>
              </a:solidFill>
            </a:endParaRPr>
          </a:p>
        </p:txBody>
      </p:sp>
    </p:spTree>
    <p:extLst>
      <p:ext uri="{BB962C8B-B14F-4D97-AF65-F5344CB8AC3E}">
        <p14:creationId xmlns:p14="http://schemas.microsoft.com/office/powerpoint/2010/main" val="2641637338"/>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Review-11</a:t>
            </a:r>
            <a:endParaRPr lang="en-US" dirty="0"/>
          </a:p>
        </p:txBody>
      </p:sp>
      <p:sp>
        <p:nvSpPr>
          <p:cNvPr id="3" name="Content Placeholder 2"/>
          <p:cNvSpPr>
            <a:spLocks noGrp="1"/>
          </p:cNvSpPr>
          <p:nvPr>
            <p:ph idx="1"/>
          </p:nvPr>
        </p:nvSpPr>
        <p:spPr/>
        <p:txBody>
          <a:bodyPr/>
          <a:lstStyle/>
          <a:p>
            <a:pPr lvl="0"/>
            <a:r>
              <a:rPr lang="en-US" b="1" dirty="0" smtClean="0"/>
              <a:t>Inspections of scaffolds must be conducted?</a:t>
            </a:r>
            <a:endParaRPr lang="en-US" dirty="0"/>
          </a:p>
          <a:p>
            <a:pPr marL="925513" lvl="1" indent="-514350">
              <a:buFont typeface="+mj-lt"/>
              <a:buAutoNum type="alphaUcPeriod"/>
            </a:pPr>
            <a:r>
              <a:rPr lang="en-US" sz="2800" dirty="0" smtClean="0"/>
              <a:t>By a competent person</a:t>
            </a:r>
          </a:p>
          <a:p>
            <a:pPr marL="925513" lvl="1" indent="-514350">
              <a:buFont typeface="+mj-lt"/>
              <a:buAutoNum type="alphaUcPeriod"/>
            </a:pPr>
            <a:r>
              <a:rPr lang="en-US" sz="2800" dirty="0" smtClean="0"/>
              <a:t>Before each work shift</a:t>
            </a:r>
          </a:p>
          <a:p>
            <a:pPr marL="925513" lvl="1" indent="-514350">
              <a:buFont typeface="+mj-lt"/>
              <a:buAutoNum type="alphaUcPeriod"/>
            </a:pPr>
            <a:r>
              <a:rPr lang="en-US" sz="2800" dirty="0" smtClean="0"/>
              <a:t>After scaffold is erected or modified</a:t>
            </a:r>
          </a:p>
          <a:p>
            <a:pPr marL="925513" lvl="1" indent="-514350">
              <a:buFont typeface="+mj-lt"/>
              <a:buAutoNum type="alphaUcPeriod"/>
            </a:pPr>
            <a:r>
              <a:rPr lang="en-US" sz="2800" dirty="0" smtClean="0"/>
              <a:t>All of the above</a:t>
            </a:r>
            <a:endParaRPr lang="en-US" sz="2800" dirty="0"/>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77</a:t>
            </a:fld>
            <a:endParaRPr lang="en-US"/>
          </a:p>
        </p:txBody>
      </p:sp>
    </p:spTree>
    <p:extLst>
      <p:ext uri="{BB962C8B-B14F-4D97-AF65-F5344CB8AC3E}">
        <p14:creationId xmlns:p14="http://schemas.microsoft.com/office/powerpoint/2010/main" val="189973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Review-12</a:t>
            </a:r>
            <a:endParaRPr lang="en-US" dirty="0"/>
          </a:p>
        </p:txBody>
      </p:sp>
      <p:sp>
        <p:nvSpPr>
          <p:cNvPr id="3" name="Content Placeholder 2"/>
          <p:cNvSpPr>
            <a:spLocks noGrp="1"/>
          </p:cNvSpPr>
          <p:nvPr>
            <p:ph idx="1"/>
          </p:nvPr>
        </p:nvSpPr>
        <p:spPr/>
        <p:txBody>
          <a:bodyPr/>
          <a:lstStyle/>
          <a:p>
            <a:pPr lvl="0"/>
            <a:r>
              <a:rPr lang="en-US" b="1" dirty="0"/>
              <a:t>If you are going to step onto a platform or roof, the top of the ladder should extend at least _____ feet above the point where the ladder touches the upper landing surface</a:t>
            </a:r>
            <a:r>
              <a:rPr lang="en-US" b="1" dirty="0" smtClean="0"/>
              <a:t>.</a:t>
            </a:r>
          </a:p>
          <a:p>
            <a:pPr marL="925513" lvl="1" indent="-514350">
              <a:buFont typeface="+mj-lt"/>
              <a:buAutoNum type="alphaUcPeriod"/>
            </a:pPr>
            <a:r>
              <a:rPr lang="en-US" sz="2800" dirty="0"/>
              <a:t>2</a:t>
            </a:r>
          </a:p>
          <a:p>
            <a:pPr marL="925513" lvl="1" indent="-514350">
              <a:buFont typeface="+mj-lt"/>
              <a:buAutoNum type="alphaUcPeriod"/>
            </a:pPr>
            <a:r>
              <a:rPr lang="en-US" sz="2800" dirty="0"/>
              <a:t>3</a:t>
            </a:r>
          </a:p>
          <a:p>
            <a:pPr marL="925513" lvl="1" indent="-514350">
              <a:buFont typeface="+mj-lt"/>
              <a:buAutoNum type="alphaUcPeriod"/>
            </a:pPr>
            <a:r>
              <a:rPr lang="en-US" sz="2800" dirty="0"/>
              <a:t>4</a:t>
            </a:r>
          </a:p>
          <a:p>
            <a:pPr marL="925513" lvl="1" indent="-514350">
              <a:buFont typeface="+mj-lt"/>
              <a:buAutoNum type="alphaUcPeriod"/>
            </a:pPr>
            <a:r>
              <a:rPr lang="en-US" sz="2800" dirty="0"/>
              <a:t>5</a:t>
            </a:r>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78</a:t>
            </a:fld>
            <a:endParaRPr lang="en-US">
              <a:solidFill>
                <a:srgbClr val="EAEBDE">
                  <a:shade val="90000"/>
                </a:srgbClr>
              </a:solidFill>
            </a:endParaRPr>
          </a:p>
        </p:txBody>
      </p:sp>
    </p:spTree>
    <p:extLst>
      <p:ext uri="{BB962C8B-B14F-4D97-AF65-F5344CB8AC3E}">
        <p14:creationId xmlns:p14="http://schemas.microsoft.com/office/powerpoint/2010/main" val="4991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Review-13</a:t>
            </a:r>
            <a:endParaRPr lang="en-US" dirty="0"/>
          </a:p>
        </p:txBody>
      </p:sp>
      <p:sp>
        <p:nvSpPr>
          <p:cNvPr id="3" name="Content Placeholder 2"/>
          <p:cNvSpPr>
            <a:spLocks noGrp="1"/>
          </p:cNvSpPr>
          <p:nvPr>
            <p:ph idx="1"/>
          </p:nvPr>
        </p:nvSpPr>
        <p:spPr/>
        <p:txBody>
          <a:bodyPr/>
          <a:lstStyle/>
          <a:p>
            <a:pPr lvl="0"/>
            <a:r>
              <a:rPr lang="en-US" b="1" dirty="0"/>
              <a:t>A type 1A ladder is rated for _____ use.</a:t>
            </a:r>
            <a:endParaRPr lang="en-US" dirty="0"/>
          </a:p>
          <a:p>
            <a:pPr marL="925513" lvl="1" indent="-514350">
              <a:buFont typeface="+mj-lt"/>
              <a:buAutoNum type="alphaUcPeriod"/>
            </a:pPr>
            <a:r>
              <a:rPr lang="en-US" sz="2800" dirty="0"/>
              <a:t>200 pounds, light duty/household</a:t>
            </a:r>
          </a:p>
          <a:p>
            <a:pPr marL="925513" lvl="1" indent="-514350">
              <a:buFont typeface="+mj-lt"/>
              <a:buAutoNum type="alphaUcPeriod"/>
            </a:pPr>
            <a:r>
              <a:rPr lang="en-US" sz="2800" dirty="0"/>
              <a:t>225 pounds, medium duty/commercial</a:t>
            </a:r>
          </a:p>
          <a:p>
            <a:pPr marL="925513" lvl="1" indent="-514350">
              <a:buFont typeface="+mj-lt"/>
              <a:buAutoNum type="alphaUcPeriod"/>
            </a:pPr>
            <a:r>
              <a:rPr lang="en-US" sz="2800" dirty="0"/>
              <a:t>250 pounds, heavy duty/industrial</a:t>
            </a:r>
          </a:p>
          <a:p>
            <a:pPr marL="925513" lvl="1" indent="-514350">
              <a:buFont typeface="+mj-lt"/>
              <a:buAutoNum type="alphaUcPeriod"/>
            </a:pPr>
            <a:r>
              <a:rPr lang="en-US" sz="2800" dirty="0"/>
              <a:t>300 pounds, extra heavy duty/professional</a:t>
            </a:r>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79</a:t>
            </a:fld>
            <a:endParaRPr lang="en-US">
              <a:solidFill>
                <a:srgbClr val="EAEBDE">
                  <a:shade val="90000"/>
                </a:srgbClr>
              </a:solidFill>
            </a:endParaRPr>
          </a:p>
        </p:txBody>
      </p:sp>
    </p:spTree>
    <p:extLst>
      <p:ext uri="{BB962C8B-B14F-4D97-AF65-F5344CB8AC3E}">
        <p14:creationId xmlns:p14="http://schemas.microsoft.com/office/powerpoint/2010/main" val="32106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Review-6</a:t>
            </a:r>
            <a:endParaRPr lang="en-US" dirty="0"/>
          </a:p>
        </p:txBody>
      </p:sp>
      <p:sp>
        <p:nvSpPr>
          <p:cNvPr id="3" name="Content Placeholder 2"/>
          <p:cNvSpPr>
            <a:spLocks noGrp="1"/>
          </p:cNvSpPr>
          <p:nvPr>
            <p:ph idx="1"/>
          </p:nvPr>
        </p:nvSpPr>
        <p:spPr/>
        <p:txBody>
          <a:bodyPr/>
          <a:lstStyle/>
          <a:p>
            <a:pPr lvl="0"/>
            <a:r>
              <a:rPr lang="en-US" b="1" dirty="0"/>
              <a:t>A fall arrest system is required when a worker is operating at a height of ?</a:t>
            </a:r>
            <a:endParaRPr lang="en-US" dirty="0"/>
          </a:p>
          <a:p>
            <a:pPr marL="925513" lvl="1" indent="-514350">
              <a:buFont typeface="+mj-lt"/>
              <a:buAutoNum type="alphaUcPeriod"/>
            </a:pPr>
            <a:r>
              <a:rPr lang="en-US" sz="2800" dirty="0"/>
              <a:t>3 feet or more</a:t>
            </a:r>
          </a:p>
          <a:p>
            <a:pPr marL="925513" lvl="1" indent="-514350">
              <a:buFont typeface="+mj-lt"/>
              <a:buAutoNum type="alphaUcPeriod"/>
            </a:pPr>
            <a:r>
              <a:rPr lang="en-US" sz="2800" dirty="0"/>
              <a:t>6 feet or more</a:t>
            </a:r>
          </a:p>
          <a:p>
            <a:pPr marL="925513" lvl="1" indent="-514350">
              <a:buFont typeface="+mj-lt"/>
              <a:buAutoNum type="alphaUcPeriod"/>
            </a:pPr>
            <a:r>
              <a:rPr lang="en-US" sz="2800" dirty="0"/>
              <a:t>10 feet or more</a:t>
            </a:r>
          </a:p>
          <a:p>
            <a:pPr marL="925513" lvl="1" indent="-514350">
              <a:buFont typeface="+mj-lt"/>
              <a:buAutoNum type="alphaUcPeriod"/>
            </a:pPr>
            <a:r>
              <a:rPr lang="en-US" sz="2800" dirty="0"/>
              <a:t>None of the above</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8</a:t>
            </a:fld>
            <a:endParaRPr lang="en-US"/>
          </a:p>
        </p:txBody>
      </p:sp>
    </p:spTree>
    <p:extLst>
      <p:ext uri="{BB962C8B-B14F-4D97-AF65-F5344CB8AC3E}">
        <p14:creationId xmlns:p14="http://schemas.microsoft.com/office/powerpoint/2010/main" val="4519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Review-14</a:t>
            </a:r>
            <a:endParaRPr lang="en-US" dirty="0"/>
          </a:p>
        </p:txBody>
      </p:sp>
      <p:sp>
        <p:nvSpPr>
          <p:cNvPr id="3" name="Content Placeholder 2"/>
          <p:cNvSpPr>
            <a:spLocks noGrp="1"/>
          </p:cNvSpPr>
          <p:nvPr>
            <p:ph idx="1"/>
          </p:nvPr>
        </p:nvSpPr>
        <p:spPr/>
        <p:txBody>
          <a:bodyPr/>
          <a:lstStyle/>
          <a:p>
            <a:pPr lvl="0"/>
            <a:r>
              <a:rPr lang="en-US" b="1" dirty="0"/>
              <a:t>When should ladders be inspected?</a:t>
            </a:r>
            <a:endParaRPr lang="en-US" dirty="0"/>
          </a:p>
          <a:p>
            <a:pPr marL="925513" lvl="1" indent="-514350">
              <a:buFont typeface="+mj-lt"/>
              <a:buAutoNum type="alphaUcPeriod"/>
            </a:pPr>
            <a:r>
              <a:rPr lang="en-US" sz="2800" dirty="0"/>
              <a:t>Each day before use</a:t>
            </a:r>
          </a:p>
          <a:p>
            <a:pPr marL="925513" lvl="1" indent="-514350">
              <a:buFont typeface="+mj-lt"/>
              <a:buAutoNum type="alphaUcPeriod"/>
            </a:pPr>
            <a:r>
              <a:rPr lang="en-US" sz="2800" dirty="0"/>
              <a:t>At least once a week</a:t>
            </a:r>
          </a:p>
          <a:p>
            <a:pPr marL="925513" lvl="1" indent="-514350">
              <a:buFont typeface="+mj-lt"/>
              <a:buAutoNum type="alphaUcPeriod"/>
            </a:pPr>
            <a:r>
              <a:rPr lang="en-US" sz="2800" dirty="0"/>
              <a:t>At least once a month</a:t>
            </a:r>
          </a:p>
          <a:p>
            <a:pPr marL="925513" lvl="1" indent="-514350">
              <a:buFont typeface="+mj-lt"/>
              <a:buAutoNum type="alphaUcPeriod"/>
            </a:pPr>
            <a:r>
              <a:rPr lang="en-US" sz="2800" dirty="0"/>
              <a:t>At least once a year</a:t>
            </a:r>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80</a:t>
            </a:fld>
            <a:endParaRPr lang="en-US">
              <a:solidFill>
                <a:srgbClr val="EAEBDE">
                  <a:shade val="90000"/>
                </a:srgbClr>
              </a:solidFill>
            </a:endParaRPr>
          </a:p>
        </p:txBody>
      </p:sp>
    </p:spTree>
    <p:extLst>
      <p:ext uri="{BB962C8B-B14F-4D97-AF65-F5344CB8AC3E}">
        <p14:creationId xmlns:p14="http://schemas.microsoft.com/office/powerpoint/2010/main" val="39295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 Test Time!</a:t>
            </a:r>
            <a:endParaRPr lang="en-US" dirty="0"/>
          </a:p>
        </p:txBody>
      </p:sp>
      <p:pic>
        <p:nvPicPr>
          <p:cNvPr id="7171" name="Picture 3" descr="Test paper with 100% written on it" title="Test clip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6908" y="1981199"/>
            <a:ext cx="4970184" cy="4086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C9BA8EB-81B2-4073-826B-0CEC64A4B621}" type="slidenum">
              <a:rPr lang="en-US" smtClean="0">
                <a:solidFill>
                  <a:srgbClr val="EAEBDE">
                    <a:shade val="90000"/>
                  </a:srgbClr>
                </a:solidFill>
              </a:rPr>
              <a:pPr>
                <a:defRPr/>
              </a:pPr>
              <a:t>81</a:t>
            </a:fld>
            <a:endParaRPr lang="en-US">
              <a:solidFill>
                <a:srgbClr val="EAEBDE">
                  <a:shade val="90000"/>
                </a:srgbClr>
              </a:solidFill>
            </a:endParaRPr>
          </a:p>
        </p:txBody>
      </p:sp>
    </p:spTree>
    <p:extLst>
      <p:ext uri="{BB962C8B-B14F-4D97-AF65-F5344CB8AC3E}">
        <p14:creationId xmlns:p14="http://schemas.microsoft.com/office/powerpoint/2010/main" val="16390014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pic>
        <p:nvPicPr>
          <p:cNvPr id="6146" name="Picture 2" descr="scabble words with word FEEDBACK highlighted in blue" title="Evaluat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1981200"/>
            <a:ext cx="4114800" cy="4111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AA1B3FB3-3142-4076-9BB8-854AB5BB6BCA}" type="slidenum">
              <a:rPr lang="en-US" smtClean="0">
                <a:solidFill>
                  <a:srgbClr val="EAEBDE">
                    <a:shade val="90000"/>
                  </a:srgbClr>
                </a:solidFill>
              </a:rPr>
              <a:pPr>
                <a:defRPr/>
              </a:pPr>
              <a:t>82</a:t>
            </a:fld>
            <a:endParaRPr lang="en-US">
              <a:solidFill>
                <a:srgbClr val="EAEBDE">
                  <a:shade val="90000"/>
                </a:srgbClr>
              </a:solidFill>
            </a:endParaRPr>
          </a:p>
        </p:txBody>
      </p:sp>
    </p:spTree>
    <p:extLst>
      <p:ext uri="{BB962C8B-B14F-4D97-AF65-F5344CB8AC3E}">
        <p14:creationId xmlns:p14="http://schemas.microsoft.com/office/powerpoint/2010/main" val="26066812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p>
        </p:txBody>
      </p:sp>
      <p:pic>
        <p:nvPicPr>
          <p:cNvPr id="5125" name="Picture 5" descr="Bee holding sign that says &quot;Be Safe&quot;" title="Thank yo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6501" y="2286000"/>
            <a:ext cx="3195638" cy="2504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58AC17C-61E6-40F0-8233-D2D1A985D21A}" type="slidenum">
              <a:rPr lang="en-US" smtClean="0"/>
              <a:pPr/>
              <a:t>83</a:t>
            </a:fld>
            <a:endParaRPr lang="en-US"/>
          </a:p>
        </p:txBody>
      </p:sp>
    </p:spTree>
    <p:extLst>
      <p:ext uri="{BB962C8B-B14F-4D97-AF65-F5344CB8AC3E}">
        <p14:creationId xmlns:p14="http://schemas.microsoft.com/office/powerpoint/2010/main" val="28648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Review-7</a:t>
            </a:r>
            <a:endParaRPr lang="en-US" dirty="0"/>
          </a:p>
        </p:txBody>
      </p:sp>
      <p:sp>
        <p:nvSpPr>
          <p:cNvPr id="3" name="Content Placeholder 2"/>
          <p:cNvSpPr>
            <a:spLocks noGrp="1"/>
          </p:cNvSpPr>
          <p:nvPr>
            <p:ph idx="1"/>
          </p:nvPr>
        </p:nvSpPr>
        <p:spPr/>
        <p:txBody>
          <a:bodyPr/>
          <a:lstStyle/>
          <a:p>
            <a:pPr lvl="0"/>
            <a:r>
              <a:rPr lang="en-US" b="1" dirty="0"/>
              <a:t>At what height do open‐sided floors in construction require guardrails?</a:t>
            </a:r>
            <a:endParaRPr lang="en-US" dirty="0"/>
          </a:p>
          <a:p>
            <a:pPr marL="925513" lvl="1" indent="-514350">
              <a:buFont typeface="+mj-lt"/>
              <a:buAutoNum type="alphaUcPeriod"/>
            </a:pPr>
            <a:r>
              <a:rPr lang="en-US" sz="2800" dirty="0"/>
              <a:t>1 foot</a:t>
            </a:r>
          </a:p>
          <a:p>
            <a:pPr marL="925513" lvl="1" indent="-514350">
              <a:buFont typeface="+mj-lt"/>
              <a:buAutoNum type="alphaUcPeriod"/>
            </a:pPr>
            <a:r>
              <a:rPr lang="en-US" sz="2800" dirty="0"/>
              <a:t>2 feet </a:t>
            </a:r>
          </a:p>
          <a:p>
            <a:pPr marL="925513" lvl="1" indent="-514350">
              <a:buFont typeface="+mj-lt"/>
              <a:buAutoNum type="alphaUcPeriod"/>
            </a:pPr>
            <a:r>
              <a:rPr lang="en-US" sz="2800" dirty="0"/>
              <a:t>4 feet</a:t>
            </a:r>
          </a:p>
          <a:p>
            <a:pPr marL="925513" lvl="1" indent="-514350">
              <a:buFont typeface="+mj-lt"/>
              <a:buAutoNum type="alphaUcPeriod"/>
            </a:pPr>
            <a:r>
              <a:rPr lang="en-US" sz="2800" dirty="0"/>
              <a:t>6 feet</a:t>
            </a:r>
          </a:p>
        </p:txBody>
      </p:sp>
      <p:sp>
        <p:nvSpPr>
          <p:cNvPr id="4" name="Slide Number Placeholder 3"/>
          <p:cNvSpPr>
            <a:spLocks noGrp="1"/>
          </p:cNvSpPr>
          <p:nvPr>
            <p:ph type="sldNum" sz="quarter" idx="12"/>
          </p:nvPr>
        </p:nvSpPr>
        <p:spPr/>
        <p:txBody>
          <a:bodyPr/>
          <a:lstStyle/>
          <a:p>
            <a:pPr>
              <a:defRPr/>
            </a:pPr>
            <a:fld id="{637508BB-83AB-406A-A1C3-C3542D3B3A3B}" type="slidenum">
              <a:rPr lang="en-US" smtClean="0"/>
              <a:pPr>
                <a:defRPr/>
              </a:pPr>
              <a:t>9</a:t>
            </a:fld>
            <a:endParaRPr lang="en-US"/>
          </a:p>
        </p:txBody>
      </p:sp>
    </p:spTree>
    <p:extLst>
      <p:ext uri="{BB962C8B-B14F-4D97-AF65-F5344CB8AC3E}">
        <p14:creationId xmlns:p14="http://schemas.microsoft.com/office/powerpoint/2010/main" val="4112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2359</Words>
  <Application>Microsoft Office PowerPoint</Application>
  <PresentationFormat>On-screen Show (4:3)</PresentationFormat>
  <Paragraphs>437</Paragraphs>
  <Slides>83</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Rockwell</vt:lpstr>
      <vt:lpstr>Tahoma</vt:lpstr>
      <vt:lpstr>Times New Roman</vt:lpstr>
      <vt:lpstr>Wingdings 2</vt:lpstr>
      <vt:lpstr>Foundry</vt:lpstr>
      <vt:lpstr>Fall Prevention Susan Harwood Training Grant Day 2</vt:lpstr>
      <vt:lpstr>Disclaimer</vt:lpstr>
      <vt:lpstr>Test Review-1</vt:lpstr>
      <vt:lpstr>Test Review-2</vt:lpstr>
      <vt:lpstr>Test Review-3</vt:lpstr>
      <vt:lpstr>Test Review-4</vt:lpstr>
      <vt:lpstr>Test Review-5</vt:lpstr>
      <vt:lpstr>Test Review-6</vt:lpstr>
      <vt:lpstr>Test Review-7</vt:lpstr>
      <vt:lpstr>Test Review-8</vt:lpstr>
      <vt:lpstr>Test Review-9</vt:lpstr>
      <vt:lpstr>Test Review-10</vt:lpstr>
      <vt:lpstr>Lesson Objectives</vt:lpstr>
      <vt:lpstr>Scaffolding</vt:lpstr>
      <vt:lpstr>Supported Scaffolding</vt:lpstr>
      <vt:lpstr>Supported Scaffolding Cont.</vt:lpstr>
      <vt:lpstr>Supported Scaffolding Example</vt:lpstr>
      <vt:lpstr>Scaffold Safety Hazards</vt:lpstr>
      <vt:lpstr>Suspended Scaffolding</vt:lpstr>
      <vt:lpstr>Suspended Scaffolding Cont.</vt:lpstr>
      <vt:lpstr>Suspended Scaffold Example-Unsafe</vt:lpstr>
      <vt:lpstr>Suspended Scaffold Safe Example</vt:lpstr>
      <vt:lpstr>Aerial Lifts</vt:lpstr>
      <vt:lpstr>Avoiding Risks</vt:lpstr>
      <vt:lpstr>Avoiding Risks Weather</vt:lpstr>
      <vt:lpstr>Weather Risks</vt:lpstr>
      <vt:lpstr>Scaffolding Construction</vt:lpstr>
      <vt:lpstr>Scaffolding and Power Lines</vt:lpstr>
      <vt:lpstr>Accidents Waiting To Happen</vt:lpstr>
      <vt:lpstr>Dangerous Scaffolding!</vt:lpstr>
      <vt:lpstr>Falling Objects</vt:lpstr>
      <vt:lpstr>Platforms and Planks</vt:lpstr>
      <vt:lpstr>Proper Access</vt:lpstr>
      <vt:lpstr>Scaffolding Access</vt:lpstr>
      <vt:lpstr>What is wrong with this picture?</vt:lpstr>
      <vt:lpstr>Scaffolding and Fall Prevention Measures</vt:lpstr>
      <vt:lpstr>Scaffolding and PFAS Demo</vt:lpstr>
      <vt:lpstr>Ladders</vt:lpstr>
      <vt:lpstr>Is it safe enough? Do’s!</vt:lpstr>
      <vt:lpstr>Is it safe enough? Don'ts!</vt:lpstr>
      <vt:lpstr>Are YOU up to the job?</vt:lpstr>
      <vt:lpstr>Loads</vt:lpstr>
      <vt:lpstr>Ladder Labels</vt:lpstr>
      <vt:lpstr>Angles</vt:lpstr>
      <vt:lpstr>Angle Demonstration</vt:lpstr>
      <vt:lpstr>Rungs, Cleats, or Steps</vt:lpstr>
      <vt:lpstr>Slipping</vt:lpstr>
      <vt:lpstr>Other Requirements</vt:lpstr>
      <vt:lpstr>Portable Ladder Grades</vt:lpstr>
      <vt:lpstr>Portable Ladder Type 1</vt:lpstr>
      <vt:lpstr>Portable Ladder Type 2</vt:lpstr>
      <vt:lpstr>Portable Ladder Type 3</vt:lpstr>
      <vt:lpstr>Step Ladders</vt:lpstr>
      <vt:lpstr>Platform Ladders</vt:lpstr>
      <vt:lpstr>Extension Ladder</vt:lpstr>
      <vt:lpstr>Trestle Ladders</vt:lpstr>
      <vt:lpstr>Going Up and Down Ladders</vt:lpstr>
      <vt:lpstr>Going Up and Down Ladders Cont.</vt:lpstr>
      <vt:lpstr>Other Ladder Safety</vt:lpstr>
      <vt:lpstr>Ladder Don’t</vt:lpstr>
      <vt:lpstr>Ladder Don’t Cont.</vt:lpstr>
      <vt:lpstr>Ladder Don’t Ever</vt:lpstr>
      <vt:lpstr>No Safety, Know Pain</vt:lpstr>
      <vt:lpstr>Fall Prevention Planning</vt:lpstr>
      <vt:lpstr>Fall Prevention Training</vt:lpstr>
      <vt:lpstr>Fall Rescue Planning</vt:lpstr>
      <vt:lpstr>Suspension Trauma</vt:lpstr>
      <vt:lpstr>Rescue Techniques</vt:lpstr>
      <vt:lpstr>Aided Rescue</vt:lpstr>
      <vt:lpstr>Self Rescue</vt:lpstr>
      <vt:lpstr>Self Rescue Demo</vt:lpstr>
      <vt:lpstr>Communication Styles</vt:lpstr>
      <vt:lpstr>Assertive Communication</vt:lpstr>
      <vt:lpstr>Assertive Communication Cont.</vt:lpstr>
      <vt:lpstr>Practice Assertiveness</vt:lpstr>
      <vt:lpstr>Fall Prevention Review</vt:lpstr>
      <vt:lpstr>Test Review-11</vt:lpstr>
      <vt:lpstr>Test Review-12</vt:lpstr>
      <vt:lpstr>Test Review-13</vt:lpstr>
      <vt:lpstr>Test Review-14</vt:lpstr>
      <vt:lpstr>Post Test Time!</vt:lpstr>
      <vt:lpstr>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2020-04-14T18:33:29Z</dcterms:created>
  <dcterms:modified xsi:type="dcterms:W3CDTF">2020-04-14T18:33:33Z</dcterms:modified>
</cp:coreProperties>
</file>