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Lst>
  <p:notesMasterIdLst>
    <p:notesMasterId r:id="rId72"/>
  </p:notesMasterIdLst>
  <p:handoutMasterIdLst>
    <p:handoutMasterId r:id="rId73"/>
  </p:handoutMasterIdLst>
  <p:sldIdLst>
    <p:sldId id="419" r:id="rId2"/>
    <p:sldId id="258" r:id="rId3"/>
    <p:sldId id="260" r:id="rId4"/>
    <p:sldId id="418" r:id="rId5"/>
    <p:sldId id="263" r:id="rId6"/>
    <p:sldId id="264" r:id="rId7"/>
    <p:sldId id="266" r:id="rId8"/>
    <p:sldId id="268" r:id="rId9"/>
    <p:sldId id="270" r:id="rId10"/>
    <p:sldId id="271" r:id="rId11"/>
    <p:sldId id="273" r:id="rId12"/>
    <p:sldId id="275" r:id="rId13"/>
    <p:sldId id="278" r:id="rId14"/>
    <p:sldId id="279" r:id="rId15"/>
    <p:sldId id="414" r:id="rId16"/>
    <p:sldId id="283" r:id="rId17"/>
    <p:sldId id="286" r:id="rId18"/>
    <p:sldId id="289" r:id="rId19"/>
    <p:sldId id="296" r:id="rId20"/>
    <p:sldId id="300" r:id="rId21"/>
    <p:sldId id="304" r:id="rId22"/>
    <p:sldId id="309" r:id="rId23"/>
    <p:sldId id="311" r:id="rId24"/>
    <p:sldId id="315" r:id="rId25"/>
    <p:sldId id="317" r:id="rId26"/>
    <p:sldId id="320" r:id="rId27"/>
    <p:sldId id="324" r:id="rId28"/>
    <p:sldId id="326" r:id="rId29"/>
    <p:sldId id="327" r:id="rId30"/>
    <p:sldId id="328" r:id="rId31"/>
    <p:sldId id="329" r:id="rId32"/>
    <p:sldId id="332" r:id="rId33"/>
    <p:sldId id="333" r:id="rId34"/>
    <p:sldId id="335" r:id="rId35"/>
    <p:sldId id="336" r:id="rId36"/>
    <p:sldId id="337" r:id="rId37"/>
    <p:sldId id="338" r:id="rId38"/>
    <p:sldId id="339" r:id="rId39"/>
    <p:sldId id="340" r:id="rId40"/>
    <p:sldId id="341" r:id="rId41"/>
    <p:sldId id="342" r:id="rId42"/>
    <p:sldId id="343" r:id="rId43"/>
    <p:sldId id="344" r:id="rId44"/>
    <p:sldId id="345" r:id="rId45"/>
    <p:sldId id="347" r:id="rId46"/>
    <p:sldId id="348" r:id="rId47"/>
    <p:sldId id="349" r:id="rId48"/>
    <p:sldId id="354" r:id="rId49"/>
    <p:sldId id="355" r:id="rId50"/>
    <p:sldId id="356" r:id="rId51"/>
    <p:sldId id="357" r:id="rId52"/>
    <p:sldId id="358" r:id="rId53"/>
    <p:sldId id="359" r:id="rId54"/>
    <p:sldId id="361" r:id="rId55"/>
    <p:sldId id="364" r:id="rId56"/>
    <p:sldId id="366" r:id="rId57"/>
    <p:sldId id="368" r:id="rId58"/>
    <p:sldId id="369" r:id="rId59"/>
    <p:sldId id="371" r:id="rId60"/>
    <p:sldId id="374" r:id="rId61"/>
    <p:sldId id="376" r:id="rId62"/>
    <p:sldId id="377" r:id="rId63"/>
    <p:sldId id="378" r:id="rId64"/>
    <p:sldId id="379" r:id="rId65"/>
    <p:sldId id="401" r:id="rId66"/>
    <p:sldId id="402" r:id="rId67"/>
    <p:sldId id="404" r:id="rId68"/>
    <p:sldId id="416" r:id="rId69"/>
    <p:sldId id="417" r:id="rId70"/>
    <p:sldId id="407" r:id="rId7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27" autoAdjust="0"/>
    <p:restoredTop sz="84695" autoAdjust="0"/>
  </p:normalViewPr>
  <p:slideViewPr>
    <p:cSldViewPr snapToGrid="0">
      <p:cViewPr varScale="1">
        <p:scale>
          <a:sx n="60" d="100"/>
          <a:sy n="60" d="100"/>
        </p:scale>
        <p:origin x="1747"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047648-A698-4C0E-AE7D-4087F6F15E0C}"/>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r>
              <a:rPr lang="en-US"/>
              <a:t>Training PowerPoint Slides</a:t>
            </a:r>
          </a:p>
        </p:txBody>
      </p:sp>
      <p:sp>
        <p:nvSpPr>
          <p:cNvPr id="3" name="Date Placeholder 2">
            <a:extLst>
              <a:ext uri="{FF2B5EF4-FFF2-40B4-BE49-F238E27FC236}">
                <a16:creationId xmlns:a16="http://schemas.microsoft.com/office/drawing/2014/main" id="{DC12046B-A7B6-446A-9DD8-C4036EBB605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5A26851-47BC-4118-87A4-845F4E18D91C}" type="datetimeFigureOut">
              <a:rPr lang="en-US" smtClean="0"/>
              <a:t>4/15/2020</a:t>
            </a:fld>
            <a:endParaRPr lang="en-US"/>
          </a:p>
        </p:txBody>
      </p:sp>
      <p:sp>
        <p:nvSpPr>
          <p:cNvPr id="4" name="Footer Placeholder 3">
            <a:extLst>
              <a:ext uri="{FF2B5EF4-FFF2-40B4-BE49-F238E27FC236}">
                <a16:creationId xmlns:a16="http://schemas.microsoft.com/office/drawing/2014/main" id="{0C7338B6-53B5-4D1D-BD45-33C6E642E873}"/>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5B2A4D-4F1A-48F1-8EA2-EEA05C3BB140}"/>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3E0983BC-0889-445B-A25B-528DEE91EF8A}" type="slidenum">
              <a:rPr lang="en-US" smtClean="0"/>
              <a:t>‹#›</a:t>
            </a:fld>
            <a:endParaRPr lang="en-US"/>
          </a:p>
        </p:txBody>
      </p:sp>
    </p:spTree>
    <p:extLst>
      <p:ext uri="{BB962C8B-B14F-4D97-AF65-F5344CB8AC3E}">
        <p14:creationId xmlns:p14="http://schemas.microsoft.com/office/powerpoint/2010/main" val="20773903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11699" cy="463408"/>
          </a:xfrm>
          <a:prstGeom prst="rect">
            <a:avLst/>
          </a:prstGeom>
        </p:spPr>
        <p:txBody>
          <a:bodyPr vert="horz" lIns="92485" tIns="46243" rIns="92485" bIns="46243" rtlCol="0"/>
          <a:lstStyle>
            <a:lvl1pPr algn="l">
              <a:defRPr sz="1200"/>
            </a:lvl1pPr>
          </a:lstStyle>
          <a:p>
            <a:r>
              <a:rPr lang="en-US"/>
              <a:t>Training PowerPoint Slides</a:t>
            </a:r>
          </a:p>
        </p:txBody>
      </p:sp>
      <p:sp>
        <p:nvSpPr>
          <p:cNvPr id="3" name="Date Placeholder 2"/>
          <p:cNvSpPr>
            <a:spLocks noGrp="1"/>
          </p:cNvSpPr>
          <p:nvPr>
            <p:ph type="dt" idx="1"/>
          </p:nvPr>
        </p:nvSpPr>
        <p:spPr>
          <a:xfrm>
            <a:off x="3936770" y="2"/>
            <a:ext cx="3011699" cy="463408"/>
          </a:xfrm>
          <a:prstGeom prst="rect">
            <a:avLst/>
          </a:prstGeom>
        </p:spPr>
        <p:txBody>
          <a:bodyPr vert="horz" lIns="92485" tIns="46243" rIns="92485" bIns="46243" rtlCol="0"/>
          <a:lstStyle>
            <a:lvl1pPr algn="r">
              <a:defRPr sz="1200"/>
            </a:lvl1pPr>
          </a:lstStyle>
          <a:p>
            <a:fld id="{DFFE7258-B603-4897-A4A8-E660852B9E99}" type="datetimeFigureOut">
              <a:rPr lang="en-US" smtClean="0"/>
              <a:t>4/15/2020</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71"/>
            <a:ext cx="3011699" cy="463407"/>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70" y="8772671"/>
            <a:ext cx="3011699" cy="463407"/>
          </a:xfrm>
          <a:prstGeom prst="rect">
            <a:avLst/>
          </a:prstGeom>
        </p:spPr>
        <p:txBody>
          <a:bodyPr vert="horz" lIns="92485" tIns="46243" rIns="92485" bIns="46243" rtlCol="0" anchor="b"/>
          <a:lstStyle>
            <a:lvl1pPr algn="r">
              <a:defRPr sz="1200"/>
            </a:lvl1pPr>
          </a:lstStyle>
          <a:p>
            <a:fld id="{28440A51-2CA4-4E7A-A897-1CE18A1DCB91}" type="slidenum">
              <a:rPr lang="en-US" smtClean="0"/>
              <a:t>‹#›</a:t>
            </a:fld>
            <a:endParaRPr lang="en-US"/>
          </a:p>
        </p:txBody>
      </p:sp>
    </p:spTree>
    <p:extLst>
      <p:ext uri="{BB962C8B-B14F-4D97-AF65-F5344CB8AC3E}">
        <p14:creationId xmlns:p14="http://schemas.microsoft.com/office/powerpoint/2010/main" val="118672346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440A51-2CA4-4E7A-A897-1CE18A1DCB91}" type="slidenum">
              <a:rPr lang="en-US" smtClean="0"/>
              <a:t>2</a:t>
            </a:fld>
            <a:endParaRPr lang="en-US"/>
          </a:p>
        </p:txBody>
      </p:sp>
      <p:sp>
        <p:nvSpPr>
          <p:cNvPr id="5" name="Header Placeholder 4">
            <a:extLst>
              <a:ext uri="{FF2B5EF4-FFF2-40B4-BE49-F238E27FC236}">
                <a16:creationId xmlns:a16="http://schemas.microsoft.com/office/drawing/2014/main" id="{8BE60834-32D5-442A-B882-877E37F0C48E}"/>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53837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Good – protective system in place, ladder, water removal, no one under moving load.</a:t>
            </a:r>
          </a:p>
          <a:p>
            <a:pPr defTabSz="906536">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18</a:t>
            </a:fld>
            <a:endParaRPr lang="en-US"/>
          </a:p>
        </p:txBody>
      </p:sp>
      <p:sp>
        <p:nvSpPr>
          <p:cNvPr id="5" name="Header Placeholder 4">
            <a:extLst>
              <a:ext uri="{FF2B5EF4-FFF2-40B4-BE49-F238E27FC236}">
                <a16:creationId xmlns:a16="http://schemas.microsoft.com/office/drawing/2014/main" id="{ED654198-6731-45DA-B1C1-C062E299E919}"/>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017017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Who inspected this trench? Ladder to short, no protective system, soil pile to close</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19</a:t>
            </a:fld>
            <a:endParaRPr lang="en-US"/>
          </a:p>
        </p:txBody>
      </p:sp>
      <p:sp>
        <p:nvSpPr>
          <p:cNvPr id="5" name="Header Placeholder 4">
            <a:extLst>
              <a:ext uri="{FF2B5EF4-FFF2-40B4-BE49-F238E27FC236}">
                <a16:creationId xmlns:a16="http://schemas.microsoft.com/office/drawing/2014/main" id="{1A5CFEEE-1F64-445E-8A31-6A04D21C516F}"/>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77797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E5730-47D6-439E-BEE4-6B947B36E68F}" type="slidenum">
              <a:rPr lang="en-US" altLang="en-US"/>
              <a:pPr/>
              <a:t>20</a:t>
            </a:fld>
            <a:endParaRPr lang="en-US" altLang="en-US"/>
          </a:p>
        </p:txBody>
      </p:sp>
      <p:sp>
        <p:nvSpPr>
          <p:cNvPr id="994306" name="Rectangle 2"/>
          <p:cNvSpPr>
            <a:spLocks noGrp="1" noRot="1" noChangeAspect="1" noChangeArrowheads="1" noTextEdit="1"/>
          </p:cNvSpPr>
          <p:nvPr>
            <p:ph type="sldImg"/>
          </p:nvPr>
        </p:nvSpPr>
        <p:spPr>
          <a:ln/>
        </p:spPr>
      </p:sp>
      <p:sp>
        <p:nvSpPr>
          <p:cNvPr id="994307" name="Rectangle 3"/>
          <p:cNvSpPr>
            <a:spLocks noGrp="1" noChangeArrowheads="1"/>
          </p:cNvSpPr>
          <p:nvPr>
            <p:ph type="body" idx="1"/>
          </p:nvPr>
        </p:nvSpPr>
        <p:spPr/>
        <p:txBody>
          <a:bodyPr/>
          <a:lstStyle/>
          <a:p>
            <a:pPr defTabSz="906536">
              <a:defRPr/>
            </a:pPr>
            <a:r>
              <a:rPr lang="en-US" altLang="en-US" dirty="0"/>
              <a:t>How many laws are broken here? Screw Jack used for cross member must be in trench to install</a:t>
            </a:r>
          </a:p>
          <a:p>
            <a:pPr defTabSz="906536">
              <a:defRPr/>
            </a:pPr>
            <a:endParaRPr lang="en-US" altLang="en-US" dirty="0"/>
          </a:p>
          <a:p>
            <a:endParaRPr lang="en-US" altLang="en-US" dirty="0"/>
          </a:p>
        </p:txBody>
      </p:sp>
      <p:sp>
        <p:nvSpPr>
          <p:cNvPr id="2" name="Header Placeholder 1">
            <a:extLst>
              <a:ext uri="{FF2B5EF4-FFF2-40B4-BE49-F238E27FC236}">
                <a16:creationId xmlns:a16="http://schemas.microsoft.com/office/drawing/2014/main" id="{018DD2DE-02E6-4870-A209-8621FF420F27}"/>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16781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solidFill>
                  <a:srgbClr val="FF0000"/>
                </a:solidFill>
              </a:rPr>
              <a:t>Trench Boxes: Make sure all cross members and safety pins are used when necessary</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21</a:t>
            </a:fld>
            <a:endParaRPr lang="en-US"/>
          </a:p>
        </p:txBody>
      </p:sp>
      <p:sp>
        <p:nvSpPr>
          <p:cNvPr id="5" name="Header Placeholder 4">
            <a:extLst>
              <a:ext uri="{FF2B5EF4-FFF2-40B4-BE49-F238E27FC236}">
                <a16:creationId xmlns:a16="http://schemas.microsoft.com/office/drawing/2014/main" id="{AE6D6677-AB12-4E3E-B954-479DA2873AF3}"/>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97231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341D0-6C54-47E0-A098-03EC3F3E2354}" type="slidenum">
              <a:rPr lang="en-US" altLang="en-US"/>
              <a:pPr/>
              <a:t>23</a:t>
            </a:fld>
            <a:endParaRPr lang="en-US" alt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ltLang="en-US" dirty="0"/>
          </a:p>
        </p:txBody>
      </p:sp>
      <p:sp>
        <p:nvSpPr>
          <p:cNvPr id="2" name="Header Placeholder 1">
            <a:extLst>
              <a:ext uri="{FF2B5EF4-FFF2-40B4-BE49-F238E27FC236}">
                <a16:creationId xmlns:a16="http://schemas.microsoft.com/office/drawing/2014/main" id="{72D0F07F-1C5A-43E3-9CC0-E0FE97CF6F4F}"/>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094845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89AE0-69C9-42F1-B548-632DA6D2FF63}" type="slidenum">
              <a:rPr lang="en-US" altLang="en-US"/>
              <a:pPr/>
              <a:t>24</a:t>
            </a:fld>
            <a:endParaRPr lang="en-US" altLang="en-US"/>
          </a:p>
        </p:txBody>
      </p:sp>
      <p:sp>
        <p:nvSpPr>
          <p:cNvPr id="990210" name="Rectangle 2"/>
          <p:cNvSpPr>
            <a:spLocks noGrp="1" noRot="1" noChangeAspect="1" noChangeArrowheads="1" noTextEdit="1"/>
          </p:cNvSpPr>
          <p:nvPr>
            <p:ph type="sldImg"/>
          </p:nvPr>
        </p:nvSpPr>
        <p:spPr>
          <a:ln/>
        </p:spPr>
      </p:sp>
      <p:sp>
        <p:nvSpPr>
          <p:cNvPr id="990211" name="Rectangle 3"/>
          <p:cNvSpPr>
            <a:spLocks noGrp="1" noChangeArrowheads="1"/>
          </p:cNvSpPr>
          <p:nvPr>
            <p:ph type="body" idx="1"/>
          </p:nvPr>
        </p:nvSpPr>
        <p:spPr/>
        <p:txBody>
          <a:bodyPr/>
          <a:lstStyle/>
          <a:p>
            <a:endParaRPr lang="en-US" altLang="en-US" dirty="0"/>
          </a:p>
        </p:txBody>
      </p:sp>
      <p:sp>
        <p:nvSpPr>
          <p:cNvPr id="2" name="Header Placeholder 1">
            <a:extLst>
              <a:ext uri="{FF2B5EF4-FFF2-40B4-BE49-F238E27FC236}">
                <a16:creationId xmlns:a16="http://schemas.microsoft.com/office/drawing/2014/main" id="{1D5B790E-396F-4B0F-9E5B-F5B657FD2469}"/>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465033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25</a:t>
            </a:fld>
            <a:endParaRPr lang="en-US"/>
          </a:p>
        </p:txBody>
      </p:sp>
      <p:sp>
        <p:nvSpPr>
          <p:cNvPr id="5" name="Header Placeholder 4">
            <a:extLst>
              <a:ext uri="{FF2B5EF4-FFF2-40B4-BE49-F238E27FC236}">
                <a16:creationId xmlns:a16="http://schemas.microsoft.com/office/drawing/2014/main" id="{B28C07AF-98BB-41C6-9637-397B2BCB8273}"/>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041562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ABB530-74EB-41C3-804D-244A251BA91B}" type="slidenum">
              <a:rPr lang="en-US" altLang="en-US"/>
              <a:pPr/>
              <a:t>26</a:t>
            </a:fld>
            <a:endParaRPr lang="en-US" altLang="en-US"/>
          </a:p>
        </p:txBody>
      </p:sp>
      <p:sp>
        <p:nvSpPr>
          <p:cNvPr id="995330" name="Rectangle 2"/>
          <p:cNvSpPr>
            <a:spLocks noGrp="1" noRot="1" noChangeAspect="1" noChangeArrowheads="1" noTextEdit="1"/>
          </p:cNvSpPr>
          <p:nvPr>
            <p:ph type="sldImg"/>
          </p:nvPr>
        </p:nvSpPr>
        <p:spPr>
          <a:ln/>
        </p:spPr>
      </p:sp>
      <p:sp>
        <p:nvSpPr>
          <p:cNvPr id="995331" name="Rectangle 3"/>
          <p:cNvSpPr>
            <a:spLocks noGrp="1" noChangeArrowheads="1"/>
          </p:cNvSpPr>
          <p:nvPr>
            <p:ph type="body" idx="1"/>
          </p:nvPr>
        </p:nvSpPr>
        <p:spPr/>
        <p:txBody>
          <a:bodyPr/>
          <a:lstStyle/>
          <a:p>
            <a:r>
              <a:rPr lang="en-US" altLang="en-US"/>
              <a:t>Trench boxes must be designed to be stacked.You can put any box on top of another</a:t>
            </a:r>
          </a:p>
        </p:txBody>
      </p:sp>
      <p:sp>
        <p:nvSpPr>
          <p:cNvPr id="2" name="Header Placeholder 1">
            <a:extLst>
              <a:ext uri="{FF2B5EF4-FFF2-40B4-BE49-F238E27FC236}">
                <a16:creationId xmlns:a16="http://schemas.microsoft.com/office/drawing/2014/main" id="{F780F98C-189B-45FA-9010-76A6502EE5A0}"/>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398676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65C253-CC2C-4786-8576-689C96F57A31}" type="slidenum">
              <a:rPr lang="en-US" altLang="en-US"/>
              <a:pPr/>
              <a:t>27</a:t>
            </a:fld>
            <a:endParaRPr lang="en-US" alt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a:spcBef>
                <a:spcPct val="0"/>
              </a:spcBef>
            </a:pPr>
            <a:r>
              <a:rPr lang="en-US" altLang="en-US" sz="2400"/>
              <a:t>NO SOIL IS A,  IF FISSURED, SUBJECT TO VIBRATION,</a:t>
            </a:r>
          </a:p>
          <a:p>
            <a:pPr>
              <a:spcBef>
                <a:spcPct val="0"/>
              </a:spcBef>
            </a:pPr>
            <a:r>
              <a:rPr lang="en-US" altLang="en-US" sz="2400"/>
              <a:t>PREVIOUSED DISTURBED,SEEPING WATER</a:t>
            </a:r>
          </a:p>
          <a:p>
            <a:pPr>
              <a:spcBef>
                <a:spcPct val="0"/>
              </a:spcBef>
            </a:pPr>
            <a:endParaRPr lang="en-US" altLang="en-US" sz="2400"/>
          </a:p>
          <a:p>
            <a:pPr>
              <a:spcBef>
                <a:spcPct val="0"/>
              </a:spcBef>
            </a:pPr>
            <a:r>
              <a:rPr lang="en-US" altLang="en-US" sz="2400"/>
              <a:t>SOIL TEST VISUAL-</a:t>
            </a:r>
          </a:p>
          <a:p>
            <a:pPr>
              <a:spcBef>
                <a:spcPct val="0"/>
              </a:spcBef>
            </a:pPr>
            <a:r>
              <a:rPr lang="en-US" altLang="en-US" sz="2400"/>
              <a:t>	SIDES OF TRENCH FOR LAYERING</a:t>
            </a:r>
          </a:p>
          <a:p>
            <a:pPr>
              <a:spcBef>
                <a:spcPct val="0"/>
              </a:spcBef>
            </a:pPr>
            <a:r>
              <a:rPr lang="en-US" altLang="en-US" sz="2400"/>
              <a:t>	EVIDENCE OF WATER</a:t>
            </a:r>
          </a:p>
          <a:p>
            <a:pPr>
              <a:spcBef>
                <a:spcPct val="0"/>
              </a:spcBef>
            </a:pPr>
            <a:r>
              <a:rPr lang="en-US" altLang="en-US" sz="2400"/>
              <a:t>	PREVIOUSLY DIETURBED SOIL</a:t>
            </a:r>
          </a:p>
          <a:p>
            <a:pPr>
              <a:spcBef>
                <a:spcPct val="0"/>
              </a:spcBef>
            </a:pPr>
            <a:r>
              <a:rPr lang="en-US" altLang="en-US" sz="2400"/>
              <a:t>	TENSION CRACKS, SPALLING, BOILING</a:t>
            </a:r>
          </a:p>
          <a:p>
            <a:pPr>
              <a:spcBef>
                <a:spcPct val="0"/>
              </a:spcBef>
            </a:pPr>
            <a:endParaRPr lang="en-US" altLang="en-US" sz="2400"/>
          </a:p>
          <a:p>
            <a:pPr>
              <a:spcBef>
                <a:spcPct val="0"/>
              </a:spcBef>
            </a:pPr>
            <a:r>
              <a:rPr lang="en-US" altLang="en-US" sz="2400"/>
              <a:t>	MANUAL TEST</a:t>
            </a:r>
          </a:p>
          <a:p>
            <a:pPr>
              <a:spcBef>
                <a:spcPct val="0"/>
              </a:spcBef>
            </a:pPr>
            <a:endParaRPr lang="en-US" altLang="en-US" sz="2400"/>
          </a:p>
          <a:p>
            <a:pPr>
              <a:spcBef>
                <a:spcPct val="0"/>
              </a:spcBef>
            </a:pPr>
            <a:r>
              <a:rPr lang="en-US" altLang="en-US" sz="2400"/>
              <a:t>	PLASTICITY</a:t>
            </a:r>
          </a:p>
          <a:p>
            <a:pPr>
              <a:spcBef>
                <a:spcPct val="0"/>
              </a:spcBef>
            </a:pPr>
            <a:endParaRPr lang="en-US" altLang="en-US" sz="2400"/>
          </a:p>
          <a:p>
            <a:pPr>
              <a:spcBef>
                <a:spcPct val="0"/>
              </a:spcBef>
            </a:pPr>
            <a:r>
              <a:rPr lang="en-US" altLang="en-US" sz="2400"/>
              <a:t>	DRY SRRENGTH</a:t>
            </a:r>
          </a:p>
          <a:p>
            <a:pPr>
              <a:spcBef>
                <a:spcPct val="0"/>
              </a:spcBef>
            </a:pPr>
            <a:endParaRPr lang="en-US" altLang="en-US" sz="2400"/>
          </a:p>
          <a:p>
            <a:pPr>
              <a:spcBef>
                <a:spcPct val="0"/>
              </a:spcBef>
            </a:pPr>
            <a:r>
              <a:rPr lang="en-US" altLang="en-US" sz="2400"/>
              <a:t>	THUMB PRENETRATION</a:t>
            </a:r>
          </a:p>
          <a:p>
            <a:pPr>
              <a:spcBef>
                <a:spcPct val="0"/>
              </a:spcBef>
            </a:pPr>
            <a:endParaRPr lang="en-US" altLang="en-US" sz="2400"/>
          </a:p>
          <a:p>
            <a:pPr>
              <a:spcBef>
                <a:spcPct val="0"/>
              </a:spcBef>
            </a:pPr>
            <a:endParaRPr lang="en-US" altLang="en-US" sz="2400"/>
          </a:p>
        </p:txBody>
      </p:sp>
      <p:sp>
        <p:nvSpPr>
          <p:cNvPr id="2" name="Header Placeholder 1">
            <a:extLst>
              <a:ext uri="{FF2B5EF4-FFF2-40B4-BE49-F238E27FC236}">
                <a16:creationId xmlns:a16="http://schemas.microsoft.com/office/drawing/2014/main" id="{14758B54-D8E0-49E6-9A18-E39042F17632}"/>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9521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C6F41-1D04-4D3E-81A3-F12F500864E7}" type="slidenum">
              <a:rPr lang="en-US" altLang="en-US"/>
              <a:pPr/>
              <a:t>28</a:t>
            </a:fld>
            <a:endParaRPr lang="en-US" altLang="en-US"/>
          </a:p>
        </p:txBody>
      </p:sp>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r>
              <a:rPr lang="en-US" altLang="en-US"/>
              <a:t>How soon will it fail?</a:t>
            </a:r>
          </a:p>
        </p:txBody>
      </p:sp>
      <p:sp>
        <p:nvSpPr>
          <p:cNvPr id="2" name="Header Placeholder 1">
            <a:extLst>
              <a:ext uri="{FF2B5EF4-FFF2-40B4-BE49-F238E27FC236}">
                <a16:creationId xmlns:a16="http://schemas.microsoft.com/office/drawing/2014/main" id="{8DDBC6C2-7D01-4FC0-AF8D-144920D12B5E}"/>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3489884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440A51-2CA4-4E7A-A897-1CE18A1DCB91}" type="slidenum">
              <a:rPr lang="en-US" smtClean="0"/>
              <a:t>3</a:t>
            </a:fld>
            <a:endParaRPr lang="en-US"/>
          </a:p>
        </p:txBody>
      </p:sp>
      <p:sp>
        <p:nvSpPr>
          <p:cNvPr id="5" name="Header Placeholder 4">
            <a:extLst>
              <a:ext uri="{FF2B5EF4-FFF2-40B4-BE49-F238E27FC236}">
                <a16:creationId xmlns:a16="http://schemas.microsoft.com/office/drawing/2014/main" id="{D862FF75-97AA-4F9E-B135-35E174854CEA}"/>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492355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9EB5C-C5C9-442E-965E-6FCFCD3E9ACF}" type="slidenum">
              <a:rPr lang="en-US" altLang="en-US"/>
              <a:pPr/>
              <a:t>29</a:t>
            </a:fld>
            <a:endParaRPr lang="en-US" altLang="en-US"/>
          </a:p>
        </p:txBody>
      </p:sp>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p:txBody>
          <a:bodyPr/>
          <a:lstStyle/>
          <a:p>
            <a:r>
              <a:rPr lang="en-US" altLang="en-US"/>
              <a:t>What do you have to do to make this trench safe?</a:t>
            </a:r>
          </a:p>
        </p:txBody>
      </p:sp>
      <p:sp>
        <p:nvSpPr>
          <p:cNvPr id="2" name="Header Placeholder 1">
            <a:extLst>
              <a:ext uri="{FF2B5EF4-FFF2-40B4-BE49-F238E27FC236}">
                <a16:creationId xmlns:a16="http://schemas.microsoft.com/office/drawing/2014/main" id="{0C0088CA-CB2B-4E67-AB68-EF4D73ED0EA7}"/>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57668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A9C7C-2906-430E-89F7-D9FF6C145B95}" type="slidenum">
              <a:rPr lang="en-US" altLang="en-US"/>
              <a:pPr/>
              <a:t>30</a:t>
            </a:fld>
            <a:endParaRPr lang="en-US" altLang="en-US"/>
          </a:p>
        </p:txBody>
      </p:sp>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p:txBody>
          <a:bodyPr/>
          <a:lstStyle/>
          <a:p>
            <a:r>
              <a:rPr lang="en-US" altLang="en-US" dirty="0"/>
              <a:t>How much pressure does it take from an outrigger to make this trench fail</a:t>
            </a:r>
          </a:p>
        </p:txBody>
      </p:sp>
      <p:sp>
        <p:nvSpPr>
          <p:cNvPr id="2" name="Header Placeholder 1">
            <a:extLst>
              <a:ext uri="{FF2B5EF4-FFF2-40B4-BE49-F238E27FC236}">
                <a16:creationId xmlns:a16="http://schemas.microsoft.com/office/drawing/2014/main" id="{5CCA9526-EA80-4E77-83D8-8FB4B5CE3A7C}"/>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433516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10AD8B-93DD-4922-86F2-FDC60A994317}" type="slidenum">
              <a:rPr lang="en-US" altLang="en-US"/>
              <a:pPr/>
              <a:t>31</a:t>
            </a:fld>
            <a:endParaRPr lang="en-US" alt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a:spcBef>
                <a:spcPct val="0"/>
              </a:spcBef>
            </a:pPr>
            <a:r>
              <a:rPr lang="en-US" altLang="en-US" sz="2400"/>
              <a:t>PREVIOUSLY DISTURBED UNLESS CLASSIFIED AS C. Define Silt and Loam type soils</a:t>
            </a:r>
          </a:p>
          <a:p>
            <a:pPr>
              <a:spcBef>
                <a:spcPct val="0"/>
              </a:spcBef>
            </a:pPr>
            <a:endParaRPr lang="en-US" altLang="en-US" sz="2400"/>
          </a:p>
        </p:txBody>
      </p:sp>
      <p:sp>
        <p:nvSpPr>
          <p:cNvPr id="2" name="Header Placeholder 1">
            <a:extLst>
              <a:ext uri="{FF2B5EF4-FFF2-40B4-BE49-F238E27FC236}">
                <a16:creationId xmlns:a16="http://schemas.microsoft.com/office/drawing/2014/main" id="{F3C69015-5ED1-4C71-8D92-705D2D651A96}"/>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1140690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D24D9-3712-475B-9250-674C74052CA2}" type="slidenum">
              <a:rPr lang="en-US" altLang="en-US"/>
              <a:pPr/>
              <a:t>35</a:t>
            </a:fld>
            <a:endParaRPr lang="en-US" altLang="en-US"/>
          </a:p>
        </p:txBody>
      </p:sp>
      <p:sp>
        <p:nvSpPr>
          <p:cNvPr id="693250"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693251"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6E4073DD-C17F-4565-B823-307998EEF00E}"/>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611440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823A1E-B253-48B9-82D9-D03DC945DEB0}" type="slidenum">
              <a:rPr lang="en-US" altLang="en-US"/>
              <a:pPr/>
              <a:t>36</a:t>
            </a:fld>
            <a:endParaRPr lang="en-US" altLang="en-US"/>
          </a:p>
        </p:txBody>
      </p:sp>
      <p:sp>
        <p:nvSpPr>
          <p:cNvPr id="695298"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695299"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D2355A35-5BF3-412E-A908-59FCD271D248}"/>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14626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37BB9-37F3-4ED0-846D-54BFB5D5668C}" type="slidenum">
              <a:rPr lang="en-US" altLang="en-US"/>
              <a:pPr/>
              <a:t>37</a:t>
            </a:fld>
            <a:endParaRPr lang="en-US" altLang="en-US"/>
          </a:p>
        </p:txBody>
      </p:sp>
      <p:sp>
        <p:nvSpPr>
          <p:cNvPr id="697346"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697347"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BE2B6255-3525-4874-82DD-F18CD15A0600}"/>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3313110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D185C-2C44-4865-8D0C-51495DCD5B44}" type="slidenum">
              <a:rPr lang="en-US" altLang="en-US"/>
              <a:pPr/>
              <a:t>38</a:t>
            </a:fld>
            <a:endParaRPr lang="en-US" altLang="en-US"/>
          </a:p>
        </p:txBody>
      </p:sp>
      <p:sp>
        <p:nvSpPr>
          <p:cNvPr id="408578"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408579"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CD075C72-0F34-463E-8143-8ACB03584A95}"/>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267789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59834-D979-4340-A10D-C5E06D299C7F}" type="slidenum">
              <a:rPr lang="en-US" altLang="en-US"/>
              <a:pPr/>
              <a:t>39</a:t>
            </a:fld>
            <a:endParaRPr lang="en-US" altLang="en-US"/>
          </a:p>
        </p:txBody>
      </p:sp>
      <p:sp>
        <p:nvSpPr>
          <p:cNvPr id="410626"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410627"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1AE0AB41-8944-4710-8A38-2419149401B1}"/>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2973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446ED-6A0C-47F0-A8D1-73D577495B2A}" type="slidenum">
              <a:rPr lang="en-US" altLang="en-US"/>
              <a:pPr/>
              <a:t>40</a:t>
            </a:fld>
            <a:endParaRPr lang="en-US" altLang="en-US"/>
          </a:p>
        </p:txBody>
      </p:sp>
      <p:sp>
        <p:nvSpPr>
          <p:cNvPr id="412674"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412675"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340A30D2-ADC7-4692-9F77-C0B09DEB8092}"/>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84877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4F515-5F9C-458C-A3C3-1025E0432AF7}" type="slidenum">
              <a:rPr lang="en-US" altLang="en-US"/>
              <a:pPr/>
              <a:t>41</a:t>
            </a:fld>
            <a:endParaRPr lang="en-US" altLang="en-US"/>
          </a:p>
        </p:txBody>
      </p:sp>
      <p:sp>
        <p:nvSpPr>
          <p:cNvPr id="414722"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414723"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86255D13-438B-47BE-8AD3-D009C1C20C89}"/>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40333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F190FE-94D7-46A5-A56B-BF9591F72E91}" type="slidenum">
              <a:rPr lang="en-US" altLang="en-US"/>
              <a:pPr/>
              <a:t>5</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spcBef>
                <a:spcPct val="0"/>
              </a:spcBef>
            </a:pPr>
            <a:r>
              <a:rPr lang="en-US" altLang="en-US" sz="2400" dirty="0"/>
              <a:t>HOW MUCH CAN YOU LIFT, how well can you breathe</a:t>
            </a:r>
          </a:p>
          <a:p>
            <a:pPr>
              <a:spcBef>
                <a:spcPct val="0"/>
              </a:spcBef>
            </a:pPr>
            <a:r>
              <a:rPr lang="en-US" altLang="en-US" sz="2400" dirty="0"/>
              <a:t> </a:t>
            </a:r>
          </a:p>
          <a:p>
            <a:pPr>
              <a:spcBef>
                <a:spcPct val="0"/>
              </a:spcBef>
            </a:pPr>
            <a:r>
              <a:rPr lang="en-US" altLang="en-US" sz="2400" dirty="0"/>
              <a:t>HOW MANY BREATHS CAN YOU TAKE</a:t>
            </a:r>
          </a:p>
          <a:p>
            <a:pPr>
              <a:spcBef>
                <a:spcPct val="0"/>
              </a:spcBef>
            </a:pPr>
            <a:r>
              <a:rPr lang="en-US" altLang="en-US" sz="2400" dirty="0"/>
              <a:t>THINK YOU CAN OUT RUN IT</a:t>
            </a:r>
          </a:p>
          <a:p>
            <a:pPr>
              <a:spcBef>
                <a:spcPct val="0"/>
              </a:spcBef>
            </a:pPr>
            <a:endParaRPr lang="en-US" altLang="en-US" sz="2400" dirty="0"/>
          </a:p>
          <a:p>
            <a:pPr>
              <a:spcBef>
                <a:spcPct val="0"/>
              </a:spcBef>
            </a:pPr>
            <a:r>
              <a:rPr lang="en-US" altLang="en-US" sz="2400" dirty="0"/>
              <a:t>8” WATER MAIN CAN FLOW 19,000 GPM AT 100 PSI </a:t>
            </a:r>
          </a:p>
          <a:p>
            <a:pPr>
              <a:spcBef>
                <a:spcPct val="0"/>
              </a:spcBef>
            </a:pPr>
            <a:r>
              <a:rPr lang="en-US" altLang="en-US" sz="2400" dirty="0"/>
              <a:t>	CAN FILL A TRENCH 4X12X25 IN 24 SECONDS</a:t>
            </a:r>
          </a:p>
          <a:p>
            <a:pPr>
              <a:spcBef>
                <a:spcPct val="0"/>
              </a:spcBef>
            </a:pPr>
            <a:endParaRPr lang="en-US" altLang="en-US" sz="2400" dirty="0"/>
          </a:p>
          <a:p>
            <a:pPr>
              <a:spcBef>
                <a:spcPct val="0"/>
              </a:spcBef>
            </a:pPr>
            <a:endParaRPr lang="en-US" altLang="en-US" sz="2400" dirty="0"/>
          </a:p>
          <a:p>
            <a:pPr>
              <a:spcBef>
                <a:spcPct val="0"/>
              </a:spcBef>
            </a:pPr>
            <a:r>
              <a:rPr lang="en-US" altLang="en-US" sz="2400" dirty="0"/>
              <a:t>VW HITTING YOU AT 45MPH</a:t>
            </a:r>
          </a:p>
          <a:p>
            <a:pPr>
              <a:spcBef>
                <a:spcPct val="0"/>
              </a:spcBef>
            </a:pPr>
            <a:endParaRPr lang="en-US" altLang="en-US" sz="2400" dirty="0"/>
          </a:p>
          <a:p>
            <a:pPr>
              <a:spcBef>
                <a:spcPct val="0"/>
              </a:spcBef>
            </a:pPr>
            <a:r>
              <a:rPr lang="en-US" altLang="en-US" sz="2400" dirty="0"/>
              <a:t>PAST PRACTICES</a:t>
            </a:r>
          </a:p>
          <a:p>
            <a:pPr>
              <a:spcBef>
                <a:spcPct val="0"/>
              </a:spcBef>
            </a:pPr>
            <a:r>
              <a:rPr lang="en-US" altLang="en-US" sz="2400" dirty="0"/>
              <a:t>	JUMP INTO TRENCH</a:t>
            </a:r>
          </a:p>
          <a:p>
            <a:pPr>
              <a:spcBef>
                <a:spcPct val="0"/>
              </a:spcBef>
            </a:pPr>
            <a:endParaRPr lang="en-US" altLang="en-US" sz="2400" dirty="0"/>
          </a:p>
          <a:p>
            <a:pPr>
              <a:spcBef>
                <a:spcPct val="0"/>
              </a:spcBef>
            </a:pPr>
            <a:r>
              <a:rPr lang="en-US" altLang="en-US" sz="2400" dirty="0"/>
              <a:t>	F/F ARE ACTION ORIENTED</a:t>
            </a:r>
          </a:p>
          <a:p>
            <a:pPr>
              <a:spcBef>
                <a:spcPct val="0"/>
              </a:spcBef>
            </a:pPr>
            <a:endParaRPr lang="en-US" altLang="en-US" sz="2400" dirty="0"/>
          </a:p>
          <a:p>
            <a:pPr>
              <a:spcBef>
                <a:spcPct val="0"/>
              </a:spcBef>
            </a:pPr>
            <a:r>
              <a:rPr lang="en-US" altLang="en-US" sz="2400" dirty="0"/>
              <a:t>	COMPASSION KILLS</a:t>
            </a:r>
          </a:p>
          <a:p>
            <a:pPr>
              <a:spcBef>
                <a:spcPct val="0"/>
              </a:spcBef>
            </a:pPr>
            <a:endParaRPr lang="en-US" altLang="en-US" sz="2400" dirty="0"/>
          </a:p>
          <a:p>
            <a:pPr>
              <a:spcBef>
                <a:spcPct val="0"/>
              </a:spcBef>
            </a:pPr>
            <a:r>
              <a:rPr lang="en-US" altLang="en-US" sz="2400" dirty="0"/>
              <a:t>	INADEQUATE SHORING</a:t>
            </a:r>
          </a:p>
          <a:p>
            <a:pPr>
              <a:spcBef>
                <a:spcPct val="0"/>
              </a:spcBef>
            </a:pPr>
            <a:endParaRPr lang="en-US" altLang="en-US" sz="2400" dirty="0"/>
          </a:p>
          <a:p>
            <a:pPr>
              <a:spcBef>
                <a:spcPct val="0"/>
              </a:spcBef>
            </a:pPr>
            <a:r>
              <a:rPr lang="en-US" altLang="en-US" sz="2400" dirty="0"/>
              <a:t>	CHEAPER TO PAY DEATH BENEFITS</a:t>
            </a:r>
          </a:p>
          <a:p>
            <a:pPr>
              <a:spcBef>
                <a:spcPct val="0"/>
              </a:spcBef>
            </a:pPr>
            <a:endParaRPr lang="en-US" altLang="en-US" sz="2400" dirty="0"/>
          </a:p>
          <a:p>
            <a:pPr>
              <a:spcBef>
                <a:spcPct val="0"/>
              </a:spcBef>
            </a:pPr>
            <a:endParaRPr lang="en-US" altLang="en-US" sz="2400" dirty="0"/>
          </a:p>
          <a:p>
            <a:pPr>
              <a:spcBef>
                <a:spcPct val="0"/>
              </a:spcBef>
            </a:pPr>
            <a:r>
              <a:rPr lang="en-US" altLang="en-US" sz="2400" dirty="0"/>
              <a:t>	LOCK OUT/ TAG OUT</a:t>
            </a:r>
          </a:p>
          <a:p>
            <a:pPr>
              <a:spcBef>
                <a:spcPct val="0"/>
              </a:spcBef>
            </a:pPr>
            <a:endParaRPr lang="en-US" altLang="en-US" sz="2400" dirty="0"/>
          </a:p>
          <a:p>
            <a:pPr>
              <a:spcBef>
                <a:spcPct val="0"/>
              </a:spcBef>
            </a:pPr>
            <a:r>
              <a:rPr lang="en-US" altLang="en-US" sz="2400" dirty="0"/>
              <a:t>	</a:t>
            </a:r>
          </a:p>
        </p:txBody>
      </p:sp>
      <p:sp>
        <p:nvSpPr>
          <p:cNvPr id="2" name="Header Placeholder 1">
            <a:extLst>
              <a:ext uri="{FF2B5EF4-FFF2-40B4-BE49-F238E27FC236}">
                <a16:creationId xmlns:a16="http://schemas.microsoft.com/office/drawing/2014/main" id="{D3B3B788-2782-4B3A-B2FE-8735D0B9D666}"/>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3386196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44C07F-6189-4E8E-AC29-6A38DFAFE940}" type="slidenum">
              <a:rPr lang="en-US" altLang="en-US"/>
              <a:pPr/>
              <a:t>42</a:t>
            </a:fld>
            <a:endParaRPr lang="en-US" altLang="en-US"/>
          </a:p>
        </p:txBody>
      </p:sp>
      <p:sp>
        <p:nvSpPr>
          <p:cNvPr id="416770"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416771"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883F6425-6D9F-4F0A-B411-97270A2130AC}"/>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407123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ADC21-AA6D-4560-BCAF-A309886929BA}" type="slidenum">
              <a:rPr lang="en-US" altLang="en-US"/>
              <a:pPr/>
              <a:t>43</a:t>
            </a:fld>
            <a:endParaRPr lang="en-US" altLang="en-US"/>
          </a:p>
        </p:txBody>
      </p:sp>
      <p:sp>
        <p:nvSpPr>
          <p:cNvPr id="709634"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709635"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F5A559B3-58EA-42B1-B2A8-A9DA5D783723}"/>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520110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DD571-0D46-484E-993E-0560C08F17A9}" type="slidenum">
              <a:rPr lang="en-US" altLang="en-US"/>
              <a:pPr/>
              <a:t>44</a:t>
            </a:fld>
            <a:endParaRPr lang="en-US" altLang="en-US"/>
          </a:p>
        </p:txBody>
      </p:sp>
      <p:sp>
        <p:nvSpPr>
          <p:cNvPr id="422914"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422915"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DC6DFD79-7D2A-4E14-8E1E-4EF94ADC239C}"/>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686314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4E0BF-A6B2-4D17-B990-88F469E76193}" type="slidenum">
              <a:rPr lang="en-US" altLang="en-US"/>
              <a:pPr/>
              <a:t>45</a:t>
            </a:fld>
            <a:endParaRPr lang="en-US" altLang="en-US"/>
          </a:p>
        </p:txBody>
      </p:sp>
      <p:sp>
        <p:nvSpPr>
          <p:cNvPr id="715778"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715779"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EED354EB-EC62-4C32-8A61-1B045393515C}"/>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786577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BDAC8C-10D3-4BE7-A861-5750C4AD953D}" type="slidenum">
              <a:rPr lang="en-US" altLang="en-US"/>
              <a:pPr/>
              <a:t>47</a:t>
            </a:fld>
            <a:endParaRPr lang="en-US" altLang="en-US"/>
          </a:p>
        </p:txBody>
      </p:sp>
      <p:sp>
        <p:nvSpPr>
          <p:cNvPr id="1004546" name="Rectangle 2"/>
          <p:cNvSpPr>
            <a:spLocks noGrp="1" noRot="1" noChangeAspect="1" noChangeArrowheads="1" noTextEdit="1"/>
          </p:cNvSpPr>
          <p:nvPr>
            <p:ph type="sldImg"/>
          </p:nvPr>
        </p:nvSpPr>
        <p:spPr>
          <a:ln/>
        </p:spPr>
      </p:sp>
      <p:sp>
        <p:nvSpPr>
          <p:cNvPr id="1004547" name="Rectangle 3"/>
          <p:cNvSpPr>
            <a:spLocks noGrp="1" noChangeArrowheads="1"/>
          </p:cNvSpPr>
          <p:nvPr>
            <p:ph type="body" idx="1"/>
          </p:nvPr>
        </p:nvSpPr>
        <p:spPr/>
        <p:txBody>
          <a:bodyPr/>
          <a:lstStyle/>
          <a:p>
            <a:r>
              <a:rPr lang="en-US" altLang="en-US"/>
              <a:t>OSHA TECHNICAL MANUAL – SECTIONV: CHAPTER2</a:t>
            </a:r>
          </a:p>
        </p:txBody>
      </p:sp>
      <p:sp>
        <p:nvSpPr>
          <p:cNvPr id="2" name="Header Placeholder 1">
            <a:extLst>
              <a:ext uri="{FF2B5EF4-FFF2-40B4-BE49-F238E27FC236}">
                <a16:creationId xmlns:a16="http://schemas.microsoft.com/office/drawing/2014/main" id="{60A59B7B-A496-4DB2-A906-8BD2B7A9F476}"/>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270502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93EBD-F05E-43D6-B3F0-BE66EFA27471}" type="slidenum">
              <a:rPr lang="en-US" altLang="en-US"/>
              <a:pPr/>
              <a:t>49</a:t>
            </a:fld>
            <a:endParaRPr lang="en-US" altLang="en-US"/>
          </a:p>
        </p:txBody>
      </p:sp>
      <p:sp>
        <p:nvSpPr>
          <p:cNvPr id="380930"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FF49C5A6-B3E9-466D-9E06-BBCD831CA40F}"/>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149759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Toppling into the trench</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53</a:t>
            </a:fld>
            <a:endParaRPr lang="en-US"/>
          </a:p>
        </p:txBody>
      </p:sp>
      <p:sp>
        <p:nvSpPr>
          <p:cNvPr id="5" name="Header Placeholder 4">
            <a:extLst>
              <a:ext uri="{FF2B5EF4-FFF2-40B4-BE49-F238E27FC236}">
                <a16:creationId xmlns:a16="http://schemas.microsoft.com/office/drawing/2014/main" id="{6439B8C3-A241-4BDA-8C16-29F2D0E52885}"/>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858830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Can the weight of this crane cause bulge or failure</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54</a:t>
            </a:fld>
            <a:endParaRPr lang="en-US"/>
          </a:p>
        </p:txBody>
      </p:sp>
      <p:sp>
        <p:nvSpPr>
          <p:cNvPr id="5" name="Header Placeholder 4">
            <a:extLst>
              <a:ext uri="{FF2B5EF4-FFF2-40B4-BE49-F238E27FC236}">
                <a16:creationId xmlns:a16="http://schemas.microsoft.com/office/drawing/2014/main" id="{51C30FFA-9042-4DB3-9A20-08A1B08572FA}"/>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2574119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Boiling and toe failure</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56</a:t>
            </a:fld>
            <a:endParaRPr lang="en-US"/>
          </a:p>
        </p:txBody>
      </p:sp>
      <p:sp>
        <p:nvSpPr>
          <p:cNvPr id="5" name="Header Placeholder 4">
            <a:extLst>
              <a:ext uri="{FF2B5EF4-FFF2-40B4-BE49-F238E27FC236}">
                <a16:creationId xmlns:a16="http://schemas.microsoft.com/office/drawing/2014/main" id="{CF855B78-4E2C-4FC6-B6FD-FD4E2003269F}"/>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425134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2355C8-8DC0-48BA-8347-4E69298B7E15}" type="slidenum">
              <a:rPr lang="en-US" altLang="en-US"/>
              <a:pPr/>
              <a:t>65</a:t>
            </a:fld>
            <a:endParaRPr lang="en-US" altLang="en-US"/>
          </a:p>
        </p:txBody>
      </p:sp>
      <p:sp>
        <p:nvSpPr>
          <p:cNvPr id="673794" name="Rectangle 2"/>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673795" name="Rectangle 3"/>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0D304F77-0219-4487-A7B8-7EA6C44B815C}"/>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164975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9577B-66A9-4422-B46D-5A19DDAA8895}" type="slidenum">
              <a:rPr lang="en-US" altLang="en-US"/>
              <a:pPr/>
              <a:t>7</a:t>
            </a:fld>
            <a:endParaRPr lang="en-US" altLang="en-US"/>
          </a:p>
        </p:txBody>
      </p:sp>
      <p:sp>
        <p:nvSpPr>
          <p:cNvPr id="332802" name="Rectangle 1026"/>
          <p:cNvSpPr>
            <a:spLocks noGrp="1" noRot="1" noChangeAspect="1" noChangeArrowheads="1"/>
          </p:cNvSpPr>
          <p:nvPr>
            <p:ph type="sldImg"/>
          </p:nvPr>
        </p:nvSpPr>
        <p:spPr bwMode="auto">
          <a:xfrm>
            <a:off x="1176338" y="690563"/>
            <a:ext cx="4600575" cy="3451225"/>
          </a:xfrm>
          <a:prstGeom prst="rect">
            <a:avLst/>
          </a:prstGeom>
          <a:solidFill>
            <a:srgbClr val="FFFFFF"/>
          </a:solidFill>
          <a:ln>
            <a:solidFill>
              <a:srgbClr val="000000"/>
            </a:solidFill>
            <a:miter lim="800000"/>
            <a:headEnd/>
            <a:tailEnd/>
          </a:ln>
        </p:spPr>
      </p:sp>
      <p:sp>
        <p:nvSpPr>
          <p:cNvPr id="332803" name="Rectangle 1027"/>
          <p:cNvSpPr>
            <a:spLocks noGrp="1" noChangeArrowheads="1"/>
          </p:cNvSpPr>
          <p:nvPr>
            <p:ph type="body" idx="1"/>
          </p:nvPr>
        </p:nvSpPr>
        <p:spPr bwMode="auto">
          <a:xfrm>
            <a:off x="926678" y="4387137"/>
            <a:ext cx="5096722" cy="4156234"/>
          </a:xfrm>
          <a:prstGeom prst="rect">
            <a:avLst/>
          </a:prstGeom>
          <a:solidFill>
            <a:srgbClr val="FFFFFF"/>
          </a:solidFill>
          <a:ln>
            <a:solidFill>
              <a:srgbClr val="000000"/>
            </a:solidFill>
            <a:miter lim="800000"/>
            <a:headEnd/>
            <a:tailEnd/>
          </a:ln>
        </p:spPr>
        <p:txBody>
          <a:bodyPr/>
          <a:lstStyle/>
          <a:p>
            <a:endParaRPr lang="en-US" altLang="en-US"/>
          </a:p>
        </p:txBody>
      </p:sp>
      <p:sp>
        <p:nvSpPr>
          <p:cNvPr id="2" name="Header Placeholder 1">
            <a:extLst>
              <a:ext uri="{FF2B5EF4-FFF2-40B4-BE49-F238E27FC236}">
                <a16:creationId xmlns:a16="http://schemas.microsoft.com/office/drawing/2014/main" id="{879D3618-703D-4C92-879F-91E9C99E0816}"/>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674466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769E4-0C8F-459E-A21F-61EA2AEC20B2}" type="slidenum">
              <a:rPr lang="en-US" altLang="en-US"/>
              <a:pPr/>
              <a:t>67</a:t>
            </a:fld>
            <a:endParaRPr lang="en-US"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pPr>
              <a:spcBef>
                <a:spcPct val="0"/>
              </a:spcBef>
            </a:pPr>
            <a:endParaRPr lang="en-US" altLang="en-US" sz="2400" dirty="0"/>
          </a:p>
        </p:txBody>
      </p:sp>
      <p:sp>
        <p:nvSpPr>
          <p:cNvPr id="2" name="Header Placeholder 1">
            <a:extLst>
              <a:ext uri="{FF2B5EF4-FFF2-40B4-BE49-F238E27FC236}">
                <a16:creationId xmlns:a16="http://schemas.microsoft.com/office/drawing/2014/main" id="{69890CDA-EDA8-473A-A55A-ECD9EA5027B6}"/>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98976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Victim was working underneath load being moved </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12</a:t>
            </a:fld>
            <a:endParaRPr lang="en-US"/>
          </a:p>
        </p:txBody>
      </p:sp>
      <p:sp>
        <p:nvSpPr>
          <p:cNvPr id="5" name="Header Placeholder 4">
            <a:extLst>
              <a:ext uri="{FF2B5EF4-FFF2-40B4-BE49-F238E27FC236}">
                <a16:creationId xmlns:a16="http://schemas.microsoft.com/office/drawing/2014/main" id="{4FDBF0D3-B238-4583-8760-4AA215FD68CA}"/>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415213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47" eaLnBrk="0" fontAlgn="base" hangingPunct="0">
              <a:spcBef>
                <a:spcPct val="30000"/>
              </a:spcBef>
              <a:spcAft>
                <a:spcPct val="0"/>
              </a:spcAft>
              <a:defRPr/>
            </a:pPr>
            <a:r>
              <a:rPr lang="en-US" altLang="en-US" dirty="0"/>
              <a:t>Victim was ejected from tractor into the trench (lower center )</a:t>
            </a:r>
          </a:p>
          <a:p>
            <a:pPr defTabSz="924847" eaLnBrk="0" fontAlgn="base" hangingPunct="0">
              <a:spcBef>
                <a:spcPct val="30000"/>
              </a:spcBef>
              <a:spcAft>
                <a:spcPct val="0"/>
              </a:spcAft>
              <a:defRPr/>
            </a:pPr>
            <a:r>
              <a:rPr lang="en-US" altLang="en-US" dirty="0"/>
              <a:t>How much vibration does a concrete truck put on the side of a trench when mixing his load. Enough to cause collapse?</a:t>
            </a:r>
          </a:p>
          <a:p>
            <a:pPr defTabSz="924847" eaLnBrk="0" fontAlgn="base" hangingPunct="0">
              <a:spcBef>
                <a:spcPct val="30000"/>
              </a:spcBef>
              <a:spcAft>
                <a:spcPct val="0"/>
              </a:spcAf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5B860064-7937-4BA6-B299-D17DC14309E4}" type="slidenum">
              <a:rPr lang="en-US" altLang="en-US" smtClean="0"/>
              <a:pPr/>
              <a:t>13</a:t>
            </a:fld>
            <a:endParaRPr lang="en-US" altLang="en-US"/>
          </a:p>
        </p:txBody>
      </p:sp>
      <p:sp>
        <p:nvSpPr>
          <p:cNvPr id="5" name="Header Placeholder 4">
            <a:extLst>
              <a:ext uri="{FF2B5EF4-FFF2-40B4-BE49-F238E27FC236}">
                <a16:creationId xmlns:a16="http://schemas.microsoft.com/office/drawing/2014/main" id="{7B52A98C-DC13-482C-AC08-8E00A0D02516}"/>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3022550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00EE4A-DD46-470B-BC04-76B59ED03D02}" type="slidenum">
              <a:rPr lang="en-US" altLang="en-US"/>
              <a:pPr/>
              <a:t>14</a:t>
            </a:fld>
            <a:endParaRPr lang="en-US" alt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r>
              <a:rPr lang="en-US" altLang="en-US" dirty="0"/>
              <a:t>TEST IN MULTIPLE LEVELS – TOP/MIDDLE/BOTTOM ( SAME AS CONFINED SPACE)</a:t>
            </a:r>
          </a:p>
          <a:p>
            <a:pPr defTabSz="924847" eaLnBrk="0" fontAlgn="base" hangingPunct="0">
              <a:spcBef>
                <a:spcPct val="30000"/>
              </a:spcBef>
              <a:spcAft>
                <a:spcPct val="0"/>
              </a:spcAft>
              <a:defRPr/>
            </a:pPr>
            <a:r>
              <a:rPr lang="en-US" altLang="en-US" dirty="0"/>
              <a:t>Monitoring for hazardous atmospheres</a:t>
            </a:r>
          </a:p>
          <a:p>
            <a:pPr defTabSz="924847" eaLnBrk="0" fontAlgn="base" hangingPunct="0">
              <a:spcBef>
                <a:spcPct val="30000"/>
              </a:spcBef>
              <a:spcAft>
                <a:spcPct val="0"/>
              </a:spcAft>
              <a:defRPr/>
            </a:pPr>
            <a:r>
              <a:rPr lang="en-US" altLang="en-US" dirty="0"/>
              <a:t>Ventilation Blowers-Propane system for heated ventilation</a:t>
            </a:r>
          </a:p>
          <a:p>
            <a:pPr defTabSz="924847" eaLnBrk="0" fontAlgn="base" hangingPunct="0">
              <a:spcBef>
                <a:spcPct val="30000"/>
              </a:spcBef>
              <a:spcAft>
                <a:spcPct val="0"/>
              </a:spcAft>
              <a:defRPr/>
            </a:pPr>
            <a:endParaRPr lang="en-US" altLang="en-US" dirty="0"/>
          </a:p>
          <a:p>
            <a:endParaRPr lang="en-US" altLang="en-US" dirty="0"/>
          </a:p>
        </p:txBody>
      </p:sp>
      <p:sp>
        <p:nvSpPr>
          <p:cNvPr id="2" name="Header Placeholder 1">
            <a:extLst>
              <a:ext uri="{FF2B5EF4-FFF2-40B4-BE49-F238E27FC236}">
                <a16:creationId xmlns:a16="http://schemas.microsoft.com/office/drawing/2014/main" id="{7348C908-10BD-40F4-9459-4D2F49C1A795}"/>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3763699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Well point system to lower ground water, pipes placed in ground to pump out water</a:t>
            </a:r>
          </a:p>
          <a:p>
            <a:pPr defTabSz="906536">
              <a:defRPr/>
            </a:pPr>
            <a:endParaRPr lang="en-US" altLang="en-US" dirty="0"/>
          </a:p>
          <a:p>
            <a:pPr defTabSz="906536">
              <a:defRPr/>
            </a:pPr>
            <a:r>
              <a:rPr lang="en-US" altLang="en-US" dirty="0"/>
              <a:t>How much water is too much?</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16</a:t>
            </a:fld>
            <a:endParaRPr lang="en-US"/>
          </a:p>
        </p:txBody>
      </p:sp>
      <p:sp>
        <p:nvSpPr>
          <p:cNvPr id="5" name="Header Placeholder 4">
            <a:extLst>
              <a:ext uri="{FF2B5EF4-FFF2-40B4-BE49-F238E27FC236}">
                <a16:creationId xmlns:a16="http://schemas.microsoft.com/office/drawing/2014/main" id="{1F7C075B-6584-4931-A108-A98ADE7FC9C7}"/>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255859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altLang="en-US" dirty="0"/>
              <a:t>Worker buried up to his waist, beneath concrete and brick veneer collapsing</a:t>
            </a:r>
          </a:p>
          <a:p>
            <a:endParaRPr lang="en-US" dirty="0"/>
          </a:p>
        </p:txBody>
      </p:sp>
      <p:sp>
        <p:nvSpPr>
          <p:cNvPr id="4" name="Slide Number Placeholder 3"/>
          <p:cNvSpPr>
            <a:spLocks noGrp="1"/>
          </p:cNvSpPr>
          <p:nvPr>
            <p:ph type="sldNum" sz="quarter" idx="10"/>
          </p:nvPr>
        </p:nvSpPr>
        <p:spPr/>
        <p:txBody>
          <a:bodyPr/>
          <a:lstStyle/>
          <a:p>
            <a:fld id="{28440A51-2CA4-4E7A-A897-1CE18A1DCB91}" type="slidenum">
              <a:rPr lang="en-US" smtClean="0"/>
              <a:t>17</a:t>
            </a:fld>
            <a:endParaRPr lang="en-US"/>
          </a:p>
        </p:txBody>
      </p:sp>
      <p:sp>
        <p:nvSpPr>
          <p:cNvPr id="5" name="Header Placeholder 4">
            <a:extLst>
              <a:ext uri="{FF2B5EF4-FFF2-40B4-BE49-F238E27FC236}">
                <a16:creationId xmlns:a16="http://schemas.microsoft.com/office/drawing/2014/main" id="{70E5413C-6299-4756-9980-FC5CC2024A47}"/>
              </a:ext>
            </a:extLst>
          </p:cNvPr>
          <p:cNvSpPr>
            <a:spLocks noGrp="1"/>
          </p:cNvSpPr>
          <p:nvPr>
            <p:ph type="hdr" sz="quarter"/>
          </p:nvPr>
        </p:nvSpPr>
        <p:spPr/>
        <p:txBody>
          <a:bodyPr/>
          <a:lstStyle/>
          <a:p>
            <a:r>
              <a:rPr lang="en-US"/>
              <a:t>Training PowerPoint Slides</a:t>
            </a:r>
          </a:p>
        </p:txBody>
      </p:sp>
    </p:spTree>
    <p:extLst>
      <p:ext uri="{BB962C8B-B14F-4D97-AF65-F5344CB8AC3E}">
        <p14:creationId xmlns:p14="http://schemas.microsoft.com/office/powerpoint/2010/main" val="521026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E088C4-9353-4855-B876-263297AF0294}" type="datetime1">
              <a:rPr lang="en-US" smtClean="0"/>
              <a:t>4/15/2020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D999621-AF6E-4BB1-89B6-1587F457F33D}"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56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1CD1FD-5C3C-4E39-8DDF-35FEEDE49B4F}"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1709132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D9F54C-85EF-47BF-8132-AEB580A2E62C}"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399272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600200"/>
            <a:ext cx="4038600" cy="4495800"/>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FBC18FC3-2216-4588-B50C-1BF48F7F71EB}" type="datetime1">
              <a:rPr lang="en-US" altLang="en-US" smtClean="0"/>
              <a:t>4/15/2020</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EBDCB378-20D0-43A0-8BF9-C7F8380A9543}" type="slidenum">
              <a:rPr lang="en-US" altLang="en-US"/>
              <a:pPr/>
              <a:t>‹#›</a:t>
            </a:fld>
            <a:endParaRPr lang="en-US" altLang="en-US"/>
          </a:p>
        </p:txBody>
      </p:sp>
    </p:spTree>
    <p:extLst>
      <p:ext uri="{BB962C8B-B14F-4D97-AF65-F5344CB8AC3E}">
        <p14:creationId xmlns:p14="http://schemas.microsoft.com/office/powerpoint/2010/main" val="2138635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457200" y="1600200"/>
            <a:ext cx="4038600" cy="4495800"/>
          </a:xfrm>
        </p:spPr>
        <p:txBody>
          <a:bodyPr/>
          <a:lstStyle/>
          <a:p>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84D4A903-FAAC-49C1-A626-E7E53C6F3A78}" type="datetime1">
              <a:rPr lang="en-US" altLang="en-US" smtClean="0"/>
              <a:t>4/15/2020</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3EE8553-B18F-46EE-ADF6-156F6D6728DF}" type="slidenum">
              <a:rPr lang="en-US" altLang="en-US"/>
              <a:pPr/>
              <a:t>‹#›</a:t>
            </a:fld>
            <a:endParaRPr lang="en-US" altLang="en-US"/>
          </a:p>
        </p:txBody>
      </p:sp>
    </p:spTree>
    <p:extLst>
      <p:ext uri="{BB962C8B-B14F-4D97-AF65-F5344CB8AC3E}">
        <p14:creationId xmlns:p14="http://schemas.microsoft.com/office/powerpoint/2010/main" val="1874747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6BBF6B4C-F194-46C2-ADBE-1A347596B68B}" type="datetime1">
              <a:rPr lang="en-US" altLang="en-US" smtClean="0"/>
              <a:t>4/15/2020</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C11F384-D219-4202-964A-3185907C3FFC}" type="slidenum">
              <a:rPr lang="en-US" altLang="en-US"/>
              <a:pPr/>
              <a:t>‹#›</a:t>
            </a:fld>
            <a:endParaRPr lang="en-US" altLang="en-US"/>
          </a:p>
        </p:txBody>
      </p:sp>
    </p:spTree>
    <p:extLst>
      <p:ext uri="{BB962C8B-B14F-4D97-AF65-F5344CB8AC3E}">
        <p14:creationId xmlns:p14="http://schemas.microsoft.com/office/powerpoint/2010/main" val="1220144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495800"/>
          </a:xfrm>
        </p:spPr>
        <p:txBody>
          <a:bodyPr/>
          <a:lstStyle/>
          <a:p>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7CDCE74A-0AFA-466E-9102-BE6F4E3771BC}" type="datetime1">
              <a:rPr lang="en-US" altLang="en-US" smtClean="0"/>
              <a:t>4/15/2020</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AA38142-5285-433C-8260-8F8FB1E11274}" type="slidenum">
              <a:rPr lang="en-US" altLang="en-US"/>
              <a:pPr/>
              <a:t>‹#›</a:t>
            </a:fld>
            <a:endParaRPr lang="en-US" altLang="en-US"/>
          </a:p>
        </p:txBody>
      </p:sp>
    </p:spTree>
    <p:extLst>
      <p:ext uri="{BB962C8B-B14F-4D97-AF65-F5344CB8AC3E}">
        <p14:creationId xmlns:p14="http://schemas.microsoft.com/office/powerpoint/2010/main" val="191796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7B2139C1-4332-4396-94B6-DB29B83A29E7}" type="datetime1">
              <a:rPr lang="en-US" altLang="en-US" smtClean="0"/>
              <a:t>4/15/2020</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000E798-5E90-4BC2-9270-86B109CC2A17}" type="slidenum">
              <a:rPr lang="en-US" altLang="en-US"/>
              <a:pPr/>
              <a:t>‹#›</a:t>
            </a:fld>
            <a:endParaRPr lang="en-US" altLang="en-US"/>
          </a:p>
        </p:txBody>
      </p:sp>
    </p:spTree>
    <p:extLst>
      <p:ext uri="{BB962C8B-B14F-4D97-AF65-F5344CB8AC3E}">
        <p14:creationId xmlns:p14="http://schemas.microsoft.com/office/powerpoint/2010/main" val="388796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5B4148-0249-486E-BF4F-A50FDE923D30}"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318816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22CD5B-1B83-40AA-93FC-976595CBD1F7}" type="datetime1">
              <a:rPr lang="en-US" smtClean="0"/>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99621-AF6E-4BB1-89B6-1587F457F33D}"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79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27DDB8-E8D0-46BE-94CC-D2C5C2615611}"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46798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06663-71F3-4E3A-AA0F-F04DE758CD9F}" type="datetime1">
              <a:rPr lang="en-US" smtClean="0"/>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411263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B331C4-70CB-4D95-A69F-6E3897AFE694}" type="datetime1">
              <a:rPr lang="en-US" smtClean="0"/>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48139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1C10F-EC37-49B2-A290-66C549A4BAC5}" type="datetime1">
              <a:rPr lang="en-US" smtClean="0"/>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409980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B3CC77D-94BD-4859-A215-89F8A0233644}"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396726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B91FA0-840D-45AD-B5B5-542CAF840811}" type="datetime1">
              <a:rPr lang="en-US" smtClean="0"/>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99621-AF6E-4BB1-89B6-1587F457F33D}" type="slidenum">
              <a:rPr lang="en-US" smtClean="0"/>
              <a:t>‹#›</a:t>
            </a:fld>
            <a:endParaRPr lang="en-US"/>
          </a:p>
        </p:txBody>
      </p:sp>
    </p:spTree>
    <p:extLst>
      <p:ext uri="{BB962C8B-B14F-4D97-AF65-F5344CB8AC3E}">
        <p14:creationId xmlns:p14="http://schemas.microsoft.com/office/powerpoint/2010/main" val="63936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C4356C8C-8EC4-42AC-8F6F-61612364456E}" type="datetime1">
              <a:rPr lang="en-US" smtClean="0"/>
              <a:t>4/15/2020</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AD999621-AF6E-4BB1-89B6-1587F457F33D}" type="slidenum">
              <a:rPr lang="en-US" smtClean="0"/>
              <a:t>‹#›</a:t>
            </a:fld>
            <a:endParaRPr lang="en-US"/>
          </a:p>
        </p:txBody>
      </p:sp>
    </p:spTree>
    <p:extLst>
      <p:ext uri="{BB962C8B-B14F-4D97-AF65-F5344CB8AC3E}">
        <p14:creationId xmlns:p14="http://schemas.microsoft.com/office/powerpoint/2010/main" val="352823246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2" r:id="rId13"/>
    <p:sldLayoutId id="2147483693" r:id="rId14"/>
    <p:sldLayoutId id="2147483694" r:id="rId15"/>
    <p:sldLayoutId id="2147483695" r:id="rId16"/>
  </p:sldLayoutIdLs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41" y="1887718"/>
            <a:ext cx="8229600" cy="1143000"/>
          </a:xfrm>
        </p:spPr>
        <p:txBody>
          <a:bodyPr>
            <a:normAutofit fontScale="90000"/>
          </a:bodyPr>
          <a:lstStyle/>
          <a:p>
            <a:pPr algn="ctr"/>
            <a:r>
              <a:rPr lang="en-US" altLang="en-US" sz="4800" b="1" dirty="0">
                <a:solidFill>
                  <a:schemeClr val="bg1"/>
                </a:solidFill>
              </a:rPr>
              <a:t>EXCAVATION &amp; TRENCHING AWARENESS FOR THE CONSTRUCTION INDUSTRY</a:t>
            </a:r>
            <a:endParaRPr lang="en-US" sz="4800" b="1" dirty="0">
              <a:solidFill>
                <a:schemeClr val="bg1"/>
              </a:solidFill>
            </a:endParaRPr>
          </a:p>
        </p:txBody>
      </p:sp>
      <p:sp>
        <p:nvSpPr>
          <p:cNvPr id="4" name="Slide Number Placeholder 3"/>
          <p:cNvSpPr>
            <a:spLocks noGrp="1"/>
          </p:cNvSpPr>
          <p:nvPr>
            <p:ph type="sldNum" sz="quarter" idx="12"/>
          </p:nvPr>
        </p:nvSpPr>
        <p:spPr/>
        <p:txBody>
          <a:bodyPr/>
          <a:lstStyle/>
          <a:p>
            <a:fld id="{AD999621-AF6E-4BB1-89B6-1587F457F33D}" type="slidenum">
              <a:rPr lang="en-US" smtClean="0"/>
              <a:t>1</a:t>
            </a:fld>
            <a:endParaRPr lang="en-US"/>
          </a:p>
        </p:txBody>
      </p:sp>
    </p:spTree>
    <p:extLst>
      <p:ext uri="{BB962C8B-B14F-4D97-AF65-F5344CB8AC3E}">
        <p14:creationId xmlns:p14="http://schemas.microsoft.com/office/powerpoint/2010/main" val="1928588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b="1" dirty="0"/>
              <a:t>General Requirements</a:t>
            </a:r>
            <a:br>
              <a:rPr lang="en-US" altLang="en-US" b="1" dirty="0"/>
            </a:br>
            <a:endParaRPr lang="en-US" dirty="0"/>
          </a:p>
        </p:txBody>
      </p:sp>
      <p:sp>
        <p:nvSpPr>
          <p:cNvPr id="826371" name="Rectangle 3"/>
          <p:cNvSpPr>
            <a:spLocks noGrp="1" noChangeArrowheads="1"/>
          </p:cNvSpPr>
          <p:nvPr>
            <p:ph idx="1"/>
          </p:nvPr>
        </p:nvSpPr>
        <p:spPr>
          <a:xfrm>
            <a:off x="859237" y="1877938"/>
            <a:ext cx="7404653" cy="4038600"/>
          </a:xfrm>
        </p:spPr>
        <p:txBody>
          <a:bodyPr>
            <a:normAutofit lnSpcReduction="10000"/>
          </a:bodyPr>
          <a:lstStyle/>
          <a:p>
            <a:pPr marL="34290" indent="0">
              <a:buNone/>
            </a:pPr>
            <a:r>
              <a:rPr lang="en-US" altLang="en-US" sz="2800" b="1" dirty="0"/>
              <a:t>Surface Encumbrances</a:t>
            </a:r>
          </a:p>
          <a:p>
            <a:r>
              <a:rPr lang="en-US" altLang="en-US" dirty="0"/>
              <a:t>All surfaces encumbrances that are located so as to create a hazard to employees shall be removed or supported as necessary to safeguard employees</a:t>
            </a:r>
          </a:p>
          <a:p>
            <a:pPr marL="34290" indent="0">
              <a:buNone/>
            </a:pPr>
            <a:endParaRPr lang="en-US" altLang="en-US" dirty="0"/>
          </a:p>
          <a:p>
            <a:pPr marL="34290" indent="0">
              <a:buNone/>
            </a:pPr>
            <a:r>
              <a:rPr lang="en-US" altLang="en-US" sz="2800" b="1" dirty="0"/>
              <a:t>Underground Installations</a:t>
            </a:r>
          </a:p>
          <a:p>
            <a:r>
              <a:rPr lang="en-US" altLang="en-US" dirty="0"/>
              <a:t>Utility companies shall be contacted with in established local response times</a:t>
            </a:r>
          </a:p>
          <a:p>
            <a:pPr lvl="1"/>
            <a:r>
              <a:rPr lang="en-US" altLang="en-US" dirty="0"/>
              <a:t>Advised of proposed work</a:t>
            </a:r>
          </a:p>
          <a:p>
            <a:pPr lvl="1"/>
            <a:r>
              <a:rPr lang="en-US" altLang="en-US" dirty="0"/>
              <a:t>Asked to establish location of utility</a:t>
            </a:r>
          </a:p>
          <a:p>
            <a:pPr lvl="1"/>
            <a:r>
              <a:rPr lang="en-US" altLang="en-US" dirty="0"/>
              <a:t>When request cannot be met, employer may proceed with caution with detection equipment of an acceptable means to locate utility</a:t>
            </a:r>
          </a:p>
          <a:p>
            <a:pPr marL="34290" indent="0">
              <a:buNone/>
            </a:pPr>
            <a:endParaRPr lang="en-US" altLang="en-US" sz="1800" b="1" dirty="0"/>
          </a:p>
          <a:p>
            <a:endParaRPr lang="en-US" altLang="en-US" dirty="0"/>
          </a:p>
        </p:txBody>
      </p:sp>
      <p:sp>
        <p:nvSpPr>
          <p:cNvPr id="9" name="Slide Number Placeholder 8"/>
          <p:cNvSpPr>
            <a:spLocks noGrp="1"/>
          </p:cNvSpPr>
          <p:nvPr>
            <p:ph type="sldNum" sz="quarter" idx="12"/>
          </p:nvPr>
        </p:nvSpPr>
        <p:spPr/>
        <p:txBody>
          <a:bodyPr/>
          <a:lstStyle/>
          <a:p>
            <a:fld id="{AD999621-AF6E-4BB1-89B6-1587F457F33D}" type="slidenum">
              <a:rPr lang="en-US" smtClean="0"/>
              <a:t>10</a:t>
            </a:fld>
            <a:endParaRPr lang="en-US"/>
          </a:p>
        </p:txBody>
      </p:sp>
    </p:spTree>
    <p:extLst>
      <p:ext uri="{BB962C8B-B14F-4D97-AF65-F5344CB8AC3E}">
        <p14:creationId xmlns:p14="http://schemas.microsoft.com/office/powerpoint/2010/main" val="429302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2"/>
          <p:cNvSpPr>
            <a:spLocks noGrp="1"/>
          </p:cNvSpPr>
          <p:nvPr>
            <p:ph type="title"/>
          </p:nvPr>
        </p:nvSpPr>
        <p:spPr>
          <a:xfrm>
            <a:off x="754131" y="335915"/>
            <a:ext cx="7406640" cy="1356360"/>
          </a:xfrm>
        </p:spPr>
        <p:txBody>
          <a:bodyPr/>
          <a:lstStyle/>
          <a:p>
            <a:r>
              <a:rPr lang="en-US" dirty="0"/>
              <a:t>General Requirement</a:t>
            </a:r>
          </a:p>
        </p:txBody>
      </p:sp>
      <p:sp>
        <p:nvSpPr>
          <p:cNvPr id="16" name="Content Placeholder 15"/>
          <p:cNvSpPr>
            <a:spLocks noGrp="1"/>
          </p:cNvSpPr>
          <p:nvPr>
            <p:ph idx="1"/>
          </p:nvPr>
        </p:nvSpPr>
        <p:spPr>
          <a:xfrm>
            <a:off x="756118" y="1692275"/>
            <a:ext cx="7404653" cy="4038600"/>
          </a:xfrm>
        </p:spPr>
        <p:txBody>
          <a:bodyPr>
            <a:normAutofit fontScale="92500" lnSpcReduction="20000"/>
          </a:bodyPr>
          <a:lstStyle/>
          <a:p>
            <a:pPr marL="34290" indent="0">
              <a:buNone/>
            </a:pPr>
            <a:r>
              <a:rPr lang="en-US" altLang="en-US" sz="2400" b="1" dirty="0"/>
              <a:t>Underground Installations</a:t>
            </a:r>
          </a:p>
          <a:p>
            <a:r>
              <a:rPr lang="en-US" altLang="en-US" dirty="0"/>
              <a:t>While the excavation is open, underground installations shall be protected, supported or removed as necessary to safeguard employees</a:t>
            </a:r>
          </a:p>
          <a:p>
            <a:endParaRPr lang="en-US" altLang="en-US" dirty="0"/>
          </a:p>
          <a:p>
            <a:pPr marL="34290" indent="0">
              <a:buNone/>
            </a:pPr>
            <a:r>
              <a:rPr lang="en-US" altLang="en-US" sz="2400" b="1" dirty="0"/>
              <a:t>Access &amp; Egress</a:t>
            </a:r>
          </a:p>
          <a:p>
            <a:pPr>
              <a:buFont typeface="Wingdings" panose="05000000000000000000" pitchFamily="2" charset="2"/>
              <a:buChar char="§"/>
            </a:pPr>
            <a:r>
              <a:rPr lang="en-US" altLang="en-US" sz="2100" dirty="0"/>
              <a:t>Structural ramps</a:t>
            </a:r>
          </a:p>
          <a:p>
            <a:pPr lvl="1"/>
            <a:r>
              <a:rPr lang="en-US" altLang="en-US" sz="1900" dirty="0"/>
              <a:t>Used by employees shall be designed by a competent person</a:t>
            </a:r>
          </a:p>
          <a:p>
            <a:pPr lvl="1"/>
            <a:r>
              <a:rPr lang="en-US" altLang="en-US" sz="1900" dirty="0"/>
              <a:t>When used for equipment shall be designed competent person qualified in structural design</a:t>
            </a:r>
          </a:p>
          <a:p>
            <a:pPr>
              <a:buFont typeface="Wingdings" panose="05000000000000000000" pitchFamily="2" charset="2"/>
              <a:buChar char="§"/>
            </a:pPr>
            <a:r>
              <a:rPr lang="en-US" altLang="en-US" sz="2100" dirty="0"/>
              <a:t>Stairway, ladder, ramp or other safe means of egress require no more than 25 </a:t>
            </a:r>
            <a:r>
              <a:rPr lang="en-US" altLang="en-US" sz="2100" dirty="0" err="1"/>
              <a:t>ft</a:t>
            </a:r>
            <a:r>
              <a:rPr lang="en-US" altLang="en-US" sz="2100" dirty="0"/>
              <a:t> of lateral travel for employees in excavations that are 4 feet or more in depth</a:t>
            </a:r>
          </a:p>
          <a:p>
            <a:pPr>
              <a:buFont typeface="Wingdings" panose="05000000000000000000" pitchFamily="2" charset="2"/>
              <a:buChar char="§"/>
            </a:pPr>
            <a:r>
              <a:rPr lang="en-US" altLang="en-US" sz="2100" dirty="0"/>
              <a:t>Ladders must be secured and extend a minimum of 36 inches above the landing</a:t>
            </a:r>
          </a:p>
          <a:p>
            <a:endParaRPr lang="en-US" dirty="0"/>
          </a:p>
        </p:txBody>
      </p:sp>
      <p:sp>
        <p:nvSpPr>
          <p:cNvPr id="12" name="Slide Number Placeholder 11"/>
          <p:cNvSpPr>
            <a:spLocks noGrp="1"/>
          </p:cNvSpPr>
          <p:nvPr>
            <p:ph type="sldNum" sz="quarter" idx="12"/>
          </p:nvPr>
        </p:nvSpPr>
        <p:spPr/>
        <p:txBody>
          <a:bodyPr/>
          <a:lstStyle/>
          <a:p>
            <a:fld id="{AD999621-AF6E-4BB1-89B6-1587F457F33D}" type="slidenum">
              <a:rPr lang="en-US" smtClean="0"/>
              <a:t>11</a:t>
            </a:fld>
            <a:endParaRPr lang="en-US"/>
          </a:p>
        </p:txBody>
      </p:sp>
    </p:spTree>
    <p:extLst>
      <p:ext uri="{BB962C8B-B14F-4D97-AF65-F5344CB8AC3E}">
        <p14:creationId xmlns:p14="http://schemas.microsoft.com/office/powerpoint/2010/main" val="265117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577332" y="418323"/>
            <a:ext cx="7406640" cy="1356360"/>
          </a:xfrm>
        </p:spPr>
        <p:txBody>
          <a:bodyPr/>
          <a:lstStyle/>
          <a:p>
            <a:r>
              <a:rPr lang="en-US" dirty="0"/>
              <a:t>GeneralRequirement</a:t>
            </a:r>
          </a:p>
        </p:txBody>
      </p:sp>
      <p:sp>
        <p:nvSpPr>
          <p:cNvPr id="5" name="Content Placeholder 4"/>
          <p:cNvSpPr>
            <a:spLocks noGrp="1"/>
          </p:cNvSpPr>
          <p:nvPr>
            <p:ph sz="half" idx="1"/>
          </p:nvPr>
        </p:nvSpPr>
        <p:spPr>
          <a:xfrm>
            <a:off x="484025" y="1774683"/>
            <a:ext cx="4750447" cy="4811474"/>
          </a:xfrm>
        </p:spPr>
        <p:txBody>
          <a:bodyPr>
            <a:normAutofit/>
          </a:bodyPr>
          <a:lstStyle/>
          <a:p>
            <a:pPr marL="34290" indent="0">
              <a:buNone/>
            </a:pPr>
            <a:r>
              <a:rPr lang="en-US" altLang="en-US" sz="2400" b="1" dirty="0"/>
              <a:t>Exposure to vehicle traffic</a:t>
            </a:r>
          </a:p>
          <a:p>
            <a:r>
              <a:rPr lang="en-US" altLang="en-US" dirty="0"/>
              <a:t>Employees exposed to public vehicle traffic shall be provided with and wear warning vests or other suitable garments</a:t>
            </a:r>
          </a:p>
          <a:p>
            <a:pPr lvl="1"/>
            <a:r>
              <a:rPr lang="en-US" altLang="en-US" dirty="0"/>
              <a:t>Marked or made with reflectorized  or highly visible material</a:t>
            </a:r>
          </a:p>
          <a:p>
            <a:pPr lvl="1"/>
            <a:r>
              <a:rPr lang="en-US" altLang="en-US" dirty="0"/>
              <a:t>Requiring a designated, trained flag person along with signs, signals, and barricades when necessary</a:t>
            </a:r>
          </a:p>
          <a:p>
            <a:pPr marL="205740" lvl="1" indent="0">
              <a:buNone/>
            </a:pPr>
            <a:endParaRPr lang="en-US" altLang="en-US" dirty="0"/>
          </a:p>
          <a:p>
            <a:pPr marL="205740" lvl="1" indent="0">
              <a:buNone/>
            </a:pPr>
            <a:r>
              <a:rPr lang="en-US" altLang="en-US" sz="2800" b="1" dirty="0"/>
              <a:t>Exposure to falling loads</a:t>
            </a:r>
          </a:p>
          <a:p>
            <a:pPr lvl="1"/>
            <a:r>
              <a:rPr lang="en-US" altLang="en-US" dirty="0"/>
              <a:t>No employee shall be permitted underneath loads handled by digging or lifting equipment</a:t>
            </a:r>
          </a:p>
          <a:p>
            <a:pPr lvl="1"/>
            <a:r>
              <a:rPr lang="en-US" altLang="en-US" dirty="0"/>
              <a:t>Stand away from vehicle being loaded or unloaded to avoid being struck</a:t>
            </a:r>
          </a:p>
          <a:p>
            <a:endParaRPr lang="en-US" dirty="0"/>
          </a:p>
        </p:txBody>
      </p:sp>
      <p:sp>
        <p:nvSpPr>
          <p:cNvPr id="11" name="Slide Number Placeholder 10"/>
          <p:cNvSpPr>
            <a:spLocks noGrp="1"/>
          </p:cNvSpPr>
          <p:nvPr>
            <p:ph type="sldNum" sz="quarter" idx="12"/>
          </p:nvPr>
        </p:nvSpPr>
        <p:spPr/>
        <p:txBody>
          <a:bodyPr/>
          <a:lstStyle/>
          <a:p>
            <a:fld id="{AD999621-AF6E-4BB1-89B6-1587F457F33D}" type="slidenum">
              <a:rPr lang="en-US" smtClean="0"/>
              <a:t>12</a:t>
            </a:fld>
            <a:endParaRPr lang="en-US"/>
          </a:p>
        </p:txBody>
      </p:sp>
      <p:pic>
        <p:nvPicPr>
          <p:cNvPr id="13" name="Picture 1028" descr="Pipe lgs"/>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5234472" y="2211355"/>
            <a:ext cx="3694923" cy="31944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cmpd="sng">
                <a:solidFill>
                  <a:srgbClr val="000000"/>
                </a:solidFill>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08926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651977" y="561333"/>
            <a:ext cx="7406640" cy="1356360"/>
          </a:xfrm>
        </p:spPr>
        <p:txBody>
          <a:bodyPr/>
          <a:lstStyle/>
          <a:p>
            <a:r>
              <a:rPr lang="en-US" altLang="en-US" b="1" dirty="0"/>
              <a:t>General Requirements.</a:t>
            </a:r>
            <a:endParaRPr lang="en-US" dirty="0"/>
          </a:p>
        </p:txBody>
      </p:sp>
      <p:sp>
        <p:nvSpPr>
          <p:cNvPr id="7" name="Content Placeholder 6"/>
          <p:cNvSpPr>
            <a:spLocks noGrp="1"/>
          </p:cNvSpPr>
          <p:nvPr>
            <p:ph sz="half" idx="1"/>
          </p:nvPr>
        </p:nvSpPr>
        <p:spPr>
          <a:xfrm>
            <a:off x="540008" y="2057400"/>
            <a:ext cx="3966677" cy="4023360"/>
          </a:xfrm>
        </p:spPr>
        <p:txBody>
          <a:bodyPr>
            <a:normAutofit/>
          </a:bodyPr>
          <a:lstStyle/>
          <a:p>
            <a:pPr marL="34290" indent="0">
              <a:buNone/>
            </a:pPr>
            <a:r>
              <a:rPr lang="en-US" altLang="en-US" sz="2400" b="1" dirty="0"/>
              <a:t>Warning systems for mobile equipment</a:t>
            </a:r>
            <a:endParaRPr lang="en-US" altLang="en-US" sz="2400" dirty="0"/>
          </a:p>
          <a:p>
            <a:r>
              <a:rPr lang="en-US" altLang="en-US" sz="2400" dirty="0"/>
              <a:t>When operator does not have clear view of edge of excavation</a:t>
            </a:r>
          </a:p>
          <a:p>
            <a:r>
              <a:rPr lang="en-US" altLang="en-US" sz="2400" dirty="0"/>
              <a:t>Warning system shall be utilized </a:t>
            </a:r>
          </a:p>
          <a:p>
            <a:pPr lvl="1"/>
            <a:r>
              <a:rPr lang="en-US" altLang="en-US" sz="2400" dirty="0"/>
              <a:t>Barricades</a:t>
            </a:r>
          </a:p>
          <a:p>
            <a:pPr lvl="1"/>
            <a:r>
              <a:rPr lang="en-US" altLang="en-US" sz="2400" dirty="0"/>
              <a:t>Hand or mechanical signals</a:t>
            </a:r>
          </a:p>
          <a:p>
            <a:pPr lvl="1"/>
            <a:r>
              <a:rPr lang="en-US" altLang="en-US" sz="2400" dirty="0"/>
              <a:t>Stop logs</a:t>
            </a:r>
          </a:p>
          <a:p>
            <a:endParaRPr lang="en-US" dirty="0"/>
          </a:p>
        </p:txBody>
      </p:sp>
      <p:sp>
        <p:nvSpPr>
          <p:cNvPr id="11" name="Slide Number Placeholder 10"/>
          <p:cNvSpPr>
            <a:spLocks noGrp="1"/>
          </p:cNvSpPr>
          <p:nvPr>
            <p:ph type="sldNum" sz="quarter" idx="12"/>
          </p:nvPr>
        </p:nvSpPr>
        <p:spPr/>
        <p:txBody>
          <a:bodyPr/>
          <a:lstStyle/>
          <a:p>
            <a:fld id="{AD999621-AF6E-4BB1-89B6-1587F457F33D}" type="slidenum">
              <a:rPr lang="en-US" smtClean="0"/>
              <a:t>13</a:t>
            </a:fld>
            <a:endParaRPr lang="en-US"/>
          </a:p>
        </p:txBody>
      </p:sp>
      <p:pic>
        <p:nvPicPr>
          <p:cNvPr id="3" name="Content Placeholder 2" title="Victim was ejected from tractor into the trench (lower center )"/>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00588" y="2271541"/>
            <a:ext cx="4049712" cy="3210582"/>
          </a:xfrm>
        </p:spPr>
      </p:pic>
    </p:spTree>
    <p:extLst>
      <p:ext uri="{BB962C8B-B14F-4D97-AF65-F5344CB8AC3E}">
        <p14:creationId xmlns:p14="http://schemas.microsoft.com/office/powerpoint/2010/main" val="44605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b="1" dirty="0"/>
              <a:t>General Requirements..</a:t>
            </a:r>
            <a:endParaRPr lang="en-US" dirty="0"/>
          </a:p>
        </p:txBody>
      </p:sp>
      <p:sp>
        <p:nvSpPr>
          <p:cNvPr id="21" name="Content Placeholder 20"/>
          <p:cNvSpPr>
            <a:spLocks noGrp="1"/>
          </p:cNvSpPr>
          <p:nvPr>
            <p:ph sz="half" idx="1"/>
          </p:nvPr>
        </p:nvSpPr>
        <p:spPr>
          <a:xfrm>
            <a:off x="344066" y="1879500"/>
            <a:ext cx="4013329" cy="4531555"/>
          </a:xfrm>
        </p:spPr>
        <p:txBody>
          <a:bodyPr/>
          <a:lstStyle/>
          <a:p>
            <a:pPr marL="34290" indent="0">
              <a:buNone/>
            </a:pPr>
            <a:r>
              <a:rPr lang="en-US" altLang="en-US" b="1" dirty="0"/>
              <a:t>Hazardous Atmospheres</a:t>
            </a:r>
          </a:p>
          <a:p>
            <a:r>
              <a:rPr lang="en-US" altLang="en-US" sz="1800" dirty="0"/>
              <a:t>Testing and controls</a:t>
            </a:r>
          </a:p>
          <a:p>
            <a:pPr lvl="1"/>
            <a:r>
              <a:rPr lang="en-US" altLang="en-US" dirty="0"/>
              <a:t>To prevent harmful levels of atmospheric contaminants</a:t>
            </a:r>
          </a:p>
          <a:p>
            <a:pPr lvl="1"/>
            <a:r>
              <a:rPr lang="en-US" altLang="en-US" dirty="0"/>
              <a:t>Less than 19.5% or more than 23.5% oxygen</a:t>
            </a:r>
          </a:p>
          <a:p>
            <a:pPr lvl="1"/>
            <a:r>
              <a:rPr lang="en-US" altLang="en-US" dirty="0"/>
              <a:t>Atmosphere tested before entry</a:t>
            </a:r>
          </a:p>
          <a:p>
            <a:pPr lvl="1"/>
            <a:r>
              <a:rPr lang="en-US" altLang="en-US" dirty="0"/>
              <a:t>Adequate precautions shall be taken</a:t>
            </a:r>
          </a:p>
          <a:p>
            <a:pPr lvl="2"/>
            <a:r>
              <a:rPr lang="en-US" altLang="en-US" sz="1800" dirty="0"/>
              <a:t>Ventilation</a:t>
            </a:r>
          </a:p>
          <a:p>
            <a:pPr lvl="2"/>
            <a:r>
              <a:rPr lang="en-US" altLang="en-US" sz="1800" dirty="0"/>
              <a:t>Proper respiratory protection</a:t>
            </a:r>
          </a:p>
          <a:p>
            <a:pPr lvl="2"/>
            <a:r>
              <a:rPr lang="en-US" altLang="en-US" sz="1800" dirty="0"/>
              <a:t>Testing done often as necessary</a:t>
            </a:r>
          </a:p>
          <a:p>
            <a:endParaRPr lang="en-US" dirty="0"/>
          </a:p>
        </p:txBody>
      </p:sp>
      <p:sp>
        <p:nvSpPr>
          <p:cNvPr id="11" name="Slide Number Placeholder 10"/>
          <p:cNvSpPr>
            <a:spLocks noGrp="1"/>
          </p:cNvSpPr>
          <p:nvPr>
            <p:ph type="sldNum" sz="quarter" idx="12"/>
          </p:nvPr>
        </p:nvSpPr>
        <p:spPr/>
        <p:txBody>
          <a:bodyPr/>
          <a:lstStyle/>
          <a:p>
            <a:fld id="{AD999621-AF6E-4BB1-89B6-1587F457F33D}" type="slidenum">
              <a:rPr lang="en-US" smtClean="0"/>
              <a:t>14</a:t>
            </a:fld>
            <a:endParaRPr lang="en-US"/>
          </a:p>
        </p:txBody>
      </p:sp>
      <p:pic>
        <p:nvPicPr>
          <p:cNvPr id="23" name="Content Placeholder 22" descr="Ventilation Blowers-Propane system for heated ventilation&#10;"/>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423410" y="2057399"/>
            <a:ext cx="4543308" cy="362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89354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Emergency Rescue Equipment</a:t>
            </a:r>
            <a:endParaRPr lang="en-US" dirty="0"/>
          </a:p>
        </p:txBody>
      </p:sp>
      <p:sp>
        <p:nvSpPr>
          <p:cNvPr id="3" name="Content Placeholder 2"/>
          <p:cNvSpPr>
            <a:spLocks noGrp="1"/>
          </p:cNvSpPr>
          <p:nvPr>
            <p:ph idx="1"/>
          </p:nvPr>
        </p:nvSpPr>
        <p:spPr/>
        <p:txBody>
          <a:bodyPr/>
          <a:lstStyle/>
          <a:p>
            <a:r>
              <a:rPr lang="en-US" altLang="en-US" sz="2800" dirty="0"/>
              <a:t>Rescue equipment</a:t>
            </a:r>
          </a:p>
          <a:p>
            <a:pPr lvl="1"/>
            <a:r>
              <a:rPr lang="en-US" altLang="en-US" sz="2800" dirty="0"/>
              <a:t>Breathing equipment</a:t>
            </a:r>
          </a:p>
          <a:p>
            <a:pPr lvl="1"/>
            <a:r>
              <a:rPr lang="en-US" altLang="en-US" sz="2800" dirty="0"/>
              <a:t>Safety harness and line or basket stretcher</a:t>
            </a:r>
          </a:p>
          <a:p>
            <a:pPr lvl="1"/>
            <a:r>
              <a:rPr lang="en-US" altLang="en-US" sz="2800" dirty="0"/>
              <a:t>Must be readily available</a:t>
            </a:r>
          </a:p>
          <a:p>
            <a:pPr lvl="1"/>
            <a:r>
              <a:rPr lang="en-US" altLang="en-US" sz="2800" dirty="0"/>
              <a:t>Must be attended</a:t>
            </a:r>
          </a:p>
          <a:p>
            <a:pPr lvl="1"/>
            <a:r>
              <a:rPr lang="en-US" altLang="en-US" sz="2800" dirty="0"/>
              <a:t>Bell-bottom pier holes, deep and confined footing excavation shall wear a harness with a lifeline securely attached to it</a:t>
            </a:r>
          </a:p>
          <a:p>
            <a:endParaRPr lang="en-US" dirty="0"/>
          </a:p>
        </p:txBody>
      </p:sp>
      <p:sp>
        <p:nvSpPr>
          <p:cNvPr id="7" name="Slide Number Placeholder 6"/>
          <p:cNvSpPr>
            <a:spLocks noGrp="1"/>
          </p:cNvSpPr>
          <p:nvPr>
            <p:ph type="sldNum" sz="quarter" idx="12"/>
          </p:nvPr>
        </p:nvSpPr>
        <p:spPr/>
        <p:txBody>
          <a:bodyPr/>
          <a:lstStyle/>
          <a:p>
            <a:fld id="{AD999621-AF6E-4BB1-89B6-1587F457F33D}" type="slidenum">
              <a:rPr lang="en-US" smtClean="0"/>
              <a:t>15</a:t>
            </a:fld>
            <a:endParaRPr lang="en-US"/>
          </a:p>
        </p:txBody>
      </p:sp>
    </p:spTree>
    <p:extLst>
      <p:ext uri="{BB962C8B-B14F-4D97-AF65-F5344CB8AC3E}">
        <p14:creationId xmlns:p14="http://schemas.microsoft.com/office/powerpoint/2010/main" val="312435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Title 14"/>
          <p:cNvSpPr>
            <a:spLocks noGrp="1"/>
          </p:cNvSpPr>
          <p:nvPr>
            <p:ph type="title"/>
          </p:nvPr>
        </p:nvSpPr>
        <p:spPr>
          <a:xfrm>
            <a:off x="633315" y="534312"/>
            <a:ext cx="7406640" cy="1356360"/>
          </a:xfrm>
        </p:spPr>
        <p:txBody>
          <a:bodyPr/>
          <a:lstStyle/>
          <a:p>
            <a:r>
              <a:rPr lang="en-US" dirty="0"/>
              <a:t>General Requirements…</a:t>
            </a:r>
          </a:p>
        </p:txBody>
      </p:sp>
      <p:sp>
        <p:nvSpPr>
          <p:cNvPr id="8" name="Content Placeholder 7"/>
          <p:cNvSpPr>
            <a:spLocks noGrp="1"/>
          </p:cNvSpPr>
          <p:nvPr>
            <p:ph sz="half" idx="1"/>
          </p:nvPr>
        </p:nvSpPr>
        <p:spPr>
          <a:xfrm>
            <a:off x="745282" y="1777481"/>
            <a:ext cx="3955306" cy="4023360"/>
          </a:xfrm>
        </p:spPr>
        <p:txBody>
          <a:bodyPr/>
          <a:lstStyle/>
          <a:p>
            <a:pPr marL="34290" indent="0">
              <a:buNone/>
            </a:pPr>
            <a:r>
              <a:rPr lang="en-US" altLang="en-US" sz="2400" b="1" dirty="0"/>
              <a:t>Water Accumulation</a:t>
            </a:r>
          </a:p>
          <a:p>
            <a:r>
              <a:rPr lang="en-US" altLang="en-US" sz="2400" dirty="0"/>
              <a:t>Employees shall not work in excavations where there is accumulated water, or where water is accumulating, unless adequate precautions have been taken, to protect employees.</a:t>
            </a:r>
          </a:p>
          <a:p>
            <a:endParaRPr lang="en-US" altLang="en-US" sz="1800" dirty="0"/>
          </a:p>
          <a:p>
            <a:endParaRPr lang="en-US" dirty="0"/>
          </a:p>
        </p:txBody>
      </p:sp>
      <p:pic>
        <p:nvPicPr>
          <p:cNvPr id="14" name="Content Placeholder 13" descr="PR00351034451"/>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00588" y="2057399"/>
            <a:ext cx="4303453" cy="303645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Slide Number Placeholder 9"/>
          <p:cNvSpPr>
            <a:spLocks noGrp="1"/>
          </p:cNvSpPr>
          <p:nvPr>
            <p:ph type="sldNum" sz="quarter" idx="12"/>
          </p:nvPr>
        </p:nvSpPr>
        <p:spPr/>
        <p:txBody>
          <a:bodyPr/>
          <a:lstStyle/>
          <a:p>
            <a:fld id="{AD999621-AF6E-4BB1-89B6-1587F457F33D}" type="slidenum">
              <a:rPr lang="en-US" smtClean="0"/>
              <a:t>16</a:t>
            </a:fld>
            <a:endParaRPr lang="en-US"/>
          </a:p>
        </p:txBody>
      </p:sp>
    </p:spTree>
    <p:extLst>
      <p:ext uri="{BB962C8B-B14F-4D97-AF65-F5344CB8AC3E}">
        <p14:creationId xmlns:p14="http://schemas.microsoft.com/office/powerpoint/2010/main" val="3060431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421853"/>
            <a:ext cx="7406640" cy="1356360"/>
          </a:xfrm>
        </p:spPr>
        <p:txBody>
          <a:bodyPr/>
          <a:lstStyle/>
          <a:p>
            <a:r>
              <a:rPr lang="en-US" altLang="en-US" b="1" dirty="0"/>
              <a:t>General Requirements….</a:t>
            </a:r>
            <a:endParaRPr lang="en-US" dirty="0"/>
          </a:p>
        </p:txBody>
      </p:sp>
      <p:sp>
        <p:nvSpPr>
          <p:cNvPr id="4" name="Content Placeholder 3"/>
          <p:cNvSpPr>
            <a:spLocks noGrp="1"/>
          </p:cNvSpPr>
          <p:nvPr>
            <p:ph sz="half" idx="1"/>
          </p:nvPr>
        </p:nvSpPr>
        <p:spPr>
          <a:xfrm>
            <a:off x="774569" y="1763252"/>
            <a:ext cx="3786001" cy="4023360"/>
          </a:xfrm>
        </p:spPr>
        <p:txBody>
          <a:bodyPr>
            <a:normAutofit/>
          </a:bodyPr>
          <a:lstStyle/>
          <a:p>
            <a:pPr marL="34290" indent="0">
              <a:buNone/>
            </a:pPr>
            <a:r>
              <a:rPr lang="en-US" altLang="en-US" sz="2000" b="1" dirty="0"/>
              <a:t>Stability of adjacent structures</a:t>
            </a:r>
          </a:p>
          <a:p>
            <a:r>
              <a:rPr lang="en-US" altLang="en-US" sz="2000" dirty="0"/>
              <a:t>Where stability is endangered by excavation operations</a:t>
            </a:r>
          </a:p>
          <a:p>
            <a:r>
              <a:rPr lang="en-US" altLang="en-US" sz="2000" dirty="0"/>
              <a:t>Support systems such as shoring, bracing or underpinning shall be provided</a:t>
            </a:r>
          </a:p>
          <a:p>
            <a:r>
              <a:rPr lang="en-US" altLang="en-US" sz="2000" dirty="0"/>
              <a:t>Sidewalks, pavement and appurtenant structures shall not be undermined unless support systems are used to protect employees</a:t>
            </a:r>
          </a:p>
          <a:p>
            <a:endParaRPr lang="en-US" dirty="0"/>
          </a:p>
        </p:txBody>
      </p:sp>
      <p:sp>
        <p:nvSpPr>
          <p:cNvPr id="10" name="Slide Number Placeholder 9"/>
          <p:cNvSpPr>
            <a:spLocks noGrp="1"/>
          </p:cNvSpPr>
          <p:nvPr>
            <p:ph type="sldNum" sz="quarter" idx="12"/>
          </p:nvPr>
        </p:nvSpPr>
        <p:spPr/>
        <p:txBody>
          <a:bodyPr/>
          <a:lstStyle/>
          <a:p>
            <a:fld id="{AD999621-AF6E-4BB1-89B6-1587F457F33D}" type="slidenum">
              <a:rPr lang="en-US" smtClean="0"/>
              <a:t>17</a:t>
            </a:fld>
            <a:endParaRPr lang="en-US"/>
          </a:p>
        </p:txBody>
      </p:sp>
      <p:pic>
        <p:nvPicPr>
          <p:cNvPr id="11" name="Picture 3" title="Worker buried up to his waist, beneath concrete and brick veneer collapsing"/>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643250" y="2128651"/>
            <a:ext cx="4136659" cy="365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28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546265" y="561224"/>
            <a:ext cx="7406640" cy="1356360"/>
          </a:xfrm>
        </p:spPr>
        <p:txBody>
          <a:bodyPr/>
          <a:lstStyle/>
          <a:p>
            <a:r>
              <a:rPr lang="en-US" altLang="en-US" b="1" dirty="0"/>
              <a:t>General Requirements…..</a:t>
            </a:r>
            <a:endParaRPr lang="en-US" dirty="0"/>
          </a:p>
        </p:txBody>
      </p:sp>
      <p:sp>
        <p:nvSpPr>
          <p:cNvPr id="4" name="Content Placeholder 3"/>
          <p:cNvSpPr>
            <a:spLocks noGrp="1"/>
          </p:cNvSpPr>
          <p:nvPr>
            <p:ph sz="half" idx="1"/>
          </p:nvPr>
        </p:nvSpPr>
        <p:spPr>
          <a:xfrm>
            <a:off x="546265" y="2057399"/>
            <a:ext cx="3877145" cy="4023360"/>
          </a:xfrm>
        </p:spPr>
        <p:txBody>
          <a:bodyPr/>
          <a:lstStyle/>
          <a:p>
            <a:r>
              <a:rPr lang="en-US" altLang="en-US" sz="2400" b="1" dirty="0"/>
              <a:t>Protection from loose rock and soil</a:t>
            </a:r>
          </a:p>
          <a:p>
            <a:r>
              <a:rPr lang="en-US" altLang="en-US" sz="2000" dirty="0"/>
              <a:t>Hazard from falling or rolling from excavation face</a:t>
            </a:r>
          </a:p>
          <a:p>
            <a:pPr lvl="1"/>
            <a:r>
              <a:rPr lang="en-US" altLang="en-US" sz="2000" dirty="0"/>
              <a:t>Scaling to remove loose materials</a:t>
            </a:r>
          </a:p>
          <a:p>
            <a:pPr lvl="1"/>
            <a:r>
              <a:rPr lang="en-US" altLang="en-US" sz="2000" dirty="0"/>
              <a:t>Installation of protective barricades</a:t>
            </a:r>
          </a:p>
          <a:p>
            <a:pPr lvl="1"/>
            <a:r>
              <a:rPr lang="en-US" altLang="en-US" sz="2000" dirty="0"/>
              <a:t>Other means (retaining devices)</a:t>
            </a:r>
          </a:p>
          <a:p>
            <a:pPr lvl="1"/>
            <a:r>
              <a:rPr lang="en-US" altLang="en-US" sz="2000" dirty="0"/>
              <a:t>2 feet from edge of excavation</a:t>
            </a:r>
          </a:p>
          <a:p>
            <a:endParaRPr lang="en-US" dirty="0"/>
          </a:p>
        </p:txBody>
      </p:sp>
      <p:sp>
        <p:nvSpPr>
          <p:cNvPr id="14" name="Slide Number Placeholder 13"/>
          <p:cNvSpPr>
            <a:spLocks noGrp="1"/>
          </p:cNvSpPr>
          <p:nvPr>
            <p:ph type="sldNum" sz="quarter" idx="12"/>
          </p:nvPr>
        </p:nvSpPr>
        <p:spPr/>
        <p:txBody>
          <a:bodyPr/>
          <a:lstStyle/>
          <a:p>
            <a:fld id="{AD999621-AF6E-4BB1-89B6-1587F457F33D}" type="slidenum">
              <a:rPr lang="en-US" smtClean="0"/>
              <a:t>18</a:t>
            </a:fld>
            <a:endParaRPr lang="en-US"/>
          </a:p>
        </p:txBody>
      </p:sp>
      <p:pic>
        <p:nvPicPr>
          <p:cNvPr id="25" name="Picture 1026" descr="boxin2"/>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422074" y="2057399"/>
            <a:ext cx="4464581" cy="334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3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536617" y="469405"/>
            <a:ext cx="7406640" cy="1356360"/>
          </a:xfrm>
        </p:spPr>
        <p:txBody>
          <a:bodyPr>
            <a:normAutofit fontScale="90000"/>
          </a:bodyPr>
          <a:lstStyle/>
          <a:p>
            <a:r>
              <a:rPr lang="en-US" altLang="en-US" b="1" dirty="0"/>
              <a:t>General Requirements….</a:t>
            </a:r>
            <a:br>
              <a:rPr lang="en-US" altLang="en-US" b="1" dirty="0"/>
            </a:br>
            <a:r>
              <a:rPr lang="en-US" dirty="0"/>
              <a:t/>
            </a:r>
            <a:br>
              <a:rPr lang="en-US" dirty="0"/>
            </a:br>
            <a:endParaRPr lang="en-US" dirty="0"/>
          </a:p>
        </p:txBody>
      </p:sp>
      <p:sp>
        <p:nvSpPr>
          <p:cNvPr id="7" name="Content Placeholder 6"/>
          <p:cNvSpPr>
            <a:spLocks noGrp="1"/>
          </p:cNvSpPr>
          <p:nvPr>
            <p:ph sz="half" idx="1"/>
          </p:nvPr>
        </p:nvSpPr>
        <p:spPr>
          <a:xfrm>
            <a:off x="536617" y="1421518"/>
            <a:ext cx="4703806" cy="5167436"/>
          </a:xfrm>
        </p:spPr>
        <p:txBody>
          <a:bodyPr>
            <a:normAutofit/>
          </a:bodyPr>
          <a:lstStyle/>
          <a:p>
            <a:pPr marL="34290" indent="0">
              <a:buNone/>
            </a:pPr>
            <a:r>
              <a:rPr lang="en-US" altLang="en-US" sz="2000" b="1" dirty="0"/>
              <a:t>Inspections</a:t>
            </a:r>
          </a:p>
          <a:p>
            <a:r>
              <a:rPr lang="en-US" altLang="en-US" sz="2000" dirty="0"/>
              <a:t>Daily and before start of work</a:t>
            </a:r>
          </a:p>
          <a:p>
            <a:r>
              <a:rPr lang="en-US" altLang="en-US" sz="2000" dirty="0"/>
              <a:t>As needed throughout the shift</a:t>
            </a:r>
          </a:p>
          <a:p>
            <a:r>
              <a:rPr lang="en-US" altLang="en-US" sz="2000" dirty="0"/>
              <a:t>After snowstorms, </a:t>
            </a:r>
            <a:r>
              <a:rPr lang="en-US" altLang="en-US" sz="2000" dirty="0" err="1"/>
              <a:t>windstorms,thaw</a:t>
            </a:r>
            <a:r>
              <a:rPr lang="en-US" altLang="en-US" sz="2000" dirty="0"/>
              <a:t>, earthquake</a:t>
            </a:r>
          </a:p>
          <a:p>
            <a:r>
              <a:rPr lang="en-US" altLang="en-US" sz="2000" dirty="0"/>
              <a:t>Employees shall be removed until precautions have been taken</a:t>
            </a:r>
          </a:p>
          <a:p>
            <a:r>
              <a:rPr lang="en-US" altLang="en-US" sz="2000" dirty="0"/>
              <a:t>When fissures, tension cracks, sloughing undercutting, water seepage, bulging at the bottom</a:t>
            </a:r>
          </a:p>
          <a:p>
            <a:r>
              <a:rPr lang="en-US" altLang="en-US" sz="2000" dirty="0"/>
              <a:t>Change in size, location or placement of the spoil pile</a:t>
            </a:r>
          </a:p>
          <a:p>
            <a:r>
              <a:rPr lang="en-US" altLang="en-US" sz="2000" dirty="0"/>
              <a:t>Indication of movement in adjacent structures</a:t>
            </a:r>
          </a:p>
          <a:p>
            <a:endParaRPr lang="en-US" altLang="en-US" dirty="0"/>
          </a:p>
          <a:p>
            <a:endParaRPr lang="en-US" dirty="0"/>
          </a:p>
        </p:txBody>
      </p:sp>
      <p:sp>
        <p:nvSpPr>
          <p:cNvPr id="10" name="Slide Number Placeholder 9"/>
          <p:cNvSpPr>
            <a:spLocks noGrp="1"/>
          </p:cNvSpPr>
          <p:nvPr>
            <p:ph type="sldNum" sz="quarter" idx="12"/>
          </p:nvPr>
        </p:nvSpPr>
        <p:spPr/>
        <p:txBody>
          <a:bodyPr/>
          <a:lstStyle/>
          <a:p>
            <a:fld id="{AD999621-AF6E-4BB1-89B6-1587F457F33D}" type="slidenum">
              <a:rPr lang="en-US" smtClean="0"/>
              <a:t>19</a:t>
            </a:fld>
            <a:endParaRPr lang="en-US"/>
          </a:p>
        </p:txBody>
      </p:sp>
      <p:pic>
        <p:nvPicPr>
          <p:cNvPr id="14" name="Picture 3" descr="Picture4"/>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5272644" y="2185061"/>
            <a:ext cx="3722311" cy="3220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2440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ChangeArrowheads="1"/>
          </p:cNvSpPr>
          <p:nvPr>
            <p:ph type="title"/>
          </p:nvPr>
        </p:nvSpPr>
        <p:spPr/>
        <p:txBody>
          <a:bodyPr/>
          <a:lstStyle/>
          <a:p>
            <a:r>
              <a:rPr lang="en-US" altLang="en-US" b="1" dirty="0">
                <a:solidFill>
                  <a:schemeClr val="tx1"/>
                </a:solidFill>
              </a:rPr>
              <a:t>Disclaimer</a:t>
            </a:r>
            <a:endParaRPr lang="en-US" altLang="en-US" b="1" dirty="0"/>
          </a:p>
        </p:txBody>
      </p:sp>
      <p:sp>
        <p:nvSpPr>
          <p:cNvPr id="1006595" name="Rectangle 3"/>
          <p:cNvSpPr>
            <a:spLocks noGrp="1" noChangeArrowheads="1"/>
          </p:cNvSpPr>
          <p:nvPr>
            <p:ph idx="1"/>
          </p:nvPr>
        </p:nvSpPr>
        <p:spPr>
          <a:xfrm>
            <a:off x="342900" y="2349500"/>
            <a:ext cx="8559799" cy="4318000"/>
          </a:xfrm>
        </p:spPr>
        <p:txBody>
          <a:bodyPr>
            <a:noAutofit/>
          </a:bodyPr>
          <a:lstStyle/>
          <a:p>
            <a:pPr marL="34290" indent="0">
              <a:buNone/>
            </a:pPr>
            <a:r>
              <a:rPr lang="en-US" altLang="en-US" sz="3200" dirty="0"/>
              <a:t>This material was produced under grant number </a:t>
            </a:r>
            <a:r>
              <a:rPr lang="en-US" altLang="en-US" sz="3200" dirty="0" smtClean="0"/>
              <a:t>SH-31227-SH7 </a:t>
            </a:r>
            <a:r>
              <a:rPr lang="en-US" altLang="en-US" sz="3200"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altLang="en-US" sz="3200" dirty="0"/>
          </a:p>
        </p:txBody>
      </p:sp>
      <p:sp>
        <p:nvSpPr>
          <p:cNvPr id="4" name="Slide Number Placeholder 3"/>
          <p:cNvSpPr>
            <a:spLocks noGrp="1"/>
          </p:cNvSpPr>
          <p:nvPr>
            <p:ph type="sldNum" sz="quarter" idx="12"/>
          </p:nvPr>
        </p:nvSpPr>
        <p:spPr/>
        <p:txBody>
          <a:bodyPr/>
          <a:lstStyle/>
          <a:p>
            <a:fld id="{AD999621-AF6E-4BB1-89B6-1587F457F33D}" type="slidenum">
              <a:rPr lang="en-US" smtClean="0"/>
              <a:t>2</a:t>
            </a:fld>
            <a:endParaRPr lang="en-US"/>
          </a:p>
        </p:txBody>
      </p:sp>
    </p:spTree>
    <p:extLst>
      <p:ext uri="{BB962C8B-B14F-4D97-AF65-F5344CB8AC3E}">
        <p14:creationId xmlns:p14="http://schemas.microsoft.com/office/powerpoint/2010/main" val="2837828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99201" y="488401"/>
            <a:ext cx="7406640" cy="692699"/>
          </a:xfrm>
        </p:spPr>
        <p:txBody>
          <a:bodyPr>
            <a:normAutofit/>
          </a:bodyPr>
          <a:lstStyle/>
          <a:p>
            <a:r>
              <a:rPr lang="en-US" altLang="en-US" b="1" dirty="0"/>
              <a:t>General </a:t>
            </a:r>
            <a:r>
              <a:rPr lang="en-US" altLang="en-US" b="1" dirty="0" smtClean="0"/>
              <a:t>Requirements       </a:t>
            </a:r>
            <a:endParaRPr lang="en-US" dirty="0"/>
          </a:p>
        </p:txBody>
      </p:sp>
      <p:sp>
        <p:nvSpPr>
          <p:cNvPr id="5" name="Content Placeholder 4"/>
          <p:cNvSpPr>
            <a:spLocks noGrp="1"/>
          </p:cNvSpPr>
          <p:nvPr>
            <p:ph sz="half" idx="1"/>
          </p:nvPr>
        </p:nvSpPr>
        <p:spPr>
          <a:xfrm>
            <a:off x="170601" y="1416222"/>
            <a:ext cx="4407362" cy="4956832"/>
          </a:xfrm>
        </p:spPr>
        <p:txBody>
          <a:bodyPr>
            <a:normAutofit/>
          </a:bodyPr>
          <a:lstStyle/>
          <a:p>
            <a:pPr marL="34290" indent="0">
              <a:buNone/>
            </a:pPr>
            <a:r>
              <a:rPr lang="en-US" altLang="en-US" sz="2800" b="1" dirty="0"/>
              <a:t>Fall protection</a:t>
            </a:r>
          </a:p>
          <a:p>
            <a:r>
              <a:rPr lang="en-US" altLang="en-US" sz="1800" dirty="0"/>
              <a:t>If walkway provided</a:t>
            </a:r>
          </a:p>
          <a:p>
            <a:pPr lvl="1"/>
            <a:r>
              <a:rPr lang="en-US" altLang="en-US" sz="1800" dirty="0"/>
              <a:t>Where employees permitted to cross, guard rails provided where 6 feet or more above lower levels</a:t>
            </a:r>
          </a:p>
          <a:p>
            <a:pPr lvl="1"/>
            <a:r>
              <a:rPr lang="en-US" altLang="en-US" sz="1800" dirty="0"/>
              <a:t>Fall protection standard</a:t>
            </a:r>
          </a:p>
          <a:p>
            <a:pPr marL="205740" lvl="1" indent="0">
              <a:buNone/>
            </a:pPr>
            <a:r>
              <a:rPr lang="en-US" altLang="en-US" sz="2400" b="1" dirty="0"/>
              <a:t>Requirements of Protective Systems</a:t>
            </a:r>
            <a:r>
              <a:rPr lang="en-US" altLang="en-US" dirty="0"/>
              <a:t>	</a:t>
            </a:r>
          </a:p>
          <a:p>
            <a:r>
              <a:rPr lang="en-US" altLang="en-US" sz="1800" dirty="0"/>
              <a:t>Employees shall be protected from cave-in by an adequate protective system except;</a:t>
            </a:r>
          </a:p>
          <a:p>
            <a:pPr lvl="1"/>
            <a:r>
              <a:rPr lang="en-US" altLang="en-US" sz="1800" dirty="0"/>
              <a:t>Entirely in stable rock</a:t>
            </a:r>
          </a:p>
          <a:p>
            <a:pPr lvl="1"/>
            <a:r>
              <a:rPr lang="en-US" altLang="en-US" sz="1800" dirty="0"/>
              <a:t>Less than </a:t>
            </a:r>
            <a:r>
              <a:rPr lang="en-US" altLang="en-US" sz="1800" b="1" dirty="0">
                <a:solidFill>
                  <a:schemeClr val="accent6"/>
                </a:solidFill>
              </a:rPr>
              <a:t>5 feet </a:t>
            </a:r>
            <a:r>
              <a:rPr lang="en-US" altLang="en-US" sz="1800" dirty="0"/>
              <a:t>in depth with no indication of cave-in</a:t>
            </a:r>
          </a:p>
          <a:p>
            <a:endParaRPr lang="en-US" dirty="0"/>
          </a:p>
        </p:txBody>
      </p:sp>
      <p:sp>
        <p:nvSpPr>
          <p:cNvPr id="10" name="Slide Number Placeholder 9"/>
          <p:cNvSpPr>
            <a:spLocks noGrp="1"/>
          </p:cNvSpPr>
          <p:nvPr>
            <p:ph type="sldNum" sz="quarter" idx="12"/>
          </p:nvPr>
        </p:nvSpPr>
        <p:spPr/>
        <p:txBody>
          <a:bodyPr/>
          <a:lstStyle/>
          <a:p>
            <a:fld id="{AD999621-AF6E-4BB1-89B6-1587F457F33D}" type="slidenum">
              <a:rPr lang="en-US" smtClean="0"/>
              <a:t>20</a:t>
            </a:fld>
            <a:endParaRPr lang="en-US"/>
          </a:p>
        </p:txBody>
      </p:sp>
      <p:pic>
        <p:nvPicPr>
          <p:cNvPr id="14" name="Picture 4" descr="How many laws are broken here? Screw Jack used for cross member must be in trench to install&#10;"/>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4658026" y="1651000"/>
            <a:ext cx="4210913" cy="3936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2651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normAutofit/>
          </a:bodyPr>
          <a:lstStyle/>
          <a:p>
            <a:r>
              <a:rPr lang="en-US" altLang="en-US" sz="3200" b="1" dirty="0"/>
              <a:t>Protective System Designs using Manufacturers Data</a:t>
            </a:r>
          </a:p>
        </p:txBody>
      </p:sp>
      <p:sp>
        <p:nvSpPr>
          <p:cNvPr id="829443" name="Rectangle 3"/>
          <p:cNvSpPr>
            <a:spLocks noGrp="1" noChangeArrowheads="1"/>
          </p:cNvSpPr>
          <p:nvPr>
            <p:ph sz="half" idx="1"/>
          </p:nvPr>
        </p:nvSpPr>
        <p:spPr>
          <a:xfrm>
            <a:off x="665018" y="2057399"/>
            <a:ext cx="4035570" cy="4023360"/>
          </a:xfrm>
        </p:spPr>
        <p:txBody>
          <a:bodyPr>
            <a:normAutofit/>
          </a:bodyPr>
          <a:lstStyle/>
          <a:p>
            <a:r>
              <a:rPr lang="en-US" altLang="en-US" sz="2400" dirty="0"/>
              <a:t>Deviation will only be allowed after manufacturer issues specific written approval</a:t>
            </a:r>
          </a:p>
          <a:p>
            <a:r>
              <a:rPr lang="en-US" altLang="en-US" sz="2400" dirty="0"/>
              <a:t>Written form at the job site during construction</a:t>
            </a:r>
          </a:p>
          <a:p>
            <a:r>
              <a:rPr lang="en-US" altLang="en-US" sz="2400" dirty="0">
                <a:solidFill>
                  <a:srgbClr val="FF0000"/>
                </a:solidFill>
              </a:rPr>
              <a:t>Trench Boxes: Make sure all cross members and safety pins are used when necessary</a:t>
            </a:r>
          </a:p>
          <a:p>
            <a:endParaRPr lang="en-US" altLang="en-US" sz="2400" dirty="0"/>
          </a:p>
        </p:txBody>
      </p:sp>
      <p:sp>
        <p:nvSpPr>
          <p:cNvPr id="6" name="Slide Number Placeholder 5"/>
          <p:cNvSpPr>
            <a:spLocks noGrp="1"/>
          </p:cNvSpPr>
          <p:nvPr>
            <p:ph type="sldNum" sz="quarter" idx="12"/>
          </p:nvPr>
        </p:nvSpPr>
        <p:spPr/>
        <p:txBody>
          <a:bodyPr/>
          <a:lstStyle/>
          <a:p>
            <a:fld id="{AD999621-AF6E-4BB1-89B6-1587F457F33D}" type="slidenum">
              <a:rPr lang="en-US" smtClean="0"/>
              <a:t>21</a:t>
            </a:fld>
            <a:endParaRPr lang="en-US"/>
          </a:p>
        </p:txBody>
      </p:sp>
      <p:pic>
        <p:nvPicPr>
          <p:cNvPr id="8" name="Content Placeholder 7" descr="PR00351034415"/>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07466" y="2149434"/>
            <a:ext cx="4205906" cy="334884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55740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2944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4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a:xfrm>
            <a:off x="457200" y="495300"/>
            <a:ext cx="8229600" cy="609600"/>
          </a:xfrm>
        </p:spPr>
        <p:txBody>
          <a:bodyPr>
            <a:normAutofit fontScale="90000"/>
          </a:bodyPr>
          <a:lstStyle/>
          <a:p>
            <a:r>
              <a:rPr lang="en-US" altLang="en-US"/>
              <a:t>Installation &amp; Removal</a:t>
            </a:r>
          </a:p>
        </p:txBody>
      </p:sp>
      <p:sp>
        <p:nvSpPr>
          <p:cNvPr id="832515" name="Rectangle 3"/>
          <p:cNvSpPr>
            <a:spLocks noGrp="1" noChangeArrowheads="1"/>
          </p:cNvSpPr>
          <p:nvPr>
            <p:ph idx="1"/>
          </p:nvPr>
        </p:nvSpPr>
        <p:spPr>
          <a:xfrm>
            <a:off x="595994" y="1645064"/>
            <a:ext cx="7404653" cy="4038600"/>
          </a:xfrm>
        </p:spPr>
        <p:txBody>
          <a:bodyPr/>
          <a:lstStyle/>
          <a:p>
            <a:r>
              <a:rPr lang="en-US" altLang="en-US" sz="2800" dirty="0"/>
              <a:t>Excavate to </a:t>
            </a:r>
            <a:r>
              <a:rPr lang="en-US" altLang="en-US" sz="2800" dirty="0">
                <a:solidFill>
                  <a:srgbClr val="FF0000"/>
                </a:solidFill>
              </a:rPr>
              <a:t>no greater than 2 feet </a:t>
            </a:r>
            <a:r>
              <a:rPr lang="en-US" altLang="en-US" sz="2800" dirty="0"/>
              <a:t>below – only if system is rated  at full depth and there are no indications of a loss of soil from behind or below the support system</a:t>
            </a:r>
          </a:p>
          <a:p>
            <a:r>
              <a:rPr lang="en-US" altLang="en-US" sz="2800" dirty="0"/>
              <a:t>Employees are not permitted to work below other employees unless adequately protected from falling, rolling, sliding material</a:t>
            </a:r>
          </a:p>
          <a:p>
            <a:r>
              <a:rPr lang="en-US" altLang="en-US" sz="2800" dirty="0"/>
              <a:t>Employees are not allowed in shields when installed, removed or moved vertically</a:t>
            </a:r>
          </a:p>
        </p:txBody>
      </p:sp>
      <p:sp>
        <p:nvSpPr>
          <p:cNvPr id="4" name="Slide Number Placeholder 3"/>
          <p:cNvSpPr>
            <a:spLocks noGrp="1"/>
          </p:cNvSpPr>
          <p:nvPr>
            <p:ph type="sldNum" sz="quarter" idx="12"/>
          </p:nvPr>
        </p:nvSpPr>
        <p:spPr/>
        <p:txBody>
          <a:bodyPr/>
          <a:lstStyle/>
          <a:p>
            <a:fld id="{AD999621-AF6E-4BB1-89B6-1587F457F33D}" type="slidenum">
              <a:rPr lang="en-US" smtClean="0"/>
              <a:t>22</a:t>
            </a:fld>
            <a:endParaRPr lang="en-US"/>
          </a:p>
        </p:txBody>
      </p:sp>
    </p:spTree>
    <p:extLst>
      <p:ext uri="{BB962C8B-B14F-4D97-AF65-F5344CB8AC3E}">
        <p14:creationId xmlns:p14="http://schemas.microsoft.com/office/powerpoint/2010/main" val="2205208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325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5" name="Rectangle 1029"/>
          <p:cNvSpPr>
            <a:spLocks noGrp="1" noChangeArrowheads="1"/>
          </p:cNvSpPr>
          <p:nvPr>
            <p:ph type="title"/>
          </p:nvPr>
        </p:nvSpPr>
        <p:spPr>
          <a:xfrm>
            <a:off x="457200" y="493713"/>
            <a:ext cx="8229600" cy="612775"/>
          </a:xfrm>
        </p:spPr>
        <p:txBody>
          <a:bodyPr>
            <a:normAutofit fontScale="90000"/>
          </a:bodyPr>
          <a:lstStyle/>
          <a:p>
            <a:r>
              <a:rPr lang="en-US" altLang="en-US" sz="2700" dirty="0"/>
              <a:t>Not a certified trench box. Made by laborers on site</a:t>
            </a:r>
            <a:r>
              <a:rPr lang="en-US" altLang="en-US" dirty="0"/>
              <a:t/>
            </a:r>
            <a:br>
              <a:rPr lang="en-US" altLang="en-US" dirty="0"/>
            </a:br>
            <a:endParaRPr lang="en-US" altLang="en-US" dirty="0"/>
          </a:p>
        </p:txBody>
      </p:sp>
      <p:pic>
        <p:nvPicPr>
          <p:cNvPr id="209924" name="Picture 1028" descr="PR00351034413"/>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457201" y="1213504"/>
            <a:ext cx="8229600" cy="50103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AD999621-AF6E-4BB1-89B6-1587F457F33D}" type="slidenum">
              <a:rPr lang="en-US" smtClean="0"/>
              <a:t>23</a:t>
            </a:fld>
            <a:endParaRPr lang="en-US"/>
          </a:p>
        </p:txBody>
      </p:sp>
    </p:spTree>
    <p:extLst>
      <p:ext uri="{BB962C8B-B14F-4D97-AF65-F5344CB8AC3E}">
        <p14:creationId xmlns:p14="http://schemas.microsoft.com/office/powerpoint/2010/main" val="3905885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2400" b="1" dirty="0"/>
              <a:t>Good – easy system to use, a lot of work done quickly. Bad – not tall enough, no ladder </a:t>
            </a:r>
            <a:r>
              <a:rPr lang="en-US" altLang="en-US" dirty="0"/>
              <a:t/>
            </a:r>
            <a:br>
              <a:rPr lang="en-US" altLang="en-US" dirty="0"/>
            </a:br>
            <a:endParaRPr lang="en-US" dirty="0"/>
          </a:p>
        </p:txBody>
      </p:sp>
      <p:sp>
        <p:nvSpPr>
          <p:cNvPr id="6" name="Slide Number Placeholder 5"/>
          <p:cNvSpPr>
            <a:spLocks noGrp="1"/>
          </p:cNvSpPr>
          <p:nvPr>
            <p:ph type="sldNum" sz="quarter" idx="12"/>
          </p:nvPr>
        </p:nvSpPr>
        <p:spPr/>
        <p:txBody>
          <a:bodyPr/>
          <a:lstStyle/>
          <a:p>
            <a:fld id="{AD999621-AF6E-4BB1-89B6-1587F457F33D}" type="slidenum">
              <a:rPr lang="en-US" smtClean="0"/>
              <a:t>24</a:t>
            </a:fld>
            <a:endParaRPr lang="en-US"/>
          </a:p>
        </p:txBody>
      </p:sp>
      <p:pic>
        <p:nvPicPr>
          <p:cNvPr id="8" name="Picture 5" descr="Picture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7250" y="2057400"/>
            <a:ext cx="751485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993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583004" y="220980"/>
            <a:ext cx="8001742" cy="1356360"/>
          </a:xfrm>
        </p:spPr>
        <p:txBody>
          <a:bodyPr>
            <a:normAutofit/>
          </a:bodyPr>
          <a:lstStyle/>
          <a:p>
            <a:r>
              <a:rPr lang="en-US" altLang="en-US" sz="3200" b="1" dirty="0"/>
              <a:t>Horizontal and Vertical  Shoring Dimensions</a:t>
            </a:r>
          </a:p>
        </p:txBody>
      </p:sp>
      <p:sp>
        <p:nvSpPr>
          <p:cNvPr id="2" name="Text Placeholder 1" descr="HZ Shoring Dimensions&#10;"/>
          <p:cNvSpPr>
            <a:spLocks noGrp="1"/>
          </p:cNvSpPr>
          <p:nvPr>
            <p:ph type="body" idx="1"/>
          </p:nvPr>
        </p:nvSpPr>
        <p:spPr>
          <a:xfrm>
            <a:off x="857250" y="1577340"/>
            <a:ext cx="3566160" cy="777240"/>
          </a:xfrm>
        </p:spPr>
        <p:txBody>
          <a:bodyPr/>
          <a:lstStyle/>
          <a:p>
            <a:r>
              <a:rPr lang="en-US" dirty="0"/>
              <a:t>Hz. Shoring Dimensions</a:t>
            </a:r>
          </a:p>
        </p:txBody>
      </p:sp>
      <p:sp>
        <p:nvSpPr>
          <p:cNvPr id="15" name="Text Placeholder 14"/>
          <p:cNvSpPr>
            <a:spLocks noGrp="1"/>
          </p:cNvSpPr>
          <p:nvPr>
            <p:ph type="body" sz="quarter" idx="3"/>
          </p:nvPr>
        </p:nvSpPr>
        <p:spPr>
          <a:xfrm>
            <a:off x="4710651" y="1577340"/>
            <a:ext cx="3566160" cy="777240"/>
          </a:xfrm>
        </p:spPr>
        <p:txBody>
          <a:bodyPr/>
          <a:lstStyle/>
          <a:p>
            <a:r>
              <a:rPr lang="en-US" dirty="0"/>
              <a:t>Vt. Shoring Dimensions</a:t>
            </a:r>
          </a:p>
          <a:p>
            <a:endParaRPr lang="en-US" dirty="0"/>
          </a:p>
        </p:txBody>
      </p:sp>
      <p:sp>
        <p:nvSpPr>
          <p:cNvPr id="9" name="Slide Number Placeholder 8"/>
          <p:cNvSpPr>
            <a:spLocks noGrp="1"/>
          </p:cNvSpPr>
          <p:nvPr>
            <p:ph type="sldNum" sz="quarter" idx="12"/>
          </p:nvPr>
        </p:nvSpPr>
        <p:spPr/>
        <p:txBody>
          <a:bodyPr/>
          <a:lstStyle/>
          <a:p>
            <a:fld id="{AD999621-AF6E-4BB1-89B6-1587F457F33D}" type="slidenum">
              <a:rPr lang="en-US" smtClean="0"/>
              <a:t>25</a:t>
            </a:fld>
            <a:endParaRPr lang="en-US"/>
          </a:p>
        </p:txBody>
      </p:sp>
      <p:pic>
        <p:nvPicPr>
          <p:cNvPr id="5" name="Content Placeholder 4" title="HZ Shoring Dimensi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48252" y="2260600"/>
            <a:ext cx="4174523" cy="3757185"/>
          </a:xfrm>
        </p:spPr>
      </p:pic>
      <p:pic>
        <p:nvPicPr>
          <p:cNvPr id="7" name="Content Placeholder 6" title="Vertical Shoring Dimensions"/>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702175" y="2232591"/>
            <a:ext cx="4175125" cy="3801507"/>
          </a:xfrm>
        </p:spPr>
      </p:pic>
    </p:spTree>
    <p:extLst>
      <p:ext uri="{BB962C8B-B14F-4D97-AF65-F5344CB8AC3E}">
        <p14:creationId xmlns:p14="http://schemas.microsoft.com/office/powerpoint/2010/main" val="16121922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74240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3970" name="Rectangle 2"/>
          <p:cNvSpPr>
            <a:spLocks noGrp="1" noChangeArrowheads="1"/>
          </p:cNvSpPr>
          <p:nvPr>
            <p:ph type="title"/>
          </p:nvPr>
        </p:nvSpPr>
        <p:spPr>
          <a:xfrm>
            <a:off x="152400" y="228600"/>
            <a:ext cx="8839200" cy="1828800"/>
          </a:xfrm>
        </p:spPr>
        <p:txBody>
          <a:bodyPr/>
          <a:lstStyle/>
          <a:p>
            <a:pPr>
              <a:lnSpc>
                <a:spcPct val="110000"/>
              </a:lnSpc>
            </a:pPr>
            <a:r>
              <a:rPr lang="en-US" altLang="en-US" b="1"/>
              <a:t>SHIELD USAGE AND SAFETY</a:t>
            </a:r>
            <a:r>
              <a:rPr lang="en-US" altLang="en-US"/>
              <a:t/>
            </a:r>
            <a:br>
              <a:rPr lang="en-US" altLang="en-US"/>
            </a:br>
            <a:r>
              <a:rPr lang="en-US" altLang="en-US" sz="2800"/>
              <a:t>Shields are used to protect workers from cave-ins, not to provide support for the trench.</a:t>
            </a:r>
            <a:endParaRPr lang="en-US" altLang="en-US"/>
          </a:p>
        </p:txBody>
      </p:sp>
      <p:sp>
        <p:nvSpPr>
          <p:cNvPr id="723971" name="Rectangle 3"/>
          <p:cNvSpPr>
            <a:spLocks noGrp="1" noChangeArrowheads="1"/>
          </p:cNvSpPr>
          <p:nvPr>
            <p:ph idx="1"/>
          </p:nvPr>
        </p:nvSpPr>
        <p:spPr>
          <a:xfrm>
            <a:off x="228600" y="2286000"/>
            <a:ext cx="8686800" cy="4114800"/>
          </a:xfrm>
        </p:spPr>
        <p:txBody>
          <a:bodyPr/>
          <a:lstStyle/>
          <a:p>
            <a:r>
              <a:rPr lang="en-US" altLang="en-US" sz="2400" dirty="0"/>
              <a:t>Manufacturer’s Data must be present at work site.</a:t>
            </a:r>
          </a:p>
          <a:p>
            <a:r>
              <a:rPr lang="en-US" altLang="en-US" sz="2400" dirty="0"/>
              <a:t>Top of the shield must extend to the top of the trench.</a:t>
            </a:r>
          </a:p>
          <a:p>
            <a:r>
              <a:rPr lang="en-US" altLang="en-US" sz="2400" dirty="0"/>
              <a:t>If used with sloping, top of shield must extend </a:t>
            </a:r>
            <a:r>
              <a:rPr lang="en-US" altLang="en-US" sz="2400" dirty="0">
                <a:solidFill>
                  <a:srgbClr val="FF0000"/>
                </a:solidFill>
              </a:rPr>
              <a:t>18 inches above </a:t>
            </a:r>
            <a:r>
              <a:rPr lang="en-US" altLang="en-US" sz="2400" dirty="0"/>
              <a:t>vertical trench walls.</a:t>
            </a:r>
          </a:p>
          <a:p>
            <a:r>
              <a:rPr lang="en-US" altLang="en-US" sz="2400" dirty="0"/>
              <a:t>Shields may be stacked, provided the bottom one is rated for the total depth of the trench.</a:t>
            </a:r>
          </a:p>
          <a:p>
            <a:r>
              <a:rPr lang="en-US" altLang="en-US" sz="2400" dirty="0"/>
              <a:t>The trench may be dug </a:t>
            </a:r>
            <a:r>
              <a:rPr lang="en-US" altLang="en-US" sz="2400" dirty="0">
                <a:solidFill>
                  <a:srgbClr val="FF0000"/>
                </a:solidFill>
              </a:rPr>
              <a:t>2 feet lower than the shield bottom</a:t>
            </a:r>
            <a:r>
              <a:rPr lang="en-US" altLang="en-US" sz="2400" dirty="0"/>
              <a:t>, </a:t>
            </a:r>
            <a:r>
              <a:rPr lang="en-US" altLang="en-US" sz="2400" dirty="0">
                <a:solidFill>
                  <a:srgbClr val="FF0000"/>
                </a:solidFill>
              </a:rPr>
              <a:t>but the shield must be rated for that depth.</a:t>
            </a:r>
          </a:p>
          <a:p>
            <a:r>
              <a:rPr lang="en-US" altLang="en-US" sz="2400" dirty="0"/>
              <a:t>Backfill around the box to prevent lateral movement.</a:t>
            </a:r>
            <a:endParaRPr lang="en-US" altLang="en-US" dirty="0"/>
          </a:p>
        </p:txBody>
      </p:sp>
      <p:sp>
        <p:nvSpPr>
          <p:cNvPr id="4" name="Slide Number Placeholder 3"/>
          <p:cNvSpPr>
            <a:spLocks noGrp="1"/>
          </p:cNvSpPr>
          <p:nvPr>
            <p:ph type="sldNum" sz="quarter" idx="12"/>
          </p:nvPr>
        </p:nvSpPr>
        <p:spPr/>
        <p:txBody>
          <a:bodyPr/>
          <a:lstStyle/>
          <a:p>
            <a:fld id="{AD999621-AF6E-4BB1-89B6-1587F457F33D}" type="slidenum">
              <a:rPr lang="en-US" smtClean="0"/>
              <a:t>26</a:t>
            </a:fld>
            <a:endParaRPr lang="en-US"/>
          </a:p>
        </p:txBody>
      </p:sp>
    </p:spTree>
    <p:extLst>
      <p:ext uri="{BB962C8B-B14F-4D97-AF65-F5344CB8AC3E}">
        <p14:creationId xmlns:p14="http://schemas.microsoft.com/office/powerpoint/2010/main" val="1809824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72397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397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Soil Classifications</a:t>
            </a:r>
          </a:p>
        </p:txBody>
      </p:sp>
      <p:sp>
        <p:nvSpPr>
          <p:cNvPr id="82947" name="Rectangle 3"/>
          <p:cNvSpPr>
            <a:spLocks noGrp="1" noChangeArrowheads="1"/>
          </p:cNvSpPr>
          <p:nvPr>
            <p:ph idx="1"/>
          </p:nvPr>
        </p:nvSpPr>
        <p:spPr>
          <a:xfrm>
            <a:off x="750372" y="1618014"/>
            <a:ext cx="8049244" cy="4038600"/>
          </a:xfrm>
        </p:spPr>
        <p:txBody>
          <a:bodyPr>
            <a:noAutofit/>
          </a:bodyPr>
          <a:lstStyle/>
          <a:p>
            <a:pPr marL="34290" indent="0">
              <a:buNone/>
            </a:pPr>
            <a:r>
              <a:rPr lang="en-US" altLang="en-US" b="1" dirty="0"/>
              <a:t>Stable rock</a:t>
            </a:r>
          </a:p>
          <a:p>
            <a:r>
              <a:rPr lang="en-US" altLang="en-US" sz="1800" dirty="0"/>
              <a:t>Natural solid mineral material that can be excavated with vertical sides and remain intact while exposed.  Examples are granite and sandstone.</a:t>
            </a:r>
            <a:r>
              <a:rPr lang="en-US" altLang="en-US" sz="1800" dirty="0">
                <a:latin typeface="Tahoma" panose="020B0604030504040204" pitchFamily="34" charset="0"/>
              </a:rPr>
              <a:t> </a:t>
            </a:r>
            <a:endParaRPr lang="en-US" altLang="en-US" sz="1800" dirty="0"/>
          </a:p>
          <a:p>
            <a:endParaRPr lang="en-US" altLang="en-US" sz="1800" dirty="0"/>
          </a:p>
          <a:p>
            <a:pPr marL="34290" indent="0">
              <a:buNone/>
            </a:pPr>
            <a:r>
              <a:rPr lang="en-US" altLang="en-US" b="1" dirty="0"/>
              <a:t>Type  A</a:t>
            </a:r>
          </a:p>
          <a:p>
            <a:r>
              <a:rPr lang="en-US" altLang="en-US" sz="1800" dirty="0"/>
              <a:t>cohesive soils with an unconfined compressive strength of </a:t>
            </a:r>
            <a:r>
              <a:rPr lang="en-US" altLang="en-US" sz="1800" dirty="0">
                <a:solidFill>
                  <a:srgbClr val="FF0000"/>
                </a:solidFill>
              </a:rPr>
              <a:t>1.5 tons per square foot [</a:t>
            </a:r>
            <a:r>
              <a:rPr lang="en-US" altLang="en-US" sz="1800" dirty="0" err="1">
                <a:solidFill>
                  <a:srgbClr val="FF0000"/>
                </a:solidFill>
              </a:rPr>
              <a:t>tsf</a:t>
            </a:r>
            <a:r>
              <a:rPr lang="en-US" altLang="en-US" sz="1800" dirty="0">
                <a:solidFill>
                  <a:srgbClr val="FF0000"/>
                </a:solidFill>
              </a:rPr>
              <a:t>]</a:t>
            </a:r>
          </a:p>
          <a:p>
            <a:pPr lvl="1"/>
            <a:r>
              <a:rPr lang="en-US" altLang="en-US" dirty="0"/>
              <a:t>Clay, silty clay, sandy clay</a:t>
            </a:r>
          </a:p>
          <a:p>
            <a:r>
              <a:rPr lang="en-US" altLang="en-US" sz="1800" dirty="0">
                <a:solidFill>
                  <a:srgbClr val="FF0000"/>
                </a:solidFill>
              </a:rPr>
              <a:t>No soil is type A if;</a:t>
            </a:r>
          </a:p>
          <a:p>
            <a:pPr lvl="1"/>
            <a:r>
              <a:rPr lang="en-US" altLang="en-US" dirty="0"/>
              <a:t>Fissured</a:t>
            </a:r>
          </a:p>
          <a:p>
            <a:pPr lvl="1"/>
            <a:r>
              <a:rPr lang="en-US" altLang="en-US" dirty="0"/>
              <a:t>Subject to vibration</a:t>
            </a:r>
          </a:p>
          <a:p>
            <a:pPr lvl="1"/>
            <a:r>
              <a:rPr lang="en-US" altLang="en-US" dirty="0"/>
              <a:t>Previously disturbed</a:t>
            </a:r>
          </a:p>
          <a:p>
            <a:pPr lvl="1"/>
            <a:r>
              <a:rPr lang="en-US" altLang="en-US" dirty="0"/>
              <a:t>Seeping water</a:t>
            </a:r>
          </a:p>
          <a:p>
            <a:pPr lvl="1"/>
            <a:r>
              <a:rPr lang="en-US" altLang="en-US" dirty="0"/>
              <a:t>Part of a sloped or layered system of four horizontal to one vertical</a:t>
            </a:r>
          </a:p>
          <a:p>
            <a:pPr lvl="1"/>
            <a:endParaRPr lang="en-US" altLang="en-US" dirty="0"/>
          </a:p>
        </p:txBody>
      </p:sp>
      <p:sp>
        <p:nvSpPr>
          <p:cNvPr id="4" name="Slide Number Placeholder 3"/>
          <p:cNvSpPr>
            <a:spLocks noGrp="1"/>
          </p:cNvSpPr>
          <p:nvPr>
            <p:ph type="sldNum" sz="quarter" idx="12"/>
          </p:nvPr>
        </p:nvSpPr>
        <p:spPr/>
        <p:txBody>
          <a:bodyPr/>
          <a:lstStyle/>
          <a:p>
            <a:fld id="{AD999621-AF6E-4BB1-89B6-1587F457F33D}" type="slidenum">
              <a:rPr lang="en-US" smtClean="0"/>
              <a:t>27</a:t>
            </a:fld>
            <a:endParaRPr lang="en-US"/>
          </a:p>
        </p:txBody>
      </p:sp>
    </p:spTree>
    <p:extLst>
      <p:ext uri="{BB962C8B-B14F-4D97-AF65-F5344CB8AC3E}">
        <p14:creationId xmlns:p14="http://schemas.microsoft.com/office/powerpoint/2010/main" val="41437818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294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8675" name="Rectangle 1027"/>
          <p:cNvSpPr>
            <a:spLocks noGrp="1" noChangeArrowheads="1"/>
          </p:cNvSpPr>
          <p:nvPr>
            <p:ph type="title"/>
          </p:nvPr>
        </p:nvSpPr>
        <p:spPr>
          <a:xfrm>
            <a:off x="465365" y="170213"/>
            <a:ext cx="7406640" cy="1356360"/>
          </a:xfrm>
        </p:spPr>
        <p:txBody>
          <a:bodyPr/>
          <a:lstStyle/>
          <a:p>
            <a:r>
              <a:rPr lang="en-US" altLang="en-US" dirty="0"/>
              <a:t>Soil Fissuring</a:t>
            </a:r>
          </a:p>
        </p:txBody>
      </p:sp>
      <p:sp>
        <p:nvSpPr>
          <p:cNvPr id="4" name="Slide Number Placeholder 3"/>
          <p:cNvSpPr>
            <a:spLocks noGrp="1"/>
          </p:cNvSpPr>
          <p:nvPr>
            <p:ph type="sldNum" sz="quarter" idx="12"/>
          </p:nvPr>
        </p:nvSpPr>
        <p:spPr/>
        <p:txBody>
          <a:bodyPr/>
          <a:lstStyle/>
          <a:p>
            <a:fld id="{AD999621-AF6E-4BB1-89B6-1587F457F33D}" type="slidenum">
              <a:rPr lang="en-US" smtClean="0"/>
              <a:t>28</a:t>
            </a:fld>
            <a:endParaRPr lang="en-US"/>
          </a:p>
        </p:txBody>
      </p:sp>
      <p:pic>
        <p:nvPicPr>
          <p:cNvPr id="6" name="Picture 1026" descr="hines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365" y="1353502"/>
            <a:ext cx="8298625" cy="5052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1163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66867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41" name="Rectangle 5"/>
          <p:cNvSpPr>
            <a:spLocks noGrp="1" noChangeArrowheads="1"/>
          </p:cNvSpPr>
          <p:nvPr>
            <p:ph type="title"/>
          </p:nvPr>
        </p:nvSpPr>
        <p:spPr>
          <a:xfrm>
            <a:off x="457200" y="493713"/>
            <a:ext cx="8229600" cy="612775"/>
          </a:xfrm>
        </p:spPr>
        <p:txBody>
          <a:bodyPr>
            <a:normAutofit fontScale="90000"/>
          </a:bodyPr>
          <a:lstStyle/>
          <a:p>
            <a:r>
              <a:rPr lang="en-US" altLang="en-US"/>
              <a:t>To Much Water?</a:t>
            </a:r>
          </a:p>
        </p:txBody>
      </p:sp>
      <p:pic>
        <p:nvPicPr>
          <p:cNvPr id="295940" name="Picture 4" descr="PR00351034450"/>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384865" y="1234757"/>
            <a:ext cx="8454335" cy="48612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AD999621-AF6E-4BB1-89B6-1587F457F33D}" type="slidenum">
              <a:rPr lang="en-US" smtClean="0"/>
              <a:t>29</a:t>
            </a:fld>
            <a:endParaRPr lang="en-US"/>
          </a:p>
        </p:txBody>
      </p:sp>
    </p:spTree>
    <p:extLst>
      <p:ext uri="{BB962C8B-B14F-4D97-AF65-F5344CB8AC3E}">
        <p14:creationId xmlns:p14="http://schemas.microsoft.com/office/powerpoint/2010/main" val="247155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95941"/>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1"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5698" name="Rectangle 2"/>
          <p:cNvSpPr>
            <a:spLocks noGrp="1" noChangeArrowheads="1"/>
          </p:cNvSpPr>
          <p:nvPr>
            <p:ph type="title"/>
          </p:nvPr>
        </p:nvSpPr>
        <p:spPr/>
        <p:txBody>
          <a:bodyPr/>
          <a:lstStyle/>
          <a:p>
            <a:r>
              <a:rPr lang="en-US" altLang="en-US" dirty="0"/>
              <a:t>Objectives</a:t>
            </a:r>
          </a:p>
        </p:txBody>
      </p:sp>
      <p:sp>
        <p:nvSpPr>
          <p:cNvPr id="925699" name="Rectangle 3"/>
          <p:cNvSpPr>
            <a:spLocks noGrp="1" noChangeArrowheads="1"/>
          </p:cNvSpPr>
          <p:nvPr>
            <p:ph idx="1"/>
          </p:nvPr>
        </p:nvSpPr>
        <p:spPr/>
        <p:txBody>
          <a:bodyPr>
            <a:normAutofit/>
          </a:bodyPr>
          <a:lstStyle/>
          <a:p>
            <a:r>
              <a:rPr lang="en-US" altLang="en-US" sz="2800" dirty="0"/>
              <a:t>Identify the laws, regulations, and standards as they apply to excavations</a:t>
            </a:r>
          </a:p>
          <a:p>
            <a:r>
              <a:rPr lang="en-US" altLang="en-US" sz="2800" dirty="0"/>
              <a:t>Describe soil classification and the testing used to determine type</a:t>
            </a:r>
          </a:p>
          <a:p>
            <a:r>
              <a:rPr lang="en-US" altLang="en-US" sz="2800" dirty="0"/>
              <a:t>Describe protective systems used in excavations</a:t>
            </a:r>
          </a:p>
          <a:p>
            <a:r>
              <a:rPr lang="en-US" altLang="en-US" sz="2800" dirty="0"/>
              <a:t>Discuss the hazards found in trenches</a:t>
            </a:r>
          </a:p>
          <a:p>
            <a:r>
              <a:rPr lang="en-US" altLang="en-US" sz="2800" dirty="0"/>
              <a:t>Describe the role of the competent person</a:t>
            </a:r>
          </a:p>
        </p:txBody>
      </p:sp>
      <p:sp>
        <p:nvSpPr>
          <p:cNvPr id="6" name="Slide Number Placeholder 5"/>
          <p:cNvSpPr>
            <a:spLocks noGrp="1"/>
          </p:cNvSpPr>
          <p:nvPr>
            <p:ph type="sldNum" sz="quarter" idx="12"/>
          </p:nvPr>
        </p:nvSpPr>
        <p:spPr/>
        <p:txBody>
          <a:bodyPr/>
          <a:lstStyle/>
          <a:p>
            <a:fld id="{AD999621-AF6E-4BB1-89B6-1587F457F33D}" type="slidenum">
              <a:rPr lang="en-US" smtClean="0"/>
              <a:t>3</a:t>
            </a:fld>
            <a:endParaRPr lang="en-US"/>
          </a:p>
        </p:txBody>
      </p:sp>
    </p:spTree>
    <p:extLst>
      <p:ext uri="{BB962C8B-B14F-4D97-AF65-F5344CB8AC3E}">
        <p14:creationId xmlns:p14="http://schemas.microsoft.com/office/powerpoint/2010/main" val="1650949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92569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69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3" name="Rectangle 5"/>
          <p:cNvSpPr>
            <a:spLocks noGrp="1" noChangeArrowheads="1"/>
          </p:cNvSpPr>
          <p:nvPr>
            <p:ph type="title"/>
          </p:nvPr>
        </p:nvSpPr>
        <p:spPr>
          <a:xfrm>
            <a:off x="457200" y="493713"/>
            <a:ext cx="8229600" cy="612775"/>
          </a:xfrm>
        </p:spPr>
        <p:txBody>
          <a:bodyPr>
            <a:normAutofit fontScale="90000"/>
          </a:bodyPr>
          <a:lstStyle/>
          <a:p>
            <a:r>
              <a:rPr lang="en-US" altLang="en-US"/>
              <a:t>Weight and Vibration</a:t>
            </a:r>
          </a:p>
        </p:txBody>
      </p:sp>
      <p:pic>
        <p:nvPicPr>
          <p:cNvPr id="304132" name="Picture 4" descr="How much pressure does it take from an outrigger to make this trench fail&#10;"/>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tretch>
            <a:fillRect/>
          </a:stretch>
        </p:blipFill>
        <p:spPr>
          <a:xfrm>
            <a:off x="330736" y="1167024"/>
            <a:ext cx="8330663" cy="49289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p:cNvSpPr>
            <a:spLocks noGrp="1"/>
          </p:cNvSpPr>
          <p:nvPr>
            <p:ph type="sldNum" sz="quarter" idx="12"/>
          </p:nvPr>
        </p:nvSpPr>
        <p:spPr/>
        <p:txBody>
          <a:bodyPr/>
          <a:lstStyle/>
          <a:p>
            <a:fld id="{AD999621-AF6E-4BB1-89B6-1587F457F33D}" type="slidenum">
              <a:rPr lang="en-US" smtClean="0"/>
              <a:t>30</a:t>
            </a:fld>
            <a:endParaRPr lang="en-US"/>
          </a:p>
        </p:txBody>
      </p:sp>
    </p:spTree>
    <p:extLst>
      <p:ext uri="{BB962C8B-B14F-4D97-AF65-F5344CB8AC3E}">
        <p14:creationId xmlns:p14="http://schemas.microsoft.com/office/powerpoint/2010/main" val="28168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0413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050"/>
          <p:cNvSpPr>
            <a:spLocks noGrp="1" noChangeArrowheads="1"/>
          </p:cNvSpPr>
          <p:nvPr>
            <p:ph type="title"/>
          </p:nvPr>
        </p:nvSpPr>
        <p:spPr>
          <a:xfrm>
            <a:off x="667256" y="443691"/>
            <a:ext cx="7406640" cy="1356360"/>
          </a:xfrm>
        </p:spPr>
        <p:txBody>
          <a:bodyPr/>
          <a:lstStyle/>
          <a:p>
            <a:r>
              <a:rPr lang="en-US" altLang="en-US" dirty="0"/>
              <a:t>Soil Classification</a:t>
            </a:r>
          </a:p>
        </p:txBody>
      </p:sp>
      <p:sp>
        <p:nvSpPr>
          <p:cNvPr id="176131" name="Rectangle 2051"/>
          <p:cNvSpPr>
            <a:spLocks noGrp="1" noChangeArrowheads="1"/>
          </p:cNvSpPr>
          <p:nvPr>
            <p:ph idx="1"/>
          </p:nvPr>
        </p:nvSpPr>
        <p:spPr>
          <a:xfrm>
            <a:off x="669243" y="1780111"/>
            <a:ext cx="7404653" cy="4735286"/>
          </a:xfrm>
        </p:spPr>
        <p:txBody>
          <a:bodyPr>
            <a:normAutofit lnSpcReduction="10000"/>
          </a:bodyPr>
          <a:lstStyle/>
          <a:p>
            <a:pPr marL="34290" indent="0">
              <a:buNone/>
            </a:pPr>
            <a:r>
              <a:rPr lang="en-US" altLang="en-US" sz="2800" b="1" u="sng" dirty="0"/>
              <a:t>Type B</a:t>
            </a:r>
          </a:p>
          <a:p>
            <a:pPr lvl="1"/>
            <a:r>
              <a:rPr lang="en-US" altLang="en-US" sz="2800" dirty="0"/>
              <a:t>cohesive soils with an unconfined compressive strength greater than </a:t>
            </a:r>
            <a:r>
              <a:rPr lang="en-US" altLang="en-US" sz="2800" b="1" dirty="0">
                <a:solidFill>
                  <a:srgbClr val="FF0000"/>
                </a:solidFill>
              </a:rPr>
              <a:t>0.5 </a:t>
            </a:r>
            <a:r>
              <a:rPr lang="en-US" altLang="en-US" sz="2800" b="1" dirty="0" err="1">
                <a:solidFill>
                  <a:srgbClr val="FF0000"/>
                </a:solidFill>
              </a:rPr>
              <a:t>tsf</a:t>
            </a:r>
            <a:r>
              <a:rPr lang="en-US" altLang="en-US" sz="2800" b="1" dirty="0">
                <a:solidFill>
                  <a:srgbClr val="FF0000"/>
                </a:solidFill>
              </a:rPr>
              <a:t> but less than 1.5 </a:t>
            </a:r>
            <a:r>
              <a:rPr lang="en-US" altLang="en-US" sz="2800" b="1" dirty="0" err="1">
                <a:solidFill>
                  <a:srgbClr val="FF0000"/>
                </a:solidFill>
              </a:rPr>
              <a:t>tsf</a:t>
            </a:r>
            <a:endParaRPr lang="en-US" altLang="en-US" sz="2800" b="1" dirty="0">
              <a:solidFill>
                <a:srgbClr val="FF0000"/>
              </a:solidFill>
            </a:endParaRPr>
          </a:p>
          <a:p>
            <a:pPr lvl="1"/>
            <a:r>
              <a:rPr lang="en-US" altLang="en-US" sz="2800" dirty="0"/>
              <a:t>Silt, silt loam, angular gravel</a:t>
            </a:r>
          </a:p>
          <a:p>
            <a:pPr lvl="1"/>
            <a:r>
              <a:rPr lang="en-US" altLang="en-US" sz="2800" dirty="0"/>
              <a:t>soils that are fissured, or subject to vibration</a:t>
            </a:r>
          </a:p>
          <a:p>
            <a:pPr marL="34290" indent="0">
              <a:buNone/>
            </a:pPr>
            <a:r>
              <a:rPr lang="en-US" altLang="en-US" sz="2800" b="1" u="sng" dirty="0"/>
              <a:t>Type -  C</a:t>
            </a:r>
          </a:p>
          <a:p>
            <a:r>
              <a:rPr lang="en-US" altLang="en-US" sz="2800" dirty="0"/>
              <a:t>cohesive soils with a unconfined compressive strength of </a:t>
            </a:r>
            <a:r>
              <a:rPr lang="en-US" altLang="en-US" sz="2800" b="1" dirty="0">
                <a:solidFill>
                  <a:srgbClr val="FF0000"/>
                </a:solidFill>
              </a:rPr>
              <a:t>0.5 </a:t>
            </a:r>
            <a:r>
              <a:rPr lang="en-US" altLang="en-US" sz="2800" b="1" dirty="0" err="1">
                <a:solidFill>
                  <a:srgbClr val="FF0000"/>
                </a:solidFill>
              </a:rPr>
              <a:t>tsf</a:t>
            </a:r>
            <a:r>
              <a:rPr lang="en-US" altLang="en-US" sz="2800" b="1" dirty="0">
                <a:solidFill>
                  <a:srgbClr val="FF0000"/>
                </a:solidFill>
              </a:rPr>
              <a:t> or less</a:t>
            </a:r>
          </a:p>
          <a:p>
            <a:pPr lvl="1"/>
            <a:r>
              <a:rPr lang="en-US" altLang="en-US" sz="2800" dirty="0"/>
              <a:t>gravel, sand, loamy sand, submerged soil, soil from which water is freely seeping</a:t>
            </a:r>
          </a:p>
          <a:p>
            <a:pPr lvl="1"/>
            <a:endParaRPr lang="en-US" altLang="en-US" dirty="0"/>
          </a:p>
        </p:txBody>
      </p:sp>
      <p:sp>
        <p:nvSpPr>
          <p:cNvPr id="5" name="Slide Number Placeholder 4"/>
          <p:cNvSpPr>
            <a:spLocks noGrp="1"/>
          </p:cNvSpPr>
          <p:nvPr>
            <p:ph type="sldNum" sz="quarter" idx="12"/>
          </p:nvPr>
        </p:nvSpPr>
        <p:spPr/>
        <p:txBody>
          <a:bodyPr/>
          <a:lstStyle/>
          <a:p>
            <a:fld id="{AD999621-AF6E-4BB1-89B6-1587F457F33D}" type="slidenum">
              <a:rPr lang="en-US" smtClean="0"/>
              <a:t>31</a:t>
            </a:fld>
            <a:endParaRPr lang="en-US"/>
          </a:p>
        </p:txBody>
      </p:sp>
    </p:spTree>
    <p:extLst>
      <p:ext uri="{BB962C8B-B14F-4D97-AF65-F5344CB8AC3E}">
        <p14:creationId xmlns:p14="http://schemas.microsoft.com/office/powerpoint/2010/main" val="40628317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7613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0"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5106" name="Rectangle 2"/>
          <p:cNvSpPr>
            <a:spLocks noGrp="1" noChangeArrowheads="1"/>
          </p:cNvSpPr>
          <p:nvPr>
            <p:ph type="title"/>
          </p:nvPr>
        </p:nvSpPr>
        <p:spPr>
          <a:xfrm>
            <a:off x="457200" y="495300"/>
            <a:ext cx="8229600" cy="609600"/>
          </a:xfrm>
        </p:spPr>
        <p:txBody>
          <a:bodyPr>
            <a:normAutofit fontScale="90000"/>
          </a:bodyPr>
          <a:lstStyle/>
          <a:p>
            <a:r>
              <a:rPr lang="en-US" altLang="en-US"/>
              <a:t>Basis of classification</a:t>
            </a:r>
          </a:p>
        </p:txBody>
      </p:sp>
      <p:sp>
        <p:nvSpPr>
          <p:cNvPr id="815107" name="Rectangle 3"/>
          <p:cNvSpPr>
            <a:spLocks noGrp="1" noChangeArrowheads="1"/>
          </p:cNvSpPr>
          <p:nvPr>
            <p:ph idx="1"/>
          </p:nvPr>
        </p:nvSpPr>
        <p:spPr>
          <a:xfrm>
            <a:off x="457200" y="1190501"/>
            <a:ext cx="8128660" cy="4038600"/>
          </a:xfrm>
        </p:spPr>
        <p:txBody>
          <a:bodyPr>
            <a:normAutofit/>
          </a:bodyPr>
          <a:lstStyle/>
          <a:p>
            <a:r>
              <a:rPr lang="en-US" altLang="en-US" sz="3600" dirty="0"/>
              <a:t>The classification of deposits shall be made based on the results of </a:t>
            </a:r>
            <a:r>
              <a:rPr lang="en-US" altLang="en-US" sz="3600" dirty="0">
                <a:solidFill>
                  <a:srgbClr val="FF0000"/>
                </a:solidFill>
              </a:rPr>
              <a:t>at least one visual and one manual analysis </a:t>
            </a:r>
            <a:r>
              <a:rPr lang="en-US" altLang="en-US" sz="3600" dirty="0"/>
              <a:t>conducted by a competent person</a:t>
            </a:r>
          </a:p>
        </p:txBody>
      </p:sp>
      <p:sp>
        <p:nvSpPr>
          <p:cNvPr id="4" name="Slide Number Placeholder 3"/>
          <p:cNvSpPr>
            <a:spLocks noGrp="1"/>
          </p:cNvSpPr>
          <p:nvPr>
            <p:ph type="sldNum" sz="quarter" idx="12"/>
          </p:nvPr>
        </p:nvSpPr>
        <p:spPr/>
        <p:txBody>
          <a:bodyPr/>
          <a:lstStyle/>
          <a:p>
            <a:fld id="{AD999621-AF6E-4BB1-89B6-1587F457F33D}" type="slidenum">
              <a:rPr lang="en-US" smtClean="0"/>
              <a:t>32</a:t>
            </a:fld>
            <a:endParaRPr lang="en-US"/>
          </a:p>
        </p:txBody>
      </p:sp>
    </p:spTree>
    <p:extLst>
      <p:ext uri="{BB962C8B-B14F-4D97-AF65-F5344CB8AC3E}">
        <p14:creationId xmlns:p14="http://schemas.microsoft.com/office/powerpoint/2010/main" val="2485764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1510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510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6130" name="Rectangle 2"/>
          <p:cNvSpPr>
            <a:spLocks noGrp="1" noChangeArrowheads="1"/>
          </p:cNvSpPr>
          <p:nvPr>
            <p:ph type="title"/>
          </p:nvPr>
        </p:nvSpPr>
        <p:spPr>
          <a:xfrm>
            <a:off x="457200" y="495300"/>
            <a:ext cx="8229600" cy="609600"/>
          </a:xfrm>
        </p:spPr>
        <p:txBody>
          <a:bodyPr>
            <a:normAutofit fontScale="90000"/>
          </a:bodyPr>
          <a:lstStyle/>
          <a:p>
            <a:r>
              <a:rPr lang="en-US" altLang="en-US"/>
              <a:t>Acceptable visual test</a:t>
            </a:r>
          </a:p>
        </p:txBody>
      </p:sp>
      <p:sp>
        <p:nvSpPr>
          <p:cNvPr id="816131" name="Rectangle 3"/>
          <p:cNvSpPr>
            <a:spLocks noGrp="1" noChangeArrowheads="1"/>
          </p:cNvSpPr>
          <p:nvPr>
            <p:ph idx="1"/>
          </p:nvPr>
        </p:nvSpPr>
        <p:spPr>
          <a:xfrm>
            <a:off x="457200" y="1238001"/>
            <a:ext cx="7404653" cy="5139047"/>
          </a:xfrm>
        </p:spPr>
        <p:txBody>
          <a:bodyPr/>
          <a:lstStyle/>
          <a:p>
            <a:r>
              <a:rPr lang="en-US" altLang="en-US" sz="2400" dirty="0"/>
              <a:t>Determine qualitative information on site in general</a:t>
            </a:r>
          </a:p>
          <a:p>
            <a:r>
              <a:rPr lang="en-US" altLang="en-US" sz="2400" dirty="0"/>
              <a:t>Soil adjacent to excavation</a:t>
            </a:r>
          </a:p>
          <a:p>
            <a:r>
              <a:rPr lang="en-US" altLang="en-US" sz="2400" dirty="0"/>
              <a:t>Soil forming the sides of the open excavation</a:t>
            </a:r>
          </a:p>
          <a:p>
            <a:r>
              <a:rPr lang="en-US" altLang="en-US" sz="2400" dirty="0"/>
              <a:t>Soil taken as samples from excavated material</a:t>
            </a:r>
          </a:p>
          <a:p>
            <a:r>
              <a:rPr lang="en-US" altLang="en-US" sz="2400" dirty="0"/>
              <a:t>Estimate range of particle sizes</a:t>
            </a:r>
          </a:p>
          <a:p>
            <a:r>
              <a:rPr lang="en-US" altLang="en-US" sz="2400" dirty="0"/>
              <a:t>Observe evidence of surface water</a:t>
            </a:r>
          </a:p>
          <a:p>
            <a:r>
              <a:rPr lang="en-US" altLang="en-US" sz="2400" dirty="0"/>
              <a:t>Water seeping from the sides</a:t>
            </a:r>
          </a:p>
          <a:p>
            <a:r>
              <a:rPr lang="en-US" altLang="en-US" sz="2400" dirty="0"/>
              <a:t>Location of the level of the water table</a:t>
            </a:r>
          </a:p>
          <a:p>
            <a:r>
              <a:rPr lang="en-US" altLang="en-US" sz="2400" dirty="0"/>
              <a:t>Sources of vibration that may affect stability</a:t>
            </a:r>
          </a:p>
          <a:p>
            <a:r>
              <a:rPr lang="en-US" altLang="en-US" sz="2400" dirty="0"/>
              <a:t>Evidence of previously disturbed soil </a:t>
            </a:r>
          </a:p>
          <a:p>
            <a:endParaRPr lang="en-US" altLang="en-US" dirty="0"/>
          </a:p>
        </p:txBody>
      </p:sp>
      <p:sp>
        <p:nvSpPr>
          <p:cNvPr id="4" name="Slide Number Placeholder 3"/>
          <p:cNvSpPr>
            <a:spLocks noGrp="1"/>
          </p:cNvSpPr>
          <p:nvPr>
            <p:ph type="sldNum" sz="quarter" idx="12"/>
          </p:nvPr>
        </p:nvSpPr>
        <p:spPr/>
        <p:txBody>
          <a:bodyPr/>
          <a:lstStyle/>
          <a:p>
            <a:fld id="{AD999621-AF6E-4BB1-89B6-1587F457F33D}" type="slidenum">
              <a:rPr lang="en-US" smtClean="0"/>
              <a:t>33</a:t>
            </a:fld>
            <a:endParaRPr lang="en-US"/>
          </a:p>
        </p:txBody>
      </p:sp>
    </p:spTree>
    <p:extLst>
      <p:ext uri="{BB962C8B-B14F-4D97-AF65-F5344CB8AC3E}">
        <p14:creationId xmlns:p14="http://schemas.microsoft.com/office/powerpoint/2010/main" val="2005586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1613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6130"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8178" name="Rectangle 2"/>
          <p:cNvSpPr>
            <a:spLocks noGrp="1" noChangeArrowheads="1"/>
          </p:cNvSpPr>
          <p:nvPr>
            <p:ph type="title"/>
          </p:nvPr>
        </p:nvSpPr>
        <p:spPr>
          <a:xfrm>
            <a:off x="457200" y="495300"/>
            <a:ext cx="8229600" cy="609600"/>
          </a:xfrm>
        </p:spPr>
        <p:txBody>
          <a:bodyPr>
            <a:normAutofit fontScale="90000"/>
          </a:bodyPr>
          <a:lstStyle/>
          <a:p>
            <a:r>
              <a:rPr lang="en-US" altLang="en-US"/>
              <a:t>Acceptable manual test</a:t>
            </a:r>
          </a:p>
        </p:txBody>
      </p:sp>
      <p:sp>
        <p:nvSpPr>
          <p:cNvPr id="818179" name="Rectangle 3"/>
          <p:cNvSpPr>
            <a:spLocks noGrp="1" noChangeArrowheads="1"/>
          </p:cNvSpPr>
          <p:nvPr>
            <p:ph idx="1"/>
          </p:nvPr>
        </p:nvSpPr>
        <p:spPr>
          <a:xfrm>
            <a:off x="548493" y="1760516"/>
            <a:ext cx="7404653" cy="4038600"/>
          </a:xfrm>
        </p:spPr>
        <p:txBody>
          <a:bodyPr>
            <a:normAutofit/>
          </a:bodyPr>
          <a:lstStyle/>
          <a:p>
            <a:r>
              <a:rPr lang="en-US" altLang="en-US" sz="2400" dirty="0"/>
              <a:t>Plasticity</a:t>
            </a:r>
          </a:p>
          <a:p>
            <a:r>
              <a:rPr lang="en-US" altLang="en-US" sz="2400" dirty="0"/>
              <a:t>Ribbon and thread test</a:t>
            </a:r>
          </a:p>
          <a:p>
            <a:r>
              <a:rPr lang="en-US" altLang="en-US" sz="2400" dirty="0"/>
              <a:t>Dry strength test</a:t>
            </a:r>
          </a:p>
          <a:p>
            <a:r>
              <a:rPr lang="en-US" altLang="en-US" sz="2400" dirty="0"/>
              <a:t>Thumb penetration test</a:t>
            </a:r>
          </a:p>
          <a:p>
            <a:r>
              <a:rPr lang="en-US" altLang="en-US" sz="2400" dirty="0"/>
              <a:t>Other strength test</a:t>
            </a:r>
          </a:p>
          <a:p>
            <a:r>
              <a:rPr lang="en-US" altLang="en-US" sz="2400" dirty="0"/>
              <a:t>Pocket penetrometer</a:t>
            </a:r>
          </a:p>
          <a:p>
            <a:r>
              <a:rPr lang="en-US" altLang="en-US" sz="2400" dirty="0"/>
              <a:t>Hand-operated </a:t>
            </a:r>
            <a:r>
              <a:rPr lang="en-US" altLang="en-US" sz="2400" dirty="0" err="1"/>
              <a:t>shearvane</a:t>
            </a:r>
            <a:endParaRPr lang="en-US" altLang="en-US" sz="2400" dirty="0"/>
          </a:p>
        </p:txBody>
      </p:sp>
      <p:sp>
        <p:nvSpPr>
          <p:cNvPr id="4" name="Slide Number Placeholder 3"/>
          <p:cNvSpPr>
            <a:spLocks noGrp="1"/>
          </p:cNvSpPr>
          <p:nvPr>
            <p:ph type="sldNum" sz="quarter" idx="12"/>
          </p:nvPr>
        </p:nvSpPr>
        <p:spPr/>
        <p:txBody>
          <a:bodyPr/>
          <a:lstStyle/>
          <a:p>
            <a:fld id="{AD999621-AF6E-4BB1-89B6-1587F457F33D}" type="slidenum">
              <a:rPr lang="en-US" smtClean="0"/>
              <a:t>34</a:t>
            </a:fld>
            <a:endParaRPr lang="en-US"/>
          </a:p>
        </p:txBody>
      </p:sp>
    </p:spTree>
    <p:extLst>
      <p:ext uri="{BB962C8B-B14F-4D97-AF65-F5344CB8AC3E}">
        <p14:creationId xmlns:p14="http://schemas.microsoft.com/office/powerpoint/2010/main" val="3527072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1817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p:txBody>
          <a:bodyPr/>
          <a:lstStyle/>
          <a:p>
            <a:r>
              <a:rPr lang="en-US" altLang="en-US" dirty="0"/>
              <a:t>Field Sedimentation Test</a:t>
            </a:r>
            <a:r>
              <a:rPr lang="en-US" altLang="en-US" dirty="0">
                <a:latin typeface="Tahoma" panose="020B0604030504040204" pitchFamily="34" charset="0"/>
              </a:rPr>
              <a:t> </a:t>
            </a:r>
            <a:endParaRPr lang="en-US" altLang="en-US" sz="2000" dirty="0"/>
          </a:p>
        </p:txBody>
      </p:sp>
      <p:sp>
        <p:nvSpPr>
          <p:cNvPr id="692227" name="Rectangle 3" title="Flat bottom container - at least 7     inches high (old olive jar)"/>
          <p:cNvSpPr>
            <a:spLocks noGrp="1" noChangeArrowheads="1"/>
          </p:cNvSpPr>
          <p:nvPr>
            <p:ph sz="half" idx="1"/>
          </p:nvPr>
        </p:nvSpPr>
        <p:spPr>
          <a:xfrm>
            <a:off x="857250" y="1795508"/>
            <a:ext cx="7158594" cy="4023360"/>
          </a:xfrm>
        </p:spPr>
        <p:txBody>
          <a:bodyPr>
            <a:normAutofit/>
          </a:bodyPr>
          <a:lstStyle/>
          <a:p>
            <a:pPr>
              <a:buFont typeface="Monotype Sorts" pitchFamily="2" charset="2"/>
              <a:buChar char="4"/>
            </a:pPr>
            <a:r>
              <a:rPr lang="en-US" altLang="en-US" sz="2800" dirty="0"/>
              <a:t>Determines sand content  </a:t>
            </a:r>
          </a:p>
          <a:p>
            <a:pPr>
              <a:buFont typeface="Monotype Sorts" pitchFamily="2" charset="2"/>
              <a:buChar char="4"/>
            </a:pPr>
            <a:r>
              <a:rPr lang="en-US" altLang="en-US" sz="2800" dirty="0"/>
              <a:t>Used only on sandy soils</a:t>
            </a:r>
          </a:p>
          <a:p>
            <a:pPr>
              <a:buFont typeface="Monotype Sorts" pitchFamily="2" charset="2"/>
              <a:buChar char="4"/>
            </a:pPr>
            <a:r>
              <a:rPr lang="en-US" altLang="en-US" sz="2800" dirty="0"/>
              <a:t>Flat bottom container - at least 7     inches high (old olive jar)</a:t>
            </a:r>
          </a:p>
          <a:p>
            <a:pPr>
              <a:lnSpc>
                <a:spcPct val="120000"/>
              </a:lnSpc>
              <a:buFont typeface="Monotype Sorts" pitchFamily="2" charset="2"/>
              <a:buChar char="4"/>
            </a:pPr>
            <a:r>
              <a:rPr lang="en-US" altLang="en-US" sz="2800" dirty="0"/>
              <a:t>1 1/2 to 2 inches of soil</a:t>
            </a:r>
          </a:p>
          <a:p>
            <a:pPr>
              <a:buFont typeface="Monotype Sorts" pitchFamily="2" charset="2"/>
              <a:buChar char="4"/>
            </a:pPr>
            <a:r>
              <a:rPr lang="en-US" altLang="en-US" sz="2800" dirty="0"/>
              <a:t>Place soil in the glass jar </a:t>
            </a:r>
          </a:p>
          <a:p>
            <a:pPr>
              <a:lnSpc>
                <a:spcPct val="120000"/>
              </a:lnSpc>
              <a:buFont typeface="Monotype Sorts" pitchFamily="2" charset="2"/>
              <a:buChar char="4"/>
            </a:pPr>
            <a:r>
              <a:rPr lang="en-US" altLang="en-US" sz="2800" dirty="0"/>
              <a:t>5 inches of water on top of soil</a:t>
            </a:r>
            <a:endParaRPr lang="en-US" altLang="en-US" sz="2800" dirty="0">
              <a:solidFill>
                <a:srgbClr val="663300"/>
              </a:solidFill>
              <a:latin typeface="Tahoma" panose="020B0604030504040204" pitchFamily="34" charset="0"/>
            </a:endParaRPr>
          </a:p>
        </p:txBody>
      </p:sp>
      <p:sp>
        <p:nvSpPr>
          <p:cNvPr id="5" name="Slide Number Placeholder 4"/>
          <p:cNvSpPr>
            <a:spLocks noGrp="1"/>
          </p:cNvSpPr>
          <p:nvPr>
            <p:ph type="sldNum" sz="quarter" idx="12"/>
          </p:nvPr>
        </p:nvSpPr>
        <p:spPr/>
        <p:txBody>
          <a:bodyPr/>
          <a:lstStyle/>
          <a:p>
            <a:fld id="{AD999621-AF6E-4BB1-89B6-1587F457F33D}" type="slidenum">
              <a:rPr lang="en-US" smtClean="0"/>
              <a:t>35</a:t>
            </a:fld>
            <a:endParaRPr lang="en-US"/>
          </a:p>
        </p:txBody>
      </p:sp>
      <p:graphicFrame>
        <p:nvGraphicFramePr>
          <p:cNvPr id="7" name="Object 4" title="Flat bottom container - at least 7     inches high (old olive jar)">
            <a:hlinkClick r:id="" action="ppaction://ole?verb=0"/>
          </p:cNvPr>
          <p:cNvGraphicFramePr>
            <a:graphicFrameLocks noGrp="1"/>
          </p:cNvGraphicFramePr>
          <p:nvPr>
            <p:ph sz="half" idx="2"/>
            <p:extLst>
              <p:ext uri="{D42A27DB-BD31-4B8C-83A1-F6EECF244321}">
                <p14:modId xmlns:p14="http://schemas.microsoft.com/office/powerpoint/2010/main" val="3986196226"/>
              </p:ext>
            </p:extLst>
          </p:nvPr>
        </p:nvGraphicFramePr>
        <p:xfrm>
          <a:off x="6441178" y="1271826"/>
          <a:ext cx="2702822" cy="5070723"/>
        </p:xfrm>
        <a:graphic>
          <a:graphicData uri="http://schemas.openxmlformats.org/presentationml/2006/ole">
            <mc:AlternateContent xmlns:mc="http://schemas.openxmlformats.org/markup-compatibility/2006">
              <mc:Choice xmlns:v="urn:schemas-microsoft-com:vml" Requires="v">
                <p:oleObj spid="_x0000_s2096" name="CorelDRAW!" r:id="rId4" imgW="3744720" imgH="5573520" progId="CDraw4">
                  <p:embed/>
                </p:oleObj>
              </mc:Choice>
              <mc:Fallback>
                <p:oleObj name="CorelDRAW!" r:id="rId4" imgW="3744720" imgH="5573520" progId="CDraw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178" y="1271826"/>
                        <a:ext cx="2702822" cy="507072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30173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5987" y="-135536"/>
            <a:ext cx="7406640" cy="1356360"/>
          </a:xfrm>
        </p:spPr>
        <p:txBody>
          <a:bodyPr>
            <a:normAutofit/>
          </a:bodyPr>
          <a:lstStyle/>
          <a:p>
            <a:r>
              <a:rPr lang="en-US" sz="3200" b="1" dirty="0"/>
              <a:t>Example</a:t>
            </a:r>
          </a:p>
        </p:txBody>
      </p:sp>
      <p:sp>
        <p:nvSpPr>
          <p:cNvPr id="2" name="Text Placeholder 1"/>
          <p:cNvSpPr>
            <a:spLocks noGrp="1"/>
          </p:cNvSpPr>
          <p:nvPr>
            <p:ph type="body" idx="1"/>
          </p:nvPr>
        </p:nvSpPr>
        <p:spPr>
          <a:xfrm>
            <a:off x="405987" y="983792"/>
            <a:ext cx="3730499" cy="777240"/>
          </a:xfrm>
        </p:spPr>
        <p:txBody>
          <a:bodyPr>
            <a:normAutofit lnSpcReduction="10000"/>
          </a:bodyPr>
          <a:lstStyle/>
          <a:p>
            <a:r>
              <a:rPr lang="en-US" altLang="en-US" dirty="0">
                <a:latin typeface="Comic Sans MS" panose="030F0702030302020204" pitchFamily="66" charset="0"/>
              </a:rPr>
              <a:t>After 30 seconds granular sand type material settles at the bottom</a:t>
            </a:r>
            <a:endParaRPr lang="en-US" altLang="en-US" dirty="0">
              <a:latin typeface="Tahoma" panose="020B0604030504040204" pitchFamily="34" charset="0"/>
            </a:endParaRPr>
          </a:p>
          <a:p>
            <a:endParaRPr lang="en-US" dirty="0"/>
          </a:p>
        </p:txBody>
      </p:sp>
      <p:sp>
        <p:nvSpPr>
          <p:cNvPr id="7" name="Text Placeholder 6"/>
          <p:cNvSpPr>
            <a:spLocks noGrp="1"/>
          </p:cNvSpPr>
          <p:nvPr>
            <p:ph type="body" sz="quarter" idx="3"/>
          </p:nvPr>
        </p:nvSpPr>
        <p:spPr>
          <a:xfrm>
            <a:off x="4710651" y="923486"/>
            <a:ext cx="3566160" cy="777240"/>
          </a:xfrm>
        </p:spPr>
        <p:txBody>
          <a:bodyPr>
            <a:normAutofit lnSpcReduction="10000"/>
          </a:bodyPr>
          <a:lstStyle/>
          <a:p>
            <a:r>
              <a:rPr lang="en-US" altLang="en-US" dirty="0">
                <a:latin typeface="Comic Sans MS" panose="030F0702030302020204" pitchFamily="66" charset="0"/>
              </a:rPr>
              <a:t>After 3 minutes silt type material settles on top of the sand</a:t>
            </a:r>
            <a:r>
              <a:rPr lang="en-US" altLang="en-US" dirty="0">
                <a:latin typeface="Tahoma" panose="020B0604030504040204" pitchFamily="34" charset="0"/>
              </a:rPr>
              <a:t> </a:t>
            </a:r>
          </a:p>
          <a:p>
            <a:endParaRPr lang="en-US" dirty="0"/>
          </a:p>
        </p:txBody>
      </p:sp>
      <p:sp>
        <p:nvSpPr>
          <p:cNvPr id="8" name="Slide Number Placeholder 7"/>
          <p:cNvSpPr>
            <a:spLocks noGrp="1"/>
          </p:cNvSpPr>
          <p:nvPr>
            <p:ph type="sldNum" sz="quarter" idx="12"/>
          </p:nvPr>
        </p:nvSpPr>
        <p:spPr/>
        <p:txBody>
          <a:bodyPr/>
          <a:lstStyle/>
          <a:p>
            <a:fld id="{AD999621-AF6E-4BB1-89B6-1587F457F33D}" type="slidenum">
              <a:rPr lang="en-US" smtClean="0"/>
              <a:t>36</a:t>
            </a:fld>
            <a:endParaRPr lang="en-US"/>
          </a:p>
        </p:txBody>
      </p:sp>
      <p:pic>
        <p:nvPicPr>
          <p:cNvPr id="4" name="Content Placeholder 3" title="After 30 seconds granular sand type material settles at the bottom"/>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5600" y="1527428"/>
            <a:ext cx="3624014" cy="4578097"/>
          </a:xfrm>
        </p:spPr>
      </p:pic>
      <p:pic>
        <p:nvPicPr>
          <p:cNvPr id="9" name="Content Placeholder 8" title="After 3 minutes silt type material settles on top of the sand "/>
          <p:cNvPicPr>
            <a:picLocks noGrp="1" noChangeAspect="1"/>
          </p:cNvPicPr>
          <p:nvPr>
            <p:ph sz="quarter" idx="4"/>
          </p:nvPr>
        </p:nvPicPr>
        <p:blipFill>
          <a:blip r:embed="rId4" cstate="email">
            <a:extLst>
              <a:ext uri="{28A0092B-C50C-407E-A947-70E740481C1C}">
                <a14:useLocalDpi xmlns:a14="http://schemas.microsoft.com/office/drawing/2010/main" val="0"/>
              </a:ext>
            </a:extLst>
          </a:blip>
          <a:stretch>
            <a:fillRect/>
          </a:stretch>
        </p:blipFill>
        <p:spPr>
          <a:xfrm>
            <a:off x="4914062" y="1905000"/>
            <a:ext cx="3898070" cy="4197350"/>
          </a:xfrm>
        </p:spPr>
      </p:pic>
    </p:spTree>
    <p:extLst>
      <p:ext uri="{BB962C8B-B14F-4D97-AF65-F5344CB8AC3E}">
        <p14:creationId xmlns:p14="http://schemas.microsoft.com/office/powerpoint/2010/main" val="3671500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7106" y="85618"/>
            <a:ext cx="7406640" cy="1356360"/>
          </a:xfrm>
        </p:spPr>
        <p:txBody>
          <a:bodyPr>
            <a:normAutofit/>
          </a:bodyPr>
          <a:lstStyle/>
          <a:p>
            <a:r>
              <a:rPr lang="en-US" sz="2000" b="1" dirty="0"/>
              <a:t>Compressive strength</a:t>
            </a:r>
          </a:p>
        </p:txBody>
      </p:sp>
      <p:sp>
        <p:nvSpPr>
          <p:cNvPr id="10" name="Slide Number Placeholder 9"/>
          <p:cNvSpPr>
            <a:spLocks noGrp="1"/>
          </p:cNvSpPr>
          <p:nvPr>
            <p:ph type="sldNum" sz="quarter" idx="12"/>
          </p:nvPr>
        </p:nvSpPr>
        <p:spPr/>
        <p:txBody>
          <a:bodyPr/>
          <a:lstStyle/>
          <a:p>
            <a:fld id="{AD999621-AF6E-4BB1-89B6-1587F457F33D}" type="slidenum">
              <a:rPr lang="en-US" smtClean="0"/>
              <a:t>37</a:t>
            </a:fld>
            <a:endParaRPr lang="en-US"/>
          </a:p>
        </p:txBody>
      </p:sp>
      <p:pic>
        <p:nvPicPr>
          <p:cNvPr id="4" name="Content Placeholder 3" title="Compressive strength of soi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461" y="1030930"/>
            <a:ext cx="8674539" cy="5471470"/>
          </a:xfrm>
        </p:spPr>
      </p:pic>
    </p:spTree>
    <p:extLst>
      <p:ext uri="{BB962C8B-B14F-4D97-AF65-F5344CB8AC3E}">
        <p14:creationId xmlns:p14="http://schemas.microsoft.com/office/powerpoint/2010/main" val="2543659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457200" y="398463"/>
            <a:ext cx="8229600" cy="803275"/>
          </a:xfrm>
        </p:spPr>
        <p:txBody>
          <a:bodyPr/>
          <a:lstStyle/>
          <a:p>
            <a:r>
              <a:rPr lang="en-US" altLang="en-US" dirty="0">
                <a:solidFill>
                  <a:schemeClr val="bg1"/>
                </a:solidFill>
              </a:rPr>
              <a:t>The Ribbon Test </a:t>
            </a:r>
            <a:endParaRPr lang="en-US" altLang="en-US" sz="2000" dirty="0">
              <a:solidFill>
                <a:schemeClr val="bg1"/>
              </a:solidFill>
            </a:endParaRPr>
          </a:p>
        </p:txBody>
      </p:sp>
      <p:sp>
        <p:nvSpPr>
          <p:cNvPr id="407555" name="Rectangle 3"/>
          <p:cNvSpPr>
            <a:spLocks noGrp="1" noChangeArrowheads="1"/>
          </p:cNvSpPr>
          <p:nvPr>
            <p:ph type="body" sz="half" idx="1"/>
          </p:nvPr>
        </p:nvSpPr>
        <p:spPr>
          <a:xfrm>
            <a:off x="142505" y="1313213"/>
            <a:ext cx="4648200" cy="5638800"/>
          </a:xfrm>
        </p:spPr>
        <p:txBody>
          <a:bodyPr/>
          <a:lstStyle/>
          <a:p>
            <a:pPr>
              <a:buClr>
                <a:schemeClr val="accent2"/>
              </a:buClr>
              <a:buFont typeface="Monotype Sorts" pitchFamily="2" charset="2"/>
              <a:buChar char="ë"/>
            </a:pPr>
            <a:r>
              <a:rPr lang="en-US" altLang="en-US" sz="2400" dirty="0">
                <a:solidFill>
                  <a:schemeClr val="bg1"/>
                </a:solidFill>
              </a:rPr>
              <a:t>Run only on that part of the soil which passes # 40 sieve</a:t>
            </a:r>
          </a:p>
          <a:p>
            <a:pPr>
              <a:buClr>
                <a:schemeClr val="accent2"/>
              </a:buClr>
              <a:buFont typeface="Monotype Sorts" pitchFamily="2" charset="2"/>
              <a:buChar char="ë"/>
            </a:pPr>
            <a:endParaRPr lang="en-US" altLang="en-US" sz="2400" dirty="0">
              <a:solidFill>
                <a:schemeClr val="bg1"/>
              </a:solidFill>
            </a:endParaRPr>
          </a:p>
          <a:p>
            <a:pPr>
              <a:buClr>
                <a:schemeClr val="accent2"/>
              </a:buClr>
              <a:buFont typeface="Monotype Sorts" pitchFamily="2" charset="2"/>
              <a:buChar char="ë"/>
            </a:pPr>
            <a:r>
              <a:rPr lang="en-US" altLang="en-US" sz="2400" dirty="0">
                <a:solidFill>
                  <a:schemeClr val="bg1"/>
                </a:solidFill>
              </a:rPr>
              <a:t>Mix soil + water to make into plastic mass</a:t>
            </a:r>
          </a:p>
          <a:p>
            <a:pPr>
              <a:buClr>
                <a:schemeClr val="accent2"/>
              </a:buClr>
              <a:buFont typeface="Monotype Sorts" pitchFamily="2" charset="2"/>
              <a:buChar char="ë"/>
            </a:pPr>
            <a:endParaRPr lang="en-US" altLang="en-US" sz="2400" dirty="0">
              <a:solidFill>
                <a:schemeClr val="bg1"/>
              </a:solidFill>
            </a:endParaRPr>
          </a:p>
          <a:p>
            <a:pPr>
              <a:buClr>
                <a:schemeClr val="accent2"/>
              </a:buClr>
              <a:buFont typeface="Monotype Sorts" pitchFamily="2" charset="2"/>
              <a:buChar char="ë"/>
            </a:pPr>
            <a:r>
              <a:rPr lang="en-US" altLang="en-US" sz="2400" dirty="0">
                <a:solidFill>
                  <a:schemeClr val="bg1"/>
                </a:solidFill>
              </a:rPr>
              <a:t>Roll mass into cylindrical shape 1/2 to 3/4 inch diameter</a:t>
            </a:r>
          </a:p>
          <a:p>
            <a:pPr>
              <a:buClr>
                <a:schemeClr val="accent2"/>
              </a:buClr>
              <a:buFont typeface="Monotype Sorts" pitchFamily="2" charset="2"/>
              <a:buChar char="ë"/>
            </a:pPr>
            <a:endParaRPr lang="en-US" altLang="en-US" sz="2400" dirty="0">
              <a:solidFill>
                <a:schemeClr val="bg1"/>
              </a:solidFill>
            </a:endParaRPr>
          </a:p>
          <a:p>
            <a:pPr>
              <a:buClr>
                <a:schemeClr val="accent2"/>
              </a:buClr>
              <a:buFont typeface="Monotype Sorts" pitchFamily="2" charset="2"/>
              <a:buChar char="ë"/>
            </a:pPr>
            <a:r>
              <a:rPr lang="en-US" altLang="en-US" sz="2400" dirty="0">
                <a:solidFill>
                  <a:schemeClr val="bg1"/>
                </a:solidFill>
              </a:rPr>
              <a:t>Lay across palm of hand </a:t>
            </a:r>
          </a:p>
          <a:p>
            <a:pPr>
              <a:buClr>
                <a:schemeClr val="accent2"/>
              </a:buClr>
              <a:buFont typeface="Monotype Sorts" pitchFamily="2" charset="2"/>
              <a:buChar char="ë"/>
            </a:pPr>
            <a:endParaRPr lang="en-US" altLang="en-US" sz="2400" dirty="0">
              <a:solidFill>
                <a:schemeClr val="bg1"/>
              </a:solidFill>
            </a:endParaRPr>
          </a:p>
          <a:p>
            <a:pPr>
              <a:buClr>
                <a:schemeClr val="accent2"/>
              </a:buClr>
              <a:buFont typeface="Monotype Sorts" pitchFamily="2" charset="2"/>
              <a:buChar char="ë"/>
            </a:pPr>
            <a:r>
              <a:rPr lang="en-US" altLang="en-US" sz="2400" dirty="0">
                <a:solidFill>
                  <a:schemeClr val="bg1"/>
                </a:solidFill>
              </a:rPr>
              <a:t>Press between thumb and second joint of index finger</a:t>
            </a:r>
          </a:p>
          <a:p>
            <a:endParaRPr lang="en-US" altLang="en-US" sz="2800" dirty="0">
              <a:solidFill>
                <a:schemeClr val="bg1"/>
              </a:solidFill>
            </a:endParaRPr>
          </a:p>
        </p:txBody>
      </p:sp>
      <p:pic>
        <p:nvPicPr>
          <p:cNvPr id="407556" name="Picture 4" descr="Ribbon-test"/>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tretch>
            <a:fillRect/>
          </a:stretch>
        </p:blipFill>
        <p:spPr>
          <a:xfrm>
            <a:off x="4648199" y="2278851"/>
            <a:ext cx="4234543" cy="4198149"/>
          </a:xfrm>
        </p:spPr>
      </p:pic>
      <p:sp>
        <p:nvSpPr>
          <p:cNvPr id="4" name="Slide Number Placeholder 3"/>
          <p:cNvSpPr>
            <a:spLocks noGrp="1"/>
          </p:cNvSpPr>
          <p:nvPr>
            <p:ph type="sldNum" sz="quarter" idx="12"/>
          </p:nvPr>
        </p:nvSpPr>
        <p:spPr/>
        <p:txBody>
          <a:bodyPr/>
          <a:lstStyle/>
          <a:p>
            <a:fld id="{1AA38142-5285-433C-8260-8F8FB1E11274}" type="slidenum">
              <a:rPr lang="en-US" altLang="en-US" smtClean="0"/>
              <a:pPr/>
              <a:t>38</a:t>
            </a:fld>
            <a:endParaRPr lang="en-US" altLang="en-US"/>
          </a:p>
        </p:txBody>
      </p:sp>
    </p:spTree>
    <p:extLst>
      <p:ext uri="{BB962C8B-B14F-4D97-AF65-F5344CB8AC3E}">
        <p14:creationId xmlns:p14="http://schemas.microsoft.com/office/powerpoint/2010/main" val="3873374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Rectangle 3"/>
          <p:cNvSpPr>
            <a:spLocks noGrp="1" noChangeArrowheads="1"/>
          </p:cNvSpPr>
          <p:nvPr>
            <p:ph type="title"/>
          </p:nvPr>
        </p:nvSpPr>
        <p:spPr>
          <a:xfrm>
            <a:off x="457200" y="276225"/>
            <a:ext cx="8229600" cy="1047750"/>
          </a:xfrm>
        </p:spPr>
        <p:txBody>
          <a:bodyPr/>
          <a:lstStyle/>
          <a:p>
            <a:r>
              <a:rPr lang="en-US" altLang="en-US" dirty="0">
                <a:solidFill>
                  <a:schemeClr val="bg1"/>
                </a:solidFill>
              </a:rPr>
              <a:t>The Ribbon Test</a:t>
            </a:r>
            <a:r>
              <a:rPr lang="en-US" altLang="en-US" dirty="0">
                <a:solidFill>
                  <a:schemeClr val="bg1"/>
                </a:solidFill>
                <a:latin typeface="Tahoma" panose="020B0604030504040204" pitchFamily="34" charset="0"/>
              </a:rPr>
              <a:t> </a:t>
            </a:r>
            <a:r>
              <a:rPr lang="en-US" altLang="en-US" sz="2000" dirty="0">
                <a:solidFill>
                  <a:schemeClr val="bg1"/>
                </a:solidFill>
              </a:rPr>
              <a:t>(continued)</a:t>
            </a:r>
          </a:p>
        </p:txBody>
      </p:sp>
      <p:sp>
        <p:nvSpPr>
          <p:cNvPr id="409602" name="Rectangle 2"/>
          <p:cNvSpPr>
            <a:spLocks noGrp="1" noChangeArrowheads="1"/>
          </p:cNvSpPr>
          <p:nvPr>
            <p:ph type="body" sz="half" idx="1"/>
          </p:nvPr>
        </p:nvSpPr>
        <p:spPr>
          <a:xfrm>
            <a:off x="304800" y="1828800"/>
            <a:ext cx="3810000" cy="4800600"/>
          </a:xfrm>
        </p:spPr>
        <p:txBody>
          <a:bodyPr/>
          <a:lstStyle/>
          <a:p>
            <a:pPr>
              <a:lnSpc>
                <a:spcPct val="130000"/>
              </a:lnSpc>
              <a:buClr>
                <a:schemeClr val="folHlink"/>
              </a:buClr>
              <a:buFont typeface="Monotype Sorts" pitchFamily="2" charset="2"/>
              <a:buChar char="ë"/>
            </a:pPr>
            <a:r>
              <a:rPr lang="en-US" altLang="en-US" sz="2800" dirty="0">
                <a:solidFill>
                  <a:schemeClr val="bg1"/>
                </a:solidFill>
              </a:rPr>
              <a:t>Pass through thumb</a:t>
            </a:r>
          </a:p>
          <a:p>
            <a:pPr>
              <a:buClr>
                <a:schemeClr val="folHlink"/>
              </a:buClr>
              <a:buFont typeface="Monotype Sorts" pitchFamily="2" charset="2"/>
              <a:buChar char="ë"/>
            </a:pPr>
            <a:endParaRPr lang="en-US" altLang="en-US" sz="2800" dirty="0">
              <a:solidFill>
                <a:schemeClr val="bg1"/>
              </a:solidFill>
            </a:endParaRPr>
          </a:p>
          <a:p>
            <a:pPr>
              <a:buClr>
                <a:schemeClr val="folHlink"/>
              </a:buClr>
              <a:buFont typeface="Monotype Sorts" pitchFamily="2" charset="2"/>
              <a:buChar char="ë"/>
            </a:pPr>
            <a:r>
              <a:rPr lang="en-US" altLang="en-US" sz="2800" dirty="0">
                <a:solidFill>
                  <a:schemeClr val="bg1"/>
                </a:solidFill>
              </a:rPr>
              <a:t>Squeeze until it takes the shape of a 1/8 to 1/4 inch thick strip </a:t>
            </a:r>
          </a:p>
          <a:p>
            <a:pPr>
              <a:buClr>
                <a:schemeClr val="folHlink"/>
              </a:buClr>
              <a:buFont typeface="Monotype Sorts" pitchFamily="2" charset="2"/>
              <a:buChar char="ë"/>
            </a:pPr>
            <a:endParaRPr lang="en-US" altLang="en-US" sz="2800" dirty="0">
              <a:solidFill>
                <a:schemeClr val="bg1"/>
              </a:solidFill>
            </a:endParaRPr>
          </a:p>
          <a:p>
            <a:pPr>
              <a:buClr>
                <a:schemeClr val="folHlink"/>
              </a:buClr>
              <a:buFont typeface="Monotype Sorts" pitchFamily="2" charset="2"/>
              <a:buChar char="ë"/>
            </a:pPr>
            <a:r>
              <a:rPr lang="en-US" altLang="en-US" sz="2800" dirty="0">
                <a:solidFill>
                  <a:schemeClr val="bg1"/>
                </a:solidFill>
              </a:rPr>
              <a:t>Allow to hang freely from hand</a:t>
            </a:r>
          </a:p>
          <a:p>
            <a:pPr>
              <a:buClr>
                <a:srgbClr val="CC0000"/>
              </a:buClr>
              <a:buFont typeface="Monotype Sorts" pitchFamily="2" charset="2"/>
              <a:buChar char="4"/>
            </a:pPr>
            <a:endParaRPr lang="en-US" altLang="en-US" sz="2800" dirty="0">
              <a:solidFill>
                <a:schemeClr val="bg1"/>
              </a:solidFill>
              <a:latin typeface="Tahoma" panose="020B0604030504040204" pitchFamily="34" charset="0"/>
            </a:endParaRPr>
          </a:p>
        </p:txBody>
      </p:sp>
      <p:pic>
        <p:nvPicPr>
          <p:cNvPr id="409604" name="Picture 4" title="The Ribbon Test"/>
          <p:cNvPicPr>
            <a:picLocks noGrp="1" noChangeArrowheads="1"/>
          </p:cNvPicPr>
          <p:nvPr>
            <p:ph type="chart" sz="half" idx="2"/>
          </p:nvPr>
        </p:nvPicPr>
        <p:blipFill>
          <a:blip r:embed="rId3">
            <a:extLst>
              <a:ext uri="{28A0092B-C50C-407E-A947-70E740481C1C}">
                <a14:useLocalDpi xmlns:a14="http://schemas.microsoft.com/office/drawing/2010/main" val="0"/>
              </a:ext>
            </a:extLst>
          </a:blip>
          <a:stretch>
            <a:fillRect/>
          </a:stretch>
        </p:blipFill>
        <p:spPr>
          <a:xfrm>
            <a:off x="4652962" y="1638300"/>
            <a:ext cx="4029075" cy="4419600"/>
          </a:xfrm>
          <a:noFill/>
          <a:ln/>
          <a:extLst>
            <a:ext uri="{91240B29-F687-4F45-9708-019B960494DF}">
              <a14:hiddenLine xmlns:a14="http://schemas.microsoft.com/office/drawing/2010/main" w="12700">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1AA38142-5285-433C-8260-8F8FB1E11274}" type="slidenum">
              <a:rPr lang="en-US" altLang="en-US" smtClean="0"/>
              <a:pPr/>
              <a:t>39</a:t>
            </a:fld>
            <a:endParaRPr lang="en-US" altLang="en-US"/>
          </a:p>
        </p:txBody>
      </p:sp>
    </p:spTree>
    <p:extLst>
      <p:ext uri="{BB962C8B-B14F-4D97-AF65-F5344CB8AC3E}">
        <p14:creationId xmlns:p14="http://schemas.microsoft.com/office/powerpoint/2010/main" val="299703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Facts</a:t>
            </a:r>
          </a:p>
        </p:txBody>
      </p:sp>
      <p:sp>
        <p:nvSpPr>
          <p:cNvPr id="3" name="Content Placeholder 2"/>
          <p:cNvSpPr>
            <a:spLocks noGrp="1"/>
          </p:cNvSpPr>
          <p:nvPr>
            <p:ph sz="half" idx="1"/>
          </p:nvPr>
        </p:nvSpPr>
        <p:spPr>
          <a:xfrm>
            <a:off x="857249" y="2057399"/>
            <a:ext cx="4940435" cy="4023360"/>
          </a:xfrm>
        </p:spPr>
        <p:txBody>
          <a:bodyPr>
            <a:normAutofit fontScale="92500" lnSpcReduction="20000"/>
          </a:bodyPr>
          <a:lstStyle/>
          <a:p>
            <a:r>
              <a:rPr lang="en-US" sz="3200" dirty="0"/>
              <a:t>Excavating is recognized as one of the most hazardous construction operations</a:t>
            </a:r>
          </a:p>
          <a:p>
            <a:pPr marL="34290" indent="0">
              <a:buNone/>
            </a:pPr>
            <a:endParaRPr lang="en-US" sz="3200" dirty="0"/>
          </a:p>
          <a:p>
            <a:r>
              <a:rPr lang="en-US" sz="3200" dirty="0"/>
              <a:t>Cave-ins can happen without warning</a:t>
            </a:r>
          </a:p>
          <a:p>
            <a:endParaRPr lang="en-US" sz="3200" dirty="0"/>
          </a:p>
          <a:p>
            <a:r>
              <a:rPr lang="en-US" sz="3200" dirty="0"/>
              <a:t>All of the fatalities and injuries could have been prevented</a:t>
            </a:r>
          </a:p>
          <a:p>
            <a:endParaRPr lang="en-US" dirty="0"/>
          </a:p>
        </p:txBody>
      </p:sp>
      <p:sp>
        <p:nvSpPr>
          <p:cNvPr id="4" name="Slide Number Placeholder 3"/>
          <p:cNvSpPr>
            <a:spLocks noGrp="1"/>
          </p:cNvSpPr>
          <p:nvPr>
            <p:ph type="sldNum" sz="quarter" idx="12"/>
          </p:nvPr>
        </p:nvSpPr>
        <p:spPr/>
        <p:txBody>
          <a:bodyPr/>
          <a:lstStyle/>
          <a:p>
            <a:fld id="{AD999621-AF6E-4BB1-89B6-1587F457F33D}" type="slidenum">
              <a:rPr lang="en-US" smtClean="0"/>
              <a:t>4</a:t>
            </a:fld>
            <a:endParaRPr lang="en-US"/>
          </a:p>
        </p:txBody>
      </p:sp>
      <p:pic>
        <p:nvPicPr>
          <p:cNvPr id="7" name="Content Placeholder 6" title="Did you know?"/>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1936" y="1428166"/>
            <a:ext cx="2903764" cy="4371426"/>
          </a:xfrm>
        </p:spPr>
      </p:pic>
    </p:spTree>
    <p:extLst>
      <p:ext uri="{BB962C8B-B14F-4D97-AF65-F5344CB8AC3E}">
        <p14:creationId xmlns:p14="http://schemas.microsoft.com/office/powerpoint/2010/main" val="25852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sz="half" idx="1"/>
          </p:nvPr>
        </p:nvSpPr>
        <p:spPr>
          <a:xfrm>
            <a:off x="0" y="1676400"/>
            <a:ext cx="4760913" cy="5029200"/>
          </a:xfrm>
        </p:spPr>
        <p:txBody>
          <a:bodyPr/>
          <a:lstStyle/>
          <a:p>
            <a:pPr>
              <a:buClr>
                <a:schemeClr val="accent2"/>
              </a:buClr>
              <a:buFont typeface="Monotype Sorts" pitchFamily="2" charset="2"/>
              <a:buChar char="ë"/>
            </a:pPr>
            <a:r>
              <a:rPr lang="en-US" altLang="en-US" sz="2800" dirty="0">
                <a:solidFill>
                  <a:schemeClr val="bg1"/>
                </a:solidFill>
              </a:rPr>
              <a:t>Clay loam will barely ribbon and break easily</a:t>
            </a:r>
          </a:p>
          <a:p>
            <a:pPr>
              <a:buClr>
                <a:schemeClr val="accent2"/>
              </a:buClr>
              <a:buFont typeface="Monotype Sorts" pitchFamily="2" charset="2"/>
              <a:buChar char="ë"/>
            </a:pPr>
            <a:r>
              <a:rPr lang="en-US" altLang="en-US" sz="2800" dirty="0">
                <a:solidFill>
                  <a:schemeClr val="bg1"/>
                </a:solidFill>
              </a:rPr>
              <a:t>Clay = relatively long ribbon 6 to 8 inches or more</a:t>
            </a:r>
          </a:p>
          <a:p>
            <a:pPr>
              <a:buClr>
                <a:schemeClr val="accent2"/>
              </a:buClr>
              <a:buFont typeface="Monotype Sorts" pitchFamily="2" charset="2"/>
              <a:buChar char="ë"/>
            </a:pPr>
            <a:r>
              <a:rPr lang="en-US" altLang="en-US" sz="2800" dirty="0">
                <a:solidFill>
                  <a:schemeClr val="bg1"/>
                </a:solidFill>
              </a:rPr>
              <a:t>More clay = longer and stronger ribbon</a:t>
            </a:r>
          </a:p>
          <a:p>
            <a:pPr>
              <a:buClr>
                <a:schemeClr val="accent2"/>
              </a:buClr>
              <a:buFont typeface="Monotype Sorts" pitchFamily="2" charset="2"/>
              <a:buChar char="ë"/>
            </a:pPr>
            <a:r>
              <a:rPr lang="en-US" altLang="en-US" sz="2800" dirty="0">
                <a:solidFill>
                  <a:schemeClr val="bg1"/>
                </a:solidFill>
              </a:rPr>
              <a:t>Silt has tendency to produce short ribbon with broken appearance</a:t>
            </a:r>
            <a:endParaRPr lang="en-US" altLang="en-US" sz="2800" dirty="0">
              <a:solidFill>
                <a:schemeClr val="bg1"/>
              </a:solidFill>
              <a:latin typeface="Tahoma" panose="020B0604030504040204" pitchFamily="34" charset="0"/>
            </a:endParaRPr>
          </a:p>
          <a:p>
            <a:pPr>
              <a:buClr>
                <a:srgbClr val="CC0000"/>
              </a:buClr>
              <a:buFont typeface="Monotype Sorts" pitchFamily="2" charset="2"/>
              <a:buChar char="4"/>
            </a:pPr>
            <a:endParaRPr lang="en-US" altLang="en-US" sz="2800" dirty="0">
              <a:solidFill>
                <a:schemeClr val="bg1"/>
              </a:solidFill>
              <a:latin typeface="Tahoma" panose="020B0604030504040204" pitchFamily="34" charset="0"/>
            </a:endParaRPr>
          </a:p>
        </p:txBody>
      </p:sp>
      <p:pic>
        <p:nvPicPr>
          <p:cNvPr id="411652" name="Picture 4" title="The Ribbon Test"/>
          <p:cNvPicPr>
            <a:picLocks noGrp="1" noChangeArrowheads="1"/>
          </p:cNvPicPr>
          <p:nvPr>
            <p:ph type="chart" sz="half" idx="2"/>
          </p:nvPr>
        </p:nvPicPr>
        <p:blipFill>
          <a:blip r:embed="rId3">
            <a:extLst>
              <a:ext uri="{28A0092B-C50C-407E-A947-70E740481C1C}">
                <a14:useLocalDpi xmlns:a14="http://schemas.microsoft.com/office/drawing/2010/main" val="0"/>
              </a:ext>
            </a:extLst>
          </a:blip>
          <a:stretch>
            <a:fillRect/>
          </a:stretch>
        </p:blipFill>
        <p:spPr>
          <a:xfrm>
            <a:off x="4662487" y="1600200"/>
            <a:ext cx="4010025" cy="4495800"/>
          </a:xfrm>
          <a:noFill/>
          <a:ln/>
          <a:extLst>
            <a:ext uri="{91240B29-F687-4F45-9708-019B960494DF}">
              <a14:hiddenLine xmlns:a14="http://schemas.microsoft.com/office/drawing/2010/main" w="12700">
                <a:solidFill>
                  <a:schemeClr val="tx1"/>
                </a:solidFill>
                <a:miter lim="800000"/>
                <a:headEnd/>
                <a:tailEnd/>
              </a14:hiddenLine>
            </a:ext>
          </a:extLst>
        </p:spPr>
      </p:pic>
      <p:sp>
        <p:nvSpPr>
          <p:cNvPr id="7" name="Title 6"/>
          <p:cNvSpPr>
            <a:spLocks noGrp="1"/>
          </p:cNvSpPr>
          <p:nvPr>
            <p:ph type="title"/>
          </p:nvPr>
        </p:nvSpPr>
        <p:spPr/>
        <p:txBody>
          <a:bodyPr/>
          <a:lstStyle/>
          <a:p>
            <a:r>
              <a:rPr lang="en-US" dirty="0">
                <a:solidFill>
                  <a:schemeClr val="bg1"/>
                </a:solidFill>
              </a:rPr>
              <a:t>The Ribbon Test</a:t>
            </a:r>
          </a:p>
        </p:txBody>
      </p:sp>
      <p:sp>
        <p:nvSpPr>
          <p:cNvPr id="8" name="Slide Number Placeholder 7"/>
          <p:cNvSpPr>
            <a:spLocks noGrp="1"/>
          </p:cNvSpPr>
          <p:nvPr>
            <p:ph type="sldNum" sz="quarter" idx="12"/>
          </p:nvPr>
        </p:nvSpPr>
        <p:spPr/>
        <p:txBody>
          <a:bodyPr/>
          <a:lstStyle/>
          <a:p>
            <a:fld id="{1AA38142-5285-433C-8260-8F8FB1E11274}" type="slidenum">
              <a:rPr lang="en-US" altLang="en-US" smtClean="0"/>
              <a:pPr/>
              <a:t>40</a:t>
            </a:fld>
            <a:endParaRPr lang="en-US" altLang="en-US"/>
          </a:p>
        </p:txBody>
      </p:sp>
    </p:spTree>
    <p:extLst>
      <p:ext uri="{BB962C8B-B14F-4D97-AF65-F5344CB8AC3E}">
        <p14:creationId xmlns:p14="http://schemas.microsoft.com/office/powerpoint/2010/main" val="2222701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5264" y="91440"/>
            <a:ext cx="7406640" cy="1356360"/>
          </a:xfrm>
        </p:spPr>
        <p:txBody>
          <a:bodyPr/>
          <a:lstStyle/>
          <a:p>
            <a:r>
              <a:rPr lang="en-US" dirty="0"/>
              <a:t>Penciling</a:t>
            </a:r>
          </a:p>
        </p:txBody>
      </p:sp>
      <p:sp>
        <p:nvSpPr>
          <p:cNvPr id="6" name="Slide Number Placeholder 5"/>
          <p:cNvSpPr>
            <a:spLocks noGrp="1"/>
          </p:cNvSpPr>
          <p:nvPr>
            <p:ph type="sldNum" sz="quarter" idx="12"/>
          </p:nvPr>
        </p:nvSpPr>
        <p:spPr/>
        <p:txBody>
          <a:bodyPr/>
          <a:lstStyle/>
          <a:p>
            <a:fld id="{AD999621-AF6E-4BB1-89B6-1587F457F33D}" type="slidenum">
              <a:rPr lang="en-US" smtClean="0"/>
              <a:t>41</a:t>
            </a:fld>
            <a:endParaRPr lang="en-US"/>
          </a:p>
        </p:txBody>
      </p:sp>
      <p:pic>
        <p:nvPicPr>
          <p:cNvPr id="5" name="Content Placeholder 4" title="If a 2 inch or longer thread can be held without breaking, the soil is cohesiv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944" y="994675"/>
            <a:ext cx="8596656" cy="5317225"/>
          </a:xfrm>
        </p:spPr>
      </p:pic>
    </p:spTree>
    <p:extLst>
      <p:ext uri="{BB962C8B-B14F-4D97-AF65-F5344CB8AC3E}">
        <p14:creationId xmlns:p14="http://schemas.microsoft.com/office/powerpoint/2010/main" val="19997730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ltLang="en-US" dirty="0" err="1"/>
              <a:t>Shearvane</a:t>
            </a:r>
            <a:r>
              <a:rPr lang="en-US" altLang="en-US" dirty="0"/>
              <a:t>/</a:t>
            </a:r>
            <a:r>
              <a:rPr lang="en-US" altLang="en-US" dirty="0" err="1"/>
              <a:t>Torvane</a:t>
            </a:r>
            <a:endParaRPr lang="en-US" altLang="en-US" dirty="0"/>
          </a:p>
        </p:txBody>
      </p:sp>
      <p:sp>
        <p:nvSpPr>
          <p:cNvPr id="4" name="Slide Number Placeholder 3"/>
          <p:cNvSpPr>
            <a:spLocks noGrp="1"/>
          </p:cNvSpPr>
          <p:nvPr>
            <p:ph type="sldNum" sz="quarter" idx="12"/>
          </p:nvPr>
        </p:nvSpPr>
        <p:spPr/>
        <p:txBody>
          <a:bodyPr/>
          <a:lstStyle/>
          <a:p>
            <a:fld id="{AD999621-AF6E-4BB1-89B6-1587F457F33D}" type="slidenum">
              <a:rPr lang="en-US" smtClean="0"/>
              <a:t>42</a:t>
            </a:fld>
            <a:endParaRPr lang="en-US"/>
          </a:p>
        </p:txBody>
      </p:sp>
      <p:pic>
        <p:nvPicPr>
          <p:cNvPr id="3" name="Content Placeholder 2" title="Measures Soil's Shear Strength"/>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68300" y="1607745"/>
            <a:ext cx="7618719" cy="4488255"/>
          </a:xfrm>
        </p:spPr>
      </p:pic>
    </p:spTree>
    <p:extLst>
      <p:ext uri="{BB962C8B-B14F-4D97-AF65-F5344CB8AC3E}">
        <p14:creationId xmlns:p14="http://schemas.microsoft.com/office/powerpoint/2010/main" val="14305373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a:xfrm>
            <a:off x="595993" y="484316"/>
            <a:ext cx="7406640" cy="1356360"/>
          </a:xfrm>
        </p:spPr>
        <p:txBody>
          <a:bodyPr/>
          <a:lstStyle/>
          <a:p>
            <a:r>
              <a:rPr lang="en-US" altLang="en-US" dirty="0">
                <a:latin typeface="Tahoma" panose="020B0604030504040204" pitchFamily="34" charset="0"/>
              </a:rPr>
              <a:t> </a:t>
            </a:r>
            <a:r>
              <a:rPr lang="en-US" altLang="en-US" dirty="0" err="1">
                <a:latin typeface="Tahoma" panose="020B0604030504040204" pitchFamily="34" charset="0"/>
              </a:rPr>
              <a:t>Shearvane</a:t>
            </a:r>
            <a:r>
              <a:rPr lang="en-US" altLang="en-US" dirty="0">
                <a:latin typeface="Tahoma" panose="020B0604030504040204" pitchFamily="34" charset="0"/>
              </a:rPr>
              <a:t>/</a:t>
            </a:r>
            <a:r>
              <a:rPr lang="en-US" altLang="en-US" dirty="0" err="1">
                <a:latin typeface="Tahoma" panose="020B0604030504040204" pitchFamily="34" charset="0"/>
              </a:rPr>
              <a:t>Torvane</a:t>
            </a:r>
            <a:endParaRPr lang="en-US" altLang="en-US" sz="2000" dirty="0"/>
          </a:p>
        </p:txBody>
      </p:sp>
      <p:sp>
        <p:nvSpPr>
          <p:cNvPr id="708611" name="Rectangle 3"/>
          <p:cNvSpPr>
            <a:spLocks noGrp="1" noChangeArrowheads="1"/>
          </p:cNvSpPr>
          <p:nvPr>
            <p:ph sz="half" idx="1"/>
          </p:nvPr>
        </p:nvSpPr>
        <p:spPr>
          <a:xfrm>
            <a:off x="415636" y="2057399"/>
            <a:ext cx="4007774" cy="4023360"/>
          </a:xfrm>
        </p:spPr>
        <p:txBody>
          <a:bodyPr>
            <a:normAutofit fontScale="92500" lnSpcReduction="10000"/>
          </a:bodyPr>
          <a:lstStyle/>
          <a:p>
            <a:pPr>
              <a:buClr>
                <a:schemeClr val="accent2"/>
              </a:buClr>
              <a:buFont typeface="Monotype Sorts" pitchFamily="2" charset="2"/>
              <a:buChar char="ë"/>
            </a:pPr>
            <a:r>
              <a:rPr lang="en-US" altLang="en-US" sz="2400" dirty="0"/>
              <a:t>Select fresh clod or block of undisturbed soil from spoil pile </a:t>
            </a:r>
          </a:p>
          <a:p>
            <a:pPr>
              <a:buClr>
                <a:schemeClr val="accent2"/>
              </a:buClr>
              <a:buFont typeface="Monotype Sorts" pitchFamily="2" charset="2"/>
              <a:buChar char="ë"/>
            </a:pPr>
            <a:r>
              <a:rPr lang="en-US" altLang="en-US" sz="2400" dirty="0"/>
              <a:t>Cut a smooth surface on the clod</a:t>
            </a:r>
          </a:p>
          <a:p>
            <a:pPr>
              <a:buClr>
                <a:schemeClr val="accent2"/>
              </a:buClr>
              <a:buFont typeface="Monotype Sorts" pitchFamily="2" charset="2"/>
              <a:buChar char="ë"/>
            </a:pPr>
            <a:r>
              <a:rPr lang="en-US" altLang="en-US" sz="2400" dirty="0"/>
              <a:t>Insert vanes of device into the soil</a:t>
            </a:r>
          </a:p>
          <a:p>
            <a:pPr>
              <a:buClr>
                <a:schemeClr val="accent2"/>
              </a:buClr>
              <a:buFont typeface="Monotype Sorts" pitchFamily="2" charset="2"/>
              <a:buChar char="ë"/>
            </a:pPr>
            <a:r>
              <a:rPr lang="en-US" altLang="en-US" sz="2400" dirty="0"/>
              <a:t>Retract vanes to show foot imprint </a:t>
            </a:r>
          </a:p>
          <a:p>
            <a:pPr>
              <a:buClr>
                <a:schemeClr val="accent2"/>
              </a:buClr>
              <a:buFont typeface="Monotype Sorts" pitchFamily="2" charset="2"/>
              <a:buChar char="ë"/>
            </a:pPr>
            <a:r>
              <a:rPr lang="en-US" altLang="en-US" sz="2400" dirty="0"/>
              <a:t>Set indicator at zero</a:t>
            </a:r>
          </a:p>
          <a:p>
            <a:pPr>
              <a:buClr>
                <a:schemeClr val="accent2"/>
              </a:buClr>
              <a:buFont typeface="Monotype Sorts" pitchFamily="2" charset="2"/>
              <a:buChar char="ë"/>
            </a:pPr>
            <a:r>
              <a:rPr lang="en-US" altLang="en-US" sz="2400" dirty="0"/>
              <a:t>Hold device firmly against soil and twist in clockwise manner until soil fails in shear</a:t>
            </a:r>
            <a:endParaRPr lang="en-US" altLang="en-US" sz="2400" dirty="0">
              <a:latin typeface="Tahoma" panose="020B0604030504040204" pitchFamily="34" charset="0"/>
            </a:endParaRPr>
          </a:p>
          <a:p>
            <a:endParaRPr lang="en-US" altLang="en-US" sz="2000" dirty="0">
              <a:solidFill>
                <a:srgbClr val="663300"/>
              </a:solidFill>
            </a:endParaRPr>
          </a:p>
        </p:txBody>
      </p:sp>
      <p:sp>
        <p:nvSpPr>
          <p:cNvPr id="4" name="Slide Number Placeholder 3"/>
          <p:cNvSpPr>
            <a:spLocks noGrp="1"/>
          </p:cNvSpPr>
          <p:nvPr>
            <p:ph type="sldNum" sz="quarter" idx="12"/>
          </p:nvPr>
        </p:nvSpPr>
        <p:spPr/>
        <p:txBody>
          <a:bodyPr/>
          <a:lstStyle/>
          <a:p>
            <a:fld id="{AD999621-AF6E-4BB1-89B6-1587F457F33D}" type="slidenum">
              <a:rPr lang="en-US" smtClean="0"/>
              <a:t>43</a:t>
            </a:fld>
            <a:endParaRPr lang="en-US"/>
          </a:p>
        </p:txBody>
      </p:sp>
      <p:pic>
        <p:nvPicPr>
          <p:cNvPr id="7" name="Picture 4" title="torvane-01"/>
          <p:cNvPicPr>
            <a:picLocks noGrp="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4700588" y="1840676"/>
            <a:ext cx="4158404" cy="391702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402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ltLang="en-US"/>
              <a:t>Pocket Penetrometer Test</a:t>
            </a:r>
          </a:p>
        </p:txBody>
      </p:sp>
      <p:sp>
        <p:nvSpPr>
          <p:cNvPr id="421891" name="Rectangle 3"/>
          <p:cNvSpPr>
            <a:spLocks noGrp="1" noChangeArrowheads="1"/>
          </p:cNvSpPr>
          <p:nvPr>
            <p:ph sz="half" idx="1"/>
          </p:nvPr>
        </p:nvSpPr>
        <p:spPr/>
        <p:txBody>
          <a:bodyPr/>
          <a:lstStyle/>
          <a:p>
            <a:pPr>
              <a:buClr>
                <a:schemeClr val="accent2"/>
              </a:buClr>
              <a:buFont typeface="Monotype Sorts" pitchFamily="2" charset="2"/>
              <a:buChar char="ë"/>
            </a:pPr>
            <a:r>
              <a:rPr lang="en-US" altLang="en-US" sz="2400"/>
              <a:t>Device is designed to work on saturated clay soil</a:t>
            </a:r>
          </a:p>
          <a:p>
            <a:pPr>
              <a:buClr>
                <a:schemeClr val="accent2"/>
              </a:buClr>
              <a:buFont typeface="Monotype Sorts" pitchFamily="2" charset="2"/>
              <a:buChar char="ë"/>
            </a:pPr>
            <a:r>
              <a:rPr lang="en-US" altLang="en-US" sz="2400"/>
              <a:t>Measures unconfined compressive strength of soil</a:t>
            </a:r>
          </a:p>
          <a:p>
            <a:pPr>
              <a:buClr>
                <a:schemeClr val="accent2"/>
              </a:buClr>
              <a:buFont typeface="Monotype Sorts" pitchFamily="2" charset="2"/>
              <a:buChar char="ë"/>
            </a:pPr>
            <a:r>
              <a:rPr lang="en-US" altLang="en-US" sz="2400"/>
              <a:t>Twice the value of shear strength of same soil</a:t>
            </a:r>
          </a:p>
          <a:p>
            <a:pPr>
              <a:buClr>
                <a:schemeClr val="accent2"/>
              </a:buClr>
              <a:buFont typeface="Monotype Sorts" pitchFamily="2" charset="2"/>
              <a:buChar char="ë"/>
            </a:pPr>
            <a:r>
              <a:rPr lang="en-US" altLang="en-US" sz="2400"/>
              <a:t>Note machine ring</a:t>
            </a:r>
            <a:endParaRPr lang="en-US" altLang="en-US" sz="2400">
              <a:solidFill>
                <a:srgbClr val="663300"/>
              </a:solidFill>
              <a:latin typeface="Tahoma" panose="020B0604030504040204" pitchFamily="34" charset="0"/>
            </a:endParaRPr>
          </a:p>
        </p:txBody>
      </p:sp>
      <p:sp>
        <p:nvSpPr>
          <p:cNvPr id="4" name="Slide Number Placeholder 3"/>
          <p:cNvSpPr>
            <a:spLocks noGrp="1"/>
          </p:cNvSpPr>
          <p:nvPr>
            <p:ph type="sldNum" sz="quarter" idx="12"/>
          </p:nvPr>
        </p:nvSpPr>
        <p:spPr/>
        <p:txBody>
          <a:bodyPr/>
          <a:lstStyle/>
          <a:p>
            <a:fld id="{AD999621-AF6E-4BB1-89B6-1587F457F33D}" type="slidenum">
              <a:rPr lang="en-US" smtClean="0"/>
              <a:t>44</a:t>
            </a:fld>
            <a:endParaRPr lang="en-US"/>
          </a:p>
        </p:txBody>
      </p:sp>
      <p:pic>
        <p:nvPicPr>
          <p:cNvPr id="5" name="Content Placeholder 4" title="Pocket Penetrometer "/>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37817" y="2057400"/>
            <a:ext cx="3491066" cy="4022725"/>
          </a:xfrm>
        </p:spPr>
      </p:pic>
    </p:spTree>
    <p:extLst>
      <p:ext uri="{BB962C8B-B14F-4D97-AF65-F5344CB8AC3E}">
        <p14:creationId xmlns:p14="http://schemas.microsoft.com/office/powerpoint/2010/main" val="1224251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title="Pocket Penetrometer "/>
          <p:cNvSpPr>
            <a:spLocks noGrp="1" noChangeArrowheads="1"/>
          </p:cNvSpPr>
          <p:nvPr>
            <p:ph type="title"/>
          </p:nvPr>
        </p:nvSpPr>
        <p:spPr/>
        <p:txBody>
          <a:bodyPr/>
          <a:lstStyle/>
          <a:p>
            <a:r>
              <a:rPr lang="en-US" altLang="en-US" dirty="0"/>
              <a:t>Pocket Penetrometer Test</a:t>
            </a:r>
            <a:r>
              <a:rPr lang="en-US" altLang="en-US" sz="5400" dirty="0"/>
              <a:t> </a:t>
            </a:r>
            <a:endParaRPr lang="en-US" altLang="en-US" sz="2000" dirty="0"/>
          </a:p>
        </p:txBody>
      </p:sp>
      <p:sp>
        <p:nvSpPr>
          <p:cNvPr id="714755" name="Rectangle 3"/>
          <p:cNvSpPr>
            <a:spLocks noGrp="1" noChangeArrowheads="1"/>
          </p:cNvSpPr>
          <p:nvPr>
            <p:ph sz="half" idx="1"/>
          </p:nvPr>
        </p:nvSpPr>
        <p:spPr/>
        <p:txBody>
          <a:bodyPr/>
          <a:lstStyle/>
          <a:p>
            <a:r>
              <a:rPr lang="en-US" altLang="en-US" sz="2800"/>
              <a:t>To begin test, remove red protective cap, push ring against body so that low side reads “O”</a:t>
            </a:r>
          </a:p>
          <a:p>
            <a:r>
              <a:rPr lang="en-US" altLang="en-US" sz="2800"/>
              <a:t>Slowly insert piston until engraved mark is level with soil</a:t>
            </a:r>
          </a:p>
          <a:p>
            <a:endParaRPr lang="en-US" altLang="en-US" sz="2800"/>
          </a:p>
        </p:txBody>
      </p:sp>
      <p:sp>
        <p:nvSpPr>
          <p:cNvPr id="4" name="Slide Number Placeholder 3"/>
          <p:cNvSpPr>
            <a:spLocks noGrp="1"/>
          </p:cNvSpPr>
          <p:nvPr>
            <p:ph type="sldNum" sz="quarter" idx="12"/>
          </p:nvPr>
        </p:nvSpPr>
        <p:spPr/>
        <p:txBody>
          <a:bodyPr/>
          <a:lstStyle/>
          <a:p>
            <a:fld id="{AD999621-AF6E-4BB1-89B6-1587F457F33D}" type="slidenum">
              <a:rPr lang="en-US" smtClean="0"/>
              <a:t>45</a:t>
            </a:fld>
            <a:endParaRPr lang="en-US"/>
          </a:p>
        </p:txBody>
      </p:sp>
      <p:pic>
        <p:nvPicPr>
          <p:cNvPr id="3" name="Content Placeholder 2" title="Pocket Penetrometer "/>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00588" y="2431591"/>
            <a:ext cx="3565525" cy="3274343"/>
          </a:xfrm>
        </p:spPr>
      </p:pic>
    </p:spTree>
    <p:extLst>
      <p:ext uri="{BB962C8B-B14F-4D97-AF65-F5344CB8AC3E}">
        <p14:creationId xmlns:p14="http://schemas.microsoft.com/office/powerpoint/2010/main" val="835970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Pocket Penetrometer </a:t>
            </a:r>
          </a:p>
        </p:txBody>
      </p:sp>
      <p:sp>
        <p:nvSpPr>
          <p:cNvPr id="6" name="Slide Number Placeholder 5"/>
          <p:cNvSpPr>
            <a:spLocks noGrp="1"/>
          </p:cNvSpPr>
          <p:nvPr>
            <p:ph type="sldNum" sz="quarter" idx="12"/>
          </p:nvPr>
        </p:nvSpPr>
        <p:spPr/>
        <p:txBody>
          <a:bodyPr/>
          <a:lstStyle/>
          <a:p>
            <a:fld id="{AD999621-AF6E-4BB1-89B6-1587F457F33D}" type="slidenum">
              <a:rPr lang="en-US" smtClean="0"/>
              <a:t>46</a:t>
            </a:fld>
            <a:endParaRPr lang="en-US"/>
          </a:p>
        </p:txBody>
      </p:sp>
      <p:sp>
        <p:nvSpPr>
          <p:cNvPr id="3" name="Content Placeholder 2"/>
          <p:cNvSpPr>
            <a:spLocks noGrp="1"/>
          </p:cNvSpPr>
          <p:nvPr>
            <p:ph sz="half" idx="1"/>
          </p:nvPr>
        </p:nvSpPr>
        <p:spPr/>
        <p:txBody>
          <a:bodyPr/>
          <a:lstStyle/>
          <a:p>
            <a:pPr>
              <a:spcBef>
                <a:spcPct val="50000"/>
              </a:spcBef>
              <a:buClr>
                <a:schemeClr val="tx2"/>
              </a:buClr>
              <a:buFontTx/>
              <a:buChar char="•"/>
            </a:pPr>
            <a:r>
              <a:rPr lang="en-US" altLang="en-US" sz="2800" dirty="0"/>
              <a:t>Read strength in tons/</a:t>
            </a:r>
            <a:r>
              <a:rPr lang="en-US" altLang="en-US" sz="2800" dirty="0" err="1"/>
              <a:t>sq</a:t>
            </a:r>
            <a:r>
              <a:rPr lang="en-US" altLang="en-US" sz="2800" dirty="0"/>
              <a:t> </a:t>
            </a:r>
            <a:r>
              <a:rPr lang="en-US" altLang="en-US" sz="2800" dirty="0" err="1"/>
              <a:t>ft</a:t>
            </a:r>
            <a:r>
              <a:rPr lang="en-US" altLang="en-US" sz="2800" dirty="0"/>
              <a:t> using low side of ring (side closest to the piston end). Record reading and repeat step #1.</a:t>
            </a:r>
          </a:p>
          <a:p>
            <a:pPr>
              <a:spcBef>
                <a:spcPct val="50000"/>
              </a:spcBef>
              <a:buClr>
                <a:schemeClr val="tx2"/>
              </a:buClr>
              <a:buFontTx/>
              <a:buChar char="•"/>
            </a:pPr>
            <a:r>
              <a:rPr lang="en-US" altLang="en-US" sz="2800" dirty="0"/>
              <a:t>For weak soils, use 1” adaptor foot, multiply by .0625</a:t>
            </a:r>
          </a:p>
          <a:p>
            <a:endParaRPr lang="en-US" dirty="0"/>
          </a:p>
        </p:txBody>
      </p:sp>
      <p:pic>
        <p:nvPicPr>
          <p:cNvPr id="4" name="Content Placeholder 3" title="Pocket Penetrometer 2"/>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700588" y="2431591"/>
            <a:ext cx="3565525" cy="3274343"/>
          </a:xfrm>
        </p:spPr>
      </p:pic>
    </p:spTree>
    <p:extLst>
      <p:ext uri="{BB962C8B-B14F-4D97-AF65-F5344CB8AC3E}">
        <p14:creationId xmlns:p14="http://schemas.microsoft.com/office/powerpoint/2010/main" val="2917149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11" name="Rectangle 11"/>
          <p:cNvSpPr>
            <a:spLocks noGrp="1" noChangeArrowheads="1"/>
          </p:cNvSpPr>
          <p:nvPr>
            <p:ph type="title"/>
          </p:nvPr>
        </p:nvSpPr>
        <p:spPr/>
        <p:txBody>
          <a:bodyPr/>
          <a:lstStyle/>
          <a:p>
            <a:r>
              <a:rPr lang="en-US" altLang="en-US" dirty="0">
                <a:solidFill>
                  <a:schemeClr val="bg1"/>
                </a:solidFill>
              </a:rPr>
              <a:t>Thumb Penetration Test</a:t>
            </a:r>
          </a:p>
        </p:txBody>
      </p:sp>
      <p:pic>
        <p:nvPicPr>
          <p:cNvPr id="998414" name="Picture 14" descr="Thumb test 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19125" y="1676400"/>
            <a:ext cx="3714750" cy="4343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8413" name="Rectangle 13"/>
          <p:cNvSpPr>
            <a:spLocks noGrp="1" noChangeArrowheads="1"/>
          </p:cNvSpPr>
          <p:nvPr>
            <p:ph type="body" sz="half" idx="2"/>
          </p:nvPr>
        </p:nvSpPr>
        <p:spPr>
          <a:xfrm>
            <a:off x="4648200" y="1600199"/>
            <a:ext cx="4038600" cy="4954979"/>
          </a:xfrm>
        </p:spPr>
        <p:txBody>
          <a:bodyPr>
            <a:normAutofit lnSpcReduction="10000"/>
          </a:bodyPr>
          <a:lstStyle/>
          <a:p>
            <a:r>
              <a:rPr lang="en-US" altLang="en-US" dirty="0">
                <a:solidFill>
                  <a:schemeClr val="bg1"/>
                </a:solidFill>
              </a:rPr>
              <a:t>If the thumb makes an indentation in the soil only with great difficulty, the soil is probably Type A.</a:t>
            </a:r>
          </a:p>
          <a:p>
            <a:endParaRPr lang="en-US" altLang="en-US" dirty="0">
              <a:solidFill>
                <a:schemeClr val="bg1"/>
              </a:solidFill>
            </a:endParaRPr>
          </a:p>
          <a:p>
            <a:r>
              <a:rPr lang="en-US" altLang="en-US" dirty="0">
                <a:solidFill>
                  <a:schemeClr val="bg1"/>
                </a:solidFill>
              </a:rPr>
              <a:t>If the thumb penetrates no further then the length of the thumb nail, it is probably Type B soil.</a:t>
            </a:r>
          </a:p>
          <a:p>
            <a:endParaRPr lang="en-US" altLang="en-US" dirty="0">
              <a:solidFill>
                <a:schemeClr val="bg1"/>
              </a:solidFill>
            </a:endParaRPr>
          </a:p>
          <a:p>
            <a:r>
              <a:rPr lang="en-US" altLang="en-US" dirty="0">
                <a:solidFill>
                  <a:schemeClr val="bg1"/>
                </a:solidFill>
              </a:rPr>
              <a:t>If the thumb penetrates  the full length of the thumb it is Type C soil.</a:t>
            </a:r>
          </a:p>
          <a:p>
            <a:endParaRPr lang="en-US" altLang="en-US" dirty="0">
              <a:solidFill>
                <a:schemeClr val="bg1"/>
              </a:solidFill>
            </a:endParaRPr>
          </a:p>
          <a:p>
            <a:r>
              <a:rPr lang="en-US" altLang="en-US" dirty="0">
                <a:solidFill>
                  <a:schemeClr val="bg1"/>
                </a:solidFill>
              </a:rPr>
              <a:t>The thumb test is subjective and is therefore the least accurate of the tests.</a:t>
            </a:r>
          </a:p>
          <a:p>
            <a:endParaRPr lang="en-US" altLang="en-US" dirty="0">
              <a:solidFill>
                <a:schemeClr val="bg1"/>
              </a:solidFill>
            </a:endParaRPr>
          </a:p>
          <a:p>
            <a:endParaRPr lang="en-US" altLang="en-US" dirty="0">
              <a:solidFill>
                <a:schemeClr val="bg1"/>
              </a:solidFill>
            </a:endParaRPr>
          </a:p>
          <a:p>
            <a:endParaRPr lang="en-US" altLang="en-US" dirty="0">
              <a:solidFill>
                <a:schemeClr val="bg1"/>
              </a:solidFill>
            </a:endParaRPr>
          </a:p>
        </p:txBody>
      </p:sp>
      <p:sp>
        <p:nvSpPr>
          <p:cNvPr id="4" name="Slide Number Placeholder 3"/>
          <p:cNvSpPr>
            <a:spLocks noGrp="1"/>
          </p:cNvSpPr>
          <p:nvPr>
            <p:ph type="sldNum" sz="quarter" idx="12"/>
          </p:nvPr>
        </p:nvSpPr>
        <p:spPr/>
        <p:txBody>
          <a:bodyPr/>
          <a:lstStyle/>
          <a:p>
            <a:fld id="{A000E798-5E90-4BC2-9270-86B109CC2A17}" type="slidenum">
              <a:rPr lang="en-US" altLang="en-US" smtClean="0"/>
              <a:pPr/>
              <a:t>47</a:t>
            </a:fld>
            <a:endParaRPr lang="en-US" altLang="en-US"/>
          </a:p>
        </p:txBody>
      </p:sp>
    </p:spTree>
    <p:extLst>
      <p:ext uri="{BB962C8B-B14F-4D97-AF65-F5344CB8AC3E}">
        <p14:creationId xmlns:p14="http://schemas.microsoft.com/office/powerpoint/2010/main" val="1685883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685800" y="296863"/>
            <a:ext cx="7772400" cy="1920875"/>
          </a:xfrm>
        </p:spPr>
        <p:txBody>
          <a:bodyPr/>
          <a:lstStyle/>
          <a:p>
            <a:r>
              <a:rPr lang="en-US" altLang="en-US"/>
              <a:t>Soil Strength is Dependent Upon</a:t>
            </a:r>
            <a:r>
              <a:rPr lang="en-US" altLang="en-US" sz="6000"/>
              <a:t>:</a:t>
            </a:r>
            <a:endParaRPr lang="en-US" altLang="en-US">
              <a:solidFill>
                <a:schemeClr val="tx1"/>
              </a:solidFill>
            </a:endParaRPr>
          </a:p>
        </p:txBody>
      </p:sp>
      <p:sp>
        <p:nvSpPr>
          <p:cNvPr id="367619" name="Rectangle 3"/>
          <p:cNvSpPr>
            <a:spLocks noGrp="1" noChangeArrowheads="1"/>
          </p:cNvSpPr>
          <p:nvPr>
            <p:ph idx="1"/>
          </p:nvPr>
        </p:nvSpPr>
        <p:spPr>
          <a:xfrm>
            <a:off x="457200" y="2300288"/>
            <a:ext cx="8229600" cy="3773487"/>
          </a:xfrm>
        </p:spPr>
        <p:txBody>
          <a:bodyPr/>
          <a:lstStyle/>
          <a:p>
            <a:r>
              <a:rPr lang="en-US" altLang="en-US" sz="4000"/>
              <a:t>Type of Soil.</a:t>
            </a:r>
          </a:p>
          <a:p>
            <a:r>
              <a:rPr lang="en-US" altLang="en-US" sz="4000"/>
              <a:t>Amount of Moisture in the Soil.</a:t>
            </a:r>
          </a:p>
          <a:p>
            <a:r>
              <a:rPr lang="en-US" altLang="en-US" sz="4000"/>
              <a:t>Whether the Soil Has Been Previously Disturbed.</a:t>
            </a:r>
          </a:p>
        </p:txBody>
      </p:sp>
      <p:sp>
        <p:nvSpPr>
          <p:cNvPr id="4" name="Slide Number Placeholder 3"/>
          <p:cNvSpPr>
            <a:spLocks noGrp="1"/>
          </p:cNvSpPr>
          <p:nvPr>
            <p:ph type="sldNum" sz="quarter" idx="12"/>
          </p:nvPr>
        </p:nvSpPr>
        <p:spPr/>
        <p:txBody>
          <a:bodyPr/>
          <a:lstStyle/>
          <a:p>
            <a:fld id="{AD999621-AF6E-4BB1-89B6-1587F457F33D}" type="slidenum">
              <a:rPr lang="en-US" smtClean="0"/>
              <a:t>48</a:t>
            </a:fld>
            <a:endParaRPr lang="en-US"/>
          </a:p>
        </p:txBody>
      </p:sp>
    </p:spTree>
    <p:extLst>
      <p:ext uri="{BB962C8B-B14F-4D97-AF65-F5344CB8AC3E}">
        <p14:creationId xmlns:p14="http://schemas.microsoft.com/office/powerpoint/2010/main" val="2885428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907" name="Rectangle 3"/>
          <p:cNvSpPr>
            <a:spLocks noGrp="1" noChangeArrowheads="1"/>
          </p:cNvSpPr>
          <p:nvPr>
            <p:ph type="title"/>
          </p:nvPr>
        </p:nvSpPr>
        <p:spPr>
          <a:xfrm>
            <a:off x="457200" y="228600"/>
            <a:ext cx="8458200" cy="11430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a:solidFill>
                  <a:schemeClr val="tx1"/>
                </a:solidFill>
              </a:rPr>
              <a:t>If Water is Added</a:t>
            </a:r>
            <a:endParaRPr lang="en-US" altLang="en-US"/>
          </a:p>
        </p:txBody>
      </p:sp>
      <p:sp>
        <p:nvSpPr>
          <p:cNvPr id="379906" name="Rectangle 2"/>
          <p:cNvSpPr>
            <a:spLocks noGrp="1" noChangeArrowheads="1"/>
          </p:cNvSpPr>
          <p:nvPr>
            <p:ph idx="1"/>
          </p:nvPr>
        </p:nvSpPr>
        <p:spPr>
          <a:xfrm>
            <a:off x="228600" y="1524000"/>
            <a:ext cx="8763000" cy="5029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b="1"/>
              <a:t>It Brings Additional Weight</a:t>
            </a:r>
          </a:p>
          <a:p>
            <a:pPr lvl="1"/>
            <a:r>
              <a:rPr lang="en-US" altLang="en-US" i="1"/>
              <a:t>Hydrostatic Pressure</a:t>
            </a:r>
          </a:p>
          <a:p>
            <a:r>
              <a:rPr lang="en-US" altLang="en-US" b="1"/>
              <a:t>It Erodes the Trench Wall</a:t>
            </a:r>
          </a:p>
          <a:p>
            <a:pPr lvl="1"/>
            <a:r>
              <a:rPr lang="en-US" altLang="en-US" i="1"/>
              <a:t>Water movement typically moves soil</a:t>
            </a:r>
          </a:p>
          <a:p>
            <a:r>
              <a:rPr lang="en-US" altLang="en-US" b="1"/>
              <a:t>It Can Freeze and Thaw</a:t>
            </a:r>
          </a:p>
          <a:p>
            <a:pPr lvl="1"/>
            <a:r>
              <a:rPr lang="en-US" altLang="en-US" i="1"/>
              <a:t>Resulting in cracks &amp; false cohesion</a:t>
            </a:r>
          </a:p>
          <a:p>
            <a:pPr>
              <a:buFontTx/>
              <a:buNone/>
            </a:pPr>
            <a:r>
              <a:rPr lang="en-US" altLang="en-US" sz="2800" b="1"/>
              <a:t>	</a:t>
            </a:r>
          </a:p>
          <a:p>
            <a:pPr>
              <a:buFontTx/>
              <a:buNone/>
            </a:pPr>
            <a:r>
              <a:rPr lang="en-US" altLang="en-US" sz="2800" b="1"/>
              <a:t>REMOVAL OF GROUND WATER IS CRITICAL</a:t>
            </a:r>
            <a:endParaRPr lang="en-US" altLang="en-US" b="1"/>
          </a:p>
        </p:txBody>
      </p:sp>
      <p:sp>
        <p:nvSpPr>
          <p:cNvPr id="4" name="Slide Number Placeholder 3"/>
          <p:cNvSpPr>
            <a:spLocks noGrp="1"/>
          </p:cNvSpPr>
          <p:nvPr>
            <p:ph type="sldNum" sz="quarter" idx="12"/>
          </p:nvPr>
        </p:nvSpPr>
        <p:spPr/>
        <p:txBody>
          <a:bodyPr/>
          <a:lstStyle/>
          <a:p>
            <a:fld id="{AD999621-AF6E-4BB1-89B6-1587F457F33D}" type="slidenum">
              <a:rPr lang="en-US" smtClean="0"/>
              <a:t>49</a:t>
            </a:fld>
            <a:endParaRPr lang="en-US"/>
          </a:p>
        </p:txBody>
      </p:sp>
    </p:spTree>
    <p:extLst>
      <p:ext uri="{BB962C8B-B14F-4D97-AF65-F5344CB8AC3E}">
        <p14:creationId xmlns:p14="http://schemas.microsoft.com/office/powerpoint/2010/main" val="27193170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79907"/>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70171" y="430451"/>
            <a:ext cx="7406640" cy="1356360"/>
          </a:xfrm>
        </p:spPr>
        <p:txBody>
          <a:bodyPr/>
          <a:lstStyle/>
          <a:p>
            <a:r>
              <a:rPr lang="en-US" altLang="en-US" dirty="0"/>
              <a:t>Collapse Forces</a:t>
            </a:r>
          </a:p>
        </p:txBody>
      </p:sp>
      <p:sp>
        <p:nvSpPr>
          <p:cNvPr id="22531" name="Rectangle 3"/>
          <p:cNvSpPr>
            <a:spLocks noGrp="1" noChangeArrowheads="1"/>
          </p:cNvSpPr>
          <p:nvPr>
            <p:ph sz="half" idx="1"/>
          </p:nvPr>
        </p:nvSpPr>
        <p:spPr>
          <a:xfrm>
            <a:off x="401216" y="1786811"/>
            <a:ext cx="4022194" cy="4023360"/>
          </a:xfrm>
        </p:spPr>
        <p:txBody>
          <a:bodyPr/>
          <a:lstStyle/>
          <a:p>
            <a:r>
              <a:rPr lang="en-US" altLang="en-US" sz="2400" dirty="0"/>
              <a:t>24 inches of soil on a person’s chest weighs 750-1000 lb.</a:t>
            </a:r>
          </a:p>
          <a:p>
            <a:r>
              <a:rPr lang="en-US" altLang="en-US" sz="2400" dirty="0"/>
              <a:t>18 inches of soil covering a body weighs 1800-3000 lb.</a:t>
            </a:r>
          </a:p>
          <a:p>
            <a:r>
              <a:rPr lang="en-US" altLang="en-US" sz="2400" dirty="0"/>
              <a:t>Shear wall collapse speed is 45 mph</a:t>
            </a:r>
          </a:p>
          <a:p>
            <a:r>
              <a:rPr lang="en-US" altLang="en-US" sz="2400" dirty="0"/>
              <a:t>1 cubic foot of soil can weigh from 100 to 125 lb.</a:t>
            </a:r>
          </a:p>
          <a:p>
            <a:pPr marL="0" indent="0">
              <a:buNone/>
            </a:pPr>
            <a:endParaRPr lang="en-US" altLang="en-US" sz="2000" dirty="0"/>
          </a:p>
        </p:txBody>
      </p:sp>
      <p:sp>
        <p:nvSpPr>
          <p:cNvPr id="6" name="Slide Number Placeholder 5"/>
          <p:cNvSpPr>
            <a:spLocks noGrp="1"/>
          </p:cNvSpPr>
          <p:nvPr>
            <p:ph type="sldNum" sz="quarter" idx="12"/>
          </p:nvPr>
        </p:nvSpPr>
        <p:spPr/>
        <p:txBody>
          <a:bodyPr/>
          <a:lstStyle/>
          <a:p>
            <a:fld id="{AD999621-AF6E-4BB1-89B6-1587F457F33D}" type="slidenum">
              <a:rPr lang="en-US" smtClean="0"/>
              <a:t>5</a:t>
            </a:fld>
            <a:endParaRPr lang="en-US"/>
          </a:p>
        </p:txBody>
      </p:sp>
      <p:pic>
        <p:nvPicPr>
          <p:cNvPr id="3" name="Content Placeholder 2" title="Collapse force"/>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267412" y="2286000"/>
            <a:ext cx="4426549" cy="2984917"/>
          </a:xfrm>
        </p:spPr>
      </p:pic>
    </p:spTree>
    <p:extLst>
      <p:ext uri="{BB962C8B-B14F-4D97-AF65-F5344CB8AC3E}">
        <p14:creationId xmlns:p14="http://schemas.microsoft.com/office/powerpoint/2010/main" val="958770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22530"/>
                                        </p:tgtEl>
                                        <p:attrNameLst>
                                          <p:attrName>style.textDecorationUnderline</p:attrName>
                                        </p:attrNameLst>
                                      </p:cBhvr>
                                      <p:to>
                                        <p:strVal val="tru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533400" y="293688"/>
            <a:ext cx="8105775" cy="788987"/>
          </a:xfrm>
        </p:spPr>
        <p:txBody>
          <a:bodyPr/>
          <a:lstStyle/>
          <a:p>
            <a:r>
              <a:rPr lang="en-US" altLang="en-US"/>
              <a:t>SOIL COMPONENTS</a:t>
            </a:r>
            <a:endParaRPr lang="en-US" altLang="en-US">
              <a:solidFill>
                <a:schemeClr val="tx1"/>
              </a:solidFill>
            </a:endParaRPr>
          </a:p>
        </p:txBody>
      </p:sp>
      <p:sp>
        <p:nvSpPr>
          <p:cNvPr id="368643" name="Rectangle 3"/>
          <p:cNvSpPr>
            <a:spLocks noGrp="1" noChangeArrowheads="1"/>
          </p:cNvSpPr>
          <p:nvPr>
            <p:ph type="body" idx="4294967295"/>
          </p:nvPr>
        </p:nvSpPr>
        <p:spPr>
          <a:xfrm>
            <a:off x="381000" y="1219200"/>
            <a:ext cx="8763000" cy="5410200"/>
          </a:xfrm>
        </p:spPr>
        <p:txBody>
          <a:bodyPr/>
          <a:lstStyle/>
          <a:p>
            <a:pPr>
              <a:lnSpc>
                <a:spcPct val="90000"/>
              </a:lnSpc>
            </a:pPr>
            <a:r>
              <a:rPr lang="en-US" altLang="en-US" sz="3600"/>
              <a:t>Clay:</a:t>
            </a:r>
          </a:p>
          <a:p>
            <a:pPr lvl="1">
              <a:lnSpc>
                <a:spcPct val="90000"/>
              </a:lnSpc>
            </a:pPr>
            <a:r>
              <a:rPr lang="en-US" altLang="en-US"/>
              <a:t>Composed of mineral particles less than 0.002 mm in diameter</a:t>
            </a:r>
          </a:p>
          <a:p>
            <a:pPr>
              <a:lnSpc>
                <a:spcPct val="90000"/>
              </a:lnSpc>
            </a:pPr>
            <a:r>
              <a:rPr lang="en-US" altLang="en-US" sz="3600"/>
              <a:t>Silt:</a:t>
            </a:r>
          </a:p>
          <a:p>
            <a:pPr lvl="1">
              <a:lnSpc>
                <a:spcPct val="90000"/>
              </a:lnSpc>
            </a:pPr>
            <a:r>
              <a:rPr lang="en-US" altLang="en-US"/>
              <a:t>Individual mineral fragments that range from 0.002 to 0.05 mm in diameter.</a:t>
            </a:r>
          </a:p>
          <a:p>
            <a:pPr>
              <a:lnSpc>
                <a:spcPct val="90000"/>
              </a:lnSpc>
            </a:pPr>
            <a:r>
              <a:rPr lang="en-US" altLang="en-US" sz="3600"/>
              <a:t>Sand:</a:t>
            </a:r>
          </a:p>
          <a:p>
            <a:pPr lvl="1">
              <a:lnSpc>
                <a:spcPct val="90000"/>
              </a:lnSpc>
            </a:pPr>
            <a:r>
              <a:rPr lang="en-US" altLang="en-US"/>
              <a:t>Individual rock or mineral fragments that range in diameter from 0.05 to 2.0 mm in diameter.</a:t>
            </a:r>
          </a:p>
          <a:p>
            <a:pPr>
              <a:lnSpc>
                <a:spcPct val="90000"/>
              </a:lnSpc>
            </a:pPr>
            <a:r>
              <a:rPr lang="en-US" altLang="en-US"/>
              <a:t>Gravel:</a:t>
            </a:r>
          </a:p>
          <a:p>
            <a:pPr lvl="1">
              <a:lnSpc>
                <a:spcPct val="90000"/>
              </a:lnSpc>
            </a:pPr>
            <a:r>
              <a:rPr lang="en-US" altLang="en-US"/>
              <a:t>Can be either angular or rounded.</a:t>
            </a:r>
          </a:p>
          <a:p>
            <a:pPr lvl="1">
              <a:lnSpc>
                <a:spcPct val="90000"/>
              </a:lnSpc>
            </a:pPr>
            <a:endParaRPr lang="en-US" altLang="en-US" sz="3200"/>
          </a:p>
        </p:txBody>
      </p:sp>
      <p:sp>
        <p:nvSpPr>
          <p:cNvPr id="4" name="Slide Number Placeholder 3"/>
          <p:cNvSpPr>
            <a:spLocks noGrp="1"/>
          </p:cNvSpPr>
          <p:nvPr>
            <p:ph type="sldNum" sz="quarter" idx="12"/>
          </p:nvPr>
        </p:nvSpPr>
        <p:spPr/>
        <p:txBody>
          <a:bodyPr/>
          <a:lstStyle/>
          <a:p>
            <a:fld id="{AD999621-AF6E-4BB1-89B6-1587F457F33D}" type="slidenum">
              <a:rPr lang="en-US" smtClean="0"/>
              <a:t>50</a:t>
            </a:fld>
            <a:endParaRPr lang="en-US"/>
          </a:p>
        </p:txBody>
      </p:sp>
    </p:spTree>
    <p:extLst>
      <p:ext uri="{BB962C8B-B14F-4D97-AF65-F5344CB8AC3E}">
        <p14:creationId xmlns:p14="http://schemas.microsoft.com/office/powerpoint/2010/main" val="770850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6864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457200" y="303213"/>
            <a:ext cx="8229600" cy="657225"/>
          </a:xfrm>
        </p:spPr>
        <p:txBody>
          <a:bodyPr>
            <a:normAutofit/>
          </a:bodyPr>
          <a:lstStyle/>
          <a:p>
            <a:r>
              <a:rPr lang="en-US" altLang="en-US"/>
              <a:t>COHESIVE SOIL</a:t>
            </a:r>
            <a:endParaRPr lang="en-US" altLang="en-US" b="1"/>
          </a:p>
        </p:txBody>
      </p:sp>
      <p:sp>
        <p:nvSpPr>
          <p:cNvPr id="369667" name="Rectangle 3"/>
          <p:cNvSpPr>
            <a:spLocks noGrp="1" noChangeArrowheads="1"/>
          </p:cNvSpPr>
          <p:nvPr>
            <p:ph idx="1"/>
          </p:nvPr>
        </p:nvSpPr>
        <p:spPr>
          <a:xfrm>
            <a:off x="685800" y="1143000"/>
            <a:ext cx="7772400" cy="5257800"/>
          </a:xfrm>
        </p:spPr>
        <p:txBody>
          <a:bodyPr/>
          <a:lstStyle/>
          <a:p>
            <a:r>
              <a:rPr lang="en-US" altLang="en-US"/>
              <a:t>Soil with a high clay content which has cohesive strength.</a:t>
            </a:r>
          </a:p>
          <a:p>
            <a:r>
              <a:rPr lang="en-US" altLang="en-US"/>
              <a:t>It does not crumble.</a:t>
            </a:r>
          </a:p>
          <a:p>
            <a:r>
              <a:rPr lang="en-US" altLang="en-US"/>
              <a:t>It can be excavated with vertical side slopes.</a:t>
            </a:r>
          </a:p>
          <a:p>
            <a:r>
              <a:rPr lang="en-US" altLang="en-US"/>
              <a:t>It is hard to break up when dry.</a:t>
            </a:r>
          </a:p>
          <a:p>
            <a:r>
              <a:rPr lang="en-US" altLang="en-US"/>
              <a:t>It can be molded.</a:t>
            </a:r>
          </a:p>
          <a:p>
            <a:r>
              <a:rPr lang="en-US" altLang="en-US"/>
              <a:t>It exhibits significant cohesion even when submerged.</a:t>
            </a:r>
          </a:p>
          <a:p>
            <a:endParaRPr lang="en-US" altLang="en-US"/>
          </a:p>
          <a:p>
            <a:endParaRPr lang="en-US" altLang="en-US"/>
          </a:p>
          <a:p>
            <a:endParaRPr lang="en-US" altLang="en-US"/>
          </a:p>
        </p:txBody>
      </p:sp>
      <p:sp>
        <p:nvSpPr>
          <p:cNvPr id="4" name="Slide Number Placeholder 3"/>
          <p:cNvSpPr>
            <a:spLocks noGrp="1"/>
          </p:cNvSpPr>
          <p:nvPr>
            <p:ph type="sldNum" sz="quarter" idx="12"/>
          </p:nvPr>
        </p:nvSpPr>
        <p:spPr/>
        <p:txBody>
          <a:bodyPr/>
          <a:lstStyle/>
          <a:p>
            <a:fld id="{AD999621-AF6E-4BB1-89B6-1587F457F33D}" type="slidenum">
              <a:rPr lang="en-US" smtClean="0"/>
              <a:t>51</a:t>
            </a:fld>
            <a:endParaRPr lang="en-US"/>
          </a:p>
        </p:txBody>
      </p:sp>
    </p:spTree>
    <p:extLst>
      <p:ext uri="{BB962C8B-B14F-4D97-AF65-F5344CB8AC3E}">
        <p14:creationId xmlns:p14="http://schemas.microsoft.com/office/powerpoint/2010/main" val="2529150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6966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6"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457200" y="303213"/>
            <a:ext cx="8229600" cy="657225"/>
          </a:xfrm>
        </p:spPr>
        <p:txBody>
          <a:bodyPr>
            <a:normAutofit/>
          </a:bodyPr>
          <a:lstStyle/>
          <a:p>
            <a:r>
              <a:rPr lang="en-US" altLang="en-US"/>
              <a:t>GRANULAR SOIL</a:t>
            </a:r>
            <a:endParaRPr lang="en-US" altLang="en-US">
              <a:solidFill>
                <a:schemeClr val="tx1"/>
              </a:solidFill>
            </a:endParaRPr>
          </a:p>
        </p:txBody>
      </p:sp>
      <p:sp>
        <p:nvSpPr>
          <p:cNvPr id="370691" name="Rectangle 3"/>
          <p:cNvSpPr>
            <a:spLocks noGrp="1" noChangeArrowheads="1"/>
          </p:cNvSpPr>
          <p:nvPr>
            <p:ph idx="1"/>
          </p:nvPr>
        </p:nvSpPr>
        <p:spPr>
          <a:xfrm>
            <a:off x="827088" y="1679575"/>
            <a:ext cx="7489825" cy="4413250"/>
          </a:xfrm>
        </p:spPr>
        <p:txBody>
          <a:bodyPr/>
          <a:lstStyle/>
          <a:p>
            <a:r>
              <a:rPr lang="en-US" altLang="en-US"/>
              <a:t>Soils that include gravel, sand, silt.</a:t>
            </a:r>
          </a:p>
          <a:p>
            <a:r>
              <a:rPr lang="en-US" altLang="en-US"/>
              <a:t>Very low clay content.</a:t>
            </a:r>
          </a:p>
          <a:p>
            <a:r>
              <a:rPr lang="en-US" altLang="en-US"/>
              <a:t> It has no cohesive strength.  </a:t>
            </a:r>
          </a:p>
          <a:p>
            <a:r>
              <a:rPr lang="en-US" altLang="en-US"/>
              <a:t>Some moist granular soils exhibit apparent cohesion.  </a:t>
            </a:r>
          </a:p>
          <a:p>
            <a:r>
              <a:rPr lang="en-US" altLang="en-US"/>
              <a:t>It cannot be molded when moist and crumbles easily when dry.  </a:t>
            </a:r>
          </a:p>
          <a:p>
            <a:endParaRPr lang="en-US" altLang="en-US"/>
          </a:p>
        </p:txBody>
      </p:sp>
      <p:sp>
        <p:nvSpPr>
          <p:cNvPr id="4" name="Slide Number Placeholder 3"/>
          <p:cNvSpPr>
            <a:spLocks noGrp="1"/>
          </p:cNvSpPr>
          <p:nvPr>
            <p:ph type="sldNum" sz="quarter" idx="12"/>
          </p:nvPr>
        </p:nvSpPr>
        <p:spPr/>
        <p:txBody>
          <a:bodyPr/>
          <a:lstStyle/>
          <a:p>
            <a:fld id="{AD999621-AF6E-4BB1-89B6-1587F457F33D}" type="slidenum">
              <a:rPr lang="en-US" smtClean="0"/>
              <a:t>52</a:t>
            </a:fld>
            <a:endParaRPr lang="en-US"/>
          </a:p>
        </p:txBody>
      </p:sp>
    </p:spTree>
    <p:extLst>
      <p:ext uri="{BB962C8B-B14F-4D97-AF65-F5344CB8AC3E}">
        <p14:creationId xmlns:p14="http://schemas.microsoft.com/office/powerpoint/2010/main" val="3296475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7069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0" grpId="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4"/>
          <p:cNvSpPr>
            <a:spLocks noGrp="1" noChangeArrowheads="1"/>
          </p:cNvSpPr>
          <p:nvPr>
            <p:ph type="title"/>
          </p:nvPr>
        </p:nvSpPr>
        <p:spPr/>
        <p:txBody>
          <a:bodyPr/>
          <a:lstStyle/>
          <a:p>
            <a:r>
              <a:rPr lang="en-US" altLang="en-US" dirty="0">
                <a:solidFill>
                  <a:schemeClr val="tx1"/>
                </a:solidFill>
              </a:rPr>
              <a:t>Soil Mechanics</a:t>
            </a:r>
          </a:p>
        </p:txBody>
      </p:sp>
      <p:sp>
        <p:nvSpPr>
          <p:cNvPr id="12" name="Slide Number Placeholder 11"/>
          <p:cNvSpPr>
            <a:spLocks noGrp="1"/>
          </p:cNvSpPr>
          <p:nvPr>
            <p:ph type="sldNum" sz="quarter" idx="12"/>
          </p:nvPr>
        </p:nvSpPr>
        <p:spPr/>
        <p:txBody>
          <a:bodyPr/>
          <a:lstStyle/>
          <a:p>
            <a:fld id="{AD999621-AF6E-4BB1-89B6-1587F457F33D}" type="slidenum">
              <a:rPr lang="en-US" smtClean="0"/>
              <a:t>53</a:t>
            </a:fld>
            <a:endParaRPr lang="en-US"/>
          </a:p>
        </p:txBody>
      </p:sp>
      <p:sp>
        <p:nvSpPr>
          <p:cNvPr id="4" name="Content Placeholder 3"/>
          <p:cNvSpPr>
            <a:spLocks noGrp="1"/>
          </p:cNvSpPr>
          <p:nvPr>
            <p:ph sz="half" idx="1"/>
          </p:nvPr>
        </p:nvSpPr>
        <p:spPr/>
        <p:txBody>
          <a:bodyPr/>
          <a:lstStyle/>
          <a:p>
            <a:r>
              <a:rPr lang="en-US" altLang="en-US" sz="3200" dirty="0">
                <a:solidFill>
                  <a:schemeClr val="tx1"/>
                </a:solidFill>
              </a:rPr>
              <a:t>Toppling occurs when the trench’s vertical face shears along the tension crack line and topples into the excavation</a:t>
            </a:r>
          </a:p>
          <a:p>
            <a:pPr marL="34290" indent="0">
              <a:buNone/>
            </a:pPr>
            <a:endParaRPr lang="en-US" dirty="0"/>
          </a:p>
        </p:txBody>
      </p:sp>
      <p:pic>
        <p:nvPicPr>
          <p:cNvPr id="3" name="Content Placeholder 2" title="Toppling into the trench"/>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700588" y="2091280"/>
            <a:ext cx="3565525" cy="3954965"/>
          </a:xfrm>
        </p:spPr>
      </p:pic>
    </p:spTree>
    <p:extLst>
      <p:ext uri="{BB962C8B-B14F-4D97-AF65-F5344CB8AC3E}">
        <p14:creationId xmlns:p14="http://schemas.microsoft.com/office/powerpoint/2010/main" val="36794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chemeClr val="tx1"/>
                </a:solidFill>
              </a:rPr>
              <a:t>Soil Mechanics…..</a:t>
            </a:r>
          </a:p>
        </p:txBody>
      </p:sp>
      <p:sp>
        <p:nvSpPr>
          <p:cNvPr id="863237" name="Rectangle 5"/>
          <p:cNvSpPr>
            <a:spLocks noGrp="1" noChangeArrowheads="1"/>
          </p:cNvSpPr>
          <p:nvPr>
            <p:ph sz="half" idx="2"/>
          </p:nvPr>
        </p:nvSpPr>
        <p:spPr>
          <a:xfrm>
            <a:off x="517816" y="1965643"/>
            <a:ext cx="3566160" cy="4023360"/>
          </a:xfrm>
        </p:spPr>
        <p:txBody>
          <a:bodyPr>
            <a:normAutofit fontScale="92500" lnSpcReduction="10000"/>
          </a:bodyPr>
          <a:lstStyle/>
          <a:p>
            <a:r>
              <a:rPr lang="en-US" altLang="en-US" sz="2800" dirty="0">
                <a:solidFill>
                  <a:schemeClr val="tx1"/>
                </a:solidFill>
              </a:rPr>
              <a:t>Subsidence and bulging occurs when an unsupported excavation can create an unbalanced stress in the soil which causes subsidence at the surface and bulging of the vertical face</a:t>
            </a:r>
            <a:br>
              <a:rPr lang="en-US" altLang="en-US" sz="2800" dirty="0">
                <a:solidFill>
                  <a:schemeClr val="tx1"/>
                </a:solidFill>
              </a:rPr>
            </a:br>
            <a:r>
              <a:rPr lang="en-US" altLang="en-US" sz="2800" b="1" dirty="0">
                <a:solidFill>
                  <a:schemeClr val="tx1"/>
                </a:solidFill>
              </a:rPr>
              <a:t>Can the weight of this crane cause bulge or failure?</a:t>
            </a:r>
          </a:p>
          <a:p>
            <a:endParaRPr lang="en-US" altLang="en-US" sz="2800" dirty="0">
              <a:solidFill>
                <a:schemeClr val="tx1"/>
              </a:solidFill>
            </a:endParaRPr>
          </a:p>
        </p:txBody>
      </p:sp>
      <p:sp>
        <p:nvSpPr>
          <p:cNvPr id="10" name="Slide Number Placeholder 9"/>
          <p:cNvSpPr>
            <a:spLocks noGrp="1"/>
          </p:cNvSpPr>
          <p:nvPr>
            <p:ph type="sldNum" sz="quarter" idx="12"/>
          </p:nvPr>
        </p:nvSpPr>
        <p:spPr/>
        <p:txBody>
          <a:bodyPr/>
          <a:lstStyle/>
          <a:p>
            <a:fld id="{AC11F384-D219-4202-964A-3185907C3FFC}" type="slidenum">
              <a:rPr lang="en-US" altLang="en-US" smtClean="0"/>
              <a:pPr/>
              <a:t>54</a:t>
            </a:fld>
            <a:endParaRPr lang="en-US" altLang="en-US"/>
          </a:p>
        </p:txBody>
      </p:sp>
      <p:pic>
        <p:nvPicPr>
          <p:cNvPr id="3" name="Content Placeholder 2" title="Subsidence"/>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4855208" y="1489498"/>
            <a:ext cx="3704592" cy="4425527"/>
          </a:xfrm>
        </p:spPr>
      </p:pic>
    </p:spTree>
    <p:extLst>
      <p:ext uri="{BB962C8B-B14F-4D97-AF65-F5344CB8AC3E}">
        <p14:creationId xmlns:p14="http://schemas.microsoft.com/office/powerpoint/2010/main" val="1910277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41100" y="549099"/>
            <a:ext cx="7406640" cy="1356360"/>
          </a:xfrm>
        </p:spPr>
        <p:txBody>
          <a:bodyPr/>
          <a:lstStyle/>
          <a:p>
            <a:r>
              <a:rPr lang="en-US" dirty="0"/>
              <a:t>Soil Mechanics.</a:t>
            </a:r>
          </a:p>
        </p:txBody>
      </p:sp>
      <p:sp>
        <p:nvSpPr>
          <p:cNvPr id="4" name="Content Placeholder 3"/>
          <p:cNvSpPr>
            <a:spLocks noGrp="1"/>
          </p:cNvSpPr>
          <p:nvPr>
            <p:ph sz="half" idx="1"/>
          </p:nvPr>
        </p:nvSpPr>
        <p:spPr>
          <a:xfrm>
            <a:off x="741100" y="1824106"/>
            <a:ext cx="4103856" cy="4397874"/>
          </a:xfrm>
        </p:spPr>
        <p:txBody>
          <a:bodyPr>
            <a:normAutofit/>
          </a:bodyPr>
          <a:lstStyle/>
          <a:p>
            <a:r>
              <a:rPr lang="en-US" altLang="en-US" sz="2800" dirty="0">
                <a:solidFill>
                  <a:schemeClr val="tx1"/>
                </a:solidFill>
              </a:rPr>
              <a:t>Heaving or squeezing is caused by the downward pressure created by the weight of adjoining soil or equipment</a:t>
            </a:r>
          </a:p>
          <a:p>
            <a:r>
              <a:rPr lang="en-US" altLang="en-US" sz="2800" dirty="0">
                <a:solidFill>
                  <a:schemeClr val="tx1"/>
                </a:solidFill>
              </a:rPr>
              <a:t>Can occur even when shoring or shielding has been properly installed</a:t>
            </a:r>
          </a:p>
          <a:p>
            <a:endParaRPr lang="en-US" dirty="0"/>
          </a:p>
        </p:txBody>
      </p:sp>
      <p:sp>
        <p:nvSpPr>
          <p:cNvPr id="16" name="Slide Number Placeholder 15"/>
          <p:cNvSpPr>
            <a:spLocks noGrp="1"/>
          </p:cNvSpPr>
          <p:nvPr>
            <p:ph type="sldNum" sz="quarter" idx="12"/>
          </p:nvPr>
        </p:nvSpPr>
        <p:spPr/>
        <p:txBody>
          <a:bodyPr/>
          <a:lstStyle/>
          <a:p>
            <a:fld id="{AD999621-AF6E-4BB1-89B6-1587F457F33D}" type="slidenum">
              <a:rPr lang="en-US" smtClean="0"/>
              <a:t>55</a:t>
            </a:fld>
            <a:endParaRPr lang="en-US"/>
          </a:p>
        </p:txBody>
      </p:sp>
      <p:pic>
        <p:nvPicPr>
          <p:cNvPr id="5" name="Content Placeholder 4" title="Forces Acting on a Trench"/>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670456" y="1088558"/>
            <a:ext cx="4257644" cy="5220167"/>
          </a:xfrm>
        </p:spPr>
      </p:pic>
    </p:spTree>
    <p:extLst>
      <p:ext uri="{BB962C8B-B14F-4D97-AF65-F5344CB8AC3E}">
        <p14:creationId xmlns:p14="http://schemas.microsoft.com/office/powerpoint/2010/main" val="11534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Mechanics..</a:t>
            </a:r>
          </a:p>
        </p:txBody>
      </p:sp>
      <p:sp>
        <p:nvSpPr>
          <p:cNvPr id="4" name="Content Placeholder 3"/>
          <p:cNvSpPr>
            <a:spLocks noGrp="1"/>
          </p:cNvSpPr>
          <p:nvPr>
            <p:ph sz="half" idx="1"/>
          </p:nvPr>
        </p:nvSpPr>
        <p:spPr>
          <a:xfrm>
            <a:off x="857250" y="2057399"/>
            <a:ext cx="4103856" cy="4023360"/>
          </a:xfrm>
        </p:spPr>
        <p:txBody>
          <a:bodyPr/>
          <a:lstStyle/>
          <a:p>
            <a:r>
              <a:rPr lang="en-US" altLang="en-US" sz="2400" dirty="0">
                <a:solidFill>
                  <a:schemeClr val="tx1"/>
                </a:solidFill>
              </a:rPr>
              <a:t>Boiling is evidenced by an upward water flow into the bottom of the cut</a:t>
            </a:r>
          </a:p>
          <a:p>
            <a:r>
              <a:rPr lang="en-US" altLang="en-US" sz="2400" dirty="0">
                <a:solidFill>
                  <a:schemeClr val="tx1"/>
                </a:solidFill>
              </a:rPr>
              <a:t>High water table is one cause</a:t>
            </a:r>
          </a:p>
          <a:p>
            <a:r>
              <a:rPr lang="en-US" altLang="en-US" sz="2400" dirty="0">
                <a:solidFill>
                  <a:schemeClr val="tx1"/>
                </a:solidFill>
              </a:rPr>
              <a:t>Boiling produces a quick condition even when trench boxes are used</a:t>
            </a:r>
          </a:p>
          <a:p>
            <a:endParaRPr lang="en-US" dirty="0"/>
          </a:p>
        </p:txBody>
      </p:sp>
      <p:sp>
        <p:nvSpPr>
          <p:cNvPr id="22" name="Slide Number Placeholder 21"/>
          <p:cNvSpPr>
            <a:spLocks noGrp="1"/>
          </p:cNvSpPr>
          <p:nvPr>
            <p:ph type="sldNum" sz="quarter" idx="12"/>
          </p:nvPr>
        </p:nvSpPr>
        <p:spPr/>
        <p:txBody>
          <a:bodyPr/>
          <a:lstStyle/>
          <a:p>
            <a:fld id="{AD999621-AF6E-4BB1-89B6-1587F457F33D}" type="slidenum">
              <a:rPr lang="en-US" smtClean="0"/>
              <a:t>56</a:t>
            </a:fld>
            <a:endParaRPr lang="en-US"/>
          </a:p>
        </p:txBody>
      </p:sp>
      <p:pic>
        <p:nvPicPr>
          <p:cNvPr id="5" name="Content Placeholder 4" title="Trench Boiling"/>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4829268" y="1265822"/>
            <a:ext cx="3959131" cy="4814303"/>
          </a:xfrm>
        </p:spPr>
      </p:pic>
    </p:spTree>
    <p:extLst>
      <p:ext uri="{BB962C8B-B14F-4D97-AF65-F5344CB8AC3E}">
        <p14:creationId xmlns:p14="http://schemas.microsoft.com/office/powerpoint/2010/main" val="3989654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Mechanics…</a:t>
            </a:r>
          </a:p>
        </p:txBody>
      </p:sp>
      <p:sp>
        <p:nvSpPr>
          <p:cNvPr id="5" name="Slide Number Placeholder 4"/>
          <p:cNvSpPr>
            <a:spLocks noGrp="1"/>
          </p:cNvSpPr>
          <p:nvPr>
            <p:ph type="sldNum" sz="quarter" idx="12"/>
          </p:nvPr>
        </p:nvSpPr>
        <p:spPr/>
        <p:txBody>
          <a:bodyPr/>
          <a:lstStyle/>
          <a:p>
            <a:fld id="{AC11F384-D219-4202-964A-3185907C3FFC}" type="slidenum">
              <a:rPr lang="en-US" altLang="en-US" smtClean="0"/>
              <a:pPr/>
              <a:t>57</a:t>
            </a:fld>
            <a:endParaRPr lang="en-US" altLang="en-US"/>
          </a:p>
        </p:txBody>
      </p:sp>
      <p:sp>
        <p:nvSpPr>
          <p:cNvPr id="883715" name="Rectangle 3"/>
          <p:cNvSpPr>
            <a:spLocks noGrp="1" noChangeArrowheads="1"/>
          </p:cNvSpPr>
          <p:nvPr>
            <p:ph type="body" sz="half" idx="4294967295"/>
          </p:nvPr>
        </p:nvSpPr>
        <p:spPr>
          <a:xfrm>
            <a:off x="401652" y="2266772"/>
            <a:ext cx="4038600" cy="4495800"/>
          </a:xfrm>
        </p:spPr>
        <p:txBody>
          <a:bodyPr/>
          <a:lstStyle/>
          <a:p>
            <a:r>
              <a:rPr lang="en-US" altLang="en-US" sz="2800" dirty="0">
                <a:solidFill>
                  <a:schemeClr val="tx1"/>
                </a:solidFill>
              </a:rPr>
              <a:t>Tension cracks usually form at a horizontal distance of 0.5 to .75 times the depth of the trench</a:t>
            </a:r>
          </a:p>
        </p:txBody>
      </p:sp>
      <p:pic>
        <p:nvPicPr>
          <p:cNvPr id="4" name="Content Placeholder 3" title="Tension Crack Draw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3738" y="1714500"/>
            <a:ext cx="3968262" cy="4556888"/>
          </a:xfrm>
        </p:spPr>
      </p:pic>
    </p:spTree>
    <p:extLst>
      <p:ext uri="{BB962C8B-B14F-4D97-AF65-F5344CB8AC3E}">
        <p14:creationId xmlns:p14="http://schemas.microsoft.com/office/powerpoint/2010/main" val="1535715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Soil Mechanics….</a:t>
            </a:r>
          </a:p>
        </p:txBody>
      </p:sp>
      <p:sp>
        <p:nvSpPr>
          <p:cNvPr id="4" name="Content Placeholder 3"/>
          <p:cNvSpPr>
            <a:spLocks noGrp="1"/>
          </p:cNvSpPr>
          <p:nvPr>
            <p:ph sz="half" idx="1"/>
          </p:nvPr>
        </p:nvSpPr>
        <p:spPr/>
        <p:txBody>
          <a:bodyPr/>
          <a:lstStyle/>
          <a:p>
            <a:r>
              <a:rPr lang="en-US" altLang="en-US" sz="3600" dirty="0">
                <a:solidFill>
                  <a:schemeClr val="tx1"/>
                </a:solidFill>
              </a:rPr>
              <a:t>Sliding or sloughing may occur as a result of tension cracks</a:t>
            </a:r>
          </a:p>
          <a:p>
            <a:endParaRPr lang="en-US" dirty="0"/>
          </a:p>
        </p:txBody>
      </p:sp>
      <p:sp>
        <p:nvSpPr>
          <p:cNvPr id="9" name="Slide Number Placeholder 8"/>
          <p:cNvSpPr>
            <a:spLocks noGrp="1"/>
          </p:cNvSpPr>
          <p:nvPr>
            <p:ph type="sldNum" sz="quarter" idx="12"/>
          </p:nvPr>
        </p:nvSpPr>
        <p:spPr/>
        <p:txBody>
          <a:bodyPr/>
          <a:lstStyle/>
          <a:p>
            <a:fld id="{AD999621-AF6E-4BB1-89B6-1587F457F33D}" type="slidenum">
              <a:rPr lang="en-US" smtClean="0"/>
              <a:t>58</a:t>
            </a:fld>
            <a:endParaRPr lang="en-US"/>
          </a:p>
        </p:txBody>
      </p:sp>
      <p:pic>
        <p:nvPicPr>
          <p:cNvPr id="10" name="Content Placeholder 9" descr="Picture1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00588" y="2115291"/>
            <a:ext cx="3565525" cy="3906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20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altLang="en-US" dirty="0"/>
              <a:t>Design of Sloping and Benching</a:t>
            </a:r>
          </a:p>
        </p:txBody>
      </p:sp>
      <p:sp>
        <p:nvSpPr>
          <p:cNvPr id="828419" name="Rectangle 3" descr="Sloping and Benching"/>
          <p:cNvSpPr>
            <a:spLocks noGrp="1" noChangeArrowheads="1"/>
          </p:cNvSpPr>
          <p:nvPr>
            <p:ph sz="half" idx="1"/>
          </p:nvPr>
        </p:nvSpPr>
        <p:spPr>
          <a:xfrm>
            <a:off x="857250" y="1898839"/>
            <a:ext cx="3566160" cy="4023360"/>
          </a:xfrm>
        </p:spPr>
        <p:txBody>
          <a:bodyPr>
            <a:noAutofit/>
          </a:bodyPr>
          <a:lstStyle/>
          <a:p>
            <a:r>
              <a:rPr lang="en-US" altLang="en-US" sz="2400" dirty="0"/>
              <a:t>Allowable configurations and slopes</a:t>
            </a:r>
          </a:p>
          <a:p>
            <a:pPr lvl="1"/>
            <a:r>
              <a:rPr lang="en-US" altLang="en-US" sz="2400" dirty="0"/>
              <a:t>Not steeper than </a:t>
            </a:r>
            <a:r>
              <a:rPr lang="en-US" altLang="en-US" sz="2400" b="1" dirty="0">
                <a:solidFill>
                  <a:srgbClr val="FF0000"/>
                </a:solidFill>
              </a:rPr>
              <a:t>1 1/2 horizontal to 1 vertical</a:t>
            </a:r>
          </a:p>
          <a:p>
            <a:pPr lvl="1"/>
            <a:r>
              <a:rPr lang="en-US" altLang="en-US" sz="2400" dirty="0"/>
              <a:t>Designs using other tabulated data</a:t>
            </a:r>
          </a:p>
          <a:p>
            <a:pPr lvl="1"/>
            <a:r>
              <a:rPr lang="en-US" altLang="en-US" sz="2400" dirty="0"/>
              <a:t>Shall be in written form</a:t>
            </a:r>
          </a:p>
          <a:p>
            <a:pPr lvl="1"/>
            <a:r>
              <a:rPr lang="en-US" altLang="en-US" sz="2400" dirty="0"/>
              <a:t>Must identify limits of use of the data</a:t>
            </a:r>
          </a:p>
          <a:p>
            <a:pPr lvl="1"/>
            <a:r>
              <a:rPr lang="en-US" altLang="en-US" sz="2400" dirty="0"/>
              <a:t>Identify the registered professional engineer who approved</a:t>
            </a:r>
          </a:p>
        </p:txBody>
      </p:sp>
      <p:sp>
        <p:nvSpPr>
          <p:cNvPr id="10" name="Slide Number Placeholder 9"/>
          <p:cNvSpPr>
            <a:spLocks noGrp="1"/>
          </p:cNvSpPr>
          <p:nvPr>
            <p:ph type="sldNum" sz="quarter" idx="12"/>
          </p:nvPr>
        </p:nvSpPr>
        <p:spPr/>
        <p:txBody>
          <a:bodyPr/>
          <a:lstStyle/>
          <a:p>
            <a:fld id="{AD999621-AF6E-4BB1-89B6-1587F457F33D}" type="slidenum">
              <a:rPr lang="en-US" smtClean="0"/>
              <a:t>59</a:t>
            </a:fld>
            <a:endParaRPr lang="en-US"/>
          </a:p>
        </p:txBody>
      </p:sp>
      <p:pic>
        <p:nvPicPr>
          <p:cNvPr id="3" name="Content Placeholder 2" title="Sloping and Benching"/>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700588" y="1734870"/>
            <a:ext cx="3871912" cy="4325505"/>
          </a:xfrm>
        </p:spPr>
      </p:pic>
    </p:spTree>
    <p:extLst>
      <p:ext uri="{BB962C8B-B14F-4D97-AF65-F5344CB8AC3E}">
        <p14:creationId xmlns:p14="http://schemas.microsoft.com/office/powerpoint/2010/main" val="3031940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5" name="Rectangle 3"/>
          <p:cNvSpPr>
            <a:spLocks noGrp="1" noChangeArrowheads="1"/>
          </p:cNvSpPr>
          <p:nvPr>
            <p:ph type="title"/>
          </p:nvPr>
        </p:nvSpPr>
        <p:spPr/>
        <p:txBody>
          <a:bodyPr/>
          <a:lstStyle/>
          <a:p>
            <a:r>
              <a:rPr lang="en-US" altLang="en-US" dirty="0">
                <a:solidFill>
                  <a:schemeClr val="tx1"/>
                </a:solidFill>
              </a:rPr>
              <a:t>Collapsing Dirt</a:t>
            </a:r>
          </a:p>
        </p:txBody>
      </p:sp>
      <p:sp>
        <p:nvSpPr>
          <p:cNvPr id="4" name="Slide Number Placeholder 3"/>
          <p:cNvSpPr>
            <a:spLocks noGrp="1"/>
          </p:cNvSpPr>
          <p:nvPr>
            <p:ph type="sldNum" sz="quarter" idx="12"/>
          </p:nvPr>
        </p:nvSpPr>
        <p:spPr/>
        <p:txBody>
          <a:bodyPr/>
          <a:lstStyle/>
          <a:p>
            <a:fld id="{8E71992E-5888-41AB-AA2A-9E2B2FCE46FD}" type="slidenum">
              <a:rPr lang="en-US" altLang="en-US" smtClean="0"/>
              <a:pPr/>
              <a:t>6</a:t>
            </a:fld>
            <a:endParaRPr lang="en-US" altLang="en-US"/>
          </a:p>
        </p:txBody>
      </p:sp>
      <p:pic>
        <p:nvPicPr>
          <p:cNvPr id="3" name="Content Placeholder 2" title="Speed of Collapsing dirt "/>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57738" y="2080846"/>
            <a:ext cx="7403123" cy="3991708"/>
          </a:xfrm>
        </p:spPr>
      </p:pic>
    </p:spTree>
    <p:extLst>
      <p:ext uri="{BB962C8B-B14F-4D97-AF65-F5344CB8AC3E}">
        <p14:creationId xmlns:p14="http://schemas.microsoft.com/office/powerpoint/2010/main" val="65342974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US" altLang="en-US"/>
              <a:t>Allowable Slopes</a:t>
            </a:r>
          </a:p>
        </p:txBody>
      </p:sp>
      <p:sp>
        <p:nvSpPr>
          <p:cNvPr id="891909" name="Rectangle 5"/>
          <p:cNvSpPr>
            <a:spLocks noGrp="1" noChangeArrowheads="1"/>
          </p:cNvSpPr>
          <p:nvPr>
            <p:ph idx="1"/>
          </p:nvPr>
        </p:nvSpPr>
        <p:spPr/>
        <p:txBody>
          <a:bodyPr>
            <a:normAutofit fontScale="92500" lnSpcReduction="10000"/>
          </a:bodyPr>
          <a:lstStyle/>
          <a:p>
            <a:pPr>
              <a:lnSpc>
                <a:spcPct val="90000"/>
              </a:lnSpc>
            </a:pPr>
            <a:r>
              <a:rPr lang="en-US" altLang="en-US" sz="2800" dirty="0"/>
              <a:t>Soil type	Height/depth	Slope angle</a:t>
            </a:r>
          </a:p>
          <a:p>
            <a:pPr>
              <a:lnSpc>
                <a:spcPct val="90000"/>
              </a:lnSpc>
            </a:pPr>
            <a:r>
              <a:rPr lang="en-US" altLang="en-US" sz="2800" dirty="0"/>
              <a:t>Stable rock	Vertical		90 </a:t>
            </a:r>
            <a:r>
              <a:rPr lang="en-US" altLang="en-US" sz="2800" dirty="0" err="1"/>
              <a:t>deg</a:t>
            </a:r>
            <a:endParaRPr lang="en-US" altLang="en-US" sz="2800" dirty="0"/>
          </a:p>
          <a:p>
            <a:pPr>
              <a:lnSpc>
                <a:spcPct val="90000"/>
              </a:lnSpc>
            </a:pPr>
            <a:r>
              <a:rPr lang="en-US" altLang="en-US" sz="2800" dirty="0"/>
              <a:t>Type A		¾ to 1		53 </a:t>
            </a:r>
            <a:r>
              <a:rPr lang="en-US" altLang="en-US" sz="2800" dirty="0" err="1"/>
              <a:t>deg</a:t>
            </a:r>
            <a:endParaRPr lang="en-US" altLang="en-US" sz="2800" dirty="0"/>
          </a:p>
          <a:p>
            <a:pPr>
              <a:lnSpc>
                <a:spcPct val="90000"/>
              </a:lnSpc>
            </a:pPr>
            <a:r>
              <a:rPr lang="en-US" altLang="en-US" sz="2800" dirty="0"/>
              <a:t>Type B		1 to 1		</a:t>
            </a:r>
            <a:r>
              <a:rPr lang="en-US" altLang="en-US" sz="2800" dirty="0" smtClean="0"/>
              <a:t>45 </a:t>
            </a:r>
            <a:r>
              <a:rPr lang="en-US" altLang="en-US" sz="2800" dirty="0" err="1"/>
              <a:t>deg</a:t>
            </a:r>
            <a:endParaRPr lang="en-US" altLang="en-US" sz="2800" dirty="0"/>
          </a:p>
          <a:p>
            <a:pPr>
              <a:lnSpc>
                <a:spcPct val="90000"/>
              </a:lnSpc>
            </a:pPr>
            <a:r>
              <a:rPr lang="en-US" altLang="en-US" sz="2800" dirty="0"/>
              <a:t>Type C		1</a:t>
            </a:r>
            <a:r>
              <a:rPr lang="en-US" altLang="en-US" sz="2200" dirty="0"/>
              <a:t>1/2</a:t>
            </a:r>
            <a:r>
              <a:rPr lang="en-US" altLang="en-US" sz="2800" dirty="0"/>
              <a:t> to 1		34 </a:t>
            </a:r>
            <a:r>
              <a:rPr lang="en-US" altLang="en-US" sz="2800" dirty="0" err="1"/>
              <a:t>deg</a:t>
            </a:r>
            <a:endParaRPr lang="en-US" altLang="en-US" sz="2800" dirty="0"/>
          </a:p>
          <a:p>
            <a:pPr>
              <a:lnSpc>
                <a:spcPct val="90000"/>
              </a:lnSpc>
            </a:pPr>
            <a:endParaRPr lang="en-US" altLang="en-US" sz="2800" dirty="0"/>
          </a:p>
          <a:p>
            <a:pPr>
              <a:lnSpc>
                <a:spcPct val="90000"/>
              </a:lnSpc>
            </a:pPr>
            <a:r>
              <a:rPr lang="en-US" altLang="en-US" sz="2800" dirty="0"/>
              <a:t>Type A 		</a:t>
            </a:r>
          </a:p>
          <a:p>
            <a:pPr>
              <a:lnSpc>
                <a:spcPct val="90000"/>
              </a:lnSpc>
            </a:pPr>
            <a:r>
              <a:rPr lang="en-US" altLang="en-US" sz="2800" dirty="0"/>
              <a:t>  short term	½ to 1		63 </a:t>
            </a:r>
            <a:r>
              <a:rPr lang="en-US" altLang="en-US" sz="2800" dirty="0" err="1"/>
              <a:t>deg</a:t>
            </a:r>
            <a:endParaRPr lang="en-US" altLang="en-US" sz="2800" dirty="0"/>
          </a:p>
          <a:p>
            <a:pPr>
              <a:lnSpc>
                <a:spcPct val="90000"/>
              </a:lnSpc>
            </a:pPr>
            <a:r>
              <a:rPr lang="en-US" altLang="en-US" sz="2800" dirty="0"/>
              <a:t>  max excavation depth 12 </a:t>
            </a:r>
            <a:r>
              <a:rPr lang="en-US" altLang="en-US" sz="2800" dirty="0" err="1"/>
              <a:t>ft</a:t>
            </a:r>
            <a:endParaRPr lang="en-US" altLang="en-US" sz="2800" dirty="0"/>
          </a:p>
        </p:txBody>
      </p:sp>
      <p:sp>
        <p:nvSpPr>
          <p:cNvPr id="4" name="Slide Number Placeholder 3"/>
          <p:cNvSpPr>
            <a:spLocks noGrp="1"/>
          </p:cNvSpPr>
          <p:nvPr>
            <p:ph type="sldNum" sz="quarter" idx="12"/>
          </p:nvPr>
        </p:nvSpPr>
        <p:spPr/>
        <p:txBody>
          <a:bodyPr/>
          <a:lstStyle/>
          <a:p>
            <a:fld id="{AD999621-AF6E-4BB1-89B6-1587F457F33D}" type="slidenum">
              <a:rPr lang="en-US" smtClean="0"/>
              <a:t>60</a:t>
            </a:fld>
            <a:endParaRPr lang="en-US"/>
          </a:p>
        </p:txBody>
      </p:sp>
    </p:spTree>
    <p:extLst>
      <p:ext uri="{BB962C8B-B14F-4D97-AF65-F5344CB8AC3E}">
        <p14:creationId xmlns:p14="http://schemas.microsoft.com/office/powerpoint/2010/main" val="250935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89190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90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US" altLang="en-US" sz="4400"/>
              <a:t>BENCHING</a:t>
            </a:r>
          </a:p>
        </p:txBody>
      </p:sp>
      <p:sp>
        <p:nvSpPr>
          <p:cNvPr id="4" name="Slide Number Placeholder 3"/>
          <p:cNvSpPr>
            <a:spLocks noGrp="1"/>
          </p:cNvSpPr>
          <p:nvPr>
            <p:ph type="sldNum" sz="quarter" idx="12"/>
          </p:nvPr>
        </p:nvSpPr>
        <p:spPr/>
        <p:txBody>
          <a:bodyPr/>
          <a:lstStyle/>
          <a:p>
            <a:fld id="{AD999621-AF6E-4BB1-89B6-1587F457F33D}" type="slidenum">
              <a:rPr lang="en-US" smtClean="0"/>
              <a:t>61</a:t>
            </a:fld>
            <a:endParaRPr lang="en-US"/>
          </a:p>
        </p:txBody>
      </p:sp>
      <p:pic>
        <p:nvPicPr>
          <p:cNvPr id="3" name="Content Placeholder 2" title="Benching to be used on soil type A and B only"/>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857250" y="2153744"/>
            <a:ext cx="7404100" cy="3845912"/>
          </a:xfrm>
        </p:spPr>
      </p:pic>
    </p:spTree>
    <p:extLst>
      <p:ext uri="{BB962C8B-B14F-4D97-AF65-F5344CB8AC3E}">
        <p14:creationId xmlns:p14="http://schemas.microsoft.com/office/powerpoint/2010/main" val="1240712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43008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Slopes.</a:t>
            </a:r>
          </a:p>
        </p:txBody>
      </p:sp>
      <p:sp>
        <p:nvSpPr>
          <p:cNvPr id="4" name="Content Placeholder 3"/>
          <p:cNvSpPr>
            <a:spLocks noGrp="1"/>
          </p:cNvSpPr>
          <p:nvPr>
            <p:ph sz="half" idx="1"/>
          </p:nvPr>
        </p:nvSpPr>
        <p:spPr>
          <a:xfrm>
            <a:off x="713464" y="1799410"/>
            <a:ext cx="3987124" cy="4023360"/>
          </a:xfrm>
        </p:spPr>
        <p:txBody>
          <a:bodyPr/>
          <a:lstStyle/>
          <a:p>
            <a:r>
              <a:rPr lang="en-US" altLang="en-US" sz="3600" dirty="0"/>
              <a:t>Type A soil</a:t>
            </a:r>
          </a:p>
          <a:p>
            <a:r>
              <a:rPr lang="en-US" altLang="en-US" sz="2400" dirty="0"/>
              <a:t>Supported of shielded vertically sided lower portion</a:t>
            </a:r>
          </a:p>
          <a:p>
            <a:r>
              <a:rPr lang="en-US" altLang="en-US" sz="2400" dirty="0"/>
              <a:t>¾ to 1</a:t>
            </a:r>
          </a:p>
          <a:p>
            <a:r>
              <a:rPr lang="en-US" altLang="en-US" sz="2400" dirty="0"/>
              <a:t>20 feet max depth</a:t>
            </a:r>
          </a:p>
          <a:p>
            <a:r>
              <a:rPr lang="en-US" altLang="en-US" sz="2400" dirty="0"/>
              <a:t>Shield 18 inches above to prevent rollover</a:t>
            </a:r>
          </a:p>
          <a:p>
            <a:endParaRPr lang="en-US" dirty="0"/>
          </a:p>
        </p:txBody>
      </p:sp>
      <p:sp>
        <p:nvSpPr>
          <p:cNvPr id="8" name="Slide Number Placeholder 7"/>
          <p:cNvSpPr>
            <a:spLocks noGrp="1"/>
          </p:cNvSpPr>
          <p:nvPr>
            <p:ph type="sldNum" sz="quarter" idx="12"/>
          </p:nvPr>
        </p:nvSpPr>
        <p:spPr/>
        <p:txBody>
          <a:bodyPr/>
          <a:lstStyle/>
          <a:p>
            <a:fld id="{AD999621-AF6E-4BB1-89B6-1587F457F33D}" type="slidenum">
              <a:rPr lang="en-US" smtClean="0"/>
              <a:t>62</a:t>
            </a:fld>
            <a:endParaRPr lang="en-US"/>
          </a:p>
        </p:txBody>
      </p:sp>
      <p:pic>
        <p:nvPicPr>
          <p:cNvPr id="5" name="Content Placeholder 4" title="Type A soil- allowable slope is 3/4 t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0588" y="1701800"/>
            <a:ext cx="4188987" cy="4120635"/>
          </a:xfrm>
        </p:spPr>
      </p:pic>
    </p:spTree>
    <p:extLst>
      <p:ext uri="{BB962C8B-B14F-4D97-AF65-F5344CB8AC3E}">
        <p14:creationId xmlns:p14="http://schemas.microsoft.com/office/powerpoint/2010/main" val="18194080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Slopes..</a:t>
            </a:r>
          </a:p>
        </p:txBody>
      </p:sp>
      <p:sp>
        <p:nvSpPr>
          <p:cNvPr id="4" name="Content Placeholder 3"/>
          <p:cNvSpPr>
            <a:spLocks noGrp="1"/>
          </p:cNvSpPr>
          <p:nvPr>
            <p:ph sz="half" idx="1"/>
          </p:nvPr>
        </p:nvSpPr>
        <p:spPr>
          <a:xfrm>
            <a:off x="857250" y="2057082"/>
            <a:ext cx="3742532" cy="4023360"/>
          </a:xfrm>
        </p:spPr>
        <p:txBody>
          <a:bodyPr/>
          <a:lstStyle/>
          <a:p>
            <a:r>
              <a:rPr lang="en-US" altLang="en-US" sz="3600" dirty="0"/>
              <a:t>Type B soil</a:t>
            </a:r>
          </a:p>
          <a:p>
            <a:r>
              <a:rPr lang="en-US" altLang="en-US" sz="2400" dirty="0"/>
              <a:t>Supported of shielded vertically sided lower portion</a:t>
            </a:r>
          </a:p>
          <a:p>
            <a:r>
              <a:rPr lang="en-US" altLang="en-US" sz="2400" dirty="0"/>
              <a:t>1 to 1 sloped</a:t>
            </a:r>
          </a:p>
          <a:p>
            <a:r>
              <a:rPr lang="en-US" altLang="en-US" sz="2400" dirty="0"/>
              <a:t>18 inches minimum at top of shield to prevent rollover</a:t>
            </a:r>
          </a:p>
          <a:p>
            <a:endParaRPr lang="en-US" dirty="0"/>
          </a:p>
        </p:txBody>
      </p:sp>
      <p:sp>
        <p:nvSpPr>
          <p:cNvPr id="9" name="Slide Number Placeholder 8"/>
          <p:cNvSpPr>
            <a:spLocks noGrp="1"/>
          </p:cNvSpPr>
          <p:nvPr>
            <p:ph type="sldNum" sz="quarter" idx="12"/>
          </p:nvPr>
        </p:nvSpPr>
        <p:spPr/>
        <p:txBody>
          <a:bodyPr/>
          <a:lstStyle/>
          <a:p>
            <a:fld id="{AD999621-AF6E-4BB1-89B6-1587F457F33D}" type="slidenum">
              <a:rPr lang="en-US" smtClean="0"/>
              <a:t>63</a:t>
            </a:fld>
            <a:endParaRPr lang="en-US"/>
          </a:p>
        </p:txBody>
      </p:sp>
      <p:pic>
        <p:nvPicPr>
          <p:cNvPr id="5" name="Content Placeholder 4" title="Type B soil- allowable slope is 1 to 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84688" y="1803206"/>
            <a:ext cx="4227512" cy="4334908"/>
          </a:xfrm>
        </p:spPr>
      </p:pic>
    </p:spTree>
    <p:extLst>
      <p:ext uri="{BB962C8B-B14F-4D97-AF65-F5344CB8AC3E}">
        <p14:creationId xmlns:p14="http://schemas.microsoft.com/office/powerpoint/2010/main" val="24726320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Allowable Slopes</a:t>
            </a:r>
            <a:br>
              <a:rPr lang="en-US" altLang="en-US" dirty="0"/>
            </a:br>
            <a:endParaRPr lang="en-US" dirty="0"/>
          </a:p>
        </p:txBody>
      </p:sp>
      <p:sp>
        <p:nvSpPr>
          <p:cNvPr id="6" name="Content Placeholder 5"/>
          <p:cNvSpPr>
            <a:spLocks noGrp="1"/>
          </p:cNvSpPr>
          <p:nvPr>
            <p:ph sz="half" idx="1"/>
          </p:nvPr>
        </p:nvSpPr>
        <p:spPr/>
        <p:txBody>
          <a:bodyPr/>
          <a:lstStyle/>
          <a:p>
            <a:r>
              <a:rPr lang="en-US" altLang="en-US" sz="3600" dirty="0"/>
              <a:t>Type C </a:t>
            </a:r>
            <a:r>
              <a:rPr lang="en-US" altLang="en-US" sz="2800" dirty="0"/>
              <a:t>soil supported of shielded vertically sided lower portion</a:t>
            </a:r>
          </a:p>
          <a:p>
            <a:r>
              <a:rPr lang="en-US" altLang="en-US" sz="2800" dirty="0"/>
              <a:t>1 ½ to 1</a:t>
            </a:r>
          </a:p>
          <a:p>
            <a:r>
              <a:rPr lang="en-US" altLang="en-US" sz="2800" dirty="0"/>
              <a:t>20 feet max depth</a:t>
            </a:r>
          </a:p>
          <a:p>
            <a:r>
              <a:rPr lang="en-US" altLang="en-US" sz="2800" dirty="0"/>
              <a:t>18 inches above to prevent rollover</a:t>
            </a:r>
          </a:p>
          <a:p>
            <a:endParaRPr lang="en-US" dirty="0"/>
          </a:p>
        </p:txBody>
      </p:sp>
      <p:sp>
        <p:nvSpPr>
          <p:cNvPr id="8" name="Slide Number Placeholder 7"/>
          <p:cNvSpPr>
            <a:spLocks noGrp="1"/>
          </p:cNvSpPr>
          <p:nvPr>
            <p:ph type="sldNum" sz="quarter" idx="12"/>
          </p:nvPr>
        </p:nvSpPr>
        <p:spPr/>
        <p:txBody>
          <a:bodyPr/>
          <a:lstStyle/>
          <a:p>
            <a:fld id="{AD999621-AF6E-4BB1-89B6-1587F457F33D}" type="slidenum">
              <a:rPr lang="en-US" smtClean="0"/>
              <a:t>64</a:t>
            </a:fld>
            <a:endParaRPr lang="en-US"/>
          </a:p>
        </p:txBody>
      </p:sp>
      <p:pic>
        <p:nvPicPr>
          <p:cNvPr id="15" name="Picture 9" descr="Type C soil- allowable slope is 1.5 to 1"/>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655006" y="1556427"/>
            <a:ext cx="4275272" cy="435933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222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0" y="228600"/>
            <a:ext cx="8915400" cy="1676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ltLang="en-US" sz="5400" dirty="0">
                <a:solidFill>
                  <a:schemeClr val="bg1"/>
                </a:solidFill>
              </a:rPr>
              <a:t>Other Factors Influencing Cave-Ins</a:t>
            </a:r>
            <a:r>
              <a:rPr lang="en-US" altLang="en-US" sz="4800" dirty="0">
                <a:solidFill>
                  <a:schemeClr val="bg1"/>
                </a:solidFill>
              </a:rPr>
              <a:t> </a:t>
            </a:r>
          </a:p>
        </p:txBody>
      </p:sp>
      <p:sp>
        <p:nvSpPr>
          <p:cNvPr id="672771" name="Rectangle 3"/>
          <p:cNvSpPr>
            <a:spLocks noGrp="1" noChangeArrowheads="1"/>
          </p:cNvSpPr>
          <p:nvPr>
            <p:ph type="body" sz="half" idx="2"/>
          </p:nvPr>
        </p:nvSpPr>
        <p:spPr>
          <a:xfrm>
            <a:off x="762000" y="1981200"/>
            <a:ext cx="7624763" cy="4495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a:lnSpc>
                <a:spcPct val="90000"/>
              </a:lnSpc>
              <a:buClr>
                <a:schemeClr val="accent2"/>
              </a:buClr>
              <a:buFont typeface="Monotype Sorts" pitchFamily="2" charset="2"/>
              <a:buChar char="*"/>
            </a:pPr>
            <a:r>
              <a:rPr lang="en-US" altLang="en-US" sz="3600" b="1" dirty="0">
                <a:solidFill>
                  <a:schemeClr val="bg1"/>
                </a:solidFill>
              </a:rPr>
              <a:t>Intersecting Trenches</a:t>
            </a:r>
          </a:p>
          <a:p>
            <a:pPr>
              <a:lnSpc>
                <a:spcPct val="90000"/>
              </a:lnSpc>
              <a:buClr>
                <a:schemeClr val="accent2"/>
              </a:buClr>
              <a:buFont typeface="Monotype Sorts" pitchFamily="2" charset="2"/>
              <a:buChar char="*"/>
            </a:pPr>
            <a:r>
              <a:rPr lang="en-US" altLang="en-US" sz="3600" b="1" dirty="0">
                <a:solidFill>
                  <a:schemeClr val="bg1"/>
                </a:solidFill>
              </a:rPr>
              <a:t>Previously Disturbed</a:t>
            </a:r>
          </a:p>
          <a:p>
            <a:pPr>
              <a:lnSpc>
                <a:spcPct val="90000"/>
              </a:lnSpc>
              <a:buClr>
                <a:schemeClr val="accent2"/>
              </a:buClr>
              <a:buFont typeface="Monotype Sorts" pitchFamily="2" charset="2"/>
              <a:buChar char="*"/>
            </a:pPr>
            <a:r>
              <a:rPr lang="en-US" altLang="en-US" sz="3600" b="1" dirty="0">
                <a:solidFill>
                  <a:schemeClr val="bg1"/>
                </a:solidFill>
              </a:rPr>
              <a:t>Vibration</a:t>
            </a:r>
          </a:p>
          <a:p>
            <a:pPr>
              <a:lnSpc>
                <a:spcPct val="90000"/>
              </a:lnSpc>
              <a:buClr>
                <a:schemeClr val="accent2"/>
              </a:buClr>
              <a:buFont typeface="Monotype Sorts" pitchFamily="2" charset="2"/>
              <a:buChar char="*"/>
            </a:pPr>
            <a:r>
              <a:rPr lang="en-US" altLang="en-US" sz="3600" b="1" dirty="0">
                <a:solidFill>
                  <a:schemeClr val="bg1"/>
                </a:solidFill>
              </a:rPr>
              <a:t>Surcharged Load</a:t>
            </a:r>
          </a:p>
          <a:p>
            <a:pPr>
              <a:lnSpc>
                <a:spcPct val="90000"/>
              </a:lnSpc>
              <a:buClr>
                <a:schemeClr val="accent2"/>
              </a:buClr>
              <a:buFont typeface="Monotype Sorts" pitchFamily="2" charset="2"/>
              <a:buChar char="*"/>
            </a:pPr>
            <a:r>
              <a:rPr lang="en-US" altLang="en-US" sz="3600" b="1" dirty="0">
                <a:solidFill>
                  <a:schemeClr val="bg1"/>
                </a:solidFill>
              </a:rPr>
              <a:t>Inclined Layers</a:t>
            </a:r>
          </a:p>
          <a:p>
            <a:pPr>
              <a:lnSpc>
                <a:spcPct val="90000"/>
              </a:lnSpc>
              <a:buClr>
                <a:schemeClr val="accent2"/>
              </a:buClr>
              <a:buFont typeface="Monotype Sorts" pitchFamily="2" charset="2"/>
              <a:buChar char="*"/>
            </a:pPr>
            <a:r>
              <a:rPr lang="en-US" altLang="en-US" sz="3600" b="1" dirty="0">
                <a:solidFill>
                  <a:schemeClr val="bg1"/>
                </a:solidFill>
              </a:rPr>
              <a:t>Drying / Saturation</a:t>
            </a:r>
          </a:p>
          <a:p>
            <a:pPr>
              <a:lnSpc>
                <a:spcPct val="90000"/>
              </a:lnSpc>
              <a:buClr>
                <a:schemeClr val="accent2"/>
              </a:buClr>
              <a:buFont typeface="Monotype Sorts" pitchFamily="2" charset="2"/>
              <a:buChar char="*"/>
            </a:pPr>
            <a:r>
              <a:rPr lang="en-US" altLang="en-US" sz="3600" b="1" dirty="0">
                <a:solidFill>
                  <a:schemeClr val="bg1"/>
                </a:solidFill>
              </a:rPr>
              <a:t>Free standing time</a:t>
            </a:r>
            <a:endParaRPr lang="en-US" altLang="en-US" sz="2800" b="1" dirty="0">
              <a:solidFill>
                <a:schemeClr val="bg1"/>
              </a:solidFill>
            </a:endParaRPr>
          </a:p>
        </p:txBody>
      </p:sp>
      <p:sp>
        <p:nvSpPr>
          <p:cNvPr id="4" name="Slide Number Placeholder 3"/>
          <p:cNvSpPr>
            <a:spLocks noGrp="1"/>
          </p:cNvSpPr>
          <p:nvPr>
            <p:ph type="sldNum" sz="quarter" idx="12"/>
          </p:nvPr>
        </p:nvSpPr>
        <p:spPr/>
        <p:txBody>
          <a:bodyPr/>
          <a:lstStyle/>
          <a:p>
            <a:fld id="{A3EE8553-B18F-46EE-ADF6-156F6D6728DF}" type="slidenum">
              <a:rPr lang="en-US" altLang="en-US" smtClean="0"/>
              <a:pPr/>
              <a:t>65</a:t>
            </a:fld>
            <a:endParaRPr lang="en-US" altLang="en-US"/>
          </a:p>
        </p:txBody>
      </p:sp>
    </p:spTree>
    <p:extLst>
      <p:ext uri="{BB962C8B-B14F-4D97-AF65-F5344CB8AC3E}">
        <p14:creationId xmlns:p14="http://schemas.microsoft.com/office/powerpoint/2010/main" val="949496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72770"/>
                                        </p:tgtEl>
                                        <p:attrNameLst>
                                          <p:attrName>style.visibility</p:attrName>
                                        </p:attrNameLst>
                                      </p:cBhvr>
                                      <p:to>
                                        <p:strVal val="visible"/>
                                      </p:to>
                                    </p:set>
                                    <p:animEffect transition="in" filter="fade">
                                      <p:cBhvr>
                                        <p:cTn id="7" dur="2000"/>
                                        <p:tgtEl>
                                          <p:spTgt spid="67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2771">
                                            <p:bg/>
                                          </p:spTgt>
                                        </p:tgtEl>
                                        <p:attrNameLst>
                                          <p:attrName>style.visibility</p:attrName>
                                        </p:attrNameLst>
                                      </p:cBhvr>
                                      <p:to>
                                        <p:strVal val="visible"/>
                                      </p:to>
                                    </p:set>
                                    <p:animEffect transition="in" filter="fade">
                                      <p:cBhvr>
                                        <p:cTn id="12" dur="2000"/>
                                        <p:tgtEl>
                                          <p:spTgt spid="67277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2771">
                                            <p:txEl>
                                              <p:pRg st="0" end="0"/>
                                            </p:txEl>
                                          </p:spTgt>
                                        </p:tgtEl>
                                        <p:attrNameLst>
                                          <p:attrName>style.visibility</p:attrName>
                                        </p:attrNameLst>
                                      </p:cBhvr>
                                      <p:to>
                                        <p:strVal val="visible"/>
                                      </p:to>
                                    </p:set>
                                    <p:animEffect transition="in" filter="fade">
                                      <p:cBhvr>
                                        <p:cTn id="17" dur="2000"/>
                                        <p:tgtEl>
                                          <p:spTgt spid="67277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2771">
                                            <p:txEl>
                                              <p:pRg st="1" end="1"/>
                                            </p:txEl>
                                          </p:spTgt>
                                        </p:tgtEl>
                                        <p:attrNameLst>
                                          <p:attrName>style.visibility</p:attrName>
                                        </p:attrNameLst>
                                      </p:cBhvr>
                                      <p:to>
                                        <p:strVal val="visible"/>
                                      </p:to>
                                    </p:set>
                                    <p:animEffect transition="in" filter="fade">
                                      <p:cBhvr>
                                        <p:cTn id="22" dur="2000"/>
                                        <p:tgtEl>
                                          <p:spTgt spid="67277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2771">
                                            <p:txEl>
                                              <p:pRg st="2" end="2"/>
                                            </p:txEl>
                                          </p:spTgt>
                                        </p:tgtEl>
                                        <p:attrNameLst>
                                          <p:attrName>style.visibility</p:attrName>
                                        </p:attrNameLst>
                                      </p:cBhvr>
                                      <p:to>
                                        <p:strVal val="visible"/>
                                      </p:to>
                                    </p:set>
                                    <p:animEffect transition="in" filter="fade">
                                      <p:cBhvr>
                                        <p:cTn id="27" dur="2000"/>
                                        <p:tgtEl>
                                          <p:spTgt spid="6727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72771">
                                            <p:txEl>
                                              <p:pRg st="3" end="3"/>
                                            </p:txEl>
                                          </p:spTgt>
                                        </p:tgtEl>
                                        <p:attrNameLst>
                                          <p:attrName>style.visibility</p:attrName>
                                        </p:attrNameLst>
                                      </p:cBhvr>
                                      <p:to>
                                        <p:strVal val="visible"/>
                                      </p:to>
                                    </p:set>
                                    <p:animEffect transition="in" filter="fade">
                                      <p:cBhvr>
                                        <p:cTn id="32" dur="2000"/>
                                        <p:tgtEl>
                                          <p:spTgt spid="672771">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72771">
                                            <p:txEl>
                                              <p:pRg st="4" end="4"/>
                                            </p:txEl>
                                          </p:spTgt>
                                        </p:tgtEl>
                                        <p:attrNameLst>
                                          <p:attrName>style.visibility</p:attrName>
                                        </p:attrNameLst>
                                      </p:cBhvr>
                                      <p:to>
                                        <p:strVal val="visible"/>
                                      </p:to>
                                    </p:set>
                                    <p:animEffect transition="in" filter="fade">
                                      <p:cBhvr>
                                        <p:cTn id="37" dur="2000"/>
                                        <p:tgtEl>
                                          <p:spTgt spid="67277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72771">
                                            <p:txEl>
                                              <p:pRg st="5" end="5"/>
                                            </p:txEl>
                                          </p:spTgt>
                                        </p:tgtEl>
                                        <p:attrNameLst>
                                          <p:attrName>style.visibility</p:attrName>
                                        </p:attrNameLst>
                                      </p:cBhvr>
                                      <p:to>
                                        <p:strVal val="visible"/>
                                      </p:to>
                                    </p:set>
                                    <p:animEffect transition="in" filter="fade">
                                      <p:cBhvr>
                                        <p:cTn id="42" dur="2000"/>
                                        <p:tgtEl>
                                          <p:spTgt spid="672771">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72771">
                                            <p:txEl>
                                              <p:pRg st="6" end="6"/>
                                            </p:txEl>
                                          </p:spTgt>
                                        </p:tgtEl>
                                        <p:attrNameLst>
                                          <p:attrName>style.visibility</p:attrName>
                                        </p:attrNameLst>
                                      </p:cBhvr>
                                      <p:to>
                                        <p:strVal val="visible"/>
                                      </p:to>
                                    </p:set>
                                    <p:animEffect transition="in" filter="fade">
                                      <p:cBhvr>
                                        <p:cTn id="47" dur="2000"/>
                                        <p:tgtEl>
                                          <p:spTgt spid="6727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0" grpId="0" animBg="1"/>
      <p:bldP spid="672771"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55650" y="215900"/>
            <a:ext cx="7406640" cy="838200"/>
          </a:xfrm>
        </p:spPr>
        <p:txBody>
          <a:bodyPr>
            <a:normAutofit/>
          </a:bodyPr>
          <a:lstStyle/>
          <a:p>
            <a:r>
              <a:rPr lang="en-US" altLang="en-US" sz="4400" dirty="0"/>
              <a:t>Fallacies And Misconceptions</a:t>
            </a:r>
          </a:p>
        </p:txBody>
      </p:sp>
      <p:sp>
        <p:nvSpPr>
          <p:cNvPr id="193539" name="Rectangle 3"/>
          <p:cNvSpPr>
            <a:spLocks noGrp="1" noChangeArrowheads="1"/>
          </p:cNvSpPr>
          <p:nvPr>
            <p:ph idx="1"/>
          </p:nvPr>
        </p:nvSpPr>
        <p:spPr>
          <a:xfrm>
            <a:off x="304800" y="1199390"/>
            <a:ext cx="8447479" cy="5074409"/>
          </a:xfrm>
        </p:spPr>
        <p:txBody>
          <a:bodyPr>
            <a:noAutofit/>
          </a:bodyPr>
          <a:lstStyle/>
          <a:p>
            <a:pPr marL="635000" indent="-406400"/>
            <a:r>
              <a:rPr lang="en-US" altLang="en-US" sz="3600" dirty="0"/>
              <a:t>Most incidents occur in bad weather</a:t>
            </a:r>
          </a:p>
          <a:p>
            <a:pPr marL="1143000" lvl="2" indent="-342900"/>
            <a:r>
              <a:rPr lang="en-US" altLang="en-US" sz="3200" dirty="0">
                <a:solidFill>
                  <a:srgbClr val="FF0000"/>
                </a:solidFill>
              </a:rPr>
              <a:t>False</a:t>
            </a:r>
          </a:p>
          <a:p>
            <a:pPr marL="1143000" lvl="2" indent="-342900">
              <a:lnSpc>
                <a:spcPct val="100000"/>
              </a:lnSpc>
            </a:pPr>
            <a:r>
              <a:rPr lang="en-US" altLang="en-US" sz="3200" dirty="0"/>
              <a:t>Good weather - crews are more careful in bad weather</a:t>
            </a:r>
          </a:p>
          <a:p>
            <a:pPr marL="635000" indent="-406400">
              <a:lnSpc>
                <a:spcPct val="100000"/>
              </a:lnSpc>
            </a:pPr>
            <a:r>
              <a:rPr lang="en-US" altLang="en-US" sz="3600" dirty="0" smtClean="0"/>
              <a:t>At </a:t>
            </a:r>
            <a:r>
              <a:rPr lang="en-US" altLang="en-US" sz="3600" dirty="0"/>
              <a:t>what depth/width do most incidents occur</a:t>
            </a:r>
          </a:p>
          <a:p>
            <a:pPr marL="1206500" lvl="2" indent="-342900"/>
            <a:r>
              <a:rPr lang="en-US" altLang="en-US" sz="3200" dirty="0"/>
              <a:t>Between 6-8 </a:t>
            </a:r>
            <a:r>
              <a:rPr lang="en-US" altLang="en-US" sz="3200" dirty="0" smtClean="0"/>
              <a:t>ft. </a:t>
            </a:r>
            <a:r>
              <a:rPr lang="en-US" altLang="en-US" sz="3200" dirty="0"/>
              <a:t>deep and less than 6 </a:t>
            </a:r>
            <a:r>
              <a:rPr lang="en-US" altLang="en-US" sz="3200" dirty="0" smtClean="0"/>
              <a:t>ft. </a:t>
            </a:r>
            <a:r>
              <a:rPr lang="en-US" altLang="en-US" sz="3200" dirty="0"/>
              <a:t>wide</a:t>
            </a:r>
          </a:p>
          <a:p>
            <a:pPr marL="1206500" lvl="3" indent="-342900"/>
            <a:r>
              <a:rPr lang="en-US" altLang="en-US" sz="3200" dirty="0"/>
              <a:t>Most utilities found in this area</a:t>
            </a:r>
          </a:p>
        </p:txBody>
      </p:sp>
      <p:sp>
        <p:nvSpPr>
          <p:cNvPr id="4" name="Slide Number Placeholder 3"/>
          <p:cNvSpPr>
            <a:spLocks noGrp="1"/>
          </p:cNvSpPr>
          <p:nvPr>
            <p:ph type="sldNum" sz="quarter" idx="12"/>
          </p:nvPr>
        </p:nvSpPr>
        <p:spPr/>
        <p:txBody>
          <a:bodyPr/>
          <a:lstStyle/>
          <a:p>
            <a:fld id="{AD999621-AF6E-4BB1-89B6-1587F457F33D}" type="slidenum">
              <a:rPr lang="en-US" smtClean="0"/>
              <a:t>66</a:t>
            </a:fld>
            <a:endParaRPr lang="en-US"/>
          </a:p>
        </p:txBody>
      </p:sp>
    </p:spTree>
    <p:extLst>
      <p:ext uri="{BB962C8B-B14F-4D97-AF65-F5344CB8AC3E}">
        <p14:creationId xmlns:p14="http://schemas.microsoft.com/office/powerpoint/2010/main" val="1951360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2000"/>
                                        <p:tgtEl>
                                          <p:spTgt spid="1935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3539">
                                            <p:txEl>
                                              <p:pRg st="0" end="0"/>
                                            </p:txEl>
                                          </p:spTgt>
                                        </p:tgtEl>
                                        <p:attrNameLst>
                                          <p:attrName>style.visibility</p:attrName>
                                        </p:attrNameLst>
                                      </p:cBhvr>
                                      <p:to>
                                        <p:strVal val="visible"/>
                                      </p:to>
                                    </p:set>
                                    <p:animEffect transition="in" filter="fade">
                                      <p:cBhvr>
                                        <p:cTn id="12" dur="2000"/>
                                        <p:tgtEl>
                                          <p:spTgt spid="19353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3539">
                                            <p:txEl>
                                              <p:pRg st="1" end="1"/>
                                            </p:txEl>
                                          </p:spTgt>
                                        </p:tgtEl>
                                        <p:attrNameLst>
                                          <p:attrName>style.visibility</p:attrName>
                                        </p:attrNameLst>
                                      </p:cBhvr>
                                      <p:to>
                                        <p:strVal val="visible"/>
                                      </p:to>
                                    </p:set>
                                    <p:animEffect transition="in" filter="fade">
                                      <p:cBhvr>
                                        <p:cTn id="15" dur="2000"/>
                                        <p:tgtEl>
                                          <p:spTgt spid="19353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3539">
                                            <p:txEl>
                                              <p:pRg st="2" end="2"/>
                                            </p:txEl>
                                          </p:spTgt>
                                        </p:tgtEl>
                                        <p:attrNameLst>
                                          <p:attrName>style.visibility</p:attrName>
                                        </p:attrNameLst>
                                      </p:cBhvr>
                                      <p:to>
                                        <p:strVal val="visible"/>
                                      </p:to>
                                    </p:set>
                                    <p:animEffect transition="in" filter="fade">
                                      <p:cBhvr>
                                        <p:cTn id="18" dur="2000"/>
                                        <p:tgtEl>
                                          <p:spTgt spid="193539">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3539">
                                            <p:txEl>
                                              <p:pRg st="3" end="3"/>
                                            </p:txEl>
                                          </p:spTgt>
                                        </p:tgtEl>
                                        <p:attrNameLst>
                                          <p:attrName>style.visibility</p:attrName>
                                        </p:attrNameLst>
                                      </p:cBhvr>
                                      <p:to>
                                        <p:strVal val="visible"/>
                                      </p:to>
                                    </p:set>
                                    <p:animEffect transition="in" filter="fade">
                                      <p:cBhvr>
                                        <p:cTn id="21" dur="2000"/>
                                        <p:tgtEl>
                                          <p:spTgt spid="193539">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3539">
                                            <p:txEl>
                                              <p:pRg st="4" end="4"/>
                                            </p:txEl>
                                          </p:spTgt>
                                        </p:tgtEl>
                                        <p:attrNameLst>
                                          <p:attrName>style.visibility</p:attrName>
                                        </p:attrNameLst>
                                      </p:cBhvr>
                                      <p:to>
                                        <p:strVal val="visible"/>
                                      </p:to>
                                    </p:set>
                                    <p:animEffect transition="in" filter="fade">
                                      <p:cBhvr>
                                        <p:cTn id="24" dur="2000"/>
                                        <p:tgtEl>
                                          <p:spTgt spid="193539">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3539">
                                            <p:txEl>
                                              <p:pRg st="5" end="5"/>
                                            </p:txEl>
                                          </p:spTgt>
                                        </p:tgtEl>
                                        <p:attrNameLst>
                                          <p:attrName>style.visibility</p:attrName>
                                        </p:attrNameLst>
                                      </p:cBhvr>
                                      <p:to>
                                        <p:strVal val="visible"/>
                                      </p:to>
                                    </p:set>
                                    <p:animEffect transition="in" filter="fade">
                                      <p:cBhvr>
                                        <p:cTn id="27" dur="2000"/>
                                        <p:tgtEl>
                                          <p:spTgt spid="1935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60350" y="368300"/>
            <a:ext cx="7406640" cy="939800"/>
          </a:xfrm>
        </p:spPr>
        <p:txBody>
          <a:bodyPr/>
          <a:lstStyle/>
          <a:p>
            <a:r>
              <a:rPr lang="en-US" altLang="en-US" dirty="0" smtClean="0"/>
              <a:t>  Fallacies </a:t>
            </a:r>
            <a:r>
              <a:rPr lang="en-US" altLang="en-US" dirty="0"/>
              <a:t>And </a:t>
            </a:r>
            <a:r>
              <a:rPr lang="en-US" altLang="en-US" dirty="0" smtClean="0"/>
              <a:t>Misconceptions</a:t>
            </a:r>
            <a:endParaRPr lang="en-US" altLang="en-US" dirty="0"/>
          </a:p>
        </p:txBody>
      </p:sp>
      <p:sp>
        <p:nvSpPr>
          <p:cNvPr id="196611" name="Rectangle 3"/>
          <p:cNvSpPr>
            <a:spLocks noGrp="1" noChangeArrowheads="1"/>
          </p:cNvSpPr>
          <p:nvPr>
            <p:ph sz="half" idx="1"/>
          </p:nvPr>
        </p:nvSpPr>
        <p:spPr>
          <a:xfrm>
            <a:off x="438150" y="1312498"/>
            <a:ext cx="8401050" cy="1875202"/>
          </a:xfrm>
        </p:spPr>
        <p:txBody>
          <a:bodyPr>
            <a:normAutofit/>
          </a:bodyPr>
          <a:lstStyle/>
          <a:p>
            <a:pPr marL="406400" indent="-406400"/>
            <a:r>
              <a:rPr lang="en-US" altLang="en-US" sz="3200" dirty="0"/>
              <a:t>Clay is the least dangerous soil type</a:t>
            </a:r>
          </a:p>
          <a:p>
            <a:pPr marL="800100" lvl="1" indent="-342900"/>
            <a:r>
              <a:rPr lang="en-US" altLang="en-US" sz="2800" dirty="0">
                <a:solidFill>
                  <a:schemeClr val="accent6"/>
                </a:solidFill>
              </a:rPr>
              <a:t>False</a:t>
            </a:r>
          </a:p>
          <a:p>
            <a:pPr marL="800100" lvl="1" indent="-342900"/>
            <a:r>
              <a:rPr lang="en-US" altLang="en-US" sz="2800" dirty="0" smtClean="0"/>
              <a:t>Clay </a:t>
            </a:r>
            <a:r>
              <a:rPr lang="en-US" altLang="en-US" sz="2800" dirty="0"/>
              <a:t>looks strong but it is very deceptive - most fatal trench accidents occur in clay soil</a:t>
            </a:r>
          </a:p>
        </p:txBody>
      </p:sp>
      <p:sp>
        <p:nvSpPr>
          <p:cNvPr id="7" name="Slide Number Placeholder 6"/>
          <p:cNvSpPr>
            <a:spLocks noGrp="1"/>
          </p:cNvSpPr>
          <p:nvPr>
            <p:ph type="sldNum" sz="quarter" idx="12"/>
          </p:nvPr>
        </p:nvSpPr>
        <p:spPr/>
        <p:txBody>
          <a:bodyPr/>
          <a:lstStyle/>
          <a:p>
            <a:fld id="{AD999621-AF6E-4BB1-89B6-1587F457F33D}" type="slidenum">
              <a:rPr lang="en-US" smtClean="0"/>
              <a:t>67</a:t>
            </a:fld>
            <a:endParaRPr lang="en-US"/>
          </a:p>
        </p:txBody>
      </p:sp>
      <p:pic>
        <p:nvPicPr>
          <p:cNvPr id="3" name="Content Placeholder 2" title="Typical Cave-I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416324" y="3136900"/>
            <a:ext cx="6584676" cy="3530801"/>
          </a:xfrm>
        </p:spPr>
      </p:pic>
    </p:spTree>
    <p:extLst>
      <p:ext uri="{BB962C8B-B14F-4D97-AF65-F5344CB8AC3E}">
        <p14:creationId xmlns:p14="http://schemas.microsoft.com/office/powerpoint/2010/main" val="1762982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2000"/>
                                        <p:tgtEl>
                                          <p:spTgt spid="1966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fade">
                                      <p:cBhvr>
                                        <p:cTn id="12" dur="2000"/>
                                        <p:tgtEl>
                                          <p:spTgt spid="1966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6611">
                                            <p:txEl>
                                              <p:pRg st="1" end="1"/>
                                            </p:txEl>
                                          </p:spTgt>
                                        </p:tgtEl>
                                        <p:attrNameLst>
                                          <p:attrName>style.visibility</p:attrName>
                                        </p:attrNameLst>
                                      </p:cBhvr>
                                      <p:to>
                                        <p:strVal val="visible"/>
                                      </p:to>
                                    </p:set>
                                    <p:animEffect transition="in" filter="fade">
                                      <p:cBhvr>
                                        <p:cTn id="17" dur="2000"/>
                                        <p:tgtEl>
                                          <p:spTgt spid="19661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6611">
                                            <p:txEl>
                                              <p:pRg st="2" end="2"/>
                                            </p:txEl>
                                          </p:spTgt>
                                        </p:tgtEl>
                                        <p:attrNameLst>
                                          <p:attrName>style.visibility</p:attrName>
                                        </p:attrNameLst>
                                      </p:cBhvr>
                                      <p:to>
                                        <p:strVal val="visible"/>
                                      </p:to>
                                    </p:set>
                                    <p:animEffect transition="in" filter="fade">
                                      <p:cBhvr>
                                        <p:cTn id="22" dur="2000"/>
                                        <p:tgtEl>
                                          <p:spTgt spid="196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7BC0B88-0728-4B4C-85E2-A3F2BB1AB6DC}"/>
              </a:ext>
            </a:extLst>
          </p:cNvPr>
          <p:cNvSpPr>
            <a:spLocks noGrp="1" noChangeArrowheads="1"/>
          </p:cNvSpPr>
          <p:nvPr>
            <p:ph type="title"/>
          </p:nvPr>
        </p:nvSpPr>
        <p:spPr/>
        <p:txBody>
          <a:bodyPr/>
          <a:lstStyle/>
          <a:p>
            <a:r>
              <a:rPr lang="en-US" altLang="en-US"/>
              <a:t>Competent Person</a:t>
            </a:r>
          </a:p>
        </p:txBody>
      </p:sp>
      <p:sp>
        <p:nvSpPr>
          <p:cNvPr id="63491" name="Rectangle 3">
            <a:extLst>
              <a:ext uri="{FF2B5EF4-FFF2-40B4-BE49-F238E27FC236}">
                <a16:creationId xmlns:a16="http://schemas.microsoft.com/office/drawing/2014/main" id="{953CC058-D8AF-41CF-9C43-0A64F4E6FE8A}"/>
              </a:ext>
            </a:extLst>
          </p:cNvPr>
          <p:cNvSpPr>
            <a:spLocks noGrp="1" noChangeArrowheads="1"/>
          </p:cNvSpPr>
          <p:nvPr>
            <p:ph type="body" idx="1"/>
          </p:nvPr>
        </p:nvSpPr>
        <p:spPr/>
        <p:txBody>
          <a:bodyPr/>
          <a:lstStyle/>
          <a:p>
            <a:endParaRPr lang="en-US" altLang="en-US" dirty="0"/>
          </a:p>
          <a:p>
            <a:r>
              <a:rPr lang="en-US" altLang="en-US" sz="3600" dirty="0"/>
              <a:t>Has specific training in and be knowledgeable about soil analysis, use of protective systems and the requirements of the standard</a:t>
            </a:r>
          </a:p>
        </p:txBody>
      </p:sp>
      <p:sp>
        <p:nvSpPr>
          <p:cNvPr id="4" name="Slide Number Placeholder 3"/>
          <p:cNvSpPr>
            <a:spLocks noGrp="1"/>
          </p:cNvSpPr>
          <p:nvPr>
            <p:ph type="sldNum" sz="quarter" idx="12"/>
          </p:nvPr>
        </p:nvSpPr>
        <p:spPr/>
        <p:txBody>
          <a:bodyPr/>
          <a:lstStyle/>
          <a:p>
            <a:fld id="{AD999621-AF6E-4BB1-89B6-1587F457F33D}" type="slidenum">
              <a:rPr lang="en-US" smtClean="0"/>
              <a:t>68</a:t>
            </a:fld>
            <a:endParaRPr lang="en-US"/>
          </a:p>
        </p:txBody>
      </p:sp>
    </p:spTree>
    <p:extLst>
      <p:ext uri="{BB962C8B-B14F-4D97-AF65-F5344CB8AC3E}">
        <p14:creationId xmlns:p14="http://schemas.microsoft.com/office/powerpoint/2010/main" val="3857155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6349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6" name="Rectangle 1026">
            <a:extLst>
              <a:ext uri="{FF2B5EF4-FFF2-40B4-BE49-F238E27FC236}">
                <a16:creationId xmlns:a16="http://schemas.microsoft.com/office/drawing/2014/main" id="{CC58ACDA-2592-4C42-8DA0-55C3993E7C7C}"/>
              </a:ext>
            </a:extLst>
          </p:cNvPr>
          <p:cNvSpPr>
            <a:spLocks noGrp="1" noChangeArrowheads="1"/>
          </p:cNvSpPr>
          <p:nvPr>
            <p:ph type="title"/>
          </p:nvPr>
        </p:nvSpPr>
        <p:spPr>
          <a:xfrm>
            <a:off x="101600" y="215900"/>
            <a:ext cx="9042400" cy="736600"/>
          </a:xfrm>
        </p:spPr>
        <p:txBody>
          <a:bodyPr>
            <a:normAutofit/>
          </a:bodyPr>
          <a:lstStyle/>
          <a:p>
            <a:r>
              <a:rPr lang="en-US" altLang="en-US" sz="3500" b="1" dirty="0"/>
              <a:t>COMPETENT PERSON MUST BE AWARE OF:</a:t>
            </a:r>
          </a:p>
        </p:txBody>
      </p:sp>
      <p:sp>
        <p:nvSpPr>
          <p:cNvPr id="656387" name="Rectangle 1027">
            <a:extLst>
              <a:ext uri="{FF2B5EF4-FFF2-40B4-BE49-F238E27FC236}">
                <a16:creationId xmlns:a16="http://schemas.microsoft.com/office/drawing/2014/main" id="{EF1C301F-D5E7-4DDB-B1A4-57C991D90787}"/>
              </a:ext>
            </a:extLst>
          </p:cNvPr>
          <p:cNvSpPr>
            <a:spLocks noGrp="1" noChangeArrowheads="1"/>
          </p:cNvSpPr>
          <p:nvPr>
            <p:ph type="body" idx="1"/>
          </p:nvPr>
        </p:nvSpPr>
        <p:spPr>
          <a:xfrm>
            <a:off x="628245" y="1257300"/>
            <a:ext cx="8096656" cy="4864100"/>
          </a:xfrm>
        </p:spPr>
        <p:txBody>
          <a:bodyPr>
            <a:normAutofit lnSpcReduction="10000"/>
          </a:bodyPr>
          <a:lstStyle/>
          <a:p>
            <a:pPr marL="457200" indent="-422275"/>
            <a:r>
              <a:rPr lang="en-US" altLang="en-US" sz="3200" dirty="0"/>
              <a:t>Falling loads or equipment</a:t>
            </a:r>
          </a:p>
          <a:p>
            <a:pPr marL="457200" indent="-422275"/>
            <a:r>
              <a:rPr lang="en-US" altLang="en-US" sz="3200" dirty="0"/>
              <a:t>Hazardous atmospheres</a:t>
            </a:r>
          </a:p>
          <a:p>
            <a:pPr marL="457200" indent="-422275"/>
            <a:r>
              <a:rPr lang="en-US" altLang="en-US" sz="3200" dirty="0"/>
              <a:t>Weather conditions and forecast</a:t>
            </a:r>
          </a:p>
          <a:p>
            <a:pPr marL="457200" indent="-422275"/>
            <a:r>
              <a:rPr lang="en-US" altLang="en-US" sz="3200" dirty="0"/>
              <a:t>Stability of adjacent structures.</a:t>
            </a:r>
          </a:p>
          <a:p>
            <a:pPr marL="457200" indent="-422275"/>
            <a:r>
              <a:rPr lang="en-US" altLang="en-US" sz="3200" dirty="0"/>
              <a:t>Surface and overhead encumbrances</a:t>
            </a:r>
          </a:p>
          <a:p>
            <a:pPr marL="457200" indent="-422275"/>
            <a:r>
              <a:rPr lang="en-US" altLang="en-US" sz="3200" dirty="0"/>
              <a:t>Underground utilities</a:t>
            </a:r>
          </a:p>
          <a:p>
            <a:pPr marL="457200" indent="-422275"/>
            <a:r>
              <a:rPr lang="en-US" altLang="en-US" sz="3200" dirty="0"/>
              <a:t>Access and egress</a:t>
            </a:r>
          </a:p>
          <a:p>
            <a:pPr marL="457200" indent="-422275"/>
            <a:r>
              <a:rPr lang="en-US" altLang="en-US" sz="3200" dirty="0"/>
              <a:t>Vehicular traffic</a:t>
            </a:r>
          </a:p>
          <a:p>
            <a:pPr marL="457200" indent="-422275"/>
            <a:r>
              <a:rPr lang="en-US" altLang="en-US" sz="3200" dirty="0"/>
              <a:t>Continuation of trade activity</a:t>
            </a:r>
          </a:p>
          <a:p>
            <a:endParaRPr lang="en-US" altLang="en-US" sz="3600" dirty="0"/>
          </a:p>
        </p:txBody>
      </p:sp>
      <p:sp>
        <p:nvSpPr>
          <p:cNvPr id="4" name="Slide Number Placeholder 3"/>
          <p:cNvSpPr>
            <a:spLocks noGrp="1"/>
          </p:cNvSpPr>
          <p:nvPr>
            <p:ph type="sldNum" sz="quarter" idx="12"/>
          </p:nvPr>
        </p:nvSpPr>
        <p:spPr/>
        <p:txBody>
          <a:bodyPr/>
          <a:lstStyle/>
          <a:p>
            <a:fld id="{AD999621-AF6E-4BB1-89B6-1587F457F33D}" type="slidenum">
              <a:rPr lang="en-US" smtClean="0"/>
              <a:t>69</a:t>
            </a:fld>
            <a:endParaRPr lang="en-US"/>
          </a:p>
        </p:txBody>
      </p:sp>
    </p:spTree>
    <p:extLst>
      <p:ext uri="{BB962C8B-B14F-4D97-AF65-F5344CB8AC3E}">
        <p14:creationId xmlns:p14="http://schemas.microsoft.com/office/powerpoint/2010/main" val="3687513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6386"/>
                                        </p:tgtEl>
                                        <p:attrNameLst>
                                          <p:attrName>style.visibility</p:attrName>
                                        </p:attrNameLst>
                                      </p:cBhvr>
                                      <p:to>
                                        <p:strVal val="visible"/>
                                      </p:to>
                                    </p:set>
                                    <p:animEffect transition="in" filter="fade">
                                      <p:cBhvr>
                                        <p:cTn id="7" dur="2000"/>
                                        <p:tgtEl>
                                          <p:spTgt spid="65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6387">
                                            <p:txEl>
                                              <p:pRg st="0" end="0"/>
                                            </p:txEl>
                                          </p:spTgt>
                                        </p:tgtEl>
                                        <p:attrNameLst>
                                          <p:attrName>style.visibility</p:attrName>
                                        </p:attrNameLst>
                                      </p:cBhvr>
                                      <p:to>
                                        <p:strVal val="visible"/>
                                      </p:to>
                                    </p:set>
                                    <p:animEffect transition="in" filter="fade">
                                      <p:cBhvr>
                                        <p:cTn id="12" dur="2000"/>
                                        <p:tgtEl>
                                          <p:spTgt spid="65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6387">
                                            <p:txEl>
                                              <p:pRg st="1" end="1"/>
                                            </p:txEl>
                                          </p:spTgt>
                                        </p:tgtEl>
                                        <p:attrNameLst>
                                          <p:attrName>style.visibility</p:attrName>
                                        </p:attrNameLst>
                                      </p:cBhvr>
                                      <p:to>
                                        <p:strVal val="visible"/>
                                      </p:to>
                                    </p:set>
                                    <p:animEffect transition="in" filter="fade">
                                      <p:cBhvr>
                                        <p:cTn id="17" dur="2000"/>
                                        <p:tgtEl>
                                          <p:spTgt spid="65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56387">
                                            <p:txEl>
                                              <p:pRg st="2" end="2"/>
                                            </p:txEl>
                                          </p:spTgt>
                                        </p:tgtEl>
                                        <p:attrNameLst>
                                          <p:attrName>style.visibility</p:attrName>
                                        </p:attrNameLst>
                                      </p:cBhvr>
                                      <p:to>
                                        <p:strVal val="visible"/>
                                      </p:to>
                                    </p:set>
                                    <p:animEffect transition="in" filter="fade">
                                      <p:cBhvr>
                                        <p:cTn id="22" dur="2000"/>
                                        <p:tgtEl>
                                          <p:spTgt spid="6563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56387">
                                            <p:txEl>
                                              <p:pRg st="3" end="3"/>
                                            </p:txEl>
                                          </p:spTgt>
                                        </p:tgtEl>
                                        <p:attrNameLst>
                                          <p:attrName>style.visibility</p:attrName>
                                        </p:attrNameLst>
                                      </p:cBhvr>
                                      <p:to>
                                        <p:strVal val="visible"/>
                                      </p:to>
                                    </p:set>
                                    <p:animEffect transition="in" filter="fade">
                                      <p:cBhvr>
                                        <p:cTn id="27" dur="2000"/>
                                        <p:tgtEl>
                                          <p:spTgt spid="65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6387">
                                            <p:txEl>
                                              <p:pRg st="4" end="4"/>
                                            </p:txEl>
                                          </p:spTgt>
                                        </p:tgtEl>
                                        <p:attrNameLst>
                                          <p:attrName>style.visibility</p:attrName>
                                        </p:attrNameLst>
                                      </p:cBhvr>
                                      <p:to>
                                        <p:strVal val="visible"/>
                                      </p:to>
                                    </p:set>
                                    <p:animEffect transition="in" filter="fade">
                                      <p:cBhvr>
                                        <p:cTn id="32" dur="2000"/>
                                        <p:tgtEl>
                                          <p:spTgt spid="65638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56387">
                                            <p:txEl>
                                              <p:pRg st="5" end="5"/>
                                            </p:txEl>
                                          </p:spTgt>
                                        </p:tgtEl>
                                        <p:attrNameLst>
                                          <p:attrName>style.visibility</p:attrName>
                                        </p:attrNameLst>
                                      </p:cBhvr>
                                      <p:to>
                                        <p:strVal val="visible"/>
                                      </p:to>
                                    </p:set>
                                    <p:animEffect transition="in" filter="fade">
                                      <p:cBhvr>
                                        <p:cTn id="37" dur="2000"/>
                                        <p:tgtEl>
                                          <p:spTgt spid="6563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56387">
                                            <p:txEl>
                                              <p:pRg st="6" end="6"/>
                                            </p:txEl>
                                          </p:spTgt>
                                        </p:tgtEl>
                                        <p:attrNameLst>
                                          <p:attrName>style.visibility</p:attrName>
                                        </p:attrNameLst>
                                      </p:cBhvr>
                                      <p:to>
                                        <p:strVal val="visible"/>
                                      </p:to>
                                    </p:set>
                                    <p:animEffect transition="in" filter="fade">
                                      <p:cBhvr>
                                        <p:cTn id="42" dur="2000"/>
                                        <p:tgtEl>
                                          <p:spTgt spid="656387">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56387">
                                            <p:txEl>
                                              <p:pRg st="7" end="7"/>
                                            </p:txEl>
                                          </p:spTgt>
                                        </p:tgtEl>
                                        <p:attrNameLst>
                                          <p:attrName>style.visibility</p:attrName>
                                        </p:attrNameLst>
                                      </p:cBhvr>
                                      <p:to>
                                        <p:strVal val="visible"/>
                                      </p:to>
                                    </p:set>
                                    <p:animEffect transition="in" filter="fade">
                                      <p:cBhvr>
                                        <p:cTn id="47" dur="2000"/>
                                        <p:tgtEl>
                                          <p:spTgt spid="656387">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56387">
                                            <p:txEl>
                                              <p:pRg st="8" end="8"/>
                                            </p:txEl>
                                          </p:spTgt>
                                        </p:tgtEl>
                                        <p:attrNameLst>
                                          <p:attrName>style.visibility</p:attrName>
                                        </p:attrNameLst>
                                      </p:cBhvr>
                                      <p:to>
                                        <p:strVal val="visible"/>
                                      </p:to>
                                    </p:set>
                                    <p:animEffect transition="in" filter="fade">
                                      <p:cBhvr>
                                        <p:cTn id="52" dur="2000"/>
                                        <p:tgtEl>
                                          <p:spTgt spid="65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6" grpId="0"/>
      <p:bldP spid="65638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723900" y="426720"/>
            <a:ext cx="9144000" cy="12954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nSpc>
                <a:spcPct val="90000"/>
              </a:lnSpc>
            </a:pPr>
            <a:r>
              <a:rPr lang="en-US" altLang="en-US" sz="4400" b="1" dirty="0">
                <a:solidFill>
                  <a:schemeClr val="bg1"/>
                </a:solidFill>
              </a:rPr>
              <a:t>The Top Five Trenching Hazards</a:t>
            </a:r>
          </a:p>
        </p:txBody>
      </p:sp>
      <p:sp>
        <p:nvSpPr>
          <p:cNvPr id="331779" name="Rectangle 3"/>
          <p:cNvSpPr>
            <a:spLocks noGrp="1" noChangeArrowheads="1"/>
          </p:cNvSpPr>
          <p:nvPr>
            <p:ph type="body" sz="half" idx="1"/>
          </p:nvPr>
        </p:nvSpPr>
        <p:spPr>
          <a:xfrm>
            <a:off x="723900" y="1806575"/>
            <a:ext cx="7696200" cy="4670425"/>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71500" indent="-571500"/>
            <a:r>
              <a:rPr lang="en-US" altLang="en-US" sz="3600" dirty="0">
                <a:solidFill>
                  <a:schemeClr val="bg1"/>
                </a:solidFill>
              </a:rPr>
              <a:t>Cave – ins</a:t>
            </a:r>
          </a:p>
          <a:p>
            <a:pPr marL="571500" indent="-571500"/>
            <a:r>
              <a:rPr lang="en-US" altLang="en-US" sz="3600" dirty="0">
                <a:solidFill>
                  <a:schemeClr val="bg1"/>
                </a:solidFill>
              </a:rPr>
              <a:t>Overhead Electric Line Contact</a:t>
            </a:r>
          </a:p>
          <a:p>
            <a:pPr marL="571500" indent="-571500"/>
            <a:r>
              <a:rPr lang="en-US" altLang="en-US" sz="3600" dirty="0">
                <a:solidFill>
                  <a:schemeClr val="bg1"/>
                </a:solidFill>
              </a:rPr>
              <a:t>Falls into Excavations</a:t>
            </a:r>
          </a:p>
          <a:p>
            <a:pPr marL="571500" indent="-571500"/>
            <a:r>
              <a:rPr lang="en-US" altLang="en-US" sz="3600" dirty="0">
                <a:solidFill>
                  <a:schemeClr val="bg1"/>
                </a:solidFill>
              </a:rPr>
              <a:t>Equipment Falling into Excavations</a:t>
            </a:r>
          </a:p>
          <a:p>
            <a:pPr marL="571500" indent="-571500"/>
            <a:r>
              <a:rPr lang="en-US" altLang="en-US" sz="3600" dirty="0">
                <a:solidFill>
                  <a:schemeClr val="bg1"/>
                </a:solidFill>
              </a:rPr>
              <a:t>Explosion / Fire / Electrocution</a:t>
            </a:r>
          </a:p>
        </p:txBody>
      </p:sp>
      <p:sp>
        <p:nvSpPr>
          <p:cNvPr id="4" name="Slide Number Placeholder 3"/>
          <p:cNvSpPr>
            <a:spLocks noGrp="1"/>
          </p:cNvSpPr>
          <p:nvPr>
            <p:ph type="sldNum" sz="quarter" idx="12"/>
          </p:nvPr>
        </p:nvSpPr>
        <p:spPr/>
        <p:txBody>
          <a:bodyPr/>
          <a:lstStyle/>
          <a:p>
            <a:fld id="{EBDCB378-20D0-43A0-8BF9-C7F8380A9543}" type="slidenum">
              <a:rPr lang="en-US" altLang="en-US" smtClean="0"/>
              <a:pPr/>
              <a:t>7</a:t>
            </a:fld>
            <a:endParaRPr lang="en-US" altLang="en-US"/>
          </a:p>
        </p:txBody>
      </p:sp>
    </p:spTree>
    <p:extLst>
      <p:ext uri="{BB962C8B-B14F-4D97-AF65-F5344CB8AC3E}">
        <p14:creationId xmlns:p14="http://schemas.microsoft.com/office/powerpoint/2010/main" val="1080277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fade">
                                      <p:cBhvr>
                                        <p:cTn id="7" dur="20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1779">
                                            <p:bg/>
                                          </p:spTgt>
                                        </p:tgtEl>
                                        <p:attrNameLst>
                                          <p:attrName>style.visibility</p:attrName>
                                        </p:attrNameLst>
                                      </p:cBhvr>
                                      <p:to>
                                        <p:strVal val="visible"/>
                                      </p:to>
                                    </p:set>
                                    <p:animEffect transition="in" filter="fade">
                                      <p:cBhvr>
                                        <p:cTn id="12" dur="2000"/>
                                        <p:tgtEl>
                                          <p:spTgt spid="331779">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79">
                                            <p:txEl>
                                              <p:pRg st="0" end="0"/>
                                            </p:txEl>
                                          </p:spTgt>
                                        </p:tgtEl>
                                        <p:attrNameLst>
                                          <p:attrName>style.visibility</p:attrName>
                                        </p:attrNameLst>
                                      </p:cBhvr>
                                      <p:to>
                                        <p:strVal val="visible"/>
                                      </p:to>
                                    </p:set>
                                    <p:animEffect transition="in" filter="fade">
                                      <p:cBhvr>
                                        <p:cTn id="17" dur="2000"/>
                                        <p:tgtEl>
                                          <p:spTgt spid="3317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1779">
                                            <p:txEl>
                                              <p:pRg st="1" end="1"/>
                                            </p:txEl>
                                          </p:spTgt>
                                        </p:tgtEl>
                                        <p:attrNameLst>
                                          <p:attrName>style.visibility</p:attrName>
                                        </p:attrNameLst>
                                      </p:cBhvr>
                                      <p:to>
                                        <p:strVal val="visible"/>
                                      </p:to>
                                    </p:set>
                                    <p:animEffect transition="in" filter="fade">
                                      <p:cBhvr>
                                        <p:cTn id="22" dur="2000"/>
                                        <p:tgtEl>
                                          <p:spTgt spid="33177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1779">
                                            <p:txEl>
                                              <p:pRg st="2" end="2"/>
                                            </p:txEl>
                                          </p:spTgt>
                                        </p:tgtEl>
                                        <p:attrNameLst>
                                          <p:attrName>style.visibility</p:attrName>
                                        </p:attrNameLst>
                                      </p:cBhvr>
                                      <p:to>
                                        <p:strVal val="visible"/>
                                      </p:to>
                                    </p:set>
                                    <p:animEffect transition="in" filter="fade">
                                      <p:cBhvr>
                                        <p:cTn id="27" dur="2000"/>
                                        <p:tgtEl>
                                          <p:spTgt spid="33177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1779">
                                            <p:txEl>
                                              <p:pRg st="3" end="3"/>
                                            </p:txEl>
                                          </p:spTgt>
                                        </p:tgtEl>
                                        <p:attrNameLst>
                                          <p:attrName>style.visibility</p:attrName>
                                        </p:attrNameLst>
                                      </p:cBhvr>
                                      <p:to>
                                        <p:strVal val="visible"/>
                                      </p:to>
                                    </p:set>
                                    <p:animEffect transition="in" filter="fade">
                                      <p:cBhvr>
                                        <p:cTn id="32" dur="2000"/>
                                        <p:tgtEl>
                                          <p:spTgt spid="331779">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1779">
                                            <p:txEl>
                                              <p:pRg st="4" end="4"/>
                                            </p:txEl>
                                          </p:spTgt>
                                        </p:tgtEl>
                                        <p:attrNameLst>
                                          <p:attrName>style.visibility</p:attrName>
                                        </p:attrNameLst>
                                      </p:cBhvr>
                                      <p:to>
                                        <p:strVal val="visible"/>
                                      </p:to>
                                    </p:set>
                                    <p:animEffect transition="in" filter="fade">
                                      <p:cBhvr>
                                        <p:cTn id="37" dur="2000"/>
                                        <p:tgtEl>
                                          <p:spTgt spid="3317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nimBg="1"/>
      <p:bldP spid="331779"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ltLang="en-US" sz="7200" dirty="0">
                <a:solidFill>
                  <a:schemeClr val="accent3"/>
                </a:solidFill>
              </a:rPr>
              <a:t>KEEP THE JOB SAFE</a:t>
            </a:r>
          </a:p>
        </p:txBody>
      </p:sp>
      <p:sp>
        <p:nvSpPr>
          <p:cNvPr id="4" name="Slide Number Placeholder 3"/>
          <p:cNvSpPr>
            <a:spLocks noGrp="1"/>
          </p:cNvSpPr>
          <p:nvPr>
            <p:ph type="sldNum" sz="quarter" idx="12"/>
          </p:nvPr>
        </p:nvSpPr>
        <p:spPr/>
        <p:txBody>
          <a:bodyPr/>
          <a:lstStyle/>
          <a:p>
            <a:fld id="{AD999621-AF6E-4BB1-89B6-1587F457F33D}" type="slidenum">
              <a:rPr lang="en-US" smtClean="0"/>
              <a:t>70</a:t>
            </a:fld>
            <a:endParaRPr lang="en-US"/>
          </a:p>
        </p:txBody>
      </p:sp>
      <p:pic>
        <p:nvPicPr>
          <p:cNvPr id="3" name="Content Placeholder 2" title="Be Safe - Lounging worke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9144000" cy="6901048"/>
          </a:xfrm>
        </p:spPr>
      </p:pic>
    </p:spTree>
    <p:extLst>
      <p:ext uri="{BB962C8B-B14F-4D97-AF65-F5344CB8AC3E}">
        <p14:creationId xmlns:p14="http://schemas.microsoft.com/office/powerpoint/2010/main" val="998229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b="1" dirty="0"/>
              <a:t>Legal Aspects</a:t>
            </a:r>
          </a:p>
        </p:txBody>
      </p:sp>
      <p:sp>
        <p:nvSpPr>
          <p:cNvPr id="59395" name="Rectangle 3"/>
          <p:cNvSpPr>
            <a:spLocks noGrp="1" noChangeArrowheads="1"/>
          </p:cNvSpPr>
          <p:nvPr>
            <p:ph idx="1"/>
          </p:nvPr>
        </p:nvSpPr>
        <p:spPr/>
        <p:txBody>
          <a:bodyPr>
            <a:normAutofit/>
          </a:bodyPr>
          <a:lstStyle/>
          <a:p>
            <a:pPr marL="34290" indent="0">
              <a:buNone/>
            </a:pPr>
            <a:r>
              <a:rPr lang="en-US" altLang="en-US" sz="3200" b="1" dirty="0"/>
              <a:t>OSHA [29 CFR 1926.650 - 652]</a:t>
            </a:r>
          </a:p>
          <a:p>
            <a:pPr lvl="1"/>
            <a:r>
              <a:rPr lang="en-US" altLang="en-US" sz="3200" dirty="0"/>
              <a:t>Excavation standard applies to all open excavations made in the earth’s surfaces including trenches, all surface encumbrances that would create a hazard, and protective systems</a:t>
            </a:r>
          </a:p>
        </p:txBody>
      </p:sp>
      <p:sp>
        <p:nvSpPr>
          <p:cNvPr id="4" name="Slide Number Placeholder 3"/>
          <p:cNvSpPr>
            <a:spLocks noGrp="1"/>
          </p:cNvSpPr>
          <p:nvPr>
            <p:ph type="sldNum" sz="quarter" idx="12"/>
          </p:nvPr>
        </p:nvSpPr>
        <p:spPr/>
        <p:txBody>
          <a:bodyPr/>
          <a:lstStyle/>
          <a:p>
            <a:fld id="{AD999621-AF6E-4BB1-89B6-1587F457F33D}" type="slidenum">
              <a:rPr lang="en-US" smtClean="0"/>
              <a:t>8</a:t>
            </a:fld>
            <a:endParaRPr lang="en-US"/>
          </a:p>
        </p:txBody>
      </p:sp>
    </p:spTree>
    <p:extLst>
      <p:ext uri="{BB962C8B-B14F-4D97-AF65-F5344CB8AC3E}">
        <p14:creationId xmlns:p14="http://schemas.microsoft.com/office/powerpoint/2010/main" val="1607344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5939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ltLang="en-US" b="1" dirty="0"/>
              <a:t>General Requirements</a:t>
            </a:r>
          </a:p>
        </p:txBody>
      </p:sp>
      <p:sp>
        <p:nvSpPr>
          <p:cNvPr id="963587" name="Rectangle 3"/>
          <p:cNvSpPr>
            <a:spLocks noGrp="1" noChangeArrowheads="1"/>
          </p:cNvSpPr>
          <p:nvPr>
            <p:ph idx="1"/>
          </p:nvPr>
        </p:nvSpPr>
        <p:spPr>
          <a:xfrm>
            <a:off x="717891" y="1615440"/>
            <a:ext cx="8229600" cy="4495800"/>
          </a:xfrm>
        </p:spPr>
        <p:txBody>
          <a:bodyPr>
            <a:normAutofit fontScale="92500" lnSpcReduction="20000"/>
          </a:bodyPr>
          <a:lstStyle/>
          <a:p>
            <a:pPr marL="0" indent="0" algn="ctr">
              <a:buNone/>
            </a:pPr>
            <a:r>
              <a:rPr lang="en-US" altLang="en-US" dirty="0"/>
              <a:t>OSHA1926.651</a:t>
            </a:r>
          </a:p>
          <a:p>
            <a:r>
              <a:rPr lang="en-US" altLang="en-US" sz="2000" dirty="0"/>
              <a:t>(a) Surface encumbrances</a:t>
            </a:r>
          </a:p>
          <a:p>
            <a:r>
              <a:rPr lang="en-US" altLang="en-US" sz="2000" dirty="0"/>
              <a:t>(b) Underground installations</a:t>
            </a:r>
          </a:p>
          <a:p>
            <a:r>
              <a:rPr lang="en-US" altLang="en-US" sz="2000" dirty="0"/>
              <a:t>(c) Access &amp; egress</a:t>
            </a:r>
          </a:p>
          <a:p>
            <a:r>
              <a:rPr lang="en-US" altLang="en-US" sz="2000" dirty="0"/>
              <a:t>(d) Exposure to vehicle traffic</a:t>
            </a:r>
          </a:p>
          <a:p>
            <a:r>
              <a:rPr lang="en-US" altLang="en-US" sz="2000" dirty="0"/>
              <a:t>(e) Exposure to falling loads</a:t>
            </a:r>
          </a:p>
          <a:p>
            <a:r>
              <a:rPr lang="en-US" altLang="en-US" sz="2000" dirty="0"/>
              <a:t>(f) Warning systems for mobile equipment</a:t>
            </a:r>
          </a:p>
          <a:p>
            <a:r>
              <a:rPr lang="en-US" altLang="en-US" sz="2000" dirty="0"/>
              <a:t>(g) Hazardous atmospheres</a:t>
            </a:r>
          </a:p>
          <a:p>
            <a:r>
              <a:rPr lang="en-US" altLang="en-US" sz="2000" dirty="0"/>
              <a:t>(h) Protection from hazards associated with water accumulation</a:t>
            </a:r>
          </a:p>
          <a:p>
            <a:r>
              <a:rPr lang="en-US" altLang="en-US" sz="2000" dirty="0"/>
              <a:t>(</a:t>
            </a:r>
            <a:r>
              <a:rPr lang="en-US" altLang="en-US" sz="2000" dirty="0" err="1"/>
              <a:t>i</a:t>
            </a:r>
            <a:r>
              <a:rPr lang="en-US" altLang="en-US" sz="2000" dirty="0"/>
              <a:t>) Stability of adjacent structures</a:t>
            </a:r>
          </a:p>
          <a:p>
            <a:r>
              <a:rPr lang="en-US" altLang="en-US" sz="2000" dirty="0"/>
              <a:t>(j) Protection from loose rock or soil</a:t>
            </a:r>
          </a:p>
          <a:p>
            <a:r>
              <a:rPr lang="en-US" altLang="en-US" sz="2000" dirty="0"/>
              <a:t>(k) Inspections</a:t>
            </a:r>
          </a:p>
          <a:p>
            <a:r>
              <a:rPr lang="en-US" altLang="en-US" sz="2000" dirty="0"/>
              <a:t>(l) Fall protection</a:t>
            </a:r>
          </a:p>
          <a:p>
            <a:endParaRPr lang="en-US" altLang="en-US" dirty="0"/>
          </a:p>
        </p:txBody>
      </p:sp>
      <p:sp>
        <p:nvSpPr>
          <p:cNvPr id="4" name="Slide Number Placeholder 3"/>
          <p:cNvSpPr>
            <a:spLocks noGrp="1"/>
          </p:cNvSpPr>
          <p:nvPr>
            <p:ph type="sldNum" sz="quarter" idx="12"/>
          </p:nvPr>
        </p:nvSpPr>
        <p:spPr/>
        <p:txBody>
          <a:bodyPr/>
          <a:lstStyle/>
          <a:p>
            <a:fld id="{AD999621-AF6E-4BB1-89B6-1587F457F33D}" type="slidenum">
              <a:rPr lang="en-US" smtClean="0"/>
              <a:t>9</a:t>
            </a:fld>
            <a:endParaRPr lang="en-US"/>
          </a:p>
        </p:txBody>
      </p:sp>
    </p:spTree>
    <p:extLst>
      <p:ext uri="{BB962C8B-B14F-4D97-AF65-F5344CB8AC3E}">
        <p14:creationId xmlns:p14="http://schemas.microsoft.com/office/powerpoint/2010/main" val="117857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96358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6" grpId="0"/>
    </p:bldLst>
  </p:timing>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0</TotalTime>
  <Words>3242</Words>
  <Application>Microsoft Office PowerPoint</Application>
  <PresentationFormat>On-screen Show (4:3)</PresentationFormat>
  <Paragraphs>588</Paragraphs>
  <Slides>70</Slides>
  <Notes>40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Calibri</vt:lpstr>
      <vt:lpstr>Comic Sans MS</vt:lpstr>
      <vt:lpstr>Corbel</vt:lpstr>
      <vt:lpstr>Monotype Sorts</vt:lpstr>
      <vt:lpstr>Tahoma</vt:lpstr>
      <vt:lpstr>Wingdings</vt:lpstr>
      <vt:lpstr>Basis</vt:lpstr>
      <vt:lpstr>CorelDRAW!</vt:lpstr>
      <vt:lpstr>EXCAVATION &amp; TRENCHING AWARENESS FOR THE CONSTRUCTION INDUSTRY</vt:lpstr>
      <vt:lpstr>Disclaimer</vt:lpstr>
      <vt:lpstr>Objectives</vt:lpstr>
      <vt:lpstr> Facts</vt:lpstr>
      <vt:lpstr>Collapse Forces</vt:lpstr>
      <vt:lpstr>Collapsing Dirt</vt:lpstr>
      <vt:lpstr>The Top Five Trenching Hazards</vt:lpstr>
      <vt:lpstr>Legal Aspects</vt:lpstr>
      <vt:lpstr>General Requirements</vt:lpstr>
      <vt:lpstr>General Requirements </vt:lpstr>
      <vt:lpstr>General Requirement</vt:lpstr>
      <vt:lpstr>GeneralRequirement</vt:lpstr>
      <vt:lpstr>General Requirements.</vt:lpstr>
      <vt:lpstr>General Requirements..</vt:lpstr>
      <vt:lpstr>Emergency Rescue Equipment</vt:lpstr>
      <vt:lpstr>General Requirements…</vt:lpstr>
      <vt:lpstr>General Requirements….</vt:lpstr>
      <vt:lpstr>General Requirements…..</vt:lpstr>
      <vt:lpstr>General Requirements….  </vt:lpstr>
      <vt:lpstr>General Requirements       </vt:lpstr>
      <vt:lpstr>Protective System Designs using Manufacturers Data</vt:lpstr>
      <vt:lpstr>Installation &amp; Removal</vt:lpstr>
      <vt:lpstr>Not a certified trench box. Made by laborers on site </vt:lpstr>
      <vt:lpstr>Good – easy system to use, a lot of work done quickly. Bad – not tall enough, no ladder  </vt:lpstr>
      <vt:lpstr>Horizontal and Vertical  Shoring Dimensions</vt:lpstr>
      <vt:lpstr>SHIELD USAGE AND SAFETY Shields are used to protect workers from cave-ins, not to provide support for the trench.</vt:lpstr>
      <vt:lpstr>Soil Classifications</vt:lpstr>
      <vt:lpstr>Soil Fissuring</vt:lpstr>
      <vt:lpstr>To Much Water?</vt:lpstr>
      <vt:lpstr>Weight and Vibration</vt:lpstr>
      <vt:lpstr>Soil Classification</vt:lpstr>
      <vt:lpstr>Basis of classification</vt:lpstr>
      <vt:lpstr>Acceptable visual test</vt:lpstr>
      <vt:lpstr>Acceptable manual test</vt:lpstr>
      <vt:lpstr>Field Sedimentation Test </vt:lpstr>
      <vt:lpstr>Example</vt:lpstr>
      <vt:lpstr>Compressive strength</vt:lpstr>
      <vt:lpstr>The Ribbon Test </vt:lpstr>
      <vt:lpstr>The Ribbon Test (continued)</vt:lpstr>
      <vt:lpstr>The Ribbon Test</vt:lpstr>
      <vt:lpstr>Penciling</vt:lpstr>
      <vt:lpstr>Shearvane/Torvane</vt:lpstr>
      <vt:lpstr> Shearvane/Torvane</vt:lpstr>
      <vt:lpstr>Pocket Penetrometer Test</vt:lpstr>
      <vt:lpstr>Pocket Penetrometer Test </vt:lpstr>
      <vt:lpstr>Pocket Penetrometer </vt:lpstr>
      <vt:lpstr>Thumb Penetration Test</vt:lpstr>
      <vt:lpstr>Soil Strength is Dependent Upon:</vt:lpstr>
      <vt:lpstr>If Water is Added</vt:lpstr>
      <vt:lpstr>SOIL COMPONENTS</vt:lpstr>
      <vt:lpstr>COHESIVE SOIL</vt:lpstr>
      <vt:lpstr>GRANULAR SOIL</vt:lpstr>
      <vt:lpstr>Soil Mechanics</vt:lpstr>
      <vt:lpstr>Soil Mechanics…..</vt:lpstr>
      <vt:lpstr>Soil Mechanics.</vt:lpstr>
      <vt:lpstr>Soil Mechanics..</vt:lpstr>
      <vt:lpstr>Soil Mechanics…</vt:lpstr>
      <vt:lpstr>Soil Mechanics….</vt:lpstr>
      <vt:lpstr>Design of Sloping and Benching</vt:lpstr>
      <vt:lpstr>Allowable Slopes</vt:lpstr>
      <vt:lpstr>BENCHING</vt:lpstr>
      <vt:lpstr>Allowable Slopes.</vt:lpstr>
      <vt:lpstr>Allowable Slopes..</vt:lpstr>
      <vt:lpstr>Allowable Slopes </vt:lpstr>
      <vt:lpstr>Other Factors Influencing Cave-Ins </vt:lpstr>
      <vt:lpstr>Fallacies And Misconceptions</vt:lpstr>
      <vt:lpstr>  Fallacies And Misconceptions</vt:lpstr>
      <vt:lpstr>Competent Person</vt:lpstr>
      <vt:lpstr>COMPETENT PERSON MUST BE AWARE OF:</vt:lpstr>
      <vt:lpstr>KEEP THE JOB SAFE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2020-04-15T19:57:36Z</dcterms:created>
  <dcterms:modified xsi:type="dcterms:W3CDTF">2020-04-15T19:57:50Z</dcterms:modified>
</cp:coreProperties>
</file>