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68"/>
  </p:notesMasterIdLst>
  <p:handoutMasterIdLst>
    <p:handoutMasterId r:id="rId69"/>
  </p:handoutMasterIdLst>
  <p:sldIdLst>
    <p:sldId id="344" r:id="rId2"/>
    <p:sldId id="345" r:id="rId3"/>
    <p:sldId id="346" r:id="rId4"/>
    <p:sldId id="347" r:id="rId5"/>
    <p:sldId id="348" r:id="rId6"/>
    <p:sldId id="394" r:id="rId7"/>
    <p:sldId id="349" r:id="rId8"/>
    <p:sldId id="350" r:id="rId9"/>
    <p:sldId id="351" r:id="rId10"/>
    <p:sldId id="352" r:id="rId11"/>
    <p:sldId id="283" r:id="rId12"/>
    <p:sldId id="353" r:id="rId13"/>
    <p:sldId id="354" r:id="rId14"/>
    <p:sldId id="355" r:id="rId15"/>
    <p:sldId id="356" r:id="rId16"/>
    <p:sldId id="400" r:id="rId17"/>
    <p:sldId id="302" r:id="rId18"/>
    <p:sldId id="357" r:id="rId19"/>
    <p:sldId id="358" r:id="rId20"/>
    <p:sldId id="360" r:id="rId21"/>
    <p:sldId id="359" r:id="rId22"/>
    <p:sldId id="314" r:id="rId23"/>
    <p:sldId id="369" r:id="rId24"/>
    <p:sldId id="370" r:id="rId25"/>
    <p:sldId id="376" r:id="rId26"/>
    <p:sldId id="371" r:id="rId27"/>
    <p:sldId id="372" r:id="rId28"/>
    <p:sldId id="373" r:id="rId29"/>
    <p:sldId id="375" r:id="rId30"/>
    <p:sldId id="374" r:id="rId31"/>
    <p:sldId id="399" r:id="rId32"/>
    <p:sldId id="377" r:id="rId33"/>
    <p:sldId id="300" r:id="rId34"/>
    <p:sldId id="378" r:id="rId35"/>
    <p:sldId id="379" r:id="rId36"/>
    <p:sldId id="380" r:id="rId37"/>
    <p:sldId id="381" r:id="rId38"/>
    <p:sldId id="382" r:id="rId39"/>
    <p:sldId id="383" r:id="rId40"/>
    <p:sldId id="384" r:id="rId41"/>
    <p:sldId id="385" r:id="rId42"/>
    <p:sldId id="386" r:id="rId43"/>
    <p:sldId id="387" r:id="rId44"/>
    <p:sldId id="388" r:id="rId45"/>
    <p:sldId id="389" r:id="rId46"/>
    <p:sldId id="390" r:id="rId47"/>
    <p:sldId id="391" r:id="rId48"/>
    <p:sldId id="392" r:id="rId49"/>
    <p:sldId id="393" r:id="rId50"/>
    <p:sldId id="395" r:id="rId51"/>
    <p:sldId id="307" r:id="rId52"/>
    <p:sldId id="304" r:id="rId53"/>
    <p:sldId id="306" r:id="rId54"/>
    <p:sldId id="324" r:id="rId55"/>
    <p:sldId id="323" r:id="rId56"/>
    <p:sldId id="277" r:id="rId57"/>
    <p:sldId id="328" r:id="rId58"/>
    <p:sldId id="331" r:id="rId59"/>
    <p:sldId id="332" r:id="rId60"/>
    <p:sldId id="334" r:id="rId61"/>
    <p:sldId id="335" r:id="rId62"/>
    <p:sldId id="343" r:id="rId63"/>
    <p:sldId id="305" r:id="rId64"/>
    <p:sldId id="396" r:id="rId65"/>
    <p:sldId id="398" r:id="rId66"/>
    <p:sldId id="397" r:id="rId67"/>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BB"/>
    <a:srgbClr val="005696"/>
    <a:srgbClr val="ABDB77"/>
    <a:srgbClr val="005EA4"/>
    <a:srgbClr val="003E6C"/>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4" autoAdjust="0"/>
    <p:restoredTop sz="80332" autoAdjust="0"/>
  </p:normalViewPr>
  <p:slideViewPr>
    <p:cSldViewPr>
      <p:cViewPr varScale="1">
        <p:scale>
          <a:sx n="67" d="100"/>
          <a:sy n="67" d="100"/>
        </p:scale>
        <p:origin x="1277" y="72"/>
      </p:cViewPr>
      <p:guideLst>
        <p:guide orient="horz" pos="2160"/>
        <p:guide pos="2880"/>
      </p:guideLst>
    </p:cSldViewPr>
  </p:slideViewPr>
  <p:outlineViewPr>
    <p:cViewPr>
      <p:scale>
        <a:sx n="33" d="100"/>
        <a:sy n="33" d="100"/>
      </p:scale>
      <p:origin x="0" y="-34282"/>
    </p:cViewPr>
  </p:outlineViewPr>
  <p:notesTextViewPr>
    <p:cViewPr>
      <p:scale>
        <a:sx n="3" d="2"/>
        <a:sy n="3" d="2"/>
      </p:scale>
      <p:origin x="0" y="0"/>
    </p:cViewPr>
  </p:notesTextViewPr>
  <p:sorterViewPr>
    <p:cViewPr varScale="1">
      <p:scale>
        <a:sx n="1" d="1"/>
        <a:sy n="1" d="1"/>
      </p:scale>
      <p:origin x="0" y="9264"/>
    </p:cViewPr>
  </p:sorterViewPr>
  <p:notesViewPr>
    <p:cSldViewPr>
      <p:cViewPr varScale="1">
        <p:scale>
          <a:sx n="81" d="100"/>
          <a:sy n="81" d="100"/>
        </p:scale>
        <p:origin x="-2442" y="-10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2120"/>
          </a:xfrm>
          <a:prstGeom prst="rect">
            <a:avLst/>
          </a:prstGeom>
        </p:spPr>
        <p:txBody>
          <a:bodyPr vert="horz" lIns="90763" tIns="45382" rIns="90763" bIns="45382" rtlCol="0"/>
          <a:lstStyle>
            <a:lvl1pPr algn="l">
              <a:defRPr sz="1200"/>
            </a:lvl1pPr>
          </a:lstStyle>
          <a:p>
            <a:endParaRPr lang="en-US"/>
          </a:p>
        </p:txBody>
      </p:sp>
      <p:sp>
        <p:nvSpPr>
          <p:cNvPr id="3" name="Date Placeholder 2"/>
          <p:cNvSpPr>
            <a:spLocks noGrp="1"/>
          </p:cNvSpPr>
          <p:nvPr>
            <p:ph type="dt" sz="quarter" idx="1"/>
          </p:nvPr>
        </p:nvSpPr>
        <p:spPr>
          <a:xfrm>
            <a:off x="3936173" y="0"/>
            <a:ext cx="3012329" cy="462120"/>
          </a:xfrm>
          <a:prstGeom prst="rect">
            <a:avLst/>
          </a:prstGeom>
        </p:spPr>
        <p:txBody>
          <a:bodyPr vert="horz" lIns="90763" tIns="45382" rIns="90763" bIns="45382" rtlCol="0"/>
          <a:lstStyle>
            <a:lvl1pPr algn="r">
              <a:defRPr sz="1200"/>
            </a:lvl1pPr>
          </a:lstStyle>
          <a:p>
            <a:fld id="{609FC58B-825C-4E50-BAB2-2E4067F7E5FB}" type="datetimeFigureOut">
              <a:rPr lang="en-US" smtClean="0"/>
              <a:t>4/14/2020</a:t>
            </a:fld>
            <a:endParaRPr lang="en-US"/>
          </a:p>
        </p:txBody>
      </p:sp>
      <p:sp>
        <p:nvSpPr>
          <p:cNvPr id="4" name="Footer Placeholder 3"/>
          <p:cNvSpPr>
            <a:spLocks noGrp="1"/>
          </p:cNvSpPr>
          <p:nvPr>
            <p:ph type="ftr" sz="quarter" idx="2"/>
          </p:nvPr>
        </p:nvSpPr>
        <p:spPr>
          <a:xfrm>
            <a:off x="0" y="8772378"/>
            <a:ext cx="3012329" cy="462120"/>
          </a:xfrm>
          <a:prstGeom prst="rect">
            <a:avLst/>
          </a:prstGeom>
        </p:spPr>
        <p:txBody>
          <a:bodyPr vert="horz" lIns="90763" tIns="45382" rIns="90763" bIns="45382" rtlCol="0" anchor="b"/>
          <a:lstStyle>
            <a:lvl1pPr algn="l">
              <a:defRPr sz="1200"/>
            </a:lvl1pPr>
          </a:lstStyle>
          <a:p>
            <a:endParaRPr lang="en-US"/>
          </a:p>
        </p:txBody>
      </p:sp>
      <p:sp>
        <p:nvSpPr>
          <p:cNvPr id="5" name="Slide Number Placeholder 4"/>
          <p:cNvSpPr>
            <a:spLocks noGrp="1"/>
          </p:cNvSpPr>
          <p:nvPr>
            <p:ph type="sldNum" sz="quarter" idx="3"/>
          </p:nvPr>
        </p:nvSpPr>
        <p:spPr>
          <a:xfrm>
            <a:off x="3936173" y="8772378"/>
            <a:ext cx="3012329" cy="462120"/>
          </a:xfrm>
          <a:prstGeom prst="rect">
            <a:avLst/>
          </a:prstGeom>
        </p:spPr>
        <p:txBody>
          <a:bodyPr vert="horz" lIns="90763" tIns="45382" rIns="90763" bIns="45382" rtlCol="0" anchor="b"/>
          <a:lstStyle>
            <a:lvl1pPr algn="r">
              <a:defRPr sz="1200"/>
            </a:lvl1pPr>
          </a:lstStyle>
          <a:p>
            <a:fld id="{9D028BA1-5EA0-40B2-A1C9-EBF0EAD2097B}" type="slidenum">
              <a:rPr lang="en-US" smtClean="0"/>
              <a:t>‹#›</a:t>
            </a:fld>
            <a:endParaRPr lang="en-US"/>
          </a:p>
        </p:txBody>
      </p:sp>
    </p:spTree>
    <p:extLst>
      <p:ext uri="{BB962C8B-B14F-4D97-AF65-F5344CB8AC3E}">
        <p14:creationId xmlns:p14="http://schemas.microsoft.com/office/powerpoint/2010/main" val="19651510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75FB327E-7DDB-44A9-B789-3C98B5945962}" type="datetimeFigureOut">
              <a:rPr lang="en-US" smtClean="0"/>
              <a:t>4/14/2020</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7" tIns="46244" rIns="92487" bIns="46244" rtlCol="0" anchor="b"/>
          <a:lstStyle>
            <a:lvl1pPr algn="r">
              <a:defRPr sz="1200"/>
            </a:lvl1pPr>
          </a:lstStyle>
          <a:p>
            <a:fld id="{F5D18354-FAF5-4E98-B57F-F6182A7992A0}" type="slidenum">
              <a:rPr lang="en-US" smtClean="0"/>
              <a:t>‹#›</a:t>
            </a:fld>
            <a:endParaRPr lang="en-US"/>
          </a:p>
        </p:txBody>
      </p:sp>
    </p:spTree>
    <p:extLst>
      <p:ext uri="{BB962C8B-B14F-4D97-AF65-F5344CB8AC3E}">
        <p14:creationId xmlns:p14="http://schemas.microsoft.com/office/powerpoint/2010/main" val="29066550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76338" y="700088"/>
            <a:ext cx="4597400" cy="3449637"/>
          </a:xfrm>
          <a:ln cap="flat"/>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Chemical exposure may cause or contribute to many serious health effects such as heart ailments, central nervous system, kidney and lung damage, sterility, cancer, burns, and rashes. Some chemicals may also be safety hazards and have the potential to cause fires and explosions and other serious accidents.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13</a:t>
            </a:fld>
            <a:endParaRPr lang="en-US"/>
          </a:p>
        </p:txBody>
      </p:sp>
    </p:spTree>
    <p:extLst>
      <p:ext uri="{BB962C8B-B14F-4D97-AF65-F5344CB8AC3E}">
        <p14:creationId xmlns:p14="http://schemas.microsoft.com/office/powerpoint/2010/main" val="2786792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Because of the seriousness of these safety and health problems, and because many employers and employees know little or nothing about them, the Occupational Safety and Health Administration (OSHA) issued the Hazard Communication Standard. The basic goal of the standard is to be sure employers and employees know about work hazards and how to protect themselves; this should help to reduce the incidence of chemical source illness and injuries.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14</a:t>
            </a:fld>
            <a:endParaRPr lang="en-US"/>
          </a:p>
        </p:txBody>
      </p:sp>
    </p:spTree>
    <p:extLst>
      <p:ext uri="{BB962C8B-B14F-4D97-AF65-F5344CB8AC3E}">
        <p14:creationId xmlns:p14="http://schemas.microsoft.com/office/powerpoint/2010/main" val="1539885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aseline="0" dirty="0" smtClean="0"/>
              <a:t>Slide: 16 –What is GHS?</a:t>
            </a:r>
          </a:p>
          <a:p>
            <a:r>
              <a:rPr lang="en-US" sz="1000" baseline="0" dirty="0" smtClean="0"/>
              <a:t>Video: https://youtu.be/PGS0-hWmu0I</a:t>
            </a:r>
          </a:p>
          <a:p>
            <a:r>
              <a:rPr lang="en-US" sz="1000" baseline="0" dirty="0" smtClean="0"/>
              <a:t>GSH, or the Globally Harmonized System, is a set of standards created by the U.N and adopted by a number of countries around the world. They provide guidelines on how chemicals are to be safely classified and labeled. GHS provides a standardized system to inform workers about hazardous chemicals. This will improve the worker’s understanding of present hazards and lead to safer handling and use of chemicals. That means fewer workplace injuries and an increased environmental awareness. GHS helps to simplify and increase international trade by improving communication between countries through a globally recognized system. It reduces worker confusion caused by different standards and provides a framework for countries without chemical safety systems. GHS also reduces the cost associated with government enforcement and company compliance of having to meet the standards of multiple countries. Created by the United Nations GHS is a system that can be adopted by any country wishing to participate in the international commerce or trade of hazardous materials. If a country decides to adopt GHS; that country is responsible for the enforcement of the GHS standards they wish to adopt. A growing number of countries all over the world use GHS: China, Japan, Greece, Iceland, The UK, Brazil, South Africa and over fifty more. In the US, OSHA implemented the </a:t>
            </a:r>
            <a:r>
              <a:rPr lang="en-US" sz="1000" baseline="0" dirty="0" err="1" smtClean="0"/>
              <a:t>HazCom</a:t>
            </a:r>
            <a:r>
              <a:rPr lang="en-US" sz="1000" baseline="0" dirty="0" smtClean="0"/>
              <a:t> 2012 standards which incorporate components of GHS. Over 5 million workplaces in the U.S. have environments where employees could be exposed to hazardous chemicals and OSHA predicts the implementation of GHS in the US will result in a reduction in accidents, fatalities, injuries and illnesses from exposure to hazardous chemicals. To find out more about GHS, how it’s being incorporated into OSHA’s </a:t>
            </a:r>
            <a:r>
              <a:rPr lang="en-US" sz="1000" baseline="0" dirty="0" err="1" smtClean="0"/>
              <a:t>HazCom</a:t>
            </a:r>
            <a:r>
              <a:rPr lang="en-US" sz="1000" baseline="0" dirty="0" smtClean="0"/>
              <a:t> 2012 standards or to ensure compliant labeling at your facility- visit graphic products.com, follow the link, fill out the form and receive your free copy of our GHS Best Practice Guide.</a:t>
            </a:r>
            <a:endParaRPr lang="en-US" sz="1000" baseline="0" dirty="0"/>
          </a:p>
        </p:txBody>
      </p:sp>
      <p:sp>
        <p:nvSpPr>
          <p:cNvPr id="4" name="Slide Number Placeholder 3"/>
          <p:cNvSpPr>
            <a:spLocks noGrp="1"/>
          </p:cNvSpPr>
          <p:nvPr>
            <p:ph type="sldNum" sz="quarter" idx="10"/>
          </p:nvPr>
        </p:nvSpPr>
        <p:spPr/>
        <p:txBody>
          <a:bodyPr/>
          <a:lstStyle/>
          <a:p>
            <a:fld id="{F5D18354-FAF5-4E98-B57F-F6182A7992A0}" type="slidenum">
              <a:rPr lang="en-US" smtClean="0"/>
              <a:t>16</a:t>
            </a:fld>
            <a:endParaRPr lang="en-US"/>
          </a:p>
        </p:txBody>
      </p:sp>
    </p:spTree>
    <p:extLst>
      <p:ext uri="{BB962C8B-B14F-4D97-AF65-F5344CB8AC3E}">
        <p14:creationId xmlns:p14="http://schemas.microsoft.com/office/powerpoint/2010/main" val="2041966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Seven Major  Elements to Hazard Communication/GHS include:</a:t>
            </a:r>
          </a:p>
          <a:p>
            <a:pPr marL="170181" indent="-170181">
              <a:buFont typeface="Arial" panose="020B0604020202020204" pitchFamily="34" charset="0"/>
              <a:buChar char="•"/>
            </a:pPr>
            <a:r>
              <a:rPr lang="en-US" dirty="0" smtClean="0"/>
              <a:t>SDS</a:t>
            </a:r>
          </a:p>
          <a:p>
            <a:pPr marL="170181" indent="-170181">
              <a:buFont typeface="Arial" panose="020B0604020202020204" pitchFamily="34" charset="0"/>
              <a:buChar char="•"/>
            </a:pPr>
            <a:r>
              <a:rPr lang="en-US" dirty="0" smtClean="0"/>
              <a:t>Labels</a:t>
            </a:r>
          </a:p>
          <a:p>
            <a:pPr marL="170181" indent="-170181">
              <a:buFont typeface="Arial" panose="020B0604020202020204" pitchFamily="34" charset="0"/>
              <a:buChar char="•"/>
            </a:pPr>
            <a:r>
              <a:rPr lang="en-US" dirty="0" smtClean="0"/>
              <a:t>Signal words</a:t>
            </a:r>
          </a:p>
          <a:p>
            <a:pPr marL="170181" indent="-170181">
              <a:buFont typeface="Arial" panose="020B0604020202020204" pitchFamily="34" charset="0"/>
              <a:buChar char="•"/>
            </a:pPr>
            <a:r>
              <a:rPr lang="en-US" dirty="0" smtClean="0"/>
              <a:t>Hazard</a:t>
            </a:r>
            <a:r>
              <a:rPr lang="en-US" baseline="0" dirty="0" smtClean="0"/>
              <a:t> statements</a:t>
            </a:r>
          </a:p>
          <a:p>
            <a:pPr marL="170181" indent="-170181">
              <a:buFont typeface="Arial" panose="020B0604020202020204" pitchFamily="34" charset="0"/>
              <a:buChar char="•"/>
            </a:pPr>
            <a:r>
              <a:rPr lang="en-US" baseline="0" dirty="0" smtClean="0"/>
              <a:t>Precautionary statements</a:t>
            </a:r>
          </a:p>
          <a:p>
            <a:pPr marL="170181" indent="-170181">
              <a:buFont typeface="Arial" panose="020B0604020202020204" pitchFamily="34" charset="0"/>
              <a:buChar char="•"/>
            </a:pPr>
            <a:r>
              <a:rPr lang="en-US" baseline="0" dirty="0" smtClean="0"/>
              <a:t>Pictograms</a:t>
            </a:r>
          </a:p>
          <a:p>
            <a:pPr marL="170181" indent="-170181">
              <a:buFont typeface="Arial" panose="020B0604020202020204" pitchFamily="34" charset="0"/>
              <a:buChar char="•"/>
            </a:pPr>
            <a:r>
              <a:rPr lang="en-US" baseline="0" dirty="0" smtClean="0"/>
              <a:t>Training</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17</a:t>
            </a:fld>
            <a:endParaRPr lang="en-US"/>
          </a:p>
        </p:txBody>
      </p:sp>
    </p:spTree>
    <p:extLst>
      <p:ext uri="{BB962C8B-B14F-4D97-AF65-F5344CB8AC3E}">
        <p14:creationId xmlns:p14="http://schemas.microsoft.com/office/powerpoint/2010/main" val="3899692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19</a:t>
            </a:fld>
            <a:endParaRPr lang="en-US"/>
          </a:p>
        </p:txBody>
      </p:sp>
    </p:spTree>
    <p:extLst>
      <p:ext uri="{BB962C8B-B14F-4D97-AF65-F5344CB8AC3E}">
        <p14:creationId xmlns:p14="http://schemas.microsoft.com/office/powerpoint/2010/main" val="1334726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20</a:t>
            </a:fld>
            <a:endParaRPr lang="en-US"/>
          </a:p>
        </p:txBody>
      </p:sp>
    </p:spTree>
    <p:extLst>
      <p:ext uri="{BB962C8B-B14F-4D97-AF65-F5344CB8AC3E}">
        <p14:creationId xmlns:p14="http://schemas.microsoft.com/office/powerpoint/2010/main" val="1334726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21</a:t>
            </a:fld>
            <a:endParaRPr lang="en-US"/>
          </a:p>
        </p:txBody>
      </p:sp>
    </p:spTree>
    <p:extLst>
      <p:ext uri="{BB962C8B-B14F-4D97-AF65-F5344CB8AC3E}">
        <p14:creationId xmlns:p14="http://schemas.microsoft.com/office/powerpoint/2010/main" val="1334726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baseline="0" dirty="0" smtClean="0"/>
              <a:t>Source: </a:t>
            </a: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Standard Pictogram </a:t>
            </a:r>
            <a:r>
              <a:rPr lang="en-US" baseline="0" dirty="0" smtClean="0">
                <a:latin typeface="Tahoma" panose="020B0604030504040204" pitchFamily="34" charset="0"/>
                <a:ea typeface="Tahoma" panose="020B0604030504040204" pitchFamily="34" charset="0"/>
                <a:cs typeface="Tahoma" panose="020B0604030504040204" pitchFamily="34" charset="0"/>
              </a:rPr>
              <a:t>(2012),  OSHA </a:t>
            </a:r>
            <a:r>
              <a:rPr lang="en-US" baseline="0" dirty="0" err="1" smtClean="0">
                <a:latin typeface="Tahoma" panose="020B0604030504040204" pitchFamily="34" charset="0"/>
                <a:ea typeface="Tahoma" panose="020B0604030504040204" pitchFamily="34" charset="0"/>
                <a:cs typeface="Tahoma" panose="020B0604030504040204" pitchFamily="34" charset="0"/>
              </a:rPr>
              <a:t>QuickCard</a:t>
            </a:r>
            <a:r>
              <a:rPr lang="en-US" baseline="0" dirty="0" smtClean="0">
                <a:latin typeface="Tahoma" panose="020B0604030504040204" pitchFamily="34" charset="0"/>
                <a:ea typeface="Tahoma" panose="020B0604030504040204" pitchFamily="34" charset="0"/>
                <a:cs typeface="Tahoma" panose="020B0604030504040204" pitchFamily="34" charset="0"/>
              </a:rPr>
              <a:t> 3491-02, https://www.osha.gov/Publications/HazComm_QuickCard_Pictogram.html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22</a:t>
            </a:fld>
            <a:endParaRPr lang="en-US"/>
          </a:p>
        </p:txBody>
      </p:sp>
    </p:spTree>
    <p:extLst>
      <p:ext uri="{BB962C8B-B14F-4D97-AF65-F5344CB8AC3E}">
        <p14:creationId xmlns:p14="http://schemas.microsoft.com/office/powerpoint/2010/main" val="119248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baseline="0" dirty="0" smtClean="0"/>
              <a:t>Source: </a:t>
            </a: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Standard Pictogram </a:t>
            </a:r>
            <a:r>
              <a:rPr lang="en-US" baseline="0" dirty="0" smtClean="0">
                <a:latin typeface="Tahoma" panose="020B0604030504040204" pitchFamily="34" charset="0"/>
                <a:ea typeface="Tahoma" panose="020B0604030504040204" pitchFamily="34" charset="0"/>
                <a:cs typeface="Tahoma" panose="020B0604030504040204" pitchFamily="34" charset="0"/>
              </a:rPr>
              <a:t>(2012),  OSHA </a:t>
            </a:r>
            <a:r>
              <a:rPr lang="en-US" baseline="0" dirty="0" err="1" smtClean="0">
                <a:latin typeface="Tahoma" panose="020B0604030504040204" pitchFamily="34" charset="0"/>
                <a:ea typeface="Tahoma" panose="020B0604030504040204" pitchFamily="34" charset="0"/>
                <a:cs typeface="Tahoma" panose="020B0604030504040204" pitchFamily="34" charset="0"/>
              </a:rPr>
              <a:t>QuickCard</a:t>
            </a:r>
            <a:r>
              <a:rPr lang="en-US" baseline="0" dirty="0" smtClean="0">
                <a:latin typeface="Tahoma" panose="020B0604030504040204" pitchFamily="34" charset="0"/>
                <a:ea typeface="Tahoma" panose="020B0604030504040204" pitchFamily="34" charset="0"/>
                <a:cs typeface="Tahoma" panose="020B0604030504040204" pitchFamily="34" charset="0"/>
              </a:rPr>
              <a:t> 3491-02, https://www.osha.gov/Publications/HazComm_QuickCard_Pictogram.html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23</a:t>
            </a:fld>
            <a:endParaRPr lang="en-US"/>
          </a:p>
        </p:txBody>
      </p:sp>
    </p:spTree>
    <p:extLst>
      <p:ext uri="{BB962C8B-B14F-4D97-AF65-F5344CB8AC3E}">
        <p14:creationId xmlns:p14="http://schemas.microsoft.com/office/powerpoint/2010/main" val="119248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baseline="0" dirty="0" smtClean="0"/>
              <a:t>Source: </a:t>
            </a: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Standard Pictogram </a:t>
            </a:r>
            <a:r>
              <a:rPr lang="en-US" baseline="0" dirty="0" smtClean="0">
                <a:latin typeface="Tahoma" panose="020B0604030504040204" pitchFamily="34" charset="0"/>
                <a:ea typeface="Tahoma" panose="020B0604030504040204" pitchFamily="34" charset="0"/>
                <a:cs typeface="Tahoma" panose="020B0604030504040204" pitchFamily="34" charset="0"/>
              </a:rPr>
              <a:t>(2012),  OSHA </a:t>
            </a:r>
            <a:r>
              <a:rPr lang="en-US" baseline="0" dirty="0" err="1" smtClean="0">
                <a:latin typeface="Tahoma" panose="020B0604030504040204" pitchFamily="34" charset="0"/>
                <a:ea typeface="Tahoma" panose="020B0604030504040204" pitchFamily="34" charset="0"/>
                <a:cs typeface="Tahoma" panose="020B0604030504040204" pitchFamily="34" charset="0"/>
              </a:rPr>
              <a:t>QuickCard</a:t>
            </a:r>
            <a:r>
              <a:rPr lang="en-US" baseline="0" dirty="0" smtClean="0">
                <a:latin typeface="Tahoma" panose="020B0604030504040204" pitchFamily="34" charset="0"/>
                <a:ea typeface="Tahoma" panose="020B0604030504040204" pitchFamily="34" charset="0"/>
                <a:cs typeface="Tahoma" panose="020B0604030504040204" pitchFamily="34" charset="0"/>
              </a:rPr>
              <a:t> 3491-02, https://www.osha.gov/Publications/HazComm_QuickCard_Pictogram.html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24</a:t>
            </a:fld>
            <a:endParaRPr lang="en-US"/>
          </a:p>
        </p:txBody>
      </p:sp>
    </p:spTree>
    <p:extLst>
      <p:ext uri="{BB962C8B-B14F-4D97-AF65-F5344CB8AC3E}">
        <p14:creationId xmlns:p14="http://schemas.microsoft.com/office/powerpoint/2010/main" val="119248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baseline="0" dirty="0" smtClean="0"/>
              <a:t>Source: </a:t>
            </a: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Standard Pictogram </a:t>
            </a:r>
            <a:r>
              <a:rPr lang="en-US" baseline="0" dirty="0" smtClean="0">
                <a:latin typeface="Tahoma" panose="020B0604030504040204" pitchFamily="34" charset="0"/>
                <a:ea typeface="Tahoma" panose="020B0604030504040204" pitchFamily="34" charset="0"/>
                <a:cs typeface="Tahoma" panose="020B0604030504040204" pitchFamily="34" charset="0"/>
              </a:rPr>
              <a:t>(2012),  OSHA </a:t>
            </a:r>
            <a:r>
              <a:rPr lang="en-US" baseline="0" dirty="0" err="1" smtClean="0">
                <a:latin typeface="Tahoma" panose="020B0604030504040204" pitchFamily="34" charset="0"/>
                <a:ea typeface="Tahoma" panose="020B0604030504040204" pitchFamily="34" charset="0"/>
                <a:cs typeface="Tahoma" panose="020B0604030504040204" pitchFamily="34" charset="0"/>
              </a:rPr>
              <a:t>QuickCard</a:t>
            </a:r>
            <a:r>
              <a:rPr lang="en-US" baseline="0" dirty="0" smtClean="0">
                <a:latin typeface="Tahoma" panose="020B0604030504040204" pitchFamily="34" charset="0"/>
                <a:ea typeface="Tahoma" panose="020B0604030504040204" pitchFamily="34" charset="0"/>
                <a:cs typeface="Tahoma" panose="020B0604030504040204" pitchFamily="34" charset="0"/>
              </a:rPr>
              <a:t> 3491-02, https://www.osha.gov/Publications/HazComm_QuickCard_Pictogram.html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25</a:t>
            </a:fld>
            <a:endParaRPr lang="en-US"/>
          </a:p>
        </p:txBody>
      </p:sp>
    </p:spTree>
    <p:extLst>
      <p:ext uri="{BB962C8B-B14F-4D97-AF65-F5344CB8AC3E}">
        <p14:creationId xmlns:p14="http://schemas.microsoft.com/office/powerpoint/2010/main" val="119248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baseline="0" dirty="0" smtClean="0"/>
              <a:t>Source: </a:t>
            </a: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Standard Pictogram </a:t>
            </a:r>
            <a:r>
              <a:rPr lang="en-US" baseline="0" dirty="0" smtClean="0">
                <a:latin typeface="Tahoma" panose="020B0604030504040204" pitchFamily="34" charset="0"/>
                <a:ea typeface="Tahoma" panose="020B0604030504040204" pitchFamily="34" charset="0"/>
                <a:cs typeface="Tahoma" panose="020B0604030504040204" pitchFamily="34" charset="0"/>
              </a:rPr>
              <a:t>(2012),  OSHA </a:t>
            </a:r>
            <a:r>
              <a:rPr lang="en-US" baseline="0" dirty="0" err="1" smtClean="0">
                <a:latin typeface="Tahoma" panose="020B0604030504040204" pitchFamily="34" charset="0"/>
                <a:ea typeface="Tahoma" panose="020B0604030504040204" pitchFamily="34" charset="0"/>
                <a:cs typeface="Tahoma" panose="020B0604030504040204" pitchFamily="34" charset="0"/>
              </a:rPr>
              <a:t>QuickCard</a:t>
            </a:r>
            <a:r>
              <a:rPr lang="en-US" baseline="0" dirty="0" smtClean="0">
                <a:latin typeface="Tahoma" panose="020B0604030504040204" pitchFamily="34" charset="0"/>
                <a:ea typeface="Tahoma" panose="020B0604030504040204" pitchFamily="34" charset="0"/>
                <a:cs typeface="Tahoma" panose="020B0604030504040204" pitchFamily="34" charset="0"/>
              </a:rPr>
              <a:t> 3491-02, https://www.osha.gov/Publications/HazComm_QuickCard_Pictogram.html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26</a:t>
            </a:fld>
            <a:endParaRPr lang="en-US"/>
          </a:p>
        </p:txBody>
      </p:sp>
    </p:spTree>
    <p:extLst>
      <p:ext uri="{BB962C8B-B14F-4D97-AF65-F5344CB8AC3E}">
        <p14:creationId xmlns:p14="http://schemas.microsoft.com/office/powerpoint/2010/main" val="119248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baseline="0" dirty="0" smtClean="0"/>
              <a:t>Source: </a:t>
            </a: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Standard Pictogram </a:t>
            </a:r>
            <a:r>
              <a:rPr lang="en-US" baseline="0" dirty="0" smtClean="0">
                <a:latin typeface="Tahoma" panose="020B0604030504040204" pitchFamily="34" charset="0"/>
                <a:ea typeface="Tahoma" panose="020B0604030504040204" pitchFamily="34" charset="0"/>
                <a:cs typeface="Tahoma" panose="020B0604030504040204" pitchFamily="34" charset="0"/>
              </a:rPr>
              <a:t>(2012),  OSHA </a:t>
            </a:r>
            <a:r>
              <a:rPr lang="en-US" baseline="0" dirty="0" err="1" smtClean="0">
                <a:latin typeface="Tahoma" panose="020B0604030504040204" pitchFamily="34" charset="0"/>
                <a:ea typeface="Tahoma" panose="020B0604030504040204" pitchFamily="34" charset="0"/>
                <a:cs typeface="Tahoma" panose="020B0604030504040204" pitchFamily="34" charset="0"/>
              </a:rPr>
              <a:t>QuickCard</a:t>
            </a:r>
            <a:r>
              <a:rPr lang="en-US" baseline="0" dirty="0" smtClean="0">
                <a:latin typeface="Tahoma" panose="020B0604030504040204" pitchFamily="34" charset="0"/>
                <a:ea typeface="Tahoma" panose="020B0604030504040204" pitchFamily="34" charset="0"/>
                <a:cs typeface="Tahoma" panose="020B0604030504040204" pitchFamily="34" charset="0"/>
              </a:rPr>
              <a:t> 3491-02, https://www.osha.gov/Publications/HazComm_QuickCard_Pictogram.html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27</a:t>
            </a:fld>
            <a:endParaRPr lang="en-US"/>
          </a:p>
        </p:txBody>
      </p:sp>
    </p:spTree>
    <p:extLst>
      <p:ext uri="{BB962C8B-B14F-4D97-AF65-F5344CB8AC3E}">
        <p14:creationId xmlns:p14="http://schemas.microsoft.com/office/powerpoint/2010/main" val="119248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baseline="0" dirty="0" smtClean="0"/>
              <a:t>Source: </a:t>
            </a: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Standard Pictogram </a:t>
            </a:r>
            <a:r>
              <a:rPr lang="en-US" baseline="0" dirty="0" smtClean="0">
                <a:latin typeface="Tahoma" panose="020B0604030504040204" pitchFamily="34" charset="0"/>
                <a:ea typeface="Tahoma" panose="020B0604030504040204" pitchFamily="34" charset="0"/>
                <a:cs typeface="Tahoma" panose="020B0604030504040204" pitchFamily="34" charset="0"/>
              </a:rPr>
              <a:t>(2012),  OSHA </a:t>
            </a:r>
            <a:r>
              <a:rPr lang="en-US" baseline="0" dirty="0" err="1" smtClean="0">
                <a:latin typeface="Tahoma" panose="020B0604030504040204" pitchFamily="34" charset="0"/>
                <a:ea typeface="Tahoma" panose="020B0604030504040204" pitchFamily="34" charset="0"/>
                <a:cs typeface="Tahoma" panose="020B0604030504040204" pitchFamily="34" charset="0"/>
              </a:rPr>
              <a:t>QuickCard</a:t>
            </a:r>
            <a:r>
              <a:rPr lang="en-US" baseline="0" dirty="0" smtClean="0">
                <a:latin typeface="Tahoma" panose="020B0604030504040204" pitchFamily="34" charset="0"/>
                <a:ea typeface="Tahoma" panose="020B0604030504040204" pitchFamily="34" charset="0"/>
                <a:cs typeface="Tahoma" panose="020B0604030504040204" pitchFamily="34" charset="0"/>
              </a:rPr>
              <a:t> 3491-02, https://www.osha.gov/Publications/HazComm_QuickCard_Pictogram.html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28</a:t>
            </a:fld>
            <a:endParaRPr lang="en-US"/>
          </a:p>
        </p:txBody>
      </p:sp>
    </p:spTree>
    <p:extLst>
      <p:ext uri="{BB962C8B-B14F-4D97-AF65-F5344CB8AC3E}">
        <p14:creationId xmlns:p14="http://schemas.microsoft.com/office/powerpoint/2010/main" val="119248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baseline="0" dirty="0" smtClean="0"/>
              <a:t>Source: </a:t>
            </a: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Standard Pictogram </a:t>
            </a:r>
            <a:r>
              <a:rPr lang="en-US" baseline="0" dirty="0" smtClean="0">
                <a:latin typeface="Tahoma" panose="020B0604030504040204" pitchFamily="34" charset="0"/>
                <a:ea typeface="Tahoma" panose="020B0604030504040204" pitchFamily="34" charset="0"/>
                <a:cs typeface="Tahoma" panose="020B0604030504040204" pitchFamily="34" charset="0"/>
              </a:rPr>
              <a:t>(2012),  OSHA </a:t>
            </a:r>
            <a:r>
              <a:rPr lang="en-US" baseline="0" dirty="0" err="1" smtClean="0">
                <a:latin typeface="Tahoma" panose="020B0604030504040204" pitchFamily="34" charset="0"/>
                <a:ea typeface="Tahoma" panose="020B0604030504040204" pitchFamily="34" charset="0"/>
                <a:cs typeface="Tahoma" panose="020B0604030504040204" pitchFamily="34" charset="0"/>
              </a:rPr>
              <a:t>QuickCard</a:t>
            </a:r>
            <a:r>
              <a:rPr lang="en-US" baseline="0" dirty="0" smtClean="0">
                <a:latin typeface="Tahoma" panose="020B0604030504040204" pitchFamily="34" charset="0"/>
                <a:ea typeface="Tahoma" panose="020B0604030504040204" pitchFamily="34" charset="0"/>
                <a:cs typeface="Tahoma" panose="020B0604030504040204" pitchFamily="34" charset="0"/>
              </a:rPr>
              <a:t> 3491-02, https://www.osha.gov/Publications/HazComm_QuickCard_Pictogram.html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29</a:t>
            </a:fld>
            <a:endParaRPr lang="en-US"/>
          </a:p>
        </p:txBody>
      </p:sp>
    </p:spTree>
    <p:extLst>
      <p:ext uri="{BB962C8B-B14F-4D97-AF65-F5344CB8AC3E}">
        <p14:creationId xmlns:p14="http://schemas.microsoft.com/office/powerpoint/2010/main" val="119248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baseline="0" dirty="0" smtClean="0"/>
              <a:t>Source: </a:t>
            </a: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Standard Pictogram </a:t>
            </a:r>
            <a:r>
              <a:rPr lang="en-US" baseline="0" dirty="0" smtClean="0">
                <a:latin typeface="Tahoma" panose="020B0604030504040204" pitchFamily="34" charset="0"/>
                <a:ea typeface="Tahoma" panose="020B0604030504040204" pitchFamily="34" charset="0"/>
                <a:cs typeface="Tahoma" panose="020B0604030504040204" pitchFamily="34" charset="0"/>
              </a:rPr>
              <a:t>(2012),  OSHA </a:t>
            </a:r>
            <a:r>
              <a:rPr lang="en-US" baseline="0" dirty="0" err="1" smtClean="0">
                <a:latin typeface="Tahoma" panose="020B0604030504040204" pitchFamily="34" charset="0"/>
                <a:ea typeface="Tahoma" panose="020B0604030504040204" pitchFamily="34" charset="0"/>
                <a:cs typeface="Tahoma" panose="020B0604030504040204" pitchFamily="34" charset="0"/>
              </a:rPr>
              <a:t>QuickCard</a:t>
            </a:r>
            <a:r>
              <a:rPr lang="en-US" baseline="0" dirty="0" smtClean="0">
                <a:latin typeface="Tahoma" panose="020B0604030504040204" pitchFamily="34" charset="0"/>
                <a:ea typeface="Tahoma" panose="020B0604030504040204" pitchFamily="34" charset="0"/>
                <a:cs typeface="Tahoma" panose="020B0604030504040204" pitchFamily="34" charset="0"/>
              </a:rPr>
              <a:t> 3491-02, https://www.osha.gov/Publications/HazComm_QuickCard_Pictogram.html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30</a:t>
            </a:fld>
            <a:endParaRPr lang="en-US"/>
          </a:p>
        </p:txBody>
      </p:sp>
    </p:spTree>
    <p:extLst>
      <p:ext uri="{BB962C8B-B14F-4D97-AF65-F5344CB8AC3E}">
        <p14:creationId xmlns:p14="http://schemas.microsoft.com/office/powerpoint/2010/main" val="119248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i="1" dirty="0" smtClean="0"/>
              <a:t>Hazard Communication Standard:</a:t>
            </a:r>
            <a:r>
              <a:rPr lang="en-US" i="1" baseline="0" dirty="0" smtClean="0"/>
              <a:t> Safety Data Sheets </a:t>
            </a:r>
            <a:r>
              <a:rPr lang="en-US" baseline="0" dirty="0" smtClean="0"/>
              <a:t>(2012), OSHA Brief DSG BR-3514, https://www.osha.gov/Publications/OSHA3514.html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5D18354-FAF5-4E98-B57F-F6182A7992A0}" type="slidenum">
              <a:rPr lang="en-US" smtClean="0"/>
              <a:t>33</a:t>
            </a:fld>
            <a:endParaRPr lang="en-US"/>
          </a:p>
        </p:txBody>
      </p:sp>
    </p:spTree>
    <p:extLst>
      <p:ext uri="{BB962C8B-B14F-4D97-AF65-F5344CB8AC3E}">
        <p14:creationId xmlns:p14="http://schemas.microsoft.com/office/powerpoint/2010/main" val="24113777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sz="1200" b="1" i="0" u="none"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1: Identification</a:t>
            </a:r>
            <a:r>
              <a:rPr lang="en-US" sz="1200" b="0" i="0" u="none"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 If you want to know the name of the product or its common chemical name, this is the section where you will look. It also identifies the manufacturer, their address and emergency contact information, and recommendations or restrictions for the product’s use.</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34</a:t>
            </a:fld>
            <a:endParaRPr lang="en-US"/>
          </a:p>
        </p:txBody>
      </p:sp>
    </p:spTree>
    <p:extLst>
      <p:ext uri="{BB962C8B-B14F-4D97-AF65-F5344CB8AC3E}">
        <p14:creationId xmlns:p14="http://schemas.microsoft.com/office/powerpoint/2010/main" val="119248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sz="1200" b="1" i="0" u="none"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2: Hazard(s) identification</a:t>
            </a:r>
            <a:r>
              <a:rPr lang="en-US" sz="1200" b="0" i="0" u="none"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 This section lists the hazard classifications, signal word, hazard statements, precautionary statements, and pictograms that appear will also appear on the container label. Basically, it includes all hazards</a:t>
            </a:r>
            <a:r>
              <a:rPr lang="en-US" sz="1200" b="0" i="0" u="none" strike="noStrike"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regarding the chemical</a:t>
            </a:r>
            <a:r>
              <a:rPr lang="en-US" sz="1200" b="0" i="0" u="none"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and the required</a:t>
            </a:r>
            <a:r>
              <a:rPr lang="en-US" sz="1200" b="0" i="0" u="none" strike="noStrike"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label elements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35</a:t>
            </a:fld>
            <a:endParaRPr lang="en-US"/>
          </a:p>
        </p:txBody>
      </p:sp>
    </p:spTree>
    <p:extLst>
      <p:ext uri="{BB962C8B-B14F-4D97-AF65-F5344CB8AC3E}">
        <p14:creationId xmlns:p14="http://schemas.microsoft.com/office/powerpoint/2010/main" val="1192482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sz="1200" b="1" i="0" u="none"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3: Composition/Ingredients –</a:t>
            </a:r>
            <a:r>
              <a:rPr lang="en-US" sz="1200" b="0" i="0" u="none"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Here you’ll find information on the chemical ingredients, including the name of each hazardous chemical present in the product (including percentages for each chemical if the product is a mixture). You will also find the identity of any impurities and stabilizing additives which are hazardous and contribute to the classification of the chemical, along with any unique identifiers such as the Chemical Abstracts Service (CAS) number.   You can also find trade secret claims in this section.</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36</a:t>
            </a:fld>
            <a:endParaRPr lang="en-US"/>
          </a:p>
        </p:txBody>
      </p:sp>
    </p:spTree>
    <p:extLst>
      <p:ext uri="{BB962C8B-B14F-4D97-AF65-F5344CB8AC3E}">
        <p14:creationId xmlns:p14="http://schemas.microsoft.com/office/powerpoint/2010/main" val="119248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sz="1200" b="1" i="0" u="none"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4: First-aid measures –</a:t>
            </a:r>
            <a:r>
              <a:rPr lang="en-US" sz="1200" b="0" i="0" u="none"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Here is where you will find a description of the initial care that should be given to an individual who has been exposed to a chemical.  It includes important information regarding symptom effects whether acute or delayed; as well as required medical treatment. This care can be provided by an untrained individual.  This section includes necessary first-aid instructions by routes of exposure. For example, inhalation, skin and eye contact, and ingestion.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37</a:t>
            </a:fld>
            <a:endParaRPr lang="en-US"/>
          </a:p>
        </p:txBody>
      </p:sp>
    </p:spTree>
    <p:extLst>
      <p:ext uri="{BB962C8B-B14F-4D97-AF65-F5344CB8AC3E}">
        <p14:creationId xmlns:p14="http://schemas.microsoft.com/office/powerpoint/2010/main" val="1192482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sz="1200" b="1" i="0" u="none"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5: Fire-fighting measures –</a:t>
            </a:r>
            <a:r>
              <a:rPr lang="en-US" sz="1200" b="0" i="0" u="none"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In Section 5 you will find recommendations of suitable equipment for extinguishing a fire involving the chemical, as well as information about extinguishing equipment that is not appropriate. There are also warnings about any hazardous by-products created when the chemical burns.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38</a:t>
            </a:fld>
            <a:endParaRPr lang="en-US"/>
          </a:p>
        </p:txBody>
      </p:sp>
    </p:spTree>
    <p:extLst>
      <p:ext uri="{BB962C8B-B14F-4D97-AF65-F5344CB8AC3E}">
        <p14:creationId xmlns:p14="http://schemas.microsoft.com/office/powerpoint/2010/main" val="1192482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sz="1200" b="1" i="0" u="none"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6: Accidental release measures –</a:t>
            </a:r>
            <a:r>
              <a:rPr lang="en-US" sz="1200" b="1" i="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b="0" i="0" u="none"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This section lists emergency procedures and protective equipment to be utilized during clean up.  It will also provide recommendations on appropriate response to spills, leaks, or accidental releases of the chemical, including containment and cleanup practices to prevent or minimize exposure to employees and the general environment.</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39</a:t>
            </a:fld>
            <a:endParaRPr lang="en-US"/>
          </a:p>
        </p:txBody>
      </p:sp>
    </p:spTree>
    <p:extLst>
      <p:ext uri="{BB962C8B-B14F-4D97-AF65-F5344CB8AC3E}">
        <p14:creationId xmlns:p14="http://schemas.microsoft.com/office/powerpoint/2010/main" val="119248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sz="1200" b="1" i="0" u="none"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7: Handling and storage –</a:t>
            </a:r>
            <a:r>
              <a:rPr lang="en-US" sz="1200" b="1" i="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b="0" i="0" u="none"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7 provides guidance on the safe handling practices and conditions necessary for the safe storage of the chemical. This includes precautions for safe handling, including recommendations for handling incompatible chemicals, minimizing the release of the chemical into the environment, and recommended general hygiene practices.  This could mean eating, drinking, and smoking in work area.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40</a:t>
            </a:fld>
            <a:endParaRPr lang="en-US"/>
          </a:p>
        </p:txBody>
      </p:sp>
    </p:spTree>
    <p:extLst>
      <p:ext uri="{BB962C8B-B14F-4D97-AF65-F5344CB8AC3E}">
        <p14:creationId xmlns:p14="http://schemas.microsoft.com/office/powerpoint/2010/main" val="1192482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sz="1200" b="1" i="0" u="none"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8: Exposure controls/personal protection –</a:t>
            </a:r>
            <a:r>
              <a:rPr lang="en-US" sz="1200" b="1" i="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b="0" i="0" u="none"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This section provides the OSHA permissible exposure limits for the chemical(s), threshold limit values, suitable engineering controls (such as ventilation systems), and recommended personal protective equipment (PPE) for workers to help prevent exposure</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41</a:t>
            </a:fld>
            <a:endParaRPr lang="en-US"/>
          </a:p>
        </p:txBody>
      </p:sp>
    </p:spTree>
    <p:extLst>
      <p:ext uri="{BB962C8B-B14F-4D97-AF65-F5344CB8AC3E}">
        <p14:creationId xmlns:p14="http://schemas.microsoft.com/office/powerpoint/2010/main" val="1192482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sz="1200" b="1" i="0" u="none"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9: Physical and chemical properties – </a:t>
            </a:r>
            <a:r>
              <a:rPr lang="en-US" sz="1200" b="0" i="0" u="none"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This section lists the chemical’s characteristics.  It has technical information about the product, such as its flash point (temperature it gives off enough vapors to ignite and burn), vapor density (tells if vapors are lighter or heavier than air), and a whole lot more is provided in this section.  It describes the physical state of appearance of the chemical, including the color and odor.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42</a:t>
            </a:fld>
            <a:endParaRPr lang="en-US"/>
          </a:p>
        </p:txBody>
      </p:sp>
    </p:spTree>
    <p:extLst>
      <p:ext uri="{BB962C8B-B14F-4D97-AF65-F5344CB8AC3E}">
        <p14:creationId xmlns:p14="http://schemas.microsoft.com/office/powerpoint/2010/main" val="1192482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sz="1200" b="1" i="0" u="none"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10: Stability and reactivity –</a:t>
            </a:r>
            <a:r>
              <a:rPr lang="en-US" sz="1200" b="1" i="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b="0" i="0" u="none"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This section discusses whether the chemical is stable or unstable under normal ambient temperature and conditions, either while in storage, or while being handled.  It also contains information about possible hazardous reactions, conditions to be avoided, and incompatible products and agents.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43</a:t>
            </a:fld>
            <a:endParaRPr lang="en-US"/>
          </a:p>
        </p:txBody>
      </p:sp>
    </p:spTree>
    <p:extLst>
      <p:ext uri="{BB962C8B-B14F-4D97-AF65-F5344CB8AC3E}">
        <p14:creationId xmlns:p14="http://schemas.microsoft.com/office/powerpoint/2010/main" val="1192482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sz="1200" b="1" i="0" u="none"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11: Toxicological information –</a:t>
            </a:r>
            <a:r>
              <a:rPr lang="en-US" sz="1200" b="0" i="0" u="none"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Here you can see the toxicological and health effects of over-exposure to the chemical.  It also provides information about known or likely routes of exposure such as inhalation, ingestion, or skin and eye contact.  In addition, it offers a description of overexposure symptoms, the acute and chronic effects; and numerical measures of toxicity.</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44</a:t>
            </a:fld>
            <a:endParaRPr lang="en-US"/>
          </a:p>
        </p:txBody>
      </p:sp>
    </p:spTree>
    <p:extLst>
      <p:ext uri="{BB962C8B-B14F-4D97-AF65-F5344CB8AC3E}">
        <p14:creationId xmlns:p14="http://schemas.microsoft.com/office/powerpoint/2010/main" val="1192482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45</a:t>
            </a:fld>
            <a:endParaRPr lang="en-US"/>
          </a:p>
        </p:txBody>
      </p:sp>
    </p:spTree>
    <p:extLst>
      <p:ext uri="{BB962C8B-B14F-4D97-AF65-F5344CB8AC3E}">
        <p14:creationId xmlns:p14="http://schemas.microsoft.com/office/powerpoint/2010/main" val="1192482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46</a:t>
            </a:fld>
            <a:endParaRPr lang="en-US"/>
          </a:p>
        </p:txBody>
      </p:sp>
    </p:spTree>
    <p:extLst>
      <p:ext uri="{BB962C8B-B14F-4D97-AF65-F5344CB8AC3E}">
        <p14:creationId xmlns:p14="http://schemas.microsoft.com/office/powerpoint/2010/main" val="119248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sz="1200" b="1" i="0" u="none"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14: Transport information- </a:t>
            </a:r>
            <a:r>
              <a:rPr lang="en-US" sz="1200" b="0" i="0" u="none"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14 of your GHS compliant SDS covers all relevant transportation information regarding classification information for hazardous substances and mixtures by road, rail, sea, or air. </a:t>
            </a:r>
            <a:r>
              <a:rPr lang="en-US" sz="1200" b="0" i="0" u="none" strike="noStrike" kern="120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Note that not all substances and mixtures will have transportation information, and thus, information must be specifically stated as not available if it is not provided.</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47</a:t>
            </a:fld>
            <a:endParaRPr lang="en-US"/>
          </a:p>
        </p:txBody>
      </p:sp>
    </p:spTree>
    <p:extLst>
      <p:ext uri="{BB962C8B-B14F-4D97-AF65-F5344CB8AC3E}">
        <p14:creationId xmlns:p14="http://schemas.microsoft.com/office/powerpoint/2010/main" val="1192482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48</a:t>
            </a:fld>
            <a:endParaRPr lang="en-US"/>
          </a:p>
        </p:txBody>
      </p:sp>
    </p:spTree>
    <p:extLst>
      <p:ext uri="{BB962C8B-B14F-4D97-AF65-F5344CB8AC3E}">
        <p14:creationId xmlns:p14="http://schemas.microsoft.com/office/powerpoint/2010/main" val="1192482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49</a:t>
            </a:fld>
            <a:endParaRPr lang="en-US"/>
          </a:p>
        </p:txBody>
      </p:sp>
    </p:spTree>
    <p:extLst>
      <p:ext uri="{BB962C8B-B14F-4D97-AF65-F5344CB8AC3E}">
        <p14:creationId xmlns:p14="http://schemas.microsoft.com/office/powerpoint/2010/main" val="1192482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a:t>
            </a:r>
            <a:r>
              <a:rPr lang="en-US" baseline="0" dirty="0" smtClean="0"/>
              <a:t> types of labels that might be found on hazardous chemicals in a workplace, including:</a:t>
            </a:r>
          </a:p>
          <a:p>
            <a:pPr marL="170181" indent="-170181">
              <a:buFont typeface="Arial" panose="020B0604020202020204" pitchFamily="34" charset="0"/>
              <a:buChar char="•"/>
            </a:pPr>
            <a:r>
              <a:rPr lang="en-US" baseline="0" dirty="0" smtClean="0"/>
              <a:t>Hazard Communication Standard (HCS) shipping labels</a:t>
            </a:r>
          </a:p>
          <a:p>
            <a:pPr marL="170181" indent="-170181">
              <a:buFont typeface="Arial" panose="020B0604020202020204" pitchFamily="34" charset="0"/>
              <a:buChar char="•"/>
            </a:pPr>
            <a:r>
              <a:rPr lang="en-US" baseline="0" dirty="0" smtClean="0"/>
              <a:t>Hazard Communication Standard (HCS) workplace labels</a:t>
            </a:r>
          </a:p>
          <a:p>
            <a:pPr marL="170181" indent="-170181">
              <a:buFont typeface="Arial" panose="020B0604020202020204" pitchFamily="34" charset="0"/>
              <a:buChar char="•"/>
            </a:pPr>
            <a:r>
              <a:rPr lang="en-US" baseline="0" dirty="0" smtClean="0"/>
              <a:t>National Fire Protection Association 704 labels</a:t>
            </a:r>
          </a:p>
          <a:p>
            <a:pPr marL="170181" indent="-170181">
              <a:buFont typeface="Arial" panose="020B0604020202020204" pitchFamily="34" charset="0"/>
              <a:buChar char="•"/>
            </a:pPr>
            <a:r>
              <a:rPr lang="en-US" baseline="0" dirty="0" smtClean="0"/>
              <a:t>Hazardous Materials Information Systems</a:t>
            </a:r>
          </a:p>
          <a:p>
            <a:pPr marL="170181" indent="-170181">
              <a:buFont typeface="Arial" panose="020B0604020202020204" pitchFamily="34" charset="0"/>
              <a:buChar char="•"/>
            </a:pPr>
            <a:r>
              <a:rPr lang="en-US" baseline="0" dirty="0" smtClean="0"/>
              <a:t>Department of Transportation shipping labels, placarding, and marking</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51</a:t>
            </a:fld>
            <a:endParaRPr lang="en-US"/>
          </a:p>
        </p:txBody>
      </p:sp>
    </p:spTree>
    <p:extLst>
      <p:ext uri="{BB962C8B-B14F-4D97-AF65-F5344CB8AC3E}">
        <p14:creationId xmlns:p14="http://schemas.microsoft.com/office/powerpoint/2010/main" val="36786221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smtClean="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dirty="0" smtClean="0"/>
          </a:p>
          <a:p>
            <a:r>
              <a:rPr lang="en-US" dirty="0" smtClean="0"/>
              <a:t>According</a:t>
            </a:r>
            <a:r>
              <a:rPr lang="en-US" baseline="0" dirty="0" smtClean="0"/>
              <a:t> to the HCS, t</a:t>
            </a:r>
            <a:r>
              <a:rPr lang="en-US" dirty="0" smtClean="0"/>
              <a:t>he</a:t>
            </a:r>
            <a:r>
              <a:rPr lang="en-US" baseline="0" dirty="0" smtClean="0"/>
              <a:t> term, </a:t>
            </a:r>
            <a:r>
              <a:rPr lang="en-US" b="1" i="1" baseline="0" dirty="0" smtClean="0"/>
              <a:t>label</a:t>
            </a:r>
            <a:r>
              <a:rPr lang="en-US" baseline="0" dirty="0" smtClean="0"/>
              <a:t>, is defined as “an appropriate group of written, printed or graphic information elements concerning a hazardous chemical that is affixed to, printed on, or attached to the immediate container of a hazardous chemical, or to the outside packaging” (pg. 2).</a:t>
            </a:r>
          </a:p>
          <a:p>
            <a:endParaRPr lang="en-US" baseline="0" dirty="0" smtClean="0"/>
          </a:p>
          <a:p>
            <a:r>
              <a:rPr lang="en-US" baseline="0" dirty="0" smtClean="0"/>
              <a:t>“To increase uniformity of labels, the HCS requires “the following information, located together (other information may also appear on the label):</a:t>
            </a:r>
          </a:p>
          <a:p>
            <a:pPr marL="170181" indent="-170181">
              <a:buFont typeface="Arial" panose="020B0604020202020204" pitchFamily="34" charset="0"/>
              <a:buChar char="•"/>
            </a:pPr>
            <a:r>
              <a:rPr lang="en-US" baseline="0" dirty="0" smtClean="0"/>
              <a:t>Product identifier</a:t>
            </a:r>
          </a:p>
          <a:p>
            <a:pPr marL="170181" indent="-170181">
              <a:buFont typeface="Arial" panose="020B0604020202020204" pitchFamily="34" charset="0"/>
              <a:buChar char="•"/>
            </a:pPr>
            <a:r>
              <a:rPr lang="en-US" baseline="0" dirty="0" smtClean="0"/>
              <a:t>Signal word</a:t>
            </a:r>
          </a:p>
          <a:p>
            <a:pPr marL="170181" indent="-170181">
              <a:buFont typeface="Arial" panose="020B0604020202020204" pitchFamily="34" charset="0"/>
              <a:buChar char="•"/>
            </a:pPr>
            <a:r>
              <a:rPr lang="en-US" baseline="0" dirty="0" smtClean="0"/>
              <a:t>Hazard statement(s)</a:t>
            </a:r>
          </a:p>
          <a:p>
            <a:pPr marL="170181" indent="-170181">
              <a:buFont typeface="Arial" panose="020B0604020202020204" pitchFamily="34" charset="0"/>
              <a:buChar char="•"/>
            </a:pPr>
            <a:r>
              <a:rPr lang="en-US" baseline="0" dirty="0" smtClean="0"/>
              <a:t>Precautionary statement(s)</a:t>
            </a:r>
          </a:p>
          <a:p>
            <a:pPr marL="170181" indent="-170181">
              <a:buFont typeface="Arial" panose="020B0604020202020204" pitchFamily="34" charset="0"/>
              <a:buChar char="•"/>
            </a:pPr>
            <a:r>
              <a:rPr lang="en-US" baseline="0" dirty="0" smtClean="0"/>
              <a:t>Pictogram</a:t>
            </a:r>
          </a:p>
          <a:p>
            <a:pPr marL="170181" indent="-170181">
              <a:buFont typeface="Arial" panose="020B0604020202020204" pitchFamily="34" charset="0"/>
              <a:buChar char="•"/>
            </a:pPr>
            <a:r>
              <a:rPr lang="en-US" baseline="0" dirty="0" smtClean="0"/>
              <a:t>Name, address, telephone number of the responsible party [manufacturer, importer, or distributor]”</a:t>
            </a:r>
          </a:p>
          <a:p>
            <a:pPr marL="170181" indent="-170181">
              <a:buFont typeface="Arial" panose="020B0604020202020204" pitchFamily="34" charset="0"/>
              <a:buChar char="•"/>
            </a:pPr>
            <a:r>
              <a:rPr lang="en-US" baseline="0" dirty="0" smtClean="0"/>
              <a:t>(pg. 14)</a:t>
            </a:r>
          </a:p>
          <a:p>
            <a:pPr marL="170181" indent="-17018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52</a:t>
            </a:fld>
            <a:endParaRPr lang="en-US"/>
          </a:p>
        </p:txBody>
      </p:sp>
    </p:spTree>
    <p:extLst>
      <p:ext uri="{BB962C8B-B14F-4D97-AF65-F5344CB8AC3E}">
        <p14:creationId xmlns:p14="http://schemas.microsoft.com/office/powerpoint/2010/main" val="28471645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effectLst/>
              </a:rPr>
              <a:t>Employers may choose to label workplace containers either with the same label required for shipped containers of the chemical, or may instead use alternative labels, as long as those labels provide employees with general information about the hazards of the chemical, and the employer provides training so that employees exposed to the chemical understand the specific hazards it presents.</a:t>
            </a:r>
            <a:endParaRPr lang="en-US" dirty="0" smtClean="0"/>
          </a:p>
        </p:txBody>
      </p:sp>
      <p:sp>
        <p:nvSpPr>
          <p:cNvPr id="4" name="Slide Number Placeholder 3"/>
          <p:cNvSpPr>
            <a:spLocks noGrp="1"/>
          </p:cNvSpPr>
          <p:nvPr>
            <p:ph type="sldNum" sz="quarter" idx="10"/>
          </p:nvPr>
        </p:nvSpPr>
        <p:spPr/>
        <p:txBody>
          <a:bodyPr/>
          <a:lstStyle/>
          <a:p>
            <a:fld id="{F5D18354-FAF5-4E98-B57F-F6182A7992A0}" type="slidenum">
              <a:rPr lang="en-US" smtClean="0"/>
              <a:t>53</a:t>
            </a:fld>
            <a:endParaRPr lang="en-US"/>
          </a:p>
        </p:txBody>
      </p:sp>
    </p:spTree>
    <p:extLst>
      <p:ext uri="{BB962C8B-B14F-4D97-AF65-F5344CB8AC3E}">
        <p14:creationId xmlns:p14="http://schemas.microsoft.com/office/powerpoint/2010/main" val="33845864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a:t>
            </a:r>
            <a:r>
              <a:rPr lang="en-US" i="1" baseline="0" dirty="0" smtClean="0"/>
              <a:t>Comparison of NFPA 704 and </a:t>
            </a:r>
            <a:r>
              <a:rPr lang="en-US" i="1" baseline="0" dirty="0" err="1" smtClean="0"/>
              <a:t>HazCom</a:t>
            </a:r>
            <a:r>
              <a:rPr lang="en-US" i="1" baseline="0" dirty="0" smtClean="0"/>
              <a:t> 2012 Labels </a:t>
            </a:r>
            <a:r>
              <a:rPr lang="en-US" baseline="0" dirty="0" smtClean="0"/>
              <a:t>(2013), OSHA </a:t>
            </a:r>
            <a:r>
              <a:rPr lang="en-US" baseline="0" dirty="0" err="1" smtClean="0"/>
              <a:t>QuickCard</a:t>
            </a:r>
            <a:r>
              <a:rPr lang="en-US" baseline="0" dirty="0" smtClean="0"/>
              <a:t> 3678-08, https://www.osha.gov/Publications/OSHA3678.pdf </a:t>
            </a:r>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54</a:t>
            </a:fld>
            <a:endParaRPr lang="en-US"/>
          </a:p>
        </p:txBody>
      </p:sp>
    </p:spTree>
    <p:extLst>
      <p:ext uri="{BB962C8B-B14F-4D97-AF65-F5344CB8AC3E}">
        <p14:creationId xmlns:p14="http://schemas.microsoft.com/office/powerpoint/2010/main" val="2325186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p>
          <a:p>
            <a:endParaRPr lang="en-US" dirty="0" smtClean="0"/>
          </a:p>
          <a:p>
            <a:r>
              <a:rPr lang="en-US" dirty="0" smtClean="0"/>
              <a:t>2 = Moderate health hazard</a:t>
            </a:r>
          </a:p>
          <a:p>
            <a:r>
              <a:rPr lang="en-US" dirty="0" smtClean="0"/>
              <a:t>4 = Highly flammable, flashpoint less than 73°F</a:t>
            </a:r>
          </a:p>
          <a:p>
            <a:r>
              <a:rPr lang="en-US" dirty="0" smtClean="0"/>
              <a:t>0 = Normally stable</a:t>
            </a:r>
          </a:p>
          <a:p>
            <a:r>
              <a:rPr lang="en-US" strike="sngStrike" dirty="0" smtClean="0"/>
              <a:t>W</a:t>
            </a:r>
            <a:r>
              <a:rPr lang="en-US" dirty="0" smtClean="0"/>
              <a:t> = reactive to water</a:t>
            </a:r>
            <a:r>
              <a:rPr lang="en-US" baseline="0" dirty="0" smtClean="0"/>
              <a:t>; do not use water</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55</a:t>
            </a:fld>
            <a:endParaRPr lang="en-US"/>
          </a:p>
        </p:txBody>
      </p:sp>
    </p:spTree>
    <p:extLst>
      <p:ext uri="{BB962C8B-B14F-4D97-AF65-F5344CB8AC3E}">
        <p14:creationId xmlns:p14="http://schemas.microsoft.com/office/powerpoint/2010/main" val="39925817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i="1" dirty="0" smtClean="0"/>
              <a:t>HMIS</a:t>
            </a:r>
            <a:r>
              <a:rPr lang="en-US" i="1" baseline="0" dirty="0" smtClean="0"/>
              <a:t> or HMIG (Hazardous Materials Identification System)</a:t>
            </a:r>
            <a:r>
              <a:rPr lang="en-US" baseline="0" dirty="0" smtClean="0"/>
              <a:t>, </a:t>
            </a:r>
            <a:r>
              <a:rPr lang="en-US" baseline="0" dirty="0" err="1" smtClean="0"/>
              <a:t>n.d.</a:t>
            </a:r>
            <a:r>
              <a:rPr lang="en-US" baseline="0" dirty="0" smtClean="0"/>
              <a:t>, </a:t>
            </a:r>
            <a:r>
              <a:rPr lang="en-US" dirty="0" smtClean="0"/>
              <a:t>https://www.uwosh.edu/ehs/campus-health-and-safety/lab-shop-and-studio-safety/chemical-safety/hazard-communication-1/022bHazardComLabelingHMIS1.pdf </a:t>
            </a:r>
          </a:p>
          <a:p>
            <a:endParaRPr lang="en-US" dirty="0" smtClean="0"/>
          </a:p>
          <a:p>
            <a:r>
              <a:rPr lang="en-US" dirty="0" smtClean="0"/>
              <a:t>The Hazardous Materials Information</a:t>
            </a:r>
            <a:r>
              <a:rPr lang="en-US" baseline="0" dirty="0" smtClean="0"/>
              <a:t> System was developed by the American Coatings Association to support “In-Plant Labeling” compliance with the Hazardous Communication Standard. </a:t>
            </a:r>
          </a:p>
          <a:p>
            <a:endParaRPr lang="en-US" baseline="0" dirty="0" smtClean="0"/>
          </a:p>
          <a:p>
            <a:pPr defTabSz="907633">
              <a:defRPr/>
            </a:pPr>
            <a:r>
              <a:rPr lang="en-US" baseline="0" dirty="0" smtClean="0"/>
              <a:t>The top space is used to identify the produce and the four color-coded bars indicate different hazards. A rating scale of 0 to 4 indicates the severity of the hazards, with 0 being a minimal hazard and 4 being a severe hazard. Letter codes or icons indicate what personal protective equipment should be used.</a:t>
            </a:r>
          </a:p>
        </p:txBody>
      </p:sp>
      <p:sp>
        <p:nvSpPr>
          <p:cNvPr id="4" name="Slide Number Placeholder 3"/>
          <p:cNvSpPr>
            <a:spLocks noGrp="1"/>
          </p:cNvSpPr>
          <p:nvPr>
            <p:ph type="sldNum" sz="quarter" idx="10"/>
          </p:nvPr>
        </p:nvSpPr>
        <p:spPr/>
        <p:txBody>
          <a:bodyPr/>
          <a:lstStyle/>
          <a:p>
            <a:fld id="{F5D18354-FAF5-4E98-B57F-F6182A7992A0}" type="slidenum">
              <a:rPr lang="en-US" smtClean="0"/>
              <a:t>56</a:t>
            </a:fld>
            <a:endParaRPr lang="en-US"/>
          </a:p>
        </p:txBody>
      </p:sp>
    </p:spTree>
    <p:extLst>
      <p:ext uri="{BB962C8B-B14F-4D97-AF65-F5344CB8AC3E}">
        <p14:creationId xmlns:p14="http://schemas.microsoft.com/office/powerpoint/2010/main" val="13680308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i="1" dirty="0" smtClean="0"/>
              <a:t>HMIS</a:t>
            </a:r>
            <a:r>
              <a:rPr lang="en-US" i="1" baseline="0" dirty="0" smtClean="0"/>
              <a:t> or HMIG (Hazardous Materials Identification System)</a:t>
            </a:r>
            <a:r>
              <a:rPr lang="en-US" baseline="0" dirty="0" smtClean="0"/>
              <a:t>, </a:t>
            </a:r>
            <a:r>
              <a:rPr lang="en-US" baseline="0" dirty="0" err="1" smtClean="0"/>
              <a:t>n.d.</a:t>
            </a:r>
            <a:r>
              <a:rPr lang="en-US" baseline="0" dirty="0" smtClean="0"/>
              <a:t>, </a:t>
            </a:r>
            <a:r>
              <a:rPr lang="en-US" dirty="0" smtClean="0"/>
              <a:t>https://www.uwosh.edu/ehs/campus-health-and-safety/lab-shop-and-studio-safety/chemical-safety/hazard-communication-1/022bHazardComLabelingHMIS1.pdf </a:t>
            </a:r>
          </a:p>
          <a:p>
            <a:endParaRPr lang="en-US" baseline="0" dirty="0" smtClean="0"/>
          </a:p>
          <a:p>
            <a:pPr marL="170181" indent="-170181">
              <a:buFont typeface="Arial" panose="020B0604020202020204" pitchFamily="34" charset="0"/>
              <a:buChar char="•"/>
            </a:pPr>
            <a:r>
              <a:rPr lang="en-US" baseline="0" dirty="0" smtClean="0"/>
              <a:t>Blue bar indicates health hazards</a:t>
            </a:r>
          </a:p>
          <a:p>
            <a:pPr marL="623998" lvl="1" indent="-170181">
              <a:buFont typeface="Courier New" panose="02070309020205020404" pitchFamily="49" charset="0"/>
              <a:buChar char="o"/>
            </a:pPr>
            <a:r>
              <a:rPr lang="en-US" baseline="0" dirty="0" smtClean="0"/>
              <a:t>0 = no significant risk</a:t>
            </a:r>
          </a:p>
          <a:p>
            <a:pPr marL="623998" lvl="1" indent="-170181">
              <a:buFont typeface="Courier New" panose="02070309020205020404" pitchFamily="49" charset="0"/>
              <a:buChar char="o"/>
            </a:pPr>
            <a:r>
              <a:rPr lang="en-US" baseline="0" dirty="0" smtClean="0"/>
              <a:t>1 = possible irritation or minor injury (reversible condition)</a:t>
            </a:r>
          </a:p>
          <a:p>
            <a:pPr marL="623998" lvl="1" indent="-170181">
              <a:buFont typeface="Courier New" panose="02070309020205020404" pitchFamily="49" charset="0"/>
              <a:buChar char="o"/>
            </a:pPr>
            <a:r>
              <a:rPr lang="en-US" baseline="0" dirty="0" smtClean="0"/>
              <a:t>2  = temporary or minor injury may occur</a:t>
            </a:r>
          </a:p>
          <a:p>
            <a:pPr marL="623998" lvl="1" indent="-170181">
              <a:buFont typeface="Courier New" panose="02070309020205020404" pitchFamily="49" charset="0"/>
              <a:buChar char="o"/>
            </a:pPr>
            <a:r>
              <a:rPr lang="en-US" baseline="0" dirty="0" smtClean="0"/>
              <a:t>3 = major injury likely without prompt action/medical treatment</a:t>
            </a:r>
          </a:p>
          <a:p>
            <a:pPr marL="623998" lvl="1" indent="-170181">
              <a:buFont typeface="Courier New" panose="02070309020205020404" pitchFamily="49" charset="0"/>
              <a:buChar char="o"/>
            </a:pPr>
            <a:r>
              <a:rPr lang="en-US" baseline="0" dirty="0" smtClean="0"/>
              <a:t>4 = life-threatening, major, or permanent damage may result due to single exposure or repeated exposures</a:t>
            </a:r>
          </a:p>
          <a:p>
            <a:pPr marL="453817" lvl="1"/>
            <a:r>
              <a:rPr lang="en-US" baseline="0" dirty="0" smtClean="0"/>
              <a:t>Note: there are two spaces in the health bar; the second space is used to signify chronic health hazards, which is indicated by the presence of an asterisk (*), and warns of health problems due to long-term exposure. </a:t>
            </a:r>
          </a:p>
          <a:p>
            <a:pPr marL="453817" lvl="1"/>
            <a:r>
              <a:rPr lang="en-US" baseline="0" dirty="0" smtClean="0"/>
              <a:t>  </a:t>
            </a:r>
          </a:p>
          <a:p>
            <a:pPr marL="170181" indent="-170181">
              <a:buFont typeface="Arial" panose="020B0604020202020204" pitchFamily="34" charset="0"/>
              <a:buChar char="•"/>
            </a:pPr>
            <a:r>
              <a:rPr lang="en-US" baseline="0" dirty="0" smtClean="0"/>
              <a:t>Red indicates flammability hazards</a:t>
            </a:r>
          </a:p>
          <a:p>
            <a:pPr marL="623998" lvl="1" indent="-170181">
              <a:buFont typeface="Courier New" panose="02070309020205020404" pitchFamily="49" charset="0"/>
              <a:buChar char="o"/>
            </a:pPr>
            <a:r>
              <a:rPr lang="en-US" baseline="0" dirty="0" smtClean="0"/>
              <a:t>0 = will not burn</a:t>
            </a:r>
          </a:p>
          <a:p>
            <a:pPr marL="623998" lvl="1" indent="-170181">
              <a:buFont typeface="Courier New" panose="02070309020205020404" pitchFamily="49" charset="0"/>
              <a:buChar char="o"/>
            </a:pPr>
            <a:r>
              <a:rPr lang="en-US" baseline="0" dirty="0" smtClean="0"/>
              <a:t>1 = liquids, solids, and semi-solids that can ignite if preheated: flashpoint above 200°F</a:t>
            </a:r>
          </a:p>
          <a:p>
            <a:pPr marL="623998" lvl="1" indent="-170181" defTabSz="907633">
              <a:buFont typeface="Courier New" panose="02070309020205020404" pitchFamily="49" charset="0"/>
              <a:buChar char="o"/>
              <a:defRPr/>
            </a:pPr>
            <a:r>
              <a:rPr lang="en-US" baseline="0" dirty="0" smtClean="0"/>
              <a:t>2 = ignition can occur if material is moderately heated or exposed to high ambient temperatures: flashpoint at or above 100°F but below 200°F</a:t>
            </a:r>
          </a:p>
          <a:p>
            <a:pPr marL="623998" lvl="1" indent="-170181" defTabSz="907633">
              <a:buFont typeface="Courier New" panose="02070309020205020404" pitchFamily="49" charset="0"/>
              <a:buChar char="o"/>
              <a:defRPr/>
            </a:pPr>
            <a:r>
              <a:rPr lang="en-US" baseline="0" dirty="0" smtClean="0"/>
              <a:t>3 = ignition can occur under most normal temperatures: flammable liquids with flashpoint below 73°F and boiling points above 100°F, and liquids with </a:t>
            </a:r>
            <a:br>
              <a:rPr lang="en-US" baseline="0" dirty="0" smtClean="0"/>
            </a:br>
            <a:r>
              <a:rPr lang="en-US" baseline="0" dirty="0" smtClean="0"/>
              <a:t>       flashpoints between 73°F and 100°F</a:t>
            </a:r>
          </a:p>
          <a:p>
            <a:pPr marL="623998" lvl="1" indent="-170181" defTabSz="907633">
              <a:buFont typeface="Courier New" panose="02070309020205020404" pitchFamily="49" charset="0"/>
              <a:buChar char="o"/>
              <a:defRPr/>
            </a:pPr>
            <a:r>
              <a:rPr lang="en-US" baseline="0" dirty="0" smtClean="0"/>
              <a:t>4 = ignition can spontaneously occur with air: flammable gases or very volatile flammable liquids with flashpoints below 73°F and boiling points below </a:t>
            </a:r>
            <a:br>
              <a:rPr lang="en-US" baseline="0" dirty="0" smtClean="0"/>
            </a:br>
            <a:r>
              <a:rPr lang="en-US" baseline="0" dirty="0" smtClean="0"/>
              <a:t>       100°F</a:t>
            </a:r>
            <a:br>
              <a:rPr lang="en-US" baseline="0" dirty="0" smtClean="0"/>
            </a:br>
            <a:endParaRPr lang="en-US" baseline="0" dirty="0" smtClean="0"/>
          </a:p>
          <a:p>
            <a:pPr marL="170181" indent="-170181">
              <a:buFont typeface="Arial" panose="020B0604020202020204" pitchFamily="34" charset="0"/>
              <a:buChar char="•"/>
            </a:pPr>
            <a:r>
              <a:rPr lang="en-US" baseline="0" dirty="0" smtClean="0"/>
              <a:t>Orange indicates physical hazards (hazard classes include Water Reactive, Organic Peroxides, Explosives, Compressed gases, Pyrophoric material, Oxidizers, and Unstable Reactive)</a:t>
            </a:r>
          </a:p>
          <a:p>
            <a:pPr marL="623998" lvl="1" indent="-170181">
              <a:buFont typeface="Courier New" panose="02070309020205020404" pitchFamily="49" charset="0"/>
              <a:buChar char="o"/>
            </a:pPr>
            <a:r>
              <a:rPr lang="en-US" baseline="0" dirty="0" smtClean="0"/>
              <a:t>0 = non-explosive; normally stable (even under fire); will not react with water, polymerize, decompose, condense, or self-react</a:t>
            </a:r>
          </a:p>
          <a:p>
            <a:pPr marL="623998" lvl="1" indent="-170181">
              <a:buFont typeface="Courier New" panose="02070309020205020404" pitchFamily="49" charset="0"/>
              <a:buChar char="o"/>
            </a:pPr>
            <a:r>
              <a:rPr lang="en-US" baseline="0" dirty="0" smtClean="0"/>
              <a:t>1 = normally stable, but can become unstable with high temperatures and pressures; may react non-violently with water; hazardous polymerization may </a:t>
            </a:r>
            <a:br>
              <a:rPr lang="en-US" baseline="0" dirty="0" smtClean="0"/>
            </a:br>
            <a:r>
              <a:rPr lang="en-US" baseline="0" dirty="0" smtClean="0"/>
              <a:t>       occur in the absence of inhibitors </a:t>
            </a:r>
          </a:p>
          <a:p>
            <a:pPr marL="623998" lvl="1" indent="-170181">
              <a:buFont typeface="Courier New" panose="02070309020205020404" pitchFamily="49" charset="0"/>
              <a:buChar char="o"/>
            </a:pPr>
            <a:r>
              <a:rPr lang="en-US" baseline="0" dirty="0" smtClean="0"/>
              <a:t>2  = unstable materials; under normal temperatures and pressures, violent chemical changes may occur and there is a low risk for explosion; violent </a:t>
            </a:r>
            <a:br>
              <a:rPr lang="en-US" baseline="0" dirty="0" smtClean="0"/>
            </a:br>
            <a:r>
              <a:rPr lang="en-US" baseline="0" dirty="0" smtClean="0"/>
              <a:t>        reactions may occur with water; peroxides may form when exposed to air</a:t>
            </a:r>
          </a:p>
          <a:p>
            <a:pPr marL="623998" lvl="1" indent="-170181">
              <a:buFont typeface="Courier New" panose="02070309020205020404" pitchFamily="49" charset="0"/>
              <a:buChar char="o"/>
            </a:pPr>
            <a:r>
              <a:rPr lang="en-US" baseline="0" dirty="0" smtClean="0"/>
              <a:t>3 = explosive mixtures may form with water that can detonate or have explosive reaction with strong initiating source; under normal temperatures and </a:t>
            </a:r>
            <a:br>
              <a:rPr lang="en-US" baseline="0" dirty="0" smtClean="0"/>
            </a:br>
            <a:r>
              <a:rPr lang="en-US" baseline="0" dirty="0" smtClean="0"/>
              <a:t>        pressures, polymerization, decomposition, self-reaction, or other chemical changes may occur with a moderate risk of explosion</a:t>
            </a:r>
          </a:p>
          <a:p>
            <a:pPr marL="623998" lvl="1" indent="-170181">
              <a:buFont typeface="Courier New" panose="02070309020205020404" pitchFamily="49" charset="0"/>
              <a:buChar char="o"/>
            </a:pPr>
            <a:r>
              <a:rPr lang="en-US" baseline="0" dirty="0" smtClean="0"/>
              <a:t>4 = at normal temperature and pressure can have readily explosive water reaction, detonation or explosive decomposition, polymerization, or self-</a:t>
            </a:r>
            <a:br>
              <a:rPr lang="en-US" baseline="0" dirty="0" smtClean="0"/>
            </a:br>
            <a:r>
              <a:rPr lang="en-US" baseline="0" dirty="0" smtClean="0"/>
              <a:t>        reaction</a:t>
            </a:r>
          </a:p>
          <a:p>
            <a:pPr marL="170181" indent="-170181">
              <a:buFont typeface="Arial" panose="020B0604020202020204" pitchFamily="34" charset="0"/>
              <a:buChar char="•"/>
            </a:pPr>
            <a:endParaRPr lang="en-US" baseline="0" dirty="0" smtClean="0"/>
          </a:p>
          <a:p>
            <a:pPr marL="170181" indent="-170181">
              <a:buFont typeface="Arial" panose="020B0604020202020204" pitchFamily="34" charset="0"/>
              <a:buChar char="•"/>
            </a:pPr>
            <a:r>
              <a:rPr lang="en-US" baseline="0" dirty="0" smtClean="0"/>
              <a:t>White indicates personal protective equipment requirements for safe handling – letter codes and icons correspond to required PPE</a:t>
            </a:r>
          </a:p>
          <a:p>
            <a:pPr marL="623998" lvl="1" indent="-170181">
              <a:buFont typeface="Courier New" panose="02070309020205020404" pitchFamily="49" charset="0"/>
              <a:buChar char="o"/>
            </a:pPr>
            <a:r>
              <a:rPr lang="en-US" baseline="0" dirty="0" smtClean="0"/>
              <a:t>A = safety glasses</a:t>
            </a:r>
          </a:p>
          <a:p>
            <a:pPr marL="623998" lvl="1" indent="-170181">
              <a:buFont typeface="Courier New" panose="02070309020205020404" pitchFamily="49" charset="0"/>
              <a:buChar char="o"/>
            </a:pPr>
            <a:r>
              <a:rPr lang="en-US" baseline="0" dirty="0" smtClean="0"/>
              <a:t>B = safety glasses and gloves</a:t>
            </a:r>
          </a:p>
          <a:p>
            <a:pPr marL="623998" lvl="1" indent="-170181">
              <a:buFont typeface="Courier New" panose="02070309020205020404" pitchFamily="49" charset="0"/>
              <a:buChar char="o"/>
            </a:pPr>
            <a:r>
              <a:rPr lang="en-US" baseline="0" dirty="0" smtClean="0"/>
              <a:t>C = safety glasses, gloves, and apron</a:t>
            </a:r>
          </a:p>
          <a:p>
            <a:pPr marL="623998" lvl="1" indent="-170181">
              <a:buFont typeface="Courier New" panose="02070309020205020404" pitchFamily="49" charset="0"/>
              <a:buChar char="o"/>
            </a:pPr>
            <a:r>
              <a:rPr lang="en-US" baseline="0" dirty="0" smtClean="0"/>
              <a:t>D = face shield, gloves, and apron</a:t>
            </a:r>
          </a:p>
          <a:p>
            <a:pPr marL="623998" lvl="1" indent="-170181">
              <a:buFont typeface="Courier New" panose="02070309020205020404" pitchFamily="49" charset="0"/>
              <a:buChar char="o"/>
            </a:pPr>
            <a:r>
              <a:rPr lang="en-US" baseline="0" dirty="0" smtClean="0"/>
              <a:t>E = safety glasses, gloves, and dust respirator</a:t>
            </a:r>
          </a:p>
          <a:p>
            <a:pPr marL="623998" lvl="1" indent="-170181">
              <a:buFont typeface="Courier New" panose="02070309020205020404" pitchFamily="49" charset="0"/>
              <a:buChar char="o"/>
            </a:pPr>
            <a:r>
              <a:rPr lang="en-US" baseline="0" dirty="0" smtClean="0"/>
              <a:t>F = safety glasses, gloves, apron, and dust respirator</a:t>
            </a:r>
          </a:p>
          <a:p>
            <a:pPr marL="623998" lvl="1" indent="-170181">
              <a:buFont typeface="Courier New" panose="02070309020205020404" pitchFamily="49" charset="0"/>
              <a:buChar char="o"/>
            </a:pPr>
            <a:r>
              <a:rPr lang="en-US" baseline="0" dirty="0" smtClean="0"/>
              <a:t>G = safety glasses, gloves, and vapor respirator</a:t>
            </a:r>
          </a:p>
          <a:p>
            <a:pPr marL="623998" lvl="1" indent="-170181">
              <a:buFont typeface="Courier New" panose="02070309020205020404" pitchFamily="49" charset="0"/>
              <a:buChar char="o"/>
            </a:pPr>
            <a:r>
              <a:rPr lang="en-US" baseline="0" dirty="0" smtClean="0"/>
              <a:t>H = splash goggles, gloves, apron, and vapor respirator</a:t>
            </a:r>
          </a:p>
          <a:p>
            <a:pPr marL="623998" lvl="1" indent="-170181">
              <a:buFont typeface="Courier New" panose="02070309020205020404" pitchFamily="49" charset="0"/>
              <a:buChar char="o"/>
            </a:pPr>
            <a:r>
              <a:rPr lang="en-US" baseline="0" dirty="0" smtClean="0"/>
              <a:t> I = safety glasses, gloves, dust and vapor respirator</a:t>
            </a:r>
          </a:p>
          <a:p>
            <a:pPr marL="623998" lvl="1" indent="-170181">
              <a:buFont typeface="Courier New" panose="02070309020205020404" pitchFamily="49" charset="0"/>
              <a:buChar char="o"/>
            </a:pPr>
            <a:r>
              <a:rPr lang="en-US" baseline="0" dirty="0" smtClean="0"/>
              <a:t>J = splash goggles, gloves, apron, dust and vapor respirator</a:t>
            </a:r>
          </a:p>
          <a:p>
            <a:pPr marL="623998" lvl="1" indent="-170181">
              <a:buFont typeface="Courier New" panose="02070309020205020404" pitchFamily="49" charset="0"/>
              <a:buChar char="o"/>
            </a:pPr>
            <a:r>
              <a:rPr lang="en-US" baseline="0" dirty="0" smtClean="0"/>
              <a:t>K = air-line hood or mask, gloves, full suit, and boots</a:t>
            </a:r>
          </a:p>
          <a:p>
            <a:pPr marL="623998" lvl="1" indent="-170181">
              <a:buFont typeface="Courier New" panose="02070309020205020404" pitchFamily="49" charset="0"/>
              <a:buChar char="o"/>
            </a:pPr>
            <a:r>
              <a:rPr lang="en-US" baseline="0" dirty="0" smtClean="0"/>
              <a:t>X = ask supervisor or safety specialist about special handling requirements</a:t>
            </a:r>
          </a:p>
          <a:p>
            <a:endParaRPr lang="en-US" baseline="0" dirty="0" smtClean="0"/>
          </a:p>
        </p:txBody>
      </p:sp>
      <p:sp>
        <p:nvSpPr>
          <p:cNvPr id="4" name="Slide Number Placeholder 3"/>
          <p:cNvSpPr>
            <a:spLocks noGrp="1"/>
          </p:cNvSpPr>
          <p:nvPr>
            <p:ph type="sldNum" sz="quarter" idx="10"/>
          </p:nvPr>
        </p:nvSpPr>
        <p:spPr/>
        <p:txBody>
          <a:bodyPr/>
          <a:lstStyle/>
          <a:p>
            <a:fld id="{F5D18354-FAF5-4E98-B57F-F6182A7992A0}" type="slidenum">
              <a:rPr lang="en-US" smtClean="0"/>
              <a:t>57</a:t>
            </a:fld>
            <a:endParaRPr lang="en-US"/>
          </a:p>
        </p:txBody>
      </p:sp>
    </p:spTree>
    <p:extLst>
      <p:ext uri="{BB962C8B-B14F-4D97-AF65-F5344CB8AC3E}">
        <p14:creationId xmlns:p14="http://schemas.microsoft.com/office/powerpoint/2010/main" val="2221723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p>
          <a:p>
            <a:endParaRPr lang="en-US" dirty="0" smtClean="0"/>
          </a:p>
          <a:p>
            <a:r>
              <a:rPr lang="en-US" dirty="0" smtClean="0"/>
              <a:t>Product is “ammonium</a:t>
            </a:r>
            <a:r>
              <a:rPr lang="en-US" baseline="0" dirty="0" smtClean="0"/>
              <a:t> hydroxide”</a:t>
            </a:r>
            <a:endParaRPr lang="en-US" dirty="0" smtClean="0"/>
          </a:p>
          <a:p>
            <a:endParaRPr lang="en-US" sz="800" dirty="0"/>
          </a:p>
          <a:p>
            <a:pPr marL="170181" indent="-170181">
              <a:buFont typeface="Arial" panose="020B0604020202020204" pitchFamily="34" charset="0"/>
              <a:buChar char="•"/>
            </a:pPr>
            <a:r>
              <a:rPr lang="en-US" dirty="0" smtClean="0"/>
              <a:t>Health hazard</a:t>
            </a:r>
          </a:p>
          <a:p>
            <a:r>
              <a:rPr lang="en-US" dirty="0" smtClean="0"/>
              <a:t>     * = chronic hazard</a:t>
            </a:r>
          </a:p>
          <a:p>
            <a:r>
              <a:rPr lang="en-US" dirty="0" smtClean="0"/>
              <a:t>     2 = moderate hazard that may cause temporary or minor injury</a:t>
            </a:r>
          </a:p>
          <a:p>
            <a:pPr marL="170181" indent="-170181">
              <a:buFont typeface="Arial" panose="020B0604020202020204" pitchFamily="34" charset="0"/>
              <a:buChar char="•"/>
            </a:pPr>
            <a:r>
              <a:rPr lang="en-US" dirty="0" smtClean="0"/>
              <a:t>Flammability – minimal hazard;</a:t>
            </a:r>
            <a:r>
              <a:rPr lang="en-US" baseline="0" dirty="0" smtClean="0"/>
              <a:t> material will not burn</a:t>
            </a:r>
          </a:p>
          <a:p>
            <a:pPr marL="170181" indent="-170181">
              <a:buFont typeface="Arial" panose="020B0604020202020204" pitchFamily="34" charset="0"/>
              <a:buChar char="•"/>
            </a:pPr>
            <a:r>
              <a:rPr lang="en-US" baseline="0" dirty="0" smtClean="0"/>
              <a:t>Physical Hazard – minimal hazard; normally stable material </a:t>
            </a:r>
          </a:p>
          <a:p>
            <a:pPr marL="170181" indent="-170181">
              <a:buFont typeface="Arial" panose="020B0604020202020204" pitchFamily="34" charset="0"/>
              <a:buChar char="•"/>
            </a:pPr>
            <a:r>
              <a:rPr lang="en-US" baseline="0" dirty="0" smtClean="0"/>
              <a:t>Personal Protection – PPE needed includes splash goggles, gloves, apron, and dust/vapor respirator</a:t>
            </a:r>
            <a:endParaRPr lang="en-US"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58</a:t>
            </a:fld>
            <a:endParaRPr lang="en-US"/>
          </a:p>
        </p:txBody>
      </p:sp>
    </p:spTree>
    <p:extLst>
      <p:ext uri="{BB962C8B-B14F-4D97-AF65-F5344CB8AC3E}">
        <p14:creationId xmlns:p14="http://schemas.microsoft.com/office/powerpoint/2010/main" val="8547915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smtClean="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dirty="0" smtClean="0"/>
          </a:p>
          <a:p>
            <a:r>
              <a:rPr lang="en-US" dirty="0"/>
              <a:t>“One of the systems that has long used pictograms is the international transport system. This system has been adopted by the U.S. Department of Transportation (DOT), and is familiar to those who handle shipping containers in the United States. The symbols have been harmonized as much as possible for the hazards covered both in transport and in the workplace. While both pictograms are diamond-shaped, the transport system’s pictograms have backgrounds of various colors. Where the shipping container is also the container used in the workplace, workers must be made aware of the DOT pictograms</a:t>
            </a:r>
            <a:r>
              <a:rPr lang="en-US" baseline="30000" dirty="0"/>
              <a:t>1</a:t>
            </a:r>
            <a:r>
              <a:rPr lang="en-US" dirty="0"/>
              <a:t>, as they may appear on the label in addition to, or instead of, the </a:t>
            </a:r>
            <a:r>
              <a:rPr lang="en-US" dirty="0" err="1"/>
              <a:t>HazCom</a:t>
            </a:r>
            <a:r>
              <a:rPr lang="en-US" dirty="0"/>
              <a:t> 2012 pictograms used to represent the same hazard.” (pg. 15)</a:t>
            </a:r>
          </a:p>
          <a:p>
            <a:endParaRPr lang="en-US" dirty="0"/>
          </a:p>
          <a:p>
            <a:pPr defTabSz="907633">
              <a:defRPr/>
            </a:pPr>
            <a:r>
              <a:rPr lang="en-US" dirty="0" smtClean="0"/>
              <a:t>Source: https://www.fmcsa.dot.gov/regulations/hazardous-materials/how-comply-federal-hazardous-materials-regulations</a:t>
            </a:r>
          </a:p>
          <a:p>
            <a:r>
              <a:rPr lang="en-US" dirty="0" smtClean="0"/>
              <a:t>Class</a:t>
            </a:r>
            <a:r>
              <a:rPr lang="en-US" baseline="0" dirty="0" smtClean="0"/>
              <a:t> 1 Explosives</a:t>
            </a:r>
          </a:p>
          <a:p>
            <a:r>
              <a:rPr lang="en-US" baseline="0" dirty="0" smtClean="0"/>
              <a:t>Class 2 Gases</a:t>
            </a:r>
          </a:p>
          <a:p>
            <a:r>
              <a:rPr lang="en-US" baseline="0" dirty="0" smtClean="0"/>
              <a:t>Class 3 Flammable Liquid</a:t>
            </a:r>
          </a:p>
          <a:p>
            <a:r>
              <a:rPr lang="en-US" baseline="0" dirty="0" smtClean="0"/>
              <a:t>Class 4 Flammable Solid</a:t>
            </a:r>
          </a:p>
          <a:p>
            <a:r>
              <a:rPr lang="en-US" baseline="0" dirty="0" smtClean="0"/>
              <a:t>Class 5 Oxidizing Substance; Organic Peroxides</a:t>
            </a:r>
          </a:p>
          <a:p>
            <a:r>
              <a:rPr lang="en-US" baseline="0" dirty="0" smtClean="0"/>
              <a:t>Class 6 Poisonous (Toxic) and Infectious Substances</a:t>
            </a:r>
          </a:p>
          <a:p>
            <a:r>
              <a:rPr lang="en-US" baseline="0" dirty="0" smtClean="0"/>
              <a:t>Class 7 Radioactive Material</a:t>
            </a:r>
          </a:p>
          <a:p>
            <a:r>
              <a:rPr lang="en-US" baseline="0" dirty="0" smtClean="0"/>
              <a:t>Class 8 Corrosives</a:t>
            </a:r>
          </a:p>
          <a:p>
            <a:r>
              <a:rPr lang="en-US" baseline="0" dirty="0" smtClean="0"/>
              <a:t>Class 9 Miscellaneous Dangerous Goods (includes Environmentally Hazardous Substances, Elevated Temperature Material, Hazardous Wastes, and Marine Pollutants)</a:t>
            </a:r>
            <a:endParaRPr lang="en-US" dirty="0" smtClean="0"/>
          </a:p>
        </p:txBody>
      </p:sp>
      <p:sp>
        <p:nvSpPr>
          <p:cNvPr id="4" name="Slide Number Placeholder 3"/>
          <p:cNvSpPr>
            <a:spLocks noGrp="1"/>
          </p:cNvSpPr>
          <p:nvPr>
            <p:ph type="sldNum" sz="quarter" idx="10"/>
          </p:nvPr>
        </p:nvSpPr>
        <p:spPr/>
        <p:txBody>
          <a:bodyPr/>
          <a:lstStyle/>
          <a:p>
            <a:fld id="{F5D18354-FAF5-4E98-B57F-F6182A7992A0}" type="slidenum">
              <a:rPr lang="en-US" smtClean="0"/>
              <a:t>59</a:t>
            </a:fld>
            <a:endParaRPr lang="en-US"/>
          </a:p>
        </p:txBody>
      </p:sp>
    </p:spTree>
    <p:extLst>
      <p:ext uri="{BB962C8B-B14F-4D97-AF65-F5344CB8AC3E}">
        <p14:creationId xmlns:p14="http://schemas.microsoft.com/office/powerpoint/2010/main" val="19432717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i="1" dirty="0" smtClean="0"/>
              <a:t>DOT Chart 15,</a:t>
            </a:r>
            <a:r>
              <a:rPr lang="en-US" i="1" baseline="0" dirty="0" smtClean="0"/>
              <a:t> Hazardous Materials Markings, Labeling and Placarding Guide </a:t>
            </a:r>
            <a:r>
              <a:rPr lang="en-US" baseline="0" dirty="0" smtClean="0"/>
              <a:t>(</a:t>
            </a:r>
            <a:r>
              <a:rPr lang="en-US" baseline="0" dirty="0" err="1" smtClean="0"/>
              <a:t>n.d.</a:t>
            </a:r>
            <a:r>
              <a:rPr lang="en-US" baseline="0" dirty="0" smtClean="0"/>
              <a:t>), U.S. Department of Transportation, Pipeline and Hazardous Materials Safety Administration, PHH50-0138-0413, https://www.fmcsa.dot.gov/sites/fmcsa.dot.gov/files/docs/Hazardous_Materials_Markings_Labeling_and_Placarding_Guide_508CLN.pdf</a:t>
            </a:r>
          </a:p>
          <a:p>
            <a:endParaRPr lang="en-US" baseline="0" dirty="0" smtClean="0"/>
          </a:p>
          <a:p>
            <a:pPr defTabSz="907633">
              <a:defRPr/>
            </a:pPr>
            <a:r>
              <a:rPr lang="en-US" dirty="0" smtClean="0"/>
              <a:t>49 CFR 172 Subpart E</a:t>
            </a:r>
          </a:p>
          <a:p>
            <a:r>
              <a:rPr lang="en-US" b="1" dirty="0" smtClean="0">
                <a:effectLst/>
              </a:rPr>
              <a:t>§172.400   General labeling requirements.</a:t>
            </a:r>
          </a:p>
          <a:p>
            <a:pPr defTabSz="907633">
              <a:defRPr/>
            </a:pPr>
            <a:endParaRPr lang="en-US" dirty="0" smtClean="0"/>
          </a:p>
          <a:p>
            <a:r>
              <a:rPr lang="en-US" dirty="0" smtClean="0"/>
              <a:t>Source: </a:t>
            </a:r>
            <a:r>
              <a:rPr lang="en-US" i="1" dirty="0" smtClean="0"/>
              <a:t>How to Comply with Federal Hazardous Materials Regulations </a:t>
            </a:r>
            <a:r>
              <a:rPr lang="en-US" dirty="0" smtClean="0"/>
              <a:t>(</a:t>
            </a:r>
            <a:r>
              <a:rPr lang="en-US" dirty="0" err="1" smtClean="0"/>
              <a:t>n.d.</a:t>
            </a:r>
            <a:r>
              <a:rPr lang="en-US" dirty="0" smtClean="0"/>
              <a:t>, Federal Motor</a:t>
            </a:r>
            <a:r>
              <a:rPr lang="en-US" baseline="0" dirty="0" smtClean="0"/>
              <a:t> Carrier Safety Administration. https://www.fmcsa.dot.gov/regulations/hazardous-materials/how-comply-federal-hazardous-materials-regulations</a:t>
            </a:r>
          </a:p>
          <a:p>
            <a:pPr defTabSz="907633">
              <a:defRPr/>
            </a:pPr>
            <a:endParaRPr lang="en-US" dirty="0" smtClean="0"/>
          </a:p>
          <a:p>
            <a:pPr defTabSz="907633">
              <a:defRPr/>
            </a:pPr>
            <a:r>
              <a:rPr lang="en-US" dirty="0" smtClean="0"/>
              <a:t>“General labeling requirements are contained in 49 CFR subpart E Part 172. Each person who offers for transportation or transports a hazardous material shall ensure the package is properly labeled. There are a number of exceptions to the labeling requirements contained in 172.400a. Prohibited labeling is contained in 172.401.”</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60</a:t>
            </a:fld>
            <a:endParaRPr lang="en-US"/>
          </a:p>
        </p:txBody>
      </p:sp>
    </p:spTree>
    <p:extLst>
      <p:ext uri="{BB962C8B-B14F-4D97-AF65-F5344CB8AC3E}">
        <p14:creationId xmlns:p14="http://schemas.microsoft.com/office/powerpoint/2010/main" val="13886295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smtClean="0"/>
              <a:t>Source: </a:t>
            </a:r>
            <a:r>
              <a:rPr lang="en-US" i="1" dirty="0" smtClean="0"/>
              <a:t>DOT Chart 15,</a:t>
            </a:r>
            <a:r>
              <a:rPr lang="en-US" i="1" baseline="0" dirty="0" smtClean="0"/>
              <a:t> Hazardous Materials Markings, Labeling and Placarding Guide </a:t>
            </a:r>
            <a:r>
              <a:rPr lang="en-US" baseline="0" dirty="0" smtClean="0"/>
              <a:t>(</a:t>
            </a:r>
            <a:r>
              <a:rPr lang="en-US" baseline="0" dirty="0" err="1" smtClean="0"/>
              <a:t>n.d.</a:t>
            </a:r>
            <a:r>
              <a:rPr lang="en-US" baseline="0" dirty="0" smtClean="0"/>
              <a:t>), U.S. Department of Transportation, Pipeline and Hazardous Materials Safety Administration, PHH50-0138-0413, https://www.fmcsa.dot.gov/sites/fmcsa.dot.gov/files/docs/Hazardous_Materials_Markings_Labeling_and_Placarding_Guide_508CLN.pdf</a:t>
            </a:r>
            <a:endParaRPr lang="en-US" dirty="0" smtClean="0"/>
          </a:p>
          <a:p>
            <a:endParaRPr lang="en-US" dirty="0" smtClean="0"/>
          </a:p>
          <a:p>
            <a:pPr defTabSz="907633">
              <a:defRPr/>
            </a:pPr>
            <a:r>
              <a:rPr lang="en-US" dirty="0" smtClean="0"/>
              <a:t>49 CFR 172 Subpart F</a:t>
            </a:r>
          </a:p>
          <a:p>
            <a:r>
              <a:rPr lang="en-US" b="1" dirty="0" smtClean="0">
                <a:effectLst/>
              </a:rPr>
              <a:t>§172.500   Applicability of placarding requirements.</a:t>
            </a:r>
          </a:p>
          <a:p>
            <a:r>
              <a:rPr lang="en-US" dirty="0" smtClean="0"/>
              <a:t>(a) Each person who offers for transportation or transports any hazardous material subject to this subchapter shall comply with the applicable placarding requirements of this subpart.</a:t>
            </a:r>
          </a:p>
          <a:p>
            <a:endParaRPr lang="en-US" dirty="0" smtClean="0"/>
          </a:p>
          <a:p>
            <a:r>
              <a:rPr lang="en-US" dirty="0" smtClean="0"/>
              <a:t>Source: </a:t>
            </a:r>
            <a:r>
              <a:rPr lang="en-US" i="1" dirty="0" smtClean="0"/>
              <a:t>How to Comply with Federal Hazardous Materials Regulations </a:t>
            </a:r>
            <a:r>
              <a:rPr lang="en-US" dirty="0" smtClean="0"/>
              <a:t>(</a:t>
            </a:r>
            <a:r>
              <a:rPr lang="en-US" dirty="0" err="1" smtClean="0"/>
              <a:t>n.d.</a:t>
            </a:r>
            <a:r>
              <a:rPr lang="en-US" dirty="0" smtClean="0"/>
              <a:t>, Federal Motor</a:t>
            </a:r>
            <a:r>
              <a:rPr lang="en-US" baseline="0" dirty="0" smtClean="0"/>
              <a:t> Carrier Safety Administration. https://www.fmcsa.dot.gov/regulations/hazardous-materials/how-comply-federal-hazardous-materials-regulations</a:t>
            </a:r>
          </a:p>
          <a:p>
            <a:endParaRPr lang="en-US" dirty="0" smtClean="0"/>
          </a:p>
          <a:p>
            <a:r>
              <a:rPr lang="en-US" dirty="0" smtClean="0"/>
              <a:t>“General placarding requirements are contained in 172.504. Each bulk packaging, freight container, unit load device, transport vehicle, or rail car containing any quantity of hazardous materials must be placarded on each side and each end with the placards specified in Tables 1 and 2.”</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61</a:t>
            </a:fld>
            <a:endParaRPr lang="en-US"/>
          </a:p>
        </p:txBody>
      </p:sp>
    </p:spTree>
    <p:extLst>
      <p:ext uri="{BB962C8B-B14F-4D97-AF65-F5344CB8AC3E}">
        <p14:creationId xmlns:p14="http://schemas.microsoft.com/office/powerpoint/2010/main" val="26636216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smtClean="0"/>
              <a:t>Source: </a:t>
            </a:r>
            <a:r>
              <a:rPr lang="en-US" i="1" dirty="0" smtClean="0"/>
              <a:t>DOT Chart 15,</a:t>
            </a:r>
            <a:r>
              <a:rPr lang="en-US" i="1" baseline="0" dirty="0" smtClean="0"/>
              <a:t> Hazardous Materials Markings, Labeling and Placarding Guide </a:t>
            </a:r>
            <a:r>
              <a:rPr lang="en-US" baseline="0" dirty="0" smtClean="0"/>
              <a:t>(</a:t>
            </a:r>
            <a:r>
              <a:rPr lang="en-US" baseline="0" dirty="0" err="1" smtClean="0"/>
              <a:t>n.d.</a:t>
            </a:r>
            <a:r>
              <a:rPr lang="en-US" baseline="0" dirty="0" smtClean="0"/>
              <a:t>), U.S. Department of Transportation, Pipeline and Hazardous Materials Safety Administration, PHH50-0138-0413, https://www.fmcsa.dot.gov/sites/fmcsa.dot.gov/files/docs/Hazardous_Materials_Markings_Labeling_and_Placarding_Guide_508CLN.pdf</a:t>
            </a:r>
            <a:endParaRPr lang="en-US" dirty="0" smtClean="0"/>
          </a:p>
          <a:p>
            <a:endParaRPr lang="en-US" dirty="0" smtClean="0"/>
          </a:p>
          <a:p>
            <a:r>
              <a:rPr lang="en-US" dirty="0" smtClean="0"/>
              <a:t>49 CFR 172 Subpart D</a:t>
            </a:r>
          </a:p>
          <a:p>
            <a:r>
              <a:rPr lang="en-US" b="1" dirty="0" smtClean="0">
                <a:effectLst/>
              </a:rPr>
              <a:t>“§172.300   Applicability.</a:t>
            </a:r>
          </a:p>
          <a:p>
            <a:r>
              <a:rPr lang="en-US" dirty="0" smtClean="0"/>
              <a:t>(a) Each person who offers a hazardous material for transportation shall mark each package, freight container, and transport vehicle containing the hazardous material in the manner required by this subpart.”</a:t>
            </a:r>
          </a:p>
          <a:p>
            <a:endParaRPr lang="en-US" dirty="0" smtClean="0"/>
          </a:p>
          <a:p>
            <a:r>
              <a:rPr lang="en-US" dirty="0" smtClean="0"/>
              <a:t>Source: </a:t>
            </a:r>
            <a:r>
              <a:rPr lang="en-US" i="1" dirty="0" smtClean="0"/>
              <a:t>How to Comply with Federal Hazardous Materials Regulations </a:t>
            </a:r>
            <a:r>
              <a:rPr lang="en-US" dirty="0" smtClean="0"/>
              <a:t>(</a:t>
            </a:r>
            <a:r>
              <a:rPr lang="en-US" dirty="0" err="1" smtClean="0"/>
              <a:t>n.d.</a:t>
            </a:r>
            <a:r>
              <a:rPr lang="en-US" dirty="0" smtClean="0"/>
              <a:t>, Federal Motor</a:t>
            </a:r>
            <a:r>
              <a:rPr lang="en-US" baseline="0" dirty="0" smtClean="0"/>
              <a:t> Carrier Safety Administration. https://www.fmcsa.dot.gov/regulations/hazardous-materials/how-comply-federal-hazardous-materials-regulations</a:t>
            </a:r>
          </a:p>
          <a:p>
            <a:endParaRPr lang="en-US" dirty="0" smtClean="0"/>
          </a:p>
          <a:p>
            <a:r>
              <a:rPr lang="en-US" dirty="0" smtClean="0"/>
              <a:t>“The requirements for marking of packages are contained in 49 CFR, Subpart D, Part 172. The basic marking requirement consists of the proper shipping name and identification number of the hazardous materials contained in the package. Markings should be durable, in English, and not obscured by other markings or labels. Depending on the material there may be additional marking requirements.”</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62</a:t>
            </a:fld>
            <a:endParaRPr lang="en-US"/>
          </a:p>
        </p:txBody>
      </p:sp>
    </p:spTree>
    <p:extLst>
      <p:ext uri="{BB962C8B-B14F-4D97-AF65-F5344CB8AC3E}">
        <p14:creationId xmlns:p14="http://schemas.microsoft.com/office/powerpoint/2010/main" val="37406564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smtClean="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baseline="0" dirty="0" smtClean="0">
              <a:latin typeface="Tahoma" panose="020B0604030504040204" pitchFamily="34" charset="0"/>
              <a:ea typeface="Tahoma" panose="020B0604030504040204" pitchFamily="34" charset="0"/>
              <a:cs typeface="Tahoma" panose="020B0604030504040204" pitchFamily="34" charset="0"/>
            </a:endParaRPr>
          </a:p>
          <a:p>
            <a:r>
              <a:rPr lang="en-US" dirty="0"/>
              <a:t>“For information and training to be effective, the workers in the training must comprehend the hazards in the workplace and ways to protect themselves. OSHA does not expect that workers will be able to recall and recite all data provided about each hazardous chemical in the workplace. What is most important is that workers understand that they are exposed to hazardous chemicals, know how to read labels and SDSs, and have a general understanding of what information is provided in these documents, and how to access these tools. Workers must also be aware of the protective measures available in their workplace, how to use or implement these measures, and who they should contact if an issue arises.” (pg. 25)</a:t>
            </a:r>
          </a:p>
          <a:p>
            <a:endParaRPr lang="en-US" dirty="0"/>
          </a:p>
          <a:p>
            <a:r>
              <a:rPr lang="en-US" dirty="0"/>
              <a:t>Training… must address the following:</a:t>
            </a:r>
          </a:p>
          <a:p>
            <a:pPr marL="170181" indent="-170181">
              <a:buFont typeface="Arial" panose="020B0604020202020204" pitchFamily="34" charset="0"/>
              <a:buChar char="•"/>
            </a:pPr>
            <a:r>
              <a:rPr lang="en-US" b="1" dirty="0"/>
              <a:t>Methods and observations </a:t>
            </a:r>
            <a:r>
              <a:rPr lang="en-US" dirty="0"/>
              <a:t>used to determine presence or release of chemical in work area, such as:</a:t>
            </a:r>
          </a:p>
          <a:p>
            <a:r>
              <a:rPr lang="en-US" dirty="0"/>
              <a:t>         1.  Monitoring – conducted by employer; continuous monitoring devices</a:t>
            </a:r>
          </a:p>
          <a:p>
            <a:r>
              <a:rPr lang="en-US" dirty="0"/>
              <a:t>         2.  Visual appearance or odor of hazardous chemical when being released</a:t>
            </a:r>
          </a:p>
          <a:p>
            <a:pPr marL="170181" indent="-170181">
              <a:buFont typeface="Arial" panose="020B0604020202020204" pitchFamily="34" charset="0"/>
              <a:buChar char="•"/>
            </a:pPr>
            <a:r>
              <a:rPr lang="en-US" b="1" dirty="0"/>
              <a:t>Hazards of chemicals </a:t>
            </a:r>
            <a:r>
              <a:rPr lang="en-US" dirty="0"/>
              <a:t>in the work area, including:</a:t>
            </a:r>
          </a:p>
          <a:p>
            <a:r>
              <a:rPr lang="en-US" dirty="0"/>
              <a:t>         1.  Physical hazards</a:t>
            </a:r>
          </a:p>
          <a:p>
            <a:r>
              <a:rPr lang="en-US" dirty="0"/>
              <a:t>         2.  Health hazards</a:t>
            </a:r>
          </a:p>
          <a:p>
            <a:r>
              <a:rPr lang="en-US" dirty="0"/>
              <a:t>         3.  Simple asphyxiation</a:t>
            </a:r>
          </a:p>
          <a:p>
            <a:r>
              <a:rPr lang="en-US" dirty="0"/>
              <a:t>         4.  Combustible dust</a:t>
            </a:r>
          </a:p>
          <a:p>
            <a:r>
              <a:rPr lang="en-US" dirty="0"/>
              <a:t>         5.  Pyrophoric gas</a:t>
            </a:r>
          </a:p>
          <a:p>
            <a:r>
              <a:rPr lang="en-US" dirty="0"/>
              <a:t>         6.  Other hazards not otherwise classified</a:t>
            </a:r>
          </a:p>
          <a:p>
            <a:pPr marL="170181" indent="-170181">
              <a:buFont typeface="Arial" panose="020B0604020202020204" pitchFamily="34" charset="0"/>
              <a:buChar char="•"/>
            </a:pPr>
            <a:r>
              <a:rPr lang="en-US" b="1" dirty="0"/>
              <a:t>Measures employees can take to protect </a:t>
            </a:r>
            <a:r>
              <a:rPr lang="en-US" dirty="0"/>
              <a:t>themselves from hazards, including</a:t>
            </a:r>
          </a:p>
          <a:p>
            <a:r>
              <a:rPr lang="en-US" dirty="0"/>
              <a:t>         1.  Specific procedures employer has implemented to protect employees from exposure to hazardous chemicals</a:t>
            </a:r>
          </a:p>
          <a:p>
            <a:r>
              <a:rPr lang="en-US" dirty="0"/>
              <a:t>         2.  Examples – Appropriate work practices, emergency procedures, PPE to be used</a:t>
            </a:r>
          </a:p>
          <a:p>
            <a:pPr marL="170181" indent="-170181">
              <a:buFont typeface="Arial" panose="020B0604020202020204" pitchFamily="34" charset="0"/>
              <a:buChar char="•"/>
            </a:pPr>
            <a:r>
              <a:rPr lang="en-US" b="1" dirty="0"/>
              <a:t>Details of hazard communication program</a:t>
            </a:r>
            <a:r>
              <a:rPr lang="en-US" dirty="0"/>
              <a:t> developed by employer</a:t>
            </a:r>
          </a:p>
          <a:p>
            <a:r>
              <a:rPr lang="en-US" dirty="0"/>
              <a:t>         1.  Explanation of labels received on shipped containers and the workplace labeling system used by the employer</a:t>
            </a:r>
          </a:p>
          <a:p>
            <a:r>
              <a:rPr lang="en-US" dirty="0"/>
              <a:t>         2.  SDS, including format (where each type of information is located)</a:t>
            </a:r>
          </a:p>
          <a:p>
            <a:r>
              <a:rPr lang="en-US" dirty="0"/>
              <a:t>         3.  How employees can obtain and use the appropriate hazard information</a:t>
            </a:r>
          </a:p>
          <a:p>
            <a:r>
              <a:rPr lang="en-US" dirty="0"/>
              <a:t>(pg. 25-26)</a:t>
            </a: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63</a:t>
            </a:fld>
            <a:endParaRPr lang="en-US"/>
          </a:p>
        </p:txBody>
      </p:sp>
    </p:spTree>
    <p:extLst>
      <p:ext uri="{BB962C8B-B14F-4D97-AF65-F5344CB8AC3E}">
        <p14:creationId xmlns:p14="http://schemas.microsoft.com/office/powerpoint/2010/main" val="2550708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2513" y="690563"/>
            <a:ext cx="4618037"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11</a:t>
            </a:fld>
            <a:endParaRPr lang="en-US"/>
          </a:p>
        </p:txBody>
      </p:sp>
    </p:spTree>
    <p:extLst>
      <p:ext uri="{BB962C8B-B14F-4D97-AF65-F5344CB8AC3E}">
        <p14:creationId xmlns:p14="http://schemas.microsoft.com/office/powerpoint/2010/main" val="3991146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About 32 million workers work with and are potentially exposed to one or more chemical hazards. There are an estimated 650,000 existing chemical products, and hundreds of new ones being introduced annually. This poses a serious problem for exposed workers and their employers.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12</a:t>
            </a:fld>
            <a:endParaRPr lang="en-US"/>
          </a:p>
        </p:txBody>
      </p:sp>
    </p:spTree>
    <p:extLst>
      <p:ext uri="{BB962C8B-B14F-4D97-AF65-F5344CB8AC3E}">
        <p14:creationId xmlns:p14="http://schemas.microsoft.com/office/powerpoint/2010/main" val="2037981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lvl1pPr>
              <a:defRPr>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7772400" cy="1752600"/>
          </a:xfrm>
          <a:prstGeom prst="rect">
            <a:avLst/>
          </a:prstGeom>
        </p:spPr>
        <p:txBody>
          <a:bodyPr/>
          <a:lstStyle>
            <a:lvl1pPr marL="0" indent="0" algn="ctr">
              <a:buNone/>
              <a:defRPr sz="40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595ACBD8-3758-409F-B51C-9004A76C155A}" type="slidenum">
              <a:rPr lang="en-US" smtClean="0"/>
              <a:pPr/>
              <a:t>‹#›</a:t>
            </a:fld>
            <a:endParaRPr lang="en-US" dirty="0"/>
          </a:p>
        </p:txBody>
      </p:sp>
    </p:spTree>
    <p:extLst>
      <p:ext uri="{BB962C8B-B14F-4D97-AF65-F5344CB8AC3E}">
        <p14:creationId xmlns:p14="http://schemas.microsoft.com/office/powerpoint/2010/main" val="39248946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dirty="0"/>
          </a:p>
        </p:txBody>
      </p:sp>
      <p:sp>
        <p:nvSpPr>
          <p:cNvPr id="2" name="Date Placeholder 1"/>
          <p:cNvSpPr>
            <a:spLocks noGrp="1"/>
          </p:cNvSpPr>
          <p:nvPr>
            <p:ph type="dt" sz="half" idx="10"/>
          </p:nvPr>
        </p:nvSpPr>
        <p:spPr/>
        <p:txBody>
          <a:bodyPr/>
          <a:lstStyle/>
          <a:p>
            <a:endParaRPr lang="en-US" dirty="0">
              <a:solidFill>
                <a:prstClr val="black"/>
              </a:solidFill>
            </a:endParaRPr>
          </a:p>
        </p:txBody>
      </p:sp>
      <p:sp>
        <p:nvSpPr>
          <p:cNvPr id="3" name="Slide Number Placeholder 2"/>
          <p:cNvSpPr>
            <a:spLocks noGrp="1"/>
          </p:cNvSpPr>
          <p:nvPr>
            <p:ph type="sldNum" sz="quarter" idx="11"/>
          </p:nvPr>
        </p:nvSpPr>
        <p:spPr/>
        <p:txBody>
          <a:bodyPr/>
          <a:lstStyle/>
          <a:p>
            <a:fld id="{595ACBD8-3758-409F-B51C-9004A76C155A}" type="slidenum">
              <a:rPr lang="en-US" smtClean="0"/>
              <a:pPr/>
              <a:t>‹#›</a:t>
            </a:fld>
            <a:endParaRPr lang="en-US" dirty="0"/>
          </a:p>
        </p:txBody>
      </p:sp>
    </p:spTree>
    <p:extLst>
      <p:ext uri="{BB962C8B-B14F-4D97-AF65-F5344CB8AC3E}">
        <p14:creationId xmlns:p14="http://schemas.microsoft.com/office/powerpoint/2010/main" val="5169512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1447800"/>
            <a:ext cx="7315200" cy="4495801"/>
          </a:xfrm>
          <a:prstGeom prst="rect">
            <a:avLst/>
          </a:prstGeom>
        </p:spPr>
        <p:txBody>
          <a:bodyPr/>
          <a:lstStyle>
            <a:lvl1pPr>
              <a:defRPr sz="3200" b="0">
                <a:latin typeface="Tahoma" pitchFamily="34" charset="0"/>
                <a:cs typeface="Tahoma"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595ACBD8-3758-409F-B51C-9004A76C155A}" type="slidenum">
              <a:rPr lang="en-US" smtClean="0"/>
              <a:pPr/>
              <a:t>‹#›</a:t>
            </a:fld>
            <a:endParaRPr lang="en-US" dirty="0"/>
          </a:p>
        </p:txBody>
      </p:sp>
    </p:spTree>
    <p:extLst>
      <p:ext uri="{BB962C8B-B14F-4D97-AF65-F5344CB8AC3E}">
        <p14:creationId xmlns:p14="http://schemas.microsoft.com/office/powerpoint/2010/main" val="13091717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Next topic:</a:t>
            </a:r>
          </a:p>
        </p:txBody>
      </p:sp>
      <p:sp>
        <p:nvSpPr>
          <p:cNvPr id="4" name="Date Placeholder 3"/>
          <p:cNvSpPr>
            <a:spLocks noGrp="1"/>
          </p:cNvSpPr>
          <p:nvPr>
            <p:ph type="dt" sz="half"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595ACBD8-3758-409F-B51C-9004A76C155A}" type="slidenum">
              <a:rPr lang="en-US" smtClean="0"/>
              <a:pPr/>
              <a:t>‹#›</a:t>
            </a:fld>
            <a:endParaRPr lang="en-US" dirty="0"/>
          </a:p>
        </p:txBody>
      </p:sp>
    </p:spTree>
    <p:extLst>
      <p:ext uri="{BB962C8B-B14F-4D97-AF65-F5344CB8AC3E}">
        <p14:creationId xmlns:p14="http://schemas.microsoft.com/office/powerpoint/2010/main" val="19640577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solidFill>
            </a:endParaRPr>
          </a:p>
        </p:txBody>
      </p:sp>
      <p:sp>
        <p:nvSpPr>
          <p:cNvPr id="3" name="Slide Number Placeholder 2"/>
          <p:cNvSpPr>
            <a:spLocks noGrp="1"/>
          </p:cNvSpPr>
          <p:nvPr>
            <p:ph type="sldNum" sz="quarter" idx="11"/>
          </p:nvPr>
        </p:nvSpPr>
        <p:spPr/>
        <p:txBody>
          <a:bodyPr/>
          <a:lstStyle/>
          <a:p>
            <a:fld id="{595ACBD8-3758-409F-B51C-9004A76C155A}" type="slidenum">
              <a:rPr lang="en-US" smtClean="0"/>
              <a:pPr/>
              <a:t>‹#›</a:t>
            </a:fld>
            <a:endParaRPr lang="en-US" dirty="0"/>
          </a:p>
        </p:txBody>
      </p:sp>
    </p:spTree>
    <p:extLst>
      <p:ext uri="{BB962C8B-B14F-4D97-AF65-F5344CB8AC3E}">
        <p14:creationId xmlns:p14="http://schemas.microsoft.com/office/powerpoint/2010/main" val="3519523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dirty="0">
              <a:solidFill>
                <a:prstClr val="black"/>
              </a:solidFill>
            </a:endParaRPr>
          </a:p>
        </p:txBody>
      </p:sp>
      <p:sp>
        <p:nvSpPr>
          <p:cNvPr id="6" name="Slide Number Placeholder 5"/>
          <p:cNvSpPr>
            <a:spLocks noGrp="1"/>
          </p:cNvSpPr>
          <p:nvPr>
            <p:ph type="sldNum" sz="quarter" idx="11"/>
          </p:nvPr>
        </p:nvSpPr>
        <p:spPr/>
        <p:txBody>
          <a:bodyPr/>
          <a:lstStyle/>
          <a:p>
            <a:fld id="{595ACBD8-3758-409F-B51C-9004A76C155A}" type="slidenum">
              <a:rPr lang="en-US" smtClean="0"/>
              <a:pPr/>
              <a:t>‹#›</a:t>
            </a:fld>
            <a:endParaRPr lang="en-US" dirty="0"/>
          </a:p>
        </p:txBody>
      </p:sp>
    </p:spTree>
    <p:extLst>
      <p:ext uri="{BB962C8B-B14F-4D97-AF65-F5344CB8AC3E}">
        <p14:creationId xmlns:p14="http://schemas.microsoft.com/office/powerpoint/2010/main" val="26111898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dirty="0"/>
          </a:p>
        </p:txBody>
      </p:sp>
      <p:sp>
        <p:nvSpPr>
          <p:cNvPr id="2" name="Date Placeholder 1"/>
          <p:cNvSpPr>
            <a:spLocks noGrp="1"/>
          </p:cNvSpPr>
          <p:nvPr>
            <p:ph type="dt" sz="half" idx="10"/>
          </p:nvPr>
        </p:nvSpPr>
        <p:spPr/>
        <p:txBody>
          <a:bodyPr/>
          <a:lstStyle/>
          <a:p>
            <a:endParaRPr lang="en-US" dirty="0">
              <a:solidFill>
                <a:prstClr val="black"/>
              </a:solidFill>
            </a:endParaRPr>
          </a:p>
        </p:txBody>
      </p:sp>
      <p:sp>
        <p:nvSpPr>
          <p:cNvPr id="3" name="Slide Number Placeholder 2"/>
          <p:cNvSpPr>
            <a:spLocks noGrp="1"/>
          </p:cNvSpPr>
          <p:nvPr>
            <p:ph type="sldNum" sz="quarter" idx="11"/>
          </p:nvPr>
        </p:nvSpPr>
        <p:spPr/>
        <p:txBody>
          <a:bodyPr/>
          <a:lstStyle/>
          <a:p>
            <a:fld id="{595ACBD8-3758-409F-B51C-9004A76C155A}" type="slidenum">
              <a:rPr lang="en-US" smtClean="0"/>
              <a:pPr/>
              <a:t>‹#›</a:t>
            </a:fld>
            <a:endParaRPr lang="en-US" dirty="0"/>
          </a:p>
        </p:txBody>
      </p:sp>
    </p:spTree>
    <p:extLst>
      <p:ext uri="{BB962C8B-B14F-4D97-AF65-F5344CB8AC3E}">
        <p14:creationId xmlns:p14="http://schemas.microsoft.com/office/powerpoint/2010/main" val="27168591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Next topic:</a:t>
            </a:r>
          </a:p>
        </p:txBody>
      </p:sp>
      <p:sp>
        <p:nvSpPr>
          <p:cNvPr id="4" name="Date Placeholder 3"/>
          <p:cNvSpPr>
            <a:spLocks noGrp="1"/>
          </p:cNvSpPr>
          <p:nvPr>
            <p:ph type="dt" sz="half"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595ACBD8-3758-409F-B51C-9004A76C155A}" type="slidenum">
              <a:rPr lang="en-US" smtClean="0"/>
              <a:pPr/>
              <a:t>‹#›</a:t>
            </a:fld>
            <a:endParaRPr lang="en-US" dirty="0"/>
          </a:p>
        </p:txBody>
      </p:sp>
    </p:spTree>
    <p:extLst>
      <p:ext uri="{BB962C8B-B14F-4D97-AF65-F5344CB8AC3E}">
        <p14:creationId xmlns:p14="http://schemas.microsoft.com/office/powerpoint/2010/main" val="39389951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solidFill>
            </a:endParaRPr>
          </a:p>
        </p:txBody>
      </p:sp>
      <p:sp>
        <p:nvSpPr>
          <p:cNvPr id="3" name="Slide Number Placeholder 2"/>
          <p:cNvSpPr>
            <a:spLocks noGrp="1"/>
          </p:cNvSpPr>
          <p:nvPr>
            <p:ph type="sldNum" sz="quarter" idx="11"/>
          </p:nvPr>
        </p:nvSpPr>
        <p:spPr/>
        <p:txBody>
          <a:bodyPr/>
          <a:lstStyle/>
          <a:p>
            <a:fld id="{595ACBD8-3758-409F-B51C-9004A76C155A}" type="slidenum">
              <a:rPr lang="en-US" smtClean="0"/>
              <a:pPr/>
              <a:t>‹#›</a:t>
            </a:fld>
            <a:endParaRPr lang="en-US" dirty="0"/>
          </a:p>
        </p:txBody>
      </p:sp>
    </p:spTree>
    <p:extLst>
      <p:ext uri="{BB962C8B-B14F-4D97-AF65-F5344CB8AC3E}">
        <p14:creationId xmlns:p14="http://schemas.microsoft.com/office/powerpoint/2010/main" val="24235136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dirty="0">
              <a:solidFill>
                <a:prstClr val="black"/>
              </a:solidFill>
            </a:endParaRPr>
          </a:p>
        </p:txBody>
      </p:sp>
      <p:sp>
        <p:nvSpPr>
          <p:cNvPr id="6" name="Slide Number Placeholder 5"/>
          <p:cNvSpPr>
            <a:spLocks noGrp="1"/>
          </p:cNvSpPr>
          <p:nvPr>
            <p:ph type="sldNum" sz="quarter" idx="11"/>
          </p:nvPr>
        </p:nvSpPr>
        <p:spPr/>
        <p:txBody>
          <a:bodyPr/>
          <a:lstStyle/>
          <a:p>
            <a:fld id="{595ACBD8-3758-409F-B51C-9004A76C155A}" type="slidenum">
              <a:rPr lang="en-US" smtClean="0"/>
              <a:pPr/>
              <a:t>‹#›</a:t>
            </a:fld>
            <a:endParaRPr lang="en-US" dirty="0"/>
          </a:p>
        </p:txBody>
      </p:sp>
    </p:spTree>
    <p:extLst>
      <p:ext uri="{BB962C8B-B14F-4D97-AF65-F5344CB8AC3E}">
        <p14:creationId xmlns:p14="http://schemas.microsoft.com/office/powerpoint/2010/main" val="22787933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p:cNvSpPr/>
          <p:nvPr/>
        </p:nvSpPr>
        <p:spPr>
          <a:xfrm>
            <a:off x="0" y="6172200"/>
            <a:ext cx="9144000" cy="685800"/>
          </a:xfrm>
          <a:prstGeom prst="rect">
            <a:avLst/>
          </a:prstGeom>
          <a:solidFill>
            <a:srgbClr val="00206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Slide Number Placeholder 5"/>
          <p:cNvSpPr>
            <a:spLocks noGrp="1"/>
          </p:cNvSpPr>
          <p:nvPr>
            <p:ph type="sldNum" sz="quarter" idx="4"/>
          </p:nvPr>
        </p:nvSpPr>
        <p:spPr>
          <a:xfrm>
            <a:off x="7010400" y="6492875"/>
            <a:ext cx="2133600" cy="365125"/>
          </a:xfrm>
          <a:prstGeom prst="rect">
            <a:avLst/>
          </a:prstGeom>
        </p:spPr>
        <p:txBody>
          <a:bodyPr/>
          <a:lstStyle>
            <a:lvl1pPr algn="r">
              <a:defRPr b="1">
                <a:solidFill>
                  <a:schemeClr val="bg1"/>
                </a:solidFill>
              </a:defRPr>
            </a:lvl1pPr>
          </a:lstStyle>
          <a:p>
            <a:fld id="{595ACBD8-3758-409F-B51C-9004A76C155A}" type="slidenum">
              <a:rPr lang="en-US" smtClean="0"/>
              <a:pPr/>
              <a:t>‹#›</a:t>
            </a:fld>
            <a:endParaRPr lang="en-US" dirty="0"/>
          </a:p>
        </p:txBody>
      </p:sp>
      <p:sp>
        <p:nvSpPr>
          <p:cNvPr id="8" name="Date Placeholder 3"/>
          <p:cNvSpPr>
            <a:spLocks noGrp="1"/>
          </p:cNvSpPr>
          <p:nvPr>
            <p:ph type="dt" sz="half" idx="2"/>
          </p:nvPr>
        </p:nvSpPr>
        <p:spPr>
          <a:xfrm>
            <a:off x="0" y="6492875"/>
            <a:ext cx="2133600" cy="365125"/>
          </a:xfrm>
          <a:prstGeom prst="rect">
            <a:avLst/>
          </a:prstGeom>
        </p:spPr>
        <p:txBody>
          <a:bodyPr/>
          <a:lstStyle>
            <a:lvl1pPr>
              <a:defRPr>
                <a:solidFill>
                  <a:schemeClr val="tx1"/>
                </a:solidFill>
              </a:defRPr>
            </a:lvl1pPr>
          </a:lstStyle>
          <a:p>
            <a:endParaRPr lang="en-US" dirty="0">
              <a:solidFill>
                <a:prstClr val="black"/>
              </a:solidFill>
            </a:endParaRPr>
          </a:p>
        </p:txBody>
      </p:sp>
      <p:sp>
        <p:nvSpPr>
          <p:cNvPr id="12" name="Date Placeholder 6"/>
          <p:cNvSpPr txBox="1">
            <a:spLocks/>
          </p:cNvSpPr>
          <p:nvPr/>
        </p:nvSpPr>
        <p:spPr>
          <a:xfrm>
            <a:off x="0" y="6492875"/>
            <a:ext cx="2133600" cy="365125"/>
          </a:xfrm>
          <a:prstGeom prst="rect">
            <a:avLst/>
          </a:prstGeom>
        </p:spPr>
        <p:txBody>
          <a:bodyPr vert="horz" lIns="91440" tIns="45720" rIns="91440" bIns="45720" rtlCol="0" anchor="ctr"/>
          <a:lstStyle/>
          <a:p>
            <a:pPr>
              <a:defRPr/>
            </a:pPr>
            <a:endParaRPr lang="en-US" sz="1400" dirty="0" smtClean="0">
              <a:solidFill>
                <a:prstClr val="black"/>
              </a:solidFill>
            </a:endParaRPr>
          </a:p>
        </p:txBody>
      </p:sp>
      <p:cxnSp>
        <p:nvCxnSpPr>
          <p:cNvPr id="14" name="Straight Connector 13"/>
          <p:cNvCxnSpPr/>
          <p:nvPr/>
        </p:nvCxnSpPr>
        <p:spPr>
          <a:xfrm>
            <a:off x="0" y="6170612"/>
            <a:ext cx="9144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337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PGS0-hWmu0I"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eg"/></Relationships>
</file>

<file path=ppt/slides/_rels/slide5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781300" y="306846"/>
            <a:ext cx="6096000" cy="2893554"/>
          </a:xfrm>
        </p:spPr>
        <p:txBody>
          <a:bodyPr lIns="90488" tIns="44450" rIns="90488" bIns="44450"/>
          <a:lstStyle/>
          <a:p>
            <a:pPr algn="r" eaLnBrk="1" fontAlgn="auto" hangingPunct="1">
              <a:spcAft>
                <a:spcPts val="0"/>
              </a:spcAft>
              <a:defRPr/>
            </a:pPr>
            <a:r>
              <a:rPr lang="en-US" altLang="en-US" b="1" smtClean="0">
                <a:solidFill>
                  <a:schemeClr val="tx2">
                    <a:tint val="100000"/>
                    <a:shade val="90000"/>
                    <a:satMod val="250000"/>
                    <a:alpha val="100000"/>
                  </a:schemeClr>
                </a:solidFill>
                <a:ea typeface="Tahoma" panose="020B0604030504040204" pitchFamily="34" charset="0"/>
              </a:rPr>
              <a:t>Chemical </a:t>
            </a:r>
            <a:r>
              <a:rPr lang="en-US" altLang="en-US" b="1" dirty="0" smtClean="0">
                <a:solidFill>
                  <a:schemeClr val="tx2">
                    <a:tint val="100000"/>
                    <a:shade val="90000"/>
                    <a:satMod val="250000"/>
                    <a:alpha val="100000"/>
                  </a:schemeClr>
                </a:solidFill>
                <a:ea typeface="Tahoma" panose="020B0604030504040204" pitchFamily="34" charset="0"/>
              </a:rPr>
              <a:t>Hazard Communication</a:t>
            </a:r>
            <a:r>
              <a:rPr lang="en-US" altLang="en-US" sz="3300" b="1" i="1" dirty="0" smtClean="0">
                <a:solidFill>
                  <a:schemeClr val="tx2">
                    <a:tint val="100000"/>
                    <a:shade val="90000"/>
                    <a:satMod val="250000"/>
                    <a:alpha val="100000"/>
                  </a:schemeClr>
                </a:solidFill>
                <a:ea typeface="Tahoma" panose="020B0604030504040204" pitchFamily="34" charset="0"/>
              </a:rPr>
              <a:t/>
            </a:r>
            <a:br>
              <a:rPr lang="en-US" altLang="en-US" sz="3300" b="1" i="1" dirty="0" smtClean="0">
                <a:solidFill>
                  <a:schemeClr val="tx2">
                    <a:tint val="100000"/>
                    <a:shade val="90000"/>
                    <a:satMod val="250000"/>
                    <a:alpha val="100000"/>
                  </a:schemeClr>
                </a:solidFill>
                <a:ea typeface="Tahoma" panose="020B0604030504040204" pitchFamily="34" charset="0"/>
              </a:rPr>
            </a:br>
            <a:endParaRPr lang="en-US" altLang="en-US" sz="3300" b="1" i="1" dirty="0" smtClean="0">
              <a:solidFill>
                <a:schemeClr val="tx2">
                  <a:tint val="100000"/>
                  <a:shade val="90000"/>
                  <a:satMod val="250000"/>
                  <a:alpha val="100000"/>
                </a:schemeClr>
              </a:solidFill>
              <a:ea typeface="Tahoma" panose="020B0604030504040204" pitchFamily="34" charset="0"/>
            </a:endParaRPr>
          </a:p>
        </p:txBody>
      </p:sp>
      <p:pic>
        <p:nvPicPr>
          <p:cNvPr id="3074" name="Picture 2" descr="Image result for chemical hazard communication osha" title="Title Slid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701452" y="2539652"/>
            <a:ext cx="5738812" cy="25391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295400" y="5343436"/>
            <a:ext cx="7581900" cy="461665"/>
          </a:xfrm>
          <a:prstGeom prst="rect">
            <a:avLst/>
          </a:prstGeom>
        </p:spPr>
        <p:txBody>
          <a:bodyPr wrap="square">
            <a:spAutoFit/>
          </a:bodyPr>
          <a:lstStyle/>
          <a:p>
            <a:pPr algn="r"/>
            <a:r>
              <a:rPr lang="en-US" altLang="en-US" sz="2400" b="1" i="1" dirty="0">
                <a:solidFill>
                  <a:srgbClr val="1F497D">
                    <a:tint val="100000"/>
                    <a:shade val="90000"/>
                    <a:satMod val="250000"/>
                    <a:alpha val="100000"/>
                  </a:srgbClr>
                </a:solidFill>
                <a:latin typeface="Tahoma" panose="020B0604030504040204" pitchFamily="34" charset="0"/>
                <a:ea typeface="Tahoma" panose="020B0604030504040204" pitchFamily="34" charset="0"/>
                <a:cs typeface="Tahoma" panose="020B0604030504040204" pitchFamily="34" charset="0"/>
              </a:rPr>
              <a:t>Susan Harwood Training Grant</a:t>
            </a:r>
            <a:endParaRPr lang="en-US" sz="2400"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87858574"/>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tx2">
                    <a:tint val="100000"/>
                    <a:shade val="90000"/>
                    <a:satMod val="250000"/>
                    <a:alpha val="100000"/>
                  </a:schemeClr>
                </a:solidFill>
                <a:ea typeface="Tahoma" panose="020B0604030504040204" pitchFamily="34" charset="0"/>
              </a:rPr>
              <a:t>Quiz Time!</a:t>
            </a:r>
          </a:p>
        </p:txBody>
      </p:sp>
      <p:pic>
        <p:nvPicPr>
          <p:cNvPr id="18436" name="Picture 8" descr="Quiz" title="Quiz"/>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67000" y="1625600"/>
            <a:ext cx="38100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fld id="{595ACBD8-3758-409F-B51C-9004A76C155A}" type="slidenum">
              <a:rPr lang="en-US" smtClean="0"/>
              <a:pPr/>
              <a:t>10</a:t>
            </a:fld>
            <a:endParaRPr lang="en-US" dirty="0"/>
          </a:p>
        </p:txBody>
      </p:sp>
    </p:spTree>
    <p:extLst>
      <p:ext uri="{BB962C8B-B14F-4D97-AF65-F5344CB8AC3E}">
        <p14:creationId xmlns:p14="http://schemas.microsoft.com/office/powerpoint/2010/main" val="180794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2">
                    <a:tint val="100000"/>
                    <a:shade val="90000"/>
                    <a:satMod val="250000"/>
                    <a:alpha val="100000"/>
                  </a:schemeClr>
                </a:solidFill>
                <a:ea typeface="Tahoma" panose="020B0604030504040204" pitchFamily="34" charset="0"/>
              </a:rPr>
              <a:t>Information Nation!</a:t>
            </a:r>
            <a:endParaRPr lang="en-US" dirty="0">
              <a:solidFill>
                <a:schemeClr val="tx2">
                  <a:tint val="100000"/>
                  <a:shade val="90000"/>
                  <a:satMod val="250000"/>
                  <a:alpha val="100000"/>
                </a:schemeClr>
              </a:solidFill>
              <a:ea typeface="Tahoma" panose="020B0604030504040204" pitchFamily="34" charset="0"/>
            </a:endParaRPr>
          </a:p>
        </p:txBody>
      </p:sp>
      <p:sp>
        <p:nvSpPr>
          <p:cNvPr id="7" name="Content Placeholder 2"/>
          <p:cNvSpPr>
            <a:spLocks noGrp="1"/>
          </p:cNvSpPr>
          <p:nvPr>
            <p:ph sz="half" idx="1"/>
          </p:nvPr>
        </p:nvSpPr>
        <p:spPr>
          <a:xfrm>
            <a:off x="457200" y="1066800"/>
            <a:ext cx="4038600" cy="4572000"/>
          </a:xfrm>
        </p:spPr>
        <p:txBody>
          <a:bodyPr>
            <a:normAutofit fontScale="92500"/>
          </a:bodyPr>
          <a:lstStyle/>
          <a:p>
            <a:pPr marL="0" indent="0">
              <a:buNone/>
              <a:defRPr/>
            </a:pPr>
            <a:r>
              <a:rPr lang="en-US" b="1" dirty="0" smtClean="0"/>
              <a:t>Hazard Communication Standard or HCS</a:t>
            </a:r>
          </a:p>
          <a:p>
            <a:pPr marL="338138" lvl="2" indent="-338138">
              <a:defRPr/>
            </a:pPr>
            <a:r>
              <a:rPr lang="en-US" sz="2400" dirty="0" smtClean="0"/>
              <a:t>Requires chemical manufacturers, importers, and distributors to properly label chemicals and maintain accurate SDSs</a:t>
            </a:r>
          </a:p>
          <a:p>
            <a:pPr marL="338138" lvl="2" indent="-338138">
              <a:defRPr/>
            </a:pPr>
            <a:r>
              <a:rPr lang="en-US" sz="2400" dirty="0" smtClean="0"/>
              <a:t>The standard that gives workers the right to know, and the right to understand.</a:t>
            </a:r>
            <a:endParaRPr lang="en-US" sz="2400" dirty="0"/>
          </a:p>
        </p:txBody>
      </p:sp>
      <p:sp>
        <p:nvSpPr>
          <p:cNvPr id="3" name="Content Placeholder 2"/>
          <p:cNvSpPr>
            <a:spLocks noGrp="1"/>
          </p:cNvSpPr>
          <p:nvPr>
            <p:ph sz="half" idx="2"/>
          </p:nvPr>
        </p:nvSpPr>
        <p:spPr>
          <a:xfrm>
            <a:off x="4648200" y="1066800"/>
            <a:ext cx="4038600" cy="4572000"/>
          </a:xfrm>
        </p:spPr>
        <p:txBody>
          <a:bodyPr/>
          <a:lstStyle/>
          <a:p>
            <a:pPr marL="0" indent="0">
              <a:buNone/>
            </a:pPr>
            <a:r>
              <a:rPr lang="en-US" b="1" dirty="0"/>
              <a:t>Globally Harmonized System </a:t>
            </a:r>
            <a:r>
              <a:rPr lang="en-US" b="1" dirty="0" smtClean="0"/>
              <a:t>or GHS</a:t>
            </a:r>
            <a:endParaRPr lang="en-US" b="1" dirty="0"/>
          </a:p>
          <a:p>
            <a:r>
              <a:rPr lang="en-US" sz="2400" dirty="0" smtClean="0"/>
              <a:t>System for making chemical hazard classification and communication more consistent.</a:t>
            </a:r>
            <a:endParaRPr lang="en-US" sz="2400" dirty="0"/>
          </a:p>
        </p:txBody>
      </p:sp>
      <p:pic>
        <p:nvPicPr>
          <p:cNvPr id="3074" name="Picture 2" descr="Image result for right to know right to understand" title="Inform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09179" y="4114800"/>
            <a:ext cx="2137833" cy="19240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1"/>
          </p:nvPr>
        </p:nvSpPr>
        <p:spPr/>
        <p:txBody>
          <a:bodyPr/>
          <a:lstStyle/>
          <a:p>
            <a:fld id="{595ACBD8-3758-409F-B51C-9004A76C155A}" type="slidenum">
              <a:rPr lang="en-US" smtClean="0"/>
              <a:pPr/>
              <a:t>11</a:t>
            </a:fld>
            <a:endParaRPr lang="en-US" dirty="0"/>
          </a:p>
        </p:txBody>
      </p:sp>
    </p:spTree>
    <p:extLst>
      <p:ext uri="{BB962C8B-B14F-4D97-AF65-F5344CB8AC3E}">
        <p14:creationId xmlns:p14="http://schemas.microsoft.com/office/powerpoint/2010/main" val="144863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6200"/>
            <a:ext cx="8229600" cy="1143000"/>
          </a:xfrm>
        </p:spPr>
        <p:txBody>
          <a:bodyPr>
            <a:normAutofit/>
          </a:bodyPr>
          <a:lstStyle/>
          <a:p>
            <a:pPr>
              <a:defRPr/>
            </a:pPr>
            <a:r>
              <a:rPr lang="en-US" dirty="0">
                <a:solidFill>
                  <a:schemeClr val="tx2">
                    <a:tint val="100000"/>
                    <a:shade val="90000"/>
                    <a:satMod val="250000"/>
                    <a:alpha val="100000"/>
                  </a:schemeClr>
                </a:solidFill>
                <a:ea typeface="Tahoma" panose="020B0604030504040204" pitchFamily="34" charset="0"/>
              </a:rPr>
              <a:t>Potentially Exposed Employees</a:t>
            </a:r>
          </a:p>
        </p:txBody>
      </p:sp>
      <p:pic>
        <p:nvPicPr>
          <p:cNvPr id="4098" name="Picture 2" descr="Image result for workers exposed to chemicals" title="Annual exposure to chemical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1371600"/>
            <a:ext cx="7162800" cy="42585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1"/>
          </p:nvPr>
        </p:nvSpPr>
        <p:spPr/>
        <p:txBody>
          <a:bodyPr/>
          <a:lstStyle/>
          <a:p>
            <a:fld id="{595ACBD8-3758-409F-B51C-9004A76C155A}" type="slidenum">
              <a:rPr lang="en-US" smtClean="0"/>
              <a:pPr/>
              <a:t>12</a:t>
            </a:fld>
            <a:endParaRPr lang="en-US" dirty="0"/>
          </a:p>
        </p:txBody>
      </p:sp>
    </p:spTree>
    <p:extLst>
      <p:ext uri="{BB962C8B-B14F-4D97-AF65-F5344CB8AC3E}">
        <p14:creationId xmlns:p14="http://schemas.microsoft.com/office/powerpoint/2010/main" val="22701463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defRPr/>
            </a:pPr>
            <a:r>
              <a:rPr lang="en-US" dirty="0">
                <a:solidFill>
                  <a:schemeClr val="tx2">
                    <a:tint val="100000"/>
                    <a:shade val="90000"/>
                    <a:satMod val="250000"/>
                    <a:alpha val="100000"/>
                  </a:schemeClr>
                </a:solidFill>
                <a:ea typeface="Tahoma" panose="020B0604030504040204" pitchFamily="34" charset="0"/>
              </a:rPr>
              <a:t>Health Effects</a:t>
            </a:r>
          </a:p>
        </p:txBody>
      </p:sp>
      <p:pic>
        <p:nvPicPr>
          <p:cNvPr id="5125" name="Picture 5" descr="Image result for toxic chemical exposure" title="Health Effec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76500" y="1371600"/>
            <a:ext cx="4191000" cy="4191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1"/>
          </p:nvPr>
        </p:nvSpPr>
        <p:spPr/>
        <p:txBody>
          <a:bodyPr/>
          <a:lstStyle/>
          <a:p>
            <a:fld id="{595ACBD8-3758-409F-B51C-9004A76C155A}" type="slidenum">
              <a:rPr lang="en-US" smtClean="0"/>
              <a:pPr/>
              <a:t>13</a:t>
            </a:fld>
            <a:endParaRPr lang="en-US" dirty="0"/>
          </a:p>
        </p:txBody>
      </p:sp>
    </p:spTree>
    <p:extLst>
      <p:ext uri="{BB962C8B-B14F-4D97-AF65-F5344CB8AC3E}">
        <p14:creationId xmlns:p14="http://schemas.microsoft.com/office/powerpoint/2010/main" val="127911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solidFill>
                  <a:schemeClr val="tx2">
                    <a:tint val="100000"/>
                    <a:shade val="90000"/>
                    <a:satMod val="250000"/>
                    <a:alpha val="100000"/>
                  </a:schemeClr>
                </a:solidFill>
                <a:ea typeface="Tahoma" panose="020B0604030504040204" pitchFamily="34" charset="0"/>
              </a:rPr>
              <a:t>Safety Goals</a:t>
            </a:r>
            <a:endParaRPr lang="en-US" dirty="0">
              <a:solidFill>
                <a:schemeClr val="tx2">
                  <a:tint val="100000"/>
                  <a:shade val="90000"/>
                  <a:satMod val="250000"/>
                  <a:alpha val="100000"/>
                </a:schemeClr>
              </a:solidFill>
              <a:ea typeface="Tahoma" panose="020B0604030504040204" pitchFamily="34" charset="0"/>
            </a:endParaRPr>
          </a:p>
        </p:txBody>
      </p:sp>
      <p:pic>
        <p:nvPicPr>
          <p:cNvPr id="6146" name="Picture 2" descr="Image result for reduce risk" title="Chemical exposure ris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35856" y="1143000"/>
            <a:ext cx="6872288" cy="46449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1"/>
          </p:nvPr>
        </p:nvSpPr>
        <p:spPr/>
        <p:txBody>
          <a:bodyPr/>
          <a:lstStyle/>
          <a:p>
            <a:fld id="{595ACBD8-3758-409F-B51C-9004A76C155A}" type="slidenum">
              <a:rPr lang="en-US" smtClean="0"/>
              <a:pPr/>
              <a:t>14</a:t>
            </a:fld>
            <a:endParaRPr lang="en-US" dirty="0"/>
          </a:p>
        </p:txBody>
      </p:sp>
    </p:spTree>
    <p:extLst>
      <p:ext uri="{BB962C8B-B14F-4D97-AF65-F5344CB8AC3E}">
        <p14:creationId xmlns:p14="http://schemas.microsoft.com/office/powerpoint/2010/main" val="1452819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tint val="100000"/>
                    <a:shade val="90000"/>
                    <a:satMod val="250000"/>
                    <a:alpha val="100000"/>
                  </a:schemeClr>
                </a:solidFill>
                <a:ea typeface="Tahoma" panose="020B0604030504040204" pitchFamily="34" charset="0"/>
              </a:rPr>
              <a:t>Globally Harmonized System</a:t>
            </a:r>
            <a:endParaRPr lang="en-US" dirty="0">
              <a:solidFill>
                <a:schemeClr val="tx2">
                  <a:tint val="100000"/>
                  <a:shade val="90000"/>
                  <a:satMod val="250000"/>
                  <a:alpha val="100000"/>
                </a:schemeClr>
              </a:solidFill>
              <a:ea typeface="Tahoma" panose="020B0604030504040204" pitchFamily="34" charset="0"/>
            </a:endParaRPr>
          </a:p>
        </p:txBody>
      </p:sp>
      <p:sp>
        <p:nvSpPr>
          <p:cNvPr id="4" name="Content Placeholder 3"/>
          <p:cNvSpPr>
            <a:spLocks noGrp="1"/>
          </p:cNvSpPr>
          <p:nvPr>
            <p:ph sz="half" idx="1"/>
          </p:nvPr>
        </p:nvSpPr>
        <p:spPr/>
        <p:txBody>
          <a:bodyPr/>
          <a:lstStyle/>
          <a:p>
            <a:r>
              <a:rPr lang="en-US" dirty="0" smtClean="0"/>
              <a:t>Known as GHS</a:t>
            </a:r>
          </a:p>
          <a:p>
            <a:r>
              <a:rPr lang="en-US" dirty="0" smtClean="0"/>
              <a:t>Provides common approach to classifying chemicals and communicating hazard information on labels and SDSs</a:t>
            </a:r>
            <a:endParaRPr lang="en-US" dirty="0"/>
          </a:p>
        </p:txBody>
      </p:sp>
      <p:pic>
        <p:nvPicPr>
          <p:cNvPr id="7170" name="Picture 2" descr="Globally Harmonozed System" title="GH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29200" y="1524000"/>
            <a:ext cx="3581400" cy="32766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1"/>
          </p:nvPr>
        </p:nvSpPr>
        <p:spPr/>
        <p:txBody>
          <a:bodyPr/>
          <a:lstStyle/>
          <a:p>
            <a:fld id="{595ACBD8-3758-409F-B51C-9004A76C155A}" type="slidenum">
              <a:rPr lang="en-US" smtClean="0"/>
              <a:pPr/>
              <a:t>15</a:t>
            </a:fld>
            <a:endParaRPr lang="en-US" dirty="0"/>
          </a:p>
        </p:txBody>
      </p:sp>
    </p:spTree>
    <p:extLst>
      <p:ext uri="{BB962C8B-B14F-4D97-AF65-F5344CB8AC3E}">
        <p14:creationId xmlns:p14="http://schemas.microsoft.com/office/powerpoint/2010/main" val="1935356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EBB"/>
                </a:solidFill>
              </a:rPr>
              <a:t>What is GHS?</a:t>
            </a:r>
            <a:endParaRPr lang="en-US" dirty="0">
              <a:solidFill>
                <a:srgbClr val="003EBB"/>
              </a:solidFill>
            </a:endParaRPr>
          </a:p>
        </p:txBody>
      </p:sp>
      <p:sp>
        <p:nvSpPr>
          <p:cNvPr id="3" name="Rectangle 2"/>
          <p:cNvSpPr/>
          <p:nvPr/>
        </p:nvSpPr>
        <p:spPr>
          <a:xfrm>
            <a:off x="2514600" y="2590800"/>
            <a:ext cx="3810000" cy="646331"/>
          </a:xfrm>
          <a:prstGeom prst="rect">
            <a:avLst/>
          </a:prstGeom>
        </p:spPr>
        <p:txBody>
          <a:bodyPr wrap="square">
            <a:spAutoFit/>
          </a:bodyPr>
          <a:lstStyle/>
          <a:p>
            <a:r>
              <a:rPr lang="en-US" b="1" dirty="0">
                <a:hlinkClick r:id="rId3" tooltip="Explanation of Globally Harmonized System"/>
              </a:rPr>
              <a:t>https://</a:t>
            </a:r>
            <a:r>
              <a:rPr lang="en-US" b="1" dirty="0" smtClean="0">
                <a:hlinkClick r:id="rId3" tooltip="Explanation of Globally Harmonized System"/>
              </a:rPr>
              <a:t>youtu.be/PGS0-hWmu0I</a:t>
            </a:r>
            <a:endParaRPr lang="en-US" b="1" dirty="0" smtClean="0"/>
          </a:p>
          <a:p>
            <a:endParaRPr lang="en-US" b="1" dirty="0" smtClean="0"/>
          </a:p>
        </p:txBody>
      </p:sp>
      <p:sp>
        <p:nvSpPr>
          <p:cNvPr id="5" name="Slide Number Placeholder 4"/>
          <p:cNvSpPr>
            <a:spLocks noGrp="1"/>
          </p:cNvSpPr>
          <p:nvPr>
            <p:ph type="sldNum" sz="quarter" idx="11"/>
          </p:nvPr>
        </p:nvSpPr>
        <p:spPr/>
        <p:txBody>
          <a:bodyPr/>
          <a:lstStyle/>
          <a:p>
            <a:fld id="{595ACBD8-3758-409F-B51C-9004A76C155A}" type="slidenum">
              <a:rPr lang="en-US" smtClean="0"/>
              <a:pPr/>
              <a:t>16</a:t>
            </a:fld>
            <a:endParaRPr lang="en-US" dirty="0"/>
          </a:p>
        </p:txBody>
      </p:sp>
    </p:spTree>
    <p:extLst>
      <p:ext uri="{BB962C8B-B14F-4D97-AF65-F5344CB8AC3E}">
        <p14:creationId xmlns:p14="http://schemas.microsoft.com/office/powerpoint/2010/main" val="1231219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tx2">
                    <a:tint val="100000"/>
                    <a:shade val="90000"/>
                    <a:satMod val="250000"/>
                    <a:alpha val="100000"/>
                  </a:schemeClr>
                </a:solidFill>
                <a:ea typeface="Tahoma" panose="020B0604030504040204" pitchFamily="34" charset="0"/>
              </a:rPr>
              <a:t>Introduction</a:t>
            </a:r>
          </a:p>
        </p:txBody>
      </p:sp>
      <p:sp>
        <p:nvSpPr>
          <p:cNvPr id="3" name="Content Placeholder 2"/>
          <p:cNvSpPr>
            <a:spLocks noGrp="1"/>
          </p:cNvSpPr>
          <p:nvPr>
            <p:ph sz="half" idx="1"/>
          </p:nvPr>
        </p:nvSpPr>
        <p:spPr>
          <a:xfrm>
            <a:off x="685800" y="1143000"/>
            <a:ext cx="7772400" cy="1524000"/>
          </a:xfrm>
        </p:spPr>
        <p:txBody>
          <a:bodyPr/>
          <a:lstStyle/>
          <a:p>
            <a:pPr marL="0" indent="0">
              <a:buNone/>
            </a:pPr>
            <a:r>
              <a:rPr lang="en-US" sz="3200" dirty="0"/>
              <a:t>Seven major elements in the GHS-aligned Hazard Communication </a:t>
            </a:r>
            <a:r>
              <a:rPr lang="en-US" sz="3200" dirty="0" smtClean="0"/>
              <a:t>Standard</a:t>
            </a:r>
            <a:endParaRPr lang="en-US" sz="3200" dirty="0"/>
          </a:p>
        </p:txBody>
      </p:sp>
      <p:pic>
        <p:nvPicPr>
          <p:cNvPr id="5" name="Content Placeholder 4" descr="Seven major elements of GHS" title="GHS"/>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1654117" y="2286000"/>
            <a:ext cx="5835766" cy="3603144"/>
          </a:xfrm>
          <a:prstGeom prst="rect">
            <a:avLst/>
          </a:prstGeom>
        </p:spPr>
      </p:pic>
      <p:sp>
        <p:nvSpPr>
          <p:cNvPr id="8" name="TextBox 7"/>
          <p:cNvSpPr txBox="1"/>
          <p:nvPr/>
        </p:nvSpPr>
        <p:spPr>
          <a:xfrm>
            <a:off x="1654117" y="5889144"/>
            <a:ext cx="1676400" cy="215444"/>
          </a:xfrm>
          <a:prstGeom prst="rect">
            <a:avLst/>
          </a:prstGeom>
          <a:noFill/>
        </p:spPr>
        <p:txBody>
          <a:bodyPr wrap="square" rtlCol="0">
            <a:spAutoFit/>
          </a:bodyPr>
          <a:lstStyle/>
          <a:p>
            <a:r>
              <a:rPr lang="en-US" sz="800" dirty="0" smtClean="0"/>
              <a:t>Source</a:t>
            </a:r>
            <a:r>
              <a:rPr lang="en-US" sz="800" dirty="0"/>
              <a:t>: </a:t>
            </a:r>
            <a:r>
              <a:rPr lang="en-US" sz="800" dirty="0" smtClean="0"/>
              <a:t>OSHA</a:t>
            </a:r>
            <a:endParaRPr lang="en-US" sz="800" dirty="0"/>
          </a:p>
        </p:txBody>
      </p:sp>
      <p:sp>
        <p:nvSpPr>
          <p:cNvPr id="4" name="Slide Number Placeholder 3"/>
          <p:cNvSpPr>
            <a:spLocks noGrp="1"/>
          </p:cNvSpPr>
          <p:nvPr>
            <p:ph type="sldNum" sz="quarter" idx="11"/>
          </p:nvPr>
        </p:nvSpPr>
        <p:spPr/>
        <p:txBody>
          <a:bodyPr/>
          <a:lstStyle/>
          <a:p>
            <a:fld id="{595ACBD8-3758-409F-B51C-9004A76C155A}" type="slidenum">
              <a:rPr lang="en-US" smtClean="0"/>
              <a:pPr/>
              <a:t>17</a:t>
            </a:fld>
            <a:endParaRPr lang="en-US" dirty="0"/>
          </a:p>
        </p:txBody>
      </p:sp>
    </p:spTree>
    <p:extLst>
      <p:ext uri="{BB962C8B-B14F-4D97-AF65-F5344CB8AC3E}">
        <p14:creationId xmlns:p14="http://schemas.microsoft.com/office/powerpoint/2010/main" val="774046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tint val="100000"/>
                    <a:shade val="90000"/>
                    <a:satMod val="250000"/>
                    <a:alpha val="100000"/>
                  </a:schemeClr>
                </a:solidFill>
                <a:ea typeface="Tahoma" panose="020B0604030504040204" pitchFamily="34" charset="0"/>
              </a:rPr>
              <a:t>Signal</a:t>
            </a:r>
            <a:r>
              <a:rPr lang="en-US" dirty="0" smtClean="0"/>
              <a:t> </a:t>
            </a:r>
            <a:r>
              <a:rPr lang="en-US" dirty="0">
                <a:solidFill>
                  <a:schemeClr val="tx2">
                    <a:tint val="100000"/>
                    <a:shade val="90000"/>
                    <a:satMod val="250000"/>
                    <a:alpha val="100000"/>
                  </a:schemeClr>
                </a:solidFill>
                <a:ea typeface="Tahoma" panose="020B0604030504040204" pitchFamily="34" charset="0"/>
              </a:rPr>
              <a:t>Words</a:t>
            </a:r>
          </a:p>
        </p:txBody>
      </p:sp>
      <p:sp>
        <p:nvSpPr>
          <p:cNvPr id="3" name="Content Placeholder 2"/>
          <p:cNvSpPr>
            <a:spLocks noGrp="1"/>
          </p:cNvSpPr>
          <p:nvPr>
            <p:ph sz="half" idx="1"/>
          </p:nvPr>
        </p:nvSpPr>
        <p:spPr/>
        <p:txBody>
          <a:bodyPr/>
          <a:lstStyle/>
          <a:p>
            <a:r>
              <a:rPr lang="en-US" dirty="0" smtClean="0"/>
              <a:t>Word used to indicate the relative level of severity of hazard.</a:t>
            </a:r>
          </a:p>
          <a:p>
            <a:r>
              <a:rPr lang="en-US" dirty="0" smtClean="0"/>
              <a:t>Only two words used:</a:t>
            </a:r>
          </a:p>
          <a:p>
            <a:pPr lvl="1"/>
            <a:r>
              <a:rPr lang="en-US" dirty="0" smtClean="0"/>
              <a:t>Danger: most severe</a:t>
            </a:r>
          </a:p>
          <a:p>
            <a:pPr lvl="1"/>
            <a:r>
              <a:rPr lang="en-US" dirty="0" smtClean="0"/>
              <a:t>Warning: </a:t>
            </a:r>
            <a:r>
              <a:rPr lang="en-US" dirty="0"/>
              <a:t>l</a:t>
            </a:r>
            <a:r>
              <a:rPr lang="en-US" dirty="0" smtClean="0"/>
              <a:t>ess severe</a:t>
            </a:r>
            <a:endParaRPr lang="en-US" dirty="0"/>
          </a:p>
        </p:txBody>
      </p:sp>
      <p:pic>
        <p:nvPicPr>
          <p:cNvPr id="8194" name="Picture 2" descr="Image result for danger warning osha" title="Signal Words"/>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257800" y="914400"/>
            <a:ext cx="3352800" cy="23919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6" name="Picture 4" descr="warning osha" title="Signal Word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95900" y="3429000"/>
            <a:ext cx="3276600" cy="2369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1"/>
          </p:nvPr>
        </p:nvSpPr>
        <p:spPr/>
        <p:txBody>
          <a:bodyPr/>
          <a:lstStyle/>
          <a:p>
            <a:fld id="{595ACBD8-3758-409F-B51C-9004A76C155A}" type="slidenum">
              <a:rPr lang="en-US" smtClean="0"/>
              <a:pPr/>
              <a:t>18</a:t>
            </a:fld>
            <a:endParaRPr lang="en-US" dirty="0"/>
          </a:p>
        </p:txBody>
      </p:sp>
    </p:spTree>
    <p:extLst>
      <p:ext uri="{BB962C8B-B14F-4D97-AF65-F5344CB8AC3E}">
        <p14:creationId xmlns:p14="http://schemas.microsoft.com/office/powerpoint/2010/main" val="4210855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tint val="100000"/>
                    <a:shade val="90000"/>
                    <a:satMod val="250000"/>
                    <a:alpha val="100000"/>
                  </a:schemeClr>
                </a:solidFill>
                <a:ea typeface="Tahoma" panose="020B0604030504040204" pitchFamily="34" charset="0"/>
              </a:rPr>
              <a:t>Hazard</a:t>
            </a:r>
            <a:r>
              <a:rPr lang="en-US" dirty="0" smtClean="0"/>
              <a:t> </a:t>
            </a:r>
            <a:r>
              <a:rPr lang="en-US" dirty="0">
                <a:solidFill>
                  <a:schemeClr val="tx2">
                    <a:tint val="100000"/>
                    <a:shade val="90000"/>
                    <a:satMod val="250000"/>
                    <a:alpha val="100000"/>
                  </a:schemeClr>
                </a:solidFill>
                <a:ea typeface="Tahoma" panose="020B0604030504040204" pitchFamily="34" charset="0"/>
              </a:rPr>
              <a:t>Statements</a:t>
            </a:r>
          </a:p>
        </p:txBody>
      </p:sp>
      <p:sp>
        <p:nvSpPr>
          <p:cNvPr id="3" name="Content Placeholder 2"/>
          <p:cNvSpPr>
            <a:spLocks noGrp="1"/>
          </p:cNvSpPr>
          <p:nvPr>
            <p:ph sz="half" idx="1"/>
          </p:nvPr>
        </p:nvSpPr>
        <p:spPr>
          <a:xfrm>
            <a:off x="457200" y="1143000"/>
            <a:ext cx="4038600" cy="4572000"/>
          </a:xfrm>
        </p:spPr>
        <p:txBody>
          <a:bodyPr/>
          <a:lstStyle/>
          <a:p>
            <a:r>
              <a:rPr lang="en-US" dirty="0" smtClean="0"/>
              <a:t>Classification of Health Hazard:</a:t>
            </a:r>
          </a:p>
          <a:p>
            <a:pPr lvl="1"/>
            <a:r>
              <a:rPr lang="en-US" dirty="0" smtClean="0"/>
              <a:t>Acute Toxicity</a:t>
            </a:r>
          </a:p>
          <a:p>
            <a:pPr lvl="1"/>
            <a:r>
              <a:rPr lang="en-US" dirty="0" smtClean="0"/>
              <a:t>Skin Corrosion</a:t>
            </a:r>
          </a:p>
          <a:p>
            <a:pPr lvl="1"/>
            <a:r>
              <a:rPr lang="en-US" dirty="0" smtClean="0"/>
              <a:t>Serious Eye Damage</a:t>
            </a:r>
          </a:p>
          <a:p>
            <a:r>
              <a:rPr lang="en-US" dirty="0" smtClean="0"/>
              <a:t>Classification of Physical Hazards:</a:t>
            </a:r>
          </a:p>
          <a:p>
            <a:pPr lvl="1"/>
            <a:r>
              <a:rPr lang="en-US" dirty="0" smtClean="0"/>
              <a:t>Explosives</a:t>
            </a:r>
          </a:p>
          <a:p>
            <a:pPr lvl="1"/>
            <a:r>
              <a:rPr lang="en-US" dirty="0" smtClean="0"/>
              <a:t>Flammable Gases</a:t>
            </a:r>
          </a:p>
          <a:p>
            <a:pPr lvl="1"/>
            <a:r>
              <a:rPr lang="en-US" dirty="0" smtClean="0"/>
              <a:t>Flammable Liquids</a:t>
            </a:r>
          </a:p>
          <a:p>
            <a:endParaRPr lang="en-US" dirty="0"/>
          </a:p>
        </p:txBody>
      </p:sp>
      <p:sp>
        <p:nvSpPr>
          <p:cNvPr id="4" name="Content Placeholder 3"/>
          <p:cNvSpPr>
            <a:spLocks noGrp="1"/>
          </p:cNvSpPr>
          <p:nvPr>
            <p:ph sz="half" idx="2"/>
          </p:nvPr>
        </p:nvSpPr>
        <p:spPr>
          <a:xfrm>
            <a:off x="4648200" y="1143000"/>
            <a:ext cx="4038600" cy="4572000"/>
          </a:xfrm>
        </p:spPr>
        <p:txBody>
          <a:bodyPr/>
          <a:lstStyle/>
          <a:p>
            <a:r>
              <a:rPr lang="en-US" dirty="0" smtClean="0"/>
              <a:t>Hazard Statement:</a:t>
            </a:r>
          </a:p>
          <a:p>
            <a:pPr lvl="1"/>
            <a:r>
              <a:rPr lang="en-US" dirty="0" smtClean="0"/>
              <a:t>Causes severe burns and eye damage</a:t>
            </a:r>
            <a:endParaRPr lang="en-US" dirty="0"/>
          </a:p>
        </p:txBody>
      </p:sp>
      <p:pic>
        <p:nvPicPr>
          <p:cNvPr id="9218" name="Picture 2" descr="Chemical burn" title="Hazard Statemen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05400" y="2666999"/>
            <a:ext cx="3429000" cy="2314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1"/>
          </p:nvPr>
        </p:nvSpPr>
        <p:spPr/>
        <p:txBody>
          <a:bodyPr/>
          <a:lstStyle/>
          <a:p>
            <a:fld id="{595ACBD8-3758-409F-B51C-9004A76C155A}" type="slidenum">
              <a:rPr lang="en-US" smtClean="0"/>
              <a:pPr/>
              <a:t>19</a:t>
            </a:fld>
            <a:endParaRPr lang="en-US" dirty="0"/>
          </a:p>
        </p:txBody>
      </p:sp>
    </p:spTree>
    <p:extLst>
      <p:ext uri="{BB962C8B-B14F-4D97-AF65-F5344CB8AC3E}">
        <p14:creationId xmlns:p14="http://schemas.microsoft.com/office/powerpoint/2010/main" val="2542342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53536"/>
            <a:ext cx="8229600" cy="1143000"/>
          </a:xfrm>
        </p:spPr>
        <p:txBody>
          <a:bodyPr/>
          <a:lstStyle/>
          <a:p>
            <a:pPr marL="54864" eaLnBrk="1" fontAlgn="auto" hangingPunct="1">
              <a:spcAft>
                <a:spcPts val="0"/>
              </a:spcAft>
              <a:defRPr/>
            </a:pPr>
            <a:r>
              <a:rPr lang="en-US" altLang="en-US" dirty="0" smtClean="0">
                <a:solidFill>
                  <a:schemeClr val="tx2">
                    <a:tint val="100000"/>
                    <a:shade val="90000"/>
                    <a:satMod val="250000"/>
                    <a:alpha val="100000"/>
                  </a:schemeClr>
                </a:solidFill>
                <a:ea typeface="Tahoma" panose="020B0604030504040204" pitchFamily="34" charset="0"/>
              </a:rPr>
              <a:t>Disclaimer</a:t>
            </a:r>
          </a:p>
        </p:txBody>
      </p:sp>
      <p:sp>
        <p:nvSpPr>
          <p:cNvPr id="11267" name="Content Placeholder 3"/>
          <p:cNvSpPr>
            <a:spLocks noGrp="1"/>
          </p:cNvSpPr>
          <p:nvPr>
            <p:ph idx="1"/>
          </p:nvPr>
        </p:nvSpPr>
        <p:spPr>
          <a:xfrm>
            <a:off x="648222" y="1219200"/>
            <a:ext cx="7848600" cy="4495801"/>
          </a:xfrm>
        </p:spPr>
        <p:txBody>
          <a:bodyPr/>
          <a:lstStyle/>
          <a:p>
            <a:pPr eaLnBrk="1" hangingPunct="1"/>
            <a:r>
              <a:rPr lang="en-US" altLang="en-US" sz="2400" dirty="0" smtClean="0">
                <a:ea typeface="Tahoma" panose="020B0604030504040204" pitchFamily="34" charset="0"/>
              </a:rPr>
              <a:t>This material was produced under grant SH-16625-2007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pPr eaLnBrk="1" hangingPunct="1"/>
            <a:endParaRPr lang="en-US" altLang="en-US" sz="2400" dirty="0" smtClean="0">
              <a:ea typeface="Tahoma" panose="020B0604030504040204" pitchFamily="34" charset="0"/>
            </a:endParaRPr>
          </a:p>
          <a:p>
            <a:pPr eaLnBrk="1" hangingPunct="1"/>
            <a:r>
              <a:rPr lang="en-US" altLang="en-US" sz="2400" dirty="0" smtClean="0">
                <a:ea typeface="Tahoma" panose="020B0604030504040204" pitchFamily="34" charset="0"/>
              </a:rPr>
              <a:t>Revisions were made to this material under grant number SH-31240-SH7 from the Occupational Safety and Health Administration, U.S. Department of Labor.</a:t>
            </a:r>
          </a:p>
          <a:p>
            <a:pPr eaLnBrk="1" hangingPunct="1">
              <a:buFont typeface="Arial" charset="0"/>
              <a:buNone/>
            </a:pPr>
            <a:endParaRPr lang="en-US" altLang="en-US" sz="2400" dirty="0" smtClean="0">
              <a:ea typeface="Tahoma" panose="020B0604030504040204" pitchFamily="34" charset="0"/>
            </a:endParaRPr>
          </a:p>
        </p:txBody>
      </p:sp>
      <p:sp>
        <p:nvSpPr>
          <p:cNvPr id="2" name="Slide Number Placeholder 1"/>
          <p:cNvSpPr>
            <a:spLocks noGrp="1"/>
          </p:cNvSpPr>
          <p:nvPr>
            <p:ph type="sldNum" sz="quarter" idx="11"/>
          </p:nvPr>
        </p:nvSpPr>
        <p:spPr/>
        <p:txBody>
          <a:bodyPr/>
          <a:lstStyle/>
          <a:p>
            <a:fld id="{595ACBD8-3758-409F-B51C-9004A76C155A}" type="slidenum">
              <a:rPr lang="en-US" smtClean="0"/>
              <a:pPr/>
              <a:t>2</a:t>
            </a:fld>
            <a:endParaRPr lang="en-US" dirty="0"/>
          </a:p>
        </p:txBody>
      </p:sp>
    </p:spTree>
    <p:extLst>
      <p:ext uri="{BB962C8B-B14F-4D97-AF65-F5344CB8AC3E}">
        <p14:creationId xmlns:p14="http://schemas.microsoft.com/office/powerpoint/2010/main" val="3094918027"/>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tint val="100000"/>
                    <a:shade val="90000"/>
                    <a:satMod val="250000"/>
                    <a:alpha val="100000"/>
                  </a:schemeClr>
                </a:solidFill>
                <a:ea typeface="Tahoma" panose="020B0604030504040204" pitchFamily="34" charset="0"/>
              </a:rPr>
              <a:t>Precautionary</a:t>
            </a:r>
            <a:r>
              <a:rPr lang="en-US" dirty="0" smtClean="0"/>
              <a:t> </a:t>
            </a:r>
            <a:r>
              <a:rPr lang="en-US" dirty="0">
                <a:solidFill>
                  <a:schemeClr val="tx2">
                    <a:tint val="100000"/>
                    <a:shade val="90000"/>
                    <a:satMod val="250000"/>
                    <a:alpha val="100000"/>
                  </a:schemeClr>
                </a:solidFill>
                <a:ea typeface="Tahoma" panose="020B0604030504040204" pitchFamily="34" charset="0"/>
              </a:rPr>
              <a:t>Statements</a:t>
            </a:r>
          </a:p>
        </p:txBody>
      </p:sp>
      <p:sp>
        <p:nvSpPr>
          <p:cNvPr id="6" name="Content Placeholder 5"/>
          <p:cNvSpPr>
            <a:spLocks noGrp="1"/>
          </p:cNvSpPr>
          <p:nvPr>
            <p:ph sz="half" idx="1"/>
          </p:nvPr>
        </p:nvSpPr>
        <p:spPr>
          <a:xfrm>
            <a:off x="457200" y="1066800"/>
            <a:ext cx="4038600" cy="4572000"/>
          </a:xfrm>
        </p:spPr>
        <p:txBody>
          <a:bodyPr/>
          <a:lstStyle/>
          <a:p>
            <a:r>
              <a:rPr lang="en-US" dirty="0" smtClean="0"/>
              <a:t>Prevention:</a:t>
            </a:r>
          </a:p>
          <a:p>
            <a:pPr lvl="1"/>
            <a:r>
              <a:rPr lang="en-US" dirty="0"/>
              <a:t>“Wash face, hands and any exposed skin thoroughly after </a:t>
            </a:r>
            <a:r>
              <a:rPr lang="en-US" dirty="0" smtClean="0"/>
              <a:t>handling.”</a:t>
            </a:r>
          </a:p>
          <a:p>
            <a:pPr lvl="1"/>
            <a:r>
              <a:rPr lang="en-US" dirty="0" smtClean="0"/>
              <a:t>“Wear eye/face protection”</a:t>
            </a:r>
          </a:p>
          <a:p>
            <a:r>
              <a:rPr lang="en-US" dirty="0" smtClean="0"/>
              <a:t>Response:</a:t>
            </a:r>
          </a:p>
          <a:p>
            <a:pPr lvl="1"/>
            <a:r>
              <a:rPr lang="en-US" dirty="0" smtClean="0"/>
              <a:t> </a:t>
            </a:r>
            <a:r>
              <a:rPr lang="en-US" dirty="0"/>
              <a:t>“If skin irritation occurs: get medical </a:t>
            </a:r>
            <a:r>
              <a:rPr lang="en-US" dirty="0" smtClean="0"/>
              <a:t>advice/attention.”</a:t>
            </a:r>
            <a:endParaRPr lang="en-US" dirty="0"/>
          </a:p>
        </p:txBody>
      </p:sp>
      <p:sp>
        <p:nvSpPr>
          <p:cNvPr id="7" name="Content Placeholder 6"/>
          <p:cNvSpPr>
            <a:spLocks noGrp="1"/>
          </p:cNvSpPr>
          <p:nvPr>
            <p:ph sz="half" idx="2"/>
          </p:nvPr>
        </p:nvSpPr>
        <p:spPr>
          <a:xfrm>
            <a:off x="4648200" y="1066800"/>
            <a:ext cx="4038600" cy="2285999"/>
          </a:xfrm>
        </p:spPr>
        <p:txBody>
          <a:bodyPr/>
          <a:lstStyle/>
          <a:p>
            <a:r>
              <a:rPr lang="en-US" dirty="0" smtClean="0"/>
              <a:t>Storage</a:t>
            </a:r>
          </a:p>
          <a:p>
            <a:pPr lvl="1"/>
            <a:r>
              <a:rPr lang="en-US" dirty="0" smtClean="0"/>
              <a:t>“Store in a dry place.”</a:t>
            </a:r>
          </a:p>
          <a:p>
            <a:r>
              <a:rPr lang="en-US" dirty="0" smtClean="0"/>
              <a:t>Disposal</a:t>
            </a:r>
          </a:p>
          <a:p>
            <a:pPr lvl="1"/>
            <a:r>
              <a:rPr lang="en-US" dirty="0" smtClean="0"/>
              <a:t>“Dispose of contents to…”</a:t>
            </a:r>
            <a:endParaRPr lang="en-US" dirty="0"/>
          </a:p>
        </p:txBody>
      </p:sp>
      <p:pic>
        <p:nvPicPr>
          <p:cNvPr id="3074" name="Picture 2" descr=" Safety gear (goggles)" title="Precautionary Statemen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5337" y="3810000"/>
            <a:ext cx="3048000" cy="19712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1"/>
          </p:nvPr>
        </p:nvSpPr>
        <p:spPr/>
        <p:txBody>
          <a:bodyPr/>
          <a:lstStyle/>
          <a:p>
            <a:fld id="{595ACBD8-3758-409F-B51C-9004A76C155A}" type="slidenum">
              <a:rPr lang="en-US" smtClean="0"/>
              <a:pPr/>
              <a:t>20</a:t>
            </a:fld>
            <a:endParaRPr lang="en-US" dirty="0"/>
          </a:p>
        </p:txBody>
      </p:sp>
    </p:spTree>
    <p:extLst>
      <p:ext uri="{BB962C8B-B14F-4D97-AF65-F5344CB8AC3E}">
        <p14:creationId xmlns:p14="http://schemas.microsoft.com/office/powerpoint/2010/main" val="3050358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3900" dirty="0" smtClean="0">
                <a:solidFill>
                  <a:schemeClr val="tx2">
                    <a:tint val="100000"/>
                    <a:shade val="90000"/>
                    <a:satMod val="250000"/>
                    <a:alpha val="100000"/>
                  </a:schemeClr>
                </a:solidFill>
                <a:ea typeface="Tahoma" panose="020B0604030504040204" pitchFamily="34" charset="0"/>
              </a:rPr>
              <a:t>Hazard Communication Pictograms</a:t>
            </a:r>
            <a:endParaRPr lang="en-US" sz="3900" dirty="0">
              <a:solidFill>
                <a:schemeClr val="tx2">
                  <a:tint val="100000"/>
                  <a:shade val="90000"/>
                  <a:satMod val="250000"/>
                  <a:alpha val="100000"/>
                </a:schemeClr>
              </a:solidFill>
              <a:ea typeface="Tahoma" panose="020B0604030504040204" pitchFamily="34" charset="0"/>
            </a:endParaRPr>
          </a:p>
        </p:txBody>
      </p:sp>
      <p:grpSp>
        <p:nvGrpSpPr>
          <p:cNvPr id="8" name="Group 7" descr="Hazcom Pictograms" title="Pictograms"/>
          <p:cNvGrpSpPr/>
          <p:nvPr/>
        </p:nvGrpSpPr>
        <p:grpSpPr>
          <a:xfrm>
            <a:off x="2514600" y="990600"/>
            <a:ext cx="4114800" cy="4876800"/>
            <a:chOff x="2514600" y="1066800"/>
            <a:chExt cx="4114800" cy="4876800"/>
          </a:xfrm>
        </p:grpSpPr>
        <p:sp>
          <p:nvSpPr>
            <p:cNvPr id="12" name="Line Callout 1 11"/>
            <p:cNvSpPr/>
            <p:nvPr/>
          </p:nvSpPr>
          <p:spPr>
            <a:xfrm>
              <a:off x="2514600" y="1066800"/>
              <a:ext cx="4114800" cy="4876800"/>
            </a:xfrm>
            <a:prstGeom prst="borderCallout1">
              <a:avLst>
                <a:gd name="adj1" fmla="val 42738"/>
                <a:gd name="adj2" fmla="val 100291"/>
                <a:gd name="adj3" fmla="val 42891"/>
                <a:gd name="adj4" fmla="val 99870"/>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3077" name="Picture 5" descr="Pictograms for title slide" title="Title Slid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76537" y="1282709"/>
              <a:ext cx="3590925" cy="444498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Slide Number Placeholder 4"/>
          <p:cNvSpPr>
            <a:spLocks noGrp="1"/>
          </p:cNvSpPr>
          <p:nvPr>
            <p:ph type="sldNum" sz="quarter" idx="11"/>
          </p:nvPr>
        </p:nvSpPr>
        <p:spPr/>
        <p:txBody>
          <a:bodyPr/>
          <a:lstStyle/>
          <a:p>
            <a:fld id="{595ACBD8-3758-409F-B51C-9004A76C155A}" type="slidenum">
              <a:rPr lang="en-US" smtClean="0"/>
              <a:pPr/>
              <a:t>21</a:t>
            </a:fld>
            <a:endParaRPr lang="en-US" dirty="0"/>
          </a:p>
        </p:txBody>
      </p:sp>
    </p:spTree>
    <p:extLst>
      <p:ext uri="{BB962C8B-B14F-4D97-AF65-F5344CB8AC3E}">
        <p14:creationId xmlns:p14="http://schemas.microsoft.com/office/powerpoint/2010/main" val="21088693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r>
              <a:rPr lang="en-US" dirty="0" smtClean="0">
                <a:solidFill>
                  <a:srgbClr val="003EBB"/>
                </a:solidFill>
              </a:rPr>
              <a:t>Health Hazard Pictogram</a:t>
            </a:r>
            <a:endParaRPr lang="en-US" dirty="0">
              <a:solidFill>
                <a:srgbClr val="003EBB"/>
              </a:solidFill>
            </a:endParaRPr>
          </a:p>
        </p:txBody>
      </p:sp>
      <p:sp>
        <p:nvSpPr>
          <p:cNvPr id="6" name="Content Placeholder 5"/>
          <p:cNvSpPr>
            <a:spLocks noGrp="1"/>
          </p:cNvSpPr>
          <p:nvPr>
            <p:ph sz="half" idx="2"/>
          </p:nvPr>
        </p:nvSpPr>
        <p:spPr>
          <a:xfrm>
            <a:off x="4648200" y="1544095"/>
            <a:ext cx="4038600" cy="3777379"/>
          </a:xfrm>
        </p:spPr>
        <p:txBody>
          <a:bodyPr/>
          <a:lstStyle/>
          <a:p>
            <a:pPr marL="0" indent="0">
              <a:buNone/>
            </a:pPr>
            <a:r>
              <a:rPr lang="en-US" b="1" dirty="0" smtClean="0"/>
              <a:t>Distinct Hazard</a:t>
            </a:r>
          </a:p>
          <a:p>
            <a:r>
              <a:rPr lang="en-US" dirty="0" smtClean="0"/>
              <a:t>Carcinogen</a:t>
            </a:r>
            <a:endParaRPr lang="en-US" dirty="0"/>
          </a:p>
          <a:p>
            <a:r>
              <a:rPr lang="en-US" dirty="0" smtClean="0"/>
              <a:t>Mutagens</a:t>
            </a:r>
            <a:endParaRPr lang="en-US" dirty="0"/>
          </a:p>
          <a:p>
            <a:r>
              <a:rPr lang="en-US" dirty="0" smtClean="0"/>
              <a:t>Reproductive Hazards</a:t>
            </a:r>
          </a:p>
          <a:p>
            <a:r>
              <a:rPr lang="en-US" dirty="0" smtClean="0"/>
              <a:t>Respiratory Sensitizer</a:t>
            </a:r>
          </a:p>
          <a:p>
            <a:r>
              <a:rPr lang="en-US" dirty="0" smtClean="0"/>
              <a:t>Target Organ Toxicity</a:t>
            </a:r>
          </a:p>
          <a:p>
            <a:r>
              <a:rPr lang="en-US" dirty="0" smtClean="0"/>
              <a:t>Aspiration Toxicity</a:t>
            </a:r>
            <a:endParaRPr lang="en-US" dirty="0"/>
          </a:p>
        </p:txBody>
      </p:sp>
      <p:grpSp>
        <p:nvGrpSpPr>
          <p:cNvPr id="3" name="Group 2" descr="Health Hazard Pictogram" title="Pictograms"/>
          <p:cNvGrpSpPr/>
          <p:nvPr/>
        </p:nvGrpSpPr>
        <p:grpSpPr>
          <a:xfrm>
            <a:off x="762000" y="1790178"/>
            <a:ext cx="3124200" cy="3276600"/>
            <a:chOff x="762000" y="1600200"/>
            <a:chExt cx="3124200" cy="3276600"/>
          </a:xfrm>
        </p:grpSpPr>
        <p:sp>
          <p:nvSpPr>
            <p:cNvPr id="22" name="Line Callout 1 21"/>
            <p:cNvSpPr/>
            <p:nvPr/>
          </p:nvSpPr>
          <p:spPr>
            <a:xfrm>
              <a:off x="762000" y="1600200"/>
              <a:ext cx="3124200" cy="3276600"/>
            </a:xfrm>
            <a:prstGeom prst="borderCallout1">
              <a:avLst>
                <a:gd name="adj1" fmla="val 42738"/>
                <a:gd name="adj2" fmla="val 100291"/>
                <a:gd name="adj3" fmla="val 42891"/>
                <a:gd name="adj4" fmla="val 99870"/>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Health Hazard</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5122" name="Picture 2" descr="Image result for health hazard pictogra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4425" y="2133600"/>
              <a:ext cx="2419350" cy="2419350"/>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
        <p:nvSpPr>
          <p:cNvPr id="7" name="Slide Number Placeholder 6"/>
          <p:cNvSpPr>
            <a:spLocks noGrp="1"/>
          </p:cNvSpPr>
          <p:nvPr>
            <p:ph type="sldNum" sz="quarter" idx="11"/>
          </p:nvPr>
        </p:nvSpPr>
        <p:spPr/>
        <p:txBody>
          <a:bodyPr/>
          <a:lstStyle/>
          <a:p>
            <a:fld id="{595ACBD8-3758-409F-B51C-9004A76C155A}" type="slidenum">
              <a:rPr lang="en-US" smtClean="0"/>
              <a:pPr/>
              <a:t>22</a:t>
            </a:fld>
            <a:endParaRPr lang="en-US" dirty="0"/>
          </a:p>
        </p:txBody>
      </p:sp>
    </p:spTree>
    <p:extLst>
      <p:ext uri="{BB962C8B-B14F-4D97-AF65-F5344CB8AC3E}">
        <p14:creationId xmlns:p14="http://schemas.microsoft.com/office/powerpoint/2010/main" val="40411142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r>
              <a:rPr lang="en-US" dirty="0" smtClean="0">
                <a:solidFill>
                  <a:srgbClr val="003EBB"/>
                </a:solidFill>
              </a:rPr>
              <a:t>Flame Pictogram</a:t>
            </a:r>
            <a:endParaRPr lang="en-US" dirty="0">
              <a:solidFill>
                <a:srgbClr val="003EBB"/>
              </a:solidFill>
            </a:endParaRPr>
          </a:p>
        </p:txBody>
      </p:sp>
      <p:sp>
        <p:nvSpPr>
          <p:cNvPr id="6" name="Content Placeholder 5"/>
          <p:cNvSpPr>
            <a:spLocks noGrp="1"/>
          </p:cNvSpPr>
          <p:nvPr>
            <p:ph sz="half" idx="2"/>
          </p:nvPr>
        </p:nvSpPr>
        <p:spPr>
          <a:xfrm>
            <a:off x="4648200" y="1544095"/>
            <a:ext cx="4038600" cy="3777379"/>
          </a:xfrm>
        </p:spPr>
        <p:txBody>
          <a:bodyPr/>
          <a:lstStyle/>
          <a:p>
            <a:pPr marL="0" indent="0">
              <a:buNone/>
            </a:pPr>
            <a:r>
              <a:rPr lang="en-US" b="1" dirty="0" smtClean="0"/>
              <a:t>Distinct Hazard</a:t>
            </a:r>
          </a:p>
          <a:p>
            <a:r>
              <a:rPr lang="en-US" dirty="0" smtClean="0"/>
              <a:t>Flammables</a:t>
            </a:r>
          </a:p>
          <a:p>
            <a:r>
              <a:rPr lang="en-US" dirty="0" smtClean="0"/>
              <a:t>Self-</a:t>
            </a:r>
            <a:r>
              <a:rPr lang="en-US" dirty="0" err="1" smtClean="0"/>
              <a:t>Reactives</a:t>
            </a:r>
            <a:endParaRPr lang="en-US" dirty="0" smtClean="0"/>
          </a:p>
          <a:p>
            <a:r>
              <a:rPr lang="en-US" dirty="0" err="1" smtClean="0"/>
              <a:t>Pyrophorics</a:t>
            </a:r>
            <a:endParaRPr lang="en-US" dirty="0" smtClean="0"/>
          </a:p>
          <a:p>
            <a:r>
              <a:rPr lang="en-US" dirty="0" smtClean="0"/>
              <a:t>Self-Heating</a:t>
            </a:r>
          </a:p>
          <a:p>
            <a:r>
              <a:rPr lang="en-US" dirty="0" smtClean="0"/>
              <a:t>Emits Flammable Gas</a:t>
            </a:r>
          </a:p>
          <a:p>
            <a:r>
              <a:rPr lang="en-US" dirty="0" smtClean="0"/>
              <a:t>Organic Peroxides</a:t>
            </a:r>
            <a:endParaRPr lang="en-US" dirty="0"/>
          </a:p>
        </p:txBody>
      </p:sp>
      <p:sp>
        <p:nvSpPr>
          <p:cNvPr id="22" name="Line Callout 1 21"/>
          <p:cNvSpPr/>
          <p:nvPr/>
        </p:nvSpPr>
        <p:spPr>
          <a:xfrm>
            <a:off x="762000" y="1790178"/>
            <a:ext cx="3124200" cy="3276600"/>
          </a:xfrm>
          <a:prstGeom prst="borderCallout1">
            <a:avLst>
              <a:gd name="adj1" fmla="val 42738"/>
              <a:gd name="adj2" fmla="val 100291"/>
              <a:gd name="adj3" fmla="val 42891"/>
              <a:gd name="adj4" fmla="val 99870"/>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Flame</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6146" name="Picture 2" descr="Image result for flame pictogram" title="Pictogram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02518" y="2309420"/>
            <a:ext cx="2443163" cy="244316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
        <p:nvSpPr>
          <p:cNvPr id="4" name="Slide Number Placeholder 3"/>
          <p:cNvSpPr>
            <a:spLocks noGrp="1"/>
          </p:cNvSpPr>
          <p:nvPr>
            <p:ph type="sldNum" sz="quarter" idx="11"/>
          </p:nvPr>
        </p:nvSpPr>
        <p:spPr/>
        <p:txBody>
          <a:bodyPr/>
          <a:lstStyle/>
          <a:p>
            <a:fld id="{595ACBD8-3758-409F-B51C-9004A76C155A}" type="slidenum">
              <a:rPr lang="en-US" smtClean="0"/>
              <a:pPr/>
              <a:t>23</a:t>
            </a:fld>
            <a:endParaRPr lang="en-US" dirty="0"/>
          </a:p>
        </p:txBody>
      </p:sp>
    </p:spTree>
    <p:extLst>
      <p:ext uri="{BB962C8B-B14F-4D97-AF65-F5344CB8AC3E}">
        <p14:creationId xmlns:p14="http://schemas.microsoft.com/office/powerpoint/2010/main" val="7604061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r>
              <a:rPr lang="en-US" dirty="0" smtClean="0">
                <a:solidFill>
                  <a:srgbClr val="003EBB"/>
                </a:solidFill>
              </a:rPr>
              <a:t>Exclamation Mark Pictogram</a:t>
            </a:r>
            <a:endParaRPr lang="en-US" dirty="0">
              <a:solidFill>
                <a:srgbClr val="003EBB"/>
              </a:solidFill>
            </a:endParaRPr>
          </a:p>
        </p:txBody>
      </p:sp>
      <p:sp>
        <p:nvSpPr>
          <p:cNvPr id="6" name="Content Placeholder 5"/>
          <p:cNvSpPr>
            <a:spLocks noGrp="1"/>
          </p:cNvSpPr>
          <p:nvPr>
            <p:ph sz="half" idx="2"/>
          </p:nvPr>
        </p:nvSpPr>
        <p:spPr>
          <a:xfrm>
            <a:off x="4648200" y="1219200"/>
            <a:ext cx="4343400" cy="4659247"/>
          </a:xfrm>
        </p:spPr>
        <p:txBody>
          <a:bodyPr/>
          <a:lstStyle/>
          <a:p>
            <a:pPr marL="0" indent="0">
              <a:buNone/>
            </a:pPr>
            <a:r>
              <a:rPr lang="en-US" b="1" dirty="0" smtClean="0"/>
              <a:t>Distinct Hazard</a:t>
            </a:r>
          </a:p>
          <a:p>
            <a:r>
              <a:rPr lang="en-US" dirty="0" smtClean="0"/>
              <a:t>Irritant (skin and eye)</a:t>
            </a:r>
          </a:p>
          <a:p>
            <a:r>
              <a:rPr lang="en-US" dirty="0" smtClean="0"/>
              <a:t>Skin Sensitizer</a:t>
            </a:r>
          </a:p>
          <a:p>
            <a:r>
              <a:rPr lang="en-US" dirty="0" smtClean="0"/>
              <a:t>Acute Toxicity (harmful)</a:t>
            </a:r>
          </a:p>
          <a:p>
            <a:r>
              <a:rPr lang="en-US" dirty="0" smtClean="0"/>
              <a:t>Narcotic Effects</a:t>
            </a:r>
          </a:p>
          <a:p>
            <a:r>
              <a:rPr lang="en-US" dirty="0" smtClean="0"/>
              <a:t>Respiratory Tract Irritant</a:t>
            </a:r>
          </a:p>
          <a:p>
            <a:r>
              <a:rPr lang="en-US" dirty="0" smtClean="0"/>
              <a:t>Hazardous to Ozone Layer (Non-Mandatory)</a:t>
            </a:r>
            <a:endParaRPr lang="en-US" dirty="0"/>
          </a:p>
        </p:txBody>
      </p:sp>
      <p:sp>
        <p:nvSpPr>
          <p:cNvPr id="22" name="Line Callout 1 21"/>
          <p:cNvSpPr/>
          <p:nvPr/>
        </p:nvSpPr>
        <p:spPr>
          <a:xfrm>
            <a:off x="762000" y="1790178"/>
            <a:ext cx="3124200" cy="3276600"/>
          </a:xfrm>
          <a:prstGeom prst="borderCallout1">
            <a:avLst>
              <a:gd name="adj1" fmla="val 42738"/>
              <a:gd name="adj2" fmla="val 100291"/>
              <a:gd name="adj3" fmla="val 42891"/>
              <a:gd name="adj4" fmla="val 99870"/>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Exclamation Mark</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13314" name="Picture 2" descr="Exclamation Mark Pictogram" title="Pictogram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8150" y="2248422"/>
            <a:ext cx="2594398" cy="25908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
        <p:nvSpPr>
          <p:cNvPr id="3" name="Slide Number Placeholder 2"/>
          <p:cNvSpPr>
            <a:spLocks noGrp="1"/>
          </p:cNvSpPr>
          <p:nvPr>
            <p:ph type="sldNum" sz="quarter" idx="11"/>
          </p:nvPr>
        </p:nvSpPr>
        <p:spPr/>
        <p:txBody>
          <a:bodyPr/>
          <a:lstStyle/>
          <a:p>
            <a:fld id="{595ACBD8-3758-409F-B51C-9004A76C155A}" type="slidenum">
              <a:rPr lang="en-US" smtClean="0"/>
              <a:pPr/>
              <a:t>24</a:t>
            </a:fld>
            <a:endParaRPr lang="en-US" dirty="0"/>
          </a:p>
        </p:txBody>
      </p:sp>
    </p:spTree>
    <p:extLst>
      <p:ext uri="{BB962C8B-B14F-4D97-AF65-F5344CB8AC3E}">
        <p14:creationId xmlns:p14="http://schemas.microsoft.com/office/powerpoint/2010/main" val="264156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r>
              <a:rPr lang="en-US" dirty="0" smtClean="0">
                <a:solidFill>
                  <a:srgbClr val="003EBB"/>
                </a:solidFill>
              </a:rPr>
              <a:t>Gas Cylinder Pictogram</a:t>
            </a:r>
            <a:endParaRPr lang="en-US" dirty="0">
              <a:solidFill>
                <a:srgbClr val="003EBB"/>
              </a:solidFill>
            </a:endParaRPr>
          </a:p>
        </p:txBody>
      </p:sp>
      <p:sp>
        <p:nvSpPr>
          <p:cNvPr id="6" name="Content Placeholder 5"/>
          <p:cNvSpPr>
            <a:spLocks noGrp="1"/>
          </p:cNvSpPr>
          <p:nvPr>
            <p:ph sz="half" idx="2"/>
          </p:nvPr>
        </p:nvSpPr>
        <p:spPr>
          <a:xfrm>
            <a:off x="4648200" y="1544095"/>
            <a:ext cx="4038600" cy="3777379"/>
          </a:xfrm>
        </p:spPr>
        <p:txBody>
          <a:bodyPr/>
          <a:lstStyle/>
          <a:p>
            <a:pPr marL="0" indent="0">
              <a:buNone/>
            </a:pPr>
            <a:r>
              <a:rPr lang="en-US" b="1" dirty="0" smtClean="0"/>
              <a:t>Distinct Hazard</a:t>
            </a:r>
          </a:p>
          <a:p>
            <a:r>
              <a:rPr lang="en-US" dirty="0" smtClean="0"/>
              <a:t>Gases under pressure</a:t>
            </a:r>
            <a:endParaRPr lang="en-US" dirty="0"/>
          </a:p>
        </p:txBody>
      </p:sp>
      <p:sp>
        <p:nvSpPr>
          <p:cNvPr id="22" name="Line Callout 1 21"/>
          <p:cNvSpPr/>
          <p:nvPr/>
        </p:nvSpPr>
        <p:spPr>
          <a:xfrm>
            <a:off x="762000" y="1790178"/>
            <a:ext cx="3124200" cy="3276600"/>
          </a:xfrm>
          <a:prstGeom prst="borderCallout1">
            <a:avLst>
              <a:gd name="adj1" fmla="val 42738"/>
              <a:gd name="adj2" fmla="val 100291"/>
              <a:gd name="adj3" fmla="val 42891"/>
              <a:gd name="adj4" fmla="val 99870"/>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Gas Cylinder</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14338" name="Picture 2" descr="Gas Cylinder" title="Pictogram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66800" y="2286000"/>
            <a:ext cx="2514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
        <p:nvSpPr>
          <p:cNvPr id="3" name="Slide Number Placeholder 2"/>
          <p:cNvSpPr>
            <a:spLocks noGrp="1"/>
          </p:cNvSpPr>
          <p:nvPr>
            <p:ph type="sldNum" sz="quarter" idx="11"/>
          </p:nvPr>
        </p:nvSpPr>
        <p:spPr/>
        <p:txBody>
          <a:bodyPr/>
          <a:lstStyle/>
          <a:p>
            <a:fld id="{595ACBD8-3758-409F-B51C-9004A76C155A}" type="slidenum">
              <a:rPr lang="en-US" smtClean="0"/>
              <a:pPr/>
              <a:t>25</a:t>
            </a:fld>
            <a:endParaRPr lang="en-US" dirty="0"/>
          </a:p>
        </p:txBody>
      </p:sp>
    </p:spTree>
    <p:extLst>
      <p:ext uri="{BB962C8B-B14F-4D97-AF65-F5344CB8AC3E}">
        <p14:creationId xmlns:p14="http://schemas.microsoft.com/office/powerpoint/2010/main" val="42613924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r>
              <a:rPr lang="en-US" dirty="0" smtClean="0">
                <a:solidFill>
                  <a:srgbClr val="003EBB"/>
                </a:solidFill>
              </a:rPr>
              <a:t>Corrosion Pictogram</a:t>
            </a:r>
            <a:endParaRPr lang="en-US" dirty="0">
              <a:solidFill>
                <a:srgbClr val="003EBB"/>
              </a:solidFill>
            </a:endParaRPr>
          </a:p>
        </p:txBody>
      </p:sp>
      <p:sp>
        <p:nvSpPr>
          <p:cNvPr id="6" name="Content Placeholder 5"/>
          <p:cNvSpPr>
            <a:spLocks noGrp="1"/>
          </p:cNvSpPr>
          <p:nvPr>
            <p:ph sz="half" idx="2"/>
          </p:nvPr>
        </p:nvSpPr>
        <p:spPr>
          <a:xfrm>
            <a:off x="4648200" y="1544095"/>
            <a:ext cx="4038600" cy="3777379"/>
          </a:xfrm>
        </p:spPr>
        <p:txBody>
          <a:bodyPr/>
          <a:lstStyle/>
          <a:p>
            <a:pPr marL="0" indent="0">
              <a:buNone/>
            </a:pPr>
            <a:r>
              <a:rPr lang="en-US" b="1" dirty="0" smtClean="0"/>
              <a:t>Distinct Hazard</a:t>
            </a:r>
          </a:p>
          <a:p>
            <a:r>
              <a:rPr lang="en-US" dirty="0" smtClean="0"/>
              <a:t>Skin Corrosion/Burns</a:t>
            </a:r>
          </a:p>
          <a:p>
            <a:r>
              <a:rPr lang="en-US" dirty="0" smtClean="0"/>
              <a:t>Eye Damage</a:t>
            </a:r>
          </a:p>
          <a:p>
            <a:r>
              <a:rPr lang="en-US" dirty="0" smtClean="0"/>
              <a:t>Corrosive to Metals</a:t>
            </a:r>
            <a:endParaRPr lang="en-US" dirty="0"/>
          </a:p>
        </p:txBody>
      </p:sp>
      <p:sp>
        <p:nvSpPr>
          <p:cNvPr id="22" name="Line Callout 1 21"/>
          <p:cNvSpPr/>
          <p:nvPr/>
        </p:nvSpPr>
        <p:spPr>
          <a:xfrm>
            <a:off x="762000" y="1790178"/>
            <a:ext cx="3124200" cy="3276600"/>
          </a:xfrm>
          <a:prstGeom prst="borderCallout1">
            <a:avLst>
              <a:gd name="adj1" fmla="val 42738"/>
              <a:gd name="adj2" fmla="val 100291"/>
              <a:gd name="adj3" fmla="val 42891"/>
              <a:gd name="adj4" fmla="val 99870"/>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Corrosion</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12292" name="Picture 4" descr="Image result for corrosion pictogram" title="Pictogram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66800" y="2286000"/>
            <a:ext cx="2524126" cy="252412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
        <p:nvSpPr>
          <p:cNvPr id="3" name="Slide Number Placeholder 2"/>
          <p:cNvSpPr>
            <a:spLocks noGrp="1"/>
          </p:cNvSpPr>
          <p:nvPr>
            <p:ph type="sldNum" sz="quarter" idx="11"/>
          </p:nvPr>
        </p:nvSpPr>
        <p:spPr/>
        <p:txBody>
          <a:bodyPr/>
          <a:lstStyle/>
          <a:p>
            <a:fld id="{595ACBD8-3758-409F-B51C-9004A76C155A}" type="slidenum">
              <a:rPr lang="en-US" smtClean="0"/>
              <a:pPr/>
              <a:t>26</a:t>
            </a:fld>
            <a:endParaRPr lang="en-US" dirty="0"/>
          </a:p>
        </p:txBody>
      </p:sp>
    </p:spTree>
    <p:extLst>
      <p:ext uri="{BB962C8B-B14F-4D97-AF65-F5344CB8AC3E}">
        <p14:creationId xmlns:p14="http://schemas.microsoft.com/office/powerpoint/2010/main" val="264156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r>
              <a:rPr lang="en-US" dirty="0" smtClean="0">
                <a:solidFill>
                  <a:srgbClr val="003EBB"/>
                </a:solidFill>
              </a:rPr>
              <a:t>Exploding Bomb Pictogram</a:t>
            </a:r>
            <a:endParaRPr lang="en-US" dirty="0">
              <a:solidFill>
                <a:srgbClr val="003EBB"/>
              </a:solidFill>
            </a:endParaRPr>
          </a:p>
        </p:txBody>
      </p:sp>
      <p:sp>
        <p:nvSpPr>
          <p:cNvPr id="6" name="Content Placeholder 5"/>
          <p:cNvSpPr>
            <a:spLocks noGrp="1"/>
          </p:cNvSpPr>
          <p:nvPr>
            <p:ph sz="half" idx="2"/>
          </p:nvPr>
        </p:nvSpPr>
        <p:spPr>
          <a:xfrm>
            <a:off x="4648200" y="1544095"/>
            <a:ext cx="4038600" cy="3777379"/>
          </a:xfrm>
        </p:spPr>
        <p:txBody>
          <a:bodyPr/>
          <a:lstStyle/>
          <a:p>
            <a:pPr marL="0" indent="0">
              <a:buNone/>
            </a:pPr>
            <a:r>
              <a:rPr lang="en-US" b="1" dirty="0" smtClean="0"/>
              <a:t>Distinct Hazard</a:t>
            </a:r>
          </a:p>
          <a:p>
            <a:r>
              <a:rPr lang="en-US" dirty="0" smtClean="0"/>
              <a:t>Explosives</a:t>
            </a:r>
          </a:p>
          <a:p>
            <a:r>
              <a:rPr lang="en-US" dirty="0" smtClean="0"/>
              <a:t>Self-</a:t>
            </a:r>
            <a:r>
              <a:rPr lang="en-US" dirty="0" err="1" smtClean="0"/>
              <a:t>Reactives</a:t>
            </a:r>
            <a:endParaRPr lang="en-US" dirty="0" smtClean="0"/>
          </a:p>
          <a:p>
            <a:r>
              <a:rPr lang="en-US" dirty="0" smtClean="0"/>
              <a:t>Organic Peroxides</a:t>
            </a:r>
            <a:endParaRPr lang="en-US" dirty="0"/>
          </a:p>
        </p:txBody>
      </p:sp>
      <p:sp>
        <p:nvSpPr>
          <p:cNvPr id="22" name="Line Callout 1 21"/>
          <p:cNvSpPr/>
          <p:nvPr/>
        </p:nvSpPr>
        <p:spPr>
          <a:xfrm>
            <a:off x="762000" y="1790178"/>
            <a:ext cx="3124200" cy="3276600"/>
          </a:xfrm>
          <a:prstGeom prst="borderCallout1">
            <a:avLst>
              <a:gd name="adj1" fmla="val 42738"/>
              <a:gd name="adj2" fmla="val 100291"/>
              <a:gd name="adj3" fmla="val 42891"/>
              <a:gd name="adj4" fmla="val 99870"/>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Exploding Bomb</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11266" name="Picture 2" descr="Exploding Bomb" title="Pictogram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1956" y="2358156"/>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
        <p:nvSpPr>
          <p:cNvPr id="3" name="Slide Number Placeholder 2"/>
          <p:cNvSpPr>
            <a:spLocks noGrp="1"/>
          </p:cNvSpPr>
          <p:nvPr>
            <p:ph type="sldNum" sz="quarter" idx="11"/>
          </p:nvPr>
        </p:nvSpPr>
        <p:spPr/>
        <p:txBody>
          <a:bodyPr/>
          <a:lstStyle/>
          <a:p>
            <a:fld id="{595ACBD8-3758-409F-B51C-9004A76C155A}" type="slidenum">
              <a:rPr lang="en-US" smtClean="0"/>
              <a:pPr/>
              <a:t>27</a:t>
            </a:fld>
            <a:endParaRPr lang="en-US" dirty="0"/>
          </a:p>
        </p:txBody>
      </p:sp>
    </p:spTree>
    <p:extLst>
      <p:ext uri="{BB962C8B-B14F-4D97-AF65-F5344CB8AC3E}">
        <p14:creationId xmlns:p14="http://schemas.microsoft.com/office/powerpoint/2010/main" val="264156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r>
              <a:rPr lang="en-US" dirty="0" smtClean="0">
                <a:solidFill>
                  <a:srgbClr val="003EBB"/>
                </a:solidFill>
              </a:rPr>
              <a:t>Flame Over Circle Pictogram</a:t>
            </a:r>
            <a:endParaRPr lang="en-US" dirty="0">
              <a:solidFill>
                <a:srgbClr val="003EBB"/>
              </a:solidFill>
            </a:endParaRPr>
          </a:p>
        </p:txBody>
      </p:sp>
      <p:sp>
        <p:nvSpPr>
          <p:cNvPr id="6" name="Content Placeholder 5"/>
          <p:cNvSpPr>
            <a:spLocks noGrp="1"/>
          </p:cNvSpPr>
          <p:nvPr>
            <p:ph sz="half" idx="2"/>
          </p:nvPr>
        </p:nvSpPr>
        <p:spPr>
          <a:xfrm>
            <a:off x="4648200" y="1544095"/>
            <a:ext cx="4038600" cy="3777379"/>
          </a:xfrm>
        </p:spPr>
        <p:txBody>
          <a:bodyPr/>
          <a:lstStyle/>
          <a:p>
            <a:pPr marL="0" indent="0">
              <a:buNone/>
            </a:pPr>
            <a:r>
              <a:rPr lang="en-US" b="1" dirty="0" smtClean="0"/>
              <a:t>Distinct Hazard</a:t>
            </a:r>
          </a:p>
          <a:p>
            <a:r>
              <a:rPr lang="en-US" dirty="0" smtClean="0"/>
              <a:t>Oxidizers</a:t>
            </a:r>
            <a:endParaRPr lang="en-US" dirty="0"/>
          </a:p>
        </p:txBody>
      </p:sp>
      <p:sp>
        <p:nvSpPr>
          <p:cNvPr id="22" name="Line Callout 1 21"/>
          <p:cNvSpPr/>
          <p:nvPr/>
        </p:nvSpPr>
        <p:spPr>
          <a:xfrm>
            <a:off x="762000" y="1790178"/>
            <a:ext cx="3124200" cy="3276600"/>
          </a:xfrm>
          <a:prstGeom prst="borderCallout1">
            <a:avLst>
              <a:gd name="adj1" fmla="val 42738"/>
              <a:gd name="adj2" fmla="val 100291"/>
              <a:gd name="adj3" fmla="val 42891"/>
              <a:gd name="adj4" fmla="val 99870"/>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Flame Over Circle</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10242" name="Picture 2" descr="Flame Over Circle" title="Pictogram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57275" y="2286000"/>
            <a:ext cx="2524125" cy="252412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
        <p:nvSpPr>
          <p:cNvPr id="3" name="Slide Number Placeholder 2"/>
          <p:cNvSpPr>
            <a:spLocks noGrp="1"/>
          </p:cNvSpPr>
          <p:nvPr>
            <p:ph type="sldNum" sz="quarter" idx="11"/>
          </p:nvPr>
        </p:nvSpPr>
        <p:spPr/>
        <p:txBody>
          <a:bodyPr/>
          <a:lstStyle/>
          <a:p>
            <a:fld id="{595ACBD8-3758-409F-B51C-9004A76C155A}" type="slidenum">
              <a:rPr lang="en-US" smtClean="0"/>
              <a:pPr/>
              <a:t>28</a:t>
            </a:fld>
            <a:endParaRPr lang="en-US" dirty="0"/>
          </a:p>
        </p:txBody>
      </p:sp>
    </p:spTree>
    <p:extLst>
      <p:ext uri="{BB962C8B-B14F-4D97-AF65-F5344CB8AC3E}">
        <p14:creationId xmlns:p14="http://schemas.microsoft.com/office/powerpoint/2010/main" val="264156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fontScale="90000"/>
          </a:bodyPr>
          <a:lstStyle/>
          <a:p>
            <a:r>
              <a:rPr lang="en-US" dirty="0" smtClean="0">
                <a:solidFill>
                  <a:srgbClr val="003EBB"/>
                </a:solidFill>
              </a:rPr>
              <a:t>Skull and Crossbones Pictogram</a:t>
            </a:r>
            <a:endParaRPr lang="en-US" dirty="0">
              <a:solidFill>
                <a:srgbClr val="003EBB"/>
              </a:solidFill>
            </a:endParaRPr>
          </a:p>
        </p:txBody>
      </p:sp>
      <p:sp>
        <p:nvSpPr>
          <p:cNvPr id="6" name="Content Placeholder 5"/>
          <p:cNvSpPr>
            <a:spLocks noGrp="1"/>
          </p:cNvSpPr>
          <p:nvPr>
            <p:ph sz="half" idx="2"/>
          </p:nvPr>
        </p:nvSpPr>
        <p:spPr>
          <a:xfrm>
            <a:off x="4648200" y="1544095"/>
            <a:ext cx="4038600" cy="3777379"/>
          </a:xfrm>
        </p:spPr>
        <p:txBody>
          <a:bodyPr/>
          <a:lstStyle/>
          <a:p>
            <a:pPr marL="0" indent="0">
              <a:buNone/>
            </a:pPr>
            <a:r>
              <a:rPr lang="en-US" b="1" dirty="0" smtClean="0"/>
              <a:t>Distinct Hazard</a:t>
            </a:r>
          </a:p>
          <a:p>
            <a:r>
              <a:rPr lang="en-US" dirty="0" smtClean="0"/>
              <a:t>Acute Toxicity (fatal or toxic)</a:t>
            </a:r>
            <a:endParaRPr lang="en-US" dirty="0"/>
          </a:p>
        </p:txBody>
      </p:sp>
      <p:sp>
        <p:nvSpPr>
          <p:cNvPr id="22" name="Line Callout 1 21"/>
          <p:cNvSpPr/>
          <p:nvPr/>
        </p:nvSpPr>
        <p:spPr>
          <a:xfrm>
            <a:off x="762000" y="1790178"/>
            <a:ext cx="3124200" cy="3276600"/>
          </a:xfrm>
          <a:prstGeom prst="borderCallout1">
            <a:avLst>
              <a:gd name="adj1" fmla="val 42738"/>
              <a:gd name="adj2" fmla="val 100291"/>
              <a:gd name="adj3" fmla="val 42891"/>
              <a:gd name="adj4" fmla="val 99870"/>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Skull and Crossbones</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8194" name="Picture 2" descr="Skull and Crossbones" title="Pictogram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57275" y="2286000"/>
            <a:ext cx="2524125" cy="252412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
        <p:nvSpPr>
          <p:cNvPr id="3" name="Slide Number Placeholder 2"/>
          <p:cNvSpPr>
            <a:spLocks noGrp="1"/>
          </p:cNvSpPr>
          <p:nvPr>
            <p:ph type="sldNum" sz="quarter" idx="11"/>
          </p:nvPr>
        </p:nvSpPr>
        <p:spPr/>
        <p:txBody>
          <a:bodyPr/>
          <a:lstStyle/>
          <a:p>
            <a:fld id="{595ACBD8-3758-409F-B51C-9004A76C155A}" type="slidenum">
              <a:rPr lang="en-US" smtClean="0"/>
              <a:pPr/>
              <a:t>29</a:t>
            </a:fld>
            <a:endParaRPr lang="en-US" dirty="0"/>
          </a:p>
        </p:txBody>
      </p:sp>
    </p:spTree>
    <p:extLst>
      <p:ext uri="{BB962C8B-B14F-4D97-AF65-F5344CB8AC3E}">
        <p14:creationId xmlns:p14="http://schemas.microsoft.com/office/powerpoint/2010/main" val="26415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a:defRPr/>
            </a:pPr>
            <a:r>
              <a:rPr lang="en-US" dirty="0" smtClean="0">
                <a:solidFill>
                  <a:schemeClr val="tx2">
                    <a:tint val="100000"/>
                    <a:shade val="90000"/>
                    <a:satMod val="250000"/>
                    <a:alpha val="100000"/>
                  </a:schemeClr>
                </a:solidFill>
                <a:ea typeface="Tahoma" panose="020B0604030504040204" pitchFamily="34" charset="0"/>
              </a:rPr>
              <a:t>What is OSHA?</a:t>
            </a:r>
            <a:endParaRPr lang="en-US" dirty="0">
              <a:solidFill>
                <a:schemeClr val="tx2">
                  <a:tint val="100000"/>
                  <a:shade val="90000"/>
                  <a:satMod val="250000"/>
                  <a:alpha val="100000"/>
                </a:schemeClr>
              </a:solidFill>
              <a:ea typeface="Tahoma" panose="020B0604030504040204" pitchFamily="34" charset="0"/>
            </a:endParaRPr>
          </a:p>
        </p:txBody>
      </p:sp>
      <p:sp>
        <p:nvSpPr>
          <p:cNvPr id="3" name="Content Placeholder 2"/>
          <p:cNvSpPr>
            <a:spLocks noGrp="1"/>
          </p:cNvSpPr>
          <p:nvPr>
            <p:ph idx="1"/>
          </p:nvPr>
        </p:nvSpPr>
        <p:spPr>
          <a:xfrm>
            <a:off x="457200" y="1371600"/>
            <a:ext cx="8229600" cy="3306762"/>
          </a:xfrm>
        </p:spPr>
        <p:txBody>
          <a:bodyPr>
            <a:normAutofit/>
          </a:bodyPr>
          <a:lstStyle/>
          <a:p>
            <a:pPr>
              <a:spcBef>
                <a:spcPts val="0"/>
              </a:spcBef>
              <a:defRPr/>
            </a:pPr>
            <a:r>
              <a:rPr lang="en-US" altLang="en-US" dirty="0" smtClean="0">
                <a:ea typeface="Tahoma" panose="020B0604030504040204" pitchFamily="34" charset="0"/>
              </a:rPr>
              <a:t>OSH Act is </a:t>
            </a:r>
            <a:r>
              <a:rPr lang="en-US" altLang="en-US" dirty="0">
                <a:ea typeface="Tahoma" panose="020B0604030504040204" pitchFamily="34" charset="0"/>
              </a:rPr>
              <a:t>the federal law that established the Occupational Safety and Health Administration (OSHA</a:t>
            </a:r>
            <a:r>
              <a:rPr lang="en-US" altLang="en-US" dirty="0" smtClean="0">
                <a:ea typeface="Tahoma" panose="020B0604030504040204" pitchFamily="34" charset="0"/>
              </a:rPr>
              <a:t>)</a:t>
            </a:r>
          </a:p>
          <a:p>
            <a:pPr>
              <a:spcBef>
                <a:spcPts val="0"/>
              </a:spcBef>
              <a:defRPr/>
            </a:pPr>
            <a:endParaRPr lang="en-US" altLang="en-US" dirty="0" smtClean="0">
              <a:ea typeface="Tahoma" panose="020B0604030504040204" pitchFamily="34" charset="0"/>
            </a:endParaRPr>
          </a:p>
          <a:p>
            <a:pPr>
              <a:spcBef>
                <a:spcPts val="0"/>
              </a:spcBef>
              <a:defRPr/>
            </a:pPr>
            <a:r>
              <a:rPr lang="en-US" altLang="en-US" dirty="0" smtClean="0">
                <a:ea typeface="Tahoma" panose="020B0604030504040204" pitchFamily="34" charset="0"/>
              </a:rPr>
              <a:t>OSHA sets and enforces workplace safety and health standards</a:t>
            </a:r>
            <a:endParaRPr lang="en-US" dirty="0">
              <a:ea typeface="Tahoma" panose="020B0604030504040204" pitchFamily="34" charset="0"/>
            </a:endParaRPr>
          </a:p>
        </p:txBody>
      </p:sp>
      <p:sp>
        <p:nvSpPr>
          <p:cNvPr id="4" name="Slide Number Placeholder 3"/>
          <p:cNvSpPr>
            <a:spLocks noGrp="1"/>
          </p:cNvSpPr>
          <p:nvPr>
            <p:ph type="sldNum" sz="quarter" idx="11"/>
          </p:nvPr>
        </p:nvSpPr>
        <p:spPr/>
        <p:txBody>
          <a:bodyPr/>
          <a:lstStyle/>
          <a:p>
            <a:fld id="{595ACBD8-3758-409F-B51C-9004A76C155A}" type="slidenum">
              <a:rPr lang="en-US" smtClean="0"/>
              <a:pPr/>
              <a:t>3</a:t>
            </a:fld>
            <a:endParaRPr lang="en-US" dirty="0"/>
          </a:p>
        </p:txBody>
      </p:sp>
    </p:spTree>
    <p:extLst>
      <p:ext uri="{BB962C8B-B14F-4D97-AF65-F5344CB8AC3E}">
        <p14:creationId xmlns:p14="http://schemas.microsoft.com/office/powerpoint/2010/main" val="914245230"/>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r>
              <a:rPr lang="en-US" dirty="0" smtClean="0">
                <a:solidFill>
                  <a:srgbClr val="003EBB"/>
                </a:solidFill>
              </a:rPr>
              <a:t>Environment Pictogram</a:t>
            </a:r>
            <a:endParaRPr lang="en-US" dirty="0">
              <a:solidFill>
                <a:srgbClr val="003EBB"/>
              </a:solidFill>
            </a:endParaRPr>
          </a:p>
        </p:txBody>
      </p:sp>
      <p:sp>
        <p:nvSpPr>
          <p:cNvPr id="6" name="Content Placeholder 5"/>
          <p:cNvSpPr>
            <a:spLocks noGrp="1"/>
          </p:cNvSpPr>
          <p:nvPr>
            <p:ph sz="half" idx="2"/>
          </p:nvPr>
        </p:nvSpPr>
        <p:spPr>
          <a:xfrm>
            <a:off x="4648200" y="1544095"/>
            <a:ext cx="4038600" cy="3777379"/>
          </a:xfrm>
        </p:spPr>
        <p:txBody>
          <a:bodyPr/>
          <a:lstStyle/>
          <a:p>
            <a:pPr marL="0" indent="0">
              <a:buNone/>
            </a:pPr>
            <a:r>
              <a:rPr lang="en-US" b="1" dirty="0" smtClean="0"/>
              <a:t>Distinct Hazard</a:t>
            </a:r>
          </a:p>
          <a:p>
            <a:r>
              <a:rPr lang="en-US" dirty="0" smtClean="0"/>
              <a:t>Non-Mandatory</a:t>
            </a:r>
          </a:p>
          <a:p>
            <a:r>
              <a:rPr lang="en-US" dirty="0" smtClean="0"/>
              <a:t>Aquatic Toxicity</a:t>
            </a:r>
            <a:endParaRPr lang="en-US" dirty="0"/>
          </a:p>
        </p:txBody>
      </p:sp>
      <p:sp>
        <p:nvSpPr>
          <p:cNvPr id="22" name="Line Callout 1 21"/>
          <p:cNvSpPr/>
          <p:nvPr/>
        </p:nvSpPr>
        <p:spPr>
          <a:xfrm>
            <a:off x="761999" y="1790700"/>
            <a:ext cx="3124200" cy="3276600"/>
          </a:xfrm>
          <a:prstGeom prst="borderCallout1">
            <a:avLst>
              <a:gd name="adj1" fmla="val 42738"/>
              <a:gd name="adj2" fmla="val 100291"/>
              <a:gd name="adj3" fmla="val 42891"/>
              <a:gd name="adj4" fmla="val 99870"/>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Environment</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9218" name="Picture 2" descr="Environment (Non-Mandatory)" title="Pictogram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66800" y="2295526"/>
            <a:ext cx="2514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
        <p:nvSpPr>
          <p:cNvPr id="3" name="Slide Number Placeholder 2"/>
          <p:cNvSpPr>
            <a:spLocks noGrp="1"/>
          </p:cNvSpPr>
          <p:nvPr>
            <p:ph type="sldNum" sz="quarter" idx="11"/>
          </p:nvPr>
        </p:nvSpPr>
        <p:spPr/>
        <p:txBody>
          <a:bodyPr/>
          <a:lstStyle/>
          <a:p>
            <a:fld id="{595ACBD8-3758-409F-B51C-9004A76C155A}" type="slidenum">
              <a:rPr lang="en-US" smtClean="0"/>
              <a:pPr/>
              <a:t>30</a:t>
            </a:fld>
            <a:endParaRPr lang="en-US" dirty="0"/>
          </a:p>
        </p:txBody>
      </p:sp>
    </p:spTree>
    <p:extLst>
      <p:ext uri="{BB962C8B-B14F-4D97-AF65-F5344CB8AC3E}">
        <p14:creationId xmlns:p14="http://schemas.microsoft.com/office/powerpoint/2010/main" val="264156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Autofit/>
          </a:bodyPr>
          <a:lstStyle/>
          <a:p>
            <a:r>
              <a:rPr lang="en-US" i="1" dirty="0">
                <a:solidFill>
                  <a:srgbClr val="003EBB"/>
                </a:solidFill>
              </a:rPr>
              <a:t>Hope you were paying attention!</a:t>
            </a:r>
          </a:p>
        </p:txBody>
      </p:sp>
      <p:sp>
        <p:nvSpPr>
          <p:cNvPr id="6" name="Rectangle 5"/>
          <p:cNvSpPr/>
          <p:nvPr/>
        </p:nvSpPr>
        <p:spPr>
          <a:xfrm>
            <a:off x="533400" y="1447800"/>
            <a:ext cx="6324600" cy="470898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0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anose="02050806060905020404" pitchFamily="18" charset="0"/>
              </a:rPr>
              <a:t>PICTOGRAM</a:t>
            </a:r>
          </a:p>
          <a:p>
            <a:r>
              <a:rPr lang="en-US" sz="10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anose="02050806060905020404" pitchFamily="18" charset="0"/>
              </a:rPr>
              <a:t>MATCH</a:t>
            </a:r>
          </a:p>
          <a:p>
            <a:r>
              <a:rPr lang="en-US" sz="10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anose="02050806060905020404" pitchFamily="18" charset="0"/>
              </a:rPr>
              <a:t>GAME</a:t>
            </a:r>
            <a:endParaRPr lang="en-US" sz="10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anose="02050806060905020404" pitchFamily="18" charset="0"/>
            </a:endParaRPr>
          </a:p>
        </p:txBody>
      </p:sp>
      <p:pic>
        <p:nvPicPr>
          <p:cNvPr id="51202" name="Picture 2" descr="Image result for competition" title="Title slid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67400" y="2971800"/>
            <a:ext cx="2590800" cy="25908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1"/>
          </p:nvPr>
        </p:nvSpPr>
        <p:spPr/>
        <p:txBody>
          <a:bodyPr/>
          <a:lstStyle/>
          <a:p>
            <a:fld id="{595ACBD8-3758-409F-B51C-9004A76C155A}" type="slidenum">
              <a:rPr lang="en-US" smtClean="0"/>
              <a:pPr/>
              <a:t>31</a:t>
            </a:fld>
            <a:endParaRPr lang="en-US" dirty="0"/>
          </a:p>
        </p:txBody>
      </p:sp>
    </p:spTree>
    <p:extLst>
      <p:ext uri="{BB962C8B-B14F-4D97-AF65-F5344CB8AC3E}">
        <p14:creationId xmlns:p14="http://schemas.microsoft.com/office/powerpoint/2010/main" val="61120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958975"/>
            <a:ext cx="7772400" cy="1470025"/>
          </a:xfrm>
        </p:spPr>
        <p:txBody>
          <a:bodyPr/>
          <a:lstStyle/>
          <a:p>
            <a:r>
              <a:rPr lang="en-US" dirty="0" smtClean="0">
                <a:solidFill>
                  <a:srgbClr val="003EBB"/>
                </a:solidFill>
              </a:rPr>
              <a:t>SAFETY DATA SHEETS (SDS)</a:t>
            </a:r>
            <a:endParaRPr lang="en-US" dirty="0">
              <a:solidFill>
                <a:srgbClr val="003EBB"/>
              </a:solidFill>
            </a:endParaRPr>
          </a:p>
        </p:txBody>
      </p:sp>
      <p:pic>
        <p:nvPicPr>
          <p:cNvPr id="16391" name="Picture 7" descr="Safety Divider" title="Divide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209675" y="3793043"/>
            <a:ext cx="6715125" cy="39795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1"/>
          </p:nvPr>
        </p:nvSpPr>
        <p:spPr/>
        <p:txBody>
          <a:bodyPr/>
          <a:lstStyle/>
          <a:p>
            <a:fld id="{595ACBD8-3758-409F-B51C-9004A76C155A}" type="slidenum">
              <a:rPr lang="en-US" smtClean="0"/>
              <a:pPr/>
              <a:t>32</a:t>
            </a:fld>
            <a:endParaRPr lang="en-US" dirty="0"/>
          </a:p>
        </p:txBody>
      </p:sp>
    </p:spTree>
    <p:extLst>
      <p:ext uri="{BB962C8B-B14F-4D97-AF65-F5344CB8AC3E}">
        <p14:creationId xmlns:p14="http://schemas.microsoft.com/office/powerpoint/2010/main" val="25969541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762000"/>
          </a:xfrm>
        </p:spPr>
        <p:txBody>
          <a:bodyPr/>
          <a:lstStyle/>
          <a:p>
            <a:r>
              <a:rPr lang="en-US" dirty="0" smtClean="0">
                <a:solidFill>
                  <a:srgbClr val="003EBB"/>
                </a:solidFill>
              </a:rPr>
              <a:t>Safety Data Sheets</a:t>
            </a:r>
            <a:endParaRPr lang="en-US" dirty="0"/>
          </a:p>
        </p:txBody>
      </p:sp>
      <p:sp>
        <p:nvSpPr>
          <p:cNvPr id="3" name="Content Placeholder 2"/>
          <p:cNvSpPr>
            <a:spLocks noGrp="1"/>
          </p:cNvSpPr>
          <p:nvPr>
            <p:ph idx="1"/>
          </p:nvPr>
        </p:nvSpPr>
        <p:spPr>
          <a:xfrm>
            <a:off x="152399" y="1219199"/>
            <a:ext cx="4343401" cy="4846171"/>
          </a:xfrm>
        </p:spPr>
        <p:txBody>
          <a:bodyPr>
            <a:normAutofit/>
          </a:bodyPr>
          <a:lstStyle/>
          <a:p>
            <a:r>
              <a:rPr lang="en-US" sz="2800" dirty="0" smtClean="0"/>
              <a:t>Available and accessible to workers</a:t>
            </a:r>
          </a:p>
          <a:p>
            <a:r>
              <a:rPr lang="en-US" sz="2800" dirty="0" smtClean="0"/>
              <a:t>Required for all hazardous chemicals used</a:t>
            </a:r>
          </a:p>
          <a:p>
            <a:r>
              <a:rPr lang="en-US" sz="2800" dirty="0" smtClean="0"/>
              <a:t>Do not use hazardous chemicals if there is no SDS available</a:t>
            </a:r>
          </a:p>
          <a:p>
            <a:r>
              <a:rPr lang="en-US" sz="2800" dirty="0" smtClean="0"/>
              <a:t>Has a 16-section format</a:t>
            </a:r>
            <a:endParaRPr lang="en-US" sz="2000" dirty="0" smtClean="0">
              <a:solidFill>
                <a:srgbClr val="FF0000"/>
              </a:solidFill>
            </a:endParaRPr>
          </a:p>
          <a:p>
            <a:pPr marL="571500" indent="-457200"/>
            <a:endParaRPr lang="en-US" sz="2000" dirty="0">
              <a:solidFill>
                <a:srgbClr val="FF0000"/>
              </a:solidFill>
            </a:endParaRPr>
          </a:p>
          <a:p>
            <a:pPr marL="0" indent="0">
              <a:buNone/>
            </a:pPr>
            <a:endParaRPr lang="en-US" dirty="0"/>
          </a:p>
        </p:txBody>
      </p:sp>
      <p:sp>
        <p:nvSpPr>
          <p:cNvPr id="11" name="TextBox 10"/>
          <p:cNvSpPr txBox="1"/>
          <p:nvPr/>
        </p:nvSpPr>
        <p:spPr>
          <a:xfrm>
            <a:off x="6988731" y="5849927"/>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pic>
        <p:nvPicPr>
          <p:cNvPr id="15362" name="Picture 2" descr="Image result for SDS" title="Safety Data Shee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29200" y="1447800"/>
            <a:ext cx="3667125" cy="3667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1"/>
          </p:nvPr>
        </p:nvSpPr>
        <p:spPr/>
        <p:txBody>
          <a:bodyPr/>
          <a:lstStyle/>
          <a:p>
            <a:fld id="{595ACBD8-3758-409F-B51C-9004A76C155A}" type="slidenum">
              <a:rPr lang="en-US" smtClean="0"/>
              <a:pPr/>
              <a:t>33</a:t>
            </a:fld>
            <a:endParaRPr lang="en-US" dirty="0"/>
          </a:p>
        </p:txBody>
      </p:sp>
    </p:spTree>
    <p:extLst>
      <p:ext uri="{BB962C8B-B14F-4D97-AF65-F5344CB8AC3E}">
        <p14:creationId xmlns:p14="http://schemas.microsoft.com/office/powerpoint/2010/main" val="27165541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r>
              <a:rPr lang="en-US" dirty="0" smtClean="0">
                <a:solidFill>
                  <a:srgbClr val="003EBB"/>
                </a:solidFill>
              </a:rPr>
              <a:t>SDS: Section 1</a:t>
            </a:r>
            <a:endParaRPr lang="en-US" dirty="0">
              <a:solidFill>
                <a:srgbClr val="003EBB"/>
              </a:solidFill>
            </a:endParaRPr>
          </a:p>
        </p:txBody>
      </p:sp>
      <p:sp>
        <p:nvSpPr>
          <p:cNvPr id="6" name="Content Placeholder 5"/>
          <p:cNvSpPr>
            <a:spLocks noGrp="1"/>
          </p:cNvSpPr>
          <p:nvPr>
            <p:ph sz="half" idx="2"/>
          </p:nvPr>
        </p:nvSpPr>
        <p:spPr>
          <a:xfrm>
            <a:off x="533400" y="1544095"/>
            <a:ext cx="4038600" cy="3777379"/>
          </a:xfrm>
        </p:spPr>
        <p:txBody>
          <a:bodyPr/>
          <a:lstStyle/>
          <a:p>
            <a:pPr marL="0" indent="0">
              <a:buNone/>
            </a:pPr>
            <a:r>
              <a:rPr lang="en-US" b="1" dirty="0" smtClean="0"/>
              <a:t>Identification</a:t>
            </a:r>
          </a:p>
          <a:p>
            <a:r>
              <a:rPr lang="en-US" dirty="0" smtClean="0"/>
              <a:t>Product identifier</a:t>
            </a:r>
          </a:p>
          <a:p>
            <a:r>
              <a:rPr lang="en-US" dirty="0" smtClean="0"/>
              <a:t>Other means of identification</a:t>
            </a:r>
          </a:p>
          <a:p>
            <a:r>
              <a:rPr lang="en-US" dirty="0" smtClean="0"/>
              <a:t>Recommended use</a:t>
            </a:r>
          </a:p>
          <a:p>
            <a:r>
              <a:rPr lang="en-US" dirty="0" smtClean="0"/>
              <a:t>Supplier of SDS details</a:t>
            </a:r>
          </a:p>
          <a:p>
            <a:endParaRPr lang="en-US" dirty="0"/>
          </a:p>
        </p:txBody>
      </p:sp>
      <p:sp>
        <p:nvSpPr>
          <p:cNvPr id="22" name="Line Callout 1 21" title="Background color for graphics"/>
          <p:cNvSpPr/>
          <p:nvPr/>
        </p:nvSpPr>
        <p:spPr>
          <a:xfrm>
            <a:off x="5029200" y="1790700"/>
            <a:ext cx="3429000" cy="3276600"/>
          </a:xfrm>
          <a:prstGeom prst="borderCallout1">
            <a:avLst>
              <a:gd name="adj1" fmla="val 42738"/>
              <a:gd name="adj2" fmla="val 100291"/>
              <a:gd name="adj3" fmla="val 42891"/>
              <a:gd name="adj4" fmla="val 99870"/>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17412" name="Picture 4" descr="Identifying information" title="Indentifica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81612" y="2114550"/>
            <a:ext cx="2924175" cy="26289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
        <p:nvSpPr>
          <p:cNvPr id="3" name="Slide Number Placeholder 2"/>
          <p:cNvSpPr>
            <a:spLocks noGrp="1"/>
          </p:cNvSpPr>
          <p:nvPr>
            <p:ph type="sldNum" sz="quarter" idx="11"/>
          </p:nvPr>
        </p:nvSpPr>
        <p:spPr/>
        <p:txBody>
          <a:bodyPr/>
          <a:lstStyle/>
          <a:p>
            <a:fld id="{595ACBD8-3758-409F-B51C-9004A76C155A}" type="slidenum">
              <a:rPr lang="en-US" smtClean="0"/>
              <a:pPr/>
              <a:t>34</a:t>
            </a:fld>
            <a:endParaRPr lang="en-US" dirty="0"/>
          </a:p>
        </p:txBody>
      </p:sp>
    </p:spTree>
    <p:extLst>
      <p:ext uri="{BB962C8B-B14F-4D97-AF65-F5344CB8AC3E}">
        <p14:creationId xmlns:p14="http://schemas.microsoft.com/office/powerpoint/2010/main" val="13139406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r>
              <a:rPr lang="en-US" dirty="0" smtClean="0">
                <a:solidFill>
                  <a:srgbClr val="003EBB"/>
                </a:solidFill>
              </a:rPr>
              <a:t>SDS: Section 2</a:t>
            </a:r>
            <a:endParaRPr lang="en-US" dirty="0">
              <a:solidFill>
                <a:srgbClr val="003EBB"/>
              </a:solidFill>
            </a:endParaRPr>
          </a:p>
        </p:txBody>
      </p:sp>
      <p:sp>
        <p:nvSpPr>
          <p:cNvPr id="6" name="Content Placeholder 5"/>
          <p:cNvSpPr>
            <a:spLocks noGrp="1"/>
          </p:cNvSpPr>
          <p:nvPr>
            <p:ph sz="half" idx="2"/>
          </p:nvPr>
        </p:nvSpPr>
        <p:spPr>
          <a:xfrm>
            <a:off x="533400" y="1196726"/>
            <a:ext cx="4038600" cy="4442074"/>
          </a:xfrm>
        </p:spPr>
        <p:txBody>
          <a:bodyPr/>
          <a:lstStyle/>
          <a:p>
            <a:pPr marL="0" indent="0">
              <a:buNone/>
            </a:pPr>
            <a:r>
              <a:rPr lang="en-US" b="1" dirty="0" smtClean="0"/>
              <a:t>Hazards Identification</a:t>
            </a:r>
          </a:p>
          <a:p>
            <a:r>
              <a:rPr lang="en-US" dirty="0" smtClean="0"/>
              <a:t>Classification</a:t>
            </a:r>
          </a:p>
          <a:p>
            <a:r>
              <a:rPr lang="en-US" dirty="0" smtClean="0"/>
              <a:t>Signal Words</a:t>
            </a:r>
          </a:p>
          <a:p>
            <a:r>
              <a:rPr lang="en-US" dirty="0" smtClean="0"/>
              <a:t>Hazard Statements</a:t>
            </a:r>
          </a:p>
          <a:p>
            <a:r>
              <a:rPr lang="en-US" dirty="0" smtClean="0"/>
              <a:t>Appearance</a:t>
            </a:r>
          </a:p>
          <a:p>
            <a:r>
              <a:rPr lang="en-US" dirty="0" smtClean="0"/>
              <a:t>Precautionary Statements</a:t>
            </a:r>
          </a:p>
          <a:p>
            <a:r>
              <a:rPr lang="en-US" dirty="0" smtClean="0"/>
              <a:t>Other Information</a:t>
            </a:r>
          </a:p>
          <a:p>
            <a:endParaRPr lang="en-US" dirty="0"/>
          </a:p>
        </p:txBody>
      </p:sp>
      <p:sp>
        <p:nvSpPr>
          <p:cNvPr id="22" name="Line Callout 1 21" title="Background color for graphics"/>
          <p:cNvSpPr/>
          <p:nvPr/>
        </p:nvSpPr>
        <p:spPr>
          <a:xfrm>
            <a:off x="5029200" y="1790700"/>
            <a:ext cx="3429000" cy="3276600"/>
          </a:xfrm>
          <a:prstGeom prst="borderCallout1">
            <a:avLst>
              <a:gd name="adj1" fmla="val 42738"/>
              <a:gd name="adj2" fmla="val 100291"/>
              <a:gd name="adj3" fmla="val 42891"/>
              <a:gd name="adj4" fmla="val 99870"/>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32770" name="Picture 2" descr="Image result for hazards" title="Hazard identificatio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57800" y="2149517"/>
            <a:ext cx="2972977" cy="255896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
        <p:nvSpPr>
          <p:cNvPr id="3" name="Slide Number Placeholder 2"/>
          <p:cNvSpPr>
            <a:spLocks noGrp="1"/>
          </p:cNvSpPr>
          <p:nvPr>
            <p:ph type="sldNum" sz="quarter" idx="11"/>
          </p:nvPr>
        </p:nvSpPr>
        <p:spPr/>
        <p:txBody>
          <a:bodyPr/>
          <a:lstStyle/>
          <a:p>
            <a:fld id="{595ACBD8-3758-409F-B51C-9004A76C155A}" type="slidenum">
              <a:rPr lang="en-US" smtClean="0"/>
              <a:pPr/>
              <a:t>35</a:t>
            </a:fld>
            <a:endParaRPr lang="en-US" dirty="0"/>
          </a:p>
        </p:txBody>
      </p:sp>
    </p:spTree>
    <p:extLst>
      <p:ext uri="{BB962C8B-B14F-4D97-AF65-F5344CB8AC3E}">
        <p14:creationId xmlns:p14="http://schemas.microsoft.com/office/powerpoint/2010/main" val="28989581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r>
              <a:rPr lang="en-US" dirty="0" smtClean="0">
                <a:solidFill>
                  <a:srgbClr val="003EBB"/>
                </a:solidFill>
              </a:rPr>
              <a:t>SDS: Section 3</a:t>
            </a:r>
            <a:endParaRPr lang="en-US" dirty="0">
              <a:solidFill>
                <a:srgbClr val="003EBB"/>
              </a:solidFill>
            </a:endParaRPr>
          </a:p>
        </p:txBody>
      </p:sp>
      <p:sp>
        <p:nvSpPr>
          <p:cNvPr id="6" name="Content Placeholder 5"/>
          <p:cNvSpPr>
            <a:spLocks noGrp="1"/>
          </p:cNvSpPr>
          <p:nvPr>
            <p:ph sz="half" idx="2"/>
          </p:nvPr>
        </p:nvSpPr>
        <p:spPr>
          <a:xfrm>
            <a:off x="533400" y="2166221"/>
            <a:ext cx="4038600" cy="2558179"/>
          </a:xfrm>
        </p:spPr>
        <p:txBody>
          <a:bodyPr/>
          <a:lstStyle/>
          <a:p>
            <a:pPr marL="0" indent="0">
              <a:buNone/>
            </a:pPr>
            <a:r>
              <a:rPr lang="en-US" b="1" dirty="0" smtClean="0"/>
              <a:t>Composition/</a:t>
            </a:r>
          </a:p>
          <a:p>
            <a:pPr marL="0" indent="0">
              <a:buNone/>
            </a:pPr>
            <a:r>
              <a:rPr lang="en-US" b="1" dirty="0" smtClean="0"/>
              <a:t>Ingredients</a:t>
            </a:r>
          </a:p>
          <a:p>
            <a:r>
              <a:rPr lang="en-US" dirty="0" smtClean="0"/>
              <a:t>Synonyms</a:t>
            </a:r>
          </a:p>
          <a:p>
            <a:r>
              <a:rPr lang="en-US" dirty="0" smtClean="0"/>
              <a:t>Chemical Name</a:t>
            </a:r>
          </a:p>
          <a:p>
            <a:endParaRPr lang="en-US" dirty="0"/>
          </a:p>
        </p:txBody>
      </p:sp>
      <p:sp>
        <p:nvSpPr>
          <p:cNvPr id="22" name="Line Callout 1 21" title="Background color for graphics"/>
          <p:cNvSpPr/>
          <p:nvPr/>
        </p:nvSpPr>
        <p:spPr>
          <a:xfrm>
            <a:off x="5029200" y="1790700"/>
            <a:ext cx="3429000" cy="3276600"/>
          </a:xfrm>
          <a:prstGeom prst="borderCallout1">
            <a:avLst>
              <a:gd name="adj1" fmla="val 42738"/>
              <a:gd name="adj2" fmla="val 100291"/>
              <a:gd name="adj3" fmla="val 42891"/>
              <a:gd name="adj4" fmla="val 99870"/>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31746" name="Picture 2" descr="Image result for chemical ingredients" title="Composition/Ingredien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26077" y="2133600"/>
            <a:ext cx="3035246" cy="25908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
        <p:nvSpPr>
          <p:cNvPr id="3" name="Slide Number Placeholder 2"/>
          <p:cNvSpPr>
            <a:spLocks noGrp="1"/>
          </p:cNvSpPr>
          <p:nvPr>
            <p:ph type="sldNum" sz="quarter" idx="11"/>
          </p:nvPr>
        </p:nvSpPr>
        <p:spPr/>
        <p:txBody>
          <a:bodyPr/>
          <a:lstStyle/>
          <a:p>
            <a:fld id="{595ACBD8-3758-409F-B51C-9004A76C155A}" type="slidenum">
              <a:rPr lang="en-US" smtClean="0"/>
              <a:pPr/>
              <a:t>36</a:t>
            </a:fld>
            <a:endParaRPr lang="en-US" dirty="0"/>
          </a:p>
        </p:txBody>
      </p:sp>
    </p:spTree>
    <p:extLst>
      <p:ext uri="{BB962C8B-B14F-4D97-AF65-F5344CB8AC3E}">
        <p14:creationId xmlns:p14="http://schemas.microsoft.com/office/powerpoint/2010/main" val="28989581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r>
              <a:rPr lang="en-US" dirty="0" smtClean="0">
                <a:solidFill>
                  <a:srgbClr val="003EBB"/>
                </a:solidFill>
              </a:rPr>
              <a:t>SDS: Section 4</a:t>
            </a:r>
            <a:endParaRPr lang="en-US" dirty="0">
              <a:solidFill>
                <a:srgbClr val="003EBB"/>
              </a:solidFill>
            </a:endParaRPr>
          </a:p>
        </p:txBody>
      </p:sp>
      <p:sp>
        <p:nvSpPr>
          <p:cNvPr id="6" name="Content Placeholder 5"/>
          <p:cNvSpPr>
            <a:spLocks noGrp="1"/>
          </p:cNvSpPr>
          <p:nvPr>
            <p:ph sz="half" idx="2"/>
          </p:nvPr>
        </p:nvSpPr>
        <p:spPr>
          <a:xfrm>
            <a:off x="533400" y="1544095"/>
            <a:ext cx="4038600" cy="3777379"/>
          </a:xfrm>
        </p:spPr>
        <p:txBody>
          <a:bodyPr/>
          <a:lstStyle/>
          <a:p>
            <a:pPr marL="0" indent="0">
              <a:buNone/>
            </a:pPr>
            <a:r>
              <a:rPr lang="en-US" b="1" dirty="0" smtClean="0"/>
              <a:t>First Aid Measures</a:t>
            </a:r>
          </a:p>
          <a:p>
            <a:r>
              <a:rPr lang="en-US" dirty="0" smtClean="0"/>
              <a:t>General Advice</a:t>
            </a:r>
          </a:p>
          <a:p>
            <a:r>
              <a:rPr lang="en-US" dirty="0" smtClean="0"/>
              <a:t>Most important symptoms and effects</a:t>
            </a:r>
          </a:p>
          <a:p>
            <a:r>
              <a:rPr lang="en-US" dirty="0" smtClean="0"/>
              <a:t>Indication of medical attention</a:t>
            </a:r>
          </a:p>
          <a:p>
            <a:r>
              <a:rPr lang="en-US" dirty="0" smtClean="0"/>
              <a:t>Notes to Physician</a:t>
            </a:r>
          </a:p>
          <a:p>
            <a:endParaRPr lang="en-US" dirty="0"/>
          </a:p>
        </p:txBody>
      </p:sp>
      <p:sp>
        <p:nvSpPr>
          <p:cNvPr id="22" name="Line Callout 1 21" title="Background color for graphics"/>
          <p:cNvSpPr/>
          <p:nvPr/>
        </p:nvSpPr>
        <p:spPr>
          <a:xfrm>
            <a:off x="5029200" y="1790700"/>
            <a:ext cx="3429000" cy="3276600"/>
          </a:xfrm>
          <a:prstGeom prst="borderCallout1">
            <a:avLst>
              <a:gd name="adj1" fmla="val 42738"/>
              <a:gd name="adj2" fmla="val 100291"/>
              <a:gd name="adj3" fmla="val 42891"/>
              <a:gd name="adj4" fmla="val 99870"/>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30723" name="Picture 3" descr="First Aid Measures" title="First Aid Measur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0200" y="1951044"/>
            <a:ext cx="2707615" cy="295591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
        <p:nvSpPr>
          <p:cNvPr id="3" name="Slide Number Placeholder 2"/>
          <p:cNvSpPr>
            <a:spLocks noGrp="1"/>
          </p:cNvSpPr>
          <p:nvPr>
            <p:ph type="sldNum" sz="quarter" idx="11"/>
          </p:nvPr>
        </p:nvSpPr>
        <p:spPr/>
        <p:txBody>
          <a:bodyPr/>
          <a:lstStyle/>
          <a:p>
            <a:fld id="{595ACBD8-3758-409F-B51C-9004A76C155A}" type="slidenum">
              <a:rPr lang="en-US" smtClean="0"/>
              <a:pPr/>
              <a:t>37</a:t>
            </a:fld>
            <a:endParaRPr lang="en-US" dirty="0"/>
          </a:p>
        </p:txBody>
      </p:sp>
    </p:spTree>
    <p:extLst>
      <p:ext uri="{BB962C8B-B14F-4D97-AF65-F5344CB8AC3E}">
        <p14:creationId xmlns:p14="http://schemas.microsoft.com/office/powerpoint/2010/main" val="28989581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r>
              <a:rPr lang="en-US" dirty="0" smtClean="0">
                <a:solidFill>
                  <a:srgbClr val="003EBB"/>
                </a:solidFill>
              </a:rPr>
              <a:t>SDS: Section 5</a:t>
            </a:r>
            <a:endParaRPr lang="en-US" dirty="0">
              <a:solidFill>
                <a:srgbClr val="003EBB"/>
              </a:solidFill>
            </a:endParaRPr>
          </a:p>
        </p:txBody>
      </p:sp>
      <p:sp>
        <p:nvSpPr>
          <p:cNvPr id="6" name="Content Placeholder 5"/>
          <p:cNvSpPr>
            <a:spLocks noGrp="1"/>
          </p:cNvSpPr>
          <p:nvPr>
            <p:ph sz="half" idx="2"/>
          </p:nvPr>
        </p:nvSpPr>
        <p:spPr>
          <a:xfrm>
            <a:off x="381000" y="1066800"/>
            <a:ext cx="4191000" cy="4919369"/>
          </a:xfrm>
        </p:spPr>
        <p:txBody>
          <a:bodyPr/>
          <a:lstStyle/>
          <a:p>
            <a:pPr marL="0" indent="0">
              <a:buNone/>
            </a:pPr>
            <a:r>
              <a:rPr lang="en-US" b="1" dirty="0" smtClean="0"/>
              <a:t>Fire Fighting Measures</a:t>
            </a:r>
          </a:p>
          <a:p>
            <a:r>
              <a:rPr lang="en-US" sz="2400" dirty="0" smtClean="0"/>
              <a:t>Suitable Extinguishing Media</a:t>
            </a:r>
          </a:p>
          <a:p>
            <a:r>
              <a:rPr lang="en-US" sz="2400" dirty="0" smtClean="0"/>
              <a:t>Unsuitable Extinguishing Media</a:t>
            </a:r>
          </a:p>
          <a:p>
            <a:r>
              <a:rPr lang="en-US" sz="2400" dirty="0" smtClean="0"/>
              <a:t>Specific Hazards Arising From the Chemical</a:t>
            </a:r>
          </a:p>
          <a:p>
            <a:r>
              <a:rPr lang="en-US" sz="2400" dirty="0" smtClean="0"/>
              <a:t>Explosion Data</a:t>
            </a:r>
          </a:p>
          <a:p>
            <a:r>
              <a:rPr lang="en-US" sz="2400" dirty="0" smtClean="0"/>
              <a:t>Protective Equipment and Precautions </a:t>
            </a:r>
            <a:r>
              <a:rPr lang="en-US" sz="2400" dirty="0"/>
              <a:t>F</a:t>
            </a:r>
            <a:r>
              <a:rPr lang="en-US" sz="2400" dirty="0" smtClean="0"/>
              <a:t>or Firefighters</a:t>
            </a:r>
          </a:p>
          <a:p>
            <a:endParaRPr lang="en-US" dirty="0"/>
          </a:p>
        </p:txBody>
      </p:sp>
      <p:sp>
        <p:nvSpPr>
          <p:cNvPr id="22" name="Line Callout 1 21" title="Background color for graphics"/>
          <p:cNvSpPr/>
          <p:nvPr/>
        </p:nvSpPr>
        <p:spPr>
          <a:xfrm>
            <a:off x="5029200" y="1790700"/>
            <a:ext cx="3429000" cy="3276600"/>
          </a:xfrm>
          <a:prstGeom prst="borderCallout1">
            <a:avLst>
              <a:gd name="adj1" fmla="val 42738"/>
              <a:gd name="adj2" fmla="val 100291"/>
              <a:gd name="adj3" fmla="val 42891"/>
              <a:gd name="adj4" fmla="val 99870"/>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33797" name="Picture 5" descr="Image result for chemical fire fighting" title="Fire fighting measur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01521" y="1981200"/>
            <a:ext cx="2884358" cy="288435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
        <p:nvSpPr>
          <p:cNvPr id="3" name="Slide Number Placeholder 2"/>
          <p:cNvSpPr>
            <a:spLocks noGrp="1"/>
          </p:cNvSpPr>
          <p:nvPr>
            <p:ph type="sldNum" sz="quarter" idx="11"/>
          </p:nvPr>
        </p:nvSpPr>
        <p:spPr/>
        <p:txBody>
          <a:bodyPr/>
          <a:lstStyle/>
          <a:p>
            <a:fld id="{595ACBD8-3758-409F-B51C-9004A76C155A}" type="slidenum">
              <a:rPr lang="en-US" smtClean="0"/>
              <a:pPr/>
              <a:t>38</a:t>
            </a:fld>
            <a:endParaRPr lang="en-US" dirty="0"/>
          </a:p>
        </p:txBody>
      </p:sp>
    </p:spTree>
    <p:extLst>
      <p:ext uri="{BB962C8B-B14F-4D97-AF65-F5344CB8AC3E}">
        <p14:creationId xmlns:p14="http://schemas.microsoft.com/office/powerpoint/2010/main" val="37335302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r>
              <a:rPr lang="en-US" dirty="0" smtClean="0">
                <a:solidFill>
                  <a:srgbClr val="003EBB"/>
                </a:solidFill>
              </a:rPr>
              <a:t>SDS: Section 6</a:t>
            </a:r>
            <a:endParaRPr lang="en-US" dirty="0">
              <a:solidFill>
                <a:srgbClr val="003EBB"/>
              </a:solidFill>
            </a:endParaRPr>
          </a:p>
        </p:txBody>
      </p:sp>
      <p:sp>
        <p:nvSpPr>
          <p:cNvPr id="6" name="Content Placeholder 5"/>
          <p:cNvSpPr>
            <a:spLocks noGrp="1"/>
          </p:cNvSpPr>
          <p:nvPr>
            <p:ph sz="half" idx="2"/>
          </p:nvPr>
        </p:nvSpPr>
        <p:spPr>
          <a:xfrm>
            <a:off x="533400" y="2077495"/>
            <a:ext cx="4038600" cy="2646905"/>
          </a:xfrm>
        </p:spPr>
        <p:txBody>
          <a:bodyPr/>
          <a:lstStyle/>
          <a:p>
            <a:pPr marL="0" indent="0">
              <a:buNone/>
            </a:pPr>
            <a:r>
              <a:rPr lang="en-US" b="1" dirty="0" smtClean="0"/>
              <a:t>Accidental Release Measures</a:t>
            </a:r>
          </a:p>
          <a:p>
            <a:r>
              <a:rPr lang="en-US" dirty="0" smtClean="0"/>
              <a:t>Personal Precautions</a:t>
            </a:r>
          </a:p>
          <a:p>
            <a:r>
              <a:rPr lang="en-US" dirty="0" smtClean="0"/>
              <a:t>Environmental Precautions</a:t>
            </a:r>
          </a:p>
          <a:p>
            <a:endParaRPr lang="en-US" dirty="0"/>
          </a:p>
        </p:txBody>
      </p:sp>
      <p:sp>
        <p:nvSpPr>
          <p:cNvPr id="22" name="Line Callout 1 21" title="Background color for graphics"/>
          <p:cNvSpPr/>
          <p:nvPr/>
        </p:nvSpPr>
        <p:spPr>
          <a:xfrm>
            <a:off x="5029200" y="1790700"/>
            <a:ext cx="3429000" cy="3276600"/>
          </a:xfrm>
          <a:prstGeom prst="borderCallout1">
            <a:avLst>
              <a:gd name="adj1" fmla="val 42738"/>
              <a:gd name="adj2" fmla="val 100291"/>
              <a:gd name="adj3" fmla="val 42891"/>
              <a:gd name="adj4" fmla="val 99870"/>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45058" name="Picture 2" descr="Image result for chemical spill" title="Accidental release measur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0" y="2006252"/>
            <a:ext cx="2822532" cy="282253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
        <p:nvSpPr>
          <p:cNvPr id="3" name="Slide Number Placeholder 2"/>
          <p:cNvSpPr>
            <a:spLocks noGrp="1"/>
          </p:cNvSpPr>
          <p:nvPr>
            <p:ph type="sldNum" sz="quarter" idx="11"/>
          </p:nvPr>
        </p:nvSpPr>
        <p:spPr/>
        <p:txBody>
          <a:bodyPr/>
          <a:lstStyle/>
          <a:p>
            <a:fld id="{595ACBD8-3758-409F-B51C-9004A76C155A}" type="slidenum">
              <a:rPr lang="en-US" smtClean="0"/>
              <a:pPr/>
              <a:t>39</a:t>
            </a:fld>
            <a:endParaRPr lang="en-US" dirty="0"/>
          </a:p>
        </p:txBody>
      </p:sp>
    </p:spTree>
    <p:extLst>
      <p:ext uri="{BB962C8B-B14F-4D97-AF65-F5344CB8AC3E}">
        <p14:creationId xmlns:p14="http://schemas.microsoft.com/office/powerpoint/2010/main" val="3733530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3536"/>
            <a:ext cx="8839200" cy="1143000"/>
          </a:xfrm>
        </p:spPr>
        <p:txBody>
          <a:bodyPr>
            <a:normAutofit/>
          </a:bodyPr>
          <a:lstStyle/>
          <a:p>
            <a:pPr marL="54864" eaLnBrk="1" fontAlgn="auto" hangingPunct="1">
              <a:spcAft>
                <a:spcPts val="0"/>
              </a:spcAft>
              <a:defRPr/>
            </a:pPr>
            <a:r>
              <a:rPr lang="en-US" sz="3200" dirty="0" smtClean="0">
                <a:solidFill>
                  <a:schemeClr val="tx2">
                    <a:tint val="100000"/>
                    <a:shade val="90000"/>
                    <a:satMod val="250000"/>
                    <a:alpha val="100000"/>
                  </a:schemeClr>
                </a:solidFill>
              </a:rPr>
              <a:t>Your Rights As A Whistleblower</a:t>
            </a:r>
            <a:endParaRPr lang="en-US" sz="3200" dirty="0">
              <a:solidFill>
                <a:schemeClr val="tx2">
                  <a:tint val="100000"/>
                  <a:shade val="90000"/>
                  <a:satMod val="250000"/>
                  <a:alpha val="100000"/>
                </a:schemeClr>
              </a:solidFill>
            </a:endParaRPr>
          </a:p>
        </p:txBody>
      </p:sp>
      <p:sp>
        <p:nvSpPr>
          <p:cNvPr id="13315" name="Content Placeholder 2"/>
          <p:cNvSpPr>
            <a:spLocks noGrp="1"/>
          </p:cNvSpPr>
          <p:nvPr>
            <p:ph idx="1"/>
          </p:nvPr>
        </p:nvSpPr>
        <p:spPr>
          <a:xfrm>
            <a:off x="914400" y="1143000"/>
            <a:ext cx="7315200" cy="3581400"/>
          </a:xfrm>
        </p:spPr>
        <p:txBody>
          <a:bodyPr/>
          <a:lstStyle/>
          <a:p>
            <a:pPr eaLnBrk="1" hangingPunct="1"/>
            <a:r>
              <a:rPr lang="en-US" altLang="en-US" sz="2400" dirty="0" smtClean="0"/>
              <a:t>Whistleblower: One who informs on a person or organization engaged in illegal activity.</a:t>
            </a:r>
          </a:p>
          <a:p>
            <a:pPr marL="0" indent="0" eaLnBrk="1" hangingPunct="1">
              <a:buNone/>
            </a:pPr>
            <a:endParaRPr lang="en-US" altLang="en-US" sz="600" dirty="0" smtClean="0"/>
          </a:p>
          <a:p>
            <a:pPr eaLnBrk="1" hangingPunct="1"/>
            <a:r>
              <a:rPr lang="en-US" altLang="en-US" sz="2400" dirty="0" smtClean="0"/>
              <a:t>Your Rights:  You are protected from retaliation.  Employees are entitled to a workplace free from known health and safety hazards.  An employer cannot retaliate by taking adverse action for reporting safety concerns.</a:t>
            </a:r>
          </a:p>
          <a:p>
            <a:pPr marL="0" indent="0" eaLnBrk="1" hangingPunct="1">
              <a:buNone/>
            </a:pPr>
            <a:endParaRPr lang="en-US" altLang="en-US" sz="600" dirty="0" smtClean="0"/>
          </a:p>
          <a:p>
            <a:pPr eaLnBrk="1" hangingPunct="1"/>
            <a:r>
              <a:rPr lang="en-US" altLang="en-US" sz="2400" dirty="0" smtClean="0"/>
              <a:t>File a Complaint: (800) 321-OSHA (6742)</a:t>
            </a:r>
          </a:p>
          <a:p>
            <a:pPr eaLnBrk="1" hangingPunct="1"/>
            <a:endParaRPr lang="en-US" altLang="en-US" sz="2400" dirty="0" smtClean="0"/>
          </a:p>
        </p:txBody>
      </p:sp>
      <p:pic>
        <p:nvPicPr>
          <p:cNvPr id="416771" name="Picture 3" descr="Whistleblower" title="Whistleblow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4832350"/>
            <a:ext cx="2438400" cy="162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1"/>
          </p:nvPr>
        </p:nvSpPr>
        <p:spPr/>
        <p:txBody>
          <a:bodyPr/>
          <a:lstStyle/>
          <a:p>
            <a:fld id="{595ACBD8-3758-409F-B51C-9004A76C155A}" type="slidenum">
              <a:rPr lang="en-US" smtClean="0"/>
              <a:pPr/>
              <a:t>4</a:t>
            </a:fld>
            <a:endParaRPr lang="en-US" dirty="0"/>
          </a:p>
        </p:txBody>
      </p:sp>
    </p:spTree>
    <p:extLst>
      <p:ext uri="{BB962C8B-B14F-4D97-AF65-F5344CB8AC3E}">
        <p14:creationId xmlns:p14="http://schemas.microsoft.com/office/powerpoint/2010/main" val="7327625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r>
              <a:rPr lang="en-US" dirty="0" smtClean="0">
                <a:solidFill>
                  <a:srgbClr val="003EBB"/>
                </a:solidFill>
              </a:rPr>
              <a:t>SDS: Section 7</a:t>
            </a:r>
            <a:endParaRPr lang="en-US" dirty="0">
              <a:solidFill>
                <a:srgbClr val="003EBB"/>
              </a:solidFill>
            </a:endParaRPr>
          </a:p>
        </p:txBody>
      </p:sp>
      <p:sp>
        <p:nvSpPr>
          <p:cNvPr id="6" name="Content Placeholder 5"/>
          <p:cNvSpPr>
            <a:spLocks noGrp="1"/>
          </p:cNvSpPr>
          <p:nvPr>
            <p:ph sz="half" idx="2"/>
          </p:nvPr>
        </p:nvSpPr>
        <p:spPr>
          <a:xfrm>
            <a:off x="533400" y="1848895"/>
            <a:ext cx="4038600" cy="3104105"/>
          </a:xfrm>
        </p:spPr>
        <p:txBody>
          <a:bodyPr/>
          <a:lstStyle/>
          <a:p>
            <a:pPr marL="0" indent="0">
              <a:buNone/>
            </a:pPr>
            <a:r>
              <a:rPr lang="en-US" b="1" dirty="0" smtClean="0"/>
              <a:t>Handling and Storage</a:t>
            </a:r>
          </a:p>
          <a:p>
            <a:r>
              <a:rPr lang="en-US" dirty="0" smtClean="0"/>
              <a:t>Precautions for Safe Handling</a:t>
            </a:r>
          </a:p>
          <a:p>
            <a:r>
              <a:rPr lang="en-US" dirty="0" smtClean="0"/>
              <a:t>Conditions for Safe Storage</a:t>
            </a:r>
          </a:p>
          <a:p>
            <a:endParaRPr lang="en-US" dirty="0"/>
          </a:p>
        </p:txBody>
      </p:sp>
      <p:sp>
        <p:nvSpPr>
          <p:cNvPr id="22" name="Line Callout 1 21" title="Background color for graphics"/>
          <p:cNvSpPr/>
          <p:nvPr/>
        </p:nvSpPr>
        <p:spPr>
          <a:xfrm>
            <a:off x="5029200" y="1790700"/>
            <a:ext cx="3429000" cy="3276600"/>
          </a:xfrm>
          <a:prstGeom prst="borderCallout1">
            <a:avLst>
              <a:gd name="adj1" fmla="val 42738"/>
              <a:gd name="adj2" fmla="val 100291"/>
              <a:gd name="adj3" fmla="val 42891"/>
              <a:gd name="adj4" fmla="val 99870"/>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44034" name="Picture 2" descr="Image result for handling and storage" title="Handling and Storage of Chemical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34000" y="2044352"/>
            <a:ext cx="2793647" cy="283244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
        <p:nvSpPr>
          <p:cNvPr id="3" name="Slide Number Placeholder 2"/>
          <p:cNvSpPr>
            <a:spLocks noGrp="1"/>
          </p:cNvSpPr>
          <p:nvPr>
            <p:ph type="sldNum" sz="quarter" idx="11"/>
          </p:nvPr>
        </p:nvSpPr>
        <p:spPr/>
        <p:txBody>
          <a:bodyPr/>
          <a:lstStyle/>
          <a:p>
            <a:fld id="{595ACBD8-3758-409F-B51C-9004A76C155A}" type="slidenum">
              <a:rPr lang="en-US" smtClean="0"/>
              <a:pPr/>
              <a:t>40</a:t>
            </a:fld>
            <a:endParaRPr lang="en-US" dirty="0"/>
          </a:p>
        </p:txBody>
      </p:sp>
    </p:spTree>
    <p:extLst>
      <p:ext uri="{BB962C8B-B14F-4D97-AF65-F5344CB8AC3E}">
        <p14:creationId xmlns:p14="http://schemas.microsoft.com/office/powerpoint/2010/main" val="37335302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r>
              <a:rPr lang="en-US" dirty="0" smtClean="0">
                <a:solidFill>
                  <a:srgbClr val="003EBB"/>
                </a:solidFill>
              </a:rPr>
              <a:t>SDS: Section 8</a:t>
            </a:r>
            <a:endParaRPr lang="en-US" dirty="0">
              <a:solidFill>
                <a:srgbClr val="003EBB"/>
              </a:solidFill>
            </a:endParaRPr>
          </a:p>
        </p:txBody>
      </p:sp>
      <p:sp>
        <p:nvSpPr>
          <p:cNvPr id="6" name="Content Placeholder 5"/>
          <p:cNvSpPr>
            <a:spLocks noGrp="1"/>
          </p:cNvSpPr>
          <p:nvPr>
            <p:ph sz="half" idx="2"/>
          </p:nvPr>
        </p:nvSpPr>
        <p:spPr>
          <a:xfrm>
            <a:off x="533400" y="1556621"/>
            <a:ext cx="4038600" cy="3777379"/>
          </a:xfrm>
        </p:spPr>
        <p:txBody>
          <a:bodyPr/>
          <a:lstStyle/>
          <a:p>
            <a:pPr marL="0" indent="0">
              <a:buNone/>
            </a:pPr>
            <a:r>
              <a:rPr lang="en-US" b="1" dirty="0" smtClean="0"/>
              <a:t>Exposure Controls/Personal Protection</a:t>
            </a:r>
          </a:p>
          <a:p>
            <a:r>
              <a:rPr lang="en-US" dirty="0" smtClean="0"/>
              <a:t>Control Parameters</a:t>
            </a:r>
          </a:p>
          <a:p>
            <a:r>
              <a:rPr lang="en-US" dirty="0" smtClean="0"/>
              <a:t>Engineering Controls</a:t>
            </a:r>
          </a:p>
          <a:p>
            <a:r>
              <a:rPr lang="en-US" dirty="0" smtClean="0"/>
              <a:t>Personal Protective Equipment</a:t>
            </a:r>
          </a:p>
          <a:p>
            <a:endParaRPr lang="en-US" dirty="0" smtClean="0"/>
          </a:p>
          <a:p>
            <a:endParaRPr lang="en-US" dirty="0"/>
          </a:p>
        </p:txBody>
      </p:sp>
      <p:sp>
        <p:nvSpPr>
          <p:cNvPr id="22" name="Line Callout 1 21" title="Background color for graphics"/>
          <p:cNvSpPr/>
          <p:nvPr/>
        </p:nvSpPr>
        <p:spPr>
          <a:xfrm>
            <a:off x="5029200" y="1790700"/>
            <a:ext cx="3429000" cy="3276600"/>
          </a:xfrm>
          <a:prstGeom prst="borderCallout1">
            <a:avLst>
              <a:gd name="adj1" fmla="val 42738"/>
              <a:gd name="adj2" fmla="val 100291"/>
              <a:gd name="adj3" fmla="val 42891"/>
              <a:gd name="adj4" fmla="val 99870"/>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43011" name="Picture 3" descr="PPE" title="Exposure Controls/Personal protec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68185" y="2076450"/>
            <a:ext cx="2951029"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
        <p:nvSpPr>
          <p:cNvPr id="3" name="Slide Number Placeholder 2"/>
          <p:cNvSpPr>
            <a:spLocks noGrp="1"/>
          </p:cNvSpPr>
          <p:nvPr>
            <p:ph type="sldNum" sz="quarter" idx="11"/>
          </p:nvPr>
        </p:nvSpPr>
        <p:spPr/>
        <p:txBody>
          <a:bodyPr/>
          <a:lstStyle/>
          <a:p>
            <a:fld id="{595ACBD8-3758-409F-B51C-9004A76C155A}" type="slidenum">
              <a:rPr lang="en-US" smtClean="0"/>
              <a:pPr/>
              <a:t>41</a:t>
            </a:fld>
            <a:endParaRPr lang="en-US" dirty="0"/>
          </a:p>
        </p:txBody>
      </p:sp>
    </p:spTree>
    <p:extLst>
      <p:ext uri="{BB962C8B-B14F-4D97-AF65-F5344CB8AC3E}">
        <p14:creationId xmlns:p14="http://schemas.microsoft.com/office/powerpoint/2010/main" val="37335302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r>
              <a:rPr lang="en-US" dirty="0" smtClean="0">
                <a:solidFill>
                  <a:srgbClr val="003EBB"/>
                </a:solidFill>
              </a:rPr>
              <a:t>SDS: Section 9</a:t>
            </a:r>
            <a:endParaRPr lang="en-US" dirty="0">
              <a:solidFill>
                <a:srgbClr val="003EBB"/>
              </a:solidFill>
            </a:endParaRPr>
          </a:p>
        </p:txBody>
      </p:sp>
      <p:sp>
        <p:nvSpPr>
          <p:cNvPr id="6" name="Content Placeholder 5"/>
          <p:cNvSpPr>
            <a:spLocks noGrp="1"/>
          </p:cNvSpPr>
          <p:nvPr>
            <p:ph sz="half" idx="2"/>
          </p:nvPr>
        </p:nvSpPr>
        <p:spPr>
          <a:xfrm>
            <a:off x="533400" y="1544095"/>
            <a:ext cx="4038600" cy="3777379"/>
          </a:xfrm>
        </p:spPr>
        <p:txBody>
          <a:bodyPr/>
          <a:lstStyle/>
          <a:p>
            <a:pPr marL="0" indent="0">
              <a:buNone/>
            </a:pPr>
            <a:r>
              <a:rPr lang="en-US" b="1" dirty="0" smtClean="0"/>
              <a:t>Physical and Chemical Properties</a:t>
            </a:r>
          </a:p>
          <a:p>
            <a:r>
              <a:rPr lang="en-US" dirty="0" smtClean="0"/>
              <a:t>Physical State, Appearance, Color, and Odor</a:t>
            </a:r>
          </a:p>
          <a:p>
            <a:r>
              <a:rPr lang="en-US" dirty="0" smtClean="0"/>
              <a:t>Properties</a:t>
            </a:r>
          </a:p>
          <a:p>
            <a:r>
              <a:rPr lang="en-US" dirty="0" smtClean="0"/>
              <a:t>Other Information</a:t>
            </a:r>
          </a:p>
          <a:p>
            <a:endParaRPr lang="en-US" dirty="0" smtClean="0"/>
          </a:p>
          <a:p>
            <a:endParaRPr lang="en-US" dirty="0"/>
          </a:p>
        </p:txBody>
      </p:sp>
      <p:sp>
        <p:nvSpPr>
          <p:cNvPr id="22" name="Line Callout 1 21" title="Background color for graphics"/>
          <p:cNvSpPr/>
          <p:nvPr/>
        </p:nvSpPr>
        <p:spPr>
          <a:xfrm>
            <a:off x="5029200" y="1790700"/>
            <a:ext cx="3429000" cy="3276600"/>
          </a:xfrm>
          <a:prstGeom prst="borderCallout1">
            <a:avLst>
              <a:gd name="adj1" fmla="val 42738"/>
              <a:gd name="adj2" fmla="val 100291"/>
              <a:gd name="adj3" fmla="val 42891"/>
              <a:gd name="adj4" fmla="val 99870"/>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41985" name="Picture 1" descr="physical characteristics of chemicals" title="Physical and Chemical Properti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7800" y="2133600"/>
            <a:ext cx="3017520" cy="25146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
        <p:nvSpPr>
          <p:cNvPr id="3" name="Slide Number Placeholder 2"/>
          <p:cNvSpPr>
            <a:spLocks noGrp="1"/>
          </p:cNvSpPr>
          <p:nvPr>
            <p:ph type="sldNum" sz="quarter" idx="11"/>
          </p:nvPr>
        </p:nvSpPr>
        <p:spPr/>
        <p:txBody>
          <a:bodyPr/>
          <a:lstStyle/>
          <a:p>
            <a:fld id="{595ACBD8-3758-409F-B51C-9004A76C155A}" type="slidenum">
              <a:rPr lang="en-US" smtClean="0"/>
              <a:pPr/>
              <a:t>42</a:t>
            </a:fld>
            <a:endParaRPr lang="en-US" dirty="0"/>
          </a:p>
        </p:txBody>
      </p:sp>
    </p:spTree>
    <p:extLst>
      <p:ext uri="{BB962C8B-B14F-4D97-AF65-F5344CB8AC3E}">
        <p14:creationId xmlns:p14="http://schemas.microsoft.com/office/powerpoint/2010/main" val="37335302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r>
              <a:rPr lang="en-US" dirty="0" smtClean="0">
                <a:solidFill>
                  <a:srgbClr val="003EBB"/>
                </a:solidFill>
              </a:rPr>
              <a:t>SDS: Section 10</a:t>
            </a:r>
            <a:endParaRPr lang="en-US" dirty="0">
              <a:solidFill>
                <a:srgbClr val="003EBB"/>
              </a:solidFill>
            </a:endParaRPr>
          </a:p>
        </p:txBody>
      </p:sp>
      <p:sp>
        <p:nvSpPr>
          <p:cNvPr id="6" name="Content Placeholder 5"/>
          <p:cNvSpPr>
            <a:spLocks noGrp="1"/>
          </p:cNvSpPr>
          <p:nvPr>
            <p:ph sz="half" idx="2"/>
          </p:nvPr>
        </p:nvSpPr>
        <p:spPr>
          <a:xfrm>
            <a:off x="533400" y="1371600"/>
            <a:ext cx="4038600" cy="4505748"/>
          </a:xfrm>
        </p:spPr>
        <p:txBody>
          <a:bodyPr/>
          <a:lstStyle/>
          <a:p>
            <a:pPr marL="0" indent="0">
              <a:buNone/>
            </a:pPr>
            <a:r>
              <a:rPr lang="en-US" b="1" dirty="0" smtClean="0"/>
              <a:t>Stability and Reactivity</a:t>
            </a:r>
          </a:p>
          <a:p>
            <a:r>
              <a:rPr lang="en-US" sz="2400" dirty="0" smtClean="0"/>
              <a:t>Reactivity</a:t>
            </a:r>
          </a:p>
          <a:p>
            <a:r>
              <a:rPr lang="en-US" sz="2400" dirty="0" smtClean="0"/>
              <a:t>Chemical Stability</a:t>
            </a:r>
          </a:p>
          <a:p>
            <a:r>
              <a:rPr lang="en-US" sz="2400" dirty="0" smtClean="0"/>
              <a:t>Possibility of Hazardous Reactions</a:t>
            </a:r>
          </a:p>
          <a:p>
            <a:r>
              <a:rPr lang="en-US" sz="2400" dirty="0" smtClean="0"/>
              <a:t>Conditions to Avoid</a:t>
            </a:r>
          </a:p>
          <a:p>
            <a:r>
              <a:rPr lang="en-US" sz="2400" dirty="0" smtClean="0"/>
              <a:t>Incompatible Materials</a:t>
            </a:r>
          </a:p>
          <a:p>
            <a:r>
              <a:rPr lang="en-US" sz="2400" dirty="0" smtClean="0"/>
              <a:t>Hazardous Decomposition Products</a:t>
            </a:r>
          </a:p>
          <a:p>
            <a:endParaRPr lang="en-US" dirty="0"/>
          </a:p>
        </p:txBody>
      </p:sp>
      <p:sp>
        <p:nvSpPr>
          <p:cNvPr id="22" name="Line Callout 1 21" title="Background color for graphics"/>
          <p:cNvSpPr/>
          <p:nvPr/>
        </p:nvSpPr>
        <p:spPr>
          <a:xfrm>
            <a:off x="5029200" y="1790700"/>
            <a:ext cx="3429000" cy="3276600"/>
          </a:xfrm>
          <a:prstGeom prst="borderCallout1">
            <a:avLst>
              <a:gd name="adj1" fmla="val 42738"/>
              <a:gd name="adj2" fmla="val 100291"/>
              <a:gd name="adj3" fmla="val 42891"/>
              <a:gd name="adj4" fmla="val 99870"/>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40962" name="Picture 2" descr="Image result for chemical reaction" title="Stability and reactivity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0" y="2030901"/>
            <a:ext cx="2845898" cy="284589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
        <p:nvSpPr>
          <p:cNvPr id="3" name="Slide Number Placeholder 2"/>
          <p:cNvSpPr>
            <a:spLocks noGrp="1"/>
          </p:cNvSpPr>
          <p:nvPr>
            <p:ph type="sldNum" sz="quarter" idx="11"/>
          </p:nvPr>
        </p:nvSpPr>
        <p:spPr/>
        <p:txBody>
          <a:bodyPr/>
          <a:lstStyle/>
          <a:p>
            <a:fld id="{595ACBD8-3758-409F-B51C-9004A76C155A}" type="slidenum">
              <a:rPr lang="en-US" smtClean="0"/>
              <a:pPr/>
              <a:t>43</a:t>
            </a:fld>
            <a:endParaRPr lang="en-US" dirty="0"/>
          </a:p>
        </p:txBody>
      </p:sp>
    </p:spTree>
    <p:extLst>
      <p:ext uri="{BB962C8B-B14F-4D97-AF65-F5344CB8AC3E}">
        <p14:creationId xmlns:p14="http://schemas.microsoft.com/office/powerpoint/2010/main" val="37335302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r>
              <a:rPr lang="en-US" dirty="0" smtClean="0">
                <a:solidFill>
                  <a:srgbClr val="003EBB"/>
                </a:solidFill>
              </a:rPr>
              <a:t>SDS: Section 11</a:t>
            </a:r>
            <a:endParaRPr lang="en-US" dirty="0">
              <a:solidFill>
                <a:srgbClr val="003EBB"/>
              </a:solidFill>
            </a:endParaRPr>
          </a:p>
        </p:txBody>
      </p:sp>
      <p:sp>
        <p:nvSpPr>
          <p:cNvPr id="6" name="Content Placeholder 5"/>
          <p:cNvSpPr>
            <a:spLocks noGrp="1"/>
          </p:cNvSpPr>
          <p:nvPr>
            <p:ph sz="half" idx="2"/>
          </p:nvPr>
        </p:nvSpPr>
        <p:spPr>
          <a:xfrm>
            <a:off x="533400" y="1544095"/>
            <a:ext cx="4038600" cy="4442074"/>
          </a:xfrm>
        </p:spPr>
        <p:txBody>
          <a:bodyPr/>
          <a:lstStyle/>
          <a:p>
            <a:pPr marL="0" indent="0">
              <a:buNone/>
            </a:pPr>
            <a:r>
              <a:rPr lang="en-US" b="1" dirty="0" smtClean="0"/>
              <a:t>Toxicological Information</a:t>
            </a:r>
          </a:p>
          <a:p>
            <a:r>
              <a:rPr lang="en-US" dirty="0" smtClean="0"/>
              <a:t>Likely Routes of Exposure</a:t>
            </a:r>
          </a:p>
          <a:p>
            <a:r>
              <a:rPr lang="en-US" dirty="0" smtClean="0"/>
              <a:t>Toxicological Effects</a:t>
            </a:r>
          </a:p>
          <a:p>
            <a:r>
              <a:rPr lang="en-US" dirty="0" smtClean="0"/>
              <a:t>Delayed and Immediate Effects</a:t>
            </a:r>
          </a:p>
          <a:p>
            <a:r>
              <a:rPr lang="en-US" dirty="0" smtClean="0"/>
              <a:t>Numerical Measures of Toxicity</a:t>
            </a:r>
          </a:p>
          <a:p>
            <a:endParaRPr lang="en-US" dirty="0"/>
          </a:p>
        </p:txBody>
      </p:sp>
      <p:sp>
        <p:nvSpPr>
          <p:cNvPr id="22" name="Line Callout 1 21" title="Background color for graphics"/>
          <p:cNvSpPr/>
          <p:nvPr/>
        </p:nvSpPr>
        <p:spPr>
          <a:xfrm>
            <a:off x="5029200" y="1790700"/>
            <a:ext cx="3429000" cy="3276600"/>
          </a:xfrm>
          <a:prstGeom prst="borderCallout1">
            <a:avLst>
              <a:gd name="adj1" fmla="val 42738"/>
              <a:gd name="adj2" fmla="val 100291"/>
              <a:gd name="adj3" fmla="val 42891"/>
              <a:gd name="adj4" fmla="val 99870"/>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39938" name="Picture 2" descr="health effects on organs" title="Toxicological Inform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4633" y="2152650"/>
            <a:ext cx="3091700" cy="264795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
        <p:nvSpPr>
          <p:cNvPr id="3" name="Slide Number Placeholder 2"/>
          <p:cNvSpPr>
            <a:spLocks noGrp="1"/>
          </p:cNvSpPr>
          <p:nvPr>
            <p:ph type="sldNum" sz="quarter" idx="11"/>
          </p:nvPr>
        </p:nvSpPr>
        <p:spPr/>
        <p:txBody>
          <a:bodyPr/>
          <a:lstStyle/>
          <a:p>
            <a:fld id="{595ACBD8-3758-409F-B51C-9004A76C155A}" type="slidenum">
              <a:rPr lang="en-US" smtClean="0"/>
              <a:pPr/>
              <a:t>44</a:t>
            </a:fld>
            <a:endParaRPr lang="en-US" dirty="0"/>
          </a:p>
        </p:txBody>
      </p:sp>
    </p:spTree>
    <p:extLst>
      <p:ext uri="{BB962C8B-B14F-4D97-AF65-F5344CB8AC3E}">
        <p14:creationId xmlns:p14="http://schemas.microsoft.com/office/powerpoint/2010/main" val="37335302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r>
              <a:rPr lang="en-US" dirty="0" smtClean="0">
                <a:solidFill>
                  <a:srgbClr val="003EBB"/>
                </a:solidFill>
              </a:rPr>
              <a:t>SDS: Section 12</a:t>
            </a:r>
            <a:endParaRPr lang="en-US" dirty="0">
              <a:solidFill>
                <a:srgbClr val="003EBB"/>
              </a:solidFill>
            </a:endParaRPr>
          </a:p>
        </p:txBody>
      </p:sp>
      <p:sp>
        <p:nvSpPr>
          <p:cNvPr id="6" name="Content Placeholder 5"/>
          <p:cNvSpPr>
            <a:spLocks noGrp="1"/>
          </p:cNvSpPr>
          <p:nvPr>
            <p:ph sz="half" idx="2"/>
          </p:nvPr>
        </p:nvSpPr>
        <p:spPr>
          <a:xfrm>
            <a:off x="533400" y="1544095"/>
            <a:ext cx="4038600" cy="3777379"/>
          </a:xfrm>
        </p:spPr>
        <p:txBody>
          <a:bodyPr/>
          <a:lstStyle/>
          <a:p>
            <a:pPr marL="0" indent="0">
              <a:buNone/>
            </a:pPr>
            <a:r>
              <a:rPr lang="en-US" b="1" dirty="0" smtClean="0"/>
              <a:t>Ecological Information</a:t>
            </a:r>
          </a:p>
          <a:p>
            <a:r>
              <a:rPr lang="en-US" dirty="0" err="1" smtClean="0"/>
              <a:t>Ecotoxicity</a:t>
            </a:r>
            <a:endParaRPr lang="en-US" dirty="0" smtClean="0"/>
          </a:p>
          <a:p>
            <a:r>
              <a:rPr lang="en-US" dirty="0" smtClean="0"/>
              <a:t>Persistence and Degradability</a:t>
            </a:r>
          </a:p>
          <a:p>
            <a:r>
              <a:rPr lang="en-US" dirty="0" smtClean="0"/>
              <a:t>Bioaccumulation</a:t>
            </a:r>
          </a:p>
          <a:p>
            <a:endParaRPr lang="en-US" dirty="0"/>
          </a:p>
        </p:txBody>
      </p:sp>
      <p:sp>
        <p:nvSpPr>
          <p:cNvPr id="22" name="Line Callout 1 21" title="Background color for graphics"/>
          <p:cNvSpPr/>
          <p:nvPr/>
        </p:nvSpPr>
        <p:spPr>
          <a:xfrm>
            <a:off x="5029200" y="1790700"/>
            <a:ext cx="3429000" cy="3276600"/>
          </a:xfrm>
          <a:prstGeom prst="borderCallout1">
            <a:avLst>
              <a:gd name="adj1" fmla="val 42738"/>
              <a:gd name="adj2" fmla="val 100291"/>
              <a:gd name="adj3" fmla="val 42891"/>
              <a:gd name="adj4" fmla="val 99870"/>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38916" name="Picture 4" descr="Aquatic toxicity" title="Ecological informatio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34000" y="2088681"/>
            <a:ext cx="2808696" cy="268063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
        <p:nvSpPr>
          <p:cNvPr id="3" name="Slide Number Placeholder 2"/>
          <p:cNvSpPr>
            <a:spLocks noGrp="1"/>
          </p:cNvSpPr>
          <p:nvPr>
            <p:ph type="sldNum" sz="quarter" idx="11"/>
          </p:nvPr>
        </p:nvSpPr>
        <p:spPr/>
        <p:txBody>
          <a:bodyPr/>
          <a:lstStyle/>
          <a:p>
            <a:fld id="{595ACBD8-3758-409F-B51C-9004A76C155A}" type="slidenum">
              <a:rPr lang="en-US" smtClean="0"/>
              <a:pPr/>
              <a:t>45</a:t>
            </a:fld>
            <a:endParaRPr lang="en-US" dirty="0"/>
          </a:p>
        </p:txBody>
      </p:sp>
    </p:spTree>
    <p:extLst>
      <p:ext uri="{BB962C8B-B14F-4D97-AF65-F5344CB8AC3E}">
        <p14:creationId xmlns:p14="http://schemas.microsoft.com/office/powerpoint/2010/main" val="37335302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r>
              <a:rPr lang="en-US" dirty="0" smtClean="0">
                <a:solidFill>
                  <a:srgbClr val="003EBB"/>
                </a:solidFill>
              </a:rPr>
              <a:t>SDS: Section 13</a:t>
            </a:r>
            <a:endParaRPr lang="en-US" dirty="0">
              <a:solidFill>
                <a:srgbClr val="003EBB"/>
              </a:solidFill>
            </a:endParaRPr>
          </a:p>
        </p:txBody>
      </p:sp>
      <p:sp>
        <p:nvSpPr>
          <p:cNvPr id="6" name="Content Placeholder 5"/>
          <p:cNvSpPr>
            <a:spLocks noGrp="1"/>
          </p:cNvSpPr>
          <p:nvPr>
            <p:ph sz="half" idx="2"/>
          </p:nvPr>
        </p:nvSpPr>
        <p:spPr>
          <a:xfrm>
            <a:off x="533400" y="2438400"/>
            <a:ext cx="4038600" cy="1981200"/>
          </a:xfrm>
        </p:spPr>
        <p:txBody>
          <a:bodyPr/>
          <a:lstStyle/>
          <a:p>
            <a:pPr marL="0" indent="0">
              <a:buNone/>
            </a:pPr>
            <a:r>
              <a:rPr lang="en-US" b="1" dirty="0" smtClean="0"/>
              <a:t>Disposal Considerations</a:t>
            </a:r>
          </a:p>
          <a:p>
            <a:r>
              <a:rPr lang="en-US" dirty="0" smtClean="0"/>
              <a:t>Waste Treatment Methods</a:t>
            </a:r>
          </a:p>
          <a:p>
            <a:endParaRPr lang="en-US" dirty="0" smtClean="0"/>
          </a:p>
          <a:p>
            <a:endParaRPr lang="en-US" dirty="0"/>
          </a:p>
        </p:txBody>
      </p:sp>
      <p:sp>
        <p:nvSpPr>
          <p:cNvPr id="22" name="Line Callout 1 21" title="Background color for graphics"/>
          <p:cNvSpPr/>
          <p:nvPr/>
        </p:nvSpPr>
        <p:spPr>
          <a:xfrm>
            <a:off x="5029200" y="1790700"/>
            <a:ext cx="3429000" cy="3276600"/>
          </a:xfrm>
          <a:prstGeom prst="borderCallout1">
            <a:avLst>
              <a:gd name="adj1" fmla="val 42738"/>
              <a:gd name="adj2" fmla="val 100291"/>
              <a:gd name="adj3" fmla="val 42891"/>
              <a:gd name="adj4" fmla="val 99870"/>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37892" name="Picture 4" descr="Image result for chemical disposal" title="Disposa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12719" y="2280764"/>
            <a:ext cx="3061961" cy="229647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
        <p:nvSpPr>
          <p:cNvPr id="3" name="Slide Number Placeholder 2"/>
          <p:cNvSpPr>
            <a:spLocks noGrp="1"/>
          </p:cNvSpPr>
          <p:nvPr>
            <p:ph type="sldNum" sz="quarter" idx="11"/>
          </p:nvPr>
        </p:nvSpPr>
        <p:spPr/>
        <p:txBody>
          <a:bodyPr/>
          <a:lstStyle/>
          <a:p>
            <a:fld id="{595ACBD8-3758-409F-B51C-9004A76C155A}" type="slidenum">
              <a:rPr lang="en-US" smtClean="0"/>
              <a:pPr/>
              <a:t>46</a:t>
            </a:fld>
            <a:endParaRPr lang="en-US" dirty="0"/>
          </a:p>
        </p:txBody>
      </p:sp>
    </p:spTree>
    <p:extLst>
      <p:ext uri="{BB962C8B-B14F-4D97-AF65-F5344CB8AC3E}">
        <p14:creationId xmlns:p14="http://schemas.microsoft.com/office/powerpoint/2010/main" val="37335302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r>
              <a:rPr lang="en-US" dirty="0" smtClean="0">
                <a:solidFill>
                  <a:srgbClr val="003EBB"/>
                </a:solidFill>
              </a:rPr>
              <a:t>SDS: Section 14</a:t>
            </a:r>
            <a:endParaRPr lang="en-US" dirty="0">
              <a:solidFill>
                <a:srgbClr val="003EBB"/>
              </a:solidFill>
            </a:endParaRPr>
          </a:p>
        </p:txBody>
      </p:sp>
      <p:sp>
        <p:nvSpPr>
          <p:cNvPr id="6" name="Content Placeholder 5"/>
          <p:cNvSpPr>
            <a:spLocks noGrp="1"/>
          </p:cNvSpPr>
          <p:nvPr>
            <p:ph sz="half" idx="2"/>
          </p:nvPr>
        </p:nvSpPr>
        <p:spPr>
          <a:xfrm>
            <a:off x="381000" y="1295400"/>
            <a:ext cx="4191000" cy="4323305"/>
          </a:xfrm>
        </p:spPr>
        <p:txBody>
          <a:bodyPr/>
          <a:lstStyle/>
          <a:p>
            <a:pPr marL="0" indent="0">
              <a:buNone/>
            </a:pPr>
            <a:r>
              <a:rPr lang="en-US" b="1" dirty="0" smtClean="0"/>
              <a:t>Transport Information</a:t>
            </a:r>
          </a:p>
          <a:p>
            <a:r>
              <a:rPr lang="en-US" sz="2200" dirty="0" smtClean="0"/>
              <a:t>DOT-Department of Transportation</a:t>
            </a:r>
          </a:p>
          <a:p>
            <a:r>
              <a:rPr lang="en-US" sz="2200" dirty="0" smtClean="0"/>
              <a:t>TDG-Transportation of Dangerous Goods</a:t>
            </a:r>
          </a:p>
          <a:p>
            <a:r>
              <a:rPr lang="en-US" sz="2200" dirty="0" smtClean="0"/>
              <a:t>ICAO-International Civil Aviation Organization</a:t>
            </a:r>
          </a:p>
          <a:p>
            <a:r>
              <a:rPr lang="en-US" sz="2200" dirty="0" smtClean="0"/>
              <a:t>IATA-International Air Transport Association</a:t>
            </a:r>
          </a:p>
          <a:p>
            <a:r>
              <a:rPr lang="en-US" sz="2200" dirty="0" smtClean="0"/>
              <a:t>IMDG-International Maritime Dangerous Goods</a:t>
            </a:r>
          </a:p>
          <a:p>
            <a:endParaRPr lang="en-US" sz="2200" dirty="0"/>
          </a:p>
        </p:txBody>
      </p:sp>
      <p:sp>
        <p:nvSpPr>
          <p:cNvPr id="22" name="Line Callout 1 21" title="Background color for graphics"/>
          <p:cNvSpPr/>
          <p:nvPr/>
        </p:nvSpPr>
        <p:spPr>
          <a:xfrm>
            <a:off x="5029200" y="1790700"/>
            <a:ext cx="3429000" cy="3276600"/>
          </a:xfrm>
          <a:prstGeom prst="borderCallout1">
            <a:avLst>
              <a:gd name="adj1" fmla="val 42738"/>
              <a:gd name="adj2" fmla="val 100291"/>
              <a:gd name="adj3" fmla="val 42891"/>
              <a:gd name="adj4" fmla="val 99870"/>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36868" name="Picture 4" descr="Chemical transportation options" title="Transport Inf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39489" y="2209800"/>
            <a:ext cx="3208421" cy="24384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
        <p:nvSpPr>
          <p:cNvPr id="3" name="Slide Number Placeholder 2"/>
          <p:cNvSpPr>
            <a:spLocks noGrp="1"/>
          </p:cNvSpPr>
          <p:nvPr>
            <p:ph type="sldNum" sz="quarter" idx="11"/>
          </p:nvPr>
        </p:nvSpPr>
        <p:spPr/>
        <p:txBody>
          <a:bodyPr/>
          <a:lstStyle/>
          <a:p>
            <a:fld id="{595ACBD8-3758-409F-B51C-9004A76C155A}" type="slidenum">
              <a:rPr lang="en-US" smtClean="0"/>
              <a:pPr/>
              <a:t>47</a:t>
            </a:fld>
            <a:endParaRPr lang="en-US" dirty="0"/>
          </a:p>
        </p:txBody>
      </p:sp>
    </p:spTree>
    <p:extLst>
      <p:ext uri="{BB962C8B-B14F-4D97-AF65-F5344CB8AC3E}">
        <p14:creationId xmlns:p14="http://schemas.microsoft.com/office/powerpoint/2010/main" val="37335302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r>
              <a:rPr lang="en-US" dirty="0" smtClean="0">
                <a:solidFill>
                  <a:srgbClr val="003EBB"/>
                </a:solidFill>
              </a:rPr>
              <a:t>SDS: Section 15</a:t>
            </a:r>
            <a:endParaRPr lang="en-US" dirty="0">
              <a:solidFill>
                <a:srgbClr val="003EBB"/>
              </a:solidFill>
            </a:endParaRPr>
          </a:p>
        </p:txBody>
      </p:sp>
      <p:sp>
        <p:nvSpPr>
          <p:cNvPr id="6" name="Content Placeholder 5"/>
          <p:cNvSpPr>
            <a:spLocks noGrp="1"/>
          </p:cNvSpPr>
          <p:nvPr>
            <p:ph sz="half" idx="2"/>
          </p:nvPr>
        </p:nvSpPr>
        <p:spPr>
          <a:xfrm>
            <a:off x="533400" y="1544095"/>
            <a:ext cx="4038600" cy="3777379"/>
          </a:xfrm>
        </p:spPr>
        <p:txBody>
          <a:bodyPr/>
          <a:lstStyle/>
          <a:p>
            <a:pPr marL="0" indent="0">
              <a:buNone/>
            </a:pPr>
            <a:r>
              <a:rPr lang="en-US" b="1" dirty="0" smtClean="0"/>
              <a:t>Regulatory Information</a:t>
            </a:r>
          </a:p>
          <a:p>
            <a:r>
              <a:rPr lang="en-US" dirty="0" smtClean="0"/>
              <a:t>International Inventories</a:t>
            </a:r>
          </a:p>
          <a:p>
            <a:r>
              <a:rPr lang="en-US" dirty="0" smtClean="0"/>
              <a:t>US Federal Regulations</a:t>
            </a:r>
          </a:p>
          <a:p>
            <a:r>
              <a:rPr lang="en-US" dirty="0" smtClean="0"/>
              <a:t>US State Regulations</a:t>
            </a:r>
          </a:p>
          <a:p>
            <a:r>
              <a:rPr lang="en-US" dirty="0" smtClean="0"/>
              <a:t>Other Information</a:t>
            </a:r>
          </a:p>
          <a:p>
            <a:endParaRPr lang="en-US" dirty="0"/>
          </a:p>
        </p:txBody>
      </p:sp>
      <p:sp>
        <p:nvSpPr>
          <p:cNvPr id="22" name="Line Callout 1 21" title="Background color for graphics"/>
          <p:cNvSpPr/>
          <p:nvPr/>
        </p:nvSpPr>
        <p:spPr>
          <a:xfrm>
            <a:off x="5029200" y="1790700"/>
            <a:ext cx="3429000" cy="3276600"/>
          </a:xfrm>
          <a:prstGeom prst="borderCallout1">
            <a:avLst>
              <a:gd name="adj1" fmla="val 42738"/>
              <a:gd name="adj2" fmla="val 100291"/>
              <a:gd name="adj3" fmla="val 42891"/>
              <a:gd name="adj4" fmla="val 99870"/>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35842" name="Picture 2" descr="Image result for federal regulati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2244" y="2221099"/>
            <a:ext cx="3202178" cy="240747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
        <p:nvSpPr>
          <p:cNvPr id="3" name="Slide Number Placeholder 2"/>
          <p:cNvSpPr>
            <a:spLocks noGrp="1"/>
          </p:cNvSpPr>
          <p:nvPr>
            <p:ph type="sldNum" sz="quarter" idx="11"/>
          </p:nvPr>
        </p:nvSpPr>
        <p:spPr/>
        <p:txBody>
          <a:bodyPr/>
          <a:lstStyle/>
          <a:p>
            <a:fld id="{595ACBD8-3758-409F-B51C-9004A76C155A}" type="slidenum">
              <a:rPr lang="en-US" smtClean="0"/>
              <a:pPr/>
              <a:t>48</a:t>
            </a:fld>
            <a:endParaRPr lang="en-US" dirty="0"/>
          </a:p>
        </p:txBody>
      </p:sp>
    </p:spTree>
    <p:extLst>
      <p:ext uri="{BB962C8B-B14F-4D97-AF65-F5344CB8AC3E}">
        <p14:creationId xmlns:p14="http://schemas.microsoft.com/office/powerpoint/2010/main" val="37335302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r>
              <a:rPr lang="en-US" dirty="0" smtClean="0">
                <a:solidFill>
                  <a:srgbClr val="003EBB"/>
                </a:solidFill>
              </a:rPr>
              <a:t>SDS: Section 16</a:t>
            </a:r>
            <a:endParaRPr lang="en-US" dirty="0">
              <a:solidFill>
                <a:srgbClr val="003EBB"/>
              </a:solidFill>
            </a:endParaRPr>
          </a:p>
        </p:txBody>
      </p:sp>
      <p:sp>
        <p:nvSpPr>
          <p:cNvPr id="6" name="Content Placeholder 5"/>
          <p:cNvSpPr>
            <a:spLocks noGrp="1"/>
          </p:cNvSpPr>
          <p:nvPr>
            <p:ph sz="half" idx="2"/>
          </p:nvPr>
        </p:nvSpPr>
        <p:spPr>
          <a:xfrm>
            <a:off x="381000" y="1544095"/>
            <a:ext cx="4038600" cy="3777379"/>
          </a:xfrm>
        </p:spPr>
        <p:txBody>
          <a:bodyPr/>
          <a:lstStyle/>
          <a:p>
            <a:pPr marL="0" indent="0">
              <a:buNone/>
            </a:pPr>
            <a:r>
              <a:rPr lang="en-US" b="1" dirty="0" smtClean="0"/>
              <a:t>Other Information</a:t>
            </a:r>
          </a:p>
          <a:p>
            <a:r>
              <a:rPr lang="en-US" dirty="0" smtClean="0"/>
              <a:t>Revision Info</a:t>
            </a:r>
          </a:p>
          <a:p>
            <a:r>
              <a:rPr lang="en-US" dirty="0" smtClean="0"/>
              <a:t>Disclaimer</a:t>
            </a:r>
          </a:p>
          <a:p>
            <a:r>
              <a:rPr lang="en-US" dirty="0" smtClean="0"/>
              <a:t>Other</a:t>
            </a:r>
          </a:p>
          <a:p>
            <a:endParaRPr lang="en-US" dirty="0"/>
          </a:p>
        </p:txBody>
      </p:sp>
      <p:sp>
        <p:nvSpPr>
          <p:cNvPr id="22" name="Line Callout 1 21" title="Background color for graphics"/>
          <p:cNvSpPr/>
          <p:nvPr/>
        </p:nvSpPr>
        <p:spPr>
          <a:xfrm>
            <a:off x="5029200" y="1790700"/>
            <a:ext cx="3429000" cy="3276600"/>
          </a:xfrm>
          <a:prstGeom prst="borderCallout1">
            <a:avLst>
              <a:gd name="adj1" fmla="val 42738"/>
              <a:gd name="adj2" fmla="val 100291"/>
              <a:gd name="adj3" fmla="val 42891"/>
              <a:gd name="adj4" fmla="val 99870"/>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34818" name="Picture 2" descr="Image result for information" title="Informatio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423447" y="2057400"/>
            <a:ext cx="2640506" cy="2667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
        <p:nvSpPr>
          <p:cNvPr id="3" name="Slide Number Placeholder 2"/>
          <p:cNvSpPr>
            <a:spLocks noGrp="1"/>
          </p:cNvSpPr>
          <p:nvPr>
            <p:ph type="sldNum" sz="quarter" idx="11"/>
          </p:nvPr>
        </p:nvSpPr>
        <p:spPr/>
        <p:txBody>
          <a:bodyPr/>
          <a:lstStyle/>
          <a:p>
            <a:fld id="{595ACBD8-3758-409F-B51C-9004A76C155A}" type="slidenum">
              <a:rPr lang="en-US" smtClean="0"/>
              <a:pPr/>
              <a:t>49</a:t>
            </a:fld>
            <a:endParaRPr lang="en-US" dirty="0"/>
          </a:p>
        </p:txBody>
      </p:sp>
    </p:spTree>
    <p:extLst>
      <p:ext uri="{BB962C8B-B14F-4D97-AF65-F5344CB8AC3E}">
        <p14:creationId xmlns:p14="http://schemas.microsoft.com/office/powerpoint/2010/main" val="3733530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2">
                    <a:tint val="100000"/>
                    <a:shade val="90000"/>
                    <a:satMod val="250000"/>
                    <a:alpha val="100000"/>
                  </a:schemeClr>
                </a:solidFill>
                <a:ea typeface="Tahoma" panose="020B0604030504040204" pitchFamily="34" charset="0"/>
              </a:rPr>
              <a:t>Employer Responsibilities</a:t>
            </a:r>
            <a:endParaRPr lang="en-US" dirty="0"/>
          </a:p>
        </p:txBody>
      </p:sp>
      <p:sp>
        <p:nvSpPr>
          <p:cNvPr id="14338" name="Content Placeholder 2"/>
          <p:cNvSpPr>
            <a:spLocks noGrp="1"/>
          </p:cNvSpPr>
          <p:nvPr>
            <p:ph idx="1"/>
          </p:nvPr>
        </p:nvSpPr>
        <p:spPr>
          <a:xfrm>
            <a:off x="457200" y="1219200"/>
            <a:ext cx="5715000" cy="5105400"/>
          </a:xfrm>
        </p:spPr>
        <p:txBody>
          <a:bodyPr/>
          <a:lstStyle/>
          <a:p>
            <a:pPr eaLnBrk="1" hangingPunct="1"/>
            <a:r>
              <a:rPr lang="en-US" altLang="en-US" dirty="0" smtClean="0"/>
              <a:t>Employers must provide safe workplaces environment</a:t>
            </a:r>
          </a:p>
          <a:p>
            <a:pPr eaLnBrk="1" hangingPunct="1"/>
            <a:r>
              <a:rPr lang="en-US" altLang="en-US" dirty="0" smtClean="0"/>
              <a:t>Comply with OSHA standards, rules, and regulations</a:t>
            </a:r>
          </a:p>
          <a:p>
            <a:pPr eaLnBrk="1" hangingPunct="1"/>
            <a:r>
              <a:rPr lang="en-US" altLang="en-US" dirty="0" smtClean="0"/>
              <a:t>Provide training to workers in a language and vocabulary they can understand</a:t>
            </a:r>
          </a:p>
          <a:p>
            <a:pPr eaLnBrk="1" hangingPunct="1"/>
            <a:endParaRPr lang="en-US" altLang="en-US" dirty="0" smtClean="0"/>
          </a:p>
        </p:txBody>
      </p:sp>
      <p:pic>
        <p:nvPicPr>
          <p:cNvPr id="16392" name="Picture 8" descr="Employer being responsible" title="Safety firs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9800" y="1905000"/>
            <a:ext cx="2717241" cy="27172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1"/>
          </p:nvPr>
        </p:nvSpPr>
        <p:spPr/>
        <p:txBody>
          <a:bodyPr/>
          <a:lstStyle/>
          <a:p>
            <a:fld id="{595ACBD8-3758-409F-B51C-9004A76C155A}" type="slidenum">
              <a:rPr lang="en-US" smtClean="0"/>
              <a:pPr/>
              <a:t>5</a:t>
            </a:fld>
            <a:endParaRPr lang="en-US" dirty="0"/>
          </a:p>
        </p:txBody>
      </p:sp>
    </p:spTree>
    <p:extLst>
      <p:ext uri="{BB962C8B-B14F-4D97-AF65-F5344CB8AC3E}">
        <p14:creationId xmlns:p14="http://schemas.microsoft.com/office/powerpoint/2010/main" val="2875294266"/>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2362200"/>
            <a:ext cx="7772400" cy="1066800"/>
          </a:xfrm>
        </p:spPr>
        <p:txBody>
          <a:bodyPr/>
          <a:lstStyle/>
          <a:p>
            <a:r>
              <a:rPr lang="en-US" dirty="0" smtClean="0">
                <a:solidFill>
                  <a:srgbClr val="003EBB"/>
                </a:solidFill>
              </a:rPr>
              <a:t>LABELS</a:t>
            </a:r>
            <a:endParaRPr lang="en-US" dirty="0">
              <a:solidFill>
                <a:srgbClr val="003EBB"/>
              </a:solidFill>
            </a:endParaRPr>
          </a:p>
        </p:txBody>
      </p:sp>
      <p:pic>
        <p:nvPicPr>
          <p:cNvPr id="16391" name="Picture 7" descr="Safety divider" title="Divide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209675" y="3793043"/>
            <a:ext cx="6715125" cy="39795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1"/>
          </p:nvPr>
        </p:nvSpPr>
        <p:spPr/>
        <p:txBody>
          <a:bodyPr/>
          <a:lstStyle/>
          <a:p>
            <a:fld id="{595ACBD8-3758-409F-B51C-9004A76C155A}" type="slidenum">
              <a:rPr lang="en-US" smtClean="0"/>
              <a:pPr/>
              <a:t>50</a:t>
            </a:fld>
            <a:endParaRPr lang="en-US" dirty="0"/>
          </a:p>
        </p:txBody>
      </p:sp>
    </p:spTree>
    <p:extLst>
      <p:ext uri="{BB962C8B-B14F-4D97-AF65-F5344CB8AC3E}">
        <p14:creationId xmlns:p14="http://schemas.microsoft.com/office/powerpoint/2010/main" val="35560123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762000"/>
          </a:xfrm>
        </p:spPr>
        <p:txBody>
          <a:bodyPr>
            <a:normAutofit/>
          </a:bodyPr>
          <a:lstStyle/>
          <a:p>
            <a:r>
              <a:rPr lang="en-US" dirty="0" smtClean="0">
                <a:solidFill>
                  <a:srgbClr val="003EBB"/>
                </a:solidFill>
              </a:rPr>
              <a:t>Hazard Communication Labels</a:t>
            </a:r>
            <a:endParaRPr lang="en-US" dirty="0">
              <a:solidFill>
                <a:srgbClr val="003EBB"/>
              </a:solidFill>
            </a:endParaRPr>
          </a:p>
        </p:txBody>
      </p:sp>
      <p:sp>
        <p:nvSpPr>
          <p:cNvPr id="3" name="Content Placeholder 2"/>
          <p:cNvSpPr>
            <a:spLocks noGrp="1"/>
          </p:cNvSpPr>
          <p:nvPr>
            <p:ph idx="1"/>
          </p:nvPr>
        </p:nvSpPr>
        <p:spPr>
          <a:xfrm>
            <a:off x="811426" y="1252827"/>
            <a:ext cx="4724400" cy="4495801"/>
          </a:xfrm>
        </p:spPr>
        <p:txBody>
          <a:bodyPr/>
          <a:lstStyle/>
          <a:p>
            <a:pPr marL="0" indent="0">
              <a:buNone/>
            </a:pPr>
            <a:r>
              <a:rPr lang="en-US" dirty="0" smtClean="0"/>
              <a:t>Types of labels:</a:t>
            </a:r>
          </a:p>
          <a:p>
            <a:r>
              <a:rPr lang="en-US" sz="2800" dirty="0" smtClean="0"/>
              <a:t>HCS shipping labels</a:t>
            </a:r>
          </a:p>
          <a:p>
            <a:r>
              <a:rPr lang="en-US" sz="2800" dirty="0" smtClean="0"/>
              <a:t>HCS workplace labels</a:t>
            </a:r>
          </a:p>
          <a:p>
            <a:r>
              <a:rPr lang="en-US" sz="2800" dirty="0" smtClean="0"/>
              <a:t>NFPA 704 labels</a:t>
            </a:r>
          </a:p>
          <a:p>
            <a:r>
              <a:rPr lang="en-US" sz="2800" dirty="0" smtClean="0"/>
              <a:t>HMIS labels</a:t>
            </a:r>
          </a:p>
          <a:p>
            <a:r>
              <a:rPr lang="en-US" sz="2800" dirty="0" smtClean="0"/>
              <a:t>DOT shipping labels, placarding, and markings</a:t>
            </a:r>
          </a:p>
        </p:txBody>
      </p:sp>
      <p:grpSp>
        <p:nvGrpSpPr>
          <p:cNvPr id="2" name="Group 1" descr="Hazcom Labels" title="Labels"/>
          <p:cNvGrpSpPr/>
          <p:nvPr/>
        </p:nvGrpSpPr>
        <p:grpSpPr>
          <a:xfrm>
            <a:off x="5791200" y="1236300"/>
            <a:ext cx="2843168" cy="4579563"/>
            <a:chOff x="5791200" y="1236300"/>
            <a:chExt cx="2843168" cy="4579563"/>
          </a:xfrm>
        </p:grpSpPr>
        <p:pic>
          <p:nvPicPr>
            <p:cNvPr id="5" name="Picture 14" descr="Th?id=oip.md27f10d1ae3e4032b5ed60c62a46c135o0&amp;pid=1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4200" y="1447800"/>
              <a:ext cx="1352412" cy="18478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6" descr="Th?id=oip.me3b20f01af984cab51f0e40bed046302o0&amp;pid=1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60652" y="2667000"/>
              <a:ext cx="1397000" cy="1676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7" title="hazard label"/>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922600" y="1236300"/>
              <a:ext cx="1108800" cy="1108800"/>
            </a:xfrm>
            <a:prstGeom prst="rect">
              <a:avLst/>
            </a:prstGeom>
            <a:ln>
              <a:solidFill>
                <a:schemeClr val="tx1"/>
              </a:solidFill>
            </a:ln>
          </p:spPr>
        </p:pic>
        <p:pic>
          <p:nvPicPr>
            <p:cNvPr id="9" name="Picture 8" title="hazard label"/>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524639" y="3570173"/>
              <a:ext cx="1109729" cy="1095127"/>
            </a:xfrm>
            <a:prstGeom prst="rect">
              <a:avLst/>
            </a:prstGeom>
            <a:ln>
              <a:solidFill>
                <a:schemeClr val="tx1"/>
              </a:solidFill>
            </a:ln>
          </p:spPr>
        </p:pic>
        <p:pic>
          <p:nvPicPr>
            <p:cNvPr id="10" name="Picture 16" descr="Th?id=oip.mb573031cc4d07314a8b5b099730b2298o0&amp;pid=1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791200" y="4514850"/>
              <a:ext cx="1947624" cy="13010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7501193" y="5879591"/>
            <a:ext cx="1447800" cy="215444"/>
          </a:xfrm>
          <a:prstGeom prst="rect">
            <a:avLst/>
          </a:prstGeom>
          <a:noFill/>
        </p:spPr>
        <p:txBody>
          <a:bodyPr wrap="square" rtlCol="0">
            <a:spAutoFit/>
          </a:bodyPr>
          <a:lstStyle/>
          <a:p>
            <a:r>
              <a:rPr lang="en-US" sz="800" dirty="0" smtClean="0"/>
              <a:t>Source of graphics: OSHA</a:t>
            </a:r>
            <a:endParaRPr lang="en-US" sz="800" dirty="0"/>
          </a:p>
        </p:txBody>
      </p:sp>
      <p:sp>
        <p:nvSpPr>
          <p:cNvPr id="7" name="Slide Number Placeholder 6"/>
          <p:cNvSpPr>
            <a:spLocks noGrp="1"/>
          </p:cNvSpPr>
          <p:nvPr>
            <p:ph type="sldNum" sz="quarter" idx="11"/>
          </p:nvPr>
        </p:nvSpPr>
        <p:spPr/>
        <p:txBody>
          <a:bodyPr/>
          <a:lstStyle/>
          <a:p>
            <a:fld id="{595ACBD8-3758-409F-B51C-9004A76C155A}" type="slidenum">
              <a:rPr lang="en-US" smtClean="0"/>
              <a:pPr/>
              <a:t>51</a:t>
            </a:fld>
            <a:endParaRPr lang="en-US" dirty="0"/>
          </a:p>
        </p:txBody>
      </p:sp>
    </p:spTree>
    <p:extLst>
      <p:ext uri="{BB962C8B-B14F-4D97-AF65-F5344CB8AC3E}">
        <p14:creationId xmlns:p14="http://schemas.microsoft.com/office/powerpoint/2010/main" val="32513021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normAutofit/>
          </a:bodyPr>
          <a:lstStyle/>
          <a:p>
            <a:r>
              <a:rPr lang="en-US" dirty="0" smtClean="0">
                <a:solidFill>
                  <a:srgbClr val="003EBB"/>
                </a:solidFill>
              </a:rPr>
              <a:t>HCS Shipping Labels</a:t>
            </a:r>
            <a:endParaRPr lang="en-US" dirty="0">
              <a:solidFill>
                <a:srgbClr val="003EBB"/>
              </a:solidFill>
            </a:endParaRPr>
          </a:p>
        </p:txBody>
      </p:sp>
      <p:sp>
        <p:nvSpPr>
          <p:cNvPr id="3" name="Content Placeholder 2"/>
          <p:cNvSpPr>
            <a:spLocks noGrp="1"/>
          </p:cNvSpPr>
          <p:nvPr>
            <p:ph idx="1"/>
          </p:nvPr>
        </p:nvSpPr>
        <p:spPr>
          <a:xfrm>
            <a:off x="482343" y="976637"/>
            <a:ext cx="4265469" cy="4904725"/>
          </a:xfrm>
        </p:spPr>
        <p:txBody>
          <a:bodyPr/>
          <a:lstStyle/>
          <a:p>
            <a:pPr marL="0" indent="0">
              <a:buNone/>
            </a:pPr>
            <a:r>
              <a:rPr lang="en-US" dirty="0" smtClean="0"/>
              <a:t>Required elements for HCS </a:t>
            </a:r>
            <a:r>
              <a:rPr lang="en-US" b="1" dirty="0" smtClean="0"/>
              <a:t>shipping labels</a:t>
            </a:r>
            <a:r>
              <a:rPr lang="en-US" dirty="0" smtClean="0"/>
              <a:t>:</a:t>
            </a:r>
          </a:p>
          <a:p>
            <a:r>
              <a:rPr lang="en-US" sz="2800" dirty="0" smtClean="0"/>
              <a:t>Product identifier</a:t>
            </a:r>
          </a:p>
          <a:p>
            <a:r>
              <a:rPr lang="en-US" sz="2800" dirty="0" smtClean="0"/>
              <a:t>Signal word</a:t>
            </a:r>
          </a:p>
          <a:p>
            <a:r>
              <a:rPr lang="en-US" sz="2800" dirty="0" smtClean="0"/>
              <a:t>Hazard statement(s)</a:t>
            </a:r>
          </a:p>
          <a:p>
            <a:r>
              <a:rPr lang="en-US" sz="2800" dirty="0" smtClean="0"/>
              <a:t>Precautionary statement(s)</a:t>
            </a:r>
          </a:p>
          <a:p>
            <a:r>
              <a:rPr lang="en-US" sz="2800" dirty="0" smtClean="0"/>
              <a:t>Pictogram</a:t>
            </a:r>
          </a:p>
          <a:p>
            <a:r>
              <a:rPr lang="en-US" sz="2800" dirty="0"/>
              <a:t>Name, address, telephone </a:t>
            </a:r>
            <a:r>
              <a:rPr lang="en-US" sz="2800" dirty="0" smtClean="0"/>
              <a:t>number</a:t>
            </a:r>
            <a:endParaRPr lang="en-US" sz="2800" dirty="0"/>
          </a:p>
        </p:txBody>
      </p:sp>
      <p:pic>
        <p:nvPicPr>
          <p:cNvPr id="6" name="Picture 5" descr="Sample" title="HCS Shipping Label"/>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95401" y="1171063"/>
            <a:ext cx="3872410" cy="4710299"/>
          </a:xfrm>
          <a:prstGeom prst="rect">
            <a:avLst/>
          </a:prstGeom>
          <a:ln>
            <a:solidFill>
              <a:schemeClr val="tx1"/>
            </a:solidFill>
          </a:ln>
        </p:spPr>
      </p:pic>
      <p:sp>
        <p:nvSpPr>
          <p:cNvPr id="21" name="TextBox 20"/>
          <p:cNvSpPr txBox="1"/>
          <p:nvPr/>
        </p:nvSpPr>
        <p:spPr>
          <a:xfrm>
            <a:off x="7543800" y="5881362"/>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
        <p:nvSpPr>
          <p:cNvPr id="4" name="Slide Number Placeholder 3"/>
          <p:cNvSpPr>
            <a:spLocks noGrp="1"/>
          </p:cNvSpPr>
          <p:nvPr>
            <p:ph type="sldNum" sz="quarter" idx="11"/>
          </p:nvPr>
        </p:nvSpPr>
        <p:spPr/>
        <p:txBody>
          <a:bodyPr/>
          <a:lstStyle/>
          <a:p>
            <a:fld id="{595ACBD8-3758-409F-B51C-9004A76C155A}" type="slidenum">
              <a:rPr lang="en-US" smtClean="0"/>
              <a:pPr/>
              <a:t>52</a:t>
            </a:fld>
            <a:endParaRPr lang="en-US" dirty="0"/>
          </a:p>
        </p:txBody>
      </p:sp>
    </p:spTree>
    <p:extLst>
      <p:ext uri="{BB962C8B-B14F-4D97-AF65-F5344CB8AC3E}">
        <p14:creationId xmlns:p14="http://schemas.microsoft.com/office/powerpoint/2010/main" val="40284995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normAutofit/>
          </a:bodyPr>
          <a:lstStyle/>
          <a:p>
            <a:r>
              <a:rPr lang="en-US" dirty="0" smtClean="0">
                <a:solidFill>
                  <a:srgbClr val="003EBB"/>
                </a:solidFill>
              </a:rPr>
              <a:t>HCS Workplace Labels</a:t>
            </a:r>
            <a:endParaRPr lang="en-US" dirty="0">
              <a:solidFill>
                <a:srgbClr val="003EBB"/>
              </a:solidFill>
            </a:endParaRPr>
          </a:p>
        </p:txBody>
      </p:sp>
      <p:sp>
        <p:nvSpPr>
          <p:cNvPr id="3" name="Content Placeholder 2"/>
          <p:cNvSpPr>
            <a:spLocks noGrp="1"/>
          </p:cNvSpPr>
          <p:nvPr>
            <p:ph idx="1"/>
          </p:nvPr>
        </p:nvSpPr>
        <p:spPr>
          <a:xfrm>
            <a:off x="571500" y="990600"/>
            <a:ext cx="8001000" cy="3700351"/>
          </a:xfrm>
        </p:spPr>
        <p:txBody>
          <a:bodyPr/>
          <a:lstStyle/>
          <a:p>
            <a:pPr marL="0" indent="0">
              <a:buNone/>
            </a:pPr>
            <a:r>
              <a:rPr lang="en-US" dirty="0" smtClean="0"/>
              <a:t>Requirements for </a:t>
            </a:r>
            <a:r>
              <a:rPr lang="en-US" b="1" dirty="0" smtClean="0"/>
              <a:t>workplace</a:t>
            </a:r>
            <a:r>
              <a:rPr lang="en-US" dirty="0" smtClean="0"/>
              <a:t> </a:t>
            </a:r>
            <a:r>
              <a:rPr lang="en-US" b="1" dirty="0" smtClean="0"/>
              <a:t>labels:</a:t>
            </a:r>
          </a:p>
          <a:p>
            <a:r>
              <a:rPr lang="en-US" sz="2800" dirty="0" smtClean="0"/>
              <a:t>Employers can create own labeling system that works for their workplace/employees</a:t>
            </a:r>
          </a:p>
          <a:p>
            <a:r>
              <a:rPr lang="en-US" sz="2800" dirty="0" smtClean="0"/>
              <a:t>Can choose same label required for shipped containers or alternative labels as long as they provide general information about hazards</a:t>
            </a:r>
          </a:p>
          <a:p>
            <a:r>
              <a:rPr lang="en-US" sz="2800" dirty="0" smtClean="0"/>
              <a:t>Train employees to understand </a:t>
            </a:r>
            <a:endParaRPr lang="en-US" sz="2800" dirty="0"/>
          </a:p>
        </p:txBody>
      </p:sp>
      <p:pic>
        <p:nvPicPr>
          <p:cNvPr id="4" name="Picture 3" descr="Alternative workplace label" title="workplace label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64445" y="3939835"/>
            <a:ext cx="2408055" cy="1589316"/>
          </a:xfrm>
          <a:prstGeom prst="rect">
            <a:avLst/>
          </a:prstGeom>
          <a:ln>
            <a:solidFill>
              <a:schemeClr val="tx1"/>
            </a:solidFill>
          </a:ln>
        </p:spPr>
      </p:pic>
      <p:sp>
        <p:nvSpPr>
          <p:cNvPr id="21" name="TextBox 20"/>
          <p:cNvSpPr txBox="1"/>
          <p:nvPr/>
        </p:nvSpPr>
        <p:spPr>
          <a:xfrm>
            <a:off x="7124700" y="5557726"/>
            <a:ext cx="1447800" cy="215444"/>
          </a:xfrm>
          <a:prstGeom prst="rect">
            <a:avLst/>
          </a:prstGeom>
          <a:noFill/>
        </p:spPr>
        <p:txBody>
          <a:bodyPr wrap="square" rtlCol="0">
            <a:spAutoFit/>
          </a:bodyPr>
          <a:lstStyle/>
          <a:p>
            <a:pPr algn="r"/>
            <a:r>
              <a:rPr lang="en-US" sz="800" dirty="0" smtClean="0"/>
              <a:t>Source: OSHA</a:t>
            </a:r>
            <a:endParaRPr lang="en-US" sz="800" dirty="0"/>
          </a:p>
        </p:txBody>
      </p:sp>
      <p:sp>
        <p:nvSpPr>
          <p:cNvPr id="5" name="Slide Number Placeholder 4"/>
          <p:cNvSpPr>
            <a:spLocks noGrp="1"/>
          </p:cNvSpPr>
          <p:nvPr>
            <p:ph type="sldNum" sz="quarter" idx="11"/>
          </p:nvPr>
        </p:nvSpPr>
        <p:spPr/>
        <p:txBody>
          <a:bodyPr/>
          <a:lstStyle/>
          <a:p>
            <a:fld id="{595ACBD8-3758-409F-B51C-9004A76C155A}" type="slidenum">
              <a:rPr lang="en-US" smtClean="0"/>
              <a:pPr/>
              <a:t>53</a:t>
            </a:fld>
            <a:endParaRPr lang="en-US" dirty="0"/>
          </a:p>
        </p:txBody>
      </p:sp>
    </p:spTree>
    <p:extLst>
      <p:ext uri="{BB962C8B-B14F-4D97-AF65-F5344CB8AC3E}">
        <p14:creationId xmlns:p14="http://schemas.microsoft.com/office/powerpoint/2010/main" val="3265132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28600" y="152400"/>
            <a:ext cx="8686800" cy="838200"/>
          </a:xfrm>
        </p:spPr>
        <p:txBody>
          <a:bodyPr>
            <a:noAutofit/>
          </a:bodyPr>
          <a:lstStyle/>
          <a:p>
            <a:r>
              <a:rPr lang="en-US" sz="3000" dirty="0" smtClean="0">
                <a:solidFill>
                  <a:srgbClr val="003EBB"/>
                </a:solidFill>
              </a:rPr>
              <a:t>National Fire Protection Association Labels</a:t>
            </a:r>
            <a:endParaRPr lang="en-US" sz="3000" dirty="0">
              <a:solidFill>
                <a:srgbClr val="003EBB"/>
              </a:solidFill>
            </a:endParaRPr>
          </a:p>
        </p:txBody>
      </p:sp>
      <p:grpSp>
        <p:nvGrpSpPr>
          <p:cNvPr id="23" name="Group 22" title="hazard label"/>
          <p:cNvGrpSpPr/>
          <p:nvPr/>
        </p:nvGrpSpPr>
        <p:grpSpPr>
          <a:xfrm>
            <a:off x="2590800" y="1676400"/>
            <a:ext cx="3790763" cy="3790156"/>
            <a:chOff x="4620321" y="1776965"/>
            <a:chExt cx="3790763" cy="3790156"/>
          </a:xfrm>
        </p:grpSpPr>
        <p:sp>
          <p:nvSpPr>
            <p:cNvPr id="24" name="Rectangle 23"/>
            <p:cNvSpPr/>
            <p:nvPr/>
          </p:nvSpPr>
          <p:spPr>
            <a:xfrm rot="2763920">
              <a:off x="5747623" y="1776965"/>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rot="2763920">
              <a:off x="6831327" y="2913681"/>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rot="2763920">
              <a:off x="4620321" y="2865211"/>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rot="2763920">
              <a:off x="5714464" y="3987364"/>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title="hazard label"/>
          <p:cNvGrpSpPr/>
          <p:nvPr/>
        </p:nvGrpSpPr>
        <p:grpSpPr>
          <a:xfrm>
            <a:off x="3560421" y="1676400"/>
            <a:ext cx="1877657" cy="1579757"/>
            <a:chOff x="5808105" y="1652151"/>
            <a:chExt cx="1877657" cy="1579757"/>
          </a:xfrm>
        </p:grpSpPr>
        <p:sp>
          <p:nvSpPr>
            <p:cNvPr id="7" name="Rectangle 6"/>
            <p:cNvSpPr/>
            <p:nvPr/>
          </p:nvSpPr>
          <p:spPr>
            <a:xfrm rot="2763920">
              <a:off x="5965786" y="1652151"/>
              <a:ext cx="1579757" cy="1579757"/>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808105" y="2096302"/>
              <a:ext cx="1877657" cy="707886"/>
            </a:xfrm>
            <a:prstGeom prst="rect">
              <a:avLst/>
            </a:prstGeom>
            <a:noFill/>
          </p:spPr>
          <p:txBody>
            <a:bodyPr wrap="square" rtlCol="0">
              <a:spAutoFit/>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Flammability Hazard</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14" name="Group 13" title="hazard label"/>
          <p:cNvGrpSpPr/>
          <p:nvPr/>
        </p:nvGrpSpPr>
        <p:grpSpPr>
          <a:xfrm>
            <a:off x="4801806" y="2813116"/>
            <a:ext cx="1579757" cy="1579757"/>
            <a:chOff x="5965786" y="1652151"/>
            <a:chExt cx="1579757" cy="1579757"/>
          </a:xfrm>
        </p:grpSpPr>
        <p:sp>
          <p:nvSpPr>
            <p:cNvPr id="15" name="Rectangle 14"/>
            <p:cNvSpPr/>
            <p:nvPr/>
          </p:nvSpPr>
          <p:spPr>
            <a:xfrm rot="2763920">
              <a:off x="5965786" y="1652151"/>
              <a:ext cx="1579757" cy="1579757"/>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5993664" y="2067302"/>
              <a:ext cx="1524000" cy="707886"/>
            </a:xfrm>
            <a:prstGeom prst="rect">
              <a:avLst/>
            </a:prstGeom>
            <a:noFill/>
          </p:spPr>
          <p:txBody>
            <a:bodyPr wrap="square" rtlCol="0">
              <a:spAutoFit/>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Instability Hazard</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17" name="Group 16" title="hazard label"/>
          <p:cNvGrpSpPr/>
          <p:nvPr/>
        </p:nvGrpSpPr>
        <p:grpSpPr>
          <a:xfrm>
            <a:off x="2590800" y="2764646"/>
            <a:ext cx="1579757" cy="1579757"/>
            <a:chOff x="5965786" y="1652151"/>
            <a:chExt cx="1579757" cy="1579757"/>
          </a:xfrm>
        </p:grpSpPr>
        <p:sp>
          <p:nvSpPr>
            <p:cNvPr id="18" name="Rectangle 17"/>
            <p:cNvSpPr/>
            <p:nvPr/>
          </p:nvSpPr>
          <p:spPr>
            <a:xfrm rot="2763920">
              <a:off x="5965786" y="1652151"/>
              <a:ext cx="1579757" cy="1579757"/>
            </a:xfrm>
            <a:prstGeom prst="rect">
              <a:avLst/>
            </a:prstGeom>
            <a:solidFill>
              <a:srgbClr val="00569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993664" y="2094308"/>
              <a:ext cx="1524000" cy="707886"/>
            </a:xfrm>
            <a:prstGeom prst="rect">
              <a:avLst/>
            </a:prstGeom>
            <a:noFill/>
          </p:spPr>
          <p:txBody>
            <a:bodyPr wrap="square" rtlCol="0">
              <a:spAutoFit/>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Health Hazard</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20" name="Group 19" title="hazard label"/>
          <p:cNvGrpSpPr/>
          <p:nvPr/>
        </p:nvGrpSpPr>
        <p:grpSpPr>
          <a:xfrm>
            <a:off x="3684943" y="3886799"/>
            <a:ext cx="1579757" cy="1579757"/>
            <a:chOff x="5965786" y="1652151"/>
            <a:chExt cx="1579757" cy="1579757"/>
          </a:xfrm>
        </p:grpSpPr>
        <p:sp>
          <p:nvSpPr>
            <p:cNvPr id="21" name="Rectangle 20"/>
            <p:cNvSpPr/>
            <p:nvPr/>
          </p:nvSpPr>
          <p:spPr>
            <a:xfrm rot="2763920">
              <a:off x="5965786" y="1652151"/>
              <a:ext cx="1579757" cy="157975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5993664" y="1981200"/>
              <a:ext cx="1524000" cy="1015663"/>
            </a:xfrm>
            <a:prstGeom prst="rect">
              <a:avLst/>
            </a:prstGeom>
            <a:noFill/>
          </p:spPr>
          <p:txBody>
            <a:bodyPr wrap="square" rtlCol="0">
              <a:spAutoFit/>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Other Special Hazard</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grpSp>
      <p:sp>
        <p:nvSpPr>
          <p:cNvPr id="5" name="Line Callout 1 4"/>
          <p:cNvSpPr/>
          <p:nvPr/>
        </p:nvSpPr>
        <p:spPr>
          <a:xfrm>
            <a:off x="5234632" y="2143199"/>
            <a:ext cx="3636085" cy="2695134"/>
          </a:xfrm>
          <a:prstGeom prst="borderCallout1">
            <a:avLst>
              <a:gd name="adj1" fmla="val 49700"/>
              <a:gd name="adj2" fmla="val -284"/>
              <a:gd name="adj3" fmla="val 49888"/>
              <a:gd name="adj4" fmla="val -31282"/>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Blue = Health Hazards</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0= normal material that </a:t>
            </a:r>
            <a:b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poses no health</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1 = slight hazard</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2 = moderate hazard</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3 = extreme hazard</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4 = deadly hazard  </a:t>
            </a:r>
            <a:endPar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8" name="Line Callout 1 27"/>
          <p:cNvSpPr/>
          <p:nvPr/>
        </p:nvSpPr>
        <p:spPr>
          <a:xfrm>
            <a:off x="4933145" y="3194016"/>
            <a:ext cx="4095701" cy="2695134"/>
          </a:xfrm>
          <a:prstGeom prst="borderCallout1">
            <a:avLst>
              <a:gd name="adj1" fmla="val 49700"/>
              <a:gd name="adj2" fmla="val -284"/>
              <a:gd name="adj3" fmla="val -11607"/>
              <a:gd name="adj4" fmla="val -8290"/>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Red = Flammability Hazards</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0= will not burn</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1 = flashpoint above 200°F</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2 = </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flashpoint </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between </a:t>
            </a:r>
            <a:b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100 – 200°F</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3 = </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flashpoint </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below 100°F</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4 = </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flashpoint </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less than 73°F  </a:t>
            </a:r>
            <a:endPar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9" name="Line Callout 1 28"/>
          <p:cNvSpPr/>
          <p:nvPr/>
        </p:nvSpPr>
        <p:spPr>
          <a:xfrm>
            <a:off x="260294" y="3145546"/>
            <a:ext cx="3835745" cy="2695134"/>
          </a:xfrm>
          <a:prstGeom prst="borderCallout1">
            <a:avLst>
              <a:gd name="adj1" fmla="val 49701"/>
              <a:gd name="adj2" fmla="val 99994"/>
              <a:gd name="adj3" fmla="val 24017"/>
              <a:gd name="adj4" fmla="val 125264"/>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Yellow = Instability Hazards</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0= normally stable</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1 = slight hazard</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2 = moderate hazard</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3 = extreme hazard</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4 = deadly hazard  </a:t>
            </a:r>
            <a:endPar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0" name="Line Callout 1 29"/>
          <p:cNvSpPr/>
          <p:nvPr/>
        </p:nvSpPr>
        <p:spPr>
          <a:xfrm>
            <a:off x="163876" y="2200410"/>
            <a:ext cx="4154435" cy="1735744"/>
          </a:xfrm>
          <a:prstGeom prst="borderCallout1">
            <a:avLst>
              <a:gd name="adj1" fmla="val 49701"/>
              <a:gd name="adj2" fmla="val 99994"/>
              <a:gd name="adj3" fmla="val 117457"/>
              <a:gd name="adj4" fmla="val 104840"/>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White = Other Special Hazards</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strike="sngStrike" dirty="0" smtClean="0">
                <a:solidFill>
                  <a:schemeClr val="tx1"/>
                </a:solidFill>
                <a:latin typeface="Tahoma" panose="020B0604030504040204" pitchFamily="34" charset="0"/>
                <a:ea typeface="Tahoma" panose="020B0604030504040204" pitchFamily="34" charset="0"/>
                <a:cs typeface="Tahoma" panose="020B0604030504040204" pitchFamily="34" charset="0"/>
              </a:rPr>
              <a:t>W</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reactivity to water</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OX = oxidizer</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SA = simple </a:t>
            </a:r>
            <a:r>
              <a:rPr lang="en-US" sz="20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asphyxiant</a:t>
            </a:r>
            <a:endPar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1" name="Content Placeholder 2"/>
          <p:cNvSpPr>
            <a:spLocks noGrp="1"/>
          </p:cNvSpPr>
          <p:nvPr>
            <p:ph idx="1"/>
          </p:nvPr>
        </p:nvSpPr>
        <p:spPr>
          <a:xfrm>
            <a:off x="496625" y="885077"/>
            <a:ext cx="8150750" cy="1844310"/>
          </a:xfrm>
        </p:spPr>
        <p:txBody>
          <a:bodyPr/>
          <a:lstStyle/>
          <a:p>
            <a:pPr lvl="1"/>
            <a:r>
              <a:rPr lang="en-US" sz="2400" dirty="0" smtClean="0"/>
              <a:t>NFPA 704 – hazards and severity ratings</a:t>
            </a:r>
          </a:p>
        </p:txBody>
      </p:sp>
      <p:sp>
        <p:nvSpPr>
          <p:cNvPr id="32" name="TextBox 31"/>
          <p:cNvSpPr txBox="1"/>
          <p:nvPr/>
        </p:nvSpPr>
        <p:spPr>
          <a:xfrm>
            <a:off x="4096039" y="5931108"/>
            <a:ext cx="1425080" cy="215444"/>
          </a:xfrm>
          <a:prstGeom prst="rect">
            <a:avLst/>
          </a:prstGeom>
          <a:noFill/>
        </p:spPr>
        <p:txBody>
          <a:bodyPr wrap="square" rtlCol="0">
            <a:spAutoFit/>
          </a:bodyPr>
          <a:lstStyle/>
          <a:p>
            <a:r>
              <a:rPr lang="en-US" sz="800" dirty="0"/>
              <a:t>Source: </a:t>
            </a:r>
            <a:r>
              <a:rPr lang="en-US" sz="800" dirty="0" smtClean="0"/>
              <a:t>OTIEC </a:t>
            </a:r>
            <a:endParaRPr lang="en-US" sz="800" dirty="0"/>
          </a:p>
        </p:txBody>
      </p:sp>
      <p:sp>
        <p:nvSpPr>
          <p:cNvPr id="2" name="Slide Number Placeholder 1"/>
          <p:cNvSpPr>
            <a:spLocks noGrp="1"/>
          </p:cNvSpPr>
          <p:nvPr>
            <p:ph type="sldNum" sz="quarter" idx="11"/>
          </p:nvPr>
        </p:nvSpPr>
        <p:spPr/>
        <p:txBody>
          <a:bodyPr/>
          <a:lstStyle/>
          <a:p>
            <a:fld id="{595ACBD8-3758-409F-B51C-9004A76C155A}" type="slidenum">
              <a:rPr lang="en-US" smtClean="0"/>
              <a:pPr/>
              <a:t>54</a:t>
            </a:fld>
            <a:endParaRPr lang="en-US" dirty="0"/>
          </a:p>
        </p:txBody>
      </p:sp>
    </p:spTree>
    <p:extLst>
      <p:ext uri="{BB962C8B-B14F-4D97-AF65-F5344CB8AC3E}">
        <p14:creationId xmlns:p14="http://schemas.microsoft.com/office/powerpoint/2010/main" val="131321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7"/>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29"/>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8" grpId="0" animBg="1"/>
      <p:bldP spid="28" grpId="1" animBg="1"/>
      <p:bldP spid="29" grpId="0" animBg="1"/>
      <p:bldP spid="29" grpId="1" animBg="1"/>
      <p:bldP spid="3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228600" y="152400"/>
            <a:ext cx="8686800" cy="838200"/>
          </a:xfrm>
        </p:spPr>
        <p:txBody>
          <a:bodyPr>
            <a:normAutofit/>
          </a:bodyPr>
          <a:lstStyle/>
          <a:p>
            <a:r>
              <a:rPr lang="en-US" dirty="0" smtClean="0">
                <a:solidFill>
                  <a:srgbClr val="003EBB"/>
                </a:solidFill>
              </a:rPr>
              <a:t>NFPA 704 Label Example</a:t>
            </a:r>
            <a:endParaRPr lang="en-US" dirty="0">
              <a:solidFill>
                <a:srgbClr val="003EBB"/>
              </a:solidFill>
            </a:endParaRPr>
          </a:p>
        </p:txBody>
      </p:sp>
      <p:pic>
        <p:nvPicPr>
          <p:cNvPr id="6" name="Picture 5" descr="Example" title="NFPA label"/>
          <p:cNvPicPr>
            <a:picLocks noChangeAspect="1"/>
          </p:cNvPicPr>
          <p:nvPr/>
        </p:nvPicPr>
        <p:blipFill>
          <a:blip r:embed="rId3"/>
          <a:stretch>
            <a:fillRect/>
          </a:stretch>
        </p:blipFill>
        <p:spPr>
          <a:xfrm>
            <a:off x="2565155" y="1447800"/>
            <a:ext cx="4013689" cy="3962400"/>
          </a:xfrm>
          <a:prstGeom prst="rect">
            <a:avLst/>
          </a:prstGeom>
          <a:ln>
            <a:noFill/>
          </a:ln>
          <a:effectLst>
            <a:outerShdw blurRad="292100" dist="139700" dir="2700000" algn="tl" rotWithShape="0">
              <a:srgbClr val="333333">
                <a:alpha val="65000"/>
              </a:srgbClr>
            </a:outerShdw>
          </a:effectLst>
        </p:spPr>
      </p:pic>
      <p:sp>
        <p:nvSpPr>
          <p:cNvPr id="24" name="TextBox 23"/>
          <p:cNvSpPr txBox="1"/>
          <p:nvPr/>
        </p:nvSpPr>
        <p:spPr>
          <a:xfrm>
            <a:off x="5791200" y="5194756"/>
            <a:ext cx="1066800" cy="215444"/>
          </a:xfrm>
          <a:prstGeom prst="rect">
            <a:avLst/>
          </a:prstGeom>
          <a:noFill/>
        </p:spPr>
        <p:txBody>
          <a:bodyPr wrap="square" rtlCol="0">
            <a:spAutoFit/>
          </a:bodyPr>
          <a:lstStyle/>
          <a:p>
            <a:r>
              <a:rPr lang="en-US" sz="800" dirty="0"/>
              <a:t>Source: </a:t>
            </a:r>
            <a:r>
              <a:rPr lang="en-US" sz="800" dirty="0" smtClean="0"/>
              <a:t>OSHA</a:t>
            </a:r>
            <a:endParaRPr lang="en-US" sz="800" dirty="0"/>
          </a:p>
        </p:txBody>
      </p:sp>
      <p:sp>
        <p:nvSpPr>
          <p:cNvPr id="2" name="Slide Number Placeholder 1"/>
          <p:cNvSpPr>
            <a:spLocks noGrp="1"/>
          </p:cNvSpPr>
          <p:nvPr>
            <p:ph type="sldNum" sz="quarter" idx="11"/>
          </p:nvPr>
        </p:nvSpPr>
        <p:spPr/>
        <p:txBody>
          <a:bodyPr/>
          <a:lstStyle/>
          <a:p>
            <a:fld id="{595ACBD8-3758-409F-B51C-9004A76C155A}" type="slidenum">
              <a:rPr lang="en-US" smtClean="0"/>
              <a:pPr/>
              <a:t>55</a:t>
            </a:fld>
            <a:endParaRPr lang="en-US" dirty="0"/>
          </a:p>
        </p:txBody>
      </p:sp>
    </p:spTree>
    <p:extLst>
      <p:ext uri="{BB962C8B-B14F-4D97-AF65-F5344CB8AC3E}">
        <p14:creationId xmlns:p14="http://schemas.microsoft.com/office/powerpoint/2010/main" val="38141160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8600" y="152400"/>
            <a:ext cx="8686800" cy="838200"/>
          </a:xfrm>
        </p:spPr>
        <p:txBody>
          <a:bodyPr>
            <a:normAutofit/>
          </a:bodyPr>
          <a:lstStyle/>
          <a:p>
            <a:r>
              <a:rPr lang="en-US" sz="3000" dirty="0" smtClean="0">
                <a:solidFill>
                  <a:srgbClr val="003EBB"/>
                </a:solidFill>
              </a:rPr>
              <a:t>Hazardous Materials Identification System</a:t>
            </a:r>
            <a:endParaRPr lang="en-US" sz="3000" dirty="0">
              <a:solidFill>
                <a:srgbClr val="003EBB"/>
              </a:solidFill>
            </a:endParaRPr>
          </a:p>
        </p:txBody>
      </p:sp>
      <p:sp>
        <p:nvSpPr>
          <p:cNvPr id="3" name="Content Placeholder 2"/>
          <p:cNvSpPr>
            <a:spLocks noGrp="1"/>
          </p:cNvSpPr>
          <p:nvPr>
            <p:ph idx="1"/>
          </p:nvPr>
        </p:nvSpPr>
        <p:spPr>
          <a:xfrm>
            <a:off x="402091" y="1062495"/>
            <a:ext cx="8491538" cy="4789092"/>
          </a:xfrm>
        </p:spPr>
        <p:txBody>
          <a:bodyPr/>
          <a:lstStyle/>
          <a:p>
            <a:r>
              <a:rPr lang="en-US" sz="2800" dirty="0" smtClean="0"/>
              <a:t>HMIS</a:t>
            </a:r>
            <a:r>
              <a:rPr lang="en-US" sz="2800" dirty="0"/>
              <a:t> </a:t>
            </a:r>
            <a:r>
              <a:rPr lang="en-US" sz="2800" dirty="0" smtClean="0"/>
              <a:t>label</a:t>
            </a:r>
          </a:p>
          <a:p>
            <a:pPr lvl="1"/>
            <a:r>
              <a:rPr lang="en-US" sz="2400" dirty="0" smtClean="0"/>
              <a:t>Intended for “In-plant” (workplace) labeling compliance</a:t>
            </a:r>
          </a:p>
          <a:p>
            <a:pPr lvl="1"/>
            <a:r>
              <a:rPr lang="en-US" sz="2400" dirty="0" smtClean="0"/>
              <a:t>Color-coded bars</a:t>
            </a:r>
          </a:p>
          <a:p>
            <a:pPr lvl="1"/>
            <a:r>
              <a:rPr lang="en-US" sz="2400" dirty="0" smtClean="0"/>
              <a:t>Numerical scale, 0-4, </a:t>
            </a:r>
            <a:br>
              <a:rPr lang="en-US" sz="2400" dirty="0" smtClean="0"/>
            </a:br>
            <a:r>
              <a:rPr lang="en-US" sz="2400" dirty="0" smtClean="0"/>
              <a:t>with 0 as lowest </a:t>
            </a:r>
            <a:br>
              <a:rPr lang="en-US" sz="2400" dirty="0" smtClean="0"/>
            </a:br>
            <a:r>
              <a:rPr lang="en-US" sz="2400" dirty="0" smtClean="0"/>
              <a:t>hazard and 4 as </a:t>
            </a:r>
            <a:br>
              <a:rPr lang="en-US" sz="2400" dirty="0" smtClean="0"/>
            </a:br>
            <a:r>
              <a:rPr lang="en-US" sz="2400" dirty="0" smtClean="0"/>
              <a:t>highest hazard</a:t>
            </a:r>
          </a:p>
          <a:p>
            <a:pPr lvl="2"/>
            <a:r>
              <a:rPr lang="en-US" sz="2000" dirty="0" smtClean="0"/>
              <a:t>0 = minimal hazard</a:t>
            </a:r>
          </a:p>
          <a:p>
            <a:pPr lvl="2"/>
            <a:r>
              <a:rPr lang="en-US" sz="2000" dirty="0" smtClean="0"/>
              <a:t>1 = slight hazard</a:t>
            </a:r>
          </a:p>
          <a:p>
            <a:pPr lvl="2"/>
            <a:r>
              <a:rPr lang="en-US" sz="2000" dirty="0" smtClean="0"/>
              <a:t>2 = moderate hazard</a:t>
            </a:r>
          </a:p>
          <a:p>
            <a:pPr lvl="2"/>
            <a:r>
              <a:rPr lang="en-US" sz="2000" dirty="0" smtClean="0"/>
              <a:t>3 = serious hazard</a:t>
            </a:r>
          </a:p>
          <a:p>
            <a:pPr lvl="2"/>
            <a:r>
              <a:rPr lang="en-US" sz="2000" dirty="0" smtClean="0"/>
              <a:t>4 = severe hazard</a:t>
            </a:r>
            <a:endParaRPr lang="en-US" sz="2000" dirty="0"/>
          </a:p>
        </p:txBody>
      </p:sp>
      <p:grpSp>
        <p:nvGrpSpPr>
          <p:cNvPr id="2" name="Group 1" title="hazard label"/>
          <p:cNvGrpSpPr/>
          <p:nvPr/>
        </p:nvGrpSpPr>
        <p:grpSpPr>
          <a:xfrm>
            <a:off x="4457700" y="2363025"/>
            <a:ext cx="4343400" cy="3439886"/>
            <a:chOff x="4343400" y="1741714"/>
            <a:chExt cx="4343400" cy="3439886"/>
          </a:xfrm>
        </p:grpSpPr>
        <p:sp>
          <p:nvSpPr>
            <p:cNvPr id="10" name="Rectangle 9"/>
            <p:cNvSpPr/>
            <p:nvPr/>
          </p:nvSpPr>
          <p:spPr>
            <a:xfrm>
              <a:off x="4343400" y="2438400"/>
              <a:ext cx="4343400" cy="685800"/>
            </a:xfrm>
            <a:prstGeom prst="rect">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Tahoma" panose="020B0604030504040204" pitchFamily="34" charset="0"/>
                  <a:ea typeface="Tahoma" panose="020B0604030504040204" pitchFamily="34" charset="0"/>
                  <a:cs typeface="Tahoma" panose="020B0604030504040204" pitchFamily="34" charset="0"/>
                </a:rPr>
                <a:t>HEALTH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4343400" y="3124200"/>
              <a:ext cx="4343400" cy="685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Tahoma" panose="020B0604030504040204" pitchFamily="34" charset="0"/>
                  <a:ea typeface="Tahoma" panose="020B0604030504040204" pitchFamily="34" charset="0"/>
                  <a:cs typeface="Tahoma" panose="020B0604030504040204" pitchFamily="34" charset="0"/>
                </a:rPr>
                <a:t>FLAMMABILITY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4343400" y="3810000"/>
              <a:ext cx="4343400" cy="68580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Tahoma" panose="020B0604030504040204" pitchFamily="34" charset="0"/>
                  <a:ea typeface="Tahoma" panose="020B0604030504040204" pitchFamily="34" charset="0"/>
                  <a:cs typeface="Tahoma" panose="020B0604030504040204" pitchFamily="34" charset="0"/>
                </a:rPr>
                <a:t>PHYSICAL HAZARD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4343400" y="4495800"/>
              <a:ext cx="43434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PERSONAL PROTECTION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7315200" y="2514601"/>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001000" y="2514601"/>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003449" y="31895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001000" y="38753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01000" y="45611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343400" y="1741714"/>
              <a:ext cx="43434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latin typeface="Tahoma" panose="020B0604030504040204" pitchFamily="34" charset="0"/>
                  <a:ea typeface="Tahoma" panose="020B0604030504040204" pitchFamily="34" charset="0"/>
                  <a:cs typeface="Tahoma" panose="020B0604030504040204" pitchFamily="34" charset="0"/>
                </a:rPr>
                <a:t>(Product identifier)</a:t>
              </a:r>
              <a:endParaRPr lang="en-US" i="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TextBox 8"/>
          <p:cNvSpPr txBox="1"/>
          <p:nvPr/>
        </p:nvSpPr>
        <p:spPr>
          <a:xfrm>
            <a:off x="7734300" y="5802911"/>
            <a:ext cx="1066800" cy="215444"/>
          </a:xfrm>
          <a:prstGeom prst="rect">
            <a:avLst/>
          </a:prstGeom>
          <a:noFill/>
        </p:spPr>
        <p:txBody>
          <a:bodyPr wrap="square" rtlCol="0">
            <a:spAutoFit/>
          </a:bodyPr>
          <a:lstStyle/>
          <a:p>
            <a:pPr algn="r"/>
            <a:r>
              <a:rPr lang="en-US" sz="800" dirty="0"/>
              <a:t>Source: </a:t>
            </a:r>
            <a:r>
              <a:rPr lang="en-US" sz="800" dirty="0" smtClean="0"/>
              <a:t>OTIEC</a:t>
            </a:r>
            <a:endParaRPr lang="en-US" sz="800" dirty="0"/>
          </a:p>
        </p:txBody>
      </p:sp>
      <p:sp>
        <p:nvSpPr>
          <p:cNvPr id="4" name="Slide Number Placeholder 3"/>
          <p:cNvSpPr>
            <a:spLocks noGrp="1"/>
          </p:cNvSpPr>
          <p:nvPr>
            <p:ph type="sldNum" sz="quarter" idx="11"/>
          </p:nvPr>
        </p:nvSpPr>
        <p:spPr/>
        <p:txBody>
          <a:bodyPr/>
          <a:lstStyle/>
          <a:p>
            <a:fld id="{595ACBD8-3758-409F-B51C-9004A76C155A}" type="slidenum">
              <a:rPr lang="en-US" smtClean="0"/>
              <a:pPr/>
              <a:t>56</a:t>
            </a:fld>
            <a:endParaRPr lang="en-US" dirty="0"/>
          </a:p>
        </p:txBody>
      </p:sp>
    </p:spTree>
    <p:extLst>
      <p:ext uri="{BB962C8B-B14F-4D97-AF65-F5344CB8AC3E}">
        <p14:creationId xmlns:p14="http://schemas.microsoft.com/office/powerpoint/2010/main" val="22554676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8600" y="152400"/>
            <a:ext cx="8686800" cy="838200"/>
          </a:xfrm>
        </p:spPr>
        <p:txBody>
          <a:bodyPr>
            <a:normAutofit/>
          </a:bodyPr>
          <a:lstStyle/>
          <a:p>
            <a:r>
              <a:rPr lang="en-US" dirty="0" smtClean="0">
                <a:solidFill>
                  <a:srgbClr val="003EBB"/>
                </a:solidFill>
              </a:rPr>
              <a:t>HMIS Indicators</a:t>
            </a:r>
            <a:endParaRPr lang="en-US" dirty="0">
              <a:solidFill>
                <a:srgbClr val="003EBB"/>
              </a:solidFill>
            </a:endParaRPr>
          </a:p>
        </p:txBody>
      </p:sp>
      <p:grpSp>
        <p:nvGrpSpPr>
          <p:cNvPr id="23" name="Group 22" title="hazard label"/>
          <p:cNvGrpSpPr/>
          <p:nvPr/>
        </p:nvGrpSpPr>
        <p:grpSpPr>
          <a:xfrm>
            <a:off x="605392" y="1666415"/>
            <a:ext cx="4343400" cy="3439886"/>
            <a:chOff x="4343400" y="1741714"/>
            <a:chExt cx="4343400" cy="3439886"/>
          </a:xfrm>
        </p:grpSpPr>
        <p:sp>
          <p:nvSpPr>
            <p:cNvPr id="24" name="Rectangle 23"/>
            <p:cNvSpPr/>
            <p:nvPr/>
          </p:nvSpPr>
          <p:spPr>
            <a:xfrm>
              <a:off x="4343400" y="2438400"/>
              <a:ext cx="4343400" cy="685800"/>
            </a:xfrm>
            <a:prstGeom prst="rect">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Tahoma" panose="020B0604030504040204" pitchFamily="34" charset="0"/>
                  <a:ea typeface="Tahoma" panose="020B0604030504040204" pitchFamily="34" charset="0"/>
                  <a:cs typeface="Tahoma" panose="020B0604030504040204" pitchFamily="34" charset="0"/>
                </a:rPr>
                <a:t>HEALTH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25" name="Rectangle 24"/>
            <p:cNvSpPr/>
            <p:nvPr/>
          </p:nvSpPr>
          <p:spPr>
            <a:xfrm>
              <a:off x="4343400" y="3124200"/>
              <a:ext cx="4343400" cy="685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Tahoma" panose="020B0604030504040204" pitchFamily="34" charset="0"/>
                  <a:ea typeface="Tahoma" panose="020B0604030504040204" pitchFamily="34" charset="0"/>
                  <a:cs typeface="Tahoma" panose="020B0604030504040204" pitchFamily="34" charset="0"/>
                </a:rPr>
                <a:t>FLAMMABILITY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26" name="Rectangle 25"/>
            <p:cNvSpPr/>
            <p:nvPr/>
          </p:nvSpPr>
          <p:spPr>
            <a:xfrm>
              <a:off x="4343400" y="3810000"/>
              <a:ext cx="4343400" cy="68580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Tahoma" panose="020B0604030504040204" pitchFamily="34" charset="0"/>
                  <a:ea typeface="Tahoma" panose="020B0604030504040204" pitchFamily="34" charset="0"/>
                  <a:cs typeface="Tahoma" panose="020B0604030504040204" pitchFamily="34" charset="0"/>
                </a:rPr>
                <a:t>PHYSICAL HAZARD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27" name="Rectangle 26"/>
            <p:cNvSpPr/>
            <p:nvPr/>
          </p:nvSpPr>
          <p:spPr>
            <a:xfrm>
              <a:off x="4343400" y="4495800"/>
              <a:ext cx="43434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PERSONAL PROTECTION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8" name="Rectangle 27"/>
            <p:cNvSpPr/>
            <p:nvPr/>
          </p:nvSpPr>
          <p:spPr>
            <a:xfrm>
              <a:off x="7315200" y="2514601"/>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001000" y="2514601"/>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003449" y="31895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8001000" y="38753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8001000" y="45611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343400" y="1741714"/>
              <a:ext cx="43434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latin typeface="Tahoma" panose="020B0604030504040204" pitchFamily="34" charset="0"/>
                  <a:ea typeface="Tahoma" panose="020B0604030504040204" pitchFamily="34" charset="0"/>
                  <a:cs typeface="Tahoma" panose="020B0604030504040204" pitchFamily="34" charset="0"/>
                </a:rPr>
                <a:t>(Product identifier)</a:t>
              </a:r>
              <a:endParaRPr lang="en-US" i="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sp>
        <p:nvSpPr>
          <p:cNvPr id="2" name="Line Callout 1 1"/>
          <p:cNvSpPr/>
          <p:nvPr/>
        </p:nvSpPr>
        <p:spPr>
          <a:xfrm>
            <a:off x="5409282" y="1666415"/>
            <a:ext cx="3361740" cy="2037378"/>
          </a:xfrm>
          <a:prstGeom prst="borderCallout1">
            <a:avLst>
              <a:gd name="adj1" fmla="val 50162"/>
              <a:gd name="adj2" fmla="val -25523"/>
              <a:gd name="adj3" fmla="val 50331"/>
              <a:gd name="adj4" fmla="val 274"/>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Health ratings:</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0 = no significant risk</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1 = irritation/minor injury</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2 = temporary/minor</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injury</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3 = major injury</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4 = life-threatening</a:t>
            </a:r>
          </a:p>
          <a:p>
            <a:endPar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343794" y="987189"/>
            <a:ext cx="4866595" cy="823235"/>
          </a:xfrm>
        </p:spPr>
        <p:txBody>
          <a:bodyPr/>
          <a:lstStyle/>
          <a:p>
            <a:r>
              <a:rPr lang="en-US" sz="2800" dirty="0" smtClean="0"/>
              <a:t>HMIS</a:t>
            </a:r>
            <a:r>
              <a:rPr lang="en-US" sz="2800" dirty="0"/>
              <a:t> </a:t>
            </a:r>
            <a:r>
              <a:rPr lang="en-US" sz="2800" dirty="0" smtClean="0"/>
              <a:t>hazard indicators</a:t>
            </a:r>
          </a:p>
        </p:txBody>
      </p:sp>
      <p:sp>
        <p:nvSpPr>
          <p:cNvPr id="9" name="TextBox 8"/>
          <p:cNvSpPr txBox="1"/>
          <p:nvPr/>
        </p:nvSpPr>
        <p:spPr>
          <a:xfrm>
            <a:off x="583620" y="5118089"/>
            <a:ext cx="1778579" cy="215444"/>
          </a:xfrm>
          <a:prstGeom prst="rect">
            <a:avLst/>
          </a:prstGeom>
          <a:noFill/>
        </p:spPr>
        <p:txBody>
          <a:bodyPr wrap="square" rtlCol="0">
            <a:spAutoFit/>
          </a:bodyPr>
          <a:lstStyle/>
          <a:p>
            <a:r>
              <a:rPr lang="en-US" sz="800" dirty="0"/>
              <a:t>Source: </a:t>
            </a:r>
            <a:r>
              <a:rPr lang="en-US" sz="800" dirty="0" smtClean="0"/>
              <a:t>OTIEC</a:t>
            </a:r>
            <a:endParaRPr lang="en-US" sz="800" dirty="0"/>
          </a:p>
        </p:txBody>
      </p:sp>
      <p:sp>
        <p:nvSpPr>
          <p:cNvPr id="19" name="Line Callout 1 18"/>
          <p:cNvSpPr/>
          <p:nvPr/>
        </p:nvSpPr>
        <p:spPr>
          <a:xfrm>
            <a:off x="5412954" y="1638500"/>
            <a:ext cx="3361740" cy="1424424"/>
          </a:xfrm>
          <a:prstGeom prst="borderCallout1">
            <a:avLst>
              <a:gd name="adj1" fmla="val 71749"/>
              <a:gd name="adj2" fmla="val -47363"/>
              <a:gd name="adj3" fmla="val 50331"/>
              <a:gd name="adj4" fmla="val 274"/>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Health ratings:</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second space signifies chronic health hazard with an asterisk (*)</a:t>
            </a:r>
          </a:p>
          <a:p>
            <a:endPar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0" name="Line Callout 1 19"/>
          <p:cNvSpPr/>
          <p:nvPr/>
        </p:nvSpPr>
        <p:spPr>
          <a:xfrm>
            <a:off x="5437379" y="1552122"/>
            <a:ext cx="3357442" cy="3657584"/>
          </a:xfrm>
          <a:prstGeom prst="borderCallout1">
            <a:avLst>
              <a:gd name="adj1" fmla="val 50162"/>
              <a:gd name="adj2" fmla="val -25523"/>
              <a:gd name="adj3" fmla="val 50331"/>
              <a:gd name="adj4" fmla="val 426"/>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Flammability ratings:</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0 = will not burn</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1 = flashpoint &gt;200°F</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2 = flashpoint ≥100°F, </a:t>
            </a:r>
            <a:b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but &lt;200°F</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3 =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flashpoint </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&lt;73°F and </a:t>
            </a:r>
            <a:b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boiling point &gt;100°F, </a:t>
            </a:r>
            <a:b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or flashpoint between </a:t>
            </a:r>
            <a:b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73°F and 100°F</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a:r>
            <a:b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4 = flashpoint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&lt;73°F and </a:t>
            </a:r>
            <a:b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boiling point </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&lt;100°F</a:t>
            </a:r>
          </a:p>
          <a:p>
            <a:endPar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1" name="Line Callout 1 20"/>
          <p:cNvSpPr/>
          <p:nvPr/>
        </p:nvSpPr>
        <p:spPr>
          <a:xfrm>
            <a:off x="5421894" y="2874143"/>
            <a:ext cx="3358068" cy="2406916"/>
          </a:xfrm>
          <a:prstGeom prst="borderCallout1">
            <a:avLst>
              <a:gd name="adj1" fmla="val 50162"/>
              <a:gd name="adj2" fmla="val -25523"/>
              <a:gd name="adj3" fmla="val 50331"/>
              <a:gd name="adj4" fmla="val 426"/>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Physical Hazard ratings:</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0 = normally stable</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1 = normally stable, but </a:t>
            </a:r>
            <a:b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can become unstable</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2 = unstable</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3 = explosive</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4 = readily explosive</a:t>
            </a:r>
          </a:p>
          <a:p>
            <a:endPar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2" name="Line Callout 1 21"/>
          <p:cNvSpPr/>
          <p:nvPr/>
        </p:nvSpPr>
        <p:spPr>
          <a:xfrm>
            <a:off x="5210389" y="990600"/>
            <a:ext cx="3617171" cy="5105401"/>
          </a:xfrm>
          <a:prstGeom prst="borderCallout1">
            <a:avLst>
              <a:gd name="adj1" fmla="val 74285"/>
              <a:gd name="adj2" fmla="val -17815"/>
              <a:gd name="adj3" fmla="val 50331"/>
              <a:gd name="adj4" fmla="val 426"/>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PPE Index:</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A = safety glasses</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B = safety glasses + gloves</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C = safety glasses + gloves + apron</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D = face shield + gloves + apron</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E = safety glasses  + gloves + dust </a:t>
            </a:r>
            <a:b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respirator</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F = safety glasses + gloves + apron </a:t>
            </a:r>
            <a:b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 dust respirator</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G = safety glasses + gloves + vapor   </a:t>
            </a:r>
            <a:b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respirator</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H = splash goggles + gloves + apron </a:t>
            </a:r>
            <a:b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 vapor respirator</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I = safety glasses + gloves + dust </a:t>
            </a:r>
            <a:b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and vapor respirator</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J = splash goggles + gloves + apron </a:t>
            </a:r>
            <a:b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 dust and vapor respirator</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K = air-line hood or mask + gloves + </a:t>
            </a:r>
            <a:b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full suit + boots</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X = ask supervisor or safety specialist </a:t>
            </a:r>
          </a:p>
          <a:p>
            <a:endPar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1"/>
          </p:nvPr>
        </p:nvSpPr>
        <p:spPr/>
        <p:txBody>
          <a:bodyPr/>
          <a:lstStyle/>
          <a:p>
            <a:fld id="{595ACBD8-3758-409F-B51C-9004A76C155A}" type="slidenum">
              <a:rPr lang="en-US" smtClean="0"/>
              <a:pPr/>
              <a:t>57</a:t>
            </a:fld>
            <a:endParaRPr lang="en-US" dirty="0"/>
          </a:p>
        </p:txBody>
      </p:sp>
    </p:spTree>
    <p:extLst>
      <p:ext uri="{BB962C8B-B14F-4D97-AF65-F5344CB8AC3E}">
        <p14:creationId xmlns:p14="http://schemas.microsoft.com/office/powerpoint/2010/main" val="290460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9" grpId="0" animBg="1"/>
      <p:bldP spid="19" grpId="1" animBg="1"/>
      <p:bldP spid="20" grpId="0" animBg="1"/>
      <p:bldP spid="20" grpId="1" animBg="1"/>
      <p:bldP spid="21" grpId="0" animBg="1"/>
      <p:bldP spid="21" grpId="1" animBg="1"/>
      <p:bldP spid="2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228600" y="108866"/>
            <a:ext cx="8686800" cy="838200"/>
          </a:xfrm>
        </p:spPr>
        <p:txBody>
          <a:bodyPr>
            <a:normAutofit/>
          </a:bodyPr>
          <a:lstStyle/>
          <a:p>
            <a:r>
              <a:rPr lang="en-US" dirty="0" smtClean="0">
                <a:solidFill>
                  <a:srgbClr val="003EBB"/>
                </a:solidFill>
              </a:rPr>
              <a:t>HMIS Label Example</a:t>
            </a:r>
            <a:endParaRPr lang="en-US" dirty="0">
              <a:solidFill>
                <a:srgbClr val="003EBB"/>
              </a:solidFill>
            </a:endParaRPr>
          </a:p>
        </p:txBody>
      </p:sp>
      <p:sp>
        <p:nvSpPr>
          <p:cNvPr id="16" name="TextBox 15"/>
          <p:cNvSpPr txBox="1"/>
          <p:nvPr/>
        </p:nvSpPr>
        <p:spPr>
          <a:xfrm>
            <a:off x="6411686" y="5930219"/>
            <a:ext cx="1066800" cy="215444"/>
          </a:xfrm>
          <a:prstGeom prst="rect">
            <a:avLst/>
          </a:prstGeom>
          <a:noFill/>
        </p:spPr>
        <p:txBody>
          <a:bodyPr wrap="square" rtlCol="0">
            <a:spAutoFit/>
          </a:bodyPr>
          <a:lstStyle/>
          <a:p>
            <a:pPr algn="r"/>
            <a:r>
              <a:rPr lang="en-US" sz="800" dirty="0"/>
              <a:t>Source: </a:t>
            </a:r>
            <a:r>
              <a:rPr lang="en-US" sz="800" dirty="0" smtClean="0"/>
              <a:t>OTIEC</a:t>
            </a:r>
            <a:endParaRPr lang="en-US" sz="800" dirty="0"/>
          </a:p>
        </p:txBody>
      </p:sp>
      <p:grpSp>
        <p:nvGrpSpPr>
          <p:cNvPr id="2" name="Group 1" title="hazard label"/>
          <p:cNvGrpSpPr/>
          <p:nvPr/>
        </p:nvGrpSpPr>
        <p:grpSpPr>
          <a:xfrm>
            <a:off x="1676400" y="968833"/>
            <a:ext cx="5791200" cy="4974767"/>
            <a:chOff x="1676400" y="968833"/>
            <a:chExt cx="5791200" cy="4974767"/>
          </a:xfrm>
        </p:grpSpPr>
        <p:sp>
          <p:nvSpPr>
            <p:cNvPr id="7" name="Rectangle 6"/>
            <p:cNvSpPr/>
            <p:nvPr/>
          </p:nvSpPr>
          <p:spPr>
            <a:xfrm>
              <a:off x="1676400" y="1981200"/>
              <a:ext cx="5791200" cy="990600"/>
            </a:xfrm>
            <a:prstGeom prst="rect">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Tahoma" panose="020B0604030504040204" pitchFamily="34" charset="0"/>
                  <a:ea typeface="Tahoma" panose="020B0604030504040204" pitchFamily="34" charset="0"/>
                  <a:cs typeface="Tahoma" panose="020B0604030504040204" pitchFamily="34" charset="0"/>
                </a:rPr>
                <a:t>HEALTH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1676400" y="2971800"/>
              <a:ext cx="5791200" cy="990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Tahoma" panose="020B0604030504040204" pitchFamily="34" charset="0"/>
                  <a:ea typeface="Tahoma" panose="020B0604030504040204" pitchFamily="34" charset="0"/>
                  <a:cs typeface="Tahoma" panose="020B0604030504040204" pitchFamily="34" charset="0"/>
                </a:rPr>
                <a:t>FLAMMABILITY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1676400" y="3962400"/>
              <a:ext cx="5791200" cy="99060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Tahoma" panose="020B0604030504040204" pitchFamily="34" charset="0"/>
                  <a:ea typeface="Tahoma" panose="020B0604030504040204" pitchFamily="34" charset="0"/>
                  <a:cs typeface="Tahoma" panose="020B0604030504040204" pitchFamily="34" charset="0"/>
                </a:rPr>
                <a:t>PHYSICAL HAZARD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676400" y="4953000"/>
              <a:ext cx="5791200" cy="990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PERSONAL PROTECTION</a:t>
              </a:r>
            </a:p>
            <a:p>
              <a:endParaRPr lang="en-US" sz="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5638800" y="2091268"/>
              <a:ext cx="711200" cy="7704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Comic Sans MS" panose="030F0702030302020204" pitchFamily="66" charset="0"/>
                  <a:ea typeface="Tahoma" panose="020B0604030504040204" pitchFamily="34" charset="0"/>
                  <a:cs typeface="Tahoma" panose="020B0604030504040204" pitchFamily="34" charset="0"/>
                </a:rPr>
                <a:t>*</a:t>
              </a:r>
              <a:endParaRPr lang="en-US" sz="4400" dirty="0">
                <a:solidFill>
                  <a:schemeClr val="tx1"/>
                </a:solidFill>
                <a:latin typeface="Comic Sans MS" panose="030F0702030302020204" pitchFamily="66" charset="0"/>
                <a:ea typeface="Tahoma" panose="020B0604030504040204" pitchFamily="34" charset="0"/>
                <a:cs typeface="Tahoma" panose="020B0604030504040204" pitchFamily="34" charset="0"/>
              </a:endParaRPr>
            </a:p>
          </p:txBody>
        </p:sp>
        <p:sp>
          <p:nvSpPr>
            <p:cNvPr id="12" name="Rectangle 11"/>
            <p:cNvSpPr/>
            <p:nvPr/>
          </p:nvSpPr>
          <p:spPr>
            <a:xfrm>
              <a:off x="6553200" y="2091268"/>
              <a:ext cx="711200" cy="7704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Comic Sans MS" panose="030F0702030302020204" pitchFamily="66" charset="0"/>
                  <a:ea typeface="Tahoma" panose="020B0604030504040204" pitchFamily="34" charset="0"/>
                  <a:cs typeface="Tahoma" panose="020B0604030504040204" pitchFamily="34" charset="0"/>
                </a:rPr>
                <a:t>2</a:t>
              </a:r>
              <a:endParaRPr lang="en-US" sz="4000" dirty="0">
                <a:solidFill>
                  <a:schemeClr val="tx1"/>
                </a:solidFill>
                <a:latin typeface="Comic Sans MS" panose="030F0702030302020204" pitchFamily="66" charset="0"/>
                <a:ea typeface="Tahoma" panose="020B0604030504040204" pitchFamily="34" charset="0"/>
                <a:cs typeface="Tahoma" panose="020B0604030504040204" pitchFamily="34" charset="0"/>
              </a:endParaRPr>
            </a:p>
          </p:txBody>
        </p:sp>
        <p:sp>
          <p:nvSpPr>
            <p:cNvPr id="13" name="Rectangle 12"/>
            <p:cNvSpPr/>
            <p:nvPr/>
          </p:nvSpPr>
          <p:spPr>
            <a:xfrm>
              <a:off x="6556465" y="3066141"/>
              <a:ext cx="711200" cy="7704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Comic Sans MS" panose="030F0702030302020204" pitchFamily="66" charset="0"/>
                  <a:ea typeface="Tahoma" panose="020B0604030504040204" pitchFamily="34" charset="0"/>
                  <a:cs typeface="Tahoma" panose="020B0604030504040204" pitchFamily="34" charset="0"/>
                </a:rPr>
                <a:t>0</a:t>
              </a:r>
              <a:endParaRPr lang="en-US" sz="4000" dirty="0">
                <a:solidFill>
                  <a:schemeClr val="tx1"/>
                </a:solidFill>
                <a:latin typeface="Comic Sans MS" panose="030F0702030302020204" pitchFamily="66" charset="0"/>
                <a:ea typeface="Tahoma" panose="020B0604030504040204" pitchFamily="34" charset="0"/>
                <a:cs typeface="Tahoma" panose="020B0604030504040204" pitchFamily="34" charset="0"/>
              </a:endParaRPr>
            </a:p>
          </p:txBody>
        </p:sp>
        <p:sp>
          <p:nvSpPr>
            <p:cNvPr id="14" name="Rectangle 13"/>
            <p:cNvSpPr/>
            <p:nvPr/>
          </p:nvSpPr>
          <p:spPr>
            <a:xfrm>
              <a:off x="6553200" y="4056741"/>
              <a:ext cx="711200" cy="7704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Comic Sans MS" panose="030F0702030302020204" pitchFamily="66" charset="0"/>
                  <a:ea typeface="Tahoma" panose="020B0604030504040204" pitchFamily="34" charset="0"/>
                  <a:cs typeface="Tahoma" panose="020B0604030504040204" pitchFamily="34" charset="0"/>
                </a:rPr>
                <a:t>0</a:t>
              </a:r>
              <a:endParaRPr lang="en-US" sz="4000" dirty="0">
                <a:solidFill>
                  <a:schemeClr val="tx1"/>
                </a:solidFill>
                <a:latin typeface="Comic Sans MS" panose="030F0702030302020204" pitchFamily="66" charset="0"/>
                <a:ea typeface="Tahoma" panose="020B0604030504040204" pitchFamily="34" charset="0"/>
                <a:cs typeface="Tahoma" panose="020B0604030504040204" pitchFamily="34" charset="0"/>
              </a:endParaRPr>
            </a:p>
          </p:txBody>
        </p:sp>
        <p:sp>
          <p:nvSpPr>
            <p:cNvPr id="15" name="Rectangle 14"/>
            <p:cNvSpPr/>
            <p:nvPr/>
          </p:nvSpPr>
          <p:spPr>
            <a:xfrm>
              <a:off x="6553200" y="5047341"/>
              <a:ext cx="711200" cy="7704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Comic Sans MS" panose="030F0702030302020204" pitchFamily="66" charset="0"/>
                  <a:ea typeface="Tahoma" panose="020B0604030504040204" pitchFamily="34" charset="0"/>
                  <a:cs typeface="Tahoma" panose="020B0604030504040204" pitchFamily="34" charset="0"/>
                </a:rPr>
                <a:t>J</a:t>
              </a:r>
              <a:endParaRPr lang="en-US" sz="4000" dirty="0">
                <a:solidFill>
                  <a:schemeClr val="tx1"/>
                </a:solidFill>
                <a:latin typeface="Comic Sans MS" panose="030F0702030302020204" pitchFamily="66" charset="0"/>
                <a:ea typeface="Tahoma" panose="020B0604030504040204" pitchFamily="34" charset="0"/>
                <a:cs typeface="Tahoma" panose="020B0604030504040204" pitchFamily="34" charset="0"/>
              </a:endParaRPr>
            </a:p>
          </p:txBody>
        </p:sp>
        <p:sp>
          <p:nvSpPr>
            <p:cNvPr id="28" name="Rectangle 27"/>
            <p:cNvSpPr/>
            <p:nvPr/>
          </p:nvSpPr>
          <p:spPr>
            <a:xfrm>
              <a:off x="1676400" y="968833"/>
              <a:ext cx="5791200" cy="990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smtClean="0">
                  <a:solidFill>
                    <a:schemeClr val="tx1"/>
                  </a:solidFill>
                  <a:latin typeface="Comic Sans MS" panose="030F0702030302020204" pitchFamily="66" charset="0"/>
                  <a:ea typeface="Tahoma" panose="020B0604030504040204" pitchFamily="34" charset="0"/>
                  <a:cs typeface="Tahoma" panose="020B0604030504040204" pitchFamily="34" charset="0"/>
                </a:rPr>
                <a:t>Ammonium Hydroxide</a:t>
              </a:r>
              <a:endParaRPr lang="en-US" sz="3600" dirty="0">
                <a:solidFill>
                  <a:schemeClr val="tx1"/>
                </a:solidFill>
                <a:latin typeface="Comic Sans MS" panose="030F0702030302020204" pitchFamily="66" charset="0"/>
                <a:ea typeface="Tahoma" panose="020B0604030504040204" pitchFamily="34" charset="0"/>
                <a:cs typeface="Tahoma" panose="020B0604030504040204" pitchFamily="34" charset="0"/>
              </a:endParaRPr>
            </a:p>
          </p:txBody>
        </p:sp>
      </p:grpSp>
      <p:sp>
        <p:nvSpPr>
          <p:cNvPr id="3" name="Slide Number Placeholder 2"/>
          <p:cNvSpPr>
            <a:spLocks noGrp="1"/>
          </p:cNvSpPr>
          <p:nvPr>
            <p:ph type="sldNum" sz="quarter" idx="11"/>
          </p:nvPr>
        </p:nvSpPr>
        <p:spPr/>
        <p:txBody>
          <a:bodyPr/>
          <a:lstStyle/>
          <a:p>
            <a:fld id="{595ACBD8-3758-409F-B51C-9004A76C155A}" type="slidenum">
              <a:rPr lang="en-US" smtClean="0"/>
              <a:pPr/>
              <a:t>58</a:t>
            </a:fld>
            <a:endParaRPr lang="en-US" dirty="0"/>
          </a:p>
        </p:txBody>
      </p:sp>
    </p:spTree>
    <p:extLst>
      <p:ext uri="{BB962C8B-B14F-4D97-AF65-F5344CB8AC3E}">
        <p14:creationId xmlns:p14="http://schemas.microsoft.com/office/powerpoint/2010/main" val="10162379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28600" y="152400"/>
            <a:ext cx="8686800" cy="838200"/>
          </a:xfrm>
        </p:spPr>
        <p:txBody>
          <a:bodyPr>
            <a:normAutofit fontScale="90000"/>
          </a:bodyPr>
          <a:lstStyle/>
          <a:p>
            <a:r>
              <a:rPr lang="en-US" dirty="0" smtClean="0">
                <a:solidFill>
                  <a:srgbClr val="003EBB"/>
                </a:solidFill>
              </a:rPr>
              <a:t>Department of Transportation Labels</a:t>
            </a:r>
            <a:endParaRPr lang="en-US" dirty="0">
              <a:solidFill>
                <a:srgbClr val="003EBB"/>
              </a:solidFill>
            </a:endParaRPr>
          </a:p>
        </p:txBody>
      </p:sp>
      <p:sp>
        <p:nvSpPr>
          <p:cNvPr id="3" name="Content Placeholder 2"/>
          <p:cNvSpPr>
            <a:spLocks noGrp="1"/>
          </p:cNvSpPr>
          <p:nvPr>
            <p:ph idx="1"/>
          </p:nvPr>
        </p:nvSpPr>
        <p:spPr>
          <a:xfrm>
            <a:off x="228600" y="914401"/>
            <a:ext cx="5486400" cy="5029200"/>
          </a:xfrm>
        </p:spPr>
        <p:txBody>
          <a:bodyPr/>
          <a:lstStyle/>
          <a:p>
            <a:pPr marL="0" indent="0">
              <a:buNone/>
            </a:pPr>
            <a:r>
              <a:rPr lang="en-US" sz="2800" dirty="0" smtClean="0"/>
              <a:t>DOT Shipping Containers</a:t>
            </a:r>
          </a:p>
          <a:p>
            <a:pPr lvl="1"/>
            <a:r>
              <a:rPr lang="en-US" sz="2400" dirty="0" smtClean="0"/>
              <a:t>Uses graphic elements on placards or labels to identify hazardous shipments</a:t>
            </a:r>
          </a:p>
          <a:p>
            <a:pPr lvl="1"/>
            <a:r>
              <a:rPr lang="en-US" sz="2400" dirty="0" smtClean="0"/>
              <a:t>Where shipping container is also container used in workplace, workers must be made aware of DOT pictograms</a:t>
            </a:r>
          </a:p>
          <a:p>
            <a:pPr lvl="1"/>
            <a:r>
              <a:rPr lang="en-US" sz="2400" dirty="0"/>
              <a:t>DOT </a:t>
            </a:r>
            <a:r>
              <a:rPr lang="en-US" sz="2400" dirty="0" smtClean="0"/>
              <a:t>Classification groups </a:t>
            </a:r>
            <a:r>
              <a:rPr lang="en-US" sz="2400" dirty="0"/>
              <a:t>hazardous materials based on dangers posed in </a:t>
            </a:r>
            <a:r>
              <a:rPr lang="en-US" sz="2400" dirty="0" smtClean="0"/>
              <a:t>transportation</a:t>
            </a:r>
          </a:p>
          <a:p>
            <a:pPr lvl="2"/>
            <a:r>
              <a:rPr lang="en-US" dirty="0" smtClean="0"/>
              <a:t>9 classes total</a:t>
            </a:r>
            <a:endParaRPr lang="en-US" dirty="0"/>
          </a:p>
        </p:txBody>
      </p:sp>
      <p:pic>
        <p:nvPicPr>
          <p:cNvPr id="46082" name="Picture 2" descr="Transportation &gt; Hazardous Loads &gt; Sign" title="DOT labe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7400" y="2000250"/>
            <a:ext cx="2857500" cy="2857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fld id="{595ACBD8-3758-409F-B51C-9004A76C155A}" type="slidenum">
              <a:rPr lang="en-US" smtClean="0"/>
              <a:pPr/>
              <a:t>59</a:t>
            </a:fld>
            <a:endParaRPr lang="en-US" dirty="0"/>
          </a:p>
        </p:txBody>
      </p:sp>
    </p:spTree>
    <p:extLst>
      <p:ext uri="{BB962C8B-B14F-4D97-AF65-F5344CB8AC3E}">
        <p14:creationId xmlns:p14="http://schemas.microsoft.com/office/powerpoint/2010/main" val="2621082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EBB"/>
                </a:solidFill>
              </a:rPr>
              <a:t>Employer Responsibility</a:t>
            </a:r>
            <a:endParaRPr lang="en-US" dirty="0">
              <a:solidFill>
                <a:srgbClr val="003EBB"/>
              </a:solidFill>
            </a:endParaRPr>
          </a:p>
        </p:txBody>
      </p:sp>
      <p:sp>
        <p:nvSpPr>
          <p:cNvPr id="3" name="Content Placeholder 2"/>
          <p:cNvSpPr>
            <a:spLocks noGrp="1"/>
          </p:cNvSpPr>
          <p:nvPr>
            <p:ph idx="1"/>
          </p:nvPr>
        </p:nvSpPr>
        <p:spPr>
          <a:xfrm>
            <a:off x="457200" y="1371599"/>
            <a:ext cx="8305800" cy="4495801"/>
          </a:xfrm>
        </p:spPr>
        <p:txBody>
          <a:bodyPr/>
          <a:lstStyle/>
          <a:p>
            <a:r>
              <a:rPr lang="en-US" dirty="0" smtClean="0"/>
              <a:t>Hazard Communication Program</a:t>
            </a:r>
          </a:p>
          <a:p>
            <a:pPr lvl="1"/>
            <a:r>
              <a:rPr lang="en-US" dirty="0" smtClean="0"/>
              <a:t>Keep and maintain a chemical inventory/list</a:t>
            </a:r>
          </a:p>
          <a:p>
            <a:pPr lvl="1"/>
            <a:r>
              <a:rPr lang="en-US" dirty="0" smtClean="0"/>
              <a:t>Have written </a:t>
            </a:r>
            <a:r>
              <a:rPr lang="en-US" dirty="0" err="1"/>
              <a:t>h</a:t>
            </a:r>
            <a:r>
              <a:rPr lang="en-US" dirty="0" err="1" smtClean="0"/>
              <a:t>azcom</a:t>
            </a:r>
            <a:r>
              <a:rPr lang="en-US" dirty="0" smtClean="0"/>
              <a:t> program</a:t>
            </a:r>
          </a:p>
          <a:p>
            <a:pPr lvl="1"/>
            <a:r>
              <a:rPr lang="en-US" dirty="0" smtClean="0"/>
              <a:t>Label all chemicals being used</a:t>
            </a:r>
          </a:p>
          <a:p>
            <a:pPr lvl="1"/>
            <a:r>
              <a:rPr lang="en-US" dirty="0" smtClean="0"/>
              <a:t>Keep, maintain, and make available to employees current Safety Data Sheets (SDSs)</a:t>
            </a:r>
          </a:p>
          <a:p>
            <a:pPr lvl="1"/>
            <a:r>
              <a:rPr lang="en-US" dirty="0" smtClean="0"/>
              <a:t>Train employees on chemicals used</a:t>
            </a:r>
            <a:endParaRPr lang="en-US" dirty="0"/>
          </a:p>
        </p:txBody>
      </p:sp>
      <p:sp>
        <p:nvSpPr>
          <p:cNvPr id="4" name="Slide Number Placeholder 3"/>
          <p:cNvSpPr>
            <a:spLocks noGrp="1"/>
          </p:cNvSpPr>
          <p:nvPr>
            <p:ph type="sldNum" sz="quarter" idx="11"/>
          </p:nvPr>
        </p:nvSpPr>
        <p:spPr/>
        <p:txBody>
          <a:bodyPr/>
          <a:lstStyle/>
          <a:p>
            <a:fld id="{595ACBD8-3758-409F-B51C-9004A76C155A}" type="slidenum">
              <a:rPr lang="en-US" smtClean="0"/>
              <a:pPr/>
              <a:t>6</a:t>
            </a:fld>
            <a:endParaRPr lang="en-US" dirty="0"/>
          </a:p>
        </p:txBody>
      </p:sp>
    </p:spTree>
    <p:extLst>
      <p:ext uri="{BB962C8B-B14F-4D97-AF65-F5344CB8AC3E}">
        <p14:creationId xmlns:p14="http://schemas.microsoft.com/office/powerpoint/2010/main" val="17583521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dirty="0" smtClean="0">
                <a:solidFill>
                  <a:srgbClr val="003EBB"/>
                </a:solidFill>
              </a:rPr>
              <a:t>DOT Warning Labels</a:t>
            </a:r>
            <a:endParaRPr lang="en-US" dirty="0">
              <a:solidFill>
                <a:srgbClr val="003EBB"/>
              </a:solidFill>
            </a:endParaRPr>
          </a:p>
        </p:txBody>
      </p:sp>
      <p:pic>
        <p:nvPicPr>
          <p:cNvPr id="4" name="Content Placeholder 3" descr="Examples" title="DOT Warning Labels"/>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tretch/>
        </p:blipFill>
        <p:spPr>
          <a:xfrm>
            <a:off x="1446756" y="997684"/>
            <a:ext cx="6248400" cy="4827804"/>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7406321" y="5805732"/>
            <a:ext cx="1219200" cy="215444"/>
          </a:xfrm>
          <a:prstGeom prst="rect">
            <a:avLst/>
          </a:prstGeom>
          <a:noFill/>
        </p:spPr>
        <p:txBody>
          <a:bodyPr wrap="square" rtlCol="0">
            <a:spAutoFit/>
          </a:bodyPr>
          <a:lstStyle/>
          <a:p>
            <a:pPr algn="r"/>
            <a:r>
              <a:rPr lang="en-US" sz="800" dirty="0"/>
              <a:t>Source: </a:t>
            </a:r>
            <a:r>
              <a:rPr lang="en-US" sz="800" dirty="0" smtClean="0"/>
              <a:t>DOT - PHMSA</a:t>
            </a:r>
            <a:endParaRPr lang="en-US" sz="800" dirty="0"/>
          </a:p>
        </p:txBody>
      </p:sp>
      <p:sp>
        <p:nvSpPr>
          <p:cNvPr id="3" name="Slide Number Placeholder 2"/>
          <p:cNvSpPr>
            <a:spLocks noGrp="1"/>
          </p:cNvSpPr>
          <p:nvPr>
            <p:ph type="sldNum" sz="quarter" idx="11"/>
          </p:nvPr>
        </p:nvSpPr>
        <p:spPr/>
        <p:txBody>
          <a:bodyPr/>
          <a:lstStyle/>
          <a:p>
            <a:fld id="{595ACBD8-3758-409F-B51C-9004A76C155A}" type="slidenum">
              <a:rPr lang="en-US" smtClean="0"/>
              <a:pPr/>
              <a:t>60</a:t>
            </a:fld>
            <a:endParaRPr lang="en-US" dirty="0"/>
          </a:p>
        </p:txBody>
      </p:sp>
    </p:spTree>
    <p:extLst>
      <p:ext uri="{BB962C8B-B14F-4D97-AF65-F5344CB8AC3E}">
        <p14:creationId xmlns:p14="http://schemas.microsoft.com/office/powerpoint/2010/main" val="15996021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81000" y="126200"/>
            <a:ext cx="8229600" cy="1143000"/>
          </a:xfrm>
        </p:spPr>
        <p:txBody>
          <a:bodyPr>
            <a:normAutofit/>
          </a:bodyPr>
          <a:lstStyle/>
          <a:p>
            <a:r>
              <a:rPr lang="en-US" dirty="0" smtClean="0">
                <a:solidFill>
                  <a:srgbClr val="003EBB"/>
                </a:solidFill>
              </a:rPr>
              <a:t>DOT Warning Placards</a:t>
            </a:r>
            <a:endParaRPr lang="en-US" dirty="0">
              <a:solidFill>
                <a:srgbClr val="003EBB"/>
              </a:solidFill>
            </a:endParaRPr>
          </a:p>
        </p:txBody>
      </p:sp>
      <p:pic>
        <p:nvPicPr>
          <p:cNvPr id="3" name="Content Placeholder 2" descr="Examples" title="DOT warning placards"/>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tretch/>
        </p:blipFill>
        <p:spPr>
          <a:xfrm>
            <a:off x="1396652" y="950018"/>
            <a:ext cx="6324600" cy="4888760"/>
          </a:xfrm>
          <a:ln>
            <a:solidFill>
              <a:schemeClr val="tx1"/>
            </a:solidFill>
          </a:ln>
        </p:spPr>
      </p:pic>
      <p:sp>
        <p:nvSpPr>
          <p:cNvPr id="11" name="TextBox 10"/>
          <p:cNvSpPr txBox="1"/>
          <p:nvPr/>
        </p:nvSpPr>
        <p:spPr>
          <a:xfrm>
            <a:off x="7408333" y="5830311"/>
            <a:ext cx="1219200" cy="215444"/>
          </a:xfrm>
          <a:prstGeom prst="rect">
            <a:avLst/>
          </a:prstGeom>
          <a:noFill/>
        </p:spPr>
        <p:txBody>
          <a:bodyPr wrap="square" rtlCol="0">
            <a:spAutoFit/>
          </a:bodyPr>
          <a:lstStyle/>
          <a:p>
            <a:pPr algn="r"/>
            <a:r>
              <a:rPr lang="en-US" sz="800" dirty="0"/>
              <a:t>Source: </a:t>
            </a:r>
            <a:r>
              <a:rPr lang="en-US" sz="800" dirty="0" smtClean="0"/>
              <a:t>DOT - PHMSA</a:t>
            </a:r>
            <a:endParaRPr lang="en-US" sz="800" dirty="0"/>
          </a:p>
        </p:txBody>
      </p:sp>
      <p:sp>
        <p:nvSpPr>
          <p:cNvPr id="4" name="Slide Number Placeholder 3"/>
          <p:cNvSpPr>
            <a:spLocks noGrp="1"/>
          </p:cNvSpPr>
          <p:nvPr>
            <p:ph type="sldNum" sz="quarter" idx="11"/>
          </p:nvPr>
        </p:nvSpPr>
        <p:spPr/>
        <p:txBody>
          <a:bodyPr/>
          <a:lstStyle/>
          <a:p>
            <a:fld id="{595ACBD8-3758-409F-B51C-9004A76C155A}" type="slidenum">
              <a:rPr lang="en-US" smtClean="0"/>
              <a:pPr/>
              <a:t>61</a:t>
            </a:fld>
            <a:endParaRPr lang="en-US" dirty="0"/>
          </a:p>
        </p:txBody>
      </p:sp>
    </p:spTree>
    <p:extLst>
      <p:ext uri="{BB962C8B-B14F-4D97-AF65-F5344CB8AC3E}">
        <p14:creationId xmlns:p14="http://schemas.microsoft.com/office/powerpoint/2010/main" val="14751769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dirty="0" smtClean="0">
                <a:solidFill>
                  <a:srgbClr val="003EBB"/>
                </a:solidFill>
              </a:rPr>
              <a:t>DOT Markings</a:t>
            </a:r>
            <a:endParaRPr lang="en-US" dirty="0">
              <a:solidFill>
                <a:srgbClr val="003EBB"/>
              </a:solidFill>
            </a:endParaRPr>
          </a:p>
        </p:txBody>
      </p:sp>
      <p:pic>
        <p:nvPicPr>
          <p:cNvPr id="4" name="Content Placeholder 3" descr="examples" title="DOT markings"/>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57200" y="1447800"/>
            <a:ext cx="8229600" cy="3847006"/>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7696200" y="5836433"/>
            <a:ext cx="1219200" cy="215444"/>
          </a:xfrm>
          <a:prstGeom prst="rect">
            <a:avLst/>
          </a:prstGeom>
          <a:noFill/>
        </p:spPr>
        <p:txBody>
          <a:bodyPr wrap="square" rtlCol="0">
            <a:spAutoFit/>
          </a:bodyPr>
          <a:lstStyle/>
          <a:p>
            <a:pPr algn="r"/>
            <a:r>
              <a:rPr lang="en-US" sz="800" dirty="0"/>
              <a:t>Source: </a:t>
            </a:r>
            <a:r>
              <a:rPr lang="en-US" sz="800" dirty="0" smtClean="0"/>
              <a:t>DOT - PHMSA</a:t>
            </a:r>
            <a:endParaRPr lang="en-US" sz="800" dirty="0"/>
          </a:p>
        </p:txBody>
      </p:sp>
      <p:sp>
        <p:nvSpPr>
          <p:cNvPr id="3" name="Slide Number Placeholder 2"/>
          <p:cNvSpPr>
            <a:spLocks noGrp="1"/>
          </p:cNvSpPr>
          <p:nvPr>
            <p:ph type="sldNum" sz="quarter" idx="11"/>
          </p:nvPr>
        </p:nvSpPr>
        <p:spPr/>
        <p:txBody>
          <a:bodyPr/>
          <a:lstStyle/>
          <a:p>
            <a:fld id="{595ACBD8-3758-409F-B51C-9004A76C155A}" type="slidenum">
              <a:rPr lang="en-US" smtClean="0"/>
              <a:pPr/>
              <a:t>62</a:t>
            </a:fld>
            <a:endParaRPr lang="en-US" dirty="0"/>
          </a:p>
        </p:txBody>
      </p:sp>
    </p:spTree>
    <p:extLst>
      <p:ext uri="{BB962C8B-B14F-4D97-AF65-F5344CB8AC3E}">
        <p14:creationId xmlns:p14="http://schemas.microsoft.com/office/powerpoint/2010/main" val="33262987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8600" y="152400"/>
            <a:ext cx="8686800" cy="838200"/>
          </a:xfrm>
        </p:spPr>
        <p:txBody>
          <a:bodyPr>
            <a:normAutofit/>
          </a:bodyPr>
          <a:lstStyle/>
          <a:p>
            <a:r>
              <a:rPr lang="en-US" dirty="0" smtClean="0">
                <a:solidFill>
                  <a:srgbClr val="003EBB"/>
                </a:solidFill>
              </a:rPr>
              <a:t>Training Requirements</a:t>
            </a:r>
            <a:endParaRPr lang="en-US" dirty="0">
              <a:solidFill>
                <a:srgbClr val="003EBB"/>
              </a:solidFill>
            </a:endParaRPr>
          </a:p>
        </p:txBody>
      </p:sp>
      <p:sp>
        <p:nvSpPr>
          <p:cNvPr id="3" name="Content Placeholder 2"/>
          <p:cNvSpPr>
            <a:spLocks noGrp="1"/>
          </p:cNvSpPr>
          <p:nvPr>
            <p:ph idx="1"/>
          </p:nvPr>
        </p:nvSpPr>
        <p:spPr>
          <a:xfrm>
            <a:off x="609600" y="990600"/>
            <a:ext cx="7467600" cy="5257800"/>
          </a:xfrm>
        </p:spPr>
        <p:txBody>
          <a:bodyPr>
            <a:normAutofit fontScale="92500" lnSpcReduction="10000"/>
          </a:bodyPr>
          <a:lstStyle/>
          <a:p>
            <a:pPr marL="57150" indent="0">
              <a:buNone/>
            </a:pPr>
            <a:r>
              <a:rPr lang="en-US" sz="3500" dirty="0" smtClean="0"/>
              <a:t>Training requirements:</a:t>
            </a:r>
          </a:p>
          <a:p>
            <a:r>
              <a:rPr lang="en-US" sz="2800" dirty="0" smtClean="0"/>
              <a:t>Train employees on </a:t>
            </a:r>
            <a:br>
              <a:rPr lang="en-US" sz="2800" dirty="0" smtClean="0"/>
            </a:br>
            <a:r>
              <a:rPr lang="en-US" sz="2800" dirty="0" smtClean="0"/>
              <a:t>hazardous chemicals </a:t>
            </a:r>
            <a:br>
              <a:rPr lang="en-US" sz="2800" dirty="0" smtClean="0"/>
            </a:br>
            <a:r>
              <a:rPr lang="en-US" sz="2800" dirty="0" smtClean="0"/>
              <a:t>in their work area</a:t>
            </a:r>
          </a:p>
          <a:p>
            <a:pPr lvl="1"/>
            <a:r>
              <a:rPr lang="en-US" sz="2400" dirty="0" smtClean="0"/>
              <a:t>Before initial assignment</a:t>
            </a:r>
          </a:p>
          <a:p>
            <a:pPr lvl="1"/>
            <a:r>
              <a:rPr lang="en-US" sz="2400" dirty="0" smtClean="0"/>
              <a:t>When new hazards are introduced</a:t>
            </a:r>
          </a:p>
          <a:p>
            <a:pPr lvl="1"/>
            <a:r>
              <a:rPr lang="en-US" sz="2400" dirty="0" err="1" smtClean="0"/>
              <a:t>Nonroutine</a:t>
            </a:r>
            <a:r>
              <a:rPr lang="en-US" sz="2400" dirty="0" smtClean="0"/>
              <a:t> tasks</a:t>
            </a:r>
          </a:p>
          <a:p>
            <a:r>
              <a:rPr lang="en-US" sz="2800" dirty="0" smtClean="0"/>
              <a:t>Include in training</a:t>
            </a:r>
          </a:p>
          <a:p>
            <a:pPr lvl="1"/>
            <a:r>
              <a:rPr lang="en-US" sz="2600" dirty="0" smtClean="0"/>
              <a:t>Methods/observations to determine presence/release of chemical in work area</a:t>
            </a:r>
          </a:p>
          <a:p>
            <a:pPr lvl="1"/>
            <a:r>
              <a:rPr lang="en-US" sz="2600" dirty="0" smtClean="0"/>
              <a:t>Hazards of chemicals</a:t>
            </a:r>
          </a:p>
          <a:p>
            <a:pPr lvl="1"/>
            <a:r>
              <a:rPr lang="en-US" sz="2600" dirty="0" smtClean="0"/>
              <a:t>Appropriate protective measures</a:t>
            </a:r>
          </a:p>
          <a:p>
            <a:pPr lvl="1"/>
            <a:r>
              <a:rPr lang="en-US" sz="2600" dirty="0" smtClean="0"/>
              <a:t>Where and how to obtain additional information</a:t>
            </a:r>
            <a:endParaRPr lang="en-US" sz="2000" dirty="0"/>
          </a:p>
          <a:p>
            <a:pPr marL="0" indent="0">
              <a:buNone/>
            </a:pPr>
            <a:endParaRPr lang="en-US" dirty="0"/>
          </a:p>
        </p:txBody>
      </p:sp>
      <p:pic>
        <p:nvPicPr>
          <p:cNvPr id="4" name="Picture 3" descr="Right to know" title="hazard communicatio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14261" y="1260231"/>
            <a:ext cx="3148739" cy="1752600"/>
          </a:xfrm>
          <a:prstGeom prst="rect">
            <a:avLst/>
          </a:prstGeom>
          <a:ln>
            <a:solidFill>
              <a:schemeClr val="tx1"/>
            </a:solidFill>
          </a:ln>
        </p:spPr>
      </p:pic>
      <p:sp>
        <p:nvSpPr>
          <p:cNvPr id="5" name="TextBox 4"/>
          <p:cNvSpPr txBox="1"/>
          <p:nvPr/>
        </p:nvSpPr>
        <p:spPr>
          <a:xfrm>
            <a:off x="7696200" y="3089031"/>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
        <p:nvSpPr>
          <p:cNvPr id="2" name="Slide Number Placeholder 1"/>
          <p:cNvSpPr>
            <a:spLocks noGrp="1"/>
          </p:cNvSpPr>
          <p:nvPr>
            <p:ph type="sldNum" sz="quarter" idx="11"/>
          </p:nvPr>
        </p:nvSpPr>
        <p:spPr/>
        <p:txBody>
          <a:bodyPr/>
          <a:lstStyle/>
          <a:p>
            <a:fld id="{595ACBD8-3758-409F-B51C-9004A76C155A}" type="slidenum">
              <a:rPr lang="en-US" smtClean="0"/>
              <a:pPr/>
              <a:t>63</a:t>
            </a:fld>
            <a:endParaRPr lang="en-US" dirty="0"/>
          </a:p>
        </p:txBody>
      </p:sp>
    </p:spTree>
    <p:extLst>
      <p:ext uri="{BB962C8B-B14F-4D97-AF65-F5344CB8AC3E}">
        <p14:creationId xmlns:p14="http://schemas.microsoft.com/office/powerpoint/2010/main" val="28225233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EBB"/>
                </a:solidFill>
              </a:rPr>
              <a:t>Review</a:t>
            </a:r>
            <a:endParaRPr lang="en-US" dirty="0">
              <a:solidFill>
                <a:srgbClr val="003EBB"/>
              </a:solidFill>
            </a:endParaRPr>
          </a:p>
        </p:txBody>
      </p:sp>
      <p:sp>
        <p:nvSpPr>
          <p:cNvPr id="3" name="Content Placeholder 2"/>
          <p:cNvSpPr>
            <a:spLocks noGrp="1"/>
          </p:cNvSpPr>
          <p:nvPr>
            <p:ph sz="half" idx="1"/>
          </p:nvPr>
        </p:nvSpPr>
        <p:spPr>
          <a:xfrm>
            <a:off x="381000" y="1066800"/>
            <a:ext cx="8382000" cy="4876801"/>
          </a:xfrm>
        </p:spPr>
        <p:txBody>
          <a:bodyPr/>
          <a:lstStyle/>
          <a:p>
            <a:r>
              <a:rPr lang="en-US" dirty="0" smtClean="0"/>
              <a:t>Employers are required to have a written hazard communication program which includes five elements:</a:t>
            </a:r>
          </a:p>
          <a:p>
            <a:pPr lvl="1"/>
            <a:r>
              <a:rPr lang="en-US" dirty="0"/>
              <a:t>Keep and maintain a chemical inventory/list</a:t>
            </a:r>
          </a:p>
          <a:p>
            <a:pPr lvl="1"/>
            <a:r>
              <a:rPr lang="en-US" dirty="0"/>
              <a:t>Have written </a:t>
            </a:r>
            <a:r>
              <a:rPr lang="en-US" dirty="0" err="1"/>
              <a:t>hazcom</a:t>
            </a:r>
            <a:r>
              <a:rPr lang="en-US" dirty="0"/>
              <a:t> program</a:t>
            </a:r>
          </a:p>
          <a:p>
            <a:pPr lvl="1"/>
            <a:r>
              <a:rPr lang="en-US" dirty="0"/>
              <a:t>Label all chemicals being used</a:t>
            </a:r>
          </a:p>
          <a:p>
            <a:pPr lvl="1"/>
            <a:r>
              <a:rPr lang="en-US" dirty="0"/>
              <a:t>Keep and maintain current Safety Data Sheets (</a:t>
            </a:r>
            <a:r>
              <a:rPr lang="en-US" dirty="0" smtClean="0"/>
              <a:t>SDSs</a:t>
            </a:r>
            <a:r>
              <a:rPr lang="en-US" dirty="0"/>
              <a:t>)</a:t>
            </a:r>
          </a:p>
          <a:p>
            <a:pPr lvl="1"/>
            <a:r>
              <a:rPr lang="en-US" dirty="0"/>
              <a:t>Train employees on chemicals </a:t>
            </a:r>
            <a:r>
              <a:rPr lang="en-US" dirty="0" smtClean="0"/>
              <a:t>used</a:t>
            </a:r>
          </a:p>
          <a:p>
            <a:r>
              <a:rPr lang="en-US" dirty="0" smtClean="0"/>
              <a:t>Hazard Communication Standard is the standard that classifies hazardous chemicals and gives employees the right to know</a:t>
            </a:r>
            <a:endParaRPr lang="en-US" dirty="0"/>
          </a:p>
        </p:txBody>
      </p:sp>
      <p:sp>
        <p:nvSpPr>
          <p:cNvPr id="5" name="Slide Number Placeholder 4"/>
          <p:cNvSpPr>
            <a:spLocks noGrp="1"/>
          </p:cNvSpPr>
          <p:nvPr>
            <p:ph type="sldNum" sz="quarter" idx="11"/>
          </p:nvPr>
        </p:nvSpPr>
        <p:spPr/>
        <p:txBody>
          <a:bodyPr/>
          <a:lstStyle/>
          <a:p>
            <a:fld id="{595ACBD8-3758-409F-B51C-9004A76C155A}" type="slidenum">
              <a:rPr lang="en-US" smtClean="0"/>
              <a:pPr/>
              <a:t>64</a:t>
            </a:fld>
            <a:endParaRPr lang="en-US" dirty="0"/>
          </a:p>
        </p:txBody>
      </p:sp>
    </p:spTree>
    <p:extLst>
      <p:ext uri="{BB962C8B-B14F-4D97-AF65-F5344CB8AC3E}">
        <p14:creationId xmlns:p14="http://schemas.microsoft.com/office/powerpoint/2010/main" val="9388966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EBB"/>
                </a:solidFill>
              </a:rPr>
              <a:t>Review Continued</a:t>
            </a:r>
            <a:endParaRPr lang="en-US" dirty="0">
              <a:solidFill>
                <a:srgbClr val="003EBB"/>
              </a:solidFill>
            </a:endParaRPr>
          </a:p>
        </p:txBody>
      </p:sp>
      <p:sp>
        <p:nvSpPr>
          <p:cNvPr id="3" name="Content Placeholder 2"/>
          <p:cNvSpPr>
            <a:spLocks noGrp="1"/>
          </p:cNvSpPr>
          <p:nvPr>
            <p:ph sz="half" idx="1"/>
          </p:nvPr>
        </p:nvSpPr>
        <p:spPr>
          <a:xfrm>
            <a:off x="381000" y="1066800"/>
            <a:ext cx="8382000" cy="4876801"/>
          </a:xfrm>
        </p:spPr>
        <p:txBody>
          <a:bodyPr/>
          <a:lstStyle/>
          <a:p>
            <a:r>
              <a:rPr lang="en-US" dirty="0" smtClean="0"/>
              <a:t>Globally Harmonized System is the system for making chemical hazard classification more consistent internationally</a:t>
            </a:r>
          </a:p>
          <a:p>
            <a:r>
              <a:rPr lang="en-US" dirty="0" smtClean="0"/>
              <a:t>Seven major elements in the GHS system are:</a:t>
            </a:r>
          </a:p>
          <a:p>
            <a:pPr lvl="1"/>
            <a:r>
              <a:rPr lang="en-US" dirty="0" smtClean="0"/>
              <a:t>Signal Words</a:t>
            </a:r>
          </a:p>
          <a:p>
            <a:pPr lvl="1"/>
            <a:r>
              <a:rPr lang="en-US" dirty="0" smtClean="0"/>
              <a:t>Hazard Statements</a:t>
            </a:r>
          </a:p>
          <a:p>
            <a:pPr lvl="1"/>
            <a:r>
              <a:rPr lang="en-US" dirty="0" smtClean="0"/>
              <a:t>Precautionary Statements</a:t>
            </a:r>
          </a:p>
          <a:p>
            <a:pPr lvl="1"/>
            <a:r>
              <a:rPr lang="en-US" dirty="0" smtClean="0"/>
              <a:t>Pictograms</a:t>
            </a:r>
          </a:p>
          <a:p>
            <a:pPr lvl="1"/>
            <a:r>
              <a:rPr lang="en-US" dirty="0" smtClean="0"/>
              <a:t>Safety Data Sheets</a:t>
            </a:r>
          </a:p>
          <a:p>
            <a:pPr lvl="1"/>
            <a:r>
              <a:rPr lang="en-US" dirty="0" smtClean="0"/>
              <a:t>Labels</a:t>
            </a:r>
          </a:p>
          <a:p>
            <a:pPr lvl="1"/>
            <a:r>
              <a:rPr lang="en-US" dirty="0" smtClean="0"/>
              <a:t>Training</a:t>
            </a:r>
            <a:endParaRPr lang="en-US" dirty="0"/>
          </a:p>
        </p:txBody>
      </p:sp>
      <p:sp>
        <p:nvSpPr>
          <p:cNvPr id="5" name="Slide Number Placeholder 4"/>
          <p:cNvSpPr>
            <a:spLocks noGrp="1"/>
          </p:cNvSpPr>
          <p:nvPr>
            <p:ph type="sldNum" sz="quarter" idx="11"/>
          </p:nvPr>
        </p:nvSpPr>
        <p:spPr/>
        <p:txBody>
          <a:bodyPr/>
          <a:lstStyle/>
          <a:p>
            <a:fld id="{595ACBD8-3758-409F-B51C-9004A76C155A}" type="slidenum">
              <a:rPr lang="en-US" smtClean="0"/>
              <a:pPr/>
              <a:t>65</a:t>
            </a:fld>
            <a:endParaRPr lang="en-US" dirty="0"/>
          </a:p>
        </p:txBody>
      </p:sp>
    </p:spTree>
    <p:extLst>
      <p:ext uri="{BB962C8B-B14F-4D97-AF65-F5344CB8AC3E}">
        <p14:creationId xmlns:p14="http://schemas.microsoft.com/office/powerpoint/2010/main" val="2532907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EBB"/>
                </a:solidFill>
              </a:rPr>
              <a:t>Skills</a:t>
            </a:r>
            <a:r>
              <a:rPr lang="en-US" dirty="0" smtClean="0"/>
              <a:t> </a:t>
            </a:r>
            <a:r>
              <a:rPr lang="en-US" dirty="0">
                <a:solidFill>
                  <a:srgbClr val="003EBB"/>
                </a:solidFill>
              </a:rPr>
              <a:t>Review!</a:t>
            </a:r>
          </a:p>
        </p:txBody>
      </p:sp>
      <p:sp>
        <p:nvSpPr>
          <p:cNvPr id="5" name="Slide Number Placeholder 4"/>
          <p:cNvSpPr>
            <a:spLocks noGrp="1"/>
          </p:cNvSpPr>
          <p:nvPr>
            <p:ph type="sldNum" sz="quarter" idx="11"/>
          </p:nvPr>
        </p:nvSpPr>
        <p:spPr/>
        <p:txBody>
          <a:bodyPr/>
          <a:lstStyle/>
          <a:p>
            <a:fld id="{595ACBD8-3758-409F-B51C-9004A76C155A}" type="slidenum">
              <a:rPr lang="en-US" smtClean="0"/>
              <a:pPr/>
              <a:t>66</a:t>
            </a:fld>
            <a:endParaRPr lang="en-US" dirty="0"/>
          </a:p>
        </p:txBody>
      </p:sp>
      <p:pic>
        <p:nvPicPr>
          <p:cNvPr id="50178" name="Picture 2" descr="Image result for quiz time!" title="Quiz"/>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05000" y="1600200"/>
            <a:ext cx="5279848"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223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2">
                    <a:tint val="100000"/>
                    <a:shade val="90000"/>
                    <a:satMod val="250000"/>
                    <a:alpha val="100000"/>
                  </a:schemeClr>
                </a:solidFill>
                <a:ea typeface="Tahoma" panose="020B0604030504040204" pitchFamily="34" charset="0"/>
              </a:rPr>
              <a:t>Employee Responsibilities</a:t>
            </a:r>
            <a:endParaRPr lang="en-US" dirty="0"/>
          </a:p>
        </p:txBody>
      </p:sp>
      <p:sp>
        <p:nvSpPr>
          <p:cNvPr id="15364" name="Content Placeholder 2"/>
          <p:cNvSpPr>
            <a:spLocks noGrp="1"/>
          </p:cNvSpPr>
          <p:nvPr>
            <p:ph idx="1"/>
          </p:nvPr>
        </p:nvSpPr>
        <p:spPr>
          <a:xfrm>
            <a:off x="457200" y="1066800"/>
            <a:ext cx="8229600" cy="3001962"/>
          </a:xfrm>
        </p:spPr>
        <p:txBody>
          <a:bodyPr/>
          <a:lstStyle/>
          <a:p>
            <a:pPr eaLnBrk="1" hangingPunct="1"/>
            <a:r>
              <a:rPr lang="en-US" altLang="en-US" dirty="0" smtClean="0"/>
              <a:t>Read and follow safety posters and signs</a:t>
            </a:r>
          </a:p>
          <a:p>
            <a:pPr eaLnBrk="1" hangingPunct="1"/>
            <a:r>
              <a:rPr lang="en-US" altLang="en-US" dirty="0" smtClean="0"/>
              <a:t>Comply with OSHA rules and regulations</a:t>
            </a:r>
          </a:p>
          <a:p>
            <a:pPr eaLnBrk="1" hangingPunct="1"/>
            <a:r>
              <a:rPr lang="en-US" altLang="en-US" dirty="0" smtClean="0"/>
              <a:t>Use your personal protective equipment (PPE) when required</a:t>
            </a:r>
          </a:p>
          <a:p>
            <a:pPr eaLnBrk="1" hangingPunct="1"/>
            <a:r>
              <a:rPr lang="en-US" altLang="en-US" dirty="0" smtClean="0"/>
              <a:t>Report hazardous conditions and job related injuries ASAP</a:t>
            </a:r>
          </a:p>
        </p:txBody>
      </p:sp>
      <p:pic>
        <p:nvPicPr>
          <p:cNvPr id="17421" name="Picture 13" descr="Report all injuries to employer" title="Employee Responsibilit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89600" y="4038600"/>
            <a:ext cx="1930400" cy="1930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1"/>
          </p:nvPr>
        </p:nvSpPr>
        <p:spPr/>
        <p:txBody>
          <a:bodyPr/>
          <a:lstStyle/>
          <a:p>
            <a:fld id="{595ACBD8-3758-409F-B51C-9004A76C155A}" type="slidenum">
              <a:rPr lang="en-US" smtClean="0"/>
              <a:pPr/>
              <a:t>7</a:t>
            </a:fld>
            <a:endParaRPr lang="en-US" dirty="0"/>
          </a:p>
        </p:txBody>
      </p:sp>
    </p:spTree>
    <p:extLst>
      <p:ext uri="{BB962C8B-B14F-4D97-AF65-F5344CB8AC3E}">
        <p14:creationId xmlns:p14="http://schemas.microsoft.com/office/powerpoint/2010/main" val="3747537859"/>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2">
                    <a:tint val="100000"/>
                    <a:shade val="90000"/>
                    <a:satMod val="250000"/>
                    <a:alpha val="100000"/>
                  </a:schemeClr>
                </a:solidFill>
                <a:ea typeface="Tahoma" panose="020B0604030504040204" pitchFamily="34" charset="0"/>
              </a:rPr>
              <a:t>Statistics</a:t>
            </a:r>
            <a:endParaRPr lang="en-US" dirty="0"/>
          </a:p>
        </p:txBody>
      </p:sp>
      <p:sp>
        <p:nvSpPr>
          <p:cNvPr id="3" name="Content Placeholder 2"/>
          <p:cNvSpPr>
            <a:spLocks noGrp="1"/>
          </p:cNvSpPr>
          <p:nvPr>
            <p:ph idx="1"/>
          </p:nvPr>
        </p:nvSpPr>
        <p:spPr>
          <a:xfrm>
            <a:off x="457200" y="914400"/>
            <a:ext cx="8229600" cy="1096962"/>
          </a:xfrm>
        </p:spPr>
        <p:txBody>
          <a:bodyPr/>
          <a:lstStyle/>
          <a:p>
            <a:pPr marL="0" indent="0" algn="ctr" eaLnBrk="1" hangingPunct="1">
              <a:buFont typeface="Wingdings 2" pitchFamily="18" charset="2"/>
              <a:buNone/>
              <a:defRPr/>
            </a:pPr>
            <a:r>
              <a:rPr lang="en-US" dirty="0" smtClean="0"/>
              <a:t>In 2016, </a:t>
            </a:r>
            <a:r>
              <a:rPr lang="en-US" b="1" dirty="0" smtClean="0">
                <a:effectLst>
                  <a:outerShdw blurRad="38100" dist="38100" dir="2700000" algn="tl">
                    <a:srgbClr val="000000">
                      <a:alpha val="43137"/>
                    </a:srgbClr>
                  </a:outerShdw>
                </a:effectLst>
              </a:rPr>
              <a:t>5190 people </a:t>
            </a:r>
            <a:r>
              <a:rPr lang="en-US" dirty="0" smtClean="0"/>
              <a:t>died from fatal workplace injuries</a:t>
            </a:r>
            <a:endParaRPr lang="en-US" dirty="0"/>
          </a:p>
        </p:txBody>
      </p:sp>
      <p:pic>
        <p:nvPicPr>
          <p:cNvPr id="21513" name="Picture 9" descr="Child crying at parent funeral" title="Statisti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1200" y="2286000"/>
            <a:ext cx="5181600" cy="34559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1"/>
          </p:nvPr>
        </p:nvSpPr>
        <p:spPr/>
        <p:txBody>
          <a:bodyPr/>
          <a:lstStyle/>
          <a:p>
            <a:fld id="{595ACBD8-3758-409F-B51C-9004A76C155A}" type="slidenum">
              <a:rPr lang="en-US" smtClean="0"/>
              <a:pPr/>
              <a:t>8</a:t>
            </a:fld>
            <a:endParaRPr lang="en-US" dirty="0"/>
          </a:p>
        </p:txBody>
      </p:sp>
    </p:spTree>
    <p:extLst>
      <p:ext uri="{BB962C8B-B14F-4D97-AF65-F5344CB8AC3E}">
        <p14:creationId xmlns:p14="http://schemas.microsoft.com/office/powerpoint/2010/main" val="272690008"/>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tx2">
                    <a:tint val="100000"/>
                    <a:shade val="90000"/>
                    <a:satMod val="250000"/>
                    <a:alpha val="100000"/>
                  </a:schemeClr>
                </a:solidFill>
                <a:ea typeface="Tahoma" panose="020B0604030504040204" pitchFamily="34" charset="0"/>
              </a:rPr>
              <a:t>Lesson Objectives</a:t>
            </a:r>
          </a:p>
        </p:txBody>
      </p:sp>
      <p:sp>
        <p:nvSpPr>
          <p:cNvPr id="17411" name="Content Placeholder 2"/>
          <p:cNvSpPr>
            <a:spLocks noGrp="1"/>
          </p:cNvSpPr>
          <p:nvPr>
            <p:ph idx="1"/>
          </p:nvPr>
        </p:nvSpPr>
        <p:spPr>
          <a:xfrm>
            <a:off x="457200" y="1646238"/>
            <a:ext cx="8229600" cy="3154362"/>
          </a:xfrm>
        </p:spPr>
        <p:txBody>
          <a:bodyPr/>
          <a:lstStyle/>
          <a:p>
            <a:pPr eaLnBrk="1" hangingPunct="1"/>
            <a:r>
              <a:rPr lang="en-US" altLang="en-US" dirty="0" smtClean="0"/>
              <a:t>Hazard Communication Standard</a:t>
            </a:r>
          </a:p>
          <a:p>
            <a:pPr eaLnBrk="1" hangingPunct="1"/>
            <a:r>
              <a:rPr lang="en-US" altLang="en-US" dirty="0" smtClean="0"/>
              <a:t>7 major elements of the Globally Harmonized System</a:t>
            </a:r>
          </a:p>
        </p:txBody>
      </p:sp>
      <p:pic>
        <p:nvPicPr>
          <p:cNvPr id="5122" name="Picture 2" descr="Image result for lesson objectives" title="Less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57800" y="3733800"/>
            <a:ext cx="2171700" cy="21050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1"/>
          </p:nvPr>
        </p:nvSpPr>
        <p:spPr/>
        <p:txBody>
          <a:bodyPr/>
          <a:lstStyle/>
          <a:p>
            <a:fld id="{595ACBD8-3758-409F-B51C-9004A76C155A}" type="slidenum">
              <a:rPr lang="en-US" smtClean="0"/>
              <a:pPr/>
              <a:t>9</a:t>
            </a:fld>
            <a:endParaRPr lang="en-US" dirty="0"/>
          </a:p>
        </p:txBody>
      </p:sp>
    </p:spTree>
    <p:extLst>
      <p:ext uri="{BB962C8B-B14F-4D97-AF65-F5344CB8AC3E}">
        <p14:creationId xmlns:p14="http://schemas.microsoft.com/office/powerpoint/2010/main" val="1299691401"/>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1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5595</Words>
  <Application>Microsoft Office PowerPoint</Application>
  <PresentationFormat>On-screen Show (4:3)</PresentationFormat>
  <Paragraphs>721</Paragraphs>
  <Slides>66</Slides>
  <Notes>55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66</vt:i4>
      </vt:variant>
    </vt:vector>
  </HeadingPairs>
  <TitlesOfParts>
    <vt:vector size="74" baseType="lpstr">
      <vt:lpstr>Arial</vt:lpstr>
      <vt:lpstr>Bernard MT Condensed</vt:lpstr>
      <vt:lpstr>Calibri</vt:lpstr>
      <vt:lpstr>Comic Sans MS</vt:lpstr>
      <vt:lpstr>Courier New</vt:lpstr>
      <vt:lpstr>Tahoma</vt:lpstr>
      <vt:lpstr>Wingdings 2</vt:lpstr>
      <vt:lpstr>1_ppt53C6.tmp</vt:lpstr>
      <vt:lpstr>Chemical Hazard Communication </vt:lpstr>
      <vt:lpstr>Disclaimer</vt:lpstr>
      <vt:lpstr>What is OSHA?</vt:lpstr>
      <vt:lpstr>Your Rights As A Whistleblower</vt:lpstr>
      <vt:lpstr>Employer Responsibilities</vt:lpstr>
      <vt:lpstr>Employer Responsibility</vt:lpstr>
      <vt:lpstr>Employee Responsibilities</vt:lpstr>
      <vt:lpstr>Statistics</vt:lpstr>
      <vt:lpstr>Lesson Objectives</vt:lpstr>
      <vt:lpstr>Quiz Time!</vt:lpstr>
      <vt:lpstr>Information Nation!</vt:lpstr>
      <vt:lpstr>Potentially Exposed Employees</vt:lpstr>
      <vt:lpstr>Health Effects</vt:lpstr>
      <vt:lpstr>Safety Goals</vt:lpstr>
      <vt:lpstr>Globally Harmonized System</vt:lpstr>
      <vt:lpstr>What is GHS?</vt:lpstr>
      <vt:lpstr>Introduction</vt:lpstr>
      <vt:lpstr>Signal Words</vt:lpstr>
      <vt:lpstr>Hazard Statements</vt:lpstr>
      <vt:lpstr>Precautionary Statements</vt:lpstr>
      <vt:lpstr>Hazard Communication Pictograms</vt:lpstr>
      <vt:lpstr>Health Hazard Pictogram</vt:lpstr>
      <vt:lpstr>Flame Pictogram</vt:lpstr>
      <vt:lpstr>Exclamation Mark Pictogram</vt:lpstr>
      <vt:lpstr>Gas Cylinder Pictogram</vt:lpstr>
      <vt:lpstr>Corrosion Pictogram</vt:lpstr>
      <vt:lpstr>Exploding Bomb Pictogram</vt:lpstr>
      <vt:lpstr>Flame Over Circle Pictogram</vt:lpstr>
      <vt:lpstr>Skull and Crossbones Pictogram</vt:lpstr>
      <vt:lpstr>Environment Pictogram</vt:lpstr>
      <vt:lpstr>Hope you were paying attention!</vt:lpstr>
      <vt:lpstr>SAFETY DATA SHEETS (SDS)</vt:lpstr>
      <vt:lpstr>Safety Data Sheets</vt:lpstr>
      <vt:lpstr>SDS: Section 1</vt:lpstr>
      <vt:lpstr>SDS: Section 2</vt:lpstr>
      <vt:lpstr>SDS: Section 3</vt:lpstr>
      <vt:lpstr>SDS: Section 4</vt:lpstr>
      <vt:lpstr>SDS: Section 5</vt:lpstr>
      <vt:lpstr>SDS: Section 6</vt:lpstr>
      <vt:lpstr>SDS: Section 7</vt:lpstr>
      <vt:lpstr>SDS: Section 8</vt:lpstr>
      <vt:lpstr>SDS: Section 9</vt:lpstr>
      <vt:lpstr>SDS: Section 10</vt:lpstr>
      <vt:lpstr>SDS: Section 11</vt:lpstr>
      <vt:lpstr>SDS: Section 12</vt:lpstr>
      <vt:lpstr>SDS: Section 13</vt:lpstr>
      <vt:lpstr>SDS: Section 14</vt:lpstr>
      <vt:lpstr>SDS: Section 15</vt:lpstr>
      <vt:lpstr>SDS: Section 16</vt:lpstr>
      <vt:lpstr>LABELS</vt:lpstr>
      <vt:lpstr>Hazard Communication Labels</vt:lpstr>
      <vt:lpstr>HCS Shipping Labels</vt:lpstr>
      <vt:lpstr>HCS Workplace Labels</vt:lpstr>
      <vt:lpstr>National Fire Protection Association Labels</vt:lpstr>
      <vt:lpstr>NFPA 704 Label Example</vt:lpstr>
      <vt:lpstr>Hazardous Materials Identification System</vt:lpstr>
      <vt:lpstr>HMIS Indicators</vt:lpstr>
      <vt:lpstr>HMIS Label Example</vt:lpstr>
      <vt:lpstr>Department of Transportation Labels</vt:lpstr>
      <vt:lpstr>DOT Warning Labels</vt:lpstr>
      <vt:lpstr>DOT Warning Placards</vt:lpstr>
      <vt:lpstr>DOT Markings</vt:lpstr>
      <vt:lpstr>Training Requirements</vt:lpstr>
      <vt:lpstr>Review</vt:lpstr>
      <vt:lpstr>Review Continued</vt:lpstr>
      <vt:lpstr>Skills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2020-04-14T17:39:48Z</dcterms:created>
  <dcterms:modified xsi:type="dcterms:W3CDTF">2020-04-14T17:45:09Z</dcterms:modified>
  <cp:category/>
</cp:coreProperties>
</file>